
<file path=[Content_Types].xml><?xml version="1.0" encoding="utf-8"?>
<Types xmlns="http://schemas.openxmlformats.org/package/2006/content-types">
  <Override ContentType="application/vnd.openxmlformats-officedocument.presentationml.slide+xml" PartName="/ppt/slides/slide47.xml"/>
  <Override ContentType="application/vnd.openxmlformats-officedocument.presentationml.slide+xml" PartName="/ppt/slides/slide58.xml"/>
  <Override ContentType="application/vnd.openxmlformats-officedocument.presentationml.slide+xml" PartName="/ppt/slides/slide94.xml"/>
  <Override ContentType="application/vnd.openxmlformats-officedocument.presentationml.slide+xml" PartName="/ppt/slides/slide142.xml"/>
  <Override ContentType="application/vnd.openxmlformats-officedocument.presentationml.notesSlide+xml" PartName="/ppt/notesSlides/notesSlide2.xml"/>
  <Override ContentType="application/vnd.openxmlformats-officedocument.presentationml.slide+xml" PartName="/ppt/slides/slide36.xml"/>
  <Override ContentType="application/vnd.openxmlformats-officedocument.presentationml.slide+xml" PartName="/ppt/slides/slide83.xml"/>
  <Override ContentType="application/vnd.openxmlformats-officedocument.presentationml.slide+xml" PartName="/ppt/slides/slide120.xml"/>
  <Override ContentType="application/vnd.openxmlformats-officedocument.presentationml.slide+xml" PartName="/ppt/slides/slide131.xml"/>
  <Override ContentType="application/vnd.openxmlformats-officedocument.presentationml.slide+xml" PartName="/ppt/slides/slide25.xml"/>
  <Override ContentType="application/vnd.openxmlformats-officedocument.presentationml.slide+xml" PartName="/ppt/slides/slide72.xml"/>
  <Override ContentType="application/vnd.openxmlformats-officedocument.presentationml.slideLayout+xml" PartName="/ppt/slideLayouts/slideLayout2.xml"/>
  <Default ContentType="application/xml" Extension="xml"/>
  <Override ContentType="application/vnd.openxmlformats-officedocument.presentationml.slide+xml" PartName="/ppt/slides/slide14.xml"/>
  <Override ContentType="application/vnd.openxmlformats-officedocument.presentationml.slide+xml" PartName="/ppt/slides/slide50.xml"/>
  <Override ContentType="application/vnd.openxmlformats-officedocument.presentationml.slide+xml" PartName="/ppt/slides/slide61.xml"/>
  <Override ContentType="application/vnd.openxmlformats-officedocument.presentationml.notesMaster+xml" PartName="/ppt/notesMasters/notesMaster1.xml"/>
  <Override ContentType="application/vnd.openxmlformats-officedocument.presentationml.slide+xml" PartName="/ppt/slides/slide169.xml"/>
  <Override ContentType="application/vnd.openxmlformats-officedocument.presentationml.tableStyles+xml" PartName="/ppt/tableStyles.xml"/>
  <Override ContentType="application/vnd.openxmlformats-officedocument.presentationml.slide+xml" PartName="/ppt/slides/slide129.xml"/>
  <Override ContentType="application/vnd.openxmlformats-officedocument.presentationml.slide+xml" PartName="/ppt/slides/slide147.xml"/>
  <Override ContentType="application/vnd.openxmlformats-officedocument.presentationml.slide+xml" PartName="/ppt/slides/slide158.xml"/>
  <Override ContentType="application/vnd.openxmlformats-officedocument.presentationml.slide+xml" PartName="/ppt/slides/slide176.xml"/>
  <Override ContentType="application/vnd.openxmlformats-officedocument.presentationml.notesSlide+xml" PartName="/ppt/notesSlides/notesSlide12.xml"/>
  <Override ContentType="application/vnd.openxmlformats-officedocument.presentationml.slide+xml" PartName="/ppt/slides/slide99.xml"/>
  <Override ContentType="application/vnd.openxmlformats-officedocument.presentationml.slide+xml" PartName="/ppt/slides/slide118.xml"/>
  <Override ContentType="application/vnd.openxmlformats-officedocument.presentationml.slide+xml" PartName="/ppt/slides/slide136.xml"/>
  <Override ContentType="application/vnd.openxmlformats-officedocument.presentationml.slide+xml" PartName="/ppt/slides/slide165.xml"/>
  <Override ContentType="application/vnd.openxmlformats-officedocument.presentationml.notesSlide+xml" PartName="/ppt/notesSlides/notesSlide7.xml"/>
  <Override ContentType="application/vnd.openxmlformats-officedocument.presentationml.slide+xml" PartName="/ppt/slides/slide9.xml"/>
  <Override ContentType="application/vnd.openxmlformats-officedocument.presentationml.slide+xml" PartName="/ppt/slides/slide59.xml"/>
  <Override ContentType="application/vnd.openxmlformats-officedocument.presentationml.slide+xml" PartName="/ppt/slides/slide77.xml"/>
  <Override ContentType="application/vnd.openxmlformats-officedocument.presentationml.slide+xml" PartName="/ppt/slides/slide88.xml"/>
  <Override ContentType="application/vnd.openxmlformats-officedocument.presentationml.slide+xml" PartName="/ppt/slides/slide107.xml"/>
  <Override ContentType="application/vnd.openxmlformats-officedocument.presentationml.slide+xml" PartName="/ppt/slides/slide125.xml"/>
  <Override ContentType="application/vnd.openxmlformats-officedocument.presentationml.slide+xml" PartName="/ppt/slides/slide143.xml"/>
  <Override ContentType="application/vnd.openxmlformats-officedocument.presentationml.slide+xml" PartName="/ppt/slides/slide154.xml"/>
  <Override ContentType="application/vnd.openxmlformats-officedocument.presentationml.slide+xml" PartName="/ppt/slides/slide172.xml"/>
  <Override ContentType="application/vnd.openxmlformats-officedocument.presentationml.viewProps+xml" PartName="/ppt/viewProps.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xml" PartName="/ppt/slides/slide48.xml"/>
  <Override ContentType="application/vnd.openxmlformats-officedocument.presentationml.slide+xml" PartName="/ppt/slides/slide66.xml"/>
  <Override ContentType="application/vnd.openxmlformats-officedocument.presentationml.slide+xml" PartName="/ppt/slides/slide95.xml"/>
  <Override ContentType="application/vnd.openxmlformats-officedocument.presentationml.slide+xml" PartName="/ppt/slides/slide103.xml"/>
  <Override ContentType="application/vnd.openxmlformats-officedocument.presentationml.slide+xml" PartName="/ppt/slides/slide114.xml"/>
  <Override ContentType="application/vnd.openxmlformats-officedocument.presentationml.slide+xml" PartName="/ppt/slides/slide132.xml"/>
  <Override ContentType="application/vnd.openxmlformats-officedocument.presentationml.slide+xml" PartName="/ppt/slides/slide150.xml"/>
  <Override ContentType="application/vnd.openxmlformats-officedocument.presentationml.slide+xml" PartName="/ppt/slides/slide161.xml"/>
  <Override ContentType="application/vnd.openxmlformats-officedocument.presentationml.slideLayout+xml" PartName="/ppt/slideLayouts/slideLayout7.xml"/>
  <Default ContentType="image/png" Extension="png"/>
  <Override ContentType="application/vnd.openxmlformats-officedocument.presentationml.notesSlide+xml" PartName="/ppt/notesSlides/notesSlide3.xml"/>
  <Override ContentType="application/vnd.openxmlformats-officedocument.presentationml.slide+xml" PartName="/ppt/slides/slide26.xml"/>
  <Override ContentType="application/vnd.openxmlformats-officedocument.presentationml.slide+xml" PartName="/ppt/slides/slide37.xml"/>
  <Override ContentType="application/vnd.openxmlformats-officedocument.presentationml.slide+xml" PartName="/ppt/slides/slide55.xml"/>
  <Override ContentType="application/vnd.openxmlformats-officedocument.presentationml.slide+xml" PartName="/ppt/slides/slide73.xml"/>
  <Override ContentType="application/vnd.openxmlformats-officedocument.presentationml.slide+xml" PartName="/ppt/slides/slide84.xml"/>
  <Override ContentType="application/vnd.openxmlformats-officedocument.presentationml.slide+xml" PartName="/ppt/slides/slide121.xml"/>
  <Override ContentType="application/vnd.openxmlformats-officedocument.presentationml.presProps+xml" PartName="/ppt/presProps.xml"/>
  <Override ContentType="application/vnd.openxmlformats-officedocument.theme+xml" PartName="/ppt/theme/theme2.xml"/>
  <Override ContentType="application/vnd.openxmlformats-officedocument.presentationml.slide+xml" PartName="/ppt/slides/slide1.xml"/>
  <Override ContentType="application/vnd.openxmlformats-officedocument.presentationml.slide+xml" PartName="/ppt/slides/slide15.xml"/>
  <Override ContentType="application/vnd.openxmlformats-officedocument.presentationml.slide+xml" PartName="/ppt/slides/slide33.xml"/>
  <Override ContentType="application/vnd.openxmlformats-officedocument.presentationml.slide+xml" PartName="/ppt/slides/slide44.xml"/>
  <Override ContentType="application/vnd.openxmlformats-officedocument.presentationml.slide+xml" PartName="/ppt/slides/slide62.xml"/>
  <Override ContentType="application/vnd.openxmlformats-officedocument.presentationml.slide+xml" PartName="/ppt/slides/slide80.xml"/>
  <Override ContentType="application/vnd.openxmlformats-officedocument.presentationml.slide+xml" PartName="/ppt/slides/slide91.xml"/>
  <Override ContentType="application/vnd.openxmlformats-officedocument.presentationml.slide+xml" PartName="/ppt/slides/slide110.xml"/>
  <Override ContentType="application/vnd.openxmlformats-officedocument.presentationml.slideLayout+xml" PartName="/ppt/slideLayouts/slideLayout3.xml"/>
  <Override ContentType="application/vnd.openxmlformats-officedocument.presentationml.presentation.main+xml" PartName="/ppt/presentation.xml"/>
  <Override ContentType="application/vnd.openxmlformats-officedocument.presentationml.slide+xml" PartName="/ppt/slides/slide22.xml"/>
  <Override ContentType="application/vnd.openxmlformats-officedocument.presentationml.slide+xml" PartName="/ppt/slides/slide51.xml"/>
  <Override ContentType="application/vnd.openxmlformats-officedocument.presentationml.tags+xml" PartName="/ppt/tags/tag1.xml"/>
  <Override ContentType="application/vnd.openxmlformats-officedocument.extended-properties+xml" PartName="/docProps/app.xml"/>
  <Override ContentType="application/vnd.openxmlformats-officedocument.presentationml.slide+xml" PartName="/ppt/slides/slide11.xml"/>
  <Override ContentType="application/vnd.openxmlformats-officedocument.presentationml.slide+xml" PartName="/ppt/slides/slide40.xml"/>
  <Override ContentType="application/vnd.openxmlformats-officedocument.presentationml.slide+xml" PartName="/ppt/slides/slide159.xml"/>
  <Override ContentType="application/vnd.openxmlformats-officedocument.presentationml.notesSlide+xml" PartName="/ppt/notesSlides/notesSlide13.xml"/>
  <Override ContentType="application/vnd.openxmlformats-officedocument.presentationml.slide+xml" PartName="/ppt/slides/slide119.xml"/>
  <Override ContentType="application/vnd.openxmlformats-officedocument.presentationml.slide+xml" PartName="/ppt/slides/slide148.xml"/>
  <Override ContentType="application/vnd.openxmlformats-officedocument.presentationml.slide+xml" PartName="/ppt/slides/slide166.xml"/>
  <Override ContentType="application/vnd.openxmlformats-officedocument.presentationml.slideLayout+xml" PartName="/ppt/slideLayouts/slideLayout10.xml"/>
  <Override ContentType="application/vnd.openxmlformats-officedocument.presentationml.notesSlide+xml" PartName="/ppt/notesSlides/notesSlide8.xml"/>
  <Default ContentType="image/gif" Extension="gif"/>
  <Override ContentType="application/vnd.openxmlformats-officedocument.presentationml.slide+xml" PartName="/ppt/slides/slide89.xml"/>
  <Override ContentType="application/vnd.openxmlformats-officedocument.presentationml.slide+xml" PartName="/ppt/slides/slide108.xml"/>
  <Override ContentType="application/vnd.openxmlformats-officedocument.presentationml.slide+xml" PartName="/ppt/slides/slide126.xml"/>
  <Override ContentType="application/vnd.openxmlformats-officedocument.presentationml.slide+xml" PartName="/ppt/slides/slide137.xml"/>
  <Override ContentType="application/vnd.openxmlformats-officedocument.presentationml.slide+xml" PartName="/ppt/slides/slide155.xml"/>
  <Override ContentType="application/vnd.openxmlformats-officedocument.presentationml.slide+xml" PartName="/ppt/slides/slide173.xml"/>
  <Override ContentType="application/vnd.openxmlformats-officedocument.presentationml.slide+xml" PartName="/ppt/slides/slide49.xml"/>
  <Override ContentType="application/vnd.openxmlformats-officedocument.presentationml.slide+xml" PartName="/ppt/slides/slide78.xml"/>
  <Override ContentType="application/vnd.openxmlformats-officedocument.presentationml.slide+xml" PartName="/ppt/slides/slide96.xml"/>
  <Override ContentType="application/vnd.openxmlformats-officedocument.presentationml.slide+xml" PartName="/ppt/slides/slide115.xml"/>
  <Override ContentType="application/vnd.openxmlformats-officedocument.presentationml.slide+xml" PartName="/ppt/slides/slide144.xml"/>
  <Override ContentType="application/vnd.openxmlformats-officedocument.presentationml.slide+xml" PartName="/ppt/slides/slide162.xml"/>
  <Override ContentType="application/vnd.openxmlformats-officedocument.presentationml.notesSlide+xml" PartName="/ppt/notesSlides/notesSlide4.xml"/>
  <Override ContentType="application/vnd.openxmlformats-package.core-properties+xml" PartName="/docProps/core.xml"/>
  <Override ContentType="application/vnd.openxmlformats-officedocument.presentationml.slide+xml" PartName="/ppt/slides/slide6.xml"/>
  <Override ContentType="application/vnd.openxmlformats-officedocument.presentationml.slide+xml" PartName="/ppt/slides/slide38.xml"/>
  <Override ContentType="application/vnd.openxmlformats-officedocument.presentationml.slide+xml" PartName="/ppt/slides/slide56.xml"/>
  <Override ContentType="application/vnd.openxmlformats-officedocument.presentationml.slide+xml" PartName="/ppt/slides/slide67.xml"/>
  <Override ContentType="application/vnd.openxmlformats-officedocument.presentationml.slide+xml" PartName="/ppt/slides/slide85.xml"/>
  <Override ContentType="application/vnd.openxmlformats-officedocument.presentationml.slide+xml" PartName="/ppt/slides/slide104.xml"/>
  <Override ContentType="application/vnd.openxmlformats-officedocument.presentationml.slide+xml" PartName="/ppt/slides/slide122.xml"/>
  <Override ContentType="application/vnd.openxmlformats-officedocument.presentationml.slide+xml" PartName="/ppt/slides/slide133.xml"/>
  <Override ContentType="application/vnd.openxmlformats-officedocument.presentationml.slide+xml" PartName="/ppt/slides/slide151.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27.xml"/>
  <Override ContentType="application/vnd.openxmlformats-officedocument.presentationml.slide+xml" PartName="/ppt/slides/slide45.xml"/>
  <Override ContentType="application/vnd.openxmlformats-officedocument.presentationml.slide+xml" PartName="/ppt/slides/slide74.xml"/>
  <Override ContentType="application/vnd.openxmlformats-officedocument.presentationml.slide+xml" PartName="/ppt/slides/slide92.xml"/>
  <Override ContentType="application/vnd.openxmlformats-officedocument.presentationml.slide+xml" PartName="/ppt/slides/slide111.xml"/>
  <Override ContentType="application/vnd.openxmlformats-officedocument.presentationml.slide+xml" PartName="/ppt/slides/slide140.xml"/>
  <Override ContentType="application/vnd.openxmlformats-officedocument.presentationml.slideLayout+xml" PartName="/ppt/slideLayouts/slideLayout4.xml"/>
  <Override ContentType="application/vnd.openxmlformats-officedocument.presentationml.slide+xml" PartName="/ppt/slides/slide2.xml"/>
  <Override ContentType="application/vnd.openxmlformats-officedocument.presentationml.slide+xml" PartName="/ppt/slides/slide16.xml"/>
  <Override ContentType="application/vnd.openxmlformats-officedocument.presentationml.slide+xml" PartName="/ppt/slides/slide34.xml"/>
  <Override ContentType="application/vnd.openxmlformats-officedocument.presentationml.slide+xml" PartName="/ppt/slides/slide52.xml"/>
  <Override ContentType="application/vnd.openxmlformats-officedocument.presentationml.slide+xml" PartName="/ppt/slides/slide63.xml"/>
  <Override ContentType="application/vnd.openxmlformats-officedocument.presentationml.slide+xml" PartName="/ppt/slides/slide81.xml"/>
  <Override ContentType="application/vnd.openxmlformats-officedocument.presentationml.slide+xml" PartName="/ppt/slides/slide100.xml"/>
  <Default ContentType="application/vnd.openxmlformats-package.relationships+xml" Extension="rels"/>
  <Override ContentType="application/vnd.openxmlformats-officedocument.presentationml.slide+xml" PartName="/ppt/slides/slide23.xml"/>
  <Override ContentType="application/vnd.openxmlformats-officedocument.presentationml.slide+xml" PartName="/ppt/slides/slide41.xml"/>
  <Override ContentType="application/vnd.openxmlformats-officedocument.presentationml.slide+xml" PartName="/ppt/slides/slide70.xml"/>
  <Override ContentType="application/vnd.openxmlformats-officedocument.presentationml.slide+xml" PartName="/ppt/slides/slide12.xml"/>
  <Override ContentType="application/vnd.openxmlformats-officedocument.presentationml.slide+xml" PartName="/ppt/slides/slide30.xml"/>
  <Override ContentType="application/vnd.openxmlformats-officedocument.presentationml.slide+xml" PartName="/ppt/slides/slide149.xml"/>
  <Override ContentType="application/vnd.openxmlformats-officedocument.presentationml.slideLayout+xml" PartName="/ppt/slideLayouts/slideLayout11.xml"/>
  <Override ContentType="application/vnd.openxmlformats-officedocument.presentationml.notesSlide+xml" PartName="/ppt/notesSlides/notesSlide14.xml"/>
  <Override ContentType="application/vnd.openxmlformats-officedocument.presentationml.slide+xml" PartName="/ppt/slides/slide138.xml"/>
  <Override ContentType="application/vnd.openxmlformats-officedocument.presentationml.slide+xml" PartName="/ppt/slides/slide167.xml"/>
  <Override ContentType="application/vnd.openxmlformats-officedocument.presentationml.notesSlide+xml" PartName="/ppt/notesSlides/notesSlide9.xml"/>
  <Override ContentType="application/vnd.openxmlformats-officedocument.presentationml.slide+xml" PartName="/ppt/slides/slide79.xml"/>
  <Override ContentType="application/vnd.openxmlformats-officedocument.presentationml.slide+xml" PartName="/ppt/slides/slide109.xml"/>
  <Override ContentType="application/vnd.openxmlformats-officedocument.presentationml.slide+xml" PartName="/ppt/slides/slide127.xml"/>
  <Override ContentType="application/vnd.openxmlformats-officedocument.presentationml.slide+xml" PartName="/ppt/slides/slide145.xml"/>
  <Override ContentType="application/vnd.openxmlformats-officedocument.presentationml.slide+xml" PartName="/ppt/slides/slide156.xml"/>
  <Override ContentType="application/vnd.openxmlformats-officedocument.presentationml.slide+xml" PartName="/ppt/slides/slide174.xml"/>
  <Override ContentType="application/vnd.openxmlformats-officedocument.presentationml.notesSlide+xml" PartName="/ppt/notesSlides/notesSlide10.xml"/>
  <Override ContentType="application/vnd.openxmlformats-officedocument.presentationml.slide+xml" PartName="/ppt/slides/slide7.xml"/>
  <Override ContentType="application/vnd.openxmlformats-officedocument.presentationml.slide+xml" PartName="/ppt/slides/slide68.xml"/>
  <Override ContentType="application/vnd.openxmlformats-officedocument.presentationml.slide+xml" PartName="/ppt/slides/slide97.xml"/>
  <Override ContentType="application/vnd.openxmlformats-officedocument.presentationml.slide+xml" PartName="/ppt/slides/slide116.xml"/>
  <Override ContentType="application/vnd.openxmlformats-officedocument.presentationml.slide+xml" PartName="/ppt/slides/slide134.xml"/>
  <Override ContentType="application/vnd.openxmlformats-officedocument.presentationml.slide+xml" PartName="/ppt/slides/slide163.xml"/>
  <Override ContentType="application/vnd.openxmlformats-officedocument.presentationml.slideLayout+xml" PartName="/ppt/slideLayouts/slideLayout9.xml"/>
  <Override ContentType="application/vnd.openxmlformats-officedocument.presentationml.notesSlide+xml" PartName="/ppt/notesSlides/notesSlide5.xml"/>
  <Override ContentType="application/vnd.openxmlformats-officedocument.presentationml.slide+xml" PartName="/ppt/slides/slide28.xml"/>
  <Override ContentType="application/vnd.openxmlformats-officedocument.presentationml.slide+xml" PartName="/ppt/slides/slide39.xml"/>
  <Override ContentType="application/vnd.openxmlformats-officedocument.presentationml.slide+xml" PartName="/ppt/slides/slide57.xml"/>
  <Override ContentType="application/vnd.openxmlformats-officedocument.presentationml.slide+xml" PartName="/ppt/slides/slide75.xml"/>
  <Override ContentType="application/vnd.openxmlformats-officedocument.presentationml.slide+xml" PartName="/ppt/slides/slide86.xml"/>
  <Override ContentType="application/vnd.openxmlformats-officedocument.presentationml.slide+xml" PartName="/ppt/slides/slide105.xml"/>
  <Override ContentType="application/vnd.openxmlformats-officedocument.presentationml.slide+xml" PartName="/ppt/slides/slide123.xml"/>
  <Override ContentType="application/vnd.openxmlformats-officedocument.presentationml.slide+xml" PartName="/ppt/slides/slide141.xml"/>
  <Override ContentType="application/vnd.openxmlformats-officedocument.presentationml.slide+xml" PartName="/ppt/slides/slide152.xml"/>
  <Override ContentType="application/vnd.openxmlformats-officedocument.presentationml.slide+xml" PartName="/ppt/slides/slide170.xml"/>
  <Override ContentType="application/vnd.openxmlformats-officedocument.presentationml.notesSlide+xml" PartName="/ppt/notesSlides/notesSlide1.xml"/>
  <Override ContentType="application/vnd.openxmlformats-officedocument.presentationml.slide+xml" PartName="/ppt/slides/slide3.xml"/>
  <Override ContentType="application/vnd.openxmlformats-officedocument.presentationml.slide+xml" PartName="/ppt/slides/slide17.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112.xml"/>
  <Override ContentType="application/vnd.openxmlformats-officedocument.presentationml.slide+xml" PartName="/ppt/slides/slide130.xml"/>
  <Override ContentType="application/vnd.openxmlformats-officedocument.presentationml.slideLayout+xml" PartName="/ppt/slideLayouts/slideLayout5.xml"/>
  <Override ContentType="application/vnd.openxmlformats-officedocument.presentationml.slide+xml" PartName="/ppt/slides/slide24.xml"/>
  <Override ContentType="application/vnd.openxmlformats-officedocument.presentationml.slide+xml" PartName="/ppt/slides/slide35.xml"/>
  <Override ContentType="application/vnd.openxmlformats-officedocument.presentationml.slide+xml" PartName="/ppt/slides/slide53.xml"/>
  <Override ContentType="application/vnd.openxmlformats-officedocument.presentationml.slide+xml" PartName="/ppt/slides/slide71.xml"/>
  <Override ContentType="application/vnd.openxmlformats-officedocument.presentationml.slide+xml" PartName="/ppt/slides/slide82.xml"/>
  <Default ContentType="image/jpeg" Extension="jpeg"/>
  <Override ContentType="application/vnd.openxmlformats-officedocument.presentationml.slide+xml" PartName="/ppt/slides/slide13.xml"/>
  <Override ContentType="application/vnd.openxmlformats-officedocument.presentationml.slide+xml" PartName="/ppt/slides/slide31.xml"/>
  <Override ContentType="application/vnd.openxmlformats-officedocument.presentationml.slide+xml" PartName="/ppt/slides/slide42.xml"/>
  <Override ContentType="application/vnd.openxmlformats-officedocument.presentationml.slide+xml" PartName="/ppt/slides/slide60.xml"/>
  <Override ContentType="application/vnd.openxmlformats-officedocument.presentationml.slideLayout+xml" PartName="/ppt/slideLayouts/slideLayout1.xml"/>
  <Override ContentType="application/vnd.openxmlformats-officedocument.presentationml.notesSlide+xml" PartName="/ppt/notesSlides/notesSlide15.xml"/>
  <Override ContentType="application/vnd.openxmlformats-officedocument.presentationml.slide+xml" PartName="/ppt/slides/slide20.xml"/>
  <Override ContentType="application/vnd.openxmlformats-officedocument.presentationml.slide+xml" PartName="/ppt/slides/slide168.xml"/>
  <Override ContentType="application/vnd.openxmlformats-officedocument.presentationml.slide+xml" PartName="/ppt/slides/slide139.xml"/>
  <Override ContentType="application/vnd.openxmlformats-officedocument.presentationml.slide+xml" PartName="/ppt/slides/slide157.xml"/>
  <Override ContentType="application/vnd.openxmlformats-officedocument.presentationml.notesSlide+xml" PartName="/ppt/notesSlides/notesSlide11.xml"/>
  <Override ContentType="application/vnd.openxmlformats-officedocument.presentationml.slide+xml" PartName="/ppt/slides/slide98.xml"/>
  <Override ContentType="application/vnd.openxmlformats-officedocument.presentationml.slide+xml" PartName="/ppt/slides/slide117.xml"/>
  <Override ContentType="application/vnd.openxmlformats-officedocument.presentationml.slide+xml" PartName="/ppt/slides/slide128.xml"/>
  <Override ContentType="application/vnd.openxmlformats-officedocument.presentationml.slide+xml" PartName="/ppt/slides/slide146.xml"/>
  <Override ContentType="application/vnd.openxmlformats-officedocument.presentationml.slide+xml" PartName="/ppt/slides/slide164.xml"/>
  <Override ContentType="application/vnd.openxmlformats-officedocument.presentationml.slide+xml" PartName="/ppt/slides/slide175.xml"/>
  <Override ContentType="application/vnd.openxmlformats-officedocument.presentationml.notesSlide+xml" PartName="/ppt/notesSlides/notesSlide6.xml"/>
  <Override ContentType="application/vnd.openxmlformats-officedocument.presentationml.slide+xml" PartName="/ppt/slides/slide8.xml"/>
  <Override ContentType="application/vnd.openxmlformats-officedocument.presentationml.slide+xml" PartName="/ppt/slides/slide69.xml"/>
  <Override ContentType="application/vnd.openxmlformats-officedocument.presentationml.slide+xml" PartName="/ppt/slides/slide87.xml"/>
  <Override ContentType="application/vnd.openxmlformats-officedocument.presentationml.slide+xml" PartName="/ppt/slides/slide106.xml"/>
  <Override ContentType="application/vnd.openxmlformats-officedocument.presentationml.slide+xml" PartName="/ppt/slides/slide124.xml"/>
  <Override ContentType="application/vnd.openxmlformats-officedocument.presentationml.slide+xml" PartName="/ppt/slides/slide135.xml"/>
  <Override ContentType="application/vnd.openxmlformats-officedocument.presentationml.slide+xml" PartName="/ppt/slides/slide153.xml"/>
  <Override ContentType="application/vnd.openxmlformats-officedocument.presentationml.slide+xml" PartName="/ppt/slides/slide171.xml"/>
  <Override ContentType="application/vnd.openxmlformats-officedocument.presentationml.slide+xml" PartName="/ppt/slides/slide29.xml"/>
  <Override ContentType="application/vnd.openxmlformats-officedocument.presentationml.slide+xml" PartName="/ppt/slides/slide76.xml"/>
  <Override ContentType="application/vnd.openxmlformats-officedocument.presentationml.slide+xml" PartName="/ppt/slides/slide113.xml"/>
  <Override ContentType="application/vnd.openxmlformats-officedocument.presentationml.slide+xml" PartName="/ppt/slides/slide160.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54.xml"/>
  <Override ContentType="application/vnd.openxmlformats-officedocument.presentationml.slide+xml" PartName="/ppt/slides/slide65.xml"/>
  <Override ContentType="application/vnd.openxmlformats-officedocument.presentationml.slide+xml" PartName="/ppt/slides/slide102.xml"/>
  <Override ContentType="application/vnd.openxmlformats-officedocument.presentationml.slideLayout+xml" PartName="/ppt/slideLayouts/slideLayout6.xml"/>
  <Override ContentType="application/vnd.openxmlformats-officedocument.presentationml.slide+xml" PartName="/ppt/slides/slide43.xml"/>
  <Override ContentType="application/vnd.openxmlformats-officedocument.presentationml.slide+xml" PartName="/ppt/slides/slide90.xml"/>
  <Override ContentType="application/vnd.openxmlformats-officedocument.theme+xml" PartName="/ppt/theme/theme1.xml"/>
  <Override ContentType="application/vnd.openxmlformats-officedocument.presentationml.slide+xml" PartName="/ppt/slides/slide32.xml"/>
  <Override ContentType="application/vnd.openxmlformats-officedocument.presentationml.slide+xml" PartName="/ppt/slides/slide10.xml"/>
  <Override ContentType="application/vnd.openxmlformats-officedocument.presentationml.slide+xml" PartName="/ppt/slides/slide21.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8"/>
  </p:notesMasterIdLst>
  <p:sldIdLst>
    <p:sldId id="300" r:id="rId2"/>
    <p:sldId id="258" r:id="rId3"/>
    <p:sldId id="275" r:id="rId4"/>
    <p:sldId id="259" r:id="rId5"/>
    <p:sldId id="284" r:id="rId6"/>
    <p:sldId id="285" r:id="rId7"/>
    <p:sldId id="276" r:id="rId8"/>
    <p:sldId id="277" r:id="rId9"/>
    <p:sldId id="278" r:id="rId10"/>
    <p:sldId id="301" r:id="rId11"/>
    <p:sldId id="321" r:id="rId12"/>
    <p:sldId id="320" r:id="rId13"/>
    <p:sldId id="316" r:id="rId14"/>
    <p:sldId id="280" r:id="rId15"/>
    <p:sldId id="303" r:id="rId16"/>
    <p:sldId id="290" r:id="rId17"/>
    <p:sldId id="286" r:id="rId18"/>
    <p:sldId id="304" r:id="rId19"/>
    <p:sldId id="305" r:id="rId20"/>
    <p:sldId id="306" r:id="rId21"/>
    <p:sldId id="260" r:id="rId22"/>
    <p:sldId id="315" r:id="rId23"/>
    <p:sldId id="302" r:id="rId24"/>
    <p:sldId id="291" r:id="rId25"/>
    <p:sldId id="292" r:id="rId26"/>
    <p:sldId id="314" r:id="rId27"/>
    <p:sldId id="289" r:id="rId28"/>
    <p:sldId id="307" r:id="rId29"/>
    <p:sldId id="308" r:id="rId30"/>
    <p:sldId id="309" r:id="rId31"/>
    <p:sldId id="310" r:id="rId32"/>
    <p:sldId id="408" r:id="rId33"/>
    <p:sldId id="409" r:id="rId34"/>
    <p:sldId id="410" r:id="rId35"/>
    <p:sldId id="411" r:id="rId36"/>
    <p:sldId id="412" r:id="rId37"/>
    <p:sldId id="413" r:id="rId38"/>
    <p:sldId id="414" r:id="rId39"/>
    <p:sldId id="415" r:id="rId40"/>
    <p:sldId id="416" r:id="rId41"/>
    <p:sldId id="417" r:id="rId42"/>
    <p:sldId id="418" r:id="rId43"/>
    <p:sldId id="317" r:id="rId44"/>
    <p:sldId id="325" r:id="rId45"/>
    <p:sldId id="407" r:id="rId46"/>
    <p:sldId id="326" r:id="rId47"/>
    <p:sldId id="327" r:id="rId48"/>
    <p:sldId id="328" r:id="rId49"/>
    <p:sldId id="329" r:id="rId50"/>
    <p:sldId id="362" r:id="rId51"/>
    <p:sldId id="363" r:id="rId52"/>
    <p:sldId id="364" r:id="rId53"/>
    <p:sldId id="368" r:id="rId54"/>
    <p:sldId id="369" r:id="rId55"/>
    <p:sldId id="371" r:id="rId56"/>
    <p:sldId id="372" r:id="rId57"/>
    <p:sldId id="373" r:id="rId58"/>
    <p:sldId id="370" r:id="rId59"/>
    <p:sldId id="404" r:id="rId60"/>
    <p:sldId id="405" r:id="rId61"/>
    <p:sldId id="374" r:id="rId62"/>
    <p:sldId id="376" r:id="rId63"/>
    <p:sldId id="377" r:id="rId64"/>
    <p:sldId id="379" r:id="rId65"/>
    <p:sldId id="381" r:id="rId66"/>
    <p:sldId id="378" r:id="rId67"/>
    <p:sldId id="508" r:id="rId68"/>
    <p:sldId id="386" r:id="rId69"/>
    <p:sldId id="383" r:id="rId70"/>
    <p:sldId id="384" r:id="rId71"/>
    <p:sldId id="333" r:id="rId72"/>
    <p:sldId id="454" r:id="rId73"/>
    <p:sldId id="387" r:id="rId74"/>
    <p:sldId id="388" r:id="rId75"/>
    <p:sldId id="389" r:id="rId76"/>
    <p:sldId id="390" r:id="rId77"/>
    <p:sldId id="461" r:id="rId78"/>
    <p:sldId id="475" r:id="rId79"/>
    <p:sldId id="476" r:id="rId80"/>
    <p:sldId id="419" r:id="rId81"/>
    <p:sldId id="421" r:id="rId82"/>
    <p:sldId id="423" r:id="rId83"/>
    <p:sldId id="426" r:id="rId84"/>
    <p:sldId id="465" r:id="rId85"/>
    <p:sldId id="428" r:id="rId86"/>
    <p:sldId id="430" r:id="rId87"/>
    <p:sldId id="431" r:id="rId88"/>
    <p:sldId id="433" r:id="rId89"/>
    <p:sldId id="434" r:id="rId90"/>
    <p:sldId id="435" r:id="rId91"/>
    <p:sldId id="436" r:id="rId92"/>
    <p:sldId id="437" r:id="rId93"/>
    <p:sldId id="439" r:id="rId94"/>
    <p:sldId id="440" r:id="rId95"/>
    <p:sldId id="468" r:id="rId96"/>
    <p:sldId id="470" r:id="rId97"/>
    <p:sldId id="471" r:id="rId98"/>
    <p:sldId id="444" r:id="rId99"/>
    <p:sldId id="445" r:id="rId100"/>
    <p:sldId id="474" r:id="rId101"/>
    <p:sldId id="472" r:id="rId102"/>
    <p:sldId id="473" r:id="rId103"/>
    <p:sldId id="477" r:id="rId104"/>
    <p:sldId id="478" r:id="rId105"/>
    <p:sldId id="479" r:id="rId106"/>
    <p:sldId id="480" r:id="rId107"/>
    <p:sldId id="449" r:id="rId108"/>
    <p:sldId id="481" r:id="rId109"/>
    <p:sldId id="483" r:id="rId110"/>
    <p:sldId id="482" r:id="rId111"/>
    <p:sldId id="458" r:id="rId112"/>
    <p:sldId id="485" r:id="rId113"/>
    <p:sldId id="517" r:id="rId114"/>
    <p:sldId id="486" r:id="rId115"/>
    <p:sldId id="487" r:id="rId116"/>
    <p:sldId id="488" r:id="rId117"/>
    <p:sldId id="489" r:id="rId118"/>
    <p:sldId id="490" r:id="rId119"/>
    <p:sldId id="491" r:id="rId120"/>
    <p:sldId id="493" r:id="rId121"/>
    <p:sldId id="452" r:id="rId122"/>
    <p:sldId id="456" r:id="rId123"/>
    <p:sldId id="457" r:id="rId124"/>
    <p:sldId id="453" r:id="rId125"/>
    <p:sldId id="391" r:id="rId126"/>
    <p:sldId id="494" r:id="rId127"/>
    <p:sldId id="496" r:id="rId128"/>
    <p:sldId id="497" r:id="rId129"/>
    <p:sldId id="499" r:id="rId130"/>
    <p:sldId id="502" r:id="rId131"/>
    <p:sldId id="500" r:id="rId132"/>
    <p:sldId id="503" r:id="rId133"/>
    <p:sldId id="504" r:id="rId134"/>
    <p:sldId id="505" r:id="rId135"/>
    <p:sldId id="506" r:id="rId136"/>
    <p:sldId id="392" r:id="rId137"/>
    <p:sldId id="393" r:id="rId138"/>
    <p:sldId id="394" r:id="rId139"/>
    <p:sldId id="395" r:id="rId140"/>
    <p:sldId id="396" r:id="rId141"/>
    <p:sldId id="397" r:id="rId142"/>
    <p:sldId id="398" r:id="rId143"/>
    <p:sldId id="334" r:id="rId144"/>
    <p:sldId id="335" r:id="rId145"/>
    <p:sldId id="336" r:id="rId146"/>
    <p:sldId id="459" r:id="rId147"/>
    <p:sldId id="337" r:id="rId148"/>
    <p:sldId id="339" r:id="rId149"/>
    <p:sldId id="340" r:id="rId150"/>
    <p:sldId id="341" r:id="rId151"/>
    <p:sldId id="342" r:id="rId152"/>
    <p:sldId id="343" r:id="rId153"/>
    <p:sldId id="344" r:id="rId154"/>
    <p:sldId id="345" r:id="rId155"/>
    <p:sldId id="346" r:id="rId156"/>
    <p:sldId id="347" r:id="rId157"/>
    <p:sldId id="348" r:id="rId158"/>
    <p:sldId id="350" r:id="rId159"/>
    <p:sldId id="353" r:id="rId160"/>
    <p:sldId id="354" r:id="rId161"/>
    <p:sldId id="355" r:id="rId162"/>
    <p:sldId id="356" r:id="rId163"/>
    <p:sldId id="357" r:id="rId164"/>
    <p:sldId id="358" r:id="rId165"/>
    <p:sldId id="406" r:id="rId166"/>
    <p:sldId id="511" r:id="rId167"/>
    <p:sldId id="512" r:id="rId168"/>
    <p:sldId id="513" r:id="rId169"/>
    <p:sldId id="515" r:id="rId170"/>
    <p:sldId id="514" r:id="rId171"/>
    <p:sldId id="516" r:id="rId172"/>
    <p:sldId id="359" r:id="rId173"/>
    <p:sldId id="360" r:id="rId174"/>
    <p:sldId id="399" r:id="rId175"/>
    <p:sldId id="400" r:id="rId176"/>
    <p:sldId id="518" r:id="rId177"/>
  </p:sldIdLst>
  <p:sldSz cx="9721850" cy="7200900"/>
  <p:notesSz cx="6858000" cy="9144000"/>
  <p:defaultTextStyle>
    <a:defPPr>
      <a:defRPr lang="uk-UA"/>
    </a:defPPr>
    <a:lvl1pPr marL="0" algn="l" defTabSz="966591" rtl="0" eaLnBrk="1" latinLnBrk="0" hangingPunct="1">
      <a:defRPr sz="1900" kern="1200">
        <a:solidFill>
          <a:schemeClr val="tx1"/>
        </a:solidFill>
        <a:latin typeface="+mn-lt"/>
        <a:ea typeface="+mn-ea"/>
        <a:cs typeface="+mn-cs"/>
      </a:defRPr>
    </a:lvl1pPr>
    <a:lvl2pPr marL="483294" algn="l" defTabSz="966591" rtl="0" eaLnBrk="1" latinLnBrk="0" hangingPunct="1">
      <a:defRPr sz="1900" kern="1200">
        <a:solidFill>
          <a:schemeClr val="tx1"/>
        </a:solidFill>
        <a:latin typeface="+mn-lt"/>
        <a:ea typeface="+mn-ea"/>
        <a:cs typeface="+mn-cs"/>
      </a:defRPr>
    </a:lvl2pPr>
    <a:lvl3pPr marL="966591" algn="l" defTabSz="966591" rtl="0" eaLnBrk="1" latinLnBrk="0" hangingPunct="1">
      <a:defRPr sz="1900" kern="1200">
        <a:solidFill>
          <a:schemeClr val="tx1"/>
        </a:solidFill>
        <a:latin typeface="+mn-lt"/>
        <a:ea typeface="+mn-ea"/>
        <a:cs typeface="+mn-cs"/>
      </a:defRPr>
    </a:lvl3pPr>
    <a:lvl4pPr marL="1449885" algn="l" defTabSz="966591" rtl="0" eaLnBrk="1" latinLnBrk="0" hangingPunct="1">
      <a:defRPr sz="1900" kern="1200">
        <a:solidFill>
          <a:schemeClr val="tx1"/>
        </a:solidFill>
        <a:latin typeface="+mn-lt"/>
        <a:ea typeface="+mn-ea"/>
        <a:cs typeface="+mn-cs"/>
      </a:defRPr>
    </a:lvl4pPr>
    <a:lvl5pPr marL="1933181" algn="l" defTabSz="966591" rtl="0" eaLnBrk="1" latinLnBrk="0" hangingPunct="1">
      <a:defRPr sz="1900" kern="1200">
        <a:solidFill>
          <a:schemeClr val="tx1"/>
        </a:solidFill>
        <a:latin typeface="+mn-lt"/>
        <a:ea typeface="+mn-ea"/>
        <a:cs typeface="+mn-cs"/>
      </a:defRPr>
    </a:lvl5pPr>
    <a:lvl6pPr marL="2416475" algn="l" defTabSz="966591" rtl="0" eaLnBrk="1" latinLnBrk="0" hangingPunct="1">
      <a:defRPr sz="1900" kern="1200">
        <a:solidFill>
          <a:schemeClr val="tx1"/>
        </a:solidFill>
        <a:latin typeface="+mn-lt"/>
        <a:ea typeface="+mn-ea"/>
        <a:cs typeface="+mn-cs"/>
      </a:defRPr>
    </a:lvl6pPr>
    <a:lvl7pPr marL="2899770" algn="l" defTabSz="966591" rtl="0" eaLnBrk="1" latinLnBrk="0" hangingPunct="1">
      <a:defRPr sz="1900" kern="1200">
        <a:solidFill>
          <a:schemeClr val="tx1"/>
        </a:solidFill>
        <a:latin typeface="+mn-lt"/>
        <a:ea typeface="+mn-ea"/>
        <a:cs typeface="+mn-cs"/>
      </a:defRPr>
    </a:lvl7pPr>
    <a:lvl8pPr marL="3383065" algn="l" defTabSz="966591" rtl="0" eaLnBrk="1" latinLnBrk="0" hangingPunct="1">
      <a:defRPr sz="1900" kern="1200">
        <a:solidFill>
          <a:schemeClr val="tx1"/>
        </a:solidFill>
        <a:latin typeface="+mn-lt"/>
        <a:ea typeface="+mn-ea"/>
        <a:cs typeface="+mn-cs"/>
      </a:defRPr>
    </a:lvl8pPr>
    <a:lvl9pPr marL="3866361" algn="l" defTabSz="966591" rtl="0" eaLnBrk="1" latinLnBrk="0" hangingPunct="1">
      <a:defRPr sz="1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24" autoAdjust="0"/>
  </p:normalViewPr>
  <p:slideViewPr>
    <p:cSldViewPr>
      <p:cViewPr>
        <p:scale>
          <a:sx n="100" d="100"/>
          <a:sy n="100" d="100"/>
        </p:scale>
        <p:origin x="-246" y="834"/>
      </p:cViewPr>
      <p:guideLst>
        <p:guide orient="horz" pos="2268"/>
        <p:guide pos="3062"/>
      </p:guideLst>
    </p:cSldViewPr>
  </p:slideViewPr>
  <p:outlineViewPr>
    <p:cViewPr>
      <p:scale>
        <a:sx n="33" d="100"/>
        <a:sy n="33" d="100"/>
      </p:scale>
      <p:origin x="0" y="7536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A7550D-85CF-4D01-BDAA-CC7D5726B3A0}" type="datetimeFigureOut">
              <a:rPr lang="uk-UA" smtClean="0"/>
              <a:pPr/>
              <a:t>25.01.2020</a:t>
            </a:fld>
            <a:endParaRPr lang="uk-UA"/>
          </a:p>
        </p:txBody>
      </p:sp>
      <p:sp>
        <p:nvSpPr>
          <p:cNvPr id="4" name="Місце для зображення 3"/>
          <p:cNvSpPr>
            <a:spLocks noGrp="1" noRot="1" noChangeAspect="1"/>
          </p:cNvSpPr>
          <p:nvPr>
            <p:ph type="sldImg" idx="2"/>
          </p:nvPr>
        </p:nvSpPr>
        <p:spPr>
          <a:xfrm>
            <a:off x="1114425" y="685800"/>
            <a:ext cx="462915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D5D0E3-83DF-4854-96AB-EBD6D95952C5}" type="slidenum">
              <a:rPr lang="uk-UA" smtClean="0"/>
              <a:pPr/>
              <a:t>‹№›</a:t>
            </a:fld>
            <a:endParaRPr lang="uk-UA"/>
          </a:p>
        </p:txBody>
      </p:sp>
    </p:spTree>
  </p:cSld>
  <p:clrMap bg1="lt1" tx1="dk1" bg2="lt2" tx2="dk2" accent1="accent1" accent2="accent2" accent3="accent3" accent4="accent4" accent5="accent5" accent6="accent6" hlink="hlink" folHlink="folHlink"/>
  <p:notesStyle>
    <a:lvl1pPr marL="0" algn="l" defTabSz="966591" rtl="0" eaLnBrk="1" latinLnBrk="0" hangingPunct="1">
      <a:defRPr sz="1300" kern="1200">
        <a:solidFill>
          <a:schemeClr val="tx1"/>
        </a:solidFill>
        <a:latin typeface="+mn-lt"/>
        <a:ea typeface="+mn-ea"/>
        <a:cs typeface="+mn-cs"/>
      </a:defRPr>
    </a:lvl1pPr>
    <a:lvl2pPr marL="483294" algn="l" defTabSz="966591" rtl="0" eaLnBrk="1" latinLnBrk="0" hangingPunct="1">
      <a:defRPr sz="1300" kern="1200">
        <a:solidFill>
          <a:schemeClr val="tx1"/>
        </a:solidFill>
        <a:latin typeface="+mn-lt"/>
        <a:ea typeface="+mn-ea"/>
        <a:cs typeface="+mn-cs"/>
      </a:defRPr>
    </a:lvl2pPr>
    <a:lvl3pPr marL="966591" algn="l" defTabSz="966591" rtl="0" eaLnBrk="1" latinLnBrk="0" hangingPunct="1">
      <a:defRPr sz="1300" kern="1200">
        <a:solidFill>
          <a:schemeClr val="tx1"/>
        </a:solidFill>
        <a:latin typeface="+mn-lt"/>
        <a:ea typeface="+mn-ea"/>
        <a:cs typeface="+mn-cs"/>
      </a:defRPr>
    </a:lvl3pPr>
    <a:lvl4pPr marL="1449885" algn="l" defTabSz="966591" rtl="0" eaLnBrk="1" latinLnBrk="0" hangingPunct="1">
      <a:defRPr sz="1300" kern="1200">
        <a:solidFill>
          <a:schemeClr val="tx1"/>
        </a:solidFill>
        <a:latin typeface="+mn-lt"/>
        <a:ea typeface="+mn-ea"/>
        <a:cs typeface="+mn-cs"/>
      </a:defRPr>
    </a:lvl4pPr>
    <a:lvl5pPr marL="1933181" algn="l" defTabSz="966591" rtl="0" eaLnBrk="1" latinLnBrk="0" hangingPunct="1">
      <a:defRPr sz="1300" kern="1200">
        <a:solidFill>
          <a:schemeClr val="tx1"/>
        </a:solidFill>
        <a:latin typeface="+mn-lt"/>
        <a:ea typeface="+mn-ea"/>
        <a:cs typeface="+mn-cs"/>
      </a:defRPr>
    </a:lvl5pPr>
    <a:lvl6pPr marL="2416475" algn="l" defTabSz="966591" rtl="0" eaLnBrk="1" latinLnBrk="0" hangingPunct="1">
      <a:defRPr sz="1300" kern="1200">
        <a:solidFill>
          <a:schemeClr val="tx1"/>
        </a:solidFill>
        <a:latin typeface="+mn-lt"/>
        <a:ea typeface="+mn-ea"/>
        <a:cs typeface="+mn-cs"/>
      </a:defRPr>
    </a:lvl6pPr>
    <a:lvl7pPr marL="2899770" algn="l" defTabSz="966591" rtl="0" eaLnBrk="1" latinLnBrk="0" hangingPunct="1">
      <a:defRPr sz="1300" kern="1200">
        <a:solidFill>
          <a:schemeClr val="tx1"/>
        </a:solidFill>
        <a:latin typeface="+mn-lt"/>
        <a:ea typeface="+mn-ea"/>
        <a:cs typeface="+mn-cs"/>
      </a:defRPr>
    </a:lvl7pPr>
    <a:lvl8pPr marL="3383065" algn="l" defTabSz="966591" rtl="0" eaLnBrk="1" latinLnBrk="0" hangingPunct="1">
      <a:defRPr sz="1300" kern="1200">
        <a:solidFill>
          <a:schemeClr val="tx1"/>
        </a:solidFill>
        <a:latin typeface="+mn-lt"/>
        <a:ea typeface="+mn-ea"/>
        <a:cs typeface="+mn-cs"/>
      </a:defRPr>
    </a:lvl8pPr>
    <a:lvl9pPr marL="3866361" algn="l" defTabSz="96659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iakép helye 1">
            <a:extLst>
              <a:ext uri="{FF2B5EF4-FFF2-40B4-BE49-F238E27FC236}">
                <a16:creationId xmlns="" xmlns:a16="http://schemas.microsoft.com/office/drawing/2014/main" id="{FFB5BD75-7B2E-4189-93BB-A6F6BB3393E8}"/>
              </a:ext>
            </a:extLst>
          </p:cNvPr>
          <p:cNvSpPr>
            <a:spLocks noGrp="1" noRot="1" noChangeAspect="1" noTextEdit="1"/>
          </p:cNvSpPr>
          <p:nvPr>
            <p:ph type="sldImg"/>
          </p:nvPr>
        </p:nvSpPr>
        <p:spPr bwMode="auto">
          <a:xfrm>
            <a:off x="1114425" y="685800"/>
            <a:ext cx="462915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8675" name="Jegyzetek helye 2">
            <a:extLst>
              <a:ext uri="{FF2B5EF4-FFF2-40B4-BE49-F238E27FC236}">
                <a16:creationId xmlns="" xmlns:a16="http://schemas.microsoft.com/office/drawing/2014/main" id="{219A4E2C-C192-468B-8245-5C2349900558}"/>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hu-HU" altLang="hu-HU" dirty="0"/>
              <a:t>https://www.mozaweb.hu/Lecke-BIO-Biologia_10-A_novenyek_egyedfejlodese-104996</a:t>
            </a:r>
          </a:p>
          <a:p>
            <a:endParaRPr lang="hu-HU" altLang="hu-HU" dirty="0"/>
          </a:p>
          <a:p>
            <a:r>
              <a:rPr lang="hu-HU" altLang="hu-HU" dirty="0"/>
              <a:t>http://csls-text2.c.u-tokyo.ac.jp/inactive/05_06.html</a:t>
            </a:r>
          </a:p>
          <a:p>
            <a:r>
              <a:rPr lang="en-US" altLang="hu-HU" dirty="0"/>
              <a:t>Germ cells, unlike somatic cells, develop into sperm or egg cells. The sperm carries half of the male chromosomes, and the egg cell, which carries half of the female chromosomes, is the basis for the formation of the next generation.</a:t>
            </a:r>
            <a:endParaRPr lang="hu-HU" altLang="hu-HU" dirty="0"/>
          </a:p>
        </p:txBody>
      </p:sp>
      <p:sp>
        <p:nvSpPr>
          <p:cNvPr id="28676" name="Dia számának helye 3">
            <a:extLst>
              <a:ext uri="{FF2B5EF4-FFF2-40B4-BE49-F238E27FC236}">
                <a16:creationId xmlns="" xmlns:a16="http://schemas.microsoft.com/office/drawing/2014/main" id="{B512FB04-00E3-4922-BEA5-176FD9A2B5AA}"/>
              </a:ext>
            </a:extLst>
          </p:cNvPr>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3707B41-7E01-4576-9A8F-ECC2A9B75787}" type="slidenum">
              <a:rPr lang="hu-HU" altLang="hu-HU" smtClean="0"/>
              <a:pPr/>
              <a:t>2</a:t>
            </a:fld>
            <a:endParaRPr lang="hu-HU" altLang="hu-HU"/>
          </a:p>
        </p:txBody>
      </p:sp>
    </p:spTree>
    <p:extLst>
      <p:ext uri="{BB962C8B-B14F-4D97-AF65-F5344CB8AC3E}">
        <p14:creationId xmlns="" xmlns:p14="http://schemas.microsoft.com/office/powerpoint/2010/main" val="350113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12FD35AB-B73C-41D6-BAF1-7F8494955352}" type="slidenum">
              <a:rPr lang="en-US" smtClean="0"/>
              <a:pPr/>
              <a:t>36</a:t>
            </a:fld>
            <a:endParaRPr lang="en-US" smtClean="0"/>
          </a:p>
        </p:txBody>
      </p:sp>
      <p:sp>
        <p:nvSpPr>
          <p:cNvPr id="155651" name="Rectangle 2"/>
          <p:cNvSpPr>
            <a:spLocks noGrp="1" noRot="1" noChangeAspect="1" noChangeArrowheads="1" noTextEdit="1"/>
          </p:cNvSpPr>
          <p:nvPr>
            <p:ph type="sldImg"/>
          </p:nvPr>
        </p:nvSpPr>
        <p:spPr>
          <a:xfrm>
            <a:off x="1114425" y="685800"/>
            <a:ext cx="4629150" cy="3429000"/>
          </a:xfrm>
          <a:ln/>
        </p:spPr>
      </p:sp>
      <p:sp>
        <p:nvSpPr>
          <p:cNvPr id="155652" name="Rectangle 3"/>
          <p:cNvSpPr>
            <a:spLocks noGrp="1" noChangeArrowheads="1"/>
          </p:cNvSpPr>
          <p:nvPr>
            <p:ph type="body" idx="1"/>
          </p:nvPr>
        </p:nvSpPr>
        <p:spPr>
          <a:noFill/>
          <a:ln/>
        </p:spPr>
        <p:txBody>
          <a:bodyPr/>
          <a:lstStyle/>
          <a:p>
            <a:pPr eaLnBrk="1" hangingPunct="1"/>
            <a:r>
              <a:rPr lang="en-US" smtClean="0"/>
              <a:t>Figure 13.9 A comparison of mitosis and meiosis in diploid cells.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BC634683-903F-4900-96C7-FC67537EE000}" type="slidenum">
              <a:rPr lang="en-US" smtClean="0"/>
              <a:pPr/>
              <a:t>37</a:t>
            </a:fld>
            <a:endParaRPr lang="en-US" smtClean="0"/>
          </a:p>
        </p:txBody>
      </p:sp>
      <p:sp>
        <p:nvSpPr>
          <p:cNvPr id="156675" name="Rectangle 2"/>
          <p:cNvSpPr>
            <a:spLocks noGrp="1" noRot="1" noChangeAspect="1" noChangeArrowheads="1" noTextEdit="1"/>
          </p:cNvSpPr>
          <p:nvPr>
            <p:ph type="sldImg"/>
          </p:nvPr>
        </p:nvSpPr>
        <p:spPr>
          <a:xfrm>
            <a:off x="1114425" y="685800"/>
            <a:ext cx="4629150" cy="3429000"/>
          </a:xfrm>
          <a:ln/>
        </p:spPr>
      </p:sp>
      <p:sp>
        <p:nvSpPr>
          <p:cNvPr id="156676" name="Rectangle 3"/>
          <p:cNvSpPr>
            <a:spLocks noGrp="1" noChangeArrowheads="1"/>
          </p:cNvSpPr>
          <p:nvPr>
            <p:ph type="body" idx="1"/>
          </p:nvPr>
        </p:nvSpPr>
        <p:spPr>
          <a:noFill/>
          <a:ln/>
        </p:spPr>
        <p:txBody>
          <a:bodyPr/>
          <a:lstStyle/>
          <a:p>
            <a:pPr eaLnBrk="1" hangingPunct="1"/>
            <a:r>
              <a:rPr lang="en-US" smtClean="0"/>
              <a:t>Figure 13.9 A comparison of mitosis and meiosis in diploid cells.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
          <p:cNvSpPr>
            <a:spLocks noGrp="1" noRot="1" noChangeAspect="1" noChangeArrowheads="1" noTextEdit="1"/>
          </p:cNvSpPr>
          <p:nvPr>
            <p:ph type="sldImg"/>
          </p:nvPr>
        </p:nvSpPr>
        <p:spPr>
          <a:xfrm>
            <a:off x="1114425" y="685800"/>
            <a:ext cx="4629150" cy="3429000"/>
          </a:xfrm>
          <a:solidFill>
            <a:srgbClr val="FFFFFF"/>
          </a:solidFill>
          <a:ln/>
        </p:spPr>
      </p:sp>
      <p:sp>
        <p:nvSpPr>
          <p:cNvPr id="74755" name="Rectangle 2"/>
          <p:cNvSpPr>
            <a:spLocks noGrp="1" noChangeArrowheads="1"/>
          </p:cNvSpPr>
          <p:nvPr>
            <p:ph type="body" idx="1"/>
          </p:nvPr>
        </p:nvSpPr>
        <p:spPr>
          <a:noFill/>
          <a:ln/>
        </p:spPr>
        <p:txBody>
          <a:bodyPr/>
          <a:lstStyle/>
          <a:p>
            <a:pPr eaLnBrk="1" hangingPunct="1"/>
            <a:endParaRPr lang="uk-UA" sz="2200" smtClean="0">
              <a:latin typeface="Lucida Grande" pitchFamily="59" charset="0"/>
              <a:sym typeface="Lucida Grande" pitchFamily="59"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1114425" y="685800"/>
            <a:ext cx="4629150" cy="3429000"/>
          </a:xfrm>
          <a:ln/>
        </p:spPr>
      </p:sp>
      <p:sp>
        <p:nvSpPr>
          <p:cNvPr id="70659" name="Rectangle 3"/>
          <p:cNvSpPr>
            <a:spLocks noGrp="1" noChangeArrowheads="1"/>
          </p:cNvSpPr>
          <p:nvPr>
            <p:ph type="body" idx="1"/>
          </p:nvPr>
        </p:nvSpPr>
        <p:spPr>
          <a:noFill/>
          <a:ln/>
        </p:spPr>
        <p:txBody>
          <a:bodyPr/>
          <a:lstStyle/>
          <a:p>
            <a:endParaRPr lang="uk-UA" smtClean="0">
              <a:latin typeface="Gill Sans" pitchFamily="59"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026"/>
          <p:cNvSpPr>
            <a:spLocks noGrp="1" noRot="1" noChangeAspect="1" noChangeArrowheads="1" noTextEdit="1"/>
          </p:cNvSpPr>
          <p:nvPr>
            <p:ph type="sldImg"/>
          </p:nvPr>
        </p:nvSpPr>
        <p:spPr>
          <a:xfrm>
            <a:off x="1114425" y="685800"/>
            <a:ext cx="4629150" cy="3429000"/>
          </a:xfrm>
          <a:ln/>
        </p:spPr>
      </p:sp>
      <p:sp>
        <p:nvSpPr>
          <p:cNvPr id="71683" name="Rectangle 1027"/>
          <p:cNvSpPr>
            <a:spLocks noGrp="1" noChangeArrowheads="1"/>
          </p:cNvSpPr>
          <p:nvPr>
            <p:ph type="body" idx="1"/>
          </p:nvPr>
        </p:nvSpPr>
        <p:spPr>
          <a:noFill/>
          <a:ln/>
        </p:spPr>
        <p:txBody>
          <a:bodyPr/>
          <a:lstStyle/>
          <a:p>
            <a:endParaRPr lang="uk-UA" dirty="0" smtClean="0">
              <a:latin typeface="Gill Sans" pitchFamily="59"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26"/>
          <p:cNvSpPr>
            <a:spLocks noGrp="1" noRot="1" noChangeAspect="1" noChangeArrowheads="1" noTextEdit="1"/>
          </p:cNvSpPr>
          <p:nvPr>
            <p:ph type="sldImg"/>
          </p:nvPr>
        </p:nvSpPr>
        <p:spPr>
          <a:xfrm>
            <a:off x="1114425" y="685800"/>
            <a:ext cx="4629150" cy="3429000"/>
          </a:xfrm>
          <a:ln/>
        </p:spPr>
      </p:sp>
      <p:sp>
        <p:nvSpPr>
          <p:cNvPr id="72707" name="Rectangle 1027"/>
          <p:cNvSpPr>
            <a:spLocks noGrp="1" noChangeArrowheads="1"/>
          </p:cNvSpPr>
          <p:nvPr>
            <p:ph type="body" idx="1"/>
          </p:nvPr>
        </p:nvSpPr>
        <p:spPr>
          <a:noFill/>
          <a:ln/>
        </p:spPr>
        <p:txBody>
          <a:bodyPr/>
          <a:lstStyle/>
          <a:p>
            <a:endParaRPr lang="uk-UA" smtClean="0">
              <a:latin typeface="Gill Sans" pitchFamily="59"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txBox="1">
            <a:spLocks noGrp="1" noChangeArrowheads="1"/>
          </p:cNvSpPr>
          <p:nvPr/>
        </p:nvSpPr>
        <p:spPr bwMode="auto">
          <a:xfrm>
            <a:off x="3885892" y="8686882"/>
            <a:ext cx="2972108" cy="457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fontAlgn="base">
              <a:spcBef>
                <a:spcPct val="0"/>
              </a:spcBef>
              <a:spcAft>
                <a:spcPct val="0"/>
              </a:spcAft>
            </a:pPr>
            <a:fld id="{708BB635-29E1-4A0B-8F21-027AA96D6958}" type="slidenum">
              <a:rPr lang="en-US" altLang="en-US">
                <a:solidFill>
                  <a:srgbClr val="000000"/>
                </a:solidFill>
                <a:latin typeface="Times" pitchFamily="18" charset="0"/>
                <a:ea typeface="ＭＳ Ｐゴシック" pitchFamily="84" charset="-128"/>
                <a:cs typeface="Arial" charset="0"/>
              </a:rPr>
              <a:pPr algn="r" fontAlgn="base">
                <a:spcBef>
                  <a:spcPct val="0"/>
                </a:spcBef>
                <a:spcAft>
                  <a:spcPct val="0"/>
                </a:spcAft>
              </a:pPr>
              <a:t>3</a:t>
            </a:fld>
            <a:endParaRPr lang="en-US" altLang="en-US">
              <a:solidFill>
                <a:srgbClr val="000000"/>
              </a:solidFill>
              <a:latin typeface="Times" pitchFamily="18" charset="0"/>
              <a:ea typeface="ＭＳ Ｐゴシック" pitchFamily="84" charset="-128"/>
              <a:cs typeface="Arial" charset="0"/>
            </a:endParaRPr>
          </a:p>
        </p:txBody>
      </p:sp>
      <p:sp>
        <p:nvSpPr>
          <p:cNvPr id="118787" name="Rectangle 2"/>
          <p:cNvSpPr>
            <a:spLocks noGrp="1" noRot="1" noChangeAspect="1" noChangeArrowheads="1" noTextEdit="1"/>
          </p:cNvSpPr>
          <p:nvPr>
            <p:ph type="sldImg"/>
          </p:nvPr>
        </p:nvSpPr>
        <p:spPr bwMode="auto">
          <a:xfrm>
            <a:off x="1114425" y="685800"/>
            <a:ext cx="4629150" cy="3429000"/>
          </a:xfrm>
          <a:solidFill>
            <a:srgbClr val="FFFFFF"/>
          </a:solidFill>
          <a:ln>
            <a:solidFill>
              <a:srgbClr val="000000"/>
            </a:solidFill>
            <a:miter lim="800000"/>
            <a:headEnd/>
            <a:tailEnd/>
          </a:ln>
        </p:spPr>
      </p:sp>
      <p:sp>
        <p:nvSpPr>
          <p:cNvPr id="118788" name="Rectangle 3"/>
          <p:cNvSpPr>
            <a:spLocks noGrp="1" noChangeArrowheads="1"/>
          </p:cNvSpPr>
          <p:nvPr>
            <p:ph type="body" idx="1"/>
          </p:nvPr>
        </p:nvSpPr>
        <p:spPr bwMode="auto">
          <a:xfrm>
            <a:off x="913785" y="4331284"/>
            <a:ext cx="5030431" cy="411407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en-US" smtClean="0">
                <a:latin typeface="Times New Roman" pitchFamily="18" charset="0"/>
                <a:ea typeface="ＭＳ Ｐゴシック" pitchFamily="84" charset="-128"/>
              </a:rPr>
              <a:t>Figure 8.12A The human life cycle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txBox="1">
            <a:spLocks noGrp="1" noChangeArrowheads="1"/>
          </p:cNvSpPr>
          <p:nvPr/>
        </p:nvSpPr>
        <p:spPr bwMode="auto">
          <a:xfrm>
            <a:off x="3885892" y="8686882"/>
            <a:ext cx="2972108" cy="457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fontAlgn="base">
              <a:spcBef>
                <a:spcPct val="0"/>
              </a:spcBef>
              <a:spcAft>
                <a:spcPct val="0"/>
              </a:spcAft>
            </a:pPr>
            <a:fld id="{F16A0D3D-262B-49FA-9B5D-7049ED051528}" type="slidenum">
              <a:rPr lang="en-US" altLang="en-US">
                <a:solidFill>
                  <a:srgbClr val="000000"/>
                </a:solidFill>
                <a:latin typeface="Times" pitchFamily="18" charset="0"/>
                <a:ea typeface="ＭＳ Ｐゴシック" pitchFamily="84" charset="-128"/>
                <a:cs typeface="Arial" charset="0"/>
              </a:rPr>
              <a:pPr algn="r" fontAlgn="base">
                <a:spcBef>
                  <a:spcPct val="0"/>
                </a:spcBef>
                <a:spcAft>
                  <a:spcPct val="0"/>
                </a:spcAft>
              </a:pPr>
              <a:t>7</a:t>
            </a:fld>
            <a:endParaRPr lang="en-US" altLang="en-US">
              <a:solidFill>
                <a:srgbClr val="000000"/>
              </a:solidFill>
              <a:latin typeface="Times" pitchFamily="18" charset="0"/>
              <a:ea typeface="ＭＳ Ｐゴシック" pitchFamily="84" charset="-128"/>
              <a:cs typeface="Arial" charset="0"/>
            </a:endParaRPr>
          </a:p>
        </p:txBody>
      </p:sp>
      <p:sp>
        <p:nvSpPr>
          <p:cNvPr id="120835" name="Rectangle 2"/>
          <p:cNvSpPr>
            <a:spLocks noGrp="1" noRot="1" noChangeAspect="1" noChangeArrowheads="1" noTextEdit="1"/>
          </p:cNvSpPr>
          <p:nvPr>
            <p:ph type="sldImg"/>
          </p:nvPr>
        </p:nvSpPr>
        <p:spPr bwMode="auto">
          <a:xfrm>
            <a:off x="1114425" y="685800"/>
            <a:ext cx="4629150" cy="3429000"/>
          </a:xfrm>
          <a:solidFill>
            <a:srgbClr val="FFFFFF"/>
          </a:solidFill>
          <a:ln>
            <a:solidFill>
              <a:srgbClr val="000000"/>
            </a:solidFill>
            <a:miter lim="800000"/>
            <a:headEnd/>
            <a:tailEnd/>
          </a:ln>
        </p:spPr>
      </p:sp>
      <p:sp>
        <p:nvSpPr>
          <p:cNvPr id="120836" name="Rectangle 3"/>
          <p:cNvSpPr>
            <a:spLocks noGrp="1" noChangeArrowheads="1"/>
          </p:cNvSpPr>
          <p:nvPr>
            <p:ph type="body" idx="1"/>
          </p:nvPr>
        </p:nvSpPr>
        <p:spPr bwMode="auto">
          <a:xfrm>
            <a:off x="913785" y="4331284"/>
            <a:ext cx="5030431" cy="411407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en-US" smtClean="0">
                <a:latin typeface="Times New Roman" pitchFamily="18" charset="0"/>
                <a:ea typeface="ＭＳ Ｐゴシック" pitchFamily="84" charset="-128"/>
              </a:rPr>
              <a:t>Figure 8.12B How meiosis halves chromosome number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txBox="1">
            <a:spLocks noGrp="1" noChangeArrowheads="1"/>
          </p:cNvSpPr>
          <p:nvPr/>
        </p:nvSpPr>
        <p:spPr bwMode="auto">
          <a:xfrm>
            <a:off x="3885892" y="8686882"/>
            <a:ext cx="2972108" cy="457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fontAlgn="base">
              <a:spcBef>
                <a:spcPct val="0"/>
              </a:spcBef>
              <a:spcAft>
                <a:spcPct val="0"/>
              </a:spcAft>
            </a:pPr>
            <a:fld id="{10DF96A9-8479-466C-9851-833038872794}" type="slidenum">
              <a:rPr lang="en-US" altLang="en-US">
                <a:solidFill>
                  <a:srgbClr val="000000"/>
                </a:solidFill>
                <a:latin typeface="Times" pitchFamily="18" charset="0"/>
                <a:ea typeface="ＭＳ Ｐゴシック" pitchFamily="84" charset="-128"/>
                <a:cs typeface="Arial" charset="0"/>
              </a:rPr>
              <a:pPr algn="r" fontAlgn="base">
                <a:spcBef>
                  <a:spcPct val="0"/>
                </a:spcBef>
                <a:spcAft>
                  <a:spcPct val="0"/>
                </a:spcAft>
              </a:pPr>
              <a:t>8</a:t>
            </a:fld>
            <a:endParaRPr lang="en-US" altLang="en-US">
              <a:solidFill>
                <a:srgbClr val="000000"/>
              </a:solidFill>
              <a:latin typeface="Times" pitchFamily="18" charset="0"/>
              <a:ea typeface="ＭＳ Ｐゴシック" pitchFamily="84" charset="-128"/>
              <a:cs typeface="Arial" charset="0"/>
            </a:endParaRPr>
          </a:p>
        </p:txBody>
      </p:sp>
      <p:sp>
        <p:nvSpPr>
          <p:cNvPr id="122883" name="Rectangle 2"/>
          <p:cNvSpPr>
            <a:spLocks noGrp="1" noRot="1" noChangeAspect="1" noChangeArrowheads="1" noTextEdit="1"/>
          </p:cNvSpPr>
          <p:nvPr>
            <p:ph type="sldImg"/>
          </p:nvPr>
        </p:nvSpPr>
        <p:spPr bwMode="auto">
          <a:xfrm>
            <a:off x="1114425" y="685800"/>
            <a:ext cx="4629150" cy="3429000"/>
          </a:xfrm>
          <a:solidFill>
            <a:srgbClr val="FFFFFF"/>
          </a:solidFill>
          <a:ln>
            <a:solidFill>
              <a:srgbClr val="000000"/>
            </a:solidFill>
            <a:miter lim="800000"/>
            <a:headEnd/>
            <a:tailEnd/>
          </a:ln>
        </p:spPr>
      </p:sp>
      <p:sp>
        <p:nvSpPr>
          <p:cNvPr id="122884" name="Rectangle 3"/>
          <p:cNvSpPr>
            <a:spLocks noGrp="1" noChangeArrowheads="1"/>
          </p:cNvSpPr>
          <p:nvPr>
            <p:ph type="body" idx="1"/>
          </p:nvPr>
        </p:nvSpPr>
        <p:spPr bwMode="auto">
          <a:xfrm>
            <a:off x="913785" y="4331284"/>
            <a:ext cx="5030431" cy="411407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en-US" smtClean="0">
                <a:latin typeface="Times New Roman" pitchFamily="18" charset="0"/>
                <a:ea typeface="ＭＳ Ｐゴシック" pitchFamily="84" charset="-128"/>
              </a:rPr>
              <a:t>Figure 8.13_left The stages of meiosis: Interphase and Meiosis I</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txBox="1">
            <a:spLocks noGrp="1" noChangeArrowheads="1"/>
          </p:cNvSpPr>
          <p:nvPr/>
        </p:nvSpPr>
        <p:spPr bwMode="auto">
          <a:xfrm>
            <a:off x="3885892" y="8686882"/>
            <a:ext cx="2972108" cy="457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fontAlgn="base">
              <a:spcBef>
                <a:spcPct val="0"/>
              </a:spcBef>
              <a:spcAft>
                <a:spcPct val="0"/>
              </a:spcAft>
            </a:pPr>
            <a:fld id="{1C0A5F65-06E5-4445-A988-349ABBE5A432}" type="slidenum">
              <a:rPr lang="en-US" altLang="en-US">
                <a:solidFill>
                  <a:srgbClr val="000000"/>
                </a:solidFill>
                <a:latin typeface="Times" pitchFamily="18" charset="0"/>
                <a:ea typeface="ＭＳ Ｐゴシック" pitchFamily="84" charset="-128"/>
                <a:cs typeface="Arial" charset="0"/>
              </a:rPr>
              <a:pPr algn="r" fontAlgn="base">
                <a:spcBef>
                  <a:spcPct val="0"/>
                </a:spcBef>
                <a:spcAft>
                  <a:spcPct val="0"/>
                </a:spcAft>
              </a:pPr>
              <a:t>9</a:t>
            </a:fld>
            <a:endParaRPr lang="en-US" altLang="en-US">
              <a:solidFill>
                <a:srgbClr val="000000"/>
              </a:solidFill>
              <a:latin typeface="Times" pitchFamily="18" charset="0"/>
              <a:ea typeface="ＭＳ Ｐゴシック" pitchFamily="84" charset="-128"/>
              <a:cs typeface="Arial" charset="0"/>
            </a:endParaRPr>
          </a:p>
        </p:txBody>
      </p:sp>
      <p:sp>
        <p:nvSpPr>
          <p:cNvPr id="123907" name="Rectangle 2"/>
          <p:cNvSpPr>
            <a:spLocks noGrp="1" noRot="1" noChangeAspect="1" noChangeArrowheads="1" noTextEdit="1"/>
          </p:cNvSpPr>
          <p:nvPr>
            <p:ph type="sldImg"/>
          </p:nvPr>
        </p:nvSpPr>
        <p:spPr bwMode="auto">
          <a:xfrm>
            <a:off x="1114425" y="685800"/>
            <a:ext cx="4629150" cy="3429000"/>
          </a:xfrm>
          <a:solidFill>
            <a:srgbClr val="FFFFFF"/>
          </a:solidFill>
          <a:ln>
            <a:solidFill>
              <a:srgbClr val="000000"/>
            </a:solidFill>
            <a:miter lim="800000"/>
            <a:headEnd/>
            <a:tailEnd/>
          </a:ln>
        </p:spPr>
      </p:sp>
      <p:sp>
        <p:nvSpPr>
          <p:cNvPr id="123908" name="Rectangle 3"/>
          <p:cNvSpPr>
            <a:spLocks noGrp="1" noChangeArrowheads="1"/>
          </p:cNvSpPr>
          <p:nvPr>
            <p:ph type="body" idx="1"/>
          </p:nvPr>
        </p:nvSpPr>
        <p:spPr bwMode="auto">
          <a:xfrm>
            <a:off x="913785" y="4331284"/>
            <a:ext cx="5030431" cy="411407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en-US" smtClean="0">
                <a:latin typeface="Times New Roman" pitchFamily="18" charset="0"/>
                <a:ea typeface="ＭＳ Ｐゴシック" pitchFamily="84" charset="-128"/>
              </a:rPr>
              <a:t>Figure 8.13_4 The stages of meiosis: Meiosis II</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E4B79469-D1DD-4997-B6FD-869185FF7246}" type="slidenum">
              <a:rPr lang="en-US" smtClean="0"/>
              <a:pPr/>
              <a:t>11</a:t>
            </a:fld>
            <a:endParaRPr lang="en-US" smtClean="0"/>
          </a:p>
        </p:txBody>
      </p:sp>
      <p:sp>
        <p:nvSpPr>
          <p:cNvPr id="139267" name="Rectangle 2"/>
          <p:cNvSpPr>
            <a:spLocks noGrp="1" noRot="1" noChangeAspect="1" noChangeArrowheads="1" noTextEdit="1"/>
          </p:cNvSpPr>
          <p:nvPr>
            <p:ph type="sldImg"/>
          </p:nvPr>
        </p:nvSpPr>
        <p:spPr>
          <a:xfrm>
            <a:off x="1114425" y="685800"/>
            <a:ext cx="4629150" cy="3429000"/>
          </a:xfrm>
          <a:ln/>
        </p:spPr>
      </p:sp>
      <p:sp>
        <p:nvSpPr>
          <p:cNvPr id="139268" name="Rectangle 3"/>
          <p:cNvSpPr>
            <a:spLocks noGrp="1" noChangeArrowheads="1"/>
          </p:cNvSpPr>
          <p:nvPr>
            <p:ph type="body" idx="1"/>
          </p:nvPr>
        </p:nvSpPr>
        <p:spPr>
          <a:noFill/>
          <a:ln/>
        </p:spPr>
        <p:txBody>
          <a:bodyPr/>
          <a:lstStyle/>
          <a:p>
            <a:pPr eaLnBrk="1" hangingPunct="1"/>
            <a:r>
              <a:rPr lang="en-US" smtClean="0"/>
              <a:t>Figure 13.8 Exploring: Meiosis in an Animal Cell</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C59E630A-58C4-4D6A-9307-E1C0AEA0E5BF}" type="slidenum">
              <a:rPr lang="en-US" smtClean="0"/>
              <a:pPr/>
              <a:t>12</a:t>
            </a:fld>
            <a:endParaRPr lang="en-US" smtClean="0"/>
          </a:p>
        </p:txBody>
      </p:sp>
      <p:sp>
        <p:nvSpPr>
          <p:cNvPr id="143363" name="Rectangle 2"/>
          <p:cNvSpPr>
            <a:spLocks noGrp="1" noRot="1" noChangeAspect="1" noChangeArrowheads="1" noTextEdit="1"/>
          </p:cNvSpPr>
          <p:nvPr>
            <p:ph type="sldImg"/>
          </p:nvPr>
        </p:nvSpPr>
        <p:spPr>
          <a:xfrm>
            <a:off x="1114425" y="685800"/>
            <a:ext cx="4629150" cy="3429000"/>
          </a:xfrm>
          <a:ln/>
        </p:spPr>
      </p:sp>
      <p:sp>
        <p:nvSpPr>
          <p:cNvPr id="143364" name="Rectangle 3"/>
          <p:cNvSpPr>
            <a:spLocks noGrp="1" noChangeArrowheads="1"/>
          </p:cNvSpPr>
          <p:nvPr>
            <p:ph type="body" idx="1"/>
          </p:nvPr>
        </p:nvSpPr>
        <p:spPr>
          <a:noFill/>
          <a:ln/>
        </p:spPr>
        <p:txBody>
          <a:bodyPr/>
          <a:lstStyle/>
          <a:p>
            <a:pPr eaLnBrk="1" hangingPunct="1"/>
            <a:r>
              <a:rPr lang="en-US" smtClean="0"/>
              <a:t>Figure 13.8 Exploring: Meiosis in an Animal Cell</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txBox="1">
            <a:spLocks noGrp="1" noChangeArrowheads="1"/>
          </p:cNvSpPr>
          <p:nvPr/>
        </p:nvSpPr>
        <p:spPr bwMode="auto">
          <a:xfrm>
            <a:off x="3884354" y="8685260"/>
            <a:ext cx="2972108" cy="457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fontAlgn="base">
              <a:spcBef>
                <a:spcPct val="0"/>
              </a:spcBef>
              <a:spcAft>
                <a:spcPct val="0"/>
              </a:spcAft>
            </a:pPr>
            <a:fld id="{AB41E0C6-1EF2-4E05-BF4F-C3ED50878D7A}" type="slidenum">
              <a:rPr lang="en-US" altLang="en-US">
                <a:solidFill>
                  <a:srgbClr val="000000"/>
                </a:solidFill>
                <a:latin typeface="Times New Roman" pitchFamily="18" charset="0"/>
                <a:ea typeface="ＭＳ Ｐゴシック" pitchFamily="84" charset="-128"/>
                <a:cs typeface="Arial" charset="0"/>
              </a:rPr>
              <a:pPr algn="r" fontAlgn="base">
                <a:spcBef>
                  <a:spcPct val="0"/>
                </a:spcBef>
                <a:spcAft>
                  <a:spcPct val="0"/>
                </a:spcAft>
              </a:pPr>
              <a:t>13</a:t>
            </a:fld>
            <a:endParaRPr lang="en-US" altLang="en-US">
              <a:solidFill>
                <a:srgbClr val="000000"/>
              </a:solidFill>
              <a:latin typeface="Times New Roman" pitchFamily="18" charset="0"/>
              <a:ea typeface="ＭＳ Ｐゴシック" pitchFamily="84" charset="-128"/>
              <a:cs typeface="Arial" charset="0"/>
            </a:endParaRPr>
          </a:p>
        </p:txBody>
      </p:sp>
      <p:sp>
        <p:nvSpPr>
          <p:cNvPr id="128003" name="Rectangle 2"/>
          <p:cNvSpPr>
            <a:spLocks noGrp="1" noRot="1" noChangeAspect="1" noChangeArrowheads="1" noTextEdit="1"/>
          </p:cNvSpPr>
          <p:nvPr>
            <p:ph type="sldImg"/>
          </p:nvPr>
        </p:nvSpPr>
        <p:spPr bwMode="auto">
          <a:xfrm>
            <a:off x="1114425" y="685800"/>
            <a:ext cx="4629150" cy="3429000"/>
          </a:xfrm>
          <a:solidFill>
            <a:srgbClr val="FFFFFF"/>
          </a:solidFill>
          <a:ln>
            <a:solidFill>
              <a:srgbClr val="000000"/>
            </a:solidFill>
            <a:miter lim="800000"/>
            <a:headEnd/>
            <a:tailEnd/>
          </a:ln>
        </p:spPr>
      </p:sp>
      <p:sp>
        <p:nvSpPr>
          <p:cNvPr id="12800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en-US" b="1" smtClean="0">
                <a:latin typeface="Times New Roman" pitchFamily="18" charset="0"/>
                <a:ea typeface="ＭＳ Ｐゴシック" pitchFamily="84" charset="-128"/>
              </a:rPr>
              <a:t>Teaching Tips</a:t>
            </a:r>
            <a:endParaRPr lang="en-US" altLang="en-US" smtClean="0">
              <a:latin typeface="Times New Roman" pitchFamily="18" charset="0"/>
              <a:ea typeface="ＭＳ Ｐゴシック" pitchFamily="84" charset="-128"/>
            </a:endParaRPr>
          </a:p>
          <a:p>
            <a:pPr eaLnBrk="1" hangingPunct="1">
              <a:spcBef>
                <a:spcPct val="0"/>
              </a:spcBef>
            </a:pPr>
            <a:r>
              <a:rPr lang="en-US" altLang="en-US" smtClean="0">
                <a:latin typeface="Times New Roman" pitchFamily="18" charset="0"/>
                <a:ea typeface="ＭＳ Ｐゴシック" pitchFamily="84" charset="-128"/>
              </a:rPr>
              <a:t>1. The possible number of combinations produced by independent orientation of human chromosomes at meiosis metaphase I is 2</a:t>
            </a:r>
            <a:r>
              <a:rPr lang="en-US" altLang="en-US" baseline="30000" smtClean="0">
                <a:latin typeface="Times New Roman" pitchFamily="18" charset="0"/>
                <a:ea typeface="ＭＳ Ｐゴシック" pitchFamily="84" charset="-128"/>
              </a:rPr>
              <a:t>23</a:t>
            </a:r>
            <a:r>
              <a:rPr lang="en-US" altLang="en-US" smtClean="0">
                <a:latin typeface="Times New Roman" pitchFamily="18" charset="0"/>
                <a:ea typeface="ＭＳ Ｐゴシック" pitchFamily="84" charset="-128"/>
              </a:rPr>
              <a:t> or 8,388,608. This number squared is more than 70 trillion. The authors rounded down to 8 million for 2</a:t>
            </a:r>
            <a:r>
              <a:rPr lang="en-US" altLang="en-US" baseline="30000" smtClean="0">
                <a:latin typeface="Times New Roman" pitchFamily="18" charset="0"/>
                <a:ea typeface="ＭＳ Ｐゴシック" pitchFamily="84" charset="-128"/>
              </a:rPr>
              <a:t>23</a:t>
            </a:r>
            <a:r>
              <a:rPr lang="en-US" altLang="en-US" smtClean="0">
                <a:latin typeface="Times New Roman" pitchFamily="18" charset="0"/>
                <a:ea typeface="ＭＳ Ｐゴシック" pitchFamily="84" charset="-128"/>
              </a:rPr>
              <a:t> and squared this, to estimate 64 trillion possible combinations. But more precisely, the number of possible zygotes produced by a single pair of reproducing humans, based solely on independent assortment and random fertilization, is over 70 trillion!</a:t>
            </a:r>
          </a:p>
          <a:p>
            <a:pPr eaLnBrk="1" hangingPunct="1">
              <a:spcBef>
                <a:spcPct val="0"/>
              </a:spcBef>
            </a:pPr>
            <a:r>
              <a:rPr lang="en-US" altLang="en-US" smtClean="0">
                <a:latin typeface="Times New Roman" pitchFamily="18" charset="0"/>
                <a:ea typeface="ＭＳ Ｐゴシック" pitchFamily="84" charset="-128"/>
              </a:rPr>
              <a:t>2. Another way to represent the various combinations produced by independent orientation of chromosomes at meiosis metaphase I continues the shoe analogy. Imagine that you have two pairs of shoes. One pair is black, the other is white. You want to make a new pair drawing one shoe from each original pair. Four possible pairs can be made. You can have (1) the left black and left white, (2) the right black and right white, (3) the left black and right white, or (4) the right black and left white. Actually using two pairs of shoes from your students can inject humor and create a concrete example that reduces confusion. For an additional bit of humor, ask the class if 46 students want to contribute their shoes as you try to demonstrate all 8,388,608 combinations!</a:t>
            </a:r>
          </a:p>
          <a:p>
            <a:pPr eaLnBrk="1" hangingPunct="1">
              <a:spcBef>
                <a:spcPct val="0"/>
              </a:spcBef>
            </a:pPr>
            <a:endParaRPr lang="en-US" altLang="en-US" smtClean="0">
              <a:latin typeface="Times New Roman" pitchFamily="18" charset="0"/>
              <a:ea typeface="ＭＳ Ｐゴシック" pitchFamily="8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txBox="1">
            <a:spLocks noGrp="1" noChangeArrowheads="1"/>
          </p:cNvSpPr>
          <p:nvPr/>
        </p:nvSpPr>
        <p:spPr bwMode="auto">
          <a:xfrm>
            <a:off x="3885892" y="8686882"/>
            <a:ext cx="2972108" cy="457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fontAlgn="base">
              <a:spcBef>
                <a:spcPct val="0"/>
              </a:spcBef>
              <a:spcAft>
                <a:spcPct val="0"/>
              </a:spcAft>
            </a:pPr>
            <a:fld id="{5DA6DB26-0040-463B-9340-F3E5114F8BEC}" type="slidenum">
              <a:rPr lang="en-US" altLang="en-US">
                <a:solidFill>
                  <a:srgbClr val="000000"/>
                </a:solidFill>
                <a:latin typeface="Times" pitchFamily="18" charset="0"/>
                <a:ea typeface="ＭＳ Ｐゴシック" pitchFamily="84" charset="-128"/>
                <a:cs typeface="Arial" charset="0"/>
              </a:rPr>
              <a:pPr algn="r" fontAlgn="base">
                <a:spcBef>
                  <a:spcPct val="0"/>
                </a:spcBef>
                <a:spcAft>
                  <a:spcPct val="0"/>
                </a:spcAft>
              </a:pPr>
              <a:t>14</a:t>
            </a:fld>
            <a:endParaRPr lang="en-US" altLang="en-US">
              <a:solidFill>
                <a:srgbClr val="000000"/>
              </a:solidFill>
              <a:latin typeface="Times" pitchFamily="18" charset="0"/>
              <a:ea typeface="ＭＳ Ｐゴシック" pitchFamily="84" charset="-128"/>
              <a:cs typeface="Arial" charset="0"/>
            </a:endParaRPr>
          </a:p>
        </p:txBody>
      </p:sp>
      <p:sp>
        <p:nvSpPr>
          <p:cNvPr id="132099" name="Rectangle 2"/>
          <p:cNvSpPr>
            <a:spLocks noGrp="1" noRot="1" noChangeAspect="1" noChangeArrowheads="1" noTextEdit="1"/>
          </p:cNvSpPr>
          <p:nvPr>
            <p:ph type="sldImg"/>
          </p:nvPr>
        </p:nvSpPr>
        <p:spPr bwMode="auto">
          <a:xfrm>
            <a:off x="1114425" y="685800"/>
            <a:ext cx="4629150" cy="3429000"/>
          </a:xfrm>
          <a:solidFill>
            <a:srgbClr val="FFFFFF"/>
          </a:solidFill>
          <a:ln>
            <a:solidFill>
              <a:srgbClr val="000000"/>
            </a:solidFill>
            <a:miter lim="800000"/>
            <a:headEnd/>
            <a:tailEnd/>
          </a:ln>
        </p:spPr>
      </p:sp>
      <p:sp>
        <p:nvSpPr>
          <p:cNvPr id="132100" name="Rectangle 3"/>
          <p:cNvSpPr>
            <a:spLocks noGrp="1" noChangeArrowheads="1"/>
          </p:cNvSpPr>
          <p:nvPr>
            <p:ph type="body" idx="1"/>
          </p:nvPr>
        </p:nvSpPr>
        <p:spPr bwMode="auto">
          <a:xfrm>
            <a:off x="913785" y="4331284"/>
            <a:ext cx="5030431" cy="411407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en-US" smtClean="0">
                <a:latin typeface="Times New Roman" pitchFamily="18" charset="0"/>
                <a:ea typeface="ＭＳ Ｐゴシック" pitchFamily="84" charset="-128"/>
              </a:rPr>
              <a:t>Figure 8.17B How crossing over leads to genetic recombination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29142" y="2236950"/>
            <a:ext cx="8263573" cy="1543526"/>
          </a:xfrm>
        </p:spPr>
        <p:txBody>
          <a:bodyPr/>
          <a:lstStyle/>
          <a:p>
            <a:r>
              <a:rPr lang="uk-UA" smtClean="0"/>
              <a:t>Зразок заголовка</a:t>
            </a:r>
            <a:endParaRPr lang="uk-UA"/>
          </a:p>
        </p:txBody>
      </p:sp>
      <p:sp>
        <p:nvSpPr>
          <p:cNvPr id="3" name="Підзаголовок 2"/>
          <p:cNvSpPr>
            <a:spLocks noGrp="1"/>
          </p:cNvSpPr>
          <p:nvPr>
            <p:ph type="subTitle" idx="1"/>
          </p:nvPr>
        </p:nvSpPr>
        <p:spPr>
          <a:xfrm>
            <a:off x="1458281" y="4080510"/>
            <a:ext cx="6805295" cy="1840230"/>
          </a:xfrm>
        </p:spPr>
        <p:txBody>
          <a:bodyPr/>
          <a:lstStyle>
            <a:lvl1pPr marL="0" indent="0" algn="ctr">
              <a:buNone/>
              <a:defRPr>
                <a:solidFill>
                  <a:schemeClr val="tx1">
                    <a:tint val="75000"/>
                  </a:schemeClr>
                </a:solidFill>
              </a:defRPr>
            </a:lvl1pPr>
            <a:lvl2pPr marL="483294" indent="0" algn="ctr">
              <a:buNone/>
              <a:defRPr>
                <a:solidFill>
                  <a:schemeClr val="tx1">
                    <a:tint val="75000"/>
                  </a:schemeClr>
                </a:solidFill>
              </a:defRPr>
            </a:lvl2pPr>
            <a:lvl3pPr marL="966591" indent="0" algn="ctr">
              <a:buNone/>
              <a:defRPr>
                <a:solidFill>
                  <a:schemeClr val="tx1">
                    <a:tint val="75000"/>
                  </a:schemeClr>
                </a:solidFill>
              </a:defRPr>
            </a:lvl3pPr>
            <a:lvl4pPr marL="1449885" indent="0" algn="ctr">
              <a:buNone/>
              <a:defRPr>
                <a:solidFill>
                  <a:schemeClr val="tx1">
                    <a:tint val="75000"/>
                  </a:schemeClr>
                </a:solidFill>
              </a:defRPr>
            </a:lvl4pPr>
            <a:lvl5pPr marL="1933181" indent="0" algn="ctr">
              <a:buNone/>
              <a:defRPr>
                <a:solidFill>
                  <a:schemeClr val="tx1">
                    <a:tint val="75000"/>
                  </a:schemeClr>
                </a:solidFill>
              </a:defRPr>
            </a:lvl5pPr>
            <a:lvl6pPr marL="2416475" indent="0" algn="ctr">
              <a:buNone/>
              <a:defRPr>
                <a:solidFill>
                  <a:schemeClr val="tx1">
                    <a:tint val="75000"/>
                  </a:schemeClr>
                </a:solidFill>
              </a:defRPr>
            </a:lvl6pPr>
            <a:lvl7pPr marL="2899770" indent="0" algn="ctr">
              <a:buNone/>
              <a:defRPr>
                <a:solidFill>
                  <a:schemeClr val="tx1">
                    <a:tint val="75000"/>
                  </a:schemeClr>
                </a:solidFill>
              </a:defRPr>
            </a:lvl7pPr>
            <a:lvl8pPr marL="3383065" indent="0" algn="ctr">
              <a:buNone/>
              <a:defRPr>
                <a:solidFill>
                  <a:schemeClr val="tx1">
                    <a:tint val="75000"/>
                  </a:schemeClr>
                </a:solidFill>
              </a:defRPr>
            </a:lvl8pPr>
            <a:lvl9pPr marL="3866361" indent="0" algn="ctr">
              <a:buNone/>
              <a:defRPr>
                <a:solidFill>
                  <a:schemeClr val="tx1">
                    <a:tint val="75000"/>
                  </a:schemeClr>
                </a:solidFill>
              </a:defRPr>
            </a:lvl9pPr>
          </a:lstStyle>
          <a:p>
            <a:r>
              <a:rPr lang="uk-UA" smtClean="0"/>
              <a:t>Зразок підзаголовка</a:t>
            </a:r>
            <a:endParaRPr lang="uk-UA"/>
          </a:p>
        </p:txBody>
      </p:sp>
      <p:sp>
        <p:nvSpPr>
          <p:cNvPr id="4" name="Місце для дати 3"/>
          <p:cNvSpPr>
            <a:spLocks noGrp="1"/>
          </p:cNvSpPr>
          <p:nvPr>
            <p:ph type="dt" sz="half" idx="10"/>
          </p:nvPr>
        </p:nvSpPr>
        <p:spPr/>
        <p:txBody>
          <a:bodyPr/>
          <a:lstStyle/>
          <a:p>
            <a:fld id="{E2486512-B844-422B-8C57-13159CF07D14}" type="datetimeFigureOut">
              <a:rPr lang="uk-UA" smtClean="0"/>
              <a:pPr/>
              <a:t>25.01.2020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7BFADE53-3E89-4D95-ABB3-DA3A0192F93F}" type="slidenum">
              <a:rPr lang="uk-UA" smtClean="0"/>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E2486512-B844-422B-8C57-13159CF07D14}" type="datetimeFigureOut">
              <a:rPr lang="uk-UA" smtClean="0"/>
              <a:pPr/>
              <a:t>25.01.2020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7BFADE53-3E89-4D95-ABB3-DA3A0192F93F}"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7048341" y="288374"/>
            <a:ext cx="2187416" cy="6144101"/>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486092" y="288374"/>
            <a:ext cx="6400218" cy="6144101"/>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E2486512-B844-422B-8C57-13159CF07D14}" type="datetimeFigureOut">
              <a:rPr lang="uk-UA" smtClean="0"/>
              <a:pPr/>
              <a:t>25.01.2020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7BFADE53-3E89-4D95-ABB3-DA3A0192F93F}"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E2486512-B844-422B-8C57-13159CF07D14}" type="datetimeFigureOut">
              <a:rPr lang="uk-UA" smtClean="0"/>
              <a:pPr/>
              <a:t>25.01.2020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7BFADE53-3E89-4D95-ABB3-DA3A0192F93F}" type="slidenum">
              <a:rPr lang="uk-UA" smtClean="0"/>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7960" y="4627249"/>
            <a:ext cx="8263573" cy="1430179"/>
          </a:xfrm>
        </p:spPr>
        <p:txBody>
          <a:bodyPr anchor="t"/>
          <a:lstStyle>
            <a:lvl1pPr algn="l">
              <a:defRPr sz="4200" b="1" cap="all"/>
            </a:lvl1pPr>
          </a:lstStyle>
          <a:p>
            <a:r>
              <a:rPr lang="uk-UA" smtClean="0"/>
              <a:t>Зразок заголовка</a:t>
            </a:r>
            <a:endParaRPr lang="uk-UA"/>
          </a:p>
        </p:txBody>
      </p:sp>
      <p:sp>
        <p:nvSpPr>
          <p:cNvPr id="3" name="Місце для тексту 2"/>
          <p:cNvSpPr>
            <a:spLocks noGrp="1"/>
          </p:cNvSpPr>
          <p:nvPr>
            <p:ph type="body" idx="1"/>
          </p:nvPr>
        </p:nvSpPr>
        <p:spPr>
          <a:xfrm>
            <a:off x="767960" y="3052049"/>
            <a:ext cx="8263573" cy="1575196"/>
          </a:xfrm>
        </p:spPr>
        <p:txBody>
          <a:bodyPr anchor="b"/>
          <a:lstStyle>
            <a:lvl1pPr marL="0" indent="0">
              <a:buNone/>
              <a:defRPr sz="2100">
                <a:solidFill>
                  <a:schemeClr val="tx1">
                    <a:tint val="75000"/>
                  </a:schemeClr>
                </a:solidFill>
              </a:defRPr>
            </a:lvl1pPr>
            <a:lvl2pPr marL="483294" indent="0">
              <a:buNone/>
              <a:defRPr sz="1900">
                <a:solidFill>
                  <a:schemeClr val="tx1">
                    <a:tint val="75000"/>
                  </a:schemeClr>
                </a:solidFill>
              </a:defRPr>
            </a:lvl2pPr>
            <a:lvl3pPr marL="966591" indent="0">
              <a:buNone/>
              <a:defRPr sz="1700">
                <a:solidFill>
                  <a:schemeClr val="tx1">
                    <a:tint val="75000"/>
                  </a:schemeClr>
                </a:solidFill>
              </a:defRPr>
            </a:lvl3pPr>
            <a:lvl4pPr marL="1449885" indent="0">
              <a:buNone/>
              <a:defRPr sz="1500">
                <a:solidFill>
                  <a:schemeClr val="tx1">
                    <a:tint val="75000"/>
                  </a:schemeClr>
                </a:solidFill>
              </a:defRPr>
            </a:lvl4pPr>
            <a:lvl5pPr marL="1933181" indent="0">
              <a:buNone/>
              <a:defRPr sz="1500">
                <a:solidFill>
                  <a:schemeClr val="tx1">
                    <a:tint val="75000"/>
                  </a:schemeClr>
                </a:solidFill>
              </a:defRPr>
            </a:lvl5pPr>
            <a:lvl6pPr marL="2416475" indent="0">
              <a:buNone/>
              <a:defRPr sz="1500">
                <a:solidFill>
                  <a:schemeClr val="tx1">
                    <a:tint val="75000"/>
                  </a:schemeClr>
                </a:solidFill>
              </a:defRPr>
            </a:lvl6pPr>
            <a:lvl7pPr marL="2899770" indent="0">
              <a:buNone/>
              <a:defRPr sz="1500">
                <a:solidFill>
                  <a:schemeClr val="tx1">
                    <a:tint val="75000"/>
                  </a:schemeClr>
                </a:solidFill>
              </a:defRPr>
            </a:lvl7pPr>
            <a:lvl8pPr marL="3383065" indent="0">
              <a:buNone/>
              <a:defRPr sz="1500">
                <a:solidFill>
                  <a:schemeClr val="tx1">
                    <a:tint val="75000"/>
                  </a:schemeClr>
                </a:solidFill>
              </a:defRPr>
            </a:lvl8pPr>
            <a:lvl9pPr marL="3866361" indent="0">
              <a:buNone/>
              <a:defRPr sz="15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p>
            <a:fld id="{E2486512-B844-422B-8C57-13159CF07D14}" type="datetimeFigureOut">
              <a:rPr lang="uk-UA" smtClean="0"/>
              <a:pPr/>
              <a:t>25.01.2020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7BFADE53-3E89-4D95-ABB3-DA3A0192F93F}" type="slidenum">
              <a:rPr lang="uk-UA" smtClean="0"/>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486096" y="1680214"/>
            <a:ext cx="4293817" cy="4752261"/>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4941940" y="1680214"/>
            <a:ext cx="4293817" cy="4752261"/>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4"/>
          <p:cNvSpPr>
            <a:spLocks noGrp="1"/>
          </p:cNvSpPr>
          <p:nvPr>
            <p:ph type="dt" sz="half" idx="10"/>
          </p:nvPr>
        </p:nvSpPr>
        <p:spPr/>
        <p:txBody>
          <a:bodyPr/>
          <a:lstStyle/>
          <a:p>
            <a:fld id="{E2486512-B844-422B-8C57-13159CF07D14}" type="datetimeFigureOut">
              <a:rPr lang="uk-UA" smtClean="0"/>
              <a:pPr/>
              <a:t>25.01.2020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7BFADE53-3E89-4D95-ABB3-DA3A0192F93F}" type="slidenum">
              <a:rPr lang="uk-UA" smtClean="0"/>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smtClean="0"/>
              <a:t>Зразок заголовка</a:t>
            </a:r>
            <a:endParaRPr lang="uk-UA"/>
          </a:p>
        </p:txBody>
      </p:sp>
      <p:sp>
        <p:nvSpPr>
          <p:cNvPr id="3" name="Місце для тексту 2"/>
          <p:cNvSpPr>
            <a:spLocks noGrp="1"/>
          </p:cNvSpPr>
          <p:nvPr>
            <p:ph type="body" idx="1"/>
          </p:nvPr>
        </p:nvSpPr>
        <p:spPr>
          <a:xfrm>
            <a:off x="486096" y="1611869"/>
            <a:ext cx="4295505" cy="671750"/>
          </a:xfrm>
        </p:spPr>
        <p:txBody>
          <a:bodyPr anchor="b"/>
          <a:lstStyle>
            <a:lvl1pPr marL="0" indent="0">
              <a:buNone/>
              <a:defRPr sz="2500" b="1"/>
            </a:lvl1pPr>
            <a:lvl2pPr marL="483294" indent="0">
              <a:buNone/>
              <a:defRPr sz="2100" b="1"/>
            </a:lvl2pPr>
            <a:lvl3pPr marL="966591" indent="0">
              <a:buNone/>
              <a:defRPr sz="1900" b="1"/>
            </a:lvl3pPr>
            <a:lvl4pPr marL="1449885" indent="0">
              <a:buNone/>
              <a:defRPr sz="1700" b="1"/>
            </a:lvl4pPr>
            <a:lvl5pPr marL="1933181" indent="0">
              <a:buNone/>
              <a:defRPr sz="1700" b="1"/>
            </a:lvl5pPr>
            <a:lvl6pPr marL="2416475" indent="0">
              <a:buNone/>
              <a:defRPr sz="1700" b="1"/>
            </a:lvl6pPr>
            <a:lvl7pPr marL="2899770" indent="0">
              <a:buNone/>
              <a:defRPr sz="1700" b="1"/>
            </a:lvl7pPr>
            <a:lvl8pPr marL="3383065" indent="0">
              <a:buNone/>
              <a:defRPr sz="1700" b="1"/>
            </a:lvl8pPr>
            <a:lvl9pPr marL="3866361" indent="0">
              <a:buNone/>
              <a:defRPr sz="1700" b="1"/>
            </a:lvl9pPr>
          </a:lstStyle>
          <a:p>
            <a:pPr lvl="0"/>
            <a:r>
              <a:rPr lang="uk-UA" smtClean="0"/>
              <a:t>Зразок тексту</a:t>
            </a:r>
          </a:p>
        </p:txBody>
      </p:sp>
      <p:sp>
        <p:nvSpPr>
          <p:cNvPr id="4" name="Місце для вмісту 3"/>
          <p:cNvSpPr>
            <a:spLocks noGrp="1"/>
          </p:cNvSpPr>
          <p:nvPr>
            <p:ph sz="half" idx="2"/>
          </p:nvPr>
        </p:nvSpPr>
        <p:spPr>
          <a:xfrm>
            <a:off x="486096" y="2283619"/>
            <a:ext cx="4295505" cy="4148852"/>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4938568" y="1611869"/>
            <a:ext cx="4297193" cy="671750"/>
          </a:xfrm>
        </p:spPr>
        <p:txBody>
          <a:bodyPr anchor="b"/>
          <a:lstStyle>
            <a:lvl1pPr marL="0" indent="0">
              <a:buNone/>
              <a:defRPr sz="2500" b="1"/>
            </a:lvl1pPr>
            <a:lvl2pPr marL="483294" indent="0">
              <a:buNone/>
              <a:defRPr sz="2100" b="1"/>
            </a:lvl2pPr>
            <a:lvl3pPr marL="966591" indent="0">
              <a:buNone/>
              <a:defRPr sz="1900" b="1"/>
            </a:lvl3pPr>
            <a:lvl4pPr marL="1449885" indent="0">
              <a:buNone/>
              <a:defRPr sz="1700" b="1"/>
            </a:lvl4pPr>
            <a:lvl5pPr marL="1933181" indent="0">
              <a:buNone/>
              <a:defRPr sz="1700" b="1"/>
            </a:lvl5pPr>
            <a:lvl6pPr marL="2416475" indent="0">
              <a:buNone/>
              <a:defRPr sz="1700" b="1"/>
            </a:lvl6pPr>
            <a:lvl7pPr marL="2899770" indent="0">
              <a:buNone/>
              <a:defRPr sz="1700" b="1"/>
            </a:lvl7pPr>
            <a:lvl8pPr marL="3383065" indent="0">
              <a:buNone/>
              <a:defRPr sz="1700" b="1"/>
            </a:lvl8pPr>
            <a:lvl9pPr marL="3866361" indent="0">
              <a:buNone/>
              <a:defRPr sz="1700" b="1"/>
            </a:lvl9pPr>
          </a:lstStyle>
          <a:p>
            <a:pPr lvl="0"/>
            <a:r>
              <a:rPr lang="uk-UA" smtClean="0"/>
              <a:t>Зразок тексту</a:t>
            </a:r>
          </a:p>
        </p:txBody>
      </p:sp>
      <p:sp>
        <p:nvSpPr>
          <p:cNvPr id="6" name="Місце для вмісту 5"/>
          <p:cNvSpPr>
            <a:spLocks noGrp="1"/>
          </p:cNvSpPr>
          <p:nvPr>
            <p:ph sz="quarter" idx="4"/>
          </p:nvPr>
        </p:nvSpPr>
        <p:spPr>
          <a:xfrm>
            <a:off x="4938568" y="2283619"/>
            <a:ext cx="4297193" cy="4148852"/>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6"/>
          <p:cNvSpPr>
            <a:spLocks noGrp="1"/>
          </p:cNvSpPr>
          <p:nvPr>
            <p:ph type="dt" sz="half" idx="10"/>
          </p:nvPr>
        </p:nvSpPr>
        <p:spPr/>
        <p:txBody>
          <a:bodyPr/>
          <a:lstStyle/>
          <a:p>
            <a:fld id="{E2486512-B844-422B-8C57-13159CF07D14}" type="datetimeFigureOut">
              <a:rPr lang="uk-UA" smtClean="0"/>
              <a:pPr/>
              <a:t>25.01.2020</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7BFADE53-3E89-4D95-ABB3-DA3A0192F93F}" type="slidenum">
              <a:rPr lang="uk-UA" smtClean="0"/>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2"/>
          <p:cNvSpPr>
            <a:spLocks noGrp="1"/>
          </p:cNvSpPr>
          <p:nvPr>
            <p:ph type="dt" sz="half" idx="10"/>
          </p:nvPr>
        </p:nvSpPr>
        <p:spPr/>
        <p:txBody>
          <a:bodyPr/>
          <a:lstStyle/>
          <a:p>
            <a:fld id="{E2486512-B844-422B-8C57-13159CF07D14}" type="datetimeFigureOut">
              <a:rPr lang="uk-UA" smtClean="0"/>
              <a:pPr/>
              <a:t>25.01.2020</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7BFADE53-3E89-4D95-ABB3-DA3A0192F93F}" type="slidenum">
              <a:rPr lang="uk-UA" smtClean="0"/>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E2486512-B844-422B-8C57-13159CF07D14}" type="datetimeFigureOut">
              <a:rPr lang="uk-UA" smtClean="0"/>
              <a:pPr/>
              <a:t>25.01.2020</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7BFADE53-3E89-4D95-ABB3-DA3A0192F93F}"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96" y="286702"/>
            <a:ext cx="3198422" cy="1220153"/>
          </a:xfrm>
        </p:spPr>
        <p:txBody>
          <a:bodyPr anchor="b"/>
          <a:lstStyle>
            <a:lvl1pPr algn="l">
              <a:defRPr sz="2100" b="1"/>
            </a:lvl1pPr>
          </a:lstStyle>
          <a:p>
            <a:r>
              <a:rPr lang="uk-UA" smtClean="0"/>
              <a:t>Зразок заголовка</a:t>
            </a:r>
            <a:endParaRPr lang="uk-UA"/>
          </a:p>
        </p:txBody>
      </p:sp>
      <p:sp>
        <p:nvSpPr>
          <p:cNvPr id="3" name="Місце для вмісту 2"/>
          <p:cNvSpPr>
            <a:spLocks noGrp="1"/>
          </p:cNvSpPr>
          <p:nvPr>
            <p:ph idx="1"/>
          </p:nvPr>
        </p:nvSpPr>
        <p:spPr>
          <a:xfrm>
            <a:off x="3800973" y="286706"/>
            <a:ext cx="5434784" cy="6145769"/>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486096" y="1506859"/>
            <a:ext cx="3198422" cy="4925616"/>
          </a:xfrm>
        </p:spPr>
        <p:txBody>
          <a:bodyPr/>
          <a:lstStyle>
            <a:lvl1pPr marL="0" indent="0">
              <a:buNone/>
              <a:defRPr sz="1500"/>
            </a:lvl1pPr>
            <a:lvl2pPr marL="483294" indent="0">
              <a:buNone/>
              <a:defRPr sz="1300"/>
            </a:lvl2pPr>
            <a:lvl3pPr marL="966591" indent="0">
              <a:buNone/>
              <a:defRPr sz="1100"/>
            </a:lvl3pPr>
            <a:lvl4pPr marL="1449885" indent="0">
              <a:buNone/>
              <a:defRPr sz="1000"/>
            </a:lvl4pPr>
            <a:lvl5pPr marL="1933181" indent="0">
              <a:buNone/>
              <a:defRPr sz="1000"/>
            </a:lvl5pPr>
            <a:lvl6pPr marL="2416475" indent="0">
              <a:buNone/>
              <a:defRPr sz="1000"/>
            </a:lvl6pPr>
            <a:lvl7pPr marL="2899770" indent="0">
              <a:buNone/>
              <a:defRPr sz="1000"/>
            </a:lvl7pPr>
            <a:lvl8pPr marL="3383065" indent="0">
              <a:buNone/>
              <a:defRPr sz="1000"/>
            </a:lvl8pPr>
            <a:lvl9pPr marL="3866361" indent="0">
              <a:buNone/>
              <a:defRPr sz="10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E2486512-B844-422B-8C57-13159CF07D14}" type="datetimeFigureOut">
              <a:rPr lang="uk-UA" smtClean="0"/>
              <a:pPr/>
              <a:t>25.01.2020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7BFADE53-3E89-4D95-ABB3-DA3A0192F93F}" type="slidenum">
              <a:rPr lang="uk-UA" smtClean="0"/>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5551" y="5040631"/>
            <a:ext cx="5833110" cy="595075"/>
          </a:xfrm>
        </p:spPr>
        <p:txBody>
          <a:bodyPr anchor="b"/>
          <a:lstStyle>
            <a:lvl1pPr algn="l">
              <a:defRPr sz="2100" b="1"/>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1905551" y="643414"/>
            <a:ext cx="5833110" cy="4320540"/>
          </a:xfrm>
        </p:spPr>
        <p:txBody>
          <a:bodyPr/>
          <a:lstStyle>
            <a:lvl1pPr marL="0" indent="0">
              <a:buNone/>
              <a:defRPr sz="3400"/>
            </a:lvl1pPr>
            <a:lvl2pPr marL="483294" indent="0">
              <a:buNone/>
              <a:defRPr sz="3000"/>
            </a:lvl2pPr>
            <a:lvl3pPr marL="966591" indent="0">
              <a:buNone/>
              <a:defRPr sz="2500"/>
            </a:lvl3pPr>
            <a:lvl4pPr marL="1449885" indent="0">
              <a:buNone/>
              <a:defRPr sz="2100"/>
            </a:lvl4pPr>
            <a:lvl5pPr marL="1933181" indent="0">
              <a:buNone/>
              <a:defRPr sz="2100"/>
            </a:lvl5pPr>
            <a:lvl6pPr marL="2416475" indent="0">
              <a:buNone/>
              <a:defRPr sz="2100"/>
            </a:lvl6pPr>
            <a:lvl7pPr marL="2899770" indent="0">
              <a:buNone/>
              <a:defRPr sz="2100"/>
            </a:lvl7pPr>
            <a:lvl8pPr marL="3383065" indent="0">
              <a:buNone/>
              <a:defRPr sz="2100"/>
            </a:lvl8pPr>
            <a:lvl9pPr marL="3866361" indent="0">
              <a:buNone/>
              <a:defRPr sz="2100"/>
            </a:lvl9pPr>
          </a:lstStyle>
          <a:p>
            <a:endParaRPr lang="uk-UA"/>
          </a:p>
        </p:txBody>
      </p:sp>
      <p:sp>
        <p:nvSpPr>
          <p:cNvPr id="4" name="Місце для тексту 3"/>
          <p:cNvSpPr>
            <a:spLocks noGrp="1"/>
          </p:cNvSpPr>
          <p:nvPr>
            <p:ph type="body" sz="half" idx="2"/>
          </p:nvPr>
        </p:nvSpPr>
        <p:spPr>
          <a:xfrm>
            <a:off x="1905551" y="5635706"/>
            <a:ext cx="5833110" cy="845105"/>
          </a:xfrm>
        </p:spPr>
        <p:txBody>
          <a:bodyPr/>
          <a:lstStyle>
            <a:lvl1pPr marL="0" indent="0">
              <a:buNone/>
              <a:defRPr sz="1500"/>
            </a:lvl1pPr>
            <a:lvl2pPr marL="483294" indent="0">
              <a:buNone/>
              <a:defRPr sz="1300"/>
            </a:lvl2pPr>
            <a:lvl3pPr marL="966591" indent="0">
              <a:buNone/>
              <a:defRPr sz="1100"/>
            </a:lvl3pPr>
            <a:lvl4pPr marL="1449885" indent="0">
              <a:buNone/>
              <a:defRPr sz="1000"/>
            </a:lvl4pPr>
            <a:lvl5pPr marL="1933181" indent="0">
              <a:buNone/>
              <a:defRPr sz="1000"/>
            </a:lvl5pPr>
            <a:lvl6pPr marL="2416475" indent="0">
              <a:buNone/>
              <a:defRPr sz="1000"/>
            </a:lvl6pPr>
            <a:lvl7pPr marL="2899770" indent="0">
              <a:buNone/>
              <a:defRPr sz="1000"/>
            </a:lvl7pPr>
            <a:lvl8pPr marL="3383065" indent="0">
              <a:buNone/>
              <a:defRPr sz="1000"/>
            </a:lvl8pPr>
            <a:lvl9pPr marL="3866361" indent="0">
              <a:buNone/>
              <a:defRPr sz="10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E2486512-B844-422B-8C57-13159CF07D14}" type="datetimeFigureOut">
              <a:rPr lang="uk-UA" smtClean="0"/>
              <a:pPr/>
              <a:t>25.01.2020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7BFADE53-3E89-4D95-ABB3-DA3A0192F93F}" type="slidenum">
              <a:rPr lang="uk-UA" smtClean="0"/>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486096" y="288370"/>
            <a:ext cx="8749665" cy="1200150"/>
          </a:xfrm>
          <a:prstGeom prst="rect">
            <a:avLst/>
          </a:prstGeom>
        </p:spPr>
        <p:txBody>
          <a:bodyPr vert="horz" lIns="96659" tIns="48330" rIns="96659" bIns="48330" rtlCol="0" anchor="ctr">
            <a:normAutofit/>
          </a:bodyPr>
          <a:lstStyle/>
          <a:p>
            <a:r>
              <a:rPr lang="uk-UA" smtClean="0"/>
              <a:t>Зразок заголовка</a:t>
            </a:r>
            <a:endParaRPr lang="uk-UA"/>
          </a:p>
        </p:txBody>
      </p:sp>
      <p:sp>
        <p:nvSpPr>
          <p:cNvPr id="3" name="Місце для тексту 2"/>
          <p:cNvSpPr>
            <a:spLocks noGrp="1"/>
          </p:cNvSpPr>
          <p:nvPr>
            <p:ph type="body" idx="1"/>
          </p:nvPr>
        </p:nvSpPr>
        <p:spPr>
          <a:xfrm>
            <a:off x="486096" y="1680214"/>
            <a:ext cx="8749665" cy="4752261"/>
          </a:xfrm>
          <a:prstGeom prst="rect">
            <a:avLst/>
          </a:prstGeom>
        </p:spPr>
        <p:txBody>
          <a:bodyPr vert="horz" lIns="96659" tIns="48330" rIns="96659" bIns="4833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2"/>
          </p:nvPr>
        </p:nvSpPr>
        <p:spPr>
          <a:xfrm>
            <a:off x="486092" y="6674171"/>
            <a:ext cx="2268432" cy="383381"/>
          </a:xfrm>
          <a:prstGeom prst="rect">
            <a:avLst/>
          </a:prstGeom>
        </p:spPr>
        <p:txBody>
          <a:bodyPr vert="horz" lIns="96659" tIns="48330" rIns="96659" bIns="48330" rtlCol="0" anchor="ctr"/>
          <a:lstStyle>
            <a:lvl1pPr algn="l">
              <a:defRPr sz="1300">
                <a:solidFill>
                  <a:schemeClr val="tx1">
                    <a:tint val="75000"/>
                  </a:schemeClr>
                </a:solidFill>
              </a:defRPr>
            </a:lvl1pPr>
          </a:lstStyle>
          <a:p>
            <a:fld id="{E2486512-B844-422B-8C57-13159CF07D14}" type="datetimeFigureOut">
              <a:rPr lang="uk-UA" smtClean="0"/>
              <a:pPr/>
              <a:t>25.01.2020</a:t>
            </a:fld>
            <a:endParaRPr lang="uk-UA"/>
          </a:p>
        </p:txBody>
      </p:sp>
      <p:sp>
        <p:nvSpPr>
          <p:cNvPr id="5" name="Місце для нижнього колонтитула 4"/>
          <p:cNvSpPr>
            <a:spLocks noGrp="1"/>
          </p:cNvSpPr>
          <p:nvPr>
            <p:ph type="ftr" sz="quarter" idx="3"/>
          </p:nvPr>
        </p:nvSpPr>
        <p:spPr>
          <a:xfrm>
            <a:off x="3321632" y="6674171"/>
            <a:ext cx="3078586" cy="383381"/>
          </a:xfrm>
          <a:prstGeom prst="rect">
            <a:avLst/>
          </a:prstGeom>
        </p:spPr>
        <p:txBody>
          <a:bodyPr vert="horz" lIns="96659" tIns="48330" rIns="96659" bIns="48330" rtlCol="0" anchor="ctr"/>
          <a:lstStyle>
            <a:lvl1pPr algn="ctr">
              <a:defRPr sz="1300">
                <a:solidFill>
                  <a:schemeClr val="tx1">
                    <a:tint val="75000"/>
                  </a:schemeClr>
                </a:solidFill>
              </a:defRPr>
            </a:lvl1pPr>
          </a:lstStyle>
          <a:p>
            <a:endParaRPr lang="uk-UA"/>
          </a:p>
        </p:txBody>
      </p:sp>
      <p:sp>
        <p:nvSpPr>
          <p:cNvPr id="6" name="Місце для номера слайда 5"/>
          <p:cNvSpPr>
            <a:spLocks noGrp="1"/>
          </p:cNvSpPr>
          <p:nvPr>
            <p:ph type="sldNum" sz="quarter" idx="4"/>
          </p:nvPr>
        </p:nvSpPr>
        <p:spPr>
          <a:xfrm>
            <a:off x="6967326" y="6674171"/>
            <a:ext cx="2268432" cy="383381"/>
          </a:xfrm>
          <a:prstGeom prst="rect">
            <a:avLst/>
          </a:prstGeom>
        </p:spPr>
        <p:txBody>
          <a:bodyPr vert="horz" lIns="96659" tIns="48330" rIns="96659" bIns="48330" rtlCol="0" anchor="ctr"/>
          <a:lstStyle>
            <a:lvl1pPr algn="r">
              <a:defRPr sz="1300">
                <a:solidFill>
                  <a:schemeClr val="tx1">
                    <a:tint val="75000"/>
                  </a:schemeClr>
                </a:solidFill>
              </a:defRPr>
            </a:lvl1pPr>
          </a:lstStyle>
          <a:p>
            <a:fld id="{7BFADE53-3E89-4D95-ABB3-DA3A0192F93F}" type="slidenum">
              <a:rPr lang="uk-UA" smtClean="0"/>
              <a:pPr/>
              <a:t>‹№›</a:t>
            </a:fld>
            <a:endParaRPr lang="uk-U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66591" rtl="0" eaLnBrk="1" latinLnBrk="0" hangingPunct="1">
        <a:spcBef>
          <a:spcPct val="0"/>
        </a:spcBef>
        <a:buNone/>
        <a:defRPr sz="4700" kern="1200">
          <a:solidFill>
            <a:schemeClr val="tx1"/>
          </a:solidFill>
          <a:latin typeface="+mj-lt"/>
          <a:ea typeface="+mj-ea"/>
          <a:cs typeface="+mj-cs"/>
        </a:defRPr>
      </a:lvl1pPr>
    </p:titleStyle>
    <p:bodyStyle>
      <a:lvl1pPr marL="362471" indent="-362471" algn="l" defTabSz="966591"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85354" indent="-302059" algn="l" defTabSz="966591"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08238" indent="-241648" algn="l" defTabSz="966591"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91533" indent="-241648" algn="l" defTabSz="966591"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74828" indent="-241648" algn="l" defTabSz="966591"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58124" indent="-241648" algn="l" defTabSz="96659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1419" indent="-241648" algn="l" defTabSz="96659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4713" indent="-241648" algn="l" defTabSz="96659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08010" indent="-241648" algn="l" defTabSz="96659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uk-UA"/>
      </a:defPPr>
      <a:lvl1pPr marL="0" algn="l" defTabSz="966591" rtl="0" eaLnBrk="1" latinLnBrk="0" hangingPunct="1">
        <a:defRPr sz="1900" kern="1200">
          <a:solidFill>
            <a:schemeClr val="tx1"/>
          </a:solidFill>
          <a:latin typeface="+mn-lt"/>
          <a:ea typeface="+mn-ea"/>
          <a:cs typeface="+mn-cs"/>
        </a:defRPr>
      </a:lvl1pPr>
      <a:lvl2pPr marL="483294" algn="l" defTabSz="966591" rtl="0" eaLnBrk="1" latinLnBrk="0" hangingPunct="1">
        <a:defRPr sz="1900" kern="1200">
          <a:solidFill>
            <a:schemeClr val="tx1"/>
          </a:solidFill>
          <a:latin typeface="+mn-lt"/>
          <a:ea typeface="+mn-ea"/>
          <a:cs typeface="+mn-cs"/>
        </a:defRPr>
      </a:lvl2pPr>
      <a:lvl3pPr marL="966591" algn="l" defTabSz="966591" rtl="0" eaLnBrk="1" latinLnBrk="0" hangingPunct="1">
        <a:defRPr sz="1900" kern="1200">
          <a:solidFill>
            <a:schemeClr val="tx1"/>
          </a:solidFill>
          <a:latin typeface="+mn-lt"/>
          <a:ea typeface="+mn-ea"/>
          <a:cs typeface="+mn-cs"/>
        </a:defRPr>
      </a:lvl3pPr>
      <a:lvl4pPr marL="1449885" algn="l" defTabSz="966591" rtl="0" eaLnBrk="1" latinLnBrk="0" hangingPunct="1">
        <a:defRPr sz="1900" kern="1200">
          <a:solidFill>
            <a:schemeClr val="tx1"/>
          </a:solidFill>
          <a:latin typeface="+mn-lt"/>
          <a:ea typeface="+mn-ea"/>
          <a:cs typeface="+mn-cs"/>
        </a:defRPr>
      </a:lvl4pPr>
      <a:lvl5pPr marL="1933181" algn="l" defTabSz="966591" rtl="0" eaLnBrk="1" latinLnBrk="0" hangingPunct="1">
        <a:defRPr sz="1900" kern="1200">
          <a:solidFill>
            <a:schemeClr val="tx1"/>
          </a:solidFill>
          <a:latin typeface="+mn-lt"/>
          <a:ea typeface="+mn-ea"/>
          <a:cs typeface="+mn-cs"/>
        </a:defRPr>
      </a:lvl5pPr>
      <a:lvl6pPr marL="2416475" algn="l" defTabSz="966591" rtl="0" eaLnBrk="1" latinLnBrk="0" hangingPunct="1">
        <a:defRPr sz="1900" kern="1200">
          <a:solidFill>
            <a:schemeClr val="tx1"/>
          </a:solidFill>
          <a:latin typeface="+mn-lt"/>
          <a:ea typeface="+mn-ea"/>
          <a:cs typeface="+mn-cs"/>
        </a:defRPr>
      </a:lvl6pPr>
      <a:lvl7pPr marL="2899770" algn="l" defTabSz="966591" rtl="0" eaLnBrk="1" latinLnBrk="0" hangingPunct="1">
        <a:defRPr sz="1900" kern="1200">
          <a:solidFill>
            <a:schemeClr val="tx1"/>
          </a:solidFill>
          <a:latin typeface="+mn-lt"/>
          <a:ea typeface="+mn-ea"/>
          <a:cs typeface="+mn-cs"/>
        </a:defRPr>
      </a:lvl7pPr>
      <a:lvl8pPr marL="3383065" algn="l" defTabSz="966591" rtl="0" eaLnBrk="1" latinLnBrk="0" hangingPunct="1">
        <a:defRPr sz="1900" kern="1200">
          <a:solidFill>
            <a:schemeClr val="tx1"/>
          </a:solidFill>
          <a:latin typeface="+mn-lt"/>
          <a:ea typeface="+mn-ea"/>
          <a:cs typeface="+mn-cs"/>
        </a:defRPr>
      </a:lvl8pPr>
      <a:lvl9pPr marL="3866361" algn="l" defTabSz="96659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arget="../media/image9.jpeg" Type="http://schemas.openxmlformats.org/officeDocument/2006/relationships/image"/><Relationship Id="rId2" Target="../media/image8.jpeg" Type="http://schemas.openxmlformats.org/officeDocument/2006/relationships/image"/><Relationship Id="rId1" Target="../slideLayouts/slideLayout2.xml" Type="http://schemas.openxmlformats.org/officeDocument/2006/relationships/slideLayout"/><Relationship Id="rId4" Target="../media/image10.jpeg" Type="http://schemas.openxmlformats.org/officeDocument/2006/relationships/image"/></Relationships>
</file>

<file path=ppt/slides/_rels/slide100.xml.rels><?xml version="1.0" encoding="UTF-8" standalone="yes"?>
<Relationships xmlns="http://schemas.openxmlformats.org/package/2006/relationships"><Relationship Id="rId3" Type="http://schemas.openxmlformats.org/officeDocument/2006/relationships/hyperlink" Target="http://www.sharedjourney.com/define/maleimm.html" TargetMode="External"/><Relationship Id="rId2" Type="http://schemas.openxmlformats.org/officeDocument/2006/relationships/hyperlink" Target="http://www.sharedjourney.com/define/retro.html" TargetMode="Externa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hyperlink" Target="http://en.wikipedia.org/wiki/In_vivo" TargetMode="Externa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8" Type="http://schemas.openxmlformats.org/officeDocument/2006/relationships/hyperlink" Target="http://en.wikipedia.org/wiki/Zygote" TargetMode="External"/><Relationship Id="rId3" Type="http://schemas.openxmlformats.org/officeDocument/2006/relationships/hyperlink" Target="http://en.wikipedia.org/wiki/Infertility_treatment" TargetMode="External"/><Relationship Id="rId7" Type="http://schemas.openxmlformats.org/officeDocument/2006/relationships/hyperlink" Target="http://en.wikipedia.org/wiki/In_vitro_fertilisation" TargetMode="External"/><Relationship Id="rId2" Type="http://schemas.openxmlformats.org/officeDocument/2006/relationships/image" Target="../media/image75.jpeg"/><Relationship Id="rId1" Type="http://schemas.openxmlformats.org/officeDocument/2006/relationships/slideLayout" Target="../slideLayouts/slideLayout7.xml"/><Relationship Id="rId6" Type="http://schemas.openxmlformats.org/officeDocument/2006/relationships/hyperlink" Target="http://en.wikipedia.org/wiki/Ovaries" TargetMode="External"/><Relationship Id="rId5" Type="http://schemas.openxmlformats.org/officeDocument/2006/relationships/hyperlink" Target="http://en.wikipedia.org/wiki/Egg_cells" TargetMode="External"/><Relationship Id="rId4" Type="http://schemas.openxmlformats.org/officeDocument/2006/relationships/hyperlink" Target="http://en.wikipedia.org/wiki/Fallopian_tube" TargetMode="External"/><Relationship Id="rId9" Type="http://schemas.openxmlformats.org/officeDocument/2006/relationships/hyperlink" Target="http://en.wikipedia.org/wiki/Laparoscopy" TargetMode="Externa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hyperlink" Target="https://www.sciencenews.org/article/risk-identified-procedure-three-parent-babies" TargetMode="External"/><Relationship Id="rId2" Type="http://schemas.openxmlformats.org/officeDocument/2006/relationships/hyperlink" Target="https://www.sciencenews.org/article/refined-%E2%80%98three-parent-baby%E2%80%99-procedure-improves-chances-healthy-infant" TargetMode="External"/><Relationship Id="rId1" Type="http://schemas.openxmlformats.org/officeDocument/2006/relationships/slideLayout" Target="../slideLayouts/slideLayout2.xml"/><Relationship Id="rId4" Type="http://schemas.openxmlformats.org/officeDocument/2006/relationships/hyperlink" Target="http://www.rbmojournal.com/article/S1472-6483(16)30439-4/abstract" TargetMode="External"/></Relationships>
</file>

<file path=ppt/slides/_rels/slide13.xml.rels><?xml version="1.0" encoding="UTF-8" standalone="yes" ?><Relationships xmlns="http://schemas.openxmlformats.org/package/2006/relationships"><Relationship Id="rId3" Target="../notesSlides/notesSlide8.xml" Type="http://schemas.openxmlformats.org/officeDocument/2006/relationships/notesSlide"/><Relationship Id="rId2" Target="../slideLayouts/slideLayout7.xml" Type="http://schemas.openxmlformats.org/officeDocument/2006/relationships/slideLayout"/><Relationship Id="rId1" Target="../tags/tag1.xml" Type="http://schemas.openxmlformats.org/officeDocument/2006/relationships/tags"/><Relationship Id="rId5" Target="file:///\\localhost\..\..\Program%20Files\TurningPoint\2003\Questions.html" TargetMode="External" Type="http://schemas.openxmlformats.org/officeDocument/2006/relationships/hyperlink"/><Relationship Id="rId4" Target="../media/image13.jpeg" Type="http://schemas.openxmlformats.org/officeDocument/2006/relationships/image"/></Relationships>
</file>

<file path=ppt/slides/_rels/slide130.xml.rels><?xml version="1.0" encoding="UTF-8" standalone="yes"?>
<Relationships xmlns="http://schemas.openxmlformats.org/package/2006/relationships"><Relationship Id="rId3" Type="http://schemas.openxmlformats.org/officeDocument/2006/relationships/hyperlink" Target="https://www.sciencenews.org/article/donor-mitochondria-could-influence-metabolism-aging" TargetMode="External"/><Relationship Id="rId2" Type="http://schemas.openxmlformats.org/officeDocument/2006/relationships/hyperlink" Target="https://www.sciencenews.org/article/mitochondrial-dna-replacement-successful-rhesus-monkeys" TargetMode="Externa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3" Target="../media/image83.jpeg" Type="http://schemas.openxmlformats.org/officeDocument/2006/relationships/image"/><Relationship Id="rId2" Target="http://cdn.yourarticlelibrary.com/wp-content/uploads/2013/10/image50.png" TargetMode="External" Type="http://schemas.openxmlformats.org/officeDocument/2006/relationships/hyperlink"/><Relationship Id="rId1" Target="../slideLayouts/slideLayout2.xml" Type="http://schemas.openxmlformats.org/officeDocument/2006/relationships/slideLayout"/></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3" Target="../media/image87.jpeg" Type="http://schemas.openxmlformats.org/officeDocument/2006/relationships/image"/><Relationship Id="rId2" Target="../media/image86.jpeg" Type="http://schemas.openxmlformats.org/officeDocument/2006/relationships/image"/><Relationship Id="rId1" Target="../slideLayouts/slideLayout2.xml" Type="http://schemas.openxmlformats.org/officeDocument/2006/relationships/slideLayout"/></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3" Target="../media/image89.jpeg" Type="http://schemas.openxmlformats.org/officeDocument/2006/relationships/image"/><Relationship Id="rId2" Target="http://cdn.yourarticlelibrary.com/wp-content/uploads/2013/10/image53.png" TargetMode="External" Type="http://schemas.openxmlformats.org/officeDocument/2006/relationships/hyperlink"/><Relationship Id="rId1" Target="../slideLayouts/slideLayout2.xml" Type="http://schemas.openxmlformats.org/officeDocument/2006/relationships/slideLayout"/></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3" Target="../media/image93.jpeg" Type="http://schemas.openxmlformats.org/officeDocument/2006/relationships/image"/><Relationship Id="rId2" Target="http://cdn.yourarticlelibrary.com/wp-content/uploads/2013/10/image54.png" TargetMode="External" Type="http://schemas.openxmlformats.org/officeDocument/2006/relationships/hyperlink"/><Relationship Id="rId1" Target="../slideLayouts/slideLayout2.xml" Type="http://schemas.openxmlformats.org/officeDocument/2006/relationships/slideLayout"/></Relationships>
</file>

<file path=ppt/slides/_rels/slide16.xml.rels><?xml version="1.0" encoding="UTF-8" standalone="yes" ?><Relationships xmlns="http://schemas.openxmlformats.org/package/2006/relationships"><Relationship Id="rId2" Target="../media/image15.jpeg" Type="http://schemas.openxmlformats.org/officeDocument/2006/relationships/image"/><Relationship Id="rId1" Target="../slideLayouts/slideLayout2.xml" Type="http://schemas.openxmlformats.org/officeDocument/2006/relationships/slideLayout"/></Relationships>
</file>

<file path=ppt/slides/_rels/slide160.xml.rels><?xml version="1.0" encoding="UTF-8" standalone="yes" ?><Relationships xmlns="http://schemas.openxmlformats.org/package/2006/relationships"><Relationship Id="rId3" Target="../media/image94.jpeg" Type="http://schemas.openxmlformats.org/officeDocument/2006/relationships/image"/><Relationship Id="rId2" Target="http://cdn.yourarticlelibrary.com/wp-content/uploads/2013/10/image56.jpeg" TargetMode="External" Type="http://schemas.openxmlformats.org/officeDocument/2006/relationships/hyperlink"/><Relationship Id="rId1" Target="../slideLayouts/slideLayout2.xml" Type="http://schemas.openxmlformats.org/officeDocument/2006/relationships/slideLayout"/></Relationships>
</file>

<file path=ppt/slides/_rels/slide161.xml.rels><?xml version="1.0" encoding="UTF-8" standalone="yes" ?><Relationships xmlns="http://schemas.openxmlformats.org/package/2006/relationships"><Relationship Id="rId3" Target="../media/image95.jpeg" Type="http://schemas.openxmlformats.org/officeDocument/2006/relationships/image"/><Relationship Id="rId2" Target="http://cdn.yourarticlelibrary.com/wp-content/uploads/2013/10/image241.png" TargetMode="External" Type="http://schemas.openxmlformats.org/officeDocument/2006/relationships/hyperlink"/><Relationship Id="rId1" Target="../slideLayouts/slideLayout2.xml" Type="http://schemas.openxmlformats.org/officeDocument/2006/relationships/slideLayout"/></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3" Target="../media/image97.jpeg" Type="http://schemas.openxmlformats.org/officeDocument/2006/relationships/image"/><Relationship Id="rId2" Target="http://cdn.yourarticlelibrary.com/wp-content/uploads/2013/10/image59.png" TargetMode="External" Type="http://schemas.openxmlformats.org/officeDocument/2006/relationships/hyperlink"/><Relationship Id="rId1" Target="../slideLayouts/slideLayout2.xml" Type="http://schemas.openxmlformats.org/officeDocument/2006/relationships/slideLayout"/></Relationships>
</file>

<file path=ppt/slides/_rels/slide165.xml.rels><?xml version="1.0" encoding="UTF-8" standalone="yes"?>
<Relationships xmlns="http://schemas.openxmlformats.org/package/2006/relationships"><Relationship Id="rId3" Type="http://schemas.openxmlformats.org/officeDocument/2006/relationships/hyperlink" Target="https://commons.wikimedia.org/w/index.php?curid=792232" TargetMode="External"/><Relationship Id="rId7" Type="http://schemas.openxmlformats.org/officeDocument/2006/relationships/hyperlink" Target="/wiki/Intervillous_space" TargetMode="External"/><Relationship Id="rId2" Type="http://schemas.openxmlformats.org/officeDocument/2006/relationships/image" Target="../media/image98.png"/><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100.jpeg"/><Relationship Id="rId4" Type="http://schemas.openxmlformats.org/officeDocument/2006/relationships/image" Target="../media/image99.jpeg"/></Relationships>
</file>

<file path=ppt/slides/_rels/slide166.xml.rels><?xml version="1.0" encoding="UTF-8" standalone="yes"?>
<Relationships xmlns="http://schemas.openxmlformats.org/package/2006/relationships"><Relationship Id="rId8" Type="http://schemas.openxmlformats.org/officeDocument/2006/relationships/hyperlink" Target="/wiki/Decidua_basalis" TargetMode="External"/><Relationship Id="rId13" Type="http://schemas.openxmlformats.org/officeDocument/2006/relationships/hyperlink" Target="/wiki/Umbilical_artery" TargetMode="External"/><Relationship Id="rId3" Type="http://schemas.openxmlformats.org/officeDocument/2006/relationships/hyperlink" Target="/wiki/Prenatal_development" TargetMode="External"/><Relationship Id="rId7" Type="http://schemas.openxmlformats.org/officeDocument/2006/relationships/hyperlink" Target="/wiki/Blastocyst" TargetMode="External"/><Relationship Id="rId12" Type="http://schemas.openxmlformats.org/officeDocument/2006/relationships/hyperlink" Target="/wiki/Allantois" TargetMode="External"/><Relationship Id="rId17" Type="http://schemas.openxmlformats.org/officeDocument/2006/relationships/hyperlink" Target="/wiki/Vasa_praevia" TargetMode="External"/><Relationship Id="rId2" Type="http://schemas.openxmlformats.org/officeDocument/2006/relationships/hyperlink" Target="/wiki/Organ_(anatomy)" TargetMode="External"/><Relationship Id="rId16" Type="http://schemas.openxmlformats.org/officeDocument/2006/relationships/hyperlink" Target="/wiki/Cotyledon_(placenta)" TargetMode="External"/><Relationship Id="rId1" Type="http://schemas.openxmlformats.org/officeDocument/2006/relationships/slideLayout" Target="../slideLayouts/slideLayout7.xml"/><Relationship Id="rId6" Type="http://schemas.openxmlformats.org/officeDocument/2006/relationships/hyperlink" Target="/wiki/Chorion_frondosum" TargetMode="External"/><Relationship Id="rId11" Type="http://schemas.openxmlformats.org/officeDocument/2006/relationships/hyperlink" Target="/wiki/Chorion" TargetMode="External"/><Relationship Id="rId5" Type="http://schemas.openxmlformats.org/officeDocument/2006/relationships/hyperlink" Target="/wiki/Uterus" TargetMode="External"/><Relationship Id="rId15" Type="http://schemas.openxmlformats.org/officeDocument/2006/relationships/hyperlink" Target="/w/index.php" TargetMode="External"/><Relationship Id="rId10" Type="http://schemas.openxmlformats.org/officeDocument/2006/relationships/hyperlink" Target="/wiki/Childbirth" TargetMode="External"/><Relationship Id="rId4" Type="http://schemas.openxmlformats.org/officeDocument/2006/relationships/hyperlink" Target="/wiki/Umbilical_cord" TargetMode="External"/><Relationship Id="rId9" Type="http://schemas.openxmlformats.org/officeDocument/2006/relationships/hyperlink" Target="/wiki/Afterbirth" TargetMode="External"/><Relationship Id="rId14" Type="http://schemas.openxmlformats.org/officeDocument/2006/relationships/hyperlink" Target="/wiki/Umbilical_vein" TargetMode="External"/></Relationships>
</file>

<file path=ppt/slides/_rels/slide167.xml.rels><?xml version="1.0" encoding="UTF-8" standalone="yes"?>
<Relationships xmlns="http://schemas.openxmlformats.org/package/2006/relationships"><Relationship Id="rId8" Type="http://schemas.openxmlformats.org/officeDocument/2006/relationships/hyperlink" Target="/wiki/Syncytium" TargetMode="External"/><Relationship Id="rId13" Type="http://schemas.openxmlformats.org/officeDocument/2006/relationships/hyperlink" Target="/wiki/Intervillous_space" TargetMode="External"/><Relationship Id="rId18" Type="http://schemas.openxmlformats.org/officeDocument/2006/relationships/hyperlink" Target="/wiki/Chorionic_arteries" TargetMode="External"/><Relationship Id="rId3" Type="http://schemas.openxmlformats.org/officeDocument/2006/relationships/hyperlink" Target="/wiki/Endometrium" TargetMode="External"/><Relationship Id="rId7" Type="http://schemas.openxmlformats.org/officeDocument/2006/relationships/hyperlink" Target="/wiki/Cytotrophoblast" TargetMode="External"/><Relationship Id="rId12" Type="http://schemas.openxmlformats.org/officeDocument/2006/relationships/hyperlink" Target="/wiki/Decidua" TargetMode="External"/><Relationship Id="rId17" Type="http://schemas.openxmlformats.org/officeDocument/2006/relationships/hyperlink" Target="/wiki/Umbilical_arteries" TargetMode="External"/><Relationship Id="rId2" Type="http://schemas.openxmlformats.org/officeDocument/2006/relationships/hyperlink" Target="/wiki/Blastocyst" TargetMode="External"/><Relationship Id="rId16" Type="http://schemas.openxmlformats.org/officeDocument/2006/relationships/hyperlink" Target="/wiki/Pulse" TargetMode="External"/><Relationship Id="rId1" Type="http://schemas.openxmlformats.org/officeDocument/2006/relationships/slideLayout" Target="../slideLayouts/slideLayout7.xml"/><Relationship Id="rId6" Type="http://schemas.openxmlformats.org/officeDocument/2006/relationships/hyperlink" Target="/wiki/Multinucleate" TargetMode="External"/><Relationship Id="rId11" Type="http://schemas.openxmlformats.org/officeDocument/2006/relationships/hyperlink" Target="/wiki/Spiral_arteries" TargetMode="External"/><Relationship Id="rId5" Type="http://schemas.openxmlformats.org/officeDocument/2006/relationships/hyperlink" Target="/wiki/Syncytiotrophoblast" TargetMode="External"/><Relationship Id="rId15" Type="http://schemas.openxmlformats.org/officeDocument/2006/relationships/hyperlink" Target="/wiki/Chorion" TargetMode="External"/><Relationship Id="rId10" Type="http://schemas.openxmlformats.org/officeDocument/2006/relationships/hyperlink" Target="/wiki/Decidualization" TargetMode="External"/><Relationship Id="rId19" Type="http://schemas.openxmlformats.org/officeDocument/2006/relationships/hyperlink" Target="/wiki/Cotyledon_arteries" TargetMode="External"/><Relationship Id="rId4" Type="http://schemas.openxmlformats.org/officeDocument/2006/relationships/hyperlink" Target="/wiki/Trophoblast" TargetMode="External"/><Relationship Id="rId9" Type="http://schemas.openxmlformats.org/officeDocument/2006/relationships/hyperlink" Target="/wiki/Pregnancy" TargetMode="External"/><Relationship Id="rId14" Type="http://schemas.openxmlformats.org/officeDocument/2006/relationships/hyperlink" Target="/wiki/Chorionic_villi" TargetMode="External"/></Relationships>
</file>

<file path=ppt/slides/_rels/slide168.xml.rels><?xml version="1.0" encoding="UTF-8" standalone="yes"?>
<Relationships xmlns="http://schemas.openxmlformats.org/package/2006/relationships"><Relationship Id="rId8" Type="http://schemas.openxmlformats.org/officeDocument/2006/relationships/hyperlink" Target="/wiki/Pre-eclampsia" TargetMode="External"/><Relationship Id="rId13" Type="http://schemas.openxmlformats.org/officeDocument/2006/relationships/hyperlink" Target="/wiki/Oxytocin" TargetMode="External"/><Relationship Id="rId18" Type="http://schemas.openxmlformats.org/officeDocument/2006/relationships/hyperlink" Target="/wiki/Microorganisms" TargetMode="External"/><Relationship Id="rId3" Type="http://schemas.openxmlformats.org/officeDocument/2006/relationships/hyperlink" Target="/wiki/Prostanoid" TargetMode="External"/><Relationship Id="rId7" Type="http://schemas.openxmlformats.org/officeDocument/2006/relationships/hyperlink" Target="/wiki/Free_radical" TargetMode="External"/><Relationship Id="rId12" Type="http://schemas.openxmlformats.org/officeDocument/2006/relationships/hyperlink" Target="/wiki/Placental_expulsion" TargetMode="External"/><Relationship Id="rId17" Type="http://schemas.openxmlformats.org/officeDocument/2006/relationships/hyperlink" Target="/wiki/Nonpathogenic_organisms" TargetMode="External"/><Relationship Id="rId2" Type="http://schemas.openxmlformats.org/officeDocument/2006/relationships/hyperlink" Target="/wiki/Endothelin" TargetMode="External"/><Relationship Id="rId16" Type="http://schemas.openxmlformats.org/officeDocument/2006/relationships/hyperlink" Target="/wiki/Asepsis" TargetMode="External"/><Relationship Id="rId1" Type="http://schemas.openxmlformats.org/officeDocument/2006/relationships/slideLayout" Target="../slideLayouts/slideLayout7.xml"/><Relationship Id="rId6" Type="http://schemas.openxmlformats.org/officeDocument/2006/relationships/hyperlink" Target="/wiki/Vasodilation" TargetMode="External"/><Relationship Id="rId11" Type="http://schemas.openxmlformats.org/officeDocument/2006/relationships/hyperlink" Target="/wiki/Antioxidant" TargetMode="External"/><Relationship Id="rId5" Type="http://schemas.openxmlformats.org/officeDocument/2006/relationships/hyperlink" Target="/wiki/Nitric_oxide" TargetMode="External"/><Relationship Id="rId15" Type="http://schemas.openxmlformats.org/officeDocument/2006/relationships/hyperlink" Target="/wiki/Adaptation_to_extrauterine_life" TargetMode="External"/><Relationship Id="rId10" Type="http://schemas.openxmlformats.org/officeDocument/2006/relationships/hyperlink" Target="/wiki/Melatonin" TargetMode="External"/><Relationship Id="rId4" Type="http://schemas.openxmlformats.org/officeDocument/2006/relationships/hyperlink" Target="/wiki/Vasoconstriction" TargetMode="External"/><Relationship Id="rId9" Type="http://schemas.openxmlformats.org/officeDocument/2006/relationships/hyperlink" Target="/wiki/Pregnancy_complications" TargetMode="External"/><Relationship Id="rId14" Type="http://schemas.openxmlformats.org/officeDocument/2006/relationships/hyperlink" Target="/wiki/Postpartum_bleeding" TargetMode="External"/></Relationships>
</file>

<file path=ppt/slides/_rels/slide169.xml.rels><?xml version="1.0" encoding="UTF-8" standalone="yes"?>
<Relationships xmlns="http://schemas.openxmlformats.org/package/2006/relationships"><Relationship Id="rId8" Type="http://schemas.openxmlformats.org/officeDocument/2006/relationships/hyperlink" Target="/wiki/Uterus" TargetMode="External"/><Relationship Id="rId13" Type="http://schemas.openxmlformats.org/officeDocument/2006/relationships/hyperlink" Target="/wiki/Insulin" TargetMode="External"/><Relationship Id="rId18" Type="http://schemas.openxmlformats.org/officeDocument/2006/relationships/hyperlink" Target="/wiki/Choriocarcinoma" TargetMode="External"/><Relationship Id="rId3" Type="http://schemas.openxmlformats.org/officeDocument/2006/relationships/hyperlink" Target="/wiki/Corpus_luteum" TargetMode="External"/><Relationship Id="rId7" Type="http://schemas.openxmlformats.org/officeDocument/2006/relationships/hyperlink" Target="/wiki/Fallopian_tube" TargetMode="External"/><Relationship Id="rId12" Type="http://schemas.openxmlformats.org/officeDocument/2006/relationships/hyperlink" Target="/wiki/Insulin-like_growth_factor" TargetMode="External"/><Relationship Id="rId17" Type="http://schemas.openxmlformats.org/officeDocument/2006/relationships/hyperlink" Target="/wiki/Toxemia_of_pregnancy" TargetMode="External"/><Relationship Id="rId2" Type="http://schemas.openxmlformats.org/officeDocument/2006/relationships/hyperlink" Target="/wiki/Human_chorionic_gonadotropin" TargetMode="External"/><Relationship Id="rId16" Type="http://schemas.openxmlformats.org/officeDocument/2006/relationships/hyperlink" Target="/wiki/Rh_incompatibility" TargetMode="External"/><Relationship Id="rId1" Type="http://schemas.openxmlformats.org/officeDocument/2006/relationships/slideLayout" Target="../slideLayouts/slideLayout7.xml"/><Relationship Id="rId6" Type="http://schemas.openxmlformats.org/officeDocument/2006/relationships/hyperlink" Target="/wiki/Embryo" TargetMode="External"/><Relationship Id="rId11" Type="http://schemas.openxmlformats.org/officeDocument/2006/relationships/hyperlink" Target="/wiki/Growth_hormone" TargetMode="External"/><Relationship Id="rId5" Type="http://schemas.openxmlformats.org/officeDocument/2006/relationships/hyperlink" Target="/wiki/Estrogen" TargetMode="External"/><Relationship Id="rId15" Type="http://schemas.openxmlformats.org/officeDocument/2006/relationships/hyperlink" Target="/wiki/Diabetes_mellitus" TargetMode="External"/><Relationship Id="rId10" Type="http://schemas.openxmlformats.org/officeDocument/2006/relationships/hyperlink" Target="/wiki/Human_placental_lactogen" TargetMode="External"/><Relationship Id="rId19" Type="http://schemas.openxmlformats.org/officeDocument/2006/relationships/hyperlink" Target="/wiki/Placental_insufficiency" TargetMode="External"/><Relationship Id="rId4" Type="http://schemas.openxmlformats.org/officeDocument/2006/relationships/hyperlink" Target="/wiki/Progesterone" TargetMode="External"/><Relationship Id="rId9" Type="http://schemas.openxmlformats.org/officeDocument/2006/relationships/hyperlink" Target="/wiki/Vasodilation" TargetMode="External"/><Relationship Id="rId14" Type="http://schemas.openxmlformats.org/officeDocument/2006/relationships/hyperlink" Target="/wiki/Adrenocortical_hormon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8" Type="http://schemas.openxmlformats.org/officeDocument/2006/relationships/hyperlink" Target="/wiki/Uric_acid" TargetMode="External"/><Relationship Id="rId13" Type="http://schemas.openxmlformats.org/officeDocument/2006/relationships/hyperlink" Target="file:///D:\Osvita\MEDBIOLOGY\MyLABORATORYClasses\FERTILIZATION&amp;DEVELOPMENT\Placenta%20-%20Wikipedia.htm" TargetMode="External"/><Relationship Id="rId3" Type="http://schemas.openxmlformats.org/officeDocument/2006/relationships/hyperlink" Target="/wiki/Active_transport" TargetMode="External"/><Relationship Id="rId7" Type="http://schemas.openxmlformats.org/officeDocument/2006/relationships/hyperlink" Target="/wiki/Urea" TargetMode="External"/><Relationship Id="rId12" Type="http://schemas.openxmlformats.org/officeDocument/2006/relationships/hyperlink" Target="/wiki/IgG_antibodies" TargetMode="External"/><Relationship Id="rId17" Type="http://schemas.openxmlformats.org/officeDocument/2006/relationships/hyperlink" Target="/wiki/Mother-to-child_transmission" TargetMode="External"/><Relationship Id="rId2" Type="http://schemas.openxmlformats.org/officeDocument/2006/relationships/hyperlink" Target="/wiki/Carbon_dioxide" TargetMode="External"/><Relationship Id="rId16" Type="http://schemas.openxmlformats.org/officeDocument/2006/relationships/hyperlink" Target="/wiki/Microbe" TargetMode="External"/><Relationship Id="rId1" Type="http://schemas.openxmlformats.org/officeDocument/2006/relationships/slideLayout" Target="../slideLayouts/slideLayout7.xml"/><Relationship Id="rId6" Type="http://schemas.openxmlformats.org/officeDocument/2006/relationships/hyperlink" Target="/wiki/Obesity" TargetMode="External"/><Relationship Id="rId11" Type="http://schemas.openxmlformats.org/officeDocument/2006/relationships/hyperlink" Target="/w/index.php" TargetMode="External"/><Relationship Id="rId5" Type="http://schemas.openxmlformats.org/officeDocument/2006/relationships/hyperlink" Target="/wiki/Diabetes" TargetMode="External"/><Relationship Id="rId15" Type="http://schemas.openxmlformats.org/officeDocument/2006/relationships/hyperlink" Target="/wiki/IgM" TargetMode="External"/><Relationship Id="rId10" Type="http://schemas.openxmlformats.org/officeDocument/2006/relationships/hyperlink" Target="/wiki/Diffusion" TargetMode="External"/><Relationship Id="rId4" Type="http://schemas.openxmlformats.org/officeDocument/2006/relationships/hyperlink" Target="/wiki/Passive_transport" TargetMode="External"/><Relationship Id="rId9" Type="http://schemas.openxmlformats.org/officeDocument/2006/relationships/hyperlink" Target="/wiki/Creatinine" TargetMode="External"/><Relationship Id="rId14" Type="http://schemas.openxmlformats.org/officeDocument/2006/relationships/hyperlink" Target="/wiki/Humoral_immunity" TargetMode="External"/></Relationships>
</file>

<file path=ppt/slides/_rels/slide171.xml.rels><?xml version="1.0" encoding="UTF-8" standalone="yes"?>
<Relationships xmlns="http://schemas.openxmlformats.org/package/2006/relationships"><Relationship Id="rId8" Type="http://schemas.openxmlformats.org/officeDocument/2006/relationships/hyperlink" Target="/wiki/Phosphocholine" TargetMode="External"/><Relationship Id="rId13" Type="http://schemas.openxmlformats.org/officeDocument/2006/relationships/hyperlink" Target="/wiki/Interleukin_2" TargetMode="External"/><Relationship Id="rId18" Type="http://schemas.openxmlformats.org/officeDocument/2006/relationships/hyperlink" Target="/wiki/Placental_abruption" TargetMode="External"/><Relationship Id="rId26" Type="http://schemas.openxmlformats.org/officeDocument/2006/relationships/hyperlink" Target="/wiki/H&amp;E_stain" TargetMode="External"/><Relationship Id="rId3" Type="http://schemas.openxmlformats.org/officeDocument/2006/relationships/hyperlink" Target="/wiki/Immune_response" TargetMode="External"/><Relationship Id="rId21" Type="http://schemas.openxmlformats.org/officeDocument/2006/relationships/hyperlink" Target="/wiki/Micrograph" TargetMode="External"/><Relationship Id="rId7" Type="http://schemas.openxmlformats.org/officeDocument/2006/relationships/hyperlink" Target="/wiki/Neurokinin_B" TargetMode="External"/><Relationship Id="rId12" Type="http://schemas.openxmlformats.org/officeDocument/2006/relationships/hyperlink" Target="/wiki/Cytotoxic_T_cell" TargetMode="External"/><Relationship Id="rId17" Type="http://schemas.openxmlformats.org/officeDocument/2006/relationships/hyperlink" Target="/wiki/Cervix" TargetMode="External"/><Relationship Id="rId25" Type="http://schemas.openxmlformats.org/officeDocument/2006/relationships/hyperlink" Target="/wiki/Cell_(biology)" TargetMode="External"/><Relationship Id="rId2" Type="http://schemas.openxmlformats.org/officeDocument/2006/relationships/hyperlink" Target="/wiki/Foreign_body" TargetMode="External"/><Relationship Id="rId16" Type="http://schemas.openxmlformats.org/officeDocument/2006/relationships/hyperlink" Target="/wiki/Placenta_praevia" TargetMode="External"/><Relationship Id="rId20" Type="http://schemas.openxmlformats.org/officeDocument/2006/relationships/hyperlink" Target="/wiki/Chorioamnionitis" TargetMode="External"/><Relationship Id="rId1" Type="http://schemas.openxmlformats.org/officeDocument/2006/relationships/slideLayout" Target="../slideLayouts/slideLayout7.xml"/><Relationship Id="rId6" Type="http://schemas.openxmlformats.org/officeDocument/2006/relationships/hyperlink" Target="/wiki/Immune_tolerance" TargetMode="External"/><Relationship Id="rId11" Type="http://schemas.openxmlformats.org/officeDocument/2006/relationships/hyperlink" Target="/wiki/Host_(biology)" TargetMode="External"/><Relationship Id="rId24" Type="http://schemas.openxmlformats.org/officeDocument/2006/relationships/hyperlink" Target="/wiki/Cell_nucleus" TargetMode="External"/><Relationship Id="rId5" Type="http://schemas.openxmlformats.org/officeDocument/2006/relationships/hyperlink" Target="/wiki/Immune_privilege" TargetMode="External"/><Relationship Id="rId15" Type="http://schemas.openxmlformats.org/officeDocument/2006/relationships/hyperlink" Target="/wiki/Placenta_accreta" TargetMode="External"/><Relationship Id="rId23" Type="http://schemas.openxmlformats.org/officeDocument/2006/relationships/hyperlink" Target="/wiki/Placentitis" TargetMode="External"/><Relationship Id="rId10" Type="http://schemas.openxmlformats.org/officeDocument/2006/relationships/hyperlink" Target="/wiki/Nematode" TargetMode="External"/><Relationship Id="rId19" Type="http://schemas.openxmlformats.org/officeDocument/2006/relationships/hyperlink" Target="/wiki/TORCH_infections" TargetMode="External"/><Relationship Id="rId4" Type="http://schemas.openxmlformats.org/officeDocument/2006/relationships/hyperlink" Target="/wiki/Transplant_rejection" TargetMode="External"/><Relationship Id="rId9" Type="http://schemas.openxmlformats.org/officeDocument/2006/relationships/hyperlink" Target="/wiki/Parasitic" TargetMode="External"/><Relationship Id="rId14" Type="http://schemas.openxmlformats.org/officeDocument/2006/relationships/hyperlink" Target="/wiki/Immune_tolerance_in_pregnancy" TargetMode="External"/><Relationship Id="rId22" Type="http://schemas.openxmlformats.org/officeDocument/2006/relationships/hyperlink" Target="/wiki/Cytomegalovirus" TargetMode="External"/><Relationship Id="rId27" Type="http://schemas.openxmlformats.org/officeDocument/2006/relationships/image" Target="../media/image102.jpeg"/></Relationships>
</file>

<file path=ppt/slides/_rels/slide172.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3" Type="http://schemas.openxmlformats.org/officeDocument/2006/relationships/hyperlink" Target="https://www.youtube.com/watch?v=-DLGfd-Wpr4" TargetMode="External"/><Relationship Id="rId2" Type="http://schemas.openxmlformats.org/officeDocument/2006/relationships/image" Target="../media/image104.jpeg"/><Relationship Id="rId1" Type="http://schemas.openxmlformats.org/officeDocument/2006/relationships/slideLayout" Target="../slideLayouts/slideLayout6.xml"/><Relationship Id="rId5" Type="http://schemas.openxmlformats.org/officeDocument/2006/relationships/hyperlink" Target="http://www.bozemanscience.com/" TargetMode="External"/><Relationship Id="rId4" Type="http://schemas.openxmlformats.org/officeDocument/2006/relationships/hyperlink" Target="https://www.youtube.com/watch?v=DD3IQknCEdc"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arget="../media/image16.jpeg" Type="http://schemas.openxmlformats.org/officeDocument/2006/relationships/image"/><Relationship Id="rId1" Target="../slideLayouts/slideLayout7.xml" Type="http://schemas.openxmlformats.org/officeDocument/2006/relationships/slideLayout"/></Relationships>
</file>

<file path=ppt/slides/_rels/slide2.xml.rels><?xml version="1.0" encoding="UTF-8" standalone="yes" ?><Relationships xmlns="http://schemas.openxmlformats.org/package/2006/relationships"><Relationship Id="rId3" Target="../media/image1.jpeg" Type="http://schemas.openxmlformats.org/officeDocument/2006/relationships/image"/><Relationship Id="rId2" Target="../notesSlides/notesSlide1.xml" Type="http://schemas.openxmlformats.org/officeDocument/2006/relationships/notesSlide"/><Relationship Id="rId1" Target="../slideLayouts/slideLayout7.xml" Type="http://schemas.openxmlformats.org/officeDocument/2006/relationships/slideLayout"/></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arget="../media/image20.jpeg" Type="http://schemas.openxmlformats.org/officeDocument/2006/relationships/image"/><Relationship Id="rId2" Target="../media/image19.jpeg" Type="http://schemas.openxmlformats.org/officeDocument/2006/relationships/image"/><Relationship Id="rId1" Target="../slideLayouts/slideLayout7.xml" Type="http://schemas.openxmlformats.org/officeDocument/2006/relationships/slideLayout"/><Relationship Id="rId4" Target="../media/image21.jpeg" Type="http://schemas.openxmlformats.org/officeDocument/2006/relationships/image"/></Relationships>
</file>

<file path=ppt/slides/_rels/slide23.xml.rels><?xml version="1.0" encoding="UTF-8" standalone="yes" ?><Relationships xmlns="http://schemas.openxmlformats.org/package/2006/relationships"><Relationship Id="rId2" Target="../media/image22.jpeg" Type="http://schemas.openxmlformats.org/officeDocument/2006/relationships/image"/><Relationship Id="rId1" Target="../slideLayouts/slideLayout2.xml" Type="http://schemas.openxmlformats.org/officeDocument/2006/relationships/slideLayout"/></Relationships>
</file>

<file path=ppt/slides/_rels/slide24.xml.rels><?xml version="1.0" encoding="UTF-8" standalone="yes" ?><Relationships xmlns="http://schemas.openxmlformats.org/package/2006/relationships"><Relationship Id="rId2" Target="../media/image23.jpeg" Type="http://schemas.openxmlformats.org/officeDocument/2006/relationships/image"/><Relationship Id="rId1" Target="../slideLayouts/slideLayout2.xml" Type="http://schemas.openxmlformats.org/officeDocument/2006/relationships/slideLayout"/></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arget="../media/image25.jpeg" Type="http://schemas.openxmlformats.org/officeDocument/2006/relationships/image"/><Relationship Id="rId1" Target="../slideLayouts/slideLayout2.xml" Type="http://schemas.openxmlformats.org/officeDocument/2006/relationships/slideLayout"/></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arget="../media/image27.jpeg" Type="http://schemas.openxmlformats.org/officeDocument/2006/relationships/image"/><Relationship Id="rId1" Target="../slideLayouts/slideLayout7.xml" Type="http://schemas.openxmlformats.org/officeDocument/2006/relationships/slideLayout"/></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arget="../media/image28.jpeg" Type="http://schemas.openxmlformats.org/officeDocument/2006/relationships/image"/><Relationship Id="rId1" Target="../slideLayouts/slideLayout2.xml" Type="http://schemas.openxmlformats.org/officeDocument/2006/relationships/slideLayout"/></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arget="../media/image34.jpeg" Type="http://schemas.openxmlformats.org/officeDocument/2006/relationships/image"/><Relationship Id="rId1" Target="../slideLayouts/slideLayout7.xml" Type="http://schemas.openxmlformats.org/officeDocument/2006/relationships/slideLayout"/></Relationships>
</file>

<file path=ppt/slides/_rels/slide44.xml.rels><?xml version="1.0" encoding="UTF-8" standalone="yes" ?><Relationships xmlns="http://schemas.openxmlformats.org/package/2006/relationships"><Relationship Id="rId2" Target="../media/image35.jpeg" Type="http://schemas.openxmlformats.org/officeDocument/2006/relationships/image"/><Relationship Id="rId1" Target="../slideLayouts/slideLayout7.xml" Type="http://schemas.openxmlformats.org/officeDocument/2006/relationships/slideLayout"/></Relationships>
</file>

<file path=ppt/slides/_rels/slide45.xml.rels><?xml version="1.0" encoding="UTF-8" standalone="yes" ?><Relationships xmlns="http://schemas.openxmlformats.org/package/2006/relationships"><Relationship Id="rId3" Target="../media/image37.jpeg" Type="http://schemas.openxmlformats.org/officeDocument/2006/relationships/image"/><Relationship Id="rId2" Target="../media/image36.jpeg" Type="http://schemas.openxmlformats.org/officeDocument/2006/relationships/image"/><Relationship Id="rId1" Target="../slideLayouts/slideLayout7.xml" Type="http://schemas.openxmlformats.org/officeDocument/2006/relationships/slideLayout"/><Relationship Id="rId4" Target="../media/image38.jpeg" Type="http://schemas.openxmlformats.org/officeDocument/2006/relationships/image"/></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arget="../media/image39.jpeg" Type="http://schemas.openxmlformats.org/officeDocument/2006/relationships/image"/><Relationship Id="rId1" Target="../slideLayouts/slideLayout7.xml" Type="http://schemas.openxmlformats.org/officeDocument/2006/relationships/slideLayout"/></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arget="../media/image4.jpeg" Type="http://schemas.openxmlformats.org/officeDocument/2006/relationships/image"/><Relationship Id="rId1" Target="../slideLayouts/slideLayout2.xml" Type="http://schemas.openxmlformats.org/officeDocument/2006/relationships/slideLayout"/></Relationships>
</file>

<file path=ppt/slides/_rels/slide5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52.xml.rels><?xml version="1.0" encoding="UTF-8" standalone="yes" ?><Relationships xmlns="http://schemas.openxmlformats.org/package/2006/relationships"><Relationship Id="rId2" Target="../media/image44.jpeg" Type="http://schemas.openxmlformats.org/officeDocument/2006/relationships/image"/><Relationship Id="rId1" Target="../slideLayouts/slideLayout2.xml" Type="http://schemas.openxmlformats.org/officeDocument/2006/relationships/slideLayout"/></Relationships>
</file>

<file path=ppt/slides/_rels/slide5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arget="../media/image47.jpeg" Type="http://schemas.openxmlformats.org/officeDocument/2006/relationships/image"/><Relationship Id="rId1" Target="../slideLayouts/slideLayout2.xml" Type="http://schemas.openxmlformats.org/officeDocument/2006/relationships/slideLayout"/></Relationships>
</file>

<file path=ppt/slides/_rels/slide5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arget="../media/image52.jpeg" Type="http://schemas.openxmlformats.org/officeDocument/2006/relationships/image"/><Relationship Id="rId1" Target="../slideLayouts/slideLayout2.xml" Type="http://schemas.openxmlformats.org/officeDocument/2006/relationships/slideLayout"/></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arget="../media/image56.jpeg" Type="http://schemas.openxmlformats.org/officeDocument/2006/relationships/image"/><Relationship Id="rId2" Target="../media/image55.jpeg" Type="http://schemas.openxmlformats.org/officeDocument/2006/relationships/image"/><Relationship Id="rId1" Target="../slideLayouts/slideLayout6.xml" Type="http://schemas.openxmlformats.org/officeDocument/2006/relationships/slideLayout"/><Relationship Id="rId4" Target="../media/image57.jpeg" Type="http://schemas.openxmlformats.org/officeDocument/2006/relationships/image"/></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hyperlink" Target="http://nobelprize.org/nobel_prizes/medicine/laureates/2010/" TargetMode="External"/><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8" Type="http://schemas.openxmlformats.org/officeDocument/2006/relationships/hyperlink" Target="http://www.sharedjourney.com/define/ultra.html" TargetMode="External"/><Relationship Id="rId3" Type="http://schemas.openxmlformats.org/officeDocument/2006/relationships/hyperlink" Target="http://www.sharedjourney.com/articles/treatment.html" TargetMode="External"/><Relationship Id="rId7" Type="http://schemas.openxmlformats.org/officeDocument/2006/relationships/hyperlink" Target="http://www.sharedjourney.com/define/icsi.html" TargetMode="External"/><Relationship Id="rId2" Type="http://schemas.openxmlformats.org/officeDocument/2006/relationships/hyperlink" Target="http://www.sharedjourney.com/ivf/what_is.html" TargetMode="External"/><Relationship Id="rId1" Type="http://schemas.openxmlformats.org/officeDocument/2006/relationships/slideLayout" Target="../slideLayouts/slideLayout2.xml"/><Relationship Id="rId6" Type="http://schemas.openxmlformats.org/officeDocument/2006/relationships/hyperlink" Target="http://www.sharedjourney.com/define/proxeed.html" TargetMode="External"/><Relationship Id="rId5" Type="http://schemas.openxmlformats.org/officeDocument/2006/relationships/hyperlink" Target="http://www.sharedjourney.com/define/surgery.html" TargetMode="External"/><Relationship Id="rId4" Type="http://schemas.openxmlformats.org/officeDocument/2006/relationships/hyperlink" Target="http://www.sharedjourney.com/articles/microinjection.html" TargetMode="Externa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openxmlformats.org/officeDocument/2006/relationships/hyperlink" Target="http://www.sharedjourney.com/define/clomiphene.html" TargetMode="External"/><Relationship Id="rId3" Type="http://schemas.openxmlformats.org/officeDocument/2006/relationships/hyperlink" Target="http://www.sharedjourney.com/define/lh.html" TargetMode="External"/><Relationship Id="rId7" Type="http://schemas.openxmlformats.org/officeDocument/2006/relationships/hyperlink" Target="http://www.sharedjourney.com/define/day3.html" TargetMode="External"/><Relationship Id="rId2" Type="http://schemas.openxmlformats.org/officeDocument/2006/relationships/hyperlink" Target="http://www.sharedjourney.com/define/fsh.html" TargetMode="External"/><Relationship Id="rId1" Type="http://schemas.openxmlformats.org/officeDocument/2006/relationships/slideLayout" Target="../slideLayouts/slideLayout2.xml"/><Relationship Id="rId6" Type="http://schemas.openxmlformats.org/officeDocument/2006/relationships/hyperlink" Target="http://www.sharedjourney.com/define/hsg.html" TargetMode="External"/><Relationship Id="rId5" Type="http://schemas.openxmlformats.org/officeDocument/2006/relationships/hyperlink" Target="http://www.sharedjourney.com/define/estradiol.html" TargetMode="External"/><Relationship Id="rId4" Type="http://schemas.openxmlformats.org/officeDocument/2006/relationships/hyperlink" Target="http://www.sharedjourney.com/define/progesterone.html" TargetMode="External"/><Relationship Id="rId9" Type="http://schemas.openxmlformats.org/officeDocument/2006/relationships/hyperlink" Target="http://www.sharedjourney.com/define/re.html" TargetMode="Externa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hyperlink" Target="http://en.wikipedia.org/wiki/Ovary" TargetMode="External"/><Relationship Id="rId2" Type="http://schemas.openxmlformats.org/officeDocument/2006/relationships/hyperlink" Target="http://www.sharedjourney.com/articles/induc.html" TargetMode="External"/><Relationship Id="rId1" Type="http://schemas.openxmlformats.org/officeDocument/2006/relationships/slideLayout" Target="../slideLayouts/slideLayout2.xml"/><Relationship Id="rId5" Type="http://schemas.openxmlformats.org/officeDocument/2006/relationships/hyperlink" Target="http://en.wikipedia.org/wiki/Uterus" TargetMode="External"/><Relationship Id="rId4" Type="http://schemas.openxmlformats.org/officeDocument/2006/relationships/hyperlink" Target="http://en.wikipedia.org/wiki/Zygote" TargetMode="Externa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hyperlink" Target="http://en.wikipedia.org/wiki/Image:Oocyte_granulosa_cells.JPG" TargetMode="External"/><Relationship Id="rId1" Type="http://schemas.openxmlformats.org/officeDocument/2006/relationships/slideLayout" Target="../slideLayouts/slideLayout6.xml"/><Relationship Id="rId5" Type="http://schemas.openxmlformats.org/officeDocument/2006/relationships/image" Target="../media/image63.jpeg"/><Relationship Id="rId4" Type="http://schemas.openxmlformats.org/officeDocument/2006/relationships/hyperlink" Target="http://en.wikipedia.org/wiki/Image:Oocyte.JPG" TargetMode="External"/></Relationships>
</file>

<file path=ppt/slides/_rels/slide89.xml.rels><?xml version="1.0" encoding="UTF-8" standalone="yes" ?><Relationships xmlns="http://schemas.openxmlformats.org/package/2006/relationships"><Relationship Id="rId2" Target="../media/image64.jpeg" Type="http://schemas.openxmlformats.org/officeDocument/2006/relationships/image"/><Relationship Id="rId1" Target="../slideLayouts/slideLayout6.xml" Type="http://schemas.openxmlformats.org/officeDocument/2006/relationships/slideLayout"/></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arget="../media/image65.jpeg" Type="http://schemas.openxmlformats.org/officeDocument/2006/relationships/image"/><Relationship Id="rId1" Target="../slideLayouts/slideLayout6.xml" Type="http://schemas.openxmlformats.org/officeDocument/2006/relationships/slideLayout"/></Relationships>
</file>

<file path=ppt/slides/_rels/slide91.xml.rels><?xml version="1.0" encoding="UTF-8" standalone="yes" ?><Relationships xmlns="http://schemas.openxmlformats.org/package/2006/relationships"><Relationship Id="rId2" Target="../media/image66.jpeg" Type="http://schemas.openxmlformats.org/officeDocument/2006/relationships/image"/><Relationship Id="rId1" Target="../slideLayouts/slideLayout6.xml" Type="http://schemas.openxmlformats.org/officeDocument/2006/relationships/slideLayout"/></Relationships>
</file>

<file path=ppt/slides/_rels/slide92.xml.rels><?xml version="1.0" encoding="UTF-8" standalone="yes" ?><Relationships xmlns="http://schemas.openxmlformats.org/package/2006/relationships"><Relationship Id="rId2" Target="../media/image67.jpeg" Type="http://schemas.openxmlformats.org/officeDocument/2006/relationships/image"/><Relationship Id="rId1" Target="../slideLayouts/slideLayout6.xml" Type="http://schemas.openxmlformats.org/officeDocument/2006/relationships/slideLayout"/></Relationships>
</file>

<file path=ppt/slides/_rels/slide9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hyperlink" Target="http://en.wikipedia.org/wiki/Laparoscopy" TargetMode="External"/><Relationship Id="rId1" Type="http://schemas.openxmlformats.org/officeDocument/2006/relationships/slideLayout" Target="../slideLayouts/slideLayout2.xml"/><Relationship Id="rId5" Type="http://schemas.openxmlformats.org/officeDocument/2006/relationships/image" Target="../media/image70.gif"/><Relationship Id="rId4" Type="http://schemas.openxmlformats.org/officeDocument/2006/relationships/image" Target="../media/image69.jpeg"/></Relationships>
</file>

<file path=ppt/slides/_rels/slide94.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 Id="rId4" Type="http://schemas.openxmlformats.org/officeDocument/2006/relationships/image" Target="../media/image73.jpe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hyperlink" Target="http://en.wikipedia.org/wiki/Spermatozoon" TargetMode="External"/><Relationship Id="rId2" Type="http://schemas.openxmlformats.org/officeDocument/2006/relationships/hyperlink" Target="http://en.wikipedia.org/wiki/In_vitro_fertilization" TargetMode="External"/><Relationship Id="rId1" Type="http://schemas.openxmlformats.org/officeDocument/2006/relationships/slideLayout" Target="../slideLayouts/slideLayout2.xml"/><Relationship Id="rId6" Type="http://schemas.openxmlformats.org/officeDocument/2006/relationships/hyperlink" Target="http://en.wikipedia.org/wiki/Sperm_donation" TargetMode="External"/><Relationship Id="rId5" Type="http://schemas.openxmlformats.org/officeDocument/2006/relationships/hyperlink" Target="http://en.wikipedia.org/wiki/Infertility" TargetMode="External"/><Relationship Id="rId4" Type="http://schemas.openxmlformats.org/officeDocument/2006/relationships/hyperlink" Target="http://en.wikipedia.org/wiki/Ovum" TargetMode="External"/></Relationships>
</file>

<file path=ppt/slides/_rels/slide99.xml.rels><?xml version="1.0" encoding="UTF-8" standalone="yes"?>
<Relationships xmlns="http://schemas.openxmlformats.org/package/2006/relationships"><Relationship Id="rId3" Type="http://schemas.openxmlformats.org/officeDocument/2006/relationships/hyperlink" Target="http://www.sharedjourney.com/ivf/what_is.html" TargetMode="External"/><Relationship Id="rId2" Type="http://schemas.openxmlformats.org/officeDocument/2006/relationships/hyperlink" Target="http://www.sharedjourney.com/define/retrieval.html" TargetMode="External"/><Relationship Id="rId1" Type="http://schemas.openxmlformats.org/officeDocument/2006/relationships/slideLayout" Target="../slideLayouts/slideLayout2.xml"/><Relationship Id="rId4" Type="http://schemas.openxmlformats.org/officeDocument/2006/relationships/hyperlink" Target="http://www.sharedjourney.com/define/culture.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52413" y="1800253"/>
            <a:ext cx="9145016" cy="1323403"/>
          </a:xfrm>
          <a:prstGeom prst="rect">
            <a:avLst/>
          </a:prstGeom>
        </p:spPr>
        <p:style>
          <a:lnRef idx="1">
            <a:schemeClr val="accent3"/>
          </a:lnRef>
          <a:fillRef idx="2">
            <a:schemeClr val="accent3"/>
          </a:fillRef>
          <a:effectRef idx="1">
            <a:schemeClr val="accent3"/>
          </a:effectRef>
          <a:fontRef idx="minor">
            <a:schemeClr val="dk1"/>
          </a:fontRef>
        </p:style>
        <p:txBody>
          <a:bodyPr wrap="square" lIns="91404" tIns="45702" rIns="91404" bIns="45702">
            <a:spAutoFit/>
          </a:bodyPr>
          <a:lstStyle/>
          <a:p>
            <a:pPr algn="ctr">
              <a:spcBef>
                <a:spcPct val="0"/>
              </a:spcBef>
            </a:pPr>
            <a:r>
              <a:rPr lang="en-US" altLang="hu-HU" sz="4000" b="1" dirty="0" smtClean="0">
                <a:latin typeface="Calibri" panose="020F0502020204030204" pitchFamily="34" charset="0"/>
                <a:cs typeface="Calibri" panose="020F0502020204030204" pitchFamily="34" charset="0"/>
              </a:rPr>
              <a:t>Lecture. </a:t>
            </a:r>
            <a:r>
              <a:rPr lang="hu-HU" altLang="hu-HU" sz="4000" b="1" dirty="0" smtClean="0">
                <a:latin typeface="Calibri" panose="020F0502020204030204" pitchFamily="34" charset="0"/>
                <a:cs typeface="Calibri" panose="020F0502020204030204" pitchFamily="34" charset="0"/>
              </a:rPr>
              <a:t>Meiosis</a:t>
            </a:r>
            <a:r>
              <a:rPr lang="en-US" altLang="hu-HU" sz="4000" b="1" dirty="0" smtClean="0">
                <a:latin typeface="Calibri" panose="020F0502020204030204" pitchFamily="34" charset="0"/>
                <a:cs typeface="Calibri" panose="020F0502020204030204" pitchFamily="34" charset="0"/>
              </a:rPr>
              <a:t>, Early Development and Assisting Reproductive Technologies</a:t>
            </a:r>
          </a:p>
        </p:txBody>
      </p:sp>
      <p:sp>
        <p:nvSpPr>
          <p:cNvPr id="4" name="Підзаголовок 2"/>
          <p:cNvSpPr txBox="1">
            <a:spLocks/>
          </p:cNvSpPr>
          <p:nvPr/>
        </p:nvSpPr>
        <p:spPr>
          <a:xfrm>
            <a:off x="900485" y="3384426"/>
            <a:ext cx="8280920" cy="2016224"/>
          </a:xfrm>
          <a:prstGeom prst="rect">
            <a:avLst/>
          </a:prstGeom>
        </p:spPr>
        <p:style>
          <a:lnRef idx="1">
            <a:schemeClr val="accent5"/>
          </a:lnRef>
          <a:fillRef idx="2">
            <a:schemeClr val="accent5"/>
          </a:fillRef>
          <a:effectRef idx="1">
            <a:schemeClr val="accent5"/>
          </a:effectRef>
          <a:fontRef idx="minor">
            <a:schemeClr val="dk1"/>
          </a:fontRef>
        </p:style>
        <p:txBody>
          <a:bodyPr>
            <a:normAutofit fontScale="62500" lnSpcReduction="20000"/>
          </a:bodyPr>
          <a:lstStyle/>
          <a:p>
            <a:pPr marL="362471" marR="0" lvl="0" indent="-362471" algn="l" defTabSz="966591" rtl="0" eaLnBrk="1" fontAlgn="auto" latinLnBrk="0" hangingPunct="1">
              <a:lnSpc>
                <a:spcPct val="100000"/>
              </a:lnSpc>
              <a:spcBef>
                <a:spcPct val="20000"/>
              </a:spcBef>
              <a:spcAft>
                <a:spcPts val="0"/>
              </a:spcAft>
              <a:buClrTx/>
              <a:buSzTx/>
              <a:buFont typeface="Arial" pitchFamily="34" charset="0"/>
              <a:buChar char="•"/>
              <a:tabLst/>
              <a:defRPr/>
            </a:pPr>
            <a:endParaRPr kumimoji="0" lang="en-US" sz="3400" b="0" i="0" u="none" strike="noStrike" kern="1200" cap="none" spc="0" normalizeH="0" baseline="0" noProof="0" dirty="0" smtClean="0">
              <a:ln>
                <a:noFill/>
              </a:ln>
              <a:solidFill>
                <a:schemeClr val="dk1"/>
              </a:solidFill>
              <a:effectLst/>
              <a:uLnTx/>
              <a:uFillTx/>
              <a:latin typeface="+mn-lt"/>
              <a:ea typeface="+mn-ea"/>
              <a:cs typeface="+mn-cs"/>
            </a:endParaRPr>
          </a:p>
          <a:p>
            <a:pPr marL="362471" indent="-362471">
              <a:spcBef>
                <a:spcPct val="20000"/>
              </a:spcBef>
            </a:pPr>
            <a:r>
              <a:rPr lang="en-US" altLang="hu-HU" sz="3600" b="1" dirty="0" smtClean="0">
                <a:latin typeface="Calibri" panose="020F0502020204030204" pitchFamily="34" charset="0"/>
                <a:cs typeface="Calibri" panose="020F0502020204030204" pitchFamily="34" charset="0"/>
              </a:rPr>
              <a:t>Compiled by </a:t>
            </a:r>
            <a:r>
              <a:rPr lang="en-US" sz="3600" b="1" dirty="0" smtClean="0"/>
              <a:t>doc. </a:t>
            </a:r>
            <a:r>
              <a:rPr lang="en-US" altLang="hu-HU" sz="3600" b="1" dirty="0" smtClean="0">
                <a:latin typeface="Calibri" panose="020F0502020204030204" pitchFamily="34" charset="0"/>
                <a:cs typeface="Calibri" panose="020F0502020204030204" pitchFamily="34" charset="0"/>
              </a:rPr>
              <a:t>Boris M. SHARGA,</a:t>
            </a:r>
            <a:endParaRPr lang="hu-HU" altLang="hu-HU" sz="3600" b="1" dirty="0" smtClean="0">
              <a:latin typeface="Calibri" panose="020F0502020204030204" pitchFamily="34" charset="0"/>
              <a:cs typeface="Calibri" panose="020F0502020204030204" pitchFamily="34" charset="0"/>
            </a:endParaRPr>
          </a:p>
          <a:p>
            <a:pPr marL="362471" marR="0" lvl="0" indent="-362471" algn="l" defTabSz="966591" rtl="0" eaLnBrk="1" fontAlgn="auto" latinLnBrk="0" hangingPunct="1">
              <a:lnSpc>
                <a:spcPct val="100000"/>
              </a:lnSpc>
              <a:spcBef>
                <a:spcPct val="20000"/>
              </a:spcBef>
              <a:spcAft>
                <a:spcPts val="0"/>
              </a:spcAft>
              <a:buClrTx/>
              <a:buSzTx/>
              <a:tabLst/>
              <a:defRPr/>
            </a:pPr>
            <a:r>
              <a:rPr kumimoji="0" lang="en-US" sz="3400" b="0" i="0" u="none" strike="noStrike" kern="1200" cap="none" spc="0" normalizeH="0" baseline="0" noProof="0" dirty="0" err="1" smtClean="0">
                <a:ln>
                  <a:noFill/>
                </a:ln>
                <a:solidFill>
                  <a:schemeClr val="dk1"/>
                </a:solidFill>
                <a:effectLst/>
                <a:uLnTx/>
                <a:uFillTx/>
                <a:latin typeface="+mn-lt"/>
                <a:ea typeface="+mn-ea"/>
                <a:cs typeface="+mn-cs"/>
              </a:rPr>
              <a:t>MSc</a:t>
            </a:r>
            <a:r>
              <a:rPr kumimoji="0" lang="en-US" sz="3400" b="0" i="0" u="none" strike="noStrike" kern="1200" cap="none" spc="0" normalizeH="0" baseline="0" noProof="0" dirty="0" smtClean="0">
                <a:ln>
                  <a:noFill/>
                </a:ln>
                <a:solidFill>
                  <a:schemeClr val="dk1"/>
                </a:solidFill>
                <a:effectLst/>
                <a:uLnTx/>
                <a:uFillTx/>
                <a:latin typeface="+mn-lt"/>
                <a:ea typeface="+mn-ea"/>
                <a:cs typeface="+mn-cs"/>
              </a:rPr>
              <a:t>, London University, 1994, </a:t>
            </a:r>
          </a:p>
          <a:p>
            <a:pPr marL="362471" marR="0" lvl="0" indent="-362471" algn="l" defTabSz="966591" rtl="0" eaLnBrk="1" fontAlgn="auto" latinLnBrk="0" hangingPunct="1">
              <a:lnSpc>
                <a:spcPct val="100000"/>
              </a:lnSpc>
              <a:spcBef>
                <a:spcPct val="20000"/>
              </a:spcBef>
              <a:spcAft>
                <a:spcPts val="0"/>
              </a:spcAft>
              <a:buClrTx/>
              <a:buSzTx/>
              <a:tabLst/>
              <a:defRPr/>
            </a:pPr>
            <a:r>
              <a:rPr kumimoji="0" lang="en-US" sz="3400" b="0" i="0" u="none" strike="noStrike" kern="1200" cap="none" spc="0" normalizeH="0" baseline="0" noProof="0" dirty="0" err="1" smtClean="0">
                <a:ln>
                  <a:noFill/>
                </a:ln>
                <a:solidFill>
                  <a:schemeClr val="dk1"/>
                </a:solidFill>
                <a:effectLst/>
                <a:uLnTx/>
                <a:uFillTx/>
                <a:latin typeface="+mn-lt"/>
                <a:ea typeface="+mn-ea"/>
                <a:cs typeface="+mn-cs"/>
              </a:rPr>
              <a:t>CSc</a:t>
            </a:r>
            <a:r>
              <a:rPr kumimoji="0" lang="en-US" sz="3400" b="0" i="0" u="none" strike="noStrike" kern="1200" cap="none" spc="0" normalizeH="0" baseline="0" noProof="0" dirty="0" smtClean="0">
                <a:ln>
                  <a:noFill/>
                </a:ln>
                <a:solidFill>
                  <a:schemeClr val="dk1"/>
                </a:solidFill>
                <a:effectLst/>
                <a:uLnTx/>
                <a:uFillTx/>
                <a:latin typeface="+mn-lt"/>
                <a:ea typeface="+mn-ea"/>
                <a:cs typeface="+mn-cs"/>
              </a:rPr>
              <a:t> (PhD), D.K. </a:t>
            </a:r>
            <a:r>
              <a:rPr kumimoji="0" lang="en-US" sz="3400" b="0" i="0" u="none" strike="noStrike" kern="1200" cap="none" spc="0" normalizeH="0" baseline="0" noProof="0" dirty="0" err="1" smtClean="0">
                <a:ln>
                  <a:noFill/>
                </a:ln>
                <a:solidFill>
                  <a:schemeClr val="dk1"/>
                </a:solidFill>
                <a:effectLst/>
                <a:uLnTx/>
                <a:uFillTx/>
                <a:latin typeface="+mn-lt"/>
                <a:ea typeface="+mn-ea"/>
                <a:cs typeface="+mn-cs"/>
              </a:rPr>
              <a:t>Zabolotny’s</a:t>
            </a:r>
            <a:r>
              <a:rPr kumimoji="0" lang="en-US" sz="3400" b="0" i="0" u="none" strike="noStrike" kern="1200" cap="none" spc="0" normalizeH="0" baseline="0" noProof="0" dirty="0" smtClean="0">
                <a:ln>
                  <a:noFill/>
                </a:ln>
                <a:solidFill>
                  <a:schemeClr val="dk1"/>
                </a:solidFill>
                <a:effectLst/>
                <a:uLnTx/>
                <a:uFillTx/>
                <a:latin typeface="+mn-lt"/>
                <a:ea typeface="+mn-ea"/>
                <a:cs typeface="+mn-cs"/>
              </a:rPr>
              <a:t> Institute of Microbiology &amp; Virology, Kyiv,  2002</a:t>
            </a:r>
          </a:p>
          <a:p>
            <a:pPr marL="362471" marR="0" lvl="0" indent="-362471" algn="l" defTabSz="966591" rtl="0" eaLnBrk="1" fontAlgn="auto" latinLnBrk="0" hangingPunct="1">
              <a:lnSpc>
                <a:spcPct val="100000"/>
              </a:lnSpc>
              <a:spcBef>
                <a:spcPct val="20000"/>
              </a:spcBef>
              <a:spcAft>
                <a:spcPts val="0"/>
              </a:spcAft>
              <a:buClrTx/>
              <a:buSzTx/>
              <a:tabLst/>
              <a:defRPr/>
            </a:pPr>
            <a:r>
              <a:rPr kumimoji="0" lang="en-US" sz="3400" b="0" i="0" u="none" strike="noStrike" kern="1200" cap="none" spc="0" normalizeH="0" baseline="0" noProof="0" dirty="0" smtClean="0">
                <a:ln>
                  <a:noFill/>
                </a:ln>
                <a:solidFill>
                  <a:schemeClr val="dk1"/>
                </a:solidFill>
                <a:effectLst/>
                <a:uLnTx/>
                <a:uFillTx/>
                <a:latin typeface="+mn-lt"/>
                <a:ea typeface="+mn-ea"/>
                <a:cs typeface="+mn-cs"/>
              </a:rPr>
              <a:t>boris.sharga@uzhnu.edu.ua</a:t>
            </a:r>
            <a:endParaRPr kumimoji="0" lang="uk-UA" sz="34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3" y="0"/>
            <a:ext cx="3475411" cy="716169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4375151" y="3"/>
            <a:ext cx="1876858" cy="4857750"/>
          </a:xfrm>
          <a:prstGeom prst="rect">
            <a:avLst/>
          </a:prstGeom>
          <a:noFill/>
          <a:ln w="9525">
            <a:noFill/>
            <a:miter lim="800000"/>
            <a:headEnd/>
            <a:tailEnd/>
          </a:ln>
        </p:spPr>
      </p:pic>
      <p:pic>
        <p:nvPicPr>
          <p:cNvPr id="3077" name="Picture 5"/>
          <p:cNvPicPr>
            <a:picLocks noChangeAspect="1" noChangeArrowheads="1"/>
          </p:cNvPicPr>
          <p:nvPr/>
        </p:nvPicPr>
        <p:blipFill>
          <a:blip r:embed="rId4" cstate="print"/>
          <a:srcRect/>
          <a:stretch>
            <a:fillRect/>
          </a:stretch>
        </p:blipFill>
        <p:spPr bwMode="auto">
          <a:xfrm>
            <a:off x="6733133" y="104840"/>
            <a:ext cx="2975740" cy="45080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753"/>
            <a:ext cx="9721850" cy="388843"/>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Indications for ICSI </a:t>
            </a:r>
            <a:endParaRPr lang="ru-RU" dirty="0"/>
          </a:p>
        </p:txBody>
      </p:sp>
      <p:sp>
        <p:nvSpPr>
          <p:cNvPr id="3" name="Прямоугольник 2"/>
          <p:cNvSpPr/>
          <p:nvPr/>
        </p:nvSpPr>
        <p:spPr>
          <a:xfrm>
            <a:off x="0" y="432098"/>
            <a:ext cx="9721850" cy="5957700"/>
          </a:xfrm>
          <a:prstGeom prst="rect">
            <a:avLst/>
          </a:prstGeom>
        </p:spPr>
        <p:txBody>
          <a:bodyPr wrap="square" lIns="96689" tIns="48345" rIns="96689" bIns="48345">
            <a:spAutoFit/>
          </a:bodyPr>
          <a:lstStyle/>
          <a:p>
            <a:pPr>
              <a:lnSpc>
                <a:spcPct val="80000"/>
              </a:lnSpc>
            </a:pPr>
            <a:endParaRPr lang="en-US" altLang="zh-TW" sz="1100" dirty="0" smtClean="0"/>
          </a:p>
          <a:p>
            <a:pPr algn="just"/>
            <a:r>
              <a:rPr lang="en-US" sz="2000" dirty="0" smtClean="0"/>
              <a:t>encompass most types of </a:t>
            </a:r>
            <a:r>
              <a:rPr lang="en-US" sz="2000" b="1" dirty="0" smtClean="0"/>
              <a:t>male infertility</a:t>
            </a:r>
            <a:r>
              <a:rPr lang="en-US" sz="2000" dirty="0" smtClean="0"/>
              <a:t>. Satisfactory fertilization can be achieved by ICSI when any of the following is diagnosed: </a:t>
            </a:r>
          </a:p>
          <a:p>
            <a:pPr marL="362586" indent="-362586" algn="just">
              <a:buAutoNum type="arabicParenR"/>
            </a:pPr>
            <a:r>
              <a:rPr lang="en-US" sz="2000" dirty="0" smtClean="0"/>
              <a:t>low sperm count or motility, </a:t>
            </a:r>
          </a:p>
          <a:p>
            <a:pPr marL="362586" indent="-362586" algn="just">
              <a:buAutoNum type="arabicParenR"/>
            </a:pPr>
            <a:r>
              <a:rPr lang="en-US" sz="2000" dirty="0" smtClean="0"/>
              <a:t>poor sperm morphology, </a:t>
            </a:r>
          </a:p>
          <a:p>
            <a:pPr algn="just">
              <a:buAutoNum type="arabicParenR"/>
            </a:pPr>
            <a:r>
              <a:rPr lang="en-US" sz="2000" dirty="0" smtClean="0"/>
              <a:t> presence of </a:t>
            </a:r>
            <a:r>
              <a:rPr lang="en-US" sz="2000" dirty="0" err="1" smtClean="0"/>
              <a:t>antisperm</a:t>
            </a:r>
            <a:r>
              <a:rPr lang="en-US" sz="2000" dirty="0" smtClean="0"/>
              <a:t> antibodies in the male (auto-) or female (</a:t>
            </a:r>
            <a:r>
              <a:rPr lang="en-US" sz="2000" dirty="0" err="1" smtClean="0"/>
              <a:t>allo</a:t>
            </a:r>
            <a:r>
              <a:rPr lang="en-US" sz="2000" dirty="0" smtClean="0"/>
              <a:t>-), or prior experience of  4) failed or suboptimal fertilization with IVF. </a:t>
            </a:r>
          </a:p>
          <a:p>
            <a:pPr algn="just">
              <a:buAutoNum type="arabicParenR"/>
            </a:pPr>
            <a:r>
              <a:rPr lang="en-US" altLang="zh-TW" sz="2000" dirty="0" smtClean="0"/>
              <a:t>Abnormally high amount of morphologically atypical sperm</a:t>
            </a:r>
          </a:p>
          <a:p>
            <a:pPr algn="just">
              <a:buAutoNum type="arabicParenR"/>
            </a:pPr>
            <a:r>
              <a:rPr lang="en-US" altLang="zh-TW" sz="2000" dirty="0" smtClean="0"/>
              <a:t>Lack of any sperm in ejaculate due to CAVD, failed vasectomy reversal, failure to produce sperm, or an obstruction in the </a:t>
            </a:r>
            <a:r>
              <a:rPr lang="en-US" altLang="zh-TW" sz="2000" dirty="0" err="1" smtClean="0"/>
              <a:t>epididymus</a:t>
            </a:r>
            <a:r>
              <a:rPr lang="en-US" altLang="zh-TW" sz="2000" dirty="0" smtClean="0"/>
              <a:t> due to past inflammation</a:t>
            </a:r>
          </a:p>
          <a:p>
            <a:pPr marL="0" lvl="1">
              <a:lnSpc>
                <a:spcPct val="80000"/>
              </a:lnSpc>
            </a:pPr>
            <a:r>
              <a:rPr lang="en-US" sz="2000" dirty="0" smtClean="0"/>
              <a:t>In case of  </a:t>
            </a:r>
            <a:r>
              <a:rPr lang="en-US" sz="2000" b="1" dirty="0" err="1" smtClean="0"/>
              <a:t>azoospermia</a:t>
            </a:r>
            <a:r>
              <a:rPr lang="en-US" sz="2000" dirty="0" smtClean="0"/>
              <a:t> or </a:t>
            </a:r>
            <a:r>
              <a:rPr lang="en-US" sz="2000" b="1" dirty="0" err="1" smtClean="0"/>
              <a:t>necrospermia</a:t>
            </a:r>
            <a:r>
              <a:rPr lang="en-US" sz="2000" dirty="0" smtClean="0"/>
              <a:t>, viable sperm can be extracted surgically from the </a:t>
            </a:r>
            <a:r>
              <a:rPr lang="en-US" sz="2000" dirty="0" err="1" smtClean="0"/>
              <a:t>epididymis</a:t>
            </a:r>
            <a:r>
              <a:rPr lang="en-US" sz="2000" dirty="0" smtClean="0"/>
              <a:t> or testis under many circumstances, and such surgically collected sperm can effectively fertilize </a:t>
            </a:r>
            <a:r>
              <a:rPr lang="en-US" sz="2000" dirty="0" err="1" smtClean="0"/>
              <a:t>oocytes</a:t>
            </a:r>
            <a:r>
              <a:rPr lang="en-US" sz="2000" dirty="0" smtClean="0"/>
              <a:t> with the aid of ICSI.</a:t>
            </a:r>
            <a:r>
              <a:rPr lang="en-US" sz="2000" baseline="30000" dirty="0" smtClean="0"/>
              <a:t> </a:t>
            </a:r>
            <a:r>
              <a:rPr lang="en-US" sz="2000" dirty="0" smtClean="0"/>
              <a:t>Cryopreservation does not significantly reduce the fertilizing ability of surgically collected sperm,</a:t>
            </a:r>
            <a:r>
              <a:rPr lang="en-US" sz="2000" baseline="30000" dirty="0" smtClean="0"/>
              <a:t> </a:t>
            </a:r>
            <a:r>
              <a:rPr lang="en-US" sz="2000" dirty="0" smtClean="0"/>
              <a:t>which negates having to schedule the urology surgery and </a:t>
            </a:r>
            <a:r>
              <a:rPr lang="en-US" sz="2000" dirty="0" err="1" smtClean="0"/>
              <a:t>oocyte</a:t>
            </a:r>
            <a:r>
              <a:rPr lang="en-US" sz="2000" dirty="0" smtClean="0"/>
              <a:t> retrieval on the same day. </a:t>
            </a:r>
          </a:p>
          <a:p>
            <a:pPr marL="0" lvl="1">
              <a:lnSpc>
                <a:spcPct val="80000"/>
              </a:lnSpc>
            </a:pPr>
            <a:r>
              <a:rPr lang="en-US" sz="2000" dirty="0" smtClean="0"/>
              <a:t>        Although immature spermatozoa have been successfully used for fertilization by ICSI, treatment outcome after using </a:t>
            </a:r>
            <a:r>
              <a:rPr lang="en-US" sz="2000" dirty="0" err="1" smtClean="0"/>
              <a:t>spermatids</a:t>
            </a:r>
            <a:r>
              <a:rPr lang="en-US" sz="2000" dirty="0" smtClean="0"/>
              <a:t> has been disappointing, largely because of the difficulty in correctly identifying round </a:t>
            </a:r>
            <a:r>
              <a:rPr lang="en-US" sz="2000" dirty="0" err="1" smtClean="0"/>
              <a:t>spermatids</a:t>
            </a:r>
            <a:r>
              <a:rPr lang="en-US" sz="2000" dirty="0" smtClean="0"/>
              <a:t> from somatic cells.</a:t>
            </a:r>
            <a:r>
              <a:rPr lang="en-US" sz="2000" baseline="30000" dirty="0" smtClean="0"/>
              <a:t> </a:t>
            </a:r>
          </a:p>
          <a:p>
            <a:pPr marL="0" lvl="1">
              <a:lnSpc>
                <a:spcPct val="80000"/>
              </a:lnSpc>
            </a:pPr>
            <a:r>
              <a:rPr lang="en-US" sz="2000" dirty="0" smtClean="0"/>
              <a:t>For semen sample with poor sperm motility, fertilization may be further enhanced by ICSI after treating the sperm with </a:t>
            </a:r>
            <a:r>
              <a:rPr lang="en-US" sz="2000" b="1" dirty="0" err="1" smtClean="0"/>
              <a:t>phosphodiesterase</a:t>
            </a:r>
            <a:r>
              <a:rPr lang="en-US" sz="2000" b="1" dirty="0" smtClean="0"/>
              <a:t> inhibitors</a:t>
            </a:r>
            <a:r>
              <a:rPr lang="en-US" sz="2000" dirty="0" smtClean="0"/>
              <a:t>, such as </a:t>
            </a:r>
            <a:r>
              <a:rPr lang="en-US" sz="2000" b="1" dirty="0" err="1" smtClean="0"/>
              <a:t>pentoxifylline</a:t>
            </a:r>
            <a:r>
              <a:rPr lang="en-US" sz="2000" b="1" dirty="0" smtClean="0"/>
              <a:t>.</a:t>
            </a:r>
            <a:r>
              <a:rPr lang="en-US" sz="2000" dirty="0" smtClean="0"/>
              <a:t> </a:t>
            </a:r>
          </a:p>
          <a:p>
            <a:pPr marL="0" lvl="1">
              <a:lnSpc>
                <a:spcPct val="80000"/>
              </a:lnSpc>
            </a:pPr>
            <a:endParaRPr lang="en-US" sz="2000" dirty="0" smtClean="0"/>
          </a:p>
          <a:p>
            <a:pPr marL="0" lvl="1">
              <a:lnSpc>
                <a:spcPct val="80000"/>
              </a:lnSpc>
            </a:pPr>
            <a:r>
              <a:rPr lang="en-US" sz="2000" dirty="0" smtClean="0"/>
              <a:t>Look also:</a:t>
            </a:r>
            <a:endParaRPr lang="ru-RU" sz="2000" dirty="0"/>
          </a:p>
        </p:txBody>
      </p:sp>
      <p:sp>
        <p:nvSpPr>
          <p:cNvPr id="5" name="Прямокутник 4"/>
          <p:cNvSpPr/>
          <p:nvPr/>
        </p:nvSpPr>
        <p:spPr>
          <a:xfrm>
            <a:off x="-35619" y="6420956"/>
            <a:ext cx="4860925" cy="707886"/>
          </a:xfrm>
          <a:prstGeom prst="rect">
            <a:avLst/>
          </a:prstGeom>
        </p:spPr>
        <p:txBody>
          <a:bodyPr>
            <a:spAutoFit/>
          </a:bodyPr>
          <a:lstStyle/>
          <a:p>
            <a:pPr lvl="1">
              <a:lnSpc>
                <a:spcPct val="80000"/>
              </a:lnSpc>
            </a:pPr>
            <a:r>
              <a:rPr lang="en-US" altLang="zh-TW" sz="2500" dirty="0" smtClean="0">
                <a:hlinkClick r:id="rId2"/>
              </a:rPr>
              <a:t>Retrograde ejaculation</a:t>
            </a:r>
            <a:r>
              <a:rPr lang="en-US" altLang="zh-TW" sz="2500" dirty="0" smtClean="0"/>
              <a:t> </a:t>
            </a:r>
          </a:p>
          <a:p>
            <a:pPr lvl="1">
              <a:lnSpc>
                <a:spcPct val="80000"/>
              </a:lnSpc>
            </a:pPr>
            <a:r>
              <a:rPr lang="en-US" altLang="zh-TW" sz="2500" dirty="0" smtClean="0">
                <a:hlinkClick r:id="rId3"/>
              </a:rPr>
              <a:t>Immunological factors</a:t>
            </a:r>
            <a:endParaRPr lang="en-US" altLang="zh-TW" sz="2500" dirty="0" smtClean="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606577"/>
            <a:ext cx="9721850" cy="4750522"/>
          </a:xfrm>
          <a:prstGeom prst="rect">
            <a:avLst/>
          </a:prstGeom>
        </p:spPr>
        <p:txBody>
          <a:bodyPr wrap="square" lIns="96689" tIns="48345" rIns="96689" bIns="48345">
            <a:spAutoFit/>
          </a:bodyPr>
          <a:lstStyle/>
          <a:p>
            <a:pPr algn="just"/>
            <a:r>
              <a:rPr lang="en-US" dirty="0" smtClean="0"/>
              <a:t>a single sperm is first immobilized by touching the sperm tail with an injection pipette (inner diameter 5–7 </a:t>
            </a:r>
            <a:r>
              <a:rPr lang="en-US" dirty="0" err="1" smtClean="0"/>
              <a:t>μm</a:t>
            </a:r>
            <a:r>
              <a:rPr lang="en-US" dirty="0" smtClean="0"/>
              <a:t>). The injection pipette picks up the sperm, pierces the ZP and </a:t>
            </a:r>
            <a:r>
              <a:rPr lang="en-US" dirty="0" err="1" smtClean="0"/>
              <a:t>oolemma</a:t>
            </a:r>
            <a:r>
              <a:rPr lang="en-US" dirty="0" smtClean="0"/>
              <a:t>, and delivers the sperm inside the </a:t>
            </a:r>
            <a:r>
              <a:rPr lang="en-US" dirty="0" err="1" smtClean="0"/>
              <a:t>oocyte</a:t>
            </a:r>
            <a:r>
              <a:rPr lang="en-US" dirty="0" smtClean="0"/>
              <a:t> cytoplasm (Fig. 1). Using hamsters as a model, </a:t>
            </a:r>
            <a:r>
              <a:rPr lang="en-US" dirty="0" err="1" smtClean="0"/>
              <a:t>Uehara</a:t>
            </a:r>
            <a:r>
              <a:rPr lang="en-US" dirty="0" smtClean="0"/>
              <a:t> &amp; </a:t>
            </a:r>
            <a:r>
              <a:rPr lang="en-US" dirty="0" err="1" smtClean="0"/>
              <a:t>Yanagimachi</a:t>
            </a:r>
            <a:r>
              <a:rPr lang="en-US" dirty="0" smtClean="0"/>
              <a:t> (1976) were probably the first to report the injection of sperm into </a:t>
            </a:r>
            <a:r>
              <a:rPr lang="en-US" dirty="0" err="1" smtClean="0"/>
              <a:t>oocyte</a:t>
            </a:r>
            <a:r>
              <a:rPr lang="en-US" dirty="0" smtClean="0"/>
              <a:t> cytoplasm (</a:t>
            </a:r>
            <a:r>
              <a:rPr lang="en-US" dirty="0" err="1" smtClean="0"/>
              <a:t>ooplasm</a:t>
            </a:r>
            <a:r>
              <a:rPr lang="en-US" dirty="0" smtClean="0"/>
              <a:t>). It was later attempted on rabbit and human </a:t>
            </a:r>
            <a:r>
              <a:rPr lang="en-US" dirty="0" err="1" smtClean="0"/>
              <a:t>oocytes</a:t>
            </a:r>
            <a:r>
              <a:rPr lang="en-US" dirty="0" smtClean="0"/>
              <a:t>, although the first successful human pregnancy was not reported until 1992. During the natural fertilization process, the human sperm undergoes </a:t>
            </a:r>
            <a:r>
              <a:rPr lang="en-US" b="1" dirty="0" err="1" smtClean="0"/>
              <a:t>acrosome</a:t>
            </a:r>
            <a:r>
              <a:rPr lang="en-US" b="1" dirty="0" smtClean="0"/>
              <a:t> reaction </a:t>
            </a:r>
            <a:r>
              <a:rPr lang="en-US" dirty="0" smtClean="0"/>
              <a:t>on binding to ZP sperm receptor. The </a:t>
            </a:r>
            <a:r>
              <a:rPr lang="en-US" dirty="0" err="1" smtClean="0"/>
              <a:t>acrosome</a:t>
            </a:r>
            <a:r>
              <a:rPr lang="en-US" dirty="0" smtClean="0"/>
              <a:t> reaction enables the sperm to penetrate the ZP and to come into contact with the </a:t>
            </a:r>
            <a:r>
              <a:rPr lang="en-US" dirty="0" err="1" smtClean="0"/>
              <a:t>oolemma</a:t>
            </a:r>
            <a:r>
              <a:rPr lang="en-US" dirty="0" smtClean="0"/>
              <a:t>. The sperm cell membrane fuses with the </a:t>
            </a:r>
            <a:r>
              <a:rPr lang="en-US" dirty="0" err="1" smtClean="0"/>
              <a:t>oolemma</a:t>
            </a:r>
            <a:r>
              <a:rPr lang="en-US" dirty="0" smtClean="0"/>
              <a:t> and the sperm cell is incorporated into the </a:t>
            </a:r>
            <a:r>
              <a:rPr lang="en-US" dirty="0" err="1" smtClean="0"/>
              <a:t>ooplasm</a:t>
            </a:r>
            <a:r>
              <a:rPr lang="en-US" dirty="0" smtClean="0"/>
              <a:t>. The fusion activates the </a:t>
            </a:r>
            <a:r>
              <a:rPr lang="en-US" dirty="0" err="1" smtClean="0"/>
              <a:t>oocyte</a:t>
            </a:r>
            <a:r>
              <a:rPr lang="en-US" dirty="0" smtClean="0"/>
              <a:t>. Only after activation can an </a:t>
            </a:r>
            <a:r>
              <a:rPr lang="en-US" dirty="0" err="1" smtClean="0"/>
              <a:t>oocyte</a:t>
            </a:r>
            <a:r>
              <a:rPr lang="en-US" dirty="0" smtClean="0"/>
              <a:t> proceed to complete meiosis with the extrusion of the second polar body and allow sperm nucleus </a:t>
            </a:r>
            <a:r>
              <a:rPr lang="en-US" dirty="0" err="1" smtClean="0"/>
              <a:t>decondensation</a:t>
            </a:r>
            <a:r>
              <a:rPr lang="en-US" dirty="0" smtClean="0"/>
              <a:t>.</a:t>
            </a:r>
            <a:r>
              <a:rPr lang="en-US" baseline="30000" dirty="0" smtClean="0"/>
              <a:t> </a:t>
            </a:r>
            <a:r>
              <a:rPr lang="en-US" dirty="0" smtClean="0"/>
              <a:t>ICSI does not require the sperm to complete the </a:t>
            </a:r>
            <a:r>
              <a:rPr lang="en-US" dirty="0" err="1" smtClean="0"/>
              <a:t>acrosome</a:t>
            </a:r>
            <a:r>
              <a:rPr lang="en-US" dirty="0" smtClean="0"/>
              <a:t> reaction. Fusion between sperm and </a:t>
            </a:r>
            <a:r>
              <a:rPr lang="en-US" dirty="0" err="1" smtClean="0"/>
              <a:t>oocyte</a:t>
            </a:r>
            <a:r>
              <a:rPr lang="en-US" dirty="0" smtClean="0"/>
              <a:t> membranes does not take place. Instead, the dislodging of the </a:t>
            </a:r>
            <a:r>
              <a:rPr lang="en-US" dirty="0" err="1" smtClean="0"/>
              <a:t>ooplasm</a:t>
            </a:r>
            <a:r>
              <a:rPr lang="en-US" dirty="0" smtClean="0"/>
              <a:t> by the ICSI pipette serves as a trigger for </a:t>
            </a:r>
            <a:r>
              <a:rPr lang="en-US" dirty="0" err="1" smtClean="0"/>
              <a:t>oocyte</a:t>
            </a:r>
            <a:r>
              <a:rPr lang="en-US" dirty="0" smtClean="0"/>
              <a:t> activation. The breakage of the sperm tail on cell membrane  during immobilization facilitates the release of a putative </a:t>
            </a:r>
            <a:r>
              <a:rPr lang="en-US" b="1" dirty="0" err="1" smtClean="0"/>
              <a:t>oocyte</a:t>
            </a:r>
            <a:r>
              <a:rPr lang="en-US" b="1" dirty="0" smtClean="0"/>
              <a:t>-activation factor from the sperm </a:t>
            </a:r>
            <a:r>
              <a:rPr lang="en-US" dirty="0" smtClean="0"/>
              <a:t>that is also essential for activating the </a:t>
            </a:r>
            <a:r>
              <a:rPr lang="en-US" dirty="0" err="1" smtClean="0"/>
              <a:t>oocyte</a:t>
            </a:r>
            <a:r>
              <a:rPr lang="en-US" dirty="0" smtClean="0"/>
              <a:t>.</a:t>
            </a:r>
            <a:endParaRPr lang="ru-RU" dirty="0"/>
          </a:p>
        </p:txBody>
      </p:sp>
      <p:sp>
        <p:nvSpPr>
          <p:cNvPr id="3" name="Прямоугольник 2"/>
          <p:cNvSpPr/>
          <p:nvPr/>
        </p:nvSpPr>
        <p:spPr>
          <a:xfrm>
            <a:off x="1033000" y="942504"/>
            <a:ext cx="7356317" cy="482355"/>
          </a:xfrm>
          <a:prstGeom prst="rect">
            <a:avLst/>
          </a:prstGeom>
        </p:spPr>
        <p:style>
          <a:lnRef idx="1">
            <a:schemeClr val="accent3"/>
          </a:lnRef>
          <a:fillRef idx="2">
            <a:schemeClr val="accent3"/>
          </a:fillRef>
          <a:effectRef idx="1">
            <a:schemeClr val="accent3"/>
          </a:effectRef>
          <a:fontRef idx="minor">
            <a:schemeClr val="dk1"/>
          </a:fontRef>
        </p:style>
        <p:txBody>
          <a:bodyPr wrap="square" lIns="96689" tIns="48345" rIns="96689" bIns="48345">
            <a:spAutoFit/>
          </a:bodyPr>
          <a:lstStyle/>
          <a:p>
            <a:r>
              <a:rPr lang="en-US" sz="2500" b="1" dirty="0" smtClean="0">
                <a:solidFill>
                  <a:prstClr val="black"/>
                </a:solidFill>
              </a:rPr>
              <a:t>Details ICSI : </a:t>
            </a:r>
            <a:endParaRPr lang="ru-RU" sz="2500" b="1"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818093"/>
            <a:ext cx="9721850" cy="1260345"/>
          </a:xfrm>
          <a:prstGeom prst="rect">
            <a:avLst/>
          </a:prstGeom>
        </p:spPr>
        <p:txBody>
          <a:bodyPr wrap="square" lIns="96689" tIns="48345" rIns="96689" bIns="48345">
            <a:spAutoFit/>
          </a:bodyPr>
          <a:lstStyle/>
          <a:p>
            <a:r>
              <a:rPr lang="en-US" dirty="0" smtClean="0"/>
              <a:t>Fig. 1. </a:t>
            </a:r>
            <a:r>
              <a:rPr lang="en-US" dirty="0" err="1" smtClean="0"/>
              <a:t>Intracytoplasmic</a:t>
            </a:r>
            <a:r>
              <a:rPr lang="en-US" dirty="0" smtClean="0"/>
              <a:t> sperm injection (ICSI). </a:t>
            </a:r>
            <a:r>
              <a:rPr lang="en-US" b="1" dirty="0" smtClean="0"/>
              <a:t>A.</a:t>
            </a:r>
            <a:r>
              <a:rPr lang="en-US" dirty="0" smtClean="0"/>
              <a:t> A sperm is immobilized after the sperm tail is touched by the injection pipette. </a:t>
            </a:r>
            <a:r>
              <a:rPr lang="en-US" b="1" dirty="0" smtClean="0"/>
              <a:t>B.</a:t>
            </a:r>
            <a:r>
              <a:rPr lang="en-US" dirty="0" smtClean="0"/>
              <a:t> The injection pipette carrying a sperm is piercing the </a:t>
            </a:r>
            <a:r>
              <a:rPr lang="en-US" dirty="0" err="1" smtClean="0"/>
              <a:t>zona</a:t>
            </a:r>
            <a:r>
              <a:rPr lang="en-US" dirty="0" smtClean="0"/>
              <a:t> </a:t>
            </a:r>
            <a:r>
              <a:rPr lang="en-US" dirty="0" err="1" smtClean="0"/>
              <a:t>pellucida</a:t>
            </a:r>
            <a:r>
              <a:rPr lang="en-US" dirty="0" smtClean="0"/>
              <a:t>. </a:t>
            </a:r>
            <a:r>
              <a:rPr lang="en-US" b="1" dirty="0" smtClean="0"/>
              <a:t>C.</a:t>
            </a:r>
            <a:r>
              <a:rPr lang="en-US" dirty="0" smtClean="0"/>
              <a:t> The injection pipette applies suction on the </a:t>
            </a:r>
            <a:r>
              <a:rPr lang="en-US" dirty="0" err="1" smtClean="0"/>
              <a:t>oolemma</a:t>
            </a:r>
            <a:r>
              <a:rPr lang="en-US" dirty="0" smtClean="0"/>
              <a:t> to break it. </a:t>
            </a:r>
            <a:r>
              <a:rPr lang="en-US" b="1" dirty="0" smtClean="0"/>
              <a:t>D.</a:t>
            </a:r>
            <a:r>
              <a:rPr lang="en-US" dirty="0" smtClean="0"/>
              <a:t> The </a:t>
            </a:r>
            <a:r>
              <a:rPr lang="en-US" dirty="0" err="1" smtClean="0"/>
              <a:t>oolemma</a:t>
            </a:r>
            <a:r>
              <a:rPr lang="en-US" dirty="0" smtClean="0"/>
              <a:t> is broken and the sperm is delivered inside the </a:t>
            </a:r>
            <a:r>
              <a:rPr lang="en-US" dirty="0" err="1" smtClean="0"/>
              <a:t>ooplasm</a:t>
            </a:r>
            <a:r>
              <a:rPr lang="en-US" dirty="0" smtClean="0"/>
              <a:t>.</a:t>
            </a:r>
            <a:endParaRPr lang="ru-RU" dirty="0"/>
          </a:p>
        </p:txBody>
      </p:sp>
      <p:pic>
        <p:nvPicPr>
          <p:cNvPr id="1026" name="Picture 2" descr="http://resources.ama.uk.com/glowm_www/graphics/figures/v5/1020/001f.jpg"/>
          <p:cNvPicPr>
            <a:picLocks noChangeAspect="1" noChangeArrowheads="1"/>
          </p:cNvPicPr>
          <p:nvPr/>
        </p:nvPicPr>
        <p:blipFill>
          <a:blip r:embed="rId2" cstate="print"/>
          <a:srcRect/>
          <a:stretch>
            <a:fillRect/>
          </a:stretch>
        </p:blipFill>
        <p:spPr bwMode="auto">
          <a:xfrm>
            <a:off x="1120792" y="768065"/>
            <a:ext cx="7797734" cy="5100639"/>
          </a:xfrm>
          <a:prstGeom prst="rect">
            <a:avLst/>
          </a:prstGeom>
          <a:noFill/>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1187"/>
            <a:ext cx="9721850" cy="831692"/>
          </a:xfrm>
        </p:spPr>
        <p:style>
          <a:lnRef idx="1">
            <a:schemeClr val="accent3"/>
          </a:lnRef>
          <a:fillRef idx="2">
            <a:schemeClr val="accent3"/>
          </a:fillRef>
          <a:effectRef idx="1">
            <a:schemeClr val="accent3"/>
          </a:effectRef>
          <a:fontRef idx="minor">
            <a:schemeClr val="dk1"/>
          </a:fontRef>
        </p:style>
        <p:txBody>
          <a:bodyPr/>
          <a:lstStyle/>
          <a:p>
            <a:r>
              <a:rPr lang="en-US" dirty="0" smtClean="0"/>
              <a:t>Beyond treating male infertility</a:t>
            </a:r>
            <a:endParaRPr lang="ru-RU" dirty="0"/>
          </a:p>
        </p:txBody>
      </p:sp>
      <p:sp>
        <p:nvSpPr>
          <p:cNvPr id="3" name="Прямоугольник 2"/>
          <p:cNvSpPr/>
          <p:nvPr/>
        </p:nvSpPr>
        <p:spPr>
          <a:xfrm>
            <a:off x="0" y="576115"/>
            <a:ext cx="9721850" cy="6786465"/>
          </a:xfrm>
          <a:prstGeom prst="rect">
            <a:avLst/>
          </a:prstGeom>
        </p:spPr>
        <p:txBody>
          <a:bodyPr wrap="square" lIns="96689" tIns="48345" rIns="96689" bIns="48345">
            <a:spAutoFit/>
          </a:bodyPr>
          <a:lstStyle/>
          <a:p>
            <a:r>
              <a:rPr lang="en-US" dirty="0" smtClean="0"/>
              <a:t>If mammalian </a:t>
            </a:r>
            <a:r>
              <a:rPr lang="en-US" dirty="0" err="1" smtClean="0"/>
              <a:t>oocytes</a:t>
            </a:r>
            <a:r>
              <a:rPr lang="en-US" dirty="0" smtClean="0"/>
              <a:t> matured </a:t>
            </a:r>
            <a:r>
              <a:rPr lang="en-US" i="1" dirty="0" smtClean="0"/>
              <a:t>in vitro</a:t>
            </a:r>
            <a:r>
              <a:rPr lang="en-US" dirty="0" smtClean="0"/>
              <a:t> develops a hardened ZP (resists </a:t>
            </a:r>
            <a:r>
              <a:rPr lang="en-US" dirty="0" err="1" smtClean="0"/>
              <a:t>proteinase</a:t>
            </a:r>
            <a:r>
              <a:rPr lang="en-US" dirty="0" smtClean="0"/>
              <a:t>) that may hinder fertilization.</a:t>
            </a:r>
            <a:r>
              <a:rPr lang="en-US" baseline="30000" dirty="0" smtClean="0"/>
              <a:t> </a:t>
            </a:r>
            <a:r>
              <a:rPr lang="en-US" dirty="0" smtClean="0"/>
              <a:t>Similarly, cryopreservation also causes ZP hardening,</a:t>
            </a:r>
            <a:r>
              <a:rPr lang="en-US" baseline="30000" dirty="0" smtClean="0"/>
              <a:t> </a:t>
            </a:r>
            <a:r>
              <a:rPr lang="en-US" dirty="0" smtClean="0"/>
              <a:t>and fertilization of the </a:t>
            </a:r>
            <a:r>
              <a:rPr lang="en-US" dirty="0" err="1" smtClean="0"/>
              <a:t>oocytes</a:t>
            </a:r>
            <a:r>
              <a:rPr lang="en-US" dirty="0" smtClean="0"/>
              <a:t> can be optimized by use of ICSI. The combination of ovarian tissue cryopreservation followed by </a:t>
            </a:r>
            <a:r>
              <a:rPr lang="en-US" i="1" dirty="0" smtClean="0"/>
              <a:t>in vitro</a:t>
            </a:r>
            <a:r>
              <a:rPr lang="en-US" dirty="0" smtClean="0"/>
              <a:t> </a:t>
            </a:r>
            <a:r>
              <a:rPr lang="en-US" dirty="0" err="1" smtClean="0"/>
              <a:t>oocyte</a:t>
            </a:r>
            <a:r>
              <a:rPr lang="en-US" dirty="0" smtClean="0"/>
              <a:t> maturation has become one of the potential avenues for fertility preservation prior to cancer therapy in women of reproductive age. Fertilization of such </a:t>
            </a:r>
            <a:r>
              <a:rPr lang="en-US" dirty="0" err="1" smtClean="0"/>
              <a:t>oocytes</a:t>
            </a:r>
            <a:r>
              <a:rPr lang="en-US" dirty="0" smtClean="0"/>
              <a:t> is ensured by ICSI. In the conventional IVF method, </a:t>
            </a:r>
            <a:r>
              <a:rPr lang="en-US" dirty="0" err="1" smtClean="0"/>
              <a:t>oocytes</a:t>
            </a:r>
            <a:r>
              <a:rPr lang="en-US" dirty="0" smtClean="0"/>
              <a:t> are </a:t>
            </a:r>
            <a:r>
              <a:rPr lang="en-US" dirty="0" err="1" smtClean="0"/>
              <a:t>coincubated</a:t>
            </a:r>
            <a:r>
              <a:rPr lang="en-US" dirty="0" smtClean="0"/>
              <a:t> with a suspension of 50,000–100,000 sperm for fertilization. The </a:t>
            </a:r>
            <a:r>
              <a:rPr lang="en-US" dirty="0" err="1" smtClean="0"/>
              <a:t>oocytes</a:t>
            </a:r>
            <a:r>
              <a:rPr lang="en-US" dirty="0" smtClean="0"/>
              <a:t> are exposed to individual sperm during ICSI. Thus, IVF by ICSI can greatly reduce the likelihood of transmitting microbes to the female partner. Successful attempts have been reported for using ICSI as a </a:t>
            </a:r>
            <a:r>
              <a:rPr lang="en-US" b="1" dirty="0" smtClean="0"/>
              <a:t>procreation method to prevent transmission of HIV</a:t>
            </a:r>
            <a:r>
              <a:rPr lang="en-US" dirty="0" smtClean="0"/>
              <a:t> between couples with discordant serotypes. However, this practice has been cautioned against by the findings from rhesus monkey studies in which </a:t>
            </a:r>
            <a:r>
              <a:rPr lang="en-US" b="1" dirty="0" smtClean="0"/>
              <a:t>foreign DNA attached to sperm was introduced to </a:t>
            </a:r>
            <a:r>
              <a:rPr lang="en-US" b="1" dirty="0" err="1" smtClean="0"/>
              <a:t>oocytes</a:t>
            </a:r>
            <a:r>
              <a:rPr lang="en-US" b="1" dirty="0" smtClean="0"/>
              <a:t> via ICSI and the DNA was subsequently incorporated as functional genes into the embryo genome.</a:t>
            </a:r>
            <a:r>
              <a:rPr lang="en-US" b="1" baseline="30000" dirty="0" smtClean="0"/>
              <a:t> </a:t>
            </a:r>
            <a:r>
              <a:rPr lang="en-US" dirty="0" smtClean="0"/>
              <a:t>Taken together, these studies suggest that ICSI may minimize, but does not eliminate, the chance of transmitting infectious diseases between partners. The procedure may facilitate the </a:t>
            </a:r>
            <a:r>
              <a:rPr lang="en-US" b="1" dirty="0" smtClean="0"/>
              <a:t>introduction of foreign DNA and other pathogens to the </a:t>
            </a:r>
            <a:r>
              <a:rPr lang="en-US" b="1" dirty="0" err="1" smtClean="0"/>
              <a:t>oocytes</a:t>
            </a:r>
            <a:r>
              <a:rPr lang="en-US" dirty="0" smtClean="0"/>
              <a:t>, potentially leading to greater health complications. In some ART centers, the conventional IVF method has been replaced by ICSI not only for male infertility but also for infertility without an identified cause (</a:t>
            </a:r>
            <a:r>
              <a:rPr lang="en-US" b="1" dirty="0" smtClean="0"/>
              <a:t>unexplained infertility</a:t>
            </a:r>
            <a:r>
              <a:rPr lang="en-US" dirty="0" smtClean="0"/>
              <a:t>) in order to ensure that fertilization occurs. This is because fertilization usually fails to occur in 2–5% of IVF attempts even though all semen parameters are within normal ranges. However, fertilization failure may still occur even when ICSI is used. Therefore, taking into account the added expenses and the potential risks of the procedure, it remains debatable whether ICSI should be used exclusively in place of the conventional IVF method for all patients.</a:t>
            </a:r>
            <a:endParaRPr lang="ru-RU" dirty="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891348"/>
            <a:ext cx="9721850" cy="4775838"/>
          </a:xfrm>
          <a:prstGeom prst="rect">
            <a:avLst/>
          </a:prstGeom>
        </p:spPr>
        <p:txBody>
          <a:bodyPr wrap="square" lIns="96689" tIns="48345" rIns="96689" bIns="48345">
            <a:spAutoFit/>
          </a:bodyPr>
          <a:lstStyle/>
          <a:p>
            <a:pPr algn="just"/>
            <a:r>
              <a:rPr lang="en-US" dirty="0" smtClean="0"/>
              <a:t>As ICSI becomes an established ART procedure, many concerns have been raised over its potential detrimental effects on the resultant embryos and children.</a:t>
            </a:r>
          </a:p>
          <a:p>
            <a:pPr algn="just">
              <a:buFontTx/>
              <a:buChar char="-"/>
            </a:pPr>
            <a:r>
              <a:rPr lang="en-US" dirty="0" smtClean="0"/>
              <a:t> ICSI bypasses the natural selection of sperm for fertilization. Sperm with defects that would have prevented them from fertilizing </a:t>
            </a:r>
            <a:r>
              <a:rPr lang="en-US" dirty="0" err="1" smtClean="0"/>
              <a:t>ooyctes</a:t>
            </a:r>
            <a:r>
              <a:rPr lang="en-US" dirty="0" smtClean="0"/>
              <a:t> may do so with the aid of ICSI and may pass the defects on to the next generation. </a:t>
            </a:r>
          </a:p>
          <a:p>
            <a:pPr algn="just">
              <a:buFontTx/>
              <a:buChar char="-"/>
            </a:pPr>
            <a:r>
              <a:rPr lang="en-US" dirty="0" smtClean="0"/>
              <a:t> Submicroscopic deletions (</a:t>
            </a:r>
            <a:r>
              <a:rPr lang="en-US" b="1" dirty="0" err="1" smtClean="0"/>
              <a:t>microdeletions</a:t>
            </a:r>
            <a:r>
              <a:rPr lang="en-US" b="1" dirty="0" smtClean="0"/>
              <a:t>) in the long arm of the Y chromosome </a:t>
            </a:r>
            <a:r>
              <a:rPr lang="en-US" dirty="0" smtClean="0"/>
              <a:t>have been found in approximately 1/5 of men with </a:t>
            </a:r>
            <a:r>
              <a:rPr lang="en-US" b="1" dirty="0" err="1" smtClean="0"/>
              <a:t>azoospermia</a:t>
            </a:r>
            <a:r>
              <a:rPr lang="en-US" b="1" dirty="0" smtClean="0"/>
              <a:t> or severe </a:t>
            </a:r>
            <a:r>
              <a:rPr lang="en-US" b="1" dirty="0" err="1" smtClean="0"/>
              <a:t>oligospermia</a:t>
            </a:r>
            <a:r>
              <a:rPr lang="en-US" b="1" dirty="0" smtClean="0"/>
              <a:t> </a:t>
            </a:r>
            <a:r>
              <a:rPr lang="en-US" dirty="0" smtClean="0"/>
              <a:t>who would be prime candidates for ICSI. These </a:t>
            </a:r>
            <a:r>
              <a:rPr lang="en-US" dirty="0" err="1" smtClean="0"/>
              <a:t>microdeletions</a:t>
            </a:r>
            <a:r>
              <a:rPr lang="en-US" dirty="0" smtClean="0"/>
              <a:t> are probably </a:t>
            </a:r>
            <a:r>
              <a:rPr lang="en-US" i="1" dirty="0" smtClean="0"/>
              <a:t>de novo</a:t>
            </a:r>
            <a:r>
              <a:rPr lang="en-US" dirty="0" smtClean="0"/>
              <a:t> events and may be transmitted to offspring.</a:t>
            </a:r>
            <a:r>
              <a:rPr lang="en-US" baseline="30000" dirty="0" smtClean="0"/>
              <a:t> </a:t>
            </a:r>
            <a:r>
              <a:rPr lang="en-US" dirty="0" smtClean="0"/>
              <a:t>In some men the </a:t>
            </a:r>
            <a:r>
              <a:rPr lang="en-US" dirty="0" err="1" smtClean="0"/>
              <a:t>microdeletions</a:t>
            </a:r>
            <a:r>
              <a:rPr lang="en-US" dirty="0" smtClean="0"/>
              <a:t> are caused by mitotic errors post fertilization, resulting in </a:t>
            </a:r>
            <a:r>
              <a:rPr lang="en-US" b="1" dirty="0" err="1" smtClean="0"/>
              <a:t>mosaicism</a:t>
            </a:r>
            <a:r>
              <a:rPr lang="en-US" dirty="0" smtClean="0"/>
              <a:t> in the affected individual. For these men, </a:t>
            </a:r>
            <a:r>
              <a:rPr lang="en-US" b="1" dirty="0" err="1" smtClean="0"/>
              <a:t>microdeletions</a:t>
            </a:r>
            <a:r>
              <a:rPr lang="en-US" dirty="0" smtClean="0"/>
              <a:t> may not be transmitted to all male offspring.</a:t>
            </a:r>
            <a:r>
              <a:rPr lang="en-US" baseline="30000" dirty="0" smtClean="0"/>
              <a:t> </a:t>
            </a:r>
            <a:r>
              <a:rPr lang="en-US" dirty="0" smtClean="0"/>
              <a:t>Furthermore, because a direct cause relation has not been established between these chromosomal anomalies and fertility, it is uncertain whether the transmission of Y chromosome </a:t>
            </a:r>
            <a:r>
              <a:rPr lang="en-US" dirty="0" err="1" smtClean="0"/>
              <a:t>microdeletions</a:t>
            </a:r>
            <a:r>
              <a:rPr lang="en-US" dirty="0" smtClean="0"/>
              <a:t> will necessarily render all the male offspring infertile. </a:t>
            </a:r>
            <a:r>
              <a:rPr lang="en-US" b="1" dirty="0" smtClean="0"/>
              <a:t>Sperm from infertile men have a higher prevalence of </a:t>
            </a:r>
            <a:r>
              <a:rPr lang="en-US" b="1" dirty="0" err="1" smtClean="0"/>
              <a:t>aneuploidy</a:t>
            </a:r>
            <a:r>
              <a:rPr lang="en-US" b="1" dirty="0" smtClean="0"/>
              <a:t> </a:t>
            </a:r>
            <a:r>
              <a:rPr lang="en-US" dirty="0" smtClean="0"/>
              <a:t>than those from fertile controls. This may explain, at least partially, the small increase in the incidence of chromosomal anomalies in ICSI-generated embryos.</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72449"/>
            <a:ext cx="9721850" cy="5653001"/>
          </a:xfrm>
          <a:prstGeom prst="rect">
            <a:avLst/>
          </a:prstGeom>
        </p:spPr>
        <p:txBody>
          <a:bodyPr wrap="square" lIns="96689" tIns="48345" rIns="96689" bIns="48345">
            <a:spAutoFit/>
          </a:bodyPr>
          <a:lstStyle/>
          <a:p>
            <a:pPr algn="just"/>
            <a:r>
              <a:rPr lang="en-US" dirty="0" smtClean="0"/>
              <a:t>Apart from facilitating the transmission of genetic defects, the process of ICSI may inevitably cause </a:t>
            </a:r>
            <a:r>
              <a:rPr lang="en-US" b="1" dirty="0" smtClean="0"/>
              <a:t>physical damages to the </a:t>
            </a:r>
            <a:r>
              <a:rPr lang="en-US" b="1" dirty="0" err="1" smtClean="0"/>
              <a:t>oocyte</a:t>
            </a:r>
            <a:r>
              <a:rPr lang="en-US" b="1" dirty="0" smtClean="0"/>
              <a:t> </a:t>
            </a:r>
            <a:r>
              <a:rPr lang="en-US" dirty="0" smtClean="0"/>
              <a:t>and interfere with subsequent embryo development. In comparison with embryos from the conventional IVF method, </a:t>
            </a:r>
            <a:r>
              <a:rPr lang="en-US" b="1" dirty="0" smtClean="0"/>
              <a:t>ICSI-generated embryos </a:t>
            </a:r>
            <a:r>
              <a:rPr lang="en-US" dirty="0" smtClean="0"/>
              <a:t>have been found to be less likely to attain the </a:t>
            </a:r>
            <a:r>
              <a:rPr lang="en-US" dirty="0" err="1" smtClean="0"/>
              <a:t>blastocyst</a:t>
            </a:r>
            <a:r>
              <a:rPr lang="en-US" dirty="0" smtClean="0"/>
              <a:t> stage </a:t>
            </a:r>
            <a:r>
              <a:rPr lang="en-US" i="1" dirty="0" smtClean="0"/>
              <a:t>in vitro</a:t>
            </a:r>
            <a:r>
              <a:rPr lang="en-US" dirty="0" smtClean="0"/>
              <a:t> and </a:t>
            </a:r>
            <a:r>
              <a:rPr lang="en-US" b="1" dirty="0" smtClean="0"/>
              <a:t>more likely to develop fragments</a:t>
            </a:r>
            <a:r>
              <a:rPr lang="en-US" dirty="0" smtClean="0"/>
              <a:t>.</a:t>
            </a:r>
            <a:r>
              <a:rPr lang="en-US" baseline="30000" dirty="0" smtClean="0"/>
              <a:t> </a:t>
            </a:r>
            <a:r>
              <a:rPr lang="en-US" dirty="0" smtClean="0"/>
              <a:t>However, such differences were not observed in other studies.</a:t>
            </a:r>
            <a:r>
              <a:rPr lang="en-US" baseline="30000" dirty="0" smtClean="0"/>
              <a:t> </a:t>
            </a:r>
            <a:r>
              <a:rPr lang="en-US" dirty="0" smtClean="0"/>
              <a:t>The discrepancy may be partially the result of technical differences or operator variations, which are known to influence fertilization and embryo development.</a:t>
            </a:r>
            <a:r>
              <a:rPr lang="en-US" baseline="30000" dirty="0" smtClean="0"/>
              <a:t>  </a:t>
            </a:r>
            <a:r>
              <a:rPr lang="en-US" dirty="0" smtClean="0"/>
              <a:t>Because the position of the second meiotic spindle is variable and is not always beneath the first polar body,</a:t>
            </a:r>
            <a:r>
              <a:rPr lang="en-US" baseline="30000" dirty="0" smtClean="0"/>
              <a:t> </a:t>
            </a:r>
            <a:r>
              <a:rPr lang="en-US" dirty="0" smtClean="0"/>
              <a:t>the </a:t>
            </a:r>
            <a:r>
              <a:rPr lang="en-US" b="1" dirty="0" smtClean="0"/>
              <a:t>insertion of ICSI pipette could damage the meiotic spindle </a:t>
            </a:r>
            <a:r>
              <a:rPr lang="en-US" dirty="0" smtClean="0"/>
              <a:t>even if the area adjacent to the first polar body is avoided. Wang et al. (</a:t>
            </a:r>
            <a:r>
              <a:rPr lang="ru-RU" dirty="0" smtClean="0"/>
              <a:t>2001</a:t>
            </a:r>
            <a:r>
              <a:rPr lang="en-US" dirty="0" smtClean="0"/>
              <a:t>) reported a polarizing optical system that allows the </a:t>
            </a:r>
            <a:r>
              <a:rPr lang="en-US" b="1" dirty="0" smtClean="0"/>
              <a:t>visualization of the meiotic spindle</a:t>
            </a:r>
            <a:r>
              <a:rPr lang="en-US" dirty="0" smtClean="0"/>
              <a:t> without destroying the </a:t>
            </a:r>
            <a:r>
              <a:rPr lang="en-US" dirty="0" err="1" smtClean="0"/>
              <a:t>oocyte</a:t>
            </a:r>
            <a:r>
              <a:rPr lang="en-US" dirty="0" smtClean="0"/>
              <a:t>. Under the guidance of this system, damage to the spindle by the ICSI pipette can be avoided, thereby reducing the incidence of chromosomal anomalies or other cellular damages in ICSI-generated embryos. To prepare for the ICSI procedure, motile sperm are usually placed in a </a:t>
            </a:r>
            <a:r>
              <a:rPr lang="en-US" b="1" dirty="0" smtClean="0"/>
              <a:t>high-viscosity medium containing 10% (w/v) of a synthetic polymer, </a:t>
            </a:r>
            <a:r>
              <a:rPr lang="en-US" b="1" dirty="0" err="1" smtClean="0"/>
              <a:t>polyvinylpyrrolidone</a:t>
            </a:r>
            <a:r>
              <a:rPr lang="en-US" b="1" dirty="0" smtClean="0"/>
              <a:t> (PVP)</a:t>
            </a:r>
            <a:r>
              <a:rPr lang="en-US" dirty="0" smtClean="0"/>
              <a:t>. A small amount of PVP is inevitably injected into the </a:t>
            </a:r>
            <a:r>
              <a:rPr lang="en-US" dirty="0" err="1" smtClean="0"/>
              <a:t>oocyte</a:t>
            </a:r>
            <a:r>
              <a:rPr lang="en-US" dirty="0" smtClean="0"/>
              <a:t> together with the sperm. To date, there is no evidence that PVP has any detrimental effect on </a:t>
            </a:r>
            <a:r>
              <a:rPr lang="en-US" dirty="0" err="1" smtClean="0"/>
              <a:t>oocytes</a:t>
            </a:r>
            <a:r>
              <a:rPr lang="en-US" dirty="0" smtClean="0"/>
              <a:t> or embryos. Nevertheless, the </a:t>
            </a:r>
            <a:r>
              <a:rPr lang="en-US" b="1" dirty="0" smtClean="0"/>
              <a:t>replacement of PVP with a natural material, </a:t>
            </a:r>
            <a:r>
              <a:rPr lang="en-US" b="1" dirty="0" err="1" smtClean="0"/>
              <a:t>hyaluronic</a:t>
            </a:r>
            <a:r>
              <a:rPr lang="en-US" b="1" dirty="0" smtClean="0"/>
              <a:t> acid</a:t>
            </a:r>
            <a:r>
              <a:rPr lang="en-US" dirty="0" smtClean="0"/>
              <a:t>, has been reported for preparing sperm for ICSI but its benefit remains to be confirmed.</a:t>
            </a:r>
            <a:endParaRPr lang="ru-RU"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00505"/>
            <a:ext cx="9721850" cy="5041380"/>
          </a:xfrm>
          <a:prstGeom prst="rect">
            <a:avLst/>
          </a:prstGeom>
        </p:spPr>
        <p:txBody>
          <a:bodyPr wrap="square" lIns="96689" tIns="48345" rIns="96689" bIns="48345">
            <a:spAutoFit/>
          </a:bodyPr>
          <a:lstStyle/>
          <a:p>
            <a:pPr algn="just"/>
            <a:r>
              <a:rPr lang="en-US" dirty="0" smtClean="0"/>
              <a:t>	Despite the observed and potential detrimental effects on the embryos at the genetic and cellular levels, ICSI has not been associated with increased incidence of birth defects.</a:t>
            </a:r>
            <a:r>
              <a:rPr lang="en-US" baseline="30000" dirty="0" smtClean="0"/>
              <a:t> </a:t>
            </a:r>
            <a:r>
              <a:rPr lang="en-US" dirty="0" smtClean="0"/>
              <a:t>Recently, public concerns over the safety of ART were raised again by a report showing a higher incidence of birth defects in IVF babies. In that report, however, the incidence of birth defects was not further increased by ICSI. It is possible that the damage done by ICSI, if any, is restricted to early stages of embryo development. Embryos that survive this early stage do not have further disadvantages compared to embryos resulting from conventional IVF during their subsequent development. The limited information available suggests that ICSI children may have a small delay in mental development, although it is unknown if this mental impairment is caused by the ICSI procedure or by factors inherent to the patients who require ICSI in the first place. Concerns were raised when imprinting disorders were found in a small number of children born from ICSI procedures. However, closer examination of large numbers of children born after fertility treatments, including ICSI, dismissed any direct association between ICSI and the risk of imprinting defects. </a:t>
            </a:r>
          </a:p>
          <a:p>
            <a:pPr algn="just"/>
            <a:r>
              <a:rPr lang="en-US" dirty="0" smtClean="0"/>
              <a:t>	ICSI depends on operator/technical variations and population variations. Until conclusive data become available, patients should be counseled carefully before ICSI is offered as an ART treatment.</a:t>
            </a:r>
            <a:endParaRPr lang="en-US"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0" y="50"/>
            <a:ext cx="9721849" cy="504056"/>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altLang="zh-TW" sz="4400" b="1" dirty="0" smtClean="0">
                <a:latin typeface="Arial" pitchFamily="34" charset="0"/>
                <a:cs typeface="Arial" pitchFamily="34" charset="0"/>
              </a:rPr>
              <a:t>Gamete/embryo transfer</a:t>
            </a:r>
            <a:endParaRPr lang="uk-UA" sz="4200" dirty="0" smtClean="0">
              <a:latin typeface="Arial" pitchFamily="34" charset="0"/>
              <a:cs typeface="Arial" pitchFamily="34" charset="0"/>
            </a:endParaRPr>
          </a:p>
        </p:txBody>
      </p:sp>
      <p:sp>
        <p:nvSpPr>
          <p:cNvPr id="33795" name="Rectangle 3"/>
          <p:cNvSpPr>
            <a:spLocks noGrp="1" noChangeArrowheads="1"/>
          </p:cNvSpPr>
          <p:nvPr>
            <p:ph type="body" idx="1"/>
          </p:nvPr>
        </p:nvSpPr>
        <p:spPr>
          <a:xfrm>
            <a:off x="0" y="720131"/>
            <a:ext cx="9721850" cy="6254074"/>
          </a:xfrm>
        </p:spPr>
        <p:txBody>
          <a:bodyPr>
            <a:normAutofit fontScale="85000" lnSpcReduction="20000"/>
          </a:bodyPr>
          <a:lstStyle/>
          <a:p>
            <a:pPr marL="0" eaLnBrk="1" hangingPunct="1">
              <a:lnSpc>
                <a:spcPct val="95000"/>
              </a:lnSpc>
              <a:spcBef>
                <a:spcPts val="0"/>
              </a:spcBef>
            </a:pPr>
            <a:r>
              <a:rPr lang="en-US" altLang="zh-TW" sz="3000" dirty="0" smtClean="0">
                <a:latin typeface="Lucida Sans" pitchFamily="34" charset="0"/>
              </a:rPr>
              <a:t>Many of the large programs have attempted </a:t>
            </a:r>
            <a:r>
              <a:rPr lang="en-US" altLang="zh-TW" sz="3000" dirty="0" err="1" smtClean="0">
                <a:latin typeface="Lucida Sans" pitchFamily="34" charset="0"/>
              </a:rPr>
              <a:t>blastocyst</a:t>
            </a:r>
            <a:r>
              <a:rPr lang="en-US" altLang="zh-TW" sz="3000" dirty="0" smtClean="0">
                <a:latin typeface="Lucida Sans" pitchFamily="34" charset="0"/>
              </a:rPr>
              <a:t> culture, but returned to day 3 transfers because they had trouble getting the embryos to grow the </a:t>
            </a:r>
            <a:r>
              <a:rPr lang="en-US" altLang="zh-TW" sz="3000" dirty="0" err="1" smtClean="0">
                <a:latin typeface="Lucida Sans" pitchFamily="34" charset="0"/>
              </a:rPr>
              <a:t>blastocyst</a:t>
            </a:r>
            <a:r>
              <a:rPr lang="en-US" altLang="zh-TW" sz="3000" dirty="0" smtClean="0">
                <a:latin typeface="Lucida Sans" pitchFamily="34" charset="0"/>
              </a:rPr>
              <a:t> stage. Growing the embryos to the </a:t>
            </a:r>
            <a:r>
              <a:rPr lang="en-US" altLang="zh-TW" sz="3000" dirty="0" err="1" smtClean="0">
                <a:latin typeface="Lucida Sans" pitchFamily="34" charset="0"/>
              </a:rPr>
              <a:t>blastocyst</a:t>
            </a:r>
            <a:r>
              <a:rPr lang="en-US" altLang="zh-TW" sz="3000" dirty="0" smtClean="0">
                <a:latin typeface="Lucida Sans" pitchFamily="34" charset="0"/>
              </a:rPr>
              <a:t> stage requires great attention to detail - a luxury not afforded in a big program performing dozens of procedures a day. </a:t>
            </a:r>
          </a:p>
          <a:p>
            <a:pPr marL="0" eaLnBrk="1" hangingPunct="1">
              <a:lnSpc>
                <a:spcPct val="95000"/>
              </a:lnSpc>
              <a:spcBef>
                <a:spcPts val="0"/>
              </a:spcBef>
              <a:buFontTx/>
              <a:buNone/>
            </a:pPr>
            <a:endParaRPr lang="en-US" altLang="zh-TW" sz="1100" dirty="0" smtClean="0">
              <a:latin typeface="Lucida Sans" pitchFamily="34" charset="0"/>
            </a:endParaRPr>
          </a:p>
          <a:p>
            <a:pPr marL="0" eaLnBrk="1" hangingPunct="1">
              <a:lnSpc>
                <a:spcPct val="95000"/>
              </a:lnSpc>
              <a:spcBef>
                <a:spcPts val="0"/>
              </a:spcBef>
            </a:pPr>
            <a:r>
              <a:rPr lang="en-US" altLang="zh-TW" sz="3000" dirty="0" smtClean="0">
                <a:latin typeface="Lucida Sans" pitchFamily="34" charset="0"/>
              </a:rPr>
              <a:t>Programs performing less than 200 cycles per year have had the best luck with </a:t>
            </a:r>
            <a:r>
              <a:rPr lang="en-US" altLang="zh-TW" sz="3000" dirty="0" err="1" smtClean="0">
                <a:latin typeface="Lucida Sans" pitchFamily="34" charset="0"/>
              </a:rPr>
              <a:t>blastocyst</a:t>
            </a:r>
            <a:r>
              <a:rPr lang="en-US" altLang="zh-TW" sz="3000" dirty="0" smtClean="0">
                <a:latin typeface="Lucida Sans" pitchFamily="34" charset="0"/>
              </a:rPr>
              <a:t> culture and transfer with reported (but unverified) pregnancy rates in the 50-70% range for younger patients and egg donor cycles.</a:t>
            </a:r>
          </a:p>
          <a:p>
            <a:pPr marL="0" eaLnBrk="1" hangingPunct="1">
              <a:lnSpc>
                <a:spcPct val="95000"/>
              </a:lnSpc>
              <a:spcBef>
                <a:spcPts val="0"/>
              </a:spcBef>
              <a:buNone/>
            </a:pPr>
            <a:endParaRPr lang="en-US" altLang="zh-TW" sz="3000" dirty="0" smtClean="0">
              <a:latin typeface="Lucida Sans" pitchFamily="34" charset="0"/>
            </a:endParaRPr>
          </a:p>
          <a:p>
            <a:pPr marL="0" eaLnBrk="1" hangingPunct="1">
              <a:lnSpc>
                <a:spcPct val="95000"/>
              </a:lnSpc>
              <a:spcBef>
                <a:spcPts val="0"/>
              </a:spcBef>
              <a:buNone/>
            </a:pPr>
            <a:endParaRPr lang="en-US" altLang="zh-TW" sz="3000" dirty="0" smtClean="0">
              <a:latin typeface="Lucida Sans" pitchFamily="34" charset="0"/>
            </a:endParaRPr>
          </a:p>
          <a:p>
            <a:pPr marL="0">
              <a:lnSpc>
                <a:spcPct val="95000"/>
              </a:lnSpc>
              <a:spcBef>
                <a:spcPts val="0"/>
              </a:spcBef>
            </a:pPr>
            <a:endParaRPr lang="en-US" altLang="zh-TW" sz="3200" dirty="0" smtClean="0"/>
          </a:p>
          <a:p>
            <a:pPr marL="0">
              <a:lnSpc>
                <a:spcPct val="95000"/>
              </a:lnSpc>
              <a:spcBef>
                <a:spcPts val="0"/>
              </a:spcBef>
            </a:pPr>
            <a:r>
              <a:rPr lang="en-US" altLang="zh-TW" sz="3200" dirty="0" smtClean="0"/>
              <a:t>In gamete </a:t>
            </a:r>
            <a:r>
              <a:rPr lang="en-US" altLang="zh-TW" sz="3200" dirty="0" err="1" smtClean="0"/>
              <a:t>intrafallopian</a:t>
            </a:r>
            <a:r>
              <a:rPr lang="en-US" altLang="zh-TW" sz="3200" dirty="0" smtClean="0"/>
              <a:t> transfer (GIFT), eggs are removed from the woman, and placed in one of the fallopian tubes, along with the man's sperm. This allows </a:t>
            </a:r>
            <a:r>
              <a:rPr lang="en-US" altLang="zh-TW" sz="3200" dirty="0" smtClean="0">
                <a:solidFill>
                  <a:srgbClr val="00CC00"/>
                </a:solidFill>
              </a:rPr>
              <a:t>fertilization to take place inside the woman's body</a:t>
            </a:r>
            <a:r>
              <a:rPr lang="en-US" altLang="zh-TW" sz="3200" dirty="0" smtClean="0"/>
              <a:t>. Therefore, this variation is actually an </a:t>
            </a:r>
            <a:r>
              <a:rPr lang="en-US" altLang="zh-TW" sz="3200" dirty="0" smtClean="0">
                <a:hlinkClick r:id="rId2" tooltip="In vivo"/>
              </a:rPr>
              <a:t>in vivo</a:t>
            </a:r>
            <a:r>
              <a:rPr lang="en-US" altLang="zh-TW" sz="3200" dirty="0" smtClean="0"/>
              <a:t> fertilization, and not an </a:t>
            </a:r>
            <a:r>
              <a:rPr lang="en-US" altLang="zh-TW" sz="3200" i="1" dirty="0" smtClean="0"/>
              <a:t>in vitro</a:t>
            </a:r>
            <a:r>
              <a:rPr lang="en-US" altLang="zh-TW" sz="3200" dirty="0" smtClean="0"/>
              <a:t> fertilization. </a:t>
            </a:r>
          </a:p>
          <a:p>
            <a:pPr marL="0" eaLnBrk="1" hangingPunct="1">
              <a:lnSpc>
                <a:spcPct val="95000"/>
              </a:lnSpc>
              <a:spcBef>
                <a:spcPts val="0"/>
              </a:spcBef>
              <a:buNone/>
            </a:pPr>
            <a:r>
              <a:rPr lang="en-US" altLang="zh-TW" sz="3000" dirty="0" smtClean="0">
                <a:latin typeface="Lucida Sans" pitchFamily="34" charset="0"/>
              </a:rPr>
              <a:t> </a:t>
            </a:r>
          </a:p>
        </p:txBody>
      </p:sp>
      <p:sp>
        <p:nvSpPr>
          <p:cNvPr id="4" name="Rectangle 2"/>
          <p:cNvSpPr txBox="1">
            <a:spLocks noChangeArrowheads="1"/>
          </p:cNvSpPr>
          <p:nvPr/>
        </p:nvSpPr>
        <p:spPr>
          <a:xfrm>
            <a:off x="486096" y="3888432"/>
            <a:ext cx="8749665" cy="576114"/>
          </a:xfrm>
          <a:prstGeom prst="rect">
            <a:avLst/>
          </a:prstGeom>
        </p:spPr>
        <p:style>
          <a:lnRef idx="1">
            <a:schemeClr val="accent3"/>
          </a:lnRef>
          <a:fillRef idx="2">
            <a:schemeClr val="accent3"/>
          </a:fillRef>
          <a:effectRef idx="1">
            <a:schemeClr val="accent3"/>
          </a:effectRef>
          <a:fontRef idx="minor">
            <a:schemeClr val="dk1"/>
          </a:fontRef>
        </p:style>
        <p:txBody>
          <a:bodyPr vert="horz" lIns="96659" tIns="48330" rIns="96659" bIns="48330" rtlCol="0" anchor="ctr">
            <a:normAutofit fontScale="90000" lnSpcReduction="20000"/>
          </a:bodyPr>
          <a:lstStyle/>
          <a:p>
            <a:pPr marL="0" marR="0" lvl="0" indent="0" algn="ctr" defTabSz="966591" rtl="0" eaLnBrk="1" fontAlgn="auto" latinLnBrk="0" hangingPunct="1">
              <a:lnSpc>
                <a:spcPct val="100000"/>
              </a:lnSpc>
              <a:spcBef>
                <a:spcPct val="0"/>
              </a:spcBef>
              <a:spcAft>
                <a:spcPts val="0"/>
              </a:spcAft>
              <a:buClrTx/>
              <a:buSzTx/>
              <a:buFontTx/>
              <a:buNone/>
              <a:tabLst/>
              <a:defRPr/>
            </a:pPr>
            <a:r>
              <a:rPr kumimoji="0" lang="en-US" altLang="zh-TW" sz="4200" b="1" i="0" u="none" strike="noStrike" kern="1200" cap="none" spc="0" normalizeH="0" baseline="0" noProof="0" smtClean="0">
                <a:ln>
                  <a:noFill/>
                </a:ln>
                <a:solidFill>
                  <a:schemeClr val="dk1"/>
                </a:solidFill>
                <a:effectLst/>
                <a:uLnTx/>
                <a:uFillTx/>
                <a:latin typeface="Lucida Sans" pitchFamily="34" charset="0"/>
                <a:ea typeface="+mn-ea"/>
                <a:cs typeface="+mn-cs"/>
              </a:rPr>
              <a:t>Gamete intrafallopian transfer</a:t>
            </a:r>
            <a:endParaRPr kumimoji="0" lang="en-US" altLang="zh-TW" sz="4200" b="1" i="0" u="none" strike="noStrike" kern="1200" cap="none" spc="0" normalizeH="0" baseline="0" noProof="0" dirty="0" smtClean="0">
              <a:ln>
                <a:noFill/>
              </a:ln>
              <a:solidFill>
                <a:schemeClr val="dk1"/>
              </a:solidFill>
              <a:effectLst/>
              <a:uLnTx/>
              <a:uFillTx/>
              <a:latin typeface="Lucida Sans" pitchFamily="34" charset="0"/>
              <a:ea typeface="+mn-ea"/>
              <a:cs typeface="+mn-cs"/>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resources.ama.uk.com/glowm_www/graphics/figures/v5/1020/002f.jpg"/>
          <p:cNvPicPr>
            <a:picLocks noChangeAspect="1" noChangeArrowheads="1"/>
          </p:cNvPicPr>
          <p:nvPr/>
        </p:nvPicPr>
        <p:blipFill>
          <a:blip r:embed="rId2" cstate="print"/>
          <a:srcRect/>
          <a:stretch>
            <a:fillRect/>
          </a:stretch>
        </p:blipFill>
        <p:spPr bwMode="auto">
          <a:xfrm>
            <a:off x="967675" y="2684313"/>
            <a:ext cx="7797734" cy="2500313"/>
          </a:xfrm>
          <a:prstGeom prst="rect">
            <a:avLst/>
          </a:prstGeom>
          <a:noFill/>
        </p:spPr>
      </p:pic>
      <p:sp>
        <p:nvSpPr>
          <p:cNvPr id="3" name="Прямоугольник 2"/>
          <p:cNvSpPr/>
          <p:nvPr/>
        </p:nvSpPr>
        <p:spPr>
          <a:xfrm>
            <a:off x="0" y="5040610"/>
            <a:ext cx="9721850" cy="2159737"/>
          </a:xfrm>
          <a:prstGeom prst="rect">
            <a:avLst/>
          </a:prstGeom>
        </p:spPr>
        <p:txBody>
          <a:bodyPr wrap="square" lIns="96689" tIns="48345" rIns="96689" bIns="48345">
            <a:spAutoFit/>
          </a:bodyPr>
          <a:lstStyle/>
          <a:p>
            <a:r>
              <a:rPr lang="en-US" sz="3400" b="1" dirty="0" smtClean="0"/>
              <a:t>Fig. 2. Assisted hatching by </a:t>
            </a:r>
            <a:r>
              <a:rPr lang="en-US" sz="3400" b="1" dirty="0" err="1" smtClean="0"/>
              <a:t>zona</a:t>
            </a:r>
            <a:r>
              <a:rPr lang="en-US" sz="3400" b="1" dirty="0" smtClean="0"/>
              <a:t> drilling. </a:t>
            </a:r>
          </a:p>
          <a:p>
            <a:r>
              <a:rPr lang="en-US" sz="2500" b="1" dirty="0" smtClean="0"/>
              <a:t>A.</a:t>
            </a:r>
            <a:r>
              <a:rPr lang="en-US" sz="2500" dirty="0" smtClean="0"/>
              <a:t> The drilling pipette moves up and down to “spray” acidic </a:t>
            </a:r>
            <a:r>
              <a:rPr lang="en-US" sz="2500" dirty="0" err="1" smtClean="0"/>
              <a:t>Tyrode’s</a:t>
            </a:r>
            <a:r>
              <a:rPr lang="en-US" sz="2500" dirty="0" smtClean="0"/>
              <a:t> solution on to the </a:t>
            </a:r>
            <a:r>
              <a:rPr lang="en-US" sz="2500" dirty="0" err="1" smtClean="0"/>
              <a:t>zona</a:t>
            </a:r>
            <a:r>
              <a:rPr lang="en-US" sz="2500" dirty="0" smtClean="0"/>
              <a:t> </a:t>
            </a:r>
            <a:r>
              <a:rPr lang="en-US" sz="2500" dirty="0" err="1" smtClean="0"/>
              <a:t>pellucida</a:t>
            </a:r>
            <a:r>
              <a:rPr lang="en-US" sz="2500" dirty="0" smtClean="0"/>
              <a:t>. </a:t>
            </a:r>
          </a:p>
          <a:p>
            <a:r>
              <a:rPr lang="en-US" sz="2500" b="1" dirty="0" smtClean="0"/>
              <a:t>B.</a:t>
            </a:r>
            <a:r>
              <a:rPr lang="en-US" sz="2500" dirty="0" smtClean="0"/>
              <a:t> Excess acidic solution is removed by the drilling pipette after a hole is made in the </a:t>
            </a:r>
            <a:r>
              <a:rPr lang="en-US" sz="2500" dirty="0" err="1" smtClean="0"/>
              <a:t>zona</a:t>
            </a:r>
            <a:r>
              <a:rPr lang="en-US" sz="2500" dirty="0" smtClean="0"/>
              <a:t> </a:t>
            </a:r>
            <a:r>
              <a:rPr lang="en-US" sz="2500" dirty="0" err="1" smtClean="0"/>
              <a:t>pellucida</a:t>
            </a:r>
            <a:r>
              <a:rPr lang="en-US" sz="2500" dirty="0" smtClean="0"/>
              <a:t>.</a:t>
            </a:r>
            <a:endParaRPr lang="ru-RU" sz="2500" dirty="0"/>
          </a:p>
        </p:txBody>
      </p:sp>
      <p:sp>
        <p:nvSpPr>
          <p:cNvPr id="4" name="Прямокутник 3"/>
          <p:cNvSpPr/>
          <p:nvPr/>
        </p:nvSpPr>
        <p:spPr>
          <a:xfrm>
            <a:off x="0" y="504106"/>
            <a:ext cx="9721849" cy="969496"/>
          </a:xfrm>
          <a:prstGeom prst="rect">
            <a:avLst/>
          </a:prstGeom>
        </p:spPr>
        <p:txBody>
          <a:bodyPr wrap="square">
            <a:spAutoFit/>
          </a:bodyPr>
          <a:lstStyle/>
          <a:p>
            <a:r>
              <a:rPr lang="en-US" altLang="zh-TW" dirty="0" smtClean="0"/>
              <a:t>Zygote </a:t>
            </a:r>
            <a:r>
              <a:rPr lang="en-US" altLang="zh-TW" dirty="0" err="1" smtClean="0"/>
              <a:t>intrafallopian</a:t>
            </a:r>
            <a:r>
              <a:rPr lang="en-US" altLang="zh-TW" dirty="0" smtClean="0"/>
              <a:t> transfer (ZIFT) is an </a:t>
            </a:r>
            <a:r>
              <a:rPr lang="en-US" altLang="zh-TW" dirty="0" smtClean="0">
                <a:hlinkClick r:id="rId3" tooltip="Infertility treatment"/>
              </a:rPr>
              <a:t>infertility treatment</a:t>
            </a:r>
            <a:r>
              <a:rPr lang="en-US" altLang="zh-TW" dirty="0" smtClean="0"/>
              <a:t> where a blockage in the </a:t>
            </a:r>
            <a:r>
              <a:rPr lang="en-US" altLang="zh-TW" dirty="0" smtClean="0">
                <a:hlinkClick r:id="rId4" tooltip="Fallopian tube"/>
              </a:rPr>
              <a:t>fallopian tubes</a:t>
            </a:r>
            <a:r>
              <a:rPr lang="en-US" altLang="zh-TW" dirty="0" smtClean="0"/>
              <a:t> are the cause. </a:t>
            </a:r>
            <a:r>
              <a:rPr lang="en-US" altLang="zh-TW" dirty="0" smtClean="0">
                <a:hlinkClick r:id="rId5" tooltip="Egg cells"/>
              </a:rPr>
              <a:t>Egg cells</a:t>
            </a:r>
            <a:r>
              <a:rPr lang="en-US" altLang="zh-TW" dirty="0" smtClean="0"/>
              <a:t> are removed from a woman's </a:t>
            </a:r>
            <a:r>
              <a:rPr lang="en-US" altLang="zh-TW" dirty="0" smtClean="0">
                <a:hlinkClick r:id="rId6" tooltip="Ovaries"/>
              </a:rPr>
              <a:t>ovaries</a:t>
            </a:r>
            <a:r>
              <a:rPr lang="en-US" altLang="zh-TW" dirty="0" smtClean="0"/>
              <a:t>, and </a:t>
            </a:r>
            <a:r>
              <a:rPr lang="en-US" altLang="zh-TW" dirty="0" smtClean="0">
                <a:hlinkClick r:id="rId7" tooltip="In vitro fertilisation"/>
              </a:rPr>
              <a:t>in vitro fertilized</a:t>
            </a:r>
            <a:r>
              <a:rPr lang="en-US" altLang="zh-TW" dirty="0" smtClean="0"/>
              <a:t>. The resulting </a:t>
            </a:r>
            <a:r>
              <a:rPr lang="en-US" altLang="zh-TW" dirty="0" smtClean="0">
                <a:hlinkClick r:id="rId8" tooltip="Zygote"/>
              </a:rPr>
              <a:t>zygote</a:t>
            </a:r>
            <a:r>
              <a:rPr lang="en-US" altLang="zh-TW" dirty="0" smtClean="0"/>
              <a:t> is placed into the </a:t>
            </a:r>
            <a:r>
              <a:rPr lang="en-US" altLang="zh-TW" dirty="0" smtClean="0">
                <a:hlinkClick r:id="rId4" tooltip="Fallopian tube"/>
              </a:rPr>
              <a:t>fallopian tube</a:t>
            </a:r>
            <a:r>
              <a:rPr lang="en-US" altLang="zh-TW" dirty="0" smtClean="0"/>
              <a:t> by the use of </a:t>
            </a:r>
            <a:r>
              <a:rPr lang="en-US" altLang="zh-TW" dirty="0" smtClean="0">
                <a:hlinkClick r:id="rId9" tooltip="Laparoscopy"/>
              </a:rPr>
              <a:t>laparoscopy</a:t>
            </a:r>
            <a:r>
              <a:rPr lang="en-US" altLang="zh-TW" dirty="0" smtClean="0"/>
              <a:t>. </a:t>
            </a:r>
          </a:p>
        </p:txBody>
      </p:sp>
      <p:sp>
        <p:nvSpPr>
          <p:cNvPr id="5" name="Rectangle 2"/>
          <p:cNvSpPr txBox="1">
            <a:spLocks noChangeArrowheads="1"/>
          </p:cNvSpPr>
          <p:nvPr/>
        </p:nvSpPr>
        <p:spPr>
          <a:xfrm>
            <a:off x="0" y="50"/>
            <a:ext cx="9721850" cy="504055"/>
          </a:xfrm>
          <a:prstGeom prst="rect">
            <a:avLst/>
          </a:prstGeom>
        </p:spPr>
        <p:style>
          <a:lnRef idx="1">
            <a:schemeClr val="accent5"/>
          </a:lnRef>
          <a:fillRef idx="2">
            <a:schemeClr val="accent5"/>
          </a:fillRef>
          <a:effectRef idx="1">
            <a:schemeClr val="accent5"/>
          </a:effectRef>
          <a:fontRef idx="minor">
            <a:schemeClr val="dk1"/>
          </a:fontRef>
        </p:style>
        <p:txBody>
          <a:bodyPr>
            <a:normAutofit fontScale="67500" lnSpcReduction="20000"/>
          </a:bodyPr>
          <a:lstStyle/>
          <a:p>
            <a:pPr marL="0" marR="0" lvl="0" indent="0" algn="ctr" defTabSz="966591" rtl="0" eaLnBrk="1" fontAlgn="auto" latinLnBrk="0" hangingPunct="1">
              <a:lnSpc>
                <a:spcPct val="100000"/>
              </a:lnSpc>
              <a:spcBef>
                <a:spcPct val="0"/>
              </a:spcBef>
              <a:spcAft>
                <a:spcPts val="0"/>
              </a:spcAft>
              <a:buClrTx/>
              <a:buSzTx/>
              <a:buFontTx/>
              <a:buNone/>
              <a:tabLst/>
              <a:defRPr/>
            </a:pPr>
            <a:r>
              <a:rPr kumimoji="0" lang="en-US" altLang="zh-TW" sz="4700" b="1" i="0" u="none" strike="noStrike" kern="1200" cap="none" spc="0" normalizeH="0" baseline="0" noProof="0" smtClean="0">
                <a:ln>
                  <a:noFill/>
                </a:ln>
                <a:solidFill>
                  <a:schemeClr val="tx1"/>
                </a:solidFill>
                <a:effectLst/>
                <a:uLnTx/>
                <a:uFillTx/>
                <a:latin typeface="+mn-lt"/>
                <a:ea typeface="+mn-ea"/>
                <a:cs typeface="+mn-cs"/>
              </a:rPr>
              <a:t>Zygote intrafallopian transfer</a:t>
            </a:r>
            <a:endParaRPr kumimoji="0" lang="en-US" altLang="zh-TW" sz="47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Прямокутник 5"/>
          <p:cNvSpPr/>
          <p:nvPr/>
        </p:nvSpPr>
        <p:spPr>
          <a:xfrm>
            <a:off x="0" y="1800251"/>
            <a:ext cx="9721849" cy="52322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US" sz="2800" b="1" dirty="0" smtClean="0"/>
              <a:t>MICROASSISTED  IMPLANTATION  IN  UTERUS</a:t>
            </a:r>
            <a:endParaRPr lang="en-US" sz="2800" b="1"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619" y="-28753"/>
            <a:ext cx="3593027" cy="387952"/>
          </a:xfrm>
          <a:prstGeom prst="rect">
            <a:avLst/>
          </a:prstGeom>
        </p:spPr>
        <p:style>
          <a:lnRef idx="1">
            <a:schemeClr val="accent3"/>
          </a:lnRef>
          <a:fillRef idx="2">
            <a:schemeClr val="accent3"/>
          </a:fillRef>
          <a:effectRef idx="1">
            <a:schemeClr val="accent3"/>
          </a:effectRef>
          <a:fontRef idx="minor">
            <a:schemeClr val="dk1"/>
          </a:fontRef>
        </p:style>
        <p:txBody>
          <a:bodyPr wrap="none" lIns="96689" tIns="48345" rIns="96689" bIns="48345">
            <a:spAutoFit/>
          </a:bodyPr>
          <a:lstStyle/>
          <a:p>
            <a:r>
              <a:rPr lang="en-US" b="1" dirty="0" smtClean="0"/>
              <a:t>MICROASSISTED IMPLANTATION</a:t>
            </a:r>
            <a:endParaRPr lang="en-US" b="1" dirty="0"/>
          </a:p>
        </p:txBody>
      </p:sp>
      <p:sp>
        <p:nvSpPr>
          <p:cNvPr id="4" name="Прямоугольник 3"/>
          <p:cNvSpPr/>
          <p:nvPr/>
        </p:nvSpPr>
        <p:spPr>
          <a:xfrm>
            <a:off x="0" y="50"/>
            <a:ext cx="9721850" cy="7176495"/>
          </a:xfrm>
          <a:prstGeom prst="rect">
            <a:avLst/>
          </a:prstGeom>
        </p:spPr>
        <p:txBody>
          <a:bodyPr wrap="square" lIns="96689" tIns="48345" rIns="96689" bIns="48345">
            <a:spAutoFit/>
          </a:bodyPr>
          <a:lstStyle/>
          <a:p>
            <a:pPr algn="just"/>
            <a:r>
              <a:rPr lang="en-US" sz="2000" b="1" dirty="0" smtClean="0"/>
              <a:t>	                                             Assisted hatching (AH)by creating an opening in the ZP. </a:t>
            </a:r>
            <a:r>
              <a:rPr lang="en-US" sz="2000" dirty="0" smtClean="0"/>
              <a:t>The ZP persists after fertilization until the embryo is ready to implant in the uterus. The ZP of mammalian embryos is dissolved from outside by </a:t>
            </a:r>
            <a:r>
              <a:rPr lang="en-US" sz="2000" dirty="0" err="1" smtClean="0"/>
              <a:t>proteolytic</a:t>
            </a:r>
            <a:r>
              <a:rPr lang="en-US" sz="2000" dirty="0" smtClean="0"/>
              <a:t> agents in the uterine fluid.</a:t>
            </a:r>
            <a:r>
              <a:rPr lang="en-US" sz="2000" baseline="30000" dirty="0" smtClean="0"/>
              <a:t> </a:t>
            </a:r>
            <a:r>
              <a:rPr lang="en-US" sz="2000" b="1" dirty="0" smtClean="0"/>
              <a:t>Only under </a:t>
            </a:r>
            <a:r>
              <a:rPr lang="en-US" sz="2000" b="1" i="1" dirty="0" smtClean="0"/>
              <a:t>in vitro</a:t>
            </a:r>
            <a:r>
              <a:rPr lang="en-US" sz="2000" b="1" dirty="0" smtClean="0"/>
              <a:t> conditions is the embryo observed to generate an opening in the ZP through which the embryo escapes, leaving behind an empty ZP. </a:t>
            </a:r>
            <a:r>
              <a:rPr lang="en-US" sz="2000" dirty="0" smtClean="0"/>
              <a:t>The loss of ZP is most likely a result of embryo-uterine interactions. For ex., the embryo may secrete a protease activator that activates a latent protease in the uterine fluid, and the activated uterine protease then acts to digest the ZP. Moreover, certain </a:t>
            </a:r>
            <a:r>
              <a:rPr lang="en-US" sz="2000" dirty="0" err="1" smtClean="0"/>
              <a:t>zona</a:t>
            </a:r>
            <a:r>
              <a:rPr lang="en-US" sz="2000" dirty="0" smtClean="0"/>
              <a:t> characteristics, such as thickness and resistance to enzyme digestion, have been found to correlate with embryo quality and implantation potential. AH can be accomplished by the same methods as those developed initially for assisted fertilization, such as </a:t>
            </a:r>
            <a:r>
              <a:rPr lang="en-US" sz="2000" i="1" dirty="0" err="1" smtClean="0"/>
              <a:t>zona</a:t>
            </a:r>
            <a:r>
              <a:rPr lang="en-US" sz="2000" i="1" dirty="0" smtClean="0"/>
              <a:t> drilling</a:t>
            </a:r>
            <a:r>
              <a:rPr lang="en-US" sz="2000" dirty="0" smtClean="0"/>
              <a:t>, PZD, and </a:t>
            </a:r>
            <a:r>
              <a:rPr lang="en-US" sz="2000" i="1" dirty="0" err="1" smtClean="0"/>
              <a:t>zona</a:t>
            </a:r>
            <a:r>
              <a:rPr lang="en-US" sz="2000" i="1" dirty="0" smtClean="0"/>
              <a:t> ablation </a:t>
            </a:r>
            <a:r>
              <a:rPr lang="en-US" sz="2000" dirty="0" smtClean="0"/>
              <a:t>with laser. During the </a:t>
            </a:r>
            <a:r>
              <a:rPr lang="en-US" sz="2000" dirty="0" err="1" smtClean="0"/>
              <a:t>zona</a:t>
            </a:r>
            <a:r>
              <a:rPr lang="en-US" sz="2000" dirty="0" smtClean="0"/>
              <a:t> drilling procedure, the same micropipette that delivers the acid can be used to remove fragments from the embryo. The presence of fragments in IVF-generated human embryo is not uncommon and may interfere with cell-cell interactions within the embryo. The removal of fragments can presumably further improve embryo development. When using acid for assisted hatching, it is important to avoid acid contact with embryonic cells. Once a hole is made, excessive acid solution near the hatched site should be removed by the hatching pipette and the embryo should be rinsed in fresh media immediately following the hatching procedure (Fig. 2). In PZD, </a:t>
            </a:r>
            <a:r>
              <a:rPr lang="en-US" sz="2000" i="1" dirty="0" smtClean="0"/>
              <a:t>cross slits </a:t>
            </a:r>
            <a:r>
              <a:rPr lang="en-US" sz="2000" dirty="0" smtClean="0"/>
              <a:t>have been shown to be more effective than the originally described </a:t>
            </a:r>
            <a:r>
              <a:rPr lang="en-US" sz="2000" i="1" dirty="0" smtClean="0"/>
              <a:t>two-dimensional slicing </a:t>
            </a:r>
            <a:r>
              <a:rPr lang="en-US" sz="2000" dirty="0" smtClean="0"/>
              <a:t>method. To mimic more closely the </a:t>
            </a:r>
            <a:r>
              <a:rPr lang="en-US" sz="2000" i="1" dirty="0" smtClean="0"/>
              <a:t>in vivo</a:t>
            </a:r>
            <a:r>
              <a:rPr lang="en-US" sz="2000" dirty="0" smtClean="0"/>
              <a:t> events of </a:t>
            </a:r>
            <a:r>
              <a:rPr lang="en-US" sz="2000" dirty="0" err="1" smtClean="0"/>
              <a:t>zona</a:t>
            </a:r>
            <a:r>
              <a:rPr lang="en-US" sz="2000" dirty="0" smtClean="0"/>
              <a:t> loss, the ZP can be globally thinned by laser or completely dissolved </a:t>
            </a:r>
            <a:r>
              <a:rPr lang="en-US" sz="2000" dirty="0" err="1" smtClean="0"/>
              <a:t>enzymatically</a:t>
            </a:r>
            <a:r>
              <a:rPr lang="en-US" sz="2000" dirty="0" smtClean="0"/>
              <a:t> or chemically.</a:t>
            </a:r>
            <a:r>
              <a:rPr lang="en-US" sz="2000" baseline="30000" dirty="0" smtClean="0"/>
              <a:t> </a:t>
            </a:r>
            <a:r>
              <a:rPr lang="en-US" sz="2000" dirty="0" smtClean="0"/>
              <a:t>The </a:t>
            </a:r>
            <a:r>
              <a:rPr lang="en-US" sz="2000" b="1" dirty="0" err="1" smtClean="0"/>
              <a:t>zona</a:t>
            </a:r>
            <a:r>
              <a:rPr lang="en-US" sz="2000" b="1" dirty="0" smtClean="0"/>
              <a:t> drilling, PZD, laser ablation, </a:t>
            </a:r>
            <a:r>
              <a:rPr lang="en-US" sz="2000" dirty="0" smtClean="0"/>
              <a:t>and</a:t>
            </a:r>
            <a:r>
              <a:rPr lang="en-US" sz="2000" b="1" dirty="0" smtClean="0"/>
              <a:t> enzymatic thinning </a:t>
            </a:r>
            <a:r>
              <a:rPr lang="en-US" sz="2000" dirty="0" smtClean="0"/>
              <a:t>produced similar implantation and pregnancy rates.</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62034" y="40005"/>
            <a:ext cx="8263573" cy="240030"/>
          </a:xfrm>
        </p:spPr>
        <p:txBody>
          <a:bodyPr>
            <a:normAutofit fontScale="90000"/>
          </a:bodyPr>
          <a:lstStyle/>
          <a:p>
            <a:pPr eaLnBrk="1" hangingPunct="1"/>
            <a:r>
              <a:rPr lang="en-US" sz="1300" dirty="0" smtClean="0">
                <a:latin typeface="Arial" charset="0"/>
              </a:rPr>
              <a:t>Figure 13.8a</a:t>
            </a:r>
          </a:p>
        </p:txBody>
      </p:sp>
      <p:pic>
        <p:nvPicPr>
          <p:cNvPr id="48131" name="Picture 3" descr="13_08aMeiosis-U"/>
          <p:cNvPicPr>
            <a:picLocks noChangeAspect="1" noChangeArrowheads="1"/>
          </p:cNvPicPr>
          <p:nvPr/>
        </p:nvPicPr>
        <p:blipFill>
          <a:blip r:embed="rId3" cstate="print"/>
          <a:srcRect/>
          <a:stretch>
            <a:fillRect/>
          </a:stretch>
        </p:blipFill>
        <p:spPr bwMode="auto">
          <a:xfrm>
            <a:off x="315627" y="470062"/>
            <a:ext cx="9088917" cy="6260783"/>
          </a:xfrm>
          <a:prstGeom prst="rect">
            <a:avLst/>
          </a:prstGeom>
          <a:noFill/>
          <a:ln w="9525">
            <a:noFill/>
            <a:miter lim="800000"/>
            <a:headEnd/>
            <a:tailEnd/>
          </a:ln>
        </p:spPr>
      </p:pic>
      <p:sp>
        <p:nvSpPr>
          <p:cNvPr id="48132" name="Text Box 4"/>
          <p:cNvSpPr txBox="1">
            <a:spLocks noChangeArrowheads="1"/>
          </p:cNvSpPr>
          <p:nvPr/>
        </p:nvSpPr>
        <p:spPr bwMode="auto">
          <a:xfrm>
            <a:off x="1200045" y="941788"/>
            <a:ext cx="1194977" cy="336709"/>
          </a:xfrm>
          <a:prstGeom prst="rect">
            <a:avLst/>
          </a:prstGeom>
          <a:noFill/>
          <a:ln w="9525">
            <a:noFill/>
            <a:miter lim="800000"/>
            <a:headEnd/>
            <a:tailEnd/>
          </a:ln>
        </p:spPr>
        <p:txBody>
          <a:bodyPr wrap="none" lIns="0" tIns="0" rIns="0" bIns="0"/>
          <a:lstStyle/>
          <a:p>
            <a:pPr>
              <a:lnSpc>
                <a:spcPct val="90000"/>
              </a:lnSpc>
            </a:pPr>
            <a:r>
              <a:rPr lang="en-US" sz="1700" b="1" dirty="0">
                <a:solidFill>
                  <a:schemeClr val="bg1"/>
                </a:solidFill>
              </a:rPr>
              <a:t>Prophase I</a:t>
            </a:r>
          </a:p>
        </p:txBody>
      </p:sp>
      <p:sp>
        <p:nvSpPr>
          <p:cNvPr id="48133" name="Text Box 5"/>
          <p:cNvSpPr txBox="1">
            <a:spLocks noChangeArrowheads="1"/>
          </p:cNvSpPr>
          <p:nvPr/>
        </p:nvSpPr>
        <p:spPr bwMode="auto">
          <a:xfrm>
            <a:off x="3240620" y="936784"/>
            <a:ext cx="1335067" cy="266700"/>
          </a:xfrm>
          <a:prstGeom prst="rect">
            <a:avLst/>
          </a:prstGeom>
          <a:noFill/>
          <a:ln w="9525">
            <a:noFill/>
            <a:miter lim="800000"/>
            <a:headEnd/>
            <a:tailEnd/>
          </a:ln>
        </p:spPr>
        <p:txBody>
          <a:bodyPr wrap="none" lIns="0" tIns="0" rIns="0" bIns="0"/>
          <a:lstStyle/>
          <a:p>
            <a:pPr>
              <a:lnSpc>
                <a:spcPct val="90000"/>
              </a:lnSpc>
            </a:pPr>
            <a:r>
              <a:rPr lang="en-US" sz="1700" b="1" dirty="0">
                <a:solidFill>
                  <a:schemeClr val="bg1"/>
                </a:solidFill>
              </a:rPr>
              <a:t>Metaphase I</a:t>
            </a:r>
          </a:p>
        </p:txBody>
      </p:sp>
      <p:sp>
        <p:nvSpPr>
          <p:cNvPr id="48134" name="Text Box 6"/>
          <p:cNvSpPr txBox="1">
            <a:spLocks noChangeArrowheads="1"/>
          </p:cNvSpPr>
          <p:nvPr/>
        </p:nvSpPr>
        <p:spPr bwMode="auto">
          <a:xfrm>
            <a:off x="5406095" y="923452"/>
            <a:ext cx="1221983" cy="253365"/>
          </a:xfrm>
          <a:prstGeom prst="rect">
            <a:avLst/>
          </a:prstGeom>
          <a:noFill/>
          <a:ln w="9525">
            <a:noFill/>
            <a:miter lim="800000"/>
            <a:headEnd/>
            <a:tailEnd/>
          </a:ln>
        </p:spPr>
        <p:txBody>
          <a:bodyPr wrap="none" lIns="0" tIns="0" rIns="0" bIns="0"/>
          <a:lstStyle/>
          <a:p>
            <a:pPr>
              <a:lnSpc>
                <a:spcPct val="90000"/>
              </a:lnSpc>
            </a:pPr>
            <a:r>
              <a:rPr lang="en-US" sz="1700" b="1" dirty="0">
                <a:solidFill>
                  <a:schemeClr val="bg1"/>
                </a:solidFill>
              </a:rPr>
              <a:t>Anaphase I</a:t>
            </a:r>
          </a:p>
        </p:txBody>
      </p:sp>
      <p:sp>
        <p:nvSpPr>
          <p:cNvPr id="48135" name="Text Box 7"/>
          <p:cNvSpPr txBox="1">
            <a:spLocks noChangeArrowheads="1"/>
          </p:cNvSpPr>
          <p:nvPr/>
        </p:nvSpPr>
        <p:spPr bwMode="auto">
          <a:xfrm>
            <a:off x="7360592" y="835108"/>
            <a:ext cx="1611869" cy="523399"/>
          </a:xfrm>
          <a:prstGeom prst="rect">
            <a:avLst/>
          </a:prstGeom>
          <a:noFill/>
          <a:ln w="9525">
            <a:noFill/>
            <a:miter lim="800000"/>
            <a:headEnd/>
            <a:tailEnd/>
          </a:ln>
        </p:spPr>
        <p:txBody>
          <a:bodyPr wrap="none" lIns="0" tIns="0" rIns="0" bIns="0"/>
          <a:lstStyle/>
          <a:p>
            <a:pPr algn="ctr">
              <a:lnSpc>
                <a:spcPct val="90000"/>
              </a:lnSpc>
            </a:pPr>
            <a:r>
              <a:rPr lang="en-US" sz="1700" b="1" dirty="0" err="1">
                <a:solidFill>
                  <a:schemeClr val="bg1"/>
                </a:solidFill>
              </a:rPr>
              <a:t>Telophase</a:t>
            </a:r>
            <a:r>
              <a:rPr lang="en-US" sz="1700" b="1" dirty="0">
                <a:solidFill>
                  <a:schemeClr val="bg1"/>
                </a:solidFill>
              </a:rPr>
              <a:t> I and</a:t>
            </a:r>
            <a:br>
              <a:rPr lang="en-US" sz="1700" b="1" dirty="0">
                <a:solidFill>
                  <a:schemeClr val="bg1"/>
                </a:solidFill>
              </a:rPr>
            </a:br>
            <a:r>
              <a:rPr lang="en-US" sz="1700" b="1" dirty="0" err="1">
                <a:solidFill>
                  <a:schemeClr val="bg1"/>
                </a:solidFill>
              </a:rPr>
              <a:t>Cytokinesis</a:t>
            </a:r>
            <a:endParaRPr lang="en-US" sz="1700" b="1" dirty="0">
              <a:solidFill>
                <a:schemeClr val="bg1"/>
              </a:solidFill>
            </a:endParaRPr>
          </a:p>
        </p:txBody>
      </p:sp>
      <p:sp>
        <p:nvSpPr>
          <p:cNvPr id="48136" name="Text Box 8"/>
          <p:cNvSpPr txBox="1">
            <a:spLocks noChangeArrowheads="1"/>
          </p:cNvSpPr>
          <p:nvPr/>
        </p:nvSpPr>
        <p:spPr bwMode="auto">
          <a:xfrm>
            <a:off x="987379" y="1480185"/>
            <a:ext cx="1826223" cy="468392"/>
          </a:xfrm>
          <a:prstGeom prst="rect">
            <a:avLst/>
          </a:prstGeom>
          <a:noFill/>
          <a:ln w="9525">
            <a:noFill/>
            <a:miter lim="800000"/>
            <a:headEnd/>
            <a:tailEnd/>
          </a:ln>
        </p:spPr>
        <p:txBody>
          <a:bodyPr wrap="none" lIns="0" tIns="0" rIns="0" bIns="0"/>
          <a:lstStyle/>
          <a:p>
            <a:pPr>
              <a:lnSpc>
                <a:spcPct val="90000"/>
              </a:lnSpc>
            </a:pPr>
            <a:r>
              <a:rPr lang="en-US" sz="1500" b="1" dirty="0" err="1"/>
              <a:t>Centrosome</a:t>
            </a:r>
            <a:r>
              <a:rPr lang="en-US" sz="1500" b="1" dirty="0"/>
              <a:t/>
            </a:r>
            <a:br>
              <a:rPr lang="en-US" sz="1500" b="1" dirty="0"/>
            </a:br>
            <a:r>
              <a:rPr lang="en-US" sz="1500" b="1" dirty="0"/>
              <a:t>(with </a:t>
            </a:r>
            <a:r>
              <a:rPr lang="en-US" sz="1500" b="1" dirty="0" err="1"/>
              <a:t>centriole</a:t>
            </a:r>
            <a:r>
              <a:rPr lang="en-US" sz="1500" b="1" dirty="0"/>
              <a:t> pair)</a:t>
            </a:r>
          </a:p>
        </p:txBody>
      </p:sp>
      <p:sp>
        <p:nvSpPr>
          <p:cNvPr id="48137" name="Text Box 9"/>
          <p:cNvSpPr txBox="1">
            <a:spLocks noChangeArrowheads="1"/>
          </p:cNvSpPr>
          <p:nvPr/>
        </p:nvSpPr>
        <p:spPr bwMode="auto">
          <a:xfrm>
            <a:off x="401704" y="2115269"/>
            <a:ext cx="1076830" cy="428386"/>
          </a:xfrm>
          <a:prstGeom prst="rect">
            <a:avLst/>
          </a:prstGeom>
          <a:noFill/>
          <a:ln w="9525">
            <a:noFill/>
            <a:miter lim="800000"/>
            <a:headEnd/>
            <a:tailEnd/>
          </a:ln>
        </p:spPr>
        <p:txBody>
          <a:bodyPr wrap="none" lIns="0" tIns="0" rIns="0" bIns="0"/>
          <a:lstStyle/>
          <a:p>
            <a:pPr>
              <a:lnSpc>
                <a:spcPct val="90000"/>
              </a:lnSpc>
            </a:pPr>
            <a:r>
              <a:rPr lang="en-US" sz="1500" b="1" dirty="0"/>
              <a:t>Sister</a:t>
            </a:r>
            <a:br>
              <a:rPr lang="en-US" sz="1500" b="1" dirty="0"/>
            </a:br>
            <a:r>
              <a:rPr lang="en-US" sz="1500" b="1" dirty="0" err="1"/>
              <a:t>chromatids</a:t>
            </a:r>
            <a:endParaRPr lang="en-US" sz="1500" b="1" dirty="0"/>
          </a:p>
        </p:txBody>
      </p:sp>
      <p:sp>
        <p:nvSpPr>
          <p:cNvPr id="48138" name="Text Box 10"/>
          <p:cNvSpPr txBox="1">
            <a:spLocks noChangeArrowheads="1"/>
          </p:cNvSpPr>
          <p:nvPr/>
        </p:nvSpPr>
        <p:spPr bwMode="auto">
          <a:xfrm>
            <a:off x="1670943" y="2095262"/>
            <a:ext cx="1048137" cy="258365"/>
          </a:xfrm>
          <a:prstGeom prst="rect">
            <a:avLst/>
          </a:prstGeom>
          <a:noFill/>
          <a:ln w="9525">
            <a:noFill/>
            <a:miter lim="800000"/>
            <a:headEnd/>
            <a:tailEnd/>
          </a:ln>
        </p:spPr>
        <p:txBody>
          <a:bodyPr wrap="none" lIns="0" tIns="0" rIns="0" bIns="0"/>
          <a:lstStyle/>
          <a:p>
            <a:pPr>
              <a:lnSpc>
                <a:spcPct val="90000"/>
              </a:lnSpc>
            </a:pPr>
            <a:r>
              <a:rPr lang="en-US" sz="1500" b="1" dirty="0" err="1"/>
              <a:t>Chiasmata</a:t>
            </a:r>
            <a:endParaRPr lang="en-US" sz="1500" b="1" dirty="0"/>
          </a:p>
        </p:txBody>
      </p:sp>
      <p:sp>
        <p:nvSpPr>
          <p:cNvPr id="48139" name="Text Box 11"/>
          <p:cNvSpPr txBox="1">
            <a:spLocks noChangeArrowheads="1"/>
          </p:cNvSpPr>
          <p:nvPr/>
        </p:nvSpPr>
        <p:spPr bwMode="auto">
          <a:xfrm>
            <a:off x="2170538" y="2420306"/>
            <a:ext cx="730827" cy="251699"/>
          </a:xfrm>
          <a:prstGeom prst="rect">
            <a:avLst/>
          </a:prstGeom>
          <a:noFill/>
          <a:ln w="9525">
            <a:noFill/>
            <a:miter lim="800000"/>
            <a:headEnd/>
            <a:tailEnd/>
          </a:ln>
        </p:spPr>
        <p:txBody>
          <a:bodyPr wrap="none" lIns="0" tIns="0" rIns="0" bIns="0"/>
          <a:lstStyle/>
          <a:p>
            <a:pPr>
              <a:lnSpc>
                <a:spcPct val="90000"/>
              </a:lnSpc>
            </a:pPr>
            <a:r>
              <a:rPr lang="en-US" sz="1500" b="1" dirty="0"/>
              <a:t>Spindle</a:t>
            </a:r>
          </a:p>
        </p:txBody>
      </p:sp>
      <p:sp>
        <p:nvSpPr>
          <p:cNvPr id="48140" name="Text Box 12"/>
          <p:cNvSpPr txBox="1">
            <a:spLocks noChangeArrowheads="1"/>
          </p:cNvSpPr>
          <p:nvPr/>
        </p:nvSpPr>
        <p:spPr bwMode="auto">
          <a:xfrm>
            <a:off x="437146" y="4438892"/>
            <a:ext cx="1308061" cy="448389"/>
          </a:xfrm>
          <a:prstGeom prst="rect">
            <a:avLst/>
          </a:prstGeom>
          <a:noFill/>
          <a:ln w="9525">
            <a:noFill/>
            <a:miter lim="800000"/>
            <a:headEnd/>
            <a:tailEnd/>
          </a:ln>
        </p:spPr>
        <p:txBody>
          <a:bodyPr wrap="none" lIns="0" tIns="0" rIns="0" bIns="0"/>
          <a:lstStyle/>
          <a:p>
            <a:pPr>
              <a:lnSpc>
                <a:spcPct val="90000"/>
              </a:lnSpc>
            </a:pPr>
            <a:r>
              <a:rPr lang="en-US" sz="1500" b="1" dirty="0"/>
              <a:t>Homologous</a:t>
            </a:r>
            <a:br>
              <a:rPr lang="en-US" sz="1500" b="1" dirty="0"/>
            </a:br>
            <a:r>
              <a:rPr lang="en-US" sz="1500" b="1" dirty="0"/>
              <a:t>chromosomes</a:t>
            </a:r>
          </a:p>
        </p:txBody>
      </p:sp>
      <p:sp>
        <p:nvSpPr>
          <p:cNvPr id="48141" name="Text Box 13"/>
          <p:cNvSpPr txBox="1">
            <a:spLocks noChangeArrowheads="1"/>
          </p:cNvSpPr>
          <p:nvPr/>
        </p:nvSpPr>
        <p:spPr bwMode="auto">
          <a:xfrm>
            <a:off x="1892052" y="4403884"/>
            <a:ext cx="1048136" cy="661750"/>
          </a:xfrm>
          <a:prstGeom prst="rect">
            <a:avLst/>
          </a:prstGeom>
          <a:noFill/>
          <a:ln w="9525">
            <a:noFill/>
            <a:miter lim="800000"/>
            <a:headEnd/>
            <a:tailEnd/>
          </a:ln>
        </p:spPr>
        <p:txBody>
          <a:bodyPr wrap="none" lIns="0" tIns="0" rIns="0" bIns="0"/>
          <a:lstStyle/>
          <a:p>
            <a:pPr>
              <a:lnSpc>
                <a:spcPct val="90000"/>
              </a:lnSpc>
            </a:pPr>
            <a:r>
              <a:rPr lang="en-US" sz="1500" b="1" dirty="0"/>
              <a:t>Fragments</a:t>
            </a:r>
            <a:br>
              <a:rPr lang="en-US" sz="1500" b="1" dirty="0"/>
            </a:br>
            <a:r>
              <a:rPr lang="en-US" sz="1500" b="1" dirty="0"/>
              <a:t>of nuclear</a:t>
            </a:r>
            <a:br>
              <a:rPr lang="en-US" sz="1500" b="1" dirty="0"/>
            </a:br>
            <a:r>
              <a:rPr lang="en-US" sz="1500" b="1" dirty="0"/>
              <a:t>envelope</a:t>
            </a:r>
          </a:p>
        </p:txBody>
      </p:sp>
      <p:sp>
        <p:nvSpPr>
          <p:cNvPr id="48142" name="Text Box 14"/>
          <p:cNvSpPr txBox="1">
            <a:spLocks noChangeArrowheads="1"/>
          </p:cNvSpPr>
          <p:nvPr/>
        </p:nvSpPr>
        <p:spPr bwMode="auto">
          <a:xfrm>
            <a:off x="442213" y="5677380"/>
            <a:ext cx="2685324" cy="816769"/>
          </a:xfrm>
          <a:prstGeom prst="rect">
            <a:avLst/>
          </a:prstGeom>
          <a:noFill/>
          <a:ln w="9525">
            <a:noFill/>
            <a:miter lim="800000"/>
            <a:headEnd/>
            <a:tailEnd/>
          </a:ln>
        </p:spPr>
        <p:txBody>
          <a:bodyPr wrap="none" lIns="0" tIns="0" rIns="0" bIns="0"/>
          <a:lstStyle/>
          <a:p>
            <a:pPr>
              <a:lnSpc>
                <a:spcPct val="90000"/>
              </a:lnSpc>
            </a:pPr>
            <a:r>
              <a:rPr lang="en-US" sz="1500" b="1" dirty="0"/>
              <a:t>Duplicated homologous</a:t>
            </a:r>
            <a:br>
              <a:rPr lang="en-US" sz="1500" b="1" dirty="0"/>
            </a:br>
            <a:r>
              <a:rPr lang="en-US" sz="1500" b="1" dirty="0"/>
              <a:t>chromosomes (red and blue)</a:t>
            </a:r>
            <a:br>
              <a:rPr lang="en-US" sz="1500" b="1" dirty="0"/>
            </a:br>
            <a:r>
              <a:rPr lang="en-US" sz="1500" b="1" dirty="0"/>
              <a:t>pair and exchange segments;</a:t>
            </a:r>
            <a:br>
              <a:rPr lang="en-US" sz="1500" b="1" dirty="0"/>
            </a:br>
            <a:r>
              <a:rPr lang="en-US" sz="1500" b="1" dirty="0"/>
              <a:t>2</a:t>
            </a:r>
            <a:r>
              <a:rPr lang="en-US" sz="1500" b="1" i="1" dirty="0"/>
              <a:t>n</a:t>
            </a:r>
            <a:r>
              <a:rPr lang="en-US" sz="1500" b="1" dirty="0"/>
              <a:t> </a:t>
            </a:r>
            <a:r>
              <a:rPr lang="en-US" sz="1500" b="1" dirty="0">
                <a:sym typeface="Symbol" pitchFamily="18" charset="2"/>
              </a:rPr>
              <a:t></a:t>
            </a:r>
            <a:r>
              <a:rPr lang="en-US" sz="1500" b="1" dirty="0"/>
              <a:t> 6 in this example.</a:t>
            </a:r>
          </a:p>
        </p:txBody>
      </p:sp>
      <p:sp>
        <p:nvSpPr>
          <p:cNvPr id="48143" name="Text Box 15"/>
          <p:cNvSpPr txBox="1">
            <a:spLocks noChangeArrowheads="1"/>
          </p:cNvSpPr>
          <p:nvPr/>
        </p:nvSpPr>
        <p:spPr bwMode="auto">
          <a:xfrm>
            <a:off x="2989132" y="2121932"/>
            <a:ext cx="1699635" cy="465058"/>
          </a:xfrm>
          <a:prstGeom prst="rect">
            <a:avLst/>
          </a:prstGeom>
          <a:noFill/>
          <a:ln w="9525">
            <a:noFill/>
            <a:miter lim="800000"/>
            <a:headEnd/>
            <a:tailEnd/>
          </a:ln>
        </p:spPr>
        <p:txBody>
          <a:bodyPr wrap="none" lIns="0" tIns="0" rIns="0" bIns="0"/>
          <a:lstStyle/>
          <a:p>
            <a:pPr>
              <a:lnSpc>
                <a:spcPct val="90000"/>
              </a:lnSpc>
            </a:pPr>
            <a:r>
              <a:rPr lang="en-US" sz="1500" b="1" dirty="0" err="1"/>
              <a:t>Centromere</a:t>
            </a:r>
            <a:r>
              <a:rPr lang="en-US" sz="1500" b="1" dirty="0"/>
              <a:t/>
            </a:r>
            <a:br>
              <a:rPr lang="en-US" sz="1500" b="1" dirty="0"/>
            </a:br>
            <a:r>
              <a:rPr lang="en-US" sz="1500" b="1" dirty="0"/>
              <a:t>(with </a:t>
            </a:r>
            <a:r>
              <a:rPr lang="en-US" sz="1500" b="1" dirty="0" err="1"/>
              <a:t>kinetochore</a:t>
            </a:r>
            <a:r>
              <a:rPr lang="en-US" sz="1500" b="1" dirty="0"/>
              <a:t>)</a:t>
            </a:r>
          </a:p>
        </p:txBody>
      </p:sp>
      <p:sp>
        <p:nvSpPr>
          <p:cNvPr id="48144" name="Text Box 16"/>
          <p:cNvSpPr txBox="1">
            <a:spLocks noChangeArrowheads="1"/>
          </p:cNvSpPr>
          <p:nvPr/>
        </p:nvSpPr>
        <p:spPr bwMode="auto">
          <a:xfrm>
            <a:off x="4111536" y="2630332"/>
            <a:ext cx="1044762" cy="446723"/>
          </a:xfrm>
          <a:prstGeom prst="rect">
            <a:avLst/>
          </a:prstGeom>
          <a:noFill/>
          <a:ln w="9525">
            <a:noFill/>
            <a:miter lim="800000"/>
            <a:headEnd/>
            <a:tailEnd/>
          </a:ln>
        </p:spPr>
        <p:txBody>
          <a:bodyPr wrap="none" lIns="0" tIns="0" rIns="0" bIns="0"/>
          <a:lstStyle/>
          <a:p>
            <a:pPr>
              <a:lnSpc>
                <a:spcPct val="90000"/>
              </a:lnSpc>
            </a:pPr>
            <a:r>
              <a:rPr lang="en-US" sz="1500" b="1" dirty="0"/>
              <a:t>Metaphase</a:t>
            </a:r>
            <a:br>
              <a:rPr lang="en-US" sz="1500" b="1" dirty="0"/>
            </a:br>
            <a:r>
              <a:rPr lang="en-US" sz="1500" b="1" dirty="0"/>
              <a:t>plate</a:t>
            </a:r>
          </a:p>
        </p:txBody>
      </p:sp>
      <p:sp>
        <p:nvSpPr>
          <p:cNvPr id="48145" name="Text Box 17"/>
          <p:cNvSpPr txBox="1">
            <a:spLocks noChangeArrowheads="1"/>
          </p:cNvSpPr>
          <p:nvPr/>
        </p:nvSpPr>
        <p:spPr bwMode="auto">
          <a:xfrm>
            <a:off x="2992507" y="4910617"/>
            <a:ext cx="1174724" cy="600075"/>
          </a:xfrm>
          <a:prstGeom prst="rect">
            <a:avLst/>
          </a:prstGeom>
          <a:noFill/>
          <a:ln w="9525">
            <a:noFill/>
            <a:miter lim="800000"/>
            <a:headEnd/>
            <a:tailEnd/>
          </a:ln>
        </p:spPr>
        <p:txBody>
          <a:bodyPr wrap="none" lIns="0" tIns="0" rIns="0" bIns="0"/>
          <a:lstStyle/>
          <a:p>
            <a:pPr>
              <a:lnSpc>
                <a:spcPct val="90000"/>
              </a:lnSpc>
            </a:pPr>
            <a:r>
              <a:rPr lang="en-US" sz="1500" b="1" dirty="0"/>
              <a:t>Microtubule</a:t>
            </a:r>
            <a:br>
              <a:rPr lang="en-US" sz="1500" b="1" dirty="0"/>
            </a:br>
            <a:r>
              <a:rPr lang="en-US" sz="1500" b="1" dirty="0"/>
              <a:t>attached to</a:t>
            </a:r>
            <a:br>
              <a:rPr lang="en-US" sz="1500" b="1" dirty="0"/>
            </a:br>
            <a:r>
              <a:rPr lang="en-US" sz="1500" b="1" dirty="0" err="1"/>
              <a:t>kinetochore</a:t>
            </a:r>
            <a:endParaRPr lang="en-US" sz="1500" b="1" dirty="0"/>
          </a:p>
        </p:txBody>
      </p:sp>
      <p:sp>
        <p:nvSpPr>
          <p:cNvPr id="48146" name="Text Box 18"/>
          <p:cNvSpPr txBox="1">
            <a:spLocks noChangeArrowheads="1"/>
          </p:cNvSpPr>
          <p:nvPr/>
        </p:nvSpPr>
        <p:spPr bwMode="auto">
          <a:xfrm>
            <a:off x="3220363" y="5644040"/>
            <a:ext cx="2081084" cy="428387"/>
          </a:xfrm>
          <a:prstGeom prst="rect">
            <a:avLst/>
          </a:prstGeom>
          <a:noFill/>
          <a:ln w="9525">
            <a:noFill/>
            <a:miter lim="800000"/>
            <a:headEnd/>
            <a:tailEnd/>
          </a:ln>
        </p:spPr>
        <p:txBody>
          <a:bodyPr wrap="none" lIns="0" tIns="0" rIns="0" bIns="0"/>
          <a:lstStyle/>
          <a:p>
            <a:pPr>
              <a:lnSpc>
                <a:spcPct val="90000"/>
              </a:lnSpc>
            </a:pPr>
            <a:r>
              <a:rPr lang="en-US" sz="1500" b="1" dirty="0"/>
              <a:t>Chromosomes line up</a:t>
            </a:r>
            <a:br>
              <a:rPr lang="en-US" sz="1500" b="1" dirty="0"/>
            </a:br>
            <a:r>
              <a:rPr lang="en-US" sz="1500" b="1" dirty="0"/>
              <a:t>by homologous pairs.</a:t>
            </a:r>
          </a:p>
        </p:txBody>
      </p:sp>
      <p:sp>
        <p:nvSpPr>
          <p:cNvPr id="48147" name="Text Box 19"/>
          <p:cNvSpPr txBox="1">
            <a:spLocks noChangeArrowheads="1"/>
          </p:cNvSpPr>
          <p:nvPr/>
        </p:nvSpPr>
        <p:spPr bwMode="auto">
          <a:xfrm>
            <a:off x="5389214" y="1621874"/>
            <a:ext cx="1672630" cy="455056"/>
          </a:xfrm>
          <a:prstGeom prst="rect">
            <a:avLst/>
          </a:prstGeom>
          <a:noFill/>
          <a:ln w="9525">
            <a:noFill/>
            <a:miter lim="800000"/>
            <a:headEnd/>
            <a:tailEnd/>
          </a:ln>
        </p:spPr>
        <p:txBody>
          <a:bodyPr wrap="none" lIns="0" tIns="0" rIns="0" bIns="0"/>
          <a:lstStyle/>
          <a:p>
            <a:pPr>
              <a:lnSpc>
                <a:spcPct val="90000"/>
              </a:lnSpc>
            </a:pPr>
            <a:r>
              <a:rPr lang="en-US" sz="1500" b="1" dirty="0"/>
              <a:t>Sister </a:t>
            </a:r>
            <a:r>
              <a:rPr lang="en-US" sz="1500" b="1" dirty="0" err="1"/>
              <a:t>chromatids</a:t>
            </a:r>
            <a:r>
              <a:rPr lang="en-US" sz="1500" b="1" dirty="0"/>
              <a:t/>
            </a:r>
            <a:br>
              <a:rPr lang="en-US" sz="1500" b="1" dirty="0"/>
            </a:br>
            <a:r>
              <a:rPr lang="en-US" sz="1500" b="1" dirty="0"/>
              <a:t>remain attached</a:t>
            </a:r>
          </a:p>
        </p:txBody>
      </p:sp>
      <p:sp>
        <p:nvSpPr>
          <p:cNvPr id="48148" name="Text Box 20"/>
          <p:cNvSpPr txBox="1">
            <a:spLocks noChangeArrowheads="1"/>
          </p:cNvSpPr>
          <p:nvPr/>
        </p:nvSpPr>
        <p:spPr bwMode="auto">
          <a:xfrm>
            <a:off x="5227187" y="4233866"/>
            <a:ext cx="1346881" cy="626745"/>
          </a:xfrm>
          <a:prstGeom prst="rect">
            <a:avLst/>
          </a:prstGeom>
          <a:noFill/>
          <a:ln w="9525">
            <a:noFill/>
            <a:miter lim="800000"/>
            <a:headEnd/>
            <a:tailEnd/>
          </a:ln>
        </p:spPr>
        <p:txBody>
          <a:bodyPr wrap="none" lIns="0" tIns="0" rIns="0" bIns="0"/>
          <a:lstStyle/>
          <a:p>
            <a:pPr>
              <a:lnSpc>
                <a:spcPct val="90000"/>
              </a:lnSpc>
            </a:pPr>
            <a:r>
              <a:rPr lang="en-US" sz="1500" b="1" dirty="0"/>
              <a:t>Homologous</a:t>
            </a:r>
            <a:br>
              <a:rPr lang="en-US" sz="1500" b="1" dirty="0"/>
            </a:br>
            <a:r>
              <a:rPr lang="en-US" sz="1500" b="1" dirty="0"/>
              <a:t>chromosomes</a:t>
            </a:r>
            <a:br>
              <a:rPr lang="en-US" sz="1500" b="1" dirty="0"/>
            </a:br>
            <a:r>
              <a:rPr lang="en-US" sz="1500" b="1" dirty="0"/>
              <a:t>separate</a:t>
            </a:r>
          </a:p>
        </p:txBody>
      </p:sp>
      <p:sp>
        <p:nvSpPr>
          <p:cNvPr id="48149" name="Text Box 21"/>
          <p:cNvSpPr txBox="1">
            <a:spLocks noChangeArrowheads="1"/>
          </p:cNvSpPr>
          <p:nvPr/>
        </p:nvSpPr>
        <p:spPr bwMode="auto">
          <a:xfrm>
            <a:off x="5149543" y="4973959"/>
            <a:ext cx="2337632" cy="450056"/>
          </a:xfrm>
          <a:prstGeom prst="rect">
            <a:avLst/>
          </a:prstGeom>
          <a:noFill/>
          <a:ln w="9525">
            <a:noFill/>
            <a:miter lim="800000"/>
            <a:headEnd/>
            <a:tailEnd/>
          </a:ln>
        </p:spPr>
        <p:txBody>
          <a:bodyPr wrap="none" lIns="0" tIns="0" rIns="0" bIns="0"/>
          <a:lstStyle/>
          <a:p>
            <a:pPr>
              <a:lnSpc>
                <a:spcPct val="90000"/>
              </a:lnSpc>
            </a:pPr>
            <a:r>
              <a:rPr lang="en-US" sz="1500" b="1" dirty="0"/>
              <a:t>Each pair of homologous </a:t>
            </a:r>
            <a:br>
              <a:rPr lang="en-US" sz="1500" b="1" dirty="0"/>
            </a:br>
            <a:r>
              <a:rPr lang="en-US" sz="1500" b="1" dirty="0"/>
              <a:t>chromosomes separates.</a:t>
            </a:r>
          </a:p>
        </p:txBody>
      </p:sp>
      <p:sp>
        <p:nvSpPr>
          <p:cNvPr id="48150" name="Text Box 22"/>
          <p:cNvSpPr txBox="1">
            <a:spLocks noChangeArrowheads="1"/>
          </p:cNvSpPr>
          <p:nvPr/>
        </p:nvSpPr>
        <p:spPr bwMode="auto">
          <a:xfrm>
            <a:off x="6952140" y="3883819"/>
            <a:ext cx="899608" cy="433388"/>
          </a:xfrm>
          <a:prstGeom prst="rect">
            <a:avLst/>
          </a:prstGeom>
          <a:noFill/>
          <a:ln w="9525">
            <a:noFill/>
            <a:miter lim="800000"/>
            <a:headEnd/>
            <a:tailEnd/>
          </a:ln>
        </p:spPr>
        <p:txBody>
          <a:bodyPr wrap="none" lIns="0" tIns="0" rIns="0" bIns="0"/>
          <a:lstStyle/>
          <a:p>
            <a:pPr>
              <a:lnSpc>
                <a:spcPct val="90000"/>
              </a:lnSpc>
            </a:pPr>
            <a:r>
              <a:rPr lang="en-US" sz="1500" b="1" dirty="0"/>
              <a:t>Cleavage</a:t>
            </a:r>
            <a:br>
              <a:rPr lang="en-US" sz="1500" b="1" dirty="0"/>
            </a:br>
            <a:r>
              <a:rPr lang="en-US" sz="1500" b="1" dirty="0"/>
              <a:t>furrow</a:t>
            </a:r>
          </a:p>
        </p:txBody>
      </p:sp>
      <p:sp>
        <p:nvSpPr>
          <p:cNvPr id="48151" name="Text Box 23"/>
          <p:cNvSpPr txBox="1">
            <a:spLocks noChangeArrowheads="1"/>
          </p:cNvSpPr>
          <p:nvPr/>
        </p:nvSpPr>
        <p:spPr bwMode="auto">
          <a:xfrm>
            <a:off x="7688026" y="4987290"/>
            <a:ext cx="1505536" cy="1256824"/>
          </a:xfrm>
          <a:prstGeom prst="rect">
            <a:avLst/>
          </a:prstGeom>
          <a:noFill/>
          <a:ln w="9525">
            <a:noFill/>
            <a:miter lim="800000"/>
            <a:headEnd/>
            <a:tailEnd/>
          </a:ln>
        </p:spPr>
        <p:txBody>
          <a:bodyPr wrap="none" lIns="0" tIns="0" rIns="0" bIns="0"/>
          <a:lstStyle/>
          <a:p>
            <a:pPr>
              <a:lnSpc>
                <a:spcPct val="90000"/>
              </a:lnSpc>
            </a:pPr>
            <a:r>
              <a:rPr lang="en-US" sz="1500" b="1" dirty="0"/>
              <a:t>Two haploid </a:t>
            </a:r>
            <a:br>
              <a:rPr lang="en-US" sz="1500" b="1" dirty="0"/>
            </a:br>
            <a:r>
              <a:rPr lang="en-US" sz="1500" b="1" dirty="0"/>
              <a:t>cells form; each </a:t>
            </a:r>
            <a:br>
              <a:rPr lang="en-US" sz="1500" b="1" dirty="0"/>
            </a:br>
            <a:r>
              <a:rPr lang="en-US" sz="1500" b="1" dirty="0"/>
              <a:t>chromosome</a:t>
            </a:r>
            <a:br>
              <a:rPr lang="en-US" sz="1500" b="1" dirty="0"/>
            </a:br>
            <a:r>
              <a:rPr lang="en-US" sz="1500" b="1" dirty="0"/>
              <a:t>still consists </a:t>
            </a:r>
            <a:br>
              <a:rPr lang="en-US" sz="1500" b="1" dirty="0"/>
            </a:br>
            <a:r>
              <a:rPr lang="en-US" sz="1500" b="1" dirty="0"/>
              <a:t>of two sister </a:t>
            </a:r>
            <a:br>
              <a:rPr lang="en-US" sz="1500" b="1" dirty="0"/>
            </a:br>
            <a:r>
              <a:rPr lang="en-US" sz="1500" b="1" dirty="0" err="1"/>
              <a:t>chromatids</a:t>
            </a:r>
            <a:r>
              <a:rPr lang="en-US" sz="1500" b="1" dirty="0"/>
              <a:t>.</a:t>
            </a:r>
          </a:p>
        </p:txBody>
      </p:sp>
      <p:sp>
        <p:nvSpPr>
          <p:cNvPr id="48152" name="Line 24"/>
          <p:cNvSpPr>
            <a:spLocks noChangeShapeType="1"/>
          </p:cNvSpPr>
          <p:nvPr/>
        </p:nvSpPr>
        <p:spPr bwMode="auto">
          <a:xfrm flipH="1">
            <a:off x="956996" y="2528650"/>
            <a:ext cx="13503" cy="693420"/>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53" name="Line 25"/>
          <p:cNvSpPr>
            <a:spLocks noChangeShapeType="1"/>
          </p:cNvSpPr>
          <p:nvPr/>
        </p:nvSpPr>
        <p:spPr bwMode="auto">
          <a:xfrm>
            <a:off x="970498" y="2528650"/>
            <a:ext cx="28692" cy="693420"/>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54" name="Line 26"/>
          <p:cNvSpPr>
            <a:spLocks noChangeShapeType="1"/>
          </p:cNvSpPr>
          <p:nvPr/>
        </p:nvSpPr>
        <p:spPr bwMode="auto">
          <a:xfrm>
            <a:off x="1505536" y="1888570"/>
            <a:ext cx="0" cy="806768"/>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55" name="Line 27"/>
          <p:cNvSpPr>
            <a:spLocks noChangeShapeType="1"/>
          </p:cNvSpPr>
          <p:nvPr/>
        </p:nvSpPr>
        <p:spPr bwMode="auto">
          <a:xfrm flipH="1">
            <a:off x="1421149" y="2305292"/>
            <a:ext cx="533351" cy="875109"/>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56" name="Line 28"/>
          <p:cNvSpPr>
            <a:spLocks noChangeShapeType="1"/>
          </p:cNvSpPr>
          <p:nvPr/>
        </p:nvSpPr>
        <p:spPr bwMode="auto">
          <a:xfrm flipH="1">
            <a:off x="1800909" y="2305289"/>
            <a:ext cx="153591" cy="1181814"/>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57" name="Line 29"/>
          <p:cNvSpPr>
            <a:spLocks noChangeShapeType="1"/>
          </p:cNvSpPr>
          <p:nvPr/>
        </p:nvSpPr>
        <p:spPr bwMode="auto">
          <a:xfrm flipH="1">
            <a:off x="1940994" y="2583656"/>
            <a:ext cx="210978" cy="221695"/>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58" name="Line 30"/>
          <p:cNvSpPr>
            <a:spLocks noChangeShapeType="1"/>
          </p:cNvSpPr>
          <p:nvPr/>
        </p:nvSpPr>
        <p:spPr bwMode="auto">
          <a:xfrm>
            <a:off x="1870106" y="4112185"/>
            <a:ext cx="210978" cy="276701"/>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59" name="Line 31"/>
          <p:cNvSpPr>
            <a:spLocks noChangeShapeType="1"/>
          </p:cNvSpPr>
          <p:nvPr/>
        </p:nvSpPr>
        <p:spPr bwMode="auto">
          <a:xfrm>
            <a:off x="1996697" y="3945494"/>
            <a:ext cx="84391" cy="458390"/>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60" name="Line 32"/>
          <p:cNvSpPr>
            <a:spLocks noChangeShapeType="1"/>
          </p:cNvSpPr>
          <p:nvPr/>
        </p:nvSpPr>
        <p:spPr bwMode="auto">
          <a:xfrm flipH="1">
            <a:off x="3304754" y="2528654"/>
            <a:ext cx="168782" cy="1401841"/>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61" name="Line 33"/>
          <p:cNvSpPr>
            <a:spLocks noChangeShapeType="1"/>
          </p:cNvSpPr>
          <p:nvPr/>
        </p:nvSpPr>
        <p:spPr bwMode="auto">
          <a:xfrm>
            <a:off x="3319945" y="4125520"/>
            <a:ext cx="0" cy="763429"/>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62" name="Line 34"/>
          <p:cNvSpPr>
            <a:spLocks noChangeShapeType="1"/>
          </p:cNvSpPr>
          <p:nvPr/>
        </p:nvSpPr>
        <p:spPr bwMode="auto">
          <a:xfrm>
            <a:off x="4457540" y="3042047"/>
            <a:ext cx="239671" cy="958453"/>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63" name="Line 35"/>
          <p:cNvSpPr>
            <a:spLocks noChangeShapeType="1"/>
          </p:cNvSpPr>
          <p:nvPr/>
        </p:nvSpPr>
        <p:spPr bwMode="auto">
          <a:xfrm>
            <a:off x="6131855" y="2013585"/>
            <a:ext cx="281866" cy="653415"/>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64" name="Line 36"/>
          <p:cNvSpPr>
            <a:spLocks noChangeShapeType="1"/>
          </p:cNvSpPr>
          <p:nvPr/>
        </p:nvSpPr>
        <p:spPr bwMode="auto">
          <a:xfrm>
            <a:off x="5554620" y="2888695"/>
            <a:ext cx="0" cy="1291828"/>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65" name="Line 37"/>
          <p:cNvSpPr>
            <a:spLocks noChangeShapeType="1"/>
          </p:cNvSpPr>
          <p:nvPr/>
        </p:nvSpPr>
        <p:spPr bwMode="auto">
          <a:xfrm flipH="1">
            <a:off x="5554624" y="3263745"/>
            <a:ext cx="239671" cy="916781"/>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66" name="Line 38"/>
          <p:cNvSpPr>
            <a:spLocks noChangeShapeType="1"/>
          </p:cNvSpPr>
          <p:nvPr/>
        </p:nvSpPr>
        <p:spPr bwMode="auto">
          <a:xfrm flipH="1">
            <a:off x="7468610" y="3167063"/>
            <a:ext cx="448960" cy="666750"/>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48167" name="AutoShape 39"/>
          <p:cNvSpPr>
            <a:spLocks/>
          </p:cNvSpPr>
          <p:nvPr/>
        </p:nvSpPr>
        <p:spPr bwMode="auto">
          <a:xfrm rot="-935401">
            <a:off x="1216920" y="3852148"/>
            <a:ext cx="106332" cy="273368"/>
          </a:xfrm>
          <a:prstGeom prst="leftBrace">
            <a:avLst>
              <a:gd name="adj1" fmla="val 21693"/>
              <a:gd name="adj2" fmla="val 50000"/>
            </a:avLst>
          </a:prstGeom>
          <a:noFill/>
          <a:ln w="12700">
            <a:solidFill>
              <a:schemeClr val="tx1"/>
            </a:solidFill>
            <a:round/>
            <a:headEnd/>
            <a:tailEnd/>
          </a:ln>
        </p:spPr>
        <p:txBody>
          <a:bodyPr wrap="none" lIns="96659" tIns="48330" rIns="96659" bIns="48330" anchor="ctr"/>
          <a:lstStyle/>
          <a:p>
            <a:endParaRPr lang="uk-UA"/>
          </a:p>
        </p:txBody>
      </p:sp>
      <p:sp>
        <p:nvSpPr>
          <p:cNvPr id="48168" name="Line 40"/>
          <p:cNvSpPr>
            <a:spLocks noChangeShapeType="1"/>
          </p:cNvSpPr>
          <p:nvPr/>
        </p:nvSpPr>
        <p:spPr bwMode="auto">
          <a:xfrm flipH="1">
            <a:off x="1053204" y="3993832"/>
            <a:ext cx="175533" cy="433388"/>
          </a:xfrm>
          <a:prstGeom prst="line">
            <a:avLst/>
          </a:prstGeom>
          <a:noFill/>
          <a:ln w="12700">
            <a:solidFill>
              <a:schemeClr val="tx1"/>
            </a:solidFill>
            <a:round/>
            <a:headEnd/>
            <a:tailEnd/>
          </a:ln>
        </p:spPr>
        <p:txBody>
          <a:bodyPr wrap="none" lIns="96659" tIns="48330" rIns="96659" bIns="48330" anchor="ctr"/>
          <a:lstStyle/>
          <a:p>
            <a:endParaRPr lang="uk-UA"/>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49289"/>
            <a:ext cx="9721850" cy="6376276"/>
          </a:xfrm>
          <a:prstGeom prst="rect">
            <a:avLst/>
          </a:prstGeom>
        </p:spPr>
        <p:txBody>
          <a:bodyPr wrap="square" lIns="96689" tIns="48345" rIns="96689" bIns="48345">
            <a:spAutoFit/>
          </a:bodyPr>
          <a:lstStyle/>
          <a:p>
            <a:pPr algn="just"/>
            <a:r>
              <a:rPr lang="en-US" sz="2400" dirty="0" smtClean="0"/>
              <a:t>Some studies support the initial observation by Cohen et al. 1992. that assisted hatching improves implantation and pregnancy rates;</a:t>
            </a:r>
            <a:r>
              <a:rPr lang="en-US" sz="2400" baseline="30000" dirty="0" smtClean="0"/>
              <a:t> </a:t>
            </a:r>
            <a:r>
              <a:rPr lang="en-US" sz="2400" dirty="0" smtClean="0"/>
              <a:t>while other studies disagree. In the Practice Committee Report in 2000, the American Society for Reproductive Medicine suggests that </a:t>
            </a:r>
            <a:r>
              <a:rPr lang="en-US" sz="2400" b="1" dirty="0" smtClean="0"/>
              <a:t>“assisted hatching may be clinically useful” </a:t>
            </a:r>
            <a:r>
              <a:rPr lang="en-US" sz="2400" dirty="0" smtClean="0"/>
              <a:t>and recommends that “individual ART programs should evaluate their own patient populations in order to determine which subgroups may benefit from the procedure. The routine or universal performance of assisted hatching in the treatment of all IVF patients appears, at this point, to be unwarranted.” In spite of its uncertain benefits, assisted hatching has not been associated with impaired embryo development or major birth defects. Assisted hatching and assisted fertilization techniques have been implicated in </a:t>
            </a:r>
            <a:r>
              <a:rPr lang="en-US" sz="2400" b="1" dirty="0" smtClean="0"/>
              <a:t>increasing</a:t>
            </a:r>
            <a:r>
              <a:rPr lang="en-US" sz="2400" dirty="0" smtClean="0"/>
              <a:t> the incidence of </a:t>
            </a:r>
            <a:r>
              <a:rPr lang="en-US" sz="2400" b="1" dirty="0" smtClean="0"/>
              <a:t>monozygotic twinning</a:t>
            </a:r>
            <a:r>
              <a:rPr lang="en-US" sz="2400" dirty="0" smtClean="0"/>
              <a:t>.</a:t>
            </a:r>
            <a:r>
              <a:rPr lang="en-US" sz="2400" baseline="30000" dirty="0" smtClean="0"/>
              <a:t> </a:t>
            </a:r>
            <a:r>
              <a:rPr lang="en-US" sz="2400" dirty="0" smtClean="0"/>
              <a:t>However, other studies attributed this problem to other aspects of ART, such as the </a:t>
            </a:r>
            <a:r>
              <a:rPr lang="en-US" sz="2400" dirty="0" err="1" smtClean="0"/>
              <a:t>gonadotropin</a:t>
            </a:r>
            <a:r>
              <a:rPr lang="en-US" sz="2400" dirty="0" smtClean="0"/>
              <a:t> treatment or the embryo culture conditions. Nevertheless, this phenomenon warrants further investigation because </a:t>
            </a:r>
            <a:r>
              <a:rPr lang="en-US" sz="2400" b="1" dirty="0" smtClean="0"/>
              <a:t>monozygotic twinning is more likely to result in miscarriage or other obstetrical complications.</a:t>
            </a:r>
            <a:endParaRPr lang="ru-RU" sz="2400" b="1" dirty="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902_IVF-02.jpg"/>
          <p:cNvPicPr>
            <a:picLocks noChangeAspect="1"/>
          </p:cNvPicPr>
          <p:nvPr/>
        </p:nvPicPr>
        <p:blipFill>
          <a:blip r:embed="rId2" cstate="print"/>
          <a:stretch>
            <a:fillRect/>
          </a:stretch>
        </p:blipFill>
        <p:spPr>
          <a:xfrm>
            <a:off x="4753298" y="-65608"/>
            <a:ext cx="4968552" cy="7266508"/>
          </a:xfrm>
          <a:prstGeom prst="rect">
            <a:avLst/>
          </a:prstGeom>
        </p:spPr>
      </p:pic>
      <p:sp>
        <p:nvSpPr>
          <p:cNvPr id="3" name="Прямокутник 2"/>
          <p:cNvSpPr/>
          <p:nvPr/>
        </p:nvSpPr>
        <p:spPr>
          <a:xfrm>
            <a:off x="1" y="0"/>
            <a:ext cx="4320648" cy="52322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altLang="zh-TW" sz="2800" b="1" dirty="0" smtClean="0"/>
              <a:t>Zygote intrauterine transfer</a:t>
            </a:r>
            <a:endParaRPr lang="uk-UA" sz="2800" dirty="0"/>
          </a:p>
        </p:txBody>
      </p:sp>
      <p:sp>
        <p:nvSpPr>
          <p:cNvPr id="4" name="Прямокутник 3"/>
          <p:cNvSpPr/>
          <p:nvPr/>
        </p:nvSpPr>
        <p:spPr>
          <a:xfrm>
            <a:off x="-1" y="1368202"/>
            <a:ext cx="4788917" cy="3416320"/>
          </a:xfrm>
          <a:prstGeom prst="rect">
            <a:avLst/>
          </a:prstGeom>
        </p:spPr>
        <p:txBody>
          <a:bodyPr wrap="square">
            <a:spAutoFit/>
          </a:bodyPr>
          <a:lstStyle/>
          <a:p>
            <a:r>
              <a:rPr lang="en-US" altLang="zh-TW" sz="2400" dirty="0" smtClean="0"/>
              <a:t>Eggs are removed from the woman (1a ), sperm is concentrated by removing seminal fluid (1b) and eggs are placed in contact with man's sperm into Petri dish (2). This allows fertilization to take place. Then, zygote is collected (3) and surgically </a:t>
            </a:r>
            <a:r>
              <a:rPr lang="en-US" altLang="zh-TW" sz="2400" dirty="0" err="1" smtClean="0"/>
              <a:t>transfered</a:t>
            </a:r>
            <a:r>
              <a:rPr lang="en-US" altLang="zh-TW" sz="2400" dirty="0" smtClean="0"/>
              <a:t> into the woman's womb for </a:t>
            </a:r>
            <a:r>
              <a:rPr lang="en-US" altLang="zh-TW" sz="2400" dirty="0" err="1" smtClean="0"/>
              <a:t>implantaton</a:t>
            </a:r>
            <a:r>
              <a:rPr lang="en-US" altLang="zh-TW" sz="2400" dirty="0" smtClean="0"/>
              <a:t> (4). </a:t>
            </a:r>
            <a:endParaRPr lang="uk-UA" sz="2400"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92352" y="46857"/>
            <a:ext cx="6688519" cy="620854"/>
          </a:xfrm>
          <a:prstGeom prst="rect">
            <a:avLst/>
          </a:prstGeom>
        </p:spPr>
        <p:style>
          <a:lnRef idx="1">
            <a:schemeClr val="accent5"/>
          </a:lnRef>
          <a:fillRef idx="2">
            <a:schemeClr val="accent5"/>
          </a:fillRef>
          <a:effectRef idx="1">
            <a:schemeClr val="accent5"/>
          </a:effectRef>
          <a:fontRef idx="minor">
            <a:schemeClr val="dk1"/>
          </a:fontRef>
        </p:style>
        <p:txBody>
          <a:bodyPr wrap="square" lIns="96689" tIns="48345" rIns="96689" bIns="48345">
            <a:spAutoFit/>
          </a:bodyPr>
          <a:lstStyle/>
          <a:p>
            <a:r>
              <a:rPr lang="en-US" sz="3400" dirty="0" smtClean="0"/>
              <a:t>Cytoplasm/germinal vesicle transfers</a:t>
            </a:r>
            <a:endParaRPr lang="ru-RU" sz="3400" dirty="0"/>
          </a:p>
        </p:txBody>
      </p:sp>
      <p:sp>
        <p:nvSpPr>
          <p:cNvPr id="3" name="Прямоугольник 2"/>
          <p:cNvSpPr/>
          <p:nvPr/>
        </p:nvSpPr>
        <p:spPr>
          <a:xfrm>
            <a:off x="0" y="720130"/>
            <a:ext cx="9721850" cy="6237777"/>
          </a:xfrm>
          <a:prstGeom prst="rect">
            <a:avLst/>
          </a:prstGeom>
        </p:spPr>
        <p:txBody>
          <a:bodyPr wrap="square" lIns="96689" tIns="48345" rIns="96689" bIns="48345">
            <a:spAutoFit/>
          </a:bodyPr>
          <a:lstStyle/>
          <a:p>
            <a:pPr algn="just"/>
            <a:r>
              <a:rPr lang="en-US" dirty="0" smtClean="0"/>
              <a:t>To remedy repeated implantation failures after ART treatments, another laboratory procedure has been described in which a </a:t>
            </a:r>
            <a:r>
              <a:rPr lang="en-US" b="1" dirty="0" smtClean="0"/>
              <a:t>small amount of cytoplasm is transferred from donor </a:t>
            </a:r>
            <a:r>
              <a:rPr lang="en-US" b="1" dirty="0" err="1" smtClean="0"/>
              <a:t>oocytes</a:t>
            </a:r>
            <a:r>
              <a:rPr lang="en-US" b="1" dirty="0" smtClean="0"/>
              <a:t> into the patients’ own </a:t>
            </a:r>
            <a:r>
              <a:rPr lang="en-US" b="1" dirty="0" err="1" smtClean="0"/>
              <a:t>oocytes</a:t>
            </a:r>
            <a:r>
              <a:rPr lang="en-US" dirty="0" smtClean="0"/>
              <a:t>. The hypothesis underlying this procedure is that in some patients, certain defects in </a:t>
            </a:r>
            <a:r>
              <a:rPr lang="en-US" dirty="0" err="1" smtClean="0"/>
              <a:t>ooplasm</a:t>
            </a:r>
            <a:r>
              <a:rPr lang="en-US" dirty="0" smtClean="0"/>
              <a:t> may prevent the resultant embryo from normal development and implantation, and such defects may be corrected by infusion of </a:t>
            </a:r>
            <a:r>
              <a:rPr lang="en-US" b="1" dirty="0" smtClean="0"/>
              <a:t>cytoplasm from </a:t>
            </a:r>
            <a:r>
              <a:rPr lang="en-US" b="1" dirty="0" err="1" smtClean="0"/>
              <a:t>oocytes</a:t>
            </a:r>
            <a:r>
              <a:rPr lang="en-US" b="1" dirty="0" smtClean="0"/>
              <a:t> of fertile women</a:t>
            </a:r>
            <a:r>
              <a:rPr lang="en-US" dirty="0" smtClean="0"/>
              <a:t>. The importance of </a:t>
            </a:r>
            <a:r>
              <a:rPr lang="en-US" dirty="0" err="1" smtClean="0"/>
              <a:t>cytoplasmic</a:t>
            </a:r>
            <a:r>
              <a:rPr lang="en-US" dirty="0" smtClean="0"/>
              <a:t> factors in embryo development has been recognized for some time. </a:t>
            </a:r>
            <a:r>
              <a:rPr lang="en-US" b="1" dirty="0" smtClean="0"/>
              <a:t>Under certain culture conditions</a:t>
            </a:r>
            <a:r>
              <a:rPr lang="en-US" dirty="0" smtClean="0"/>
              <a:t>, </a:t>
            </a:r>
            <a:r>
              <a:rPr lang="en-US" b="1" dirty="0" smtClean="0"/>
              <a:t>embryos from </a:t>
            </a:r>
            <a:r>
              <a:rPr lang="en-US" b="1" dirty="0" err="1" smtClean="0"/>
              <a:t>outbred</a:t>
            </a:r>
            <a:r>
              <a:rPr lang="en-US" b="1" dirty="0" smtClean="0"/>
              <a:t> mice cannot develop beyond the two-cell stage </a:t>
            </a:r>
            <a:r>
              <a:rPr lang="en-US" dirty="0" smtClean="0"/>
              <a:t>(</a:t>
            </a:r>
            <a:r>
              <a:rPr lang="en-US" b="1" dirty="0" smtClean="0"/>
              <a:t>two-cell block</a:t>
            </a:r>
            <a:r>
              <a:rPr lang="en-US" dirty="0" smtClean="0"/>
              <a:t>). This block could be overcome after the embryos were injected with cytoplasm from inbred mouse embryos without the two-cell block. </a:t>
            </a:r>
            <a:r>
              <a:rPr lang="en-US" b="1" dirty="0" smtClean="0"/>
              <a:t>Mitochondria have been implicated as one of the candidates for the </a:t>
            </a:r>
            <a:r>
              <a:rPr lang="en-US" b="1" dirty="0" err="1" smtClean="0"/>
              <a:t>cytoplasmic</a:t>
            </a:r>
            <a:r>
              <a:rPr lang="en-US" b="1" dirty="0" smtClean="0"/>
              <a:t> regulator(s) of embryo development. </a:t>
            </a:r>
            <a:r>
              <a:rPr lang="en-US" dirty="0" smtClean="0"/>
              <a:t>Although successful pregnancies have resulted from cytoplasm transfers, there are no controlled studies to verify that it can improve the developmental potential of IVF-generated embryos. Based on the same hypothesis, an even bolder procedure has been proposed whereby the </a:t>
            </a:r>
            <a:r>
              <a:rPr lang="en-US" b="1" dirty="0" smtClean="0"/>
              <a:t>germinal vesicle from immature </a:t>
            </a:r>
            <a:r>
              <a:rPr lang="en-US" b="1" dirty="0" err="1" smtClean="0"/>
              <a:t>oocytes</a:t>
            </a:r>
            <a:r>
              <a:rPr lang="en-US" b="1" dirty="0" smtClean="0"/>
              <a:t> of infertile patients is removed and transplanted into enucleated </a:t>
            </a:r>
            <a:r>
              <a:rPr lang="en-US" b="1" dirty="0" err="1" smtClean="0"/>
              <a:t>oocyte</a:t>
            </a:r>
            <a:r>
              <a:rPr lang="en-US" b="1" dirty="0" smtClean="0"/>
              <a:t> from fertile donors. To the best of our knowledge, no successful human pregnancy has been produced from this procedure. </a:t>
            </a:r>
            <a:r>
              <a:rPr lang="en-US" dirty="0" smtClean="0"/>
              <a:t>Both cytoplasm transfer and germinal vesicle transfer procedures can allow the patient’s genetic inheritance to be passed on to the offspring. </a:t>
            </a:r>
            <a:r>
              <a:rPr lang="en-US" b="1" dirty="0" smtClean="0"/>
              <a:t>However, clinical application of these techniques is not anticipated in the </a:t>
            </a:r>
            <a:r>
              <a:rPr lang="en-US" b="1" dirty="0" err="1" smtClean="0"/>
              <a:t>forseeable</a:t>
            </a:r>
            <a:r>
              <a:rPr lang="en-US" b="1" dirty="0" smtClean="0"/>
              <a:t> future because of ethical complications and safety concerns regarding these procedures.</a:t>
            </a:r>
          </a:p>
          <a:p>
            <a:pPr algn="just"/>
            <a:endParaRPr lang="ru-RU"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
            <a:ext cx="9721850" cy="504056"/>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b="1" dirty="0" err="1" smtClean="0"/>
              <a:t>Cytoplasmic</a:t>
            </a:r>
            <a:r>
              <a:rPr lang="en-US" b="1" dirty="0" smtClean="0"/>
              <a:t> transfer</a:t>
            </a:r>
            <a:r>
              <a:rPr lang="ru-RU" dirty="0" smtClean="0"/>
              <a:t/>
            </a:r>
            <a:br>
              <a:rPr lang="ru-RU" dirty="0" smtClean="0"/>
            </a:br>
            <a:endParaRPr lang="ru-RU" dirty="0"/>
          </a:p>
        </p:txBody>
      </p:sp>
      <p:sp>
        <p:nvSpPr>
          <p:cNvPr id="3" name="Содержимое 2"/>
          <p:cNvSpPr>
            <a:spLocks noGrp="1"/>
          </p:cNvSpPr>
          <p:nvPr>
            <p:ph idx="1"/>
          </p:nvPr>
        </p:nvSpPr>
        <p:spPr>
          <a:xfrm>
            <a:off x="0" y="504106"/>
            <a:ext cx="9721850" cy="6696794"/>
          </a:xfrm>
        </p:spPr>
        <p:txBody>
          <a:bodyPr>
            <a:normAutofit fontScale="70000" lnSpcReduction="20000"/>
          </a:bodyPr>
          <a:lstStyle/>
          <a:p>
            <a:pPr marL="173038" indent="-173038" algn="just"/>
            <a:r>
              <a:rPr lang="en-US" dirty="0" smtClean="0"/>
              <a:t>In the late 1990s, Cohen and colleagues at Saint Barnabas Medical Center in Livingston, N.J., were looking for a way to help patients unable to have children by </a:t>
            </a:r>
            <a:r>
              <a:rPr lang="en-US" i="1" dirty="0" smtClean="0"/>
              <a:t>in vitro </a:t>
            </a:r>
            <a:r>
              <a:rPr lang="en-US" dirty="0" smtClean="0"/>
              <a:t>fertilization. The couples’ embryos did not develop normally for unknown reasons. Cohen and colleagues thought a dose of cytoplasm, the jellylike “guts” of a cell, from a donor egg might give the embryos a better shot at success.</a:t>
            </a:r>
            <a:endParaRPr lang="ru-RU" dirty="0" smtClean="0"/>
          </a:p>
          <a:p>
            <a:pPr marL="173038" indent="-173038" algn="just"/>
            <a:r>
              <a:rPr lang="en-US" dirty="0" smtClean="0"/>
              <a:t>“Cytoplasm is the most complicated fluid in the universe,” says Cohen. It contains </a:t>
            </a:r>
            <a:r>
              <a:rPr lang="en-US" b="1" dirty="0" smtClean="0"/>
              <a:t>mitochondria</a:t>
            </a:r>
            <a:r>
              <a:rPr lang="en-US" dirty="0" smtClean="0"/>
              <a:t>, other organelles, proteins and other molecules that do the work of the cell.</a:t>
            </a:r>
            <a:endParaRPr lang="ru-RU" dirty="0" smtClean="0"/>
          </a:p>
          <a:p>
            <a:pPr marL="173038" indent="-173038" algn="just"/>
            <a:r>
              <a:rPr lang="en-US" dirty="0" smtClean="0"/>
              <a:t>He extracted </a:t>
            </a:r>
            <a:r>
              <a:rPr lang="en-US" b="1" dirty="0" smtClean="0"/>
              <a:t>10 to 15% of the cytoplasm from a donor egg and injected it along with a single sperm cell into a recipient egg. </a:t>
            </a:r>
            <a:r>
              <a:rPr lang="en-US" dirty="0" smtClean="0"/>
              <a:t>From 1996 to 2001, he performed the procedure 37 times, producing 17 babies for 13 couples.</a:t>
            </a:r>
            <a:endParaRPr lang="ru-RU" dirty="0" smtClean="0"/>
          </a:p>
          <a:p>
            <a:pPr marL="173038" indent="-173038" algn="just"/>
            <a:r>
              <a:rPr lang="en-US" dirty="0" smtClean="0"/>
              <a:t>At least 2 of 8 children Cohen later tested carried detectable levels of donor mitochondria. Some of the other children may have had donor mitochondria at levels too low for his tests to detect at the time, he says. Cohen doesn’t know whether mitochondria or other cytoplasm components played a role in producing the children. He will soon publish a study reporting on the health of some of the children, who are now teenagers. Cohen’s group stopped performing the technique in 2001 because of regulatory issues.</a:t>
            </a:r>
            <a:endParaRPr lang="ru-RU" dirty="0" smtClean="0"/>
          </a:p>
          <a:p>
            <a:endParaRPr lang="ru-RU" dirty="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8557" y="-28754"/>
            <a:ext cx="5437372" cy="466966"/>
          </a:xfrm>
          <a:prstGeom prst="rect">
            <a:avLst/>
          </a:prstGeom>
        </p:spPr>
        <p:style>
          <a:lnRef idx="1">
            <a:schemeClr val="accent5"/>
          </a:lnRef>
          <a:fillRef idx="2">
            <a:schemeClr val="accent5"/>
          </a:fillRef>
          <a:effectRef idx="1">
            <a:schemeClr val="accent5"/>
          </a:effectRef>
          <a:fontRef idx="minor">
            <a:schemeClr val="dk1"/>
          </a:fontRef>
        </p:style>
        <p:txBody>
          <a:bodyPr wrap="square" lIns="96689" tIns="48345" rIns="96689" bIns="48345">
            <a:spAutoFit/>
          </a:bodyPr>
          <a:lstStyle/>
          <a:p>
            <a:pPr algn="ctr"/>
            <a:r>
              <a:rPr lang="en-US" sz="2400" b="1" dirty="0" smtClean="0"/>
              <a:t>MICROBIOPSY AND GENETIC DIAGNOSIS</a:t>
            </a:r>
            <a:endParaRPr lang="en-US" sz="2400" b="1" dirty="0"/>
          </a:p>
        </p:txBody>
      </p:sp>
      <p:sp>
        <p:nvSpPr>
          <p:cNvPr id="3" name="Прямоугольник 2"/>
          <p:cNvSpPr/>
          <p:nvPr/>
        </p:nvSpPr>
        <p:spPr>
          <a:xfrm>
            <a:off x="0" y="504106"/>
            <a:ext cx="9721851" cy="6875025"/>
          </a:xfrm>
          <a:prstGeom prst="rect">
            <a:avLst/>
          </a:prstGeom>
        </p:spPr>
        <p:txBody>
          <a:bodyPr wrap="square" lIns="96689" tIns="48345" rIns="96689" bIns="48345">
            <a:spAutoFit/>
          </a:bodyPr>
          <a:lstStyle/>
          <a:p>
            <a:pPr algn="just"/>
            <a:r>
              <a:rPr lang="en-US" sz="2400" dirty="0" smtClean="0"/>
              <a:t>The establishment of successful human pregnancies after </a:t>
            </a:r>
            <a:r>
              <a:rPr lang="en-US" sz="2400" b="1" dirty="0" err="1" smtClean="0"/>
              <a:t>preimplantation</a:t>
            </a:r>
            <a:r>
              <a:rPr lang="en-US" sz="2400" b="1" dirty="0" smtClean="0"/>
              <a:t> genetic diagnosis (PGD) </a:t>
            </a:r>
            <a:r>
              <a:rPr lang="en-US" sz="2400" dirty="0" smtClean="0"/>
              <a:t>was reported in 1990. PGD became possible as a result of the coexistence of expertise in ART techniques and techniques for single-cell genetic analysis. PGD was initially developed to assist those carriers of </a:t>
            </a:r>
            <a:r>
              <a:rPr lang="en-US" sz="2400" b="1" dirty="0" smtClean="0"/>
              <a:t>severe genetic disorders </a:t>
            </a:r>
            <a:r>
              <a:rPr lang="en-US" sz="2400" dirty="0" smtClean="0"/>
              <a:t>who wish to have a healthy child without having to terminate an affected pregnancy. Indications for PGD continue to expand. By the year 2002, more than 5000 PGD cycles had been performed worldwide, resulting in the births of over 1000 infants. In the latest report of the European Society of Human Reproduction and Embryology PGD Consortium of 39 centers for the year 2005 alone, 3488 cycles of PGD were performed with 670 babies born. However, less than 1/3 of these PGD cycles were performed for </a:t>
            </a:r>
            <a:r>
              <a:rPr lang="en-US" sz="2400" b="1" dirty="0" smtClean="0"/>
              <a:t>patients with genetic disorders </a:t>
            </a:r>
            <a:r>
              <a:rPr lang="en-US" sz="2400" dirty="0" smtClean="0"/>
              <a:t>and most of the cycles were performed to screen embryos for </a:t>
            </a:r>
            <a:r>
              <a:rPr lang="en-US" sz="2400" dirty="0" err="1" smtClean="0"/>
              <a:t>aneuloidy</a:t>
            </a:r>
            <a:r>
              <a:rPr lang="en-US" sz="2400" dirty="0" smtClean="0"/>
              <a:t> in an attempt to improve implantation rates.</a:t>
            </a:r>
          </a:p>
          <a:p>
            <a:pPr algn="just"/>
            <a:r>
              <a:rPr lang="en-US" sz="2400" dirty="0" smtClean="0"/>
              <a:t>        The complete sequencing of the human genome and availability of more sensitive instruments will further accelerate technological advancement of PGD. It can be anticipated that as public awareness of the genetic information grows, so will the demand for PGD.</a:t>
            </a:r>
            <a:endParaRPr lang="en-US" sz="2400"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73681"/>
            <a:ext cx="9721850" cy="7077314"/>
          </a:xfrm>
          <a:prstGeom prst="rect">
            <a:avLst/>
          </a:prstGeom>
        </p:spPr>
        <p:txBody>
          <a:bodyPr wrap="square" lIns="96689" tIns="48345" rIns="96689" bIns="48345">
            <a:spAutoFit/>
          </a:bodyPr>
          <a:lstStyle/>
          <a:p>
            <a:pPr algn="just"/>
            <a:r>
              <a:rPr lang="en-US" dirty="0" smtClean="0"/>
              <a:t>Equipment  and methods for opening the ZP are the same as for assisted hatching, except that the opening may be slightly larger (30–40 </a:t>
            </a:r>
            <a:r>
              <a:rPr lang="en-US" dirty="0" err="1" smtClean="0"/>
              <a:t>μm</a:t>
            </a:r>
            <a:r>
              <a:rPr lang="en-US" dirty="0" smtClean="0"/>
              <a:t>). Strictly speaking, PGD can be performed either on </a:t>
            </a:r>
            <a:r>
              <a:rPr lang="en-US" b="1" dirty="0" err="1" smtClean="0"/>
              <a:t>oocytes</a:t>
            </a:r>
            <a:r>
              <a:rPr lang="en-US" dirty="0" smtClean="0"/>
              <a:t> prior to fertilization (</a:t>
            </a:r>
            <a:r>
              <a:rPr lang="en-US" b="1" dirty="0" smtClean="0"/>
              <a:t>preconception</a:t>
            </a:r>
            <a:r>
              <a:rPr lang="en-US" dirty="0" smtClean="0"/>
              <a:t> </a:t>
            </a:r>
            <a:r>
              <a:rPr lang="en-US" b="1" dirty="0" smtClean="0"/>
              <a:t>diagnosis)</a:t>
            </a:r>
            <a:r>
              <a:rPr lang="en-US" dirty="0" smtClean="0"/>
              <a:t>, or on </a:t>
            </a:r>
            <a:r>
              <a:rPr lang="en-US" b="1" dirty="0" smtClean="0"/>
              <a:t>embryos</a:t>
            </a:r>
            <a:r>
              <a:rPr lang="en-US" dirty="0" smtClean="0"/>
              <a:t> prior to the initiation of implantation. Procedures for </a:t>
            </a:r>
            <a:r>
              <a:rPr lang="en-US" b="1" dirty="0" smtClean="0"/>
              <a:t>polar body biopsy </a:t>
            </a:r>
            <a:r>
              <a:rPr lang="en-US" dirty="0" smtClean="0"/>
              <a:t>have been described by </a:t>
            </a:r>
            <a:r>
              <a:rPr lang="en-US" dirty="0" err="1" smtClean="0"/>
              <a:t>Verlinsky</a:t>
            </a:r>
            <a:r>
              <a:rPr lang="en-US" dirty="0" smtClean="0"/>
              <a:t> et al. (1990). Polar bodies are not involved in subsequent embryo development and their removal, therefore, would cause little harm on embryonic development. However, this procedure is cumbersome because it often requires sequential biopsies of the first and second polar body to avoid misdiagnosis because of crossing-over.</a:t>
            </a:r>
            <a:r>
              <a:rPr lang="en-US" baseline="30000" dirty="0" smtClean="0"/>
              <a:t> </a:t>
            </a:r>
            <a:r>
              <a:rPr lang="en-US" dirty="0" smtClean="0"/>
              <a:t>Furthermore, genetic disorders carried by the male partner cannot be detected by testing polar bodies of the </a:t>
            </a:r>
            <a:r>
              <a:rPr lang="en-US" dirty="0" err="1" smtClean="0"/>
              <a:t>oocyte</a:t>
            </a:r>
            <a:r>
              <a:rPr lang="en-US" dirty="0" smtClean="0"/>
              <a:t>. </a:t>
            </a:r>
            <a:r>
              <a:rPr lang="en-US" b="1" dirty="0" smtClean="0"/>
              <a:t>Biopsy of cleavage-stage embryos is probably the most common approach for PGD</a:t>
            </a:r>
            <a:r>
              <a:rPr lang="en-US" dirty="0" smtClean="0"/>
              <a:t>, wherein 1-2 cells (</a:t>
            </a:r>
            <a:r>
              <a:rPr lang="en-US" dirty="0" err="1" smtClean="0"/>
              <a:t>blastomeres</a:t>
            </a:r>
            <a:r>
              <a:rPr lang="en-US" dirty="0" smtClean="0"/>
              <a:t>) are removed from the embryo (Fig. 3). </a:t>
            </a:r>
            <a:r>
              <a:rPr lang="en-US" dirty="0" err="1" smtClean="0"/>
              <a:t>Blastomere</a:t>
            </a:r>
            <a:r>
              <a:rPr lang="en-US" dirty="0" smtClean="0"/>
              <a:t> biopsy should preferably be done </a:t>
            </a:r>
            <a:r>
              <a:rPr lang="en-US" b="1" dirty="0" smtClean="0"/>
              <a:t>no later than day 3 post fertilization </a:t>
            </a:r>
            <a:r>
              <a:rPr lang="en-US" dirty="0" smtClean="0"/>
              <a:t>because embryos start to compact around that time. The adhesion between </a:t>
            </a:r>
            <a:r>
              <a:rPr lang="en-US" dirty="0" err="1" smtClean="0"/>
              <a:t>blastomeres</a:t>
            </a:r>
            <a:r>
              <a:rPr lang="en-US" dirty="0" smtClean="0"/>
              <a:t> in a compacted embryo makes biopsy difficult. </a:t>
            </a:r>
            <a:r>
              <a:rPr lang="en-US" b="1" dirty="0" smtClean="0"/>
              <a:t>Compaction is mainly a function of cell-cell </a:t>
            </a:r>
            <a:r>
              <a:rPr lang="en-US" b="1" dirty="0" err="1" smtClean="0"/>
              <a:t>junctional</a:t>
            </a:r>
            <a:r>
              <a:rPr lang="en-US" b="1" dirty="0" smtClean="0"/>
              <a:t> proteins and is calcium/magnesium dependent.</a:t>
            </a:r>
            <a:r>
              <a:rPr lang="en-US" b="1" baseline="30000" dirty="0" smtClean="0"/>
              <a:t> </a:t>
            </a:r>
            <a:r>
              <a:rPr lang="en-US" dirty="0" smtClean="0"/>
              <a:t>By briefly exposing embryos to a </a:t>
            </a:r>
            <a:r>
              <a:rPr lang="en-US" b="1" dirty="0" smtClean="0"/>
              <a:t>Ca-Mg-free medium, embryos can be </a:t>
            </a:r>
            <a:r>
              <a:rPr lang="en-US" b="1" dirty="0" err="1" smtClean="0"/>
              <a:t>decompacted</a:t>
            </a:r>
            <a:r>
              <a:rPr lang="en-US" dirty="0" smtClean="0"/>
              <a:t>, thus allowing the </a:t>
            </a:r>
            <a:r>
              <a:rPr lang="en-US" b="1" dirty="0" smtClean="0"/>
              <a:t>removal of 1-2 </a:t>
            </a:r>
            <a:r>
              <a:rPr lang="en-US" b="1" dirty="0" err="1" smtClean="0"/>
              <a:t>blastomeres</a:t>
            </a:r>
            <a:r>
              <a:rPr lang="en-US" b="1" dirty="0" smtClean="0"/>
              <a:t> without damaging the embryo</a:t>
            </a:r>
            <a:r>
              <a:rPr lang="en-US" dirty="0" smtClean="0"/>
              <a:t>. </a:t>
            </a:r>
            <a:r>
              <a:rPr lang="en-US" b="1" dirty="0" err="1" smtClean="0"/>
              <a:t>Decompaction</a:t>
            </a:r>
            <a:r>
              <a:rPr lang="en-US" b="1" dirty="0" smtClean="0"/>
              <a:t> can be reversed without harmful effect if the embryos are transferred back to the regular medium within 10 min. </a:t>
            </a:r>
            <a:r>
              <a:rPr lang="en-US" dirty="0" smtClean="0"/>
              <a:t>Embryo development is not significantly compromised by </a:t>
            </a:r>
            <a:r>
              <a:rPr lang="en-US" dirty="0" err="1" smtClean="0"/>
              <a:t>blastomere</a:t>
            </a:r>
            <a:r>
              <a:rPr lang="en-US" dirty="0" smtClean="0"/>
              <a:t> biopsy. Van de </a:t>
            </a:r>
            <a:r>
              <a:rPr lang="en-US" dirty="0" err="1" smtClean="0"/>
              <a:t>Velde</a:t>
            </a:r>
            <a:r>
              <a:rPr lang="en-US" dirty="0" smtClean="0"/>
              <a:t> et al. 2000 evaluated 188 PGD cycles and found that embryo survival was not different after removing 1-2 </a:t>
            </a:r>
            <a:r>
              <a:rPr lang="en-US" dirty="0" err="1" smtClean="0"/>
              <a:t>blastomeres</a:t>
            </a:r>
            <a:r>
              <a:rPr lang="en-US" dirty="0" smtClean="0"/>
              <a:t> from embryos with 8 or more cells. </a:t>
            </a:r>
            <a:r>
              <a:rPr lang="en-US" b="1" dirty="0" smtClean="0"/>
              <a:t>The removal of 2 </a:t>
            </a:r>
            <a:r>
              <a:rPr lang="en-US" b="1" dirty="0" err="1" smtClean="0"/>
              <a:t>blastomeres</a:t>
            </a:r>
            <a:r>
              <a:rPr lang="en-US" b="1" dirty="0" smtClean="0"/>
              <a:t> for genetic analysis is preferred for reliable diagnosis</a:t>
            </a:r>
            <a:r>
              <a:rPr lang="en-US" dirty="0" smtClean="0"/>
              <a:t>.</a:t>
            </a:r>
            <a:r>
              <a:rPr lang="en-US" baseline="30000" dirty="0" smtClean="0"/>
              <a:t> </a:t>
            </a:r>
            <a:r>
              <a:rPr lang="en-US" dirty="0" smtClean="0"/>
              <a:t>Frozen-thawed embryos, if they have survived well, can be used for biopsy. The combination of biopsy and cryopreservation can substantially reduce the embryo survival.</a:t>
            </a:r>
            <a:r>
              <a:rPr lang="en-US" baseline="30000" dirty="0" smtClean="0"/>
              <a:t> </a:t>
            </a:r>
            <a:r>
              <a:rPr lang="en-US" dirty="0" smtClean="0"/>
              <a:t>Therefore, “banking” embryos for future biopsy should be avoided.</a:t>
            </a:r>
            <a:endParaRPr lang="en-US" dirty="0"/>
          </a:p>
        </p:txBody>
      </p:sp>
      <p:sp>
        <p:nvSpPr>
          <p:cNvPr id="3" name="Прямоугольник 2"/>
          <p:cNvSpPr/>
          <p:nvPr/>
        </p:nvSpPr>
        <p:spPr>
          <a:xfrm>
            <a:off x="1492351" y="-151609"/>
            <a:ext cx="6354356" cy="500898"/>
          </a:xfrm>
          <a:prstGeom prst="rect">
            <a:avLst/>
          </a:prstGeom>
        </p:spPr>
        <p:style>
          <a:lnRef idx="1">
            <a:schemeClr val="accent3"/>
          </a:lnRef>
          <a:fillRef idx="2">
            <a:schemeClr val="accent3"/>
          </a:fillRef>
          <a:effectRef idx="1">
            <a:schemeClr val="accent3"/>
          </a:effectRef>
          <a:fontRef idx="minor">
            <a:schemeClr val="dk1"/>
          </a:fontRef>
        </p:style>
        <p:txBody>
          <a:bodyPr wrap="square" lIns="96689" tIns="48345" rIns="96689" bIns="48345">
            <a:spAutoFit/>
          </a:bodyPr>
          <a:lstStyle/>
          <a:p>
            <a:pPr algn="ctr"/>
            <a:r>
              <a:rPr lang="en-US" sz="2500" dirty="0" err="1" smtClean="0"/>
              <a:t>Microbiopsy</a:t>
            </a:r>
            <a:r>
              <a:rPr lang="en-US" sz="2500" dirty="0" smtClean="0"/>
              <a:t> for PGD and embryologic work</a:t>
            </a:r>
            <a:endParaRPr lang="ru-RU" sz="2500" dirty="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RT Preimplantation blastomere biopsy"/>
          <p:cNvPicPr>
            <a:picLocks noChangeAspect="1" noChangeArrowheads="1"/>
          </p:cNvPicPr>
          <p:nvPr/>
        </p:nvPicPr>
        <p:blipFill>
          <a:blip r:embed="rId2" cstate="print"/>
          <a:srcRect/>
          <a:stretch>
            <a:fillRect/>
          </a:stretch>
        </p:blipFill>
        <p:spPr bwMode="auto">
          <a:xfrm>
            <a:off x="2717287" y="122463"/>
            <a:ext cx="3511790" cy="2774568"/>
          </a:xfrm>
          <a:prstGeom prst="rect">
            <a:avLst/>
          </a:prstGeom>
          <a:noFill/>
        </p:spPr>
      </p:pic>
      <p:sp>
        <p:nvSpPr>
          <p:cNvPr id="3" name="Прямоугольник 2"/>
          <p:cNvSpPr/>
          <p:nvPr/>
        </p:nvSpPr>
        <p:spPr>
          <a:xfrm>
            <a:off x="2628677" y="2952378"/>
            <a:ext cx="4452445" cy="390022"/>
          </a:xfrm>
          <a:prstGeom prst="rect">
            <a:avLst/>
          </a:prstGeom>
        </p:spPr>
        <p:txBody>
          <a:bodyPr wrap="square" lIns="96689" tIns="48345" rIns="96689" bIns="48345">
            <a:spAutoFit/>
          </a:bodyPr>
          <a:lstStyle/>
          <a:p>
            <a:r>
              <a:rPr lang="en-US" b="1" dirty="0" smtClean="0"/>
              <a:t>ART: </a:t>
            </a:r>
            <a:r>
              <a:rPr lang="en-US" b="1" dirty="0" err="1" smtClean="0"/>
              <a:t>Preimplantation</a:t>
            </a:r>
            <a:r>
              <a:rPr lang="en-US" b="1" dirty="0" smtClean="0"/>
              <a:t> </a:t>
            </a:r>
            <a:r>
              <a:rPr lang="en-US" b="1" dirty="0" err="1" smtClean="0"/>
              <a:t>blastomere</a:t>
            </a:r>
            <a:r>
              <a:rPr lang="en-US" b="1" dirty="0" smtClean="0"/>
              <a:t> biopsy</a:t>
            </a:r>
          </a:p>
        </p:txBody>
      </p:sp>
      <p:sp>
        <p:nvSpPr>
          <p:cNvPr id="1026" name="AutoShape 2" descr="http://resources.ama.uk.com/glowm_www/graphics/figures/v5/1020/003f.jpg"/>
          <p:cNvSpPr>
            <a:spLocks noChangeAspect="1" noChangeArrowheads="1"/>
          </p:cNvSpPr>
          <p:nvPr/>
        </p:nvSpPr>
        <p:spPr bwMode="auto">
          <a:xfrm>
            <a:off x="165407" y="-143351"/>
            <a:ext cx="315623" cy="311706"/>
          </a:xfrm>
          <a:prstGeom prst="rect">
            <a:avLst/>
          </a:prstGeom>
          <a:noFill/>
        </p:spPr>
        <p:txBody>
          <a:bodyPr vert="horz" wrap="square" lIns="96698" tIns="48349" rIns="96698" bIns="48349" numCol="1" anchor="t" anchorCtr="0" compatLnSpc="1">
            <a:prstTxWarp prst="textNoShape">
              <a:avLst/>
            </a:prstTxWarp>
          </a:bodyPr>
          <a:lstStyle/>
          <a:p>
            <a:endParaRPr lang="ru-RU"/>
          </a:p>
        </p:txBody>
      </p:sp>
      <p:sp>
        <p:nvSpPr>
          <p:cNvPr id="1028" name="AutoShape 4" descr="http://resources.ama.uk.com/glowm_www/graphics/figures/v5/1020/003f.jpg"/>
          <p:cNvSpPr>
            <a:spLocks noChangeAspect="1" noChangeArrowheads="1"/>
          </p:cNvSpPr>
          <p:nvPr/>
        </p:nvSpPr>
        <p:spPr bwMode="auto">
          <a:xfrm>
            <a:off x="165407" y="-143351"/>
            <a:ext cx="315623" cy="311706"/>
          </a:xfrm>
          <a:prstGeom prst="rect">
            <a:avLst/>
          </a:prstGeom>
          <a:noFill/>
        </p:spPr>
        <p:txBody>
          <a:bodyPr vert="horz" wrap="square" lIns="96698" tIns="48349" rIns="96698" bIns="48349" numCol="1" anchor="t" anchorCtr="0" compatLnSpc="1">
            <a:prstTxWarp prst="textNoShape">
              <a:avLst/>
            </a:prstTxWarp>
          </a:bodyPr>
          <a:lstStyle/>
          <a:p>
            <a:endParaRPr lang="ru-RU"/>
          </a:p>
        </p:txBody>
      </p:sp>
      <p:sp>
        <p:nvSpPr>
          <p:cNvPr id="1030" name="AutoShape 6" descr="http://resources.ama.uk.com/glowm_www/graphics/figures/v5/1020/003f.jpg"/>
          <p:cNvSpPr>
            <a:spLocks noChangeAspect="1" noChangeArrowheads="1"/>
          </p:cNvSpPr>
          <p:nvPr/>
        </p:nvSpPr>
        <p:spPr bwMode="auto">
          <a:xfrm>
            <a:off x="165407" y="-143351"/>
            <a:ext cx="315623" cy="311706"/>
          </a:xfrm>
          <a:prstGeom prst="rect">
            <a:avLst/>
          </a:prstGeom>
          <a:noFill/>
        </p:spPr>
        <p:txBody>
          <a:bodyPr vert="horz" wrap="square" lIns="96698" tIns="48349" rIns="96698" bIns="48349" numCol="1" anchor="t" anchorCtr="0" compatLnSpc="1">
            <a:prstTxWarp prst="textNoShape">
              <a:avLst/>
            </a:prstTxWarp>
          </a:bodyPr>
          <a:lstStyle/>
          <a:p>
            <a:endParaRPr lang="ru-RU"/>
          </a:p>
        </p:txBody>
      </p:sp>
      <p:sp>
        <p:nvSpPr>
          <p:cNvPr id="7" name="Прямоугольник 6"/>
          <p:cNvSpPr/>
          <p:nvPr/>
        </p:nvSpPr>
        <p:spPr>
          <a:xfrm>
            <a:off x="0" y="3312418"/>
            <a:ext cx="9721850" cy="3790961"/>
          </a:xfrm>
          <a:prstGeom prst="rect">
            <a:avLst/>
          </a:prstGeom>
        </p:spPr>
        <p:txBody>
          <a:bodyPr wrap="square" lIns="96698" tIns="48349" rIns="96698" bIns="48349">
            <a:spAutoFit/>
          </a:bodyPr>
          <a:lstStyle/>
          <a:p>
            <a:pPr algn="just"/>
            <a:r>
              <a:rPr lang="en-US" dirty="0" smtClean="0"/>
              <a:t>         </a:t>
            </a:r>
            <a:r>
              <a:rPr lang="en-US" sz="2000" dirty="0" smtClean="0"/>
              <a:t>In humans, the embryo usually reaches the </a:t>
            </a:r>
            <a:r>
              <a:rPr lang="en-US" sz="2000" b="1" dirty="0" err="1" smtClean="0"/>
              <a:t>blastocyst</a:t>
            </a:r>
            <a:r>
              <a:rPr lang="en-US" sz="2000" b="1" dirty="0" smtClean="0"/>
              <a:t> stage ≈ day 5 post fertilization. </a:t>
            </a:r>
            <a:r>
              <a:rPr lang="en-US" sz="2000" dirty="0" smtClean="0"/>
              <a:t>Embryo culture media can now support the </a:t>
            </a:r>
            <a:r>
              <a:rPr lang="en-US" sz="2000" i="1" dirty="0" smtClean="0"/>
              <a:t>in vitro</a:t>
            </a:r>
            <a:r>
              <a:rPr lang="en-US" sz="2000" dirty="0" smtClean="0"/>
              <a:t> development of IVF-generated embryos to the </a:t>
            </a:r>
            <a:r>
              <a:rPr lang="en-US" sz="2000" dirty="0" err="1" smtClean="0"/>
              <a:t>blastocyst</a:t>
            </a:r>
            <a:r>
              <a:rPr lang="en-US" sz="2000" dirty="0" smtClean="0"/>
              <a:t> stage, making </a:t>
            </a:r>
            <a:r>
              <a:rPr lang="en-US" sz="2000" dirty="0" err="1" smtClean="0"/>
              <a:t>blastocyst</a:t>
            </a:r>
            <a:r>
              <a:rPr lang="en-US" sz="2000" dirty="0" smtClean="0"/>
              <a:t> biopsy feasible. </a:t>
            </a:r>
            <a:r>
              <a:rPr lang="en-US" sz="2000" dirty="0" err="1" smtClean="0"/>
              <a:t>Blastocyst</a:t>
            </a:r>
            <a:r>
              <a:rPr lang="en-US" sz="2000" dirty="0" smtClean="0"/>
              <a:t> biopsy has the potential to provide more cells for genetic analysis. It appears to cause less damage to the embryo.</a:t>
            </a:r>
            <a:r>
              <a:rPr lang="en-US" sz="2000" baseline="30000" dirty="0" smtClean="0"/>
              <a:t> </a:t>
            </a:r>
            <a:r>
              <a:rPr lang="en-US" sz="2000" dirty="0" smtClean="0"/>
              <a:t>The </a:t>
            </a:r>
            <a:r>
              <a:rPr lang="en-US" sz="2000" b="1" dirty="0" smtClean="0"/>
              <a:t>removal of </a:t>
            </a:r>
            <a:r>
              <a:rPr lang="en-US" sz="2000" b="1" dirty="0" err="1" smtClean="0"/>
              <a:t>trophoblast</a:t>
            </a:r>
            <a:r>
              <a:rPr lang="en-US" sz="2000" b="1" dirty="0" smtClean="0"/>
              <a:t> cells </a:t>
            </a:r>
            <a:r>
              <a:rPr lang="en-US" sz="2000" dirty="0" smtClean="0"/>
              <a:t>(the peripheral cells surrounding the </a:t>
            </a:r>
            <a:r>
              <a:rPr lang="en-US" sz="2000" dirty="0" err="1" smtClean="0"/>
              <a:t>blastocele</a:t>
            </a:r>
            <a:r>
              <a:rPr lang="en-US" sz="2000" dirty="0" smtClean="0"/>
              <a:t> cavity) may cause the </a:t>
            </a:r>
            <a:r>
              <a:rPr lang="en-US" sz="2000" dirty="0" err="1" smtClean="0"/>
              <a:t>blastocyst</a:t>
            </a:r>
            <a:r>
              <a:rPr lang="en-US" sz="2000" dirty="0" smtClean="0"/>
              <a:t> to collapse but the embryo can usually recover after the opening of </a:t>
            </a:r>
            <a:r>
              <a:rPr lang="en-US" sz="2000" dirty="0" err="1" smtClean="0"/>
              <a:t>blastocele</a:t>
            </a:r>
            <a:r>
              <a:rPr lang="en-US" sz="2000" dirty="0" smtClean="0"/>
              <a:t> cavity is resealed. Two factors limit the use of </a:t>
            </a:r>
            <a:r>
              <a:rPr lang="en-US" sz="2000" dirty="0" err="1" smtClean="0"/>
              <a:t>blastocyst</a:t>
            </a:r>
            <a:r>
              <a:rPr lang="en-US" sz="2000" dirty="0" smtClean="0"/>
              <a:t> biopsy for PGD. First, </a:t>
            </a:r>
            <a:r>
              <a:rPr lang="en-US" sz="2000" b="1" dirty="0" err="1" smtClean="0"/>
              <a:t>blastocyst</a:t>
            </a:r>
            <a:r>
              <a:rPr lang="en-US" sz="2000" b="1" dirty="0" smtClean="0"/>
              <a:t> biopsy can only be performed on day 5</a:t>
            </a:r>
            <a:r>
              <a:rPr lang="en-US" sz="2000" dirty="0" smtClean="0"/>
              <a:t>, which leaves little time for genetic analysis before the embryo must be transferred to the uterus. Second, </a:t>
            </a:r>
            <a:r>
              <a:rPr lang="en-US" sz="2000" b="1" dirty="0" err="1" smtClean="0"/>
              <a:t>mosaicism</a:t>
            </a:r>
            <a:r>
              <a:rPr lang="en-US" sz="2000" b="1" dirty="0" smtClean="0"/>
              <a:t> in</a:t>
            </a:r>
            <a:r>
              <a:rPr lang="en-US" sz="2000" dirty="0" smtClean="0"/>
              <a:t> </a:t>
            </a:r>
            <a:r>
              <a:rPr lang="en-US" sz="2000" b="1" dirty="0" err="1" smtClean="0"/>
              <a:t>trophectoderm</a:t>
            </a:r>
            <a:r>
              <a:rPr lang="en-US" sz="2000" b="1" dirty="0" smtClean="0"/>
              <a:t> is common</a:t>
            </a:r>
            <a:r>
              <a:rPr lang="en-US" sz="2000" dirty="0" smtClean="0"/>
              <a:t>, which will make diagnosis inaccurate. </a:t>
            </a:r>
            <a:r>
              <a:rPr lang="en-US" sz="2000" dirty="0" err="1" smtClean="0"/>
              <a:t>Blastocyst</a:t>
            </a:r>
            <a:r>
              <a:rPr lang="en-US" sz="2000" dirty="0" smtClean="0"/>
              <a:t> biopsy may become an option for PGD in the future when a fast and accurate genetic testing method emerges.</a:t>
            </a:r>
            <a:endParaRPr lang="ru-RU" sz="2000"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57936" y="1"/>
            <a:ext cx="5052861" cy="484748"/>
          </a:xfrm>
          <a:prstGeom prst="rect">
            <a:avLst/>
          </a:prstGeom>
        </p:spPr>
        <p:style>
          <a:lnRef idx="1">
            <a:schemeClr val="accent3"/>
          </a:lnRef>
          <a:fillRef idx="2">
            <a:schemeClr val="accent3"/>
          </a:fillRef>
          <a:effectRef idx="1">
            <a:schemeClr val="accent3"/>
          </a:effectRef>
          <a:fontRef idx="minor">
            <a:schemeClr val="dk1"/>
          </a:fontRef>
        </p:style>
        <p:txBody>
          <a:bodyPr wrap="square" lIns="96698" tIns="48349" rIns="96698" bIns="48349">
            <a:spAutoFit/>
          </a:bodyPr>
          <a:lstStyle/>
          <a:p>
            <a:pPr algn="ctr"/>
            <a:r>
              <a:rPr lang="en-US" sz="2500" dirty="0" smtClean="0"/>
              <a:t>Chromosome analysis</a:t>
            </a:r>
            <a:endParaRPr lang="ru-RU" sz="2500" dirty="0"/>
          </a:p>
        </p:txBody>
      </p:sp>
      <p:sp>
        <p:nvSpPr>
          <p:cNvPr id="3" name="Прямоугольник 2"/>
          <p:cNvSpPr/>
          <p:nvPr/>
        </p:nvSpPr>
        <p:spPr>
          <a:xfrm>
            <a:off x="0" y="432098"/>
            <a:ext cx="9721850" cy="5945397"/>
          </a:xfrm>
          <a:prstGeom prst="rect">
            <a:avLst/>
          </a:prstGeom>
        </p:spPr>
        <p:txBody>
          <a:bodyPr wrap="square" lIns="96698" tIns="48349" rIns="96698" bIns="48349">
            <a:spAutoFit/>
          </a:bodyPr>
          <a:lstStyle/>
          <a:p>
            <a:r>
              <a:rPr lang="en-US" sz="2000" dirty="0" smtClean="0"/>
              <a:t>          For most chromosomal analyses, the biopsied cell must be properly processed to remove as much cytoplasm as possible. By method of </a:t>
            </a:r>
            <a:r>
              <a:rPr lang="en-US" sz="2000" dirty="0" err="1" smtClean="0"/>
              <a:t>Tarkowsky</a:t>
            </a:r>
            <a:r>
              <a:rPr lang="en-US" sz="2000" dirty="0" smtClean="0"/>
              <a:t> 1964 modified by Griffin et al. 1991 &amp; </a:t>
            </a:r>
            <a:r>
              <a:rPr lang="en-US" sz="2000" dirty="0" err="1" smtClean="0"/>
              <a:t>Munne</a:t>
            </a:r>
            <a:r>
              <a:rPr lang="en-US" sz="2000" dirty="0" smtClean="0"/>
              <a:t> et al. 1993, the </a:t>
            </a:r>
            <a:r>
              <a:rPr lang="en-US" sz="2000" b="1" dirty="0" smtClean="0"/>
              <a:t>cell is swelled in a hypotonic solution</a:t>
            </a:r>
            <a:r>
              <a:rPr lang="en-US" sz="2000" dirty="0" smtClean="0"/>
              <a:t> and placed on a glass slide. To spread the cell and remove the cytoplasm, the fixative (</a:t>
            </a:r>
            <a:r>
              <a:rPr lang="en-US" sz="2000" b="1" dirty="0" smtClean="0"/>
              <a:t>acetic acid &amp; methanol</a:t>
            </a:r>
            <a:r>
              <a:rPr lang="en-US" sz="2000" dirty="0" smtClean="0"/>
              <a:t>) is then added drop by drop onto the cell. </a:t>
            </a:r>
            <a:r>
              <a:rPr lang="en-US" sz="2000" dirty="0" err="1" smtClean="0"/>
              <a:t>Coonen</a:t>
            </a:r>
            <a:r>
              <a:rPr lang="en-US" sz="2000" dirty="0" smtClean="0"/>
              <a:t> et al. 1994 and Harper et al. 1994: the removal of cytoplasm is accomplished by exposing the cell to a </a:t>
            </a:r>
            <a:r>
              <a:rPr lang="en-US" sz="2000" b="1" dirty="0" smtClean="0"/>
              <a:t>hypotonic denaturing solution containing a detergent.</a:t>
            </a:r>
            <a:r>
              <a:rPr lang="en-US" sz="2000" dirty="0" smtClean="0"/>
              <a:t> </a:t>
            </a:r>
            <a:r>
              <a:rPr lang="en-US" sz="2000" dirty="0" err="1" smtClean="0"/>
              <a:t>Xu</a:t>
            </a:r>
            <a:r>
              <a:rPr lang="en-US" sz="2000" dirty="0" smtClean="0"/>
              <a:t> et al.1998 compared the 2 methods, and found that both worked well. </a:t>
            </a:r>
            <a:r>
              <a:rPr lang="en-US" sz="2000" dirty="0" err="1" smtClean="0"/>
              <a:t>Dozortsev</a:t>
            </a:r>
            <a:r>
              <a:rPr lang="en-US" sz="2000" dirty="0" smtClean="0"/>
              <a:t> &amp; McGinnis 2001 suggested that a </a:t>
            </a:r>
            <a:r>
              <a:rPr lang="en-US" sz="2000" b="1" dirty="0" smtClean="0"/>
              <a:t>combination of the 2 methods </a:t>
            </a:r>
            <a:r>
              <a:rPr lang="en-US" sz="2000" dirty="0" smtClean="0"/>
              <a:t>works better. </a:t>
            </a:r>
          </a:p>
          <a:p>
            <a:r>
              <a:rPr lang="en-US" sz="2000" dirty="0" smtClean="0"/>
              <a:t>         Fixed nuclei are exposed to </a:t>
            </a:r>
            <a:r>
              <a:rPr lang="en-US" sz="2000" b="1" dirty="0" smtClean="0"/>
              <a:t>fluorescent-labeled DNA probes </a:t>
            </a:r>
            <a:r>
              <a:rPr lang="en-US" sz="2000" dirty="0" smtClean="0"/>
              <a:t>to allow the </a:t>
            </a:r>
            <a:r>
              <a:rPr lang="en-US" sz="2000" b="1" dirty="0" smtClean="0"/>
              <a:t>probes to hybridize with complementary DNA sequences on the target </a:t>
            </a:r>
            <a:r>
              <a:rPr lang="en-US" sz="2000" b="1" dirty="0" err="1" smtClean="0"/>
              <a:t>chr</a:t>
            </a:r>
            <a:r>
              <a:rPr lang="en-US" sz="2000" dirty="0" smtClean="0"/>
              <a:t>, a process known as </a:t>
            </a:r>
            <a:r>
              <a:rPr lang="en-US" sz="2000" b="1" dirty="0" smtClean="0"/>
              <a:t>fluorescence </a:t>
            </a:r>
            <a:r>
              <a:rPr lang="en-US" sz="2000" b="1" i="1" dirty="0" smtClean="0"/>
              <a:t>in situ</a:t>
            </a:r>
            <a:r>
              <a:rPr lang="en-US" sz="2000" b="1" dirty="0" smtClean="0"/>
              <a:t> hybridization (FISH):</a:t>
            </a:r>
            <a:r>
              <a:rPr lang="en-US" sz="2000" dirty="0" smtClean="0"/>
              <a:t> specific fluorescent signals can be visualized under a microscope with filters of appropriate wavelength. Up to 9 </a:t>
            </a:r>
            <a:r>
              <a:rPr lang="en-US" sz="2000" dirty="0" err="1" smtClean="0"/>
              <a:t>chrs</a:t>
            </a:r>
            <a:r>
              <a:rPr lang="en-US" sz="2000" dirty="0" smtClean="0"/>
              <a:t>, for ex., X, Y, 13, 14, 16, 18, 21, 22, can now be tested after 2 sequential FISH analyses in a single cell. Detection and elimination of </a:t>
            </a:r>
            <a:r>
              <a:rPr lang="en-US" sz="2000" dirty="0" err="1" smtClean="0"/>
              <a:t>chr</a:t>
            </a:r>
            <a:r>
              <a:rPr lang="en-US" sz="2000" dirty="0" smtClean="0"/>
              <a:t> aberrations in </a:t>
            </a:r>
            <a:r>
              <a:rPr lang="en-US" sz="2000" dirty="0" err="1" smtClean="0"/>
              <a:t>preimplantation</a:t>
            </a:r>
            <a:r>
              <a:rPr lang="en-US" sz="2000" dirty="0" smtClean="0"/>
              <a:t>-stage embryos first became possible in the early 1990s with the advent of the fast, sensitive, and accurate FISH technology Griffin et al. 1991 and the availability of directly labeled probes. Indeed, FISH may be the easiest and most accurate way of determining the gender of an embryo, and it has the advantage of including additional DNA probes to screen other </a:t>
            </a:r>
            <a:r>
              <a:rPr lang="en-US" sz="2000" dirty="0" err="1" smtClean="0"/>
              <a:t>chrs</a:t>
            </a:r>
            <a:r>
              <a:rPr lang="en-US" sz="2000" dirty="0" smtClean="0"/>
              <a:t>.</a:t>
            </a:r>
            <a:endParaRPr lang="ru-RU" sz="2000"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721850" cy="5945397"/>
          </a:xfrm>
          <a:prstGeom prst="rect">
            <a:avLst/>
          </a:prstGeom>
        </p:spPr>
        <p:txBody>
          <a:bodyPr wrap="square" lIns="96698" tIns="48349" rIns="96698" bIns="48349">
            <a:spAutoFit/>
          </a:bodyPr>
          <a:lstStyle/>
          <a:p>
            <a:pPr algn="just">
              <a:tabLst>
                <a:tab pos="95691" algn="l"/>
              </a:tabLst>
            </a:pPr>
            <a:r>
              <a:rPr lang="en-US" dirty="0" smtClean="0"/>
              <a:t>	        </a:t>
            </a:r>
            <a:r>
              <a:rPr lang="en-US" dirty="0" err="1" smtClean="0"/>
              <a:t>Aneuploidy</a:t>
            </a:r>
            <a:r>
              <a:rPr lang="en-US" dirty="0" smtClean="0"/>
              <a:t> occurs in 10–30% of human </a:t>
            </a:r>
            <a:r>
              <a:rPr lang="en-US" dirty="0" err="1" smtClean="0"/>
              <a:t>conceptuses</a:t>
            </a:r>
            <a:r>
              <a:rPr lang="en-US" dirty="0" smtClean="0"/>
              <a:t>, mostly as a result of errors occurring during female meiosis. </a:t>
            </a:r>
            <a:r>
              <a:rPr lang="en-US" dirty="0" err="1" smtClean="0"/>
              <a:t>Aneuploidy</a:t>
            </a:r>
            <a:r>
              <a:rPr lang="en-US" dirty="0" smtClean="0"/>
              <a:t> accounts for at least 1/3 of miscarriages and is the leading genetic cause of developmental disabilities and mental retardation.</a:t>
            </a:r>
            <a:r>
              <a:rPr lang="en-US" baseline="30000" dirty="0" smtClean="0"/>
              <a:t> </a:t>
            </a:r>
            <a:r>
              <a:rPr lang="en-US" dirty="0" smtClean="0"/>
              <a:t>The frequency of </a:t>
            </a:r>
            <a:r>
              <a:rPr lang="en-US" dirty="0" err="1" smtClean="0"/>
              <a:t>aneuploidy</a:t>
            </a:r>
            <a:r>
              <a:rPr lang="en-US" dirty="0" smtClean="0"/>
              <a:t> in embryos </a:t>
            </a:r>
            <a:r>
              <a:rPr lang="en-US" b="1" dirty="0" smtClean="0"/>
              <a:t>increases</a:t>
            </a:r>
            <a:r>
              <a:rPr lang="en-US" dirty="0" smtClean="0"/>
              <a:t> with </a:t>
            </a:r>
            <a:r>
              <a:rPr lang="en-US" b="1" dirty="0" smtClean="0"/>
              <a:t>maternal age</a:t>
            </a:r>
            <a:r>
              <a:rPr lang="en-US" dirty="0" smtClean="0"/>
              <a:t>. An embryo’s morphologic appearance does not always reflect its genetic makeup because </a:t>
            </a:r>
            <a:r>
              <a:rPr lang="en-US" b="1" dirty="0" smtClean="0"/>
              <a:t>embryos with various kinds of </a:t>
            </a:r>
            <a:r>
              <a:rPr lang="en-US" b="1" dirty="0" err="1" smtClean="0"/>
              <a:t>aneuploidy</a:t>
            </a:r>
            <a:r>
              <a:rPr lang="en-US" b="1" dirty="0" smtClean="0"/>
              <a:t> </a:t>
            </a:r>
            <a:r>
              <a:rPr lang="en-US" dirty="0" smtClean="0"/>
              <a:t>and unbalanced </a:t>
            </a:r>
            <a:r>
              <a:rPr lang="en-US" dirty="0" err="1" smtClean="0"/>
              <a:t>chrs</a:t>
            </a:r>
            <a:r>
              <a:rPr lang="en-US" dirty="0" smtClean="0"/>
              <a:t> could well </a:t>
            </a:r>
            <a:r>
              <a:rPr lang="en-US" b="1" dirty="0" smtClean="0"/>
              <a:t>survive beyond the </a:t>
            </a:r>
            <a:r>
              <a:rPr lang="en-US" b="1" dirty="0" err="1" smtClean="0"/>
              <a:t>blastocyst</a:t>
            </a:r>
            <a:r>
              <a:rPr lang="en-US" b="1" dirty="0" smtClean="0"/>
              <a:t> stage </a:t>
            </a:r>
            <a:r>
              <a:rPr lang="en-US" b="1" i="1" dirty="0" smtClean="0"/>
              <a:t>in vitro</a:t>
            </a:r>
            <a:r>
              <a:rPr lang="en-US" dirty="0" smtClean="0"/>
              <a:t>. Thus, better to screen for </a:t>
            </a:r>
            <a:r>
              <a:rPr lang="en-US" dirty="0" err="1" smtClean="0"/>
              <a:t>aneuploidy</a:t>
            </a:r>
            <a:r>
              <a:rPr lang="en-US" dirty="0" smtClean="0"/>
              <a:t> in </a:t>
            </a:r>
            <a:r>
              <a:rPr lang="en-US" dirty="0" err="1" smtClean="0"/>
              <a:t>preimplantation</a:t>
            </a:r>
            <a:r>
              <a:rPr lang="en-US" dirty="0" smtClean="0"/>
              <a:t> embryos so that only embryos with </a:t>
            </a:r>
            <a:r>
              <a:rPr lang="en-US" dirty="0" err="1" smtClean="0"/>
              <a:t>euploidy</a:t>
            </a:r>
            <a:r>
              <a:rPr lang="en-US" dirty="0" smtClean="0"/>
              <a:t> will establish a pregnancy. Because </a:t>
            </a:r>
            <a:r>
              <a:rPr lang="en-US" b="1" dirty="0" err="1" smtClean="0"/>
              <a:t>aneuploidy</a:t>
            </a:r>
            <a:r>
              <a:rPr lang="en-US" b="1" dirty="0" smtClean="0"/>
              <a:t> is mainly attributed to female meiotic errors</a:t>
            </a:r>
            <a:r>
              <a:rPr lang="en-US" dirty="0" smtClean="0"/>
              <a:t>, screening polar bodies is a reasonable option. The effectiveness of </a:t>
            </a:r>
            <a:r>
              <a:rPr lang="en-US" dirty="0" err="1" smtClean="0"/>
              <a:t>aneuploidy</a:t>
            </a:r>
            <a:r>
              <a:rPr lang="en-US" dirty="0" smtClean="0"/>
              <a:t> screening has been confounded with several difficulties. First, most candidates for </a:t>
            </a:r>
            <a:r>
              <a:rPr lang="en-US" dirty="0" err="1" smtClean="0"/>
              <a:t>aneuploidy</a:t>
            </a:r>
            <a:r>
              <a:rPr lang="en-US" dirty="0" smtClean="0"/>
              <a:t> screening often suffer diminished ovarian reserve because of advanced age. </a:t>
            </a:r>
            <a:r>
              <a:rPr lang="en-US" b="1" dirty="0" smtClean="0"/>
              <a:t>The decline in ovarian reserve begins in a woman in her late 20s.</a:t>
            </a:r>
            <a:r>
              <a:rPr lang="en-US" baseline="30000" dirty="0" smtClean="0"/>
              <a:t> </a:t>
            </a:r>
            <a:r>
              <a:rPr lang="en-US" dirty="0" smtClean="0"/>
              <a:t>Consequently, these women do not respond well to ovarian stimulation, and often produce a limited number of </a:t>
            </a:r>
            <a:r>
              <a:rPr lang="en-US" dirty="0" err="1" smtClean="0"/>
              <a:t>oocytes</a:t>
            </a:r>
            <a:r>
              <a:rPr lang="en-US" dirty="0" smtClean="0"/>
              <a:t> and embryos for </a:t>
            </a:r>
            <a:r>
              <a:rPr lang="en-US" dirty="0" err="1" smtClean="0"/>
              <a:t>aneuploidy</a:t>
            </a:r>
            <a:r>
              <a:rPr lang="en-US" dirty="0" smtClean="0"/>
              <a:t> screening. Second, not all the cells in the early cleavage-stage embryo are carrying exact the same number of </a:t>
            </a:r>
            <a:r>
              <a:rPr lang="en-US" dirty="0" err="1" smtClean="0"/>
              <a:t>chrs</a:t>
            </a:r>
            <a:r>
              <a:rPr lang="en-US" dirty="0" smtClean="0"/>
              <a:t>. It is </a:t>
            </a:r>
            <a:r>
              <a:rPr lang="en-US" b="1" dirty="0" smtClean="0"/>
              <a:t>estimated that up to 40% of human embryos are mosaic</a:t>
            </a:r>
            <a:r>
              <a:rPr lang="en-US" dirty="0" smtClean="0"/>
              <a:t>, which will adversely affect the accuracy of PGD. Current </a:t>
            </a:r>
            <a:r>
              <a:rPr lang="en-US" dirty="0" err="1" smtClean="0"/>
              <a:t>aneuploidy</a:t>
            </a:r>
            <a:r>
              <a:rPr lang="en-US" dirty="0" smtClean="0"/>
              <a:t> screening methods also suffer from the limited number of </a:t>
            </a:r>
            <a:r>
              <a:rPr lang="en-US" dirty="0" err="1" smtClean="0"/>
              <a:t>chrs</a:t>
            </a:r>
            <a:r>
              <a:rPr lang="en-US" dirty="0" smtClean="0"/>
              <a:t> that can be examined on a single cell. Polymerase chain reaction (PCR)-based </a:t>
            </a:r>
            <a:r>
              <a:rPr lang="en-US" dirty="0" err="1" smtClean="0"/>
              <a:t>aneuploidy</a:t>
            </a:r>
            <a:r>
              <a:rPr lang="en-US" dirty="0" smtClean="0"/>
              <a:t> analyses, such as </a:t>
            </a:r>
            <a:r>
              <a:rPr lang="en-US" b="1" dirty="0" smtClean="0"/>
              <a:t>multiplex, fluorescent polymerase chain reaction </a:t>
            </a:r>
            <a:r>
              <a:rPr lang="en-US" dirty="0" smtClean="0"/>
              <a:t>(MF-PCR), and </a:t>
            </a:r>
            <a:r>
              <a:rPr lang="en-US" b="1" dirty="0" smtClean="0"/>
              <a:t>comparative genome hybridization </a:t>
            </a:r>
            <a:r>
              <a:rPr lang="en-US" dirty="0" smtClean="0"/>
              <a:t>(CGH)</a:t>
            </a:r>
            <a:r>
              <a:rPr lang="en-US" baseline="30000" dirty="0" smtClean="0"/>
              <a:t> </a:t>
            </a:r>
            <a:r>
              <a:rPr lang="en-US" dirty="0" smtClean="0"/>
              <a:t>can potentially screen all </a:t>
            </a:r>
            <a:r>
              <a:rPr lang="en-US" dirty="0" err="1" smtClean="0"/>
              <a:t>chrs</a:t>
            </a:r>
            <a:r>
              <a:rPr lang="en-US" dirty="0" smtClean="0"/>
              <a:t> in a single cell. However, they are </a:t>
            </a:r>
            <a:r>
              <a:rPr lang="en-US" b="1" dirty="0" smtClean="0"/>
              <a:t>complex and lengthy</a:t>
            </a:r>
            <a:r>
              <a:rPr lang="en-US" dirty="0" smtClean="0"/>
              <a:t>.</a:t>
            </a:r>
            <a:endParaRPr lang="ru-RU"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AutoShape 2" descr="http://resources.ama.uk.com/glowm_www/graphics/figures/v5/1020/004f.jpg"/>
          <p:cNvSpPr>
            <a:spLocks noChangeAspect="1" noChangeArrowheads="1"/>
          </p:cNvSpPr>
          <p:nvPr/>
        </p:nvSpPr>
        <p:spPr bwMode="auto">
          <a:xfrm>
            <a:off x="165407" y="-143351"/>
            <a:ext cx="315623" cy="311706"/>
          </a:xfrm>
          <a:prstGeom prst="rect">
            <a:avLst/>
          </a:prstGeom>
          <a:noFill/>
        </p:spPr>
        <p:txBody>
          <a:bodyPr vert="horz" wrap="square" lIns="96698" tIns="48349" rIns="96698" bIns="48349" numCol="1" anchor="t" anchorCtr="0" compatLnSpc="1">
            <a:prstTxWarp prst="textNoShape">
              <a:avLst/>
            </a:prstTxWarp>
          </a:bodyPr>
          <a:lstStyle/>
          <a:p>
            <a:endParaRPr lang="ru-RU"/>
          </a:p>
        </p:txBody>
      </p:sp>
      <p:pic>
        <p:nvPicPr>
          <p:cNvPr id="3" name="Рисунок 2" descr="004f.jpg"/>
          <p:cNvPicPr>
            <a:picLocks noChangeAspect="1"/>
          </p:cNvPicPr>
          <p:nvPr/>
        </p:nvPicPr>
        <p:blipFill>
          <a:blip r:embed="rId2" cstate="print"/>
          <a:srcRect l="1310" t="-2" r="4389" b="9295"/>
          <a:stretch>
            <a:fillRect/>
          </a:stretch>
        </p:blipFill>
        <p:spPr>
          <a:xfrm>
            <a:off x="-35619" y="0"/>
            <a:ext cx="4493315" cy="1872258"/>
          </a:xfrm>
          <a:prstGeom prst="rect">
            <a:avLst/>
          </a:prstGeom>
        </p:spPr>
      </p:pic>
      <p:sp>
        <p:nvSpPr>
          <p:cNvPr id="4" name="Прямоугольник 3"/>
          <p:cNvSpPr/>
          <p:nvPr/>
        </p:nvSpPr>
        <p:spPr>
          <a:xfrm>
            <a:off x="-35619" y="2136972"/>
            <a:ext cx="4572893" cy="4775846"/>
          </a:xfrm>
          <a:prstGeom prst="rect">
            <a:avLst/>
          </a:prstGeom>
        </p:spPr>
        <p:txBody>
          <a:bodyPr wrap="square" lIns="96698" tIns="48349" rIns="96698" bIns="48349">
            <a:spAutoFit/>
          </a:bodyPr>
          <a:lstStyle/>
          <a:p>
            <a:pPr algn="just"/>
            <a:r>
              <a:rPr lang="en-US" dirty="0" smtClean="0"/>
              <a:t>Fig. 4. Detection of nine </a:t>
            </a:r>
            <a:r>
              <a:rPr lang="en-US" dirty="0" err="1" smtClean="0"/>
              <a:t>chrs</a:t>
            </a:r>
            <a:r>
              <a:rPr lang="en-US" dirty="0" smtClean="0"/>
              <a:t> in a single </a:t>
            </a:r>
            <a:r>
              <a:rPr lang="en-US" dirty="0" err="1" smtClean="0"/>
              <a:t>blastomere</a:t>
            </a:r>
            <a:r>
              <a:rPr lang="en-US" dirty="0" smtClean="0"/>
              <a:t> after sequential fluorescent </a:t>
            </a:r>
            <a:r>
              <a:rPr lang="en-US" i="1" dirty="0" smtClean="0"/>
              <a:t>in situ</a:t>
            </a:r>
            <a:r>
              <a:rPr lang="en-US" dirty="0" smtClean="0"/>
              <a:t> hybridization (FISH). FISH is performed two times on a </a:t>
            </a:r>
            <a:r>
              <a:rPr lang="en-US" dirty="0" err="1" smtClean="0"/>
              <a:t>blastomere</a:t>
            </a:r>
            <a:r>
              <a:rPr lang="en-US" dirty="0" smtClean="0"/>
              <a:t> nucleus. The image on the left shows the result after the first round of FISH using probes for chromosomes X (yellow), Y (aqua), 16 (green), and 21 (orange); and the one on the right shows the result after the second round of FISH using probes for chromosomes 13 (orange), 15 (yellow), 18 (aqua), and 22 (green). The blue is DAPI used as counterstaining. There is one X and one Y, and each of the remaining probes show two clear signals indicating that the </a:t>
            </a:r>
            <a:r>
              <a:rPr lang="en-US" dirty="0" err="1" smtClean="0"/>
              <a:t>blastomere</a:t>
            </a:r>
            <a:r>
              <a:rPr lang="en-US" dirty="0" smtClean="0"/>
              <a:t> is normal.</a:t>
            </a:r>
            <a:endParaRPr lang="ru-RU" dirty="0"/>
          </a:p>
        </p:txBody>
      </p:sp>
      <p:sp>
        <p:nvSpPr>
          <p:cNvPr id="5" name="Прямоугольник 1"/>
          <p:cNvSpPr/>
          <p:nvPr/>
        </p:nvSpPr>
        <p:spPr>
          <a:xfrm>
            <a:off x="4500884" y="50"/>
            <a:ext cx="5220965" cy="7114948"/>
          </a:xfrm>
          <a:prstGeom prst="rect">
            <a:avLst/>
          </a:prstGeom>
        </p:spPr>
        <p:style>
          <a:lnRef idx="1">
            <a:schemeClr val="accent3"/>
          </a:lnRef>
          <a:fillRef idx="2">
            <a:schemeClr val="accent3"/>
          </a:fillRef>
          <a:effectRef idx="1">
            <a:schemeClr val="accent3"/>
          </a:effectRef>
          <a:fontRef idx="minor">
            <a:schemeClr val="dk1"/>
          </a:fontRef>
        </p:style>
        <p:txBody>
          <a:bodyPr wrap="square" lIns="96698" tIns="48349" rIns="96698" bIns="48349">
            <a:spAutoFit/>
          </a:bodyPr>
          <a:lstStyle/>
          <a:p>
            <a:pPr algn="just"/>
            <a:r>
              <a:rPr lang="en-US" dirty="0" smtClean="0"/>
              <a:t>The </a:t>
            </a:r>
            <a:r>
              <a:rPr lang="en-US" dirty="0" err="1" smtClean="0"/>
              <a:t>preimplantation</a:t>
            </a:r>
            <a:r>
              <a:rPr lang="en-US" dirty="0" smtClean="0"/>
              <a:t> screening for </a:t>
            </a:r>
            <a:r>
              <a:rPr lang="en-US" dirty="0" err="1" smtClean="0"/>
              <a:t>aneuploidy</a:t>
            </a:r>
            <a:r>
              <a:rPr lang="en-US" dirty="0" smtClean="0"/>
              <a:t> can reduce the incidence of miscarriage but does not increase pregnancy rates after ART treatments.</a:t>
            </a:r>
            <a:r>
              <a:rPr lang="en-US" baseline="30000" dirty="0" smtClean="0"/>
              <a:t> </a:t>
            </a:r>
            <a:r>
              <a:rPr lang="en-US" dirty="0" smtClean="0"/>
              <a:t>Taken together, screening for </a:t>
            </a:r>
            <a:r>
              <a:rPr lang="en-US" dirty="0" err="1" smtClean="0"/>
              <a:t>aneuploidy</a:t>
            </a:r>
            <a:r>
              <a:rPr lang="en-US" dirty="0" smtClean="0"/>
              <a:t> in </a:t>
            </a:r>
            <a:r>
              <a:rPr lang="en-US" dirty="0" err="1" smtClean="0"/>
              <a:t>preimplantation</a:t>
            </a:r>
            <a:r>
              <a:rPr lang="en-US" dirty="0" smtClean="0"/>
              <a:t> embryos may be beneficial under certain circumstances, but the effectiveness does not appear to justify its routine use for all patients. The decision for doing </a:t>
            </a:r>
            <a:r>
              <a:rPr lang="en-US" dirty="0" err="1" smtClean="0"/>
              <a:t>aneuploidy</a:t>
            </a:r>
            <a:r>
              <a:rPr lang="en-US" dirty="0" smtClean="0"/>
              <a:t> analysis, indeed, is a complex one. A risk-benefit evaluation should be performed to take into consideration multiple factors, such as the woman’s age, previous fertility history, response to stimulation, number and quality of embryos available for analysis, patient attitude toward miscarriages and abortion, etc. Perhaps, the single most important factor seems to be whether or not there is a selective advantage, that is, whether the number of embryos available for transfer exceeds the number of embryos acceptable for transfer without risking a higher-order multiple gestation. </a:t>
            </a:r>
            <a:r>
              <a:rPr lang="en-US" dirty="0" err="1" smtClean="0"/>
              <a:t>Aneuploidy</a:t>
            </a:r>
            <a:r>
              <a:rPr lang="en-US" dirty="0" smtClean="0"/>
              <a:t> screening may be recommended to those patients who have previous IVF failures with morphologically normal embryos, or those who have miscarriages because of known chromosomal anomalies.</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62034" y="40005"/>
            <a:ext cx="8263573" cy="240030"/>
          </a:xfrm>
        </p:spPr>
        <p:txBody>
          <a:bodyPr>
            <a:normAutofit fontScale="90000"/>
          </a:bodyPr>
          <a:lstStyle/>
          <a:p>
            <a:pPr eaLnBrk="1" hangingPunct="1"/>
            <a:r>
              <a:rPr lang="en-US" sz="1300" dirty="0" smtClean="0">
                <a:latin typeface="Arial" charset="0"/>
              </a:rPr>
              <a:t>Figure 13.8b</a:t>
            </a:r>
          </a:p>
        </p:txBody>
      </p:sp>
      <p:pic>
        <p:nvPicPr>
          <p:cNvPr id="52227" name="Picture 4" descr="13_08bMeiosis-U"/>
          <p:cNvPicPr>
            <a:picLocks noChangeAspect="1" noChangeArrowheads="1"/>
          </p:cNvPicPr>
          <p:nvPr/>
        </p:nvPicPr>
        <p:blipFill>
          <a:blip r:embed="rId3" cstate="print"/>
          <a:srcRect/>
          <a:stretch>
            <a:fillRect/>
          </a:stretch>
        </p:blipFill>
        <p:spPr bwMode="auto">
          <a:xfrm>
            <a:off x="315627" y="395050"/>
            <a:ext cx="9088917" cy="6409134"/>
          </a:xfrm>
          <a:prstGeom prst="rect">
            <a:avLst/>
          </a:prstGeom>
          <a:noFill/>
          <a:ln w="9525">
            <a:noFill/>
            <a:miter lim="800000"/>
            <a:headEnd/>
            <a:tailEnd/>
          </a:ln>
        </p:spPr>
      </p:pic>
      <p:sp>
        <p:nvSpPr>
          <p:cNvPr id="52228" name="Text Box 5"/>
          <p:cNvSpPr txBox="1">
            <a:spLocks noChangeArrowheads="1"/>
          </p:cNvSpPr>
          <p:nvPr/>
        </p:nvSpPr>
        <p:spPr bwMode="auto">
          <a:xfrm>
            <a:off x="847290" y="868446"/>
            <a:ext cx="1240549" cy="256699"/>
          </a:xfrm>
          <a:prstGeom prst="rect">
            <a:avLst/>
          </a:prstGeom>
          <a:noFill/>
          <a:ln w="9525">
            <a:noFill/>
            <a:miter lim="800000"/>
            <a:headEnd/>
            <a:tailEnd/>
          </a:ln>
        </p:spPr>
        <p:txBody>
          <a:bodyPr wrap="none" lIns="0" tIns="0" rIns="0" bIns="0"/>
          <a:lstStyle/>
          <a:p>
            <a:pPr>
              <a:lnSpc>
                <a:spcPct val="90000"/>
              </a:lnSpc>
            </a:pPr>
            <a:r>
              <a:rPr lang="en-US" sz="1700" b="1" dirty="0">
                <a:solidFill>
                  <a:schemeClr val="bg1"/>
                </a:solidFill>
              </a:rPr>
              <a:t>Prophase II</a:t>
            </a:r>
          </a:p>
        </p:txBody>
      </p:sp>
      <p:sp>
        <p:nvSpPr>
          <p:cNvPr id="52229" name="Text Box 6"/>
          <p:cNvSpPr txBox="1">
            <a:spLocks noChangeArrowheads="1"/>
          </p:cNvSpPr>
          <p:nvPr/>
        </p:nvSpPr>
        <p:spPr bwMode="auto">
          <a:xfrm>
            <a:off x="2977321" y="866775"/>
            <a:ext cx="1421145" cy="243364"/>
          </a:xfrm>
          <a:prstGeom prst="rect">
            <a:avLst/>
          </a:prstGeom>
          <a:noFill/>
          <a:ln w="9525">
            <a:noFill/>
            <a:miter lim="800000"/>
            <a:headEnd/>
            <a:tailEnd/>
          </a:ln>
        </p:spPr>
        <p:txBody>
          <a:bodyPr wrap="none" lIns="0" tIns="0" rIns="0" bIns="0"/>
          <a:lstStyle/>
          <a:p>
            <a:pPr>
              <a:lnSpc>
                <a:spcPct val="90000"/>
              </a:lnSpc>
            </a:pPr>
            <a:r>
              <a:rPr lang="en-US" sz="1700" b="1" dirty="0">
                <a:solidFill>
                  <a:schemeClr val="bg1"/>
                </a:solidFill>
              </a:rPr>
              <a:t>Metaphase II</a:t>
            </a:r>
          </a:p>
        </p:txBody>
      </p:sp>
      <p:sp>
        <p:nvSpPr>
          <p:cNvPr id="52230" name="Text Box 7"/>
          <p:cNvSpPr txBox="1">
            <a:spLocks noChangeArrowheads="1"/>
          </p:cNvSpPr>
          <p:nvPr/>
        </p:nvSpPr>
        <p:spPr bwMode="auto">
          <a:xfrm>
            <a:off x="5181615" y="868446"/>
            <a:ext cx="1353633" cy="230029"/>
          </a:xfrm>
          <a:prstGeom prst="rect">
            <a:avLst/>
          </a:prstGeom>
          <a:noFill/>
          <a:ln w="9525">
            <a:noFill/>
            <a:miter lim="800000"/>
            <a:headEnd/>
            <a:tailEnd/>
          </a:ln>
        </p:spPr>
        <p:txBody>
          <a:bodyPr wrap="none" lIns="0" tIns="0" rIns="0" bIns="0"/>
          <a:lstStyle/>
          <a:p>
            <a:pPr>
              <a:lnSpc>
                <a:spcPct val="90000"/>
              </a:lnSpc>
            </a:pPr>
            <a:r>
              <a:rPr lang="en-US" sz="1700" b="1" dirty="0">
                <a:solidFill>
                  <a:schemeClr val="bg1"/>
                </a:solidFill>
              </a:rPr>
              <a:t>Anaphase II</a:t>
            </a:r>
          </a:p>
        </p:txBody>
      </p:sp>
      <p:sp>
        <p:nvSpPr>
          <p:cNvPr id="52231" name="Text Box 8"/>
          <p:cNvSpPr txBox="1">
            <a:spLocks noChangeArrowheads="1"/>
          </p:cNvSpPr>
          <p:nvPr/>
        </p:nvSpPr>
        <p:spPr bwMode="auto">
          <a:xfrm>
            <a:off x="7060160" y="758429"/>
            <a:ext cx="1794153" cy="483394"/>
          </a:xfrm>
          <a:prstGeom prst="rect">
            <a:avLst/>
          </a:prstGeom>
          <a:noFill/>
          <a:ln w="9525">
            <a:noFill/>
            <a:miter lim="800000"/>
            <a:headEnd/>
            <a:tailEnd/>
          </a:ln>
        </p:spPr>
        <p:txBody>
          <a:bodyPr wrap="none" lIns="0" tIns="0" rIns="0" bIns="0"/>
          <a:lstStyle/>
          <a:p>
            <a:pPr algn="ctr">
              <a:lnSpc>
                <a:spcPct val="90000"/>
              </a:lnSpc>
            </a:pPr>
            <a:r>
              <a:rPr lang="en-US" sz="1700" b="1" dirty="0" err="1">
                <a:solidFill>
                  <a:schemeClr val="bg1"/>
                </a:solidFill>
              </a:rPr>
              <a:t>Telophase</a:t>
            </a:r>
            <a:r>
              <a:rPr lang="en-US" sz="1700" b="1" dirty="0">
                <a:solidFill>
                  <a:schemeClr val="bg1"/>
                </a:solidFill>
              </a:rPr>
              <a:t> II and</a:t>
            </a:r>
            <a:br>
              <a:rPr lang="en-US" sz="1700" b="1" dirty="0">
                <a:solidFill>
                  <a:schemeClr val="bg1"/>
                </a:solidFill>
              </a:rPr>
            </a:br>
            <a:r>
              <a:rPr lang="en-US" sz="1700" b="1" dirty="0" err="1">
                <a:solidFill>
                  <a:schemeClr val="bg1"/>
                </a:solidFill>
              </a:rPr>
              <a:t>Cytokinesis</a:t>
            </a:r>
            <a:endParaRPr lang="en-US" sz="1700" b="1" dirty="0">
              <a:solidFill>
                <a:schemeClr val="bg1"/>
              </a:solidFill>
            </a:endParaRPr>
          </a:p>
        </p:txBody>
      </p:sp>
      <p:sp>
        <p:nvSpPr>
          <p:cNvPr id="52232" name="Text Box 9"/>
          <p:cNvSpPr txBox="1">
            <a:spLocks noChangeArrowheads="1"/>
          </p:cNvSpPr>
          <p:nvPr/>
        </p:nvSpPr>
        <p:spPr bwMode="auto">
          <a:xfrm>
            <a:off x="5402720" y="4215531"/>
            <a:ext cx="1650689" cy="436721"/>
          </a:xfrm>
          <a:prstGeom prst="rect">
            <a:avLst/>
          </a:prstGeom>
          <a:noFill/>
          <a:ln w="9525">
            <a:noFill/>
            <a:miter lim="800000"/>
            <a:headEnd/>
            <a:tailEnd/>
          </a:ln>
        </p:spPr>
        <p:txBody>
          <a:bodyPr wrap="none" lIns="0" tIns="0" rIns="0" bIns="0"/>
          <a:lstStyle/>
          <a:p>
            <a:pPr>
              <a:lnSpc>
                <a:spcPct val="90000"/>
              </a:lnSpc>
            </a:pPr>
            <a:r>
              <a:rPr lang="en-US" sz="1500" b="1" dirty="0"/>
              <a:t>Sister </a:t>
            </a:r>
            <a:r>
              <a:rPr lang="en-US" sz="1500" b="1" dirty="0" err="1"/>
              <a:t>chromatids</a:t>
            </a:r>
            <a:r>
              <a:rPr lang="en-US" sz="1500" b="1" dirty="0"/>
              <a:t/>
            </a:r>
            <a:br>
              <a:rPr lang="en-US" sz="1500" b="1" dirty="0"/>
            </a:br>
            <a:r>
              <a:rPr lang="en-US" sz="1500" b="1" dirty="0"/>
              <a:t>separate</a:t>
            </a:r>
          </a:p>
        </p:txBody>
      </p:sp>
      <p:sp>
        <p:nvSpPr>
          <p:cNvPr id="52233" name="Text Box 10"/>
          <p:cNvSpPr txBox="1">
            <a:spLocks noChangeArrowheads="1"/>
          </p:cNvSpPr>
          <p:nvPr/>
        </p:nvSpPr>
        <p:spPr bwMode="auto">
          <a:xfrm>
            <a:off x="7546253" y="4202192"/>
            <a:ext cx="1637187" cy="493395"/>
          </a:xfrm>
          <a:prstGeom prst="rect">
            <a:avLst/>
          </a:prstGeom>
          <a:noFill/>
          <a:ln w="9525">
            <a:noFill/>
            <a:miter lim="800000"/>
            <a:headEnd/>
            <a:tailEnd/>
          </a:ln>
        </p:spPr>
        <p:txBody>
          <a:bodyPr wrap="none" lIns="0" tIns="0" rIns="0" bIns="0"/>
          <a:lstStyle/>
          <a:p>
            <a:pPr>
              <a:lnSpc>
                <a:spcPct val="90000"/>
              </a:lnSpc>
            </a:pPr>
            <a:r>
              <a:rPr lang="en-US" sz="1500" b="1" dirty="0"/>
              <a:t>Haploid daughter</a:t>
            </a:r>
            <a:br>
              <a:rPr lang="en-US" sz="1500" b="1" dirty="0"/>
            </a:br>
            <a:r>
              <a:rPr lang="en-US" sz="1500" b="1" dirty="0"/>
              <a:t>cells forming</a:t>
            </a:r>
          </a:p>
        </p:txBody>
      </p:sp>
      <p:sp>
        <p:nvSpPr>
          <p:cNvPr id="52234" name="Text Box 11"/>
          <p:cNvSpPr txBox="1">
            <a:spLocks noChangeArrowheads="1"/>
          </p:cNvSpPr>
          <p:nvPr/>
        </p:nvSpPr>
        <p:spPr bwMode="auto">
          <a:xfrm>
            <a:off x="2297129" y="3653790"/>
            <a:ext cx="6915003" cy="426720"/>
          </a:xfrm>
          <a:prstGeom prst="rect">
            <a:avLst/>
          </a:prstGeom>
          <a:noFill/>
          <a:ln w="9525">
            <a:noFill/>
            <a:miter lim="800000"/>
            <a:headEnd/>
            <a:tailEnd/>
          </a:ln>
        </p:spPr>
        <p:txBody>
          <a:bodyPr wrap="none" lIns="0" tIns="0" rIns="0" bIns="0"/>
          <a:lstStyle/>
          <a:p>
            <a:pPr>
              <a:lnSpc>
                <a:spcPct val="90000"/>
              </a:lnSpc>
            </a:pPr>
            <a:r>
              <a:rPr lang="en-US" sz="1500" b="1" dirty="0"/>
              <a:t>During another round of cell division, the sister </a:t>
            </a:r>
            <a:r>
              <a:rPr lang="en-US" sz="1500" b="1" dirty="0" err="1"/>
              <a:t>chromatids</a:t>
            </a:r>
            <a:r>
              <a:rPr lang="en-US" sz="1500" b="1" dirty="0"/>
              <a:t> finally separate;</a:t>
            </a:r>
            <a:br>
              <a:rPr lang="en-US" sz="1500" b="1" dirty="0"/>
            </a:br>
            <a:r>
              <a:rPr lang="en-US" sz="1500" b="1" dirty="0"/>
              <a:t>four haploid daughter cells result, containing unduplicated chromosomes.</a:t>
            </a:r>
          </a:p>
        </p:txBody>
      </p:sp>
      <p:sp>
        <p:nvSpPr>
          <p:cNvPr id="52235" name="Line 12"/>
          <p:cNvSpPr>
            <a:spLocks noChangeShapeType="1"/>
          </p:cNvSpPr>
          <p:nvPr/>
        </p:nvSpPr>
        <p:spPr bwMode="auto">
          <a:xfrm flipH="1">
            <a:off x="5681210" y="4612247"/>
            <a:ext cx="281867" cy="443389"/>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52236" name="Line 13"/>
          <p:cNvSpPr>
            <a:spLocks noChangeShapeType="1"/>
          </p:cNvSpPr>
          <p:nvPr/>
        </p:nvSpPr>
        <p:spPr bwMode="auto">
          <a:xfrm>
            <a:off x="5963073" y="4612247"/>
            <a:ext cx="337564" cy="471725"/>
          </a:xfrm>
          <a:prstGeom prst="line">
            <a:avLst/>
          </a:prstGeom>
          <a:noFill/>
          <a:ln w="12700">
            <a:solidFill>
              <a:schemeClr val="tx1"/>
            </a:solidFill>
            <a:round/>
            <a:headEnd/>
            <a:tailEnd/>
          </a:ln>
        </p:spPr>
        <p:txBody>
          <a:bodyPr wrap="none" lIns="96659" tIns="48330" rIns="96659" bIns="48330" anchor="ctr"/>
          <a:lstStyle/>
          <a:p>
            <a:endParaRPr lang="uk-UA"/>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8753"/>
            <a:ext cx="9721850" cy="7368171"/>
          </a:xfrm>
          <a:prstGeom prst="rect">
            <a:avLst/>
          </a:prstGeom>
        </p:spPr>
        <p:txBody>
          <a:bodyPr wrap="square" lIns="96698" tIns="48349" rIns="96698" bIns="48349">
            <a:spAutoFit/>
          </a:bodyPr>
          <a:lstStyle/>
          <a:p>
            <a:pPr algn="just"/>
            <a:r>
              <a:rPr lang="en-US" dirty="0" smtClean="0"/>
              <a:t>In addition to </a:t>
            </a:r>
            <a:r>
              <a:rPr lang="en-US" dirty="0" err="1" smtClean="0"/>
              <a:t>aneuploidy</a:t>
            </a:r>
            <a:r>
              <a:rPr lang="en-US" dirty="0" smtClean="0"/>
              <a:t>, structural anomalies in the chromosome can also be detected by PGD. Structural chromosomal rearrangement may affect human reproduction. </a:t>
            </a:r>
            <a:r>
              <a:rPr lang="en-US" dirty="0" err="1" smtClean="0"/>
              <a:t>Schreurs</a:t>
            </a:r>
            <a:r>
              <a:rPr lang="en-US" dirty="0" smtClean="0"/>
              <a:t> et al. 2000 found that the prevalence of </a:t>
            </a:r>
            <a:r>
              <a:rPr lang="en-US" dirty="0" err="1" smtClean="0"/>
              <a:t>autosomal</a:t>
            </a:r>
            <a:r>
              <a:rPr lang="en-US" dirty="0" smtClean="0"/>
              <a:t> reciprocal balanced translocation was seven times higher in patients (1.14%) who cannot establish or maintain pregnancies than in the general population (0.16%). Prolonged culture of embryos to the </a:t>
            </a:r>
            <a:r>
              <a:rPr lang="en-US" dirty="0" err="1" smtClean="0"/>
              <a:t>blastocyst</a:t>
            </a:r>
            <a:r>
              <a:rPr lang="en-US" dirty="0" smtClean="0"/>
              <a:t> stage may be selective against embryos with balanced translocations because embryos carrying this type of translocations cannot develop normally </a:t>
            </a:r>
            <a:r>
              <a:rPr lang="en-US" i="1" dirty="0" smtClean="0"/>
              <a:t>in vitro</a:t>
            </a:r>
            <a:r>
              <a:rPr lang="en-US" dirty="0" smtClean="0"/>
              <a:t>.</a:t>
            </a:r>
            <a:r>
              <a:rPr lang="en-US" baseline="30000" dirty="0" smtClean="0"/>
              <a:t> </a:t>
            </a:r>
            <a:r>
              <a:rPr lang="en-US" dirty="0" smtClean="0"/>
              <a:t>However, </a:t>
            </a:r>
            <a:r>
              <a:rPr lang="en-US" dirty="0" err="1" smtClean="0"/>
              <a:t>blastocyst</a:t>
            </a:r>
            <a:r>
              <a:rPr lang="en-US" dirty="0" smtClean="0"/>
              <a:t> culture will not eliminate embryos with unbalanced translocations or other anomalies. First reports of PGD for chromosome translocation were published in the late 1990s. </a:t>
            </a:r>
            <a:r>
              <a:rPr lang="en-US" baseline="30000" dirty="0" smtClean="0"/>
              <a:t> </a:t>
            </a:r>
            <a:r>
              <a:rPr lang="en-US" dirty="0" smtClean="0"/>
              <a:t>Several strategies for chromosomal rearrangements have been attempted. </a:t>
            </a:r>
            <a:r>
              <a:rPr lang="en-US" b="1" dirty="0" smtClean="0"/>
              <a:t>Polar body biopsy and fluorescent whole-chromosome painting probes </a:t>
            </a:r>
            <a:r>
              <a:rPr lang="en-US" dirty="0" smtClean="0"/>
              <a:t>allow a direct assessment of </a:t>
            </a:r>
            <a:r>
              <a:rPr lang="en-US" dirty="0" err="1" smtClean="0"/>
              <a:t>chr</a:t>
            </a:r>
            <a:r>
              <a:rPr lang="en-US" dirty="0" smtClean="0"/>
              <a:t> structure, thereby predicting the normalcy of the embryos. However, polar body </a:t>
            </a:r>
            <a:r>
              <a:rPr lang="en-US" dirty="0" err="1" smtClean="0"/>
              <a:t>chrs</a:t>
            </a:r>
            <a:r>
              <a:rPr lang="en-US" dirty="0" smtClean="0"/>
              <a:t> may easily clump together or degenerate, and thus not all polar bodies are informative. It is not an option if the male parent carries a chromosomal rearrangement. </a:t>
            </a:r>
            <a:r>
              <a:rPr lang="en-US" b="1" dirty="0" smtClean="0"/>
              <a:t>For the detection of chromosomal rearrangement, various types of DNA probes have been used. </a:t>
            </a:r>
            <a:r>
              <a:rPr lang="en-US" dirty="0" smtClean="0"/>
              <a:t>Breakpoint specific probes may provide the most informative diagnostic value, but these probes have to be made for each individual patient because they are carrier-specific. Therefore, it is less practical as the cost alone will prevent its wide application. Another more sophisticated approach is the so-called </a:t>
            </a:r>
            <a:r>
              <a:rPr lang="en-US" dirty="0" err="1" smtClean="0"/>
              <a:t>interphase</a:t>
            </a:r>
            <a:r>
              <a:rPr lang="en-US" dirty="0" smtClean="0"/>
              <a:t>-metaphase conversion, and its clinical application has been reported.</a:t>
            </a:r>
            <a:r>
              <a:rPr lang="en-US" baseline="30000" dirty="0" smtClean="0"/>
              <a:t> </a:t>
            </a:r>
            <a:r>
              <a:rPr lang="en-US" b="1" dirty="0" err="1" smtClean="0"/>
              <a:t>Telomeric</a:t>
            </a:r>
            <a:r>
              <a:rPr lang="en-US" b="1" dirty="0" smtClean="0"/>
              <a:t> probes are made from the DNA sequences located at the tip of each </a:t>
            </a:r>
            <a:r>
              <a:rPr lang="en-US" b="1" dirty="0" err="1" smtClean="0"/>
              <a:t>chr</a:t>
            </a:r>
            <a:r>
              <a:rPr lang="en-US" b="1" dirty="0" smtClean="0"/>
              <a:t> arm. Such probes have been used successfully for PGD.</a:t>
            </a:r>
            <a:r>
              <a:rPr lang="en-US" b="1" baseline="30000" dirty="0" smtClean="0"/>
              <a:t> </a:t>
            </a:r>
            <a:r>
              <a:rPr lang="en-US" dirty="0" smtClean="0"/>
              <a:t>If the breakpoints are so close to the tip, for ex., in the case of </a:t>
            </a:r>
            <a:r>
              <a:rPr lang="en-US" b="1" dirty="0" smtClean="0"/>
              <a:t>cryptic translocation</a:t>
            </a:r>
            <a:r>
              <a:rPr lang="en-US" dirty="0" smtClean="0"/>
              <a:t>, the only useful probes will be the </a:t>
            </a:r>
            <a:r>
              <a:rPr lang="en-US" dirty="0" err="1" smtClean="0"/>
              <a:t>telomeric</a:t>
            </a:r>
            <a:r>
              <a:rPr lang="en-US" dirty="0" smtClean="0"/>
              <a:t> ones. The commercial availability of </a:t>
            </a:r>
            <a:r>
              <a:rPr lang="en-US" dirty="0" err="1" smtClean="0"/>
              <a:t>telomeric</a:t>
            </a:r>
            <a:r>
              <a:rPr lang="en-US" dirty="0" smtClean="0"/>
              <a:t> probes for all human </a:t>
            </a:r>
            <a:r>
              <a:rPr lang="en-US" dirty="0" err="1" smtClean="0"/>
              <a:t>chrs</a:t>
            </a:r>
            <a:r>
              <a:rPr lang="en-US" dirty="0" smtClean="0"/>
              <a:t> has provided a convenient source of testing reagents. </a:t>
            </a:r>
            <a:r>
              <a:rPr lang="en-US" b="1" dirty="0" smtClean="0"/>
              <a:t>One of the limitations of </a:t>
            </a:r>
            <a:r>
              <a:rPr lang="en-US" b="1" dirty="0" err="1" smtClean="0"/>
              <a:t>telomeric</a:t>
            </a:r>
            <a:r>
              <a:rPr lang="en-US" b="1" dirty="0" smtClean="0"/>
              <a:t> probes is that they will not distinguish the balanced status from the normal ones.</a:t>
            </a:r>
            <a:endParaRPr lang="ru-RU" b="1" dirty="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0"/>
            <a:ext cx="9721849" cy="1101805"/>
          </a:xfrm>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r>
              <a:rPr lang="en-US" altLang="zh-TW" sz="3800" b="1" i="1" dirty="0" smtClean="0">
                <a:solidFill>
                  <a:schemeClr val="tx1"/>
                </a:solidFill>
                <a:latin typeface="Lucida Sans" pitchFamily="34" charset="0"/>
              </a:rPr>
              <a:t>In vivo </a:t>
            </a:r>
            <a:r>
              <a:rPr lang="en-US" altLang="zh-TW" sz="3800" b="1" dirty="0" smtClean="0">
                <a:solidFill>
                  <a:schemeClr val="tx1"/>
                </a:solidFill>
                <a:latin typeface="Lucida Sans" pitchFamily="34" charset="0"/>
              </a:rPr>
              <a:t>development (IVD): </a:t>
            </a:r>
            <a:r>
              <a:rPr lang="en-US" altLang="zh-TW" sz="3800" b="1" i="1" dirty="0" smtClean="0">
                <a:solidFill>
                  <a:schemeClr val="tx1"/>
                </a:solidFill>
                <a:latin typeface="Lucida Sans" pitchFamily="34" charset="0"/>
              </a:rPr>
              <a:t>in vitro </a:t>
            </a:r>
            <a:r>
              <a:rPr lang="en-US" altLang="zh-TW" sz="3800" b="1" dirty="0" smtClean="0">
                <a:solidFill>
                  <a:schemeClr val="tx1"/>
                </a:solidFill>
                <a:latin typeface="Lucida Sans" pitchFamily="34" charset="0"/>
              </a:rPr>
              <a:t>fertilized eggs developed </a:t>
            </a:r>
            <a:r>
              <a:rPr lang="en-US" altLang="zh-TW" sz="3800" b="1" i="1" dirty="0" smtClean="0">
                <a:solidFill>
                  <a:schemeClr val="tx1"/>
                </a:solidFill>
                <a:latin typeface="Lucida Sans" pitchFamily="34" charset="0"/>
              </a:rPr>
              <a:t>in vivo</a:t>
            </a:r>
          </a:p>
        </p:txBody>
      </p:sp>
      <p:sp>
        <p:nvSpPr>
          <p:cNvPr id="36867" name="Rectangle 3"/>
          <p:cNvSpPr>
            <a:spLocks noGrp="1" noChangeArrowheads="1"/>
          </p:cNvSpPr>
          <p:nvPr>
            <p:ph type="body" idx="1"/>
          </p:nvPr>
        </p:nvSpPr>
        <p:spPr>
          <a:xfrm>
            <a:off x="0" y="1256824"/>
            <a:ext cx="9721850" cy="5745719"/>
          </a:xfrm>
        </p:spPr>
        <p:txBody>
          <a:bodyPr/>
          <a:lstStyle/>
          <a:p>
            <a:pPr marL="0" eaLnBrk="1" hangingPunct="1">
              <a:lnSpc>
                <a:spcPct val="80000"/>
              </a:lnSpc>
              <a:spcBef>
                <a:spcPts val="0"/>
              </a:spcBef>
            </a:pPr>
            <a:r>
              <a:rPr lang="en-US" altLang="zh-TW" sz="3000" dirty="0" smtClean="0"/>
              <a:t>A device that </a:t>
            </a:r>
            <a:r>
              <a:rPr lang="en-US" altLang="zh-TW" sz="3000" b="1" u="sng" dirty="0" smtClean="0"/>
              <a:t>allows IVF embryos to develop in the womb rather than a laboratory dish</a:t>
            </a:r>
            <a:r>
              <a:rPr lang="en-US" altLang="zh-TW" sz="3000" dirty="0" smtClean="0"/>
              <a:t>, developed by Swiss company </a:t>
            </a:r>
            <a:r>
              <a:rPr lang="en-US" altLang="zh-TW" sz="3000" dirty="0" err="1" smtClean="0"/>
              <a:t>Anecova</a:t>
            </a:r>
            <a:r>
              <a:rPr lang="en-US" altLang="zh-TW" sz="3000" dirty="0" smtClean="0"/>
              <a:t>, is to be trialed at CARE Fertility in Nottingham. </a:t>
            </a:r>
          </a:p>
          <a:p>
            <a:pPr marL="0" eaLnBrk="1" hangingPunct="1">
              <a:lnSpc>
                <a:spcPct val="80000"/>
              </a:lnSpc>
              <a:spcBef>
                <a:spcPts val="0"/>
              </a:spcBef>
            </a:pPr>
            <a:r>
              <a:rPr lang="en-US" altLang="zh-TW" sz="3000" dirty="0" smtClean="0"/>
              <a:t>The treatment, named </a:t>
            </a:r>
            <a:r>
              <a:rPr lang="en-US" altLang="zh-TW" sz="3000" i="1" dirty="0" smtClean="0"/>
              <a:t>in vivo </a:t>
            </a:r>
            <a:r>
              <a:rPr lang="en-US" altLang="zh-TW" sz="3000" dirty="0" smtClean="0"/>
              <a:t>development, or IVD, has been termed a more natural alternative to IVF and there are hopes that it will lead to fewer embryos with genetic abnormalities being produced.</a:t>
            </a:r>
          </a:p>
          <a:p>
            <a:pPr marL="0" eaLnBrk="1" hangingPunct="1">
              <a:lnSpc>
                <a:spcPct val="80000"/>
              </a:lnSpc>
              <a:spcBef>
                <a:spcPts val="0"/>
              </a:spcBef>
            </a:pPr>
            <a:r>
              <a:rPr lang="en-US" altLang="zh-TW" sz="3000" dirty="0" smtClean="0"/>
              <a:t>In normal IVF eggs are fertilized with sperm and allowed to grow for a few days in a laboratory dish containing chemicals and nutrients, before being </a:t>
            </a:r>
            <a:r>
              <a:rPr lang="en-US" altLang="zh-TW" sz="3000" dirty="0" err="1" smtClean="0"/>
              <a:t>transfered</a:t>
            </a:r>
            <a:r>
              <a:rPr lang="en-US" altLang="zh-TW" sz="3000" dirty="0" smtClean="0"/>
              <a:t> into the woman's womb for </a:t>
            </a:r>
            <a:r>
              <a:rPr lang="en-US" altLang="zh-TW" sz="3000" dirty="0" err="1" smtClean="0"/>
              <a:t>implantaton</a:t>
            </a:r>
            <a:r>
              <a:rPr lang="en-US" altLang="zh-TW" sz="3000" dirty="0" smtClean="0"/>
              <a:t>. </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0"/>
            <a:ext cx="4117602" cy="52322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GB" sz="2800" b="1" dirty="0" smtClean="0"/>
              <a:t>Selecting the sex of a child</a:t>
            </a:r>
            <a:endParaRPr lang="uk-UA" sz="2800" b="1" dirty="0"/>
          </a:p>
        </p:txBody>
      </p:sp>
      <p:sp>
        <p:nvSpPr>
          <p:cNvPr id="3" name="Прямокутник 2"/>
          <p:cNvSpPr/>
          <p:nvPr/>
        </p:nvSpPr>
        <p:spPr>
          <a:xfrm>
            <a:off x="0" y="171931"/>
            <a:ext cx="9721849" cy="8279190"/>
          </a:xfrm>
          <a:prstGeom prst="rect">
            <a:avLst/>
          </a:prstGeom>
        </p:spPr>
        <p:txBody>
          <a:bodyPr wrap="square">
            <a:spAutoFit/>
          </a:bodyPr>
          <a:lstStyle/>
          <a:p>
            <a:r>
              <a:rPr lang="en-GB" dirty="0" smtClean="0"/>
              <a:t>        				        In many communities there is so much social pressure on mothers to produce the ‘right’ sex (usually male) that infanticide is widely practised. The couples could choose the sex of their child. The sex of a </a:t>
            </a:r>
            <a:r>
              <a:rPr lang="en-GB" dirty="0" err="1" smtClean="0"/>
              <a:t>fetus</a:t>
            </a:r>
            <a:r>
              <a:rPr lang="en-GB" dirty="0" smtClean="0"/>
              <a:t> can be </a:t>
            </a:r>
            <a:r>
              <a:rPr lang="en-GB" dirty="0" err="1" smtClean="0"/>
              <a:t>deternined</a:t>
            </a:r>
            <a:r>
              <a:rPr lang="en-GB" dirty="0" smtClean="0"/>
              <a:t> using </a:t>
            </a:r>
            <a:r>
              <a:rPr lang="en-GB" b="1" i="1" dirty="0" smtClean="0"/>
              <a:t>amniocentesis</a:t>
            </a:r>
            <a:r>
              <a:rPr lang="en-GB" dirty="0" smtClean="0"/>
              <a:t> = sampling the amniotic fluid (the liquid that surrounds the </a:t>
            </a:r>
            <a:r>
              <a:rPr lang="en-GB" dirty="0" err="1" smtClean="0"/>
              <a:t>fetus</a:t>
            </a:r>
            <a:r>
              <a:rPr lang="en-GB" dirty="0" smtClean="0"/>
              <a:t>): a hollow needle is inserted through the mother's abdomen and some of the amniotic fluid is withdrawn. In the fluid are found some </a:t>
            </a:r>
            <a:r>
              <a:rPr lang="en-GB" dirty="0" err="1" smtClean="0"/>
              <a:t>fetal</a:t>
            </a:r>
            <a:r>
              <a:rPr lang="en-GB" dirty="0" smtClean="0"/>
              <a:t> cells which have been shed during development. These can be tested for biochemical or </a:t>
            </a:r>
            <a:r>
              <a:rPr lang="en-GB" dirty="0" err="1" smtClean="0"/>
              <a:t>chr</a:t>
            </a:r>
            <a:r>
              <a:rPr lang="en-GB" dirty="0" smtClean="0"/>
              <a:t> abnormalities. The appearance of the </a:t>
            </a:r>
            <a:r>
              <a:rPr lang="en-GB" dirty="0" err="1" smtClean="0"/>
              <a:t>chrs</a:t>
            </a:r>
            <a:r>
              <a:rPr lang="en-GB" dirty="0" smtClean="0"/>
              <a:t> will also reveal the sex of the </a:t>
            </a:r>
            <a:r>
              <a:rPr lang="en-GB" dirty="0" err="1" smtClean="0"/>
              <a:t>fetus</a:t>
            </a:r>
            <a:r>
              <a:rPr lang="en-GB" dirty="0" smtClean="0"/>
              <a:t>. </a:t>
            </a:r>
            <a:r>
              <a:rPr lang="en-GB" b="1" dirty="0" smtClean="0"/>
              <a:t>Amniocentesis is not routinely used, however, as it brings a risk of miscarriage. </a:t>
            </a:r>
            <a:r>
              <a:rPr lang="en-GB" dirty="0" smtClean="0"/>
              <a:t>As far as telling the sex of a </a:t>
            </a:r>
            <a:r>
              <a:rPr lang="en-GB" dirty="0" err="1" smtClean="0"/>
              <a:t>fetus</a:t>
            </a:r>
            <a:r>
              <a:rPr lang="en-GB" dirty="0" smtClean="0"/>
              <a:t> simply by looking, it is, of course, necessary to wait until the genitals are visible ≈12 weeks’ gestation. In practice, it is often possible to tell the baby's sex by 17–18 weeks, at the time of a routine ultrasound scan. Many hospitals withhold this information because some people would procure an abortion if the baby were found to be of the wrong sex.</a:t>
            </a:r>
            <a:r>
              <a:rPr lang="en-US" dirty="0" smtClean="0"/>
              <a:t> </a:t>
            </a:r>
            <a:endParaRPr lang="en-GB" b="1" dirty="0" smtClean="0"/>
          </a:p>
          <a:p>
            <a:r>
              <a:rPr lang="en-GB" b="1" u="sng" dirty="0" smtClean="0"/>
              <a:t>2 approaches</a:t>
            </a:r>
            <a:r>
              <a:rPr lang="en-GB" u="sng" dirty="0" smtClean="0"/>
              <a:t>:</a:t>
            </a:r>
            <a:r>
              <a:rPr lang="en-GB" b="1" u="sng" dirty="0" smtClean="0"/>
              <a:t> </a:t>
            </a:r>
            <a:r>
              <a:rPr lang="en-GB" b="1" dirty="0" smtClean="0"/>
              <a:t>1) </a:t>
            </a:r>
            <a:r>
              <a:rPr lang="en-GB" dirty="0" smtClean="0"/>
              <a:t>looking at the </a:t>
            </a:r>
            <a:r>
              <a:rPr lang="en-GB" dirty="0" err="1" smtClean="0"/>
              <a:t>chrs</a:t>
            </a:r>
            <a:r>
              <a:rPr lang="en-GB" dirty="0" smtClean="0"/>
              <a:t> of the fertilized egg or </a:t>
            </a:r>
            <a:r>
              <a:rPr lang="en-GB" dirty="0" err="1" smtClean="0"/>
              <a:t>conceptus</a:t>
            </a:r>
            <a:r>
              <a:rPr lang="en-GB" dirty="0" smtClean="0"/>
              <a:t>, to see if a Y </a:t>
            </a:r>
            <a:r>
              <a:rPr lang="en-GB" dirty="0" err="1" smtClean="0"/>
              <a:t>chr</a:t>
            </a:r>
            <a:r>
              <a:rPr lang="en-GB" dirty="0" smtClean="0"/>
              <a:t> is present or not, if embryo is outside the mother's body. In most </a:t>
            </a:r>
            <a:r>
              <a:rPr lang="en-GB" b="1" dirty="0" smtClean="0"/>
              <a:t>IVFs</a:t>
            </a:r>
            <a:r>
              <a:rPr lang="en-GB" dirty="0" smtClean="0"/>
              <a:t>, more embryos result than can realistically be placed into the mother. Use one cell for </a:t>
            </a:r>
            <a:r>
              <a:rPr lang="en-GB" dirty="0" err="1" smtClean="0"/>
              <a:t>caryotyping</a:t>
            </a:r>
            <a:r>
              <a:rPr lang="en-GB" dirty="0" smtClean="0"/>
              <a:t>. Only those of the chosen sex can be placed in the mother. One cell is not a problem for the health of the embryo; as at early stages the embryos are developmentally plastic, and one cell can easily replace another. </a:t>
            </a:r>
          </a:p>
          <a:p>
            <a:r>
              <a:rPr lang="en-GB" b="1" dirty="0" smtClean="0"/>
              <a:t>2)</a:t>
            </a:r>
            <a:r>
              <a:rPr lang="en-GB" dirty="0" smtClean="0"/>
              <a:t> ejaculate contains a mixture of ≈ equal amounts of sperm with X </a:t>
            </a:r>
            <a:r>
              <a:rPr lang="en-GB" dirty="0" err="1" smtClean="0"/>
              <a:t>chr</a:t>
            </a:r>
            <a:r>
              <a:rPr lang="en-GB" dirty="0" smtClean="0"/>
              <a:t> or Y </a:t>
            </a:r>
            <a:r>
              <a:rPr lang="en-GB" dirty="0" err="1" smtClean="0"/>
              <a:t>chr</a:t>
            </a:r>
            <a:r>
              <a:rPr lang="en-GB" dirty="0" smtClean="0"/>
              <a:t>. Because DNA accounts for a significant part of the weight of a sperm (remember there is very little cytoplasm), the difference in amount of DNA means that Y-sperm are a little bit lighter than X-sperm. Sperm swim </a:t>
            </a:r>
            <a:r>
              <a:rPr lang="en-GB" b="1" dirty="0" smtClean="0"/>
              <a:t>up a concentration gradient of sugar</a:t>
            </a:r>
            <a:r>
              <a:rPr lang="en-GB" dirty="0" smtClean="0"/>
              <a:t>. Those sperm that have swum the furthest are the lighter ones, that is, the Y-bearing sperm. The heavier, X-bearing sperm do not swim so far along the tube→ 2 populations of sperm </a:t>
            </a:r>
            <a:r>
              <a:rPr lang="en-GB" i="1" dirty="0" smtClean="0"/>
              <a:t>enriched</a:t>
            </a:r>
            <a:r>
              <a:rPr lang="en-GB" dirty="0" smtClean="0"/>
              <a:t> in X- or Y-bearing members. </a:t>
            </a:r>
            <a:r>
              <a:rPr lang="en-GB" u="sng" dirty="0" smtClean="0"/>
              <a:t>Method of ↓efficiency!</a:t>
            </a:r>
          </a:p>
          <a:p>
            <a:r>
              <a:rPr lang="en-US" b="1" dirty="0" smtClean="0"/>
              <a:t>         Flow </a:t>
            </a:r>
            <a:r>
              <a:rPr lang="en-US" b="1" dirty="0" err="1" smtClean="0"/>
              <a:t>cytometric</a:t>
            </a:r>
            <a:r>
              <a:rPr lang="en-US" b="1" dirty="0" smtClean="0"/>
              <a:t> Sorting of Human Sperm (Micro Sort) is now adopted  in many countries.</a:t>
            </a:r>
            <a:endParaRPr lang="uk-UA" u="sng" dirty="0" smtClean="0"/>
          </a:p>
          <a:p>
            <a:endParaRPr lang="uk-UA" dirty="0" smtClean="0"/>
          </a:p>
          <a:p>
            <a:r>
              <a:rPr lang="en-GB" dirty="0" smtClean="0"/>
              <a:t> </a:t>
            </a:r>
            <a:endParaRPr lang="uk-UA" dirty="0" smtClean="0"/>
          </a:p>
          <a:p>
            <a:r>
              <a:rPr lang="en-GB" dirty="0" smtClean="0"/>
              <a:t> </a:t>
            </a:r>
            <a:endParaRPr lang="uk-UA" dirty="0" smtClean="0"/>
          </a:p>
          <a:p>
            <a:endParaRPr lang="uk-UA"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ure 18"/>
          <p:cNvPicPr>
            <a:picLocks noChangeAspect="1" noChangeArrowheads="1"/>
          </p:cNvPicPr>
          <p:nvPr/>
        </p:nvPicPr>
        <p:blipFill>
          <a:blip r:embed="rId2" cstate="print"/>
          <a:srcRect/>
          <a:stretch>
            <a:fillRect/>
          </a:stretch>
        </p:blipFill>
        <p:spPr bwMode="auto">
          <a:xfrm>
            <a:off x="0" y="0"/>
            <a:ext cx="9721850" cy="6051482"/>
          </a:xfrm>
          <a:prstGeom prst="rect">
            <a:avLst/>
          </a:prstGeom>
          <a:noFill/>
          <a:ln w="9525">
            <a:noFill/>
            <a:miter lim="800000"/>
            <a:headEnd/>
            <a:tailEnd/>
          </a:ln>
        </p:spPr>
      </p:pic>
      <p:sp>
        <p:nvSpPr>
          <p:cNvPr id="3" name="Прямокутник 2"/>
          <p:cNvSpPr/>
          <p:nvPr/>
        </p:nvSpPr>
        <p:spPr>
          <a:xfrm>
            <a:off x="1" y="6312073"/>
            <a:ext cx="9714690" cy="969496"/>
          </a:xfrm>
          <a:prstGeom prst="rect">
            <a:avLst/>
          </a:prstGeom>
        </p:spPr>
        <p:txBody>
          <a:bodyPr wrap="square">
            <a:spAutoFit/>
          </a:bodyPr>
          <a:lstStyle/>
          <a:p>
            <a:pPr algn="ctr"/>
            <a:r>
              <a:rPr lang="en-GB" b="1" dirty="0" smtClean="0"/>
              <a:t>Gradient separation of X- and Y-bearing sperm. </a:t>
            </a:r>
          </a:p>
          <a:p>
            <a:pPr algn="ctr"/>
            <a:r>
              <a:rPr lang="en-GB" dirty="0" smtClean="0"/>
              <a:t>Y sperm is going down in region of higher sugar concentration faster leaving the X-sperm on the less concentrated sugar solution.</a:t>
            </a:r>
            <a:endParaRPr lang="uk-UA"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0"/>
            <a:ext cx="9721849" cy="504106"/>
          </a:xfrm>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r>
              <a:rPr lang="en-US" altLang="zh-TW" sz="4200" dirty="0" smtClean="0"/>
              <a:t> </a:t>
            </a:r>
            <a:r>
              <a:rPr lang="en-US" altLang="zh-TW" sz="3400" b="1" dirty="0" smtClean="0"/>
              <a:t>The creation of 'female' sperm and  'male' eggs</a:t>
            </a:r>
            <a:r>
              <a:rPr lang="en-US" altLang="zh-TW" sz="4200" dirty="0" smtClean="0"/>
              <a:t> </a:t>
            </a:r>
          </a:p>
        </p:txBody>
      </p:sp>
      <p:sp>
        <p:nvSpPr>
          <p:cNvPr id="37891" name="Rectangle 3"/>
          <p:cNvSpPr>
            <a:spLocks noGrp="1" noChangeArrowheads="1"/>
          </p:cNvSpPr>
          <p:nvPr>
            <p:ph type="body" idx="1"/>
          </p:nvPr>
        </p:nvSpPr>
        <p:spPr>
          <a:xfrm>
            <a:off x="0" y="576114"/>
            <a:ext cx="9721849" cy="6351419"/>
          </a:xfrm>
        </p:spPr>
        <p:txBody>
          <a:bodyPr/>
          <a:lstStyle/>
          <a:p>
            <a:pPr eaLnBrk="1" hangingPunct="1">
              <a:lnSpc>
                <a:spcPct val="80000"/>
              </a:lnSpc>
            </a:pPr>
            <a:r>
              <a:rPr lang="en-US" altLang="zh-TW" sz="3000" dirty="0" smtClean="0"/>
              <a:t>If this technological breakthrough ever comes about, it is suggested that such artificial gametes could offer the possibility of genetic reproduction to people in same sex relationships. </a:t>
            </a:r>
          </a:p>
          <a:p>
            <a:pPr eaLnBrk="1" hangingPunct="1">
              <a:lnSpc>
                <a:spcPct val="80000"/>
              </a:lnSpc>
            </a:pPr>
            <a:r>
              <a:rPr lang="en-US" altLang="zh-TW" sz="3000" dirty="0" smtClean="0"/>
              <a:t>In fact artificial gametes offer people to have genetically related offspring regardless of age, gender, relationship status or sexuality. Women could use the technique to produce eggs even after having gone though the menopause. </a:t>
            </a:r>
          </a:p>
          <a:p>
            <a:pPr eaLnBrk="1" hangingPunct="1">
              <a:lnSpc>
                <a:spcPct val="80000"/>
              </a:lnSpc>
            </a:pPr>
            <a:r>
              <a:rPr lang="en-US" altLang="zh-TW" sz="3000" dirty="0" smtClean="0"/>
              <a:t>Individuals who cannot find reproductive partners could even use artificial gamete technology to create complementary gametes from their own bodies to fertilize their 'natural' sperm or eggs. </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35619" y="1"/>
            <a:ext cx="1584176" cy="461665"/>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GB" sz="2400" b="1" dirty="0" smtClean="0"/>
              <a:t>Antibodies</a:t>
            </a:r>
            <a:endParaRPr lang="uk-UA" sz="2400" b="1" dirty="0"/>
          </a:p>
        </p:txBody>
      </p:sp>
      <p:sp>
        <p:nvSpPr>
          <p:cNvPr id="3" name="Прямокутник 2"/>
          <p:cNvSpPr/>
          <p:nvPr/>
        </p:nvSpPr>
        <p:spPr>
          <a:xfrm>
            <a:off x="0" y="0"/>
            <a:ext cx="9721850" cy="7109639"/>
          </a:xfrm>
          <a:prstGeom prst="rect">
            <a:avLst/>
          </a:prstGeom>
        </p:spPr>
        <p:txBody>
          <a:bodyPr wrap="square">
            <a:spAutoFit/>
          </a:bodyPr>
          <a:lstStyle/>
          <a:p>
            <a:r>
              <a:rPr lang="en-GB" sz="2400" dirty="0" smtClean="0">
                <a:solidFill>
                  <a:prstClr val="black"/>
                </a:solidFill>
              </a:rPr>
              <a:t>                        are large protein molecules, an important part in the immune system, the body's machinery to fight infectious disease. The key to an antibody's functions lies in its shape. </a:t>
            </a:r>
            <a:r>
              <a:rPr lang="en-GB" sz="2400" dirty="0" smtClean="0"/>
              <a:t>Antibodies are able </a:t>
            </a:r>
            <a:r>
              <a:rPr lang="en-GB" sz="2400" dirty="0" err="1" smtClean="0"/>
              <a:t>specificaly</a:t>
            </a:r>
            <a:r>
              <a:rPr lang="en-GB" sz="2400" dirty="0" smtClean="0"/>
              <a:t> distinguish between organism’s and foreign molecules. Antibodies being carried around the body in the blood and lymph, they also penetrating the tissues. Their response to foreign molecule is to attach to it, and form an insoluble complex which can be removed by other parts of the immune system. Usually this response is limited to invading microbes or other antigens, but occasionally antibodies are produced by immune system in </a:t>
            </a:r>
            <a:r>
              <a:rPr lang="en-GB" sz="2400" dirty="0" err="1" smtClean="0"/>
              <a:t>responce</a:t>
            </a:r>
            <a:r>
              <a:rPr lang="en-GB" sz="2400" dirty="0" smtClean="0"/>
              <a:t> on components of the sperm's membrane. When the antibodies attach to the sperm's membrane, they prevent it from fertilizing an egg, → infertility. The important point to note from this is that even a normal body mechanism, if deployed inappropriately, can result in abnormal functioning –</a:t>
            </a:r>
            <a:r>
              <a:rPr lang="en-GB" sz="2400" b="1" i="1" dirty="0" smtClean="0"/>
              <a:t>infertility</a:t>
            </a:r>
            <a:r>
              <a:rPr lang="en-GB" sz="2400" dirty="0" smtClean="0"/>
              <a:t>. </a:t>
            </a:r>
          </a:p>
          <a:p>
            <a:r>
              <a:rPr lang="en-GB" sz="2400" b="1" dirty="0" smtClean="0"/>
              <a:t>       Treatment</a:t>
            </a:r>
            <a:r>
              <a:rPr lang="en-GB" sz="2400" dirty="0" smtClean="0"/>
              <a:t> ‘de-sensitize’ the woman, by </a:t>
            </a:r>
            <a:r>
              <a:rPr lang="en-GB" sz="2400" b="1" dirty="0" smtClean="0"/>
              <a:t>injecting her with </a:t>
            </a:r>
            <a:r>
              <a:rPr lang="en-GB" sz="2400" b="1" i="1" dirty="0" smtClean="0"/>
              <a:t>very low levels of the offending sperm membranes</a:t>
            </a:r>
            <a:r>
              <a:rPr lang="en-GB" sz="2400" dirty="0" smtClean="0"/>
              <a:t>, in an attempt to fool her body into ‘thinking’ that these are just another few self molecules. Surprisingly, this treatment often works well. </a:t>
            </a:r>
            <a:endParaRPr lang="uk-UA" sz="2400" dirty="0" smtClean="0"/>
          </a:p>
          <a:p>
            <a:endParaRPr lang="uk-UA" sz="2400"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639900"/>
            <a:ext cx="9721850" cy="6560950"/>
          </a:xfrm>
          <a:prstGeom prst="rect">
            <a:avLst/>
          </a:prstGeom>
        </p:spPr>
        <p:txBody>
          <a:bodyPr wrap="square" lIns="96698" tIns="48349" rIns="96698" bIns="48349">
            <a:spAutoFit/>
          </a:bodyPr>
          <a:lstStyle/>
          <a:p>
            <a:pPr algn="just"/>
            <a:r>
              <a:rPr lang="en-US" sz="2800" dirty="0" smtClean="0"/>
              <a:t>is making a copy of an individual. The simplest approach is to split a cleavage-stage embryo and allow individual cells to grow into individual embryos. A sheep embryo was split and the 2 resulting halves of the embryo were transferred and gave rise to 2 identical sheep. Cloning can also be accomplished by transplanting the nucleus from a somatic cell into an enucleated </a:t>
            </a:r>
            <a:r>
              <a:rPr lang="en-US" sz="2800" dirty="0" err="1" smtClean="0"/>
              <a:t>oocyte</a:t>
            </a:r>
            <a:r>
              <a:rPr lang="en-US" sz="2800" dirty="0" smtClean="0"/>
              <a:t> (</a:t>
            </a:r>
            <a:r>
              <a:rPr lang="en-US" sz="2800" b="1" dirty="0" smtClean="0"/>
              <a:t>somatic cell nuclear transfer, </a:t>
            </a:r>
            <a:r>
              <a:rPr lang="en-US" sz="2800" dirty="0" smtClean="0"/>
              <a:t>SCNT). The famous sheep, Dolly, was born as a result of SCNT. Cloning by SCNT offers great potential for scientific investigations of cell biology. It serves as an indispensable model for studying cytoplasm-nuclear interactions. Therapeutic cloning refers to SCNT technologies that can generate cells, tissues, or even organs to cure diseases. Using SCNT for reproductive purposes is not acceptable ethically by the majority of the public and is not safe, given the observations of many health problems in the cloned animals.</a:t>
            </a:r>
            <a:endParaRPr lang="en-US" sz="2800" dirty="0"/>
          </a:p>
        </p:txBody>
      </p:sp>
      <p:sp>
        <p:nvSpPr>
          <p:cNvPr id="4" name="Прямоугольник 3"/>
          <p:cNvSpPr/>
          <p:nvPr/>
        </p:nvSpPr>
        <p:spPr>
          <a:xfrm>
            <a:off x="0" y="0"/>
            <a:ext cx="9721850" cy="620862"/>
          </a:xfrm>
          <a:prstGeom prst="rect">
            <a:avLst/>
          </a:prstGeom>
        </p:spPr>
        <p:style>
          <a:lnRef idx="1">
            <a:schemeClr val="accent5"/>
          </a:lnRef>
          <a:fillRef idx="2">
            <a:schemeClr val="accent5"/>
          </a:fillRef>
          <a:effectRef idx="1">
            <a:schemeClr val="accent5"/>
          </a:effectRef>
          <a:fontRef idx="minor">
            <a:schemeClr val="dk1"/>
          </a:fontRef>
        </p:style>
        <p:txBody>
          <a:bodyPr wrap="square" lIns="96698" tIns="48349" rIns="96698" bIns="48349">
            <a:spAutoFit/>
          </a:bodyPr>
          <a:lstStyle/>
          <a:p>
            <a:pPr algn="ctr"/>
            <a:r>
              <a:rPr lang="en-US" sz="3400" b="1" dirty="0" smtClean="0">
                <a:solidFill>
                  <a:prstClr val="black"/>
                </a:solidFill>
              </a:rPr>
              <a:t>Cloning of human</a:t>
            </a:r>
            <a:endParaRPr lang="ru-RU" sz="3400"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
            <a:ext cx="9721850" cy="503768"/>
          </a:xfrm>
        </p:spPr>
        <p:style>
          <a:lnRef idx="1">
            <a:schemeClr val="accent5"/>
          </a:lnRef>
          <a:fillRef idx="2">
            <a:schemeClr val="accent5"/>
          </a:fillRef>
          <a:effectRef idx="1">
            <a:schemeClr val="accent5"/>
          </a:effectRef>
          <a:fontRef idx="minor">
            <a:schemeClr val="dk1"/>
          </a:fontRef>
        </p:style>
        <p:txBody>
          <a:bodyPr>
            <a:noAutofit/>
          </a:bodyPr>
          <a:lstStyle/>
          <a:p>
            <a:r>
              <a:rPr lang="en-US" sz="4000" b="1" dirty="0" smtClean="0"/>
              <a:t>Three parent baby</a:t>
            </a:r>
            <a:endParaRPr lang="ru-RU" sz="4000" b="1" dirty="0"/>
          </a:p>
        </p:txBody>
      </p:sp>
      <p:sp>
        <p:nvSpPr>
          <p:cNvPr id="3" name="Содержимое 2"/>
          <p:cNvSpPr>
            <a:spLocks noGrp="1"/>
          </p:cNvSpPr>
          <p:nvPr>
            <p:ph idx="1"/>
          </p:nvPr>
        </p:nvSpPr>
        <p:spPr>
          <a:xfrm>
            <a:off x="0" y="576114"/>
            <a:ext cx="9721850" cy="6624786"/>
          </a:xfrm>
        </p:spPr>
        <p:txBody>
          <a:bodyPr>
            <a:normAutofit fontScale="70000" lnSpcReduction="20000"/>
          </a:bodyPr>
          <a:lstStyle/>
          <a:p>
            <a:pPr marL="173038" indent="-173038" algn="just"/>
            <a:r>
              <a:rPr lang="en-US" dirty="0" smtClean="0"/>
              <a:t>First three parent baby was born at the end of </a:t>
            </a:r>
            <a:r>
              <a:rPr lang="en-US" b="1" dirty="0" smtClean="0"/>
              <a:t>September, 2016 in Mexico</a:t>
            </a:r>
            <a:r>
              <a:rPr lang="en-US" dirty="0" smtClean="0"/>
              <a:t>.</a:t>
            </a:r>
          </a:p>
          <a:p>
            <a:pPr marL="173038" indent="-173038" algn="just"/>
            <a:r>
              <a:rPr lang="en-US" dirty="0" smtClean="0"/>
              <a:t>The U.K. just became the first country to legalize three-parent babies. Made when a man and two women who really like each other.</a:t>
            </a:r>
            <a:endParaRPr lang="ru-RU" dirty="0" smtClean="0"/>
          </a:p>
          <a:p>
            <a:pPr marL="173038" indent="-173038" algn="just"/>
            <a:r>
              <a:rPr lang="en-US" dirty="0" smtClean="0"/>
              <a:t>The House of Commons approved the law and the House of Lords voted (280 to 48), allowing fertility clinics to apply for a special license to use a particular technique. But how are these triple-‘rent babies made?</a:t>
            </a:r>
            <a:endParaRPr lang="ru-RU" dirty="0" smtClean="0"/>
          </a:p>
          <a:p>
            <a:pPr marL="173038" indent="-173038" algn="just"/>
            <a:r>
              <a:rPr lang="en-US" dirty="0" smtClean="0"/>
              <a:t>It’s all about the mitochondria. These are the powerhouses that reside in every cell (except for red blood cells) and convert food into energy. Mitochondria have a tiny amount of their own DNA, comprising only 0.1% of the cell’s genetic information, separate from the DNA in a cell’s nucleus and only passed down from the mother.</a:t>
            </a:r>
            <a:endParaRPr lang="ru-RU" dirty="0" smtClean="0"/>
          </a:p>
          <a:p>
            <a:pPr marL="173038" indent="-173038" algn="just"/>
            <a:r>
              <a:rPr lang="en-US" dirty="0" smtClean="0"/>
              <a:t>Sometimes there are </a:t>
            </a:r>
            <a:r>
              <a:rPr lang="en-US" b="1" dirty="0" smtClean="0"/>
              <a:t>mutations in this mitochondrial DNA</a:t>
            </a:r>
            <a:r>
              <a:rPr lang="en-US" dirty="0" smtClean="0"/>
              <a:t>. Mutations don’t affect personality or appearance, but they can lead to diseases for which symptoms range from </a:t>
            </a:r>
            <a:r>
              <a:rPr lang="en-US" b="1" dirty="0" smtClean="0"/>
              <a:t>strokes to dementia to multiple sclerosis-type conditions</a:t>
            </a:r>
            <a:r>
              <a:rPr lang="en-US" dirty="0" smtClean="0"/>
              <a:t>. Between 1,000 and 4,000 children are born with a mitochondrial disease every year in the U.S. (Because of misdiagnosis, the number is hard to nail down).</a:t>
            </a:r>
            <a:endParaRPr lang="ru-RU" dirty="0" smtClean="0"/>
          </a:p>
          <a:p>
            <a:pPr marL="173038" indent="-173038" algn="just"/>
            <a:r>
              <a:rPr lang="en-US" dirty="0" smtClean="0"/>
              <a:t>So the three-parent IVF process allows for a woman to donate healthy mitochondria to a woman whose mitochondria have genetic defects. Here are the two basic methods:</a:t>
            </a:r>
            <a:endParaRPr lang="ru-RU" dirty="0" smtClean="0"/>
          </a:p>
          <a:p>
            <a:endParaRPr lang="ru-RU"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708797" cy="43209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sz="3100" b="1" dirty="0" smtClean="0"/>
              <a:t>Pronuclear transfer (PT)</a:t>
            </a:r>
            <a:r>
              <a:rPr lang="ru-RU" dirty="0" smtClean="0"/>
              <a:t/>
            </a:r>
            <a:br>
              <a:rPr lang="ru-RU" dirty="0" smtClean="0"/>
            </a:br>
            <a:endParaRPr lang="ru-RU" dirty="0"/>
          </a:p>
        </p:txBody>
      </p:sp>
      <p:sp>
        <p:nvSpPr>
          <p:cNvPr id="3" name="Содержимое 2"/>
          <p:cNvSpPr>
            <a:spLocks noGrp="1"/>
          </p:cNvSpPr>
          <p:nvPr>
            <p:ph idx="1"/>
          </p:nvPr>
        </p:nvSpPr>
        <p:spPr>
          <a:xfrm>
            <a:off x="0" y="72058"/>
            <a:ext cx="9721850" cy="2952328"/>
          </a:xfrm>
        </p:spPr>
        <p:txBody>
          <a:bodyPr>
            <a:normAutofit/>
          </a:bodyPr>
          <a:lstStyle/>
          <a:p>
            <a:pPr marL="95250" indent="-95250" algn="just">
              <a:buNone/>
            </a:pPr>
            <a:r>
              <a:rPr lang="en-US" sz="2000" dirty="0" smtClean="0">
                <a:latin typeface="Arial" pitchFamily="34" charset="0"/>
                <a:cs typeface="Arial" pitchFamily="34" charset="0"/>
              </a:rPr>
              <a:t>                                                     The 1st “mitochondrial replacement” technique developed to stop mitochondrial diseases is called PT. It was 1st done in mouse embryos in 1983.  </a:t>
            </a:r>
            <a:r>
              <a:rPr lang="en-US" sz="2000" dirty="0" err="1" smtClean="0">
                <a:latin typeface="Arial" pitchFamily="34" charset="0"/>
                <a:cs typeface="Arial" pitchFamily="34" charset="0"/>
              </a:rPr>
              <a:t>Pronuclei</a:t>
            </a:r>
            <a:r>
              <a:rPr lang="en-US" sz="2000" dirty="0" smtClean="0">
                <a:latin typeface="Arial" pitchFamily="34" charset="0"/>
                <a:cs typeface="Arial" pitchFamily="34" charset="0"/>
              </a:rPr>
              <a:t> are nuclei from the egg and sperm that are in the fertilized egg, called a zygote, but have not yet fused into a single nucleus.</a:t>
            </a:r>
            <a:endParaRPr lang="ru-RU" sz="2000" dirty="0" smtClean="0">
              <a:latin typeface="Arial" pitchFamily="34" charset="0"/>
              <a:cs typeface="Arial" pitchFamily="34" charset="0"/>
            </a:endParaRPr>
          </a:p>
          <a:p>
            <a:pPr marL="95250" indent="-95250" algn="just">
              <a:buNone/>
            </a:pPr>
            <a:r>
              <a:rPr lang="en-US" sz="2000" dirty="0" smtClean="0">
                <a:latin typeface="Arial" pitchFamily="34" charset="0"/>
                <a:cs typeface="Arial" pitchFamily="34" charset="0"/>
              </a:rPr>
              <a:t>		The mother’s egg and a donor egg are fertilized at the same time. The </a:t>
            </a:r>
            <a:r>
              <a:rPr lang="en-US" sz="2000" dirty="0" err="1" smtClean="0">
                <a:latin typeface="Arial" pitchFamily="34" charset="0"/>
                <a:cs typeface="Arial" pitchFamily="34" charset="0"/>
              </a:rPr>
              <a:t>pronuclei</a:t>
            </a:r>
            <a:r>
              <a:rPr lang="en-US" sz="2000" dirty="0" smtClean="0">
                <a:latin typeface="Arial" pitchFamily="34" charset="0"/>
                <a:cs typeface="Arial" pitchFamily="34" charset="0"/>
              </a:rPr>
              <a:t> are removed from the donor egg and discarded. Then the </a:t>
            </a:r>
            <a:r>
              <a:rPr lang="en-US" sz="2000" dirty="0" err="1" smtClean="0">
                <a:latin typeface="Arial" pitchFamily="34" charset="0"/>
                <a:cs typeface="Arial" pitchFamily="34" charset="0"/>
              </a:rPr>
              <a:t>pronuclei</a:t>
            </a:r>
            <a:r>
              <a:rPr lang="en-US" sz="2000" dirty="0" smtClean="0">
                <a:latin typeface="Arial" pitchFamily="34" charset="0"/>
                <a:cs typeface="Arial" pitchFamily="34" charset="0"/>
              </a:rPr>
              <a:t> are sucked out of the mother’s egg and transferred into the empty donor egg.</a:t>
            </a:r>
            <a:endParaRPr lang="ru-RU" sz="2000" dirty="0" smtClean="0">
              <a:latin typeface="Arial" pitchFamily="34" charset="0"/>
              <a:cs typeface="Arial" pitchFamily="34" charset="0"/>
            </a:endParaRPr>
          </a:p>
          <a:p>
            <a:endParaRPr lang="ru-RU" dirty="0"/>
          </a:p>
        </p:txBody>
      </p:sp>
      <p:pic>
        <p:nvPicPr>
          <p:cNvPr id="4" name="Рисунок 3" descr="https://www.sciencenews.org/sites/default/files/2016/10/101716_TI_3parentbaby_inline_rev.png"/>
          <p:cNvPicPr/>
          <p:nvPr/>
        </p:nvPicPr>
        <p:blipFill>
          <a:blip r:embed="rId2" cstate="print"/>
          <a:srcRect l="3293" t="5194" r="3293" b="5194"/>
          <a:stretch>
            <a:fillRect/>
          </a:stretch>
        </p:blipFill>
        <p:spPr bwMode="auto">
          <a:xfrm>
            <a:off x="1620565" y="2304306"/>
            <a:ext cx="8064896" cy="4896594"/>
          </a:xfrm>
          <a:prstGeom prst="rect">
            <a:avLst/>
          </a:prstGeom>
          <a:noFill/>
          <a:ln w="9525">
            <a:noFill/>
            <a:miter lim="800000"/>
            <a:headEnd/>
            <a:tailEnd/>
          </a:ln>
        </p:spPr>
      </p:pic>
      <p:sp>
        <p:nvSpPr>
          <p:cNvPr id="5" name="Прямокутник 4"/>
          <p:cNvSpPr/>
          <p:nvPr/>
        </p:nvSpPr>
        <p:spPr>
          <a:xfrm>
            <a:off x="-35619" y="3840281"/>
            <a:ext cx="1904496" cy="1200329"/>
          </a:xfrm>
          <a:prstGeom prst="rect">
            <a:avLst/>
          </a:prstGeom>
        </p:spPr>
        <p:txBody>
          <a:bodyPr wrap="none">
            <a:spAutoFit/>
          </a:bodyPr>
          <a:lstStyle/>
          <a:p>
            <a:r>
              <a:rPr lang="en-US" sz="2400" b="1" dirty="0" smtClean="0"/>
              <a:t>Three parent </a:t>
            </a:r>
          </a:p>
          <a:p>
            <a:r>
              <a:rPr lang="en-US" sz="2400" b="1" dirty="0" smtClean="0"/>
              <a:t>baby</a:t>
            </a:r>
          </a:p>
          <a:p>
            <a:r>
              <a:rPr lang="en-US" sz="2400" b="1" dirty="0" smtClean="0"/>
              <a:t>production </a:t>
            </a:r>
            <a:endParaRPr lang="uk-UA" sz="2400" b="1"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721850" cy="50410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Pronuclear transfer</a:t>
            </a:r>
            <a:endParaRPr lang="ru-RU" dirty="0"/>
          </a:p>
        </p:txBody>
      </p:sp>
      <p:sp>
        <p:nvSpPr>
          <p:cNvPr id="3" name="Содержимое 2"/>
          <p:cNvSpPr>
            <a:spLocks noGrp="1"/>
          </p:cNvSpPr>
          <p:nvPr>
            <p:ph idx="1"/>
          </p:nvPr>
        </p:nvSpPr>
        <p:spPr>
          <a:xfrm>
            <a:off x="0" y="576114"/>
            <a:ext cx="9721850" cy="6624786"/>
          </a:xfrm>
        </p:spPr>
        <p:txBody>
          <a:bodyPr>
            <a:normAutofit fontScale="70000" lnSpcReduction="20000"/>
          </a:bodyPr>
          <a:lstStyle/>
          <a:p>
            <a:pPr marL="173038" indent="-173038" algn="just"/>
            <a:r>
              <a:rPr lang="en-US" dirty="0" smtClean="0"/>
              <a:t>Pronuclear transfer has a couple of drawbacks. Some people object to it on ethical grounds because it is seen as destroying two embryos. Scientists worry because a bit of cytoplasm is usually transferred along with the </a:t>
            </a:r>
            <a:r>
              <a:rPr lang="en-US" dirty="0" err="1" smtClean="0"/>
              <a:t>pronuclei</a:t>
            </a:r>
            <a:r>
              <a:rPr lang="en-US" dirty="0" smtClean="0"/>
              <a:t>. That means that unacceptably high numbers of mitochondria — including disease-carrying ones — from the mother’s egg may be carried into the donor egg. </a:t>
            </a:r>
            <a:endParaRPr lang="ru-RU" dirty="0" smtClean="0"/>
          </a:p>
          <a:p>
            <a:pPr marL="173038" indent="-173038" algn="just"/>
            <a:r>
              <a:rPr lang="en-US" dirty="0" smtClean="0"/>
              <a:t>Scientists reported that refinements in the technique produced embryos in which less than 2 % of the mitochondria were carried from the mother’s egg into the donor egg (</a:t>
            </a:r>
            <a:r>
              <a:rPr lang="en-US" i="1" u="sng" dirty="0" smtClean="0">
                <a:hlinkClick r:id="rId2"/>
              </a:rPr>
              <a:t>SN Online: 6/8/16</a:t>
            </a:r>
            <a:r>
              <a:rPr lang="en-US" dirty="0" smtClean="0"/>
              <a:t>). But an earlier study suggested that even 1 percent carryover could be dangerous because mutant mitochondria may replicate, eventually taking over the cell and crippling its energy production (</a:t>
            </a:r>
            <a:r>
              <a:rPr lang="en-US" i="1" u="sng" dirty="0" smtClean="0">
                <a:hlinkClick r:id="rId3"/>
              </a:rPr>
              <a:t>SN: 6/25/16, p. 8</a:t>
            </a:r>
            <a:r>
              <a:rPr lang="en-US" dirty="0" smtClean="0"/>
              <a:t>).</a:t>
            </a:r>
            <a:endParaRPr lang="ru-RU" dirty="0" smtClean="0"/>
          </a:p>
          <a:p>
            <a:pPr marL="173038" indent="-173038" algn="just"/>
            <a:r>
              <a:rPr lang="en-US" dirty="0" smtClean="0"/>
              <a:t>Fertility clinics in the UK are permitted to use this technique to make human babies, but none have reported doing so yet. New York fertility doctor John Zhang, the doctor involved in the baby boy’s case, tried the technique with colleagues at Sun-</a:t>
            </a:r>
            <a:r>
              <a:rPr lang="en-US" dirty="0" err="1" smtClean="0"/>
              <a:t>Yat</a:t>
            </a:r>
            <a:r>
              <a:rPr lang="en-US" dirty="0" smtClean="0"/>
              <a:t> </a:t>
            </a:r>
            <a:r>
              <a:rPr lang="en-US" dirty="0" err="1" smtClean="0"/>
              <a:t>Sen</a:t>
            </a:r>
            <a:r>
              <a:rPr lang="en-US" dirty="0" smtClean="0"/>
              <a:t> University of Medical Science in Guangzhou, China, more than a decade ago. Five embryos resulting from pronuclear transfer for a 30-year-old woman were implanted, and three grew into fetuses, but </a:t>
            </a:r>
            <a:r>
              <a:rPr lang="en-US" u="sng" dirty="0" smtClean="0">
                <a:hlinkClick r:id="rId4"/>
              </a:rPr>
              <a:t>none survived to birth</a:t>
            </a:r>
            <a:r>
              <a:rPr lang="en-US" dirty="0" smtClean="0"/>
              <a:t>. Zhang published the results in </a:t>
            </a:r>
            <a:r>
              <a:rPr lang="en-US" i="1" dirty="0" smtClean="0"/>
              <a:t>Reproductive Biomedicine  2016</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8"/>
          <p:cNvPicPr>
            <a:picLocks noChangeAspect="1" noChangeArrowheads="1"/>
          </p:cNvPicPr>
          <p:nvPr/>
        </p:nvPicPr>
        <p:blipFill>
          <a:blip r:embed="rId4" cstate="print">
            <a:extLst>
              <a:ext uri="{28A0092B-C50C-407E-A947-70E740481C1C}">
                <a14:useLocalDpi xmlns:a14="http://schemas.microsoft.com/office/drawing/2010/main" xmlns="" val="0"/>
              </a:ext>
            </a:extLst>
          </a:blip>
          <a:srcRect l="4040" t="11364" r="3038" b="12273"/>
          <a:stretch>
            <a:fillRect/>
          </a:stretch>
        </p:blipFill>
        <p:spPr bwMode="auto">
          <a:xfrm>
            <a:off x="252413" y="3343726"/>
            <a:ext cx="6336704" cy="38571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5540" name="FlagCount" hidden="1">
            <a:hlinkClick r:id="rId5" action="ppaction://hlinkfile"/>
          </p:cNvPr>
          <p:cNvSpPr>
            <a:spLocks noChangeArrowheads="1"/>
          </p:cNvSpPr>
          <p:nvPr/>
        </p:nvSpPr>
        <p:spPr bwMode="auto">
          <a:xfrm>
            <a:off x="8776670" y="266700"/>
            <a:ext cx="405077" cy="333375"/>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lIns="96659" tIns="48330" rIns="96659" bIns="48330" anchor="ct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500" b="1" dirty="0">
                <a:solidFill>
                  <a:srgbClr val="000000"/>
                </a:solidFill>
                <a:latin typeface="Tahoma" pitchFamily="84" charset="0"/>
                <a:ea typeface="ＭＳ Ｐゴシック" pitchFamily="84" charset="-128"/>
              </a:rPr>
              <a:t>0</a:t>
            </a:r>
          </a:p>
        </p:txBody>
      </p:sp>
      <p:sp>
        <p:nvSpPr>
          <p:cNvPr id="65541" name="Rectangle 4"/>
          <p:cNvSpPr>
            <a:spLocks noGrp="1" noChangeArrowheads="1"/>
          </p:cNvSpPr>
          <p:nvPr>
            <p:ph type="title" idx="4294967295"/>
          </p:nvPr>
        </p:nvSpPr>
        <p:spPr>
          <a:xfrm>
            <a:off x="0" y="-297886"/>
            <a:ext cx="9721850" cy="897823"/>
          </a:xfrm>
        </p:spPr>
        <p:style>
          <a:lnRef idx="1">
            <a:schemeClr val="accent3"/>
          </a:lnRef>
          <a:fillRef idx="2">
            <a:schemeClr val="accent3"/>
          </a:fillRef>
          <a:effectRef idx="1">
            <a:schemeClr val="accent3"/>
          </a:effectRef>
          <a:fontRef idx="minor">
            <a:schemeClr val="dk1"/>
          </a:fontRef>
        </p:style>
        <p:txBody>
          <a:bodyPr wrap="square">
            <a:spAutoFit/>
          </a:bodyPr>
          <a:lstStyle/>
          <a:p>
            <a:pPr lvl="1" indent="-858494" algn="ctr" defTabSz="966591" rtl="0">
              <a:spcBef>
                <a:spcPct val="0"/>
              </a:spcBef>
            </a:pPr>
            <a:r>
              <a:rPr lang="en-US" sz="2800" b="1" dirty="0" smtClean="0">
                <a:solidFill>
                  <a:schemeClr val="tx1"/>
                </a:solidFill>
              </a:rPr>
              <a:t>Three ways genetic diversity is increased by meiosis </a:t>
            </a:r>
            <a:r>
              <a:rPr lang="en-US" sz="2400" dirty="0" smtClean="0"/>
              <a:t/>
            </a:r>
            <a:br>
              <a:rPr lang="en-US" sz="2400" dirty="0" smtClean="0"/>
            </a:br>
            <a:endParaRPr lang="en-US" altLang="en-US" sz="2400" dirty="0">
              <a:latin typeface="Arial" pitchFamily="34" charset="0"/>
              <a:cs typeface="Arial" pitchFamily="34" charset="0"/>
            </a:endParaRPr>
          </a:p>
        </p:txBody>
      </p:sp>
      <p:sp>
        <p:nvSpPr>
          <p:cNvPr id="6" name="Прямокутник 5"/>
          <p:cNvSpPr/>
          <p:nvPr/>
        </p:nvSpPr>
        <p:spPr>
          <a:xfrm>
            <a:off x="0" y="792138"/>
            <a:ext cx="9721849" cy="2231380"/>
          </a:xfrm>
          <a:prstGeom prst="rect">
            <a:avLst/>
          </a:prstGeom>
        </p:spPr>
        <p:txBody>
          <a:bodyPr wrap="square">
            <a:spAutoFit/>
          </a:bodyPr>
          <a:lstStyle/>
          <a:p>
            <a:pPr marL="966591" lvl="1" indent="-483294">
              <a:buFont typeface="+mj-lt"/>
              <a:buAutoNum type="arabicPeriod"/>
            </a:pPr>
            <a:r>
              <a:rPr lang="en-US" sz="2400" dirty="0" smtClean="0">
                <a:latin typeface="Arial" pitchFamily="34" charset="0"/>
                <a:cs typeface="Arial" pitchFamily="34" charset="0"/>
              </a:rPr>
              <a:t>2 parents contribute ½ of the genetic material to offspring</a:t>
            </a:r>
          </a:p>
          <a:p>
            <a:pPr marL="966591" lvl="1" indent="-483294">
              <a:buFont typeface="+mj-lt"/>
              <a:buAutoNum type="arabicPeriod"/>
            </a:pPr>
            <a:r>
              <a:rPr lang="en-US" sz="2400" dirty="0" smtClean="0">
                <a:latin typeface="Arial" pitchFamily="34" charset="0"/>
                <a:cs typeface="Arial" pitchFamily="34" charset="0"/>
              </a:rPr>
              <a:t>Crossing-over in Prophase I</a:t>
            </a:r>
          </a:p>
          <a:p>
            <a:pPr marL="966591" lvl="1" indent="-483294">
              <a:buFont typeface="+mj-lt"/>
              <a:buAutoNum type="arabicPeriod"/>
            </a:pPr>
            <a:r>
              <a:rPr lang="en-US" sz="2400" dirty="0" smtClean="0">
                <a:latin typeface="Arial" pitchFamily="34" charset="0"/>
                <a:cs typeface="Arial" pitchFamily="34" charset="0"/>
              </a:rPr>
              <a:t>Chromosome Alignment in Metaphase I</a:t>
            </a:r>
          </a:p>
          <a:p>
            <a:pPr marL="0" lvl="1"/>
            <a:r>
              <a:rPr lang="en-US" sz="2400" dirty="0" smtClean="0">
                <a:latin typeface="Arial" pitchFamily="34" charset="0"/>
                <a:cs typeface="Arial" pitchFamily="34" charset="0"/>
              </a:rPr>
              <a:t> Meiosis produces cells that are NOT identical, unique gametes. M</a:t>
            </a:r>
            <a:r>
              <a:rPr lang="en-US" altLang="en-US" sz="2400" dirty="0" smtClean="0">
                <a:latin typeface="Arial" pitchFamily="34" charset="0"/>
                <a:cs typeface="Arial" pitchFamily="34" charset="0"/>
              </a:rPr>
              <a:t>eiosis and random fertilization lead to varied offspring</a:t>
            </a:r>
          </a:p>
          <a:p>
            <a:endParaRPr lang="en-US" dirty="0" smtClean="0"/>
          </a:p>
        </p:txBody>
      </p:sp>
      <p:sp>
        <p:nvSpPr>
          <p:cNvPr id="7" name="Rectangle 2"/>
          <p:cNvSpPr txBox="1">
            <a:spLocks noChangeArrowheads="1"/>
          </p:cNvSpPr>
          <p:nvPr/>
        </p:nvSpPr>
        <p:spPr>
          <a:xfrm>
            <a:off x="0" y="2213585"/>
            <a:ext cx="7217880" cy="1170841"/>
          </a:xfrm>
          <a:prstGeom prst="rect">
            <a:avLst/>
          </a:prstGeom>
        </p:spPr>
        <p:txBody>
          <a:bodyPr vert="horz" lIns="96659" tIns="48330" rIns="96659" bIns="48330" rtlCol="0">
            <a:normAutofit lnSpcReduction="10000"/>
          </a:bodyPr>
          <a:lstStyle/>
          <a:p>
            <a:pPr marL="120821" marR="0" lvl="1" indent="0" algn="ctr" defTabSz="966591" rtl="0" eaLnBrk="1" fontAlgn="auto" latinLnBrk="0" hangingPunct="1">
              <a:lnSpc>
                <a:spcPct val="90000"/>
              </a:lnSpc>
              <a:spcBef>
                <a:spcPct val="30000"/>
              </a:spcBef>
              <a:spcAft>
                <a:spcPts val="1269"/>
              </a:spcAft>
              <a:buClrTx/>
              <a:buSzTx/>
              <a:buFont typeface="Arial" pitchFamily="34" charset="0"/>
              <a:buNone/>
              <a:tabLst/>
              <a:defRPr/>
            </a:pPr>
            <a:endParaRPr kumimoji="0" lang="en-US" altLang="en-US" sz="3000" b="0" i="0" u="none" strike="noStrike" kern="1200" cap="none" spc="0" normalizeH="0" baseline="0" noProof="0" smtClean="0">
              <a:ln>
                <a:noFill/>
              </a:ln>
              <a:solidFill>
                <a:schemeClr val="tx1"/>
              </a:solidFill>
              <a:effectLst/>
              <a:uLnTx/>
              <a:uFillTx/>
              <a:latin typeface="+mn-lt"/>
              <a:ea typeface="+mn-ea"/>
              <a:cs typeface="+mn-cs"/>
            </a:endParaRPr>
          </a:p>
          <a:p>
            <a:pPr marL="120821" marR="0" lvl="1" indent="0" algn="ctr" defTabSz="966591" rtl="0" eaLnBrk="1" fontAlgn="auto" latinLnBrk="0" hangingPunct="1">
              <a:lnSpc>
                <a:spcPct val="90000"/>
              </a:lnSpc>
              <a:spcBef>
                <a:spcPct val="30000"/>
              </a:spcBef>
              <a:spcAft>
                <a:spcPts val="1269"/>
              </a:spcAft>
              <a:buClrTx/>
              <a:buSzTx/>
              <a:buFont typeface="Arial" pitchFamily="34" charset="0"/>
              <a:buNone/>
              <a:tabLst/>
              <a:defRPr/>
            </a:pPr>
            <a:r>
              <a:rPr kumimoji="0" lang="en-US" altLang="en-US" sz="3000" b="0" i="0" u="none" strike="noStrike" kern="1200" cap="none" spc="0" normalizeH="0" baseline="0" noProof="0" smtClean="0">
                <a:ln>
                  <a:noFill/>
                </a:ln>
                <a:solidFill>
                  <a:schemeClr val="tx1"/>
                </a:solidFill>
                <a:effectLst/>
                <a:uLnTx/>
                <a:uFillTx/>
                <a:latin typeface="+mn-lt"/>
                <a:ea typeface="+mn-ea"/>
                <a:cs typeface="+mn-cs"/>
              </a:rPr>
              <a:t>Independent orientation at metaphase </a:t>
            </a:r>
            <a:r>
              <a:rPr kumimoji="0" lang="en-US" altLang="en-US" sz="3000" b="0" i="0" u="none" strike="noStrike" kern="1200" cap="none" spc="0" normalizeH="0" baseline="0" noProof="0" smtClean="0">
                <a:ln>
                  <a:noFill/>
                </a:ln>
                <a:solidFill>
                  <a:schemeClr val="tx1"/>
                </a:solidFill>
                <a:effectLst/>
                <a:uLnTx/>
                <a:uFillTx/>
                <a:latin typeface="Times New Roman" pitchFamily="18" charset="0"/>
                <a:ea typeface="+mn-ea"/>
                <a:cs typeface="+mn-cs"/>
              </a:rPr>
              <a:t>I</a:t>
            </a:r>
            <a:endParaRPr kumimoji="0" lang="en-US" altLang="en-US" sz="3000" b="0" i="0" u="none" strike="noStrike" kern="1200" cap="none" spc="0" normalizeH="0" baseline="0" noProof="0" dirty="0" smtClean="0">
              <a:ln>
                <a:noFill/>
              </a:ln>
              <a:solidFill>
                <a:schemeClr val="tx1"/>
              </a:solidFill>
              <a:effectLst/>
              <a:uLnTx/>
              <a:uFillTx/>
              <a:latin typeface="+mn-lt"/>
              <a:ea typeface="+mn-ea"/>
              <a:cs typeface="+mn-cs"/>
            </a:endParaRPr>
          </a:p>
        </p:txBody>
      </p:sp>
    </p:spTree>
    <p:custDataLst>
      <p:tags r:id="rId1"/>
    </p:custDataLst>
    <p:extLst>
      <p:ext uri="{BB962C8B-B14F-4D97-AF65-F5344CB8AC3E}">
        <p14:creationId xmlns:p14="http://schemas.microsoft.com/office/powerpoint/2010/main" xmlns="" val="1203390652"/>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753"/>
            <a:ext cx="9721850" cy="532859"/>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Spindle transfer technique (STT)</a:t>
            </a:r>
            <a:endParaRPr lang="ru-RU" dirty="0"/>
          </a:p>
        </p:txBody>
      </p:sp>
      <p:sp>
        <p:nvSpPr>
          <p:cNvPr id="3" name="Содержимое 2"/>
          <p:cNvSpPr>
            <a:spLocks noGrp="1"/>
          </p:cNvSpPr>
          <p:nvPr>
            <p:ph idx="1"/>
          </p:nvPr>
        </p:nvSpPr>
        <p:spPr>
          <a:xfrm>
            <a:off x="0" y="576114"/>
            <a:ext cx="9721850" cy="6624786"/>
          </a:xfrm>
        </p:spPr>
        <p:txBody>
          <a:bodyPr>
            <a:normAutofit fontScale="62500" lnSpcReduction="20000"/>
          </a:bodyPr>
          <a:lstStyle/>
          <a:p>
            <a:pPr marL="173038" indent="-173038" algn="just"/>
            <a:r>
              <a:rPr lang="en-US" b="1" dirty="0" err="1" smtClean="0"/>
              <a:t>Mitalipov</a:t>
            </a:r>
            <a:r>
              <a:rPr lang="en-US" dirty="0" smtClean="0"/>
              <a:t> pioneered the STT, showing in 2009 that he could produce healthy monkeys (</a:t>
            </a:r>
            <a:r>
              <a:rPr lang="en-US" i="1" dirty="0" smtClean="0">
                <a:hlinkClick r:id="rId2"/>
              </a:rPr>
              <a:t>SN: 9/26/09, p. 8</a:t>
            </a:r>
            <a:r>
              <a:rPr lang="en-US" dirty="0" smtClean="0"/>
              <a:t>)</a:t>
            </a:r>
            <a:r>
              <a:rPr lang="en-US" i="1" dirty="0" smtClean="0"/>
              <a:t>.</a:t>
            </a:r>
            <a:r>
              <a:rPr lang="en-US" dirty="0" smtClean="0"/>
              <a:t> The technique has a lower level of carryover of mitochondria from the mother’s egg to the donor egg than pronuclear transfer, usually 1 % or less, but </a:t>
            </a:r>
            <a:r>
              <a:rPr lang="en-US" dirty="0" err="1" smtClean="0"/>
              <a:t>Mitalipov</a:t>
            </a:r>
            <a:r>
              <a:rPr lang="en-US" dirty="0" smtClean="0"/>
              <a:t> would like to do even better. “This 1% is haunting us,” he says.</a:t>
            </a:r>
            <a:endParaRPr lang="ru-RU" dirty="0" smtClean="0"/>
          </a:p>
          <a:p>
            <a:pPr marL="173038" indent="-173038" algn="just"/>
            <a:r>
              <a:rPr lang="en-US" dirty="0" smtClean="0"/>
              <a:t>Spindle transfer has another possible downside: Chromosomes may fall off the spindle. That could result in an embryo with too few chromosomes — or too many if some are left in the egg from the donor or extras are carried over from the mother’s egg. Both cases usually result in abnormal development. Of five embryos Zhang performed spindle transfer on, only one developed normally to become the baby boy.</a:t>
            </a:r>
            <a:endParaRPr lang="ru-RU" dirty="0" smtClean="0"/>
          </a:p>
          <a:p>
            <a:pPr marL="173038" indent="-173038" algn="just"/>
            <a:r>
              <a:rPr lang="en-US" dirty="0" smtClean="0"/>
              <a:t>The infant reportedly has 1 percent of mitochondrial DNA from his mother. At 3 months old, he was healthy. Long-term consequences are unknown. Besides the risk of even trace levels of mitochondria ballooning, another study suggests that mismatches between the parents’ nuclear DNA and the donor mitochondrial DNA could affect aging (</a:t>
            </a:r>
            <a:r>
              <a:rPr lang="en-US" i="1" dirty="0" smtClean="0">
                <a:hlinkClick r:id="rId3"/>
              </a:rPr>
              <a:t>SN: 8/6/16, p. 8</a:t>
            </a:r>
            <a:r>
              <a:rPr lang="en-US" dirty="0" smtClean="0"/>
              <a:t>).</a:t>
            </a:r>
          </a:p>
          <a:p>
            <a:pPr marL="173038" indent="-173038" algn="just"/>
            <a:r>
              <a:rPr lang="en-US" dirty="0" smtClean="0"/>
              <a:t>The technique used to produce the baby boy born in April 2016 is called spindle transfer. When a dividing cell </a:t>
            </a:r>
            <a:r>
              <a:rPr lang="en-US" dirty="0" err="1" smtClean="0"/>
              <a:t>dividies</a:t>
            </a:r>
            <a:r>
              <a:rPr lang="en-US" dirty="0" smtClean="0"/>
              <a:t> up its </a:t>
            </a:r>
            <a:r>
              <a:rPr lang="en-US" dirty="0" err="1" smtClean="0"/>
              <a:t>chrs</a:t>
            </a:r>
            <a:r>
              <a:rPr lang="en-US" dirty="0" smtClean="0"/>
              <a:t>, they are attached to protein fibers called microtubules or spindle. The transplant technique starts with two unfertilized egg cells, one from the donor and one from the mother. In both cells, the membrane surrounding the nucleus has broken down, but the cell has not yet completely divided.</a:t>
            </a:r>
            <a:endParaRPr lang="ru-RU" dirty="0" smtClean="0"/>
          </a:p>
          <a:p>
            <a:pPr marL="173038" indent="-173038" algn="just"/>
            <a:r>
              <a:rPr lang="en-US" dirty="0" smtClean="0"/>
              <a:t>The spindle and its attached chromosomes are removed from the mother’s egg and inserted into the donor egg, which has been emptied of its spindle and chromosomes. Then a sperm cell is injected to the resulting egg to fertilize it.</a:t>
            </a:r>
            <a:endParaRPr lang="ru-RU" dirty="0" smtClean="0"/>
          </a:p>
          <a:p>
            <a:pPr marL="173038" indent="-173038" algn="just"/>
            <a:endParaRPr lang="ru-RU" dirty="0" smtClean="0"/>
          </a:p>
          <a:p>
            <a:endParaRPr lang="ru-RU"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
            <a:ext cx="9721850" cy="50405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Spindle transfer (STT)</a:t>
            </a:r>
            <a:r>
              <a:rPr lang="ru-RU" dirty="0" smtClean="0"/>
              <a:t/>
            </a:r>
            <a:br>
              <a:rPr lang="ru-RU" dirty="0" smtClean="0"/>
            </a:br>
            <a:endParaRPr lang="ru-RU" dirty="0"/>
          </a:p>
        </p:txBody>
      </p:sp>
      <p:pic>
        <p:nvPicPr>
          <p:cNvPr id="4" name="Рисунок 3" descr="https://www.sciencenews.org/sites/default/files/2016/10/101716_TI_3parentbaby_inline2_rev.png"/>
          <p:cNvPicPr/>
          <p:nvPr/>
        </p:nvPicPr>
        <p:blipFill>
          <a:blip r:embed="rId2" cstate="print"/>
          <a:srcRect l="1346" t="3594" r="3293" b="393"/>
          <a:stretch>
            <a:fillRect/>
          </a:stretch>
        </p:blipFill>
        <p:spPr bwMode="auto">
          <a:xfrm>
            <a:off x="0" y="648122"/>
            <a:ext cx="9685461" cy="65527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648123"/>
            <a:ext cx="9721850" cy="6376284"/>
          </a:xfrm>
          <a:prstGeom prst="rect">
            <a:avLst/>
          </a:prstGeom>
        </p:spPr>
        <p:txBody>
          <a:bodyPr wrap="square" lIns="96698" tIns="48349" rIns="96698" bIns="48349">
            <a:spAutoFit/>
          </a:bodyPr>
          <a:lstStyle/>
          <a:p>
            <a:pPr algn="just"/>
            <a:r>
              <a:rPr lang="en-US" sz="2400" dirty="0" smtClean="0"/>
              <a:t>      Until a certain stage in development (day 3.5 in mice), embryonic cells are considered </a:t>
            </a:r>
            <a:r>
              <a:rPr lang="en-US" sz="2400" dirty="0" err="1" smtClean="0"/>
              <a:t>totipotent</a:t>
            </a:r>
            <a:r>
              <a:rPr lang="en-US" sz="2400" dirty="0" smtClean="0"/>
              <a:t>, that is, they have the potential to differentiate into any cell type found in the body. Such cells can be genetically engineered and used to generate tissues or organs with new genetic characteristics.</a:t>
            </a:r>
            <a:r>
              <a:rPr lang="en-US" sz="2400" baseline="30000" dirty="0" smtClean="0"/>
              <a:t> </a:t>
            </a:r>
            <a:r>
              <a:rPr lang="en-US" sz="2400" dirty="0" smtClean="0"/>
              <a:t>These cells can also be injected into a </a:t>
            </a:r>
            <a:r>
              <a:rPr lang="en-US" sz="2400" dirty="0" err="1" smtClean="0"/>
              <a:t>blastocyst</a:t>
            </a:r>
            <a:r>
              <a:rPr lang="en-US" sz="2400" dirty="0" smtClean="0"/>
              <a:t> and the resulting offspring could have cells or tissues derived from the genetically engineered stem cells. If the germ cells are derived from these cells, the unique genetic trait will become inheritable. Thus, the injection of stem cells with a specifically mutated gene can create a line of animals lacking the function of the gene, a technology called targeted mutagenesis or gene knockout. This technology has produced many animal models for studying various human diseases, ranging from cancer, to neurologic and immunologic disorders.</a:t>
            </a:r>
            <a:r>
              <a:rPr lang="en-US" sz="2400" baseline="30000" dirty="0" smtClean="0"/>
              <a:t> </a:t>
            </a:r>
          </a:p>
          <a:p>
            <a:pPr algn="just"/>
            <a:r>
              <a:rPr lang="en-US" sz="2400" baseline="30000" dirty="0" smtClean="0"/>
              <a:t> </a:t>
            </a:r>
            <a:r>
              <a:rPr lang="en-US" sz="2400" dirty="0" smtClean="0"/>
              <a:t>        Stem cells have been generated from human </a:t>
            </a:r>
            <a:r>
              <a:rPr lang="en-US" sz="2400" dirty="0" err="1" smtClean="0"/>
              <a:t>preimplantation</a:t>
            </a:r>
            <a:r>
              <a:rPr lang="en-US" sz="2400" dirty="0" smtClean="0"/>
              <a:t> embryos, paving the way for medical applications of the stem cell technologies. However, the generation of stem cells requires the destruction of live embryos, to which many in society strongly object on ethical or religious grounds.</a:t>
            </a:r>
            <a:endParaRPr lang="en-US" sz="2400" dirty="0"/>
          </a:p>
        </p:txBody>
      </p:sp>
      <p:sp>
        <p:nvSpPr>
          <p:cNvPr id="3" name="Прямоугольник 2"/>
          <p:cNvSpPr/>
          <p:nvPr/>
        </p:nvSpPr>
        <p:spPr>
          <a:xfrm>
            <a:off x="2717287" y="0"/>
            <a:ext cx="4823186" cy="620862"/>
          </a:xfrm>
          <a:prstGeom prst="rect">
            <a:avLst/>
          </a:prstGeom>
        </p:spPr>
        <p:style>
          <a:lnRef idx="1">
            <a:schemeClr val="accent5"/>
          </a:lnRef>
          <a:fillRef idx="2">
            <a:schemeClr val="accent5"/>
          </a:fillRef>
          <a:effectRef idx="1">
            <a:schemeClr val="accent5"/>
          </a:effectRef>
          <a:fontRef idx="minor">
            <a:schemeClr val="dk1"/>
          </a:fontRef>
        </p:style>
        <p:txBody>
          <a:bodyPr wrap="square" lIns="96698" tIns="48349" rIns="96698" bIns="48349">
            <a:spAutoFit/>
          </a:bodyPr>
          <a:lstStyle/>
          <a:p>
            <a:pPr lvl="0" algn="ctr"/>
            <a:r>
              <a:rPr lang="en-US" sz="3400" b="1" dirty="0" smtClean="0">
                <a:solidFill>
                  <a:prstClr val="black"/>
                </a:solidFill>
              </a:rPr>
              <a:t>Stem cell technology</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16074"/>
            <a:ext cx="9721850" cy="7078015"/>
          </a:xfrm>
          <a:prstGeom prst="rect">
            <a:avLst/>
          </a:prstGeom>
        </p:spPr>
        <p:txBody>
          <a:bodyPr wrap="square" lIns="96698" tIns="48349" rIns="96698" bIns="48349">
            <a:spAutoFit/>
          </a:bodyPr>
          <a:lstStyle/>
          <a:p>
            <a:pPr algn="just">
              <a:lnSpc>
                <a:spcPct val="90000"/>
              </a:lnSpc>
            </a:pPr>
            <a:r>
              <a:rPr lang="en-US" sz="2400" dirty="0" smtClean="0"/>
              <a:t>                                      Foreign genes can be injected into the </a:t>
            </a:r>
            <a:r>
              <a:rPr lang="en-US" sz="2400" dirty="0" err="1" smtClean="0"/>
              <a:t>pronuclei</a:t>
            </a:r>
            <a:r>
              <a:rPr lang="en-US" sz="2400" dirty="0" smtClean="0"/>
              <a:t> of a       newly fertilized embryo (zygote), and the injected genes can be incorporated into the embryo’s genome and be expressed. This technology is referred to as </a:t>
            </a:r>
            <a:r>
              <a:rPr lang="en-US" sz="2400" dirty="0" err="1" smtClean="0"/>
              <a:t>transgenesis</a:t>
            </a:r>
            <a:r>
              <a:rPr lang="en-US" sz="2400" dirty="0" smtClean="0"/>
              <a:t>. The generation of transgenic embryos or live animals provides a useful model system for studying an individual gene’s function and interaction with other genes. A specific trait of medical or economic value can be introduced to animals by transgenic technology. </a:t>
            </a:r>
          </a:p>
          <a:p>
            <a:pPr algn="just">
              <a:lnSpc>
                <a:spcPct val="90000"/>
              </a:lnSpc>
            </a:pPr>
            <a:r>
              <a:rPr lang="en-US" sz="2400" dirty="0" smtClean="0"/>
              <a:t>        For example, a transgenic goat has been created to produce human </a:t>
            </a:r>
            <a:r>
              <a:rPr lang="en-US" sz="2400" dirty="0" err="1" smtClean="0"/>
              <a:t>plasminogen</a:t>
            </a:r>
            <a:r>
              <a:rPr lang="en-US" sz="2400" dirty="0" smtClean="0"/>
              <a:t> activator in its milk, which is a convenient source for isolating the therapeutic agent for treating stroke and heart attacks.</a:t>
            </a:r>
            <a:r>
              <a:rPr lang="en-US" sz="2400" baseline="30000" dirty="0" smtClean="0"/>
              <a:t> </a:t>
            </a:r>
            <a:r>
              <a:rPr lang="en-US" sz="2400" dirty="0" smtClean="0"/>
              <a:t>However, the insertion of a foreign gene is poorly controlled, and as a result, the injected genes are not always functional or the insertion of the gene could interrupt the normal function of host genome. Until these problems are resolved, no attempt of transgenic technology should be made in humans.</a:t>
            </a:r>
          </a:p>
          <a:p>
            <a:pPr algn="just">
              <a:lnSpc>
                <a:spcPct val="90000"/>
              </a:lnSpc>
            </a:pPr>
            <a:r>
              <a:rPr lang="en-US" sz="2400" dirty="0" smtClean="0"/>
              <a:t>         Since the birth of the first IVF baby more than 30 years ago, ART has quickly become one of the most dynamic disciplines of medicine. Micromanipulation techniques have been, and will continue to be, an important catalyst for the rapid advancement in this area. Further development in this area will be dependent on improved understanding of human reproduction. More studies are also needed to evaluate the long-term benefits and risks of the current technologies.</a:t>
            </a:r>
            <a:endParaRPr lang="en-US" sz="2400" dirty="0"/>
          </a:p>
        </p:txBody>
      </p:sp>
      <p:sp>
        <p:nvSpPr>
          <p:cNvPr id="3" name="Прямоугольник 2"/>
          <p:cNvSpPr/>
          <p:nvPr/>
        </p:nvSpPr>
        <p:spPr>
          <a:xfrm>
            <a:off x="30299" y="50"/>
            <a:ext cx="2598378" cy="620862"/>
          </a:xfrm>
          <a:prstGeom prst="rect">
            <a:avLst/>
          </a:prstGeom>
        </p:spPr>
        <p:style>
          <a:lnRef idx="1">
            <a:schemeClr val="accent5"/>
          </a:lnRef>
          <a:fillRef idx="2">
            <a:schemeClr val="accent5"/>
          </a:fillRef>
          <a:effectRef idx="1">
            <a:schemeClr val="accent5"/>
          </a:effectRef>
          <a:fontRef idx="minor">
            <a:schemeClr val="dk1"/>
          </a:fontRef>
        </p:style>
        <p:txBody>
          <a:bodyPr wrap="square" lIns="96698" tIns="48349" rIns="96698" bIns="48349">
            <a:spAutoFit/>
          </a:bodyPr>
          <a:lstStyle/>
          <a:p>
            <a:pPr lvl="0"/>
            <a:r>
              <a:rPr lang="en-US" sz="3400" dirty="0" smtClean="0">
                <a:solidFill>
                  <a:prstClr val="black"/>
                </a:solidFill>
              </a:rPr>
              <a:t>Gene therapy</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76114"/>
            <a:ext cx="9721850" cy="6745608"/>
          </a:xfrm>
          <a:prstGeom prst="rect">
            <a:avLst/>
          </a:prstGeom>
        </p:spPr>
        <p:txBody>
          <a:bodyPr wrap="square" lIns="96689" tIns="48345" rIns="96689" bIns="48345">
            <a:spAutoFit/>
          </a:bodyPr>
          <a:lstStyle/>
          <a:p>
            <a:r>
              <a:rPr lang="en-US" sz="2400" dirty="0" smtClean="0"/>
              <a:t>Natural sex</a:t>
            </a:r>
          </a:p>
          <a:p>
            <a:r>
              <a:rPr lang="en-US" sz="2400" dirty="0" smtClean="0"/>
              <a:t>Artificial insemination - of mother with father's sperm</a:t>
            </a:r>
          </a:p>
          <a:p>
            <a:r>
              <a:rPr lang="en-US" sz="2400" dirty="0" smtClean="0"/>
              <a:t>Artificial insemination - of mother with donor sperm</a:t>
            </a:r>
          </a:p>
          <a:p>
            <a:r>
              <a:rPr lang="en-US" sz="2400" dirty="0" smtClean="0"/>
              <a:t>Artificial insemination - with egg and sperm donors, using surrogate mother</a:t>
            </a:r>
          </a:p>
          <a:p>
            <a:r>
              <a:rPr lang="en-US" sz="2400" dirty="0" smtClean="0"/>
              <a:t>In vitro fertilization (IVF) - using egg and sperm of parents</a:t>
            </a:r>
          </a:p>
          <a:p>
            <a:r>
              <a:rPr lang="en-US" sz="2400" dirty="0" smtClean="0"/>
              <a:t>IVF - with Intra - </a:t>
            </a:r>
            <a:r>
              <a:rPr lang="en-US" sz="2400" dirty="0" err="1" smtClean="0"/>
              <a:t>Cytoplasmic</a:t>
            </a:r>
            <a:r>
              <a:rPr lang="en-US" sz="2400" dirty="0" smtClean="0"/>
              <a:t> Sperm Injection (ICSI)</a:t>
            </a:r>
          </a:p>
          <a:p>
            <a:r>
              <a:rPr lang="en-US" sz="2400" dirty="0" smtClean="0"/>
              <a:t>IVF - with frozen embryos</a:t>
            </a:r>
          </a:p>
          <a:p>
            <a:r>
              <a:rPr lang="en-US" sz="2400" dirty="0" smtClean="0"/>
              <a:t>IVF - with </a:t>
            </a:r>
            <a:r>
              <a:rPr lang="en-US" sz="2400" dirty="0" err="1" smtClean="0"/>
              <a:t>Preimplantation</a:t>
            </a:r>
            <a:r>
              <a:rPr lang="en-US" sz="2400" dirty="0" smtClean="0"/>
              <a:t> Genetic Diagnosis (PGD)</a:t>
            </a:r>
          </a:p>
          <a:p>
            <a:r>
              <a:rPr lang="en-US" sz="2400" dirty="0" smtClean="0"/>
              <a:t>IVF - with egg donor</a:t>
            </a:r>
          </a:p>
          <a:p>
            <a:r>
              <a:rPr lang="en-US" sz="2400" dirty="0" smtClean="0"/>
              <a:t>IVF - with sperm donor</a:t>
            </a:r>
          </a:p>
          <a:p>
            <a:r>
              <a:rPr lang="en-US" sz="2400" dirty="0" smtClean="0"/>
              <a:t>IVF - with egg and sperm donor</a:t>
            </a:r>
          </a:p>
          <a:p>
            <a:r>
              <a:rPr lang="en-US" sz="2400" dirty="0" smtClean="0"/>
              <a:t>IVF - with surrogate using parents' egg and sperm</a:t>
            </a:r>
          </a:p>
          <a:p>
            <a:r>
              <a:rPr lang="en-US" sz="2400" dirty="0" smtClean="0"/>
              <a:t>IVF - with surrogate and egg donor</a:t>
            </a:r>
          </a:p>
          <a:p>
            <a:r>
              <a:rPr lang="en-US" sz="2400" dirty="0" smtClean="0"/>
              <a:t>IVF - with surrogate and sperm donor</a:t>
            </a:r>
          </a:p>
          <a:p>
            <a:r>
              <a:rPr lang="en-US" sz="2400" dirty="0" smtClean="0"/>
              <a:t>IVF - with surrogate using her egg, sperm from baby's father</a:t>
            </a:r>
          </a:p>
          <a:p>
            <a:r>
              <a:rPr lang="en-US" sz="2400" dirty="0" smtClean="0"/>
              <a:t>IVF - with surrogate using egg and sperm donors</a:t>
            </a:r>
          </a:p>
          <a:p>
            <a:r>
              <a:rPr lang="en-US" sz="2400" dirty="0" err="1" smtClean="0"/>
              <a:t>Cytoplasmic</a:t>
            </a:r>
            <a:r>
              <a:rPr lang="en-US" sz="2400" dirty="0" smtClean="0"/>
              <a:t> transfer</a:t>
            </a:r>
          </a:p>
          <a:p>
            <a:r>
              <a:rPr lang="en-US" sz="2400" dirty="0" smtClean="0"/>
              <a:t>Nuclear transfer and cloning</a:t>
            </a:r>
            <a:endParaRPr lang="en-US" sz="2400" dirty="0"/>
          </a:p>
        </p:txBody>
      </p:sp>
      <p:sp>
        <p:nvSpPr>
          <p:cNvPr id="3" name="Прямоугольник 2"/>
          <p:cNvSpPr/>
          <p:nvPr/>
        </p:nvSpPr>
        <p:spPr>
          <a:xfrm>
            <a:off x="3348757" y="0"/>
            <a:ext cx="3832352" cy="528521"/>
          </a:xfrm>
          <a:prstGeom prst="rect">
            <a:avLst/>
          </a:prstGeom>
        </p:spPr>
        <p:style>
          <a:lnRef idx="1">
            <a:schemeClr val="accent3"/>
          </a:lnRef>
          <a:fillRef idx="2">
            <a:schemeClr val="accent3"/>
          </a:fillRef>
          <a:effectRef idx="1">
            <a:schemeClr val="accent3"/>
          </a:effectRef>
          <a:fontRef idx="minor">
            <a:schemeClr val="dk1"/>
          </a:fontRef>
        </p:style>
        <p:txBody>
          <a:bodyPr wrap="none" lIns="96689" tIns="48345" rIns="96689" bIns="48345">
            <a:spAutoFit/>
          </a:bodyPr>
          <a:lstStyle/>
          <a:p>
            <a:r>
              <a:rPr lang="en-US" sz="2800" b="1" dirty="0" smtClean="0"/>
              <a:t>18 Ways to Make a Baby</a:t>
            </a:r>
            <a:endParaRPr lang="en-US" sz="2800" b="1"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24898"/>
            <a:ext cx="9721850" cy="6206999"/>
          </a:xfrm>
          <a:prstGeom prst="rect">
            <a:avLst/>
          </a:prstGeom>
        </p:spPr>
        <p:txBody>
          <a:bodyPr wrap="square" lIns="96689" tIns="48345" rIns="96689" bIns="48345">
            <a:spAutoFit/>
          </a:bodyPr>
          <a:lstStyle/>
          <a:p>
            <a:r>
              <a:rPr lang="en-US" sz="2500" b="1" dirty="0" smtClean="0"/>
              <a:t>1944-48</a:t>
            </a:r>
            <a:r>
              <a:rPr lang="en-US" sz="2500" dirty="0" smtClean="0"/>
              <a:t> human </a:t>
            </a:r>
            <a:r>
              <a:rPr lang="en-US" sz="2500" dirty="0" err="1" smtClean="0"/>
              <a:t>oocytes</a:t>
            </a:r>
            <a:r>
              <a:rPr lang="en-US" sz="2500" dirty="0" smtClean="0"/>
              <a:t> </a:t>
            </a:r>
            <a:r>
              <a:rPr lang="en-US" sz="2500" dirty="0" err="1" smtClean="0"/>
              <a:t>fertilised</a:t>
            </a:r>
            <a:r>
              <a:rPr lang="en-US" sz="2500" dirty="0" smtClean="0"/>
              <a:t> by spermatozoa </a:t>
            </a:r>
            <a:r>
              <a:rPr lang="en-US" sz="2500" i="1" dirty="0" smtClean="0"/>
              <a:t>in vitro</a:t>
            </a:r>
          </a:p>
          <a:p>
            <a:r>
              <a:rPr lang="en-US" sz="2500" b="1" dirty="0" smtClean="0"/>
              <a:t>1949</a:t>
            </a:r>
            <a:r>
              <a:rPr lang="en-US" sz="2500" dirty="0" smtClean="0"/>
              <a:t> 8 cell mouse embryo -&gt; </a:t>
            </a:r>
            <a:r>
              <a:rPr lang="en-US" sz="2500" dirty="0" err="1" smtClean="0"/>
              <a:t>blastocyst</a:t>
            </a:r>
            <a:r>
              <a:rPr lang="en-US" sz="2500" dirty="0" smtClean="0"/>
              <a:t> (in saline and egg yolk)</a:t>
            </a:r>
          </a:p>
          <a:p>
            <a:r>
              <a:rPr lang="en-US" sz="2500" b="1" dirty="0" smtClean="0"/>
              <a:t>1956</a:t>
            </a:r>
            <a:r>
              <a:rPr lang="en-US" sz="2500" dirty="0" smtClean="0"/>
              <a:t> 8 cell mouse embryo -&gt; </a:t>
            </a:r>
            <a:r>
              <a:rPr lang="en-US" sz="2500" dirty="0" err="1" smtClean="0"/>
              <a:t>blastocyst</a:t>
            </a:r>
            <a:r>
              <a:rPr lang="en-US" sz="2500" dirty="0" smtClean="0"/>
              <a:t> (first embryo culture medium)</a:t>
            </a:r>
          </a:p>
          <a:p>
            <a:r>
              <a:rPr lang="en-US" sz="2500" b="1" dirty="0" smtClean="0"/>
              <a:t>1957</a:t>
            </a:r>
            <a:r>
              <a:rPr lang="en-US" sz="2500" dirty="0" smtClean="0"/>
              <a:t> 2 cell mouse embryo -&gt; </a:t>
            </a:r>
            <a:r>
              <a:rPr lang="en-US" sz="2500" dirty="0" err="1" smtClean="0"/>
              <a:t>blastocyst</a:t>
            </a:r>
            <a:endParaRPr lang="en-US" sz="2500" dirty="0" smtClean="0"/>
          </a:p>
          <a:p>
            <a:r>
              <a:rPr lang="en-US" sz="2500" b="1" dirty="0" smtClean="0"/>
              <a:t>1958</a:t>
            </a:r>
            <a:r>
              <a:rPr lang="en-US" sz="2500" dirty="0" smtClean="0"/>
              <a:t> 8 cell mouse embryo -&gt; </a:t>
            </a:r>
            <a:r>
              <a:rPr lang="en-US" sz="2500" dirty="0" err="1" smtClean="0"/>
              <a:t>blastocyst</a:t>
            </a:r>
            <a:r>
              <a:rPr lang="en-US" sz="2500" dirty="0" smtClean="0"/>
              <a:t>, then transferred to pregnant recipient</a:t>
            </a:r>
          </a:p>
          <a:p>
            <a:r>
              <a:rPr lang="en-US" sz="2500" b="1" dirty="0" smtClean="0"/>
              <a:t>1960's</a:t>
            </a:r>
            <a:r>
              <a:rPr lang="en-US" sz="2500" dirty="0" smtClean="0"/>
              <a:t> development of culture requirements for mouse </a:t>
            </a:r>
            <a:r>
              <a:rPr lang="en-US" sz="2500" dirty="0" err="1" smtClean="0"/>
              <a:t>mebryos</a:t>
            </a:r>
            <a:endParaRPr lang="en-US" sz="2500" dirty="0" smtClean="0"/>
          </a:p>
          <a:p>
            <a:r>
              <a:rPr lang="en-US" sz="2500" b="1" dirty="0" smtClean="0"/>
              <a:t>1965</a:t>
            </a:r>
            <a:r>
              <a:rPr lang="en-US" sz="2500" dirty="0" smtClean="0"/>
              <a:t> 2 cell mouse embryo -&gt; </a:t>
            </a:r>
            <a:r>
              <a:rPr lang="en-US" sz="2500" dirty="0" err="1" smtClean="0"/>
              <a:t>blastocyst</a:t>
            </a:r>
            <a:r>
              <a:rPr lang="en-US" sz="2500" dirty="0" smtClean="0"/>
              <a:t>, then transferred into </a:t>
            </a:r>
            <a:r>
              <a:rPr lang="en-US" sz="2500" dirty="0" err="1" smtClean="0"/>
              <a:t>pseudopregnant</a:t>
            </a:r>
            <a:r>
              <a:rPr lang="en-US" sz="2500" dirty="0" smtClean="0"/>
              <a:t> recipient</a:t>
            </a:r>
          </a:p>
          <a:p>
            <a:r>
              <a:rPr lang="en-US" sz="2500" b="1" dirty="0" smtClean="0"/>
              <a:t>1968</a:t>
            </a:r>
            <a:r>
              <a:rPr lang="en-US" sz="2500" dirty="0" smtClean="0"/>
              <a:t> zygotes from mouse -&gt; </a:t>
            </a:r>
            <a:r>
              <a:rPr lang="en-US" sz="2500" dirty="0" err="1" smtClean="0"/>
              <a:t>blastocysts</a:t>
            </a:r>
            <a:endParaRPr lang="en-US" sz="2500" dirty="0" smtClean="0"/>
          </a:p>
          <a:p>
            <a:r>
              <a:rPr lang="en-US" sz="2500" b="1" dirty="0" smtClean="0"/>
              <a:t>1968, </a:t>
            </a:r>
            <a:r>
              <a:rPr lang="en-US" sz="2500" dirty="0" smtClean="0"/>
              <a:t>70 2 &amp; 4 cell rabbit embryos -&gt; </a:t>
            </a:r>
            <a:r>
              <a:rPr lang="en-US" sz="2500" dirty="0" err="1" smtClean="0"/>
              <a:t>blastocyst</a:t>
            </a:r>
            <a:r>
              <a:rPr lang="en-US" sz="2500" dirty="0" smtClean="0"/>
              <a:t> in serum supplemented medium</a:t>
            </a:r>
          </a:p>
          <a:p>
            <a:r>
              <a:rPr lang="en-US" sz="2500" b="1" dirty="0" smtClean="0"/>
              <a:t>1970, </a:t>
            </a:r>
            <a:r>
              <a:rPr lang="en-US" sz="2500" dirty="0" smtClean="0"/>
              <a:t>71 1 &amp; 2 cell rabbit embryos -&gt; </a:t>
            </a:r>
            <a:r>
              <a:rPr lang="en-US" sz="2500" dirty="0" err="1" smtClean="0"/>
              <a:t>blastocyst</a:t>
            </a:r>
            <a:r>
              <a:rPr lang="en-US" sz="2500" dirty="0" smtClean="0"/>
              <a:t> in defined medium</a:t>
            </a:r>
          </a:p>
          <a:p>
            <a:r>
              <a:rPr lang="en-US" sz="2500" b="1" dirty="0" smtClean="0"/>
              <a:t>1970</a:t>
            </a:r>
            <a:r>
              <a:rPr lang="en-US" sz="2500" dirty="0" smtClean="0"/>
              <a:t>, 81 Culture of in vitro fertilized human embryo -&gt; 16 cells -&gt; blastula</a:t>
            </a:r>
          </a:p>
          <a:p>
            <a:r>
              <a:rPr lang="en-US" sz="2500" b="1" dirty="0" smtClean="0"/>
              <a:t>1998</a:t>
            </a:r>
            <a:r>
              <a:rPr lang="en-US" sz="2500" dirty="0" smtClean="0"/>
              <a:t> Cloning of adult sheep "dolly"</a:t>
            </a:r>
          </a:p>
          <a:p>
            <a:r>
              <a:rPr lang="en-US" sz="2500" b="1" dirty="0" smtClean="0"/>
              <a:t>2004</a:t>
            </a:r>
            <a:r>
              <a:rPr lang="en-US" sz="2500" dirty="0" smtClean="0"/>
              <a:t> Cloning of human </a:t>
            </a:r>
            <a:r>
              <a:rPr lang="en-US" sz="2500" dirty="0" err="1" smtClean="0"/>
              <a:t>blastocysts</a:t>
            </a:r>
            <a:endParaRPr lang="en-US" sz="2500" dirty="0"/>
          </a:p>
        </p:txBody>
      </p:sp>
      <p:sp>
        <p:nvSpPr>
          <p:cNvPr id="3" name="Прямоугольник 2"/>
          <p:cNvSpPr/>
          <p:nvPr/>
        </p:nvSpPr>
        <p:spPr>
          <a:xfrm>
            <a:off x="3253197" y="0"/>
            <a:ext cx="3883682" cy="484740"/>
          </a:xfrm>
          <a:prstGeom prst="rect">
            <a:avLst/>
          </a:prstGeom>
        </p:spPr>
        <p:style>
          <a:lnRef idx="1">
            <a:schemeClr val="accent3"/>
          </a:lnRef>
          <a:fillRef idx="2">
            <a:schemeClr val="accent3"/>
          </a:fillRef>
          <a:effectRef idx="1">
            <a:schemeClr val="accent3"/>
          </a:effectRef>
          <a:fontRef idx="minor">
            <a:schemeClr val="dk1"/>
          </a:fontRef>
        </p:style>
        <p:txBody>
          <a:bodyPr wrap="none" lIns="96689" tIns="48345" rIns="96689" bIns="48345">
            <a:spAutoFit/>
          </a:bodyPr>
          <a:lstStyle/>
          <a:p>
            <a:r>
              <a:rPr lang="en-US" sz="2500" b="1" dirty="0" smtClean="0"/>
              <a:t>Embryo Culture Milestones</a:t>
            </a:r>
            <a:endParaRPr lang="en-US" sz="2500" b="1"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576114"/>
            <a:ext cx="9721849" cy="7325082"/>
          </a:xfrm>
          <a:prstGeom prst="rect">
            <a:avLst/>
          </a:prstGeom>
        </p:spPr>
        <p:txBody>
          <a:bodyPr wrap="square">
            <a:spAutoFit/>
          </a:bodyPr>
          <a:lstStyle/>
          <a:p>
            <a:pPr marL="268288" lvl="0" indent="-268288">
              <a:buFont typeface="+mj-lt"/>
              <a:buAutoNum type="arabicPeriod"/>
            </a:pPr>
            <a:r>
              <a:rPr lang="en-GB" sz="2400" dirty="0" smtClean="0"/>
              <a:t>After ejaculation some sperm penetrate the cervical mucus, and </a:t>
            </a:r>
            <a:r>
              <a:rPr lang="en-GB" sz="2400" b="1" dirty="0" smtClean="0"/>
              <a:t>on arriving in the uterus become</a:t>
            </a:r>
            <a:r>
              <a:rPr lang="en-GB" sz="2400" dirty="0" smtClean="0"/>
              <a:t> </a:t>
            </a:r>
            <a:r>
              <a:rPr lang="en-GB" sz="2400" b="1" dirty="0" smtClean="0"/>
              <a:t>capacitated</a:t>
            </a:r>
            <a:r>
              <a:rPr lang="en-GB" sz="2400" dirty="0" smtClean="0"/>
              <a:t>. </a:t>
            </a:r>
          </a:p>
          <a:p>
            <a:pPr marL="268288" lvl="0" indent="-268288">
              <a:buFont typeface="+mj-lt"/>
              <a:buAutoNum type="arabicPeriod"/>
            </a:pPr>
            <a:r>
              <a:rPr lang="en-GB" sz="2400" dirty="0" smtClean="0"/>
              <a:t>A few sperm swim up the Fallopian tube containing the recently ovulated egg.</a:t>
            </a:r>
            <a:endParaRPr lang="uk-UA" sz="2400" dirty="0" smtClean="0"/>
          </a:p>
          <a:p>
            <a:pPr marL="268288" lvl="0" indent="-268288">
              <a:buFont typeface="+mj-lt"/>
              <a:buAutoNum type="arabicPeriod"/>
            </a:pPr>
            <a:r>
              <a:rPr lang="en-GB" sz="2400" dirty="0" smtClean="0"/>
              <a:t>In the tube the sperm become </a:t>
            </a:r>
            <a:r>
              <a:rPr lang="en-GB" sz="2400" b="1" dirty="0" smtClean="0"/>
              <a:t>activated</a:t>
            </a:r>
            <a:r>
              <a:rPr lang="en-GB" sz="2400" dirty="0" smtClean="0"/>
              <a:t>. This involves changes to the membranes and a change in the swimming pattern.</a:t>
            </a:r>
          </a:p>
          <a:p>
            <a:pPr marL="268288" lvl="0" indent="-268288">
              <a:buFont typeface="+mj-lt"/>
              <a:buAutoNum type="arabicPeriod"/>
            </a:pPr>
            <a:r>
              <a:rPr lang="en-GB" sz="2400" dirty="0" smtClean="0"/>
              <a:t>Enzymes from the </a:t>
            </a:r>
            <a:r>
              <a:rPr lang="en-GB" sz="2400" dirty="0" err="1" smtClean="0"/>
              <a:t>acrosome</a:t>
            </a:r>
            <a:r>
              <a:rPr lang="en-GB" sz="2400" dirty="0" smtClean="0"/>
              <a:t> allow the sperm to get next to the egg, by </a:t>
            </a:r>
            <a:r>
              <a:rPr lang="en-GB" sz="2400" b="1" dirty="0" smtClean="0"/>
              <a:t>removing follicle cells </a:t>
            </a:r>
            <a:r>
              <a:rPr lang="en-GB" sz="2400" dirty="0" smtClean="0"/>
              <a:t>and </a:t>
            </a:r>
            <a:r>
              <a:rPr lang="en-GB" sz="2400" b="1" dirty="0" smtClean="0"/>
              <a:t>digesting </a:t>
            </a:r>
            <a:r>
              <a:rPr lang="en-GB" sz="2400" dirty="0" smtClean="0"/>
              <a:t>a path through the </a:t>
            </a:r>
            <a:r>
              <a:rPr lang="en-GB" sz="2400" dirty="0" err="1" smtClean="0"/>
              <a:t>zona</a:t>
            </a:r>
            <a:r>
              <a:rPr lang="en-GB" sz="2400" dirty="0" smtClean="0"/>
              <a:t> </a:t>
            </a:r>
            <a:r>
              <a:rPr lang="en-GB" sz="2400" dirty="0" err="1" smtClean="0"/>
              <a:t>pellucida</a:t>
            </a:r>
            <a:r>
              <a:rPr lang="en-GB" sz="2400" dirty="0" smtClean="0"/>
              <a:t> </a:t>
            </a:r>
            <a:r>
              <a:rPr lang="en-GB" sz="2400" b="1" dirty="0" err="1" smtClean="0"/>
              <a:t>glycoproteins</a:t>
            </a:r>
            <a:r>
              <a:rPr lang="en-GB" sz="2400" dirty="0" smtClean="0"/>
              <a:t>. </a:t>
            </a:r>
            <a:endParaRPr lang="uk-UA" sz="2400" dirty="0" smtClean="0"/>
          </a:p>
          <a:p>
            <a:pPr marL="268288" lvl="0" indent="-268288">
              <a:buFont typeface="+mj-lt"/>
              <a:buAutoNum type="arabicPeriod"/>
            </a:pPr>
            <a:r>
              <a:rPr lang="en-GB" sz="2400" dirty="0" smtClean="0"/>
              <a:t>The membranes of the egg and one sperm fuse, this triggers the </a:t>
            </a:r>
            <a:r>
              <a:rPr lang="en-GB" sz="2400" b="1" dirty="0" smtClean="0"/>
              <a:t>cortical reaction</a:t>
            </a:r>
            <a:r>
              <a:rPr lang="en-GB" sz="2400" dirty="0" smtClean="0"/>
              <a:t>, i.e., release of enzymes from </a:t>
            </a:r>
            <a:r>
              <a:rPr lang="en-GB" sz="2400" b="1" dirty="0" smtClean="0"/>
              <a:t>cortical granules</a:t>
            </a:r>
            <a:r>
              <a:rPr lang="en-GB" sz="2400" dirty="0" smtClean="0"/>
              <a:t> to digest the </a:t>
            </a:r>
            <a:r>
              <a:rPr lang="en-GB" sz="2400" dirty="0" err="1" smtClean="0"/>
              <a:t>glycoproteins</a:t>
            </a:r>
            <a:r>
              <a:rPr lang="en-GB" sz="2400" dirty="0" smtClean="0"/>
              <a:t> specific to sperm head attachment</a:t>
            </a:r>
            <a:r>
              <a:rPr lang="en-GB" sz="2400" b="1" dirty="0" smtClean="0"/>
              <a:t> </a:t>
            </a:r>
            <a:r>
              <a:rPr lang="en-GB" sz="2400" dirty="0" smtClean="0"/>
              <a:t>→ no more sperm can enter the egg → </a:t>
            </a:r>
            <a:r>
              <a:rPr lang="en-GB" sz="2400" b="1" dirty="0" smtClean="0"/>
              <a:t>no </a:t>
            </a:r>
            <a:r>
              <a:rPr lang="en-GB" sz="2400" b="1" dirty="0" err="1" smtClean="0"/>
              <a:t>polyspermy</a:t>
            </a:r>
            <a:r>
              <a:rPr lang="en-GB" sz="2400" dirty="0" smtClean="0"/>
              <a:t>.</a:t>
            </a:r>
            <a:endParaRPr lang="uk-UA" sz="2400" dirty="0" smtClean="0"/>
          </a:p>
          <a:p>
            <a:pPr marL="268288" lvl="0" indent="-268288">
              <a:buFont typeface="+mj-lt"/>
              <a:buAutoNum type="arabicPeriod"/>
            </a:pPr>
            <a:r>
              <a:rPr lang="en-GB" sz="2400" dirty="0" smtClean="0"/>
              <a:t>The egg resumes meiosis and extrudes the extra </a:t>
            </a:r>
            <a:r>
              <a:rPr lang="en-GB" sz="2400" dirty="0" err="1" smtClean="0"/>
              <a:t>chrs</a:t>
            </a:r>
            <a:r>
              <a:rPr lang="en-GB" sz="2400" dirty="0" smtClean="0"/>
              <a:t> into polar body,  allowing </a:t>
            </a:r>
            <a:r>
              <a:rPr lang="en-GB" sz="2400" dirty="0" err="1" smtClean="0"/>
              <a:t>chrs</a:t>
            </a:r>
            <a:r>
              <a:rPr lang="en-GB" sz="2400" dirty="0" smtClean="0"/>
              <a:t> from the sperm to join the egg </a:t>
            </a:r>
            <a:r>
              <a:rPr lang="en-GB" sz="2400" dirty="0" err="1" smtClean="0"/>
              <a:t>chrs</a:t>
            </a:r>
            <a:r>
              <a:rPr lang="en-GB" sz="2400" dirty="0" smtClean="0"/>
              <a:t> in further zygote cleavage divisions </a:t>
            </a:r>
            <a:endParaRPr lang="uk-UA" sz="2400" dirty="0" smtClean="0"/>
          </a:p>
          <a:p>
            <a:pPr marL="268288" lvl="0" indent="-268288">
              <a:buFont typeface="+mj-lt"/>
              <a:buAutoNum type="arabicPeriod"/>
            </a:pPr>
            <a:r>
              <a:rPr lang="en-GB" sz="2400" dirty="0" smtClean="0"/>
              <a:t>In cases where ‘natural’ fertilization can’t take place, IVF, embryo or GIFT, etc., may allow conception.</a:t>
            </a:r>
            <a:endParaRPr lang="uk-UA" sz="2400" dirty="0" smtClean="0"/>
          </a:p>
          <a:p>
            <a:pPr marL="457200" lvl="0" indent="-457200">
              <a:buFont typeface="+mj-lt"/>
              <a:buAutoNum type="arabicPeriod"/>
            </a:pPr>
            <a:endParaRPr lang="en-GB" dirty="0" smtClean="0"/>
          </a:p>
          <a:p>
            <a:pPr lvl="0"/>
            <a:endParaRPr lang="uk-UA" dirty="0"/>
          </a:p>
        </p:txBody>
      </p:sp>
      <p:sp>
        <p:nvSpPr>
          <p:cNvPr id="3" name="Прямокутник 2"/>
          <p:cNvSpPr/>
          <p:nvPr/>
        </p:nvSpPr>
        <p:spPr>
          <a:xfrm>
            <a:off x="3132733" y="50"/>
            <a:ext cx="3541034"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GB" sz="2800" b="1" dirty="0" smtClean="0"/>
              <a:t>Fertilization Summary </a:t>
            </a:r>
            <a:endParaRPr lang="uk-UA" sz="2800" b="1"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144066"/>
            <a:ext cx="9721849" cy="6297108"/>
          </a:xfrm>
          <a:prstGeom prst="rect">
            <a:avLst/>
          </a:prstGeom>
        </p:spPr>
        <p:txBody>
          <a:bodyPr wrap="square">
            <a:spAutoFit/>
          </a:bodyPr>
          <a:lstStyle/>
          <a:p>
            <a:pPr>
              <a:lnSpc>
                <a:spcPct val="80000"/>
              </a:lnSpc>
            </a:pPr>
            <a:r>
              <a:rPr lang="en-GB" sz="2400" dirty="0" smtClean="0"/>
              <a:t>                                                                                 In Fallopian tube a fertilized egg is assembling its </a:t>
            </a:r>
            <a:r>
              <a:rPr lang="en-GB" sz="2400" dirty="0" err="1" smtClean="0"/>
              <a:t>chrs</a:t>
            </a:r>
            <a:r>
              <a:rPr lang="en-GB" sz="2400" dirty="0" smtClean="0"/>
              <a:t> prior to commencing a series of mitotic divisions which will eventually give rise to the millions of cells that make up the human body. Cells are </a:t>
            </a:r>
            <a:r>
              <a:rPr lang="en-GB" sz="2400" i="1" dirty="0" smtClean="0"/>
              <a:t>differentiated</a:t>
            </a:r>
            <a:r>
              <a:rPr lang="en-GB" sz="2400" dirty="0" smtClean="0"/>
              <a:t> into many different types of cell, and they are organized into recognizable, discrete structures: tissues and organs. This is accomplished by a coordinated sequence of complicated events. In the very first days of embryonic development the stage is set for the full repertoire of movements, so understanding the early days allows us insights into the later processes, not yet fully understood, that lead to the development of a new-born baby. </a:t>
            </a:r>
            <a:endParaRPr lang="uk-UA" sz="2400" dirty="0" smtClean="0"/>
          </a:p>
          <a:p>
            <a:pPr>
              <a:lnSpc>
                <a:spcPct val="80000"/>
              </a:lnSpc>
            </a:pPr>
            <a:r>
              <a:rPr lang="en-GB" sz="2400" dirty="0" smtClean="0"/>
              <a:t>         Fig. shows the stages of development of the human </a:t>
            </a:r>
            <a:r>
              <a:rPr lang="en-GB" sz="2400" dirty="0" err="1" smtClean="0"/>
              <a:t>conceptus</a:t>
            </a:r>
            <a:r>
              <a:rPr lang="en-GB" sz="2400" dirty="0" smtClean="0"/>
              <a:t> (early embryo) during the 1st week or so. These stages are called </a:t>
            </a:r>
            <a:r>
              <a:rPr lang="en-GB" sz="2400" i="1" dirty="0" smtClean="0"/>
              <a:t>pre-implantation</a:t>
            </a:r>
            <a:r>
              <a:rPr lang="en-GB" sz="2400" dirty="0" smtClean="0"/>
              <a:t>: the embryo lies free within the mother's reproductive tract. From the time of fertilization until the early </a:t>
            </a:r>
            <a:r>
              <a:rPr lang="en-GB" sz="2400" b="1" dirty="0" err="1" smtClean="0"/>
              <a:t>blastocyst</a:t>
            </a:r>
            <a:r>
              <a:rPr lang="en-GB" sz="2400" dirty="0" smtClean="0"/>
              <a:t> stage, ≈ 5 days, the </a:t>
            </a:r>
            <a:r>
              <a:rPr lang="en-GB" sz="2400" dirty="0" err="1" smtClean="0"/>
              <a:t>conceptus</a:t>
            </a:r>
            <a:r>
              <a:rPr lang="en-GB" sz="2400" dirty="0" smtClean="0"/>
              <a:t> is in the </a:t>
            </a:r>
            <a:r>
              <a:rPr lang="en-GB" sz="2400" b="1" dirty="0" smtClean="0"/>
              <a:t>Fallopian tube</a:t>
            </a:r>
            <a:r>
              <a:rPr lang="en-GB" sz="2400" dirty="0" smtClean="0"/>
              <a:t>. A </a:t>
            </a:r>
            <a:r>
              <a:rPr lang="en-GB" sz="2400" dirty="0" err="1" smtClean="0"/>
              <a:t>blastocyst</a:t>
            </a:r>
            <a:r>
              <a:rPr lang="en-GB" sz="2400" dirty="0" smtClean="0"/>
              <a:t> is the first structure that looks different from the blob of cells that is the </a:t>
            </a:r>
            <a:r>
              <a:rPr lang="en-GB" sz="2400" dirty="0" err="1" smtClean="0"/>
              <a:t>conceptus</a:t>
            </a:r>
            <a:r>
              <a:rPr lang="en-GB" sz="2400" dirty="0" smtClean="0"/>
              <a:t>. A </a:t>
            </a:r>
            <a:r>
              <a:rPr lang="en-GB" sz="2400" b="1" dirty="0" err="1" smtClean="0"/>
              <a:t>blastocyst</a:t>
            </a:r>
            <a:r>
              <a:rPr lang="en-GB" sz="2400" b="1" dirty="0" smtClean="0"/>
              <a:t> consists of 2 distinct types </a:t>
            </a:r>
            <a:r>
              <a:rPr lang="en-GB" sz="2400" dirty="0" smtClean="0"/>
              <a:t>of cell, and is </a:t>
            </a:r>
            <a:r>
              <a:rPr lang="en-GB" sz="2400" b="1" dirty="0" smtClean="0"/>
              <a:t>swollen by fluid </a:t>
            </a:r>
            <a:r>
              <a:rPr lang="en-GB" sz="2400" dirty="0" smtClean="0"/>
              <a:t>which is </a:t>
            </a:r>
            <a:r>
              <a:rPr lang="en-GB" sz="2400" b="1" dirty="0" smtClean="0"/>
              <a:t>produced by one of these types</a:t>
            </a:r>
            <a:r>
              <a:rPr lang="en-GB" sz="2400" dirty="0" smtClean="0"/>
              <a:t>. We shall discuss this further in a moment. By the time the </a:t>
            </a:r>
            <a:r>
              <a:rPr lang="en-GB" sz="2400" dirty="0" err="1" smtClean="0"/>
              <a:t>blastocyst</a:t>
            </a:r>
            <a:r>
              <a:rPr lang="en-GB" sz="2400" dirty="0" smtClean="0"/>
              <a:t> arrives in the uterus, the </a:t>
            </a:r>
            <a:r>
              <a:rPr lang="en-GB" sz="2400" b="1" dirty="0" smtClean="0"/>
              <a:t>hormonal cycle has progressed</a:t>
            </a:r>
            <a:r>
              <a:rPr lang="en-GB" sz="2400" dirty="0" smtClean="0"/>
              <a:t>, so that the uterus will be able to accommodate the embryo, and allow it to attach to the thickened uterine wall. Prior to this, implantation is impossible. </a:t>
            </a:r>
            <a:endParaRPr lang="uk-UA" sz="2400" dirty="0"/>
          </a:p>
        </p:txBody>
      </p:sp>
      <p:sp>
        <p:nvSpPr>
          <p:cNvPr id="3" name="Прямокутник 2"/>
          <p:cNvSpPr/>
          <p:nvPr/>
        </p:nvSpPr>
        <p:spPr>
          <a:xfrm>
            <a:off x="0" y="0"/>
            <a:ext cx="5581005" cy="461665"/>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n-GB" sz="2400" b="1" dirty="0" smtClean="0">
                <a:solidFill>
                  <a:prstClr val="black"/>
                </a:solidFill>
              </a:rPr>
              <a:t>Pre-implantation and </a:t>
            </a:r>
            <a:r>
              <a:rPr lang="en-GB" sz="2400" b="1" dirty="0" err="1" smtClean="0">
                <a:solidFill>
                  <a:prstClr val="black"/>
                </a:solidFill>
              </a:rPr>
              <a:t>assymetric</a:t>
            </a:r>
            <a:r>
              <a:rPr lang="en-GB" sz="2400" b="1" dirty="0" smtClean="0">
                <a:solidFill>
                  <a:prstClr val="black"/>
                </a:solidFill>
              </a:rPr>
              <a:t> division</a:t>
            </a:r>
            <a:endParaRPr lang="uk-UA" sz="2400" b="1" dirty="0" smtClean="0">
              <a:solidFill>
                <a:prstClr val="black"/>
              </a:solidFill>
            </a:endParaRP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ure 17"/>
          <p:cNvPicPr>
            <a:picLocks noChangeAspect="1" noChangeArrowheads="1"/>
          </p:cNvPicPr>
          <p:nvPr/>
        </p:nvPicPr>
        <p:blipFill>
          <a:blip r:embed="rId2" cstate="print"/>
          <a:srcRect/>
          <a:stretch>
            <a:fillRect/>
          </a:stretch>
        </p:blipFill>
        <p:spPr bwMode="auto">
          <a:xfrm>
            <a:off x="-1" y="-2"/>
            <a:ext cx="6715734" cy="7200901"/>
          </a:xfrm>
          <a:prstGeom prst="rect">
            <a:avLst/>
          </a:prstGeom>
          <a:noFill/>
          <a:ln w="9525">
            <a:noFill/>
            <a:miter lim="800000"/>
            <a:headEnd/>
            <a:tailEnd/>
          </a:ln>
        </p:spPr>
      </p:pic>
      <p:sp>
        <p:nvSpPr>
          <p:cNvPr id="3" name="Прямокутник 2"/>
          <p:cNvSpPr/>
          <p:nvPr/>
        </p:nvSpPr>
        <p:spPr>
          <a:xfrm>
            <a:off x="6661125" y="-71958"/>
            <a:ext cx="3060725" cy="7848302"/>
          </a:xfrm>
          <a:prstGeom prst="rect">
            <a:avLst/>
          </a:prstGeom>
        </p:spPr>
        <p:txBody>
          <a:bodyPr wrap="square">
            <a:spAutoFit/>
          </a:bodyPr>
          <a:lstStyle/>
          <a:p>
            <a:r>
              <a:rPr lang="en-GB" sz="2400" dirty="0" smtClean="0"/>
              <a:t>The stages of early human development. (Note: from the fertilized egg onwards each cell contains two sets of chromosomes in its nucleus – for simplicity, the cell nuclei are not shown beyond stage (c).) The divisions → in the stages shown in Fig. are called </a:t>
            </a:r>
            <a:r>
              <a:rPr lang="en-GB" sz="2400" b="1" i="1" dirty="0" smtClean="0"/>
              <a:t>cleavage</a:t>
            </a:r>
            <a:r>
              <a:rPr lang="en-GB" sz="2400" dirty="0" smtClean="0"/>
              <a:t> divisions. This means that the divisions take place without any net cell growth, resulting in the cells roughly </a:t>
            </a:r>
            <a:r>
              <a:rPr lang="en-GB" sz="2400" b="1" dirty="0" smtClean="0"/>
              <a:t>halving in size </a:t>
            </a:r>
            <a:r>
              <a:rPr lang="en-GB" sz="2400" dirty="0" smtClean="0"/>
              <a:t>at </a:t>
            </a:r>
            <a:r>
              <a:rPr lang="en-GB" sz="2400" b="1" dirty="0" smtClean="0"/>
              <a:t>each division</a:t>
            </a:r>
            <a:r>
              <a:rPr lang="en-GB" sz="2400" dirty="0" smtClean="0"/>
              <a:t>. </a:t>
            </a:r>
            <a:endParaRPr lang="uk-UA" sz="2400" dirty="0" smtClean="0"/>
          </a:p>
          <a:p>
            <a:endParaRPr lang="uk-UA" sz="2400"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0" y="0"/>
            <a:ext cx="9721849" cy="6355586"/>
          </a:xfrm>
          <a:prstGeom prst="rect">
            <a:avLst/>
          </a:prstGeom>
        </p:spPr>
        <p:txBody>
          <a:bodyPr wrap="square">
            <a:spAutoFit/>
          </a:bodyPr>
          <a:lstStyle/>
          <a:p>
            <a:r>
              <a:rPr lang="en-GB" sz="2000" dirty="0" smtClean="0"/>
              <a:t>The large amount of cytoplasm in the egg is reduced to more manageable amounts. The cytoplasm in the egg provides the </a:t>
            </a:r>
            <a:r>
              <a:rPr lang="en-GB" sz="2000" dirty="0" err="1" smtClean="0"/>
              <a:t>conceptus</a:t>
            </a:r>
            <a:r>
              <a:rPr lang="en-GB" sz="2000" dirty="0" smtClean="0"/>
              <a:t> with many of the nutrients it needs to get it started; as the </a:t>
            </a:r>
            <a:r>
              <a:rPr lang="en-GB" sz="2000" b="1" dirty="0" err="1" smtClean="0"/>
              <a:t>conceptus</a:t>
            </a:r>
            <a:r>
              <a:rPr lang="en-GB" sz="2000" b="1" dirty="0" smtClean="0"/>
              <a:t> becomes metabolically active</a:t>
            </a:r>
            <a:r>
              <a:rPr lang="en-GB" sz="2000" dirty="0" smtClean="0"/>
              <a:t>, synthesizing its </a:t>
            </a:r>
            <a:r>
              <a:rPr lang="en-GB" sz="2000" b="1" dirty="0" smtClean="0"/>
              <a:t>own nucleic acids and proteins</a:t>
            </a:r>
            <a:r>
              <a:rPr lang="en-GB" sz="2000" dirty="0" smtClean="0"/>
              <a:t>, it becomes less dependent on components in the cytoplasm, and more reliant upon external supplies of nutrients from the surrounding </a:t>
            </a:r>
            <a:r>
              <a:rPr lang="en-GB" sz="2000" dirty="0" err="1" smtClean="0"/>
              <a:t>fuid</a:t>
            </a:r>
            <a:r>
              <a:rPr lang="en-GB" sz="2000" dirty="0" smtClean="0"/>
              <a:t>.   </a:t>
            </a:r>
            <a:endParaRPr lang="uk-UA" sz="2000" dirty="0" smtClean="0"/>
          </a:p>
          <a:p>
            <a:r>
              <a:rPr lang="en-GB" sz="2000" dirty="0" smtClean="0"/>
              <a:t>             </a:t>
            </a:r>
            <a:r>
              <a:rPr lang="en-GB" sz="2000" b="1" dirty="0" smtClean="0"/>
              <a:t>3 waves of cell division result in an 8-cell </a:t>
            </a:r>
            <a:r>
              <a:rPr lang="en-GB" sz="2000" b="1" dirty="0" err="1" smtClean="0"/>
              <a:t>conceptus</a:t>
            </a:r>
            <a:r>
              <a:rPr lang="en-GB" sz="2000" b="1" dirty="0" smtClean="0"/>
              <a:t> </a:t>
            </a:r>
            <a:r>
              <a:rPr lang="en-GB" sz="2000" dirty="0" smtClean="0"/>
              <a:t>whose cells are all in contact with the ‘outside’, i.e. </a:t>
            </a:r>
            <a:r>
              <a:rPr lang="en-GB" sz="2000" b="1" dirty="0" smtClean="0"/>
              <a:t>the uterine fluid</a:t>
            </a:r>
            <a:r>
              <a:rPr lang="en-GB" sz="2000" dirty="0" smtClean="0"/>
              <a:t>, through the </a:t>
            </a:r>
            <a:r>
              <a:rPr lang="en-GB" sz="2000" dirty="0" err="1" smtClean="0"/>
              <a:t>zona</a:t>
            </a:r>
            <a:r>
              <a:rPr lang="en-GB" sz="2000" dirty="0" smtClean="0"/>
              <a:t> </a:t>
            </a:r>
            <a:r>
              <a:rPr lang="en-GB" sz="2000" dirty="0" err="1" smtClean="0"/>
              <a:t>pellucida</a:t>
            </a:r>
            <a:r>
              <a:rPr lang="en-GB" sz="2000" dirty="0" smtClean="0"/>
              <a:t> (Fig. d–g). But the </a:t>
            </a:r>
            <a:r>
              <a:rPr lang="en-GB" sz="2000" b="1" dirty="0" smtClean="0"/>
              <a:t>4th division </a:t>
            </a:r>
            <a:r>
              <a:rPr lang="en-GB" b="1" dirty="0" smtClean="0"/>
              <a:t>is different, and, as you will see, vital for further development. The division from 8 to 16 cells is </a:t>
            </a:r>
            <a:r>
              <a:rPr lang="en-GB" b="1" i="1" dirty="0" smtClean="0"/>
              <a:t>asymmetric</a:t>
            </a:r>
            <a:r>
              <a:rPr lang="en-GB" b="1" dirty="0" smtClean="0"/>
              <a:t>,</a:t>
            </a:r>
            <a:r>
              <a:rPr lang="en-GB" dirty="0" smtClean="0"/>
              <a:t> that is, the division does not occur across the centre of the cell, but is closer to one end than the other. </a:t>
            </a:r>
          </a:p>
          <a:p>
            <a:r>
              <a:rPr lang="en-GB" dirty="0" smtClean="0"/>
              <a:t>	At the 16-cell stage, the 1st </a:t>
            </a:r>
            <a:r>
              <a:rPr lang="en-GB" dirty="0" err="1" smtClean="0"/>
              <a:t>differentiative</a:t>
            </a:r>
            <a:r>
              <a:rPr lang="en-GB" dirty="0" smtClean="0"/>
              <a:t> event has occurred: there are 2 populations of cells: 8 large cells on the outside, and 8 smaller cells on the inside. Size is not the only difference between them; although cells of both populations have a nucleus, cytoplasm and a cell membrane, the constituents of the cytoplasm and the cell membranes are different. In particular, one of the differences in the membranes means that the smaller, inner cells are more adhesive than the larger, outer cells, and form a tight ball of cells lying within, though still connected to, the outer shell. You would not expect the </a:t>
            </a:r>
            <a:r>
              <a:rPr lang="en-GB" i="1" dirty="0" smtClean="0"/>
              <a:t>constituents</a:t>
            </a:r>
            <a:r>
              <a:rPr lang="en-GB" dirty="0" smtClean="0"/>
              <a:t> of the nucleus to be different, as the same DNA is present in all cells of this individual, but different proteins are made in the 2 populations (in particular, different membrane proteins, giving rise to the differential adhesiveness). </a:t>
            </a:r>
            <a:endParaRPr lang="uk-UA" dirty="0" smtClean="0"/>
          </a:p>
          <a:p>
            <a:endParaRPr lang="uk-U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08_17b_CrossingOver-U"/>
          <p:cNvPicPr>
            <a:picLocks noChangeAspect="1" noChangeArrowheads="1"/>
          </p:cNvPicPr>
          <p:nvPr/>
        </p:nvPicPr>
        <p:blipFill>
          <a:blip r:embed="rId3" cstate="print">
            <a:extLst>
              <a:ext uri="{28A0092B-C50C-407E-A947-70E740481C1C}">
                <a14:useLocalDpi xmlns:a14="http://schemas.microsoft.com/office/drawing/2010/main" xmlns="" val="0"/>
              </a:ext>
            </a:extLst>
          </a:blip>
          <a:srcRect b="2978"/>
          <a:stretch>
            <a:fillRect/>
          </a:stretch>
        </p:blipFill>
        <p:spPr bwMode="auto">
          <a:xfrm>
            <a:off x="3178168" y="1"/>
            <a:ext cx="6543682" cy="7200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9635" name="Oval 3"/>
          <p:cNvSpPr>
            <a:spLocks noChangeArrowheads="1"/>
          </p:cNvSpPr>
          <p:nvPr/>
        </p:nvSpPr>
        <p:spPr bwMode="auto">
          <a:xfrm>
            <a:off x="3863423" y="3418761"/>
            <a:ext cx="148528" cy="146685"/>
          </a:xfrm>
          <a:prstGeom prst="ellipse">
            <a:avLst/>
          </a:prstGeom>
          <a:solidFill>
            <a:srgbClr val="ED1B24"/>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n-US" altLang="en-US" sz="2500" dirty="0">
              <a:solidFill>
                <a:srgbClr val="000000"/>
              </a:solidFill>
              <a:ea typeface="ＭＳ Ｐゴシック" pitchFamily="84" charset="-128"/>
            </a:endParaRPr>
          </a:p>
        </p:txBody>
      </p:sp>
      <p:sp>
        <p:nvSpPr>
          <p:cNvPr id="69636" name="Oval 4"/>
          <p:cNvSpPr>
            <a:spLocks noChangeArrowheads="1"/>
          </p:cNvSpPr>
          <p:nvPr/>
        </p:nvSpPr>
        <p:spPr bwMode="auto">
          <a:xfrm>
            <a:off x="3863423" y="4988957"/>
            <a:ext cx="148528" cy="146685"/>
          </a:xfrm>
          <a:prstGeom prst="ellipse">
            <a:avLst/>
          </a:prstGeom>
          <a:solidFill>
            <a:srgbClr val="ED1B24"/>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n-US" altLang="en-US" sz="2500" dirty="0">
              <a:solidFill>
                <a:srgbClr val="000000"/>
              </a:solidFill>
              <a:ea typeface="ＭＳ Ｐゴシック" pitchFamily="84" charset="-128"/>
            </a:endParaRPr>
          </a:p>
        </p:txBody>
      </p:sp>
      <p:sp>
        <p:nvSpPr>
          <p:cNvPr id="69637" name="Oval 5"/>
          <p:cNvSpPr>
            <a:spLocks noChangeArrowheads="1"/>
          </p:cNvSpPr>
          <p:nvPr/>
        </p:nvSpPr>
        <p:spPr bwMode="auto">
          <a:xfrm>
            <a:off x="3858359" y="948452"/>
            <a:ext cx="148528" cy="146685"/>
          </a:xfrm>
          <a:prstGeom prst="ellipse">
            <a:avLst/>
          </a:prstGeom>
          <a:solidFill>
            <a:srgbClr val="ED1B24"/>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n-US" altLang="en-US" sz="2500" dirty="0">
              <a:solidFill>
                <a:srgbClr val="000000"/>
              </a:solidFill>
              <a:ea typeface="ＭＳ Ｐゴシック" pitchFamily="84" charset="-128"/>
            </a:endParaRPr>
          </a:p>
        </p:txBody>
      </p:sp>
      <p:sp>
        <p:nvSpPr>
          <p:cNvPr id="69638" name="Oval 6"/>
          <p:cNvSpPr>
            <a:spLocks noChangeArrowheads="1"/>
          </p:cNvSpPr>
          <p:nvPr/>
        </p:nvSpPr>
        <p:spPr bwMode="auto">
          <a:xfrm>
            <a:off x="3858359" y="2175272"/>
            <a:ext cx="148528" cy="146685"/>
          </a:xfrm>
          <a:prstGeom prst="ellipse">
            <a:avLst/>
          </a:prstGeom>
          <a:solidFill>
            <a:srgbClr val="ED1B24"/>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n-US" altLang="en-US" sz="2500" dirty="0">
              <a:solidFill>
                <a:srgbClr val="000000"/>
              </a:solidFill>
              <a:ea typeface="ＭＳ Ｐゴシック" pitchFamily="84" charset="-128"/>
            </a:endParaRPr>
          </a:p>
        </p:txBody>
      </p:sp>
      <p:sp>
        <p:nvSpPr>
          <p:cNvPr id="69639" name="Text Box 3"/>
          <p:cNvSpPr txBox="1">
            <a:spLocks noChangeArrowheads="1"/>
          </p:cNvSpPr>
          <p:nvPr/>
        </p:nvSpPr>
        <p:spPr bwMode="auto">
          <a:xfrm>
            <a:off x="5750288" y="72058"/>
            <a:ext cx="622807" cy="1183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800" b="1" dirty="0">
                <a:solidFill>
                  <a:srgbClr val="000000"/>
                </a:solidFill>
                <a:ea typeface="ＭＳ Ｐゴシック" pitchFamily="84" charset="-128"/>
              </a:rPr>
              <a:t>Tetrad</a:t>
            </a:r>
          </a:p>
        </p:txBody>
      </p:sp>
      <p:sp>
        <p:nvSpPr>
          <p:cNvPr id="69640" name="Text Box 3"/>
          <p:cNvSpPr txBox="1">
            <a:spLocks noChangeArrowheads="1"/>
          </p:cNvSpPr>
          <p:nvPr/>
        </p:nvSpPr>
        <p:spPr bwMode="auto">
          <a:xfrm>
            <a:off x="6470836" y="72061"/>
            <a:ext cx="1846476" cy="3300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800" b="1" dirty="0">
                <a:solidFill>
                  <a:srgbClr val="000000"/>
                </a:solidFill>
                <a:ea typeface="ＭＳ Ｐゴシック" pitchFamily="84" charset="-128"/>
              </a:rPr>
              <a:t>(pair of homologous</a:t>
            </a:r>
          </a:p>
          <a:p>
            <a:pPr fontAlgn="base">
              <a:spcBef>
                <a:spcPct val="0"/>
              </a:spcBef>
              <a:spcAft>
                <a:spcPct val="0"/>
              </a:spcAft>
              <a:buClrTx/>
              <a:buFontTx/>
              <a:buNone/>
            </a:pPr>
            <a:r>
              <a:rPr lang="en-US" altLang="en-US" sz="1800" b="1" dirty="0">
                <a:solidFill>
                  <a:srgbClr val="000000"/>
                </a:solidFill>
                <a:ea typeface="ＭＳ Ｐゴシック" pitchFamily="84" charset="-128"/>
              </a:rPr>
              <a:t>chromosomes in </a:t>
            </a:r>
            <a:r>
              <a:rPr lang="en-US" altLang="en-US" sz="1800" b="1" dirty="0" err="1">
                <a:solidFill>
                  <a:srgbClr val="000000"/>
                </a:solidFill>
                <a:ea typeface="ＭＳ Ｐゴシック" pitchFamily="84" charset="-128"/>
              </a:rPr>
              <a:t>synapsis</a:t>
            </a:r>
            <a:r>
              <a:rPr lang="en-US" altLang="en-US" sz="1100" b="1" dirty="0">
                <a:solidFill>
                  <a:srgbClr val="000000"/>
                </a:solidFill>
                <a:ea typeface="ＭＳ Ｐゴシック" pitchFamily="84" charset="-128"/>
              </a:rPr>
              <a:t>)</a:t>
            </a:r>
          </a:p>
        </p:txBody>
      </p:sp>
      <p:sp>
        <p:nvSpPr>
          <p:cNvPr id="69641" name="Text Box 3"/>
          <p:cNvSpPr txBox="1">
            <a:spLocks noChangeArrowheads="1"/>
          </p:cNvSpPr>
          <p:nvPr/>
        </p:nvSpPr>
        <p:spPr bwMode="auto">
          <a:xfrm>
            <a:off x="5725021" y="792138"/>
            <a:ext cx="3240360" cy="4320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800" b="1" dirty="0">
                <a:solidFill>
                  <a:srgbClr val="000000"/>
                </a:solidFill>
                <a:ea typeface="ＭＳ Ｐゴシック" pitchFamily="84" charset="-128"/>
              </a:rPr>
              <a:t>Breakage</a:t>
            </a:r>
            <a:r>
              <a:rPr lang="en-US" altLang="en-US" sz="1100" b="1" dirty="0">
                <a:solidFill>
                  <a:srgbClr val="000000"/>
                </a:solidFill>
                <a:ea typeface="ＭＳ Ｐゴシック" pitchFamily="84" charset="-128"/>
              </a:rPr>
              <a:t> </a:t>
            </a:r>
            <a:r>
              <a:rPr lang="en-US" altLang="en-US" sz="1800" b="1" dirty="0">
                <a:solidFill>
                  <a:srgbClr val="000000"/>
                </a:solidFill>
                <a:ea typeface="ＭＳ Ｐゴシック" pitchFamily="84" charset="-128"/>
              </a:rPr>
              <a:t>of</a:t>
            </a:r>
            <a:r>
              <a:rPr lang="en-US" altLang="en-US" sz="1100" b="1" dirty="0">
                <a:solidFill>
                  <a:srgbClr val="000000"/>
                </a:solidFill>
                <a:ea typeface="ＭＳ Ｐゴシック" pitchFamily="84" charset="-128"/>
              </a:rPr>
              <a:t> </a:t>
            </a:r>
            <a:r>
              <a:rPr lang="en-US" altLang="en-US" sz="1800" b="1" dirty="0">
                <a:solidFill>
                  <a:srgbClr val="000000"/>
                </a:solidFill>
                <a:ea typeface="ＭＳ Ｐゴシック" pitchFamily="84" charset="-128"/>
              </a:rPr>
              <a:t>homologous</a:t>
            </a:r>
            <a:r>
              <a:rPr lang="en-US" altLang="en-US" sz="1100" b="1" dirty="0">
                <a:solidFill>
                  <a:srgbClr val="000000"/>
                </a:solidFill>
                <a:ea typeface="ＭＳ Ｐゴシック" pitchFamily="84" charset="-128"/>
              </a:rPr>
              <a:t> </a:t>
            </a:r>
            <a:r>
              <a:rPr lang="en-US" altLang="en-US" sz="1800" b="1" dirty="0" err="1">
                <a:solidFill>
                  <a:srgbClr val="000000"/>
                </a:solidFill>
                <a:ea typeface="ＭＳ Ｐゴシック" pitchFamily="84" charset="-128"/>
              </a:rPr>
              <a:t>chromatids</a:t>
            </a:r>
            <a:endParaRPr lang="en-US" altLang="en-US" sz="1800" b="1" dirty="0">
              <a:solidFill>
                <a:srgbClr val="000000"/>
              </a:solidFill>
              <a:ea typeface="ＭＳ Ｐゴシック" pitchFamily="84" charset="-128"/>
            </a:endParaRPr>
          </a:p>
        </p:txBody>
      </p:sp>
      <p:sp>
        <p:nvSpPr>
          <p:cNvPr id="69642" name="Text Box 3"/>
          <p:cNvSpPr txBox="1">
            <a:spLocks noChangeArrowheads="1"/>
          </p:cNvSpPr>
          <p:nvPr/>
        </p:nvSpPr>
        <p:spPr bwMode="auto">
          <a:xfrm>
            <a:off x="5709642" y="2156936"/>
            <a:ext cx="2391643" cy="1483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800" b="1" dirty="0">
                <a:solidFill>
                  <a:srgbClr val="000000"/>
                </a:solidFill>
                <a:ea typeface="ＭＳ Ｐゴシック" pitchFamily="84" charset="-128"/>
              </a:rPr>
              <a:t>Joining of homologous </a:t>
            </a:r>
            <a:r>
              <a:rPr lang="en-US" altLang="en-US" sz="1800" b="1" dirty="0" err="1">
                <a:solidFill>
                  <a:srgbClr val="000000"/>
                </a:solidFill>
                <a:ea typeface="ＭＳ Ｐゴシック" pitchFamily="84" charset="-128"/>
              </a:rPr>
              <a:t>chromatids</a:t>
            </a:r>
            <a:endParaRPr lang="en-US" altLang="en-US" sz="1800" b="1" dirty="0">
              <a:solidFill>
                <a:srgbClr val="000000"/>
              </a:solidFill>
              <a:ea typeface="ＭＳ Ｐゴシック" pitchFamily="84" charset="-128"/>
            </a:endParaRPr>
          </a:p>
        </p:txBody>
      </p:sp>
      <p:sp>
        <p:nvSpPr>
          <p:cNvPr id="69643" name="Text Box 3"/>
          <p:cNvSpPr txBox="1">
            <a:spLocks noChangeArrowheads="1"/>
          </p:cNvSpPr>
          <p:nvPr/>
        </p:nvSpPr>
        <p:spPr bwMode="auto">
          <a:xfrm>
            <a:off x="5723853" y="2818690"/>
            <a:ext cx="577235" cy="148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800" b="1" dirty="0" err="1">
                <a:solidFill>
                  <a:srgbClr val="000000"/>
                </a:solidFill>
                <a:ea typeface="ＭＳ Ｐゴシック" pitchFamily="84" charset="-128"/>
              </a:rPr>
              <a:t>Chiasma</a:t>
            </a:r>
            <a:endParaRPr lang="en-US" altLang="en-US" sz="1800" b="1" dirty="0">
              <a:solidFill>
                <a:srgbClr val="000000"/>
              </a:solidFill>
              <a:ea typeface="ＭＳ Ｐゴシック" pitchFamily="84" charset="-128"/>
            </a:endParaRPr>
          </a:p>
        </p:txBody>
      </p:sp>
      <p:sp>
        <p:nvSpPr>
          <p:cNvPr id="69644" name="Text Box 3"/>
          <p:cNvSpPr txBox="1">
            <a:spLocks noChangeArrowheads="1"/>
          </p:cNvSpPr>
          <p:nvPr/>
        </p:nvSpPr>
        <p:spPr bwMode="auto">
          <a:xfrm>
            <a:off x="5723749" y="3402092"/>
            <a:ext cx="1873482" cy="2867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800" b="1" dirty="0">
                <a:solidFill>
                  <a:srgbClr val="000000"/>
                </a:solidFill>
                <a:ea typeface="ＭＳ Ｐゴシック" pitchFamily="84" charset="-128"/>
              </a:rPr>
              <a:t>Separation of homologous</a:t>
            </a:r>
          </a:p>
          <a:p>
            <a:pPr fontAlgn="base">
              <a:lnSpc>
                <a:spcPct val="90000"/>
              </a:lnSpc>
              <a:spcBef>
                <a:spcPct val="0"/>
              </a:spcBef>
              <a:spcAft>
                <a:spcPct val="0"/>
              </a:spcAft>
              <a:buClrTx/>
              <a:buFontTx/>
              <a:buNone/>
            </a:pPr>
            <a:r>
              <a:rPr lang="en-US" altLang="en-US" sz="1800" b="1" dirty="0">
                <a:solidFill>
                  <a:srgbClr val="000000"/>
                </a:solidFill>
                <a:ea typeface="ＭＳ Ｐゴシック" pitchFamily="84" charset="-128"/>
              </a:rPr>
              <a:t>chromosomes at anaphase </a:t>
            </a:r>
            <a:r>
              <a:rPr lang="en-US" altLang="en-US" sz="1800" b="1" dirty="0">
                <a:solidFill>
                  <a:srgbClr val="000000"/>
                </a:solidFill>
                <a:latin typeface="Times New Roman" pitchFamily="18" charset="0"/>
                <a:ea typeface="ＭＳ Ｐゴシック" pitchFamily="84" charset="-128"/>
              </a:rPr>
              <a:t>I</a:t>
            </a:r>
            <a:endParaRPr lang="en-US" altLang="en-US" sz="1800" b="1" dirty="0">
              <a:solidFill>
                <a:srgbClr val="000000"/>
              </a:solidFill>
              <a:ea typeface="ＭＳ Ｐゴシック" pitchFamily="84" charset="-128"/>
            </a:endParaRPr>
          </a:p>
        </p:txBody>
      </p:sp>
      <p:sp>
        <p:nvSpPr>
          <p:cNvPr id="69645" name="Text Box 3"/>
          <p:cNvSpPr txBox="1">
            <a:spLocks noChangeArrowheads="1"/>
          </p:cNvSpPr>
          <p:nvPr/>
        </p:nvSpPr>
        <p:spPr bwMode="auto">
          <a:xfrm>
            <a:off x="5777848" y="4680570"/>
            <a:ext cx="3259545" cy="438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800" b="1" dirty="0">
                <a:solidFill>
                  <a:srgbClr val="000000"/>
                </a:solidFill>
                <a:ea typeface="ＭＳ Ｐゴシック" pitchFamily="84" charset="-128"/>
              </a:rPr>
              <a:t>Separation of </a:t>
            </a:r>
            <a:r>
              <a:rPr lang="en-US" altLang="en-US" sz="1800" b="1" dirty="0" err="1">
                <a:solidFill>
                  <a:srgbClr val="000000"/>
                </a:solidFill>
                <a:ea typeface="ＭＳ Ｐゴシック" pitchFamily="84" charset="-128"/>
              </a:rPr>
              <a:t>chromatids</a:t>
            </a:r>
            <a:r>
              <a:rPr lang="en-US" altLang="en-US" sz="1800" b="1" dirty="0">
                <a:solidFill>
                  <a:srgbClr val="000000"/>
                </a:solidFill>
                <a:ea typeface="ＭＳ Ｐゴシック" pitchFamily="84" charset="-128"/>
              </a:rPr>
              <a:t> at</a:t>
            </a:r>
          </a:p>
          <a:p>
            <a:pPr fontAlgn="base">
              <a:lnSpc>
                <a:spcPct val="90000"/>
              </a:lnSpc>
              <a:spcBef>
                <a:spcPct val="0"/>
              </a:spcBef>
              <a:spcAft>
                <a:spcPct val="0"/>
              </a:spcAft>
              <a:buClrTx/>
              <a:buFontTx/>
              <a:buNone/>
            </a:pPr>
            <a:r>
              <a:rPr lang="en-US" altLang="en-US" sz="1800" b="1" dirty="0">
                <a:solidFill>
                  <a:srgbClr val="000000"/>
                </a:solidFill>
                <a:ea typeface="ＭＳ Ｐゴシック" pitchFamily="84" charset="-128"/>
              </a:rPr>
              <a:t>anaphase </a:t>
            </a:r>
            <a:r>
              <a:rPr lang="en-US" altLang="en-US" sz="1800" b="1" dirty="0">
                <a:solidFill>
                  <a:srgbClr val="000000"/>
                </a:solidFill>
                <a:latin typeface="Times New Roman" pitchFamily="18" charset="0"/>
                <a:ea typeface="ＭＳ Ｐゴシック" pitchFamily="84" charset="-128"/>
              </a:rPr>
              <a:t>II </a:t>
            </a:r>
            <a:r>
              <a:rPr lang="en-US" altLang="en-US" sz="1800" b="1" dirty="0">
                <a:solidFill>
                  <a:srgbClr val="000000"/>
                </a:solidFill>
                <a:ea typeface="ＭＳ Ｐゴシック" pitchFamily="84" charset="-128"/>
              </a:rPr>
              <a:t>and</a:t>
            </a:r>
          </a:p>
          <a:p>
            <a:pPr fontAlgn="base">
              <a:lnSpc>
                <a:spcPct val="90000"/>
              </a:lnSpc>
              <a:spcBef>
                <a:spcPct val="0"/>
              </a:spcBef>
              <a:spcAft>
                <a:spcPct val="0"/>
              </a:spcAft>
              <a:buClrTx/>
              <a:buFontTx/>
              <a:buNone/>
            </a:pPr>
            <a:r>
              <a:rPr lang="en-US" altLang="en-US" sz="1800" b="1" dirty="0">
                <a:solidFill>
                  <a:srgbClr val="000000"/>
                </a:solidFill>
                <a:ea typeface="ＭＳ Ｐゴシック" pitchFamily="84" charset="-128"/>
              </a:rPr>
              <a:t>completion of </a:t>
            </a:r>
            <a:r>
              <a:rPr lang="en-US" altLang="en-US" sz="1800" b="1" dirty="0" smtClean="0">
                <a:solidFill>
                  <a:srgbClr val="000000"/>
                </a:solidFill>
                <a:ea typeface="ＭＳ Ｐゴシック" pitchFamily="84" charset="-128"/>
              </a:rPr>
              <a:t>meiosis:</a:t>
            </a:r>
            <a:endParaRPr lang="en-US" altLang="en-US" sz="1800" b="1" dirty="0">
              <a:solidFill>
                <a:srgbClr val="000000"/>
              </a:solidFill>
              <a:ea typeface="ＭＳ Ｐゴシック" pitchFamily="84" charset="-128"/>
            </a:endParaRPr>
          </a:p>
        </p:txBody>
      </p:sp>
      <p:sp>
        <p:nvSpPr>
          <p:cNvPr id="69646" name="Text Box 3"/>
          <p:cNvSpPr txBox="1">
            <a:spLocks noChangeArrowheads="1"/>
          </p:cNvSpPr>
          <p:nvPr/>
        </p:nvSpPr>
        <p:spPr bwMode="auto">
          <a:xfrm>
            <a:off x="5795756" y="5760690"/>
            <a:ext cx="1873482" cy="1550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800" b="1" dirty="0">
                <a:solidFill>
                  <a:srgbClr val="000000"/>
                </a:solidFill>
                <a:ea typeface="ＭＳ Ｐゴシック" pitchFamily="84" charset="-128"/>
              </a:rPr>
              <a:t>Parental</a:t>
            </a:r>
            <a:r>
              <a:rPr lang="en-US" altLang="en-US" sz="1100" b="1" dirty="0">
                <a:solidFill>
                  <a:srgbClr val="000000"/>
                </a:solidFill>
                <a:ea typeface="ＭＳ Ｐゴシック" pitchFamily="84" charset="-128"/>
              </a:rPr>
              <a:t> </a:t>
            </a:r>
            <a:r>
              <a:rPr lang="en-US" altLang="en-US" sz="1800" b="1" dirty="0">
                <a:solidFill>
                  <a:srgbClr val="000000"/>
                </a:solidFill>
                <a:ea typeface="ＭＳ Ｐゴシック" pitchFamily="84" charset="-128"/>
              </a:rPr>
              <a:t>type</a:t>
            </a:r>
            <a:r>
              <a:rPr lang="en-US" altLang="en-US" sz="1100" b="1" dirty="0">
                <a:solidFill>
                  <a:srgbClr val="000000"/>
                </a:solidFill>
                <a:ea typeface="ＭＳ Ｐゴシック" pitchFamily="84" charset="-128"/>
              </a:rPr>
              <a:t> </a:t>
            </a:r>
            <a:r>
              <a:rPr lang="en-US" altLang="en-US" sz="1100" b="1" dirty="0" smtClean="0">
                <a:solidFill>
                  <a:srgbClr val="000000"/>
                </a:solidFill>
                <a:ea typeface="ＭＳ Ｐゴシック" pitchFamily="84" charset="-128"/>
              </a:rPr>
              <a:t> </a:t>
            </a:r>
            <a:r>
              <a:rPr lang="en-US" altLang="en-US" sz="1800" b="1" dirty="0">
                <a:solidFill>
                  <a:srgbClr val="000000"/>
                </a:solidFill>
                <a:ea typeface="ＭＳ Ｐゴシック" pitchFamily="84" charset="-128"/>
              </a:rPr>
              <a:t>chromosome</a:t>
            </a:r>
          </a:p>
        </p:txBody>
      </p:sp>
      <p:sp>
        <p:nvSpPr>
          <p:cNvPr id="69647" name="Text Box 3"/>
          <p:cNvSpPr txBox="1">
            <a:spLocks noChangeArrowheads="1"/>
          </p:cNvSpPr>
          <p:nvPr/>
        </p:nvSpPr>
        <p:spPr bwMode="auto">
          <a:xfrm>
            <a:off x="5795756" y="6120733"/>
            <a:ext cx="1873482" cy="155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800" b="1" dirty="0">
                <a:solidFill>
                  <a:srgbClr val="000000"/>
                </a:solidFill>
                <a:ea typeface="ＭＳ Ｐゴシック" pitchFamily="84" charset="-128"/>
              </a:rPr>
              <a:t>Recombinant chromosome</a:t>
            </a:r>
          </a:p>
        </p:txBody>
      </p:sp>
      <p:sp>
        <p:nvSpPr>
          <p:cNvPr id="69648" name="Text Box 3"/>
          <p:cNvSpPr txBox="1">
            <a:spLocks noChangeArrowheads="1"/>
          </p:cNvSpPr>
          <p:nvPr/>
        </p:nvSpPr>
        <p:spPr bwMode="auto">
          <a:xfrm>
            <a:off x="5784061" y="6541777"/>
            <a:ext cx="2821280" cy="2270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800" b="1" dirty="0">
                <a:solidFill>
                  <a:srgbClr val="000000"/>
                </a:solidFill>
                <a:ea typeface="ＭＳ Ｐゴシック" pitchFamily="84" charset="-128"/>
              </a:rPr>
              <a:t>Recombinant</a:t>
            </a:r>
            <a:r>
              <a:rPr lang="en-US" altLang="en-US" sz="1100" b="1" dirty="0">
                <a:solidFill>
                  <a:srgbClr val="000000"/>
                </a:solidFill>
                <a:ea typeface="ＭＳ Ｐゴシック" pitchFamily="84" charset="-128"/>
              </a:rPr>
              <a:t> </a:t>
            </a:r>
            <a:r>
              <a:rPr lang="en-US" altLang="en-US" sz="1800" b="1" dirty="0">
                <a:solidFill>
                  <a:srgbClr val="000000"/>
                </a:solidFill>
                <a:ea typeface="ＭＳ Ｐゴシック" pitchFamily="84" charset="-128"/>
              </a:rPr>
              <a:t>chromosome</a:t>
            </a:r>
          </a:p>
        </p:txBody>
      </p:sp>
      <p:sp>
        <p:nvSpPr>
          <p:cNvPr id="69649" name="Text Box 3"/>
          <p:cNvSpPr txBox="1">
            <a:spLocks noChangeArrowheads="1"/>
          </p:cNvSpPr>
          <p:nvPr/>
        </p:nvSpPr>
        <p:spPr bwMode="auto">
          <a:xfrm>
            <a:off x="5797032" y="6901818"/>
            <a:ext cx="1908925" cy="155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800" b="1" dirty="0">
                <a:solidFill>
                  <a:srgbClr val="000000"/>
                </a:solidFill>
                <a:ea typeface="ＭＳ Ｐゴシック" pitchFamily="84" charset="-128"/>
              </a:rPr>
              <a:t>Parental</a:t>
            </a:r>
            <a:r>
              <a:rPr lang="en-US" altLang="en-US" sz="1100" b="1" dirty="0">
                <a:solidFill>
                  <a:srgbClr val="000000"/>
                </a:solidFill>
                <a:ea typeface="ＭＳ Ｐゴシック" pitchFamily="84" charset="-128"/>
              </a:rPr>
              <a:t> </a:t>
            </a:r>
            <a:r>
              <a:rPr lang="en-US" altLang="en-US" sz="1800" b="1" dirty="0" smtClean="0">
                <a:solidFill>
                  <a:srgbClr val="000000"/>
                </a:solidFill>
                <a:ea typeface="ＭＳ Ｐゴシック" pitchFamily="84" charset="-128"/>
              </a:rPr>
              <a:t>type</a:t>
            </a:r>
            <a:r>
              <a:rPr lang="en-US" altLang="en-US" sz="1100" b="1" dirty="0" smtClean="0">
                <a:solidFill>
                  <a:srgbClr val="000000"/>
                </a:solidFill>
                <a:ea typeface="ＭＳ Ｐゴシック" pitchFamily="84" charset="-128"/>
              </a:rPr>
              <a:t> </a:t>
            </a:r>
            <a:r>
              <a:rPr lang="en-US" altLang="en-US" sz="1800" b="1" dirty="0">
                <a:solidFill>
                  <a:srgbClr val="000000"/>
                </a:solidFill>
                <a:ea typeface="ＭＳ Ｐゴシック" pitchFamily="84" charset="-128"/>
              </a:rPr>
              <a:t>chromosome</a:t>
            </a:r>
          </a:p>
        </p:txBody>
      </p:sp>
      <p:sp>
        <p:nvSpPr>
          <p:cNvPr id="69650" name="Text Box 3"/>
          <p:cNvSpPr txBox="1">
            <a:spLocks noChangeArrowheads="1"/>
          </p:cNvSpPr>
          <p:nvPr/>
        </p:nvSpPr>
        <p:spPr bwMode="auto">
          <a:xfrm>
            <a:off x="468440" y="5832701"/>
            <a:ext cx="2408487" cy="792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2000" b="1" dirty="0">
                <a:solidFill>
                  <a:srgbClr val="000000"/>
                </a:solidFill>
                <a:ea typeface="ＭＳ Ｐゴシック" pitchFamily="84" charset="-128"/>
              </a:rPr>
              <a:t>Gametes of </a:t>
            </a:r>
            <a:r>
              <a:rPr lang="en-US" altLang="en-US" sz="2000" b="1" dirty="0" smtClean="0">
                <a:solidFill>
                  <a:srgbClr val="000000"/>
                </a:solidFill>
                <a:ea typeface="ＭＳ Ｐゴシック" pitchFamily="84" charset="-128"/>
              </a:rPr>
              <a:t>4 </a:t>
            </a:r>
          </a:p>
          <a:p>
            <a:pPr fontAlgn="base">
              <a:lnSpc>
                <a:spcPct val="90000"/>
              </a:lnSpc>
              <a:spcBef>
                <a:spcPct val="0"/>
              </a:spcBef>
              <a:spcAft>
                <a:spcPct val="0"/>
              </a:spcAft>
              <a:buClrTx/>
              <a:buFontTx/>
              <a:buNone/>
            </a:pPr>
            <a:r>
              <a:rPr lang="en-US" altLang="en-US" sz="2000" b="1" dirty="0" smtClean="0">
                <a:solidFill>
                  <a:srgbClr val="000000"/>
                </a:solidFill>
                <a:ea typeface="ＭＳ Ｐゴシック" pitchFamily="84" charset="-128"/>
              </a:rPr>
              <a:t>genetic </a:t>
            </a:r>
            <a:r>
              <a:rPr lang="en-US" altLang="en-US" sz="2000" b="1" dirty="0">
                <a:solidFill>
                  <a:srgbClr val="000000"/>
                </a:solidFill>
                <a:ea typeface="ＭＳ Ｐゴシック" pitchFamily="84" charset="-128"/>
              </a:rPr>
              <a:t>types</a:t>
            </a:r>
          </a:p>
        </p:txBody>
      </p:sp>
      <p:sp>
        <p:nvSpPr>
          <p:cNvPr id="69651" name="Text Box 3"/>
          <p:cNvSpPr txBox="1">
            <a:spLocks noChangeArrowheads="1"/>
          </p:cNvSpPr>
          <p:nvPr/>
        </p:nvSpPr>
        <p:spPr bwMode="auto">
          <a:xfrm>
            <a:off x="3873550" y="958457"/>
            <a:ext cx="114772" cy="1016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800" b="1" dirty="0">
                <a:solidFill>
                  <a:srgbClr val="FFFFFF"/>
                </a:solidFill>
                <a:ea typeface="ＭＳ Ｐゴシック" pitchFamily="84" charset="-128"/>
              </a:rPr>
              <a:t>1</a:t>
            </a:r>
          </a:p>
        </p:txBody>
      </p:sp>
      <p:sp>
        <p:nvSpPr>
          <p:cNvPr id="69652" name="Text Box 3"/>
          <p:cNvSpPr txBox="1">
            <a:spLocks noChangeArrowheads="1"/>
          </p:cNvSpPr>
          <p:nvPr/>
        </p:nvSpPr>
        <p:spPr bwMode="auto">
          <a:xfrm>
            <a:off x="3873550" y="2186940"/>
            <a:ext cx="114772" cy="1016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800" b="1" dirty="0">
                <a:solidFill>
                  <a:srgbClr val="FFFFFF"/>
                </a:solidFill>
                <a:ea typeface="ＭＳ Ｐゴシック" pitchFamily="84" charset="-128"/>
              </a:rPr>
              <a:t>2</a:t>
            </a:r>
          </a:p>
        </p:txBody>
      </p:sp>
      <p:sp>
        <p:nvSpPr>
          <p:cNvPr id="69653" name="Text Box 3"/>
          <p:cNvSpPr txBox="1">
            <a:spLocks noChangeArrowheads="1"/>
          </p:cNvSpPr>
          <p:nvPr/>
        </p:nvSpPr>
        <p:spPr bwMode="auto">
          <a:xfrm>
            <a:off x="3873550" y="3432100"/>
            <a:ext cx="114772" cy="1016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800" b="1" dirty="0">
                <a:solidFill>
                  <a:srgbClr val="FFFFFF"/>
                </a:solidFill>
                <a:ea typeface="ＭＳ Ｐゴシック" pitchFamily="84" charset="-128"/>
              </a:rPr>
              <a:t>3</a:t>
            </a:r>
          </a:p>
        </p:txBody>
      </p:sp>
      <p:sp>
        <p:nvSpPr>
          <p:cNvPr id="69654" name="Text Box 3"/>
          <p:cNvSpPr txBox="1">
            <a:spLocks noChangeArrowheads="1"/>
          </p:cNvSpPr>
          <p:nvPr/>
        </p:nvSpPr>
        <p:spPr bwMode="auto">
          <a:xfrm>
            <a:off x="3873550" y="5000625"/>
            <a:ext cx="114772" cy="1016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800" b="1" dirty="0">
                <a:solidFill>
                  <a:srgbClr val="FFFFFF"/>
                </a:solidFill>
                <a:ea typeface="ＭＳ Ｐゴシック" pitchFamily="84" charset="-128"/>
              </a:rPr>
              <a:t>4</a:t>
            </a:r>
          </a:p>
        </p:txBody>
      </p:sp>
      <p:sp>
        <p:nvSpPr>
          <p:cNvPr id="69655" name="Text Box 3"/>
          <p:cNvSpPr txBox="1">
            <a:spLocks noChangeArrowheads="1"/>
          </p:cNvSpPr>
          <p:nvPr/>
        </p:nvSpPr>
        <p:spPr bwMode="auto">
          <a:xfrm>
            <a:off x="3466785" y="158354"/>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endParaRPr lang="en-US" altLang="en-US" sz="1100" b="1" dirty="0">
              <a:solidFill>
                <a:srgbClr val="000000"/>
              </a:solidFill>
              <a:ea typeface="ＭＳ Ｐゴシック" pitchFamily="84" charset="-128"/>
            </a:endParaRPr>
          </a:p>
        </p:txBody>
      </p:sp>
      <p:sp>
        <p:nvSpPr>
          <p:cNvPr id="69656" name="Text Box 3"/>
          <p:cNvSpPr txBox="1">
            <a:spLocks noChangeArrowheads="1"/>
          </p:cNvSpPr>
          <p:nvPr/>
        </p:nvSpPr>
        <p:spPr bwMode="auto">
          <a:xfrm>
            <a:off x="3446531" y="571739"/>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endParaRPr lang="en-US" altLang="en-US" sz="1100" b="1" dirty="0">
              <a:solidFill>
                <a:srgbClr val="000000"/>
              </a:solidFill>
              <a:ea typeface="ＭＳ Ｐゴシック" pitchFamily="84" charset="-128"/>
            </a:endParaRPr>
          </a:p>
        </p:txBody>
      </p:sp>
      <p:sp>
        <p:nvSpPr>
          <p:cNvPr id="69657" name="Text Box 3"/>
          <p:cNvSpPr txBox="1">
            <a:spLocks noChangeArrowheads="1"/>
          </p:cNvSpPr>
          <p:nvPr/>
        </p:nvSpPr>
        <p:spPr bwMode="auto">
          <a:xfrm>
            <a:off x="4152040" y="571739"/>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endParaRPr lang="en-US" altLang="en-US" sz="1100" b="1" dirty="0">
              <a:solidFill>
                <a:srgbClr val="000000"/>
              </a:solidFill>
              <a:ea typeface="ＭＳ Ｐゴシック" pitchFamily="84" charset="-128"/>
            </a:endParaRPr>
          </a:p>
        </p:txBody>
      </p:sp>
      <p:sp>
        <p:nvSpPr>
          <p:cNvPr id="69658" name="Text Box 3"/>
          <p:cNvSpPr txBox="1">
            <a:spLocks noChangeArrowheads="1"/>
          </p:cNvSpPr>
          <p:nvPr/>
        </p:nvSpPr>
        <p:spPr bwMode="auto">
          <a:xfrm>
            <a:off x="4172294" y="153356"/>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endParaRPr lang="en-US" altLang="en-US" sz="1100" b="1" dirty="0">
              <a:solidFill>
                <a:srgbClr val="000000"/>
              </a:solidFill>
              <a:ea typeface="ＭＳ Ｐゴシック" pitchFamily="84" charset="-128"/>
            </a:endParaRPr>
          </a:p>
        </p:txBody>
      </p:sp>
      <p:sp>
        <p:nvSpPr>
          <p:cNvPr id="69659" name="Text Box 3"/>
          <p:cNvSpPr txBox="1">
            <a:spLocks noChangeArrowheads="1"/>
          </p:cNvSpPr>
          <p:nvPr/>
        </p:nvSpPr>
        <p:spPr bwMode="auto">
          <a:xfrm>
            <a:off x="3471852" y="1390174"/>
            <a:ext cx="140089"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endParaRPr lang="en-US" altLang="en-US" sz="1100" b="1" dirty="0">
              <a:solidFill>
                <a:srgbClr val="000000"/>
              </a:solidFill>
              <a:ea typeface="ＭＳ Ｐゴシック" pitchFamily="84" charset="-128"/>
            </a:endParaRPr>
          </a:p>
        </p:txBody>
      </p:sp>
      <p:sp>
        <p:nvSpPr>
          <p:cNvPr id="69660" name="Text Box 3"/>
          <p:cNvSpPr txBox="1">
            <a:spLocks noChangeArrowheads="1"/>
          </p:cNvSpPr>
          <p:nvPr/>
        </p:nvSpPr>
        <p:spPr bwMode="auto">
          <a:xfrm>
            <a:off x="3446531" y="1798559"/>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endParaRPr lang="en-US" altLang="en-US" sz="1100" b="1" dirty="0">
              <a:solidFill>
                <a:srgbClr val="000000"/>
              </a:solidFill>
              <a:ea typeface="ＭＳ Ｐゴシック" pitchFamily="84" charset="-128"/>
            </a:endParaRPr>
          </a:p>
        </p:txBody>
      </p:sp>
      <p:sp>
        <p:nvSpPr>
          <p:cNvPr id="69661" name="Text Box 3"/>
          <p:cNvSpPr txBox="1">
            <a:spLocks noChangeArrowheads="1"/>
          </p:cNvSpPr>
          <p:nvPr/>
        </p:nvSpPr>
        <p:spPr bwMode="auto">
          <a:xfrm>
            <a:off x="4152040" y="1798559"/>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endParaRPr lang="en-US" altLang="en-US" sz="1100" b="1" dirty="0">
              <a:solidFill>
                <a:srgbClr val="000000"/>
              </a:solidFill>
              <a:ea typeface="ＭＳ Ｐゴシック" pitchFamily="84" charset="-128"/>
            </a:endParaRPr>
          </a:p>
        </p:txBody>
      </p:sp>
      <p:sp>
        <p:nvSpPr>
          <p:cNvPr id="69662" name="Text Box 3"/>
          <p:cNvSpPr txBox="1">
            <a:spLocks noChangeArrowheads="1"/>
          </p:cNvSpPr>
          <p:nvPr/>
        </p:nvSpPr>
        <p:spPr bwMode="auto">
          <a:xfrm>
            <a:off x="4177361" y="1385174"/>
            <a:ext cx="140089"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endParaRPr lang="en-US" altLang="en-US" sz="1100" b="1" dirty="0">
              <a:solidFill>
                <a:srgbClr val="000000"/>
              </a:solidFill>
              <a:ea typeface="ＭＳ Ｐゴシック" pitchFamily="84" charset="-128"/>
            </a:endParaRPr>
          </a:p>
        </p:txBody>
      </p:sp>
      <p:sp>
        <p:nvSpPr>
          <p:cNvPr id="69663" name="Text Box 3"/>
          <p:cNvSpPr txBox="1">
            <a:spLocks noChangeArrowheads="1"/>
          </p:cNvSpPr>
          <p:nvPr/>
        </p:nvSpPr>
        <p:spPr bwMode="auto">
          <a:xfrm>
            <a:off x="3446531" y="3020381"/>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p>
        </p:txBody>
      </p:sp>
      <p:sp>
        <p:nvSpPr>
          <p:cNvPr id="69664" name="Text Box 3"/>
          <p:cNvSpPr txBox="1">
            <a:spLocks noChangeArrowheads="1"/>
          </p:cNvSpPr>
          <p:nvPr/>
        </p:nvSpPr>
        <p:spPr bwMode="auto">
          <a:xfrm>
            <a:off x="4152040" y="3020381"/>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p>
        </p:txBody>
      </p:sp>
      <p:sp>
        <p:nvSpPr>
          <p:cNvPr id="69665" name="Text Box 3"/>
          <p:cNvSpPr txBox="1">
            <a:spLocks noChangeArrowheads="1"/>
          </p:cNvSpPr>
          <p:nvPr/>
        </p:nvSpPr>
        <p:spPr bwMode="auto">
          <a:xfrm>
            <a:off x="3476912" y="3890490"/>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p>
        </p:txBody>
      </p:sp>
      <p:sp>
        <p:nvSpPr>
          <p:cNvPr id="69666" name="Text Box 3"/>
          <p:cNvSpPr txBox="1">
            <a:spLocks noChangeArrowheads="1"/>
          </p:cNvSpPr>
          <p:nvPr/>
        </p:nvSpPr>
        <p:spPr bwMode="auto">
          <a:xfrm>
            <a:off x="4182421" y="3885490"/>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p>
        </p:txBody>
      </p:sp>
      <p:sp>
        <p:nvSpPr>
          <p:cNvPr id="69667" name="Text Box 3"/>
          <p:cNvSpPr txBox="1">
            <a:spLocks noChangeArrowheads="1"/>
          </p:cNvSpPr>
          <p:nvPr/>
        </p:nvSpPr>
        <p:spPr bwMode="auto">
          <a:xfrm>
            <a:off x="3451598" y="4152190"/>
            <a:ext cx="140089"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p>
        </p:txBody>
      </p:sp>
      <p:sp>
        <p:nvSpPr>
          <p:cNvPr id="69668" name="Text Box 3"/>
          <p:cNvSpPr txBox="1">
            <a:spLocks noChangeArrowheads="1"/>
          </p:cNvSpPr>
          <p:nvPr/>
        </p:nvSpPr>
        <p:spPr bwMode="auto">
          <a:xfrm>
            <a:off x="4152040" y="4152190"/>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p>
        </p:txBody>
      </p:sp>
      <p:sp>
        <p:nvSpPr>
          <p:cNvPr id="69669" name="Text Box 3"/>
          <p:cNvSpPr txBox="1">
            <a:spLocks noChangeArrowheads="1"/>
          </p:cNvSpPr>
          <p:nvPr/>
        </p:nvSpPr>
        <p:spPr bwMode="auto">
          <a:xfrm>
            <a:off x="4155416" y="4578910"/>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p>
        </p:txBody>
      </p:sp>
      <p:sp>
        <p:nvSpPr>
          <p:cNvPr id="69670" name="Text Box 3"/>
          <p:cNvSpPr txBox="1">
            <a:spLocks noChangeArrowheads="1"/>
          </p:cNvSpPr>
          <p:nvPr/>
        </p:nvSpPr>
        <p:spPr bwMode="auto">
          <a:xfrm>
            <a:off x="3466785" y="2605330"/>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p>
        </p:txBody>
      </p:sp>
      <p:sp>
        <p:nvSpPr>
          <p:cNvPr id="69671" name="Text Box 3"/>
          <p:cNvSpPr txBox="1">
            <a:spLocks noChangeArrowheads="1"/>
          </p:cNvSpPr>
          <p:nvPr/>
        </p:nvSpPr>
        <p:spPr bwMode="auto">
          <a:xfrm>
            <a:off x="4172294" y="2600325"/>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p>
        </p:txBody>
      </p:sp>
      <p:sp>
        <p:nvSpPr>
          <p:cNvPr id="69672" name="Text Box 3"/>
          <p:cNvSpPr txBox="1">
            <a:spLocks noChangeArrowheads="1"/>
          </p:cNvSpPr>
          <p:nvPr/>
        </p:nvSpPr>
        <p:spPr bwMode="auto">
          <a:xfrm>
            <a:off x="3446531" y="4578910"/>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p>
        </p:txBody>
      </p:sp>
      <p:sp>
        <p:nvSpPr>
          <p:cNvPr id="69673" name="Text Box 3"/>
          <p:cNvSpPr txBox="1">
            <a:spLocks noChangeArrowheads="1"/>
          </p:cNvSpPr>
          <p:nvPr/>
        </p:nvSpPr>
        <p:spPr bwMode="auto">
          <a:xfrm>
            <a:off x="3461725" y="4338880"/>
            <a:ext cx="140089"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p>
        </p:txBody>
      </p:sp>
      <p:sp>
        <p:nvSpPr>
          <p:cNvPr id="69674" name="Text Box 3"/>
          <p:cNvSpPr txBox="1">
            <a:spLocks noChangeArrowheads="1"/>
          </p:cNvSpPr>
          <p:nvPr/>
        </p:nvSpPr>
        <p:spPr bwMode="auto">
          <a:xfrm>
            <a:off x="4172294" y="4338880"/>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p>
        </p:txBody>
      </p:sp>
      <p:sp>
        <p:nvSpPr>
          <p:cNvPr id="69675" name="Text Box 3"/>
          <p:cNvSpPr txBox="1">
            <a:spLocks noChangeArrowheads="1"/>
          </p:cNvSpPr>
          <p:nvPr/>
        </p:nvSpPr>
        <p:spPr bwMode="auto">
          <a:xfrm>
            <a:off x="3436404" y="5462350"/>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p>
        </p:txBody>
      </p:sp>
      <p:sp>
        <p:nvSpPr>
          <p:cNvPr id="69676" name="Text Box 3"/>
          <p:cNvSpPr txBox="1">
            <a:spLocks noChangeArrowheads="1"/>
          </p:cNvSpPr>
          <p:nvPr/>
        </p:nvSpPr>
        <p:spPr bwMode="auto">
          <a:xfrm>
            <a:off x="4172294" y="5457349"/>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p>
        </p:txBody>
      </p:sp>
      <p:sp>
        <p:nvSpPr>
          <p:cNvPr id="69677" name="Text Box 3"/>
          <p:cNvSpPr txBox="1">
            <a:spLocks noChangeArrowheads="1"/>
          </p:cNvSpPr>
          <p:nvPr/>
        </p:nvSpPr>
        <p:spPr bwMode="auto">
          <a:xfrm>
            <a:off x="3436404" y="5789061"/>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p>
        </p:txBody>
      </p:sp>
      <p:sp>
        <p:nvSpPr>
          <p:cNvPr id="69678" name="Text Box 3"/>
          <p:cNvSpPr txBox="1">
            <a:spLocks noChangeArrowheads="1"/>
          </p:cNvSpPr>
          <p:nvPr/>
        </p:nvSpPr>
        <p:spPr bwMode="auto">
          <a:xfrm>
            <a:off x="4162167" y="5792395"/>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p>
        </p:txBody>
      </p:sp>
      <p:sp>
        <p:nvSpPr>
          <p:cNvPr id="69679" name="Text Box 3"/>
          <p:cNvSpPr txBox="1">
            <a:spLocks noChangeArrowheads="1"/>
          </p:cNvSpPr>
          <p:nvPr/>
        </p:nvSpPr>
        <p:spPr bwMode="auto">
          <a:xfrm>
            <a:off x="3416150" y="6130770"/>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p>
        </p:txBody>
      </p:sp>
      <p:sp>
        <p:nvSpPr>
          <p:cNvPr id="69680" name="Text Box 3"/>
          <p:cNvSpPr txBox="1">
            <a:spLocks noChangeArrowheads="1"/>
          </p:cNvSpPr>
          <p:nvPr/>
        </p:nvSpPr>
        <p:spPr bwMode="auto">
          <a:xfrm>
            <a:off x="4165543" y="6125770"/>
            <a:ext cx="140090"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p>
        </p:txBody>
      </p:sp>
      <p:sp>
        <p:nvSpPr>
          <p:cNvPr id="69681" name="Text Box 3"/>
          <p:cNvSpPr txBox="1">
            <a:spLocks noChangeArrowheads="1"/>
          </p:cNvSpPr>
          <p:nvPr/>
        </p:nvSpPr>
        <p:spPr bwMode="auto">
          <a:xfrm>
            <a:off x="4157105" y="6454140"/>
            <a:ext cx="140089"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e</a:t>
            </a:r>
          </a:p>
        </p:txBody>
      </p:sp>
      <p:sp>
        <p:nvSpPr>
          <p:cNvPr id="69682" name="Text Box 3"/>
          <p:cNvSpPr txBox="1">
            <a:spLocks noChangeArrowheads="1"/>
          </p:cNvSpPr>
          <p:nvPr/>
        </p:nvSpPr>
        <p:spPr bwMode="auto">
          <a:xfrm>
            <a:off x="3421216" y="6455811"/>
            <a:ext cx="140089" cy="11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spcBef>
                <a:spcPct val="0"/>
              </a:spcBef>
              <a:spcAft>
                <a:spcPct val="0"/>
              </a:spcAft>
              <a:buClrTx/>
              <a:buFontTx/>
              <a:buNone/>
            </a:pPr>
            <a:r>
              <a:rPr lang="en-US" altLang="en-US" sz="1100" b="1" i="1" dirty="0">
                <a:solidFill>
                  <a:srgbClr val="000000"/>
                </a:solidFill>
                <a:ea typeface="ＭＳ Ｐゴシック" pitchFamily="84" charset="-128"/>
              </a:rPr>
              <a:t>c</a:t>
            </a:r>
          </a:p>
        </p:txBody>
      </p:sp>
      <p:sp>
        <p:nvSpPr>
          <p:cNvPr id="69683" name="AutoShape 52"/>
          <p:cNvSpPr>
            <a:spLocks/>
          </p:cNvSpPr>
          <p:nvPr/>
        </p:nvSpPr>
        <p:spPr bwMode="auto">
          <a:xfrm>
            <a:off x="4473313" y="216074"/>
            <a:ext cx="99581" cy="355045"/>
          </a:xfrm>
          <a:prstGeom prst="rightBrace">
            <a:avLst>
              <a:gd name="adj1" fmla="val 30085"/>
              <a:gd name="adj2" fmla="val 50000"/>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n-US" altLang="en-US" sz="2500" dirty="0">
              <a:solidFill>
                <a:srgbClr val="000000"/>
              </a:solidFill>
              <a:ea typeface="ＭＳ Ｐゴシック" pitchFamily="84" charset="-128"/>
            </a:endParaRPr>
          </a:p>
        </p:txBody>
      </p:sp>
      <p:sp>
        <p:nvSpPr>
          <p:cNvPr id="69684" name="Line 53"/>
          <p:cNvSpPr>
            <a:spLocks noChangeShapeType="1"/>
          </p:cNvSpPr>
          <p:nvPr/>
        </p:nvSpPr>
        <p:spPr bwMode="auto">
          <a:xfrm>
            <a:off x="3910682" y="2898696"/>
            <a:ext cx="540103" cy="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p>
            <a:pPr fontAlgn="base">
              <a:spcBef>
                <a:spcPct val="0"/>
              </a:spcBef>
              <a:spcAft>
                <a:spcPct val="0"/>
              </a:spcAft>
            </a:pPr>
            <a:endParaRPr lang="en-US">
              <a:solidFill>
                <a:srgbClr val="000000"/>
              </a:solidFill>
              <a:latin typeface="Arial" charset="0"/>
            </a:endParaRPr>
          </a:p>
        </p:txBody>
      </p:sp>
      <p:sp>
        <p:nvSpPr>
          <p:cNvPr id="69685" name="TextBox 1"/>
          <p:cNvSpPr txBox="1">
            <a:spLocks noChangeArrowheads="1"/>
          </p:cNvSpPr>
          <p:nvPr/>
        </p:nvSpPr>
        <p:spPr bwMode="auto">
          <a:xfrm>
            <a:off x="162031" y="635083"/>
            <a:ext cx="2854106" cy="2113540"/>
          </a:xfrm>
          <a:prstGeom prst="rect">
            <a:avLst/>
          </a:prstGeom>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tyle>
          <a:lnRef idx="1">
            <a:schemeClr val="accent3"/>
          </a:lnRef>
          <a:fillRef idx="2">
            <a:schemeClr val="accent3"/>
          </a:fillRef>
          <a:effectRef idx="1">
            <a:schemeClr val="accent3"/>
          </a:effectRef>
          <a:fontRef idx="minor">
            <a:schemeClr val="dk1"/>
          </a:fontRef>
        </p:style>
        <p:txBody>
          <a:bodyPr lIns="96659" tIns="48330" rIns="96659" bIns="48330">
            <a:spAutoFit/>
          </a:bodyP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r>
              <a:rPr lang="en-US" altLang="en-US" b="1" dirty="0">
                <a:solidFill>
                  <a:srgbClr val="000000"/>
                </a:solidFill>
              </a:rPr>
              <a:t>Crossing </a:t>
            </a:r>
            <a:r>
              <a:rPr lang="en-US" altLang="en-US" b="1" dirty="0" smtClean="0">
                <a:solidFill>
                  <a:srgbClr val="000000"/>
                </a:solidFill>
              </a:rPr>
              <a:t>Over</a:t>
            </a:r>
          </a:p>
          <a:p>
            <a:pPr eaLnBrk="1" fontAlgn="base" hangingPunct="1">
              <a:spcBef>
                <a:spcPct val="0"/>
              </a:spcBef>
              <a:spcAft>
                <a:spcPct val="0"/>
              </a:spcAft>
              <a:buClrTx/>
              <a:buFontTx/>
              <a:buNone/>
            </a:pPr>
            <a:r>
              <a:rPr lang="en-US" altLang="en-US" sz="2500" dirty="0">
                <a:solidFill>
                  <a:srgbClr val="000000"/>
                </a:solidFill>
              </a:rPr>
              <a:t>i</a:t>
            </a:r>
            <a:r>
              <a:rPr lang="en-US" altLang="en-US" sz="2500" dirty="0" smtClean="0">
                <a:solidFill>
                  <a:srgbClr val="000000"/>
                </a:solidFill>
              </a:rPr>
              <a:t>ncreases genetic diversity by producing “new” chromosomes</a:t>
            </a:r>
            <a:r>
              <a:rPr lang="en-US" altLang="en-US" b="1" dirty="0" smtClean="0">
                <a:solidFill>
                  <a:srgbClr val="000000"/>
                </a:solidFill>
              </a:rPr>
              <a:t>.</a:t>
            </a:r>
            <a:endParaRPr lang="en-US" altLang="en-US" b="1" dirty="0">
              <a:solidFill>
                <a:srgbClr val="000000"/>
              </a:solidFill>
            </a:endParaRPr>
          </a:p>
        </p:txBody>
      </p:sp>
    </p:spTree>
    <p:extLst>
      <p:ext uri="{BB962C8B-B14F-4D97-AF65-F5344CB8AC3E}">
        <p14:creationId xmlns:p14="http://schemas.microsoft.com/office/powerpoint/2010/main" xmlns="" val="3745242442"/>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50"/>
            <a:ext cx="9721849" cy="7986802"/>
          </a:xfrm>
          <a:prstGeom prst="rect">
            <a:avLst/>
          </a:prstGeom>
        </p:spPr>
        <p:txBody>
          <a:bodyPr wrap="square">
            <a:spAutoFit/>
          </a:bodyPr>
          <a:lstStyle/>
          <a:p>
            <a:r>
              <a:rPr lang="en-GB" dirty="0" smtClean="0"/>
              <a:t>                                               Around the time of the 8- to 16-cell division, the </a:t>
            </a:r>
            <a:r>
              <a:rPr lang="en-GB" dirty="0" err="1" smtClean="0"/>
              <a:t>conceptus</a:t>
            </a:r>
            <a:r>
              <a:rPr lang="en-GB" dirty="0" smtClean="0"/>
              <a:t> undergoes a morphological (shape) change, called compaction, in which the cells flatten on each other, and the outlines of individual cells become hard to see. This stage, sometimes referred to as a </a:t>
            </a:r>
            <a:r>
              <a:rPr lang="en-GB" b="1" i="1" dirty="0" err="1" smtClean="0"/>
              <a:t>morula</a:t>
            </a:r>
            <a:r>
              <a:rPr lang="en-GB" dirty="0" smtClean="0"/>
              <a:t>, (Greek =mulberry), is shown in </a:t>
            </a:r>
            <a:r>
              <a:rPr lang="en-GB" b="1" dirty="0" smtClean="0"/>
              <a:t>Fig</a:t>
            </a:r>
            <a:r>
              <a:rPr lang="en-GB" dirty="0" smtClean="0"/>
              <a:t> stage </a:t>
            </a:r>
            <a:r>
              <a:rPr lang="en-GB" b="1" dirty="0" err="1" smtClean="0"/>
              <a:t>i</a:t>
            </a:r>
            <a:r>
              <a:rPr lang="en-GB" dirty="0" smtClean="0"/>
              <a:t>. At this stage it is hard to see individual cells; in fact, unless the cells are separated by various laboratory treatments, it is not possible to see the 2 different cell types present in an intact embryo at the 16-cell stage. (</a:t>
            </a:r>
            <a:r>
              <a:rPr lang="en-GB" b="1" dirty="0" smtClean="0"/>
              <a:t>Fig. h </a:t>
            </a:r>
            <a:r>
              <a:rPr lang="en-GB" dirty="0" smtClean="0"/>
              <a:t>is included for clarity even though it is not a stage normally seen.) Once compaction has occurred, it is impossible to see subsequent cell divisions, although they do occur at frequent intervals. By the time the fluid-filled cavity of the early </a:t>
            </a:r>
            <a:r>
              <a:rPr lang="en-GB" dirty="0" err="1" smtClean="0"/>
              <a:t>blastocyst</a:t>
            </a:r>
            <a:r>
              <a:rPr lang="en-GB" dirty="0" smtClean="0"/>
              <a:t> appears (</a:t>
            </a:r>
            <a:r>
              <a:rPr lang="en-GB" b="1" dirty="0" err="1" smtClean="0"/>
              <a:t>Fig.j</a:t>
            </a:r>
            <a:r>
              <a:rPr lang="en-GB" dirty="0" smtClean="0"/>
              <a:t>), there are about 64 cells, and a mature, expanded </a:t>
            </a:r>
            <a:r>
              <a:rPr lang="en-GB" dirty="0" err="1" smtClean="0"/>
              <a:t>blastocyst</a:t>
            </a:r>
            <a:r>
              <a:rPr lang="en-GB" dirty="0" smtClean="0"/>
              <a:t> can contain more than 250 cells (</a:t>
            </a:r>
            <a:r>
              <a:rPr lang="en-GB" b="1" dirty="0" smtClean="0"/>
              <a:t>Fig. k</a:t>
            </a:r>
            <a:r>
              <a:rPr lang="en-GB" dirty="0" smtClean="0"/>
              <a:t>). As mentioned above, the </a:t>
            </a:r>
            <a:r>
              <a:rPr lang="en-GB" dirty="0" err="1" smtClean="0"/>
              <a:t>blastocyst</a:t>
            </a:r>
            <a:r>
              <a:rPr lang="en-GB" dirty="0" smtClean="0"/>
              <a:t> consists of 2 cell types which are derived from the asymmetric division at the 8-cell stage. The larger cells resulting from that division form the </a:t>
            </a:r>
            <a:r>
              <a:rPr lang="en-GB" b="1" dirty="0" err="1" smtClean="0"/>
              <a:t>trophoblast</a:t>
            </a:r>
            <a:r>
              <a:rPr lang="en-GB" dirty="0" smtClean="0"/>
              <a:t> cells, which surround the fluid-filled cavity, and indeed are responsible for making the fluid. These cells will form the embryo's contribution to the placenta, the organ which will supply nutrients to and remove waste products from the embryo throughout the rest of gestation. The smaller cells from the asymmetric division form the </a:t>
            </a:r>
            <a:r>
              <a:rPr lang="en-GB" b="1" dirty="0" smtClean="0"/>
              <a:t>inner cell mass</a:t>
            </a:r>
            <a:r>
              <a:rPr lang="en-GB" dirty="0" smtClean="0"/>
              <a:t>. These are the cells that will give rise to the embryo proper, and to some of the membranes surrounding it. The </a:t>
            </a:r>
            <a:r>
              <a:rPr lang="en-GB" dirty="0" err="1" smtClean="0"/>
              <a:t>trophoblast</a:t>
            </a:r>
            <a:r>
              <a:rPr lang="en-GB" dirty="0" smtClean="0"/>
              <a:t> cells do not undergo much further differentiation, but the inner cell mass cells have a long developmental road ahead of them. How interchangeable are the 2 cell populations? Is differentiation into 2 different types of cell really a permanent step, or can it be reversed? The answer seems fairly clear-cut: once a cell has differentiated, there is no turning back. If a </a:t>
            </a:r>
            <a:r>
              <a:rPr lang="en-GB" dirty="0" err="1" smtClean="0"/>
              <a:t>trophoblast</a:t>
            </a:r>
            <a:r>
              <a:rPr lang="en-GB" dirty="0" smtClean="0"/>
              <a:t> cell is put into the middle of a group of inner cell mass cells it will </a:t>
            </a:r>
            <a:r>
              <a:rPr lang="en-GB" i="1" dirty="0" smtClean="0"/>
              <a:t>not</a:t>
            </a:r>
            <a:r>
              <a:rPr lang="en-GB" dirty="0" smtClean="0"/>
              <a:t> contribute to the inner cell mass, but will be pushed to the outside of the clump, and discarded. This happens because </a:t>
            </a:r>
            <a:r>
              <a:rPr lang="en-GB" b="1" dirty="0" err="1" smtClean="0"/>
              <a:t>trophoblast</a:t>
            </a:r>
            <a:r>
              <a:rPr lang="en-GB" b="1" dirty="0" smtClean="0"/>
              <a:t> cells have different protein molecules on their surfaces</a:t>
            </a:r>
            <a:r>
              <a:rPr lang="en-GB" dirty="0" smtClean="0"/>
              <a:t> </a:t>
            </a:r>
            <a:r>
              <a:rPr lang="en-GB" b="1" dirty="0" smtClean="0"/>
              <a:t>from those found on the surfaces of inner cell mass cells. </a:t>
            </a:r>
            <a:endParaRPr lang="uk-UA" b="1" dirty="0" smtClean="0"/>
          </a:p>
          <a:p>
            <a:endParaRPr lang="uk-UA" dirty="0" smtClean="0"/>
          </a:p>
          <a:p>
            <a:r>
              <a:rPr lang="en-GB" dirty="0" smtClean="0"/>
              <a:t> </a:t>
            </a:r>
            <a:endParaRPr lang="uk-UA" dirty="0"/>
          </a:p>
        </p:txBody>
      </p:sp>
      <p:sp>
        <p:nvSpPr>
          <p:cNvPr id="3" name="Прямокутник 2"/>
          <p:cNvSpPr/>
          <p:nvPr/>
        </p:nvSpPr>
        <p:spPr>
          <a:xfrm>
            <a:off x="-35619" y="-24631"/>
            <a:ext cx="2611612" cy="384721"/>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en-GB" b="1" dirty="0" smtClean="0"/>
              <a:t>Compaction &amp; adhesion</a:t>
            </a:r>
            <a:endParaRPr lang="uk-UA" b="1" dirty="0" smtClean="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0" y="50"/>
            <a:ext cx="9721849" cy="5647700"/>
          </a:xfrm>
          <a:prstGeom prst="rect">
            <a:avLst/>
          </a:prstGeom>
        </p:spPr>
        <p:txBody>
          <a:bodyPr wrap="square">
            <a:spAutoFit/>
          </a:bodyPr>
          <a:lstStyle/>
          <a:p>
            <a:r>
              <a:rPr lang="en-GB" b="1" dirty="0" smtClean="0"/>
              <a:t>Surface </a:t>
            </a:r>
            <a:r>
              <a:rPr lang="en-GB" b="1" dirty="0" err="1" smtClean="0"/>
              <a:t>glycoproteins</a:t>
            </a:r>
            <a:r>
              <a:rPr lang="en-GB" b="1" dirty="0" smtClean="0"/>
              <a:t> </a:t>
            </a:r>
            <a:r>
              <a:rPr lang="en-GB" dirty="0" smtClean="0"/>
              <a:t>– carry short chains of carbohydrate on them and it is the carbohydrate part that is responsible for the stickiness. Adhesion of one cell to another can be regarded as an early form of communication: ‘Is there something there – </a:t>
            </a:r>
            <a:r>
              <a:rPr lang="en-GB" b="1" dirty="0" smtClean="0"/>
              <a:t>Yes</a:t>
            </a:r>
            <a:r>
              <a:rPr lang="en-GB" dirty="0" smtClean="0"/>
              <a:t> or </a:t>
            </a:r>
            <a:r>
              <a:rPr lang="en-GB" b="1" dirty="0" smtClean="0"/>
              <a:t>No</a:t>
            </a:r>
            <a:r>
              <a:rPr lang="en-GB" dirty="0" smtClean="0"/>
              <a:t>’. But it seems that cells are able to recognize similarities and differences between themselves purely on the basis of their adhesive properties. </a:t>
            </a:r>
            <a:r>
              <a:rPr lang="en-GB" b="1" dirty="0" smtClean="0"/>
              <a:t>This differential adhesion is what pushes the </a:t>
            </a:r>
            <a:r>
              <a:rPr lang="en-GB" b="1" dirty="0" err="1" smtClean="0"/>
              <a:t>trophoblast</a:t>
            </a:r>
            <a:r>
              <a:rPr lang="en-GB" b="1" dirty="0" smtClean="0"/>
              <a:t> cell out of the clump of inner cell mass cells. </a:t>
            </a:r>
            <a:r>
              <a:rPr lang="en-GB" dirty="0" smtClean="0"/>
              <a:t>The inner cell mass cells adhere more tightly to each other than they do to the </a:t>
            </a:r>
            <a:r>
              <a:rPr lang="en-GB" dirty="0" err="1" smtClean="0"/>
              <a:t>trophoblast</a:t>
            </a:r>
            <a:r>
              <a:rPr lang="en-GB" dirty="0" smtClean="0"/>
              <a:t> cell, with the result that it is gradually excluded from the group. The concept of differential adhesion is an important one that you are likely to meet in further study. </a:t>
            </a:r>
            <a:endParaRPr lang="uk-UA" dirty="0" smtClean="0"/>
          </a:p>
          <a:p>
            <a:r>
              <a:rPr lang="en-GB" dirty="0" smtClean="0"/>
              <a:t>It seems clear that by the time the inner cell mass and the </a:t>
            </a:r>
            <a:r>
              <a:rPr lang="en-GB" dirty="0" err="1" smtClean="0"/>
              <a:t>trophoblast</a:t>
            </a:r>
            <a:r>
              <a:rPr lang="en-GB" dirty="0" smtClean="0"/>
              <a:t> are visibly distinct, they have differentiated to such an extent that they can’t substitute for each other. But what about earlier stages? It has been known for many years that in some animals the fate of early embryonic cells has not been determined: cells from 2- and 4-cell embryos can substitute for each other and can even, if separated from their fellows, give rise to complete new embryos. It is ethically difficult to do this kind of experiment with human embryos, but what little experimental evidence there is seems to accord with what has been found in other mammals: </a:t>
            </a:r>
            <a:r>
              <a:rPr lang="en-GB" b="1" dirty="0" smtClean="0"/>
              <a:t>until the 8-cell stage, embryonic cells are developmentally ‘plastic’</a:t>
            </a:r>
            <a:r>
              <a:rPr lang="en-GB" dirty="0" smtClean="0"/>
              <a:t>, </a:t>
            </a:r>
            <a:r>
              <a:rPr lang="en-GB" b="1" dirty="0" smtClean="0"/>
              <a:t>that is, their fate is not yet sealed. </a:t>
            </a:r>
            <a:r>
              <a:rPr lang="en-GB" dirty="0" smtClean="0"/>
              <a:t>By the 8-cell stage, however, preparations are clearly under way for the asymmetric division that marks the first differentiation, and the cells cannot safely be tampered with. </a:t>
            </a:r>
            <a:endParaRPr lang="uk-UA" dirty="0" smtClean="0"/>
          </a:p>
          <a:p>
            <a:endParaRPr lang="uk-UA"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1141427"/>
            <a:ext cx="9721849" cy="5632311"/>
          </a:xfrm>
          <a:prstGeom prst="rect">
            <a:avLst/>
          </a:prstGeom>
        </p:spPr>
        <p:txBody>
          <a:bodyPr wrap="square">
            <a:spAutoFit/>
          </a:bodyPr>
          <a:lstStyle/>
          <a:p>
            <a:pPr marL="173038" lvl="0" indent="-173038">
              <a:buFont typeface="+mj-lt"/>
              <a:buAutoNum type="arabicPeriod"/>
              <a:tabLst>
                <a:tab pos="4398963" algn="l"/>
              </a:tabLst>
            </a:pPr>
            <a:r>
              <a:rPr lang="en-GB" sz="2400" dirty="0" smtClean="0"/>
              <a:t>For the first week after fertilization, the </a:t>
            </a:r>
            <a:r>
              <a:rPr lang="en-GB" sz="2400" dirty="0" err="1" smtClean="0"/>
              <a:t>conceptus</a:t>
            </a:r>
            <a:r>
              <a:rPr lang="en-GB" sz="2400" dirty="0" smtClean="0"/>
              <a:t> (early embryo) floats freely in the female reproductive tract, obtaining some of its nutrients from the fluid in which it is bathed. </a:t>
            </a:r>
            <a:endParaRPr lang="uk-UA" sz="2400" dirty="0" smtClean="0"/>
          </a:p>
          <a:p>
            <a:pPr marL="173038" lvl="0" indent="-173038">
              <a:buFont typeface="+mj-lt"/>
              <a:buAutoNum type="arabicPeriod"/>
              <a:tabLst>
                <a:tab pos="4398963" algn="l"/>
              </a:tabLst>
            </a:pPr>
            <a:r>
              <a:rPr lang="en-GB" sz="2400" dirty="0" smtClean="0"/>
              <a:t>The fertilized egg begins a series of divisions to give 2, then 4, then 8 undifferentiated cells. There is no net cell growth, so each generation of cells is smaller than the last. This is </a:t>
            </a:r>
            <a:r>
              <a:rPr lang="en-GB" sz="2400" b="1" dirty="0" smtClean="0"/>
              <a:t>cleavage</a:t>
            </a:r>
            <a:r>
              <a:rPr lang="en-GB" sz="2400" dirty="0" smtClean="0"/>
              <a:t>.</a:t>
            </a:r>
            <a:endParaRPr lang="uk-UA" sz="2400" dirty="0" smtClean="0"/>
          </a:p>
          <a:p>
            <a:pPr marL="173038" lvl="0" indent="-173038">
              <a:buFont typeface="+mj-lt"/>
              <a:buAutoNum type="arabicPeriod"/>
              <a:tabLst>
                <a:tab pos="4398963" algn="l"/>
              </a:tabLst>
            </a:pPr>
            <a:r>
              <a:rPr lang="en-GB" sz="2400" dirty="0" smtClean="0"/>
              <a:t>The 8- to 16-cell division is different, and important. Each cell divides asymmetrically, to yield </a:t>
            </a:r>
            <a:r>
              <a:rPr lang="en-GB" sz="2400" b="1" dirty="0" smtClean="0"/>
              <a:t>one large, outside cell </a:t>
            </a:r>
            <a:r>
              <a:rPr lang="en-GB" sz="2400" dirty="0" smtClean="0"/>
              <a:t>and </a:t>
            </a:r>
            <a:r>
              <a:rPr lang="en-GB" sz="2400" b="1" dirty="0" smtClean="0"/>
              <a:t>one small, inside cell</a:t>
            </a:r>
            <a:r>
              <a:rPr lang="en-GB" sz="2400" dirty="0" smtClean="0"/>
              <a:t>. </a:t>
            </a:r>
            <a:endParaRPr lang="uk-UA" sz="2400" dirty="0" smtClean="0"/>
          </a:p>
          <a:p>
            <a:pPr marL="173038" lvl="0" indent="-173038">
              <a:buFont typeface="+mj-lt"/>
              <a:buAutoNum type="arabicPeriod"/>
              <a:tabLst>
                <a:tab pos="4398963" algn="l"/>
              </a:tabLst>
            </a:pPr>
            <a:r>
              <a:rPr lang="en-GB" sz="2400" dirty="0" smtClean="0"/>
              <a:t>The </a:t>
            </a:r>
            <a:r>
              <a:rPr lang="en-GB" sz="2400" b="1" dirty="0" smtClean="0"/>
              <a:t>2 populations of cells </a:t>
            </a:r>
            <a:r>
              <a:rPr lang="en-GB" sz="2400" dirty="0" smtClean="0"/>
              <a:t>are different from each other, and cannot substitute for each other in development. They are </a:t>
            </a:r>
            <a:r>
              <a:rPr lang="en-GB" sz="2400" b="1" dirty="0" smtClean="0"/>
              <a:t>differentially adhesive</a:t>
            </a:r>
            <a:r>
              <a:rPr lang="en-GB" sz="2400" dirty="0" smtClean="0"/>
              <a:t>, and express </a:t>
            </a:r>
            <a:r>
              <a:rPr lang="en-GB" sz="2400" b="1" dirty="0" smtClean="0"/>
              <a:t>different subsets of genes</a:t>
            </a:r>
            <a:r>
              <a:rPr lang="en-GB" sz="2400" dirty="0" smtClean="0"/>
              <a:t>. </a:t>
            </a:r>
            <a:endParaRPr lang="uk-UA" sz="2400" dirty="0" smtClean="0"/>
          </a:p>
          <a:p>
            <a:pPr marL="173038" indent="-173038">
              <a:buFont typeface="+mj-lt"/>
              <a:buAutoNum type="arabicPeriod"/>
              <a:tabLst>
                <a:tab pos="4398963" algn="l"/>
              </a:tabLst>
            </a:pPr>
            <a:r>
              <a:rPr lang="en-GB" sz="2400" dirty="0" smtClean="0"/>
              <a:t>The large, outside cells give rise to the </a:t>
            </a:r>
            <a:r>
              <a:rPr lang="en-GB" sz="2400" b="1" dirty="0" err="1" smtClean="0"/>
              <a:t>trophoblast</a:t>
            </a:r>
            <a:r>
              <a:rPr lang="en-GB" sz="2400" dirty="0" smtClean="0"/>
              <a:t>, which will make the placenta. The small, inside cells make the inner cell mass, which will form the </a:t>
            </a:r>
            <a:r>
              <a:rPr lang="en-GB" sz="2400" b="1" dirty="0" smtClean="0"/>
              <a:t>embryo</a:t>
            </a:r>
            <a:r>
              <a:rPr lang="en-GB" sz="2400" dirty="0" smtClean="0"/>
              <a:t> </a:t>
            </a:r>
            <a:r>
              <a:rPr lang="en-GB" sz="2400" b="1" dirty="0" smtClean="0"/>
              <a:t>and associated membranes</a:t>
            </a:r>
            <a:r>
              <a:rPr lang="en-GB" sz="2400" dirty="0" smtClean="0"/>
              <a:t>. </a:t>
            </a:r>
            <a:endParaRPr lang="uk-UA" sz="2400" b="1" dirty="0" smtClean="0"/>
          </a:p>
          <a:p>
            <a:pPr marL="173038" lvl="0" indent="-173038">
              <a:buFont typeface="+mj-lt"/>
              <a:buAutoNum type="arabicPeriod"/>
              <a:tabLst>
                <a:tab pos="4398963" algn="l"/>
              </a:tabLst>
            </a:pPr>
            <a:endParaRPr lang="uk-UA" sz="2400" dirty="0"/>
          </a:p>
        </p:txBody>
      </p:sp>
      <p:sp>
        <p:nvSpPr>
          <p:cNvPr id="3" name="Прямокутник 2"/>
          <p:cNvSpPr/>
          <p:nvPr/>
        </p:nvSpPr>
        <p:spPr>
          <a:xfrm>
            <a:off x="3956811" y="50"/>
            <a:ext cx="1608133" cy="52322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marL="173038" lvl="0" indent="-173038">
              <a:tabLst>
                <a:tab pos="4398963" algn="l"/>
              </a:tabLst>
            </a:pPr>
            <a:r>
              <a:rPr lang="en-GB" sz="2800" b="1" dirty="0" smtClean="0">
                <a:solidFill>
                  <a:prstClr val="black"/>
                </a:solidFill>
              </a:rPr>
              <a:t>Summary</a:t>
            </a:r>
            <a:endParaRPr lang="uk-UA" sz="2800" b="1" dirty="0" smtClean="0">
              <a:solidFill>
                <a:prstClr val="black"/>
              </a:solidFill>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95" y="-28751"/>
            <a:ext cx="8749665" cy="529259"/>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b="1" dirty="0" smtClean="0"/>
              <a:t>Cleavage and Blastula Stage</a:t>
            </a:r>
            <a:br>
              <a:rPr lang="en-US" b="1" dirty="0" smtClean="0"/>
            </a:br>
            <a:endParaRPr lang="uk-UA" dirty="0"/>
          </a:p>
        </p:txBody>
      </p:sp>
      <p:sp>
        <p:nvSpPr>
          <p:cNvPr id="3" name="Місце для вмісту 2"/>
          <p:cNvSpPr>
            <a:spLocks noGrp="1"/>
          </p:cNvSpPr>
          <p:nvPr>
            <p:ph idx="1"/>
          </p:nvPr>
        </p:nvSpPr>
        <p:spPr>
          <a:xfrm>
            <a:off x="0" y="576114"/>
            <a:ext cx="9721850" cy="2117035"/>
          </a:xfrm>
        </p:spPr>
        <p:txBody>
          <a:bodyPr>
            <a:normAutofit fontScale="62500" lnSpcReduction="20000"/>
          </a:bodyPr>
          <a:lstStyle/>
          <a:p>
            <a:pPr marL="0" indent="189652">
              <a:buNone/>
            </a:pPr>
            <a:r>
              <a:rPr lang="en-US" dirty="0" smtClean="0"/>
              <a:t>    The development of multi-cellular organisms begins from a single-celled zygote, which undergoes rapid cell division to form the blastula. The rapid, multiple rounds of cell divisions, in which cells divide without an increase in mass, are termed </a:t>
            </a:r>
            <a:r>
              <a:rPr lang="en-US" b="1" dirty="0" smtClean="0"/>
              <a:t>cleavage</a:t>
            </a:r>
            <a:r>
              <a:rPr lang="en-US" dirty="0" smtClean="0"/>
              <a:t>; that is, one large single-celled zygote divides into multiple smaller cells (2, 4, 16, 32….). </a:t>
            </a:r>
            <a:r>
              <a:rPr lang="uk-UA" dirty="0" err="1" smtClean="0"/>
              <a:t>Cleavage</a:t>
            </a:r>
            <a:r>
              <a:rPr lang="uk-UA" dirty="0" smtClean="0"/>
              <a:t> </a:t>
            </a:r>
            <a:r>
              <a:rPr lang="uk-UA" dirty="0" err="1" smtClean="0"/>
              <a:t>is</a:t>
            </a:r>
            <a:r>
              <a:rPr lang="uk-UA" dirty="0" smtClean="0"/>
              <a:t> a </a:t>
            </a:r>
            <a:r>
              <a:rPr lang="uk-UA" dirty="0" err="1" smtClean="0"/>
              <a:t>series</a:t>
            </a:r>
            <a:r>
              <a:rPr lang="uk-UA" dirty="0" smtClean="0"/>
              <a:t> </a:t>
            </a:r>
            <a:r>
              <a:rPr lang="uk-UA" dirty="0" err="1" smtClean="0"/>
              <a:t>of</a:t>
            </a:r>
            <a:r>
              <a:rPr lang="uk-UA" dirty="0" smtClean="0"/>
              <a:t> </a:t>
            </a:r>
            <a:r>
              <a:rPr lang="uk-UA" dirty="0" err="1" smtClean="0"/>
              <a:t>rapid</a:t>
            </a:r>
            <a:r>
              <a:rPr lang="uk-UA" dirty="0" smtClean="0"/>
              <a:t> </a:t>
            </a:r>
            <a:r>
              <a:rPr lang="uk-UA" dirty="0" err="1" smtClean="0"/>
              <a:t>mitotic</a:t>
            </a:r>
            <a:r>
              <a:rPr lang="uk-UA" dirty="0" smtClean="0"/>
              <a:t> </a:t>
            </a:r>
            <a:r>
              <a:rPr lang="uk-UA" dirty="0" err="1" smtClean="0"/>
              <a:t>divisions</a:t>
            </a:r>
            <a:r>
              <a:rPr lang="uk-UA" dirty="0" smtClean="0"/>
              <a:t> </a:t>
            </a:r>
            <a:r>
              <a:rPr lang="uk-UA" dirty="0" err="1" smtClean="0"/>
              <a:t>of</a:t>
            </a:r>
            <a:r>
              <a:rPr lang="uk-UA" dirty="0" smtClean="0"/>
              <a:t> </a:t>
            </a:r>
            <a:r>
              <a:rPr lang="uk-UA" dirty="0" err="1" smtClean="0"/>
              <a:t>the</a:t>
            </a:r>
            <a:r>
              <a:rPr lang="uk-UA" dirty="0" smtClean="0"/>
              <a:t> </a:t>
            </a:r>
            <a:r>
              <a:rPr lang="uk-UA" dirty="0" err="1" smtClean="0"/>
              <a:t>zygote</a:t>
            </a:r>
            <a:r>
              <a:rPr lang="uk-UA" dirty="0" smtClean="0"/>
              <a:t> </a:t>
            </a:r>
            <a:r>
              <a:rPr lang="uk-UA" dirty="0" err="1" smtClean="0"/>
              <a:t>which</a:t>
            </a:r>
            <a:r>
              <a:rPr lang="uk-UA" dirty="0" smtClean="0"/>
              <a:t> </a:t>
            </a:r>
            <a:r>
              <a:rPr lang="uk-UA" dirty="0" err="1" smtClean="0"/>
              <a:t>convert</a:t>
            </a:r>
            <a:r>
              <a:rPr lang="uk-UA" dirty="0" smtClean="0"/>
              <a:t> </a:t>
            </a:r>
            <a:r>
              <a:rPr lang="uk-UA" dirty="0" err="1" smtClean="0"/>
              <a:t>the</a:t>
            </a:r>
            <a:r>
              <a:rPr lang="uk-UA" dirty="0" smtClean="0"/>
              <a:t> </a:t>
            </a:r>
            <a:r>
              <a:rPr lang="uk-UA" dirty="0" err="1" smtClean="0"/>
              <a:t>single</a:t>
            </a:r>
            <a:r>
              <a:rPr lang="uk-UA" dirty="0" smtClean="0"/>
              <a:t> </a:t>
            </a:r>
            <a:r>
              <a:rPr lang="uk-UA" dirty="0" err="1" smtClean="0"/>
              <a:t>celled</a:t>
            </a:r>
            <a:r>
              <a:rPr lang="uk-UA" dirty="0" smtClean="0"/>
              <a:t> </a:t>
            </a:r>
            <a:r>
              <a:rPr lang="uk-UA" dirty="0" err="1" smtClean="0"/>
              <a:t>zygote</a:t>
            </a:r>
            <a:r>
              <a:rPr lang="uk-UA" dirty="0" smtClean="0"/>
              <a:t> </a:t>
            </a:r>
            <a:r>
              <a:rPr lang="uk-UA" dirty="0" err="1" smtClean="0"/>
              <a:t>into</a:t>
            </a:r>
            <a:r>
              <a:rPr lang="uk-UA" dirty="0" smtClean="0"/>
              <a:t> a </a:t>
            </a:r>
            <a:r>
              <a:rPr lang="uk-UA" dirty="0" err="1" smtClean="0"/>
              <a:t>multicellular</a:t>
            </a:r>
            <a:r>
              <a:rPr lang="uk-UA" dirty="0" smtClean="0"/>
              <a:t> </a:t>
            </a:r>
            <a:r>
              <a:rPr lang="uk-UA" dirty="0" err="1" smtClean="0"/>
              <a:t>structure</a:t>
            </a:r>
            <a:r>
              <a:rPr lang="uk-UA" dirty="0" smtClean="0"/>
              <a:t> </a:t>
            </a:r>
            <a:r>
              <a:rPr lang="uk-UA" dirty="0" err="1" smtClean="0"/>
              <a:t>called</a:t>
            </a:r>
            <a:r>
              <a:rPr lang="uk-UA" dirty="0" smtClean="0"/>
              <a:t> </a:t>
            </a:r>
            <a:r>
              <a:rPr lang="uk-UA" b="1" dirty="0" err="1" smtClean="0"/>
              <a:t>blastula</a:t>
            </a:r>
            <a:r>
              <a:rPr lang="uk-UA" dirty="0" smtClean="0"/>
              <a:t> (</a:t>
            </a:r>
            <a:r>
              <a:rPr lang="uk-UA" dirty="0" err="1" smtClean="0"/>
              <a:t>blastocyst</a:t>
            </a:r>
            <a:r>
              <a:rPr lang="uk-UA" dirty="0" smtClean="0"/>
              <a:t>).</a:t>
            </a:r>
          </a:p>
        </p:txBody>
      </p:sp>
      <p:pic>
        <p:nvPicPr>
          <p:cNvPr id="5" name="Рисунок 4" descr="image">
            <a:hlinkClick r:id="rId2"/>
          </p:cNvPr>
          <p:cNvPicPr/>
          <p:nvPr/>
        </p:nvPicPr>
        <p:blipFill>
          <a:blip r:embed="rId3" cstate="print"/>
          <a:srcRect/>
          <a:stretch>
            <a:fillRect/>
          </a:stretch>
        </p:blipFill>
        <p:spPr bwMode="auto">
          <a:xfrm>
            <a:off x="4248457" y="2693149"/>
            <a:ext cx="5473393" cy="4507751"/>
          </a:xfrm>
          <a:prstGeom prst="rect">
            <a:avLst/>
          </a:prstGeom>
          <a:noFill/>
          <a:ln w="9525">
            <a:noFill/>
            <a:miter lim="800000"/>
            <a:headEnd/>
            <a:tailEnd/>
          </a:ln>
        </p:spPr>
      </p:pic>
      <p:sp>
        <p:nvSpPr>
          <p:cNvPr id="6" name="Прямокутник 5"/>
          <p:cNvSpPr/>
          <p:nvPr/>
        </p:nvSpPr>
        <p:spPr>
          <a:xfrm>
            <a:off x="0" y="2617541"/>
            <a:ext cx="4171898" cy="4224900"/>
          </a:xfrm>
          <a:prstGeom prst="rect">
            <a:avLst/>
          </a:prstGeom>
        </p:spPr>
        <p:txBody>
          <a:bodyPr wrap="square" lIns="96672" tIns="48336" rIns="96672" bIns="48336">
            <a:spAutoFit/>
          </a:bodyPr>
          <a:lstStyle/>
          <a:p>
            <a:pPr indent="474969">
              <a:lnSpc>
                <a:spcPct val="90000"/>
              </a:lnSpc>
            </a:pPr>
            <a:r>
              <a:rPr lang="en-US" sz="2300" dirty="0" smtClean="0"/>
              <a:t>After the cleavage has produced </a:t>
            </a:r>
            <a:r>
              <a:rPr lang="en-US" sz="2300" b="1" dirty="0" smtClean="0"/>
              <a:t>&gt; 100 cells</a:t>
            </a:r>
            <a:r>
              <a:rPr lang="en-US" sz="2300" dirty="0" smtClean="0"/>
              <a:t>, the embryo is called a </a:t>
            </a:r>
            <a:r>
              <a:rPr lang="en-US" sz="2300" b="1" dirty="0" smtClean="0"/>
              <a:t>blastula</a:t>
            </a:r>
            <a:r>
              <a:rPr lang="en-US" sz="2300" dirty="0" smtClean="0"/>
              <a:t>, a spherical layer of cells (the </a:t>
            </a:r>
            <a:r>
              <a:rPr lang="en-US" sz="2300" dirty="0" err="1" smtClean="0"/>
              <a:t>blastoderm</a:t>
            </a:r>
            <a:r>
              <a:rPr lang="en-US" sz="2300" dirty="0" smtClean="0"/>
              <a:t>) surrounding a fluid-filled or yolk-filled cavity (the </a:t>
            </a:r>
            <a:r>
              <a:rPr lang="en-US" sz="2300" b="1" dirty="0" err="1" smtClean="0"/>
              <a:t>blastocoel</a:t>
            </a:r>
            <a:r>
              <a:rPr lang="en-US" sz="2300" dirty="0" smtClean="0"/>
              <a:t>).</a:t>
            </a:r>
          </a:p>
          <a:p>
            <a:pPr indent="474969">
              <a:lnSpc>
                <a:spcPct val="90000"/>
              </a:lnSpc>
            </a:pPr>
            <a:r>
              <a:rPr lang="en-US" sz="2300" dirty="0" smtClean="0"/>
              <a:t> Mammals at this stage form a structure called the </a:t>
            </a:r>
            <a:r>
              <a:rPr lang="en-US" sz="2300" b="1" dirty="0" err="1" smtClean="0"/>
              <a:t>blastocyst</a:t>
            </a:r>
            <a:r>
              <a:rPr lang="en-US" sz="2300" dirty="0" smtClean="0"/>
              <a:t>, characterized by an inner cell mass that is distinct from the surrounding blastula. Each cell within the blastula is called a </a:t>
            </a:r>
            <a:r>
              <a:rPr lang="en-US" sz="2300" b="1" dirty="0" err="1" smtClean="0"/>
              <a:t>blastomere</a:t>
            </a:r>
            <a:r>
              <a:rPr lang="en-US" sz="2300" dirty="0" smtClean="0"/>
              <a:t>.</a:t>
            </a:r>
            <a:endParaRPr lang="uk-UA" sz="2300"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721850" cy="7200900"/>
          </a:xfrm>
        </p:spPr>
        <p:txBody>
          <a:bodyPr>
            <a:normAutofit fontScale="77500" lnSpcReduction="20000"/>
          </a:bodyPr>
          <a:lstStyle/>
          <a:p>
            <a:r>
              <a:rPr lang="uk-UA" dirty="0" err="1" smtClean="0"/>
              <a:t>About</a:t>
            </a:r>
            <a:r>
              <a:rPr lang="uk-UA" dirty="0" smtClean="0"/>
              <a:t> </a:t>
            </a:r>
            <a:r>
              <a:rPr lang="en-US" dirty="0" smtClean="0"/>
              <a:t>30 </a:t>
            </a:r>
            <a:r>
              <a:rPr lang="uk-UA" dirty="0" err="1" smtClean="0"/>
              <a:t>hrs</a:t>
            </a:r>
            <a:r>
              <a:rPr lang="uk-UA" dirty="0" smtClean="0"/>
              <a:t> </a:t>
            </a:r>
            <a:r>
              <a:rPr lang="uk-UA" dirty="0" err="1" smtClean="0"/>
              <a:t>after</a:t>
            </a:r>
            <a:r>
              <a:rPr lang="uk-UA" dirty="0" smtClean="0"/>
              <a:t> </a:t>
            </a:r>
            <a:r>
              <a:rPr lang="uk-UA" dirty="0" err="1" smtClean="0"/>
              <a:t>fertilization</a:t>
            </a:r>
            <a:r>
              <a:rPr lang="uk-UA" dirty="0" smtClean="0"/>
              <a:t>, </a:t>
            </a:r>
            <a:r>
              <a:rPr lang="uk-UA" dirty="0" err="1" smtClean="0"/>
              <a:t>the</a:t>
            </a:r>
            <a:r>
              <a:rPr lang="uk-UA" dirty="0" smtClean="0"/>
              <a:t> </a:t>
            </a:r>
            <a:r>
              <a:rPr lang="uk-UA" dirty="0" err="1" smtClean="0"/>
              <a:t>newly</a:t>
            </a:r>
            <a:r>
              <a:rPr lang="uk-UA" dirty="0" smtClean="0"/>
              <a:t> </a:t>
            </a:r>
            <a:r>
              <a:rPr lang="uk-UA" dirty="0" err="1" smtClean="0"/>
              <a:t>formed</a:t>
            </a:r>
            <a:r>
              <a:rPr lang="uk-UA" dirty="0" smtClean="0"/>
              <a:t> </a:t>
            </a:r>
            <a:r>
              <a:rPr lang="uk-UA" dirty="0" err="1" smtClean="0"/>
              <a:t>zygote</a:t>
            </a:r>
            <a:r>
              <a:rPr lang="uk-UA" dirty="0" smtClean="0"/>
              <a:t> </a:t>
            </a:r>
            <a:r>
              <a:rPr lang="uk-UA" dirty="0" err="1" smtClean="0"/>
              <a:t>divides</a:t>
            </a:r>
            <a:r>
              <a:rPr lang="uk-UA" dirty="0" smtClean="0"/>
              <a:t> </a:t>
            </a:r>
            <a:r>
              <a:rPr lang="uk-UA" dirty="0" err="1" smtClean="0"/>
              <a:t>into</a:t>
            </a:r>
            <a:r>
              <a:rPr lang="uk-UA" dirty="0" smtClean="0"/>
              <a:t> </a:t>
            </a:r>
            <a:r>
              <a:rPr lang="en-US" dirty="0" smtClean="0"/>
              <a:t>2</a:t>
            </a:r>
            <a:r>
              <a:rPr lang="uk-UA" dirty="0" smtClean="0"/>
              <a:t> </a:t>
            </a:r>
            <a:r>
              <a:rPr lang="uk-UA" dirty="0" err="1" smtClean="0"/>
              <a:t>cells</a:t>
            </a:r>
            <a:r>
              <a:rPr lang="uk-UA" dirty="0" smtClean="0"/>
              <a:t>, </a:t>
            </a:r>
            <a:r>
              <a:rPr lang="uk-UA" dirty="0" err="1" smtClean="0"/>
              <a:t>the</a:t>
            </a:r>
            <a:r>
              <a:rPr lang="uk-UA" dirty="0" smtClean="0"/>
              <a:t> </a:t>
            </a:r>
            <a:r>
              <a:rPr lang="uk-UA" dirty="0" err="1" smtClean="0"/>
              <a:t>blastomeres</a:t>
            </a:r>
            <a:r>
              <a:rPr lang="uk-UA" dirty="0" smtClean="0"/>
              <a:t>, </a:t>
            </a:r>
            <a:r>
              <a:rPr lang="uk-UA" dirty="0" err="1" smtClean="0"/>
              <a:t>in</a:t>
            </a:r>
            <a:r>
              <a:rPr lang="uk-UA" dirty="0" smtClean="0"/>
              <a:t> </a:t>
            </a:r>
            <a:r>
              <a:rPr lang="uk-UA" dirty="0" err="1" smtClean="0"/>
              <a:t>the</a:t>
            </a:r>
            <a:r>
              <a:rPr lang="uk-UA" dirty="0" smtClean="0"/>
              <a:t> </a:t>
            </a:r>
            <a:r>
              <a:rPr lang="uk-UA" dirty="0" err="1" smtClean="0"/>
              <a:t>upper</a:t>
            </a:r>
            <a:r>
              <a:rPr lang="uk-UA" dirty="0" smtClean="0"/>
              <a:t> </a:t>
            </a:r>
            <a:r>
              <a:rPr lang="uk-UA" dirty="0" err="1" smtClean="0"/>
              <a:t>portion</a:t>
            </a:r>
            <a:r>
              <a:rPr lang="uk-UA" dirty="0" smtClean="0"/>
              <a:t> </a:t>
            </a:r>
            <a:r>
              <a:rPr lang="uk-UA" dirty="0" err="1" smtClean="0"/>
              <a:t>of</a:t>
            </a:r>
            <a:r>
              <a:rPr lang="uk-UA" dirty="0" smtClean="0"/>
              <a:t> </a:t>
            </a:r>
            <a:r>
              <a:rPr lang="uk-UA" dirty="0" err="1" smtClean="0"/>
              <a:t>the</a:t>
            </a:r>
            <a:r>
              <a:rPr lang="uk-UA" dirty="0" smtClean="0"/>
              <a:t> </a:t>
            </a:r>
            <a:r>
              <a:rPr lang="uk-UA" dirty="0" err="1" smtClean="0"/>
              <a:t>Fallopian</a:t>
            </a:r>
            <a:r>
              <a:rPr lang="uk-UA" dirty="0" smtClean="0"/>
              <a:t> </a:t>
            </a:r>
            <a:r>
              <a:rPr lang="uk-UA" dirty="0" err="1" smtClean="0"/>
              <a:t>tube</a:t>
            </a:r>
            <a:r>
              <a:rPr lang="uk-UA" dirty="0" smtClean="0"/>
              <a:t>.</a:t>
            </a:r>
          </a:p>
          <a:p>
            <a:r>
              <a:rPr lang="uk-UA" dirty="0" err="1" smtClean="0"/>
              <a:t>This</a:t>
            </a:r>
            <a:r>
              <a:rPr lang="uk-UA" dirty="0" smtClean="0"/>
              <a:t> </a:t>
            </a:r>
            <a:r>
              <a:rPr lang="uk-UA" dirty="0" err="1" smtClean="0"/>
              <a:t>is</a:t>
            </a:r>
            <a:r>
              <a:rPr lang="uk-UA" dirty="0" smtClean="0"/>
              <a:t> </a:t>
            </a:r>
            <a:r>
              <a:rPr lang="uk-UA" dirty="0" err="1" smtClean="0"/>
              <a:t>the</a:t>
            </a:r>
            <a:r>
              <a:rPr lang="uk-UA" dirty="0" smtClean="0"/>
              <a:t> </a:t>
            </a:r>
            <a:r>
              <a:rPr lang="en-US" dirty="0" smtClean="0"/>
              <a:t>1</a:t>
            </a:r>
            <a:r>
              <a:rPr lang="uk-UA" baseline="30000" dirty="0" err="1" smtClean="0"/>
              <a:t>st</a:t>
            </a:r>
            <a:r>
              <a:rPr lang="uk-UA" dirty="0" smtClean="0"/>
              <a:t> </a:t>
            </a:r>
            <a:r>
              <a:rPr lang="uk-UA" dirty="0" err="1" smtClean="0"/>
              <a:t>cleavage</a:t>
            </a:r>
            <a:r>
              <a:rPr lang="uk-UA" dirty="0" smtClean="0"/>
              <a:t>. </a:t>
            </a:r>
            <a:r>
              <a:rPr lang="uk-UA" dirty="0" err="1" smtClean="0"/>
              <a:t>The</a:t>
            </a:r>
            <a:r>
              <a:rPr lang="uk-UA" dirty="0" smtClean="0"/>
              <a:t> </a:t>
            </a:r>
            <a:r>
              <a:rPr lang="en-US" dirty="0" smtClean="0"/>
              <a:t>2</a:t>
            </a:r>
            <a:r>
              <a:rPr lang="en-US" baseline="30000" dirty="0" smtClean="0"/>
              <a:t>nd</a:t>
            </a:r>
            <a:r>
              <a:rPr lang="en-US" dirty="0" smtClean="0"/>
              <a:t> </a:t>
            </a:r>
            <a:r>
              <a:rPr lang="uk-UA" dirty="0" err="1" smtClean="0"/>
              <a:t>occurs</a:t>
            </a:r>
            <a:r>
              <a:rPr lang="uk-UA" dirty="0" smtClean="0"/>
              <a:t> </a:t>
            </a:r>
            <a:r>
              <a:rPr lang="uk-UA" dirty="0" err="1" smtClean="0"/>
              <a:t>within</a:t>
            </a:r>
            <a:r>
              <a:rPr lang="uk-UA" dirty="0" smtClean="0"/>
              <a:t> </a:t>
            </a:r>
            <a:r>
              <a:rPr lang="en-US" dirty="0" smtClean="0"/>
              <a:t>40</a:t>
            </a:r>
            <a:r>
              <a:rPr lang="uk-UA" dirty="0" smtClean="0"/>
              <a:t> </a:t>
            </a:r>
            <a:r>
              <a:rPr lang="uk-UA" dirty="0" err="1" smtClean="0"/>
              <a:t>hours</a:t>
            </a:r>
            <a:r>
              <a:rPr lang="uk-UA" dirty="0" smtClean="0"/>
              <a:t> </a:t>
            </a:r>
            <a:r>
              <a:rPr lang="uk-UA" dirty="0" err="1" smtClean="0"/>
              <a:t>after</a:t>
            </a:r>
            <a:r>
              <a:rPr lang="uk-UA" dirty="0" smtClean="0"/>
              <a:t> </a:t>
            </a:r>
            <a:r>
              <a:rPr lang="uk-UA" dirty="0" err="1" smtClean="0"/>
              <a:t>fertilization</a:t>
            </a:r>
            <a:r>
              <a:rPr lang="uk-UA" dirty="0" smtClean="0"/>
              <a:t>. </a:t>
            </a:r>
            <a:r>
              <a:rPr lang="uk-UA" dirty="0" err="1" smtClean="0"/>
              <a:t>The</a:t>
            </a:r>
            <a:r>
              <a:rPr lang="uk-UA" dirty="0" smtClean="0"/>
              <a:t> </a:t>
            </a:r>
            <a:r>
              <a:rPr lang="en-US" dirty="0" smtClean="0"/>
              <a:t>3</a:t>
            </a:r>
            <a:r>
              <a:rPr lang="uk-UA" baseline="30000" dirty="0" err="1" smtClean="0"/>
              <a:t>rd</a:t>
            </a:r>
            <a:r>
              <a:rPr lang="uk-UA" dirty="0" smtClean="0"/>
              <a:t> </a:t>
            </a:r>
            <a:r>
              <a:rPr lang="uk-UA" dirty="0" err="1" smtClean="0"/>
              <a:t>division</a:t>
            </a:r>
            <a:r>
              <a:rPr lang="uk-UA" dirty="0" smtClean="0"/>
              <a:t> </a:t>
            </a:r>
            <a:r>
              <a:rPr lang="uk-UA" dirty="0" err="1" smtClean="0"/>
              <a:t>occurs</a:t>
            </a:r>
            <a:r>
              <a:rPr lang="uk-UA" dirty="0" smtClean="0"/>
              <a:t> </a:t>
            </a:r>
            <a:r>
              <a:rPr lang="uk-UA" dirty="0" err="1" smtClean="0"/>
              <a:t>about</a:t>
            </a:r>
            <a:r>
              <a:rPr lang="uk-UA" dirty="0" smtClean="0"/>
              <a:t> </a:t>
            </a:r>
            <a:r>
              <a:rPr lang="en-US" dirty="0" smtClean="0"/>
              <a:t>72</a:t>
            </a:r>
            <a:r>
              <a:rPr lang="uk-UA" dirty="0" smtClean="0"/>
              <a:t> </a:t>
            </a:r>
            <a:r>
              <a:rPr lang="uk-UA" dirty="0" err="1" smtClean="0"/>
              <a:t>days</a:t>
            </a:r>
            <a:r>
              <a:rPr lang="uk-UA" dirty="0" smtClean="0"/>
              <a:t> </a:t>
            </a:r>
            <a:r>
              <a:rPr lang="uk-UA" dirty="0" err="1" smtClean="0"/>
              <a:t>after</a:t>
            </a:r>
            <a:r>
              <a:rPr lang="uk-UA" dirty="0" smtClean="0"/>
              <a:t> </a:t>
            </a:r>
            <a:r>
              <a:rPr lang="uk-UA" dirty="0" err="1" smtClean="0"/>
              <a:t>fertilization</a:t>
            </a:r>
            <a:r>
              <a:rPr lang="uk-UA" dirty="0" smtClean="0"/>
              <a:t>. </a:t>
            </a:r>
            <a:r>
              <a:rPr lang="uk-UA" dirty="0" err="1" smtClean="0"/>
              <a:t>During</a:t>
            </a:r>
            <a:r>
              <a:rPr lang="uk-UA" dirty="0" smtClean="0"/>
              <a:t> </a:t>
            </a:r>
            <a:r>
              <a:rPr lang="uk-UA" dirty="0" err="1" smtClean="0"/>
              <a:t>these</a:t>
            </a:r>
            <a:r>
              <a:rPr lang="uk-UA" dirty="0" smtClean="0"/>
              <a:t> </a:t>
            </a:r>
            <a:r>
              <a:rPr lang="uk-UA" dirty="0" err="1" smtClean="0"/>
              <a:t>early</a:t>
            </a:r>
            <a:r>
              <a:rPr lang="uk-UA" dirty="0" smtClean="0"/>
              <a:t> </a:t>
            </a:r>
            <a:r>
              <a:rPr lang="uk-UA" dirty="0" err="1" smtClean="0"/>
              <a:t>cleavages</a:t>
            </a:r>
            <a:r>
              <a:rPr lang="uk-UA" dirty="0" smtClean="0"/>
              <a:t>, </a:t>
            </a:r>
            <a:r>
              <a:rPr lang="uk-UA" dirty="0" err="1" smtClean="0"/>
              <a:t>the</a:t>
            </a:r>
            <a:r>
              <a:rPr lang="uk-UA" dirty="0" smtClean="0"/>
              <a:t> </a:t>
            </a:r>
            <a:r>
              <a:rPr lang="uk-UA" dirty="0" err="1" smtClean="0"/>
              <a:t>young</a:t>
            </a:r>
            <a:r>
              <a:rPr lang="uk-UA" dirty="0" smtClean="0"/>
              <a:t> </a:t>
            </a:r>
            <a:r>
              <a:rPr lang="uk-UA" dirty="0" err="1" smtClean="0"/>
              <a:t>embryo</a:t>
            </a:r>
            <a:r>
              <a:rPr lang="uk-UA" dirty="0" smtClean="0"/>
              <a:t> </a:t>
            </a:r>
            <a:r>
              <a:rPr lang="uk-UA" dirty="0" err="1" smtClean="0"/>
              <a:t>is</a:t>
            </a:r>
            <a:r>
              <a:rPr lang="uk-UA" dirty="0" smtClean="0"/>
              <a:t> </a:t>
            </a:r>
            <a:r>
              <a:rPr lang="uk-UA" dirty="0" err="1" smtClean="0"/>
              <a:t>slowly</a:t>
            </a:r>
            <a:r>
              <a:rPr lang="uk-UA" dirty="0" smtClean="0"/>
              <a:t> </a:t>
            </a:r>
            <a:r>
              <a:rPr lang="uk-UA" dirty="0" err="1" smtClean="0"/>
              <a:t>moving</a:t>
            </a:r>
            <a:r>
              <a:rPr lang="uk-UA" dirty="0" smtClean="0"/>
              <a:t> </a:t>
            </a:r>
            <a:r>
              <a:rPr lang="uk-UA" dirty="0" err="1" smtClean="0"/>
              <a:t>down</a:t>
            </a:r>
            <a:r>
              <a:rPr lang="uk-UA" dirty="0" smtClean="0"/>
              <a:t> </a:t>
            </a:r>
            <a:r>
              <a:rPr lang="uk-UA" dirty="0" err="1" smtClean="0"/>
              <a:t>the</a:t>
            </a:r>
            <a:r>
              <a:rPr lang="uk-UA" dirty="0" smtClean="0"/>
              <a:t> </a:t>
            </a:r>
            <a:r>
              <a:rPr lang="uk-UA" dirty="0" err="1" smtClean="0"/>
              <a:t>Fallopian</a:t>
            </a:r>
            <a:r>
              <a:rPr lang="uk-UA" dirty="0" smtClean="0"/>
              <a:t> </a:t>
            </a:r>
            <a:r>
              <a:rPr lang="uk-UA" dirty="0" err="1" smtClean="0"/>
              <a:t>tube</a:t>
            </a:r>
            <a:r>
              <a:rPr lang="uk-UA" dirty="0" smtClean="0"/>
              <a:t> </a:t>
            </a:r>
            <a:r>
              <a:rPr lang="uk-UA" dirty="0" err="1" smtClean="0"/>
              <a:t>towards</a:t>
            </a:r>
            <a:r>
              <a:rPr lang="uk-UA" dirty="0" smtClean="0"/>
              <a:t> </a:t>
            </a:r>
            <a:r>
              <a:rPr lang="uk-UA" dirty="0" err="1" smtClean="0"/>
              <a:t>the</a:t>
            </a:r>
            <a:r>
              <a:rPr lang="uk-UA" dirty="0" smtClean="0"/>
              <a:t> </a:t>
            </a:r>
            <a:r>
              <a:rPr lang="uk-UA" dirty="0" err="1" smtClean="0"/>
              <a:t>uterus</a:t>
            </a:r>
            <a:r>
              <a:rPr lang="uk-UA" dirty="0" smtClean="0"/>
              <a:t>.</a:t>
            </a:r>
            <a:endParaRPr lang="en-US" dirty="0" smtClean="0"/>
          </a:p>
          <a:p>
            <a:r>
              <a:rPr lang="uk-UA" dirty="0" err="1" smtClean="0"/>
              <a:t>At</a:t>
            </a:r>
            <a:r>
              <a:rPr lang="uk-UA" dirty="0" smtClean="0"/>
              <a:t> </a:t>
            </a:r>
            <a:r>
              <a:rPr lang="uk-UA" dirty="0" err="1" smtClean="0"/>
              <a:t>the</a:t>
            </a:r>
            <a:r>
              <a:rPr lang="uk-UA" dirty="0" smtClean="0"/>
              <a:t> </a:t>
            </a:r>
            <a:r>
              <a:rPr lang="uk-UA" dirty="0" err="1" smtClean="0"/>
              <a:t>end</a:t>
            </a:r>
            <a:r>
              <a:rPr lang="uk-UA" dirty="0" smtClean="0"/>
              <a:t> </a:t>
            </a:r>
            <a:r>
              <a:rPr lang="uk-UA" dirty="0" err="1" smtClean="0"/>
              <a:t>of</a:t>
            </a:r>
            <a:r>
              <a:rPr lang="uk-UA" dirty="0" smtClean="0"/>
              <a:t> </a:t>
            </a:r>
            <a:r>
              <a:rPr lang="en-US" dirty="0" smtClean="0"/>
              <a:t>4</a:t>
            </a:r>
            <a:r>
              <a:rPr lang="uk-UA" dirty="0" err="1" smtClean="0"/>
              <a:t>th</a:t>
            </a:r>
            <a:r>
              <a:rPr lang="uk-UA" dirty="0" smtClean="0"/>
              <a:t> </a:t>
            </a:r>
            <a:r>
              <a:rPr lang="uk-UA" dirty="0" err="1" smtClean="0"/>
              <a:t>day</a:t>
            </a:r>
            <a:r>
              <a:rPr lang="uk-UA" dirty="0" smtClean="0"/>
              <a:t>, </a:t>
            </a:r>
            <a:r>
              <a:rPr lang="uk-UA" dirty="0" err="1" smtClean="0"/>
              <a:t>the</a:t>
            </a:r>
            <a:r>
              <a:rPr lang="uk-UA" dirty="0" smtClean="0"/>
              <a:t> </a:t>
            </a:r>
            <a:r>
              <a:rPr lang="uk-UA" dirty="0" err="1" smtClean="0"/>
              <a:t>embryo</a:t>
            </a:r>
            <a:r>
              <a:rPr lang="uk-UA" dirty="0" smtClean="0"/>
              <a:t> </a:t>
            </a:r>
            <a:r>
              <a:rPr lang="uk-UA" dirty="0" err="1" smtClean="0"/>
              <a:t>reaches</a:t>
            </a:r>
            <a:r>
              <a:rPr lang="uk-UA" dirty="0" smtClean="0"/>
              <a:t> </a:t>
            </a:r>
            <a:r>
              <a:rPr lang="uk-UA" dirty="0" err="1" smtClean="0"/>
              <a:t>the</a:t>
            </a:r>
            <a:r>
              <a:rPr lang="uk-UA" dirty="0" smtClean="0"/>
              <a:t> </a:t>
            </a:r>
            <a:r>
              <a:rPr lang="uk-UA" dirty="0" err="1" smtClean="0"/>
              <a:t>uterus</a:t>
            </a:r>
            <a:r>
              <a:rPr lang="uk-UA" dirty="0" smtClean="0"/>
              <a:t>. </a:t>
            </a:r>
            <a:r>
              <a:rPr lang="uk-UA" dirty="0" err="1" smtClean="0"/>
              <a:t>It</a:t>
            </a:r>
            <a:r>
              <a:rPr lang="uk-UA" dirty="0" smtClean="0"/>
              <a:t> </a:t>
            </a:r>
            <a:r>
              <a:rPr lang="uk-UA" dirty="0" err="1" smtClean="0"/>
              <a:t>has</a:t>
            </a:r>
            <a:r>
              <a:rPr lang="uk-UA" dirty="0" smtClean="0"/>
              <a:t> 8-16 </a:t>
            </a:r>
            <a:r>
              <a:rPr lang="uk-UA" dirty="0" err="1" smtClean="0"/>
              <a:t>blastomeres</a:t>
            </a:r>
            <a:r>
              <a:rPr lang="uk-UA" dirty="0" smtClean="0"/>
              <a:t> </a:t>
            </a:r>
            <a:r>
              <a:rPr lang="uk-UA" dirty="0" err="1" smtClean="0"/>
              <a:t>and</a:t>
            </a:r>
            <a:r>
              <a:rPr lang="uk-UA" dirty="0" smtClean="0"/>
              <a:t> </a:t>
            </a:r>
            <a:r>
              <a:rPr lang="uk-UA" dirty="0" err="1" smtClean="0"/>
              <a:t>this</a:t>
            </a:r>
            <a:r>
              <a:rPr lang="uk-UA" dirty="0" smtClean="0"/>
              <a:t> </a:t>
            </a:r>
            <a:r>
              <a:rPr lang="uk-UA" dirty="0" err="1" smtClean="0"/>
              <a:t>solid</a:t>
            </a:r>
            <a:r>
              <a:rPr lang="uk-UA" dirty="0" smtClean="0"/>
              <a:t> </a:t>
            </a:r>
            <a:r>
              <a:rPr lang="uk-UA" dirty="0" err="1" smtClean="0"/>
              <a:t>mass</a:t>
            </a:r>
            <a:r>
              <a:rPr lang="uk-UA" dirty="0" smtClean="0"/>
              <a:t> </a:t>
            </a:r>
            <a:r>
              <a:rPr lang="uk-UA" dirty="0" err="1" smtClean="0"/>
              <a:t>of</a:t>
            </a:r>
            <a:r>
              <a:rPr lang="uk-UA" dirty="0" smtClean="0"/>
              <a:t> </a:t>
            </a:r>
            <a:r>
              <a:rPr lang="uk-UA" dirty="0" err="1" smtClean="0"/>
              <a:t>cells</a:t>
            </a:r>
            <a:r>
              <a:rPr lang="uk-UA" dirty="0" smtClean="0"/>
              <a:t> </a:t>
            </a:r>
            <a:r>
              <a:rPr lang="uk-UA" dirty="0" err="1" smtClean="0"/>
              <a:t>is</a:t>
            </a:r>
            <a:r>
              <a:rPr lang="uk-UA" dirty="0" smtClean="0"/>
              <a:t> </a:t>
            </a:r>
            <a:r>
              <a:rPr lang="uk-UA" dirty="0" err="1" smtClean="0"/>
              <a:t>known</a:t>
            </a:r>
            <a:r>
              <a:rPr lang="uk-UA" dirty="0" smtClean="0"/>
              <a:t> </a:t>
            </a:r>
            <a:r>
              <a:rPr lang="uk-UA" dirty="0" err="1" smtClean="0"/>
              <a:t>as</a:t>
            </a:r>
            <a:r>
              <a:rPr lang="uk-UA" dirty="0" smtClean="0"/>
              <a:t> </a:t>
            </a:r>
            <a:r>
              <a:rPr lang="uk-UA" dirty="0" err="1" smtClean="0"/>
              <a:t>morula</a:t>
            </a:r>
            <a:r>
              <a:rPr lang="uk-UA" dirty="0" smtClean="0"/>
              <a:t> (</a:t>
            </a:r>
            <a:r>
              <a:rPr lang="uk-UA" dirty="0" err="1" smtClean="0"/>
              <a:t>little</a:t>
            </a:r>
            <a:r>
              <a:rPr lang="uk-UA" dirty="0" smtClean="0"/>
              <a:t> </a:t>
            </a:r>
            <a:r>
              <a:rPr lang="uk-UA" dirty="0" err="1" smtClean="0"/>
              <a:t>mulberry</a:t>
            </a:r>
            <a:r>
              <a:rPr lang="uk-UA" dirty="0" smtClean="0"/>
              <a:t>) </a:t>
            </a:r>
            <a:r>
              <a:rPr lang="uk-UA" dirty="0" err="1" smtClean="0"/>
              <a:t>as</a:t>
            </a:r>
            <a:r>
              <a:rPr lang="uk-UA" dirty="0" smtClean="0"/>
              <a:t> </a:t>
            </a:r>
            <a:r>
              <a:rPr lang="uk-UA" dirty="0" err="1" smtClean="0"/>
              <a:t>it</a:t>
            </a:r>
            <a:r>
              <a:rPr lang="uk-UA" dirty="0" smtClean="0"/>
              <a:t> </a:t>
            </a:r>
            <a:r>
              <a:rPr lang="uk-UA" dirty="0" err="1" smtClean="0"/>
              <a:t>looks</a:t>
            </a:r>
            <a:r>
              <a:rPr lang="uk-UA" dirty="0" smtClean="0"/>
              <a:t> </a:t>
            </a:r>
            <a:r>
              <a:rPr lang="uk-UA" dirty="0" err="1" smtClean="0"/>
              <a:t>like</a:t>
            </a:r>
            <a:r>
              <a:rPr lang="uk-UA" dirty="0" smtClean="0"/>
              <a:t> a </a:t>
            </a:r>
            <a:r>
              <a:rPr lang="uk-UA" dirty="0" err="1" smtClean="0"/>
              <a:t>mulberry</a:t>
            </a:r>
            <a:r>
              <a:rPr lang="uk-UA" dirty="0" smtClean="0"/>
              <a:t>. </a:t>
            </a:r>
            <a:r>
              <a:rPr lang="uk-UA" dirty="0" err="1" smtClean="0"/>
              <a:t>When</a:t>
            </a:r>
            <a:r>
              <a:rPr lang="uk-UA" dirty="0" smtClean="0"/>
              <a:t> </a:t>
            </a:r>
            <a:r>
              <a:rPr lang="uk-UA" dirty="0" err="1" smtClean="0"/>
              <a:t>the</a:t>
            </a:r>
            <a:r>
              <a:rPr lang="uk-UA" dirty="0" smtClean="0"/>
              <a:t> </a:t>
            </a:r>
            <a:r>
              <a:rPr lang="uk-UA" dirty="0" err="1" smtClean="0"/>
              <a:t>blastomeres</a:t>
            </a:r>
            <a:r>
              <a:rPr lang="uk-UA" dirty="0" smtClean="0"/>
              <a:t> </a:t>
            </a:r>
            <a:r>
              <a:rPr lang="uk-UA" dirty="0" err="1" smtClean="0"/>
              <a:t>divide</a:t>
            </a:r>
            <a:r>
              <a:rPr lang="uk-UA" dirty="0" smtClean="0"/>
              <a:t> </a:t>
            </a:r>
            <a:r>
              <a:rPr lang="uk-UA" dirty="0" err="1" smtClean="0"/>
              <a:t>completely</a:t>
            </a:r>
            <a:r>
              <a:rPr lang="uk-UA" dirty="0" smtClean="0"/>
              <a:t> </a:t>
            </a:r>
            <a:r>
              <a:rPr lang="uk-UA" dirty="0" err="1" smtClean="0"/>
              <a:t>the</a:t>
            </a:r>
            <a:r>
              <a:rPr lang="uk-UA" dirty="0" smtClean="0"/>
              <a:t> </a:t>
            </a:r>
            <a:r>
              <a:rPr lang="uk-UA" dirty="0" err="1" smtClean="0"/>
              <a:t>cleavage</a:t>
            </a:r>
            <a:r>
              <a:rPr lang="uk-UA" dirty="0" smtClean="0"/>
              <a:t> </a:t>
            </a:r>
            <a:r>
              <a:rPr lang="uk-UA" dirty="0" err="1" smtClean="0"/>
              <a:t>is</a:t>
            </a:r>
            <a:r>
              <a:rPr lang="uk-UA" dirty="0" smtClean="0"/>
              <a:t> </a:t>
            </a:r>
            <a:r>
              <a:rPr lang="uk-UA" dirty="0" err="1" smtClean="0"/>
              <a:t>called</a:t>
            </a:r>
            <a:r>
              <a:rPr lang="uk-UA" dirty="0" smtClean="0"/>
              <a:t> </a:t>
            </a:r>
            <a:r>
              <a:rPr lang="uk-UA" dirty="0" err="1" smtClean="0"/>
              <a:t>holoblastic</a:t>
            </a:r>
            <a:r>
              <a:rPr lang="uk-UA" dirty="0" smtClean="0"/>
              <a:t>.</a:t>
            </a:r>
          </a:p>
          <a:p>
            <a:pPr>
              <a:buNone/>
            </a:pPr>
            <a:r>
              <a:rPr lang="uk-UA" b="1" dirty="0" err="1" smtClean="0"/>
              <a:t>Significance</a:t>
            </a:r>
            <a:r>
              <a:rPr lang="uk-UA" b="1" dirty="0" smtClean="0"/>
              <a:t> </a:t>
            </a:r>
            <a:r>
              <a:rPr lang="uk-UA" b="1" dirty="0" err="1" smtClean="0"/>
              <a:t>of</a:t>
            </a:r>
            <a:r>
              <a:rPr lang="uk-UA" b="1" dirty="0" smtClean="0"/>
              <a:t> </a:t>
            </a:r>
            <a:r>
              <a:rPr lang="uk-UA" b="1" dirty="0" err="1" smtClean="0"/>
              <a:t>Cleavage</a:t>
            </a:r>
            <a:r>
              <a:rPr lang="uk-UA" b="1" dirty="0" smtClean="0"/>
              <a:t>: </a:t>
            </a:r>
            <a:endParaRPr lang="uk-UA" dirty="0" smtClean="0"/>
          </a:p>
          <a:p>
            <a:pPr marL="196365" indent="-196365"/>
            <a:r>
              <a:rPr lang="uk-UA" dirty="0" smtClean="0"/>
              <a:t>(i) </a:t>
            </a:r>
            <a:r>
              <a:rPr lang="uk-UA" dirty="0" err="1" smtClean="0"/>
              <a:t>distribution</a:t>
            </a:r>
            <a:r>
              <a:rPr lang="uk-UA" dirty="0" smtClean="0"/>
              <a:t> </a:t>
            </a:r>
            <a:r>
              <a:rPr lang="uk-UA" dirty="0" err="1" smtClean="0"/>
              <a:t>of</a:t>
            </a:r>
            <a:r>
              <a:rPr lang="uk-UA" dirty="0" smtClean="0"/>
              <a:t> </a:t>
            </a:r>
            <a:r>
              <a:rPr lang="uk-UA" dirty="0" err="1" smtClean="0"/>
              <a:t>the</a:t>
            </a:r>
            <a:r>
              <a:rPr lang="uk-UA" dirty="0" smtClean="0"/>
              <a:t> </a:t>
            </a:r>
            <a:r>
              <a:rPr lang="uk-UA" dirty="0" err="1" smtClean="0"/>
              <a:t>cytoplasm</a:t>
            </a:r>
            <a:r>
              <a:rPr lang="uk-UA" dirty="0" smtClean="0"/>
              <a:t> </a:t>
            </a:r>
            <a:r>
              <a:rPr lang="uk-UA" dirty="0" err="1" smtClean="0"/>
              <a:t>of</a:t>
            </a:r>
            <a:r>
              <a:rPr lang="uk-UA" dirty="0" smtClean="0"/>
              <a:t> </a:t>
            </a:r>
            <a:r>
              <a:rPr lang="uk-UA" dirty="0" err="1" smtClean="0"/>
              <a:t>the</a:t>
            </a:r>
            <a:r>
              <a:rPr lang="uk-UA" dirty="0" smtClean="0"/>
              <a:t> </a:t>
            </a:r>
            <a:r>
              <a:rPr lang="uk-UA" dirty="0" err="1" smtClean="0"/>
              <a:t>zygote</a:t>
            </a:r>
            <a:r>
              <a:rPr lang="uk-UA" dirty="0" smtClean="0"/>
              <a:t>, </a:t>
            </a:r>
            <a:r>
              <a:rPr lang="uk-UA" dirty="0" err="1" smtClean="0"/>
              <a:t>amongst</a:t>
            </a:r>
            <a:r>
              <a:rPr lang="uk-UA" dirty="0" smtClean="0"/>
              <a:t> </a:t>
            </a:r>
            <a:r>
              <a:rPr lang="uk-UA" dirty="0" err="1" smtClean="0"/>
              <a:t>the</a:t>
            </a:r>
            <a:r>
              <a:rPr lang="uk-UA" dirty="0" smtClean="0"/>
              <a:t> </a:t>
            </a:r>
            <a:r>
              <a:rPr lang="uk-UA" dirty="0" err="1" smtClean="0"/>
              <a:t>blastomeres</a:t>
            </a:r>
            <a:r>
              <a:rPr lang="uk-UA" dirty="0" smtClean="0"/>
              <a:t>, </a:t>
            </a:r>
            <a:endParaRPr lang="en-US" dirty="0" smtClean="0"/>
          </a:p>
          <a:p>
            <a:pPr marL="196365" indent="-196365"/>
            <a:r>
              <a:rPr lang="uk-UA" dirty="0" smtClean="0"/>
              <a:t>(</a:t>
            </a:r>
            <a:r>
              <a:rPr lang="uk-UA" dirty="0" err="1" smtClean="0"/>
              <a:t>ii</a:t>
            </a:r>
            <a:r>
              <a:rPr lang="uk-UA" dirty="0" smtClean="0"/>
              <a:t>) </a:t>
            </a:r>
            <a:r>
              <a:rPr lang="uk-UA" dirty="0" err="1" smtClean="0"/>
              <a:t>increased</a:t>
            </a:r>
            <a:r>
              <a:rPr lang="uk-UA" dirty="0" smtClean="0"/>
              <a:t> </a:t>
            </a:r>
            <a:r>
              <a:rPr lang="uk-UA" dirty="0" err="1" smtClean="0"/>
              <a:t>mobility</a:t>
            </a:r>
            <a:r>
              <a:rPr lang="uk-UA" dirty="0" smtClean="0"/>
              <a:t> </a:t>
            </a:r>
            <a:r>
              <a:rPr lang="uk-UA" dirty="0" err="1" smtClean="0"/>
              <a:t>of</a:t>
            </a:r>
            <a:r>
              <a:rPr lang="uk-UA" dirty="0" smtClean="0"/>
              <a:t> </a:t>
            </a:r>
            <a:r>
              <a:rPr lang="uk-UA" dirty="0" err="1" smtClean="0"/>
              <a:t>the</a:t>
            </a:r>
            <a:r>
              <a:rPr lang="uk-UA" dirty="0" smtClean="0"/>
              <a:t> </a:t>
            </a:r>
            <a:r>
              <a:rPr lang="uk-UA" dirty="0" err="1" smtClean="0"/>
              <a:t>protoplasm</a:t>
            </a:r>
            <a:r>
              <a:rPr lang="uk-UA" dirty="0" smtClean="0"/>
              <a:t>, </a:t>
            </a:r>
            <a:r>
              <a:rPr lang="uk-UA" dirty="0" err="1" smtClean="0"/>
              <a:t>which</a:t>
            </a:r>
            <a:r>
              <a:rPr lang="uk-UA" dirty="0" smtClean="0"/>
              <a:t> </a:t>
            </a:r>
            <a:r>
              <a:rPr lang="uk-UA" dirty="0" err="1" smtClean="0"/>
              <a:t>facilitates</a:t>
            </a:r>
            <a:r>
              <a:rPr lang="uk-UA" dirty="0" smtClean="0"/>
              <a:t> </a:t>
            </a:r>
            <a:r>
              <a:rPr lang="uk-UA" dirty="0" err="1" smtClean="0"/>
              <a:t>morphogenetic</a:t>
            </a:r>
            <a:r>
              <a:rPr lang="uk-UA" dirty="0" smtClean="0"/>
              <a:t> </a:t>
            </a:r>
            <a:r>
              <a:rPr lang="uk-UA" dirty="0" err="1" smtClean="0"/>
              <a:t>movements</a:t>
            </a:r>
            <a:r>
              <a:rPr lang="uk-UA" dirty="0" smtClean="0"/>
              <a:t> </a:t>
            </a:r>
            <a:r>
              <a:rPr lang="uk-UA" dirty="0" err="1" smtClean="0"/>
              <a:t>necessary</a:t>
            </a:r>
            <a:r>
              <a:rPr lang="uk-UA" dirty="0" smtClean="0"/>
              <a:t> </a:t>
            </a:r>
            <a:r>
              <a:rPr lang="uk-UA" dirty="0" err="1" smtClean="0"/>
              <a:t>for</a:t>
            </a:r>
            <a:r>
              <a:rPr lang="uk-UA" dirty="0" smtClean="0"/>
              <a:t> </a:t>
            </a:r>
            <a:r>
              <a:rPr lang="uk-UA" dirty="0" err="1" smtClean="0"/>
              <a:t>cell</a:t>
            </a:r>
            <a:r>
              <a:rPr lang="uk-UA" dirty="0" smtClean="0"/>
              <a:t> </a:t>
            </a:r>
            <a:r>
              <a:rPr lang="uk-UA" dirty="0" err="1" smtClean="0"/>
              <a:t>differentiation</a:t>
            </a:r>
            <a:r>
              <a:rPr lang="uk-UA" dirty="0" smtClean="0"/>
              <a:t>, </a:t>
            </a:r>
            <a:r>
              <a:rPr lang="uk-UA" dirty="0" err="1" smtClean="0"/>
              <a:t>germ</a:t>
            </a:r>
            <a:r>
              <a:rPr lang="uk-UA" dirty="0" smtClean="0"/>
              <a:t> </a:t>
            </a:r>
            <a:r>
              <a:rPr lang="uk-UA" dirty="0" err="1" smtClean="0"/>
              <a:t>layer</a:t>
            </a:r>
            <a:r>
              <a:rPr lang="uk-UA" dirty="0" smtClean="0"/>
              <a:t> </a:t>
            </a:r>
            <a:r>
              <a:rPr lang="uk-UA" dirty="0" err="1" smtClean="0"/>
              <a:t>formation</a:t>
            </a:r>
            <a:r>
              <a:rPr lang="uk-UA" dirty="0" smtClean="0"/>
              <a:t> </a:t>
            </a:r>
            <a:r>
              <a:rPr lang="uk-UA" dirty="0" err="1" smtClean="0"/>
              <a:t>and</a:t>
            </a:r>
            <a:r>
              <a:rPr lang="uk-UA" dirty="0" smtClean="0"/>
              <a:t> </a:t>
            </a:r>
            <a:r>
              <a:rPr lang="uk-UA" dirty="0" err="1" smtClean="0"/>
              <a:t>the</a:t>
            </a:r>
            <a:r>
              <a:rPr lang="uk-UA" dirty="0" smtClean="0"/>
              <a:t> </a:t>
            </a:r>
            <a:r>
              <a:rPr lang="uk-UA" dirty="0" err="1" smtClean="0"/>
              <a:t>formation</a:t>
            </a:r>
            <a:r>
              <a:rPr lang="uk-UA" dirty="0" smtClean="0"/>
              <a:t> </a:t>
            </a:r>
            <a:r>
              <a:rPr lang="uk-UA" dirty="0" err="1" smtClean="0"/>
              <a:t>of</a:t>
            </a:r>
            <a:r>
              <a:rPr lang="uk-UA" dirty="0" smtClean="0"/>
              <a:t> </a:t>
            </a:r>
            <a:r>
              <a:rPr lang="uk-UA" dirty="0" err="1" smtClean="0"/>
              <a:t>tissue</a:t>
            </a:r>
            <a:r>
              <a:rPr lang="uk-UA" dirty="0" smtClean="0"/>
              <a:t> </a:t>
            </a:r>
            <a:r>
              <a:rPr lang="uk-UA" dirty="0" err="1" smtClean="0"/>
              <a:t>and</a:t>
            </a:r>
            <a:r>
              <a:rPr lang="uk-UA" dirty="0" smtClean="0"/>
              <a:t> </a:t>
            </a:r>
            <a:r>
              <a:rPr lang="uk-UA" dirty="0" err="1" smtClean="0"/>
              <a:t>organs</a:t>
            </a:r>
            <a:r>
              <a:rPr lang="uk-UA" dirty="0" smtClean="0"/>
              <a:t>, </a:t>
            </a:r>
            <a:endParaRPr lang="en-US" dirty="0" smtClean="0"/>
          </a:p>
          <a:p>
            <a:pPr marL="196365" indent="-196365"/>
            <a:r>
              <a:rPr lang="uk-UA" dirty="0" smtClean="0"/>
              <a:t>(</a:t>
            </a:r>
            <a:r>
              <a:rPr lang="uk-UA" dirty="0" err="1" smtClean="0"/>
              <a:t>iii</a:t>
            </a:r>
            <a:r>
              <a:rPr lang="uk-UA" dirty="0" smtClean="0"/>
              <a:t>) </a:t>
            </a:r>
            <a:r>
              <a:rPr lang="uk-UA" dirty="0" err="1" smtClean="0"/>
              <a:t>the</a:t>
            </a:r>
            <a:r>
              <a:rPr lang="uk-UA" dirty="0" smtClean="0"/>
              <a:t> </a:t>
            </a:r>
            <a:r>
              <a:rPr lang="uk-UA" dirty="0" err="1" smtClean="0"/>
              <a:t>restoration</a:t>
            </a:r>
            <a:r>
              <a:rPr lang="uk-UA" dirty="0" smtClean="0"/>
              <a:t> </a:t>
            </a:r>
            <a:r>
              <a:rPr lang="uk-UA" dirty="0" err="1" smtClean="0"/>
              <a:t>of</a:t>
            </a:r>
            <a:r>
              <a:rPr lang="uk-UA" dirty="0" smtClean="0"/>
              <a:t> </a:t>
            </a:r>
            <a:r>
              <a:rPr lang="uk-UA" dirty="0" err="1" smtClean="0"/>
              <a:t>the</a:t>
            </a:r>
            <a:r>
              <a:rPr lang="uk-UA" dirty="0" smtClean="0"/>
              <a:t> </a:t>
            </a:r>
            <a:r>
              <a:rPr lang="uk-UA" dirty="0" err="1" smtClean="0"/>
              <a:t>cell</a:t>
            </a:r>
            <a:r>
              <a:rPr lang="uk-UA" dirty="0" smtClean="0"/>
              <a:t> </a:t>
            </a:r>
            <a:r>
              <a:rPr lang="uk-UA" dirty="0" err="1" smtClean="0"/>
              <a:t>size</a:t>
            </a:r>
            <a:r>
              <a:rPr lang="uk-UA" dirty="0" smtClean="0"/>
              <a:t> </a:t>
            </a:r>
            <a:r>
              <a:rPr lang="uk-UA" dirty="0" err="1" smtClean="0"/>
              <a:t>and</a:t>
            </a:r>
            <a:r>
              <a:rPr lang="uk-UA" dirty="0" smtClean="0"/>
              <a:t> </a:t>
            </a:r>
            <a:r>
              <a:rPr lang="uk-UA" dirty="0" err="1" smtClean="0"/>
              <a:t>the</a:t>
            </a:r>
            <a:r>
              <a:rPr lang="uk-UA" dirty="0" smtClean="0"/>
              <a:t> nucleo- </a:t>
            </a:r>
            <a:r>
              <a:rPr lang="uk-UA" dirty="0" err="1" smtClean="0"/>
              <a:t>cytoplasmic</a:t>
            </a:r>
            <a:r>
              <a:rPr lang="uk-UA" dirty="0" smtClean="0"/>
              <a:t> </a:t>
            </a:r>
            <a:r>
              <a:rPr lang="uk-UA" dirty="0" err="1" smtClean="0"/>
              <a:t>ratio</a:t>
            </a:r>
            <a:r>
              <a:rPr lang="uk-UA" dirty="0" smtClean="0"/>
              <a:t> </a:t>
            </a:r>
            <a:r>
              <a:rPr lang="uk-UA" dirty="0" err="1" smtClean="0"/>
              <a:t>characteristic</a:t>
            </a:r>
            <a:r>
              <a:rPr lang="uk-UA" dirty="0" smtClean="0"/>
              <a:t> </a:t>
            </a:r>
            <a:r>
              <a:rPr lang="uk-UA" dirty="0" err="1" smtClean="0"/>
              <a:t>of</a:t>
            </a:r>
            <a:r>
              <a:rPr lang="uk-UA" dirty="0" smtClean="0"/>
              <a:t> </a:t>
            </a:r>
            <a:r>
              <a:rPr lang="uk-UA" dirty="0" err="1" smtClean="0"/>
              <a:t>the</a:t>
            </a:r>
            <a:r>
              <a:rPr lang="uk-UA" dirty="0" smtClean="0"/>
              <a:t> </a:t>
            </a:r>
            <a:r>
              <a:rPr lang="uk-UA" dirty="0" err="1" smtClean="0"/>
              <a:t>species</a:t>
            </a:r>
            <a:r>
              <a:rPr lang="uk-UA" dirty="0" smtClean="0"/>
              <a:t>, </a:t>
            </a:r>
            <a:endParaRPr lang="en-US" dirty="0" smtClean="0"/>
          </a:p>
          <a:p>
            <a:pPr marL="196365" indent="-196365"/>
            <a:r>
              <a:rPr lang="uk-UA" dirty="0" smtClean="0"/>
              <a:t>(</a:t>
            </a:r>
            <a:r>
              <a:rPr lang="uk-UA" dirty="0" err="1" smtClean="0"/>
              <a:t>iv</a:t>
            </a:r>
            <a:r>
              <a:rPr lang="uk-UA" dirty="0" smtClean="0"/>
              <a:t>) </a:t>
            </a:r>
            <a:r>
              <a:rPr lang="uk-UA" dirty="0" err="1" smtClean="0"/>
              <a:t>Unicellular</a:t>
            </a:r>
            <a:r>
              <a:rPr lang="uk-UA" dirty="0" smtClean="0"/>
              <a:t> </a:t>
            </a:r>
            <a:r>
              <a:rPr lang="uk-UA" dirty="0" err="1" smtClean="0"/>
              <a:t>zygote</a:t>
            </a:r>
            <a:r>
              <a:rPr lang="uk-UA" dirty="0" smtClean="0"/>
              <a:t> </a:t>
            </a:r>
            <a:r>
              <a:rPr lang="uk-UA" dirty="0" err="1" smtClean="0"/>
              <a:t>is</a:t>
            </a:r>
            <a:r>
              <a:rPr lang="uk-UA" dirty="0" smtClean="0"/>
              <a:t> </a:t>
            </a:r>
            <a:r>
              <a:rPr lang="uk-UA" dirty="0" err="1" smtClean="0"/>
              <a:t>converted</a:t>
            </a:r>
            <a:r>
              <a:rPr lang="uk-UA" dirty="0" smtClean="0"/>
              <a:t> </a:t>
            </a:r>
            <a:r>
              <a:rPr lang="uk-UA" dirty="0" err="1" smtClean="0"/>
              <a:t>into</a:t>
            </a:r>
            <a:r>
              <a:rPr lang="uk-UA" dirty="0" smtClean="0"/>
              <a:t> </a:t>
            </a:r>
            <a:r>
              <a:rPr lang="uk-UA" dirty="0" err="1" smtClean="0"/>
              <a:t>multicellular</a:t>
            </a:r>
            <a:r>
              <a:rPr lang="uk-UA" dirty="0" smtClean="0"/>
              <a:t> </a:t>
            </a:r>
            <a:r>
              <a:rPr lang="uk-UA" dirty="0" err="1" smtClean="0"/>
              <a:t>embryo</a:t>
            </a:r>
            <a:r>
              <a:rPr lang="uk-UA" dirty="0" smtClean="0"/>
              <a:t>.</a:t>
            </a:r>
          </a:p>
          <a:p>
            <a:endParaRPr lang="uk-UA" dirty="0" smtClean="0"/>
          </a:p>
          <a:p>
            <a:endParaRPr lang="uk-UA"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Grp="1" noChangeArrowheads="1"/>
          </p:cNvSpPr>
          <p:nvPr>
            <p:ph type="title"/>
          </p:nvPr>
        </p:nvSpPr>
        <p:spPr>
          <a:xfrm>
            <a:off x="573651" y="0"/>
            <a:ext cx="8695655" cy="500506"/>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sz="4100" dirty="0" smtClean="0">
                <a:solidFill>
                  <a:srgbClr val="0080FF"/>
                </a:solidFill>
              </a:rPr>
              <a:t>Human embryo development in culture</a:t>
            </a:r>
          </a:p>
        </p:txBody>
      </p:sp>
      <p:pic>
        <p:nvPicPr>
          <p:cNvPr id="16387" name="Picture 2"/>
          <p:cNvPicPr>
            <a:picLocks noChangeAspect="1" noChangeArrowheads="1"/>
          </p:cNvPicPr>
          <p:nvPr/>
        </p:nvPicPr>
        <p:blipFill>
          <a:blip r:embed="rId3" cstate="print"/>
          <a:srcRect l="374" t="288" r="328" b="4428"/>
          <a:stretch>
            <a:fillRect/>
          </a:stretch>
        </p:blipFill>
        <p:spPr bwMode="auto">
          <a:xfrm>
            <a:off x="324421" y="432098"/>
            <a:ext cx="7426175" cy="6078403"/>
          </a:xfrm>
          <a:prstGeom prst="rect">
            <a:avLst/>
          </a:prstGeom>
          <a:noFill/>
          <a:ln w="12700">
            <a:noFill/>
            <a:miter lim="800000"/>
            <a:headEnd/>
            <a:tailEnd/>
          </a:ln>
        </p:spPr>
      </p:pic>
      <p:grpSp>
        <p:nvGrpSpPr>
          <p:cNvPr id="2" name="Group 3"/>
          <p:cNvGrpSpPr>
            <a:grpSpLocks/>
          </p:cNvGrpSpPr>
          <p:nvPr/>
        </p:nvGrpSpPr>
        <p:grpSpPr bwMode="auto">
          <a:xfrm>
            <a:off x="1215227" y="2016179"/>
            <a:ext cx="8506623" cy="4927582"/>
            <a:chOff x="882" y="132"/>
            <a:chExt cx="6174" cy="4204"/>
          </a:xfrm>
        </p:grpSpPr>
        <p:sp>
          <p:nvSpPr>
            <p:cNvPr id="16389" name="Rectangle 4"/>
            <p:cNvSpPr>
              <a:spLocks/>
            </p:cNvSpPr>
            <p:nvPr/>
          </p:nvSpPr>
          <p:spPr bwMode="auto">
            <a:xfrm>
              <a:off x="882" y="132"/>
              <a:ext cx="1496" cy="352"/>
            </a:xfrm>
            <a:prstGeom prst="rect">
              <a:avLst/>
            </a:prstGeom>
            <a:noFill/>
            <a:ln w="12700">
              <a:noFill/>
              <a:miter lim="800000"/>
              <a:headEnd/>
              <a:tailEnd/>
            </a:ln>
          </p:spPr>
          <p:txBody>
            <a:bodyPr lIns="0" tIns="0" rIns="0" bIns="0" anchor="ctr"/>
            <a:lstStyle/>
            <a:p>
              <a:r>
                <a:rPr lang="en-US" sz="2300" i="1" dirty="0"/>
                <a:t>Fertilization</a:t>
              </a:r>
            </a:p>
          </p:txBody>
        </p:sp>
        <p:sp>
          <p:nvSpPr>
            <p:cNvPr id="16390" name="Rectangle 5"/>
            <p:cNvSpPr>
              <a:spLocks/>
            </p:cNvSpPr>
            <p:nvPr/>
          </p:nvSpPr>
          <p:spPr bwMode="auto">
            <a:xfrm>
              <a:off x="1666" y="439"/>
              <a:ext cx="1496" cy="352"/>
            </a:xfrm>
            <a:prstGeom prst="rect">
              <a:avLst/>
            </a:prstGeom>
            <a:noFill/>
            <a:ln w="12700">
              <a:noFill/>
              <a:miter lim="800000"/>
              <a:headEnd/>
              <a:tailEnd/>
            </a:ln>
          </p:spPr>
          <p:txBody>
            <a:bodyPr lIns="0" tIns="0" rIns="0" bIns="0" anchor="ctr"/>
            <a:lstStyle/>
            <a:p>
              <a:r>
                <a:rPr lang="en-US" sz="2300" i="1" dirty="0"/>
                <a:t>Cleavages</a:t>
              </a:r>
            </a:p>
          </p:txBody>
        </p:sp>
        <p:sp>
          <p:nvSpPr>
            <p:cNvPr id="16391" name="Rectangle 6"/>
            <p:cNvSpPr>
              <a:spLocks/>
            </p:cNvSpPr>
            <p:nvPr/>
          </p:nvSpPr>
          <p:spPr bwMode="auto">
            <a:xfrm>
              <a:off x="5560" y="1704"/>
              <a:ext cx="1496" cy="352"/>
            </a:xfrm>
            <a:prstGeom prst="rect">
              <a:avLst/>
            </a:prstGeom>
            <a:noFill/>
            <a:ln w="12700">
              <a:noFill/>
              <a:miter lim="800000"/>
              <a:headEnd/>
              <a:tailEnd/>
            </a:ln>
          </p:spPr>
          <p:txBody>
            <a:bodyPr lIns="0" tIns="0" rIns="0" bIns="0" anchor="ctr"/>
            <a:lstStyle/>
            <a:p>
              <a:r>
                <a:rPr lang="en-US" sz="2300" i="1" dirty="0"/>
                <a:t>Compaction</a:t>
              </a:r>
            </a:p>
          </p:txBody>
        </p:sp>
        <p:sp>
          <p:nvSpPr>
            <p:cNvPr id="16392" name="Rectangle 7"/>
            <p:cNvSpPr>
              <a:spLocks/>
            </p:cNvSpPr>
            <p:nvPr/>
          </p:nvSpPr>
          <p:spPr bwMode="auto">
            <a:xfrm>
              <a:off x="2012" y="3984"/>
              <a:ext cx="2294" cy="352"/>
            </a:xfrm>
            <a:prstGeom prst="rect">
              <a:avLst/>
            </a:prstGeom>
            <a:noFill/>
            <a:ln w="12700">
              <a:noFill/>
              <a:miter lim="800000"/>
              <a:headEnd/>
              <a:tailEnd/>
            </a:ln>
          </p:spPr>
          <p:txBody>
            <a:bodyPr lIns="0" tIns="0" rIns="0" bIns="0" anchor="ctr"/>
            <a:lstStyle/>
            <a:p>
              <a:r>
                <a:rPr lang="en-US" sz="2300" i="1" dirty="0" err="1"/>
                <a:t>Blastocyst</a:t>
              </a:r>
              <a:r>
                <a:rPr lang="en-US" sz="2300" i="1" dirty="0">
                  <a:solidFill>
                    <a:srgbClr val="FFFF00"/>
                  </a:solidFill>
                </a:rPr>
                <a:t> </a:t>
              </a:r>
              <a:r>
                <a:rPr lang="en-US" sz="2300" i="1" dirty="0"/>
                <a:t>formation</a:t>
              </a:r>
            </a:p>
          </p:txBody>
        </p:sp>
      </p:grpSp>
      <p:sp>
        <p:nvSpPr>
          <p:cNvPr id="9" name="Прямокутник 8"/>
          <p:cNvSpPr/>
          <p:nvPr/>
        </p:nvSpPr>
        <p:spPr>
          <a:xfrm>
            <a:off x="5725021" y="6528097"/>
            <a:ext cx="1099981" cy="677108"/>
          </a:xfrm>
          <a:prstGeom prst="rect">
            <a:avLst/>
          </a:prstGeom>
        </p:spPr>
        <p:txBody>
          <a:bodyPr wrap="none">
            <a:spAutoFit/>
          </a:bodyPr>
          <a:lstStyle/>
          <a:p>
            <a:r>
              <a:rPr lang="en-US" dirty="0" smtClean="0"/>
              <a:t>I</a:t>
            </a:r>
            <a:r>
              <a:rPr lang="uk-UA" dirty="0" err="1" smtClean="0"/>
              <a:t>nner</a:t>
            </a:r>
            <a:r>
              <a:rPr lang="uk-UA" dirty="0" smtClean="0"/>
              <a:t> </a:t>
            </a:r>
            <a:r>
              <a:rPr lang="uk-UA" dirty="0" err="1" smtClean="0"/>
              <a:t>cell</a:t>
            </a:r>
            <a:endParaRPr lang="en-US" dirty="0" smtClean="0"/>
          </a:p>
          <a:p>
            <a:r>
              <a:rPr lang="uk-UA" dirty="0" smtClean="0"/>
              <a:t> </a:t>
            </a:r>
            <a:r>
              <a:rPr lang="uk-UA" dirty="0" err="1" smtClean="0"/>
              <a:t>mass</a:t>
            </a:r>
            <a:r>
              <a:rPr lang="uk-UA" dirty="0" smtClean="0"/>
              <a:t> </a:t>
            </a:r>
            <a:endParaRPr lang="uk-UA" dirty="0"/>
          </a:p>
        </p:txBody>
      </p:sp>
      <p:sp>
        <p:nvSpPr>
          <p:cNvPr id="10" name="Прямокутник 9"/>
          <p:cNvSpPr/>
          <p:nvPr/>
        </p:nvSpPr>
        <p:spPr>
          <a:xfrm>
            <a:off x="7715181" y="4727897"/>
            <a:ext cx="2249142" cy="1015663"/>
          </a:xfrm>
          <a:prstGeom prst="rect">
            <a:avLst/>
          </a:prstGeom>
        </p:spPr>
        <p:txBody>
          <a:bodyPr wrap="none">
            <a:spAutoFit/>
          </a:bodyPr>
          <a:lstStyle/>
          <a:p>
            <a:r>
              <a:rPr lang="en-US" sz="2000" dirty="0" smtClean="0"/>
              <a:t>Arrow heads are</a:t>
            </a:r>
          </a:p>
          <a:p>
            <a:r>
              <a:rPr lang="uk-UA" sz="2000" dirty="0" err="1" smtClean="0"/>
              <a:t>trophoblast</a:t>
            </a:r>
            <a:r>
              <a:rPr lang="en-US" sz="2000" dirty="0" smtClean="0"/>
              <a:t> cells</a:t>
            </a:r>
            <a:r>
              <a:rPr lang="uk-UA" sz="2000" dirty="0" smtClean="0"/>
              <a:t> </a:t>
            </a:r>
            <a:endParaRPr lang="en-US" sz="2000" dirty="0" smtClean="0"/>
          </a:p>
          <a:p>
            <a:r>
              <a:rPr lang="uk-UA" sz="2000" dirty="0" err="1" smtClean="0"/>
              <a:t>or</a:t>
            </a:r>
            <a:r>
              <a:rPr lang="uk-UA" sz="2000" dirty="0" smtClean="0"/>
              <a:t> </a:t>
            </a:r>
            <a:r>
              <a:rPr lang="uk-UA" sz="2000" dirty="0" err="1" smtClean="0"/>
              <a:t>trophoectoderm</a:t>
            </a:r>
            <a:r>
              <a:rPr lang="uk-UA" sz="2000" dirty="0" smtClean="0"/>
              <a:t> </a:t>
            </a:r>
            <a:endParaRPr lang="uk-UA" sz="2000"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A shows two conjoined cells forming a dumbbell shape; the fertilization envelope has been removed so that the mesh-like outer layer can be seen. Image B shows the sea urchin embryo when it has divided into 16 conjoined cells; the overall shape is rounder than in image A. Image C shows a “water melon” sea urchin which appears as a peach-colored ball covered in white protruding spines."/>
          <p:cNvPicPr>
            <a:picLocks noChangeAspect="1" noChangeArrowheads="1"/>
          </p:cNvPicPr>
          <p:nvPr/>
        </p:nvPicPr>
        <p:blipFill>
          <a:blip r:embed="rId2" cstate="print"/>
          <a:srcRect l="945" t="3245" r="3611"/>
          <a:stretch>
            <a:fillRect/>
          </a:stretch>
        </p:blipFill>
        <p:spPr bwMode="auto">
          <a:xfrm>
            <a:off x="1033000" y="1029764"/>
            <a:ext cx="7732409" cy="2254684"/>
          </a:xfrm>
          <a:prstGeom prst="rect">
            <a:avLst/>
          </a:prstGeom>
          <a:noFill/>
        </p:spPr>
      </p:pic>
      <p:sp>
        <p:nvSpPr>
          <p:cNvPr id="3" name="Прямоугольник 2"/>
          <p:cNvSpPr/>
          <p:nvPr/>
        </p:nvSpPr>
        <p:spPr>
          <a:xfrm>
            <a:off x="1033000" y="3293745"/>
            <a:ext cx="7732409" cy="1851961"/>
          </a:xfrm>
          <a:prstGeom prst="rect">
            <a:avLst/>
          </a:prstGeom>
        </p:spPr>
        <p:txBody>
          <a:bodyPr wrap="square" lIns="96689" tIns="48345" rIns="96689" bIns="48345">
            <a:spAutoFit/>
          </a:bodyPr>
          <a:lstStyle/>
          <a:p>
            <a:r>
              <a:rPr lang="en-US" dirty="0" smtClean="0"/>
              <a:t>A sea urchin (model organism) begins life as a single cell that (a) divides to form two cells, visible by scanning electron microscopy. After four rounds of cell division, (b) there are 16 cells, as seen in this SEM image. After many rounds of cell division, the individual develops into a complex, </a:t>
            </a:r>
            <a:r>
              <a:rPr lang="en-US" dirty="0" err="1" smtClean="0"/>
              <a:t>multicellular</a:t>
            </a:r>
            <a:r>
              <a:rPr lang="en-US" dirty="0" smtClean="0"/>
              <a:t> organism, as seen in this (c) mature sea urchin. </a:t>
            </a:r>
          </a:p>
          <a:p>
            <a:r>
              <a:rPr lang="en-US" b="1" dirty="0" smtClean="0"/>
              <a:t>b) is example of </a:t>
            </a:r>
            <a:r>
              <a:rPr lang="en-US" b="1" dirty="0" err="1" smtClean="0"/>
              <a:t>assimetric</a:t>
            </a:r>
            <a:r>
              <a:rPr lang="en-US" b="1" dirty="0" smtClean="0"/>
              <a:t> division same as in human</a:t>
            </a:r>
            <a:endParaRPr lang="ru-RU" b="1"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95" y="0"/>
            <a:ext cx="8749665" cy="65172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uk-UA" b="1" dirty="0" err="1" smtClean="0"/>
              <a:t>Blastocyst</a:t>
            </a:r>
            <a:r>
              <a:rPr lang="uk-UA" b="1" dirty="0" smtClean="0"/>
              <a:t> </a:t>
            </a:r>
            <a:r>
              <a:rPr lang="uk-UA" b="1" dirty="0" err="1" smtClean="0"/>
              <a:t>Formation</a:t>
            </a:r>
            <a:r>
              <a:rPr lang="uk-UA" b="1" dirty="0" smtClean="0"/>
              <a:t>:</a:t>
            </a:r>
            <a:endParaRPr lang="uk-UA" dirty="0"/>
          </a:p>
        </p:txBody>
      </p:sp>
      <p:sp>
        <p:nvSpPr>
          <p:cNvPr id="3" name="Місце для вмісту 2"/>
          <p:cNvSpPr>
            <a:spLocks noGrp="1"/>
          </p:cNvSpPr>
          <p:nvPr>
            <p:ph idx="1"/>
          </p:nvPr>
        </p:nvSpPr>
        <p:spPr>
          <a:xfrm>
            <a:off x="0" y="727333"/>
            <a:ext cx="9721850" cy="6473569"/>
          </a:xfrm>
        </p:spPr>
        <p:txBody>
          <a:bodyPr>
            <a:normAutofit fontScale="85000" lnSpcReduction="20000"/>
          </a:bodyPr>
          <a:lstStyle/>
          <a:p>
            <a:pPr marL="0" indent="0"/>
            <a:r>
              <a:rPr lang="uk-UA" dirty="0" err="1" smtClean="0"/>
              <a:t>At</a:t>
            </a:r>
            <a:r>
              <a:rPr lang="uk-UA" dirty="0" smtClean="0"/>
              <a:t> </a:t>
            </a:r>
            <a:r>
              <a:rPr lang="uk-UA" dirty="0" err="1" smtClean="0"/>
              <a:t>the</a:t>
            </a:r>
            <a:r>
              <a:rPr lang="uk-UA" dirty="0" smtClean="0"/>
              <a:t> </a:t>
            </a:r>
            <a:r>
              <a:rPr lang="uk-UA" dirty="0" err="1" smtClean="0"/>
              <a:t>next</a:t>
            </a:r>
            <a:r>
              <a:rPr lang="uk-UA" dirty="0" smtClean="0"/>
              <a:t> </a:t>
            </a:r>
            <a:r>
              <a:rPr lang="uk-UA" dirty="0" err="1" smtClean="0"/>
              <a:t>stage</a:t>
            </a:r>
            <a:r>
              <a:rPr lang="uk-UA" dirty="0" smtClean="0"/>
              <a:t> </a:t>
            </a:r>
            <a:r>
              <a:rPr lang="uk-UA" dirty="0" err="1" smtClean="0"/>
              <a:t>of</a:t>
            </a:r>
            <a:r>
              <a:rPr lang="uk-UA" dirty="0" smtClean="0"/>
              <a:t> </a:t>
            </a:r>
            <a:r>
              <a:rPr lang="uk-UA" dirty="0" err="1" smtClean="0"/>
              <a:t>development</a:t>
            </a:r>
            <a:r>
              <a:rPr lang="uk-UA" dirty="0" smtClean="0"/>
              <a:t>, </a:t>
            </a:r>
            <a:r>
              <a:rPr lang="uk-UA" dirty="0" err="1" smtClean="0"/>
              <a:t>which</a:t>
            </a:r>
            <a:r>
              <a:rPr lang="uk-UA" dirty="0" smtClean="0"/>
              <a:t> </a:t>
            </a:r>
            <a:r>
              <a:rPr lang="uk-UA" dirty="0" err="1" smtClean="0"/>
              <a:t>produces</a:t>
            </a:r>
            <a:r>
              <a:rPr lang="uk-UA" dirty="0" smtClean="0"/>
              <a:t> </a:t>
            </a:r>
            <a:r>
              <a:rPr lang="uk-UA" dirty="0" err="1" smtClean="0"/>
              <a:t>an</a:t>
            </a:r>
            <a:r>
              <a:rPr lang="uk-UA" dirty="0" smtClean="0"/>
              <a:t> </a:t>
            </a:r>
            <a:r>
              <a:rPr lang="uk-UA" dirty="0" err="1" smtClean="0"/>
              <a:t>embryo</a:t>
            </a:r>
            <a:r>
              <a:rPr lang="uk-UA" dirty="0" smtClean="0"/>
              <a:t> </a:t>
            </a:r>
            <a:r>
              <a:rPr lang="uk-UA" dirty="0" err="1" smtClean="0"/>
              <a:t>with</a:t>
            </a:r>
            <a:r>
              <a:rPr lang="uk-UA" dirty="0" smtClean="0"/>
              <a:t> </a:t>
            </a:r>
            <a:r>
              <a:rPr lang="uk-UA" dirty="0" err="1" smtClean="0"/>
              <a:t>about</a:t>
            </a:r>
            <a:r>
              <a:rPr lang="uk-UA" dirty="0" smtClean="0"/>
              <a:t> </a:t>
            </a:r>
            <a:r>
              <a:rPr lang="en-US" b="1" dirty="0" smtClean="0"/>
              <a:t>64 </a:t>
            </a:r>
            <a:r>
              <a:rPr lang="uk-UA" b="1" dirty="0" err="1" smtClean="0"/>
              <a:t>cells</a:t>
            </a:r>
            <a:r>
              <a:rPr lang="uk-UA" dirty="0" smtClean="0"/>
              <a:t>, a </a:t>
            </a:r>
            <a:r>
              <a:rPr lang="uk-UA" dirty="0" err="1" smtClean="0"/>
              <a:t>cavity</a:t>
            </a:r>
            <a:r>
              <a:rPr lang="uk-UA" dirty="0" smtClean="0"/>
              <a:t> </a:t>
            </a:r>
            <a:r>
              <a:rPr lang="uk-UA" dirty="0" err="1" smtClean="0"/>
              <a:t>is</a:t>
            </a:r>
            <a:r>
              <a:rPr lang="uk-UA" dirty="0" smtClean="0"/>
              <a:t> </a:t>
            </a:r>
            <a:r>
              <a:rPr lang="uk-UA" dirty="0" err="1" smtClean="0"/>
              <a:t>formed</a:t>
            </a:r>
            <a:r>
              <a:rPr lang="uk-UA" dirty="0" smtClean="0"/>
              <a:t> </a:t>
            </a:r>
            <a:r>
              <a:rPr lang="uk-UA" dirty="0" err="1" smtClean="0"/>
              <a:t>within</a:t>
            </a:r>
            <a:r>
              <a:rPr lang="uk-UA" dirty="0" smtClean="0"/>
              <a:t> </a:t>
            </a:r>
            <a:r>
              <a:rPr lang="uk-UA" dirty="0" err="1" smtClean="0"/>
              <a:t>the</a:t>
            </a:r>
            <a:r>
              <a:rPr lang="uk-UA" dirty="0" smtClean="0"/>
              <a:t> </a:t>
            </a:r>
            <a:r>
              <a:rPr lang="uk-UA" dirty="0" err="1" smtClean="0"/>
              <a:t>cell</a:t>
            </a:r>
            <a:r>
              <a:rPr lang="uk-UA" dirty="0" smtClean="0"/>
              <a:t> </a:t>
            </a:r>
            <a:r>
              <a:rPr lang="uk-UA" dirty="0" err="1" smtClean="0"/>
              <a:t>mass</a:t>
            </a:r>
            <a:r>
              <a:rPr lang="uk-UA" dirty="0" smtClean="0"/>
              <a:t>. </a:t>
            </a:r>
            <a:r>
              <a:rPr lang="uk-UA" dirty="0" err="1" smtClean="0"/>
              <a:t>This</a:t>
            </a:r>
            <a:r>
              <a:rPr lang="uk-UA" dirty="0" smtClean="0"/>
              <a:t> </a:t>
            </a:r>
            <a:r>
              <a:rPr lang="uk-UA" dirty="0" err="1" smtClean="0"/>
              <a:t>cavity</a:t>
            </a:r>
            <a:r>
              <a:rPr lang="uk-UA" dirty="0" smtClean="0"/>
              <a:t> </a:t>
            </a:r>
            <a:r>
              <a:rPr lang="uk-UA" dirty="0" err="1" smtClean="0"/>
              <a:t>is</a:t>
            </a:r>
            <a:r>
              <a:rPr lang="uk-UA" dirty="0" smtClean="0"/>
              <a:t> </a:t>
            </a:r>
            <a:r>
              <a:rPr lang="uk-UA" dirty="0" err="1" smtClean="0"/>
              <a:t>called</a:t>
            </a:r>
            <a:r>
              <a:rPr lang="uk-UA" dirty="0" smtClean="0"/>
              <a:t> </a:t>
            </a:r>
            <a:r>
              <a:rPr lang="uk-UA" dirty="0" err="1" smtClean="0"/>
              <a:t>blastocyst</a:t>
            </a:r>
            <a:r>
              <a:rPr lang="uk-UA" dirty="0" smtClean="0"/>
              <a:t> </a:t>
            </a:r>
            <a:r>
              <a:rPr lang="uk-UA" dirty="0" err="1" smtClean="0"/>
              <a:t>cavity</a:t>
            </a:r>
            <a:r>
              <a:rPr lang="uk-UA" dirty="0" smtClean="0"/>
              <a:t> (</a:t>
            </a:r>
            <a:r>
              <a:rPr lang="uk-UA" b="1" dirty="0" err="1" smtClean="0"/>
              <a:t>Blastocoel</a:t>
            </a:r>
            <a:r>
              <a:rPr lang="uk-UA" dirty="0" smtClean="0"/>
              <a:t>) </a:t>
            </a:r>
            <a:r>
              <a:rPr lang="uk-UA" dirty="0" err="1" smtClean="0"/>
              <a:t>and</a:t>
            </a:r>
            <a:r>
              <a:rPr lang="uk-UA" dirty="0" smtClean="0"/>
              <a:t> </a:t>
            </a:r>
            <a:r>
              <a:rPr lang="uk-UA" dirty="0" err="1" smtClean="0"/>
              <a:t>the</a:t>
            </a:r>
            <a:r>
              <a:rPr lang="uk-UA" dirty="0" smtClean="0"/>
              <a:t> </a:t>
            </a:r>
            <a:r>
              <a:rPr lang="uk-UA" dirty="0" err="1" smtClean="0"/>
              <a:t>embryo</a:t>
            </a:r>
            <a:r>
              <a:rPr lang="uk-UA" dirty="0" smtClean="0"/>
              <a:t> </a:t>
            </a:r>
            <a:r>
              <a:rPr lang="uk-UA" dirty="0" err="1" smtClean="0"/>
              <a:t>is</a:t>
            </a:r>
            <a:r>
              <a:rPr lang="uk-UA" dirty="0" smtClean="0"/>
              <a:t> </a:t>
            </a:r>
            <a:r>
              <a:rPr lang="uk-UA" dirty="0" err="1" smtClean="0"/>
              <a:t>termed</a:t>
            </a:r>
            <a:r>
              <a:rPr lang="uk-UA" dirty="0" smtClean="0"/>
              <a:t> </a:t>
            </a:r>
            <a:r>
              <a:rPr lang="uk-UA" dirty="0" err="1" smtClean="0"/>
              <a:t>the</a:t>
            </a:r>
            <a:r>
              <a:rPr lang="uk-UA" dirty="0" smtClean="0"/>
              <a:t> </a:t>
            </a:r>
            <a:r>
              <a:rPr lang="uk-UA" dirty="0" err="1" smtClean="0"/>
              <a:t>blastocyst</a:t>
            </a:r>
            <a:r>
              <a:rPr lang="uk-UA" dirty="0" smtClean="0"/>
              <a:t> </a:t>
            </a:r>
            <a:r>
              <a:rPr lang="uk-UA" dirty="0" err="1" smtClean="0"/>
              <a:t>which</a:t>
            </a:r>
            <a:r>
              <a:rPr lang="uk-UA" dirty="0" smtClean="0"/>
              <a:t> </a:t>
            </a:r>
            <a:r>
              <a:rPr lang="uk-UA" dirty="0" err="1" smtClean="0"/>
              <a:t>is</a:t>
            </a:r>
            <a:r>
              <a:rPr lang="uk-UA" dirty="0" smtClean="0"/>
              <a:t> </a:t>
            </a:r>
            <a:r>
              <a:rPr lang="uk-UA" dirty="0" err="1" smtClean="0"/>
              <a:t>composed</a:t>
            </a:r>
            <a:r>
              <a:rPr lang="uk-UA" dirty="0" smtClean="0"/>
              <a:t> </a:t>
            </a:r>
            <a:r>
              <a:rPr lang="uk-UA" dirty="0" err="1" smtClean="0"/>
              <a:t>of</a:t>
            </a:r>
            <a:r>
              <a:rPr lang="uk-UA" dirty="0" smtClean="0"/>
              <a:t> </a:t>
            </a:r>
            <a:r>
              <a:rPr lang="uk-UA" dirty="0" err="1" smtClean="0"/>
              <a:t>an</a:t>
            </a:r>
            <a:r>
              <a:rPr lang="uk-UA" dirty="0" smtClean="0"/>
              <a:t> </a:t>
            </a:r>
            <a:r>
              <a:rPr lang="uk-UA" dirty="0" err="1" smtClean="0"/>
              <a:t>outer</a:t>
            </a:r>
            <a:r>
              <a:rPr lang="uk-UA" dirty="0" smtClean="0"/>
              <a:t> </a:t>
            </a:r>
            <a:r>
              <a:rPr lang="uk-UA" dirty="0" err="1" smtClean="0"/>
              <a:t>envelope</a:t>
            </a:r>
            <a:r>
              <a:rPr lang="uk-UA" dirty="0" smtClean="0"/>
              <a:t> </a:t>
            </a:r>
            <a:r>
              <a:rPr lang="uk-UA" dirty="0" err="1" smtClean="0"/>
              <a:t>of</a:t>
            </a:r>
            <a:r>
              <a:rPr lang="uk-UA" dirty="0" smtClean="0"/>
              <a:t> </a:t>
            </a:r>
            <a:r>
              <a:rPr lang="uk-UA" dirty="0" err="1" smtClean="0"/>
              <a:t>cells</a:t>
            </a:r>
            <a:r>
              <a:rPr lang="uk-UA" dirty="0" smtClean="0"/>
              <a:t>, </a:t>
            </a:r>
            <a:r>
              <a:rPr lang="uk-UA" dirty="0" err="1" smtClean="0"/>
              <a:t>the</a:t>
            </a:r>
            <a:r>
              <a:rPr lang="uk-UA" dirty="0" smtClean="0"/>
              <a:t> </a:t>
            </a:r>
            <a:r>
              <a:rPr lang="uk-UA" b="1" dirty="0" err="1" smtClean="0"/>
              <a:t>trophoblast</a:t>
            </a:r>
            <a:r>
              <a:rPr lang="uk-UA" dirty="0" smtClean="0"/>
              <a:t> </a:t>
            </a:r>
            <a:r>
              <a:rPr lang="uk-UA" b="1" dirty="0" err="1" smtClean="0"/>
              <a:t>or</a:t>
            </a:r>
            <a:r>
              <a:rPr lang="uk-UA" b="1" dirty="0" smtClean="0"/>
              <a:t> </a:t>
            </a:r>
            <a:r>
              <a:rPr lang="uk-UA" b="1" dirty="0" err="1" smtClean="0"/>
              <a:t>trophoectoderm</a:t>
            </a:r>
            <a:r>
              <a:rPr lang="uk-UA" b="1" dirty="0" smtClean="0"/>
              <a:t> </a:t>
            </a:r>
            <a:r>
              <a:rPr lang="uk-UA" dirty="0" err="1" smtClean="0"/>
              <a:t>and</a:t>
            </a:r>
            <a:r>
              <a:rPr lang="uk-UA" dirty="0" smtClean="0"/>
              <a:t> </a:t>
            </a:r>
            <a:r>
              <a:rPr lang="uk-UA" dirty="0" err="1" smtClean="0"/>
              <a:t>inner</a:t>
            </a:r>
            <a:r>
              <a:rPr lang="uk-UA" dirty="0" smtClean="0"/>
              <a:t> </a:t>
            </a:r>
            <a:r>
              <a:rPr lang="uk-UA" dirty="0" err="1" smtClean="0"/>
              <a:t>cell</a:t>
            </a:r>
            <a:r>
              <a:rPr lang="uk-UA" dirty="0" smtClean="0"/>
              <a:t> </a:t>
            </a:r>
            <a:r>
              <a:rPr lang="uk-UA" dirty="0" err="1" smtClean="0"/>
              <a:t>mass</a:t>
            </a:r>
            <a:r>
              <a:rPr lang="uk-UA" dirty="0" smtClean="0"/>
              <a:t> (= </a:t>
            </a:r>
            <a:r>
              <a:rPr lang="uk-UA" b="1" dirty="0" err="1" smtClean="0"/>
              <a:t>embryoblast</a:t>
            </a:r>
            <a:r>
              <a:rPr lang="uk-UA" dirty="0" smtClean="0"/>
              <a:t>). </a:t>
            </a:r>
            <a:r>
              <a:rPr lang="uk-UA" dirty="0" err="1" smtClean="0"/>
              <a:t>The</a:t>
            </a:r>
            <a:r>
              <a:rPr lang="uk-UA" dirty="0" smtClean="0"/>
              <a:t> </a:t>
            </a:r>
            <a:r>
              <a:rPr lang="uk-UA" dirty="0" err="1" smtClean="0"/>
              <a:t>side</a:t>
            </a:r>
            <a:r>
              <a:rPr lang="uk-UA" dirty="0" smtClean="0"/>
              <a:t> </a:t>
            </a:r>
            <a:r>
              <a:rPr lang="uk-UA" dirty="0" err="1" smtClean="0"/>
              <a:t>of</a:t>
            </a:r>
            <a:r>
              <a:rPr lang="uk-UA" dirty="0" smtClean="0"/>
              <a:t> </a:t>
            </a:r>
            <a:r>
              <a:rPr lang="uk-UA" dirty="0" err="1" smtClean="0"/>
              <a:t>the</a:t>
            </a:r>
            <a:r>
              <a:rPr lang="uk-UA" dirty="0" smtClean="0"/>
              <a:t> </a:t>
            </a:r>
            <a:r>
              <a:rPr lang="uk-UA" dirty="0" err="1" smtClean="0"/>
              <a:t>blastocyst</a:t>
            </a:r>
            <a:r>
              <a:rPr lang="uk-UA" dirty="0" smtClean="0"/>
              <a:t> </a:t>
            </a:r>
            <a:r>
              <a:rPr lang="uk-UA" dirty="0" err="1" smtClean="0"/>
              <a:t>to</a:t>
            </a:r>
            <a:r>
              <a:rPr lang="uk-UA" dirty="0" smtClean="0"/>
              <a:t> </a:t>
            </a:r>
            <a:r>
              <a:rPr lang="uk-UA" dirty="0" err="1" smtClean="0"/>
              <a:t>which</a:t>
            </a:r>
            <a:r>
              <a:rPr lang="uk-UA" dirty="0" smtClean="0"/>
              <a:t> </a:t>
            </a:r>
            <a:r>
              <a:rPr lang="uk-UA" dirty="0" err="1" smtClean="0"/>
              <a:t>the</a:t>
            </a:r>
            <a:r>
              <a:rPr lang="uk-UA" dirty="0" smtClean="0"/>
              <a:t> </a:t>
            </a:r>
            <a:r>
              <a:rPr lang="uk-UA" dirty="0" err="1" smtClean="0"/>
              <a:t>inner</a:t>
            </a:r>
            <a:r>
              <a:rPr lang="uk-UA" dirty="0" smtClean="0"/>
              <a:t> </a:t>
            </a:r>
            <a:r>
              <a:rPr lang="uk-UA" dirty="0" err="1" smtClean="0"/>
              <a:t>cell</a:t>
            </a:r>
            <a:r>
              <a:rPr lang="uk-UA" dirty="0" smtClean="0"/>
              <a:t> </a:t>
            </a:r>
            <a:r>
              <a:rPr lang="uk-UA" dirty="0" err="1" smtClean="0"/>
              <a:t>mass</a:t>
            </a:r>
            <a:r>
              <a:rPr lang="uk-UA" dirty="0" smtClean="0"/>
              <a:t> </a:t>
            </a:r>
            <a:r>
              <a:rPr lang="uk-UA" dirty="0" err="1" smtClean="0"/>
              <a:t>is</a:t>
            </a:r>
            <a:r>
              <a:rPr lang="uk-UA" dirty="0" smtClean="0"/>
              <a:t> </a:t>
            </a:r>
            <a:r>
              <a:rPr lang="uk-UA" dirty="0" err="1" smtClean="0"/>
              <a:t>attached</a:t>
            </a:r>
            <a:r>
              <a:rPr lang="uk-UA" dirty="0" smtClean="0"/>
              <a:t> </a:t>
            </a:r>
            <a:r>
              <a:rPr lang="uk-UA" dirty="0" err="1" smtClean="0"/>
              <a:t>is</a:t>
            </a:r>
            <a:r>
              <a:rPr lang="uk-UA" dirty="0" smtClean="0"/>
              <a:t> </a:t>
            </a:r>
            <a:r>
              <a:rPr lang="uk-UA" dirty="0" err="1" smtClean="0"/>
              <a:t>called</a:t>
            </a:r>
            <a:r>
              <a:rPr lang="uk-UA" dirty="0" smtClean="0"/>
              <a:t> </a:t>
            </a:r>
            <a:r>
              <a:rPr lang="uk-UA" dirty="0" err="1" smtClean="0"/>
              <a:t>the</a:t>
            </a:r>
            <a:r>
              <a:rPr lang="uk-UA" dirty="0" smtClean="0"/>
              <a:t> </a:t>
            </a:r>
            <a:r>
              <a:rPr lang="uk-UA" b="1" dirty="0" err="1" smtClean="0"/>
              <a:t>embryonic</a:t>
            </a:r>
            <a:r>
              <a:rPr lang="uk-UA" b="1" dirty="0" smtClean="0"/>
              <a:t> </a:t>
            </a:r>
            <a:r>
              <a:rPr lang="uk-UA" b="1" dirty="0" err="1" smtClean="0"/>
              <a:t>or</a:t>
            </a:r>
            <a:r>
              <a:rPr lang="uk-UA" b="1" dirty="0" smtClean="0"/>
              <a:t> </a:t>
            </a:r>
            <a:r>
              <a:rPr lang="uk-UA" b="1" dirty="0" err="1" smtClean="0"/>
              <a:t>animal</a:t>
            </a:r>
            <a:r>
              <a:rPr lang="uk-UA" b="1" dirty="0" smtClean="0"/>
              <a:t> </a:t>
            </a:r>
            <a:r>
              <a:rPr lang="uk-UA" b="1" dirty="0" err="1" smtClean="0"/>
              <a:t>pole</a:t>
            </a:r>
            <a:r>
              <a:rPr lang="uk-UA" dirty="0" smtClean="0"/>
              <a:t> </a:t>
            </a:r>
            <a:r>
              <a:rPr lang="uk-UA" dirty="0" err="1" smtClean="0"/>
              <a:t>while</a:t>
            </a:r>
            <a:r>
              <a:rPr lang="uk-UA" dirty="0" smtClean="0"/>
              <a:t> </a:t>
            </a:r>
            <a:r>
              <a:rPr lang="uk-UA" dirty="0" err="1" smtClean="0"/>
              <a:t>the</a:t>
            </a:r>
            <a:r>
              <a:rPr lang="uk-UA" dirty="0" smtClean="0"/>
              <a:t> </a:t>
            </a:r>
            <a:r>
              <a:rPr lang="uk-UA" dirty="0" err="1" smtClean="0"/>
              <a:t>opposite</a:t>
            </a:r>
            <a:r>
              <a:rPr lang="uk-UA" dirty="0" smtClean="0"/>
              <a:t> </a:t>
            </a:r>
            <a:r>
              <a:rPr lang="uk-UA" dirty="0" err="1" smtClean="0"/>
              <a:t>side</a:t>
            </a:r>
            <a:r>
              <a:rPr lang="uk-UA" dirty="0" smtClean="0"/>
              <a:t> </a:t>
            </a:r>
            <a:r>
              <a:rPr lang="uk-UA" dirty="0" err="1" smtClean="0"/>
              <a:t>is</a:t>
            </a:r>
            <a:r>
              <a:rPr lang="uk-UA" dirty="0" smtClean="0"/>
              <a:t> </a:t>
            </a:r>
            <a:r>
              <a:rPr lang="uk-UA" dirty="0" err="1" smtClean="0"/>
              <a:t>the</a:t>
            </a:r>
            <a:r>
              <a:rPr lang="uk-UA" dirty="0" smtClean="0"/>
              <a:t> </a:t>
            </a:r>
            <a:r>
              <a:rPr lang="uk-UA" dirty="0" err="1" smtClean="0"/>
              <a:t>abembryonic</a:t>
            </a:r>
            <a:r>
              <a:rPr lang="uk-UA" dirty="0" smtClean="0"/>
              <a:t> </a:t>
            </a:r>
            <a:r>
              <a:rPr lang="uk-UA" dirty="0" err="1" smtClean="0"/>
              <a:t>pole</a:t>
            </a:r>
            <a:r>
              <a:rPr lang="uk-UA" dirty="0" smtClean="0"/>
              <a:t>.</a:t>
            </a:r>
            <a:endParaRPr lang="en-US" dirty="0" smtClean="0"/>
          </a:p>
          <a:p>
            <a:pPr marL="0" indent="0"/>
            <a:r>
              <a:rPr lang="uk-UA" dirty="0" err="1" smtClean="0"/>
              <a:t>The</a:t>
            </a:r>
            <a:r>
              <a:rPr lang="uk-UA" dirty="0" smtClean="0"/>
              <a:t> </a:t>
            </a:r>
            <a:r>
              <a:rPr lang="uk-UA" b="1" dirty="0" err="1" smtClean="0"/>
              <a:t>trophoblast</a:t>
            </a:r>
            <a:r>
              <a:rPr lang="uk-UA" dirty="0" smtClean="0"/>
              <a:t> </a:t>
            </a:r>
            <a:r>
              <a:rPr lang="uk-UA" dirty="0" err="1" smtClean="0"/>
              <a:t>encircles</a:t>
            </a:r>
            <a:r>
              <a:rPr lang="uk-UA" dirty="0" smtClean="0"/>
              <a:t> </a:t>
            </a:r>
            <a:r>
              <a:rPr lang="uk-UA" dirty="0" err="1" smtClean="0"/>
              <a:t>the</a:t>
            </a:r>
            <a:r>
              <a:rPr lang="uk-UA" dirty="0" smtClean="0"/>
              <a:t> </a:t>
            </a:r>
            <a:r>
              <a:rPr lang="uk-UA" dirty="0" err="1" smtClean="0"/>
              <a:t>blastocoel</a:t>
            </a:r>
            <a:r>
              <a:rPr lang="uk-UA" dirty="0" smtClean="0"/>
              <a:t> </a:t>
            </a:r>
            <a:r>
              <a:rPr lang="uk-UA" dirty="0" err="1" smtClean="0"/>
              <a:t>and</a:t>
            </a:r>
            <a:r>
              <a:rPr lang="uk-UA" dirty="0" smtClean="0"/>
              <a:t> </a:t>
            </a:r>
            <a:r>
              <a:rPr lang="uk-UA" dirty="0" err="1" smtClean="0"/>
              <a:t>the</a:t>
            </a:r>
            <a:r>
              <a:rPr lang="uk-UA" dirty="0" smtClean="0"/>
              <a:t> </a:t>
            </a:r>
            <a:r>
              <a:rPr lang="uk-UA" dirty="0" err="1" smtClean="0"/>
              <a:t>inner</a:t>
            </a:r>
            <a:r>
              <a:rPr lang="uk-UA" dirty="0" smtClean="0"/>
              <a:t> </a:t>
            </a:r>
            <a:r>
              <a:rPr lang="uk-UA" dirty="0" err="1" smtClean="0"/>
              <a:t>cell</a:t>
            </a:r>
            <a:r>
              <a:rPr lang="uk-UA" dirty="0" smtClean="0"/>
              <a:t> </a:t>
            </a:r>
            <a:r>
              <a:rPr lang="uk-UA" dirty="0" err="1" smtClean="0"/>
              <a:t>mass</a:t>
            </a:r>
            <a:r>
              <a:rPr lang="uk-UA" dirty="0" smtClean="0"/>
              <a:t>. </a:t>
            </a:r>
            <a:r>
              <a:rPr lang="uk-UA" dirty="0" err="1" smtClean="0"/>
              <a:t>The</a:t>
            </a:r>
            <a:r>
              <a:rPr lang="uk-UA" dirty="0" smtClean="0"/>
              <a:t> </a:t>
            </a:r>
            <a:r>
              <a:rPr lang="uk-UA" dirty="0" err="1" smtClean="0"/>
              <a:t>inner</a:t>
            </a:r>
            <a:r>
              <a:rPr lang="uk-UA" dirty="0" smtClean="0"/>
              <a:t> </a:t>
            </a:r>
            <a:r>
              <a:rPr lang="uk-UA" dirty="0" err="1" smtClean="0"/>
              <a:t>cell</a:t>
            </a:r>
            <a:r>
              <a:rPr lang="uk-UA" dirty="0" smtClean="0"/>
              <a:t> </a:t>
            </a:r>
            <a:r>
              <a:rPr lang="uk-UA" dirty="0" err="1" smtClean="0"/>
              <a:t>mass</a:t>
            </a:r>
            <a:r>
              <a:rPr lang="uk-UA" dirty="0" smtClean="0"/>
              <a:t> </a:t>
            </a:r>
            <a:r>
              <a:rPr lang="uk-UA" dirty="0" err="1" smtClean="0"/>
              <a:t>is</a:t>
            </a:r>
            <a:r>
              <a:rPr lang="uk-UA" dirty="0" smtClean="0"/>
              <a:t> </a:t>
            </a:r>
            <a:r>
              <a:rPr lang="uk-UA" dirty="0" err="1" smtClean="0"/>
              <a:t>the</a:t>
            </a:r>
            <a:r>
              <a:rPr lang="uk-UA" dirty="0" smtClean="0"/>
              <a:t> </a:t>
            </a:r>
            <a:r>
              <a:rPr lang="uk-UA" dirty="0" err="1" smtClean="0"/>
              <a:t>precursor</a:t>
            </a:r>
            <a:r>
              <a:rPr lang="uk-UA" dirty="0" smtClean="0"/>
              <a:t> </a:t>
            </a:r>
            <a:r>
              <a:rPr lang="uk-UA" dirty="0" err="1" smtClean="0"/>
              <a:t>of</a:t>
            </a:r>
            <a:r>
              <a:rPr lang="uk-UA" dirty="0" smtClean="0"/>
              <a:t> </a:t>
            </a:r>
            <a:r>
              <a:rPr lang="uk-UA" dirty="0" err="1" smtClean="0"/>
              <a:t>the</a:t>
            </a:r>
            <a:r>
              <a:rPr lang="uk-UA" dirty="0" smtClean="0"/>
              <a:t> </a:t>
            </a:r>
            <a:r>
              <a:rPr lang="uk-UA" dirty="0" err="1" smtClean="0"/>
              <a:t>embryo</a:t>
            </a:r>
            <a:r>
              <a:rPr lang="uk-UA" dirty="0" smtClean="0"/>
              <a:t>. </a:t>
            </a:r>
            <a:r>
              <a:rPr lang="uk-UA" dirty="0" err="1" smtClean="0"/>
              <a:t>It</a:t>
            </a:r>
            <a:r>
              <a:rPr lang="uk-UA" dirty="0" smtClean="0"/>
              <a:t> </a:t>
            </a:r>
            <a:r>
              <a:rPr lang="uk-UA" dirty="0" err="1" smtClean="0"/>
              <a:t>means</a:t>
            </a:r>
            <a:r>
              <a:rPr lang="uk-UA" dirty="0" smtClean="0"/>
              <a:t> </a:t>
            </a:r>
            <a:r>
              <a:rPr lang="uk-UA" dirty="0" err="1" smtClean="0"/>
              <a:t>the</a:t>
            </a:r>
            <a:r>
              <a:rPr lang="uk-UA" dirty="0" smtClean="0"/>
              <a:t> </a:t>
            </a:r>
            <a:r>
              <a:rPr lang="uk-UA" dirty="0" err="1" smtClean="0"/>
              <a:t>inner</a:t>
            </a:r>
            <a:r>
              <a:rPr lang="uk-UA" dirty="0" smtClean="0"/>
              <a:t> </a:t>
            </a:r>
            <a:r>
              <a:rPr lang="uk-UA" dirty="0" err="1" smtClean="0"/>
              <a:t>cell</a:t>
            </a:r>
            <a:r>
              <a:rPr lang="uk-UA" dirty="0" smtClean="0"/>
              <a:t> </a:t>
            </a:r>
            <a:r>
              <a:rPr lang="uk-UA" dirty="0" err="1" smtClean="0"/>
              <a:t>mass</a:t>
            </a:r>
            <a:r>
              <a:rPr lang="uk-UA" dirty="0" smtClean="0"/>
              <a:t> </a:t>
            </a:r>
            <a:r>
              <a:rPr lang="uk-UA" dirty="0" err="1" smtClean="0"/>
              <a:t>gives</a:t>
            </a:r>
            <a:r>
              <a:rPr lang="uk-UA" dirty="0" smtClean="0"/>
              <a:t> </a:t>
            </a:r>
            <a:r>
              <a:rPr lang="uk-UA" dirty="0" err="1" smtClean="0"/>
              <a:t>rise</a:t>
            </a:r>
            <a:r>
              <a:rPr lang="uk-UA" dirty="0" smtClean="0"/>
              <a:t> </a:t>
            </a:r>
            <a:r>
              <a:rPr lang="uk-UA" dirty="0" err="1" smtClean="0"/>
              <a:t>to</a:t>
            </a:r>
            <a:r>
              <a:rPr lang="uk-UA" dirty="0" smtClean="0"/>
              <a:t> </a:t>
            </a:r>
            <a:r>
              <a:rPr lang="uk-UA" dirty="0" err="1" smtClean="0"/>
              <a:t>the</a:t>
            </a:r>
            <a:r>
              <a:rPr lang="uk-UA" dirty="0" smtClean="0"/>
              <a:t> </a:t>
            </a:r>
            <a:r>
              <a:rPr lang="uk-UA" dirty="0" err="1" smtClean="0"/>
              <a:t>embryo</a:t>
            </a:r>
            <a:r>
              <a:rPr lang="uk-UA" dirty="0" smtClean="0"/>
              <a:t>. </a:t>
            </a:r>
            <a:r>
              <a:rPr lang="uk-UA" dirty="0" err="1" smtClean="0"/>
              <a:t>The</a:t>
            </a:r>
            <a:r>
              <a:rPr lang="uk-UA" dirty="0" smtClean="0"/>
              <a:t> </a:t>
            </a:r>
            <a:r>
              <a:rPr lang="uk-UA" dirty="0" err="1" smtClean="0"/>
              <a:t>cells</a:t>
            </a:r>
            <a:r>
              <a:rPr lang="uk-UA" dirty="0" smtClean="0"/>
              <a:t> </a:t>
            </a:r>
            <a:r>
              <a:rPr lang="uk-UA" dirty="0" err="1" smtClean="0"/>
              <a:t>of</a:t>
            </a:r>
            <a:r>
              <a:rPr lang="uk-UA" dirty="0" smtClean="0"/>
              <a:t> </a:t>
            </a:r>
            <a:r>
              <a:rPr lang="uk-UA" dirty="0" err="1" smtClean="0"/>
              <a:t>trophoblast</a:t>
            </a:r>
            <a:r>
              <a:rPr lang="uk-UA" dirty="0" smtClean="0"/>
              <a:t> (</a:t>
            </a:r>
            <a:r>
              <a:rPr lang="uk-UA" i="1" dirty="0" err="1" smtClean="0"/>
              <a:t>Gr</a:t>
            </a:r>
            <a:r>
              <a:rPr lang="uk-UA" i="1" dirty="0" smtClean="0"/>
              <a:t>. trophe- </a:t>
            </a:r>
            <a:r>
              <a:rPr lang="uk-UA" i="1" dirty="0" err="1" smtClean="0"/>
              <a:t>nourishment</a:t>
            </a:r>
            <a:r>
              <a:rPr lang="uk-UA" dirty="0" smtClean="0"/>
              <a:t>) </a:t>
            </a:r>
            <a:r>
              <a:rPr lang="uk-UA" dirty="0" err="1" smtClean="0"/>
              <a:t>help</a:t>
            </a:r>
            <a:r>
              <a:rPr lang="uk-UA" dirty="0" smtClean="0"/>
              <a:t> </a:t>
            </a:r>
            <a:r>
              <a:rPr lang="uk-UA" dirty="0" err="1" smtClean="0"/>
              <a:t>to</a:t>
            </a:r>
            <a:r>
              <a:rPr lang="uk-UA" dirty="0" smtClean="0"/>
              <a:t> </a:t>
            </a:r>
            <a:r>
              <a:rPr lang="uk-UA" dirty="0" err="1" smtClean="0"/>
              <a:t>provide</a:t>
            </a:r>
            <a:r>
              <a:rPr lang="uk-UA" dirty="0" smtClean="0"/>
              <a:t> </a:t>
            </a:r>
            <a:r>
              <a:rPr lang="uk-UA" dirty="0" err="1" smtClean="0"/>
              <a:t>nutrition</a:t>
            </a:r>
            <a:r>
              <a:rPr lang="uk-UA" dirty="0" smtClean="0"/>
              <a:t> </a:t>
            </a:r>
            <a:r>
              <a:rPr lang="uk-UA" dirty="0" err="1" smtClean="0"/>
              <a:t>to</a:t>
            </a:r>
            <a:r>
              <a:rPr lang="uk-UA" dirty="0" smtClean="0"/>
              <a:t> </a:t>
            </a:r>
            <a:r>
              <a:rPr lang="uk-UA" dirty="0" err="1" smtClean="0"/>
              <a:t>the</a:t>
            </a:r>
            <a:r>
              <a:rPr lang="uk-UA" dirty="0" smtClean="0"/>
              <a:t> </a:t>
            </a:r>
            <a:r>
              <a:rPr lang="uk-UA" dirty="0" err="1" smtClean="0"/>
              <a:t>embryo</a:t>
            </a:r>
            <a:r>
              <a:rPr lang="uk-UA" dirty="0" smtClean="0"/>
              <a:t>.</a:t>
            </a:r>
          </a:p>
          <a:p>
            <a:pPr marL="0" indent="0"/>
            <a:r>
              <a:rPr lang="uk-UA" dirty="0" err="1" smtClean="0"/>
              <a:t>The</a:t>
            </a:r>
            <a:r>
              <a:rPr lang="uk-UA" dirty="0" smtClean="0"/>
              <a:t> </a:t>
            </a:r>
            <a:r>
              <a:rPr lang="uk-UA" dirty="0" err="1" smtClean="0"/>
              <a:t>cells</a:t>
            </a:r>
            <a:r>
              <a:rPr lang="uk-UA" dirty="0" smtClean="0"/>
              <a:t> </a:t>
            </a:r>
            <a:r>
              <a:rPr lang="uk-UA" dirty="0" err="1" smtClean="0"/>
              <a:t>of</a:t>
            </a:r>
            <a:r>
              <a:rPr lang="uk-UA" dirty="0" smtClean="0"/>
              <a:t> </a:t>
            </a:r>
            <a:r>
              <a:rPr lang="uk-UA" dirty="0" err="1" smtClean="0"/>
              <a:t>the</a:t>
            </a:r>
            <a:r>
              <a:rPr lang="uk-UA" dirty="0" smtClean="0"/>
              <a:t> </a:t>
            </a:r>
            <a:r>
              <a:rPr lang="uk-UA" b="1" dirty="0" err="1" smtClean="0"/>
              <a:t>trophoblast</a:t>
            </a:r>
            <a:r>
              <a:rPr lang="uk-UA" dirty="0" smtClean="0"/>
              <a:t> </a:t>
            </a:r>
            <a:r>
              <a:rPr lang="uk-UA" dirty="0" err="1" smtClean="0"/>
              <a:t>later</a:t>
            </a:r>
            <a:r>
              <a:rPr lang="uk-UA" dirty="0" smtClean="0"/>
              <a:t> </a:t>
            </a:r>
            <a:r>
              <a:rPr lang="uk-UA" dirty="0" err="1" smtClean="0"/>
              <a:t>form</a:t>
            </a:r>
            <a:r>
              <a:rPr lang="uk-UA" dirty="0" smtClean="0"/>
              <a:t> </a:t>
            </a:r>
            <a:r>
              <a:rPr lang="uk-UA" dirty="0" err="1" smtClean="0"/>
              <a:t>the</a:t>
            </a:r>
            <a:r>
              <a:rPr lang="uk-UA" dirty="0" smtClean="0"/>
              <a:t> </a:t>
            </a:r>
            <a:r>
              <a:rPr lang="uk-UA" b="1" dirty="0" err="1" smtClean="0"/>
              <a:t>extra</a:t>
            </a:r>
            <a:r>
              <a:rPr lang="uk-UA" b="1" dirty="0" smtClean="0"/>
              <a:t> </a:t>
            </a:r>
            <a:r>
              <a:rPr lang="uk-UA" b="1" dirty="0" err="1" smtClean="0"/>
              <a:t>embryonic</a:t>
            </a:r>
            <a:r>
              <a:rPr lang="uk-UA" b="1" dirty="0" smtClean="0"/>
              <a:t> </a:t>
            </a:r>
            <a:r>
              <a:rPr lang="uk-UA" b="1" dirty="0" err="1" smtClean="0"/>
              <a:t>membranes</a:t>
            </a:r>
            <a:r>
              <a:rPr lang="uk-UA" b="1" dirty="0" smtClean="0"/>
              <a:t> </a:t>
            </a:r>
            <a:r>
              <a:rPr lang="uk-UA" dirty="0" err="1" smtClean="0"/>
              <a:t>namely</a:t>
            </a:r>
            <a:r>
              <a:rPr lang="uk-UA" dirty="0" smtClean="0"/>
              <a:t> </a:t>
            </a:r>
            <a:r>
              <a:rPr lang="uk-UA" b="1" dirty="0" err="1" smtClean="0"/>
              <a:t>chorion</a:t>
            </a:r>
            <a:r>
              <a:rPr lang="uk-UA" dirty="0" smtClean="0"/>
              <a:t> </a:t>
            </a:r>
            <a:r>
              <a:rPr lang="uk-UA" dirty="0" err="1" smtClean="0"/>
              <a:t>and</a:t>
            </a:r>
            <a:r>
              <a:rPr lang="uk-UA" dirty="0" smtClean="0"/>
              <a:t> </a:t>
            </a:r>
            <a:r>
              <a:rPr lang="uk-UA" b="1" dirty="0" err="1" smtClean="0"/>
              <a:t>amnion</a:t>
            </a:r>
            <a:r>
              <a:rPr lang="uk-UA" dirty="0" smtClean="0"/>
              <a:t> </a:t>
            </a:r>
            <a:r>
              <a:rPr lang="uk-UA" dirty="0" err="1" smtClean="0"/>
              <a:t>and</a:t>
            </a:r>
            <a:r>
              <a:rPr lang="uk-UA" dirty="0" smtClean="0"/>
              <a:t> </a:t>
            </a:r>
            <a:r>
              <a:rPr lang="uk-UA" b="1" dirty="0" err="1" smtClean="0"/>
              <a:t>part</a:t>
            </a:r>
            <a:r>
              <a:rPr lang="uk-UA" b="1" dirty="0" smtClean="0"/>
              <a:t> </a:t>
            </a:r>
            <a:r>
              <a:rPr lang="uk-UA" b="1" dirty="0" err="1" smtClean="0"/>
              <a:t>of</a:t>
            </a:r>
            <a:r>
              <a:rPr lang="uk-UA" b="1" dirty="0" smtClean="0"/>
              <a:t> </a:t>
            </a:r>
            <a:r>
              <a:rPr lang="uk-UA" b="1" dirty="0" err="1" smtClean="0"/>
              <a:t>the</a:t>
            </a:r>
            <a:r>
              <a:rPr lang="uk-UA" b="1" dirty="0" smtClean="0"/>
              <a:t> </a:t>
            </a:r>
            <a:r>
              <a:rPr lang="uk-UA" b="1" dirty="0" err="1" smtClean="0"/>
              <a:t>placenta</a:t>
            </a:r>
            <a:r>
              <a:rPr lang="uk-UA" dirty="0" smtClean="0"/>
              <a:t>. </a:t>
            </a:r>
            <a:r>
              <a:rPr lang="uk-UA" dirty="0" err="1" smtClean="0"/>
              <a:t>The</a:t>
            </a:r>
            <a:r>
              <a:rPr lang="uk-UA" dirty="0" smtClean="0"/>
              <a:t> </a:t>
            </a:r>
            <a:r>
              <a:rPr lang="uk-UA" dirty="0" err="1" smtClean="0"/>
              <a:t>cells</a:t>
            </a:r>
            <a:r>
              <a:rPr lang="uk-UA" dirty="0" smtClean="0"/>
              <a:t> </a:t>
            </a:r>
            <a:r>
              <a:rPr lang="uk-UA" dirty="0" err="1" smtClean="0"/>
              <a:t>of</a:t>
            </a:r>
            <a:r>
              <a:rPr lang="uk-UA" dirty="0" smtClean="0"/>
              <a:t> </a:t>
            </a:r>
            <a:r>
              <a:rPr lang="uk-UA" dirty="0" err="1" smtClean="0"/>
              <a:t>the</a:t>
            </a:r>
            <a:r>
              <a:rPr lang="uk-UA" dirty="0" smtClean="0"/>
              <a:t> </a:t>
            </a:r>
            <a:r>
              <a:rPr lang="uk-UA" dirty="0" err="1" smtClean="0"/>
              <a:t>trophoblast</a:t>
            </a:r>
            <a:r>
              <a:rPr lang="uk-UA" dirty="0" smtClean="0"/>
              <a:t> </a:t>
            </a:r>
            <a:r>
              <a:rPr lang="uk-UA" dirty="0" err="1" smtClean="0"/>
              <a:t>which</a:t>
            </a:r>
            <a:r>
              <a:rPr lang="uk-UA" dirty="0" smtClean="0"/>
              <a:t> </a:t>
            </a:r>
            <a:r>
              <a:rPr lang="uk-UA" dirty="0" err="1" smtClean="0"/>
              <a:t>are</a:t>
            </a:r>
            <a:r>
              <a:rPr lang="uk-UA" dirty="0" smtClean="0"/>
              <a:t> </a:t>
            </a:r>
            <a:r>
              <a:rPr lang="uk-UA" dirty="0" err="1" smtClean="0"/>
              <a:t>in</a:t>
            </a:r>
            <a:r>
              <a:rPr lang="uk-UA" dirty="0" smtClean="0"/>
              <a:t> </a:t>
            </a:r>
            <a:r>
              <a:rPr lang="uk-UA" dirty="0" err="1" smtClean="0"/>
              <a:t>contact</a:t>
            </a:r>
            <a:r>
              <a:rPr lang="uk-UA" dirty="0" smtClean="0"/>
              <a:t> </a:t>
            </a:r>
            <a:r>
              <a:rPr lang="uk-UA" dirty="0" err="1" smtClean="0"/>
              <a:t>with</a:t>
            </a:r>
            <a:r>
              <a:rPr lang="uk-UA" dirty="0" smtClean="0"/>
              <a:t> </a:t>
            </a:r>
            <a:r>
              <a:rPr lang="uk-UA" dirty="0" err="1" smtClean="0"/>
              <a:t>the</a:t>
            </a:r>
            <a:r>
              <a:rPr lang="uk-UA" dirty="0" smtClean="0"/>
              <a:t> </a:t>
            </a:r>
            <a:r>
              <a:rPr lang="uk-UA" dirty="0" err="1" smtClean="0"/>
              <a:t>inner</a:t>
            </a:r>
            <a:r>
              <a:rPr lang="uk-UA" dirty="0" smtClean="0"/>
              <a:t> </a:t>
            </a:r>
            <a:r>
              <a:rPr lang="uk-UA" dirty="0" err="1" smtClean="0"/>
              <a:t>cell</a:t>
            </a:r>
            <a:r>
              <a:rPr lang="uk-UA" dirty="0" smtClean="0"/>
              <a:t> </a:t>
            </a:r>
            <a:r>
              <a:rPr lang="uk-UA" dirty="0" err="1" smtClean="0"/>
              <a:t>mass</a:t>
            </a:r>
            <a:r>
              <a:rPr lang="uk-UA" dirty="0" smtClean="0"/>
              <a:t> </a:t>
            </a:r>
            <a:r>
              <a:rPr lang="uk-UA" dirty="0" err="1" smtClean="0"/>
              <a:t>are</a:t>
            </a:r>
            <a:r>
              <a:rPr lang="uk-UA" dirty="0" smtClean="0"/>
              <a:t> </a:t>
            </a:r>
            <a:r>
              <a:rPr lang="uk-UA" dirty="0" err="1" smtClean="0"/>
              <a:t>called</a:t>
            </a:r>
            <a:r>
              <a:rPr lang="uk-UA" dirty="0" smtClean="0"/>
              <a:t> </a:t>
            </a:r>
            <a:r>
              <a:rPr lang="uk-UA" b="1" dirty="0" err="1" smtClean="0"/>
              <a:t>cells</a:t>
            </a:r>
            <a:r>
              <a:rPr lang="uk-UA" b="1" dirty="0" smtClean="0"/>
              <a:t> </a:t>
            </a:r>
            <a:r>
              <a:rPr lang="uk-UA" b="1" dirty="0" err="1" smtClean="0"/>
              <a:t>of</a:t>
            </a:r>
            <a:r>
              <a:rPr lang="uk-UA" b="1" dirty="0" smtClean="0"/>
              <a:t> </a:t>
            </a:r>
            <a:r>
              <a:rPr lang="uk-UA" b="1" dirty="0" err="1" smtClean="0"/>
              <a:t>Rauber</a:t>
            </a:r>
            <a:r>
              <a:rPr lang="uk-UA" dirty="0" smtClean="0"/>
              <a:t>.</a:t>
            </a:r>
          </a:p>
          <a:p>
            <a:pPr>
              <a:buNone/>
            </a:pPr>
            <a:endParaRPr lang="uk-UA" dirty="0" smtClean="0"/>
          </a:p>
          <a:p>
            <a:endParaRPr lang="uk-UA"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751"/>
            <a:ext cx="9721850" cy="604867"/>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Cleavage result in </a:t>
            </a:r>
            <a:r>
              <a:rPr lang="en-US" dirty="0" err="1" smtClean="0"/>
              <a:t>morula</a:t>
            </a:r>
            <a:r>
              <a:rPr lang="en-US" dirty="0" smtClean="0"/>
              <a:t>, later - in blastula</a:t>
            </a:r>
            <a:endParaRPr lang="uk-UA" dirty="0"/>
          </a:p>
        </p:txBody>
      </p:sp>
      <p:pic>
        <p:nvPicPr>
          <p:cNvPr id="4" name="Місце для вмісту 3" descr="Blastula.png"/>
          <p:cNvPicPr>
            <a:picLocks noGrp="1" noChangeAspect="1"/>
          </p:cNvPicPr>
          <p:nvPr>
            <p:ph idx="1"/>
          </p:nvPr>
        </p:nvPicPr>
        <p:blipFill>
          <a:blip r:embed="rId2" cstate="print"/>
          <a:srcRect l="43875" t="11162" r="21125" b="35212"/>
          <a:stretch>
            <a:fillRect/>
          </a:stretch>
        </p:blipFill>
        <p:spPr>
          <a:xfrm>
            <a:off x="1" y="651722"/>
            <a:ext cx="7781946" cy="3024336"/>
          </a:xfrm>
          <a:prstGeom prst="rect">
            <a:avLst/>
          </a:prstGeom>
        </p:spPr>
      </p:pic>
      <p:sp>
        <p:nvSpPr>
          <p:cNvPr id="5" name="Прямокутник 4"/>
          <p:cNvSpPr/>
          <p:nvPr/>
        </p:nvSpPr>
        <p:spPr>
          <a:xfrm>
            <a:off x="4" y="3653496"/>
            <a:ext cx="5090599" cy="3296287"/>
          </a:xfrm>
          <a:prstGeom prst="rect">
            <a:avLst/>
          </a:prstGeom>
        </p:spPr>
        <p:style>
          <a:lnRef idx="1">
            <a:schemeClr val="accent3"/>
          </a:lnRef>
          <a:fillRef idx="2">
            <a:schemeClr val="accent3"/>
          </a:fillRef>
          <a:effectRef idx="1">
            <a:schemeClr val="accent3"/>
          </a:effectRef>
          <a:fontRef idx="minor">
            <a:schemeClr val="dk1"/>
          </a:fontRef>
        </p:style>
        <p:txBody>
          <a:bodyPr wrap="square" lIns="96672" tIns="48336" rIns="96672" bIns="48336">
            <a:spAutoFit/>
          </a:bodyPr>
          <a:lstStyle/>
          <a:p>
            <a:r>
              <a:rPr lang="en-US" dirty="0" smtClean="0"/>
              <a:t>The rearrangement of the cells in the mammalian  blastula to 2 layers—the </a:t>
            </a:r>
            <a:r>
              <a:rPr lang="en-US" b="1" dirty="0" smtClean="0"/>
              <a:t>inner cell mass </a:t>
            </a:r>
            <a:r>
              <a:rPr lang="en-US" dirty="0" smtClean="0"/>
              <a:t>and the </a:t>
            </a:r>
            <a:r>
              <a:rPr lang="en-US" b="1" dirty="0" err="1" smtClean="0"/>
              <a:t>trophoblast</a:t>
            </a:r>
            <a:r>
              <a:rPr lang="en-US" b="1" dirty="0" smtClean="0"/>
              <a:t> —</a:t>
            </a:r>
            <a:r>
              <a:rPr lang="en-US" dirty="0" smtClean="0"/>
              <a:t>results in the formation of the </a:t>
            </a:r>
            <a:r>
              <a:rPr lang="en-US" b="1" dirty="0" err="1" smtClean="0"/>
              <a:t>blastocyst</a:t>
            </a:r>
            <a:r>
              <a:rPr lang="en-US" dirty="0" smtClean="0"/>
              <a:t>. It appears on day 4</a:t>
            </a:r>
            <a:r>
              <a:rPr lang="en-US" baseline="30000" dirty="0" smtClean="0"/>
              <a:t>th</a:t>
            </a:r>
            <a:r>
              <a:rPr lang="en-US" dirty="0" smtClean="0"/>
              <a:t> of the 1</a:t>
            </a:r>
            <a:r>
              <a:rPr lang="en-US" baseline="30000" dirty="0" smtClean="0"/>
              <a:t>st</a:t>
            </a:r>
            <a:r>
              <a:rPr lang="en-US" dirty="0" smtClean="0"/>
              <a:t> week of development. </a:t>
            </a:r>
            <a:r>
              <a:rPr lang="en-US" dirty="0" err="1" smtClean="0"/>
              <a:t>Zona</a:t>
            </a:r>
            <a:r>
              <a:rPr lang="en-US" dirty="0" smtClean="0"/>
              <a:t> </a:t>
            </a:r>
            <a:r>
              <a:rPr lang="en-US" dirty="0" err="1" smtClean="0"/>
              <a:t>pellucida</a:t>
            </a:r>
            <a:r>
              <a:rPr lang="en-US" dirty="0" smtClean="0"/>
              <a:t> </a:t>
            </a:r>
            <a:r>
              <a:rPr lang="en-US" dirty="0" err="1" smtClean="0"/>
              <a:t>strarts</a:t>
            </a:r>
            <a:r>
              <a:rPr lang="en-US" dirty="0" smtClean="0"/>
              <a:t> to deteriorate. This is important for </a:t>
            </a:r>
            <a:r>
              <a:rPr lang="en-US" b="1" dirty="0" smtClean="0"/>
              <a:t>implantation</a:t>
            </a:r>
            <a:r>
              <a:rPr lang="en-US" dirty="0" smtClean="0"/>
              <a:t> start on 5</a:t>
            </a:r>
            <a:r>
              <a:rPr lang="en-US" baseline="30000" dirty="0" smtClean="0"/>
              <a:t>th</a:t>
            </a:r>
            <a:r>
              <a:rPr lang="en-US" dirty="0" smtClean="0"/>
              <a:t> day. The </a:t>
            </a:r>
            <a:r>
              <a:rPr lang="en-US" dirty="0" err="1" smtClean="0"/>
              <a:t>blastocyst</a:t>
            </a:r>
            <a:r>
              <a:rPr lang="en-US" dirty="0" smtClean="0"/>
              <a:t> is partially implanted into </a:t>
            </a:r>
            <a:r>
              <a:rPr lang="en-US" dirty="0" err="1" smtClean="0"/>
              <a:t>endometrium</a:t>
            </a:r>
            <a:r>
              <a:rPr lang="en-US" dirty="0" smtClean="0"/>
              <a:t>, </a:t>
            </a:r>
            <a:r>
              <a:rPr lang="en-US" dirty="0" err="1" smtClean="0"/>
              <a:t>embrionic</a:t>
            </a:r>
            <a:r>
              <a:rPr lang="en-US" dirty="0" smtClean="0"/>
              <a:t> disc became </a:t>
            </a:r>
            <a:r>
              <a:rPr lang="en-US" dirty="0" err="1" smtClean="0"/>
              <a:t>bilaminar</a:t>
            </a:r>
            <a:r>
              <a:rPr lang="en-US" dirty="0" smtClean="0"/>
              <a:t> and </a:t>
            </a:r>
            <a:r>
              <a:rPr lang="en-US" dirty="0" err="1" smtClean="0"/>
              <a:t>trophoblasts</a:t>
            </a:r>
            <a:r>
              <a:rPr lang="en-US" dirty="0" smtClean="0"/>
              <a:t> differentiation into </a:t>
            </a:r>
            <a:r>
              <a:rPr lang="en-US" b="1" dirty="0" err="1" smtClean="0"/>
              <a:t>cyto</a:t>
            </a:r>
            <a:r>
              <a:rPr lang="uk-UA" b="1" dirty="0" err="1" smtClean="0"/>
              <a:t>trophoblasts</a:t>
            </a:r>
            <a:r>
              <a:rPr lang="en-US" b="1" dirty="0" smtClean="0"/>
              <a:t> </a:t>
            </a:r>
            <a:r>
              <a:rPr lang="en-US" dirty="0" smtClean="0"/>
              <a:t>and </a:t>
            </a:r>
            <a:r>
              <a:rPr lang="uk-UA" b="1" dirty="0" err="1" smtClean="0"/>
              <a:t>syncytiotrophoblasts</a:t>
            </a:r>
            <a:r>
              <a:rPr lang="uk-UA" dirty="0" smtClean="0"/>
              <a:t> </a:t>
            </a:r>
            <a:r>
              <a:rPr lang="en-US" dirty="0" smtClean="0"/>
              <a:t>starts on day 6</a:t>
            </a:r>
            <a:r>
              <a:rPr lang="en-US" baseline="30000" dirty="0" smtClean="0"/>
              <a:t>th</a:t>
            </a:r>
            <a:r>
              <a:rPr lang="en-US" dirty="0" smtClean="0"/>
              <a:t>. </a:t>
            </a:r>
            <a:endParaRPr lang="uk-UA" dirty="0"/>
          </a:p>
        </p:txBody>
      </p:sp>
      <p:pic>
        <p:nvPicPr>
          <p:cNvPr id="6" name="Рисунок 5" descr="Blastocyst.jpg"/>
          <p:cNvPicPr>
            <a:picLocks noChangeAspect="1"/>
          </p:cNvPicPr>
          <p:nvPr/>
        </p:nvPicPr>
        <p:blipFill>
          <a:blip r:embed="rId3" cstate="print"/>
          <a:stretch>
            <a:fillRect/>
          </a:stretch>
        </p:blipFill>
        <p:spPr>
          <a:xfrm>
            <a:off x="5128341" y="3798524"/>
            <a:ext cx="4593511" cy="3402379"/>
          </a:xfrm>
          <a:prstGeom prst="rect">
            <a:avLst/>
          </a:prstGeom>
        </p:spPr>
      </p:pic>
      <p:cxnSp>
        <p:nvCxnSpPr>
          <p:cNvPr id="8" name="Пряма зі стрілкою 7"/>
          <p:cNvCxnSpPr/>
          <p:nvPr/>
        </p:nvCxnSpPr>
        <p:spPr>
          <a:xfrm>
            <a:off x="6928005" y="3524844"/>
            <a:ext cx="306234" cy="226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Прямокутник 12"/>
          <p:cNvSpPr/>
          <p:nvPr/>
        </p:nvSpPr>
        <p:spPr>
          <a:xfrm>
            <a:off x="7770148" y="1937068"/>
            <a:ext cx="1684287" cy="484748"/>
          </a:xfrm>
          <a:prstGeom prst="rect">
            <a:avLst/>
          </a:prstGeom>
        </p:spPr>
        <p:txBody>
          <a:bodyPr wrap="square" lIns="96672" tIns="48336" rIns="96672" bIns="48336">
            <a:spAutoFit/>
          </a:bodyPr>
          <a:lstStyle/>
          <a:p>
            <a:r>
              <a:rPr lang="en-US" sz="2500" b="1" dirty="0" smtClean="0"/>
              <a:t>blastula</a:t>
            </a:r>
            <a:endParaRPr lang="uk-UA" sz="2500" b="1" dirty="0"/>
          </a:p>
        </p:txBody>
      </p:sp>
      <p:sp>
        <p:nvSpPr>
          <p:cNvPr id="14" name="Прямокутник 13"/>
          <p:cNvSpPr/>
          <p:nvPr/>
        </p:nvSpPr>
        <p:spPr>
          <a:xfrm>
            <a:off x="8162756" y="3600453"/>
            <a:ext cx="1559097" cy="484748"/>
          </a:xfrm>
          <a:prstGeom prst="rect">
            <a:avLst/>
          </a:prstGeom>
        </p:spPr>
        <p:txBody>
          <a:bodyPr wrap="none" lIns="96672" tIns="48336" rIns="96672" bIns="48336">
            <a:spAutoFit/>
          </a:bodyPr>
          <a:lstStyle/>
          <a:p>
            <a:r>
              <a:rPr lang="en-US" sz="2500" b="1" dirty="0" err="1" smtClean="0"/>
              <a:t>blastocyst</a:t>
            </a:r>
            <a:endParaRPr lang="uk-UA" sz="2500" dirty="0"/>
          </a:p>
        </p:txBody>
      </p:sp>
      <p:sp>
        <p:nvSpPr>
          <p:cNvPr id="15" name="Прямокутник 14"/>
          <p:cNvSpPr/>
          <p:nvPr/>
        </p:nvSpPr>
        <p:spPr>
          <a:xfrm>
            <a:off x="2617908" y="1861457"/>
            <a:ext cx="1171198" cy="484748"/>
          </a:xfrm>
          <a:prstGeom prst="rect">
            <a:avLst/>
          </a:prstGeom>
        </p:spPr>
        <p:txBody>
          <a:bodyPr wrap="none" lIns="96672" tIns="48336" rIns="96672" bIns="48336">
            <a:spAutoFit/>
          </a:bodyPr>
          <a:lstStyle/>
          <a:p>
            <a:r>
              <a:rPr lang="en-US" sz="2500" b="1" dirty="0" err="1" smtClean="0"/>
              <a:t>morula</a:t>
            </a:r>
            <a:endParaRPr lang="uk-UA" sz="2500" b="1" dirty="0"/>
          </a:p>
        </p:txBody>
      </p:sp>
      <p:sp>
        <p:nvSpPr>
          <p:cNvPr id="16" name="Прямокутник 15"/>
          <p:cNvSpPr/>
          <p:nvPr/>
        </p:nvSpPr>
        <p:spPr>
          <a:xfrm>
            <a:off x="8612295" y="6711982"/>
            <a:ext cx="1243853" cy="297671"/>
          </a:xfrm>
          <a:prstGeom prst="rect">
            <a:avLst/>
          </a:prstGeom>
        </p:spPr>
        <p:txBody>
          <a:bodyPr wrap="none" lIns="96672" tIns="48336" rIns="96672" bIns="48336">
            <a:spAutoFit/>
          </a:bodyPr>
          <a:lstStyle/>
          <a:p>
            <a:r>
              <a:rPr lang="en-US" sz="1300" dirty="0" smtClean="0"/>
              <a:t>(</a:t>
            </a:r>
            <a:r>
              <a:rPr lang="en-US" sz="1300" dirty="0" err="1" smtClean="0"/>
              <a:t>Embryoblasts</a:t>
            </a:r>
            <a:r>
              <a:rPr lang="en-US" sz="1300" dirty="0" smtClean="0"/>
              <a:t>) </a:t>
            </a:r>
            <a:endParaRPr lang="uk-UA" sz="1300"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751"/>
            <a:ext cx="9721850" cy="604867"/>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uk-UA" b="1" dirty="0" err="1" smtClean="0"/>
              <a:t>Implantation</a:t>
            </a:r>
            <a:r>
              <a:rPr lang="uk-UA" b="1" dirty="0" smtClean="0"/>
              <a:t>: </a:t>
            </a:r>
            <a:r>
              <a:rPr lang="uk-UA" dirty="0" smtClean="0"/>
              <a:t/>
            </a:r>
            <a:br>
              <a:rPr lang="uk-UA" dirty="0" smtClean="0"/>
            </a:br>
            <a:endParaRPr lang="uk-UA" dirty="0"/>
          </a:p>
        </p:txBody>
      </p:sp>
      <p:sp>
        <p:nvSpPr>
          <p:cNvPr id="3" name="Місце для вмісту 2"/>
          <p:cNvSpPr>
            <a:spLocks noGrp="1"/>
          </p:cNvSpPr>
          <p:nvPr>
            <p:ph idx="1"/>
          </p:nvPr>
        </p:nvSpPr>
        <p:spPr>
          <a:xfrm>
            <a:off x="0" y="727331"/>
            <a:ext cx="9721850" cy="6473568"/>
          </a:xfrm>
        </p:spPr>
        <p:txBody>
          <a:bodyPr>
            <a:normAutofit fontScale="92500" lnSpcReduction="10000"/>
          </a:bodyPr>
          <a:lstStyle/>
          <a:p>
            <a:pPr marL="196365" indent="-196365">
              <a:buNone/>
            </a:pPr>
            <a:r>
              <a:rPr lang="en-US" b="1" dirty="0" smtClean="0"/>
              <a:t>          </a:t>
            </a:r>
            <a:r>
              <a:rPr lang="uk-UA" b="1" dirty="0" err="1" smtClean="0"/>
              <a:t>Implantation</a:t>
            </a:r>
            <a:r>
              <a:rPr lang="uk-UA" dirty="0" smtClean="0"/>
              <a:t> </a:t>
            </a:r>
            <a:r>
              <a:rPr lang="uk-UA" dirty="0" err="1" smtClean="0"/>
              <a:t>is</a:t>
            </a:r>
            <a:r>
              <a:rPr lang="uk-UA" dirty="0" smtClean="0"/>
              <a:t> </a:t>
            </a:r>
            <a:r>
              <a:rPr lang="uk-UA" dirty="0" err="1" smtClean="0"/>
              <a:t>the</a:t>
            </a:r>
            <a:r>
              <a:rPr lang="uk-UA" dirty="0" smtClean="0"/>
              <a:t> </a:t>
            </a:r>
            <a:r>
              <a:rPr lang="uk-UA" dirty="0" err="1" smtClean="0"/>
              <a:t>attachment</a:t>
            </a:r>
            <a:r>
              <a:rPr lang="uk-UA" dirty="0" smtClean="0"/>
              <a:t> </a:t>
            </a:r>
            <a:r>
              <a:rPr lang="uk-UA" dirty="0" err="1" smtClean="0"/>
              <a:t>of</a:t>
            </a:r>
            <a:r>
              <a:rPr lang="uk-UA" dirty="0" smtClean="0"/>
              <a:t> </a:t>
            </a:r>
            <a:r>
              <a:rPr lang="uk-UA" dirty="0" err="1" smtClean="0"/>
              <a:t>the</a:t>
            </a:r>
            <a:r>
              <a:rPr lang="uk-UA" dirty="0" smtClean="0"/>
              <a:t> </a:t>
            </a:r>
            <a:r>
              <a:rPr lang="uk-UA" dirty="0" err="1" smtClean="0"/>
              <a:t>blastocyst</a:t>
            </a:r>
            <a:r>
              <a:rPr lang="uk-UA" dirty="0" smtClean="0"/>
              <a:t> </a:t>
            </a:r>
            <a:r>
              <a:rPr lang="uk-UA" dirty="0" err="1" smtClean="0"/>
              <a:t>to</a:t>
            </a:r>
            <a:r>
              <a:rPr lang="uk-UA" dirty="0" smtClean="0"/>
              <a:t> </a:t>
            </a:r>
            <a:r>
              <a:rPr lang="uk-UA" dirty="0" err="1" smtClean="0"/>
              <a:t>the</a:t>
            </a:r>
            <a:r>
              <a:rPr lang="uk-UA" dirty="0" smtClean="0"/>
              <a:t> </a:t>
            </a:r>
            <a:r>
              <a:rPr lang="uk-UA" dirty="0" err="1" smtClean="0"/>
              <a:t>uterine</a:t>
            </a:r>
            <a:r>
              <a:rPr lang="uk-UA" dirty="0" smtClean="0"/>
              <a:t> </a:t>
            </a:r>
            <a:r>
              <a:rPr lang="uk-UA" dirty="0" err="1" smtClean="0"/>
              <a:t>wall</a:t>
            </a:r>
            <a:r>
              <a:rPr lang="uk-UA" dirty="0" smtClean="0"/>
              <a:t>. </a:t>
            </a:r>
            <a:r>
              <a:rPr lang="uk-UA" dirty="0" err="1" smtClean="0"/>
              <a:t>It</a:t>
            </a:r>
            <a:r>
              <a:rPr lang="uk-UA" dirty="0" smtClean="0"/>
              <a:t> </a:t>
            </a:r>
            <a:r>
              <a:rPr lang="uk-UA" dirty="0" err="1" smtClean="0"/>
              <a:t>occurs</a:t>
            </a:r>
            <a:r>
              <a:rPr lang="uk-UA" dirty="0" smtClean="0"/>
              <a:t> </a:t>
            </a:r>
            <a:r>
              <a:rPr lang="uk-UA" dirty="0" err="1" smtClean="0"/>
              <a:t>after</a:t>
            </a:r>
            <a:r>
              <a:rPr lang="uk-UA" dirty="0" smtClean="0"/>
              <a:t> </a:t>
            </a:r>
            <a:r>
              <a:rPr lang="uk-UA" b="1" dirty="0" smtClean="0"/>
              <a:t>7 </a:t>
            </a:r>
            <a:r>
              <a:rPr lang="uk-UA" b="1" dirty="0" err="1" smtClean="0"/>
              <a:t>days</a:t>
            </a:r>
            <a:r>
              <a:rPr lang="uk-UA" b="1" dirty="0" smtClean="0"/>
              <a:t> </a:t>
            </a:r>
            <a:r>
              <a:rPr lang="uk-UA" b="1" dirty="0" err="1" smtClean="0"/>
              <a:t>of</a:t>
            </a:r>
            <a:r>
              <a:rPr lang="uk-UA" b="1" dirty="0" smtClean="0"/>
              <a:t> </a:t>
            </a:r>
            <a:r>
              <a:rPr lang="uk-UA" b="1" dirty="0" err="1" smtClean="0"/>
              <a:t>fertilization</a:t>
            </a:r>
            <a:r>
              <a:rPr lang="uk-UA" dirty="0" smtClean="0"/>
              <a:t>. </a:t>
            </a:r>
            <a:r>
              <a:rPr lang="uk-UA" dirty="0" err="1" smtClean="0"/>
              <a:t>About</a:t>
            </a:r>
            <a:r>
              <a:rPr lang="uk-UA" dirty="0" smtClean="0"/>
              <a:t> </a:t>
            </a:r>
            <a:r>
              <a:rPr lang="uk-UA" b="1" dirty="0" smtClean="0"/>
              <a:t>8 </a:t>
            </a:r>
            <a:r>
              <a:rPr lang="uk-UA" b="1" dirty="0" err="1" smtClean="0"/>
              <a:t>days</a:t>
            </a:r>
            <a:r>
              <a:rPr lang="uk-UA" b="1" dirty="0" smtClean="0"/>
              <a:t> </a:t>
            </a:r>
            <a:r>
              <a:rPr lang="uk-UA" b="1" dirty="0" err="1" smtClean="0"/>
              <a:t>after</a:t>
            </a:r>
            <a:r>
              <a:rPr lang="uk-UA" b="1" dirty="0" smtClean="0"/>
              <a:t> </a:t>
            </a:r>
            <a:r>
              <a:rPr lang="uk-UA" dirty="0" err="1" smtClean="0"/>
              <a:t>fertilization</a:t>
            </a:r>
            <a:r>
              <a:rPr lang="uk-UA" dirty="0" smtClean="0"/>
              <a:t>, </a:t>
            </a:r>
            <a:r>
              <a:rPr lang="uk-UA" dirty="0" err="1" smtClean="0"/>
              <a:t>the</a:t>
            </a:r>
            <a:r>
              <a:rPr lang="uk-UA" dirty="0" smtClean="0"/>
              <a:t> </a:t>
            </a:r>
            <a:r>
              <a:rPr lang="uk-UA" dirty="0" err="1" smtClean="0"/>
              <a:t>trophoblast</a:t>
            </a:r>
            <a:r>
              <a:rPr lang="uk-UA" dirty="0" smtClean="0"/>
              <a:t> </a:t>
            </a:r>
            <a:r>
              <a:rPr lang="uk-UA" dirty="0" err="1" smtClean="0"/>
              <a:t>develops</a:t>
            </a:r>
            <a:r>
              <a:rPr lang="uk-UA" dirty="0" smtClean="0"/>
              <a:t> </a:t>
            </a:r>
            <a:r>
              <a:rPr lang="uk-UA" dirty="0" err="1" smtClean="0"/>
              <a:t>into</a:t>
            </a:r>
            <a:r>
              <a:rPr lang="uk-UA" dirty="0" smtClean="0"/>
              <a:t> </a:t>
            </a:r>
            <a:r>
              <a:rPr lang="en-US" b="1" dirty="0" smtClean="0"/>
              <a:t>2</a:t>
            </a:r>
            <a:r>
              <a:rPr lang="uk-UA" b="1" dirty="0" smtClean="0"/>
              <a:t> </a:t>
            </a:r>
            <a:r>
              <a:rPr lang="uk-UA" b="1" dirty="0" err="1" smtClean="0"/>
              <a:t>layers</a:t>
            </a:r>
            <a:r>
              <a:rPr lang="uk-UA" b="1" dirty="0" smtClean="0"/>
              <a:t> </a:t>
            </a:r>
            <a:r>
              <a:rPr lang="uk-UA" b="1" dirty="0" err="1" smtClean="0"/>
              <a:t>in</a:t>
            </a:r>
            <a:r>
              <a:rPr lang="uk-UA" b="1" dirty="0" smtClean="0"/>
              <a:t> </a:t>
            </a:r>
            <a:r>
              <a:rPr lang="uk-UA" b="1" dirty="0" err="1" smtClean="0"/>
              <a:t>the</a:t>
            </a:r>
            <a:r>
              <a:rPr lang="uk-UA" b="1" dirty="0" smtClean="0"/>
              <a:t> </a:t>
            </a:r>
            <a:r>
              <a:rPr lang="uk-UA" b="1" dirty="0" err="1" smtClean="0"/>
              <a:t>region</a:t>
            </a:r>
            <a:r>
              <a:rPr lang="uk-UA" b="1" dirty="0" smtClean="0"/>
              <a:t> </a:t>
            </a:r>
            <a:r>
              <a:rPr lang="uk-UA" b="1" dirty="0" err="1" smtClean="0"/>
              <a:t>of</a:t>
            </a:r>
            <a:r>
              <a:rPr lang="uk-UA" b="1" dirty="0" smtClean="0"/>
              <a:t> </a:t>
            </a:r>
            <a:r>
              <a:rPr lang="uk-UA" b="1" dirty="0" err="1" smtClean="0"/>
              <a:t>contact</a:t>
            </a:r>
            <a:r>
              <a:rPr lang="uk-UA" b="1" dirty="0" smtClean="0"/>
              <a:t> </a:t>
            </a:r>
            <a:r>
              <a:rPr lang="uk-UA" b="1" dirty="0" err="1" smtClean="0"/>
              <a:t>between</a:t>
            </a:r>
            <a:r>
              <a:rPr lang="uk-UA" b="1" dirty="0" smtClean="0"/>
              <a:t> </a:t>
            </a:r>
            <a:r>
              <a:rPr lang="uk-UA" b="1" dirty="0" err="1" smtClean="0"/>
              <a:t>the</a:t>
            </a:r>
            <a:r>
              <a:rPr lang="uk-UA" b="1" dirty="0" smtClean="0"/>
              <a:t> </a:t>
            </a:r>
            <a:r>
              <a:rPr lang="uk-UA" b="1" dirty="0" err="1" smtClean="0"/>
              <a:t>blastocyst</a:t>
            </a:r>
            <a:r>
              <a:rPr lang="uk-UA" b="1" dirty="0" smtClean="0"/>
              <a:t> </a:t>
            </a:r>
            <a:r>
              <a:rPr lang="uk-UA" b="1" dirty="0" err="1" smtClean="0"/>
              <a:t>and</a:t>
            </a:r>
            <a:r>
              <a:rPr lang="uk-UA" b="1" dirty="0" smtClean="0"/>
              <a:t> </a:t>
            </a:r>
            <a:r>
              <a:rPr lang="uk-UA" b="1" dirty="0" err="1" smtClean="0"/>
              <a:t>endometrium</a:t>
            </a:r>
            <a:r>
              <a:rPr lang="uk-UA" b="1" dirty="0" smtClean="0"/>
              <a:t>. </a:t>
            </a:r>
            <a:r>
              <a:rPr lang="uk-UA" dirty="0" err="1" smtClean="0"/>
              <a:t>These</a:t>
            </a:r>
            <a:r>
              <a:rPr lang="uk-UA" dirty="0" smtClean="0"/>
              <a:t> </a:t>
            </a:r>
            <a:r>
              <a:rPr lang="uk-UA" dirty="0" err="1" smtClean="0"/>
              <a:t>layers</a:t>
            </a:r>
            <a:r>
              <a:rPr lang="uk-UA" dirty="0" smtClean="0"/>
              <a:t> </a:t>
            </a:r>
            <a:r>
              <a:rPr lang="uk-UA" dirty="0" err="1" smtClean="0"/>
              <a:t>are</a:t>
            </a:r>
            <a:r>
              <a:rPr lang="uk-UA" dirty="0" smtClean="0"/>
              <a:t>:</a:t>
            </a:r>
          </a:p>
          <a:p>
            <a:pPr marL="196365" indent="-196365"/>
            <a:r>
              <a:rPr lang="uk-UA" dirty="0" smtClean="0"/>
              <a:t>(a) </a:t>
            </a:r>
            <a:r>
              <a:rPr lang="uk-UA" dirty="0" err="1" smtClean="0"/>
              <a:t>syncytiotrophoblast</a:t>
            </a:r>
            <a:r>
              <a:rPr lang="uk-UA" dirty="0" smtClean="0"/>
              <a:t> </a:t>
            </a:r>
            <a:r>
              <a:rPr lang="uk-UA" dirty="0" err="1" smtClean="0"/>
              <a:t>that</a:t>
            </a:r>
            <a:r>
              <a:rPr lang="uk-UA" dirty="0" smtClean="0"/>
              <a:t> </a:t>
            </a:r>
            <a:r>
              <a:rPr lang="uk-UA" dirty="0" err="1" smtClean="0"/>
              <a:t>contains</a:t>
            </a:r>
            <a:r>
              <a:rPr lang="uk-UA" dirty="0" smtClean="0"/>
              <a:t> non-</a:t>
            </a:r>
            <a:r>
              <a:rPr lang="uk-UA" dirty="0" err="1" smtClean="0"/>
              <a:t>distinct</a:t>
            </a:r>
            <a:r>
              <a:rPr lang="uk-UA" dirty="0" smtClean="0"/>
              <a:t> </a:t>
            </a:r>
            <a:r>
              <a:rPr lang="uk-UA" dirty="0" err="1" smtClean="0"/>
              <a:t>cell</a:t>
            </a:r>
            <a:r>
              <a:rPr lang="uk-UA" dirty="0" smtClean="0"/>
              <a:t> </a:t>
            </a:r>
            <a:r>
              <a:rPr lang="uk-UA" dirty="0" err="1" smtClean="0"/>
              <a:t>boundaries</a:t>
            </a:r>
            <a:r>
              <a:rPr lang="uk-UA" dirty="0" smtClean="0"/>
              <a:t> </a:t>
            </a:r>
            <a:r>
              <a:rPr lang="uk-UA" dirty="0" err="1" smtClean="0"/>
              <a:t>and</a:t>
            </a:r>
            <a:endParaRPr lang="uk-UA" dirty="0" smtClean="0"/>
          </a:p>
          <a:p>
            <a:pPr marL="196365" indent="-196365"/>
            <a:r>
              <a:rPr lang="uk-UA" dirty="0" smtClean="0"/>
              <a:t>(b) </a:t>
            </a:r>
            <a:r>
              <a:rPr lang="uk-UA" dirty="0" err="1" smtClean="0"/>
              <a:t>cytotrophoblast</a:t>
            </a:r>
            <a:r>
              <a:rPr lang="uk-UA" dirty="0" smtClean="0"/>
              <a:t> </a:t>
            </a:r>
            <a:r>
              <a:rPr lang="uk-UA" dirty="0" err="1" smtClean="0"/>
              <a:t>between</a:t>
            </a:r>
            <a:r>
              <a:rPr lang="uk-UA" dirty="0" smtClean="0"/>
              <a:t> </a:t>
            </a:r>
            <a:r>
              <a:rPr lang="uk-UA" dirty="0" err="1" smtClean="0"/>
              <a:t>the</a:t>
            </a:r>
            <a:r>
              <a:rPr lang="uk-UA" dirty="0" smtClean="0"/>
              <a:t> </a:t>
            </a:r>
            <a:r>
              <a:rPr lang="uk-UA" dirty="0" err="1" smtClean="0"/>
              <a:t>inner</a:t>
            </a:r>
            <a:r>
              <a:rPr lang="uk-UA" dirty="0" smtClean="0"/>
              <a:t> </a:t>
            </a:r>
            <a:r>
              <a:rPr lang="uk-UA" dirty="0" err="1" smtClean="0"/>
              <a:t>cell</a:t>
            </a:r>
            <a:r>
              <a:rPr lang="uk-UA" dirty="0" smtClean="0"/>
              <a:t> </a:t>
            </a:r>
            <a:r>
              <a:rPr lang="uk-UA" dirty="0" err="1" smtClean="0"/>
              <a:t>mass</a:t>
            </a:r>
            <a:r>
              <a:rPr lang="uk-UA" dirty="0" smtClean="0"/>
              <a:t> </a:t>
            </a:r>
            <a:r>
              <a:rPr lang="uk-UA" dirty="0" err="1" smtClean="0"/>
              <a:t>and</a:t>
            </a:r>
            <a:r>
              <a:rPr lang="uk-UA" dirty="0" smtClean="0"/>
              <a:t> </a:t>
            </a:r>
            <a:r>
              <a:rPr lang="uk-UA" dirty="0" err="1" smtClean="0"/>
              <a:t>syncytiotrophoblast</a:t>
            </a:r>
            <a:r>
              <a:rPr lang="uk-UA" dirty="0" smtClean="0"/>
              <a:t> </a:t>
            </a:r>
            <a:r>
              <a:rPr lang="en-US" dirty="0" smtClean="0"/>
              <a:t> </a:t>
            </a:r>
            <a:r>
              <a:rPr lang="uk-UA" dirty="0" err="1" smtClean="0"/>
              <a:t>that</a:t>
            </a:r>
            <a:r>
              <a:rPr lang="uk-UA" dirty="0" smtClean="0"/>
              <a:t> </a:t>
            </a:r>
            <a:r>
              <a:rPr lang="uk-UA" dirty="0" err="1" smtClean="0"/>
              <a:t>is</a:t>
            </a:r>
            <a:r>
              <a:rPr lang="uk-UA" dirty="0" smtClean="0"/>
              <a:t> </a:t>
            </a:r>
            <a:r>
              <a:rPr lang="uk-UA" dirty="0" err="1" smtClean="0"/>
              <a:t>composed</a:t>
            </a:r>
            <a:r>
              <a:rPr lang="uk-UA" dirty="0" smtClean="0"/>
              <a:t> </a:t>
            </a:r>
            <a:r>
              <a:rPr lang="uk-UA" dirty="0" err="1" smtClean="0"/>
              <a:t>of</a:t>
            </a:r>
            <a:r>
              <a:rPr lang="uk-UA" dirty="0" smtClean="0"/>
              <a:t> </a:t>
            </a:r>
            <a:r>
              <a:rPr lang="uk-UA" dirty="0" err="1" smtClean="0"/>
              <a:t>distinct</a:t>
            </a:r>
            <a:r>
              <a:rPr lang="uk-UA" dirty="0" smtClean="0"/>
              <a:t> </a:t>
            </a:r>
            <a:r>
              <a:rPr lang="uk-UA" dirty="0" err="1" smtClean="0"/>
              <a:t>cells</a:t>
            </a:r>
            <a:r>
              <a:rPr lang="uk-UA" dirty="0" smtClean="0"/>
              <a:t>.</a:t>
            </a:r>
          </a:p>
          <a:p>
            <a:pPr marL="196365" indent="-196365"/>
            <a:r>
              <a:rPr lang="uk-UA" dirty="0" err="1" smtClean="0"/>
              <a:t>The</a:t>
            </a:r>
            <a:r>
              <a:rPr lang="uk-UA" dirty="0" smtClean="0"/>
              <a:t> </a:t>
            </a:r>
            <a:r>
              <a:rPr lang="uk-UA" dirty="0" err="1" smtClean="0"/>
              <a:t>portion</a:t>
            </a:r>
            <a:r>
              <a:rPr lang="uk-UA" dirty="0" smtClean="0"/>
              <a:t> </a:t>
            </a:r>
            <a:r>
              <a:rPr lang="uk-UA" dirty="0" err="1" smtClean="0"/>
              <a:t>of</a:t>
            </a:r>
            <a:r>
              <a:rPr lang="uk-UA" dirty="0" smtClean="0"/>
              <a:t> </a:t>
            </a:r>
            <a:r>
              <a:rPr lang="uk-UA" dirty="0" err="1" smtClean="0"/>
              <a:t>the</a:t>
            </a:r>
            <a:r>
              <a:rPr lang="uk-UA" dirty="0" smtClean="0"/>
              <a:t> </a:t>
            </a:r>
            <a:r>
              <a:rPr lang="uk-UA" dirty="0" err="1" smtClean="0"/>
              <a:t>blastocyst</a:t>
            </a:r>
            <a:r>
              <a:rPr lang="uk-UA" dirty="0" smtClean="0"/>
              <a:t> </a:t>
            </a:r>
            <a:r>
              <a:rPr lang="uk-UA" dirty="0" err="1" smtClean="0"/>
              <a:t>where</a:t>
            </a:r>
            <a:r>
              <a:rPr lang="uk-UA" dirty="0" smtClean="0"/>
              <a:t> </a:t>
            </a:r>
            <a:r>
              <a:rPr lang="uk-UA" dirty="0" err="1" smtClean="0"/>
              <a:t>the</a:t>
            </a:r>
            <a:r>
              <a:rPr lang="uk-UA" dirty="0" smtClean="0"/>
              <a:t> </a:t>
            </a:r>
            <a:r>
              <a:rPr lang="uk-UA" dirty="0" err="1" smtClean="0"/>
              <a:t>inner</a:t>
            </a:r>
            <a:r>
              <a:rPr lang="uk-UA" dirty="0" smtClean="0"/>
              <a:t> </a:t>
            </a:r>
            <a:r>
              <a:rPr lang="uk-UA" dirty="0" err="1" smtClean="0"/>
              <a:t>cell</a:t>
            </a:r>
            <a:r>
              <a:rPr lang="uk-UA" dirty="0" smtClean="0"/>
              <a:t> </a:t>
            </a:r>
            <a:r>
              <a:rPr lang="uk-UA" dirty="0" err="1" smtClean="0"/>
              <a:t>mass</a:t>
            </a:r>
            <a:r>
              <a:rPr lang="uk-UA" dirty="0" smtClean="0"/>
              <a:t> </a:t>
            </a:r>
            <a:r>
              <a:rPr lang="uk-UA" dirty="0" err="1" smtClean="0"/>
              <a:t>is</a:t>
            </a:r>
            <a:r>
              <a:rPr lang="uk-UA" dirty="0" smtClean="0"/>
              <a:t> </a:t>
            </a:r>
            <a:r>
              <a:rPr lang="uk-UA" dirty="0" err="1" smtClean="0"/>
              <a:t>located</a:t>
            </a:r>
            <a:r>
              <a:rPr lang="uk-UA" dirty="0" smtClean="0"/>
              <a:t> </a:t>
            </a:r>
            <a:r>
              <a:rPr lang="uk-UA" dirty="0" err="1" smtClean="0"/>
              <a:t>lies</a:t>
            </a:r>
            <a:r>
              <a:rPr lang="uk-UA" dirty="0" smtClean="0"/>
              <a:t> </a:t>
            </a:r>
            <a:r>
              <a:rPr lang="uk-UA" dirty="0" err="1" smtClean="0"/>
              <a:t>against</a:t>
            </a:r>
            <a:r>
              <a:rPr lang="uk-UA" dirty="0" smtClean="0"/>
              <a:t> </a:t>
            </a:r>
            <a:r>
              <a:rPr lang="uk-UA" dirty="0" err="1" smtClean="0"/>
              <a:t>the</a:t>
            </a:r>
            <a:r>
              <a:rPr lang="uk-UA" dirty="0" smtClean="0"/>
              <a:t> </a:t>
            </a:r>
            <a:r>
              <a:rPr lang="uk-UA" dirty="0" err="1" smtClean="0"/>
              <a:t>endometrium</a:t>
            </a:r>
            <a:r>
              <a:rPr lang="uk-UA" dirty="0" smtClean="0"/>
              <a:t> </a:t>
            </a:r>
            <a:r>
              <a:rPr lang="uk-UA" dirty="0" err="1" smtClean="0"/>
              <a:t>of</a:t>
            </a:r>
            <a:r>
              <a:rPr lang="uk-UA" dirty="0" smtClean="0"/>
              <a:t> </a:t>
            </a:r>
            <a:r>
              <a:rPr lang="uk-UA" dirty="0" err="1" smtClean="0"/>
              <a:t>the</a:t>
            </a:r>
            <a:r>
              <a:rPr lang="uk-UA" dirty="0" smtClean="0"/>
              <a:t> </a:t>
            </a:r>
            <a:r>
              <a:rPr lang="uk-UA" dirty="0" err="1" smtClean="0"/>
              <a:t>uterus</a:t>
            </a:r>
            <a:r>
              <a:rPr lang="uk-UA" dirty="0" smtClean="0"/>
              <a:t>. </a:t>
            </a:r>
            <a:r>
              <a:rPr lang="uk-UA" dirty="0" err="1" smtClean="0"/>
              <a:t>The</a:t>
            </a:r>
            <a:r>
              <a:rPr lang="uk-UA" dirty="0" smtClean="0"/>
              <a:t> </a:t>
            </a:r>
            <a:r>
              <a:rPr lang="uk-UA" b="1" dirty="0" err="1" smtClean="0"/>
              <a:t>blastocyst</a:t>
            </a:r>
            <a:r>
              <a:rPr lang="uk-UA" b="1" dirty="0" smtClean="0"/>
              <a:t> </a:t>
            </a:r>
            <a:r>
              <a:rPr lang="uk-UA" b="1" dirty="0" err="1" smtClean="0"/>
              <a:t>sinks</a:t>
            </a:r>
            <a:r>
              <a:rPr lang="uk-UA" b="1" dirty="0" smtClean="0"/>
              <a:t> </a:t>
            </a:r>
            <a:r>
              <a:rPr lang="uk-UA" b="1" dirty="0" err="1" smtClean="0"/>
              <a:t>into</a:t>
            </a:r>
            <a:r>
              <a:rPr lang="uk-UA" b="1" dirty="0" smtClean="0"/>
              <a:t> a </a:t>
            </a:r>
            <a:r>
              <a:rPr lang="uk-UA" b="1" dirty="0" err="1" smtClean="0"/>
              <a:t>pit</a:t>
            </a:r>
            <a:r>
              <a:rPr lang="uk-UA" b="1" dirty="0" smtClean="0"/>
              <a:t> </a:t>
            </a:r>
            <a:r>
              <a:rPr lang="uk-UA" dirty="0" err="1" smtClean="0"/>
              <a:t>formed</a:t>
            </a:r>
            <a:r>
              <a:rPr lang="uk-UA" dirty="0" smtClean="0"/>
              <a:t> </a:t>
            </a:r>
            <a:r>
              <a:rPr lang="uk-UA" dirty="0" err="1" smtClean="0"/>
              <a:t>in</a:t>
            </a:r>
            <a:r>
              <a:rPr lang="uk-UA" dirty="0" smtClean="0"/>
              <a:t> </a:t>
            </a:r>
            <a:r>
              <a:rPr lang="uk-UA" dirty="0" err="1" smtClean="0"/>
              <a:t>the</a:t>
            </a:r>
            <a:r>
              <a:rPr lang="uk-UA" dirty="0" smtClean="0"/>
              <a:t> </a:t>
            </a:r>
            <a:r>
              <a:rPr lang="uk-UA" dirty="0" err="1" smtClean="0"/>
              <a:t>endometrium</a:t>
            </a:r>
            <a:r>
              <a:rPr lang="uk-UA" dirty="0" smtClean="0"/>
              <a:t> </a:t>
            </a:r>
            <a:r>
              <a:rPr lang="uk-UA" dirty="0" err="1" smtClean="0"/>
              <a:t>and</a:t>
            </a:r>
            <a:r>
              <a:rPr lang="uk-UA" dirty="0" smtClean="0"/>
              <a:t> </a:t>
            </a:r>
            <a:r>
              <a:rPr lang="uk-UA" dirty="0" err="1" smtClean="0"/>
              <a:t>gets</a:t>
            </a:r>
            <a:r>
              <a:rPr lang="uk-UA" dirty="0" smtClean="0"/>
              <a:t> </a:t>
            </a:r>
            <a:r>
              <a:rPr lang="uk-UA" dirty="0" err="1" smtClean="0"/>
              <a:t>completely</a:t>
            </a:r>
            <a:r>
              <a:rPr lang="uk-UA" dirty="0" smtClean="0"/>
              <a:t> </a:t>
            </a:r>
            <a:r>
              <a:rPr lang="uk-UA" dirty="0" err="1" smtClean="0"/>
              <a:t>burried</a:t>
            </a:r>
            <a:r>
              <a:rPr lang="uk-UA" dirty="0" smtClean="0"/>
              <a:t> </a:t>
            </a:r>
            <a:r>
              <a:rPr lang="uk-UA" dirty="0" err="1" smtClean="0"/>
              <a:t>in</a:t>
            </a:r>
            <a:r>
              <a:rPr lang="uk-UA" dirty="0" smtClean="0"/>
              <a:t> </a:t>
            </a:r>
            <a:r>
              <a:rPr lang="uk-UA" dirty="0" err="1" smtClean="0"/>
              <a:t>the</a:t>
            </a:r>
            <a:r>
              <a:rPr lang="uk-UA" dirty="0" smtClean="0"/>
              <a:t> </a:t>
            </a:r>
            <a:r>
              <a:rPr lang="uk-UA" dirty="0" err="1" smtClean="0"/>
              <a:t>endometrium</a:t>
            </a:r>
            <a:r>
              <a:rPr lang="uk-UA" dirty="0" smtClean="0"/>
              <a:t>. </a:t>
            </a:r>
            <a:r>
              <a:rPr lang="uk-UA" dirty="0" err="1" smtClean="0"/>
              <a:t>The</a:t>
            </a:r>
            <a:r>
              <a:rPr lang="uk-UA" dirty="0" smtClean="0"/>
              <a:t> </a:t>
            </a:r>
            <a:r>
              <a:rPr lang="uk-UA" b="1" dirty="0" err="1" smtClean="0"/>
              <a:t>embedded</a:t>
            </a:r>
            <a:r>
              <a:rPr lang="uk-UA" b="1" dirty="0" smtClean="0"/>
              <a:t> </a:t>
            </a:r>
            <a:r>
              <a:rPr lang="uk-UA" b="1" dirty="0" err="1" smtClean="0"/>
              <a:t>blastocyst</a:t>
            </a:r>
            <a:r>
              <a:rPr lang="uk-UA" b="1" dirty="0" smtClean="0"/>
              <a:t> </a:t>
            </a:r>
            <a:r>
              <a:rPr lang="uk-UA" b="1" dirty="0" err="1" smtClean="0"/>
              <a:t>forms</a:t>
            </a:r>
            <a:r>
              <a:rPr lang="uk-UA" b="1" dirty="0" smtClean="0"/>
              <a:t> </a:t>
            </a:r>
            <a:r>
              <a:rPr lang="uk-UA" b="1" dirty="0" err="1" smtClean="0"/>
              <a:t>villi</a:t>
            </a:r>
            <a:r>
              <a:rPr lang="uk-UA" b="1" dirty="0" smtClean="0"/>
              <a:t> </a:t>
            </a:r>
            <a:r>
              <a:rPr lang="uk-UA" dirty="0" err="1" smtClean="0"/>
              <a:t>to</a:t>
            </a:r>
            <a:r>
              <a:rPr lang="uk-UA" dirty="0" smtClean="0"/>
              <a:t> </a:t>
            </a:r>
            <a:r>
              <a:rPr lang="uk-UA" dirty="0" err="1" smtClean="0"/>
              <a:t>get</a:t>
            </a:r>
            <a:r>
              <a:rPr lang="uk-UA" dirty="0" smtClean="0"/>
              <a:t> </a:t>
            </a:r>
            <a:r>
              <a:rPr lang="uk-UA" dirty="0" err="1" smtClean="0"/>
              <a:t>nourishment</a:t>
            </a:r>
            <a:r>
              <a:rPr lang="uk-UA" dirty="0" smtClean="0"/>
              <a:t>.</a:t>
            </a:r>
            <a:endParaRPr lang="en-US" dirty="0" smtClean="0"/>
          </a:p>
          <a:p>
            <a:endParaRPr lang="uk-UA" dirty="0" smtClean="0"/>
          </a:p>
          <a:p>
            <a:endParaRPr lang="uk-U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96" y="3"/>
            <a:ext cx="8749665" cy="64812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The Stages of Meiosis</a:t>
            </a:r>
            <a:endParaRPr lang="uk-UA" dirty="0"/>
          </a:p>
        </p:txBody>
      </p:sp>
      <p:sp>
        <p:nvSpPr>
          <p:cNvPr id="3" name="Місце для вмісту 2"/>
          <p:cNvSpPr>
            <a:spLocks noGrp="1"/>
          </p:cNvSpPr>
          <p:nvPr>
            <p:ph idx="1"/>
          </p:nvPr>
        </p:nvSpPr>
        <p:spPr>
          <a:xfrm>
            <a:off x="4" y="1008165"/>
            <a:ext cx="9721849" cy="6192737"/>
          </a:xfrm>
        </p:spPr>
        <p:txBody>
          <a:bodyPr>
            <a:normAutofit fontScale="77500" lnSpcReduction="20000"/>
          </a:bodyPr>
          <a:lstStyle/>
          <a:p>
            <a:pPr>
              <a:buNone/>
            </a:pPr>
            <a:r>
              <a:rPr lang="en-US" dirty="0" smtClean="0"/>
              <a:t>As with mitosis, the prelude to meiosis includes DNA replication.</a:t>
            </a:r>
          </a:p>
          <a:p>
            <a:pPr>
              <a:buNone/>
            </a:pPr>
            <a:r>
              <a:rPr lang="en-US" dirty="0" smtClean="0"/>
              <a:t>The </a:t>
            </a:r>
            <a:r>
              <a:rPr lang="en-US" dirty="0" err="1" smtClean="0"/>
              <a:t>premeiotic</a:t>
            </a:r>
            <a:r>
              <a:rPr lang="en-US" dirty="0" smtClean="0"/>
              <a:t> S phase is several times longer than a</a:t>
            </a:r>
          </a:p>
          <a:p>
            <a:pPr>
              <a:buNone/>
            </a:pPr>
            <a:r>
              <a:rPr lang="en-US" dirty="0" err="1" smtClean="0"/>
              <a:t>premitotic</a:t>
            </a:r>
            <a:r>
              <a:rPr lang="en-US" dirty="0" smtClean="0"/>
              <a:t> S phase. Prophase of the 1st meiotic division (i.e., prophase</a:t>
            </a:r>
          </a:p>
          <a:p>
            <a:pPr>
              <a:buNone/>
            </a:pPr>
            <a:r>
              <a:rPr lang="en-US" dirty="0" smtClean="0"/>
              <a:t>I) is typically lengthened in extraordinary fashion when compared</a:t>
            </a:r>
          </a:p>
          <a:p>
            <a:pPr marL="0" indent="0">
              <a:buNone/>
            </a:pPr>
            <a:r>
              <a:rPr lang="en-US" dirty="0" smtClean="0"/>
              <a:t>to mitotic prophase. In the human female, e.g., </a:t>
            </a:r>
            <a:r>
              <a:rPr lang="en-US" dirty="0" err="1" smtClean="0"/>
              <a:t>oocytes</a:t>
            </a:r>
            <a:r>
              <a:rPr lang="en-US" dirty="0" smtClean="0"/>
              <a:t> initiate </a:t>
            </a:r>
            <a:r>
              <a:rPr lang="en-US" b="1" dirty="0" smtClean="0"/>
              <a:t>prophase I </a:t>
            </a:r>
            <a:r>
              <a:rPr lang="en-US" dirty="0" smtClean="0"/>
              <a:t>of meiosis prior to birth and then enter a period of prolonged arrest. </a:t>
            </a:r>
            <a:r>
              <a:rPr lang="en-US" dirty="0" err="1" smtClean="0"/>
              <a:t>Oocytes</a:t>
            </a:r>
            <a:r>
              <a:rPr lang="en-US" dirty="0" smtClean="0"/>
              <a:t> resume meiosis just prior to the</a:t>
            </a:r>
          </a:p>
          <a:p>
            <a:pPr>
              <a:buNone/>
            </a:pPr>
            <a:r>
              <a:rPr lang="en-US" dirty="0" smtClean="0"/>
              <a:t>time they are ovulated, which occurs every 28 days or so after an</a:t>
            </a:r>
          </a:p>
          <a:p>
            <a:pPr>
              <a:buNone/>
            </a:pPr>
            <a:r>
              <a:rPr lang="en-US" dirty="0" smtClean="0"/>
              <a:t>individual reaches puberty. Consequently, many human </a:t>
            </a:r>
            <a:r>
              <a:rPr lang="en-US" dirty="0" err="1" smtClean="0"/>
              <a:t>oocytes</a:t>
            </a:r>
            <a:endParaRPr lang="en-US" dirty="0" smtClean="0"/>
          </a:p>
          <a:p>
            <a:pPr>
              <a:buNone/>
            </a:pPr>
            <a:r>
              <a:rPr lang="en-US" dirty="0" smtClean="0"/>
              <a:t>remain arrested in the same approximate stage of prophase for several</a:t>
            </a:r>
          </a:p>
          <a:p>
            <a:pPr>
              <a:buNone/>
            </a:pPr>
            <a:r>
              <a:rPr lang="en-US" dirty="0" smtClean="0"/>
              <a:t>decades. The first meiotic prophase is also very complex and is</a:t>
            </a:r>
          </a:p>
          <a:p>
            <a:pPr>
              <a:buNone/>
            </a:pPr>
            <a:r>
              <a:rPr lang="en-US" dirty="0" smtClean="0"/>
              <a:t>customarily divided into several stages that are similar in all sexually</a:t>
            </a:r>
          </a:p>
          <a:p>
            <a:pPr marL="0" indent="0">
              <a:buNone/>
            </a:pPr>
            <a:r>
              <a:rPr lang="en-US" dirty="0" smtClean="0"/>
              <a:t>reproducing eukaryotes:</a:t>
            </a:r>
            <a:r>
              <a:rPr lang="en-US" sz="3600" i="1" dirty="0" smtClean="0"/>
              <a:t> </a:t>
            </a:r>
            <a:r>
              <a:rPr lang="en-US" sz="3600" b="1" i="1" dirty="0" err="1" smtClean="0"/>
              <a:t>leptotene</a:t>
            </a:r>
            <a:r>
              <a:rPr lang="en-US" sz="3600" b="1" i="1" dirty="0" smtClean="0"/>
              <a:t>, </a:t>
            </a:r>
            <a:r>
              <a:rPr lang="en-US" sz="3600" b="1" i="1" dirty="0" err="1" smtClean="0"/>
              <a:t>zygotene</a:t>
            </a:r>
            <a:r>
              <a:rPr lang="en-US" sz="3600" b="1" i="1" dirty="0" smtClean="0"/>
              <a:t>, </a:t>
            </a:r>
            <a:r>
              <a:rPr lang="en-US" sz="3600" b="1" i="1" dirty="0" err="1" smtClean="0"/>
              <a:t>pachytene</a:t>
            </a:r>
            <a:r>
              <a:rPr lang="en-US" sz="3600" b="1" i="1" dirty="0" smtClean="0"/>
              <a:t>, </a:t>
            </a:r>
            <a:r>
              <a:rPr lang="en-US" sz="3600" b="1" i="1" dirty="0" err="1" smtClean="0"/>
              <a:t>diplotene</a:t>
            </a:r>
            <a:r>
              <a:rPr lang="en-US" sz="3600" b="1" i="1" dirty="0" smtClean="0"/>
              <a:t>, </a:t>
            </a:r>
            <a:r>
              <a:rPr lang="en-US" sz="3600" b="1" i="1" dirty="0" err="1" smtClean="0"/>
              <a:t>diakinesis</a:t>
            </a:r>
            <a:r>
              <a:rPr lang="en-US" sz="3600" b="1" i="1" dirty="0" smtClean="0"/>
              <a:t>. </a:t>
            </a:r>
            <a:endParaRPr lang="uk-UA" dirty="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
          <p:cNvPicPr>
            <a:picLocks noChangeAspect="1" noChangeArrowheads="1"/>
          </p:cNvPicPr>
          <p:nvPr/>
        </p:nvPicPr>
        <p:blipFill>
          <a:blip r:embed="rId3" cstate="print"/>
          <a:srcRect l="124" t="153" r="374" b="4305"/>
          <a:stretch>
            <a:fillRect/>
          </a:stretch>
        </p:blipFill>
        <p:spPr bwMode="auto">
          <a:xfrm>
            <a:off x="-20933" y="651723"/>
            <a:ext cx="7896718" cy="6124280"/>
          </a:xfrm>
          <a:prstGeom prst="rect">
            <a:avLst/>
          </a:prstGeom>
          <a:noFill/>
          <a:ln w="12700">
            <a:noFill/>
            <a:miter lim="800000"/>
            <a:headEnd/>
            <a:tailEnd/>
          </a:ln>
        </p:spPr>
      </p:pic>
      <p:sp>
        <p:nvSpPr>
          <p:cNvPr id="12291" name="Rectangle 2"/>
          <p:cNvSpPr>
            <a:spLocks/>
          </p:cNvSpPr>
          <p:nvPr/>
        </p:nvSpPr>
        <p:spPr bwMode="auto">
          <a:xfrm>
            <a:off x="0" y="-28753"/>
            <a:ext cx="9721850" cy="61458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lIns="0" tIns="0" rIns="0" bIns="0" anchor="ctr"/>
          <a:lstStyle/>
          <a:p>
            <a:pPr algn="ctr"/>
            <a:r>
              <a:rPr lang="en-US" sz="4100" dirty="0">
                <a:solidFill>
                  <a:srgbClr val="0080FF"/>
                </a:solidFill>
              </a:rPr>
              <a:t>The </a:t>
            </a:r>
            <a:r>
              <a:rPr lang="en-US" sz="4100" dirty="0" smtClean="0">
                <a:solidFill>
                  <a:srgbClr val="0080FF"/>
                </a:solidFill>
              </a:rPr>
              <a:t>1st </a:t>
            </a:r>
            <a:r>
              <a:rPr lang="en-US" sz="4100" dirty="0">
                <a:solidFill>
                  <a:srgbClr val="0080FF"/>
                </a:solidFill>
              </a:rPr>
              <a:t>week of development</a:t>
            </a:r>
          </a:p>
        </p:txBody>
      </p:sp>
      <p:sp>
        <p:nvSpPr>
          <p:cNvPr id="12292" name="Rectangle 3"/>
          <p:cNvSpPr>
            <a:spLocks noGrp="1" noChangeArrowheads="1"/>
          </p:cNvSpPr>
          <p:nvPr>
            <p:ph type="body" idx="1"/>
          </p:nvPr>
        </p:nvSpPr>
        <p:spPr>
          <a:xfrm>
            <a:off x="7770148" y="2043591"/>
            <a:ext cx="1951702" cy="4218861"/>
          </a:xfrm>
        </p:spPr>
        <p:txBody>
          <a:bodyPr>
            <a:normAutofit fontScale="77500" lnSpcReduction="20000"/>
          </a:bodyPr>
          <a:lstStyle/>
          <a:p>
            <a:pPr marL="189652" indent="-189652"/>
            <a:r>
              <a:rPr lang="en-US" dirty="0" smtClean="0"/>
              <a:t>Fertilization</a:t>
            </a:r>
          </a:p>
          <a:p>
            <a:pPr marL="189652" indent="-189652"/>
            <a:r>
              <a:rPr lang="en-US" dirty="0" smtClean="0"/>
              <a:t>Cleavage stages</a:t>
            </a:r>
          </a:p>
          <a:p>
            <a:pPr marL="189652" indent="-189652"/>
            <a:r>
              <a:rPr lang="en-US" dirty="0" err="1" smtClean="0"/>
              <a:t>Blastocyst</a:t>
            </a:r>
            <a:r>
              <a:rPr lang="en-US" dirty="0" smtClean="0"/>
              <a:t> formation</a:t>
            </a:r>
          </a:p>
          <a:p>
            <a:pPr marL="189652" indent="-189652"/>
            <a:r>
              <a:rPr lang="en-US" dirty="0" smtClean="0"/>
              <a:t>Early lineage specification</a:t>
            </a:r>
          </a:p>
          <a:p>
            <a:pPr marL="189652" indent="-189652"/>
            <a:r>
              <a:rPr lang="en-US" dirty="0" smtClean="0"/>
              <a:t>Implantation</a:t>
            </a:r>
          </a:p>
        </p:txBody>
      </p:sp>
    </p:spTree>
  </p:cSld>
  <p:clrMapOvr>
    <a:masterClrMapping/>
  </p:clrMapOvr>
  <p:transition spd="slow">
    <p:wipe/>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descr="image">
            <a:hlinkClick r:id="rId2"/>
          </p:cNvPr>
          <p:cNvPicPr>
            <a:picLocks noGrp="1"/>
          </p:cNvPicPr>
          <p:nvPr>
            <p:ph idx="1"/>
          </p:nvPr>
        </p:nvPicPr>
        <p:blipFill>
          <a:blip r:embed="rId3" cstate="print"/>
          <a:srcRect/>
          <a:stretch>
            <a:fillRect/>
          </a:stretch>
        </p:blipFill>
        <p:spPr bwMode="auto">
          <a:xfrm>
            <a:off x="0" y="1785849"/>
            <a:ext cx="9721850" cy="4990154"/>
          </a:xfrm>
          <a:prstGeom prst="rect">
            <a:avLst/>
          </a:prstGeom>
          <a:noFill/>
          <a:ln w="9525">
            <a:noFill/>
            <a:miter lim="800000"/>
            <a:headEnd/>
            <a:tailEnd/>
          </a:ln>
        </p:spPr>
      </p:pic>
      <p:sp>
        <p:nvSpPr>
          <p:cNvPr id="5" name="Прямокутник 4"/>
          <p:cNvSpPr/>
          <p:nvPr/>
        </p:nvSpPr>
        <p:spPr>
          <a:xfrm>
            <a:off x="0" y="198073"/>
            <a:ext cx="9721850" cy="1067112"/>
          </a:xfrm>
          <a:prstGeom prst="rect">
            <a:avLst/>
          </a:prstGeom>
        </p:spPr>
        <p:txBody>
          <a:bodyPr wrap="square" lIns="96672" tIns="48336" rIns="96672" bIns="48336">
            <a:spAutoFit/>
          </a:bodyPr>
          <a:lstStyle/>
          <a:p>
            <a:r>
              <a:rPr lang="uk-UA" sz="2100" dirty="0" err="1" smtClean="0"/>
              <a:t>The</a:t>
            </a:r>
            <a:r>
              <a:rPr lang="uk-UA" sz="2100" dirty="0" smtClean="0"/>
              <a:t> </a:t>
            </a:r>
            <a:r>
              <a:rPr lang="uk-UA" sz="2100" dirty="0" err="1" smtClean="0"/>
              <a:t>cells</a:t>
            </a:r>
            <a:r>
              <a:rPr lang="uk-UA" sz="2100" dirty="0" smtClean="0"/>
              <a:t> </a:t>
            </a:r>
            <a:r>
              <a:rPr lang="uk-UA" sz="2100" dirty="0" err="1" smtClean="0"/>
              <a:t>of</a:t>
            </a:r>
            <a:r>
              <a:rPr lang="uk-UA" sz="2100" dirty="0" smtClean="0"/>
              <a:t> </a:t>
            </a:r>
            <a:r>
              <a:rPr lang="uk-UA" sz="2100" dirty="0" err="1" smtClean="0"/>
              <a:t>the</a:t>
            </a:r>
            <a:r>
              <a:rPr lang="uk-UA" sz="2100" dirty="0" smtClean="0"/>
              <a:t> </a:t>
            </a:r>
            <a:r>
              <a:rPr lang="uk-UA" sz="2100" dirty="0" err="1" smtClean="0"/>
              <a:t>inner</a:t>
            </a:r>
            <a:r>
              <a:rPr lang="uk-UA" sz="2100" dirty="0" smtClean="0"/>
              <a:t> </a:t>
            </a:r>
            <a:r>
              <a:rPr lang="uk-UA" sz="2100" dirty="0" err="1" smtClean="0"/>
              <a:t>cell</a:t>
            </a:r>
            <a:r>
              <a:rPr lang="uk-UA" sz="2100" dirty="0" smtClean="0"/>
              <a:t> </a:t>
            </a:r>
            <a:r>
              <a:rPr lang="uk-UA" sz="2100" dirty="0" err="1" smtClean="0"/>
              <a:t>mass</a:t>
            </a:r>
            <a:r>
              <a:rPr lang="uk-UA" sz="2100" dirty="0" smtClean="0"/>
              <a:t> </a:t>
            </a:r>
            <a:r>
              <a:rPr lang="uk-UA" sz="2100" dirty="0" err="1" smtClean="0"/>
              <a:t>differentiate</a:t>
            </a:r>
            <a:r>
              <a:rPr lang="uk-UA" sz="2100" dirty="0" smtClean="0"/>
              <a:t> </a:t>
            </a:r>
            <a:r>
              <a:rPr lang="uk-UA" sz="2100" dirty="0" err="1" smtClean="0"/>
              <a:t>into</a:t>
            </a:r>
            <a:r>
              <a:rPr lang="uk-UA" sz="2100" dirty="0" smtClean="0"/>
              <a:t> </a:t>
            </a:r>
            <a:r>
              <a:rPr lang="en-US" sz="2100" dirty="0" smtClean="0"/>
              <a:t>2</a:t>
            </a:r>
            <a:r>
              <a:rPr lang="uk-UA" sz="2100" dirty="0" smtClean="0"/>
              <a:t> </a:t>
            </a:r>
            <a:r>
              <a:rPr lang="uk-UA" sz="2100" dirty="0" err="1" smtClean="0"/>
              <a:t>layers</a:t>
            </a:r>
            <a:r>
              <a:rPr lang="uk-UA" sz="2100" dirty="0" smtClean="0"/>
              <a:t>, </a:t>
            </a:r>
            <a:r>
              <a:rPr lang="uk-UA" sz="2100" b="1" dirty="0" smtClean="0"/>
              <a:t>(a) </a:t>
            </a:r>
            <a:r>
              <a:rPr lang="uk-UA" sz="2100" dirty="0" err="1" smtClean="0"/>
              <a:t>a</a:t>
            </a:r>
            <a:r>
              <a:rPr lang="uk-UA" sz="2100" dirty="0" smtClean="0"/>
              <a:t> </a:t>
            </a:r>
            <a:r>
              <a:rPr lang="uk-UA" sz="2100" dirty="0" err="1" smtClean="0"/>
              <a:t>layer</a:t>
            </a:r>
            <a:r>
              <a:rPr lang="uk-UA" sz="2100" dirty="0" smtClean="0"/>
              <a:t> </a:t>
            </a:r>
            <a:r>
              <a:rPr lang="uk-UA" sz="2100" dirty="0" err="1" smtClean="0"/>
              <a:t>of</a:t>
            </a:r>
            <a:r>
              <a:rPr lang="uk-UA" sz="2100" dirty="0" smtClean="0"/>
              <a:t> </a:t>
            </a:r>
            <a:r>
              <a:rPr lang="uk-UA" sz="2100" dirty="0" err="1" smtClean="0"/>
              <a:t>small</a:t>
            </a:r>
            <a:r>
              <a:rPr lang="uk-UA" sz="2100" dirty="0" smtClean="0"/>
              <a:t>, </a:t>
            </a:r>
            <a:r>
              <a:rPr lang="uk-UA" sz="2100" b="1" dirty="0" err="1" smtClean="0"/>
              <a:t>cuboidal</a:t>
            </a:r>
            <a:r>
              <a:rPr lang="uk-UA" sz="2100" dirty="0" smtClean="0"/>
              <a:t> </a:t>
            </a:r>
            <a:r>
              <a:rPr lang="uk-UA" sz="2100" b="1" dirty="0" err="1" smtClean="0"/>
              <a:t>cells</a:t>
            </a:r>
            <a:r>
              <a:rPr lang="uk-UA" sz="2100" dirty="0" smtClean="0"/>
              <a:t> </a:t>
            </a:r>
            <a:r>
              <a:rPr lang="uk-UA" sz="2100" dirty="0" err="1" smtClean="0"/>
              <a:t>known</a:t>
            </a:r>
            <a:r>
              <a:rPr lang="uk-UA" sz="2100" dirty="0" smtClean="0"/>
              <a:t> </a:t>
            </a:r>
            <a:r>
              <a:rPr lang="uk-UA" sz="2100" dirty="0" err="1" smtClean="0"/>
              <a:t>as</a:t>
            </a:r>
            <a:r>
              <a:rPr lang="uk-UA" sz="2100" dirty="0" smtClean="0"/>
              <a:t> </a:t>
            </a:r>
            <a:r>
              <a:rPr lang="uk-UA" sz="2100" dirty="0" err="1" smtClean="0"/>
              <a:t>the</a:t>
            </a:r>
            <a:r>
              <a:rPr lang="uk-UA" sz="2100" dirty="0" smtClean="0"/>
              <a:t> </a:t>
            </a:r>
            <a:r>
              <a:rPr lang="uk-UA" sz="2100" b="1" dirty="0" err="1" smtClean="0"/>
              <a:t>hypoblast</a:t>
            </a:r>
            <a:r>
              <a:rPr lang="uk-UA" sz="2100" b="1" dirty="0" smtClean="0"/>
              <a:t> </a:t>
            </a:r>
            <a:r>
              <a:rPr lang="uk-UA" sz="2100" b="1" dirty="0" err="1" smtClean="0"/>
              <a:t>layer</a:t>
            </a:r>
            <a:r>
              <a:rPr lang="uk-UA" sz="2100" dirty="0" smtClean="0"/>
              <a:t>; </a:t>
            </a:r>
            <a:r>
              <a:rPr lang="uk-UA" sz="2100" dirty="0" err="1" smtClean="0"/>
              <a:t>and</a:t>
            </a:r>
            <a:r>
              <a:rPr lang="uk-UA" sz="2100" dirty="0" smtClean="0"/>
              <a:t> </a:t>
            </a:r>
            <a:r>
              <a:rPr lang="uk-UA" sz="2100" b="1" dirty="0" smtClean="0"/>
              <a:t>(b) </a:t>
            </a:r>
            <a:r>
              <a:rPr lang="uk-UA" sz="2100" dirty="0" smtClean="0"/>
              <a:t>a </a:t>
            </a:r>
            <a:r>
              <a:rPr lang="uk-UA" sz="2100" dirty="0" err="1" smtClean="0"/>
              <a:t>layer</a:t>
            </a:r>
            <a:r>
              <a:rPr lang="uk-UA" sz="2100" dirty="0" smtClean="0"/>
              <a:t> </a:t>
            </a:r>
            <a:r>
              <a:rPr lang="uk-UA" sz="2100" dirty="0" err="1" smtClean="0"/>
              <a:t>of</a:t>
            </a:r>
            <a:r>
              <a:rPr lang="uk-UA" sz="2100" dirty="0" smtClean="0"/>
              <a:t> </a:t>
            </a:r>
            <a:r>
              <a:rPr lang="uk-UA" sz="2100" dirty="0" err="1" smtClean="0"/>
              <a:t>high</a:t>
            </a:r>
            <a:r>
              <a:rPr lang="uk-UA" sz="2100" dirty="0" smtClean="0"/>
              <a:t> </a:t>
            </a:r>
            <a:r>
              <a:rPr lang="uk-UA" sz="2100" dirty="0" err="1" smtClean="0"/>
              <a:t>columnar</a:t>
            </a:r>
            <a:r>
              <a:rPr lang="uk-UA" sz="2100" dirty="0" smtClean="0"/>
              <a:t> </a:t>
            </a:r>
            <a:r>
              <a:rPr lang="uk-UA" sz="2100" dirty="0" err="1" smtClean="0"/>
              <a:t>cells</a:t>
            </a:r>
            <a:r>
              <a:rPr lang="uk-UA" sz="2100" dirty="0" smtClean="0"/>
              <a:t>, </a:t>
            </a:r>
            <a:r>
              <a:rPr lang="uk-UA" sz="2100" dirty="0" err="1" smtClean="0"/>
              <a:t>the</a:t>
            </a:r>
            <a:r>
              <a:rPr lang="uk-UA" sz="2100" dirty="0" smtClean="0"/>
              <a:t> </a:t>
            </a:r>
            <a:r>
              <a:rPr lang="uk-UA" sz="2100" b="1" dirty="0" err="1" smtClean="0"/>
              <a:t>epiblast</a:t>
            </a:r>
            <a:r>
              <a:rPr lang="uk-UA" sz="2100" dirty="0" smtClean="0"/>
              <a:t> </a:t>
            </a:r>
            <a:r>
              <a:rPr lang="uk-UA" sz="2100" b="1" dirty="0" err="1" smtClean="0"/>
              <a:t>layer</a:t>
            </a:r>
            <a:r>
              <a:rPr lang="uk-UA" sz="2100" dirty="0" smtClean="0"/>
              <a:t>. </a:t>
            </a:r>
            <a:r>
              <a:rPr lang="uk-UA" sz="2100" dirty="0" err="1" smtClean="0"/>
              <a:t>Both</a:t>
            </a:r>
            <a:r>
              <a:rPr lang="uk-UA" sz="2100" dirty="0" smtClean="0"/>
              <a:t> </a:t>
            </a:r>
            <a:r>
              <a:rPr lang="uk-UA" sz="2100" dirty="0" err="1" smtClean="0"/>
              <a:t>the</a:t>
            </a:r>
            <a:r>
              <a:rPr lang="uk-UA" sz="2100" dirty="0" smtClean="0"/>
              <a:t> </a:t>
            </a:r>
            <a:r>
              <a:rPr lang="uk-UA" sz="2100" dirty="0" err="1" smtClean="0"/>
              <a:t>hypoblast</a:t>
            </a:r>
            <a:r>
              <a:rPr lang="uk-UA" sz="2100" dirty="0" smtClean="0"/>
              <a:t> </a:t>
            </a:r>
            <a:r>
              <a:rPr lang="uk-UA" sz="2100" dirty="0" err="1" smtClean="0"/>
              <a:t>and</a:t>
            </a:r>
            <a:r>
              <a:rPr lang="uk-UA" sz="2100" dirty="0" smtClean="0"/>
              <a:t> </a:t>
            </a:r>
            <a:r>
              <a:rPr lang="uk-UA" sz="2100" dirty="0" err="1" smtClean="0"/>
              <a:t>epiblast</a:t>
            </a:r>
            <a:r>
              <a:rPr lang="uk-UA" sz="2100" dirty="0" smtClean="0"/>
              <a:t> </a:t>
            </a:r>
            <a:r>
              <a:rPr lang="uk-UA" sz="2100" dirty="0" err="1" smtClean="0"/>
              <a:t>form</a:t>
            </a:r>
            <a:r>
              <a:rPr lang="uk-UA" sz="2100" dirty="0" smtClean="0"/>
              <a:t> a </a:t>
            </a:r>
            <a:r>
              <a:rPr lang="uk-UA" sz="2100" dirty="0" err="1" smtClean="0"/>
              <a:t>flat</a:t>
            </a:r>
            <a:r>
              <a:rPr lang="uk-UA" sz="2100" dirty="0" smtClean="0"/>
              <a:t> </a:t>
            </a:r>
            <a:r>
              <a:rPr lang="uk-UA" sz="2100" dirty="0" err="1" smtClean="0"/>
              <a:t>disc</a:t>
            </a:r>
            <a:r>
              <a:rPr lang="uk-UA" sz="2100" dirty="0" smtClean="0"/>
              <a:t> </a:t>
            </a:r>
            <a:r>
              <a:rPr lang="uk-UA" sz="2100" dirty="0" err="1" smtClean="0"/>
              <a:t>called</a:t>
            </a:r>
            <a:r>
              <a:rPr lang="uk-UA" sz="2100" dirty="0" smtClean="0"/>
              <a:t> </a:t>
            </a:r>
            <a:r>
              <a:rPr lang="uk-UA" sz="2100" dirty="0" err="1" smtClean="0"/>
              <a:t>the</a:t>
            </a:r>
            <a:r>
              <a:rPr lang="uk-UA" sz="2100" dirty="0" smtClean="0"/>
              <a:t> </a:t>
            </a:r>
            <a:r>
              <a:rPr lang="uk-UA" sz="2100" b="1" dirty="0" err="1" smtClean="0"/>
              <a:t>embryonic</a:t>
            </a:r>
            <a:r>
              <a:rPr lang="uk-UA" sz="2100" b="1" dirty="0" smtClean="0"/>
              <a:t> </a:t>
            </a:r>
            <a:r>
              <a:rPr lang="uk-UA" sz="2100" b="1" dirty="0" err="1" smtClean="0"/>
              <a:t>disc</a:t>
            </a:r>
            <a:r>
              <a:rPr lang="uk-UA" sz="2100" b="1" dirty="0" smtClean="0"/>
              <a:t>.</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95" y="-28753"/>
            <a:ext cx="8749665" cy="66578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uk-UA" b="1" dirty="0" err="1" smtClean="0"/>
              <a:t>Role</a:t>
            </a:r>
            <a:r>
              <a:rPr lang="uk-UA" b="1" dirty="0" smtClean="0"/>
              <a:t> </a:t>
            </a:r>
            <a:r>
              <a:rPr lang="uk-UA" b="1" dirty="0" err="1" smtClean="0"/>
              <a:t>of</a:t>
            </a:r>
            <a:r>
              <a:rPr lang="uk-UA" b="1" dirty="0" smtClean="0"/>
              <a:t> </a:t>
            </a:r>
            <a:r>
              <a:rPr lang="uk-UA" b="1" dirty="0" err="1" smtClean="0"/>
              <a:t>Zona</a:t>
            </a:r>
            <a:r>
              <a:rPr lang="uk-UA" b="1" dirty="0" smtClean="0"/>
              <a:t> </a:t>
            </a:r>
            <a:r>
              <a:rPr lang="uk-UA" b="1" dirty="0" err="1" smtClean="0"/>
              <a:t>Pellucida</a:t>
            </a:r>
            <a:r>
              <a:rPr lang="uk-UA" b="1" dirty="0" smtClean="0"/>
              <a:t>: </a:t>
            </a:r>
            <a:r>
              <a:rPr lang="uk-UA" dirty="0" smtClean="0"/>
              <a:t/>
            </a:r>
            <a:br>
              <a:rPr lang="uk-UA" dirty="0" smtClean="0"/>
            </a:br>
            <a:endParaRPr lang="uk-UA" dirty="0"/>
          </a:p>
        </p:txBody>
      </p:sp>
      <p:sp>
        <p:nvSpPr>
          <p:cNvPr id="3" name="Місце для вмісту 2"/>
          <p:cNvSpPr>
            <a:spLocks noGrp="1"/>
          </p:cNvSpPr>
          <p:nvPr>
            <p:ph idx="1"/>
          </p:nvPr>
        </p:nvSpPr>
        <p:spPr>
          <a:xfrm>
            <a:off x="0" y="1680213"/>
            <a:ext cx="9721850" cy="4752261"/>
          </a:xfrm>
        </p:spPr>
        <p:txBody>
          <a:bodyPr>
            <a:normAutofit/>
          </a:bodyPr>
          <a:lstStyle/>
          <a:p>
            <a:pPr>
              <a:buNone/>
            </a:pPr>
            <a:r>
              <a:rPr lang="uk-UA" dirty="0" err="1" smtClean="0"/>
              <a:t>Occasionally</a:t>
            </a:r>
            <a:r>
              <a:rPr lang="uk-UA" dirty="0" smtClean="0"/>
              <a:t> </a:t>
            </a:r>
            <a:r>
              <a:rPr lang="uk-UA" dirty="0" err="1" smtClean="0"/>
              <a:t>the</a:t>
            </a:r>
            <a:r>
              <a:rPr lang="uk-UA" dirty="0" smtClean="0"/>
              <a:t> </a:t>
            </a:r>
            <a:r>
              <a:rPr lang="uk-UA" dirty="0" err="1" smtClean="0"/>
              <a:t>blastocyst</a:t>
            </a:r>
            <a:r>
              <a:rPr lang="uk-UA" dirty="0" smtClean="0"/>
              <a:t> </a:t>
            </a:r>
            <a:r>
              <a:rPr lang="uk-UA" dirty="0" err="1" smtClean="0"/>
              <a:t>implants</a:t>
            </a:r>
            <a:r>
              <a:rPr lang="uk-UA" dirty="0" smtClean="0"/>
              <a:t> </a:t>
            </a:r>
            <a:r>
              <a:rPr lang="uk-UA" dirty="0" err="1" smtClean="0"/>
              <a:t>close</a:t>
            </a:r>
            <a:r>
              <a:rPr lang="uk-UA" dirty="0" smtClean="0"/>
              <a:t> </a:t>
            </a:r>
            <a:r>
              <a:rPr lang="uk-UA" dirty="0" err="1" smtClean="0"/>
              <a:t>to</a:t>
            </a:r>
            <a:r>
              <a:rPr lang="uk-UA" dirty="0" smtClean="0"/>
              <a:t> </a:t>
            </a:r>
            <a:r>
              <a:rPr lang="uk-UA" dirty="0" err="1" smtClean="0"/>
              <a:t>the</a:t>
            </a:r>
            <a:r>
              <a:rPr lang="uk-UA" dirty="0" smtClean="0"/>
              <a:t> </a:t>
            </a:r>
            <a:r>
              <a:rPr lang="uk-UA" dirty="0" err="1" smtClean="0"/>
              <a:t>internal</a:t>
            </a:r>
            <a:r>
              <a:rPr lang="uk-UA" dirty="0" smtClean="0"/>
              <a:t> </a:t>
            </a:r>
            <a:r>
              <a:rPr lang="uk-UA" dirty="0" err="1" smtClean="0"/>
              <a:t>os</a:t>
            </a:r>
            <a:r>
              <a:rPr lang="uk-UA" dirty="0" smtClean="0"/>
              <a:t>. </a:t>
            </a:r>
            <a:r>
              <a:rPr lang="uk-UA" dirty="0" err="1" smtClean="0"/>
              <a:t>The</a:t>
            </a:r>
            <a:r>
              <a:rPr lang="uk-UA" dirty="0" smtClean="0"/>
              <a:t> </a:t>
            </a:r>
            <a:r>
              <a:rPr lang="uk-UA" dirty="0" err="1" smtClean="0"/>
              <a:t>function</a:t>
            </a:r>
            <a:r>
              <a:rPr lang="uk-UA" dirty="0" smtClean="0"/>
              <a:t> </a:t>
            </a:r>
            <a:r>
              <a:rPr lang="uk-UA" dirty="0" err="1" smtClean="0"/>
              <a:t>of</a:t>
            </a:r>
            <a:r>
              <a:rPr lang="uk-UA" dirty="0" smtClean="0"/>
              <a:t> </a:t>
            </a:r>
            <a:r>
              <a:rPr lang="uk-UA" dirty="0" err="1" smtClean="0"/>
              <a:t>the</a:t>
            </a:r>
            <a:r>
              <a:rPr lang="uk-UA" dirty="0" smtClean="0"/>
              <a:t> </a:t>
            </a:r>
            <a:r>
              <a:rPr lang="uk-UA" dirty="0" err="1" smtClean="0"/>
              <a:t>zona</a:t>
            </a:r>
            <a:r>
              <a:rPr lang="uk-UA" dirty="0" smtClean="0"/>
              <a:t> </a:t>
            </a:r>
            <a:r>
              <a:rPr lang="uk-UA" dirty="0" err="1" smtClean="0"/>
              <a:t>pellucida</a:t>
            </a:r>
            <a:r>
              <a:rPr lang="uk-UA" dirty="0" smtClean="0"/>
              <a:t> </a:t>
            </a:r>
            <a:r>
              <a:rPr lang="uk-UA" dirty="0" err="1" smtClean="0"/>
              <a:t>is</a:t>
            </a:r>
            <a:r>
              <a:rPr lang="uk-UA" dirty="0" smtClean="0"/>
              <a:t> </a:t>
            </a:r>
            <a:r>
              <a:rPr lang="uk-UA" dirty="0" err="1" smtClean="0"/>
              <a:t>to</a:t>
            </a:r>
            <a:r>
              <a:rPr lang="uk-UA" dirty="0" smtClean="0"/>
              <a:t> </a:t>
            </a:r>
            <a:r>
              <a:rPr lang="uk-UA" b="1" dirty="0" err="1" smtClean="0"/>
              <a:t>prevent</a:t>
            </a:r>
            <a:r>
              <a:rPr lang="uk-UA" b="1" dirty="0" smtClean="0"/>
              <a:t> </a:t>
            </a:r>
            <a:r>
              <a:rPr lang="uk-UA" b="1" dirty="0" err="1" smtClean="0"/>
              <a:t>the</a:t>
            </a:r>
            <a:r>
              <a:rPr lang="uk-UA" b="1" dirty="0" smtClean="0"/>
              <a:t> </a:t>
            </a:r>
            <a:r>
              <a:rPr lang="uk-UA" b="1" dirty="0" err="1" smtClean="0"/>
              <a:t>implantation</a:t>
            </a:r>
            <a:r>
              <a:rPr lang="uk-UA" b="1" dirty="0" smtClean="0"/>
              <a:t> </a:t>
            </a:r>
            <a:r>
              <a:rPr lang="uk-UA" b="1" dirty="0" err="1" smtClean="0"/>
              <a:t>of</a:t>
            </a:r>
            <a:r>
              <a:rPr lang="uk-UA" b="1" dirty="0" smtClean="0"/>
              <a:t> </a:t>
            </a:r>
            <a:r>
              <a:rPr lang="uk-UA" b="1" dirty="0" err="1" smtClean="0"/>
              <a:t>the</a:t>
            </a:r>
            <a:r>
              <a:rPr lang="uk-UA" b="1" dirty="0" smtClean="0"/>
              <a:t> </a:t>
            </a:r>
            <a:r>
              <a:rPr lang="uk-UA" b="1" dirty="0" err="1" smtClean="0"/>
              <a:t>blastocyst</a:t>
            </a:r>
            <a:r>
              <a:rPr lang="uk-UA" b="1" dirty="0" smtClean="0"/>
              <a:t> </a:t>
            </a:r>
            <a:r>
              <a:rPr lang="uk-UA" b="1" dirty="0" err="1" smtClean="0"/>
              <a:t>at</a:t>
            </a:r>
            <a:r>
              <a:rPr lang="uk-UA" b="1" dirty="0" smtClean="0"/>
              <a:t> </a:t>
            </a:r>
            <a:r>
              <a:rPr lang="uk-UA" b="1" dirty="0" err="1" smtClean="0"/>
              <a:t>an</a:t>
            </a:r>
            <a:r>
              <a:rPr lang="uk-UA" b="1" dirty="0" smtClean="0"/>
              <a:t> </a:t>
            </a:r>
            <a:r>
              <a:rPr lang="uk-UA" b="1" dirty="0" err="1" smtClean="0"/>
              <a:t>abnormal</a:t>
            </a:r>
            <a:r>
              <a:rPr lang="uk-UA" b="1" dirty="0" smtClean="0"/>
              <a:t> </a:t>
            </a:r>
            <a:r>
              <a:rPr lang="uk-UA" b="1" dirty="0" err="1" smtClean="0"/>
              <a:t>site</a:t>
            </a:r>
            <a:r>
              <a:rPr lang="uk-UA" b="1" dirty="0" smtClean="0"/>
              <a:t>.</a:t>
            </a:r>
            <a:r>
              <a:rPr lang="uk-UA" dirty="0" smtClean="0"/>
              <a:t> </a:t>
            </a:r>
            <a:r>
              <a:rPr lang="uk-UA" dirty="0" err="1" smtClean="0"/>
              <a:t>It</a:t>
            </a:r>
            <a:r>
              <a:rPr lang="uk-UA" dirty="0" smtClean="0"/>
              <a:t> </a:t>
            </a:r>
            <a:r>
              <a:rPr lang="uk-UA" dirty="0" err="1" smtClean="0"/>
              <a:t>does</a:t>
            </a:r>
            <a:r>
              <a:rPr lang="uk-UA" dirty="0" smtClean="0"/>
              <a:t> </a:t>
            </a:r>
            <a:r>
              <a:rPr lang="uk-UA" dirty="0" err="1" smtClean="0"/>
              <a:t>not</a:t>
            </a:r>
            <a:r>
              <a:rPr lang="uk-UA" dirty="0" smtClean="0"/>
              <a:t> </a:t>
            </a:r>
            <a:r>
              <a:rPr lang="uk-UA" dirty="0" err="1" smtClean="0"/>
              <a:t>expose</a:t>
            </a:r>
            <a:r>
              <a:rPr lang="uk-UA" dirty="0" smtClean="0"/>
              <a:t> </a:t>
            </a:r>
            <a:r>
              <a:rPr lang="uk-UA" dirty="0" err="1" smtClean="0"/>
              <a:t>the</a:t>
            </a:r>
            <a:r>
              <a:rPr lang="uk-UA" dirty="0" smtClean="0"/>
              <a:t> </a:t>
            </a:r>
            <a:r>
              <a:rPr lang="uk-UA" b="1" dirty="0" err="1" smtClean="0"/>
              <a:t>sticky</a:t>
            </a:r>
            <a:r>
              <a:rPr lang="uk-UA" b="1" dirty="0" smtClean="0"/>
              <a:t> </a:t>
            </a:r>
            <a:r>
              <a:rPr lang="uk-UA" b="1" dirty="0" err="1" smtClean="0"/>
              <a:t>and</a:t>
            </a:r>
            <a:r>
              <a:rPr lang="uk-UA" b="1" dirty="0" smtClean="0"/>
              <a:t> </a:t>
            </a:r>
            <a:r>
              <a:rPr lang="uk-UA" b="1" dirty="0" err="1" smtClean="0"/>
              <a:t>phagocytic</a:t>
            </a:r>
            <a:r>
              <a:rPr lang="uk-UA" b="1" dirty="0" smtClean="0"/>
              <a:t> </a:t>
            </a:r>
            <a:r>
              <a:rPr lang="uk-UA" b="1" dirty="0" err="1" smtClean="0"/>
              <a:t>cells</a:t>
            </a:r>
            <a:r>
              <a:rPr lang="uk-UA" b="1" dirty="0" smtClean="0"/>
              <a:t> </a:t>
            </a:r>
            <a:r>
              <a:rPr lang="uk-UA" b="1" dirty="0" err="1" smtClean="0"/>
              <a:t>of</a:t>
            </a:r>
            <a:r>
              <a:rPr lang="uk-UA" b="1" dirty="0" smtClean="0"/>
              <a:t> </a:t>
            </a:r>
            <a:r>
              <a:rPr lang="uk-UA" b="1" dirty="0" err="1" smtClean="0"/>
              <a:t>the</a:t>
            </a:r>
            <a:r>
              <a:rPr lang="uk-UA" b="1" dirty="0" smtClean="0"/>
              <a:t> </a:t>
            </a:r>
            <a:r>
              <a:rPr lang="uk-UA" b="1" dirty="0" err="1" smtClean="0"/>
              <a:t>trophoblast</a:t>
            </a:r>
            <a:r>
              <a:rPr lang="uk-UA" b="1" dirty="0" smtClean="0"/>
              <a:t> </a:t>
            </a:r>
            <a:r>
              <a:rPr lang="uk-UA" dirty="0" err="1" smtClean="0"/>
              <a:t>till</a:t>
            </a:r>
            <a:r>
              <a:rPr lang="uk-UA" dirty="0" smtClean="0"/>
              <a:t> </a:t>
            </a:r>
            <a:r>
              <a:rPr lang="uk-UA" dirty="0" err="1" smtClean="0"/>
              <a:t>the</a:t>
            </a:r>
            <a:r>
              <a:rPr lang="uk-UA" dirty="0" smtClean="0"/>
              <a:t> </a:t>
            </a:r>
            <a:r>
              <a:rPr lang="uk-UA" dirty="0" err="1" smtClean="0"/>
              <a:t>blastocyst</a:t>
            </a:r>
            <a:r>
              <a:rPr lang="uk-UA" dirty="0" smtClean="0"/>
              <a:t> </a:t>
            </a:r>
            <a:r>
              <a:rPr lang="uk-UA" dirty="0" err="1" smtClean="0"/>
              <a:t>reaches</a:t>
            </a:r>
            <a:r>
              <a:rPr lang="uk-UA" dirty="0" smtClean="0"/>
              <a:t> </a:t>
            </a:r>
            <a:r>
              <a:rPr lang="uk-UA" dirty="0" err="1" smtClean="0"/>
              <a:t>the</a:t>
            </a:r>
            <a:r>
              <a:rPr lang="uk-UA" dirty="0" smtClean="0"/>
              <a:t> </a:t>
            </a:r>
            <a:r>
              <a:rPr lang="uk-UA" dirty="0" err="1" smtClean="0"/>
              <a:t>proper</a:t>
            </a:r>
            <a:r>
              <a:rPr lang="uk-UA" dirty="0" smtClean="0"/>
              <a:t> </a:t>
            </a:r>
            <a:r>
              <a:rPr lang="uk-UA" dirty="0" err="1" smtClean="0"/>
              <a:t>implantation</a:t>
            </a:r>
            <a:r>
              <a:rPr lang="uk-UA" dirty="0" smtClean="0"/>
              <a:t> </a:t>
            </a:r>
            <a:r>
              <a:rPr lang="uk-UA" dirty="0" err="1" smtClean="0"/>
              <a:t>site</a:t>
            </a:r>
            <a:r>
              <a:rPr lang="uk-UA" dirty="0" smtClean="0"/>
              <a:t>. </a:t>
            </a:r>
            <a:r>
              <a:rPr lang="uk-UA" dirty="0" err="1" smtClean="0"/>
              <a:t>As</a:t>
            </a:r>
            <a:r>
              <a:rPr lang="uk-UA" dirty="0" smtClean="0"/>
              <a:t> </a:t>
            </a:r>
            <a:r>
              <a:rPr lang="uk-UA" dirty="0" err="1" smtClean="0"/>
              <a:t>the</a:t>
            </a:r>
            <a:r>
              <a:rPr lang="uk-UA" dirty="0" smtClean="0"/>
              <a:t> </a:t>
            </a:r>
            <a:r>
              <a:rPr lang="uk-UA" dirty="0" err="1" smtClean="0"/>
              <a:t>blastocyst</a:t>
            </a:r>
            <a:r>
              <a:rPr lang="uk-UA" dirty="0" smtClean="0"/>
              <a:t> </a:t>
            </a:r>
            <a:r>
              <a:rPr lang="uk-UA" dirty="0" err="1" smtClean="0"/>
              <a:t>is</a:t>
            </a:r>
            <a:r>
              <a:rPr lang="uk-UA" dirty="0" smtClean="0"/>
              <a:t> </a:t>
            </a:r>
            <a:r>
              <a:rPr lang="uk-UA" dirty="0" err="1" smtClean="0"/>
              <a:t>formed</a:t>
            </a:r>
            <a:r>
              <a:rPr lang="uk-UA" dirty="0" smtClean="0"/>
              <a:t>, </a:t>
            </a:r>
            <a:r>
              <a:rPr lang="uk-UA" dirty="0" err="1" smtClean="0"/>
              <a:t>zona</a:t>
            </a:r>
            <a:r>
              <a:rPr lang="uk-UA" dirty="0" smtClean="0"/>
              <a:t> </a:t>
            </a:r>
            <a:r>
              <a:rPr lang="uk-UA" dirty="0" err="1" smtClean="0"/>
              <a:t>pellucida</a:t>
            </a:r>
            <a:r>
              <a:rPr lang="uk-UA" dirty="0" smtClean="0"/>
              <a:t> </a:t>
            </a:r>
            <a:r>
              <a:rPr lang="uk-UA" dirty="0" err="1" smtClean="0"/>
              <a:t>becomes</a:t>
            </a:r>
            <a:r>
              <a:rPr lang="uk-UA" dirty="0" smtClean="0"/>
              <a:t> </a:t>
            </a:r>
            <a:r>
              <a:rPr lang="uk-UA" dirty="0" err="1" smtClean="0"/>
              <a:t>thinner</a:t>
            </a:r>
            <a:r>
              <a:rPr lang="uk-UA" dirty="0" smtClean="0"/>
              <a:t> </a:t>
            </a:r>
            <a:r>
              <a:rPr lang="uk-UA" dirty="0" err="1" smtClean="0"/>
              <a:t>and</a:t>
            </a:r>
            <a:r>
              <a:rPr lang="uk-UA" dirty="0" smtClean="0"/>
              <a:t> </a:t>
            </a:r>
            <a:r>
              <a:rPr lang="uk-UA" dirty="0" err="1" smtClean="0"/>
              <a:t>finally</a:t>
            </a:r>
            <a:r>
              <a:rPr lang="uk-UA" dirty="0" smtClean="0"/>
              <a:t> </a:t>
            </a:r>
            <a:r>
              <a:rPr lang="uk-UA" dirty="0" err="1" smtClean="0"/>
              <a:t>disappears</a:t>
            </a:r>
            <a:r>
              <a:rPr lang="uk-UA" dirty="0" smtClean="0"/>
              <a:t>.</a:t>
            </a:r>
          </a:p>
          <a:p>
            <a:endParaRPr lang="uk-UA"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235758" cy="148852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uk-UA" b="1" dirty="0" err="1" smtClean="0"/>
              <a:t>Role</a:t>
            </a:r>
            <a:r>
              <a:rPr lang="uk-UA" b="1" dirty="0" smtClean="0"/>
              <a:t> </a:t>
            </a:r>
            <a:r>
              <a:rPr lang="uk-UA" b="1" dirty="0" err="1" smtClean="0"/>
              <a:t>of</a:t>
            </a:r>
            <a:r>
              <a:rPr lang="uk-UA" b="1" dirty="0" smtClean="0"/>
              <a:t> </a:t>
            </a:r>
            <a:r>
              <a:rPr lang="uk-UA" b="1" dirty="0" err="1" smtClean="0"/>
              <a:t>Human</a:t>
            </a:r>
            <a:r>
              <a:rPr lang="uk-UA" b="1" dirty="0" smtClean="0"/>
              <a:t> </a:t>
            </a:r>
            <a:r>
              <a:rPr lang="uk-UA" b="1" dirty="0" err="1" smtClean="0"/>
              <a:t>Chorionic</a:t>
            </a:r>
            <a:r>
              <a:rPr lang="uk-UA" b="1" dirty="0" smtClean="0"/>
              <a:t> </a:t>
            </a:r>
            <a:r>
              <a:rPr lang="uk-UA" b="1" dirty="0" err="1" smtClean="0"/>
              <a:t>Gonadotropin</a:t>
            </a:r>
            <a:r>
              <a:rPr lang="uk-UA" b="1" dirty="0" smtClean="0"/>
              <a:t> (HCG): </a:t>
            </a:r>
            <a:r>
              <a:rPr lang="uk-UA" dirty="0" smtClean="0"/>
              <a:t/>
            </a:r>
            <a:br>
              <a:rPr lang="uk-UA" dirty="0" smtClean="0"/>
            </a:br>
            <a:endParaRPr lang="uk-UA" dirty="0"/>
          </a:p>
        </p:txBody>
      </p:sp>
      <p:sp>
        <p:nvSpPr>
          <p:cNvPr id="3" name="Місце для вмісту 2"/>
          <p:cNvSpPr>
            <a:spLocks noGrp="1"/>
          </p:cNvSpPr>
          <p:nvPr>
            <p:ph idx="1"/>
          </p:nvPr>
        </p:nvSpPr>
        <p:spPr/>
        <p:txBody>
          <a:bodyPr>
            <a:normAutofit fontScale="77500" lnSpcReduction="20000"/>
          </a:bodyPr>
          <a:lstStyle/>
          <a:p>
            <a:r>
              <a:rPr lang="uk-UA" dirty="0" err="1" smtClean="0"/>
              <a:t>The</a:t>
            </a:r>
            <a:r>
              <a:rPr lang="uk-UA" dirty="0" smtClean="0"/>
              <a:t> </a:t>
            </a:r>
            <a:r>
              <a:rPr lang="uk-UA" b="1" dirty="0" err="1" smtClean="0"/>
              <a:t>trophoblastic</a:t>
            </a:r>
            <a:r>
              <a:rPr lang="uk-UA" b="1" dirty="0" smtClean="0"/>
              <a:t> </a:t>
            </a:r>
            <a:r>
              <a:rPr lang="uk-UA" b="1" dirty="0" err="1" smtClean="0"/>
              <a:t>cells</a:t>
            </a:r>
            <a:r>
              <a:rPr lang="uk-UA" b="1" dirty="0" smtClean="0"/>
              <a:t> </a:t>
            </a:r>
            <a:r>
              <a:rPr lang="uk-UA" dirty="0" err="1" smtClean="0"/>
              <a:t>secrete</a:t>
            </a:r>
            <a:r>
              <a:rPr lang="uk-UA" dirty="0" smtClean="0"/>
              <a:t> </a:t>
            </a:r>
            <a:r>
              <a:rPr lang="uk-UA" b="1" dirty="0" err="1" smtClean="0"/>
              <a:t>human</a:t>
            </a:r>
            <a:r>
              <a:rPr lang="uk-UA" b="1" dirty="0" smtClean="0"/>
              <a:t> </a:t>
            </a:r>
            <a:r>
              <a:rPr lang="uk-UA" b="1" dirty="0" err="1" smtClean="0"/>
              <a:t>chorionic</a:t>
            </a:r>
            <a:r>
              <a:rPr lang="uk-UA" b="1" dirty="0" smtClean="0"/>
              <a:t> </a:t>
            </a:r>
            <a:r>
              <a:rPr lang="uk-UA" b="1" dirty="0" err="1" smtClean="0"/>
              <a:t>gonadotropin</a:t>
            </a:r>
            <a:r>
              <a:rPr lang="uk-UA" b="1" dirty="0" smtClean="0"/>
              <a:t> </a:t>
            </a:r>
            <a:r>
              <a:rPr lang="uk-UA" b="1" dirty="0" err="1" smtClean="0"/>
              <a:t>hormone</a:t>
            </a:r>
            <a:r>
              <a:rPr lang="uk-UA" dirty="0" smtClean="0"/>
              <a:t> </a:t>
            </a:r>
            <a:r>
              <a:rPr lang="uk-UA" dirty="0" err="1" smtClean="0"/>
              <a:t>which</a:t>
            </a:r>
            <a:r>
              <a:rPr lang="uk-UA" dirty="0" smtClean="0"/>
              <a:t> </a:t>
            </a:r>
            <a:r>
              <a:rPr lang="uk-UA" dirty="0" err="1" smtClean="0"/>
              <a:t>has</a:t>
            </a:r>
            <a:r>
              <a:rPr lang="uk-UA" dirty="0" smtClean="0"/>
              <a:t> </a:t>
            </a:r>
            <a:r>
              <a:rPr lang="uk-UA" dirty="0" err="1" smtClean="0"/>
              <a:t>properties</a:t>
            </a:r>
            <a:r>
              <a:rPr lang="uk-UA" dirty="0" smtClean="0"/>
              <a:t> </a:t>
            </a:r>
            <a:r>
              <a:rPr lang="uk-UA" dirty="0" err="1" smtClean="0"/>
              <a:t>similar</a:t>
            </a:r>
            <a:r>
              <a:rPr lang="uk-UA" dirty="0" smtClean="0"/>
              <a:t> </a:t>
            </a:r>
            <a:r>
              <a:rPr lang="uk-UA" dirty="0" err="1" smtClean="0"/>
              <a:t>to</a:t>
            </a:r>
            <a:r>
              <a:rPr lang="uk-UA" dirty="0" smtClean="0"/>
              <a:t> </a:t>
            </a:r>
            <a:r>
              <a:rPr lang="uk-UA" dirty="0" err="1" smtClean="0"/>
              <a:t>those</a:t>
            </a:r>
            <a:r>
              <a:rPr lang="uk-UA" dirty="0" smtClean="0"/>
              <a:t> </a:t>
            </a:r>
            <a:r>
              <a:rPr lang="uk-UA" dirty="0" err="1" smtClean="0"/>
              <a:t>of</a:t>
            </a:r>
            <a:r>
              <a:rPr lang="uk-UA" dirty="0" smtClean="0"/>
              <a:t> </a:t>
            </a:r>
            <a:r>
              <a:rPr lang="uk-UA" dirty="0" err="1" smtClean="0"/>
              <a:t>luteinizing</a:t>
            </a:r>
            <a:r>
              <a:rPr lang="uk-UA" dirty="0" smtClean="0"/>
              <a:t> </a:t>
            </a:r>
            <a:r>
              <a:rPr lang="uk-UA" dirty="0" err="1" smtClean="0"/>
              <a:t>hormone</a:t>
            </a:r>
            <a:r>
              <a:rPr lang="uk-UA" dirty="0" smtClean="0"/>
              <a:t> (LH) </a:t>
            </a:r>
            <a:r>
              <a:rPr lang="uk-UA" dirty="0" err="1" smtClean="0"/>
              <a:t>of</a:t>
            </a:r>
            <a:r>
              <a:rPr lang="uk-UA" dirty="0" smtClean="0"/>
              <a:t> </a:t>
            </a:r>
            <a:r>
              <a:rPr lang="uk-UA" dirty="0" err="1" smtClean="0"/>
              <a:t>the</a:t>
            </a:r>
            <a:r>
              <a:rPr lang="uk-UA" dirty="0" smtClean="0"/>
              <a:t> </a:t>
            </a:r>
            <a:r>
              <a:rPr lang="uk-UA" dirty="0" err="1" smtClean="0"/>
              <a:t>pituitary</a:t>
            </a:r>
            <a:r>
              <a:rPr lang="uk-UA" dirty="0" smtClean="0"/>
              <a:t> </a:t>
            </a:r>
            <a:r>
              <a:rPr lang="uk-UA" dirty="0" err="1" smtClean="0"/>
              <a:t>gland</a:t>
            </a:r>
            <a:r>
              <a:rPr lang="uk-UA" dirty="0" smtClean="0"/>
              <a:t>. </a:t>
            </a:r>
            <a:r>
              <a:rPr lang="uk-UA" b="1" dirty="0" err="1" smtClean="0"/>
              <a:t>It</a:t>
            </a:r>
            <a:r>
              <a:rPr lang="uk-UA" b="1" dirty="0" smtClean="0"/>
              <a:t> </a:t>
            </a:r>
            <a:r>
              <a:rPr lang="uk-UA" b="1" dirty="0" err="1" smtClean="0"/>
              <a:t>takes</a:t>
            </a:r>
            <a:r>
              <a:rPr lang="uk-UA" b="1" dirty="0" smtClean="0"/>
              <a:t> </a:t>
            </a:r>
            <a:r>
              <a:rPr lang="uk-UA" b="1" dirty="0" err="1" smtClean="0"/>
              <a:t>over</a:t>
            </a:r>
            <a:r>
              <a:rPr lang="uk-UA" b="1" dirty="0" smtClean="0"/>
              <a:t> </a:t>
            </a:r>
            <a:r>
              <a:rPr lang="uk-UA" b="1" dirty="0" err="1" smtClean="0"/>
              <a:t>the</a:t>
            </a:r>
            <a:r>
              <a:rPr lang="uk-UA" b="1" dirty="0" smtClean="0"/>
              <a:t> </a:t>
            </a:r>
            <a:r>
              <a:rPr lang="uk-UA" b="1" dirty="0" err="1" smtClean="0"/>
              <a:t>job</a:t>
            </a:r>
            <a:r>
              <a:rPr lang="uk-UA" b="1" dirty="0" smtClean="0"/>
              <a:t> </a:t>
            </a:r>
            <a:r>
              <a:rPr lang="uk-UA" b="1" dirty="0" err="1" smtClean="0"/>
              <a:t>of</a:t>
            </a:r>
            <a:r>
              <a:rPr lang="uk-UA" b="1" dirty="0" smtClean="0"/>
              <a:t> </a:t>
            </a:r>
            <a:r>
              <a:rPr lang="uk-UA" b="1" dirty="0" err="1" smtClean="0"/>
              <a:t>pituitary</a:t>
            </a:r>
            <a:r>
              <a:rPr lang="uk-UA" b="1" dirty="0" smtClean="0"/>
              <a:t> LH </a:t>
            </a:r>
            <a:r>
              <a:rPr lang="uk-UA" b="1" dirty="0" err="1" smtClean="0"/>
              <a:t>during</a:t>
            </a:r>
            <a:r>
              <a:rPr lang="uk-UA" b="1" dirty="0" smtClean="0"/>
              <a:t> </a:t>
            </a:r>
            <a:r>
              <a:rPr lang="uk-UA" b="1" dirty="0" err="1" smtClean="0"/>
              <a:t>pregnancy</a:t>
            </a:r>
            <a:r>
              <a:rPr lang="uk-UA" b="1" dirty="0" smtClean="0"/>
              <a:t>. </a:t>
            </a:r>
            <a:r>
              <a:rPr lang="uk-UA" dirty="0" err="1" smtClean="0"/>
              <a:t>The</a:t>
            </a:r>
            <a:r>
              <a:rPr lang="uk-UA" dirty="0" smtClean="0"/>
              <a:t> </a:t>
            </a:r>
            <a:r>
              <a:rPr lang="uk-UA" dirty="0" err="1" smtClean="0"/>
              <a:t>hCG</a:t>
            </a:r>
            <a:r>
              <a:rPr lang="uk-UA" dirty="0" smtClean="0"/>
              <a:t> </a:t>
            </a:r>
            <a:r>
              <a:rPr lang="uk-UA" dirty="0" err="1" smtClean="0"/>
              <a:t>maintains</a:t>
            </a:r>
            <a:r>
              <a:rPr lang="uk-UA" dirty="0" smtClean="0"/>
              <a:t> </a:t>
            </a:r>
            <a:r>
              <a:rPr lang="uk-UA" dirty="0" err="1" smtClean="0"/>
              <a:t>the</a:t>
            </a:r>
            <a:r>
              <a:rPr lang="uk-UA" dirty="0" smtClean="0"/>
              <a:t> </a:t>
            </a:r>
            <a:r>
              <a:rPr lang="uk-UA" b="1" dirty="0" err="1" smtClean="0"/>
              <a:t>corpus</a:t>
            </a:r>
            <a:r>
              <a:rPr lang="uk-UA" b="1" dirty="0" smtClean="0"/>
              <a:t> </a:t>
            </a:r>
            <a:r>
              <a:rPr lang="uk-UA" b="1" dirty="0" err="1" smtClean="0"/>
              <a:t>luteum</a:t>
            </a:r>
            <a:r>
              <a:rPr lang="uk-UA" b="1" dirty="0" smtClean="0"/>
              <a:t> </a:t>
            </a:r>
            <a:r>
              <a:rPr lang="uk-UA" dirty="0" err="1" smtClean="0"/>
              <a:t>and</a:t>
            </a:r>
            <a:r>
              <a:rPr lang="uk-UA" dirty="0" smtClean="0"/>
              <a:t> </a:t>
            </a:r>
            <a:r>
              <a:rPr lang="uk-UA" dirty="0" err="1" smtClean="0"/>
              <a:t>stimulates</a:t>
            </a:r>
            <a:r>
              <a:rPr lang="uk-UA" dirty="0" smtClean="0"/>
              <a:t> </a:t>
            </a:r>
            <a:r>
              <a:rPr lang="uk-UA" dirty="0" err="1" smtClean="0"/>
              <a:t>it</a:t>
            </a:r>
            <a:r>
              <a:rPr lang="uk-UA" dirty="0" smtClean="0"/>
              <a:t> </a:t>
            </a:r>
            <a:r>
              <a:rPr lang="uk-UA" dirty="0" err="1" smtClean="0"/>
              <a:t>to</a:t>
            </a:r>
            <a:r>
              <a:rPr lang="uk-UA" dirty="0" smtClean="0"/>
              <a:t> </a:t>
            </a:r>
            <a:r>
              <a:rPr lang="uk-UA" dirty="0" err="1" smtClean="0"/>
              <a:t>secrete</a:t>
            </a:r>
            <a:r>
              <a:rPr lang="uk-UA" dirty="0" smtClean="0"/>
              <a:t> </a:t>
            </a:r>
            <a:r>
              <a:rPr lang="uk-UA" b="1" dirty="0" err="1" smtClean="0"/>
              <a:t>progesterone</a:t>
            </a:r>
            <a:r>
              <a:rPr lang="uk-UA" dirty="0" smtClean="0"/>
              <a:t>.</a:t>
            </a:r>
          </a:p>
          <a:p>
            <a:r>
              <a:rPr lang="uk-UA" dirty="0" err="1" smtClean="0"/>
              <a:t>The</a:t>
            </a:r>
            <a:r>
              <a:rPr lang="uk-UA" dirty="0" smtClean="0"/>
              <a:t> </a:t>
            </a:r>
            <a:r>
              <a:rPr lang="uk-UA" dirty="0" err="1" smtClean="0"/>
              <a:t>latter</a:t>
            </a:r>
            <a:r>
              <a:rPr lang="uk-UA" dirty="0" smtClean="0"/>
              <a:t> </a:t>
            </a:r>
            <a:r>
              <a:rPr lang="uk-UA" dirty="0" err="1" smtClean="0"/>
              <a:t>maintains</a:t>
            </a:r>
            <a:r>
              <a:rPr lang="uk-UA" dirty="0" smtClean="0"/>
              <a:t> </a:t>
            </a:r>
            <a:r>
              <a:rPr lang="uk-UA" dirty="0" err="1" smtClean="0"/>
              <a:t>the</a:t>
            </a:r>
            <a:r>
              <a:rPr lang="uk-UA" dirty="0" smtClean="0"/>
              <a:t> </a:t>
            </a:r>
            <a:r>
              <a:rPr lang="uk-UA" dirty="0" err="1" smtClean="0"/>
              <a:t>endometrium</a:t>
            </a:r>
            <a:r>
              <a:rPr lang="uk-UA" dirty="0" smtClean="0"/>
              <a:t> </a:t>
            </a:r>
            <a:r>
              <a:rPr lang="uk-UA" dirty="0" err="1" smtClean="0"/>
              <a:t>of</a:t>
            </a:r>
            <a:r>
              <a:rPr lang="uk-UA" dirty="0" smtClean="0"/>
              <a:t> </a:t>
            </a:r>
            <a:r>
              <a:rPr lang="uk-UA" dirty="0" err="1" smtClean="0"/>
              <a:t>the</a:t>
            </a:r>
            <a:r>
              <a:rPr lang="uk-UA" dirty="0" smtClean="0"/>
              <a:t> </a:t>
            </a:r>
            <a:r>
              <a:rPr lang="uk-UA" dirty="0" err="1" smtClean="0"/>
              <a:t>uterus</a:t>
            </a:r>
            <a:r>
              <a:rPr lang="uk-UA" dirty="0" smtClean="0"/>
              <a:t> </a:t>
            </a:r>
            <a:r>
              <a:rPr lang="uk-UA" dirty="0" err="1" smtClean="0"/>
              <a:t>and</a:t>
            </a:r>
            <a:r>
              <a:rPr lang="uk-UA" dirty="0" smtClean="0"/>
              <a:t> </a:t>
            </a:r>
            <a:r>
              <a:rPr lang="uk-UA" dirty="0" err="1" smtClean="0"/>
              <a:t>causes</a:t>
            </a:r>
            <a:r>
              <a:rPr lang="uk-UA" dirty="0" smtClean="0"/>
              <a:t> </a:t>
            </a:r>
            <a:r>
              <a:rPr lang="uk-UA" dirty="0" err="1" smtClean="0"/>
              <a:t>it</a:t>
            </a:r>
            <a:r>
              <a:rPr lang="uk-UA" dirty="0" smtClean="0"/>
              <a:t> </a:t>
            </a:r>
            <a:r>
              <a:rPr lang="uk-UA" dirty="0" err="1" smtClean="0"/>
              <a:t>to</a:t>
            </a:r>
            <a:r>
              <a:rPr lang="uk-UA" dirty="0" smtClean="0"/>
              <a:t> </a:t>
            </a:r>
            <a:r>
              <a:rPr lang="uk-UA" dirty="0" err="1" smtClean="0"/>
              <a:t>grow</a:t>
            </a:r>
            <a:r>
              <a:rPr lang="uk-UA" dirty="0" smtClean="0"/>
              <a:t> </a:t>
            </a:r>
            <a:r>
              <a:rPr lang="uk-UA" dirty="0" err="1" smtClean="0"/>
              <a:t>throughout</a:t>
            </a:r>
            <a:r>
              <a:rPr lang="uk-UA" dirty="0" smtClean="0"/>
              <a:t> </a:t>
            </a:r>
            <a:r>
              <a:rPr lang="uk-UA" dirty="0" err="1" smtClean="0"/>
              <a:t>pregnancy</a:t>
            </a:r>
            <a:r>
              <a:rPr lang="uk-UA" dirty="0" smtClean="0"/>
              <a:t>. </a:t>
            </a:r>
            <a:r>
              <a:rPr lang="uk-UA" dirty="0" err="1" smtClean="0"/>
              <a:t>This</a:t>
            </a:r>
            <a:r>
              <a:rPr lang="uk-UA" dirty="0" smtClean="0"/>
              <a:t> </a:t>
            </a:r>
            <a:r>
              <a:rPr lang="uk-UA" dirty="0" err="1" smtClean="0"/>
              <a:t>also</a:t>
            </a:r>
            <a:r>
              <a:rPr lang="uk-UA" dirty="0" smtClean="0"/>
              <a:t> </a:t>
            </a:r>
            <a:r>
              <a:rPr lang="uk-UA" dirty="0" err="1" smtClean="0"/>
              <a:t>prevents</a:t>
            </a:r>
            <a:r>
              <a:rPr lang="uk-UA" dirty="0" smtClean="0"/>
              <a:t> </a:t>
            </a:r>
            <a:r>
              <a:rPr lang="uk-UA" dirty="0" err="1" smtClean="0"/>
              <a:t>menstruation</a:t>
            </a:r>
            <a:r>
              <a:rPr lang="uk-UA" dirty="0" smtClean="0"/>
              <a:t>. </a:t>
            </a:r>
            <a:r>
              <a:rPr lang="uk-UA" dirty="0" err="1" smtClean="0"/>
              <a:t>Progesterone</a:t>
            </a:r>
            <a:r>
              <a:rPr lang="uk-UA" dirty="0" smtClean="0"/>
              <a:t> </a:t>
            </a:r>
            <a:r>
              <a:rPr lang="uk-UA" dirty="0" err="1" smtClean="0"/>
              <a:t>also</a:t>
            </a:r>
            <a:r>
              <a:rPr lang="uk-UA" dirty="0" smtClean="0"/>
              <a:t> </a:t>
            </a:r>
            <a:r>
              <a:rPr lang="uk-UA" dirty="0" err="1" smtClean="0"/>
              <a:t>causes</a:t>
            </a:r>
            <a:r>
              <a:rPr lang="uk-UA" dirty="0" smtClean="0"/>
              <a:t> </a:t>
            </a:r>
            <a:r>
              <a:rPr lang="uk-UA" dirty="0" err="1" smtClean="0"/>
              <a:t>increased</a:t>
            </a:r>
            <a:r>
              <a:rPr lang="uk-UA" dirty="0" smtClean="0"/>
              <a:t> </a:t>
            </a:r>
            <a:r>
              <a:rPr lang="uk-UA" dirty="0" err="1" smtClean="0"/>
              <a:t>secretion</a:t>
            </a:r>
            <a:r>
              <a:rPr lang="uk-UA" dirty="0" smtClean="0"/>
              <a:t> </a:t>
            </a:r>
            <a:r>
              <a:rPr lang="uk-UA" dirty="0" err="1" smtClean="0"/>
              <a:t>of</a:t>
            </a:r>
            <a:r>
              <a:rPr lang="uk-UA" dirty="0" smtClean="0"/>
              <a:t> </a:t>
            </a:r>
            <a:r>
              <a:rPr lang="uk-UA" dirty="0" err="1" smtClean="0"/>
              <a:t>mucus</a:t>
            </a:r>
            <a:r>
              <a:rPr lang="uk-UA" dirty="0" smtClean="0"/>
              <a:t> </a:t>
            </a:r>
            <a:r>
              <a:rPr lang="uk-UA" dirty="0" err="1" smtClean="0"/>
              <a:t>in</a:t>
            </a:r>
            <a:r>
              <a:rPr lang="uk-UA" dirty="0" smtClean="0"/>
              <a:t> </a:t>
            </a:r>
            <a:r>
              <a:rPr lang="uk-UA" dirty="0" err="1" smtClean="0"/>
              <a:t>the</a:t>
            </a:r>
            <a:r>
              <a:rPr lang="uk-UA" dirty="0" smtClean="0"/>
              <a:t> </a:t>
            </a:r>
            <a:r>
              <a:rPr lang="uk-UA" dirty="0" err="1" smtClean="0"/>
              <a:t>cervix</a:t>
            </a:r>
            <a:r>
              <a:rPr lang="uk-UA" dirty="0" smtClean="0"/>
              <a:t> </a:t>
            </a:r>
            <a:r>
              <a:rPr lang="uk-UA" dirty="0" err="1" smtClean="0"/>
              <a:t>of</a:t>
            </a:r>
            <a:r>
              <a:rPr lang="uk-UA" dirty="0" smtClean="0"/>
              <a:t> </a:t>
            </a:r>
            <a:r>
              <a:rPr lang="uk-UA" dirty="0" err="1" smtClean="0"/>
              <a:t>the</a:t>
            </a:r>
            <a:r>
              <a:rPr lang="uk-UA" dirty="0" smtClean="0"/>
              <a:t> </a:t>
            </a:r>
            <a:r>
              <a:rPr lang="uk-UA" dirty="0" err="1" smtClean="0"/>
              <a:t>uterus</a:t>
            </a:r>
            <a:r>
              <a:rPr lang="uk-UA" dirty="0" smtClean="0"/>
              <a:t> </a:t>
            </a:r>
            <a:r>
              <a:rPr lang="uk-UA" dirty="0" err="1" smtClean="0"/>
              <a:t>that</a:t>
            </a:r>
            <a:r>
              <a:rPr lang="uk-UA" dirty="0" smtClean="0"/>
              <a:t> </a:t>
            </a:r>
            <a:r>
              <a:rPr lang="uk-UA" dirty="0" err="1" smtClean="0"/>
              <a:t>forms</a:t>
            </a:r>
            <a:r>
              <a:rPr lang="uk-UA" dirty="0" smtClean="0"/>
              <a:t> a </a:t>
            </a:r>
            <a:r>
              <a:rPr lang="uk-UA" dirty="0" err="1" smtClean="0"/>
              <a:t>protective</a:t>
            </a:r>
            <a:r>
              <a:rPr lang="uk-UA" dirty="0" smtClean="0"/>
              <a:t> </a:t>
            </a:r>
            <a:r>
              <a:rPr lang="uk-UA" dirty="0" err="1" smtClean="0"/>
              <a:t>plug</a:t>
            </a:r>
            <a:r>
              <a:rPr lang="uk-UA" dirty="0" smtClean="0"/>
              <a:t> </a:t>
            </a:r>
            <a:r>
              <a:rPr lang="uk-UA" dirty="0" err="1" smtClean="0"/>
              <a:t>during</a:t>
            </a:r>
            <a:r>
              <a:rPr lang="uk-UA" dirty="0" smtClean="0"/>
              <a:t> </a:t>
            </a:r>
            <a:r>
              <a:rPr lang="uk-UA" dirty="0" err="1" smtClean="0"/>
              <a:t>pregnancy</a:t>
            </a:r>
            <a:r>
              <a:rPr lang="uk-UA" dirty="0" smtClean="0"/>
              <a:t>.</a:t>
            </a:r>
          </a:p>
          <a:p>
            <a:r>
              <a:rPr lang="uk-UA" dirty="0" err="1" smtClean="0"/>
              <a:t>The</a:t>
            </a:r>
            <a:r>
              <a:rPr lang="uk-UA" dirty="0" smtClean="0"/>
              <a:t> </a:t>
            </a:r>
            <a:r>
              <a:rPr lang="uk-UA" dirty="0" err="1" smtClean="0"/>
              <a:t>implantation</a:t>
            </a:r>
            <a:r>
              <a:rPr lang="uk-UA" dirty="0" smtClean="0"/>
              <a:t> </a:t>
            </a:r>
            <a:r>
              <a:rPr lang="uk-UA" dirty="0" err="1" smtClean="0"/>
              <a:t>leads</a:t>
            </a:r>
            <a:r>
              <a:rPr lang="uk-UA" dirty="0" smtClean="0"/>
              <a:t> </a:t>
            </a:r>
            <a:r>
              <a:rPr lang="uk-UA" dirty="0" err="1" smtClean="0"/>
              <a:t>to</a:t>
            </a:r>
            <a:r>
              <a:rPr lang="uk-UA" dirty="0" smtClean="0"/>
              <a:t> </a:t>
            </a:r>
            <a:r>
              <a:rPr lang="uk-UA" dirty="0" err="1" smtClean="0"/>
              <a:t>the</a:t>
            </a:r>
            <a:r>
              <a:rPr lang="uk-UA" dirty="0" smtClean="0"/>
              <a:t> </a:t>
            </a:r>
            <a:r>
              <a:rPr lang="uk-UA" dirty="0" err="1" smtClean="0"/>
              <a:t>pregnancy</a:t>
            </a:r>
            <a:r>
              <a:rPr lang="uk-UA" dirty="0" smtClean="0"/>
              <a:t>. </a:t>
            </a:r>
            <a:r>
              <a:rPr lang="uk-UA" b="1" dirty="0" err="1" smtClean="0"/>
              <a:t>If</a:t>
            </a:r>
            <a:r>
              <a:rPr lang="uk-UA" b="1" dirty="0" smtClean="0"/>
              <a:t> </a:t>
            </a:r>
            <a:r>
              <a:rPr lang="en-US" b="1" dirty="0" smtClean="0"/>
              <a:t>h</a:t>
            </a:r>
            <a:r>
              <a:rPr lang="uk-UA" b="1" dirty="0" smtClean="0"/>
              <a:t>CG </a:t>
            </a:r>
            <a:r>
              <a:rPr lang="uk-UA" b="1" dirty="0" err="1" smtClean="0"/>
              <a:t>is</a:t>
            </a:r>
            <a:r>
              <a:rPr lang="uk-UA" b="1" dirty="0" smtClean="0"/>
              <a:t> </a:t>
            </a:r>
            <a:r>
              <a:rPr lang="uk-UA" b="1" dirty="0" err="1" smtClean="0"/>
              <a:t>present</a:t>
            </a:r>
            <a:r>
              <a:rPr lang="uk-UA" b="1" dirty="0" smtClean="0"/>
              <a:t> </a:t>
            </a:r>
            <a:r>
              <a:rPr lang="uk-UA" b="1" dirty="0" err="1" smtClean="0"/>
              <a:t>in</a:t>
            </a:r>
            <a:r>
              <a:rPr lang="uk-UA" b="1" dirty="0" smtClean="0"/>
              <a:t> a </a:t>
            </a:r>
            <a:r>
              <a:rPr lang="uk-UA" b="1" dirty="0" err="1" smtClean="0"/>
              <a:t>woman’s</a:t>
            </a:r>
            <a:r>
              <a:rPr lang="uk-UA" b="1" dirty="0" smtClean="0"/>
              <a:t> </a:t>
            </a:r>
            <a:r>
              <a:rPr lang="uk-UA" b="1" dirty="0" err="1" smtClean="0"/>
              <a:t>urine</a:t>
            </a:r>
            <a:r>
              <a:rPr lang="uk-UA" b="1" dirty="0" smtClean="0"/>
              <a:t> </a:t>
            </a:r>
            <a:r>
              <a:rPr lang="uk-UA" b="1" dirty="0" err="1" smtClean="0"/>
              <a:t>it</a:t>
            </a:r>
            <a:r>
              <a:rPr lang="uk-UA" b="1" dirty="0" smtClean="0"/>
              <a:t> </a:t>
            </a:r>
            <a:r>
              <a:rPr lang="uk-UA" b="1" dirty="0" err="1" smtClean="0"/>
              <a:t>indicates</a:t>
            </a:r>
            <a:r>
              <a:rPr lang="uk-UA" b="1" dirty="0" smtClean="0"/>
              <a:t> </a:t>
            </a:r>
            <a:r>
              <a:rPr lang="uk-UA" b="1" dirty="0" err="1" smtClean="0"/>
              <a:t>her</a:t>
            </a:r>
            <a:r>
              <a:rPr lang="uk-UA" b="1" dirty="0" smtClean="0"/>
              <a:t> </a:t>
            </a:r>
            <a:r>
              <a:rPr lang="uk-UA" b="1" dirty="0" err="1" smtClean="0"/>
              <a:t>pregnancy</a:t>
            </a:r>
            <a:r>
              <a:rPr lang="uk-UA" b="1" dirty="0" smtClean="0"/>
              <a:t>.</a:t>
            </a:r>
          </a:p>
          <a:p>
            <a:endParaRPr lang="uk-UA"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a:xfrm>
            <a:off x="6621773" y="0"/>
            <a:ext cx="3100079" cy="1710240"/>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sz="4100" dirty="0" smtClean="0">
                <a:solidFill>
                  <a:srgbClr val="0080FF"/>
                </a:solidFill>
              </a:rPr>
              <a:t>The 2nd week of development</a:t>
            </a:r>
          </a:p>
        </p:txBody>
      </p:sp>
      <p:pic>
        <p:nvPicPr>
          <p:cNvPr id="13315" name="Picture 2"/>
          <p:cNvPicPr>
            <a:picLocks noChangeAspect="1" noChangeArrowheads="1"/>
          </p:cNvPicPr>
          <p:nvPr/>
        </p:nvPicPr>
        <p:blipFill>
          <a:blip r:embed="rId3" cstate="print"/>
          <a:srcRect l="604" t="285" r="565" b="4062"/>
          <a:stretch>
            <a:fillRect/>
          </a:stretch>
        </p:blipFill>
        <p:spPr bwMode="auto">
          <a:xfrm>
            <a:off x="124545" y="0"/>
            <a:ext cx="5330678" cy="7200900"/>
          </a:xfrm>
          <a:prstGeom prst="rect">
            <a:avLst/>
          </a:prstGeom>
          <a:noFill/>
          <a:ln w="12700">
            <a:noFill/>
            <a:miter lim="800000"/>
            <a:headEnd/>
            <a:tailEnd/>
          </a:ln>
        </p:spPr>
      </p:pic>
      <p:sp>
        <p:nvSpPr>
          <p:cNvPr id="13316" name="Rectangle 3"/>
          <p:cNvSpPr>
            <a:spLocks noGrp="1" noChangeArrowheads="1"/>
          </p:cNvSpPr>
          <p:nvPr>
            <p:ph type="body" idx="1"/>
          </p:nvPr>
        </p:nvSpPr>
        <p:spPr>
          <a:xfrm>
            <a:off x="6315536" y="1678546"/>
            <a:ext cx="3445133" cy="5157311"/>
          </a:xfrm>
        </p:spPr>
        <p:txBody>
          <a:bodyPr/>
          <a:lstStyle/>
          <a:p>
            <a:pPr marL="602522"/>
            <a:r>
              <a:rPr lang="en-US" dirty="0" err="1" smtClean="0"/>
              <a:t>Trophoblast</a:t>
            </a:r>
            <a:r>
              <a:rPr lang="en-US" dirty="0" smtClean="0"/>
              <a:t> differentiation</a:t>
            </a:r>
          </a:p>
          <a:p>
            <a:pPr marL="602522"/>
            <a:r>
              <a:rPr lang="en-US" dirty="0" smtClean="0"/>
              <a:t>Yolk sac formation</a:t>
            </a:r>
          </a:p>
          <a:p>
            <a:pPr marL="602522"/>
            <a:r>
              <a:rPr lang="en-US" dirty="0" smtClean="0"/>
              <a:t>Anterior-posterior axis patterning</a:t>
            </a:r>
          </a:p>
          <a:p>
            <a:pPr marL="602522"/>
            <a:r>
              <a:rPr lang="en-US" dirty="0" smtClean="0"/>
              <a:t>Initiation of </a:t>
            </a:r>
            <a:r>
              <a:rPr lang="en-US" dirty="0" err="1" smtClean="0"/>
              <a:t>gastrulation</a:t>
            </a:r>
            <a:endParaRPr lang="en-US" dirty="0" smtClean="0"/>
          </a:p>
        </p:txBody>
      </p:sp>
      <p:sp>
        <p:nvSpPr>
          <p:cNvPr id="5" name="Прямокутник 4"/>
          <p:cNvSpPr/>
          <p:nvPr/>
        </p:nvSpPr>
        <p:spPr>
          <a:xfrm>
            <a:off x="1722026" y="954158"/>
            <a:ext cx="2822805" cy="387799"/>
          </a:xfrm>
          <a:prstGeom prst="rect">
            <a:avLst/>
          </a:prstGeom>
        </p:spPr>
        <p:style>
          <a:lnRef idx="1">
            <a:schemeClr val="accent3"/>
          </a:lnRef>
          <a:fillRef idx="2">
            <a:schemeClr val="accent3"/>
          </a:fillRef>
          <a:effectRef idx="1">
            <a:schemeClr val="accent3"/>
          </a:effectRef>
          <a:fontRef idx="minor">
            <a:schemeClr val="dk1"/>
          </a:fontRef>
        </p:style>
        <p:txBody>
          <a:bodyPr wrap="none" lIns="96672" tIns="48336" rIns="96672" bIns="48336">
            <a:spAutoFit/>
          </a:bodyPr>
          <a:lstStyle/>
          <a:p>
            <a:r>
              <a:rPr lang="en-US" dirty="0" err="1" smtClean="0"/>
              <a:t>Trophoblast</a:t>
            </a:r>
            <a:r>
              <a:rPr lang="en-US" dirty="0" smtClean="0"/>
              <a:t> differentiates </a:t>
            </a:r>
            <a:endParaRPr lang="uk-UA" dirty="0"/>
          </a:p>
        </p:txBody>
      </p:sp>
    </p:spTree>
  </p:cSld>
  <p:clrMapOvr>
    <a:masterClrMapping/>
  </p:clrMapOvr>
  <p:transition spd="slow">
    <p:wipe/>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751"/>
            <a:ext cx="1415792" cy="604867"/>
          </a:xfrm>
        </p:spPr>
        <p:style>
          <a:lnRef idx="1">
            <a:schemeClr val="accent3"/>
          </a:lnRef>
          <a:fillRef idx="2">
            <a:schemeClr val="accent3"/>
          </a:fillRef>
          <a:effectRef idx="1">
            <a:schemeClr val="accent3"/>
          </a:effectRef>
          <a:fontRef idx="minor">
            <a:schemeClr val="dk1"/>
          </a:fontRef>
        </p:style>
        <p:txBody>
          <a:bodyPr>
            <a:normAutofit/>
          </a:bodyPr>
          <a:lstStyle/>
          <a:p>
            <a:r>
              <a:rPr lang="en-US" sz="2100" dirty="0" smtClean="0"/>
              <a:t>Day 8th</a:t>
            </a:r>
            <a:endParaRPr lang="uk-UA" sz="2100" dirty="0"/>
          </a:p>
        </p:txBody>
      </p:sp>
      <p:sp>
        <p:nvSpPr>
          <p:cNvPr id="3" name="Місце для вмісту 2"/>
          <p:cNvSpPr>
            <a:spLocks noGrp="1"/>
          </p:cNvSpPr>
          <p:nvPr>
            <p:ph idx="1"/>
          </p:nvPr>
        </p:nvSpPr>
        <p:spPr>
          <a:xfrm>
            <a:off x="1492353" y="46855"/>
            <a:ext cx="8229499" cy="982909"/>
          </a:xfrm>
        </p:spPr>
        <p:txBody>
          <a:bodyPr>
            <a:normAutofit lnSpcReduction="10000"/>
          </a:bodyPr>
          <a:lstStyle/>
          <a:p>
            <a:pPr marL="0" indent="0">
              <a:buNone/>
            </a:pPr>
            <a:r>
              <a:rPr lang="en-US" sz="2100" dirty="0" smtClean="0"/>
              <a:t>Amniotic cavity forms within inner cell mass and </a:t>
            </a:r>
            <a:r>
              <a:rPr lang="en-US" sz="2100" dirty="0" err="1" smtClean="0"/>
              <a:t>bilaminar</a:t>
            </a:r>
            <a:r>
              <a:rPr lang="en-US" sz="2100" dirty="0" smtClean="0"/>
              <a:t> disk consisted now of </a:t>
            </a:r>
            <a:r>
              <a:rPr lang="en-US" sz="2100" b="1" dirty="0" err="1" smtClean="0"/>
              <a:t>epiblasts</a:t>
            </a:r>
            <a:r>
              <a:rPr lang="en-US" sz="2100" dirty="0" smtClean="0"/>
              <a:t> and </a:t>
            </a:r>
            <a:r>
              <a:rPr lang="en-US" sz="2100" b="1" dirty="0" smtClean="0"/>
              <a:t>hypoblasts</a:t>
            </a:r>
            <a:r>
              <a:rPr lang="en-US" sz="2100" dirty="0" smtClean="0"/>
              <a:t> layers. The </a:t>
            </a:r>
            <a:r>
              <a:rPr lang="uk-UA" sz="2100" b="1" dirty="0" err="1" smtClean="0"/>
              <a:t>syncytiotrophoblasts</a:t>
            </a:r>
            <a:r>
              <a:rPr lang="uk-UA" sz="2100" dirty="0" smtClean="0"/>
              <a:t> </a:t>
            </a:r>
            <a:r>
              <a:rPr lang="en-US" sz="2100" dirty="0" smtClean="0"/>
              <a:t>resulting from </a:t>
            </a:r>
            <a:r>
              <a:rPr lang="en-US" sz="2100" dirty="0" err="1" smtClean="0"/>
              <a:t>trophoblasts</a:t>
            </a:r>
            <a:r>
              <a:rPr lang="en-US" sz="2100" dirty="0" smtClean="0"/>
              <a:t> fusion and growth expand. </a:t>
            </a:r>
            <a:endParaRPr lang="uk-UA" sz="2100" dirty="0"/>
          </a:p>
        </p:txBody>
      </p:sp>
      <p:sp>
        <p:nvSpPr>
          <p:cNvPr id="4" name="Прямокутник 3"/>
          <p:cNvSpPr/>
          <p:nvPr/>
        </p:nvSpPr>
        <p:spPr>
          <a:xfrm>
            <a:off x="0" y="954156"/>
            <a:ext cx="811658" cy="420116"/>
          </a:xfrm>
          <a:prstGeom prst="rect">
            <a:avLst/>
          </a:prstGeom>
        </p:spPr>
        <p:style>
          <a:lnRef idx="1">
            <a:schemeClr val="accent3"/>
          </a:lnRef>
          <a:fillRef idx="2">
            <a:schemeClr val="accent3"/>
          </a:fillRef>
          <a:effectRef idx="1">
            <a:schemeClr val="accent3"/>
          </a:effectRef>
          <a:fontRef idx="minor">
            <a:schemeClr val="dk1"/>
          </a:fontRef>
        </p:style>
        <p:txBody>
          <a:bodyPr wrap="none" lIns="96672" tIns="48336" rIns="96672" bIns="48336">
            <a:spAutoFit/>
          </a:bodyPr>
          <a:lstStyle/>
          <a:p>
            <a:r>
              <a:rPr lang="en-US" sz="2100" dirty="0">
                <a:solidFill>
                  <a:prstClr val="black"/>
                </a:solidFill>
              </a:rPr>
              <a:t>Day 9</a:t>
            </a:r>
            <a:endParaRPr lang="uk-UA" sz="2100" dirty="0"/>
          </a:p>
        </p:txBody>
      </p:sp>
      <p:sp>
        <p:nvSpPr>
          <p:cNvPr id="5" name="Прямокутник 4"/>
          <p:cNvSpPr/>
          <p:nvPr/>
        </p:nvSpPr>
        <p:spPr>
          <a:xfrm>
            <a:off x="879883" y="878548"/>
            <a:ext cx="8324378" cy="743255"/>
          </a:xfrm>
          <a:prstGeom prst="rect">
            <a:avLst/>
          </a:prstGeom>
        </p:spPr>
        <p:txBody>
          <a:bodyPr wrap="square" lIns="96672" tIns="48336" rIns="96672" bIns="48336">
            <a:spAutoFit/>
          </a:bodyPr>
          <a:lstStyle/>
          <a:p>
            <a:r>
              <a:rPr lang="en-US" sz="2100" dirty="0" smtClean="0"/>
              <a:t>Yolk sac formation from migrated hypoblasts. Formation of lacunae within</a:t>
            </a:r>
            <a:r>
              <a:rPr lang="uk-UA" sz="2100" b="1" dirty="0" smtClean="0"/>
              <a:t> </a:t>
            </a:r>
            <a:r>
              <a:rPr lang="uk-UA" sz="2100" b="1" dirty="0" err="1" smtClean="0"/>
              <a:t>syncytiotrophoblasts</a:t>
            </a:r>
            <a:r>
              <a:rPr lang="en-US" sz="2100" dirty="0" smtClean="0"/>
              <a:t>. Completion of  implantation.  </a:t>
            </a:r>
          </a:p>
        </p:txBody>
      </p:sp>
      <p:sp>
        <p:nvSpPr>
          <p:cNvPr id="6" name="Прямокутник 5"/>
          <p:cNvSpPr/>
          <p:nvPr/>
        </p:nvSpPr>
        <p:spPr>
          <a:xfrm>
            <a:off x="-38820" y="1634631"/>
            <a:ext cx="1405233" cy="387799"/>
          </a:xfrm>
          <a:prstGeom prst="rect">
            <a:avLst/>
          </a:prstGeom>
        </p:spPr>
        <p:style>
          <a:lnRef idx="1">
            <a:schemeClr val="accent3"/>
          </a:lnRef>
          <a:fillRef idx="2">
            <a:schemeClr val="accent3"/>
          </a:fillRef>
          <a:effectRef idx="1">
            <a:schemeClr val="accent3"/>
          </a:effectRef>
          <a:fontRef idx="minor">
            <a:schemeClr val="dk1"/>
          </a:fontRef>
        </p:style>
        <p:txBody>
          <a:bodyPr wrap="none" lIns="96672" tIns="48336" rIns="96672" bIns="48336">
            <a:spAutoFit/>
          </a:bodyPr>
          <a:lstStyle/>
          <a:p>
            <a:r>
              <a:rPr lang="en-US" dirty="0">
                <a:solidFill>
                  <a:prstClr val="black"/>
                </a:solidFill>
              </a:rPr>
              <a:t>Day </a:t>
            </a:r>
            <a:r>
              <a:rPr lang="en-US" dirty="0" smtClean="0">
                <a:solidFill>
                  <a:prstClr val="black"/>
                </a:solidFill>
              </a:rPr>
              <a:t>10 &amp; 11</a:t>
            </a:r>
            <a:endParaRPr lang="uk-UA" dirty="0"/>
          </a:p>
        </p:txBody>
      </p:sp>
      <p:sp>
        <p:nvSpPr>
          <p:cNvPr id="7" name="Прямокутник 6"/>
          <p:cNvSpPr/>
          <p:nvPr/>
        </p:nvSpPr>
        <p:spPr>
          <a:xfrm>
            <a:off x="1492353" y="1559026"/>
            <a:ext cx="8229499" cy="678648"/>
          </a:xfrm>
          <a:prstGeom prst="rect">
            <a:avLst/>
          </a:prstGeom>
        </p:spPr>
        <p:txBody>
          <a:bodyPr wrap="square" lIns="96672" tIns="48336" rIns="96672" bIns="48336">
            <a:spAutoFit/>
          </a:bodyPr>
          <a:lstStyle/>
          <a:p>
            <a:r>
              <a:rPr lang="en-US" dirty="0" err="1" smtClean="0">
                <a:solidFill>
                  <a:prstClr val="black"/>
                </a:solidFill>
              </a:rPr>
              <a:t>Extraembryonic</a:t>
            </a:r>
            <a:r>
              <a:rPr lang="en-US" dirty="0" smtClean="0">
                <a:solidFill>
                  <a:prstClr val="black"/>
                </a:solidFill>
              </a:rPr>
              <a:t> mesoderm forms and splits to form chorionic cavity. </a:t>
            </a:r>
            <a:r>
              <a:rPr lang="en-US" b="1" dirty="0" smtClean="0">
                <a:solidFill>
                  <a:prstClr val="black"/>
                </a:solidFill>
              </a:rPr>
              <a:t>T</a:t>
            </a:r>
            <a:r>
              <a:rPr lang="uk-UA" b="1" dirty="0" err="1" smtClean="0"/>
              <a:t>rophoblast</a:t>
            </a:r>
            <a:r>
              <a:rPr lang="en-US" b="1" dirty="0" err="1" smtClean="0"/>
              <a:t>ic</a:t>
            </a:r>
            <a:r>
              <a:rPr lang="en-US" b="1" dirty="0" smtClean="0"/>
              <a:t>  lacunae </a:t>
            </a:r>
            <a:r>
              <a:rPr lang="en-US" dirty="0" smtClean="0">
                <a:solidFill>
                  <a:prstClr val="black"/>
                </a:solidFill>
              </a:rPr>
              <a:t> </a:t>
            </a:r>
            <a:r>
              <a:rPr lang="en-US" dirty="0" err="1" smtClean="0">
                <a:solidFill>
                  <a:prstClr val="black"/>
                </a:solidFill>
              </a:rPr>
              <a:t>anastomose</a:t>
            </a:r>
            <a:r>
              <a:rPr lang="en-US" dirty="0" smtClean="0">
                <a:solidFill>
                  <a:prstClr val="black"/>
                </a:solidFill>
              </a:rPr>
              <a:t> with maternal blood sinusoids. </a:t>
            </a:r>
            <a:endParaRPr lang="uk-UA" dirty="0"/>
          </a:p>
        </p:txBody>
      </p:sp>
      <p:sp>
        <p:nvSpPr>
          <p:cNvPr id="8" name="Прямокутник 7"/>
          <p:cNvSpPr/>
          <p:nvPr/>
        </p:nvSpPr>
        <p:spPr>
          <a:xfrm>
            <a:off x="879885" y="2239499"/>
            <a:ext cx="8841967" cy="678648"/>
          </a:xfrm>
          <a:prstGeom prst="rect">
            <a:avLst/>
          </a:prstGeom>
        </p:spPr>
        <p:txBody>
          <a:bodyPr wrap="square" lIns="96672" tIns="48336" rIns="96672" bIns="48336">
            <a:spAutoFit/>
          </a:bodyPr>
          <a:lstStyle/>
          <a:p>
            <a:r>
              <a:rPr lang="en-US" dirty="0" smtClean="0"/>
              <a:t>Cells migrate from hypoblasts layer to form secondary yolk sac. Primary yolk sac pushed </a:t>
            </a:r>
          </a:p>
          <a:p>
            <a:r>
              <a:rPr lang="en-US" dirty="0" smtClean="0"/>
              <a:t>aside and begins deteriorate</a:t>
            </a:r>
            <a:endParaRPr lang="uk-UA" dirty="0"/>
          </a:p>
        </p:txBody>
      </p:sp>
      <p:sp>
        <p:nvSpPr>
          <p:cNvPr id="9" name="Прямокутник 8"/>
          <p:cNvSpPr/>
          <p:nvPr/>
        </p:nvSpPr>
        <p:spPr>
          <a:xfrm>
            <a:off x="0" y="2315107"/>
            <a:ext cx="876899" cy="387799"/>
          </a:xfrm>
          <a:prstGeom prst="rect">
            <a:avLst/>
          </a:prstGeom>
        </p:spPr>
        <p:style>
          <a:lnRef idx="1">
            <a:schemeClr val="accent3"/>
          </a:lnRef>
          <a:fillRef idx="2">
            <a:schemeClr val="accent3"/>
          </a:fillRef>
          <a:effectRef idx="1">
            <a:schemeClr val="accent3"/>
          </a:effectRef>
          <a:fontRef idx="minor">
            <a:schemeClr val="dk1"/>
          </a:fontRef>
        </p:style>
        <p:txBody>
          <a:bodyPr wrap="none" lIns="96672" tIns="48336" rIns="96672" bIns="48336">
            <a:spAutoFit/>
          </a:bodyPr>
          <a:lstStyle/>
          <a:p>
            <a:r>
              <a:rPr lang="en-US" dirty="0" smtClean="0">
                <a:solidFill>
                  <a:prstClr val="black"/>
                </a:solidFill>
              </a:rPr>
              <a:t>Day 12</a:t>
            </a:r>
            <a:endParaRPr lang="uk-UA" dirty="0"/>
          </a:p>
        </p:txBody>
      </p:sp>
      <p:sp>
        <p:nvSpPr>
          <p:cNvPr id="10" name="Прямокутник 9"/>
          <p:cNvSpPr/>
          <p:nvPr/>
        </p:nvSpPr>
        <p:spPr>
          <a:xfrm>
            <a:off x="2" y="2995585"/>
            <a:ext cx="879883" cy="387799"/>
          </a:xfrm>
          <a:prstGeom prst="rect">
            <a:avLst/>
          </a:prstGeom>
        </p:spPr>
        <p:style>
          <a:lnRef idx="1">
            <a:schemeClr val="accent3"/>
          </a:lnRef>
          <a:fillRef idx="2">
            <a:schemeClr val="accent3"/>
          </a:fillRef>
          <a:effectRef idx="1">
            <a:schemeClr val="accent3"/>
          </a:effectRef>
          <a:fontRef idx="minor">
            <a:schemeClr val="dk1"/>
          </a:fontRef>
        </p:style>
        <p:txBody>
          <a:bodyPr wrap="square" lIns="96672" tIns="48336" rIns="96672" bIns="48336">
            <a:spAutoFit/>
          </a:bodyPr>
          <a:lstStyle/>
          <a:p>
            <a:r>
              <a:rPr lang="en-US" dirty="0">
                <a:solidFill>
                  <a:prstClr val="black"/>
                </a:solidFill>
              </a:rPr>
              <a:t>Day </a:t>
            </a:r>
            <a:r>
              <a:rPr lang="en-US" dirty="0" smtClean="0">
                <a:solidFill>
                  <a:prstClr val="black"/>
                </a:solidFill>
              </a:rPr>
              <a:t>13</a:t>
            </a:r>
            <a:endParaRPr lang="uk-UA" dirty="0"/>
          </a:p>
        </p:txBody>
      </p:sp>
      <p:sp>
        <p:nvSpPr>
          <p:cNvPr id="11" name="Прямокутник 10"/>
          <p:cNvSpPr/>
          <p:nvPr/>
        </p:nvSpPr>
        <p:spPr>
          <a:xfrm>
            <a:off x="879885" y="2995584"/>
            <a:ext cx="8841967" cy="390004"/>
          </a:xfrm>
          <a:prstGeom prst="rect">
            <a:avLst/>
          </a:prstGeom>
        </p:spPr>
        <p:txBody>
          <a:bodyPr wrap="square" lIns="96672" tIns="48336" rIns="96672" bIns="48336">
            <a:spAutoFit/>
          </a:bodyPr>
          <a:lstStyle/>
          <a:p>
            <a:r>
              <a:rPr lang="en-US" dirty="0" smtClean="0"/>
              <a:t>Primary yolk sac is reduced to the remnant at the </a:t>
            </a:r>
            <a:r>
              <a:rPr lang="en-US" dirty="0" err="1" smtClean="0"/>
              <a:t>abembryonic</a:t>
            </a:r>
            <a:r>
              <a:rPr lang="en-US" dirty="0" smtClean="0"/>
              <a:t> pole of embryonic cavity</a:t>
            </a:r>
            <a:endParaRPr lang="uk-UA" dirty="0"/>
          </a:p>
        </p:txBody>
      </p:sp>
      <p:sp>
        <p:nvSpPr>
          <p:cNvPr id="12" name="Прямокутник 11"/>
          <p:cNvSpPr/>
          <p:nvPr/>
        </p:nvSpPr>
        <p:spPr>
          <a:xfrm>
            <a:off x="2" y="3676058"/>
            <a:ext cx="1200717" cy="387799"/>
          </a:xfrm>
          <a:prstGeom prst="rect">
            <a:avLst/>
          </a:prstGeom>
        </p:spPr>
        <p:style>
          <a:lnRef idx="1">
            <a:schemeClr val="accent3"/>
          </a:lnRef>
          <a:fillRef idx="2">
            <a:schemeClr val="accent3"/>
          </a:fillRef>
          <a:effectRef idx="1">
            <a:schemeClr val="accent3"/>
          </a:effectRef>
          <a:fontRef idx="minor">
            <a:schemeClr val="dk1"/>
          </a:fontRef>
        </p:style>
        <p:txBody>
          <a:bodyPr wrap="none" lIns="96672" tIns="48336" rIns="96672" bIns="48336">
            <a:spAutoFit/>
          </a:bodyPr>
          <a:lstStyle/>
          <a:p>
            <a:r>
              <a:rPr lang="en-US" dirty="0">
                <a:solidFill>
                  <a:prstClr val="black"/>
                </a:solidFill>
              </a:rPr>
              <a:t>Day </a:t>
            </a:r>
            <a:r>
              <a:rPr lang="en-US" dirty="0" smtClean="0">
                <a:solidFill>
                  <a:prstClr val="black"/>
                </a:solidFill>
              </a:rPr>
              <a:t>14-15</a:t>
            </a:r>
            <a:endParaRPr lang="uk-UA" dirty="0"/>
          </a:p>
        </p:txBody>
      </p:sp>
      <p:sp>
        <p:nvSpPr>
          <p:cNvPr id="13" name="Прямокутник 12"/>
          <p:cNvSpPr/>
          <p:nvPr/>
        </p:nvSpPr>
        <p:spPr>
          <a:xfrm>
            <a:off x="1186117" y="3676058"/>
            <a:ext cx="6445882" cy="387799"/>
          </a:xfrm>
          <a:prstGeom prst="rect">
            <a:avLst/>
          </a:prstGeom>
        </p:spPr>
        <p:txBody>
          <a:bodyPr wrap="none" lIns="96672" tIns="48336" rIns="96672" bIns="48336">
            <a:spAutoFit/>
          </a:bodyPr>
          <a:lstStyle/>
          <a:p>
            <a:r>
              <a:rPr lang="en-US" dirty="0" smtClean="0">
                <a:solidFill>
                  <a:prstClr val="black"/>
                </a:solidFill>
              </a:rPr>
              <a:t>Embryo is attached properly to the </a:t>
            </a:r>
            <a:r>
              <a:rPr lang="en-US" dirty="0" err="1" smtClean="0">
                <a:solidFill>
                  <a:prstClr val="black"/>
                </a:solidFill>
              </a:rPr>
              <a:t>chorion</a:t>
            </a:r>
            <a:r>
              <a:rPr lang="en-US" dirty="0" smtClean="0">
                <a:solidFill>
                  <a:prstClr val="black"/>
                </a:solidFill>
              </a:rPr>
              <a:t> by connecting stalk</a:t>
            </a:r>
            <a:endParaRPr lang="uk-UA"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a:xfrm>
            <a:off x="6468654" y="2"/>
            <a:ext cx="3253196" cy="1105373"/>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sz="4100" dirty="0" smtClean="0">
                <a:solidFill>
                  <a:srgbClr val="0080FF"/>
                </a:solidFill>
              </a:rPr>
              <a:t>The third week of development</a:t>
            </a:r>
          </a:p>
        </p:txBody>
      </p:sp>
      <p:pic>
        <p:nvPicPr>
          <p:cNvPr id="14339" name="Picture 2"/>
          <p:cNvPicPr>
            <a:picLocks noChangeAspect="1" noChangeArrowheads="1"/>
          </p:cNvPicPr>
          <p:nvPr/>
        </p:nvPicPr>
        <p:blipFill>
          <a:blip r:embed="rId3" cstate="print"/>
          <a:srcRect l="186" b="5008"/>
          <a:stretch>
            <a:fillRect/>
          </a:stretch>
        </p:blipFill>
        <p:spPr bwMode="auto">
          <a:xfrm>
            <a:off x="37738" y="0"/>
            <a:ext cx="5846310" cy="7200900"/>
          </a:xfrm>
          <a:prstGeom prst="rect">
            <a:avLst/>
          </a:prstGeom>
          <a:noFill/>
          <a:ln w="12700">
            <a:noFill/>
            <a:miter lim="800000"/>
            <a:headEnd/>
            <a:tailEnd/>
          </a:ln>
        </p:spPr>
      </p:pic>
      <p:sp>
        <p:nvSpPr>
          <p:cNvPr id="14340" name="Rectangle 3"/>
          <p:cNvSpPr>
            <a:spLocks noGrp="1" noChangeArrowheads="1"/>
          </p:cNvSpPr>
          <p:nvPr>
            <p:ph type="body" idx="1"/>
          </p:nvPr>
        </p:nvSpPr>
        <p:spPr>
          <a:xfrm>
            <a:off x="6238978" y="1706881"/>
            <a:ext cx="3482872" cy="5155645"/>
          </a:xfrm>
        </p:spPr>
        <p:txBody>
          <a:bodyPr>
            <a:normAutofit fontScale="92500" lnSpcReduction="20000"/>
          </a:bodyPr>
          <a:lstStyle/>
          <a:p>
            <a:pPr marL="602522"/>
            <a:r>
              <a:rPr lang="en-US" dirty="0" smtClean="0"/>
              <a:t>Endoderm and mesoderm ingression</a:t>
            </a:r>
          </a:p>
          <a:p>
            <a:pPr marL="602522"/>
            <a:r>
              <a:rPr lang="en-US" dirty="0" smtClean="0"/>
              <a:t>Mesoderm lineage specification</a:t>
            </a:r>
          </a:p>
          <a:p>
            <a:pPr marL="602522"/>
            <a:r>
              <a:rPr lang="en-US" dirty="0" smtClean="0"/>
              <a:t>Left-right patterning</a:t>
            </a:r>
          </a:p>
          <a:p>
            <a:pPr marL="602522"/>
            <a:r>
              <a:rPr lang="en-US" dirty="0" smtClean="0"/>
              <a:t>Neural plate formation</a:t>
            </a:r>
          </a:p>
          <a:p>
            <a:pPr marL="602522"/>
            <a:r>
              <a:rPr lang="en-US" dirty="0" smtClean="0"/>
              <a:t>Axial midline formation</a:t>
            </a:r>
          </a:p>
        </p:txBody>
      </p:sp>
    </p:spTree>
  </p:cSld>
  <p:clrMapOvr>
    <a:masterClrMapping/>
  </p:clrMapOvr>
  <p:transition spd="slow">
    <p:wipe/>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descr="800px-HumanEmbryogenesis.svg.png"/>
          <p:cNvPicPr>
            <a:picLocks noGrp="1" noChangeAspect="1"/>
          </p:cNvPicPr>
          <p:nvPr>
            <p:ph idx="1"/>
          </p:nvPr>
        </p:nvPicPr>
        <p:blipFill>
          <a:blip r:embed="rId2" cstate="print"/>
          <a:srcRect/>
          <a:stretch>
            <a:fillRect/>
          </a:stretch>
        </p:blipFill>
        <p:spPr>
          <a:xfrm>
            <a:off x="242000" y="0"/>
            <a:ext cx="9135879" cy="7060108"/>
          </a:xfrm>
        </p:spPr>
      </p:pic>
      <p:sp>
        <p:nvSpPr>
          <p:cNvPr id="5" name="Прямокутник 4"/>
          <p:cNvSpPr/>
          <p:nvPr/>
        </p:nvSpPr>
        <p:spPr>
          <a:xfrm>
            <a:off x="0" y="6906489"/>
            <a:ext cx="9721850" cy="328448"/>
          </a:xfrm>
          <a:prstGeom prst="rect">
            <a:avLst/>
          </a:prstGeom>
        </p:spPr>
        <p:txBody>
          <a:bodyPr wrap="square" lIns="96672" tIns="48336" rIns="96672" bIns="48336">
            <a:spAutoFit/>
          </a:bodyPr>
          <a:lstStyle/>
          <a:p>
            <a:r>
              <a:rPr lang="en-US" sz="1500" dirty="0" smtClean="0"/>
              <a:t>By </a:t>
            </a:r>
            <a:r>
              <a:rPr lang="en-US" sz="1500" dirty="0" err="1" smtClean="0"/>
              <a:t>Zephyris</a:t>
            </a:r>
            <a:r>
              <a:rPr lang="en-US" sz="1500" dirty="0" smtClean="0"/>
              <a:t> - SVG version of ., CC BY-SA 3.0, https://commons.wikimedia.org/w/index.php?curid=10811330</a:t>
            </a:r>
            <a:endParaRPr lang="uk-UA" sz="1500"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751"/>
            <a:ext cx="9721849" cy="460849"/>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
            </a:r>
            <a:br>
              <a:rPr lang="en-US" b="1" dirty="0" smtClean="0"/>
            </a:br>
            <a:r>
              <a:rPr lang="uk-UA" b="1" dirty="0" err="1" smtClean="0"/>
              <a:t>Embryo</a:t>
            </a:r>
            <a:r>
              <a:rPr lang="en-US" b="1" dirty="0" smtClean="0"/>
              <a:t>,</a:t>
            </a:r>
            <a:r>
              <a:rPr lang="uk-UA" b="1" dirty="0" smtClean="0"/>
              <a:t> </a:t>
            </a:r>
            <a:r>
              <a:rPr lang="uk-UA" b="1" dirty="0" err="1" smtClean="0"/>
              <a:t>Foetus</a:t>
            </a:r>
            <a:r>
              <a:rPr lang="en-US" b="1" dirty="0" smtClean="0"/>
              <a:t>, </a:t>
            </a:r>
            <a:r>
              <a:rPr lang="uk-UA" b="1" dirty="0" err="1" smtClean="0"/>
              <a:t>Gastrulati</a:t>
            </a:r>
            <a:r>
              <a:rPr lang="en-US" b="1" dirty="0" smtClean="0"/>
              <a:t>on</a:t>
            </a:r>
            <a:r>
              <a:rPr lang="uk-UA" b="1" dirty="0" smtClean="0"/>
              <a:t>: </a:t>
            </a:r>
            <a:r>
              <a:rPr lang="uk-UA" dirty="0" smtClean="0"/>
              <a:t/>
            </a:r>
            <a:br>
              <a:rPr lang="uk-UA" dirty="0" smtClean="0"/>
            </a:br>
            <a:r>
              <a:rPr lang="en-US" b="1" dirty="0" smtClean="0"/>
              <a:t> </a:t>
            </a:r>
            <a:r>
              <a:rPr lang="uk-UA" b="1" dirty="0" smtClean="0"/>
              <a:t> </a:t>
            </a:r>
            <a:r>
              <a:rPr lang="uk-UA" dirty="0" smtClean="0"/>
              <a:t/>
            </a:r>
            <a:br>
              <a:rPr lang="uk-UA" dirty="0" smtClean="0"/>
            </a:br>
            <a:endParaRPr lang="uk-UA" dirty="0"/>
          </a:p>
        </p:txBody>
      </p:sp>
      <p:sp>
        <p:nvSpPr>
          <p:cNvPr id="3" name="Місце для вмісту 2"/>
          <p:cNvSpPr>
            <a:spLocks noGrp="1"/>
          </p:cNvSpPr>
          <p:nvPr>
            <p:ph idx="1"/>
          </p:nvPr>
        </p:nvSpPr>
        <p:spPr>
          <a:xfrm>
            <a:off x="0" y="504107"/>
            <a:ext cx="9721850" cy="5928368"/>
          </a:xfrm>
        </p:spPr>
        <p:txBody>
          <a:bodyPr>
            <a:normAutofit fontScale="77500" lnSpcReduction="20000"/>
          </a:bodyPr>
          <a:lstStyle/>
          <a:p>
            <a:r>
              <a:rPr lang="uk-UA" b="1" dirty="0" err="1" smtClean="0"/>
              <a:t>Embryo</a:t>
            </a:r>
            <a:r>
              <a:rPr lang="uk-UA" dirty="0" smtClean="0"/>
              <a:t> </a:t>
            </a:r>
            <a:r>
              <a:rPr lang="uk-UA" dirty="0" err="1" smtClean="0"/>
              <a:t>is</a:t>
            </a:r>
            <a:r>
              <a:rPr lang="uk-UA" dirty="0" smtClean="0"/>
              <a:t> </a:t>
            </a:r>
            <a:r>
              <a:rPr lang="uk-UA" dirty="0" err="1" smtClean="0"/>
              <a:t>an</a:t>
            </a:r>
            <a:r>
              <a:rPr lang="uk-UA" dirty="0" smtClean="0"/>
              <a:t> </a:t>
            </a:r>
            <a:r>
              <a:rPr lang="uk-UA" dirty="0" err="1" smtClean="0"/>
              <a:t>organism</a:t>
            </a:r>
            <a:r>
              <a:rPr lang="uk-UA" dirty="0" smtClean="0"/>
              <a:t> </a:t>
            </a:r>
            <a:r>
              <a:rPr lang="uk-UA" dirty="0" err="1" smtClean="0"/>
              <a:t>in</a:t>
            </a:r>
            <a:r>
              <a:rPr lang="uk-UA" dirty="0" smtClean="0"/>
              <a:t> </a:t>
            </a:r>
            <a:r>
              <a:rPr lang="uk-UA" dirty="0" err="1" smtClean="0"/>
              <a:t>the</a:t>
            </a:r>
            <a:r>
              <a:rPr lang="uk-UA" dirty="0" smtClean="0"/>
              <a:t> </a:t>
            </a:r>
            <a:r>
              <a:rPr lang="uk-UA" dirty="0" err="1" smtClean="0"/>
              <a:t>early</a:t>
            </a:r>
            <a:r>
              <a:rPr lang="uk-UA" dirty="0" smtClean="0"/>
              <a:t> </a:t>
            </a:r>
            <a:r>
              <a:rPr lang="uk-UA" dirty="0" err="1" smtClean="0"/>
              <a:t>stages</a:t>
            </a:r>
            <a:r>
              <a:rPr lang="uk-UA" dirty="0" smtClean="0"/>
              <a:t> </a:t>
            </a:r>
            <a:r>
              <a:rPr lang="uk-UA" dirty="0" err="1" smtClean="0"/>
              <a:t>of</a:t>
            </a:r>
            <a:r>
              <a:rPr lang="uk-UA" dirty="0" smtClean="0"/>
              <a:t> </a:t>
            </a:r>
            <a:r>
              <a:rPr lang="uk-UA" dirty="0" err="1" smtClean="0"/>
              <a:t>development</a:t>
            </a:r>
            <a:r>
              <a:rPr lang="uk-UA" dirty="0" smtClean="0"/>
              <a:t>. </a:t>
            </a:r>
            <a:r>
              <a:rPr lang="uk-UA" dirty="0" err="1" smtClean="0"/>
              <a:t>In</a:t>
            </a:r>
            <a:r>
              <a:rPr lang="uk-UA" dirty="0" smtClean="0"/>
              <a:t> </a:t>
            </a:r>
            <a:r>
              <a:rPr lang="uk-UA" dirty="0" err="1" smtClean="0"/>
              <a:t>human</a:t>
            </a:r>
            <a:r>
              <a:rPr lang="uk-UA" dirty="0" smtClean="0"/>
              <a:t> </a:t>
            </a:r>
            <a:r>
              <a:rPr lang="uk-UA" dirty="0" err="1" smtClean="0"/>
              <a:t>beings</a:t>
            </a:r>
            <a:r>
              <a:rPr lang="uk-UA" dirty="0" smtClean="0"/>
              <a:t>, </a:t>
            </a:r>
            <a:r>
              <a:rPr lang="uk-UA" dirty="0" err="1" smtClean="0"/>
              <a:t>the</a:t>
            </a:r>
            <a:r>
              <a:rPr lang="uk-UA" dirty="0" smtClean="0"/>
              <a:t> </a:t>
            </a:r>
            <a:r>
              <a:rPr lang="uk-UA" dirty="0" err="1" smtClean="0"/>
              <a:t>developing</a:t>
            </a:r>
            <a:r>
              <a:rPr lang="uk-UA" dirty="0" smtClean="0"/>
              <a:t> </a:t>
            </a:r>
            <a:r>
              <a:rPr lang="uk-UA" dirty="0" err="1" smtClean="0"/>
              <a:t>organism</a:t>
            </a:r>
            <a:r>
              <a:rPr lang="uk-UA" dirty="0" smtClean="0"/>
              <a:t> </a:t>
            </a:r>
            <a:r>
              <a:rPr lang="uk-UA" dirty="0" err="1" smtClean="0"/>
              <a:t>from</a:t>
            </a:r>
            <a:r>
              <a:rPr lang="uk-UA" dirty="0" smtClean="0"/>
              <a:t> </a:t>
            </a:r>
            <a:r>
              <a:rPr lang="uk-UA" dirty="0" err="1" smtClean="0"/>
              <a:t>conception</a:t>
            </a:r>
            <a:r>
              <a:rPr lang="uk-UA" dirty="0" smtClean="0"/>
              <a:t> </a:t>
            </a:r>
            <a:r>
              <a:rPr lang="uk-UA" b="1" dirty="0" err="1" smtClean="0"/>
              <a:t>until</a:t>
            </a:r>
            <a:r>
              <a:rPr lang="uk-UA" dirty="0" smtClean="0"/>
              <a:t> </a:t>
            </a:r>
            <a:r>
              <a:rPr lang="uk-UA" dirty="0" err="1" smtClean="0"/>
              <a:t>approximately</a:t>
            </a:r>
            <a:r>
              <a:rPr lang="uk-UA" dirty="0" smtClean="0"/>
              <a:t> </a:t>
            </a:r>
            <a:r>
              <a:rPr lang="uk-UA" dirty="0" err="1" smtClean="0"/>
              <a:t>the</a:t>
            </a:r>
            <a:r>
              <a:rPr lang="uk-UA" dirty="0" smtClean="0"/>
              <a:t> </a:t>
            </a:r>
            <a:r>
              <a:rPr lang="uk-UA" dirty="0" err="1" smtClean="0"/>
              <a:t>end</a:t>
            </a:r>
            <a:r>
              <a:rPr lang="uk-UA" dirty="0" smtClean="0"/>
              <a:t> </a:t>
            </a:r>
            <a:r>
              <a:rPr lang="uk-UA" dirty="0" err="1" smtClean="0"/>
              <a:t>of</a:t>
            </a:r>
            <a:r>
              <a:rPr lang="uk-UA" dirty="0" smtClean="0"/>
              <a:t> </a:t>
            </a:r>
            <a:r>
              <a:rPr lang="uk-UA" dirty="0" err="1" smtClean="0"/>
              <a:t>the</a:t>
            </a:r>
            <a:r>
              <a:rPr lang="uk-UA" dirty="0" smtClean="0"/>
              <a:t> </a:t>
            </a:r>
            <a:r>
              <a:rPr lang="uk-UA" b="1" dirty="0" err="1" smtClean="0"/>
              <a:t>eight</a:t>
            </a:r>
            <a:r>
              <a:rPr lang="uk-UA" b="1" dirty="0" smtClean="0"/>
              <a:t> </a:t>
            </a:r>
            <a:r>
              <a:rPr lang="uk-UA" b="1" dirty="0" err="1" smtClean="0"/>
              <a:t>week</a:t>
            </a:r>
            <a:r>
              <a:rPr lang="uk-UA" b="1" dirty="0" smtClean="0"/>
              <a:t> (</a:t>
            </a:r>
            <a:r>
              <a:rPr lang="uk-UA" b="1" dirty="0" err="1" smtClean="0"/>
              <a:t>second</a:t>
            </a:r>
            <a:r>
              <a:rPr lang="uk-UA" b="1" dirty="0" smtClean="0"/>
              <a:t> </a:t>
            </a:r>
            <a:r>
              <a:rPr lang="uk-UA" b="1" dirty="0" err="1" smtClean="0"/>
              <a:t>month</a:t>
            </a:r>
            <a:r>
              <a:rPr lang="uk-UA" b="1" dirty="0" smtClean="0"/>
              <a:t>) </a:t>
            </a:r>
            <a:r>
              <a:rPr lang="uk-UA" dirty="0" err="1" smtClean="0"/>
              <a:t>is</a:t>
            </a:r>
            <a:r>
              <a:rPr lang="uk-UA" dirty="0" smtClean="0"/>
              <a:t> </a:t>
            </a:r>
            <a:r>
              <a:rPr lang="uk-UA" dirty="0" err="1" smtClean="0"/>
              <a:t>called</a:t>
            </a:r>
            <a:r>
              <a:rPr lang="uk-UA" dirty="0" smtClean="0"/>
              <a:t> </a:t>
            </a:r>
            <a:r>
              <a:rPr lang="uk-UA" b="1" dirty="0" err="1" smtClean="0"/>
              <a:t>embryo</a:t>
            </a:r>
            <a:r>
              <a:rPr lang="uk-UA" dirty="0" smtClean="0"/>
              <a:t>.</a:t>
            </a:r>
          </a:p>
          <a:p>
            <a:r>
              <a:rPr lang="uk-UA" b="1" dirty="0" err="1" smtClean="0"/>
              <a:t>Foetus</a:t>
            </a:r>
            <a:r>
              <a:rPr lang="uk-UA" dirty="0" smtClean="0"/>
              <a:t> </a:t>
            </a:r>
            <a:r>
              <a:rPr lang="uk-UA" dirty="0" err="1" smtClean="0"/>
              <a:t>is</a:t>
            </a:r>
            <a:r>
              <a:rPr lang="uk-UA" dirty="0" smtClean="0"/>
              <a:t> </a:t>
            </a:r>
            <a:r>
              <a:rPr lang="uk-UA" dirty="0" err="1" smtClean="0"/>
              <a:t>the</a:t>
            </a:r>
            <a:r>
              <a:rPr lang="uk-UA" dirty="0" smtClean="0"/>
              <a:t> </a:t>
            </a:r>
            <a:r>
              <a:rPr lang="uk-UA" dirty="0" err="1" smtClean="0"/>
              <a:t>unborn</a:t>
            </a:r>
            <a:r>
              <a:rPr lang="uk-UA" dirty="0" smtClean="0"/>
              <a:t> </a:t>
            </a:r>
            <a:r>
              <a:rPr lang="uk-UA" dirty="0" err="1" smtClean="0"/>
              <a:t>young</a:t>
            </a:r>
            <a:r>
              <a:rPr lang="uk-UA" dirty="0" smtClean="0"/>
              <a:t> </a:t>
            </a:r>
            <a:r>
              <a:rPr lang="uk-UA" dirty="0" err="1" smtClean="0"/>
              <a:t>one</a:t>
            </a:r>
            <a:r>
              <a:rPr lang="uk-UA" dirty="0" smtClean="0"/>
              <a:t> </a:t>
            </a:r>
            <a:r>
              <a:rPr lang="uk-UA" dirty="0" err="1" smtClean="0"/>
              <a:t>of</a:t>
            </a:r>
            <a:r>
              <a:rPr lang="uk-UA" dirty="0" smtClean="0"/>
              <a:t> a </a:t>
            </a:r>
            <a:r>
              <a:rPr lang="uk-UA" dirty="0" err="1" smtClean="0"/>
              <a:t>viviparous</a:t>
            </a:r>
            <a:r>
              <a:rPr lang="uk-UA" dirty="0" smtClean="0"/>
              <a:t> </a:t>
            </a:r>
            <a:r>
              <a:rPr lang="uk-UA" dirty="0" err="1" smtClean="0"/>
              <a:t>animal</a:t>
            </a:r>
            <a:r>
              <a:rPr lang="uk-UA" dirty="0" smtClean="0"/>
              <a:t> </a:t>
            </a:r>
            <a:r>
              <a:rPr lang="uk-UA" dirty="0" err="1" smtClean="0"/>
              <a:t>after</a:t>
            </a:r>
            <a:r>
              <a:rPr lang="uk-UA" dirty="0" smtClean="0"/>
              <a:t> </a:t>
            </a:r>
            <a:r>
              <a:rPr lang="uk-UA" dirty="0" err="1" smtClean="0"/>
              <a:t>it</a:t>
            </a:r>
            <a:r>
              <a:rPr lang="uk-UA" dirty="0" smtClean="0"/>
              <a:t> </a:t>
            </a:r>
            <a:r>
              <a:rPr lang="uk-UA" dirty="0" err="1" smtClean="0"/>
              <a:t>has</a:t>
            </a:r>
            <a:r>
              <a:rPr lang="uk-UA" dirty="0" smtClean="0"/>
              <a:t> </a:t>
            </a:r>
            <a:r>
              <a:rPr lang="uk-UA" dirty="0" err="1" smtClean="0"/>
              <a:t>taken</a:t>
            </a:r>
            <a:r>
              <a:rPr lang="uk-UA" dirty="0" smtClean="0"/>
              <a:t> </a:t>
            </a:r>
            <a:r>
              <a:rPr lang="uk-UA" dirty="0" err="1" smtClean="0"/>
              <a:t>form</a:t>
            </a:r>
            <a:r>
              <a:rPr lang="uk-UA" dirty="0" smtClean="0"/>
              <a:t> </a:t>
            </a:r>
            <a:r>
              <a:rPr lang="uk-UA" dirty="0" err="1" smtClean="0"/>
              <a:t>in</a:t>
            </a:r>
            <a:r>
              <a:rPr lang="uk-UA" dirty="0" smtClean="0"/>
              <a:t> </a:t>
            </a:r>
            <a:r>
              <a:rPr lang="uk-UA" dirty="0" err="1" smtClean="0"/>
              <a:t>the</a:t>
            </a:r>
            <a:r>
              <a:rPr lang="uk-UA" dirty="0" smtClean="0"/>
              <a:t> </a:t>
            </a:r>
            <a:r>
              <a:rPr lang="uk-UA" dirty="0" err="1" smtClean="0"/>
              <a:t>uterus</a:t>
            </a:r>
            <a:r>
              <a:rPr lang="uk-UA" dirty="0" smtClean="0"/>
              <a:t>. </a:t>
            </a:r>
            <a:r>
              <a:rPr lang="uk-UA" dirty="0" err="1" smtClean="0"/>
              <a:t>In</a:t>
            </a:r>
            <a:r>
              <a:rPr lang="uk-UA" dirty="0" smtClean="0"/>
              <a:t> </a:t>
            </a:r>
            <a:r>
              <a:rPr lang="uk-UA" dirty="0" err="1" smtClean="0"/>
              <a:t>human</a:t>
            </a:r>
            <a:r>
              <a:rPr lang="uk-UA" dirty="0" smtClean="0"/>
              <a:t> </a:t>
            </a:r>
            <a:r>
              <a:rPr lang="uk-UA" dirty="0" err="1" smtClean="0"/>
              <a:t>beings</a:t>
            </a:r>
            <a:r>
              <a:rPr lang="uk-UA" dirty="0" smtClean="0"/>
              <a:t>, </a:t>
            </a:r>
            <a:r>
              <a:rPr lang="uk-UA" dirty="0" err="1" smtClean="0"/>
              <a:t>an</a:t>
            </a:r>
            <a:r>
              <a:rPr lang="uk-UA" dirty="0" smtClean="0"/>
              <a:t> </a:t>
            </a:r>
            <a:r>
              <a:rPr lang="uk-UA" dirty="0" err="1" smtClean="0"/>
              <a:t>embryo</a:t>
            </a:r>
            <a:r>
              <a:rPr lang="uk-UA" dirty="0" smtClean="0"/>
              <a:t> </a:t>
            </a:r>
            <a:r>
              <a:rPr lang="uk-UA" dirty="0" err="1" smtClean="0"/>
              <a:t>is</a:t>
            </a:r>
            <a:r>
              <a:rPr lang="uk-UA" dirty="0" smtClean="0"/>
              <a:t> </a:t>
            </a:r>
            <a:r>
              <a:rPr lang="uk-UA" dirty="0" err="1" smtClean="0"/>
              <a:t>called</a:t>
            </a:r>
            <a:r>
              <a:rPr lang="uk-UA" dirty="0" smtClean="0"/>
              <a:t> </a:t>
            </a:r>
            <a:r>
              <a:rPr lang="uk-UA" dirty="0" err="1" smtClean="0"/>
              <a:t>foetus</a:t>
            </a:r>
            <a:r>
              <a:rPr lang="uk-UA" dirty="0" smtClean="0"/>
              <a:t> </a:t>
            </a:r>
            <a:r>
              <a:rPr lang="uk-UA" dirty="0" err="1" smtClean="0"/>
              <a:t>from</a:t>
            </a:r>
            <a:r>
              <a:rPr lang="uk-UA" dirty="0" smtClean="0"/>
              <a:t> </a:t>
            </a:r>
            <a:r>
              <a:rPr lang="uk-UA" dirty="0" err="1" smtClean="0"/>
              <a:t>the</a:t>
            </a:r>
            <a:r>
              <a:rPr lang="uk-UA" dirty="0" smtClean="0"/>
              <a:t> </a:t>
            </a:r>
            <a:r>
              <a:rPr lang="uk-UA" b="1" dirty="0" err="1" smtClean="0"/>
              <a:t>end</a:t>
            </a:r>
            <a:r>
              <a:rPr lang="uk-UA" b="1" dirty="0" smtClean="0"/>
              <a:t> </a:t>
            </a:r>
            <a:r>
              <a:rPr lang="uk-UA" b="1" dirty="0" err="1" smtClean="0"/>
              <a:t>of</a:t>
            </a:r>
            <a:r>
              <a:rPr lang="uk-UA" b="1" dirty="0" smtClean="0"/>
              <a:t> </a:t>
            </a:r>
            <a:r>
              <a:rPr lang="uk-UA" b="1" dirty="0" err="1" smtClean="0"/>
              <a:t>the</a:t>
            </a:r>
            <a:r>
              <a:rPr lang="uk-UA" b="1" dirty="0" smtClean="0"/>
              <a:t> </a:t>
            </a:r>
            <a:r>
              <a:rPr lang="en-US" b="1" dirty="0" smtClean="0"/>
              <a:t>8</a:t>
            </a:r>
            <a:r>
              <a:rPr lang="uk-UA" b="1" dirty="0" smtClean="0"/>
              <a:t> </a:t>
            </a:r>
            <a:r>
              <a:rPr lang="uk-UA" b="1" dirty="0" err="1" smtClean="0"/>
              <a:t>week</a:t>
            </a:r>
            <a:r>
              <a:rPr lang="uk-UA" b="1" dirty="0" smtClean="0"/>
              <a:t> </a:t>
            </a:r>
            <a:r>
              <a:rPr lang="uk-UA" b="1" dirty="0" err="1" smtClean="0"/>
              <a:t>till</a:t>
            </a:r>
            <a:r>
              <a:rPr lang="uk-UA" b="1" dirty="0" smtClean="0"/>
              <a:t> </a:t>
            </a:r>
            <a:r>
              <a:rPr lang="uk-UA" b="1" dirty="0" err="1" smtClean="0"/>
              <a:t>birth</a:t>
            </a:r>
            <a:r>
              <a:rPr lang="uk-UA" dirty="0" smtClean="0"/>
              <a:t>.</a:t>
            </a:r>
          </a:p>
          <a:p>
            <a:r>
              <a:rPr lang="uk-UA" b="1" dirty="0" err="1" smtClean="0"/>
              <a:t>Transformation</a:t>
            </a:r>
            <a:r>
              <a:rPr lang="uk-UA" dirty="0" smtClean="0"/>
              <a:t> </a:t>
            </a:r>
            <a:r>
              <a:rPr lang="uk-UA" dirty="0" err="1" smtClean="0"/>
              <a:t>of</a:t>
            </a:r>
            <a:r>
              <a:rPr lang="uk-UA" dirty="0" smtClean="0"/>
              <a:t> </a:t>
            </a:r>
            <a:r>
              <a:rPr lang="uk-UA" dirty="0" err="1" smtClean="0"/>
              <a:t>the</a:t>
            </a:r>
            <a:r>
              <a:rPr lang="uk-UA" dirty="0" smtClean="0"/>
              <a:t> </a:t>
            </a:r>
            <a:r>
              <a:rPr lang="uk-UA" dirty="0" err="1" smtClean="0"/>
              <a:t>blastocyst</a:t>
            </a:r>
            <a:r>
              <a:rPr lang="uk-UA" dirty="0" smtClean="0"/>
              <a:t> </a:t>
            </a:r>
            <a:r>
              <a:rPr lang="uk-UA" b="1" dirty="0" err="1" smtClean="0"/>
              <a:t>into</a:t>
            </a:r>
            <a:r>
              <a:rPr lang="uk-UA" b="1" dirty="0" smtClean="0"/>
              <a:t> </a:t>
            </a:r>
            <a:r>
              <a:rPr lang="uk-UA" b="1" dirty="0" err="1" smtClean="0"/>
              <a:t>the</a:t>
            </a:r>
            <a:r>
              <a:rPr lang="uk-UA" b="1" dirty="0" smtClean="0"/>
              <a:t> </a:t>
            </a:r>
            <a:r>
              <a:rPr lang="uk-UA" b="1" dirty="0" err="1" smtClean="0"/>
              <a:t>gastrula</a:t>
            </a:r>
            <a:r>
              <a:rPr lang="uk-UA" b="1" dirty="0" smtClean="0"/>
              <a:t> </a:t>
            </a:r>
            <a:r>
              <a:rPr lang="uk-UA" dirty="0" err="1" smtClean="0"/>
              <a:t>with</a:t>
            </a:r>
            <a:r>
              <a:rPr lang="uk-UA" dirty="0" smtClean="0"/>
              <a:t> </a:t>
            </a:r>
            <a:r>
              <a:rPr lang="uk-UA" dirty="0" err="1" smtClean="0"/>
              <a:t>primary</a:t>
            </a:r>
            <a:r>
              <a:rPr lang="uk-UA" dirty="0" smtClean="0"/>
              <a:t> </a:t>
            </a:r>
            <a:r>
              <a:rPr lang="uk-UA" dirty="0" err="1" smtClean="0"/>
              <a:t>germ</a:t>
            </a:r>
            <a:r>
              <a:rPr lang="uk-UA" dirty="0" smtClean="0"/>
              <a:t> </a:t>
            </a:r>
            <a:r>
              <a:rPr lang="uk-UA" dirty="0" err="1" smtClean="0"/>
              <a:t>layers</a:t>
            </a:r>
            <a:r>
              <a:rPr lang="uk-UA" dirty="0" smtClean="0"/>
              <a:t> </a:t>
            </a:r>
            <a:r>
              <a:rPr lang="uk-UA" dirty="0" err="1" smtClean="0"/>
              <a:t>by</a:t>
            </a:r>
            <a:r>
              <a:rPr lang="uk-UA" dirty="0" smtClean="0"/>
              <a:t> </a:t>
            </a:r>
            <a:r>
              <a:rPr lang="uk-UA" dirty="0" err="1" smtClean="0"/>
              <a:t>rearrangement</a:t>
            </a:r>
            <a:r>
              <a:rPr lang="uk-UA" dirty="0" smtClean="0"/>
              <a:t> </a:t>
            </a:r>
            <a:r>
              <a:rPr lang="uk-UA" dirty="0" err="1" smtClean="0"/>
              <a:t>of</a:t>
            </a:r>
            <a:r>
              <a:rPr lang="uk-UA" dirty="0" smtClean="0"/>
              <a:t> </a:t>
            </a:r>
            <a:r>
              <a:rPr lang="uk-UA" dirty="0" err="1" smtClean="0"/>
              <a:t>the</a:t>
            </a:r>
            <a:r>
              <a:rPr lang="uk-UA" dirty="0" smtClean="0"/>
              <a:t> </a:t>
            </a:r>
            <a:r>
              <a:rPr lang="uk-UA" dirty="0" err="1" smtClean="0"/>
              <a:t>cells</a:t>
            </a:r>
            <a:r>
              <a:rPr lang="uk-UA" dirty="0" smtClean="0"/>
              <a:t> </a:t>
            </a:r>
            <a:r>
              <a:rPr lang="uk-UA" dirty="0" err="1" smtClean="0"/>
              <a:t>is</a:t>
            </a:r>
            <a:r>
              <a:rPr lang="uk-UA" dirty="0" smtClean="0"/>
              <a:t> </a:t>
            </a:r>
            <a:r>
              <a:rPr lang="uk-UA" dirty="0" err="1" smtClean="0"/>
              <a:t>called</a:t>
            </a:r>
            <a:r>
              <a:rPr lang="uk-UA" dirty="0" smtClean="0"/>
              <a:t> </a:t>
            </a:r>
            <a:r>
              <a:rPr lang="uk-UA" b="1" dirty="0" err="1" smtClean="0"/>
              <a:t>gastrulation</a:t>
            </a:r>
            <a:r>
              <a:rPr lang="uk-UA" dirty="0" smtClean="0"/>
              <a:t>. (</a:t>
            </a:r>
            <a:r>
              <a:rPr lang="uk-UA" dirty="0" err="1" smtClean="0"/>
              <a:t>Gr</a:t>
            </a:r>
            <a:r>
              <a:rPr lang="uk-UA" dirty="0" smtClean="0"/>
              <a:t>. gaster- </a:t>
            </a:r>
            <a:r>
              <a:rPr lang="uk-UA" dirty="0" err="1" smtClean="0"/>
              <a:t>belly</a:t>
            </a:r>
            <a:r>
              <a:rPr lang="uk-UA" dirty="0" smtClean="0"/>
              <a:t>). </a:t>
            </a:r>
            <a:r>
              <a:rPr lang="uk-UA" b="1" dirty="0" err="1" smtClean="0"/>
              <a:t>Gastrulation</a:t>
            </a:r>
            <a:r>
              <a:rPr lang="uk-UA" b="1" dirty="0" smtClean="0"/>
              <a:t> </a:t>
            </a:r>
            <a:r>
              <a:rPr lang="uk-UA" b="1" dirty="0" err="1" smtClean="0"/>
              <a:t>involves</a:t>
            </a:r>
            <a:r>
              <a:rPr lang="uk-UA" b="1" dirty="0" smtClean="0"/>
              <a:t> </a:t>
            </a:r>
            <a:r>
              <a:rPr lang="uk-UA" b="1" dirty="0" err="1" smtClean="0"/>
              <a:t>cell</a:t>
            </a:r>
            <a:r>
              <a:rPr lang="uk-UA" b="1" dirty="0" smtClean="0"/>
              <a:t> </a:t>
            </a:r>
            <a:r>
              <a:rPr lang="uk-UA" b="1" dirty="0" err="1" smtClean="0"/>
              <a:t>movements</a:t>
            </a:r>
            <a:r>
              <a:rPr lang="uk-UA" b="1" dirty="0" smtClean="0"/>
              <a:t> </a:t>
            </a:r>
            <a:r>
              <a:rPr lang="uk-UA" dirty="0" err="1" smtClean="0"/>
              <a:t>that</a:t>
            </a:r>
            <a:r>
              <a:rPr lang="uk-UA" dirty="0" smtClean="0"/>
              <a:t> </a:t>
            </a:r>
            <a:r>
              <a:rPr lang="uk-UA" dirty="0" err="1" smtClean="0"/>
              <a:t>help</a:t>
            </a:r>
            <a:r>
              <a:rPr lang="uk-UA" dirty="0" smtClean="0"/>
              <a:t> </a:t>
            </a:r>
            <a:r>
              <a:rPr lang="uk-UA" dirty="0" err="1" smtClean="0"/>
              <a:t>to</a:t>
            </a:r>
            <a:r>
              <a:rPr lang="uk-UA" dirty="0" smtClean="0"/>
              <a:t> </a:t>
            </a:r>
            <a:r>
              <a:rPr lang="uk-UA" dirty="0" err="1" smtClean="0"/>
              <a:t>attain</a:t>
            </a:r>
            <a:r>
              <a:rPr lang="uk-UA" dirty="0" smtClean="0"/>
              <a:t> </a:t>
            </a:r>
            <a:r>
              <a:rPr lang="uk-UA" b="1" dirty="0" err="1" smtClean="0"/>
              <a:t>new</a:t>
            </a:r>
            <a:r>
              <a:rPr lang="uk-UA" b="1" dirty="0" smtClean="0"/>
              <a:t> </a:t>
            </a:r>
            <a:r>
              <a:rPr lang="uk-UA" b="1" dirty="0" err="1" smtClean="0"/>
              <a:t>shape</a:t>
            </a:r>
            <a:r>
              <a:rPr lang="uk-UA" b="1" dirty="0" smtClean="0"/>
              <a:t> </a:t>
            </a:r>
            <a:r>
              <a:rPr lang="uk-UA" dirty="0" err="1" smtClean="0"/>
              <a:t>and</a:t>
            </a:r>
            <a:r>
              <a:rPr lang="uk-UA" dirty="0" smtClean="0"/>
              <a:t> </a:t>
            </a:r>
            <a:r>
              <a:rPr lang="uk-UA" b="1" dirty="0" err="1" smtClean="0"/>
              <a:t>morphology</a:t>
            </a:r>
            <a:r>
              <a:rPr lang="uk-UA" b="1" dirty="0" smtClean="0"/>
              <a:t> </a:t>
            </a:r>
            <a:r>
              <a:rPr lang="uk-UA" b="1" dirty="0" err="1" smtClean="0"/>
              <a:t>of</a:t>
            </a:r>
            <a:r>
              <a:rPr lang="uk-UA" b="1" dirty="0" smtClean="0"/>
              <a:t> </a:t>
            </a:r>
            <a:r>
              <a:rPr lang="uk-UA" b="1" dirty="0" err="1" smtClean="0"/>
              <a:t>the</a:t>
            </a:r>
            <a:r>
              <a:rPr lang="uk-UA" b="1" dirty="0" smtClean="0"/>
              <a:t> </a:t>
            </a:r>
            <a:r>
              <a:rPr lang="uk-UA" b="1" dirty="0" err="1" smtClean="0"/>
              <a:t>embryo</a:t>
            </a:r>
            <a:r>
              <a:rPr lang="uk-UA" dirty="0" smtClean="0"/>
              <a:t>.</a:t>
            </a:r>
          </a:p>
          <a:p>
            <a:r>
              <a:rPr lang="uk-UA" dirty="0" err="1" smtClean="0"/>
              <a:t>These</a:t>
            </a:r>
            <a:r>
              <a:rPr lang="uk-UA" dirty="0" smtClean="0"/>
              <a:t> </a:t>
            </a:r>
            <a:r>
              <a:rPr lang="uk-UA" dirty="0" err="1" smtClean="0"/>
              <a:t>cell</a:t>
            </a:r>
            <a:r>
              <a:rPr lang="uk-UA" dirty="0" smtClean="0"/>
              <a:t> </a:t>
            </a:r>
            <a:r>
              <a:rPr lang="uk-UA" dirty="0" err="1" smtClean="0"/>
              <a:t>movements</a:t>
            </a:r>
            <a:r>
              <a:rPr lang="uk-UA" dirty="0" smtClean="0"/>
              <a:t> </a:t>
            </a:r>
            <a:r>
              <a:rPr lang="uk-UA" dirty="0" err="1" smtClean="0"/>
              <a:t>are</a:t>
            </a:r>
            <a:r>
              <a:rPr lang="uk-UA" dirty="0" smtClean="0"/>
              <a:t> </a:t>
            </a:r>
            <a:r>
              <a:rPr lang="uk-UA" dirty="0" err="1" smtClean="0"/>
              <a:t>called</a:t>
            </a:r>
            <a:r>
              <a:rPr lang="uk-UA" dirty="0" smtClean="0"/>
              <a:t> </a:t>
            </a:r>
            <a:r>
              <a:rPr lang="uk-UA" b="1" dirty="0" err="1" smtClean="0"/>
              <a:t>morphogenetic</a:t>
            </a:r>
            <a:r>
              <a:rPr lang="uk-UA" b="1" dirty="0" smtClean="0"/>
              <a:t> </a:t>
            </a:r>
            <a:r>
              <a:rPr lang="uk-UA" b="1" dirty="0" err="1" smtClean="0"/>
              <a:t>movements</a:t>
            </a:r>
            <a:r>
              <a:rPr lang="uk-UA" b="1" dirty="0" smtClean="0"/>
              <a:t>.</a:t>
            </a:r>
            <a:r>
              <a:rPr lang="uk-UA" dirty="0" smtClean="0"/>
              <a:t> </a:t>
            </a:r>
            <a:r>
              <a:rPr lang="uk-UA" dirty="0" err="1" smtClean="0"/>
              <a:t>In</a:t>
            </a:r>
            <a:r>
              <a:rPr lang="uk-UA" dirty="0" smtClean="0"/>
              <a:t> </a:t>
            </a:r>
            <a:r>
              <a:rPr lang="uk-UA" dirty="0" err="1" smtClean="0"/>
              <a:t>all</a:t>
            </a:r>
            <a:r>
              <a:rPr lang="uk-UA" dirty="0" smtClean="0"/>
              <a:t> </a:t>
            </a:r>
            <a:r>
              <a:rPr lang="uk-UA" dirty="0" err="1" smtClean="0"/>
              <a:t>the</a:t>
            </a:r>
            <a:r>
              <a:rPr lang="uk-UA" dirty="0" smtClean="0"/>
              <a:t> </a:t>
            </a:r>
            <a:r>
              <a:rPr lang="uk-UA" b="1" dirty="0" err="1" smtClean="0"/>
              <a:t>triploblastic</a:t>
            </a:r>
            <a:r>
              <a:rPr lang="uk-UA" dirty="0" smtClean="0"/>
              <a:t> </a:t>
            </a:r>
            <a:r>
              <a:rPr lang="uk-UA" b="1" dirty="0" err="1" smtClean="0"/>
              <a:t>animals</a:t>
            </a:r>
            <a:r>
              <a:rPr lang="uk-UA" dirty="0" smtClean="0"/>
              <a:t>, </a:t>
            </a:r>
            <a:r>
              <a:rPr lang="en-US" b="1" dirty="0" smtClean="0"/>
              <a:t>3</a:t>
            </a:r>
            <a:r>
              <a:rPr lang="uk-UA" b="1" dirty="0" smtClean="0"/>
              <a:t> </a:t>
            </a:r>
            <a:r>
              <a:rPr lang="uk-UA" b="1" dirty="0" err="1" smtClean="0"/>
              <a:t>germs</a:t>
            </a:r>
            <a:r>
              <a:rPr lang="uk-UA" b="1" dirty="0" smtClean="0"/>
              <a:t> </a:t>
            </a:r>
            <a:r>
              <a:rPr lang="uk-UA" b="1" dirty="0" err="1" smtClean="0"/>
              <a:t>layers</a:t>
            </a:r>
            <a:r>
              <a:rPr lang="uk-UA" dirty="0" smtClean="0"/>
              <a:t> </a:t>
            </a:r>
            <a:r>
              <a:rPr lang="uk-UA" dirty="0" err="1" smtClean="0"/>
              <a:t>namely</a:t>
            </a:r>
            <a:r>
              <a:rPr lang="uk-UA" dirty="0" smtClean="0"/>
              <a:t> </a:t>
            </a:r>
            <a:r>
              <a:rPr lang="uk-UA" b="1" dirty="0" err="1" smtClean="0"/>
              <a:t>ectoderm</a:t>
            </a:r>
            <a:r>
              <a:rPr lang="uk-UA" b="1" dirty="0" smtClean="0"/>
              <a:t>, </a:t>
            </a:r>
            <a:r>
              <a:rPr lang="uk-UA" b="1" dirty="0" err="1" smtClean="0"/>
              <a:t>mesoderm</a:t>
            </a:r>
            <a:r>
              <a:rPr lang="uk-UA" b="1" dirty="0" smtClean="0"/>
              <a:t> </a:t>
            </a:r>
            <a:r>
              <a:rPr lang="uk-UA" dirty="0" err="1" smtClean="0"/>
              <a:t>and</a:t>
            </a:r>
            <a:r>
              <a:rPr lang="uk-UA" dirty="0" smtClean="0"/>
              <a:t> </a:t>
            </a:r>
            <a:r>
              <a:rPr lang="uk-UA" b="1" dirty="0" err="1" smtClean="0"/>
              <a:t>endoderm</a:t>
            </a:r>
            <a:r>
              <a:rPr lang="uk-UA" dirty="0" smtClean="0"/>
              <a:t>, </a:t>
            </a:r>
            <a:r>
              <a:rPr lang="uk-UA" dirty="0" err="1" smtClean="0"/>
              <a:t>are</a:t>
            </a:r>
            <a:r>
              <a:rPr lang="uk-UA" dirty="0" smtClean="0"/>
              <a:t> </a:t>
            </a:r>
            <a:r>
              <a:rPr lang="uk-UA" dirty="0" err="1" smtClean="0"/>
              <a:t>formed</a:t>
            </a:r>
            <a:r>
              <a:rPr lang="uk-UA" dirty="0" smtClean="0"/>
              <a:t> </a:t>
            </a:r>
            <a:r>
              <a:rPr lang="uk-UA" dirty="0" err="1" smtClean="0"/>
              <a:t>by</a:t>
            </a:r>
            <a:r>
              <a:rPr lang="uk-UA" dirty="0" smtClean="0"/>
              <a:t> </a:t>
            </a:r>
            <a:r>
              <a:rPr lang="uk-UA" dirty="0" err="1" smtClean="0"/>
              <a:t>the</a:t>
            </a:r>
            <a:r>
              <a:rPr lang="uk-UA" dirty="0" smtClean="0"/>
              <a:t> </a:t>
            </a:r>
            <a:r>
              <a:rPr lang="uk-UA" b="1" dirty="0" err="1" smtClean="0"/>
              <a:t>morphogenetic</a:t>
            </a:r>
            <a:r>
              <a:rPr lang="uk-UA" b="1" dirty="0" smtClean="0"/>
              <a:t> </a:t>
            </a:r>
            <a:r>
              <a:rPr lang="uk-UA" b="1" dirty="0" err="1" smtClean="0"/>
              <a:t>movements</a:t>
            </a:r>
            <a:r>
              <a:rPr lang="uk-UA" b="1" dirty="0" smtClean="0"/>
              <a:t>.</a:t>
            </a:r>
          </a:p>
          <a:p>
            <a:r>
              <a:rPr lang="uk-UA" dirty="0" err="1" smtClean="0"/>
              <a:t>In</a:t>
            </a:r>
            <a:r>
              <a:rPr lang="uk-UA" dirty="0" smtClean="0"/>
              <a:t> </a:t>
            </a:r>
            <a:r>
              <a:rPr lang="uk-UA" dirty="0" err="1" smtClean="0"/>
              <a:t>human</a:t>
            </a:r>
            <a:r>
              <a:rPr lang="uk-UA" dirty="0" smtClean="0"/>
              <a:t>, </a:t>
            </a:r>
            <a:r>
              <a:rPr lang="uk-UA" dirty="0" err="1" smtClean="0"/>
              <a:t>the</a:t>
            </a:r>
            <a:r>
              <a:rPr lang="uk-UA" dirty="0" smtClean="0"/>
              <a:t> </a:t>
            </a:r>
            <a:r>
              <a:rPr lang="uk-UA" b="1" dirty="0" err="1" smtClean="0"/>
              <a:t>germ</a:t>
            </a:r>
            <a:r>
              <a:rPr lang="uk-UA" b="1" dirty="0" smtClean="0"/>
              <a:t> </a:t>
            </a:r>
            <a:r>
              <a:rPr lang="uk-UA" b="1" dirty="0" err="1" smtClean="0"/>
              <a:t>layers</a:t>
            </a:r>
            <a:r>
              <a:rPr lang="uk-UA" b="1" dirty="0" smtClean="0"/>
              <a:t> </a:t>
            </a:r>
            <a:r>
              <a:rPr lang="uk-UA" dirty="0" err="1" smtClean="0"/>
              <a:t>are</a:t>
            </a:r>
            <a:r>
              <a:rPr lang="uk-UA" dirty="0" smtClean="0"/>
              <a:t> </a:t>
            </a:r>
            <a:r>
              <a:rPr lang="uk-UA" dirty="0" err="1" smtClean="0"/>
              <a:t>formed</a:t>
            </a:r>
            <a:r>
              <a:rPr lang="uk-UA" dirty="0" smtClean="0"/>
              <a:t> </a:t>
            </a:r>
            <a:r>
              <a:rPr lang="uk-UA" dirty="0" err="1" smtClean="0"/>
              <a:t>so</a:t>
            </a:r>
            <a:r>
              <a:rPr lang="uk-UA" dirty="0" smtClean="0"/>
              <a:t> </a:t>
            </a:r>
            <a:r>
              <a:rPr lang="uk-UA" dirty="0" err="1" smtClean="0"/>
              <a:t>quickly</a:t>
            </a:r>
            <a:r>
              <a:rPr lang="uk-UA" dirty="0" smtClean="0"/>
              <a:t> </a:t>
            </a:r>
            <a:r>
              <a:rPr lang="uk-UA" dirty="0" err="1" smtClean="0"/>
              <a:t>that</a:t>
            </a:r>
            <a:r>
              <a:rPr lang="uk-UA" dirty="0" smtClean="0"/>
              <a:t> </a:t>
            </a:r>
            <a:r>
              <a:rPr lang="uk-UA" dirty="0" err="1" smtClean="0"/>
              <a:t>it</a:t>
            </a:r>
            <a:r>
              <a:rPr lang="uk-UA" dirty="0" smtClean="0"/>
              <a:t> </a:t>
            </a:r>
            <a:r>
              <a:rPr lang="uk-UA" dirty="0" err="1" smtClean="0"/>
              <a:t>is</a:t>
            </a:r>
            <a:r>
              <a:rPr lang="uk-UA" dirty="0" smtClean="0"/>
              <a:t> </a:t>
            </a:r>
            <a:r>
              <a:rPr lang="uk-UA" dirty="0" err="1" smtClean="0"/>
              <a:t>difficult</a:t>
            </a:r>
            <a:r>
              <a:rPr lang="uk-UA" dirty="0" smtClean="0"/>
              <a:t> </a:t>
            </a:r>
            <a:r>
              <a:rPr lang="uk-UA" dirty="0" err="1" smtClean="0"/>
              <a:t>to</a:t>
            </a:r>
            <a:r>
              <a:rPr lang="uk-UA" dirty="0" smtClean="0"/>
              <a:t> </a:t>
            </a:r>
            <a:r>
              <a:rPr lang="uk-UA" dirty="0" err="1" smtClean="0"/>
              <a:t>determine</a:t>
            </a:r>
            <a:r>
              <a:rPr lang="uk-UA" dirty="0" smtClean="0"/>
              <a:t> </a:t>
            </a:r>
            <a:r>
              <a:rPr lang="uk-UA" dirty="0" err="1" smtClean="0"/>
              <a:t>the</a:t>
            </a:r>
            <a:r>
              <a:rPr lang="uk-UA" dirty="0" smtClean="0"/>
              <a:t> </a:t>
            </a:r>
            <a:r>
              <a:rPr lang="uk-UA" dirty="0" err="1" smtClean="0"/>
              <a:t>exact</a:t>
            </a:r>
            <a:r>
              <a:rPr lang="uk-UA" dirty="0" smtClean="0"/>
              <a:t> </a:t>
            </a:r>
            <a:r>
              <a:rPr lang="uk-UA" dirty="0" err="1" smtClean="0"/>
              <a:t>sequence</a:t>
            </a:r>
            <a:r>
              <a:rPr lang="uk-UA" dirty="0" smtClean="0"/>
              <a:t> </a:t>
            </a:r>
            <a:r>
              <a:rPr lang="uk-UA" dirty="0" err="1" smtClean="0"/>
              <a:t>of</a:t>
            </a:r>
            <a:r>
              <a:rPr lang="uk-UA" dirty="0" smtClean="0"/>
              <a:t> </a:t>
            </a:r>
            <a:r>
              <a:rPr lang="uk-UA" dirty="0" err="1" smtClean="0"/>
              <a:t>events</a:t>
            </a:r>
            <a:r>
              <a:rPr lang="uk-UA" dirty="0" smtClean="0"/>
              <a:t>.</a:t>
            </a:r>
          </a:p>
          <a:p>
            <a:endParaRPr lang="uk-UA"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descr="image">
            <a:hlinkClick r:id="rId2"/>
          </p:cNvPr>
          <p:cNvPicPr>
            <a:picLocks noGrp="1"/>
          </p:cNvPicPr>
          <p:nvPr>
            <p:ph idx="1"/>
          </p:nvPr>
        </p:nvPicPr>
        <p:blipFill>
          <a:blip r:embed="rId3" cstate="print"/>
          <a:srcRect l="618" r="6098" b="4131"/>
          <a:stretch>
            <a:fillRect/>
          </a:stretch>
        </p:blipFill>
        <p:spPr bwMode="auto">
          <a:xfrm>
            <a:off x="0" y="1937015"/>
            <a:ext cx="5856186" cy="5263835"/>
          </a:xfrm>
          <a:prstGeom prst="rect">
            <a:avLst/>
          </a:prstGeom>
          <a:noFill/>
          <a:ln w="9525">
            <a:noFill/>
            <a:miter lim="800000"/>
            <a:headEnd/>
            <a:tailEnd/>
          </a:ln>
        </p:spPr>
      </p:pic>
      <p:sp>
        <p:nvSpPr>
          <p:cNvPr id="5" name="Прямокутник 4"/>
          <p:cNvSpPr/>
          <p:nvPr/>
        </p:nvSpPr>
        <p:spPr>
          <a:xfrm>
            <a:off x="5856186" y="144066"/>
            <a:ext cx="3865664" cy="7244188"/>
          </a:xfrm>
          <a:prstGeom prst="rect">
            <a:avLst/>
          </a:prstGeom>
        </p:spPr>
        <p:txBody>
          <a:bodyPr wrap="square" lIns="96672" tIns="48336" rIns="96672" bIns="48336">
            <a:spAutoFit/>
          </a:bodyPr>
          <a:lstStyle/>
          <a:p>
            <a:pPr>
              <a:lnSpc>
                <a:spcPct val="90000"/>
              </a:lnSpc>
              <a:buNone/>
            </a:pPr>
            <a:endParaRPr lang="en-US" sz="2100" b="1" u="sng" dirty="0" smtClean="0"/>
          </a:p>
          <a:p>
            <a:pPr>
              <a:lnSpc>
                <a:spcPct val="90000"/>
              </a:lnSpc>
              <a:buNone/>
            </a:pPr>
            <a:endParaRPr lang="en-US" sz="2100" b="1" u="sng" dirty="0" smtClean="0"/>
          </a:p>
          <a:p>
            <a:pPr>
              <a:lnSpc>
                <a:spcPct val="90000"/>
              </a:lnSpc>
              <a:buNone/>
            </a:pPr>
            <a:endParaRPr lang="en-US" sz="2100" b="1" u="sng" dirty="0" smtClean="0"/>
          </a:p>
          <a:p>
            <a:pPr>
              <a:lnSpc>
                <a:spcPct val="90000"/>
              </a:lnSpc>
              <a:buNone/>
            </a:pPr>
            <a:endParaRPr lang="en-US" sz="2100" b="1" u="sng" dirty="0" smtClean="0"/>
          </a:p>
          <a:p>
            <a:pPr>
              <a:lnSpc>
                <a:spcPct val="90000"/>
              </a:lnSpc>
            </a:pPr>
            <a:r>
              <a:rPr lang="uk-UA" sz="2400" dirty="0" err="1" smtClean="0"/>
              <a:t>The</a:t>
            </a:r>
            <a:r>
              <a:rPr lang="uk-UA" sz="2400" dirty="0" smtClean="0"/>
              <a:t> </a:t>
            </a:r>
            <a:r>
              <a:rPr lang="uk-UA" sz="2400" b="1" dirty="0" err="1" smtClean="0"/>
              <a:t>hypoblast</a:t>
            </a:r>
            <a:r>
              <a:rPr lang="uk-UA" sz="2400" dirty="0" smtClean="0"/>
              <a:t> </a:t>
            </a:r>
            <a:r>
              <a:rPr lang="uk-UA" sz="2400" b="1" dirty="0" smtClean="0"/>
              <a:t>(</a:t>
            </a:r>
            <a:r>
              <a:rPr lang="uk-UA" sz="2400" b="1" dirty="0" err="1" smtClean="0"/>
              <a:t>primitive</a:t>
            </a:r>
            <a:r>
              <a:rPr lang="uk-UA" sz="2400" b="1" dirty="0" smtClean="0"/>
              <a:t> </a:t>
            </a:r>
            <a:r>
              <a:rPr lang="uk-UA" sz="2400" b="1" dirty="0" err="1" smtClean="0"/>
              <a:t>endoderm</a:t>
            </a:r>
            <a:r>
              <a:rPr lang="uk-UA" sz="2400" b="1" dirty="0" smtClean="0"/>
              <a:t>) </a:t>
            </a:r>
            <a:r>
              <a:rPr lang="uk-UA" sz="2400" dirty="0" err="1" smtClean="0"/>
              <a:t>is</a:t>
            </a:r>
            <a:r>
              <a:rPr lang="uk-UA" sz="2400" dirty="0" smtClean="0"/>
              <a:t> a </a:t>
            </a:r>
            <a:r>
              <a:rPr lang="uk-UA" sz="2400" dirty="0" err="1" smtClean="0"/>
              <a:t>layer</a:t>
            </a:r>
            <a:r>
              <a:rPr lang="uk-UA" sz="2400" dirty="0" smtClean="0"/>
              <a:t> </a:t>
            </a:r>
            <a:r>
              <a:rPr lang="uk-UA" sz="2400" dirty="0" err="1" smtClean="0"/>
              <a:t>of</a:t>
            </a:r>
            <a:r>
              <a:rPr lang="uk-UA" sz="2400" dirty="0" smtClean="0"/>
              <a:t> </a:t>
            </a:r>
            <a:r>
              <a:rPr lang="uk-UA" sz="2400" b="1" dirty="0" err="1" smtClean="0"/>
              <a:t>columnar</a:t>
            </a:r>
            <a:r>
              <a:rPr lang="uk-UA" sz="2400" b="1" dirty="0" smtClean="0"/>
              <a:t> </a:t>
            </a:r>
            <a:r>
              <a:rPr lang="uk-UA" sz="2400" b="1" dirty="0" err="1" smtClean="0"/>
              <a:t>cells</a:t>
            </a:r>
            <a:r>
              <a:rPr lang="uk-UA" sz="2400" b="1" dirty="0" smtClean="0"/>
              <a:t> </a:t>
            </a:r>
            <a:r>
              <a:rPr lang="uk-UA" sz="2400" dirty="0" err="1" smtClean="0"/>
              <a:t>and</a:t>
            </a:r>
            <a:r>
              <a:rPr lang="uk-UA" sz="2400" dirty="0" smtClean="0"/>
              <a:t> </a:t>
            </a:r>
            <a:r>
              <a:rPr lang="uk-UA" sz="2400" b="1" dirty="0" err="1" smtClean="0"/>
              <a:t>epiblast</a:t>
            </a:r>
            <a:r>
              <a:rPr lang="uk-UA" sz="2400" dirty="0" smtClean="0"/>
              <a:t> </a:t>
            </a:r>
            <a:r>
              <a:rPr lang="uk-UA" sz="2400" b="1" dirty="0" smtClean="0"/>
              <a:t>(</a:t>
            </a:r>
            <a:r>
              <a:rPr lang="uk-UA" sz="2400" b="1" dirty="0" err="1" smtClean="0"/>
              <a:t>primitive</a:t>
            </a:r>
            <a:r>
              <a:rPr lang="uk-UA" sz="2400" b="1" dirty="0" smtClean="0"/>
              <a:t> </a:t>
            </a:r>
            <a:r>
              <a:rPr lang="uk-UA" sz="2400" b="1" dirty="0" err="1" smtClean="0"/>
              <a:t>ectoderm</a:t>
            </a:r>
            <a:r>
              <a:rPr lang="uk-UA" sz="2400" b="1" dirty="0" smtClean="0"/>
              <a:t>) </a:t>
            </a:r>
            <a:r>
              <a:rPr lang="uk-UA" sz="2400" dirty="0" err="1" smtClean="0"/>
              <a:t>is</a:t>
            </a:r>
            <a:r>
              <a:rPr lang="uk-UA" sz="2400" dirty="0" smtClean="0"/>
              <a:t> a </a:t>
            </a:r>
            <a:r>
              <a:rPr lang="uk-UA" sz="2400" dirty="0" err="1" smtClean="0"/>
              <a:t>layer</a:t>
            </a:r>
            <a:r>
              <a:rPr lang="uk-UA" sz="2400" dirty="0" smtClean="0"/>
              <a:t> </a:t>
            </a:r>
            <a:r>
              <a:rPr lang="uk-UA" sz="2400" dirty="0" err="1" smtClean="0"/>
              <a:t>of</a:t>
            </a:r>
            <a:r>
              <a:rPr lang="uk-UA" sz="2400" dirty="0" smtClean="0"/>
              <a:t> </a:t>
            </a:r>
            <a:r>
              <a:rPr lang="uk-UA" sz="2400" b="1" dirty="0" err="1" smtClean="0"/>
              <a:t>cuboidal</a:t>
            </a:r>
            <a:r>
              <a:rPr lang="uk-UA" sz="2400" b="1" dirty="0" smtClean="0"/>
              <a:t> </a:t>
            </a:r>
            <a:r>
              <a:rPr lang="uk-UA" sz="2400" b="1" dirty="0" err="1" smtClean="0"/>
              <a:t>cells</a:t>
            </a:r>
            <a:r>
              <a:rPr lang="uk-UA" sz="2400" dirty="0" smtClean="0"/>
              <a:t>. </a:t>
            </a:r>
            <a:r>
              <a:rPr lang="uk-UA" sz="2400" dirty="0" err="1" smtClean="0"/>
              <a:t>The</a:t>
            </a:r>
            <a:r>
              <a:rPr lang="uk-UA" sz="2400" dirty="0" smtClean="0"/>
              <a:t> </a:t>
            </a:r>
            <a:r>
              <a:rPr lang="uk-UA" sz="2400" dirty="0" err="1" smtClean="0"/>
              <a:t>cells</a:t>
            </a:r>
            <a:r>
              <a:rPr lang="uk-UA" sz="2400" dirty="0" smtClean="0"/>
              <a:t> </a:t>
            </a:r>
            <a:r>
              <a:rPr lang="uk-UA" sz="2400" dirty="0" err="1" smtClean="0"/>
              <a:t>of</a:t>
            </a:r>
            <a:r>
              <a:rPr lang="uk-UA" sz="2400" dirty="0" smtClean="0"/>
              <a:t> </a:t>
            </a:r>
            <a:r>
              <a:rPr lang="uk-UA" sz="2400" dirty="0" err="1" smtClean="0"/>
              <a:t>the</a:t>
            </a:r>
            <a:r>
              <a:rPr lang="uk-UA" sz="2400" dirty="0" smtClean="0"/>
              <a:t> </a:t>
            </a:r>
            <a:r>
              <a:rPr lang="uk-UA" sz="2400" dirty="0" err="1" smtClean="0"/>
              <a:t>hypoblast</a:t>
            </a:r>
            <a:r>
              <a:rPr lang="uk-UA" sz="2400" dirty="0" smtClean="0"/>
              <a:t> </a:t>
            </a:r>
            <a:r>
              <a:rPr lang="uk-UA" sz="2400" dirty="0" err="1" smtClean="0"/>
              <a:t>and</a:t>
            </a:r>
            <a:r>
              <a:rPr lang="uk-UA" sz="2400" dirty="0" smtClean="0"/>
              <a:t> </a:t>
            </a:r>
            <a:r>
              <a:rPr lang="uk-UA" sz="2400" dirty="0" err="1" smtClean="0"/>
              <a:t>epiblast</a:t>
            </a:r>
            <a:r>
              <a:rPr lang="uk-UA" sz="2400" dirty="0" smtClean="0"/>
              <a:t> </a:t>
            </a:r>
            <a:r>
              <a:rPr lang="uk-UA" sz="2400" dirty="0" err="1" smtClean="0"/>
              <a:t>together</a:t>
            </a:r>
            <a:r>
              <a:rPr lang="uk-UA" sz="2400" dirty="0" smtClean="0"/>
              <a:t> </a:t>
            </a:r>
            <a:r>
              <a:rPr lang="uk-UA" sz="2400" dirty="0" err="1" smtClean="0"/>
              <a:t>form</a:t>
            </a:r>
            <a:r>
              <a:rPr lang="uk-UA" sz="2400" dirty="0" smtClean="0"/>
              <a:t> a </a:t>
            </a:r>
            <a:r>
              <a:rPr lang="uk-UA" sz="2400" b="1" dirty="0" err="1" smtClean="0"/>
              <a:t>two</a:t>
            </a:r>
            <a:r>
              <a:rPr lang="uk-UA" sz="2400" b="1" dirty="0" smtClean="0"/>
              <a:t> </a:t>
            </a:r>
            <a:r>
              <a:rPr lang="uk-UA" sz="2400" b="1" dirty="0" err="1" smtClean="0"/>
              <a:t>layered</a:t>
            </a:r>
            <a:r>
              <a:rPr lang="uk-UA" sz="2400" b="1" dirty="0" smtClean="0"/>
              <a:t> </a:t>
            </a:r>
            <a:r>
              <a:rPr lang="uk-UA" sz="2400" b="1" dirty="0" err="1" smtClean="0"/>
              <a:t>embryonic</a:t>
            </a:r>
            <a:r>
              <a:rPr lang="uk-UA" sz="2400" b="1" dirty="0" smtClean="0"/>
              <a:t> </a:t>
            </a:r>
            <a:r>
              <a:rPr lang="uk-UA" sz="2400" b="1" dirty="0" err="1" smtClean="0"/>
              <a:t>disc</a:t>
            </a:r>
            <a:r>
              <a:rPr lang="uk-UA" sz="2400" dirty="0" smtClean="0"/>
              <a:t>.</a:t>
            </a:r>
          </a:p>
          <a:p>
            <a:pPr>
              <a:lnSpc>
                <a:spcPct val="90000"/>
              </a:lnSpc>
              <a:buNone/>
            </a:pPr>
            <a:r>
              <a:rPr lang="uk-UA" sz="2400" b="1" u="sng" dirty="0" err="1" smtClean="0"/>
              <a:t>Formation</a:t>
            </a:r>
            <a:r>
              <a:rPr lang="uk-UA" sz="2400" b="1" u="sng" dirty="0" smtClean="0"/>
              <a:t> </a:t>
            </a:r>
            <a:r>
              <a:rPr lang="uk-UA" sz="2400" b="1" u="sng" dirty="0" err="1" smtClean="0"/>
              <a:t>of</a:t>
            </a:r>
            <a:r>
              <a:rPr lang="uk-UA" sz="2400" b="1" u="sng" dirty="0" smtClean="0"/>
              <a:t> </a:t>
            </a:r>
            <a:r>
              <a:rPr lang="uk-UA" sz="2400" b="1" u="sng" dirty="0" err="1" smtClean="0"/>
              <a:t>Amniotic</a:t>
            </a:r>
            <a:r>
              <a:rPr lang="uk-UA" sz="2400" b="1" u="sng" dirty="0" smtClean="0"/>
              <a:t> </a:t>
            </a:r>
            <a:r>
              <a:rPr lang="uk-UA" sz="2400" b="1" u="sng" dirty="0" err="1" smtClean="0"/>
              <a:t>Cavity</a:t>
            </a:r>
            <a:r>
              <a:rPr lang="uk-UA" sz="2400" b="1" u="sng" dirty="0" smtClean="0"/>
              <a:t>:</a:t>
            </a:r>
            <a:r>
              <a:rPr lang="en-US" sz="2400" b="1" u="sng" dirty="0" smtClean="0"/>
              <a:t>      </a:t>
            </a:r>
            <a:r>
              <a:rPr lang="uk-UA" sz="2400" b="1" u="sng" dirty="0" smtClean="0"/>
              <a:t> </a:t>
            </a:r>
            <a:r>
              <a:rPr lang="uk-UA" sz="2400" dirty="0" smtClean="0"/>
              <a:t>A </a:t>
            </a:r>
            <a:r>
              <a:rPr lang="uk-UA" sz="2400" dirty="0" err="1" smtClean="0"/>
              <a:t>space</a:t>
            </a:r>
            <a:r>
              <a:rPr lang="uk-UA" sz="2400" dirty="0" smtClean="0"/>
              <a:t> </a:t>
            </a:r>
            <a:r>
              <a:rPr lang="uk-UA" sz="2400" dirty="0" err="1" smtClean="0"/>
              <a:t>appears</a:t>
            </a:r>
            <a:r>
              <a:rPr lang="uk-UA" sz="2400" dirty="0" smtClean="0"/>
              <a:t> </a:t>
            </a:r>
            <a:r>
              <a:rPr lang="uk-UA" sz="2400" b="1" dirty="0" err="1" smtClean="0"/>
              <a:t>between</a:t>
            </a:r>
            <a:r>
              <a:rPr lang="uk-UA" sz="2400" b="1" dirty="0" smtClean="0"/>
              <a:t> </a:t>
            </a:r>
            <a:r>
              <a:rPr lang="uk-UA" sz="2400" b="1" dirty="0" err="1" smtClean="0"/>
              <a:t>epiblast</a:t>
            </a:r>
            <a:r>
              <a:rPr lang="uk-UA" sz="2400" b="1" dirty="0" smtClean="0"/>
              <a:t> </a:t>
            </a:r>
            <a:r>
              <a:rPr lang="uk-UA" sz="2400" b="1" dirty="0" err="1" smtClean="0"/>
              <a:t>and</a:t>
            </a:r>
            <a:r>
              <a:rPr lang="uk-UA" sz="2400" b="1" dirty="0" smtClean="0"/>
              <a:t> </a:t>
            </a:r>
            <a:r>
              <a:rPr lang="uk-UA" sz="2400" b="1" dirty="0" err="1" smtClean="0"/>
              <a:t>trophoblast</a:t>
            </a:r>
            <a:r>
              <a:rPr lang="uk-UA" sz="2400" dirty="0" smtClean="0"/>
              <a:t>, </a:t>
            </a:r>
            <a:r>
              <a:rPr lang="uk-UA" sz="2400" dirty="0" err="1" smtClean="0"/>
              <a:t>called</a:t>
            </a:r>
            <a:r>
              <a:rPr lang="uk-UA" sz="2400" dirty="0" smtClean="0"/>
              <a:t> </a:t>
            </a:r>
            <a:r>
              <a:rPr lang="uk-UA" sz="2400" b="1" dirty="0" err="1" smtClean="0"/>
              <a:t>amniotic</a:t>
            </a:r>
            <a:r>
              <a:rPr lang="uk-UA" sz="2400" b="1" dirty="0" smtClean="0"/>
              <a:t> </a:t>
            </a:r>
            <a:r>
              <a:rPr lang="uk-UA" sz="2400" b="1" dirty="0" err="1" smtClean="0"/>
              <a:t>cavity</a:t>
            </a:r>
            <a:r>
              <a:rPr lang="uk-UA" sz="2400" b="1" dirty="0" smtClean="0"/>
              <a:t> </a:t>
            </a:r>
            <a:r>
              <a:rPr lang="uk-UA" sz="2400" dirty="0" err="1" smtClean="0"/>
              <a:t>filled</a:t>
            </a:r>
            <a:r>
              <a:rPr lang="uk-UA" sz="2400" dirty="0" smtClean="0"/>
              <a:t> </a:t>
            </a:r>
            <a:r>
              <a:rPr lang="uk-UA" sz="2400" dirty="0" err="1" smtClean="0"/>
              <a:t>with</a:t>
            </a:r>
            <a:r>
              <a:rPr lang="uk-UA" sz="2400" dirty="0" smtClean="0"/>
              <a:t> </a:t>
            </a:r>
            <a:r>
              <a:rPr lang="uk-UA" sz="2400" dirty="0" err="1" smtClean="0"/>
              <a:t>amniotic</a:t>
            </a:r>
            <a:r>
              <a:rPr lang="uk-UA" sz="2400" dirty="0" smtClean="0"/>
              <a:t> </a:t>
            </a:r>
            <a:r>
              <a:rPr lang="uk-UA" sz="2400" dirty="0" err="1" smtClean="0"/>
              <a:t>fluid</a:t>
            </a:r>
            <a:r>
              <a:rPr lang="uk-UA" sz="2400" dirty="0" smtClean="0"/>
              <a:t>. </a:t>
            </a:r>
            <a:r>
              <a:rPr lang="uk-UA" sz="2400" dirty="0" err="1" smtClean="0"/>
              <a:t>The</a:t>
            </a:r>
            <a:r>
              <a:rPr lang="uk-UA" sz="2400" dirty="0" smtClean="0"/>
              <a:t> </a:t>
            </a:r>
            <a:r>
              <a:rPr lang="uk-UA" sz="2400" b="1" dirty="0" err="1" smtClean="0"/>
              <a:t>roof</a:t>
            </a:r>
            <a:r>
              <a:rPr lang="uk-UA" sz="2400" dirty="0" smtClean="0"/>
              <a:t> </a:t>
            </a:r>
            <a:r>
              <a:rPr lang="uk-UA" sz="2400" dirty="0" err="1" smtClean="0"/>
              <a:t>of</a:t>
            </a:r>
            <a:r>
              <a:rPr lang="uk-UA" sz="2400" dirty="0" smtClean="0"/>
              <a:t> </a:t>
            </a:r>
            <a:r>
              <a:rPr lang="uk-UA" sz="2400" dirty="0" err="1" smtClean="0"/>
              <a:t>this</a:t>
            </a:r>
            <a:r>
              <a:rPr lang="uk-UA" sz="2400" dirty="0" smtClean="0"/>
              <a:t> </a:t>
            </a:r>
            <a:r>
              <a:rPr lang="uk-UA" sz="2400" dirty="0" err="1" smtClean="0"/>
              <a:t>cavity</a:t>
            </a:r>
            <a:r>
              <a:rPr lang="uk-UA" sz="2400" dirty="0" smtClean="0"/>
              <a:t> </a:t>
            </a:r>
            <a:r>
              <a:rPr lang="uk-UA" sz="2400" dirty="0" err="1" smtClean="0"/>
              <a:t>is</a:t>
            </a:r>
            <a:r>
              <a:rPr lang="uk-UA" sz="2400" dirty="0" smtClean="0"/>
              <a:t> </a:t>
            </a:r>
            <a:r>
              <a:rPr lang="uk-UA" sz="2400" dirty="0" err="1" smtClean="0"/>
              <a:t>formed</a:t>
            </a:r>
            <a:r>
              <a:rPr lang="uk-UA" sz="2400" dirty="0" smtClean="0"/>
              <a:t> </a:t>
            </a:r>
            <a:r>
              <a:rPr lang="uk-UA" sz="2400" b="1" dirty="0" err="1" smtClean="0"/>
              <a:t>by</a:t>
            </a:r>
            <a:r>
              <a:rPr lang="uk-UA" sz="2400" b="1" dirty="0" smtClean="0"/>
              <a:t> </a:t>
            </a:r>
            <a:r>
              <a:rPr lang="uk-UA" sz="2400" b="1" dirty="0" err="1" smtClean="0"/>
              <a:t>amniogenic</a:t>
            </a:r>
            <a:r>
              <a:rPr lang="uk-UA" sz="2400" b="1" dirty="0" smtClean="0"/>
              <a:t> </a:t>
            </a:r>
            <a:r>
              <a:rPr lang="uk-UA" sz="2400" b="1" dirty="0" err="1" smtClean="0"/>
              <a:t>cells</a:t>
            </a:r>
            <a:r>
              <a:rPr lang="uk-UA" sz="2400" b="1" dirty="0" smtClean="0"/>
              <a:t> </a:t>
            </a:r>
            <a:r>
              <a:rPr lang="uk-UA" sz="2400" dirty="0" err="1" smtClean="0"/>
              <a:t>derived</a:t>
            </a:r>
            <a:r>
              <a:rPr lang="uk-UA" sz="2400" dirty="0" smtClean="0"/>
              <a:t> </a:t>
            </a:r>
            <a:r>
              <a:rPr lang="uk-UA" sz="2400" dirty="0" err="1" smtClean="0"/>
              <a:t>from</a:t>
            </a:r>
            <a:r>
              <a:rPr lang="uk-UA" sz="2400" dirty="0" smtClean="0"/>
              <a:t> </a:t>
            </a:r>
            <a:r>
              <a:rPr lang="uk-UA" sz="2400" dirty="0" err="1" smtClean="0"/>
              <a:t>the</a:t>
            </a:r>
            <a:r>
              <a:rPr lang="uk-UA" sz="2400" dirty="0" smtClean="0"/>
              <a:t> </a:t>
            </a:r>
            <a:r>
              <a:rPr lang="uk-UA" sz="2400" b="1" dirty="0" err="1" smtClean="0"/>
              <a:t>trophoblast</a:t>
            </a:r>
            <a:r>
              <a:rPr lang="uk-UA" sz="2400" dirty="0" smtClean="0"/>
              <a:t>, </a:t>
            </a:r>
            <a:r>
              <a:rPr lang="uk-UA" sz="2400" dirty="0" err="1" smtClean="0"/>
              <a:t>while</a:t>
            </a:r>
            <a:r>
              <a:rPr lang="uk-UA" sz="2400" dirty="0" smtClean="0"/>
              <a:t> </a:t>
            </a:r>
            <a:r>
              <a:rPr lang="uk-UA" sz="2400" dirty="0" err="1" smtClean="0"/>
              <a:t>its</a:t>
            </a:r>
            <a:r>
              <a:rPr lang="uk-UA" sz="2400" dirty="0" smtClean="0"/>
              <a:t> </a:t>
            </a:r>
            <a:r>
              <a:rPr lang="uk-UA" sz="2400" b="1" dirty="0" err="1" smtClean="0"/>
              <a:t>floor</a:t>
            </a:r>
            <a:r>
              <a:rPr lang="uk-UA" sz="2400" dirty="0" smtClean="0"/>
              <a:t> </a:t>
            </a:r>
            <a:r>
              <a:rPr lang="uk-UA" sz="2400" dirty="0" err="1" smtClean="0"/>
              <a:t>is</a:t>
            </a:r>
            <a:r>
              <a:rPr lang="uk-UA" sz="2400" dirty="0" smtClean="0"/>
              <a:t> </a:t>
            </a:r>
            <a:r>
              <a:rPr lang="uk-UA" sz="2400" dirty="0" err="1" smtClean="0"/>
              <a:t>formed</a:t>
            </a:r>
            <a:r>
              <a:rPr lang="uk-UA" sz="2400" dirty="0" smtClean="0"/>
              <a:t> </a:t>
            </a:r>
            <a:r>
              <a:rPr lang="uk-UA" sz="2400" b="1" dirty="0" err="1" smtClean="0"/>
              <a:t>by</a:t>
            </a:r>
            <a:r>
              <a:rPr lang="uk-UA" sz="2400" b="1" dirty="0" smtClean="0"/>
              <a:t> </a:t>
            </a:r>
            <a:r>
              <a:rPr lang="uk-UA" sz="2400" b="1" dirty="0" err="1" smtClean="0"/>
              <a:t>the</a:t>
            </a:r>
            <a:r>
              <a:rPr lang="uk-UA" sz="2400" b="1" dirty="0" smtClean="0"/>
              <a:t> </a:t>
            </a:r>
            <a:r>
              <a:rPr lang="uk-UA" sz="2400" b="1" dirty="0" err="1" smtClean="0"/>
              <a:t>epiblast</a:t>
            </a:r>
            <a:r>
              <a:rPr lang="uk-UA" sz="2400" dirty="0" smtClean="0"/>
              <a:t>.</a:t>
            </a:r>
          </a:p>
        </p:txBody>
      </p:sp>
      <p:sp>
        <p:nvSpPr>
          <p:cNvPr id="6" name="Прямокутник 5"/>
          <p:cNvSpPr/>
          <p:nvPr/>
        </p:nvSpPr>
        <p:spPr>
          <a:xfrm>
            <a:off x="0" y="-71958"/>
            <a:ext cx="9721849" cy="1631216"/>
          </a:xfrm>
          <a:prstGeom prst="rect">
            <a:avLst/>
          </a:prstGeom>
        </p:spPr>
        <p:txBody>
          <a:bodyPr wrap="square">
            <a:spAutoFit/>
          </a:bodyPr>
          <a:lstStyle/>
          <a:p>
            <a:pPr marL="196365" indent="-196365"/>
            <a:r>
              <a:rPr lang="en-US" b="1" dirty="0" smtClean="0"/>
              <a:t>                                                                         </a:t>
            </a:r>
            <a:r>
              <a:rPr lang="uk-UA" sz="2000" b="1" u="sng" dirty="0" err="1" smtClean="0"/>
              <a:t>Formation</a:t>
            </a:r>
            <a:r>
              <a:rPr lang="uk-UA" sz="2000" b="1" u="sng" dirty="0" smtClean="0"/>
              <a:t> </a:t>
            </a:r>
            <a:r>
              <a:rPr lang="uk-UA" sz="2000" b="1" u="sng" dirty="0" err="1" smtClean="0"/>
              <a:t>of</a:t>
            </a:r>
            <a:r>
              <a:rPr lang="uk-UA" sz="2000" b="1" u="sng" dirty="0" smtClean="0"/>
              <a:t> </a:t>
            </a:r>
            <a:r>
              <a:rPr lang="uk-UA" sz="2000" b="1" u="sng" dirty="0" err="1" smtClean="0"/>
              <a:t>Embryonic</a:t>
            </a:r>
            <a:r>
              <a:rPr lang="uk-UA" sz="2000" b="1" u="sng" dirty="0" smtClean="0"/>
              <a:t> </a:t>
            </a:r>
            <a:r>
              <a:rPr lang="uk-UA" sz="2000" b="1" u="sng" dirty="0" err="1" smtClean="0"/>
              <a:t>Disc</a:t>
            </a:r>
            <a:r>
              <a:rPr lang="uk-UA" sz="2000" b="1" u="sng" dirty="0" smtClean="0"/>
              <a:t>: </a:t>
            </a:r>
            <a:endParaRPr lang="uk-UA" sz="2000" u="sng" dirty="0" smtClean="0"/>
          </a:p>
          <a:p>
            <a:r>
              <a:rPr lang="en-US" sz="2000" b="1" dirty="0" smtClean="0"/>
              <a:t>E</a:t>
            </a:r>
            <a:r>
              <a:rPr lang="uk-UA" sz="2000" b="1" dirty="0" err="1" smtClean="0"/>
              <a:t>arly</a:t>
            </a:r>
            <a:r>
              <a:rPr lang="uk-UA" sz="2000" b="1" dirty="0" smtClean="0"/>
              <a:t> </a:t>
            </a:r>
            <a:r>
              <a:rPr lang="uk-UA" sz="2000" b="1" dirty="0" err="1" smtClean="0"/>
              <a:t>blastocyst</a:t>
            </a:r>
            <a:r>
              <a:rPr lang="uk-UA" sz="2000" b="1" dirty="0" smtClean="0"/>
              <a:t> </a:t>
            </a:r>
            <a:r>
              <a:rPr lang="uk-UA" sz="2000" dirty="0" err="1" smtClean="0"/>
              <a:t>consists</a:t>
            </a:r>
            <a:r>
              <a:rPr lang="uk-UA" sz="2000" dirty="0" smtClean="0"/>
              <a:t> </a:t>
            </a:r>
            <a:r>
              <a:rPr lang="uk-UA" sz="2000" dirty="0" err="1" smtClean="0"/>
              <a:t>of</a:t>
            </a:r>
            <a:r>
              <a:rPr lang="uk-UA" sz="2000" dirty="0" smtClean="0"/>
              <a:t> </a:t>
            </a:r>
            <a:r>
              <a:rPr lang="uk-UA" sz="2000" b="1" dirty="0" err="1" smtClean="0"/>
              <a:t>inner</a:t>
            </a:r>
            <a:r>
              <a:rPr lang="uk-UA" sz="2000" b="1" dirty="0" smtClean="0"/>
              <a:t> </a:t>
            </a:r>
            <a:r>
              <a:rPr lang="uk-UA" sz="2000" b="1" dirty="0" err="1" smtClean="0"/>
              <a:t>cell</a:t>
            </a:r>
            <a:r>
              <a:rPr lang="uk-UA" sz="2000" b="1" dirty="0" smtClean="0"/>
              <a:t> </a:t>
            </a:r>
            <a:r>
              <a:rPr lang="uk-UA" sz="2000" b="1" dirty="0" err="1" smtClean="0"/>
              <a:t>mass</a:t>
            </a:r>
            <a:r>
              <a:rPr lang="uk-UA" sz="2000" b="1" dirty="0" smtClean="0"/>
              <a:t> </a:t>
            </a:r>
            <a:r>
              <a:rPr lang="uk-UA" sz="2000" dirty="0" err="1" smtClean="0"/>
              <a:t>and</a:t>
            </a:r>
            <a:r>
              <a:rPr lang="uk-UA" sz="2000" dirty="0" smtClean="0"/>
              <a:t> </a:t>
            </a:r>
            <a:r>
              <a:rPr lang="uk-UA" sz="2000" b="1" dirty="0" err="1" smtClean="0"/>
              <a:t>trophoblast</a:t>
            </a:r>
            <a:r>
              <a:rPr lang="uk-UA" sz="2000" dirty="0" smtClean="0"/>
              <a:t>. </a:t>
            </a:r>
            <a:r>
              <a:rPr lang="uk-UA" sz="2000" dirty="0" err="1" smtClean="0"/>
              <a:t>The</a:t>
            </a:r>
            <a:r>
              <a:rPr lang="uk-UA" sz="2000" dirty="0" smtClean="0"/>
              <a:t> </a:t>
            </a:r>
            <a:r>
              <a:rPr lang="uk-UA" sz="2000" dirty="0" err="1" smtClean="0"/>
              <a:t>inner</a:t>
            </a:r>
            <a:r>
              <a:rPr lang="uk-UA" sz="2000" dirty="0" smtClean="0"/>
              <a:t> </a:t>
            </a:r>
            <a:r>
              <a:rPr lang="uk-UA" sz="2000" dirty="0" err="1" smtClean="0"/>
              <a:t>cell</a:t>
            </a:r>
            <a:r>
              <a:rPr lang="uk-UA" sz="2000" dirty="0" smtClean="0"/>
              <a:t> </a:t>
            </a:r>
            <a:r>
              <a:rPr lang="uk-UA" sz="2000" dirty="0" err="1" smtClean="0"/>
              <a:t>mass</a:t>
            </a:r>
            <a:r>
              <a:rPr lang="uk-UA" sz="2000" dirty="0" smtClean="0"/>
              <a:t> </a:t>
            </a:r>
            <a:r>
              <a:rPr lang="uk-UA" sz="2000" dirty="0" err="1" smtClean="0"/>
              <a:t>contains</a:t>
            </a:r>
            <a:r>
              <a:rPr lang="uk-UA" sz="2000" dirty="0" smtClean="0"/>
              <a:t> </a:t>
            </a:r>
            <a:r>
              <a:rPr lang="uk-UA" sz="2000" dirty="0" err="1" smtClean="0"/>
              <a:t>cells</a:t>
            </a:r>
            <a:r>
              <a:rPr lang="uk-UA" sz="2000" dirty="0" smtClean="0"/>
              <a:t> </a:t>
            </a:r>
            <a:r>
              <a:rPr lang="uk-UA" sz="2000" dirty="0" err="1" smtClean="0"/>
              <a:t>called</a:t>
            </a:r>
            <a:r>
              <a:rPr lang="uk-UA" sz="2000" dirty="0" smtClean="0"/>
              <a:t> </a:t>
            </a:r>
            <a:r>
              <a:rPr lang="uk-UA" sz="2000" b="1" dirty="0" err="1" smtClean="0"/>
              <a:t>stem</a:t>
            </a:r>
            <a:r>
              <a:rPr lang="uk-UA" sz="2000" b="1" dirty="0" smtClean="0"/>
              <a:t> </a:t>
            </a:r>
            <a:r>
              <a:rPr lang="uk-UA" sz="2000" b="1" dirty="0" err="1" smtClean="0"/>
              <a:t>cells</a:t>
            </a:r>
            <a:r>
              <a:rPr lang="uk-UA" sz="2000" b="1" dirty="0" smtClean="0"/>
              <a:t> </a:t>
            </a:r>
            <a:r>
              <a:rPr lang="uk-UA" sz="2000" dirty="0" err="1" smtClean="0"/>
              <a:t>which</a:t>
            </a:r>
            <a:r>
              <a:rPr lang="uk-UA" sz="2000" dirty="0" smtClean="0"/>
              <a:t> </a:t>
            </a:r>
            <a:r>
              <a:rPr lang="uk-UA" sz="2000" dirty="0" err="1" smtClean="0"/>
              <a:t>have</a:t>
            </a:r>
            <a:r>
              <a:rPr lang="uk-UA" sz="2000" dirty="0" smtClean="0"/>
              <a:t> </a:t>
            </a:r>
            <a:r>
              <a:rPr lang="uk-UA" sz="2000" dirty="0" err="1" smtClean="0"/>
              <a:t>the</a:t>
            </a:r>
            <a:r>
              <a:rPr lang="uk-UA" sz="2000" dirty="0" smtClean="0"/>
              <a:t> </a:t>
            </a:r>
            <a:r>
              <a:rPr lang="uk-UA" sz="2000" dirty="0" err="1" smtClean="0"/>
              <a:t>potency</a:t>
            </a:r>
            <a:r>
              <a:rPr lang="uk-UA" sz="2000" dirty="0" smtClean="0"/>
              <a:t> </a:t>
            </a:r>
            <a:r>
              <a:rPr lang="uk-UA" sz="2000" dirty="0" err="1" smtClean="0"/>
              <a:t>to</a:t>
            </a:r>
            <a:r>
              <a:rPr lang="uk-UA" sz="2000" dirty="0" smtClean="0"/>
              <a:t> </a:t>
            </a:r>
            <a:r>
              <a:rPr lang="uk-UA" sz="2000" dirty="0" err="1" smtClean="0"/>
              <a:t>give</a:t>
            </a:r>
            <a:r>
              <a:rPr lang="uk-UA" sz="2000" dirty="0" smtClean="0"/>
              <a:t> </a:t>
            </a:r>
            <a:r>
              <a:rPr lang="uk-UA" sz="2000" dirty="0" err="1" smtClean="0"/>
              <a:t>rise</a:t>
            </a:r>
            <a:r>
              <a:rPr lang="uk-UA" sz="2000" dirty="0" smtClean="0"/>
              <a:t> </a:t>
            </a:r>
            <a:r>
              <a:rPr lang="uk-UA" sz="2000" b="1" dirty="0" err="1" smtClean="0"/>
              <a:t>to</a:t>
            </a:r>
            <a:r>
              <a:rPr lang="uk-UA" sz="2000" b="1" dirty="0" smtClean="0"/>
              <a:t> </a:t>
            </a:r>
            <a:r>
              <a:rPr lang="uk-UA" sz="2000" b="1" dirty="0" err="1" smtClean="0"/>
              <a:t>all</a:t>
            </a:r>
            <a:r>
              <a:rPr lang="uk-UA" sz="2000" b="1" dirty="0" smtClean="0"/>
              <a:t> </a:t>
            </a:r>
            <a:r>
              <a:rPr lang="uk-UA" sz="2000" b="1" dirty="0" err="1" smtClean="0"/>
              <a:t>tissues</a:t>
            </a:r>
            <a:r>
              <a:rPr lang="uk-UA" sz="2000" b="1" dirty="0" smtClean="0"/>
              <a:t> </a:t>
            </a:r>
            <a:r>
              <a:rPr lang="uk-UA" sz="2000" dirty="0" err="1" smtClean="0"/>
              <a:t>and</a:t>
            </a:r>
            <a:r>
              <a:rPr lang="uk-UA" sz="2000" b="1" dirty="0" smtClean="0"/>
              <a:t> </a:t>
            </a:r>
            <a:r>
              <a:rPr lang="uk-UA" sz="2000" b="1" dirty="0" err="1" smtClean="0"/>
              <a:t>organs</a:t>
            </a:r>
            <a:r>
              <a:rPr lang="uk-UA" sz="2000" dirty="0" smtClean="0"/>
              <a:t>. </a:t>
            </a:r>
            <a:r>
              <a:rPr lang="uk-UA" sz="2000" dirty="0" err="1" smtClean="0"/>
              <a:t>The</a:t>
            </a:r>
            <a:r>
              <a:rPr lang="uk-UA" sz="2000" dirty="0" smtClean="0"/>
              <a:t> </a:t>
            </a:r>
            <a:r>
              <a:rPr lang="uk-UA" sz="2000" dirty="0" err="1" smtClean="0"/>
              <a:t>cells</a:t>
            </a:r>
            <a:r>
              <a:rPr lang="uk-UA" sz="2000" dirty="0" smtClean="0"/>
              <a:t> </a:t>
            </a:r>
            <a:r>
              <a:rPr lang="uk-UA" sz="2000" dirty="0" err="1" smtClean="0"/>
              <a:t>of</a:t>
            </a:r>
            <a:r>
              <a:rPr lang="uk-UA" sz="2000" dirty="0" smtClean="0"/>
              <a:t> </a:t>
            </a:r>
            <a:r>
              <a:rPr lang="uk-UA" sz="2000" dirty="0" err="1" smtClean="0"/>
              <a:t>the</a:t>
            </a:r>
            <a:r>
              <a:rPr lang="uk-UA" sz="2000" dirty="0" smtClean="0"/>
              <a:t> </a:t>
            </a:r>
            <a:r>
              <a:rPr lang="uk-UA" sz="2000" b="1" dirty="0" err="1" smtClean="0"/>
              <a:t>inner</a:t>
            </a:r>
            <a:r>
              <a:rPr lang="uk-UA" sz="2000" b="1" dirty="0" smtClean="0"/>
              <a:t> </a:t>
            </a:r>
            <a:r>
              <a:rPr lang="uk-UA" sz="2000" b="1" dirty="0" err="1" smtClean="0"/>
              <a:t>cell</a:t>
            </a:r>
            <a:r>
              <a:rPr lang="uk-UA" sz="2000" b="1" dirty="0" smtClean="0"/>
              <a:t> </a:t>
            </a:r>
            <a:r>
              <a:rPr lang="uk-UA" sz="2000" b="1" dirty="0" err="1" smtClean="0"/>
              <a:t>mass</a:t>
            </a:r>
            <a:r>
              <a:rPr lang="uk-UA" sz="2000" b="1" dirty="0" smtClean="0"/>
              <a:t> </a:t>
            </a:r>
            <a:r>
              <a:rPr lang="uk-UA" sz="2000" b="1" dirty="0" err="1" smtClean="0"/>
              <a:t>differentiate</a:t>
            </a:r>
            <a:r>
              <a:rPr lang="uk-UA" sz="2000" b="1" dirty="0" smtClean="0"/>
              <a:t> </a:t>
            </a:r>
            <a:r>
              <a:rPr lang="uk-UA" sz="2000" dirty="0" err="1" smtClean="0"/>
              <a:t>into</a:t>
            </a:r>
            <a:r>
              <a:rPr lang="uk-UA" sz="2000" dirty="0" smtClean="0"/>
              <a:t> </a:t>
            </a:r>
            <a:r>
              <a:rPr lang="en-US" sz="2000" b="1" dirty="0" smtClean="0"/>
              <a:t>2</a:t>
            </a:r>
            <a:r>
              <a:rPr lang="uk-UA" sz="2000" b="1" dirty="0" smtClean="0"/>
              <a:t> </a:t>
            </a:r>
            <a:r>
              <a:rPr lang="uk-UA" sz="2000" b="1" dirty="0" err="1" smtClean="0"/>
              <a:t>layers</a:t>
            </a:r>
            <a:r>
              <a:rPr lang="uk-UA" sz="2000" b="1" dirty="0" smtClean="0"/>
              <a:t> </a:t>
            </a:r>
            <a:r>
              <a:rPr lang="uk-UA" sz="2000" b="1" dirty="0" err="1" smtClean="0"/>
              <a:t>around</a:t>
            </a:r>
            <a:r>
              <a:rPr lang="uk-UA" sz="2000" b="1" dirty="0" smtClean="0"/>
              <a:t> 8 </a:t>
            </a:r>
            <a:r>
              <a:rPr lang="uk-UA" sz="2000" b="1" dirty="0" err="1" smtClean="0"/>
              <a:t>days</a:t>
            </a:r>
            <a:r>
              <a:rPr lang="uk-UA" sz="2000" b="1" dirty="0" smtClean="0"/>
              <a:t> </a:t>
            </a:r>
            <a:r>
              <a:rPr lang="uk-UA" sz="2000" dirty="0" err="1" smtClean="0"/>
              <a:t>after</a:t>
            </a:r>
            <a:r>
              <a:rPr lang="uk-UA" sz="2000" dirty="0" smtClean="0"/>
              <a:t> </a:t>
            </a:r>
            <a:r>
              <a:rPr lang="uk-UA" sz="2000" dirty="0" err="1" smtClean="0"/>
              <a:t>fertilization</a:t>
            </a:r>
            <a:r>
              <a:rPr lang="uk-UA" sz="2000" dirty="0" smtClean="0"/>
              <a:t>, a </a:t>
            </a:r>
            <a:r>
              <a:rPr lang="uk-UA" sz="2000" b="1" dirty="0" err="1" smtClean="0"/>
              <a:t>hypoblast</a:t>
            </a:r>
            <a:r>
              <a:rPr lang="uk-UA" sz="2000" dirty="0" smtClean="0"/>
              <a:t> </a:t>
            </a:r>
            <a:r>
              <a:rPr lang="uk-UA" sz="2000" dirty="0" err="1" smtClean="0"/>
              <a:t>and</a:t>
            </a:r>
            <a:r>
              <a:rPr lang="uk-UA" sz="2000" dirty="0" smtClean="0"/>
              <a:t> </a:t>
            </a:r>
            <a:r>
              <a:rPr lang="uk-UA" sz="2000" b="1" dirty="0" err="1" smtClean="0"/>
              <a:t>epiblast</a:t>
            </a:r>
            <a:r>
              <a:rPr lang="uk-UA" sz="2000" dirty="0" smtClean="0"/>
              <a:t>.</a:t>
            </a:r>
          </a:p>
        </p:txBody>
      </p:sp>
      <p:sp>
        <p:nvSpPr>
          <p:cNvPr id="8" name="Заголовок 1"/>
          <p:cNvSpPr>
            <a:spLocks noGrp="1"/>
          </p:cNvSpPr>
          <p:nvPr>
            <p:ph type="title"/>
          </p:nvPr>
        </p:nvSpPr>
        <p:spPr>
          <a:xfrm>
            <a:off x="-35619" y="-28753"/>
            <a:ext cx="3715763" cy="316835"/>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uk-UA" sz="3100" b="1" dirty="0" err="1" smtClean="0"/>
              <a:t>Process</a:t>
            </a:r>
            <a:r>
              <a:rPr lang="en-US" sz="3100" b="1" dirty="0" smtClean="0"/>
              <a:t> of </a:t>
            </a:r>
            <a:r>
              <a:rPr lang="en-US" sz="3100" b="1" dirty="0" err="1" smtClean="0"/>
              <a:t>gastrulation</a:t>
            </a:r>
            <a:r>
              <a:rPr lang="uk-UA" sz="3100" b="1" dirty="0" smtClean="0"/>
              <a:t>: </a:t>
            </a:r>
            <a:r>
              <a:rPr lang="uk-UA" dirty="0" smtClean="0"/>
              <a:t/>
            </a:r>
            <a:br>
              <a:rPr lang="uk-UA" dirty="0" smtClean="0"/>
            </a:br>
            <a:endParaRPr lang="uk-U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6429" y="3"/>
            <a:ext cx="8749665" cy="504106"/>
          </a:xfrm>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b="1" dirty="0" smtClean="0"/>
              <a:t/>
            </a:r>
            <a:br>
              <a:rPr lang="en-US" b="1" dirty="0" smtClean="0"/>
            </a:br>
            <a:r>
              <a:rPr lang="en-US" b="1" dirty="0" smtClean="0"/>
              <a:t>The Stages of Meiosis </a:t>
            </a:r>
            <a:r>
              <a:rPr lang="en-US" b="1" dirty="0" smtClean="0">
                <a:solidFill>
                  <a:prstClr val="black"/>
                </a:solidFill>
              </a:rPr>
              <a:t>Prophase I</a:t>
            </a:r>
            <a:r>
              <a:rPr lang="uk-UA" dirty="0" smtClean="0">
                <a:solidFill>
                  <a:prstClr val="black"/>
                </a:solidFill>
              </a:rPr>
              <a:t/>
            </a:r>
            <a:br>
              <a:rPr lang="uk-UA" dirty="0" smtClean="0">
                <a:solidFill>
                  <a:prstClr val="black"/>
                </a:solidFill>
              </a:rPr>
            </a:br>
            <a:endParaRPr lang="uk-UA" dirty="0"/>
          </a:p>
        </p:txBody>
      </p:sp>
      <p:pic>
        <p:nvPicPr>
          <p:cNvPr id="1026" name="Picture 2"/>
          <p:cNvPicPr>
            <a:picLocks noGrp="1" noChangeAspect="1" noChangeArrowheads="1"/>
          </p:cNvPicPr>
          <p:nvPr>
            <p:ph idx="1"/>
          </p:nvPr>
        </p:nvPicPr>
        <p:blipFill>
          <a:blip r:embed="rId2" cstate="print"/>
          <a:srcRect b="5117"/>
          <a:stretch>
            <a:fillRect/>
          </a:stretch>
        </p:blipFill>
        <p:spPr bwMode="auto">
          <a:xfrm>
            <a:off x="4" y="576114"/>
            <a:ext cx="9721849" cy="5917290"/>
          </a:xfrm>
          <a:prstGeom prst="rect">
            <a:avLst/>
          </a:prstGeom>
          <a:noFill/>
          <a:ln w="9525">
            <a:noFill/>
            <a:miter lim="800000"/>
            <a:headEnd/>
            <a:tailEnd/>
          </a:ln>
        </p:spPr>
      </p:pic>
      <p:sp>
        <p:nvSpPr>
          <p:cNvPr id="4" name="Прямокутник 3"/>
          <p:cNvSpPr/>
          <p:nvPr/>
        </p:nvSpPr>
        <p:spPr>
          <a:xfrm>
            <a:off x="252417" y="6385244"/>
            <a:ext cx="3964781" cy="815609"/>
          </a:xfrm>
          <a:prstGeom prst="rect">
            <a:avLst/>
          </a:prstGeom>
        </p:spPr>
        <p:txBody>
          <a:bodyPr wrap="square" lIns="91404" tIns="45702" rIns="91404" bIns="45702">
            <a:spAutoFit/>
          </a:bodyPr>
          <a:lstStyle/>
          <a:p>
            <a:pPr lvl="0" algn="ctr">
              <a:spcBef>
                <a:spcPct val="0"/>
              </a:spcBef>
            </a:pPr>
            <a:r>
              <a:rPr lang="en-US" sz="4700" dirty="0" smtClean="0">
                <a:solidFill>
                  <a:prstClr val="black"/>
                </a:solidFill>
              </a:rPr>
              <a:t>Prophase I</a:t>
            </a:r>
            <a:endParaRPr lang="uk-UA" sz="4700" dirty="0">
              <a:solidFill>
                <a:prstClr val="black"/>
              </a:solidFill>
            </a:endParaRP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3"/>
            <a:ext cx="9721850" cy="3902883"/>
          </a:xfrm>
        </p:spPr>
        <p:txBody>
          <a:bodyPr>
            <a:normAutofit fontScale="55000" lnSpcReduction="20000"/>
          </a:bodyPr>
          <a:lstStyle/>
          <a:p>
            <a:pPr marL="0" indent="0">
              <a:buNone/>
            </a:pPr>
            <a:r>
              <a:rPr lang="en-US" dirty="0" smtClean="0"/>
              <a:t>      </a:t>
            </a:r>
            <a:r>
              <a:rPr lang="uk-UA" b="1" u="sng" dirty="0" err="1" smtClean="0"/>
              <a:t>Formation</a:t>
            </a:r>
            <a:r>
              <a:rPr lang="uk-UA" b="1" u="sng" dirty="0" smtClean="0"/>
              <a:t> </a:t>
            </a:r>
            <a:r>
              <a:rPr lang="uk-UA" b="1" u="sng" dirty="0" err="1" smtClean="0"/>
              <a:t>of</a:t>
            </a:r>
            <a:r>
              <a:rPr lang="uk-UA" b="1" u="sng" dirty="0" smtClean="0"/>
              <a:t> Extra-</a:t>
            </a:r>
            <a:r>
              <a:rPr lang="uk-UA" b="1" u="sng" dirty="0" err="1" smtClean="0"/>
              <a:t>embryonic</a:t>
            </a:r>
            <a:r>
              <a:rPr lang="uk-UA" b="1" u="sng" dirty="0" smtClean="0"/>
              <a:t> </a:t>
            </a:r>
            <a:r>
              <a:rPr lang="uk-UA" b="1" u="sng" dirty="0" err="1" smtClean="0"/>
              <a:t>Coelom</a:t>
            </a:r>
            <a:r>
              <a:rPr lang="uk-UA" b="1" u="sng" dirty="0" smtClean="0"/>
              <a:t>: </a:t>
            </a:r>
            <a:r>
              <a:rPr lang="uk-UA" dirty="0" err="1" smtClean="0"/>
              <a:t>The</a:t>
            </a:r>
            <a:r>
              <a:rPr lang="uk-UA" dirty="0" smtClean="0"/>
              <a:t> </a:t>
            </a:r>
            <a:r>
              <a:rPr lang="uk-UA" dirty="0" err="1" smtClean="0"/>
              <a:t>cells</a:t>
            </a:r>
            <a:r>
              <a:rPr lang="uk-UA" dirty="0" smtClean="0"/>
              <a:t> </a:t>
            </a:r>
            <a:r>
              <a:rPr lang="uk-UA" dirty="0" err="1" smtClean="0"/>
              <a:t>of</a:t>
            </a:r>
            <a:r>
              <a:rPr lang="uk-UA" dirty="0" smtClean="0"/>
              <a:t> </a:t>
            </a:r>
            <a:r>
              <a:rPr lang="uk-UA" b="1" dirty="0" err="1" smtClean="0"/>
              <a:t>the</a:t>
            </a:r>
            <a:r>
              <a:rPr lang="uk-UA" b="1" dirty="0" smtClean="0"/>
              <a:t> </a:t>
            </a:r>
            <a:r>
              <a:rPr lang="uk-UA" b="1" dirty="0" err="1" smtClean="0"/>
              <a:t>trophoblast</a:t>
            </a:r>
            <a:r>
              <a:rPr lang="uk-UA" b="1" dirty="0" smtClean="0"/>
              <a:t> </a:t>
            </a:r>
            <a:r>
              <a:rPr lang="uk-UA" b="1" dirty="0" err="1" smtClean="0"/>
              <a:t>→</a:t>
            </a:r>
            <a:r>
              <a:rPr lang="uk-UA" dirty="0" err="1" smtClean="0"/>
              <a:t>the</a:t>
            </a:r>
            <a:r>
              <a:rPr lang="uk-UA" dirty="0" smtClean="0"/>
              <a:t> </a:t>
            </a:r>
            <a:r>
              <a:rPr lang="uk-UA" dirty="0" err="1" smtClean="0"/>
              <a:t>mass</a:t>
            </a:r>
            <a:r>
              <a:rPr lang="uk-UA" dirty="0" smtClean="0"/>
              <a:t> </a:t>
            </a:r>
            <a:r>
              <a:rPr lang="uk-UA" dirty="0" err="1" smtClean="0"/>
              <a:t>of</a:t>
            </a:r>
            <a:r>
              <a:rPr lang="uk-UA" dirty="0" smtClean="0"/>
              <a:t> </a:t>
            </a:r>
            <a:r>
              <a:rPr lang="uk-UA" dirty="0" err="1" smtClean="0"/>
              <a:t>cells</a:t>
            </a:r>
            <a:r>
              <a:rPr lang="uk-UA" dirty="0" smtClean="0"/>
              <a:t> </a:t>
            </a:r>
            <a:r>
              <a:rPr lang="uk-UA" dirty="0" err="1" smtClean="0"/>
              <a:t>called</a:t>
            </a:r>
            <a:r>
              <a:rPr lang="uk-UA" dirty="0" smtClean="0"/>
              <a:t> </a:t>
            </a:r>
            <a:r>
              <a:rPr lang="uk-UA" dirty="0" err="1" smtClean="0"/>
              <a:t>the</a:t>
            </a:r>
            <a:r>
              <a:rPr lang="uk-UA" dirty="0" smtClean="0"/>
              <a:t> </a:t>
            </a:r>
            <a:r>
              <a:rPr lang="uk-UA" b="1" dirty="0" smtClean="0"/>
              <a:t>extra-</a:t>
            </a:r>
            <a:r>
              <a:rPr lang="uk-UA" b="1" dirty="0" err="1" smtClean="0"/>
              <a:t>embryonic</a:t>
            </a:r>
            <a:r>
              <a:rPr lang="uk-UA" b="1" dirty="0" smtClean="0"/>
              <a:t> </a:t>
            </a:r>
            <a:r>
              <a:rPr lang="uk-UA" b="1" dirty="0" err="1" smtClean="0"/>
              <a:t>mesoderm</a:t>
            </a:r>
            <a:r>
              <a:rPr lang="en-US" b="1" dirty="0" smtClean="0"/>
              <a:t> (EEM) </a:t>
            </a:r>
            <a:r>
              <a:rPr lang="uk-UA" dirty="0" err="1" smtClean="0"/>
              <a:t>outside</a:t>
            </a:r>
            <a:r>
              <a:rPr lang="uk-UA" dirty="0" smtClean="0"/>
              <a:t> </a:t>
            </a:r>
            <a:r>
              <a:rPr lang="uk-UA" dirty="0" err="1" smtClean="0"/>
              <a:t>the</a:t>
            </a:r>
            <a:r>
              <a:rPr lang="uk-UA" dirty="0" smtClean="0"/>
              <a:t> </a:t>
            </a:r>
            <a:r>
              <a:rPr lang="uk-UA" b="1" dirty="0" err="1" smtClean="0"/>
              <a:t>embryonic</a:t>
            </a:r>
            <a:r>
              <a:rPr lang="uk-UA" b="1" dirty="0" smtClean="0"/>
              <a:t> </a:t>
            </a:r>
            <a:r>
              <a:rPr lang="uk-UA" b="1" dirty="0" err="1" smtClean="0"/>
              <a:t>disc</a:t>
            </a:r>
            <a:r>
              <a:rPr lang="uk-UA" dirty="0" smtClean="0"/>
              <a:t>. </a:t>
            </a:r>
            <a:r>
              <a:rPr lang="en-US" b="1" dirty="0" smtClean="0"/>
              <a:t>EEM </a:t>
            </a:r>
            <a:r>
              <a:rPr lang="uk-UA" dirty="0" err="1" smtClean="0"/>
              <a:t>→into</a:t>
            </a:r>
            <a:r>
              <a:rPr lang="uk-UA" dirty="0" smtClean="0"/>
              <a:t> </a:t>
            </a:r>
            <a:r>
              <a:rPr lang="uk-UA" dirty="0" err="1" smtClean="0"/>
              <a:t>outer</a:t>
            </a:r>
            <a:r>
              <a:rPr lang="uk-UA" dirty="0" smtClean="0"/>
              <a:t> </a:t>
            </a:r>
            <a:r>
              <a:rPr lang="uk-UA" b="1" dirty="0" err="1" smtClean="0"/>
              <a:t>somatopleuric</a:t>
            </a:r>
            <a:r>
              <a:rPr lang="uk-UA" dirty="0" smtClean="0"/>
              <a:t> </a:t>
            </a:r>
            <a:r>
              <a:rPr lang="uk-UA" dirty="0" err="1" smtClean="0"/>
              <a:t>and</a:t>
            </a:r>
            <a:r>
              <a:rPr lang="uk-UA" dirty="0" smtClean="0"/>
              <a:t> </a:t>
            </a:r>
            <a:r>
              <a:rPr lang="uk-UA" dirty="0" err="1" smtClean="0"/>
              <a:t>inner</a:t>
            </a:r>
            <a:r>
              <a:rPr lang="uk-UA" dirty="0" smtClean="0"/>
              <a:t> </a:t>
            </a:r>
            <a:r>
              <a:rPr lang="uk-UA" b="1" dirty="0" err="1" smtClean="0"/>
              <a:t>splanchnopleuric</a:t>
            </a:r>
            <a:r>
              <a:rPr lang="uk-UA" b="1" dirty="0" smtClean="0"/>
              <a:t> </a:t>
            </a:r>
            <a:r>
              <a:rPr lang="en-US" b="1" dirty="0" smtClean="0"/>
              <a:t>EEMs</a:t>
            </a:r>
            <a:r>
              <a:rPr lang="uk-UA" dirty="0" smtClean="0"/>
              <a:t>. </a:t>
            </a:r>
            <a:r>
              <a:rPr lang="uk-UA" dirty="0" err="1" smtClean="0"/>
              <a:t>Both</a:t>
            </a:r>
            <a:r>
              <a:rPr lang="uk-UA" dirty="0" smtClean="0"/>
              <a:t> </a:t>
            </a:r>
            <a:r>
              <a:rPr lang="uk-UA" dirty="0" err="1" smtClean="0"/>
              <a:t>these</a:t>
            </a:r>
            <a:r>
              <a:rPr lang="uk-UA" dirty="0" smtClean="0"/>
              <a:t> </a:t>
            </a:r>
            <a:r>
              <a:rPr lang="uk-UA" dirty="0" err="1" smtClean="0"/>
              <a:t>layers</a:t>
            </a:r>
            <a:r>
              <a:rPr lang="uk-UA" dirty="0" smtClean="0"/>
              <a:t> </a:t>
            </a:r>
            <a:r>
              <a:rPr lang="uk-UA" dirty="0" err="1" smtClean="0"/>
              <a:t>enclose</a:t>
            </a:r>
            <a:r>
              <a:rPr lang="uk-UA" dirty="0" smtClean="0"/>
              <a:t> </a:t>
            </a:r>
            <a:r>
              <a:rPr lang="uk-UA" b="1" dirty="0" err="1" smtClean="0"/>
              <a:t>the</a:t>
            </a:r>
            <a:r>
              <a:rPr lang="uk-UA" b="1" dirty="0" smtClean="0"/>
              <a:t> </a:t>
            </a:r>
            <a:r>
              <a:rPr lang="uk-UA" b="1" dirty="0" err="1" smtClean="0"/>
              <a:t>extraembryonic</a:t>
            </a:r>
            <a:r>
              <a:rPr lang="uk-UA" b="1" dirty="0" smtClean="0"/>
              <a:t> </a:t>
            </a:r>
            <a:r>
              <a:rPr lang="uk-UA" b="1" dirty="0" err="1" smtClean="0"/>
              <a:t>coelom</a:t>
            </a:r>
            <a:r>
              <a:rPr lang="uk-UA" dirty="0" smtClean="0"/>
              <a:t>.</a:t>
            </a:r>
          </a:p>
          <a:p>
            <a:pPr marL="0" indent="0">
              <a:buNone/>
            </a:pPr>
            <a:r>
              <a:rPr lang="en-US" b="1" dirty="0" smtClean="0"/>
              <a:t>      </a:t>
            </a:r>
            <a:r>
              <a:rPr lang="uk-UA" b="1" u="sng" dirty="0" err="1" smtClean="0"/>
              <a:t>Formation</a:t>
            </a:r>
            <a:r>
              <a:rPr lang="uk-UA" b="1" u="sng" dirty="0" smtClean="0"/>
              <a:t> </a:t>
            </a:r>
            <a:r>
              <a:rPr lang="uk-UA" b="1" u="sng" dirty="0" err="1" smtClean="0"/>
              <a:t>of</a:t>
            </a:r>
            <a:r>
              <a:rPr lang="uk-UA" b="1" u="sng" dirty="0" smtClean="0"/>
              <a:t> </a:t>
            </a:r>
            <a:r>
              <a:rPr lang="uk-UA" b="1" u="sng" dirty="0" err="1" smtClean="0"/>
              <a:t>Chorion</a:t>
            </a:r>
            <a:r>
              <a:rPr lang="uk-UA" b="1" u="sng" dirty="0" smtClean="0"/>
              <a:t> </a:t>
            </a:r>
            <a:r>
              <a:rPr lang="uk-UA" b="1" u="sng" dirty="0" err="1" smtClean="0"/>
              <a:t>and</a:t>
            </a:r>
            <a:r>
              <a:rPr lang="uk-UA" b="1" u="sng" dirty="0" smtClean="0"/>
              <a:t> </a:t>
            </a:r>
            <a:r>
              <a:rPr lang="uk-UA" b="1" u="sng" dirty="0" err="1" smtClean="0"/>
              <a:t>Amnion</a:t>
            </a:r>
            <a:r>
              <a:rPr lang="uk-UA" b="1" dirty="0" smtClean="0"/>
              <a:t>: </a:t>
            </a:r>
            <a:r>
              <a:rPr lang="uk-UA" dirty="0" err="1" smtClean="0"/>
              <a:t>At</a:t>
            </a:r>
            <a:r>
              <a:rPr lang="uk-UA" dirty="0" smtClean="0"/>
              <a:t> </a:t>
            </a:r>
            <a:r>
              <a:rPr lang="uk-UA" dirty="0" err="1" smtClean="0"/>
              <a:t>this</a:t>
            </a:r>
            <a:r>
              <a:rPr lang="uk-UA" dirty="0" smtClean="0"/>
              <a:t> </a:t>
            </a:r>
            <a:r>
              <a:rPr lang="uk-UA" dirty="0" err="1" smtClean="0"/>
              <a:t>stage</a:t>
            </a:r>
            <a:r>
              <a:rPr lang="uk-UA" dirty="0" smtClean="0"/>
              <a:t>, </a:t>
            </a:r>
            <a:r>
              <a:rPr lang="en-US" b="1" dirty="0" smtClean="0"/>
              <a:t>2</a:t>
            </a:r>
            <a:r>
              <a:rPr lang="uk-UA" dirty="0" smtClean="0"/>
              <a:t> </a:t>
            </a:r>
            <a:r>
              <a:rPr lang="uk-UA" b="1" dirty="0" err="1" smtClean="0"/>
              <a:t>embryonic</a:t>
            </a:r>
            <a:r>
              <a:rPr lang="uk-UA" b="1" dirty="0" smtClean="0"/>
              <a:t> </a:t>
            </a:r>
            <a:r>
              <a:rPr lang="uk-UA" b="1" dirty="0" err="1" smtClean="0"/>
              <a:t>membranes</a:t>
            </a:r>
            <a:r>
              <a:rPr lang="en-US" b="1" dirty="0" smtClean="0"/>
              <a:t>  are</a:t>
            </a:r>
            <a:r>
              <a:rPr lang="uk-UA" b="1" dirty="0" smtClean="0"/>
              <a:t> </a:t>
            </a:r>
            <a:r>
              <a:rPr lang="uk-UA" b="1" dirty="0" err="1" smtClean="0"/>
              <a:t>formed</a:t>
            </a:r>
            <a:r>
              <a:rPr lang="en-US" dirty="0" smtClean="0"/>
              <a:t>:</a:t>
            </a:r>
            <a:r>
              <a:rPr lang="uk-UA" dirty="0" smtClean="0"/>
              <a:t> </a:t>
            </a:r>
            <a:endParaRPr lang="en-US" dirty="0" smtClean="0"/>
          </a:p>
          <a:p>
            <a:pPr marL="0" indent="0">
              <a:buNone/>
            </a:pPr>
            <a:r>
              <a:rPr lang="en-US" b="1" dirty="0" smtClean="0"/>
              <a:t>t</a:t>
            </a:r>
            <a:r>
              <a:rPr lang="uk-UA" b="1" dirty="0" err="1" smtClean="0"/>
              <a:t>he</a:t>
            </a:r>
            <a:r>
              <a:rPr lang="uk-UA" b="1" dirty="0" smtClean="0"/>
              <a:t> </a:t>
            </a:r>
            <a:r>
              <a:rPr lang="uk-UA" b="1" dirty="0" err="1" smtClean="0"/>
              <a:t>chorion</a:t>
            </a:r>
            <a:r>
              <a:rPr lang="uk-UA" b="1" dirty="0" smtClean="0"/>
              <a:t> </a:t>
            </a:r>
            <a:r>
              <a:rPr lang="en-US" b="1" dirty="0" smtClean="0"/>
              <a:t>- </a:t>
            </a:r>
            <a:r>
              <a:rPr lang="uk-UA" dirty="0" err="1" smtClean="0"/>
              <a:t>by</a:t>
            </a:r>
            <a:r>
              <a:rPr lang="uk-UA" dirty="0" smtClean="0"/>
              <a:t> </a:t>
            </a:r>
            <a:r>
              <a:rPr lang="uk-UA" dirty="0" err="1" smtClean="0"/>
              <a:t>the</a:t>
            </a:r>
            <a:r>
              <a:rPr lang="uk-UA" dirty="0" smtClean="0"/>
              <a:t> </a:t>
            </a:r>
            <a:r>
              <a:rPr lang="uk-UA" b="1" dirty="0" err="1" smtClean="0"/>
              <a:t>somatopleuric</a:t>
            </a:r>
            <a:r>
              <a:rPr lang="uk-UA" b="1" dirty="0" smtClean="0"/>
              <a:t> extra-</a:t>
            </a:r>
            <a:r>
              <a:rPr lang="uk-UA" b="1" dirty="0" err="1" smtClean="0"/>
              <a:t>embryonic</a:t>
            </a:r>
            <a:r>
              <a:rPr lang="uk-UA" b="1" dirty="0" smtClean="0"/>
              <a:t> </a:t>
            </a:r>
            <a:r>
              <a:rPr lang="uk-UA" b="1" dirty="0" err="1" smtClean="0"/>
              <a:t>mesoderm</a:t>
            </a:r>
            <a:r>
              <a:rPr lang="uk-UA" b="1" dirty="0" smtClean="0"/>
              <a:t> </a:t>
            </a:r>
            <a:r>
              <a:rPr lang="uk-UA" dirty="0" err="1" smtClean="0"/>
              <a:t>inside</a:t>
            </a:r>
            <a:r>
              <a:rPr lang="uk-UA" dirty="0" smtClean="0"/>
              <a:t> </a:t>
            </a:r>
            <a:r>
              <a:rPr lang="uk-UA" dirty="0" err="1" smtClean="0"/>
              <a:t>and</a:t>
            </a:r>
            <a:r>
              <a:rPr lang="uk-UA" dirty="0" smtClean="0"/>
              <a:t> </a:t>
            </a:r>
            <a:r>
              <a:rPr lang="uk-UA" dirty="0" err="1" smtClean="0"/>
              <a:t>the</a:t>
            </a:r>
            <a:r>
              <a:rPr lang="uk-UA" dirty="0" smtClean="0"/>
              <a:t> </a:t>
            </a:r>
            <a:r>
              <a:rPr lang="uk-UA" b="1" dirty="0" err="1" smtClean="0"/>
              <a:t>trophoblast</a:t>
            </a:r>
            <a:r>
              <a:rPr lang="uk-UA" dirty="0" smtClean="0"/>
              <a:t> </a:t>
            </a:r>
            <a:r>
              <a:rPr lang="uk-UA" dirty="0" err="1" smtClean="0"/>
              <a:t>outside</a:t>
            </a:r>
            <a:r>
              <a:rPr lang="en-US" dirty="0" smtClean="0"/>
              <a:t>;</a:t>
            </a:r>
            <a:r>
              <a:rPr lang="uk-UA" dirty="0" smtClean="0"/>
              <a:t> </a:t>
            </a:r>
            <a:endParaRPr lang="en-US" dirty="0" smtClean="0"/>
          </a:p>
          <a:p>
            <a:pPr marL="0" indent="0">
              <a:buNone/>
            </a:pPr>
            <a:r>
              <a:rPr lang="en-US" b="1" dirty="0" smtClean="0"/>
              <a:t>t</a:t>
            </a:r>
            <a:r>
              <a:rPr lang="uk-UA" b="1" dirty="0" err="1" smtClean="0"/>
              <a:t>he</a:t>
            </a:r>
            <a:r>
              <a:rPr lang="uk-UA" b="1" dirty="0" smtClean="0"/>
              <a:t> </a:t>
            </a:r>
            <a:r>
              <a:rPr lang="uk-UA" b="1" dirty="0" err="1" smtClean="0"/>
              <a:t>amnion</a:t>
            </a:r>
            <a:r>
              <a:rPr lang="uk-UA" dirty="0" smtClean="0"/>
              <a:t> </a:t>
            </a:r>
            <a:r>
              <a:rPr lang="en-US" dirty="0" smtClean="0"/>
              <a:t>- </a:t>
            </a:r>
            <a:r>
              <a:rPr lang="uk-UA" dirty="0" err="1" smtClean="0"/>
              <a:t>by</a:t>
            </a:r>
            <a:r>
              <a:rPr lang="uk-UA" dirty="0" smtClean="0"/>
              <a:t> </a:t>
            </a:r>
            <a:r>
              <a:rPr lang="uk-UA" dirty="0" err="1" smtClean="0"/>
              <a:t>the</a:t>
            </a:r>
            <a:r>
              <a:rPr lang="uk-UA" dirty="0" smtClean="0"/>
              <a:t> </a:t>
            </a:r>
            <a:r>
              <a:rPr lang="uk-UA" b="1" dirty="0" err="1" smtClean="0"/>
              <a:t>amniogenic</a:t>
            </a:r>
            <a:r>
              <a:rPr lang="uk-UA" dirty="0" smtClean="0"/>
              <a:t> </a:t>
            </a:r>
            <a:r>
              <a:rPr lang="uk-UA" b="1" dirty="0" err="1" smtClean="0"/>
              <a:t>cells</a:t>
            </a:r>
            <a:r>
              <a:rPr lang="uk-UA" dirty="0" smtClean="0"/>
              <a:t> </a:t>
            </a:r>
            <a:r>
              <a:rPr lang="en-US" dirty="0" smtClean="0"/>
              <a:t>(</a:t>
            </a:r>
            <a:r>
              <a:rPr lang="uk-UA" dirty="0" err="1" smtClean="0"/>
              <a:t>trophoblast</a:t>
            </a:r>
            <a:r>
              <a:rPr lang="en-US" dirty="0" smtClean="0"/>
              <a:t> </a:t>
            </a:r>
            <a:r>
              <a:rPr lang="uk-UA" dirty="0" err="1" smtClean="0"/>
              <a:t>derived</a:t>
            </a:r>
            <a:r>
              <a:rPr lang="en-US" dirty="0" smtClean="0"/>
              <a:t>) </a:t>
            </a:r>
            <a:r>
              <a:rPr lang="uk-UA" dirty="0" err="1" smtClean="0"/>
              <a:t>inside</a:t>
            </a:r>
            <a:r>
              <a:rPr lang="uk-UA" dirty="0" smtClean="0"/>
              <a:t> </a:t>
            </a:r>
            <a:r>
              <a:rPr lang="uk-UA" dirty="0" err="1" smtClean="0"/>
              <a:t>and</a:t>
            </a:r>
            <a:r>
              <a:rPr lang="uk-UA" dirty="0" smtClean="0"/>
              <a:t> </a:t>
            </a:r>
            <a:r>
              <a:rPr lang="uk-UA" b="1" dirty="0" err="1" smtClean="0"/>
              <a:t>somatopleuric</a:t>
            </a:r>
            <a:r>
              <a:rPr lang="uk-UA" b="1" dirty="0" smtClean="0"/>
              <a:t> </a:t>
            </a:r>
            <a:r>
              <a:rPr lang="uk-UA" b="1" dirty="0" err="1" smtClean="0"/>
              <a:t>extraembryonic</a:t>
            </a:r>
            <a:r>
              <a:rPr lang="uk-UA" b="1" dirty="0" smtClean="0"/>
              <a:t> </a:t>
            </a:r>
            <a:r>
              <a:rPr lang="uk-UA" b="1" dirty="0" err="1" smtClean="0"/>
              <a:t>mesoderm</a:t>
            </a:r>
            <a:r>
              <a:rPr lang="uk-UA" b="1" dirty="0" smtClean="0"/>
              <a:t> </a:t>
            </a:r>
            <a:r>
              <a:rPr lang="uk-UA" dirty="0" err="1" smtClean="0"/>
              <a:t>outside</a:t>
            </a:r>
            <a:r>
              <a:rPr lang="uk-UA" dirty="0" smtClean="0"/>
              <a:t>.</a:t>
            </a:r>
          </a:p>
          <a:p>
            <a:pPr marL="0" indent="0"/>
            <a:r>
              <a:rPr lang="en-US" dirty="0" smtClean="0"/>
              <a:t>      </a:t>
            </a:r>
            <a:r>
              <a:rPr lang="uk-UA" dirty="0" err="1" smtClean="0"/>
              <a:t>Later</a:t>
            </a:r>
            <a:r>
              <a:rPr lang="uk-UA" dirty="0" smtClean="0"/>
              <a:t> </a:t>
            </a:r>
            <a:r>
              <a:rPr lang="uk-UA" dirty="0" err="1" smtClean="0"/>
              <a:t>on</a:t>
            </a:r>
            <a:r>
              <a:rPr lang="uk-UA" dirty="0" smtClean="0"/>
              <a:t> </a:t>
            </a:r>
            <a:r>
              <a:rPr lang="uk-UA" b="1" dirty="0" err="1" smtClean="0"/>
              <a:t>chorion</a:t>
            </a:r>
            <a:r>
              <a:rPr lang="uk-UA" dirty="0" smtClean="0"/>
              <a:t> → </a:t>
            </a:r>
            <a:r>
              <a:rPr lang="uk-UA" dirty="0" err="1" smtClean="0"/>
              <a:t>main</a:t>
            </a:r>
            <a:r>
              <a:rPr lang="uk-UA" dirty="0" smtClean="0"/>
              <a:t> </a:t>
            </a:r>
            <a:r>
              <a:rPr lang="uk-UA" dirty="0" err="1" smtClean="0"/>
              <a:t>embryonic</a:t>
            </a:r>
            <a:r>
              <a:rPr lang="uk-UA" dirty="0" smtClean="0"/>
              <a:t> </a:t>
            </a:r>
            <a:r>
              <a:rPr lang="uk-UA" dirty="0" err="1" smtClean="0"/>
              <a:t>part</a:t>
            </a:r>
            <a:r>
              <a:rPr lang="uk-UA" dirty="0" smtClean="0"/>
              <a:t> </a:t>
            </a:r>
            <a:r>
              <a:rPr lang="uk-UA" dirty="0" err="1" smtClean="0"/>
              <a:t>of</a:t>
            </a:r>
            <a:r>
              <a:rPr lang="uk-UA" dirty="0" smtClean="0"/>
              <a:t> </a:t>
            </a:r>
            <a:r>
              <a:rPr lang="uk-UA" dirty="0" err="1" smtClean="0"/>
              <a:t>the</a:t>
            </a:r>
            <a:r>
              <a:rPr lang="uk-UA" dirty="0" smtClean="0"/>
              <a:t> </a:t>
            </a:r>
            <a:r>
              <a:rPr lang="uk-UA" b="1" dirty="0" err="1" smtClean="0"/>
              <a:t>placenta</a:t>
            </a:r>
            <a:r>
              <a:rPr lang="uk-UA" dirty="0" err="1" smtClean="0"/>
              <a:t>→</a:t>
            </a:r>
            <a:r>
              <a:rPr lang="en-US" dirty="0" smtClean="0"/>
              <a:t>H</a:t>
            </a:r>
            <a:r>
              <a:rPr lang="uk-UA" dirty="0" err="1" smtClean="0"/>
              <a:t>uman</a:t>
            </a:r>
            <a:r>
              <a:rPr lang="uk-UA" dirty="0" smtClean="0"/>
              <a:t> </a:t>
            </a:r>
            <a:r>
              <a:rPr lang="uk-UA" dirty="0" err="1" smtClean="0"/>
              <a:t>chorionic</a:t>
            </a:r>
            <a:r>
              <a:rPr lang="uk-UA" dirty="0" smtClean="0"/>
              <a:t> </a:t>
            </a:r>
            <a:r>
              <a:rPr lang="uk-UA" dirty="0" err="1" smtClean="0"/>
              <a:t>gonadotropin</a:t>
            </a:r>
            <a:r>
              <a:rPr lang="uk-UA" dirty="0" smtClean="0"/>
              <a:t> (</a:t>
            </a:r>
            <a:r>
              <a:rPr lang="uk-UA" dirty="0" err="1" smtClean="0"/>
              <a:t>hCG</a:t>
            </a:r>
            <a:r>
              <a:rPr lang="uk-UA" dirty="0" smtClean="0"/>
              <a:t>). </a:t>
            </a:r>
            <a:r>
              <a:rPr lang="uk-UA" b="1" dirty="0" err="1" smtClean="0"/>
              <a:t>Amnion</a:t>
            </a:r>
            <a:r>
              <a:rPr lang="uk-UA" b="1" dirty="0" smtClean="0"/>
              <a:t> </a:t>
            </a:r>
            <a:r>
              <a:rPr lang="uk-UA" b="1" dirty="0" err="1" smtClean="0"/>
              <a:t>surrounds</a:t>
            </a:r>
            <a:r>
              <a:rPr lang="uk-UA" b="1" dirty="0" smtClean="0"/>
              <a:t> </a:t>
            </a:r>
            <a:r>
              <a:rPr lang="uk-UA" b="1" dirty="0" err="1" smtClean="0"/>
              <a:t>the</a:t>
            </a:r>
            <a:r>
              <a:rPr lang="uk-UA" b="1" dirty="0" smtClean="0"/>
              <a:t> </a:t>
            </a:r>
            <a:r>
              <a:rPr lang="uk-UA" b="1" dirty="0" err="1" smtClean="0"/>
              <a:t>embryo</a:t>
            </a:r>
            <a:r>
              <a:rPr lang="uk-UA" b="1" dirty="0" smtClean="0"/>
              <a:t> </a:t>
            </a:r>
            <a:r>
              <a:rPr lang="uk-UA" dirty="0" err="1" smtClean="0"/>
              <a:t>creating</a:t>
            </a:r>
            <a:r>
              <a:rPr lang="uk-UA" dirty="0" smtClean="0"/>
              <a:t> </a:t>
            </a:r>
            <a:r>
              <a:rPr lang="uk-UA" dirty="0" err="1" smtClean="0"/>
              <a:t>the</a:t>
            </a:r>
            <a:r>
              <a:rPr lang="uk-UA" dirty="0" smtClean="0"/>
              <a:t> </a:t>
            </a:r>
            <a:r>
              <a:rPr lang="uk-UA" dirty="0" err="1" smtClean="0"/>
              <a:t>amniotic</a:t>
            </a:r>
            <a:r>
              <a:rPr lang="uk-UA" dirty="0" smtClean="0"/>
              <a:t> </a:t>
            </a:r>
            <a:r>
              <a:rPr lang="uk-UA" dirty="0" err="1" smtClean="0"/>
              <a:t>cavity</a:t>
            </a:r>
            <a:r>
              <a:rPr lang="uk-UA" dirty="0" smtClean="0"/>
              <a:t> </a:t>
            </a:r>
            <a:r>
              <a:rPr lang="uk-UA" dirty="0" err="1" smtClean="0"/>
              <a:t>with</a:t>
            </a:r>
            <a:r>
              <a:rPr lang="uk-UA" dirty="0" smtClean="0"/>
              <a:t> </a:t>
            </a:r>
            <a:r>
              <a:rPr lang="uk-UA" dirty="0" err="1" smtClean="0"/>
              <a:t>amniotic</a:t>
            </a:r>
            <a:r>
              <a:rPr lang="uk-UA" dirty="0" smtClean="0"/>
              <a:t> </a:t>
            </a:r>
            <a:r>
              <a:rPr lang="uk-UA" dirty="0" err="1" smtClean="0"/>
              <a:t>fluid</a:t>
            </a:r>
            <a:r>
              <a:rPr lang="uk-UA" dirty="0" smtClean="0"/>
              <a:t>. </a:t>
            </a:r>
            <a:r>
              <a:rPr lang="uk-UA" dirty="0" err="1" smtClean="0"/>
              <a:t>The</a:t>
            </a:r>
            <a:r>
              <a:rPr lang="uk-UA" dirty="0" smtClean="0"/>
              <a:t> </a:t>
            </a:r>
            <a:r>
              <a:rPr lang="uk-UA" dirty="0" err="1" smtClean="0"/>
              <a:t>amniotic</a:t>
            </a:r>
            <a:r>
              <a:rPr lang="uk-UA" dirty="0" smtClean="0"/>
              <a:t> </a:t>
            </a:r>
            <a:r>
              <a:rPr lang="uk-UA" dirty="0" err="1" smtClean="0"/>
              <a:t>fluid</a:t>
            </a:r>
            <a:r>
              <a:rPr lang="uk-UA" dirty="0" smtClean="0"/>
              <a:t> </a:t>
            </a:r>
            <a:r>
              <a:rPr lang="uk-UA" dirty="0" err="1" smtClean="0"/>
              <a:t>serves</a:t>
            </a:r>
            <a:r>
              <a:rPr lang="uk-UA" dirty="0" smtClean="0"/>
              <a:t> </a:t>
            </a:r>
            <a:r>
              <a:rPr lang="uk-UA" dirty="0" err="1" smtClean="0"/>
              <a:t>as</a:t>
            </a:r>
            <a:r>
              <a:rPr lang="uk-UA" dirty="0" smtClean="0"/>
              <a:t> a </a:t>
            </a:r>
            <a:r>
              <a:rPr lang="uk-UA" dirty="0" err="1" smtClean="0"/>
              <a:t>foetus</a:t>
            </a:r>
            <a:r>
              <a:rPr lang="en-US" dirty="0" smtClean="0"/>
              <a:t> </a:t>
            </a:r>
            <a:r>
              <a:rPr lang="uk-UA" dirty="0" err="1" smtClean="0"/>
              <a:t>shock</a:t>
            </a:r>
            <a:r>
              <a:rPr lang="uk-UA" dirty="0" smtClean="0"/>
              <a:t> </a:t>
            </a:r>
            <a:r>
              <a:rPr lang="uk-UA" dirty="0" err="1" smtClean="0"/>
              <a:t>absorber</a:t>
            </a:r>
            <a:r>
              <a:rPr lang="uk-UA" dirty="0" smtClean="0"/>
              <a:t>, </a:t>
            </a:r>
            <a:r>
              <a:rPr lang="uk-UA" dirty="0" err="1" smtClean="0"/>
              <a:t>regulates</a:t>
            </a:r>
            <a:r>
              <a:rPr lang="uk-UA" dirty="0" smtClean="0"/>
              <a:t> </a:t>
            </a:r>
            <a:r>
              <a:rPr lang="uk-UA" dirty="0" err="1" smtClean="0"/>
              <a:t>foetal</a:t>
            </a:r>
            <a:r>
              <a:rPr lang="uk-UA" dirty="0" smtClean="0"/>
              <a:t> </a:t>
            </a:r>
            <a:r>
              <a:rPr lang="uk-UA" dirty="0" err="1" smtClean="0"/>
              <a:t>body</a:t>
            </a:r>
            <a:r>
              <a:rPr lang="uk-UA" dirty="0" smtClean="0"/>
              <a:t> </a:t>
            </a:r>
            <a:r>
              <a:rPr lang="uk-UA" dirty="0" err="1" smtClean="0"/>
              <a:t>temperature</a:t>
            </a:r>
            <a:r>
              <a:rPr lang="en-US" dirty="0" smtClean="0"/>
              <a:t>, </a:t>
            </a:r>
            <a:r>
              <a:rPr lang="uk-UA" dirty="0" err="1" smtClean="0"/>
              <a:t>prevents</a:t>
            </a:r>
            <a:r>
              <a:rPr lang="uk-UA" dirty="0" smtClean="0"/>
              <a:t> </a:t>
            </a:r>
            <a:r>
              <a:rPr lang="uk-UA" dirty="0" err="1" smtClean="0"/>
              <a:t>desiccation</a:t>
            </a:r>
            <a:r>
              <a:rPr lang="uk-UA" dirty="0" smtClean="0"/>
              <a:t>.</a:t>
            </a:r>
            <a:r>
              <a:rPr lang="uk-UA" b="1" dirty="0" smtClean="0"/>
              <a:t> </a:t>
            </a:r>
            <a:endParaRPr lang="uk-UA" dirty="0" smtClean="0"/>
          </a:p>
          <a:p>
            <a:endParaRPr lang="uk-UA" dirty="0"/>
          </a:p>
        </p:txBody>
      </p:sp>
      <p:pic>
        <p:nvPicPr>
          <p:cNvPr id="6" name="Рисунок 5" descr="image">
            <a:hlinkClick r:id="rId2"/>
          </p:cNvPr>
          <p:cNvPicPr/>
          <p:nvPr/>
        </p:nvPicPr>
        <p:blipFill>
          <a:blip r:embed="rId3" cstate="print"/>
          <a:srcRect l="4175" t="1831" r="2968" b="4796"/>
          <a:stretch>
            <a:fillRect/>
          </a:stretch>
        </p:blipFill>
        <p:spPr bwMode="auto">
          <a:xfrm>
            <a:off x="4095340" y="3373627"/>
            <a:ext cx="5626510" cy="3827275"/>
          </a:xfrm>
          <a:prstGeom prst="rect">
            <a:avLst/>
          </a:prstGeom>
          <a:noFill/>
          <a:ln w="9525">
            <a:noFill/>
            <a:miter lim="800000"/>
            <a:headEnd/>
            <a:tailEnd/>
          </a:ln>
        </p:spPr>
      </p:pic>
      <p:sp>
        <p:nvSpPr>
          <p:cNvPr id="7" name="Прямокутник 6"/>
          <p:cNvSpPr/>
          <p:nvPr/>
        </p:nvSpPr>
        <p:spPr>
          <a:xfrm>
            <a:off x="37739" y="3310876"/>
            <a:ext cx="4210718" cy="3781702"/>
          </a:xfrm>
          <a:prstGeom prst="rect">
            <a:avLst/>
          </a:prstGeom>
        </p:spPr>
        <p:txBody>
          <a:bodyPr wrap="square" lIns="96672" tIns="48336" rIns="96672" bIns="48336">
            <a:spAutoFit/>
          </a:bodyPr>
          <a:lstStyle/>
          <a:p>
            <a:pPr>
              <a:lnSpc>
                <a:spcPct val="70000"/>
              </a:lnSpc>
            </a:pPr>
            <a:r>
              <a:rPr lang="uk-UA" b="1" dirty="0" err="1" smtClean="0"/>
              <a:t>Yolk</a:t>
            </a:r>
            <a:r>
              <a:rPr lang="uk-UA" b="1" dirty="0" smtClean="0"/>
              <a:t> </a:t>
            </a:r>
            <a:r>
              <a:rPr lang="uk-UA" b="1" dirty="0" err="1" smtClean="0"/>
              <a:t>Sac</a:t>
            </a:r>
            <a:r>
              <a:rPr lang="en-US" b="1" dirty="0" smtClean="0"/>
              <a:t> </a:t>
            </a:r>
            <a:r>
              <a:rPr lang="uk-UA" b="1" dirty="0" err="1" smtClean="0"/>
              <a:t>Formation</a:t>
            </a:r>
            <a:r>
              <a:rPr lang="uk-UA" b="1" dirty="0" smtClean="0"/>
              <a:t>: </a:t>
            </a:r>
            <a:r>
              <a:rPr lang="uk-UA" dirty="0" err="1" smtClean="0"/>
              <a:t>Flattened</a:t>
            </a:r>
            <a:r>
              <a:rPr lang="uk-UA" dirty="0" smtClean="0"/>
              <a:t> </a:t>
            </a:r>
            <a:r>
              <a:rPr lang="uk-UA" dirty="0" err="1" smtClean="0"/>
              <a:t>cells</a:t>
            </a:r>
            <a:r>
              <a:rPr lang="uk-UA" dirty="0" smtClean="0"/>
              <a:t> </a:t>
            </a:r>
            <a:r>
              <a:rPr lang="uk-UA" dirty="0" err="1" smtClean="0"/>
              <a:t>arising</a:t>
            </a:r>
            <a:r>
              <a:rPr lang="uk-UA" dirty="0" smtClean="0"/>
              <a:t> </a:t>
            </a:r>
            <a:r>
              <a:rPr lang="uk-UA" dirty="0" err="1" smtClean="0"/>
              <a:t>from</a:t>
            </a:r>
            <a:r>
              <a:rPr lang="uk-UA" dirty="0" smtClean="0"/>
              <a:t> </a:t>
            </a:r>
            <a:r>
              <a:rPr lang="uk-UA" dirty="0" err="1" smtClean="0"/>
              <a:t>the</a:t>
            </a:r>
            <a:r>
              <a:rPr lang="uk-UA" dirty="0" smtClean="0"/>
              <a:t> </a:t>
            </a:r>
            <a:r>
              <a:rPr lang="uk-UA" dirty="0" err="1" smtClean="0"/>
              <a:t>hypoblast</a:t>
            </a:r>
            <a:r>
              <a:rPr lang="uk-UA" dirty="0" smtClean="0"/>
              <a:t> </a:t>
            </a:r>
            <a:r>
              <a:rPr lang="uk-UA" dirty="0" err="1" smtClean="0"/>
              <a:t>spread</a:t>
            </a:r>
            <a:r>
              <a:rPr lang="uk-UA" dirty="0" smtClean="0"/>
              <a:t> </a:t>
            </a:r>
            <a:r>
              <a:rPr lang="uk-UA" dirty="0" err="1" smtClean="0"/>
              <a:t>and</a:t>
            </a:r>
            <a:r>
              <a:rPr lang="uk-UA" dirty="0" smtClean="0"/>
              <a:t> </a:t>
            </a:r>
            <a:r>
              <a:rPr lang="uk-UA" dirty="0" err="1" smtClean="0"/>
              <a:t>line</a:t>
            </a:r>
            <a:r>
              <a:rPr lang="uk-UA" dirty="0" smtClean="0"/>
              <a:t> </a:t>
            </a:r>
            <a:r>
              <a:rPr lang="uk-UA" dirty="0" err="1" smtClean="0"/>
              <a:t>inside</a:t>
            </a:r>
            <a:r>
              <a:rPr lang="uk-UA" dirty="0" smtClean="0"/>
              <a:t> </a:t>
            </a:r>
            <a:r>
              <a:rPr lang="uk-UA" dirty="0" err="1" smtClean="0"/>
              <a:t>the</a:t>
            </a:r>
            <a:r>
              <a:rPr lang="uk-UA" dirty="0" smtClean="0"/>
              <a:t> </a:t>
            </a:r>
            <a:r>
              <a:rPr lang="uk-UA" b="1" dirty="0" err="1" smtClean="0"/>
              <a:t>blastocoel</a:t>
            </a:r>
            <a:r>
              <a:rPr lang="uk-UA" dirty="0" smtClean="0"/>
              <a:t>. </a:t>
            </a:r>
            <a:r>
              <a:rPr lang="uk-UA" dirty="0" err="1" smtClean="0"/>
              <a:t>These</a:t>
            </a:r>
            <a:r>
              <a:rPr lang="uk-UA" dirty="0" smtClean="0"/>
              <a:t> </a:t>
            </a:r>
            <a:r>
              <a:rPr lang="uk-UA" dirty="0" err="1" smtClean="0"/>
              <a:t>are</a:t>
            </a:r>
            <a:r>
              <a:rPr lang="uk-UA" dirty="0" smtClean="0"/>
              <a:t> </a:t>
            </a:r>
            <a:r>
              <a:rPr lang="uk-UA" b="1" dirty="0" err="1" smtClean="0"/>
              <a:t>endodermal</a:t>
            </a:r>
            <a:r>
              <a:rPr lang="uk-UA" b="1" dirty="0" smtClean="0"/>
              <a:t> </a:t>
            </a:r>
            <a:r>
              <a:rPr lang="uk-UA" b="1" dirty="0" err="1" smtClean="0"/>
              <a:t>cells</a:t>
            </a:r>
            <a:r>
              <a:rPr lang="en-US" b="1" dirty="0" smtClean="0"/>
              <a:t>,</a:t>
            </a:r>
            <a:r>
              <a:rPr lang="uk-UA" b="1" dirty="0" smtClean="0"/>
              <a:t> </a:t>
            </a:r>
            <a:r>
              <a:rPr lang="uk-UA" dirty="0" err="1" smtClean="0"/>
              <a:t>lining</a:t>
            </a:r>
            <a:r>
              <a:rPr lang="uk-UA" b="1" dirty="0" smtClean="0"/>
              <a:t> </a:t>
            </a:r>
            <a:r>
              <a:rPr lang="uk-UA" dirty="0" err="1" smtClean="0"/>
              <a:t>the</a:t>
            </a:r>
            <a:r>
              <a:rPr lang="uk-UA" dirty="0" smtClean="0"/>
              <a:t> </a:t>
            </a:r>
            <a:r>
              <a:rPr lang="uk-UA" dirty="0" err="1" smtClean="0"/>
              <a:t>primary</a:t>
            </a:r>
            <a:r>
              <a:rPr lang="uk-UA" dirty="0" smtClean="0"/>
              <a:t> </a:t>
            </a:r>
            <a:r>
              <a:rPr lang="uk-UA" dirty="0" err="1" smtClean="0"/>
              <a:t>yolk</a:t>
            </a:r>
            <a:r>
              <a:rPr lang="uk-UA" dirty="0" smtClean="0"/>
              <a:t> </a:t>
            </a:r>
            <a:r>
              <a:rPr lang="uk-UA" dirty="0" err="1" smtClean="0"/>
              <a:t>sac</a:t>
            </a:r>
            <a:r>
              <a:rPr lang="uk-UA" dirty="0" smtClean="0"/>
              <a:t>. </a:t>
            </a:r>
            <a:r>
              <a:rPr lang="uk-UA" dirty="0" err="1" smtClean="0"/>
              <a:t>With</a:t>
            </a:r>
            <a:r>
              <a:rPr lang="uk-UA" dirty="0" smtClean="0"/>
              <a:t> </a:t>
            </a:r>
            <a:r>
              <a:rPr lang="uk-UA" dirty="0" err="1" smtClean="0"/>
              <a:t>the</a:t>
            </a:r>
            <a:r>
              <a:rPr lang="uk-UA" dirty="0" smtClean="0"/>
              <a:t> </a:t>
            </a:r>
            <a:r>
              <a:rPr lang="uk-UA" dirty="0" err="1" smtClean="0"/>
              <a:t>appearance</a:t>
            </a:r>
            <a:r>
              <a:rPr lang="uk-UA" dirty="0" smtClean="0"/>
              <a:t> </a:t>
            </a:r>
            <a:r>
              <a:rPr lang="uk-UA" dirty="0" err="1" smtClean="0"/>
              <a:t>of</a:t>
            </a:r>
            <a:r>
              <a:rPr lang="uk-UA" dirty="0" smtClean="0"/>
              <a:t> </a:t>
            </a:r>
            <a:r>
              <a:rPr lang="uk-UA" dirty="0" err="1" smtClean="0"/>
              <a:t>the</a:t>
            </a:r>
            <a:r>
              <a:rPr lang="uk-UA" dirty="0" smtClean="0"/>
              <a:t> </a:t>
            </a:r>
            <a:r>
              <a:rPr lang="en-US" b="1" dirty="0" smtClean="0"/>
              <a:t>EEM </a:t>
            </a:r>
            <a:r>
              <a:rPr lang="uk-UA" dirty="0" err="1" smtClean="0"/>
              <a:t>and</a:t>
            </a:r>
            <a:r>
              <a:rPr lang="uk-UA" dirty="0" smtClean="0"/>
              <a:t> </a:t>
            </a:r>
            <a:r>
              <a:rPr lang="uk-UA" dirty="0" err="1" smtClean="0"/>
              <a:t>later</a:t>
            </a:r>
            <a:r>
              <a:rPr lang="uk-UA" dirty="0" smtClean="0"/>
              <a:t> </a:t>
            </a:r>
            <a:r>
              <a:rPr lang="uk-UA" dirty="0" err="1" smtClean="0"/>
              <a:t>of</a:t>
            </a:r>
            <a:r>
              <a:rPr lang="uk-UA" dirty="0" smtClean="0"/>
              <a:t> </a:t>
            </a:r>
            <a:r>
              <a:rPr lang="uk-UA" dirty="0" err="1" smtClean="0"/>
              <a:t>the</a:t>
            </a:r>
            <a:r>
              <a:rPr lang="uk-UA" dirty="0" smtClean="0"/>
              <a:t> </a:t>
            </a:r>
            <a:r>
              <a:rPr lang="uk-UA" b="1" dirty="0" err="1" smtClean="0"/>
              <a:t>extraembryonic</a:t>
            </a:r>
            <a:r>
              <a:rPr lang="uk-UA" b="1" dirty="0" smtClean="0"/>
              <a:t> </a:t>
            </a:r>
            <a:r>
              <a:rPr lang="uk-UA" b="1" dirty="0" err="1" smtClean="0"/>
              <a:t>coelom</a:t>
            </a:r>
            <a:r>
              <a:rPr lang="uk-UA" dirty="0" smtClean="0"/>
              <a:t>, </a:t>
            </a:r>
            <a:r>
              <a:rPr lang="uk-UA" dirty="0" err="1" smtClean="0"/>
              <a:t>the</a:t>
            </a:r>
            <a:r>
              <a:rPr lang="uk-UA" dirty="0" smtClean="0"/>
              <a:t> </a:t>
            </a:r>
            <a:r>
              <a:rPr lang="uk-UA" dirty="0" err="1" smtClean="0"/>
              <a:t>yolk</a:t>
            </a:r>
            <a:r>
              <a:rPr lang="uk-UA" dirty="0" smtClean="0"/>
              <a:t> </a:t>
            </a:r>
            <a:r>
              <a:rPr lang="uk-UA" dirty="0" err="1" smtClean="0"/>
              <a:t>sac</a:t>
            </a:r>
            <a:r>
              <a:rPr lang="uk-UA" dirty="0" smtClean="0"/>
              <a:t> (</a:t>
            </a:r>
            <a:r>
              <a:rPr lang="uk-UA" dirty="0" err="1" smtClean="0"/>
              <a:t>embryonic</a:t>
            </a:r>
            <a:r>
              <a:rPr lang="uk-UA" dirty="0" smtClean="0"/>
              <a:t> </a:t>
            </a:r>
            <a:r>
              <a:rPr lang="uk-UA" dirty="0" err="1" smtClean="0"/>
              <a:t>membrane</a:t>
            </a:r>
            <a:r>
              <a:rPr lang="uk-UA" dirty="0" smtClean="0"/>
              <a:t>) </a:t>
            </a:r>
            <a:r>
              <a:rPr lang="uk-UA" dirty="0" err="1" smtClean="0"/>
              <a:t>becomes</a:t>
            </a:r>
            <a:r>
              <a:rPr lang="uk-UA" dirty="0" smtClean="0"/>
              <a:t> </a:t>
            </a:r>
            <a:r>
              <a:rPr lang="uk-UA" dirty="0" err="1" smtClean="0"/>
              <a:t>much</a:t>
            </a:r>
            <a:r>
              <a:rPr lang="uk-UA" dirty="0" smtClean="0"/>
              <a:t> </a:t>
            </a:r>
            <a:r>
              <a:rPr lang="uk-UA" dirty="0" err="1" smtClean="0"/>
              <a:t>smaller</a:t>
            </a:r>
            <a:r>
              <a:rPr lang="uk-UA" dirty="0" smtClean="0"/>
              <a:t> </a:t>
            </a:r>
            <a:r>
              <a:rPr lang="uk-UA" dirty="0" err="1" smtClean="0"/>
              <a:t>and</a:t>
            </a:r>
            <a:r>
              <a:rPr lang="uk-UA" dirty="0" smtClean="0"/>
              <a:t> </a:t>
            </a:r>
            <a:r>
              <a:rPr lang="uk-UA" dirty="0" err="1" smtClean="0"/>
              <a:t>is</a:t>
            </a:r>
            <a:r>
              <a:rPr lang="uk-UA" dirty="0" smtClean="0"/>
              <a:t> </a:t>
            </a:r>
            <a:r>
              <a:rPr lang="uk-UA" dirty="0" err="1" smtClean="0"/>
              <a:t>now</a:t>
            </a:r>
            <a:r>
              <a:rPr lang="uk-UA" dirty="0" smtClean="0"/>
              <a:t> </a:t>
            </a:r>
            <a:r>
              <a:rPr lang="uk-UA" dirty="0" err="1" smtClean="0"/>
              <a:t>called</a:t>
            </a:r>
            <a:r>
              <a:rPr lang="uk-UA" dirty="0" smtClean="0"/>
              <a:t> </a:t>
            </a:r>
            <a:r>
              <a:rPr lang="uk-UA" dirty="0" err="1" smtClean="0"/>
              <a:t>the</a:t>
            </a:r>
            <a:r>
              <a:rPr lang="uk-UA" dirty="0" smtClean="0"/>
              <a:t> </a:t>
            </a:r>
            <a:r>
              <a:rPr lang="uk-UA" b="1" dirty="0" err="1" smtClean="0"/>
              <a:t>secondary</a:t>
            </a:r>
            <a:r>
              <a:rPr lang="uk-UA" b="1" dirty="0" smtClean="0"/>
              <a:t> </a:t>
            </a:r>
            <a:r>
              <a:rPr lang="uk-UA" b="1" dirty="0" err="1" smtClean="0"/>
              <a:t>yolk</a:t>
            </a:r>
            <a:r>
              <a:rPr lang="uk-UA" b="1" dirty="0" smtClean="0"/>
              <a:t> </a:t>
            </a:r>
            <a:r>
              <a:rPr lang="uk-UA" b="1" dirty="0" err="1" smtClean="0"/>
              <a:t>sac</a:t>
            </a:r>
            <a:r>
              <a:rPr lang="en-US" b="1" dirty="0" smtClean="0"/>
              <a:t> (SYS)</a:t>
            </a:r>
            <a:r>
              <a:rPr lang="uk-UA" b="1" dirty="0" smtClean="0"/>
              <a:t>.</a:t>
            </a:r>
            <a:r>
              <a:rPr lang="en-US" b="1" dirty="0" smtClean="0"/>
              <a:t> </a:t>
            </a:r>
            <a:r>
              <a:rPr lang="uk-UA" dirty="0" err="1" smtClean="0"/>
              <a:t>This</a:t>
            </a:r>
            <a:r>
              <a:rPr lang="uk-UA" dirty="0" smtClean="0"/>
              <a:t> </a:t>
            </a:r>
            <a:r>
              <a:rPr lang="uk-UA" b="1" dirty="0" err="1" smtClean="0"/>
              <a:t>change</a:t>
            </a:r>
            <a:r>
              <a:rPr lang="uk-UA" b="1" dirty="0" smtClean="0"/>
              <a:t> </a:t>
            </a:r>
            <a:r>
              <a:rPr lang="uk-UA" b="1" dirty="0" err="1" smtClean="0"/>
              <a:t>in</a:t>
            </a:r>
            <a:r>
              <a:rPr lang="uk-UA" b="1" dirty="0" smtClean="0"/>
              <a:t> </a:t>
            </a:r>
            <a:r>
              <a:rPr lang="uk-UA" b="1" dirty="0" err="1" smtClean="0"/>
              <a:t>size</a:t>
            </a:r>
            <a:r>
              <a:rPr lang="uk-UA" b="1" dirty="0" smtClean="0"/>
              <a:t> </a:t>
            </a:r>
            <a:r>
              <a:rPr lang="uk-UA" b="1" dirty="0" err="1" smtClean="0"/>
              <a:t>is</a:t>
            </a:r>
            <a:r>
              <a:rPr lang="uk-UA" b="1" dirty="0" smtClean="0"/>
              <a:t> </a:t>
            </a:r>
            <a:r>
              <a:rPr lang="uk-UA" b="1" dirty="0" err="1" smtClean="0"/>
              <a:t>due</a:t>
            </a:r>
            <a:r>
              <a:rPr lang="uk-UA" b="1" dirty="0" smtClean="0"/>
              <a:t> </a:t>
            </a:r>
            <a:r>
              <a:rPr lang="uk-UA" b="1" dirty="0" err="1" smtClean="0"/>
              <a:t>to</a:t>
            </a:r>
            <a:r>
              <a:rPr lang="uk-UA" b="1" dirty="0" smtClean="0"/>
              <a:t> </a:t>
            </a:r>
            <a:r>
              <a:rPr lang="uk-UA" b="1" dirty="0" err="1" smtClean="0"/>
              <a:t>change</a:t>
            </a:r>
            <a:r>
              <a:rPr lang="uk-UA" b="1" dirty="0" smtClean="0"/>
              <a:t> </a:t>
            </a:r>
            <a:r>
              <a:rPr lang="uk-UA" b="1" dirty="0" err="1" smtClean="0"/>
              <a:t>in</a:t>
            </a:r>
            <a:r>
              <a:rPr lang="uk-UA" b="1" dirty="0" smtClean="0"/>
              <a:t> </a:t>
            </a:r>
            <a:r>
              <a:rPr lang="uk-UA" b="1" dirty="0" err="1" smtClean="0"/>
              <a:t>the</a:t>
            </a:r>
            <a:r>
              <a:rPr lang="uk-UA" b="1" dirty="0" smtClean="0"/>
              <a:t> </a:t>
            </a:r>
            <a:r>
              <a:rPr lang="uk-UA" b="1" dirty="0" err="1" smtClean="0"/>
              <a:t>nature</a:t>
            </a:r>
            <a:r>
              <a:rPr lang="uk-UA" b="1" dirty="0" smtClean="0"/>
              <a:t> </a:t>
            </a:r>
            <a:r>
              <a:rPr lang="uk-UA" b="1" dirty="0" err="1" smtClean="0"/>
              <a:t>of</a:t>
            </a:r>
            <a:r>
              <a:rPr lang="uk-UA" b="1" dirty="0" smtClean="0"/>
              <a:t> </a:t>
            </a:r>
            <a:r>
              <a:rPr lang="uk-UA" b="1" dirty="0" err="1" smtClean="0"/>
              <a:t>the</a:t>
            </a:r>
            <a:r>
              <a:rPr lang="uk-UA" b="1" dirty="0" smtClean="0"/>
              <a:t> </a:t>
            </a:r>
            <a:r>
              <a:rPr lang="uk-UA" b="1" dirty="0" err="1" smtClean="0"/>
              <a:t>lining</a:t>
            </a:r>
            <a:r>
              <a:rPr lang="uk-UA" b="1" dirty="0" smtClean="0"/>
              <a:t> </a:t>
            </a:r>
            <a:r>
              <a:rPr lang="uk-UA" b="1" dirty="0" err="1" smtClean="0"/>
              <a:t>cells</a:t>
            </a:r>
            <a:r>
              <a:rPr lang="uk-UA" dirty="0" smtClean="0"/>
              <a:t>. </a:t>
            </a:r>
            <a:r>
              <a:rPr lang="uk-UA" dirty="0" err="1" smtClean="0"/>
              <a:t>These</a:t>
            </a:r>
            <a:r>
              <a:rPr lang="uk-UA" dirty="0" smtClean="0"/>
              <a:t> </a:t>
            </a:r>
            <a:r>
              <a:rPr lang="uk-UA" dirty="0" err="1" smtClean="0"/>
              <a:t>cells</a:t>
            </a:r>
            <a:r>
              <a:rPr lang="uk-UA" dirty="0" smtClean="0"/>
              <a:t> </a:t>
            </a:r>
            <a:r>
              <a:rPr lang="uk-UA" dirty="0" err="1" smtClean="0"/>
              <a:t>are</a:t>
            </a:r>
            <a:r>
              <a:rPr lang="uk-UA" dirty="0" smtClean="0"/>
              <a:t> </a:t>
            </a:r>
            <a:r>
              <a:rPr lang="uk-UA" dirty="0" err="1" smtClean="0"/>
              <a:t>no</a:t>
            </a:r>
            <a:r>
              <a:rPr lang="uk-UA" dirty="0" smtClean="0"/>
              <a:t> </a:t>
            </a:r>
            <a:r>
              <a:rPr lang="uk-UA" dirty="0" err="1" smtClean="0"/>
              <a:t>longer</a:t>
            </a:r>
            <a:r>
              <a:rPr lang="uk-UA" dirty="0" smtClean="0"/>
              <a:t> </a:t>
            </a:r>
            <a:r>
              <a:rPr lang="uk-UA" dirty="0" err="1" smtClean="0"/>
              <a:t>flattened</a:t>
            </a:r>
            <a:r>
              <a:rPr lang="uk-UA" dirty="0" smtClean="0"/>
              <a:t> </a:t>
            </a:r>
            <a:r>
              <a:rPr lang="uk-UA" dirty="0" err="1" smtClean="0"/>
              <a:t>but</a:t>
            </a:r>
            <a:r>
              <a:rPr lang="uk-UA" dirty="0" smtClean="0"/>
              <a:t> </a:t>
            </a:r>
            <a:r>
              <a:rPr lang="uk-UA" dirty="0" err="1" smtClean="0"/>
              <a:t>become</a:t>
            </a:r>
            <a:r>
              <a:rPr lang="uk-UA" dirty="0" smtClean="0"/>
              <a:t> </a:t>
            </a:r>
            <a:r>
              <a:rPr lang="uk-UA" dirty="0" err="1" smtClean="0"/>
              <a:t>cubical</a:t>
            </a:r>
            <a:r>
              <a:rPr lang="uk-UA" dirty="0" smtClean="0"/>
              <a:t>. </a:t>
            </a:r>
            <a:r>
              <a:rPr lang="uk-UA" dirty="0" err="1" smtClean="0"/>
              <a:t>The</a:t>
            </a:r>
            <a:r>
              <a:rPr lang="uk-UA" dirty="0" smtClean="0"/>
              <a:t> </a:t>
            </a:r>
            <a:r>
              <a:rPr lang="en-US" b="1" dirty="0" smtClean="0"/>
              <a:t>SYS</a:t>
            </a:r>
            <a:r>
              <a:rPr lang="en-US" dirty="0" smtClean="0"/>
              <a:t> </a:t>
            </a:r>
            <a:r>
              <a:rPr lang="uk-UA" dirty="0" err="1" smtClean="0"/>
              <a:t>consists</a:t>
            </a:r>
            <a:r>
              <a:rPr lang="uk-UA" dirty="0" smtClean="0"/>
              <a:t> </a:t>
            </a:r>
            <a:r>
              <a:rPr lang="uk-UA" dirty="0" err="1" smtClean="0"/>
              <a:t>of</a:t>
            </a:r>
            <a:r>
              <a:rPr lang="uk-UA" dirty="0" smtClean="0"/>
              <a:t> </a:t>
            </a:r>
            <a:r>
              <a:rPr lang="uk-UA" dirty="0" err="1" smtClean="0"/>
              <a:t>outer</a:t>
            </a:r>
            <a:r>
              <a:rPr lang="uk-UA" dirty="0" smtClean="0"/>
              <a:t> </a:t>
            </a:r>
            <a:r>
              <a:rPr lang="uk-UA" b="1" dirty="0" err="1" smtClean="0"/>
              <a:t>splanchnopleuric</a:t>
            </a:r>
            <a:r>
              <a:rPr lang="uk-UA" b="1" dirty="0" smtClean="0"/>
              <a:t> </a:t>
            </a:r>
            <a:r>
              <a:rPr lang="uk-UA" b="1" dirty="0" err="1" smtClean="0"/>
              <a:t>extra</a:t>
            </a:r>
            <a:r>
              <a:rPr lang="uk-UA" b="1" dirty="0" smtClean="0"/>
              <a:t> </a:t>
            </a:r>
            <a:r>
              <a:rPr lang="uk-UA" b="1" dirty="0" err="1" smtClean="0"/>
              <a:t>embryonic</a:t>
            </a:r>
            <a:r>
              <a:rPr lang="uk-UA" b="1" dirty="0" smtClean="0"/>
              <a:t> </a:t>
            </a:r>
            <a:r>
              <a:rPr lang="uk-UA" b="1" dirty="0" err="1" smtClean="0"/>
              <a:t>mesoderm</a:t>
            </a:r>
            <a:r>
              <a:rPr lang="uk-UA" dirty="0" smtClean="0"/>
              <a:t> </a:t>
            </a:r>
            <a:r>
              <a:rPr lang="uk-UA" dirty="0" err="1" smtClean="0"/>
              <a:t>and</a:t>
            </a:r>
            <a:r>
              <a:rPr lang="uk-UA" dirty="0" smtClean="0"/>
              <a:t> </a:t>
            </a:r>
            <a:r>
              <a:rPr lang="uk-UA" dirty="0" err="1" smtClean="0"/>
              <a:t>inner</a:t>
            </a:r>
            <a:r>
              <a:rPr lang="uk-UA" dirty="0" smtClean="0"/>
              <a:t> </a:t>
            </a:r>
            <a:r>
              <a:rPr lang="uk-UA" dirty="0" err="1" smtClean="0"/>
              <a:t>endodermal</a:t>
            </a:r>
            <a:r>
              <a:rPr lang="uk-UA" dirty="0" smtClean="0"/>
              <a:t> </a:t>
            </a:r>
            <a:r>
              <a:rPr lang="uk-UA" dirty="0" err="1" smtClean="0"/>
              <a:t>cells</a:t>
            </a:r>
            <a:r>
              <a:rPr lang="uk-UA" dirty="0" smtClean="0"/>
              <a:t>.</a:t>
            </a:r>
            <a:r>
              <a:rPr lang="en-US" dirty="0" smtClean="0"/>
              <a:t> </a:t>
            </a:r>
            <a:r>
              <a:rPr lang="uk-UA" dirty="0" err="1" smtClean="0"/>
              <a:t>The</a:t>
            </a:r>
            <a:r>
              <a:rPr lang="uk-UA" dirty="0" smtClean="0"/>
              <a:t> </a:t>
            </a:r>
            <a:r>
              <a:rPr lang="uk-UA" b="1" dirty="0" err="1" smtClean="0"/>
              <a:t>yolk</a:t>
            </a:r>
            <a:r>
              <a:rPr lang="uk-UA" b="1" dirty="0" smtClean="0"/>
              <a:t> </a:t>
            </a:r>
            <a:r>
              <a:rPr lang="uk-UA" b="1" dirty="0" err="1" smtClean="0"/>
              <a:t>sac</a:t>
            </a:r>
            <a:r>
              <a:rPr lang="uk-UA" b="1" dirty="0" smtClean="0"/>
              <a:t> </a:t>
            </a:r>
            <a:r>
              <a:rPr lang="uk-UA" dirty="0" err="1" smtClean="0"/>
              <a:t>is</a:t>
            </a:r>
            <a:r>
              <a:rPr lang="uk-UA" dirty="0" smtClean="0"/>
              <a:t> a </a:t>
            </a:r>
            <a:r>
              <a:rPr lang="uk-UA" b="1" dirty="0" err="1" smtClean="0"/>
              <a:t>source</a:t>
            </a:r>
            <a:r>
              <a:rPr lang="uk-UA" b="1" dirty="0" smtClean="0"/>
              <a:t> </a:t>
            </a:r>
            <a:r>
              <a:rPr lang="uk-UA" b="1" dirty="0" err="1" smtClean="0"/>
              <a:t>of</a:t>
            </a:r>
            <a:r>
              <a:rPr lang="uk-UA" b="1" dirty="0" smtClean="0"/>
              <a:t> </a:t>
            </a:r>
            <a:r>
              <a:rPr lang="uk-UA" b="1" dirty="0" err="1" smtClean="0"/>
              <a:t>blood</a:t>
            </a:r>
            <a:r>
              <a:rPr lang="uk-UA" b="1" dirty="0" smtClean="0"/>
              <a:t> </a:t>
            </a:r>
            <a:r>
              <a:rPr lang="uk-UA" b="1" dirty="0" err="1" smtClean="0"/>
              <a:t>cells</a:t>
            </a:r>
            <a:r>
              <a:rPr lang="uk-UA" b="1" dirty="0" smtClean="0"/>
              <a:t>. </a:t>
            </a:r>
            <a:r>
              <a:rPr lang="uk-UA" dirty="0" err="1" smtClean="0"/>
              <a:t>It</a:t>
            </a:r>
            <a:r>
              <a:rPr lang="uk-UA" dirty="0" smtClean="0"/>
              <a:t> </a:t>
            </a:r>
            <a:r>
              <a:rPr lang="uk-UA" dirty="0" err="1" smtClean="0"/>
              <a:t>also</a:t>
            </a:r>
            <a:r>
              <a:rPr lang="uk-UA" dirty="0" smtClean="0"/>
              <a:t> </a:t>
            </a:r>
            <a:r>
              <a:rPr lang="uk-UA" dirty="0" err="1" smtClean="0"/>
              <a:t>functions</a:t>
            </a:r>
            <a:r>
              <a:rPr lang="uk-UA" dirty="0" smtClean="0"/>
              <a:t> </a:t>
            </a:r>
            <a:r>
              <a:rPr lang="uk-UA" dirty="0" err="1" smtClean="0"/>
              <a:t>as</a:t>
            </a:r>
            <a:r>
              <a:rPr lang="uk-UA" dirty="0" smtClean="0"/>
              <a:t> a </a:t>
            </a:r>
            <a:r>
              <a:rPr lang="uk-UA" dirty="0" err="1" smtClean="0"/>
              <a:t>shock</a:t>
            </a:r>
            <a:r>
              <a:rPr lang="uk-UA" dirty="0" smtClean="0"/>
              <a:t> </a:t>
            </a:r>
            <a:r>
              <a:rPr lang="uk-UA" dirty="0" err="1" smtClean="0"/>
              <a:t>absorber</a:t>
            </a:r>
            <a:r>
              <a:rPr lang="uk-UA" dirty="0" smtClean="0"/>
              <a:t> </a:t>
            </a:r>
            <a:r>
              <a:rPr lang="uk-UA" dirty="0" err="1" smtClean="0"/>
              <a:t>and</a:t>
            </a:r>
            <a:r>
              <a:rPr lang="uk-UA" dirty="0" smtClean="0"/>
              <a:t> </a:t>
            </a:r>
            <a:r>
              <a:rPr lang="uk-UA" dirty="0" err="1" smtClean="0"/>
              <a:t>helps</a:t>
            </a:r>
            <a:r>
              <a:rPr lang="uk-UA" dirty="0" smtClean="0"/>
              <a:t> </a:t>
            </a:r>
            <a:r>
              <a:rPr lang="uk-UA" dirty="0" err="1" smtClean="0"/>
              <a:t>prevent</a:t>
            </a:r>
            <a:r>
              <a:rPr lang="uk-UA" dirty="0" smtClean="0"/>
              <a:t> </a:t>
            </a:r>
            <a:r>
              <a:rPr lang="uk-UA" dirty="0" err="1" smtClean="0"/>
              <a:t>desiccation</a:t>
            </a:r>
            <a:r>
              <a:rPr lang="uk-UA" dirty="0" smtClean="0"/>
              <a:t> </a:t>
            </a:r>
            <a:r>
              <a:rPr lang="uk-UA" dirty="0" err="1" smtClean="0"/>
              <a:t>of</a:t>
            </a:r>
            <a:r>
              <a:rPr lang="uk-UA" dirty="0" smtClean="0"/>
              <a:t> </a:t>
            </a:r>
            <a:r>
              <a:rPr lang="uk-UA" dirty="0" err="1" smtClean="0"/>
              <a:t>the</a:t>
            </a:r>
            <a:r>
              <a:rPr lang="uk-UA" dirty="0" smtClean="0"/>
              <a:t> </a:t>
            </a:r>
            <a:r>
              <a:rPr lang="uk-UA" dirty="0" err="1" smtClean="0"/>
              <a:t>embryo</a:t>
            </a:r>
            <a:r>
              <a:rPr lang="uk-UA" dirty="0" smtClean="0"/>
              <a:t>.</a:t>
            </a: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4"/>
            <a:ext cx="9721850" cy="3449232"/>
          </a:xfrm>
        </p:spPr>
        <p:txBody>
          <a:bodyPr>
            <a:normAutofit fontScale="55000" lnSpcReduction="20000"/>
          </a:bodyPr>
          <a:lstStyle/>
          <a:p>
            <a:pPr marL="0" indent="0">
              <a:buNone/>
            </a:pPr>
            <a:r>
              <a:rPr lang="uk-UA" b="1" dirty="0" err="1" smtClean="0"/>
              <a:t>Formation</a:t>
            </a:r>
            <a:r>
              <a:rPr lang="uk-UA" b="1" dirty="0" smtClean="0"/>
              <a:t> </a:t>
            </a:r>
            <a:r>
              <a:rPr lang="uk-UA" b="1" dirty="0" err="1" smtClean="0"/>
              <a:t>of</a:t>
            </a:r>
            <a:r>
              <a:rPr lang="uk-UA" b="1" dirty="0" smtClean="0"/>
              <a:t> </a:t>
            </a:r>
            <a:r>
              <a:rPr lang="uk-UA" b="1" dirty="0" err="1" smtClean="0"/>
              <a:t>Primitive</a:t>
            </a:r>
            <a:r>
              <a:rPr lang="uk-UA" b="1" dirty="0" smtClean="0"/>
              <a:t> </a:t>
            </a:r>
            <a:r>
              <a:rPr lang="uk-UA" b="1" dirty="0" err="1" smtClean="0"/>
              <a:t>Streak</a:t>
            </a:r>
            <a:r>
              <a:rPr lang="uk-UA" b="1" dirty="0" smtClean="0"/>
              <a:t>: </a:t>
            </a:r>
            <a:r>
              <a:rPr lang="uk-UA" dirty="0" err="1" smtClean="0"/>
              <a:t>Gastrulation</a:t>
            </a:r>
            <a:r>
              <a:rPr lang="uk-UA" dirty="0" smtClean="0"/>
              <a:t> </a:t>
            </a:r>
            <a:r>
              <a:rPr lang="uk-UA" dirty="0" err="1" smtClean="0"/>
              <a:t>involves</a:t>
            </a:r>
            <a:r>
              <a:rPr lang="uk-UA" dirty="0" smtClean="0"/>
              <a:t> </a:t>
            </a:r>
            <a:r>
              <a:rPr lang="uk-UA" dirty="0" err="1" smtClean="0"/>
              <a:t>the</a:t>
            </a:r>
            <a:r>
              <a:rPr lang="uk-UA" dirty="0" smtClean="0"/>
              <a:t> </a:t>
            </a:r>
            <a:r>
              <a:rPr lang="uk-UA" dirty="0" err="1" smtClean="0"/>
              <a:t>rearrangement</a:t>
            </a:r>
            <a:r>
              <a:rPr lang="uk-UA" dirty="0" smtClean="0"/>
              <a:t> </a:t>
            </a:r>
            <a:r>
              <a:rPr lang="uk-UA" dirty="0" err="1" smtClean="0"/>
              <a:t>and</a:t>
            </a:r>
            <a:r>
              <a:rPr lang="uk-UA" dirty="0" smtClean="0"/>
              <a:t> </a:t>
            </a:r>
            <a:r>
              <a:rPr lang="uk-UA" dirty="0" err="1" smtClean="0"/>
              <a:t>migration</a:t>
            </a:r>
            <a:r>
              <a:rPr lang="uk-UA" dirty="0" smtClean="0"/>
              <a:t> </a:t>
            </a:r>
            <a:r>
              <a:rPr lang="uk-UA" dirty="0" err="1" smtClean="0"/>
              <a:t>of</a:t>
            </a:r>
            <a:r>
              <a:rPr lang="uk-UA" dirty="0" smtClean="0"/>
              <a:t> </a:t>
            </a:r>
            <a:r>
              <a:rPr lang="uk-UA" dirty="0" err="1" smtClean="0"/>
              <a:t>cells</a:t>
            </a:r>
            <a:r>
              <a:rPr lang="uk-UA" dirty="0" smtClean="0"/>
              <a:t> </a:t>
            </a:r>
            <a:r>
              <a:rPr lang="uk-UA" dirty="0" err="1" smtClean="0"/>
              <a:t>from</a:t>
            </a:r>
            <a:r>
              <a:rPr lang="uk-UA" dirty="0" smtClean="0"/>
              <a:t> </a:t>
            </a:r>
            <a:r>
              <a:rPr lang="uk-UA" dirty="0" err="1" smtClean="0"/>
              <a:t>the</a:t>
            </a:r>
            <a:r>
              <a:rPr lang="uk-UA" dirty="0" smtClean="0"/>
              <a:t> </a:t>
            </a:r>
            <a:r>
              <a:rPr lang="uk-UA" dirty="0" err="1" smtClean="0"/>
              <a:t>epiblast</a:t>
            </a:r>
            <a:r>
              <a:rPr lang="uk-UA" dirty="0" smtClean="0"/>
              <a:t>. A </a:t>
            </a:r>
            <a:r>
              <a:rPr lang="uk-UA" dirty="0" err="1" smtClean="0"/>
              <a:t>primitive</a:t>
            </a:r>
            <a:r>
              <a:rPr lang="uk-UA" dirty="0" smtClean="0"/>
              <a:t> </a:t>
            </a:r>
            <a:r>
              <a:rPr lang="uk-UA" dirty="0" err="1" smtClean="0"/>
              <a:t>streak</a:t>
            </a:r>
            <a:r>
              <a:rPr lang="uk-UA" dirty="0" smtClean="0"/>
              <a:t> </a:t>
            </a:r>
            <a:r>
              <a:rPr lang="uk-UA" dirty="0" err="1" smtClean="0"/>
              <a:t>which</a:t>
            </a:r>
            <a:r>
              <a:rPr lang="uk-UA" dirty="0" smtClean="0"/>
              <a:t> </a:t>
            </a:r>
            <a:r>
              <a:rPr lang="uk-UA" dirty="0" err="1" smtClean="0"/>
              <a:t>is</a:t>
            </a:r>
            <a:r>
              <a:rPr lang="uk-UA" dirty="0" smtClean="0"/>
              <a:t> a </a:t>
            </a:r>
            <a:r>
              <a:rPr lang="uk-UA" b="1" dirty="0" err="1" smtClean="0"/>
              <a:t>faint</a:t>
            </a:r>
            <a:r>
              <a:rPr lang="uk-UA" b="1" dirty="0" smtClean="0"/>
              <a:t> </a:t>
            </a:r>
            <a:r>
              <a:rPr lang="uk-UA" b="1" dirty="0" err="1" smtClean="0"/>
              <a:t>groove</a:t>
            </a:r>
            <a:r>
              <a:rPr lang="uk-UA" b="1" dirty="0" smtClean="0"/>
              <a:t> </a:t>
            </a:r>
            <a:r>
              <a:rPr lang="uk-UA" b="1" dirty="0" err="1" smtClean="0"/>
              <a:t>on</a:t>
            </a:r>
            <a:r>
              <a:rPr lang="uk-UA" b="1" dirty="0" smtClean="0"/>
              <a:t> </a:t>
            </a:r>
            <a:r>
              <a:rPr lang="uk-UA" b="1" dirty="0" err="1" smtClean="0"/>
              <a:t>the</a:t>
            </a:r>
            <a:r>
              <a:rPr lang="uk-UA" b="1" dirty="0" smtClean="0"/>
              <a:t> </a:t>
            </a:r>
            <a:r>
              <a:rPr lang="uk-UA" b="1" dirty="0" err="1" smtClean="0"/>
              <a:t>dorsal</a:t>
            </a:r>
            <a:r>
              <a:rPr lang="uk-UA" b="1" dirty="0" smtClean="0"/>
              <a:t> </a:t>
            </a:r>
            <a:r>
              <a:rPr lang="uk-UA" b="1" dirty="0" err="1" smtClean="0"/>
              <a:t>surface</a:t>
            </a:r>
            <a:r>
              <a:rPr lang="uk-UA" b="1" dirty="0" smtClean="0"/>
              <a:t> </a:t>
            </a:r>
            <a:r>
              <a:rPr lang="uk-UA" b="1" dirty="0" err="1" smtClean="0"/>
              <a:t>of</a:t>
            </a:r>
            <a:r>
              <a:rPr lang="uk-UA" b="1" dirty="0" smtClean="0"/>
              <a:t> </a:t>
            </a:r>
            <a:r>
              <a:rPr lang="uk-UA" b="1" dirty="0" err="1" smtClean="0"/>
              <a:t>the</a:t>
            </a:r>
            <a:r>
              <a:rPr lang="uk-UA" b="1" dirty="0" smtClean="0"/>
              <a:t> </a:t>
            </a:r>
            <a:r>
              <a:rPr lang="uk-UA" b="1" dirty="0" err="1" smtClean="0"/>
              <a:t>epiblast</a:t>
            </a:r>
            <a:r>
              <a:rPr lang="uk-UA" b="1" dirty="0" smtClean="0"/>
              <a:t> </a:t>
            </a:r>
            <a:r>
              <a:rPr lang="uk-UA" b="1" dirty="0" err="1" smtClean="0"/>
              <a:t>is</a:t>
            </a:r>
            <a:r>
              <a:rPr lang="uk-UA" b="1" dirty="0" smtClean="0"/>
              <a:t> </a:t>
            </a:r>
            <a:r>
              <a:rPr lang="uk-UA" b="1" dirty="0" err="1" smtClean="0"/>
              <a:t>formed</a:t>
            </a:r>
            <a:r>
              <a:rPr lang="uk-UA" dirty="0" smtClean="0"/>
              <a:t>. </a:t>
            </a:r>
            <a:r>
              <a:rPr lang="uk-UA" dirty="0" err="1" smtClean="0"/>
              <a:t>It</a:t>
            </a:r>
            <a:r>
              <a:rPr lang="uk-UA" dirty="0" smtClean="0"/>
              <a:t> </a:t>
            </a:r>
            <a:r>
              <a:rPr lang="uk-UA" dirty="0" err="1" smtClean="0"/>
              <a:t>elongates</a:t>
            </a:r>
            <a:r>
              <a:rPr lang="uk-UA" dirty="0" smtClean="0"/>
              <a:t> </a:t>
            </a:r>
            <a:r>
              <a:rPr lang="uk-UA" dirty="0" err="1" smtClean="0"/>
              <a:t>from</a:t>
            </a:r>
            <a:r>
              <a:rPr lang="uk-UA" dirty="0" smtClean="0"/>
              <a:t> </a:t>
            </a:r>
            <a:r>
              <a:rPr lang="uk-UA" dirty="0" err="1" smtClean="0"/>
              <a:t>the</a:t>
            </a:r>
            <a:r>
              <a:rPr lang="uk-UA" dirty="0" smtClean="0"/>
              <a:t> </a:t>
            </a:r>
            <a:r>
              <a:rPr lang="uk-UA" dirty="0" err="1" smtClean="0"/>
              <a:t>posterior</a:t>
            </a:r>
            <a:r>
              <a:rPr lang="uk-UA" dirty="0" smtClean="0"/>
              <a:t> </a:t>
            </a:r>
            <a:r>
              <a:rPr lang="uk-UA" dirty="0" err="1" smtClean="0"/>
              <a:t>to</a:t>
            </a:r>
            <a:r>
              <a:rPr lang="uk-UA" dirty="0" smtClean="0"/>
              <a:t> </a:t>
            </a:r>
            <a:r>
              <a:rPr lang="uk-UA" dirty="0" err="1" smtClean="0"/>
              <a:t>the</a:t>
            </a:r>
            <a:r>
              <a:rPr lang="uk-UA" dirty="0" smtClean="0"/>
              <a:t> </a:t>
            </a:r>
            <a:r>
              <a:rPr lang="uk-UA" dirty="0" err="1" smtClean="0"/>
              <a:t>entire</a:t>
            </a:r>
            <a:r>
              <a:rPr lang="uk-UA" dirty="0" smtClean="0"/>
              <a:t> </a:t>
            </a:r>
            <a:r>
              <a:rPr lang="uk-UA" dirty="0" err="1" smtClean="0"/>
              <a:t>part</a:t>
            </a:r>
            <a:r>
              <a:rPr lang="uk-UA" dirty="0" smtClean="0"/>
              <a:t> </a:t>
            </a:r>
            <a:r>
              <a:rPr lang="uk-UA" dirty="0" err="1" smtClean="0"/>
              <a:t>of</a:t>
            </a:r>
            <a:r>
              <a:rPr lang="uk-UA" dirty="0" smtClean="0"/>
              <a:t> </a:t>
            </a:r>
            <a:r>
              <a:rPr lang="uk-UA" dirty="0" err="1" smtClean="0"/>
              <a:t>the</a:t>
            </a:r>
            <a:r>
              <a:rPr lang="uk-UA" dirty="0" smtClean="0"/>
              <a:t> </a:t>
            </a:r>
            <a:r>
              <a:rPr lang="uk-UA" dirty="0" err="1" smtClean="0"/>
              <a:t>embryo</a:t>
            </a:r>
            <a:r>
              <a:rPr lang="uk-UA" dirty="0" smtClean="0"/>
              <a:t>. </a:t>
            </a:r>
            <a:r>
              <a:rPr lang="uk-UA" dirty="0" err="1" smtClean="0"/>
              <a:t>The</a:t>
            </a:r>
            <a:r>
              <a:rPr lang="uk-UA" dirty="0" smtClean="0"/>
              <a:t> </a:t>
            </a:r>
            <a:r>
              <a:rPr lang="uk-UA" dirty="0" err="1" smtClean="0"/>
              <a:t>primitive</a:t>
            </a:r>
            <a:r>
              <a:rPr lang="uk-UA" dirty="0" smtClean="0"/>
              <a:t> </a:t>
            </a:r>
            <a:r>
              <a:rPr lang="uk-UA" dirty="0" err="1" smtClean="0"/>
              <a:t>streak</a:t>
            </a:r>
            <a:r>
              <a:rPr lang="uk-UA" dirty="0" smtClean="0"/>
              <a:t> </a:t>
            </a:r>
            <a:r>
              <a:rPr lang="uk-UA" dirty="0" err="1" smtClean="0"/>
              <a:t>clearly</a:t>
            </a:r>
            <a:r>
              <a:rPr lang="uk-UA" dirty="0" smtClean="0"/>
              <a:t> </a:t>
            </a:r>
            <a:r>
              <a:rPr lang="uk-UA" dirty="0" err="1" smtClean="0"/>
              <a:t>establishes</a:t>
            </a:r>
            <a:r>
              <a:rPr lang="uk-UA" dirty="0" smtClean="0"/>
              <a:t> </a:t>
            </a:r>
            <a:r>
              <a:rPr lang="uk-UA" dirty="0" err="1" smtClean="0"/>
              <a:t>the</a:t>
            </a:r>
            <a:r>
              <a:rPr lang="uk-UA" dirty="0" smtClean="0"/>
              <a:t> </a:t>
            </a:r>
            <a:r>
              <a:rPr lang="uk-UA" b="1" dirty="0" err="1" smtClean="0"/>
              <a:t>head</a:t>
            </a:r>
            <a:r>
              <a:rPr lang="uk-UA" dirty="0" smtClean="0"/>
              <a:t> </a:t>
            </a:r>
            <a:r>
              <a:rPr lang="uk-UA" dirty="0" err="1" smtClean="0"/>
              <a:t>and</a:t>
            </a:r>
            <a:r>
              <a:rPr lang="uk-UA" dirty="0" smtClean="0"/>
              <a:t> </a:t>
            </a:r>
            <a:r>
              <a:rPr lang="uk-UA" dirty="0" err="1" smtClean="0"/>
              <a:t>the</a:t>
            </a:r>
            <a:r>
              <a:rPr lang="uk-UA" dirty="0" smtClean="0"/>
              <a:t> </a:t>
            </a:r>
            <a:r>
              <a:rPr lang="uk-UA" b="1" dirty="0" err="1" smtClean="0"/>
              <a:t>tail</a:t>
            </a:r>
            <a:r>
              <a:rPr lang="uk-UA" b="1" dirty="0" smtClean="0"/>
              <a:t> </a:t>
            </a:r>
            <a:r>
              <a:rPr lang="uk-UA" dirty="0" err="1" smtClean="0"/>
              <a:t>ends</a:t>
            </a:r>
            <a:r>
              <a:rPr lang="uk-UA" dirty="0" smtClean="0"/>
              <a:t> </a:t>
            </a:r>
            <a:r>
              <a:rPr lang="uk-UA" dirty="0" err="1" smtClean="0"/>
              <a:t>of</a:t>
            </a:r>
            <a:r>
              <a:rPr lang="uk-UA" dirty="0" smtClean="0"/>
              <a:t> </a:t>
            </a:r>
            <a:r>
              <a:rPr lang="uk-UA" dirty="0" err="1" smtClean="0"/>
              <a:t>the</a:t>
            </a:r>
            <a:r>
              <a:rPr lang="uk-UA" dirty="0" smtClean="0"/>
              <a:t> </a:t>
            </a:r>
            <a:r>
              <a:rPr lang="uk-UA" dirty="0" err="1" smtClean="0"/>
              <a:t>embryo</a:t>
            </a:r>
            <a:r>
              <a:rPr lang="uk-UA" dirty="0" smtClean="0"/>
              <a:t> </a:t>
            </a:r>
            <a:r>
              <a:rPr lang="uk-UA" dirty="0" err="1" smtClean="0"/>
              <a:t>as</a:t>
            </a:r>
            <a:r>
              <a:rPr lang="uk-UA" dirty="0" smtClean="0"/>
              <a:t> </a:t>
            </a:r>
            <a:r>
              <a:rPr lang="uk-UA" dirty="0" err="1" smtClean="0"/>
              <a:t>well</a:t>
            </a:r>
            <a:r>
              <a:rPr lang="uk-UA" dirty="0" smtClean="0"/>
              <a:t> </a:t>
            </a:r>
            <a:r>
              <a:rPr lang="uk-UA" dirty="0" err="1" smtClean="0"/>
              <a:t>as</a:t>
            </a:r>
            <a:r>
              <a:rPr lang="uk-UA" dirty="0" smtClean="0"/>
              <a:t> </a:t>
            </a:r>
            <a:r>
              <a:rPr lang="uk-UA" dirty="0" err="1" smtClean="0"/>
              <a:t>its</a:t>
            </a:r>
            <a:r>
              <a:rPr lang="uk-UA" dirty="0" smtClean="0"/>
              <a:t> </a:t>
            </a:r>
            <a:r>
              <a:rPr lang="uk-UA" b="1" dirty="0" err="1" smtClean="0"/>
              <a:t>right</a:t>
            </a:r>
            <a:r>
              <a:rPr lang="uk-UA" dirty="0" smtClean="0"/>
              <a:t> </a:t>
            </a:r>
            <a:r>
              <a:rPr lang="uk-UA" dirty="0" err="1" smtClean="0"/>
              <a:t>and</a:t>
            </a:r>
            <a:r>
              <a:rPr lang="uk-UA" dirty="0" smtClean="0"/>
              <a:t> </a:t>
            </a:r>
            <a:r>
              <a:rPr lang="uk-UA" b="1" dirty="0" err="1" smtClean="0"/>
              <a:t>left</a:t>
            </a:r>
            <a:r>
              <a:rPr lang="uk-UA" b="1" dirty="0" smtClean="0"/>
              <a:t> </a:t>
            </a:r>
            <a:r>
              <a:rPr lang="uk-UA" b="1" dirty="0" err="1" smtClean="0"/>
              <a:t>sides</a:t>
            </a:r>
            <a:r>
              <a:rPr lang="uk-UA" dirty="0" smtClean="0"/>
              <a:t>.</a:t>
            </a:r>
          </a:p>
          <a:p>
            <a:pPr marL="0" indent="0">
              <a:buNone/>
            </a:pPr>
            <a:r>
              <a:rPr lang="uk-UA" b="1" dirty="0" err="1" smtClean="0"/>
              <a:t>Formation</a:t>
            </a:r>
            <a:r>
              <a:rPr lang="uk-UA" b="1" dirty="0" smtClean="0"/>
              <a:t> </a:t>
            </a:r>
            <a:r>
              <a:rPr lang="uk-UA" b="1" dirty="0" err="1" smtClean="0"/>
              <a:t>of</a:t>
            </a:r>
            <a:r>
              <a:rPr lang="uk-UA" b="1" dirty="0" smtClean="0"/>
              <a:t> </a:t>
            </a:r>
            <a:r>
              <a:rPr lang="uk-UA" b="1" dirty="0" err="1" smtClean="0"/>
              <a:t>Germ</a:t>
            </a:r>
            <a:r>
              <a:rPr lang="uk-UA" b="1" dirty="0" smtClean="0"/>
              <a:t> </a:t>
            </a:r>
            <a:r>
              <a:rPr lang="uk-UA" b="1" dirty="0" err="1" smtClean="0"/>
              <a:t>Layers</a:t>
            </a:r>
            <a:r>
              <a:rPr lang="uk-UA" b="1" dirty="0" smtClean="0"/>
              <a:t>/</a:t>
            </a:r>
            <a:r>
              <a:rPr lang="uk-UA" b="1" dirty="0" err="1" smtClean="0"/>
              <a:t>Embryonic</a:t>
            </a:r>
            <a:r>
              <a:rPr lang="uk-UA" b="1" dirty="0" smtClean="0"/>
              <a:t> </a:t>
            </a:r>
            <a:r>
              <a:rPr lang="uk-UA" b="1" dirty="0" err="1" smtClean="0"/>
              <a:t>Layers</a:t>
            </a:r>
            <a:r>
              <a:rPr lang="uk-UA" b="1" dirty="0" smtClean="0"/>
              <a:t>: </a:t>
            </a:r>
            <a:r>
              <a:rPr lang="uk-UA" dirty="0" err="1" smtClean="0"/>
              <a:t>After</a:t>
            </a:r>
            <a:r>
              <a:rPr lang="uk-UA" dirty="0" smtClean="0"/>
              <a:t> </a:t>
            </a:r>
            <a:r>
              <a:rPr lang="uk-UA" dirty="0" err="1" smtClean="0"/>
              <a:t>the</a:t>
            </a:r>
            <a:r>
              <a:rPr lang="uk-UA" dirty="0" smtClean="0"/>
              <a:t> </a:t>
            </a:r>
            <a:r>
              <a:rPr lang="uk-UA" dirty="0" err="1" smtClean="0"/>
              <a:t>formation</a:t>
            </a:r>
            <a:r>
              <a:rPr lang="uk-UA" dirty="0" smtClean="0"/>
              <a:t> </a:t>
            </a:r>
            <a:r>
              <a:rPr lang="uk-UA" dirty="0" err="1" smtClean="0"/>
              <a:t>of</a:t>
            </a:r>
            <a:r>
              <a:rPr lang="uk-UA" dirty="0" smtClean="0"/>
              <a:t> </a:t>
            </a:r>
            <a:r>
              <a:rPr lang="uk-UA" dirty="0" err="1" smtClean="0"/>
              <a:t>the</a:t>
            </a:r>
            <a:r>
              <a:rPr lang="uk-UA" dirty="0" smtClean="0"/>
              <a:t> </a:t>
            </a:r>
            <a:r>
              <a:rPr lang="uk-UA" dirty="0" err="1" smtClean="0"/>
              <a:t>primitive</a:t>
            </a:r>
            <a:r>
              <a:rPr lang="uk-UA" dirty="0" smtClean="0"/>
              <a:t> </a:t>
            </a:r>
            <a:r>
              <a:rPr lang="uk-UA" dirty="0" err="1" smtClean="0"/>
              <a:t>streak</a:t>
            </a:r>
            <a:r>
              <a:rPr lang="uk-UA" dirty="0" smtClean="0"/>
              <a:t>, </a:t>
            </a:r>
            <a:r>
              <a:rPr lang="uk-UA" dirty="0" err="1" smtClean="0"/>
              <a:t>cells</a:t>
            </a:r>
            <a:r>
              <a:rPr lang="uk-UA" dirty="0" smtClean="0"/>
              <a:t> </a:t>
            </a:r>
            <a:r>
              <a:rPr lang="uk-UA" dirty="0" err="1" smtClean="0"/>
              <a:t>of</a:t>
            </a:r>
            <a:r>
              <a:rPr lang="uk-UA" dirty="0" smtClean="0"/>
              <a:t> </a:t>
            </a:r>
            <a:r>
              <a:rPr lang="uk-UA" b="1" dirty="0" err="1" smtClean="0"/>
              <a:t>the</a:t>
            </a:r>
            <a:r>
              <a:rPr lang="uk-UA" b="1" dirty="0" smtClean="0"/>
              <a:t> </a:t>
            </a:r>
            <a:r>
              <a:rPr lang="uk-UA" b="1" dirty="0" err="1" smtClean="0"/>
              <a:t>epiblast</a:t>
            </a:r>
            <a:r>
              <a:rPr lang="uk-UA" b="1" dirty="0" smtClean="0"/>
              <a:t> </a:t>
            </a:r>
            <a:r>
              <a:rPr lang="uk-UA" b="1" dirty="0" err="1" smtClean="0"/>
              <a:t>move</a:t>
            </a:r>
            <a:r>
              <a:rPr lang="uk-UA" b="1" dirty="0" smtClean="0"/>
              <a:t> </a:t>
            </a:r>
            <a:r>
              <a:rPr lang="uk-UA" b="1" dirty="0" err="1" smtClean="0"/>
              <a:t>inward</a:t>
            </a:r>
            <a:r>
              <a:rPr lang="uk-UA" b="1" dirty="0" smtClean="0"/>
              <a:t> </a:t>
            </a:r>
            <a:r>
              <a:rPr lang="uk-UA" b="1" dirty="0" err="1" smtClean="0"/>
              <a:t>below</a:t>
            </a:r>
            <a:r>
              <a:rPr lang="uk-UA" b="1" dirty="0" smtClean="0"/>
              <a:t> </a:t>
            </a:r>
            <a:r>
              <a:rPr lang="uk-UA" b="1" dirty="0" err="1" smtClean="0"/>
              <a:t>the</a:t>
            </a:r>
            <a:r>
              <a:rPr lang="uk-UA" b="1" dirty="0" smtClean="0"/>
              <a:t> </a:t>
            </a:r>
            <a:r>
              <a:rPr lang="uk-UA" b="1" dirty="0" err="1" smtClean="0"/>
              <a:t>primitive</a:t>
            </a:r>
            <a:r>
              <a:rPr lang="uk-UA" b="1" dirty="0" smtClean="0"/>
              <a:t> </a:t>
            </a:r>
            <a:r>
              <a:rPr lang="uk-UA" b="1" dirty="0" err="1" smtClean="0"/>
              <a:t>streak</a:t>
            </a:r>
            <a:r>
              <a:rPr lang="uk-UA" b="1" dirty="0" smtClean="0"/>
              <a:t> </a:t>
            </a:r>
            <a:r>
              <a:rPr lang="uk-UA" b="1" dirty="0" err="1" smtClean="0"/>
              <a:t>and</a:t>
            </a:r>
            <a:r>
              <a:rPr lang="uk-UA" b="1" dirty="0" smtClean="0"/>
              <a:t> </a:t>
            </a:r>
            <a:r>
              <a:rPr lang="uk-UA" b="1" dirty="0" err="1" smtClean="0"/>
              <a:t>detach</a:t>
            </a:r>
            <a:r>
              <a:rPr lang="uk-UA" b="1" dirty="0" smtClean="0"/>
              <a:t> </a:t>
            </a:r>
            <a:r>
              <a:rPr lang="uk-UA" b="1" dirty="0" err="1" smtClean="0"/>
              <a:t>from</a:t>
            </a:r>
            <a:r>
              <a:rPr lang="uk-UA" b="1" dirty="0" smtClean="0"/>
              <a:t> </a:t>
            </a:r>
            <a:r>
              <a:rPr lang="uk-UA" b="1" dirty="0" err="1" smtClean="0"/>
              <a:t>the</a:t>
            </a:r>
            <a:r>
              <a:rPr lang="uk-UA" b="1" dirty="0" smtClean="0"/>
              <a:t> </a:t>
            </a:r>
            <a:r>
              <a:rPr lang="uk-UA" b="1" dirty="0" err="1" smtClean="0"/>
              <a:t>epiblast</a:t>
            </a:r>
            <a:r>
              <a:rPr lang="uk-UA" dirty="0" smtClean="0"/>
              <a:t>. </a:t>
            </a:r>
            <a:r>
              <a:rPr lang="uk-UA" dirty="0" err="1" smtClean="0"/>
              <a:t>This</a:t>
            </a:r>
            <a:r>
              <a:rPr lang="uk-UA" dirty="0" smtClean="0"/>
              <a:t> </a:t>
            </a:r>
            <a:r>
              <a:rPr lang="uk-UA" dirty="0" err="1" smtClean="0"/>
              <a:t>inverting</a:t>
            </a:r>
            <a:r>
              <a:rPr lang="uk-UA" dirty="0" smtClean="0"/>
              <a:t> </a:t>
            </a:r>
            <a:r>
              <a:rPr lang="uk-UA" dirty="0" err="1" smtClean="0"/>
              <a:t>movement</a:t>
            </a:r>
            <a:r>
              <a:rPr lang="uk-UA" dirty="0" smtClean="0"/>
              <a:t> </a:t>
            </a:r>
            <a:r>
              <a:rPr lang="uk-UA" dirty="0" err="1" smtClean="0"/>
              <a:t>is</a:t>
            </a:r>
            <a:r>
              <a:rPr lang="uk-UA" dirty="0" smtClean="0"/>
              <a:t> </a:t>
            </a:r>
            <a:r>
              <a:rPr lang="uk-UA" dirty="0" err="1" smtClean="0"/>
              <a:t>called</a:t>
            </a:r>
            <a:r>
              <a:rPr lang="uk-UA" dirty="0" smtClean="0"/>
              <a:t> </a:t>
            </a:r>
            <a:r>
              <a:rPr lang="uk-UA" dirty="0" err="1" smtClean="0"/>
              <a:t>invagination</a:t>
            </a:r>
            <a:r>
              <a:rPr lang="uk-UA" dirty="0" smtClean="0"/>
              <a:t>, (i) </a:t>
            </a:r>
            <a:r>
              <a:rPr lang="en-US" dirty="0" err="1" smtClean="0"/>
              <a:t>o</a:t>
            </a:r>
            <a:r>
              <a:rPr lang="uk-UA" dirty="0" err="1" smtClean="0"/>
              <a:t>nce</a:t>
            </a:r>
            <a:r>
              <a:rPr lang="uk-UA" dirty="0" smtClean="0"/>
              <a:t> </a:t>
            </a:r>
            <a:r>
              <a:rPr lang="uk-UA" dirty="0" err="1" smtClean="0"/>
              <a:t>the</a:t>
            </a:r>
            <a:r>
              <a:rPr lang="uk-UA" dirty="0" smtClean="0"/>
              <a:t> </a:t>
            </a:r>
            <a:r>
              <a:rPr lang="uk-UA" dirty="0" err="1" smtClean="0"/>
              <a:t>cells</a:t>
            </a:r>
            <a:r>
              <a:rPr lang="uk-UA" dirty="0" smtClean="0"/>
              <a:t> </a:t>
            </a:r>
            <a:r>
              <a:rPr lang="uk-UA" dirty="0" err="1" smtClean="0"/>
              <a:t>have</a:t>
            </a:r>
            <a:r>
              <a:rPr lang="uk-UA" dirty="0" smtClean="0"/>
              <a:t> </a:t>
            </a:r>
            <a:r>
              <a:rPr lang="uk-UA" dirty="0" err="1" smtClean="0"/>
              <a:t>invaginated</a:t>
            </a:r>
            <a:r>
              <a:rPr lang="uk-UA" dirty="0" smtClean="0"/>
              <a:t> </a:t>
            </a:r>
            <a:r>
              <a:rPr lang="uk-UA" dirty="0" err="1" smtClean="0"/>
              <a:t>some</a:t>
            </a:r>
            <a:r>
              <a:rPr lang="uk-UA" dirty="0" smtClean="0"/>
              <a:t> </a:t>
            </a:r>
            <a:r>
              <a:rPr lang="uk-UA" dirty="0" err="1" smtClean="0"/>
              <a:t>of</a:t>
            </a:r>
            <a:r>
              <a:rPr lang="uk-UA" dirty="0" smtClean="0"/>
              <a:t> </a:t>
            </a:r>
            <a:r>
              <a:rPr lang="uk-UA" dirty="0" err="1" smtClean="0"/>
              <a:t>them</a:t>
            </a:r>
            <a:r>
              <a:rPr lang="uk-UA" dirty="0" smtClean="0"/>
              <a:t> </a:t>
            </a:r>
            <a:r>
              <a:rPr lang="uk-UA" dirty="0" err="1" smtClean="0"/>
              <a:t>displace</a:t>
            </a:r>
            <a:r>
              <a:rPr lang="uk-UA" dirty="0" smtClean="0"/>
              <a:t> </a:t>
            </a:r>
            <a:r>
              <a:rPr lang="uk-UA" dirty="0" err="1" smtClean="0"/>
              <a:t>the</a:t>
            </a:r>
            <a:r>
              <a:rPr lang="uk-UA" dirty="0" smtClean="0"/>
              <a:t> </a:t>
            </a:r>
            <a:r>
              <a:rPr lang="uk-UA" dirty="0" err="1" smtClean="0"/>
              <a:t>hypoblast</a:t>
            </a:r>
            <a:r>
              <a:rPr lang="uk-UA" dirty="0" smtClean="0"/>
              <a:t> </a:t>
            </a:r>
            <a:r>
              <a:rPr lang="uk-UA" dirty="0" err="1" smtClean="0"/>
              <a:t>forming</a:t>
            </a:r>
            <a:r>
              <a:rPr lang="uk-UA" dirty="0" smtClean="0"/>
              <a:t> </a:t>
            </a:r>
            <a:r>
              <a:rPr lang="uk-UA" dirty="0" err="1" smtClean="0"/>
              <a:t>the</a:t>
            </a:r>
            <a:r>
              <a:rPr lang="uk-UA" dirty="0" smtClean="0"/>
              <a:t> </a:t>
            </a:r>
            <a:r>
              <a:rPr lang="uk-UA" b="1" dirty="0" err="1" smtClean="0"/>
              <a:t>endoderm</a:t>
            </a:r>
            <a:r>
              <a:rPr lang="uk-UA" dirty="0" smtClean="0"/>
              <a:t>. </a:t>
            </a:r>
            <a:r>
              <a:rPr lang="uk-UA" dirty="0" err="1" smtClean="0"/>
              <a:t>Endoderm</a:t>
            </a:r>
            <a:r>
              <a:rPr lang="uk-UA" dirty="0" smtClean="0"/>
              <a:t> </a:t>
            </a:r>
            <a:r>
              <a:rPr lang="uk-UA" dirty="0" err="1" smtClean="0"/>
              <a:t>develops</a:t>
            </a:r>
            <a:r>
              <a:rPr lang="uk-UA" dirty="0" smtClean="0"/>
              <a:t> </a:t>
            </a:r>
            <a:r>
              <a:rPr lang="uk-UA" dirty="0" err="1" smtClean="0"/>
              <a:t>first</a:t>
            </a:r>
            <a:r>
              <a:rPr lang="uk-UA" dirty="0" smtClean="0"/>
              <a:t> </a:t>
            </a:r>
            <a:r>
              <a:rPr lang="uk-UA" dirty="0" err="1" smtClean="0"/>
              <a:t>during</a:t>
            </a:r>
            <a:r>
              <a:rPr lang="uk-UA" dirty="0" smtClean="0"/>
              <a:t> </a:t>
            </a:r>
            <a:r>
              <a:rPr lang="uk-UA" dirty="0" err="1" smtClean="0"/>
              <a:t>embryonic</a:t>
            </a:r>
            <a:r>
              <a:rPr lang="uk-UA" dirty="0" smtClean="0"/>
              <a:t> </a:t>
            </a:r>
            <a:r>
              <a:rPr lang="uk-UA" dirty="0" err="1" smtClean="0"/>
              <a:t>development</a:t>
            </a:r>
            <a:r>
              <a:rPr lang="uk-UA" dirty="0" smtClean="0"/>
              <a:t>, (</a:t>
            </a:r>
            <a:r>
              <a:rPr lang="uk-UA" dirty="0" err="1" smtClean="0"/>
              <a:t>ii</a:t>
            </a:r>
            <a:r>
              <a:rPr lang="uk-UA" dirty="0" smtClean="0"/>
              <a:t>) </a:t>
            </a:r>
            <a:r>
              <a:rPr lang="uk-UA" dirty="0" err="1" smtClean="0"/>
              <a:t>Other</a:t>
            </a:r>
            <a:r>
              <a:rPr lang="uk-UA" dirty="0" smtClean="0"/>
              <a:t> </a:t>
            </a:r>
            <a:r>
              <a:rPr lang="uk-UA" dirty="0" err="1" smtClean="0"/>
              <a:t>cells</a:t>
            </a:r>
            <a:r>
              <a:rPr lang="uk-UA" dirty="0" smtClean="0"/>
              <a:t> </a:t>
            </a:r>
            <a:r>
              <a:rPr lang="uk-UA" dirty="0" err="1" smtClean="0"/>
              <a:t>remain</a:t>
            </a:r>
            <a:r>
              <a:rPr lang="uk-UA" dirty="0" smtClean="0"/>
              <a:t> </a:t>
            </a:r>
            <a:r>
              <a:rPr lang="uk-UA" dirty="0" err="1" smtClean="0"/>
              <a:t>between</a:t>
            </a:r>
            <a:r>
              <a:rPr lang="uk-UA" dirty="0" smtClean="0"/>
              <a:t> </a:t>
            </a:r>
            <a:r>
              <a:rPr lang="uk-UA" dirty="0" err="1" smtClean="0"/>
              <a:t>the</a:t>
            </a:r>
            <a:r>
              <a:rPr lang="uk-UA" dirty="0" smtClean="0"/>
              <a:t> </a:t>
            </a:r>
            <a:r>
              <a:rPr lang="uk-UA" dirty="0" err="1" smtClean="0"/>
              <a:t>epiblast</a:t>
            </a:r>
            <a:r>
              <a:rPr lang="uk-UA" dirty="0" smtClean="0"/>
              <a:t> </a:t>
            </a:r>
            <a:r>
              <a:rPr lang="uk-UA" dirty="0" err="1" smtClean="0"/>
              <a:t>and</a:t>
            </a:r>
            <a:r>
              <a:rPr lang="uk-UA" dirty="0" smtClean="0"/>
              <a:t> </a:t>
            </a:r>
            <a:r>
              <a:rPr lang="uk-UA" dirty="0" err="1" smtClean="0"/>
              <a:t>newly</a:t>
            </a:r>
            <a:r>
              <a:rPr lang="uk-UA" dirty="0" smtClean="0"/>
              <a:t> </a:t>
            </a:r>
            <a:r>
              <a:rPr lang="uk-UA" dirty="0" err="1" smtClean="0"/>
              <a:t>formed</a:t>
            </a:r>
            <a:r>
              <a:rPr lang="uk-UA" dirty="0" smtClean="0"/>
              <a:t> </a:t>
            </a:r>
            <a:r>
              <a:rPr lang="uk-UA" dirty="0" err="1" smtClean="0"/>
              <a:t>endoderm</a:t>
            </a:r>
            <a:r>
              <a:rPr lang="uk-UA" dirty="0" smtClean="0"/>
              <a:t> </a:t>
            </a:r>
            <a:r>
              <a:rPr lang="uk-UA" dirty="0" err="1" smtClean="0"/>
              <a:t>forms</a:t>
            </a:r>
            <a:r>
              <a:rPr lang="uk-UA" dirty="0" smtClean="0"/>
              <a:t> </a:t>
            </a:r>
            <a:r>
              <a:rPr lang="uk-UA" dirty="0" err="1" smtClean="0"/>
              <a:t>the</a:t>
            </a:r>
            <a:r>
              <a:rPr lang="uk-UA" dirty="0" smtClean="0"/>
              <a:t> </a:t>
            </a:r>
            <a:r>
              <a:rPr lang="uk-UA" dirty="0" err="1" smtClean="0"/>
              <a:t>mesoderm</a:t>
            </a:r>
            <a:r>
              <a:rPr lang="uk-UA" dirty="0" smtClean="0"/>
              <a:t>, (</a:t>
            </a:r>
            <a:r>
              <a:rPr lang="uk-UA" dirty="0" err="1" smtClean="0"/>
              <a:t>iii</a:t>
            </a:r>
            <a:r>
              <a:rPr lang="uk-UA" dirty="0" smtClean="0"/>
              <a:t>) </a:t>
            </a:r>
            <a:r>
              <a:rPr lang="uk-UA" dirty="0" err="1" smtClean="0"/>
              <a:t>Cells</a:t>
            </a:r>
            <a:r>
              <a:rPr lang="uk-UA" dirty="0" smtClean="0"/>
              <a:t> </a:t>
            </a:r>
            <a:r>
              <a:rPr lang="uk-UA" dirty="0" err="1" smtClean="0"/>
              <a:t>remaining</a:t>
            </a:r>
            <a:r>
              <a:rPr lang="uk-UA" dirty="0" smtClean="0"/>
              <a:t> </a:t>
            </a:r>
            <a:r>
              <a:rPr lang="uk-UA" dirty="0" err="1" smtClean="0"/>
              <a:t>in</a:t>
            </a:r>
            <a:r>
              <a:rPr lang="uk-UA" dirty="0" smtClean="0"/>
              <a:t> </a:t>
            </a:r>
            <a:r>
              <a:rPr lang="uk-UA" dirty="0" err="1" smtClean="0"/>
              <a:t>the</a:t>
            </a:r>
            <a:r>
              <a:rPr lang="uk-UA" dirty="0" smtClean="0"/>
              <a:t> </a:t>
            </a:r>
            <a:r>
              <a:rPr lang="uk-UA" dirty="0" err="1" smtClean="0"/>
              <a:t>epiblast</a:t>
            </a:r>
            <a:r>
              <a:rPr lang="uk-UA" dirty="0" smtClean="0"/>
              <a:t> </a:t>
            </a:r>
            <a:r>
              <a:rPr lang="uk-UA" dirty="0" err="1" smtClean="0"/>
              <a:t>form</a:t>
            </a:r>
            <a:r>
              <a:rPr lang="uk-UA" dirty="0" smtClean="0"/>
              <a:t> </a:t>
            </a:r>
            <a:r>
              <a:rPr lang="uk-UA" dirty="0" err="1" smtClean="0"/>
              <a:t>ectoderm</a:t>
            </a:r>
            <a:r>
              <a:rPr lang="uk-UA" dirty="0" smtClean="0"/>
              <a:t>. </a:t>
            </a:r>
            <a:r>
              <a:rPr lang="uk-UA" dirty="0" err="1" smtClean="0"/>
              <a:t>Thus</a:t>
            </a:r>
            <a:r>
              <a:rPr lang="uk-UA" dirty="0" smtClean="0"/>
              <a:t> </a:t>
            </a:r>
            <a:r>
              <a:rPr lang="uk-UA" dirty="0" err="1" smtClean="0"/>
              <a:t>three</a:t>
            </a:r>
            <a:r>
              <a:rPr lang="uk-UA" dirty="0" smtClean="0"/>
              <a:t> </a:t>
            </a:r>
            <a:r>
              <a:rPr lang="uk-UA" dirty="0" err="1" smtClean="0"/>
              <a:t>germ</a:t>
            </a:r>
            <a:r>
              <a:rPr lang="uk-UA" dirty="0" smtClean="0"/>
              <a:t> </a:t>
            </a:r>
            <a:r>
              <a:rPr lang="uk-UA" dirty="0" err="1" smtClean="0"/>
              <a:t>layers</a:t>
            </a:r>
            <a:r>
              <a:rPr lang="uk-UA" dirty="0" smtClean="0"/>
              <a:t>, </a:t>
            </a:r>
            <a:r>
              <a:rPr lang="uk-UA" dirty="0" err="1" smtClean="0"/>
              <a:t>namely</a:t>
            </a:r>
            <a:r>
              <a:rPr lang="uk-UA" dirty="0" smtClean="0"/>
              <a:t> </a:t>
            </a:r>
            <a:r>
              <a:rPr lang="uk-UA" dirty="0" err="1" smtClean="0"/>
              <a:t>endoderm</a:t>
            </a:r>
            <a:r>
              <a:rPr lang="uk-UA" dirty="0" smtClean="0"/>
              <a:t>, </a:t>
            </a:r>
            <a:r>
              <a:rPr lang="uk-UA" dirty="0" err="1" smtClean="0"/>
              <a:t>mesoderm</a:t>
            </a:r>
            <a:r>
              <a:rPr lang="uk-UA" dirty="0" smtClean="0"/>
              <a:t> </a:t>
            </a:r>
            <a:r>
              <a:rPr lang="uk-UA" dirty="0" err="1" smtClean="0"/>
              <a:t>and</a:t>
            </a:r>
            <a:r>
              <a:rPr lang="uk-UA" dirty="0" smtClean="0"/>
              <a:t> </a:t>
            </a:r>
            <a:r>
              <a:rPr lang="uk-UA" dirty="0" err="1" smtClean="0"/>
              <a:t>ectoderm</a:t>
            </a:r>
            <a:r>
              <a:rPr lang="uk-UA" dirty="0" smtClean="0"/>
              <a:t> </a:t>
            </a:r>
            <a:r>
              <a:rPr lang="uk-UA" dirty="0" err="1" smtClean="0"/>
              <a:t>are</a:t>
            </a:r>
            <a:r>
              <a:rPr lang="uk-UA" dirty="0" smtClean="0"/>
              <a:t> </a:t>
            </a:r>
            <a:r>
              <a:rPr lang="uk-UA" dirty="0" err="1" smtClean="0"/>
              <a:t>formed</a:t>
            </a:r>
            <a:r>
              <a:rPr lang="uk-UA" dirty="0" smtClean="0"/>
              <a:t> </a:t>
            </a:r>
            <a:r>
              <a:rPr lang="uk-UA" dirty="0" err="1" smtClean="0"/>
              <a:t>which</a:t>
            </a:r>
            <a:r>
              <a:rPr lang="uk-UA" dirty="0" smtClean="0"/>
              <a:t> </a:t>
            </a:r>
            <a:r>
              <a:rPr lang="uk-UA" dirty="0" err="1" smtClean="0"/>
              <a:t>give</a:t>
            </a:r>
            <a:r>
              <a:rPr lang="uk-UA" dirty="0" smtClean="0"/>
              <a:t> </a:t>
            </a:r>
            <a:r>
              <a:rPr lang="uk-UA" dirty="0" err="1" smtClean="0"/>
              <a:t>rise</a:t>
            </a:r>
            <a:r>
              <a:rPr lang="uk-UA" dirty="0" smtClean="0"/>
              <a:t> </a:t>
            </a:r>
            <a:r>
              <a:rPr lang="uk-UA" dirty="0" err="1" smtClean="0"/>
              <a:t>to</a:t>
            </a:r>
            <a:r>
              <a:rPr lang="uk-UA" dirty="0" smtClean="0"/>
              <a:t> </a:t>
            </a:r>
            <a:r>
              <a:rPr lang="uk-UA" dirty="0" err="1" smtClean="0"/>
              <a:t>all</a:t>
            </a:r>
            <a:r>
              <a:rPr lang="uk-UA" dirty="0" smtClean="0"/>
              <a:t> </a:t>
            </a:r>
            <a:r>
              <a:rPr lang="uk-UA" dirty="0" err="1" smtClean="0"/>
              <a:t>the</a:t>
            </a:r>
            <a:r>
              <a:rPr lang="uk-UA" dirty="0" smtClean="0"/>
              <a:t> </a:t>
            </a:r>
            <a:r>
              <a:rPr lang="uk-UA" dirty="0" err="1" smtClean="0"/>
              <a:t>tissues</a:t>
            </a:r>
            <a:r>
              <a:rPr lang="uk-UA" dirty="0" smtClean="0"/>
              <a:t> </a:t>
            </a:r>
            <a:r>
              <a:rPr lang="uk-UA" dirty="0" err="1" smtClean="0"/>
              <a:t>and</a:t>
            </a:r>
            <a:r>
              <a:rPr lang="uk-UA" dirty="0" smtClean="0"/>
              <a:t> </a:t>
            </a:r>
            <a:r>
              <a:rPr lang="uk-UA" dirty="0" err="1" smtClean="0"/>
              <a:t>organs</a:t>
            </a:r>
            <a:r>
              <a:rPr lang="uk-UA" dirty="0" smtClean="0"/>
              <a:t> </a:t>
            </a:r>
            <a:r>
              <a:rPr lang="uk-UA" dirty="0" err="1" smtClean="0"/>
              <a:t>of</a:t>
            </a:r>
            <a:r>
              <a:rPr lang="uk-UA" dirty="0" smtClean="0"/>
              <a:t> </a:t>
            </a:r>
            <a:r>
              <a:rPr lang="uk-UA" dirty="0" err="1" smtClean="0"/>
              <a:t>the</a:t>
            </a:r>
            <a:r>
              <a:rPr lang="uk-UA" dirty="0" smtClean="0"/>
              <a:t> </a:t>
            </a:r>
            <a:r>
              <a:rPr lang="uk-UA" dirty="0" err="1" smtClean="0"/>
              <a:t>body</a:t>
            </a:r>
            <a:r>
              <a:rPr lang="uk-UA" dirty="0" smtClean="0"/>
              <a:t>.</a:t>
            </a:r>
          </a:p>
          <a:p>
            <a:pPr marL="0" indent="0">
              <a:buNone/>
            </a:pPr>
            <a:endParaRPr lang="uk-UA" dirty="0" smtClean="0"/>
          </a:p>
          <a:p>
            <a:endParaRPr lang="uk-UA" dirty="0"/>
          </a:p>
        </p:txBody>
      </p:sp>
      <p:pic>
        <p:nvPicPr>
          <p:cNvPr id="4" name="Рисунок 3" descr="image">
            <a:hlinkClick r:id="rId2"/>
          </p:cNvPr>
          <p:cNvPicPr/>
          <p:nvPr/>
        </p:nvPicPr>
        <p:blipFill>
          <a:blip r:embed="rId3" cstate="print"/>
          <a:srcRect/>
          <a:stretch>
            <a:fillRect/>
          </a:stretch>
        </p:blipFill>
        <p:spPr bwMode="auto">
          <a:xfrm>
            <a:off x="3176638" y="3222408"/>
            <a:ext cx="6430914" cy="3978492"/>
          </a:xfrm>
          <a:prstGeom prst="rect">
            <a:avLst/>
          </a:prstGeom>
          <a:noFill/>
          <a:ln w="9525">
            <a:noFill/>
            <a:miter lim="800000"/>
            <a:headEnd/>
            <a:tailEnd/>
          </a:ln>
        </p:spPr>
      </p:pic>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95" y="-28753"/>
            <a:ext cx="8749665" cy="37804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uk-UA" b="1" dirty="0" err="1" smtClean="0"/>
              <a:t>Fate</a:t>
            </a:r>
            <a:r>
              <a:rPr lang="uk-UA" b="1" dirty="0" smtClean="0"/>
              <a:t> </a:t>
            </a:r>
            <a:r>
              <a:rPr lang="uk-UA" b="1" dirty="0" err="1" smtClean="0"/>
              <a:t>of</a:t>
            </a:r>
            <a:r>
              <a:rPr lang="uk-UA" b="1" dirty="0" smtClean="0"/>
              <a:t> </a:t>
            </a:r>
            <a:r>
              <a:rPr lang="uk-UA" b="1" dirty="0" err="1" smtClean="0"/>
              <a:t>Three</a:t>
            </a:r>
            <a:r>
              <a:rPr lang="uk-UA" b="1" dirty="0" smtClean="0"/>
              <a:t> </a:t>
            </a:r>
            <a:r>
              <a:rPr lang="uk-UA" b="1" dirty="0" err="1" smtClean="0"/>
              <a:t>Germ</a:t>
            </a:r>
            <a:r>
              <a:rPr lang="uk-UA" b="1" dirty="0" smtClean="0"/>
              <a:t> </a:t>
            </a:r>
            <a:r>
              <a:rPr lang="uk-UA" b="1" dirty="0" err="1" smtClean="0"/>
              <a:t>Layers</a:t>
            </a:r>
            <a:r>
              <a:rPr lang="uk-UA" b="1" dirty="0" smtClean="0"/>
              <a:t>:</a:t>
            </a:r>
            <a:r>
              <a:rPr lang="uk-UA" dirty="0" smtClean="0"/>
              <a:t/>
            </a:r>
            <a:br>
              <a:rPr lang="uk-UA" dirty="0" smtClean="0"/>
            </a:br>
            <a:endParaRPr lang="uk-UA" dirty="0"/>
          </a:p>
        </p:txBody>
      </p:sp>
      <p:sp>
        <p:nvSpPr>
          <p:cNvPr id="3" name="Місце для вмісту 2"/>
          <p:cNvSpPr>
            <a:spLocks noGrp="1"/>
          </p:cNvSpPr>
          <p:nvPr>
            <p:ph idx="1"/>
          </p:nvPr>
        </p:nvSpPr>
        <p:spPr>
          <a:xfrm>
            <a:off x="0" y="424897"/>
            <a:ext cx="9721850" cy="6776003"/>
          </a:xfrm>
        </p:spPr>
        <p:txBody>
          <a:bodyPr>
            <a:normAutofit fontScale="55000" lnSpcReduction="20000"/>
          </a:bodyPr>
          <a:lstStyle/>
          <a:p>
            <a:pPr marL="0" indent="0">
              <a:buNone/>
            </a:pPr>
            <a:r>
              <a:rPr lang="uk-UA" dirty="0" err="1" smtClean="0"/>
              <a:t>Each</a:t>
            </a:r>
            <a:r>
              <a:rPr lang="uk-UA" dirty="0" smtClean="0"/>
              <a:t> </a:t>
            </a:r>
            <a:r>
              <a:rPr lang="uk-UA" dirty="0" err="1" smtClean="0"/>
              <a:t>germ</a:t>
            </a:r>
            <a:r>
              <a:rPr lang="uk-UA" dirty="0" smtClean="0"/>
              <a:t> </a:t>
            </a:r>
            <a:r>
              <a:rPr lang="uk-UA" dirty="0" err="1" smtClean="0"/>
              <a:t>layer</a:t>
            </a:r>
            <a:r>
              <a:rPr lang="uk-UA" dirty="0" smtClean="0"/>
              <a:t> →</a:t>
            </a:r>
            <a:r>
              <a:rPr lang="en-US" dirty="0" smtClean="0"/>
              <a:t> </a:t>
            </a:r>
            <a:r>
              <a:rPr lang="uk-UA" dirty="0" err="1" smtClean="0"/>
              <a:t>to</a:t>
            </a:r>
            <a:r>
              <a:rPr lang="uk-UA" dirty="0" smtClean="0"/>
              <a:t> </a:t>
            </a:r>
            <a:r>
              <a:rPr lang="uk-UA" dirty="0" err="1" smtClean="0"/>
              <a:t>the</a:t>
            </a:r>
            <a:r>
              <a:rPr lang="uk-UA" dirty="0" smtClean="0"/>
              <a:t> </a:t>
            </a:r>
            <a:r>
              <a:rPr lang="uk-UA" dirty="0" err="1" smtClean="0"/>
              <a:t>specific</a:t>
            </a:r>
            <a:r>
              <a:rPr lang="uk-UA" dirty="0" smtClean="0"/>
              <a:t> </a:t>
            </a:r>
            <a:r>
              <a:rPr lang="uk-UA" dirty="0" err="1" smtClean="0"/>
              <a:t>tissues</a:t>
            </a:r>
            <a:r>
              <a:rPr lang="uk-UA" dirty="0" smtClean="0"/>
              <a:t>, </a:t>
            </a:r>
            <a:r>
              <a:rPr lang="uk-UA" dirty="0" err="1" smtClean="0"/>
              <a:t>organs</a:t>
            </a:r>
            <a:r>
              <a:rPr lang="uk-UA" dirty="0" smtClean="0"/>
              <a:t> </a:t>
            </a:r>
            <a:r>
              <a:rPr lang="en-US" dirty="0" smtClean="0"/>
              <a:t>or </a:t>
            </a:r>
            <a:r>
              <a:rPr lang="uk-UA" dirty="0" err="1" smtClean="0"/>
              <a:t>systems</a:t>
            </a:r>
            <a:r>
              <a:rPr lang="uk-UA" dirty="0" smtClean="0"/>
              <a:t>. </a:t>
            </a:r>
            <a:r>
              <a:rPr lang="uk-UA" dirty="0" err="1" smtClean="0"/>
              <a:t>The</a:t>
            </a:r>
            <a:r>
              <a:rPr lang="uk-UA" dirty="0" smtClean="0"/>
              <a:t> </a:t>
            </a:r>
            <a:r>
              <a:rPr lang="uk-UA" dirty="0" err="1" smtClean="0"/>
              <a:t>similar</a:t>
            </a:r>
            <a:r>
              <a:rPr lang="uk-UA" dirty="0" smtClean="0"/>
              <a:t> </a:t>
            </a:r>
            <a:r>
              <a:rPr lang="uk-UA" dirty="0" err="1" smtClean="0"/>
              <a:t>fate</a:t>
            </a:r>
            <a:r>
              <a:rPr lang="uk-UA" dirty="0" smtClean="0"/>
              <a:t> </a:t>
            </a:r>
            <a:r>
              <a:rPr lang="uk-UA" dirty="0" err="1" smtClean="0"/>
              <a:t>in</a:t>
            </a:r>
            <a:r>
              <a:rPr lang="uk-UA" dirty="0" smtClean="0"/>
              <a:t> </a:t>
            </a:r>
            <a:r>
              <a:rPr lang="uk-UA" dirty="0" err="1" smtClean="0"/>
              <a:t>various</a:t>
            </a:r>
            <a:r>
              <a:rPr lang="uk-UA" dirty="0" smtClean="0"/>
              <a:t> </a:t>
            </a:r>
            <a:r>
              <a:rPr lang="uk-UA" dirty="0" err="1" smtClean="0"/>
              <a:t>animals</a:t>
            </a:r>
            <a:r>
              <a:rPr lang="uk-UA" dirty="0" smtClean="0"/>
              <a:t>.</a:t>
            </a:r>
            <a:r>
              <a:rPr lang="uk-UA" b="1" dirty="0" smtClean="0"/>
              <a:t> </a:t>
            </a:r>
            <a:r>
              <a:rPr lang="uk-UA" b="1" dirty="0" err="1" smtClean="0"/>
              <a:t>Derivatives</a:t>
            </a:r>
            <a:r>
              <a:rPr lang="uk-UA" b="1" dirty="0" smtClean="0"/>
              <a:t> </a:t>
            </a:r>
            <a:r>
              <a:rPr lang="en-US" b="1" dirty="0" smtClean="0"/>
              <a:t>:</a:t>
            </a:r>
            <a:endParaRPr lang="uk-UA" dirty="0" smtClean="0"/>
          </a:p>
          <a:p>
            <a:pPr marL="0" indent="0">
              <a:buNone/>
            </a:pPr>
            <a:r>
              <a:rPr lang="uk-UA" b="1" dirty="0" err="1" smtClean="0"/>
              <a:t>of</a:t>
            </a:r>
            <a:r>
              <a:rPr lang="uk-UA" b="1" dirty="0" smtClean="0"/>
              <a:t> </a:t>
            </a:r>
            <a:r>
              <a:rPr lang="uk-UA" b="1" dirty="0" err="1" smtClean="0"/>
              <a:t>Ectoderm</a:t>
            </a:r>
            <a:r>
              <a:rPr lang="uk-UA" b="1" dirty="0" smtClean="0"/>
              <a:t>: </a:t>
            </a:r>
            <a:r>
              <a:rPr lang="en-US" b="1" dirty="0" smtClean="0"/>
              <a:t> </a:t>
            </a:r>
            <a:r>
              <a:rPr lang="uk-UA" dirty="0" smtClean="0"/>
              <a:t>(1) </a:t>
            </a:r>
            <a:r>
              <a:rPr lang="uk-UA" dirty="0" err="1" smtClean="0"/>
              <a:t>Epidermis</a:t>
            </a:r>
            <a:r>
              <a:rPr lang="uk-UA" dirty="0" smtClean="0"/>
              <a:t> </a:t>
            </a:r>
            <a:r>
              <a:rPr lang="uk-UA" dirty="0" err="1" smtClean="0"/>
              <a:t>of</a:t>
            </a:r>
            <a:r>
              <a:rPr lang="uk-UA" dirty="0" smtClean="0"/>
              <a:t> </a:t>
            </a:r>
            <a:r>
              <a:rPr lang="uk-UA" dirty="0" err="1" smtClean="0"/>
              <a:t>skin</a:t>
            </a:r>
            <a:r>
              <a:rPr lang="uk-UA" dirty="0" smtClean="0"/>
              <a:t>, </a:t>
            </a:r>
            <a:r>
              <a:rPr lang="uk-UA" dirty="0" err="1" smtClean="0"/>
              <a:t>hair</a:t>
            </a:r>
            <a:r>
              <a:rPr lang="uk-UA" dirty="0" smtClean="0"/>
              <a:t>, </a:t>
            </a:r>
            <a:r>
              <a:rPr lang="uk-UA" dirty="0" err="1" smtClean="0"/>
              <a:t>arrector</a:t>
            </a:r>
            <a:r>
              <a:rPr lang="uk-UA" dirty="0" smtClean="0"/>
              <a:t> </a:t>
            </a:r>
            <a:r>
              <a:rPr lang="uk-UA" dirty="0" err="1" smtClean="0"/>
              <a:t>pili</a:t>
            </a:r>
            <a:r>
              <a:rPr lang="uk-UA" dirty="0" smtClean="0"/>
              <a:t> </a:t>
            </a:r>
            <a:r>
              <a:rPr lang="uk-UA" dirty="0" err="1" smtClean="0"/>
              <a:t>muscles</a:t>
            </a:r>
            <a:r>
              <a:rPr lang="uk-UA" dirty="0" smtClean="0"/>
              <a:t>, </a:t>
            </a:r>
            <a:r>
              <a:rPr lang="uk-UA" dirty="0" err="1" smtClean="0"/>
              <a:t>nails</a:t>
            </a:r>
            <a:r>
              <a:rPr lang="uk-UA" dirty="0" smtClean="0"/>
              <a:t>, </a:t>
            </a:r>
            <a:r>
              <a:rPr lang="uk-UA" dirty="0" err="1" smtClean="0"/>
              <a:t>sudoriferous</a:t>
            </a:r>
            <a:r>
              <a:rPr lang="uk-UA" dirty="0" smtClean="0"/>
              <a:t> (</a:t>
            </a:r>
            <a:r>
              <a:rPr lang="uk-UA" dirty="0" err="1" smtClean="0"/>
              <a:t>sweat</a:t>
            </a:r>
            <a:r>
              <a:rPr lang="uk-UA" dirty="0" smtClean="0"/>
              <a:t>) </a:t>
            </a:r>
            <a:r>
              <a:rPr lang="uk-UA" dirty="0" err="1" smtClean="0"/>
              <a:t>and</a:t>
            </a:r>
            <a:r>
              <a:rPr lang="uk-UA" dirty="0" smtClean="0"/>
              <a:t> </a:t>
            </a:r>
            <a:r>
              <a:rPr lang="uk-UA" dirty="0" err="1" smtClean="0"/>
              <a:t>sebaceous</a:t>
            </a:r>
            <a:r>
              <a:rPr lang="uk-UA" dirty="0" smtClean="0"/>
              <a:t> (</a:t>
            </a:r>
            <a:r>
              <a:rPr lang="uk-UA" dirty="0" err="1" smtClean="0"/>
              <a:t>oil</a:t>
            </a:r>
            <a:r>
              <a:rPr lang="uk-UA" dirty="0" smtClean="0"/>
              <a:t>) </a:t>
            </a:r>
            <a:r>
              <a:rPr lang="uk-UA" dirty="0" err="1" smtClean="0"/>
              <a:t>glands</a:t>
            </a:r>
            <a:r>
              <a:rPr lang="uk-UA" dirty="0" smtClean="0"/>
              <a:t> </a:t>
            </a:r>
            <a:r>
              <a:rPr lang="uk-UA" dirty="0" err="1" smtClean="0"/>
              <a:t>and</a:t>
            </a:r>
            <a:r>
              <a:rPr lang="uk-UA" dirty="0" smtClean="0"/>
              <a:t> </a:t>
            </a:r>
            <a:r>
              <a:rPr lang="uk-UA" dirty="0" err="1" smtClean="0"/>
              <a:t>chromatophores</a:t>
            </a:r>
            <a:r>
              <a:rPr lang="uk-UA" dirty="0" smtClean="0"/>
              <a:t> (</a:t>
            </a:r>
            <a:r>
              <a:rPr lang="uk-UA" dirty="0" err="1" smtClean="0"/>
              <a:t>pigment</a:t>
            </a:r>
            <a:r>
              <a:rPr lang="uk-UA" dirty="0" smtClean="0"/>
              <a:t> </a:t>
            </a:r>
            <a:r>
              <a:rPr lang="uk-UA" dirty="0" err="1" smtClean="0"/>
              <a:t>cells</a:t>
            </a:r>
            <a:r>
              <a:rPr lang="uk-UA" dirty="0" smtClean="0"/>
              <a:t>) </a:t>
            </a:r>
            <a:r>
              <a:rPr lang="uk-UA" dirty="0" err="1" smtClean="0"/>
              <a:t>of</a:t>
            </a:r>
            <a:r>
              <a:rPr lang="uk-UA" dirty="0" smtClean="0"/>
              <a:t> </a:t>
            </a:r>
            <a:r>
              <a:rPr lang="uk-UA" dirty="0" err="1" smtClean="0"/>
              <a:t>skin</a:t>
            </a:r>
            <a:r>
              <a:rPr lang="uk-UA" dirty="0" smtClean="0"/>
              <a:t>. (2) </a:t>
            </a:r>
            <a:r>
              <a:rPr lang="uk-UA" dirty="0" err="1" smtClean="0"/>
              <a:t>Enamel</a:t>
            </a:r>
            <a:r>
              <a:rPr lang="uk-UA" dirty="0" smtClean="0"/>
              <a:t> </a:t>
            </a:r>
            <a:r>
              <a:rPr lang="uk-UA" dirty="0" err="1" smtClean="0"/>
              <a:t>of</a:t>
            </a:r>
            <a:r>
              <a:rPr lang="uk-UA" dirty="0" smtClean="0"/>
              <a:t> </a:t>
            </a:r>
            <a:r>
              <a:rPr lang="uk-UA" dirty="0" err="1" smtClean="0"/>
              <a:t>teeth</a:t>
            </a:r>
            <a:r>
              <a:rPr lang="uk-UA" dirty="0" smtClean="0"/>
              <a:t>, </a:t>
            </a:r>
            <a:r>
              <a:rPr lang="uk-UA" dirty="0" err="1" smtClean="0"/>
              <a:t>salivary</a:t>
            </a:r>
            <a:r>
              <a:rPr lang="uk-UA" dirty="0" smtClean="0"/>
              <a:t> </a:t>
            </a:r>
            <a:r>
              <a:rPr lang="uk-UA" dirty="0" err="1" smtClean="0"/>
              <a:t>glands</a:t>
            </a:r>
            <a:r>
              <a:rPr lang="uk-UA" dirty="0" smtClean="0"/>
              <a:t>, </a:t>
            </a:r>
            <a:r>
              <a:rPr lang="uk-UA" dirty="0" err="1" smtClean="0"/>
              <a:t>mucous</a:t>
            </a:r>
            <a:r>
              <a:rPr lang="uk-UA" dirty="0" smtClean="0"/>
              <a:t> </a:t>
            </a:r>
            <a:r>
              <a:rPr lang="uk-UA" dirty="0" err="1" smtClean="0"/>
              <a:t>membrane</a:t>
            </a:r>
            <a:r>
              <a:rPr lang="uk-UA" dirty="0" smtClean="0"/>
              <a:t> </a:t>
            </a:r>
            <a:r>
              <a:rPr lang="uk-UA" dirty="0" err="1" smtClean="0"/>
              <a:t>of</a:t>
            </a:r>
            <a:r>
              <a:rPr lang="uk-UA" dirty="0" smtClean="0"/>
              <a:t> </a:t>
            </a:r>
            <a:r>
              <a:rPr lang="uk-UA" dirty="0" err="1" smtClean="0"/>
              <a:t>lips</a:t>
            </a:r>
            <a:r>
              <a:rPr lang="uk-UA" dirty="0" smtClean="0"/>
              <a:t>, </a:t>
            </a:r>
            <a:r>
              <a:rPr lang="uk-UA" dirty="0" err="1" smtClean="0"/>
              <a:t>cheeks</a:t>
            </a:r>
            <a:r>
              <a:rPr lang="uk-UA" dirty="0" smtClean="0"/>
              <a:t>, </a:t>
            </a:r>
            <a:r>
              <a:rPr lang="uk-UA" dirty="0" err="1" smtClean="0"/>
              <a:t>gums</a:t>
            </a:r>
            <a:r>
              <a:rPr lang="uk-UA" dirty="0" smtClean="0"/>
              <a:t>, </a:t>
            </a:r>
            <a:r>
              <a:rPr lang="uk-UA" dirty="0" err="1" smtClean="0"/>
              <a:t>part</a:t>
            </a:r>
            <a:r>
              <a:rPr lang="uk-UA" dirty="0" smtClean="0"/>
              <a:t> </a:t>
            </a:r>
            <a:r>
              <a:rPr lang="uk-UA" dirty="0" err="1" smtClean="0"/>
              <a:t>of</a:t>
            </a:r>
            <a:r>
              <a:rPr lang="uk-UA" dirty="0" smtClean="0"/>
              <a:t> </a:t>
            </a:r>
            <a:r>
              <a:rPr lang="uk-UA" dirty="0" err="1" smtClean="0"/>
              <a:t>the</a:t>
            </a:r>
            <a:r>
              <a:rPr lang="uk-UA" dirty="0" smtClean="0"/>
              <a:t> </a:t>
            </a:r>
            <a:r>
              <a:rPr lang="uk-UA" dirty="0" err="1" smtClean="0"/>
              <a:t>floor</a:t>
            </a:r>
            <a:r>
              <a:rPr lang="uk-UA" dirty="0" smtClean="0"/>
              <a:t> </a:t>
            </a:r>
            <a:r>
              <a:rPr lang="uk-UA" dirty="0" err="1" smtClean="0"/>
              <a:t>of</a:t>
            </a:r>
            <a:r>
              <a:rPr lang="uk-UA" dirty="0" smtClean="0"/>
              <a:t> </a:t>
            </a:r>
            <a:r>
              <a:rPr lang="uk-UA" dirty="0" err="1" smtClean="0"/>
              <a:t>the</a:t>
            </a:r>
            <a:r>
              <a:rPr lang="uk-UA" dirty="0" smtClean="0"/>
              <a:t> </a:t>
            </a:r>
            <a:r>
              <a:rPr lang="uk-UA" dirty="0" err="1" smtClean="0"/>
              <a:t>mouth</a:t>
            </a:r>
            <a:r>
              <a:rPr lang="uk-UA" dirty="0" smtClean="0"/>
              <a:t> </a:t>
            </a:r>
            <a:r>
              <a:rPr lang="uk-UA" dirty="0" err="1" smtClean="0"/>
              <a:t>and</a:t>
            </a:r>
            <a:r>
              <a:rPr lang="uk-UA" dirty="0" smtClean="0"/>
              <a:t> </a:t>
            </a:r>
            <a:r>
              <a:rPr lang="uk-UA" dirty="0" err="1" smtClean="0"/>
              <a:t>part</a:t>
            </a:r>
            <a:r>
              <a:rPr lang="uk-UA" dirty="0" smtClean="0"/>
              <a:t> </a:t>
            </a:r>
            <a:r>
              <a:rPr lang="uk-UA" dirty="0" err="1" smtClean="0"/>
              <a:t>of</a:t>
            </a:r>
            <a:r>
              <a:rPr lang="uk-UA" dirty="0" smtClean="0"/>
              <a:t> </a:t>
            </a:r>
            <a:r>
              <a:rPr lang="uk-UA" dirty="0" err="1" smtClean="0"/>
              <a:t>palate</a:t>
            </a:r>
            <a:r>
              <a:rPr lang="uk-UA" dirty="0" smtClean="0"/>
              <a:t>, </a:t>
            </a:r>
            <a:r>
              <a:rPr lang="uk-UA" dirty="0" err="1" smtClean="0"/>
              <a:t>nasal</a:t>
            </a:r>
            <a:r>
              <a:rPr lang="uk-UA" dirty="0" smtClean="0"/>
              <a:t> </a:t>
            </a:r>
            <a:r>
              <a:rPr lang="uk-UA" dirty="0" err="1" smtClean="0"/>
              <a:t>cavities</a:t>
            </a:r>
            <a:r>
              <a:rPr lang="uk-UA" dirty="0" smtClean="0"/>
              <a:t> </a:t>
            </a:r>
            <a:r>
              <a:rPr lang="uk-UA" dirty="0" err="1" smtClean="0"/>
              <a:t>and</a:t>
            </a:r>
            <a:r>
              <a:rPr lang="uk-UA" dirty="0" smtClean="0"/>
              <a:t> </a:t>
            </a:r>
            <a:r>
              <a:rPr lang="uk-UA" dirty="0" err="1" smtClean="0"/>
              <a:t>paranasal</a:t>
            </a:r>
            <a:r>
              <a:rPr lang="uk-UA" dirty="0" smtClean="0"/>
              <a:t> </a:t>
            </a:r>
            <a:r>
              <a:rPr lang="uk-UA" dirty="0" err="1" smtClean="0"/>
              <a:t>sinuses</a:t>
            </a:r>
            <a:r>
              <a:rPr lang="uk-UA" dirty="0" smtClean="0"/>
              <a:t>. </a:t>
            </a:r>
            <a:r>
              <a:rPr lang="uk-UA" dirty="0" err="1" smtClean="0"/>
              <a:t>Lower</a:t>
            </a:r>
            <a:r>
              <a:rPr lang="uk-UA" dirty="0" smtClean="0"/>
              <a:t> </a:t>
            </a:r>
            <a:r>
              <a:rPr lang="uk-UA" dirty="0" err="1" smtClean="0"/>
              <a:t>part</a:t>
            </a:r>
            <a:r>
              <a:rPr lang="uk-UA" dirty="0" smtClean="0"/>
              <a:t> </a:t>
            </a:r>
            <a:r>
              <a:rPr lang="uk-UA" dirty="0" err="1" smtClean="0"/>
              <a:t>of</a:t>
            </a:r>
            <a:r>
              <a:rPr lang="uk-UA" dirty="0" smtClean="0"/>
              <a:t> </a:t>
            </a:r>
            <a:r>
              <a:rPr lang="uk-UA" dirty="0" err="1" smtClean="0"/>
              <a:t>anal</a:t>
            </a:r>
            <a:r>
              <a:rPr lang="uk-UA" dirty="0" smtClean="0"/>
              <a:t> </a:t>
            </a:r>
            <a:r>
              <a:rPr lang="uk-UA" dirty="0" err="1" smtClean="0"/>
              <a:t>canal</a:t>
            </a:r>
            <a:r>
              <a:rPr lang="uk-UA" dirty="0" smtClean="0"/>
              <a:t>. (3) </a:t>
            </a:r>
            <a:r>
              <a:rPr lang="uk-UA" dirty="0" err="1" smtClean="0"/>
              <a:t>Nervous</a:t>
            </a:r>
            <a:r>
              <a:rPr lang="uk-UA" dirty="0" smtClean="0"/>
              <a:t> </a:t>
            </a:r>
            <a:r>
              <a:rPr lang="uk-UA" dirty="0" err="1" smtClean="0"/>
              <a:t>system</a:t>
            </a:r>
            <a:r>
              <a:rPr lang="uk-UA" dirty="0" smtClean="0"/>
              <a:t> </a:t>
            </a:r>
            <a:r>
              <a:rPr lang="uk-UA" dirty="0" err="1" smtClean="0"/>
              <a:t>including</a:t>
            </a:r>
            <a:r>
              <a:rPr lang="uk-UA" dirty="0" smtClean="0"/>
              <a:t> </a:t>
            </a:r>
            <a:r>
              <a:rPr lang="uk-UA" dirty="0" err="1" smtClean="0"/>
              <a:t>all</a:t>
            </a:r>
            <a:r>
              <a:rPr lang="uk-UA" dirty="0" smtClean="0"/>
              <a:t> </a:t>
            </a:r>
            <a:r>
              <a:rPr lang="uk-UA" dirty="0" err="1" smtClean="0"/>
              <a:t>neurons</a:t>
            </a:r>
            <a:r>
              <a:rPr lang="uk-UA" dirty="0" smtClean="0"/>
              <a:t>, </a:t>
            </a:r>
            <a:r>
              <a:rPr lang="uk-UA" dirty="0" err="1" smtClean="0"/>
              <a:t>neuroglia</a:t>
            </a:r>
            <a:r>
              <a:rPr lang="uk-UA" dirty="0" smtClean="0"/>
              <a:t> (</a:t>
            </a:r>
            <a:r>
              <a:rPr lang="uk-UA" dirty="0" err="1" smtClean="0"/>
              <a:t>except</a:t>
            </a:r>
            <a:r>
              <a:rPr lang="uk-UA" dirty="0" smtClean="0"/>
              <a:t> </a:t>
            </a:r>
            <a:r>
              <a:rPr lang="uk-UA" dirty="0" err="1" smtClean="0"/>
              <a:t>microglia</a:t>
            </a:r>
            <a:r>
              <a:rPr lang="uk-UA" dirty="0" smtClean="0"/>
              <a:t>), </a:t>
            </a:r>
            <a:r>
              <a:rPr lang="uk-UA" dirty="0" err="1" smtClean="0"/>
              <a:t>and</a:t>
            </a:r>
            <a:r>
              <a:rPr lang="uk-UA" dirty="0" smtClean="0"/>
              <a:t> </a:t>
            </a:r>
            <a:r>
              <a:rPr lang="uk-UA" dirty="0" err="1" smtClean="0"/>
              <a:t>Schwann</a:t>
            </a:r>
            <a:r>
              <a:rPr lang="uk-UA" dirty="0" smtClean="0"/>
              <a:t> </a:t>
            </a:r>
            <a:r>
              <a:rPr lang="uk-UA" dirty="0" err="1" smtClean="0"/>
              <a:t>cells</a:t>
            </a:r>
            <a:r>
              <a:rPr lang="uk-UA" dirty="0" smtClean="0"/>
              <a:t>. </a:t>
            </a:r>
            <a:r>
              <a:rPr lang="uk-UA" dirty="0" err="1" smtClean="0"/>
              <a:t>Piamater</a:t>
            </a:r>
            <a:r>
              <a:rPr lang="uk-UA" dirty="0" smtClean="0"/>
              <a:t> </a:t>
            </a:r>
            <a:r>
              <a:rPr lang="uk-UA" dirty="0" err="1" smtClean="0"/>
              <a:t>and</a:t>
            </a:r>
            <a:r>
              <a:rPr lang="uk-UA" dirty="0" smtClean="0"/>
              <a:t> </a:t>
            </a:r>
            <a:r>
              <a:rPr lang="uk-UA" dirty="0" err="1" smtClean="0"/>
              <a:t>arachnoid</a:t>
            </a:r>
            <a:r>
              <a:rPr lang="uk-UA" dirty="0" smtClean="0"/>
              <a:t> </a:t>
            </a:r>
            <a:r>
              <a:rPr lang="uk-UA" dirty="0" err="1" smtClean="0"/>
              <a:t>mater</a:t>
            </a:r>
            <a:r>
              <a:rPr lang="uk-UA" dirty="0" smtClean="0"/>
              <a:t>. (4) </a:t>
            </a:r>
            <a:r>
              <a:rPr lang="uk-UA" dirty="0" err="1" smtClean="0"/>
              <a:t>Conjunctiva</a:t>
            </a:r>
            <a:r>
              <a:rPr lang="uk-UA" dirty="0" smtClean="0"/>
              <a:t>, </a:t>
            </a:r>
            <a:r>
              <a:rPr lang="uk-UA" dirty="0" err="1" smtClean="0"/>
              <a:t>cornea</a:t>
            </a:r>
            <a:r>
              <a:rPr lang="uk-UA" dirty="0" smtClean="0"/>
              <a:t>, </a:t>
            </a:r>
            <a:r>
              <a:rPr lang="uk-UA" dirty="0" err="1" smtClean="0"/>
              <a:t>lens</a:t>
            </a:r>
            <a:r>
              <a:rPr lang="uk-UA" dirty="0" smtClean="0"/>
              <a:t> </a:t>
            </a:r>
            <a:r>
              <a:rPr lang="uk-UA" dirty="0" err="1" smtClean="0"/>
              <a:t>of</a:t>
            </a:r>
            <a:r>
              <a:rPr lang="uk-UA" dirty="0" smtClean="0"/>
              <a:t> </a:t>
            </a:r>
            <a:r>
              <a:rPr lang="uk-UA" dirty="0" err="1" smtClean="0"/>
              <a:t>eye</a:t>
            </a:r>
            <a:r>
              <a:rPr lang="uk-UA" dirty="0" smtClean="0"/>
              <a:t>, </a:t>
            </a:r>
            <a:r>
              <a:rPr lang="uk-UA" dirty="0" err="1" smtClean="0"/>
              <a:t>muscles</a:t>
            </a:r>
            <a:r>
              <a:rPr lang="uk-UA" dirty="0" smtClean="0"/>
              <a:t> </a:t>
            </a:r>
            <a:r>
              <a:rPr lang="uk-UA" dirty="0" err="1" smtClean="0"/>
              <a:t>of</a:t>
            </a:r>
            <a:r>
              <a:rPr lang="uk-UA" dirty="0" smtClean="0"/>
              <a:t> </a:t>
            </a:r>
            <a:r>
              <a:rPr lang="uk-UA" dirty="0" err="1" smtClean="0"/>
              <a:t>iris</a:t>
            </a:r>
            <a:r>
              <a:rPr lang="uk-UA" dirty="0" smtClean="0"/>
              <a:t>, </a:t>
            </a:r>
            <a:r>
              <a:rPr lang="uk-UA" dirty="0" err="1" smtClean="0"/>
              <a:t>vitreous</a:t>
            </a:r>
            <a:r>
              <a:rPr lang="uk-UA" dirty="0" smtClean="0"/>
              <a:t> </a:t>
            </a:r>
            <a:r>
              <a:rPr lang="uk-UA" dirty="0" err="1" smtClean="0"/>
              <a:t>humour</a:t>
            </a:r>
            <a:r>
              <a:rPr lang="uk-UA" dirty="0" smtClean="0"/>
              <a:t>, </a:t>
            </a:r>
            <a:r>
              <a:rPr lang="uk-UA" dirty="0" err="1" smtClean="0"/>
              <a:t>retina</a:t>
            </a:r>
            <a:r>
              <a:rPr lang="uk-UA" dirty="0" smtClean="0"/>
              <a:t>, </a:t>
            </a:r>
            <a:r>
              <a:rPr lang="uk-UA" dirty="0" err="1" smtClean="0"/>
              <a:t>lacrimal</a:t>
            </a:r>
            <a:r>
              <a:rPr lang="uk-UA" dirty="0" smtClean="0"/>
              <a:t> </a:t>
            </a:r>
            <a:r>
              <a:rPr lang="uk-UA" dirty="0" err="1" smtClean="0"/>
              <a:t>gland</a:t>
            </a:r>
            <a:r>
              <a:rPr lang="uk-UA" dirty="0" smtClean="0"/>
              <a:t>. (5) </a:t>
            </a:r>
            <a:r>
              <a:rPr lang="uk-UA" dirty="0" err="1" smtClean="0"/>
              <a:t>External</a:t>
            </a:r>
            <a:r>
              <a:rPr lang="uk-UA" dirty="0" smtClean="0"/>
              <a:t> </a:t>
            </a:r>
            <a:r>
              <a:rPr lang="uk-UA" dirty="0" err="1" smtClean="0"/>
              <a:t>ear</a:t>
            </a:r>
            <a:r>
              <a:rPr lang="uk-UA" dirty="0" smtClean="0"/>
              <a:t>, </a:t>
            </a:r>
            <a:r>
              <a:rPr lang="uk-UA" dirty="0" err="1" smtClean="0"/>
              <a:t>outer</a:t>
            </a:r>
            <a:r>
              <a:rPr lang="uk-UA" dirty="0" smtClean="0"/>
              <a:t> </a:t>
            </a:r>
            <a:r>
              <a:rPr lang="uk-UA" dirty="0" err="1" smtClean="0"/>
              <a:t>layer</a:t>
            </a:r>
            <a:r>
              <a:rPr lang="uk-UA" dirty="0" smtClean="0"/>
              <a:t> </a:t>
            </a:r>
            <a:r>
              <a:rPr lang="uk-UA" dirty="0" err="1" smtClean="0"/>
              <a:t>of</a:t>
            </a:r>
            <a:r>
              <a:rPr lang="uk-UA" dirty="0" smtClean="0"/>
              <a:t> </a:t>
            </a:r>
            <a:r>
              <a:rPr lang="uk-UA" dirty="0" err="1" smtClean="0"/>
              <a:t>tympanic</a:t>
            </a:r>
            <a:r>
              <a:rPr lang="uk-UA" dirty="0" smtClean="0"/>
              <a:t> </a:t>
            </a:r>
            <a:r>
              <a:rPr lang="uk-UA" dirty="0" err="1" smtClean="0"/>
              <a:t>membrane</a:t>
            </a:r>
            <a:r>
              <a:rPr lang="uk-UA" dirty="0" smtClean="0"/>
              <a:t>, </a:t>
            </a:r>
            <a:r>
              <a:rPr lang="uk-UA" dirty="0" err="1" smtClean="0"/>
              <a:t>membranous</a:t>
            </a:r>
            <a:r>
              <a:rPr lang="uk-UA" dirty="0" smtClean="0"/>
              <a:t> </a:t>
            </a:r>
            <a:r>
              <a:rPr lang="uk-UA" dirty="0" err="1" smtClean="0"/>
              <a:t>labyrinth</a:t>
            </a:r>
            <a:r>
              <a:rPr lang="uk-UA" dirty="0" smtClean="0"/>
              <a:t> (</a:t>
            </a:r>
            <a:r>
              <a:rPr lang="uk-UA" dirty="0" err="1" smtClean="0"/>
              <a:t>internal</a:t>
            </a:r>
            <a:r>
              <a:rPr lang="uk-UA" dirty="0" smtClean="0"/>
              <a:t> </a:t>
            </a:r>
            <a:r>
              <a:rPr lang="uk-UA" dirty="0" err="1" smtClean="0"/>
              <a:t>ear</a:t>
            </a:r>
            <a:r>
              <a:rPr lang="uk-UA" dirty="0" smtClean="0"/>
              <a:t>). (6) </a:t>
            </a:r>
            <a:r>
              <a:rPr lang="uk-UA" dirty="0" err="1" smtClean="0"/>
              <a:t>Pituitary</a:t>
            </a:r>
            <a:r>
              <a:rPr lang="uk-UA" dirty="0" smtClean="0"/>
              <a:t> </a:t>
            </a:r>
            <a:r>
              <a:rPr lang="uk-UA" dirty="0" err="1" smtClean="0"/>
              <a:t>gland</a:t>
            </a:r>
            <a:r>
              <a:rPr lang="uk-UA" dirty="0" smtClean="0"/>
              <a:t>, </a:t>
            </a:r>
            <a:r>
              <a:rPr lang="uk-UA" dirty="0" err="1" smtClean="0"/>
              <a:t>pineal</a:t>
            </a:r>
            <a:r>
              <a:rPr lang="uk-UA" dirty="0" smtClean="0"/>
              <a:t> </a:t>
            </a:r>
            <a:r>
              <a:rPr lang="uk-UA" dirty="0" err="1" smtClean="0"/>
              <a:t>gland</a:t>
            </a:r>
            <a:r>
              <a:rPr lang="uk-UA" dirty="0" smtClean="0"/>
              <a:t> </a:t>
            </a:r>
            <a:r>
              <a:rPr lang="uk-UA" dirty="0" err="1" smtClean="0"/>
              <a:t>and</a:t>
            </a:r>
            <a:r>
              <a:rPr lang="uk-UA" dirty="0" smtClean="0"/>
              <a:t> </a:t>
            </a:r>
            <a:r>
              <a:rPr lang="uk-UA" dirty="0" err="1" smtClean="0"/>
              <a:t>medulla</a:t>
            </a:r>
            <a:r>
              <a:rPr lang="uk-UA" dirty="0" smtClean="0"/>
              <a:t> </a:t>
            </a:r>
            <a:r>
              <a:rPr lang="uk-UA" dirty="0" err="1" smtClean="0"/>
              <a:t>of</a:t>
            </a:r>
            <a:r>
              <a:rPr lang="uk-UA" dirty="0" smtClean="0"/>
              <a:t> </a:t>
            </a:r>
            <a:r>
              <a:rPr lang="uk-UA" dirty="0" err="1" smtClean="0"/>
              <a:t>adrenal</a:t>
            </a:r>
            <a:r>
              <a:rPr lang="uk-UA" dirty="0" smtClean="0"/>
              <a:t> </a:t>
            </a:r>
            <a:r>
              <a:rPr lang="uk-UA" dirty="0" err="1" smtClean="0"/>
              <a:t>glands</a:t>
            </a:r>
            <a:r>
              <a:rPr lang="uk-UA" dirty="0" smtClean="0"/>
              <a:t>. (7) </a:t>
            </a:r>
            <a:r>
              <a:rPr lang="uk-UA" dirty="0" err="1" smtClean="0"/>
              <a:t>Mammary</a:t>
            </a:r>
            <a:r>
              <a:rPr lang="uk-UA" dirty="0" smtClean="0"/>
              <a:t> </a:t>
            </a:r>
            <a:r>
              <a:rPr lang="uk-UA" dirty="0" err="1" smtClean="0"/>
              <a:t>glands</a:t>
            </a:r>
            <a:r>
              <a:rPr lang="uk-UA" dirty="0" smtClean="0"/>
              <a:t>, </a:t>
            </a:r>
            <a:r>
              <a:rPr lang="uk-UA" dirty="0" err="1" smtClean="0"/>
              <a:t>outer</a:t>
            </a:r>
            <a:r>
              <a:rPr lang="uk-UA" dirty="0" smtClean="0"/>
              <a:t> </a:t>
            </a:r>
            <a:r>
              <a:rPr lang="uk-UA" dirty="0" err="1" smtClean="0"/>
              <a:t>surface</a:t>
            </a:r>
            <a:r>
              <a:rPr lang="uk-UA" dirty="0" smtClean="0"/>
              <a:t> </a:t>
            </a:r>
            <a:r>
              <a:rPr lang="uk-UA" dirty="0" err="1" smtClean="0"/>
              <a:t>of</a:t>
            </a:r>
            <a:r>
              <a:rPr lang="uk-UA" dirty="0" smtClean="0"/>
              <a:t> </a:t>
            </a:r>
            <a:r>
              <a:rPr lang="uk-UA" dirty="0" err="1" smtClean="0"/>
              <a:t>labia</a:t>
            </a:r>
            <a:r>
              <a:rPr lang="uk-UA" dirty="0" smtClean="0"/>
              <a:t> </a:t>
            </a:r>
            <a:r>
              <a:rPr lang="uk-UA" dirty="0" err="1" smtClean="0"/>
              <a:t>minora</a:t>
            </a:r>
            <a:r>
              <a:rPr lang="uk-UA" dirty="0" smtClean="0"/>
              <a:t> </a:t>
            </a:r>
            <a:r>
              <a:rPr lang="uk-UA" dirty="0" err="1" smtClean="0"/>
              <a:t>and</a:t>
            </a:r>
            <a:r>
              <a:rPr lang="uk-UA" dirty="0" smtClean="0"/>
              <a:t> </a:t>
            </a:r>
            <a:r>
              <a:rPr lang="uk-UA" dirty="0" err="1" smtClean="0"/>
              <a:t>whole</a:t>
            </a:r>
            <a:r>
              <a:rPr lang="uk-UA" dirty="0" smtClean="0"/>
              <a:t> </a:t>
            </a:r>
            <a:r>
              <a:rPr lang="uk-UA" dirty="0" err="1" smtClean="0"/>
              <a:t>of</a:t>
            </a:r>
            <a:r>
              <a:rPr lang="uk-UA" dirty="0" smtClean="0"/>
              <a:t> </a:t>
            </a:r>
            <a:r>
              <a:rPr lang="uk-UA" dirty="0" err="1" smtClean="0"/>
              <a:t>labia</a:t>
            </a:r>
            <a:r>
              <a:rPr lang="uk-UA" dirty="0" smtClean="0"/>
              <a:t> </a:t>
            </a:r>
            <a:r>
              <a:rPr lang="uk-UA" dirty="0" err="1" smtClean="0"/>
              <a:t>majora</a:t>
            </a:r>
            <a:r>
              <a:rPr lang="uk-UA" dirty="0" smtClean="0"/>
              <a:t>. (8) Terminal </a:t>
            </a:r>
            <a:r>
              <a:rPr lang="uk-UA" dirty="0" err="1" smtClean="0"/>
              <a:t>part</a:t>
            </a:r>
            <a:r>
              <a:rPr lang="uk-UA" dirty="0" smtClean="0"/>
              <a:t> </a:t>
            </a:r>
            <a:r>
              <a:rPr lang="uk-UA" dirty="0" err="1" smtClean="0"/>
              <a:t>of</a:t>
            </a:r>
            <a:r>
              <a:rPr lang="uk-UA" dirty="0" smtClean="0"/>
              <a:t> </a:t>
            </a:r>
            <a:r>
              <a:rPr lang="uk-UA" dirty="0" err="1" smtClean="0"/>
              <a:t>male</a:t>
            </a:r>
            <a:r>
              <a:rPr lang="uk-UA" dirty="0" smtClean="0"/>
              <a:t> </a:t>
            </a:r>
            <a:r>
              <a:rPr lang="uk-UA" dirty="0" err="1" smtClean="0"/>
              <a:t>urethra</a:t>
            </a:r>
            <a:r>
              <a:rPr lang="uk-UA" dirty="0" smtClean="0"/>
              <a:t>.</a:t>
            </a:r>
          </a:p>
          <a:p>
            <a:pPr marL="0" indent="0">
              <a:buNone/>
            </a:pPr>
            <a:r>
              <a:rPr lang="uk-UA" b="1" dirty="0" err="1" smtClean="0"/>
              <a:t>of</a:t>
            </a:r>
            <a:r>
              <a:rPr lang="uk-UA" b="1" dirty="0" smtClean="0"/>
              <a:t> </a:t>
            </a:r>
            <a:r>
              <a:rPr lang="uk-UA" b="1" dirty="0" err="1" smtClean="0"/>
              <a:t>Mesoderm</a:t>
            </a:r>
            <a:r>
              <a:rPr lang="uk-UA" b="1" dirty="0" smtClean="0"/>
              <a:t>: </a:t>
            </a:r>
            <a:r>
              <a:rPr lang="en-US" b="1" dirty="0" smtClean="0"/>
              <a:t> </a:t>
            </a:r>
            <a:r>
              <a:rPr lang="uk-UA" dirty="0" smtClean="0"/>
              <a:t>(1) </a:t>
            </a:r>
            <a:r>
              <a:rPr lang="uk-UA" dirty="0" err="1" smtClean="0"/>
              <a:t>Muscles</a:t>
            </a:r>
            <a:r>
              <a:rPr lang="uk-UA" dirty="0" smtClean="0"/>
              <a:t> </a:t>
            </a:r>
            <a:r>
              <a:rPr lang="uk-UA" dirty="0" err="1" smtClean="0"/>
              <a:t>except</a:t>
            </a:r>
            <a:r>
              <a:rPr lang="uk-UA" dirty="0" smtClean="0"/>
              <a:t> </a:t>
            </a:r>
            <a:r>
              <a:rPr lang="uk-UA" dirty="0" err="1" smtClean="0"/>
              <a:t>iris</a:t>
            </a:r>
            <a:r>
              <a:rPr lang="uk-UA" dirty="0" smtClean="0"/>
              <a:t> </a:t>
            </a:r>
            <a:r>
              <a:rPr lang="uk-UA" dirty="0" err="1" smtClean="0"/>
              <a:t>muscles</a:t>
            </a:r>
            <a:r>
              <a:rPr lang="uk-UA" dirty="0" smtClean="0"/>
              <a:t>. (2) </a:t>
            </a:r>
            <a:r>
              <a:rPr lang="uk-UA" dirty="0" err="1" smtClean="0"/>
              <a:t>Connective</a:t>
            </a:r>
            <a:r>
              <a:rPr lang="uk-UA" dirty="0" smtClean="0"/>
              <a:t> </a:t>
            </a:r>
            <a:r>
              <a:rPr lang="uk-UA" dirty="0" err="1" smtClean="0"/>
              <a:t>tissues</a:t>
            </a:r>
            <a:r>
              <a:rPr lang="uk-UA" dirty="0" smtClean="0"/>
              <a:t> </a:t>
            </a:r>
            <a:r>
              <a:rPr lang="uk-UA" dirty="0" err="1" smtClean="0"/>
              <a:t>including</a:t>
            </a:r>
            <a:r>
              <a:rPr lang="uk-UA" dirty="0" smtClean="0"/>
              <a:t> </a:t>
            </a:r>
            <a:r>
              <a:rPr lang="uk-UA" dirty="0" err="1" smtClean="0"/>
              <a:t>loose</a:t>
            </a:r>
            <a:r>
              <a:rPr lang="uk-UA" dirty="0" smtClean="0"/>
              <a:t> </a:t>
            </a:r>
            <a:r>
              <a:rPr lang="uk-UA" dirty="0" err="1" smtClean="0"/>
              <a:t>areolar</a:t>
            </a:r>
            <a:r>
              <a:rPr lang="uk-UA" dirty="0" smtClean="0"/>
              <a:t> </a:t>
            </a:r>
            <a:r>
              <a:rPr lang="uk-UA" dirty="0" err="1" smtClean="0"/>
              <a:t>tissue</a:t>
            </a:r>
            <a:r>
              <a:rPr lang="uk-UA" dirty="0" smtClean="0"/>
              <a:t>, </a:t>
            </a:r>
            <a:r>
              <a:rPr lang="uk-UA" dirty="0" err="1" smtClean="0"/>
              <a:t>ligaments</a:t>
            </a:r>
            <a:r>
              <a:rPr lang="uk-UA" dirty="0" smtClean="0"/>
              <a:t>, </a:t>
            </a:r>
            <a:r>
              <a:rPr lang="uk-UA" dirty="0" err="1" smtClean="0"/>
              <a:t>tendons</a:t>
            </a:r>
            <a:r>
              <a:rPr lang="uk-UA" dirty="0" smtClean="0"/>
              <a:t> </a:t>
            </a:r>
            <a:r>
              <a:rPr lang="uk-UA" dirty="0" err="1" smtClean="0"/>
              <a:t>and</a:t>
            </a:r>
            <a:r>
              <a:rPr lang="uk-UA" dirty="0" smtClean="0"/>
              <a:t> </a:t>
            </a:r>
            <a:r>
              <a:rPr lang="uk-UA" dirty="0" err="1" smtClean="0"/>
              <a:t>the</a:t>
            </a:r>
            <a:r>
              <a:rPr lang="uk-UA" dirty="0" smtClean="0"/>
              <a:t> </a:t>
            </a:r>
            <a:r>
              <a:rPr lang="uk-UA" dirty="0" err="1" smtClean="0"/>
              <a:t>dermis</a:t>
            </a:r>
            <a:r>
              <a:rPr lang="uk-UA" dirty="0" smtClean="0"/>
              <a:t> </a:t>
            </a:r>
            <a:r>
              <a:rPr lang="uk-UA" dirty="0" err="1" smtClean="0"/>
              <a:t>of</a:t>
            </a:r>
            <a:r>
              <a:rPr lang="uk-UA" dirty="0" smtClean="0"/>
              <a:t> </a:t>
            </a:r>
            <a:r>
              <a:rPr lang="uk-UA" dirty="0" err="1" smtClean="0"/>
              <a:t>skin</a:t>
            </a:r>
            <a:r>
              <a:rPr lang="uk-UA" dirty="0" smtClean="0"/>
              <a:t>. (3) </a:t>
            </a:r>
            <a:r>
              <a:rPr lang="uk-UA" dirty="0" err="1" smtClean="0"/>
              <a:t>Specialised</a:t>
            </a:r>
            <a:r>
              <a:rPr lang="uk-UA" dirty="0" smtClean="0"/>
              <a:t> </a:t>
            </a:r>
            <a:r>
              <a:rPr lang="uk-UA" dirty="0" err="1" smtClean="0"/>
              <a:t>connective</a:t>
            </a:r>
            <a:r>
              <a:rPr lang="uk-UA" dirty="0" smtClean="0"/>
              <a:t> </a:t>
            </a:r>
            <a:r>
              <a:rPr lang="uk-UA" dirty="0" err="1" smtClean="0"/>
              <a:t>tissues</a:t>
            </a:r>
            <a:r>
              <a:rPr lang="uk-UA" dirty="0" smtClean="0"/>
              <a:t> </a:t>
            </a:r>
            <a:r>
              <a:rPr lang="uk-UA" dirty="0" err="1" smtClean="0"/>
              <a:t>like</a:t>
            </a:r>
            <a:r>
              <a:rPr lang="uk-UA" dirty="0" smtClean="0"/>
              <a:t> </a:t>
            </a:r>
            <a:r>
              <a:rPr lang="uk-UA" dirty="0" err="1" smtClean="0"/>
              <a:t>adipose</a:t>
            </a:r>
            <a:r>
              <a:rPr lang="uk-UA" dirty="0" smtClean="0"/>
              <a:t> </a:t>
            </a:r>
            <a:r>
              <a:rPr lang="uk-UA" dirty="0" err="1" smtClean="0"/>
              <a:t>tissue</a:t>
            </a:r>
            <a:r>
              <a:rPr lang="uk-UA" dirty="0" smtClean="0"/>
              <a:t>, </a:t>
            </a:r>
            <a:r>
              <a:rPr lang="uk-UA" dirty="0" err="1" smtClean="0"/>
              <a:t>reticular</a:t>
            </a:r>
            <a:r>
              <a:rPr lang="uk-UA" dirty="0" smtClean="0"/>
              <a:t> </a:t>
            </a:r>
            <a:r>
              <a:rPr lang="uk-UA" dirty="0" err="1" smtClean="0"/>
              <a:t>tissue</a:t>
            </a:r>
            <a:r>
              <a:rPr lang="uk-UA" dirty="0" smtClean="0"/>
              <a:t>, </a:t>
            </a:r>
            <a:r>
              <a:rPr lang="uk-UA" dirty="0" err="1" smtClean="0"/>
              <a:t>cartilage</a:t>
            </a:r>
            <a:r>
              <a:rPr lang="uk-UA" dirty="0" smtClean="0"/>
              <a:t> </a:t>
            </a:r>
            <a:r>
              <a:rPr lang="uk-UA" dirty="0" err="1" smtClean="0"/>
              <a:t>and</a:t>
            </a:r>
            <a:r>
              <a:rPr lang="uk-UA" dirty="0" smtClean="0"/>
              <a:t> </a:t>
            </a:r>
            <a:r>
              <a:rPr lang="uk-UA" dirty="0" err="1" smtClean="0"/>
              <a:t>bone</a:t>
            </a:r>
            <a:r>
              <a:rPr lang="uk-UA" dirty="0" smtClean="0"/>
              <a:t>. (4) </a:t>
            </a:r>
            <a:r>
              <a:rPr lang="uk-UA" dirty="0" err="1" smtClean="0"/>
              <a:t>Dentine</a:t>
            </a:r>
            <a:r>
              <a:rPr lang="uk-UA" dirty="0" smtClean="0"/>
              <a:t> </a:t>
            </a:r>
            <a:r>
              <a:rPr lang="uk-UA" dirty="0" err="1" smtClean="0"/>
              <a:t>of</a:t>
            </a:r>
            <a:r>
              <a:rPr lang="uk-UA" dirty="0" smtClean="0"/>
              <a:t> </a:t>
            </a:r>
            <a:r>
              <a:rPr lang="uk-UA" dirty="0" err="1" smtClean="0"/>
              <a:t>teeth</a:t>
            </a:r>
            <a:r>
              <a:rPr lang="uk-UA" dirty="0" smtClean="0"/>
              <a:t>. (5) </a:t>
            </a:r>
            <a:r>
              <a:rPr lang="uk-UA" dirty="0" err="1" smtClean="0"/>
              <a:t>Heart</a:t>
            </a:r>
            <a:r>
              <a:rPr lang="uk-UA" dirty="0" smtClean="0"/>
              <a:t>, </a:t>
            </a:r>
            <a:r>
              <a:rPr lang="uk-UA" dirty="0" err="1" smtClean="0"/>
              <a:t>all</a:t>
            </a:r>
            <a:r>
              <a:rPr lang="uk-UA" dirty="0" smtClean="0"/>
              <a:t> </a:t>
            </a:r>
            <a:r>
              <a:rPr lang="uk-UA" dirty="0" err="1" smtClean="0"/>
              <a:t>blood</a:t>
            </a:r>
            <a:r>
              <a:rPr lang="uk-UA" dirty="0" smtClean="0"/>
              <a:t> </a:t>
            </a:r>
            <a:r>
              <a:rPr lang="uk-UA" dirty="0" err="1" smtClean="0"/>
              <a:t>vessels</a:t>
            </a:r>
            <a:r>
              <a:rPr lang="uk-UA" dirty="0" smtClean="0"/>
              <a:t>, </a:t>
            </a:r>
            <a:r>
              <a:rPr lang="uk-UA" dirty="0" err="1" smtClean="0"/>
              <a:t>lymphatics</a:t>
            </a:r>
            <a:r>
              <a:rPr lang="uk-UA" dirty="0" smtClean="0"/>
              <a:t>, </a:t>
            </a:r>
            <a:r>
              <a:rPr lang="uk-UA" dirty="0" err="1" smtClean="0"/>
              <a:t>blood</a:t>
            </a:r>
            <a:r>
              <a:rPr lang="uk-UA" dirty="0" smtClean="0"/>
              <a:t> </a:t>
            </a:r>
            <a:r>
              <a:rPr lang="uk-UA" dirty="0" err="1" smtClean="0"/>
              <a:t>cells</a:t>
            </a:r>
            <a:r>
              <a:rPr lang="uk-UA" dirty="0" smtClean="0"/>
              <a:t>, </a:t>
            </a:r>
            <a:r>
              <a:rPr lang="uk-UA" dirty="0" err="1" smtClean="0"/>
              <a:t>spleen</a:t>
            </a:r>
            <a:r>
              <a:rPr lang="uk-UA" dirty="0" smtClean="0"/>
              <a:t>. (6) </a:t>
            </a:r>
            <a:r>
              <a:rPr lang="uk-UA" dirty="0" err="1" smtClean="0"/>
              <a:t>Kidneys</a:t>
            </a:r>
            <a:r>
              <a:rPr lang="uk-UA" dirty="0" smtClean="0"/>
              <a:t>, </a:t>
            </a:r>
            <a:r>
              <a:rPr lang="uk-UA" dirty="0" err="1" smtClean="0"/>
              <a:t>ureters</a:t>
            </a:r>
            <a:r>
              <a:rPr lang="uk-UA" dirty="0" smtClean="0"/>
              <a:t>, </a:t>
            </a:r>
            <a:r>
              <a:rPr lang="uk-UA" dirty="0" err="1" smtClean="0"/>
              <a:t>trigone</a:t>
            </a:r>
            <a:r>
              <a:rPr lang="uk-UA" dirty="0" smtClean="0"/>
              <a:t> </a:t>
            </a:r>
            <a:r>
              <a:rPr lang="uk-UA" dirty="0" err="1" smtClean="0"/>
              <a:t>of</a:t>
            </a:r>
            <a:r>
              <a:rPr lang="uk-UA" dirty="0" smtClean="0"/>
              <a:t> </a:t>
            </a:r>
            <a:r>
              <a:rPr lang="uk-UA" dirty="0" err="1" smtClean="0"/>
              <a:t>urinary</a:t>
            </a:r>
            <a:r>
              <a:rPr lang="uk-UA" dirty="0" smtClean="0"/>
              <a:t> </a:t>
            </a:r>
            <a:r>
              <a:rPr lang="uk-UA" dirty="0" err="1" smtClean="0"/>
              <a:t>bladder</a:t>
            </a:r>
            <a:r>
              <a:rPr lang="uk-UA" dirty="0" smtClean="0"/>
              <a:t>. (7) </a:t>
            </a:r>
            <a:r>
              <a:rPr lang="uk-UA" dirty="0" err="1" smtClean="0"/>
              <a:t>Coelomic</a:t>
            </a:r>
            <a:r>
              <a:rPr lang="uk-UA" dirty="0" smtClean="0"/>
              <a:t> </a:t>
            </a:r>
            <a:r>
              <a:rPr lang="uk-UA" dirty="0" err="1" smtClean="0"/>
              <a:t>epithelium</a:t>
            </a:r>
            <a:r>
              <a:rPr lang="uk-UA" dirty="0" smtClean="0"/>
              <a:t> (</a:t>
            </a:r>
            <a:r>
              <a:rPr lang="uk-UA" dirty="0" err="1" smtClean="0"/>
              <a:t>mesothelium</a:t>
            </a:r>
            <a:r>
              <a:rPr lang="uk-UA" dirty="0" smtClean="0"/>
              <a:t> </a:t>
            </a:r>
            <a:r>
              <a:rPr lang="uk-UA" dirty="0" err="1" smtClean="0"/>
              <a:t>of</a:t>
            </a:r>
            <a:r>
              <a:rPr lang="uk-UA" dirty="0" smtClean="0"/>
              <a:t> </a:t>
            </a:r>
            <a:r>
              <a:rPr lang="uk-UA" dirty="0" err="1" smtClean="0"/>
              <a:t>pleural</a:t>
            </a:r>
            <a:r>
              <a:rPr lang="uk-UA" dirty="0" smtClean="0"/>
              <a:t>, </a:t>
            </a:r>
            <a:r>
              <a:rPr lang="uk-UA" dirty="0" err="1" smtClean="0"/>
              <a:t>pericardial</a:t>
            </a:r>
            <a:r>
              <a:rPr lang="uk-UA" dirty="0" smtClean="0"/>
              <a:t> </a:t>
            </a:r>
            <a:r>
              <a:rPr lang="uk-UA" dirty="0" err="1" smtClean="0"/>
              <a:t>and</a:t>
            </a:r>
            <a:r>
              <a:rPr lang="uk-UA" dirty="0" smtClean="0"/>
              <a:t> </a:t>
            </a:r>
            <a:r>
              <a:rPr lang="uk-UA" dirty="0" err="1" smtClean="0"/>
              <a:t>perito­neal</a:t>
            </a:r>
            <a:r>
              <a:rPr lang="uk-UA" dirty="0" smtClean="0"/>
              <a:t> </a:t>
            </a:r>
            <a:r>
              <a:rPr lang="uk-UA" dirty="0" err="1" smtClean="0"/>
              <a:t>cavities</a:t>
            </a:r>
            <a:r>
              <a:rPr lang="uk-UA" dirty="0" smtClean="0"/>
              <a:t>). (8) </a:t>
            </a:r>
            <a:r>
              <a:rPr lang="uk-UA" dirty="0" err="1" smtClean="0"/>
              <a:t>Duramater</a:t>
            </a:r>
            <a:r>
              <a:rPr lang="uk-UA" dirty="0" smtClean="0"/>
              <a:t>, </a:t>
            </a:r>
            <a:r>
              <a:rPr lang="uk-UA" dirty="0" err="1" smtClean="0"/>
              <a:t>microglia</a:t>
            </a:r>
            <a:r>
              <a:rPr lang="uk-UA" dirty="0" smtClean="0"/>
              <a:t>. (9) </a:t>
            </a:r>
            <a:r>
              <a:rPr lang="uk-UA" dirty="0" err="1" smtClean="0"/>
              <a:t>Sclera</a:t>
            </a:r>
            <a:r>
              <a:rPr lang="uk-UA" dirty="0" smtClean="0"/>
              <a:t>, </a:t>
            </a:r>
            <a:r>
              <a:rPr lang="uk-UA" dirty="0" err="1" smtClean="0"/>
              <a:t>choroid</a:t>
            </a:r>
            <a:r>
              <a:rPr lang="uk-UA" dirty="0" smtClean="0"/>
              <a:t>, </a:t>
            </a:r>
            <a:r>
              <a:rPr lang="uk-UA" dirty="0" err="1" smtClean="0"/>
              <a:t>ciliary</a:t>
            </a:r>
            <a:r>
              <a:rPr lang="uk-UA" dirty="0" smtClean="0"/>
              <a:t> </a:t>
            </a:r>
            <a:r>
              <a:rPr lang="uk-UA" dirty="0" err="1" smtClean="0"/>
              <a:t>body</a:t>
            </a:r>
            <a:r>
              <a:rPr lang="uk-UA" dirty="0" smtClean="0"/>
              <a:t> </a:t>
            </a:r>
            <a:r>
              <a:rPr lang="uk-UA" dirty="0" err="1" smtClean="0"/>
              <a:t>and</a:t>
            </a:r>
            <a:r>
              <a:rPr lang="uk-UA" dirty="0" smtClean="0"/>
              <a:t> </a:t>
            </a:r>
            <a:r>
              <a:rPr lang="uk-UA" dirty="0" err="1" smtClean="0"/>
              <a:t>iris</a:t>
            </a:r>
            <a:r>
              <a:rPr lang="uk-UA" dirty="0" smtClean="0"/>
              <a:t>. (10) </a:t>
            </a:r>
            <a:r>
              <a:rPr lang="uk-UA" dirty="0" err="1" smtClean="0"/>
              <a:t>Basis</a:t>
            </a:r>
            <a:r>
              <a:rPr lang="uk-UA" dirty="0" smtClean="0"/>
              <a:t> </a:t>
            </a:r>
            <a:r>
              <a:rPr lang="uk-UA" dirty="0" err="1" smtClean="0"/>
              <a:t>of</a:t>
            </a:r>
            <a:r>
              <a:rPr lang="uk-UA" dirty="0" smtClean="0"/>
              <a:t> </a:t>
            </a:r>
            <a:r>
              <a:rPr lang="uk-UA" dirty="0" err="1" smtClean="0"/>
              <a:t>tympanic</a:t>
            </a:r>
            <a:r>
              <a:rPr lang="uk-UA" dirty="0" smtClean="0"/>
              <a:t> </a:t>
            </a:r>
            <a:r>
              <a:rPr lang="uk-UA" dirty="0" err="1" smtClean="0"/>
              <a:t>membrane</a:t>
            </a:r>
            <a:r>
              <a:rPr lang="uk-UA" dirty="0" smtClean="0"/>
              <a:t>. (11) </a:t>
            </a:r>
            <a:r>
              <a:rPr lang="uk-UA" dirty="0" err="1" smtClean="0"/>
              <a:t>Cortex</a:t>
            </a:r>
            <a:r>
              <a:rPr lang="uk-UA" dirty="0" smtClean="0"/>
              <a:t> </a:t>
            </a:r>
            <a:r>
              <a:rPr lang="uk-UA" dirty="0" err="1" smtClean="0"/>
              <a:t>of</a:t>
            </a:r>
            <a:r>
              <a:rPr lang="uk-UA" dirty="0" smtClean="0"/>
              <a:t> </a:t>
            </a:r>
            <a:r>
              <a:rPr lang="uk-UA" dirty="0" err="1" smtClean="0"/>
              <a:t>adrenal</a:t>
            </a:r>
            <a:r>
              <a:rPr lang="uk-UA" dirty="0" smtClean="0"/>
              <a:t> </a:t>
            </a:r>
            <a:r>
              <a:rPr lang="uk-UA" dirty="0" err="1" smtClean="0"/>
              <a:t>glands</a:t>
            </a:r>
            <a:r>
              <a:rPr lang="uk-UA" dirty="0" smtClean="0"/>
              <a:t>. (12) </a:t>
            </a:r>
            <a:r>
              <a:rPr lang="uk-UA" dirty="0" err="1" smtClean="0"/>
              <a:t>Mesenteries</a:t>
            </a:r>
            <a:r>
              <a:rPr lang="uk-UA" dirty="0" smtClean="0"/>
              <a:t> (13) </a:t>
            </a:r>
            <a:r>
              <a:rPr lang="uk-UA" dirty="0" err="1" smtClean="0"/>
              <a:t>Notochord</a:t>
            </a:r>
            <a:r>
              <a:rPr lang="uk-UA" dirty="0" smtClean="0"/>
              <a:t>. (14) </a:t>
            </a:r>
            <a:r>
              <a:rPr lang="uk-UA" dirty="0" err="1" smtClean="0"/>
              <a:t>Reproductive</a:t>
            </a:r>
            <a:r>
              <a:rPr lang="uk-UA" dirty="0" smtClean="0"/>
              <a:t> </a:t>
            </a:r>
            <a:r>
              <a:rPr lang="uk-UA" dirty="0" err="1" smtClean="0"/>
              <a:t>system</a:t>
            </a:r>
            <a:r>
              <a:rPr lang="uk-UA" dirty="0" smtClean="0"/>
              <a:t> </a:t>
            </a:r>
            <a:r>
              <a:rPr lang="uk-UA" dirty="0" err="1" smtClean="0"/>
              <a:t>except</a:t>
            </a:r>
            <a:r>
              <a:rPr lang="uk-UA" dirty="0" smtClean="0"/>
              <a:t> </a:t>
            </a:r>
            <a:r>
              <a:rPr lang="uk-UA" dirty="0" err="1" smtClean="0"/>
              <a:t>prostate</a:t>
            </a:r>
            <a:r>
              <a:rPr lang="uk-UA" dirty="0" smtClean="0"/>
              <a:t>.</a:t>
            </a:r>
          </a:p>
          <a:p>
            <a:pPr marL="0" indent="0">
              <a:buNone/>
            </a:pPr>
            <a:r>
              <a:rPr lang="uk-UA" b="1" dirty="0" err="1" smtClean="0"/>
              <a:t>of</a:t>
            </a:r>
            <a:r>
              <a:rPr lang="uk-UA" b="1" dirty="0" smtClean="0"/>
              <a:t> </a:t>
            </a:r>
            <a:r>
              <a:rPr lang="uk-UA" b="1" dirty="0" err="1" smtClean="0"/>
              <a:t>Endoderm</a:t>
            </a:r>
            <a:r>
              <a:rPr lang="uk-UA" b="1" dirty="0" smtClean="0"/>
              <a:t>: </a:t>
            </a:r>
            <a:r>
              <a:rPr lang="uk-UA" dirty="0" smtClean="0"/>
              <a:t>(1) </a:t>
            </a:r>
            <a:r>
              <a:rPr lang="uk-UA" dirty="0" err="1" smtClean="0"/>
              <a:t>Epithelium</a:t>
            </a:r>
            <a:r>
              <a:rPr lang="uk-UA" dirty="0" smtClean="0"/>
              <a:t> </a:t>
            </a:r>
            <a:r>
              <a:rPr lang="uk-UA" dirty="0" err="1" smtClean="0"/>
              <a:t>of</a:t>
            </a:r>
            <a:r>
              <a:rPr lang="uk-UA" dirty="0" smtClean="0"/>
              <a:t> </a:t>
            </a:r>
            <a:r>
              <a:rPr lang="uk-UA" dirty="0" err="1" smtClean="0"/>
              <a:t>mouth</a:t>
            </a:r>
            <a:r>
              <a:rPr lang="uk-UA" dirty="0" smtClean="0"/>
              <a:t>, </a:t>
            </a:r>
            <a:r>
              <a:rPr lang="uk-UA" dirty="0" err="1" smtClean="0"/>
              <a:t>part</a:t>
            </a:r>
            <a:r>
              <a:rPr lang="uk-UA" dirty="0" smtClean="0"/>
              <a:t> </a:t>
            </a:r>
            <a:r>
              <a:rPr lang="uk-UA" dirty="0" err="1" smtClean="0"/>
              <a:t>of</a:t>
            </a:r>
            <a:r>
              <a:rPr lang="uk-UA" dirty="0" smtClean="0"/>
              <a:t> </a:t>
            </a:r>
            <a:r>
              <a:rPr lang="uk-UA" dirty="0" err="1" smtClean="0"/>
              <a:t>palate</a:t>
            </a:r>
            <a:r>
              <a:rPr lang="uk-UA" dirty="0" smtClean="0"/>
              <a:t>, </a:t>
            </a:r>
            <a:r>
              <a:rPr lang="uk-UA" dirty="0" err="1" smtClean="0"/>
              <a:t>tongue</a:t>
            </a:r>
            <a:r>
              <a:rPr lang="uk-UA" dirty="0" smtClean="0"/>
              <a:t>, </a:t>
            </a:r>
            <a:r>
              <a:rPr lang="uk-UA" dirty="0" err="1" smtClean="0"/>
              <a:t>tonsils</a:t>
            </a:r>
            <a:r>
              <a:rPr lang="uk-UA" dirty="0" smtClean="0"/>
              <a:t>, </a:t>
            </a:r>
            <a:r>
              <a:rPr lang="uk-UA" dirty="0" err="1" smtClean="0"/>
              <a:t>pharynx</a:t>
            </a:r>
            <a:r>
              <a:rPr lang="uk-UA" dirty="0" smtClean="0"/>
              <a:t>, </a:t>
            </a:r>
            <a:r>
              <a:rPr lang="uk-UA" dirty="0" err="1" smtClean="0"/>
              <a:t>oesophagus</a:t>
            </a:r>
            <a:r>
              <a:rPr lang="uk-UA" dirty="0" smtClean="0"/>
              <a:t>, </a:t>
            </a:r>
            <a:r>
              <a:rPr lang="uk-UA" dirty="0" err="1" smtClean="0"/>
              <a:t>stomach</a:t>
            </a:r>
            <a:r>
              <a:rPr lang="uk-UA" dirty="0" smtClean="0"/>
              <a:t>, </a:t>
            </a:r>
            <a:r>
              <a:rPr lang="uk-UA" dirty="0" err="1" smtClean="0"/>
              <a:t>small</a:t>
            </a:r>
            <a:r>
              <a:rPr lang="uk-UA" dirty="0" smtClean="0"/>
              <a:t> </a:t>
            </a:r>
            <a:r>
              <a:rPr lang="uk-UA" dirty="0" err="1" smtClean="0"/>
              <a:t>and</a:t>
            </a:r>
            <a:r>
              <a:rPr lang="uk-UA" dirty="0" smtClean="0"/>
              <a:t> </a:t>
            </a:r>
            <a:r>
              <a:rPr lang="uk-UA" dirty="0" err="1" smtClean="0"/>
              <a:t>large</a:t>
            </a:r>
            <a:r>
              <a:rPr lang="uk-UA" dirty="0" smtClean="0"/>
              <a:t> </a:t>
            </a:r>
            <a:r>
              <a:rPr lang="uk-UA" dirty="0" err="1" smtClean="0"/>
              <a:t>intestines</a:t>
            </a:r>
            <a:r>
              <a:rPr lang="uk-UA" dirty="0" smtClean="0"/>
              <a:t> </a:t>
            </a:r>
            <a:r>
              <a:rPr lang="uk-UA" dirty="0" err="1" smtClean="0"/>
              <a:t>including</a:t>
            </a:r>
            <a:r>
              <a:rPr lang="uk-UA" dirty="0" smtClean="0"/>
              <a:t> </a:t>
            </a:r>
            <a:r>
              <a:rPr lang="uk-UA" dirty="0" err="1" smtClean="0"/>
              <a:t>upper</a:t>
            </a:r>
            <a:r>
              <a:rPr lang="uk-UA" dirty="0" smtClean="0"/>
              <a:t> </a:t>
            </a:r>
            <a:r>
              <a:rPr lang="uk-UA" dirty="0" err="1" smtClean="0"/>
              <a:t>part</a:t>
            </a:r>
            <a:r>
              <a:rPr lang="uk-UA" dirty="0" smtClean="0"/>
              <a:t> </a:t>
            </a:r>
            <a:r>
              <a:rPr lang="uk-UA" dirty="0" err="1" smtClean="0"/>
              <a:t>of</a:t>
            </a:r>
            <a:r>
              <a:rPr lang="uk-UA" dirty="0" smtClean="0"/>
              <a:t> </a:t>
            </a:r>
            <a:r>
              <a:rPr lang="uk-UA" dirty="0" err="1" smtClean="0"/>
              <a:t>anal</a:t>
            </a:r>
            <a:r>
              <a:rPr lang="uk-UA" dirty="0" smtClean="0"/>
              <a:t> </a:t>
            </a:r>
            <a:r>
              <a:rPr lang="uk-UA" dirty="0" err="1" smtClean="0"/>
              <a:t>canal</a:t>
            </a:r>
            <a:r>
              <a:rPr lang="uk-UA" dirty="0" smtClean="0"/>
              <a:t> (</a:t>
            </a:r>
            <a:r>
              <a:rPr lang="uk-UA" dirty="0" err="1" smtClean="0"/>
              <a:t>not</a:t>
            </a:r>
            <a:r>
              <a:rPr lang="uk-UA" dirty="0" smtClean="0"/>
              <a:t> </a:t>
            </a:r>
            <a:r>
              <a:rPr lang="uk-UA" dirty="0" err="1" smtClean="0"/>
              <a:t>lower</a:t>
            </a:r>
            <a:r>
              <a:rPr lang="uk-UA" dirty="0" smtClean="0"/>
              <a:t> </a:t>
            </a:r>
            <a:r>
              <a:rPr lang="uk-UA" dirty="0" err="1" smtClean="0"/>
              <a:t>part</a:t>
            </a:r>
            <a:r>
              <a:rPr lang="uk-UA" dirty="0" smtClean="0"/>
              <a:t> </a:t>
            </a:r>
            <a:r>
              <a:rPr lang="uk-UA" dirty="0" err="1" smtClean="0"/>
              <a:t>of</a:t>
            </a:r>
            <a:r>
              <a:rPr lang="uk-UA" dirty="0" smtClean="0"/>
              <a:t> </a:t>
            </a:r>
            <a:r>
              <a:rPr lang="uk-UA" dirty="0" err="1" smtClean="0"/>
              <a:t>anal</a:t>
            </a:r>
            <a:r>
              <a:rPr lang="uk-UA" dirty="0" smtClean="0"/>
              <a:t> </a:t>
            </a:r>
            <a:r>
              <a:rPr lang="uk-UA" dirty="0" err="1" smtClean="0"/>
              <a:t>canal</a:t>
            </a:r>
            <a:r>
              <a:rPr lang="uk-UA" dirty="0" smtClean="0"/>
              <a:t>). (2) </a:t>
            </a:r>
            <a:r>
              <a:rPr lang="uk-UA" dirty="0" err="1" smtClean="0"/>
              <a:t>Epithelium</a:t>
            </a:r>
            <a:r>
              <a:rPr lang="uk-UA" dirty="0" smtClean="0"/>
              <a:t> </a:t>
            </a:r>
            <a:r>
              <a:rPr lang="uk-UA" dirty="0" err="1" smtClean="0"/>
              <a:t>of</a:t>
            </a:r>
            <a:r>
              <a:rPr lang="uk-UA" dirty="0" smtClean="0"/>
              <a:t> </a:t>
            </a:r>
            <a:r>
              <a:rPr lang="uk-UA" dirty="0" err="1" smtClean="0"/>
              <a:t>Eustachian</a:t>
            </a:r>
            <a:r>
              <a:rPr lang="uk-UA" dirty="0" smtClean="0"/>
              <a:t> </a:t>
            </a:r>
            <a:r>
              <a:rPr lang="uk-UA" dirty="0" err="1" smtClean="0"/>
              <a:t>tube</a:t>
            </a:r>
            <a:r>
              <a:rPr lang="uk-UA" dirty="0" smtClean="0"/>
              <a:t>, </a:t>
            </a:r>
            <a:r>
              <a:rPr lang="uk-UA" dirty="0" err="1" smtClean="0"/>
              <a:t>middle</a:t>
            </a:r>
            <a:r>
              <a:rPr lang="uk-UA" dirty="0" smtClean="0"/>
              <a:t> </a:t>
            </a:r>
            <a:r>
              <a:rPr lang="uk-UA" dirty="0" err="1" smtClean="0"/>
              <a:t>ear</a:t>
            </a:r>
            <a:r>
              <a:rPr lang="uk-UA" dirty="0" smtClean="0"/>
              <a:t>, </a:t>
            </a:r>
            <a:r>
              <a:rPr lang="uk-UA" dirty="0" err="1" smtClean="0"/>
              <a:t>inner</a:t>
            </a:r>
            <a:r>
              <a:rPr lang="uk-UA" dirty="0" smtClean="0"/>
              <a:t> </a:t>
            </a:r>
            <a:r>
              <a:rPr lang="uk-UA" dirty="0" err="1" smtClean="0"/>
              <a:t>layer</a:t>
            </a:r>
            <a:r>
              <a:rPr lang="uk-UA" dirty="0" smtClean="0"/>
              <a:t> </a:t>
            </a:r>
            <a:r>
              <a:rPr lang="uk-UA" dirty="0" err="1" smtClean="0"/>
              <a:t>of</a:t>
            </a:r>
            <a:r>
              <a:rPr lang="uk-UA" dirty="0" smtClean="0"/>
              <a:t> </a:t>
            </a:r>
            <a:r>
              <a:rPr lang="uk-UA" dirty="0" err="1" smtClean="0"/>
              <a:t>tympanic</a:t>
            </a:r>
            <a:r>
              <a:rPr lang="uk-UA" dirty="0" smtClean="0"/>
              <a:t> </a:t>
            </a:r>
            <a:r>
              <a:rPr lang="uk-UA" dirty="0" err="1" smtClean="0"/>
              <a:t>membrane</a:t>
            </a:r>
            <a:r>
              <a:rPr lang="uk-UA" dirty="0" smtClean="0"/>
              <a:t>. (3) </a:t>
            </a:r>
            <a:r>
              <a:rPr lang="uk-UA" dirty="0" err="1" smtClean="0"/>
              <a:t>Epithelium</a:t>
            </a:r>
            <a:r>
              <a:rPr lang="uk-UA" dirty="0" smtClean="0"/>
              <a:t> </a:t>
            </a:r>
            <a:r>
              <a:rPr lang="uk-UA" dirty="0" err="1" smtClean="0"/>
              <a:t>of</a:t>
            </a:r>
            <a:r>
              <a:rPr lang="uk-UA" dirty="0" smtClean="0"/>
              <a:t> </a:t>
            </a:r>
            <a:r>
              <a:rPr lang="uk-UA" dirty="0" err="1" smtClean="0"/>
              <a:t>larynx</a:t>
            </a:r>
            <a:r>
              <a:rPr lang="uk-UA" dirty="0" smtClean="0"/>
              <a:t>, </a:t>
            </a:r>
            <a:r>
              <a:rPr lang="uk-UA" dirty="0" err="1" smtClean="0"/>
              <a:t>trachea</a:t>
            </a:r>
            <a:r>
              <a:rPr lang="uk-UA" dirty="0" smtClean="0"/>
              <a:t>, </a:t>
            </a:r>
            <a:r>
              <a:rPr lang="uk-UA" dirty="0" err="1" smtClean="0"/>
              <a:t>bronchi</a:t>
            </a:r>
            <a:r>
              <a:rPr lang="uk-UA" dirty="0" smtClean="0"/>
              <a:t> </a:t>
            </a:r>
            <a:r>
              <a:rPr lang="uk-UA" dirty="0" err="1" smtClean="0"/>
              <a:t>and</a:t>
            </a:r>
            <a:r>
              <a:rPr lang="uk-UA" dirty="0" smtClean="0"/>
              <a:t> </a:t>
            </a:r>
            <a:r>
              <a:rPr lang="uk-UA" dirty="0" err="1" smtClean="0"/>
              <a:t>lungs</a:t>
            </a:r>
            <a:r>
              <a:rPr lang="uk-UA" dirty="0" smtClean="0"/>
              <a:t>. (4) </a:t>
            </a:r>
            <a:r>
              <a:rPr lang="uk-UA" dirty="0" err="1" smtClean="0"/>
              <a:t>Epithelium</a:t>
            </a:r>
            <a:r>
              <a:rPr lang="uk-UA" dirty="0" smtClean="0"/>
              <a:t> </a:t>
            </a:r>
            <a:r>
              <a:rPr lang="uk-UA" dirty="0" err="1" smtClean="0"/>
              <a:t>of</a:t>
            </a:r>
            <a:r>
              <a:rPr lang="uk-UA" dirty="0" smtClean="0"/>
              <a:t> </a:t>
            </a:r>
            <a:r>
              <a:rPr lang="uk-UA" dirty="0" err="1" smtClean="0"/>
              <a:t>gall</a:t>
            </a:r>
            <a:r>
              <a:rPr lang="uk-UA" dirty="0" smtClean="0"/>
              <a:t> </a:t>
            </a:r>
            <a:r>
              <a:rPr lang="uk-UA" dirty="0" err="1" smtClean="0"/>
              <a:t>bladder</a:t>
            </a:r>
            <a:r>
              <a:rPr lang="uk-UA" dirty="0" smtClean="0"/>
              <a:t>, </a:t>
            </a:r>
            <a:r>
              <a:rPr lang="uk-UA" dirty="0" err="1" smtClean="0"/>
              <a:t>liver</a:t>
            </a:r>
            <a:r>
              <a:rPr lang="uk-UA" dirty="0" smtClean="0"/>
              <a:t>, </a:t>
            </a:r>
            <a:r>
              <a:rPr lang="uk-UA" dirty="0" err="1" smtClean="0"/>
              <a:t>pancreas</a:t>
            </a:r>
            <a:r>
              <a:rPr lang="uk-UA" dirty="0" smtClean="0"/>
              <a:t> </a:t>
            </a:r>
            <a:r>
              <a:rPr lang="uk-UA" dirty="0" err="1" smtClean="0"/>
              <a:t>including</a:t>
            </a:r>
            <a:r>
              <a:rPr lang="uk-UA" dirty="0" smtClean="0"/>
              <a:t> </a:t>
            </a:r>
            <a:r>
              <a:rPr lang="uk-UA" dirty="0" err="1" smtClean="0"/>
              <a:t>islets</a:t>
            </a:r>
            <a:r>
              <a:rPr lang="uk-UA" dirty="0" smtClean="0"/>
              <a:t> </a:t>
            </a:r>
            <a:r>
              <a:rPr lang="uk-UA" dirty="0" err="1" smtClean="0"/>
              <a:t>of</a:t>
            </a:r>
            <a:r>
              <a:rPr lang="uk-UA" dirty="0" smtClean="0"/>
              <a:t> </a:t>
            </a:r>
            <a:r>
              <a:rPr lang="uk-UA" dirty="0" err="1" smtClean="0"/>
              <a:t>Langerhans</a:t>
            </a:r>
            <a:r>
              <a:rPr lang="uk-UA" dirty="0" smtClean="0"/>
              <a:t>, </a:t>
            </a:r>
            <a:r>
              <a:rPr lang="uk-UA" dirty="0" err="1" smtClean="0"/>
              <a:t>gastric</a:t>
            </a:r>
            <a:r>
              <a:rPr lang="uk-UA" dirty="0" smtClean="0"/>
              <a:t> </a:t>
            </a:r>
            <a:r>
              <a:rPr lang="uk-UA" dirty="0" err="1" smtClean="0"/>
              <a:t>and</a:t>
            </a:r>
            <a:r>
              <a:rPr lang="uk-UA" dirty="0" smtClean="0"/>
              <a:t> </a:t>
            </a:r>
            <a:r>
              <a:rPr lang="uk-UA" dirty="0" err="1" smtClean="0"/>
              <a:t>intestinal</a:t>
            </a:r>
            <a:r>
              <a:rPr lang="uk-UA" dirty="0" smtClean="0"/>
              <a:t> </a:t>
            </a:r>
            <a:r>
              <a:rPr lang="uk-UA" dirty="0" err="1" smtClean="0"/>
              <a:t>glands</a:t>
            </a:r>
            <a:r>
              <a:rPr lang="uk-UA" dirty="0" smtClean="0"/>
              <a:t>. (5) </a:t>
            </a:r>
            <a:r>
              <a:rPr lang="uk-UA" dirty="0" err="1" smtClean="0"/>
              <a:t>Epithelium</a:t>
            </a:r>
            <a:r>
              <a:rPr lang="uk-UA" dirty="0" smtClean="0"/>
              <a:t> </a:t>
            </a:r>
            <a:r>
              <a:rPr lang="uk-UA" dirty="0" err="1" smtClean="0"/>
              <a:t>of</a:t>
            </a:r>
            <a:r>
              <a:rPr lang="uk-UA" dirty="0" smtClean="0"/>
              <a:t> </a:t>
            </a:r>
            <a:r>
              <a:rPr lang="uk-UA" dirty="0" err="1" smtClean="0"/>
              <a:t>urinary</a:t>
            </a:r>
            <a:r>
              <a:rPr lang="uk-UA" dirty="0" smtClean="0"/>
              <a:t> </a:t>
            </a:r>
            <a:r>
              <a:rPr lang="uk-UA" dirty="0" err="1" smtClean="0"/>
              <a:t>bladder</a:t>
            </a:r>
            <a:r>
              <a:rPr lang="uk-UA" dirty="0" smtClean="0"/>
              <a:t> </a:t>
            </a:r>
            <a:r>
              <a:rPr lang="uk-UA" dirty="0" err="1" smtClean="0"/>
              <a:t>except</a:t>
            </a:r>
            <a:r>
              <a:rPr lang="uk-UA" dirty="0" smtClean="0"/>
              <a:t> </a:t>
            </a:r>
            <a:r>
              <a:rPr lang="uk-UA" dirty="0" err="1" smtClean="0"/>
              <a:t>trigone</a:t>
            </a:r>
            <a:r>
              <a:rPr lang="uk-UA" dirty="0" smtClean="0"/>
              <a:t>. (6) </a:t>
            </a:r>
            <a:r>
              <a:rPr lang="uk-UA" dirty="0" err="1" smtClean="0"/>
              <a:t>Epithelium</a:t>
            </a:r>
            <a:r>
              <a:rPr lang="uk-UA" dirty="0" smtClean="0"/>
              <a:t> </a:t>
            </a:r>
            <a:r>
              <a:rPr lang="uk-UA" dirty="0" err="1" smtClean="0"/>
              <a:t>of</a:t>
            </a:r>
            <a:r>
              <a:rPr lang="uk-UA" dirty="0" smtClean="0"/>
              <a:t> </a:t>
            </a:r>
            <a:r>
              <a:rPr lang="uk-UA" dirty="0" err="1" smtClean="0"/>
              <a:t>lower</a:t>
            </a:r>
            <a:r>
              <a:rPr lang="uk-UA" dirty="0" smtClean="0"/>
              <a:t> </a:t>
            </a:r>
            <a:r>
              <a:rPr lang="uk-UA" dirty="0" err="1" smtClean="0"/>
              <a:t>part</a:t>
            </a:r>
            <a:r>
              <a:rPr lang="uk-UA" dirty="0" smtClean="0"/>
              <a:t> </a:t>
            </a:r>
            <a:r>
              <a:rPr lang="uk-UA" dirty="0" err="1" smtClean="0"/>
              <a:t>of</a:t>
            </a:r>
            <a:r>
              <a:rPr lang="uk-UA" dirty="0" smtClean="0"/>
              <a:t> </a:t>
            </a:r>
            <a:r>
              <a:rPr lang="uk-UA" dirty="0" err="1" smtClean="0"/>
              <a:t>vagina</a:t>
            </a:r>
            <a:r>
              <a:rPr lang="uk-UA" dirty="0" smtClean="0"/>
              <a:t>, </a:t>
            </a:r>
            <a:r>
              <a:rPr lang="uk-UA" dirty="0" err="1" smtClean="0"/>
              <a:t>vestibule</a:t>
            </a:r>
            <a:r>
              <a:rPr lang="uk-UA" dirty="0" smtClean="0"/>
              <a:t> </a:t>
            </a:r>
            <a:r>
              <a:rPr lang="uk-UA" dirty="0" err="1" smtClean="0"/>
              <a:t>and</a:t>
            </a:r>
            <a:r>
              <a:rPr lang="uk-UA" dirty="0" smtClean="0"/>
              <a:t> </a:t>
            </a:r>
            <a:r>
              <a:rPr lang="uk-UA" dirty="0" err="1" smtClean="0"/>
              <a:t>inner</a:t>
            </a:r>
            <a:r>
              <a:rPr lang="uk-UA" dirty="0" smtClean="0"/>
              <a:t> </a:t>
            </a:r>
            <a:r>
              <a:rPr lang="uk-UA" dirty="0" err="1" smtClean="0"/>
              <a:t>surface</a:t>
            </a:r>
            <a:r>
              <a:rPr lang="uk-UA" dirty="0" smtClean="0"/>
              <a:t> </a:t>
            </a:r>
            <a:r>
              <a:rPr lang="uk-UA" dirty="0" err="1" smtClean="0"/>
              <a:t>of</a:t>
            </a:r>
            <a:r>
              <a:rPr lang="uk-UA" dirty="0" smtClean="0"/>
              <a:t> </a:t>
            </a:r>
            <a:r>
              <a:rPr lang="uk-UA" dirty="0" err="1" smtClean="0"/>
              <a:t>labia</a:t>
            </a:r>
            <a:r>
              <a:rPr lang="uk-UA" dirty="0" smtClean="0"/>
              <a:t> </a:t>
            </a:r>
            <a:r>
              <a:rPr lang="uk-UA" dirty="0" err="1" smtClean="0"/>
              <a:t>minora</a:t>
            </a:r>
            <a:r>
              <a:rPr lang="uk-UA" dirty="0" smtClean="0"/>
              <a:t>. (7) </a:t>
            </a:r>
            <a:r>
              <a:rPr lang="uk-UA" dirty="0" err="1" smtClean="0"/>
              <a:t>Epithelium</a:t>
            </a:r>
            <a:r>
              <a:rPr lang="uk-UA" dirty="0" smtClean="0"/>
              <a:t> </a:t>
            </a:r>
            <a:r>
              <a:rPr lang="uk-UA" dirty="0" err="1" smtClean="0"/>
              <a:t>of</a:t>
            </a:r>
            <a:r>
              <a:rPr lang="uk-UA" dirty="0" smtClean="0"/>
              <a:t> </a:t>
            </a:r>
            <a:r>
              <a:rPr lang="uk-UA" dirty="0" err="1" smtClean="0"/>
              <a:t>prostate</a:t>
            </a:r>
            <a:r>
              <a:rPr lang="uk-UA" dirty="0" smtClean="0"/>
              <a:t> (</a:t>
            </a:r>
            <a:r>
              <a:rPr lang="uk-UA" dirty="0" err="1" smtClean="0"/>
              <a:t>except</a:t>
            </a:r>
            <a:r>
              <a:rPr lang="uk-UA" dirty="0" smtClean="0"/>
              <a:t> </a:t>
            </a:r>
            <a:r>
              <a:rPr lang="uk-UA" dirty="0" err="1" smtClean="0"/>
              <a:t>inner</a:t>
            </a:r>
            <a:r>
              <a:rPr lang="uk-UA" dirty="0" smtClean="0"/>
              <a:t> </a:t>
            </a:r>
            <a:r>
              <a:rPr lang="uk-UA" dirty="0" err="1" smtClean="0"/>
              <a:t>glandular</a:t>
            </a:r>
            <a:r>
              <a:rPr lang="uk-UA" dirty="0" smtClean="0"/>
              <a:t> </a:t>
            </a:r>
            <a:r>
              <a:rPr lang="uk-UA" dirty="0" err="1" smtClean="0"/>
              <a:t>zone</a:t>
            </a:r>
            <a:r>
              <a:rPr lang="uk-UA" dirty="0" smtClean="0"/>
              <a:t>), </a:t>
            </a:r>
            <a:r>
              <a:rPr lang="uk-UA" dirty="0" err="1" smtClean="0"/>
              <a:t>bulbourethral</a:t>
            </a:r>
            <a:r>
              <a:rPr lang="uk-UA" dirty="0" smtClean="0"/>
              <a:t> </a:t>
            </a:r>
            <a:r>
              <a:rPr lang="uk-UA" dirty="0" err="1" smtClean="0"/>
              <a:t>glands</a:t>
            </a:r>
            <a:r>
              <a:rPr lang="uk-UA" dirty="0" smtClean="0"/>
              <a:t>, </a:t>
            </a:r>
            <a:r>
              <a:rPr lang="uk-UA" dirty="0" err="1" smtClean="0"/>
              <a:t>greater</a:t>
            </a:r>
            <a:r>
              <a:rPr lang="uk-UA" dirty="0" smtClean="0"/>
              <a:t> </a:t>
            </a:r>
            <a:r>
              <a:rPr lang="uk-UA" dirty="0" err="1" smtClean="0"/>
              <a:t>vestibular</a:t>
            </a:r>
            <a:r>
              <a:rPr lang="uk-UA" dirty="0" smtClean="0"/>
              <a:t> </a:t>
            </a:r>
            <a:r>
              <a:rPr lang="uk-UA" dirty="0" err="1" smtClean="0"/>
              <a:t>and</a:t>
            </a:r>
            <a:r>
              <a:rPr lang="uk-UA" dirty="0" smtClean="0"/>
              <a:t> </a:t>
            </a:r>
            <a:r>
              <a:rPr lang="uk-UA" dirty="0" err="1" smtClean="0"/>
              <a:t>lesser</a:t>
            </a:r>
            <a:r>
              <a:rPr lang="uk-UA" dirty="0" smtClean="0"/>
              <a:t> </a:t>
            </a:r>
            <a:r>
              <a:rPr lang="uk-UA" dirty="0" err="1" smtClean="0"/>
              <a:t>vestibular</a:t>
            </a:r>
            <a:r>
              <a:rPr lang="uk-UA" dirty="0" smtClean="0"/>
              <a:t> </a:t>
            </a:r>
            <a:r>
              <a:rPr lang="uk-UA" dirty="0" err="1" smtClean="0"/>
              <a:t>glands</a:t>
            </a:r>
            <a:r>
              <a:rPr lang="uk-UA" dirty="0" smtClean="0"/>
              <a:t>. (8) </a:t>
            </a:r>
            <a:r>
              <a:rPr lang="uk-UA" dirty="0" err="1" smtClean="0"/>
              <a:t>Epithelium</a:t>
            </a:r>
            <a:r>
              <a:rPr lang="uk-UA" dirty="0" smtClean="0"/>
              <a:t> </a:t>
            </a:r>
            <a:r>
              <a:rPr lang="uk-UA" dirty="0" err="1" smtClean="0"/>
              <a:t>of</a:t>
            </a:r>
            <a:r>
              <a:rPr lang="uk-UA" dirty="0" smtClean="0"/>
              <a:t> </a:t>
            </a:r>
            <a:r>
              <a:rPr lang="uk-UA" dirty="0" err="1" smtClean="0"/>
              <a:t>thy­roid</a:t>
            </a:r>
            <a:r>
              <a:rPr lang="uk-UA" dirty="0" smtClean="0"/>
              <a:t>, </a:t>
            </a:r>
            <a:r>
              <a:rPr lang="uk-UA" dirty="0" err="1" smtClean="0"/>
              <a:t>parathyroid</a:t>
            </a:r>
            <a:r>
              <a:rPr lang="uk-UA" dirty="0" smtClean="0"/>
              <a:t> </a:t>
            </a:r>
            <a:r>
              <a:rPr lang="uk-UA" dirty="0" err="1" smtClean="0"/>
              <a:t>and</a:t>
            </a:r>
            <a:r>
              <a:rPr lang="uk-UA" dirty="0" smtClean="0"/>
              <a:t> </a:t>
            </a:r>
            <a:r>
              <a:rPr lang="uk-UA" dirty="0" err="1" smtClean="0"/>
              <a:t>thymus</a:t>
            </a:r>
            <a:r>
              <a:rPr lang="uk-UA" dirty="0" smtClean="0"/>
              <a:t> </a:t>
            </a:r>
            <a:r>
              <a:rPr lang="uk-UA" dirty="0" err="1" smtClean="0"/>
              <a:t>glands</a:t>
            </a:r>
            <a:r>
              <a:rPr lang="uk-UA" dirty="0" smtClean="0"/>
              <a:t>.</a:t>
            </a:r>
          </a:p>
          <a:p>
            <a:endParaRPr lang="uk-UA"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Місце для вмісту 4" descr="Germ_layers1.jpg"/>
          <p:cNvPicPr>
            <a:picLocks noGrp="1" noChangeAspect="1"/>
          </p:cNvPicPr>
          <p:nvPr>
            <p:ph idx="1"/>
          </p:nvPr>
        </p:nvPicPr>
        <p:blipFill>
          <a:blip r:embed="rId2" cstate="print"/>
          <a:srcRect l="25275" t="15478" r="28571" b="15924"/>
          <a:stretch>
            <a:fillRect/>
          </a:stretch>
        </p:blipFill>
        <p:spPr>
          <a:xfrm>
            <a:off x="1" y="3"/>
            <a:ext cx="4670069" cy="7247605"/>
          </a:xfrm>
        </p:spPr>
      </p:pic>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55576"/>
            <a:ext cx="9721850" cy="514569"/>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4 </a:t>
            </a:r>
            <a:r>
              <a:rPr lang="uk-UA" b="1" dirty="0" smtClean="0"/>
              <a:t>Extra-Embryonic </a:t>
            </a:r>
            <a:r>
              <a:rPr lang="uk-UA" b="1" dirty="0" err="1" smtClean="0"/>
              <a:t>or</a:t>
            </a:r>
            <a:r>
              <a:rPr lang="uk-UA" b="1" dirty="0" smtClean="0"/>
              <a:t> </a:t>
            </a:r>
            <a:r>
              <a:rPr lang="uk-UA" b="1" dirty="0" err="1" smtClean="0"/>
              <a:t>Foetal</a:t>
            </a:r>
            <a:r>
              <a:rPr lang="uk-UA" b="1" dirty="0" smtClean="0"/>
              <a:t> </a:t>
            </a:r>
            <a:r>
              <a:rPr lang="uk-UA" b="1" dirty="0" err="1" smtClean="0"/>
              <a:t>Membranes</a:t>
            </a:r>
            <a:r>
              <a:rPr lang="uk-UA" b="1" dirty="0" smtClean="0"/>
              <a:t>: </a:t>
            </a:r>
            <a:r>
              <a:rPr lang="uk-UA" dirty="0" smtClean="0"/>
              <a:t/>
            </a:r>
            <a:br>
              <a:rPr lang="uk-UA" dirty="0" smtClean="0"/>
            </a:br>
            <a:endParaRPr lang="uk-UA" dirty="0"/>
          </a:p>
        </p:txBody>
      </p:sp>
      <p:sp>
        <p:nvSpPr>
          <p:cNvPr id="3" name="Місце для вмісту 2"/>
          <p:cNvSpPr>
            <a:spLocks noGrp="1"/>
          </p:cNvSpPr>
          <p:nvPr>
            <p:ph idx="1"/>
          </p:nvPr>
        </p:nvSpPr>
        <p:spPr>
          <a:xfrm>
            <a:off x="5014042" y="273680"/>
            <a:ext cx="4707808" cy="6927220"/>
          </a:xfrm>
        </p:spPr>
        <p:txBody>
          <a:bodyPr>
            <a:normAutofit fontScale="40000" lnSpcReduction="20000"/>
          </a:bodyPr>
          <a:lstStyle/>
          <a:p>
            <a:pPr marL="0" indent="0">
              <a:buNone/>
            </a:pPr>
            <a:r>
              <a:rPr lang="uk-UA" sz="4800" b="1" dirty="0" smtClean="0"/>
              <a:t>(i) </a:t>
            </a:r>
            <a:r>
              <a:rPr lang="uk-UA" sz="4800" b="1" dirty="0" err="1" smtClean="0"/>
              <a:t>Chorion</a:t>
            </a:r>
            <a:r>
              <a:rPr lang="uk-UA" sz="4800" b="1" dirty="0" smtClean="0"/>
              <a:t>: </a:t>
            </a:r>
            <a:r>
              <a:rPr lang="uk-UA" sz="4800" dirty="0" err="1" smtClean="0"/>
              <a:t>It</a:t>
            </a:r>
            <a:r>
              <a:rPr lang="uk-UA" sz="4800" dirty="0" smtClean="0"/>
              <a:t> </a:t>
            </a:r>
            <a:r>
              <a:rPr lang="uk-UA" sz="4800" dirty="0" err="1" smtClean="0"/>
              <a:t>is</a:t>
            </a:r>
            <a:r>
              <a:rPr lang="uk-UA" sz="4800" dirty="0" smtClean="0"/>
              <a:t> </a:t>
            </a:r>
            <a:r>
              <a:rPr lang="uk-UA" sz="4800" dirty="0" err="1" smtClean="0"/>
              <a:t>made</a:t>
            </a:r>
            <a:r>
              <a:rPr lang="uk-UA" sz="4800" dirty="0" smtClean="0"/>
              <a:t> </a:t>
            </a:r>
            <a:r>
              <a:rPr lang="uk-UA" sz="4800" dirty="0" err="1" smtClean="0"/>
              <a:t>up</a:t>
            </a:r>
            <a:r>
              <a:rPr lang="uk-UA" sz="4800" dirty="0" smtClean="0"/>
              <a:t> </a:t>
            </a:r>
            <a:r>
              <a:rPr lang="uk-UA" sz="4800" dirty="0" err="1" smtClean="0"/>
              <a:t>of</a:t>
            </a:r>
            <a:r>
              <a:rPr lang="uk-UA" sz="4800" dirty="0" smtClean="0"/>
              <a:t> </a:t>
            </a:r>
            <a:r>
              <a:rPr lang="uk-UA" sz="4800" dirty="0" err="1" smtClean="0"/>
              <a:t>trophoblast</a:t>
            </a:r>
            <a:r>
              <a:rPr lang="uk-UA" sz="4800" dirty="0" smtClean="0"/>
              <a:t> </a:t>
            </a:r>
            <a:r>
              <a:rPr lang="uk-UA" sz="4800" dirty="0" err="1" smtClean="0"/>
              <a:t>outside</a:t>
            </a:r>
            <a:r>
              <a:rPr lang="uk-UA" sz="4800" dirty="0" smtClean="0"/>
              <a:t> </a:t>
            </a:r>
            <a:r>
              <a:rPr lang="uk-UA" sz="4800" dirty="0" err="1" smtClean="0"/>
              <a:t>and</a:t>
            </a:r>
            <a:r>
              <a:rPr lang="uk-UA" sz="4800" dirty="0" smtClean="0"/>
              <a:t> </a:t>
            </a:r>
            <a:r>
              <a:rPr lang="uk-UA" sz="4800" dirty="0" err="1" smtClean="0"/>
              <a:t>somatopleuric</a:t>
            </a:r>
            <a:r>
              <a:rPr lang="uk-UA" sz="4800" dirty="0" smtClean="0"/>
              <a:t> </a:t>
            </a:r>
            <a:r>
              <a:rPr lang="uk-UA" sz="4800" dirty="0" err="1" smtClean="0"/>
              <a:t>extraembryonic</a:t>
            </a:r>
            <a:r>
              <a:rPr lang="uk-UA" sz="4800" dirty="0" smtClean="0"/>
              <a:t> </a:t>
            </a:r>
            <a:r>
              <a:rPr lang="uk-UA" sz="4800" dirty="0" err="1" smtClean="0"/>
              <a:t>mesoderm</a:t>
            </a:r>
            <a:r>
              <a:rPr lang="uk-UA" sz="4800" dirty="0" smtClean="0"/>
              <a:t> </a:t>
            </a:r>
            <a:r>
              <a:rPr lang="uk-UA" sz="4800" dirty="0" err="1" smtClean="0"/>
              <a:t>inside</a:t>
            </a:r>
            <a:r>
              <a:rPr lang="uk-UA" sz="4800" dirty="0" smtClean="0"/>
              <a:t>. </a:t>
            </a:r>
            <a:r>
              <a:rPr lang="uk-UA" sz="4800" dirty="0" err="1" smtClean="0"/>
              <a:t>It</a:t>
            </a:r>
            <a:r>
              <a:rPr lang="uk-UA" sz="4800" dirty="0" smtClean="0"/>
              <a:t> </a:t>
            </a:r>
            <a:r>
              <a:rPr lang="uk-UA" sz="4800" dirty="0" err="1" smtClean="0"/>
              <a:t>completely</a:t>
            </a:r>
            <a:r>
              <a:rPr lang="uk-UA" sz="4800" dirty="0" smtClean="0"/>
              <a:t> </a:t>
            </a:r>
            <a:r>
              <a:rPr lang="uk-UA" sz="4800" dirty="0" err="1" smtClean="0"/>
              <a:t>surrounds</a:t>
            </a:r>
            <a:r>
              <a:rPr lang="uk-UA" sz="4800" dirty="0" smtClean="0"/>
              <a:t> </a:t>
            </a:r>
            <a:r>
              <a:rPr lang="uk-UA" sz="4800" dirty="0" err="1" smtClean="0"/>
              <a:t>the</a:t>
            </a:r>
            <a:r>
              <a:rPr lang="uk-UA" sz="4800" dirty="0" smtClean="0"/>
              <a:t> </a:t>
            </a:r>
            <a:r>
              <a:rPr lang="uk-UA" sz="4800" dirty="0" err="1" smtClean="0"/>
              <a:t>embryo</a:t>
            </a:r>
            <a:r>
              <a:rPr lang="uk-UA" sz="4800" dirty="0" smtClean="0"/>
              <a:t> </a:t>
            </a:r>
            <a:r>
              <a:rPr lang="uk-UA" sz="4800" dirty="0" err="1" smtClean="0"/>
              <a:t>and</a:t>
            </a:r>
            <a:r>
              <a:rPr lang="uk-UA" sz="4800" dirty="0" smtClean="0"/>
              <a:t> </a:t>
            </a:r>
            <a:r>
              <a:rPr lang="uk-UA" sz="4800" dirty="0" err="1" smtClean="0"/>
              <a:t>protects</a:t>
            </a:r>
            <a:r>
              <a:rPr lang="uk-UA" sz="4800" dirty="0" smtClean="0"/>
              <a:t> </a:t>
            </a:r>
            <a:r>
              <a:rPr lang="uk-UA" sz="4800" dirty="0" err="1" smtClean="0"/>
              <a:t>it</a:t>
            </a:r>
            <a:r>
              <a:rPr lang="uk-UA" sz="4800" dirty="0" smtClean="0"/>
              <a:t>. </a:t>
            </a:r>
            <a:r>
              <a:rPr lang="uk-UA" sz="4800" dirty="0" err="1" smtClean="0"/>
              <a:t>it</a:t>
            </a:r>
            <a:r>
              <a:rPr lang="uk-UA" sz="4800" dirty="0" smtClean="0"/>
              <a:t> </a:t>
            </a:r>
            <a:r>
              <a:rPr lang="uk-UA" sz="4800" dirty="0" err="1" smtClean="0"/>
              <a:t>also</a:t>
            </a:r>
            <a:r>
              <a:rPr lang="uk-UA" sz="4800" dirty="0" smtClean="0"/>
              <a:t> </a:t>
            </a:r>
            <a:r>
              <a:rPr lang="uk-UA" sz="4800" dirty="0" err="1" smtClean="0"/>
              <a:t>takes</a:t>
            </a:r>
            <a:r>
              <a:rPr lang="uk-UA" sz="4800" dirty="0" smtClean="0"/>
              <a:t> </a:t>
            </a:r>
            <a:r>
              <a:rPr lang="uk-UA" sz="4800" dirty="0" err="1" smtClean="0"/>
              <a:t>part</a:t>
            </a:r>
            <a:r>
              <a:rPr lang="uk-UA" sz="4800" dirty="0" smtClean="0"/>
              <a:t> </a:t>
            </a:r>
            <a:r>
              <a:rPr lang="uk-UA" sz="4800" dirty="0" err="1" smtClean="0"/>
              <a:t>in</a:t>
            </a:r>
            <a:r>
              <a:rPr lang="uk-UA" sz="4800" dirty="0" smtClean="0"/>
              <a:t> </a:t>
            </a:r>
            <a:r>
              <a:rPr lang="uk-UA" sz="4800" dirty="0" err="1" smtClean="0"/>
              <a:t>the</a:t>
            </a:r>
            <a:r>
              <a:rPr lang="uk-UA" sz="4800" dirty="0" smtClean="0"/>
              <a:t> </a:t>
            </a:r>
            <a:r>
              <a:rPr lang="uk-UA" sz="4800" dirty="0" err="1" smtClean="0"/>
              <a:t>formation</a:t>
            </a:r>
            <a:r>
              <a:rPr lang="uk-UA" sz="4800" dirty="0" smtClean="0"/>
              <a:t> </a:t>
            </a:r>
            <a:r>
              <a:rPr lang="uk-UA" sz="4800" dirty="0" err="1" smtClean="0"/>
              <a:t>of</a:t>
            </a:r>
            <a:r>
              <a:rPr lang="uk-UA" sz="4800" dirty="0" smtClean="0"/>
              <a:t> </a:t>
            </a:r>
            <a:r>
              <a:rPr lang="uk-UA" sz="4800" dirty="0" err="1" smtClean="0"/>
              <a:t>placenta</a:t>
            </a:r>
            <a:r>
              <a:rPr lang="uk-UA" sz="4800" dirty="0" smtClean="0"/>
              <a:t>.</a:t>
            </a:r>
          </a:p>
          <a:p>
            <a:pPr marL="0" indent="0">
              <a:buNone/>
            </a:pPr>
            <a:r>
              <a:rPr lang="uk-UA" sz="4800" b="1" dirty="0" smtClean="0"/>
              <a:t>(</a:t>
            </a:r>
            <a:r>
              <a:rPr lang="uk-UA" sz="4800" b="1" dirty="0" err="1" smtClean="0"/>
              <a:t>ii</a:t>
            </a:r>
            <a:r>
              <a:rPr lang="uk-UA" sz="4800" b="1" dirty="0" smtClean="0"/>
              <a:t>) </a:t>
            </a:r>
            <a:r>
              <a:rPr lang="uk-UA" sz="4800" b="1" dirty="0" err="1" smtClean="0"/>
              <a:t>Amnion</a:t>
            </a:r>
            <a:r>
              <a:rPr lang="uk-UA" sz="4800" b="1" dirty="0" smtClean="0"/>
              <a:t>: </a:t>
            </a:r>
            <a:r>
              <a:rPr lang="uk-UA" sz="4800" dirty="0" err="1" smtClean="0"/>
              <a:t>It</a:t>
            </a:r>
            <a:r>
              <a:rPr lang="uk-UA" sz="4800" dirty="0" smtClean="0"/>
              <a:t> </a:t>
            </a:r>
            <a:r>
              <a:rPr lang="uk-UA" sz="4800" dirty="0" err="1" smtClean="0"/>
              <a:t>is</a:t>
            </a:r>
            <a:r>
              <a:rPr lang="uk-UA" sz="4800" dirty="0" smtClean="0"/>
              <a:t> </a:t>
            </a:r>
            <a:r>
              <a:rPr lang="uk-UA" sz="4800" dirty="0" err="1" smtClean="0"/>
              <a:t>composed</a:t>
            </a:r>
            <a:r>
              <a:rPr lang="uk-UA" sz="4800" dirty="0" smtClean="0"/>
              <a:t> </a:t>
            </a:r>
            <a:r>
              <a:rPr lang="uk-UA" sz="4800" dirty="0" err="1" smtClean="0"/>
              <a:t>of</a:t>
            </a:r>
            <a:r>
              <a:rPr lang="uk-UA" sz="4800" dirty="0" smtClean="0"/>
              <a:t> </a:t>
            </a:r>
            <a:r>
              <a:rPr lang="uk-UA" sz="4800" dirty="0" err="1" smtClean="0"/>
              <a:t>trophoblast</a:t>
            </a:r>
            <a:r>
              <a:rPr lang="uk-UA" sz="4800" dirty="0" smtClean="0"/>
              <a:t> </a:t>
            </a:r>
            <a:r>
              <a:rPr lang="uk-UA" sz="4800" dirty="0" err="1" smtClean="0"/>
              <a:t>inside</a:t>
            </a:r>
            <a:r>
              <a:rPr lang="uk-UA" sz="4800" dirty="0" smtClean="0"/>
              <a:t> </a:t>
            </a:r>
            <a:r>
              <a:rPr lang="uk-UA" sz="4800" dirty="0" err="1" smtClean="0"/>
              <a:t>and</a:t>
            </a:r>
            <a:r>
              <a:rPr lang="uk-UA" sz="4800" dirty="0" smtClean="0"/>
              <a:t> </a:t>
            </a:r>
            <a:r>
              <a:rPr lang="uk-UA" sz="4800" dirty="0" err="1" smtClean="0"/>
              <a:t>somatopleuric</a:t>
            </a:r>
            <a:r>
              <a:rPr lang="uk-UA" sz="4800" dirty="0" smtClean="0"/>
              <a:t> </a:t>
            </a:r>
            <a:r>
              <a:rPr lang="uk-UA" sz="4800" dirty="0" err="1" smtClean="0"/>
              <a:t>extraembryonic</a:t>
            </a:r>
            <a:r>
              <a:rPr lang="uk-UA" sz="4800" dirty="0" smtClean="0"/>
              <a:t> </a:t>
            </a:r>
            <a:r>
              <a:rPr lang="uk-UA" sz="4800" dirty="0" err="1" smtClean="0"/>
              <a:t>mesoderm</a:t>
            </a:r>
            <a:r>
              <a:rPr lang="uk-UA" sz="4800" dirty="0" smtClean="0"/>
              <a:t> </a:t>
            </a:r>
            <a:r>
              <a:rPr lang="uk-UA" sz="4800" dirty="0" err="1" smtClean="0"/>
              <a:t>outside</a:t>
            </a:r>
            <a:r>
              <a:rPr lang="uk-UA" sz="4800" dirty="0" smtClean="0"/>
              <a:t>. </a:t>
            </a:r>
            <a:r>
              <a:rPr lang="uk-UA" sz="4800" dirty="0" err="1" smtClean="0"/>
              <a:t>The</a:t>
            </a:r>
            <a:r>
              <a:rPr lang="uk-UA" sz="4800" dirty="0" smtClean="0"/>
              <a:t> </a:t>
            </a:r>
            <a:r>
              <a:rPr lang="uk-UA" sz="4800" dirty="0" err="1" smtClean="0"/>
              <a:t>space</a:t>
            </a:r>
            <a:r>
              <a:rPr lang="uk-UA" sz="4800" dirty="0" smtClean="0"/>
              <a:t> </a:t>
            </a:r>
            <a:r>
              <a:rPr lang="uk-UA" sz="4800" dirty="0" err="1" smtClean="0"/>
              <a:t>between</a:t>
            </a:r>
            <a:r>
              <a:rPr lang="uk-UA" sz="4800" dirty="0" smtClean="0"/>
              <a:t> </a:t>
            </a:r>
            <a:r>
              <a:rPr lang="uk-UA" sz="4800" dirty="0" err="1" smtClean="0"/>
              <a:t>the</a:t>
            </a:r>
            <a:r>
              <a:rPr lang="uk-UA" sz="4800" dirty="0" smtClean="0"/>
              <a:t> </a:t>
            </a:r>
            <a:r>
              <a:rPr lang="uk-UA" sz="4800" dirty="0" err="1" smtClean="0"/>
              <a:t>embryo</a:t>
            </a:r>
            <a:r>
              <a:rPr lang="uk-UA" sz="4800" dirty="0" smtClean="0"/>
              <a:t> </a:t>
            </a:r>
            <a:r>
              <a:rPr lang="uk-UA" sz="4800" dirty="0" err="1" smtClean="0"/>
              <a:t>and</a:t>
            </a:r>
            <a:r>
              <a:rPr lang="uk-UA" sz="4800" dirty="0" smtClean="0"/>
              <a:t> </a:t>
            </a:r>
            <a:r>
              <a:rPr lang="uk-UA" sz="4800" dirty="0" err="1" smtClean="0"/>
              <a:t>the</a:t>
            </a:r>
            <a:r>
              <a:rPr lang="uk-UA" sz="4800" dirty="0" smtClean="0"/>
              <a:t> </a:t>
            </a:r>
            <a:r>
              <a:rPr lang="uk-UA" sz="4800" dirty="0" err="1" smtClean="0"/>
              <a:t>amnion</a:t>
            </a:r>
            <a:r>
              <a:rPr lang="uk-UA" sz="4800" dirty="0" smtClean="0"/>
              <a:t> </a:t>
            </a:r>
            <a:r>
              <a:rPr lang="uk-UA" sz="4800" dirty="0" err="1" smtClean="0"/>
              <a:t>is</a:t>
            </a:r>
            <a:r>
              <a:rPr lang="uk-UA" sz="4800" dirty="0" smtClean="0"/>
              <a:t> </a:t>
            </a:r>
            <a:r>
              <a:rPr lang="uk-UA" sz="4800" dirty="0" err="1" smtClean="0"/>
              <a:t>called</a:t>
            </a:r>
            <a:r>
              <a:rPr lang="uk-UA" sz="4800" dirty="0" smtClean="0"/>
              <a:t> </a:t>
            </a:r>
            <a:r>
              <a:rPr lang="uk-UA" sz="4800" dirty="0" err="1" smtClean="0"/>
              <a:t>the</a:t>
            </a:r>
            <a:r>
              <a:rPr lang="uk-UA" sz="4800" dirty="0" smtClean="0"/>
              <a:t> </a:t>
            </a:r>
            <a:r>
              <a:rPr lang="uk-UA" sz="4800" dirty="0" err="1" smtClean="0"/>
              <a:t>amniotic</a:t>
            </a:r>
            <a:r>
              <a:rPr lang="uk-UA" sz="4800" dirty="0" smtClean="0"/>
              <a:t> </a:t>
            </a:r>
            <a:r>
              <a:rPr lang="uk-UA" sz="4800" dirty="0" err="1" smtClean="0"/>
              <a:t>cavity</a:t>
            </a:r>
            <a:r>
              <a:rPr lang="uk-UA" sz="4800" dirty="0" smtClean="0"/>
              <a:t> </a:t>
            </a:r>
            <a:r>
              <a:rPr lang="uk-UA" sz="4800" dirty="0" err="1" smtClean="0"/>
              <a:t>which</a:t>
            </a:r>
            <a:r>
              <a:rPr lang="uk-UA" sz="4800" dirty="0" smtClean="0"/>
              <a:t> </a:t>
            </a:r>
            <a:r>
              <a:rPr lang="uk-UA" sz="4800" dirty="0" err="1" smtClean="0"/>
              <a:t>is</a:t>
            </a:r>
            <a:r>
              <a:rPr lang="uk-UA" sz="4800" dirty="0" smtClean="0"/>
              <a:t> </a:t>
            </a:r>
            <a:r>
              <a:rPr lang="uk-UA" sz="4800" dirty="0" err="1" smtClean="0"/>
              <a:t>filled</a:t>
            </a:r>
            <a:r>
              <a:rPr lang="uk-UA" sz="4800" dirty="0" smtClean="0"/>
              <a:t> </a:t>
            </a:r>
            <a:r>
              <a:rPr lang="uk-UA" sz="4800" dirty="0" err="1" smtClean="0"/>
              <a:t>with</a:t>
            </a:r>
            <a:r>
              <a:rPr lang="uk-UA" sz="4800" dirty="0" smtClean="0"/>
              <a:t> a </a:t>
            </a:r>
            <a:r>
              <a:rPr lang="uk-UA" sz="4800" dirty="0" err="1" smtClean="0"/>
              <a:t>clear</a:t>
            </a:r>
            <a:r>
              <a:rPr lang="uk-UA" sz="4800" dirty="0" smtClean="0"/>
              <a:t>, </a:t>
            </a:r>
            <a:r>
              <a:rPr lang="uk-UA" sz="4800" dirty="0" err="1" smtClean="0"/>
              <a:t>watery</a:t>
            </a:r>
            <a:r>
              <a:rPr lang="uk-UA" sz="4800" dirty="0" smtClean="0"/>
              <a:t> </a:t>
            </a:r>
            <a:r>
              <a:rPr lang="uk-UA" sz="4800" dirty="0" err="1" smtClean="0"/>
              <a:t>fluid</a:t>
            </a:r>
            <a:r>
              <a:rPr lang="uk-UA" sz="4800" dirty="0" smtClean="0"/>
              <a:t> </a:t>
            </a:r>
            <a:r>
              <a:rPr lang="uk-UA" sz="4800" dirty="0" err="1" smtClean="0"/>
              <a:t>secreted</a:t>
            </a:r>
            <a:r>
              <a:rPr lang="uk-UA" sz="4800" dirty="0" smtClean="0"/>
              <a:t> </a:t>
            </a:r>
            <a:r>
              <a:rPr lang="uk-UA" sz="4800" dirty="0" err="1" smtClean="0"/>
              <a:t>by</a:t>
            </a:r>
            <a:r>
              <a:rPr lang="uk-UA" sz="4800" dirty="0" smtClean="0"/>
              <a:t> </a:t>
            </a:r>
            <a:r>
              <a:rPr lang="uk-UA" sz="4800" dirty="0" err="1" smtClean="0"/>
              <a:t>both</a:t>
            </a:r>
            <a:r>
              <a:rPr lang="uk-UA" sz="4800" dirty="0" smtClean="0"/>
              <a:t> </a:t>
            </a:r>
            <a:r>
              <a:rPr lang="uk-UA" sz="4800" dirty="0" err="1" smtClean="0"/>
              <a:t>the</a:t>
            </a:r>
            <a:r>
              <a:rPr lang="uk-UA" sz="4800" dirty="0" smtClean="0"/>
              <a:t> </a:t>
            </a:r>
            <a:r>
              <a:rPr lang="uk-UA" sz="4800" dirty="0" err="1" smtClean="0"/>
              <a:t>embryo</a:t>
            </a:r>
            <a:r>
              <a:rPr lang="uk-UA" sz="4800" dirty="0" smtClean="0"/>
              <a:t> </a:t>
            </a:r>
            <a:r>
              <a:rPr lang="uk-UA" sz="4800" dirty="0" err="1" smtClean="0"/>
              <a:t>and</a:t>
            </a:r>
            <a:r>
              <a:rPr lang="uk-UA" sz="4800" dirty="0" smtClean="0"/>
              <a:t> </a:t>
            </a:r>
            <a:r>
              <a:rPr lang="uk-UA" sz="4800" dirty="0" err="1" smtClean="0"/>
              <a:t>the</a:t>
            </a:r>
            <a:r>
              <a:rPr lang="uk-UA" sz="4800" dirty="0" smtClean="0"/>
              <a:t> </a:t>
            </a:r>
            <a:r>
              <a:rPr lang="uk-UA" sz="4800" dirty="0" err="1" smtClean="0"/>
              <a:t>membrane</a:t>
            </a:r>
            <a:r>
              <a:rPr lang="uk-UA" sz="4800" dirty="0" smtClean="0"/>
              <a:t>. </a:t>
            </a:r>
            <a:r>
              <a:rPr lang="uk-UA" sz="4800" dirty="0" err="1" smtClean="0"/>
              <a:t>The</a:t>
            </a:r>
            <a:r>
              <a:rPr lang="uk-UA" sz="4800" dirty="0" smtClean="0"/>
              <a:t> </a:t>
            </a:r>
            <a:r>
              <a:rPr lang="uk-UA" sz="4800" dirty="0" err="1" smtClean="0"/>
              <a:t>amniotic</a:t>
            </a:r>
            <a:r>
              <a:rPr lang="uk-UA" sz="4800" dirty="0" smtClean="0"/>
              <a:t> </a:t>
            </a:r>
            <a:r>
              <a:rPr lang="uk-UA" sz="4800" dirty="0" err="1" smtClean="0"/>
              <a:t>fluid</a:t>
            </a:r>
            <a:r>
              <a:rPr lang="uk-UA" sz="4800" dirty="0" smtClean="0"/>
              <a:t> </a:t>
            </a:r>
            <a:r>
              <a:rPr lang="uk-UA" sz="4800" dirty="0" err="1" smtClean="0"/>
              <a:t>prevents</a:t>
            </a:r>
            <a:r>
              <a:rPr lang="uk-UA" sz="4800" dirty="0" smtClean="0"/>
              <a:t> </a:t>
            </a:r>
            <a:r>
              <a:rPr lang="uk-UA" sz="4800" dirty="0" err="1" smtClean="0"/>
              <a:t>desiccation</a:t>
            </a:r>
            <a:r>
              <a:rPr lang="uk-UA" sz="4800" dirty="0" smtClean="0"/>
              <a:t> </a:t>
            </a:r>
            <a:r>
              <a:rPr lang="uk-UA" sz="4800" dirty="0" err="1" smtClean="0"/>
              <a:t>of</a:t>
            </a:r>
            <a:r>
              <a:rPr lang="uk-UA" sz="4800" dirty="0" smtClean="0"/>
              <a:t> </a:t>
            </a:r>
            <a:r>
              <a:rPr lang="uk-UA" sz="4800" dirty="0" err="1" smtClean="0"/>
              <a:t>the</a:t>
            </a:r>
            <a:r>
              <a:rPr lang="uk-UA" sz="4800" dirty="0" smtClean="0"/>
              <a:t> </a:t>
            </a:r>
            <a:r>
              <a:rPr lang="uk-UA" sz="4800" dirty="0" err="1" smtClean="0"/>
              <a:t>embryo</a:t>
            </a:r>
            <a:r>
              <a:rPr lang="uk-UA" sz="4800" dirty="0" smtClean="0"/>
              <a:t> </a:t>
            </a:r>
            <a:r>
              <a:rPr lang="uk-UA" sz="4800" dirty="0" err="1" smtClean="0"/>
              <a:t>and</a:t>
            </a:r>
            <a:r>
              <a:rPr lang="uk-UA" sz="4800" dirty="0" smtClean="0"/>
              <a:t> </a:t>
            </a:r>
            <a:r>
              <a:rPr lang="uk-UA" sz="4800" dirty="0" err="1" smtClean="0"/>
              <a:t>acts</a:t>
            </a:r>
            <a:r>
              <a:rPr lang="uk-UA" sz="4800" dirty="0" smtClean="0"/>
              <a:t> </a:t>
            </a:r>
            <a:r>
              <a:rPr lang="uk-UA" sz="4800" dirty="0" err="1" smtClean="0"/>
              <a:t>as</a:t>
            </a:r>
            <a:r>
              <a:rPr lang="uk-UA" sz="4800" dirty="0" smtClean="0"/>
              <a:t> a </a:t>
            </a:r>
            <a:r>
              <a:rPr lang="uk-UA" sz="4800" dirty="0" err="1" smtClean="0"/>
              <a:t>protective</a:t>
            </a:r>
            <a:r>
              <a:rPr lang="uk-UA" sz="4800" dirty="0" smtClean="0"/>
              <a:t> </a:t>
            </a:r>
            <a:r>
              <a:rPr lang="uk-UA" sz="4800" dirty="0" err="1" smtClean="0"/>
              <a:t>cushion</a:t>
            </a:r>
            <a:r>
              <a:rPr lang="uk-UA" sz="4800" dirty="0" smtClean="0"/>
              <a:t> </a:t>
            </a:r>
            <a:r>
              <a:rPr lang="uk-UA" sz="4800" dirty="0" err="1" smtClean="0"/>
              <a:t>that</a:t>
            </a:r>
            <a:r>
              <a:rPr lang="uk-UA" sz="4800" dirty="0" smtClean="0"/>
              <a:t> </a:t>
            </a:r>
            <a:r>
              <a:rPr lang="uk-UA" sz="4800" dirty="0" err="1" smtClean="0"/>
              <a:t>absorbs</a:t>
            </a:r>
            <a:r>
              <a:rPr lang="uk-UA" sz="4800" dirty="0" smtClean="0"/>
              <a:t> </a:t>
            </a:r>
            <a:r>
              <a:rPr lang="uk-UA" sz="4800" dirty="0" err="1" smtClean="0"/>
              <a:t>shocks</a:t>
            </a:r>
            <a:r>
              <a:rPr lang="uk-UA" sz="4800" dirty="0" smtClean="0"/>
              <a:t>.</a:t>
            </a:r>
          </a:p>
          <a:p>
            <a:pPr marL="0" indent="0">
              <a:buNone/>
            </a:pPr>
            <a:r>
              <a:rPr lang="uk-UA" sz="4800" b="1" dirty="0" smtClean="0"/>
              <a:t>(</a:t>
            </a:r>
            <a:r>
              <a:rPr lang="uk-UA" sz="4800" b="1" dirty="0" err="1" smtClean="0"/>
              <a:t>iii</a:t>
            </a:r>
            <a:r>
              <a:rPr lang="uk-UA" sz="4800" b="1" dirty="0" smtClean="0"/>
              <a:t>) </a:t>
            </a:r>
            <a:r>
              <a:rPr lang="uk-UA" sz="4800" b="1" dirty="0" err="1" smtClean="0"/>
              <a:t>Allantois</a:t>
            </a:r>
            <a:r>
              <a:rPr lang="uk-UA" sz="4800" b="1" dirty="0" smtClean="0"/>
              <a:t>: </a:t>
            </a:r>
            <a:r>
              <a:rPr lang="uk-UA" sz="4800" dirty="0" err="1" smtClean="0"/>
              <a:t>The</a:t>
            </a:r>
            <a:r>
              <a:rPr lang="uk-UA" sz="4800" dirty="0" smtClean="0"/>
              <a:t> </a:t>
            </a:r>
            <a:r>
              <a:rPr lang="uk-UA" sz="4800" dirty="0" err="1" smtClean="0"/>
              <a:t>allantois</a:t>
            </a:r>
            <a:r>
              <a:rPr lang="uk-UA" sz="4800" dirty="0" smtClean="0"/>
              <a:t> </a:t>
            </a:r>
            <a:r>
              <a:rPr lang="uk-UA" sz="4800" dirty="0" err="1" smtClean="0"/>
              <a:t>is</a:t>
            </a:r>
            <a:r>
              <a:rPr lang="uk-UA" sz="4800" dirty="0" smtClean="0"/>
              <a:t> </a:t>
            </a:r>
            <a:r>
              <a:rPr lang="uk-UA" sz="4800" dirty="0" err="1" smtClean="0"/>
              <a:t>composed</a:t>
            </a:r>
            <a:r>
              <a:rPr lang="uk-UA" sz="4800" dirty="0" smtClean="0"/>
              <a:t> </a:t>
            </a:r>
            <a:r>
              <a:rPr lang="uk-UA" sz="4800" dirty="0" err="1" smtClean="0"/>
              <a:t>of</a:t>
            </a:r>
            <a:r>
              <a:rPr lang="uk-UA" sz="4800" dirty="0" smtClean="0"/>
              <a:t> </a:t>
            </a:r>
            <a:r>
              <a:rPr lang="uk-UA" sz="4800" dirty="0" err="1" smtClean="0"/>
              <a:t>endoderm</a:t>
            </a:r>
            <a:r>
              <a:rPr lang="uk-UA" sz="4800" dirty="0" smtClean="0"/>
              <a:t> </a:t>
            </a:r>
            <a:r>
              <a:rPr lang="uk-UA" sz="4800" dirty="0" err="1" smtClean="0"/>
              <a:t>inside</a:t>
            </a:r>
            <a:r>
              <a:rPr lang="uk-UA" sz="4800" dirty="0" smtClean="0"/>
              <a:t> </a:t>
            </a:r>
            <a:r>
              <a:rPr lang="uk-UA" sz="4800" dirty="0" err="1" smtClean="0"/>
              <a:t>and</a:t>
            </a:r>
            <a:r>
              <a:rPr lang="uk-UA" sz="4800" dirty="0" smtClean="0"/>
              <a:t> </a:t>
            </a:r>
            <a:r>
              <a:rPr lang="uk-UA" sz="4800" dirty="0" err="1" smtClean="0"/>
              <a:t>splanchnopleuric</a:t>
            </a:r>
            <a:r>
              <a:rPr lang="uk-UA" sz="4800" dirty="0" smtClean="0"/>
              <a:t> </a:t>
            </a:r>
            <a:r>
              <a:rPr lang="uk-UA" sz="4800" dirty="0" err="1" smtClean="0"/>
              <a:t>ex­traembryonic</a:t>
            </a:r>
            <a:r>
              <a:rPr lang="uk-UA" sz="4800" dirty="0" smtClean="0"/>
              <a:t> </a:t>
            </a:r>
            <a:r>
              <a:rPr lang="uk-UA" sz="4800" dirty="0" err="1" smtClean="0"/>
              <a:t>mesoderm</a:t>
            </a:r>
            <a:r>
              <a:rPr lang="uk-UA" sz="4800" dirty="0" smtClean="0"/>
              <a:t> </a:t>
            </a:r>
            <a:r>
              <a:rPr lang="uk-UA" sz="4800" dirty="0" err="1" smtClean="0"/>
              <a:t>outside</a:t>
            </a:r>
            <a:r>
              <a:rPr lang="uk-UA" sz="4800" dirty="0" smtClean="0"/>
              <a:t>. </a:t>
            </a:r>
            <a:r>
              <a:rPr lang="uk-UA" sz="4800" dirty="0" err="1" smtClean="0"/>
              <a:t>It</a:t>
            </a:r>
            <a:r>
              <a:rPr lang="uk-UA" sz="4800" dirty="0" smtClean="0"/>
              <a:t> </a:t>
            </a:r>
            <a:r>
              <a:rPr lang="uk-UA" sz="4800" dirty="0" err="1" smtClean="0"/>
              <a:t>is</a:t>
            </a:r>
            <a:r>
              <a:rPr lang="uk-UA" sz="4800" dirty="0" smtClean="0"/>
              <a:t> a sac-</a:t>
            </a:r>
            <a:r>
              <a:rPr lang="uk-UA" sz="4800" dirty="0" err="1" smtClean="0"/>
              <a:t>like</a:t>
            </a:r>
            <a:r>
              <a:rPr lang="uk-UA" sz="4800" dirty="0" smtClean="0"/>
              <a:t> </a:t>
            </a:r>
            <a:r>
              <a:rPr lang="uk-UA" sz="4800" dirty="0" err="1" smtClean="0"/>
              <a:t>structure</a:t>
            </a:r>
            <a:r>
              <a:rPr lang="uk-UA" sz="4800" dirty="0" smtClean="0"/>
              <a:t> </a:t>
            </a:r>
            <a:r>
              <a:rPr lang="uk-UA" sz="4800" dirty="0" err="1" smtClean="0"/>
              <a:t>which</a:t>
            </a:r>
            <a:r>
              <a:rPr lang="uk-UA" sz="4800" dirty="0" smtClean="0"/>
              <a:t> </a:t>
            </a:r>
            <a:r>
              <a:rPr lang="uk-UA" sz="4800" dirty="0" err="1" smtClean="0"/>
              <a:t>arises</a:t>
            </a:r>
            <a:r>
              <a:rPr lang="uk-UA" sz="4800" dirty="0" smtClean="0"/>
              <a:t> </a:t>
            </a:r>
            <a:r>
              <a:rPr lang="uk-UA" sz="4800" dirty="0" err="1" smtClean="0"/>
              <a:t>from</a:t>
            </a:r>
            <a:r>
              <a:rPr lang="uk-UA" sz="4800" dirty="0" smtClean="0"/>
              <a:t> </a:t>
            </a:r>
            <a:r>
              <a:rPr lang="uk-UA" sz="4800" dirty="0" err="1" smtClean="0"/>
              <a:t>the</a:t>
            </a:r>
            <a:r>
              <a:rPr lang="uk-UA" sz="4800" dirty="0" smtClean="0"/>
              <a:t> </a:t>
            </a:r>
            <a:r>
              <a:rPr lang="uk-UA" sz="4800" dirty="0" err="1" smtClean="0"/>
              <a:t>gut</a:t>
            </a:r>
            <a:r>
              <a:rPr lang="uk-UA" sz="4800" dirty="0" smtClean="0"/>
              <a:t> </a:t>
            </a:r>
            <a:r>
              <a:rPr lang="uk-UA" sz="4800" dirty="0" err="1" smtClean="0"/>
              <a:t>of</a:t>
            </a:r>
            <a:r>
              <a:rPr lang="uk-UA" sz="4800" dirty="0" smtClean="0"/>
              <a:t> </a:t>
            </a:r>
            <a:r>
              <a:rPr lang="uk-UA" sz="4800" dirty="0" err="1" smtClean="0"/>
              <a:t>the</a:t>
            </a:r>
            <a:r>
              <a:rPr lang="uk-UA" sz="4800" dirty="0" smtClean="0"/>
              <a:t> </a:t>
            </a:r>
            <a:r>
              <a:rPr lang="uk-UA" sz="4800" dirty="0" err="1" smtClean="0"/>
              <a:t>embryo</a:t>
            </a:r>
            <a:r>
              <a:rPr lang="uk-UA" sz="4800" dirty="0" smtClean="0"/>
              <a:t> </a:t>
            </a:r>
            <a:r>
              <a:rPr lang="uk-UA" sz="4800" dirty="0" err="1" smtClean="0"/>
              <a:t>near</a:t>
            </a:r>
            <a:r>
              <a:rPr lang="uk-UA" sz="4800" dirty="0" smtClean="0"/>
              <a:t> </a:t>
            </a:r>
            <a:r>
              <a:rPr lang="uk-UA" sz="4800" dirty="0" err="1" smtClean="0"/>
              <a:t>the</a:t>
            </a:r>
            <a:r>
              <a:rPr lang="uk-UA" sz="4800" dirty="0" smtClean="0"/>
              <a:t> </a:t>
            </a:r>
            <a:r>
              <a:rPr lang="uk-UA" sz="4800" dirty="0" err="1" smtClean="0"/>
              <a:t>yolk</a:t>
            </a:r>
            <a:r>
              <a:rPr lang="uk-UA" sz="4800" dirty="0" smtClean="0"/>
              <a:t> </a:t>
            </a:r>
            <a:r>
              <a:rPr lang="uk-UA" sz="4800" dirty="0" err="1" smtClean="0"/>
              <a:t>sac</a:t>
            </a:r>
            <a:r>
              <a:rPr lang="uk-UA" sz="4800" dirty="0" smtClean="0"/>
              <a:t>. </a:t>
            </a:r>
            <a:r>
              <a:rPr lang="uk-UA" sz="4800" dirty="0" err="1" smtClean="0"/>
              <a:t>In</a:t>
            </a:r>
            <a:r>
              <a:rPr lang="uk-UA" sz="4800" dirty="0" smtClean="0"/>
              <a:t> </a:t>
            </a:r>
            <a:r>
              <a:rPr lang="uk-UA" sz="4800" dirty="0" err="1" smtClean="0"/>
              <a:t>human</a:t>
            </a:r>
            <a:r>
              <a:rPr lang="uk-UA" sz="4800" dirty="0" smtClean="0"/>
              <a:t> </a:t>
            </a:r>
            <a:r>
              <a:rPr lang="uk-UA" sz="4800" dirty="0" err="1" smtClean="0"/>
              <a:t>the</a:t>
            </a:r>
            <a:r>
              <a:rPr lang="uk-UA" sz="4800" dirty="0" smtClean="0"/>
              <a:t> </a:t>
            </a:r>
            <a:r>
              <a:rPr lang="uk-UA" sz="4800" dirty="0" err="1" smtClean="0"/>
              <a:t>allantois</a:t>
            </a:r>
            <a:r>
              <a:rPr lang="uk-UA" sz="4800" dirty="0" smtClean="0"/>
              <a:t> </a:t>
            </a:r>
            <a:r>
              <a:rPr lang="uk-UA" sz="4800" dirty="0" err="1" smtClean="0"/>
              <a:t>is</a:t>
            </a:r>
            <a:r>
              <a:rPr lang="uk-UA" sz="4800" dirty="0" smtClean="0"/>
              <a:t> </a:t>
            </a:r>
            <a:r>
              <a:rPr lang="uk-UA" sz="4800" dirty="0" err="1" smtClean="0"/>
              <a:t>small</a:t>
            </a:r>
            <a:r>
              <a:rPr lang="uk-UA" sz="4800" dirty="0" smtClean="0"/>
              <a:t> </a:t>
            </a:r>
            <a:r>
              <a:rPr lang="uk-UA" sz="4800" dirty="0" err="1" smtClean="0"/>
              <a:t>and</a:t>
            </a:r>
            <a:r>
              <a:rPr lang="uk-UA" sz="4800" dirty="0" smtClean="0"/>
              <a:t> </a:t>
            </a:r>
            <a:r>
              <a:rPr lang="uk-UA" sz="4800" dirty="0" err="1" smtClean="0"/>
              <a:t>nonfunctional</a:t>
            </a:r>
            <a:r>
              <a:rPr lang="uk-UA" sz="4800" dirty="0" smtClean="0"/>
              <a:t> </a:t>
            </a:r>
            <a:r>
              <a:rPr lang="uk-UA" sz="4800" dirty="0" err="1" smtClean="0"/>
              <a:t>except</a:t>
            </a:r>
            <a:r>
              <a:rPr lang="uk-UA" sz="4800" dirty="0" smtClean="0"/>
              <a:t> </a:t>
            </a:r>
            <a:r>
              <a:rPr lang="uk-UA" sz="4800" dirty="0" err="1" smtClean="0"/>
              <a:t>for</a:t>
            </a:r>
            <a:r>
              <a:rPr lang="uk-UA" sz="4800" dirty="0" smtClean="0"/>
              <a:t> </a:t>
            </a:r>
            <a:r>
              <a:rPr lang="uk-UA" sz="4800" dirty="0" err="1" smtClean="0"/>
              <a:t>furnishing</a:t>
            </a:r>
            <a:r>
              <a:rPr lang="uk-UA" sz="4800" dirty="0" smtClean="0"/>
              <a:t> </a:t>
            </a:r>
            <a:r>
              <a:rPr lang="uk-UA" sz="4800" dirty="0" err="1" smtClean="0"/>
              <a:t>blood</a:t>
            </a:r>
            <a:r>
              <a:rPr lang="uk-UA" sz="4800" dirty="0" smtClean="0"/>
              <a:t> </a:t>
            </a:r>
            <a:r>
              <a:rPr lang="uk-UA" sz="4800" dirty="0" err="1" smtClean="0"/>
              <a:t>vessels</a:t>
            </a:r>
            <a:r>
              <a:rPr lang="uk-UA" sz="4800" dirty="0" smtClean="0"/>
              <a:t> </a:t>
            </a:r>
            <a:r>
              <a:rPr lang="uk-UA" sz="4800" dirty="0" err="1" smtClean="0"/>
              <a:t>to</a:t>
            </a:r>
            <a:r>
              <a:rPr lang="uk-UA" sz="4800" dirty="0" smtClean="0"/>
              <a:t> </a:t>
            </a:r>
            <a:r>
              <a:rPr lang="uk-UA" sz="4800" dirty="0" err="1" smtClean="0"/>
              <a:t>the</a:t>
            </a:r>
            <a:r>
              <a:rPr lang="uk-UA" sz="4800" dirty="0" smtClean="0"/>
              <a:t> </a:t>
            </a:r>
            <a:r>
              <a:rPr lang="uk-UA" sz="4800" dirty="0" err="1" smtClean="0"/>
              <a:t>placenta</a:t>
            </a:r>
            <a:r>
              <a:rPr lang="uk-UA" sz="4800" dirty="0" smtClean="0"/>
              <a:t>.</a:t>
            </a:r>
          </a:p>
          <a:p>
            <a:pPr marL="0" indent="0">
              <a:buNone/>
            </a:pPr>
            <a:r>
              <a:rPr lang="uk-UA" sz="4800" b="1" dirty="0" smtClean="0"/>
              <a:t>(</a:t>
            </a:r>
            <a:r>
              <a:rPr lang="uk-UA" sz="4800" b="1" dirty="0" err="1" smtClean="0"/>
              <a:t>iv</a:t>
            </a:r>
            <a:r>
              <a:rPr lang="uk-UA" sz="4800" b="1" dirty="0" smtClean="0"/>
              <a:t>) </a:t>
            </a:r>
            <a:r>
              <a:rPr lang="uk-UA" sz="4800" b="1" dirty="0" err="1" smtClean="0"/>
              <a:t>Yolk</a:t>
            </a:r>
            <a:r>
              <a:rPr lang="uk-UA" sz="4800" b="1" dirty="0" smtClean="0"/>
              <a:t> </a:t>
            </a:r>
            <a:r>
              <a:rPr lang="uk-UA" sz="4800" b="1" dirty="0" err="1" smtClean="0"/>
              <a:t>sac</a:t>
            </a:r>
            <a:r>
              <a:rPr lang="uk-UA" sz="4800" b="1" dirty="0" smtClean="0"/>
              <a:t>: </a:t>
            </a:r>
            <a:r>
              <a:rPr lang="uk-UA" sz="4800" dirty="0" err="1" smtClean="0"/>
              <a:t>The</a:t>
            </a:r>
            <a:r>
              <a:rPr lang="uk-UA" sz="4800" dirty="0" smtClean="0"/>
              <a:t> </a:t>
            </a:r>
            <a:r>
              <a:rPr lang="uk-UA" sz="4800" dirty="0" err="1" smtClean="0"/>
              <a:t>primary</a:t>
            </a:r>
            <a:r>
              <a:rPr lang="uk-UA" sz="4800" dirty="0" smtClean="0"/>
              <a:t> </a:t>
            </a:r>
            <a:r>
              <a:rPr lang="uk-UA" sz="4800" dirty="0" err="1" smtClean="0"/>
              <a:t>yolk</a:t>
            </a:r>
            <a:r>
              <a:rPr lang="uk-UA" sz="4800" dirty="0" smtClean="0"/>
              <a:t> </a:t>
            </a:r>
            <a:r>
              <a:rPr lang="uk-UA" sz="4800" dirty="0" err="1" smtClean="0"/>
              <a:t>sac</a:t>
            </a:r>
            <a:r>
              <a:rPr lang="uk-UA" sz="4800" dirty="0" smtClean="0"/>
              <a:t> </a:t>
            </a:r>
            <a:r>
              <a:rPr lang="uk-UA" sz="4800" dirty="0" err="1" smtClean="0"/>
              <a:t>consists</a:t>
            </a:r>
            <a:r>
              <a:rPr lang="uk-UA" sz="4800" dirty="0" smtClean="0"/>
              <a:t> </a:t>
            </a:r>
            <a:r>
              <a:rPr lang="uk-UA" sz="4800" dirty="0" err="1" smtClean="0"/>
              <a:t>of</a:t>
            </a:r>
            <a:r>
              <a:rPr lang="uk-UA" sz="4800" dirty="0" smtClean="0"/>
              <a:t> </a:t>
            </a:r>
            <a:r>
              <a:rPr lang="uk-UA" sz="4800" dirty="0" err="1" smtClean="0"/>
              <a:t>endoderm</a:t>
            </a:r>
            <a:r>
              <a:rPr lang="uk-UA" sz="4800" dirty="0" smtClean="0"/>
              <a:t> </a:t>
            </a:r>
            <a:r>
              <a:rPr lang="uk-UA" sz="4800" dirty="0" err="1" smtClean="0"/>
              <a:t>inside</a:t>
            </a:r>
            <a:r>
              <a:rPr lang="uk-UA" sz="4800" dirty="0" smtClean="0"/>
              <a:t> </a:t>
            </a:r>
            <a:r>
              <a:rPr lang="uk-UA" sz="4800" dirty="0" err="1" smtClean="0"/>
              <a:t>and</a:t>
            </a:r>
            <a:r>
              <a:rPr lang="uk-UA" sz="4800" dirty="0" smtClean="0"/>
              <a:t> </a:t>
            </a:r>
            <a:r>
              <a:rPr lang="uk-UA" sz="4800" dirty="0" err="1" smtClean="0"/>
              <a:t>splanchnopleuric</a:t>
            </a:r>
            <a:r>
              <a:rPr lang="uk-UA" sz="4800" dirty="0" smtClean="0"/>
              <a:t> </a:t>
            </a:r>
            <a:r>
              <a:rPr lang="uk-UA" sz="4800" dirty="0" err="1" smtClean="0"/>
              <a:t>extraembryonic</a:t>
            </a:r>
            <a:r>
              <a:rPr lang="uk-UA" sz="4800" dirty="0" smtClean="0"/>
              <a:t> </a:t>
            </a:r>
            <a:r>
              <a:rPr lang="uk-UA" sz="4800" dirty="0" err="1" smtClean="0"/>
              <a:t>mesoderm</a:t>
            </a:r>
            <a:r>
              <a:rPr lang="uk-UA" sz="4800" dirty="0" smtClean="0"/>
              <a:t> </a:t>
            </a:r>
            <a:r>
              <a:rPr lang="uk-UA" sz="4800" dirty="0" err="1" smtClean="0"/>
              <a:t>outside</a:t>
            </a:r>
            <a:r>
              <a:rPr lang="uk-UA" sz="4800" dirty="0" smtClean="0"/>
              <a:t>. </a:t>
            </a:r>
            <a:r>
              <a:rPr lang="uk-UA" sz="4800" dirty="0" err="1" smtClean="0"/>
              <a:t>The</a:t>
            </a:r>
            <a:r>
              <a:rPr lang="uk-UA" sz="4800" dirty="0" smtClean="0"/>
              <a:t> </a:t>
            </a:r>
            <a:r>
              <a:rPr lang="uk-UA" sz="4800" dirty="0" err="1" smtClean="0"/>
              <a:t>yolk</a:t>
            </a:r>
            <a:r>
              <a:rPr lang="uk-UA" sz="4800" dirty="0" smtClean="0"/>
              <a:t> </a:t>
            </a:r>
            <a:r>
              <a:rPr lang="uk-UA" sz="4800" dirty="0" err="1" smtClean="0"/>
              <a:t>sac</a:t>
            </a:r>
            <a:r>
              <a:rPr lang="uk-UA" sz="4800" dirty="0" smtClean="0"/>
              <a:t> </a:t>
            </a:r>
            <a:r>
              <a:rPr lang="uk-UA" sz="4800" dirty="0" err="1" smtClean="0"/>
              <a:t>is</a:t>
            </a:r>
            <a:r>
              <a:rPr lang="uk-UA" sz="4800" dirty="0" smtClean="0"/>
              <a:t> </a:t>
            </a:r>
            <a:r>
              <a:rPr lang="uk-UA" sz="4800" dirty="0" err="1" smtClean="0"/>
              <a:t>nonfunctional</a:t>
            </a:r>
            <a:r>
              <a:rPr lang="uk-UA" sz="4800" dirty="0" smtClean="0"/>
              <a:t> </a:t>
            </a:r>
            <a:r>
              <a:rPr lang="uk-UA" sz="4800" dirty="0" err="1" smtClean="0"/>
              <a:t>in</a:t>
            </a:r>
            <a:r>
              <a:rPr lang="uk-UA" sz="4800" dirty="0" smtClean="0"/>
              <a:t> </a:t>
            </a:r>
            <a:r>
              <a:rPr lang="uk-UA" sz="4800" dirty="0" err="1" smtClean="0"/>
              <a:t>human</a:t>
            </a:r>
            <a:r>
              <a:rPr lang="uk-UA" sz="4800" dirty="0" smtClean="0"/>
              <a:t> </a:t>
            </a:r>
            <a:r>
              <a:rPr lang="uk-UA" sz="4800" dirty="0" err="1" smtClean="0"/>
              <a:t>beings</a:t>
            </a:r>
            <a:r>
              <a:rPr lang="uk-UA" sz="4800" dirty="0" smtClean="0"/>
              <a:t> </a:t>
            </a:r>
            <a:r>
              <a:rPr lang="uk-UA" sz="4800" dirty="0" err="1" smtClean="0"/>
              <a:t>except</a:t>
            </a:r>
            <a:r>
              <a:rPr lang="uk-UA" sz="4800" dirty="0" smtClean="0"/>
              <a:t> </a:t>
            </a:r>
            <a:r>
              <a:rPr lang="uk-UA" sz="4800" dirty="0" err="1" smtClean="0"/>
              <a:t>that</a:t>
            </a:r>
            <a:r>
              <a:rPr lang="uk-UA" sz="4800" dirty="0" smtClean="0"/>
              <a:t> </a:t>
            </a:r>
            <a:r>
              <a:rPr lang="uk-UA" sz="4800" dirty="0" err="1" smtClean="0"/>
              <a:t>it</a:t>
            </a:r>
            <a:r>
              <a:rPr lang="uk-UA" sz="4800" dirty="0" smtClean="0"/>
              <a:t> </a:t>
            </a:r>
            <a:r>
              <a:rPr lang="uk-UA" sz="4800" dirty="0" err="1" smtClean="0"/>
              <a:t>functions</a:t>
            </a:r>
            <a:r>
              <a:rPr lang="uk-UA" sz="4800" dirty="0" smtClean="0"/>
              <a:t> </a:t>
            </a:r>
            <a:r>
              <a:rPr lang="uk-UA" sz="4800" dirty="0" err="1" smtClean="0"/>
              <a:t>as</a:t>
            </a:r>
            <a:r>
              <a:rPr lang="uk-UA" sz="4800" dirty="0" smtClean="0"/>
              <a:t> </a:t>
            </a:r>
            <a:r>
              <a:rPr lang="uk-UA" sz="4800" dirty="0" err="1" smtClean="0"/>
              <a:t>the</a:t>
            </a:r>
            <a:r>
              <a:rPr lang="uk-UA" sz="4800" dirty="0" smtClean="0"/>
              <a:t> </a:t>
            </a:r>
            <a:r>
              <a:rPr lang="uk-UA" sz="4800" dirty="0" err="1" smtClean="0"/>
              <a:t>site</a:t>
            </a:r>
            <a:r>
              <a:rPr lang="uk-UA" sz="4800" dirty="0" smtClean="0"/>
              <a:t> </a:t>
            </a:r>
            <a:r>
              <a:rPr lang="uk-UA" sz="4800" dirty="0" err="1" smtClean="0"/>
              <a:t>of</a:t>
            </a:r>
            <a:r>
              <a:rPr lang="uk-UA" sz="4800" dirty="0" smtClean="0"/>
              <a:t> </a:t>
            </a:r>
            <a:r>
              <a:rPr lang="uk-UA" sz="4800" dirty="0" err="1" smtClean="0"/>
              <a:t>early</a:t>
            </a:r>
            <a:r>
              <a:rPr lang="uk-UA" sz="4800" dirty="0" smtClean="0"/>
              <a:t> </a:t>
            </a:r>
            <a:r>
              <a:rPr lang="uk-UA" sz="4800" dirty="0" err="1" smtClean="0"/>
              <a:t>blood</a:t>
            </a:r>
            <a:r>
              <a:rPr lang="uk-UA" sz="4800" dirty="0" smtClean="0"/>
              <a:t> </a:t>
            </a:r>
            <a:r>
              <a:rPr lang="uk-UA" sz="4800" dirty="0" err="1" smtClean="0"/>
              <a:t>cell</a:t>
            </a:r>
            <a:r>
              <a:rPr lang="uk-UA" sz="4800" dirty="0" smtClean="0"/>
              <a:t> </a:t>
            </a:r>
            <a:r>
              <a:rPr lang="uk-UA" sz="4800" dirty="0" err="1" smtClean="0"/>
              <a:t>formation</a:t>
            </a:r>
            <a:r>
              <a:rPr lang="uk-UA" sz="4800" dirty="0" smtClean="0"/>
              <a:t>.</a:t>
            </a:r>
          </a:p>
          <a:p>
            <a:pPr>
              <a:buNone/>
            </a:pPr>
            <a:r>
              <a:rPr lang="uk-UA" dirty="0" smtClean="0"/>
              <a:t> </a:t>
            </a:r>
          </a:p>
          <a:p>
            <a:endParaRPr lang="uk-UA" dirty="0"/>
          </a:p>
        </p:txBody>
      </p:sp>
      <p:pic>
        <p:nvPicPr>
          <p:cNvPr id="4" name="Рисунок 3" descr="image">
            <a:hlinkClick r:id="rId2"/>
          </p:cNvPr>
          <p:cNvPicPr/>
          <p:nvPr/>
        </p:nvPicPr>
        <p:blipFill>
          <a:blip r:embed="rId3" cstate="print"/>
          <a:srcRect r="6016" b="2000"/>
          <a:stretch>
            <a:fillRect/>
          </a:stretch>
        </p:blipFill>
        <p:spPr bwMode="auto">
          <a:xfrm>
            <a:off x="2" y="576114"/>
            <a:ext cx="5090601" cy="3856028"/>
          </a:xfrm>
          <a:prstGeom prst="rect">
            <a:avLst/>
          </a:prstGeom>
          <a:noFill/>
          <a:ln w="9525">
            <a:noFill/>
            <a:miter lim="800000"/>
            <a:headEnd/>
            <a:tailEnd/>
          </a:ln>
        </p:spPr>
      </p:pic>
      <p:sp>
        <p:nvSpPr>
          <p:cNvPr id="5" name="Прямокутник 4"/>
          <p:cNvSpPr/>
          <p:nvPr/>
        </p:nvSpPr>
        <p:spPr>
          <a:xfrm>
            <a:off x="0" y="4507752"/>
            <a:ext cx="4932933" cy="2236663"/>
          </a:xfrm>
          <a:prstGeom prst="rect">
            <a:avLst/>
          </a:prstGeom>
        </p:spPr>
        <p:txBody>
          <a:bodyPr wrap="square" lIns="96672" tIns="48336" rIns="96672" bIns="48336">
            <a:spAutoFit/>
          </a:bodyPr>
          <a:lstStyle/>
          <a:p>
            <a:pPr>
              <a:spcBef>
                <a:spcPct val="20000"/>
              </a:spcBef>
            </a:pPr>
            <a:r>
              <a:rPr lang="uk-UA" sz="2100" b="1" dirty="0" smtClean="0">
                <a:solidFill>
                  <a:prstClr val="black"/>
                </a:solidFill>
              </a:rPr>
              <a:t>(</a:t>
            </a:r>
            <a:r>
              <a:rPr lang="uk-UA" sz="2100" b="1" dirty="0" err="1" smtClean="0">
                <a:solidFill>
                  <a:prstClr val="black"/>
                </a:solidFill>
              </a:rPr>
              <a:t>iv</a:t>
            </a:r>
            <a:r>
              <a:rPr lang="uk-UA" sz="2100" b="1" dirty="0" smtClean="0">
                <a:solidFill>
                  <a:prstClr val="black"/>
                </a:solidFill>
              </a:rPr>
              <a:t>) </a:t>
            </a:r>
            <a:r>
              <a:rPr lang="uk-UA" sz="2100" b="1" dirty="0" err="1" smtClean="0">
                <a:solidFill>
                  <a:prstClr val="black"/>
                </a:solidFill>
              </a:rPr>
              <a:t>Yolk</a:t>
            </a:r>
            <a:r>
              <a:rPr lang="uk-UA" sz="2100" b="1" dirty="0" smtClean="0">
                <a:solidFill>
                  <a:prstClr val="black"/>
                </a:solidFill>
              </a:rPr>
              <a:t> </a:t>
            </a:r>
            <a:r>
              <a:rPr lang="uk-UA" sz="2100" b="1" dirty="0" err="1" smtClean="0">
                <a:solidFill>
                  <a:prstClr val="black"/>
                </a:solidFill>
              </a:rPr>
              <a:t>sac</a:t>
            </a:r>
            <a:r>
              <a:rPr lang="uk-UA" sz="2100" b="1" dirty="0" smtClean="0">
                <a:solidFill>
                  <a:prstClr val="black"/>
                </a:solidFill>
              </a:rPr>
              <a:t>: </a:t>
            </a:r>
            <a:r>
              <a:rPr lang="uk-UA" sz="2100" dirty="0" err="1" smtClean="0">
                <a:solidFill>
                  <a:prstClr val="black"/>
                </a:solidFill>
              </a:rPr>
              <a:t>The</a:t>
            </a:r>
            <a:r>
              <a:rPr lang="uk-UA" sz="2100" dirty="0" smtClean="0">
                <a:solidFill>
                  <a:prstClr val="black"/>
                </a:solidFill>
              </a:rPr>
              <a:t> </a:t>
            </a:r>
            <a:r>
              <a:rPr lang="uk-UA" sz="2100" dirty="0" err="1" smtClean="0">
                <a:solidFill>
                  <a:prstClr val="black"/>
                </a:solidFill>
              </a:rPr>
              <a:t>primary</a:t>
            </a:r>
            <a:r>
              <a:rPr lang="uk-UA" sz="2100" dirty="0" smtClean="0">
                <a:solidFill>
                  <a:prstClr val="black"/>
                </a:solidFill>
              </a:rPr>
              <a:t> </a:t>
            </a:r>
            <a:r>
              <a:rPr lang="uk-UA" sz="2100" dirty="0" err="1" smtClean="0">
                <a:solidFill>
                  <a:prstClr val="black"/>
                </a:solidFill>
              </a:rPr>
              <a:t>yolk</a:t>
            </a:r>
            <a:r>
              <a:rPr lang="uk-UA" sz="2100" dirty="0" smtClean="0">
                <a:solidFill>
                  <a:prstClr val="black"/>
                </a:solidFill>
              </a:rPr>
              <a:t> </a:t>
            </a:r>
            <a:r>
              <a:rPr lang="uk-UA" sz="2100" dirty="0" err="1" smtClean="0">
                <a:solidFill>
                  <a:prstClr val="black"/>
                </a:solidFill>
              </a:rPr>
              <a:t>sac</a:t>
            </a:r>
            <a:r>
              <a:rPr lang="uk-UA" sz="2100" dirty="0" smtClean="0">
                <a:solidFill>
                  <a:prstClr val="black"/>
                </a:solidFill>
              </a:rPr>
              <a:t> </a:t>
            </a:r>
            <a:r>
              <a:rPr lang="uk-UA" sz="2100" dirty="0" err="1" smtClean="0">
                <a:solidFill>
                  <a:prstClr val="black"/>
                </a:solidFill>
              </a:rPr>
              <a:t>consists</a:t>
            </a:r>
            <a:r>
              <a:rPr lang="uk-UA" sz="2100" dirty="0" smtClean="0">
                <a:solidFill>
                  <a:prstClr val="black"/>
                </a:solidFill>
              </a:rPr>
              <a:t> </a:t>
            </a:r>
            <a:r>
              <a:rPr lang="uk-UA" sz="2100" dirty="0" err="1" smtClean="0">
                <a:solidFill>
                  <a:prstClr val="black"/>
                </a:solidFill>
              </a:rPr>
              <a:t>of</a:t>
            </a:r>
            <a:r>
              <a:rPr lang="uk-UA" sz="2100" dirty="0" smtClean="0">
                <a:solidFill>
                  <a:prstClr val="black"/>
                </a:solidFill>
              </a:rPr>
              <a:t> </a:t>
            </a:r>
            <a:r>
              <a:rPr lang="uk-UA" sz="2100" dirty="0" err="1" smtClean="0">
                <a:solidFill>
                  <a:prstClr val="black"/>
                </a:solidFill>
              </a:rPr>
              <a:t>endoderm</a:t>
            </a:r>
            <a:r>
              <a:rPr lang="uk-UA" sz="2100" dirty="0" smtClean="0">
                <a:solidFill>
                  <a:prstClr val="black"/>
                </a:solidFill>
              </a:rPr>
              <a:t> </a:t>
            </a:r>
            <a:r>
              <a:rPr lang="uk-UA" sz="2100" dirty="0" err="1" smtClean="0">
                <a:solidFill>
                  <a:prstClr val="black"/>
                </a:solidFill>
              </a:rPr>
              <a:t>inside</a:t>
            </a:r>
            <a:r>
              <a:rPr lang="uk-UA" sz="2100" dirty="0" smtClean="0">
                <a:solidFill>
                  <a:prstClr val="black"/>
                </a:solidFill>
              </a:rPr>
              <a:t> </a:t>
            </a:r>
            <a:r>
              <a:rPr lang="uk-UA" sz="2100" dirty="0" err="1" smtClean="0">
                <a:solidFill>
                  <a:prstClr val="black"/>
                </a:solidFill>
              </a:rPr>
              <a:t>and</a:t>
            </a:r>
            <a:r>
              <a:rPr lang="uk-UA" sz="2100" dirty="0" smtClean="0">
                <a:solidFill>
                  <a:prstClr val="black"/>
                </a:solidFill>
              </a:rPr>
              <a:t> </a:t>
            </a:r>
            <a:r>
              <a:rPr lang="uk-UA" sz="2100" dirty="0" err="1" smtClean="0">
                <a:solidFill>
                  <a:prstClr val="black"/>
                </a:solidFill>
              </a:rPr>
              <a:t>splanchnopleuric</a:t>
            </a:r>
            <a:r>
              <a:rPr lang="uk-UA" sz="2100" dirty="0" smtClean="0">
                <a:solidFill>
                  <a:prstClr val="black"/>
                </a:solidFill>
              </a:rPr>
              <a:t> </a:t>
            </a:r>
            <a:r>
              <a:rPr lang="uk-UA" sz="2100" dirty="0" err="1" smtClean="0">
                <a:solidFill>
                  <a:prstClr val="black"/>
                </a:solidFill>
              </a:rPr>
              <a:t>extraembryonic</a:t>
            </a:r>
            <a:r>
              <a:rPr lang="uk-UA" sz="2100" dirty="0" smtClean="0">
                <a:solidFill>
                  <a:prstClr val="black"/>
                </a:solidFill>
              </a:rPr>
              <a:t> </a:t>
            </a:r>
            <a:r>
              <a:rPr lang="uk-UA" sz="2100" dirty="0" err="1" smtClean="0">
                <a:solidFill>
                  <a:prstClr val="black"/>
                </a:solidFill>
              </a:rPr>
              <a:t>mesoderm</a:t>
            </a:r>
            <a:r>
              <a:rPr lang="uk-UA" sz="2100" dirty="0" smtClean="0">
                <a:solidFill>
                  <a:prstClr val="black"/>
                </a:solidFill>
              </a:rPr>
              <a:t> </a:t>
            </a:r>
            <a:r>
              <a:rPr lang="uk-UA" sz="2100" dirty="0" err="1" smtClean="0">
                <a:solidFill>
                  <a:prstClr val="black"/>
                </a:solidFill>
              </a:rPr>
              <a:t>outside</a:t>
            </a:r>
            <a:r>
              <a:rPr lang="uk-UA" sz="2100" dirty="0" smtClean="0">
                <a:solidFill>
                  <a:prstClr val="black"/>
                </a:solidFill>
              </a:rPr>
              <a:t>. </a:t>
            </a:r>
            <a:r>
              <a:rPr lang="uk-UA" sz="2100" dirty="0" err="1" smtClean="0">
                <a:solidFill>
                  <a:prstClr val="black"/>
                </a:solidFill>
              </a:rPr>
              <a:t>The</a:t>
            </a:r>
            <a:r>
              <a:rPr lang="uk-UA" sz="2100" dirty="0" smtClean="0">
                <a:solidFill>
                  <a:prstClr val="black"/>
                </a:solidFill>
              </a:rPr>
              <a:t> </a:t>
            </a:r>
            <a:r>
              <a:rPr lang="uk-UA" sz="2100" dirty="0" err="1" smtClean="0">
                <a:solidFill>
                  <a:prstClr val="black"/>
                </a:solidFill>
              </a:rPr>
              <a:t>yolk</a:t>
            </a:r>
            <a:r>
              <a:rPr lang="uk-UA" sz="2100" dirty="0" smtClean="0">
                <a:solidFill>
                  <a:prstClr val="black"/>
                </a:solidFill>
              </a:rPr>
              <a:t> </a:t>
            </a:r>
            <a:r>
              <a:rPr lang="uk-UA" sz="2100" dirty="0" err="1" smtClean="0">
                <a:solidFill>
                  <a:prstClr val="black"/>
                </a:solidFill>
              </a:rPr>
              <a:t>sac</a:t>
            </a:r>
            <a:r>
              <a:rPr lang="uk-UA" sz="2100" dirty="0" smtClean="0">
                <a:solidFill>
                  <a:prstClr val="black"/>
                </a:solidFill>
              </a:rPr>
              <a:t> </a:t>
            </a:r>
            <a:r>
              <a:rPr lang="uk-UA" sz="2100" dirty="0" err="1" smtClean="0">
                <a:solidFill>
                  <a:prstClr val="black"/>
                </a:solidFill>
              </a:rPr>
              <a:t>is</a:t>
            </a:r>
            <a:r>
              <a:rPr lang="uk-UA" sz="2100" dirty="0" smtClean="0">
                <a:solidFill>
                  <a:prstClr val="black"/>
                </a:solidFill>
              </a:rPr>
              <a:t> </a:t>
            </a:r>
            <a:r>
              <a:rPr lang="uk-UA" sz="2100" dirty="0" err="1" smtClean="0">
                <a:solidFill>
                  <a:prstClr val="black"/>
                </a:solidFill>
              </a:rPr>
              <a:t>nonfunctional</a:t>
            </a:r>
            <a:r>
              <a:rPr lang="uk-UA" sz="2100" dirty="0" smtClean="0">
                <a:solidFill>
                  <a:prstClr val="black"/>
                </a:solidFill>
              </a:rPr>
              <a:t> </a:t>
            </a:r>
            <a:r>
              <a:rPr lang="uk-UA" sz="2100" dirty="0" err="1" smtClean="0">
                <a:solidFill>
                  <a:prstClr val="black"/>
                </a:solidFill>
              </a:rPr>
              <a:t>in</a:t>
            </a:r>
            <a:r>
              <a:rPr lang="uk-UA" sz="2100" dirty="0" smtClean="0">
                <a:solidFill>
                  <a:prstClr val="black"/>
                </a:solidFill>
              </a:rPr>
              <a:t> </a:t>
            </a:r>
            <a:r>
              <a:rPr lang="uk-UA" sz="2100" dirty="0" err="1" smtClean="0">
                <a:solidFill>
                  <a:prstClr val="black"/>
                </a:solidFill>
              </a:rPr>
              <a:t>human</a:t>
            </a:r>
            <a:r>
              <a:rPr lang="uk-UA" sz="2100" dirty="0" smtClean="0">
                <a:solidFill>
                  <a:prstClr val="black"/>
                </a:solidFill>
              </a:rPr>
              <a:t> </a:t>
            </a:r>
            <a:r>
              <a:rPr lang="uk-UA" sz="2100" dirty="0" err="1" smtClean="0">
                <a:solidFill>
                  <a:prstClr val="black"/>
                </a:solidFill>
              </a:rPr>
              <a:t>beings</a:t>
            </a:r>
            <a:r>
              <a:rPr lang="uk-UA" sz="2100" dirty="0" smtClean="0">
                <a:solidFill>
                  <a:prstClr val="black"/>
                </a:solidFill>
              </a:rPr>
              <a:t> </a:t>
            </a:r>
            <a:r>
              <a:rPr lang="uk-UA" sz="2100" dirty="0" err="1" smtClean="0">
                <a:solidFill>
                  <a:prstClr val="black"/>
                </a:solidFill>
              </a:rPr>
              <a:t>except</a:t>
            </a:r>
            <a:r>
              <a:rPr lang="uk-UA" sz="2100" dirty="0" smtClean="0">
                <a:solidFill>
                  <a:prstClr val="black"/>
                </a:solidFill>
              </a:rPr>
              <a:t> </a:t>
            </a:r>
            <a:r>
              <a:rPr lang="uk-UA" sz="2100" dirty="0" err="1" smtClean="0">
                <a:solidFill>
                  <a:prstClr val="black"/>
                </a:solidFill>
              </a:rPr>
              <a:t>that</a:t>
            </a:r>
            <a:r>
              <a:rPr lang="uk-UA" sz="2100" dirty="0" smtClean="0">
                <a:solidFill>
                  <a:prstClr val="black"/>
                </a:solidFill>
              </a:rPr>
              <a:t> </a:t>
            </a:r>
            <a:r>
              <a:rPr lang="uk-UA" sz="2100" dirty="0" err="1" smtClean="0">
                <a:solidFill>
                  <a:prstClr val="black"/>
                </a:solidFill>
              </a:rPr>
              <a:t>it</a:t>
            </a:r>
            <a:r>
              <a:rPr lang="uk-UA" sz="2100" dirty="0" smtClean="0">
                <a:solidFill>
                  <a:prstClr val="black"/>
                </a:solidFill>
              </a:rPr>
              <a:t> </a:t>
            </a:r>
            <a:r>
              <a:rPr lang="uk-UA" sz="2100" dirty="0" err="1" smtClean="0">
                <a:solidFill>
                  <a:prstClr val="black"/>
                </a:solidFill>
              </a:rPr>
              <a:t>functions</a:t>
            </a:r>
            <a:r>
              <a:rPr lang="uk-UA" sz="2100" dirty="0" smtClean="0">
                <a:solidFill>
                  <a:prstClr val="black"/>
                </a:solidFill>
              </a:rPr>
              <a:t> </a:t>
            </a:r>
            <a:r>
              <a:rPr lang="uk-UA" sz="2100" dirty="0" err="1" smtClean="0">
                <a:solidFill>
                  <a:prstClr val="black"/>
                </a:solidFill>
              </a:rPr>
              <a:t>as</a:t>
            </a:r>
            <a:r>
              <a:rPr lang="uk-UA" sz="2100" dirty="0" smtClean="0">
                <a:solidFill>
                  <a:prstClr val="black"/>
                </a:solidFill>
              </a:rPr>
              <a:t> </a:t>
            </a:r>
            <a:r>
              <a:rPr lang="uk-UA" sz="2100" dirty="0" err="1" smtClean="0">
                <a:solidFill>
                  <a:prstClr val="black"/>
                </a:solidFill>
              </a:rPr>
              <a:t>the</a:t>
            </a:r>
            <a:r>
              <a:rPr lang="uk-UA" sz="2100" dirty="0" smtClean="0">
                <a:solidFill>
                  <a:prstClr val="black"/>
                </a:solidFill>
              </a:rPr>
              <a:t> </a:t>
            </a:r>
            <a:r>
              <a:rPr lang="uk-UA" sz="2100" dirty="0" err="1" smtClean="0">
                <a:solidFill>
                  <a:prstClr val="black"/>
                </a:solidFill>
              </a:rPr>
              <a:t>site</a:t>
            </a:r>
            <a:r>
              <a:rPr lang="uk-UA" sz="2100" dirty="0" smtClean="0">
                <a:solidFill>
                  <a:prstClr val="black"/>
                </a:solidFill>
              </a:rPr>
              <a:t> </a:t>
            </a:r>
            <a:r>
              <a:rPr lang="uk-UA" sz="2100" dirty="0" err="1" smtClean="0">
                <a:solidFill>
                  <a:prstClr val="black"/>
                </a:solidFill>
              </a:rPr>
              <a:t>of</a:t>
            </a:r>
            <a:r>
              <a:rPr lang="uk-UA" sz="2100" dirty="0" smtClean="0">
                <a:solidFill>
                  <a:prstClr val="black"/>
                </a:solidFill>
              </a:rPr>
              <a:t> </a:t>
            </a:r>
            <a:r>
              <a:rPr lang="uk-UA" sz="2100" dirty="0" err="1" smtClean="0">
                <a:solidFill>
                  <a:prstClr val="black"/>
                </a:solidFill>
              </a:rPr>
              <a:t>early</a:t>
            </a:r>
            <a:r>
              <a:rPr lang="uk-UA" sz="2100" dirty="0" smtClean="0">
                <a:solidFill>
                  <a:prstClr val="black"/>
                </a:solidFill>
              </a:rPr>
              <a:t> </a:t>
            </a:r>
            <a:r>
              <a:rPr lang="uk-UA" sz="2100" dirty="0" err="1" smtClean="0">
                <a:solidFill>
                  <a:prstClr val="black"/>
                </a:solidFill>
              </a:rPr>
              <a:t>blood</a:t>
            </a:r>
            <a:r>
              <a:rPr lang="uk-UA" sz="2100" dirty="0" smtClean="0">
                <a:solidFill>
                  <a:prstClr val="black"/>
                </a:solidFill>
              </a:rPr>
              <a:t> </a:t>
            </a:r>
            <a:r>
              <a:rPr lang="uk-UA" sz="2100" dirty="0" err="1" smtClean="0">
                <a:solidFill>
                  <a:prstClr val="black"/>
                </a:solidFill>
              </a:rPr>
              <a:t>cell</a:t>
            </a:r>
            <a:r>
              <a:rPr lang="uk-UA" sz="2100" dirty="0" smtClean="0">
                <a:solidFill>
                  <a:prstClr val="black"/>
                </a:solidFill>
              </a:rPr>
              <a:t> </a:t>
            </a:r>
            <a:r>
              <a:rPr lang="uk-UA" sz="2100" dirty="0" err="1" smtClean="0">
                <a:solidFill>
                  <a:prstClr val="black"/>
                </a:solidFill>
              </a:rPr>
              <a:t>formation</a:t>
            </a:r>
            <a:r>
              <a:rPr lang="uk-UA" sz="2100" dirty="0" smtClean="0">
                <a:solidFill>
                  <a:prstClr val="black"/>
                </a:solidFill>
              </a:rPr>
              <a:t>.</a:t>
            </a:r>
            <a:r>
              <a:rPr lang="uk-UA" sz="3400" dirty="0" smtClean="0">
                <a:solidFill>
                  <a:prstClr val="black"/>
                </a:solidFill>
              </a:rPr>
              <a:t> </a:t>
            </a: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96" y="0"/>
            <a:ext cx="8749665" cy="64812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Placenta development</a:t>
            </a:r>
            <a:endParaRPr lang="uk-UA" dirty="0"/>
          </a:p>
        </p:txBody>
      </p:sp>
      <p:pic>
        <p:nvPicPr>
          <p:cNvPr id="4" name="Місце для вмісту 3" descr="Gray36.png"/>
          <p:cNvPicPr>
            <a:picLocks noGrp="1" noChangeAspect="1"/>
          </p:cNvPicPr>
          <p:nvPr>
            <p:ph idx="1"/>
          </p:nvPr>
        </p:nvPicPr>
        <p:blipFill>
          <a:blip r:embed="rId2" cstate="print"/>
          <a:stretch>
            <a:fillRect/>
          </a:stretch>
        </p:blipFill>
        <p:spPr>
          <a:xfrm>
            <a:off x="0" y="648122"/>
            <a:ext cx="6077541" cy="4268172"/>
          </a:xfrm>
        </p:spPr>
      </p:pic>
      <p:sp>
        <p:nvSpPr>
          <p:cNvPr id="5" name="Прямокутник 4"/>
          <p:cNvSpPr/>
          <p:nvPr/>
        </p:nvSpPr>
        <p:spPr>
          <a:xfrm>
            <a:off x="0" y="6744907"/>
            <a:ext cx="9721850" cy="497753"/>
          </a:xfrm>
          <a:prstGeom prst="rect">
            <a:avLst/>
          </a:prstGeom>
        </p:spPr>
        <p:txBody>
          <a:bodyPr wrap="square" lIns="96672" tIns="48336" rIns="96672" bIns="48336">
            <a:spAutoFit/>
          </a:bodyPr>
          <a:lstStyle/>
          <a:p>
            <a:r>
              <a:rPr lang="en-US" sz="1300" dirty="0" smtClean="0"/>
              <a:t>By Henry Vandyke Carter - Henry Gray (1918) Anatomy of the Human Body (See "Book" section below)Bartleby.com: Gray's Anatomy, Plate 36, Public Domain, </a:t>
            </a:r>
            <a:r>
              <a:rPr lang="en-US" sz="1300" dirty="0" smtClean="0">
                <a:hlinkClick r:id="rId3"/>
              </a:rPr>
              <a:t>https://commons.wikimedia.org/w/index.php?curid=792232</a:t>
            </a:r>
            <a:endParaRPr lang="uk-UA" sz="1300" dirty="0"/>
          </a:p>
        </p:txBody>
      </p:sp>
      <p:pic>
        <p:nvPicPr>
          <p:cNvPr id="6" name="Рисунок 5" descr="Human_placenta_01.JPG"/>
          <p:cNvPicPr>
            <a:picLocks noChangeAspect="1"/>
          </p:cNvPicPr>
          <p:nvPr/>
        </p:nvPicPr>
        <p:blipFill>
          <a:blip r:embed="rId4" cstate="print"/>
          <a:stretch>
            <a:fillRect/>
          </a:stretch>
        </p:blipFill>
        <p:spPr>
          <a:xfrm>
            <a:off x="6553498" y="720130"/>
            <a:ext cx="3168352" cy="2376264"/>
          </a:xfrm>
          <a:prstGeom prst="rect">
            <a:avLst/>
          </a:prstGeom>
        </p:spPr>
      </p:pic>
      <p:pic>
        <p:nvPicPr>
          <p:cNvPr id="7" name="Рисунок 6" descr="Human_placenta_02.JPG"/>
          <p:cNvPicPr>
            <a:picLocks noChangeAspect="1"/>
          </p:cNvPicPr>
          <p:nvPr/>
        </p:nvPicPr>
        <p:blipFill>
          <a:blip r:embed="rId5" cstate="print"/>
          <a:stretch>
            <a:fillRect/>
          </a:stretch>
        </p:blipFill>
        <p:spPr>
          <a:xfrm>
            <a:off x="6589117" y="3600450"/>
            <a:ext cx="3024336" cy="2268252"/>
          </a:xfrm>
          <a:prstGeom prst="rect">
            <a:avLst/>
          </a:prstGeom>
        </p:spPr>
      </p:pic>
      <p:sp>
        <p:nvSpPr>
          <p:cNvPr id="8" name="Прямокутник 7"/>
          <p:cNvSpPr/>
          <p:nvPr/>
        </p:nvSpPr>
        <p:spPr>
          <a:xfrm>
            <a:off x="7309197" y="3096394"/>
            <a:ext cx="1779654" cy="461665"/>
          </a:xfrm>
          <a:prstGeom prst="rect">
            <a:avLst/>
          </a:prstGeom>
        </p:spPr>
        <p:txBody>
          <a:bodyPr wrap="none">
            <a:spAutoFit/>
          </a:bodyPr>
          <a:lstStyle/>
          <a:p>
            <a:r>
              <a:rPr lang="en-US" sz="2400" dirty="0" smtClean="0">
                <a:solidFill>
                  <a:prstClr val="black"/>
                </a:solidFill>
              </a:rPr>
              <a:t>Mother side </a:t>
            </a:r>
            <a:endParaRPr lang="uk-UA" sz="2400" dirty="0"/>
          </a:p>
        </p:txBody>
      </p:sp>
      <p:sp>
        <p:nvSpPr>
          <p:cNvPr id="9" name="Прямокутник 8"/>
          <p:cNvSpPr/>
          <p:nvPr/>
        </p:nvSpPr>
        <p:spPr>
          <a:xfrm>
            <a:off x="7237189" y="5904706"/>
            <a:ext cx="1595821" cy="461665"/>
          </a:xfrm>
          <a:prstGeom prst="rect">
            <a:avLst/>
          </a:prstGeom>
        </p:spPr>
        <p:txBody>
          <a:bodyPr wrap="none">
            <a:spAutoFit/>
          </a:bodyPr>
          <a:lstStyle/>
          <a:p>
            <a:r>
              <a:rPr lang="en-US" sz="2400" dirty="0" err="1" smtClean="0"/>
              <a:t>Foetus</a:t>
            </a:r>
            <a:r>
              <a:rPr lang="en-US" sz="2400" dirty="0" smtClean="0"/>
              <a:t> side</a:t>
            </a:r>
            <a:endParaRPr lang="uk-UA" sz="2400" dirty="0"/>
          </a:p>
        </p:txBody>
      </p:sp>
      <p:pic>
        <p:nvPicPr>
          <p:cNvPr id="10" name="Рисунок 9" descr="250px-Placenta.svg.png"/>
          <p:cNvPicPr>
            <a:picLocks noChangeAspect="1"/>
          </p:cNvPicPr>
          <p:nvPr/>
        </p:nvPicPr>
        <p:blipFill>
          <a:blip r:embed="rId6" cstate="print"/>
          <a:stretch>
            <a:fillRect/>
          </a:stretch>
        </p:blipFill>
        <p:spPr>
          <a:xfrm>
            <a:off x="4207867" y="4032498"/>
            <a:ext cx="2381250" cy="2457450"/>
          </a:xfrm>
          <a:prstGeom prst="rect">
            <a:avLst/>
          </a:prstGeom>
        </p:spPr>
      </p:pic>
      <p:sp>
        <p:nvSpPr>
          <p:cNvPr id="11" name="Прямокутник 10"/>
          <p:cNvSpPr/>
          <p:nvPr/>
        </p:nvSpPr>
        <p:spPr>
          <a:xfrm>
            <a:off x="36389" y="5506918"/>
            <a:ext cx="4860925" cy="1261884"/>
          </a:xfrm>
          <a:prstGeom prst="rect">
            <a:avLst/>
          </a:prstGeom>
        </p:spPr>
        <p:txBody>
          <a:bodyPr>
            <a:spAutoFit/>
          </a:bodyPr>
          <a:lstStyle/>
          <a:p>
            <a:r>
              <a:rPr lang="en-US" dirty="0" smtClean="0"/>
              <a:t>Maternal blood fills the </a:t>
            </a:r>
            <a:r>
              <a:rPr lang="en-US" dirty="0" err="1" smtClean="0">
                <a:hlinkClick r:id="rId7" tooltip="Intervillous space"/>
              </a:rPr>
              <a:t>intervillous</a:t>
            </a:r>
            <a:r>
              <a:rPr lang="en-US" dirty="0" smtClean="0">
                <a:hlinkClick r:id="rId7" tooltip="Intervillous space"/>
              </a:rPr>
              <a:t> space</a:t>
            </a:r>
            <a:r>
              <a:rPr lang="en-US" dirty="0" smtClean="0"/>
              <a:t>, nutrients, water, and gases are actively and passively exchanged, then deoxygenated blood is displaced by the next maternal pulse.</a:t>
            </a:r>
            <a:endParaRPr lang="uk-UA" dirty="0"/>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0"/>
            <a:ext cx="9721849" cy="7109639"/>
          </a:xfrm>
          <a:prstGeom prst="rect">
            <a:avLst/>
          </a:prstGeom>
        </p:spPr>
        <p:txBody>
          <a:bodyPr wrap="square">
            <a:spAutoFit/>
          </a:bodyPr>
          <a:lstStyle/>
          <a:p>
            <a:r>
              <a:rPr lang="en-US" dirty="0" smtClean="0"/>
              <a:t>The </a:t>
            </a:r>
            <a:r>
              <a:rPr lang="en-US" b="1" dirty="0" smtClean="0"/>
              <a:t>placenta</a:t>
            </a:r>
            <a:r>
              <a:rPr lang="en-US" dirty="0" smtClean="0"/>
              <a:t> is a temporary </a:t>
            </a:r>
            <a:r>
              <a:rPr lang="en-US" dirty="0" smtClean="0">
                <a:hlinkClick r:id="rId2" tooltip="Organ (anatomy)"/>
              </a:rPr>
              <a:t>organ</a:t>
            </a:r>
            <a:r>
              <a:rPr lang="en-US" dirty="0" smtClean="0"/>
              <a:t> that connects the </a:t>
            </a:r>
            <a:r>
              <a:rPr lang="en-US" dirty="0" smtClean="0">
                <a:hlinkClick r:id="rId3" tooltip="Prenatal development"/>
              </a:rPr>
              <a:t>developing fetus</a:t>
            </a:r>
            <a:r>
              <a:rPr lang="en-US" dirty="0" smtClean="0"/>
              <a:t> via the </a:t>
            </a:r>
            <a:r>
              <a:rPr lang="en-US" dirty="0" smtClean="0">
                <a:hlinkClick r:id="rId4" tooltip="Umbilical cord"/>
              </a:rPr>
              <a:t>umbilical cord</a:t>
            </a:r>
            <a:r>
              <a:rPr lang="en-US" dirty="0" smtClean="0"/>
              <a:t> to the </a:t>
            </a:r>
            <a:r>
              <a:rPr lang="en-US" dirty="0" smtClean="0">
                <a:hlinkClick r:id="rId5" tooltip="Uterus"/>
              </a:rPr>
              <a:t>uterine</a:t>
            </a:r>
            <a:r>
              <a:rPr lang="en-US" dirty="0" smtClean="0"/>
              <a:t> wall to allow nutrient uptake, thermo-regulation, waste elimination, and gas exchange via the mother's blood supply; to fight against internal infection; and to produce hormones which support pregnancy. The placenta functions as a </a:t>
            </a:r>
            <a:r>
              <a:rPr lang="en-US" dirty="0" err="1" smtClean="0"/>
              <a:t>fetomaternal</a:t>
            </a:r>
            <a:r>
              <a:rPr lang="en-US" dirty="0" smtClean="0"/>
              <a:t> organ with 2 components:</a:t>
            </a:r>
            <a:r>
              <a:rPr lang="en-US" baseline="30000" dirty="0" smtClean="0"/>
              <a:t> </a:t>
            </a:r>
            <a:r>
              <a:rPr lang="en-US" dirty="0" smtClean="0"/>
              <a:t>the </a:t>
            </a:r>
            <a:r>
              <a:rPr lang="en-US" b="1" dirty="0" smtClean="0"/>
              <a:t>fetal placenta</a:t>
            </a:r>
            <a:r>
              <a:rPr lang="en-US" dirty="0" smtClean="0"/>
              <a:t> (</a:t>
            </a:r>
            <a:r>
              <a:rPr lang="en-US" dirty="0" err="1" smtClean="0">
                <a:hlinkClick r:id="rId6" tooltip="Chorion frondosum"/>
              </a:rPr>
              <a:t>Chorion</a:t>
            </a:r>
            <a:r>
              <a:rPr lang="en-US" dirty="0" smtClean="0">
                <a:hlinkClick r:id="rId6" tooltip="Chorion frondosum"/>
              </a:rPr>
              <a:t> </a:t>
            </a:r>
            <a:r>
              <a:rPr lang="en-US" dirty="0" err="1" smtClean="0">
                <a:hlinkClick r:id="rId6" tooltip="Chorion frondosum"/>
              </a:rPr>
              <a:t>frondosum</a:t>
            </a:r>
            <a:r>
              <a:rPr lang="en-US" dirty="0" smtClean="0"/>
              <a:t>), which develops from the same </a:t>
            </a:r>
            <a:r>
              <a:rPr lang="en-US" dirty="0" err="1" smtClean="0">
                <a:hlinkClick r:id="rId7" tooltip="Blastocyst"/>
              </a:rPr>
              <a:t>blastocyst</a:t>
            </a:r>
            <a:r>
              <a:rPr lang="en-US" dirty="0" smtClean="0"/>
              <a:t> that forms the fetus, and the </a:t>
            </a:r>
            <a:r>
              <a:rPr lang="en-US" b="1" dirty="0" smtClean="0"/>
              <a:t>maternal placenta</a:t>
            </a:r>
            <a:r>
              <a:rPr lang="en-US" dirty="0" smtClean="0"/>
              <a:t> (</a:t>
            </a:r>
            <a:r>
              <a:rPr lang="en-US" dirty="0" err="1" smtClean="0">
                <a:hlinkClick r:id="rId8" tooltip="Decidua basalis"/>
              </a:rPr>
              <a:t>Decidua</a:t>
            </a:r>
            <a:r>
              <a:rPr lang="en-US" dirty="0" smtClean="0">
                <a:hlinkClick r:id="rId8" tooltip="Decidua basalis"/>
              </a:rPr>
              <a:t> </a:t>
            </a:r>
            <a:r>
              <a:rPr lang="en-US" dirty="0" err="1" smtClean="0">
                <a:hlinkClick r:id="rId8" tooltip="Decidua basalis"/>
              </a:rPr>
              <a:t>basalis</a:t>
            </a:r>
            <a:r>
              <a:rPr lang="en-US" dirty="0" smtClean="0"/>
              <a:t>), which develops from the maternal uterine tissue. It metabolizes a number of substances and can release metabolic products into maternal or fetal circulations. The placenta is </a:t>
            </a:r>
            <a:r>
              <a:rPr lang="en-US" dirty="0" smtClean="0">
                <a:hlinkClick r:id="rId9" tooltip="Afterbirth"/>
              </a:rPr>
              <a:t>expelled</a:t>
            </a:r>
            <a:r>
              <a:rPr lang="en-US" dirty="0" smtClean="0"/>
              <a:t> from the body upon </a:t>
            </a:r>
            <a:r>
              <a:rPr lang="en-US" dirty="0" smtClean="0">
                <a:hlinkClick r:id="rId10" tooltip="Childbirth"/>
              </a:rPr>
              <a:t>birth</a:t>
            </a:r>
            <a:r>
              <a:rPr lang="en-US" dirty="0" smtClean="0"/>
              <a:t> of the fetus. Humans have a </a:t>
            </a:r>
            <a:r>
              <a:rPr lang="en-US" b="1" dirty="0" err="1" smtClean="0"/>
              <a:t>chorioallantoic</a:t>
            </a:r>
            <a:r>
              <a:rPr lang="en-US" b="1" dirty="0" smtClean="0"/>
              <a:t> placenta</a:t>
            </a:r>
            <a:r>
              <a:rPr lang="en-US" dirty="0" smtClean="0"/>
              <a:t> that forms from the </a:t>
            </a:r>
            <a:r>
              <a:rPr lang="en-US" dirty="0" err="1" smtClean="0">
                <a:hlinkClick r:id="rId11" tooltip="Chorion"/>
              </a:rPr>
              <a:t>chorion</a:t>
            </a:r>
            <a:r>
              <a:rPr lang="en-US" dirty="0" smtClean="0"/>
              <a:t> and </a:t>
            </a:r>
            <a:r>
              <a:rPr lang="en-US" dirty="0" err="1" smtClean="0">
                <a:hlinkClick r:id="rId12" tooltip="Allantois"/>
              </a:rPr>
              <a:t>allantois</a:t>
            </a:r>
            <a:r>
              <a:rPr lang="en-US" dirty="0" smtClean="0"/>
              <a:t>. It averages 22 cm (9 inch) in length and 2–2.5 cm (0.8–1 inch) in thickness, with the center being the thickest, and the edges being the thinnest. ≈ 500 grams (just over 1 lb). It has a dark reddish-blue or crimson color. It connects to the fetus by an </a:t>
            </a:r>
            <a:r>
              <a:rPr lang="en-US" dirty="0" smtClean="0">
                <a:hlinkClick r:id="rId4" tooltip="Umbilical cord"/>
              </a:rPr>
              <a:t>umbilical cord</a:t>
            </a:r>
            <a:r>
              <a:rPr lang="en-US" dirty="0" smtClean="0"/>
              <a:t> of ≈ 55–60 cm (22–24 inch) in length, which contains 2 </a:t>
            </a:r>
            <a:r>
              <a:rPr lang="en-US" dirty="0" smtClean="0">
                <a:hlinkClick r:id="rId13" tooltip="Umbilical artery"/>
              </a:rPr>
              <a:t>umbilical arteries</a:t>
            </a:r>
            <a:r>
              <a:rPr lang="en-US" dirty="0" smtClean="0"/>
              <a:t> and 1 </a:t>
            </a:r>
            <a:r>
              <a:rPr lang="en-US" dirty="0" smtClean="0">
                <a:hlinkClick r:id="rId14" tooltip="Umbilical vein"/>
              </a:rPr>
              <a:t>umbilical vein</a:t>
            </a:r>
            <a:r>
              <a:rPr lang="en-US" dirty="0" smtClean="0"/>
              <a:t>.</a:t>
            </a:r>
            <a:r>
              <a:rPr lang="en-US" baseline="30000" dirty="0" smtClean="0"/>
              <a:t> </a:t>
            </a:r>
            <a:r>
              <a:rPr lang="en-US" dirty="0" smtClean="0"/>
              <a:t>The umbilical cord inserts into the </a:t>
            </a:r>
            <a:r>
              <a:rPr lang="en-US" dirty="0" smtClean="0">
                <a:hlinkClick r:id="rId15" tooltip="Chorionic plate (page does not exist)"/>
              </a:rPr>
              <a:t>chorionic plate</a:t>
            </a:r>
            <a:r>
              <a:rPr lang="en-US" dirty="0" smtClean="0"/>
              <a:t> (has an eccentric attachment). Vessels branch out over the surface of the placenta and further divide to form a network covered by a thin layer of cells. This results in the formation of villous tree structures. On the maternal side, these villous tree structures are grouped into lobules called </a:t>
            </a:r>
            <a:r>
              <a:rPr lang="en-US" dirty="0" smtClean="0">
                <a:hlinkClick r:id="rId16" tooltip="Cotyledon (placenta)"/>
              </a:rPr>
              <a:t>cotyledons</a:t>
            </a:r>
            <a:r>
              <a:rPr lang="en-US" dirty="0" smtClean="0"/>
              <a:t>. In humans, the placenta usually has a disc shape, but size varies vastly between different mammalian species. The placenta occasionally takes a form in which it comprises several distinct parts connected by blood vessels. The parts, called lobes, may number two, three, four, or more. Such placentas are described as </a:t>
            </a:r>
            <a:r>
              <a:rPr lang="en-US" dirty="0" err="1" smtClean="0"/>
              <a:t>bilobed</a:t>
            </a:r>
            <a:r>
              <a:rPr lang="en-US" dirty="0" smtClean="0"/>
              <a:t>/</a:t>
            </a:r>
            <a:r>
              <a:rPr lang="en-US" dirty="0" err="1" smtClean="0"/>
              <a:t>bilobular</a:t>
            </a:r>
            <a:r>
              <a:rPr lang="en-US" dirty="0" smtClean="0"/>
              <a:t>/bipartite, </a:t>
            </a:r>
            <a:r>
              <a:rPr lang="en-US" dirty="0" err="1" smtClean="0"/>
              <a:t>trilobed</a:t>
            </a:r>
            <a:r>
              <a:rPr lang="en-US" dirty="0" smtClean="0"/>
              <a:t>/</a:t>
            </a:r>
            <a:r>
              <a:rPr lang="en-US" dirty="0" err="1" smtClean="0"/>
              <a:t>trilobular</a:t>
            </a:r>
            <a:r>
              <a:rPr lang="en-US" dirty="0" smtClean="0"/>
              <a:t>/tripartite, and so on. If there is a clearly discernible main lobe and auxiliary lobe, the latter is called a </a:t>
            </a:r>
            <a:r>
              <a:rPr lang="en-US" dirty="0" err="1" smtClean="0"/>
              <a:t>succenturiate</a:t>
            </a:r>
            <a:r>
              <a:rPr lang="en-US" dirty="0" smtClean="0"/>
              <a:t> placenta. Sometimes the blood vessels connecting the lobes get in the way of fetal presentation during </a:t>
            </a:r>
            <a:r>
              <a:rPr lang="en-US" dirty="0" smtClean="0">
                <a:hlinkClick r:id="rId10" tooltip="Childbirth"/>
              </a:rPr>
              <a:t>labor</a:t>
            </a:r>
            <a:r>
              <a:rPr lang="en-US" dirty="0" smtClean="0"/>
              <a:t>, which is called </a:t>
            </a:r>
            <a:r>
              <a:rPr lang="en-US" dirty="0" err="1" smtClean="0">
                <a:hlinkClick r:id="rId17" tooltip="Vasa praevia"/>
              </a:rPr>
              <a:t>vasa</a:t>
            </a:r>
            <a:r>
              <a:rPr lang="en-US" dirty="0" smtClean="0">
                <a:hlinkClick r:id="rId17" tooltip="Vasa praevia"/>
              </a:rPr>
              <a:t> </a:t>
            </a:r>
            <a:r>
              <a:rPr lang="en-US" dirty="0" err="1" smtClean="0">
                <a:hlinkClick r:id="rId17" tooltip="Vasa praevia"/>
              </a:rPr>
              <a:t>previa</a:t>
            </a:r>
            <a:r>
              <a:rPr lang="en-US" dirty="0" smtClean="0"/>
              <a:t>. </a:t>
            </a:r>
          </a:p>
          <a:p>
            <a:r>
              <a:rPr lang="en-US" dirty="0" smtClean="0"/>
              <a:t> </a:t>
            </a:r>
            <a:endParaRPr lang="en-US" dirty="0"/>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0"/>
            <a:ext cx="9721849" cy="7986802"/>
          </a:xfrm>
          <a:prstGeom prst="rect">
            <a:avLst/>
          </a:prstGeom>
        </p:spPr>
        <p:txBody>
          <a:bodyPr wrap="square">
            <a:spAutoFit/>
          </a:bodyPr>
          <a:lstStyle/>
          <a:p>
            <a:r>
              <a:rPr lang="en-US" dirty="0" smtClean="0"/>
              <a:t>The placenta begins to develop upon </a:t>
            </a:r>
            <a:r>
              <a:rPr lang="en-US" dirty="0" err="1" smtClean="0">
                <a:hlinkClick r:id="rId2" tooltip="Blastocyst"/>
              </a:rPr>
              <a:t>blastocyst</a:t>
            </a:r>
            <a:r>
              <a:rPr lang="en-US" dirty="0" err="1" smtClean="0"/>
              <a:t>implantation</a:t>
            </a:r>
            <a:r>
              <a:rPr lang="en-US" dirty="0" smtClean="0"/>
              <a:t> into the maternal </a:t>
            </a:r>
            <a:r>
              <a:rPr lang="en-US" dirty="0" err="1" smtClean="0">
                <a:hlinkClick r:id="rId3" tooltip="Endometrium"/>
              </a:rPr>
              <a:t>endometrium</a:t>
            </a:r>
            <a:r>
              <a:rPr lang="en-US" dirty="0" smtClean="0"/>
              <a:t>. The outer layer of the </a:t>
            </a:r>
            <a:r>
              <a:rPr lang="en-US" dirty="0" err="1" smtClean="0"/>
              <a:t>blastocyst</a:t>
            </a:r>
            <a:r>
              <a:rPr lang="en-US" dirty="0" smtClean="0"/>
              <a:t> becomes the </a:t>
            </a:r>
            <a:r>
              <a:rPr lang="en-US" dirty="0" err="1" smtClean="0">
                <a:hlinkClick r:id="rId4" tooltip="Trophoblast"/>
              </a:rPr>
              <a:t>trophoblast</a:t>
            </a:r>
            <a:r>
              <a:rPr lang="en-US" dirty="0" smtClean="0"/>
              <a:t>, which forms the outer layer of the placenta. This outer layer is divided into two further layers: the </a:t>
            </a:r>
            <a:r>
              <a:rPr lang="en-US" b="1" dirty="0" smtClean="0"/>
              <a:t>underlying</a:t>
            </a:r>
            <a:r>
              <a:rPr lang="en-US" dirty="0" smtClean="0"/>
              <a:t> </a:t>
            </a:r>
            <a:r>
              <a:rPr lang="en-US" b="1" i="1" dirty="0" err="1" smtClean="0"/>
              <a:t>cytotrophoblast</a:t>
            </a:r>
            <a:r>
              <a:rPr lang="en-US" dirty="0" smtClean="0"/>
              <a:t> layer and the </a:t>
            </a:r>
            <a:r>
              <a:rPr lang="en-US" b="1" i="1" dirty="0" smtClean="0"/>
              <a:t>overlying </a:t>
            </a:r>
            <a:r>
              <a:rPr lang="en-US" b="1" i="1" dirty="0" err="1" smtClean="0">
                <a:hlinkClick r:id="rId5" tooltip="Syncytiotrophoblast"/>
              </a:rPr>
              <a:t>syncytiotrophoblast</a:t>
            </a:r>
            <a:r>
              <a:rPr lang="en-US" b="1" i="1" dirty="0" smtClean="0"/>
              <a:t> </a:t>
            </a:r>
            <a:r>
              <a:rPr lang="en-US" dirty="0" smtClean="0"/>
              <a:t>layer. The </a:t>
            </a:r>
            <a:r>
              <a:rPr lang="en-US" dirty="0" err="1" smtClean="0"/>
              <a:t>syncytiotrophoblast</a:t>
            </a:r>
            <a:r>
              <a:rPr lang="en-US" dirty="0" smtClean="0"/>
              <a:t> is a </a:t>
            </a:r>
            <a:r>
              <a:rPr lang="en-US" dirty="0" smtClean="0">
                <a:hlinkClick r:id="rId6" tooltip="Multinucleate"/>
              </a:rPr>
              <a:t>multinucleated</a:t>
            </a:r>
            <a:r>
              <a:rPr lang="en-US" dirty="0" smtClean="0"/>
              <a:t> continuous cell layer that covers the surface of the placenta. It forms as a result of differentiation and fusion of the underlying </a:t>
            </a:r>
            <a:r>
              <a:rPr lang="en-US" dirty="0" err="1" smtClean="0">
                <a:hlinkClick r:id="rId7" tooltip="Cytotrophoblast"/>
              </a:rPr>
              <a:t>cytotrophoblast</a:t>
            </a:r>
            <a:r>
              <a:rPr lang="en-US" dirty="0" smtClean="0"/>
              <a:t> cells, a process that continues throughout placental development. The </a:t>
            </a:r>
            <a:r>
              <a:rPr lang="en-US" dirty="0" err="1" smtClean="0"/>
              <a:t>syncytiotrophoblast</a:t>
            </a:r>
            <a:r>
              <a:rPr lang="en-US" dirty="0" smtClean="0"/>
              <a:t> (or </a:t>
            </a:r>
            <a:r>
              <a:rPr lang="en-US" dirty="0" err="1" smtClean="0">
                <a:hlinkClick r:id="rId8" tooltip="Syncytium"/>
              </a:rPr>
              <a:t>syncytium</a:t>
            </a:r>
            <a:r>
              <a:rPr lang="en-US" dirty="0" smtClean="0"/>
              <a:t>), thereby contributes to the barrier function of the placenta. The placenta grows throughout </a:t>
            </a:r>
            <a:r>
              <a:rPr lang="en-US" dirty="0" smtClean="0">
                <a:hlinkClick r:id="rId9" tooltip="Pregnancy"/>
              </a:rPr>
              <a:t>pregnancy</a:t>
            </a:r>
            <a:r>
              <a:rPr lang="en-US" dirty="0" smtClean="0"/>
              <a:t>. Development of the maternal blood supply to the placenta is complete by the end of the 1st trimester of pregnancy week 14 (DM). </a:t>
            </a:r>
          </a:p>
          <a:p>
            <a:r>
              <a:rPr lang="en-US" dirty="0" smtClean="0"/>
              <a:t>     In preparation for implantation of the </a:t>
            </a:r>
            <a:r>
              <a:rPr lang="en-US" dirty="0" err="1" smtClean="0"/>
              <a:t>blastocyst</a:t>
            </a:r>
            <a:r>
              <a:rPr lang="en-US" dirty="0" smtClean="0"/>
              <a:t>, the </a:t>
            </a:r>
            <a:r>
              <a:rPr lang="en-US" dirty="0" err="1" smtClean="0"/>
              <a:t>endometrium</a:t>
            </a:r>
            <a:r>
              <a:rPr lang="en-US" dirty="0" smtClean="0"/>
              <a:t> undergoes </a:t>
            </a:r>
            <a:r>
              <a:rPr lang="en-US" dirty="0" err="1" smtClean="0">
                <a:hlinkClick r:id="rId10" tooltip="Decidualization"/>
              </a:rPr>
              <a:t>decidualization</a:t>
            </a:r>
            <a:r>
              <a:rPr lang="en-US" dirty="0" smtClean="0"/>
              <a:t>. </a:t>
            </a:r>
            <a:r>
              <a:rPr lang="en-US" dirty="0" smtClean="0">
                <a:hlinkClick r:id="rId11" tooltip="Spiral arteries"/>
              </a:rPr>
              <a:t>Spiral arteries</a:t>
            </a:r>
            <a:r>
              <a:rPr lang="en-US" dirty="0" smtClean="0"/>
              <a:t> in the </a:t>
            </a:r>
            <a:r>
              <a:rPr lang="en-US" dirty="0" err="1" smtClean="0">
                <a:hlinkClick r:id="rId12" tooltip="Decidua"/>
              </a:rPr>
              <a:t>decidua</a:t>
            </a:r>
            <a:r>
              <a:rPr lang="en-US" dirty="0" smtClean="0"/>
              <a:t> are remodeled so that they become less convoluted and their diameter is increased. The increased diameter and straighter flow path both act to increase maternal blood flow to the placenta. There is relatively high pressure as the maternal blood fills </a:t>
            </a:r>
            <a:r>
              <a:rPr lang="en-US" dirty="0" err="1" smtClean="0">
                <a:hlinkClick r:id="rId13" tooltip="Intervillous space"/>
              </a:rPr>
              <a:t>intervillous</a:t>
            </a:r>
            <a:r>
              <a:rPr lang="en-US" dirty="0" smtClean="0">
                <a:hlinkClick r:id="rId13" tooltip="Intervillous space"/>
              </a:rPr>
              <a:t> space</a:t>
            </a:r>
            <a:r>
              <a:rPr lang="en-US" dirty="0" smtClean="0"/>
              <a:t> through these spiral arteries which bathe the fetal </a:t>
            </a:r>
            <a:r>
              <a:rPr lang="en-US" dirty="0" err="1" smtClean="0">
                <a:hlinkClick r:id="rId14" tooltip="Chorionic villi"/>
              </a:rPr>
              <a:t>villi</a:t>
            </a:r>
            <a:r>
              <a:rPr lang="en-US" dirty="0" smtClean="0"/>
              <a:t> in blood, allowing an exchange of gases to take place. In humans and other </a:t>
            </a:r>
            <a:r>
              <a:rPr lang="en-US" dirty="0" err="1" smtClean="0"/>
              <a:t>hemochorial</a:t>
            </a:r>
            <a:r>
              <a:rPr lang="en-US" dirty="0" smtClean="0"/>
              <a:t> </a:t>
            </a:r>
            <a:r>
              <a:rPr lang="en-US" dirty="0" err="1" smtClean="0"/>
              <a:t>placentals</a:t>
            </a:r>
            <a:r>
              <a:rPr lang="en-US" dirty="0" smtClean="0"/>
              <a:t>, the maternal blood comes into direct contact with the fetal </a:t>
            </a:r>
            <a:r>
              <a:rPr lang="en-US" dirty="0" err="1" smtClean="0">
                <a:hlinkClick r:id="rId15" tooltip="Chorion"/>
              </a:rPr>
              <a:t>chorion</a:t>
            </a:r>
            <a:r>
              <a:rPr lang="en-US" dirty="0" smtClean="0"/>
              <a:t>, though no fluid is exchanged. As the pressure decreases between </a:t>
            </a:r>
            <a:r>
              <a:rPr lang="en-US" dirty="0" smtClean="0">
                <a:hlinkClick r:id="rId16" tooltip="Pulse"/>
              </a:rPr>
              <a:t>pulses</a:t>
            </a:r>
            <a:r>
              <a:rPr lang="en-US" dirty="0" smtClean="0"/>
              <a:t>, the deoxygenated blood flows back through the endometrial veins. Maternal blood flow is approximately 600–700 ml/min at term. This begins at day 5 – 12.</a:t>
            </a:r>
          </a:p>
          <a:p>
            <a:r>
              <a:rPr lang="en-US" dirty="0" smtClean="0"/>
              <a:t>Deoxygenated fetal blood passes through </a:t>
            </a:r>
            <a:r>
              <a:rPr lang="en-US" dirty="0" smtClean="0">
                <a:hlinkClick r:id="rId17" tooltip="Umbilical arteries"/>
              </a:rPr>
              <a:t>umbilical arteries</a:t>
            </a:r>
            <a:r>
              <a:rPr lang="en-US" dirty="0" smtClean="0"/>
              <a:t> to the placenta. At the junction of umbilical cord and placenta, the umbilical arteries branch </a:t>
            </a:r>
            <a:r>
              <a:rPr lang="en-US" dirty="0" err="1" smtClean="0"/>
              <a:t>radially</a:t>
            </a:r>
            <a:r>
              <a:rPr lang="en-US" dirty="0" smtClean="0"/>
              <a:t> to form </a:t>
            </a:r>
            <a:r>
              <a:rPr lang="en-US" dirty="0" smtClean="0">
                <a:hlinkClick r:id="rId18" tooltip="Chorionic arteries"/>
              </a:rPr>
              <a:t>chorionic arteries</a:t>
            </a:r>
            <a:r>
              <a:rPr lang="en-US" dirty="0" smtClean="0"/>
              <a:t>. Chorionic arteries, in turn, branch into </a:t>
            </a:r>
            <a:r>
              <a:rPr lang="en-US" dirty="0" smtClean="0">
                <a:hlinkClick r:id="rId19" tooltip="Cotyledon arteries"/>
              </a:rPr>
              <a:t>cotyledon arteries</a:t>
            </a:r>
            <a:r>
              <a:rPr lang="en-US" dirty="0" smtClean="0"/>
              <a:t>. In the </a:t>
            </a:r>
            <a:r>
              <a:rPr lang="en-US" dirty="0" err="1" smtClean="0"/>
              <a:t>villi</a:t>
            </a:r>
            <a:r>
              <a:rPr lang="en-US" dirty="0" smtClean="0"/>
              <a:t>, these vessels eventually branch to form an extensive </a:t>
            </a:r>
            <a:r>
              <a:rPr lang="en-US" dirty="0" err="1" smtClean="0"/>
              <a:t>arterio</a:t>
            </a:r>
            <a:r>
              <a:rPr lang="en-US" dirty="0" smtClean="0"/>
              <a:t>-capillary-venous system, bringing the fetal blood extremely close to the maternal blood; but no intermingling of fetal and maternal blood occurs ("placental barrier").</a:t>
            </a:r>
          </a:p>
          <a:p>
            <a:endParaRPr lang="en-US" dirty="0" smtClean="0"/>
          </a:p>
          <a:p>
            <a:endParaRPr lang="en-US" dirty="0"/>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71958"/>
            <a:ext cx="9721849" cy="7402026"/>
          </a:xfrm>
          <a:prstGeom prst="rect">
            <a:avLst/>
          </a:prstGeom>
        </p:spPr>
        <p:txBody>
          <a:bodyPr wrap="square">
            <a:spAutoFit/>
          </a:bodyPr>
          <a:lstStyle/>
          <a:p>
            <a:r>
              <a:rPr lang="en-US" dirty="0" err="1" smtClean="0">
                <a:hlinkClick r:id="rId2" tooltip="Endothelin"/>
              </a:rPr>
              <a:t>Endothelin</a:t>
            </a:r>
            <a:r>
              <a:rPr lang="en-US" dirty="0" smtClean="0"/>
              <a:t> and </a:t>
            </a:r>
            <a:r>
              <a:rPr lang="en-US" dirty="0" err="1" smtClean="0">
                <a:hlinkClick r:id="rId3" tooltip="Prostanoid"/>
              </a:rPr>
              <a:t>prostanoids</a:t>
            </a:r>
            <a:r>
              <a:rPr lang="en-US" dirty="0" smtClean="0"/>
              <a:t> cause </a:t>
            </a:r>
            <a:r>
              <a:rPr lang="en-US" dirty="0" smtClean="0">
                <a:hlinkClick r:id="rId4" tooltip="Vasoconstriction"/>
              </a:rPr>
              <a:t>vasoconstriction</a:t>
            </a:r>
            <a:r>
              <a:rPr lang="en-US" dirty="0" smtClean="0"/>
              <a:t> in placental arteries, while </a:t>
            </a:r>
            <a:r>
              <a:rPr lang="en-US" dirty="0" smtClean="0">
                <a:hlinkClick r:id="rId5" tooltip="Nitric oxide"/>
              </a:rPr>
              <a:t>nitric oxide</a:t>
            </a:r>
            <a:r>
              <a:rPr lang="en-US" dirty="0" smtClean="0"/>
              <a:t> causes </a:t>
            </a:r>
            <a:r>
              <a:rPr lang="en-US" dirty="0" err="1" smtClean="0">
                <a:hlinkClick r:id="rId6" tooltip="Vasodilation"/>
              </a:rPr>
              <a:t>vasodilation</a:t>
            </a:r>
            <a:r>
              <a:rPr lang="en-US" dirty="0" smtClean="0"/>
              <a:t>.</a:t>
            </a:r>
            <a:r>
              <a:rPr lang="en-US" baseline="30000" dirty="0" smtClean="0"/>
              <a:t> </a:t>
            </a:r>
            <a:r>
              <a:rPr lang="en-US" dirty="0" smtClean="0"/>
              <a:t>On the other hand, there is no neural vascular regulation, and </a:t>
            </a:r>
            <a:r>
              <a:rPr lang="en-US" dirty="0" err="1" smtClean="0"/>
              <a:t>catecholamines</a:t>
            </a:r>
            <a:r>
              <a:rPr lang="en-US" dirty="0" smtClean="0"/>
              <a:t> have only little effect.</a:t>
            </a:r>
          </a:p>
          <a:p>
            <a:r>
              <a:rPr lang="en-US" dirty="0" smtClean="0"/>
              <a:t>          The </a:t>
            </a:r>
            <a:r>
              <a:rPr lang="en-US" dirty="0" err="1" smtClean="0"/>
              <a:t>fetoplacental</a:t>
            </a:r>
            <a:r>
              <a:rPr lang="en-US" dirty="0" smtClean="0"/>
              <a:t> circulation is vulnerable to persistent hypoxia or intermittent hypoxia and </a:t>
            </a:r>
            <a:r>
              <a:rPr lang="en-US" dirty="0" err="1" smtClean="0"/>
              <a:t>reoxygenation</a:t>
            </a:r>
            <a:r>
              <a:rPr lang="en-US" dirty="0" smtClean="0"/>
              <a:t>, which can lead to generation of excessive </a:t>
            </a:r>
            <a:r>
              <a:rPr lang="en-US" dirty="0" smtClean="0">
                <a:hlinkClick r:id="rId7" tooltip="Free radical"/>
              </a:rPr>
              <a:t>free radicals</a:t>
            </a:r>
            <a:r>
              <a:rPr lang="en-US" dirty="0" smtClean="0"/>
              <a:t>. This may contribute to </a:t>
            </a:r>
            <a:r>
              <a:rPr lang="en-US" dirty="0" smtClean="0">
                <a:hlinkClick r:id="rId8" tooltip="Pre-eclampsia"/>
              </a:rPr>
              <a:t>pre-</a:t>
            </a:r>
            <a:r>
              <a:rPr lang="en-US" dirty="0" err="1" smtClean="0">
                <a:hlinkClick r:id="rId8" tooltip="Pre-eclampsia"/>
              </a:rPr>
              <a:t>eclampsia</a:t>
            </a:r>
            <a:r>
              <a:rPr lang="en-US" dirty="0" smtClean="0"/>
              <a:t> and other </a:t>
            </a:r>
            <a:r>
              <a:rPr lang="en-US" dirty="0" smtClean="0">
                <a:hlinkClick r:id="rId9" tooltip="Pregnancy complications"/>
              </a:rPr>
              <a:t>pregnancy complications</a:t>
            </a:r>
            <a:r>
              <a:rPr lang="en-US" dirty="0" smtClean="0"/>
              <a:t>.</a:t>
            </a:r>
            <a:r>
              <a:rPr lang="en-US" baseline="30000" dirty="0" smtClean="0"/>
              <a:t> </a:t>
            </a:r>
            <a:r>
              <a:rPr lang="en-US" dirty="0" smtClean="0"/>
              <a:t>It is proposed that </a:t>
            </a:r>
            <a:r>
              <a:rPr lang="en-US" dirty="0" smtClean="0">
                <a:hlinkClick r:id="rId10" tooltip="Melatonin"/>
              </a:rPr>
              <a:t>melatonin</a:t>
            </a:r>
            <a:r>
              <a:rPr lang="en-US" dirty="0" smtClean="0"/>
              <a:t> plays a role as an </a:t>
            </a:r>
            <a:r>
              <a:rPr lang="en-US" dirty="0" smtClean="0">
                <a:hlinkClick r:id="rId11" tooltip="Antioxidant"/>
              </a:rPr>
              <a:t>antioxidant</a:t>
            </a:r>
            <a:r>
              <a:rPr lang="en-US" dirty="0" smtClean="0"/>
              <a:t> in the placenta.</a:t>
            </a:r>
            <a:r>
              <a:rPr lang="en-US" baseline="30000" dirty="0" smtClean="0"/>
              <a:t> </a:t>
            </a:r>
            <a:r>
              <a:rPr lang="en-US" dirty="0" smtClean="0"/>
              <a:t>This begins at day 17 - day 22. Main article: </a:t>
            </a:r>
            <a:r>
              <a:rPr lang="en-US" dirty="0" smtClean="0">
                <a:hlinkClick r:id="rId12" tooltip="Placental expulsion"/>
              </a:rPr>
              <a:t>Placental expulsion</a:t>
            </a:r>
            <a:endParaRPr lang="en-US" dirty="0" smtClean="0"/>
          </a:p>
          <a:p>
            <a:r>
              <a:rPr lang="en-US" dirty="0" smtClean="0">
                <a:hlinkClick r:id="rId12" tooltip="Placental expulsion"/>
              </a:rPr>
              <a:t>Placental expulsion</a:t>
            </a:r>
            <a:r>
              <a:rPr lang="en-US" dirty="0" smtClean="0"/>
              <a:t> begins as a physiological separation from the wall of the uterus. The period from just after the child is born until just after the placenta is expelled is called the "third stage of labor". The placenta is usually expelled within 15–30 minutes of birth. </a:t>
            </a:r>
          </a:p>
          <a:p>
            <a:r>
              <a:rPr lang="en-US" dirty="0" smtClean="0"/>
              <a:t>         Placental expulsion can be managed actively, for example by giving </a:t>
            </a:r>
            <a:r>
              <a:rPr lang="en-US" dirty="0" err="1" smtClean="0">
                <a:hlinkClick r:id="rId13" tooltip="Oxytocin"/>
              </a:rPr>
              <a:t>oxytocin</a:t>
            </a:r>
            <a:r>
              <a:rPr lang="en-US" dirty="0" smtClean="0"/>
              <a:t> via intramuscular injection followed by cord traction to assist in delivering the placenta. Alternatively, it can be managed expectantly, allowing the placenta to be expelled without medical assistance. Blood loss and the risk of </a:t>
            </a:r>
            <a:r>
              <a:rPr lang="en-US" dirty="0" smtClean="0">
                <a:hlinkClick r:id="rId14" tooltip="Postpartum bleeding"/>
              </a:rPr>
              <a:t>postpartum bleeding</a:t>
            </a:r>
            <a:r>
              <a:rPr lang="en-US" dirty="0" smtClean="0"/>
              <a:t> may be reduced in women offered active management of the third stage of </a:t>
            </a:r>
            <a:r>
              <a:rPr lang="en-US" dirty="0" err="1" smtClean="0"/>
              <a:t>labour</a:t>
            </a:r>
            <a:r>
              <a:rPr lang="en-US" dirty="0" smtClean="0"/>
              <a:t>, however there may be adverse effects and more research is necessary.</a:t>
            </a:r>
          </a:p>
          <a:p>
            <a:r>
              <a:rPr lang="en-US" dirty="0" smtClean="0"/>
              <a:t>         The habit is to cut the cord immediately after birth, but it is </a:t>
            </a:r>
            <a:r>
              <a:rPr lang="en-US" dirty="0" err="1" smtClean="0"/>
              <a:t>theorised</a:t>
            </a:r>
            <a:r>
              <a:rPr lang="en-US" dirty="0" smtClean="0"/>
              <a:t> that there is no medical reason to do this; on the contrary, it is theorized that not cutting the cord helps the baby in its </a:t>
            </a:r>
            <a:r>
              <a:rPr lang="en-US" dirty="0" smtClean="0">
                <a:hlinkClick r:id="rId15" tooltip="Adaptation to extrauterine life"/>
              </a:rPr>
              <a:t>adaptation to </a:t>
            </a:r>
            <a:r>
              <a:rPr lang="en-US" dirty="0" err="1" smtClean="0">
                <a:hlinkClick r:id="rId15" tooltip="Adaptation to extrauterine life"/>
              </a:rPr>
              <a:t>extrauterine</a:t>
            </a:r>
            <a:r>
              <a:rPr lang="en-US" dirty="0" smtClean="0">
                <a:hlinkClick r:id="rId15" tooltip="Adaptation to extrauterine life"/>
              </a:rPr>
              <a:t> life</a:t>
            </a:r>
            <a:r>
              <a:rPr lang="en-US" dirty="0" smtClean="0"/>
              <a:t>, especially in preterm infants. </a:t>
            </a:r>
          </a:p>
          <a:p>
            <a:r>
              <a:rPr lang="en-US" dirty="0" smtClean="0"/>
              <a:t>         The placenta is traditionally thought to be </a:t>
            </a:r>
            <a:r>
              <a:rPr lang="en-US" dirty="0" smtClean="0">
                <a:hlinkClick r:id="rId16" tooltip="Asepsis"/>
              </a:rPr>
              <a:t>sterile</a:t>
            </a:r>
            <a:r>
              <a:rPr lang="en-US" dirty="0" smtClean="0"/>
              <a:t>, but recent research suggests that a resident, </a:t>
            </a:r>
            <a:r>
              <a:rPr lang="en-US" dirty="0" smtClean="0">
                <a:hlinkClick r:id="rId17" tooltip="Nonpathogenic organisms"/>
              </a:rPr>
              <a:t>non-pathogenic</a:t>
            </a:r>
            <a:r>
              <a:rPr lang="en-US" dirty="0" smtClean="0"/>
              <a:t>, and diverse population of </a:t>
            </a:r>
            <a:r>
              <a:rPr lang="en-US" dirty="0" smtClean="0">
                <a:hlinkClick r:id="rId18" tooltip="Microorganisms"/>
              </a:rPr>
              <a:t>microorganisms</a:t>
            </a:r>
            <a:r>
              <a:rPr lang="en-US" dirty="0" smtClean="0"/>
              <a:t> may be present in healthy tissue. However, whether these microbes exist or are clinically important is highly controversial and is the subject of active research.</a:t>
            </a:r>
          </a:p>
          <a:p>
            <a:endParaRPr lang="en-US" dirty="0" smtClean="0"/>
          </a:p>
          <a:p>
            <a:endParaRPr lang="en-US" dirty="0" smtClean="0"/>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70228"/>
            <a:ext cx="9721849" cy="7694414"/>
          </a:xfrm>
          <a:prstGeom prst="rect">
            <a:avLst/>
          </a:prstGeom>
        </p:spPr>
        <p:txBody>
          <a:bodyPr wrap="square">
            <a:spAutoFit/>
          </a:bodyPr>
          <a:lstStyle/>
          <a:p>
            <a:r>
              <a:rPr lang="en-US" b="1" dirty="0" smtClean="0"/>
              <a:t>Endocrine function </a:t>
            </a:r>
            <a:r>
              <a:rPr lang="en-US" dirty="0" smtClean="0"/>
              <a:t>The 1st hormone released by the placenta is called the </a:t>
            </a:r>
            <a:r>
              <a:rPr lang="en-US" dirty="0" smtClean="0">
                <a:hlinkClick r:id="rId2" tooltip="Human chorionic gonadotropin"/>
              </a:rPr>
              <a:t>human chorionic </a:t>
            </a:r>
            <a:r>
              <a:rPr lang="en-US" dirty="0" err="1" smtClean="0">
                <a:hlinkClick r:id="rId2" tooltip="Human chorionic gonadotropin"/>
              </a:rPr>
              <a:t>gonadotropin</a:t>
            </a:r>
            <a:r>
              <a:rPr lang="en-US" dirty="0" smtClean="0"/>
              <a:t>. This is responsible for stopping the process at the end of menses when the </a:t>
            </a:r>
            <a:r>
              <a:rPr lang="en-US" dirty="0" smtClean="0">
                <a:hlinkClick r:id="rId3" tooltip="Corpus luteum"/>
              </a:rPr>
              <a:t>Corpus </a:t>
            </a:r>
            <a:r>
              <a:rPr lang="en-US" dirty="0" err="1" smtClean="0">
                <a:hlinkClick r:id="rId3" tooltip="Corpus luteum"/>
              </a:rPr>
              <a:t>luteum</a:t>
            </a:r>
            <a:r>
              <a:rPr lang="en-US" dirty="0" smtClean="0"/>
              <a:t> ceases activity and atrophies. If </a:t>
            </a:r>
            <a:r>
              <a:rPr lang="en-US" dirty="0" err="1" smtClean="0"/>
              <a:t>hCG</a:t>
            </a:r>
            <a:r>
              <a:rPr lang="en-US" dirty="0" smtClean="0"/>
              <a:t> did not interrupt this process, →spontaneous abortion. The </a:t>
            </a:r>
            <a:r>
              <a:rPr lang="en-US" b="1" dirty="0" smtClean="0"/>
              <a:t>corpus </a:t>
            </a:r>
            <a:r>
              <a:rPr lang="en-US" b="1" dirty="0" err="1" smtClean="0"/>
              <a:t>luteum</a:t>
            </a:r>
            <a:r>
              <a:rPr lang="en-US" b="1" dirty="0" smtClean="0"/>
              <a:t> </a:t>
            </a:r>
            <a:r>
              <a:rPr lang="en-US" dirty="0" smtClean="0"/>
              <a:t>also produces and releases </a:t>
            </a:r>
            <a:r>
              <a:rPr lang="en-US" dirty="0" smtClean="0">
                <a:hlinkClick r:id="rId4" tooltip="Progesterone"/>
              </a:rPr>
              <a:t>progesterone</a:t>
            </a:r>
            <a:r>
              <a:rPr lang="en-US" dirty="0" smtClean="0"/>
              <a:t> and </a:t>
            </a:r>
            <a:r>
              <a:rPr lang="en-US" dirty="0" smtClean="0">
                <a:hlinkClick r:id="rId5" tooltip="Estrogen"/>
              </a:rPr>
              <a:t>estrogen</a:t>
            </a:r>
            <a:r>
              <a:rPr lang="en-US" dirty="0" smtClean="0"/>
              <a:t>, and </a:t>
            </a:r>
            <a:r>
              <a:rPr lang="en-US" dirty="0" err="1" smtClean="0"/>
              <a:t>hCG</a:t>
            </a:r>
            <a:r>
              <a:rPr lang="en-US" dirty="0" smtClean="0"/>
              <a:t> stimulates it to increase the amount that it releases. </a:t>
            </a:r>
            <a:r>
              <a:rPr lang="en-US" dirty="0" err="1" smtClean="0"/>
              <a:t>hCG</a:t>
            </a:r>
            <a:r>
              <a:rPr lang="en-US" dirty="0" smtClean="0"/>
              <a:t> is that pregnancy tests look for. These tests will work when menses has not occurred or after implantation has happened on days 7-10. </a:t>
            </a:r>
            <a:r>
              <a:rPr lang="en-US" dirty="0" err="1" smtClean="0"/>
              <a:t>hCG</a:t>
            </a:r>
            <a:r>
              <a:rPr lang="en-US" dirty="0" smtClean="0"/>
              <a:t> may also have an anti-antibody effect, protecting it from being rejected by the mother’s body. </a:t>
            </a:r>
            <a:r>
              <a:rPr lang="en-US" dirty="0" err="1" smtClean="0"/>
              <a:t>hCG</a:t>
            </a:r>
            <a:r>
              <a:rPr lang="en-US" dirty="0" smtClean="0"/>
              <a:t> also assists the male fetus by </a:t>
            </a:r>
            <a:r>
              <a:rPr lang="en-US" b="1" dirty="0" smtClean="0"/>
              <a:t>stimulating the testes to produce testosterone</a:t>
            </a:r>
            <a:r>
              <a:rPr lang="en-US" dirty="0" smtClean="0"/>
              <a:t>, which is the hormone needed to allow the sex organs of the male to grow. </a:t>
            </a:r>
            <a:r>
              <a:rPr lang="en-US" dirty="0" smtClean="0">
                <a:hlinkClick r:id="rId4" tooltip="Progesterone"/>
              </a:rPr>
              <a:t>Progesterone</a:t>
            </a:r>
            <a:r>
              <a:rPr lang="en-US" dirty="0" smtClean="0"/>
              <a:t> helps the </a:t>
            </a:r>
            <a:r>
              <a:rPr lang="en-US" dirty="0" smtClean="0">
                <a:hlinkClick r:id="rId6" tooltip="Embryo"/>
              </a:rPr>
              <a:t>embryo</a:t>
            </a:r>
            <a:r>
              <a:rPr lang="en-US" dirty="0" smtClean="0"/>
              <a:t> implant by assisting passage through the fallopian tubes. It also affects the </a:t>
            </a:r>
            <a:r>
              <a:rPr lang="en-US" dirty="0" smtClean="0">
                <a:hlinkClick r:id="rId7" tooltip="Fallopian tube"/>
              </a:rPr>
              <a:t>fallopian</a:t>
            </a:r>
            <a:r>
              <a:rPr lang="en-US" dirty="0" smtClean="0"/>
              <a:t> tubes and the </a:t>
            </a:r>
            <a:r>
              <a:rPr lang="en-US" dirty="0" smtClean="0">
                <a:hlinkClick r:id="rId8" tooltip="Uterus"/>
              </a:rPr>
              <a:t>uterus</a:t>
            </a:r>
            <a:r>
              <a:rPr lang="en-US" dirty="0" smtClean="0"/>
              <a:t> by stimulating an increase in secretions necessary for fetal nutrition. </a:t>
            </a:r>
            <a:r>
              <a:rPr lang="en-US" b="1" dirty="0" smtClean="0"/>
              <a:t>Progesterone, like </a:t>
            </a:r>
            <a:r>
              <a:rPr lang="en-US" b="1" dirty="0" err="1" smtClean="0"/>
              <a:t>hCG</a:t>
            </a:r>
            <a:r>
              <a:rPr lang="en-US" b="1" dirty="0" smtClean="0"/>
              <a:t>, is necessary to prevent spontaneous abortion </a:t>
            </a:r>
            <a:r>
              <a:rPr lang="en-US" dirty="0" smtClean="0"/>
              <a:t>because it prevents contractions of the uterus and is necessary for implantation. </a:t>
            </a:r>
            <a:r>
              <a:rPr lang="en-US" dirty="0" smtClean="0">
                <a:hlinkClick r:id="rId5" tooltip="Estrogen"/>
              </a:rPr>
              <a:t>Estrogen</a:t>
            </a:r>
            <a:r>
              <a:rPr lang="en-US" dirty="0" smtClean="0"/>
              <a:t> is a crucial hormone in the process of proliferation. This involves the </a:t>
            </a:r>
            <a:r>
              <a:rPr lang="en-US" b="1" dirty="0" smtClean="0"/>
              <a:t>enlargement of the breasts and uterus</a:t>
            </a:r>
            <a:r>
              <a:rPr lang="en-US" dirty="0" smtClean="0"/>
              <a:t>, allowing for growth of the fetus and production of milk. Estrogen is also responsible for increased blood supply towards the end of pregnancy through </a:t>
            </a:r>
            <a:r>
              <a:rPr lang="en-US" b="1" dirty="0" err="1" smtClean="0">
                <a:hlinkClick r:id="rId9" tooltip="Vasodilation"/>
              </a:rPr>
              <a:t>vasodilation</a:t>
            </a:r>
            <a:r>
              <a:rPr lang="en-US" dirty="0" smtClean="0"/>
              <a:t>. The levels of estrogen during pregnancy can increase so that they are 30 times what a non-pregnant woman mid-cycles estrogen level would be.</a:t>
            </a:r>
          </a:p>
          <a:p>
            <a:r>
              <a:rPr lang="en-US" dirty="0" smtClean="0">
                <a:hlinkClick r:id="rId10" tooltip="Human placental lactogen"/>
              </a:rPr>
              <a:t>Human placental </a:t>
            </a:r>
            <a:r>
              <a:rPr lang="en-US" dirty="0" err="1" smtClean="0">
                <a:hlinkClick r:id="rId10" tooltip="Human placental lactogen"/>
              </a:rPr>
              <a:t>lactogen</a:t>
            </a:r>
            <a:r>
              <a:rPr lang="en-US" dirty="0" smtClean="0"/>
              <a:t> is to </a:t>
            </a:r>
            <a:r>
              <a:rPr lang="en-US" b="1" dirty="0" smtClean="0"/>
              <a:t>develop fetal metabolism </a:t>
            </a:r>
            <a:r>
              <a:rPr lang="en-US" dirty="0" smtClean="0"/>
              <a:t>and general </a:t>
            </a:r>
            <a:r>
              <a:rPr lang="en-US" b="1" dirty="0" smtClean="0"/>
              <a:t>growth and development</a:t>
            </a:r>
            <a:r>
              <a:rPr lang="en-US" dirty="0" smtClean="0"/>
              <a:t>. Human placental </a:t>
            </a:r>
            <a:r>
              <a:rPr lang="en-US" dirty="0" err="1" smtClean="0"/>
              <a:t>lactogen</a:t>
            </a:r>
            <a:r>
              <a:rPr lang="en-US" dirty="0" smtClean="0"/>
              <a:t> works with </a:t>
            </a:r>
            <a:r>
              <a:rPr lang="en-US" dirty="0" smtClean="0">
                <a:hlinkClick r:id="rId11" tooltip="Growth hormone"/>
              </a:rPr>
              <a:t>Growth hormone</a:t>
            </a:r>
            <a:r>
              <a:rPr lang="en-US" dirty="0" smtClean="0"/>
              <a:t> to stimulate </a:t>
            </a:r>
            <a:r>
              <a:rPr lang="en-US" dirty="0" smtClean="0">
                <a:hlinkClick r:id="rId12" tooltip="Insulin-like growth factor"/>
              </a:rPr>
              <a:t>Insulin-like growth factor</a:t>
            </a:r>
            <a:r>
              <a:rPr lang="en-US" dirty="0" smtClean="0"/>
              <a:t> production and regulating intermediary metabolism. In the fetus, </a:t>
            </a:r>
            <a:r>
              <a:rPr lang="en-US" dirty="0" err="1" smtClean="0"/>
              <a:t>hPL</a:t>
            </a:r>
            <a:r>
              <a:rPr lang="en-US" dirty="0" smtClean="0"/>
              <a:t> acts on </a:t>
            </a:r>
            <a:r>
              <a:rPr lang="en-US" dirty="0" err="1" smtClean="0"/>
              <a:t>lactogenic</a:t>
            </a:r>
            <a:r>
              <a:rPr lang="en-US" dirty="0" smtClean="0"/>
              <a:t> receptors to modulate embryonic development, metabolism and stimulate production of </a:t>
            </a:r>
            <a:r>
              <a:rPr lang="en-US" b="1" dirty="0" smtClean="0"/>
              <a:t>IGF, </a:t>
            </a:r>
            <a:r>
              <a:rPr lang="en-US" b="1" dirty="0" smtClean="0">
                <a:hlinkClick r:id="rId13" tooltip="Insulin"/>
              </a:rPr>
              <a:t>insulin</a:t>
            </a:r>
            <a:r>
              <a:rPr lang="en-US" b="1" dirty="0" smtClean="0"/>
              <a:t>, surfactant and </a:t>
            </a:r>
            <a:r>
              <a:rPr lang="en-US" b="1" dirty="0" err="1" smtClean="0">
                <a:hlinkClick r:id="rId14" tooltip="Adrenocortical hormone"/>
              </a:rPr>
              <a:t>adrenocortical</a:t>
            </a:r>
            <a:r>
              <a:rPr lang="en-US" b="1" dirty="0" smtClean="0"/>
              <a:t> hormones</a:t>
            </a:r>
            <a:r>
              <a:rPr lang="en-US" dirty="0" smtClean="0"/>
              <a:t>. </a:t>
            </a:r>
            <a:r>
              <a:rPr lang="en-US" dirty="0" err="1" smtClean="0"/>
              <a:t>hPL</a:t>
            </a:r>
            <a:r>
              <a:rPr lang="en-US" dirty="0" smtClean="0"/>
              <a:t> values ↑ with multiple pregnancies, intact molar pregnancy, </a:t>
            </a:r>
            <a:r>
              <a:rPr lang="en-US" dirty="0" smtClean="0">
                <a:hlinkClick r:id="rId15" tooltip="Diabetes mellitus"/>
              </a:rPr>
              <a:t>diabetes</a:t>
            </a:r>
            <a:r>
              <a:rPr lang="en-US" dirty="0" smtClean="0"/>
              <a:t> and </a:t>
            </a:r>
            <a:r>
              <a:rPr lang="en-US" dirty="0" err="1" smtClean="0">
                <a:hlinkClick r:id="rId16" tooltip="Rh incompatibility"/>
              </a:rPr>
              <a:t>Rh</a:t>
            </a:r>
            <a:r>
              <a:rPr lang="en-US" dirty="0" smtClean="0">
                <a:hlinkClick r:id="rId16" tooltip="Rh incompatibility"/>
              </a:rPr>
              <a:t> incompatibility</a:t>
            </a:r>
            <a:r>
              <a:rPr lang="en-US" dirty="0" smtClean="0"/>
              <a:t>. They are↓ with </a:t>
            </a:r>
            <a:r>
              <a:rPr lang="en-US" dirty="0" smtClean="0">
                <a:hlinkClick r:id="rId17" tooltip="Toxemia of pregnancy"/>
              </a:rPr>
              <a:t>toxemia</a:t>
            </a:r>
            <a:r>
              <a:rPr lang="en-US" dirty="0" smtClean="0"/>
              <a:t>, </a:t>
            </a:r>
            <a:r>
              <a:rPr lang="en-US" dirty="0" err="1" smtClean="0">
                <a:hlinkClick r:id="rId18" tooltip="Choriocarcinoma"/>
              </a:rPr>
              <a:t>choriocarcinoma</a:t>
            </a:r>
            <a:r>
              <a:rPr lang="en-US" dirty="0" smtClean="0"/>
              <a:t>, and </a:t>
            </a:r>
            <a:r>
              <a:rPr lang="en-US" dirty="0" smtClean="0">
                <a:hlinkClick r:id="rId19" tooltip="Placental insufficiency"/>
              </a:rPr>
              <a:t>Placental insufficiency</a:t>
            </a:r>
            <a:r>
              <a:rPr lang="en-US" dirty="0" smtClean="0"/>
              <a:t>.</a:t>
            </a:r>
          </a:p>
          <a:p>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1" y="1"/>
            <a:ext cx="9721850" cy="5863107"/>
          </a:xfrm>
          <a:prstGeom prst="rect">
            <a:avLst/>
          </a:prstGeom>
        </p:spPr>
        <p:txBody>
          <a:bodyPr wrap="square" lIns="91404" tIns="45702" rIns="91404" bIns="45702">
            <a:spAutoFit/>
          </a:bodyPr>
          <a:lstStyle/>
          <a:p>
            <a:r>
              <a:rPr lang="en-US" sz="1800" dirty="0" smtClean="0">
                <a:latin typeface="Arial" pitchFamily="34" charset="0"/>
                <a:cs typeface="Arial" pitchFamily="34" charset="0"/>
              </a:rPr>
              <a:t> </a:t>
            </a:r>
            <a:r>
              <a:rPr lang="en-US" sz="2000" dirty="0" smtClean="0">
                <a:latin typeface="Arial" pitchFamily="34" charset="0"/>
                <a:cs typeface="Arial" pitchFamily="34" charset="0"/>
              </a:rPr>
              <a:t>      The 1st stage of </a:t>
            </a:r>
            <a:r>
              <a:rPr lang="en-US" sz="2000" b="1" dirty="0" smtClean="0">
                <a:latin typeface="Arial" pitchFamily="34" charset="0"/>
                <a:cs typeface="Arial" pitchFamily="34" charset="0"/>
              </a:rPr>
              <a:t>prophase I is </a:t>
            </a:r>
            <a:r>
              <a:rPr lang="en-US" sz="2000" b="1" i="1" dirty="0" err="1" smtClean="0">
                <a:latin typeface="Arial" pitchFamily="34" charset="0"/>
                <a:cs typeface="Arial" pitchFamily="34" charset="0"/>
              </a:rPr>
              <a:t>leptotene</a:t>
            </a:r>
            <a:r>
              <a:rPr lang="en-US" sz="2000" dirty="0" smtClean="0">
                <a:latin typeface="Arial" pitchFamily="34" charset="0"/>
                <a:cs typeface="Arial" pitchFamily="34" charset="0"/>
              </a:rPr>
              <a:t>: the </a:t>
            </a:r>
            <a:r>
              <a:rPr lang="en-US" sz="2000" i="1" dirty="0" smtClean="0">
                <a:latin typeface="Arial" pitchFamily="34" charset="0"/>
                <a:cs typeface="Arial" pitchFamily="34" charset="0"/>
              </a:rPr>
              <a:t>chromosomes (</a:t>
            </a:r>
            <a:r>
              <a:rPr lang="en-US" sz="2000" i="1" dirty="0" err="1" smtClean="0">
                <a:latin typeface="Arial" pitchFamily="34" charset="0"/>
                <a:cs typeface="Arial" pitchFamily="34" charset="0"/>
              </a:rPr>
              <a:t>chrs</a:t>
            </a:r>
            <a:r>
              <a:rPr lang="en-US" sz="2000" i="1" dirty="0" smtClean="0">
                <a:latin typeface="Arial" pitchFamily="34" charset="0"/>
                <a:cs typeface="Arial" pitchFamily="34" charset="0"/>
              </a:rPr>
              <a:t>)</a:t>
            </a:r>
            <a:r>
              <a:rPr lang="en-US" sz="2000" dirty="0" smtClean="0">
                <a:latin typeface="Arial" pitchFamily="34" charset="0"/>
                <a:cs typeface="Arial" pitchFamily="34" charset="0"/>
              </a:rPr>
              <a:t> become visible in light microscope (LM). The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replicate at </a:t>
            </a:r>
            <a:r>
              <a:rPr lang="en-US" sz="2000" b="1" dirty="0" smtClean="0">
                <a:latin typeface="Arial" pitchFamily="34" charset="0"/>
                <a:cs typeface="Arial" pitchFamily="34" charset="0"/>
              </a:rPr>
              <a:t>S stage </a:t>
            </a:r>
            <a:r>
              <a:rPr lang="en-US" sz="2000" dirty="0" smtClean="0">
                <a:latin typeface="Arial" pitchFamily="34" charset="0"/>
                <a:cs typeface="Arial" pitchFamily="34" charset="0"/>
              </a:rPr>
              <a:t>(seen EM, not in LM) each is of 2 identical </a:t>
            </a:r>
            <a:r>
              <a:rPr lang="en-US" sz="2000" dirty="0" err="1" smtClean="0">
                <a:latin typeface="Arial" pitchFamily="34" charset="0"/>
                <a:cs typeface="Arial" pitchFamily="34" charset="0"/>
              </a:rPr>
              <a:t>chromatids</a:t>
            </a:r>
            <a:r>
              <a:rPr lang="en-US" sz="2000" dirty="0" smtClean="0">
                <a:latin typeface="Arial" pitchFamily="34" charset="0"/>
                <a:cs typeface="Arial" pitchFamily="34" charset="0"/>
              </a:rPr>
              <a:t>. A dense </a:t>
            </a:r>
            <a:r>
              <a:rPr lang="en-US" sz="2000" b="1" dirty="0" err="1" smtClean="0">
                <a:latin typeface="Arial" pitchFamily="34" charset="0"/>
                <a:cs typeface="Arial" pitchFamily="34" charset="0"/>
              </a:rPr>
              <a:t>proteinaceous</a:t>
            </a:r>
            <a:r>
              <a:rPr lang="en-US" sz="2000" b="1" dirty="0" smtClean="0">
                <a:latin typeface="Arial" pitchFamily="34" charset="0"/>
                <a:cs typeface="Arial" pitchFamily="34" charset="0"/>
              </a:rPr>
              <a:t> filament </a:t>
            </a:r>
            <a:r>
              <a:rPr lang="en-US" sz="2000" dirty="0" smtClean="0">
                <a:latin typeface="Arial" pitchFamily="34" charset="0"/>
                <a:cs typeface="Arial" pitchFamily="34" charset="0"/>
              </a:rPr>
              <a:t>- </a:t>
            </a:r>
            <a:r>
              <a:rPr lang="en-US" sz="2000" b="1" i="1" dirty="0" smtClean="0">
                <a:latin typeface="Arial" pitchFamily="34" charset="0"/>
                <a:cs typeface="Arial" pitchFamily="34" charset="0"/>
              </a:rPr>
              <a:t>axial</a:t>
            </a:r>
            <a:r>
              <a:rPr lang="en-US" sz="2000" i="1" dirty="0" smtClean="0">
                <a:latin typeface="Arial" pitchFamily="34" charset="0"/>
                <a:cs typeface="Arial" pitchFamily="34" charset="0"/>
              </a:rPr>
              <a:t> </a:t>
            </a:r>
            <a:r>
              <a:rPr lang="en-US" sz="2000" b="1" i="1" dirty="0" smtClean="0">
                <a:latin typeface="Arial" pitchFamily="34" charset="0"/>
                <a:cs typeface="Arial" pitchFamily="34" charset="0"/>
              </a:rPr>
              <a:t>core-</a:t>
            </a:r>
            <a:r>
              <a:rPr lang="en-US" sz="2000" dirty="0" smtClean="0">
                <a:latin typeface="Arial" pitchFamily="34" charset="0"/>
                <a:cs typeface="Arial" pitchFamily="34" charset="0"/>
              </a:rPr>
              <a:t> lies in groove between them.</a:t>
            </a:r>
          </a:p>
          <a:p>
            <a:r>
              <a:rPr lang="en-US" sz="2000" dirty="0" smtClean="0">
                <a:latin typeface="Arial" pitchFamily="34" charset="0"/>
                <a:cs typeface="Arial" pitchFamily="34" charset="0"/>
              </a:rPr>
              <a:t>        The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a:t>
            </a:r>
            <a:r>
              <a:rPr lang="en-US" sz="2000" b="1" dirty="0" smtClean="0">
                <a:latin typeface="Arial" pitchFamily="34" charset="0"/>
                <a:cs typeface="Arial" pitchFamily="34" charset="0"/>
              </a:rPr>
              <a:t>compaction continues</a:t>
            </a:r>
            <a:r>
              <a:rPr lang="en-US" sz="2000" dirty="0" smtClean="0">
                <a:latin typeface="Arial" pitchFamily="34" charset="0"/>
                <a:cs typeface="Arial" pitchFamily="34" charset="0"/>
              </a:rPr>
              <a:t> until homologues associate by process, called </a:t>
            </a:r>
            <a:r>
              <a:rPr lang="en-US" sz="2000" b="1" i="1" dirty="0" err="1" smtClean="0">
                <a:latin typeface="Arial" pitchFamily="34" charset="0"/>
                <a:cs typeface="Arial" pitchFamily="34" charset="0"/>
              </a:rPr>
              <a:t>synapsis</a:t>
            </a:r>
            <a:r>
              <a:rPr lang="en-US" sz="2000" dirty="0" smtClean="0">
                <a:latin typeface="Arial" pitchFamily="34" charset="0"/>
                <a:cs typeface="Arial" pitchFamily="34" charset="0"/>
              </a:rPr>
              <a:t> at </a:t>
            </a:r>
            <a:r>
              <a:rPr lang="en-US" sz="2000" i="1" dirty="0" err="1" smtClean="0">
                <a:latin typeface="Arial" pitchFamily="34" charset="0"/>
                <a:cs typeface="Arial" pitchFamily="34" charset="0"/>
              </a:rPr>
              <a:t>zygotene</a:t>
            </a:r>
            <a:r>
              <a:rPr lang="en-US" sz="2000" i="1" dirty="0" smtClean="0">
                <a:latin typeface="Arial" pitchFamily="34" charset="0"/>
                <a:cs typeface="Arial" pitchFamily="34" charset="0"/>
              </a:rPr>
              <a:t>, </a:t>
            </a:r>
            <a:r>
              <a:rPr lang="en-US" sz="2000" dirty="0" smtClean="0">
                <a:latin typeface="Arial" pitchFamily="34" charset="0"/>
                <a:cs typeface="Arial" pitchFamily="34" charset="0"/>
              </a:rPr>
              <a:t>the 2nd stage of </a:t>
            </a:r>
            <a:r>
              <a:rPr lang="en-US" sz="2000" b="1" dirty="0" smtClean="0">
                <a:latin typeface="Arial" pitchFamily="34" charset="0"/>
                <a:cs typeface="Arial" pitchFamily="34" charset="0"/>
              </a:rPr>
              <a:t>prophase I</a:t>
            </a:r>
            <a:r>
              <a:rPr lang="en-US" sz="2000" i="1" dirty="0" smtClean="0">
                <a:latin typeface="Arial" pitchFamily="34" charset="0"/>
                <a:cs typeface="Arial" pitchFamily="34" charset="0"/>
              </a:rPr>
              <a:t>. </a:t>
            </a:r>
          </a:p>
          <a:p>
            <a:endParaRPr lang="en-US" sz="2000" dirty="0" smtClean="0">
              <a:latin typeface="Arial" pitchFamily="34" charset="0"/>
              <a:cs typeface="Arial" pitchFamily="34" charset="0"/>
            </a:endParaRPr>
          </a:p>
          <a:p>
            <a:r>
              <a:rPr lang="en-US" sz="2000" u="sng" dirty="0" err="1" smtClean="0">
                <a:latin typeface="Arial" pitchFamily="34" charset="0"/>
                <a:cs typeface="Arial" pitchFamily="34" charset="0"/>
              </a:rPr>
              <a:t>N.Kleckner</a:t>
            </a:r>
            <a:r>
              <a:rPr lang="en-US" sz="2000" u="sng" dirty="0" smtClean="0">
                <a:latin typeface="Arial" pitchFamily="34" charset="0"/>
                <a:cs typeface="Arial" pitchFamily="34" charset="0"/>
              </a:rPr>
              <a:t> et al. (Harvard U.), yeast</a:t>
            </a:r>
            <a:r>
              <a:rPr lang="en-US" sz="2000" dirty="0" smtClean="0">
                <a:latin typeface="Arial" pitchFamily="34" charset="0"/>
                <a:cs typeface="Arial" pitchFamily="34" charset="0"/>
              </a:rPr>
              <a:t>: DNA homology segments in the homologous </a:t>
            </a:r>
            <a:r>
              <a:rPr lang="en-US" sz="2000" dirty="0" err="1" smtClean="0">
                <a:latin typeface="Arial" pitchFamily="34" charset="0"/>
                <a:cs typeface="Arial" pitchFamily="34" charset="0"/>
              </a:rPr>
              <a:t>chrs</a:t>
            </a:r>
            <a:r>
              <a:rPr lang="en-US" sz="2000" dirty="0" smtClean="0"/>
              <a:t> </a:t>
            </a:r>
            <a:r>
              <a:rPr lang="en-US" sz="2000" dirty="0" smtClean="0">
                <a:latin typeface="Arial" pitchFamily="34" charset="0"/>
                <a:cs typeface="Arial" pitchFamily="34" charset="0"/>
              </a:rPr>
              <a:t>are already associated with one another in </a:t>
            </a:r>
            <a:r>
              <a:rPr lang="en-US" sz="2000" i="1" dirty="0" err="1" smtClean="0">
                <a:latin typeface="Arial" pitchFamily="34" charset="0"/>
                <a:cs typeface="Arial" pitchFamily="34" charset="0"/>
              </a:rPr>
              <a:t>leptotene</a:t>
            </a:r>
            <a:r>
              <a:rPr lang="en-US" sz="2000" dirty="0" smtClean="0">
                <a:latin typeface="Arial" pitchFamily="34" charset="0"/>
                <a:cs typeface="Arial" pitchFamily="34" charset="0"/>
              </a:rPr>
              <a:t> and </a:t>
            </a:r>
            <a:r>
              <a:rPr lang="en-US" sz="2000" dirty="0" err="1" smtClean="0">
                <a:latin typeface="Arial" pitchFamily="34" charset="0"/>
                <a:cs typeface="Arial" pitchFamily="34" charset="0"/>
              </a:rPr>
              <a:t>chr</a:t>
            </a:r>
            <a:r>
              <a:rPr lang="en-US" sz="2000" dirty="0" smtClean="0">
                <a:latin typeface="Arial" pitchFamily="34" charset="0"/>
                <a:cs typeface="Arial" pitchFamily="34" charset="0"/>
              </a:rPr>
              <a:t> condensation and </a:t>
            </a:r>
            <a:r>
              <a:rPr lang="en-US" sz="2000" dirty="0" err="1" smtClean="0">
                <a:latin typeface="Arial" pitchFamily="34" charset="0"/>
                <a:cs typeface="Arial" pitchFamily="34" charset="0"/>
              </a:rPr>
              <a:t>synapsis</a:t>
            </a:r>
            <a:r>
              <a:rPr lang="en-US" sz="2000" dirty="0" smtClean="0">
                <a:latin typeface="Arial" pitchFamily="34" charset="0"/>
                <a:cs typeface="Arial" pitchFamily="34" charset="0"/>
              </a:rPr>
              <a:t> during </a:t>
            </a:r>
            <a:r>
              <a:rPr lang="en-US" sz="2000" i="1" dirty="0" err="1" smtClean="0">
                <a:latin typeface="Arial" pitchFamily="34" charset="0"/>
                <a:cs typeface="Arial" pitchFamily="34" charset="0"/>
              </a:rPr>
              <a:t>zygotene</a:t>
            </a:r>
            <a:r>
              <a:rPr lang="en-US" sz="2000" dirty="0" smtClean="0">
                <a:latin typeface="Arial" pitchFamily="34" charset="0"/>
                <a:cs typeface="Arial" pitchFamily="34" charset="0"/>
              </a:rPr>
              <a:t> simply make this arrangement visible in microscopy. </a:t>
            </a:r>
          </a:p>
          <a:p>
            <a:r>
              <a:rPr lang="en-US" sz="2000" b="1" dirty="0" smtClean="0">
                <a:latin typeface="Arial" pitchFamily="34" charset="0"/>
                <a:cs typeface="Arial" pitchFamily="34" charset="0"/>
              </a:rPr>
              <a:t>1st recombination step </a:t>
            </a:r>
            <a:r>
              <a:rPr lang="en-US" sz="2000" dirty="0" smtClean="0">
                <a:latin typeface="Arial" pitchFamily="34" charset="0"/>
                <a:cs typeface="Arial" pitchFamily="34" charset="0"/>
              </a:rPr>
              <a:t>is double strand breaks in DNA molecules aligned for </a:t>
            </a:r>
            <a:r>
              <a:rPr lang="en-US" sz="2000" i="1" dirty="0" smtClean="0">
                <a:latin typeface="Arial" pitchFamily="34" charset="0"/>
                <a:cs typeface="Arial" pitchFamily="34" charset="0"/>
              </a:rPr>
              <a:t>crossing over</a:t>
            </a:r>
            <a:r>
              <a:rPr lang="en-US" sz="2000" dirty="0" smtClean="0">
                <a:latin typeface="Arial" pitchFamily="34" charset="0"/>
                <a:cs typeface="Arial" pitchFamily="34" charset="0"/>
              </a:rPr>
              <a:t> occur in </a:t>
            </a:r>
            <a:r>
              <a:rPr lang="en-US" sz="2000" dirty="0" err="1" smtClean="0">
                <a:latin typeface="Arial" pitchFamily="34" charset="0"/>
                <a:cs typeface="Arial" pitchFamily="34" charset="0"/>
              </a:rPr>
              <a:t>leptotene</a:t>
            </a:r>
            <a:r>
              <a:rPr lang="en-US" sz="2000" dirty="0" smtClean="0">
                <a:latin typeface="Arial" pitchFamily="34" charset="0"/>
                <a:cs typeface="Arial" pitchFamily="34" charset="0"/>
              </a:rPr>
              <a:t>, prior to </a:t>
            </a:r>
            <a:r>
              <a:rPr lang="en-US" sz="2000" dirty="0" err="1" smtClean="0">
                <a:latin typeface="Arial" pitchFamily="34" charset="0"/>
                <a:cs typeface="Arial" pitchFamily="34" charset="0"/>
              </a:rPr>
              <a:t>synapsis</a:t>
            </a:r>
            <a:r>
              <a:rPr lang="en-US" sz="2000" dirty="0" smtClean="0">
                <a:latin typeface="Arial" pitchFamily="34" charset="0"/>
                <a:cs typeface="Arial" pitchFamily="34" charset="0"/>
              </a:rPr>
              <a:t>, so </a:t>
            </a:r>
            <a:r>
              <a:rPr lang="en-US" sz="2000" b="1" dirty="0" smtClean="0">
                <a:latin typeface="Arial" pitchFamily="34" charset="0"/>
                <a:cs typeface="Arial" pitchFamily="34" charset="0"/>
              </a:rPr>
              <a:t>recombination begins before the </a:t>
            </a:r>
            <a:r>
              <a:rPr lang="en-US" sz="2000" b="1" dirty="0" err="1" smtClean="0">
                <a:latin typeface="Arial" pitchFamily="34" charset="0"/>
                <a:cs typeface="Arial" pitchFamily="34" charset="0"/>
              </a:rPr>
              <a:t>chrs</a:t>
            </a:r>
            <a:r>
              <a:rPr lang="en-US" sz="2000" b="1" dirty="0" smtClean="0">
                <a:latin typeface="Arial" pitchFamily="34" charset="0"/>
                <a:cs typeface="Arial" pitchFamily="34" charset="0"/>
              </a:rPr>
              <a:t> are visibly paired.</a:t>
            </a:r>
            <a:r>
              <a:rPr lang="en-US" sz="2000" dirty="0" smtClean="0">
                <a:latin typeface="Arial" pitchFamily="34" charset="0"/>
                <a:cs typeface="Arial" pitchFamily="34" charset="0"/>
              </a:rPr>
              <a:t> From EM, 2 stages homologous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pairing: </a:t>
            </a:r>
          </a:p>
          <a:p>
            <a:r>
              <a:rPr lang="en-US" sz="2000" b="1" dirty="0" smtClean="0">
                <a:latin typeface="Arial" pitchFamily="34" charset="0"/>
                <a:cs typeface="Arial" pitchFamily="34" charset="0"/>
              </a:rPr>
              <a:t>1st:</a:t>
            </a:r>
            <a:r>
              <a:rPr lang="en-US" sz="2000" dirty="0" smtClean="0">
                <a:latin typeface="Arial" pitchFamily="34" charset="0"/>
                <a:cs typeface="Arial" pitchFamily="34" charset="0"/>
              </a:rPr>
              <a:t> the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 roughly aligned </a:t>
            </a:r>
            <a:r>
              <a:rPr lang="en-US" sz="2000" b="1" dirty="0" smtClean="0">
                <a:latin typeface="Arial" pitchFamily="34" charset="0"/>
                <a:cs typeface="Arial" pitchFamily="34" charset="0"/>
              </a:rPr>
              <a:t>~</a:t>
            </a:r>
            <a:r>
              <a:rPr lang="en-US" sz="2000" b="1" baseline="-25000" dirty="0" smtClean="0">
                <a:latin typeface="Arial" pitchFamily="34" charset="0"/>
                <a:cs typeface="Arial" pitchFamily="34" charset="0"/>
              </a:rPr>
              <a:t> </a:t>
            </a:r>
            <a:r>
              <a:rPr lang="en-US" sz="2000" b="1" dirty="0" smtClean="0">
                <a:latin typeface="Arial" pitchFamily="34" charset="0"/>
                <a:cs typeface="Arial" pitchFamily="34" charset="0"/>
              </a:rPr>
              <a:t>300 nm apart</a:t>
            </a:r>
            <a:r>
              <a:rPr lang="en-US" sz="2000" dirty="0" smtClean="0">
                <a:latin typeface="Arial" pitchFamily="34" charset="0"/>
                <a:cs typeface="Arial" pitchFamily="34" charset="0"/>
              </a:rPr>
              <a:t>; </a:t>
            </a:r>
            <a:r>
              <a:rPr lang="en-US" sz="2000" b="1" dirty="0" smtClean="0">
                <a:latin typeface="Arial" pitchFamily="34" charset="0"/>
                <a:cs typeface="Arial" pitchFamily="34" charset="0"/>
              </a:rPr>
              <a:t>2nd:</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approach one another closely → precise point-to-point association along their length </a:t>
            </a:r>
            <a:r>
              <a:rPr lang="en-US" sz="2000" b="1" dirty="0" smtClean="0">
                <a:latin typeface="Arial" pitchFamily="34" charset="0"/>
                <a:cs typeface="Arial" pitchFamily="34" charset="0"/>
              </a:rPr>
              <a:t>~ 100 nm apart.</a:t>
            </a:r>
            <a:r>
              <a:rPr lang="en-US" sz="2000" dirty="0" smtClean="0">
                <a:latin typeface="Arial" pitchFamily="34" charset="0"/>
                <a:cs typeface="Arial" pitchFamily="34" charset="0"/>
              </a:rPr>
              <a:t> EM: </a:t>
            </a:r>
            <a:r>
              <a:rPr lang="en-US" sz="2000" dirty="0" err="1" smtClean="0">
                <a:latin typeface="Arial" pitchFamily="34" charset="0"/>
                <a:cs typeface="Arial" pitchFamily="34" charset="0"/>
              </a:rPr>
              <a:t>chr</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synapsis</a:t>
            </a:r>
            <a:r>
              <a:rPr lang="en-US" sz="2000" dirty="0" smtClean="0">
                <a:latin typeface="Arial" pitchFamily="34" charset="0"/>
                <a:cs typeface="Arial" pitchFamily="34" charset="0"/>
              </a:rPr>
              <a:t> is by </a:t>
            </a:r>
            <a:r>
              <a:rPr lang="en-US" sz="2000" i="1" dirty="0" err="1" smtClean="0">
                <a:latin typeface="Arial" pitchFamily="34" charset="0"/>
                <a:cs typeface="Arial" pitchFamily="34" charset="0"/>
              </a:rPr>
              <a:t>synaptonemal</a:t>
            </a:r>
            <a:r>
              <a:rPr lang="en-US" sz="2000" i="1" dirty="0" smtClean="0">
                <a:latin typeface="Arial" pitchFamily="34" charset="0"/>
                <a:cs typeface="Arial" pitchFamily="34" charset="0"/>
              </a:rPr>
              <a:t> complex </a:t>
            </a:r>
            <a:r>
              <a:rPr lang="en-US" sz="2000" dirty="0" smtClean="0">
                <a:latin typeface="Arial" pitchFamily="34" charset="0"/>
                <a:cs typeface="Arial" pitchFamily="34" charset="0"/>
              </a:rPr>
              <a:t>(SC) formation, the ladder-like structure (Fig. 14.38,14.39) </a:t>
            </a:r>
          </a:p>
          <a:p>
            <a:endParaRPr lang="en-US" sz="1800" dirty="0" smtClean="0">
              <a:latin typeface="Arial" pitchFamily="34" charset="0"/>
              <a:cs typeface="Arial" pitchFamily="34" charset="0"/>
            </a:endParaRPr>
          </a:p>
          <a:p>
            <a:endParaRPr lang="en-US" sz="1800" dirty="0" smtClean="0"/>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1" y="432098"/>
            <a:ext cx="9721850" cy="6232475"/>
          </a:xfrm>
          <a:prstGeom prst="rect">
            <a:avLst/>
          </a:prstGeom>
        </p:spPr>
        <p:txBody>
          <a:bodyPr wrap="square">
            <a:spAutoFit/>
          </a:bodyPr>
          <a:lstStyle/>
          <a:p>
            <a:r>
              <a:rPr lang="en-US" b="1" u="sng" dirty="0" smtClean="0"/>
              <a:t>Nutrition and gas exchange</a:t>
            </a:r>
            <a:r>
              <a:rPr lang="en-US" b="1" dirty="0" smtClean="0"/>
              <a:t> </a:t>
            </a:r>
            <a:r>
              <a:rPr lang="en-US" dirty="0" smtClean="0"/>
              <a:t>The placenta intermediates the transfer of nutrients between mother and fetus. The perfusion of the </a:t>
            </a:r>
            <a:r>
              <a:rPr lang="en-US" dirty="0" err="1" smtClean="0"/>
              <a:t>intervillous</a:t>
            </a:r>
            <a:r>
              <a:rPr lang="en-US" dirty="0" smtClean="0"/>
              <a:t> spaces of the placenta with maternal blood allows the transfer of nutrients and oxygen from the mother to the fetus and the transfer of waste products and </a:t>
            </a:r>
            <a:r>
              <a:rPr lang="en-US" dirty="0" smtClean="0">
                <a:hlinkClick r:id="rId2" tooltip="Carbon dioxide"/>
              </a:rPr>
              <a:t>carbon dioxide</a:t>
            </a:r>
            <a:r>
              <a:rPr lang="en-US" dirty="0" smtClean="0"/>
              <a:t> back from the fetus to the maternal blood. Nutrient transfer to the fetus can occur via both </a:t>
            </a:r>
            <a:r>
              <a:rPr lang="en-US" dirty="0" smtClean="0">
                <a:hlinkClick r:id="rId3" tooltip="Active transport"/>
              </a:rPr>
              <a:t>active</a:t>
            </a:r>
            <a:r>
              <a:rPr lang="en-US" dirty="0" smtClean="0"/>
              <a:t> and </a:t>
            </a:r>
            <a:r>
              <a:rPr lang="en-US" dirty="0" smtClean="0">
                <a:hlinkClick r:id="rId4" tooltip="Passive transport"/>
              </a:rPr>
              <a:t>passive transport</a:t>
            </a:r>
            <a:r>
              <a:rPr lang="en-US" dirty="0" smtClean="0"/>
              <a:t>. Placental nutrient metabolism was found to play a key role in limiting the transfer of some nutrients. Adverse pregnancy situations, such as those involving maternal </a:t>
            </a:r>
            <a:r>
              <a:rPr lang="en-US" dirty="0" smtClean="0">
                <a:hlinkClick r:id="rId5" tooltip="Diabetes"/>
              </a:rPr>
              <a:t>diabetes</a:t>
            </a:r>
            <a:r>
              <a:rPr lang="en-US" dirty="0" smtClean="0"/>
              <a:t> or </a:t>
            </a:r>
            <a:r>
              <a:rPr lang="en-US" dirty="0" smtClean="0">
                <a:hlinkClick r:id="rId6" tooltip="Obesity"/>
              </a:rPr>
              <a:t>obesity</a:t>
            </a:r>
            <a:r>
              <a:rPr lang="en-US" dirty="0" smtClean="0"/>
              <a:t>, can increase or decrease levels of nutrient transporters in the placenta potentially resulting in overgrowth or restricted growth of the fetus.</a:t>
            </a:r>
          </a:p>
          <a:p>
            <a:r>
              <a:rPr lang="en-US" b="1" u="sng" dirty="0" smtClean="0"/>
              <a:t>Excretion</a:t>
            </a:r>
            <a:r>
              <a:rPr lang="en-US" b="1" dirty="0" smtClean="0"/>
              <a:t> </a:t>
            </a:r>
            <a:r>
              <a:rPr lang="en-US" dirty="0" smtClean="0"/>
              <a:t>Waste products excreted from the fetus such as </a:t>
            </a:r>
            <a:r>
              <a:rPr lang="en-US" dirty="0" smtClean="0">
                <a:hlinkClick r:id="rId7" tooltip="Urea"/>
              </a:rPr>
              <a:t>urea</a:t>
            </a:r>
            <a:r>
              <a:rPr lang="en-US" dirty="0" smtClean="0"/>
              <a:t>, </a:t>
            </a:r>
            <a:r>
              <a:rPr lang="en-US" dirty="0" smtClean="0">
                <a:hlinkClick r:id="rId8" tooltip="Uric acid"/>
              </a:rPr>
              <a:t>uric acid</a:t>
            </a:r>
            <a:r>
              <a:rPr lang="en-US" dirty="0" smtClean="0"/>
              <a:t>, and </a:t>
            </a:r>
            <a:r>
              <a:rPr lang="en-US" dirty="0" err="1" smtClean="0">
                <a:hlinkClick r:id="rId9" tooltip="Creatinine"/>
              </a:rPr>
              <a:t>creatinine</a:t>
            </a:r>
            <a:r>
              <a:rPr lang="en-US" dirty="0" smtClean="0"/>
              <a:t> are transferred to the maternal blood by </a:t>
            </a:r>
            <a:r>
              <a:rPr lang="en-US" dirty="0" smtClean="0">
                <a:hlinkClick r:id="rId10" tooltip="Diffusion"/>
              </a:rPr>
              <a:t>diffusion</a:t>
            </a:r>
            <a:r>
              <a:rPr lang="en-US" dirty="0" smtClean="0"/>
              <a:t> across the placenta. </a:t>
            </a:r>
            <a:r>
              <a:rPr lang="en-US" b="1" dirty="0" smtClean="0"/>
              <a:t>Immunity[</a:t>
            </a:r>
            <a:r>
              <a:rPr lang="en-US" b="1" dirty="0" smtClean="0">
                <a:hlinkClick r:id="rId11" tooltip="Edit section: Immunity"/>
              </a:rPr>
              <a:t>edit</a:t>
            </a:r>
            <a:r>
              <a:rPr lang="en-US" b="1" dirty="0" smtClean="0"/>
              <a:t>]</a:t>
            </a:r>
          </a:p>
          <a:p>
            <a:r>
              <a:rPr lang="en-US" dirty="0" err="1" smtClean="0">
                <a:hlinkClick r:id="rId12" tooltip="IgG antibodies"/>
              </a:rPr>
              <a:t>IgG</a:t>
            </a:r>
            <a:r>
              <a:rPr lang="en-US" dirty="0" smtClean="0">
                <a:hlinkClick r:id="rId12" tooltip="IgG antibodies"/>
              </a:rPr>
              <a:t> antibodies</a:t>
            </a:r>
            <a:r>
              <a:rPr lang="en-US" dirty="0" smtClean="0"/>
              <a:t> can pass through the human placenta, thereby providing protection to the fetus </a:t>
            </a:r>
            <a:r>
              <a:rPr lang="en-US" i="1" dirty="0" smtClean="0"/>
              <a:t>in </a:t>
            </a:r>
            <a:r>
              <a:rPr lang="en-US" i="1" dirty="0" err="1" smtClean="0"/>
              <a:t>utero</a:t>
            </a:r>
            <a:r>
              <a:rPr lang="en-US" dirty="0" smtClean="0"/>
              <a:t>.</a:t>
            </a:r>
            <a:r>
              <a:rPr lang="en-US" baseline="30000" dirty="0" smtClean="0">
                <a:hlinkClick r:id="rId13"/>
              </a:rPr>
              <a:t>[26]</a:t>
            </a:r>
            <a:r>
              <a:rPr lang="en-US" dirty="0" smtClean="0"/>
              <a:t> This transfer of antibodies begins as early as the 20th week of gestational age, and certainly by the 24th week.</a:t>
            </a:r>
            <a:r>
              <a:rPr lang="en-US" baseline="30000" dirty="0" smtClean="0">
                <a:hlinkClick r:id="rId13"/>
              </a:rPr>
              <a:t>[27]</a:t>
            </a:r>
            <a:r>
              <a:rPr lang="en-US" dirty="0" smtClean="0"/>
              <a:t> This passive immunity lingers for several months after birth, thus providing the newborn with a carbon copy of the mother's long-term </a:t>
            </a:r>
            <a:r>
              <a:rPr lang="en-US" dirty="0" err="1" smtClean="0">
                <a:hlinkClick r:id="rId14" tooltip="Humoral immunity"/>
              </a:rPr>
              <a:t>humoral</a:t>
            </a:r>
            <a:r>
              <a:rPr lang="en-US" dirty="0" smtClean="0">
                <a:hlinkClick r:id="rId14" tooltip="Humoral immunity"/>
              </a:rPr>
              <a:t> immunity</a:t>
            </a:r>
            <a:r>
              <a:rPr lang="en-US" dirty="0" smtClean="0"/>
              <a:t> to see the infant through the crucial first months of </a:t>
            </a:r>
            <a:r>
              <a:rPr lang="en-US" dirty="0" err="1" smtClean="0"/>
              <a:t>extrauterine</a:t>
            </a:r>
            <a:r>
              <a:rPr lang="en-US" dirty="0" smtClean="0"/>
              <a:t> life. </a:t>
            </a:r>
            <a:r>
              <a:rPr lang="en-US" dirty="0" err="1" smtClean="0">
                <a:hlinkClick r:id="rId15" tooltip="IgM"/>
              </a:rPr>
              <a:t>IgM</a:t>
            </a:r>
            <a:r>
              <a:rPr lang="en-US" dirty="0" smtClean="0"/>
              <a:t>, however, cannot cross the placenta, which is why some infections acquired </a:t>
            </a:r>
            <a:r>
              <a:rPr lang="en-US" i="1" dirty="0" smtClean="0"/>
              <a:t>during</a:t>
            </a:r>
            <a:r>
              <a:rPr lang="en-US" dirty="0" smtClean="0"/>
              <a:t> pregnancy can be hazardous for the fetus. </a:t>
            </a:r>
          </a:p>
          <a:p>
            <a:r>
              <a:rPr lang="en-US" dirty="0" smtClean="0"/>
              <a:t>         Furthermore, the placenta functions as a selective maternal-fetal barrier against transmission of </a:t>
            </a:r>
            <a:r>
              <a:rPr lang="en-US" dirty="0" smtClean="0">
                <a:hlinkClick r:id="rId16" tooltip="Microbe"/>
              </a:rPr>
              <a:t>microbes</a:t>
            </a:r>
            <a:r>
              <a:rPr lang="en-US" dirty="0" smtClean="0"/>
              <a:t>. However, insufficiency in this function may still cause </a:t>
            </a:r>
            <a:r>
              <a:rPr lang="en-US" dirty="0" smtClean="0">
                <a:hlinkClick r:id="rId17" tooltip="Mother-to-child transmission"/>
              </a:rPr>
              <a:t>mother-to-child transmission</a:t>
            </a:r>
            <a:r>
              <a:rPr lang="en-US" dirty="0" smtClean="0"/>
              <a:t> of infectious diseases. </a:t>
            </a:r>
          </a:p>
          <a:p>
            <a:endParaRPr lang="uk-UA" dirty="0"/>
          </a:p>
        </p:txBody>
      </p:sp>
      <p:sp>
        <p:nvSpPr>
          <p:cNvPr id="3" name="Прямокутник 2"/>
          <p:cNvSpPr/>
          <p:nvPr/>
        </p:nvSpPr>
        <p:spPr>
          <a:xfrm>
            <a:off x="3924821" y="50"/>
            <a:ext cx="2089226" cy="384721"/>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b="1" dirty="0" smtClean="0"/>
              <a:t>Placenta Functions</a:t>
            </a:r>
            <a:endParaRPr lang="en-US" b="1" dirty="0"/>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0"/>
            <a:ext cx="9721849" cy="7889339"/>
          </a:xfrm>
          <a:prstGeom prst="rect">
            <a:avLst/>
          </a:prstGeom>
        </p:spPr>
        <p:txBody>
          <a:bodyPr wrap="square">
            <a:spAutoFit/>
          </a:bodyPr>
          <a:lstStyle/>
          <a:p>
            <a:r>
              <a:rPr lang="en-US" dirty="0" smtClean="0"/>
              <a:t>                                            The placenta and fetus may be regarded as a </a:t>
            </a:r>
            <a:r>
              <a:rPr lang="en-US" dirty="0" smtClean="0">
                <a:hlinkClick r:id="rId2" tooltip="Foreign body"/>
              </a:rPr>
              <a:t>foreign body</a:t>
            </a:r>
            <a:r>
              <a:rPr lang="en-US" dirty="0" smtClean="0"/>
              <a:t> inside the mother, and needs to be protected from the normal </a:t>
            </a:r>
            <a:r>
              <a:rPr lang="en-US" dirty="0" smtClean="0">
                <a:hlinkClick r:id="rId3" tooltip="Immune response"/>
              </a:rPr>
              <a:t>immune response</a:t>
            </a:r>
            <a:r>
              <a:rPr lang="en-US" dirty="0" smtClean="0"/>
              <a:t> of the mother that would cause it to be </a:t>
            </a:r>
            <a:r>
              <a:rPr lang="en-US" dirty="0" smtClean="0">
                <a:hlinkClick r:id="rId4" tooltip="Transplant rejection"/>
              </a:rPr>
              <a:t>rejected</a:t>
            </a:r>
            <a:r>
              <a:rPr lang="en-US" dirty="0" smtClean="0"/>
              <a:t>. The placenta and fetus are thus treated as sites of </a:t>
            </a:r>
            <a:r>
              <a:rPr lang="en-US" dirty="0" smtClean="0">
                <a:hlinkClick r:id="rId5" tooltip="Immune privilege"/>
              </a:rPr>
              <a:t>immune privilege</a:t>
            </a:r>
            <a:r>
              <a:rPr lang="en-US" dirty="0" smtClean="0"/>
              <a:t>, with </a:t>
            </a:r>
            <a:r>
              <a:rPr lang="en-US" dirty="0" smtClean="0">
                <a:hlinkClick r:id="rId6" tooltip="Immune tolerance"/>
              </a:rPr>
              <a:t>immune tolerance</a:t>
            </a:r>
            <a:r>
              <a:rPr lang="en-US" dirty="0" smtClean="0"/>
              <a:t>. </a:t>
            </a:r>
          </a:p>
          <a:p>
            <a:r>
              <a:rPr lang="en-US" dirty="0" smtClean="0"/>
              <a:t>For this purpose, the placenta uses several mechanisms: </a:t>
            </a:r>
          </a:p>
          <a:p>
            <a:r>
              <a:rPr lang="en-US" dirty="0" smtClean="0"/>
              <a:t>It secretes </a:t>
            </a:r>
            <a:r>
              <a:rPr lang="en-US" dirty="0" err="1" smtClean="0">
                <a:hlinkClick r:id="rId7" tooltip="Neurokinin B"/>
              </a:rPr>
              <a:t>Neurokinin</a:t>
            </a:r>
            <a:r>
              <a:rPr lang="en-US" dirty="0" smtClean="0">
                <a:hlinkClick r:id="rId7" tooltip="Neurokinin B"/>
              </a:rPr>
              <a:t> B</a:t>
            </a:r>
            <a:r>
              <a:rPr lang="en-US" dirty="0" smtClean="0"/>
              <a:t>-containing </a:t>
            </a:r>
            <a:r>
              <a:rPr lang="en-US" dirty="0" err="1" smtClean="0">
                <a:hlinkClick r:id="rId8" tooltip="Phosphocholine"/>
              </a:rPr>
              <a:t>phosphocholine</a:t>
            </a:r>
            <a:r>
              <a:rPr lang="en-US" dirty="0" smtClean="0"/>
              <a:t> molecules. This is the same mechanism used by </a:t>
            </a:r>
            <a:r>
              <a:rPr lang="en-US" dirty="0" smtClean="0">
                <a:hlinkClick r:id="rId9" tooltip="Parasitic"/>
              </a:rPr>
              <a:t>parasitic</a:t>
            </a:r>
            <a:r>
              <a:rPr lang="en-US" dirty="0" smtClean="0"/>
              <a:t> </a:t>
            </a:r>
            <a:r>
              <a:rPr lang="en-US" dirty="0" smtClean="0">
                <a:hlinkClick r:id="rId10" tooltip="Nematode"/>
              </a:rPr>
              <a:t>nematodes</a:t>
            </a:r>
            <a:r>
              <a:rPr lang="en-US" dirty="0" smtClean="0"/>
              <a:t> to avoid detection by the immune system of their </a:t>
            </a:r>
            <a:r>
              <a:rPr lang="en-US" dirty="0" smtClean="0">
                <a:hlinkClick r:id="rId11" tooltip="Host (biology)"/>
              </a:rPr>
              <a:t>host</a:t>
            </a:r>
            <a:r>
              <a:rPr lang="en-US" dirty="0" smtClean="0"/>
              <a:t>.</a:t>
            </a:r>
          </a:p>
          <a:p>
            <a:r>
              <a:rPr lang="en-US" dirty="0" smtClean="0"/>
              <a:t>There is presence of small lymphocytic suppressor cells in the fetus that inhibit maternal </a:t>
            </a:r>
            <a:r>
              <a:rPr lang="en-US" dirty="0" err="1" smtClean="0">
                <a:hlinkClick r:id="rId12" tooltip="Cytotoxic T cell"/>
              </a:rPr>
              <a:t>cytotoxic</a:t>
            </a:r>
            <a:r>
              <a:rPr lang="en-US" dirty="0" smtClean="0">
                <a:hlinkClick r:id="rId12" tooltip="Cytotoxic T cell"/>
              </a:rPr>
              <a:t> T cells</a:t>
            </a:r>
            <a:r>
              <a:rPr lang="en-US" dirty="0" smtClean="0"/>
              <a:t> by inhibiting the response to </a:t>
            </a:r>
            <a:r>
              <a:rPr lang="en-US" dirty="0" smtClean="0">
                <a:hlinkClick r:id="rId13" tooltip="Interleukin 2"/>
              </a:rPr>
              <a:t>interleukin 2</a:t>
            </a:r>
            <a:r>
              <a:rPr lang="en-US" dirty="0" smtClean="0"/>
              <a:t>.</a:t>
            </a:r>
          </a:p>
          <a:p>
            <a:r>
              <a:rPr lang="en-US" dirty="0" smtClean="0"/>
              <a:t>However, the </a:t>
            </a:r>
            <a:r>
              <a:rPr lang="en-US" b="1" dirty="0" smtClean="0"/>
              <a:t>Placental barrier </a:t>
            </a:r>
            <a:r>
              <a:rPr lang="en-US" dirty="0" smtClean="0"/>
              <a:t>is not the sole means to evade the immune system, as foreign fetal cells also persist in the maternal circulation, on the other side of the placental barrier. Further information: </a:t>
            </a:r>
            <a:r>
              <a:rPr lang="en-US" dirty="0" smtClean="0">
                <a:hlinkClick r:id="rId14" tooltip="Immune tolerance in pregnancy"/>
              </a:rPr>
              <a:t>Immune tolerance in pregnancy</a:t>
            </a:r>
            <a:r>
              <a:rPr lang="en-US" dirty="0" smtClean="0"/>
              <a:t>.</a:t>
            </a:r>
          </a:p>
          <a:p>
            <a:r>
              <a:rPr lang="en-US" dirty="0" smtClean="0"/>
              <a:t>Numerous pathologies can affect the placenta. </a:t>
            </a:r>
          </a:p>
          <a:p>
            <a:r>
              <a:rPr lang="en-US" dirty="0" smtClean="0">
                <a:hlinkClick r:id="rId15" tooltip="Placenta accreta"/>
              </a:rPr>
              <a:t>Placenta </a:t>
            </a:r>
            <a:r>
              <a:rPr lang="en-US" dirty="0" err="1" smtClean="0">
                <a:hlinkClick r:id="rId15" tooltip="Placenta accreta"/>
              </a:rPr>
              <a:t>accreta</a:t>
            </a:r>
            <a:r>
              <a:rPr lang="en-US" dirty="0" smtClean="0"/>
              <a:t>, when the placenta implants too deeply, all the way to the actual muscle of uterine wall (without penetrating it)</a:t>
            </a:r>
          </a:p>
          <a:p>
            <a:r>
              <a:rPr lang="en-US" dirty="0" smtClean="0">
                <a:hlinkClick r:id="rId16" tooltip="Placenta praevia"/>
              </a:rPr>
              <a:t>Placenta </a:t>
            </a:r>
            <a:r>
              <a:rPr lang="en-US" dirty="0" err="1" smtClean="0">
                <a:hlinkClick r:id="rId16" tooltip="Placenta praevia"/>
              </a:rPr>
              <a:t>praevia</a:t>
            </a:r>
            <a:r>
              <a:rPr lang="en-US" dirty="0" smtClean="0"/>
              <a:t>, when the placement of the placenta is too close to or blocks the </a:t>
            </a:r>
            <a:r>
              <a:rPr lang="en-US" dirty="0" smtClean="0">
                <a:hlinkClick r:id="rId17" tooltip="Cervix"/>
              </a:rPr>
              <a:t>cervix</a:t>
            </a:r>
            <a:endParaRPr lang="en-US" dirty="0" smtClean="0"/>
          </a:p>
          <a:p>
            <a:r>
              <a:rPr lang="en-US" dirty="0" smtClean="0">
                <a:hlinkClick r:id="rId18" tooltip="Placental abruption"/>
              </a:rPr>
              <a:t>Placental abruption</a:t>
            </a:r>
            <a:r>
              <a:rPr lang="en-US" dirty="0" smtClean="0"/>
              <a:t>/</a:t>
            </a:r>
            <a:r>
              <a:rPr lang="en-US" dirty="0" err="1" smtClean="0"/>
              <a:t>abruptio</a:t>
            </a:r>
            <a:r>
              <a:rPr lang="en-US" dirty="0" smtClean="0"/>
              <a:t> </a:t>
            </a:r>
            <a:r>
              <a:rPr lang="en-US" dirty="0" err="1" smtClean="0"/>
              <a:t>placentae</a:t>
            </a:r>
            <a:r>
              <a:rPr lang="en-US" dirty="0" smtClean="0"/>
              <a:t>, premature detachment of the placenta</a:t>
            </a:r>
          </a:p>
          <a:p>
            <a:r>
              <a:rPr lang="en-US" b="1" dirty="0" smtClean="0"/>
              <a:t>Infections involving the placenta: </a:t>
            </a:r>
          </a:p>
          <a:p>
            <a:r>
              <a:rPr lang="en-US" dirty="0" err="1" smtClean="0"/>
              <a:t>Placentitis</a:t>
            </a:r>
            <a:r>
              <a:rPr lang="en-US" dirty="0" smtClean="0"/>
              <a:t>, such as the </a:t>
            </a:r>
            <a:r>
              <a:rPr lang="en-US" dirty="0" smtClean="0">
                <a:hlinkClick r:id="rId19" tooltip="TORCH infections"/>
              </a:rPr>
              <a:t>TORCH infections</a:t>
            </a:r>
            <a:r>
              <a:rPr lang="en-US" dirty="0" smtClean="0"/>
              <a:t>.</a:t>
            </a:r>
          </a:p>
          <a:p>
            <a:r>
              <a:rPr lang="en-US" dirty="0" err="1" smtClean="0">
                <a:hlinkClick r:id="rId20" tooltip="Chorioamnionitis"/>
              </a:rPr>
              <a:t>Chorioamnionitis</a:t>
            </a:r>
            <a:r>
              <a:rPr lang="en-US" dirty="0" smtClean="0"/>
              <a:t>. </a:t>
            </a:r>
          </a:p>
          <a:p>
            <a:r>
              <a:rPr lang="en-US" dirty="0" smtClean="0">
                <a:hlinkClick r:id="rId21" tooltip="Micrograph"/>
              </a:rPr>
              <a:t>Micrograph</a:t>
            </a:r>
            <a:r>
              <a:rPr lang="en-US" dirty="0" smtClean="0"/>
              <a:t> of a </a:t>
            </a:r>
            <a:r>
              <a:rPr lang="en-US" dirty="0" smtClean="0">
                <a:hlinkClick r:id="rId22" tooltip="Cytomegalovirus"/>
              </a:rPr>
              <a:t>cytomegalovirus (CMV)</a:t>
            </a:r>
            <a:r>
              <a:rPr lang="en-US" dirty="0" smtClean="0"/>
              <a:t> </a:t>
            </a:r>
          </a:p>
          <a:p>
            <a:r>
              <a:rPr lang="en-US" dirty="0" smtClean="0"/>
              <a:t>infection of the placenta (CMV </a:t>
            </a:r>
            <a:r>
              <a:rPr lang="en-US" dirty="0" err="1" smtClean="0">
                <a:hlinkClick r:id="rId23" tooltip="Placentitis"/>
              </a:rPr>
              <a:t>placentitis</a:t>
            </a:r>
            <a:r>
              <a:rPr lang="en-US" dirty="0" smtClean="0"/>
              <a:t>). </a:t>
            </a:r>
          </a:p>
          <a:p>
            <a:r>
              <a:rPr lang="en-US" dirty="0" smtClean="0"/>
              <a:t>The characteristic large </a:t>
            </a:r>
            <a:r>
              <a:rPr lang="en-US" dirty="0" smtClean="0">
                <a:hlinkClick r:id="rId24" tooltip="Cell nucleus"/>
              </a:rPr>
              <a:t>nucleus</a:t>
            </a:r>
            <a:r>
              <a:rPr lang="en-US" dirty="0" smtClean="0"/>
              <a:t> of a </a:t>
            </a:r>
          </a:p>
          <a:p>
            <a:r>
              <a:rPr lang="en-US" dirty="0" smtClean="0"/>
              <a:t>CMV-infected </a:t>
            </a:r>
            <a:r>
              <a:rPr lang="en-US" dirty="0" smtClean="0">
                <a:hlinkClick r:id="rId25" tooltip="Cell (biology)"/>
              </a:rPr>
              <a:t>cell</a:t>
            </a:r>
            <a:r>
              <a:rPr lang="en-US" dirty="0" smtClean="0"/>
              <a:t> is seen off-centre at the bottom-right of the image. </a:t>
            </a:r>
            <a:r>
              <a:rPr lang="en-US" dirty="0" smtClean="0">
                <a:hlinkClick r:id="rId26" tooltip="H&amp;E stain"/>
              </a:rPr>
              <a:t>H&amp;E stain</a:t>
            </a:r>
            <a:r>
              <a:rPr lang="en-US" dirty="0" smtClean="0"/>
              <a:t>.</a:t>
            </a:r>
          </a:p>
          <a:p>
            <a:endParaRPr lang="en-US" dirty="0" smtClean="0"/>
          </a:p>
          <a:p>
            <a:endParaRPr lang="en-US" baseline="30000" dirty="0" smtClean="0"/>
          </a:p>
          <a:p>
            <a:endParaRPr lang="en-US" dirty="0"/>
          </a:p>
        </p:txBody>
      </p:sp>
      <p:sp>
        <p:nvSpPr>
          <p:cNvPr id="3" name="Прямокутник 2"/>
          <p:cNvSpPr/>
          <p:nvPr/>
        </p:nvSpPr>
        <p:spPr>
          <a:xfrm>
            <a:off x="-35619" y="50"/>
            <a:ext cx="2437077" cy="384721"/>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lvl="0"/>
            <a:r>
              <a:rPr lang="en-US" b="1" dirty="0" smtClean="0">
                <a:solidFill>
                  <a:prstClr val="black"/>
                </a:solidFill>
              </a:rPr>
              <a:t>Immunological barrier</a:t>
            </a:r>
          </a:p>
        </p:txBody>
      </p:sp>
      <p:pic>
        <p:nvPicPr>
          <p:cNvPr id="9" name="Рисунок 8" descr="CMV_placentitis1_mini.jpg"/>
          <p:cNvPicPr>
            <a:picLocks noChangeAspect="1"/>
          </p:cNvPicPr>
          <p:nvPr/>
        </p:nvPicPr>
        <p:blipFill>
          <a:blip r:embed="rId27" cstate="print"/>
          <a:stretch>
            <a:fillRect/>
          </a:stretch>
        </p:blipFill>
        <p:spPr>
          <a:xfrm>
            <a:off x="7184288" y="4968602"/>
            <a:ext cx="2537562" cy="1795445"/>
          </a:xfrm>
          <a:prstGeom prst="rect">
            <a:avLst/>
          </a:prstGeom>
        </p:spPr>
      </p:pic>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753"/>
            <a:ext cx="9721850" cy="59017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uk-UA" b="1" dirty="0" err="1" smtClean="0"/>
              <a:t>Differentiation</a:t>
            </a:r>
            <a:r>
              <a:rPr lang="uk-UA" b="1" dirty="0" smtClean="0"/>
              <a:t> </a:t>
            </a:r>
            <a:r>
              <a:rPr lang="uk-UA" b="1" dirty="0" err="1" smtClean="0"/>
              <a:t>and</a:t>
            </a:r>
            <a:r>
              <a:rPr lang="uk-UA" b="1" dirty="0" smtClean="0"/>
              <a:t> </a:t>
            </a:r>
            <a:r>
              <a:rPr lang="uk-UA" b="1" dirty="0" err="1" smtClean="0"/>
              <a:t>apoptosis</a:t>
            </a:r>
            <a:r>
              <a:rPr lang="uk-UA" dirty="0" smtClean="0"/>
              <a:t/>
            </a:r>
            <a:br>
              <a:rPr lang="uk-UA" dirty="0" smtClean="0"/>
            </a:br>
            <a:endParaRPr lang="uk-UA" dirty="0"/>
          </a:p>
        </p:txBody>
      </p:sp>
      <p:sp>
        <p:nvSpPr>
          <p:cNvPr id="3" name="Місце для вмісту 2"/>
          <p:cNvSpPr>
            <a:spLocks noGrp="1"/>
          </p:cNvSpPr>
          <p:nvPr>
            <p:ph idx="1"/>
          </p:nvPr>
        </p:nvSpPr>
        <p:spPr>
          <a:xfrm>
            <a:off x="0" y="576118"/>
            <a:ext cx="9721850" cy="2495076"/>
          </a:xfrm>
        </p:spPr>
        <p:txBody>
          <a:bodyPr>
            <a:normAutofit fontScale="62500" lnSpcReduction="20000"/>
          </a:bodyPr>
          <a:lstStyle/>
          <a:p>
            <a:pPr marL="0" indent="0">
              <a:buNone/>
            </a:pPr>
            <a:r>
              <a:rPr lang="en-US" dirty="0" smtClean="0"/>
              <a:t>       </a:t>
            </a:r>
            <a:r>
              <a:rPr lang="uk-UA" dirty="0" err="1" smtClean="0"/>
              <a:t>During</a:t>
            </a:r>
            <a:r>
              <a:rPr lang="uk-UA" dirty="0" smtClean="0"/>
              <a:t> </a:t>
            </a:r>
            <a:r>
              <a:rPr lang="uk-UA" dirty="0" err="1" smtClean="0"/>
              <a:t>development</a:t>
            </a:r>
            <a:r>
              <a:rPr lang="uk-UA" dirty="0" smtClean="0"/>
              <a:t>, </a:t>
            </a:r>
            <a:r>
              <a:rPr lang="uk-UA" dirty="0" err="1" smtClean="0"/>
              <a:t>the</a:t>
            </a:r>
            <a:r>
              <a:rPr lang="uk-UA" dirty="0" smtClean="0"/>
              <a:t> </a:t>
            </a:r>
            <a:r>
              <a:rPr lang="uk-UA" dirty="0" err="1" smtClean="0"/>
              <a:t>number</a:t>
            </a:r>
            <a:r>
              <a:rPr lang="uk-UA" dirty="0" smtClean="0"/>
              <a:t> </a:t>
            </a:r>
            <a:r>
              <a:rPr lang="uk-UA" dirty="0" err="1" smtClean="0"/>
              <a:t>of</a:t>
            </a:r>
            <a:r>
              <a:rPr lang="uk-UA" dirty="0" smtClean="0"/>
              <a:t> </a:t>
            </a:r>
            <a:r>
              <a:rPr lang="uk-UA" dirty="0" err="1" smtClean="0"/>
              <a:t>cells</a:t>
            </a:r>
            <a:r>
              <a:rPr lang="uk-UA" dirty="0" smtClean="0"/>
              <a:t> </a:t>
            </a:r>
            <a:r>
              <a:rPr lang="uk-UA" dirty="0" err="1" smtClean="0"/>
              <a:t>must</a:t>
            </a:r>
            <a:r>
              <a:rPr lang="uk-UA" dirty="0" smtClean="0"/>
              <a:t> </a:t>
            </a:r>
            <a:r>
              <a:rPr lang="uk-UA" dirty="0" err="1" smtClean="0"/>
              <a:t>increase</a:t>
            </a:r>
            <a:r>
              <a:rPr lang="uk-UA" dirty="0" smtClean="0"/>
              <a:t> </a:t>
            </a:r>
            <a:r>
              <a:rPr lang="uk-UA" dirty="0" err="1" smtClean="0"/>
              <a:t>through</a:t>
            </a:r>
            <a:r>
              <a:rPr lang="uk-UA" dirty="0" smtClean="0"/>
              <a:t> </a:t>
            </a:r>
            <a:r>
              <a:rPr lang="uk-UA" dirty="0" err="1" smtClean="0"/>
              <a:t>division</a:t>
            </a:r>
            <a:r>
              <a:rPr lang="uk-UA" dirty="0" smtClean="0"/>
              <a:t> </a:t>
            </a:r>
            <a:r>
              <a:rPr lang="uk-UA" dirty="0" err="1" smtClean="0"/>
              <a:t>so</a:t>
            </a:r>
            <a:r>
              <a:rPr lang="uk-UA" dirty="0" smtClean="0"/>
              <a:t> </a:t>
            </a:r>
            <a:r>
              <a:rPr lang="uk-UA" dirty="0" err="1" smtClean="0"/>
              <a:t>that</a:t>
            </a:r>
            <a:r>
              <a:rPr lang="uk-UA" dirty="0" smtClean="0"/>
              <a:t> </a:t>
            </a:r>
            <a:r>
              <a:rPr lang="uk-UA" dirty="0" err="1" smtClean="0"/>
              <a:t>body</a:t>
            </a:r>
            <a:r>
              <a:rPr lang="uk-UA" dirty="0" smtClean="0"/>
              <a:t> </a:t>
            </a:r>
            <a:r>
              <a:rPr lang="uk-UA" dirty="0" err="1" smtClean="0"/>
              <a:t>axes</a:t>
            </a:r>
            <a:r>
              <a:rPr lang="uk-UA" dirty="0" smtClean="0"/>
              <a:t>, </a:t>
            </a:r>
            <a:r>
              <a:rPr lang="uk-UA" dirty="0" err="1" smtClean="0"/>
              <a:t>tissues</a:t>
            </a:r>
            <a:r>
              <a:rPr lang="uk-UA" dirty="0" smtClean="0"/>
              <a:t>, </a:t>
            </a:r>
            <a:r>
              <a:rPr lang="uk-UA" dirty="0" err="1" smtClean="0"/>
              <a:t>organs</a:t>
            </a:r>
            <a:r>
              <a:rPr lang="uk-UA" dirty="0" smtClean="0"/>
              <a:t>, </a:t>
            </a:r>
            <a:r>
              <a:rPr lang="uk-UA" dirty="0" err="1" smtClean="0"/>
              <a:t>and</a:t>
            </a:r>
            <a:r>
              <a:rPr lang="uk-UA" dirty="0" smtClean="0"/>
              <a:t> </a:t>
            </a:r>
            <a:r>
              <a:rPr lang="uk-UA" dirty="0" err="1" smtClean="0"/>
              <a:t>structures</a:t>
            </a:r>
            <a:r>
              <a:rPr lang="uk-UA" dirty="0" smtClean="0"/>
              <a:t> </a:t>
            </a:r>
            <a:r>
              <a:rPr lang="uk-UA" dirty="0" err="1" smtClean="0"/>
              <a:t>must</a:t>
            </a:r>
            <a:r>
              <a:rPr lang="uk-UA" dirty="0" smtClean="0"/>
              <a:t> </a:t>
            </a:r>
            <a:r>
              <a:rPr lang="uk-UA" dirty="0" err="1" smtClean="0"/>
              <a:t>form</a:t>
            </a:r>
            <a:r>
              <a:rPr lang="uk-UA" dirty="0" smtClean="0"/>
              <a:t>. </a:t>
            </a:r>
            <a:r>
              <a:rPr lang="uk-UA" dirty="0" err="1" smtClean="0"/>
              <a:t>Individual</a:t>
            </a:r>
            <a:r>
              <a:rPr lang="uk-UA" dirty="0" smtClean="0"/>
              <a:t> </a:t>
            </a:r>
            <a:r>
              <a:rPr lang="uk-UA" dirty="0" err="1" smtClean="0"/>
              <a:t>cells</a:t>
            </a:r>
            <a:r>
              <a:rPr lang="uk-UA" dirty="0" smtClean="0"/>
              <a:t> </a:t>
            </a:r>
            <a:r>
              <a:rPr lang="uk-UA" dirty="0" err="1" smtClean="0"/>
              <a:t>become</a:t>
            </a:r>
            <a:r>
              <a:rPr lang="uk-UA" dirty="0" smtClean="0"/>
              <a:t> </a:t>
            </a:r>
            <a:r>
              <a:rPr lang="uk-UA" dirty="0" err="1" smtClean="0"/>
              <a:t>specialized</a:t>
            </a:r>
            <a:r>
              <a:rPr lang="uk-UA" dirty="0" smtClean="0"/>
              <a:t> </a:t>
            </a:r>
            <a:r>
              <a:rPr lang="uk-UA" dirty="0" err="1" smtClean="0"/>
              <a:t>in</a:t>
            </a:r>
            <a:r>
              <a:rPr lang="uk-UA" dirty="0" smtClean="0"/>
              <a:t> </a:t>
            </a:r>
            <a:r>
              <a:rPr lang="uk-UA" dirty="0" err="1" smtClean="0"/>
              <a:t>their</a:t>
            </a:r>
            <a:r>
              <a:rPr lang="uk-UA" dirty="0" smtClean="0"/>
              <a:t> </a:t>
            </a:r>
            <a:r>
              <a:rPr lang="uk-UA" dirty="0" err="1" smtClean="0"/>
              <a:t>structure</a:t>
            </a:r>
            <a:r>
              <a:rPr lang="uk-UA" dirty="0" smtClean="0"/>
              <a:t> </a:t>
            </a:r>
            <a:r>
              <a:rPr lang="uk-UA" dirty="0" err="1" smtClean="0"/>
              <a:t>and</a:t>
            </a:r>
            <a:r>
              <a:rPr lang="uk-UA" dirty="0" smtClean="0"/>
              <a:t> </a:t>
            </a:r>
            <a:r>
              <a:rPr lang="uk-UA" dirty="0" err="1" smtClean="0"/>
              <a:t>function</a:t>
            </a:r>
            <a:r>
              <a:rPr lang="uk-UA" dirty="0" smtClean="0"/>
              <a:t> </a:t>
            </a:r>
            <a:r>
              <a:rPr lang="uk-UA" dirty="0" err="1" smtClean="0"/>
              <a:t>through</a:t>
            </a:r>
            <a:r>
              <a:rPr lang="uk-UA" dirty="0" smtClean="0"/>
              <a:t> </a:t>
            </a:r>
            <a:r>
              <a:rPr lang="uk-UA" dirty="0" err="1" smtClean="0"/>
              <a:t>the</a:t>
            </a:r>
            <a:r>
              <a:rPr lang="uk-UA" dirty="0" smtClean="0"/>
              <a:t> </a:t>
            </a:r>
            <a:r>
              <a:rPr lang="uk-UA" dirty="0" err="1" smtClean="0"/>
              <a:t>process</a:t>
            </a:r>
            <a:r>
              <a:rPr lang="uk-UA" dirty="0" smtClean="0"/>
              <a:t> </a:t>
            </a:r>
            <a:r>
              <a:rPr lang="uk-UA" dirty="0" err="1" smtClean="0"/>
              <a:t>of</a:t>
            </a:r>
            <a:r>
              <a:rPr lang="uk-UA" dirty="0" smtClean="0"/>
              <a:t> </a:t>
            </a:r>
            <a:r>
              <a:rPr lang="uk-UA" dirty="0" err="1" smtClean="0"/>
              <a:t>cell</a:t>
            </a:r>
            <a:r>
              <a:rPr lang="uk-UA" dirty="0" smtClean="0"/>
              <a:t> </a:t>
            </a:r>
            <a:r>
              <a:rPr lang="uk-UA" dirty="0" err="1" smtClean="0"/>
              <a:t>differentiation</a:t>
            </a:r>
            <a:r>
              <a:rPr lang="uk-UA" dirty="0" smtClean="0"/>
              <a:t>. </a:t>
            </a:r>
          </a:p>
          <a:p>
            <a:pPr marL="0" indent="0">
              <a:buNone/>
            </a:pPr>
            <a:r>
              <a:rPr lang="en-US" dirty="0" smtClean="0"/>
              <a:t>       </a:t>
            </a:r>
            <a:r>
              <a:rPr lang="uk-UA" dirty="0" err="1" smtClean="0"/>
              <a:t>Unnecessary</a:t>
            </a:r>
            <a:r>
              <a:rPr lang="uk-UA" dirty="0" smtClean="0"/>
              <a:t> </a:t>
            </a:r>
            <a:r>
              <a:rPr lang="uk-UA" dirty="0" err="1" smtClean="0"/>
              <a:t>cells</a:t>
            </a:r>
            <a:r>
              <a:rPr lang="uk-UA" dirty="0" smtClean="0"/>
              <a:t> </a:t>
            </a:r>
            <a:r>
              <a:rPr lang="uk-UA" dirty="0" err="1" smtClean="0"/>
              <a:t>also</a:t>
            </a:r>
            <a:r>
              <a:rPr lang="uk-UA" dirty="0" smtClean="0"/>
              <a:t> </a:t>
            </a:r>
            <a:r>
              <a:rPr lang="uk-UA" dirty="0" err="1" smtClean="0"/>
              <a:t>must</a:t>
            </a:r>
            <a:r>
              <a:rPr lang="uk-UA" dirty="0" smtClean="0"/>
              <a:t> </a:t>
            </a:r>
            <a:r>
              <a:rPr lang="uk-UA" dirty="0" err="1" smtClean="0"/>
              <a:t>be</a:t>
            </a:r>
            <a:r>
              <a:rPr lang="uk-UA" dirty="0" smtClean="0"/>
              <a:t> </a:t>
            </a:r>
            <a:r>
              <a:rPr lang="uk-UA" dirty="0" err="1" smtClean="0"/>
              <a:t>removed</a:t>
            </a:r>
            <a:r>
              <a:rPr lang="uk-UA" dirty="0" smtClean="0"/>
              <a:t> </a:t>
            </a:r>
            <a:r>
              <a:rPr lang="uk-UA" dirty="0" err="1" smtClean="0"/>
              <a:t>in</a:t>
            </a:r>
            <a:r>
              <a:rPr lang="uk-UA" dirty="0" smtClean="0"/>
              <a:t> </a:t>
            </a:r>
            <a:r>
              <a:rPr lang="uk-UA" dirty="0" err="1" smtClean="0"/>
              <a:t>order</a:t>
            </a:r>
            <a:r>
              <a:rPr lang="uk-UA" dirty="0" smtClean="0"/>
              <a:t> </a:t>
            </a:r>
            <a:r>
              <a:rPr lang="uk-UA" dirty="0" err="1" smtClean="0"/>
              <a:t>to</a:t>
            </a:r>
            <a:r>
              <a:rPr lang="uk-UA" dirty="0" smtClean="0"/>
              <a:t> </a:t>
            </a:r>
            <a:r>
              <a:rPr lang="uk-UA" dirty="0" err="1" smtClean="0"/>
              <a:t>help</a:t>
            </a:r>
            <a:r>
              <a:rPr lang="uk-UA" dirty="0" smtClean="0"/>
              <a:t> </a:t>
            </a:r>
            <a:r>
              <a:rPr lang="uk-UA" dirty="0" err="1" smtClean="0"/>
              <a:t>form</a:t>
            </a:r>
            <a:r>
              <a:rPr lang="uk-UA" dirty="0" smtClean="0"/>
              <a:t> </a:t>
            </a:r>
            <a:r>
              <a:rPr lang="uk-UA" dirty="0" err="1" smtClean="0"/>
              <a:t>important</a:t>
            </a:r>
            <a:r>
              <a:rPr lang="uk-UA" dirty="0" smtClean="0"/>
              <a:t> </a:t>
            </a:r>
            <a:r>
              <a:rPr lang="uk-UA" dirty="0" err="1" smtClean="0"/>
              <a:t>structures</a:t>
            </a:r>
            <a:r>
              <a:rPr lang="uk-UA" dirty="0" smtClean="0"/>
              <a:t>. </a:t>
            </a:r>
            <a:r>
              <a:rPr lang="uk-UA" dirty="0" err="1" smtClean="0"/>
              <a:t>This</a:t>
            </a:r>
            <a:r>
              <a:rPr lang="uk-UA" dirty="0" smtClean="0"/>
              <a:t> </a:t>
            </a:r>
            <a:r>
              <a:rPr lang="uk-UA" dirty="0" err="1" smtClean="0"/>
              <a:t>occurs</a:t>
            </a:r>
            <a:r>
              <a:rPr lang="uk-UA" dirty="0" smtClean="0"/>
              <a:t> </a:t>
            </a:r>
            <a:r>
              <a:rPr lang="uk-UA" dirty="0" err="1" smtClean="0"/>
              <a:t>is</a:t>
            </a:r>
            <a:r>
              <a:rPr lang="uk-UA" dirty="0" smtClean="0"/>
              <a:t> </a:t>
            </a:r>
            <a:r>
              <a:rPr lang="uk-UA" dirty="0" err="1" smtClean="0"/>
              <a:t>through</a:t>
            </a:r>
            <a:r>
              <a:rPr lang="uk-UA" dirty="0" smtClean="0"/>
              <a:t> </a:t>
            </a:r>
            <a:r>
              <a:rPr lang="uk-UA" dirty="0" err="1" smtClean="0"/>
              <a:t>the</a:t>
            </a:r>
            <a:r>
              <a:rPr lang="uk-UA" dirty="0" smtClean="0"/>
              <a:t> </a:t>
            </a:r>
            <a:r>
              <a:rPr lang="uk-UA" dirty="0" err="1" smtClean="0"/>
              <a:t>process</a:t>
            </a:r>
            <a:r>
              <a:rPr lang="uk-UA" dirty="0" smtClean="0"/>
              <a:t> </a:t>
            </a:r>
            <a:r>
              <a:rPr lang="uk-UA" dirty="0" err="1" smtClean="0"/>
              <a:t>of</a:t>
            </a:r>
            <a:r>
              <a:rPr lang="uk-UA" dirty="0" smtClean="0"/>
              <a:t> </a:t>
            </a:r>
            <a:r>
              <a:rPr lang="uk-UA" dirty="0" err="1" smtClean="0"/>
              <a:t>apoptosis</a:t>
            </a:r>
            <a:r>
              <a:rPr lang="uk-UA" dirty="0" smtClean="0"/>
              <a:t>. </a:t>
            </a:r>
            <a:r>
              <a:rPr lang="uk-UA" dirty="0" err="1" smtClean="0"/>
              <a:t>For</a:t>
            </a:r>
            <a:r>
              <a:rPr lang="uk-UA" dirty="0" smtClean="0"/>
              <a:t> </a:t>
            </a:r>
            <a:r>
              <a:rPr lang="uk-UA" dirty="0" err="1" smtClean="0"/>
              <a:t>ex</a:t>
            </a:r>
            <a:r>
              <a:rPr lang="en-US" dirty="0" smtClean="0"/>
              <a:t>.</a:t>
            </a:r>
            <a:r>
              <a:rPr lang="uk-UA" dirty="0" smtClean="0"/>
              <a:t>, </a:t>
            </a:r>
            <a:r>
              <a:rPr lang="uk-UA" dirty="0" err="1" smtClean="0"/>
              <a:t>human</a:t>
            </a:r>
            <a:r>
              <a:rPr lang="uk-UA" dirty="0" smtClean="0"/>
              <a:t> </a:t>
            </a:r>
            <a:r>
              <a:rPr lang="uk-UA" dirty="0" err="1" smtClean="0"/>
              <a:t>hands</a:t>
            </a:r>
            <a:r>
              <a:rPr lang="uk-UA" dirty="0" smtClean="0"/>
              <a:t> </a:t>
            </a:r>
            <a:r>
              <a:rPr lang="uk-UA" dirty="0" err="1" smtClean="0"/>
              <a:t>start</a:t>
            </a:r>
            <a:r>
              <a:rPr lang="uk-UA" dirty="0" smtClean="0"/>
              <a:t> </a:t>
            </a:r>
            <a:r>
              <a:rPr lang="uk-UA" dirty="0" err="1" smtClean="0"/>
              <a:t>out</a:t>
            </a:r>
            <a:r>
              <a:rPr lang="uk-UA" dirty="0" smtClean="0"/>
              <a:t> </a:t>
            </a:r>
            <a:r>
              <a:rPr lang="uk-UA" dirty="0" err="1" smtClean="0"/>
              <a:t>as</a:t>
            </a:r>
            <a:r>
              <a:rPr lang="uk-UA" dirty="0" smtClean="0"/>
              <a:t> a paddle-like </a:t>
            </a:r>
            <a:r>
              <a:rPr lang="uk-UA" dirty="0" err="1" smtClean="0"/>
              <a:t>block</a:t>
            </a:r>
            <a:r>
              <a:rPr lang="uk-UA" dirty="0" smtClean="0"/>
              <a:t> </a:t>
            </a:r>
            <a:r>
              <a:rPr lang="uk-UA" dirty="0" err="1" smtClean="0"/>
              <a:t>of</a:t>
            </a:r>
            <a:r>
              <a:rPr lang="uk-UA" dirty="0" smtClean="0"/>
              <a:t> </a:t>
            </a:r>
            <a:r>
              <a:rPr lang="uk-UA" dirty="0" err="1" smtClean="0"/>
              <a:t>tissue</a:t>
            </a:r>
            <a:r>
              <a:rPr lang="uk-UA" dirty="0" smtClean="0"/>
              <a:t>. </a:t>
            </a:r>
            <a:r>
              <a:rPr lang="uk-UA" dirty="0" err="1" smtClean="0"/>
              <a:t>Eventually</a:t>
            </a:r>
            <a:r>
              <a:rPr lang="uk-UA" dirty="0" smtClean="0"/>
              <a:t>, </a:t>
            </a:r>
            <a:r>
              <a:rPr lang="uk-UA" dirty="0" err="1" smtClean="0"/>
              <a:t>the</a:t>
            </a:r>
            <a:r>
              <a:rPr lang="uk-UA" dirty="0" smtClean="0"/>
              <a:t> </a:t>
            </a:r>
            <a:r>
              <a:rPr lang="uk-UA" dirty="0" err="1" smtClean="0"/>
              <a:t>block</a:t>
            </a:r>
            <a:r>
              <a:rPr lang="uk-UA" dirty="0" smtClean="0"/>
              <a:t> </a:t>
            </a:r>
            <a:r>
              <a:rPr lang="uk-UA" dirty="0" err="1" smtClean="0"/>
              <a:t>was</a:t>
            </a:r>
            <a:r>
              <a:rPr lang="uk-UA" dirty="0" smtClean="0"/>
              <a:t> </a:t>
            </a:r>
            <a:r>
              <a:rPr lang="uk-UA" dirty="0" err="1" smtClean="0"/>
              <a:t>“carved”</a:t>
            </a:r>
            <a:r>
              <a:rPr lang="uk-UA" dirty="0" smtClean="0"/>
              <a:t> </a:t>
            </a:r>
            <a:r>
              <a:rPr lang="uk-UA" dirty="0" err="1" smtClean="0"/>
              <a:t>into</a:t>
            </a:r>
            <a:r>
              <a:rPr lang="uk-UA" dirty="0" smtClean="0"/>
              <a:t> </a:t>
            </a:r>
            <a:r>
              <a:rPr lang="uk-UA" dirty="0" err="1" smtClean="0"/>
              <a:t>fingers</a:t>
            </a:r>
            <a:r>
              <a:rPr lang="uk-UA" dirty="0" smtClean="0"/>
              <a:t> </a:t>
            </a:r>
            <a:r>
              <a:rPr lang="uk-UA" dirty="0" err="1" smtClean="0"/>
              <a:t>by</a:t>
            </a:r>
            <a:r>
              <a:rPr lang="uk-UA" dirty="0" smtClean="0"/>
              <a:t> </a:t>
            </a:r>
            <a:r>
              <a:rPr lang="uk-UA" dirty="0" err="1" smtClean="0"/>
              <a:t>apoptosis</a:t>
            </a:r>
            <a:r>
              <a:rPr lang="uk-UA" dirty="0" smtClean="0"/>
              <a:t> </a:t>
            </a:r>
            <a:r>
              <a:rPr lang="uk-UA" dirty="0" err="1" smtClean="0"/>
              <a:t>of</a:t>
            </a:r>
            <a:r>
              <a:rPr lang="uk-UA" dirty="0" smtClean="0"/>
              <a:t> </a:t>
            </a:r>
            <a:r>
              <a:rPr lang="uk-UA" dirty="0" err="1" smtClean="0"/>
              <a:t>the</a:t>
            </a:r>
            <a:r>
              <a:rPr lang="uk-UA" dirty="0" smtClean="0"/>
              <a:t> </a:t>
            </a:r>
            <a:r>
              <a:rPr lang="uk-UA" dirty="0" err="1" smtClean="0"/>
              <a:t>cells</a:t>
            </a:r>
            <a:r>
              <a:rPr lang="uk-UA" dirty="0" smtClean="0"/>
              <a:t> </a:t>
            </a:r>
            <a:r>
              <a:rPr lang="uk-UA" dirty="0" err="1" smtClean="0"/>
              <a:t>in</a:t>
            </a:r>
            <a:r>
              <a:rPr lang="uk-UA" dirty="0" smtClean="0"/>
              <a:t> </a:t>
            </a:r>
            <a:r>
              <a:rPr lang="uk-UA" dirty="0" err="1" smtClean="0"/>
              <a:t>between</a:t>
            </a:r>
            <a:r>
              <a:rPr lang="uk-UA" dirty="0" smtClean="0"/>
              <a:t> </a:t>
            </a:r>
            <a:r>
              <a:rPr lang="uk-UA" dirty="0" err="1" smtClean="0"/>
              <a:t>the</a:t>
            </a:r>
            <a:r>
              <a:rPr lang="uk-UA" dirty="0" smtClean="0"/>
              <a:t> </a:t>
            </a:r>
            <a:r>
              <a:rPr lang="uk-UA" dirty="0" err="1" smtClean="0"/>
              <a:t>developing</a:t>
            </a:r>
            <a:r>
              <a:rPr lang="uk-UA" dirty="0" smtClean="0"/>
              <a:t> </a:t>
            </a:r>
            <a:r>
              <a:rPr lang="uk-UA" dirty="0" err="1" smtClean="0"/>
              <a:t>fingers</a:t>
            </a:r>
            <a:r>
              <a:rPr lang="uk-UA" dirty="0" smtClean="0"/>
              <a:t>. </a:t>
            </a:r>
          </a:p>
          <a:p>
            <a:pPr marL="0" indent="0">
              <a:buNone/>
            </a:pPr>
            <a:endParaRPr lang="uk-UA" dirty="0" smtClean="0"/>
          </a:p>
          <a:p>
            <a:endParaRPr lang="uk-UA" dirty="0"/>
          </a:p>
        </p:txBody>
      </p:sp>
      <p:pic>
        <p:nvPicPr>
          <p:cNvPr id="4" name="Рисунок 3" descr="Microscope images from a scientific paper, showing a developing mouse paw. The cells between the developing digits are stained by a marker that indicates apoptotic cells."/>
          <p:cNvPicPr/>
          <p:nvPr/>
        </p:nvPicPr>
        <p:blipFill>
          <a:blip r:embed="rId2" cstate="print"/>
          <a:srcRect l="18615" r="18896"/>
          <a:stretch>
            <a:fillRect/>
          </a:stretch>
        </p:blipFill>
        <p:spPr bwMode="auto">
          <a:xfrm>
            <a:off x="343973" y="2537650"/>
            <a:ext cx="6201239" cy="4663250"/>
          </a:xfrm>
          <a:prstGeom prst="rect">
            <a:avLst/>
          </a:prstGeom>
          <a:noFill/>
          <a:ln w="9525">
            <a:noFill/>
            <a:miter lim="800000"/>
            <a:headEnd/>
            <a:tailEnd/>
          </a:ln>
        </p:spPr>
      </p:pic>
      <p:sp>
        <p:nvSpPr>
          <p:cNvPr id="9" name="Прямокутник 8"/>
          <p:cNvSpPr/>
          <p:nvPr/>
        </p:nvSpPr>
        <p:spPr>
          <a:xfrm>
            <a:off x="6698329" y="3676059"/>
            <a:ext cx="3023521" cy="1390278"/>
          </a:xfrm>
          <a:prstGeom prst="rect">
            <a:avLst/>
          </a:prstGeom>
        </p:spPr>
        <p:txBody>
          <a:bodyPr wrap="square" lIns="96672" tIns="48336" rIns="96672" bIns="48336">
            <a:spAutoFit/>
          </a:bodyPr>
          <a:lstStyle/>
          <a:p>
            <a:r>
              <a:rPr lang="uk-UA" sz="2100" dirty="0" err="1" smtClean="0"/>
              <a:t>The</a:t>
            </a:r>
            <a:r>
              <a:rPr lang="uk-UA" sz="2100" dirty="0" smtClean="0"/>
              <a:t> </a:t>
            </a:r>
            <a:r>
              <a:rPr lang="uk-UA" sz="2100" dirty="0" err="1" smtClean="0"/>
              <a:t>cells</a:t>
            </a:r>
            <a:r>
              <a:rPr lang="uk-UA" sz="2100" dirty="0" smtClean="0"/>
              <a:t> </a:t>
            </a:r>
            <a:r>
              <a:rPr lang="uk-UA" sz="2100" dirty="0" err="1" smtClean="0"/>
              <a:t>between</a:t>
            </a:r>
            <a:r>
              <a:rPr lang="uk-UA" sz="2100" dirty="0" smtClean="0"/>
              <a:t> </a:t>
            </a:r>
            <a:r>
              <a:rPr lang="uk-UA" sz="2100" dirty="0" err="1" smtClean="0"/>
              <a:t>the</a:t>
            </a:r>
            <a:r>
              <a:rPr lang="uk-UA" sz="2100" dirty="0" smtClean="0"/>
              <a:t> </a:t>
            </a:r>
            <a:r>
              <a:rPr lang="uk-UA" sz="2100" dirty="0" err="1" smtClean="0"/>
              <a:t>developing</a:t>
            </a:r>
            <a:r>
              <a:rPr lang="uk-UA" sz="2100" dirty="0" smtClean="0"/>
              <a:t> </a:t>
            </a:r>
            <a:r>
              <a:rPr lang="uk-UA" sz="2100" dirty="0" err="1" smtClean="0"/>
              <a:t>digits</a:t>
            </a:r>
            <a:r>
              <a:rPr lang="uk-UA" sz="2100" dirty="0" smtClean="0"/>
              <a:t> </a:t>
            </a:r>
            <a:r>
              <a:rPr lang="uk-UA" sz="2100" dirty="0" err="1" smtClean="0"/>
              <a:t>are</a:t>
            </a:r>
            <a:r>
              <a:rPr lang="uk-UA" sz="2100" dirty="0" smtClean="0"/>
              <a:t> </a:t>
            </a:r>
            <a:r>
              <a:rPr lang="uk-UA" sz="2100" dirty="0" err="1" smtClean="0"/>
              <a:t>stained</a:t>
            </a:r>
            <a:r>
              <a:rPr lang="uk-UA" sz="2100" dirty="0" smtClean="0"/>
              <a:t> </a:t>
            </a:r>
            <a:r>
              <a:rPr lang="uk-UA" sz="2100" dirty="0" err="1" smtClean="0"/>
              <a:t>by</a:t>
            </a:r>
            <a:r>
              <a:rPr lang="uk-UA" sz="2100" dirty="0" smtClean="0"/>
              <a:t> a </a:t>
            </a:r>
            <a:r>
              <a:rPr lang="uk-UA" sz="2100" dirty="0" err="1" smtClean="0"/>
              <a:t>marker</a:t>
            </a:r>
            <a:r>
              <a:rPr lang="uk-UA" sz="2100" dirty="0" smtClean="0"/>
              <a:t> </a:t>
            </a:r>
            <a:r>
              <a:rPr lang="uk-UA" sz="2100" dirty="0" err="1" smtClean="0"/>
              <a:t>that</a:t>
            </a:r>
            <a:r>
              <a:rPr lang="uk-UA" sz="2100" dirty="0" smtClean="0"/>
              <a:t> </a:t>
            </a:r>
            <a:r>
              <a:rPr lang="uk-UA" sz="2100" dirty="0" err="1" smtClean="0"/>
              <a:t>indicates</a:t>
            </a:r>
            <a:r>
              <a:rPr lang="uk-UA" sz="2100" dirty="0" smtClean="0"/>
              <a:t> </a:t>
            </a:r>
            <a:r>
              <a:rPr lang="uk-UA" sz="2100" dirty="0" err="1" smtClean="0"/>
              <a:t>apoptotic</a:t>
            </a:r>
            <a:r>
              <a:rPr lang="uk-UA" sz="2100" dirty="0" smtClean="0"/>
              <a:t> </a:t>
            </a:r>
            <a:r>
              <a:rPr lang="uk-UA" sz="2100" dirty="0" err="1" smtClean="0"/>
              <a:t>cells</a:t>
            </a:r>
            <a:r>
              <a:rPr lang="uk-UA" sz="2100" dirty="0" smtClean="0"/>
              <a:t>.</a:t>
            </a:r>
            <a:endParaRPr lang="uk-UA" sz="2100" dirty="0"/>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721850" cy="648122"/>
          </a:xfrm>
        </p:spPr>
        <p:style>
          <a:lnRef idx="1">
            <a:schemeClr val="accent3"/>
          </a:lnRef>
          <a:fillRef idx="2">
            <a:schemeClr val="accent3"/>
          </a:fillRef>
          <a:effectRef idx="1">
            <a:schemeClr val="accent3"/>
          </a:effectRef>
          <a:fontRef idx="minor">
            <a:schemeClr val="dk1"/>
          </a:fontRef>
        </p:style>
        <p:txBody>
          <a:bodyPr>
            <a:normAutofit/>
          </a:bodyPr>
          <a:lstStyle/>
          <a:p>
            <a:r>
              <a:rPr lang="en-US" sz="3600" dirty="0" smtClean="0"/>
              <a:t>How  we can detect the pregnancy &amp; sex of </a:t>
            </a:r>
            <a:r>
              <a:rPr lang="en-US" sz="3600" dirty="0" err="1" smtClean="0"/>
              <a:t>foetus</a:t>
            </a:r>
            <a:r>
              <a:rPr lang="en-US" sz="3600" dirty="0" smtClean="0"/>
              <a:t>?</a:t>
            </a:r>
            <a:endParaRPr lang="uk-UA" sz="3600" dirty="0"/>
          </a:p>
        </p:txBody>
      </p:sp>
      <p:sp>
        <p:nvSpPr>
          <p:cNvPr id="3" name="Місце для вмісту 2"/>
          <p:cNvSpPr>
            <a:spLocks noGrp="1"/>
          </p:cNvSpPr>
          <p:nvPr>
            <p:ph idx="1"/>
          </p:nvPr>
        </p:nvSpPr>
        <p:spPr>
          <a:xfrm>
            <a:off x="0" y="648122"/>
            <a:ext cx="9721850" cy="5784353"/>
          </a:xfrm>
        </p:spPr>
        <p:txBody>
          <a:bodyPr>
            <a:noAutofit/>
          </a:bodyPr>
          <a:lstStyle/>
          <a:p>
            <a:pPr marL="0" indent="361950">
              <a:buNone/>
            </a:pPr>
            <a:r>
              <a:rPr lang="en-GB" sz="1800" dirty="0" smtClean="0"/>
              <a:t>Commonly (female) foetus certainly kicking, from ≈ 17 weeks of gestation. Heartbeats and other spontaneous movements can be detected by ultrasound scans several weeks earlier than this. E.g., the little heart is already beating at the end of 2nd week of gestation. A new individual is alive by 2nd weeks of gestation, when pregnancy tests can detect a hormone, </a:t>
            </a:r>
            <a:r>
              <a:rPr lang="en-GB" sz="1800" b="1" dirty="0" smtClean="0"/>
              <a:t>chorionic </a:t>
            </a:r>
            <a:r>
              <a:rPr lang="en-GB" sz="1800" b="1" dirty="0" err="1" smtClean="0"/>
              <a:t>gonadotropin</a:t>
            </a:r>
            <a:r>
              <a:rPr lang="en-GB" sz="1800" dirty="0" smtClean="0"/>
              <a:t>, made by the </a:t>
            </a:r>
            <a:r>
              <a:rPr lang="en-GB" sz="1800" dirty="0" err="1" smtClean="0"/>
              <a:t>trophoblast</a:t>
            </a:r>
            <a:r>
              <a:rPr lang="en-GB" sz="1800" dirty="0" smtClean="0"/>
              <a:t> cells as part of placental activities.</a:t>
            </a:r>
            <a:endParaRPr lang="uk-UA" sz="1800" dirty="0" smtClean="0"/>
          </a:p>
          <a:p>
            <a:pPr marL="0" indent="361950">
              <a:buNone/>
            </a:pPr>
            <a:r>
              <a:rPr lang="en-GB" sz="1800" dirty="0" smtClean="0"/>
              <a:t>A zygote, resulting from the fusion of 2 gametes, has 2 sets of genes, and therefore 2 alleles of each gene. The alleles will have come on homology </a:t>
            </a:r>
            <a:r>
              <a:rPr lang="en-GB" sz="1800" dirty="0" err="1" smtClean="0"/>
              <a:t>chrs</a:t>
            </a:r>
            <a:r>
              <a:rPr lang="en-GB" sz="1800" dirty="0" smtClean="0"/>
              <a:t>: one from mother, and another from father. The sex </a:t>
            </a:r>
            <a:r>
              <a:rPr lang="en-GB" sz="1800" dirty="0" err="1" smtClean="0"/>
              <a:t>chrs</a:t>
            </a:r>
            <a:r>
              <a:rPr lang="en-GB" sz="1800" dirty="0" smtClean="0"/>
              <a:t> XY behave as a pair during meiosis also, lying together at the equator, then separating to opposite poles of the dividing cell, even though they are physically ill-matched in terms of size. Than they move separately into gametes. This means that an X-containing egg may be fertilized by either an X-bearing or a Y-bearing sperm. In the former case the embryo will have 2 X </a:t>
            </a:r>
            <a:r>
              <a:rPr lang="en-GB" sz="1800" dirty="0" err="1" smtClean="0"/>
              <a:t>chrs</a:t>
            </a:r>
            <a:r>
              <a:rPr lang="en-GB" sz="1800" dirty="0" smtClean="0"/>
              <a:t> (female); in the latter case the embryo will have an X and a Y for male. Than XX is present  in female somatic cells and X only in her future gametes  and XY is present  in male somatic cells and X or Y (1:1) in his future gametes. </a:t>
            </a:r>
            <a:endParaRPr lang="uk-UA" sz="1800" dirty="0" smtClean="0"/>
          </a:p>
          <a:p>
            <a:pPr marL="0" indent="361950">
              <a:buNone/>
            </a:pPr>
            <a:r>
              <a:rPr lang="en-GB" sz="1800" dirty="0" smtClean="0"/>
              <a:t>The sex </a:t>
            </a:r>
            <a:r>
              <a:rPr lang="en-GB" sz="1800" dirty="0" err="1" smtClean="0"/>
              <a:t>chrs</a:t>
            </a:r>
            <a:r>
              <a:rPr lang="en-GB" sz="1800" dirty="0" smtClean="0"/>
              <a:t> do not only determine sex; they bear genes concerned with quite different characters such as</a:t>
            </a:r>
            <a:r>
              <a:rPr lang="en-GB" sz="1800" b="1" dirty="0" smtClean="0"/>
              <a:t> blood group</a:t>
            </a:r>
            <a:r>
              <a:rPr lang="en-GB" sz="1800" dirty="0" smtClean="0"/>
              <a:t>. The part of the Y </a:t>
            </a:r>
            <a:r>
              <a:rPr lang="en-GB" sz="1800" dirty="0" err="1" smtClean="0"/>
              <a:t>chr</a:t>
            </a:r>
            <a:r>
              <a:rPr lang="en-GB" sz="1800" dirty="0" smtClean="0"/>
              <a:t> </a:t>
            </a:r>
            <a:r>
              <a:rPr lang="en-GB" sz="1800" i="1" dirty="0" smtClean="0"/>
              <a:t>essential</a:t>
            </a:r>
            <a:r>
              <a:rPr lang="en-GB" sz="1800" dirty="0" smtClean="0"/>
              <a:t> for maleness is a tiny area called </a:t>
            </a:r>
            <a:r>
              <a:rPr lang="en-GB" sz="1800" i="1" dirty="0" err="1" smtClean="0"/>
              <a:t>Sry</a:t>
            </a:r>
            <a:r>
              <a:rPr lang="en-GB" sz="1800" dirty="0" smtClean="0"/>
              <a:t> (formerly </a:t>
            </a:r>
            <a:r>
              <a:rPr lang="en-GB" sz="1800" i="1" dirty="0" err="1" smtClean="0"/>
              <a:t>tdf</a:t>
            </a:r>
            <a:r>
              <a:rPr lang="en-GB" sz="1800" dirty="0" smtClean="0"/>
              <a:t>, testis-determining factor). Another gene on the Y </a:t>
            </a:r>
            <a:r>
              <a:rPr lang="en-GB" sz="1800" dirty="0" err="1" smtClean="0"/>
              <a:t>chr</a:t>
            </a:r>
            <a:r>
              <a:rPr lang="en-GB" sz="1800" dirty="0" smtClean="0"/>
              <a:t> codes for a protein that is a normal part of the (male) cell membrane, and it is possible to distinguish the presence of this protein on the surface of pre-implantation embryos  as early as 4-cell stage. This and other evidence tells us that the embryo's genes have probably been ‘switched on’ by the 4-cell stage, i.e. ≈2 days after fertilization. &gt; 50% of conceptions will fail, mostly at very early stages. A significant proportion is probably due to an inability of the embryo's genes to turn on. In these cases, implantation will not occur, and menstruation will take place at the normal time, washing the failed embryo out, and leaving the woman with no sign that she was ever pregnant. </a:t>
            </a:r>
            <a:endParaRPr lang="uk-UA" sz="1800" dirty="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721850" cy="7200900"/>
          </a:xfrm>
        </p:spPr>
        <p:txBody>
          <a:bodyPr>
            <a:normAutofit fontScale="55000" lnSpcReduction="20000"/>
          </a:bodyPr>
          <a:lstStyle/>
          <a:p>
            <a:pPr marL="0" indent="268288">
              <a:buNone/>
            </a:pPr>
            <a:r>
              <a:rPr lang="en-GB" dirty="0" smtClean="0"/>
              <a:t>The embryo </a:t>
            </a:r>
            <a:r>
              <a:rPr lang="en-GB" i="1" dirty="0" smtClean="0"/>
              <a:t>begins</a:t>
            </a:r>
            <a:r>
              <a:rPr lang="en-GB" dirty="0" smtClean="0"/>
              <a:t> to function independently at the 4-cell stage, but it is certainly not capable of independent existence at this stage. It still uses </a:t>
            </a:r>
            <a:r>
              <a:rPr lang="en-GB" dirty="0" err="1" smtClean="0"/>
              <a:t>cytoplasmic</a:t>
            </a:r>
            <a:r>
              <a:rPr lang="en-GB" dirty="0" smtClean="0"/>
              <a:t> components from the mother, although these are progressively metabolized and by the </a:t>
            </a:r>
            <a:r>
              <a:rPr lang="en-GB" dirty="0" err="1" smtClean="0"/>
              <a:t>blastocyst</a:t>
            </a:r>
            <a:r>
              <a:rPr lang="en-GB" dirty="0" smtClean="0"/>
              <a:t> stage, few, if any, remain. Once the embryonic genes have been switched on, early development seems to proceed automatically, with little reference to the outside world; this is why early embryos can be successfully grown in the laboratory. The embryo, moving slowly down the Fallopian tube into the womb, is constantly bathed in various secretions, but all that it appears to need is a suitable temperature (37,1°C), an appropriate level of acidity, an energy source, raw materials for synthesis as well as the right mixture of ions.</a:t>
            </a:r>
            <a:r>
              <a:rPr lang="en-GB" b="1" dirty="0" smtClean="0"/>
              <a:t> Large glycoprotein molecules</a:t>
            </a:r>
            <a:r>
              <a:rPr lang="en-GB" dirty="0" smtClean="0"/>
              <a:t>, present in the tubal secretions, </a:t>
            </a:r>
            <a:r>
              <a:rPr lang="en-GB" b="1" dirty="0" smtClean="0"/>
              <a:t>seem to help stabilize the cell membranes</a:t>
            </a:r>
            <a:r>
              <a:rPr lang="en-GB" dirty="0" smtClean="0"/>
              <a:t>, which are fragile because the cells are so big. </a:t>
            </a:r>
            <a:endParaRPr lang="uk-UA" dirty="0" smtClean="0"/>
          </a:p>
          <a:p>
            <a:pPr marL="0" indent="268288">
              <a:buNone/>
            </a:pPr>
            <a:r>
              <a:rPr lang="en-GB" dirty="0" smtClean="0"/>
              <a:t>A few days later, however, the picture is very different. The embryo begins to burrow into the wall of the womb, and a placenta is formed. The placenta is a large and important organ, and it is made jointly by the embryo and its mother. By the time the </a:t>
            </a:r>
            <a:r>
              <a:rPr lang="en-GB" b="1" dirty="0" smtClean="0"/>
              <a:t>placenta begins to form, about 2 weeks have passed since fertilization</a:t>
            </a:r>
            <a:r>
              <a:rPr lang="en-GB" dirty="0" smtClean="0"/>
              <a:t>. Only if a woman has very regular 28-day menstrual cycles, and her period has not appeared on time, will she have any inkling that she may be pregnant. But this is by no means diagnostic. </a:t>
            </a:r>
          </a:p>
          <a:p>
            <a:pPr marL="0" indent="268288">
              <a:buNone/>
            </a:pPr>
            <a:r>
              <a:rPr lang="en-GB" dirty="0" smtClean="0"/>
              <a:t>Symptoms such as </a:t>
            </a:r>
            <a:r>
              <a:rPr lang="en-GB" b="1" dirty="0" smtClean="0"/>
              <a:t>sore breasts and feeling bloated </a:t>
            </a:r>
            <a:r>
              <a:rPr lang="en-GB" dirty="0" smtClean="0"/>
              <a:t>are certainly common in pregnancies, but do not usually become apparent until a couple of weeks after fertilization, a time when some women experience these symptoms anyway pre-</a:t>
            </a:r>
            <a:r>
              <a:rPr lang="en-GB" dirty="0" err="1" smtClean="0"/>
              <a:t>menstrually</a:t>
            </a:r>
            <a:r>
              <a:rPr lang="en-GB" dirty="0" smtClean="0"/>
              <a:t>. They are often shrugged off as ‘a tummy bug’.  However, it is important for her to </a:t>
            </a:r>
            <a:r>
              <a:rPr lang="en-GB" i="1" dirty="0" smtClean="0"/>
              <a:t>know</a:t>
            </a:r>
            <a:r>
              <a:rPr lang="en-GB" dirty="0" smtClean="0"/>
              <a:t> as early as possible whether a pregnancy has occurred. </a:t>
            </a:r>
          </a:p>
          <a:p>
            <a:pPr marL="0" indent="268288">
              <a:buNone/>
            </a:pPr>
            <a:r>
              <a:rPr lang="en-GB" b="1" u="sng" dirty="0" smtClean="0"/>
              <a:t>Old test. </a:t>
            </a:r>
            <a:r>
              <a:rPr lang="en-GB" dirty="0" smtClean="0"/>
              <a:t>If </a:t>
            </a:r>
            <a:r>
              <a:rPr lang="en-GB" b="1" u="sng" dirty="0" smtClean="0"/>
              <a:t>urine from a pregnant woman </a:t>
            </a:r>
            <a:r>
              <a:rPr lang="en-GB" dirty="0" smtClean="0"/>
              <a:t>was </a:t>
            </a:r>
            <a:r>
              <a:rPr lang="en-GB" b="1" u="sng" dirty="0" smtClean="0"/>
              <a:t>rubbed on the back </a:t>
            </a:r>
            <a:r>
              <a:rPr lang="en-GB" dirty="0" smtClean="0"/>
              <a:t>of </a:t>
            </a:r>
            <a:r>
              <a:rPr lang="en-GB" b="1" dirty="0" smtClean="0"/>
              <a:t>a </a:t>
            </a:r>
            <a:r>
              <a:rPr lang="en-GB" b="1" u="sng" dirty="0" smtClean="0"/>
              <a:t>female toad</a:t>
            </a:r>
            <a:r>
              <a:rPr lang="en-GB" dirty="0" smtClean="0"/>
              <a:t>, the toad would be induced to lay eggs. Urine from a non-pregnant woman would not do this. This was the pregnancy test of choice for many years, but it was not very accurate.</a:t>
            </a:r>
          </a:p>
          <a:p>
            <a:pPr marL="0" indent="268288">
              <a:buNone/>
            </a:pPr>
            <a:r>
              <a:rPr lang="en-GB" b="1" u="sng" dirty="0" smtClean="0"/>
              <a:t>Current tests </a:t>
            </a:r>
            <a:r>
              <a:rPr lang="en-GB" dirty="0" smtClean="0"/>
              <a:t>detect a very small amount of </a:t>
            </a:r>
            <a:r>
              <a:rPr lang="en-GB" b="1" u="sng" dirty="0" smtClean="0"/>
              <a:t>chorionic </a:t>
            </a:r>
            <a:r>
              <a:rPr lang="en-GB" b="1" u="sng" dirty="0" err="1" smtClean="0"/>
              <a:t>gonadotropin</a:t>
            </a:r>
            <a:r>
              <a:rPr lang="en-GB" b="1" u="sng" dirty="0" smtClean="0"/>
              <a:t> </a:t>
            </a:r>
            <a:r>
              <a:rPr lang="en-GB" dirty="0" smtClean="0"/>
              <a:t>in urine, and so can be used very early in pregnancy – in fact, </a:t>
            </a:r>
            <a:r>
              <a:rPr lang="en-GB" b="1" dirty="0" smtClean="0"/>
              <a:t>as soon as the placenta is formed</a:t>
            </a:r>
            <a:r>
              <a:rPr lang="en-GB" dirty="0" smtClean="0"/>
              <a:t>, </a:t>
            </a:r>
            <a:r>
              <a:rPr lang="en-GB" b="1" dirty="0" smtClean="0"/>
              <a:t>at around 2 weeks after fertilization. </a:t>
            </a:r>
            <a:r>
              <a:rPr lang="en-GB" dirty="0" smtClean="0"/>
              <a:t>This time corresponds with the time a period would be expected if the woman were not pregnant, so can be used reliably as soon as the period is missed.</a:t>
            </a:r>
            <a:endParaRPr lang="uk-UA" b="1" dirty="0"/>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4284861" cy="50410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GB" b="1" dirty="0" smtClean="0"/>
              <a:t/>
            </a:r>
            <a:br>
              <a:rPr lang="en-GB" b="1" dirty="0" smtClean="0"/>
            </a:br>
            <a:r>
              <a:rPr lang="en-GB" sz="3100" b="1" dirty="0" smtClean="0"/>
              <a:t>Experiencing the pregnancy</a:t>
            </a:r>
            <a:r>
              <a:rPr lang="uk-UA" b="1" dirty="0" smtClean="0"/>
              <a:t/>
            </a:r>
            <a:br>
              <a:rPr lang="uk-UA" b="1" dirty="0" smtClean="0"/>
            </a:br>
            <a:endParaRPr lang="uk-UA" dirty="0"/>
          </a:p>
        </p:txBody>
      </p:sp>
      <p:sp>
        <p:nvSpPr>
          <p:cNvPr id="3" name="Місце для вмісту 2"/>
          <p:cNvSpPr>
            <a:spLocks noGrp="1"/>
          </p:cNvSpPr>
          <p:nvPr>
            <p:ph idx="1"/>
          </p:nvPr>
        </p:nvSpPr>
        <p:spPr>
          <a:xfrm>
            <a:off x="0" y="216024"/>
            <a:ext cx="9721850" cy="7056834"/>
          </a:xfrm>
        </p:spPr>
        <p:txBody>
          <a:bodyPr>
            <a:normAutofit fontScale="85000" lnSpcReduction="20000"/>
          </a:bodyPr>
          <a:lstStyle/>
          <a:p>
            <a:pPr marL="0" indent="0">
              <a:buNone/>
            </a:pPr>
            <a:r>
              <a:rPr lang="en-GB" dirty="0" smtClean="0"/>
              <a:t>                                                              The </a:t>
            </a:r>
            <a:r>
              <a:rPr lang="en-GB" b="1" dirty="0" smtClean="0"/>
              <a:t>nausea and vomiting of morning sickness </a:t>
            </a:r>
            <a:r>
              <a:rPr lang="en-GB" dirty="0" smtClean="0"/>
              <a:t>can be very severe, and although in many women the symptoms abate after a while, in others they persist till the end of pregnancy. Sickness is due to </a:t>
            </a:r>
            <a:r>
              <a:rPr lang="en-GB" b="1" i="1" dirty="0" smtClean="0"/>
              <a:t>↑levels of </a:t>
            </a:r>
            <a:r>
              <a:rPr lang="en-GB" b="1" i="1" dirty="0" err="1" smtClean="0"/>
              <a:t>progestogen</a:t>
            </a:r>
            <a:r>
              <a:rPr lang="en-GB" b="1" i="1" dirty="0" smtClean="0"/>
              <a:t> </a:t>
            </a:r>
            <a:r>
              <a:rPr lang="en-GB" dirty="0" smtClean="0"/>
              <a:t>in the blood. At later stages, </a:t>
            </a:r>
            <a:r>
              <a:rPr lang="en-GB" dirty="0" err="1" smtClean="0"/>
              <a:t>progestogen</a:t>
            </a:r>
            <a:r>
              <a:rPr lang="en-GB" dirty="0" smtClean="0"/>
              <a:t> is made by the </a:t>
            </a:r>
            <a:r>
              <a:rPr lang="en-GB" b="1" dirty="0" smtClean="0"/>
              <a:t>placenta</a:t>
            </a:r>
            <a:r>
              <a:rPr lang="en-GB" dirty="0" smtClean="0"/>
              <a:t>, and it is necessary to maintain the pregnancy. Some do not suffer at all from morning sickness, and in many the amount they suffer varies with each pregnancy: </a:t>
            </a:r>
            <a:r>
              <a:rPr lang="en-GB" b="1" dirty="0" smtClean="0"/>
              <a:t>different levels of </a:t>
            </a:r>
            <a:r>
              <a:rPr lang="en-GB" b="1" dirty="0" err="1" smtClean="0"/>
              <a:t>progestogen</a:t>
            </a:r>
            <a:r>
              <a:rPr lang="en-GB" b="1" dirty="0" smtClean="0"/>
              <a:t>, or different tolerance in females to it.</a:t>
            </a:r>
          </a:p>
          <a:p>
            <a:pPr marL="0" indent="0">
              <a:buNone/>
            </a:pPr>
            <a:r>
              <a:rPr lang="en-GB" b="1" dirty="0" smtClean="0"/>
              <a:t>Sore breasts: </a:t>
            </a:r>
            <a:r>
              <a:rPr lang="en-GB" dirty="0" smtClean="0"/>
              <a:t>often no more painful than in menstrual cycle. </a:t>
            </a:r>
          </a:p>
          <a:p>
            <a:pPr marL="0" indent="0">
              <a:buNone/>
            </a:pPr>
            <a:r>
              <a:rPr lang="en-GB" dirty="0" smtClean="0"/>
              <a:t>An </a:t>
            </a:r>
            <a:r>
              <a:rPr lang="en-GB" b="1" dirty="0" smtClean="0"/>
              <a:t>increased appetite</a:t>
            </a:r>
            <a:r>
              <a:rPr lang="en-GB" dirty="0" smtClean="0"/>
              <a:t>. </a:t>
            </a:r>
          </a:p>
          <a:p>
            <a:pPr marL="0" indent="0">
              <a:buNone/>
            </a:pPr>
            <a:r>
              <a:rPr lang="en-GB" b="1" dirty="0" smtClean="0"/>
              <a:t>Raised blood pressure </a:t>
            </a:r>
            <a:r>
              <a:rPr lang="en-GB" dirty="0" smtClean="0"/>
              <a:t>or </a:t>
            </a:r>
            <a:r>
              <a:rPr lang="en-GB" b="1" dirty="0" smtClean="0"/>
              <a:t>fluid retention</a:t>
            </a:r>
            <a:r>
              <a:rPr lang="en-GB" dirty="0" smtClean="0"/>
              <a:t>, do not usually occur until the foetus has grown bigger.</a:t>
            </a:r>
            <a:r>
              <a:rPr lang="en-GB" b="1" dirty="0" smtClean="0"/>
              <a:t> </a:t>
            </a:r>
            <a:endParaRPr lang="uk-UA" b="1" dirty="0" smtClean="0"/>
          </a:p>
          <a:p>
            <a:pPr marL="0" indent="0">
              <a:buNone/>
            </a:pPr>
            <a:r>
              <a:rPr lang="en-GB" dirty="0" smtClean="0"/>
              <a:t>Physical discomfort is often with </a:t>
            </a:r>
            <a:r>
              <a:rPr lang="en-GB" b="1" dirty="0" smtClean="0"/>
              <a:t>severe emotional upheaval.</a:t>
            </a:r>
            <a:r>
              <a:rPr lang="en-GB" dirty="0" smtClean="0"/>
              <a:t> </a:t>
            </a:r>
          </a:p>
          <a:p>
            <a:pPr marL="0" indent="0">
              <a:buNone/>
            </a:pPr>
            <a:r>
              <a:rPr lang="en-GB" dirty="0" smtClean="0"/>
              <a:t>Part of the worry surrounds practical issues like </a:t>
            </a:r>
            <a:r>
              <a:rPr lang="en-GB" b="1" dirty="0" smtClean="0"/>
              <a:t>jobs, housing </a:t>
            </a:r>
            <a:r>
              <a:rPr lang="en-GB" dirty="0" smtClean="0"/>
              <a:t>and</a:t>
            </a:r>
            <a:r>
              <a:rPr lang="en-GB" b="1" dirty="0" smtClean="0"/>
              <a:t> money</a:t>
            </a:r>
            <a:r>
              <a:rPr lang="en-GB" dirty="0" smtClean="0"/>
              <a:t>, </a:t>
            </a:r>
            <a:r>
              <a:rPr lang="en-GB" b="1" u="sng" dirty="0" smtClean="0"/>
              <a:t>but</a:t>
            </a:r>
            <a:r>
              <a:rPr lang="en-GB" u="sng" dirty="0" smtClean="0"/>
              <a:t> </a:t>
            </a:r>
            <a:r>
              <a:rPr lang="en-GB" b="1" u="sng" dirty="0" smtClean="0"/>
              <a:t>most women also worry about the pregnancy </a:t>
            </a:r>
            <a:r>
              <a:rPr lang="en-GB" dirty="0" smtClean="0"/>
              <a:t>itself, and </a:t>
            </a:r>
            <a:r>
              <a:rPr lang="en-GB" b="1" u="sng" dirty="0" smtClean="0"/>
              <a:t>whether the baby will be healthy</a:t>
            </a:r>
            <a:r>
              <a:rPr lang="en-GB" dirty="0" smtClean="0"/>
              <a:t>. Especially if she is 30 or older.</a:t>
            </a:r>
            <a:r>
              <a:rPr lang="hu-HU" sz="3600" dirty="0" smtClean="0">
                <a:solidFill>
                  <a:srgbClr val="FF0000"/>
                </a:solidFill>
              </a:rPr>
              <a:t> </a:t>
            </a:r>
            <a:endParaRPr lang="en-US" sz="3600" dirty="0" smtClean="0">
              <a:solidFill>
                <a:srgbClr val="FF0000"/>
              </a:solidFill>
            </a:endParaRPr>
          </a:p>
          <a:p>
            <a:pPr marL="0" indent="0">
              <a:buNone/>
            </a:pPr>
            <a:endParaRPr lang="hu-HU" altLang="hu-HU" sz="3100" dirty="0" smtClean="0">
              <a:latin typeface="Calibri" panose="020F0502020204030204" pitchFamily="34" charset="0"/>
              <a:cs typeface="Calibri" panose="020F0502020204030204" pitchFamily="34" charset="0"/>
            </a:endParaRPr>
          </a:p>
          <a:p>
            <a:pPr marL="0" lvl="0" indent="0">
              <a:buNone/>
            </a:pPr>
            <a:endParaRPr lang="hu-HU" sz="3600" dirty="0" smtClean="0">
              <a:solidFill>
                <a:srgbClr val="FF0000"/>
              </a:solidFill>
            </a:endParaRPr>
          </a:p>
          <a:p>
            <a:pPr marL="0" indent="0">
              <a:buNone/>
            </a:pPr>
            <a:endParaRPr lang="uk-UA" b="1" dirty="0"/>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0"/>
            <a:ext cx="9154742" cy="6474143"/>
          </a:xfrm>
        </p:spPr>
        <p:txBody>
          <a:bodyPr/>
          <a:lstStyle/>
          <a:p>
            <a:pPr eaLnBrk="1" hangingPunct="1"/>
            <a:r>
              <a:rPr lang="en-US" dirty="0" smtClean="0"/>
              <a:t/>
            </a:r>
            <a:br>
              <a:rPr lang="en-US" dirty="0" smtClean="0"/>
            </a:br>
            <a:endParaRPr lang="uk-UA" dirty="0" smtClean="0"/>
          </a:p>
        </p:txBody>
      </p:sp>
      <p:graphicFrame>
        <p:nvGraphicFramePr>
          <p:cNvPr id="31754" name="Group 10"/>
          <p:cNvGraphicFramePr>
            <a:graphicFrameLocks noGrp="1"/>
          </p:cNvGraphicFramePr>
          <p:nvPr/>
        </p:nvGraphicFramePr>
        <p:xfrm>
          <a:off x="2072644" y="13335"/>
          <a:ext cx="221442" cy="544068"/>
        </p:xfrm>
        <a:graphic>
          <a:graphicData uri="http://schemas.openxmlformats.org/drawingml/2006/table">
            <a:tbl>
              <a:tblPr/>
              <a:tblGrid>
                <a:gridCol w="221442"/>
              </a:tblGrid>
              <a:tr h="54406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uk-UA" sz="2900" b="0" i="0" u="none" strike="noStrike" cap="none" normalizeH="0" baseline="0" smtClean="0">
                        <a:ln>
                          <a:noFill/>
                        </a:ln>
                        <a:solidFill>
                          <a:schemeClr val="tx1"/>
                        </a:solidFill>
                        <a:effectLst/>
                        <a:latin typeface="Arial" charset="0"/>
                        <a:ea typeface="新細明體" pitchFamily="18" charset="-120"/>
                      </a:endParaRPr>
                    </a:p>
                  </a:txBody>
                  <a:tcPr marL="97219" marR="97219" marT="48006" marB="48006" horzOverflow="overflow">
                    <a:lnL cap="flat">
                      <a:noFill/>
                    </a:lnL>
                    <a:lnR cap="flat">
                      <a:noFill/>
                    </a:lnR>
                    <a:lnT cap="flat">
                      <a:noFill/>
                    </a:lnT>
                    <a:lnB cap="flat">
                      <a:noFill/>
                    </a:lnB>
                    <a:lnTlToBr>
                      <a:noFill/>
                    </a:lnTlToBr>
                    <a:lnBlToTr>
                      <a:noFill/>
                    </a:lnBlToTr>
                    <a:noFill/>
                  </a:tcPr>
                </a:tc>
              </a:tr>
            </a:tbl>
          </a:graphicData>
        </a:graphic>
      </p:graphicFrame>
      <p:pic>
        <p:nvPicPr>
          <p:cNvPr id="30728" name="Picture 16" descr="3224"/>
          <p:cNvPicPr>
            <a:picLocks noChangeAspect="1" noChangeArrowheads="1"/>
          </p:cNvPicPr>
          <p:nvPr/>
        </p:nvPicPr>
        <p:blipFill>
          <a:blip r:embed="rId2" cstate="print"/>
          <a:srcRect/>
          <a:stretch>
            <a:fillRect/>
          </a:stretch>
        </p:blipFill>
        <p:spPr bwMode="auto">
          <a:xfrm>
            <a:off x="5052735" y="1584225"/>
            <a:ext cx="4095256" cy="5191621"/>
          </a:xfrm>
          <a:prstGeom prst="rect">
            <a:avLst/>
          </a:prstGeom>
          <a:noFill/>
          <a:ln w="9525">
            <a:noFill/>
            <a:miter lim="800000"/>
            <a:headEnd/>
            <a:tailEnd/>
          </a:ln>
        </p:spPr>
      </p:pic>
      <p:sp>
        <p:nvSpPr>
          <p:cNvPr id="7" name="Прямокутник 6"/>
          <p:cNvSpPr/>
          <p:nvPr/>
        </p:nvSpPr>
        <p:spPr>
          <a:xfrm>
            <a:off x="1" y="4209613"/>
            <a:ext cx="3564780" cy="830997"/>
          </a:xfrm>
          <a:prstGeom prst="rect">
            <a:avLst/>
          </a:prstGeom>
        </p:spPr>
        <p:txBody>
          <a:bodyPr wrap="square">
            <a:spAutoFit/>
          </a:bodyPr>
          <a:lstStyle/>
          <a:p>
            <a:r>
              <a:rPr lang="en-US" altLang="zh-TW" sz="2400" dirty="0" smtClean="0">
                <a:latin typeface="Arial" pitchFamily="34" charset="0"/>
                <a:cs typeface="Arial" pitchFamily="34" charset="0"/>
              </a:rPr>
              <a:t>If like, look this for additional reading</a:t>
            </a:r>
            <a:endParaRPr lang="uk-UA" sz="2400" dirty="0">
              <a:latin typeface="Arial" pitchFamily="34" charset="0"/>
              <a:cs typeface="Arial" pitchFamily="34" charset="0"/>
            </a:endParaRPr>
          </a:p>
        </p:txBody>
      </p:sp>
      <p:cxnSp>
        <p:nvCxnSpPr>
          <p:cNvPr id="9" name="Пряма зі стрілкою 8"/>
          <p:cNvCxnSpPr/>
          <p:nvPr/>
        </p:nvCxnSpPr>
        <p:spPr>
          <a:xfrm flipV="1">
            <a:off x="3564781" y="4032498"/>
            <a:ext cx="223224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Пряма зі стрілкою 10"/>
          <p:cNvCxnSpPr/>
          <p:nvPr/>
        </p:nvCxnSpPr>
        <p:spPr>
          <a:xfrm>
            <a:off x="2628677" y="4896594"/>
            <a:ext cx="468052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Прямокутник 7"/>
          <p:cNvSpPr/>
          <p:nvPr/>
        </p:nvSpPr>
        <p:spPr>
          <a:xfrm>
            <a:off x="54198" y="50"/>
            <a:ext cx="6966967" cy="1631216"/>
          </a:xfrm>
          <a:prstGeom prst="rect">
            <a:avLst/>
          </a:prstGeom>
        </p:spPr>
        <p:txBody>
          <a:bodyPr wrap="square">
            <a:spAutoFit/>
          </a:bodyPr>
          <a:lstStyle/>
          <a:p>
            <a:r>
              <a:rPr lang="hu-HU" sz="2000" dirty="0" smtClean="0">
                <a:solidFill>
                  <a:srgbClr val="FF0000"/>
                </a:solidFill>
              </a:rPr>
              <a:t>Thank you for</a:t>
            </a:r>
            <a:r>
              <a:rPr lang="en-US" sz="2000" dirty="0" smtClean="0">
                <a:solidFill>
                  <a:srgbClr val="FF0000"/>
                </a:solidFill>
              </a:rPr>
              <a:t> </a:t>
            </a:r>
            <a:r>
              <a:rPr lang="hu-HU" sz="2000" dirty="0" smtClean="0">
                <a:solidFill>
                  <a:srgbClr val="FF0000"/>
                </a:solidFill>
              </a:rPr>
              <a:t> attention!</a:t>
            </a:r>
            <a:endParaRPr lang="en-US" sz="2000" dirty="0" smtClean="0">
              <a:solidFill>
                <a:srgbClr val="FF0000"/>
              </a:solidFill>
            </a:endParaRPr>
          </a:p>
          <a:p>
            <a:r>
              <a:rPr lang="en-US" sz="2000" dirty="0" smtClean="0">
                <a:solidFill>
                  <a:srgbClr val="FF0000"/>
                </a:solidFill>
              </a:rPr>
              <a:t> Look more on meiosis and development: </a:t>
            </a:r>
          </a:p>
          <a:p>
            <a:r>
              <a:rPr lang="hu-HU" altLang="hu-HU" sz="2000" dirty="0" smtClean="0">
                <a:latin typeface="Calibri" panose="020F0502020204030204" pitchFamily="34" charset="0"/>
                <a:cs typeface="Calibri" panose="020F0502020204030204" pitchFamily="34" charset="0"/>
                <a:hlinkClick r:id="rId3"/>
              </a:rPr>
              <a:t>https://www.youtube.com/watch?v=-DLGfd-Wpr4</a:t>
            </a:r>
            <a:r>
              <a:rPr lang="en-US" altLang="hu-HU" sz="2000" dirty="0" smtClean="0">
                <a:latin typeface="Calibri" panose="020F0502020204030204" pitchFamily="34" charset="0"/>
                <a:cs typeface="Calibri" panose="020F0502020204030204" pitchFamily="34" charset="0"/>
              </a:rPr>
              <a:t> </a:t>
            </a:r>
            <a:r>
              <a:rPr lang="en-US" sz="2000" dirty="0" smtClean="0">
                <a:hlinkClick r:id="rId4"/>
              </a:rPr>
              <a:t>h</a:t>
            </a:r>
            <a:r>
              <a:rPr lang="hu-HU" sz="2000" dirty="0" smtClean="0">
                <a:hlinkClick r:id="rId4"/>
              </a:rPr>
              <a:t>ttps://www.youtube.com/watch?v=DD3IQknCEdc</a:t>
            </a:r>
            <a:endParaRPr lang="hu-HU" sz="2000" dirty="0" smtClean="0"/>
          </a:p>
          <a:p>
            <a:r>
              <a:rPr lang="hu-HU" sz="2000" dirty="0" smtClean="0">
                <a:hlinkClick r:id="rId5"/>
              </a:rPr>
              <a:t>http://www.bozemanscience.com/</a:t>
            </a:r>
            <a:endParaRPr lang="hu-HU" sz="20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4" y="72060"/>
            <a:ext cx="9721849" cy="6435572"/>
          </a:xfrm>
          <a:prstGeom prst="rect">
            <a:avLst/>
          </a:prstGeom>
        </p:spPr>
        <p:txBody>
          <a:bodyPr wrap="square" lIns="91404" tIns="45702" rIns="91404" bIns="45702">
            <a:spAutoFit/>
          </a:bodyPr>
          <a:lstStyle/>
          <a:p>
            <a:pPr>
              <a:lnSpc>
                <a:spcPct val="90000"/>
              </a:lnSpc>
            </a:pPr>
            <a:r>
              <a:rPr lang="en-US" sz="2700" dirty="0" smtClean="0"/>
              <a:t>          When yeast cells about to enter meiotic prophase, each pair of homologous </a:t>
            </a:r>
            <a:r>
              <a:rPr lang="en-US" sz="2700" dirty="0" err="1" smtClean="0"/>
              <a:t>chrs</a:t>
            </a:r>
            <a:r>
              <a:rPr lang="en-US" sz="2700" dirty="0" smtClean="0"/>
              <a:t> is found to share a joint territory distinct from the territories shared by other pairs. This finding suggests that homologous </a:t>
            </a:r>
            <a:r>
              <a:rPr lang="en-US" sz="2700" dirty="0" err="1" smtClean="0"/>
              <a:t>chrs</a:t>
            </a:r>
            <a:r>
              <a:rPr lang="en-US" sz="2700" dirty="0" smtClean="0"/>
              <a:t> are </a:t>
            </a:r>
            <a:r>
              <a:rPr lang="en-US" sz="2700" b="1" dirty="0" smtClean="0"/>
              <a:t>paired to some extent before meiotic prophase</a:t>
            </a:r>
            <a:r>
              <a:rPr lang="en-US" sz="2700" dirty="0" smtClean="0"/>
              <a:t> begins. The telomeres (terminal segments) of </a:t>
            </a:r>
            <a:r>
              <a:rPr lang="en-US" sz="2700" dirty="0" err="1" smtClean="0"/>
              <a:t>leptotene</a:t>
            </a:r>
            <a:r>
              <a:rPr lang="en-US" sz="2700" dirty="0" smtClean="0"/>
              <a:t> </a:t>
            </a:r>
            <a:r>
              <a:rPr lang="en-US" sz="2700" dirty="0" err="1" smtClean="0"/>
              <a:t>chrs</a:t>
            </a:r>
            <a:r>
              <a:rPr lang="en-US" sz="2700" dirty="0" smtClean="0"/>
              <a:t> are </a:t>
            </a:r>
            <a:r>
              <a:rPr lang="en-US" sz="2700" b="1" dirty="0" smtClean="0"/>
              <a:t>distributed throughout the nucleus</a:t>
            </a:r>
            <a:r>
              <a:rPr lang="en-US" sz="2700" dirty="0" smtClean="0"/>
              <a:t>. </a:t>
            </a:r>
            <a:r>
              <a:rPr lang="en-US" sz="2700" b="1" dirty="0" smtClean="0"/>
              <a:t>Near the end of </a:t>
            </a:r>
            <a:r>
              <a:rPr lang="en-US" sz="2700" b="1" dirty="0" err="1" smtClean="0"/>
              <a:t>leptotene</a:t>
            </a:r>
            <a:r>
              <a:rPr lang="en-US" sz="2700" dirty="0" smtClean="0"/>
              <a:t>, there is a reorganization of </a:t>
            </a:r>
            <a:r>
              <a:rPr lang="en-US" sz="2700" dirty="0" err="1" smtClean="0"/>
              <a:t>chrs</a:t>
            </a:r>
            <a:r>
              <a:rPr lang="en-US" sz="2700" dirty="0" smtClean="0"/>
              <a:t> so that the </a:t>
            </a:r>
            <a:r>
              <a:rPr lang="en-US" sz="2700" b="1" dirty="0" smtClean="0"/>
              <a:t>telomeres become localized at the inner surface of the nuclear envelope (NE) at one side of the nucleus</a:t>
            </a:r>
            <a:r>
              <a:rPr lang="en-US" sz="2700" dirty="0" smtClean="0"/>
              <a:t>.</a:t>
            </a:r>
          </a:p>
          <a:p>
            <a:pPr>
              <a:lnSpc>
                <a:spcPct val="90000"/>
              </a:lnSpc>
            </a:pPr>
            <a:r>
              <a:rPr lang="en-US" sz="2700" dirty="0" smtClean="0"/>
              <a:t>          Clustering of telomeres at one end of the nuclear envelope occurs in a wide variety of eukaryotes and causes the </a:t>
            </a:r>
            <a:r>
              <a:rPr lang="en-US" sz="2700" dirty="0" err="1" smtClean="0"/>
              <a:t>chrs</a:t>
            </a:r>
            <a:r>
              <a:rPr lang="en-US" sz="2700" dirty="0" smtClean="0"/>
              <a:t> to resemble the clustered stems of a bouquet of flowers. </a:t>
            </a:r>
            <a:r>
              <a:rPr lang="en-US" sz="2700" b="1" dirty="0" smtClean="0"/>
              <a:t>Mice</a:t>
            </a:r>
            <a:r>
              <a:rPr lang="en-US" sz="2700" dirty="0" smtClean="0"/>
              <a:t> with </a:t>
            </a:r>
            <a:r>
              <a:rPr lang="en-US" sz="2700" b="1" dirty="0" smtClean="0"/>
              <a:t>mutations</a:t>
            </a:r>
            <a:r>
              <a:rPr lang="en-US" sz="2700" dirty="0" smtClean="0"/>
              <a:t> that </a:t>
            </a:r>
            <a:r>
              <a:rPr lang="en-US" sz="2700" b="1" dirty="0" smtClean="0"/>
              <a:t>prevent the </a:t>
            </a:r>
            <a:r>
              <a:rPr lang="en-US" sz="2700" b="1" dirty="0" err="1" smtClean="0"/>
              <a:t>chrs</a:t>
            </a:r>
            <a:r>
              <a:rPr lang="en-US" sz="2700" b="1" dirty="0" smtClean="0"/>
              <a:t> association </a:t>
            </a:r>
            <a:r>
              <a:rPr lang="en-US" sz="2700" dirty="0" smtClean="0"/>
              <a:t>with the </a:t>
            </a:r>
            <a:r>
              <a:rPr lang="en-US" sz="2700" b="1" dirty="0" smtClean="0"/>
              <a:t>NE</a:t>
            </a:r>
            <a:r>
              <a:rPr lang="en-US" sz="2700" dirty="0" smtClean="0"/>
              <a:t> exhibit </a:t>
            </a:r>
            <a:r>
              <a:rPr lang="en-US" sz="2700" b="1" dirty="0" smtClean="0"/>
              <a:t>defects in </a:t>
            </a:r>
            <a:r>
              <a:rPr lang="en-US" sz="2700" b="1" dirty="0" err="1" smtClean="0"/>
              <a:t>synapsis</a:t>
            </a:r>
            <a:r>
              <a:rPr lang="en-US" sz="2700" dirty="0" smtClean="0"/>
              <a:t>, </a:t>
            </a:r>
            <a:r>
              <a:rPr lang="en-US" sz="2700" b="1" dirty="0" smtClean="0"/>
              <a:t>recombination</a:t>
            </a:r>
            <a:r>
              <a:rPr lang="en-US" sz="2700" dirty="0" smtClean="0"/>
              <a:t>, and </a:t>
            </a:r>
            <a:r>
              <a:rPr lang="en-US" sz="2700" b="1" dirty="0" smtClean="0"/>
              <a:t>gamete formation</a:t>
            </a:r>
            <a:r>
              <a:rPr lang="en-US" sz="2700" dirty="0" smtClean="0"/>
              <a:t>. These experimental results suggest that the </a:t>
            </a:r>
            <a:r>
              <a:rPr lang="en-US" sz="2700" b="1" dirty="0" smtClean="0"/>
              <a:t>nuclear envelope plays an important role in the interaction between homologous </a:t>
            </a:r>
            <a:r>
              <a:rPr lang="en-US" sz="2700" b="1" dirty="0" err="1" smtClean="0"/>
              <a:t>chrs</a:t>
            </a:r>
            <a:r>
              <a:rPr lang="en-US" sz="2700" dirty="0" smtClean="0"/>
              <a:t> during </a:t>
            </a:r>
            <a:r>
              <a:rPr lang="en-US" sz="2700" b="1" dirty="0" smtClean="0"/>
              <a:t>meiosis</a:t>
            </a:r>
            <a:r>
              <a:rPr lang="en-US" sz="2700" dirty="0" smtClean="0"/>
              <a:t>.</a:t>
            </a:r>
            <a:endParaRPr lang="uk-UA" sz="27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4" y="5574172"/>
            <a:ext cx="9721849" cy="1626678"/>
          </a:xfrm>
          <a:prstGeom prst="rect">
            <a:avLst/>
          </a:prstGeom>
        </p:spPr>
        <p:txBody>
          <a:bodyPr wrap="square" lIns="91404" tIns="45702" rIns="91404" bIns="45702">
            <a:spAutoFit/>
          </a:bodyPr>
          <a:lstStyle/>
          <a:p>
            <a:r>
              <a:rPr lang="en-US" sz="2000" b="1" dirty="0" smtClean="0"/>
              <a:t>Association of the telomeres of meiotic chromosomes with the nuclear envelope. </a:t>
            </a:r>
            <a:r>
              <a:rPr lang="en-US" sz="2000" dirty="0" smtClean="0"/>
              <a:t>The </a:t>
            </a:r>
            <a:r>
              <a:rPr lang="en-US" sz="2000" dirty="0" err="1" smtClean="0"/>
              <a:t>chrs</a:t>
            </a:r>
            <a:r>
              <a:rPr lang="en-US" sz="2000" dirty="0" smtClean="0"/>
              <a:t> of a stage of </a:t>
            </a:r>
            <a:r>
              <a:rPr lang="en-US" sz="2000" b="1" dirty="0" smtClean="0"/>
              <a:t>meiotic prophase </a:t>
            </a:r>
            <a:r>
              <a:rPr lang="en-US" sz="2000" dirty="0" smtClean="0"/>
              <a:t>of the male grasshopper in which homologous </a:t>
            </a:r>
            <a:r>
              <a:rPr lang="en-US" sz="2000" dirty="0" err="1" smtClean="0"/>
              <a:t>chrs</a:t>
            </a:r>
            <a:r>
              <a:rPr lang="en-US" sz="2000" dirty="0" smtClean="0"/>
              <a:t> are physically associated as part of a bivalent. The bivalents are arranged in a well‐defined “bouquet” with their terminal regions clustered near the inner surface of the nuclear envelope at the base of the photo.</a:t>
            </a:r>
            <a:endParaRPr lang="uk-UA" sz="2000" dirty="0"/>
          </a:p>
        </p:txBody>
      </p:sp>
      <p:pic>
        <p:nvPicPr>
          <p:cNvPr id="3074" name="Picture 2"/>
          <p:cNvPicPr>
            <a:picLocks noChangeAspect="1" noChangeArrowheads="1"/>
          </p:cNvPicPr>
          <p:nvPr/>
        </p:nvPicPr>
        <p:blipFill>
          <a:blip r:embed="rId2" cstate="print"/>
          <a:srcRect r="-399" b="2113"/>
          <a:stretch>
            <a:fillRect/>
          </a:stretch>
        </p:blipFill>
        <p:spPr bwMode="auto">
          <a:xfrm>
            <a:off x="1620565" y="53"/>
            <a:ext cx="5616624" cy="55535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5" descr="Képtalálat a következőre: „germ cells”">
            <a:extLst>
              <a:ext uri="{FF2B5EF4-FFF2-40B4-BE49-F238E27FC236}">
                <a16:creationId xmlns="" xmlns:a16="http://schemas.microsoft.com/office/drawing/2014/main" id="{41B8BC63-76F7-4637-8CD8-033FFF49B39C}"/>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l="9884" t="8783" r="13334" b="13427"/>
          <a:stretch>
            <a:fillRect/>
          </a:stretch>
        </p:blipFill>
        <p:spPr bwMode="auto">
          <a:xfrm>
            <a:off x="5" y="1263456"/>
            <a:ext cx="6774887" cy="39887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652" name="AutoShape 6" descr="Képtalálat a következőre: „növényi nemzedékváltakozás”">
            <a:extLst>
              <a:ext uri="{FF2B5EF4-FFF2-40B4-BE49-F238E27FC236}">
                <a16:creationId xmlns="" xmlns:a16="http://schemas.microsoft.com/office/drawing/2014/main" id="{8ECA248C-AA67-49A8-92CC-46447A40FA41}"/>
              </a:ext>
            </a:extLst>
          </p:cNvPr>
          <p:cNvSpPr>
            <a:spLocks noChangeAspect="1" noChangeArrowheads="1"/>
          </p:cNvSpPr>
          <p:nvPr/>
        </p:nvSpPr>
        <p:spPr bwMode="auto">
          <a:xfrm>
            <a:off x="1339286" y="-151684"/>
            <a:ext cx="243046" cy="3200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hu-HU" altLang="hu-HU" sz="1900" dirty="0"/>
          </a:p>
        </p:txBody>
      </p:sp>
      <p:sp>
        <p:nvSpPr>
          <p:cNvPr id="27653" name="AutoShape 9" descr="https://www.mozaweb.hu/course/biologia_10/jpg_big/ms_2641_201_1.jpg">
            <a:extLst>
              <a:ext uri="{FF2B5EF4-FFF2-40B4-BE49-F238E27FC236}">
                <a16:creationId xmlns="" xmlns:a16="http://schemas.microsoft.com/office/drawing/2014/main" id="{56E2336D-8E63-48DF-AF0F-0EF19CFE2164}"/>
              </a:ext>
            </a:extLst>
          </p:cNvPr>
          <p:cNvSpPr>
            <a:spLocks noChangeAspect="1" noChangeArrowheads="1"/>
          </p:cNvSpPr>
          <p:nvPr/>
        </p:nvSpPr>
        <p:spPr bwMode="auto">
          <a:xfrm>
            <a:off x="1460809" y="8335"/>
            <a:ext cx="243046" cy="3200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hu-HU" altLang="hu-HU" sz="1900" dirty="0"/>
          </a:p>
        </p:txBody>
      </p:sp>
      <p:sp>
        <p:nvSpPr>
          <p:cNvPr id="8" name="Szövegdoboz 1">
            <a:extLst>
              <a:ext uri="{FF2B5EF4-FFF2-40B4-BE49-F238E27FC236}">
                <a16:creationId xmlns="" xmlns:a16="http://schemas.microsoft.com/office/drawing/2014/main" id="{CF75DF6E-F07A-49B1-8AF6-F9772FACB483}"/>
              </a:ext>
            </a:extLst>
          </p:cNvPr>
          <p:cNvSpPr txBox="1">
            <a:spLocks noChangeArrowheads="1"/>
          </p:cNvSpPr>
          <p:nvPr/>
        </p:nvSpPr>
        <p:spPr bwMode="auto">
          <a:xfrm>
            <a:off x="0" y="1"/>
            <a:ext cx="9721850" cy="559269"/>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tyle>
          <a:lnRef idx="1">
            <a:schemeClr val="accent3"/>
          </a:lnRef>
          <a:fillRef idx="2">
            <a:schemeClr val="accent3"/>
          </a:fillRef>
          <a:effectRef idx="1">
            <a:schemeClr val="accent3"/>
          </a:effectRef>
          <a:fontRef idx="minor">
            <a:schemeClr val="dk1"/>
          </a:fontRef>
        </p:style>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3000" b="1" dirty="0" smtClean="0">
                <a:cs typeface="Arial" pitchFamily="34" charset="0"/>
              </a:rPr>
              <a:t>Maturation </a:t>
            </a:r>
            <a:r>
              <a:rPr lang="en-US" altLang="hu-HU" sz="3000" b="1" dirty="0" smtClean="0">
                <a:cs typeface="Arial" pitchFamily="34" charset="0"/>
              </a:rPr>
              <a:t>and </a:t>
            </a:r>
            <a:r>
              <a:rPr lang="hu-HU" altLang="hu-HU" sz="3000" b="1" dirty="0" smtClean="0">
                <a:cs typeface="Arial" pitchFamily="34" charset="0"/>
              </a:rPr>
              <a:t>division </a:t>
            </a:r>
            <a:r>
              <a:rPr lang="hu-HU" altLang="hu-HU" sz="3000" b="1" dirty="0">
                <a:cs typeface="Arial" pitchFamily="34" charset="0"/>
              </a:rPr>
              <a:t>of sex cells (gametes)</a:t>
            </a:r>
          </a:p>
        </p:txBody>
      </p:sp>
      <p:sp>
        <p:nvSpPr>
          <p:cNvPr id="7" name="Прямокутник 6"/>
          <p:cNvSpPr/>
          <p:nvPr/>
        </p:nvSpPr>
        <p:spPr>
          <a:xfrm>
            <a:off x="0" y="5164958"/>
            <a:ext cx="9721850" cy="2021207"/>
          </a:xfrm>
          <a:prstGeom prst="rect">
            <a:avLst/>
          </a:prstGeom>
        </p:spPr>
        <p:txBody>
          <a:bodyPr wrap="square" lIns="96659" tIns="48330" rIns="96659" bIns="48330">
            <a:spAutoFit/>
          </a:bodyPr>
          <a:lstStyle/>
          <a:p>
            <a:r>
              <a:rPr lang="en-US" sz="2500" b="1" dirty="0" smtClean="0"/>
              <a:t>Meiosis</a:t>
            </a:r>
            <a:r>
              <a:rPr lang="en-US" sz="2500" dirty="0" smtClean="0"/>
              <a:t> is the process in which the </a:t>
            </a:r>
            <a:r>
              <a:rPr lang="en-US" sz="2500" dirty="0" err="1" smtClean="0"/>
              <a:t>chr</a:t>
            </a:r>
            <a:r>
              <a:rPr lang="en-US" sz="2500" dirty="0" smtClean="0"/>
              <a:t> number is reduced so that cells are formed that contain only 1 member of each pair of homologous </a:t>
            </a:r>
            <a:r>
              <a:rPr lang="en-US" sz="2500" dirty="0" err="1" smtClean="0"/>
              <a:t>chrs</a:t>
            </a:r>
            <a:r>
              <a:rPr lang="en-US" sz="2500" dirty="0" smtClean="0"/>
              <a:t>. It ensures production of a haploid phase (n) in the life cycle, and fertilization ensures a diploid phase (2n). Without meiosis, sexual reproduction would not be possible.</a:t>
            </a:r>
            <a:endParaRPr lang="uk-UA" sz="2500" dirty="0"/>
          </a:p>
        </p:txBody>
      </p:sp>
      <p:sp>
        <p:nvSpPr>
          <p:cNvPr id="9" name="Прямокутник 8"/>
          <p:cNvSpPr/>
          <p:nvPr/>
        </p:nvSpPr>
        <p:spPr>
          <a:xfrm>
            <a:off x="6851446" y="3751671"/>
            <a:ext cx="2640728" cy="1260345"/>
          </a:xfrm>
          <a:prstGeom prst="rect">
            <a:avLst/>
          </a:prstGeom>
        </p:spPr>
        <p:txBody>
          <a:bodyPr wrap="square" lIns="96659" tIns="48330" rIns="96659" bIns="48330">
            <a:spAutoFit/>
          </a:bodyPr>
          <a:lstStyle/>
          <a:p>
            <a:r>
              <a:rPr lang="en-US" altLang="en-US" dirty="0" smtClean="0"/>
              <a:t>Basis of sexual reproduction</a:t>
            </a:r>
          </a:p>
          <a:p>
            <a:r>
              <a:rPr lang="en-US" altLang="en-US" dirty="0" smtClean="0"/>
              <a:t>Only </a:t>
            </a:r>
            <a:r>
              <a:rPr lang="en-US" altLang="en-US" b="1" i="1" dirty="0" smtClean="0"/>
              <a:t>germ </a:t>
            </a:r>
            <a:r>
              <a:rPr lang="en-US" altLang="en-US" dirty="0" smtClean="0"/>
              <a:t>cells undergo meiosis</a:t>
            </a:r>
          </a:p>
        </p:txBody>
      </p:sp>
    </p:spTree>
    <p:extLst>
      <p:ext uri="{BB962C8B-B14F-4D97-AF65-F5344CB8AC3E}">
        <p14:creationId xmlns="" xmlns:p14="http://schemas.microsoft.com/office/powerpoint/2010/main" val="29274252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4" y="0"/>
            <a:ext cx="9721849" cy="6724882"/>
          </a:xfrm>
          <a:prstGeom prst="rect">
            <a:avLst/>
          </a:prstGeom>
        </p:spPr>
        <p:txBody>
          <a:bodyPr wrap="square" lIns="91404" tIns="45702" rIns="91404" bIns="45702">
            <a:spAutoFit/>
          </a:bodyPr>
          <a:lstStyle/>
          <a:p>
            <a:r>
              <a:rPr lang="en-US" sz="2400" dirty="0" smtClean="0"/>
              <a:t>       A </a:t>
            </a:r>
            <a:r>
              <a:rPr lang="en-US" sz="2400" b="1" dirty="0" smtClean="0"/>
              <a:t>fission yeast </a:t>
            </a:r>
            <a:r>
              <a:rPr lang="en-US" sz="2400" dirty="0" smtClean="0"/>
              <a:t>study: </a:t>
            </a:r>
            <a:r>
              <a:rPr lang="en-US" sz="2400" b="1" u="sng" dirty="0" err="1" smtClean="0"/>
              <a:t>noncoding</a:t>
            </a:r>
            <a:r>
              <a:rPr lang="en-US" sz="2400" b="1" u="sng" dirty="0" smtClean="0"/>
              <a:t> meiotic RNAs (</a:t>
            </a:r>
            <a:r>
              <a:rPr lang="en-US" sz="2400" b="1" u="sng" dirty="0" err="1" smtClean="0"/>
              <a:t>meiRNAs</a:t>
            </a:r>
            <a:r>
              <a:rPr lang="en-US" sz="2400" b="1" u="sng" dirty="0" smtClean="0"/>
              <a:t>) </a:t>
            </a:r>
            <a:r>
              <a:rPr lang="en-US" sz="2400" dirty="0" smtClean="0"/>
              <a:t>may also play role in the meiotic homologous </a:t>
            </a:r>
            <a:r>
              <a:rPr lang="en-US" sz="2400" dirty="0" err="1" smtClean="0"/>
              <a:t>chrs</a:t>
            </a:r>
            <a:r>
              <a:rPr lang="en-US" sz="2400" dirty="0" smtClean="0"/>
              <a:t> pairing. </a:t>
            </a:r>
            <a:r>
              <a:rPr lang="en-US" sz="2400" dirty="0" err="1" smtClean="0"/>
              <a:t>meiRNAs</a:t>
            </a:r>
            <a:r>
              <a:rPr lang="en-US" sz="2400" dirty="0" smtClean="0"/>
              <a:t> were observed being transcribed from certain loci along a </a:t>
            </a:r>
            <a:r>
              <a:rPr lang="en-US" sz="2400" dirty="0" err="1" smtClean="0"/>
              <a:t>chr</a:t>
            </a:r>
            <a:r>
              <a:rPr lang="en-US" sz="2400" dirty="0" smtClean="0"/>
              <a:t> and pair with analogous </a:t>
            </a:r>
            <a:r>
              <a:rPr lang="en-US" sz="2400" dirty="0" err="1" smtClean="0"/>
              <a:t>meiRNA</a:t>
            </a:r>
            <a:r>
              <a:rPr lang="en-US" sz="2400" dirty="0" smtClean="0"/>
              <a:t> transcripts on the homologous </a:t>
            </a:r>
            <a:r>
              <a:rPr lang="en-US" sz="2400" dirty="0" err="1" smtClean="0"/>
              <a:t>chr</a:t>
            </a:r>
            <a:r>
              <a:rPr lang="en-US" sz="2400" dirty="0" smtClean="0"/>
              <a:t>, →pairing of the </a:t>
            </a:r>
            <a:r>
              <a:rPr lang="en-US" sz="2400" dirty="0" err="1" smtClean="0"/>
              <a:t>chrs</a:t>
            </a:r>
            <a:r>
              <a:rPr lang="en-US" sz="2400" dirty="0" smtClean="0"/>
              <a:t>. Further research is needed to determine the prevalence of this mechanism in different organisms. EM: </a:t>
            </a:r>
            <a:r>
              <a:rPr lang="en-US" sz="2400" dirty="0" err="1" smtClean="0"/>
              <a:t>chr</a:t>
            </a:r>
            <a:r>
              <a:rPr lang="en-US" sz="2400" dirty="0" smtClean="0"/>
              <a:t> </a:t>
            </a:r>
            <a:r>
              <a:rPr lang="en-US" sz="2400" dirty="0" err="1" smtClean="0"/>
              <a:t>synapsis</a:t>
            </a:r>
            <a:r>
              <a:rPr lang="en-US" sz="2400" dirty="0" smtClean="0"/>
              <a:t> is accompanied by the formation of a</a:t>
            </a:r>
          </a:p>
          <a:p>
            <a:r>
              <a:rPr lang="en-US" sz="2400" b="1" dirty="0" err="1" smtClean="0"/>
              <a:t>synaptonemal</a:t>
            </a:r>
            <a:r>
              <a:rPr lang="en-US" sz="2400" b="1" dirty="0" smtClean="0"/>
              <a:t> complex (SC)</a:t>
            </a:r>
            <a:r>
              <a:rPr lang="en-US" sz="2400" dirty="0" smtClean="0"/>
              <a:t>. The SC </a:t>
            </a:r>
            <a:r>
              <a:rPr lang="en-US" sz="2400" b="1" dirty="0" smtClean="0"/>
              <a:t>is a ladder‐like structure with transverse </a:t>
            </a:r>
            <a:r>
              <a:rPr lang="en-US" sz="2400" dirty="0" smtClean="0"/>
              <a:t>protein filaments connecting the 2 lateral elements (</a:t>
            </a:r>
            <a:r>
              <a:rPr lang="en-US" sz="2400" b="1" dirty="0" smtClean="0"/>
              <a:t>FIG). </a:t>
            </a:r>
            <a:r>
              <a:rPr lang="en-US" sz="2400" dirty="0" smtClean="0"/>
              <a:t>The chromatin of each homologue is organized into loops that extend from the lateral elements of the SC (Fig. </a:t>
            </a:r>
            <a:r>
              <a:rPr lang="en-US" sz="2400" i="1" dirty="0" smtClean="0"/>
              <a:t>b ). </a:t>
            </a:r>
            <a:r>
              <a:rPr lang="en-US" sz="2400" dirty="0" smtClean="0"/>
              <a:t>The lateral elements are composed primarily of </a:t>
            </a:r>
            <a:r>
              <a:rPr lang="en-US" sz="2400" b="1" dirty="0" err="1" smtClean="0"/>
              <a:t>cohesin</a:t>
            </a:r>
            <a:r>
              <a:rPr lang="en-US" sz="2400" dirty="0" smtClean="0"/>
              <a:t> (Fig. ), which presumably binds together the chromatin of the sister </a:t>
            </a:r>
            <a:r>
              <a:rPr lang="en-US" sz="2400" dirty="0" err="1" smtClean="0"/>
              <a:t>chrs</a:t>
            </a:r>
            <a:r>
              <a:rPr lang="en-US" sz="2400" dirty="0" smtClean="0"/>
              <a:t>. </a:t>
            </a:r>
            <a:r>
              <a:rPr lang="en-US" sz="2400" b="1" dirty="0" smtClean="0"/>
              <a:t>Earlier, the SC was thought to hold each pair </a:t>
            </a:r>
            <a:r>
              <a:rPr lang="en-US" sz="2400" dirty="0" smtClean="0"/>
              <a:t>of homologous </a:t>
            </a:r>
            <a:r>
              <a:rPr lang="en-US" sz="2400" dirty="0" err="1" smtClean="0"/>
              <a:t>chrs</a:t>
            </a:r>
            <a:r>
              <a:rPr lang="en-US" sz="2400" dirty="0" smtClean="0"/>
              <a:t> in the proper position to initiate genetic recombination between strands of homologous DNA. </a:t>
            </a:r>
            <a:r>
              <a:rPr lang="en-US" sz="2400" b="1" dirty="0" smtClean="0"/>
              <a:t>It is now evident that the SC is not required for genetic recombination. </a:t>
            </a:r>
            <a:r>
              <a:rPr lang="en-US" sz="2400" dirty="0" smtClean="0"/>
              <a:t>Not only does the SC form after genetic recombination has been initiated, but </a:t>
            </a:r>
            <a:r>
              <a:rPr lang="en-US" sz="2400" b="1" dirty="0" smtClean="0"/>
              <a:t>mutant yeast cells unable to assemble an SC can still engage in the crossing over</a:t>
            </a:r>
            <a:r>
              <a:rPr lang="en-US" sz="2400" dirty="0" smtClean="0"/>
              <a:t>. SC functions primarily as a </a:t>
            </a:r>
            <a:r>
              <a:rPr lang="en-US" sz="2400" b="1" dirty="0" smtClean="0"/>
              <a:t>scaffold to allow interacting </a:t>
            </a:r>
            <a:r>
              <a:rPr lang="en-US" sz="2400" b="1" dirty="0" err="1" smtClean="0"/>
              <a:t>chromatids</a:t>
            </a:r>
            <a:r>
              <a:rPr lang="en-US" sz="2400" b="1" dirty="0" smtClean="0"/>
              <a:t> to complete their crossover</a:t>
            </a:r>
            <a:r>
              <a:rPr lang="en-US" sz="2400" dirty="0" smtClean="0"/>
              <a:t>.</a:t>
            </a:r>
            <a:endParaRPr lang="uk-UA"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a:extLst>
              <a:ext uri="{FF2B5EF4-FFF2-40B4-BE49-F238E27FC236}">
                <a16:creationId xmlns="" xmlns:a16="http://schemas.microsoft.com/office/drawing/2014/main" id="{CBB74C61-2C0C-4FD8-A111-5DFEEC6B1489}"/>
              </a:ext>
            </a:extLst>
          </p:cNvPr>
          <p:cNvSpPr txBox="1">
            <a:spLocks noChangeArrowheads="1"/>
          </p:cNvSpPr>
          <p:nvPr/>
        </p:nvSpPr>
        <p:spPr bwMode="auto">
          <a:xfrm>
            <a:off x="4212856" y="-157984"/>
            <a:ext cx="2102327" cy="5900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b="1" dirty="0" err="1">
                <a:solidFill>
                  <a:srgbClr val="002060"/>
                </a:solidFill>
                <a:latin typeface="Calibri" panose="020F0502020204030204" pitchFamily="34" charset="0"/>
                <a:cs typeface="Calibri" panose="020F0502020204030204" pitchFamily="34" charset="0"/>
              </a:rPr>
              <a:t>Meiosis</a:t>
            </a:r>
            <a:r>
              <a:rPr lang="hu-HU" altLang="hu-HU" b="1" dirty="0">
                <a:solidFill>
                  <a:srgbClr val="002060"/>
                </a:solidFill>
                <a:latin typeface="Calibri" panose="020F0502020204030204" pitchFamily="34" charset="0"/>
                <a:cs typeface="Calibri" panose="020F0502020204030204" pitchFamily="34" charset="0"/>
              </a:rPr>
              <a:t> I</a:t>
            </a:r>
          </a:p>
        </p:txBody>
      </p:sp>
      <p:sp>
        <p:nvSpPr>
          <p:cNvPr id="15363" name="Text Box 5">
            <a:extLst>
              <a:ext uri="{FF2B5EF4-FFF2-40B4-BE49-F238E27FC236}">
                <a16:creationId xmlns="" xmlns:a16="http://schemas.microsoft.com/office/drawing/2014/main" id="{353F5F9B-4654-4D15-ABEC-475B21D45892}"/>
              </a:ext>
            </a:extLst>
          </p:cNvPr>
          <p:cNvSpPr txBox="1">
            <a:spLocks noChangeArrowheads="1"/>
          </p:cNvSpPr>
          <p:nvPr/>
        </p:nvSpPr>
        <p:spPr bwMode="auto">
          <a:xfrm>
            <a:off x="2844701" y="336781"/>
            <a:ext cx="4680520" cy="9286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hu-HU" altLang="hu-HU" sz="2700" b="1" dirty="0" err="1">
                <a:solidFill>
                  <a:srgbClr val="00B050"/>
                </a:solidFill>
                <a:latin typeface="Calibri" panose="020F0502020204030204" pitchFamily="34" charset="0"/>
              </a:rPr>
              <a:t>Prophase</a:t>
            </a:r>
            <a:r>
              <a:rPr lang="hu-HU" altLang="hu-HU" sz="2700" b="1" dirty="0">
                <a:solidFill>
                  <a:srgbClr val="00B050"/>
                </a:solidFill>
                <a:latin typeface="Calibri" panose="020F0502020204030204" pitchFamily="34" charset="0"/>
              </a:rPr>
              <a:t> I</a:t>
            </a:r>
            <a:r>
              <a:rPr lang="hu-HU" altLang="hu-HU" sz="2700" dirty="0">
                <a:solidFill>
                  <a:srgbClr val="00B050"/>
                </a:solidFill>
                <a:latin typeface="Calibri" panose="020F0502020204030204" pitchFamily="34" charset="0"/>
              </a:rPr>
              <a:t> (</a:t>
            </a:r>
            <a:r>
              <a:rPr lang="hu-HU" altLang="hu-HU" sz="2700" dirty="0" err="1">
                <a:solidFill>
                  <a:srgbClr val="00B050"/>
                </a:solidFill>
                <a:latin typeface="Calibri" panose="020F0502020204030204" pitchFamily="34" charset="0"/>
              </a:rPr>
              <a:t>longest</a:t>
            </a:r>
            <a:r>
              <a:rPr lang="hu-HU" altLang="hu-HU" sz="2700" dirty="0">
                <a:solidFill>
                  <a:srgbClr val="00B050"/>
                </a:solidFill>
                <a:latin typeface="Calibri" panose="020F0502020204030204" pitchFamily="34" charset="0"/>
              </a:rPr>
              <a:t> and most </a:t>
            </a:r>
            <a:r>
              <a:rPr lang="hu-HU" altLang="hu-HU" sz="2700" dirty="0" err="1">
                <a:solidFill>
                  <a:srgbClr val="00B050"/>
                </a:solidFill>
                <a:latin typeface="Calibri" panose="020F0502020204030204" pitchFamily="34" charset="0"/>
              </a:rPr>
              <a:t>complex</a:t>
            </a:r>
            <a:r>
              <a:rPr lang="hu-HU" altLang="hu-HU" sz="2700" dirty="0">
                <a:solidFill>
                  <a:srgbClr val="00B050"/>
                </a:solidFill>
                <a:latin typeface="Calibri" panose="020F0502020204030204" pitchFamily="34" charset="0"/>
              </a:rPr>
              <a:t> </a:t>
            </a:r>
            <a:r>
              <a:rPr lang="hu-HU" altLang="hu-HU" sz="2700" dirty="0" err="1">
                <a:solidFill>
                  <a:srgbClr val="00B050"/>
                </a:solidFill>
                <a:latin typeface="Calibri" panose="020F0502020204030204" pitchFamily="34" charset="0"/>
              </a:rPr>
              <a:t>phase</a:t>
            </a:r>
            <a:r>
              <a:rPr lang="hu-HU" altLang="hu-HU" sz="2700" dirty="0">
                <a:solidFill>
                  <a:srgbClr val="00B050"/>
                </a:solidFill>
                <a:latin typeface="Calibri" panose="020F0502020204030204" pitchFamily="34" charset="0"/>
              </a:rPr>
              <a:t> of </a:t>
            </a:r>
            <a:r>
              <a:rPr lang="hu-HU" altLang="hu-HU" sz="2700" dirty="0" err="1">
                <a:solidFill>
                  <a:srgbClr val="00B050"/>
                </a:solidFill>
                <a:latin typeface="Calibri" panose="020F0502020204030204" pitchFamily="34" charset="0"/>
              </a:rPr>
              <a:t>meiosis</a:t>
            </a:r>
            <a:r>
              <a:rPr lang="hu-HU" altLang="hu-HU" sz="2700" dirty="0">
                <a:solidFill>
                  <a:srgbClr val="00B050"/>
                </a:solidFill>
                <a:latin typeface="Calibri" panose="020F0502020204030204" pitchFamily="34" charset="0"/>
              </a:rPr>
              <a:t>)</a:t>
            </a:r>
          </a:p>
        </p:txBody>
      </p:sp>
      <p:sp>
        <p:nvSpPr>
          <p:cNvPr id="15364" name="Text Box 6">
            <a:extLst>
              <a:ext uri="{FF2B5EF4-FFF2-40B4-BE49-F238E27FC236}">
                <a16:creationId xmlns="" xmlns:a16="http://schemas.microsoft.com/office/drawing/2014/main" id="{448BCA26-445A-412D-B53F-C6E973861901}"/>
              </a:ext>
            </a:extLst>
          </p:cNvPr>
          <p:cNvSpPr txBox="1">
            <a:spLocks noChangeArrowheads="1"/>
          </p:cNvSpPr>
          <p:nvPr/>
        </p:nvSpPr>
        <p:spPr bwMode="auto">
          <a:xfrm>
            <a:off x="1722026" y="3894956"/>
            <a:ext cx="4976303" cy="10664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2100" b="1" dirty="0">
                <a:solidFill>
                  <a:srgbClr val="00B050"/>
                </a:solidFill>
                <a:latin typeface="Calibri" panose="020F0502020204030204" pitchFamily="34" charset="0"/>
              </a:rPr>
              <a:t>1. </a:t>
            </a:r>
            <a:r>
              <a:rPr lang="hu-HU" altLang="hu-HU" sz="2100" b="1" dirty="0" smtClean="0">
                <a:solidFill>
                  <a:srgbClr val="00B050"/>
                </a:solidFill>
                <a:latin typeface="Calibri" panose="020F0502020204030204" pitchFamily="34" charset="0"/>
              </a:rPr>
              <a:t>Leptoten</a:t>
            </a:r>
            <a:r>
              <a:rPr lang="en-US" altLang="hu-HU" sz="2100" b="1" dirty="0" smtClean="0">
                <a:solidFill>
                  <a:srgbClr val="00B050"/>
                </a:solidFill>
                <a:latin typeface="Calibri" panose="020F0502020204030204" pitchFamily="34" charset="0"/>
              </a:rPr>
              <a:t>e</a:t>
            </a:r>
            <a:r>
              <a:rPr lang="hu-HU" altLang="hu-HU" sz="2100" b="1" dirty="0" smtClean="0">
                <a:solidFill>
                  <a:srgbClr val="00B050"/>
                </a:solidFill>
                <a:latin typeface="Calibri" panose="020F0502020204030204" pitchFamily="34" charset="0"/>
              </a:rPr>
              <a:t> </a:t>
            </a:r>
            <a:r>
              <a:rPr lang="hu-HU" altLang="hu-HU" sz="2100" b="1" dirty="0">
                <a:solidFill>
                  <a:srgbClr val="00B050"/>
                </a:solidFill>
                <a:latin typeface="Calibri" panose="020F0502020204030204" pitchFamily="34" charset="0"/>
              </a:rPr>
              <a:t>phase:</a:t>
            </a:r>
            <a:r>
              <a:rPr lang="hu-HU" altLang="hu-HU" sz="2100" dirty="0">
                <a:solidFill>
                  <a:srgbClr val="00B050"/>
                </a:solidFill>
                <a:latin typeface="Calibri" panose="020F0502020204030204" pitchFamily="34" charset="0"/>
              </a:rPr>
              <a:t> homologous </a:t>
            </a:r>
            <a:r>
              <a:rPr lang="hu-HU" altLang="hu-HU" sz="2100" dirty="0" smtClean="0">
                <a:solidFill>
                  <a:srgbClr val="00B050"/>
                </a:solidFill>
                <a:latin typeface="Calibri" panose="020F0502020204030204" pitchFamily="34" charset="0"/>
              </a:rPr>
              <a:t>chrs </a:t>
            </a:r>
            <a:r>
              <a:rPr lang="hu-HU" altLang="hu-HU" sz="2100" dirty="0">
                <a:solidFill>
                  <a:srgbClr val="00B050"/>
                </a:solidFill>
                <a:latin typeface="Calibri" panose="020F0502020204030204" pitchFamily="34" charset="0"/>
              </a:rPr>
              <a:t>are moving until they find each other </a:t>
            </a:r>
            <a:r>
              <a:rPr lang="hu-HU" altLang="hu-HU" sz="2100" dirty="0" smtClean="0">
                <a:solidFill>
                  <a:srgbClr val="00B050"/>
                </a:solidFill>
                <a:latin typeface="Calibri" panose="020F0502020204030204" pitchFamily="34" charset="0"/>
              </a:rPr>
              <a:t>and </a:t>
            </a:r>
            <a:r>
              <a:rPr lang="hu-HU" altLang="hu-HU" sz="2100" dirty="0">
                <a:solidFill>
                  <a:srgbClr val="00B050"/>
                </a:solidFill>
                <a:latin typeface="Calibri" panose="020F0502020204030204" pitchFamily="34" charset="0"/>
              </a:rPr>
              <a:t>are attached parallelly in the same orientation</a:t>
            </a:r>
            <a:r>
              <a:rPr lang="hu-HU" altLang="hu-HU" sz="1900" dirty="0">
                <a:solidFill>
                  <a:srgbClr val="C00000"/>
                </a:solidFill>
                <a:latin typeface="Calibri" panose="020F0502020204030204" pitchFamily="34" charset="0"/>
              </a:rPr>
              <a:t>.</a:t>
            </a:r>
          </a:p>
        </p:txBody>
      </p:sp>
      <p:pic>
        <p:nvPicPr>
          <p:cNvPr id="15365" name="Picture 7" descr="leptoten">
            <a:extLst>
              <a:ext uri="{FF2B5EF4-FFF2-40B4-BE49-F238E27FC236}">
                <a16:creationId xmlns="" xmlns:a16="http://schemas.microsoft.com/office/drawing/2014/main" id="{C71DEB60-BB70-4FB1-9657-C25058A1C067}"/>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b="9243"/>
          <a:stretch>
            <a:fillRect/>
          </a:stretch>
        </p:blipFill>
        <p:spPr bwMode="auto">
          <a:xfrm>
            <a:off x="6621774" y="1634632"/>
            <a:ext cx="2278399" cy="23978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6" name="Text Box 8">
            <a:extLst>
              <a:ext uri="{FF2B5EF4-FFF2-40B4-BE49-F238E27FC236}">
                <a16:creationId xmlns="" xmlns:a16="http://schemas.microsoft.com/office/drawing/2014/main" id="{8809CB04-4852-492B-8CAE-CCD65432983B}"/>
              </a:ext>
            </a:extLst>
          </p:cNvPr>
          <p:cNvSpPr txBox="1">
            <a:spLocks noChangeArrowheads="1"/>
          </p:cNvSpPr>
          <p:nvPr/>
        </p:nvSpPr>
        <p:spPr bwMode="auto">
          <a:xfrm>
            <a:off x="3" y="5263835"/>
            <a:ext cx="6851445" cy="23212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2100" b="1" dirty="0">
                <a:solidFill>
                  <a:srgbClr val="00B050"/>
                </a:solidFill>
                <a:latin typeface="Calibri" panose="020F0502020204030204" pitchFamily="34" charset="0"/>
              </a:rPr>
              <a:t>2. </a:t>
            </a:r>
            <a:r>
              <a:rPr lang="hu-HU" altLang="hu-HU" sz="2100" b="1" dirty="0" smtClean="0">
                <a:solidFill>
                  <a:srgbClr val="00B050"/>
                </a:solidFill>
                <a:latin typeface="Calibri" panose="020F0502020204030204" pitchFamily="34" charset="0"/>
              </a:rPr>
              <a:t>Zygoten</a:t>
            </a:r>
            <a:r>
              <a:rPr lang="en-US" altLang="hu-HU" sz="2100" b="1" dirty="0" smtClean="0">
                <a:solidFill>
                  <a:srgbClr val="00B050"/>
                </a:solidFill>
                <a:latin typeface="Calibri" panose="020F0502020204030204" pitchFamily="34" charset="0"/>
              </a:rPr>
              <a:t>e</a:t>
            </a:r>
            <a:r>
              <a:rPr lang="hu-HU" altLang="hu-HU" sz="2100" b="1" dirty="0" smtClean="0">
                <a:solidFill>
                  <a:srgbClr val="00B050"/>
                </a:solidFill>
                <a:latin typeface="Calibri" panose="020F0502020204030204" pitchFamily="34" charset="0"/>
              </a:rPr>
              <a:t>  </a:t>
            </a:r>
            <a:r>
              <a:rPr lang="hu-HU" altLang="hu-HU" sz="2100" b="1" dirty="0">
                <a:solidFill>
                  <a:srgbClr val="00B050"/>
                </a:solidFill>
                <a:latin typeface="Calibri" panose="020F0502020204030204" pitchFamily="34" charset="0"/>
              </a:rPr>
              <a:t>phase:</a:t>
            </a:r>
            <a:r>
              <a:rPr lang="hu-HU" altLang="hu-HU" sz="2100" dirty="0">
                <a:solidFill>
                  <a:srgbClr val="00B050"/>
                </a:solidFill>
                <a:latin typeface="Calibri" panose="020F0502020204030204" pitchFamily="34" charset="0"/>
              </a:rPr>
              <a:t> The homologous </a:t>
            </a:r>
            <a:r>
              <a:rPr lang="hu-HU" altLang="hu-HU" sz="2100" dirty="0" smtClean="0">
                <a:solidFill>
                  <a:srgbClr val="00B050"/>
                </a:solidFill>
                <a:latin typeface="Calibri" panose="020F0502020204030204" pitchFamily="34" charset="0"/>
              </a:rPr>
              <a:t>chrs </a:t>
            </a:r>
            <a:r>
              <a:rPr lang="hu-HU" altLang="hu-HU" sz="2100" dirty="0">
                <a:solidFill>
                  <a:srgbClr val="00B050"/>
                </a:solidFill>
                <a:latin typeface="Calibri" panose="020F0502020204030204" pitchFamily="34" charset="0"/>
              </a:rPr>
              <a:t>start to pair. They are connected by a ladder-like protein structure (</a:t>
            </a:r>
            <a:r>
              <a:rPr lang="hu-HU" altLang="hu-HU" sz="2100" b="1" dirty="0">
                <a:solidFill>
                  <a:srgbClr val="00B050"/>
                </a:solidFill>
                <a:latin typeface="Calibri" panose="020F0502020204030204" pitchFamily="34" charset="0"/>
              </a:rPr>
              <a:t>synaptonemal complex),</a:t>
            </a:r>
            <a:r>
              <a:rPr lang="hu-HU" altLang="hu-HU" sz="2100" dirty="0">
                <a:solidFill>
                  <a:srgbClr val="00B050"/>
                </a:solidFill>
                <a:latin typeface="Calibri" panose="020F0502020204030204" pitchFamily="34" charset="0"/>
              </a:rPr>
              <a:t> all genes are at the same level</a:t>
            </a:r>
            <a:r>
              <a:rPr lang="hu-HU" altLang="hu-HU" sz="2100" dirty="0" smtClean="0">
                <a:solidFill>
                  <a:srgbClr val="00B050"/>
                </a:solidFill>
                <a:latin typeface="Calibri" panose="020F0502020204030204" pitchFamily="34" charset="0"/>
              </a:rPr>
              <a:t>.</a:t>
            </a:r>
            <a:endParaRPr lang="en-US" altLang="hu-HU" sz="2100" dirty="0" smtClean="0">
              <a:solidFill>
                <a:srgbClr val="00B050"/>
              </a:solidFill>
              <a:latin typeface="Calibri" panose="020F0502020204030204" pitchFamily="34" charset="0"/>
            </a:endParaRPr>
          </a:p>
          <a:p>
            <a:pPr>
              <a:spcBef>
                <a:spcPct val="50000"/>
              </a:spcBef>
              <a:buNone/>
            </a:pPr>
            <a:r>
              <a:rPr lang="en-US" sz="2000" u="sng" dirty="0" smtClean="0">
                <a:solidFill>
                  <a:srgbClr val="00B050"/>
                </a:solidFill>
                <a:cs typeface="Arial" pitchFamily="34" charset="0"/>
              </a:rPr>
              <a:t>The SC is formed by a pair of </a:t>
            </a:r>
            <a:r>
              <a:rPr lang="en-US" sz="2000" u="sng" dirty="0" err="1" smtClean="0">
                <a:solidFill>
                  <a:srgbClr val="00B050"/>
                </a:solidFill>
                <a:cs typeface="Arial" pitchFamily="34" charset="0"/>
              </a:rPr>
              <a:t>synapsed</a:t>
            </a:r>
            <a:r>
              <a:rPr lang="en-US" sz="2000" u="sng" dirty="0" smtClean="0">
                <a:solidFill>
                  <a:srgbClr val="00B050"/>
                </a:solidFill>
                <a:cs typeface="Arial" pitchFamily="34" charset="0"/>
              </a:rPr>
              <a:t> homologous </a:t>
            </a:r>
            <a:r>
              <a:rPr lang="en-US" sz="2000" u="sng" dirty="0" err="1" smtClean="0">
                <a:solidFill>
                  <a:srgbClr val="00B050"/>
                </a:solidFill>
                <a:cs typeface="Arial" pitchFamily="34" charset="0"/>
              </a:rPr>
              <a:t>chrs</a:t>
            </a:r>
            <a:r>
              <a:rPr lang="en-US" sz="2000" u="sng" dirty="0" smtClean="0">
                <a:solidFill>
                  <a:srgbClr val="00B050"/>
                </a:solidFill>
                <a:cs typeface="Arial" pitchFamily="34" charset="0"/>
              </a:rPr>
              <a:t> called a </a:t>
            </a:r>
            <a:r>
              <a:rPr lang="en-US" sz="2000" b="1" u="sng" dirty="0" smtClean="0">
                <a:solidFill>
                  <a:srgbClr val="00B050"/>
                </a:solidFill>
                <a:cs typeface="Arial" pitchFamily="34" charset="0"/>
              </a:rPr>
              <a:t>bivalent </a:t>
            </a:r>
            <a:r>
              <a:rPr lang="en-US" sz="2000" u="sng" dirty="0" smtClean="0">
                <a:solidFill>
                  <a:srgbClr val="00B050"/>
                </a:solidFill>
                <a:cs typeface="Arial" pitchFamily="34" charset="0"/>
              </a:rPr>
              <a:t>or a</a:t>
            </a:r>
            <a:r>
              <a:rPr lang="en-US" sz="2000" b="1" u="sng" dirty="0" smtClean="0">
                <a:solidFill>
                  <a:srgbClr val="00B050"/>
                </a:solidFill>
                <a:cs typeface="Arial" pitchFamily="34" charset="0"/>
              </a:rPr>
              <a:t> tetrad</a:t>
            </a:r>
            <a:r>
              <a:rPr lang="en-US" sz="2000" u="sng" dirty="0" smtClean="0">
                <a:solidFill>
                  <a:srgbClr val="00B050"/>
                </a:solidFill>
                <a:cs typeface="Arial" pitchFamily="34" charset="0"/>
              </a:rPr>
              <a:t> (2 synonyms). </a:t>
            </a:r>
            <a:endParaRPr lang="uk-UA" sz="2000" u="sng" dirty="0" smtClean="0">
              <a:solidFill>
                <a:srgbClr val="00B050"/>
              </a:solidFill>
            </a:endParaRPr>
          </a:p>
          <a:p>
            <a:pPr eaLnBrk="1" hangingPunct="1">
              <a:spcBef>
                <a:spcPct val="50000"/>
              </a:spcBef>
              <a:buFontTx/>
              <a:buNone/>
            </a:pPr>
            <a:endParaRPr lang="hu-HU" altLang="hu-HU" sz="2100" dirty="0">
              <a:solidFill>
                <a:srgbClr val="00B050"/>
              </a:solidFill>
              <a:latin typeface="Calibri" panose="020F0502020204030204" pitchFamily="34" charset="0"/>
            </a:endParaRPr>
          </a:p>
        </p:txBody>
      </p:sp>
      <p:pic>
        <p:nvPicPr>
          <p:cNvPr id="15367" name="Picture 9" descr="zygoten">
            <a:extLst>
              <a:ext uri="{FF2B5EF4-FFF2-40B4-BE49-F238E27FC236}">
                <a16:creationId xmlns="" xmlns:a16="http://schemas.microsoft.com/office/drawing/2014/main" id="{A79B568C-3002-48F1-9919-A0C6986E53E8}"/>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b="10250"/>
          <a:stretch>
            <a:fillRect/>
          </a:stretch>
        </p:blipFill>
        <p:spPr bwMode="auto">
          <a:xfrm>
            <a:off x="6755931" y="4320530"/>
            <a:ext cx="2315715" cy="24482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8" name="Text Box 12">
            <a:extLst>
              <a:ext uri="{FF2B5EF4-FFF2-40B4-BE49-F238E27FC236}">
                <a16:creationId xmlns="" xmlns:a16="http://schemas.microsoft.com/office/drawing/2014/main" id="{7FF509E8-3BBC-497C-8CED-2891F0E47FB9}"/>
              </a:ext>
            </a:extLst>
          </p:cNvPr>
          <p:cNvSpPr txBox="1">
            <a:spLocks noChangeArrowheads="1"/>
          </p:cNvSpPr>
          <p:nvPr/>
        </p:nvSpPr>
        <p:spPr bwMode="auto">
          <a:xfrm>
            <a:off x="8101286" y="3168405"/>
            <a:ext cx="1404586" cy="3900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hu-HU" sz="1900" b="1" dirty="0" err="1" smtClean="0">
                <a:solidFill>
                  <a:srgbClr val="00B050"/>
                </a:solidFill>
                <a:sym typeface="Wingdings" panose="05000000000000000000" pitchFamily="2" charset="2"/>
              </a:rPr>
              <a:t>Leptotene</a:t>
            </a:r>
            <a:endParaRPr lang="hu-HU" altLang="hu-HU" sz="1900" b="1" dirty="0">
              <a:solidFill>
                <a:srgbClr val="00B050"/>
              </a:solidFill>
              <a:sym typeface="Wingdings" panose="05000000000000000000" pitchFamily="2" charset="2"/>
            </a:endParaRPr>
          </a:p>
        </p:txBody>
      </p:sp>
      <p:sp>
        <p:nvSpPr>
          <p:cNvPr id="15369" name="Szövegdoboz 1">
            <a:extLst>
              <a:ext uri="{FF2B5EF4-FFF2-40B4-BE49-F238E27FC236}">
                <a16:creationId xmlns="" xmlns:a16="http://schemas.microsoft.com/office/drawing/2014/main" id="{6BF668C7-988B-4D93-9D37-A849B2ECD474}"/>
              </a:ext>
            </a:extLst>
          </p:cNvPr>
          <p:cNvSpPr txBox="1">
            <a:spLocks noChangeArrowheads="1"/>
          </p:cNvSpPr>
          <p:nvPr/>
        </p:nvSpPr>
        <p:spPr bwMode="auto">
          <a:xfrm>
            <a:off x="3" y="1"/>
            <a:ext cx="3204741" cy="14057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hu-HU" altLang="hu-HU" sz="2100" dirty="0">
                <a:solidFill>
                  <a:srgbClr val="C00000"/>
                </a:solidFill>
                <a:latin typeface="Calibri" panose="020F0502020204030204" pitchFamily="34" charset="0"/>
              </a:rPr>
              <a:t>The cell entering meiosis had </a:t>
            </a:r>
            <a:r>
              <a:rPr lang="hu-HU" altLang="hu-HU" sz="2100" dirty="0" smtClean="0">
                <a:solidFill>
                  <a:srgbClr val="C00000"/>
                </a:solidFill>
                <a:latin typeface="Calibri" panose="020F0502020204030204" pitchFamily="34" charset="0"/>
              </a:rPr>
              <a:t>replicated </a:t>
            </a:r>
            <a:r>
              <a:rPr lang="hu-HU" altLang="hu-HU" sz="2100" dirty="0">
                <a:solidFill>
                  <a:srgbClr val="C00000"/>
                </a:solidFill>
                <a:latin typeface="Calibri" panose="020F0502020204030204" pitchFamily="34" charset="0"/>
              </a:rPr>
              <a:t>its DNA (</a:t>
            </a:r>
            <a:r>
              <a:rPr lang="hu-HU" altLang="hu-HU" sz="2100" dirty="0" smtClean="0">
                <a:solidFill>
                  <a:srgbClr val="C00000"/>
                </a:solidFill>
                <a:latin typeface="Calibri" panose="020F0502020204030204" pitchFamily="34" charset="0"/>
              </a:rPr>
              <a:t>chrs)</a:t>
            </a:r>
            <a:r>
              <a:rPr lang="en-US" altLang="hu-HU" sz="2100" dirty="0" smtClean="0">
                <a:solidFill>
                  <a:srgbClr val="C00000"/>
                </a:solidFill>
                <a:latin typeface="Calibri" panose="020F0502020204030204" pitchFamily="34" charset="0"/>
              </a:rPr>
              <a:t> in S phase</a:t>
            </a:r>
            <a:r>
              <a:rPr lang="hu-HU" altLang="hu-HU" sz="2100" dirty="0" smtClean="0">
                <a:solidFill>
                  <a:srgbClr val="C00000"/>
                </a:solidFill>
                <a:latin typeface="Calibri" panose="020F0502020204030204" pitchFamily="34" charset="0"/>
              </a:rPr>
              <a:t>, </a:t>
            </a:r>
            <a:r>
              <a:rPr lang="hu-HU" altLang="hu-HU" sz="2100" dirty="0">
                <a:solidFill>
                  <a:srgbClr val="C00000"/>
                </a:solidFill>
                <a:latin typeface="Calibri" panose="020F0502020204030204" pitchFamily="34" charset="0"/>
              </a:rPr>
              <a:t>number of </a:t>
            </a:r>
            <a:r>
              <a:rPr lang="hu-HU" altLang="hu-HU" sz="2100" b="1" dirty="0">
                <a:solidFill>
                  <a:srgbClr val="C00000"/>
                </a:solidFill>
                <a:latin typeface="Calibri" panose="020F0502020204030204" pitchFamily="34" charset="0"/>
              </a:rPr>
              <a:t>its DNA molecules is 4n</a:t>
            </a:r>
            <a:r>
              <a:rPr lang="hu-HU" altLang="hu-HU" sz="2100" dirty="0">
                <a:solidFill>
                  <a:srgbClr val="C00000"/>
                </a:solidFill>
                <a:latin typeface="Calibri" panose="020F0502020204030204" pitchFamily="34" charset="0"/>
              </a:rPr>
              <a:t>!</a:t>
            </a:r>
          </a:p>
        </p:txBody>
      </p:sp>
      <p:sp>
        <p:nvSpPr>
          <p:cNvPr id="15370" name="Szövegdoboz 2">
            <a:extLst>
              <a:ext uri="{FF2B5EF4-FFF2-40B4-BE49-F238E27FC236}">
                <a16:creationId xmlns="" xmlns:a16="http://schemas.microsoft.com/office/drawing/2014/main" id="{70720FD9-C5EB-4EFD-A14E-7A86F7428568}"/>
              </a:ext>
            </a:extLst>
          </p:cNvPr>
          <p:cNvSpPr txBox="1">
            <a:spLocks noChangeArrowheads="1"/>
          </p:cNvSpPr>
          <p:nvPr/>
        </p:nvSpPr>
        <p:spPr bwMode="auto">
          <a:xfrm>
            <a:off x="7328909" y="226719"/>
            <a:ext cx="1492456" cy="14056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hu-HU" altLang="hu-HU" sz="1700" dirty="0" err="1">
                <a:solidFill>
                  <a:srgbClr val="C00000"/>
                </a:solidFill>
                <a:latin typeface="+mn-lt"/>
              </a:rPr>
              <a:t>Sister</a:t>
            </a:r>
            <a:r>
              <a:rPr lang="hu-HU" altLang="hu-HU" sz="1700" dirty="0">
                <a:solidFill>
                  <a:srgbClr val="C00000"/>
                </a:solidFill>
                <a:latin typeface="+mn-lt"/>
              </a:rPr>
              <a:t> </a:t>
            </a:r>
            <a:r>
              <a:rPr lang="hu-HU" altLang="hu-HU" sz="1700" dirty="0" err="1">
                <a:solidFill>
                  <a:srgbClr val="C00000"/>
                </a:solidFill>
                <a:latin typeface="+mn-lt"/>
              </a:rPr>
              <a:t>chromatids</a:t>
            </a:r>
            <a:r>
              <a:rPr lang="hu-HU" altLang="hu-HU" sz="1700" dirty="0">
                <a:solidFill>
                  <a:srgbClr val="C00000"/>
                </a:solidFill>
                <a:latin typeface="+mn-lt"/>
              </a:rPr>
              <a:t> of </a:t>
            </a:r>
            <a:r>
              <a:rPr lang="hu-HU" altLang="hu-HU" sz="1700" dirty="0" err="1">
                <a:solidFill>
                  <a:srgbClr val="C00000"/>
                </a:solidFill>
                <a:latin typeface="+mn-lt"/>
              </a:rPr>
              <a:t>the</a:t>
            </a:r>
            <a:r>
              <a:rPr lang="hu-HU" altLang="hu-HU" sz="1700" dirty="0">
                <a:solidFill>
                  <a:srgbClr val="C00000"/>
                </a:solidFill>
                <a:latin typeface="+mn-lt"/>
              </a:rPr>
              <a:t> </a:t>
            </a:r>
            <a:r>
              <a:rPr lang="hu-HU" altLang="hu-HU" sz="1700" dirty="0" err="1">
                <a:solidFill>
                  <a:srgbClr val="C00000"/>
                </a:solidFill>
                <a:latin typeface="+mn-lt"/>
              </a:rPr>
              <a:t>paternal</a:t>
            </a:r>
            <a:r>
              <a:rPr lang="hu-HU" altLang="hu-HU" sz="1700" dirty="0">
                <a:solidFill>
                  <a:srgbClr val="C00000"/>
                </a:solidFill>
                <a:latin typeface="+mn-lt"/>
              </a:rPr>
              <a:t> </a:t>
            </a:r>
            <a:r>
              <a:rPr lang="hu-HU" altLang="hu-HU" sz="1700" dirty="0" err="1">
                <a:solidFill>
                  <a:srgbClr val="C00000"/>
                </a:solidFill>
                <a:latin typeface="+mn-lt"/>
              </a:rPr>
              <a:t>homologous</a:t>
            </a:r>
            <a:r>
              <a:rPr lang="hu-HU" altLang="hu-HU" sz="1700" dirty="0">
                <a:solidFill>
                  <a:srgbClr val="C00000"/>
                </a:solidFill>
                <a:latin typeface="+mn-lt"/>
              </a:rPr>
              <a:t> </a:t>
            </a:r>
            <a:r>
              <a:rPr lang="hu-HU" altLang="hu-HU" sz="1700" dirty="0" err="1">
                <a:solidFill>
                  <a:srgbClr val="C00000"/>
                </a:solidFill>
                <a:latin typeface="+mn-lt"/>
              </a:rPr>
              <a:t>chromosome</a:t>
            </a:r>
            <a:r>
              <a:rPr lang="hu-HU" altLang="hu-HU" sz="1700" dirty="0">
                <a:solidFill>
                  <a:srgbClr val="C00000"/>
                </a:solidFill>
                <a:latin typeface="+mn-lt"/>
              </a:rPr>
              <a:t> </a:t>
            </a:r>
          </a:p>
        </p:txBody>
      </p:sp>
      <p:sp>
        <p:nvSpPr>
          <p:cNvPr id="15371" name="Szövegdoboz 3">
            <a:extLst>
              <a:ext uri="{FF2B5EF4-FFF2-40B4-BE49-F238E27FC236}">
                <a16:creationId xmlns="" xmlns:a16="http://schemas.microsoft.com/office/drawing/2014/main" id="{5E4C99F2-57AD-4D9D-A346-3EC9036ECEE1}"/>
              </a:ext>
            </a:extLst>
          </p:cNvPr>
          <p:cNvSpPr txBox="1">
            <a:spLocks noChangeArrowheads="1"/>
          </p:cNvSpPr>
          <p:nvPr/>
        </p:nvSpPr>
        <p:spPr bwMode="auto">
          <a:xfrm>
            <a:off x="4095344" y="1777914"/>
            <a:ext cx="2233989" cy="13895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hu-HU" altLang="hu-HU" sz="2100" dirty="0" err="1">
                <a:solidFill>
                  <a:srgbClr val="C00000"/>
                </a:solidFill>
                <a:latin typeface="+mn-lt"/>
              </a:rPr>
              <a:t>Sister</a:t>
            </a:r>
            <a:r>
              <a:rPr lang="hu-HU" altLang="hu-HU" sz="2100" dirty="0">
                <a:solidFill>
                  <a:srgbClr val="C00000"/>
                </a:solidFill>
                <a:latin typeface="+mn-lt"/>
              </a:rPr>
              <a:t> </a:t>
            </a:r>
            <a:r>
              <a:rPr lang="hu-HU" altLang="hu-HU" sz="2100" dirty="0" err="1">
                <a:solidFill>
                  <a:srgbClr val="C00000"/>
                </a:solidFill>
                <a:latin typeface="+mn-lt"/>
              </a:rPr>
              <a:t>chromatids</a:t>
            </a:r>
            <a:r>
              <a:rPr lang="hu-HU" altLang="hu-HU" sz="2100" dirty="0">
                <a:solidFill>
                  <a:srgbClr val="C00000"/>
                </a:solidFill>
                <a:latin typeface="+mn-lt"/>
              </a:rPr>
              <a:t> of </a:t>
            </a:r>
            <a:r>
              <a:rPr lang="hu-HU" altLang="hu-HU" sz="2100" dirty="0" err="1">
                <a:solidFill>
                  <a:srgbClr val="C00000"/>
                </a:solidFill>
                <a:latin typeface="+mn-lt"/>
              </a:rPr>
              <a:t>the</a:t>
            </a:r>
            <a:r>
              <a:rPr lang="hu-HU" altLang="hu-HU" sz="2100" dirty="0">
                <a:solidFill>
                  <a:srgbClr val="C00000"/>
                </a:solidFill>
                <a:latin typeface="+mn-lt"/>
              </a:rPr>
              <a:t> </a:t>
            </a:r>
            <a:r>
              <a:rPr lang="hu-HU" altLang="hu-HU" sz="2100" dirty="0" err="1">
                <a:solidFill>
                  <a:srgbClr val="C00000"/>
                </a:solidFill>
                <a:latin typeface="+mn-lt"/>
              </a:rPr>
              <a:t>maternal</a:t>
            </a:r>
            <a:r>
              <a:rPr lang="hu-HU" altLang="hu-HU" sz="2100" dirty="0">
                <a:solidFill>
                  <a:srgbClr val="C00000"/>
                </a:solidFill>
                <a:latin typeface="+mn-lt"/>
              </a:rPr>
              <a:t> </a:t>
            </a:r>
            <a:r>
              <a:rPr lang="hu-HU" altLang="hu-HU" sz="2100" dirty="0" err="1">
                <a:solidFill>
                  <a:srgbClr val="C00000"/>
                </a:solidFill>
                <a:latin typeface="+mn-lt"/>
              </a:rPr>
              <a:t>homologous</a:t>
            </a:r>
            <a:r>
              <a:rPr lang="hu-HU" altLang="hu-HU" sz="2100" dirty="0">
                <a:solidFill>
                  <a:srgbClr val="C00000"/>
                </a:solidFill>
                <a:latin typeface="+mn-lt"/>
              </a:rPr>
              <a:t> </a:t>
            </a:r>
            <a:r>
              <a:rPr lang="hu-HU" altLang="hu-HU" sz="2100" dirty="0" err="1">
                <a:solidFill>
                  <a:srgbClr val="C00000"/>
                </a:solidFill>
                <a:latin typeface="+mn-lt"/>
              </a:rPr>
              <a:t>chromosome</a:t>
            </a:r>
            <a:r>
              <a:rPr lang="hu-HU" altLang="hu-HU" sz="2100" dirty="0">
                <a:solidFill>
                  <a:srgbClr val="C00000"/>
                </a:solidFill>
                <a:latin typeface="+mn-lt"/>
              </a:rPr>
              <a:t> </a:t>
            </a:r>
          </a:p>
        </p:txBody>
      </p:sp>
      <p:cxnSp>
        <p:nvCxnSpPr>
          <p:cNvPr id="6" name="Egyenes összekötő nyíllal 5">
            <a:extLst>
              <a:ext uri="{FF2B5EF4-FFF2-40B4-BE49-F238E27FC236}">
                <a16:creationId xmlns="" xmlns:a16="http://schemas.microsoft.com/office/drawing/2014/main" id="{F5B63B32-21C1-4F3C-97B6-65DC41CFFE73}"/>
              </a:ext>
            </a:extLst>
          </p:cNvPr>
          <p:cNvCxnSpPr>
            <a:cxnSpLocks/>
          </p:cNvCxnSpPr>
          <p:nvPr/>
        </p:nvCxnSpPr>
        <p:spPr>
          <a:xfrm flipH="1">
            <a:off x="7197651" y="1549297"/>
            <a:ext cx="342822" cy="862672"/>
          </a:xfrm>
          <a:prstGeom prst="straightConnector1">
            <a:avLst/>
          </a:prstGeom>
          <a:ln w="19050">
            <a:solidFill>
              <a:srgbClr val="FF5050"/>
            </a:solidFill>
            <a:tailEnd type="arrow"/>
          </a:ln>
        </p:spPr>
        <p:style>
          <a:lnRef idx="1">
            <a:schemeClr val="accent1"/>
          </a:lnRef>
          <a:fillRef idx="0">
            <a:schemeClr val="accent1"/>
          </a:fillRef>
          <a:effectRef idx="0">
            <a:schemeClr val="accent1"/>
          </a:effectRef>
          <a:fontRef idx="minor">
            <a:schemeClr val="tx1"/>
          </a:fontRef>
        </p:style>
      </p:cxnSp>
      <p:cxnSp>
        <p:nvCxnSpPr>
          <p:cNvPr id="17" name="Egyenes összekötő nyíllal 16">
            <a:extLst>
              <a:ext uri="{FF2B5EF4-FFF2-40B4-BE49-F238E27FC236}">
                <a16:creationId xmlns="" xmlns:a16="http://schemas.microsoft.com/office/drawing/2014/main" id="{6B325700-25AC-495C-B595-B3ADAE02BEC1}"/>
              </a:ext>
            </a:extLst>
          </p:cNvPr>
          <p:cNvCxnSpPr/>
          <p:nvPr/>
        </p:nvCxnSpPr>
        <p:spPr>
          <a:xfrm>
            <a:off x="6367310" y="2541985"/>
            <a:ext cx="516473" cy="320040"/>
          </a:xfrm>
          <a:prstGeom prst="straightConnector1">
            <a:avLst/>
          </a:prstGeom>
          <a:ln w="19050">
            <a:solidFill>
              <a:srgbClr val="FF5050"/>
            </a:solidFill>
            <a:tailEnd type="arrow"/>
          </a:ln>
        </p:spPr>
        <p:style>
          <a:lnRef idx="1">
            <a:schemeClr val="accent1"/>
          </a:lnRef>
          <a:fillRef idx="0">
            <a:schemeClr val="accent1"/>
          </a:fillRef>
          <a:effectRef idx="0">
            <a:schemeClr val="accent1"/>
          </a:effectRef>
          <a:fontRef idx="minor">
            <a:schemeClr val="tx1"/>
          </a:fontRef>
        </p:style>
      </p:cxnSp>
      <p:sp>
        <p:nvSpPr>
          <p:cNvPr id="15374" name="Szövegdoboz 1">
            <a:extLst>
              <a:ext uri="{FF2B5EF4-FFF2-40B4-BE49-F238E27FC236}">
                <a16:creationId xmlns="" xmlns:a16="http://schemas.microsoft.com/office/drawing/2014/main" id="{2ECB345C-A29F-4BEA-BFA9-34274F00B43A}"/>
              </a:ext>
            </a:extLst>
          </p:cNvPr>
          <p:cNvSpPr txBox="1">
            <a:spLocks noChangeArrowheads="1"/>
          </p:cNvSpPr>
          <p:nvPr/>
        </p:nvSpPr>
        <p:spPr bwMode="auto">
          <a:xfrm>
            <a:off x="0" y="1781578"/>
            <a:ext cx="3582198" cy="18519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hu-HU" altLang="hu-HU" sz="1900" b="1" dirty="0">
                <a:latin typeface="Calibri" panose="020F0502020204030204" pitchFamily="34" charset="0"/>
              </a:rPr>
              <a:t>Homologous chromosomes (homologs):</a:t>
            </a:r>
            <a:r>
              <a:rPr lang="hu-HU" altLang="hu-HU" sz="1900" dirty="0">
                <a:latin typeface="Calibri" panose="020F0502020204030204" pitchFamily="34" charset="0"/>
              </a:rPr>
              <a:t>  in a diploid </a:t>
            </a:r>
            <a:r>
              <a:rPr lang="hu-HU" altLang="hu-HU" sz="1900" dirty="0" smtClean="0">
                <a:latin typeface="Calibri" panose="020F0502020204030204" pitchFamily="34" charset="0"/>
              </a:rPr>
              <a:t>chr</a:t>
            </a:r>
            <a:r>
              <a:rPr lang="en-US" altLang="hu-HU" sz="1900" dirty="0" smtClean="0">
                <a:latin typeface="Calibri" panose="020F0502020204030204" pitchFamily="34" charset="0"/>
              </a:rPr>
              <a:t>s </a:t>
            </a:r>
            <a:r>
              <a:rPr lang="hu-HU" altLang="hu-HU" sz="1900" dirty="0" smtClean="0">
                <a:latin typeface="Calibri" panose="020F0502020204030204" pitchFamily="34" charset="0"/>
              </a:rPr>
              <a:t>set </a:t>
            </a:r>
            <a:r>
              <a:rPr lang="hu-HU" altLang="hu-HU" sz="1900" dirty="0">
                <a:latin typeface="Calibri" panose="020F0502020204030204" pitchFamily="34" charset="0"/>
              </a:rPr>
              <a:t>each chromosome type is present in </a:t>
            </a:r>
            <a:r>
              <a:rPr lang="en-US" altLang="hu-HU" sz="1900" dirty="0" smtClean="0">
                <a:latin typeface="Calibri" panose="020F0502020204030204" pitchFamily="34" charset="0"/>
              </a:rPr>
              <a:t>2</a:t>
            </a:r>
            <a:r>
              <a:rPr lang="hu-HU" altLang="hu-HU" sz="1900" dirty="0" smtClean="0">
                <a:latin typeface="Calibri" panose="020F0502020204030204" pitchFamily="34" charset="0"/>
              </a:rPr>
              <a:t> </a:t>
            </a:r>
            <a:r>
              <a:rPr lang="hu-HU" altLang="hu-HU" sz="1900" dirty="0">
                <a:latin typeface="Calibri" panose="020F0502020204030204" pitchFamily="34" charset="0"/>
              </a:rPr>
              <a:t>copies: </a:t>
            </a:r>
            <a:r>
              <a:rPr lang="en-US" altLang="hu-HU" sz="1900" dirty="0" smtClean="0">
                <a:latin typeface="Calibri" panose="020F0502020204030204" pitchFamily="34" charset="0"/>
              </a:rPr>
              <a:t>1</a:t>
            </a:r>
            <a:r>
              <a:rPr lang="hu-HU" altLang="hu-HU" sz="1900" dirty="0" smtClean="0">
                <a:latin typeface="Calibri" panose="020F0502020204030204" pitchFamily="34" charset="0"/>
              </a:rPr>
              <a:t> </a:t>
            </a:r>
            <a:r>
              <a:rPr lang="hu-HU" altLang="hu-HU" sz="1900" dirty="0">
                <a:latin typeface="Calibri" panose="020F0502020204030204" pitchFamily="34" charset="0"/>
              </a:rPr>
              <a:t>from the father and </a:t>
            </a:r>
            <a:r>
              <a:rPr lang="en-US" altLang="hu-HU" sz="1900" dirty="0" smtClean="0">
                <a:latin typeface="Calibri" panose="020F0502020204030204" pitchFamily="34" charset="0"/>
              </a:rPr>
              <a:t>1</a:t>
            </a:r>
            <a:r>
              <a:rPr lang="hu-HU" altLang="hu-HU" sz="1900" dirty="0" smtClean="0">
                <a:latin typeface="Calibri" panose="020F0502020204030204" pitchFamily="34" charset="0"/>
              </a:rPr>
              <a:t> </a:t>
            </a:r>
            <a:r>
              <a:rPr lang="hu-HU" altLang="hu-HU" sz="1900" dirty="0">
                <a:latin typeface="Calibri" panose="020F0502020204030204" pitchFamily="34" charset="0"/>
              </a:rPr>
              <a:t>from the mother. </a:t>
            </a:r>
            <a:r>
              <a:rPr lang="hu-HU" altLang="hu-HU" sz="1900" dirty="0" err="1">
                <a:latin typeface="Calibri" panose="020F0502020204030204" pitchFamily="34" charset="0"/>
              </a:rPr>
              <a:t>These</a:t>
            </a:r>
            <a:r>
              <a:rPr lang="hu-HU" altLang="hu-HU" sz="1900" dirty="0">
                <a:latin typeface="Calibri" panose="020F0502020204030204" pitchFamily="34" charset="0"/>
              </a:rPr>
              <a:t> </a:t>
            </a:r>
            <a:r>
              <a:rPr lang="hu-HU" altLang="hu-HU" sz="1900" dirty="0" err="1">
                <a:latin typeface="Calibri" panose="020F0502020204030204" pitchFamily="34" charset="0"/>
              </a:rPr>
              <a:t>are</a:t>
            </a:r>
            <a:r>
              <a:rPr lang="hu-HU" altLang="hu-HU" sz="1900" dirty="0">
                <a:latin typeface="Calibri" panose="020F0502020204030204" pitchFamily="34" charset="0"/>
              </a:rPr>
              <a:t> </a:t>
            </a:r>
            <a:r>
              <a:rPr lang="hu-HU" altLang="hu-HU" sz="1900" dirty="0" err="1">
                <a:latin typeface="Calibri" panose="020F0502020204030204" pitchFamily="34" charset="0"/>
              </a:rPr>
              <a:t>the</a:t>
            </a:r>
            <a:r>
              <a:rPr lang="hu-HU" altLang="hu-HU" sz="1900" dirty="0">
                <a:latin typeface="Calibri" panose="020F0502020204030204" pitchFamily="34" charset="0"/>
              </a:rPr>
              <a:t> </a:t>
            </a:r>
            <a:r>
              <a:rPr lang="hu-HU" altLang="hu-HU" sz="1900" dirty="0" err="1">
                <a:latin typeface="Calibri" panose="020F0502020204030204" pitchFamily="34" charset="0"/>
              </a:rPr>
              <a:t>homologous</a:t>
            </a:r>
            <a:r>
              <a:rPr lang="hu-HU" altLang="hu-HU" sz="1900" dirty="0">
                <a:latin typeface="Calibri" panose="020F0502020204030204" pitchFamily="34" charset="0"/>
              </a:rPr>
              <a:t> </a:t>
            </a:r>
            <a:r>
              <a:rPr lang="hu-HU" altLang="hu-HU" sz="1900" dirty="0" err="1">
                <a:latin typeface="Calibri" panose="020F0502020204030204" pitchFamily="34" charset="0"/>
              </a:rPr>
              <a:t>chromosomes</a:t>
            </a:r>
            <a:r>
              <a:rPr lang="hu-HU" altLang="hu-HU" sz="1900" dirty="0">
                <a:latin typeface="Calibri" panose="020F0502020204030204" pitchFamily="34" charset="0"/>
              </a:rPr>
              <a:t>. </a:t>
            </a:r>
          </a:p>
        </p:txBody>
      </p:sp>
      <p:sp>
        <p:nvSpPr>
          <p:cNvPr id="15" name="Прямокутник 14"/>
          <p:cNvSpPr/>
          <p:nvPr/>
        </p:nvSpPr>
        <p:spPr>
          <a:xfrm>
            <a:off x="8317310" y="6552778"/>
            <a:ext cx="1175106" cy="398649"/>
          </a:xfrm>
          <a:prstGeom prst="rect">
            <a:avLst/>
          </a:prstGeom>
        </p:spPr>
        <p:txBody>
          <a:bodyPr wrap="none" lIns="91404" tIns="45702" rIns="91404" bIns="45702">
            <a:spAutoFit/>
          </a:bodyPr>
          <a:lstStyle/>
          <a:p>
            <a:r>
              <a:rPr lang="hu-HU" altLang="hu-HU" sz="2000" b="1" dirty="0" smtClean="0">
                <a:solidFill>
                  <a:srgbClr val="00B050"/>
                </a:solidFill>
                <a:latin typeface="Calibri" panose="020F0502020204030204" pitchFamily="34" charset="0"/>
              </a:rPr>
              <a:t>Zygoten</a:t>
            </a:r>
            <a:r>
              <a:rPr lang="en-US" altLang="hu-HU" sz="2000" b="1" dirty="0" smtClean="0">
                <a:solidFill>
                  <a:srgbClr val="00B050"/>
                </a:solidFill>
                <a:latin typeface="Calibri" panose="020F0502020204030204" pitchFamily="34" charset="0"/>
              </a:rPr>
              <a:t>e</a:t>
            </a:r>
            <a:endParaRPr lang="uk-UA" dirty="0"/>
          </a:p>
        </p:txBody>
      </p:sp>
      <p:sp>
        <p:nvSpPr>
          <p:cNvPr id="16" name="Прямокутник 15"/>
          <p:cNvSpPr/>
          <p:nvPr/>
        </p:nvSpPr>
        <p:spPr>
          <a:xfrm>
            <a:off x="7093176" y="4248523"/>
            <a:ext cx="2650149" cy="400110"/>
          </a:xfrm>
          <a:prstGeom prst="rect">
            <a:avLst/>
          </a:prstGeom>
        </p:spPr>
        <p:style>
          <a:lnRef idx="1">
            <a:schemeClr val="accent3"/>
          </a:lnRef>
          <a:fillRef idx="2">
            <a:schemeClr val="accent3"/>
          </a:fillRef>
          <a:effectRef idx="1">
            <a:schemeClr val="accent3"/>
          </a:effectRef>
          <a:fontRef idx="minor">
            <a:schemeClr val="dk1"/>
          </a:fontRef>
        </p:style>
        <p:txBody>
          <a:bodyPr wrap="none" lIns="91404" tIns="45702" rIns="91404" bIns="45702">
            <a:spAutoFit/>
          </a:bodyPr>
          <a:lstStyle/>
          <a:p>
            <a:r>
              <a:rPr lang="hu-HU" altLang="hu-HU" sz="2000" dirty="0" smtClean="0">
                <a:solidFill>
                  <a:schemeClr val="tx1"/>
                </a:solidFill>
                <a:latin typeface="Calibri" panose="020F0502020204030204" pitchFamily="34" charset="0"/>
              </a:rPr>
              <a:t>synaptonemal complex</a:t>
            </a:r>
            <a:endParaRPr lang="uk-UA" dirty="0">
              <a:solidFill>
                <a:schemeClr val="tx1"/>
              </a:solidFill>
            </a:endParaRPr>
          </a:p>
        </p:txBody>
      </p:sp>
    </p:spTree>
    <p:extLst>
      <p:ext uri="{BB962C8B-B14F-4D97-AF65-F5344CB8AC3E}">
        <p14:creationId xmlns="" xmlns:p14="http://schemas.microsoft.com/office/powerpoint/2010/main" val="15049140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1" descr="pachyten">
            <a:extLst>
              <a:ext uri="{FF2B5EF4-FFF2-40B4-BE49-F238E27FC236}">
                <a16:creationId xmlns="" xmlns:a16="http://schemas.microsoft.com/office/drawing/2014/main" id="{C8BE7D43-4707-4F95-AEA1-E5C96F13419C}"/>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t="12903" r="5246" b="9677"/>
          <a:stretch>
            <a:fillRect/>
          </a:stretch>
        </p:blipFill>
        <p:spPr bwMode="auto">
          <a:xfrm>
            <a:off x="6589117" y="648122"/>
            <a:ext cx="1800200" cy="1728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7" name="Téglalap 2">
            <a:extLst>
              <a:ext uri="{FF2B5EF4-FFF2-40B4-BE49-F238E27FC236}">
                <a16:creationId xmlns="" xmlns:a16="http://schemas.microsoft.com/office/drawing/2014/main" id="{BD20F6B7-441E-489B-B5DF-E1932EA6EF6F}"/>
              </a:ext>
            </a:extLst>
          </p:cNvPr>
          <p:cNvSpPr>
            <a:spLocks noChangeArrowheads="1"/>
          </p:cNvSpPr>
          <p:nvPr/>
        </p:nvSpPr>
        <p:spPr bwMode="auto">
          <a:xfrm>
            <a:off x="4" y="4"/>
            <a:ext cx="6661125" cy="19389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2000" b="1" dirty="0">
                <a:solidFill>
                  <a:srgbClr val="00B050"/>
                </a:solidFill>
                <a:latin typeface="Calibri" panose="020F0502020204030204" pitchFamily="34" charset="0"/>
              </a:rPr>
              <a:t>3. </a:t>
            </a:r>
            <a:r>
              <a:rPr lang="hu-HU" altLang="hu-HU" sz="2000" b="1" dirty="0" smtClean="0">
                <a:solidFill>
                  <a:srgbClr val="00B050"/>
                </a:solidFill>
                <a:latin typeface="Calibri" panose="020F0502020204030204" pitchFamily="34" charset="0"/>
              </a:rPr>
              <a:t>Pachyten</a:t>
            </a:r>
            <a:r>
              <a:rPr lang="en-US" altLang="hu-HU" sz="2000" b="1" dirty="0" smtClean="0">
                <a:solidFill>
                  <a:srgbClr val="00B050"/>
                </a:solidFill>
                <a:latin typeface="Calibri" panose="020F0502020204030204" pitchFamily="34" charset="0"/>
              </a:rPr>
              <a:t>e</a:t>
            </a:r>
            <a:r>
              <a:rPr lang="hu-HU" altLang="hu-HU" sz="2000" b="1" dirty="0" smtClean="0">
                <a:solidFill>
                  <a:srgbClr val="00B050"/>
                </a:solidFill>
                <a:latin typeface="Calibri" panose="020F0502020204030204" pitchFamily="34" charset="0"/>
              </a:rPr>
              <a:t> </a:t>
            </a:r>
            <a:r>
              <a:rPr lang="hu-HU" altLang="hu-HU" sz="2000" b="1" dirty="0">
                <a:solidFill>
                  <a:srgbClr val="00B050"/>
                </a:solidFill>
                <a:latin typeface="Calibri" panose="020F0502020204030204" pitchFamily="34" charset="0"/>
              </a:rPr>
              <a:t>phase:</a:t>
            </a:r>
            <a:r>
              <a:rPr lang="hu-HU" altLang="hu-HU" sz="2000" dirty="0">
                <a:solidFill>
                  <a:srgbClr val="00B050"/>
                </a:solidFill>
                <a:latin typeface="Calibri" panose="020F0502020204030204" pitchFamily="34" charset="0"/>
              </a:rPr>
              <a:t>  homologue pairings,</a:t>
            </a:r>
            <a:r>
              <a:rPr lang="hu-HU" altLang="hu-HU" sz="2000" b="1" dirty="0">
                <a:solidFill>
                  <a:srgbClr val="00B050"/>
                </a:solidFill>
                <a:latin typeface="Calibri" panose="020F0502020204030204" pitchFamily="34" charset="0"/>
              </a:rPr>
              <a:t> 1-3 recombination nodules</a:t>
            </a:r>
            <a:r>
              <a:rPr lang="hu-HU" altLang="hu-HU" sz="2000" dirty="0">
                <a:solidFill>
                  <a:srgbClr val="00B050"/>
                </a:solidFill>
                <a:latin typeface="Calibri" panose="020F0502020204030204" pitchFamily="34" charset="0"/>
              </a:rPr>
              <a:t> appear on the pairing homologs randomly. </a:t>
            </a:r>
            <a:r>
              <a:rPr lang="hu-HU" altLang="hu-HU" sz="2000" dirty="0" err="1">
                <a:solidFill>
                  <a:srgbClr val="00B050"/>
                </a:solidFill>
                <a:latin typeface="Calibri" panose="020F0502020204030204" pitchFamily="34" charset="0"/>
              </a:rPr>
              <a:t>At</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these</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sites</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chromatids</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are</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broken</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their</a:t>
            </a:r>
            <a:r>
              <a:rPr lang="hu-HU" altLang="hu-HU" sz="2000" dirty="0">
                <a:solidFill>
                  <a:srgbClr val="00B050"/>
                </a:solidFill>
                <a:latin typeface="Calibri" panose="020F0502020204030204" pitchFamily="34" charset="0"/>
              </a:rPr>
              <a:t> free </a:t>
            </a:r>
            <a:r>
              <a:rPr lang="hu-HU" altLang="hu-HU" sz="2000" dirty="0" err="1">
                <a:solidFill>
                  <a:srgbClr val="00B050"/>
                </a:solidFill>
                <a:latin typeface="Calibri" panose="020F0502020204030204" pitchFamily="34" charset="0"/>
              </a:rPr>
              <a:t>ends</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are</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crossed</a:t>
            </a:r>
            <a:r>
              <a:rPr lang="hu-HU" altLang="hu-HU" sz="2000" dirty="0">
                <a:solidFill>
                  <a:srgbClr val="00B050"/>
                </a:solidFill>
                <a:latin typeface="Calibri" panose="020F0502020204030204" pitchFamily="34" charset="0"/>
              </a:rPr>
              <a:t> over and </a:t>
            </a:r>
            <a:r>
              <a:rPr lang="hu-HU" altLang="hu-HU" sz="2000" dirty="0" err="1">
                <a:solidFill>
                  <a:srgbClr val="00B050"/>
                </a:solidFill>
                <a:latin typeface="Calibri" panose="020F0502020204030204" pitchFamily="34" charset="0"/>
              </a:rPr>
              <a:t>joined</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with</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one</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another</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crossing</a:t>
            </a:r>
            <a:r>
              <a:rPr lang="hu-HU" altLang="hu-HU" sz="2000" dirty="0">
                <a:solidFill>
                  <a:srgbClr val="00B050"/>
                </a:solidFill>
                <a:latin typeface="Calibri" panose="020F0502020204030204" pitchFamily="34" charset="0"/>
              </a:rPr>
              <a:t> over”). As a result, chromatids </a:t>
            </a:r>
            <a:r>
              <a:rPr lang="en-US" altLang="hu-HU" sz="2000" dirty="0" smtClean="0">
                <a:solidFill>
                  <a:srgbClr val="00B050"/>
                </a:solidFill>
                <a:latin typeface="Calibri" panose="020F0502020204030204" pitchFamily="34" charset="0"/>
              </a:rPr>
              <a:t>are</a:t>
            </a:r>
            <a:r>
              <a:rPr lang="hu-HU" altLang="hu-HU" sz="2000" dirty="0" smtClean="0">
                <a:solidFill>
                  <a:srgbClr val="00B050"/>
                </a:solidFill>
                <a:latin typeface="Calibri" panose="020F0502020204030204" pitchFamily="34" charset="0"/>
              </a:rPr>
              <a:t> </a:t>
            </a:r>
            <a:r>
              <a:rPr lang="hu-HU" altLang="hu-HU" sz="2000" dirty="0">
                <a:solidFill>
                  <a:srgbClr val="00B050"/>
                </a:solidFill>
                <a:latin typeface="Calibri" panose="020F0502020204030204" pitchFamily="34" charset="0"/>
              </a:rPr>
              <a:t>recombined having  paternal and maternal DNA sequences (alternating paternal and maternal portions)</a:t>
            </a:r>
          </a:p>
        </p:txBody>
      </p:sp>
      <p:pic>
        <p:nvPicPr>
          <p:cNvPr id="16388" name="Picture 2">
            <a:extLst>
              <a:ext uri="{FF2B5EF4-FFF2-40B4-BE49-F238E27FC236}">
                <a16:creationId xmlns="" xmlns:a16="http://schemas.microsoft.com/office/drawing/2014/main" id="{54A8A7BB-4EAA-4A46-BA08-ABA9483198A0}"/>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805141" y="2376314"/>
            <a:ext cx="2664296" cy="286255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6389" name="Picture 8" descr="tetrád">
            <a:extLst>
              <a:ext uri="{FF2B5EF4-FFF2-40B4-BE49-F238E27FC236}">
                <a16:creationId xmlns="" xmlns:a16="http://schemas.microsoft.com/office/drawing/2014/main" id="{D607E84E-E0EF-422E-A8C5-B07878F2B015}"/>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420767" y="1872258"/>
            <a:ext cx="2376264" cy="34563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90" name="Szövegdoboz 5">
            <a:extLst>
              <a:ext uri="{FF2B5EF4-FFF2-40B4-BE49-F238E27FC236}">
                <a16:creationId xmlns="" xmlns:a16="http://schemas.microsoft.com/office/drawing/2014/main" id="{D9DD850E-7DD3-4DB9-B770-205AB34AEF5A}"/>
              </a:ext>
            </a:extLst>
          </p:cNvPr>
          <p:cNvSpPr txBox="1">
            <a:spLocks noChangeArrowheads="1"/>
          </p:cNvSpPr>
          <p:nvPr/>
        </p:nvSpPr>
        <p:spPr bwMode="auto">
          <a:xfrm>
            <a:off x="5941045" y="5256637"/>
            <a:ext cx="3780805" cy="1944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2000" b="1" dirty="0">
                <a:solidFill>
                  <a:srgbClr val="00B050"/>
                </a:solidFill>
                <a:latin typeface="Calibri" panose="020F0502020204030204" pitchFamily="34" charset="0"/>
              </a:rPr>
              <a:t>Recombination nodules </a:t>
            </a:r>
            <a:r>
              <a:rPr lang="hu-HU" altLang="hu-HU" sz="2000" dirty="0">
                <a:solidFill>
                  <a:srgbClr val="00B050"/>
                </a:solidFill>
                <a:latin typeface="Calibri" panose="020F0502020204030204" pitchFamily="34" charset="0"/>
              </a:rPr>
              <a:t>on pairing </a:t>
            </a:r>
            <a:r>
              <a:rPr lang="hu-HU" altLang="hu-HU" sz="2000" dirty="0" smtClean="0">
                <a:solidFill>
                  <a:srgbClr val="00B050"/>
                </a:solidFill>
                <a:latin typeface="Calibri" panose="020F0502020204030204" pitchFamily="34" charset="0"/>
              </a:rPr>
              <a:t>chromosomes  </a:t>
            </a:r>
            <a:r>
              <a:rPr lang="hu-HU" altLang="hu-HU" sz="2000" dirty="0">
                <a:solidFill>
                  <a:srgbClr val="00B050"/>
                </a:solidFill>
                <a:latin typeface="Calibri" panose="020F0502020204030204" pitchFamily="34" charset="0"/>
              </a:rPr>
              <a:t>(4 chromatids of these bivalents are seen as single structures). Red: </a:t>
            </a:r>
            <a:r>
              <a:rPr lang="hu-HU" altLang="hu-HU" sz="2000" dirty="0" err="1">
                <a:solidFill>
                  <a:srgbClr val="00B050"/>
                </a:solidFill>
                <a:latin typeface="Calibri" panose="020F0502020204030204" pitchFamily="34" charset="0"/>
              </a:rPr>
              <a:t>bivalents</a:t>
            </a:r>
            <a:r>
              <a:rPr lang="hu-HU" altLang="hu-HU" sz="2000" dirty="0">
                <a:solidFill>
                  <a:srgbClr val="00B050"/>
                </a:solidFill>
                <a:latin typeface="Calibri" panose="020F0502020204030204" pitchFamily="34" charset="0"/>
              </a:rPr>
              <a:t> of human </a:t>
            </a:r>
            <a:r>
              <a:rPr lang="hu-HU" altLang="hu-HU" sz="2000" dirty="0" err="1">
                <a:solidFill>
                  <a:srgbClr val="00B050"/>
                </a:solidFill>
                <a:latin typeface="Calibri" panose="020F0502020204030204" pitchFamily="34" charset="0"/>
              </a:rPr>
              <a:t>egg</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cell</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green</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recombination</a:t>
            </a:r>
            <a:r>
              <a:rPr lang="hu-HU" altLang="hu-HU" sz="2000" dirty="0">
                <a:solidFill>
                  <a:srgbClr val="00B050"/>
                </a:solidFill>
                <a:latin typeface="Calibri" panose="020F0502020204030204" pitchFamily="34" charset="0"/>
              </a:rPr>
              <a:t> </a:t>
            </a:r>
            <a:r>
              <a:rPr lang="hu-HU" altLang="hu-HU" sz="2000" dirty="0" err="1">
                <a:solidFill>
                  <a:srgbClr val="00B050"/>
                </a:solidFill>
                <a:latin typeface="Calibri" panose="020F0502020204030204" pitchFamily="34" charset="0"/>
              </a:rPr>
              <a:t>nodules</a:t>
            </a:r>
            <a:r>
              <a:rPr lang="hu-HU" altLang="hu-HU" sz="2000" dirty="0">
                <a:solidFill>
                  <a:srgbClr val="00B050"/>
                </a:solidFill>
                <a:latin typeface="Calibri" panose="020F0502020204030204" pitchFamily="34" charset="0"/>
              </a:rPr>
              <a:t>. </a:t>
            </a:r>
          </a:p>
        </p:txBody>
      </p:sp>
      <p:sp>
        <p:nvSpPr>
          <p:cNvPr id="16391" name="Szövegdoboz 6">
            <a:extLst>
              <a:ext uri="{FF2B5EF4-FFF2-40B4-BE49-F238E27FC236}">
                <a16:creationId xmlns="" xmlns:a16="http://schemas.microsoft.com/office/drawing/2014/main" id="{8CBEBAA1-1620-4D70-9316-D8D3BA1270D8}"/>
              </a:ext>
            </a:extLst>
          </p:cNvPr>
          <p:cNvSpPr txBox="1">
            <a:spLocks noChangeArrowheads="1"/>
          </p:cNvSpPr>
          <p:nvPr/>
        </p:nvSpPr>
        <p:spPr bwMode="auto">
          <a:xfrm>
            <a:off x="3204744" y="5184630"/>
            <a:ext cx="1410609" cy="1636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2000" dirty="0">
                <a:solidFill>
                  <a:srgbClr val="C00000"/>
                </a:solidFill>
                <a:latin typeface="Calibri" panose="020F0502020204030204" pitchFamily="34" charset="0"/>
              </a:rPr>
              <a:t>Bivalent (tetrad). Chromatids are crossed over.</a:t>
            </a:r>
          </a:p>
        </p:txBody>
      </p:sp>
      <p:sp>
        <p:nvSpPr>
          <p:cNvPr id="16392" name="Szövegdoboz 7">
            <a:extLst>
              <a:ext uri="{FF2B5EF4-FFF2-40B4-BE49-F238E27FC236}">
                <a16:creationId xmlns="" xmlns:a16="http://schemas.microsoft.com/office/drawing/2014/main" id="{FFADB3EC-393C-4D11-A360-A3F7667B8686}"/>
              </a:ext>
            </a:extLst>
          </p:cNvPr>
          <p:cNvSpPr txBox="1">
            <a:spLocks noChangeArrowheads="1"/>
          </p:cNvSpPr>
          <p:nvPr/>
        </p:nvSpPr>
        <p:spPr bwMode="auto">
          <a:xfrm>
            <a:off x="4428880" y="4968605"/>
            <a:ext cx="1512169" cy="16210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2000" dirty="0" err="1">
                <a:solidFill>
                  <a:srgbClr val="C00000"/>
                </a:solidFill>
                <a:latin typeface="Calibri" panose="020F0502020204030204" pitchFamily="34" charset="0"/>
              </a:rPr>
              <a:t>Recombined</a:t>
            </a:r>
            <a:r>
              <a:rPr lang="hu-HU" altLang="hu-HU" sz="2000" dirty="0">
                <a:solidFill>
                  <a:srgbClr val="C00000"/>
                </a:solidFill>
                <a:latin typeface="Calibri" panose="020F0502020204030204" pitchFamily="34" charset="0"/>
              </a:rPr>
              <a:t> </a:t>
            </a:r>
            <a:r>
              <a:rPr lang="hu-HU" altLang="hu-HU" sz="2000" dirty="0" err="1">
                <a:solidFill>
                  <a:srgbClr val="C00000"/>
                </a:solidFill>
                <a:latin typeface="Calibri" panose="020F0502020204030204" pitchFamily="34" charset="0"/>
              </a:rPr>
              <a:t>chromatids</a:t>
            </a:r>
            <a:r>
              <a:rPr lang="hu-HU" altLang="hu-HU" sz="2000" dirty="0">
                <a:solidFill>
                  <a:srgbClr val="C00000"/>
                </a:solidFill>
                <a:latin typeface="Calibri" panose="020F0502020204030204" pitchFamily="34" charset="0"/>
              </a:rPr>
              <a:t> </a:t>
            </a:r>
            <a:r>
              <a:rPr lang="hu-HU" altLang="hu-HU" sz="2000" dirty="0" err="1">
                <a:solidFill>
                  <a:srgbClr val="C00000"/>
                </a:solidFill>
                <a:latin typeface="Calibri" panose="020F0502020204030204" pitchFamily="34" charset="0"/>
              </a:rPr>
              <a:t>after</a:t>
            </a:r>
            <a:r>
              <a:rPr lang="hu-HU" altLang="hu-HU" sz="2000" dirty="0">
                <a:solidFill>
                  <a:srgbClr val="C00000"/>
                </a:solidFill>
                <a:latin typeface="Calibri" panose="020F0502020204030204" pitchFamily="34" charset="0"/>
              </a:rPr>
              <a:t> </a:t>
            </a:r>
            <a:r>
              <a:rPr lang="hu-HU" altLang="hu-HU" sz="2000" dirty="0" err="1">
                <a:solidFill>
                  <a:srgbClr val="C00000"/>
                </a:solidFill>
                <a:latin typeface="Calibri" panose="020F0502020204030204" pitchFamily="34" charset="0"/>
              </a:rPr>
              <a:t>crossing</a:t>
            </a:r>
            <a:r>
              <a:rPr lang="hu-HU" altLang="hu-HU" sz="2000" dirty="0">
                <a:solidFill>
                  <a:srgbClr val="C00000"/>
                </a:solidFill>
                <a:latin typeface="Calibri" panose="020F0502020204030204" pitchFamily="34" charset="0"/>
              </a:rPr>
              <a:t> over</a:t>
            </a:r>
          </a:p>
        </p:txBody>
      </p:sp>
      <p:sp>
        <p:nvSpPr>
          <p:cNvPr id="16393" name="Szövegdoboz 8">
            <a:extLst>
              <a:ext uri="{FF2B5EF4-FFF2-40B4-BE49-F238E27FC236}">
                <a16:creationId xmlns="" xmlns:a16="http://schemas.microsoft.com/office/drawing/2014/main" id="{9E96B519-1F80-458C-9142-F85CDA6DE3EF}"/>
              </a:ext>
            </a:extLst>
          </p:cNvPr>
          <p:cNvSpPr txBox="1">
            <a:spLocks noChangeArrowheads="1"/>
          </p:cNvSpPr>
          <p:nvPr/>
        </p:nvSpPr>
        <p:spPr bwMode="auto">
          <a:xfrm>
            <a:off x="1548557" y="2448325"/>
            <a:ext cx="2235118" cy="713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2000" b="1" dirty="0">
                <a:solidFill>
                  <a:srgbClr val="00B050"/>
                </a:solidFill>
                <a:latin typeface="Calibri" panose="020F0502020204030204" pitchFamily="34" charset="0"/>
              </a:rPr>
              <a:t>Crossing over schematically</a:t>
            </a:r>
          </a:p>
        </p:txBody>
      </p:sp>
      <p:sp>
        <p:nvSpPr>
          <p:cNvPr id="16394" name="Szövegdoboz 10">
            <a:extLst>
              <a:ext uri="{FF2B5EF4-FFF2-40B4-BE49-F238E27FC236}">
                <a16:creationId xmlns="" xmlns:a16="http://schemas.microsoft.com/office/drawing/2014/main" id="{DE2517F3-F49A-4427-BF0F-C4B776EAA4AE}"/>
              </a:ext>
            </a:extLst>
          </p:cNvPr>
          <p:cNvSpPr txBox="1">
            <a:spLocks noChangeArrowheads="1"/>
          </p:cNvSpPr>
          <p:nvPr/>
        </p:nvSpPr>
        <p:spPr bwMode="auto">
          <a:xfrm>
            <a:off x="1530432" y="3168405"/>
            <a:ext cx="1838038" cy="3790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2000" dirty="0">
                <a:solidFill>
                  <a:srgbClr val="00B050"/>
                </a:solidFill>
                <a:latin typeface="Calibri" panose="020F0502020204030204" pitchFamily="34" charset="0"/>
              </a:rPr>
              <a:t>Not only complete genes but portions of genes can also be recombined.</a:t>
            </a:r>
          </a:p>
          <a:p>
            <a:pPr algn="ctr" eaLnBrk="1" hangingPunct="1">
              <a:spcBef>
                <a:spcPct val="0"/>
              </a:spcBef>
              <a:buFontTx/>
              <a:buNone/>
            </a:pPr>
            <a:endParaRPr lang="hu-HU" altLang="hu-HU" sz="2000" dirty="0">
              <a:solidFill>
                <a:srgbClr val="00B050"/>
              </a:solidFill>
              <a:latin typeface="Calibri" panose="020F0502020204030204" pitchFamily="34" charset="0"/>
            </a:endParaRPr>
          </a:p>
          <a:p>
            <a:pPr algn="ctr" eaLnBrk="1" hangingPunct="1">
              <a:spcBef>
                <a:spcPct val="0"/>
              </a:spcBef>
              <a:buFontTx/>
              <a:buNone/>
            </a:pPr>
            <a:r>
              <a:rPr lang="hu-HU" altLang="hu-HU" sz="2000" dirty="0">
                <a:solidFill>
                  <a:srgbClr val="00B050"/>
                </a:solidFill>
                <a:latin typeface="Calibri" panose="020F0502020204030204" pitchFamily="34" charset="0"/>
              </a:rPr>
              <a:t>X and Y chromosomes can also pair with appropriate portions.  </a:t>
            </a:r>
          </a:p>
        </p:txBody>
      </p:sp>
      <p:sp>
        <p:nvSpPr>
          <p:cNvPr id="11" name="Прямокутник 10"/>
          <p:cNvSpPr/>
          <p:nvPr/>
        </p:nvSpPr>
        <p:spPr>
          <a:xfrm>
            <a:off x="8101285" y="1877984"/>
            <a:ext cx="1599049" cy="479464"/>
          </a:xfrm>
          <a:prstGeom prst="rect">
            <a:avLst/>
          </a:prstGeom>
        </p:spPr>
        <p:txBody>
          <a:bodyPr wrap="square" lIns="91404" tIns="45702" rIns="91404" bIns="45702">
            <a:spAutoFit/>
          </a:bodyPr>
          <a:lstStyle/>
          <a:p>
            <a:r>
              <a:rPr lang="hu-HU" altLang="hu-HU" sz="2400" b="1" dirty="0" smtClean="0">
                <a:solidFill>
                  <a:srgbClr val="00B050"/>
                </a:solidFill>
                <a:latin typeface="Calibri" panose="020F0502020204030204" pitchFamily="34" charset="0"/>
              </a:rPr>
              <a:t>Pachyten</a:t>
            </a:r>
            <a:r>
              <a:rPr lang="en-US" altLang="hu-HU" sz="2400" b="1" dirty="0" smtClean="0">
                <a:solidFill>
                  <a:srgbClr val="00B050"/>
                </a:solidFill>
                <a:latin typeface="Calibri" panose="020F0502020204030204" pitchFamily="34" charset="0"/>
              </a:rPr>
              <a:t>e</a:t>
            </a:r>
            <a:endParaRPr lang="uk-UA" sz="2400" dirty="0"/>
          </a:p>
        </p:txBody>
      </p:sp>
      <p:sp>
        <p:nvSpPr>
          <p:cNvPr id="12" name="Прямокутник 11"/>
          <p:cNvSpPr/>
          <p:nvPr/>
        </p:nvSpPr>
        <p:spPr>
          <a:xfrm>
            <a:off x="7245629" y="350798"/>
            <a:ext cx="2439762" cy="369296"/>
          </a:xfrm>
          <a:prstGeom prst="rect">
            <a:avLst/>
          </a:prstGeom>
        </p:spPr>
        <p:txBody>
          <a:bodyPr wrap="none" lIns="91404" tIns="45702" rIns="91404" bIns="45702">
            <a:spAutoFit/>
          </a:bodyPr>
          <a:lstStyle/>
          <a:p>
            <a:r>
              <a:rPr lang="en-US" altLang="hu-HU" sz="1800" b="1" dirty="0" smtClean="0">
                <a:solidFill>
                  <a:srgbClr val="00B050"/>
                </a:solidFill>
                <a:latin typeface="Calibri" panose="020F0502020204030204" pitchFamily="34" charset="0"/>
              </a:rPr>
              <a:t>R</a:t>
            </a:r>
            <a:r>
              <a:rPr lang="hu-HU" altLang="hu-HU" sz="1800" b="1" dirty="0" smtClean="0">
                <a:solidFill>
                  <a:srgbClr val="00B050"/>
                </a:solidFill>
                <a:latin typeface="Calibri" panose="020F0502020204030204" pitchFamily="34" charset="0"/>
              </a:rPr>
              <a:t>ecombination nodules</a:t>
            </a:r>
            <a:endParaRPr lang="uk-UA" dirty="0"/>
          </a:p>
        </p:txBody>
      </p:sp>
    </p:spTree>
    <p:extLst>
      <p:ext uri="{BB962C8B-B14F-4D97-AF65-F5344CB8AC3E}">
        <p14:creationId xmlns="" xmlns:p14="http://schemas.microsoft.com/office/powerpoint/2010/main" val="9563695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3564781" y="1"/>
            <a:ext cx="6157072" cy="7200900"/>
          </a:xfrm>
        </p:spPr>
        <p:txBody>
          <a:bodyPr>
            <a:noAutofit/>
          </a:bodyPr>
          <a:lstStyle/>
          <a:p>
            <a:pPr>
              <a:buNone/>
            </a:pPr>
            <a:r>
              <a:rPr lang="en-US" sz="2400" b="1" dirty="0" smtClean="0"/>
              <a:t>Fig. The </a:t>
            </a:r>
            <a:r>
              <a:rPr lang="en-US" sz="2400" b="1" dirty="0" err="1" smtClean="0"/>
              <a:t>synaptonemal</a:t>
            </a:r>
            <a:r>
              <a:rPr lang="en-US" sz="2400" b="1" dirty="0" smtClean="0"/>
              <a:t> complex. </a:t>
            </a:r>
          </a:p>
          <a:p>
            <a:pPr marL="0" indent="0">
              <a:buAutoNum type="alphaLcParenBoth"/>
            </a:pPr>
            <a:r>
              <a:rPr lang="en-US" sz="2400" i="1" dirty="0" smtClean="0"/>
              <a:t>Electron micrograph of a </a:t>
            </a:r>
            <a:r>
              <a:rPr lang="en-US" sz="2400" dirty="0" smtClean="0"/>
              <a:t>human </a:t>
            </a:r>
            <a:r>
              <a:rPr lang="en-US" sz="2400" b="1" dirty="0" err="1" smtClean="0"/>
              <a:t>pachytene</a:t>
            </a:r>
            <a:r>
              <a:rPr lang="en-US" sz="2400" dirty="0" smtClean="0"/>
              <a:t> bivalent showing a pair of homologous </a:t>
            </a:r>
            <a:r>
              <a:rPr lang="en-US" sz="2400" dirty="0" err="1" smtClean="0"/>
              <a:t>chrs</a:t>
            </a:r>
            <a:r>
              <a:rPr lang="en-US" sz="2400" dirty="0" smtClean="0"/>
              <a:t> held in a tightly ordered parallel array. K, </a:t>
            </a:r>
            <a:r>
              <a:rPr lang="en-US" sz="2400" dirty="0" err="1" smtClean="0"/>
              <a:t>kinetochore</a:t>
            </a:r>
            <a:r>
              <a:rPr lang="en-US" sz="2400" dirty="0" smtClean="0"/>
              <a:t>.                         </a:t>
            </a:r>
          </a:p>
          <a:p>
            <a:pPr marL="0" indent="0">
              <a:buNone/>
            </a:pPr>
            <a:r>
              <a:rPr lang="en-US" sz="2400" i="1" dirty="0" smtClean="0"/>
              <a:t>(b) </a:t>
            </a:r>
            <a:r>
              <a:rPr lang="en-US" sz="2400" b="1" i="1" dirty="0" err="1" smtClean="0"/>
              <a:t>Synaptonemal</a:t>
            </a:r>
            <a:r>
              <a:rPr lang="en-US" sz="2400" dirty="0" smtClean="0"/>
              <a:t> </a:t>
            </a:r>
            <a:r>
              <a:rPr lang="en-US" sz="2400" b="1" i="1" dirty="0" smtClean="0"/>
              <a:t>complex</a:t>
            </a:r>
            <a:r>
              <a:rPr lang="en-US" sz="2400" dirty="0" smtClean="0"/>
              <a:t> and its associated </a:t>
            </a:r>
            <a:r>
              <a:rPr lang="en-US" sz="2400" dirty="0" err="1" smtClean="0"/>
              <a:t>chr</a:t>
            </a:r>
            <a:r>
              <a:rPr lang="en-US" sz="2400" dirty="0" smtClean="0"/>
              <a:t> fibers. The dense granules (</a:t>
            </a:r>
            <a:r>
              <a:rPr lang="en-US" sz="2400" b="1" dirty="0" smtClean="0"/>
              <a:t>recombination nodules</a:t>
            </a:r>
            <a:r>
              <a:rPr lang="en-US" sz="2400" dirty="0" smtClean="0"/>
              <a:t>) seen in the center of the SC (indicated by the arrowhead in part (</a:t>
            </a:r>
            <a:r>
              <a:rPr lang="en-US" sz="2400" i="1" dirty="0" smtClean="0"/>
              <a:t>a</a:t>
            </a:r>
            <a:r>
              <a:rPr lang="en-US" sz="2400" dirty="0" smtClean="0"/>
              <a:t>)</a:t>
            </a:r>
            <a:r>
              <a:rPr lang="en-US" sz="2400" i="1" dirty="0" smtClean="0"/>
              <a:t> </a:t>
            </a:r>
            <a:r>
              <a:rPr lang="en-US" sz="2400" b="1" i="1" dirty="0" smtClean="0"/>
              <a:t>contain the enzymatic </a:t>
            </a:r>
            <a:r>
              <a:rPr lang="en-US" sz="2400" dirty="0" smtClean="0"/>
              <a:t>machinery required </a:t>
            </a:r>
            <a:r>
              <a:rPr lang="en-US" sz="2400" b="1" dirty="0" smtClean="0"/>
              <a:t>to complete </a:t>
            </a:r>
            <a:r>
              <a:rPr lang="en-US" sz="2400" dirty="0" smtClean="0"/>
              <a:t>genetic recombination, which is thought to begin at a much earlier stage in prophase I. Closely paired loops of DNA from the 2 sister </a:t>
            </a:r>
            <a:r>
              <a:rPr lang="en-US" sz="2400" dirty="0" err="1" smtClean="0"/>
              <a:t>chromatids</a:t>
            </a:r>
            <a:r>
              <a:rPr lang="en-US" sz="2400" dirty="0" smtClean="0"/>
              <a:t> of each chromosome are depicted. The loops are likely maintained in a paired configuration by </a:t>
            </a:r>
            <a:r>
              <a:rPr lang="en-US" sz="2400" dirty="0" err="1" smtClean="0"/>
              <a:t>cohesin</a:t>
            </a:r>
            <a:r>
              <a:rPr lang="en-US" sz="2400" dirty="0" smtClean="0"/>
              <a:t> (not shown). </a:t>
            </a:r>
            <a:r>
              <a:rPr lang="en-US" sz="2400" b="1" dirty="0" smtClean="0"/>
              <a:t>Genetic recombination </a:t>
            </a:r>
            <a:r>
              <a:rPr lang="en-US" sz="2400" dirty="0" smtClean="0"/>
              <a:t>(crossing‐over) is </a:t>
            </a:r>
            <a:r>
              <a:rPr lang="en-US" sz="2400" b="1" dirty="0" smtClean="0"/>
              <a:t>presumed to occur between the DNA loops from non-sister </a:t>
            </a:r>
            <a:r>
              <a:rPr lang="en-US" sz="2400" b="1" dirty="0" err="1" smtClean="0"/>
              <a:t>chromatids</a:t>
            </a:r>
            <a:r>
              <a:rPr lang="en-US" sz="2400" dirty="0" smtClean="0"/>
              <a:t>, as shown.</a:t>
            </a:r>
          </a:p>
          <a:p>
            <a:pPr marL="457017" indent="-457017">
              <a:buNone/>
            </a:pPr>
            <a:endParaRPr lang="uk-UA" sz="2400" dirty="0"/>
          </a:p>
        </p:txBody>
      </p:sp>
      <p:pic>
        <p:nvPicPr>
          <p:cNvPr id="2050" name="Picture 2"/>
          <p:cNvPicPr>
            <a:picLocks noChangeAspect="1" noChangeArrowheads="1"/>
          </p:cNvPicPr>
          <p:nvPr/>
        </p:nvPicPr>
        <p:blipFill>
          <a:blip r:embed="rId2" cstate="print"/>
          <a:srcRect/>
          <a:stretch>
            <a:fillRect/>
          </a:stretch>
        </p:blipFill>
        <p:spPr bwMode="auto">
          <a:xfrm>
            <a:off x="3" y="0"/>
            <a:ext cx="3416193" cy="4603641"/>
          </a:xfrm>
          <a:prstGeom prst="rect">
            <a:avLst/>
          </a:prstGeom>
          <a:noFill/>
          <a:ln w="9525">
            <a:noFill/>
            <a:miter lim="800000"/>
            <a:headEnd/>
            <a:tailEnd/>
          </a:ln>
        </p:spPr>
      </p:pic>
      <p:sp>
        <p:nvSpPr>
          <p:cNvPr id="5" name="Прямокутник 4"/>
          <p:cNvSpPr/>
          <p:nvPr/>
        </p:nvSpPr>
        <p:spPr>
          <a:xfrm>
            <a:off x="-72004" y="4610306"/>
            <a:ext cx="2052613" cy="923293"/>
          </a:xfrm>
          <a:prstGeom prst="rect">
            <a:avLst/>
          </a:prstGeom>
        </p:spPr>
        <p:txBody>
          <a:bodyPr wrap="square" lIns="91404" tIns="45702" rIns="91404" bIns="45702">
            <a:spAutoFit/>
          </a:bodyPr>
          <a:lstStyle/>
          <a:p>
            <a:r>
              <a:rPr lang="en-US" sz="1800" dirty="0" smtClean="0"/>
              <a:t>Lateral element</a:t>
            </a:r>
          </a:p>
          <a:p>
            <a:r>
              <a:rPr lang="en-US" sz="1800" dirty="0" smtClean="0"/>
              <a:t>(contains </a:t>
            </a:r>
          </a:p>
          <a:p>
            <a:r>
              <a:rPr lang="en-US" sz="1800" dirty="0" err="1" smtClean="0"/>
              <a:t>Cohesin</a:t>
            </a:r>
            <a:r>
              <a:rPr lang="en-US" sz="1800" dirty="0" smtClean="0"/>
              <a:t>) </a:t>
            </a:r>
          </a:p>
        </p:txBody>
      </p:sp>
      <p:sp>
        <p:nvSpPr>
          <p:cNvPr id="6" name="Прямокутник 5"/>
          <p:cNvSpPr/>
          <p:nvPr/>
        </p:nvSpPr>
        <p:spPr>
          <a:xfrm>
            <a:off x="2052613" y="4536554"/>
            <a:ext cx="1654556" cy="646331"/>
          </a:xfrm>
          <a:prstGeom prst="rect">
            <a:avLst/>
          </a:prstGeom>
        </p:spPr>
        <p:txBody>
          <a:bodyPr wrap="none">
            <a:spAutoFit/>
          </a:bodyPr>
          <a:lstStyle/>
          <a:p>
            <a:pPr lvl="0"/>
            <a:r>
              <a:rPr lang="en-US" sz="1800" dirty="0" smtClean="0">
                <a:solidFill>
                  <a:prstClr val="black"/>
                </a:solidFill>
              </a:rPr>
              <a:t>Recombination </a:t>
            </a:r>
          </a:p>
          <a:p>
            <a:pPr lvl="0"/>
            <a:r>
              <a:rPr lang="en-US" sz="1800" dirty="0" smtClean="0">
                <a:solidFill>
                  <a:prstClr val="black"/>
                </a:solidFill>
              </a:rPr>
              <a:t>nodule</a:t>
            </a:r>
            <a:endParaRPr lang="uk-UA" sz="1800" dirty="0">
              <a:solidFill>
                <a:prstClr val="black"/>
              </a:solidFill>
            </a:endParaRPr>
          </a:p>
        </p:txBody>
      </p:sp>
      <p:sp>
        <p:nvSpPr>
          <p:cNvPr id="7" name="Прямокутник 6"/>
          <p:cNvSpPr/>
          <p:nvPr/>
        </p:nvSpPr>
        <p:spPr>
          <a:xfrm>
            <a:off x="2412653" y="3632388"/>
            <a:ext cx="1104213" cy="369332"/>
          </a:xfrm>
          <a:prstGeom prst="rect">
            <a:avLst/>
          </a:prstGeom>
        </p:spPr>
        <p:txBody>
          <a:bodyPr wrap="none">
            <a:spAutoFit/>
          </a:bodyPr>
          <a:lstStyle/>
          <a:p>
            <a:r>
              <a:rPr lang="en-US" sz="1800" dirty="0" smtClean="0"/>
              <a:t>Crossover</a:t>
            </a:r>
            <a:endParaRPr lang="uk-UA" sz="1800" dirty="0"/>
          </a:p>
        </p:txBody>
      </p:sp>
      <p:sp>
        <p:nvSpPr>
          <p:cNvPr id="8" name="Прямокутник 7"/>
          <p:cNvSpPr/>
          <p:nvPr/>
        </p:nvSpPr>
        <p:spPr>
          <a:xfrm>
            <a:off x="1692573" y="2296755"/>
            <a:ext cx="2088232" cy="1015663"/>
          </a:xfrm>
          <a:prstGeom prst="rect">
            <a:avLst/>
          </a:prstGeom>
        </p:spPr>
        <p:txBody>
          <a:bodyPr wrap="square">
            <a:spAutoFit/>
          </a:bodyPr>
          <a:lstStyle/>
          <a:p>
            <a:r>
              <a:rPr lang="en-US" sz="2000" dirty="0" smtClean="0"/>
              <a:t>DNA of sister  </a:t>
            </a:r>
          </a:p>
          <a:p>
            <a:r>
              <a:rPr lang="en-US" sz="2000" dirty="0" err="1" smtClean="0"/>
              <a:t>chromatids</a:t>
            </a:r>
            <a:r>
              <a:rPr lang="en-US" sz="2000" dirty="0" smtClean="0"/>
              <a:t> of one </a:t>
            </a:r>
          </a:p>
          <a:p>
            <a:r>
              <a:rPr lang="en-US" sz="2000" dirty="0" err="1" smtClean="0"/>
              <a:t>homologouse</a:t>
            </a:r>
            <a:r>
              <a:rPr lang="en-US" sz="2000" dirty="0" smtClean="0"/>
              <a:t> </a:t>
            </a:r>
            <a:r>
              <a:rPr lang="en-US" sz="2000" dirty="0" err="1" smtClean="0"/>
              <a:t>chr</a:t>
            </a:r>
            <a:endParaRPr lang="en-US" sz="20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2050" name="Picture 2"/>
          <p:cNvPicPr>
            <a:picLocks noGrp="1" noChangeAspect="1" noChangeArrowheads="1"/>
          </p:cNvPicPr>
          <p:nvPr>
            <p:ph idx="1"/>
          </p:nvPr>
        </p:nvPicPr>
        <p:blipFill>
          <a:blip r:embed="rId2" cstate="print"/>
          <a:srcRect/>
          <a:stretch>
            <a:fillRect/>
          </a:stretch>
        </p:blipFill>
        <p:spPr bwMode="auto">
          <a:xfrm>
            <a:off x="4" y="608501"/>
            <a:ext cx="9721849" cy="62323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1" y="4"/>
            <a:ext cx="9721850" cy="7426612"/>
          </a:xfrm>
          <a:prstGeom prst="rect">
            <a:avLst/>
          </a:prstGeom>
        </p:spPr>
        <p:style>
          <a:lnRef idx="1">
            <a:schemeClr val="accent3"/>
          </a:lnRef>
          <a:fillRef idx="2">
            <a:schemeClr val="accent3"/>
          </a:fillRef>
          <a:effectRef idx="1">
            <a:schemeClr val="accent3"/>
          </a:effectRef>
          <a:fontRef idx="minor">
            <a:schemeClr val="dk1"/>
          </a:fontRef>
        </p:style>
        <p:txBody>
          <a:bodyPr wrap="square" lIns="91404" tIns="45702" rIns="91404" bIns="45702">
            <a:spAutoFit/>
          </a:bodyPr>
          <a:lstStyle/>
          <a:p>
            <a:pPr>
              <a:lnSpc>
                <a:spcPct val="90000"/>
              </a:lnSpc>
            </a:pPr>
            <a:r>
              <a:rPr lang="en-US" sz="2400" dirty="0" smtClean="0"/>
              <a:t>The “bivalents” =2 homologues = “tetrads” = 4 </a:t>
            </a:r>
            <a:r>
              <a:rPr lang="en-US" sz="2400" dirty="0" err="1" smtClean="0"/>
              <a:t>chromatids</a:t>
            </a:r>
            <a:r>
              <a:rPr lang="en-US" sz="2400" dirty="0" smtClean="0"/>
              <a:t>. </a:t>
            </a:r>
            <a:r>
              <a:rPr lang="en-US" sz="2400" b="1" u="sng" dirty="0" smtClean="0"/>
              <a:t>The end of </a:t>
            </a:r>
            <a:r>
              <a:rPr lang="en-US" sz="2400" b="1" u="sng" dirty="0" err="1" smtClean="0"/>
              <a:t>synapsis</a:t>
            </a:r>
            <a:r>
              <a:rPr lang="en-US" sz="2400" u="sng" dirty="0" smtClean="0"/>
              <a:t> marks the </a:t>
            </a:r>
            <a:r>
              <a:rPr lang="en-US" sz="2400" b="1" u="sng" dirty="0" smtClean="0"/>
              <a:t>end of </a:t>
            </a:r>
            <a:r>
              <a:rPr lang="en-US" sz="2400" b="1" u="sng" dirty="0" err="1" smtClean="0"/>
              <a:t>zygotene</a:t>
            </a:r>
            <a:r>
              <a:rPr lang="en-US" sz="2400" b="1" u="sng" dirty="0" smtClean="0"/>
              <a:t> </a:t>
            </a:r>
            <a:r>
              <a:rPr lang="en-US" sz="2400" u="sng" dirty="0" smtClean="0"/>
              <a:t>beginning of </a:t>
            </a:r>
            <a:r>
              <a:rPr lang="en-US" sz="2400" i="1" u="sng" dirty="0" err="1" smtClean="0"/>
              <a:t>pachytene</a:t>
            </a:r>
            <a:r>
              <a:rPr lang="en-US" sz="2400" u="sng" dirty="0" smtClean="0"/>
              <a:t> </a:t>
            </a:r>
            <a:r>
              <a:rPr lang="en-US" sz="2400" dirty="0" smtClean="0"/>
              <a:t>(Fig. 14.37). The </a:t>
            </a:r>
            <a:r>
              <a:rPr lang="en-US" sz="2400" i="1" dirty="0" err="1" smtClean="0"/>
              <a:t>leptotene</a:t>
            </a:r>
            <a:r>
              <a:rPr lang="en-US" sz="2400" dirty="0" smtClean="0"/>
              <a:t> and </a:t>
            </a:r>
            <a:r>
              <a:rPr lang="en-US" sz="2400" i="1" dirty="0" err="1" smtClean="0"/>
              <a:t>zygotene</a:t>
            </a:r>
            <a:r>
              <a:rPr lang="en-US" sz="2400" dirty="0" smtClean="0"/>
              <a:t> last </a:t>
            </a:r>
            <a:r>
              <a:rPr lang="en-US" sz="2400" u="sng" dirty="0" smtClean="0"/>
              <a:t>few hrs</a:t>
            </a:r>
            <a:r>
              <a:rPr lang="en-US" sz="2400" dirty="0" smtClean="0"/>
              <a:t>, </a:t>
            </a:r>
            <a:r>
              <a:rPr lang="en-US" sz="2400" i="1" u="sng" dirty="0" err="1" smtClean="0"/>
              <a:t>pachytene</a:t>
            </a:r>
            <a:r>
              <a:rPr lang="en-US" sz="2400" u="sng" dirty="0" smtClean="0"/>
              <a:t> is often days or weeks</a:t>
            </a:r>
            <a:r>
              <a:rPr lang="en-US" sz="2400" dirty="0" smtClean="0"/>
              <a:t>. During this period, the homologues are held closely together by the </a:t>
            </a:r>
            <a:r>
              <a:rPr lang="en-US" sz="2400" dirty="0" err="1" smtClean="0"/>
              <a:t>synaptonemal</a:t>
            </a:r>
            <a:r>
              <a:rPr lang="en-US" sz="2400" dirty="0" smtClean="0"/>
              <a:t> complex (Fig.). In EM, a number of electron-dense bodies         ~ 100 nm in ᴓ are seen at irregular intervals within the center of the SC. These structures have been named </a:t>
            </a:r>
            <a:r>
              <a:rPr lang="en-US" sz="2400" b="1" dirty="0" smtClean="0"/>
              <a:t>recombination nodules </a:t>
            </a:r>
            <a:r>
              <a:rPr lang="en-US" sz="2400" dirty="0" smtClean="0"/>
              <a:t>They are places of crossover and contain the machinery that facilitates crossover as evidenced by the associated synthesis of DNA that occurs during intermediate steps of recombination. </a:t>
            </a:r>
            <a:r>
              <a:rPr lang="en-US" sz="2400" u="sng" dirty="0" smtClean="0"/>
              <a:t>Recombination is completed by the end of </a:t>
            </a:r>
            <a:r>
              <a:rPr lang="en-US" sz="2400" i="1" u="sng" dirty="0" err="1" smtClean="0"/>
              <a:t>pachytene</a:t>
            </a:r>
            <a:r>
              <a:rPr lang="en-US" sz="2400" u="sng" dirty="0" smtClean="0"/>
              <a:t>. </a:t>
            </a:r>
            <a:r>
              <a:rPr lang="en-US" sz="2400" dirty="0" smtClean="0"/>
              <a:t>The </a:t>
            </a:r>
            <a:r>
              <a:rPr lang="en-US" sz="2400" u="sng" dirty="0" smtClean="0"/>
              <a:t>beginning of </a:t>
            </a:r>
            <a:r>
              <a:rPr lang="en-US" sz="2400" u="sng" dirty="0" err="1" smtClean="0"/>
              <a:t>diplotene</a:t>
            </a:r>
            <a:r>
              <a:rPr lang="en-US" sz="2400" dirty="0" smtClean="0"/>
              <a:t> is recognized by the </a:t>
            </a:r>
            <a:r>
              <a:rPr lang="en-US" sz="2400" b="1" dirty="0" smtClean="0"/>
              <a:t>dissolution</a:t>
            </a:r>
            <a:r>
              <a:rPr lang="en-US" sz="2400" dirty="0" smtClean="0"/>
              <a:t> of the SC which leaves the </a:t>
            </a:r>
            <a:r>
              <a:rPr lang="en-US" sz="2400" dirty="0" err="1" smtClean="0"/>
              <a:t>chrs</a:t>
            </a:r>
            <a:r>
              <a:rPr lang="en-US" sz="2400" dirty="0" smtClean="0"/>
              <a:t> attached to one another at points by X‐shaped structures, the </a:t>
            </a:r>
            <a:r>
              <a:rPr lang="en-US" sz="2400" b="1" dirty="0" err="1" smtClean="0"/>
              <a:t>chiasmata</a:t>
            </a:r>
            <a:r>
              <a:rPr lang="en-US" sz="2400" b="1" dirty="0" smtClean="0"/>
              <a:t> (singular </a:t>
            </a:r>
            <a:r>
              <a:rPr lang="en-US" sz="2400" b="1" dirty="0" err="1" smtClean="0"/>
              <a:t>chiasma</a:t>
            </a:r>
            <a:r>
              <a:rPr lang="en-US" sz="2400" b="1" dirty="0" smtClean="0"/>
              <a:t>). </a:t>
            </a:r>
            <a:r>
              <a:rPr lang="en-US" sz="2400" dirty="0" smtClean="0"/>
              <a:t>They are located at sites on the </a:t>
            </a:r>
            <a:r>
              <a:rPr lang="en-US" sz="2400" dirty="0" err="1" smtClean="0"/>
              <a:t>chrs</a:t>
            </a:r>
            <a:r>
              <a:rPr lang="en-US" sz="2400" dirty="0" smtClean="0"/>
              <a:t> where crossing‐over exchange between DNA molecules from the 2 </a:t>
            </a:r>
            <a:r>
              <a:rPr lang="en-US" sz="2400" dirty="0" err="1" smtClean="0"/>
              <a:t>chrs</a:t>
            </a:r>
            <a:r>
              <a:rPr lang="en-US" sz="2400" dirty="0" smtClean="0"/>
              <a:t> had previously occurred.  These are covalent junctions between non-sister </a:t>
            </a:r>
            <a:r>
              <a:rPr lang="en-US" sz="2400" dirty="0" err="1" smtClean="0"/>
              <a:t>chromatids</a:t>
            </a:r>
            <a:r>
              <a:rPr lang="en-US" sz="2400" dirty="0" smtClean="0"/>
              <a:t> of homologous </a:t>
            </a:r>
            <a:r>
              <a:rPr lang="en-US" sz="2400" dirty="0" err="1" smtClean="0"/>
              <a:t>chrs</a:t>
            </a:r>
            <a:r>
              <a:rPr lang="en-US" sz="2400" dirty="0" smtClean="0"/>
              <a:t>. As the homologous </a:t>
            </a:r>
            <a:r>
              <a:rPr lang="en-US" sz="2400" dirty="0" err="1" smtClean="0"/>
              <a:t>chrs</a:t>
            </a:r>
            <a:r>
              <a:rPr lang="en-US" sz="2400" dirty="0" smtClean="0"/>
              <a:t> move apart, they are seen to remain attached to one another at these points at the </a:t>
            </a:r>
            <a:r>
              <a:rPr lang="en-US" sz="2400" b="1" dirty="0" err="1" smtClean="0"/>
              <a:t>diplotene</a:t>
            </a:r>
            <a:r>
              <a:rPr lang="en-US" sz="2400" b="1" dirty="0" smtClean="0"/>
              <a:t> stage </a:t>
            </a:r>
            <a:r>
              <a:rPr lang="en-US" sz="2400" dirty="0" smtClean="0"/>
              <a:t>(Fig). A one-to-one correlation does not always exist between crossing over and </a:t>
            </a:r>
            <a:r>
              <a:rPr lang="en-US" sz="2400" dirty="0" err="1" smtClean="0"/>
              <a:t>chiasmata</a:t>
            </a:r>
            <a:r>
              <a:rPr lang="en-US" sz="2400" dirty="0" smtClean="0"/>
              <a:t>, but presence of these points of attachment provides a striking visual portrayal of the extent to which recombination has occurred.</a:t>
            </a:r>
          </a:p>
          <a:p>
            <a:endParaRPr lang="uk-UA"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a:extLst>
              <a:ext uri="{FF2B5EF4-FFF2-40B4-BE49-F238E27FC236}">
                <a16:creationId xmlns="" xmlns:a16="http://schemas.microsoft.com/office/drawing/2014/main" id="{18E8BF8C-5ADE-40F2-B488-E131C115B9AF}"/>
              </a:ext>
            </a:extLst>
          </p:cNvPr>
          <p:cNvSpPr txBox="1">
            <a:spLocks noChangeArrowheads="1"/>
          </p:cNvSpPr>
          <p:nvPr/>
        </p:nvSpPr>
        <p:spPr bwMode="auto">
          <a:xfrm>
            <a:off x="1" y="873869"/>
            <a:ext cx="6301084" cy="5422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None/>
            </a:pPr>
            <a:r>
              <a:rPr lang="hu-HU" altLang="hu-HU" sz="2400" b="1" dirty="0">
                <a:solidFill>
                  <a:srgbClr val="00B050"/>
                </a:solidFill>
                <a:latin typeface="Calibri" panose="020F0502020204030204" pitchFamily="34" charset="0"/>
              </a:rPr>
              <a:t>4. </a:t>
            </a:r>
            <a:r>
              <a:rPr lang="hu-HU" altLang="hu-HU" sz="2400" b="1" dirty="0" smtClean="0">
                <a:solidFill>
                  <a:srgbClr val="00B050"/>
                </a:solidFill>
                <a:latin typeface="Calibri" panose="020F0502020204030204" pitchFamily="34" charset="0"/>
              </a:rPr>
              <a:t>Diploten</a:t>
            </a:r>
            <a:r>
              <a:rPr lang="en-US" altLang="hu-HU" sz="2400" b="1" dirty="0" smtClean="0">
                <a:solidFill>
                  <a:srgbClr val="00B050"/>
                </a:solidFill>
                <a:latin typeface="Calibri" panose="020F0502020204030204" pitchFamily="34" charset="0"/>
              </a:rPr>
              <a:t>e</a:t>
            </a:r>
            <a:r>
              <a:rPr lang="hu-HU" altLang="hu-HU" sz="2400" b="1" dirty="0" smtClean="0">
                <a:solidFill>
                  <a:srgbClr val="00B050"/>
                </a:solidFill>
                <a:latin typeface="Calibri" panose="020F0502020204030204" pitchFamily="34" charset="0"/>
              </a:rPr>
              <a:t> :</a:t>
            </a:r>
            <a:r>
              <a:rPr lang="hu-HU" altLang="hu-HU" sz="2400" dirty="0" smtClean="0">
                <a:solidFill>
                  <a:srgbClr val="00B050"/>
                </a:solidFill>
                <a:latin typeface="Calibri" panose="020F0502020204030204" pitchFamily="34" charset="0"/>
              </a:rPr>
              <a:t> </a:t>
            </a:r>
            <a:r>
              <a:rPr lang="hu-HU" altLang="hu-HU" sz="2400" dirty="0">
                <a:solidFill>
                  <a:srgbClr val="00B050"/>
                </a:solidFill>
                <a:latin typeface="Calibri" panose="020F0502020204030204" pitchFamily="34" charset="0"/>
              </a:rPr>
              <a:t>synaptonemal complex disappears, </a:t>
            </a:r>
            <a:r>
              <a:rPr lang="hu-HU" altLang="hu-HU" sz="2400" dirty="0" smtClean="0">
                <a:solidFill>
                  <a:srgbClr val="00B050"/>
                </a:solidFill>
                <a:latin typeface="Calibri" panose="020F0502020204030204" pitchFamily="34" charset="0"/>
              </a:rPr>
              <a:t>chrs </a:t>
            </a:r>
            <a:r>
              <a:rPr lang="hu-HU" altLang="hu-HU" sz="2400" dirty="0">
                <a:solidFill>
                  <a:srgbClr val="00B050"/>
                </a:solidFill>
                <a:latin typeface="Calibri" panose="020F0502020204030204" pitchFamily="34" charset="0"/>
              </a:rPr>
              <a:t>are pulled apart, crossing overs (chiasmata) become visible. Certain </a:t>
            </a:r>
            <a:r>
              <a:rPr lang="hu-HU" altLang="hu-HU" sz="2400" dirty="0" smtClean="0">
                <a:solidFill>
                  <a:srgbClr val="00B050"/>
                </a:solidFill>
                <a:latin typeface="Calibri" panose="020F0502020204030204" pitchFamily="34" charset="0"/>
              </a:rPr>
              <a:t>portions </a:t>
            </a:r>
            <a:r>
              <a:rPr lang="hu-HU" altLang="hu-HU" sz="2400" dirty="0">
                <a:solidFill>
                  <a:srgbClr val="00B050"/>
                </a:solidFill>
                <a:latin typeface="Calibri" panose="020F0502020204030204" pitchFamily="34" charset="0"/>
              </a:rPr>
              <a:t>of the chromatids are temporarily decondensed </a:t>
            </a:r>
            <a:r>
              <a:rPr lang="hu-HU" altLang="hu-HU" sz="2400" dirty="0" smtClean="0">
                <a:solidFill>
                  <a:srgbClr val="00B050"/>
                </a:solidFill>
                <a:latin typeface="Calibri" panose="020F0502020204030204" pitchFamily="34" charset="0"/>
              </a:rPr>
              <a:t>(</a:t>
            </a:r>
            <a:r>
              <a:rPr lang="en-US" altLang="hu-HU" sz="2400" dirty="0" smtClean="0">
                <a:solidFill>
                  <a:srgbClr val="00B050"/>
                </a:solidFill>
                <a:latin typeface="Calibri" panose="020F0502020204030204" pitchFamily="34" charset="0"/>
              </a:rPr>
              <a:t> for </a:t>
            </a:r>
            <a:r>
              <a:rPr lang="hu-HU" altLang="hu-HU" sz="2400" dirty="0" smtClean="0">
                <a:solidFill>
                  <a:srgbClr val="00B050"/>
                </a:solidFill>
                <a:latin typeface="Calibri" panose="020F0502020204030204" pitchFamily="34" charset="0"/>
              </a:rPr>
              <a:t>transcription </a:t>
            </a:r>
            <a:r>
              <a:rPr lang="hu-HU" altLang="hu-HU" sz="2400" dirty="0">
                <a:solidFill>
                  <a:srgbClr val="00B050"/>
                </a:solidFill>
                <a:latin typeface="Calibri" panose="020F0502020204030204" pitchFamily="34" charset="0"/>
              </a:rPr>
              <a:t>of genes</a:t>
            </a:r>
            <a:r>
              <a:rPr lang="hu-HU" altLang="hu-HU" sz="2400" dirty="0" smtClean="0">
                <a:solidFill>
                  <a:srgbClr val="00B050"/>
                </a:solidFill>
                <a:latin typeface="Calibri" panose="020F0502020204030204" pitchFamily="34" charset="0"/>
              </a:rPr>
              <a:t>!)</a:t>
            </a:r>
            <a:r>
              <a:rPr lang="en-US" altLang="hu-HU" sz="2400" dirty="0" smtClean="0">
                <a:solidFill>
                  <a:srgbClr val="00B050"/>
                </a:solidFill>
                <a:latin typeface="Calibri" panose="020F0502020204030204" pitchFamily="34" charset="0"/>
              </a:rPr>
              <a:t> </a:t>
            </a:r>
          </a:p>
          <a:p>
            <a:pPr>
              <a:spcBef>
                <a:spcPct val="50000"/>
              </a:spcBef>
              <a:buNone/>
            </a:pPr>
            <a:r>
              <a:rPr lang="en-US" sz="2400" dirty="0" smtClean="0"/>
              <a:t>In vertebrates, </a:t>
            </a:r>
            <a:r>
              <a:rPr lang="en-US" sz="2400" b="1" dirty="0" err="1" smtClean="0"/>
              <a:t>diplotene</a:t>
            </a:r>
            <a:r>
              <a:rPr lang="en-US" sz="2400" dirty="0" smtClean="0"/>
              <a:t> can be an extremely extended phase of </a:t>
            </a:r>
            <a:r>
              <a:rPr lang="en-US" sz="2400" b="1" dirty="0" err="1" smtClean="0"/>
              <a:t>oogenesis</a:t>
            </a:r>
            <a:r>
              <a:rPr lang="en-US" sz="2400" dirty="0" smtClean="0"/>
              <a:t> during which the bulk of </a:t>
            </a:r>
            <a:r>
              <a:rPr lang="en-US" sz="2400" b="1" dirty="0" err="1" smtClean="0"/>
              <a:t>oocyte</a:t>
            </a:r>
            <a:r>
              <a:rPr lang="en-US" sz="2400" b="1" dirty="0" smtClean="0"/>
              <a:t> growth occurs</a:t>
            </a:r>
            <a:r>
              <a:rPr lang="en-US" sz="2400" dirty="0" smtClean="0"/>
              <a:t>. Thus </a:t>
            </a:r>
            <a:r>
              <a:rPr lang="en-US" sz="2400" dirty="0" err="1" smtClean="0"/>
              <a:t>diplotene</a:t>
            </a:r>
            <a:r>
              <a:rPr lang="en-US" sz="2400" dirty="0" smtClean="0"/>
              <a:t> can be a period of intense metabolic activity. Transcription during </a:t>
            </a:r>
            <a:r>
              <a:rPr lang="en-US" sz="2400" dirty="0" err="1" smtClean="0"/>
              <a:t>diplotene</a:t>
            </a:r>
            <a:r>
              <a:rPr lang="en-US" sz="2400" dirty="0" smtClean="0"/>
              <a:t> in the </a:t>
            </a:r>
            <a:r>
              <a:rPr lang="en-US" sz="2400" dirty="0" err="1" smtClean="0"/>
              <a:t>oocyte</a:t>
            </a:r>
            <a:r>
              <a:rPr lang="en-US" sz="2400" dirty="0" smtClean="0"/>
              <a:t> provides the </a:t>
            </a:r>
            <a:r>
              <a:rPr lang="en-US" sz="2400" b="1" dirty="0" smtClean="0"/>
              <a:t>RNA utilized </a:t>
            </a:r>
            <a:r>
              <a:rPr lang="en-US" sz="2400" dirty="0" smtClean="0"/>
              <a:t>for protein synthesis during both </a:t>
            </a:r>
            <a:r>
              <a:rPr lang="en-US" sz="2400" b="1" dirty="0" err="1" smtClean="0"/>
              <a:t>oogenesis</a:t>
            </a:r>
            <a:r>
              <a:rPr lang="en-US" sz="2400" dirty="0" smtClean="0"/>
              <a:t> and early </a:t>
            </a:r>
            <a:r>
              <a:rPr lang="en-US" sz="2400" b="1" dirty="0" smtClean="0"/>
              <a:t>embryonic development</a:t>
            </a:r>
            <a:r>
              <a:rPr lang="en-US" sz="2400" dirty="0" smtClean="0"/>
              <a:t> following fertilization.</a:t>
            </a:r>
            <a:endParaRPr lang="hu-HU" altLang="hu-HU" sz="2400" dirty="0">
              <a:solidFill>
                <a:srgbClr val="00B050"/>
              </a:solidFill>
              <a:latin typeface="Calibri" panose="020F0502020204030204" pitchFamily="34" charset="0"/>
            </a:endParaRPr>
          </a:p>
        </p:txBody>
      </p:sp>
      <p:pic>
        <p:nvPicPr>
          <p:cNvPr id="17411" name="Picture 5" descr="diploten">
            <a:extLst>
              <a:ext uri="{FF2B5EF4-FFF2-40B4-BE49-F238E27FC236}">
                <a16:creationId xmlns="" xmlns:a16="http://schemas.microsoft.com/office/drawing/2014/main" id="{8A5F95D0-EE3F-4A4D-A28E-1803C126C816}"/>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r="219" b="13846"/>
          <a:stretch>
            <a:fillRect/>
          </a:stretch>
        </p:blipFill>
        <p:spPr bwMode="auto">
          <a:xfrm>
            <a:off x="6239453" y="680088"/>
            <a:ext cx="1717816" cy="2128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Прямокутник 10"/>
          <p:cNvSpPr/>
          <p:nvPr/>
        </p:nvSpPr>
        <p:spPr>
          <a:xfrm>
            <a:off x="7885264" y="2016275"/>
            <a:ext cx="1440160" cy="461628"/>
          </a:xfrm>
          <a:prstGeom prst="rect">
            <a:avLst/>
          </a:prstGeom>
        </p:spPr>
        <p:txBody>
          <a:bodyPr wrap="square" lIns="91404" tIns="45702" rIns="91404" bIns="45702">
            <a:spAutoFit/>
          </a:bodyPr>
          <a:lstStyle/>
          <a:p>
            <a:r>
              <a:rPr lang="hu-HU" altLang="hu-HU" sz="2400" b="1" dirty="0" smtClean="0">
                <a:solidFill>
                  <a:srgbClr val="00B050"/>
                </a:solidFill>
                <a:latin typeface="Calibri" panose="020F0502020204030204" pitchFamily="34" charset="0"/>
              </a:rPr>
              <a:t>Diploten</a:t>
            </a:r>
            <a:r>
              <a:rPr lang="en-US" altLang="hu-HU" sz="2400" b="1" dirty="0" smtClean="0">
                <a:solidFill>
                  <a:srgbClr val="00B050"/>
                </a:solidFill>
                <a:latin typeface="Calibri" panose="020F0502020204030204" pitchFamily="34" charset="0"/>
              </a:rPr>
              <a:t>e</a:t>
            </a:r>
            <a:endParaRPr lang="uk-UA" sz="2400" dirty="0"/>
          </a:p>
        </p:txBody>
      </p:sp>
    </p:spTree>
    <p:extLst>
      <p:ext uri="{BB962C8B-B14F-4D97-AF65-F5344CB8AC3E}">
        <p14:creationId xmlns="" xmlns:p14="http://schemas.microsoft.com/office/powerpoint/2010/main" val="25369514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Місце для вмісту 14"/>
          <p:cNvSpPr>
            <a:spLocks noGrp="1"/>
          </p:cNvSpPr>
          <p:nvPr>
            <p:ph idx="1"/>
          </p:nvPr>
        </p:nvSpPr>
        <p:spPr>
          <a:xfrm>
            <a:off x="5653013" y="4"/>
            <a:ext cx="4068837" cy="7200899"/>
          </a:xfrm>
        </p:spPr>
        <p:txBody>
          <a:bodyPr>
            <a:normAutofit fontScale="77500" lnSpcReduction="20000"/>
          </a:bodyPr>
          <a:lstStyle/>
          <a:p>
            <a:pPr marL="0" indent="0">
              <a:buNone/>
            </a:pPr>
            <a:r>
              <a:rPr lang="en-US" b="1" dirty="0" smtClean="0"/>
              <a:t>Visible evidence of crossing‐over. </a:t>
            </a:r>
          </a:p>
          <a:p>
            <a:pPr marL="0" indent="0">
              <a:buNone/>
            </a:pPr>
            <a:r>
              <a:rPr lang="en-US" b="1" i="1" dirty="0" smtClean="0"/>
              <a:t>( a , b ) </a:t>
            </a:r>
            <a:r>
              <a:rPr lang="en-US" b="1" i="1" dirty="0" err="1" smtClean="0"/>
              <a:t>Diplotene</a:t>
            </a:r>
            <a:endParaRPr lang="en-US" b="1" i="1" dirty="0" smtClean="0"/>
          </a:p>
          <a:p>
            <a:pPr marL="0" indent="0">
              <a:buNone/>
            </a:pPr>
            <a:r>
              <a:rPr lang="en-US" dirty="0" smtClean="0"/>
              <a:t>bivalents from the grasshopper showing the </a:t>
            </a:r>
            <a:r>
              <a:rPr lang="en-US" dirty="0" err="1" smtClean="0"/>
              <a:t>chiasmata</a:t>
            </a:r>
            <a:r>
              <a:rPr lang="en-US" dirty="0" smtClean="0"/>
              <a:t> formed between</a:t>
            </a:r>
          </a:p>
          <a:p>
            <a:pPr marL="0" indent="0">
              <a:buNone/>
            </a:pPr>
            <a:r>
              <a:rPr lang="en-US" dirty="0" err="1" smtClean="0"/>
              <a:t>chromatids</a:t>
            </a:r>
            <a:r>
              <a:rPr lang="en-US" dirty="0" smtClean="0"/>
              <a:t> of each homologous </a:t>
            </a:r>
            <a:r>
              <a:rPr lang="en-US" dirty="0" err="1" smtClean="0"/>
              <a:t>chr</a:t>
            </a:r>
            <a:r>
              <a:rPr lang="en-US" dirty="0" smtClean="0"/>
              <a:t>. </a:t>
            </a:r>
          </a:p>
          <a:p>
            <a:pPr marL="0" indent="0">
              <a:buNone/>
            </a:pPr>
            <a:r>
              <a:rPr lang="en-US" dirty="0" smtClean="0"/>
              <a:t>(a) The accompanying inset</a:t>
            </a:r>
          </a:p>
          <a:p>
            <a:pPr marL="0" indent="0">
              <a:buNone/>
            </a:pPr>
            <a:r>
              <a:rPr lang="en-US" dirty="0" smtClean="0"/>
              <a:t>indicates the crossovers that have presumably occurred within the bivalent</a:t>
            </a:r>
            <a:r>
              <a:rPr lang="en-US" i="1" dirty="0" smtClean="0"/>
              <a:t>. The </a:t>
            </a:r>
            <a:r>
              <a:rPr lang="en-US" i="1" dirty="0" err="1" smtClean="0"/>
              <a:t>chromatids</a:t>
            </a:r>
            <a:r>
              <a:rPr lang="en-US" i="1" dirty="0" smtClean="0"/>
              <a:t> of each </a:t>
            </a:r>
            <a:r>
              <a:rPr lang="en-US" i="1" dirty="0" err="1" smtClean="0"/>
              <a:t>diplotene</a:t>
            </a:r>
            <a:r>
              <a:rPr lang="en-US" i="1" dirty="0" smtClean="0"/>
              <a:t> </a:t>
            </a:r>
            <a:r>
              <a:rPr lang="en-US" i="1" dirty="0" err="1" smtClean="0"/>
              <a:t>chr</a:t>
            </a:r>
            <a:r>
              <a:rPr lang="en-US" i="1" dirty="0" smtClean="0"/>
              <a:t> are closely apposed </a:t>
            </a:r>
            <a:r>
              <a:rPr lang="en-US" dirty="0" smtClean="0"/>
              <a:t>except at the </a:t>
            </a:r>
            <a:r>
              <a:rPr lang="en-US" dirty="0" err="1" smtClean="0"/>
              <a:t>chiasmata</a:t>
            </a:r>
            <a:r>
              <a:rPr lang="en-US" dirty="0" smtClean="0"/>
              <a:t>. ( </a:t>
            </a:r>
            <a:r>
              <a:rPr lang="en-US" i="1" dirty="0" smtClean="0"/>
              <a:t>c ) Scanning electron micrograph of a bivalent </a:t>
            </a:r>
            <a:r>
              <a:rPr lang="en-US" dirty="0" smtClean="0"/>
              <a:t>from the desert locust with 3 </a:t>
            </a:r>
            <a:r>
              <a:rPr lang="en-US" dirty="0" err="1" smtClean="0"/>
              <a:t>chiasmata</a:t>
            </a:r>
            <a:r>
              <a:rPr lang="en-US" dirty="0" smtClean="0"/>
              <a:t> (arrows).</a:t>
            </a:r>
          </a:p>
        </p:txBody>
      </p:sp>
      <p:pic>
        <p:nvPicPr>
          <p:cNvPr id="1030" name="Picture 6"/>
          <p:cNvPicPr>
            <a:picLocks noChangeAspect="1" noChangeArrowheads="1"/>
          </p:cNvPicPr>
          <p:nvPr/>
        </p:nvPicPr>
        <p:blipFill>
          <a:blip r:embed="rId2" cstate="print"/>
          <a:srcRect/>
          <a:stretch>
            <a:fillRect/>
          </a:stretch>
        </p:blipFill>
        <p:spPr bwMode="auto">
          <a:xfrm>
            <a:off x="36389" y="54993"/>
            <a:ext cx="5472608" cy="70909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36389" y="1872258"/>
            <a:ext cx="9721850" cy="6140106"/>
          </a:xfrm>
          <a:prstGeom prst="rect">
            <a:avLst/>
          </a:prstGeom>
        </p:spPr>
        <p:style>
          <a:lnRef idx="1">
            <a:schemeClr val="accent3"/>
          </a:lnRef>
          <a:fillRef idx="2">
            <a:schemeClr val="accent3"/>
          </a:fillRef>
          <a:effectRef idx="1">
            <a:schemeClr val="accent3"/>
          </a:effectRef>
          <a:fontRef idx="minor">
            <a:schemeClr val="dk1"/>
          </a:fontRef>
        </p:style>
        <p:txBody>
          <a:bodyPr wrap="square" lIns="91404" tIns="45702" rIns="91404" bIns="45702">
            <a:spAutoFit/>
          </a:bodyPr>
          <a:lstStyle/>
          <a:p>
            <a:r>
              <a:rPr lang="en-US" sz="2200" dirty="0" smtClean="0"/>
              <a:t>         During </a:t>
            </a:r>
            <a:r>
              <a:rPr lang="en-US" sz="2200" b="1" i="1" dirty="0" err="1" smtClean="0"/>
              <a:t>diakinesis</a:t>
            </a:r>
            <a:r>
              <a:rPr lang="en-US" sz="2200" i="1" dirty="0" smtClean="0"/>
              <a:t>, </a:t>
            </a:r>
            <a:r>
              <a:rPr lang="en-US" sz="2200" dirty="0" smtClean="0"/>
              <a:t>the meiotic spindle is assembled and the </a:t>
            </a:r>
            <a:r>
              <a:rPr lang="en-US" sz="2200" dirty="0" err="1" smtClean="0"/>
              <a:t>chrs</a:t>
            </a:r>
            <a:r>
              <a:rPr lang="en-US" sz="2200" dirty="0" smtClean="0"/>
              <a:t> are prepared for separation. In those species in which the </a:t>
            </a:r>
            <a:r>
              <a:rPr lang="en-US" sz="2200" dirty="0" err="1" smtClean="0"/>
              <a:t>chrs</a:t>
            </a:r>
            <a:r>
              <a:rPr lang="en-US" sz="2200" dirty="0" smtClean="0"/>
              <a:t> become highly dispersed during </a:t>
            </a:r>
            <a:r>
              <a:rPr lang="en-US" sz="2200" dirty="0" err="1" smtClean="0"/>
              <a:t>diplotene</a:t>
            </a:r>
            <a:r>
              <a:rPr lang="en-US" sz="2200" dirty="0" smtClean="0"/>
              <a:t>, the </a:t>
            </a:r>
            <a:r>
              <a:rPr lang="en-US" sz="2200" dirty="0" err="1" smtClean="0"/>
              <a:t>chrs</a:t>
            </a:r>
            <a:r>
              <a:rPr lang="en-US" sz="2200" dirty="0" smtClean="0"/>
              <a:t> become </a:t>
            </a:r>
            <a:r>
              <a:rPr lang="en-US" sz="2200" dirty="0" err="1" smtClean="0"/>
              <a:t>recompacted</a:t>
            </a:r>
            <a:r>
              <a:rPr lang="en-US" sz="2200" dirty="0" smtClean="0"/>
              <a:t> during </a:t>
            </a:r>
            <a:r>
              <a:rPr lang="en-US" sz="2200" dirty="0" err="1" smtClean="0"/>
              <a:t>diakinesis</a:t>
            </a:r>
            <a:r>
              <a:rPr lang="en-US" sz="2200" dirty="0" smtClean="0"/>
              <a:t>. </a:t>
            </a:r>
            <a:r>
              <a:rPr lang="en-US" sz="2200" b="1" dirty="0" err="1" smtClean="0"/>
              <a:t>Diakinesis</a:t>
            </a:r>
            <a:r>
              <a:rPr lang="en-US" sz="2200" b="1" dirty="0" smtClean="0"/>
              <a:t> ends </a:t>
            </a:r>
            <a:r>
              <a:rPr lang="en-US" sz="2200" dirty="0" smtClean="0"/>
              <a:t>with the disappearance of the </a:t>
            </a:r>
            <a:r>
              <a:rPr lang="en-US" sz="2200" b="1" dirty="0" smtClean="0"/>
              <a:t>nucleolus</a:t>
            </a:r>
            <a:r>
              <a:rPr lang="en-US" sz="2200" dirty="0" smtClean="0"/>
              <a:t>, the breakdown of the </a:t>
            </a:r>
            <a:r>
              <a:rPr lang="en-US" sz="2200" b="1" dirty="0" smtClean="0"/>
              <a:t>nuclear envelope</a:t>
            </a:r>
            <a:r>
              <a:rPr lang="en-US" sz="2200" dirty="0" smtClean="0"/>
              <a:t>, and the </a:t>
            </a:r>
            <a:r>
              <a:rPr lang="en-US" sz="2200" b="1" dirty="0" smtClean="0"/>
              <a:t>movement of the tetrads to the metaphase plate</a:t>
            </a:r>
            <a:r>
              <a:rPr lang="en-US" sz="2200" dirty="0" smtClean="0"/>
              <a:t>. In vertebrate </a:t>
            </a:r>
            <a:r>
              <a:rPr lang="en-US" sz="2200" dirty="0" err="1" smtClean="0"/>
              <a:t>oocytes</a:t>
            </a:r>
            <a:r>
              <a:rPr lang="en-US" sz="2200" dirty="0" smtClean="0"/>
              <a:t>, these events are triggered by ↑level of the protein </a:t>
            </a:r>
            <a:r>
              <a:rPr lang="en-US" sz="2200" dirty="0" err="1" smtClean="0"/>
              <a:t>kinase</a:t>
            </a:r>
            <a:r>
              <a:rPr lang="en-US" sz="2200" dirty="0" smtClean="0"/>
              <a:t> activity of </a:t>
            </a:r>
            <a:r>
              <a:rPr lang="en-US" sz="2200" b="1" dirty="0" smtClean="0"/>
              <a:t>MPF</a:t>
            </a:r>
            <a:r>
              <a:rPr lang="en-US" sz="2200" dirty="0" smtClean="0"/>
              <a:t> (maturation‐promoting factor). MPF was first identified by its ability to initiate these events, which represent the </a:t>
            </a:r>
            <a:r>
              <a:rPr lang="en-US" sz="2200" i="1" dirty="0" smtClean="0"/>
              <a:t>maturation of the </a:t>
            </a:r>
            <a:r>
              <a:rPr lang="en-US" sz="2200" i="1" dirty="0" err="1" smtClean="0"/>
              <a:t>oocyte</a:t>
            </a:r>
            <a:r>
              <a:rPr lang="en-US" sz="2200" i="1" dirty="0" smtClean="0"/>
              <a:t>.</a:t>
            </a:r>
          </a:p>
          <a:p>
            <a:r>
              <a:rPr lang="en-US" sz="2200" dirty="0" smtClean="0"/>
              <a:t>        In most eukaryotes, </a:t>
            </a:r>
            <a:r>
              <a:rPr lang="en-US" sz="2200" b="1" dirty="0" err="1" smtClean="0"/>
              <a:t>chiasmata</a:t>
            </a:r>
            <a:r>
              <a:rPr lang="en-US" sz="2200" dirty="0" smtClean="0"/>
              <a:t> can still be seen in homologous </a:t>
            </a:r>
            <a:r>
              <a:rPr lang="en-US" sz="2200" dirty="0" err="1" smtClean="0"/>
              <a:t>chrs</a:t>
            </a:r>
            <a:r>
              <a:rPr lang="en-US" sz="2200" dirty="0" smtClean="0"/>
              <a:t> aligned at the </a:t>
            </a:r>
            <a:r>
              <a:rPr lang="en-US" sz="2200" b="1" dirty="0" smtClean="0"/>
              <a:t>metaphase plate </a:t>
            </a:r>
            <a:r>
              <a:rPr lang="en-US" sz="2200" dirty="0" smtClean="0"/>
              <a:t>of meiosis I. In fact, </a:t>
            </a:r>
            <a:r>
              <a:rPr lang="en-US" sz="2200" b="1" dirty="0" err="1" smtClean="0"/>
              <a:t>chiasmata</a:t>
            </a:r>
            <a:r>
              <a:rPr lang="en-US" sz="2200" dirty="0" smtClean="0"/>
              <a:t> are </a:t>
            </a:r>
            <a:r>
              <a:rPr lang="en-US" sz="2200" b="1" dirty="0" smtClean="0"/>
              <a:t>required</a:t>
            </a:r>
            <a:r>
              <a:rPr lang="en-US" sz="2200" dirty="0" smtClean="0"/>
              <a:t> </a:t>
            </a:r>
            <a:r>
              <a:rPr lang="en-US" sz="2200" b="1" dirty="0" smtClean="0"/>
              <a:t>to hold the homologues </a:t>
            </a:r>
            <a:r>
              <a:rPr lang="en-US" sz="2200" dirty="0" smtClean="0"/>
              <a:t>together as a bivalent during this stage. In humans and other vertebrates, every pair of homologues typically contains at least 1 </a:t>
            </a:r>
            <a:r>
              <a:rPr lang="en-US" sz="2200" dirty="0" err="1" smtClean="0"/>
              <a:t>chiasma</a:t>
            </a:r>
            <a:r>
              <a:rPr lang="en-US" sz="2200" dirty="0" smtClean="0"/>
              <a:t>, and the longer </a:t>
            </a:r>
            <a:r>
              <a:rPr lang="en-US" sz="2200" dirty="0" err="1" smtClean="0"/>
              <a:t>chrs</a:t>
            </a:r>
            <a:r>
              <a:rPr lang="en-US" sz="2200" dirty="0" smtClean="0"/>
              <a:t> tend to have 2 or 3 of them. Some mechanism exists to ensure that even the smallest </a:t>
            </a:r>
            <a:r>
              <a:rPr lang="en-US" sz="2200" dirty="0" err="1" smtClean="0"/>
              <a:t>chrs</a:t>
            </a:r>
            <a:r>
              <a:rPr lang="en-US" sz="2200" dirty="0" smtClean="0"/>
              <a:t> form a </a:t>
            </a:r>
            <a:r>
              <a:rPr lang="en-US" sz="2200" dirty="0" err="1" smtClean="0"/>
              <a:t>chiasma</a:t>
            </a:r>
            <a:r>
              <a:rPr lang="en-US" sz="2200" dirty="0" smtClean="0"/>
              <a:t>. If a </a:t>
            </a:r>
            <a:r>
              <a:rPr lang="en-US" sz="2200" dirty="0" err="1" smtClean="0"/>
              <a:t>chiasma</a:t>
            </a:r>
            <a:r>
              <a:rPr lang="en-US" sz="2200" dirty="0" smtClean="0"/>
              <a:t> does not occur between a pair of homologous </a:t>
            </a:r>
            <a:r>
              <a:rPr lang="en-US" sz="2200" dirty="0" err="1" smtClean="0"/>
              <a:t>chrs</a:t>
            </a:r>
            <a:r>
              <a:rPr lang="en-US" sz="2200" dirty="0" smtClean="0"/>
              <a:t>, the </a:t>
            </a:r>
            <a:r>
              <a:rPr lang="en-US" sz="2200" dirty="0" err="1" smtClean="0"/>
              <a:t>chrs</a:t>
            </a:r>
            <a:r>
              <a:rPr lang="en-US" sz="2200" dirty="0" smtClean="0"/>
              <a:t> of that bivalent tend to separate from one another after dissolution of the SC. This premature separation of homologues often results in the formation of nuclei with an abnormal number of </a:t>
            </a:r>
            <a:r>
              <a:rPr lang="en-US" sz="2200" dirty="0" err="1" smtClean="0"/>
              <a:t>chrs</a:t>
            </a:r>
            <a:r>
              <a:rPr lang="en-US" sz="2200" dirty="0" smtClean="0"/>
              <a:t>.</a:t>
            </a:r>
          </a:p>
          <a:p>
            <a:endParaRPr lang="uk-UA" dirty="0"/>
          </a:p>
        </p:txBody>
      </p:sp>
      <p:sp>
        <p:nvSpPr>
          <p:cNvPr id="3" name="Text Box 6">
            <a:extLst>
              <a:ext uri="{FF2B5EF4-FFF2-40B4-BE49-F238E27FC236}">
                <a16:creationId xmlns="" xmlns:a16="http://schemas.microsoft.com/office/drawing/2014/main" id="{25F2E454-A4D6-4E3C-B36E-99E34D5D4EA9}"/>
              </a:ext>
            </a:extLst>
          </p:cNvPr>
          <p:cNvSpPr txBox="1">
            <a:spLocks noChangeArrowheads="1"/>
          </p:cNvSpPr>
          <p:nvPr/>
        </p:nvSpPr>
        <p:spPr bwMode="auto">
          <a:xfrm>
            <a:off x="1" y="51"/>
            <a:ext cx="8317308" cy="1955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2400" b="1" dirty="0">
                <a:solidFill>
                  <a:srgbClr val="00B050"/>
                </a:solidFill>
                <a:latin typeface="Calibri" panose="020F0502020204030204" pitchFamily="34" charset="0"/>
              </a:rPr>
              <a:t>5. Diakinesis:</a:t>
            </a:r>
            <a:r>
              <a:rPr lang="hu-HU" altLang="hu-HU" sz="2400" dirty="0">
                <a:solidFill>
                  <a:srgbClr val="00B050"/>
                </a:solidFill>
                <a:latin typeface="Calibri" panose="020F0502020204030204" pitchFamily="34" charset="0"/>
              </a:rPr>
              <a:t> </a:t>
            </a:r>
            <a:r>
              <a:rPr lang="hu-HU" altLang="hu-HU" sz="2400" dirty="0" smtClean="0">
                <a:solidFill>
                  <a:srgbClr val="00B050"/>
                </a:solidFill>
                <a:latin typeface="Calibri" panose="020F0502020204030204" pitchFamily="34" charset="0"/>
              </a:rPr>
              <a:t>chromosomes </a:t>
            </a:r>
            <a:r>
              <a:rPr lang="hu-HU" altLang="hu-HU" sz="2400" dirty="0">
                <a:solidFill>
                  <a:srgbClr val="00B050"/>
                </a:solidFill>
                <a:latin typeface="Calibri" panose="020F0502020204030204" pitchFamily="34" charset="0"/>
              </a:rPr>
              <a:t>are detached from the nuclear envelope, DNA loops are recondensed (gene transcription is terminated). Homologs are held together by crossing overs (blue arrow), sister chromatids by the </a:t>
            </a:r>
            <a:r>
              <a:rPr lang="hu-HU" altLang="hu-HU" sz="2400" dirty="0" smtClean="0">
                <a:solidFill>
                  <a:srgbClr val="00B050"/>
                </a:solidFill>
                <a:latin typeface="Calibri" panose="020F0502020204030204" pitchFamily="34" charset="0"/>
              </a:rPr>
              <a:t>centromer</a:t>
            </a:r>
            <a:r>
              <a:rPr lang="en-US" altLang="hu-HU" sz="2400" dirty="0" smtClean="0">
                <a:solidFill>
                  <a:srgbClr val="00B050"/>
                </a:solidFill>
                <a:latin typeface="Calibri" panose="020F0502020204030204" pitchFamily="34" charset="0"/>
              </a:rPr>
              <a:t>e</a:t>
            </a:r>
            <a:r>
              <a:rPr lang="hu-HU" altLang="hu-HU" sz="2400" dirty="0" smtClean="0">
                <a:solidFill>
                  <a:srgbClr val="00B050"/>
                </a:solidFill>
                <a:latin typeface="Calibri" panose="020F0502020204030204" pitchFamily="34" charset="0"/>
              </a:rPr>
              <a:t> </a:t>
            </a:r>
            <a:r>
              <a:rPr lang="hu-HU" altLang="hu-HU" sz="2400" dirty="0">
                <a:solidFill>
                  <a:srgbClr val="00B050"/>
                </a:solidFill>
                <a:latin typeface="Calibri" panose="020F0502020204030204" pitchFamily="34" charset="0"/>
              </a:rPr>
              <a:t>proteins (yellow arrow).</a:t>
            </a:r>
          </a:p>
        </p:txBody>
      </p:sp>
      <p:pic>
        <p:nvPicPr>
          <p:cNvPr id="4" name="Picture 7" descr="diakinesis">
            <a:extLst>
              <a:ext uri="{FF2B5EF4-FFF2-40B4-BE49-F238E27FC236}">
                <a16:creationId xmlns="" xmlns:a16="http://schemas.microsoft.com/office/drawing/2014/main" id="{F749CCBA-2B65-4FC0-99C3-E2476E3D8399}"/>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l="16234" t="9865" r="14213" b="23272"/>
          <a:stretch>
            <a:fillRect/>
          </a:stretch>
        </p:blipFill>
        <p:spPr bwMode="auto">
          <a:xfrm>
            <a:off x="8317309" y="0"/>
            <a:ext cx="1008112" cy="16561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5" name="Egyenes összekötő nyíllal 2">
            <a:extLst>
              <a:ext uri="{FF2B5EF4-FFF2-40B4-BE49-F238E27FC236}">
                <a16:creationId xmlns="" xmlns:a16="http://schemas.microsoft.com/office/drawing/2014/main" id="{F77FECA0-FA62-4AE4-B716-C8ABDB2883D2}"/>
              </a:ext>
            </a:extLst>
          </p:cNvPr>
          <p:cNvCxnSpPr/>
          <p:nvPr/>
        </p:nvCxnSpPr>
        <p:spPr>
          <a:xfrm flipH="1">
            <a:off x="8749357" y="56722"/>
            <a:ext cx="345582" cy="303371"/>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6" name="Egyenes összekötő nyíllal 9">
            <a:extLst>
              <a:ext uri="{FF2B5EF4-FFF2-40B4-BE49-F238E27FC236}">
                <a16:creationId xmlns="" xmlns:a16="http://schemas.microsoft.com/office/drawing/2014/main" id="{512D3C96-54BB-4884-A0BD-834F85DE00FB}"/>
              </a:ext>
            </a:extLst>
          </p:cNvPr>
          <p:cNvCxnSpPr/>
          <p:nvPr/>
        </p:nvCxnSpPr>
        <p:spPr>
          <a:xfrm flipH="1">
            <a:off x="8979842" y="216077"/>
            <a:ext cx="345582" cy="303371"/>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7" name="Прямокутник 6"/>
          <p:cNvSpPr/>
          <p:nvPr/>
        </p:nvSpPr>
        <p:spPr>
          <a:xfrm>
            <a:off x="8249975" y="1482604"/>
            <a:ext cx="1494542" cy="463305"/>
          </a:xfrm>
          <a:prstGeom prst="rect">
            <a:avLst/>
          </a:prstGeom>
        </p:spPr>
        <p:txBody>
          <a:bodyPr wrap="none" lIns="91404" tIns="45702" rIns="91404" bIns="45702">
            <a:spAutoFit/>
          </a:bodyPr>
          <a:lstStyle/>
          <a:p>
            <a:r>
              <a:rPr lang="hu-HU" altLang="hu-HU" sz="2400" b="1" dirty="0" smtClean="0">
                <a:solidFill>
                  <a:srgbClr val="00B050"/>
                </a:solidFill>
                <a:latin typeface="Calibri" panose="020F0502020204030204" pitchFamily="34" charset="0"/>
              </a:rPr>
              <a:t>Diakinesis</a:t>
            </a:r>
            <a:endParaRPr lang="uk-UA"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4" y="50"/>
            <a:ext cx="9721849" cy="1261884"/>
          </a:xfrm>
          <a:prstGeom prst="rect">
            <a:avLst/>
          </a:prstGeom>
        </p:spPr>
        <p:txBody>
          <a:bodyPr wrap="square" lIns="91404" tIns="45702" rIns="91404" bIns="45702">
            <a:spAutoFit/>
          </a:bodyPr>
          <a:lstStyle/>
          <a:p>
            <a:r>
              <a:rPr lang="en-US" dirty="0" smtClean="0"/>
              <a:t>At </a:t>
            </a:r>
            <a:r>
              <a:rPr lang="en-US" b="1" dirty="0" smtClean="0"/>
              <a:t>metaphase I</a:t>
            </a:r>
            <a:r>
              <a:rPr lang="en-US" dirty="0" smtClean="0"/>
              <a:t>, the 2 homologous </a:t>
            </a:r>
            <a:r>
              <a:rPr lang="en-US" dirty="0" err="1" smtClean="0"/>
              <a:t>chrs</a:t>
            </a:r>
            <a:r>
              <a:rPr lang="en-US" dirty="0" smtClean="0"/>
              <a:t> of each bivalent are connected to the spindle fibers from opposite poles (</a:t>
            </a:r>
            <a:r>
              <a:rPr lang="en-US" b="1" dirty="0" smtClean="0"/>
              <a:t>Fig.(a ), sister </a:t>
            </a:r>
            <a:r>
              <a:rPr lang="en-US" b="1" dirty="0" err="1" smtClean="0"/>
              <a:t>chromatids</a:t>
            </a:r>
            <a:r>
              <a:rPr lang="en-US" b="1" dirty="0" smtClean="0"/>
              <a:t> are connected to </a:t>
            </a:r>
            <a:r>
              <a:rPr lang="en-US" dirty="0" smtClean="0"/>
              <a:t>microtubules from the same spindle pole, which is made possible by the side‐by‐side arrangement of their </a:t>
            </a:r>
            <a:r>
              <a:rPr lang="en-US" dirty="0" err="1" smtClean="0"/>
              <a:t>kinetochores</a:t>
            </a:r>
            <a:r>
              <a:rPr lang="en-US" dirty="0" smtClean="0"/>
              <a:t> as seen in the inset of Fig. </a:t>
            </a:r>
            <a:r>
              <a:rPr lang="en-US" i="1" dirty="0" smtClean="0"/>
              <a:t>a .</a:t>
            </a:r>
            <a:endParaRPr lang="uk-UA" dirty="0"/>
          </a:p>
        </p:txBody>
      </p:sp>
      <p:pic>
        <p:nvPicPr>
          <p:cNvPr id="2050" name="Picture 2"/>
          <p:cNvPicPr>
            <a:picLocks noChangeAspect="1" noChangeArrowheads="1"/>
          </p:cNvPicPr>
          <p:nvPr/>
        </p:nvPicPr>
        <p:blipFill>
          <a:blip r:embed="rId2" cstate="print"/>
          <a:srcRect/>
          <a:stretch>
            <a:fillRect/>
          </a:stretch>
        </p:blipFill>
        <p:spPr bwMode="auto">
          <a:xfrm>
            <a:off x="36392" y="1304562"/>
            <a:ext cx="5082679" cy="5824280"/>
          </a:xfrm>
          <a:prstGeom prst="rect">
            <a:avLst/>
          </a:prstGeom>
          <a:noFill/>
          <a:ln w="9525">
            <a:noFill/>
            <a:miter lim="800000"/>
            <a:headEnd/>
            <a:tailEnd/>
          </a:ln>
        </p:spPr>
      </p:pic>
      <p:sp>
        <p:nvSpPr>
          <p:cNvPr id="4" name="Прямокутник 3"/>
          <p:cNvSpPr/>
          <p:nvPr/>
        </p:nvSpPr>
        <p:spPr>
          <a:xfrm>
            <a:off x="4788917" y="864149"/>
            <a:ext cx="5040560" cy="6781189"/>
          </a:xfrm>
          <a:prstGeom prst="rect">
            <a:avLst/>
          </a:prstGeom>
        </p:spPr>
        <p:txBody>
          <a:bodyPr wrap="square" lIns="91404" tIns="45702" rIns="91404" bIns="45702">
            <a:spAutoFit/>
          </a:bodyPr>
          <a:lstStyle/>
          <a:p>
            <a:r>
              <a:rPr lang="en-US" b="1" dirty="0" smtClean="0"/>
              <a:t>Separation of homologous </a:t>
            </a:r>
            <a:r>
              <a:rPr lang="en-US" b="1" dirty="0" err="1" smtClean="0"/>
              <a:t>chrs</a:t>
            </a:r>
            <a:r>
              <a:rPr lang="en-US" b="1" dirty="0" smtClean="0"/>
              <a:t> in meiosis I and separation of </a:t>
            </a:r>
            <a:r>
              <a:rPr lang="en-US" b="1" dirty="0" err="1" smtClean="0"/>
              <a:t>chromatids</a:t>
            </a:r>
            <a:r>
              <a:rPr lang="en-US" b="1" dirty="0" smtClean="0"/>
              <a:t> during meiosis II.      </a:t>
            </a:r>
            <a:r>
              <a:rPr lang="en-US" b="1" i="1" dirty="0" smtClean="0"/>
              <a:t>(a) </a:t>
            </a:r>
            <a:r>
              <a:rPr lang="en-US" dirty="0" smtClean="0"/>
              <a:t>Homologous </a:t>
            </a:r>
            <a:r>
              <a:rPr lang="en-US" dirty="0" err="1" smtClean="0"/>
              <a:t>chrs</a:t>
            </a:r>
            <a:r>
              <a:rPr lang="en-US" dirty="0" smtClean="0"/>
              <a:t> pair at </a:t>
            </a:r>
            <a:r>
              <a:rPr lang="en-US" b="1" dirty="0" smtClean="0"/>
              <a:t>metaphase I</a:t>
            </a:r>
            <a:r>
              <a:rPr lang="en-US" dirty="0" smtClean="0"/>
              <a:t>. The </a:t>
            </a:r>
            <a:r>
              <a:rPr lang="en-US" dirty="0" err="1" smtClean="0"/>
              <a:t>chrs</a:t>
            </a:r>
            <a:r>
              <a:rPr lang="en-US" dirty="0" smtClean="0"/>
              <a:t> are held together by </a:t>
            </a:r>
            <a:r>
              <a:rPr lang="en-US" dirty="0" err="1" smtClean="0"/>
              <a:t>cohesin</a:t>
            </a:r>
            <a:r>
              <a:rPr lang="en-US" dirty="0" smtClean="0"/>
              <a:t> (red dots). The pair of homologues is maintained as a bivalent by the </a:t>
            </a:r>
            <a:r>
              <a:rPr lang="en-US" dirty="0" err="1" smtClean="0"/>
              <a:t>chiasmata</a:t>
            </a:r>
            <a:r>
              <a:rPr lang="en-US" dirty="0" smtClean="0"/>
              <a:t>. The </a:t>
            </a:r>
            <a:r>
              <a:rPr lang="en-US" dirty="0" err="1" smtClean="0"/>
              <a:t>kinetochores</a:t>
            </a:r>
            <a:r>
              <a:rPr lang="en-US" dirty="0" smtClean="0"/>
              <a:t> (arrowheads) of</a:t>
            </a:r>
          </a:p>
          <a:p>
            <a:r>
              <a:rPr lang="en-US" dirty="0" smtClean="0"/>
              <a:t>sister </a:t>
            </a:r>
            <a:r>
              <a:rPr lang="en-US" dirty="0" err="1" smtClean="0"/>
              <a:t>chromatids</a:t>
            </a:r>
            <a:r>
              <a:rPr lang="en-US" dirty="0" smtClean="0"/>
              <a:t> are on one side of the </a:t>
            </a:r>
            <a:r>
              <a:rPr lang="en-US" dirty="0" err="1" smtClean="0"/>
              <a:t>chr</a:t>
            </a:r>
            <a:r>
              <a:rPr lang="en-US" dirty="0" smtClean="0"/>
              <a:t>, facing the same pole. The black dots are gold particles bound to the motor protein CENP‐E of the </a:t>
            </a:r>
            <a:r>
              <a:rPr lang="en-US" dirty="0" err="1" smtClean="0"/>
              <a:t>kinetochores</a:t>
            </a:r>
            <a:r>
              <a:rPr lang="en-US" i="1" dirty="0" smtClean="0"/>
              <a:t>. </a:t>
            </a:r>
          </a:p>
          <a:p>
            <a:r>
              <a:rPr lang="en-US" b="1" i="1" dirty="0" smtClean="0"/>
              <a:t>(b) At anaphase I, </a:t>
            </a:r>
            <a:r>
              <a:rPr lang="en-US" i="1" dirty="0" smtClean="0"/>
              <a:t>the </a:t>
            </a:r>
            <a:r>
              <a:rPr lang="en-US" dirty="0" err="1" smtClean="0"/>
              <a:t>cohesin</a:t>
            </a:r>
            <a:r>
              <a:rPr lang="en-US" dirty="0" smtClean="0"/>
              <a:t> holding the arms is cleaved, allowing the homologues to separate from one another. </a:t>
            </a:r>
            <a:r>
              <a:rPr lang="en-US" dirty="0" err="1" smtClean="0"/>
              <a:t>Cohesin</a:t>
            </a:r>
            <a:r>
              <a:rPr lang="en-US" dirty="0" smtClean="0"/>
              <a:t> remains at the </a:t>
            </a:r>
            <a:r>
              <a:rPr lang="en-US" dirty="0" err="1" smtClean="0"/>
              <a:t>centromere</a:t>
            </a:r>
            <a:r>
              <a:rPr lang="en-US" dirty="0" smtClean="0"/>
              <a:t>, holding the </a:t>
            </a:r>
            <a:r>
              <a:rPr lang="en-US" dirty="0" err="1" smtClean="0"/>
              <a:t>chromatids</a:t>
            </a:r>
            <a:r>
              <a:rPr lang="en-US" dirty="0" smtClean="0"/>
              <a:t> together. </a:t>
            </a:r>
          </a:p>
          <a:p>
            <a:r>
              <a:rPr lang="en-US" b="1" i="1" dirty="0" smtClean="0"/>
              <a:t>(c) At metaphase II,</a:t>
            </a:r>
            <a:r>
              <a:rPr lang="en-US" i="1" dirty="0" smtClean="0"/>
              <a:t> </a:t>
            </a:r>
            <a:r>
              <a:rPr lang="en-US" dirty="0" smtClean="0"/>
              <a:t>the</a:t>
            </a:r>
            <a:r>
              <a:rPr lang="en-US" i="1" dirty="0" smtClean="0"/>
              <a:t> </a:t>
            </a:r>
            <a:r>
              <a:rPr lang="en-US" dirty="0" err="1" smtClean="0"/>
              <a:t>chrs</a:t>
            </a:r>
            <a:r>
              <a:rPr lang="en-US" dirty="0" smtClean="0"/>
              <a:t> are held together at the </a:t>
            </a:r>
            <a:r>
              <a:rPr lang="en-US" dirty="0" err="1" smtClean="0"/>
              <a:t>centromere</a:t>
            </a:r>
            <a:r>
              <a:rPr lang="en-US" dirty="0" smtClean="0"/>
              <a:t>, with microtubules from opposite poles attached to the 2 </a:t>
            </a:r>
            <a:r>
              <a:rPr lang="en-US" dirty="0" err="1" smtClean="0"/>
              <a:t>kinetochores</a:t>
            </a:r>
            <a:r>
              <a:rPr lang="en-US" dirty="0" smtClean="0"/>
              <a:t>. </a:t>
            </a:r>
            <a:r>
              <a:rPr lang="en-US" dirty="0" err="1" smtClean="0"/>
              <a:t>Kinetochores</a:t>
            </a:r>
            <a:r>
              <a:rPr lang="en-US" dirty="0" smtClean="0"/>
              <a:t> of the sister </a:t>
            </a:r>
            <a:r>
              <a:rPr lang="en-US" dirty="0" err="1" smtClean="0"/>
              <a:t>chromatids</a:t>
            </a:r>
            <a:r>
              <a:rPr lang="en-US" dirty="0" smtClean="0"/>
              <a:t> are now on opposite sides of the </a:t>
            </a:r>
            <a:r>
              <a:rPr lang="en-US" dirty="0" err="1" smtClean="0"/>
              <a:t>chr</a:t>
            </a:r>
            <a:r>
              <a:rPr lang="en-US" dirty="0" smtClean="0"/>
              <a:t>, facing opposite poles.    </a:t>
            </a:r>
            <a:r>
              <a:rPr lang="en-US" b="1" i="1" dirty="0" smtClean="0"/>
              <a:t>(d) At anaphase II, </a:t>
            </a:r>
            <a:r>
              <a:rPr lang="en-US" i="1" dirty="0" smtClean="0"/>
              <a:t>the </a:t>
            </a:r>
            <a:r>
              <a:rPr lang="en-US" i="1" dirty="0" err="1" smtClean="0"/>
              <a:t>cohesin</a:t>
            </a:r>
            <a:r>
              <a:rPr lang="en-US" i="1" dirty="0" smtClean="0"/>
              <a:t> </a:t>
            </a:r>
            <a:r>
              <a:rPr lang="en-US" dirty="0" smtClean="0"/>
              <a:t>holding the </a:t>
            </a:r>
            <a:r>
              <a:rPr lang="en-US" dirty="0" err="1" smtClean="0"/>
              <a:t>chromatids</a:t>
            </a:r>
            <a:r>
              <a:rPr lang="en-US" dirty="0" smtClean="0"/>
              <a:t> together is cleaved, allowing the</a:t>
            </a:r>
          </a:p>
          <a:p>
            <a:r>
              <a:rPr lang="en-US" dirty="0" err="1" smtClean="0"/>
              <a:t>chr</a:t>
            </a:r>
            <a:r>
              <a:rPr lang="en-US" dirty="0" smtClean="0"/>
              <a:t> to move to opposite poles.</a:t>
            </a:r>
            <a:endParaRPr lang="uk-U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08_12aHumanLifeCycle-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3355" y="156686"/>
            <a:ext cx="8655147" cy="6914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5300" name="Text Box 3"/>
          <p:cNvSpPr txBox="1">
            <a:spLocks noChangeArrowheads="1"/>
          </p:cNvSpPr>
          <p:nvPr/>
        </p:nvSpPr>
        <p:spPr bwMode="auto">
          <a:xfrm>
            <a:off x="2840604" y="156686"/>
            <a:ext cx="3147786" cy="4417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Haploid gametes (</a:t>
            </a:r>
            <a:r>
              <a:rPr lang="en-US" altLang="en-US" sz="1900" b="1" i="1" dirty="0">
                <a:solidFill>
                  <a:srgbClr val="000000"/>
                </a:solidFill>
                <a:ea typeface="ＭＳ Ｐゴシック" pitchFamily="84" charset="-128"/>
              </a:rPr>
              <a:t>n</a:t>
            </a:r>
            <a:r>
              <a:rPr lang="en-US" altLang="en-US" sz="1900" b="1" dirty="0">
                <a:solidFill>
                  <a:srgbClr val="000000"/>
                </a:solidFill>
                <a:ea typeface="ＭＳ Ｐゴシック" pitchFamily="84" charset="-128"/>
              </a:rPr>
              <a:t> </a:t>
            </a:r>
            <a:r>
              <a:rPr lang="en-US" altLang="en-US" sz="1900" b="1" dirty="0">
                <a:solidFill>
                  <a:srgbClr val="000000"/>
                </a:solidFill>
                <a:ea typeface="ＭＳ Ｐゴシック" pitchFamily="84" charset="-128"/>
                <a:sym typeface="Symbol" pitchFamily="84" charset="2"/>
              </a:rPr>
              <a:t></a:t>
            </a:r>
            <a:r>
              <a:rPr lang="en-US" altLang="en-US" sz="1900" b="1" dirty="0">
                <a:solidFill>
                  <a:srgbClr val="000000"/>
                </a:solidFill>
                <a:ea typeface="ＭＳ Ｐゴシック" pitchFamily="84" charset="-128"/>
              </a:rPr>
              <a:t> 23)</a:t>
            </a:r>
          </a:p>
        </p:txBody>
      </p:sp>
      <p:sp>
        <p:nvSpPr>
          <p:cNvPr id="55301" name="Text Box 3"/>
          <p:cNvSpPr txBox="1">
            <a:spLocks noChangeArrowheads="1"/>
          </p:cNvSpPr>
          <p:nvPr/>
        </p:nvSpPr>
        <p:spPr bwMode="auto">
          <a:xfrm>
            <a:off x="4474418" y="1376842"/>
            <a:ext cx="1041385" cy="328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Egg cell</a:t>
            </a:r>
          </a:p>
        </p:txBody>
      </p:sp>
      <p:sp>
        <p:nvSpPr>
          <p:cNvPr id="55302" name="Text Box 3"/>
          <p:cNvSpPr txBox="1">
            <a:spLocks noChangeArrowheads="1"/>
          </p:cNvSpPr>
          <p:nvPr/>
        </p:nvSpPr>
        <p:spPr bwMode="auto">
          <a:xfrm>
            <a:off x="3461722" y="2070260"/>
            <a:ext cx="1318188" cy="3217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Sperm cell</a:t>
            </a:r>
          </a:p>
        </p:txBody>
      </p:sp>
      <p:sp>
        <p:nvSpPr>
          <p:cNvPr id="55303" name="Text Box 3"/>
          <p:cNvSpPr txBox="1">
            <a:spLocks noChangeArrowheads="1"/>
          </p:cNvSpPr>
          <p:nvPr/>
        </p:nvSpPr>
        <p:spPr bwMode="auto">
          <a:xfrm>
            <a:off x="6027210" y="2596991"/>
            <a:ext cx="1412706" cy="3217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Fertilization</a:t>
            </a:r>
          </a:p>
        </p:txBody>
      </p:sp>
      <p:sp>
        <p:nvSpPr>
          <p:cNvPr id="55304" name="Text Box 3"/>
          <p:cNvSpPr txBox="1">
            <a:spLocks noChangeArrowheads="1"/>
          </p:cNvSpPr>
          <p:nvPr/>
        </p:nvSpPr>
        <p:spPr bwMode="auto">
          <a:xfrm>
            <a:off x="4197612" y="796766"/>
            <a:ext cx="204226" cy="328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i="1" dirty="0">
                <a:solidFill>
                  <a:srgbClr val="000000"/>
                </a:solidFill>
                <a:ea typeface="ＭＳ Ｐゴシック" pitchFamily="84" charset="-128"/>
              </a:rPr>
              <a:t>n</a:t>
            </a:r>
            <a:endParaRPr lang="en-US" altLang="en-US" sz="1900" b="1" dirty="0">
              <a:solidFill>
                <a:srgbClr val="000000"/>
              </a:solidFill>
              <a:ea typeface="ＭＳ Ｐゴシック" pitchFamily="84" charset="-128"/>
            </a:endParaRPr>
          </a:p>
        </p:txBody>
      </p:sp>
      <p:sp>
        <p:nvSpPr>
          <p:cNvPr id="55305" name="Text Box 3"/>
          <p:cNvSpPr txBox="1">
            <a:spLocks noChangeArrowheads="1"/>
          </p:cNvSpPr>
          <p:nvPr/>
        </p:nvSpPr>
        <p:spPr bwMode="auto">
          <a:xfrm>
            <a:off x="4582435" y="1716881"/>
            <a:ext cx="204226" cy="328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i="1" dirty="0">
                <a:solidFill>
                  <a:srgbClr val="000000"/>
                </a:solidFill>
                <a:ea typeface="ＭＳ Ｐゴシック" pitchFamily="84" charset="-128"/>
              </a:rPr>
              <a:t>n</a:t>
            </a:r>
            <a:endParaRPr lang="en-US" altLang="en-US" sz="1900" b="1" dirty="0">
              <a:solidFill>
                <a:srgbClr val="000000"/>
              </a:solidFill>
              <a:ea typeface="ＭＳ Ｐゴシック" pitchFamily="84" charset="-128"/>
            </a:endParaRPr>
          </a:p>
        </p:txBody>
      </p:sp>
      <p:sp>
        <p:nvSpPr>
          <p:cNvPr id="55306" name="Text Box 3"/>
          <p:cNvSpPr txBox="1">
            <a:spLocks noChangeArrowheads="1"/>
          </p:cNvSpPr>
          <p:nvPr/>
        </p:nvSpPr>
        <p:spPr bwMode="auto">
          <a:xfrm>
            <a:off x="1463342" y="2543651"/>
            <a:ext cx="953618" cy="3217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Meiosis</a:t>
            </a:r>
          </a:p>
        </p:txBody>
      </p:sp>
      <p:sp>
        <p:nvSpPr>
          <p:cNvPr id="55307" name="Text Box 3"/>
          <p:cNvSpPr txBox="1">
            <a:spLocks noChangeArrowheads="1"/>
          </p:cNvSpPr>
          <p:nvPr/>
        </p:nvSpPr>
        <p:spPr bwMode="auto">
          <a:xfrm>
            <a:off x="761208" y="3857150"/>
            <a:ext cx="791588" cy="3217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Ovary</a:t>
            </a:r>
          </a:p>
        </p:txBody>
      </p:sp>
      <p:sp>
        <p:nvSpPr>
          <p:cNvPr id="55308" name="Text Box 3"/>
          <p:cNvSpPr txBox="1">
            <a:spLocks noChangeArrowheads="1"/>
          </p:cNvSpPr>
          <p:nvPr/>
        </p:nvSpPr>
        <p:spPr bwMode="auto">
          <a:xfrm>
            <a:off x="1908930" y="3870485"/>
            <a:ext cx="791588" cy="3217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Testis</a:t>
            </a:r>
          </a:p>
        </p:txBody>
      </p:sp>
      <p:sp>
        <p:nvSpPr>
          <p:cNvPr id="55309" name="Text Box 3"/>
          <p:cNvSpPr txBox="1">
            <a:spLocks noChangeArrowheads="1"/>
          </p:cNvSpPr>
          <p:nvPr/>
        </p:nvSpPr>
        <p:spPr bwMode="auto">
          <a:xfrm>
            <a:off x="5014521" y="4490561"/>
            <a:ext cx="1135903" cy="895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Diploid</a:t>
            </a:r>
          </a:p>
          <a:p>
            <a:pPr fontAlgn="base">
              <a:lnSpc>
                <a:spcPct val="90000"/>
              </a:lnSpc>
              <a:spcBef>
                <a:spcPct val="0"/>
              </a:spcBef>
              <a:spcAft>
                <a:spcPct val="0"/>
              </a:spcAft>
              <a:buClrTx/>
              <a:buFontTx/>
              <a:buNone/>
            </a:pPr>
            <a:r>
              <a:rPr lang="en-US" altLang="en-US" sz="1900" b="1" dirty="0">
                <a:solidFill>
                  <a:srgbClr val="000000"/>
                </a:solidFill>
                <a:ea typeface="ＭＳ Ｐゴシック" pitchFamily="84" charset="-128"/>
              </a:rPr>
              <a:t>zygote</a:t>
            </a:r>
          </a:p>
          <a:p>
            <a:pPr fontAlgn="base">
              <a:spcBef>
                <a:spcPct val="0"/>
              </a:spcBef>
              <a:spcAft>
                <a:spcPct val="0"/>
              </a:spcAft>
              <a:buClrTx/>
              <a:buFontTx/>
              <a:buNone/>
            </a:pPr>
            <a:r>
              <a:rPr lang="en-US" altLang="en-US" sz="1900" b="1" dirty="0">
                <a:solidFill>
                  <a:srgbClr val="000000"/>
                </a:solidFill>
                <a:ea typeface="ＭＳ Ｐゴシック" pitchFamily="84" charset="-128"/>
              </a:rPr>
              <a:t>(2</a:t>
            </a:r>
            <a:r>
              <a:rPr lang="en-US" altLang="en-US" sz="1900" b="1" i="1" dirty="0">
                <a:solidFill>
                  <a:srgbClr val="000000"/>
                </a:solidFill>
                <a:ea typeface="ＭＳ Ｐゴシック" pitchFamily="84" charset="-128"/>
              </a:rPr>
              <a:t>n</a:t>
            </a:r>
            <a:r>
              <a:rPr lang="en-US" altLang="en-US" sz="1900" b="1" dirty="0">
                <a:solidFill>
                  <a:srgbClr val="000000"/>
                </a:solidFill>
                <a:ea typeface="ＭＳ Ｐゴシック" pitchFamily="84" charset="-128"/>
              </a:rPr>
              <a:t> </a:t>
            </a:r>
            <a:r>
              <a:rPr lang="en-US" altLang="en-US" sz="1900" b="1" dirty="0">
                <a:solidFill>
                  <a:srgbClr val="000000"/>
                </a:solidFill>
                <a:ea typeface="ＭＳ Ｐゴシック" pitchFamily="84" charset="-128"/>
                <a:sym typeface="Symbol" pitchFamily="84" charset="2"/>
              </a:rPr>
              <a:t></a:t>
            </a:r>
            <a:r>
              <a:rPr lang="en-US" altLang="en-US" sz="1900" b="1" dirty="0">
                <a:solidFill>
                  <a:srgbClr val="000000"/>
                </a:solidFill>
                <a:ea typeface="ＭＳ Ｐゴシック" pitchFamily="84" charset="-128"/>
              </a:rPr>
              <a:t> 46)</a:t>
            </a:r>
          </a:p>
        </p:txBody>
      </p:sp>
      <p:sp>
        <p:nvSpPr>
          <p:cNvPr id="55310" name="Text Box 3"/>
          <p:cNvSpPr txBox="1">
            <a:spLocks noChangeArrowheads="1"/>
          </p:cNvSpPr>
          <p:nvPr/>
        </p:nvSpPr>
        <p:spPr bwMode="auto">
          <a:xfrm>
            <a:off x="6486301" y="4757261"/>
            <a:ext cx="346003" cy="295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2</a:t>
            </a:r>
            <a:r>
              <a:rPr lang="en-US" altLang="en-US" sz="1900" b="1" i="1" dirty="0">
                <a:solidFill>
                  <a:srgbClr val="000000"/>
                </a:solidFill>
                <a:ea typeface="ＭＳ Ｐゴシック" pitchFamily="84" charset="-128"/>
              </a:rPr>
              <a:t>n</a:t>
            </a:r>
            <a:endParaRPr lang="en-US" altLang="en-US" sz="1900" b="1" dirty="0">
              <a:solidFill>
                <a:srgbClr val="000000"/>
              </a:solidFill>
              <a:ea typeface="ＭＳ Ｐゴシック" pitchFamily="84" charset="-128"/>
            </a:endParaRPr>
          </a:p>
        </p:txBody>
      </p:sp>
      <p:sp>
        <p:nvSpPr>
          <p:cNvPr id="55311" name="Text Box 3"/>
          <p:cNvSpPr txBox="1">
            <a:spLocks noChangeArrowheads="1"/>
          </p:cNvSpPr>
          <p:nvPr/>
        </p:nvSpPr>
        <p:spPr bwMode="auto">
          <a:xfrm>
            <a:off x="3954568" y="6137435"/>
            <a:ext cx="886106" cy="3217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Mitosis</a:t>
            </a:r>
          </a:p>
        </p:txBody>
      </p:sp>
      <p:sp>
        <p:nvSpPr>
          <p:cNvPr id="55312" name="Text Box 3"/>
          <p:cNvSpPr txBox="1">
            <a:spLocks noChangeArrowheads="1"/>
          </p:cNvSpPr>
          <p:nvPr/>
        </p:nvSpPr>
        <p:spPr bwMode="auto">
          <a:xfrm>
            <a:off x="6479550" y="5864066"/>
            <a:ext cx="494531" cy="3217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Key</a:t>
            </a:r>
          </a:p>
        </p:txBody>
      </p:sp>
      <p:sp>
        <p:nvSpPr>
          <p:cNvPr id="55313" name="Text Box 3"/>
          <p:cNvSpPr txBox="1">
            <a:spLocks noChangeArrowheads="1"/>
          </p:cNvSpPr>
          <p:nvPr/>
        </p:nvSpPr>
        <p:spPr bwMode="auto">
          <a:xfrm>
            <a:off x="6985896" y="6164105"/>
            <a:ext cx="2121591" cy="3217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Haploid stage (</a:t>
            </a:r>
            <a:r>
              <a:rPr lang="en-US" altLang="en-US" sz="1900" b="1" i="1" dirty="0">
                <a:solidFill>
                  <a:srgbClr val="000000"/>
                </a:solidFill>
                <a:ea typeface="ＭＳ Ｐゴシック" pitchFamily="84" charset="-128"/>
              </a:rPr>
              <a:t>n</a:t>
            </a:r>
            <a:r>
              <a:rPr lang="en-US" altLang="en-US" sz="1900" b="1" dirty="0">
                <a:solidFill>
                  <a:srgbClr val="000000"/>
                </a:solidFill>
                <a:ea typeface="ＭＳ Ｐゴシック" pitchFamily="84" charset="-128"/>
              </a:rPr>
              <a:t>)</a:t>
            </a:r>
          </a:p>
        </p:txBody>
      </p:sp>
      <p:sp>
        <p:nvSpPr>
          <p:cNvPr id="55314" name="Text Box 3"/>
          <p:cNvSpPr txBox="1">
            <a:spLocks noChangeArrowheads="1"/>
          </p:cNvSpPr>
          <p:nvPr/>
        </p:nvSpPr>
        <p:spPr bwMode="auto">
          <a:xfrm>
            <a:off x="6985896" y="6470810"/>
            <a:ext cx="2121591" cy="3217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Diploid stage (2</a:t>
            </a:r>
            <a:r>
              <a:rPr lang="en-US" altLang="en-US" sz="1900" b="1" i="1" dirty="0">
                <a:solidFill>
                  <a:srgbClr val="000000"/>
                </a:solidFill>
                <a:ea typeface="ＭＳ Ｐゴシック" pitchFamily="84" charset="-128"/>
              </a:rPr>
              <a:t>n</a:t>
            </a:r>
            <a:r>
              <a:rPr lang="en-US" altLang="en-US" sz="1900" b="1" dirty="0">
                <a:solidFill>
                  <a:srgbClr val="000000"/>
                </a:solidFill>
                <a:ea typeface="ＭＳ Ｐゴシック" pitchFamily="84" charset="-128"/>
              </a:rPr>
              <a:t>)</a:t>
            </a:r>
          </a:p>
        </p:txBody>
      </p:sp>
      <p:sp>
        <p:nvSpPr>
          <p:cNvPr id="55315" name="Text Box 3"/>
          <p:cNvSpPr txBox="1">
            <a:spLocks noChangeArrowheads="1"/>
          </p:cNvSpPr>
          <p:nvPr/>
        </p:nvSpPr>
        <p:spPr bwMode="auto">
          <a:xfrm>
            <a:off x="572176" y="6284119"/>
            <a:ext cx="2607683" cy="5550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err="1">
                <a:solidFill>
                  <a:srgbClr val="000000"/>
                </a:solidFill>
                <a:ea typeface="ＭＳ Ｐゴシック" pitchFamily="84" charset="-128"/>
              </a:rPr>
              <a:t>Multicellular</a:t>
            </a:r>
            <a:r>
              <a:rPr lang="en-US" altLang="en-US" sz="1900" b="1" dirty="0">
                <a:solidFill>
                  <a:srgbClr val="000000"/>
                </a:solidFill>
                <a:ea typeface="ＭＳ Ｐゴシック" pitchFamily="84" charset="-128"/>
              </a:rPr>
              <a:t> diploid</a:t>
            </a:r>
          </a:p>
          <a:p>
            <a:pPr fontAlgn="base">
              <a:spcBef>
                <a:spcPct val="0"/>
              </a:spcBef>
              <a:spcAft>
                <a:spcPct val="0"/>
              </a:spcAft>
              <a:buClrTx/>
              <a:buFontTx/>
              <a:buNone/>
            </a:pPr>
            <a:r>
              <a:rPr lang="en-US" altLang="en-US" sz="1900" b="1" dirty="0">
                <a:solidFill>
                  <a:srgbClr val="000000"/>
                </a:solidFill>
                <a:ea typeface="ＭＳ Ｐゴシック" pitchFamily="84" charset="-128"/>
              </a:rPr>
              <a:t>adults (2</a:t>
            </a:r>
            <a:r>
              <a:rPr lang="en-US" altLang="en-US" sz="1900" b="1" i="1" dirty="0">
                <a:solidFill>
                  <a:srgbClr val="000000"/>
                </a:solidFill>
                <a:ea typeface="ＭＳ Ｐゴシック" pitchFamily="84" charset="-128"/>
              </a:rPr>
              <a:t>n</a:t>
            </a:r>
            <a:r>
              <a:rPr lang="en-US" altLang="en-US" sz="1900" b="1" dirty="0">
                <a:solidFill>
                  <a:srgbClr val="000000"/>
                </a:solidFill>
                <a:ea typeface="ＭＳ Ｐゴシック" pitchFamily="84" charset="-128"/>
              </a:rPr>
              <a:t> </a:t>
            </a:r>
            <a:r>
              <a:rPr lang="en-US" altLang="en-US" sz="1900" b="1" dirty="0">
                <a:solidFill>
                  <a:srgbClr val="000000"/>
                </a:solidFill>
                <a:ea typeface="ＭＳ Ｐゴシック" pitchFamily="84" charset="-128"/>
                <a:sym typeface="Symbol" pitchFamily="84" charset="2"/>
              </a:rPr>
              <a:t></a:t>
            </a:r>
            <a:r>
              <a:rPr lang="en-US" altLang="en-US" sz="1900" b="1" dirty="0">
                <a:solidFill>
                  <a:srgbClr val="000000"/>
                </a:solidFill>
                <a:ea typeface="ＭＳ Ｐゴシック" pitchFamily="84" charset="-128"/>
              </a:rPr>
              <a:t> 46)</a:t>
            </a:r>
          </a:p>
        </p:txBody>
      </p:sp>
      <p:pic>
        <p:nvPicPr>
          <p:cNvPr id="19" name="Picture 5" descr="Sperm"/>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534434" y="792108"/>
            <a:ext cx="2187416" cy="21602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953313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4" y="51"/>
            <a:ext cx="9721849" cy="8879317"/>
          </a:xfrm>
          <a:prstGeom prst="rect">
            <a:avLst/>
          </a:prstGeom>
        </p:spPr>
        <p:style>
          <a:lnRef idx="1">
            <a:schemeClr val="accent3"/>
          </a:lnRef>
          <a:fillRef idx="2">
            <a:schemeClr val="accent3"/>
          </a:fillRef>
          <a:effectRef idx="1">
            <a:schemeClr val="accent3"/>
          </a:effectRef>
          <a:fontRef idx="minor">
            <a:schemeClr val="dk1"/>
          </a:fontRef>
        </p:style>
        <p:txBody>
          <a:bodyPr wrap="square" lIns="91404" tIns="45702" rIns="91404" bIns="45702">
            <a:spAutoFit/>
          </a:bodyPr>
          <a:lstStyle/>
          <a:p>
            <a:r>
              <a:rPr lang="en-US" sz="2400" dirty="0" smtClean="0"/>
              <a:t>        </a:t>
            </a:r>
            <a:r>
              <a:rPr lang="en-US" sz="2400" b="1" dirty="0" smtClean="0"/>
              <a:t>The orientation of the maternal and paternal </a:t>
            </a:r>
            <a:r>
              <a:rPr lang="en-US" sz="2400" b="1" dirty="0" err="1" smtClean="0"/>
              <a:t>chrs</a:t>
            </a:r>
            <a:r>
              <a:rPr lang="en-US" sz="2400" b="1" dirty="0" smtClean="0"/>
              <a:t> of each bivalent </a:t>
            </a:r>
            <a:r>
              <a:rPr lang="en-US" sz="2400" dirty="0" smtClean="0"/>
              <a:t>on the </a:t>
            </a:r>
            <a:r>
              <a:rPr lang="en-US" sz="2400" b="1" dirty="0" smtClean="0"/>
              <a:t>metaphase I plate is random</a:t>
            </a:r>
            <a:r>
              <a:rPr lang="en-US" sz="2400" dirty="0" smtClean="0"/>
              <a:t>. Thus, when homologous </a:t>
            </a:r>
            <a:r>
              <a:rPr lang="en-US" sz="2400" dirty="0" err="1" smtClean="0"/>
              <a:t>chrs</a:t>
            </a:r>
            <a:r>
              <a:rPr lang="en-US" sz="2400" dirty="0" smtClean="0"/>
              <a:t> separate during </a:t>
            </a:r>
            <a:r>
              <a:rPr lang="en-US" sz="2400" b="1" dirty="0" smtClean="0"/>
              <a:t>anaphase I</a:t>
            </a:r>
            <a:r>
              <a:rPr lang="en-US" sz="2400" dirty="0" smtClean="0"/>
              <a:t>, each pole receives a random assortment of maternal and paternal </a:t>
            </a:r>
            <a:r>
              <a:rPr lang="en-US" sz="2400" dirty="0" err="1" smtClean="0"/>
              <a:t>chrs</a:t>
            </a:r>
            <a:r>
              <a:rPr lang="en-US" sz="2400" dirty="0" smtClean="0"/>
              <a:t>. It is the cytological event that corresponds to Mendel’s law of </a:t>
            </a:r>
            <a:r>
              <a:rPr lang="en-US" sz="2400" b="1" dirty="0" smtClean="0"/>
              <a:t>independent assortment</a:t>
            </a:r>
            <a:r>
              <a:rPr lang="en-US" sz="2400" dirty="0" smtClean="0"/>
              <a:t>, allowing generation a ≈unlimited variety of gametes (</a:t>
            </a:r>
            <a:r>
              <a:rPr lang="en-US" sz="2400" b="1" dirty="0" smtClean="0"/>
              <a:t>Fig</a:t>
            </a:r>
            <a:r>
              <a:rPr lang="en-US" sz="2400" dirty="0" smtClean="0"/>
              <a:t>.). Separation of homologous </a:t>
            </a:r>
            <a:r>
              <a:rPr lang="en-US" sz="2400" dirty="0" err="1" smtClean="0"/>
              <a:t>chrs</a:t>
            </a:r>
            <a:r>
              <a:rPr lang="en-US" sz="2400" dirty="0" smtClean="0"/>
              <a:t> at </a:t>
            </a:r>
            <a:r>
              <a:rPr lang="en-US" sz="2400" b="1" dirty="0" smtClean="0"/>
              <a:t>anaphase I </a:t>
            </a:r>
            <a:r>
              <a:rPr lang="en-US" sz="2400" dirty="0" smtClean="0"/>
              <a:t>requires the dissolution of the </a:t>
            </a:r>
            <a:r>
              <a:rPr lang="en-US" sz="2400" dirty="0" err="1" smtClean="0"/>
              <a:t>chiasmata</a:t>
            </a:r>
            <a:r>
              <a:rPr lang="en-US" sz="2400" dirty="0" smtClean="0"/>
              <a:t> that hold the bivalents together. The </a:t>
            </a:r>
            <a:r>
              <a:rPr lang="en-US" sz="2400" dirty="0" err="1" smtClean="0"/>
              <a:t>chiasmata</a:t>
            </a:r>
            <a:r>
              <a:rPr lang="en-US" sz="2400" dirty="0" smtClean="0"/>
              <a:t> are maintained by cohesion between sister </a:t>
            </a:r>
            <a:r>
              <a:rPr lang="en-US" sz="2400" dirty="0" err="1" smtClean="0"/>
              <a:t>chromatids</a:t>
            </a:r>
            <a:r>
              <a:rPr lang="en-US" sz="2400" dirty="0" smtClean="0"/>
              <a:t> in regions that flank these sites </a:t>
            </a:r>
            <a:r>
              <a:rPr lang="en-US" sz="2400" b="1" dirty="0" smtClean="0"/>
              <a:t>(Fig </a:t>
            </a:r>
            <a:r>
              <a:rPr lang="en-US" sz="2400" b="1" i="1" dirty="0" smtClean="0"/>
              <a:t>(</a:t>
            </a:r>
            <a:r>
              <a:rPr lang="en-US" sz="2400" b="1" dirty="0" smtClean="0"/>
              <a:t>a</a:t>
            </a:r>
            <a:r>
              <a:rPr lang="en-US" sz="2400" b="1" i="1" dirty="0" smtClean="0"/>
              <a:t>). </a:t>
            </a:r>
            <a:r>
              <a:rPr lang="en-US" sz="2400" dirty="0" smtClean="0"/>
              <a:t>The</a:t>
            </a:r>
            <a:r>
              <a:rPr lang="en-US" sz="2400" i="1" dirty="0" smtClean="0"/>
              <a:t> </a:t>
            </a:r>
            <a:r>
              <a:rPr lang="en-US" sz="2400" dirty="0" err="1" smtClean="0"/>
              <a:t>chiasmata</a:t>
            </a:r>
            <a:r>
              <a:rPr lang="en-US" sz="2400" dirty="0" smtClean="0"/>
              <a:t> disappear at the </a:t>
            </a:r>
            <a:r>
              <a:rPr lang="en-US" sz="2400" b="1" dirty="0" smtClean="0"/>
              <a:t>metaphase I–anaphase I transition</a:t>
            </a:r>
            <a:r>
              <a:rPr lang="en-US" sz="2400" dirty="0" smtClean="0"/>
              <a:t>, as the </a:t>
            </a:r>
            <a:r>
              <a:rPr lang="en-US" sz="2400" dirty="0" err="1" smtClean="0"/>
              <a:t>chromatids</a:t>
            </a:r>
            <a:r>
              <a:rPr lang="en-US" sz="2400" dirty="0" smtClean="0"/>
              <a:t> arms of each bivalent lose </a:t>
            </a:r>
            <a:r>
              <a:rPr lang="en-US" sz="2400" dirty="0" err="1" smtClean="0"/>
              <a:t>cohesin</a:t>
            </a:r>
            <a:r>
              <a:rPr lang="en-US" sz="2400" dirty="0" smtClean="0"/>
              <a:t> (Fig  </a:t>
            </a:r>
            <a:r>
              <a:rPr lang="en-US" sz="2400" i="1" dirty="0" smtClean="0"/>
              <a:t>(b) due to  it </a:t>
            </a:r>
            <a:r>
              <a:rPr lang="en-US" sz="2400" i="1" dirty="0" err="1" smtClean="0"/>
              <a:t>proteolytic</a:t>
            </a:r>
            <a:r>
              <a:rPr lang="en-US" sz="2400" i="1" dirty="0" smtClean="0"/>
              <a:t> </a:t>
            </a:r>
            <a:r>
              <a:rPr lang="en-US" sz="2400" dirty="0" smtClean="0"/>
              <a:t>cleavage. In contrast, cohesion between the joined </a:t>
            </a:r>
            <a:r>
              <a:rPr lang="en-US" sz="2400" dirty="0" err="1" smtClean="0"/>
              <a:t>centromeres</a:t>
            </a:r>
            <a:r>
              <a:rPr lang="en-US" sz="2400" dirty="0" smtClean="0"/>
              <a:t> of sister </a:t>
            </a:r>
            <a:r>
              <a:rPr lang="en-US" sz="2400" dirty="0" err="1" smtClean="0"/>
              <a:t>chromatids</a:t>
            </a:r>
            <a:r>
              <a:rPr lang="en-US" sz="2400" dirty="0" smtClean="0"/>
              <a:t> remains strong, because the </a:t>
            </a:r>
            <a:r>
              <a:rPr lang="en-US" sz="2400" dirty="0" err="1" smtClean="0"/>
              <a:t>cohesin</a:t>
            </a:r>
            <a:r>
              <a:rPr lang="en-US" sz="2400" dirty="0" smtClean="0"/>
              <a:t> there is protected from </a:t>
            </a:r>
            <a:r>
              <a:rPr lang="en-US" sz="2400" dirty="0" err="1" smtClean="0"/>
              <a:t>proteolytic</a:t>
            </a:r>
            <a:r>
              <a:rPr lang="en-US" sz="2400" dirty="0" smtClean="0"/>
              <a:t> attack </a:t>
            </a:r>
            <a:r>
              <a:rPr lang="en-US" sz="2400" b="1" dirty="0" smtClean="0"/>
              <a:t>(Fig. </a:t>
            </a:r>
            <a:r>
              <a:rPr lang="en-US" sz="2400" b="1" i="1" dirty="0" smtClean="0"/>
              <a:t>(b ). </a:t>
            </a:r>
            <a:r>
              <a:rPr lang="en-US" sz="2400" i="1" dirty="0" smtClean="0"/>
              <a:t>As a result, </a:t>
            </a:r>
            <a:r>
              <a:rPr lang="en-US" sz="2400" dirty="0" smtClean="0"/>
              <a:t>sister </a:t>
            </a:r>
            <a:r>
              <a:rPr lang="en-US" sz="2400" dirty="0" err="1" smtClean="0"/>
              <a:t>chromatids</a:t>
            </a:r>
            <a:r>
              <a:rPr lang="en-US" sz="2400" dirty="0" smtClean="0"/>
              <a:t> move together toward a </a:t>
            </a:r>
            <a:r>
              <a:rPr lang="en-US" sz="2400" b="1" dirty="0" smtClean="0"/>
              <a:t>spindle pole </a:t>
            </a:r>
            <a:r>
              <a:rPr lang="en-US" sz="2400" dirty="0" smtClean="0"/>
              <a:t>during </a:t>
            </a:r>
            <a:r>
              <a:rPr lang="en-US" sz="2400" b="1" dirty="0" smtClean="0"/>
              <a:t>anaphase I</a:t>
            </a:r>
            <a:r>
              <a:rPr lang="en-US" sz="2400" dirty="0" smtClean="0"/>
              <a:t>.</a:t>
            </a:r>
          </a:p>
          <a:p>
            <a:r>
              <a:rPr lang="en-US" sz="2400" b="1" dirty="0" smtClean="0"/>
              <a:t>       </a:t>
            </a:r>
            <a:r>
              <a:rPr lang="en-US" sz="2400" b="1" dirty="0" err="1" smtClean="0"/>
              <a:t>Telophase</a:t>
            </a:r>
            <a:r>
              <a:rPr lang="en-US" sz="2400" b="1" dirty="0" smtClean="0"/>
              <a:t> I</a:t>
            </a:r>
            <a:r>
              <a:rPr lang="en-US" sz="2400" dirty="0" smtClean="0"/>
              <a:t>. Although </a:t>
            </a:r>
            <a:r>
              <a:rPr lang="en-US" sz="2400" dirty="0" err="1" smtClean="0"/>
              <a:t>chrs</a:t>
            </a:r>
            <a:r>
              <a:rPr lang="en-US" sz="2400" dirty="0" smtClean="0"/>
              <a:t> often undergo some dispersion (as in mitosis), they do not reach the extremely extended state of the </a:t>
            </a:r>
            <a:r>
              <a:rPr lang="en-US" sz="2400" dirty="0" err="1" smtClean="0"/>
              <a:t>interphase</a:t>
            </a:r>
            <a:r>
              <a:rPr lang="en-US" sz="2400" dirty="0" smtClean="0"/>
              <a:t> nucleus. The nuclear envelope may or may not reform. </a:t>
            </a:r>
            <a:r>
              <a:rPr lang="en-US" sz="2400" b="1" u="sng" dirty="0" smtClean="0"/>
              <a:t>The stage between the 2 meiotic divisions </a:t>
            </a:r>
            <a:r>
              <a:rPr lang="en-US" sz="2400" u="sng" dirty="0" smtClean="0"/>
              <a:t>is called </a:t>
            </a:r>
            <a:r>
              <a:rPr lang="en-US" sz="2400" b="1" i="1" u="sng" dirty="0" err="1" smtClean="0"/>
              <a:t>interkinesis</a:t>
            </a:r>
            <a:r>
              <a:rPr lang="en-US" sz="2400" b="1" i="1" u="sng" dirty="0" smtClean="0"/>
              <a:t> </a:t>
            </a:r>
            <a:r>
              <a:rPr lang="en-US" sz="2400" i="1" dirty="0" smtClean="0"/>
              <a:t>and is generally short. In animals, cells in </a:t>
            </a:r>
            <a:r>
              <a:rPr lang="en-US" sz="2400" dirty="0" smtClean="0"/>
              <a:t>this fleeting stage are referred to as </a:t>
            </a:r>
            <a:r>
              <a:rPr lang="en-US" sz="2400" b="1" i="1" dirty="0" smtClean="0"/>
              <a:t>secondary </a:t>
            </a:r>
            <a:r>
              <a:rPr lang="en-US" sz="2400" b="1" i="1" dirty="0" err="1" smtClean="0"/>
              <a:t>spermatocytes</a:t>
            </a:r>
            <a:r>
              <a:rPr lang="en-US" sz="2400" b="1" i="1" dirty="0" smtClean="0"/>
              <a:t> </a:t>
            </a:r>
            <a:r>
              <a:rPr lang="en-US" sz="2400" i="1" dirty="0" smtClean="0"/>
              <a:t>or </a:t>
            </a:r>
            <a:r>
              <a:rPr lang="en-US" sz="2400" b="1" i="1" dirty="0" smtClean="0"/>
              <a:t>secondary</a:t>
            </a:r>
            <a:r>
              <a:rPr lang="en-US" sz="2400" i="1" dirty="0" smtClean="0"/>
              <a:t> </a:t>
            </a:r>
            <a:r>
              <a:rPr lang="en-US" sz="2400" b="1" i="1" dirty="0" err="1" smtClean="0"/>
              <a:t>oocytes</a:t>
            </a:r>
            <a:r>
              <a:rPr lang="en-US" sz="2400" i="1" dirty="0" smtClean="0"/>
              <a:t> . These cells are characterized as being haploid </a:t>
            </a:r>
            <a:r>
              <a:rPr lang="en-US" sz="2400" dirty="0" smtClean="0"/>
              <a:t>(</a:t>
            </a:r>
            <a:r>
              <a:rPr lang="en-US" sz="2400" b="1" dirty="0" smtClean="0"/>
              <a:t>only 1 member of each pair </a:t>
            </a:r>
            <a:r>
              <a:rPr lang="en-US" sz="2400" dirty="0" smtClean="0"/>
              <a:t>of homologous </a:t>
            </a:r>
            <a:r>
              <a:rPr lang="en-US" sz="2400" dirty="0" err="1" smtClean="0"/>
              <a:t>chrs</a:t>
            </a:r>
            <a:r>
              <a:rPr lang="en-US" sz="2400" dirty="0" smtClean="0"/>
              <a:t>). They have twice as much DNA as a haploid gamete because each </a:t>
            </a:r>
            <a:r>
              <a:rPr lang="en-US" sz="2400" dirty="0" err="1" smtClean="0"/>
              <a:t>chr</a:t>
            </a:r>
            <a:r>
              <a:rPr lang="en-US" sz="2400" dirty="0" smtClean="0"/>
              <a:t> is still represented by a </a:t>
            </a:r>
            <a:r>
              <a:rPr lang="en-US" sz="2400" b="1" dirty="0" smtClean="0"/>
              <a:t>pair of attached </a:t>
            </a:r>
            <a:r>
              <a:rPr lang="en-US" sz="2400" b="1" dirty="0" err="1" smtClean="0"/>
              <a:t>chromatids</a:t>
            </a:r>
            <a:r>
              <a:rPr lang="en-US" sz="2400" dirty="0" smtClean="0"/>
              <a:t>. </a:t>
            </a:r>
            <a:r>
              <a:rPr lang="en-US" sz="2400" b="1" dirty="0" smtClean="0"/>
              <a:t>Primary </a:t>
            </a:r>
            <a:r>
              <a:rPr lang="en-US" sz="2400" b="1" dirty="0" err="1" smtClean="0"/>
              <a:t>spermatocyte</a:t>
            </a:r>
            <a:r>
              <a:rPr lang="en-US" sz="2400" b="1" dirty="0" smtClean="0"/>
              <a:t> </a:t>
            </a:r>
            <a:r>
              <a:rPr lang="en-US" sz="2400" dirty="0" smtClean="0"/>
              <a:t>has a </a:t>
            </a:r>
            <a:r>
              <a:rPr lang="en-US" sz="2400" b="1" dirty="0" smtClean="0"/>
              <a:t>4C</a:t>
            </a:r>
            <a:r>
              <a:rPr lang="en-US" sz="2400" dirty="0" smtClean="0"/>
              <a:t>, </a:t>
            </a:r>
            <a:r>
              <a:rPr lang="en-US" sz="2400" b="1" dirty="0" smtClean="0"/>
              <a:t>Secondary</a:t>
            </a:r>
            <a:r>
              <a:rPr lang="en-US" sz="2400" dirty="0" smtClean="0"/>
              <a:t> </a:t>
            </a:r>
            <a:r>
              <a:rPr lang="en-US" sz="2400" b="1" dirty="0" err="1" smtClean="0"/>
              <a:t>spermatocytes</a:t>
            </a:r>
            <a:r>
              <a:rPr lang="en-US" sz="2400" dirty="0" smtClean="0"/>
              <a:t> have a </a:t>
            </a:r>
            <a:r>
              <a:rPr lang="en-US" sz="2400" b="1" dirty="0" smtClean="0"/>
              <a:t>2C</a:t>
            </a:r>
            <a:r>
              <a:rPr lang="en-US" sz="2400" dirty="0" smtClean="0"/>
              <a:t>, and a </a:t>
            </a:r>
            <a:r>
              <a:rPr lang="en-US" sz="2400" b="1" dirty="0" smtClean="0"/>
              <a:t>Sperm cell </a:t>
            </a:r>
            <a:r>
              <a:rPr lang="en-US" sz="2400" dirty="0" smtClean="0"/>
              <a:t>has a </a:t>
            </a:r>
            <a:r>
              <a:rPr lang="en-US" sz="2400" b="1" dirty="0" smtClean="0"/>
              <a:t>1C DNA </a:t>
            </a:r>
            <a:r>
              <a:rPr lang="en-US" sz="2400" dirty="0" smtClean="0"/>
              <a:t>content.</a:t>
            </a:r>
            <a:endParaRPr lang="uk-UA"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4" y="2"/>
            <a:ext cx="9721849" cy="6309383"/>
          </a:xfrm>
          <a:prstGeom prst="rect">
            <a:avLst/>
          </a:prstGeom>
        </p:spPr>
        <p:style>
          <a:lnRef idx="1">
            <a:schemeClr val="accent3"/>
          </a:lnRef>
          <a:fillRef idx="2">
            <a:schemeClr val="accent3"/>
          </a:fillRef>
          <a:effectRef idx="1">
            <a:schemeClr val="accent3"/>
          </a:effectRef>
          <a:fontRef idx="minor">
            <a:schemeClr val="dk1"/>
          </a:fontRef>
        </p:style>
        <p:txBody>
          <a:bodyPr wrap="square" lIns="91404" tIns="45702" rIns="91404" bIns="45702">
            <a:spAutoFit/>
          </a:bodyPr>
          <a:lstStyle/>
          <a:p>
            <a:r>
              <a:rPr lang="en-US" sz="2400" b="1" dirty="0" err="1" smtClean="0"/>
              <a:t>Interkinesis</a:t>
            </a:r>
            <a:r>
              <a:rPr lang="en-US" sz="2400" dirty="0" smtClean="0"/>
              <a:t> is followed by </a:t>
            </a:r>
            <a:r>
              <a:rPr lang="en-US" sz="2400" b="1" dirty="0" smtClean="0"/>
              <a:t>prophase II</a:t>
            </a:r>
            <a:r>
              <a:rPr lang="en-US" sz="2400" dirty="0" smtClean="0"/>
              <a:t>, a much simpler than </a:t>
            </a:r>
            <a:r>
              <a:rPr lang="en-US" sz="2400" b="1" dirty="0" smtClean="0"/>
              <a:t>prophase I</a:t>
            </a:r>
            <a:r>
              <a:rPr lang="en-US" sz="2400" dirty="0" smtClean="0"/>
              <a:t>, its predecessor. If the nuclear envelope had reformed in </a:t>
            </a:r>
            <a:r>
              <a:rPr lang="en-US" sz="2400" dirty="0" err="1" smtClean="0"/>
              <a:t>telophase</a:t>
            </a:r>
            <a:r>
              <a:rPr lang="en-US" sz="2400" dirty="0" smtClean="0"/>
              <a:t> I, it is broken down again. The </a:t>
            </a:r>
            <a:r>
              <a:rPr lang="en-US" sz="2400" dirty="0" err="1" smtClean="0"/>
              <a:t>chrs</a:t>
            </a:r>
            <a:r>
              <a:rPr lang="en-US" sz="2400" dirty="0" smtClean="0"/>
              <a:t> become </a:t>
            </a:r>
            <a:r>
              <a:rPr lang="en-US" sz="2400" dirty="0" err="1" smtClean="0"/>
              <a:t>recompacted</a:t>
            </a:r>
            <a:r>
              <a:rPr lang="en-US" sz="2400" dirty="0" smtClean="0"/>
              <a:t> and line up at the </a:t>
            </a:r>
            <a:r>
              <a:rPr lang="en-US" sz="2400" b="1" dirty="0" smtClean="0"/>
              <a:t>metaphase plate</a:t>
            </a:r>
            <a:r>
              <a:rPr lang="en-US" sz="2400" dirty="0" smtClean="0"/>
              <a:t>. Unlike </a:t>
            </a:r>
            <a:r>
              <a:rPr lang="en-US" sz="2400" b="1" dirty="0" smtClean="0"/>
              <a:t>metaphase I</a:t>
            </a:r>
            <a:r>
              <a:rPr lang="en-US" sz="2400" dirty="0" smtClean="0"/>
              <a:t>, the </a:t>
            </a:r>
            <a:r>
              <a:rPr lang="en-US" sz="2400" dirty="0" err="1" smtClean="0"/>
              <a:t>kinetochores</a:t>
            </a:r>
            <a:r>
              <a:rPr lang="en-US" sz="2400" dirty="0" smtClean="0"/>
              <a:t> of sister </a:t>
            </a:r>
            <a:r>
              <a:rPr lang="en-US" sz="2400" dirty="0" err="1" smtClean="0"/>
              <a:t>chromatids</a:t>
            </a:r>
            <a:r>
              <a:rPr lang="en-US" sz="2400" dirty="0" smtClean="0"/>
              <a:t> of </a:t>
            </a:r>
            <a:r>
              <a:rPr lang="en-US" sz="2400" b="1" dirty="0" smtClean="0"/>
              <a:t>metaphase II </a:t>
            </a:r>
            <a:r>
              <a:rPr lang="en-US" sz="2400" dirty="0" smtClean="0"/>
              <a:t>face opposite poles and become attached to opposing sets of </a:t>
            </a:r>
            <a:r>
              <a:rPr lang="en-US" sz="2400" dirty="0" err="1" smtClean="0"/>
              <a:t>chr</a:t>
            </a:r>
            <a:r>
              <a:rPr lang="en-US" sz="2400" dirty="0" smtClean="0"/>
              <a:t> spindle fibers</a:t>
            </a:r>
            <a:r>
              <a:rPr lang="en-US" sz="2400" i="1" dirty="0" smtClean="0"/>
              <a:t> </a:t>
            </a:r>
            <a:r>
              <a:rPr lang="en-US" sz="2400" b="1" dirty="0" smtClean="0"/>
              <a:t>(Fig. </a:t>
            </a:r>
            <a:r>
              <a:rPr lang="en-US" sz="2400" b="1" i="1" dirty="0" smtClean="0"/>
              <a:t>(c). The progression of meiosis in vertebrate </a:t>
            </a:r>
            <a:r>
              <a:rPr lang="en-US" sz="2400" b="1" dirty="0" err="1" smtClean="0"/>
              <a:t>oocytes</a:t>
            </a:r>
            <a:r>
              <a:rPr lang="en-US" sz="2400" dirty="0" smtClean="0"/>
              <a:t> stops at </a:t>
            </a:r>
            <a:r>
              <a:rPr lang="en-US" sz="2400" b="1" dirty="0" smtClean="0"/>
              <a:t>metaphase II</a:t>
            </a:r>
            <a:r>
              <a:rPr lang="en-US" sz="2400" dirty="0" smtClean="0"/>
              <a:t>. </a:t>
            </a:r>
            <a:r>
              <a:rPr lang="en-US" sz="2400" b="1" dirty="0" smtClean="0"/>
              <a:t>The arrest </a:t>
            </a:r>
            <a:r>
              <a:rPr lang="en-US" sz="2400" dirty="0" smtClean="0"/>
              <a:t>is </a:t>
            </a:r>
            <a:r>
              <a:rPr lang="en-US" sz="2400" b="1" dirty="0" smtClean="0"/>
              <a:t>brought about by factors </a:t>
            </a:r>
            <a:r>
              <a:rPr lang="en-US" sz="2400" dirty="0" smtClean="0"/>
              <a:t>that </a:t>
            </a:r>
            <a:r>
              <a:rPr lang="en-US" sz="2400" b="1" dirty="0" smtClean="0"/>
              <a:t>inhibit APC Cdc20 </a:t>
            </a:r>
            <a:r>
              <a:rPr lang="en-US" sz="2400" dirty="0" smtClean="0"/>
              <a:t>activation, thereby </a:t>
            </a:r>
            <a:r>
              <a:rPr lang="en-US" sz="2400" b="1" dirty="0" smtClean="0"/>
              <a:t>preventing </a:t>
            </a:r>
            <a:r>
              <a:rPr lang="en-US" sz="2400" b="1" dirty="0" err="1" smtClean="0"/>
              <a:t>cyclin</a:t>
            </a:r>
            <a:r>
              <a:rPr lang="en-US" sz="2400" b="1" dirty="0" smtClean="0"/>
              <a:t> B</a:t>
            </a:r>
            <a:r>
              <a:rPr lang="en-US" sz="2400" dirty="0" smtClean="0"/>
              <a:t> </a:t>
            </a:r>
            <a:r>
              <a:rPr lang="en-US" sz="2400" b="1" dirty="0" smtClean="0"/>
              <a:t>degradation</a:t>
            </a:r>
            <a:r>
              <a:rPr lang="en-US" sz="2400" dirty="0" smtClean="0"/>
              <a:t>. As long as </a:t>
            </a:r>
            <a:r>
              <a:rPr lang="en-US" sz="2400" b="1" dirty="0" err="1" smtClean="0"/>
              <a:t>cyclin</a:t>
            </a:r>
            <a:r>
              <a:rPr lang="en-US" sz="2400" b="1" dirty="0" smtClean="0"/>
              <a:t> B levels </a:t>
            </a:r>
            <a:r>
              <a:rPr lang="en-US" sz="2400" dirty="0" smtClean="0"/>
              <a:t>remain </a:t>
            </a:r>
            <a:r>
              <a:rPr lang="en-US" sz="2400" b="1" dirty="0" smtClean="0"/>
              <a:t>high</a:t>
            </a:r>
            <a:r>
              <a:rPr lang="en-US" sz="2400" dirty="0" smtClean="0"/>
              <a:t> within the </a:t>
            </a:r>
            <a:r>
              <a:rPr lang="en-US" sz="2400" dirty="0" err="1" smtClean="0"/>
              <a:t>oocyte</a:t>
            </a:r>
            <a:r>
              <a:rPr lang="en-US" sz="2400" dirty="0" smtClean="0"/>
              <a:t>, </a:t>
            </a:r>
            <a:r>
              <a:rPr lang="en-US" sz="2400" b="1" dirty="0" err="1" smtClean="0"/>
              <a:t>Cdk</a:t>
            </a:r>
            <a:r>
              <a:rPr lang="en-US" sz="2400" b="1" dirty="0" smtClean="0"/>
              <a:t> activity is maintained</a:t>
            </a:r>
            <a:r>
              <a:rPr lang="en-US" sz="2400" dirty="0" smtClean="0"/>
              <a:t>, and the cells cannot progress to the next stage. </a:t>
            </a:r>
            <a:r>
              <a:rPr lang="en-US" sz="2400" b="1" dirty="0" smtClean="0"/>
              <a:t>Metaphase II </a:t>
            </a:r>
            <a:r>
              <a:rPr lang="en-US" sz="2400" dirty="0" smtClean="0"/>
              <a:t>arrest is released only when the </a:t>
            </a:r>
            <a:r>
              <a:rPr lang="en-US" sz="2400" dirty="0" err="1" smtClean="0"/>
              <a:t>oocyte</a:t>
            </a:r>
            <a:r>
              <a:rPr lang="en-US" sz="2400" dirty="0" smtClean="0"/>
              <a:t> (now called an egg) is fertilized. </a:t>
            </a:r>
            <a:r>
              <a:rPr lang="en-US" sz="2400" u="sng" dirty="0" smtClean="0"/>
              <a:t>Fertilization leads to a rapid </a:t>
            </a:r>
            <a:r>
              <a:rPr lang="en-US" sz="2400" b="1" u="sng" dirty="0" smtClean="0"/>
              <a:t>influx of Ca2+</a:t>
            </a:r>
            <a:r>
              <a:rPr lang="en-US" sz="2400" u="sng" dirty="0" smtClean="0"/>
              <a:t>, the </a:t>
            </a:r>
            <a:r>
              <a:rPr lang="en-US" sz="2400" b="1" u="sng" dirty="0" smtClean="0"/>
              <a:t>activation</a:t>
            </a:r>
            <a:r>
              <a:rPr lang="en-US" sz="2400" u="sng" dirty="0" smtClean="0"/>
              <a:t> of </a:t>
            </a:r>
            <a:r>
              <a:rPr lang="en-US" sz="2400" b="1" u="sng" dirty="0" smtClean="0"/>
              <a:t>APC Cdc20</a:t>
            </a:r>
            <a:r>
              <a:rPr lang="en-US" sz="2400" u="sng" dirty="0" smtClean="0"/>
              <a:t>, and the </a:t>
            </a:r>
            <a:r>
              <a:rPr lang="en-US" sz="2400" b="1" u="sng" dirty="0" smtClean="0"/>
              <a:t>destruction</a:t>
            </a:r>
            <a:r>
              <a:rPr lang="en-US" sz="2400" u="sng" dirty="0" smtClean="0"/>
              <a:t> of </a:t>
            </a:r>
            <a:r>
              <a:rPr lang="en-US" sz="2400" b="1" u="sng" dirty="0" err="1" smtClean="0"/>
              <a:t>cyclin</a:t>
            </a:r>
            <a:r>
              <a:rPr lang="en-US" sz="2400" b="1" u="sng" dirty="0" smtClean="0"/>
              <a:t> B</a:t>
            </a:r>
            <a:r>
              <a:rPr lang="en-US" sz="2400" u="sng" dirty="0" smtClean="0"/>
              <a:t>.</a:t>
            </a:r>
            <a:r>
              <a:rPr lang="en-US" sz="2400" dirty="0" smtClean="0"/>
              <a:t>  </a:t>
            </a:r>
            <a:r>
              <a:rPr lang="en-US" sz="2400" b="1" dirty="0" smtClean="0"/>
              <a:t>Anaphase II begins </a:t>
            </a:r>
            <a:r>
              <a:rPr lang="en-US" sz="2400" dirty="0" smtClean="0"/>
              <a:t>with the synchronous splitting of the </a:t>
            </a:r>
            <a:r>
              <a:rPr lang="en-US" sz="2400" dirty="0" err="1" smtClean="0"/>
              <a:t>centromeres</a:t>
            </a:r>
            <a:r>
              <a:rPr lang="en-US" sz="2400" dirty="0" smtClean="0"/>
              <a:t>, which had held the sister </a:t>
            </a:r>
            <a:r>
              <a:rPr lang="en-US" sz="2400" dirty="0" err="1" smtClean="0"/>
              <a:t>chromatids</a:t>
            </a:r>
            <a:r>
              <a:rPr lang="en-US" sz="2400" dirty="0" smtClean="0"/>
              <a:t> together, allowing them to move toward opposite poles </a:t>
            </a:r>
            <a:r>
              <a:rPr lang="en-US" sz="2400" b="1" dirty="0" smtClean="0"/>
              <a:t>(Fig. (</a:t>
            </a:r>
            <a:r>
              <a:rPr lang="en-US" sz="2400" b="1" i="1" dirty="0" smtClean="0"/>
              <a:t>d </a:t>
            </a:r>
            <a:r>
              <a:rPr lang="en-US" sz="2400" b="1" dirty="0" smtClean="0"/>
              <a:t>).</a:t>
            </a:r>
            <a:r>
              <a:rPr lang="en-US" sz="2400" b="1" i="1" dirty="0" smtClean="0"/>
              <a:t> </a:t>
            </a:r>
            <a:r>
              <a:rPr lang="en-US" sz="2400" b="1" dirty="0" smtClean="0"/>
              <a:t>Meiosis II ends </a:t>
            </a:r>
            <a:r>
              <a:rPr lang="en-US" sz="2400" dirty="0" smtClean="0"/>
              <a:t>with </a:t>
            </a:r>
            <a:r>
              <a:rPr lang="en-US" sz="2400" b="1" dirty="0" err="1" smtClean="0"/>
              <a:t>telophase</a:t>
            </a:r>
            <a:r>
              <a:rPr lang="en-US" sz="2400" b="1" dirty="0" smtClean="0"/>
              <a:t> II</a:t>
            </a:r>
            <a:r>
              <a:rPr lang="en-US" sz="2400" dirty="0" smtClean="0"/>
              <a:t>, in which the </a:t>
            </a:r>
            <a:r>
              <a:rPr lang="en-US" sz="2400" dirty="0" err="1" smtClean="0"/>
              <a:t>chrs</a:t>
            </a:r>
            <a:r>
              <a:rPr lang="en-US" sz="2400" dirty="0" smtClean="0"/>
              <a:t> are once again enclosed by a nuclear envelope. The products of meiosis are haploid cells with a </a:t>
            </a:r>
            <a:r>
              <a:rPr lang="en-US" sz="2400" b="1" dirty="0" smtClean="0"/>
              <a:t>1C</a:t>
            </a:r>
            <a:r>
              <a:rPr lang="en-US" sz="2400" dirty="0" smtClean="0"/>
              <a:t> amount of nuclear DNA.</a:t>
            </a:r>
            <a:endParaRPr lang="uk-UA"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4" y="4"/>
            <a:ext cx="9721849" cy="7109639"/>
          </a:xfrm>
          <a:prstGeom prst="rect">
            <a:avLst/>
          </a:prstGeom>
        </p:spPr>
        <p:txBody>
          <a:bodyPr wrap="square" lIns="91404" tIns="45702" rIns="91404" bIns="45702">
            <a:spAutoFit/>
          </a:bodyPr>
          <a:lstStyle/>
          <a:p>
            <a:r>
              <a:rPr lang="en-US" dirty="0" smtClean="0"/>
              <a:t>In </a:t>
            </a:r>
            <a:r>
              <a:rPr lang="en-US" dirty="0" err="1" smtClean="0"/>
              <a:t>oocytes</a:t>
            </a:r>
            <a:r>
              <a:rPr lang="en-US" dirty="0" smtClean="0"/>
              <a:t> development, </a:t>
            </a:r>
            <a:r>
              <a:rPr lang="en-US" i="1" dirty="0" err="1" smtClean="0"/>
              <a:t>diplotene</a:t>
            </a:r>
            <a:r>
              <a:rPr lang="en-US" dirty="0" smtClean="0"/>
              <a:t> is </a:t>
            </a:r>
            <a:r>
              <a:rPr lang="en-US" u="sng" dirty="0" smtClean="0"/>
              <a:t>an extremely extended phase </a:t>
            </a:r>
            <a:r>
              <a:rPr lang="en-US" dirty="0" smtClean="0"/>
              <a:t>in which the bulk of cell growth occurs. Whereas the </a:t>
            </a:r>
            <a:r>
              <a:rPr lang="en-US" i="1" dirty="0" err="1" smtClean="0"/>
              <a:t>pachytene</a:t>
            </a:r>
            <a:r>
              <a:rPr lang="en-US" dirty="0" smtClean="0"/>
              <a:t> </a:t>
            </a:r>
            <a:r>
              <a:rPr lang="en-US" dirty="0" err="1" smtClean="0"/>
              <a:t>chrs</a:t>
            </a:r>
            <a:r>
              <a:rPr lang="en-US" dirty="0" smtClean="0"/>
              <a:t> are compact, the </a:t>
            </a:r>
            <a:r>
              <a:rPr lang="en-US" i="1" dirty="0" err="1" smtClean="0"/>
              <a:t>diplotene</a:t>
            </a:r>
            <a:r>
              <a:rPr lang="en-US" dirty="0" smtClean="0"/>
              <a:t> </a:t>
            </a:r>
            <a:r>
              <a:rPr lang="en-US" dirty="0" err="1" smtClean="0"/>
              <a:t>chrs</a:t>
            </a:r>
            <a:r>
              <a:rPr lang="en-US" dirty="0" smtClean="0"/>
              <a:t> of both male </a:t>
            </a:r>
            <a:r>
              <a:rPr lang="en-US" i="1" dirty="0" smtClean="0"/>
              <a:t>primary </a:t>
            </a:r>
            <a:r>
              <a:rPr lang="en-US" i="1" dirty="0" err="1" smtClean="0"/>
              <a:t>spermatocytes</a:t>
            </a:r>
            <a:r>
              <a:rPr lang="en-US" i="1" dirty="0" smtClean="0"/>
              <a:t> </a:t>
            </a:r>
            <a:r>
              <a:rPr lang="en-US" dirty="0" smtClean="0"/>
              <a:t>and female </a:t>
            </a:r>
            <a:r>
              <a:rPr lang="en-US" i="1" dirty="0" smtClean="0"/>
              <a:t>primary </a:t>
            </a:r>
            <a:r>
              <a:rPr lang="en-US" i="1" dirty="0" err="1" smtClean="0"/>
              <a:t>oocytes</a:t>
            </a:r>
            <a:r>
              <a:rPr lang="en-US" i="1" dirty="0" smtClean="0"/>
              <a:t> </a:t>
            </a:r>
            <a:r>
              <a:rPr lang="en-US" dirty="0" smtClean="0"/>
              <a:t>are typically diffuse and difficult to observe.</a:t>
            </a:r>
          </a:p>
          <a:p>
            <a:r>
              <a:rPr lang="en-US" dirty="0" smtClean="0"/>
              <a:t>The </a:t>
            </a:r>
            <a:r>
              <a:rPr lang="en-US" i="1" dirty="0" err="1" smtClean="0"/>
              <a:t>diplotene</a:t>
            </a:r>
            <a:r>
              <a:rPr lang="en-US" dirty="0" smtClean="0"/>
              <a:t> </a:t>
            </a:r>
            <a:r>
              <a:rPr lang="en-US" dirty="0" err="1" smtClean="0"/>
              <a:t>chrs</a:t>
            </a:r>
            <a:r>
              <a:rPr lang="en-US" dirty="0" smtClean="0"/>
              <a:t> become dispersed into configuration not found at any other time during the life cycle of the organism. That is the </a:t>
            </a:r>
            <a:r>
              <a:rPr lang="en-US" i="1" dirty="0" err="1" smtClean="0"/>
              <a:t>lampbrush</a:t>
            </a:r>
            <a:r>
              <a:rPr lang="en-US" i="1" dirty="0" smtClean="0"/>
              <a:t> </a:t>
            </a:r>
            <a:r>
              <a:rPr lang="en-US" i="1" dirty="0" err="1" smtClean="0"/>
              <a:t>chrs</a:t>
            </a:r>
            <a:r>
              <a:rPr lang="en-US" i="1" dirty="0" smtClean="0"/>
              <a:t> (see Figure 12.14b) : a</a:t>
            </a:r>
            <a:r>
              <a:rPr lang="en-US" dirty="0" smtClean="0"/>
              <a:t>n axial backbone from which pairs of loops extend out in opposite directions. Loops arise in pairs because each </a:t>
            </a:r>
            <a:r>
              <a:rPr lang="en-US" dirty="0" err="1" smtClean="0"/>
              <a:t>chr</a:t>
            </a:r>
            <a:r>
              <a:rPr lang="en-US" dirty="0" smtClean="0"/>
              <a:t> consists of pairs of duplicated </a:t>
            </a:r>
            <a:r>
              <a:rPr lang="en-US" dirty="0" err="1" smtClean="0"/>
              <a:t>chromatids</a:t>
            </a:r>
            <a:r>
              <a:rPr lang="en-US" dirty="0" smtClean="0"/>
              <a:t> and each loop is a projection from a single </a:t>
            </a:r>
            <a:r>
              <a:rPr lang="en-US" dirty="0" err="1" smtClean="0"/>
              <a:t>chromatid</a:t>
            </a:r>
            <a:r>
              <a:rPr lang="en-US" dirty="0" smtClean="0"/>
              <a:t>. The 2 homologous </a:t>
            </a:r>
            <a:r>
              <a:rPr lang="en-US" dirty="0" err="1" smtClean="0"/>
              <a:t>chrs</a:t>
            </a:r>
            <a:r>
              <a:rPr lang="en-US" dirty="0" smtClean="0"/>
              <a:t> still remain together by </a:t>
            </a:r>
            <a:r>
              <a:rPr lang="en-US" dirty="0" err="1" smtClean="0"/>
              <a:t>chiasmata</a:t>
            </a:r>
            <a:r>
              <a:rPr lang="en-US" dirty="0" smtClean="0"/>
              <a:t>. The backbone of a </a:t>
            </a:r>
            <a:r>
              <a:rPr lang="en-US" dirty="0" err="1" smtClean="0"/>
              <a:t>lampbrush</a:t>
            </a:r>
            <a:r>
              <a:rPr lang="en-US" dirty="0" smtClean="0"/>
              <a:t> </a:t>
            </a:r>
            <a:r>
              <a:rPr lang="en-US" dirty="0" err="1" smtClean="0"/>
              <a:t>chr</a:t>
            </a:r>
            <a:r>
              <a:rPr lang="en-US" dirty="0" smtClean="0"/>
              <a:t> contains DNA and tightly associated protein and is </a:t>
            </a:r>
            <a:r>
              <a:rPr lang="en-US" dirty="0" err="1" smtClean="0"/>
              <a:t>transcriptionally</a:t>
            </a:r>
            <a:r>
              <a:rPr lang="en-US" dirty="0" smtClean="0"/>
              <a:t> inactive. In contrast, the DNA of the loops is highly extended and the site of intense transcriptional activity. The </a:t>
            </a:r>
            <a:r>
              <a:rPr lang="en-US" dirty="0" err="1" smtClean="0"/>
              <a:t>lampbrush</a:t>
            </a:r>
            <a:r>
              <a:rPr lang="en-US" dirty="0" smtClean="0"/>
              <a:t> </a:t>
            </a:r>
            <a:r>
              <a:rPr lang="en-US" dirty="0" err="1" smtClean="0"/>
              <a:t>chrs</a:t>
            </a:r>
            <a:r>
              <a:rPr lang="en-US" dirty="0" smtClean="0"/>
              <a:t> of the </a:t>
            </a:r>
            <a:r>
              <a:rPr lang="en-US" dirty="0" err="1" smtClean="0"/>
              <a:t>oocyte</a:t>
            </a:r>
            <a:r>
              <a:rPr lang="en-US" dirty="0" smtClean="0"/>
              <a:t> provide the RNA for proteins synthesis during </a:t>
            </a:r>
            <a:r>
              <a:rPr lang="en-US" dirty="0" err="1" smtClean="0"/>
              <a:t>oogenesis</a:t>
            </a:r>
            <a:r>
              <a:rPr lang="en-US" dirty="0" smtClean="0"/>
              <a:t> and during early embryogenesis.</a:t>
            </a:r>
          </a:p>
          <a:p>
            <a:r>
              <a:rPr lang="en-US" dirty="0" smtClean="0"/>
              <a:t>The final stage of prophase I is </a:t>
            </a:r>
            <a:r>
              <a:rPr lang="en-US" dirty="0" err="1" smtClean="0"/>
              <a:t>diakinesis</a:t>
            </a:r>
            <a:r>
              <a:rPr lang="en-US" dirty="0" smtClean="0"/>
              <a:t>, prepares the </a:t>
            </a:r>
            <a:r>
              <a:rPr lang="en-US" dirty="0" err="1" smtClean="0"/>
              <a:t>chrs</a:t>
            </a:r>
            <a:r>
              <a:rPr lang="en-US" dirty="0" smtClean="0"/>
              <a:t> for attachment to spindle fibers. In those species where the </a:t>
            </a:r>
            <a:r>
              <a:rPr lang="en-US" dirty="0" err="1" smtClean="0"/>
              <a:t>chrs</a:t>
            </a:r>
            <a:r>
              <a:rPr lang="en-US" dirty="0" smtClean="0"/>
              <a:t> become highly dispersed during </a:t>
            </a:r>
            <a:r>
              <a:rPr lang="en-US" dirty="0" err="1" smtClean="0"/>
              <a:t>diplotene</a:t>
            </a:r>
            <a:r>
              <a:rPr lang="en-US" dirty="0" smtClean="0"/>
              <a:t>, they </a:t>
            </a:r>
            <a:r>
              <a:rPr lang="en-US" dirty="0" err="1" smtClean="0"/>
              <a:t>recondensed</a:t>
            </a:r>
            <a:r>
              <a:rPr lang="en-US" dirty="0" smtClean="0"/>
              <a:t> during </a:t>
            </a:r>
            <a:r>
              <a:rPr lang="en-US" dirty="0" err="1" smtClean="0"/>
              <a:t>diakinesis</a:t>
            </a:r>
            <a:r>
              <a:rPr lang="en-US" dirty="0" smtClean="0"/>
              <a:t>. </a:t>
            </a:r>
            <a:r>
              <a:rPr lang="en-US" dirty="0" err="1" smtClean="0"/>
              <a:t>Diakinesis</a:t>
            </a:r>
            <a:r>
              <a:rPr lang="en-US" dirty="0" smtClean="0"/>
              <a:t> ends with the disappearance of the nucleolus, the breakdown of the nuclear envelope, and tetrads movement to metaphase plate. In vertebrate </a:t>
            </a:r>
            <a:r>
              <a:rPr lang="en-US" dirty="0" err="1" smtClean="0"/>
              <a:t>oocytes</a:t>
            </a:r>
            <a:r>
              <a:rPr lang="en-US" dirty="0" smtClean="0"/>
              <a:t>, these events are triggered by an increase in MPF activity. The of prophase I, called </a:t>
            </a:r>
            <a:r>
              <a:rPr lang="en-US" dirty="0" err="1" smtClean="0"/>
              <a:t>diakinesis</a:t>
            </a:r>
            <a:r>
              <a:rPr lang="en-US" dirty="0" smtClean="0"/>
              <a:t>, prepares the chromosomes for attachment to the meiotic spindle fibers. In those species where the chromosomes become highly dispersed during </a:t>
            </a:r>
            <a:r>
              <a:rPr lang="en-US" dirty="0" err="1" smtClean="0"/>
              <a:t>diplotene</a:t>
            </a:r>
            <a:r>
              <a:rPr lang="en-US" dirty="0" smtClean="0"/>
              <a:t>, they become </a:t>
            </a:r>
            <a:r>
              <a:rPr lang="en-US" dirty="0" err="1" smtClean="0"/>
              <a:t>recondensed</a:t>
            </a:r>
            <a:r>
              <a:rPr lang="en-US" dirty="0" smtClean="0"/>
              <a:t> during </a:t>
            </a:r>
            <a:r>
              <a:rPr lang="en-US" dirty="0" err="1" smtClean="0"/>
              <a:t>diakinesis</a:t>
            </a:r>
            <a:r>
              <a:rPr lang="en-US" dirty="0" smtClean="0"/>
              <a:t>. </a:t>
            </a:r>
            <a:r>
              <a:rPr lang="en-US" dirty="0" err="1" smtClean="0"/>
              <a:t>Diakine</a:t>
            </a:r>
            <a:r>
              <a:rPr lang="en-US" dirty="0" smtClean="0"/>
              <a:t>- sis ends with the disappearance of the nucleolus, the breakdown of the nuclear envelope, and the movement of the tetrads to the metaphase plate. In vertebrate </a:t>
            </a:r>
            <a:r>
              <a:rPr lang="en-US" dirty="0" err="1" smtClean="0"/>
              <a:t>oocytes</a:t>
            </a:r>
            <a:r>
              <a:rPr lang="en-US" dirty="0" smtClean="0"/>
              <a:t>, these events are triggered by an increase in the level of the protein </a:t>
            </a:r>
            <a:r>
              <a:rPr lang="en-US" dirty="0" err="1" smtClean="0"/>
              <a:t>kinase</a:t>
            </a:r>
            <a:r>
              <a:rPr lang="en-US" dirty="0" smtClean="0"/>
              <a:t> activity of MPF. In fact, MPF was first identified for its ability to initiate these events, which represent the maturation of the </a:t>
            </a:r>
            <a:r>
              <a:rPr lang="en-US" dirty="0" err="1" smtClean="0"/>
              <a:t>oocyte</a:t>
            </a:r>
            <a:r>
              <a:rPr lang="en-US" dirty="0" smtClean="0"/>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1" y="1"/>
            <a:ext cx="9721850" cy="6524827"/>
          </a:xfrm>
          <a:prstGeom prst="rect">
            <a:avLst/>
          </a:prstGeom>
        </p:spPr>
        <p:txBody>
          <a:bodyPr wrap="square" lIns="91404" tIns="45702" rIns="91404" bIns="45702">
            <a:spAutoFit/>
          </a:bodyPr>
          <a:lstStyle/>
          <a:p>
            <a:r>
              <a:rPr lang="en-US" sz="2000" dirty="0" smtClean="0">
                <a:latin typeface="Arial" pitchFamily="34" charset="0"/>
                <a:cs typeface="Arial" pitchFamily="34" charset="0"/>
              </a:rPr>
              <a:t>In most eukaryotes, homologous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aligned at the </a:t>
            </a:r>
            <a:r>
              <a:rPr lang="en-US" sz="2000" b="1" i="1" dirty="0" smtClean="0">
                <a:latin typeface="Arial" pitchFamily="34" charset="0"/>
                <a:cs typeface="Arial" pitchFamily="34" charset="0"/>
              </a:rPr>
              <a:t>metaphase plate </a:t>
            </a:r>
            <a:r>
              <a:rPr lang="en-US" sz="2000" dirty="0" smtClean="0">
                <a:latin typeface="Arial" pitchFamily="34" charset="0"/>
                <a:cs typeface="Arial" pitchFamily="34" charset="0"/>
              </a:rPr>
              <a:t>of meiosis I have </a:t>
            </a:r>
            <a:r>
              <a:rPr lang="en-US" sz="2000" dirty="0" err="1" smtClean="0">
                <a:latin typeface="Arial" pitchFamily="34" charset="0"/>
                <a:cs typeface="Arial" pitchFamily="34" charset="0"/>
              </a:rPr>
              <a:t>chiasmata</a:t>
            </a:r>
            <a:r>
              <a:rPr lang="en-US" sz="2000" dirty="0" smtClean="0">
                <a:latin typeface="Arial" pitchFamily="34" charset="0"/>
                <a:cs typeface="Arial" pitchFamily="34" charset="0"/>
              </a:rPr>
              <a:t>, these sites appear to be the primary means by which the homologues remain together in </a:t>
            </a:r>
            <a:r>
              <a:rPr lang="en-US" sz="2000" i="1" dirty="0" smtClean="0">
                <a:latin typeface="Arial" pitchFamily="34" charset="0"/>
                <a:cs typeface="Arial" pitchFamily="34" charset="0"/>
              </a:rPr>
              <a:t>bivalent</a:t>
            </a:r>
            <a:r>
              <a:rPr lang="en-US" sz="2000" dirty="0" smtClean="0">
                <a:latin typeface="Arial" pitchFamily="34" charset="0"/>
                <a:cs typeface="Arial" pitchFamily="34" charset="0"/>
              </a:rPr>
              <a:t>. The pair of short homologues forms at least 1 </a:t>
            </a:r>
            <a:r>
              <a:rPr lang="en-US" sz="2000" i="1" dirty="0" err="1" smtClean="0">
                <a:latin typeface="Arial" pitchFamily="34" charset="0"/>
                <a:cs typeface="Arial" pitchFamily="34" charset="0"/>
              </a:rPr>
              <a:t>chiasma</a:t>
            </a:r>
            <a:r>
              <a:rPr lang="en-US" sz="2000" dirty="0" smtClean="0">
                <a:latin typeface="Arial" pitchFamily="34" charset="0"/>
                <a:cs typeface="Arial" pitchFamily="34" charset="0"/>
              </a:rPr>
              <a:t>, and longer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tend to have several. In cases where a </a:t>
            </a:r>
            <a:r>
              <a:rPr lang="en-US" sz="2000" dirty="0" err="1" smtClean="0">
                <a:latin typeface="Arial" pitchFamily="34" charset="0"/>
                <a:cs typeface="Arial" pitchFamily="34" charset="0"/>
              </a:rPr>
              <a:t>chiasma</a:t>
            </a:r>
            <a:r>
              <a:rPr lang="en-US" sz="2000" dirty="0" smtClean="0">
                <a:latin typeface="Arial" pitchFamily="34" charset="0"/>
                <a:cs typeface="Arial" pitchFamily="34" charset="0"/>
              </a:rPr>
              <a:t> does not occur between homologous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there is generally a failure of the bivalent to hold together after dissolution of the SC. No </a:t>
            </a:r>
            <a:r>
              <a:rPr lang="en-US" sz="2000" dirty="0" err="1" smtClean="0">
                <a:latin typeface="Arial" pitchFamily="34" charset="0"/>
                <a:cs typeface="Arial" pitchFamily="34" charset="0"/>
              </a:rPr>
              <a:t>chiasma</a:t>
            </a:r>
            <a:r>
              <a:rPr lang="en-US" sz="2000" dirty="0" smtClean="0">
                <a:latin typeface="Arial" pitchFamily="34" charset="0"/>
                <a:cs typeface="Arial" pitchFamily="34" charset="0"/>
              </a:rPr>
              <a:t> state leads to a high likelihood that homologous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will not be separated during the 1st meiotic division, causing an abnormal segregation of chromosomes. (see </a:t>
            </a:r>
            <a:r>
              <a:rPr lang="en-US" sz="2000" i="1" dirty="0" smtClean="0">
                <a:latin typeface="Arial" pitchFamily="34" charset="0"/>
                <a:cs typeface="Arial" pitchFamily="34" charset="0"/>
              </a:rPr>
              <a:t>Human Perspective </a:t>
            </a:r>
            <a:r>
              <a:rPr lang="en-US" sz="2000" dirty="0" smtClean="0">
                <a:latin typeface="Arial" pitchFamily="34" charset="0"/>
                <a:cs typeface="Arial" pitchFamily="34" charset="0"/>
              </a:rPr>
              <a:t>in e-mail).</a:t>
            </a:r>
          </a:p>
          <a:p>
            <a:r>
              <a:rPr lang="en-US" sz="2000" b="1" i="1" dirty="0" smtClean="0">
                <a:latin typeface="Arial" pitchFamily="34" charset="0"/>
                <a:cs typeface="Arial" pitchFamily="34" charset="0"/>
              </a:rPr>
              <a:t>Metaphase I </a:t>
            </a:r>
            <a:r>
              <a:rPr lang="en-US" sz="2000" dirty="0" smtClean="0">
                <a:latin typeface="Arial" pitchFamily="34" charset="0"/>
                <a:cs typeface="Arial" pitchFamily="34" charset="0"/>
              </a:rPr>
              <a:t>finds each pair of homologous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oriented in such a way that both </a:t>
            </a:r>
            <a:r>
              <a:rPr lang="en-US" sz="2000" dirty="0" err="1" smtClean="0">
                <a:latin typeface="Arial" pitchFamily="34" charset="0"/>
                <a:cs typeface="Arial" pitchFamily="34" charset="0"/>
              </a:rPr>
              <a:t>chromatids</a:t>
            </a:r>
            <a:r>
              <a:rPr lang="en-US" sz="2000" dirty="0" smtClean="0">
                <a:latin typeface="Arial" pitchFamily="34" charset="0"/>
                <a:cs typeface="Arial" pitchFamily="34" charset="0"/>
              </a:rPr>
              <a:t> of one </a:t>
            </a:r>
            <a:r>
              <a:rPr lang="en-US" sz="2000" dirty="0" err="1" smtClean="0">
                <a:latin typeface="Arial" pitchFamily="34" charset="0"/>
                <a:cs typeface="Arial" pitchFamily="34" charset="0"/>
              </a:rPr>
              <a:t>chr</a:t>
            </a:r>
            <a:r>
              <a:rPr lang="en-US" sz="2000" dirty="0" smtClean="0">
                <a:latin typeface="Arial" pitchFamily="34" charset="0"/>
                <a:cs typeface="Arial" pitchFamily="34" charset="0"/>
              </a:rPr>
              <a:t> face the same pole. Consequently, the joined </a:t>
            </a:r>
            <a:r>
              <a:rPr lang="en-US" sz="2000" dirty="0" err="1" smtClean="0">
                <a:latin typeface="Arial" pitchFamily="34" charset="0"/>
                <a:cs typeface="Arial" pitchFamily="34" charset="0"/>
              </a:rPr>
              <a:t>centromeres</a:t>
            </a:r>
            <a:r>
              <a:rPr lang="en-US" sz="2000" dirty="0" smtClean="0">
                <a:latin typeface="Arial" pitchFamily="34" charset="0"/>
                <a:cs typeface="Arial" pitchFamily="34" charset="0"/>
              </a:rPr>
              <a:t> of sister </a:t>
            </a:r>
            <a:r>
              <a:rPr lang="en-US" sz="2000" dirty="0" err="1" smtClean="0">
                <a:latin typeface="Arial" pitchFamily="34" charset="0"/>
                <a:cs typeface="Arial" pitchFamily="34" charset="0"/>
              </a:rPr>
              <a:t>chromatids</a:t>
            </a:r>
            <a:r>
              <a:rPr lang="en-US" sz="2000" dirty="0" smtClean="0">
                <a:latin typeface="Arial" pitchFamily="34" charset="0"/>
                <a:cs typeface="Arial" pitchFamily="34" charset="0"/>
              </a:rPr>
              <a:t> lie side by side relative to the long axis of the spindle, and the </a:t>
            </a:r>
            <a:r>
              <a:rPr lang="en-US" sz="2000" i="1" dirty="0" smtClean="0">
                <a:latin typeface="Arial" pitchFamily="34" charset="0"/>
                <a:cs typeface="Arial" pitchFamily="34" charset="0"/>
              </a:rPr>
              <a:t>chromosomal fibers </a:t>
            </a:r>
            <a:r>
              <a:rPr lang="en-US" sz="2000" dirty="0" smtClean="0">
                <a:latin typeface="Arial" pitchFamily="34" charset="0"/>
                <a:cs typeface="Arial" pitchFamily="34" charset="0"/>
              </a:rPr>
              <a:t>are connected to both </a:t>
            </a:r>
            <a:r>
              <a:rPr lang="en-US" sz="2000" dirty="0" err="1" smtClean="0">
                <a:latin typeface="Arial" pitchFamily="34" charset="0"/>
                <a:cs typeface="Arial" pitchFamily="34" charset="0"/>
              </a:rPr>
              <a:t>chromatids</a:t>
            </a:r>
            <a:r>
              <a:rPr lang="en-US" sz="2000" dirty="0" smtClean="0">
                <a:latin typeface="Arial" pitchFamily="34" charset="0"/>
                <a:cs typeface="Arial" pitchFamily="34" charset="0"/>
              </a:rPr>
              <a:t> of a single </a:t>
            </a:r>
            <a:r>
              <a:rPr lang="en-US" sz="2000" dirty="0" err="1" smtClean="0">
                <a:latin typeface="Arial" pitchFamily="34" charset="0"/>
                <a:cs typeface="Arial" pitchFamily="34" charset="0"/>
              </a:rPr>
              <a:t>chr</a:t>
            </a:r>
            <a:r>
              <a:rPr lang="en-US" sz="2000" dirty="0" smtClean="0">
                <a:latin typeface="Arial" pitchFamily="34" charset="0"/>
                <a:cs typeface="Arial" pitchFamily="34" charset="0"/>
              </a:rPr>
              <a:t> (Fig. 14.37). During anaphase I, the homologous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separate from one another. Since there is no interaction between one tetrad and another, the maternal and paternal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of each tetrad segregate into 2 daughter cells independent of the other </a:t>
            </a:r>
            <a:r>
              <a:rPr lang="en-US" sz="2000" dirty="0" err="1" smtClean="0">
                <a:latin typeface="Arial" pitchFamily="34" charset="0"/>
                <a:cs typeface="Arial" pitchFamily="34" charset="0"/>
              </a:rPr>
              <a:t>chrs</a:t>
            </a:r>
            <a:r>
              <a:rPr lang="en-US" sz="2000" dirty="0" smtClean="0">
                <a:latin typeface="Arial" pitchFamily="34" charset="0"/>
                <a:cs typeface="Arial" pitchFamily="34" charset="0"/>
              </a:rPr>
              <a:t> (see Fig. 14.34). </a:t>
            </a:r>
          </a:p>
          <a:p>
            <a:r>
              <a:rPr lang="en-US" sz="2000" b="1" dirty="0" smtClean="0">
                <a:latin typeface="Arial" pitchFamily="34" charset="0"/>
                <a:cs typeface="Arial" pitchFamily="34" charset="0"/>
              </a:rPr>
              <a:t>Anaphase I </a:t>
            </a:r>
            <a:r>
              <a:rPr lang="en-US" sz="2000" dirty="0" smtClean="0">
                <a:latin typeface="Arial" pitchFamily="34" charset="0"/>
                <a:cs typeface="Arial" pitchFamily="34" charset="0"/>
              </a:rPr>
              <a:t>is the cytological event that corresponds to </a:t>
            </a:r>
            <a:r>
              <a:rPr lang="en-US" sz="2000" b="1" dirty="0" smtClean="0">
                <a:latin typeface="Arial" pitchFamily="34" charset="0"/>
                <a:cs typeface="Arial" pitchFamily="34" charset="0"/>
              </a:rPr>
              <a:t>Mendel's 1st law of independent assortment.</a:t>
            </a:r>
            <a:r>
              <a:rPr lang="en-US" sz="2000" dirty="0" smtClean="0">
                <a:latin typeface="Arial" pitchFamily="34" charset="0"/>
                <a:cs typeface="Arial" pitchFamily="34" charset="0"/>
              </a:rPr>
              <a:t> During the anaphase movement, each chromosome can be seen to be composed of 2 associated </a:t>
            </a:r>
            <a:r>
              <a:rPr lang="en-US" sz="2000" dirty="0" err="1" smtClean="0">
                <a:latin typeface="Arial" pitchFamily="34" charset="0"/>
                <a:cs typeface="Arial" pitchFamily="34" charset="0"/>
              </a:rPr>
              <a:t>chromatids</a:t>
            </a:r>
            <a:r>
              <a:rPr lang="en-US" sz="2000" dirty="0" smtClean="0">
                <a:latin typeface="Arial" pitchFamily="34" charset="0"/>
                <a:cs typeface="Arial" pitchFamily="34" charset="0"/>
              </a:rPr>
              <a:t> still connected to one another by their </a:t>
            </a:r>
            <a:r>
              <a:rPr lang="en-US" sz="2000" dirty="0" err="1" smtClean="0">
                <a:latin typeface="Arial" pitchFamily="34" charset="0"/>
                <a:cs typeface="Arial" pitchFamily="34" charset="0"/>
              </a:rPr>
              <a:t>centromeres</a:t>
            </a:r>
            <a:r>
              <a:rPr lang="en-US" sz="2000" dirty="0" smtClean="0">
                <a:latin typeface="Arial" pitchFamily="34" charset="0"/>
                <a:cs typeface="Arial" pitchFamily="34" charset="0"/>
              </a:rPr>
              <a:t>.</a:t>
            </a:r>
          </a:p>
          <a:p>
            <a:endParaRPr lang="uk-U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4" y="1"/>
            <a:ext cx="9721849" cy="7063436"/>
          </a:xfrm>
          <a:prstGeom prst="rect">
            <a:avLst/>
          </a:prstGeom>
        </p:spPr>
        <p:txBody>
          <a:bodyPr wrap="square" lIns="91404" tIns="45702" rIns="91404" bIns="45702">
            <a:spAutoFit/>
          </a:bodyPr>
          <a:lstStyle/>
          <a:p>
            <a:r>
              <a:rPr lang="en-US" sz="2400" b="1" dirty="0" err="1" smtClean="0">
                <a:latin typeface="Arial" pitchFamily="34" charset="0"/>
                <a:cs typeface="Arial" pitchFamily="34" charset="0"/>
              </a:rPr>
              <a:t>Telophase</a:t>
            </a:r>
            <a:r>
              <a:rPr lang="en-US" sz="2400" b="1" dirty="0" smtClean="0">
                <a:latin typeface="Arial" pitchFamily="34" charset="0"/>
                <a:cs typeface="Arial" pitchFamily="34" charset="0"/>
              </a:rPr>
              <a:t> I</a:t>
            </a:r>
            <a:r>
              <a:rPr lang="en-US" sz="2400" dirty="0" smtClean="0">
                <a:latin typeface="Arial" pitchFamily="34" charset="0"/>
                <a:cs typeface="Arial" pitchFamily="34" charset="0"/>
              </a:rPr>
              <a:t> : </a:t>
            </a:r>
            <a:r>
              <a:rPr lang="en-US" sz="2400" b="1" dirty="0" err="1" smtClean="0">
                <a:latin typeface="Arial" pitchFamily="34" charset="0"/>
                <a:cs typeface="Arial" pitchFamily="34" charset="0"/>
              </a:rPr>
              <a:t>chrs</a:t>
            </a:r>
            <a:r>
              <a:rPr lang="en-US" sz="2400" dirty="0" smtClean="0">
                <a:latin typeface="Arial" pitchFamily="34" charset="0"/>
                <a:cs typeface="Arial" pitchFamily="34" charset="0"/>
              </a:rPr>
              <a:t> generally do </a:t>
            </a:r>
            <a:r>
              <a:rPr lang="en-US" sz="2400" b="1" i="1" dirty="0" smtClean="0">
                <a:latin typeface="Arial" pitchFamily="34" charset="0"/>
                <a:cs typeface="Arial" pitchFamily="34" charset="0"/>
              </a:rPr>
              <a:t>not revert </a:t>
            </a:r>
            <a:r>
              <a:rPr lang="en-US" sz="2400" dirty="0" smtClean="0">
                <a:latin typeface="Arial" pitchFamily="34" charset="0"/>
                <a:cs typeface="Arial" pitchFamily="34" charset="0"/>
              </a:rPr>
              <a:t>to a true </a:t>
            </a:r>
            <a:r>
              <a:rPr lang="en-US" sz="2400" b="1" i="1" dirty="0" err="1" smtClean="0">
                <a:latin typeface="Arial" pitchFamily="34" charset="0"/>
                <a:cs typeface="Arial" pitchFamily="34" charset="0"/>
              </a:rPr>
              <a:t>interphase</a:t>
            </a:r>
            <a:r>
              <a:rPr lang="en-US" sz="2400" b="1" i="1" dirty="0" smtClean="0">
                <a:latin typeface="Arial" pitchFamily="34" charset="0"/>
                <a:cs typeface="Arial" pitchFamily="34" charset="0"/>
              </a:rPr>
              <a:t> condition</a:t>
            </a:r>
            <a:r>
              <a:rPr lang="en-US" sz="2400" dirty="0" smtClean="0">
                <a:latin typeface="Arial" pitchFamily="34" charset="0"/>
                <a:cs typeface="Arial" pitchFamily="34" charset="0"/>
              </a:rPr>
              <a:t>. Although in many cases the chromosomes do undergo some dispersion, they do not reach the extremely extended state of the </a:t>
            </a:r>
            <a:r>
              <a:rPr lang="en-US" sz="2400" dirty="0" err="1" smtClean="0">
                <a:latin typeface="Arial" pitchFamily="34" charset="0"/>
                <a:cs typeface="Arial" pitchFamily="34" charset="0"/>
              </a:rPr>
              <a:t>interphase</a:t>
            </a:r>
            <a:r>
              <a:rPr lang="en-US" sz="2400" dirty="0" smtClean="0">
                <a:latin typeface="Arial" pitchFamily="34" charset="0"/>
                <a:cs typeface="Arial" pitchFamily="34" charset="0"/>
              </a:rPr>
              <a:t>. The nuclear envelope may or may not reform during </a:t>
            </a:r>
            <a:r>
              <a:rPr lang="en-US" sz="2400" dirty="0" err="1" smtClean="0">
                <a:latin typeface="Arial" pitchFamily="34" charset="0"/>
                <a:cs typeface="Arial" pitchFamily="34" charset="0"/>
              </a:rPr>
              <a:t>telophase</a:t>
            </a:r>
            <a:r>
              <a:rPr lang="en-US" sz="2400" dirty="0" smtClean="0">
                <a:latin typeface="Arial" pitchFamily="34" charset="0"/>
                <a:cs typeface="Arial" pitchFamily="34" charset="0"/>
              </a:rPr>
              <a:t> I. The stage between the 2 meiotic divisions is called </a:t>
            </a:r>
            <a:r>
              <a:rPr lang="en-US" sz="2400" b="1" i="1" dirty="0" err="1" smtClean="0">
                <a:latin typeface="Arial" pitchFamily="34" charset="0"/>
                <a:cs typeface="Arial" pitchFamily="34" charset="0"/>
              </a:rPr>
              <a:t>interkinesis</a:t>
            </a:r>
            <a:r>
              <a:rPr lang="en-US" sz="2400" i="1" dirty="0" smtClean="0">
                <a:latin typeface="Arial" pitchFamily="34" charset="0"/>
                <a:cs typeface="Arial" pitchFamily="34" charset="0"/>
              </a:rPr>
              <a:t> </a:t>
            </a:r>
            <a:r>
              <a:rPr lang="en-US" sz="2400" dirty="0" smtClean="0">
                <a:latin typeface="Arial" pitchFamily="34" charset="0"/>
                <a:cs typeface="Arial" pitchFamily="34" charset="0"/>
              </a:rPr>
              <a:t>and is generally short. In animals, cells in this fleeting stage are referred to as </a:t>
            </a:r>
            <a:r>
              <a:rPr lang="en-US" sz="2400" b="1" i="1" dirty="0" smtClean="0">
                <a:latin typeface="Arial" pitchFamily="34" charset="0"/>
                <a:cs typeface="Arial" pitchFamily="34" charset="0"/>
              </a:rPr>
              <a:t>secondary </a:t>
            </a:r>
            <a:r>
              <a:rPr lang="en-US" sz="2400" b="1" i="1" dirty="0" err="1" smtClean="0">
                <a:latin typeface="Arial" pitchFamily="34" charset="0"/>
                <a:cs typeface="Arial" pitchFamily="34" charset="0"/>
              </a:rPr>
              <a:t>spermatocytes</a:t>
            </a:r>
            <a:r>
              <a:rPr lang="en-US" sz="2400" b="1" i="1" dirty="0" smtClean="0">
                <a:latin typeface="Arial" pitchFamily="34" charset="0"/>
                <a:cs typeface="Arial" pitchFamily="34" charset="0"/>
              </a:rPr>
              <a:t> </a:t>
            </a:r>
            <a:r>
              <a:rPr lang="en-US" sz="2400" dirty="0" smtClean="0">
                <a:latin typeface="Arial" pitchFamily="34" charset="0"/>
                <a:cs typeface="Arial" pitchFamily="34" charset="0"/>
              </a:rPr>
              <a:t>or </a:t>
            </a:r>
            <a:r>
              <a:rPr lang="en-US" sz="2400" b="1" i="1" dirty="0" smtClean="0">
                <a:latin typeface="Arial" pitchFamily="34" charset="0"/>
                <a:cs typeface="Arial" pitchFamily="34" charset="0"/>
              </a:rPr>
              <a:t>secondary </a:t>
            </a:r>
            <a:r>
              <a:rPr lang="en-US" sz="2400" b="1" i="1" dirty="0" err="1" smtClean="0">
                <a:latin typeface="Arial" pitchFamily="34" charset="0"/>
                <a:cs typeface="Arial" pitchFamily="34" charset="0"/>
              </a:rPr>
              <a:t>oocytes</a:t>
            </a:r>
            <a:r>
              <a:rPr lang="en-US" sz="2400" dirty="0" smtClean="0">
                <a:latin typeface="Arial" pitchFamily="34" charset="0"/>
                <a:cs typeface="Arial" pitchFamily="34" charset="0"/>
              </a:rPr>
              <a:t>. They are haploid by </a:t>
            </a:r>
            <a:r>
              <a:rPr lang="en-US" sz="2400" dirty="0" err="1" smtClean="0">
                <a:latin typeface="Arial" pitchFamily="34" charset="0"/>
                <a:cs typeface="Arial" pitchFamily="34" charset="0"/>
              </a:rPr>
              <a:t>chr</a:t>
            </a:r>
            <a:r>
              <a:rPr lang="en-US" sz="2400" dirty="0" smtClean="0">
                <a:latin typeface="Arial" pitchFamily="34" charset="0"/>
                <a:cs typeface="Arial" pitchFamily="34" charset="0"/>
              </a:rPr>
              <a:t> number (n), have diploid by amount of nuclear DNA, since each chromosome is still represented by a pair of attached </a:t>
            </a:r>
            <a:r>
              <a:rPr lang="en-US" sz="2400" dirty="0" err="1" smtClean="0">
                <a:latin typeface="Arial" pitchFamily="34" charset="0"/>
                <a:cs typeface="Arial" pitchFamily="34" charset="0"/>
              </a:rPr>
              <a:t>chromatids</a:t>
            </a:r>
            <a:r>
              <a:rPr lang="en-US" sz="2400" dirty="0" smtClean="0">
                <a:latin typeface="Arial" pitchFamily="34" charset="0"/>
                <a:cs typeface="Arial" pitchFamily="34" charset="0"/>
              </a:rPr>
              <a:t>.</a:t>
            </a:r>
          </a:p>
          <a:p>
            <a:r>
              <a:rPr lang="en-US" sz="2400" b="1" dirty="0" err="1" smtClean="0">
                <a:latin typeface="Arial" pitchFamily="34" charset="0"/>
                <a:cs typeface="Arial" pitchFamily="34" charset="0"/>
              </a:rPr>
              <a:t>Interkinesis</a:t>
            </a:r>
            <a:r>
              <a:rPr lang="en-US" sz="2400" dirty="0" smtClean="0">
                <a:latin typeface="Arial" pitchFamily="34" charset="0"/>
                <a:cs typeface="Arial" pitchFamily="34" charset="0"/>
              </a:rPr>
              <a:t> is followed by </a:t>
            </a:r>
            <a:r>
              <a:rPr lang="en-US" sz="2400" b="1" dirty="0" smtClean="0">
                <a:latin typeface="Arial" pitchFamily="34" charset="0"/>
                <a:cs typeface="Arial" pitchFamily="34" charset="0"/>
              </a:rPr>
              <a:t>prophase</a:t>
            </a:r>
            <a:r>
              <a:rPr lang="en-US" sz="2400" dirty="0" smtClean="0">
                <a:latin typeface="Arial" pitchFamily="34" charset="0"/>
                <a:cs typeface="Arial" pitchFamily="34" charset="0"/>
              </a:rPr>
              <a:t> </a:t>
            </a:r>
            <a:r>
              <a:rPr lang="en-US" sz="2400" b="1" dirty="0" smtClean="0">
                <a:latin typeface="Arial" pitchFamily="34" charset="0"/>
                <a:cs typeface="Arial" pitchFamily="34" charset="0"/>
              </a:rPr>
              <a:t>II,</a:t>
            </a:r>
            <a:r>
              <a:rPr lang="en-US" sz="2400" dirty="0" smtClean="0">
                <a:latin typeface="Arial" pitchFamily="34" charset="0"/>
                <a:cs typeface="Arial" pitchFamily="34" charset="0"/>
              </a:rPr>
              <a:t> a much simpler prophase than its predecessor. The </a:t>
            </a:r>
            <a:r>
              <a:rPr lang="en-US" sz="2400" dirty="0" err="1" smtClean="0">
                <a:latin typeface="Arial" pitchFamily="34" charset="0"/>
                <a:cs typeface="Arial" pitchFamily="34" charset="0"/>
              </a:rPr>
              <a:t>chrs</a:t>
            </a:r>
            <a:r>
              <a:rPr lang="en-US" sz="2400" dirty="0" smtClean="0">
                <a:latin typeface="Arial" pitchFamily="34" charset="0"/>
                <a:cs typeface="Arial" pitchFamily="34" charset="0"/>
              </a:rPr>
              <a:t> merely </a:t>
            </a:r>
            <a:r>
              <a:rPr lang="en-US" sz="2400" dirty="0" err="1" smtClean="0">
                <a:latin typeface="Arial" pitchFamily="34" charset="0"/>
                <a:cs typeface="Arial" pitchFamily="34" charset="0"/>
              </a:rPr>
              <a:t>recondense</a:t>
            </a:r>
            <a:r>
              <a:rPr lang="en-US" sz="2400" dirty="0" smtClean="0">
                <a:latin typeface="Arial" pitchFamily="34" charset="0"/>
                <a:cs typeface="Arial" pitchFamily="34" charset="0"/>
              </a:rPr>
              <a:t> and line up at the metaphase plate. In </a:t>
            </a:r>
            <a:r>
              <a:rPr lang="en-US" sz="2400" b="1" i="1" dirty="0" smtClean="0">
                <a:latin typeface="Arial" pitchFamily="34" charset="0"/>
                <a:cs typeface="Arial" pitchFamily="34" charset="0"/>
              </a:rPr>
              <a:t>contrast</a:t>
            </a:r>
            <a:r>
              <a:rPr lang="en-US" sz="2400" dirty="0" smtClean="0">
                <a:latin typeface="Arial" pitchFamily="34" charset="0"/>
                <a:cs typeface="Arial" pitchFamily="34" charset="0"/>
              </a:rPr>
              <a:t> to their orientation in </a:t>
            </a:r>
            <a:r>
              <a:rPr lang="en-US" sz="2400" b="1" i="1" dirty="0" smtClean="0">
                <a:latin typeface="Arial" pitchFamily="34" charset="0"/>
                <a:cs typeface="Arial" pitchFamily="34" charset="0"/>
              </a:rPr>
              <a:t>metaphase</a:t>
            </a:r>
            <a:r>
              <a:rPr lang="en-US" sz="2400" i="1" dirty="0" smtClean="0">
                <a:latin typeface="Arial" pitchFamily="34" charset="0"/>
                <a:cs typeface="Arial" pitchFamily="34" charset="0"/>
              </a:rPr>
              <a:t> I</a:t>
            </a:r>
            <a:r>
              <a:rPr lang="en-US" sz="2400" dirty="0" smtClean="0">
                <a:latin typeface="Arial" pitchFamily="34" charset="0"/>
                <a:cs typeface="Arial" pitchFamily="34" charset="0"/>
              </a:rPr>
              <a:t>, the </a:t>
            </a:r>
            <a:r>
              <a:rPr lang="en-US" sz="2400" i="1" dirty="0" err="1" smtClean="0">
                <a:latin typeface="Arial" pitchFamily="34" charset="0"/>
                <a:cs typeface="Arial" pitchFamily="34" charset="0"/>
              </a:rPr>
              <a:t>kinetochores</a:t>
            </a:r>
            <a:r>
              <a:rPr lang="en-US" sz="2400" dirty="0" smtClean="0">
                <a:latin typeface="Arial" pitchFamily="34" charset="0"/>
                <a:cs typeface="Arial" pitchFamily="34" charset="0"/>
              </a:rPr>
              <a:t> of sister </a:t>
            </a:r>
            <a:r>
              <a:rPr lang="en-US" sz="2400" dirty="0" err="1" smtClean="0">
                <a:latin typeface="Arial" pitchFamily="34" charset="0"/>
                <a:cs typeface="Arial" pitchFamily="34" charset="0"/>
              </a:rPr>
              <a:t>chromatids</a:t>
            </a:r>
            <a:r>
              <a:rPr lang="en-US" sz="2400" dirty="0" smtClean="0">
                <a:latin typeface="Arial" pitchFamily="34" charset="0"/>
                <a:cs typeface="Arial" pitchFamily="34" charset="0"/>
              </a:rPr>
              <a:t> of </a:t>
            </a:r>
            <a:r>
              <a:rPr lang="en-US" sz="2400" b="1" dirty="0" smtClean="0">
                <a:latin typeface="Arial" pitchFamily="34" charset="0"/>
                <a:cs typeface="Arial" pitchFamily="34" charset="0"/>
              </a:rPr>
              <a:t>metaphase II </a:t>
            </a:r>
            <a:r>
              <a:rPr lang="en-US" sz="2400" i="1" dirty="0" smtClean="0">
                <a:latin typeface="Arial" pitchFamily="34" charset="0"/>
                <a:cs typeface="Arial" pitchFamily="34" charset="0"/>
              </a:rPr>
              <a:t>face opposite poles </a:t>
            </a:r>
            <a:r>
              <a:rPr lang="en-US" sz="2400" dirty="0" smtClean="0">
                <a:latin typeface="Arial" pitchFamily="34" charset="0"/>
                <a:cs typeface="Arial" pitchFamily="34" charset="0"/>
              </a:rPr>
              <a:t>and become attached to opposing sets of chromosomal spindle fibers. </a:t>
            </a:r>
            <a:r>
              <a:rPr lang="en-US" sz="2400" b="1" dirty="0" smtClean="0">
                <a:latin typeface="Arial" pitchFamily="34" charset="0"/>
                <a:cs typeface="Arial" pitchFamily="34" charset="0"/>
              </a:rPr>
              <a:t>Metaphase II </a:t>
            </a:r>
            <a:r>
              <a:rPr lang="en-US" sz="2400" dirty="0" smtClean="0">
                <a:latin typeface="Arial" pitchFamily="34" charset="0"/>
                <a:cs typeface="Arial" pitchFamily="34" charset="0"/>
              </a:rPr>
              <a:t>is the stage at which </a:t>
            </a:r>
            <a:r>
              <a:rPr lang="en-US" sz="2400" dirty="0" err="1" smtClean="0">
                <a:latin typeface="Arial" pitchFamily="34" charset="0"/>
                <a:cs typeface="Arial" pitchFamily="34" charset="0"/>
              </a:rPr>
              <a:t>oocytes</a:t>
            </a:r>
            <a:r>
              <a:rPr lang="en-US" sz="2400" dirty="0" smtClean="0">
                <a:latin typeface="Arial" pitchFamily="34" charset="0"/>
                <a:cs typeface="Arial" pitchFamily="34" charset="0"/>
              </a:rPr>
              <a:t> of vertebrates halt their progress through meiosis and await fertilization (Figure 14.41). Only if the unfertilized egg</a:t>
            </a:r>
            <a:r>
              <a:rPr lang="en-US" sz="2400" baseline="-25000" dirty="0" smtClean="0"/>
              <a:t> </a:t>
            </a:r>
            <a:r>
              <a:rPr lang="en-US" sz="2400" dirty="0" smtClean="0">
                <a:latin typeface="Arial" pitchFamily="34" charset="0"/>
                <a:cs typeface="Arial" pitchFamily="34" charset="0"/>
              </a:rPr>
              <a:t>is contacted by a sperm is it stimulated to complete the second meiotic division. </a:t>
            </a:r>
            <a:endParaRPr lang="uk-UA"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2050" name="Picture 2"/>
          <p:cNvPicPr>
            <a:picLocks noGrp="1" noChangeAspect="1" noChangeArrowheads="1"/>
          </p:cNvPicPr>
          <p:nvPr>
            <p:ph idx="1"/>
          </p:nvPr>
        </p:nvPicPr>
        <p:blipFill>
          <a:blip r:embed="rId2" cstate="print"/>
          <a:srcRect/>
          <a:stretch>
            <a:fillRect/>
          </a:stretch>
        </p:blipFill>
        <p:spPr bwMode="auto">
          <a:xfrm>
            <a:off x="396429" y="0"/>
            <a:ext cx="8894316" cy="4398979"/>
          </a:xfrm>
          <a:prstGeom prst="rect">
            <a:avLst/>
          </a:prstGeom>
          <a:noFill/>
          <a:ln w="9525">
            <a:noFill/>
            <a:miter lim="800000"/>
            <a:headEnd/>
            <a:tailEnd/>
          </a:ln>
        </p:spPr>
      </p:pic>
      <p:sp>
        <p:nvSpPr>
          <p:cNvPr id="5" name="Прямокутник 4"/>
          <p:cNvSpPr/>
          <p:nvPr/>
        </p:nvSpPr>
        <p:spPr>
          <a:xfrm>
            <a:off x="0" y="5688686"/>
            <a:ext cx="9721850" cy="1323403"/>
          </a:xfrm>
          <a:prstGeom prst="rect">
            <a:avLst/>
          </a:prstGeom>
        </p:spPr>
        <p:txBody>
          <a:bodyPr wrap="square" lIns="91404" tIns="45702" rIns="91404" bIns="45702">
            <a:spAutoFit/>
          </a:bodyPr>
          <a:lstStyle/>
          <a:p>
            <a:r>
              <a:rPr lang="en-US" sz="2000" dirty="0" smtClean="0"/>
              <a:t>Anaphase II begins with the synchronous splitting of the links that hold the sister </a:t>
            </a:r>
            <a:r>
              <a:rPr lang="en-US" sz="2000" dirty="0" err="1" smtClean="0"/>
              <a:t>chromatids</a:t>
            </a:r>
            <a:r>
              <a:rPr lang="en-US" sz="2000" dirty="0" smtClean="0"/>
              <a:t> together, allowing them to move toward opposite poles of the cell. Meiosis II ends with </a:t>
            </a:r>
            <a:r>
              <a:rPr lang="en-US" sz="2000" dirty="0" err="1" smtClean="0"/>
              <a:t>telophase</a:t>
            </a:r>
            <a:r>
              <a:rPr lang="en-US" sz="2000" dirty="0" smtClean="0"/>
              <a:t> II in which the chromosomes are once again enclosed by a nuclear envelope. The products of meiosis are haploid cells—haploid in both nuclear DNA content and </a:t>
            </a:r>
            <a:r>
              <a:rPr lang="en-US" sz="2000" dirty="0" err="1" smtClean="0"/>
              <a:t>chr</a:t>
            </a:r>
            <a:r>
              <a:rPr lang="en-US" sz="2000" dirty="0" smtClean="0"/>
              <a:t> number.</a:t>
            </a:r>
            <a:endParaRPr lang="uk-UA" sz="2000" dirty="0"/>
          </a:p>
        </p:txBody>
      </p:sp>
      <p:sp>
        <p:nvSpPr>
          <p:cNvPr id="6" name="Прямокутник 5"/>
          <p:cNvSpPr/>
          <p:nvPr/>
        </p:nvSpPr>
        <p:spPr>
          <a:xfrm>
            <a:off x="-72008" y="4248524"/>
            <a:ext cx="9793858" cy="1738901"/>
          </a:xfrm>
          <a:prstGeom prst="rect">
            <a:avLst/>
          </a:prstGeom>
        </p:spPr>
        <p:txBody>
          <a:bodyPr wrap="square" lIns="91404" tIns="45702" rIns="91404" bIns="45702">
            <a:spAutoFit/>
          </a:bodyPr>
          <a:lstStyle/>
          <a:p>
            <a:r>
              <a:rPr lang="en-US" sz="1800" dirty="0" smtClean="0"/>
              <a:t>FIG.14.41 An unfertilized amphibian egg arrested at metaphase II. As in other vertebrates, meiosis proceeds to the second meiotic metaphase where it awaits fertilization before completing meiosis. </a:t>
            </a:r>
            <a:r>
              <a:rPr lang="en-US" sz="1800" i="1" dirty="0" smtClean="0"/>
              <a:t>(a) </a:t>
            </a:r>
            <a:r>
              <a:rPr lang="en-US" sz="1800" dirty="0" smtClean="0"/>
              <a:t>A lateral view showing</a:t>
            </a:r>
            <a:r>
              <a:rPr lang="en-US" sz="1800" baseline="-25000" dirty="0" smtClean="0"/>
              <a:t> </a:t>
            </a:r>
            <a:r>
              <a:rPr lang="en-US" sz="1800" dirty="0" smtClean="0"/>
              <a:t>the chromosomes and meiotic spindle, (b) A polar view of the same stage showing the distribution of </a:t>
            </a:r>
            <a:r>
              <a:rPr lang="en-US" sz="1800" dirty="0" err="1" smtClean="0"/>
              <a:t>chrs</a:t>
            </a:r>
            <a:r>
              <a:rPr lang="en-US" sz="1800" dirty="0" smtClean="0"/>
              <a:t> around the cell periphery. (From David L. </a:t>
            </a:r>
            <a:r>
              <a:rPr lang="en-US" sz="1800" dirty="0" err="1" smtClean="0"/>
              <a:t>Gard</a:t>
            </a:r>
            <a:r>
              <a:rPr lang="en-US" sz="1800" dirty="0" smtClean="0"/>
              <a:t>, Develop. Biol. 151:523,1992.)</a:t>
            </a:r>
          </a:p>
          <a:p>
            <a:endParaRPr lang="en-US" sz="1800" i="1"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1" y="40007"/>
            <a:ext cx="9721850" cy="392094"/>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sz="2400" dirty="0" smtClean="0">
                <a:latin typeface="Arial" charset="0"/>
              </a:rPr>
              <a:t>Mitosis </a:t>
            </a:r>
            <a:r>
              <a:rPr lang="en-US" sz="2400" dirty="0" err="1" smtClean="0">
                <a:latin typeface="Arial" charset="0"/>
              </a:rPr>
              <a:t>vs</a:t>
            </a:r>
            <a:r>
              <a:rPr lang="en-US" sz="2400" dirty="0" smtClean="0">
                <a:latin typeface="Arial" charset="0"/>
              </a:rPr>
              <a:t> Meiosis</a:t>
            </a:r>
          </a:p>
        </p:txBody>
      </p:sp>
      <p:pic>
        <p:nvPicPr>
          <p:cNvPr id="64515" name="Picture 3" descr="13_09aMitosisVMeiosis-U"/>
          <p:cNvPicPr>
            <a:picLocks noChangeAspect="1" noChangeArrowheads="1"/>
          </p:cNvPicPr>
          <p:nvPr/>
        </p:nvPicPr>
        <p:blipFill>
          <a:blip r:embed="rId3" cstate="print"/>
          <a:srcRect b="3072"/>
          <a:stretch>
            <a:fillRect/>
          </a:stretch>
        </p:blipFill>
        <p:spPr bwMode="auto">
          <a:xfrm>
            <a:off x="1" y="406726"/>
            <a:ext cx="9404540" cy="6794124"/>
          </a:xfrm>
          <a:prstGeom prst="rect">
            <a:avLst/>
          </a:prstGeom>
          <a:noFill/>
          <a:ln w="9525">
            <a:noFill/>
            <a:miter lim="800000"/>
            <a:headEnd/>
            <a:tailEnd/>
          </a:ln>
        </p:spPr>
      </p:pic>
      <p:sp>
        <p:nvSpPr>
          <p:cNvPr id="64516" name="Text Box 4"/>
          <p:cNvSpPr txBox="1">
            <a:spLocks noChangeArrowheads="1"/>
          </p:cNvSpPr>
          <p:nvPr/>
        </p:nvSpPr>
        <p:spPr bwMode="auto">
          <a:xfrm>
            <a:off x="467527" y="1536859"/>
            <a:ext cx="842222" cy="240030"/>
          </a:xfrm>
          <a:prstGeom prst="rect">
            <a:avLst/>
          </a:prstGeom>
          <a:noFill/>
          <a:ln w="9525">
            <a:noFill/>
            <a:miter lim="800000"/>
            <a:headEnd/>
            <a:tailEnd/>
          </a:ln>
        </p:spPr>
        <p:txBody>
          <a:bodyPr wrap="none" lIns="0" tIns="0" rIns="0" bIns="0"/>
          <a:lstStyle/>
          <a:p>
            <a:pPr>
              <a:lnSpc>
                <a:spcPct val="90000"/>
              </a:lnSpc>
            </a:pPr>
            <a:r>
              <a:rPr lang="en-US" sz="1500" b="1" dirty="0"/>
              <a:t>Prophase</a:t>
            </a:r>
          </a:p>
        </p:txBody>
      </p:sp>
      <p:sp>
        <p:nvSpPr>
          <p:cNvPr id="64517" name="Text Box 5"/>
          <p:cNvSpPr txBox="1">
            <a:spLocks noChangeArrowheads="1"/>
          </p:cNvSpPr>
          <p:nvPr/>
        </p:nvSpPr>
        <p:spPr bwMode="auto">
          <a:xfrm>
            <a:off x="668377" y="1886902"/>
            <a:ext cx="1208480" cy="446723"/>
          </a:xfrm>
          <a:prstGeom prst="rect">
            <a:avLst/>
          </a:prstGeom>
          <a:noFill/>
          <a:ln w="9525">
            <a:noFill/>
            <a:miter lim="800000"/>
            <a:headEnd/>
            <a:tailEnd/>
          </a:ln>
        </p:spPr>
        <p:txBody>
          <a:bodyPr wrap="none" lIns="0" tIns="0" rIns="0" bIns="0"/>
          <a:lstStyle/>
          <a:p>
            <a:pPr>
              <a:lnSpc>
                <a:spcPct val="90000"/>
              </a:lnSpc>
            </a:pPr>
            <a:r>
              <a:rPr lang="en-US" sz="1500" b="1" dirty="0"/>
              <a:t>Duplicated</a:t>
            </a:r>
            <a:br>
              <a:rPr lang="en-US" sz="1500" b="1" dirty="0"/>
            </a:br>
            <a:r>
              <a:rPr lang="en-US" sz="1500" b="1" dirty="0"/>
              <a:t>chromosome</a:t>
            </a:r>
          </a:p>
        </p:txBody>
      </p:sp>
      <p:sp>
        <p:nvSpPr>
          <p:cNvPr id="64518" name="Text Box 6"/>
          <p:cNvSpPr txBox="1">
            <a:spLocks noChangeArrowheads="1"/>
          </p:cNvSpPr>
          <p:nvPr/>
        </p:nvSpPr>
        <p:spPr bwMode="auto">
          <a:xfrm>
            <a:off x="2045643" y="440055"/>
            <a:ext cx="740954" cy="208360"/>
          </a:xfrm>
          <a:prstGeom prst="rect">
            <a:avLst/>
          </a:prstGeom>
          <a:noFill/>
          <a:ln w="9525">
            <a:noFill/>
            <a:miter lim="800000"/>
            <a:headEnd/>
            <a:tailEnd/>
          </a:ln>
        </p:spPr>
        <p:txBody>
          <a:bodyPr wrap="none" lIns="0" tIns="0" rIns="0" bIns="0"/>
          <a:lstStyle/>
          <a:p>
            <a:pPr>
              <a:lnSpc>
                <a:spcPct val="90000"/>
              </a:lnSpc>
            </a:pPr>
            <a:r>
              <a:rPr lang="en-US" sz="1500" b="1" dirty="0">
                <a:solidFill>
                  <a:schemeClr val="bg1"/>
                </a:solidFill>
              </a:rPr>
              <a:t>MITOSIS</a:t>
            </a:r>
          </a:p>
        </p:txBody>
      </p:sp>
      <p:sp>
        <p:nvSpPr>
          <p:cNvPr id="64519" name="Text Box 7"/>
          <p:cNvSpPr txBox="1">
            <a:spLocks noChangeArrowheads="1"/>
          </p:cNvSpPr>
          <p:nvPr/>
        </p:nvSpPr>
        <p:spPr bwMode="auto">
          <a:xfrm>
            <a:off x="2930058" y="1780226"/>
            <a:ext cx="1151094" cy="385049"/>
          </a:xfrm>
          <a:prstGeom prst="rect">
            <a:avLst/>
          </a:prstGeom>
          <a:noFill/>
          <a:ln w="9525">
            <a:noFill/>
            <a:miter lim="800000"/>
            <a:headEnd/>
            <a:tailEnd/>
          </a:ln>
        </p:spPr>
        <p:txBody>
          <a:bodyPr wrap="none" lIns="0" tIns="0" rIns="0" bIns="0"/>
          <a:lstStyle/>
          <a:p>
            <a:pPr algn="ctr">
              <a:lnSpc>
                <a:spcPct val="90000"/>
              </a:lnSpc>
            </a:pPr>
            <a:r>
              <a:rPr lang="en-US" sz="1500" b="1" dirty="0"/>
              <a:t>Chromosome</a:t>
            </a:r>
            <a:br>
              <a:rPr lang="en-US" sz="1500" b="1" dirty="0"/>
            </a:br>
            <a:r>
              <a:rPr lang="en-US" sz="1500" b="1" dirty="0"/>
              <a:t>duplication</a:t>
            </a:r>
          </a:p>
        </p:txBody>
      </p:sp>
      <p:sp>
        <p:nvSpPr>
          <p:cNvPr id="64520" name="Text Box 8"/>
          <p:cNvSpPr txBox="1">
            <a:spLocks noChangeArrowheads="1"/>
          </p:cNvSpPr>
          <p:nvPr/>
        </p:nvSpPr>
        <p:spPr bwMode="auto">
          <a:xfrm>
            <a:off x="4152044" y="800100"/>
            <a:ext cx="997503" cy="240030"/>
          </a:xfrm>
          <a:prstGeom prst="rect">
            <a:avLst/>
          </a:prstGeom>
          <a:noFill/>
          <a:ln w="9525">
            <a:noFill/>
            <a:miter lim="800000"/>
            <a:headEnd/>
            <a:tailEnd/>
          </a:ln>
        </p:spPr>
        <p:txBody>
          <a:bodyPr wrap="none" lIns="0" tIns="0" rIns="0" bIns="0"/>
          <a:lstStyle/>
          <a:p>
            <a:pPr>
              <a:lnSpc>
                <a:spcPct val="90000"/>
              </a:lnSpc>
            </a:pPr>
            <a:r>
              <a:rPr lang="en-US" sz="1500" b="1" dirty="0"/>
              <a:t>Parent cell</a:t>
            </a:r>
          </a:p>
        </p:txBody>
      </p:sp>
      <p:sp>
        <p:nvSpPr>
          <p:cNvPr id="64521" name="Text Box 9"/>
          <p:cNvSpPr txBox="1">
            <a:spLocks noChangeArrowheads="1"/>
          </p:cNvSpPr>
          <p:nvPr/>
        </p:nvSpPr>
        <p:spPr bwMode="auto">
          <a:xfrm>
            <a:off x="4312387" y="2130266"/>
            <a:ext cx="556981" cy="240030"/>
          </a:xfrm>
          <a:prstGeom prst="rect">
            <a:avLst/>
          </a:prstGeom>
          <a:noFill/>
          <a:ln w="9525">
            <a:noFill/>
            <a:miter lim="800000"/>
            <a:headEnd/>
            <a:tailEnd/>
          </a:ln>
        </p:spPr>
        <p:txBody>
          <a:bodyPr wrap="none" lIns="0" tIns="0" rIns="0" bIns="0"/>
          <a:lstStyle/>
          <a:p>
            <a:pPr>
              <a:lnSpc>
                <a:spcPct val="90000"/>
              </a:lnSpc>
            </a:pPr>
            <a:r>
              <a:rPr lang="en-US" sz="1500" b="1" dirty="0"/>
              <a:t>2</a:t>
            </a:r>
            <a:r>
              <a:rPr lang="en-US" sz="1500" b="1" i="1" dirty="0"/>
              <a:t>n</a:t>
            </a:r>
            <a:r>
              <a:rPr lang="en-US" sz="1500" b="1" dirty="0"/>
              <a:t> </a:t>
            </a:r>
            <a:r>
              <a:rPr lang="en-US" sz="1500" b="1" dirty="0">
                <a:sym typeface="Symbol" pitchFamily="18" charset="2"/>
              </a:rPr>
              <a:t></a:t>
            </a:r>
            <a:r>
              <a:rPr lang="en-US" sz="1500" b="1" dirty="0"/>
              <a:t> 6</a:t>
            </a:r>
          </a:p>
        </p:txBody>
      </p:sp>
      <p:sp>
        <p:nvSpPr>
          <p:cNvPr id="64522" name="Text Box 10"/>
          <p:cNvSpPr txBox="1">
            <a:spLocks noChangeArrowheads="1"/>
          </p:cNvSpPr>
          <p:nvPr/>
        </p:nvSpPr>
        <p:spPr bwMode="auto">
          <a:xfrm>
            <a:off x="457400" y="3113723"/>
            <a:ext cx="1039698" cy="240030"/>
          </a:xfrm>
          <a:prstGeom prst="rect">
            <a:avLst/>
          </a:prstGeom>
          <a:noFill/>
          <a:ln w="9525">
            <a:noFill/>
            <a:miter lim="800000"/>
            <a:headEnd/>
            <a:tailEnd/>
          </a:ln>
        </p:spPr>
        <p:txBody>
          <a:bodyPr wrap="none" lIns="0" tIns="0" rIns="0" bIns="0"/>
          <a:lstStyle/>
          <a:p>
            <a:pPr>
              <a:lnSpc>
                <a:spcPct val="90000"/>
              </a:lnSpc>
            </a:pPr>
            <a:r>
              <a:rPr lang="en-US" sz="1500" b="1" dirty="0"/>
              <a:t>Metaphase</a:t>
            </a:r>
          </a:p>
        </p:txBody>
      </p:sp>
      <p:sp>
        <p:nvSpPr>
          <p:cNvPr id="64523" name="Text Box 11"/>
          <p:cNvSpPr txBox="1">
            <a:spLocks noChangeArrowheads="1"/>
          </p:cNvSpPr>
          <p:nvPr/>
        </p:nvSpPr>
        <p:spPr bwMode="auto">
          <a:xfrm>
            <a:off x="457404" y="4387215"/>
            <a:ext cx="899608" cy="451724"/>
          </a:xfrm>
          <a:prstGeom prst="rect">
            <a:avLst/>
          </a:prstGeom>
          <a:noFill/>
          <a:ln w="9525">
            <a:noFill/>
            <a:miter lim="800000"/>
            <a:headEnd/>
            <a:tailEnd/>
          </a:ln>
        </p:spPr>
        <p:txBody>
          <a:bodyPr wrap="none" lIns="0" tIns="0" rIns="0" bIns="0"/>
          <a:lstStyle/>
          <a:p>
            <a:pPr>
              <a:lnSpc>
                <a:spcPct val="90000"/>
              </a:lnSpc>
            </a:pPr>
            <a:r>
              <a:rPr lang="en-US" sz="1500" b="1" dirty="0"/>
              <a:t>Anaphase</a:t>
            </a:r>
            <a:br>
              <a:rPr lang="en-US" sz="1500" b="1" dirty="0"/>
            </a:br>
            <a:r>
              <a:rPr lang="en-US" sz="1500" b="1" dirty="0" err="1"/>
              <a:t>Telophase</a:t>
            </a:r>
            <a:endParaRPr lang="en-US" sz="1500" b="1" dirty="0"/>
          </a:p>
        </p:txBody>
      </p:sp>
      <p:sp>
        <p:nvSpPr>
          <p:cNvPr id="64524" name="Text Box 12"/>
          <p:cNvSpPr txBox="1">
            <a:spLocks noChangeArrowheads="1"/>
          </p:cNvSpPr>
          <p:nvPr/>
        </p:nvSpPr>
        <p:spPr bwMode="auto">
          <a:xfrm>
            <a:off x="1606808" y="5892404"/>
            <a:ext cx="290305" cy="240030"/>
          </a:xfrm>
          <a:prstGeom prst="rect">
            <a:avLst/>
          </a:prstGeom>
          <a:noFill/>
          <a:ln w="9525">
            <a:noFill/>
            <a:miter lim="800000"/>
            <a:headEnd/>
            <a:tailEnd/>
          </a:ln>
        </p:spPr>
        <p:txBody>
          <a:bodyPr wrap="none" lIns="0" tIns="0" rIns="0" bIns="0"/>
          <a:lstStyle/>
          <a:p>
            <a:pPr>
              <a:lnSpc>
                <a:spcPct val="90000"/>
              </a:lnSpc>
            </a:pPr>
            <a:r>
              <a:rPr lang="en-US" sz="1500" b="1" dirty="0"/>
              <a:t>2</a:t>
            </a:r>
            <a:r>
              <a:rPr lang="en-US" sz="1500" b="1" i="1" dirty="0"/>
              <a:t>n</a:t>
            </a:r>
            <a:endParaRPr lang="en-US" sz="1500" b="1" dirty="0"/>
          </a:p>
        </p:txBody>
      </p:sp>
      <p:sp>
        <p:nvSpPr>
          <p:cNvPr id="64525" name="Text Box 13"/>
          <p:cNvSpPr txBox="1">
            <a:spLocks noChangeArrowheads="1"/>
          </p:cNvSpPr>
          <p:nvPr/>
        </p:nvSpPr>
        <p:spPr bwMode="auto">
          <a:xfrm>
            <a:off x="3657509" y="5892404"/>
            <a:ext cx="290305" cy="240030"/>
          </a:xfrm>
          <a:prstGeom prst="rect">
            <a:avLst/>
          </a:prstGeom>
          <a:noFill/>
          <a:ln w="9525">
            <a:noFill/>
            <a:miter lim="800000"/>
            <a:headEnd/>
            <a:tailEnd/>
          </a:ln>
        </p:spPr>
        <p:txBody>
          <a:bodyPr wrap="none" lIns="0" tIns="0" rIns="0" bIns="0"/>
          <a:lstStyle/>
          <a:p>
            <a:pPr>
              <a:lnSpc>
                <a:spcPct val="90000"/>
              </a:lnSpc>
            </a:pPr>
            <a:r>
              <a:rPr lang="en-US" sz="1500" b="1" dirty="0"/>
              <a:t>2</a:t>
            </a:r>
            <a:r>
              <a:rPr lang="en-US" sz="1500" b="1" i="1" dirty="0"/>
              <a:t>n</a:t>
            </a:r>
            <a:endParaRPr lang="en-US" sz="1500" b="1" dirty="0"/>
          </a:p>
        </p:txBody>
      </p:sp>
      <p:sp>
        <p:nvSpPr>
          <p:cNvPr id="64526" name="Text Box 14"/>
          <p:cNvSpPr txBox="1">
            <a:spLocks noChangeArrowheads="1"/>
          </p:cNvSpPr>
          <p:nvPr/>
        </p:nvSpPr>
        <p:spPr bwMode="auto">
          <a:xfrm>
            <a:off x="1642251" y="6212444"/>
            <a:ext cx="1237172" cy="400050"/>
          </a:xfrm>
          <a:prstGeom prst="rect">
            <a:avLst/>
          </a:prstGeom>
          <a:noFill/>
          <a:ln w="9525">
            <a:noFill/>
            <a:miter lim="800000"/>
            <a:headEnd/>
            <a:tailEnd/>
          </a:ln>
        </p:spPr>
        <p:txBody>
          <a:bodyPr wrap="none" lIns="0" tIns="0" rIns="0" bIns="0"/>
          <a:lstStyle/>
          <a:p>
            <a:pPr algn="ctr">
              <a:lnSpc>
                <a:spcPct val="90000"/>
              </a:lnSpc>
            </a:pPr>
            <a:r>
              <a:rPr lang="en-US" sz="1500" b="1" dirty="0"/>
              <a:t>Daughter cells</a:t>
            </a:r>
            <a:br>
              <a:rPr lang="en-US" sz="1500" b="1" dirty="0"/>
            </a:br>
            <a:r>
              <a:rPr lang="en-US" sz="1500" b="1" dirty="0"/>
              <a:t>of mitosis</a:t>
            </a:r>
          </a:p>
        </p:txBody>
      </p:sp>
      <p:sp>
        <p:nvSpPr>
          <p:cNvPr id="64527" name="AutoShape 15"/>
          <p:cNvSpPr>
            <a:spLocks/>
          </p:cNvSpPr>
          <p:nvPr/>
        </p:nvSpPr>
        <p:spPr bwMode="auto">
          <a:xfrm rot="1006881">
            <a:off x="2248181" y="1763554"/>
            <a:ext cx="108021" cy="148352"/>
          </a:xfrm>
          <a:prstGeom prst="leftBrace">
            <a:avLst>
              <a:gd name="adj1" fmla="val 11589"/>
              <a:gd name="adj2" fmla="val 50000"/>
            </a:avLst>
          </a:prstGeom>
          <a:noFill/>
          <a:ln w="12700">
            <a:solidFill>
              <a:schemeClr val="tx1"/>
            </a:solidFill>
            <a:round/>
            <a:headEnd/>
            <a:tailEnd/>
          </a:ln>
        </p:spPr>
        <p:txBody>
          <a:bodyPr wrap="none" lIns="96659" tIns="48330" rIns="96659" bIns="48330" anchor="ctr"/>
          <a:lstStyle/>
          <a:p>
            <a:endParaRPr lang="uk-UA"/>
          </a:p>
        </p:txBody>
      </p:sp>
      <p:sp>
        <p:nvSpPr>
          <p:cNvPr id="64528" name="Text Box 16"/>
          <p:cNvSpPr txBox="1">
            <a:spLocks noChangeArrowheads="1"/>
          </p:cNvSpPr>
          <p:nvPr/>
        </p:nvSpPr>
        <p:spPr bwMode="auto">
          <a:xfrm>
            <a:off x="6665206" y="438392"/>
            <a:ext cx="740953" cy="208359"/>
          </a:xfrm>
          <a:prstGeom prst="rect">
            <a:avLst/>
          </a:prstGeom>
          <a:noFill/>
          <a:ln w="9525">
            <a:noFill/>
            <a:miter lim="800000"/>
            <a:headEnd/>
            <a:tailEnd/>
          </a:ln>
        </p:spPr>
        <p:txBody>
          <a:bodyPr wrap="none" lIns="0" tIns="0" rIns="0" bIns="0"/>
          <a:lstStyle/>
          <a:p>
            <a:pPr>
              <a:lnSpc>
                <a:spcPct val="90000"/>
              </a:lnSpc>
            </a:pPr>
            <a:r>
              <a:rPr lang="en-US" sz="1500" b="1" dirty="0">
                <a:solidFill>
                  <a:schemeClr val="bg1"/>
                </a:solidFill>
              </a:rPr>
              <a:t>MEIOSIS</a:t>
            </a:r>
          </a:p>
        </p:txBody>
      </p:sp>
      <p:sp>
        <p:nvSpPr>
          <p:cNvPr id="64529" name="Text Box 17"/>
          <p:cNvSpPr txBox="1">
            <a:spLocks noChangeArrowheads="1"/>
          </p:cNvSpPr>
          <p:nvPr/>
        </p:nvSpPr>
        <p:spPr bwMode="auto">
          <a:xfrm>
            <a:off x="8277075" y="846773"/>
            <a:ext cx="897921" cy="240030"/>
          </a:xfrm>
          <a:prstGeom prst="rect">
            <a:avLst/>
          </a:prstGeom>
          <a:noFill/>
          <a:ln w="9525">
            <a:noFill/>
            <a:miter lim="800000"/>
            <a:headEnd/>
            <a:tailEnd/>
          </a:ln>
        </p:spPr>
        <p:txBody>
          <a:bodyPr wrap="none" lIns="0" tIns="0" rIns="0" bIns="0"/>
          <a:lstStyle/>
          <a:p>
            <a:pPr>
              <a:lnSpc>
                <a:spcPct val="90000"/>
              </a:lnSpc>
            </a:pPr>
            <a:r>
              <a:rPr lang="en-US" sz="1500" b="1" dirty="0"/>
              <a:t>MEIOSIS </a:t>
            </a:r>
            <a:r>
              <a:rPr lang="en-US" sz="1500" b="1" dirty="0">
                <a:latin typeface="Times" pitchFamily="84" charset="0"/>
              </a:rPr>
              <a:t>I</a:t>
            </a:r>
            <a:endParaRPr lang="en-US" sz="1500" b="1" dirty="0"/>
          </a:p>
        </p:txBody>
      </p:sp>
      <p:sp>
        <p:nvSpPr>
          <p:cNvPr id="64530" name="Text Box 18"/>
          <p:cNvSpPr txBox="1">
            <a:spLocks noChangeArrowheads="1"/>
          </p:cNvSpPr>
          <p:nvPr/>
        </p:nvSpPr>
        <p:spPr bwMode="auto">
          <a:xfrm>
            <a:off x="8223069" y="5887403"/>
            <a:ext cx="995814" cy="240030"/>
          </a:xfrm>
          <a:prstGeom prst="rect">
            <a:avLst/>
          </a:prstGeom>
          <a:noFill/>
          <a:ln w="9525">
            <a:noFill/>
            <a:miter lim="800000"/>
            <a:headEnd/>
            <a:tailEnd/>
          </a:ln>
        </p:spPr>
        <p:txBody>
          <a:bodyPr wrap="none" lIns="0" tIns="0" rIns="0" bIns="0"/>
          <a:lstStyle/>
          <a:p>
            <a:pPr>
              <a:lnSpc>
                <a:spcPct val="90000"/>
              </a:lnSpc>
            </a:pPr>
            <a:r>
              <a:rPr lang="en-US" sz="1500" b="1" dirty="0"/>
              <a:t>MEIOSIS </a:t>
            </a:r>
            <a:r>
              <a:rPr lang="en-US" sz="1500" b="1" dirty="0">
                <a:latin typeface="Times" pitchFamily="84" charset="0"/>
              </a:rPr>
              <a:t>II</a:t>
            </a:r>
            <a:endParaRPr lang="en-US" sz="1500" b="1" dirty="0"/>
          </a:p>
        </p:txBody>
      </p:sp>
      <p:sp>
        <p:nvSpPr>
          <p:cNvPr id="64531" name="Text Box 19"/>
          <p:cNvSpPr txBox="1">
            <a:spLocks noChangeArrowheads="1"/>
          </p:cNvSpPr>
          <p:nvPr/>
        </p:nvSpPr>
        <p:spPr bwMode="auto">
          <a:xfrm>
            <a:off x="8234880" y="1538530"/>
            <a:ext cx="1051512" cy="268366"/>
          </a:xfrm>
          <a:prstGeom prst="rect">
            <a:avLst/>
          </a:prstGeom>
          <a:noFill/>
          <a:ln w="9525">
            <a:noFill/>
            <a:miter lim="800000"/>
            <a:headEnd/>
            <a:tailEnd/>
          </a:ln>
        </p:spPr>
        <p:txBody>
          <a:bodyPr wrap="none" lIns="0" tIns="0" rIns="0" bIns="0"/>
          <a:lstStyle/>
          <a:p>
            <a:pPr>
              <a:lnSpc>
                <a:spcPct val="90000"/>
              </a:lnSpc>
            </a:pPr>
            <a:r>
              <a:rPr lang="en-US" sz="1500" b="1" dirty="0"/>
              <a:t>Prophase </a:t>
            </a:r>
            <a:r>
              <a:rPr lang="en-US" sz="1500" b="1" dirty="0">
                <a:latin typeface="Times" pitchFamily="84" charset="0"/>
              </a:rPr>
              <a:t>I</a:t>
            </a:r>
            <a:endParaRPr lang="en-US" sz="1500" b="1" dirty="0"/>
          </a:p>
        </p:txBody>
      </p:sp>
      <p:sp>
        <p:nvSpPr>
          <p:cNvPr id="64532" name="Text Box 20"/>
          <p:cNvSpPr txBox="1">
            <a:spLocks noChangeArrowheads="1"/>
          </p:cNvSpPr>
          <p:nvPr/>
        </p:nvSpPr>
        <p:spPr bwMode="auto">
          <a:xfrm>
            <a:off x="8162307" y="3095387"/>
            <a:ext cx="1124089" cy="273368"/>
          </a:xfrm>
          <a:prstGeom prst="rect">
            <a:avLst/>
          </a:prstGeom>
          <a:noFill/>
          <a:ln w="9525">
            <a:noFill/>
            <a:miter lim="800000"/>
            <a:headEnd/>
            <a:tailEnd/>
          </a:ln>
        </p:spPr>
        <p:txBody>
          <a:bodyPr wrap="none" lIns="0" tIns="0" rIns="0" bIns="0"/>
          <a:lstStyle/>
          <a:p>
            <a:pPr>
              <a:lnSpc>
                <a:spcPct val="90000"/>
              </a:lnSpc>
            </a:pPr>
            <a:r>
              <a:rPr lang="en-US" sz="1500" b="1" dirty="0"/>
              <a:t>Metaphase </a:t>
            </a:r>
            <a:r>
              <a:rPr lang="en-US" sz="1500" b="1" dirty="0">
                <a:latin typeface="Times" pitchFamily="84" charset="0"/>
              </a:rPr>
              <a:t>I</a:t>
            </a:r>
            <a:endParaRPr lang="en-US" sz="1500" b="1" dirty="0"/>
          </a:p>
        </p:txBody>
      </p:sp>
      <p:sp>
        <p:nvSpPr>
          <p:cNvPr id="64533" name="Text Box 21"/>
          <p:cNvSpPr txBox="1">
            <a:spLocks noChangeArrowheads="1"/>
          </p:cNvSpPr>
          <p:nvPr/>
        </p:nvSpPr>
        <p:spPr bwMode="auto">
          <a:xfrm>
            <a:off x="8197749" y="4383885"/>
            <a:ext cx="1024507" cy="463391"/>
          </a:xfrm>
          <a:prstGeom prst="rect">
            <a:avLst/>
          </a:prstGeom>
          <a:noFill/>
          <a:ln w="9525">
            <a:noFill/>
            <a:miter lim="800000"/>
            <a:headEnd/>
            <a:tailEnd/>
          </a:ln>
        </p:spPr>
        <p:txBody>
          <a:bodyPr wrap="none" lIns="0" tIns="0" rIns="0" bIns="0"/>
          <a:lstStyle/>
          <a:p>
            <a:pPr>
              <a:lnSpc>
                <a:spcPct val="90000"/>
              </a:lnSpc>
            </a:pPr>
            <a:r>
              <a:rPr lang="en-US" sz="1500" b="1" dirty="0"/>
              <a:t>Anaphase </a:t>
            </a:r>
            <a:r>
              <a:rPr lang="en-US" sz="1500" b="1" dirty="0">
                <a:latin typeface="Times" pitchFamily="84" charset="0"/>
              </a:rPr>
              <a:t>I</a:t>
            </a:r>
          </a:p>
          <a:p>
            <a:pPr>
              <a:lnSpc>
                <a:spcPct val="90000"/>
              </a:lnSpc>
            </a:pPr>
            <a:r>
              <a:rPr lang="en-US" sz="1500" b="1" dirty="0" err="1"/>
              <a:t>Telophase</a:t>
            </a:r>
            <a:r>
              <a:rPr lang="en-US" sz="1500" b="1" dirty="0"/>
              <a:t> </a:t>
            </a:r>
            <a:r>
              <a:rPr lang="en-US" sz="1500" b="1" dirty="0">
                <a:latin typeface="Times" pitchFamily="84" charset="0"/>
              </a:rPr>
              <a:t>I</a:t>
            </a:r>
          </a:p>
        </p:txBody>
      </p:sp>
      <p:sp>
        <p:nvSpPr>
          <p:cNvPr id="64534" name="Text Box 22"/>
          <p:cNvSpPr txBox="1">
            <a:spLocks noChangeArrowheads="1"/>
          </p:cNvSpPr>
          <p:nvPr/>
        </p:nvSpPr>
        <p:spPr bwMode="auto">
          <a:xfrm>
            <a:off x="8027278" y="4898946"/>
            <a:ext cx="698758" cy="433388"/>
          </a:xfrm>
          <a:prstGeom prst="rect">
            <a:avLst/>
          </a:prstGeom>
          <a:noFill/>
          <a:ln w="9525">
            <a:noFill/>
            <a:miter lim="800000"/>
            <a:headEnd/>
            <a:tailEnd/>
          </a:ln>
        </p:spPr>
        <p:txBody>
          <a:bodyPr wrap="none" lIns="0" tIns="0" rIns="0" bIns="0"/>
          <a:lstStyle/>
          <a:p>
            <a:pPr algn="ctr">
              <a:lnSpc>
                <a:spcPct val="90000"/>
              </a:lnSpc>
            </a:pPr>
            <a:r>
              <a:rPr lang="en-US" sz="1500" b="1" dirty="0"/>
              <a:t>Haploid</a:t>
            </a:r>
            <a:br>
              <a:rPr lang="en-US" sz="1500" b="1" dirty="0"/>
            </a:br>
            <a:r>
              <a:rPr lang="en-US" sz="1500" b="1" i="1" dirty="0"/>
              <a:t>n</a:t>
            </a:r>
            <a:r>
              <a:rPr lang="en-US" sz="1500" b="1" dirty="0"/>
              <a:t> </a:t>
            </a:r>
            <a:r>
              <a:rPr lang="en-US" sz="1500" b="1" dirty="0">
                <a:sym typeface="Symbol" pitchFamily="18" charset="2"/>
              </a:rPr>
              <a:t></a:t>
            </a:r>
            <a:r>
              <a:rPr lang="en-US" sz="1500" b="1" dirty="0"/>
              <a:t> 3</a:t>
            </a:r>
          </a:p>
        </p:txBody>
      </p:sp>
      <p:sp>
        <p:nvSpPr>
          <p:cNvPr id="64535" name="Text Box 23"/>
          <p:cNvSpPr txBox="1">
            <a:spLocks noChangeArrowheads="1"/>
          </p:cNvSpPr>
          <p:nvPr/>
        </p:nvSpPr>
        <p:spPr bwMode="auto">
          <a:xfrm>
            <a:off x="6307392" y="896779"/>
            <a:ext cx="798339" cy="240030"/>
          </a:xfrm>
          <a:prstGeom prst="rect">
            <a:avLst/>
          </a:prstGeom>
          <a:noFill/>
          <a:ln w="9525">
            <a:noFill/>
            <a:miter lim="800000"/>
            <a:headEnd/>
            <a:tailEnd/>
          </a:ln>
        </p:spPr>
        <p:txBody>
          <a:bodyPr wrap="none" lIns="0" tIns="0" rIns="0" bIns="0"/>
          <a:lstStyle/>
          <a:p>
            <a:pPr>
              <a:lnSpc>
                <a:spcPct val="90000"/>
              </a:lnSpc>
            </a:pPr>
            <a:r>
              <a:rPr lang="en-US" sz="1500" b="1" dirty="0" err="1"/>
              <a:t>Chiasma</a:t>
            </a:r>
            <a:endParaRPr lang="en-US" sz="1500" b="1" dirty="0"/>
          </a:p>
        </p:txBody>
      </p:sp>
      <p:sp>
        <p:nvSpPr>
          <p:cNvPr id="64536" name="Text Box 24"/>
          <p:cNvSpPr txBox="1">
            <a:spLocks noChangeArrowheads="1"/>
          </p:cNvSpPr>
          <p:nvPr/>
        </p:nvSpPr>
        <p:spPr bwMode="auto">
          <a:xfrm>
            <a:off x="5122541" y="1781890"/>
            <a:ext cx="1221983" cy="385048"/>
          </a:xfrm>
          <a:prstGeom prst="rect">
            <a:avLst/>
          </a:prstGeom>
          <a:noFill/>
          <a:ln w="9525">
            <a:noFill/>
            <a:miter lim="800000"/>
            <a:headEnd/>
            <a:tailEnd/>
          </a:ln>
        </p:spPr>
        <p:txBody>
          <a:bodyPr wrap="none" lIns="0" tIns="0" rIns="0" bIns="0"/>
          <a:lstStyle/>
          <a:p>
            <a:pPr algn="ctr">
              <a:lnSpc>
                <a:spcPct val="90000"/>
              </a:lnSpc>
            </a:pPr>
            <a:r>
              <a:rPr lang="en-US" sz="1500" b="1" dirty="0"/>
              <a:t>Chromosome</a:t>
            </a:r>
            <a:br>
              <a:rPr lang="en-US" sz="1500" b="1" dirty="0"/>
            </a:br>
            <a:r>
              <a:rPr lang="en-US" sz="1500" b="1" dirty="0"/>
              <a:t>duplication</a:t>
            </a:r>
          </a:p>
        </p:txBody>
      </p:sp>
      <p:sp>
        <p:nvSpPr>
          <p:cNvPr id="64537" name="Text Box 25"/>
          <p:cNvSpPr txBox="1">
            <a:spLocks noChangeArrowheads="1"/>
          </p:cNvSpPr>
          <p:nvPr/>
        </p:nvSpPr>
        <p:spPr bwMode="auto">
          <a:xfrm>
            <a:off x="7608702" y="1960249"/>
            <a:ext cx="1618621" cy="458391"/>
          </a:xfrm>
          <a:prstGeom prst="rect">
            <a:avLst/>
          </a:prstGeom>
          <a:noFill/>
          <a:ln w="9525">
            <a:noFill/>
            <a:miter lim="800000"/>
            <a:headEnd/>
            <a:tailEnd/>
          </a:ln>
        </p:spPr>
        <p:txBody>
          <a:bodyPr wrap="none" lIns="0" tIns="0" rIns="0" bIns="0"/>
          <a:lstStyle/>
          <a:p>
            <a:pPr>
              <a:lnSpc>
                <a:spcPct val="90000"/>
              </a:lnSpc>
            </a:pPr>
            <a:r>
              <a:rPr lang="en-US" sz="1500" b="1" dirty="0"/>
              <a:t>Homologous</a:t>
            </a:r>
            <a:br>
              <a:rPr lang="en-US" sz="1500" b="1" dirty="0"/>
            </a:br>
            <a:r>
              <a:rPr lang="en-US" sz="1500" b="1" dirty="0"/>
              <a:t>chromosome pair</a:t>
            </a:r>
          </a:p>
        </p:txBody>
      </p:sp>
      <p:sp>
        <p:nvSpPr>
          <p:cNvPr id="64538" name="Text Box 26"/>
          <p:cNvSpPr txBox="1">
            <a:spLocks noChangeArrowheads="1"/>
          </p:cNvSpPr>
          <p:nvPr/>
        </p:nvSpPr>
        <p:spPr bwMode="auto">
          <a:xfrm>
            <a:off x="4968945" y="4633912"/>
            <a:ext cx="811843" cy="675085"/>
          </a:xfrm>
          <a:prstGeom prst="rect">
            <a:avLst/>
          </a:prstGeom>
          <a:noFill/>
          <a:ln w="9525">
            <a:noFill/>
            <a:miter lim="800000"/>
            <a:headEnd/>
            <a:tailEnd/>
          </a:ln>
        </p:spPr>
        <p:txBody>
          <a:bodyPr wrap="none" lIns="0" tIns="0" rIns="0" bIns="0"/>
          <a:lstStyle/>
          <a:p>
            <a:pPr algn="ctr">
              <a:lnSpc>
                <a:spcPct val="90000"/>
              </a:lnSpc>
            </a:pPr>
            <a:r>
              <a:rPr lang="en-US" sz="1500" b="1" dirty="0"/>
              <a:t>Daughter </a:t>
            </a:r>
            <a:br>
              <a:rPr lang="en-US" sz="1500" b="1" dirty="0"/>
            </a:br>
            <a:r>
              <a:rPr lang="en-US" sz="1500" b="1" dirty="0"/>
              <a:t>cells of</a:t>
            </a:r>
            <a:br>
              <a:rPr lang="en-US" sz="1500" b="1" dirty="0"/>
            </a:br>
            <a:r>
              <a:rPr lang="en-US" sz="1500" b="1" dirty="0"/>
              <a:t>meiosis </a:t>
            </a:r>
            <a:r>
              <a:rPr lang="en-US" sz="1500" b="1" dirty="0">
                <a:latin typeface="Times" pitchFamily="84" charset="0"/>
              </a:rPr>
              <a:t>I</a:t>
            </a:r>
            <a:endParaRPr lang="en-US" sz="1500" b="1" dirty="0"/>
          </a:p>
        </p:txBody>
      </p:sp>
      <p:sp>
        <p:nvSpPr>
          <p:cNvPr id="64539" name="Text Box 27"/>
          <p:cNvSpPr txBox="1">
            <a:spLocks noChangeArrowheads="1"/>
          </p:cNvSpPr>
          <p:nvPr/>
        </p:nvSpPr>
        <p:spPr bwMode="auto">
          <a:xfrm>
            <a:off x="5709900" y="6557486"/>
            <a:ext cx="2565488" cy="240030"/>
          </a:xfrm>
          <a:prstGeom prst="rect">
            <a:avLst/>
          </a:prstGeom>
          <a:noFill/>
          <a:ln w="9525">
            <a:noFill/>
            <a:miter lim="800000"/>
            <a:headEnd/>
            <a:tailEnd/>
          </a:ln>
        </p:spPr>
        <p:txBody>
          <a:bodyPr wrap="none" lIns="0" tIns="0" rIns="0" bIns="0"/>
          <a:lstStyle/>
          <a:p>
            <a:pPr>
              <a:lnSpc>
                <a:spcPct val="90000"/>
              </a:lnSpc>
            </a:pPr>
            <a:r>
              <a:rPr lang="en-US" sz="1500" b="1" dirty="0"/>
              <a:t>Daughter cells of meiosis </a:t>
            </a:r>
            <a:r>
              <a:rPr lang="en-US" sz="1500" b="1" dirty="0">
                <a:latin typeface="Times" pitchFamily="84" charset="0"/>
              </a:rPr>
              <a:t>II</a:t>
            </a:r>
            <a:endParaRPr lang="en-US" sz="1500" b="1" dirty="0"/>
          </a:p>
        </p:txBody>
      </p:sp>
      <p:sp>
        <p:nvSpPr>
          <p:cNvPr id="64540" name="Text Box 28"/>
          <p:cNvSpPr txBox="1">
            <a:spLocks noChangeArrowheads="1"/>
          </p:cNvSpPr>
          <p:nvPr/>
        </p:nvSpPr>
        <p:spPr bwMode="auto">
          <a:xfrm>
            <a:off x="6167302" y="6284119"/>
            <a:ext cx="162031" cy="240030"/>
          </a:xfrm>
          <a:prstGeom prst="rect">
            <a:avLst/>
          </a:prstGeom>
          <a:noFill/>
          <a:ln w="9525">
            <a:noFill/>
            <a:miter lim="800000"/>
            <a:headEnd/>
            <a:tailEnd/>
          </a:ln>
        </p:spPr>
        <p:txBody>
          <a:bodyPr wrap="none" lIns="0" tIns="0" rIns="0" bIns="0"/>
          <a:lstStyle/>
          <a:p>
            <a:pPr>
              <a:lnSpc>
                <a:spcPct val="90000"/>
              </a:lnSpc>
            </a:pPr>
            <a:r>
              <a:rPr lang="en-US" sz="1500" b="1" i="1" dirty="0"/>
              <a:t>n</a:t>
            </a:r>
            <a:endParaRPr lang="en-US" sz="1500" b="1" dirty="0"/>
          </a:p>
        </p:txBody>
      </p:sp>
      <p:sp>
        <p:nvSpPr>
          <p:cNvPr id="64541" name="Text Box 29"/>
          <p:cNvSpPr txBox="1">
            <a:spLocks noChangeArrowheads="1"/>
          </p:cNvSpPr>
          <p:nvPr/>
        </p:nvSpPr>
        <p:spPr bwMode="auto">
          <a:xfrm>
            <a:off x="6761415" y="6279119"/>
            <a:ext cx="162031" cy="240030"/>
          </a:xfrm>
          <a:prstGeom prst="rect">
            <a:avLst/>
          </a:prstGeom>
          <a:noFill/>
          <a:ln w="9525">
            <a:noFill/>
            <a:miter lim="800000"/>
            <a:headEnd/>
            <a:tailEnd/>
          </a:ln>
        </p:spPr>
        <p:txBody>
          <a:bodyPr wrap="none" lIns="0" tIns="0" rIns="0" bIns="0"/>
          <a:lstStyle/>
          <a:p>
            <a:pPr>
              <a:lnSpc>
                <a:spcPct val="90000"/>
              </a:lnSpc>
            </a:pPr>
            <a:r>
              <a:rPr lang="en-US" sz="1500" b="1" i="1" dirty="0"/>
              <a:t>n</a:t>
            </a:r>
            <a:endParaRPr lang="en-US" sz="1500" b="1" dirty="0"/>
          </a:p>
        </p:txBody>
      </p:sp>
      <p:sp>
        <p:nvSpPr>
          <p:cNvPr id="64542" name="Text Box 30"/>
          <p:cNvSpPr txBox="1">
            <a:spLocks noChangeArrowheads="1"/>
          </p:cNvSpPr>
          <p:nvPr/>
        </p:nvSpPr>
        <p:spPr bwMode="auto">
          <a:xfrm>
            <a:off x="7510804" y="6284119"/>
            <a:ext cx="162031" cy="240030"/>
          </a:xfrm>
          <a:prstGeom prst="rect">
            <a:avLst/>
          </a:prstGeom>
          <a:noFill/>
          <a:ln w="9525">
            <a:noFill/>
            <a:miter lim="800000"/>
            <a:headEnd/>
            <a:tailEnd/>
          </a:ln>
        </p:spPr>
        <p:txBody>
          <a:bodyPr wrap="none" lIns="0" tIns="0" rIns="0" bIns="0"/>
          <a:lstStyle/>
          <a:p>
            <a:pPr>
              <a:lnSpc>
                <a:spcPct val="90000"/>
              </a:lnSpc>
            </a:pPr>
            <a:r>
              <a:rPr lang="en-US" sz="1500" b="1" i="1" dirty="0"/>
              <a:t>n</a:t>
            </a:r>
            <a:endParaRPr lang="en-US" sz="1500" b="1" dirty="0"/>
          </a:p>
        </p:txBody>
      </p:sp>
      <p:sp>
        <p:nvSpPr>
          <p:cNvPr id="64543" name="Text Box 31"/>
          <p:cNvSpPr txBox="1">
            <a:spLocks noChangeArrowheads="1"/>
          </p:cNvSpPr>
          <p:nvPr/>
        </p:nvSpPr>
        <p:spPr bwMode="auto">
          <a:xfrm>
            <a:off x="8108295" y="6270784"/>
            <a:ext cx="162031" cy="240030"/>
          </a:xfrm>
          <a:prstGeom prst="rect">
            <a:avLst/>
          </a:prstGeom>
          <a:noFill/>
          <a:ln w="9525">
            <a:noFill/>
            <a:miter lim="800000"/>
            <a:headEnd/>
            <a:tailEnd/>
          </a:ln>
        </p:spPr>
        <p:txBody>
          <a:bodyPr wrap="none" lIns="0" tIns="0" rIns="0" bIns="0"/>
          <a:lstStyle/>
          <a:p>
            <a:pPr>
              <a:lnSpc>
                <a:spcPct val="90000"/>
              </a:lnSpc>
            </a:pPr>
            <a:r>
              <a:rPr lang="en-US" sz="1500" b="1" i="1" dirty="0"/>
              <a:t>n</a:t>
            </a:r>
            <a:endParaRPr lang="en-US" sz="1500" b="1" dirty="0"/>
          </a:p>
        </p:txBody>
      </p:sp>
      <p:sp>
        <p:nvSpPr>
          <p:cNvPr id="64544" name="AutoShape 32"/>
          <p:cNvSpPr>
            <a:spLocks/>
          </p:cNvSpPr>
          <p:nvPr/>
        </p:nvSpPr>
        <p:spPr bwMode="auto">
          <a:xfrm rot="-4183476">
            <a:off x="7046312" y="1730097"/>
            <a:ext cx="80010" cy="153591"/>
          </a:xfrm>
          <a:prstGeom prst="leftBrace">
            <a:avLst>
              <a:gd name="adj1" fmla="val 15799"/>
              <a:gd name="adj2" fmla="val 50000"/>
            </a:avLst>
          </a:prstGeom>
          <a:noFill/>
          <a:ln w="12700">
            <a:solidFill>
              <a:schemeClr val="tx1"/>
            </a:solidFill>
            <a:round/>
            <a:headEnd/>
            <a:tailEnd/>
          </a:ln>
        </p:spPr>
        <p:txBody>
          <a:bodyPr wrap="none" lIns="96659" tIns="48330" rIns="96659" bIns="48330" anchor="ctr"/>
          <a:lstStyle/>
          <a:p>
            <a:endParaRPr lang="uk-UA"/>
          </a:p>
        </p:txBody>
      </p:sp>
      <p:sp>
        <p:nvSpPr>
          <p:cNvPr id="64545" name="Line 33"/>
          <p:cNvSpPr>
            <a:spLocks noChangeShapeType="1"/>
          </p:cNvSpPr>
          <p:nvPr/>
        </p:nvSpPr>
        <p:spPr bwMode="auto">
          <a:xfrm flipH="1">
            <a:off x="1885297" y="1828562"/>
            <a:ext cx="373008" cy="305038"/>
          </a:xfrm>
          <a:prstGeom prst="line">
            <a:avLst/>
          </a:prstGeom>
          <a:noFill/>
          <a:ln w="12700">
            <a:solidFill>
              <a:schemeClr val="tx1"/>
            </a:solidFill>
            <a:round/>
            <a:headEnd/>
            <a:tailEnd/>
          </a:ln>
        </p:spPr>
        <p:txBody>
          <a:bodyPr wrap="none" lIns="96659" tIns="48330" rIns="96659" bIns="48330" anchor="ctr"/>
          <a:lstStyle/>
          <a:p>
            <a:endParaRPr lang="uk-UA"/>
          </a:p>
        </p:txBody>
      </p:sp>
      <p:sp>
        <p:nvSpPr>
          <p:cNvPr id="64546" name="Line 34"/>
          <p:cNvSpPr>
            <a:spLocks noChangeShapeType="1"/>
          </p:cNvSpPr>
          <p:nvPr/>
        </p:nvSpPr>
        <p:spPr bwMode="auto">
          <a:xfrm>
            <a:off x="7073659" y="1841897"/>
            <a:ext cx="492844" cy="180023"/>
          </a:xfrm>
          <a:prstGeom prst="line">
            <a:avLst/>
          </a:prstGeom>
          <a:noFill/>
          <a:ln w="12700">
            <a:solidFill>
              <a:schemeClr val="tx1"/>
            </a:solidFill>
            <a:round/>
            <a:headEnd/>
            <a:tailEnd/>
          </a:ln>
        </p:spPr>
        <p:txBody>
          <a:bodyPr wrap="none" lIns="96659" tIns="48330" rIns="96659" bIns="48330" anchor="ctr"/>
          <a:lstStyle/>
          <a:p>
            <a:endParaRPr lang="uk-UA"/>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1" y="3"/>
            <a:ext cx="9721850" cy="432097"/>
          </a:xfrm>
        </p:spPr>
        <p:style>
          <a:lnRef idx="1">
            <a:schemeClr val="accent3"/>
          </a:lnRef>
          <a:fillRef idx="2">
            <a:schemeClr val="accent3"/>
          </a:fillRef>
          <a:effectRef idx="1">
            <a:schemeClr val="accent3"/>
          </a:effectRef>
          <a:fontRef idx="minor">
            <a:schemeClr val="dk1"/>
          </a:fontRef>
        </p:style>
        <p:txBody>
          <a:bodyPr>
            <a:normAutofit/>
          </a:bodyPr>
          <a:lstStyle/>
          <a:p>
            <a:r>
              <a:rPr lang="en-US" sz="1800" dirty="0" smtClean="0">
                <a:latin typeface="Arial" charset="0"/>
              </a:rPr>
              <a:t>Mitosis </a:t>
            </a:r>
            <a:r>
              <a:rPr lang="en-US" sz="1800" dirty="0" err="1" smtClean="0">
                <a:latin typeface="Arial" charset="0"/>
              </a:rPr>
              <a:t>vs</a:t>
            </a:r>
            <a:r>
              <a:rPr lang="en-US" sz="1800" dirty="0" smtClean="0">
                <a:latin typeface="Arial" charset="0"/>
              </a:rPr>
              <a:t> Meiosis</a:t>
            </a:r>
          </a:p>
        </p:txBody>
      </p:sp>
      <p:pic>
        <p:nvPicPr>
          <p:cNvPr id="65539" name="Picture 3" descr="13_09bMitosisVMeiosis-U"/>
          <p:cNvPicPr>
            <a:picLocks noChangeAspect="1" noChangeArrowheads="1"/>
          </p:cNvPicPr>
          <p:nvPr/>
        </p:nvPicPr>
        <p:blipFill>
          <a:blip r:embed="rId3" cstate="print"/>
          <a:srcRect/>
          <a:stretch>
            <a:fillRect/>
          </a:stretch>
        </p:blipFill>
        <p:spPr bwMode="auto">
          <a:xfrm>
            <a:off x="-31147" y="1368202"/>
            <a:ext cx="9773151" cy="4170825"/>
          </a:xfrm>
          <a:prstGeom prst="rect">
            <a:avLst/>
          </a:prstGeom>
          <a:noFill/>
          <a:ln w="9525">
            <a:noFill/>
            <a:miter lim="800000"/>
            <a:headEnd/>
            <a:tailEnd/>
          </a:ln>
        </p:spPr>
      </p:pic>
      <p:sp>
        <p:nvSpPr>
          <p:cNvPr id="65540" name="Text Box 4"/>
          <p:cNvSpPr txBox="1">
            <a:spLocks noChangeArrowheads="1"/>
          </p:cNvSpPr>
          <p:nvPr/>
        </p:nvSpPr>
        <p:spPr bwMode="auto">
          <a:xfrm>
            <a:off x="4423780" y="1756886"/>
            <a:ext cx="899608" cy="188357"/>
          </a:xfrm>
          <a:prstGeom prst="rect">
            <a:avLst/>
          </a:prstGeom>
          <a:noFill/>
          <a:ln w="9525">
            <a:noFill/>
            <a:miter lim="800000"/>
            <a:headEnd/>
            <a:tailEnd/>
          </a:ln>
        </p:spPr>
        <p:txBody>
          <a:bodyPr wrap="none" lIns="0" tIns="0" rIns="0" bIns="0"/>
          <a:lstStyle/>
          <a:p>
            <a:pPr>
              <a:lnSpc>
                <a:spcPct val="90000"/>
              </a:lnSpc>
            </a:pPr>
            <a:r>
              <a:rPr lang="en-US" sz="1300" b="1" dirty="0">
                <a:solidFill>
                  <a:schemeClr val="bg1"/>
                </a:solidFill>
              </a:rPr>
              <a:t>SUMMARY</a:t>
            </a:r>
          </a:p>
        </p:txBody>
      </p:sp>
      <p:sp>
        <p:nvSpPr>
          <p:cNvPr id="65541" name="Text Box 5"/>
          <p:cNvSpPr txBox="1">
            <a:spLocks noChangeArrowheads="1"/>
          </p:cNvSpPr>
          <p:nvPr/>
        </p:nvSpPr>
        <p:spPr bwMode="auto">
          <a:xfrm>
            <a:off x="477654" y="2053594"/>
            <a:ext cx="735890" cy="203359"/>
          </a:xfrm>
          <a:prstGeom prst="rect">
            <a:avLst/>
          </a:prstGeom>
          <a:noFill/>
          <a:ln w="9525">
            <a:noFill/>
            <a:miter lim="800000"/>
            <a:headEnd/>
            <a:tailEnd/>
          </a:ln>
        </p:spPr>
        <p:txBody>
          <a:bodyPr wrap="none" lIns="0" tIns="0" rIns="0" bIns="0"/>
          <a:lstStyle/>
          <a:p>
            <a:pPr>
              <a:lnSpc>
                <a:spcPct val="90000"/>
              </a:lnSpc>
            </a:pPr>
            <a:r>
              <a:rPr lang="en-US" sz="1300" b="1" dirty="0">
                <a:solidFill>
                  <a:schemeClr val="bg1"/>
                </a:solidFill>
              </a:rPr>
              <a:t>Property</a:t>
            </a:r>
          </a:p>
        </p:txBody>
      </p:sp>
      <p:sp>
        <p:nvSpPr>
          <p:cNvPr id="65542" name="Text Box 6"/>
          <p:cNvSpPr txBox="1">
            <a:spLocks noChangeArrowheads="1"/>
          </p:cNvSpPr>
          <p:nvPr/>
        </p:nvSpPr>
        <p:spPr bwMode="auto">
          <a:xfrm>
            <a:off x="1620312" y="2053590"/>
            <a:ext cx="627869" cy="188357"/>
          </a:xfrm>
          <a:prstGeom prst="rect">
            <a:avLst/>
          </a:prstGeom>
          <a:noFill/>
          <a:ln w="9525">
            <a:noFill/>
            <a:miter lim="800000"/>
            <a:headEnd/>
            <a:tailEnd/>
          </a:ln>
        </p:spPr>
        <p:txBody>
          <a:bodyPr wrap="none" lIns="0" tIns="0" rIns="0" bIns="0"/>
          <a:lstStyle/>
          <a:p>
            <a:pPr>
              <a:lnSpc>
                <a:spcPct val="90000"/>
              </a:lnSpc>
            </a:pPr>
            <a:r>
              <a:rPr lang="en-US" sz="1300" b="1" dirty="0">
                <a:solidFill>
                  <a:schemeClr val="bg1"/>
                </a:solidFill>
              </a:rPr>
              <a:t>Mitosis</a:t>
            </a:r>
          </a:p>
        </p:txBody>
      </p:sp>
      <p:sp>
        <p:nvSpPr>
          <p:cNvPr id="65543" name="Text Box 7"/>
          <p:cNvSpPr txBox="1">
            <a:spLocks noChangeArrowheads="1"/>
          </p:cNvSpPr>
          <p:nvPr/>
        </p:nvSpPr>
        <p:spPr bwMode="auto">
          <a:xfrm>
            <a:off x="4994264" y="2055261"/>
            <a:ext cx="670064" cy="175021"/>
          </a:xfrm>
          <a:prstGeom prst="rect">
            <a:avLst/>
          </a:prstGeom>
          <a:noFill/>
          <a:ln w="9525">
            <a:noFill/>
            <a:miter lim="800000"/>
            <a:headEnd/>
            <a:tailEnd/>
          </a:ln>
        </p:spPr>
        <p:txBody>
          <a:bodyPr wrap="none" lIns="0" tIns="0" rIns="0" bIns="0"/>
          <a:lstStyle/>
          <a:p>
            <a:pPr>
              <a:lnSpc>
                <a:spcPct val="90000"/>
              </a:lnSpc>
            </a:pPr>
            <a:r>
              <a:rPr lang="en-US" sz="1300" b="1" dirty="0">
                <a:solidFill>
                  <a:schemeClr val="bg1"/>
                </a:solidFill>
              </a:rPr>
              <a:t>Meiosis</a:t>
            </a:r>
          </a:p>
        </p:txBody>
      </p:sp>
      <p:sp>
        <p:nvSpPr>
          <p:cNvPr id="65544" name="Text Box 8"/>
          <p:cNvSpPr txBox="1">
            <a:spLocks noChangeArrowheads="1"/>
          </p:cNvSpPr>
          <p:nvPr/>
        </p:nvSpPr>
        <p:spPr bwMode="auto">
          <a:xfrm>
            <a:off x="433774" y="2345294"/>
            <a:ext cx="860789" cy="378380"/>
          </a:xfrm>
          <a:prstGeom prst="rect">
            <a:avLst/>
          </a:prstGeom>
          <a:noFill/>
          <a:ln w="9525">
            <a:noFill/>
            <a:miter lim="800000"/>
            <a:headEnd/>
            <a:tailEnd/>
          </a:ln>
        </p:spPr>
        <p:txBody>
          <a:bodyPr wrap="none" lIns="0" tIns="0" rIns="0" bIns="0"/>
          <a:lstStyle/>
          <a:p>
            <a:pPr>
              <a:lnSpc>
                <a:spcPct val="90000"/>
              </a:lnSpc>
            </a:pPr>
            <a:r>
              <a:rPr lang="en-US" sz="1200" b="1" dirty="0"/>
              <a:t>DNA</a:t>
            </a:r>
            <a:br>
              <a:rPr lang="en-US" sz="1200" b="1" dirty="0"/>
            </a:br>
            <a:r>
              <a:rPr lang="en-US" sz="1200" b="1" dirty="0"/>
              <a:t>replication</a:t>
            </a:r>
          </a:p>
        </p:txBody>
      </p:sp>
      <p:sp>
        <p:nvSpPr>
          <p:cNvPr id="65545" name="Text Box 9"/>
          <p:cNvSpPr txBox="1">
            <a:spLocks noChangeArrowheads="1"/>
          </p:cNvSpPr>
          <p:nvPr/>
        </p:nvSpPr>
        <p:spPr bwMode="auto">
          <a:xfrm>
            <a:off x="418583" y="2815352"/>
            <a:ext cx="860789" cy="378380"/>
          </a:xfrm>
          <a:prstGeom prst="rect">
            <a:avLst/>
          </a:prstGeom>
          <a:noFill/>
          <a:ln w="9525">
            <a:noFill/>
            <a:miter lim="800000"/>
            <a:headEnd/>
            <a:tailEnd/>
          </a:ln>
        </p:spPr>
        <p:txBody>
          <a:bodyPr wrap="none" lIns="0" tIns="0" rIns="0" bIns="0"/>
          <a:lstStyle/>
          <a:p>
            <a:pPr>
              <a:lnSpc>
                <a:spcPct val="90000"/>
              </a:lnSpc>
            </a:pPr>
            <a:r>
              <a:rPr lang="en-US" sz="1200" b="1" dirty="0"/>
              <a:t>Number of</a:t>
            </a:r>
            <a:br>
              <a:rPr lang="en-US" sz="1200" b="1" dirty="0"/>
            </a:br>
            <a:r>
              <a:rPr lang="en-US" sz="1200" b="1" dirty="0"/>
              <a:t>divisions</a:t>
            </a:r>
          </a:p>
        </p:txBody>
      </p:sp>
      <p:sp>
        <p:nvSpPr>
          <p:cNvPr id="65546" name="Text Box 10"/>
          <p:cNvSpPr txBox="1">
            <a:spLocks noChangeArrowheads="1"/>
          </p:cNvSpPr>
          <p:nvPr/>
        </p:nvSpPr>
        <p:spPr bwMode="auto">
          <a:xfrm>
            <a:off x="405081" y="3340417"/>
            <a:ext cx="1146031" cy="581740"/>
          </a:xfrm>
          <a:prstGeom prst="rect">
            <a:avLst/>
          </a:prstGeom>
          <a:noFill/>
          <a:ln w="9525">
            <a:noFill/>
            <a:miter lim="800000"/>
            <a:headEnd/>
            <a:tailEnd/>
          </a:ln>
        </p:spPr>
        <p:txBody>
          <a:bodyPr wrap="none" lIns="0" tIns="0" rIns="0" bIns="0"/>
          <a:lstStyle/>
          <a:p>
            <a:pPr>
              <a:lnSpc>
                <a:spcPct val="90000"/>
              </a:lnSpc>
            </a:pPr>
            <a:r>
              <a:rPr lang="en-US" sz="1200" b="1" dirty="0" err="1"/>
              <a:t>Synapsis</a:t>
            </a:r>
            <a:r>
              <a:rPr lang="en-US" sz="1200" b="1" dirty="0"/>
              <a:t> of</a:t>
            </a:r>
            <a:br>
              <a:rPr lang="en-US" sz="1200" b="1" dirty="0"/>
            </a:br>
            <a:r>
              <a:rPr lang="en-US" sz="1200" b="1" dirty="0"/>
              <a:t>homologous</a:t>
            </a:r>
            <a:br>
              <a:rPr lang="en-US" sz="1200" b="1" dirty="0"/>
            </a:br>
            <a:r>
              <a:rPr lang="en-US" sz="1200" b="1" dirty="0"/>
              <a:t>chromosomes</a:t>
            </a:r>
          </a:p>
        </p:txBody>
      </p:sp>
      <p:sp>
        <p:nvSpPr>
          <p:cNvPr id="65547" name="Text Box 11"/>
          <p:cNvSpPr txBox="1">
            <a:spLocks noChangeArrowheads="1"/>
          </p:cNvSpPr>
          <p:nvPr/>
        </p:nvSpPr>
        <p:spPr bwMode="auto">
          <a:xfrm>
            <a:off x="420268" y="3950498"/>
            <a:ext cx="1117338" cy="703421"/>
          </a:xfrm>
          <a:prstGeom prst="rect">
            <a:avLst/>
          </a:prstGeom>
          <a:noFill/>
          <a:ln w="9525">
            <a:noFill/>
            <a:miter lim="800000"/>
            <a:headEnd/>
            <a:tailEnd/>
          </a:ln>
        </p:spPr>
        <p:txBody>
          <a:bodyPr wrap="none" lIns="0" tIns="0" rIns="0" bIns="0"/>
          <a:lstStyle/>
          <a:p>
            <a:pPr>
              <a:lnSpc>
                <a:spcPct val="90000"/>
              </a:lnSpc>
            </a:pPr>
            <a:r>
              <a:rPr lang="en-US" sz="1200" b="1" dirty="0"/>
              <a:t>Number of </a:t>
            </a:r>
            <a:br>
              <a:rPr lang="en-US" sz="1200" b="1" dirty="0"/>
            </a:br>
            <a:r>
              <a:rPr lang="en-US" sz="1200" b="1" dirty="0"/>
              <a:t>daughter cells</a:t>
            </a:r>
            <a:br>
              <a:rPr lang="en-US" sz="1200" b="1" dirty="0"/>
            </a:br>
            <a:r>
              <a:rPr lang="en-US" sz="1200" b="1" dirty="0"/>
              <a:t>and genetic</a:t>
            </a:r>
            <a:br>
              <a:rPr lang="en-US" sz="1200" b="1" dirty="0"/>
            </a:br>
            <a:r>
              <a:rPr lang="en-US" sz="1200" b="1" dirty="0"/>
              <a:t>composition</a:t>
            </a:r>
          </a:p>
        </p:txBody>
      </p:sp>
      <p:sp>
        <p:nvSpPr>
          <p:cNvPr id="65548" name="Text Box 12"/>
          <p:cNvSpPr txBox="1">
            <a:spLocks noChangeArrowheads="1"/>
          </p:cNvSpPr>
          <p:nvPr/>
        </p:nvSpPr>
        <p:spPr bwMode="auto">
          <a:xfrm>
            <a:off x="433770" y="4762266"/>
            <a:ext cx="970497" cy="403384"/>
          </a:xfrm>
          <a:prstGeom prst="rect">
            <a:avLst/>
          </a:prstGeom>
          <a:noFill/>
          <a:ln w="9525">
            <a:noFill/>
            <a:miter lim="800000"/>
            <a:headEnd/>
            <a:tailEnd/>
          </a:ln>
        </p:spPr>
        <p:txBody>
          <a:bodyPr wrap="none" lIns="0" tIns="0" rIns="0" bIns="0"/>
          <a:lstStyle/>
          <a:p>
            <a:pPr>
              <a:lnSpc>
                <a:spcPct val="90000"/>
              </a:lnSpc>
            </a:pPr>
            <a:r>
              <a:rPr lang="en-US" sz="1200" b="1" dirty="0"/>
              <a:t>Role in the </a:t>
            </a:r>
            <a:br>
              <a:rPr lang="en-US" sz="1200" b="1" dirty="0"/>
            </a:br>
            <a:r>
              <a:rPr lang="en-US" sz="1200" b="1" dirty="0"/>
              <a:t>animal body</a:t>
            </a:r>
          </a:p>
        </p:txBody>
      </p:sp>
      <p:sp>
        <p:nvSpPr>
          <p:cNvPr id="65549" name="Text Box 13"/>
          <p:cNvSpPr txBox="1">
            <a:spLocks noChangeArrowheads="1"/>
          </p:cNvSpPr>
          <p:nvPr/>
        </p:nvSpPr>
        <p:spPr bwMode="auto">
          <a:xfrm>
            <a:off x="1616936" y="2343630"/>
            <a:ext cx="2580679" cy="350044"/>
          </a:xfrm>
          <a:prstGeom prst="rect">
            <a:avLst/>
          </a:prstGeom>
          <a:noFill/>
          <a:ln w="9525">
            <a:noFill/>
            <a:miter lim="800000"/>
            <a:headEnd/>
            <a:tailEnd/>
          </a:ln>
        </p:spPr>
        <p:txBody>
          <a:bodyPr wrap="none" lIns="0" tIns="0" rIns="0" bIns="0"/>
          <a:lstStyle/>
          <a:p>
            <a:pPr>
              <a:lnSpc>
                <a:spcPct val="90000"/>
              </a:lnSpc>
            </a:pPr>
            <a:r>
              <a:rPr lang="en-US" sz="1200" b="1" dirty="0"/>
              <a:t>Occurs during </a:t>
            </a:r>
            <a:r>
              <a:rPr lang="en-US" sz="1200" b="1" dirty="0" err="1"/>
              <a:t>interphase</a:t>
            </a:r>
            <a:r>
              <a:rPr lang="en-US" sz="1200" b="1" dirty="0"/>
              <a:t> before</a:t>
            </a:r>
            <a:br>
              <a:rPr lang="en-US" sz="1200" b="1" dirty="0"/>
            </a:br>
            <a:r>
              <a:rPr lang="en-US" sz="1200" b="1" dirty="0"/>
              <a:t>mitosis begins</a:t>
            </a:r>
          </a:p>
        </p:txBody>
      </p:sp>
      <p:sp>
        <p:nvSpPr>
          <p:cNvPr id="65550" name="Text Box 14"/>
          <p:cNvSpPr txBox="1">
            <a:spLocks noChangeArrowheads="1"/>
          </p:cNvSpPr>
          <p:nvPr/>
        </p:nvSpPr>
        <p:spPr bwMode="auto">
          <a:xfrm>
            <a:off x="1623684" y="2805351"/>
            <a:ext cx="2918243" cy="391715"/>
          </a:xfrm>
          <a:prstGeom prst="rect">
            <a:avLst/>
          </a:prstGeom>
          <a:noFill/>
          <a:ln w="9525">
            <a:noFill/>
            <a:miter lim="800000"/>
            <a:headEnd/>
            <a:tailEnd/>
          </a:ln>
        </p:spPr>
        <p:txBody>
          <a:bodyPr wrap="none" lIns="0" tIns="0" rIns="0" bIns="0"/>
          <a:lstStyle/>
          <a:p>
            <a:pPr>
              <a:lnSpc>
                <a:spcPct val="90000"/>
              </a:lnSpc>
            </a:pPr>
            <a:r>
              <a:rPr lang="en-US" sz="1200" b="1" dirty="0"/>
              <a:t>One, including prophase, metaphase,</a:t>
            </a:r>
            <a:br>
              <a:rPr lang="en-US" sz="1200" b="1" dirty="0"/>
            </a:br>
            <a:r>
              <a:rPr lang="en-US" sz="1200" b="1" dirty="0"/>
              <a:t>anaphase, and </a:t>
            </a:r>
            <a:r>
              <a:rPr lang="en-US" sz="1200" b="1" dirty="0" err="1"/>
              <a:t>telophase</a:t>
            </a:r>
            <a:endParaRPr lang="en-US" sz="1200" b="1" dirty="0"/>
          </a:p>
        </p:txBody>
      </p:sp>
      <p:sp>
        <p:nvSpPr>
          <p:cNvPr id="65551" name="Text Box 15"/>
          <p:cNvSpPr txBox="1">
            <a:spLocks noChangeArrowheads="1"/>
          </p:cNvSpPr>
          <p:nvPr/>
        </p:nvSpPr>
        <p:spPr bwMode="auto">
          <a:xfrm>
            <a:off x="1630439" y="3328754"/>
            <a:ext cx="1227047" cy="188356"/>
          </a:xfrm>
          <a:prstGeom prst="rect">
            <a:avLst/>
          </a:prstGeom>
          <a:noFill/>
          <a:ln w="9525">
            <a:noFill/>
            <a:miter lim="800000"/>
            <a:headEnd/>
            <a:tailEnd/>
          </a:ln>
        </p:spPr>
        <p:txBody>
          <a:bodyPr wrap="none" lIns="0" tIns="0" rIns="0" bIns="0"/>
          <a:lstStyle/>
          <a:p>
            <a:pPr>
              <a:lnSpc>
                <a:spcPct val="90000"/>
              </a:lnSpc>
            </a:pPr>
            <a:r>
              <a:rPr lang="en-US" sz="1200" b="1" dirty="0"/>
              <a:t>Does not occur</a:t>
            </a:r>
          </a:p>
        </p:txBody>
      </p:sp>
      <p:sp>
        <p:nvSpPr>
          <p:cNvPr id="65552" name="Text Box 16"/>
          <p:cNvSpPr txBox="1">
            <a:spLocks noChangeArrowheads="1"/>
          </p:cNvSpPr>
          <p:nvPr/>
        </p:nvSpPr>
        <p:spPr bwMode="auto">
          <a:xfrm>
            <a:off x="1616936" y="3938826"/>
            <a:ext cx="3014449" cy="365045"/>
          </a:xfrm>
          <a:prstGeom prst="rect">
            <a:avLst/>
          </a:prstGeom>
          <a:noFill/>
          <a:ln w="9525">
            <a:noFill/>
            <a:miter lim="800000"/>
            <a:headEnd/>
            <a:tailEnd/>
          </a:ln>
        </p:spPr>
        <p:txBody>
          <a:bodyPr wrap="none" lIns="0" tIns="0" rIns="0" bIns="0"/>
          <a:lstStyle/>
          <a:p>
            <a:pPr>
              <a:lnSpc>
                <a:spcPct val="90000"/>
              </a:lnSpc>
            </a:pPr>
            <a:r>
              <a:rPr lang="en-US" sz="1200" b="1" dirty="0"/>
              <a:t>Two, each diploid (2</a:t>
            </a:r>
            <a:r>
              <a:rPr lang="en-US" sz="1200" b="1" i="1" dirty="0"/>
              <a:t>n</a:t>
            </a:r>
            <a:r>
              <a:rPr lang="en-US" sz="1200" b="1" dirty="0"/>
              <a:t>) and genetically</a:t>
            </a:r>
            <a:br>
              <a:rPr lang="en-US" sz="1200" b="1" dirty="0"/>
            </a:br>
            <a:r>
              <a:rPr lang="en-US" sz="1200" b="1" dirty="0"/>
              <a:t>identical to the parent cell</a:t>
            </a:r>
          </a:p>
        </p:txBody>
      </p:sp>
      <p:sp>
        <p:nvSpPr>
          <p:cNvPr id="65553" name="Text Box 17"/>
          <p:cNvSpPr txBox="1">
            <a:spLocks noChangeArrowheads="1"/>
          </p:cNvSpPr>
          <p:nvPr/>
        </p:nvSpPr>
        <p:spPr bwMode="auto">
          <a:xfrm>
            <a:off x="1630439" y="4768933"/>
            <a:ext cx="3392521" cy="553403"/>
          </a:xfrm>
          <a:prstGeom prst="rect">
            <a:avLst/>
          </a:prstGeom>
          <a:noFill/>
          <a:ln w="9525">
            <a:noFill/>
            <a:miter lim="800000"/>
            <a:headEnd/>
            <a:tailEnd/>
          </a:ln>
        </p:spPr>
        <p:txBody>
          <a:bodyPr wrap="none" lIns="0" tIns="0" rIns="0" bIns="0"/>
          <a:lstStyle/>
          <a:p>
            <a:pPr>
              <a:lnSpc>
                <a:spcPct val="90000"/>
              </a:lnSpc>
            </a:pPr>
            <a:r>
              <a:rPr lang="en-US" sz="1200" b="1" dirty="0"/>
              <a:t>Enables </a:t>
            </a:r>
            <a:r>
              <a:rPr lang="en-US" sz="1200" b="1" dirty="0" err="1"/>
              <a:t>multicellular</a:t>
            </a:r>
            <a:r>
              <a:rPr lang="en-US" sz="1200" b="1" dirty="0"/>
              <a:t> adult to arise from</a:t>
            </a:r>
            <a:br>
              <a:rPr lang="en-US" sz="1200" b="1" dirty="0"/>
            </a:br>
            <a:r>
              <a:rPr lang="en-US" sz="1200" b="1" dirty="0"/>
              <a:t>zygote; produces cells for growth, repair,</a:t>
            </a:r>
            <a:br>
              <a:rPr lang="en-US" sz="1200" b="1" dirty="0"/>
            </a:br>
            <a:r>
              <a:rPr lang="en-US" sz="1200" b="1" dirty="0"/>
              <a:t>and, in some species, asexual reproduction</a:t>
            </a:r>
          </a:p>
        </p:txBody>
      </p:sp>
      <p:sp>
        <p:nvSpPr>
          <p:cNvPr id="65554" name="Text Box 18"/>
          <p:cNvSpPr txBox="1">
            <a:spLocks noChangeArrowheads="1"/>
          </p:cNvSpPr>
          <p:nvPr/>
        </p:nvSpPr>
        <p:spPr bwMode="auto">
          <a:xfrm>
            <a:off x="4989203" y="2343630"/>
            <a:ext cx="3907307" cy="256699"/>
          </a:xfrm>
          <a:prstGeom prst="rect">
            <a:avLst/>
          </a:prstGeom>
          <a:noFill/>
          <a:ln w="9525">
            <a:noFill/>
            <a:miter lim="800000"/>
            <a:headEnd/>
            <a:tailEnd/>
          </a:ln>
        </p:spPr>
        <p:txBody>
          <a:bodyPr wrap="none" lIns="0" tIns="0" rIns="0" bIns="0"/>
          <a:lstStyle/>
          <a:p>
            <a:pPr>
              <a:lnSpc>
                <a:spcPct val="90000"/>
              </a:lnSpc>
            </a:pPr>
            <a:r>
              <a:rPr lang="en-US" sz="1200" b="1" dirty="0"/>
              <a:t>Occurs during </a:t>
            </a:r>
            <a:r>
              <a:rPr lang="en-US" sz="1200" b="1" dirty="0" err="1"/>
              <a:t>interphase</a:t>
            </a:r>
            <a:r>
              <a:rPr lang="en-US" sz="1200" b="1" dirty="0"/>
              <a:t> before meiosis </a:t>
            </a:r>
            <a:r>
              <a:rPr lang="en-US" sz="1200" b="1" dirty="0">
                <a:latin typeface="Times" pitchFamily="84" charset="0"/>
              </a:rPr>
              <a:t>I</a:t>
            </a:r>
            <a:r>
              <a:rPr lang="en-US" sz="1200" b="1" dirty="0"/>
              <a:t> begins</a:t>
            </a:r>
          </a:p>
        </p:txBody>
      </p:sp>
      <p:sp>
        <p:nvSpPr>
          <p:cNvPr id="65555" name="Text Box 19"/>
          <p:cNvSpPr txBox="1">
            <a:spLocks noChangeArrowheads="1"/>
          </p:cNvSpPr>
          <p:nvPr/>
        </p:nvSpPr>
        <p:spPr bwMode="auto">
          <a:xfrm>
            <a:off x="5009453" y="2807021"/>
            <a:ext cx="4192548" cy="378381"/>
          </a:xfrm>
          <a:prstGeom prst="rect">
            <a:avLst/>
          </a:prstGeom>
          <a:noFill/>
          <a:ln w="9525">
            <a:noFill/>
            <a:miter lim="800000"/>
            <a:headEnd/>
            <a:tailEnd/>
          </a:ln>
        </p:spPr>
        <p:txBody>
          <a:bodyPr wrap="none" lIns="0" tIns="0" rIns="0" bIns="0"/>
          <a:lstStyle/>
          <a:p>
            <a:pPr>
              <a:lnSpc>
                <a:spcPct val="90000"/>
              </a:lnSpc>
            </a:pPr>
            <a:r>
              <a:rPr lang="en-US" sz="1200" b="1" dirty="0"/>
              <a:t>Two, each including prophase, metaphase, anaphase,</a:t>
            </a:r>
            <a:br>
              <a:rPr lang="en-US" sz="1200" b="1" dirty="0"/>
            </a:br>
            <a:r>
              <a:rPr lang="en-US" sz="1200" b="1" dirty="0"/>
              <a:t>and </a:t>
            </a:r>
            <a:r>
              <a:rPr lang="en-US" sz="1200" b="1" dirty="0" err="1"/>
              <a:t>telophase</a:t>
            </a:r>
            <a:endParaRPr lang="en-US" sz="1200" b="1" dirty="0"/>
          </a:p>
        </p:txBody>
      </p:sp>
      <p:sp>
        <p:nvSpPr>
          <p:cNvPr id="65556" name="Text Box 20"/>
          <p:cNvSpPr txBox="1">
            <a:spLocks noChangeArrowheads="1"/>
          </p:cNvSpPr>
          <p:nvPr/>
        </p:nvSpPr>
        <p:spPr bwMode="auto">
          <a:xfrm>
            <a:off x="4995955" y="3320415"/>
            <a:ext cx="4163855" cy="581740"/>
          </a:xfrm>
          <a:prstGeom prst="rect">
            <a:avLst/>
          </a:prstGeom>
          <a:noFill/>
          <a:ln w="9525">
            <a:noFill/>
            <a:miter lim="800000"/>
            <a:headEnd/>
            <a:tailEnd/>
          </a:ln>
        </p:spPr>
        <p:txBody>
          <a:bodyPr wrap="none" lIns="0" tIns="0" rIns="0" bIns="0"/>
          <a:lstStyle/>
          <a:p>
            <a:pPr>
              <a:lnSpc>
                <a:spcPct val="90000"/>
              </a:lnSpc>
            </a:pPr>
            <a:r>
              <a:rPr lang="en-US" sz="1200" b="1" dirty="0"/>
              <a:t>Occurs during prophase </a:t>
            </a:r>
            <a:r>
              <a:rPr lang="en-US" sz="1200" b="1" dirty="0">
                <a:latin typeface="Times" pitchFamily="84" charset="0"/>
              </a:rPr>
              <a:t>I</a:t>
            </a:r>
            <a:r>
              <a:rPr lang="en-US" sz="1200" b="1" dirty="0"/>
              <a:t> along with crossing over</a:t>
            </a:r>
            <a:br>
              <a:rPr lang="en-US" sz="1200" b="1" dirty="0"/>
            </a:br>
            <a:r>
              <a:rPr lang="en-US" sz="1200" b="1" dirty="0"/>
              <a:t>between </a:t>
            </a:r>
            <a:r>
              <a:rPr lang="en-US" sz="1200" b="1" dirty="0" err="1"/>
              <a:t>nonsister</a:t>
            </a:r>
            <a:r>
              <a:rPr lang="en-US" sz="1200" b="1" dirty="0"/>
              <a:t> </a:t>
            </a:r>
            <a:r>
              <a:rPr lang="en-US" sz="1200" b="1" dirty="0" err="1"/>
              <a:t>chromatids</a:t>
            </a:r>
            <a:r>
              <a:rPr lang="en-US" sz="1200" b="1" dirty="0"/>
              <a:t>; resulting </a:t>
            </a:r>
            <a:r>
              <a:rPr lang="en-US" sz="1200" b="1" dirty="0" err="1"/>
              <a:t>chiasmata</a:t>
            </a:r>
            <a:r>
              <a:rPr lang="en-US" sz="1200" b="1" dirty="0"/>
              <a:t/>
            </a:r>
            <a:br>
              <a:rPr lang="en-US" sz="1200" b="1" dirty="0"/>
            </a:br>
            <a:r>
              <a:rPr lang="en-US" sz="1200" b="1" dirty="0"/>
              <a:t>hold pairs together due to sister </a:t>
            </a:r>
            <a:r>
              <a:rPr lang="en-US" sz="1200" b="1" dirty="0" err="1"/>
              <a:t>chromatid</a:t>
            </a:r>
            <a:r>
              <a:rPr lang="en-US" sz="1200" b="1" dirty="0"/>
              <a:t> cohesion</a:t>
            </a:r>
          </a:p>
        </p:txBody>
      </p:sp>
      <p:sp>
        <p:nvSpPr>
          <p:cNvPr id="65557" name="Text Box 21"/>
          <p:cNvSpPr txBox="1">
            <a:spLocks noChangeArrowheads="1"/>
          </p:cNvSpPr>
          <p:nvPr/>
        </p:nvSpPr>
        <p:spPr bwMode="auto">
          <a:xfrm>
            <a:off x="4990888" y="3933829"/>
            <a:ext cx="4152040" cy="556736"/>
          </a:xfrm>
          <a:prstGeom prst="rect">
            <a:avLst/>
          </a:prstGeom>
          <a:noFill/>
          <a:ln w="9525">
            <a:noFill/>
            <a:miter lim="800000"/>
            <a:headEnd/>
            <a:tailEnd/>
          </a:ln>
        </p:spPr>
        <p:txBody>
          <a:bodyPr wrap="none" lIns="0" tIns="0" rIns="0" bIns="0"/>
          <a:lstStyle/>
          <a:p>
            <a:pPr>
              <a:lnSpc>
                <a:spcPct val="90000"/>
              </a:lnSpc>
            </a:pPr>
            <a:r>
              <a:rPr lang="en-US" sz="1200" b="1" dirty="0"/>
              <a:t>Four, each haploid (</a:t>
            </a:r>
            <a:r>
              <a:rPr lang="en-US" sz="1200" b="1" i="1" dirty="0"/>
              <a:t>n</a:t>
            </a:r>
            <a:r>
              <a:rPr lang="en-US" sz="1200" b="1" dirty="0"/>
              <a:t>), containing half as many</a:t>
            </a:r>
            <a:br>
              <a:rPr lang="en-US" sz="1200" b="1" dirty="0"/>
            </a:br>
            <a:r>
              <a:rPr lang="en-US" sz="1200" b="1" dirty="0"/>
              <a:t>chromosomes as the parent cell; genetically different</a:t>
            </a:r>
            <a:br>
              <a:rPr lang="en-US" sz="1200" b="1" dirty="0"/>
            </a:br>
            <a:r>
              <a:rPr lang="en-US" sz="1200" b="1" dirty="0"/>
              <a:t>from the parent cell and from each other</a:t>
            </a:r>
          </a:p>
        </p:txBody>
      </p:sp>
      <p:sp>
        <p:nvSpPr>
          <p:cNvPr id="65558" name="Text Box 22"/>
          <p:cNvSpPr txBox="1">
            <a:spLocks noChangeArrowheads="1"/>
          </p:cNvSpPr>
          <p:nvPr/>
        </p:nvSpPr>
        <p:spPr bwMode="auto">
          <a:xfrm>
            <a:off x="4989199" y="4768934"/>
            <a:ext cx="4192548" cy="528399"/>
          </a:xfrm>
          <a:prstGeom prst="rect">
            <a:avLst/>
          </a:prstGeom>
          <a:noFill/>
          <a:ln w="9525">
            <a:noFill/>
            <a:miter lim="800000"/>
            <a:headEnd/>
            <a:tailEnd/>
          </a:ln>
        </p:spPr>
        <p:txBody>
          <a:bodyPr wrap="none" lIns="0" tIns="0" rIns="0" bIns="0"/>
          <a:lstStyle/>
          <a:p>
            <a:pPr>
              <a:lnSpc>
                <a:spcPct val="90000"/>
              </a:lnSpc>
            </a:pPr>
            <a:r>
              <a:rPr lang="en-US" sz="1200" b="1" dirty="0"/>
              <a:t>Produces gametes; reduces number of chromosomes</a:t>
            </a:r>
            <a:br>
              <a:rPr lang="en-US" sz="1200" b="1" dirty="0"/>
            </a:br>
            <a:r>
              <a:rPr lang="en-US" sz="1200" b="1" dirty="0"/>
              <a:t>by half and introduces genetic variability among the </a:t>
            </a:r>
            <a:br>
              <a:rPr lang="en-US" sz="1200" b="1" dirty="0"/>
            </a:br>
            <a:r>
              <a:rPr lang="en-US" sz="1200" b="1" dirty="0"/>
              <a:t>gametes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a:extLst>
              <a:ext uri="{FF2B5EF4-FFF2-40B4-BE49-F238E27FC236}">
                <a16:creationId xmlns="" xmlns:a16="http://schemas.microsoft.com/office/drawing/2014/main" id="{F364DAB7-1E76-4CFF-ABAC-08EAED1C3514}"/>
              </a:ext>
            </a:extLst>
          </p:cNvPr>
          <p:cNvSpPr txBox="1">
            <a:spLocks noChangeArrowheads="1"/>
          </p:cNvSpPr>
          <p:nvPr/>
        </p:nvSpPr>
        <p:spPr bwMode="auto">
          <a:xfrm>
            <a:off x="4" y="1"/>
            <a:ext cx="6373093" cy="836268"/>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tyle>
          <a:lnRef idx="1">
            <a:schemeClr val="accent3"/>
          </a:lnRef>
          <a:fillRef idx="2">
            <a:schemeClr val="accent3"/>
          </a:fillRef>
          <a:effectRef idx="1">
            <a:schemeClr val="accent3"/>
          </a:effectRef>
          <a:fontRef idx="minor">
            <a:schemeClr val="dk1"/>
          </a:fontRef>
        </p:style>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None/>
            </a:pPr>
            <a:r>
              <a:rPr lang="en-US" altLang="hu-HU" sz="2400" b="1" dirty="0" smtClean="0">
                <a:latin typeface="Calibri" panose="020F0502020204030204" pitchFamily="34" charset="0"/>
              </a:rPr>
              <a:t>M</a:t>
            </a:r>
            <a:r>
              <a:rPr lang="hu-HU" altLang="hu-HU" sz="2400" b="1" dirty="0" smtClean="0">
                <a:latin typeface="Calibri" panose="020F0502020204030204" pitchFamily="34" charset="0"/>
              </a:rPr>
              <a:t>eio</a:t>
            </a:r>
            <a:r>
              <a:rPr lang="en-US" altLang="hu-HU" sz="2400" b="1" dirty="0" smtClean="0">
                <a:latin typeface="Calibri" panose="020F0502020204030204" pitchFamily="34" charset="0"/>
              </a:rPr>
              <a:t>sis I</a:t>
            </a:r>
            <a:r>
              <a:rPr lang="hu-HU" altLang="hu-HU" sz="2400" b="1" dirty="0" smtClean="0">
                <a:latin typeface="Calibri" panose="020F0502020204030204" pitchFamily="34" charset="0"/>
              </a:rPr>
              <a:t> Metaphase</a:t>
            </a:r>
            <a:r>
              <a:rPr lang="hu-HU" altLang="hu-HU" sz="2400" b="1" dirty="0">
                <a:latin typeface="Calibri" panose="020F0502020204030204" pitchFamily="34" charset="0"/>
              </a:rPr>
              <a:t>, anaphase, </a:t>
            </a:r>
            <a:r>
              <a:rPr lang="hu-HU" altLang="hu-HU" sz="2400" b="1" dirty="0" smtClean="0">
                <a:latin typeface="Calibri" panose="020F0502020204030204" pitchFamily="34" charset="0"/>
              </a:rPr>
              <a:t>telophase are </a:t>
            </a:r>
            <a:r>
              <a:rPr lang="hu-HU" altLang="hu-HU" sz="2400" b="1" dirty="0">
                <a:latin typeface="Calibri" panose="020F0502020204030204" pitchFamily="34" charset="0"/>
              </a:rPr>
              <a:t>essentially similar to those in the </a:t>
            </a:r>
            <a:r>
              <a:rPr lang="hu-HU" altLang="hu-HU" sz="2400" b="1" dirty="0" smtClean="0">
                <a:latin typeface="Calibri" panose="020F0502020204030204" pitchFamily="34" charset="0"/>
              </a:rPr>
              <a:t>mito</a:t>
            </a:r>
            <a:r>
              <a:rPr lang="en-US" altLang="hu-HU" sz="2400" b="1" dirty="0" smtClean="0">
                <a:latin typeface="Calibri" panose="020F0502020204030204" pitchFamily="34" charset="0"/>
              </a:rPr>
              <a:t>sis</a:t>
            </a:r>
            <a:endParaRPr lang="hu-HU" altLang="hu-HU" sz="2400" b="1" dirty="0"/>
          </a:p>
        </p:txBody>
      </p:sp>
      <p:sp>
        <p:nvSpPr>
          <p:cNvPr id="18435" name="Text Box 5">
            <a:extLst>
              <a:ext uri="{FF2B5EF4-FFF2-40B4-BE49-F238E27FC236}">
                <a16:creationId xmlns="" xmlns:a16="http://schemas.microsoft.com/office/drawing/2014/main" id="{87D2BD00-E1A5-4AD2-A028-DD8FAB19D649}"/>
              </a:ext>
            </a:extLst>
          </p:cNvPr>
          <p:cNvSpPr txBox="1">
            <a:spLocks noChangeArrowheads="1"/>
          </p:cNvSpPr>
          <p:nvPr/>
        </p:nvSpPr>
        <p:spPr bwMode="auto">
          <a:xfrm>
            <a:off x="3" y="1008165"/>
            <a:ext cx="6085061" cy="32061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2400" b="1" u="sng" dirty="0" err="1">
                <a:latin typeface="Calibri" panose="020F0502020204030204" pitchFamily="34" charset="0"/>
              </a:rPr>
              <a:t>Differences</a:t>
            </a:r>
            <a:r>
              <a:rPr lang="hu-HU" altLang="hu-HU" sz="2400" b="1" u="sng" dirty="0">
                <a:latin typeface="Calibri" panose="020F0502020204030204" pitchFamily="34" charset="0"/>
              </a:rPr>
              <a:t>:</a:t>
            </a:r>
            <a:r>
              <a:rPr lang="hu-HU" altLang="hu-HU" sz="2400" dirty="0">
                <a:latin typeface="Calibri" panose="020F0502020204030204" pitchFamily="34" charset="0"/>
              </a:rPr>
              <a:t> </a:t>
            </a:r>
          </a:p>
          <a:p>
            <a:pPr eaLnBrk="1" hangingPunct="1">
              <a:spcBef>
                <a:spcPct val="50000"/>
              </a:spcBef>
              <a:buFontTx/>
              <a:buNone/>
            </a:pPr>
            <a:r>
              <a:rPr lang="hu-HU" altLang="hu-HU" sz="2400" b="1" dirty="0" smtClean="0">
                <a:latin typeface="Calibri" panose="020F0502020204030204" pitchFamily="34" charset="0"/>
              </a:rPr>
              <a:t>1</a:t>
            </a:r>
            <a:r>
              <a:rPr lang="hu-HU" altLang="hu-HU" sz="2400" b="1" dirty="0">
                <a:latin typeface="Calibri" panose="020F0502020204030204" pitchFamily="34" charset="0"/>
              </a:rPr>
              <a:t>.  In anaphase I the homologs </a:t>
            </a:r>
            <a:r>
              <a:rPr lang="hu-HU" altLang="hu-HU" sz="2400" b="1" dirty="0" smtClean="0">
                <a:latin typeface="Calibri" panose="020F0502020204030204" pitchFamily="34" charset="0"/>
              </a:rPr>
              <a:t>(not </a:t>
            </a:r>
            <a:r>
              <a:rPr lang="hu-HU" altLang="hu-HU" sz="2400" b="1" dirty="0">
                <a:latin typeface="Calibri" panose="020F0502020204030204" pitchFamily="34" charset="0"/>
              </a:rPr>
              <a:t>the chromatids) are segregated into the two cells</a:t>
            </a:r>
            <a:r>
              <a:rPr lang="hu-HU" altLang="hu-HU" sz="2400" b="1" dirty="0" smtClean="0">
                <a:latin typeface="Calibri" panose="020F0502020204030204" pitchFamily="34" charset="0"/>
              </a:rPr>
              <a:t>.</a:t>
            </a:r>
            <a:r>
              <a:rPr lang="hu-HU" altLang="hu-HU" sz="2400" dirty="0" smtClean="0">
                <a:latin typeface="Calibri" panose="020F0502020204030204" pitchFamily="34" charset="0"/>
              </a:rPr>
              <a:t> </a:t>
            </a:r>
            <a:r>
              <a:rPr lang="hu-HU" altLang="hu-HU" sz="2400" dirty="0" err="1">
                <a:latin typeface="Calibri" panose="020F0502020204030204" pitchFamily="34" charset="0"/>
              </a:rPr>
              <a:t>Before</a:t>
            </a:r>
            <a:r>
              <a:rPr lang="hu-HU" altLang="hu-HU" sz="2400" dirty="0">
                <a:latin typeface="Calibri" panose="020F0502020204030204" pitchFamily="34" charset="0"/>
              </a:rPr>
              <a:t> </a:t>
            </a:r>
            <a:r>
              <a:rPr lang="hu-HU" altLang="hu-HU" sz="2400" dirty="0" err="1">
                <a:latin typeface="Calibri" panose="020F0502020204030204" pitchFamily="34" charset="0"/>
              </a:rPr>
              <a:t>separation</a:t>
            </a:r>
            <a:r>
              <a:rPr lang="hu-HU" altLang="hu-HU" sz="2400" dirty="0">
                <a:latin typeface="Calibri" panose="020F0502020204030204" pitchFamily="34" charset="0"/>
              </a:rPr>
              <a:t>, homologs </a:t>
            </a:r>
            <a:r>
              <a:rPr lang="hu-HU" altLang="hu-HU" sz="2400" dirty="0" err="1">
                <a:latin typeface="Calibri" panose="020F0502020204030204" pitchFamily="34" charset="0"/>
              </a:rPr>
              <a:t>are</a:t>
            </a:r>
            <a:r>
              <a:rPr lang="hu-HU" altLang="hu-HU" sz="2400" dirty="0">
                <a:latin typeface="Calibri" panose="020F0502020204030204" pitchFamily="34" charset="0"/>
              </a:rPr>
              <a:t> </a:t>
            </a:r>
            <a:r>
              <a:rPr lang="hu-HU" altLang="hu-HU" sz="2400" dirty="0" err="1">
                <a:latin typeface="Calibri" panose="020F0502020204030204" pitchFamily="34" charset="0"/>
              </a:rPr>
              <a:t>held</a:t>
            </a:r>
            <a:r>
              <a:rPr lang="hu-HU" altLang="hu-HU" sz="2400" dirty="0">
                <a:latin typeface="Calibri" panose="020F0502020204030204" pitchFamily="34" charset="0"/>
              </a:rPr>
              <a:t> </a:t>
            </a:r>
            <a:r>
              <a:rPr lang="hu-HU" altLang="hu-HU" sz="2400" dirty="0" err="1">
                <a:latin typeface="Calibri" panose="020F0502020204030204" pitchFamily="34" charset="0"/>
              </a:rPr>
              <a:t>together</a:t>
            </a:r>
            <a:r>
              <a:rPr lang="hu-HU" altLang="hu-HU" sz="2400" dirty="0">
                <a:latin typeface="Calibri" panose="020F0502020204030204" pitchFamily="34" charset="0"/>
              </a:rPr>
              <a:t> </a:t>
            </a:r>
            <a:r>
              <a:rPr lang="hu-HU" altLang="hu-HU" sz="2400" dirty="0" err="1">
                <a:latin typeface="Calibri" panose="020F0502020204030204" pitchFamily="34" charset="0"/>
              </a:rPr>
              <a:t>by</a:t>
            </a:r>
            <a:r>
              <a:rPr lang="hu-HU" altLang="hu-HU" sz="2400" dirty="0">
                <a:latin typeface="Calibri" panose="020F0502020204030204" pitchFamily="34" charset="0"/>
              </a:rPr>
              <a:t> </a:t>
            </a:r>
            <a:r>
              <a:rPr lang="hu-HU" altLang="hu-HU" sz="2400" dirty="0" err="1">
                <a:latin typeface="Calibri" panose="020F0502020204030204" pitchFamily="34" charset="0"/>
              </a:rPr>
              <a:t>the</a:t>
            </a:r>
            <a:r>
              <a:rPr lang="hu-HU" altLang="hu-HU" sz="2400" dirty="0">
                <a:latin typeface="Calibri" panose="020F0502020204030204" pitchFamily="34" charset="0"/>
              </a:rPr>
              <a:t> </a:t>
            </a:r>
            <a:r>
              <a:rPr lang="hu-HU" altLang="hu-HU" sz="2400" dirty="0" err="1">
                <a:latin typeface="Calibri" panose="020F0502020204030204" pitchFamily="34" charset="0"/>
              </a:rPr>
              <a:t>crossing</a:t>
            </a:r>
            <a:r>
              <a:rPr lang="hu-HU" altLang="hu-HU" sz="2400" dirty="0">
                <a:latin typeface="Calibri" panose="020F0502020204030204" pitchFamily="34" charset="0"/>
              </a:rPr>
              <a:t> overs. Each homolog </a:t>
            </a:r>
            <a:r>
              <a:rPr lang="en-US" altLang="hu-HU" sz="2400" dirty="0" smtClean="0">
                <a:latin typeface="Calibri" panose="020F0502020204030204" pitchFamily="34" charset="0"/>
              </a:rPr>
              <a:t>pair </a:t>
            </a:r>
            <a:r>
              <a:rPr lang="hu-HU" altLang="hu-HU" sz="2400" dirty="0" smtClean="0">
                <a:latin typeface="Calibri" panose="020F0502020204030204" pitchFamily="34" charset="0"/>
              </a:rPr>
              <a:t>has </a:t>
            </a:r>
            <a:r>
              <a:rPr lang="en-US" altLang="hu-HU" sz="2400" dirty="0" smtClean="0">
                <a:latin typeface="Calibri" panose="020F0502020204030204" pitchFamily="34" charset="0"/>
              </a:rPr>
              <a:t>1</a:t>
            </a:r>
            <a:r>
              <a:rPr lang="hu-HU" altLang="hu-HU" sz="2400" dirty="0" smtClean="0">
                <a:latin typeface="Calibri" panose="020F0502020204030204" pitchFamily="34" charset="0"/>
              </a:rPr>
              <a:t> kinetochor</a:t>
            </a:r>
            <a:r>
              <a:rPr lang="en-US" altLang="hu-HU" sz="2400" dirty="0" smtClean="0">
                <a:latin typeface="Calibri" panose="020F0502020204030204" pitchFamily="34" charset="0"/>
              </a:rPr>
              <a:t>e → o</a:t>
            </a:r>
            <a:r>
              <a:rPr lang="hu-HU" altLang="hu-HU" sz="2400" dirty="0" smtClean="0">
                <a:latin typeface="Calibri" panose="020F0502020204030204" pitchFamily="34" charset="0"/>
              </a:rPr>
              <a:t>ne </a:t>
            </a:r>
            <a:r>
              <a:rPr lang="hu-HU" altLang="hu-HU" sz="2400" dirty="0">
                <a:latin typeface="Calibri" panose="020F0502020204030204" pitchFamily="34" charset="0"/>
              </a:rPr>
              <a:t>homolog can move only towards </a:t>
            </a:r>
            <a:r>
              <a:rPr lang="en-US" altLang="hu-HU" sz="2400" dirty="0" smtClean="0">
                <a:latin typeface="Calibri" panose="020F0502020204030204" pitchFamily="34" charset="0"/>
              </a:rPr>
              <a:t> one</a:t>
            </a:r>
            <a:r>
              <a:rPr lang="hu-HU" altLang="hu-HU" sz="2400" dirty="0" smtClean="0">
                <a:latin typeface="Calibri" panose="020F0502020204030204" pitchFamily="34" charset="0"/>
              </a:rPr>
              <a:t> </a:t>
            </a:r>
            <a:r>
              <a:rPr lang="hu-HU" altLang="hu-HU" sz="2400" dirty="0">
                <a:latin typeface="Calibri" panose="020F0502020204030204" pitchFamily="34" charset="0"/>
              </a:rPr>
              <a:t>pole, the other homolog towards the other pole.</a:t>
            </a:r>
          </a:p>
        </p:txBody>
      </p:sp>
      <p:pic>
        <p:nvPicPr>
          <p:cNvPr id="18436" name="Picture 6" descr="szegregáció meiosisban1">
            <a:extLst>
              <a:ext uri="{FF2B5EF4-FFF2-40B4-BE49-F238E27FC236}">
                <a16:creationId xmlns="" xmlns:a16="http://schemas.microsoft.com/office/drawing/2014/main" id="{9262E2D1-0CF7-4648-A250-1C83AD5CAF0C}"/>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395937" y="648122"/>
            <a:ext cx="3325913" cy="4666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9" name="Text Box 7">
            <a:extLst>
              <a:ext uri="{FF2B5EF4-FFF2-40B4-BE49-F238E27FC236}">
                <a16:creationId xmlns="" xmlns:a16="http://schemas.microsoft.com/office/drawing/2014/main" id="{6A6AC622-8632-4684-B980-E0EA100F2958}"/>
              </a:ext>
            </a:extLst>
          </p:cNvPr>
          <p:cNvSpPr txBox="1">
            <a:spLocks noChangeArrowheads="1"/>
          </p:cNvSpPr>
          <p:nvPr/>
        </p:nvSpPr>
        <p:spPr bwMode="auto">
          <a:xfrm>
            <a:off x="0" y="4702601"/>
            <a:ext cx="5941046" cy="24828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241648" indent="-241648">
              <a:spcBef>
                <a:spcPct val="50000"/>
              </a:spcBef>
              <a:buFontTx/>
              <a:buAutoNum type="arabicPeriod" startAt="2"/>
              <a:defRPr/>
            </a:pPr>
            <a:r>
              <a:rPr lang="en-US" altLang="hu-HU" sz="2400" b="1" dirty="0" smtClean="0">
                <a:latin typeface="Calibri" pitchFamily="34" charset="0"/>
              </a:rPr>
              <a:t> </a:t>
            </a:r>
            <a:r>
              <a:rPr lang="hu-HU" altLang="hu-HU" sz="2400" b="1" dirty="0" smtClean="0">
                <a:latin typeface="Calibri" pitchFamily="34" charset="0"/>
              </a:rPr>
              <a:t>Random </a:t>
            </a:r>
            <a:r>
              <a:rPr lang="hu-HU" altLang="hu-HU" sz="2400" b="1" dirty="0">
                <a:latin typeface="Calibri" pitchFamily="34" charset="0"/>
              </a:rPr>
              <a:t>combination of chromosome orientation in metaphase. </a:t>
            </a:r>
            <a:r>
              <a:rPr lang="hu-HU" altLang="hu-HU" sz="2400" dirty="0" err="1">
                <a:latin typeface="Calibri" pitchFamily="34" charset="0"/>
              </a:rPr>
              <a:t>Originally</a:t>
            </a:r>
            <a:r>
              <a:rPr lang="hu-HU" altLang="hu-HU" sz="2400" dirty="0">
                <a:latin typeface="Calibri" pitchFamily="34" charset="0"/>
              </a:rPr>
              <a:t> </a:t>
            </a:r>
            <a:r>
              <a:rPr lang="hu-HU" altLang="hu-HU" sz="2400" dirty="0" err="1">
                <a:latin typeface="Calibri" pitchFamily="34" charset="0"/>
              </a:rPr>
              <a:t>paternal</a:t>
            </a:r>
            <a:r>
              <a:rPr lang="hu-HU" altLang="hu-HU" sz="2400" dirty="0">
                <a:latin typeface="Calibri" pitchFamily="34" charset="0"/>
              </a:rPr>
              <a:t> and </a:t>
            </a:r>
            <a:r>
              <a:rPr lang="hu-HU" altLang="hu-HU" sz="2400" dirty="0" err="1">
                <a:latin typeface="Calibri" pitchFamily="34" charset="0"/>
              </a:rPr>
              <a:t>maternal</a:t>
            </a:r>
            <a:r>
              <a:rPr lang="hu-HU" altLang="hu-HU" sz="2400" dirty="0">
                <a:latin typeface="Calibri" pitchFamily="34" charset="0"/>
              </a:rPr>
              <a:t> </a:t>
            </a:r>
            <a:r>
              <a:rPr lang="hu-HU" altLang="hu-HU" sz="2400" dirty="0" err="1">
                <a:latin typeface="Calibri" pitchFamily="34" charset="0"/>
              </a:rPr>
              <a:t>homologs</a:t>
            </a:r>
            <a:r>
              <a:rPr lang="hu-HU" altLang="hu-HU" sz="2400" dirty="0">
                <a:latin typeface="Calibri" pitchFamily="34" charset="0"/>
              </a:rPr>
              <a:t> </a:t>
            </a:r>
            <a:r>
              <a:rPr lang="hu-HU" altLang="hu-HU" sz="2400" dirty="0" err="1">
                <a:latin typeface="Calibri" pitchFamily="34" charset="0"/>
              </a:rPr>
              <a:t>are</a:t>
            </a:r>
            <a:r>
              <a:rPr lang="hu-HU" altLang="hu-HU" sz="2400" dirty="0">
                <a:latin typeface="Calibri" pitchFamily="34" charset="0"/>
              </a:rPr>
              <a:t> </a:t>
            </a:r>
            <a:r>
              <a:rPr lang="hu-HU" altLang="hu-HU" sz="2400" dirty="0" err="1">
                <a:latin typeface="Calibri" pitchFamily="34" charset="0"/>
              </a:rPr>
              <a:t>facing</a:t>
            </a:r>
            <a:r>
              <a:rPr lang="hu-HU" altLang="hu-HU" sz="2400" dirty="0">
                <a:latin typeface="Calibri" pitchFamily="34" charset="0"/>
              </a:rPr>
              <a:t> </a:t>
            </a:r>
            <a:r>
              <a:rPr lang="hu-HU" altLang="hu-HU" sz="2400" dirty="0" err="1">
                <a:latin typeface="Calibri" pitchFamily="34" charset="0"/>
              </a:rPr>
              <a:t>the</a:t>
            </a:r>
            <a:r>
              <a:rPr lang="hu-HU" altLang="hu-HU" sz="2400" dirty="0">
                <a:latin typeface="Calibri" pitchFamily="34" charset="0"/>
              </a:rPr>
              <a:t> </a:t>
            </a:r>
            <a:r>
              <a:rPr lang="hu-HU" altLang="hu-HU" sz="2400" dirty="0" err="1">
                <a:latin typeface="Calibri" pitchFamily="34" charset="0"/>
              </a:rPr>
              <a:t>cell</a:t>
            </a:r>
            <a:r>
              <a:rPr lang="hu-HU" altLang="hu-HU" sz="2400" dirty="0">
                <a:latin typeface="Calibri" pitchFamily="34" charset="0"/>
              </a:rPr>
              <a:t> </a:t>
            </a:r>
            <a:r>
              <a:rPr lang="hu-HU" altLang="hu-HU" sz="2400" dirty="0" err="1">
                <a:latin typeface="Calibri" pitchFamily="34" charset="0"/>
              </a:rPr>
              <a:t>poles</a:t>
            </a:r>
            <a:r>
              <a:rPr lang="hu-HU" altLang="hu-HU" sz="2400" dirty="0">
                <a:latin typeface="Calibri" pitchFamily="34" charset="0"/>
              </a:rPr>
              <a:t> </a:t>
            </a:r>
            <a:r>
              <a:rPr lang="hu-HU" altLang="hu-HU" sz="2400" dirty="0" err="1">
                <a:latin typeface="Calibri" pitchFamily="34" charset="0"/>
              </a:rPr>
              <a:t>in</a:t>
            </a:r>
            <a:r>
              <a:rPr lang="hu-HU" altLang="hu-HU" sz="2400" dirty="0">
                <a:latin typeface="Calibri" pitchFamily="34" charset="0"/>
              </a:rPr>
              <a:t> random </a:t>
            </a:r>
            <a:r>
              <a:rPr lang="hu-HU" altLang="hu-HU" sz="2400" dirty="0" err="1">
                <a:latin typeface="Calibri" pitchFamily="34" charset="0"/>
              </a:rPr>
              <a:t>combination</a:t>
            </a:r>
            <a:r>
              <a:rPr lang="hu-HU" altLang="hu-HU" sz="2400" dirty="0">
                <a:latin typeface="Calibri" pitchFamily="34" charset="0"/>
              </a:rPr>
              <a:t>. </a:t>
            </a:r>
          </a:p>
          <a:p>
            <a:pPr eaLnBrk="1" hangingPunct="1">
              <a:spcBef>
                <a:spcPct val="50000"/>
              </a:spcBef>
              <a:buFontTx/>
              <a:buNone/>
              <a:defRPr/>
            </a:pPr>
            <a:r>
              <a:rPr lang="hu-HU" altLang="hu-HU" sz="2400" dirty="0" smtClean="0">
                <a:latin typeface="Calibri" pitchFamily="34" charset="0"/>
              </a:rPr>
              <a:t>Combination </a:t>
            </a:r>
            <a:r>
              <a:rPr lang="hu-HU" altLang="hu-HU" sz="2400" dirty="0">
                <a:latin typeface="Calibri" pitchFamily="34" charset="0"/>
              </a:rPr>
              <a:t>chances in a human meiotic cell:  </a:t>
            </a:r>
            <a:r>
              <a:rPr lang="hu-HU" altLang="hu-HU" sz="2400" b="1" dirty="0">
                <a:latin typeface="Calibri" pitchFamily="34" charset="0"/>
              </a:rPr>
              <a:t>2</a:t>
            </a:r>
            <a:r>
              <a:rPr lang="hu-HU" altLang="hu-HU" sz="2400" b="1" baseline="30000" dirty="0">
                <a:latin typeface="Calibri" pitchFamily="34" charset="0"/>
              </a:rPr>
              <a:t>23</a:t>
            </a:r>
            <a:r>
              <a:rPr lang="hu-HU" altLang="hu-HU" sz="2400" b="1" dirty="0">
                <a:latin typeface="Calibri" pitchFamily="34" charset="0"/>
              </a:rPr>
              <a:t> = </a:t>
            </a:r>
            <a:r>
              <a:rPr lang="en-US" altLang="hu-HU" sz="2400" b="1" dirty="0">
                <a:latin typeface="Calibri" pitchFamily="34" charset="0"/>
                <a:cs typeface="Arial" charset="0"/>
              </a:rPr>
              <a:t>&gt;</a:t>
            </a:r>
            <a:r>
              <a:rPr lang="hu-HU" altLang="hu-HU" sz="2400" b="1" dirty="0">
                <a:latin typeface="Calibri" pitchFamily="34" charset="0"/>
                <a:cs typeface="Arial" charset="0"/>
              </a:rPr>
              <a:t> 8 </a:t>
            </a:r>
            <a:r>
              <a:rPr lang="hu-HU" altLang="hu-HU" sz="2400" b="1" dirty="0" err="1">
                <a:latin typeface="Calibri" pitchFamily="34" charset="0"/>
                <a:cs typeface="Arial" charset="0"/>
              </a:rPr>
              <a:t>million</a:t>
            </a:r>
            <a:r>
              <a:rPr lang="hu-HU" altLang="hu-HU" sz="2400" b="1" dirty="0">
                <a:latin typeface="Calibri" pitchFamily="34" charset="0"/>
                <a:cs typeface="Arial" charset="0"/>
              </a:rPr>
              <a:t>!</a:t>
            </a:r>
            <a:endParaRPr lang="en-US" altLang="hu-HU" sz="2400" b="1" dirty="0">
              <a:latin typeface="Calibri" pitchFamily="34" charset="0"/>
              <a:cs typeface="Arial" charset="0"/>
            </a:endParaRPr>
          </a:p>
        </p:txBody>
      </p:sp>
      <p:sp>
        <p:nvSpPr>
          <p:cNvPr id="16390" name="Text Box 9">
            <a:extLst>
              <a:ext uri="{FF2B5EF4-FFF2-40B4-BE49-F238E27FC236}">
                <a16:creationId xmlns="" xmlns:a16="http://schemas.microsoft.com/office/drawing/2014/main" id="{90618239-F681-430B-98A0-B1F6DEA63D89}"/>
              </a:ext>
            </a:extLst>
          </p:cNvPr>
          <p:cNvSpPr txBox="1">
            <a:spLocks noChangeArrowheads="1"/>
          </p:cNvSpPr>
          <p:nvPr/>
        </p:nvSpPr>
        <p:spPr bwMode="auto">
          <a:xfrm>
            <a:off x="6733136" y="5544667"/>
            <a:ext cx="1241901" cy="6786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defRPr/>
            </a:pPr>
            <a:r>
              <a:rPr lang="hu-HU" altLang="hu-HU" sz="1900" dirty="0" err="1">
                <a:solidFill>
                  <a:srgbClr val="C00000"/>
                </a:solidFill>
                <a:latin typeface="+mn-lt"/>
              </a:rPr>
              <a:t>Originally</a:t>
            </a:r>
            <a:r>
              <a:rPr lang="hu-HU" altLang="hu-HU" sz="1900" dirty="0">
                <a:solidFill>
                  <a:srgbClr val="C00000"/>
                </a:solidFill>
                <a:latin typeface="+mn-lt"/>
              </a:rPr>
              <a:t> </a:t>
            </a:r>
            <a:r>
              <a:rPr lang="hu-HU" altLang="hu-HU" sz="1900" dirty="0" err="1">
                <a:solidFill>
                  <a:srgbClr val="C00000"/>
                </a:solidFill>
                <a:latin typeface="+mn-lt"/>
              </a:rPr>
              <a:t>paternal</a:t>
            </a:r>
            <a:endParaRPr lang="hu-HU" altLang="hu-HU" sz="1900" dirty="0">
              <a:solidFill>
                <a:srgbClr val="C00000"/>
              </a:solidFill>
              <a:latin typeface="+mn-lt"/>
            </a:endParaRPr>
          </a:p>
        </p:txBody>
      </p:sp>
      <p:sp>
        <p:nvSpPr>
          <p:cNvPr id="16391" name="Text Box 10">
            <a:extLst>
              <a:ext uri="{FF2B5EF4-FFF2-40B4-BE49-F238E27FC236}">
                <a16:creationId xmlns="" xmlns:a16="http://schemas.microsoft.com/office/drawing/2014/main" id="{966E4E24-E8BD-40AC-BC69-8D73CFA133B5}"/>
              </a:ext>
            </a:extLst>
          </p:cNvPr>
          <p:cNvSpPr txBox="1">
            <a:spLocks noChangeArrowheads="1"/>
          </p:cNvSpPr>
          <p:nvPr/>
        </p:nvSpPr>
        <p:spPr bwMode="auto">
          <a:xfrm>
            <a:off x="8173296" y="5544669"/>
            <a:ext cx="1232954" cy="6786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defRPr/>
            </a:pPr>
            <a:r>
              <a:rPr lang="hu-HU" altLang="hu-HU" sz="1900" dirty="0" err="1">
                <a:solidFill>
                  <a:srgbClr val="C00000"/>
                </a:solidFill>
                <a:latin typeface="+mn-lt"/>
              </a:rPr>
              <a:t>Originally</a:t>
            </a:r>
            <a:r>
              <a:rPr lang="hu-HU" altLang="hu-HU" sz="1900" dirty="0">
                <a:solidFill>
                  <a:srgbClr val="C00000"/>
                </a:solidFill>
                <a:latin typeface="+mn-lt"/>
              </a:rPr>
              <a:t> </a:t>
            </a:r>
            <a:r>
              <a:rPr lang="hu-HU" altLang="hu-HU" sz="1900" dirty="0" err="1">
                <a:solidFill>
                  <a:srgbClr val="C00000"/>
                </a:solidFill>
                <a:latin typeface="+mn-lt"/>
              </a:rPr>
              <a:t>maternal</a:t>
            </a:r>
            <a:endParaRPr lang="hu-HU" altLang="hu-HU" sz="1900" dirty="0">
              <a:solidFill>
                <a:srgbClr val="C00000"/>
              </a:solidFill>
              <a:latin typeface="+mn-lt"/>
            </a:endParaRPr>
          </a:p>
        </p:txBody>
      </p:sp>
    </p:spTree>
    <p:extLst>
      <p:ext uri="{BB962C8B-B14F-4D97-AF65-F5344CB8AC3E}">
        <p14:creationId xmlns="" xmlns:p14="http://schemas.microsoft.com/office/powerpoint/2010/main" val="21608645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a:extLst>
              <a:ext uri="{FF2B5EF4-FFF2-40B4-BE49-F238E27FC236}">
                <a16:creationId xmlns="" xmlns:a16="http://schemas.microsoft.com/office/drawing/2014/main" id="{0ED6F97A-53C5-4A86-A9FE-7C97479773AF}"/>
              </a:ext>
            </a:extLst>
          </p:cNvPr>
          <p:cNvSpPr txBox="1">
            <a:spLocks noChangeArrowheads="1"/>
          </p:cNvSpPr>
          <p:nvPr/>
        </p:nvSpPr>
        <p:spPr bwMode="auto">
          <a:xfrm>
            <a:off x="4716909" y="1"/>
            <a:ext cx="2415558" cy="559269"/>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tyle>
          <a:lnRef idx="1">
            <a:schemeClr val="accent3"/>
          </a:lnRef>
          <a:fillRef idx="2">
            <a:schemeClr val="accent3"/>
          </a:fillRef>
          <a:effectRef idx="1">
            <a:schemeClr val="accent3"/>
          </a:effectRef>
          <a:fontRef idx="minor">
            <a:schemeClr val="dk1"/>
          </a:fontRef>
        </p:style>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hu-HU" sz="3000" b="1" dirty="0" smtClean="0">
                <a:solidFill>
                  <a:srgbClr val="002060"/>
                </a:solidFill>
                <a:latin typeface="Calibri" panose="020F0502020204030204" pitchFamily="34" charset="0"/>
                <a:cs typeface="Calibri" panose="020F0502020204030204" pitchFamily="34" charset="0"/>
              </a:rPr>
              <a:t>    </a:t>
            </a:r>
            <a:r>
              <a:rPr lang="hu-HU" altLang="hu-HU" sz="3000" b="1" dirty="0" smtClean="0">
                <a:solidFill>
                  <a:srgbClr val="002060"/>
                </a:solidFill>
                <a:latin typeface="Calibri" panose="020F0502020204030204" pitchFamily="34" charset="0"/>
                <a:cs typeface="Calibri" panose="020F0502020204030204" pitchFamily="34" charset="0"/>
              </a:rPr>
              <a:t>Meiosis </a:t>
            </a:r>
            <a:r>
              <a:rPr lang="hu-HU" altLang="hu-HU" sz="3000" b="1" dirty="0">
                <a:solidFill>
                  <a:srgbClr val="002060"/>
                </a:solidFill>
                <a:latin typeface="Calibri" panose="020F0502020204030204" pitchFamily="34" charset="0"/>
                <a:cs typeface="Calibri" panose="020F0502020204030204" pitchFamily="34" charset="0"/>
              </a:rPr>
              <a:t>II</a:t>
            </a:r>
          </a:p>
        </p:txBody>
      </p:sp>
      <p:sp>
        <p:nvSpPr>
          <p:cNvPr id="19459" name="Text Box 5">
            <a:extLst>
              <a:ext uri="{FF2B5EF4-FFF2-40B4-BE49-F238E27FC236}">
                <a16:creationId xmlns="" xmlns:a16="http://schemas.microsoft.com/office/drawing/2014/main" id="{B7BCCA2A-8703-4F12-8BE6-3027E1A948D3}"/>
              </a:ext>
            </a:extLst>
          </p:cNvPr>
          <p:cNvSpPr txBox="1">
            <a:spLocks noChangeArrowheads="1"/>
          </p:cNvSpPr>
          <p:nvPr/>
        </p:nvSpPr>
        <p:spPr bwMode="auto">
          <a:xfrm>
            <a:off x="4" y="504110"/>
            <a:ext cx="4644900" cy="43449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2400" b="1" dirty="0">
                <a:latin typeface="Calibri" panose="020F0502020204030204" pitchFamily="34" charset="0"/>
              </a:rPr>
              <a:t>Pro-, meta-, </a:t>
            </a:r>
            <a:r>
              <a:rPr lang="hu-HU" altLang="hu-HU" sz="2400" b="1" dirty="0" smtClean="0">
                <a:latin typeface="Calibri" panose="020F0502020204030204" pitchFamily="34" charset="0"/>
              </a:rPr>
              <a:t>ana-</a:t>
            </a:r>
            <a:r>
              <a:rPr lang="en-US" altLang="hu-HU" sz="2400" b="1" dirty="0" smtClean="0">
                <a:latin typeface="Calibri" panose="020F0502020204030204" pitchFamily="34" charset="0"/>
              </a:rPr>
              <a:t>  </a:t>
            </a:r>
            <a:r>
              <a:rPr lang="hu-HU" altLang="hu-HU" sz="2400" b="1" dirty="0" smtClean="0">
                <a:latin typeface="Calibri" panose="020F0502020204030204" pitchFamily="34" charset="0"/>
              </a:rPr>
              <a:t>and  </a:t>
            </a:r>
            <a:r>
              <a:rPr lang="hu-HU" altLang="hu-HU" sz="2400" b="1" dirty="0">
                <a:latin typeface="Calibri" panose="020F0502020204030204" pitchFamily="34" charset="0"/>
              </a:rPr>
              <a:t>telophase as in mitosis</a:t>
            </a:r>
            <a:r>
              <a:rPr lang="hu-HU" altLang="hu-HU" sz="2400" dirty="0">
                <a:latin typeface="Calibri" panose="020F0502020204030204" pitchFamily="34" charset="0"/>
              </a:rPr>
              <a:t> (but no prior DNA replication!).</a:t>
            </a:r>
          </a:p>
          <a:p>
            <a:pPr eaLnBrk="1" hangingPunct="1">
              <a:spcBef>
                <a:spcPct val="50000"/>
              </a:spcBef>
              <a:buFontTx/>
              <a:buNone/>
            </a:pPr>
            <a:r>
              <a:rPr lang="hu-HU" altLang="hu-HU" sz="2400" b="1" dirty="0" smtClean="0">
                <a:latin typeface="Calibri" panose="020F0502020204030204" pitchFamily="34" charset="0"/>
              </a:rPr>
              <a:t>Difference</a:t>
            </a:r>
            <a:r>
              <a:rPr lang="hu-HU" altLang="hu-HU" sz="2400" b="1" dirty="0">
                <a:latin typeface="Calibri" panose="020F0502020204030204" pitchFamily="34" charset="0"/>
              </a:rPr>
              <a:t>: 23 chromosomes</a:t>
            </a:r>
            <a:r>
              <a:rPr lang="hu-HU" altLang="hu-HU" sz="2400" dirty="0">
                <a:latin typeface="Calibri" panose="020F0502020204030204" pitchFamily="34" charset="0"/>
              </a:rPr>
              <a:t> (half the number than in somatic cells) are separated into </a:t>
            </a:r>
            <a:r>
              <a:rPr lang="hu-HU" altLang="hu-HU" sz="2400" b="1" dirty="0">
                <a:latin typeface="Calibri" panose="020F0502020204030204" pitchFamily="34" charset="0"/>
              </a:rPr>
              <a:t>2 chromatids each. Result: </a:t>
            </a:r>
            <a:r>
              <a:rPr lang="en-US" altLang="hu-HU" sz="2400" b="1" dirty="0" smtClean="0">
                <a:latin typeface="Calibri" panose="020F0502020204030204" pitchFamily="34" charset="0"/>
              </a:rPr>
              <a:t>2</a:t>
            </a:r>
            <a:r>
              <a:rPr lang="hu-HU" altLang="hu-HU" sz="2400" b="1" dirty="0" smtClean="0">
                <a:latin typeface="Calibri" panose="020F0502020204030204" pitchFamily="34" charset="0"/>
              </a:rPr>
              <a:t> </a:t>
            </a:r>
            <a:r>
              <a:rPr lang="hu-HU" altLang="hu-HU" sz="2400" b="1" dirty="0">
                <a:latin typeface="Calibri" panose="020F0502020204030204" pitchFamily="34" charset="0"/>
              </a:rPr>
              <a:t>haploid </a:t>
            </a:r>
            <a:r>
              <a:rPr lang="hu-HU" altLang="hu-HU" sz="2400" b="1" dirty="0" smtClean="0">
                <a:latin typeface="Calibri" panose="020F0502020204030204" pitchFamily="34" charset="0"/>
              </a:rPr>
              <a:t>cells</a:t>
            </a:r>
            <a:r>
              <a:rPr lang="en-US" altLang="hu-HU" sz="2400" b="1" dirty="0" smtClean="0">
                <a:latin typeface="Calibri" panose="020F0502020204030204" pitchFamily="34" charset="0"/>
              </a:rPr>
              <a:t> from each of 2 produced in meiosis I</a:t>
            </a:r>
            <a:r>
              <a:rPr lang="hu-HU" altLang="hu-HU" sz="2400" b="1" dirty="0" smtClean="0">
                <a:latin typeface="Calibri" panose="020F0502020204030204" pitchFamily="34" charset="0"/>
              </a:rPr>
              <a:t>.</a:t>
            </a:r>
            <a:endParaRPr lang="hu-HU" altLang="hu-HU" sz="2400" b="1" dirty="0">
              <a:latin typeface="Calibri" panose="020F0502020204030204" pitchFamily="34" charset="0"/>
            </a:endParaRPr>
          </a:p>
          <a:p>
            <a:pPr eaLnBrk="1" hangingPunct="1">
              <a:spcBef>
                <a:spcPct val="50000"/>
              </a:spcBef>
              <a:buFontTx/>
              <a:buNone/>
            </a:pPr>
            <a:r>
              <a:rPr lang="hu-HU" altLang="hu-HU" sz="2400" dirty="0" err="1">
                <a:latin typeface="Calibri" panose="020F0502020204030204" pitchFamily="34" charset="0"/>
              </a:rPr>
              <a:t>One</a:t>
            </a:r>
            <a:r>
              <a:rPr lang="hu-HU" altLang="hu-HU" sz="2400" dirty="0">
                <a:latin typeface="Calibri" panose="020F0502020204030204" pitchFamily="34" charset="0"/>
              </a:rPr>
              <a:t> </a:t>
            </a:r>
            <a:r>
              <a:rPr lang="hu-HU" altLang="hu-HU" sz="2400" dirty="0" err="1">
                <a:latin typeface="Calibri" panose="020F0502020204030204" pitchFamily="34" charset="0"/>
              </a:rPr>
              <a:t>kinetochor</a:t>
            </a:r>
            <a:r>
              <a:rPr lang="hu-HU" altLang="hu-HU" sz="2400" dirty="0">
                <a:latin typeface="Calibri" panose="020F0502020204030204" pitchFamily="34" charset="0"/>
              </a:rPr>
              <a:t> </a:t>
            </a:r>
            <a:r>
              <a:rPr lang="hu-HU" altLang="hu-HU" sz="2400" dirty="0" err="1">
                <a:latin typeface="Calibri" panose="020F0502020204030204" pitchFamily="34" charset="0"/>
              </a:rPr>
              <a:t>on</a:t>
            </a:r>
            <a:r>
              <a:rPr lang="hu-HU" altLang="hu-HU" sz="2400" dirty="0">
                <a:latin typeface="Calibri" panose="020F0502020204030204" pitchFamily="34" charset="0"/>
              </a:rPr>
              <a:t> </a:t>
            </a:r>
            <a:r>
              <a:rPr lang="hu-HU" altLang="hu-HU" sz="2400" dirty="0" err="1">
                <a:latin typeface="Calibri" panose="020F0502020204030204" pitchFamily="34" charset="0"/>
              </a:rPr>
              <a:t>each</a:t>
            </a:r>
            <a:r>
              <a:rPr lang="hu-HU" altLang="hu-HU" sz="2400" dirty="0">
                <a:latin typeface="Calibri" panose="020F0502020204030204" pitchFamily="34" charset="0"/>
              </a:rPr>
              <a:t> </a:t>
            </a:r>
            <a:r>
              <a:rPr lang="hu-HU" altLang="hu-HU" sz="2400" dirty="0" err="1">
                <a:latin typeface="Calibri" panose="020F0502020204030204" pitchFamily="34" charset="0"/>
              </a:rPr>
              <a:t>chromatid</a:t>
            </a:r>
            <a:r>
              <a:rPr lang="hu-HU" altLang="hu-HU" sz="2400" dirty="0">
                <a:latin typeface="Calibri" panose="020F0502020204030204" pitchFamily="34" charset="0"/>
              </a:rPr>
              <a:t>.</a:t>
            </a:r>
          </a:p>
          <a:p>
            <a:pPr eaLnBrk="1" hangingPunct="1">
              <a:spcBef>
                <a:spcPct val="50000"/>
              </a:spcBef>
              <a:buFontTx/>
              <a:buNone/>
            </a:pPr>
            <a:r>
              <a:rPr lang="hu-HU" altLang="hu-HU" sz="2400" dirty="0" err="1">
                <a:latin typeface="Calibri" panose="020F0502020204030204" pitchFamily="34" charset="0"/>
              </a:rPr>
              <a:t>Two</a:t>
            </a:r>
            <a:r>
              <a:rPr lang="hu-HU" altLang="hu-HU" sz="2400" dirty="0">
                <a:latin typeface="Calibri" panose="020F0502020204030204" pitchFamily="34" charset="0"/>
              </a:rPr>
              <a:t> </a:t>
            </a:r>
            <a:r>
              <a:rPr lang="hu-HU" altLang="hu-HU" sz="2400" dirty="0" err="1">
                <a:latin typeface="Calibri" panose="020F0502020204030204" pitchFamily="34" charset="0"/>
              </a:rPr>
              <a:t>resulting</a:t>
            </a:r>
            <a:r>
              <a:rPr lang="hu-HU" altLang="hu-HU" sz="2400" dirty="0">
                <a:latin typeface="Calibri" panose="020F0502020204030204" pitchFamily="34" charset="0"/>
              </a:rPr>
              <a:t> </a:t>
            </a:r>
            <a:r>
              <a:rPr lang="hu-HU" altLang="hu-HU" sz="2400" dirty="0" err="1">
                <a:latin typeface="Calibri" panose="020F0502020204030204" pitchFamily="34" charset="0"/>
              </a:rPr>
              <a:t>haploid</a:t>
            </a:r>
            <a:r>
              <a:rPr lang="hu-HU" altLang="hu-HU" sz="2400" dirty="0">
                <a:latin typeface="Calibri" panose="020F0502020204030204" pitchFamily="34" charset="0"/>
              </a:rPr>
              <a:t> </a:t>
            </a:r>
            <a:r>
              <a:rPr lang="hu-HU" altLang="hu-HU" sz="2400" dirty="0" err="1">
                <a:latin typeface="Calibri" panose="020F0502020204030204" pitchFamily="34" charset="0"/>
              </a:rPr>
              <a:t>cells</a:t>
            </a:r>
            <a:r>
              <a:rPr lang="hu-HU" altLang="hu-HU" sz="2400" dirty="0">
                <a:latin typeface="Calibri" panose="020F0502020204030204" pitchFamily="34" charset="0"/>
              </a:rPr>
              <a:t>.</a:t>
            </a:r>
          </a:p>
        </p:txBody>
      </p:sp>
      <p:pic>
        <p:nvPicPr>
          <p:cNvPr id="19460" name="Picture 6" descr="szegregáció meiosisban2">
            <a:extLst>
              <a:ext uri="{FF2B5EF4-FFF2-40B4-BE49-F238E27FC236}">
                <a16:creationId xmlns="" xmlns:a16="http://schemas.microsoft.com/office/drawing/2014/main" id="{ABEF758F-577B-4578-88F4-443A38406D4A}"/>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0965" y="953455"/>
            <a:ext cx="3528392" cy="48490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61" name="Text Box 7">
            <a:extLst>
              <a:ext uri="{FF2B5EF4-FFF2-40B4-BE49-F238E27FC236}">
                <a16:creationId xmlns="" xmlns:a16="http://schemas.microsoft.com/office/drawing/2014/main" id="{1B1EBC67-0E52-4D42-8AEE-E82D282C7998}"/>
              </a:ext>
            </a:extLst>
          </p:cNvPr>
          <p:cNvSpPr txBox="1">
            <a:spLocks noChangeArrowheads="1"/>
          </p:cNvSpPr>
          <p:nvPr/>
        </p:nvSpPr>
        <p:spPr bwMode="auto">
          <a:xfrm>
            <a:off x="4" y="4721136"/>
            <a:ext cx="4746771" cy="17692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2400" b="1" dirty="0">
                <a:latin typeface="Calibri" panose="020F0502020204030204" pitchFamily="34" charset="0"/>
              </a:rPr>
              <a:t>Result of </a:t>
            </a:r>
            <a:r>
              <a:rPr lang="hu-HU" altLang="hu-HU" sz="2400" b="1" dirty="0" smtClean="0">
                <a:latin typeface="Calibri" panose="020F0502020204030204" pitchFamily="34" charset="0"/>
              </a:rPr>
              <a:t>meiosis</a:t>
            </a:r>
            <a:r>
              <a:rPr lang="en-US" altLang="hu-HU" sz="2400" b="1" dirty="0" smtClean="0">
                <a:latin typeface="Calibri" panose="020F0502020204030204" pitchFamily="34" charset="0"/>
              </a:rPr>
              <a:t> II</a:t>
            </a:r>
            <a:r>
              <a:rPr lang="hu-HU" altLang="hu-HU" sz="2400" b="1" dirty="0" smtClean="0">
                <a:latin typeface="Calibri" panose="020F0502020204030204" pitchFamily="34" charset="0"/>
              </a:rPr>
              <a:t>:</a:t>
            </a:r>
            <a:endParaRPr lang="hu-HU" altLang="hu-HU" sz="2400" b="1" dirty="0">
              <a:latin typeface="Calibri" panose="020F0502020204030204" pitchFamily="34" charset="0"/>
            </a:endParaRPr>
          </a:p>
          <a:p>
            <a:pPr eaLnBrk="1" hangingPunct="1">
              <a:spcBef>
                <a:spcPct val="50000"/>
              </a:spcBef>
              <a:buFontTx/>
              <a:buNone/>
            </a:pPr>
            <a:r>
              <a:rPr lang="hu-HU" altLang="hu-HU" sz="2400" dirty="0">
                <a:latin typeface="Calibri" panose="020F0502020204030204" pitchFamily="34" charset="0"/>
              </a:rPr>
              <a:t>4 sex </a:t>
            </a:r>
            <a:r>
              <a:rPr lang="hu-HU" altLang="hu-HU" sz="2400" dirty="0" err="1">
                <a:latin typeface="Calibri" panose="020F0502020204030204" pitchFamily="34" charset="0"/>
              </a:rPr>
              <a:t>cells</a:t>
            </a:r>
            <a:r>
              <a:rPr lang="hu-HU" altLang="hu-HU" sz="2400" dirty="0">
                <a:latin typeface="Calibri" panose="020F0502020204030204" pitchFamily="34" charset="0"/>
              </a:rPr>
              <a:t> (</a:t>
            </a:r>
            <a:r>
              <a:rPr lang="hu-HU" altLang="hu-HU" sz="2400" dirty="0" err="1">
                <a:latin typeface="Calibri" panose="020F0502020204030204" pitchFamily="34" charset="0"/>
              </a:rPr>
              <a:t>gametes</a:t>
            </a:r>
            <a:r>
              <a:rPr lang="hu-HU" altLang="hu-HU" sz="2400" dirty="0">
                <a:latin typeface="Calibri" panose="020F0502020204030204" pitchFamily="34" charset="0"/>
              </a:rPr>
              <a:t>), </a:t>
            </a:r>
            <a:r>
              <a:rPr lang="hu-HU" altLang="hu-HU" sz="2400" dirty="0" err="1">
                <a:latin typeface="Calibri" panose="020F0502020204030204" pitchFamily="34" charset="0"/>
              </a:rPr>
              <a:t>each</a:t>
            </a:r>
            <a:r>
              <a:rPr lang="hu-HU" altLang="hu-HU" sz="2400" dirty="0">
                <a:latin typeface="Calibri" panose="020F0502020204030204" pitchFamily="34" charset="0"/>
              </a:rPr>
              <a:t> of </a:t>
            </a:r>
            <a:r>
              <a:rPr lang="hu-HU" altLang="hu-HU" sz="2400" dirty="0" err="1">
                <a:latin typeface="Calibri" panose="020F0502020204030204" pitchFamily="34" charset="0"/>
              </a:rPr>
              <a:t>which</a:t>
            </a:r>
            <a:r>
              <a:rPr lang="hu-HU" altLang="hu-HU" sz="2400" dirty="0">
                <a:latin typeface="Calibri" panose="020F0502020204030204" pitchFamily="34" charset="0"/>
              </a:rPr>
              <a:t> </a:t>
            </a:r>
            <a:r>
              <a:rPr lang="hu-HU" altLang="hu-HU" sz="2400" dirty="0" err="1">
                <a:latin typeface="Calibri" panose="020F0502020204030204" pitchFamily="34" charset="0"/>
              </a:rPr>
              <a:t>are</a:t>
            </a:r>
            <a:r>
              <a:rPr lang="hu-HU" altLang="hu-HU" sz="2400" dirty="0">
                <a:latin typeface="Calibri" panose="020F0502020204030204" pitchFamily="34" charset="0"/>
              </a:rPr>
              <a:t> </a:t>
            </a:r>
            <a:r>
              <a:rPr lang="hu-HU" altLang="hu-HU" sz="2400" dirty="0" err="1">
                <a:latin typeface="Calibri" panose="020F0502020204030204" pitchFamily="34" charset="0"/>
              </a:rPr>
              <a:t>different</a:t>
            </a:r>
            <a:r>
              <a:rPr lang="hu-HU" altLang="hu-HU" sz="2400" dirty="0">
                <a:latin typeface="Calibri" panose="020F0502020204030204" pitchFamily="34" charset="0"/>
              </a:rPr>
              <a:t> </a:t>
            </a:r>
            <a:r>
              <a:rPr lang="hu-HU" altLang="hu-HU" sz="2400" dirty="0" err="1">
                <a:latin typeface="Calibri" panose="020F0502020204030204" pitchFamily="34" charset="0"/>
              </a:rPr>
              <a:t>genetically</a:t>
            </a:r>
            <a:r>
              <a:rPr lang="hu-HU" altLang="hu-HU" sz="2400" dirty="0">
                <a:latin typeface="Calibri" panose="020F0502020204030204" pitchFamily="34" charset="0"/>
              </a:rPr>
              <a:t> </a:t>
            </a:r>
            <a:r>
              <a:rPr lang="hu-HU" altLang="hu-HU" sz="2400" dirty="0" err="1">
                <a:latin typeface="Calibri" panose="020F0502020204030204" pitchFamily="34" charset="0"/>
              </a:rPr>
              <a:t>from</a:t>
            </a:r>
            <a:r>
              <a:rPr lang="hu-HU" altLang="hu-HU" sz="2400" dirty="0">
                <a:latin typeface="Calibri" panose="020F0502020204030204" pitchFamily="34" charset="0"/>
              </a:rPr>
              <a:t> </a:t>
            </a:r>
            <a:r>
              <a:rPr lang="hu-HU" altLang="hu-HU" sz="2400" dirty="0" err="1">
                <a:latin typeface="Calibri" panose="020F0502020204030204" pitchFamily="34" charset="0"/>
              </a:rPr>
              <a:t>one</a:t>
            </a:r>
            <a:r>
              <a:rPr lang="hu-HU" altLang="hu-HU" sz="2400" dirty="0">
                <a:latin typeface="Calibri" panose="020F0502020204030204" pitchFamily="34" charset="0"/>
              </a:rPr>
              <a:t> </a:t>
            </a:r>
            <a:r>
              <a:rPr lang="hu-HU" altLang="hu-HU" sz="2400" dirty="0" err="1">
                <a:latin typeface="Calibri" panose="020F0502020204030204" pitchFamily="34" charset="0"/>
              </a:rPr>
              <a:t>another</a:t>
            </a:r>
            <a:r>
              <a:rPr lang="hu-HU" altLang="hu-HU" sz="2400" dirty="0">
                <a:latin typeface="Calibri" panose="020F0502020204030204" pitchFamily="34" charset="0"/>
              </a:rPr>
              <a:t>.</a:t>
            </a:r>
          </a:p>
        </p:txBody>
      </p:sp>
      <p:sp>
        <p:nvSpPr>
          <p:cNvPr id="19463" name="Line 10">
            <a:extLst>
              <a:ext uri="{FF2B5EF4-FFF2-40B4-BE49-F238E27FC236}">
                <a16:creationId xmlns="" xmlns:a16="http://schemas.microsoft.com/office/drawing/2014/main" id="{486B484D-F276-44B9-957E-66A6F4C93D87}"/>
              </a:ext>
            </a:extLst>
          </p:cNvPr>
          <p:cNvSpPr>
            <a:spLocks noChangeShapeType="1"/>
          </p:cNvSpPr>
          <p:nvPr/>
        </p:nvSpPr>
        <p:spPr bwMode="auto">
          <a:xfrm>
            <a:off x="6871121" y="1635211"/>
            <a:ext cx="0" cy="150019"/>
          </a:xfrm>
          <a:prstGeom prst="line">
            <a:avLst/>
          </a:prstGeom>
          <a:noFill/>
          <a:ln w="28575">
            <a:solidFill>
              <a:schemeClr val="hlink"/>
            </a:solidFill>
            <a:round/>
            <a:headEnd/>
            <a:tailEnd/>
          </a:ln>
          <a:extLst>
            <a:ext uri="{909E8E84-426E-40DD-AFC4-6F175D3DCCD1}">
              <a14:hiddenFill xmlns="" xmlns:a14="http://schemas.microsoft.com/office/drawing/2010/main">
                <a:noFill/>
              </a14:hiddenFill>
            </a:ext>
          </a:extLst>
        </p:spPr>
        <p:txBody>
          <a:bodyPr lIns="96659" tIns="48330" rIns="96659" bIns="48330"/>
          <a:lstStyle/>
          <a:p>
            <a:endParaRPr lang="hu-HU">
              <a:solidFill>
                <a:srgbClr val="C00000"/>
              </a:solidFill>
            </a:endParaRPr>
          </a:p>
        </p:txBody>
      </p:sp>
    </p:spTree>
    <p:extLst>
      <p:ext uri="{BB962C8B-B14F-4D97-AF65-F5344CB8AC3E}">
        <p14:creationId xmlns="" xmlns:p14="http://schemas.microsoft.com/office/powerpoint/2010/main" val="15380343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7">
            <a:extLst>
              <a:ext uri="{FF2B5EF4-FFF2-40B4-BE49-F238E27FC236}">
                <a16:creationId xmlns="" xmlns:a16="http://schemas.microsoft.com/office/drawing/2014/main" id="{C8A862D8-EC0A-45DB-BAB3-93C1EBB61937}"/>
              </a:ext>
            </a:extLst>
          </p:cNvPr>
          <p:cNvSpPr txBox="1">
            <a:spLocks noChangeArrowheads="1"/>
          </p:cNvSpPr>
          <p:nvPr/>
        </p:nvSpPr>
        <p:spPr bwMode="auto">
          <a:xfrm>
            <a:off x="1" y="673292"/>
            <a:ext cx="9721850" cy="55914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ts val="0"/>
              </a:spcBef>
              <a:buNone/>
            </a:pPr>
            <a:r>
              <a:rPr lang="hu-HU" altLang="hu-HU" sz="2100" b="1" dirty="0">
                <a:latin typeface="Calibri" panose="020F0502020204030204" pitchFamily="34" charset="0"/>
              </a:rPr>
              <a:t>Significance of genetic diversity:</a:t>
            </a:r>
            <a:r>
              <a:rPr lang="hu-HU" altLang="hu-HU" sz="2100" dirty="0">
                <a:latin typeface="Calibri" panose="020F0502020204030204" pitchFamily="34" charset="0"/>
              </a:rPr>
              <a:t> </a:t>
            </a:r>
            <a:r>
              <a:rPr lang="en-US" altLang="hu-HU" sz="2100" dirty="0" smtClean="0">
                <a:latin typeface="Calibri" panose="020F0502020204030204" pitchFamily="34" charset="0"/>
              </a:rPr>
              <a:t>An </a:t>
            </a:r>
            <a:r>
              <a:rPr lang="hu-HU" altLang="hu-HU" sz="2100" dirty="0" smtClean="0">
                <a:latin typeface="Calibri" panose="020F0502020204030204" pitchFamily="34" charset="0"/>
              </a:rPr>
              <a:t>population members differ in </a:t>
            </a:r>
            <a:r>
              <a:rPr lang="hu-HU" altLang="hu-HU" sz="2100" dirty="0">
                <a:latin typeface="Calibri" panose="020F0502020204030204" pitchFamily="34" charset="0"/>
              </a:rPr>
              <a:t>many respects and abilities to adapt to </a:t>
            </a:r>
            <a:r>
              <a:rPr lang="hu-HU" altLang="hu-HU" sz="2100" dirty="0" smtClean="0">
                <a:latin typeface="Calibri" panose="020F0502020204030204" pitchFamily="34" charset="0"/>
              </a:rPr>
              <a:t>living </a:t>
            </a:r>
            <a:r>
              <a:rPr lang="hu-HU" altLang="hu-HU" sz="2100" dirty="0">
                <a:latin typeface="Calibri" panose="020F0502020204030204" pitchFamily="34" charset="0"/>
              </a:rPr>
              <a:t>conditions. In drastic changes of </a:t>
            </a:r>
            <a:r>
              <a:rPr lang="hu-HU" altLang="hu-HU" sz="2100" dirty="0" smtClean="0">
                <a:latin typeface="Calibri" panose="020F0502020204030204" pitchFamily="34" charset="0"/>
              </a:rPr>
              <a:t>environment </a:t>
            </a:r>
            <a:r>
              <a:rPr lang="hu-HU" altLang="hu-HU" sz="2100" dirty="0">
                <a:latin typeface="Calibri" panose="020F0502020204030204" pitchFamily="34" charset="0"/>
              </a:rPr>
              <a:t>the </a:t>
            </a:r>
            <a:r>
              <a:rPr lang="hu-HU" altLang="hu-HU" sz="2100" dirty="0" smtClean="0">
                <a:latin typeface="Calibri" panose="020F0502020204030204" pitchFamily="34" charset="0"/>
              </a:rPr>
              <a:t>species</a:t>
            </a:r>
            <a:r>
              <a:rPr lang="en-US" altLang="hu-HU" sz="2100" dirty="0" smtClean="0">
                <a:latin typeface="Calibri" panose="020F0502020204030204" pitchFamily="34" charset="0"/>
              </a:rPr>
              <a:t> </a:t>
            </a:r>
            <a:r>
              <a:rPr lang="hu-HU" altLang="hu-HU" sz="2100" dirty="0" smtClean="0">
                <a:latin typeface="Calibri" panose="020F0502020204030204" pitchFamily="34" charset="0"/>
              </a:rPr>
              <a:t>chance </a:t>
            </a:r>
            <a:r>
              <a:rPr lang="hu-HU" altLang="hu-HU" sz="2100" dirty="0">
                <a:latin typeface="Calibri" panose="020F0502020204030204" pitchFamily="34" charset="0"/>
              </a:rPr>
              <a:t>to survive is </a:t>
            </a:r>
            <a:r>
              <a:rPr lang="hu-HU" altLang="hu-HU" sz="2100" dirty="0" smtClean="0">
                <a:latin typeface="Calibri" panose="020F0502020204030204" pitchFamily="34" charset="0"/>
              </a:rPr>
              <a:t>higher </a:t>
            </a:r>
            <a:r>
              <a:rPr lang="hu-HU" altLang="hu-HU" sz="2100" dirty="0">
                <a:latin typeface="Calibri" panose="020F0502020204030204" pitchFamily="34" charset="0"/>
              </a:rPr>
              <a:t>when there is a genetic variability in a living </a:t>
            </a:r>
            <a:r>
              <a:rPr lang="hu-HU" altLang="hu-HU" sz="2100" dirty="0" smtClean="0">
                <a:latin typeface="Calibri" panose="020F0502020204030204" pitchFamily="34" charset="0"/>
              </a:rPr>
              <a:t>population</a:t>
            </a:r>
            <a:r>
              <a:rPr lang="en-US" altLang="hu-HU" sz="2100" dirty="0" smtClean="0">
                <a:latin typeface="Calibri" panose="020F0502020204030204" pitchFamily="34" charset="0"/>
              </a:rPr>
              <a:t>.</a:t>
            </a:r>
            <a:endParaRPr lang="hu-HU" altLang="hu-HU" sz="2100" dirty="0">
              <a:latin typeface="Calibri" panose="020F0502020204030204" pitchFamily="34" charset="0"/>
            </a:endParaRPr>
          </a:p>
          <a:p>
            <a:pPr>
              <a:spcBef>
                <a:spcPts val="0"/>
              </a:spcBef>
              <a:buNone/>
            </a:pPr>
            <a:r>
              <a:rPr lang="hu-HU" altLang="hu-HU" sz="2100" b="1" dirty="0" smtClean="0">
                <a:latin typeface="Calibri" panose="020F0502020204030204" pitchFamily="34" charset="0"/>
              </a:rPr>
              <a:t>Variabilities </a:t>
            </a:r>
            <a:r>
              <a:rPr lang="hu-HU" altLang="hu-HU" sz="2100" b="1" dirty="0">
                <a:latin typeface="Calibri" panose="020F0502020204030204" pitchFamily="34" charset="0"/>
              </a:rPr>
              <a:t>are due to gene variants (alleles). </a:t>
            </a:r>
            <a:r>
              <a:rPr lang="en-US" altLang="hu-HU" sz="2100" dirty="0" smtClean="0">
                <a:latin typeface="Calibri" panose="020F0502020204030204" pitchFamily="34" charset="0"/>
              </a:rPr>
              <a:t>T</a:t>
            </a:r>
            <a:r>
              <a:rPr lang="hu-HU" altLang="hu-HU" sz="2100" dirty="0" smtClean="0">
                <a:latin typeface="Calibri" panose="020F0502020204030204" pitchFamily="34" charset="0"/>
              </a:rPr>
              <a:t>he </a:t>
            </a:r>
            <a:r>
              <a:rPr lang="hu-HU" altLang="hu-HU" sz="2100" dirty="0">
                <a:latin typeface="Calibri" panose="020F0502020204030204" pitchFamily="34" charset="0"/>
              </a:rPr>
              <a:t>corresponding genes may differ in minor differences of the base sequences of DNA. </a:t>
            </a:r>
            <a:r>
              <a:rPr lang="hu-HU" altLang="hu-HU" sz="2100" dirty="0" err="1">
                <a:latin typeface="Calibri" panose="020F0502020204030204" pitchFamily="34" charset="0"/>
              </a:rPr>
              <a:t>These</a:t>
            </a:r>
            <a:r>
              <a:rPr lang="hu-HU" altLang="hu-HU" sz="2100" dirty="0">
                <a:latin typeface="Calibri" panose="020F0502020204030204" pitchFamily="34" charset="0"/>
              </a:rPr>
              <a:t> </a:t>
            </a:r>
            <a:r>
              <a:rPr lang="hu-HU" altLang="hu-HU" sz="2100" dirty="0" err="1">
                <a:latin typeface="Calibri" panose="020F0502020204030204" pitchFamily="34" charset="0"/>
              </a:rPr>
              <a:t>variants</a:t>
            </a:r>
            <a:r>
              <a:rPr lang="hu-HU" altLang="hu-HU" sz="2100" dirty="0">
                <a:latin typeface="Calibri" panose="020F0502020204030204" pitchFamily="34" charset="0"/>
              </a:rPr>
              <a:t> of a </a:t>
            </a:r>
            <a:r>
              <a:rPr lang="hu-HU" altLang="hu-HU" sz="2100" dirty="0" err="1">
                <a:latin typeface="Calibri" panose="020F0502020204030204" pitchFamily="34" charset="0"/>
              </a:rPr>
              <a:t>gene</a:t>
            </a:r>
            <a:r>
              <a:rPr lang="hu-HU" altLang="hu-HU" sz="2100" dirty="0">
                <a:latin typeface="Calibri" panose="020F0502020204030204" pitchFamily="34" charset="0"/>
              </a:rPr>
              <a:t> </a:t>
            </a:r>
            <a:r>
              <a:rPr lang="hu-HU" altLang="hu-HU" sz="2100" dirty="0" err="1">
                <a:latin typeface="Calibri" panose="020F0502020204030204" pitchFamily="34" charset="0"/>
              </a:rPr>
              <a:t>are</a:t>
            </a:r>
            <a:r>
              <a:rPr lang="hu-HU" altLang="hu-HU" sz="2100" dirty="0">
                <a:latin typeface="Calibri" panose="020F0502020204030204" pitchFamily="34" charset="0"/>
              </a:rPr>
              <a:t> </a:t>
            </a:r>
            <a:r>
              <a:rPr lang="hu-HU" altLang="hu-HU" sz="2100" dirty="0" err="1">
                <a:latin typeface="Calibri" panose="020F0502020204030204" pitchFamily="34" charset="0"/>
              </a:rPr>
              <a:t>called</a:t>
            </a:r>
            <a:r>
              <a:rPr lang="hu-HU" altLang="hu-HU" sz="2100" dirty="0">
                <a:latin typeface="Calibri" panose="020F0502020204030204" pitchFamily="34" charset="0"/>
              </a:rPr>
              <a:t> alleles. </a:t>
            </a:r>
            <a:r>
              <a:rPr lang="hu-HU" altLang="hu-HU" sz="2100" dirty="0" err="1">
                <a:latin typeface="Calibri" panose="020F0502020204030204" pitchFamily="34" charset="0"/>
              </a:rPr>
              <a:t>Consequently</a:t>
            </a:r>
            <a:r>
              <a:rPr lang="hu-HU" altLang="hu-HU" sz="2100" dirty="0">
                <a:latin typeface="Calibri" panose="020F0502020204030204" pitchFamily="34" charset="0"/>
              </a:rPr>
              <a:t>, </a:t>
            </a:r>
            <a:r>
              <a:rPr lang="hu-HU" altLang="hu-HU" sz="2100" dirty="0" err="1">
                <a:latin typeface="Calibri" panose="020F0502020204030204" pitchFamily="34" charset="0"/>
              </a:rPr>
              <a:t>individuals</a:t>
            </a:r>
            <a:r>
              <a:rPr lang="hu-HU" altLang="hu-HU" sz="2100" dirty="0">
                <a:latin typeface="Calibri" panose="020F0502020204030204" pitchFamily="34" charset="0"/>
              </a:rPr>
              <a:t> of a </a:t>
            </a:r>
            <a:r>
              <a:rPr lang="hu-HU" altLang="hu-HU" sz="2100" dirty="0" err="1">
                <a:latin typeface="Calibri" panose="020F0502020204030204" pitchFamily="34" charset="0"/>
              </a:rPr>
              <a:t>population</a:t>
            </a:r>
            <a:r>
              <a:rPr lang="hu-HU" altLang="hu-HU" sz="2100" dirty="0">
                <a:latin typeface="Calibri" panose="020F0502020204030204" pitchFamily="34" charset="0"/>
              </a:rPr>
              <a:t> </a:t>
            </a:r>
            <a:r>
              <a:rPr lang="hu-HU" altLang="hu-HU" sz="2100" dirty="0" err="1">
                <a:latin typeface="Calibri" panose="020F0502020204030204" pitchFamily="34" charset="0"/>
              </a:rPr>
              <a:t>differ</a:t>
            </a:r>
            <a:r>
              <a:rPr lang="hu-HU" altLang="hu-HU" sz="2100" dirty="0">
                <a:latin typeface="Calibri" panose="020F0502020204030204" pitchFamily="34" charset="0"/>
              </a:rPr>
              <a:t> in </a:t>
            </a:r>
            <a:r>
              <a:rPr lang="hu-HU" altLang="hu-HU" sz="2100" dirty="0" err="1">
                <a:latin typeface="Calibri" panose="020F0502020204030204" pitchFamily="34" charset="0"/>
              </a:rPr>
              <a:t>their</a:t>
            </a:r>
            <a:r>
              <a:rPr lang="hu-HU" altLang="hu-HU" sz="2100" dirty="0">
                <a:latin typeface="Calibri" panose="020F0502020204030204" pitchFamily="34" charset="0"/>
              </a:rPr>
              <a:t> alleles and </a:t>
            </a:r>
            <a:r>
              <a:rPr lang="hu-HU" altLang="hu-HU" sz="2100" dirty="0" err="1">
                <a:latin typeface="Calibri" panose="020F0502020204030204" pitchFamily="34" charset="0"/>
              </a:rPr>
              <a:t>their</a:t>
            </a:r>
            <a:r>
              <a:rPr lang="hu-HU" altLang="hu-HU" sz="2100" dirty="0">
                <a:latin typeface="Calibri" panose="020F0502020204030204" pitchFamily="34" charset="0"/>
              </a:rPr>
              <a:t> </a:t>
            </a:r>
            <a:r>
              <a:rPr lang="hu-HU" altLang="hu-HU" sz="2100" dirty="0" err="1">
                <a:latin typeface="Calibri" panose="020F0502020204030204" pitchFamily="34" charset="0"/>
              </a:rPr>
              <a:t>combinations</a:t>
            </a:r>
            <a:r>
              <a:rPr lang="hu-HU" altLang="hu-HU" sz="2100" dirty="0">
                <a:latin typeface="Calibri" panose="020F0502020204030204" pitchFamily="34" charset="0"/>
              </a:rPr>
              <a:t>. </a:t>
            </a:r>
          </a:p>
          <a:p>
            <a:pPr>
              <a:spcBef>
                <a:spcPts val="0"/>
              </a:spcBef>
              <a:buNone/>
            </a:pPr>
            <a:r>
              <a:rPr lang="hu-HU" altLang="hu-HU" sz="2100" b="1" dirty="0" smtClean="0">
                <a:latin typeface="Calibri" panose="020F0502020204030204" pitchFamily="34" charset="0"/>
              </a:rPr>
              <a:t>Spreading </a:t>
            </a:r>
            <a:r>
              <a:rPr lang="hu-HU" altLang="hu-HU" sz="2100" b="1" dirty="0">
                <a:latin typeface="Calibri" panose="020F0502020204030204" pitchFamily="34" charset="0"/>
              </a:rPr>
              <a:t>of successful alleles in a population (competitive advantage).</a:t>
            </a:r>
            <a:r>
              <a:rPr lang="hu-HU" altLang="hu-HU" sz="2100" dirty="0">
                <a:latin typeface="Calibri" panose="020F0502020204030204" pitchFamily="34" charset="0"/>
              </a:rPr>
              <a:t> If </a:t>
            </a:r>
            <a:r>
              <a:rPr lang="hu-HU" altLang="hu-HU" sz="2100" dirty="0" smtClean="0">
                <a:latin typeface="Calibri" panose="020F0502020204030204" pitchFamily="34" charset="0"/>
              </a:rPr>
              <a:t>parents </a:t>
            </a:r>
            <a:r>
              <a:rPr lang="hu-HU" altLang="hu-HU" sz="2100" dirty="0">
                <a:latin typeface="Calibri" panose="020F0502020204030204" pitchFamily="34" charset="0"/>
              </a:rPr>
              <a:t>produce many offspring with </a:t>
            </a:r>
            <a:r>
              <a:rPr lang="hu-HU" altLang="hu-HU" sz="2100" dirty="0" smtClean="0">
                <a:latin typeface="Calibri" panose="020F0502020204030204" pitchFamily="34" charset="0"/>
              </a:rPr>
              <a:t>vari</a:t>
            </a:r>
            <a:r>
              <a:rPr lang="en-US" altLang="hu-HU" sz="2100" dirty="0" smtClean="0">
                <a:latin typeface="Calibri" panose="020F0502020204030204" pitchFamily="34" charset="0"/>
              </a:rPr>
              <a:t>able</a:t>
            </a:r>
            <a:r>
              <a:rPr lang="hu-HU" altLang="hu-HU" sz="2100" dirty="0" smtClean="0">
                <a:latin typeface="Calibri" panose="020F0502020204030204" pitchFamily="34" charset="0"/>
              </a:rPr>
              <a:t> gene </a:t>
            </a:r>
            <a:r>
              <a:rPr lang="hu-HU" altLang="hu-HU" sz="2100" dirty="0">
                <a:latin typeface="Calibri" panose="020F0502020204030204" pitchFamily="34" charset="0"/>
              </a:rPr>
              <a:t>combinations, the chance that at least </a:t>
            </a:r>
            <a:r>
              <a:rPr lang="en-US" altLang="hu-HU" sz="2100" dirty="0" smtClean="0">
                <a:latin typeface="Calibri" panose="020F0502020204030204" pitchFamily="34" charset="0"/>
              </a:rPr>
              <a:t>1</a:t>
            </a:r>
            <a:r>
              <a:rPr lang="hu-HU" altLang="hu-HU" sz="2100" dirty="0" smtClean="0">
                <a:latin typeface="Calibri" panose="020F0502020204030204" pitchFamily="34" charset="0"/>
              </a:rPr>
              <a:t> </a:t>
            </a:r>
            <a:r>
              <a:rPr lang="hu-HU" altLang="hu-HU" sz="2100" dirty="0">
                <a:latin typeface="Calibri" panose="020F0502020204030204" pitchFamily="34" charset="0"/>
              </a:rPr>
              <a:t>of their progeny will have the </a:t>
            </a:r>
            <a:r>
              <a:rPr lang="hu-HU" altLang="hu-HU" sz="2100" dirty="0" smtClean="0">
                <a:latin typeface="Calibri" panose="020F0502020204030204" pitchFamily="34" charset="0"/>
              </a:rPr>
              <a:t>necessary</a:t>
            </a:r>
            <a:r>
              <a:rPr lang="en-US" altLang="hu-HU" sz="2100" dirty="0" smtClean="0">
                <a:latin typeface="Calibri" panose="020F0502020204030204" pitchFamily="34" charset="0"/>
              </a:rPr>
              <a:t> genes</a:t>
            </a:r>
            <a:r>
              <a:rPr lang="hu-HU" altLang="hu-HU" sz="2100" dirty="0" smtClean="0">
                <a:latin typeface="Calibri" panose="020F0502020204030204" pitchFamily="34" charset="0"/>
              </a:rPr>
              <a:t> </a:t>
            </a:r>
            <a:r>
              <a:rPr lang="hu-HU" altLang="hu-HU" sz="2100" dirty="0">
                <a:latin typeface="Calibri" panose="020F0502020204030204" pitchFamily="34" charset="0"/>
              </a:rPr>
              <a:t>to survive is increased. In a </a:t>
            </a:r>
            <a:r>
              <a:rPr lang="hu-HU" altLang="hu-HU" sz="2100" dirty="0" err="1">
                <a:latin typeface="Calibri" panose="020F0502020204030204" pitchFamily="34" charset="0"/>
              </a:rPr>
              <a:t>population</a:t>
            </a:r>
            <a:r>
              <a:rPr lang="hu-HU" altLang="hu-HU" sz="2100" dirty="0">
                <a:latin typeface="Calibri" panose="020F0502020204030204" pitchFamily="34" charset="0"/>
              </a:rPr>
              <a:t> </a:t>
            </a:r>
            <a:r>
              <a:rPr lang="hu-HU" altLang="hu-HU" sz="2100" dirty="0" err="1">
                <a:latin typeface="Calibri" panose="020F0502020204030204" pitchFamily="34" charset="0"/>
              </a:rPr>
              <a:t>new</a:t>
            </a:r>
            <a:r>
              <a:rPr lang="hu-HU" altLang="hu-HU" sz="2100" dirty="0">
                <a:latin typeface="Calibri" panose="020F0502020204030204" pitchFamily="34" charset="0"/>
              </a:rPr>
              <a:t> </a:t>
            </a:r>
            <a:r>
              <a:rPr lang="hu-HU" altLang="hu-HU" sz="2100" dirty="0" err="1">
                <a:latin typeface="Calibri" panose="020F0502020204030204" pitchFamily="34" charset="0"/>
              </a:rPr>
              <a:t>mutations</a:t>
            </a:r>
            <a:r>
              <a:rPr lang="hu-HU" altLang="hu-HU" sz="2100" dirty="0">
                <a:latin typeface="Calibri" panose="020F0502020204030204" pitchFamily="34" charset="0"/>
              </a:rPr>
              <a:t>  </a:t>
            </a:r>
            <a:r>
              <a:rPr lang="hu-HU" altLang="hu-HU" sz="2100" dirty="0" err="1">
                <a:latin typeface="Calibri" panose="020F0502020204030204" pitchFamily="34" charset="0"/>
              </a:rPr>
              <a:t>continuously</a:t>
            </a:r>
            <a:r>
              <a:rPr lang="hu-HU" altLang="hu-HU" sz="2100" dirty="0">
                <a:latin typeface="Calibri" panose="020F0502020204030204" pitchFamily="34" charset="0"/>
              </a:rPr>
              <a:t> </a:t>
            </a:r>
            <a:r>
              <a:rPr lang="hu-HU" altLang="hu-HU" sz="2100" dirty="0" err="1">
                <a:latin typeface="Calibri" panose="020F0502020204030204" pitchFamily="34" charset="0"/>
              </a:rPr>
              <a:t>occur</a:t>
            </a:r>
            <a:r>
              <a:rPr lang="hu-HU" altLang="hu-HU" sz="2100" dirty="0">
                <a:latin typeface="Calibri" panose="020F0502020204030204" pitchFamily="34" charset="0"/>
              </a:rPr>
              <a:t> and </a:t>
            </a:r>
            <a:r>
              <a:rPr lang="hu-HU" altLang="hu-HU" sz="2100" dirty="0" err="1">
                <a:latin typeface="Calibri" panose="020F0502020204030204" pitchFamily="34" charset="0"/>
              </a:rPr>
              <a:t>give</a:t>
            </a:r>
            <a:r>
              <a:rPr lang="hu-HU" altLang="hu-HU" sz="2100" dirty="0">
                <a:latin typeface="Calibri" panose="020F0502020204030204" pitchFamily="34" charset="0"/>
              </a:rPr>
              <a:t> </a:t>
            </a:r>
            <a:r>
              <a:rPr lang="hu-HU" altLang="hu-HU" sz="2100" dirty="0" err="1">
                <a:latin typeface="Calibri" panose="020F0502020204030204" pitchFamily="34" charset="0"/>
              </a:rPr>
              <a:t>rise</a:t>
            </a:r>
            <a:r>
              <a:rPr lang="hu-HU" altLang="hu-HU" sz="2100" dirty="0">
                <a:latin typeface="Calibri" panose="020F0502020204030204" pitchFamily="34" charset="0"/>
              </a:rPr>
              <a:t> </a:t>
            </a:r>
            <a:r>
              <a:rPr lang="hu-HU" altLang="hu-HU" sz="2100" dirty="0" err="1">
                <a:latin typeface="Calibri" panose="020F0502020204030204" pitchFamily="34" charset="0"/>
              </a:rPr>
              <a:t>to</a:t>
            </a:r>
            <a:r>
              <a:rPr lang="hu-HU" altLang="hu-HU" sz="2100" dirty="0">
                <a:latin typeface="Calibri" panose="020F0502020204030204" pitchFamily="34" charset="0"/>
              </a:rPr>
              <a:t> </a:t>
            </a:r>
            <a:r>
              <a:rPr lang="hu-HU" altLang="hu-HU" sz="2100" dirty="0" err="1">
                <a:latin typeface="Calibri" panose="020F0502020204030204" pitchFamily="34" charset="0"/>
              </a:rPr>
              <a:t>new</a:t>
            </a:r>
            <a:r>
              <a:rPr lang="hu-HU" altLang="hu-HU" sz="2100" dirty="0">
                <a:latin typeface="Calibri" panose="020F0502020204030204" pitchFamily="34" charset="0"/>
              </a:rPr>
              <a:t> alleles. Many of these </a:t>
            </a:r>
            <a:r>
              <a:rPr lang="en-US" altLang="hu-HU" sz="2100" dirty="0" smtClean="0">
                <a:latin typeface="Calibri" panose="020F0502020204030204" pitchFamily="34" charset="0"/>
              </a:rPr>
              <a:t>are </a:t>
            </a:r>
            <a:r>
              <a:rPr lang="hu-HU" altLang="hu-HU" sz="2100" dirty="0" smtClean="0">
                <a:latin typeface="Calibri" panose="020F0502020204030204" pitchFamily="34" charset="0"/>
              </a:rPr>
              <a:t>harmful </a:t>
            </a:r>
            <a:r>
              <a:rPr lang="hu-HU" altLang="hu-HU" sz="2100" dirty="0">
                <a:latin typeface="Calibri" panose="020F0502020204030204" pitchFamily="34" charset="0"/>
              </a:rPr>
              <a:t>and </a:t>
            </a:r>
            <a:r>
              <a:rPr lang="hu-HU" altLang="hu-HU" sz="2100" dirty="0" smtClean="0">
                <a:latin typeface="Calibri" panose="020F0502020204030204" pitchFamily="34" charset="0"/>
              </a:rPr>
              <a:t>eliminated</a:t>
            </a:r>
            <a:r>
              <a:rPr lang="hu-HU" altLang="hu-HU" sz="2100" dirty="0">
                <a:latin typeface="Calibri" panose="020F0502020204030204" pitchFamily="34" charset="0"/>
              </a:rPr>
              <a:t>. Sexual reproduction prevents accumulation of deleterious alleles („</a:t>
            </a:r>
            <a:r>
              <a:rPr lang="hu-HU" altLang="hu-HU" sz="2100" dirty="0" smtClean="0">
                <a:latin typeface="Calibri" panose="020F0502020204030204" pitchFamily="34" charset="0"/>
              </a:rPr>
              <a:t>genetic</a:t>
            </a:r>
            <a:r>
              <a:rPr lang="en-US" altLang="hu-HU" sz="2100" dirty="0" smtClean="0">
                <a:latin typeface="Calibri" panose="020F0502020204030204" pitchFamily="34" charset="0"/>
              </a:rPr>
              <a:t>al</a:t>
            </a:r>
            <a:r>
              <a:rPr lang="hu-HU" altLang="hu-HU" sz="2100" dirty="0" smtClean="0">
                <a:latin typeface="Calibri" panose="020F0502020204030204" pitchFamily="34" charset="0"/>
              </a:rPr>
              <a:t> </a:t>
            </a:r>
            <a:r>
              <a:rPr lang="hu-HU" altLang="hu-HU" sz="2100" dirty="0">
                <a:latin typeface="Calibri" panose="020F0502020204030204" pitchFamily="34" charset="0"/>
              </a:rPr>
              <a:t>filtering”). In contrast, advantageous alleles are spread in the population</a:t>
            </a:r>
            <a:r>
              <a:rPr lang="hu-HU" altLang="hu-HU" sz="2100" dirty="0" smtClean="0">
                <a:latin typeface="Calibri" panose="020F0502020204030204" pitchFamily="34" charset="0"/>
              </a:rPr>
              <a:t>.</a:t>
            </a:r>
            <a:endParaRPr lang="en-US" altLang="hu-HU" sz="2100" dirty="0" smtClean="0">
              <a:latin typeface="Calibri" panose="020F0502020204030204" pitchFamily="34" charset="0"/>
            </a:endParaRPr>
          </a:p>
          <a:p>
            <a:pPr>
              <a:spcBef>
                <a:spcPts val="0"/>
              </a:spcBef>
              <a:buNone/>
            </a:pPr>
            <a:r>
              <a:rPr lang="en-US" altLang="hu-HU" sz="2100" dirty="0" smtClean="0">
                <a:latin typeface="Calibri" panose="020F0502020204030204" pitchFamily="34" charset="0"/>
              </a:rPr>
              <a:t>       </a:t>
            </a:r>
            <a:r>
              <a:rPr lang="hu-HU" altLang="hu-HU" sz="2100" dirty="0" smtClean="0">
                <a:latin typeface="Calibri" panose="020F0502020204030204" pitchFamily="34" charset="0"/>
              </a:rPr>
              <a:t> </a:t>
            </a:r>
            <a:r>
              <a:rPr lang="en-US" altLang="hu-HU" sz="2100" dirty="0" smtClean="0">
                <a:latin typeface="Calibri" panose="020F0502020204030204" pitchFamily="34" charset="0"/>
              </a:rPr>
              <a:t>Production</a:t>
            </a:r>
            <a:r>
              <a:rPr lang="hu-HU" altLang="hu-HU" sz="2100" dirty="0" smtClean="0">
                <a:latin typeface="Calibri" panose="020F0502020204030204" pitchFamily="34" charset="0"/>
              </a:rPr>
              <a:t> </a:t>
            </a:r>
            <a:r>
              <a:rPr lang="hu-HU" altLang="hu-HU" sz="2100" dirty="0">
                <a:latin typeface="Calibri" panose="020F0502020204030204" pitchFamily="34" charset="0"/>
              </a:rPr>
              <a:t>of sex cells (gametes) largely contribute to </a:t>
            </a:r>
            <a:r>
              <a:rPr lang="hu-HU" altLang="hu-HU" sz="2100" b="1" dirty="0">
                <a:latin typeface="Calibri" panose="020F0502020204030204" pitchFamily="34" charset="0"/>
              </a:rPr>
              <a:t>genetic variability</a:t>
            </a:r>
            <a:r>
              <a:rPr lang="hu-HU" altLang="hu-HU" sz="2100" dirty="0">
                <a:latin typeface="Calibri" panose="020F0502020204030204" pitchFamily="34" charset="0"/>
              </a:rPr>
              <a:t>: maternal and paternal alleles are combined, all the resulting sex cells will have different allele combinations (genetically different). During fertlization the </a:t>
            </a:r>
            <a:r>
              <a:rPr lang="en-US" altLang="hu-HU" sz="2100" dirty="0" smtClean="0">
                <a:latin typeface="Calibri" panose="020F0502020204030204" pitchFamily="34" charset="0"/>
              </a:rPr>
              <a:t>2</a:t>
            </a:r>
            <a:r>
              <a:rPr lang="hu-HU" altLang="hu-HU" sz="2100" dirty="0" smtClean="0">
                <a:latin typeface="Calibri" panose="020F0502020204030204" pitchFamily="34" charset="0"/>
              </a:rPr>
              <a:t> </a:t>
            </a:r>
            <a:r>
              <a:rPr lang="hu-HU" altLang="hu-HU" sz="2100" dirty="0">
                <a:latin typeface="Calibri" panose="020F0502020204030204" pitchFamily="34" charset="0"/>
              </a:rPr>
              <a:t>sex </a:t>
            </a:r>
            <a:r>
              <a:rPr lang="hu-HU" altLang="hu-HU" sz="2100" dirty="0" smtClean="0">
                <a:latin typeface="Calibri" panose="020F0502020204030204" pitchFamily="34" charset="0"/>
              </a:rPr>
              <a:t>cells</a:t>
            </a:r>
            <a:r>
              <a:rPr lang="en-US" altLang="hu-HU" sz="2100" dirty="0" smtClean="0">
                <a:latin typeface="Calibri" panose="020F0502020204030204" pitchFamily="34" charset="0"/>
              </a:rPr>
              <a:t> contribute </a:t>
            </a:r>
            <a:r>
              <a:rPr lang="hu-HU" altLang="hu-HU" sz="2100" dirty="0" smtClean="0">
                <a:latin typeface="Calibri" panose="020F0502020204030204" pitchFamily="34" charset="0"/>
              </a:rPr>
              <a:t>different </a:t>
            </a:r>
            <a:r>
              <a:rPr lang="hu-HU" altLang="hu-HU" sz="2100" dirty="0">
                <a:latin typeface="Calibri" panose="020F0502020204030204" pitchFamily="34" charset="0"/>
              </a:rPr>
              <a:t>sets of alleles, which further  increases genetic diversity.</a:t>
            </a:r>
          </a:p>
        </p:txBody>
      </p:sp>
      <p:sp>
        <p:nvSpPr>
          <p:cNvPr id="14339" name="Szövegdoboz 1">
            <a:extLst>
              <a:ext uri="{FF2B5EF4-FFF2-40B4-BE49-F238E27FC236}">
                <a16:creationId xmlns="" xmlns:a16="http://schemas.microsoft.com/office/drawing/2014/main" id="{474810A5-EFB0-4A5F-B44C-60597EBF97EC}"/>
              </a:ext>
            </a:extLst>
          </p:cNvPr>
          <p:cNvSpPr txBox="1">
            <a:spLocks noChangeArrowheads="1"/>
          </p:cNvSpPr>
          <p:nvPr/>
        </p:nvSpPr>
        <p:spPr bwMode="auto">
          <a:xfrm>
            <a:off x="0" y="1"/>
            <a:ext cx="9721850" cy="559269"/>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tyle>
          <a:lnRef idx="1">
            <a:schemeClr val="accent3"/>
          </a:lnRef>
          <a:fillRef idx="2">
            <a:schemeClr val="accent3"/>
          </a:fillRef>
          <a:effectRef idx="1">
            <a:schemeClr val="accent3"/>
          </a:effectRef>
          <a:fontRef idx="minor">
            <a:schemeClr val="dk1"/>
          </a:fontRef>
        </p:style>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3000" b="1" dirty="0" err="1">
                <a:latin typeface="Calibri" panose="020F0502020204030204" pitchFamily="34" charset="0"/>
              </a:rPr>
              <a:t>Genetic</a:t>
            </a:r>
            <a:r>
              <a:rPr lang="hu-HU" altLang="hu-HU" sz="3000" b="1" dirty="0">
                <a:latin typeface="Calibri" panose="020F0502020204030204" pitchFamily="34" charset="0"/>
              </a:rPr>
              <a:t> </a:t>
            </a:r>
            <a:r>
              <a:rPr lang="hu-HU" altLang="hu-HU" sz="3000" b="1" dirty="0" err="1">
                <a:latin typeface="Calibri" panose="020F0502020204030204" pitchFamily="34" charset="0"/>
              </a:rPr>
              <a:t>variability</a:t>
            </a:r>
            <a:r>
              <a:rPr lang="hu-HU" altLang="hu-HU" sz="3000" b="1" dirty="0">
                <a:latin typeface="Calibri" panose="020F0502020204030204" pitchFamily="34" charset="0"/>
              </a:rPr>
              <a:t> and </a:t>
            </a:r>
            <a:r>
              <a:rPr lang="hu-HU" altLang="hu-HU" sz="3000" b="1" dirty="0" err="1">
                <a:latin typeface="Calibri" panose="020F0502020204030204" pitchFamily="34" charset="0"/>
              </a:rPr>
              <a:t>sexual</a:t>
            </a:r>
            <a:r>
              <a:rPr lang="hu-HU" altLang="hu-HU" sz="3000" b="1" dirty="0">
                <a:latin typeface="Calibri" panose="020F0502020204030204" pitchFamily="34" charset="0"/>
              </a:rPr>
              <a:t> </a:t>
            </a:r>
            <a:r>
              <a:rPr lang="hu-HU" altLang="hu-HU" sz="3000" b="1" dirty="0" err="1">
                <a:latin typeface="Calibri" panose="020F0502020204030204" pitchFamily="34" charset="0"/>
              </a:rPr>
              <a:t>reproduction</a:t>
            </a:r>
            <a:endParaRPr lang="hu-HU" altLang="hu-HU" sz="3000" b="1" dirty="0">
              <a:latin typeface="Calibri" panose="020F0502020204030204" pitchFamily="34" charset="0"/>
            </a:endParaRPr>
          </a:p>
        </p:txBody>
      </p:sp>
    </p:spTree>
    <p:extLst>
      <p:ext uri="{BB962C8B-B14F-4D97-AF65-F5344CB8AC3E}">
        <p14:creationId xmlns="" xmlns:p14="http://schemas.microsoft.com/office/powerpoint/2010/main" val="2349146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a:extLst>
              <a:ext uri="{FF2B5EF4-FFF2-40B4-BE49-F238E27FC236}">
                <a16:creationId xmlns="" xmlns:a16="http://schemas.microsoft.com/office/drawing/2014/main" id="{4801716A-511C-4C0D-A8E6-8904240C2162}"/>
              </a:ext>
            </a:extLst>
          </p:cNvPr>
          <p:cNvSpPr txBox="1"/>
          <p:nvPr/>
        </p:nvSpPr>
        <p:spPr>
          <a:xfrm>
            <a:off x="1" y="288083"/>
            <a:ext cx="9721850" cy="3384375"/>
          </a:xfrm>
          <a:prstGeom prst="rect">
            <a:avLst/>
          </a:prstGeom>
          <a:noFill/>
        </p:spPr>
        <p:txBody>
          <a:bodyPr wrap="square" lIns="96659" tIns="48330" rIns="96659" bIns="48330">
            <a:spAutoFit/>
          </a:bodyPr>
          <a:lstStyle/>
          <a:p>
            <a:pPr algn="ctr" eaLnBrk="1" hangingPunct="1">
              <a:spcBef>
                <a:spcPct val="50000"/>
              </a:spcBef>
              <a:defRPr/>
            </a:pPr>
            <a:r>
              <a:rPr lang="hu-HU" altLang="hu-HU" sz="2500" b="1" dirty="0" err="1">
                <a:solidFill>
                  <a:srgbClr val="002060"/>
                </a:solidFill>
                <a:latin typeface="Calibri" pitchFamily="34" charset="0"/>
              </a:rPr>
              <a:t>In</a:t>
            </a:r>
            <a:r>
              <a:rPr lang="hu-HU" altLang="hu-HU" sz="2500" b="1" dirty="0">
                <a:solidFill>
                  <a:srgbClr val="002060"/>
                </a:solidFill>
                <a:latin typeface="Calibri" pitchFamily="34" charset="0"/>
              </a:rPr>
              <a:t> </a:t>
            </a:r>
            <a:r>
              <a:rPr lang="hu-HU" altLang="hu-HU" sz="2500" b="1" dirty="0" err="1">
                <a:solidFill>
                  <a:srgbClr val="002060"/>
                </a:solidFill>
                <a:latin typeface="Calibri" pitchFamily="34" charset="0"/>
              </a:rPr>
              <a:t>meiosis</a:t>
            </a:r>
            <a:r>
              <a:rPr lang="hu-HU" altLang="hu-HU" sz="2500" b="1" dirty="0">
                <a:solidFill>
                  <a:srgbClr val="002060"/>
                </a:solidFill>
                <a:latin typeface="Calibri" pitchFamily="34" charset="0"/>
              </a:rPr>
              <a:t> I „</a:t>
            </a:r>
            <a:r>
              <a:rPr lang="hu-HU" altLang="hu-HU" sz="2500" b="1" dirty="0" err="1">
                <a:solidFill>
                  <a:srgbClr val="002060"/>
                </a:solidFill>
                <a:latin typeface="Calibri" pitchFamily="34" charset="0"/>
              </a:rPr>
              <a:t>cards</a:t>
            </a:r>
            <a:r>
              <a:rPr lang="hu-HU" altLang="hu-HU" sz="2500" b="1" dirty="0">
                <a:solidFill>
                  <a:srgbClr val="002060"/>
                </a:solidFill>
                <a:latin typeface="Calibri" pitchFamily="34" charset="0"/>
              </a:rPr>
              <a:t> </a:t>
            </a:r>
            <a:r>
              <a:rPr lang="hu-HU" altLang="hu-HU" sz="2500" b="1" dirty="0" err="1">
                <a:solidFill>
                  <a:srgbClr val="002060"/>
                </a:solidFill>
                <a:latin typeface="Calibri" pitchFamily="34" charset="0"/>
              </a:rPr>
              <a:t>are</a:t>
            </a:r>
            <a:r>
              <a:rPr lang="hu-HU" altLang="hu-HU" sz="2500" b="1" dirty="0">
                <a:solidFill>
                  <a:srgbClr val="002060"/>
                </a:solidFill>
                <a:latin typeface="Calibri" pitchFamily="34" charset="0"/>
              </a:rPr>
              <a:t> mixed” </a:t>
            </a:r>
            <a:r>
              <a:rPr lang="hu-HU" altLang="hu-HU" sz="2500" b="1" dirty="0" err="1">
                <a:solidFill>
                  <a:srgbClr val="002060"/>
                </a:solidFill>
                <a:latin typeface="Calibri" pitchFamily="34" charset="0"/>
              </a:rPr>
              <a:t>twice</a:t>
            </a:r>
            <a:r>
              <a:rPr lang="hu-HU" altLang="hu-HU" sz="2500" b="1" dirty="0">
                <a:solidFill>
                  <a:srgbClr val="002060"/>
                </a:solidFill>
                <a:latin typeface="Calibri" pitchFamily="34" charset="0"/>
              </a:rPr>
              <a:t>:</a:t>
            </a:r>
          </a:p>
          <a:p>
            <a:pPr eaLnBrk="1" hangingPunct="1">
              <a:spcBef>
                <a:spcPct val="50000"/>
              </a:spcBef>
              <a:defRPr/>
            </a:pPr>
            <a:endParaRPr lang="hu-HU" altLang="hu-HU" sz="2500" b="1" dirty="0">
              <a:solidFill>
                <a:srgbClr val="C00000"/>
              </a:solidFill>
              <a:latin typeface="Calibri" pitchFamily="34" charset="0"/>
            </a:endParaRPr>
          </a:p>
          <a:p>
            <a:pPr marL="362471" indent="-362471">
              <a:spcBef>
                <a:spcPct val="50000"/>
              </a:spcBef>
              <a:buFontTx/>
              <a:buAutoNum type="arabicPeriod"/>
              <a:defRPr/>
            </a:pPr>
            <a:r>
              <a:rPr lang="hu-HU" altLang="hu-HU" sz="2500" b="1" dirty="0" err="1">
                <a:solidFill>
                  <a:srgbClr val="C00000"/>
                </a:solidFill>
                <a:latin typeface="Calibri" pitchFamily="34" charset="0"/>
              </a:rPr>
              <a:t>during</a:t>
            </a:r>
            <a:r>
              <a:rPr lang="hu-HU" altLang="hu-HU" sz="2500" b="1" dirty="0">
                <a:solidFill>
                  <a:srgbClr val="C00000"/>
                </a:solidFill>
                <a:latin typeface="Calibri" pitchFamily="34" charset="0"/>
              </a:rPr>
              <a:t> </a:t>
            </a:r>
            <a:r>
              <a:rPr lang="hu-HU" altLang="hu-HU" sz="2500" b="1" dirty="0" err="1">
                <a:solidFill>
                  <a:srgbClr val="C00000"/>
                </a:solidFill>
                <a:latin typeface="Calibri" pitchFamily="34" charset="0"/>
              </a:rPr>
              <a:t>prophase</a:t>
            </a:r>
            <a:r>
              <a:rPr lang="hu-HU" altLang="hu-HU" sz="2500" b="1" dirty="0">
                <a:solidFill>
                  <a:srgbClr val="C00000"/>
                </a:solidFill>
                <a:latin typeface="Calibri" pitchFamily="34" charset="0"/>
              </a:rPr>
              <a:t> I </a:t>
            </a:r>
            <a:r>
              <a:rPr lang="hu-HU" altLang="hu-HU" sz="2500" b="1" dirty="0" err="1">
                <a:solidFill>
                  <a:srgbClr val="C00000"/>
                </a:solidFill>
                <a:latin typeface="Calibri" pitchFamily="34" charset="0"/>
              </a:rPr>
              <a:t>chromatids</a:t>
            </a:r>
            <a:r>
              <a:rPr lang="hu-HU" altLang="hu-HU" sz="2500" b="1" dirty="0">
                <a:solidFill>
                  <a:srgbClr val="C00000"/>
                </a:solidFill>
                <a:latin typeface="Calibri" pitchFamily="34" charset="0"/>
              </a:rPr>
              <a:t> </a:t>
            </a:r>
            <a:r>
              <a:rPr lang="hu-HU" altLang="hu-HU" sz="2500" b="1" dirty="0" err="1">
                <a:solidFill>
                  <a:srgbClr val="C00000"/>
                </a:solidFill>
                <a:latin typeface="Calibri" pitchFamily="34" charset="0"/>
              </a:rPr>
              <a:t>are</a:t>
            </a:r>
            <a:r>
              <a:rPr lang="hu-HU" altLang="hu-HU" sz="2500" b="1" dirty="0">
                <a:solidFill>
                  <a:srgbClr val="C00000"/>
                </a:solidFill>
                <a:latin typeface="Calibri" pitchFamily="34" charset="0"/>
              </a:rPr>
              <a:t> </a:t>
            </a:r>
            <a:r>
              <a:rPr lang="hu-HU" altLang="hu-HU" sz="2500" b="1" dirty="0" err="1">
                <a:solidFill>
                  <a:srgbClr val="C00000"/>
                </a:solidFill>
                <a:latin typeface="Calibri" pitchFamily="34" charset="0"/>
              </a:rPr>
              <a:t>recombined</a:t>
            </a:r>
            <a:r>
              <a:rPr lang="hu-HU" altLang="hu-HU" sz="2500" b="1" dirty="0">
                <a:solidFill>
                  <a:srgbClr val="C00000"/>
                </a:solidFill>
                <a:latin typeface="Calibri" pitchFamily="34" charset="0"/>
              </a:rPr>
              <a:t> </a:t>
            </a:r>
            <a:r>
              <a:rPr lang="hu-HU" altLang="hu-HU" sz="2500" b="1" dirty="0" err="1">
                <a:solidFill>
                  <a:srgbClr val="C00000"/>
                </a:solidFill>
                <a:latin typeface="Calibri" pitchFamily="34" charset="0"/>
              </a:rPr>
              <a:t>with</a:t>
            </a:r>
            <a:r>
              <a:rPr lang="hu-HU" altLang="hu-HU" sz="2500" b="1" dirty="0">
                <a:solidFill>
                  <a:srgbClr val="C00000"/>
                </a:solidFill>
                <a:latin typeface="Calibri" pitchFamily="34" charset="0"/>
              </a:rPr>
              <a:t> </a:t>
            </a:r>
            <a:r>
              <a:rPr lang="hu-HU" altLang="hu-HU" sz="2500" b="1" dirty="0" err="1">
                <a:solidFill>
                  <a:srgbClr val="C00000"/>
                </a:solidFill>
                <a:latin typeface="Calibri" pitchFamily="34" charset="0"/>
              </a:rPr>
              <a:t>crossing</a:t>
            </a:r>
            <a:r>
              <a:rPr lang="hu-HU" altLang="hu-HU" sz="2500" b="1" dirty="0">
                <a:solidFill>
                  <a:srgbClr val="C00000"/>
                </a:solidFill>
                <a:latin typeface="Calibri" pitchFamily="34" charset="0"/>
              </a:rPr>
              <a:t> over </a:t>
            </a:r>
            <a:r>
              <a:rPr lang="hu-HU" altLang="hu-HU" sz="2500" dirty="0">
                <a:solidFill>
                  <a:srgbClr val="C00000"/>
                </a:solidFill>
                <a:latin typeface="Calibri" pitchFamily="34" charset="0"/>
              </a:rPr>
              <a:t>(</a:t>
            </a:r>
            <a:r>
              <a:rPr lang="hu-HU" altLang="hu-HU" sz="2500" dirty="0" err="1">
                <a:solidFill>
                  <a:srgbClr val="C00000"/>
                </a:solidFill>
                <a:latin typeface="Calibri" pitchFamily="34" charset="0"/>
              </a:rPr>
              <a:t>as</a:t>
            </a:r>
            <a:r>
              <a:rPr lang="hu-HU" altLang="hu-HU" sz="2500" dirty="0">
                <a:solidFill>
                  <a:srgbClr val="C00000"/>
                </a:solidFill>
                <a:latin typeface="Calibri" pitchFamily="34" charset="0"/>
              </a:rPr>
              <a:t> a </a:t>
            </a:r>
            <a:r>
              <a:rPr lang="hu-HU" altLang="hu-HU" sz="2500" dirty="0" err="1">
                <a:solidFill>
                  <a:srgbClr val="C00000"/>
                </a:solidFill>
                <a:latin typeface="Calibri" pitchFamily="34" charset="0"/>
              </a:rPr>
              <a:t>result</a:t>
            </a:r>
            <a:r>
              <a:rPr lang="hu-HU" altLang="hu-HU" sz="2500" dirty="0">
                <a:solidFill>
                  <a:srgbClr val="C00000"/>
                </a:solidFill>
                <a:latin typeface="Calibri" pitchFamily="34" charset="0"/>
              </a:rPr>
              <a:t>, DNA </a:t>
            </a:r>
            <a:r>
              <a:rPr lang="hu-HU" altLang="hu-HU" sz="2500" dirty="0" err="1">
                <a:solidFill>
                  <a:srgbClr val="C00000"/>
                </a:solidFill>
                <a:latin typeface="Calibri" pitchFamily="34" charset="0"/>
              </a:rPr>
              <a:t>sequences</a:t>
            </a:r>
            <a:r>
              <a:rPr lang="hu-HU" altLang="hu-HU" sz="2500" dirty="0">
                <a:solidFill>
                  <a:srgbClr val="C00000"/>
                </a:solidFill>
                <a:latin typeface="Calibri" pitchFamily="34" charset="0"/>
              </a:rPr>
              <a:t> of </a:t>
            </a:r>
            <a:r>
              <a:rPr lang="hu-HU" altLang="hu-HU" sz="2500" dirty="0" err="1">
                <a:solidFill>
                  <a:srgbClr val="C00000"/>
                </a:solidFill>
                <a:latin typeface="Calibri" pitchFamily="34" charset="0"/>
              </a:rPr>
              <a:t>paternal</a:t>
            </a:r>
            <a:r>
              <a:rPr lang="hu-HU" altLang="hu-HU" sz="2500" dirty="0">
                <a:solidFill>
                  <a:srgbClr val="C00000"/>
                </a:solidFill>
                <a:latin typeface="Calibri" pitchFamily="34" charset="0"/>
              </a:rPr>
              <a:t> and </a:t>
            </a:r>
            <a:r>
              <a:rPr lang="hu-HU" altLang="hu-HU" sz="2500" dirty="0" err="1">
                <a:solidFill>
                  <a:srgbClr val="C00000"/>
                </a:solidFill>
                <a:latin typeface="Calibri" pitchFamily="34" charset="0"/>
              </a:rPr>
              <a:t>maternal</a:t>
            </a:r>
            <a:r>
              <a:rPr lang="hu-HU" altLang="hu-HU" sz="2500" dirty="0">
                <a:solidFill>
                  <a:srgbClr val="C00000"/>
                </a:solidFill>
                <a:latin typeface="Calibri" pitchFamily="34" charset="0"/>
              </a:rPr>
              <a:t> </a:t>
            </a:r>
            <a:r>
              <a:rPr lang="hu-HU" altLang="hu-HU" sz="2500" dirty="0" err="1">
                <a:solidFill>
                  <a:srgbClr val="C00000"/>
                </a:solidFill>
                <a:latin typeface="Calibri" pitchFamily="34" charset="0"/>
              </a:rPr>
              <a:t>origin</a:t>
            </a:r>
            <a:r>
              <a:rPr lang="hu-HU" altLang="hu-HU" sz="2500" dirty="0">
                <a:solidFill>
                  <a:srgbClr val="C00000"/>
                </a:solidFill>
                <a:latin typeface="Calibri" pitchFamily="34" charset="0"/>
              </a:rPr>
              <a:t> </a:t>
            </a:r>
            <a:r>
              <a:rPr lang="hu-HU" altLang="hu-HU" sz="2500" dirty="0" err="1">
                <a:solidFill>
                  <a:srgbClr val="C00000"/>
                </a:solidFill>
                <a:latin typeface="Calibri" pitchFamily="34" charset="0"/>
              </a:rPr>
              <a:t>are</a:t>
            </a:r>
            <a:r>
              <a:rPr lang="hu-HU" altLang="hu-HU" sz="2500" dirty="0">
                <a:solidFill>
                  <a:srgbClr val="C00000"/>
                </a:solidFill>
                <a:latin typeface="Calibri" pitchFamily="34" charset="0"/>
              </a:rPr>
              <a:t> </a:t>
            </a:r>
            <a:r>
              <a:rPr lang="hu-HU" altLang="hu-HU" sz="2500" dirty="0" err="1">
                <a:solidFill>
                  <a:srgbClr val="C00000"/>
                </a:solidFill>
                <a:latin typeface="Calibri" pitchFamily="34" charset="0"/>
              </a:rPr>
              <a:t>present</a:t>
            </a:r>
            <a:r>
              <a:rPr lang="hu-HU" altLang="hu-HU" sz="2500" dirty="0">
                <a:solidFill>
                  <a:srgbClr val="C00000"/>
                </a:solidFill>
                <a:latin typeface="Calibri" pitchFamily="34" charset="0"/>
              </a:rPr>
              <a:t> mixed </a:t>
            </a:r>
            <a:r>
              <a:rPr lang="hu-HU" altLang="hu-HU" sz="2500" dirty="0" err="1">
                <a:solidFill>
                  <a:srgbClr val="C00000"/>
                </a:solidFill>
                <a:latin typeface="Calibri" pitchFamily="34" charset="0"/>
              </a:rPr>
              <a:t>on</a:t>
            </a:r>
            <a:r>
              <a:rPr lang="hu-HU" altLang="hu-HU" sz="2500" dirty="0">
                <a:solidFill>
                  <a:srgbClr val="C00000"/>
                </a:solidFill>
                <a:latin typeface="Calibri" pitchFamily="34" charset="0"/>
              </a:rPr>
              <a:t> </a:t>
            </a:r>
            <a:r>
              <a:rPr lang="hu-HU" altLang="hu-HU" sz="2500" dirty="0" err="1">
                <a:solidFill>
                  <a:srgbClr val="C00000"/>
                </a:solidFill>
                <a:latin typeface="Calibri" pitchFamily="34" charset="0"/>
              </a:rPr>
              <a:t>the</a:t>
            </a:r>
            <a:r>
              <a:rPr lang="hu-HU" altLang="hu-HU" sz="2500" dirty="0">
                <a:solidFill>
                  <a:srgbClr val="C00000"/>
                </a:solidFill>
                <a:latin typeface="Calibri" pitchFamily="34" charset="0"/>
              </a:rPr>
              <a:t> </a:t>
            </a:r>
            <a:r>
              <a:rPr lang="hu-HU" altLang="hu-HU" sz="2500" dirty="0" err="1">
                <a:solidFill>
                  <a:srgbClr val="C00000"/>
                </a:solidFill>
                <a:latin typeface="Calibri" pitchFamily="34" charset="0"/>
              </a:rPr>
              <a:t>same</a:t>
            </a:r>
            <a:r>
              <a:rPr lang="hu-HU" altLang="hu-HU" sz="2500" dirty="0">
                <a:solidFill>
                  <a:srgbClr val="C00000"/>
                </a:solidFill>
                <a:latin typeface="Calibri" pitchFamily="34" charset="0"/>
              </a:rPr>
              <a:t> </a:t>
            </a:r>
            <a:r>
              <a:rPr lang="hu-HU" altLang="hu-HU" sz="2500" dirty="0" err="1">
                <a:solidFill>
                  <a:srgbClr val="C00000"/>
                </a:solidFill>
                <a:latin typeface="Calibri" pitchFamily="34" charset="0"/>
              </a:rPr>
              <a:t>chromatid</a:t>
            </a:r>
            <a:r>
              <a:rPr lang="hu-HU" altLang="hu-HU" sz="2500" dirty="0">
                <a:solidFill>
                  <a:srgbClr val="C00000"/>
                </a:solidFill>
                <a:latin typeface="Calibri" pitchFamily="34" charset="0"/>
              </a:rPr>
              <a:t>),</a:t>
            </a:r>
          </a:p>
          <a:p>
            <a:pPr marL="362471" indent="-362471">
              <a:spcBef>
                <a:spcPct val="50000"/>
              </a:spcBef>
              <a:buFont typeface="+mj-lt"/>
              <a:buAutoNum type="arabicPeriod"/>
              <a:defRPr/>
            </a:pPr>
            <a:r>
              <a:rPr lang="hu-HU" altLang="hu-HU" sz="2500" b="1" dirty="0" smtClean="0">
                <a:solidFill>
                  <a:srgbClr val="C00000"/>
                </a:solidFill>
                <a:latin typeface="Calibri" pitchFamily="34" charset="0"/>
              </a:rPr>
              <a:t>in </a:t>
            </a:r>
            <a:r>
              <a:rPr lang="hu-HU" altLang="hu-HU" sz="2500" b="1" dirty="0">
                <a:solidFill>
                  <a:srgbClr val="C00000"/>
                </a:solidFill>
                <a:latin typeface="Calibri" pitchFamily="34" charset="0"/>
              </a:rPr>
              <a:t>meta- and anaphase I random segregation of paternal and maternal homologs into the daughter cells. </a:t>
            </a:r>
            <a:endParaRPr lang="hu-HU" sz="2500" dirty="0">
              <a:solidFill>
                <a:srgbClr val="C00000"/>
              </a:solidFill>
              <a:latin typeface="Arial" charset="0"/>
            </a:endParaRPr>
          </a:p>
        </p:txBody>
      </p:sp>
    </p:spTree>
    <p:extLst>
      <p:ext uri="{BB962C8B-B14F-4D97-AF65-F5344CB8AC3E}">
        <p14:creationId xmlns="" xmlns:p14="http://schemas.microsoft.com/office/powerpoint/2010/main" val="30106543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RP\Documents\Saját beolvasások\2014-10-12\beolvasás0002.jpg">
            <a:extLst>
              <a:ext uri="{FF2B5EF4-FFF2-40B4-BE49-F238E27FC236}">
                <a16:creationId xmlns="" xmlns:a16="http://schemas.microsoft.com/office/drawing/2014/main" id="{75D580FC-20D5-4FA4-974A-64CC39C19D3E}"/>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51954" y="1368505"/>
            <a:ext cx="6796433" cy="5580698"/>
          </a:xfrm>
          <a:prstGeom prst="rect">
            <a:avLst/>
          </a:prstGeom>
          <a:solidFill>
            <a:schemeClr val="bg1"/>
          </a:solidFill>
          <a:ln>
            <a:noFill/>
          </a:ln>
        </p:spPr>
      </p:pic>
      <p:sp>
        <p:nvSpPr>
          <p:cNvPr id="11" name="Szövegdoboz 10">
            <a:extLst>
              <a:ext uri="{FF2B5EF4-FFF2-40B4-BE49-F238E27FC236}">
                <a16:creationId xmlns="" xmlns:a16="http://schemas.microsoft.com/office/drawing/2014/main" id="{92DAF399-B78B-4109-AB63-E2C125601F65}"/>
              </a:ext>
            </a:extLst>
          </p:cNvPr>
          <p:cNvSpPr txBox="1"/>
          <p:nvPr/>
        </p:nvSpPr>
        <p:spPr>
          <a:xfrm>
            <a:off x="5549561" y="6415685"/>
            <a:ext cx="1039556" cy="251492"/>
          </a:xfrm>
          <a:prstGeom prst="rect">
            <a:avLst/>
          </a:prstGeom>
          <a:solidFill>
            <a:schemeClr val="bg1"/>
          </a:solidFill>
        </p:spPr>
        <p:txBody>
          <a:bodyPr wrap="square" lIns="96659" tIns="48330" rIns="96659" bIns="48330">
            <a:spAutoFit/>
          </a:bodyPr>
          <a:lstStyle/>
          <a:p>
            <a:pPr algn="ctr" eaLnBrk="1" hangingPunct="1">
              <a:defRPr/>
            </a:pPr>
            <a:r>
              <a:rPr lang="hu-HU" sz="1000" b="1" dirty="0" smtClean="0">
                <a:solidFill>
                  <a:srgbClr val="C00000"/>
                </a:solidFill>
                <a:latin typeface="Arial" charset="0"/>
              </a:rPr>
              <a:t>homologok</a:t>
            </a:r>
            <a:endParaRPr lang="hu-HU" sz="1000" b="1" dirty="0">
              <a:solidFill>
                <a:srgbClr val="C00000"/>
              </a:solidFill>
              <a:latin typeface="Arial" charset="0"/>
            </a:endParaRPr>
          </a:p>
        </p:txBody>
      </p:sp>
      <p:sp>
        <p:nvSpPr>
          <p:cNvPr id="15" name="Szövegdoboz 14">
            <a:extLst>
              <a:ext uri="{FF2B5EF4-FFF2-40B4-BE49-F238E27FC236}">
                <a16:creationId xmlns="" xmlns:a16="http://schemas.microsoft.com/office/drawing/2014/main" id="{38A86458-D840-412E-A3A5-6A296CE4AD48}"/>
              </a:ext>
            </a:extLst>
          </p:cNvPr>
          <p:cNvSpPr txBox="1"/>
          <p:nvPr/>
        </p:nvSpPr>
        <p:spPr>
          <a:xfrm>
            <a:off x="4581174" y="6415807"/>
            <a:ext cx="746861" cy="405381"/>
          </a:xfrm>
          <a:prstGeom prst="rect">
            <a:avLst/>
          </a:prstGeom>
          <a:solidFill>
            <a:schemeClr val="bg1"/>
          </a:solidFill>
        </p:spPr>
        <p:txBody>
          <a:bodyPr lIns="96659" tIns="48330" rIns="96659" bIns="48330">
            <a:spAutoFit/>
          </a:bodyPr>
          <a:lstStyle/>
          <a:p>
            <a:pPr algn="ctr" eaLnBrk="1" hangingPunct="1">
              <a:defRPr/>
            </a:pPr>
            <a:r>
              <a:rPr lang="hu-HU" sz="1000" b="1" dirty="0" err="1">
                <a:solidFill>
                  <a:srgbClr val="C00000"/>
                </a:solidFill>
                <a:latin typeface="Arial" charset="0"/>
              </a:rPr>
              <a:t>metafázis</a:t>
            </a:r>
            <a:endParaRPr lang="hu-HU" sz="1000" b="1" dirty="0">
              <a:solidFill>
                <a:srgbClr val="C00000"/>
              </a:solidFill>
              <a:latin typeface="Arial" charset="0"/>
            </a:endParaRPr>
          </a:p>
        </p:txBody>
      </p:sp>
      <p:sp>
        <p:nvSpPr>
          <p:cNvPr id="21509" name="Szövegdoboz 5">
            <a:extLst>
              <a:ext uri="{FF2B5EF4-FFF2-40B4-BE49-F238E27FC236}">
                <a16:creationId xmlns="" xmlns:a16="http://schemas.microsoft.com/office/drawing/2014/main" id="{55A27198-413E-439D-B237-FA32CE84474F}"/>
              </a:ext>
            </a:extLst>
          </p:cNvPr>
          <p:cNvSpPr txBox="1">
            <a:spLocks noChangeArrowheads="1"/>
          </p:cNvSpPr>
          <p:nvPr/>
        </p:nvSpPr>
        <p:spPr bwMode="auto">
          <a:xfrm>
            <a:off x="2046910" y="425054"/>
            <a:ext cx="5591329" cy="5008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2500" b="1" dirty="0" err="1">
                <a:solidFill>
                  <a:srgbClr val="C00000"/>
                </a:solidFill>
                <a:latin typeface="Calibri" panose="020F0502020204030204" pitchFamily="34" charset="0"/>
                <a:cs typeface="Calibri" panose="020F0502020204030204" pitchFamily="34" charset="0"/>
              </a:rPr>
              <a:t>Comparison</a:t>
            </a:r>
            <a:r>
              <a:rPr lang="hu-HU" altLang="hu-HU" sz="2500" b="1" dirty="0">
                <a:solidFill>
                  <a:srgbClr val="C00000"/>
                </a:solidFill>
                <a:latin typeface="Calibri" panose="020F0502020204030204" pitchFamily="34" charset="0"/>
                <a:cs typeface="Calibri" panose="020F0502020204030204" pitchFamily="34" charset="0"/>
              </a:rPr>
              <a:t> of </a:t>
            </a:r>
            <a:r>
              <a:rPr lang="hu-HU" altLang="hu-HU" sz="2500" b="1" dirty="0" err="1">
                <a:solidFill>
                  <a:srgbClr val="C00000"/>
                </a:solidFill>
                <a:latin typeface="Calibri" panose="020F0502020204030204" pitchFamily="34" charset="0"/>
                <a:cs typeface="Calibri" panose="020F0502020204030204" pitchFamily="34" charset="0"/>
              </a:rPr>
              <a:t>mitosis</a:t>
            </a:r>
            <a:r>
              <a:rPr lang="hu-HU" altLang="hu-HU" sz="2500" b="1" dirty="0">
                <a:solidFill>
                  <a:srgbClr val="C00000"/>
                </a:solidFill>
                <a:latin typeface="Calibri" panose="020F0502020204030204" pitchFamily="34" charset="0"/>
                <a:cs typeface="Calibri" panose="020F0502020204030204" pitchFamily="34" charset="0"/>
              </a:rPr>
              <a:t> and </a:t>
            </a:r>
            <a:r>
              <a:rPr lang="hu-HU" altLang="hu-HU" sz="2500" b="1" dirty="0" err="1">
                <a:solidFill>
                  <a:srgbClr val="C00000"/>
                </a:solidFill>
                <a:latin typeface="Calibri" panose="020F0502020204030204" pitchFamily="34" charset="0"/>
                <a:cs typeface="Calibri" panose="020F0502020204030204" pitchFamily="34" charset="0"/>
              </a:rPr>
              <a:t>meiosis</a:t>
            </a:r>
            <a:endParaRPr lang="hu-HU" altLang="hu-HU" sz="2500" b="1" dirty="0">
              <a:solidFill>
                <a:srgbClr val="C00000"/>
              </a:solidFill>
              <a:latin typeface="Calibri" panose="020F0502020204030204" pitchFamily="34" charset="0"/>
              <a:cs typeface="Calibri" panose="020F0502020204030204" pitchFamily="34" charset="0"/>
            </a:endParaRPr>
          </a:p>
        </p:txBody>
      </p:sp>
      <p:sp>
        <p:nvSpPr>
          <p:cNvPr id="21510" name="Szövegdoboz 1">
            <a:extLst>
              <a:ext uri="{FF2B5EF4-FFF2-40B4-BE49-F238E27FC236}">
                <a16:creationId xmlns="" xmlns:a16="http://schemas.microsoft.com/office/drawing/2014/main" id="{3A327E8F-8664-4BC6-86A5-76E4C208498F}"/>
              </a:ext>
            </a:extLst>
          </p:cNvPr>
          <p:cNvSpPr txBox="1">
            <a:spLocks noChangeArrowheads="1"/>
          </p:cNvSpPr>
          <p:nvPr/>
        </p:nvSpPr>
        <p:spPr bwMode="auto">
          <a:xfrm>
            <a:off x="7638238" y="910114"/>
            <a:ext cx="381027" cy="3883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hu-HU" altLang="hu-HU" sz="1900" dirty="0">
                <a:solidFill>
                  <a:srgbClr val="C00000"/>
                </a:solidFill>
                <a:sym typeface="Wingdings" panose="05000000000000000000" pitchFamily="2" charset="2"/>
              </a:rPr>
              <a:t></a:t>
            </a:r>
            <a:endParaRPr lang="hu-HU" altLang="hu-HU" sz="1900" dirty="0">
              <a:solidFill>
                <a:srgbClr val="C00000"/>
              </a:solidFill>
            </a:endParaRPr>
          </a:p>
        </p:txBody>
      </p:sp>
      <p:sp>
        <p:nvSpPr>
          <p:cNvPr id="2" name="Téglalap 1">
            <a:extLst>
              <a:ext uri="{FF2B5EF4-FFF2-40B4-BE49-F238E27FC236}">
                <a16:creationId xmlns="" xmlns:a16="http://schemas.microsoft.com/office/drawing/2014/main" id="{62444876-29B8-4074-B0A4-268CD9EEED18}"/>
              </a:ext>
            </a:extLst>
          </p:cNvPr>
          <p:cNvSpPr/>
          <p:nvPr/>
        </p:nvSpPr>
        <p:spPr>
          <a:xfrm>
            <a:off x="1925300" y="3738884"/>
            <a:ext cx="1141978" cy="3950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6659" tIns="48330" rIns="96659" bIns="48330" anchor="ctr"/>
          <a:lstStyle/>
          <a:p>
            <a:pPr algn="ctr">
              <a:defRPr/>
            </a:pPr>
            <a:r>
              <a:rPr lang="hu-HU" sz="1500" b="1" dirty="0">
                <a:solidFill>
                  <a:srgbClr val="C00000"/>
                </a:solidFill>
              </a:rPr>
              <a:t>DNA </a:t>
            </a:r>
            <a:r>
              <a:rPr lang="hu-HU" sz="1500" b="1" dirty="0" err="1">
                <a:solidFill>
                  <a:srgbClr val="C00000"/>
                </a:solidFill>
              </a:rPr>
              <a:t>replication</a:t>
            </a:r>
            <a:endParaRPr lang="hu-HU" sz="1500" b="1" dirty="0">
              <a:solidFill>
                <a:srgbClr val="C00000"/>
              </a:solidFill>
            </a:endParaRPr>
          </a:p>
        </p:txBody>
      </p:sp>
      <p:sp>
        <p:nvSpPr>
          <p:cNvPr id="3" name="Téglalap 2">
            <a:extLst>
              <a:ext uri="{FF2B5EF4-FFF2-40B4-BE49-F238E27FC236}">
                <a16:creationId xmlns="" xmlns:a16="http://schemas.microsoft.com/office/drawing/2014/main" id="{520B9154-5F18-48EC-92A8-861E02D38197}"/>
              </a:ext>
            </a:extLst>
          </p:cNvPr>
          <p:cNvSpPr/>
          <p:nvPr/>
        </p:nvSpPr>
        <p:spPr>
          <a:xfrm>
            <a:off x="3276749" y="3763788"/>
            <a:ext cx="1122173" cy="3950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6659" tIns="48330" rIns="96659" bIns="48330" anchor="ctr"/>
          <a:lstStyle/>
          <a:p>
            <a:pPr algn="ctr">
              <a:defRPr/>
            </a:pPr>
            <a:r>
              <a:rPr lang="hu-HU" sz="1500" b="1" dirty="0" err="1">
                <a:solidFill>
                  <a:srgbClr val="C00000"/>
                </a:solidFill>
              </a:rPr>
              <a:t>metaphase</a:t>
            </a:r>
            <a:endParaRPr lang="hu-HU" sz="1500" b="1" dirty="0">
              <a:solidFill>
                <a:srgbClr val="C00000"/>
              </a:solidFill>
            </a:endParaRPr>
          </a:p>
        </p:txBody>
      </p:sp>
      <p:sp>
        <p:nvSpPr>
          <p:cNvPr id="9" name="Téglalap 8">
            <a:extLst>
              <a:ext uri="{FF2B5EF4-FFF2-40B4-BE49-F238E27FC236}">
                <a16:creationId xmlns="" xmlns:a16="http://schemas.microsoft.com/office/drawing/2014/main" id="{5FA10D75-398C-4872-BCF0-13BCAA3AFF13}"/>
              </a:ext>
            </a:extLst>
          </p:cNvPr>
          <p:cNvSpPr/>
          <p:nvPr/>
        </p:nvSpPr>
        <p:spPr>
          <a:xfrm>
            <a:off x="4475021" y="3763785"/>
            <a:ext cx="1322008" cy="3950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6659" tIns="48330" rIns="96659" bIns="48330" anchor="ctr"/>
          <a:lstStyle/>
          <a:p>
            <a:pPr algn="ctr">
              <a:defRPr/>
            </a:pPr>
            <a:r>
              <a:rPr lang="hu-HU" sz="1500" b="1" dirty="0" err="1">
                <a:solidFill>
                  <a:srgbClr val="C00000"/>
                </a:solidFill>
              </a:rPr>
              <a:t>Segregation</a:t>
            </a:r>
            <a:r>
              <a:rPr lang="hu-HU" sz="1500" b="1" dirty="0">
                <a:solidFill>
                  <a:srgbClr val="C00000"/>
                </a:solidFill>
              </a:rPr>
              <a:t> of </a:t>
            </a:r>
            <a:r>
              <a:rPr lang="hu-HU" sz="1500" b="1" dirty="0" err="1">
                <a:solidFill>
                  <a:srgbClr val="C00000"/>
                </a:solidFill>
              </a:rPr>
              <a:t>chromatids</a:t>
            </a:r>
            <a:endParaRPr lang="hu-HU" sz="1500" b="1" dirty="0">
              <a:solidFill>
                <a:srgbClr val="C00000"/>
              </a:solidFill>
            </a:endParaRPr>
          </a:p>
        </p:txBody>
      </p:sp>
      <p:sp>
        <p:nvSpPr>
          <p:cNvPr id="10" name="Téglalap 9">
            <a:extLst>
              <a:ext uri="{FF2B5EF4-FFF2-40B4-BE49-F238E27FC236}">
                <a16:creationId xmlns="" xmlns:a16="http://schemas.microsoft.com/office/drawing/2014/main" id="{CA908545-FD45-4DCA-BD18-D680A0C9D104}"/>
              </a:ext>
            </a:extLst>
          </p:cNvPr>
          <p:cNvSpPr/>
          <p:nvPr/>
        </p:nvSpPr>
        <p:spPr>
          <a:xfrm>
            <a:off x="5436989" y="6192738"/>
            <a:ext cx="1008112" cy="5097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6659" tIns="48330" rIns="96659" bIns="48330" anchor="ctr"/>
          <a:lstStyle/>
          <a:p>
            <a:pPr algn="ctr">
              <a:defRPr/>
            </a:pPr>
            <a:r>
              <a:rPr lang="hu-HU" sz="1100" b="1" dirty="0" err="1">
                <a:solidFill>
                  <a:srgbClr val="C00000"/>
                </a:solidFill>
              </a:rPr>
              <a:t>Segregation</a:t>
            </a:r>
            <a:r>
              <a:rPr lang="hu-HU" sz="1100" b="1" dirty="0">
                <a:solidFill>
                  <a:srgbClr val="C00000"/>
                </a:solidFill>
              </a:rPr>
              <a:t> of </a:t>
            </a:r>
            <a:r>
              <a:rPr lang="hu-HU" sz="1100" b="1" dirty="0" err="1">
                <a:solidFill>
                  <a:srgbClr val="C00000"/>
                </a:solidFill>
              </a:rPr>
              <a:t>homologs</a:t>
            </a:r>
            <a:endParaRPr lang="hu-HU" sz="1100" b="1" dirty="0">
              <a:solidFill>
                <a:srgbClr val="C00000"/>
              </a:solidFill>
            </a:endParaRPr>
          </a:p>
        </p:txBody>
      </p:sp>
      <p:sp>
        <p:nvSpPr>
          <p:cNvPr id="12" name="Téglalap 11">
            <a:extLst>
              <a:ext uri="{FF2B5EF4-FFF2-40B4-BE49-F238E27FC236}">
                <a16:creationId xmlns="" xmlns:a16="http://schemas.microsoft.com/office/drawing/2014/main" id="{F812E487-707C-49F6-98A6-156403EEC09F}"/>
              </a:ext>
            </a:extLst>
          </p:cNvPr>
          <p:cNvSpPr/>
          <p:nvPr/>
        </p:nvSpPr>
        <p:spPr>
          <a:xfrm>
            <a:off x="4428877" y="6336754"/>
            <a:ext cx="936104"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6659" tIns="48330" rIns="96659" bIns="48330" anchor="ctr"/>
          <a:lstStyle/>
          <a:p>
            <a:pPr algn="ctr">
              <a:defRPr/>
            </a:pPr>
            <a:r>
              <a:rPr lang="hu-HU" sz="1100" b="1" dirty="0" err="1">
                <a:solidFill>
                  <a:srgbClr val="C00000"/>
                </a:solidFill>
              </a:rPr>
              <a:t>Metaphase</a:t>
            </a:r>
            <a:r>
              <a:rPr lang="hu-HU" sz="1100" b="1" dirty="0">
                <a:solidFill>
                  <a:srgbClr val="C00000"/>
                </a:solidFill>
              </a:rPr>
              <a:t> I</a:t>
            </a:r>
          </a:p>
        </p:txBody>
      </p:sp>
      <p:sp>
        <p:nvSpPr>
          <p:cNvPr id="13" name="Téglalap 12">
            <a:extLst>
              <a:ext uri="{FF2B5EF4-FFF2-40B4-BE49-F238E27FC236}">
                <a16:creationId xmlns="" xmlns:a16="http://schemas.microsoft.com/office/drawing/2014/main" id="{7B752CA2-3D91-4D1A-8D71-77BE14F0EF7E}"/>
              </a:ext>
            </a:extLst>
          </p:cNvPr>
          <p:cNvSpPr/>
          <p:nvPr/>
        </p:nvSpPr>
        <p:spPr>
          <a:xfrm>
            <a:off x="3497591" y="6370802"/>
            <a:ext cx="803825" cy="3300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6659" tIns="48330" rIns="96659" bIns="48330" anchor="ctr"/>
          <a:lstStyle/>
          <a:p>
            <a:pPr algn="ctr">
              <a:defRPr/>
            </a:pPr>
            <a:r>
              <a:rPr lang="hu-HU" sz="1100" b="1" dirty="0" err="1">
                <a:solidFill>
                  <a:srgbClr val="C00000"/>
                </a:solidFill>
              </a:rPr>
              <a:t>Pairing</a:t>
            </a:r>
            <a:r>
              <a:rPr lang="hu-HU" sz="1100" b="1" dirty="0">
                <a:solidFill>
                  <a:srgbClr val="C00000"/>
                </a:solidFill>
              </a:rPr>
              <a:t> of </a:t>
            </a:r>
            <a:r>
              <a:rPr lang="hu-HU" sz="1100" b="1" dirty="0" err="1">
                <a:solidFill>
                  <a:srgbClr val="C00000"/>
                </a:solidFill>
              </a:rPr>
              <a:t>homologs</a:t>
            </a:r>
            <a:endParaRPr lang="hu-HU" sz="1100" b="1" dirty="0">
              <a:solidFill>
                <a:srgbClr val="C00000"/>
              </a:solidFill>
            </a:endParaRPr>
          </a:p>
        </p:txBody>
      </p:sp>
      <p:sp>
        <p:nvSpPr>
          <p:cNvPr id="14" name="Téglalap 13">
            <a:extLst>
              <a:ext uri="{FF2B5EF4-FFF2-40B4-BE49-F238E27FC236}">
                <a16:creationId xmlns="" xmlns:a16="http://schemas.microsoft.com/office/drawing/2014/main" id="{E26B7D18-A8A9-40E5-B46F-1ED9628A2FE3}"/>
              </a:ext>
            </a:extLst>
          </p:cNvPr>
          <p:cNvSpPr/>
          <p:nvPr/>
        </p:nvSpPr>
        <p:spPr>
          <a:xfrm>
            <a:off x="2393171" y="6271786"/>
            <a:ext cx="1027594" cy="497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6659" tIns="48330" rIns="96659" bIns="48330" anchor="ctr"/>
          <a:lstStyle/>
          <a:p>
            <a:pPr algn="ctr">
              <a:defRPr/>
            </a:pPr>
            <a:r>
              <a:rPr lang="hu-HU" sz="1100" b="1" dirty="0">
                <a:solidFill>
                  <a:srgbClr val="C00000"/>
                </a:solidFill>
              </a:rPr>
              <a:t>DNA </a:t>
            </a:r>
            <a:r>
              <a:rPr lang="hu-HU" sz="1100" b="1" dirty="0" err="1">
                <a:solidFill>
                  <a:srgbClr val="C00000"/>
                </a:solidFill>
              </a:rPr>
              <a:t>replication</a:t>
            </a:r>
            <a:endParaRPr lang="hu-HU" sz="1100" b="1" dirty="0">
              <a:solidFill>
                <a:srgbClr val="C00000"/>
              </a:solidFill>
            </a:endParaRPr>
          </a:p>
        </p:txBody>
      </p:sp>
      <p:sp>
        <p:nvSpPr>
          <p:cNvPr id="5" name="Téglalap 4">
            <a:extLst>
              <a:ext uri="{FF2B5EF4-FFF2-40B4-BE49-F238E27FC236}">
                <a16:creationId xmlns="" xmlns:a16="http://schemas.microsoft.com/office/drawing/2014/main" id="{E419E819-C149-4DE7-814B-CE33E1A39AF1}"/>
              </a:ext>
            </a:extLst>
          </p:cNvPr>
          <p:cNvSpPr/>
          <p:nvPr/>
        </p:nvSpPr>
        <p:spPr>
          <a:xfrm>
            <a:off x="6445101" y="6336754"/>
            <a:ext cx="1008111" cy="5040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6659" tIns="48330" rIns="96659" bIns="48330" anchor="ctr"/>
          <a:lstStyle/>
          <a:p>
            <a:pPr algn="ctr">
              <a:defRPr/>
            </a:pPr>
            <a:r>
              <a:rPr lang="hu-HU" sz="1100" b="1" dirty="0" err="1">
                <a:solidFill>
                  <a:srgbClr val="C00000"/>
                </a:solidFill>
              </a:rPr>
              <a:t>Metaphase</a:t>
            </a:r>
            <a:r>
              <a:rPr lang="hu-HU" sz="1100" b="1" dirty="0">
                <a:solidFill>
                  <a:srgbClr val="C00000"/>
                </a:solidFill>
              </a:rPr>
              <a:t> II</a:t>
            </a:r>
          </a:p>
        </p:txBody>
      </p:sp>
      <p:sp>
        <p:nvSpPr>
          <p:cNvPr id="16" name="Téglalap 15">
            <a:extLst>
              <a:ext uri="{FF2B5EF4-FFF2-40B4-BE49-F238E27FC236}">
                <a16:creationId xmlns="" xmlns:a16="http://schemas.microsoft.com/office/drawing/2014/main" id="{77C34ED5-E592-4ABC-BEDD-2B7DCC41F409}"/>
              </a:ext>
            </a:extLst>
          </p:cNvPr>
          <p:cNvSpPr/>
          <p:nvPr/>
        </p:nvSpPr>
        <p:spPr>
          <a:xfrm>
            <a:off x="7453213" y="6336754"/>
            <a:ext cx="1035750" cy="5270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6659" tIns="48330" rIns="96659" bIns="48330" anchor="ctr"/>
          <a:lstStyle/>
          <a:p>
            <a:pPr algn="ctr">
              <a:defRPr/>
            </a:pPr>
            <a:r>
              <a:rPr lang="hu-HU" sz="1100" b="1" dirty="0" err="1">
                <a:solidFill>
                  <a:srgbClr val="C00000"/>
                </a:solidFill>
              </a:rPr>
              <a:t>Segregation</a:t>
            </a:r>
            <a:r>
              <a:rPr lang="hu-HU" sz="1100" b="1" dirty="0">
                <a:solidFill>
                  <a:srgbClr val="C00000"/>
                </a:solidFill>
              </a:rPr>
              <a:t> of </a:t>
            </a:r>
            <a:r>
              <a:rPr lang="hu-HU" sz="1100" b="1" dirty="0" err="1">
                <a:solidFill>
                  <a:srgbClr val="C00000"/>
                </a:solidFill>
              </a:rPr>
              <a:t>chromatids</a:t>
            </a:r>
            <a:endParaRPr lang="hu-HU" sz="1100" b="1" dirty="0">
              <a:solidFill>
                <a:srgbClr val="C00000"/>
              </a:solidFill>
            </a:endParaRPr>
          </a:p>
        </p:txBody>
      </p:sp>
    </p:spTree>
    <p:extLst>
      <p:ext uri="{BB962C8B-B14F-4D97-AF65-F5344CB8AC3E}">
        <p14:creationId xmlns="" xmlns:p14="http://schemas.microsoft.com/office/powerpoint/2010/main" val="19659321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 y="0"/>
            <a:ext cx="9721849" cy="57611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3600" b="1" dirty="0" smtClean="0"/>
              <a:t>Meiotic Non-disjunction and Its Consequences</a:t>
            </a:r>
            <a:endParaRPr lang="uk-UA" sz="3600" b="1" dirty="0"/>
          </a:p>
        </p:txBody>
      </p:sp>
      <p:sp>
        <p:nvSpPr>
          <p:cNvPr id="3" name="Місце для вмісту 2"/>
          <p:cNvSpPr>
            <a:spLocks noGrp="1"/>
          </p:cNvSpPr>
          <p:nvPr>
            <p:ph idx="1"/>
          </p:nvPr>
        </p:nvSpPr>
        <p:spPr>
          <a:xfrm>
            <a:off x="4" y="648126"/>
            <a:ext cx="9721849" cy="5784350"/>
          </a:xfrm>
        </p:spPr>
        <p:txBody>
          <a:bodyPr>
            <a:normAutofit fontScale="70000" lnSpcReduction="20000"/>
          </a:bodyPr>
          <a:lstStyle/>
          <a:p>
            <a:pPr marL="0" indent="0">
              <a:buNone/>
            </a:pPr>
            <a:r>
              <a:rPr lang="en-US" dirty="0" smtClean="0"/>
              <a:t>Meiosis is a complex process, and meiotic mistakes in humans appear to be surprisingly common. Homologous </a:t>
            </a:r>
            <a:r>
              <a:rPr lang="en-US" dirty="0" err="1" smtClean="0"/>
              <a:t>chrs</a:t>
            </a:r>
            <a:r>
              <a:rPr lang="en-US" dirty="0" smtClean="0"/>
              <a:t> may fail to separate from each other during meiosis I, or sister </a:t>
            </a:r>
            <a:r>
              <a:rPr lang="en-US" dirty="0" err="1" smtClean="0"/>
              <a:t>chromatids</a:t>
            </a:r>
            <a:r>
              <a:rPr lang="en-US" dirty="0" smtClean="0"/>
              <a:t> may fail to come apart during meiosis II. When either of these situations occurs, gametes are formed that contain an abnormal number of </a:t>
            </a:r>
            <a:r>
              <a:rPr lang="en-US" dirty="0" err="1" smtClean="0"/>
              <a:t>chrs</a:t>
            </a:r>
            <a:r>
              <a:rPr lang="en-US" dirty="0" smtClean="0"/>
              <a:t>—either an extra </a:t>
            </a:r>
            <a:r>
              <a:rPr lang="en-US" dirty="0" err="1" smtClean="0"/>
              <a:t>chr</a:t>
            </a:r>
            <a:r>
              <a:rPr lang="en-US" dirty="0" smtClean="0"/>
              <a:t> or a missing chromosome (</a:t>
            </a:r>
            <a:r>
              <a:rPr lang="en-US" b="1" dirty="0" smtClean="0"/>
              <a:t>FIG. 1 ). </a:t>
            </a:r>
            <a:r>
              <a:rPr lang="en-US" dirty="0" smtClean="0"/>
              <a:t>If one of these gametes happens to fuse with a normal gamete, a zygote with an abnormal number of </a:t>
            </a:r>
            <a:r>
              <a:rPr lang="en-US" dirty="0" err="1" smtClean="0"/>
              <a:t>chrs</a:t>
            </a:r>
            <a:r>
              <a:rPr lang="en-US" dirty="0" smtClean="0"/>
              <a:t> forms, and serious consequences arise. In most cases, the zygote develops into an abnormal embryo that dies at some stage between conception and birth. In a few cases, however, the zygote develops into an infant whose cells have an abnormal </a:t>
            </a:r>
            <a:r>
              <a:rPr lang="en-US" dirty="0" err="1" smtClean="0"/>
              <a:t>chr</a:t>
            </a:r>
            <a:r>
              <a:rPr lang="en-US" dirty="0" smtClean="0"/>
              <a:t> number, a condition known as </a:t>
            </a:r>
            <a:r>
              <a:rPr lang="en-US" i="1" dirty="0" err="1" smtClean="0"/>
              <a:t>aneuploidy</a:t>
            </a:r>
            <a:r>
              <a:rPr lang="en-US" i="1" dirty="0" smtClean="0"/>
              <a:t>. The consequences of </a:t>
            </a:r>
            <a:r>
              <a:rPr lang="en-US" i="1" dirty="0" err="1" smtClean="0"/>
              <a:t>aneuploidy</a:t>
            </a:r>
            <a:r>
              <a:rPr lang="en-US" i="1" dirty="0" smtClean="0"/>
              <a:t> depend on which </a:t>
            </a:r>
            <a:r>
              <a:rPr lang="en-US" dirty="0" err="1" smtClean="0"/>
              <a:t>chr</a:t>
            </a:r>
            <a:r>
              <a:rPr lang="en-US" dirty="0" smtClean="0"/>
              <a:t> or </a:t>
            </a:r>
            <a:r>
              <a:rPr lang="en-US" dirty="0" err="1" smtClean="0"/>
              <a:t>chrs</a:t>
            </a:r>
            <a:r>
              <a:rPr lang="en-US" dirty="0" smtClean="0"/>
              <a:t> are affected. of </a:t>
            </a:r>
            <a:r>
              <a:rPr lang="en-US" dirty="0" err="1" smtClean="0"/>
              <a:t>autosomes</a:t>
            </a:r>
            <a:r>
              <a:rPr lang="en-US" dirty="0" smtClean="0"/>
              <a:t> and one pair of sex </a:t>
            </a:r>
            <a:r>
              <a:rPr lang="en-US" dirty="0" err="1" smtClean="0"/>
              <a:t>chrs</a:t>
            </a:r>
            <a:r>
              <a:rPr lang="en-US" dirty="0" smtClean="0"/>
              <a:t>. An extra </a:t>
            </a:r>
            <a:r>
              <a:rPr lang="en-US" dirty="0" err="1" smtClean="0"/>
              <a:t>chr</a:t>
            </a:r>
            <a:r>
              <a:rPr lang="en-US" dirty="0" smtClean="0"/>
              <a:t> (producing a total of 47 </a:t>
            </a:r>
            <a:r>
              <a:rPr lang="en-US" dirty="0" err="1" smtClean="0"/>
              <a:t>chrs</a:t>
            </a:r>
            <a:r>
              <a:rPr lang="en-US" dirty="0" smtClean="0"/>
              <a:t>) creates a condition referred to as a </a:t>
            </a:r>
            <a:r>
              <a:rPr lang="en-US" i="1" dirty="0" err="1" smtClean="0"/>
              <a:t>trisomy</a:t>
            </a:r>
            <a:r>
              <a:rPr lang="en-US" i="1" dirty="0" smtClean="0"/>
              <a:t> </a:t>
            </a:r>
            <a:r>
              <a:rPr lang="en-US" dirty="0" smtClean="0"/>
              <a:t>(</a:t>
            </a:r>
            <a:r>
              <a:rPr lang="en-US" b="1" dirty="0" smtClean="0"/>
              <a:t>FIG.). </a:t>
            </a:r>
            <a:r>
              <a:rPr lang="en-US" i="1" dirty="0" smtClean="0"/>
              <a:t>A person whose cells </a:t>
            </a:r>
            <a:r>
              <a:rPr lang="en-US" dirty="0" smtClean="0"/>
              <a:t>contain an extra </a:t>
            </a:r>
            <a:r>
              <a:rPr lang="en-US" dirty="0" err="1" smtClean="0"/>
              <a:t>chr</a:t>
            </a:r>
            <a:r>
              <a:rPr lang="en-US" dirty="0" smtClean="0"/>
              <a:t> 21, for example, has </a:t>
            </a:r>
            <a:r>
              <a:rPr lang="en-US" dirty="0" err="1" smtClean="0"/>
              <a:t>trisomy</a:t>
            </a:r>
            <a:r>
              <a:rPr lang="en-US" dirty="0" smtClean="0"/>
              <a:t> 21. A missing </a:t>
            </a:r>
            <a:r>
              <a:rPr lang="en-US" dirty="0" err="1" smtClean="0"/>
              <a:t>chr</a:t>
            </a:r>
            <a:r>
              <a:rPr lang="en-US" dirty="0" smtClean="0"/>
              <a:t> (producing a total of 45 </a:t>
            </a:r>
            <a:r>
              <a:rPr lang="en-US" dirty="0" err="1" smtClean="0"/>
              <a:t>chrs</a:t>
            </a:r>
            <a:r>
              <a:rPr lang="en-US" dirty="0" smtClean="0"/>
              <a:t>) produces a </a:t>
            </a:r>
            <a:r>
              <a:rPr lang="en-US" i="1" dirty="0" err="1" smtClean="0"/>
              <a:t>monosomy</a:t>
            </a:r>
            <a:r>
              <a:rPr lang="en-US" i="1" dirty="0" smtClean="0"/>
              <a:t>. We will begin by considering the effects of </a:t>
            </a:r>
            <a:r>
              <a:rPr lang="en-US" dirty="0" smtClean="0"/>
              <a:t>an abnormal  number of </a:t>
            </a:r>
            <a:r>
              <a:rPr lang="en-US" dirty="0" err="1" smtClean="0"/>
              <a:t>autosomes</a:t>
            </a:r>
            <a:r>
              <a:rPr lang="en-US" dirty="0" smtClean="0"/>
              <a:t>.</a:t>
            </a:r>
            <a:endParaRPr lang="uk-UA"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 y="432098"/>
            <a:ext cx="4106346" cy="5307032"/>
          </a:xfrm>
          <a:prstGeom prst="rect">
            <a:avLst/>
          </a:prstGeom>
          <a:noFill/>
          <a:ln w="9525">
            <a:noFill/>
            <a:miter lim="800000"/>
            <a:headEnd/>
            <a:tailEnd/>
          </a:ln>
        </p:spPr>
      </p:pic>
      <p:sp>
        <p:nvSpPr>
          <p:cNvPr id="3" name="Прямокутник 2"/>
          <p:cNvSpPr/>
          <p:nvPr/>
        </p:nvSpPr>
        <p:spPr>
          <a:xfrm>
            <a:off x="4140848" y="-65871"/>
            <a:ext cx="5581005" cy="7402026"/>
          </a:xfrm>
          <a:prstGeom prst="rect">
            <a:avLst/>
          </a:prstGeom>
        </p:spPr>
        <p:txBody>
          <a:bodyPr wrap="square" lIns="91404" tIns="45702" rIns="91404" bIns="45702">
            <a:spAutoFit/>
          </a:bodyPr>
          <a:lstStyle/>
          <a:p>
            <a:r>
              <a:rPr lang="en-US" dirty="0" smtClean="0"/>
              <a:t>The absence of 1 </a:t>
            </a:r>
            <a:r>
              <a:rPr lang="en-US" dirty="0" err="1" smtClean="0"/>
              <a:t>autosomal</a:t>
            </a:r>
            <a:r>
              <a:rPr lang="en-US" dirty="0" smtClean="0"/>
              <a:t> chromosome, regardless of which </a:t>
            </a:r>
            <a:r>
              <a:rPr lang="en-US" dirty="0" err="1" smtClean="0"/>
              <a:t>chr</a:t>
            </a:r>
            <a:r>
              <a:rPr lang="en-US" dirty="0" smtClean="0"/>
              <a:t> is affected, invariably proves to be lethal at some stage during embryonic or fetal development. Thus,  a zygote containing an </a:t>
            </a:r>
            <a:r>
              <a:rPr lang="en-US" dirty="0" err="1" smtClean="0"/>
              <a:t>autosomal</a:t>
            </a:r>
            <a:r>
              <a:rPr lang="en-US" dirty="0" smtClean="0"/>
              <a:t> </a:t>
            </a:r>
            <a:r>
              <a:rPr lang="en-US" dirty="0" err="1" smtClean="0"/>
              <a:t>monosomy</a:t>
            </a:r>
            <a:r>
              <a:rPr lang="en-US" dirty="0" smtClean="0"/>
              <a:t> does not give rise to a fetus that is carried to term. Although one might not expect that possession of an extra </a:t>
            </a:r>
            <a:r>
              <a:rPr lang="en-US" dirty="0" err="1" smtClean="0"/>
              <a:t>chr</a:t>
            </a:r>
            <a:r>
              <a:rPr lang="en-US" dirty="0" smtClean="0"/>
              <a:t> would create a  life‐ threatening condition, the fact is that </a:t>
            </a:r>
            <a:r>
              <a:rPr lang="en-US" dirty="0" err="1" smtClean="0"/>
              <a:t>trisomies</a:t>
            </a:r>
            <a:r>
              <a:rPr lang="en-US" dirty="0" smtClean="0"/>
              <a:t> do not fare much better than </a:t>
            </a:r>
            <a:r>
              <a:rPr lang="en-US" dirty="0" err="1" smtClean="0"/>
              <a:t>monosomic</a:t>
            </a:r>
            <a:r>
              <a:rPr lang="en-US" dirty="0" smtClean="0"/>
              <a:t> zygotes. </a:t>
            </a:r>
            <a:r>
              <a:rPr lang="en-US" b="1" dirty="0" smtClean="0"/>
              <a:t>Only persons with </a:t>
            </a:r>
            <a:r>
              <a:rPr lang="en-US" b="1" dirty="0" err="1" smtClean="0"/>
              <a:t>trisomy</a:t>
            </a:r>
            <a:r>
              <a:rPr lang="en-US" b="1" dirty="0" smtClean="0"/>
              <a:t> 21 </a:t>
            </a:r>
            <a:r>
              <a:rPr lang="en-US" dirty="0" smtClean="0"/>
              <a:t>can survive. Most of the other possible </a:t>
            </a:r>
            <a:r>
              <a:rPr lang="en-US" dirty="0" err="1" smtClean="0"/>
              <a:t>trisomies</a:t>
            </a:r>
            <a:r>
              <a:rPr lang="en-US" dirty="0" smtClean="0"/>
              <a:t> are lethal during development, whereas </a:t>
            </a:r>
            <a:r>
              <a:rPr lang="en-US" dirty="0" err="1" smtClean="0"/>
              <a:t>trisomies</a:t>
            </a:r>
            <a:r>
              <a:rPr lang="en-US" dirty="0" smtClean="0"/>
              <a:t> for </a:t>
            </a:r>
            <a:r>
              <a:rPr lang="en-US" b="1" dirty="0" smtClean="0"/>
              <a:t>chr13</a:t>
            </a:r>
            <a:r>
              <a:rPr lang="en-US" dirty="0" smtClean="0"/>
              <a:t> and </a:t>
            </a:r>
            <a:r>
              <a:rPr lang="en-US" b="1" dirty="0" smtClean="0"/>
              <a:t>18</a:t>
            </a:r>
            <a:r>
              <a:rPr lang="en-US" dirty="0" smtClean="0"/>
              <a:t> are often born alive, but have such severe abnormalities that they succumb soon after birth. </a:t>
            </a:r>
            <a:r>
              <a:rPr lang="en-US" b="1" dirty="0" smtClean="0"/>
              <a:t>&gt; ¼ of spontaneously abortions carry a </a:t>
            </a:r>
            <a:r>
              <a:rPr lang="en-US" b="1" dirty="0" err="1" smtClean="0"/>
              <a:t>chr</a:t>
            </a:r>
            <a:r>
              <a:rPr lang="en-US" b="1" dirty="0" smtClean="0"/>
              <a:t> </a:t>
            </a:r>
            <a:r>
              <a:rPr lang="en-US" b="1" dirty="0" err="1" smtClean="0"/>
              <a:t>trisomy</a:t>
            </a:r>
            <a:r>
              <a:rPr lang="en-US" b="1" dirty="0" smtClean="0"/>
              <a:t>. </a:t>
            </a:r>
            <a:r>
              <a:rPr lang="en-US" dirty="0" smtClean="0"/>
              <a:t>It is thought that many more zygotes carrying abnormal </a:t>
            </a:r>
            <a:r>
              <a:rPr lang="en-US" dirty="0" err="1" smtClean="0"/>
              <a:t>chr</a:t>
            </a:r>
            <a:r>
              <a:rPr lang="en-US" dirty="0" smtClean="0"/>
              <a:t> numbers produce embryos that die at an early stage of development before the pregnancy is recognized. For ex., for every </a:t>
            </a:r>
            <a:r>
              <a:rPr lang="en-US" dirty="0" err="1" smtClean="0"/>
              <a:t>trisomic</a:t>
            </a:r>
            <a:r>
              <a:rPr lang="en-US" dirty="0" smtClean="0"/>
              <a:t> zygote formed at fertilization, there is presumably an equal number of </a:t>
            </a:r>
            <a:r>
              <a:rPr lang="en-US" dirty="0" err="1" smtClean="0"/>
              <a:t>monosomic</a:t>
            </a:r>
            <a:r>
              <a:rPr lang="en-US" dirty="0" smtClean="0"/>
              <a:t> zygotes that fare even less well. It is estimated that </a:t>
            </a:r>
            <a:r>
              <a:rPr lang="en-US" b="1" dirty="0" smtClean="0"/>
              <a:t>≈ 20-25% of human </a:t>
            </a:r>
            <a:r>
              <a:rPr lang="en-US" b="1" dirty="0" err="1" smtClean="0"/>
              <a:t>oocytes</a:t>
            </a:r>
            <a:r>
              <a:rPr lang="en-US" b="1" dirty="0" smtClean="0"/>
              <a:t> </a:t>
            </a:r>
            <a:r>
              <a:rPr lang="en-US" dirty="0" smtClean="0"/>
              <a:t>are </a:t>
            </a:r>
            <a:r>
              <a:rPr lang="en-US" b="1" dirty="0" err="1" smtClean="0"/>
              <a:t>aneuploid</a:t>
            </a:r>
            <a:r>
              <a:rPr lang="en-US" dirty="0" smtClean="0"/>
              <a:t>, which is much higher than any other species that has been studied. Meiosis in males occurs with a much lower level of </a:t>
            </a:r>
            <a:r>
              <a:rPr lang="en-US" dirty="0" err="1" smtClean="0"/>
              <a:t>chrabnormalities</a:t>
            </a:r>
            <a:r>
              <a:rPr lang="en-US" dirty="0" smtClean="0"/>
              <a:t> than in females.</a:t>
            </a:r>
            <a:endParaRPr lang="uk-UA"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 y="1"/>
            <a:ext cx="4356869" cy="5330590"/>
          </a:xfrm>
          <a:prstGeom prst="rect">
            <a:avLst/>
          </a:prstGeom>
          <a:noFill/>
          <a:ln w="9525">
            <a:noFill/>
            <a:miter lim="800000"/>
            <a:headEnd/>
            <a:tailEnd/>
          </a:ln>
        </p:spPr>
      </p:pic>
      <p:sp>
        <p:nvSpPr>
          <p:cNvPr id="3" name="Прямокутник 2"/>
          <p:cNvSpPr/>
          <p:nvPr/>
        </p:nvSpPr>
        <p:spPr>
          <a:xfrm>
            <a:off x="4716912" y="50"/>
            <a:ext cx="4340603" cy="507795"/>
          </a:xfrm>
          <a:prstGeom prst="rect">
            <a:avLst/>
          </a:prstGeom>
        </p:spPr>
        <p:txBody>
          <a:bodyPr wrap="none" lIns="91404" tIns="45702" rIns="91404" bIns="45702">
            <a:spAutoFit/>
          </a:bodyPr>
          <a:lstStyle/>
          <a:p>
            <a:r>
              <a:rPr lang="en-US" sz="2700" b="1" dirty="0" err="1" smtClean="0"/>
              <a:t>Trisomy</a:t>
            </a:r>
            <a:r>
              <a:rPr lang="en-US" sz="2700" b="1" dirty="0" smtClean="0"/>
              <a:t> 21, Down syndrome </a:t>
            </a:r>
            <a:endParaRPr lang="uk-UA" sz="2700" dirty="0"/>
          </a:p>
        </p:txBody>
      </p:sp>
      <p:sp>
        <p:nvSpPr>
          <p:cNvPr id="4" name="Прямокутник 3"/>
          <p:cNvSpPr/>
          <p:nvPr/>
        </p:nvSpPr>
        <p:spPr>
          <a:xfrm>
            <a:off x="4428877" y="864149"/>
            <a:ext cx="5292972" cy="5940088"/>
          </a:xfrm>
          <a:prstGeom prst="rect">
            <a:avLst/>
          </a:prstGeom>
        </p:spPr>
        <p:style>
          <a:lnRef idx="1">
            <a:schemeClr val="accent3"/>
          </a:lnRef>
          <a:fillRef idx="2">
            <a:schemeClr val="accent3"/>
          </a:fillRef>
          <a:effectRef idx="1">
            <a:schemeClr val="accent3"/>
          </a:effectRef>
          <a:fontRef idx="minor">
            <a:schemeClr val="dk1"/>
          </a:fontRef>
        </p:style>
        <p:txBody>
          <a:bodyPr wrap="square" lIns="91404" tIns="45702" rIns="91404" bIns="45702">
            <a:spAutoFit/>
          </a:bodyPr>
          <a:lstStyle/>
          <a:p>
            <a:r>
              <a:rPr lang="en-US" dirty="0" smtClean="0"/>
              <a:t>       The likelihood of having a child with Down syndrome rises dramatically with the age of the mother—from 0.05 percent for mothers 19 years of age to greater than 3 percent for women</a:t>
            </a:r>
          </a:p>
          <a:p>
            <a:r>
              <a:rPr lang="en-US" dirty="0" smtClean="0"/>
              <a:t>over the age of 45. Most studies show that no such correlation is found between the age of the father and the likelihood of bearing a child with </a:t>
            </a:r>
            <a:r>
              <a:rPr lang="en-US" dirty="0" err="1" smtClean="0"/>
              <a:t>trisomy</a:t>
            </a:r>
            <a:r>
              <a:rPr lang="en-US" dirty="0" smtClean="0"/>
              <a:t> 21. Estimates based on comparisons</a:t>
            </a:r>
          </a:p>
          <a:p>
            <a:r>
              <a:rPr lang="en-US" dirty="0" smtClean="0"/>
              <a:t>of DNA sequences between the offspring and the parents indicate that approximately 95 percent of </a:t>
            </a:r>
            <a:r>
              <a:rPr lang="en-US" dirty="0" err="1" smtClean="0"/>
              <a:t>trisomies</a:t>
            </a:r>
            <a:r>
              <a:rPr lang="en-US" dirty="0" smtClean="0"/>
              <a:t> 21 can be traced to non-disjunction having occurred in the mother. </a:t>
            </a:r>
          </a:p>
          <a:p>
            <a:r>
              <a:rPr lang="en-US" dirty="0" smtClean="0"/>
              <a:t>       Note, however, that although chromosome non-disjunction does not appear to increase during spermatogenesis in relation to the age of the father, the number of new mutations that are passed on to a child by the father does apparently increase as a man ages. This finding is linked to an apparent increase in the risk of autism in children born to older fathers.</a:t>
            </a:r>
            <a:endParaRPr lang="uk-UA"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zövegdoboz 1">
            <a:extLst>
              <a:ext uri="{FF2B5EF4-FFF2-40B4-BE49-F238E27FC236}">
                <a16:creationId xmlns="" xmlns:a16="http://schemas.microsoft.com/office/drawing/2014/main" id="{289B086C-644A-4E03-B0B2-98D54CBF9744}"/>
              </a:ext>
            </a:extLst>
          </p:cNvPr>
          <p:cNvSpPr txBox="1">
            <a:spLocks noChangeArrowheads="1"/>
          </p:cNvSpPr>
          <p:nvPr/>
        </p:nvSpPr>
        <p:spPr bwMode="auto">
          <a:xfrm>
            <a:off x="2219774" y="50"/>
            <a:ext cx="5588644" cy="867045"/>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tyle>
          <a:lnRef idx="1">
            <a:schemeClr val="accent3"/>
          </a:lnRef>
          <a:fillRef idx="2">
            <a:schemeClr val="accent3"/>
          </a:fillRef>
          <a:effectRef idx="1">
            <a:schemeClr val="accent3"/>
          </a:effectRef>
          <a:fontRef idx="minor">
            <a:schemeClr val="dk1"/>
          </a:fontRef>
        </p:style>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2500" b="1" dirty="0" err="1">
                <a:latin typeface="Calibri" panose="020F0502020204030204" pitchFamily="34" charset="0"/>
              </a:rPr>
              <a:t>When</a:t>
            </a:r>
            <a:r>
              <a:rPr lang="hu-HU" altLang="hu-HU" sz="2500" b="1" dirty="0">
                <a:latin typeface="Calibri" panose="020F0502020204030204" pitchFamily="34" charset="0"/>
              </a:rPr>
              <a:t> homologs </a:t>
            </a:r>
            <a:r>
              <a:rPr lang="hu-HU" altLang="hu-HU" sz="2500" b="1" dirty="0" err="1">
                <a:latin typeface="Calibri" panose="020F0502020204030204" pitchFamily="34" charset="0"/>
              </a:rPr>
              <a:t>or</a:t>
            </a:r>
            <a:r>
              <a:rPr lang="hu-HU" altLang="hu-HU" sz="2500" b="1" dirty="0">
                <a:latin typeface="Calibri" panose="020F0502020204030204" pitchFamily="34" charset="0"/>
              </a:rPr>
              <a:t> </a:t>
            </a:r>
            <a:r>
              <a:rPr lang="hu-HU" altLang="hu-HU" sz="2500" b="1" dirty="0" err="1">
                <a:latin typeface="Calibri" panose="020F0502020204030204" pitchFamily="34" charset="0"/>
              </a:rPr>
              <a:t>chromatids</a:t>
            </a:r>
            <a:r>
              <a:rPr lang="hu-HU" altLang="hu-HU" sz="2500" b="1" dirty="0">
                <a:latin typeface="Calibri" panose="020F0502020204030204" pitchFamily="34" charset="0"/>
              </a:rPr>
              <a:t> </a:t>
            </a:r>
            <a:r>
              <a:rPr lang="hu-HU" altLang="hu-HU" sz="2500" b="1" dirty="0" err="1">
                <a:latin typeface="Calibri" panose="020F0502020204030204" pitchFamily="34" charset="0"/>
              </a:rPr>
              <a:t>are</a:t>
            </a:r>
            <a:r>
              <a:rPr lang="hu-HU" altLang="hu-HU" sz="2500" b="1" dirty="0">
                <a:latin typeface="Calibri" panose="020F0502020204030204" pitchFamily="34" charset="0"/>
              </a:rPr>
              <a:t> </a:t>
            </a:r>
            <a:r>
              <a:rPr lang="hu-HU" altLang="hu-HU" sz="2500" b="1" dirty="0" err="1">
                <a:latin typeface="Calibri" panose="020F0502020204030204" pitchFamily="34" charset="0"/>
              </a:rPr>
              <a:t>not</a:t>
            </a:r>
            <a:r>
              <a:rPr lang="hu-HU" altLang="hu-HU" sz="2500" b="1" dirty="0">
                <a:latin typeface="Calibri" panose="020F0502020204030204" pitchFamily="34" charset="0"/>
              </a:rPr>
              <a:t> </a:t>
            </a:r>
            <a:r>
              <a:rPr lang="hu-HU" altLang="hu-HU" sz="2500" b="1" dirty="0" err="1">
                <a:latin typeface="Calibri" panose="020F0502020204030204" pitchFamily="34" charset="0"/>
              </a:rPr>
              <a:t>segregated</a:t>
            </a:r>
            <a:r>
              <a:rPr lang="hu-HU" altLang="hu-HU" sz="2500" b="1" dirty="0">
                <a:latin typeface="Calibri" panose="020F0502020204030204" pitchFamily="34" charset="0"/>
              </a:rPr>
              <a:t>… (non-</a:t>
            </a:r>
            <a:r>
              <a:rPr lang="hu-HU" altLang="hu-HU" sz="2500" b="1" dirty="0" err="1">
                <a:latin typeface="Calibri" panose="020F0502020204030204" pitchFamily="34" charset="0"/>
              </a:rPr>
              <a:t>disjunction</a:t>
            </a:r>
            <a:r>
              <a:rPr lang="hu-HU" altLang="hu-HU" sz="2500" b="1" dirty="0">
                <a:latin typeface="Calibri" panose="020F0502020204030204" pitchFamily="34" charset="0"/>
              </a:rPr>
              <a:t>)</a:t>
            </a:r>
          </a:p>
        </p:txBody>
      </p:sp>
      <p:sp>
        <p:nvSpPr>
          <p:cNvPr id="22531" name="Szövegdoboz 2">
            <a:extLst>
              <a:ext uri="{FF2B5EF4-FFF2-40B4-BE49-F238E27FC236}">
                <a16:creationId xmlns="" xmlns:a16="http://schemas.microsoft.com/office/drawing/2014/main" id="{FBC02D0E-39D8-4F34-BFEB-DA6B2A2422CE}"/>
              </a:ext>
            </a:extLst>
          </p:cNvPr>
          <p:cNvSpPr txBox="1">
            <a:spLocks noChangeArrowheads="1"/>
          </p:cNvSpPr>
          <p:nvPr/>
        </p:nvSpPr>
        <p:spPr bwMode="auto">
          <a:xfrm>
            <a:off x="0" y="864146"/>
            <a:ext cx="9901485" cy="47142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hu-HU" altLang="hu-HU" sz="2000" dirty="0">
                <a:cs typeface="Arial" pitchFamily="34" charset="0"/>
              </a:rPr>
              <a:t>If in mitosis or in meiois chromatids or </a:t>
            </a:r>
            <a:r>
              <a:rPr lang="hu-HU" altLang="hu-HU" sz="2000" b="1" dirty="0">
                <a:cs typeface="Arial" pitchFamily="34" charset="0"/>
              </a:rPr>
              <a:t>chromosomes are not separated at the beginning of anaphase (non-disjunction), </a:t>
            </a:r>
            <a:r>
              <a:rPr lang="hu-HU" altLang="hu-HU" sz="2000" dirty="0">
                <a:cs typeface="Arial" pitchFamily="34" charset="0"/>
              </a:rPr>
              <a:t>one resulting daughter cell will have one chromatid (or chromosome) more, and this will be missing in the other daughter cell (n+1 and n-1 in mitosis or meiosis II, or  2n+1 and 2n-1 in meiosis I</a:t>
            </a:r>
            <a:r>
              <a:rPr lang="hu-HU" altLang="hu-HU" sz="2000" dirty="0" smtClean="0">
                <a:cs typeface="Arial" pitchFamily="34" charset="0"/>
              </a:rPr>
              <a:t>).In </a:t>
            </a:r>
            <a:r>
              <a:rPr lang="hu-HU" altLang="hu-HU" sz="2000" dirty="0">
                <a:cs typeface="Arial" pitchFamily="34" charset="0"/>
              </a:rPr>
              <a:t>both cases this will result in serious conseqences (usually in cell death</a:t>
            </a:r>
            <a:r>
              <a:rPr lang="hu-HU" altLang="hu-HU" sz="2000" dirty="0" smtClean="0">
                <a:cs typeface="Arial" pitchFamily="34" charset="0"/>
              </a:rPr>
              <a:t>).</a:t>
            </a:r>
            <a:r>
              <a:rPr lang="en-US" altLang="hu-HU" sz="2000" dirty="0" smtClean="0">
                <a:cs typeface="Arial" pitchFamily="34" charset="0"/>
              </a:rPr>
              <a:t> </a:t>
            </a:r>
            <a:r>
              <a:rPr lang="hu-HU" altLang="hu-HU" sz="2000" dirty="0" smtClean="0">
                <a:cs typeface="Arial" pitchFamily="34" charset="0"/>
              </a:rPr>
              <a:t>In </a:t>
            </a:r>
            <a:r>
              <a:rPr lang="hu-HU" altLang="hu-HU" sz="2000" dirty="0">
                <a:cs typeface="Arial" pitchFamily="34" charset="0"/>
              </a:rPr>
              <a:t>adult organisms death of such cells does not cause great problems, because mitosis of neighboring cells can replace the lost cells</a:t>
            </a:r>
            <a:r>
              <a:rPr lang="hu-HU" altLang="hu-HU" sz="2000" dirty="0" smtClean="0">
                <a:cs typeface="Arial" pitchFamily="34" charset="0"/>
              </a:rPr>
              <a:t>.</a:t>
            </a:r>
            <a:r>
              <a:rPr lang="en-US" altLang="hu-HU" sz="2000" dirty="0" smtClean="0">
                <a:cs typeface="Arial" pitchFamily="34" charset="0"/>
              </a:rPr>
              <a:t> </a:t>
            </a:r>
            <a:r>
              <a:rPr lang="hu-HU" altLang="hu-HU" sz="2000" dirty="0" smtClean="0">
                <a:cs typeface="Arial" pitchFamily="34" charset="0"/>
              </a:rPr>
              <a:t> If </a:t>
            </a:r>
            <a:r>
              <a:rPr lang="en-US" altLang="hu-HU" sz="2000" dirty="0" smtClean="0">
                <a:cs typeface="Arial" pitchFamily="34" charset="0"/>
              </a:rPr>
              <a:t>, </a:t>
            </a:r>
            <a:r>
              <a:rPr lang="hu-HU" altLang="hu-HU" sz="2000" dirty="0" smtClean="0">
                <a:cs typeface="Arial" pitchFamily="34" charset="0"/>
              </a:rPr>
              <a:t>however</a:t>
            </a:r>
            <a:r>
              <a:rPr lang="en-US" altLang="hu-HU" sz="2000" dirty="0" smtClean="0">
                <a:cs typeface="Arial" pitchFamily="34" charset="0"/>
              </a:rPr>
              <a:t>,</a:t>
            </a:r>
            <a:r>
              <a:rPr lang="hu-HU" altLang="hu-HU" sz="2000" dirty="0" smtClean="0">
                <a:cs typeface="Arial" pitchFamily="34" charset="0"/>
              </a:rPr>
              <a:t> </a:t>
            </a:r>
            <a:r>
              <a:rPr lang="hu-HU" altLang="hu-HU" sz="2000" dirty="0">
                <a:cs typeface="Arial" pitchFamily="34" charset="0"/>
              </a:rPr>
              <a:t>during </a:t>
            </a:r>
            <a:r>
              <a:rPr lang="hu-HU" altLang="hu-HU" sz="2000" b="1" dirty="0">
                <a:cs typeface="Arial" pitchFamily="34" charset="0"/>
              </a:rPr>
              <a:t>meiosis</a:t>
            </a:r>
            <a:r>
              <a:rPr lang="hu-HU" altLang="hu-HU" sz="2000" dirty="0">
                <a:cs typeface="Arial" pitchFamily="34" charset="0"/>
              </a:rPr>
              <a:t>  a chromosome pair (in meiosis I) or chromosome (in meiosis II) is not separated into chromosomes or chromatids resp., the resulting sex cells will contain one chromosome more or less, resp. </a:t>
            </a:r>
            <a:r>
              <a:rPr lang="hu-HU" altLang="hu-HU" sz="2000" dirty="0" err="1">
                <a:cs typeface="Arial" pitchFamily="34" charset="0"/>
              </a:rPr>
              <a:t>Such</a:t>
            </a:r>
            <a:r>
              <a:rPr lang="hu-HU" altLang="hu-HU" sz="2000" dirty="0">
                <a:cs typeface="Arial" pitchFamily="34" charset="0"/>
              </a:rPr>
              <a:t> </a:t>
            </a:r>
            <a:r>
              <a:rPr lang="hu-HU" altLang="hu-HU" sz="2000" b="1" dirty="0" err="1">
                <a:cs typeface="Arial" pitchFamily="34" charset="0"/>
              </a:rPr>
              <a:t>aneuploid</a:t>
            </a:r>
            <a:r>
              <a:rPr lang="hu-HU" altLang="hu-HU" sz="2000" b="1" dirty="0">
                <a:cs typeface="Arial" pitchFamily="34" charset="0"/>
              </a:rPr>
              <a:t> </a:t>
            </a:r>
            <a:r>
              <a:rPr lang="hu-HU" altLang="hu-HU" sz="2000" b="1" dirty="0" err="1">
                <a:cs typeface="Arial" pitchFamily="34" charset="0"/>
              </a:rPr>
              <a:t>cell</a:t>
            </a:r>
            <a:r>
              <a:rPr lang="hu-HU" altLang="hu-HU" sz="2000" b="1" dirty="0">
                <a:cs typeface="Arial" pitchFamily="34" charset="0"/>
              </a:rPr>
              <a:t> </a:t>
            </a:r>
            <a:r>
              <a:rPr lang="hu-HU" altLang="hu-HU" sz="2000" dirty="0">
                <a:cs typeface="Arial" pitchFamily="34" charset="0"/>
              </a:rPr>
              <a:t>uniting </a:t>
            </a:r>
            <a:r>
              <a:rPr lang="hu-HU" altLang="hu-HU" sz="2000" dirty="0" err="1">
                <a:cs typeface="Arial" pitchFamily="34" charset="0"/>
              </a:rPr>
              <a:t>with</a:t>
            </a:r>
            <a:r>
              <a:rPr lang="hu-HU" altLang="hu-HU" sz="2000" dirty="0">
                <a:cs typeface="Arial" pitchFamily="34" charset="0"/>
              </a:rPr>
              <a:t> a </a:t>
            </a:r>
            <a:r>
              <a:rPr lang="hu-HU" altLang="hu-HU" sz="2000" dirty="0" err="1">
                <a:cs typeface="Arial" pitchFamily="34" charset="0"/>
              </a:rPr>
              <a:t>normal</a:t>
            </a:r>
            <a:r>
              <a:rPr lang="hu-HU" altLang="hu-HU" sz="2000" dirty="0">
                <a:cs typeface="Arial" pitchFamily="34" charset="0"/>
              </a:rPr>
              <a:t> sex </a:t>
            </a:r>
            <a:r>
              <a:rPr lang="hu-HU" altLang="hu-HU" sz="2000" dirty="0" err="1">
                <a:cs typeface="Arial" pitchFamily="34" charset="0"/>
              </a:rPr>
              <a:t>cell</a:t>
            </a:r>
            <a:r>
              <a:rPr lang="hu-HU" altLang="hu-HU" sz="2000" dirty="0">
                <a:cs typeface="Arial" pitchFamily="34" charset="0"/>
              </a:rPr>
              <a:t> of </a:t>
            </a:r>
            <a:r>
              <a:rPr lang="hu-HU" altLang="hu-HU" sz="2000" dirty="0" err="1">
                <a:cs typeface="Arial" pitchFamily="34" charset="0"/>
              </a:rPr>
              <a:t>the</a:t>
            </a:r>
            <a:r>
              <a:rPr lang="hu-HU" altLang="hu-HU" sz="2000" dirty="0">
                <a:cs typeface="Arial" pitchFamily="34" charset="0"/>
              </a:rPr>
              <a:t> </a:t>
            </a:r>
            <a:r>
              <a:rPr lang="hu-HU" altLang="hu-HU" sz="2000" dirty="0" err="1">
                <a:cs typeface="Arial" pitchFamily="34" charset="0"/>
              </a:rPr>
              <a:t>opposite</a:t>
            </a:r>
            <a:r>
              <a:rPr lang="hu-HU" altLang="hu-HU" sz="2000" dirty="0">
                <a:cs typeface="Arial" pitchFamily="34" charset="0"/>
              </a:rPr>
              <a:t> sex </a:t>
            </a:r>
            <a:r>
              <a:rPr lang="hu-HU" altLang="hu-HU" sz="2000" dirty="0" err="1">
                <a:cs typeface="Arial" pitchFamily="34" charset="0"/>
              </a:rPr>
              <a:t>during</a:t>
            </a:r>
            <a:r>
              <a:rPr lang="hu-HU" altLang="hu-HU" sz="2000" dirty="0">
                <a:cs typeface="Arial" pitchFamily="34" charset="0"/>
              </a:rPr>
              <a:t> </a:t>
            </a:r>
            <a:r>
              <a:rPr lang="hu-HU" altLang="hu-HU" sz="2000" dirty="0" err="1">
                <a:cs typeface="Arial" pitchFamily="34" charset="0"/>
              </a:rPr>
              <a:t>fertilization</a:t>
            </a:r>
            <a:r>
              <a:rPr lang="hu-HU" altLang="hu-HU" sz="2000" dirty="0">
                <a:cs typeface="Arial" pitchFamily="34" charset="0"/>
              </a:rPr>
              <a:t> </a:t>
            </a:r>
            <a:r>
              <a:rPr lang="hu-HU" altLang="hu-HU" sz="2000" dirty="0" err="1">
                <a:cs typeface="Arial" pitchFamily="34" charset="0"/>
              </a:rPr>
              <a:t>will</a:t>
            </a:r>
            <a:r>
              <a:rPr lang="hu-HU" altLang="hu-HU" sz="2000" dirty="0">
                <a:cs typeface="Arial" pitchFamily="34" charset="0"/>
              </a:rPr>
              <a:t> </a:t>
            </a:r>
            <a:r>
              <a:rPr lang="hu-HU" altLang="hu-HU" sz="2000" dirty="0" err="1">
                <a:cs typeface="Arial" pitchFamily="34" charset="0"/>
              </a:rPr>
              <a:t>produce</a:t>
            </a:r>
            <a:r>
              <a:rPr lang="hu-HU" altLang="hu-HU" sz="2000" dirty="0">
                <a:cs typeface="Arial" pitchFamily="34" charset="0"/>
              </a:rPr>
              <a:t> a </a:t>
            </a:r>
            <a:r>
              <a:rPr lang="hu-HU" altLang="hu-HU" sz="2000" dirty="0" err="1">
                <a:cs typeface="Arial" pitchFamily="34" charset="0"/>
              </a:rPr>
              <a:t>zygote</a:t>
            </a:r>
            <a:r>
              <a:rPr lang="hu-HU" altLang="hu-HU" sz="2000" dirty="0">
                <a:cs typeface="Arial" pitchFamily="34" charset="0"/>
              </a:rPr>
              <a:t> </a:t>
            </a:r>
            <a:r>
              <a:rPr lang="hu-HU" altLang="hu-HU" sz="2000" dirty="0" err="1">
                <a:cs typeface="Arial" pitchFamily="34" charset="0"/>
              </a:rPr>
              <a:t>with</a:t>
            </a:r>
            <a:r>
              <a:rPr lang="hu-HU" altLang="hu-HU" sz="2000" dirty="0">
                <a:cs typeface="Arial" pitchFamily="34" charset="0"/>
              </a:rPr>
              <a:t> a </a:t>
            </a:r>
            <a:r>
              <a:rPr lang="hu-HU" altLang="hu-HU" sz="2000" dirty="0" err="1">
                <a:cs typeface="Arial" pitchFamily="34" charset="0"/>
              </a:rPr>
              <a:t>chromosome</a:t>
            </a:r>
            <a:r>
              <a:rPr lang="hu-HU" altLang="hu-HU" sz="2000" dirty="0">
                <a:cs typeface="Arial" pitchFamily="34" charset="0"/>
              </a:rPr>
              <a:t> </a:t>
            </a:r>
            <a:r>
              <a:rPr lang="hu-HU" altLang="hu-HU" sz="2000" dirty="0" err="1">
                <a:cs typeface="Arial" pitchFamily="34" charset="0"/>
              </a:rPr>
              <a:t>number</a:t>
            </a:r>
            <a:r>
              <a:rPr lang="hu-HU" altLang="hu-HU" sz="2000" dirty="0">
                <a:cs typeface="Arial" pitchFamily="34" charset="0"/>
              </a:rPr>
              <a:t> of 2n+1 </a:t>
            </a:r>
            <a:r>
              <a:rPr lang="hu-HU" altLang="hu-HU" sz="2000" dirty="0" err="1">
                <a:cs typeface="Arial" pitchFamily="34" charset="0"/>
              </a:rPr>
              <a:t>or</a:t>
            </a:r>
            <a:r>
              <a:rPr lang="hu-HU" altLang="hu-HU" sz="2000" dirty="0">
                <a:cs typeface="Arial" pitchFamily="34" charset="0"/>
              </a:rPr>
              <a:t> 2n-1.  In this case the cell will transfer this chromosomal failure with subsequent mitotic divisions onto further cell generations</a:t>
            </a:r>
            <a:r>
              <a:rPr lang="hu-HU" altLang="hu-HU" sz="2000" dirty="0" smtClean="0">
                <a:cs typeface="Arial" pitchFamily="34" charset="0"/>
              </a:rPr>
              <a:t>.</a:t>
            </a:r>
            <a:r>
              <a:rPr lang="en-US" altLang="hu-HU" sz="2000" dirty="0" smtClean="0">
                <a:cs typeface="Arial" pitchFamily="34" charset="0"/>
              </a:rPr>
              <a:t> </a:t>
            </a:r>
            <a:r>
              <a:rPr lang="hu-HU" altLang="hu-HU" sz="2000" dirty="0" smtClean="0">
                <a:cs typeface="Arial" pitchFamily="34" charset="0"/>
              </a:rPr>
              <a:t> Most </a:t>
            </a:r>
            <a:r>
              <a:rPr lang="hu-HU" altLang="hu-HU" sz="2000" dirty="0">
                <a:cs typeface="Arial" pitchFamily="34" charset="0"/>
              </a:rPr>
              <a:t>aneuploid embryos or fetuses die still in the uterus</a:t>
            </a:r>
            <a:r>
              <a:rPr lang="hu-HU" altLang="hu-HU" sz="2000" dirty="0" smtClean="0">
                <a:cs typeface="Arial" pitchFamily="34" charset="0"/>
              </a:rPr>
              <a:t>,</a:t>
            </a:r>
            <a:r>
              <a:rPr lang="en-US" altLang="hu-HU" sz="2000" dirty="0" smtClean="0">
                <a:cs typeface="Arial" pitchFamily="34" charset="0"/>
              </a:rPr>
              <a:t> or soon after birth</a:t>
            </a:r>
            <a:r>
              <a:rPr lang="hu-HU" altLang="hu-HU" sz="2000" dirty="0" smtClean="0">
                <a:cs typeface="Arial" pitchFamily="34" charset="0"/>
              </a:rPr>
              <a:t> </a:t>
            </a:r>
            <a:r>
              <a:rPr lang="hu-HU" altLang="hu-HU" sz="2000" dirty="0">
                <a:cs typeface="Arial" pitchFamily="34" charset="0"/>
              </a:rPr>
              <a:t>with the exception of a </a:t>
            </a:r>
            <a:r>
              <a:rPr lang="hu-HU" altLang="hu-HU" sz="2000" b="1" dirty="0">
                <a:cs typeface="Arial" pitchFamily="34" charset="0"/>
              </a:rPr>
              <a:t>supernumerary </a:t>
            </a:r>
            <a:r>
              <a:rPr lang="hu-HU" altLang="hu-HU" sz="2000" b="1" dirty="0" smtClean="0">
                <a:cs typeface="Arial" pitchFamily="34" charset="0"/>
              </a:rPr>
              <a:t>chr </a:t>
            </a:r>
            <a:r>
              <a:rPr lang="hu-HU" altLang="hu-HU" sz="2000" b="1" dirty="0">
                <a:cs typeface="Arial" pitchFamily="34" charset="0"/>
              </a:rPr>
              <a:t>21 </a:t>
            </a:r>
            <a:r>
              <a:rPr lang="hu-HU" altLang="hu-HU" sz="2000" dirty="0">
                <a:cs typeface="Arial" pitchFamily="34" charset="0"/>
              </a:rPr>
              <a:t>(</a:t>
            </a:r>
            <a:r>
              <a:rPr lang="hu-HU" altLang="hu-HU" sz="2000" dirty="0" smtClean="0">
                <a:cs typeface="Arial" pitchFamily="34" charset="0"/>
              </a:rPr>
              <a:t>Down-syndrome) </a:t>
            </a:r>
            <a:r>
              <a:rPr lang="hu-HU" altLang="hu-HU" sz="2000" dirty="0">
                <a:cs typeface="Arial" pitchFamily="34" charset="0"/>
              </a:rPr>
              <a:t>with childs having serious developmental abnormalities or symptoms. </a:t>
            </a:r>
          </a:p>
        </p:txBody>
      </p:sp>
      <p:pic>
        <p:nvPicPr>
          <p:cNvPr id="4" name="Picture 6">
            <a:extLst>
              <a:ext uri="{FF2B5EF4-FFF2-40B4-BE49-F238E27FC236}">
                <a16:creationId xmlns="" xmlns:a16="http://schemas.microsoft.com/office/drawing/2014/main" id="{93BCA009-8C19-4693-949D-233DF6550CF3}"/>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56869" y="5532359"/>
            <a:ext cx="1840569" cy="166854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5" name="Picture 8" descr="Képtalálat a következőre: „down kór kéz”">
            <a:extLst>
              <a:ext uri="{FF2B5EF4-FFF2-40B4-BE49-F238E27FC236}">
                <a16:creationId xmlns="" xmlns:a16="http://schemas.microsoft.com/office/drawing/2014/main" id="{6421648C-506C-4DFD-B3AE-84513ED15B50}"/>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229077" y="5547360"/>
            <a:ext cx="1368401" cy="16535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11">
            <a:extLst>
              <a:ext uri="{FF2B5EF4-FFF2-40B4-BE49-F238E27FC236}">
                <a16:creationId xmlns="" xmlns:a16="http://schemas.microsoft.com/office/drawing/2014/main" id="{BA27FCB6-B57C-4420-BC64-8FB05C0C4A5A}"/>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r="52110"/>
          <a:stretch>
            <a:fillRect/>
          </a:stretch>
        </p:blipFill>
        <p:spPr bwMode="auto">
          <a:xfrm>
            <a:off x="7749631" y="5554027"/>
            <a:ext cx="1972219" cy="164687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Szövegdoboz 1">
            <a:extLst>
              <a:ext uri="{FF2B5EF4-FFF2-40B4-BE49-F238E27FC236}">
                <a16:creationId xmlns="" xmlns:a16="http://schemas.microsoft.com/office/drawing/2014/main" id="{2E4459ED-E4EA-4B61-AA33-644B43B097CC}"/>
              </a:ext>
            </a:extLst>
          </p:cNvPr>
          <p:cNvSpPr txBox="1">
            <a:spLocks noChangeArrowheads="1"/>
          </p:cNvSpPr>
          <p:nvPr/>
        </p:nvSpPr>
        <p:spPr bwMode="auto">
          <a:xfrm>
            <a:off x="2376265" y="5976714"/>
            <a:ext cx="1908596" cy="7131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hu-HU" altLang="hu-HU" sz="2000" dirty="0">
                <a:solidFill>
                  <a:srgbClr val="003366"/>
                </a:solidFill>
                <a:latin typeface="Calibri" panose="020F0502020204030204" pitchFamily="34" charset="0"/>
              </a:rPr>
              <a:t>Children with </a:t>
            </a:r>
            <a:endParaRPr lang="en-US" altLang="hu-HU" sz="2000" dirty="0" smtClean="0">
              <a:solidFill>
                <a:srgbClr val="003366"/>
              </a:solidFill>
              <a:latin typeface="Calibri" panose="020F0502020204030204" pitchFamily="34" charset="0"/>
            </a:endParaRPr>
          </a:p>
          <a:p>
            <a:r>
              <a:rPr lang="hu-HU" altLang="hu-HU" sz="2000" dirty="0" smtClean="0">
                <a:solidFill>
                  <a:srgbClr val="003366"/>
                </a:solidFill>
                <a:latin typeface="Calibri" panose="020F0502020204030204" pitchFamily="34" charset="0"/>
              </a:rPr>
              <a:t>Down </a:t>
            </a:r>
            <a:r>
              <a:rPr lang="hu-HU" altLang="hu-HU" sz="2000" dirty="0">
                <a:solidFill>
                  <a:srgbClr val="003366"/>
                </a:solidFill>
                <a:latin typeface="Calibri" panose="020F0502020204030204" pitchFamily="34" charset="0"/>
              </a:rPr>
              <a:t>syndrome </a:t>
            </a:r>
          </a:p>
        </p:txBody>
      </p:sp>
    </p:spTree>
    <p:extLst>
      <p:ext uri="{BB962C8B-B14F-4D97-AF65-F5344CB8AC3E}">
        <p14:creationId xmlns="" xmlns:p14="http://schemas.microsoft.com/office/powerpoint/2010/main" val="211386749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4" y="-143965"/>
            <a:ext cx="9721849" cy="7448156"/>
          </a:xfrm>
          <a:prstGeom prst="rect">
            <a:avLst/>
          </a:prstGeom>
        </p:spPr>
        <p:style>
          <a:lnRef idx="1">
            <a:schemeClr val="accent3"/>
          </a:lnRef>
          <a:fillRef idx="2">
            <a:schemeClr val="accent3"/>
          </a:fillRef>
          <a:effectRef idx="1">
            <a:schemeClr val="accent3"/>
          </a:effectRef>
          <a:fontRef idx="minor">
            <a:schemeClr val="dk1"/>
          </a:fontRef>
        </p:style>
        <p:txBody>
          <a:bodyPr wrap="square" lIns="91404" tIns="45702" rIns="91404" bIns="45702">
            <a:spAutoFit/>
          </a:bodyPr>
          <a:lstStyle/>
          <a:p>
            <a:r>
              <a:rPr lang="en-US" sz="2400" dirty="0" smtClean="0"/>
              <a:t>One recent study of early embryos formed by </a:t>
            </a:r>
            <a:r>
              <a:rPr lang="en-US" sz="2400" b="1" dirty="0" smtClean="0"/>
              <a:t>in vitro fertilization </a:t>
            </a:r>
            <a:r>
              <a:rPr lang="en-US" sz="2400" dirty="0" smtClean="0"/>
              <a:t>(IVF) found that </a:t>
            </a:r>
            <a:r>
              <a:rPr lang="en-US" sz="2400" i="1" dirty="0" smtClean="0"/>
              <a:t>most of these embryos contained some </a:t>
            </a:r>
            <a:r>
              <a:rPr lang="en-US" sz="2400" i="1" dirty="0" err="1" smtClean="0"/>
              <a:t>blastomeres</a:t>
            </a:r>
            <a:r>
              <a:rPr lang="en-US" sz="2400" i="1" dirty="0" smtClean="0"/>
              <a:t> </a:t>
            </a:r>
            <a:r>
              <a:rPr lang="en-US" sz="2400" dirty="0" smtClean="0"/>
              <a:t>with an </a:t>
            </a:r>
            <a:r>
              <a:rPr lang="en-US" sz="2400" dirty="0" err="1" smtClean="0"/>
              <a:t>aneuploid</a:t>
            </a:r>
            <a:r>
              <a:rPr lang="en-US" sz="2400" dirty="0" smtClean="0"/>
              <a:t> </a:t>
            </a:r>
            <a:r>
              <a:rPr lang="en-US" sz="2400" dirty="0" err="1" smtClean="0"/>
              <a:t>karyotype</a:t>
            </a:r>
            <a:r>
              <a:rPr lang="en-US" sz="2400" dirty="0" smtClean="0"/>
              <a:t>. </a:t>
            </a:r>
            <a:r>
              <a:rPr lang="en-US" sz="2400" dirty="0" err="1" smtClean="0"/>
              <a:t>Aneuploid</a:t>
            </a:r>
            <a:r>
              <a:rPr lang="en-US" sz="2400" dirty="0" smtClean="0"/>
              <a:t> cells were present along with normal cells in the same embryo suggesting (1) that </a:t>
            </a:r>
            <a:r>
              <a:rPr lang="en-US" sz="2400" dirty="0" err="1" smtClean="0"/>
              <a:t>chr</a:t>
            </a:r>
            <a:r>
              <a:rPr lang="en-US" sz="2400" dirty="0" smtClean="0"/>
              <a:t> </a:t>
            </a:r>
            <a:r>
              <a:rPr lang="en-US" sz="2400" dirty="0" err="1" smtClean="0"/>
              <a:t>nondisjunction</a:t>
            </a:r>
            <a:r>
              <a:rPr lang="en-US" sz="2400" dirty="0" smtClean="0"/>
              <a:t> occurs frequently during mitotic divisions of early embryonic cells and (2) that these abnormal cells are somehow destroyed during early development, owing to the fact that babies born as a result of IVF</a:t>
            </a:r>
            <a:r>
              <a:rPr lang="en-US" sz="2400" i="1" dirty="0" smtClean="0"/>
              <a:t> </a:t>
            </a:r>
            <a:r>
              <a:rPr lang="en-US" sz="2400" dirty="0" smtClean="0"/>
              <a:t>do not exhibit an abnormally high level of </a:t>
            </a:r>
            <a:r>
              <a:rPr lang="en-US" sz="2400" dirty="0" err="1" smtClean="0"/>
              <a:t>chr</a:t>
            </a:r>
            <a:r>
              <a:rPr lang="en-US" sz="2400" dirty="0" smtClean="0"/>
              <a:t> abnormalities. Because it is impossible to study the chromosome complement of cells from human embryos conceived </a:t>
            </a:r>
            <a:r>
              <a:rPr lang="en-US" sz="2400" i="1" dirty="0" smtClean="0"/>
              <a:t>in vivo</a:t>
            </a:r>
            <a:r>
              <a:rPr lang="en-US" sz="2400" dirty="0" smtClean="0"/>
              <a:t>, we don’t know whether the occurrence of mitotic </a:t>
            </a:r>
            <a:r>
              <a:rPr lang="en-US" sz="2400" dirty="0" err="1" smtClean="0"/>
              <a:t>nondisjunction</a:t>
            </a:r>
            <a:r>
              <a:rPr lang="en-US" sz="2400" dirty="0" smtClean="0"/>
              <a:t> seen in this study is a phenomenon restricted to embryos generated by IVF. Even though </a:t>
            </a:r>
            <a:r>
              <a:rPr lang="en-US" sz="2400" dirty="0" err="1" smtClean="0"/>
              <a:t>chr</a:t>
            </a:r>
            <a:r>
              <a:rPr lang="en-US" sz="2400" dirty="0" smtClean="0"/>
              <a:t> 21 is the smallest human </a:t>
            </a:r>
            <a:r>
              <a:rPr lang="en-US" sz="2400" dirty="0" err="1" smtClean="0"/>
              <a:t>chr</a:t>
            </a:r>
            <a:r>
              <a:rPr lang="en-US" sz="2400" dirty="0" smtClean="0"/>
              <a:t> with fewer than 400 genes, the presence of an extra copy of this genetic material leads to </a:t>
            </a:r>
            <a:r>
              <a:rPr lang="en-US" sz="2400" i="1" dirty="0" smtClean="0"/>
              <a:t>Down syndrome </a:t>
            </a:r>
            <a:r>
              <a:rPr lang="en-US" sz="2400" dirty="0" smtClean="0"/>
              <a:t>(DS) </a:t>
            </a:r>
            <a:r>
              <a:rPr lang="en-US" sz="2400" i="1" dirty="0" smtClean="0"/>
              <a:t>. </a:t>
            </a:r>
            <a:r>
              <a:rPr lang="en-US" sz="2400" dirty="0" smtClean="0"/>
              <a:t>DS : varying degrees of mental impairment, alteration in certain body features, circulatory problems, increased susceptibility to infections, a ↑risk of developing leukemia, and the early onset of Alzheimer’s disease. All of these medical problems are thought to result from higher‐ than‐normal level of expression of genes located on </a:t>
            </a:r>
            <a:r>
              <a:rPr lang="en-US" sz="2400" dirty="0" err="1" smtClean="0"/>
              <a:t>chr</a:t>
            </a:r>
            <a:r>
              <a:rPr lang="en-US" sz="2400" dirty="0" smtClean="0"/>
              <a:t> 21. Moreover, the expression of genes on other </a:t>
            </a:r>
            <a:r>
              <a:rPr lang="en-US" sz="2400" dirty="0" err="1" smtClean="0"/>
              <a:t>chrs</a:t>
            </a:r>
            <a:r>
              <a:rPr lang="en-US" sz="2400" dirty="0" smtClean="0"/>
              <a:t> can also be affected by the excess levels of certain transcription factors encoded by genes on </a:t>
            </a:r>
            <a:r>
              <a:rPr lang="en-US" sz="2400" dirty="0" err="1" smtClean="0"/>
              <a:t>chr</a:t>
            </a:r>
            <a:r>
              <a:rPr lang="en-US" sz="2400" dirty="0" smtClean="0"/>
              <a:t> 21.</a:t>
            </a:r>
            <a:endParaRPr lang="uk-UA" sz="2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4" y="0"/>
            <a:ext cx="9721849" cy="6724882"/>
          </a:xfrm>
          <a:prstGeom prst="rect">
            <a:avLst/>
          </a:prstGeom>
        </p:spPr>
        <p:style>
          <a:lnRef idx="1">
            <a:schemeClr val="accent3"/>
          </a:lnRef>
          <a:fillRef idx="2">
            <a:schemeClr val="accent3"/>
          </a:fillRef>
          <a:effectRef idx="1">
            <a:schemeClr val="accent3"/>
          </a:effectRef>
          <a:fontRef idx="minor">
            <a:schemeClr val="dk1"/>
          </a:fontRef>
        </p:style>
        <p:txBody>
          <a:bodyPr wrap="square" lIns="91404" tIns="45702" rIns="91404" bIns="45702">
            <a:spAutoFit/>
          </a:bodyPr>
          <a:lstStyle/>
          <a:p>
            <a:r>
              <a:rPr lang="en-US" sz="2400" dirty="0" smtClean="0"/>
              <a:t>        The presence of an abnormal number of sex chromosomes is much less disruptive to human development.  It results from non-disjunction also.</a:t>
            </a:r>
          </a:p>
          <a:p>
            <a:r>
              <a:rPr lang="en-US" sz="2400" dirty="0" smtClean="0"/>
              <a:t>        Because  a Y </a:t>
            </a:r>
            <a:r>
              <a:rPr lang="en-US" sz="2400" dirty="0" err="1" smtClean="0"/>
              <a:t>chr</a:t>
            </a:r>
            <a:r>
              <a:rPr lang="en-US" sz="2400" dirty="0" smtClean="0"/>
              <a:t> is male determining, persons with at least one Y </a:t>
            </a:r>
            <a:r>
              <a:rPr lang="en-US" sz="2400" dirty="0" err="1" smtClean="0"/>
              <a:t>chr</a:t>
            </a:r>
            <a:r>
              <a:rPr lang="en-US" sz="2400" dirty="0" smtClean="0"/>
              <a:t> develop as males. A male with an extra X </a:t>
            </a:r>
            <a:r>
              <a:rPr lang="en-US" sz="2400" dirty="0" err="1" smtClean="0"/>
              <a:t>chr</a:t>
            </a:r>
            <a:r>
              <a:rPr lang="en-US" sz="2400" dirty="0" smtClean="0"/>
              <a:t> (XXY) develops </a:t>
            </a:r>
            <a:r>
              <a:rPr lang="en-US" sz="2400" i="1" dirty="0" err="1" smtClean="0"/>
              <a:t>Klinefelter</a:t>
            </a:r>
            <a:r>
              <a:rPr lang="en-US" sz="2400" i="1" dirty="0" smtClean="0"/>
              <a:t> syndrome , which is characterized by </a:t>
            </a:r>
            <a:r>
              <a:rPr lang="en-US" sz="2400" dirty="0" smtClean="0"/>
              <a:t>mental retardation, underdevelopment of genitalia, and the presence of feminine physical characteristics (such as breast enlargement).</a:t>
            </a:r>
          </a:p>
          <a:p>
            <a:r>
              <a:rPr lang="en-US" sz="2400" dirty="0" smtClean="0"/>
              <a:t>        A zygote with an extra Y (XYY) develops into a physically normal male who is likely to be taller than average. Considerable controversy developed surrounding claims that 47, XYY males tend to exhibit more aggressive, antisocial, and criminal behavior than do XY males, but this hypothesis has never been substantiated. </a:t>
            </a:r>
          </a:p>
          <a:p>
            <a:r>
              <a:rPr lang="en-US" sz="2400" dirty="0" smtClean="0"/>
              <a:t>        A zygote with only one X </a:t>
            </a:r>
            <a:r>
              <a:rPr lang="en-US" sz="2400" dirty="0" err="1" smtClean="0"/>
              <a:t>chr</a:t>
            </a:r>
            <a:r>
              <a:rPr lang="en-US" sz="2400" dirty="0" smtClean="0"/>
              <a:t> and no second sex </a:t>
            </a:r>
            <a:r>
              <a:rPr lang="en-US" sz="2400" dirty="0" err="1" smtClean="0"/>
              <a:t>chr</a:t>
            </a:r>
            <a:r>
              <a:rPr lang="en-US" sz="2400" dirty="0" smtClean="0"/>
              <a:t> (denoted as XO) develops into a female with </a:t>
            </a:r>
            <a:r>
              <a:rPr lang="en-US" sz="2400" i="1" dirty="0" smtClean="0"/>
              <a:t>Turner syndrome , in which</a:t>
            </a:r>
          </a:p>
          <a:p>
            <a:r>
              <a:rPr lang="en-US" sz="2400" dirty="0" smtClean="0"/>
              <a:t>genital development is arrested in the juvenile state, the ovaries fail to develop </a:t>
            </a:r>
            <a:r>
              <a:rPr lang="en-US" sz="2400" dirty="0" err="1" smtClean="0"/>
              <a:t>propely</a:t>
            </a:r>
            <a:r>
              <a:rPr lang="en-US" sz="2400" dirty="0" smtClean="0"/>
              <a:t>, and body structure is slightly abnormal.</a:t>
            </a:r>
          </a:p>
          <a:p>
            <a:r>
              <a:rPr lang="en-US" sz="2400" dirty="0" smtClean="0"/>
              <a:t> </a:t>
            </a:r>
          </a:p>
          <a:p>
            <a:endParaRPr lang="uk-UA" sz="24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4" y="52"/>
            <a:ext cx="9721849" cy="6817215"/>
          </a:xfrm>
          <a:prstGeom prst="rect">
            <a:avLst/>
          </a:prstGeom>
        </p:spPr>
        <p:style>
          <a:lnRef idx="1">
            <a:schemeClr val="accent3"/>
          </a:lnRef>
          <a:fillRef idx="2">
            <a:schemeClr val="accent3"/>
          </a:fillRef>
          <a:effectRef idx="1">
            <a:schemeClr val="accent3"/>
          </a:effectRef>
          <a:fontRef idx="minor">
            <a:schemeClr val="dk1"/>
          </a:fontRef>
        </p:style>
        <p:txBody>
          <a:bodyPr wrap="square" lIns="91404" tIns="45702" rIns="91404" bIns="45702">
            <a:spAutoFit/>
          </a:bodyPr>
          <a:lstStyle/>
          <a:p>
            <a:r>
              <a:rPr lang="en-US" sz="2000" b="1" dirty="0" smtClean="0"/>
              <a:t>Triple X syndrome, </a:t>
            </a:r>
            <a:r>
              <a:rPr lang="en-US" sz="2000" b="1" dirty="0" err="1" smtClean="0"/>
              <a:t>trisomy</a:t>
            </a:r>
            <a:r>
              <a:rPr lang="en-US" sz="2000" b="1" dirty="0" smtClean="0"/>
              <a:t> X or 47,XXX. </a:t>
            </a:r>
            <a:r>
              <a:rPr lang="en-US" sz="2000" dirty="0" smtClean="0"/>
              <a:t>Many experience no noticeable effects or have only mild symptoms. Being taller than average height is the most typical physical feature. Most females with triple X syndrome experience normal sexual development and have the ability to become pregnant. Some have intelligence in the normal range, but possibly slightly lower when compared with siblings. Others may have intellectual disabilities and sometimes may have behavioral problems. Occasionally significant symptoms may occur. If signs and symptoms are present, they are often variable. Signs and symptoms in girls and women with triple X syndrome may include </a:t>
            </a:r>
            <a:r>
              <a:rPr lang="en-US" sz="2000" b="1" dirty="0" smtClean="0"/>
              <a:t>an increased risk of: </a:t>
            </a:r>
            <a:r>
              <a:rPr lang="en-US" sz="2000" dirty="0" smtClean="0"/>
              <a:t>Delayed development of speech and language skills, as well as motor skills, such as sitting up and walking, Learning disabilities, such as difficulty with reading (dyslexia), understanding or math, Behavioral problems, such as attention-deficit/hyperactivity disorder (ADHD) or symptoms of autism spectrum disorder, almost 70% of girls do fine at school.</a:t>
            </a:r>
          </a:p>
          <a:p>
            <a:r>
              <a:rPr lang="en-US" sz="2000" dirty="0" smtClean="0"/>
              <a:t>Psychological problems, such as anxiety and depression; Problems with fine and gross motor skills, memory, judgment and information processing; </a:t>
            </a:r>
          </a:p>
          <a:p>
            <a:r>
              <a:rPr lang="en-US" sz="2000" b="1" dirty="0" smtClean="0"/>
              <a:t>Sometimes</a:t>
            </a:r>
            <a:r>
              <a:rPr lang="en-US" sz="2000" dirty="0" smtClean="0"/>
              <a:t> </a:t>
            </a:r>
            <a:r>
              <a:rPr lang="en-US" sz="2000" b="1" dirty="0" smtClean="0"/>
              <a:t>signs and symptoms</a:t>
            </a:r>
            <a:r>
              <a:rPr lang="en-US" sz="2000" dirty="0" smtClean="0"/>
              <a:t>: vertical folds of skin that cover the inner corners of the eyes (</a:t>
            </a:r>
            <a:r>
              <a:rPr lang="en-US" sz="2000" dirty="0" err="1" smtClean="0"/>
              <a:t>epicanthal</a:t>
            </a:r>
            <a:r>
              <a:rPr lang="en-US" sz="2000" dirty="0" smtClean="0"/>
              <a:t> folds); widely spaced eyes; abnormally curved pinky fingers; flat feet</a:t>
            </a:r>
          </a:p>
          <a:p>
            <a:r>
              <a:rPr lang="en-US" sz="2000" dirty="0" smtClean="0"/>
              <a:t>abnormally shaped breastbone; weak muscle tone (</a:t>
            </a:r>
            <a:r>
              <a:rPr lang="en-US" sz="2000" dirty="0" err="1" smtClean="0"/>
              <a:t>hypotonia</a:t>
            </a:r>
            <a:r>
              <a:rPr lang="en-US" sz="2000" dirty="0" smtClean="0"/>
              <a:t>)</a:t>
            </a:r>
          </a:p>
          <a:p>
            <a:r>
              <a:rPr lang="en-US" sz="2000" dirty="0" smtClean="0"/>
              <a:t>Seizures</a:t>
            </a:r>
          </a:p>
          <a:p>
            <a:r>
              <a:rPr lang="en-US" sz="2000" dirty="0" smtClean="0"/>
              <a:t>Kidney abnormalities</a:t>
            </a:r>
          </a:p>
          <a:p>
            <a:r>
              <a:rPr lang="en-US" sz="2000" dirty="0" smtClean="0"/>
              <a:t>Premature ovarian failure or ovary abnormalities</a:t>
            </a:r>
          </a:p>
          <a:p>
            <a:r>
              <a:rPr lang="en-US" sz="2000" dirty="0" smtClean="0"/>
              <a:t>Developmental delays</a:t>
            </a:r>
          </a:p>
          <a:p>
            <a:endParaRPr lang="en-US" sz="2000" dirty="0" smtClean="0"/>
          </a:p>
        </p:txBody>
      </p:sp>
      <p:pic>
        <p:nvPicPr>
          <p:cNvPr id="2050" name="Picture 2"/>
          <p:cNvPicPr>
            <a:picLocks noChangeAspect="1" noChangeArrowheads="1"/>
          </p:cNvPicPr>
          <p:nvPr/>
        </p:nvPicPr>
        <p:blipFill>
          <a:blip r:embed="rId2" cstate="print"/>
          <a:srcRect/>
          <a:stretch>
            <a:fillRect/>
          </a:stretch>
        </p:blipFill>
        <p:spPr bwMode="auto">
          <a:xfrm>
            <a:off x="5135042" y="5400650"/>
            <a:ext cx="4550422" cy="14401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86096" y="52"/>
            <a:ext cx="8749665" cy="432046"/>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dirty="0" smtClean="0"/>
              <a:t>Early </a:t>
            </a:r>
            <a:r>
              <a:rPr lang="uk-UA" dirty="0" err="1" smtClean="0"/>
              <a:t>Development</a:t>
            </a:r>
            <a:r>
              <a:rPr lang="uk-UA" dirty="0" smtClean="0"/>
              <a:t> </a:t>
            </a:r>
            <a:r>
              <a:rPr lang="en-US" dirty="0" err="1" smtClean="0"/>
              <a:t>O</a:t>
            </a:r>
            <a:r>
              <a:rPr lang="uk-UA" dirty="0" err="1" smtClean="0"/>
              <a:t>verview</a:t>
            </a:r>
            <a:endParaRPr lang="uk-UA" dirty="0"/>
          </a:p>
        </p:txBody>
      </p:sp>
      <p:sp>
        <p:nvSpPr>
          <p:cNvPr id="5" name="Місце для вмісту 2"/>
          <p:cNvSpPr txBox="1">
            <a:spLocks/>
          </p:cNvSpPr>
          <p:nvPr/>
        </p:nvSpPr>
        <p:spPr>
          <a:xfrm>
            <a:off x="0" y="504107"/>
            <a:ext cx="9721850" cy="6720506"/>
          </a:xfrm>
          <a:prstGeom prst="rect">
            <a:avLst/>
          </a:prstGeom>
        </p:spPr>
        <p:txBody>
          <a:bodyPr lIns="91416" tIns="45708" rIns="91416" bIns="45708">
            <a:normAutofit lnSpcReduction="10000"/>
          </a:bodyPr>
          <a:lstStyle/>
          <a:p>
            <a:pPr marL="362471" indent="-362471"/>
            <a:r>
              <a:rPr lang="uk-UA" sz="1800" b="1" dirty="0" err="1" smtClean="0"/>
              <a:t>Gamete</a:t>
            </a:r>
            <a:r>
              <a:rPr lang="en-US" sz="1800" b="1" dirty="0" smtClean="0"/>
              <a:t> </a:t>
            </a:r>
            <a:r>
              <a:rPr lang="uk-UA" sz="1800" dirty="0" smtClean="0"/>
              <a:t>A </a:t>
            </a:r>
            <a:r>
              <a:rPr lang="uk-UA" sz="1800" dirty="0" err="1" smtClean="0"/>
              <a:t>reproductive</a:t>
            </a:r>
            <a:r>
              <a:rPr lang="uk-UA" sz="1800" dirty="0" smtClean="0"/>
              <a:t> (</a:t>
            </a:r>
            <a:r>
              <a:rPr lang="uk-UA" sz="1800" dirty="0" err="1" smtClean="0"/>
              <a:t>sex</a:t>
            </a:r>
            <a:r>
              <a:rPr lang="uk-UA" sz="1800" dirty="0" smtClean="0"/>
              <a:t>) </a:t>
            </a:r>
            <a:r>
              <a:rPr lang="uk-UA" sz="1800" dirty="0" err="1" smtClean="0"/>
              <a:t>cell</a:t>
            </a:r>
            <a:r>
              <a:rPr lang="uk-UA" sz="1800" dirty="0" smtClean="0"/>
              <a:t>. </a:t>
            </a:r>
            <a:r>
              <a:rPr lang="uk-UA" sz="1800" dirty="0" err="1" smtClean="0"/>
              <a:t>In</a:t>
            </a:r>
            <a:r>
              <a:rPr lang="uk-UA" sz="1800" dirty="0" smtClean="0"/>
              <a:t> </a:t>
            </a:r>
            <a:r>
              <a:rPr lang="uk-UA" sz="1800" dirty="0" err="1" smtClean="0"/>
              <a:t>males</a:t>
            </a:r>
            <a:r>
              <a:rPr lang="uk-UA" sz="1800" dirty="0" smtClean="0"/>
              <a:t>, </a:t>
            </a:r>
            <a:r>
              <a:rPr lang="uk-UA" sz="1800" dirty="0" err="1" smtClean="0"/>
              <a:t>sperm</a:t>
            </a:r>
            <a:r>
              <a:rPr lang="uk-UA" sz="1800" dirty="0" smtClean="0"/>
              <a:t>; </a:t>
            </a:r>
            <a:r>
              <a:rPr lang="uk-UA" sz="1800" dirty="0" err="1" smtClean="0"/>
              <a:t>in</a:t>
            </a:r>
            <a:r>
              <a:rPr lang="uk-UA" sz="1800" dirty="0" smtClean="0"/>
              <a:t> </a:t>
            </a:r>
            <a:r>
              <a:rPr lang="uk-UA" sz="1800" dirty="0" err="1" smtClean="0"/>
              <a:t>females</a:t>
            </a:r>
            <a:r>
              <a:rPr lang="uk-UA" sz="1800" dirty="0" smtClean="0"/>
              <a:t>, </a:t>
            </a:r>
            <a:r>
              <a:rPr lang="uk-UA" sz="1800" dirty="0" err="1" smtClean="0"/>
              <a:t>eggs</a:t>
            </a:r>
            <a:endParaRPr lang="uk-UA" sz="1800" dirty="0" smtClean="0"/>
          </a:p>
          <a:p>
            <a:pPr marL="185689" indent="-185689"/>
            <a:r>
              <a:rPr lang="uk-UA" sz="1800" b="1" dirty="0" err="1" smtClean="0"/>
              <a:t>Fertilization</a:t>
            </a:r>
            <a:r>
              <a:rPr lang="en-US" sz="1800" b="1" dirty="0" smtClean="0"/>
              <a:t> </a:t>
            </a:r>
            <a:r>
              <a:rPr lang="uk-UA" sz="1800" dirty="0" err="1" smtClean="0"/>
              <a:t>The</a:t>
            </a:r>
            <a:r>
              <a:rPr lang="uk-UA" sz="1800" dirty="0" smtClean="0"/>
              <a:t> </a:t>
            </a:r>
            <a:r>
              <a:rPr lang="uk-UA" sz="1800" dirty="0" err="1" smtClean="0"/>
              <a:t>process</a:t>
            </a:r>
            <a:r>
              <a:rPr lang="uk-UA" sz="1800" dirty="0" smtClean="0"/>
              <a:t> </a:t>
            </a:r>
            <a:r>
              <a:rPr lang="uk-UA" sz="1800" dirty="0" err="1" smtClean="0"/>
              <a:t>in</a:t>
            </a:r>
            <a:r>
              <a:rPr lang="uk-UA" sz="1800" dirty="0" smtClean="0"/>
              <a:t> </a:t>
            </a:r>
            <a:r>
              <a:rPr lang="uk-UA" sz="1800" dirty="0" err="1" smtClean="0"/>
              <a:t>sexual</a:t>
            </a:r>
            <a:r>
              <a:rPr lang="uk-UA" sz="1800" dirty="0" smtClean="0"/>
              <a:t> </a:t>
            </a:r>
            <a:r>
              <a:rPr lang="uk-UA" sz="1800" dirty="0" err="1" smtClean="0"/>
              <a:t>reproduction</a:t>
            </a:r>
            <a:r>
              <a:rPr lang="uk-UA" sz="1800" dirty="0" smtClean="0"/>
              <a:t> </a:t>
            </a:r>
            <a:r>
              <a:rPr lang="uk-UA" sz="1800" dirty="0" err="1" smtClean="0"/>
              <a:t>in</a:t>
            </a:r>
            <a:r>
              <a:rPr lang="uk-UA" sz="1800" dirty="0" smtClean="0"/>
              <a:t> </a:t>
            </a:r>
            <a:r>
              <a:rPr lang="uk-UA" sz="1800" dirty="0" err="1" smtClean="0"/>
              <a:t>which</a:t>
            </a:r>
            <a:r>
              <a:rPr lang="uk-UA" sz="1800" dirty="0" smtClean="0"/>
              <a:t> a </a:t>
            </a:r>
            <a:r>
              <a:rPr lang="uk-UA" sz="1800" dirty="0" err="1" smtClean="0"/>
              <a:t>male</a:t>
            </a:r>
            <a:r>
              <a:rPr lang="uk-UA" sz="1800" dirty="0" smtClean="0"/>
              <a:t> </a:t>
            </a:r>
            <a:r>
              <a:rPr lang="uk-UA" sz="1800" dirty="0" err="1" smtClean="0"/>
              <a:t>gamete</a:t>
            </a:r>
            <a:r>
              <a:rPr lang="uk-UA" sz="1800" dirty="0" smtClean="0"/>
              <a:t> </a:t>
            </a:r>
            <a:r>
              <a:rPr lang="uk-UA" sz="1800" dirty="0" err="1" smtClean="0"/>
              <a:t>and</a:t>
            </a:r>
            <a:r>
              <a:rPr lang="uk-UA" sz="1800" dirty="0" smtClean="0"/>
              <a:t> </a:t>
            </a:r>
            <a:r>
              <a:rPr lang="uk-UA" sz="1800" dirty="0" err="1" smtClean="0"/>
              <a:t>female</a:t>
            </a:r>
            <a:r>
              <a:rPr lang="uk-UA" sz="1800" dirty="0" smtClean="0"/>
              <a:t> </a:t>
            </a:r>
            <a:r>
              <a:rPr lang="uk-UA" sz="1800" dirty="0" err="1" smtClean="0"/>
              <a:t>gamete</a:t>
            </a:r>
            <a:r>
              <a:rPr lang="uk-UA" sz="1800" dirty="0" smtClean="0"/>
              <a:t> </a:t>
            </a:r>
            <a:r>
              <a:rPr lang="uk-UA" sz="1800" dirty="0" err="1" smtClean="0"/>
              <a:t>fuse</a:t>
            </a:r>
            <a:r>
              <a:rPr lang="uk-UA" sz="1800" dirty="0" smtClean="0"/>
              <a:t> </a:t>
            </a:r>
            <a:r>
              <a:rPr lang="uk-UA" sz="1800" dirty="0" err="1" smtClean="0"/>
              <a:t>to</a:t>
            </a:r>
            <a:r>
              <a:rPr lang="uk-UA" sz="1800" dirty="0" smtClean="0"/>
              <a:t> </a:t>
            </a:r>
            <a:r>
              <a:rPr lang="uk-UA" sz="1800" dirty="0" err="1" smtClean="0"/>
              <a:t>form</a:t>
            </a:r>
            <a:r>
              <a:rPr lang="uk-UA" sz="1800" dirty="0" smtClean="0"/>
              <a:t> a </a:t>
            </a:r>
            <a:r>
              <a:rPr lang="uk-UA" sz="1800" dirty="0" err="1" smtClean="0"/>
              <a:t>new</a:t>
            </a:r>
            <a:r>
              <a:rPr lang="uk-UA" sz="1800" dirty="0" smtClean="0"/>
              <a:t> </a:t>
            </a:r>
            <a:r>
              <a:rPr lang="uk-UA" sz="1800" dirty="0" err="1" smtClean="0"/>
              <a:t>cell</a:t>
            </a:r>
            <a:endParaRPr lang="uk-UA" sz="1800" dirty="0" smtClean="0"/>
          </a:p>
          <a:p>
            <a:pPr marL="185689" indent="-185689"/>
            <a:r>
              <a:rPr lang="uk-UA" sz="1800" b="1" dirty="0" err="1" smtClean="0"/>
              <a:t>Zygote</a:t>
            </a:r>
            <a:r>
              <a:rPr lang="en-US" sz="1800" b="1" dirty="0" smtClean="0"/>
              <a:t> </a:t>
            </a:r>
            <a:r>
              <a:rPr lang="uk-UA" sz="1800" dirty="0" err="1" smtClean="0"/>
              <a:t>Cell</a:t>
            </a:r>
            <a:r>
              <a:rPr lang="uk-UA" sz="1800" dirty="0" smtClean="0"/>
              <a:t> </a:t>
            </a:r>
            <a:r>
              <a:rPr lang="uk-UA" sz="1800" dirty="0" err="1" smtClean="0"/>
              <a:t>resulting</a:t>
            </a:r>
            <a:r>
              <a:rPr lang="uk-UA" sz="1800" dirty="0" smtClean="0"/>
              <a:t> </a:t>
            </a:r>
            <a:r>
              <a:rPr lang="uk-UA" sz="1800" dirty="0" err="1" smtClean="0"/>
              <a:t>from</a:t>
            </a:r>
            <a:r>
              <a:rPr lang="uk-UA" sz="1800" dirty="0" smtClean="0"/>
              <a:t> </a:t>
            </a:r>
            <a:r>
              <a:rPr lang="uk-UA" sz="1800" dirty="0" err="1" smtClean="0"/>
              <a:t>fertilization</a:t>
            </a:r>
            <a:endParaRPr lang="uk-UA" sz="1800" dirty="0" smtClean="0"/>
          </a:p>
          <a:p>
            <a:pPr marL="185689" indent="-185689"/>
            <a:r>
              <a:rPr lang="uk-UA" sz="1800" b="1" dirty="0" err="1" smtClean="0"/>
              <a:t>Diploid</a:t>
            </a:r>
            <a:r>
              <a:rPr lang="uk-UA" sz="1800" dirty="0" smtClean="0"/>
              <a:t> (2n)</a:t>
            </a:r>
            <a:r>
              <a:rPr lang="en-US" sz="1800" dirty="0" smtClean="0"/>
              <a:t> </a:t>
            </a:r>
            <a:r>
              <a:rPr lang="uk-UA" sz="1800" dirty="0" err="1" smtClean="0"/>
              <a:t>Cell</a:t>
            </a:r>
            <a:r>
              <a:rPr lang="uk-UA" sz="1800" dirty="0" smtClean="0"/>
              <a:t> </a:t>
            </a:r>
            <a:r>
              <a:rPr lang="uk-UA" sz="1800" dirty="0" err="1" smtClean="0"/>
              <a:t>that</a:t>
            </a:r>
            <a:r>
              <a:rPr lang="uk-UA" sz="1800" dirty="0" smtClean="0"/>
              <a:t> </a:t>
            </a:r>
            <a:r>
              <a:rPr lang="uk-UA" sz="1800" dirty="0" err="1" smtClean="0"/>
              <a:t>contains</a:t>
            </a:r>
            <a:r>
              <a:rPr lang="uk-UA" sz="1800" dirty="0" smtClean="0"/>
              <a:t> </a:t>
            </a:r>
            <a:r>
              <a:rPr lang="uk-UA" sz="1800" dirty="0" err="1" smtClean="0"/>
              <a:t>two</a:t>
            </a:r>
            <a:r>
              <a:rPr lang="uk-UA" sz="1800" dirty="0" smtClean="0"/>
              <a:t> </a:t>
            </a:r>
            <a:r>
              <a:rPr lang="uk-UA" sz="1800" dirty="0" err="1" smtClean="0"/>
              <a:t>sets</a:t>
            </a:r>
            <a:r>
              <a:rPr lang="uk-UA" sz="1800" dirty="0" smtClean="0"/>
              <a:t> </a:t>
            </a:r>
            <a:r>
              <a:rPr lang="uk-UA" sz="1800" dirty="0" err="1" smtClean="0"/>
              <a:t>of</a:t>
            </a:r>
            <a:r>
              <a:rPr lang="uk-UA" sz="1800" dirty="0" smtClean="0"/>
              <a:t> </a:t>
            </a:r>
            <a:r>
              <a:rPr lang="uk-UA" sz="1800" dirty="0" err="1" smtClean="0"/>
              <a:t>homologous</a:t>
            </a:r>
            <a:r>
              <a:rPr lang="uk-UA" sz="1800" dirty="0" smtClean="0"/>
              <a:t> </a:t>
            </a:r>
            <a:r>
              <a:rPr lang="uk-UA" sz="1800" dirty="0" err="1" smtClean="0"/>
              <a:t>chrs</a:t>
            </a:r>
            <a:endParaRPr lang="uk-UA" sz="1800" dirty="0" smtClean="0"/>
          </a:p>
          <a:p>
            <a:pPr marL="185689" indent="-185689"/>
            <a:r>
              <a:rPr lang="uk-UA" sz="1800" b="1" dirty="0" err="1" smtClean="0"/>
              <a:t>Haploid</a:t>
            </a:r>
            <a:r>
              <a:rPr lang="uk-UA" sz="1800" dirty="0" smtClean="0"/>
              <a:t> (n)</a:t>
            </a:r>
            <a:r>
              <a:rPr lang="en-US" sz="1800" dirty="0" smtClean="0"/>
              <a:t> </a:t>
            </a:r>
            <a:r>
              <a:rPr lang="uk-UA" sz="1800" dirty="0" err="1" smtClean="0"/>
              <a:t>Cell</a:t>
            </a:r>
            <a:r>
              <a:rPr lang="uk-UA" sz="1800" dirty="0" smtClean="0"/>
              <a:t> </a:t>
            </a:r>
            <a:r>
              <a:rPr lang="uk-UA" sz="1800" dirty="0" err="1" smtClean="0"/>
              <a:t>that</a:t>
            </a:r>
            <a:r>
              <a:rPr lang="uk-UA" sz="1800" dirty="0" smtClean="0"/>
              <a:t> </a:t>
            </a:r>
            <a:r>
              <a:rPr lang="uk-UA" sz="1800" dirty="0" err="1" smtClean="0"/>
              <a:t>contains</a:t>
            </a:r>
            <a:r>
              <a:rPr lang="uk-UA" sz="1800" dirty="0" smtClean="0"/>
              <a:t> </a:t>
            </a:r>
            <a:r>
              <a:rPr lang="uk-UA" sz="1800" dirty="0" err="1" smtClean="0"/>
              <a:t>only</a:t>
            </a:r>
            <a:r>
              <a:rPr lang="uk-UA" sz="1800" dirty="0" smtClean="0"/>
              <a:t> a </a:t>
            </a:r>
            <a:r>
              <a:rPr lang="uk-UA" sz="1800" dirty="0" err="1" smtClean="0"/>
              <a:t>single</a:t>
            </a:r>
            <a:r>
              <a:rPr lang="uk-UA" sz="1800" dirty="0" smtClean="0"/>
              <a:t> </a:t>
            </a:r>
            <a:r>
              <a:rPr lang="uk-UA" sz="1800" dirty="0" err="1" smtClean="0"/>
              <a:t>set</a:t>
            </a:r>
            <a:r>
              <a:rPr lang="uk-UA" sz="1800" dirty="0" smtClean="0"/>
              <a:t> </a:t>
            </a:r>
            <a:r>
              <a:rPr lang="uk-UA" sz="1800" dirty="0" err="1" smtClean="0"/>
              <a:t>of</a:t>
            </a:r>
            <a:r>
              <a:rPr lang="uk-UA" sz="1800" dirty="0" smtClean="0"/>
              <a:t> </a:t>
            </a:r>
            <a:r>
              <a:rPr lang="uk-UA" sz="1800" dirty="0" err="1" smtClean="0"/>
              <a:t>genes</a:t>
            </a:r>
            <a:endParaRPr lang="uk-UA" sz="1800" dirty="0" smtClean="0"/>
          </a:p>
          <a:p>
            <a:pPr marL="185689" indent="-185689"/>
            <a:r>
              <a:rPr lang="uk-UA" sz="1800" b="1" dirty="0" err="1" smtClean="0"/>
              <a:t>Apoptosis</a:t>
            </a:r>
            <a:r>
              <a:rPr lang="en-US" sz="1800" b="1" dirty="0" smtClean="0"/>
              <a:t> </a:t>
            </a:r>
            <a:r>
              <a:rPr lang="uk-UA" sz="1800" dirty="0" err="1" smtClean="0"/>
              <a:t>The</a:t>
            </a:r>
            <a:r>
              <a:rPr lang="uk-UA" sz="1800" dirty="0" smtClean="0"/>
              <a:t> </a:t>
            </a:r>
            <a:r>
              <a:rPr lang="uk-UA" sz="1800" dirty="0" err="1" smtClean="0"/>
              <a:t>process</a:t>
            </a:r>
            <a:r>
              <a:rPr lang="uk-UA" sz="1800" dirty="0" smtClean="0"/>
              <a:t> </a:t>
            </a:r>
            <a:r>
              <a:rPr lang="uk-UA" sz="1800" dirty="0" err="1" smtClean="0"/>
              <a:t>of</a:t>
            </a:r>
            <a:r>
              <a:rPr lang="uk-UA" sz="1800" dirty="0" smtClean="0"/>
              <a:t> </a:t>
            </a:r>
            <a:r>
              <a:rPr lang="uk-UA" sz="1800" dirty="0" err="1" smtClean="0"/>
              <a:t>programmed</a:t>
            </a:r>
            <a:r>
              <a:rPr lang="uk-UA" sz="1800" dirty="0" smtClean="0"/>
              <a:t> </a:t>
            </a:r>
            <a:r>
              <a:rPr lang="uk-UA" sz="1800" dirty="0" err="1" smtClean="0"/>
              <a:t>cell</a:t>
            </a:r>
            <a:r>
              <a:rPr lang="uk-UA" sz="1800" dirty="0" smtClean="0"/>
              <a:t> </a:t>
            </a:r>
            <a:r>
              <a:rPr lang="uk-UA" sz="1800" dirty="0" err="1" smtClean="0"/>
              <a:t>death</a:t>
            </a:r>
            <a:endParaRPr lang="uk-UA" sz="1800" dirty="0" smtClean="0"/>
          </a:p>
          <a:p>
            <a:pPr marL="185689" indent="-185689"/>
            <a:r>
              <a:rPr lang="uk-UA" sz="1800" b="1" dirty="0" err="1" smtClean="0"/>
              <a:t>Differentiation</a:t>
            </a:r>
            <a:r>
              <a:rPr lang="en-US" sz="1800" b="1" dirty="0" smtClean="0"/>
              <a:t> </a:t>
            </a:r>
            <a:r>
              <a:rPr lang="uk-UA" sz="1800" dirty="0" err="1" smtClean="0"/>
              <a:t>The</a:t>
            </a:r>
            <a:r>
              <a:rPr lang="uk-UA" sz="1800" dirty="0" smtClean="0"/>
              <a:t> </a:t>
            </a:r>
            <a:r>
              <a:rPr lang="uk-UA" sz="1800" dirty="0" err="1" smtClean="0"/>
              <a:t>process</a:t>
            </a:r>
            <a:r>
              <a:rPr lang="uk-UA" sz="1800" dirty="0" smtClean="0"/>
              <a:t> </a:t>
            </a:r>
            <a:r>
              <a:rPr lang="uk-UA" sz="1800" dirty="0" err="1" smtClean="0"/>
              <a:t>by</a:t>
            </a:r>
            <a:r>
              <a:rPr lang="uk-UA" sz="1800" dirty="0" smtClean="0"/>
              <a:t> </a:t>
            </a:r>
            <a:r>
              <a:rPr lang="uk-UA" sz="1800" dirty="0" err="1" smtClean="0"/>
              <a:t>which</a:t>
            </a:r>
            <a:r>
              <a:rPr lang="uk-UA" sz="1800" dirty="0" smtClean="0"/>
              <a:t> </a:t>
            </a:r>
            <a:r>
              <a:rPr lang="uk-UA" sz="1800" dirty="0" err="1" smtClean="0"/>
              <a:t>cells</a:t>
            </a:r>
            <a:r>
              <a:rPr lang="uk-UA" sz="1800" dirty="0" smtClean="0"/>
              <a:t> </a:t>
            </a:r>
            <a:r>
              <a:rPr lang="uk-UA" sz="1800" dirty="0" err="1" smtClean="0"/>
              <a:t>become</a:t>
            </a:r>
            <a:r>
              <a:rPr lang="uk-UA" sz="1800" dirty="0" smtClean="0"/>
              <a:t> </a:t>
            </a:r>
            <a:r>
              <a:rPr lang="uk-UA" sz="1800" dirty="0" err="1" smtClean="0"/>
              <a:t>specialized</a:t>
            </a:r>
            <a:r>
              <a:rPr lang="uk-UA" sz="1800" dirty="0" smtClean="0"/>
              <a:t> </a:t>
            </a:r>
            <a:r>
              <a:rPr lang="uk-UA" sz="1800" dirty="0" err="1" smtClean="0"/>
              <a:t>in</a:t>
            </a:r>
            <a:r>
              <a:rPr lang="uk-UA" sz="1800" dirty="0" smtClean="0"/>
              <a:t> </a:t>
            </a:r>
            <a:r>
              <a:rPr lang="uk-UA" sz="1800" dirty="0" err="1" smtClean="0"/>
              <a:t>structure</a:t>
            </a:r>
            <a:r>
              <a:rPr lang="uk-UA" sz="1800" dirty="0" smtClean="0"/>
              <a:t> </a:t>
            </a:r>
            <a:r>
              <a:rPr lang="uk-UA" sz="1800" dirty="0" err="1" smtClean="0"/>
              <a:t>and</a:t>
            </a:r>
            <a:r>
              <a:rPr lang="uk-UA" sz="1800" dirty="0" smtClean="0"/>
              <a:t> </a:t>
            </a:r>
            <a:r>
              <a:rPr lang="uk-UA" sz="1800" dirty="0" err="1" smtClean="0"/>
              <a:t>function</a:t>
            </a:r>
            <a:endParaRPr lang="en-US" sz="1800" dirty="0" smtClean="0"/>
          </a:p>
          <a:p>
            <a:pPr indent="-185689">
              <a:tabLst>
                <a:tab pos="4307323" algn="l"/>
              </a:tabLst>
            </a:pPr>
            <a:r>
              <a:rPr lang="en-US" sz="1800" b="1" dirty="0" err="1" smtClean="0"/>
              <a:t>Acrosomal</a:t>
            </a:r>
            <a:r>
              <a:rPr lang="en-US" sz="1800" b="1" dirty="0" smtClean="0"/>
              <a:t> reaction </a:t>
            </a:r>
            <a:r>
              <a:rPr lang="en-US" sz="1800" dirty="0" smtClean="0"/>
              <a:t>series of biochemical reactions that the sperm uses to break through the </a:t>
            </a:r>
            <a:r>
              <a:rPr lang="en-US" sz="1800" dirty="0" err="1" smtClean="0"/>
              <a:t>zona</a:t>
            </a:r>
            <a:r>
              <a:rPr lang="en-US" sz="1800" dirty="0" smtClean="0"/>
              <a:t> </a:t>
            </a:r>
            <a:r>
              <a:rPr lang="en-US" sz="1800" dirty="0" err="1" smtClean="0"/>
              <a:t>pellucida</a:t>
            </a:r>
            <a:endParaRPr lang="en-US" sz="1800" dirty="0" smtClean="0"/>
          </a:p>
          <a:p>
            <a:pPr indent="-185689">
              <a:tabLst>
                <a:tab pos="4307323" algn="l"/>
              </a:tabLst>
            </a:pPr>
            <a:r>
              <a:rPr lang="en-US" sz="1800" b="1" dirty="0" err="1" smtClean="0"/>
              <a:t>Blastocyst</a:t>
            </a:r>
            <a:r>
              <a:rPr lang="en-US" sz="1800" b="1" dirty="0" smtClean="0"/>
              <a:t> </a:t>
            </a:r>
            <a:r>
              <a:rPr lang="en-US" sz="1800" dirty="0" smtClean="0"/>
              <a:t>structure formed when cells in the mammalian blastula separate into an inner and outer layer</a:t>
            </a:r>
          </a:p>
          <a:p>
            <a:pPr indent="-185689">
              <a:tabLst>
                <a:tab pos="4307323" algn="l"/>
              </a:tabLst>
            </a:pPr>
            <a:r>
              <a:rPr lang="en-US" sz="1800" b="1" dirty="0" err="1" smtClean="0"/>
              <a:t>Gastrulation</a:t>
            </a:r>
            <a:r>
              <a:rPr lang="en-US" sz="1800" b="1" dirty="0" smtClean="0"/>
              <a:t> </a:t>
            </a:r>
            <a:r>
              <a:rPr lang="en-US" sz="1800" dirty="0" smtClean="0"/>
              <a:t>process in which the blastula folds over itself to form the three germ layers</a:t>
            </a:r>
          </a:p>
          <a:p>
            <a:pPr indent="-185689">
              <a:tabLst>
                <a:tab pos="4307323" algn="l"/>
              </a:tabLst>
            </a:pPr>
            <a:r>
              <a:rPr lang="en-US" sz="1800" b="1" dirty="0" err="1" smtClean="0"/>
              <a:t>Holoblastic</a:t>
            </a:r>
            <a:r>
              <a:rPr lang="en-US" sz="1800" b="1" dirty="0" smtClean="0"/>
              <a:t> </a:t>
            </a:r>
            <a:r>
              <a:rPr lang="en-US" sz="1800" dirty="0" smtClean="0"/>
              <a:t>complete cleavage; takes place in cells with a small amount of yolk</a:t>
            </a:r>
          </a:p>
          <a:p>
            <a:pPr indent="-185689">
              <a:tabLst>
                <a:tab pos="4307323" algn="l"/>
              </a:tabLst>
            </a:pPr>
            <a:r>
              <a:rPr lang="en-US" sz="1800" b="1" dirty="0" smtClean="0"/>
              <a:t>inner cell mass </a:t>
            </a:r>
            <a:r>
              <a:rPr lang="en-US" sz="1800" dirty="0" smtClean="0"/>
              <a:t>inner layer of cells in the </a:t>
            </a:r>
            <a:r>
              <a:rPr lang="en-US" sz="1800" dirty="0" err="1" smtClean="0"/>
              <a:t>blastocyst</a:t>
            </a:r>
            <a:endParaRPr lang="en-US" sz="1800" dirty="0" smtClean="0"/>
          </a:p>
          <a:p>
            <a:pPr indent="-185689">
              <a:tabLst>
                <a:tab pos="4307323" algn="l"/>
              </a:tabLst>
            </a:pPr>
            <a:r>
              <a:rPr lang="en-US" sz="1800" b="1" dirty="0" err="1" smtClean="0"/>
              <a:t>Meroblastic</a:t>
            </a:r>
            <a:r>
              <a:rPr lang="en-US" sz="1800" b="1" dirty="0" smtClean="0"/>
              <a:t>  </a:t>
            </a:r>
            <a:r>
              <a:rPr lang="en-US" sz="1800" dirty="0" smtClean="0"/>
              <a:t>partial cleavage; takes place in cells with a large amount of yolk</a:t>
            </a:r>
          </a:p>
          <a:p>
            <a:pPr indent="-185689">
              <a:tabLst>
                <a:tab pos="4307323" algn="l"/>
              </a:tabLst>
            </a:pPr>
            <a:r>
              <a:rPr lang="en-US" sz="1800" b="1" dirty="0" err="1" smtClean="0"/>
              <a:t>Polyspermy</a:t>
            </a:r>
            <a:r>
              <a:rPr lang="en-US" sz="1800" b="1" dirty="0" smtClean="0"/>
              <a:t> - </a:t>
            </a:r>
            <a:r>
              <a:rPr lang="en-US" sz="1800" dirty="0" smtClean="0"/>
              <a:t>condition in which one egg is fertilized by multiple sperm</a:t>
            </a:r>
          </a:p>
          <a:p>
            <a:pPr indent="-185689">
              <a:tabLst>
                <a:tab pos="4307323" algn="l"/>
              </a:tabLst>
            </a:pPr>
            <a:r>
              <a:rPr lang="en-US" sz="1800" b="1" dirty="0" err="1" smtClean="0"/>
              <a:t>Trophoblast</a:t>
            </a:r>
            <a:r>
              <a:rPr lang="en-US" sz="1800" b="1" dirty="0" smtClean="0"/>
              <a:t> - </a:t>
            </a:r>
            <a:r>
              <a:rPr lang="en-US" sz="1800" dirty="0" smtClean="0"/>
              <a:t>outer layer of cells in the </a:t>
            </a:r>
            <a:r>
              <a:rPr lang="en-US" sz="1800" dirty="0" err="1" smtClean="0"/>
              <a:t>blastocyst</a:t>
            </a:r>
            <a:endParaRPr lang="en-US" sz="1800" dirty="0" smtClean="0"/>
          </a:p>
          <a:p>
            <a:pPr lvl="0">
              <a:buNone/>
            </a:pPr>
            <a:r>
              <a:rPr lang="en-US" sz="1800" b="1" dirty="0" err="1" smtClean="0"/>
              <a:t>Zona</a:t>
            </a:r>
            <a:r>
              <a:rPr lang="en-US" sz="1800" b="1" dirty="0" smtClean="0"/>
              <a:t> </a:t>
            </a:r>
            <a:r>
              <a:rPr lang="en-US" sz="1800" b="1" dirty="0" err="1" smtClean="0"/>
              <a:t>pellucida</a:t>
            </a:r>
            <a:r>
              <a:rPr lang="en-US" sz="1800" b="1" dirty="0" smtClean="0"/>
              <a:t> - </a:t>
            </a:r>
            <a:r>
              <a:rPr lang="en-US" sz="1800" dirty="0" smtClean="0"/>
              <a:t>protective layer of </a:t>
            </a:r>
            <a:r>
              <a:rPr lang="en-US" sz="1800" dirty="0" err="1" smtClean="0"/>
              <a:t>glycoproteins</a:t>
            </a:r>
            <a:r>
              <a:rPr lang="en-US" sz="1800" dirty="0" smtClean="0"/>
              <a:t> on the mammalian egg</a:t>
            </a:r>
          </a:p>
          <a:p>
            <a:pPr lvl="0">
              <a:buNone/>
            </a:pPr>
            <a:r>
              <a:rPr lang="uk-UA" sz="1800" b="1" dirty="0" err="1" smtClean="0"/>
              <a:t>Zygotic</a:t>
            </a:r>
            <a:r>
              <a:rPr lang="uk-UA" sz="1800" b="1" dirty="0" smtClean="0"/>
              <a:t> </a:t>
            </a:r>
            <a:r>
              <a:rPr lang="uk-UA" sz="1800" b="1" dirty="0" err="1" smtClean="0"/>
              <a:t>stage</a:t>
            </a:r>
            <a:r>
              <a:rPr lang="uk-UA" sz="1800" dirty="0" smtClean="0"/>
              <a:t>: </a:t>
            </a:r>
            <a:r>
              <a:rPr lang="uk-UA" sz="1800" dirty="0" err="1" smtClean="0"/>
              <a:t>The</a:t>
            </a:r>
            <a:r>
              <a:rPr lang="uk-UA" sz="1800" dirty="0" smtClean="0"/>
              <a:t> </a:t>
            </a:r>
            <a:r>
              <a:rPr lang="uk-UA" sz="1800" b="1" dirty="0" err="1" smtClean="0"/>
              <a:t>zygote</a:t>
            </a:r>
            <a:r>
              <a:rPr lang="uk-UA" sz="1800" dirty="0" smtClean="0"/>
              <a:t> </a:t>
            </a:r>
            <a:r>
              <a:rPr lang="uk-UA" sz="1800" dirty="0" err="1" smtClean="0"/>
              <a:t>is</a:t>
            </a:r>
            <a:r>
              <a:rPr lang="uk-UA" sz="1800" dirty="0" smtClean="0"/>
              <a:t> </a:t>
            </a:r>
            <a:r>
              <a:rPr lang="uk-UA" sz="1800" dirty="0" err="1" smtClean="0"/>
              <a:t>formed</a:t>
            </a:r>
            <a:r>
              <a:rPr lang="uk-UA" sz="1800" dirty="0" smtClean="0"/>
              <a:t> </a:t>
            </a:r>
            <a:r>
              <a:rPr lang="uk-UA" sz="1800" dirty="0" err="1" smtClean="0"/>
              <a:t>when</a:t>
            </a:r>
            <a:r>
              <a:rPr lang="uk-UA" sz="1800" dirty="0" smtClean="0"/>
              <a:t> </a:t>
            </a:r>
            <a:r>
              <a:rPr lang="uk-UA" sz="1800" dirty="0" err="1" smtClean="0"/>
              <a:t>the</a:t>
            </a:r>
            <a:r>
              <a:rPr lang="uk-UA" sz="1800" dirty="0" smtClean="0"/>
              <a:t> </a:t>
            </a:r>
            <a:r>
              <a:rPr lang="uk-UA" sz="1800" dirty="0" err="1" smtClean="0"/>
              <a:t>male</a:t>
            </a:r>
            <a:r>
              <a:rPr lang="uk-UA" sz="1800" dirty="0" smtClean="0"/>
              <a:t> </a:t>
            </a:r>
            <a:r>
              <a:rPr lang="uk-UA" sz="1800" dirty="0" err="1" smtClean="0"/>
              <a:t>gamete</a:t>
            </a:r>
            <a:r>
              <a:rPr lang="uk-UA" sz="1800" dirty="0" smtClean="0"/>
              <a:t> (</a:t>
            </a:r>
            <a:r>
              <a:rPr lang="uk-UA" sz="1800" dirty="0" err="1" smtClean="0"/>
              <a:t>sperm</a:t>
            </a:r>
            <a:r>
              <a:rPr lang="uk-UA" sz="1800" dirty="0" smtClean="0"/>
              <a:t>) </a:t>
            </a:r>
            <a:r>
              <a:rPr lang="uk-UA" sz="1800" dirty="0" err="1" smtClean="0"/>
              <a:t>and</a:t>
            </a:r>
            <a:r>
              <a:rPr lang="uk-UA" sz="1800" dirty="0" smtClean="0"/>
              <a:t> </a:t>
            </a:r>
            <a:r>
              <a:rPr lang="uk-UA" sz="1800" dirty="0" err="1" smtClean="0"/>
              <a:t>female</a:t>
            </a:r>
            <a:r>
              <a:rPr lang="uk-UA" sz="1800" dirty="0" smtClean="0"/>
              <a:t> </a:t>
            </a:r>
            <a:r>
              <a:rPr lang="uk-UA" sz="1800" dirty="0" err="1" smtClean="0"/>
              <a:t>gamete</a:t>
            </a:r>
            <a:r>
              <a:rPr lang="uk-UA" sz="1800" dirty="0" smtClean="0"/>
              <a:t> (</a:t>
            </a:r>
            <a:r>
              <a:rPr lang="uk-UA" sz="1800" dirty="0" err="1" smtClean="0"/>
              <a:t>egg</a:t>
            </a:r>
            <a:r>
              <a:rPr lang="uk-UA" sz="1800" dirty="0" smtClean="0"/>
              <a:t>) </a:t>
            </a:r>
            <a:r>
              <a:rPr lang="uk-UA" sz="1800" dirty="0" err="1" smtClean="0"/>
              <a:t>fuse</a:t>
            </a:r>
            <a:r>
              <a:rPr lang="uk-UA" sz="1800" dirty="0" smtClean="0"/>
              <a:t>.</a:t>
            </a:r>
          </a:p>
          <a:p>
            <a:pPr lvl="0">
              <a:buNone/>
            </a:pPr>
            <a:r>
              <a:rPr lang="uk-UA" sz="1800" b="1" dirty="0" err="1" smtClean="0"/>
              <a:t>Blastocyst</a:t>
            </a:r>
            <a:r>
              <a:rPr lang="uk-UA" sz="1800" b="1" dirty="0" smtClean="0"/>
              <a:t> </a:t>
            </a:r>
            <a:r>
              <a:rPr lang="uk-UA" sz="1800" b="1" dirty="0" err="1" smtClean="0"/>
              <a:t>stage</a:t>
            </a:r>
            <a:r>
              <a:rPr lang="uk-UA" sz="1800" dirty="0" smtClean="0"/>
              <a:t>: </a:t>
            </a:r>
            <a:r>
              <a:rPr lang="uk-UA" sz="1800" dirty="0" err="1" smtClean="0"/>
              <a:t>The</a:t>
            </a:r>
            <a:r>
              <a:rPr lang="uk-UA" sz="1800" dirty="0" smtClean="0"/>
              <a:t> single-celled </a:t>
            </a:r>
            <a:r>
              <a:rPr lang="uk-UA" sz="1800" dirty="0" err="1" smtClean="0"/>
              <a:t>zygote</a:t>
            </a:r>
            <a:r>
              <a:rPr lang="uk-UA" sz="1800" dirty="0" smtClean="0"/>
              <a:t> </a:t>
            </a:r>
            <a:r>
              <a:rPr lang="uk-UA" sz="1800" dirty="0" err="1" smtClean="0"/>
              <a:t>begins</a:t>
            </a:r>
            <a:r>
              <a:rPr lang="uk-UA" sz="1800" dirty="0" smtClean="0"/>
              <a:t> </a:t>
            </a:r>
            <a:r>
              <a:rPr lang="uk-UA" sz="1800" dirty="0" err="1" smtClean="0"/>
              <a:t>to</a:t>
            </a:r>
            <a:r>
              <a:rPr lang="uk-UA" sz="1800" dirty="0" smtClean="0"/>
              <a:t> </a:t>
            </a:r>
            <a:r>
              <a:rPr lang="uk-UA" sz="1800" dirty="0" err="1" smtClean="0"/>
              <a:t>divide</a:t>
            </a:r>
            <a:r>
              <a:rPr lang="uk-UA" sz="1800" dirty="0" smtClean="0"/>
              <a:t> </a:t>
            </a:r>
            <a:r>
              <a:rPr lang="uk-UA" sz="1800" dirty="0" err="1" smtClean="0"/>
              <a:t>into</a:t>
            </a:r>
            <a:r>
              <a:rPr lang="uk-UA" sz="1800" dirty="0" smtClean="0"/>
              <a:t> a </a:t>
            </a:r>
            <a:r>
              <a:rPr lang="uk-UA" sz="1800" dirty="0" err="1" smtClean="0"/>
              <a:t>solid</a:t>
            </a:r>
            <a:r>
              <a:rPr lang="uk-UA" sz="1800" dirty="0" smtClean="0"/>
              <a:t> </a:t>
            </a:r>
            <a:r>
              <a:rPr lang="uk-UA" sz="1800" dirty="0" err="1" smtClean="0"/>
              <a:t>ball</a:t>
            </a:r>
            <a:r>
              <a:rPr lang="uk-UA" sz="1800" dirty="0" smtClean="0"/>
              <a:t> </a:t>
            </a:r>
            <a:r>
              <a:rPr lang="uk-UA" sz="1800" dirty="0" err="1" smtClean="0"/>
              <a:t>of</a:t>
            </a:r>
            <a:r>
              <a:rPr lang="uk-UA" sz="1800" dirty="0" smtClean="0"/>
              <a:t> </a:t>
            </a:r>
            <a:r>
              <a:rPr lang="uk-UA" sz="1800" dirty="0" err="1" smtClean="0"/>
              <a:t>cells</a:t>
            </a:r>
            <a:r>
              <a:rPr lang="uk-UA" sz="1800" dirty="0" smtClean="0"/>
              <a:t>. </a:t>
            </a:r>
            <a:r>
              <a:rPr lang="uk-UA" sz="1800" dirty="0" err="1" smtClean="0"/>
              <a:t>Then</a:t>
            </a:r>
            <a:r>
              <a:rPr lang="uk-UA" sz="1800" dirty="0" smtClean="0"/>
              <a:t>, </a:t>
            </a:r>
            <a:r>
              <a:rPr lang="uk-UA" sz="1800" dirty="0" err="1" smtClean="0"/>
              <a:t>it</a:t>
            </a:r>
            <a:r>
              <a:rPr lang="uk-UA" sz="1800" dirty="0" smtClean="0"/>
              <a:t> </a:t>
            </a:r>
            <a:r>
              <a:rPr lang="uk-UA" sz="1800" dirty="0" err="1" smtClean="0"/>
              <a:t>becomes</a:t>
            </a:r>
            <a:r>
              <a:rPr lang="uk-UA" sz="1800" dirty="0" smtClean="0"/>
              <a:t> a </a:t>
            </a:r>
            <a:r>
              <a:rPr lang="uk-UA" sz="1800" dirty="0" err="1" smtClean="0"/>
              <a:t>hollow</a:t>
            </a:r>
            <a:r>
              <a:rPr lang="uk-UA" sz="1800" dirty="0" smtClean="0"/>
              <a:t> </a:t>
            </a:r>
            <a:r>
              <a:rPr lang="uk-UA" sz="1800" dirty="0" err="1" smtClean="0"/>
              <a:t>ball</a:t>
            </a:r>
            <a:r>
              <a:rPr lang="uk-UA" sz="1800" dirty="0" smtClean="0"/>
              <a:t> </a:t>
            </a:r>
            <a:r>
              <a:rPr lang="uk-UA" sz="1800" dirty="0" err="1" smtClean="0"/>
              <a:t>of</a:t>
            </a:r>
            <a:r>
              <a:rPr lang="uk-UA" sz="1800" dirty="0" smtClean="0"/>
              <a:t> </a:t>
            </a:r>
            <a:r>
              <a:rPr lang="uk-UA" sz="1800" dirty="0" err="1" smtClean="0"/>
              <a:t>cells</a:t>
            </a:r>
            <a:r>
              <a:rPr lang="uk-UA" sz="1800" dirty="0" smtClean="0"/>
              <a:t> </a:t>
            </a:r>
            <a:r>
              <a:rPr lang="uk-UA" sz="1800" dirty="0" err="1" smtClean="0"/>
              <a:t>called</a:t>
            </a:r>
            <a:r>
              <a:rPr lang="uk-UA" sz="1800" dirty="0" smtClean="0"/>
              <a:t> a </a:t>
            </a:r>
            <a:r>
              <a:rPr lang="uk-UA" sz="1800" b="1" dirty="0" err="1" smtClean="0"/>
              <a:t>blastocyst</a:t>
            </a:r>
            <a:r>
              <a:rPr lang="uk-UA" sz="1800" dirty="0" smtClean="0"/>
              <a:t>, </a:t>
            </a:r>
            <a:r>
              <a:rPr lang="uk-UA" sz="1800" dirty="0" err="1" smtClean="0"/>
              <a:t>attaching</a:t>
            </a:r>
            <a:r>
              <a:rPr lang="uk-UA" sz="1800" dirty="0" smtClean="0"/>
              <a:t> </a:t>
            </a:r>
            <a:r>
              <a:rPr lang="uk-UA" sz="1800" dirty="0" err="1" smtClean="0"/>
              <a:t>to</a:t>
            </a:r>
            <a:r>
              <a:rPr lang="uk-UA" sz="1800" dirty="0" smtClean="0"/>
              <a:t> </a:t>
            </a:r>
            <a:r>
              <a:rPr lang="uk-UA" sz="1800" dirty="0" err="1" smtClean="0"/>
              <a:t>the</a:t>
            </a:r>
            <a:r>
              <a:rPr lang="uk-UA" sz="1800" dirty="0" smtClean="0"/>
              <a:t> </a:t>
            </a:r>
            <a:r>
              <a:rPr lang="uk-UA" sz="1800" dirty="0" err="1" smtClean="0"/>
              <a:t>lining</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mother's</a:t>
            </a:r>
            <a:r>
              <a:rPr lang="uk-UA" sz="1800" dirty="0" smtClean="0"/>
              <a:t> </a:t>
            </a:r>
            <a:r>
              <a:rPr lang="uk-UA" sz="1800" dirty="0" err="1" smtClean="0"/>
              <a:t>uterus</a:t>
            </a:r>
            <a:r>
              <a:rPr lang="uk-UA" sz="1800" dirty="0" smtClean="0"/>
              <a:t>.</a:t>
            </a:r>
          </a:p>
          <a:p>
            <a:pPr lvl="0">
              <a:buNone/>
            </a:pPr>
            <a:r>
              <a:rPr lang="uk-UA" sz="1800" b="1" dirty="0" err="1" smtClean="0"/>
              <a:t>Embryonic</a:t>
            </a:r>
            <a:r>
              <a:rPr lang="uk-UA" sz="1800" b="1" dirty="0" smtClean="0"/>
              <a:t> </a:t>
            </a:r>
            <a:r>
              <a:rPr lang="uk-UA" sz="1800" b="1" dirty="0" err="1" smtClean="0"/>
              <a:t>stage</a:t>
            </a:r>
            <a:r>
              <a:rPr lang="uk-UA" sz="1800" dirty="0" smtClean="0"/>
              <a:t>: </a:t>
            </a:r>
            <a:r>
              <a:rPr lang="uk-UA" sz="1800" dirty="0" err="1" smtClean="0"/>
              <a:t>The</a:t>
            </a:r>
            <a:r>
              <a:rPr lang="uk-UA" sz="1800" dirty="0" smtClean="0"/>
              <a:t> </a:t>
            </a:r>
            <a:r>
              <a:rPr lang="uk-UA" sz="1800" dirty="0" err="1" smtClean="0"/>
              <a:t>major</a:t>
            </a:r>
            <a:r>
              <a:rPr lang="uk-UA" sz="1800" dirty="0" smtClean="0"/>
              <a:t> </a:t>
            </a:r>
            <a:r>
              <a:rPr lang="uk-UA" sz="1800" dirty="0" err="1" smtClean="0"/>
              <a:t>internal</a:t>
            </a:r>
            <a:r>
              <a:rPr lang="uk-UA" sz="1800" dirty="0" smtClean="0"/>
              <a:t> </a:t>
            </a:r>
            <a:r>
              <a:rPr lang="uk-UA" sz="1800" dirty="0" err="1" smtClean="0"/>
              <a:t>organs</a:t>
            </a:r>
            <a:r>
              <a:rPr lang="uk-UA" sz="1800" dirty="0" smtClean="0"/>
              <a:t> </a:t>
            </a:r>
            <a:r>
              <a:rPr lang="uk-UA" sz="1800" dirty="0" err="1" smtClean="0"/>
              <a:t>and</a:t>
            </a:r>
            <a:r>
              <a:rPr lang="uk-UA" sz="1800" dirty="0" smtClean="0"/>
              <a:t> </a:t>
            </a:r>
            <a:r>
              <a:rPr lang="uk-UA" sz="1800" dirty="0" err="1" smtClean="0"/>
              <a:t>external</a:t>
            </a:r>
            <a:r>
              <a:rPr lang="uk-UA" sz="1800" dirty="0" smtClean="0"/>
              <a:t> </a:t>
            </a:r>
            <a:r>
              <a:rPr lang="uk-UA" sz="1800" dirty="0" err="1" smtClean="0"/>
              <a:t>features</a:t>
            </a:r>
            <a:r>
              <a:rPr lang="uk-UA" sz="1800" dirty="0" smtClean="0"/>
              <a:t> </a:t>
            </a:r>
            <a:r>
              <a:rPr lang="uk-UA" sz="1800" dirty="0" err="1" smtClean="0"/>
              <a:t>begin</a:t>
            </a:r>
            <a:r>
              <a:rPr lang="uk-UA" sz="1800" dirty="0" smtClean="0"/>
              <a:t> </a:t>
            </a:r>
            <a:r>
              <a:rPr lang="uk-UA" sz="1800" dirty="0" err="1" smtClean="0"/>
              <a:t>to</a:t>
            </a:r>
            <a:r>
              <a:rPr lang="uk-UA" sz="1800" dirty="0" smtClean="0"/>
              <a:t> </a:t>
            </a:r>
            <a:r>
              <a:rPr lang="uk-UA" sz="1800" dirty="0" err="1" smtClean="0"/>
              <a:t>emerge</a:t>
            </a:r>
            <a:r>
              <a:rPr lang="uk-UA" sz="1800" dirty="0" smtClean="0"/>
              <a:t>, </a:t>
            </a:r>
            <a:r>
              <a:rPr lang="uk-UA" sz="1800" dirty="0" err="1" smtClean="0"/>
              <a:t>forming</a:t>
            </a:r>
            <a:r>
              <a:rPr lang="uk-UA" sz="1800" dirty="0" smtClean="0"/>
              <a:t> </a:t>
            </a:r>
            <a:r>
              <a:rPr lang="uk-UA" sz="1800" dirty="0" err="1" smtClean="0"/>
              <a:t>an</a:t>
            </a:r>
            <a:r>
              <a:rPr lang="uk-UA" sz="1800" dirty="0" smtClean="0"/>
              <a:t> </a:t>
            </a:r>
            <a:r>
              <a:rPr lang="uk-UA" sz="1800" b="1" dirty="0" err="1" smtClean="0"/>
              <a:t>embryo</a:t>
            </a:r>
            <a:r>
              <a:rPr lang="uk-UA" sz="1800" dirty="0" smtClean="0"/>
              <a:t>. </a:t>
            </a:r>
            <a:r>
              <a:rPr lang="uk-UA" sz="1800" dirty="0" err="1" smtClean="0"/>
              <a:t>In</a:t>
            </a:r>
            <a:r>
              <a:rPr lang="uk-UA" sz="1800" dirty="0" smtClean="0"/>
              <a:t> </a:t>
            </a:r>
            <a:r>
              <a:rPr lang="uk-UA" sz="1800" dirty="0" err="1" smtClean="0"/>
              <a:t>this</a:t>
            </a:r>
            <a:r>
              <a:rPr lang="uk-UA" sz="1800" dirty="0" smtClean="0"/>
              <a:t> </a:t>
            </a:r>
            <a:r>
              <a:rPr lang="uk-UA" sz="1800" dirty="0" err="1" smtClean="0"/>
              <a:t>stage</a:t>
            </a:r>
            <a:r>
              <a:rPr lang="uk-UA" sz="1800" dirty="0" smtClean="0"/>
              <a:t>, </a:t>
            </a:r>
            <a:r>
              <a:rPr lang="uk-UA" sz="1800" dirty="0" err="1" smtClean="0"/>
              <a:t>the</a:t>
            </a:r>
            <a:r>
              <a:rPr lang="uk-UA" sz="1800" dirty="0" smtClean="0"/>
              <a:t> </a:t>
            </a:r>
            <a:r>
              <a:rPr lang="uk-UA" sz="1800" dirty="0" err="1" smtClean="0"/>
              <a:t>heart</a:t>
            </a:r>
            <a:r>
              <a:rPr lang="uk-UA" sz="1800" dirty="0" smtClean="0"/>
              <a:t>, </a:t>
            </a:r>
            <a:r>
              <a:rPr lang="uk-UA" sz="1800" dirty="0" err="1" smtClean="0"/>
              <a:t>brain</a:t>
            </a:r>
            <a:r>
              <a:rPr lang="uk-UA" sz="1800" dirty="0" smtClean="0"/>
              <a:t>, </a:t>
            </a:r>
            <a:r>
              <a:rPr lang="uk-UA" sz="1800" dirty="0" err="1" smtClean="0"/>
              <a:t>and</a:t>
            </a:r>
            <a:r>
              <a:rPr lang="uk-UA" sz="1800" dirty="0" smtClean="0"/>
              <a:t> </a:t>
            </a:r>
            <a:r>
              <a:rPr lang="uk-UA" sz="1800" dirty="0" err="1" smtClean="0"/>
              <a:t>spinal</a:t>
            </a:r>
            <a:r>
              <a:rPr lang="uk-UA" sz="1800" dirty="0" smtClean="0"/>
              <a:t> </a:t>
            </a:r>
            <a:r>
              <a:rPr lang="uk-UA" sz="1800" dirty="0" err="1" smtClean="0"/>
              <a:t>cord</a:t>
            </a:r>
            <a:r>
              <a:rPr lang="uk-UA" sz="1800" dirty="0" smtClean="0"/>
              <a:t> </a:t>
            </a:r>
            <a:r>
              <a:rPr lang="uk-UA" sz="1800" dirty="0" err="1" smtClean="0"/>
              <a:t>become</a:t>
            </a:r>
            <a:r>
              <a:rPr lang="uk-UA" sz="1800" dirty="0" smtClean="0"/>
              <a:t> </a:t>
            </a:r>
            <a:r>
              <a:rPr lang="uk-UA" sz="1800" dirty="0" err="1" smtClean="0"/>
              <a:t>visible</a:t>
            </a:r>
            <a:r>
              <a:rPr lang="uk-UA" sz="1800" dirty="0" smtClean="0"/>
              <a:t>. </a:t>
            </a:r>
            <a:r>
              <a:rPr lang="uk-UA" sz="1800" dirty="0" err="1" smtClean="0"/>
              <a:t>Arms</a:t>
            </a:r>
            <a:r>
              <a:rPr lang="uk-UA" sz="1800" dirty="0" smtClean="0"/>
              <a:t> </a:t>
            </a:r>
            <a:r>
              <a:rPr lang="uk-UA" sz="1800" dirty="0" err="1" smtClean="0"/>
              <a:t>and</a:t>
            </a:r>
            <a:r>
              <a:rPr lang="uk-UA" sz="1800" dirty="0" smtClean="0"/>
              <a:t> </a:t>
            </a:r>
            <a:r>
              <a:rPr lang="uk-UA" sz="1800" dirty="0" err="1" smtClean="0"/>
              <a:t>legs</a:t>
            </a:r>
            <a:r>
              <a:rPr lang="uk-UA" sz="1800" dirty="0" smtClean="0"/>
              <a:t> </a:t>
            </a:r>
            <a:r>
              <a:rPr lang="uk-UA" sz="1800" dirty="0" err="1" smtClean="0"/>
              <a:t>start</a:t>
            </a:r>
            <a:r>
              <a:rPr lang="uk-UA" sz="1800" dirty="0" smtClean="0"/>
              <a:t> </a:t>
            </a:r>
            <a:r>
              <a:rPr lang="uk-UA" sz="1800" dirty="0" err="1" smtClean="0"/>
              <a:t>to</a:t>
            </a:r>
            <a:r>
              <a:rPr lang="uk-UA" sz="1800" dirty="0" smtClean="0"/>
              <a:t> </a:t>
            </a:r>
            <a:r>
              <a:rPr lang="uk-UA" sz="1800" dirty="0" err="1" smtClean="0"/>
              <a:t>develop</a:t>
            </a:r>
            <a:r>
              <a:rPr lang="uk-UA" sz="1800" dirty="0" smtClean="0"/>
              <a:t>.</a:t>
            </a:r>
          </a:p>
          <a:p>
            <a:pPr lvl="0">
              <a:buNone/>
            </a:pPr>
            <a:r>
              <a:rPr lang="uk-UA" sz="1800" b="1" dirty="0" err="1" smtClean="0"/>
              <a:t>Fetal</a:t>
            </a:r>
            <a:r>
              <a:rPr lang="uk-UA" sz="1800" b="1" dirty="0" smtClean="0"/>
              <a:t> </a:t>
            </a:r>
            <a:r>
              <a:rPr lang="uk-UA" sz="1800" b="1" dirty="0" err="1" smtClean="0"/>
              <a:t>stage</a:t>
            </a:r>
            <a:r>
              <a:rPr lang="uk-UA" sz="1800" dirty="0" smtClean="0"/>
              <a:t>: </a:t>
            </a:r>
            <a:r>
              <a:rPr lang="uk-UA" sz="1800" dirty="0" err="1" smtClean="0"/>
              <a:t>Once</a:t>
            </a:r>
            <a:r>
              <a:rPr lang="uk-UA" sz="1800" dirty="0" smtClean="0"/>
              <a:t> </a:t>
            </a:r>
            <a:r>
              <a:rPr lang="uk-UA" sz="1800" dirty="0" err="1" smtClean="0"/>
              <a:t>the</a:t>
            </a:r>
            <a:r>
              <a:rPr lang="uk-UA" sz="1800" dirty="0" smtClean="0"/>
              <a:t> </a:t>
            </a:r>
            <a:r>
              <a:rPr lang="uk-UA" sz="1800" dirty="0" err="1" smtClean="0"/>
              <a:t>formed</a:t>
            </a:r>
            <a:r>
              <a:rPr lang="uk-UA" sz="1800" dirty="0" smtClean="0"/>
              <a:t> </a:t>
            </a:r>
            <a:r>
              <a:rPr lang="uk-UA" sz="1800" dirty="0" err="1" smtClean="0"/>
              <a:t>features</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embryo</a:t>
            </a:r>
            <a:r>
              <a:rPr lang="uk-UA" sz="1800" dirty="0" smtClean="0"/>
              <a:t> </a:t>
            </a:r>
            <a:r>
              <a:rPr lang="uk-UA" sz="1800" dirty="0" err="1" smtClean="0"/>
              <a:t>begin</a:t>
            </a:r>
            <a:r>
              <a:rPr lang="uk-UA" sz="1800" dirty="0" smtClean="0"/>
              <a:t> </a:t>
            </a:r>
            <a:r>
              <a:rPr lang="uk-UA" sz="1800" dirty="0" err="1" smtClean="0"/>
              <a:t>to</a:t>
            </a:r>
            <a:r>
              <a:rPr lang="uk-UA" sz="1800" dirty="0" smtClean="0"/>
              <a:t> </a:t>
            </a:r>
            <a:r>
              <a:rPr lang="uk-UA" sz="1800" dirty="0" err="1" smtClean="0"/>
              <a:t>grow</a:t>
            </a:r>
            <a:r>
              <a:rPr lang="uk-UA" sz="1800" dirty="0" smtClean="0"/>
              <a:t> </a:t>
            </a:r>
            <a:r>
              <a:rPr lang="uk-UA" sz="1800" dirty="0" err="1" smtClean="0"/>
              <a:t>and</a:t>
            </a:r>
            <a:r>
              <a:rPr lang="uk-UA" sz="1800" dirty="0" smtClean="0"/>
              <a:t> </a:t>
            </a:r>
            <a:r>
              <a:rPr lang="uk-UA" sz="1800" dirty="0" err="1" smtClean="0"/>
              <a:t>develop</a:t>
            </a:r>
            <a:r>
              <a:rPr lang="uk-UA" sz="1800" dirty="0" smtClean="0"/>
              <a:t>, </a:t>
            </a:r>
            <a:r>
              <a:rPr lang="uk-UA" sz="1800" dirty="0" err="1" smtClean="0"/>
              <a:t>the</a:t>
            </a:r>
            <a:r>
              <a:rPr lang="uk-UA" sz="1800" dirty="0" smtClean="0"/>
              <a:t> </a:t>
            </a:r>
            <a:r>
              <a:rPr lang="uk-UA" sz="1800" dirty="0" err="1" smtClean="0"/>
              <a:t>organism</a:t>
            </a:r>
            <a:r>
              <a:rPr lang="uk-UA" sz="1800" dirty="0" smtClean="0"/>
              <a:t> </a:t>
            </a:r>
            <a:r>
              <a:rPr lang="uk-UA" sz="1800" dirty="0" err="1" smtClean="0"/>
              <a:t>is</a:t>
            </a:r>
            <a:r>
              <a:rPr lang="uk-UA" sz="1800" dirty="0" smtClean="0"/>
              <a:t> </a:t>
            </a:r>
            <a:r>
              <a:rPr lang="uk-UA" sz="1800" dirty="0" err="1" smtClean="0"/>
              <a:t>considered</a:t>
            </a:r>
            <a:r>
              <a:rPr lang="uk-UA" sz="1800" dirty="0" smtClean="0"/>
              <a:t> a </a:t>
            </a:r>
            <a:r>
              <a:rPr lang="uk-UA" sz="1800" b="1" dirty="0" err="1" smtClean="0"/>
              <a:t>fetus</a:t>
            </a:r>
            <a:r>
              <a:rPr lang="uk-UA" sz="1800" dirty="0" smtClean="0"/>
              <a:t>. </a:t>
            </a:r>
            <a:r>
              <a:rPr lang="uk-UA" sz="1800" dirty="0" err="1" smtClean="0"/>
              <a:t>Differentiation</a:t>
            </a:r>
            <a:r>
              <a:rPr lang="uk-UA" sz="1800" dirty="0" smtClean="0"/>
              <a:t> </a:t>
            </a:r>
            <a:r>
              <a:rPr lang="uk-UA" sz="1800" dirty="0" err="1" smtClean="0"/>
              <a:t>and</a:t>
            </a:r>
            <a:r>
              <a:rPr lang="uk-UA" sz="1800" dirty="0" smtClean="0"/>
              <a:t> </a:t>
            </a:r>
            <a:r>
              <a:rPr lang="uk-UA" sz="1800" dirty="0" err="1" smtClean="0"/>
              <a:t>specialization</a:t>
            </a:r>
            <a:r>
              <a:rPr lang="uk-UA" sz="1800" dirty="0" smtClean="0"/>
              <a:t> </a:t>
            </a:r>
            <a:r>
              <a:rPr lang="uk-UA" sz="1800" dirty="0" err="1" smtClean="0"/>
              <a:t>of</a:t>
            </a:r>
            <a:r>
              <a:rPr lang="uk-UA" sz="1800" dirty="0" smtClean="0"/>
              <a:t> </a:t>
            </a:r>
            <a:r>
              <a:rPr lang="uk-UA" sz="1800" dirty="0" err="1" smtClean="0"/>
              <a:t>structures</a:t>
            </a:r>
            <a:r>
              <a:rPr lang="uk-UA" sz="1800" dirty="0" smtClean="0"/>
              <a:t> </a:t>
            </a:r>
            <a:r>
              <a:rPr lang="uk-UA" sz="1800" dirty="0" err="1" smtClean="0"/>
              <a:t>happens</a:t>
            </a:r>
            <a:r>
              <a:rPr lang="uk-UA" sz="1800" dirty="0" smtClean="0"/>
              <a:t> </a:t>
            </a:r>
            <a:r>
              <a:rPr lang="uk-UA" sz="1800" dirty="0" err="1" smtClean="0"/>
              <a:t>during</a:t>
            </a:r>
            <a:r>
              <a:rPr lang="uk-UA" sz="1800" dirty="0" smtClean="0"/>
              <a:t> </a:t>
            </a:r>
            <a:r>
              <a:rPr lang="uk-UA" sz="1800" dirty="0" err="1" smtClean="0"/>
              <a:t>this</a:t>
            </a:r>
            <a:r>
              <a:rPr lang="uk-UA" sz="1800" dirty="0" smtClean="0"/>
              <a:t> </a:t>
            </a:r>
            <a:r>
              <a:rPr lang="uk-UA" sz="1800" dirty="0" err="1" smtClean="0"/>
              <a:t>time</a:t>
            </a:r>
            <a:r>
              <a:rPr lang="uk-UA" sz="1800" dirty="0" smtClean="0"/>
              <a:t>.</a:t>
            </a:r>
          </a:p>
          <a:p>
            <a:pPr indent="-185689">
              <a:tabLst>
                <a:tab pos="4307323" algn="l"/>
              </a:tabLst>
            </a:pPr>
            <a:endParaRPr lang="en-US" sz="1800" dirty="0" smtClean="0"/>
          </a:p>
          <a:p>
            <a:pPr marL="185689" indent="-185689">
              <a:buFont typeface="Arial" pitchFamily="34" charset="0"/>
              <a:buChar char="•"/>
            </a:pPr>
            <a:endParaRPr lang="uk-UA" sz="2400" dirty="0" smtClean="0"/>
          </a:p>
          <a:p>
            <a:pPr marL="362471" indent="-362471">
              <a:spcBef>
                <a:spcPct val="20000"/>
              </a:spcBef>
              <a:buFont typeface="Arial" pitchFamily="34" charset="0"/>
              <a:buChar char="•"/>
            </a:pPr>
            <a:endParaRPr lang="uk-UA" sz="3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r="1717"/>
          <a:stretch>
            <a:fillRect/>
          </a:stretch>
        </p:blipFill>
        <p:spPr bwMode="auto">
          <a:xfrm>
            <a:off x="0" y="13648"/>
            <a:ext cx="3708798" cy="7187252"/>
          </a:xfrm>
          <a:prstGeom prst="rect">
            <a:avLst/>
          </a:prstGeom>
          <a:noFill/>
          <a:ln w="9525">
            <a:noFill/>
            <a:miter lim="800000"/>
            <a:headEnd/>
            <a:tailEnd/>
          </a:ln>
        </p:spPr>
      </p:pic>
      <p:sp>
        <p:nvSpPr>
          <p:cNvPr id="3" name="Прямокутник 2"/>
          <p:cNvSpPr/>
          <p:nvPr/>
        </p:nvSpPr>
        <p:spPr>
          <a:xfrm>
            <a:off x="3636792" y="-28156"/>
            <a:ext cx="6085061" cy="7229055"/>
          </a:xfrm>
          <a:prstGeom prst="rect">
            <a:avLst/>
          </a:prstGeom>
        </p:spPr>
        <p:txBody>
          <a:bodyPr wrap="square" lIns="96659" tIns="48330" rIns="96659" bIns="48330">
            <a:spAutoFit/>
          </a:bodyPr>
          <a:lstStyle/>
          <a:p>
            <a:r>
              <a:rPr lang="en-US" b="1" i="1" dirty="0" smtClean="0"/>
              <a:t>1. </a:t>
            </a:r>
            <a:r>
              <a:rPr lang="en-US" b="1" i="1" dirty="0" err="1" smtClean="0"/>
              <a:t>Gametic</a:t>
            </a:r>
            <a:r>
              <a:rPr lang="en-US" b="1" i="1" dirty="0" smtClean="0"/>
              <a:t> or terminal meiosis - </a:t>
            </a:r>
            <a:r>
              <a:rPr lang="en-US" dirty="0" smtClean="0"/>
              <a:t>all </a:t>
            </a:r>
            <a:r>
              <a:rPr lang="en-US" u="sng" dirty="0" err="1" smtClean="0"/>
              <a:t>multicellular</a:t>
            </a:r>
            <a:r>
              <a:rPr lang="en-US" u="sng" dirty="0" smtClean="0"/>
              <a:t> animals, many protozoa</a:t>
            </a:r>
            <a:r>
              <a:rPr lang="en-US" i="1" u="sng" dirty="0" smtClean="0"/>
              <a:t>,</a:t>
            </a:r>
            <a:r>
              <a:rPr lang="en-US" u="sng" dirty="0" smtClean="0"/>
              <a:t> few lower plants</a:t>
            </a:r>
            <a:r>
              <a:rPr lang="en-US" dirty="0" smtClean="0"/>
              <a:t> -  meiosis (</a:t>
            </a:r>
            <a:r>
              <a:rPr lang="en-US" b="1" dirty="0" smtClean="0"/>
              <a:t>M</a:t>
            </a:r>
            <a:r>
              <a:rPr lang="en-US" dirty="0" smtClean="0"/>
              <a:t>) is closely linked to the gametes formation (left). </a:t>
            </a:r>
          </a:p>
          <a:p>
            <a:r>
              <a:rPr lang="en-US" i="1" u="sng" dirty="0" smtClean="0"/>
              <a:t>In male vertebrates</a:t>
            </a:r>
            <a:r>
              <a:rPr lang="en-US" dirty="0" smtClean="0"/>
              <a:t>, e.g., </a:t>
            </a:r>
            <a:r>
              <a:rPr lang="en-US" b="1" dirty="0" smtClean="0"/>
              <a:t>M:</a:t>
            </a:r>
            <a:r>
              <a:rPr lang="en-US" dirty="0" smtClean="0"/>
              <a:t> just prior spermatozoa production. </a:t>
            </a:r>
            <a:r>
              <a:rPr lang="en-US" i="1" dirty="0" err="1" smtClean="0"/>
              <a:t>Spermatogonia</a:t>
            </a:r>
            <a:r>
              <a:rPr lang="en-US" dirty="0" smtClean="0"/>
              <a:t>  → </a:t>
            </a:r>
            <a:r>
              <a:rPr lang="en-US" i="1" dirty="0" smtClean="0"/>
              <a:t>primary </a:t>
            </a:r>
            <a:r>
              <a:rPr lang="en-US" i="1" dirty="0" err="1" smtClean="0"/>
              <a:t>spermatocytes</a:t>
            </a:r>
            <a:r>
              <a:rPr lang="en-US" i="1" dirty="0" smtClean="0"/>
              <a:t> →</a:t>
            </a:r>
            <a:r>
              <a:rPr lang="en-US" dirty="0" smtClean="0"/>
              <a:t> </a:t>
            </a:r>
            <a:r>
              <a:rPr lang="en-US" b="1" dirty="0" smtClean="0"/>
              <a:t>M </a:t>
            </a:r>
            <a:r>
              <a:rPr lang="en-US" dirty="0" smtClean="0"/>
              <a:t>→ 4 </a:t>
            </a:r>
            <a:r>
              <a:rPr lang="en-US" i="1" dirty="0" smtClean="0"/>
              <a:t>undifferentiated</a:t>
            </a:r>
            <a:r>
              <a:rPr lang="en-US" dirty="0" smtClean="0"/>
              <a:t> </a:t>
            </a:r>
            <a:r>
              <a:rPr lang="en-US" i="1" dirty="0" err="1" smtClean="0"/>
              <a:t>spermatids</a:t>
            </a:r>
            <a:r>
              <a:rPr lang="en-US" dirty="0" smtClean="0"/>
              <a:t>  → specialized </a:t>
            </a:r>
            <a:r>
              <a:rPr lang="en-US" i="1" dirty="0" smtClean="0"/>
              <a:t>spermatozoa</a:t>
            </a:r>
            <a:r>
              <a:rPr lang="en-US" dirty="0" smtClean="0"/>
              <a:t>. </a:t>
            </a:r>
          </a:p>
          <a:p>
            <a:r>
              <a:rPr lang="en-US" i="1" u="sng" dirty="0" smtClean="0"/>
              <a:t>In female vertebrates </a:t>
            </a:r>
            <a:r>
              <a:rPr lang="en-US" dirty="0" smtClean="0"/>
              <a:t>, </a:t>
            </a:r>
            <a:r>
              <a:rPr lang="en-US" i="1" dirty="0" err="1" smtClean="0"/>
              <a:t>oogonia</a:t>
            </a:r>
            <a:r>
              <a:rPr lang="en-US" i="1" dirty="0" smtClean="0"/>
              <a:t> → primary </a:t>
            </a:r>
            <a:r>
              <a:rPr lang="en-US" i="1" dirty="0" err="1" smtClean="0"/>
              <a:t>oocytes</a:t>
            </a:r>
            <a:r>
              <a:rPr lang="en-US" dirty="0" smtClean="0"/>
              <a:t> → </a:t>
            </a:r>
            <a:r>
              <a:rPr lang="en-US" i="1" dirty="0" smtClean="0"/>
              <a:t>greatly extended </a:t>
            </a:r>
            <a:r>
              <a:rPr lang="en-US" b="1" dirty="0" smtClean="0"/>
              <a:t>M </a:t>
            </a:r>
            <a:r>
              <a:rPr lang="en-US" i="1" dirty="0" smtClean="0"/>
              <a:t>prophase</a:t>
            </a:r>
            <a:r>
              <a:rPr lang="en-US" dirty="0" smtClean="0"/>
              <a:t>, in which, they grow &amp; fill with yolk &amp; materials. The </a:t>
            </a:r>
            <a:r>
              <a:rPr lang="en-US" b="1" dirty="0" smtClean="0"/>
              <a:t>M</a:t>
            </a:r>
            <a:r>
              <a:rPr lang="en-US" i="1" dirty="0" smtClean="0"/>
              <a:t> proceeds after the </a:t>
            </a:r>
            <a:r>
              <a:rPr lang="en-US" i="1" dirty="0" err="1" smtClean="0"/>
              <a:t>oocyte</a:t>
            </a:r>
            <a:r>
              <a:rPr lang="en-US" i="1" dirty="0" smtClean="0"/>
              <a:t> differentiation </a:t>
            </a:r>
            <a:r>
              <a:rPr lang="en-US" dirty="0" smtClean="0"/>
              <a:t>to essentially the same state as when it is fertilized. </a:t>
            </a:r>
            <a:r>
              <a:rPr lang="en-US" u="sng" dirty="0" smtClean="0"/>
              <a:t>Usually, </a:t>
            </a:r>
            <a:r>
              <a:rPr lang="en-US" i="1" u="sng" dirty="0" smtClean="0"/>
              <a:t>vertebrate</a:t>
            </a:r>
            <a:r>
              <a:rPr lang="en-US" u="sng" dirty="0" smtClean="0"/>
              <a:t> eggs are fertilized at metaphase II</a:t>
            </a:r>
            <a:r>
              <a:rPr lang="en-US" dirty="0" smtClean="0"/>
              <a:t>. </a:t>
            </a:r>
            <a:r>
              <a:rPr lang="en-US" b="1" dirty="0" smtClean="0"/>
              <a:t>M </a:t>
            </a:r>
            <a:r>
              <a:rPr lang="en-US" dirty="0" smtClean="0"/>
              <a:t>finishes after fertilization, </a:t>
            </a:r>
            <a:r>
              <a:rPr lang="en-US" u="sng" dirty="0" smtClean="0"/>
              <a:t>while the sperm resides in the egg cytoplasm</a:t>
            </a:r>
            <a:r>
              <a:rPr lang="en-US" dirty="0" smtClean="0"/>
              <a:t>.</a:t>
            </a:r>
          </a:p>
          <a:p>
            <a:r>
              <a:rPr lang="en-US" b="1" i="1" dirty="0" smtClean="0"/>
              <a:t>2. Zygotic or initial meiosis </a:t>
            </a:r>
            <a:r>
              <a:rPr lang="en-US" dirty="0" smtClean="0"/>
              <a:t>- </a:t>
            </a:r>
            <a:r>
              <a:rPr lang="en-US" i="1" u="sng" dirty="0" smtClean="0"/>
              <a:t>few algae, protozoa &amp; fungi - </a:t>
            </a:r>
            <a:r>
              <a:rPr lang="en-US" b="1" dirty="0" smtClean="0"/>
              <a:t>M</a:t>
            </a:r>
            <a:r>
              <a:rPr lang="en-US" dirty="0" smtClean="0"/>
              <a:t> is just after fertilization. Consequently, all the cells are </a:t>
            </a:r>
            <a:r>
              <a:rPr lang="en-US" b="1" i="1" dirty="0" smtClean="0"/>
              <a:t>n</a:t>
            </a:r>
            <a:r>
              <a:rPr lang="en-US" dirty="0" smtClean="0"/>
              <a:t>; the </a:t>
            </a:r>
            <a:r>
              <a:rPr lang="en-US" b="1" i="1" dirty="0" smtClean="0"/>
              <a:t>2n</a:t>
            </a:r>
            <a:r>
              <a:rPr lang="en-US" dirty="0" smtClean="0"/>
              <a:t> stage is the </a:t>
            </a:r>
            <a:r>
              <a:rPr lang="en-US" u="sng" dirty="0" smtClean="0"/>
              <a:t>brief period after fertilization</a:t>
            </a:r>
            <a:r>
              <a:rPr lang="en-US" dirty="0" smtClean="0"/>
              <a:t>.</a:t>
            </a:r>
          </a:p>
          <a:p>
            <a:r>
              <a:rPr lang="en-US" b="1" dirty="0" smtClean="0"/>
              <a:t>3. </a:t>
            </a:r>
            <a:r>
              <a:rPr lang="en-US" b="1" i="1" dirty="0" err="1" smtClean="0"/>
              <a:t>Sporic</a:t>
            </a:r>
            <a:r>
              <a:rPr lang="en-US" b="1" i="1" dirty="0" smtClean="0"/>
              <a:t> or intermediate meiosis </a:t>
            </a:r>
            <a:r>
              <a:rPr lang="en-US" dirty="0" smtClean="0"/>
              <a:t>- </a:t>
            </a:r>
            <a:r>
              <a:rPr lang="en-US" u="sng" dirty="0" smtClean="0"/>
              <a:t>higher plants</a:t>
            </a:r>
            <a:r>
              <a:rPr lang="en-US" dirty="0" smtClean="0"/>
              <a:t>, - </a:t>
            </a:r>
            <a:r>
              <a:rPr lang="en-US" b="1" dirty="0" smtClean="0"/>
              <a:t>M</a:t>
            </a:r>
            <a:r>
              <a:rPr lang="en-US" dirty="0" smtClean="0"/>
              <a:t>  is </a:t>
            </a:r>
            <a:r>
              <a:rPr lang="en-US" i="1" dirty="0" smtClean="0"/>
              <a:t>unrelated to either gamete formation or fertilization:         </a:t>
            </a:r>
            <a:r>
              <a:rPr lang="en-US" dirty="0" smtClean="0"/>
              <a:t> </a:t>
            </a:r>
            <a:r>
              <a:rPr lang="en-US" b="1" i="1" dirty="0" smtClean="0"/>
              <a:t>2n</a:t>
            </a:r>
            <a:r>
              <a:rPr lang="en-US" dirty="0" smtClean="0"/>
              <a:t> zygote, mitosis → </a:t>
            </a:r>
            <a:r>
              <a:rPr lang="en-US" b="1" i="1" dirty="0" smtClean="0"/>
              <a:t>2n</a:t>
            </a:r>
            <a:r>
              <a:rPr lang="en-US" dirty="0" smtClean="0"/>
              <a:t> </a:t>
            </a:r>
            <a:r>
              <a:rPr lang="en-US" i="1" dirty="0" err="1" smtClean="0"/>
              <a:t>sporophyte</a:t>
            </a:r>
            <a:r>
              <a:rPr lang="en-US" dirty="0" smtClean="0"/>
              <a:t> → </a:t>
            </a:r>
            <a:r>
              <a:rPr lang="en-US" i="1" dirty="0" err="1" smtClean="0"/>
              <a:t>sporogenesis</a:t>
            </a:r>
            <a:r>
              <a:rPr lang="en-US" i="1" dirty="0" smtClean="0"/>
              <a:t> </a:t>
            </a:r>
            <a:r>
              <a:rPr lang="en-US" dirty="0" smtClean="0"/>
              <a:t>(</a:t>
            </a:r>
            <a:r>
              <a:rPr lang="en-US" b="1" dirty="0" smtClean="0"/>
              <a:t>M</a:t>
            </a:r>
            <a:r>
              <a:rPr lang="en-US" dirty="0" smtClean="0"/>
              <a:t> included) →spores → </a:t>
            </a:r>
            <a:r>
              <a:rPr lang="en-US" b="1" i="1" dirty="0" smtClean="0"/>
              <a:t>n</a:t>
            </a:r>
            <a:r>
              <a:rPr lang="en-US" dirty="0" smtClean="0"/>
              <a:t> </a:t>
            </a:r>
            <a:r>
              <a:rPr lang="en-US" i="1" dirty="0" smtClean="0"/>
              <a:t>gametophyte</a:t>
            </a:r>
            <a:r>
              <a:rPr lang="en-US" dirty="0" smtClean="0"/>
              <a:t>. The gametophyte : an </a:t>
            </a:r>
            <a:r>
              <a:rPr lang="en-US" i="1" dirty="0" smtClean="0"/>
              <a:t>independent stage </a:t>
            </a:r>
            <a:r>
              <a:rPr lang="en-US" dirty="0" smtClean="0"/>
              <a:t>or, as in seed plants, a </a:t>
            </a:r>
            <a:r>
              <a:rPr lang="en-US" i="1" dirty="0" smtClean="0"/>
              <a:t>tiny structure retained within the ovules</a:t>
            </a:r>
            <a:r>
              <a:rPr lang="en-US" dirty="0" smtClean="0"/>
              <a:t>. The </a:t>
            </a:r>
            <a:r>
              <a:rPr lang="en-US" i="1" u="sng" dirty="0" smtClean="0"/>
              <a:t>gametes are produced by the haploid gametophyte by mitosis</a:t>
            </a:r>
            <a:r>
              <a:rPr lang="en-US" dirty="0" smtClean="0"/>
              <a:t>.</a:t>
            </a:r>
            <a:endParaRPr lang="uk-UA"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3281060"/>
            <a:ext cx="9721850" cy="1543526"/>
          </a:xfrm>
        </p:spPr>
        <p:style>
          <a:lnRef idx="1">
            <a:schemeClr val="accent5"/>
          </a:lnRef>
          <a:fillRef idx="2">
            <a:schemeClr val="accent5"/>
          </a:fillRef>
          <a:effectRef idx="1">
            <a:schemeClr val="accent5"/>
          </a:effectRef>
          <a:fontRef idx="minor">
            <a:schemeClr val="dk1"/>
          </a:fontRef>
        </p:style>
        <p:txBody>
          <a:bodyPr>
            <a:normAutofit/>
          </a:bodyPr>
          <a:lstStyle/>
          <a:p>
            <a:r>
              <a:rPr lang="en-US" sz="5100" dirty="0" smtClean="0"/>
              <a:t>Eggs &amp; sperm cells production</a:t>
            </a:r>
            <a:endParaRPr lang="uk-UA" sz="5100" dirty="0"/>
          </a:p>
        </p:txBody>
      </p:sp>
      <p:pic>
        <p:nvPicPr>
          <p:cNvPr id="3" name="Рисунок 2" descr="Development overview showing the progression from zygote to blastocyst to embryo to fetus."/>
          <p:cNvPicPr/>
          <p:nvPr/>
        </p:nvPicPr>
        <p:blipFill>
          <a:blip r:embed="rId2" cstate="print"/>
          <a:srcRect/>
          <a:stretch>
            <a:fillRect/>
          </a:stretch>
        </p:blipFill>
        <p:spPr bwMode="auto">
          <a:xfrm>
            <a:off x="108397" y="288082"/>
            <a:ext cx="9377877" cy="29487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descr="120px-Spermatozoa-human-3140x.jpg"/>
          <p:cNvPicPr>
            <a:picLocks noGrp="1" noChangeAspect="1"/>
          </p:cNvPicPr>
          <p:nvPr>
            <p:ph idx="1"/>
          </p:nvPr>
        </p:nvPicPr>
        <p:blipFill>
          <a:blip r:embed="rId2" cstate="print"/>
          <a:stretch>
            <a:fillRect/>
          </a:stretch>
        </p:blipFill>
        <p:spPr>
          <a:xfrm>
            <a:off x="0" y="1256589"/>
            <a:ext cx="1722026" cy="1190459"/>
          </a:xfrm>
        </p:spPr>
      </p:pic>
      <p:pic>
        <p:nvPicPr>
          <p:cNvPr id="5" name="Рисунок 4" descr="200px-Sperm_stained.JPG"/>
          <p:cNvPicPr>
            <a:picLocks noChangeAspect="1"/>
          </p:cNvPicPr>
          <p:nvPr/>
        </p:nvPicPr>
        <p:blipFill>
          <a:blip r:embed="rId3" cstate="print"/>
          <a:stretch>
            <a:fillRect/>
          </a:stretch>
        </p:blipFill>
        <p:spPr>
          <a:xfrm>
            <a:off x="1" y="1"/>
            <a:ext cx="1492351" cy="1105373"/>
          </a:xfrm>
          <a:prstGeom prst="rect">
            <a:avLst/>
          </a:prstGeom>
        </p:spPr>
      </p:pic>
      <p:pic>
        <p:nvPicPr>
          <p:cNvPr id="6" name="Рисунок 5" descr="Complete_diagram_of_a_human_spermatozoa_en.svg.png"/>
          <p:cNvPicPr>
            <a:picLocks noChangeAspect="1"/>
          </p:cNvPicPr>
          <p:nvPr/>
        </p:nvPicPr>
        <p:blipFill>
          <a:blip r:embed="rId4" cstate="print"/>
          <a:stretch>
            <a:fillRect/>
          </a:stretch>
        </p:blipFill>
        <p:spPr>
          <a:xfrm>
            <a:off x="1836324" y="103000"/>
            <a:ext cx="7885526" cy="7097900"/>
          </a:xfrm>
          <a:prstGeom prst="rect">
            <a:avLst/>
          </a:prstGeom>
        </p:spPr>
      </p:pic>
      <p:sp>
        <p:nvSpPr>
          <p:cNvPr id="7" name="Прямокутник 6"/>
          <p:cNvSpPr/>
          <p:nvPr/>
        </p:nvSpPr>
        <p:spPr>
          <a:xfrm>
            <a:off x="0" y="2541933"/>
            <a:ext cx="2946962" cy="1544192"/>
          </a:xfrm>
          <a:prstGeom prst="rect">
            <a:avLst/>
          </a:prstGeom>
        </p:spPr>
        <p:style>
          <a:lnRef idx="1">
            <a:schemeClr val="accent3"/>
          </a:lnRef>
          <a:fillRef idx="2">
            <a:schemeClr val="accent3"/>
          </a:fillRef>
          <a:effectRef idx="1">
            <a:schemeClr val="accent3"/>
          </a:effectRef>
          <a:fontRef idx="minor">
            <a:schemeClr val="dk1"/>
          </a:fontRef>
        </p:style>
        <p:txBody>
          <a:bodyPr wrap="square" lIns="96685" tIns="48343" rIns="96685" bIns="48343">
            <a:spAutoFit/>
          </a:bodyPr>
          <a:lstStyle/>
          <a:p>
            <a:r>
              <a:rPr lang="en-US" sz="4700" b="1" dirty="0" smtClean="0"/>
              <a:t>Sperm cells</a:t>
            </a:r>
            <a:endParaRPr lang="uk-UA" sz="4700" b="1"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6336704"/>
            <a:ext cx="4644901" cy="864146"/>
          </a:xfrm>
        </p:spPr>
        <p:style>
          <a:lnRef idx="1">
            <a:schemeClr val="accent3"/>
          </a:lnRef>
          <a:fillRef idx="2">
            <a:schemeClr val="accent3"/>
          </a:fillRef>
          <a:effectRef idx="1">
            <a:schemeClr val="accent3"/>
          </a:effectRef>
          <a:fontRef idx="minor">
            <a:schemeClr val="dk1"/>
          </a:fontRef>
        </p:style>
        <p:txBody>
          <a:bodyPr>
            <a:normAutofit/>
          </a:bodyPr>
          <a:lstStyle/>
          <a:p>
            <a:r>
              <a:rPr lang="en-US" sz="2400" dirty="0" smtClean="0"/>
              <a:t>Bright field microscopy of vital not stained sperm</a:t>
            </a:r>
            <a:endParaRPr lang="uk-UA" sz="2400" dirty="0"/>
          </a:p>
        </p:txBody>
      </p:sp>
      <p:pic>
        <p:nvPicPr>
          <p:cNvPr id="4" name="Місце для вмісту 3" descr="800px-Sperms_(urine)_-_Spermler_(idrar)_-_02.png"/>
          <p:cNvPicPr>
            <a:picLocks noGrp="1" noChangeAspect="1"/>
          </p:cNvPicPr>
          <p:nvPr>
            <p:ph idx="1"/>
          </p:nvPr>
        </p:nvPicPr>
        <p:blipFill>
          <a:blip r:embed="rId2" cstate="print"/>
          <a:stretch>
            <a:fillRect/>
          </a:stretch>
        </p:blipFill>
        <p:spPr>
          <a:xfrm rot="5400000">
            <a:off x="-821585" y="821585"/>
            <a:ext cx="6336754" cy="4693585"/>
          </a:xfrm>
          <a:prstGeom prst="rect">
            <a:avLst/>
          </a:prstGeom>
        </p:spPr>
      </p:pic>
      <p:sp>
        <p:nvSpPr>
          <p:cNvPr id="6" name="Прямокутник 5"/>
          <p:cNvSpPr/>
          <p:nvPr/>
        </p:nvSpPr>
        <p:spPr>
          <a:xfrm>
            <a:off x="4716911" y="0"/>
            <a:ext cx="5004940" cy="6201686"/>
          </a:xfrm>
          <a:prstGeom prst="rect">
            <a:avLst/>
          </a:prstGeom>
        </p:spPr>
        <p:style>
          <a:lnRef idx="1">
            <a:schemeClr val="accent3"/>
          </a:lnRef>
          <a:fillRef idx="2">
            <a:schemeClr val="accent3"/>
          </a:fillRef>
          <a:effectRef idx="1">
            <a:schemeClr val="accent3"/>
          </a:effectRef>
          <a:fontRef idx="minor">
            <a:schemeClr val="dk1"/>
          </a:fontRef>
        </p:style>
        <p:txBody>
          <a:bodyPr wrap="square" lIns="91428" tIns="45714" rIns="91428" bIns="45714">
            <a:spAutoFit/>
          </a:bodyPr>
          <a:lstStyle/>
          <a:p>
            <a:r>
              <a:rPr lang="en-US" sz="2700" dirty="0" smtClean="0"/>
              <a:t>Sperm is ≈ 10,000 less massive than egg. Sperm contains ≈ 70-100 of mitochondria into mid </a:t>
            </a:r>
            <a:r>
              <a:rPr lang="en-US" sz="2700" dirty="0" err="1" smtClean="0"/>
              <a:t>pieace</a:t>
            </a:r>
            <a:r>
              <a:rPr lang="en-US" sz="2700" dirty="0" smtClean="0"/>
              <a:t>. Mitochondria  do not penetrate into egg and do not transfer to egg cytoplasm  their </a:t>
            </a:r>
            <a:r>
              <a:rPr lang="en-US" sz="2700" dirty="0" err="1" smtClean="0"/>
              <a:t>mtDNA</a:t>
            </a:r>
            <a:r>
              <a:rPr lang="en-US" sz="2700" dirty="0" smtClean="0"/>
              <a:t>. Thus, not contribute to zygote </a:t>
            </a:r>
            <a:r>
              <a:rPr lang="en-US" sz="2700" dirty="0" err="1" smtClean="0"/>
              <a:t>cytoplasmic</a:t>
            </a:r>
            <a:r>
              <a:rPr lang="en-US" sz="2700" dirty="0" smtClean="0"/>
              <a:t> inheritance.</a:t>
            </a:r>
          </a:p>
          <a:p>
            <a:r>
              <a:rPr lang="en-US" sz="2700" dirty="0" smtClean="0"/>
              <a:t>In contrast, egg cell contains 100,000-200,000 of mitochondria which contribute to </a:t>
            </a:r>
            <a:r>
              <a:rPr lang="en-US" sz="2700" dirty="0" err="1" smtClean="0"/>
              <a:t>cytoplasmic</a:t>
            </a:r>
            <a:r>
              <a:rPr lang="en-US" sz="2700" dirty="0" smtClean="0"/>
              <a:t> inheritance of future child, particularly, mitochondrial diseases.</a:t>
            </a:r>
          </a:p>
          <a:p>
            <a:r>
              <a:rPr lang="en-US" sz="2000" dirty="0" smtClean="0"/>
              <a:t>  </a:t>
            </a:r>
            <a:endParaRPr lang="uk-UA"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
            <a:ext cx="5148957" cy="432048"/>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l"/>
            <a:r>
              <a:rPr lang="en-US" dirty="0" smtClean="0"/>
              <a:t/>
            </a:r>
            <a:br>
              <a:rPr lang="en-US" dirty="0" smtClean="0"/>
            </a:br>
            <a:r>
              <a:rPr lang="en-US" sz="4000" dirty="0" smtClean="0"/>
              <a:t>Sperm production in men</a:t>
            </a:r>
            <a:r>
              <a:rPr lang="en-US" dirty="0" smtClean="0"/>
              <a:t/>
            </a:r>
            <a:br>
              <a:rPr lang="en-US" dirty="0" smtClean="0"/>
            </a:br>
            <a:endParaRPr lang="uk-UA" dirty="0"/>
          </a:p>
        </p:txBody>
      </p:sp>
      <p:sp>
        <p:nvSpPr>
          <p:cNvPr id="3" name="Місце для вмісту 2"/>
          <p:cNvSpPr>
            <a:spLocks noGrp="1"/>
          </p:cNvSpPr>
          <p:nvPr>
            <p:ph idx="1"/>
          </p:nvPr>
        </p:nvSpPr>
        <p:spPr>
          <a:xfrm>
            <a:off x="0" y="504107"/>
            <a:ext cx="5292973" cy="6696794"/>
          </a:xfrm>
        </p:spPr>
        <p:txBody>
          <a:bodyPr>
            <a:normAutofit fontScale="55000" lnSpcReduction="20000"/>
          </a:bodyPr>
          <a:lstStyle/>
          <a:p>
            <a:pPr marL="0" indent="0">
              <a:buNone/>
            </a:pPr>
            <a:r>
              <a:rPr lang="en-US" dirty="0" smtClean="0"/>
              <a:t>A mature man is producing sperm all the time at a rate of ≈ 300–600 per g of testis per second. →</a:t>
            </a:r>
            <a:r>
              <a:rPr lang="en-US" b="1" dirty="0" smtClean="0"/>
              <a:t>500 million at each ejaculation. </a:t>
            </a:r>
            <a:r>
              <a:rPr lang="en-US" dirty="0" smtClean="0"/>
              <a:t>The formation of an individual sperm takes ≈9 weeks (</a:t>
            </a:r>
            <a:r>
              <a:rPr lang="en-US" b="1" dirty="0" smtClean="0"/>
              <a:t>64 days</a:t>
            </a:r>
            <a:r>
              <a:rPr lang="en-US" dirty="0" smtClean="0"/>
              <a:t>)in the testes, and production is most efficient at a temperature several degrees lower than the normal body temperature. For this reason the testes (plural of testis) are suspended outside the body cavity in the </a:t>
            </a:r>
            <a:r>
              <a:rPr lang="en-US" b="1" dirty="0" smtClean="0"/>
              <a:t>scrotum</a:t>
            </a:r>
            <a:r>
              <a:rPr lang="en-US" dirty="0" smtClean="0"/>
              <a:t>, and </a:t>
            </a:r>
            <a:r>
              <a:rPr lang="en-US" b="1" dirty="0" smtClean="0"/>
              <a:t>if the testes fail to descend </a:t>
            </a:r>
            <a:r>
              <a:rPr lang="en-US" dirty="0" smtClean="0"/>
              <a:t>from their original position </a:t>
            </a:r>
            <a:r>
              <a:rPr lang="en-US" b="1" dirty="0" smtClean="0"/>
              <a:t>near the kidneys </a:t>
            </a:r>
            <a:r>
              <a:rPr lang="en-US" dirty="0" smtClean="0"/>
              <a:t>to this location during development, </a:t>
            </a:r>
            <a:r>
              <a:rPr lang="en-US" b="1" dirty="0" smtClean="0"/>
              <a:t>sperm production will not occur</a:t>
            </a:r>
            <a:r>
              <a:rPr lang="en-US" dirty="0" smtClean="0"/>
              <a:t>. Fig. shows the structure of the adult testis. It consists of a large number of coiled tubes, called </a:t>
            </a:r>
            <a:r>
              <a:rPr lang="en-US" b="1" dirty="0" err="1" smtClean="0"/>
              <a:t>seminiferous</a:t>
            </a:r>
            <a:r>
              <a:rPr lang="en-US" b="1" dirty="0" smtClean="0"/>
              <a:t> tubules</a:t>
            </a:r>
            <a:r>
              <a:rPr lang="en-US" dirty="0" smtClean="0"/>
              <a:t>, which empty into a </a:t>
            </a:r>
            <a:r>
              <a:rPr lang="en-US" b="1" dirty="0" smtClean="0"/>
              <a:t>collecting area,</a:t>
            </a:r>
            <a:r>
              <a:rPr lang="en-US" dirty="0" smtClean="0"/>
              <a:t> the </a:t>
            </a:r>
            <a:r>
              <a:rPr lang="en-US" b="1" i="1" dirty="0" err="1" smtClean="0"/>
              <a:t>rete</a:t>
            </a:r>
            <a:r>
              <a:rPr lang="en-US" b="1" i="1" dirty="0" smtClean="0"/>
              <a:t> testis</a:t>
            </a:r>
            <a:r>
              <a:rPr lang="en-US" dirty="0" smtClean="0"/>
              <a:t>. From here larger tubes, the </a:t>
            </a:r>
            <a:r>
              <a:rPr lang="en-US" b="1" i="1" dirty="0" err="1" smtClean="0"/>
              <a:t>vasa</a:t>
            </a:r>
            <a:r>
              <a:rPr lang="en-US" b="1" i="1" dirty="0" smtClean="0"/>
              <a:t> </a:t>
            </a:r>
            <a:r>
              <a:rPr lang="en-US" b="1" i="1" dirty="0" err="1" smtClean="0"/>
              <a:t>efferentia</a:t>
            </a:r>
            <a:r>
              <a:rPr lang="en-US" dirty="0" smtClean="0"/>
              <a:t>, carry the mature sperm to the </a:t>
            </a:r>
            <a:r>
              <a:rPr lang="en-US" b="1" dirty="0" err="1" smtClean="0"/>
              <a:t>epididymis</a:t>
            </a:r>
            <a:r>
              <a:rPr lang="en-US" dirty="0" smtClean="0"/>
              <a:t>, where various substances are added to improve sperm ‘quality’. From the </a:t>
            </a:r>
            <a:r>
              <a:rPr lang="en-US" dirty="0" err="1" smtClean="0"/>
              <a:t>epididymis</a:t>
            </a:r>
            <a:r>
              <a:rPr lang="en-US" dirty="0" smtClean="0"/>
              <a:t> leads the </a:t>
            </a:r>
            <a:r>
              <a:rPr lang="en-US" i="1" dirty="0" smtClean="0"/>
              <a:t>muscular-walled</a:t>
            </a:r>
            <a:r>
              <a:rPr lang="en-US" b="1" i="1" dirty="0" smtClean="0"/>
              <a:t> vas deferens</a:t>
            </a:r>
            <a:r>
              <a:rPr lang="en-US" dirty="0" smtClean="0"/>
              <a:t>, contractions of which help ejaculation. The vas deferens empties into the </a:t>
            </a:r>
            <a:r>
              <a:rPr lang="en-US" b="1" dirty="0" smtClean="0"/>
              <a:t>urethra</a:t>
            </a:r>
            <a:r>
              <a:rPr lang="en-US" dirty="0" smtClean="0"/>
              <a:t> at the base of the penis (Figure (</a:t>
            </a:r>
            <a:r>
              <a:rPr lang="en-US" dirty="0" err="1" smtClean="0"/>
              <a:t>a,b</a:t>
            </a:r>
            <a:r>
              <a:rPr lang="en-US" dirty="0" smtClean="0"/>
              <a:t>)</a:t>
            </a:r>
            <a:r>
              <a:rPr lang="en-GB" dirty="0" smtClean="0"/>
              <a:t> </a:t>
            </a:r>
          </a:p>
          <a:p>
            <a:pPr marL="0" indent="0">
              <a:buNone/>
            </a:pPr>
            <a:endParaRPr lang="en-GB" dirty="0" smtClean="0"/>
          </a:p>
          <a:p>
            <a:pPr marL="0" indent="0">
              <a:buNone/>
            </a:pPr>
            <a:r>
              <a:rPr lang="en-GB" b="1" dirty="0" smtClean="0"/>
              <a:t>Fig. (a)</a:t>
            </a:r>
            <a:r>
              <a:rPr lang="en-GB" dirty="0" smtClean="0"/>
              <a:t> The male reproductive system. </a:t>
            </a:r>
            <a:r>
              <a:rPr lang="en-GB" b="1" dirty="0" smtClean="0"/>
              <a:t>(b)</a:t>
            </a:r>
            <a:r>
              <a:rPr lang="en-GB" dirty="0" smtClean="0"/>
              <a:t> A section of testis; only one </a:t>
            </a:r>
            <a:r>
              <a:rPr lang="en-GB" dirty="0" err="1" smtClean="0"/>
              <a:t>seminiferous</a:t>
            </a:r>
            <a:r>
              <a:rPr lang="en-GB" dirty="0" smtClean="0"/>
              <a:t> tubule per lobe shown; in reality, there are thousands. One of the tubules is shown extended</a:t>
            </a:r>
            <a:endParaRPr lang="uk-UA" dirty="0"/>
          </a:p>
        </p:txBody>
      </p:sp>
      <p:pic>
        <p:nvPicPr>
          <p:cNvPr id="3074" name="Picture 2" descr="Figure 10"/>
          <p:cNvPicPr>
            <a:picLocks noChangeAspect="1" noChangeArrowheads="1"/>
          </p:cNvPicPr>
          <p:nvPr/>
        </p:nvPicPr>
        <p:blipFill>
          <a:blip r:embed="rId2" cstate="print"/>
          <a:srcRect t="6001"/>
          <a:stretch>
            <a:fillRect/>
          </a:stretch>
        </p:blipFill>
        <p:spPr bwMode="auto">
          <a:xfrm>
            <a:off x="5220965" y="-11506"/>
            <a:ext cx="4464496" cy="7212406"/>
          </a:xfrm>
          <a:prstGeom prst="rect">
            <a:avLst/>
          </a:prstGeom>
          <a:noFill/>
          <a:ln w="9525">
            <a:noFill/>
            <a:miter lim="800000"/>
            <a:headEnd/>
            <a:tailEnd/>
          </a:ln>
        </p:spPr>
      </p:pic>
      <p:sp>
        <p:nvSpPr>
          <p:cNvPr id="5" name="Прямокутник 4"/>
          <p:cNvSpPr/>
          <p:nvPr/>
        </p:nvSpPr>
        <p:spPr>
          <a:xfrm>
            <a:off x="8677349" y="216075"/>
            <a:ext cx="449162" cy="384721"/>
          </a:xfrm>
          <a:prstGeom prst="rect">
            <a:avLst/>
          </a:prstGeom>
        </p:spPr>
        <p:txBody>
          <a:bodyPr wrap="none" lIns="91428" tIns="45714" rIns="91428" bIns="45714">
            <a:spAutoFit/>
          </a:bodyPr>
          <a:lstStyle/>
          <a:p>
            <a:r>
              <a:rPr lang="en-US" dirty="0" smtClean="0"/>
              <a:t>(a)</a:t>
            </a:r>
            <a:endParaRPr lang="uk-UA"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2" y="1"/>
            <a:ext cx="9721849" cy="6432474"/>
          </a:xfrm>
        </p:spPr>
        <p:txBody>
          <a:bodyPr>
            <a:normAutofit fontScale="62500" lnSpcReduction="20000"/>
          </a:bodyPr>
          <a:lstStyle/>
          <a:p>
            <a:pPr marL="0" indent="0">
              <a:buNone/>
            </a:pPr>
            <a:r>
              <a:rPr lang="en-GB" dirty="0" smtClean="0"/>
              <a:t>Sperm production takes place in the </a:t>
            </a:r>
            <a:r>
              <a:rPr lang="en-GB" i="1" dirty="0" err="1" smtClean="0"/>
              <a:t>seminiferous</a:t>
            </a:r>
            <a:r>
              <a:rPr lang="en-GB" i="1" dirty="0" smtClean="0"/>
              <a:t> tubules</a:t>
            </a:r>
            <a:r>
              <a:rPr lang="en-GB" dirty="0" smtClean="0"/>
              <a:t>. There are 3 stages to the process: </a:t>
            </a:r>
          </a:p>
          <a:p>
            <a:pPr marL="0" indent="0">
              <a:buNone/>
            </a:pPr>
            <a:r>
              <a:rPr lang="en-GB" b="1" dirty="0" smtClean="0"/>
              <a:t>a mitotic phase</a:t>
            </a:r>
            <a:r>
              <a:rPr lang="en-GB" dirty="0" smtClean="0"/>
              <a:t>, in which several rounds of division mean that cell numbers are increased; </a:t>
            </a:r>
          </a:p>
          <a:p>
            <a:pPr marL="0" indent="0">
              <a:buNone/>
            </a:pPr>
            <a:r>
              <a:rPr lang="en-GB" b="1" dirty="0" smtClean="0"/>
              <a:t>a meiotic division </a:t>
            </a:r>
            <a:r>
              <a:rPr lang="en-GB" dirty="0" smtClean="0"/>
              <a:t>which reduces the </a:t>
            </a:r>
            <a:r>
              <a:rPr lang="en-GB" dirty="0" err="1" smtClean="0"/>
              <a:t>chr</a:t>
            </a:r>
            <a:r>
              <a:rPr lang="en-GB" dirty="0" smtClean="0"/>
              <a:t> number in each cell and provides individual allele combinations; </a:t>
            </a:r>
          </a:p>
          <a:p>
            <a:pPr marL="0" indent="0">
              <a:buNone/>
            </a:pPr>
            <a:r>
              <a:rPr lang="en-GB" dirty="0" smtClean="0"/>
              <a:t> </a:t>
            </a:r>
            <a:r>
              <a:rPr lang="en-GB" b="1" dirty="0" smtClean="0"/>
              <a:t>a maturation &amp; packaging phase, </a:t>
            </a:r>
            <a:r>
              <a:rPr lang="en-GB" dirty="0" smtClean="0"/>
              <a:t>in which the </a:t>
            </a:r>
            <a:r>
              <a:rPr lang="en-GB" dirty="0" err="1" smtClean="0"/>
              <a:t>chrs</a:t>
            </a:r>
            <a:r>
              <a:rPr lang="en-GB" dirty="0" smtClean="0"/>
              <a:t> are readied for transport in sperm outside the man's body. The cells destined to become sperm are known as </a:t>
            </a:r>
            <a:r>
              <a:rPr lang="en-GB" i="1" dirty="0" err="1" smtClean="0"/>
              <a:t>spermatogonia</a:t>
            </a:r>
            <a:r>
              <a:rPr lang="en-GB" i="1" dirty="0" smtClean="0"/>
              <a:t> </a:t>
            </a:r>
            <a:r>
              <a:rPr lang="en-GB" dirty="0" smtClean="0"/>
              <a:t>(DNA content 2C), and they undergo several rounds of mitosis until a population of cells known as </a:t>
            </a:r>
            <a:r>
              <a:rPr lang="en-GB" i="1" dirty="0" smtClean="0"/>
              <a:t>primary</a:t>
            </a:r>
            <a:r>
              <a:rPr lang="en-GB" dirty="0" smtClean="0"/>
              <a:t> </a:t>
            </a:r>
            <a:r>
              <a:rPr lang="en-GB" i="1" dirty="0" err="1" smtClean="0"/>
              <a:t>spermatocytes</a:t>
            </a:r>
            <a:r>
              <a:rPr lang="en-GB" dirty="0" smtClean="0"/>
              <a:t> (DNA content 4C), is produced. Some of these enter meiosis with production of </a:t>
            </a:r>
            <a:r>
              <a:rPr lang="en-GB" i="1" dirty="0" smtClean="0"/>
              <a:t>secondary</a:t>
            </a:r>
            <a:r>
              <a:rPr lang="en-GB" dirty="0" smtClean="0"/>
              <a:t> </a:t>
            </a:r>
            <a:r>
              <a:rPr lang="en-GB" i="1" dirty="0" err="1" smtClean="0"/>
              <a:t>spermatocytes</a:t>
            </a:r>
            <a:r>
              <a:rPr lang="en-GB" dirty="0" smtClean="0"/>
              <a:t> (DNA content 2C)</a:t>
            </a:r>
            <a:r>
              <a:rPr lang="en-GB" i="1" dirty="0" smtClean="0"/>
              <a:t> </a:t>
            </a:r>
            <a:r>
              <a:rPr lang="en-GB" dirty="0" smtClean="0"/>
              <a:t>and a population of </a:t>
            </a:r>
            <a:r>
              <a:rPr lang="en-GB" i="1" dirty="0" err="1" smtClean="0"/>
              <a:t>spermatids</a:t>
            </a:r>
            <a:r>
              <a:rPr lang="en-GB" dirty="0" smtClean="0"/>
              <a:t> (DNA content 1C),  which are ready to be packaged into sperm.</a:t>
            </a:r>
          </a:p>
          <a:p>
            <a:pPr marL="0" indent="0">
              <a:buNone/>
            </a:pPr>
            <a:r>
              <a:rPr lang="en-GB" dirty="0" smtClean="0"/>
              <a:t>          Of the </a:t>
            </a:r>
            <a:r>
              <a:rPr lang="en-GB" dirty="0" err="1" smtClean="0"/>
              <a:t>spermatogonia</a:t>
            </a:r>
            <a:r>
              <a:rPr lang="en-GB" dirty="0" smtClean="0"/>
              <a:t> that begin the process, only a proportion will successfully complete development, the rest dying at different stages along the way. </a:t>
            </a:r>
          </a:p>
          <a:p>
            <a:pPr marL="0" indent="0">
              <a:buNone/>
            </a:pPr>
            <a:r>
              <a:rPr lang="en-GB" dirty="0" smtClean="0"/>
              <a:t>          During the whole process, the developing cells move from the outer layer of the </a:t>
            </a:r>
            <a:r>
              <a:rPr lang="en-GB" b="1" dirty="0" err="1" smtClean="0"/>
              <a:t>seminiferous</a:t>
            </a:r>
            <a:r>
              <a:rPr lang="en-GB" b="1" dirty="0" smtClean="0"/>
              <a:t> tubule inwards towards the lumen </a:t>
            </a:r>
            <a:r>
              <a:rPr lang="en-GB" dirty="0" smtClean="0"/>
              <a:t>(the hollow part) of the tube. This means that a cross-section taken across the </a:t>
            </a:r>
            <a:r>
              <a:rPr lang="en-GB" dirty="0" err="1" smtClean="0"/>
              <a:t>seminiferous</a:t>
            </a:r>
            <a:r>
              <a:rPr lang="en-GB" dirty="0" smtClean="0"/>
              <a:t> tubule will show a characteristic array of cells at different stages of sperm development, as shown in </a:t>
            </a:r>
            <a:r>
              <a:rPr lang="en-GB" b="1" dirty="0" smtClean="0"/>
              <a:t>Figure  b</a:t>
            </a:r>
            <a:r>
              <a:rPr lang="en-GB" dirty="0" smtClean="0"/>
              <a:t>.</a:t>
            </a:r>
            <a:r>
              <a:rPr lang="en-GB" i="1" dirty="0" smtClean="0"/>
              <a:t> </a:t>
            </a:r>
          </a:p>
          <a:p>
            <a:pPr marL="0" indent="0">
              <a:buNone/>
            </a:pPr>
            <a:endParaRPr lang="uk-UA"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5148958" y="1"/>
            <a:ext cx="4572892" cy="6432474"/>
          </a:xfrm>
        </p:spPr>
        <p:txBody>
          <a:bodyPr>
            <a:normAutofit fontScale="77500" lnSpcReduction="20000"/>
          </a:bodyPr>
          <a:lstStyle/>
          <a:p>
            <a:pPr marL="0" indent="0">
              <a:buNone/>
            </a:pPr>
            <a:r>
              <a:rPr lang="en-GB" dirty="0" smtClean="0"/>
              <a:t>By the time the cells reach the lumen they are complete sperm, but they are not yet able to fertilize an egg. For this they need to be </a:t>
            </a:r>
            <a:r>
              <a:rPr lang="en-GB" b="1" dirty="0" smtClean="0"/>
              <a:t>bathed in secretions </a:t>
            </a:r>
            <a:r>
              <a:rPr lang="en-GB" dirty="0" smtClean="0"/>
              <a:t>from various sources. Just what these various secretions do is not entirely clear, but some which are sugars seem to act as a source of energy for the swimming process. One source of secretion is the </a:t>
            </a:r>
            <a:r>
              <a:rPr lang="en-GB" b="1" dirty="0" err="1" smtClean="0"/>
              <a:t>epididymis</a:t>
            </a:r>
            <a:r>
              <a:rPr lang="en-GB" dirty="0" smtClean="0"/>
              <a:t>; another essential source is the </a:t>
            </a:r>
            <a:r>
              <a:rPr lang="en-GB" b="1" dirty="0" smtClean="0"/>
              <a:t>prostate gland</a:t>
            </a:r>
            <a:r>
              <a:rPr lang="en-GB" dirty="0" smtClean="0"/>
              <a:t>. The whole mixture of sperm cells and the secretions they are bathed in is called </a:t>
            </a:r>
            <a:r>
              <a:rPr lang="en-GB" b="1" dirty="0" smtClean="0"/>
              <a:t>semen</a:t>
            </a:r>
            <a:r>
              <a:rPr lang="en-GB" dirty="0" smtClean="0"/>
              <a:t>, and this is what is ejaculated. </a:t>
            </a:r>
            <a:endParaRPr lang="uk-UA" dirty="0" smtClean="0"/>
          </a:p>
          <a:p>
            <a:endParaRPr lang="uk-UA" dirty="0"/>
          </a:p>
        </p:txBody>
      </p:sp>
      <p:sp>
        <p:nvSpPr>
          <p:cNvPr id="4098" name="Rectangle 2"/>
          <p:cNvSpPr>
            <a:spLocks noChangeArrowheads="1"/>
          </p:cNvSpPr>
          <p:nvPr/>
        </p:nvSpPr>
        <p:spPr bwMode="auto">
          <a:xfrm>
            <a:off x="1" y="37344"/>
            <a:ext cx="185705" cy="382514"/>
          </a:xfrm>
          <a:prstGeom prst="rect">
            <a:avLst/>
          </a:prstGeom>
          <a:noFill/>
          <a:ln w="9525">
            <a:noFill/>
            <a:miter lim="800000"/>
            <a:headEnd/>
            <a:tailEnd/>
          </a:ln>
          <a:effectLst/>
        </p:spPr>
        <p:txBody>
          <a:bodyPr vert="horz" wrap="none" lIns="91428" tIns="45714" rIns="91428" bIns="45714" numCol="1" anchor="ctr" anchorCtr="0" compatLnSpc="1">
            <a:prstTxWarp prst="textNoShape">
              <a:avLst/>
            </a:prstTxWarp>
            <a:spAutoFit/>
          </a:bodyPr>
          <a:lstStyle/>
          <a:p>
            <a:endParaRPr lang="uk-UA"/>
          </a:p>
        </p:txBody>
      </p:sp>
      <p:pic>
        <p:nvPicPr>
          <p:cNvPr id="4097" name="Picture 1" descr="Figure 12 (a)"/>
          <p:cNvPicPr>
            <a:picLocks noChangeAspect="1" noChangeArrowheads="1"/>
          </p:cNvPicPr>
          <p:nvPr/>
        </p:nvPicPr>
        <p:blipFill>
          <a:blip r:embed="rId2" cstate="print"/>
          <a:srcRect r="2919" b="4617"/>
          <a:stretch>
            <a:fillRect/>
          </a:stretch>
        </p:blipFill>
        <p:spPr bwMode="auto">
          <a:xfrm>
            <a:off x="0" y="0"/>
            <a:ext cx="4836998" cy="6480770"/>
          </a:xfrm>
          <a:prstGeom prst="rect">
            <a:avLst/>
          </a:prstGeom>
          <a:noFill/>
        </p:spPr>
      </p:pic>
      <p:sp>
        <p:nvSpPr>
          <p:cNvPr id="4099" name="Rectangle 3"/>
          <p:cNvSpPr>
            <a:spLocks noChangeArrowheads="1"/>
          </p:cNvSpPr>
          <p:nvPr/>
        </p:nvSpPr>
        <p:spPr bwMode="auto">
          <a:xfrm>
            <a:off x="0" y="6470395"/>
            <a:ext cx="9721850" cy="646319"/>
          </a:xfrm>
          <a:prstGeom prst="rect">
            <a:avLst/>
          </a:prstGeom>
          <a:noFill/>
          <a:ln w="9525">
            <a:noFill/>
            <a:miter lim="800000"/>
            <a:headEnd/>
            <a:tailEnd/>
          </a:ln>
          <a:effectLst/>
        </p:spPr>
        <p:txBody>
          <a:bodyPr vert="horz" wrap="square" lIns="91428" tIns="45714" rIns="91428" bIns="45714" numCol="1" anchor="ctr" anchorCtr="0" compatLnSpc="1">
            <a:prstTxWarp prst="textNoShape">
              <a:avLst/>
            </a:prstTxWarp>
            <a:spAutoFit/>
          </a:bodyPr>
          <a:lstStyle/>
          <a:p>
            <a:pPr defTabSz="914277" fontAlgn="base">
              <a:spcBef>
                <a:spcPct val="0"/>
              </a:spcBef>
              <a:spcAft>
                <a:spcPct val="0"/>
              </a:spcAft>
            </a:pPr>
            <a:r>
              <a:rPr lang="en-GB" sz="1800" dirty="0" smtClean="0">
                <a:latin typeface="Arial" pitchFamily="34" charset="0"/>
                <a:ea typeface="Times New Roman" pitchFamily="18" charset="0"/>
                <a:cs typeface="Arial" pitchFamily="34" charset="0"/>
              </a:rPr>
              <a:t>Figure (a) Cross-section through a set of </a:t>
            </a:r>
            <a:r>
              <a:rPr lang="en-GB" sz="1800" dirty="0" err="1" smtClean="0">
                <a:latin typeface="Arial" pitchFamily="34" charset="0"/>
                <a:ea typeface="Times New Roman" pitchFamily="18" charset="0"/>
                <a:cs typeface="Arial" pitchFamily="34" charset="0"/>
              </a:rPr>
              <a:t>seminiferous</a:t>
            </a:r>
            <a:r>
              <a:rPr lang="en-GB" sz="1800" dirty="0" smtClean="0">
                <a:latin typeface="Arial" pitchFamily="34" charset="0"/>
                <a:ea typeface="Times New Roman" pitchFamily="18" charset="0"/>
                <a:cs typeface="Arial" pitchFamily="34" charset="0"/>
              </a:rPr>
              <a:t> tubules. (b) Cross-section through a single </a:t>
            </a:r>
            <a:r>
              <a:rPr lang="en-GB" sz="1800" dirty="0" err="1" smtClean="0">
                <a:latin typeface="Arial" pitchFamily="34" charset="0"/>
                <a:ea typeface="Times New Roman" pitchFamily="18" charset="0"/>
                <a:cs typeface="Arial" pitchFamily="34" charset="0"/>
              </a:rPr>
              <a:t>seminiferous</a:t>
            </a:r>
            <a:r>
              <a:rPr lang="en-GB" sz="1800" dirty="0" smtClean="0">
                <a:latin typeface="Arial" pitchFamily="34" charset="0"/>
                <a:ea typeface="Times New Roman" pitchFamily="18" charset="0"/>
                <a:cs typeface="Arial" pitchFamily="34" charset="0"/>
              </a:rPr>
              <a:t> tubule, showing ‘wedges’ of tubule at different stages of sperm production. </a:t>
            </a:r>
            <a:endParaRPr lang="en-GB" sz="1800" dirty="0" smtClean="0">
              <a:latin typeface="Arial" pitchFamily="34" charset="0"/>
              <a:cs typeface="Arial" pitchFamily="34" charset="0"/>
            </a:endParaRPr>
          </a:p>
        </p:txBody>
      </p:sp>
      <p:sp>
        <p:nvSpPr>
          <p:cNvPr id="6" name="Прямокутник 5"/>
          <p:cNvSpPr/>
          <p:nvPr/>
        </p:nvSpPr>
        <p:spPr>
          <a:xfrm>
            <a:off x="2222551" y="72058"/>
            <a:ext cx="1126206" cy="307777"/>
          </a:xfrm>
          <a:prstGeom prst="rect">
            <a:avLst/>
          </a:prstGeom>
        </p:spPr>
        <p:txBody>
          <a:bodyPr wrap="none">
            <a:spAutoFit/>
          </a:bodyPr>
          <a:lstStyle/>
          <a:p>
            <a:r>
              <a:rPr lang="en-GB" sz="1400" b="1" dirty="0" smtClean="0"/>
              <a:t>testosterone</a:t>
            </a:r>
            <a:endParaRPr lang="uk-UA" sz="1400" b="1" dirty="0"/>
          </a:p>
        </p:txBody>
      </p:sp>
      <p:cxnSp>
        <p:nvCxnSpPr>
          <p:cNvPr id="8" name="Пряма зі стрілкою 7"/>
          <p:cNvCxnSpPr>
            <a:endCxn id="6" idx="1"/>
          </p:cNvCxnSpPr>
          <p:nvPr/>
        </p:nvCxnSpPr>
        <p:spPr>
          <a:xfrm flipV="1">
            <a:off x="1980605" y="225947"/>
            <a:ext cx="241946" cy="1242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Пряма зі стрілкою 9"/>
          <p:cNvCxnSpPr/>
          <p:nvPr/>
        </p:nvCxnSpPr>
        <p:spPr>
          <a:xfrm>
            <a:off x="2988717" y="360090"/>
            <a:ext cx="36004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Прямокутник 16"/>
          <p:cNvSpPr/>
          <p:nvPr/>
        </p:nvSpPr>
        <p:spPr>
          <a:xfrm>
            <a:off x="180405" y="-71958"/>
            <a:ext cx="898836" cy="523220"/>
          </a:xfrm>
          <a:prstGeom prst="rect">
            <a:avLst/>
          </a:prstGeom>
        </p:spPr>
        <p:txBody>
          <a:bodyPr wrap="none">
            <a:spAutoFit/>
          </a:bodyPr>
          <a:lstStyle/>
          <a:p>
            <a:r>
              <a:rPr lang="en-GB" sz="1400" b="1" dirty="0" smtClean="0"/>
              <a:t>Pituitary </a:t>
            </a:r>
          </a:p>
          <a:p>
            <a:r>
              <a:rPr lang="en-GB" sz="1400" b="1" dirty="0" smtClean="0"/>
              <a:t>LH &amp; FSH </a:t>
            </a:r>
            <a:endParaRPr lang="uk-UA" sz="1400" dirty="0"/>
          </a:p>
        </p:txBody>
      </p:sp>
      <p:cxnSp>
        <p:nvCxnSpPr>
          <p:cNvPr id="21" name="Пряма зі стрілкою 20"/>
          <p:cNvCxnSpPr/>
          <p:nvPr/>
        </p:nvCxnSpPr>
        <p:spPr>
          <a:xfrm>
            <a:off x="972493" y="288082"/>
            <a:ext cx="2160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Прямокутник 21"/>
          <p:cNvSpPr/>
          <p:nvPr/>
        </p:nvSpPr>
        <p:spPr>
          <a:xfrm>
            <a:off x="3436950" y="1061006"/>
            <a:ext cx="1784015" cy="523220"/>
          </a:xfrm>
          <a:prstGeom prst="rect">
            <a:avLst/>
          </a:prstGeom>
        </p:spPr>
        <p:txBody>
          <a:bodyPr wrap="none">
            <a:spAutoFit/>
          </a:bodyPr>
          <a:lstStyle/>
          <a:p>
            <a:r>
              <a:rPr lang="en-GB" sz="1400" b="1" dirty="0" err="1" smtClean="0"/>
              <a:t>dihydrotestosterone</a:t>
            </a:r>
            <a:r>
              <a:rPr lang="en-GB" sz="1400" b="1" dirty="0" smtClean="0"/>
              <a:t> ,</a:t>
            </a:r>
          </a:p>
          <a:p>
            <a:r>
              <a:rPr lang="en-GB" sz="1400" b="1" dirty="0" smtClean="0"/>
              <a:t>DHT </a:t>
            </a:r>
            <a:endParaRPr lang="uk-UA" sz="1400" dirty="0"/>
          </a:p>
        </p:txBody>
      </p:sp>
      <p:cxnSp>
        <p:nvCxnSpPr>
          <p:cNvPr id="24" name="Пряма зі стрілкою 23"/>
          <p:cNvCxnSpPr/>
          <p:nvPr/>
        </p:nvCxnSpPr>
        <p:spPr>
          <a:xfrm>
            <a:off x="3924821" y="792138"/>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Прямокутник 25"/>
          <p:cNvSpPr/>
          <p:nvPr/>
        </p:nvSpPr>
        <p:spPr>
          <a:xfrm>
            <a:off x="3780805" y="1728242"/>
            <a:ext cx="1304844" cy="307777"/>
          </a:xfrm>
          <a:prstGeom prst="rect">
            <a:avLst/>
          </a:prstGeom>
        </p:spPr>
        <p:txBody>
          <a:bodyPr wrap="none">
            <a:spAutoFit/>
          </a:bodyPr>
          <a:lstStyle/>
          <a:p>
            <a:r>
              <a:rPr lang="en-GB" sz="1400" b="1" dirty="0" err="1" smtClean="0"/>
              <a:t>spermatogonia</a:t>
            </a:r>
            <a:endParaRPr lang="uk-UA" sz="1400" dirty="0"/>
          </a:p>
        </p:txBody>
      </p:sp>
      <p:cxnSp>
        <p:nvCxnSpPr>
          <p:cNvPr id="30" name="Пряма зі стрілкою 29"/>
          <p:cNvCxnSpPr/>
          <p:nvPr/>
        </p:nvCxnSpPr>
        <p:spPr>
          <a:xfrm>
            <a:off x="3924821" y="1440210"/>
            <a:ext cx="36004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1"/>
            <a:ext cx="9721849" cy="50410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GB" b="1" dirty="0" smtClean="0"/>
              <a:t/>
            </a:r>
            <a:br>
              <a:rPr lang="en-GB" b="1" dirty="0" smtClean="0"/>
            </a:br>
            <a:r>
              <a:rPr lang="en-GB" b="1" dirty="0" smtClean="0"/>
              <a:t>Hormonal control of sperm production</a:t>
            </a:r>
            <a:r>
              <a:rPr lang="uk-UA" b="1" dirty="0" smtClean="0"/>
              <a:t/>
            </a:r>
            <a:br>
              <a:rPr lang="uk-UA" b="1" dirty="0" smtClean="0"/>
            </a:br>
            <a:endParaRPr lang="uk-UA" dirty="0"/>
          </a:p>
        </p:txBody>
      </p:sp>
      <p:sp>
        <p:nvSpPr>
          <p:cNvPr id="3" name="Місце для вмісту 2"/>
          <p:cNvSpPr>
            <a:spLocks noGrp="1"/>
          </p:cNvSpPr>
          <p:nvPr>
            <p:ph idx="1"/>
          </p:nvPr>
        </p:nvSpPr>
        <p:spPr>
          <a:xfrm>
            <a:off x="2" y="576116"/>
            <a:ext cx="9721849" cy="6624785"/>
          </a:xfrm>
        </p:spPr>
        <p:txBody>
          <a:bodyPr>
            <a:normAutofit fontScale="92500" lnSpcReduction="20000"/>
          </a:bodyPr>
          <a:lstStyle/>
          <a:p>
            <a:pPr marL="0" indent="0">
              <a:buNone/>
            </a:pPr>
            <a:r>
              <a:rPr lang="en-GB" dirty="0" smtClean="0"/>
              <a:t>The most important here is a </a:t>
            </a:r>
            <a:r>
              <a:rPr lang="en-GB" b="1" dirty="0" smtClean="0"/>
              <a:t>testosterone</a:t>
            </a:r>
            <a:r>
              <a:rPr lang="en-GB" dirty="0" smtClean="0"/>
              <a:t>. This is produced in the testis itself, by the </a:t>
            </a:r>
            <a:r>
              <a:rPr lang="en-GB" b="1" dirty="0" err="1" smtClean="0"/>
              <a:t>Leydig</a:t>
            </a:r>
            <a:r>
              <a:rPr lang="en-GB" b="1" dirty="0" smtClean="0"/>
              <a:t> cells </a:t>
            </a:r>
            <a:r>
              <a:rPr lang="en-GB" dirty="0" smtClean="0"/>
              <a:t>(Fig a). The </a:t>
            </a:r>
            <a:r>
              <a:rPr lang="en-GB" b="1" dirty="0" smtClean="0"/>
              <a:t>testosterone</a:t>
            </a:r>
            <a:r>
              <a:rPr lang="en-GB" dirty="0" smtClean="0"/>
              <a:t> is released from the </a:t>
            </a:r>
            <a:r>
              <a:rPr lang="en-GB" b="1" dirty="0" err="1" smtClean="0"/>
              <a:t>Leydig</a:t>
            </a:r>
            <a:r>
              <a:rPr lang="en-GB" dirty="0" smtClean="0"/>
              <a:t> cells between the tubules, and taken up by the neighbouring </a:t>
            </a:r>
            <a:r>
              <a:rPr lang="en-GB" b="1" dirty="0" err="1" smtClean="0"/>
              <a:t>Sertoli</a:t>
            </a:r>
            <a:r>
              <a:rPr lang="en-GB" dirty="0" smtClean="0"/>
              <a:t> cells. </a:t>
            </a:r>
            <a:r>
              <a:rPr lang="en-GB" b="1" dirty="0" smtClean="0"/>
              <a:t>The </a:t>
            </a:r>
            <a:r>
              <a:rPr lang="en-GB" b="1" dirty="0" err="1" smtClean="0"/>
              <a:t>Leydig</a:t>
            </a:r>
            <a:r>
              <a:rPr lang="en-GB" b="1" dirty="0" smtClean="0"/>
              <a:t> cells are stimulated to make testosterone by </a:t>
            </a:r>
            <a:r>
              <a:rPr lang="en-GB" dirty="0" smtClean="0"/>
              <a:t>2 other hormones, </a:t>
            </a:r>
            <a:r>
              <a:rPr lang="en-GB" b="1" dirty="0" smtClean="0"/>
              <a:t>luteinizing hormone (LH) </a:t>
            </a:r>
            <a:r>
              <a:rPr lang="en-GB" dirty="0" smtClean="0"/>
              <a:t>and </a:t>
            </a:r>
            <a:r>
              <a:rPr lang="en-GB" b="1" dirty="0" smtClean="0"/>
              <a:t>follicle-stimulating hormone (FSH),</a:t>
            </a:r>
            <a:r>
              <a:rPr lang="en-GB" dirty="0" smtClean="0"/>
              <a:t> which are both produced by the </a:t>
            </a:r>
            <a:r>
              <a:rPr lang="en-GB" b="1" dirty="0" smtClean="0"/>
              <a:t>pituitary gland </a:t>
            </a:r>
            <a:r>
              <a:rPr lang="en-GB" dirty="0" smtClean="0"/>
              <a:t>and reach the testis via the blood. (These hormones were originally named in relation to their role in females.) Once the </a:t>
            </a:r>
            <a:r>
              <a:rPr lang="en-GB" b="1" dirty="0" err="1" smtClean="0"/>
              <a:t>Sertoli</a:t>
            </a:r>
            <a:r>
              <a:rPr lang="en-GB" b="1" dirty="0" smtClean="0"/>
              <a:t> cells have taken up the testosterone, they convert it </a:t>
            </a:r>
            <a:r>
              <a:rPr lang="en-GB" dirty="0" smtClean="0"/>
              <a:t>to a much more effective substance, </a:t>
            </a:r>
            <a:r>
              <a:rPr lang="en-GB" b="1" dirty="0" err="1" smtClean="0"/>
              <a:t>dihydrotestosterone</a:t>
            </a:r>
            <a:r>
              <a:rPr lang="en-GB" b="1" dirty="0" smtClean="0"/>
              <a:t> (DHT), </a:t>
            </a:r>
            <a:r>
              <a:rPr lang="en-GB" dirty="0" smtClean="0"/>
              <a:t>and </a:t>
            </a:r>
            <a:r>
              <a:rPr lang="en-GB" b="1" dirty="0" smtClean="0"/>
              <a:t>this is what stimulates the </a:t>
            </a:r>
            <a:r>
              <a:rPr lang="en-GB" b="1" dirty="0" err="1" smtClean="0"/>
              <a:t>spermatogonia</a:t>
            </a:r>
            <a:r>
              <a:rPr lang="en-GB" b="1" dirty="0" smtClean="0"/>
              <a:t> to enter the sperm production pathway</a:t>
            </a:r>
            <a:r>
              <a:rPr lang="en-GB" dirty="0" smtClean="0"/>
              <a:t>, first by undergoing </a:t>
            </a:r>
            <a:r>
              <a:rPr lang="en-GB" b="1" dirty="0" smtClean="0"/>
              <a:t>several rounds of mitosis</a:t>
            </a:r>
            <a:r>
              <a:rPr lang="en-GB" dirty="0" smtClean="0"/>
              <a:t>, then </a:t>
            </a:r>
            <a:r>
              <a:rPr lang="en-GB" b="1" dirty="0" smtClean="0"/>
              <a:t>one meiosis</a:t>
            </a:r>
            <a:r>
              <a:rPr lang="en-GB" dirty="0" smtClean="0"/>
              <a:t>. </a:t>
            </a:r>
            <a:r>
              <a:rPr lang="en-GB" b="1" dirty="0" smtClean="0"/>
              <a:t>FSH and LH </a:t>
            </a:r>
            <a:r>
              <a:rPr lang="en-GB" dirty="0" smtClean="0"/>
              <a:t>also play a role in maintaining the pathway, and in producing high </a:t>
            </a:r>
            <a:r>
              <a:rPr lang="en-GB" b="1" dirty="0" smtClean="0"/>
              <a:t>local levels</a:t>
            </a:r>
            <a:r>
              <a:rPr lang="en-GB" dirty="0" smtClean="0"/>
              <a:t> of </a:t>
            </a:r>
            <a:r>
              <a:rPr lang="en-GB" b="1" dirty="0" smtClean="0"/>
              <a:t>DHT</a:t>
            </a:r>
            <a:r>
              <a:rPr lang="en-GB" dirty="0" smtClean="0"/>
              <a:t> within the testes.</a:t>
            </a:r>
            <a:endParaRPr lang="uk-UA"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2" y="2"/>
            <a:ext cx="9721849" cy="7200899"/>
          </a:xfrm>
        </p:spPr>
        <p:txBody>
          <a:bodyPr>
            <a:normAutofit fontScale="70000" lnSpcReduction="20000"/>
          </a:bodyPr>
          <a:lstStyle/>
          <a:p>
            <a:pPr>
              <a:buNone/>
            </a:pPr>
            <a:endParaRPr lang="en-GB" dirty="0" smtClean="0"/>
          </a:p>
          <a:p>
            <a:pPr>
              <a:buNone/>
            </a:pPr>
            <a:r>
              <a:rPr lang="en-GB" dirty="0" smtClean="0"/>
              <a:t>                                                                      Sperm </a:t>
            </a:r>
            <a:r>
              <a:rPr lang="en-GB" b="1" dirty="0" smtClean="0"/>
              <a:t>live a few days once formed</a:t>
            </a:r>
            <a:r>
              <a:rPr lang="en-GB" dirty="0" smtClean="0"/>
              <a:t>, so can’t be stored for long. The production of sperm to ensure a constant supply is illustrated in Fig. b, where different ‘wedges’ of the tubule are at different stages of development. This shows that different areas were started off at different times. </a:t>
            </a:r>
            <a:endParaRPr lang="uk-UA" dirty="0" smtClean="0"/>
          </a:p>
          <a:p>
            <a:pPr marL="85725" indent="-85725"/>
            <a:r>
              <a:rPr lang="en-GB" dirty="0" smtClean="0"/>
              <a:t>To summarize, the production of good-quality, fertile sperm requires first that the testis be at the </a:t>
            </a:r>
            <a:r>
              <a:rPr lang="en-GB" b="1" dirty="0" smtClean="0"/>
              <a:t>correct temperature</a:t>
            </a:r>
            <a:r>
              <a:rPr lang="en-GB" dirty="0" smtClean="0"/>
              <a:t>. </a:t>
            </a:r>
            <a:r>
              <a:rPr lang="en-GB" b="1" dirty="0" err="1" smtClean="0"/>
              <a:t>Spermatogonia</a:t>
            </a:r>
            <a:r>
              <a:rPr lang="en-GB" dirty="0" smtClean="0"/>
              <a:t> </a:t>
            </a:r>
            <a:r>
              <a:rPr lang="en-GB" b="1" dirty="0" smtClean="0"/>
              <a:t>are triggered by </a:t>
            </a:r>
            <a:r>
              <a:rPr lang="en-GB" dirty="0" smtClean="0"/>
              <a:t>hormones, in particular </a:t>
            </a:r>
            <a:r>
              <a:rPr lang="en-GB" b="1" dirty="0" smtClean="0"/>
              <a:t>DHT</a:t>
            </a:r>
            <a:r>
              <a:rPr lang="en-GB" dirty="0" smtClean="0"/>
              <a:t>, the production of which is controlled by the </a:t>
            </a:r>
            <a:r>
              <a:rPr lang="en-GB" b="1" dirty="0" smtClean="0"/>
              <a:t>brain</a:t>
            </a:r>
            <a:r>
              <a:rPr lang="en-GB" dirty="0" smtClean="0"/>
              <a:t>. Sperm production involves 3 phases: </a:t>
            </a:r>
            <a:r>
              <a:rPr lang="en-GB" b="1" dirty="0" smtClean="0"/>
              <a:t>mitosis</a:t>
            </a:r>
            <a:r>
              <a:rPr lang="en-GB" dirty="0" smtClean="0"/>
              <a:t>, </a:t>
            </a:r>
            <a:r>
              <a:rPr lang="en-GB" b="1" dirty="0" smtClean="0"/>
              <a:t>meiosis, packaging</a:t>
            </a:r>
            <a:r>
              <a:rPr lang="en-GB" dirty="0" smtClean="0"/>
              <a:t>. The completed sperm then is mixed with a variety of substances before ejaculation. Only sperm that contain a </a:t>
            </a:r>
            <a:r>
              <a:rPr lang="en-GB" b="1" dirty="0" smtClean="0"/>
              <a:t>correct set of </a:t>
            </a:r>
            <a:r>
              <a:rPr lang="en-GB" b="1" dirty="0" err="1" smtClean="0"/>
              <a:t>chrs</a:t>
            </a:r>
            <a:r>
              <a:rPr lang="en-GB" b="1" dirty="0" smtClean="0"/>
              <a:t>, can swim powerfully</a:t>
            </a:r>
            <a:r>
              <a:rPr lang="en-GB" dirty="0" smtClean="0"/>
              <a:t>, and have an </a:t>
            </a:r>
            <a:r>
              <a:rPr lang="en-GB" b="1" dirty="0" smtClean="0"/>
              <a:t>intact </a:t>
            </a:r>
            <a:r>
              <a:rPr lang="en-GB" b="1" dirty="0" err="1" smtClean="0"/>
              <a:t>acrosome</a:t>
            </a:r>
            <a:r>
              <a:rPr lang="en-GB" b="1" dirty="0" smtClean="0"/>
              <a:t>, are candidates for fertilization.</a:t>
            </a:r>
            <a:r>
              <a:rPr lang="en-US" sz="3600" dirty="0" smtClean="0"/>
              <a:t> </a:t>
            </a:r>
          </a:p>
          <a:p>
            <a:pPr marL="85725" indent="-85725"/>
            <a:r>
              <a:rPr lang="en-US" sz="3600" dirty="0" smtClean="0"/>
              <a:t>If the process of sex determination yields a male then the germ cells undergo spermatogenesis. Mitotic germ cells in the testis are known as </a:t>
            </a:r>
            <a:r>
              <a:rPr lang="en-US" sz="3600" b="1" dirty="0" err="1" smtClean="0"/>
              <a:t>spermatogonia</a:t>
            </a:r>
            <a:r>
              <a:rPr lang="en-US" sz="3600" b="1" dirty="0" smtClean="0"/>
              <a:t>. </a:t>
            </a:r>
            <a:r>
              <a:rPr lang="en-US" sz="3600" b="1" u="sng" dirty="0" smtClean="0"/>
              <a:t>These are stem cells </a:t>
            </a:r>
            <a:r>
              <a:rPr lang="en-US" sz="3600" dirty="0" smtClean="0"/>
              <a:t>that can both: </a:t>
            </a:r>
            <a:r>
              <a:rPr lang="en-US" sz="3600" b="1" dirty="0" smtClean="0"/>
              <a:t>produce more of themselves</a:t>
            </a:r>
            <a:r>
              <a:rPr lang="en-US" sz="3600" dirty="0" smtClean="0"/>
              <a:t> and </a:t>
            </a:r>
            <a:r>
              <a:rPr lang="en-US" sz="3600" b="1" dirty="0" smtClean="0"/>
              <a:t>produce cells whose destiny is terminal differentiation into sperm.</a:t>
            </a:r>
            <a:r>
              <a:rPr lang="en-US" sz="3600" dirty="0" smtClean="0"/>
              <a:t> After the </a:t>
            </a:r>
            <a:r>
              <a:rPr lang="en-US" sz="3600" b="1" dirty="0" smtClean="0"/>
              <a:t>last mitotic division </a:t>
            </a:r>
            <a:r>
              <a:rPr lang="en-US" sz="3600" dirty="0" smtClean="0"/>
              <a:t>the male </a:t>
            </a:r>
            <a:r>
              <a:rPr lang="en-US" sz="3600" b="1" dirty="0" smtClean="0"/>
              <a:t>germ cell </a:t>
            </a:r>
            <a:r>
              <a:rPr lang="en-US" sz="3600" dirty="0" smtClean="0"/>
              <a:t>is known as a </a:t>
            </a:r>
            <a:r>
              <a:rPr lang="en-US" sz="3600" b="1" dirty="0" smtClean="0"/>
              <a:t>primary </a:t>
            </a:r>
            <a:r>
              <a:rPr lang="en-US" sz="3600" b="1" dirty="0" err="1" smtClean="0"/>
              <a:t>spermatocyte</a:t>
            </a:r>
            <a:r>
              <a:rPr lang="en-US" sz="3600" dirty="0" smtClean="0"/>
              <a:t>. </a:t>
            </a:r>
            <a:r>
              <a:rPr lang="en-US" sz="3600" b="1" dirty="0" smtClean="0"/>
              <a:t>Meiosis</a:t>
            </a:r>
            <a:r>
              <a:rPr lang="en-US" sz="3600" dirty="0" smtClean="0"/>
              <a:t> is equal, the </a:t>
            </a:r>
            <a:r>
              <a:rPr lang="en-US" sz="3600" b="1" dirty="0" smtClean="0"/>
              <a:t>1st division </a:t>
            </a:r>
            <a:r>
              <a:rPr lang="en-US" sz="3600" dirty="0" smtClean="0"/>
              <a:t>yielding </a:t>
            </a:r>
            <a:r>
              <a:rPr lang="en-US" sz="3600" b="1" dirty="0" smtClean="0"/>
              <a:t>2</a:t>
            </a:r>
            <a:r>
              <a:rPr lang="en-US" sz="3600" dirty="0" smtClean="0"/>
              <a:t> </a:t>
            </a:r>
            <a:r>
              <a:rPr lang="en-US" sz="3600" b="1" dirty="0" smtClean="0"/>
              <a:t>secondary </a:t>
            </a:r>
            <a:r>
              <a:rPr lang="en-US" sz="3600" b="1" dirty="0" err="1" smtClean="0"/>
              <a:t>spermatocytes</a:t>
            </a:r>
            <a:r>
              <a:rPr lang="en-US" sz="3600" b="1" dirty="0" smtClean="0"/>
              <a:t> </a:t>
            </a:r>
            <a:r>
              <a:rPr lang="en-US" sz="3600" dirty="0" smtClean="0"/>
              <a:t>and the </a:t>
            </a:r>
            <a:r>
              <a:rPr lang="en-US" sz="3600" b="1" dirty="0" smtClean="0"/>
              <a:t>2nd division </a:t>
            </a:r>
            <a:r>
              <a:rPr lang="en-US" sz="3600" dirty="0" smtClean="0"/>
              <a:t>yielding </a:t>
            </a:r>
            <a:r>
              <a:rPr lang="en-US" sz="3600" b="1" dirty="0" smtClean="0"/>
              <a:t>4 </a:t>
            </a:r>
            <a:r>
              <a:rPr lang="en-US" sz="3600" b="1" dirty="0" err="1" smtClean="0"/>
              <a:t>spermatids</a:t>
            </a:r>
            <a:r>
              <a:rPr lang="en-US" sz="3600" dirty="0" smtClean="0"/>
              <a:t>, which mature to become motile spermatozoa.</a:t>
            </a:r>
            <a:endParaRPr lang="ru-RU" sz="3600" dirty="0" smtClean="0"/>
          </a:p>
          <a:p>
            <a:pPr marL="85725" indent="-85725">
              <a:buNone/>
            </a:pPr>
            <a:r>
              <a:rPr lang="en-GB" b="1" dirty="0" smtClean="0"/>
              <a:t> </a:t>
            </a:r>
            <a:endParaRPr lang="uk-UA" b="1" dirty="0"/>
          </a:p>
        </p:txBody>
      </p:sp>
      <p:sp>
        <p:nvSpPr>
          <p:cNvPr id="4" name="Прямокутник 3"/>
          <p:cNvSpPr/>
          <p:nvPr/>
        </p:nvSpPr>
        <p:spPr>
          <a:xfrm>
            <a:off x="-35619" y="50"/>
            <a:ext cx="4104456"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800" b="1" dirty="0" smtClean="0"/>
              <a:t>More on Spermatogenesis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53195" y="-71958"/>
            <a:ext cx="9775047" cy="6336704"/>
          </a:xfrm>
          <a:prstGeom prst="rect">
            <a:avLst/>
          </a:prstGeom>
          <a:noFill/>
          <a:ln w="9525">
            <a:noFill/>
            <a:miter lim="800000"/>
            <a:headEnd/>
            <a:tailEnd/>
          </a:ln>
        </p:spPr>
      </p:pic>
      <p:sp>
        <p:nvSpPr>
          <p:cNvPr id="5" name="Прямокутник 4"/>
          <p:cNvSpPr/>
          <p:nvPr/>
        </p:nvSpPr>
        <p:spPr>
          <a:xfrm>
            <a:off x="-36385" y="5976714"/>
            <a:ext cx="9721849" cy="1631179"/>
          </a:xfrm>
          <a:prstGeom prst="rect">
            <a:avLst/>
          </a:prstGeom>
        </p:spPr>
        <p:style>
          <a:lnRef idx="1">
            <a:schemeClr val="accent5"/>
          </a:lnRef>
          <a:fillRef idx="2">
            <a:schemeClr val="accent5"/>
          </a:fillRef>
          <a:effectRef idx="1">
            <a:schemeClr val="accent5"/>
          </a:effectRef>
          <a:fontRef idx="minor">
            <a:schemeClr val="dk1"/>
          </a:fontRef>
        </p:style>
        <p:txBody>
          <a:bodyPr wrap="square" lIns="91404" tIns="45702" rIns="91404" bIns="45702">
            <a:spAutoFit/>
          </a:bodyPr>
          <a:lstStyle/>
          <a:p>
            <a:r>
              <a:rPr lang="en-US" sz="2000" dirty="0" smtClean="0"/>
              <a:t>Small population of primordial germ cells proliferates by mitosis to form a population of </a:t>
            </a:r>
            <a:r>
              <a:rPr lang="en-US" sz="2000" dirty="0" err="1" smtClean="0"/>
              <a:t>gonial</a:t>
            </a:r>
            <a:r>
              <a:rPr lang="en-US" sz="2000" dirty="0" smtClean="0"/>
              <a:t> cells (</a:t>
            </a:r>
            <a:r>
              <a:rPr lang="en-US" sz="2000" dirty="0" err="1" smtClean="0"/>
              <a:t>spermatogonia</a:t>
            </a:r>
            <a:r>
              <a:rPr lang="en-US" sz="2000" dirty="0" smtClean="0"/>
              <a:t> or </a:t>
            </a:r>
            <a:r>
              <a:rPr lang="en-US" sz="2000" dirty="0" err="1" smtClean="0"/>
              <a:t>oogonia</a:t>
            </a:r>
            <a:r>
              <a:rPr lang="en-US" sz="2000" dirty="0" smtClean="0"/>
              <a:t>) from which the gametes differentiate. In the male (left), meiosis occurs before differentiation, whereas in the female (right), it occurs after differentiation. Each primary </a:t>
            </a:r>
            <a:r>
              <a:rPr lang="en-US" sz="2000" dirty="0" err="1" smtClean="0"/>
              <a:t>spermatocyte</a:t>
            </a:r>
            <a:r>
              <a:rPr lang="en-US" sz="2000" dirty="0" smtClean="0"/>
              <a:t> generally gives rise to 4 viable gametes, whereas each primary </a:t>
            </a:r>
            <a:r>
              <a:rPr lang="en-US" sz="2000" dirty="0" err="1" smtClean="0"/>
              <a:t>oocyte</a:t>
            </a:r>
            <a:r>
              <a:rPr lang="en-US" sz="2000" dirty="0" smtClean="0"/>
              <a:t> forms only 1 fertilizable egg and 2 or 3 polar bodies.</a:t>
            </a:r>
            <a:r>
              <a:rPr lang="en-GB" sz="2000" dirty="0" smtClean="0"/>
              <a:t> </a:t>
            </a:r>
            <a:endParaRPr lang="uk-UA" sz="2000" dirty="0"/>
          </a:p>
        </p:txBody>
      </p:sp>
      <p:sp>
        <p:nvSpPr>
          <p:cNvPr id="6" name="Прямокутник 5"/>
          <p:cNvSpPr/>
          <p:nvPr/>
        </p:nvSpPr>
        <p:spPr>
          <a:xfrm>
            <a:off x="4788920" y="-59764"/>
            <a:ext cx="4932934" cy="705657"/>
          </a:xfrm>
          <a:prstGeom prst="rect">
            <a:avLst/>
          </a:prstGeom>
        </p:spPr>
        <p:style>
          <a:lnRef idx="1">
            <a:schemeClr val="accent3"/>
          </a:lnRef>
          <a:fillRef idx="2">
            <a:schemeClr val="accent3"/>
          </a:fillRef>
          <a:effectRef idx="1">
            <a:schemeClr val="accent3"/>
          </a:effectRef>
          <a:fontRef idx="minor">
            <a:schemeClr val="dk1"/>
          </a:fontRef>
        </p:style>
        <p:txBody>
          <a:bodyPr wrap="square" lIns="91404" tIns="45702" rIns="91404" bIns="45702">
            <a:spAutoFit/>
          </a:bodyPr>
          <a:lstStyle/>
          <a:p>
            <a:r>
              <a:rPr lang="en-US" sz="2000" b="1" dirty="0" smtClean="0"/>
              <a:t>The stages of </a:t>
            </a:r>
            <a:r>
              <a:rPr lang="en-US" sz="2000" b="1" dirty="0" err="1" smtClean="0"/>
              <a:t>gametogenesis</a:t>
            </a:r>
            <a:r>
              <a:rPr lang="en-US" sz="2000" b="1" dirty="0" smtClean="0"/>
              <a:t>: a comparison between the formation of sperm and eggs. </a:t>
            </a:r>
            <a:endParaRPr lang="uk-UA" sz="2000" dirty="0"/>
          </a:p>
        </p:txBody>
      </p:sp>
      <p:sp>
        <p:nvSpPr>
          <p:cNvPr id="8" name="Прямокутник 7"/>
          <p:cNvSpPr/>
          <p:nvPr/>
        </p:nvSpPr>
        <p:spPr>
          <a:xfrm>
            <a:off x="3708798" y="2063601"/>
            <a:ext cx="648071" cy="384721"/>
          </a:xfrm>
          <a:prstGeom prst="rect">
            <a:avLst/>
          </a:prstGeom>
        </p:spPr>
        <p:txBody>
          <a:bodyPr wrap="square">
            <a:spAutoFit/>
          </a:bodyPr>
          <a:lstStyle/>
          <a:p>
            <a:r>
              <a:rPr lang="en-GB" dirty="0" smtClean="0"/>
              <a:t>4C</a:t>
            </a:r>
          </a:p>
        </p:txBody>
      </p:sp>
      <p:sp>
        <p:nvSpPr>
          <p:cNvPr id="9" name="Прямокутник 8"/>
          <p:cNvSpPr/>
          <p:nvPr/>
        </p:nvSpPr>
        <p:spPr>
          <a:xfrm>
            <a:off x="3708797" y="3359745"/>
            <a:ext cx="437940" cy="384721"/>
          </a:xfrm>
          <a:prstGeom prst="rect">
            <a:avLst/>
          </a:prstGeom>
        </p:spPr>
        <p:txBody>
          <a:bodyPr wrap="none">
            <a:spAutoFit/>
          </a:bodyPr>
          <a:lstStyle/>
          <a:p>
            <a:r>
              <a:rPr lang="en-GB" dirty="0" smtClean="0"/>
              <a:t>1C</a:t>
            </a:r>
            <a:endParaRPr lang="uk-UA" dirty="0"/>
          </a:p>
        </p:txBody>
      </p:sp>
      <p:sp>
        <p:nvSpPr>
          <p:cNvPr id="10" name="Прямокутник 9"/>
          <p:cNvSpPr/>
          <p:nvPr/>
        </p:nvSpPr>
        <p:spPr>
          <a:xfrm>
            <a:off x="3348757" y="4151833"/>
            <a:ext cx="437940" cy="384721"/>
          </a:xfrm>
          <a:prstGeom prst="rect">
            <a:avLst/>
          </a:prstGeom>
        </p:spPr>
        <p:txBody>
          <a:bodyPr wrap="none">
            <a:spAutoFit/>
          </a:bodyPr>
          <a:lstStyle/>
          <a:p>
            <a:r>
              <a:rPr lang="en-GB" dirty="0" smtClean="0"/>
              <a:t>1C</a:t>
            </a:r>
            <a:endParaRPr lang="uk-UA" dirty="0"/>
          </a:p>
        </p:txBody>
      </p:sp>
      <p:sp>
        <p:nvSpPr>
          <p:cNvPr id="12" name="Прямокутник 11"/>
          <p:cNvSpPr/>
          <p:nvPr/>
        </p:nvSpPr>
        <p:spPr>
          <a:xfrm>
            <a:off x="3636789" y="1055489"/>
            <a:ext cx="437940" cy="384721"/>
          </a:xfrm>
          <a:prstGeom prst="rect">
            <a:avLst/>
          </a:prstGeom>
        </p:spPr>
        <p:txBody>
          <a:bodyPr wrap="none">
            <a:spAutoFit/>
          </a:bodyPr>
          <a:lstStyle/>
          <a:p>
            <a:r>
              <a:rPr lang="en-GB" dirty="0" smtClean="0"/>
              <a:t>2C</a:t>
            </a:r>
            <a:endParaRPr lang="uk-UA" dirty="0"/>
          </a:p>
        </p:txBody>
      </p:sp>
      <p:sp>
        <p:nvSpPr>
          <p:cNvPr id="13" name="Прямокутник 12"/>
          <p:cNvSpPr/>
          <p:nvPr/>
        </p:nvSpPr>
        <p:spPr>
          <a:xfrm>
            <a:off x="4350977" y="2711673"/>
            <a:ext cx="437940" cy="384721"/>
          </a:xfrm>
          <a:prstGeom prst="rect">
            <a:avLst/>
          </a:prstGeom>
        </p:spPr>
        <p:txBody>
          <a:bodyPr wrap="none">
            <a:spAutoFit/>
          </a:bodyPr>
          <a:lstStyle/>
          <a:p>
            <a:r>
              <a:rPr lang="en-GB" dirty="0" smtClean="0"/>
              <a:t>2C</a:t>
            </a:r>
            <a:endParaRPr lang="uk-UA" dirty="0"/>
          </a:p>
        </p:txBody>
      </p:sp>
      <p:sp>
        <p:nvSpPr>
          <p:cNvPr id="14" name="Прямокутник 13"/>
          <p:cNvSpPr/>
          <p:nvPr/>
        </p:nvSpPr>
        <p:spPr>
          <a:xfrm>
            <a:off x="8677349" y="2207617"/>
            <a:ext cx="437940" cy="384721"/>
          </a:xfrm>
          <a:prstGeom prst="rect">
            <a:avLst/>
          </a:prstGeom>
        </p:spPr>
        <p:txBody>
          <a:bodyPr wrap="none">
            <a:spAutoFit/>
          </a:bodyPr>
          <a:lstStyle/>
          <a:p>
            <a:r>
              <a:rPr lang="en-GB" dirty="0" smtClean="0"/>
              <a:t>2C</a:t>
            </a:r>
            <a:endParaRPr lang="uk-UA" dirty="0"/>
          </a:p>
        </p:txBody>
      </p:sp>
      <p:sp>
        <p:nvSpPr>
          <p:cNvPr id="15" name="Прямокутник 14"/>
          <p:cNvSpPr/>
          <p:nvPr/>
        </p:nvSpPr>
        <p:spPr>
          <a:xfrm>
            <a:off x="6301085" y="4727897"/>
            <a:ext cx="437940" cy="384721"/>
          </a:xfrm>
          <a:prstGeom prst="rect">
            <a:avLst/>
          </a:prstGeom>
        </p:spPr>
        <p:txBody>
          <a:bodyPr wrap="none">
            <a:spAutoFit/>
          </a:bodyPr>
          <a:lstStyle/>
          <a:p>
            <a:r>
              <a:rPr lang="en-GB" dirty="0" smtClean="0"/>
              <a:t>2C</a:t>
            </a:r>
            <a:endParaRPr lang="uk-UA" dirty="0"/>
          </a:p>
        </p:txBody>
      </p:sp>
      <p:sp>
        <p:nvSpPr>
          <p:cNvPr id="16" name="Прямокутник 15"/>
          <p:cNvSpPr/>
          <p:nvPr/>
        </p:nvSpPr>
        <p:spPr>
          <a:xfrm>
            <a:off x="7669238" y="3024386"/>
            <a:ext cx="648071" cy="384721"/>
          </a:xfrm>
          <a:prstGeom prst="rect">
            <a:avLst/>
          </a:prstGeom>
        </p:spPr>
        <p:txBody>
          <a:bodyPr wrap="square">
            <a:spAutoFit/>
          </a:bodyPr>
          <a:lstStyle/>
          <a:p>
            <a:r>
              <a:rPr lang="en-GB" dirty="0" smtClean="0"/>
              <a:t>4C</a:t>
            </a:r>
          </a:p>
        </p:txBody>
      </p:sp>
      <p:sp>
        <p:nvSpPr>
          <p:cNvPr id="17" name="Прямокутник 16"/>
          <p:cNvSpPr/>
          <p:nvPr/>
        </p:nvSpPr>
        <p:spPr>
          <a:xfrm>
            <a:off x="7447321" y="5231953"/>
            <a:ext cx="437940" cy="384721"/>
          </a:xfrm>
          <a:prstGeom prst="rect">
            <a:avLst/>
          </a:prstGeom>
        </p:spPr>
        <p:txBody>
          <a:bodyPr wrap="none">
            <a:spAutoFit/>
          </a:bodyPr>
          <a:lstStyle/>
          <a:p>
            <a:r>
              <a:rPr lang="en-GB" dirty="0" smtClean="0"/>
              <a:t>1C</a:t>
            </a:r>
            <a:endParaRPr lang="uk-UA" dirty="0"/>
          </a:p>
        </p:txBody>
      </p:sp>
      <p:sp>
        <p:nvSpPr>
          <p:cNvPr id="18" name="Прямокутник 17"/>
          <p:cNvSpPr/>
          <p:nvPr/>
        </p:nvSpPr>
        <p:spPr>
          <a:xfrm>
            <a:off x="9175513" y="4223841"/>
            <a:ext cx="437940" cy="384721"/>
          </a:xfrm>
          <a:prstGeom prst="rect">
            <a:avLst/>
          </a:prstGeom>
        </p:spPr>
        <p:txBody>
          <a:bodyPr wrap="none">
            <a:spAutoFit/>
          </a:bodyPr>
          <a:lstStyle/>
          <a:p>
            <a:r>
              <a:rPr lang="en-GB" dirty="0" smtClean="0"/>
              <a:t>1C</a:t>
            </a:r>
            <a:endParaRPr lang="uk-UA" dirty="0"/>
          </a:p>
        </p:txBody>
      </p:sp>
      <p:sp>
        <p:nvSpPr>
          <p:cNvPr id="19" name="Прямокутник 18"/>
          <p:cNvSpPr/>
          <p:nvPr/>
        </p:nvSpPr>
        <p:spPr>
          <a:xfrm>
            <a:off x="8245301" y="3719785"/>
            <a:ext cx="437940" cy="384721"/>
          </a:xfrm>
          <a:prstGeom prst="rect">
            <a:avLst/>
          </a:prstGeom>
        </p:spPr>
        <p:txBody>
          <a:bodyPr wrap="none">
            <a:spAutoFit/>
          </a:bodyPr>
          <a:lstStyle/>
          <a:p>
            <a:r>
              <a:rPr lang="en-GB" dirty="0" smtClean="0"/>
              <a:t>2C</a:t>
            </a:r>
            <a:endParaRPr lang="uk-UA" dirty="0"/>
          </a:p>
        </p:txBody>
      </p:sp>
      <p:sp>
        <p:nvSpPr>
          <p:cNvPr id="20" name="Прямокутник 19"/>
          <p:cNvSpPr/>
          <p:nvPr/>
        </p:nvSpPr>
        <p:spPr>
          <a:xfrm>
            <a:off x="7185947" y="3744466"/>
            <a:ext cx="1216230" cy="762645"/>
          </a:xfrm>
          <a:prstGeom prst="rect">
            <a:avLst/>
          </a:prstGeom>
        </p:spPr>
        <p:txBody>
          <a:bodyPr wrap="none">
            <a:spAutoFit/>
          </a:bodyPr>
          <a:lstStyle/>
          <a:p>
            <a:pPr algn="ctr">
              <a:lnSpc>
                <a:spcPct val="80000"/>
              </a:lnSpc>
            </a:pPr>
            <a:r>
              <a:rPr lang="en-GB" sz="1800" dirty="0" smtClean="0"/>
              <a:t>Secondary </a:t>
            </a:r>
          </a:p>
          <a:p>
            <a:pPr algn="ctr">
              <a:lnSpc>
                <a:spcPct val="80000"/>
              </a:lnSpc>
            </a:pPr>
            <a:r>
              <a:rPr lang="en-GB" sz="1800" dirty="0" err="1" smtClean="0"/>
              <a:t>oocyte</a:t>
            </a:r>
            <a:r>
              <a:rPr lang="en-GB" sz="1800" dirty="0" smtClean="0"/>
              <a:t> is</a:t>
            </a:r>
          </a:p>
          <a:p>
            <a:pPr algn="ctr">
              <a:lnSpc>
                <a:spcPct val="80000"/>
              </a:lnSpc>
            </a:pPr>
            <a:r>
              <a:rPr lang="en-GB" sz="1800" dirty="0" smtClean="0"/>
              <a:t>ovulated</a:t>
            </a:r>
            <a:endParaRPr lang="uk-UA" sz="18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a:extLst>
              <a:ext uri="{FF2B5EF4-FFF2-40B4-BE49-F238E27FC236}">
                <a16:creationId xmlns="" xmlns:a16="http://schemas.microsoft.com/office/drawing/2014/main" id="{A2F3D823-048C-480E-9BBE-D21937D8602A}"/>
              </a:ext>
            </a:extLst>
          </p:cNvPr>
          <p:cNvSpPr txBox="1">
            <a:spLocks noChangeArrowheads="1"/>
          </p:cNvSpPr>
          <p:nvPr/>
        </p:nvSpPr>
        <p:spPr bwMode="auto">
          <a:xfrm>
            <a:off x="0" y="-71958"/>
            <a:ext cx="5148957" cy="959378"/>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tyle>
          <a:lnRef idx="1">
            <a:schemeClr val="accent3"/>
          </a:lnRef>
          <a:fillRef idx="2">
            <a:schemeClr val="accent3"/>
          </a:fillRef>
          <a:effectRef idx="1">
            <a:schemeClr val="accent3"/>
          </a:effectRef>
          <a:fontRef idx="minor">
            <a:schemeClr val="dk1"/>
          </a:fontRef>
        </p:style>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hu-HU" altLang="hu-HU" sz="2800" b="1" dirty="0" err="1">
                <a:solidFill>
                  <a:srgbClr val="002060"/>
                </a:solidFill>
                <a:cs typeface="Arial" pitchFamily="34" charset="0"/>
              </a:rPr>
              <a:t>Development</a:t>
            </a:r>
            <a:r>
              <a:rPr lang="hu-HU" altLang="hu-HU" sz="2800" b="1" dirty="0">
                <a:solidFill>
                  <a:srgbClr val="002060"/>
                </a:solidFill>
                <a:cs typeface="Arial" pitchFamily="34" charset="0"/>
              </a:rPr>
              <a:t> of </a:t>
            </a:r>
            <a:r>
              <a:rPr lang="hu-HU" altLang="hu-HU" sz="2800" b="1" dirty="0" err="1">
                <a:solidFill>
                  <a:srgbClr val="002060"/>
                </a:solidFill>
                <a:cs typeface="Arial" pitchFamily="34" charset="0"/>
              </a:rPr>
              <a:t>the</a:t>
            </a:r>
            <a:r>
              <a:rPr lang="hu-HU" altLang="hu-HU" sz="2800" b="1" dirty="0">
                <a:solidFill>
                  <a:srgbClr val="002060"/>
                </a:solidFill>
                <a:cs typeface="Arial" pitchFamily="34" charset="0"/>
              </a:rPr>
              <a:t> </a:t>
            </a:r>
            <a:r>
              <a:rPr lang="hu-HU" altLang="hu-HU" sz="2800" b="1" dirty="0" err="1">
                <a:solidFill>
                  <a:srgbClr val="002060"/>
                </a:solidFill>
                <a:cs typeface="Arial" pitchFamily="34" charset="0"/>
              </a:rPr>
              <a:t>egg</a:t>
            </a:r>
            <a:r>
              <a:rPr lang="hu-HU" altLang="hu-HU" sz="2800" b="1" dirty="0">
                <a:solidFill>
                  <a:srgbClr val="002060"/>
                </a:solidFill>
                <a:cs typeface="Arial" pitchFamily="34" charset="0"/>
              </a:rPr>
              <a:t> </a:t>
            </a:r>
            <a:r>
              <a:rPr lang="hu-HU" altLang="hu-HU" sz="2800" b="1" dirty="0" err="1">
                <a:solidFill>
                  <a:srgbClr val="002060"/>
                </a:solidFill>
                <a:cs typeface="Arial" pitchFamily="34" charset="0"/>
              </a:rPr>
              <a:t>cell</a:t>
            </a:r>
            <a:r>
              <a:rPr lang="hu-HU" altLang="hu-HU" sz="2800" b="1" dirty="0">
                <a:solidFill>
                  <a:srgbClr val="002060"/>
                </a:solidFill>
                <a:cs typeface="Arial" pitchFamily="34" charset="0"/>
              </a:rPr>
              <a:t>: </a:t>
            </a:r>
            <a:r>
              <a:rPr lang="hu-HU" altLang="hu-HU" sz="2800" b="1" dirty="0" err="1">
                <a:solidFill>
                  <a:srgbClr val="002060"/>
                </a:solidFill>
                <a:cs typeface="Arial" pitchFamily="34" charset="0"/>
              </a:rPr>
              <a:t>Oogenesis</a:t>
            </a:r>
            <a:endParaRPr lang="hu-HU" altLang="hu-HU" sz="2800" b="1" dirty="0">
              <a:solidFill>
                <a:srgbClr val="002060"/>
              </a:solidFill>
              <a:cs typeface="Arial" pitchFamily="34" charset="0"/>
            </a:endParaRPr>
          </a:p>
        </p:txBody>
      </p:sp>
      <p:sp>
        <p:nvSpPr>
          <p:cNvPr id="11267" name="Text Box 6">
            <a:extLst>
              <a:ext uri="{FF2B5EF4-FFF2-40B4-BE49-F238E27FC236}">
                <a16:creationId xmlns="" xmlns:a16="http://schemas.microsoft.com/office/drawing/2014/main" id="{84E41EED-EF6B-4A1A-9244-4F4AA528CC37}"/>
              </a:ext>
            </a:extLst>
          </p:cNvPr>
          <p:cNvSpPr txBox="1">
            <a:spLocks noChangeArrowheads="1"/>
          </p:cNvSpPr>
          <p:nvPr/>
        </p:nvSpPr>
        <p:spPr bwMode="auto">
          <a:xfrm>
            <a:off x="1530433" y="1181815"/>
            <a:ext cx="1378527" cy="3900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endParaRPr lang="hu-HU" altLang="hu-HU" sz="1900" dirty="0"/>
          </a:p>
        </p:txBody>
      </p:sp>
      <p:pic>
        <p:nvPicPr>
          <p:cNvPr id="11268" name="Picture 8" descr="oogenesis1">
            <a:extLst>
              <a:ext uri="{FF2B5EF4-FFF2-40B4-BE49-F238E27FC236}">
                <a16:creationId xmlns="" xmlns:a16="http://schemas.microsoft.com/office/drawing/2014/main" id="{7443DA47-09F2-438A-8722-E33AD9C8D552}"/>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148957" y="198365"/>
            <a:ext cx="2444387" cy="68375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9" name="Line 9">
            <a:extLst>
              <a:ext uri="{FF2B5EF4-FFF2-40B4-BE49-F238E27FC236}">
                <a16:creationId xmlns="" xmlns:a16="http://schemas.microsoft.com/office/drawing/2014/main" id="{4DCD2F9B-1E07-4892-90CB-69E89C7F5497}"/>
              </a:ext>
            </a:extLst>
          </p:cNvPr>
          <p:cNvSpPr>
            <a:spLocks noChangeShapeType="1"/>
          </p:cNvSpPr>
          <p:nvPr/>
        </p:nvSpPr>
        <p:spPr bwMode="auto">
          <a:xfrm>
            <a:off x="5664756" y="953453"/>
            <a:ext cx="1550685" cy="0"/>
          </a:xfrm>
          <a:prstGeom prst="line">
            <a:avLst/>
          </a:prstGeom>
          <a:noFill/>
          <a:ln w="28575">
            <a:solidFill>
              <a:schemeClr val="tx1"/>
            </a:solidFill>
            <a:prstDash val="sysDot"/>
            <a:round/>
            <a:headEnd/>
            <a:tailEn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70" name="Line 10">
            <a:extLst>
              <a:ext uri="{FF2B5EF4-FFF2-40B4-BE49-F238E27FC236}">
                <a16:creationId xmlns="" xmlns:a16="http://schemas.microsoft.com/office/drawing/2014/main" id="{97A33E18-FC57-416F-8204-1329C7B9BB14}"/>
              </a:ext>
            </a:extLst>
          </p:cNvPr>
          <p:cNvSpPr>
            <a:spLocks noChangeShapeType="1"/>
          </p:cNvSpPr>
          <p:nvPr/>
        </p:nvSpPr>
        <p:spPr bwMode="auto">
          <a:xfrm>
            <a:off x="5664756" y="2616994"/>
            <a:ext cx="1550685" cy="0"/>
          </a:xfrm>
          <a:prstGeom prst="line">
            <a:avLst/>
          </a:prstGeom>
          <a:noFill/>
          <a:ln w="28575">
            <a:solidFill>
              <a:schemeClr val="tx1"/>
            </a:solidFill>
            <a:prstDash val="sysDot"/>
            <a:round/>
            <a:headEnd/>
            <a:tailEn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71" name="Line 11">
            <a:extLst>
              <a:ext uri="{FF2B5EF4-FFF2-40B4-BE49-F238E27FC236}">
                <a16:creationId xmlns="" xmlns:a16="http://schemas.microsoft.com/office/drawing/2014/main" id="{EE68B9E7-F5D1-4348-8DE2-B34C98597C9F}"/>
              </a:ext>
            </a:extLst>
          </p:cNvPr>
          <p:cNvSpPr>
            <a:spLocks noChangeShapeType="1"/>
          </p:cNvSpPr>
          <p:nvPr/>
        </p:nvSpPr>
        <p:spPr bwMode="auto">
          <a:xfrm>
            <a:off x="5664756" y="3373755"/>
            <a:ext cx="1550685" cy="0"/>
          </a:xfrm>
          <a:prstGeom prst="line">
            <a:avLst/>
          </a:prstGeom>
          <a:noFill/>
          <a:ln w="28575">
            <a:solidFill>
              <a:schemeClr val="tx1"/>
            </a:solidFill>
            <a:prstDash val="sysDot"/>
            <a:round/>
            <a:headEnd/>
            <a:tailEn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72" name="Line 12">
            <a:extLst>
              <a:ext uri="{FF2B5EF4-FFF2-40B4-BE49-F238E27FC236}">
                <a16:creationId xmlns="" xmlns:a16="http://schemas.microsoft.com/office/drawing/2014/main" id="{95A1166A-99E5-4762-A322-86069976E9CE}"/>
              </a:ext>
            </a:extLst>
          </p:cNvPr>
          <p:cNvSpPr>
            <a:spLocks noChangeShapeType="1"/>
          </p:cNvSpPr>
          <p:nvPr/>
        </p:nvSpPr>
        <p:spPr bwMode="auto">
          <a:xfrm>
            <a:off x="6468575" y="878447"/>
            <a:ext cx="0" cy="22669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73" name="Line 13">
            <a:extLst>
              <a:ext uri="{FF2B5EF4-FFF2-40B4-BE49-F238E27FC236}">
                <a16:creationId xmlns="" xmlns:a16="http://schemas.microsoft.com/office/drawing/2014/main" id="{C8F48F05-2129-4CF8-BE98-09AE49615F11}"/>
              </a:ext>
            </a:extLst>
          </p:cNvPr>
          <p:cNvSpPr>
            <a:spLocks noChangeShapeType="1"/>
          </p:cNvSpPr>
          <p:nvPr/>
        </p:nvSpPr>
        <p:spPr bwMode="auto">
          <a:xfrm flipH="1">
            <a:off x="6239454" y="1408516"/>
            <a:ext cx="113928" cy="75009"/>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74" name="Line 14">
            <a:extLst>
              <a:ext uri="{FF2B5EF4-FFF2-40B4-BE49-F238E27FC236}">
                <a16:creationId xmlns="" xmlns:a16="http://schemas.microsoft.com/office/drawing/2014/main" id="{CB19DEB8-945A-44CD-B01C-075FB7887540}"/>
              </a:ext>
            </a:extLst>
          </p:cNvPr>
          <p:cNvSpPr>
            <a:spLocks noChangeShapeType="1"/>
          </p:cNvSpPr>
          <p:nvPr/>
        </p:nvSpPr>
        <p:spPr bwMode="auto">
          <a:xfrm flipH="1">
            <a:off x="5952103" y="1710214"/>
            <a:ext cx="113928" cy="7501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75" name="Line 15">
            <a:extLst>
              <a:ext uri="{FF2B5EF4-FFF2-40B4-BE49-F238E27FC236}">
                <a16:creationId xmlns="" xmlns:a16="http://schemas.microsoft.com/office/drawing/2014/main" id="{137A2B6A-0172-4B0B-AC0F-C4C778C0B303}"/>
              </a:ext>
            </a:extLst>
          </p:cNvPr>
          <p:cNvSpPr>
            <a:spLocks noChangeShapeType="1"/>
          </p:cNvSpPr>
          <p:nvPr/>
        </p:nvSpPr>
        <p:spPr bwMode="auto">
          <a:xfrm flipH="1">
            <a:off x="5607787" y="2011922"/>
            <a:ext cx="113928" cy="151685"/>
          </a:xfrm>
          <a:prstGeom prst="line">
            <a:avLst/>
          </a:prstGeom>
          <a:noFill/>
          <a:ln w="28575">
            <a:solidFill>
              <a:schemeClr val="tx1"/>
            </a:solidFill>
            <a:prstDash val="sysDot"/>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76" name="Line 16">
            <a:extLst>
              <a:ext uri="{FF2B5EF4-FFF2-40B4-BE49-F238E27FC236}">
                <a16:creationId xmlns="" xmlns:a16="http://schemas.microsoft.com/office/drawing/2014/main" id="{27FEA89F-102B-44BA-A717-834510C0BEE3}"/>
              </a:ext>
            </a:extLst>
          </p:cNvPr>
          <p:cNvSpPr>
            <a:spLocks noChangeShapeType="1"/>
          </p:cNvSpPr>
          <p:nvPr/>
        </p:nvSpPr>
        <p:spPr bwMode="auto">
          <a:xfrm flipH="1">
            <a:off x="6583770" y="1710214"/>
            <a:ext cx="113928" cy="7501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77" name="Line 17">
            <a:extLst>
              <a:ext uri="{FF2B5EF4-FFF2-40B4-BE49-F238E27FC236}">
                <a16:creationId xmlns="" xmlns:a16="http://schemas.microsoft.com/office/drawing/2014/main" id="{7FBEB7AD-C857-44C0-A9D0-8C8A91B83565}"/>
              </a:ext>
            </a:extLst>
          </p:cNvPr>
          <p:cNvSpPr>
            <a:spLocks noChangeShapeType="1"/>
          </p:cNvSpPr>
          <p:nvPr/>
        </p:nvSpPr>
        <p:spPr bwMode="auto">
          <a:xfrm flipH="1">
            <a:off x="6583770" y="1861903"/>
            <a:ext cx="113928" cy="75009"/>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78" name="Line 19">
            <a:extLst>
              <a:ext uri="{FF2B5EF4-FFF2-40B4-BE49-F238E27FC236}">
                <a16:creationId xmlns="" xmlns:a16="http://schemas.microsoft.com/office/drawing/2014/main" id="{485F88FF-4EC6-4BC0-801D-DD37E65B9508}"/>
              </a:ext>
            </a:extLst>
          </p:cNvPr>
          <p:cNvSpPr>
            <a:spLocks noChangeShapeType="1"/>
          </p:cNvSpPr>
          <p:nvPr/>
        </p:nvSpPr>
        <p:spPr bwMode="auto">
          <a:xfrm>
            <a:off x="6525539" y="1408511"/>
            <a:ext cx="115194" cy="15168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79" name="Line 21">
            <a:extLst>
              <a:ext uri="{FF2B5EF4-FFF2-40B4-BE49-F238E27FC236}">
                <a16:creationId xmlns="" xmlns:a16="http://schemas.microsoft.com/office/drawing/2014/main" id="{1EFC7E83-F9D9-402A-BD8F-C19E5D1AC20D}"/>
              </a:ext>
            </a:extLst>
          </p:cNvPr>
          <p:cNvSpPr>
            <a:spLocks noChangeShapeType="1"/>
          </p:cNvSpPr>
          <p:nvPr/>
        </p:nvSpPr>
        <p:spPr bwMode="auto">
          <a:xfrm>
            <a:off x="6812892" y="1710216"/>
            <a:ext cx="115194" cy="15168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80" name="Line 22">
            <a:extLst>
              <a:ext uri="{FF2B5EF4-FFF2-40B4-BE49-F238E27FC236}">
                <a16:creationId xmlns="" xmlns:a16="http://schemas.microsoft.com/office/drawing/2014/main" id="{DAB69C56-620C-47CC-8DD8-0A33CF857073}"/>
              </a:ext>
            </a:extLst>
          </p:cNvPr>
          <p:cNvSpPr>
            <a:spLocks noChangeShapeType="1"/>
          </p:cNvSpPr>
          <p:nvPr/>
        </p:nvSpPr>
        <p:spPr bwMode="auto">
          <a:xfrm>
            <a:off x="6698964" y="2088596"/>
            <a:ext cx="115194" cy="151685"/>
          </a:xfrm>
          <a:prstGeom prst="line">
            <a:avLst/>
          </a:prstGeom>
          <a:noFill/>
          <a:ln w="28575">
            <a:solidFill>
              <a:schemeClr val="tx1"/>
            </a:solidFill>
            <a:prstDash val="sysDot"/>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81" name="Line 23">
            <a:extLst>
              <a:ext uri="{FF2B5EF4-FFF2-40B4-BE49-F238E27FC236}">
                <a16:creationId xmlns="" xmlns:a16="http://schemas.microsoft.com/office/drawing/2014/main" id="{15E2ABCF-8080-4285-A58D-DB4EB60854B4}"/>
              </a:ext>
            </a:extLst>
          </p:cNvPr>
          <p:cNvSpPr>
            <a:spLocks noChangeShapeType="1"/>
          </p:cNvSpPr>
          <p:nvPr/>
        </p:nvSpPr>
        <p:spPr bwMode="auto">
          <a:xfrm>
            <a:off x="6124262" y="1710216"/>
            <a:ext cx="115194" cy="15168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82" name="Line 24">
            <a:extLst>
              <a:ext uri="{FF2B5EF4-FFF2-40B4-BE49-F238E27FC236}">
                <a16:creationId xmlns="" xmlns:a16="http://schemas.microsoft.com/office/drawing/2014/main" id="{653BE2DB-0D84-4419-9052-2C78A4712151}"/>
              </a:ext>
            </a:extLst>
          </p:cNvPr>
          <p:cNvSpPr>
            <a:spLocks noChangeShapeType="1"/>
          </p:cNvSpPr>
          <p:nvPr/>
        </p:nvSpPr>
        <p:spPr bwMode="auto">
          <a:xfrm>
            <a:off x="7100246" y="2011925"/>
            <a:ext cx="172158" cy="228361"/>
          </a:xfrm>
          <a:prstGeom prst="line">
            <a:avLst/>
          </a:prstGeom>
          <a:noFill/>
          <a:ln w="28575">
            <a:solidFill>
              <a:schemeClr val="tx1"/>
            </a:solidFill>
            <a:prstDash val="sysDot"/>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83" name="Line 26">
            <a:extLst>
              <a:ext uri="{FF2B5EF4-FFF2-40B4-BE49-F238E27FC236}">
                <a16:creationId xmlns="" xmlns:a16="http://schemas.microsoft.com/office/drawing/2014/main" id="{ECF760CC-936C-4C57-9740-51E2B3FB9648}"/>
              </a:ext>
            </a:extLst>
          </p:cNvPr>
          <p:cNvSpPr>
            <a:spLocks noChangeShapeType="1"/>
          </p:cNvSpPr>
          <p:nvPr/>
        </p:nvSpPr>
        <p:spPr bwMode="auto">
          <a:xfrm flipH="1">
            <a:off x="6009068" y="2088601"/>
            <a:ext cx="172158" cy="150019"/>
          </a:xfrm>
          <a:prstGeom prst="line">
            <a:avLst/>
          </a:prstGeom>
          <a:noFill/>
          <a:ln w="28575">
            <a:solidFill>
              <a:schemeClr val="tx1"/>
            </a:solidFill>
            <a:prstDash val="sysDot"/>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84" name="Line 27">
            <a:extLst>
              <a:ext uri="{FF2B5EF4-FFF2-40B4-BE49-F238E27FC236}">
                <a16:creationId xmlns="" xmlns:a16="http://schemas.microsoft.com/office/drawing/2014/main" id="{57DC800B-0166-40DB-B2EC-6854A5285A5B}"/>
              </a:ext>
            </a:extLst>
          </p:cNvPr>
          <p:cNvSpPr>
            <a:spLocks noChangeShapeType="1"/>
          </p:cNvSpPr>
          <p:nvPr/>
        </p:nvSpPr>
        <p:spPr bwMode="auto">
          <a:xfrm flipH="1">
            <a:off x="6411615" y="2088601"/>
            <a:ext cx="115194" cy="150019"/>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85" name="Line 28">
            <a:extLst>
              <a:ext uri="{FF2B5EF4-FFF2-40B4-BE49-F238E27FC236}">
                <a16:creationId xmlns="" xmlns:a16="http://schemas.microsoft.com/office/drawing/2014/main" id="{A8EE19C8-1632-4A6A-9261-37E29E08832D}"/>
              </a:ext>
            </a:extLst>
          </p:cNvPr>
          <p:cNvSpPr>
            <a:spLocks noChangeShapeType="1"/>
          </p:cNvSpPr>
          <p:nvPr/>
        </p:nvSpPr>
        <p:spPr bwMode="auto">
          <a:xfrm flipH="1">
            <a:off x="6871121" y="2011922"/>
            <a:ext cx="113928" cy="226695"/>
          </a:xfrm>
          <a:prstGeom prst="line">
            <a:avLst/>
          </a:prstGeom>
          <a:noFill/>
          <a:ln w="28575">
            <a:solidFill>
              <a:schemeClr val="tx1"/>
            </a:solidFill>
            <a:prstDash val="sysDot"/>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86" name="Line 30">
            <a:extLst>
              <a:ext uri="{FF2B5EF4-FFF2-40B4-BE49-F238E27FC236}">
                <a16:creationId xmlns="" xmlns:a16="http://schemas.microsoft.com/office/drawing/2014/main" id="{AA6BCA5E-03B2-43F9-8746-1DED9B52EAAB}"/>
              </a:ext>
            </a:extLst>
          </p:cNvPr>
          <p:cNvSpPr>
            <a:spLocks noChangeShapeType="1"/>
          </p:cNvSpPr>
          <p:nvPr/>
        </p:nvSpPr>
        <p:spPr bwMode="auto">
          <a:xfrm>
            <a:off x="5836909" y="2088596"/>
            <a:ext cx="56964" cy="151685"/>
          </a:xfrm>
          <a:prstGeom prst="line">
            <a:avLst/>
          </a:prstGeom>
          <a:noFill/>
          <a:ln w="28575">
            <a:solidFill>
              <a:schemeClr val="tx1"/>
            </a:solidFill>
            <a:prstDash val="sysDot"/>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87" name="Line 31">
            <a:extLst>
              <a:ext uri="{FF2B5EF4-FFF2-40B4-BE49-F238E27FC236}">
                <a16:creationId xmlns="" xmlns:a16="http://schemas.microsoft.com/office/drawing/2014/main" id="{6CAA965C-D110-4411-9B8F-962915329925}"/>
              </a:ext>
            </a:extLst>
          </p:cNvPr>
          <p:cNvSpPr>
            <a:spLocks noChangeShapeType="1"/>
          </p:cNvSpPr>
          <p:nvPr/>
        </p:nvSpPr>
        <p:spPr bwMode="auto">
          <a:xfrm>
            <a:off x="6353381" y="2541987"/>
            <a:ext cx="0" cy="22669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88" name="Line 32">
            <a:extLst>
              <a:ext uri="{FF2B5EF4-FFF2-40B4-BE49-F238E27FC236}">
                <a16:creationId xmlns="" xmlns:a16="http://schemas.microsoft.com/office/drawing/2014/main" id="{9B38DE05-6C53-4E04-B680-EC919C879F1D}"/>
              </a:ext>
            </a:extLst>
          </p:cNvPr>
          <p:cNvSpPr>
            <a:spLocks noChangeShapeType="1"/>
          </p:cNvSpPr>
          <p:nvPr/>
        </p:nvSpPr>
        <p:spPr bwMode="auto">
          <a:xfrm>
            <a:off x="5893872" y="5339007"/>
            <a:ext cx="173424" cy="7667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89" name="Line 33">
            <a:extLst>
              <a:ext uri="{FF2B5EF4-FFF2-40B4-BE49-F238E27FC236}">
                <a16:creationId xmlns="" xmlns:a16="http://schemas.microsoft.com/office/drawing/2014/main" id="{2D273F29-885C-47BD-83D7-3C0EBA7F0026}"/>
              </a:ext>
            </a:extLst>
          </p:cNvPr>
          <p:cNvSpPr>
            <a:spLocks noChangeShapeType="1"/>
          </p:cNvSpPr>
          <p:nvPr/>
        </p:nvSpPr>
        <p:spPr bwMode="auto">
          <a:xfrm>
            <a:off x="6353381" y="3222076"/>
            <a:ext cx="0" cy="303371"/>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90" name="Line 34">
            <a:extLst>
              <a:ext uri="{FF2B5EF4-FFF2-40B4-BE49-F238E27FC236}">
                <a16:creationId xmlns="" xmlns:a16="http://schemas.microsoft.com/office/drawing/2014/main" id="{1A0DBB71-ABF6-4770-9398-532F7686C532}"/>
              </a:ext>
            </a:extLst>
          </p:cNvPr>
          <p:cNvSpPr>
            <a:spLocks noChangeShapeType="1"/>
          </p:cNvSpPr>
          <p:nvPr/>
        </p:nvSpPr>
        <p:spPr bwMode="auto">
          <a:xfrm>
            <a:off x="6353381" y="4053846"/>
            <a:ext cx="0" cy="378381"/>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91" name="Line 35">
            <a:extLst>
              <a:ext uri="{FF2B5EF4-FFF2-40B4-BE49-F238E27FC236}">
                <a16:creationId xmlns="" xmlns:a16="http://schemas.microsoft.com/office/drawing/2014/main" id="{21B0CEE8-FCA2-4694-A3F6-CBFD327186E8}"/>
              </a:ext>
            </a:extLst>
          </p:cNvPr>
          <p:cNvSpPr>
            <a:spLocks noChangeShapeType="1"/>
          </p:cNvSpPr>
          <p:nvPr/>
        </p:nvSpPr>
        <p:spPr bwMode="auto">
          <a:xfrm>
            <a:off x="6411612" y="4053840"/>
            <a:ext cx="401279" cy="45339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92" name="Line 36">
            <a:extLst>
              <a:ext uri="{FF2B5EF4-FFF2-40B4-BE49-F238E27FC236}">
                <a16:creationId xmlns="" xmlns:a16="http://schemas.microsoft.com/office/drawing/2014/main" id="{D795E0FD-5E68-4BE1-8235-FF067E8D4DD5}"/>
              </a:ext>
            </a:extLst>
          </p:cNvPr>
          <p:cNvSpPr>
            <a:spLocks noChangeShapeType="1"/>
          </p:cNvSpPr>
          <p:nvPr/>
        </p:nvSpPr>
        <p:spPr bwMode="auto">
          <a:xfrm>
            <a:off x="6296417" y="4885611"/>
            <a:ext cx="0" cy="37838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93" name="Line 37">
            <a:extLst>
              <a:ext uri="{FF2B5EF4-FFF2-40B4-BE49-F238E27FC236}">
                <a16:creationId xmlns="" xmlns:a16="http://schemas.microsoft.com/office/drawing/2014/main" id="{1139297F-EF9C-4A53-BD4C-D8F6EE315239}"/>
              </a:ext>
            </a:extLst>
          </p:cNvPr>
          <p:cNvSpPr>
            <a:spLocks noChangeShapeType="1"/>
          </p:cNvSpPr>
          <p:nvPr/>
        </p:nvSpPr>
        <p:spPr bwMode="auto">
          <a:xfrm>
            <a:off x="6296417" y="5717387"/>
            <a:ext cx="0" cy="378381"/>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94" name="Line 38">
            <a:extLst>
              <a:ext uri="{FF2B5EF4-FFF2-40B4-BE49-F238E27FC236}">
                <a16:creationId xmlns="" xmlns:a16="http://schemas.microsoft.com/office/drawing/2014/main" id="{BEFA8663-AC04-4047-B652-02B5CEEA6BCC}"/>
              </a:ext>
            </a:extLst>
          </p:cNvPr>
          <p:cNvSpPr>
            <a:spLocks noChangeShapeType="1"/>
          </p:cNvSpPr>
          <p:nvPr/>
        </p:nvSpPr>
        <p:spPr bwMode="auto">
          <a:xfrm>
            <a:off x="6411611" y="5717381"/>
            <a:ext cx="287352" cy="45339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295" name="Text Box 39">
            <a:extLst>
              <a:ext uri="{FF2B5EF4-FFF2-40B4-BE49-F238E27FC236}">
                <a16:creationId xmlns="" xmlns:a16="http://schemas.microsoft.com/office/drawing/2014/main" id="{B4223898-DAE5-4EC8-B9E9-E4787145D12A}"/>
              </a:ext>
            </a:extLst>
          </p:cNvPr>
          <p:cNvSpPr txBox="1">
            <a:spLocks noChangeArrowheads="1"/>
          </p:cNvSpPr>
          <p:nvPr/>
        </p:nvSpPr>
        <p:spPr bwMode="auto">
          <a:xfrm>
            <a:off x="7100243" y="288083"/>
            <a:ext cx="1721122" cy="4053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hu-HU" sz="2000" b="1" dirty="0" err="1" smtClean="0">
                <a:solidFill>
                  <a:schemeClr val="accent2"/>
                </a:solidFill>
                <a:cs typeface="Arial" pitchFamily="34" charset="0"/>
              </a:rPr>
              <a:t>Gonial</a:t>
            </a:r>
            <a:r>
              <a:rPr lang="en-US" altLang="hu-HU" sz="2000" b="1" dirty="0" smtClean="0">
                <a:solidFill>
                  <a:schemeClr val="accent2"/>
                </a:solidFill>
                <a:cs typeface="Arial" pitchFamily="34" charset="0"/>
              </a:rPr>
              <a:t>  cell</a:t>
            </a:r>
            <a:endParaRPr lang="hu-HU" altLang="hu-HU" sz="2000" b="1" dirty="0">
              <a:solidFill>
                <a:schemeClr val="accent2"/>
              </a:solidFill>
              <a:cs typeface="Arial" pitchFamily="34" charset="0"/>
            </a:endParaRPr>
          </a:p>
        </p:txBody>
      </p:sp>
      <p:sp>
        <p:nvSpPr>
          <p:cNvPr id="11296" name="Text Box 40">
            <a:extLst>
              <a:ext uri="{FF2B5EF4-FFF2-40B4-BE49-F238E27FC236}">
                <a16:creationId xmlns="" xmlns:a16="http://schemas.microsoft.com/office/drawing/2014/main" id="{392675E9-660E-4629-A51F-68D17F1BC7C7}"/>
              </a:ext>
            </a:extLst>
          </p:cNvPr>
          <p:cNvSpPr txBox="1">
            <a:spLocks noChangeArrowheads="1"/>
          </p:cNvSpPr>
          <p:nvPr/>
        </p:nvSpPr>
        <p:spPr bwMode="auto">
          <a:xfrm>
            <a:off x="7157208" y="1331837"/>
            <a:ext cx="1880181" cy="4053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2000" b="1" dirty="0">
                <a:solidFill>
                  <a:schemeClr val="accent2"/>
                </a:solidFill>
                <a:cs typeface="Arial" pitchFamily="34" charset="0"/>
              </a:rPr>
              <a:t>Oogonia (2n)</a:t>
            </a:r>
          </a:p>
        </p:txBody>
      </p:sp>
      <p:sp>
        <p:nvSpPr>
          <p:cNvPr id="11297" name="Text Box 41">
            <a:extLst>
              <a:ext uri="{FF2B5EF4-FFF2-40B4-BE49-F238E27FC236}">
                <a16:creationId xmlns="" xmlns:a16="http://schemas.microsoft.com/office/drawing/2014/main" id="{E63280A4-6E5E-405B-9BDB-E4E39B403456}"/>
              </a:ext>
            </a:extLst>
          </p:cNvPr>
          <p:cNvSpPr txBox="1">
            <a:spLocks noChangeArrowheads="1"/>
          </p:cNvSpPr>
          <p:nvPr/>
        </p:nvSpPr>
        <p:spPr bwMode="auto">
          <a:xfrm>
            <a:off x="6445101" y="3384426"/>
            <a:ext cx="2952328"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b="1" dirty="0">
                <a:solidFill>
                  <a:schemeClr val="accent2"/>
                </a:solidFill>
                <a:latin typeface="Calibri" panose="020F0502020204030204" pitchFamily="34" charset="0"/>
              </a:rPr>
              <a:t>primary oocyte </a:t>
            </a:r>
            <a:r>
              <a:rPr lang="hu-HU" altLang="hu-HU" sz="1800" dirty="0">
                <a:latin typeface="Calibri" panose="020F0502020204030204" pitchFamily="34" charset="0"/>
              </a:rPr>
              <a:t>(4n)</a:t>
            </a:r>
          </a:p>
        </p:txBody>
      </p:sp>
      <p:sp>
        <p:nvSpPr>
          <p:cNvPr id="11298" name="Text Box 42">
            <a:extLst>
              <a:ext uri="{FF2B5EF4-FFF2-40B4-BE49-F238E27FC236}">
                <a16:creationId xmlns="" xmlns:a16="http://schemas.microsoft.com/office/drawing/2014/main" id="{0146518E-E301-4E34-9F56-23758AAAF0C3}"/>
              </a:ext>
            </a:extLst>
          </p:cNvPr>
          <p:cNvSpPr txBox="1">
            <a:spLocks noChangeArrowheads="1"/>
          </p:cNvSpPr>
          <p:nvPr/>
        </p:nvSpPr>
        <p:spPr bwMode="auto">
          <a:xfrm>
            <a:off x="7226834" y="4647251"/>
            <a:ext cx="1079783" cy="328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endParaRPr lang="hu-HU" altLang="hu-HU" sz="1500" dirty="0"/>
          </a:p>
        </p:txBody>
      </p:sp>
      <p:sp>
        <p:nvSpPr>
          <p:cNvPr id="11300" name="Text Box 45">
            <a:extLst>
              <a:ext uri="{FF2B5EF4-FFF2-40B4-BE49-F238E27FC236}">
                <a16:creationId xmlns="" xmlns:a16="http://schemas.microsoft.com/office/drawing/2014/main" id="{FA129236-ACB4-4856-BB4F-B8E285730A28}"/>
              </a:ext>
            </a:extLst>
          </p:cNvPr>
          <p:cNvSpPr txBox="1">
            <a:spLocks noChangeArrowheads="1"/>
          </p:cNvSpPr>
          <p:nvPr/>
        </p:nvSpPr>
        <p:spPr bwMode="auto">
          <a:xfrm>
            <a:off x="6517109" y="4752578"/>
            <a:ext cx="2376264"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dirty="0">
                <a:cs typeface="Arial" pitchFamily="34" charset="0"/>
              </a:rPr>
              <a:t>polocyte </a:t>
            </a:r>
            <a:r>
              <a:rPr lang="hu-HU" altLang="hu-HU" sz="1800" dirty="0" smtClean="0">
                <a:cs typeface="Arial" pitchFamily="34" charset="0"/>
              </a:rPr>
              <a:t>I</a:t>
            </a:r>
            <a:r>
              <a:rPr lang="en-US" altLang="hu-HU" sz="1800" dirty="0" smtClean="0">
                <a:cs typeface="Arial" pitchFamily="34" charset="0"/>
              </a:rPr>
              <a:t> (2 n) </a:t>
            </a:r>
            <a:endParaRPr lang="hu-HU" altLang="hu-HU" sz="1800" dirty="0">
              <a:cs typeface="Arial" pitchFamily="34" charset="0"/>
            </a:endParaRPr>
          </a:p>
        </p:txBody>
      </p:sp>
      <p:sp>
        <p:nvSpPr>
          <p:cNvPr id="11301" name="Text Box 46">
            <a:extLst>
              <a:ext uri="{FF2B5EF4-FFF2-40B4-BE49-F238E27FC236}">
                <a16:creationId xmlns="" xmlns:a16="http://schemas.microsoft.com/office/drawing/2014/main" id="{0740BC04-1FD5-4BA0-BF39-533FCAFF4D10}"/>
              </a:ext>
            </a:extLst>
          </p:cNvPr>
          <p:cNvSpPr txBox="1">
            <a:spLocks noChangeArrowheads="1"/>
          </p:cNvSpPr>
          <p:nvPr/>
        </p:nvSpPr>
        <p:spPr bwMode="auto">
          <a:xfrm>
            <a:off x="5725021" y="6624164"/>
            <a:ext cx="1189971"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hu-HU" altLang="hu-HU" sz="1800" b="1" dirty="0" smtClean="0">
                <a:latin typeface="Calibri" panose="020F0502020204030204" pitchFamily="34" charset="0"/>
              </a:rPr>
              <a:t>Zygote</a:t>
            </a:r>
            <a:r>
              <a:rPr lang="en-US" altLang="hu-HU" sz="1800" b="1" dirty="0" smtClean="0">
                <a:latin typeface="Calibri" panose="020F0502020204030204" pitchFamily="34" charset="0"/>
              </a:rPr>
              <a:t> 2n</a:t>
            </a:r>
            <a:endParaRPr lang="hu-HU" altLang="hu-HU" sz="1800" b="1" dirty="0">
              <a:latin typeface="Calibri" panose="020F0502020204030204" pitchFamily="34" charset="0"/>
            </a:endParaRPr>
          </a:p>
        </p:txBody>
      </p:sp>
      <p:sp>
        <p:nvSpPr>
          <p:cNvPr id="11302" name="Text Box 47">
            <a:extLst>
              <a:ext uri="{FF2B5EF4-FFF2-40B4-BE49-F238E27FC236}">
                <a16:creationId xmlns="" xmlns:a16="http://schemas.microsoft.com/office/drawing/2014/main" id="{9C431C31-8EEF-462C-B8EA-B2D119BF3D80}"/>
              </a:ext>
            </a:extLst>
          </p:cNvPr>
          <p:cNvSpPr txBox="1">
            <a:spLocks noChangeArrowheads="1"/>
          </p:cNvSpPr>
          <p:nvPr/>
        </p:nvSpPr>
        <p:spPr bwMode="auto">
          <a:xfrm>
            <a:off x="6805141" y="6034159"/>
            <a:ext cx="1872208"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dirty="0"/>
              <a:t>polocyte </a:t>
            </a:r>
            <a:r>
              <a:rPr lang="hu-HU" altLang="hu-HU" sz="1800" dirty="0" smtClean="0"/>
              <a:t>II</a:t>
            </a:r>
            <a:r>
              <a:rPr lang="en-US" altLang="hu-HU" sz="1800" dirty="0" smtClean="0"/>
              <a:t> (n)</a:t>
            </a:r>
            <a:endParaRPr lang="hu-HU" altLang="hu-HU" sz="1800" dirty="0"/>
          </a:p>
        </p:txBody>
      </p:sp>
      <p:sp>
        <p:nvSpPr>
          <p:cNvPr id="11303" name="Text Box 48">
            <a:extLst>
              <a:ext uri="{FF2B5EF4-FFF2-40B4-BE49-F238E27FC236}">
                <a16:creationId xmlns="" xmlns:a16="http://schemas.microsoft.com/office/drawing/2014/main" id="{D91A2732-A80B-4148-AD92-1FD0DDDAE44E}"/>
              </a:ext>
            </a:extLst>
          </p:cNvPr>
          <p:cNvSpPr txBox="1">
            <a:spLocks noChangeArrowheads="1"/>
          </p:cNvSpPr>
          <p:nvPr/>
        </p:nvSpPr>
        <p:spPr bwMode="auto">
          <a:xfrm>
            <a:off x="6733133" y="2664346"/>
            <a:ext cx="3600400" cy="6516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0"/>
              </a:spcBef>
              <a:buFontTx/>
              <a:buNone/>
            </a:pPr>
            <a:r>
              <a:rPr lang="hu-HU" altLang="hu-HU" sz="1800" dirty="0">
                <a:cs typeface="Arial" pitchFamily="34" charset="0"/>
              </a:rPr>
              <a:t>DNA synthesis (</a:t>
            </a:r>
            <a:r>
              <a:rPr lang="hu-HU" altLang="hu-HU" sz="1800" b="1" dirty="0">
                <a:cs typeface="Arial" pitchFamily="34" charset="0"/>
              </a:rPr>
              <a:t>4n</a:t>
            </a:r>
            <a:r>
              <a:rPr lang="hu-HU" altLang="hu-HU" sz="1800" dirty="0" smtClean="0">
                <a:cs typeface="Arial" pitchFamily="34" charset="0"/>
              </a:rPr>
              <a:t>),</a:t>
            </a:r>
            <a:endParaRPr lang="en-US" altLang="hu-HU" sz="1800" dirty="0" smtClean="0">
              <a:cs typeface="Arial" pitchFamily="34" charset="0"/>
            </a:endParaRPr>
          </a:p>
          <a:p>
            <a:pPr eaLnBrk="1" hangingPunct="1">
              <a:spcBef>
                <a:spcPts val="0"/>
              </a:spcBef>
              <a:buFontTx/>
              <a:buNone/>
            </a:pPr>
            <a:r>
              <a:rPr lang="hu-HU" altLang="hu-HU" sz="1800" dirty="0" smtClean="0">
                <a:cs typeface="Arial" pitchFamily="34" charset="0"/>
              </a:rPr>
              <a:t> </a:t>
            </a:r>
            <a:r>
              <a:rPr lang="hu-HU" altLang="hu-HU" sz="1800" dirty="0">
                <a:cs typeface="Arial" pitchFamily="34" charset="0"/>
              </a:rPr>
              <a:t>growth of the cell</a:t>
            </a:r>
          </a:p>
        </p:txBody>
      </p:sp>
      <p:sp>
        <p:nvSpPr>
          <p:cNvPr id="11304" name="Text Box 49">
            <a:extLst>
              <a:ext uri="{FF2B5EF4-FFF2-40B4-BE49-F238E27FC236}">
                <a16:creationId xmlns="" xmlns:a16="http://schemas.microsoft.com/office/drawing/2014/main" id="{66CEC3E8-75C8-440B-A740-D567AEC4F78A}"/>
              </a:ext>
            </a:extLst>
          </p:cNvPr>
          <p:cNvSpPr txBox="1">
            <a:spLocks noChangeArrowheads="1"/>
          </p:cNvSpPr>
          <p:nvPr/>
        </p:nvSpPr>
        <p:spPr bwMode="auto">
          <a:xfrm>
            <a:off x="4860925" y="4824586"/>
            <a:ext cx="1224135"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dirty="0" smtClean="0">
                <a:cs typeface="Arial" pitchFamily="34" charset="0"/>
              </a:rPr>
              <a:t>Sperm </a:t>
            </a:r>
            <a:r>
              <a:rPr lang="hu-HU" altLang="hu-HU" sz="1800" dirty="0">
                <a:cs typeface="Arial" pitchFamily="34" charset="0"/>
              </a:rPr>
              <a:t>(n)</a:t>
            </a:r>
          </a:p>
        </p:txBody>
      </p:sp>
      <p:sp>
        <p:nvSpPr>
          <p:cNvPr id="11305" name="Text Box 50">
            <a:extLst>
              <a:ext uri="{FF2B5EF4-FFF2-40B4-BE49-F238E27FC236}">
                <a16:creationId xmlns="" xmlns:a16="http://schemas.microsoft.com/office/drawing/2014/main" id="{BE83656E-25C7-43B6-BD40-F67D6D160542}"/>
              </a:ext>
            </a:extLst>
          </p:cNvPr>
          <p:cNvSpPr txBox="1">
            <a:spLocks noChangeArrowheads="1"/>
          </p:cNvSpPr>
          <p:nvPr/>
        </p:nvSpPr>
        <p:spPr bwMode="auto">
          <a:xfrm>
            <a:off x="3204741" y="1256829"/>
            <a:ext cx="1607650" cy="120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hu-HU" altLang="hu-HU" sz="1800" b="1" dirty="0">
                <a:solidFill>
                  <a:srgbClr val="0070C0"/>
                </a:solidFill>
              </a:rPr>
              <a:t>proliferation phase (mitotic divisions</a:t>
            </a:r>
            <a:r>
              <a:rPr lang="hu-HU" altLang="hu-HU" sz="1300" b="1" dirty="0">
                <a:solidFill>
                  <a:srgbClr val="0070C0"/>
                </a:solidFill>
              </a:rPr>
              <a:t>)</a:t>
            </a:r>
          </a:p>
        </p:txBody>
      </p:sp>
      <p:sp>
        <p:nvSpPr>
          <p:cNvPr id="11306" name="Text Box 51">
            <a:extLst>
              <a:ext uri="{FF2B5EF4-FFF2-40B4-BE49-F238E27FC236}">
                <a16:creationId xmlns="" xmlns:a16="http://schemas.microsoft.com/office/drawing/2014/main" id="{5B47B876-9271-4FFA-BD2A-5D86FA4D6F07}"/>
              </a:ext>
            </a:extLst>
          </p:cNvPr>
          <p:cNvSpPr txBox="1">
            <a:spLocks noChangeArrowheads="1"/>
          </p:cNvSpPr>
          <p:nvPr/>
        </p:nvSpPr>
        <p:spPr bwMode="auto">
          <a:xfrm>
            <a:off x="6583773" y="5339007"/>
            <a:ext cx="1733536"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dirty="0">
                <a:cs typeface="Arial" pitchFamily="34" charset="0"/>
              </a:rPr>
              <a:t>Metaphase II</a:t>
            </a:r>
          </a:p>
        </p:txBody>
      </p:sp>
      <p:sp>
        <p:nvSpPr>
          <p:cNvPr id="11307" name="Text Box 52">
            <a:extLst>
              <a:ext uri="{FF2B5EF4-FFF2-40B4-BE49-F238E27FC236}">
                <a16:creationId xmlns="" xmlns:a16="http://schemas.microsoft.com/office/drawing/2014/main" id="{67940F97-4F7D-465D-8018-3BB45075CF66}"/>
              </a:ext>
            </a:extLst>
          </p:cNvPr>
          <p:cNvSpPr txBox="1">
            <a:spLocks noChangeArrowheads="1"/>
          </p:cNvSpPr>
          <p:nvPr/>
        </p:nvSpPr>
        <p:spPr bwMode="auto">
          <a:xfrm>
            <a:off x="3492773" y="2664346"/>
            <a:ext cx="1262069" cy="6516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hu-HU" altLang="hu-HU" sz="1800" b="1" dirty="0">
                <a:solidFill>
                  <a:srgbClr val="0070C0"/>
                </a:solidFill>
              </a:rPr>
              <a:t>growth phase</a:t>
            </a:r>
          </a:p>
        </p:txBody>
      </p:sp>
      <p:sp>
        <p:nvSpPr>
          <p:cNvPr id="11308" name="Line 53">
            <a:extLst>
              <a:ext uri="{FF2B5EF4-FFF2-40B4-BE49-F238E27FC236}">
                <a16:creationId xmlns="" xmlns:a16="http://schemas.microsoft.com/office/drawing/2014/main" id="{A935AD03-AE98-4D55-A57A-BECE29E482D6}"/>
              </a:ext>
            </a:extLst>
          </p:cNvPr>
          <p:cNvSpPr>
            <a:spLocks noChangeShapeType="1"/>
          </p:cNvSpPr>
          <p:nvPr/>
        </p:nvSpPr>
        <p:spPr bwMode="auto">
          <a:xfrm flipV="1">
            <a:off x="4860925" y="3525441"/>
            <a:ext cx="0" cy="1058465"/>
          </a:xfrm>
          <a:prstGeom prst="line">
            <a:avLst/>
          </a:prstGeom>
          <a:noFill/>
          <a:ln w="38100">
            <a:solidFill>
              <a:schemeClr val="accent2"/>
            </a:solidFill>
            <a:round/>
            <a:headEnd type="triangle" w="med" len="me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309" name="Text Box 54">
            <a:extLst>
              <a:ext uri="{FF2B5EF4-FFF2-40B4-BE49-F238E27FC236}">
                <a16:creationId xmlns="" xmlns:a16="http://schemas.microsoft.com/office/drawing/2014/main" id="{194669AD-60F8-4DBB-9F6D-A2CB3A73ACDD}"/>
              </a:ext>
            </a:extLst>
          </p:cNvPr>
          <p:cNvSpPr txBox="1">
            <a:spLocks noChangeArrowheads="1"/>
          </p:cNvSpPr>
          <p:nvPr/>
        </p:nvSpPr>
        <p:spPr bwMode="auto">
          <a:xfrm>
            <a:off x="3652510" y="3978833"/>
            <a:ext cx="1280423"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b="1" dirty="0" smtClean="0">
                <a:solidFill>
                  <a:schemeClr val="accent2"/>
                </a:solidFill>
              </a:rPr>
              <a:t>Meios</a:t>
            </a:r>
            <a:r>
              <a:rPr lang="en-US" altLang="hu-HU" sz="1800" b="1" dirty="0" smtClean="0">
                <a:solidFill>
                  <a:schemeClr val="accent2"/>
                </a:solidFill>
              </a:rPr>
              <a:t>is</a:t>
            </a:r>
            <a:r>
              <a:rPr lang="hu-HU" altLang="hu-HU" sz="1800" b="1" dirty="0" smtClean="0">
                <a:solidFill>
                  <a:schemeClr val="accent2"/>
                </a:solidFill>
              </a:rPr>
              <a:t> </a:t>
            </a:r>
            <a:r>
              <a:rPr lang="hu-HU" altLang="hu-HU" sz="1800" b="1" dirty="0">
                <a:solidFill>
                  <a:schemeClr val="accent2"/>
                </a:solidFill>
              </a:rPr>
              <a:t>I</a:t>
            </a:r>
          </a:p>
        </p:txBody>
      </p:sp>
      <p:sp>
        <p:nvSpPr>
          <p:cNvPr id="11310" name="Line 56">
            <a:extLst>
              <a:ext uri="{FF2B5EF4-FFF2-40B4-BE49-F238E27FC236}">
                <a16:creationId xmlns="" xmlns:a16="http://schemas.microsoft.com/office/drawing/2014/main" id="{C4516CDB-494A-4A9C-9D8E-F23F489F9CC9}"/>
              </a:ext>
            </a:extLst>
          </p:cNvPr>
          <p:cNvSpPr>
            <a:spLocks noChangeShapeType="1"/>
          </p:cNvSpPr>
          <p:nvPr/>
        </p:nvSpPr>
        <p:spPr bwMode="auto">
          <a:xfrm flipV="1">
            <a:off x="4860925" y="4658916"/>
            <a:ext cx="0" cy="1285160"/>
          </a:xfrm>
          <a:prstGeom prst="line">
            <a:avLst/>
          </a:prstGeom>
          <a:noFill/>
          <a:ln w="38100">
            <a:solidFill>
              <a:schemeClr val="accent2"/>
            </a:solidFill>
            <a:round/>
            <a:headEnd type="triangle" w="med" len="me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311" name="Text Box 57">
            <a:extLst>
              <a:ext uri="{FF2B5EF4-FFF2-40B4-BE49-F238E27FC236}">
                <a16:creationId xmlns="" xmlns:a16="http://schemas.microsoft.com/office/drawing/2014/main" id="{EC100965-0A18-4778-AF62-4F48587A092D}"/>
              </a:ext>
            </a:extLst>
          </p:cNvPr>
          <p:cNvSpPr txBox="1">
            <a:spLocks noChangeArrowheads="1"/>
          </p:cNvSpPr>
          <p:nvPr/>
        </p:nvSpPr>
        <p:spPr bwMode="auto">
          <a:xfrm>
            <a:off x="3564781" y="5112308"/>
            <a:ext cx="1338655"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b="1" dirty="0" smtClean="0">
                <a:solidFill>
                  <a:schemeClr val="accent2"/>
                </a:solidFill>
              </a:rPr>
              <a:t>Meios</a:t>
            </a:r>
            <a:r>
              <a:rPr lang="en-US" altLang="hu-HU" sz="1800" b="1" dirty="0" smtClean="0">
                <a:solidFill>
                  <a:schemeClr val="accent2"/>
                </a:solidFill>
              </a:rPr>
              <a:t>is</a:t>
            </a:r>
            <a:r>
              <a:rPr lang="hu-HU" altLang="hu-HU" sz="1800" b="1" dirty="0" smtClean="0">
                <a:solidFill>
                  <a:schemeClr val="accent2"/>
                </a:solidFill>
              </a:rPr>
              <a:t> </a:t>
            </a:r>
            <a:r>
              <a:rPr lang="hu-HU" altLang="hu-HU" sz="1800" b="1" dirty="0">
                <a:solidFill>
                  <a:schemeClr val="accent2"/>
                </a:solidFill>
              </a:rPr>
              <a:t>II</a:t>
            </a:r>
          </a:p>
        </p:txBody>
      </p:sp>
      <p:sp>
        <p:nvSpPr>
          <p:cNvPr id="11312" name="Text Box 58">
            <a:extLst>
              <a:ext uri="{FF2B5EF4-FFF2-40B4-BE49-F238E27FC236}">
                <a16:creationId xmlns="" xmlns:a16="http://schemas.microsoft.com/office/drawing/2014/main" id="{592977B3-D51E-4121-BF74-3FEF10B80B43}"/>
              </a:ext>
            </a:extLst>
          </p:cNvPr>
          <p:cNvSpPr txBox="1">
            <a:spLocks noChangeArrowheads="1"/>
          </p:cNvSpPr>
          <p:nvPr/>
        </p:nvSpPr>
        <p:spPr bwMode="auto">
          <a:xfrm>
            <a:off x="3852813" y="5904706"/>
            <a:ext cx="1652877" cy="4053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2000" b="1" dirty="0">
                <a:solidFill>
                  <a:srgbClr val="0070C0"/>
                </a:solidFill>
              </a:rPr>
              <a:t>fertilization</a:t>
            </a:r>
          </a:p>
        </p:txBody>
      </p:sp>
      <p:sp>
        <p:nvSpPr>
          <p:cNvPr id="11313" name="Text Box 59">
            <a:extLst>
              <a:ext uri="{FF2B5EF4-FFF2-40B4-BE49-F238E27FC236}">
                <a16:creationId xmlns="" xmlns:a16="http://schemas.microsoft.com/office/drawing/2014/main" id="{8036DACC-0F09-4663-9B1B-BAE716E5D547}"/>
              </a:ext>
            </a:extLst>
          </p:cNvPr>
          <p:cNvSpPr txBox="1">
            <a:spLocks noChangeArrowheads="1"/>
          </p:cNvSpPr>
          <p:nvPr/>
        </p:nvSpPr>
        <p:spPr bwMode="auto">
          <a:xfrm>
            <a:off x="3780805" y="4432227"/>
            <a:ext cx="1032947"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hu-HU" altLang="hu-HU" sz="1800" b="1" dirty="0">
                <a:solidFill>
                  <a:srgbClr val="0070C0"/>
                </a:solidFill>
              </a:rPr>
              <a:t>Meiosis</a:t>
            </a:r>
          </a:p>
        </p:txBody>
      </p:sp>
      <p:sp>
        <p:nvSpPr>
          <p:cNvPr id="11314" name="Text Box 60">
            <a:extLst>
              <a:ext uri="{FF2B5EF4-FFF2-40B4-BE49-F238E27FC236}">
                <a16:creationId xmlns="" xmlns:a16="http://schemas.microsoft.com/office/drawing/2014/main" id="{7E0A04F8-10CA-47AB-A17A-41651A1557A7}"/>
              </a:ext>
            </a:extLst>
          </p:cNvPr>
          <p:cNvSpPr txBox="1">
            <a:spLocks noChangeArrowheads="1"/>
          </p:cNvSpPr>
          <p:nvPr/>
        </p:nvSpPr>
        <p:spPr bwMode="auto">
          <a:xfrm>
            <a:off x="1" y="1008162"/>
            <a:ext cx="3132732" cy="63044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marL="342900" indent="-34290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ts val="2160"/>
              </a:lnSpc>
              <a:spcBef>
                <a:spcPts val="0"/>
              </a:spcBef>
              <a:buFontTx/>
              <a:buNone/>
            </a:pPr>
            <a:r>
              <a:rPr lang="hu-HU" altLang="hu-HU" sz="1800" b="1" dirty="0">
                <a:solidFill>
                  <a:srgbClr val="CC0066"/>
                </a:solidFill>
                <a:latin typeface="Calibri" panose="020F0502020204030204" pitchFamily="34" charset="0"/>
              </a:rPr>
              <a:t>Location:</a:t>
            </a:r>
            <a:r>
              <a:rPr lang="hu-HU" altLang="hu-HU" sz="1800" dirty="0">
                <a:latin typeface="Calibri" panose="020F0502020204030204" pitchFamily="34" charset="0"/>
              </a:rPr>
              <a:t> ovary</a:t>
            </a:r>
          </a:p>
          <a:p>
            <a:pPr marL="173038" indent="-173038" eaLnBrk="1" hangingPunct="1">
              <a:lnSpc>
                <a:spcPts val="2160"/>
              </a:lnSpc>
              <a:spcBef>
                <a:spcPts val="0"/>
              </a:spcBef>
              <a:buFontTx/>
              <a:buNone/>
            </a:pPr>
            <a:r>
              <a:rPr lang="hu-HU" altLang="hu-HU" sz="1800" b="1" dirty="0">
                <a:solidFill>
                  <a:srgbClr val="CC0066"/>
                </a:solidFill>
                <a:latin typeface="Calibri" panose="020F0502020204030204" pitchFamily="34" charset="0"/>
              </a:rPr>
              <a:t>Follicles: </a:t>
            </a:r>
            <a:r>
              <a:rPr lang="hu-HU" altLang="hu-HU" sz="1800" dirty="0">
                <a:latin typeface="Calibri" panose="020F0502020204030204" pitchFamily="34" charset="0"/>
              </a:rPr>
              <a:t>follicular epithelium surrounds the developing egg cell, initially as a single cell layer and later in several layers. </a:t>
            </a:r>
          </a:p>
          <a:p>
            <a:pPr marL="173038" indent="-173038" eaLnBrk="1" hangingPunct="1">
              <a:lnSpc>
                <a:spcPts val="2160"/>
              </a:lnSpc>
              <a:spcBef>
                <a:spcPts val="0"/>
              </a:spcBef>
              <a:buFontTx/>
              <a:buNone/>
            </a:pPr>
            <a:r>
              <a:rPr lang="en-US" altLang="hu-HU" sz="1800" b="1" dirty="0" smtClean="0">
                <a:solidFill>
                  <a:srgbClr val="CC0066"/>
                </a:solidFill>
                <a:latin typeface="Calibri" panose="020F0502020204030204" pitchFamily="34" charset="0"/>
              </a:rPr>
              <a:t>2</a:t>
            </a:r>
            <a:r>
              <a:rPr lang="hu-HU" altLang="hu-HU" sz="1800" b="1" dirty="0" smtClean="0">
                <a:solidFill>
                  <a:srgbClr val="CC0066"/>
                </a:solidFill>
                <a:latin typeface="Calibri" panose="020F0502020204030204" pitchFamily="34" charset="0"/>
              </a:rPr>
              <a:t> </a:t>
            </a:r>
            <a:r>
              <a:rPr lang="hu-HU" altLang="hu-HU" sz="1800" b="1" dirty="0">
                <a:solidFill>
                  <a:srgbClr val="CC0066"/>
                </a:solidFill>
                <a:latin typeface="Calibri" panose="020F0502020204030204" pitchFamily="34" charset="0"/>
              </a:rPr>
              <a:t>stops in meiosis:</a:t>
            </a:r>
          </a:p>
          <a:p>
            <a:pPr marL="173038" indent="-173038" eaLnBrk="1" hangingPunct="1">
              <a:lnSpc>
                <a:spcPts val="2160"/>
              </a:lnSpc>
              <a:spcBef>
                <a:spcPts val="0"/>
              </a:spcBef>
              <a:buFontTx/>
              <a:buAutoNum type="arabicPeriod"/>
            </a:pPr>
            <a:r>
              <a:rPr lang="hu-HU" altLang="hu-HU" sz="1800" b="1" dirty="0">
                <a:solidFill>
                  <a:schemeClr val="accent2"/>
                </a:solidFill>
                <a:latin typeface="Calibri" panose="020F0502020204030204" pitchFamily="34" charset="0"/>
              </a:rPr>
              <a:t>in prophase I</a:t>
            </a:r>
            <a:r>
              <a:rPr lang="hu-HU" altLang="hu-HU" sz="1800" dirty="0">
                <a:latin typeface="Calibri" panose="020F0502020204030204" pitchFamily="34" charset="0"/>
              </a:rPr>
              <a:t> (diplotene phase) for </a:t>
            </a:r>
            <a:r>
              <a:rPr lang="hu-HU" altLang="hu-HU" sz="1800" dirty="0" smtClean="0">
                <a:latin typeface="Calibri" panose="020F0502020204030204" pitchFamily="34" charset="0"/>
              </a:rPr>
              <a:t>decades</a:t>
            </a:r>
            <a:r>
              <a:rPr lang="hu-HU" altLang="hu-HU" sz="1800" dirty="0">
                <a:latin typeface="Calibri" panose="020F0502020204030204" pitchFamily="34" charset="0"/>
              </a:rPr>
              <a:t>! </a:t>
            </a:r>
          </a:p>
          <a:p>
            <a:pPr marL="173038" indent="-173038" eaLnBrk="1" hangingPunct="1">
              <a:lnSpc>
                <a:spcPts val="2160"/>
              </a:lnSpc>
              <a:spcBef>
                <a:spcPts val="0"/>
              </a:spcBef>
              <a:buFontTx/>
              <a:buNone/>
            </a:pPr>
            <a:r>
              <a:rPr lang="hu-HU" altLang="hu-HU" sz="1800" dirty="0">
                <a:latin typeface="Calibri" panose="020F0502020204030204" pitchFamily="34" charset="0"/>
              </a:rPr>
              <a:t>	At birth a girl’s egg cells in the ovaries are all in </a:t>
            </a:r>
            <a:r>
              <a:rPr lang="hu-HU" altLang="hu-HU" sz="1800" b="1" dirty="0">
                <a:latin typeface="Calibri" panose="020F0502020204030204" pitchFamily="34" charset="0"/>
              </a:rPr>
              <a:t>prophase I</a:t>
            </a:r>
            <a:r>
              <a:rPr lang="hu-HU" altLang="hu-HU" sz="1800" dirty="0">
                <a:latin typeface="Calibri" panose="020F0502020204030204" pitchFamily="34" charset="0"/>
              </a:rPr>
              <a:t> of meiosis. They remain in this stage until sexual maturation (puberty).</a:t>
            </a:r>
          </a:p>
          <a:p>
            <a:pPr marL="173038" indent="-173038" eaLnBrk="1" hangingPunct="1">
              <a:lnSpc>
                <a:spcPts val="2160"/>
              </a:lnSpc>
              <a:spcBef>
                <a:spcPts val="0"/>
              </a:spcBef>
              <a:buFontTx/>
              <a:buNone/>
            </a:pPr>
            <a:r>
              <a:rPr lang="hu-HU" altLang="hu-HU" sz="1800" b="1" dirty="0">
                <a:solidFill>
                  <a:schemeClr val="accent2"/>
                </a:solidFill>
                <a:latin typeface="Calibri" panose="020F0502020204030204" pitchFamily="34" charset="0"/>
              </a:rPr>
              <a:t>2. </a:t>
            </a:r>
            <a:r>
              <a:rPr lang="hu-HU" altLang="hu-HU" sz="1800" b="1" dirty="0" smtClean="0">
                <a:solidFill>
                  <a:schemeClr val="accent2"/>
                </a:solidFill>
                <a:latin typeface="Calibri" panose="020F0502020204030204" pitchFamily="34" charset="0"/>
              </a:rPr>
              <a:t>in </a:t>
            </a:r>
            <a:r>
              <a:rPr lang="hu-HU" altLang="hu-HU" sz="1800" b="1" dirty="0">
                <a:solidFill>
                  <a:schemeClr val="accent2"/>
                </a:solidFill>
                <a:latin typeface="Calibri" panose="020F0502020204030204" pitchFamily="34" charset="0"/>
              </a:rPr>
              <a:t>metaphase II.</a:t>
            </a:r>
            <a:r>
              <a:rPr lang="hu-HU" altLang="hu-HU" sz="1800" dirty="0">
                <a:latin typeface="Calibri" panose="020F0502020204030204" pitchFamily="34" charset="0"/>
              </a:rPr>
              <a:t> Meiosis </a:t>
            </a:r>
            <a:r>
              <a:rPr lang="en-US" altLang="hu-HU" sz="1800" dirty="0" smtClean="0">
                <a:latin typeface="Calibri" panose="020F0502020204030204" pitchFamily="34" charset="0"/>
              </a:rPr>
              <a:t>resumes </a:t>
            </a:r>
            <a:r>
              <a:rPr lang="hu-HU" altLang="hu-HU" sz="1800" dirty="0" smtClean="0">
                <a:latin typeface="Calibri" panose="020F0502020204030204" pitchFamily="34" charset="0"/>
              </a:rPr>
              <a:t>only </a:t>
            </a:r>
            <a:r>
              <a:rPr lang="hu-HU" altLang="hu-HU" sz="1800" dirty="0">
                <a:latin typeface="Calibri" panose="020F0502020204030204" pitchFamily="34" charset="0"/>
              </a:rPr>
              <a:t>if a sperm cell penetrates the egg. </a:t>
            </a:r>
          </a:p>
          <a:p>
            <a:pPr marL="173038" indent="-173038" eaLnBrk="1" hangingPunct="1">
              <a:lnSpc>
                <a:spcPts val="2160"/>
              </a:lnSpc>
              <a:spcBef>
                <a:spcPts val="0"/>
              </a:spcBef>
              <a:buFontTx/>
              <a:buNone/>
            </a:pPr>
            <a:r>
              <a:rPr lang="hu-HU" altLang="hu-HU" sz="1800" dirty="0">
                <a:latin typeface="Calibri" panose="020F0502020204030204" pitchFamily="34" charset="0"/>
              </a:rPr>
              <a:t>	Without fertilization the egg cell deteriorates in </a:t>
            </a:r>
            <a:r>
              <a:rPr lang="hu-HU" altLang="hu-HU" sz="1800" b="1" dirty="0">
                <a:latin typeface="Calibri" panose="020F0502020204030204" pitchFamily="34" charset="0"/>
              </a:rPr>
              <a:t>metaphase II</a:t>
            </a:r>
            <a:r>
              <a:rPr lang="hu-HU" altLang="hu-HU" sz="1800" dirty="0">
                <a:latin typeface="Calibri" panose="020F0502020204030204" pitchFamily="34" charset="0"/>
              </a:rPr>
              <a:t> (only the sperm cell „saves” the egg from dying). </a:t>
            </a:r>
          </a:p>
        </p:txBody>
      </p:sp>
      <p:sp>
        <p:nvSpPr>
          <p:cNvPr id="11315" name="Text Box 61">
            <a:extLst>
              <a:ext uri="{FF2B5EF4-FFF2-40B4-BE49-F238E27FC236}">
                <a16:creationId xmlns="" xmlns:a16="http://schemas.microsoft.com/office/drawing/2014/main" id="{35442F05-E846-4485-B69C-012A74DFB66D}"/>
              </a:ext>
            </a:extLst>
          </p:cNvPr>
          <p:cNvSpPr txBox="1">
            <a:spLocks noChangeArrowheads="1"/>
          </p:cNvSpPr>
          <p:nvPr/>
        </p:nvSpPr>
        <p:spPr bwMode="auto">
          <a:xfrm>
            <a:off x="6768753" y="3672458"/>
            <a:ext cx="3204740" cy="6516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dirty="0" smtClean="0">
                <a:cs typeface="Arial" pitchFamily="34" charset="0"/>
              </a:rPr>
              <a:t>growth</a:t>
            </a:r>
            <a:r>
              <a:rPr lang="hu-HU" altLang="hu-HU" sz="1800" dirty="0">
                <a:cs typeface="Arial" pitchFamily="34" charset="0"/>
              </a:rPr>
              <a:t>, formation of zona pellucida </a:t>
            </a:r>
            <a:r>
              <a:rPr lang="en-US" altLang="hu-HU" sz="1800" dirty="0" smtClean="0">
                <a:cs typeface="Arial" pitchFamily="34" charset="0"/>
              </a:rPr>
              <a:t>&amp;</a:t>
            </a:r>
            <a:r>
              <a:rPr lang="hu-HU" altLang="hu-HU" sz="1800" dirty="0" smtClean="0">
                <a:cs typeface="Arial" pitchFamily="34" charset="0"/>
              </a:rPr>
              <a:t> </a:t>
            </a:r>
            <a:r>
              <a:rPr lang="hu-HU" altLang="hu-HU" sz="1800" dirty="0">
                <a:cs typeface="Arial" pitchFamily="34" charset="0"/>
              </a:rPr>
              <a:t>cortical granules</a:t>
            </a:r>
          </a:p>
        </p:txBody>
      </p:sp>
      <p:sp>
        <p:nvSpPr>
          <p:cNvPr id="11317" name="Text Box 63">
            <a:extLst>
              <a:ext uri="{FF2B5EF4-FFF2-40B4-BE49-F238E27FC236}">
                <a16:creationId xmlns="" xmlns:a16="http://schemas.microsoft.com/office/drawing/2014/main" id="{0702F590-AFB9-48E5-92ED-0EB2E58A8B3F}"/>
              </a:ext>
            </a:extLst>
          </p:cNvPr>
          <p:cNvSpPr txBox="1">
            <a:spLocks noChangeArrowheads="1"/>
          </p:cNvSpPr>
          <p:nvPr/>
        </p:nvSpPr>
        <p:spPr bwMode="auto">
          <a:xfrm>
            <a:off x="4860925" y="4104506"/>
            <a:ext cx="1440160" cy="6516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hu-HU" sz="1800" dirty="0" smtClean="0">
                <a:cs typeface="Arial" pitchFamily="34" charset="0"/>
              </a:rPr>
              <a:t>Secondary </a:t>
            </a:r>
            <a:r>
              <a:rPr lang="en-US" altLang="hu-HU" sz="1800" dirty="0" err="1" smtClean="0">
                <a:cs typeface="Arial" pitchFamily="34" charset="0"/>
              </a:rPr>
              <a:t>oocyte</a:t>
            </a:r>
            <a:r>
              <a:rPr lang="en-US" altLang="hu-HU" sz="1800" dirty="0" smtClean="0">
                <a:cs typeface="Arial" pitchFamily="34" charset="0"/>
              </a:rPr>
              <a:t> (</a:t>
            </a:r>
            <a:r>
              <a:rPr lang="hu-HU" altLang="hu-HU" sz="1800" dirty="0" smtClean="0">
                <a:cs typeface="Arial" pitchFamily="34" charset="0"/>
              </a:rPr>
              <a:t>2n</a:t>
            </a:r>
            <a:r>
              <a:rPr lang="en-US" altLang="hu-HU" sz="1800" dirty="0" smtClean="0">
                <a:cs typeface="Arial" pitchFamily="34" charset="0"/>
              </a:rPr>
              <a:t>)</a:t>
            </a:r>
            <a:endParaRPr lang="hu-HU" altLang="hu-HU" sz="1800" dirty="0">
              <a:cs typeface="Arial" pitchFamily="34" charset="0"/>
            </a:endParaRPr>
          </a:p>
        </p:txBody>
      </p:sp>
      <p:sp>
        <p:nvSpPr>
          <p:cNvPr id="11321" name="Line 69">
            <a:extLst>
              <a:ext uri="{FF2B5EF4-FFF2-40B4-BE49-F238E27FC236}">
                <a16:creationId xmlns="" xmlns:a16="http://schemas.microsoft.com/office/drawing/2014/main" id="{EDF3070D-F959-48EA-A7C7-709F417358D0}"/>
              </a:ext>
            </a:extLst>
          </p:cNvPr>
          <p:cNvSpPr>
            <a:spLocks noChangeShapeType="1"/>
          </p:cNvSpPr>
          <p:nvPr/>
        </p:nvSpPr>
        <p:spPr bwMode="auto">
          <a:xfrm>
            <a:off x="5653013" y="3816474"/>
            <a:ext cx="288032" cy="0"/>
          </a:xfrm>
          <a:prstGeom prst="line">
            <a:avLst/>
          </a:prstGeom>
          <a:noFill/>
          <a:ln w="19050">
            <a:solidFill>
              <a:srgbClr val="CC0066"/>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1322" name="Text Box 70">
            <a:extLst>
              <a:ext uri="{FF2B5EF4-FFF2-40B4-BE49-F238E27FC236}">
                <a16:creationId xmlns="" xmlns:a16="http://schemas.microsoft.com/office/drawing/2014/main" id="{F68E8949-4693-4A82-B39D-350248E2D58D}"/>
              </a:ext>
            </a:extLst>
          </p:cNvPr>
          <p:cNvSpPr txBox="1">
            <a:spLocks noChangeArrowheads="1"/>
          </p:cNvSpPr>
          <p:nvPr/>
        </p:nvSpPr>
        <p:spPr bwMode="auto">
          <a:xfrm>
            <a:off x="4788917" y="3585887"/>
            <a:ext cx="1636402"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b="1" dirty="0" smtClean="0">
                <a:solidFill>
                  <a:srgbClr val="CC0066"/>
                </a:solidFill>
              </a:rPr>
              <a:t> </a:t>
            </a:r>
            <a:r>
              <a:rPr lang="en-US" altLang="hu-HU" sz="1800" b="1" dirty="0" smtClean="0">
                <a:solidFill>
                  <a:srgbClr val="CC0066"/>
                </a:solidFill>
              </a:rPr>
              <a:t>S</a:t>
            </a:r>
            <a:r>
              <a:rPr lang="hu-HU" altLang="hu-HU" sz="1800" b="1" dirty="0" smtClean="0">
                <a:solidFill>
                  <a:srgbClr val="CC0066"/>
                </a:solidFill>
              </a:rPr>
              <a:t>top</a:t>
            </a:r>
            <a:r>
              <a:rPr lang="en-US" altLang="hu-HU" sz="1800" b="1" dirty="0" smtClean="0">
                <a:solidFill>
                  <a:srgbClr val="CC0066"/>
                </a:solidFill>
              </a:rPr>
              <a:t> 1</a:t>
            </a:r>
            <a:endParaRPr lang="hu-HU" altLang="hu-HU" sz="1800" b="1" dirty="0">
              <a:solidFill>
                <a:srgbClr val="CC0066"/>
              </a:solidFill>
            </a:endParaRPr>
          </a:p>
        </p:txBody>
      </p:sp>
      <p:sp>
        <p:nvSpPr>
          <p:cNvPr id="11323" name="Text Box 71">
            <a:extLst>
              <a:ext uri="{FF2B5EF4-FFF2-40B4-BE49-F238E27FC236}">
                <a16:creationId xmlns="" xmlns:a16="http://schemas.microsoft.com/office/drawing/2014/main" id="{CB3EBBAA-7194-4F59-9CCF-B7ECC07FBF73}"/>
              </a:ext>
            </a:extLst>
          </p:cNvPr>
          <p:cNvSpPr txBox="1">
            <a:spLocks noChangeArrowheads="1"/>
          </p:cNvSpPr>
          <p:nvPr/>
        </p:nvSpPr>
        <p:spPr bwMode="auto">
          <a:xfrm>
            <a:off x="8507818" y="5339007"/>
            <a:ext cx="1249651"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hu-HU" sz="1800" b="1" dirty="0" smtClean="0">
                <a:solidFill>
                  <a:srgbClr val="CC0066"/>
                </a:solidFill>
                <a:cs typeface="Arial" pitchFamily="34" charset="0"/>
              </a:rPr>
              <a:t>S</a:t>
            </a:r>
            <a:r>
              <a:rPr lang="hu-HU" altLang="hu-HU" sz="1800" b="1" dirty="0" smtClean="0">
                <a:solidFill>
                  <a:srgbClr val="CC0066"/>
                </a:solidFill>
                <a:cs typeface="Arial" pitchFamily="34" charset="0"/>
              </a:rPr>
              <a:t>top</a:t>
            </a:r>
            <a:r>
              <a:rPr lang="en-US" altLang="hu-HU" sz="1800" b="1" dirty="0" smtClean="0">
                <a:solidFill>
                  <a:srgbClr val="CC0066"/>
                </a:solidFill>
                <a:cs typeface="Arial" pitchFamily="34" charset="0"/>
              </a:rPr>
              <a:t> 2</a:t>
            </a:r>
            <a:endParaRPr lang="hu-HU" altLang="hu-HU" sz="1800" b="1" dirty="0">
              <a:solidFill>
                <a:srgbClr val="CC0066"/>
              </a:solidFill>
              <a:cs typeface="Arial" pitchFamily="34" charset="0"/>
            </a:endParaRPr>
          </a:p>
        </p:txBody>
      </p:sp>
      <p:sp>
        <p:nvSpPr>
          <p:cNvPr id="11324" name="Line 72">
            <a:extLst>
              <a:ext uri="{FF2B5EF4-FFF2-40B4-BE49-F238E27FC236}">
                <a16:creationId xmlns="" xmlns:a16="http://schemas.microsoft.com/office/drawing/2014/main" id="{B4FA1EEA-4594-4DA7-9BEB-A14A1D1B8974}"/>
              </a:ext>
            </a:extLst>
          </p:cNvPr>
          <p:cNvSpPr>
            <a:spLocks noChangeShapeType="1"/>
          </p:cNvSpPr>
          <p:nvPr/>
        </p:nvSpPr>
        <p:spPr bwMode="auto">
          <a:xfrm flipH="1">
            <a:off x="8117009" y="5544666"/>
            <a:ext cx="344316" cy="0"/>
          </a:xfrm>
          <a:prstGeom prst="line">
            <a:avLst/>
          </a:prstGeom>
          <a:noFill/>
          <a:ln w="19050">
            <a:solidFill>
              <a:srgbClr val="CC0066"/>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61" name="Прямокутник 60"/>
          <p:cNvSpPr/>
          <p:nvPr/>
        </p:nvSpPr>
        <p:spPr>
          <a:xfrm>
            <a:off x="5220965" y="5391358"/>
            <a:ext cx="1080121" cy="369332"/>
          </a:xfrm>
          <a:prstGeom prst="rect">
            <a:avLst/>
          </a:prstGeom>
        </p:spPr>
        <p:txBody>
          <a:bodyPr wrap="square">
            <a:spAutoFit/>
          </a:bodyPr>
          <a:lstStyle/>
          <a:p>
            <a:r>
              <a:rPr lang="hu-HU" altLang="hu-HU" sz="1800" dirty="0" smtClean="0">
                <a:latin typeface="Arial" pitchFamily="34" charset="0"/>
                <a:cs typeface="Arial" pitchFamily="34" charset="0"/>
              </a:rPr>
              <a:t>Egg</a:t>
            </a:r>
            <a:r>
              <a:rPr lang="en-US" altLang="hu-HU" sz="1800" dirty="0" smtClean="0">
                <a:latin typeface="Arial" pitchFamily="34" charset="0"/>
                <a:cs typeface="Arial" pitchFamily="34" charset="0"/>
              </a:rPr>
              <a:t> (n)</a:t>
            </a:r>
            <a:endParaRPr lang="uk-UA" sz="1800" dirty="0">
              <a:latin typeface="Arial" pitchFamily="34" charset="0"/>
              <a:cs typeface="Arial" pitchFamily="34" charset="0"/>
            </a:endParaRPr>
          </a:p>
        </p:txBody>
      </p:sp>
    </p:spTree>
    <p:extLst>
      <p:ext uri="{BB962C8B-B14F-4D97-AF65-F5344CB8AC3E}">
        <p14:creationId xmlns="" xmlns:p14="http://schemas.microsoft.com/office/powerpoint/2010/main" val="13131491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 y="720134"/>
            <a:ext cx="9721850" cy="4752261"/>
          </a:xfrm>
        </p:spPr>
        <p:txBody>
          <a:bodyPr>
            <a:normAutofit fontScale="92500"/>
          </a:bodyPr>
          <a:lstStyle/>
          <a:p>
            <a:pPr marL="0" indent="0">
              <a:buNone/>
            </a:pPr>
            <a:r>
              <a:rPr lang="en-US" dirty="0" err="1" smtClean="0"/>
              <a:t>Premeiotic</a:t>
            </a:r>
            <a:r>
              <a:rPr lang="en-US" dirty="0" smtClean="0"/>
              <a:t> S phase is several times longer than a </a:t>
            </a:r>
            <a:r>
              <a:rPr lang="en-US" dirty="0" err="1" smtClean="0"/>
              <a:t>premitotic</a:t>
            </a:r>
            <a:r>
              <a:rPr lang="en-US" dirty="0" smtClean="0"/>
              <a:t> S phase. </a:t>
            </a:r>
            <a:r>
              <a:rPr lang="en-US" i="1" dirty="0" smtClean="0"/>
              <a:t>Prophase I</a:t>
            </a:r>
            <a:r>
              <a:rPr lang="en-US" dirty="0" smtClean="0"/>
              <a:t> is much longer than </a:t>
            </a:r>
            <a:r>
              <a:rPr lang="en-US" i="1" dirty="0" smtClean="0"/>
              <a:t>mitotic prophase</a:t>
            </a:r>
            <a:r>
              <a:rPr lang="en-US" dirty="0" smtClean="0"/>
              <a:t>. </a:t>
            </a:r>
            <a:r>
              <a:rPr lang="en-US" b="1" dirty="0" smtClean="0"/>
              <a:t>Human female</a:t>
            </a:r>
            <a:r>
              <a:rPr lang="en-US" dirty="0" smtClean="0"/>
              <a:t>: every </a:t>
            </a:r>
            <a:r>
              <a:rPr lang="en-US" dirty="0" err="1" smtClean="0"/>
              <a:t>oocyte</a:t>
            </a:r>
            <a:r>
              <a:rPr lang="en-US" dirty="0" smtClean="0"/>
              <a:t> in the ovary has entered meiotic </a:t>
            </a:r>
            <a:r>
              <a:rPr lang="en-US" b="1" i="1" dirty="0" smtClean="0"/>
              <a:t>prophase I</a:t>
            </a:r>
            <a:r>
              <a:rPr lang="en-US" b="1" dirty="0" smtClean="0"/>
              <a:t> </a:t>
            </a:r>
            <a:r>
              <a:rPr lang="en-US" dirty="0" smtClean="0"/>
              <a:t>approx. at time of birth. No more </a:t>
            </a:r>
            <a:r>
              <a:rPr lang="en-US" dirty="0" err="1" smtClean="0"/>
              <a:t>oocytes</a:t>
            </a:r>
            <a:r>
              <a:rPr lang="en-US" dirty="0" smtClean="0"/>
              <a:t> are produced during her lifetime, many of them will remain in the same </a:t>
            </a:r>
            <a:r>
              <a:rPr lang="en-US" b="1" dirty="0" smtClean="0"/>
              <a:t>approximate stage of prophase for several decades. </a:t>
            </a:r>
            <a:r>
              <a:rPr lang="en-US" dirty="0" smtClean="0"/>
              <a:t>Since </a:t>
            </a:r>
            <a:r>
              <a:rPr lang="en-US" b="1" dirty="0" smtClean="0"/>
              <a:t>Meiotic prophase </a:t>
            </a:r>
            <a:r>
              <a:rPr lang="en-US" dirty="0" smtClean="0"/>
              <a:t>is so long and complex, it divided into stages:</a:t>
            </a:r>
            <a:r>
              <a:rPr lang="en-US" sz="3600" i="1" dirty="0" smtClean="0"/>
              <a:t> </a:t>
            </a:r>
            <a:r>
              <a:rPr lang="en-US" sz="3600" b="1" i="1" dirty="0" err="1" smtClean="0"/>
              <a:t>leptotene</a:t>
            </a:r>
            <a:r>
              <a:rPr lang="en-US" sz="3600" b="1" i="1" dirty="0" smtClean="0"/>
              <a:t>, </a:t>
            </a:r>
            <a:r>
              <a:rPr lang="en-US" sz="3600" b="1" i="1" dirty="0" err="1" smtClean="0"/>
              <a:t>zygotene</a:t>
            </a:r>
            <a:r>
              <a:rPr lang="en-US" sz="3600" b="1" i="1" dirty="0" smtClean="0"/>
              <a:t>, </a:t>
            </a:r>
            <a:r>
              <a:rPr lang="en-US" sz="3600" b="1" i="1" dirty="0" err="1" smtClean="0"/>
              <a:t>pachytene</a:t>
            </a:r>
            <a:r>
              <a:rPr lang="en-US" sz="3600" b="1" i="1" dirty="0" smtClean="0"/>
              <a:t>, </a:t>
            </a:r>
            <a:r>
              <a:rPr lang="en-US" sz="3600" b="1" i="1" dirty="0" err="1" smtClean="0"/>
              <a:t>diplotene</a:t>
            </a:r>
            <a:r>
              <a:rPr lang="en-US" sz="3600" b="1" i="1" dirty="0" smtClean="0"/>
              <a:t>, </a:t>
            </a:r>
            <a:r>
              <a:rPr lang="en-US" sz="3600" b="1" i="1" dirty="0" err="1" smtClean="0"/>
              <a:t>diakinesis</a:t>
            </a:r>
            <a:r>
              <a:rPr lang="en-US" sz="3600" b="1" i="1" dirty="0" smtClean="0"/>
              <a:t> </a:t>
            </a:r>
            <a:r>
              <a:rPr lang="en-US" b="1" dirty="0" smtClean="0"/>
              <a:t>  </a:t>
            </a:r>
            <a:endParaRPr lang="uk-UA" b="1" dirty="0"/>
          </a:p>
        </p:txBody>
      </p:sp>
      <p:sp>
        <p:nvSpPr>
          <p:cNvPr id="5" name="Прямокутник 4"/>
          <p:cNvSpPr/>
          <p:nvPr/>
        </p:nvSpPr>
        <p:spPr>
          <a:xfrm>
            <a:off x="0" y="4"/>
            <a:ext cx="9721850" cy="584739"/>
          </a:xfrm>
          <a:prstGeom prst="rect">
            <a:avLst/>
          </a:prstGeom>
        </p:spPr>
        <p:style>
          <a:lnRef idx="1">
            <a:schemeClr val="accent3"/>
          </a:lnRef>
          <a:fillRef idx="2">
            <a:schemeClr val="accent3"/>
          </a:fillRef>
          <a:effectRef idx="1">
            <a:schemeClr val="accent3"/>
          </a:effectRef>
          <a:fontRef idx="minor">
            <a:schemeClr val="dk1"/>
          </a:fontRef>
        </p:style>
        <p:txBody>
          <a:bodyPr wrap="square" lIns="91404" tIns="45702" rIns="91404" bIns="45702">
            <a:spAutoFit/>
          </a:bodyPr>
          <a:lstStyle/>
          <a:p>
            <a:pPr algn="ctr"/>
            <a:r>
              <a:rPr lang="en-US" sz="3200" b="1" dirty="0" err="1" smtClean="0"/>
              <a:t>Premeiotic</a:t>
            </a:r>
            <a:r>
              <a:rPr lang="en-US" sz="3200" b="1" dirty="0" smtClean="0"/>
              <a:t> S phase &amp; Meiotic prophase </a:t>
            </a:r>
            <a:endParaRPr lang="uk-UA" sz="3200" b="1"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5">
            <a:extLst>
              <a:ext uri="{FF2B5EF4-FFF2-40B4-BE49-F238E27FC236}">
                <a16:creationId xmlns="" xmlns:a16="http://schemas.microsoft.com/office/drawing/2014/main" id="{0879138C-3722-4F48-A508-531BDFF85C23}"/>
              </a:ext>
            </a:extLst>
          </p:cNvPr>
          <p:cNvSpPr txBox="1">
            <a:spLocks noChangeArrowheads="1"/>
          </p:cNvSpPr>
          <p:nvPr/>
        </p:nvSpPr>
        <p:spPr bwMode="auto">
          <a:xfrm>
            <a:off x="0" y="1"/>
            <a:ext cx="3540628" cy="743935"/>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tyle>
          <a:lnRef idx="1">
            <a:schemeClr val="accent3"/>
          </a:lnRef>
          <a:fillRef idx="2">
            <a:schemeClr val="accent3"/>
          </a:fillRef>
          <a:effectRef idx="1">
            <a:schemeClr val="accent3"/>
          </a:effectRef>
          <a:fontRef idx="minor">
            <a:schemeClr val="dk1"/>
          </a:fontRef>
        </p:style>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hu-HU" altLang="hu-HU" sz="2100" b="1" dirty="0" err="1">
                <a:solidFill>
                  <a:srgbClr val="002060"/>
                </a:solidFill>
                <a:cs typeface="Arial" pitchFamily="34" charset="0"/>
              </a:rPr>
              <a:t>Development</a:t>
            </a:r>
            <a:r>
              <a:rPr lang="hu-HU" altLang="hu-HU" sz="2100" b="1" dirty="0">
                <a:solidFill>
                  <a:srgbClr val="002060"/>
                </a:solidFill>
                <a:cs typeface="Arial" pitchFamily="34" charset="0"/>
              </a:rPr>
              <a:t> of </a:t>
            </a:r>
            <a:r>
              <a:rPr lang="hu-HU" altLang="hu-HU" sz="2100" b="1" dirty="0" err="1">
                <a:solidFill>
                  <a:srgbClr val="002060"/>
                </a:solidFill>
                <a:cs typeface="Arial" pitchFamily="34" charset="0"/>
              </a:rPr>
              <a:t>sperm</a:t>
            </a:r>
            <a:r>
              <a:rPr lang="hu-HU" altLang="hu-HU" sz="2100" b="1" dirty="0">
                <a:solidFill>
                  <a:srgbClr val="002060"/>
                </a:solidFill>
                <a:cs typeface="Arial" pitchFamily="34" charset="0"/>
              </a:rPr>
              <a:t> </a:t>
            </a:r>
            <a:r>
              <a:rPr lang="hu-HU" altLang="hu-HU" sz="2100" b="1" dirty="0" err="1">
                <a:solidFill>
                  <a:srgbClr val="002060"/>
                </a:solidFill>
                <a:cs typeface="Arial" pitchFamily="34" charset="0"/>
              </a:rPr>
              <a:t>cells</a:t>
            </a:r>
            <a:r>
              <a:rPr lang="hu-HU" altLang="hu-HU" sz="2100" b="1" dirty="0">
                <a:solidFill>
                  <a:srgbClr val="002060"/>
                </a:solidFill>
                <a:cs typeface="Arial" pitchFamily="34" charset="0"/>
              </a:rPr>
              <a:t>: </a:t>
            </a:r>
            <a:r>
              <a:rPr lang="hu-HU" altLang="hu-HU" sz="2100" b="1" dirty="0" err="1">
                <a:solidFill>
                  <a:srgbClr val="002060"/>
                </a:solidFill>
                <a:cs typeface="Arial" pitchFamily="34" charset="0"/>
              </a:rPr>
              <a:t>spermatogenesis</a:t>
            </a:r>
            <a:endParaRPr lang="hu-HU" altLang="hu-HU" sz="2100" b="1" dirty="0">
              <a:solidFill>
                <a:srgbClr val="002060"/>
              </a:solidFill>
              <a:cs typeface="Arial" pitchFamily="34" charset="0"/>
            </a:endParaRPr>
          </a:p>
        </p:txBody>
      </p:sp>
      <p:sp>
        <p:nvSpPr>
          <p:cNvPr id="13315" name="Text Box 6">
            <a:extLst>
              <a:ext uri="{FF2B5EF4-FFF2-40B4-BE49-F238E27FC236}">
                <a16:creationId xmlns="" xmlns:a16="http://schemas.microsoft.com/office/drawing/2014/main" id="{6E0AC4FD-E6E2-4649-BA43-C24A4FFC8584}"/>
              </a:ext>
            </a:extLst>
          </p:cNvPr>
          <p:cNvSpPr txBox="1">
            <a:spLocks noChangeArrowheads="1"/>
          </p:cNvSpPr>
          <p:nvPr/>
        </p:nvSpPr>
        <p:spPr bwMode="auto">
          <a:xfrm>
            <a:off x="6067296" y="3600453"/>
            <a:ext cx="1320298" cy="2976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300" dirty="0"/>
              <a:t>DNS-szintézis</a:t>
            </a:r>
          </a:p>
        </p:txBody>
      </p:sp>
      <p:sp>
        <p:nvSpPr>
          <p:cNvPr id="13316" name="Text Box 7">
            <a:extLst>
              <a:ext uri="{FF2B5EF4-FFF2-40B4-BE49-F238E27FC236}">
                <a16:creationId xmlns="" xmlns:a16="http://schemas.microsoft.com/office/drawing/2014/main" id="{EC99EC37-C146-4FD9-8033-25DB651B243A}"/>
              </a:ext>
            </a:extLst>
          </p:cNvPr>
          <p:cNvSpPr txBox="1">
            <a:spLocks noChangeArrowheads="1"/>
          </p:cNvSpPr>
          <p:nvPr/>
        </p:nvSpPr>
        <p:spPr bwMode="auto">
          <a:xfrm>
            <a:off x="0" y="2160290"/>
            <a:ext cx="3420765" cy="9286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b="1" dirty="0">
                <a:latin typeface="Calibri" panose="020F0502020204030204" pitchFamily="34" charset="0"/>
              </a:rPr>
              <a:t>No cytokinesis, </a:t>
            </a:r>
            <a:r>
              <a:rPr lang="hu-HU" altLang="hu-HU" sz="1800" b="1" dirty="0">
                <a:solidFill>
                  <a:srgbClr val="CC0066"/>
                </a:solidFill>
                <a:latin typeface="Calibri" panose="020F0502020204030204" pitchFamily="34" charset="0"/>
              </a:rPr>
              <a:t>cytoplasmic bridges </a:t>
            </a:r>
            <a:r>
              <a:rPr lang="hu-HU" altLang="hu-HU" sz="1800" b="1" dirty="0">
                <a:latin typeface="Calibri" panose="020F0502020204030204" pitchFamily="34" charset="0"/>
              </a:rPr>
              <a:t>connect cells up to their final maturation</a:t>
            </a:r>
            <a:r>
              <a:rPr lang="hu-HU" altLang="hu-HU" sz="1300" b="1" dirty="0">
                <a:latin typeface="Calibri" panose="020F0502020204030204" pitchFamily="34" charset="0"/>
              </a:rPr>
              <a:t>.</a:t>
            </a:r>
          </a:p>
        </p:txBody>
      </p:sp>
      <p:pic>
        <p:nvPicPr>
          <p:cNvPr id="13318" name="Picture 9" descr="spermiogenesisséma">
            <a:extLst>
              <a:ext uri="{FF2B5EF4-FFF2-40B4-BE49-F238E27FC236}">
                <a16:creationId xmlns="" xmlns:a16="http://schemas.microsoft.com/office/drawing/2014/main" id="{3B1DF45A-4856-4E61-B2B5-B671C887C39C}"/>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425434" y="953453"/>
            <a:ext cx="4535598" cy="54823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19" name="Line 10">
            <a:extLst>
              <a:ext uri="{FF2B5EF4-FFF2-40B4-BE49-F238E27FC236}">
                <a16:creationId xmlns="" xmlns:a16="http://schemas.microsoft.com/office/drawing/2014/main" id="{D312D7D5-1D83-4075-AA39-D98FF7FD1712}"/>
              </a:ext>
            </a:extLst>
          </p:cNvPr>
          <p:cNvSpPr>
            <a:spLocks noChangeShapeType="1"/>
          </p:cNvSpPr>
          <p:nvPr/>
        </p:nvSpPr>
        <p:spPr bwMode="auto">
          <a:xfrm>
            <a:off x="6871121" y="3827145"/>
            <a:ext cx="0" cy="680085"/>
          </a:xfrm>
          <a:prstGeom prst="line">
            <a:avLst/>
          </a:prstGeom>
          <a:noFill/>
          <a:ln w="28575">
            <a:solidFill>
              <a:schemeClr val="accent2"/>
            </a:solidFill>
            <a:round/>
            <a:headEnd/>
            <a:tailEn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3320" name="Line 11">
            <a:extLst>
              <a:ext uri="{FF2B5EF4-FFF2-40B4-BE49-F238E27FC236}">
                <a16:creationId xmlns="" xmlns:a16="http://schemas.microsoft.com/office/drawing/2014/main" id="{7C79B374-2BAA-4EFB-86FC-403CBEEC2C10}"/>
              </a:ext>
            </a:extLst>
          </p:cNvPr>
          <p:cNvSpPr>
            <a:spLocks noChangeShapeType="1"/>
          </p:cNvSpPr>
          <p:nvPr/>
        </p:nvSpPr>
        <p:spPr bwMode="auto">
          <a:xfrm>
            <a:off x="6871121" y="4583906"/>
            <a:ext cx="0" cy="680085"/>
          </a:xfrm>
          <a:prstGeom prst="line">
            <a:avLst/>
          </a:prstGeom>
          <a:noFill/>
          <a:ln w="28575">
            <a:solidFill>
              <a:schemeClr val="accent2"/>
            </a:solidFill>
            <a:round/>
            <a:headEnd/>
            <a:tailEnd/>
          </a:ln>
          <a:extLst>
            <a:ext uri="{909E8E84-426E-40DD-AFC4-6F175D3DCCD1}">
              <a14:hiddenFill xmlns="" xmlns:a14="http://schemas.microsoft.com/office/drawing/2010/main">
                <a:noFill/>
              </a14:hiddenFill>
            </a:ext>
          </a:extLst>
        </p:spPr>
        <p:txBody>
          <a:bodyPr lIns="96659" tIns="48330" rIns="96659" bIns="48330"/>
          <a:lstStyle/>
          <a:p>
            <a:endParaRPr lang="hu-HU"/>
          </a:p>
        </p:txBody>
      </p:sp>
      <p:sp>
        <p:nvSpPr>
          <p:cNvPr id="13321" name="Text Box 12">
            <a:extLst>
              <a:ext uri="{FF2B5EF4-FFF2-40B4-BE49-F238E27FC236}">
                <a16:creationId xmlns="" xmlns:a16="http://schemas.microsoft.com/office/drawing/2014/main" id="{6956CE47-E2AC-4977-8DC2-6D4CBFD7188E}"/>
              </a:ext>
            </a:extLst>
          </p:cNvPr>
          <p:cNvSpPr txBox="1">
            <a:spLocks noChangeArrowheads="1"/>
          </p:cNvSpPr>
          <p:nvPr/>
        </p:nvSpPr>
        <p:spPr bwMode="auto">
          <a:xfrm>
            <a:off x="6229077" y="3513879"/>
            <a:ext cx="1944216" cy="3746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dirty="0" smtClean="0"/>
              <a:t>DN</a:t>
            </a:r>
            <a:r>
              <a:rPr lang="en-US" altLang="hu-HU" sz="1800" dirty="0" smtClean="0"/>
              <a:t>A</a:t>
            </a:r>
            <a:r>
              <a:rPr lang="hu-HU" altLang="hu-HU" sz="1800" dirty="0" smtClean="0"/>
              <a:t> </a:t>
            </a:r>
            <a:r>
              <a:rPr lang="hu-HU" altLang="hu-HU" sz="1800" dirty="0"/>
              <a:t>replication</a:t>
            </a:r>
          </a:p>
        </p:txBody>
      </p:sp>
      <p:sp>
        <p:nvSpPr>
          <p:cNvPr id="13322" name="Rectangle 13">
            <a:extLst>
              <a:ext uri="{FF2B5EF4-FFF2-40B4-BE49-F238E27FC236}">
                <a16:creationId xmlns="" xmlns:a16="http://schemas.microsoft.com/office/drawing/2014/main" id="{B0EB74CE-9327-4E10-8912-E0E27DF8BA85}"/>
              </a:ext>
            </a:extLst>
          </p:cNvPr>
          <p:cNvSpPr>
            <a:spLocks noChangeArrowheads="1"/>
          </p:cNvSpPr>
          <p:nvPr/>
        </p:nvSpPr>
        <p:spPr bwMode="auto">
          <a:xfrm>
            <a:off x="2844016" y="1008162"/>
            <a:ext cx="1656869" cy="32367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96659" tIns="48330" rIns="96659" bIns="48330"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hu-HU" sz="1800" dirty="0" err="1" smtClean="0"/>
              <a:t>Gonial</a:t>
            </a:r>
            <a:r>
              <a:rPr lang="en-US" altLang="hu-HU" sz="1800" dirty="0" smtClean="0"/>
              <a:t> cells</a:t>
            </a:r>
            <a:endParaRPr lang="hu-HU" altLang="hu-HU" sz="1800" dirty="0"/>
          </a:p>
        </p:txBody>
      </p:sp>
      <p:sp>
        <p:nvSpPr>
          <p:cNvPr id="13323" name="Rectangle 14">
            <a:extLst>
              <a:ext uri="{FF2B5EF4-FFF2-40B4-BE49-F238E27FC236}">
                <a16:creationId xmlns="" xmlns:a16="http://schemas.microsoft.com/office/drawing/2014/main" id="{77F5E05D-8431-49CB-B450-C0D405CF6B4F}"/>
              </a:ext>
            </a:extLst>
          </p:cNvPr>
          <p:cNvSpPr>
            <a:spLocks noChangeArrowheads="1"/>
          </p:cNvSpPr>
          <p:nvPr/>
        </p:nvSpPr>
        <p:spPr bwMode="auto">
          <a:xfrm>
            <a:off x="2628677" y="1656235"/>
            <a:ext cx="2016224" cy="58405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96659" tIns="48330" rIns="96659" bIns="48330"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1800" dirty="0" smtClean="0"/>
              <a:t>Spermatogonia </a:t>
            </a:r>
            <a:r>
              <a:rPr lang="en-US" altLang="hu-HU" sz="1800" dirty="0" smtClean="0"/>
              <a:t>(2n)</a:t>
            </a:r>
            <a:endParaRPr lang="hu-HU" altLang="hu-HU" sz="1800" dirty="0"/>
          </a:p>
        </p:txBody>
      </p:sp>
      <p:sp>
        <p:nvSpPr>
          <p:cNvPr id="13324" name="Rectangle 15">
            <a:extLst>
              <a:ext uri="{FF2B5EF4-FFF2-40B4-BE49-F238E27FC236}">
                <a16:creationId xmlns="" xmlns:a16="http://schemas.microsoft.com/office/drawing/2014/main" id="{D220989F-574F-4A5E-A2C2-7AAF86BE2D78}"/>
              </a:ext>
            </a:extLst>
          </p:cNvPr>
          <p:cNvSpPr>
            <a:spLocks noChangeArrowheads="1"/>
          </p:cNvSpPr>
          <p:nvPr/>
        </p:nvSpPr>
        <p:spPr bwMode="auto">
          <a:xfrm>
            <a:off x="2268637" y="3888482"/>
            <a:ext cx="2880320" cy="36004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96659" tIns="48330" rIns="96659" bIns="48330"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hu-HU" sz="1800" dirty="0" smtClean="0"/>
              <a:t>P</a:t>
            </a:r>
            <a:r>
              <a:rPr lang="hu-HU" altLang="hu-HU" sz="1800" dirty="0" smtClean="0"/>
              <a:t>rimary spermatocyte</a:t>
            </a:r>
            <a:r>
              <a:rPr lang="en-US" altLang="hu-HU" sz="1800" dirty="0" smtClean="0"/>
              <a:t> (4n)</a:t>
            </a:r>
            <a:endParaRPr lang="hu-HU" altLang="hu-HU" sz="1800" dirty="0"/>
          </a:p>
        </p:txBody>
      </p:sp>
      <p:sp>
        <p:nvSpPr>
          <p:cNvPr id="13325" name="Rectangle 16">
            <a:extLst>
              <a:ext uri="{FF2B5EF4-FFF2-40B4-BE49-F238E27FC236}">
                <a16:creationId xmlns="" xmlns:a16="http://schemas.microsoft.com/office/drawing/2014/main" id="{7BD675C8-8D5D-49FD-9C73-BF13F033E628}"/>
              </a:ext>
            </a:extLst>
          </p:cNvPr>
          <p:cNvSpPr>
            <a:spLocks noChangeArrowheads="1"/>
          </p:cNvSpPr>
          <p:nvPr/>
        </p:nvSpPr>
        <p:spPr bwMode="auto">
          <a:xfrm>
            <a:off x="2340645" y="3312418"/>
            <a:ext cx="2232248" cy="36770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96659" tIns="48330" rIns="96659" bIns="48330"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1800" dirty="0" smtClean="0"/>
              <a:t>Spermatogonium</a:t>
            </a:r>
            <a:r>
              <a:rPr lang="en-US" altLang="hu-HU" sz="1800" dirty="0" smtClean="0"/>
              <a:t> (4n)</a:t>
            </a:r>
            <a:r>
              <a:rPr lang="hu-HU" altLang="hu-HU" sz="800" dirty="0" smtClean="0"/>
              <a:t> </a:t>
            </a:r>
            <a:endParaRPr lang="hu-HU" altLang="hu-HU" sz="800" dirty="0"/>
          </a:p>
        </p:txBody>
      </p:sp>
      <p:sp>
        <p:nvSpPr>
          <p:cNvPr id="13326" name="Rectangle 20">
            <a:extLst>
              <a:ext uri="{FF2B5EF4-FFF2-40B4-BE49-F238E27FC236}">
                <a16:creationId xmlns="" xmlns:a16="http://schemas.microsoft.com/office/drawing/2014/main" id="{D16234E5-54A9-464E-A2CE-83C757E9158A}"/>
              </a:ext>
            </a:extLst>
          </p:cNvPr>
          <p:cNvSpPr>
            <a:spLocks noChangeArrowheads="1"/>
          </p:cNvSpPr>
          <p:nvPr/>
        </p:nvSpPr>
        <p:spPr bwMode="auto">
          <a:xfrm>
            <a:off x="1836589" y="4464546"/>
            <a:ext cx="3312368" cy="36004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96659" tIns="48330" rIns="96659" bIns="48330"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hu-HU" sz="1800" dirty="0" smtClean="0"/>
              <a:t>S</a:t>
            </a:r>
            <a:r>
              <a:rPr lang="hu-HU" altLang="hu-HU" sz="1800" dirty="0" smtClean="0"/>
              <a:t>econdary spermatocytes</a:t>
            </a:r>
            <a:r>
              <a:rPr lang="en-US" altLang="hu-HU" sz="1800" dirty="0" smtClean="0"/>
              <a:t> (2 n)</a:t>
            </a:r>
            <a:endParaRPr lang="hu-HU" altLang="hu-HU" sz="1800" dirty="0"/>
          </a:p>
        </p:txBody>
      </p:sp>
      <p:sp>
        <p:nvSpPr>
          <p:cNvPr id="13327" name="Rectangle 22">
            <a:extLst>
              <a:ext uri="{FF2B5EF4-FFF2-40B4-BE49-F238E27FC236}">
                <a16:creationId xmlns="" xmlns:a16="http://schemas.microsoft.com/office/drawing/2014/main" id="{D3C5B06C-04DA-401B-A5EB-49CE5E992BA9}"/>
              </a:ext>
            </a:extLst>
          </p:cNvPr>
          <p:cNvSpPr>
            <a:spLocks noChangeArrowheads="1"/>
          </p:cNvSpPr>
          <p:nvPr/>
        </p:nvSpPr>
        <p:spPr bwMode="auto">
          <a:xfrm>
            <a:off x="3060725" y="4968602"/>
            <a:ext cx="2016224" cy="36004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96659" tIns="48330" rIns="96659" bIns="48330"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1800" dirty="0" smtClean="0"/>
              <a:t>Spermatides</a:t>
            </a:r>
            <a:r>
              <a:rPr lang="en-US" altLang="hu-HU" sz="1800" dirty="0" smtClean="0"/>
              <a:t> (n)</a:t>
            </a:r>
            <a:endParaRPr lang="hu-HU" altLang="hu-HU" sz="1800" dirty="0"/>
          </a:p>
        </p:txBody>
      </p:sp>
      <p:sp>
        <p:nvSpPr>
          <p:cNvPr id="13328" name="Rectangle 24">
            <a:extLst>
              <a:ext uri="{FF2B5EF4-FFF2-40B4-BE49-F238E27FC236}">
                <a16:creationId xmlns="" xmlns:a16="http://schemas.microsoft.com/office/drawing/2014/main" id="{A40CE759-9988-4BBB-9C58-BD9CE99CAA7D}"/>
              </a:ext>
            </a:extLst>
          </p:cNvPr>
          <p:cNvSpPr>
            <a:spLocks noChangeArrowheads="1"/>
          </p:cNvSpPr>
          <p:nvPr/>
        </p:nvSpPr>
        <p:spPr bwMode="auto">
          <a:xfrm>
            <a:off x="2772693" y="5616674"/>
            <a:ext cx="2016224" cy="43204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96659" tIns="48330" rIns="96659" bIns="48330"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1800" dirty="0"/>
              <a:t>Sperm</a:t>
            </a:r>
            <a:r>
              <a:rPr lang="hu-HU" altLang="hu-HU" sz="800" dirty="0"/>
              <a:t> </a:t>
            </a:r>
            <a:r>
              <a:rPr lang="hu-HU" altLang="hu-HU" sz="1800" dirty="0" smtClean="0"/>
              <a:t>cells</a:t>
            </a:r>
            <a:r>
              <a:rPr lang="en-US" altLang="hu-HU" sz="1800" dirty="0" smtClean="0"/>
              <a:t> (n)</a:t>
            </a:r>
            <a:endParaRPr lang="hu-HU" altLang="hu-HU" sz="1800" dirty="0"/>
          </a:p>
        </p:txBody>
      </p:sp>
      <p:sp>
        <p:nvSpPr>
          <p:cNvPr id="13329" name="Rectangle 26">
            <a:extLst>
              <a:ext uri="{FF2B5EF4-FFF2-40B4-BE49-F238E27FC236}">
                <a16:creationId xmlns="" xmlns:a16="http://schemas.microsoft.com/office/drawing/2014/main" id="{02150695-E205-4CFB-8AC5-66E5C212A02D}"/>
              </a:ext>
            </a:extLst>
          </p:cNvPr>
          <p:cNvSpPr>
            <a:spLocks noChangeArrowheads="1"/>
          </p:cNvSpPr>
          <p:nvPr/>
        </p:nvSpPr>
        <p:spPr bwMode="auto">
          <a:xfrm rot="16200000">
            <a:off x="6953825" y="2083614"/>
            <a:ext cx="2232248" cy="65740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lIns="96659" tIns="48330" rIns="96659" bIns="48330"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1800" dirty="0"/>
              <a:t>proliferation phase</a:t>
            </a:r>
          </a:p>
        </p:txBody>
      </p:sp>
      <p:sp>
        <p:nvSpPr>
          <p:cNvPr id="13330" name="Rectangle 28">
            <a:extLst>
              <a:ext uri="{FF2B5EF4-FFF2-40B4-BE49-F238E27FC236}">
                <a16:creationId xmlns="" xmlns:a16="http://schemas.microsoft.com/office/drawing/2014/main" id="{4341264C-96B2-43F7-96D7-3690D9C27490}"/>
              </a:ext>
            </a:extLst>
          </p:cNvPr>
          <p:cNvSpPr>
            <a:spLocks noChangeArrowheads="1"/>
          </p:cNvSpPr>
          <p:nvPr/>
        </p:nvSpPr>
        <p:spPr bwMode="auto">
          <a:xfrm rot="16200000">
            <a:off x="7340532" y="4279857"/>
            <a:ext cx="1224136" cy="441386"/>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lIns="96659" tIns="48330" rIns="96659" bIns="48330"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1800" dirty="0"/>
              <a:t>meiosis</a:t>
            </a:r>
          </a:p>
        </p:txBody>
      </p:sp>
      <p:sp>
        <p:nvSpPr>
          <p:cNvPr id="13331" name="Rectangle 30">
            <a:extLst>
              <a:ext uri="{FF2B5EF4-FFF2-40B4-BE49-F238E27FC236}">
                <a16:creationId xmlns="" xmlns:a16="http://schemas.microsoft.com/office/drawing/2014/main" id="{80B2BA20-4E0A-49E9-B83E-44CB41C306DF}"/>
              </a:ext>
            </a:extLst>
          </p:cNvPr>
          <p:cNvSpPr>
            <a:spLocks noChangeArrowheads="1"/>
          </p:cNvSpPr>
          <p:nvPr/>
        </p:nvSpPr>
        <p:spPr bwMode="auto">
          <a:xfrm rot="16200000">
            <a:off x="6980468" y="5936066"/>
            <a:ext cx="2016273" cy="51339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lIns="96659" tIns="48330" rIns="96659" bIns="48330"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hu-HU" altLang="hu-HU" sz="1800" dirty="0"/>
              <a:t>differentiation phase </a:t>
            </a:r>
          </a:p>
          <a:p>
            <a:pPr algn="ctr" eaLnBrk="1" hangingPunct="1">
              <a:spcBef>
                <a:spcPct val="0"/>
              </a:spcBef>
              <a:buFontTx/>
              <a:buNone/>
            </a:pPr>
            <a:r>
              <a:rPr lang="hu-HU" altLang="hu-HU" sz="1800" dirty="0"/>
              <a:t>spermiohistogenesis</a:t>
            </a:r>
          </a:p>
        </p:txBody>
      </p:sp>
      <p:sp>
        <p:nvSpPr>
          <p:cNvPr id="13332" name="Text Box 32">
            <a:extLst>
              <a:ext uri="{FF2B5EF4-FFF2-40B4-BE49-F238E27FC236}">
                <a16:creationId xmlns="" xmlns:a16="http://schemas.microsoft.com/office/drawing/2014/main" id="{0A16AC75-C8A5-43F6-B080-51ED2716528C}"/>
              </a:ext>
            </a:extLst>
          </p:cNvPr>
          <p:cNvSpPr txBox="1">
            <a:spLocks noChangeArrowheads="1"/>
          </p:cNvSpPr>
          <p:nvPr/>
        </p:nvSpPr>
        <p:spPr bwMode="auto">
          <a:xfrm>
            <a:off x="6085061" y="1364672"/>
            <a:ext cx="1440160" cy="6516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6659" tIns="48330" rIns="96659" bIns="48330">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hu-HU" altLang="hu-HU" sz="1800" dirty="0"/>
              <a:t>cytoplasmic bridges</a:t>
            </a:r>
          </a:p>
        </p:txBody>
      </p:sp>
      <p:sp>
        <p:nvSpPr>
          <p:cNvPr id="13333" name="Line 33">
            <a:extLst>
              <a:ext uri="{FF2B5EF4-FFF2-40B4-BE49-F238E27FC236}">
                <a16:creationId xmlns="" xmlns:a16="http://schemas.microsoft.com/office/drawing/2014/main" id="{39EB80EA-FF08-4184-9155-629878C0FC31}"/>
              </a:ext>
            </a:extLst>
          </p:cNvPr>
          <p:cNvSpPr>
            <a:spLocks noChangeShapeType="1"/>
          </p:cNvSpPr>
          <p:nvPr/>
        </p:nvSpPr>
        <p:spPr bwMode="auto">
          <a:xfrm flipH="1">
            <a:off x="6416959" y="2011925"/>
            <a:ext cx="172158" cy="681751"/>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6659" tIns="48330" rIns="96659" bIns="48330"/>
          <a:lstStyle/>
          <a:p>
            <a:endParaRPr lang="hu-HU"/>
          </a:p>
        </p:txBody>
      </p:sp>
    </p:spTree>
    <p:extLst>
      <p:ext uri="{BB962C8B-B14F-4D97-AF65-F5344CB8AC3E}">
        <p14:creationId xmlns="" xmlns:p14="http://schemas.microsoft.com/office/powerpoint/2010/main" val="320129004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3749" y="1"/>
            <a:ext cx="8749665" cy="504106"/>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GB" dirty="0" smtClean="0"/>
              <a:t/>
            </a:r>
            <a:br>
              <a:rPr lang="en-GB" dirty="0" smtClean="0"/>
            </a:br>
            <a:r>
              <a:rPr lang="en-GB" dirty="0" smtClean="0"/>
              <a:t>Gamete production in women</a:t>
            </a:r>
            <a:r>
              <a:rPr lang="uk-UA" dirty="0" smtClean="0"/>
              <a:t/>
            </a:r>
            <a:br>
              <a:rPr lang="uk-UA" dirty="0" smtClean="0"/>
            </a:br>
            <a:endParaRPr lang="uk-UA" dirty="0"/>
          </a:p>
        </p:txBody>
      </p:sp>
      <p:sp>
        <p:nvSpPr>
          <p:cNvPr id="3" name="Місце для вмісту 2"/>
          <p:cNvSpPr>
            <a:spLocks noGrp="1"/>
          </p:cNvSpPr>
          <p:nvPr>
            <p:ph idx="1"/>
          </p:nvPr>
        </p:nvSpPr>
        <p:spPr>
          <a:xfrm>
            <a:off x="2" y="576114"/>
            <a:ext cx="9721849" cy="6624786"/>
          </a:xfrm>
        </p:spPr>
        <p:txBody>
          <a:bodyPr>
            <a:normAutofit fontScale="62500" lnSpcReduction="20000"/>
          </a:bodyPr>
          <a:lstStyle/>
          <a:p>
            <a:pPr marL="93650" indent="-93650"/>
            <a:r>
              <a:rPr lang="en-GB" dirty="0" smtClean="0"/>
              <a:t>Indeed, the egg is among the largest of human cells, being in the range of 90–1201 </a:t>
            </a:r>
            <a:r>
              <a:rPr lang="en-GB" dirty="0" err="1" smtClean="0"/>
              <a:t>μm</a:t>
            </a:r>
            <a:r>
              <a:rPr lang="en-GB" dirty="0" smtClean="0"/>
              <a:t> (</a:t>
            </a:r>
            <a:r>
              <a:rPr lang="en-GB" dirty="0" err="1" smtClean="0"/>
              <a:t>i</a:t>
            </a:r>
            <a:r>
              <a:rPr lang="en-GB" dirty="0" smtClean="0"/>
              <a:t>. e. ≈ 0.1 mm ᴓ) – practically visible with the naked eye. The growing </a:t>
            </a:r>
            <a:r>
              <a:rPr lang="en-GB" b="1" dirty="0" smtClean="0"/>
              <a:t>embryo lives without </a:t>
            </a:r>
            <a:r>
              <a:rPr lang="en-GB" dirty="0" smtClean="0"/>
              <a:t>the benefit of a </a:t>
            </a:r>
            <a:r>
              <a:rPr lang="en-GB" b="1" dirty="0" smtClean="0"/>
              <a:t>placenta for the first 2 weeks </a:t>
            </a:r>
            <a:r>
              <a:rPr lang="en-GB" dirty="0" smtClean="0"/>
              <a:t>of its life, so the egg's cytoplasm and bathing liquid must supply what embryo needs during this time. It is quite demanding for a cell to produce so much cytoplasm – making all those proteins, for example, is expensive in terms of energy and raw materials – so the developing egg is nourished by a group of </a:t>
            </a:r>
            <a:r>
              <a:rPr lang="en-GB" b="1" i="1" dirty="0" err="1" smtClean="0"/>
              <a:t>granulosa</a:t>
            </a:r>
            <a:r>
              <a:rPr lang="en-GB" b="1" i="1" dirty="0" smtClean="0"/>
              <a:t> cells</a:t>
            </a:r>
            <a:r>
              <a:rPr lang="en-GB" dirty="0" smtClean="0"/>
              <a:t>, which </a:t>
            </a:r>
            <a:r>
              <a:rPr lang="en-GB" b="1" dirty="0" smtClean="0"/>
              <a:t>develop alongside the egg</a:t>
            </a:r>
            <a:r>
              <a:rPr lang="en-GB" dirty="0" smtClean="0"/>
              <a:t>, and </a:t>
            </a:r>
            <a:r>
              <a:rPr lang="en-GB" b="1" dirty="0" smtClean="0"/>
              <a:t>remain in close contact with it</a:t>
            </a:r>
            <a:r>
              <a:rPr lang="en-GB" dirty="0" smtClean="0"/>
              <a:t>. </a:t>
            </a:r>
            <a:endParaRPr lang="uk-UA" dirty="0" smtClean="0"/>
          </a:p>
          <a:p>
            <a:pPr marL="93650" indent="-93650"/>
            <a:r>
              <a:rPr lang="en-GB" dirty="0" smtClean="0"/>
              <a:t>Egg are produced in the ovary, which, unlike the testis, remains in the abdomen. </a:t>
            </a:r>
            <a:r>
              <a:rPr lang="en-GB" b="1" dirty="0" smtClean="0"/>
              <a:t>3 phases involved</a:t>
            </a:r>
            <a:r>
              <a:rPr lang="en-GB" dirty="0" smtClean="0"/>
              <a:t>, but they are not sequential. </a:t>
            </a:r>
            <a:r>
              <a:rPr lang="en-GB" b="1" u="sng" dirty="0" smtClean="0"/>
              <a:t>Mitosis</a:t>
            </a:r>
            <a:r>
              <a:rPr lang="en-GB" b="1" dirty="0" smtClean="0"/>
              <a:t> </a:t>
            </a:r>
            <a:r>
              <a:rPr lang="en-GB" dirty="0" smtClean="0"/>
              <a:t>and</a:t>
            </a:r>
            <a:r>
              <a:rPr lang="en-GB" b="1" dirty="0" smtClean="0"/>
              <a:t> </a:t>
            </a:r>
            <a:r>
              <a:rPr lang="en-GB" b="1" u="sng" dirty="0" smtClean="0"/>
              <a:t>meiosis</a:t>
            </a:r>
            <a:r>
              <a:rPr lang="en-GB" b="1" dirty="0" smtClean="0"/>
              <a:t> occur </a:t>
            </a:r>
            <a:r>
              <a:rPr lang="en-GB" dirty="0" smtClean="0"/>
              <a:t>as before, but the </a:t>
            </a:r>
            <a:r>
              <a:rPr lang="en-GB" b="1" u="sng" dirty="0" smtClean="0"/>
              <a:t>packaging</a:t>
            </a:r>
            <a:r>
              <a:rPr lang="en-GB" u="sng" dirty="0" smtClean="0"/>
              <a:t> </a:t>
            </a:r>
            <a:r>
              <a:rPr lang="en-GB" dirty="0" smtClean="0"/>
              <a:t>of the </a:t>
            </a:r>
            <a:r>
              <a:rPr lang="en-GB" b="1" u="sng" dirty="0" smtClean="0"/>
              <a:t>maturation phase </a:t>
            </a:r>
            <a:r>
              <a:rPr lang="en-GB" dirty="0" smtClean="0"/>
              <a:t>is replaced by a </a:t>
            </a:r>
            <a:r>
              <a:rPr lang="en-GB" b="1" u="sng" dirty="0" smtClean="0"/>
              <a:t>growth phase</a:t>
            </a:r>
            <a:r>
              <a:rPr lang="en-GB" dirty="0" smtClean="0"/>
              <a:t>, and which </a:t>
            </a:r>
            <a:r>
              <a:rPr lang="en-GB" b="1" dirty="0" smtClean="0"/>
              <a:t>occurs concurrently with a large part of the meiotic phase</a:t>
            </a:r>
            <a:r>
              <a:rPr lang="en-GB" dirty="0" smtClean="0"/>
              <a:t>. Only 1 egg is ovulated monthly, however whole development phase </a:t>
            </a:r>
            <a:r>
              <a:rPr lang="en-GB" b="1" i="1" dirty="0" smtClean="0"/>
              <a:t>can</a:t>
            </a:r>
            <a:r>
              <a:rPr lang="en-GB" b="1" dirty="0" smtClean="0"/>
              <a:t> take more than 50 years! This is because egg development begins before birth, in the first month of gestation in fact.</a:t>
            </a:r>
            <a:r>
              <a:rPr lang="en-GB" dirty="0" smtClean="0"/>
              <a:t> </a:t>
            </a:r>
            <a:r>
              <a:rPr lang="en-GB" dirty="0" err="1" smtClean="0"/>
              <a:t>Oogonia</a:t>
            </a:r>
            <a:r>
              <a:rPr lang="en-GB" dirty="0" smtClean="0"/>
              <a:t> begin their mitotic cycles then, and </a:t>
            </a:r>
            <a:r>
              <a:rPr lang="en-GB" b="1" i="1" dirty="0" smtClean="0"/>
              <a:t>all</a:t>
            </a:r>
            <a:r>
              <a:rPr lang="en-GB" dirty="0" smtClean="0"/>
              <a:t> the cells </a:t>
            </a:r>
            <a:r>
              <a:rPr lang="en-GB" b="1" dirty="0" smtClean="0"/>
              <a:t>begin meiosis before birth</a:t>
            </a:r>
            <a:r>
              <a:rPr lang="en-GB" dirty="0" smtClean="0"/>
              <a:t>. </a:t>
            </a:r>
            <a:r>
              <a:rPr lang="en-GB" b="1" dirty="0" smtClean="0"/>
              <a:t>At birth, a girl will have in her ovaries all the </a:t>
            </a:r>
            <a:r>
              <a:rPr lang="en-GB" b="1" dirty="0" err="1" smtClean="0"/>
              <a:t>oocytes</a:t>
            </a:r>
            <a:r>
              <a:rPr lang="en-GB" dirty="0" smtClean="0"/>
              <a:t> – </a:t>
            </a:r>
            <a:r>
              <a:rPr lang="en-GB" b="1" dirty="0" smtClean="0"/>
              <a:t>partially matured eggs, that she will </a:t>
            </a:r>
            <a:r>
              <a:rPr lang="en-GB" b="1" i="1" dirty="0" smtClean="0"/>
              <a:t>ever</a:t>
            </a:r>
            <a:r>
              <a:rPr lang="en-GB" b="1" dirty="0" smtClean="0"/>
              <a:t> have. </a:t>
            </a:r>
            <a:r>
              <a:rPr lang="en-GB" dirty="0" smtClean="0"/>
              <a:t>If these are destroyed, e.g., by irradiation, the woman will be infertile. Unlike </a:t>
            </a:r>
            <a:r>
              <a:rPr lang="en-GB" b="1" dirty="0" smtClean="0"/>
              <a:t>sperm, which die a few days after their completion</a:t>
            </a:r>
            <a:r>
              <a:rPr lang="en-GB" dirty="0" smtClean="0"/>
              <a:t>, at this stage of development the </a:t>
            </a:r>
            <a:r>
              <a:rPr lang="en-GB" b="1" dirty="0" err="1" smtClean="0"/>
              <a:t>oocytes</a:t>
            </a:r>
            <a:r>
              <a:rPr lang="en-GB" b="1" dirty="0" smtClean="0"/>
              <a:t> remain alive,</a:t>
            </a:r>
            <a:r>
              <a:rPr lang="en-GB" dirty="0" smtClean="0"/>
              <a:t> but </a:t>
            </a:r>
            <a:r>
              <a:rPr lang="en-GB" b="1" dirty="0" smtClean="0"/>
              <a:t>arrested</a:t>
            </a:r>
            <a:r>
              <a:rPr lang="en-GB" dirty="0" smtClean="0"/>
              <a:t> in </a:t>
            </a:r>
            <a:r>
              <a:rPr lang="en-GB" b="1" dirty="0" smtClean="0"/>
              <a:t>meiotic prophase I</a:t>
            </a:r>
            <a:r>
              <a:rPr lang="en-GB" dirty="0" smtClean="0"/>
              <a:t> until puberty, when some will be stimulated to enter meiosis. </a:t>
            </a:r>
            <a:r>
              <a:rPr lang="en-GB" b="1" dirty="0" smtClean="0"/>
              <a:t>&gt;2 million </a:t>
            </a:r>
            <a:r>
              <a:rPr lang="en-GB" b="1" dirty="0" err="1" smtClean="0"/>
              <a:t>oocytes</a:t>
            </a:r>
            <a:r>
              <a:rPr lang="en-GB" b="1" dirty="0" smtClean="0"/>
              <a:t> </a:t>
            </a:r>
            <a:r>
              <a:rPr lang="en-GB" dirty="0" smtClean="0"/>
              <a:t>present</a:t>
            </a:r>
            <a:r>
              <a:rPr lang="en-GB" b="1" dirty="0" smtClean="0"/>
              <a:t> at birth</a:t>
            </a:r>
            <a:r>
              <a:rPr lang="en-GB" dirty="0" smtClean="0"/>
              <a:t>, but a </a:t>
            </a:r>
            <a:r>
              <a:rPr lang="en-GB" b="1" dirty="0" smtClean="0"/>
              <a:t>few hundred will ever proceed to maturity </a:t>
            </a:r>
            <a:r>
              <a:rPr lang="en-GB" dirty="0" smtClean="0"/>
              <a:t>(and </a:t>
            </a:r>
            <a:r>
              <a:rPr lang="en-GB" b="1" dirty="0" smtClean="0"/>
              <a:t>fewer still will be fertilized</a:t>
            </a:r>
            <a:r>
              <a:rPr lang="en-GB" dirty="0" smtClean="0"/>
              <a:t>). After puberty </a:t>
            </a:r>
            <a:r>
              <a:rPr lang="en-GB" b="1" dirty="0" smtClean="0"/>
              <a:t>a few are reactivated every day</a:t>
            </a:r>
            <a:r>
              <a:rPr lang="en-GB" dirty="0" smtClean="0"/>
              <a:t>, resulting in a steady trickle of maturing </a:t>
            </a:r>
            <a:r>
              <a:rPr lang="en-GB" dirty="0" err="1" smtClean="0"/>
              <a:t>oocytes</a:t>
            </a:r>
            <a:r>
              <a:rPr lang="en-GB" dirty="0" smtClean="0"/>
              <a:t>, 1 of which will be released from ovary each month.</a:t>
            </a:r>
            <a:endParaRPr lang="uk-UA" b="1"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2" y="1"/>
            <a:ext cx="9721849" cy="6432474"/>
          </a:xfrm>
        </p:spPr>
        <p:txBody>
          <a:bodyPr>
            <a:normAutofit fontScale="85000" lnSpcReduction="20000"/>
          </a:bodyPr>
          <a:lstStyle/>
          <a:p>
            <a:pPr marL="0" indent="0">
              <a:buNone/>
            </a:pPr>
            <a:r>
              <a:rPr lang="en-GB" dirty="0" smtClean="0"/>
              <a:t>Each </a:t>
            </a:r>
            <a:r>
              <a:rPr lang="en-GB" dirty="0" err="1" smtClean="0"/>
              <a:t>oocyte</a:t>
            </a:r>
            <a:r>
              <a:rPr lang="en-GB" dirty="0" smtClean="0"/>
              <a:t> is enclosed in a follicle (small sac), whose cells, encourage its maturation and growth (Fig). The </a:t>
            </a:r>
            <a:r>
              <a:rPr lang="en-GB" dirty="0" err="1" smtClean="0"/>
              <a:t>oocytes</a:t>
            </a:r>
            <a:r>
              <a:rPr lang="en-GB" dirty="0" smtClean="0"/>
              <a:t> are </a:t>
            </a:r>
            <a:r>
              <a:rPr lang="en-GB" b="1" dirty="0" smtClean="0"/>
              <a:t>arrested at a very early stage of meiosis, at the time when the 4 </a:t>
            </a:r>
            <a:r>
              <a:rPr lang="en-GB" b="1" dirty="0" err="1" smtClean="0"/>
              <a:t>chromatids</a:t>
            </a:r>
            <a:r>
              <a:rPr lang="en-GB" dirty="0" smtClean="0"/>
              <a:t> (i.e. the </a:t>
            </a:r>
            <a:r>
              <a:rPr lang="en-GB" b="1" dirty="0" smtClean="0"/>
              <a:t>2 pairs of duplicated homology </a:t>
            </a:r>
            <a:r>
              <a:rPr lang="en-GB" b="1" dirty="0" err="1" smtClean="0"/>
              <a:t>chrs</a:t>
            </a:r>
            <a:r>
              <a:rPr lang="en-GB" dirty="0" smtClean="0"/>
              <a:t>) are in contact (</a:t>
            </a:r>
            <a:r>
              <a:rPr lang="en-GB" b="1" dirty="0" smtClean="0"/>
              <a:t>Primary </a:t>
            </a:r>
            <a:r>
              <a:rPr lang="en-GB" b="1" dirty="0" err="1" smtClean="0"/>
              <a:t>oocytes</a:t>
            </a:r>
            <a:r>
              <a:rPr lang="en-GB" b="1" dirty="0" smtClean="0"/>
              <a:t> </a:t>
            </a:r>
            <a:r>
              <a:rPr lang="en-GB" dirty="0" smtClean="0"/>
              <a:t>see Fig c). They resume meiosis in way: at the </a:t>
            </a:r>
            <a:r>
              <a:rPr lang="en-GB" b="1" dirty="0" smtClean="0"/>
              <a:t>end of the 1st division, half the </a:t>
            </a:r>
            <a:r>
              <a:rPr lang="en-GB" b="1" dirty="0" err="1" smtClean="0"/>
              <a:t>chrs</a:t>
            </a:r>
            <a:r>
              <a:rPr lang="en-GB" b="1" dirty="0" smtClean="0"/>
              <a:t>, but </a:t>
            </a:r>
            <a:r>
              <a:rPr lang="en-GB" b="1" i="1" dirty="0" smtClean="0"/>
              <a:t>almost all the cytoplasm</a:t>
            </a:r>
            <a:r>
              <a:rPr lang="en-GB" b="1" dirty="0" smtClean="0"/>
              <a:t>, go to one cell. </a:t>
            </a:r>
            <a:r>
              <a:rPr lang="en-GB" dirty="0" smtClean="0"/>
              <a:t>The remaining </a:t>
            </a:r>
            <a:r>
              <a:rPr lang="en-GB" dirty="0" err="1" smtClean="0"/>
              <a:t>chrs</a:t>
            </a:r>
            <a:r>
              <a:rPr lang="en-GB" dirty="0" smtClean="0"/>
              <a:t> are discarded in a small bag on the outside of the large cell, called the </a:t>
            </a:r>
            <a:r>
              <a:rPr lang="en-GB" b="1" dirty="0" smtClean="0"/>
              <a:t>1st polar body (later destroyed). The ‘big’ </a:t>
            </a:r>
            <a:r>
              <a:rPr lang="en-GB" b="1" dirty="0" err="1" smtClean="0"/>
              <a:t>oocyte</a:t>
            </a:r>
            <a:r>
              <a:rPr lang="en-GB" b="1" dirty="0" smtClean="0"/>
              <a:t> resumes meiosis</a:t>
            </a:r>
            <a:r>
              <a:rPr lang="en-GB" dirty="0" smtClean="0"/>
              <a:t>, </a:t>
            </a:r>
            <a:r>
              <a:rPr lang="en-GB" b="1" dirty="0" smtClean="0"/>
              <a:t>its </a:t>
            </a:r>
            <a:r>
              <a:rPr lang="en-GB" b="1" dirty="0" err="1" smtClean="0"/>
              <a:t>chrs</a:t>
            </a:r>
            <a:r>
              <a:rPr lang="en-GB" b="1" dirty="0" smtClean="0"/>
              <a:t> lining up at the equator for the second time, but the process is then arrested again in metaphase II. </a:t>
            </a:r>
            <a:r>
              <a:rPr lang="en-GB" dirty="0" smtClean="0"/>
              <a:t>The </a:t>
            </a:r>
            <a:r>
              <a:rPr lang="en-GB" dirty="0" err="1" smtClean="0"/>
              <a:t>oocyte</a:t>
            </a:r>
            <a:r>
              <a:rPr lang="en-GB" dirty="0" smtClean="0"/>
              <a:t> is ovulated in this state. </a:t>
            </a:r>
            <a:r>
              <a:rPr lang="en-GB" b="1" dirty="0" smtClean="0"/>
              <a:t>Meiosis is reactivated 2–3 hours after fertilization</a:t>
            </a:r>
            <a:r>
              <a:rPr lang="en-GB" dirty="0" smtClean="0"/>
              <a:t> when, once again, </a:t>
            </a:r>
            <a:r>
              <a:rPr lang="en-GB" b="1" dirty="0" smtClean="0"/>
              <a:t>one set of </a:t>
            </a:r>
            <a:r>
              <a:rPr lang="en-GB" b="1" dirty="0" err="1" smtClean="0"/>
              <a:t>chrs</a:t>
            </a:r>
            <a:r>
              <a:rPr lang="en-GB" b="1" dirty="0" smtClean="0"/>
              <a:t> is expelled in the 2nd polar body and lost. </a:t>
            </a:r>
            <a:r>
              <a:rPr lang="en-GB" dirty="0" smtClean="0"/>
              <a:t>Thus, in contrast to male </a:t>
            </a:r>
            <a:r>
              <a:rPr lang="en-GB" dirty="0" err="1" smtClean="0"/>
              <a:t>gametogenesis</a:t>
            </a:r>
            <a:r>
              <a:rPr lang="en-GB" dirty="0" smtClean="0"/>
              <a:t> meiosis which results in 4 gametes, in women </a:t>
            </a:r>
            <a:r>
              <a:rPr lang="en-GB" dirty="0" err="1" smtClean="0"/>
              <a:t>gametogenesis</a:t>
            </a:r>
            <a:r>
              <a:rPr lang="en-GB" dirty="0" smtClean="0"/>
              <a:t> there is only 1, relatively large gamete. </a:t>
            </a:r>
            <a:endParaRPr lang="uk-UA"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p:cNvPicPr>
            <a:picLocks noGrp="1" noChangeAspect="1" noChangeArrowheads="1"/>
          </p:cNvPicPr>
          <p:nvPr>
            <p:ph idx="1"/>
          </p:nvPr>
        </p:nvPicPr>
        <p:blipFill>
          <a:blip r:embed="rId2" cstate="print"/>
          <a:srcRect/>
          <a:stretch>
            <a:fillRect/>
          </a:stretch>
        </p:blipFill>
        <p:spPr bwMode="auto">
          <a:xfrm>
            <a:off x="-35619" y="-74890"/>
            <a:ext cx="5328592" cy="7278346"/>
          </a:xfrm>
          <a:prstGeom prst="rect">
            <a:avLst/>
          </a:prstGeom>
          <a:noFill/>
          <a:ln w="9525">
            <a:noFill/>
            <a:miter lim="800000"/>
            <a:headEnd/>
            <a:tailEnd/>
          </a:ln>
        </p:spPr>
      </p:pic>
      <p:sp>
        <p:nvSpPr>
          <p:cNvPr id="5" name="Прямокутник 4"/>
          <p:cNvSpPr/>
          <p:nvPr/>
        </p:nvSpPr>
        <p:spPr>
          <a:xfrm>
            <a:off x="5292973" y="34311"/>
            <a:ext cx="4428877" cy="6370963"/>
          </a:xfrm>
          <a:prstGeom prst="rect">
            <a:avLst/>
          </a:prstGeom>
        </p:spPr>
        <p:txBody>
          <a:bodyPr wrap="square" lIns="91428" tIns="45714" rIns="91428" bIns="45714">
            <a:spAutoFit/>
          </a:bodyPr>
          <a:lstStyle/>
          <a:p>
            <a:pPr marL="263490" indent="-263490">
              <a:buAutoNum type="alphaLcParenBoth"/>
            </a:pPr>
            <a:r>
              <a:rPr lang="en-GB" sz="2400" dirty="0" smtClean="0"/>
              <a:t>Diagram of ovary to show the development of a follicle and the production of a mature </a:t>
            </a:r>
            <a:r>
              <a:rPr lang="en-GB" sz="2400" dirty="0" err="1" smtClean="0"/>
              <a:t>oocyte</a:t>
            </a:r>
            <a:r>
              <a:rPr lang="en-GB" sz="2400" dirty="0" smtClean="0"/>
              <a:t>. Maturation proceeds clockwise from the top left. One of the primordial (undeveloped) follicles is stimulated, and starts to grow. </a:t>
            </a:r>
          </a:p>
          <a:p>
            <a:pPr marL="263490" indent="-263490"/>
            <a:r>
              <a:rPr lang="en-GB" sz="2400" dirty="0" smtClean="0"/>
              <a:t>(b) Enlarged diagram showing the follicle containing the </a:t>
            </a:r>
            <a:r>
              <a:rPr lang="en-GB" sz="2400" dirty="0" err="1" smtClean="0"/>
              <a:t>oocyte</a:t>
            </a:r>
            <a:r>
              <a:rPr lang="en-GB" sz="2400" dirty="0" smtClean="0"/>
              <a:t>, a lot of </a:t>
            </a:r>
            <a:r>
              <a:rPr lang="en-GB" sz="2400" dirty="0" err="1" smtClean="0"/>
              <a:t>fuid</a:t>
            </a:r>
            <a:r>
              <a:rPr lang="en-GB" sz="2400" dirty="0" smtClean="0"/>
              <a:t>, and the </a:t>
            </a:r>
            <a:r>
              <a:rPr lang="en-GB" sz="2400" b="1" dirty="0" err="1" smtClean="0"/>
              <a:t>granulosa</a:t>
            </a:r>
            <a:r>
              <a:rPr lang="en-GB" sz="2400" b="1" dirty="0" smtClean="0"/>
              <a:t> cells which nourish the </a:t>
            </a:r>
            <a:r>
              <a:rPr lang="en-GB" sz="2400" b="1" dirty="0" err="1" smtClean="0"/>
              <a:t>oocyte</a:t>
            </a:r>
            <a:r>
              <a:rPr lang="en-GB" sz="2400" b="1" dirty="0" smtClean="0"/>
              <a:t>. </a:t>
            </a:r>
            <a:r>
              <a:rPr lang="en-GB" sz="2400" dirty="0" smtClean="0"/>
              <a:t>Note, that after ovulation the follicle itself develops into a structure called the </a:t>
            </a:r>
            <a:r>
              <a:rPr lang="en-GB" sz="2400" b="1" i="1" dirty="0" smtClean="0"/>
              <a:t>corpus </a:t>
            </a:r>
            <a:r>
              <a:rPr lang="en-GB" sz="2400" b="1" i="1" dirty="0" err="1" smtClean="0"/>
              <a:t>luteum</a:t>
            </a:r>
            <a:r>
              <a:rPr lang="en-GB" sz="2400" dirty="0" smtClean="0"/>
              <a:t>, which plays a role maintaining in pregnancy.</a:t>
            </a:r>
            <a:endParaRPr lang="uk-UA" sz="24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 y="0"/>
            <a:ext cx="9721849" cy="6370963"/>
          </a:xfrm>
          <a:prstGeom prst="rect">
            <a:avLst/>
          </a:prstGeom>
        </p:spPr>
        <p:txBody>
          <a:bodyPr wrap="square" lIns="91428" tIns="45714" rIns="91428" bIns="45714">
            <a:spAutoFit/>
          </a:bodyPr>
          <a:lstStyle/>
          <a:p>
            <a:r>
              <a:rPr lang="en-GB" sz="2400" dirty="0" smtClean="0"/>
              <a:t>The </a:t>
            </a:r>
            <a:r>
              <a:rPr lang="en-GB" sz="2400" b="1" dirty="0" smtClean="0"/>
              <a:t>maturation of the </a:t>
            </a:r>
            <a:r>
              <a:rPr lang="en-GB" sz="2400" b="1" dirty="0" err="1" smtClean="0"/>
              <a:t>oocyte</a:t>
            </a:r>
            <a:r>
              <a:rPr lang="en-GB" sz="2400" b="1" dirty="0" smtClean="0"/>
              <a:t> </a:t>
            </a:r>
            <a:r>
              <a:rPr lang="en-GB" sz="2400" dirty="0" smtClean="0"/>
              <a:t>is often </a:t>
            </a:r>
            <a:r>
              <a:rPr lang="en-GB" sz="2400" b="1" dirty="0" smtClean="0"/>
              <a:t>called</a:t>
            </a:r>
            <a:r>
              <a:rPr lang="en-GB" sz="2400" dirty="0" smtClean="0"/>
              <a:t> the </a:t>
            </a:r>
            <a:r>
              <a:rPr lang="en-GB" sz="2400" b="1" dirty="0" smtClean="0"/>
              <a:t>follicular phase</a:t>
            </a:r>
            <a:r>
              <a:rPr lang="en-GB" sz="2400" dirty="0" smtClean="0"/>
              <a:t>. It is characterized by ↑ protein synthesis in the </a:t>
            </a:r>
            <a:r>
              <a:rPr lang="en-GB" sz="2400" dirty="0" err="1" smtClean="0"/>
              <a:t>oocyte</a:t>
            </a:r>
            <a:r>
              <a:rPr lang="en-GB" sz="2400" dirty="0" smtClean="0"/>
              <a:t>, which loads up the cytoplasm with all the ‘goodies’ that a newly fertilized egg will need. The </a:t>
            </a:r>
            <a:r>
              <a:rPr lang="en-GB" sz="2400" b="1" dirty="0" smtClean="0"/>
              <a:t>surrounding follicle cells undergo mitosis </a:t>
            </a:r>
            <a:r>
              <a:rPr lang="en-GB" sz="2400" dirty="0" smtClean="0"/>
              <a:t>to form </a:t>
            </a:r>
            <a:r>
              <a:rPr lang="en-GB" sz="2400" b="1" dirty="0" smtClean="0"/>
              <a:t>a thick layer around the </a:t>
            </a:r>
            <a:r>
              <a:rPr lang="en-GB" sz="2400" b="1" dirty="0" err="1" smtClean="0"/>
              <a:t>oocyte</a:t>
            </a:r>
            <a:r>
              <a:rPr lang="en-GB" sz="2400" b="1" dirty="0" smtClean="0"/>
              <a:t> </a:t>
            </a:r>
            <a:r>
              <a:rPr lang="en-GB" sz="2400" dirty="0" smtClean="0"/>
              <a:t>and </a:t>
            </a:r>
            <a:r>
              <a:rPr lang="en-GB" sz="2400" b="1" i="1" dirty="0" err="1" smtClean="0"/>
              <a:t>zona</a:t>
            </a:r>
            <a:r>
              <a:rPr lang="en-GB" sz="2400" b="1" i="1" dirty="0" smtClean="0"/>
              <a:t> </a:t>
            </a:r>
            <a:r>
              <a:rPr lang="en-GB" sz="2400" b="1" i="1" dirty="0" err="1" smtClean="0"/>
              <a:t>pellucida</a:t>
            </a:r>
            <a:r>
              <a:rPr lang="en-GB" sz="2400" dirty="0" smtClean="0"/>
              <a:t>, between themselves and the </a:t>
            </a:r>
            <a:r>
              <a:rPr lang="en-GB" sz="2400" dirty="0" err="1" smtClean="0"/>
              <a:t>oocyte</a:t>
            </a:r>
            <a:r>
              <a:rPr lang="en-GB" sz="2400" dirty="0" smtClean="0"/>
              <a:t>, maintain contact with it by means </a:t>
            </a:r>
            <a:r>
              <a:rPr lang="en-GB" sz="2400" b="1" dirty="0" smtClean="0"/>
              <a:t>of long strands of cytoplasm which pass through the </a:t>
            </a:r>
            <a:r>
              <a:rPr lang="en-GB" sz="2400" b="1" dirty="0" err="1" smtClean="0"/>
              <a:t>zona</a:t>
            </a:r>
            <a:r>
              <a:rPr lang="en-GB" sz="2400" dirty="0" smtClean="0"/>
              <a:t>. All this happens spontaneously, without any hormonal </a:t>
            </a:r>
            <a:r>
              <a:rPr lang="en-GB" sz="2400" dirty="0" err="1" smtClean="0"/>
              <a:t>infuences</a:t>
            </a:r>
            <a:r>
              <a:rPr lang="en-GB" sz="2400" dirty="0" smtClean="0"/>
              <a:t>. However, at the end of this 1st step, </a:t>
            </a:r>
            <a:r>
              <a:rPr lang="en-GB" sz="2400" b="1" dirty="0" smtClean="0"/>
              <a:t>some of the follicle cells</a:t>
            </a:r>
            <a:r>
              <a:rPr lang="en-GB" sz="2400" dirty="0" smtClean="0"/>
              <a:t> </a:t>
            </a:r>
            <a:r>
              <a:rPr lang="en-GB" sz="2400" b="1" dirty="0" smtClean="0"/>
              <a:t>develop the ability to respond to FSH and LH</a:t>
            </a:r>
            <a:r>
              <a:rPr lang="en-GB" sz="2400" dirty="0" smtClean="0"/>
              <a:t>, and this ability is crucial for the process to go further. </a:t>
            </a:r>
          </a:p>
          <a:p>
            <a:r>
              <a:rPr lang="en-GB" sz="2400" dirty="0" smtClean="0"/>
              <a:t>There are always a few follicles which have reached the end of this 1st step. There are </a:t>
            </a:r>
            <a:r>
              <a:rPr lang="en-GB" sz="2400" b="1" dirty="0" smtClean="0"/>
              <a:t>2 possible fates for these follicles</a:t>
            </a:r>
            <a:r>
              <a:rPr lang="en-GB" sz="2400" dirty="0" smtClean="0"/>
              <a:t>: either they will </a:t>
            </a:r>
            <a:r>
              <a:rPr lang="en-GB" sz="2400" b="1" dirty="0" smtClean="0"/>
              <a:t>degenerate and die,</a:t>
            </a:r>
            <a:r>
              <a:rPr lang="en-GB" sz="2400" dirty="0" smtClean="0"/>
              <a:t> or, </a:t>
            </a:r>
            <a:r>
              <a:rPr lang="en-GB" sz="2400" b="1" dirty="0" smtClean="0"/>
              <a:t>if sufficient levels of LH and FSH</a:t>
            </a:r>
            <a:r>
              <a:rPr lang="en-GB" sz="2400" dirty="0" smtClean="0"/>
              <a:t> are present, and the cells </a:t>
            </a:r>
            <a:r>
              <a:rPr lang="en-GB" sz="2400" b="1" dirty="0" smtClean="0"/>
              <a:t>can respond </a:t>
            </a:r>
            <a:r>
              <a:rPr lang="en-GB" sz="2400" dirty="0" smtClean="0"/>
              <a:t>by another round of </a:t>
            </a:r>
            <a:r>
              <a:rPr lang="en-GB" sz="2400" b="1" dirty="0" smtClean="0"/>
              <a:t>mitosis in the follicle cells</a:t>
            </a:r>
            <a:r>
              <a:rPr lang="en-GB" sz="2400" dirty="0" smtClean="0"/>
              <a:t>, making the follicle bigger. At this stage, the </a:t>
            </a:r>
            <a:r>
              <a:rPr lang="en-GB" sz="2400" dirty="0" err="1" smtClean="0"/>
              <a:t>oocyte</a:t>
            </a:r>
            <a:r>
              <a:rPr lang="en-GB" sz="2400" dirty="0" smtClean="0"/>
              <a:t> itself does not increase in size, but the follicle enlarges because its cells begin to secrete a fluid which surrounds and cushions the </a:t>
            </a:r>
            <a:r>
              <a:rPr lang="en-GB" sz="2400" dirty="0" err="1" smtClean="0"/>
              <a:t>oocyte</a:t>
            </a:r>
            <a:r>
              <a:rPr lang="en-GB" sz="2400" dirty="0" smtClean="0"/>
              <a:t> (see Fig. b). </a:t>
            </a:r>
            <a:endParaRPr lang="uk-UA" sz="24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 y="-17959"/>
            <a:ext cx="9721849" cy="7226582"/>
          </a:xfrm>
          <a:prstGeom prst="rect">
            <a:avLst/>
          </a:prstGeom>
        </p:spPr>
        <p:txBody>
          <a:bodyPr wrap="square" lIns="91428" tIns="45714" rIns="91428" bIns="45714">
            <a:spAutoFit/>
          </a:bodyPr>
          <a:lstStyle/>
          <a:p>
            <a:pPr>
              <a:lnSpc>
                <a:spcPct val="90000"/>
              </a:lnSpc>
            </a:pPr>
            <a:r>
              <a:rPr lang="en-GB" dirty="0" smtClean="0"/>
              <a:t>The </a:t>
            </a:r>
            <a:r>
              <a:rPr lang="en-GB" b="1" dirty="0" smtClean="0"/>
              <a:t>follicle cells </a:t>
            </a:r>
            <a:r>
              <a:rPr lang="en-GB" dirty="0" smtClean="0"/>
              <a:t>also </a:t>
            </a:r>
            <a:r>
              <a:rPr lang="en-GB" b="1" dirty="0" smtClean="0"/>
              <a:t>start to make </a:t>
            </a:r>
            <a:r>
              <a:rPr lang="en-GB" dirty="0" smtClean="0"/>
              <a:t>certain </a:t>
            </a:r>
            <a:r>
              <a:rPr lang="en-GB" b="1" dirty="0" smtClean="0"/>
              <a:t>sex hormones</a:t>
            </a:r>
            <a:r>
              <a:rPr lang="en-GB" dirty="0" smtClean="0"/>
              <a:t>, incl. </a:t>
            </a:r>
            <a:r>
              <a:rPr lang="en-GB" b="1" u="sng" dirty="0" smtClean="0"/>
              <a:t>testosterone</a:t>
            </a:r>
            <a:r>
              <a:rPr lang="en-GB" u="sng" dirty="0" smtClean="0"/>
              <a:t> and </a:t>
            </a:r>
            <a:r>
              <a:rPr lang="en-GB" b="1" i="1" u="sng" dirty="0" smtClean="0"/>
              <a:t>oestrogen</a:t>
            </a:r>
            <a:r>
              <a:rPr lang="en-GB" dirty="0" smtClean="0"/>
              <a:t> (</a:t>
            </a:r>
            <a:r>
              <a:rPr lang="en-GB" b="1" dirty="0" smtClean="0"/>
              <a:t>in response to hormonal cues from the brain)</a:t>
            </a:r>
            <a:r>
              <a:rPr lang="en-GB" dirty="0" smtClean="0"/>
              <a:t>. The </a:t>
            </a:r>
            <a:r>
              <a:rPr lang="en-GB" b="1" dirty="0" smtClean="0"/>
              <a:t>oestrogen</a:t>
            </a:r>
            <a:r>
              <a:rPr lang="en-GB" dirty="0" smtClean="0"/>
              <a:t> is important: </a:t>
            </a:r>
            <a:r>
              <a:rPr lang="en-GB" b="1" dirty="0" smtClean="0"/>
              <a:t>it causes</a:t>
            </a:r>
            <a:r>
              <a:rPr lang="en-GB" dirty="0" smtClean="0"/>
              <a:t> even </a:t>
            </a:r>
            <a:r>
              <a:rPr lang="en-GB" b="1" dirty="0" smtClean="0"/>
              <a:t>more of the follicle cells to become sensitive to LH</a:t>
            </a:r>
            <a:r>
              <a:rPr lang="en-GB" dirty="0" smtClean="0"/>
              <a:t>, and this, in its turn, is </a:t>
            </a:r>
            <a:r>
              <a:rPr lang="en-GB" b="1" dirty="0" smtClean="0"/>
              <a:t>vital for further maturation</a:t>
            </a:r>
            <a:r>
              <a:rPr lang="en-GB" dirty="0" smtClean="0"/>
              <a:t>. T</a:t>
            </a:r>
            <a:r>
              <a:rPr lang="en-GB" b="1" dirty="0" smtClean="0"/>
              <a:t>he increase in sensitivity must coincide with an increase in levels of LH</a:t>
            </a:r>
            <a:r>
              <a:rPr lang="en-GB" dirty="0" smtClean="0"/>
              <a:t>, </a:t>
            </a:r>
            <a:r>
              <a:rPr lang="en-GB" b="1" dirty="0" smtClean="0"/>
              <a:t>otherwise the follicle will degenerate</a:t>
            </a:r>
            <a:r>
              <a:rPr lang="en-GB" dirty="0" smtClean="0"/>
              <a:t>. If the timing is good, then the </a:t>
            </a:r>
            <a:r>
              <a:rPr lang="en-GB" dirty="0" err="1" smtClean="0"/>
              <a:t>oocyte</a:t>
            </a:r>
            <a:r>
              <a:rPr lang="en-GB" dirty="0" smtClean="0"/>
              <a:t> can enter into the final </a:t>
            </a:r>
            <a:r>
              <a:rPr lang="en-GB" b="1" dirty="0" smtClean="0"/>
              <a:t>maturation phase</a:t>
            </a:r>
            <a:r>
              <a:rPr lang="en-GB" dirty="0" smtClean="0"/>
              <a:t>, the </a:t>
            </a:r>
            <a:r>
              <a:rPr lang="en-GB" b="1" dirty="0" smtClean="0"/>
              <a:t>pre-</a:t>
            </a:r>
            <a:r>
              <a:rPr lang="en-GB" b="1" dirty="0" err="1" smtClean="0"/>
              <a:t>ovulatory</a:t>
            </a:r>
            <a:r>
              <a:rPr lang="en-GB" b="1" dirty="0" smtClean="0"/>
              <a:t> phase,</a:t>
            </a:r>
            <a:r>
              <a:rPr lang="en-GB" dirty="0" smtClean="0"/>
              <a:t> which coincides with the </a:t>
            </a:r>
            <a:r>
              <a:rPr lang="en-GB" b="1" dirty="0" smtClean="0"/>
              <a:t>1st meiotic division</a:t>
            </a:r>
            <a:r>
              <a:rPr lang="en-GB" dirty="0" smtClean="0"/>
              <a:t>, and it results in the </a:t>
            </a:r>
            <a:r>
              <a:rPr lang="en-GB" b="1" dirty="0" err="1" smtClean="0"/>
              <a:t>oocyte</a:t>
            </a:r>
            <a:r>
              <a:rPr lang="en-GB" b="1" dirty="0" smtClean="0"/>
              <a:t> being ovulated</a:t>
            </a:r>
            <a:r>
              <a:rPr lang="en-GB" dirty="0" smtClean="0"/>
              <a:t>, i.e. popped from the follicle, together with the </a:t>
            </a:r>
            <a:r>
              <a:rPr lang="en-GB" b="1" dirty="0" smtClean="0"/>
              <a:t>1st polar body</a:t>
            </a:r>
            <a:r>
              <a:rPr lang="en-GB" dirty="0" smtClean="0"/>
              <a:t> (</a:t>
            </a:r>
            <a:r>
              <a:rPr lang="en-GB" b="1" dirty="0" smtClean="0"/>
              <a:t>Fig. a</a:t>
            </a:r>
            <a:r>
              <a:rPr lang="en-GB" dirty="0" smtClean="0"/>
              <a:t>). Then, the follicle continues to secrete hormones, but different ones, and in different amounts: it becomes a </a:t>
            </a:r>
            <a:r>
              <a:rPr lang="en-GB" b="1" i="1" dirty="0" smtClean="0"/>
              <a:t>corpus </a:t>
            </a:r>
            <a:r>
              <a:rPr lang="en-GB" b="1" i="1" dirty="0" err="1" smtClean="0"/>
              <a:t>luteum</a:t>
            </a:r>
            <a:r>
              <a:rPr lang="en-GB" dirty="0" smtClean="0"/>
              <a:t>, making </a:t>
            </a:r>
            <a:r>
              <a:rPr lang="en-GB" b="1" u="sng" dirty="0" err="1" smtClean="0"/>
              <a:t>progestogen</a:t>
            </a:r>
            <a:r>
              <a:rPr lang="en-GB" dirty="0" smtClean="0"/>
              <a:t>, </a:t>
            </a:r>
            <a:r>
              <a:rPr lang="en-GB" b="1" u="sng" dirty="0" smtClean="0"/>
              <a:t>not</a:t>
            </a:r>
            <a:r>
              <a:rPr lang="en-GB" dirty="0" smtClean="0"/>
              <a:t> </a:t>
            </a:r>
            <a:r>
              <a:rPr lang="en-GB" b="1" u="sng" dirty="0" smtClean="0"/>
              <a:t>oestrogen</a:t>
            </a:r>
            <a:r>
              <a:rPr lang="en-GB" dirty="0" smtClean="0"/>
              <a:t>, in preparation for a possible pregnancy. Although both the </a:t>
            </a:r>
            <a:r>
              <a:rPr lang="en-GB" b="1" dirty="0" smtClean="0"/>
              <a:t>resumption of meiosis </a:t>
            </a:r>
            <a:r>
              <a:rPr lang="en-GB" dirty="0" smtClean="0"/>
              <a:t>and</a:t>
            </a:r>
            <a:r>
              <a:rPr lang="en-GB" b="1" dirty="0" smtClean="0"/>
              <a:t> </a:t>
            </a:r>
            <a:r>
              <a:rPr lang="en-GB" b="1" dirty="0" err="1" smtClean="0"/>
              <a:t>cytoplasmic</a:t>
            </a:r>
            <a:r>
              <a:rPr lang="en-GB" b="1" dirty="0" smtClean="0"/>
              <a:t> maturation are stimulated </a:t>
            </a:r>
            <a:r>
              <a:rPr lang="en-GB" dirty="0" smtClean="0"/>
              <a:t>by an increase in local levels of </a:t>
            </a:r>
            <a:r>
              <a:rPr lang="en-GB" b="1" dirty="0" smtClean="0"/>
              <a:t>LH</a:t>
            </a:r>
            <a:r>
              <a:rPr lang="en-GB" dirty="0" smtClean="0"/>
              <a:t>, </a:t>
            </a:r>
            <a:r>
              <a:rPr lang="en-GB" b="1" dirty="0" smtClean="0"/>
              <a:t>the </a:t>
            </a:r>
            <a:r>
              <a:rPr lang="en-GB" b="1" dirty="0" err="1" smtClean="0"/>
              <a:t>oocyte</a:t>
            </a:r>
            <a:r>
              <a:rPr lang="en-GB" b="1" dirty="0" smtClean="0"/>
              <a:t> itself is not sensitive to LH</a:t>
            </a:r>
            <a:r>
              <a:rPr lang="en-GB" dirty="0" smtClean="0"/>
              <a:t>: the effect comes via </a:t>
            </a:r>
            <a:r>
              <a:rPr lang="en-GB" b="1" dirty="0" smtClean="0"/>
              <a:t>the LH-sensitive follicle cells</a:t>
            </a:r>
            <a:r>
              <a:rPr lang="en-GB" dirty="0" smtClean="0"/>
              <a:t>. By the time of ovulation the </a:t>
            </a:r>
            <a:r>
              <a:rPr lang="en-GB" dirty="0" err="1" smtClean="0"/>
              <a:t>oocyte</a:t>
            </a:r>
            <a:r>
              <a:rPr lang="en-GB" dirty="0" smtClean="0"/>
              <a:t> is separated from the outside by a thin layer of cells. </a:t>
            </a:r>
            <a:r>
              <a:rPr lang="en-GB" b="1" dirty="0" smtClean="0"/>
              <a:t>↑</a:t>
            </a:r>
            <a:r>
              <a:rPr lang="en-GB" b="1" dirty="0" err="1" smtClean="0"/>
              <a:t>fuid</a:t>
            </a:r>
            <a:r>
              <a:rPr lang="en-GB" b="1" dirty="0" smtClean="0"/>
              <a:t> pressure </a:t>
            </a:r>
            <a:r>
              <a:rPr lang="en-GB" dirty="0" smtClean="0"/>
              <a:t>cause follicle to pop, and the egg, still surrounded by some </a:t>
            </a:r>
            <a:r>
              <a:rPr lang="en-GB" dirty="0" err="1" smtClean="0"/>
              <a:t>granulosa</a:t>
            </a:r>
            <a:r>
              <a:rPr lang="en-GB" dirty="0" smtClean="0"/>
              <a:t> cells but no longer firmly attached to them, is ejected. It enters the Fallopian tube (Fig.), where it is wafted gently downwards by the </a:t>
            </a:r>
            <a:r>
              <a:rPr lang="en-GB" dirty="0" err="1" smtClean="0"/>
              <a:t>fimbriae</a:t>
            </a:r>
            <a:r>
              <a:rPr lang="en-GB" dirty="0" smtClean="0"/>
              <a:t> lining the tube. Fertilization can take place if sperm cells are present there.</a:t>
            </a:r>
          </a:p>
          <a:p>
            <a:pPr algn="just">
              <a:lnSpc>
                <a:spcPct val="90000"/>
              </a:lnSpc>
            </a:pPr>
            <a:r>
              <a:rPr lang="en-US" dirty="0" smtClean="0"/>
              <a:t>        Following sex determination to female, the germ cells → </a:t>
            </a:r>
            <a:r>
              <a:rPr lang="en-US" b="1" dirty="0" err="1" smtClean="0"/>
              <a:t>oogonia</a:t>
            </a:r>
            <a:r>
              <a:rPr lang="en-US" b="1" dirty="0" smtClean="0"/>
              <a:t>, which continue mitotic division. </a:t>
            </a:r>
            <a:r>
              <a:rPr lang="en-US" dirty="0" smtClean="0"/>
              <a:t>Following</a:t>
            </a:r>
            <a:r>
              <a:rPr lang="en-US" b="1" dirty="0" smtClean="0"/>
              <a:t> </a:t>
            </a:r>
            <a:r>
              <a:rPr lang="en-US" dirty="0" smtClean="0"/>
              <a:t>the last mitotic division, the germ cell becomes known as </a:t>
            </a:r>
            <a:r>
              <a:rPr lang="en-US" b="1" dirty="0" smtClean="0"/>
              <a:t>a </a:t>
            </a:r>
            <a:r>
              <a:rPr lang="en-US" b="1" u="sng" dirty="0" smtClean="0"/>
              <a:t>primary </a:t>
            </a:r>
            <a:r>
              <a:rPr lang="en-US" b="1" u="sng" dirty="0" err="1" smtClean="0"/>
              <a:t>oocyte</a:t>
            </a:r>
            <a:r>
              <a:rPr lang="en-US" b="1" u="sng" dirty="0" smtClean="0"/>
              <a:t> </a:t>
            </a:r>
            <a:r>
              <a:rPr lang="en-US" b="1" dirty="0" smtClean="0"/>
              <a:t>until completion of the 1st meiotic division </a:t>
            </a:r>
            <a:r>
              <a:rPr lang="en-US" dirty="0" smtClean="0"/>
              <a:t>and a </a:t>
            </a:r>
            <a:r>
              <a:rPr lang="en-US" b="1" u="sng" dirty="0" smtClean="0"/>
              <a:t>secondary </a:t>
            </a:r>
            <a:r>
              <a:rPr lang="en-US" b="1" u="sng" dirty="0" err="1" smtClean="0"/>
              <a:t>oocyte</a:t>
            </a:r>
            <a:r>
              <a:rPr lang="en-US" b="1" u="sng" dirty="0" smtClean="0"/>
              <a:t> </a:t>
            </a:r>
            <a:r>
              <a:rPr lang="en-US" b="1" dirty="0" smtClean="0"/>
              <a:t>until completion of the 2nd meiotic </a:t>
            </a:r>
            <a:r>
              <a:rPr lang="en-US" b="1" dirty="0" err="1" smtClean="0"/>
              <a:t>division→egg</a:t>
            </a:r>
            <a:r>
              <a:rPr lang="en-US" b="1" dirty="0" smtClean="0"/>
              <a:t> or ovum. </a:t>
            </a:r>
            <a:r>
              <a:rPr lang="en-US" dirty="0" smtClean="0"/>
              <a:t>Because in human </a:t>
            </a:r>
            <a:r>
              <a:rPr lang="en-US" b="1" u="sng" dirty="0" smtClean="0"/>
              <a:t>fertilization occurs before completion of the 2nd division</a:t>
            </a:r>
            <a:r>
              <a:rPr lang="en-US" dirty="0" smtClean="0"/>
              <a:t>, it  is technically an </a:t>
            </a:r>
            <a:r>
              <a:rPr lang="en-US" b="1" dirty="0" err="1" smtClean="0"/>
              <a:t>oocyte</a:t>
            </a:r>
            <a:r>
              <a:rPr lang="en-US" b="1" dirty="0" smtClean="0"/>
              <a:t> rather than an egg that is being fertilized. </a:t>
            </a:r>
            <a:r>
              <a:rPr lang="en-US" dirty="0" smtClean="0"/>
              <a:t>However, the term “egg” is often used rather loosely to refer to </a:t>
            </a:r>
            <a:r>
              <a:rPr lang="en-US" dirty="0" err="1" smtClean="0"/>
              <a:t>oocytes</a:t>
            </a:r>
            <a:r>
              <a:rPr lang="en-US" dirty="0" smtClean="0"/>
              <a:t>, fertilized ova, and even early embryos. </a:t>
            </a:r>
            <a:r>
              <a:rPr lang="en-US" dirty="0" err="1" smtClean="0"/>
              <a:t>Oogenesis</a:t>
            </a:r>
            <a:r>
              <a:rPr lang="en-US" dirty="0" smtClean="0"/>
              <a:t>  involves the accumulation of materials in the </a:t>
            </a:r>
            <a:r>
              <a:rPr lang="en-US" dirty="0" err="1" smtClean="0"/>
              <a:t>oocyte</a:t>
            </a:r>
            <a:r>
              <a:rPr lang="en-US" dirty="0" smtClean="0"/>
              <a:t>. Usually the primary </a:t>
            </a:r>
            <a:r>
              <a:rPr lang="en-US" dirty="0" err="1" smtClean="0"/>
              <a:t>oocyte</a:t>
            </a:r>
            <a:r>
              <a:rPr lang="en-US" dirty="0" smtClean="0"/>
              <a:t> is a rather long-lived cell that undergoes a considerable increase in size. </a:t>
            </a:r>
          </a:p>
          <a:p>
            <a:pPr algn="just">
              <a:lnSpc>
                <a:spcPct val="90000"/>
              </a:lnSpc>
            </a:pPr>
            <a:r>
              <a:rPr lang="en-US" dirty="0" smtClean="0"/>
              <a:t>          In humans </a:t>
            </a:r>
            <a:r>
              <a:rPr lang="en-US" b="1" u="sng" dirty="0" smtClean="0"/>
              <a:t>no more </a:t>
            </a:r>
            <a:r>
              <a:rPr lang="en-US" b="1" u="sng" dirty="0" err="1" smtClean="0"/>
              <a:t>oocytes</a:t>
            </a:r>
            <a:r>
              <a:rPr lang="en-US" b="1" u="sng" dirty="0" smtClean="0"/>
              <a:t> are produced after the 7 month of gestation</a:t>
            </a:r>
            <a:r>
              <a:rPr lang="en-US" dirty="0" smtClean="0"/>
              <a:t>, and the primary </a:t>
            </a:r>
            <a:r>
              <a:rPr lang="en-US" dirty="0" err="1" smtClean="0"/>
              <a:t>oocytes</a:t>
            </a:r>
            <a:r>
              <a:rPr lang="en-US" dirty="0" smtClean="0"/>
              <a:t> then arrested until puberty. But, there is evidence for postnatal </a:t>
            </a:r>
            <a:r>
              <a:rPr lang="en-US" dirty="0" err="1" smtClean="0"/>
              <a:t>oogenesis</a:t>
            </a:r>
            <a:r>
              <a:rPr lang="en-US" dirty="0" smtClean="0"/>
              <a:t> in mice.</a:t>
            </a:r>
            <a:r>
              <a:rPr lang="en-US" b="1" dirty="0" smtClean="0"/>
              <a:t> </a:t>
            </a:r>
            <a:endParaRPr lang="uk-UA" dirty="0" smtClean="0"/>
          </a:p>
          <a:p>
            <a:r>
              <a:rPr lang="en-GB" dirty="0" smtClean="0"/>
              <a:t> </a:t>
            </a:r>
            <a:endParaRPr lang="uk-UA"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1" y="37344"/>
            <a:ext cx="185705" cy="382514"/>
          </a:xfrm>
          <a:prstGeom prst="rect">
            <a:avLst/>
          </a:prstGeom>
          <a:noFill/>
          <a:ln w="9525">
            <a:noFill/>
            <a:miter lim="800000"/>
            <a:headEnd/>
            <a:tailEnd/>
          </a:ln>
          <a:effectLst/>
        </p:spPr>
        <p:txBody>
          <a:bodyPr vert="horz" wrap="none" lIns="91428" tIns="45714" rIns="91428" bIns="45714" numCol="1" anchor="ctr" anchorCtr="0" compatLnSpc="1">
            <a:prstTxWarp prst="textNoShape">
              <a:avLst/>
            </a:prstTxWarp>
            <a:spAutoFit/>
          </a:bodyPr>
          <a:lstStyle/>
          <a:p>
            <a:endParaRPr lang="uk-UA"/>
          </a:p>
        </p:txBody>
      </p:sp>
      <p:pic>
        <p:nvPicPr>
          <p:cNvPr id="129025" name="Picture 1" descr="Figure 14"/>
          <p:cNvPicPr>
            <a:picLocks noChangeAspect="1" noChangeArrowheads="1"/>
          </p:cNvPicPr>
          <p:nvPr/>
        </p:nvPicPr>
        <p:blipFill>
          <a:blip r:embed="rId2" cstate="print"/>
          <a:srcRect/>
          <a:stretch>
            <a:fillRect/>
          </a:stretch>
        </p:blipFill>
        <p:spPr bwMode="auto">
          <a:xfrm>
            <a:off x="0" y="1"/>
            <a:ext cx="5279703" cy="5991225"/>
          </a:xfrm>
          <a:prstGeom prst="rect">
            <a:avLst/>
          </a:prstGeom>
          <a:noFill/>
        </p:spPr>
      </p:pic>
      <p:sp>
        <p:nvSpPr>
          <p:cNvPr id="7" name="Прямокутник 6"/>
          <p:cNvSpPr/>
          <p:nvPr/>
        </p:nvSpPr>
        <p:spPr>
          <a:xfrm>
            <a:off x="5436989" y="2"/>
            <a:ext cx="4284861" cy="6309407"/>
          </a:xfrm>
          <a:prstGeom prst="rect">
            <a:avLst/>
          </a:prstGeom>
        </p:spPr>
        <p:txBody>
          <a:bodyPr wrap="square" lIns="91428" tIns="45714" rIns="91428" bIns="45714">
            <a:spAutoFit/>
          </a:bodyPr>
          <a:lstStyle/>
          <a:p>
            <a:r>
              <a:rPr lang="en-GB" sz="2400" dirty="0" smtClean="0"/>
              <a:t>Photograph of fertilized egg with 2 polar bodies. This photograph also shows the 2 sets of </a:t>
            </a:r>
            <a:r>
              <a:rPr lang="en-GB" sz="2400" dirty="0" err="1" smtClean="0"/>
              <a:t>chrs</a:t>
            </a:r>
            <a:r>
              <a:rPr lang="en-GB" sz="2400" dirty="0" smtClean="0"/>
              <a:t> present in a fertilized egg, one set derived from the mother and the other derived from the father. Because the sets of </a:t>
            </a:r>
            <a:r>
              <a:rPr lang="en-GB" sz="2400" dirty="0" err="1" smtClean="0"/>
              <a:t>chrs</a:t>
            </a:r>
            <a:r>
              <a:rPr lang="en-GB" sz="2400" dirty="0" smtClean="0"/>
              <a:t> do not constitute a proper nucleus, it is more accurate to refer to each as a </a:t>
            </a:r>
            <a:r>
              <a:rPr lang="en-GB" sz="2400" i="1" dirty="0" err="1" smtClean="0"/>
              <a:t>pronucleus</a:t>
            </a:r>
            <a:r>
              <a:rPr lang="en-GB" sz="2400" dirty="0" smtClean="0"/>
              <a:t> (plural: </a:t>
            </a:r>
            <a:r>
              <a:rPr lang="en-GB" sz="2400" dirty="0" err="1" smtClean="0"/>
              <a:t>pronuclei</a:t>
            </a:r>
            <a:r>
              <a:rPr lang="en-GB" sz="2400" dirty="0" smtClean="0"/>
              <a:t>). The polar bodies contain the other sets of </a:t>
            </a:r>
            <a:r>
              <a:rPr lang="en-GB" sz="2400" dirty="0" err="1" smtClean="0"/>
              <a:t>chrs</a:t>
            </a:r>
            <a:r>
              <a:rPr lang="en-GB" sz="2400" dirty="0" smtClean="0"/>
              <a:t> derived from the 2 cell divisions of the meiosis that produced the egg: they will eventually detach and degenerate. </a:t>
            </a:r>
            <a:endParaRPr lang="uk-UA" sz="2400" dirty="0"/>
          </a:p>
        </p:txBody>
      </p:sp>
      <p:sp>
        <p:nvSpPr>
          <p:cNvPr id="5" name="Прямокутник 4"/>
          <p:cNvSpPr/>
          <p:nvPr/>
        </p:nvSpPr>
        <p:spPr>
          <a:xfrm>
            <a:off x="0" y="6231354"/>
            <a:ext cx="9721849" cy="969496"/>
          </a:xfrm>
          <a:prstGeom prst="rect">
            <a:avLst/>
          </a:prstGeom>
        </p:spPr>
        <p:txBody>
          <a:bodyPr wrap="square">
            <a:spAutoFit/>
          </a:bodyPr>
          <a:lstStyle/>
          <a:p>
            <a:r>
              <a:rPr lang="en-US" dirty="0" smtClean="0"/>
              <a:t>The maternal contribution to the </a:t>
            </a:r>
            <a:r>
              <a:rPr lang="en-US" dirty="0" err="1" smtClean="0"/>
              <a:t>oocyte</a:t>
            </a:r>
            <a:r>
              <a:rPr lang="en-US" dirty="0" smtClean="0"/>
              <a:t> and consequently the newly fertilized egg is enormous. There are many types of molecules that are maternally supplied to the </a:t>
            </a:r>
            <a:r>
              <a:rPr lang="en-US" dirty="0" err="1" smtClean="0"/>
              <a:t>oocyte</a:t>
            </a:r>
            <a:r>
              <a:rPr lang="en-US" dirty="0" smtClean="0"/>
              <a:t>, which will direct various activities within the growing zygote.</a:t>
            </a:r>
            <a:endParaRPr lang="uk-UA"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50"/>
            <a:ext cx="9721849" cy="4154984"/>
          </a:xfrm>
          <a:prstGeom prst="rect">
            <a:avLst/>
          </a:prstGeom>
        </p:spPr>
        <p:txBody>
          <a:bodyPr wrap="square">
            <a:spAutoFit/>
          </a:bodyPr>
          <a:lstStyle/>
          <a:p>
            <a:pPr algn="just"/>
            <a:r>
              <a:rPr lang="en-US" sz="2400" b="1" dirty="0" smtClean="0"/>
              <a:t>                           Ovulation refers to the resumption of the meiotic divisions</a:t>
            </a:r>
          </a:p>
          <a:p>
            <a:pPr algn="just"/>
            <a:r>
              <a:rPr lang="en-US" sz="2400" dirty="0" smtClean="0"/>
              <a:t>and the release of the </a:t>
            </a:r>
            <a:r>
              <a:rPr lang="en-US" sz="2400" dirty="0" err="1" smtClean="0"/>
              <a:t>oocyte</a:t>
            </a:r>
            <a:r>
              <a:rPr lang="en-US" sz="2400" dirty="0" smtClean="0"/>
              <a:t> from the ovary. It is provoked by hormonal stimulation and involves a breakdown of the </a:t>
            </a:r>
            <a:r>
              <a:rPr lang="en-US" sz="2400" dirty="0" err="1" smtClean="0"/>
              <a:t>oocyte</a:t>
            </a:r>
            <a:r>
              <a:rPr lang="en-US" sz="2400" dirty="0" smtClean="0"/>
              <a:t> nucleus (the </a:t>
            </a:r>
            <a:r>
              <a:rPr lang="en-US" sz="2400" b="1" dirty="0" smtClean="0"/>
              <a:t>germinal vesicle) and the migration of the cell division </a:t>
            </a:r>
            <a:r>
              <a:rPr lang="en-US" sz="2400" dirty="0" smtClean="0"/>
              <a:t>spindle to the periphery of the cell. The meiotic divisions do not divide the </a:t>
            </a:r>
            <a:r>
              <a:rPr lang="en-US" sz="2400" dirty="0" err="1" smtClean="0"/>
              <a:t>oocyte</a:t>
            </a:r>
            <a:r>
              <a:rPr lang="en-US" sz="2400" dirty="0" smtClean="0"/>
              <a:t> into 2 halves, but in each case into a large cell and a small </a:t>
            </a:r>
            <a:r>
              <a:rPr lang="en-US" sz="2400" b="1" dirty="0" smtClean="0"/>
              <a:t>polar body. The 1st meiotic division </a:t>
            </a:r>
            <a:r>
              <a:rPr lang="en-US" sz="2400" dirty="0" smtClean="0"/>
              <a:t>divides the primary </a:t>
            </a:r>
            <a:r>
              <a:rPr lang="en-US" sz="2400" dirty="0" err="1" smtClean="0"/>
              <a:t>oocyte</a:t>
            </a:r>
            <a:r>
              <a:rPr lang="en-US" sz="2400" dirty="0" smtClean="0"/>
              <a:t> into a secondary </a:t>
            </a:r>
            <a:r>
              <a:rPr lang="en-US" sz="2400" dirty="0" err="1" smtClean="0"/>
              <a:t>oocyte</a:t>
            </a:r>
            <a:r>
              <a:rPr lang="en-US" sz="2400" dirty="0" smtClean="0"/>
              <a:t> and the </a:t>
            </a:r>
            <a:r>
              <a:rPr lang="en-US" sz="2400" b="1" dirty="0" smtClean="0"/>
              <a:t>1st polar body</a:t>
            </a:r>
            <a:r>
              <a:rPr lang="en-US" sz="2400" dirty="0" smtClean="0"/>
              <a:t>, which is a small projection containing a </a:t>
            </a:r>
            <a:r>
              <a:rPr lang="en-US" sz="2400" b="1" dirty="0" smtClean="0"/>
              <a:t>replicated</a:t>
            </a:r>
            <a:r>
              <a:rPr lang="en-US" sz="2400" dirty="0" smtClean="0"/>
              <a:t> </a:t>
            </a:r>
            <a:r>
              <a:rPr lang="en-US" sz="2400" b="1" dirty="0" err="1" smtClean="0"/>
              <a:t>chr</a:t>
            </a:r>
            <a:r>
              <a:rPr lang="en-US" sz="2400" b="1" dirty="0" smtClean="0"/>
              <a:t> set</a:t>
            </a:r>
            <a:r>
              <a:rPr lang="en-US" sz="2400" dirty="0" smtClean="0"/>
              <a:t>. The </a:t>
            </a:r>
            <a:r>
              <a:rPr lang="en-US" sz="2400" b="1" dirty="0" smtClean="0"/>
              <a:t>2nd meiotic division </a:t>
            </a:r>
            <a:r>
              <a:rPr lang="en-US" sz="2400" dirty="0" smtClean="0"/>
              <a:t>divides the </a:t>
            </a:r>
            <a:r>
              <a:rPr lang="en-US" sz="2400" b="1" dirty="0" smtClean="0"/>
              <a:t>secondary </a:t>
            </a:r>
            <a:r>
              <a:rPr lang="en-US" sz="2400" b="1" dirty="0" err="1" smtClean="0"/>
              <a:t>oocyte</a:t>
            </a:r>
            <a:r>
              <a:rPr lang="en-US" sz="2400" b="1" dirty="0" smtClean="0"/>
              <a:t> </a:t>
            </a:r>
            <a:r>
              <a:rPr lang="en-US" sz="2400" dirty="0" smtClean="0"/>
              <a:t>into an egg and a </a:t>
            </a:r>
            <a:r>
              <a:rPr lang="en-US" sz="2400" b="1" dirty="0" smtClean="0"/>
              <a:t>2nd polar body</a:t>
            </a:r>
            <a:r>
              <a:rPr lang="en-US" sz="2400" dirty="0" smtClean="0"/>
              <a:t>, which consists of another small projection enclosing a </a:t>
            </a:r>
            <a:r>
              <a:rPr lang="en-US" sz="2400" b="1" dirty="0" smtClean="0"/>
              <a:t>haploid</a:t>
            </a:r>
            <a:r>
              <a:rPr lang="en-US" sz="2400" dirty="0" smtClean="0"/>
              <a:t> </a:t>
            </a:r>
            <a:r>
              <a:rPr lang="en-US" sz="2400" b="1" dirty="0" err="1" smtClean="0"/>
              <a:t>chr</a:t>
            </a:r>
            <a:r>
              <a:rPr lang="en-US" sz="2400" b="1" dirty="0" smtClean="0"/>
              <a:t> set</a:t>
            </a:r>
            <a:r>
              <a:rPr lang="en-US" sz="2400" dirty="0" smtClean="0"/>
              <a:t>. The polar bodies soon degenerate and play no further role in development.</a:t>
            </a:r>
            <a:endParaRPr lang="ru-RU" sz="2400" dirty="0"/>
          </a:p>
        </p:txBody>
      </p:sp>
      <p:sp>
        <p:nvSpPr>
          <p:cNvPr id="3" name="Прямокутник 2"/>
          <p:cNvSpPr/>
          <p:nvPr/>
        </p:nvSpPr>
        <p:spPr>
          <a:xfrm>
            <a:off x="36389" y="50"/>
            <a:ext cx="1441741" cy="46166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400" b="1" dirty="0" smtClean="0"/>
              <a:t>Ovulation</a:t>
            </a:r>
            <a:endParaRPr lang="uk-UA" sz="2400" dirty="0"/>
          </a:p>
        </p:txBody>
      </p:sp>
      <p:sp>
        <p:nvSpPr>
          <p:cNvPr id="4" name="Прямокутник 3"/>
          <p:cNvSpPr/>
          <p:nvPr/>
        </p:nvSpPr>
        <p:spPr>
          <a:xfrm>
            <a:off x="-35619" y="4032498"/>
            <a:ext cx="3918620" cy="384721"/>
          </a:xfrm>
          <a:prstGeom prst="rect">
            <a:avLst/>
          </a:prstGeom>
        </p:spPr>
        <p:style>
          <a:lnRef idx="1">
            <a:schemeClr val="accent3"/>
          </a:lnRef>
          <a:fillRef idx="2">
            <a:schemeClr val="accent3"/>
          </a:fillRef>
          <a:effectRef idx="1">
            <a:schemeClr val="accent3"/>
          </a:effectRef>
          <a:fontRef idx="minor">
            <a:schemeClr val="dk1"/>
          </a:fontRef>
        </p:style>
        <p:txBody>
          <a:bodyPr wrap="square" lIns="91428" tIns="45714" rIns="91428" bIns="45714">
            <a:spAutoFit/>
          </a:bodyPr>
          <a:lstStyle/>
          <a:p>
            <a:pPr lvl="0"/>
            <a:r>
              <a:rPr lang="en-GB" b="1" dirty="0" smtClean="0">
                <a:solidFill>
                  <a:prstClr val="black"/>
                </a:solidFill>
              </a:rPr>
              <a:t>Hormonal control of egg production</a:t>
            </a:r>
            <a:endParaRPr lang="uk-UA" b="1" dirty="0" smtClean="0">
              <a:solidFill>
                <a:prstClr val="black"/>
              </a:solidFill>
            </a:endParaRPr>
          </a:p>
        </p:txBody>
      </p:sp>
      <p:sp>
        <p:nvSpPr>
          <p:cNvPr id="5" name="Прямокутник 4"/>
          <p:cNvSpPr/>
          <p:nvPr/>
        </p:nvSpPr>
        <p:spPr>
          <a:xfrm>
            <a:off x="1" y="4248522"/>
            <a:ext cx="9721850" cy="3046988"/>
          </a:xfrm>
          <a:prstGeom prst="rect">
            <a:avLst/>
          </a:prstGeom>
        </p:spPr>
        <p:txBody>
          <a:bodyPr wrap="square">
            <a:spAutoFit/>
          </a:bodyPr>
          <a:lstStyle/>
          <a:p>
            <a:r>
              <a:rPr lang="en-GB" dirty="0" smtClean="0"/>
              <a:t>         </a:t>
            </a:r>
            <a:r>
              <a:rPr lang="en-GB" sz="2400" dirty="0" smtClean="0"/>
              <a:t>Hormones play a crucial role in the maturation of the </a:t>
            </a:r>
            <a:r>
              <a:rPr lang="en-GB" sz="2400" dirty="0" err="1" smtClean="0"/>
              <a:t>oocyte</a:t>
            </a:r>
            <a:r>
              <a:rPr lang="en-GB" sz="2400" dirty="0" smtClean="0"/>
              <a:t>. Fig. 3 showed how levels of </a:t>
            </a:r>
            <a:r>
              <a:rPr lang="en-GB" sz="2400" b="1" dirty="0" err="1" smtClean="0"/>
              <a:t>oestogen</a:t>
            </a:r>
            <a:r>
              <a:rPr lang="en-GB" sz="2400" dirty="0" smtClean="0"/>
              <a:t> and </a:t>
            </a:r>
            <a:r>
              <a:rPr lang="en-GB" sz="2400" b="1" dirty="0" err="1" smtClean="0"/>
              <a:t>progestogen</a:t>
            </a:r>
            <a:r>
              <a:rPr lang="en-GB" sz="2400" dirty="0" smtClean="0"/>
              <a:t> vary throughout the menstrual cycle, and suggested that </a:t>
            </a:r>
            <a:r>
              <a:rPr lang="en-GB" sz="2400" b="1" dirty="0" smtClean="0"/>
              <a:t>hormone balance is important for a woman's fertility</a:t>
            </a:r>
            <a:r>
              <a:rPr lang="en-GB" sz="2400" dirty="0" smtClean="0"/>
              <a:t>, but you can now see how subtle the control really is. Cells have to develop sensitivity to hormones at the times when the hormones are likely to be present, otherwise the entire operation will fail. Once again, then, there is a significant contribution to the entire process by the </a:t>
            </a:r>
            <a:r>
              <a:rPr lang="en-GB" sz="2400" b="1" dirty="0" smtClean="0"/>
              <a:t>pituitary gland.</a:t>
            </a:r>
            <a:endParaRPr lang="uk-UA" sz="2400" b="1" dirty="0" smtClean="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497090" y="-28753"/>
            <a:ext cx="8651111" cy="3683843"/>
          </a:xfrm>
          <a:prstGeom prst="rect">
            <a:avLst/>
          </a:prstGeom>
          <a:noFill/>
          <a:ln w="9525">
            <a:noFill/>
            <a:miter lim="800000"/>
            <a:headEnd/>
            <a:tailEnd/>
          </a:ln>
        </p:spPr>
      </p:pic>
      <p:sp>
        <p:nvSpPr>
          <p:cNvPr id="5" name="Прямокутник 4"/>
          <p:cNvSpPr/>
          <p:nvPr/>
        </p:nvSpPr>
        <p:spPr>
          <a:xfrm>
            <a:off x="0" y="3676059"/>
            <a:ext cx="9721850" cy="2344411"/>
          </a:xfrm>
          <a:prstGeom prst="rect">
            <a:avLst/>
          </a:prstGeom>
        </p:spPr>
        <p:txBody>
          <a:bodyPr wrap="square" lIns="96698" tIns="48349" rIns="96698" bIns="48349">
            <a:spAutoFit/>
          </a:bodyPr>
          <a:lstStyle/>
          <a:p>
            <a:r>
              <a:rPr lang="en-GB" sz="2500" dirty="0" smtClean="0"/>
              <a:t>Fig. 3 Levels of the hormones </a:t>
            </a:r>
            <a:r>
              <a:rPr lang="en-GB" sz="2500" b="1" dirty="0" smtClean="0"/>
              <a:t>oestrogen</a:t>
            </a:r>
            <a:r>
              <a:rPr lang="en-GB" sz="2500" dirty="0" smtClean="0"/>
              <a:t> (black) and </a:t>
            </a:r>
            <a:r>
              <a:rPr lang="en-GB" sz="2500" b="1" dirty="0" err="1" smtClean="0"/>
              <a:t>progestogen</a:t>
            </a:r>
            <a:r>
              <a:rPr lang="en-GB" sz="2500" dirty="0" smtClean="0"/>
              <a:t> (continuous red line) during the menstrual cycle. </a:t>
            </a:r>
            <a:r>
              <a:rPr lang="en-GB" sz="2500" b="1" dirty="0" smtClean="0"/>
              <a:t>M=menstruation</a:t>
            </a:r>
            <a:r>
              <a:rPr lang="en-GB" sz="2500" dirty="0" smtClean="0"/>
              <a:t>. The downward-pointing arrow shows the time of </a:t>
            </a:r>
            <a:r>
              <a:rPr lang="en-GB" sz="2500" b="1" dirty="0" smtClean="0"/>
              <a:t>ovulation</a:t>
            </a:r>
            <a:r>
              <a:rPr lang="en-GB" sz="2500" dirty="0" smtClean="0"/>
              <a:t>. (The dashed red line shows what the </a:t>
            </a:r>
            <a:r>
              <a:rPr lang="en-GB" sz="2500" b="1" dirty="0" err="1" smtClean="0"/>
              <a:t>progestogen</a:t>
            </a:r>
            <a:r>
              <a:rPr lang="en-GB" sz="2500" dirty="0" smtClean="0"/>
              <a:t> level would be </a:t>
            </a:r>
            <a:r>
              <a:rPr lang="en-GB" sz="2500" b="1" dirty="0" smtClean="0"/>
              <a:t>if fertilization </a:t>
            </a:r>
            <a:r>
              <a:rPr lang="en-GB" sz="2500" dirty="0" smtClean="0"/>
              <a:t>occurred during the cycle.) </a:t>
            </a:r>
          </a:p>
          <a:p>
            <a:endParaRPr lang="uk-UA" sz="2100" dirty="0" smtClean="0"/>
          </a:p>
        </p:txBody>
      </p:sp>
      <p:sp>
        <p:nvSpPr>
          <p:cNvPr id="7" name="Прямокутник 6"/>
          <p:cNvSpPr/>
          <p:nvPr/>
        </p:nvSpPr>
        <p:spPr>
          <a:xfrm>
            <a:off x="37739" y="5581510"/>
            <a:ext cx="9530994" cy="1636525"/>
          </a:xfrm>
          <a:prstGeom prst="rect">
            <a:avLst/>
          </a:prstGeom>
        </p:spPr>
        <p:txBody>
          <a:bodyPr wrap="square" lIns="96698" tIns="48349" rIns="96698" bIns="48349">
            <a:spAutoFit/>
          </a:bodyPr>
          <a:lstStyle/>
          <a:p>
            <a:r>
              <a:rPr lang="en-GB" sz="2500" dirty="0" smtClean="0"/>
              <a:t>‘Anti-babe’ pills do interfere with the oestrogen/</a:t>
            </a:r>
            <a:r>
              <a:rPr lang="en-GB" sz="2500" dirty="0" err="1" smtClean="0"/>
              <a:t>progestogen</a:t>
            </a:r>
            <a:r>
              <a:rPr lang="en-GB" sz="2500" dirty="0" smtClean="0"/>
              <a:t> balance </a:t>
            </a:r>
            <a:r>
              <a:rPr lang="en-US" sz="2500" dirty="0" smtClean="0"/>
              <a:t>altering:   -  </a:t>
            </a:r>
            <a:r>
              <a:rPr lang="en-US" sz="2500" b="1" dirty="0" err="1" smtClean="0"/>
              <a:t>oestrogen</a:t>
            </a:r>
            <a:r>
              <a:rPr lang="en-US" sz="2500" dirty="0" smtClean="0"/>
              <a:t> level, </a:t>
            </a:r>
          </a:p>
          <a:p>
            <a:pPr marL="1520825" indent="-266700">
              <a:buFontTx/>
              <a:buChar char="-"/>
            </a:pPr>
            <a:r>
              <a:rPr lang="en-US" sz="2500" b="1" dirty="0" err="1" smtClean="0">
                <a:solidFill>
                  <a:srgbClr val="0070C0"/>
                </a:solidFill>
              </a:rPr>
              <a:t>progestogen</a:t>
            </a:r>
            <a:r>
              <a:rPr lang="en-US" sz="2500" dirty="0" smtClean="0">
                <a:solidFill>
                  <a:srgbClr val="0070C0"/>
                </a:solidFill>
              </a:rPr>
              <a:t> level, or altering the levels of</a:t>
            </a:r>
          </a:p>
          <a:p>
            <a:pPr marL="1520825" indent="-266700">
              <a:buFontTx/>
              <a:buChar char="-"/>
            </a:pPr>
            <a:r>
              <a:rPr lang="en-US" sz="2500" b="1" dirty="0" smtClean="0">
                <a:solidFill>
                  <a:srgbClr val="0070C0"/>
                </a:solidFill>
              </a:rPr>
              <a:t>both hormones</a:t>
            </a:r>
            <a:r>
              <a:rPr lang="en-US" sz="2500" dirty="0" smtClean="0">
                <a:solidFill>
                  <a:srgbClr val="0070C0"/>
                </a:solidFill>
              </a:rPr>
              <a:t>, but to differing extents (more often used). </a:t>
            </a:r>
            <a:endParaRPr lang="uk-UA" sz="2500" dirty="0">
              <a:solidFill>
                <a:srgbClr val="0070C0"/>
              </a:solidFill>
            </a:endParaRPr>
          </a:p>
        </p:txBody>
      </p:sp>
      <p:sp>
        <p:nvSpPr>
          <p:cNvPr id="6" name="Прямокутник 5"/>
          <p:cNvSpPr/>
          <p:nvPr/>
        </p:nvSpPr>
        <p:spPr>
          <a:xfrm>
            <a:off x="972493" y="2448322"/>
            <a:ext cx="1507529" cy="400110"/>
          </a:xfrm>
          <a:prstGeom prst="rect">
            <a:avLst/>
          </a:prstGeom>
        </p:spPr>
        <p:txBody>
          <a:bodyPr wrap="none">
            <a:spAutoFit/>
          </a:bodyPr>
          <a:lstStyle/>
          <a:p>
            <a:r>
              <a:rPr lang="en-GB" sz="2000" b="1" dirty="0" err="1" smtClean="0"/>
              <a:t>progestogen</a:t>
            </a:r>
            <a:endParaRPr lang="uk-UA" dirty="0"/>
          </a:p>
        </p:txBody>
      </p:sp>
      <p:sp>
        <p:nvSpPr>
          <p:cNvPr id="8" name="Прямокутник 7"/>
          <p:cNvSpPr/>
          <p:nvPr/>
        </p:nvSpPr>
        <p:spPr>
          <a:xfrm>
            <a:off x="972493" y="1800250"/>
            <a:ext cx="1253100" cy="400110"/>
          </a:xfrm>
          <a:prstGeom prst="rect">
            <a:avLst/>
          </a:prstGeom>
        </p:spPr>
        <p:txBody>
          <a:bodyPr wrap="none">
            <a:spAutoFit/>
          </a:bodyPr>
          <a:lstStyle/>
          <a:p>
            <a:r>
              <a:rPr lang="en-GB" sz="2000" b="1" dirty="0" smtClean="0"/>
              <a:t>oestrogen</a:t>
            </a:r>
            <a:endParaRPr lang="uk-UA"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 y="54050"/>
            <a:ext cx="9721849" cy="7232737"/>
          </a:xfrm>
          <a:prstGeom prst="rect">
            <a:avLst/>
          </a:prstGeom>
        </p:spPr>
        <p:txBody>
          <a:bodyPr wrap="square" lIns="91428" tIns="45714" rIns="91428" bIns="45714">
            <a:spAutoFit/>
          </a:bodyPr>
          <a:lstStyle/>
          <a:p>
            <a:r>
              <a:rPr lang="en-GB" b="1" dirty="0" smtClean="0"/>
              <a:t>Factors affecting fertilization</a:t>
            </a:r>
            <a:endParaRPr lang="uk-UA" b="1" dirty="0" smtClean="0"/>
          </a:p>
          <a:p>
            <a:r>
              <a:rPr lang="en-GB" dirty="0" smtClean="0"/>
              <a:t>1) </a:t>
            </a:r>
            <a:r>
              <a:rPr lang="en-GB" b="1" dirty="0" smtClean="0"/>
              <a:t>fertile gametes must be made. </a:t>
            </a:r>
            <a:r>
              <a:rPr lang="en-GB" dirty="0" smtClean="0"/>
              <a:t>If prospective parents are diseased/undernourished, or have been irradiated, then will they not produce healthy gametes. </a:t>
            </a:r>
            <a:endParaRPr lang="uk-UA" dirty="0" smtClean="0"/>
          </a:p>
          <a:p>
            <a:r>
              <a:rPr lang="en-GB" b="1" dirty="0" smtClean="0"/>
              <a:t>DNA replication and protein synthesis are metabolically expensive</a:t>
            </a:r>
            <a:r>
              <a:rPr lang="en-GB" dirty="0" smtClean="0"/>
              <a:t> processes. Our metabolism only runs if we have </a:t>
            </a:r>
            <a:r>
              <a:rPr lang="en-GB" b="1" dirty="0" smtClean="0"/>
              <a:t>energy</a:t>
            </a:r>
            <a:r>
              <a:rPr lang="en-GB" dirty="0" smtClean="0"/>
              <a:t> and the </a:t>
            </a:r>
            <a:r>
              <a:rPr lang="en-GB" b="1" dirty="0" smtClean="0"/>
              <a:t>correct raw materials</a:t>
            </a:r>
            <a:r>
              <a:rPr lang="en-GB" dirty="0" smtClean="0"/>
              <a:t> from food. Thus, if we can’t eat enough of the ‘right’ food, </a:t>
            </a:r>
            <a:r>
              <a:rPr lang="en-GB" dirty="0" err="1" smtClean="0"/>
              <a:t>i</a:t>
            </a:r>
            <a:r>
              <a:rPr lang="en-GB" dirty="0" smtClean="0"/>
              <a:t>. e. that containing sufficient energy and building blocks, </a:t>
            </a:r>
            <a:r>
              <a:rPr lang="en-GB" b="1" dirty="0" smtClean="0"/>
              <a:t>our metabolism will run down</a:t>
            </a:r>
            <a:r>
              <a:rPr lang="en-GB" dirty="0" smtClean="0"/>
              <a:t>. This will result in death, but before that time the body will find ways to save its resources by cutting down on non-essential activities, including reproduction. </a:t>
            </a:r>
          </a:p>
          <a:p>
            <a:r>
              <a:rPr lang="en-GB" dirty="0" smtClean="0"/>
              <a:t>2) </a:t>
            </a:r>
            <a:r>
              <a:rPr lang="en-GB" b="1" dirty="0" smtClean="0"/>
              <a:t>undernourished women do not have menstrual cycles</a:t>
            </a:r>
            <a:r>
              <a:rPr lang="en-GB" dirty="0" smtClean="0"/>
              <a:t>, </a:t>
            </a:r>
            <a:r>
              <a:rPr lang="en-GB" b="1" dirty="0" smtClean="0"/>
              <a:t>sperm production suffers too </a:t>
            </a:r>
            <a:r>
              <a:rPr lang="en-GB" dirty="0" smtClean="0"/>
              <a:t>in times of hardship. </a:t>
            </a:r>
            <a:r>
              <a:rPr lang="en-GB" b="1" dirty="0" smtClean="0"/>
              <a:t>Over the past century in the West Europe there has been a ↓men's average sperm count</a:t>
            </a:r>
            <a:r>
              <a:rPr lang="en-GB" dirty="0" smtClean="0"/>
              <a:t>. </a:t>
            </a:r>
            <a:endParaRPr lang="uk-UA" dirty="0" smtClean="0"/>
          </a:p>
          <a:p>
            <a:r>
              <a:rPr lang="en-GB" dirty="0" smtClean="0"/>
              <a:t>        Not correct production of hormones have an adverse effect on gamete production. Many sex hormones are derived from the </a:t>
            </a:r>
            <a:r>
              <a:rPr lang="en-GB" b="1" i="1" dirty="0" smtClean="0"/>
              <a:t>cholesterol,</a:t>
            </a:r>
            <a:r>
              <a:rPr lang="en-GB" dirty="0" smtClean="0"/>
              <a:t> which may </a:t>
            </a:r>
            <a:r>
              <a:rPr lang="en-GB" b="1" dirty="0" smtClean="0"/>
              <a:t>block arteries</a:t>
            </a:r>
            <a:r>
              <a:rPr lang="en-GB" dirty="0" smtClean="0"/>
              <a:t>, however is a vital constituent of cell membranes. It, or its precursors must be present in the diet </a:t>
            </a:r>
            <a:r>
              <a:rPr lang="en-GB" b="1" dirty="0" smtClean="0"/>
              <a:t>as is also needed for the production of several hormones, the steroid hormones. </a:t>
            </a:r>
          </a:p>
          <a:p>
            <a:r>
              <a:rPr lang="en-GB" sz="2000" dirty="0" smtClean="0"/>
              <a:t>        Successful intercourse is defined as intercourse in which the man can maintain an </a:t>
            </a:r>
            <a:r>
              <a:rPr lang="en-GB" sz="2000" b="1" dirty="0" smtClean="0"/>
              <a:t>erection for long enough to allow sperm to enter </a:t>
            </a:r>
            <a:r>
              <a:rPr lang="en-GB" sz="2000" dirty="0" smtClean="0"/>
              <a:t>the woman's vagina. This usually means that ejaculation has to occur, but some leakage of sperm may take place before this. The maintenance of an erection depends not just on physical factors but, very importantly, on psychological ones too. </a:t>
            </a:r>
          </a:p>
          <a:p>
            <a:r>
              <a:rPr lang="en-GB" sz="2000" dirty="0" smtClean="0"/>
              <a:t>        There is no requirement for </a:t>
            </a:r>
            <a:r>
              <a:rPr lang="en-GB" sz="2000" b="1" dirty="0" smtClean="0"/>
              <a:t>female orgasm </a:t>
            </a:r>
            <a:r>
              <a:rPr lang="en-GB" sz="2000" dirty="0" smtClean="0"/>
              <a:t>to occur, interestingly, though, there </a:t>
            </a:r>
            <a:r>
              <a:rPr lang="en-GB" sz="2000" i="1" dirty="0" smtClean="0"/>
              <a:t>is</a:t>
            </a:r>
            <a:r>
              <a:rPr lang="en-GB" sz="2000" dirty="0" smtClean="0"/>
              <a:t> some evidence that a woman's emotional state may affect her ability to conceive. It seems clear that, in humans, the process of reproduction is more than just a physical one. </a:t>
            </a:r>
            <a:endParaRPr lang="uk-UA" sz="2000" dirty="0" smtClean="0"/>
          </a:p>
          <a:p>
            <a:endParaRPr lang="en-GB"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08_12bMeiosisHaploids-U"/>
          <p:cNvPicPr>
            <a:picLocks noChangeAspect="1" noChangeArrowheads="1"/>
          </p:cNvPicPr>
          <p:nvPr/>
        </p:nvPicPr>
        <p:blipFill>
          <a:blip r:embed="rId3" cstate="print">
            <a:extLst>
              <a:ext uri="{28A0092B-C50C-407E-A947-70E740481C1C}">
                <a14:useLocalDpi xmlns:a14="http://schemas.microsoft.com/office/drawing/2010/main" xmlns="" val="0"/>
              </a:ext>
            </a:extLst>
          </a:blip>
          <a:srcRect b="3546"/>
          <a:stretch>
            <a:fillRect/>
          </a:stretch>
        </p:blipFill>
        <p:spPr bwMode="auto">
          <a:xfrm>
            <a:off x="315627" y="1321832"/>
            <a:ext cx="9088917" cy="43956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7347" name="Oval 3"/>
          <p:cNvSpPr>
            <a:spLocks noChangeArrowheads="1"/>
          </p:cNvSpPr>
          <p:nvPr/>
        </p:nvSpPr>
        <p:spPr bwMode="auto">
          <a:xfrm>
            <a:off x="5002702" y="3243739"/>
            <a:ext cx="270051" cy="266700"/>
          </a:xfrm>
          <a:prstGeom prst="ellipse">
            <a:avLst/>
          </a:prstGeom>
          <a:solidFill>
            <a:srgbClr val="ED1B24"/>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n-US" altLang="en-US" sz="2500" dirty="0">
              <a:solidFill>
                <a:srgbClr val="000000"/>
              </a:solidFill>
              <a:ea typeface="ＭＳ Ｐゴシック" pitchFamily="84" charset="-128"/>
            </a:endParaRPr>
          </a:p>
        </p:txBody>
      </p:sp>
      <p:sp>
        <p:nvSpPr>
          <p:cNvPr id="57348" name="Oval 4"/>
          <p:cNvSpPr>
            <a:spLocks noChangeArrowheads="1"/>
          </p:cNvSpPr>
          <p:nvPr/>
        </p:nvSpPr>
        <p:spPr bwMode="auto">
          <a:xfrm>
            <a:off x="2141849" y="3243739"/>
            <a:ext cx="270051" cy="266700"/>
          </a:xfrm>
          <a:prstGeom prst="ellipse">
            <a:avLst/>
          </a:prstGeom>
          <a:solidFill>
            <a:srgbClr val="ED1B24"/>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n-US" altLang="en-US" sz="2500" dirty="0">
              <a:solidFill>
                <a:srgbClr val="000000"/>
              </a:solidFill>
              <a:ea typeface="ＭＳ Ｐゴシック" pitchFamily="84" charset="-128"/>
            </a:endParaRPr>
          </a:p>
        </p:txBody>
      </p:sp>
      <p:sp>
        <p:nvSpPr>
          <p:cNvPr id="57350" name="Text Box 3"/>
          <p:cNvSpPr txBox="1">
            <a:spLocks noChangeArrowheads="1"/>
          </p:cNvSpPr>
          <p:nvPr/>
        </p:nvSpPr>
        <p:spPr bwMode="auto">
          <a:xfrm>
            <a:off x="3" y="4337209"/>
            <a:ext cx="2772693" cy="1428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2000" b="1" dirty="0">
                <a:solidFill>
                  <a:srgbClr val="000000"/>
                </a:solidFill>
                <a:ea typeface="ＭＳ Ｐゴシック" pitchFamily="84" charset="-128"/>
              </a:rPr>
              <a:t>A pair </a:t>
            </a:r>
            <a:r>
              <a:rPr lang="en-US" altLang="en-US" sz="2000" b="1" dirty="0" smtClean="0">
                <a:solidFill>
                  <a:srgbClr val="000000"/>
                </a:solidFill>
                <a:ea typeface="ＭＳ Ｐゴシック" pitchFamily="84" charset="-128"/>
              </a:rPr>
              <a:t>of homologous</a:t>
            </a:r>
            <a:endParaRPr lang="en-US" altLang="en-US" sz="2000" b="1" dirty="0">
              <a:solidFill>
                <a:srgbClr val="000000"/>
              </a:solidFill>
              <a:ea typeface="ＭＳ Ｐゴシック" pitchFamily="84" charset="-128"/>
            </a:endParaRPr>
          </a:p>
          <a:p>
            <a:pPr fontAlgn="base">
              <a:lnSpc>
                <a:spcPct val="90000"/>
              </a:lnSpc>
              <a:spcBef>
                <a:spcPct val="0"/>
              </a:spcBef>
              <a:spcAft>
                <a:spcPct val="0"/>
              </a:spcAft>
              <a:buClrTx/>
              <a:buFontTx/>
              <a:buNone/>
            </a:pPr>
            <a:r>
              <a:rPr lang="en-US" altLang="en-US" sz="2000" b="1" dirty="0">
                <a:solidFill>
                  <a:srgbClr val="000000"/>
                </a:solidFill>
                <a:ea typeface="ＭＳ Ｐゴシック" pitchFamily="84" charset="-128"/>
              </a:rPr>
              <a:t>chromosomes</a:t>
            </a:r>
          </a:p>
          <a:p>
            <a:pPr fontAlgn="base">
              <a:lnSpc>
                <a:spcPct val="90000"/>
              </a:lnSpc>
              <a:spcBef>
                <a:spcPct val="0"/>
              </a:spcBef>
              <a:spcAft>
                <a:spcPct val="0"/>
              </a:spcAft>
              <a:buClrTx/>
              <a:buFontTx/>
              <a:buNone/>
            </a:pPr>
            <a:r>
              <a:rPr lang="en-US" altLang="en-US" sz="2000" b="1" dirty="0">
                <a:solidFill>
                  <a:srgbClr val="000000"/>
                </a:solidFill>
                <a:ea typeface="ＭＳ Ｐゴシック" pitchFamily="84" charset="-128"/>
              </a:rPr>
              <a:t>in a diploid</a:t>
            </a:r>
          </a:p>
          <a:p>
            <a:pPr fontAlgn="base">
              <a:lnSpc>
                <a:spcPct val="90000"/>
              </a:lnSpc>
              <a:spcBef>
                <a:spcPct val="0"/>
              </a:spcBef>
              <a:spcAft>
                <a:spcPct val="0"/>
              </a:spcAft>
              <a:buClrTx/>
              <a:buFontTx/>
              <a:buNone/>
            </a:pPr>
            <a:r>
              <a:rPr lang="en-US" altLang="en-US" sz="2000" b="1" dirty="0">
                <a:solidFill>
                  <a:srgbClr val="000000"/>
                </a:solidFill>
                <a:ea typeface="ＭＳ Ｐゴシック" pitchFamily="84" charset="-128"/>
              </a:rPr>
              <a:t>parent cell</a:t>
            </a:r>
          </a:p>
        </p:txBody>
      </p:sp>
      <p:sp>
        <p:nvSpPr>
          <p:cNvPr id="57351" name="Text Box 3"/>
          <p:cNvSpPr txBox="1">
            <a:spLocks noChangeArrowheads="1"/>
          </p:cNvSpPr>
          <p:nvPr/>
        </p:nvSpPr>
        <p:spPr bwMode="auto">
          <a:xfrm>
            <a:off x="3061708" y="4338876"/>
            <a:ext cx="1892048" cy="11251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2000" b="1" dirty="0">
                <a:solidFill>
                  <a:srgbClr val="000000"/>
                </a:solidFill>
                <a:ea typeface="ＭＳ Ｐゴシック" pitchFamily="84" charset="-128"/>
              </a:rPr>
              <a:t>A pair of</a:t>
            </a:r>
          </a:p>
          <a:p>
            <a:pPr fontAlgn="base">
              <a:lnSpc>
                <a:spcPct val="90000"/>
              </a:lnSpc>
              <a:spcBef>
                <a:spcPct val="0"/>
              </a:spcBef>
              <a:spcAft>
                <a:spcPct val="0"/>
              </a:spcAft>
              <a:buClrTx/>
              <a:buFontTx/>
              <a:buNone/>
            </a:pPr>
            <a:r>
              <a:rPr lang="en-US" altLang="en-US" sz="2000" b="1" dirty="0">
                <a:solidFill>
                  <a:srgbClr val="000000"/>
                </a:solidFill>
                <a:ea typeface="ＭＳ Ｐゴシック" pitchFamily="84" charset="-128"/>
              </a:rPr>
              <a:t>duplicated</a:t>
            </a:r>
          </a:p>
          <a:p>
            <a:pPr fontAlgn="base">
              <a:lnSpc>
                <a:spcPct val="90000"/>
              </a:lnSpc>
              <a:spcBef>
                <a:spcPct val="0"/>
              </a:spcBef>
              <a:spcAft>
                <a:spcPct val="0"/>
              </a:spcAft>
              <a:buClrTx/>
              <a:buFontTx/>
              <a:buNone/>
            </a:pPr>
            <a:r>
              <a:rPr lang="en-US" altLang="en-US" sz="2000" b="1" dirty="0">
                <a:solidFill>
                  <a:srgbClr val="000000"/>
                </a:solidFill>
                <a:ea typeface="ＭＳ Ｐゴシック" pitchFamily="84" charset="-128"/>
              </a:rPr>
              <a:t>homologous</a:t>
            </a:r>
          </a:p>
          <a:p>
            <a:pPr fontAlgn="base">
              <a:lnSpc>
                <a:spcPct val="90000"/>
              </a:lnSpc>
              <a:spcBef>
                <a:spcPct val="0"/>
              </a:spcBef>
              <a:spcAft>
                <a:spcPct val="0"/>
              </a:spcAft>
              <a:buClrTx/>
              <a:buFontTx/>
              <a:buNone/>
            </a:pPr>
            <a:r>
              <a:rPr lang="en-US" altLang="en-US" sz="2000" b="1" dirty="0">
                <a:solidFill>
                  <a:srgbClr val="000000"/>
                </a:solidFill>
                <a:ea typeface="ＭＳ Ｐゴシック" pitchFamily="84" charset="-128"/>
              </a:rPr>
              <a:t>chromosomes</a:t>
            </a:r>
          </a:p>
        </p:txBody>
      </p:sp>
      <p:sp>
        <p:nvSpPr>
          <p:cNvPr id="57352" name="Text Box 3"/>
          <p:cNvSpPr txBox="1">
            <a:spLocks noChangeArrowheads="1"/>
          </p:cNvSpPr>
          <p:nvPr/>
        </p:nvSpPr>
        <p:spPr bwMode="auto">
          <a:xfrm>
            <a:off x="1919057" y="2391970"/>
            <a:ext cx="1459965" cy="5567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2000" b="1" dirty="0">
                <a:solidFill>
                  <a:srgbClr val="000000"/>
                </a:solidFill>
                <a:ea typeface="ＭＳ Ｐゴシック" pitchFamily="84" charset="-128"/>
              </a:rPr>
              <a:t>Sister</a:t>
            </a:r>
          </a:p>
          <a:p>
            <a:pPr fontAlgn="base">
              <a:lnSpc>
                <a:spcPct val="90000"/>
              </a:lnSpc>
              <a:spcBef>
                <a:spcPct val="0"/>
              </a:spcBef>
              <a:spcAft>
                <a:spcPct val="0"/>
              </a:spcAft>
              <a:buClrTx/>
              <a:buFontTx/>
              <a:buNone/>
            </a:pPr>
            <a:r>
              <a:rPr lang="en-US" altLang="en-US" sz="2000" b="1" dirty="0" err="1">
                <a:solidFill>
                  <a:srgbClr val="000000"/>
                </a:solidFill>
                <a:ea typeface="ＭＳ Ｐゴシック" pitchFamily="84" charset="-128"/>
              </a:rPr>
              <a:t>chromatids</a:t>
            </a:r>
            <a:endParaRPr lang="en-US" altLang="en-US" sz="2000" b="1" dirty="0">
              <a:solidFill>
                <a:srgbClr val="000000"/>
              </a:solidFill>
              <a:ea typeface="ＭＳ Ｐゴシック" pitchFamily="84" charset="-128"/>
            </a:endParaRPr>
          </a:p>
        </p:txBody>
      </p:sp>
      <p:sp>
        <p:nvSpPr>
          <p:cNvPr id="57353" name="Text Box 3"/>
          <p:cNvSpPr txBox="1">
            <a:spLocks noChangeArrowheads="1"/>
          </p:cNvSpPr>
          <p:nvPr/>
        </p:nvSpPr>
        <p:spPr bwMode="auto">
          <a:xfrm>
            <a:off x="2222863" y="3282078"/>
            <a:ext cx="182285" cy="236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500" b="1" dirty="0">
                <a:solidFill>
                  <a:srgbClr val="FFFFFF"/>
                </a:solidFill>
                <a:ea typeface="ＭＳ Ｐゴシック" pitchFamily="84" charset="-128"/>
              </a:rPr>
              <a:t>1</a:t>
            </a:r>
            <a:endParaRPr lang="en-US" altLang="en-US" sz="1500" b="1" dirty="0">
              <a:solidFill>
                <a:srgbClr val="000000"/>
              </a:solidFill>
              <a:ea typeface="ＭＳ Ｐゴシック" pitchFamily="84" charset="-128"/>
            </a:endParaRPr>
          </a:p>
        </p:txBody>
      </p:sp>
      <p:sp>
        <p:nvSpPr>
          <p:cNvPr id="57354" name="Text Box 3"/>
          <p:cNvSpPr txBox="1">
            <a:spLocks noChangeArrowheads="1"/>
          </p:cNvSpPr>
          <p:nvPr/>
        </p:nvSpPr>
        <p:spPr bwMode="auto">
          <a:xfrm>
            <a:off x="5092159" y="3280414"/>
            <a:ext cx="182285" cy="236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500" b="1" dirty="0">
                <a:solidFill>
                  <a:srgbClr val="FFFFFF"/>
                </a:solidFill>
                <a:ea typeface="ＭＳ Ｐゴシック" pitchFamily="84" charset="-128"/>
              </a:rPr>
              <a:t>2</a:t>
            </a:r>
            <a:endParaRPr lang="en-US" altLang="en-US" sz="1500" b="1" dirty="0">
              <a:solidFill>
                <a:srgbClr val="000000"/>
              </a:solidFill>
              <a:ea typeface="ＭＳ Ｐゴシック" pitchFamily="84" charset="-128"/>
            </a:endParaRPr>
          </a:p>
        </p:txBody>
      </p:sp>
      <p:sp>
        <p:nvSpPr>
          <p:cNvPr id="57355" name="Oval 11"/>
          <p:cNvSpPr>
            <a:spLocks noChangeArrowheads="1"/>
          </p:cNvSpPr>
          <p:nvPr/>
        </p:nvSpPr>
        <p:spPr bwMode="auto">
          <a:xfrm>
            <a:off x="7443295" y="3243739"/>
            <a:ext cx="270051" cy="266700"/>
          </a:xfrm>
          <a:prstGeom prst="ellipse">
            <a:avLst/>
          </a:prstGeom>
          <a:solidFill>
            <a:srgbClr val="ED1B24"/>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n-US" altLang="en-US" sz="2500" dirty="0">
              <a:solidFill>
                <a:srgbClr val="000000"/>
              </a:solidFill>
              <a:ea typeface="ＭＳ Ｐゴシック" pitchFamily="84" charset="-128"/>
            </a:endParaRPr>
          </a:p>
        </p:txBody>
      </p:sp>
      <p:sp>
        <p:nvSpPr>
          <p:cNvPr id="57356" name="Text Box 3"/>
          <p:cNvSpPr txBox="1">
            <a:spLocks noChangeArrowheads="1"/>
          </p:cNvSpPr>
          <p:nvPr/>
        </p:nvSpPr>
        <p:spPr bwMode="auto">
          <a:xfrm>
            <a:off x="7529374" y="3285415"/>
            <a:ext cx="182285" cy="236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500" b="1" dirty="0">
                <a:solidFill>
                  <a:srgbClr val="FFFFFF"/>
                </a:solidFill>
                <a:ea typeface="ＭＳ Ｐゴシック" pitchFamily="84" charset="-128"/>
              </a:rPr>
              <a:t>3</a:t>
            </a:r>
            <a:endParaRPr lang="en-US" altLang="en-US" sz="1500" b="1" dirty="0">
              <a:solidFill>
                <a:srgbClr val="000000"/>
              </a:solidFill>
              <a:ea typeface="ＭＳ Ｐゴシック" pitchFamily="84" charset="-128"/>
            </a:endParaRPr>
          </a:p>
        </p:txBody>
      </p:sp>
      <p:grpSp>
        <p:nvGrpSpPr>
          <p:cNvPr id="2" name="Group 13"/>
          <p:cNvGrpSpPr>
            <a:grpSpLocks/>
          </p:cNvGrpSpPr>
          <p:nvPr/>
        </p:nvGrpSpPr>
        <p:grpSpPr bwMode="auto">
          <a:xfrm>
            <a:off x="3006010" y="2923703"/>
            <a:ext cx="302119" cy="618411"/>
            <a:chOff x="1781" y="1754"/>
            <a:chExt cx="179" cy="371"/>
          </a:xfrm>
        </p:grpSpPr>
        <p:sp>
          <p:nvSpPr>
            <p:cNvPr id="57362" name="Line 14"/>
            <p:cNvSpPr>
              <a:spLocks noChangeShapeType="1"/>
            </p:cNvSpPr>
            <p:nvPr/>
          </p:nvSpPr>
          <p:spPr bwMode="auto">
            <a:xfrm>
              <a:off x="1784" y="1755"/>
              <a:ext cx="152" cy="37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sp>
          <p:nvSpPr>
            <p:cNvPr id="57363" name="Line 15"/>
            <p:cNvSpPr>
              <a:spLocks noChangeShapeType="1"/>
            </p:cNvSpPr>
            <p:nvPr/>
          </p:nvSpPr>
          <p:spPr bwMode="auto">
            <a:xfrm>
              <a:off x="1781" y="1754"/>
              <a:ext cx="179" cy="275"/>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grpSp>
      <p:sp>
        <p:nvSpPr>
          <p:cNvPr id="57358" name="Text Box 3"/>
          <p:cNvSpPr txBox="1">
            <a:spLocks noChangeArrowheads="1"/>
          </p:cNvSpPr>
          <p:nvPr/>
        </p:nvSpPr>
        <p:spPr bwMode="auto">
          <a:xfrm>
            <a:off x="1785718" y="1318499"/>
            <a:ext cx="1392453" cy="2150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I</a:t>
            </a:r>
            <a:r>
              <a:rPr lang="en-US" altLang="en-US" sz="1600" b="1" dirty="0">
                <a:solidFill>
                  <a:srgbClr val="000000"/>
                </a:solidFill>
                <a:ea typeface="ＭＳ Ｐゴシック" pitchFamily="84" charset="-128"/>
              </a:rPr>
              <a:t>NTERPHASE</a:t>
            </a:r>
            <a:endParaRPr lang="en-US" altLang="en-US" sz="1700" b="1" dirty="0">
              <a:solidFill>
                <a:srgbClr val="000000"/>
              </a:solidFill>
              <a:ea typeface="ＭＳ Ｐゴシック" pitchFamily="84" charset="-128"/>
            </a:endParaRPr>
          </a:p>
        </p:txBody>
      </p:sp>
      <p:sp>
        <p:nvSpPr>
          <p:cNvPr id="57359" name="Text Box 3"/>
          <p:cNvSpPr txBox="1">
            <a:spLocks noChangeArrowheads="1"/>
          </p:cNvSpPr>
          <p:nvPr/>
        </p:nvSpPr>
        <p:spPr bwMode="auto">
          <a:xfrm>
            <a:off x="5455038" y="1318499"/>
            <a:ext cx="1086957" cy="2950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M</a:t>
            </a:r>
            <a:r>
              <a:rPr lang="en-US" altLang="en-US" sz="1600" b="1" dirty="0">
                <a:solidFill>
                  <a:srgbClr val="000000"/>
                </a:solidFill>
                <a:ea typeface="ＭＳ Ｐゴシック" pitchFamily="84" charset="-128"/>
              </a:rPr>
              <a:t>EIOSIS </a:t>
            </a:r>
            <a:r>
              <a:rPr lang="en-US" altLang="en-US" sz="1900" b="1" dirty="0">
                <a:solidFill>
                  <a:srgbClr val="000000"/>
                </a:solidFill>
                <a:latin typeface="Times New Roman" pitchFamily="18" charset="0"/>
                <a:ea typeface="ＭＳ Ｐゴシック" pitchFamily="84" charset="-128"/>
              </a:rPr>
              <a:t>I</a:t>
            </a:r>
            <a:endParaRPr lang="en-US" altLang="en-US" sz="1700" b="1" dirty="0">
              <a:solidFill>
                <a:srgbClr val="000000"/>
              </a:solidFill>
              <a:ea typeface="ＭＳ Ｐゴシック" pitchFamily="84" charset="-128"/>
            </a:endParaRPr>
          </a:p>
        </p:txBody>
      </p:sp>
      <p:sp>
        <p:nvSpPr>
          <p:cNvPr id="57360" name="Text Box 3"/>
          <p:cNvSpPr txBox="1">
            <a:spLocks noChangeArrowheads="1"/>
          </p:cNvSpPr>
          <p:nvPr/>
        </p:nvSpPr>
        <p:spPr bwMode="auto">
          <a:xfrm>
            <a:off x="7838246" y="1323500"/>
            <a:ext cx="1137591" cy="295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M</a:t>
            </a:r>
            <a:r>
              <a:rPr lang="en-US" altLang="en-US" sz="1600" b="1" dirty="0">
                <a:solidFill>
                  <a:srgbClr val="000000"/>
                </a:solidFill>
                <a:ea typeface="ＭＳ Ｐゴシック" pitchFamily="84" charset="-128"/>
              </a:rPr>
              <a:t>EIOSIS </a:t>
            </a:r>
            <a:r>
              <a:rPr lang="en-US" altLang="en-US" sz="1900" b="1" dirty="0">
                <a:solidFill>
                  <a:srgbClr val="000000"/>
                </a:solidFill>
                <a:latin typeface="Times New Roman" pitchFamily="18" charset="0"/>
                <a:ea typeface="ＭＳ Ｐゴシック" pitchFamily="84" charset="-128"/>
              </a:rPr>
              <a:t>II</a:t>
            </a:r>
          </a:p>
        </p:txBody>
      </p:sp>
      <p:sp>
        <p:nvSpPr>
          <p:cNvPr id="57361" name="TextBox 1"/>
          <p:cNvSpPr txBox="1">
            <a:spLocks noChangeArrowheads="1"/>
          </p:cNvSpPr>
          <p:nvPr/>
        </p:nvSpPr>
        <p:spPr bwMode="auto">
          <a:xfrm>
            <a:off x="1537606" y="416720"/>
            <a:ext cx="6643264" cy="500894"/>
          </a:xfrm>
          <a:prstGeom prst="rect">
            <a:avLst/>
          </a:prstGeom>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tyle>
          <a:lnRef idx="1">
            <a:schemeClr val="accent3"/>
          </a:lnRef>
          <a:fillRef idx="2">
            <a:schemeClr val="accent3"/>
          </a:fillRef>
          <a:effectRef idx="1">
            <a:schemeClr val="accent3"/>
          </a:effectRef>
          <a:fontRef idx="minor">
            <a:schemeClr val="dk1"/>
          </a:fontRef>
        </p:style>
        <p:txBody>
          <a:bodyPr lIns="96659" tIns="48330" rIns="96659" bIns="48330">
            <a:spAutoFit/>
          </a:bodyP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r>
              <a:rPr lang="en-US" altLang="en-US" sz="2500" b="1" dirty="0" smtClean="0">
                <a:solidFill>
                  <a:srgbClr val="000000"/>
                </a:solidFill>
                <a:latin typeface="Times New Roman" pitchFamily="18" charset="0"/>
                <a:ea typeface="ＭＳ Ｐゴシック" pitchFamily="84" charset="-128"/>
              </a:rPr>
              <a:t>Meiosis </a:t>
            </a:r>
            <a:r>
              <a:rPr lang="en-US" altLang="en-US" sz="2500" b="1" dirty="0">
                <a:solidFill>
                  <a:srgbClr val="000000"/>
                </a:solidFill>
                <a:latin typeface="Times New Roman" pitchFamily="18" charset="0"/>
                <a:ea typeface="ＭＳ Ｐゴシック" pitchFamily="84" charset="-128"/>
              </a:rPr>
              <a:t>halves chromosome </a:t>
            </a:r>
            <a:r>
              <a:rPr lang="en-US" altLang="en-US" sz="2500" b="1" dirty="0" smtClean="0">
                <a:solidFill>
                  <a:srgbClr val="000000"/>
                </a:solidFill>
                <a:latin typeface="Times New Roman" pitchFamily="18" charset="0"/>
                <a:ea typeface="ＭＳ Ｐゴシック" pitchFamily="84" charset="-128"/>
              </a:rPr>
              <a:t>number</a:t>
            </a:r>
            <a:endParaRPr lang="en-US" altLang="en-US" sz="2500" b="1" dirty="0">
              <a:solidFill>
                <a:srgbClr val="000000"/>
              </a:solidFill>
              <a:ea typeface="ＭＳ Ｐゴシック" pitchFamily="84" charset="-128"/>
            </a:endParaRPr>
          </a:p>
        </p:txBody>
      </p:sp>
      <p:sp>
        <p:nvSpPr>
          <p:cNvPr id="19" name="Прямокутник 18"/>
          <p:cNvSpPr/>
          <p:nvPr/>
        </p:nvSpPr>
        <p:spPr>
          <a:xfrm>
            <a:off x="0" y="5566270"/>
            <a:ext cx="9721850" cy="1698042"/>
          </a:xfrm>
          <a:prstGeom prst="rect">
            <a:avLst/>
          </a:prstGeom>
        </p:spPr>
        <p:txBody>
          <a:bodyPr wrap="square" lIns="96659" tIns="48330" rIns="96659" bIns="48330">
            <a:spAutoFit/>
          </a:bodyPr>
          <a:lstStyle/>
          <a:p>
            <a:r>
              <a:rPr lang="en-US" sz="2100" dirty="0" smtClean="0"/>
              <a:t>The doubling of the </a:t>
            </a:r>
            <a:r>
              <a:rPr lang="en-US" sz="2100" dirty="0" err="1" smtClean="0"/>
              <a:t>chrs</a:t>
            </a:r>
            <a:r>
              <a:rPr lang="en-US" sz="2100" dirty="0" smtClean="0"/>
              <a:t> prior meiosis to 4n is followed by 2 sequential divisions that distribute the </a:t>
            </a:r>
            <a:r>
              <a:rPr lang="en-US" sz="2100" dirty="0" err="1" smtClean="0"/>
              <a:t>chrs</a:t>
            </a:r>
            <a:r>
              <a:rPr lang="en-US" sz="2100" dirty="0" smtClean="0"/>
              <a:t> among 4 nuclei. To ensure that each nucleus formed by meiosis has 1 member of each pair of homologues, an elaborate process of chromosome pairing occurs. Homologous </a:t>
            </a:r>
            <a:r>
              <a:rPr lang="en-US" sz="2100" dirty="0" err="1" smtClean="0"/>
              <a:t>chrs</a:t>
            </a:r>
            <a:r>
              <a:rPr lang="en-US" sz="2100" dirty="0" smtClean="0"/>
              <a:t> engage in a process of genetic recombination that produces </a:t>
            </a:r>
            <a:r>
              <a:rPr lang="en-US" sz="2100" dirty="0" err="1" smtClean="0"/>
              <a:t>chrs</a:t>
            </a:r>
            <a:r>
              <a:rPr lang="en-US" sz="2100" dirty="0" smtClean="0"/>
              <a:t> with new combinations of maternal and paternal alleles.</a:t>
            </a:r>
            <a:endParaRPr lang="uk-UA" sz="2100" dirty="0"/>
          </a:p>
        </p:txBody>
      </p:sp>
    </p:spTree>
    <p:extLst>
      <p:ext uri="{BB962C8B-B14F-4D97-AF65-F5344CB8AC3E}">
        <p14:creationId xmlns:p14="http://schemas.microsoft.com/office/powerpoint/2010/main" xmlns="" val="84659806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 y="51"/>
            <a:ext cx="9721849" cy="1554260"/>
          </a:xfrm>
          <a:prstGeom prst="rect">
            <a:avLst/>
          </a:prstGeom>
        </p:spPr>
        <p:txBody>
          <a:bodyPr wrap="square" lIns="91428" tIns="45714" rIns="91428" bIns="45714">
            <a:spAutoFit/>
          </a:bodyPr>
          <a:lstStyle/>
          <a:p>
            <a:r>
              <a:rPr lang="en-GB" b="1" dirty="0" smtClean="0"/>
              <a:t>Fig.</a:t>
            </a:r>
            <a:r>
              <a:rPr lang="en-GB" dirty="0" smtClean="0"/>
              <a:t> shows the chemical structures of the main sex hormones, and how these structures are related to the structure of cholesterol. (Chemical formulae can be written out to show the relative positions of the atoms in a molecule. This gives an idea of the </a:t>
            </a:r>
            <a:r>
              <a:rPr lang="en-GB" i="1" dirty="0" smtClean="0"/>
              <a:t>shape</a:t>
            </a:r>
            <a:r>
              <a:rPr lang="en-GB" dirty="0" smtClean="0"/>
              <a:t> of the molecule, which is very important for its function.) I am not suggesting that everyone should adopt a </a:t>
            </a:r>
            <a:r>
              <a:rPr lang="en-GB" b="1" dirty="0" smtClean="0"/>
              <a:t>high-cholesterol diet, it is clear that some at least is necessary for reproductive success</a:t>
            </a:r>
            <a:r>
              <a:rPr lang="en-GB" dirty="0" smtClean="0"/>
              <a:t>. </a:t>
            </a:r>
            <a:endParaRPr lang="uk-UA" dirty="0"/>
          </a:p>
        </p:txBody>
      </p:sp>
      <p:pic>
        <p:nvPicPr>
          <p:cNvPr id="1026" name="Picture 2" descr="Figure 15"/>
          <p:cNvPicPr>
            <a:picLocks noChangeAspect="1" noChangeArrowheads="1"/>
          </p:cNvPicPr>
          <p:nvPr/>
        </p:nvPicPr>
        <p:blipFill>
          <a:blip r:embed="rId2" cstate="print"/>
          <a:srcRect/>
          <a:stretch>
            <a:fillRect/>
          </a:stretch>
        </p:blipFill>
        <p:spPr bwMode="auto">
          <a:xfrm>
            <a:off x="0" y="1872259"/>
            <a:ext cx="6473131" cy="5328642"/>
          </a:xfrm>
          <a:prstGeom prst="rect">
            <a:avLst/>
          </a:prstGeom>
          <a:noFill/>
          <a:ln w="9525">
            <a:noFill/>
            <a:miter lim="800000"/>
            <a:headEnd/>
            <a:tailEnd/>
          </a:ln>
        </p:spPr>
      </p:pic>
      <p:sp>
        <p:nvSpPr>
          <p:cNvPr id="4" name="Прямокутник 3"/>
          <p:cNvSpPr/>
          <p:nvPr/>
        </p:nvSpPr>
        <p:spPr>
          <a:xfrm>
            <a:off x="6373094" y="1799958"/>
            <a:ext cx="3348757" cy="5062912"/>
          </a:xfrm>
          <a:prstGeom prst="rect">
            <a:avLst/>
          </a:prstGeom>
        </p:spPr>
        <p:txBody>
          <a:bodyPr wrap="square" lIns="91428" tIns="45714" rIns="91428" bIns="45714">
            <a:spAutoFit/>
          </a:bodyPr>
          <a:lstStyle/>
          <a:p>
            <a:r>
              <a:rPr lang="en-GB" dirty="0" smtClean="0"/>
              <a:t>Structures of cholesterol, progesterone (a </a:t>
            </a:r>
            <a:r>
              <a:rPr lang="en-GB" dirty="0" err="1" smtClean="0"/>
              <a:t>progestogen</a:t>
            </a:r>
            <a:r>
              <a:rPr lang="en-GB" dirty="0" smtClean="0"/>
              <a:t>), testosterone and </a:t>
            </a:r>
            <a:r>
              <a:rPr lang="en-GB" dirty="0" err="1" smtClean="0"/>
              <a:t>oestradiol</a:t>
            </a:r>
            <a:r>
              <a:rPr lang="en-GB" dirty="0" smtClean="0"/>
              <a:t> (an oestrogen). The cholesterol fused ring structure is shown in colour. (</a:t>
            </a:r>
            <a:r>
              <a:rPr lang="en-GB" i="1" dirty="0" smtClean="0"/>
              <a:t>Note</a:t>
            </a:r>
            <a:r>
              <a:rPr lang="en-GB" dirty="0" smtClean="0"/>
              <a:t>: these are </a:t>
            </a:r>
            <a:r>
              <a:rPr lang="en-GB" i="1" dirty="0" smtClean="0"/>
              <a:t>skeleton</a:t>
            </a:r>
            <a:r>
              <a:rPr lang="en-GB" dirty="0" smtClean="0"/>
              <a:t> representations – none of the carbon atoms and directly attached hydrogen atoms are shown. Each line denotes a single C to C bond, with the C atoms at the ends of the lines and H atoms attached to them; so a ‘free end’ represents a CH</a:t>
            </a:r>
            <a:r>
              <a:rPr lang="en-GB" baseline="-25000" dirty="0" smtClean="0"/>
              <a:t>3</a:t>
            </a:r>
            <a:r>
              <a:rPr lang="en-GB" dirty="0" smtClean="0"/>
              <a:t> group, a ‘bend’ is a CH</a:t>
            </a:r>
            <a:r>
              <a:rPr lang="en-GB" baseline="-25000" dirty="0" smtClean="0"/>
              <a:t>2</a:t>
            </a:r>
            <a:r>
              <a:rPr lang="en-GB" dirty="0" smtClean="0"/>
              <a:t> group and where three lines converge it means there is a CH group.) </a:t>
            </a:r>
            <a:endParaRPr lang="uk-UA"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95" y="-28751"/>
            <a:ext cx="8749665" cy="532857"/>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b="1" dirty="0" smtClean="0"/>
              <a:t>Fertilization</a:t>
            </a:r>
            <a:br>
              <a:rPr lang="en-US" b="1" dirty="0" smtClean="0"/>
            </a:br>
            <a:endParaRPr lang="uk-UA" dirty="0"/>
          </a:p>
        </p:txBody>
      </p:sp>
      <p:sp>
        <p:nvSpPr>
          <p:cNvPr id="5" name="Прямокутник 4"/>
          <p:cNvSpPr/>
          <p:nvPr/>
        </p:nvSpPr>
        <p:spPr>
          <a:xfrm>
            <a:off x="0" y="4608562"/>
            <a:ext cx="9721850" cy="2405940"/>
          </a:xfrm>
          <a:prstGeom prst="rect">
            <a:avLst/>
          </a:prstGeom>
        </p:spPr>
        <p:txBody>
          <a:bodyPr wrap="square" lIns="96672" tIns="48336" rIns="96672" bIns="48336">
            <a:spAutoFit/>
          </a:bodyPr>
          <a:lstStyle/>
          <a:p>
            <a:r>
              <a:rPr lang="en-US" sz="2500" dirty="0" smtClean="0"/>
              <a:t>(a) </a:t>
            </a:r>
            <a:r>
              <a:rPr lang="en-US" sz="2500" dirty="0" err="1" smtClean="0"/>
              <a:t>Atachment</a:t>
            </a:r>
            <a:r>
              <a:rPr lang="en-US" sz="2500" dirty="0" smtClean="0"/>
              <a:t> of sperm to and penetration through glycoprotein layer of </a:t>
            </a:r>
            <a:r>
              <a:rPr lang="en-US" sz="2500" dirty="0" err="1" smtClean="0"/>
              <a:t>zona</a:t>
            </a:r>
            <a:r>
              <a:rPr lang="en-US" sz="2500" dirty="0" smtClean="0"/>
              <a:t> </a:t>
            </a:r>
            <a:r>
              <a:rPr lang="en-US" sz="2500" dirty="0" err="1" smtClean="0"/>
              <a:t>pellucida</a:t>
            </a:r>
            <a:r>
              <a:rPr lang="en-US" sz="2500" dirty="0" smtClean="0"/>
              <a:t> (b) </a:t>
            </a:r>
            <a:r>
              <a:rPr lang="en-US" sz="2500" b="1" dirty="0" err="1" smtClean="0"/>
              <a:t>Acrosomal</a:t>
            </a:r>
            <a:r>
              <a:rPr lang="en-US" sz="2500" b="1" dirty="0" smtClean="0"/>
              <a:t> reactions </a:t>
            </a:r>
            <a:r>
              <a:rPr lang="en-US" sz="2500" dirty="0" smtClean="0"/>
              <a:t>degrade the glycoprotein matrix protecting the egg and allow the sperm to fuse and  transfer its nucleus. Egg respond by </a:t>
            </a:r>
            <a:r>
              <a:rPr lang="en-US" sz="2500" b="1" dirty="0" smtClean="0"/>
              <a:t>cortical reaction</a:t>
            </a:r>
            <a:r>
              <a:rPr lang="en-US" sz="2500" dirty="0" smtClean="0"/>
              <a:t>: release of enzymes from cortical granules that change egg membrane proteins to prevent any sperm penetration and </a:t>
            </a:r>
            <a:r>
              <a:rPr lang="en-US" sz="2500" dirty="0" err="1" smtClean="0"/>
              <a:t>polyspermy</a:t>
            </a:r>
            <a:r>
              <a:rPr lang="en-US" sz="2500" dirty="0" smtClean="0"/>
              <a:t>. </a:t>
            </a:r>
            <a:r>
              <a:rPr lang="en-US" sz="1600" dirty="0" smtClean="0"/>
              <a:t>Modification of work by </a:t>
            </a:r>
            <a:r>
              <a:rPr lang="en-US" sz="1600" dirty="0" err="1" smtClean="0"/>
              <a:t>M.Ruiz</a:t>
            </a:r>
            <a:r>
              <a:rPr lang="en-US" sz="1600" dirty="0" smtClean="0"/>
              <a:t> </a:t>
            </a:r>
            <a:r>
              <a:rPr lang="en-US" sz="1600" dirty="0" err="1" smtClean="0"/>
              <a:t>Villareal</a:t>
            </a:r>
            <a:r>
              <a:rPr lang="en-US" sz="1600" dirty="0" smtClean="0"/>
              <a:t>; scale-bar from Matt Russell)</a:t>
            </a:r>
            <a:endParaRPr lang="uk-UA" sz="1600" dirty="0"/>
          </a:p>
        </p:txBody>
      </p:sp>
      <p:sp>
        <p:nvSpPr>
          <p:cNvPr id="6" name="Прямокутник 5"/>
          <p:cNvSpPr/>
          <p:nvPr/>
        </p:nvSpPr>
        <p:spPr>
          <a:xfrm>
            <a:off x="3" y="432098"/>
            <a:ext cx="9721849" cy="484748"/>
          </a:xfrm>
          <a:prstGeom prst="rect">
            <a:avLst/>
          </a:prstGeom>
        </p:spPr>
        <p:txBody>
          <a:bodyPr wrap="square" lIns="96672" tIns="48336" rIns="96672" bIns="48336">
            <a:spAutoFit/>
          </a:bodyPr>
          <a:lstStyle/>
          <a:p>
            <a:r>
              <a:rPr lang="en-US" sz="2500" dirty="0">
                <a:solidFill>
                  <a:prstClr val="black"/>
                </a:solidFill>
              </a:rPr>
              <a:t>Fertilization is the process in which sperm and egg fuse to form a zygote. </a:t>
            </a:r>
            <a:endParaRPr lang="uk-UA" sz="2500" dirty="0"/>
          </a:p>
        </p:txBody>
      </p:sp>
      <p:pic>
        <p:nvPicPr>
          <p:cNvPr id="7" name="Рисунок 6" descr="FertilisationAB.jpg"/>
          <p:cNvPicPr>
            <a:picLocks noChangeAspect="1"/>
          </p:cNvPicPr>
          <p:nvPr/>
        </p:nvPicPr>
        <p:blipFill>
          <a:blip r:embed="rId2" cstate="print"/>
          <a:stretch>
            <a:fillRect/>
          </a:stretch>
        </p:blipFill>
        <p:spPr>
          <a:xfrm>
            <a:off x="1" y="888095"/>
            <a:ext cx="9721850" cy="3864483"/>
          </a:xfrm>
          <a:prstGeom prst="rect">
            <a:avLst/>
          </a:prstGeom>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h20f31"/>
          <p:cNvPicPr>
            <a:picLocks noChangeAspect="1" noChangeArrowheads="1"/>
          </p:cNvPicPr>
          <p:nvPr/>
        </p:nvPicPr>
        <p:blipFill>
          <a:blip r:embed="rId2" cstate="print"/>
          <a:srcRect/>
          <a:stretch>
            <a:fillRect/>
          </a:stretch>
        </p:blipFill>
        <p:spPr bwMode="auto">
          <a:xfrm>
            <a:off x="1" y="56765"/>
            <a:ext cx="7165180" cy="7144136"/>
          </a:xfrm>
          <a:prstGeom prst="rect">
            <a:avLst/>
          </a:prstGeom>
          <a:noFill/>
          <a:ln w="9525">
            <a:noFill/>
            <a:miter lim="800000"/>
            <a:headEnd/>
            <a:tailEnd/>
          </a:ln>
        </p:spPr>
      </p:pic>
      <p:pic>
        <p:nvPicPr>
          <p:cNvPr id="22531" name="Picture 3" descr="su_egg_%26_sperm"/>
          <p:cNvPicPr>
            <a:picLocks noGrp="1" noChangeAspect="1" noChangeArrowheads="1"/>
          </p:cNvPicPr>
          <p:nvPr>
            <p:ph type="title"/>
          </p:nvPr>
        </p:nvPicPr>
        <p:blipFill>
          <a:blip r:embed="rId3" cstate="print"/>
          <a:srcRect/>
          <a:stretch>
            <a:fillRect/>
          </a:stretch>
        </p:blipFill>
        <p:spPr>
          <a:xfrm>
            <a:off x="6237825" y="0"/>
            <a:ext cx="3484025" cy="3024386"/>
          </a:xfrm>
          <a:noFill/>
        </p:spPr>
      </p:pic>
      <p:pic>
        <p:nvPicPr>
          <p:cNvPr id="22532" name="Picture 4" descr="ch20f30"/>
          <p:cNvPicPr>
            <a:picLocks noChangeAspect="1" noChangeArrowheads="1"/>
          </p:cNvPicPr>
          <p:nvPr/>
        </p:nvPicPr>
        <p:blipFill>
          <a:blip r:embed="rId4" cstate="print"/>
          <a:srcRect l="25293" r="2719"/>
          <a:stretch>
            <a:fillRect/>
          </a:stretch>
        </p:blipFill>
        <p:spPr bwMode="auto">
          <a:xfrm>
            <a:off x="7057554" y="3017703"/>
            <a:ext cx="2664296" cy="4183197"/>
          </a:xfrm>
          <a:prstGeom prst="rect">
            <a:avLst/>
          </a:prstGeom>
          <a:noFill/>
          <a:ln w="9525">
            <a:noFill/>
            <a:miter lim="800000"/>
            <a:headEnd/>
            <a:tailEnd/>
          </a:ln>
        </p:spPr>
      </p:pic>
      <p:sp>
        <p:nvSpPr>
          <p:cNvPr id="5" name="Прямокутник 4"/>
          <p:cNvSpPr/>
          <p:nvPr/>
        </p:nvSpPr>
        <p:spPr>
          <a:xfrm>
            <a:off x="1" y="0"/>
            <a:ext cx="2412652"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altLang="zh-TW" sz="3600" dirty="0" smtClean="0"/>
              <a:t>Fertilization</a:t>
            </a:r>
            <a:endParaRPr lang="uk-UA" sz="3600"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721850" cy="7200900"/>
          </a:xfrm>
        </p:spPr>
        <p:txBody>
          <a:bodyPr>
            <a:noAutofit/>
          </a:bodyPr>
          <a:lstStyle/>
          <a:p>
            <a:pPr marL="0" indent="0">
              <a:lnSpc>
                <a:spcPct val="80000"/>
              </a:lnSpc>
              <a:spcBef>
                <a:spcPts val="0"/>
              </a:spcBef>
              <a:buNone/>
            </a:pPr>
            <a:r>
              <a:rPr lang="en-US" sz="2400" dirty="0" smtClean="0"/>
              <a:t>When the </a:t>
            </a:r>
            <a:r>
              <a:rPr lang="en-US" sz="2400" b="1" dirty="0" smtClean="0"/>
              <a:t>sperm fuses </a:t>
            </a:r>
            <a:r>
              <a:rPr lang="en-US" sz="2400" dirty="0" smtClean="0"/>
              <a:t>with the egg there is a fairly rapid change in egg structure that excludes the fusion of any further sperm. This is called a </a:t>
            </a:r>
            <a:r>
              <a:rPr lang="en-US" sz="2400" b="1" dirty="0" smtClean="0"/>
              <a:t>block to </a:t>
            </a:r>
            <a:r>
              <a:rPr lang="en-US" sz="2400" b="1" dirty="0" err="1" smtClean="0"/>
              <a:t>polyspermy</a:t>
            </a:r>
            <a:r>
              <a:rPr lang="en-US" sz="2400" b="1" dirty="0" smtClean="0"/>
              <a:t>. Fusion activates the </a:t>
            </a:r>
            <a:r>
              <a:rPr lang="en-US" sz="2400" b="1" dirty="0" err="1" smtClean="0"/>
              <a:t>inositol</a:t>
            </a:r>
            <a:r>
              <a:rPr lang="en-US" sz="2400" b="1" dirty="0" smtClean="0"/>
              <a:t> </a:t>
            </a:r>
            <a:r>
              <a:rPr lang="en-US" sz="2400" b="1" dirty="0" err="1" smtClean="0"/>
              <a:t>trisphosphate</a:t>
            </a:r>
            <a:r>
              <a:rPr lang="en-US" sz="2400" b="1" dirty="0" smtClean="0"/>
              <a:t> </a:t>
            </a:r>
            <a:r>
              <a:rPr lang="en-US" sz="2400" b="1" dirty="0" err="1" smtClean="0"/>
              <a:t>signalling</a:t>
            </a:r>
            <a:r>
              <a:rPr lang="en-US" sz="2400" b="1" dirty="0" smtClean="0"/>
              <a:t> pathway </a:t>
            </a:r>
            <a:r>
              <a:rPr lang="en-US" sz="2400" dirty="0" smtClean="0"/>
              <a:t>→a rapid intracellular Ca++↑. This → </a:t>
            </a:r>
            <a:r>
              <a:rPr lang="en-US" sz="2400" dirty="0" err="1" smtClean="0"/>
              <a:t>exocytosis</a:t>
            </a:r>
            <a:r>
              <a:rPr lang="en-US" sz="2400" dirty="0" smtClean="0"/>
              <a:t> of  </a:t>
            </a:r>
            <a:r>
              <a:rPr lang="en-US" sz="2400" b="1" dirty="0" smtClean="0"/>
              <a:t>cortical granules whose contents form, or contribute to, a fertilization</a:t>
            </a:r>
            <a:r>
              <a:rPr lang="en-US" sz="2400" dirty="0" smtClean="0"/>
              <a:t> membrane; change in and also trigger the metabolic activation of the egg, </a:t>
            </a:r>
            <a:r>
              <a:rPr lang="en-US" sz="2400" b="1" dirty="0" smtClean="0"/>
              <a:t>increasing the rate of protein synthesis</a:t>
            </a:r>
            <a:r>
              <a:rPr lang="en-US" sz="2400" dirty="0" smtClean="0"/>
              <a:t> and, in vertebrates, </a:t>
            </a:r>
            <a:r>
              <a:rPr lang="en-US" sz="2400" b="1" dirty="0" smtClean="0"/>
              <a:t>resume the 2nd meiotic division</a:t>
            </a:r>
            <a:r>
              <a:rPr lang="en-US" sz="2400" dirty="0" smtClean="0"/>
              <a:t>. </a:t>
            </a:r>
            <a:r>
              <a:rPr lang="en-US" sz="2400" i="1" dirty="0" smtClean="0"/>
              <a:t>The sperm and egg </a:t>
            </a:r>
            <a:r>
              <a:rPr lang="en-US" sz="2400" i="1" dirty="0" err="1" smtClean="0"/>
              <a:t>pronuclei</a:t>
            </a:r>
            <a:r>
              <a:rPr lang="en-US" sz="2400" i="1" dirty="0" smtClean="0"/>
              <a:t> fuse to form a single </a:t>
            </a:r>
            <a:r>
              <a:rPr lang="en-US" sz="2400" dirty="0" smtClean="0"/>
              <a:t>diploid nucleus and at this stage the fertilized egg is known as a </a:t>
            </a:r>
            <a:r>
              <a:rPr lang="en-US" sz="2400" b="1" dirty="0" smtClean="0"/>
              <a:t>zygote. </a:t>
            </a:r>
          </a:p>
          <a:p>
            <a:pPr marL="0" indent="0">
              <a:lnSpc>
                <a:spcPct val="80000"/>
              </a:lnSpc>
              <a:spcBef>
                <a:spcPts val="0"/>
              </a:spcBef>
              <a:buNone/>
            </a:pPr>
            <a:r>
              <a:rPr lang="en-US" sz="2400" b="1" dirty="0" smtClean="0"/>
              <a:t>       </a:t>
            </a:r>
            <a:r>
              <a:rPr lang="en-GB" sz="2400" dirty="0" smtClean="0"/>
              <a:t>Immediately following ejaculation, the </a:t>
            </a:r>
            <a:r>
              <a:rPr lang="en-GB" sz="2400" b="1" dirty="0" smtClean="0"/>
              <a:t>semen coagulates to </a:t>
            </a:r>
            <a:r>
              <a:rPr lang="en-GB" sz="2400" dirty="0" smtClean="0"/>
              <a:t>reduce loss from the vagina. However, it </a:t>
            </a:r>
            <a:r>
              <a:rPr lang="en-GB" sz="2400" b="1" dirty="0" smtClean="0"/>
              <a:t>soon liquefies again</a:t>
            </a:r>
            <a:r>
              <a:rPr lang="en-GB" sz="2400" dirty="0" smtClean="0"/>
              <a:t>, and most of it leaks out, but within </a:t>
            </a:r>
            <a:r>
              <a:rPr lang="en-GB" sz="2400" b="1" dirty="0" smtClean="0"/>
              <a:t>1-2 min </a:t>
            </a:r>
            <a:r>
              <a:rPr lang="en-GB" sz="2400" dirty="0" smtClean="0"/>
              <a:t>of ejaculation </a:t>
            </a:r>
            <a:r>
              <a:rPr lang="en-GB" sz="2400" b="1" dirty="0" smtClean="0"/>
              <a:t>some sperm have already swum through the cervix </a:t>
            </a:r>
            <a:r>
              <a:rPr lang="en-GB" sz="2400" dirty="0" smtClean="0"/>
              <a:t>to </a:t>
            </a:r>
            <a:r>
              <a:rPr lang="en-GB" sz="2400" b="1" dirty="0" smtClean="0"/>
              <a:t>uterus</a:t>
            </a:r>
            <a:r>
              <a:rPr lang="en-GB" sz="2400" dirty="0" smtClean="0"/>
              <a:t>. They may be helped on their way both by the wafting </a:t>
            </a:r>
            <a:r>
              <a:rPr lang="en-GB" sz="2400" b="1" dirty="0" smtClean="0"/>
              <a:t>motion of cilia lining the entrance to the cervix</a:t>
            </a:r>
            <a:r>
              <a:rPr lang="en-GB" sz="2400" dirty="0" smtClean="0"/>
              <a:t>, and by </a:t>
            </a:r>
            <a:r>
              <a:rPr lang="en-GB" sz="2400" b="1" dirty="0" smtClean="0"/>
              <a:t>muscular contractions of the woman's reproductive tract in orgasm</a:t>
            </a:r>
            <a:r>
              <a:rPr lang="en-GB" sz="2400" dirty="0" smtClean="0"/>
              <a:t>, but these are not required. The </a:t>
            </a:r>
            <a:r>
              <a:rPr lang="en-GB" sz="2400" b="1" dirty="0" smtClean="0"/>
              <a:t>sperm have a net tendency to swim up the Fallopian tube</a:t>
            </a:r>
            <a:r>
              <a:rPr lang="en-GB" sz="2400" dirty="0" smtClean="0"/>
              <a:t>. Possibly,  they are responding to subtle chemical signals. Whatever the mechanism turns out to be, the </a:t>
            </a:r>
            <a:r>
              <a:rPr lang="en-GB" sz="2400" b="1" dirty="0" smtClean="0"/>
              <a:t>1st hurdle is getting through the cervix</a:t>
            </a:r>
            <a:r>
              <a:rPr lang="en-GB" sz="2400" dirty="0" smtClean="0"/>
              <a:t>. Of the many sperm ejaculated, only </a:t>
            </a:r>
            <a:r>
              <a:rPr lang="en-GB" sz="2400" b="1" dirty="0" smtClean="0"/>
              <a:t>about 100 get through to the uterus</a:t>
            </a:r>
            <a:r>
              <a:rPr lang="en-GB" sz="2400" dirty="0" smtClean="0"/>
              <a:t>. These then undergo a process called </a:t>
            </a:r>
            <a:r>
              <a:rPr lang="en-GB" sz="2400" b="1" i="1" dirty="0" err="1" smtClean="0"/>
              <a:t>capacitation</a:t>
            </a:r>
            <a:r>
              <a:rPr lang="en-GB" sz="2400" b="1" dirty="0" smtClean="0"/>
              <a:t>,</a:t>
            </a:r>
            <a:r>
              <a:rPr lang="en-GB" sz="2400" dirty="0" smtClean="0"/>
              <a:t> the precise nature of which is not known, but is necessary to give them the </a:t>
            </a:r>
            <a:r>
              <a:rPr lang="en-GB" sz="2400" i="1" dirty="0" smtClean="0"/>
              <a:t>capacity</a:t>
            </a:r>
            <a:r>
              <a:rPr lang="en-GB" sz="2400" dirty="0" smtClean="0"/>
              <a:t> to fertilize an egg. The process can only occur </a:t>
            </a:r>
            <a:r>
              <a:rPr lang="en-GB" sz="2400" b="1" dirty="0" smtClean="0"/>
              <a:t>in the uterus when it has been ‘primed’ by oestrogen </a:t>
            </a:r>
            <a:r>
              <a:rPr lang="en-GB" sz="2400" dirty="0" smtClean="0"/>
              <a:t>(that is, at a particular point in the menstrual cycle), and </a:t>
            </a:r>
            <a:r>
              <a:rPr lang="en-GB" sz="2400" b="1" dirty="0" smtClean="0"/>
              <a:t>takes several hours</a:t>
            </a:r>
            <a:r>
              <a:rPr lang="en-GB" sz="2400" dirty="0" smtClean="0"/>
              <a:t>. </a:t>
            </a:r>
            <a:endParaRPr lang="uk-UA" sz="24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721850" cy="7200900"/>
          </a:xfrm>
        </p:spPr>
        <p:txBody>
          <a:bodyPr>
            <a:normAutofit fontScale="62500" lnSpcReduction="20000"/>
          </a:bodyPr>
          <a:lstStyle/>
          <a:p>
            <a:pPr marL="93663" indent="-93663"/>
            <a:r>
              <a:rPr lang="en-GB" b="1" dirty="0" smtClean="0"/>
              <a:t>Even after </a:t>
            </a:r>
            <a:r>
              <a:rPr lang="en-GB" b="1" dirty="0" err="1" smtClean="0"/>
              <a:t>capacitation</a:t>
            </a:r>
            <a:r>
              <a:rPr lang="en-GB" dirty="0" smtClean="0"/>
              <a:t>, sperm are still not fully able to fertilize: they require one final change, called </a:t>
            </a:r>
            <a:r>
              <a:rPr lang="en-GB" b="1" i="1" dirty="0" smtClean="0"/>
              <a:t>activation</a:t>
            </a:r>
            <a:r>
              <a:rPr lang="en-GB" dirty="0" smtClean="0"/>
              <a:t>. Activation involves changes to the membranes surrounding the sperm, including the one surrounding the </a:t>
            </a:r>
            <a:r>
              <a:rPr lang="en-GB" b="1" dirty="0" err="1" smtClean="0"/>
              <a:t>acrosome</a:t>
            </a:r>
            <a:r>
              <a:rPr lang="en-GB" dirty="0" smtClean="0"/>
              <a:t>. This develops holes, releasing from inside the </a:t>
            </a:r>
            <a:r>
              <a:rPr lang="en-GB" dirty="0" err="1" smtClean="0"/>
              <a:t>acrosome</a:t>
            </a:r>
            <a:r>
              <a:rPr lang="en-GB" dirty="0" smtClean="0"/>
              <a:t> an enzyme called </a:t>
            </a:r>
            <a:r>
              <a:rPr lang="en-GB" b="1" dirty="0" err="1" smtClean="0"/>
              <a:t>hyaluronidase</a:t>
            </a:r>
            <a:r>
              <a:rPr lang="en-GB" dirty="0" smtClean="0"/>
              <a:t>. Another change at activation is in the swimming properties of the sperm. </a:t>
            </a:r>
            <a:r>
              <a:rPr lang="en-GB" b="1" dirty="0" smtClean="0"/>
              <a:t>Instead of the regular, wave-like beats</a:t>
            </a:r>
            <a:r>
              <a:rPr lang="en-GB" dirty="0" smtClean="0"/>
              <a:t> used up to this stage, the tail starts to beat in a </a:t>
            </a:r>
            <a:r>
              <a:rPr lang="en-GB" b="1" dirty="0" smtClean="0"/>
              <a:t>periodic, whiplash movement, propelling the sperm along in lurches</a:t>
            </a:r>
            <a:r>
              <a:rPr lang="en-GB" dirty="0" smtClean="0"/>
              <a:t>. </a:t>
            </a:r>
            <a:r>
              <a:rPr lang="en-GB" b="1" dirty="0" smtClean="0"/>
              <a:t>Activation must take place very close to the egg, as once it has occurred the sperm will not survive for long. </a:t>
            </a:r>
            <a:endParaRPr lang="uk-UA" b="1" dirty="0" smtClean="0"/>
          </a:p>
          <a:p>
            <a:pPr marL="93663" indent="-93663"/>
            <a:r>
              <a:rPr lang="en-GB" dirty="0" smtClean="0"/>
              <a:t>The sperm become </a:t>
            </a:r>
            <a:r>
              <a:rPr lang="en-GB" b="1" dirty="0" smtClean="0"/>
              <a:t>activated in the Fallopian</a:t>
            </a:r>
            <a:r>
              <a:rPr lang="en-GB" dirty="0" smtClean="0"/>
              <a:t> tube, where they will meet the moving egg, still surrounded by some follicle cells. </a:t>
            </a:r>
            <a:r>
              <a:rPr lang="en-GB" b="1" dirty="0" smtClean="0"/>
              <a:t>The follicle cells are removed by the action of the </a:t>
            </a:r>
            <a:r>
              <a:rPr lang="en-GB" b="1" dirty="0" err="1" smtClean="0"/>
              <a:t>hyaluronidase</a:t>
            </a:r>
            <a:r>
              <a:rPr lang="en-GB" b="1" dirty="0" smtClean="0"/>
              <a:t> from the </a:t>
            </a:r>
            <a:r>
              <a:rPr lang="en-GB" b="1" dirty="0" err="1" smtClean="0"/>
              <a:t>acrosome</a:t>
            </a:r>
            <a:r>
              <a:rPr lang="en-GB" b="1" dirty="0" smtClean="0"/>
              <a:t> </a:t>
            </a:r>
            <a:r>
              <a:rPr lang="en-GB" dirty="0" smtClean="0"/>
              <a:t>(by digestion of the polysaccharide material holding the cells together) and the sperm stick to the outside of the </a:t>
            </a:r>
            <a:r>
              <a:rPr lang="en-GB" dirty="0" err="1" smtClean="0"/>
              <a:t>zona</a:t>
            </a:r>
            <a:r>
              <a:rPr lang="en-GB" dirty="0" smtClean="0"/>
              <a:t> </a:t>
            </a:r>
            <a:r>
              <a:rPr lang="en-GB" dirty="0" err="1" smtClean="0"/>
              <a:t>pellucida</a:t>
            </a:r>
            <a:r>
              <a:rPr lang="en-GB" dirty="0" smtClean="0"/>
              <a:t>, as shown in Fig. Other enzymes from the </a:t>
            </a:r>
            <a:r>
              <a:rPr lang="en-GB" dirty="0" err="1" smtClean="0"/>
              <a:t>acrosome</a:t>
            </a:r>
            <a:r>
              <a:rPr lang="en-GB" dirty="0" smtClean="0"/>
              <a:t> (e.g. </a:t>
            </a:r>
            <a:r>
              <a:rPr lang="en-GB" b="1" dirty="0" smtClean="0"/>
              <a:t>protein-digesting</a:t>
            </a:r>
            <a:r>
              <a:rPr lang="en-GB" dirty="0" smtClean="0"/>
              <a:t> ones) produce a path through the </a:t>
            </a:r>
            <a:r>
              <a:rPr lang="en-GB" dirty="0" err="1" smtClean="0"/>
              <a:t>zona</a:t>
            </a:r>
            <a:r>
              <a:rPr lang="en-GB" dirty="0" smtClean="0"/>
              <a:t> (</a:t>
            </a:r>
            <a:r>
              <a:rPr lang="en-GB" b="1" dirty="0" err="1" smtClean="0"/>
              <a:t>acrosomal</a:t>
            </a:r>
            <a:r>
              <a:rPr lang="en-GB" b="1" dirty="0" smtClean="0"/>
              <a:t> reaction</a:t>
            </a:r>
            <a:r>
              <a:rPr lang="en-GB" dirty="0" smtClean="0"/>
              <a:t>), and the </a:t>
            </a:r>
            <a:r>
              <a:rPr lang="en-GB" b="1" dirty="0" smtClean="0"/>
              <a:t>whiplash movement of the tails </a:t>
            </a:r>
            <a:r>
              <a:rPr lang="en-GB" dirty="0" smtClean="0"/>
              <a:t>propels the sperm along their paths, leaving them in close proximity to the egg. </a:t>
            </a:r>
          </a:p>
          <a:p>
            <a:pPr marL="93663" indent="-93663"/>
            <a:r>
              <a:rPr lang="en-GB" dirty="0" smtClean="0"/>
              <a:t>The membrane of </a:t>
            </a:r>
            <a:r>
              <a:rPr lang="en-GB" i="1" dirty="0" smtClean="0"/>
              <a:t>one</a:t>
            </a:r>
            <a:r>
              <a:rPr lang="en-GB" dirty="0" smtClean="0"/>
              <a:t> of them fuses with that of the egg. This sperm stops all swimming movements immediately, and a </a:t>
            </a:r>
            <a:r>
              <a:rPr lang="en-GB" b="1" dirty="0" smtClean="0"/>
              <a:t>change takes place in the egg membrane due to release of special enzymes from cortical granules (cortical reaction) </a:t>
            </a:r>
            <a:r>
              <a:rPr lang="en-GB" dirty="0" smtClean="0"/>
              <a:t>which effectively stops any other sperm from fusing with it. The </a:t>
            </a:r>
            <a:r>
              <a:rPr lang="en-GB" b="1" u="sng" dirty="0" smtClean="0"/>
              <a:t>enzymes alter the structure of the </a:t>
            </a:r>
            <a:r>
              <a:rPr lang="en-GB" b="1" u="sng" dirty="0" err="1" smtClean="0"/>
              <a:t>zona</a:t>
            </a:r>
            <a:r>
              <a:rPr lang="en-GB" dirty="0" smtClean="0"/>
              <a:t> and </a:t>
            </a:r>
            <a:r>
              <a:rPr lang="en-GB" b="1" u="sng" dirty="0" smtClean="0"/>
              <a:t>prevent any further sperm from penetrating it</a:t>
            </a:r>
            <a:r>
              <a:rPr lang="en-GB" dirty="0" smtClean="0"/>
              <a:t>. These events take place within a </a:t>
            </a:r>
            <a:r>
              <a:rPr lang="en-GB" b="1" dirty="0" smtClean="0"/>
              <a:t>few minutes of fusion</a:t>
            </a:r>
            <a:r>
              <a:rPr lang="en-GB" dirty="0" smtClean="0"/>
              <a:t>, and the </a:t>
            </a:r>
            <a:r>
              <a:rPr lang="en-GB" dirty="0" err="1" smtClean="0"/>
              <a:t>chrs</a:t>
            </a:r>
            <a:r>
              <a:rPr lang="en-GB" dirty="0" smtClean="0"/>
              <a:t> of the successful sperm begin to move into the egg cytoplasm. </a:t>
            </a:r>
          </a:p>
          <a:p>
            <a:pPr marL="93663" indent="-93663"/>
            <a:r>
              <a:rPr lang="en-GB" dirty="0" smtClean="0"/>
              <a:t>The </a:t>
            </a:r>
            <a:r>
              <a:rPr lang="en-GB" b="1" dirty="0" smtClean="0"/>
              <a:t>final part of fertilization</a:t>
            </a:r>
            <a:r>
              <a:rPr lang="en-GB" dirty="0" smtClean="0"/>
              <a:t>, taking longer but absolutely vital, is </a:t>
            </a:r>
            <a:r>
              <a:rPr lang="en-GB" b="1" dirty="0" smtClean="0"/>
              <a:t>the egg's resumption of meiosis to get rid of the extra set of </a:t>
            </a:r>
            <a:r>
              <a:rPr lang="en-GB" b="1" dirty="0" err="1" smtClean="0"/>
              <a:t>chrs</a:t>
            </a:r>
            <a:r>
              <a:rPr lang="en-GB" dirty="0" smtClean="0"/>
              <a:t>. </a:t>
            </a:r>
            <a:endParaRPr lang="uk-UA"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1"/>
            <a:ext cx="9721850" cy="2448321"/>
          </a:xfrm>
        </p:spPr>
        <p:txBody>
          <a:bodyPr>
            <a:normAutofit fontScale="62500" lnSpcReduction="20000"/>
          </a:bodyPr>
          <a:lstStyle/>
          <a:p>
            <a:pPr marL="0" indent="0">
              <a:buNone/>
            </a:pPr>
            <a:r>
              <a:rPr lang="en-GB" dirty="0" smtClean="0"/>
              <a:t>            2-3 hrs after fusion the 2nd polar body is extruded, and the fertilized egg is left with one set of maternal </a:t>
            </a:r>
            <a:r>
              <a:rPr lang="en-GB" dirty="0" err="1" smtClean="0"/>
              <a:t>chrs</a:t>
            </a:r>
            <a:r>
              <a:rPr lang="en-GB" dirty="0" smtClean="0"/>
              <a:t> to complement the paternal set from the sperm. Although the 2nd </a:t>
            </a:r>
            <a:r>
              <a:rPr lang="en-GB" dirty="0" err="1" smtClean="0"/>
              <a:t>chrs</a:t>
            </a:r>
            <a:r>
              <a:rPr lang="en-GB" dirty="0" smtClean="0"/>
              <a:t> sets are independent to begin with, and so are called </a:t>
            </a:r>
            <a:r>
              <a:rPr lang="en-GB" b="1" dirty="0" err="1" smtClean="0"/>
              <a:t>pronuclei</a:t>
            </a:r>
            <a:r>
              <a:rPr lang="en-GB" dirty="0" smtClean="0"/>
              <a:t> (Fig), by the time of the division of the fertilized egg the </a:t>
            </a:r>
            <a:r>
              <a:rPr lang="en-GB" dirty="0" err="1" smtClean="0"/>
              <a:t>chrs</a:t>
            </a:r>
            <a:r>
              <a:rPr lang="en-GB" dirty="0" smtClean="0"/>
              <a:t> have </a:t>
            </a:r>
            <a:r>
              <a:rPr lang="en-GB" b="1" dirty="0" smtClean="0"/>
              <a:t>mingled</a:t>
            </a:r>
            <a:r>
              <a:rPr lang="en-GB" dirty="0" smtClean="0"/>
              <a:t> and will all come to lie in the same </a:t>
            </a:r>
            <a:r>
              <a:rPr lang="en-GB" b="1" dirty="0" smtClean="0"/>
              <a:t>equatorial plane</a:t>
            </a:r>
            <a:r>
              <a:rPr lang="en-GB" dirty="0" smtClean="0"/>
              <a:t>. This would appear to mark the time at which the embryo becomes autonomous, but as you will see below, this is not necessarily the case. However, it is certainly a prerequisite for a new individual. If the egg is old, i.e. was ovulated several hours before fertilization, the processes described above may not occur accurately.</a:t>
            </a:r>
            <a:endParaRPr lang="uk-UA" dirty="0"/>
          </a:p>
        </p:txBody>
      </p:sp>
      <p:pic>
        <p:nvPicPr>
          <p:cNvPr id="1026" name="Picture 2" descr="Figure 16"/>
          <p:cNvPicPr>
            <a:picLocks noChangeAspect="1" noChangeArrowheads="1"/>
          </p:cNvPicPr>
          <p:nvPr/>
        </p:nvPicPr>
        <p:blipFill>
          <a:blip r:embed="rId2" cstate="print"/>
          <a:srcRect l="10094"/>
          <a:stretch>
            <a:fillRect/>
          </a:stretch>
        </p:blipFill>
        <p:spPr bwMode="auto">
          <a:xfrm>
            <a:off x="0" y="2604511"/>
            <a:ext cx="4172148" cy="4596389"/>
          </a:xfrm>
          <a:prstGeom prst="rect">
            <a:avLst/>
          </a:prstGeom>
          <a:noFill/>
          <a:ln w="9525">
            <a:noFill/>
            <a:miter lim="800000"/>
            <a:headEnd/>
            <a:tailEnd/>
          </a:ln>
        </p:spPr>
      </p:pic>
      <p:sp>
        <p:nvSpPr>
          <p:cNvPr id="5" name="Прямокутник 4"/>
          <p:cNvSpPr/>
          <p:nvPr/>
        </p:nvSpPr>
        <p:spPr>
          <a:xfrm>
            <a:off x="4140845" y="1989554"/>
            <a:ext cx="5581005" cy="5262979"/>
          </a:xfrm>
          <a:prstGeom prst="rect">
            <a:avLst/>
          </a:prstGeom>
        </p:spPr>
        <p:txBody>
          <a:bodyPr wrap="square">
            <a:spAutoFit/>
          </a:bodyPr>
          <a:lstStyle/>
          <a:p>
            <a:r>
              <a:rPr lang="en-GB" sz="2400" b="1" dirty="0" smtClean="0"/>
              <a:t>Why fertilization may not happen</a:t>
            </a:r>
            <a:endParaRPr lang="uk-UA" sz="2400" b="1" dirty="0" smtClean="0"/>
          </a:p>
          <a:p>
            <a:r>
              <a:rPr lang="en-GB" sz="2400" dirty="0" smtClean="0"/>
              <a:t>&gt;50% of all conceptions are genetically abnormal, because of old eggs. Good maternal health and adequate nutrition are important for the good eggs production. To maximize the chance of healthy offspring, sperm must be present as soon as the egg is ovulated. But, timing ovulation may be more easily said than done, and even when it can be pinpointed, it may be inconvenient to have intercourse. Many abnormal embryos are in fact aborted naturally, and persistent abortion of this sort </a:t>
            </a:r>
            <a:r>
              <a:rPr lang="en-GB" sz="2400" i="1" dirty="0" smtClean="0"/>
              <a:t>may</a:t>
            </a:r>
            <a:r>
              <a:rPr lang="en-GB" sz="2400" dirty="0" smtClean="0"/>
              <a:t> be one cause of infertility.</a:t>
            </a:r>
            <a:endParaRPr lang="uk-UA" sz="2400"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576114"/>
            <a:ext cx="9721849" cy="7048083"/>
          </a:xfrm>
          <a:prstGeom prst="rect">
            <a:avLst/>
          </a:prstGeom>
        </p:spPr>
        <p:txBody>
          <a:bodyPr wrap="square">
            <a:spAutoFit/>
          </a:bodyPr>
          <a:lstStyle/>
          <a:p>
            <a:pPr>
              <a:lnSpc>
                <a:spcPct val="80000"/>
              </a:lnSpc>
            </a:pPr>
            <a:r>
              <a:rPr lang="en-GB" sz="2000" dirty="0" smtClean="0"/>
              <a:t>        Sometimes impossible for egg and sperm to meet (sperm are not ejaculated properly, or some kind of anatomical blockage in the woman's reproductive tract.  </a:t>
            </a:r>
          </a:p>
          <a:p>
            <a:r>
              <a:rPr lang="en-GB" sz="2000" b="1" i="1" dirty="0" smtClean="0"/>
              <a:t>        In vitro</a:t>
            </a:r>
            <a:r>
              <a:rPr lang="en-GB" sz="2000" b="1" dirty="0" smtClean="0"/>
              <a:t> fertilization (IVF) </a:t>
            </a:r>
            <a:r>
              <a:rPr lang="en-GB" sz="2000" dirty="0" smtClean="0"/>
              <a:t>may help. This involves:</a:t>
            </a:r>
            <a:r>
              <a:rPr lang="en-US" sz="2000" b="1" dirty="0" smtClean="0"/>
              <a:t> a) </a:t>
            </a:r>
            <a:r>
              <a:rPr lang="en-GB" sz="2000" dirty="0" smtClean="0"/>
              <a:t>removing eggs from ovaries just before they would normally ovulate, </a:t>
            </a:r>
            <a:r>
              <a:rPr lang="en-US" sz="2000" b="1" dirty="0" smtClean="0"/>
              <a:t>b) </a:t>
            </a:r>
            <a:r>
              <a:rPr lang="en-GB" sz="2000" dirty="0" smtClean="0"/>
              <a:t>mixing them with sperm that has either been ejaculated or removed from the vas deferens. The woman can be treated with hormones so that </a:t>
            </a:r>
            <a:r>
              <a:rPr lang="en-GB" sz="2000" b="1" dirty="0" smtClean="0"/>
              <a:t>several eggs ripen at the same time</a:t>
            </a:r>
            <a:r>
              <a:rPr lang="en-GB" sz="2000" dirty="0" smtClean="0"/>
              <a:t>; </a:t>
            </a:r>
            <a:r>
              <a:rPr lang="en-GB" sz="2000" b="1" dirty="0" smtClean="0"/>
              <a:t>the sperm can be concentrated</a:t>
            </a:r>
            <a:r>
              <a:rPr lang="en-GB" sz="2000" dirty="0" smtClean="0"/>
              <a:t> if necessary. Either eggs or sperm (or both) can be taken from a donor, rather than from the couple themselves. The gametes are mixed in a dish and observed under a microscope. </a:t>
            </a:r>
            <a:r>
              <a:rPr lang="en-US" sz="2000" b="1" dirty="0" smtClean="0"/>
              <a:t>c) </a:t>
            </a:r>
            <a:r>
              <a:rPr lang="en-GB" sz="2000" b="1" dirty="0" err="1" smtClean="0"/>
              <a:t>Hyaluronidase</a:t>
            </a:r>
            <a:r>
              <a:rPr lang="en-GB" sz="2000" b="1" dirty="0" smtClean="0"/>
              <a:t> </a:t>
            </a:r>
            <a:r>
              <a:rPr lang="en-GB" sz="2000" dirty="0" smtClean="0"/>
              <a:t>can be added. Once fertilization has occurred, and the embryos appear to be growing normally, they can be placed in the woman's uterus, where they may implant and grow. </a:t>
            </a:r>
            <a:r>
              <a:rPr lang="en-US" sz="2000" b="1" dirty="0" smtClean="0"/>
              <a:t>d)</a:t>
            </a:r>
            <a:r>
              <a:rPr lang="en-GB" sz="2000" dirty="0" smtClean="0"/>
              <a:t> Several normal embryos may be produced and only 1 or 3 are given the opportunity to implant (the rest are frozen for future). This is to reduce the risk of multiple pregnancies. </a:t>
            </a:r>
          </a:p>
          <a:p>
            <a:r>
              <a:rPr lang="en-GB" sz="2000" b="1" dirty="0" smtClean="0"/>
              <a:t>      GIFT, gamete intra-Fallopian transfer</a:t>
            </a:r>
            <a:r>
              <a:rPr lang="en-GB" sz="2000" dirty="0" smtClean="0"/>
              <a:t>, where the gametes (sperm and eggs), taken from whatever source, are </a:t>
            </a:r>
            <a:r>
              <a:rPr lang="en-GB" sz="2000" b="1" dirty="0" smtClean="0"/>
              <a:t>mixed together, then immediately placed in the Fallopian tubes</a:t>
            </a:r>
            <a:r>
              <a:rPr lang="en-GB" sz="2000" dirty="0" smtClean="0"/>
              <a:t>. This ensures that the conditions for fertilization are as ‘natural’ as possible. In both cases, it is important that the woman should be at the correct point in her cycle so that her uterus is </a:t>
            </a:r>
            <a:r>
              <a:rPr lang="en-GB" sz="2000" b="1" dirty="0" smtClean="0"/>
              <a:t>able to receive an implanting embryo. This may require hormone treatment. </a:t>
            </a:r>
            <a:r>
              <a:rPr lang="en-GB" sz="2000" dirty="0" smtClean="0"/>
              <a:t>IVF and GIFT are valuable for overcoming </a:t>
            </a:r>
            <a:r>
              <a:rPr lang="en-GB" sz="2000" b="1" dirty="0" smtClean="0"/>
              <a:t>blockages</a:t>
            </a:r>
            <a:r>
              <a:rPr lang="en-GB" sz="2000" dirty="0" smtClean="0"/>
              <a:t>, although </a:t>
            </a:r>
            <a:r>
              <a:rPr lang="en-GB" sz="2000" b="1" dirty="0" smtClean="0"/>
              <a:t>success rates are low</a:t>
            </a:r>
            <a:r>
              <a:rPr lang="en-GB" sz="2000" dirty="0" smtClean="0"/>
              <a:t>: of the order of 10% per menstrual cycle, varying to some extent depending on the practitioner involved. But sometimes couples are infertile for no obvious physical reason: both produce healthy gametes, and have no physical abnormalities. It turns out that </a:t>
            </a:r>
            <a:r>
              <a:rPr lang="en-GB" sz="2000" b="1" dirty="0" smtClean="0"/>
              <a:t>some women </a:t>
            </a:r>
            <a:r>
              <a:rPr lang="en-GB" sz="2000" dirty="0" smtClean="0"/>
              <a:t>unwittingly </a:t>
            </a:r>
            <a:r>
              <a:rPr lang="en-GB" sz="2000" b="1" dirty="0" smtClean="0"/>
              <a:t>produce antibodies </a:t>
            </a:r>
            <a:r>
              <a:rPr lang="en-GB" sz="2000" dirty="0" smtClean="0"/>
              <a:t>that interfere with their partner's sperm, and prevent their survival. </a:t>
            </a:r>
            <a:endParaRPr lang="uk-UA" sz="2000" dirty="0" smtClean="0"/>
          </a:p>
          <a:p>
            <a:endParaRPr lang="uk-UA" sz="2000" dirty="0"/>
          </a:p>
        </p:txBody>
      </p:sp>
      <p:sp>
        <p:nvSpPr>
          <p:cNvPr id="3" name="Прямокутник 2"/>
          <p:cNvSpPr/>
          <p:nvPr/>
        </p:nvSpPr>
        <p:spPr>
          <a:xfrm>
            <a:off x="1" y="51"/>
            <a:ext cx="5364980" cy="461665"/>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GB" sz="2400" b="1" dirty="0" smtClean="0">
                <a:solidFill>
                  <a:prstClr val="black"/>
                </a:solidFill>
              </a:rPr>
              <a:t>Assisting </a:t>
            </a:r>
            <a:r>
              <a:rPr lang="en-GB" sz="2400" b="1" dirty="0" err="1" smtClean="0">
                <a:solidFill>
                  <a:prstClr val="black"/>
                </a:solidFill>
              </a:rPr>
              <a:t>Reprodactive</a:t>
            </a:r>
            <a:r>
              <a:rPr lang="en-GB" sz="2400" b="1" dirty="0" smtClean="0">
                <a:solidFill>
                  <a:prstClr val="black"/>
                </a:solidFill>
              </a:rPr>
              <a:t> Techniques (ART)</a:t>
            </a:r>
            <a:endParaRPr lang="uk-UA" sz="2400" b="1"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24898"/>
            <a:ext cx="9721850" cy="6468609"/>
          </a:xfrm>
          <a:prstGeom prst="rect">
            <a:avLst/>
          </a:prstGeom>
        </p:spPr>
        <p:txBody>
          <a:bodyPr wrap="square" lIns="96689" tIns="48345" rIns="96689" bIns="48345">
            <a:spAutoFit/>
          </a:bodyPr>
          <a:lstStyle/>
          <a:p>
            <a:r>
              <a:rPr lang="en-US" sz="1800" b="1" dirty="0" smtClean="0"/>
              <a:t>1944-48</a:t>
            </a:r>
            <a:r>
              <a:rPr lang="en-US" sz="1800" dirty="0" smtClean="0"/>
              <a:t> human </a:t>
            </a:r>
            <a:r>
              <a:rPr lang="en-US" sz="1800" dirty="0" err="1" smtClean="0"/>
              <a:t>oocytes</a:t>
            </a:r>
            <a:r>
              <a:rPr lang="en-US" sz="1800" dirty="0" smtClean="0"/>
              <a:t> </a:t>
            </a:r>
            <a:r>
              <a:rPr lang="en-US" sz="1800" dirty="0" err="1" smtClean="0"/>
              <a:t>fertilised</a:t>
            </a:r>
            <a:r>
              <a:rPr lang="en-US" sz="1800" dirty="0" smtClean="0"/>
              <a:t> by spermatozoa </a:t>
            </a:r>
            <a:r>
              <a:rPr lang="en-US" sz="1800" i="1" dirty="0" smtClean="0"/>
              <a:t>in vitro</a:t>
            </a:r>
          </a:p>
          <a:p>
            <a:r>
              <a:rPr lang="en-US" sz="1800" b="1" dirty="0" smtClean="0"/>
              <a:t>1949</a:t>
            </a:r>
            <a:r>
              <a:rPr lang="en-US" sz="1800" dirty="0" smtClean="0"/>
              <a:t> 8 cell mouse embryo -&gt; </a:t>
            </a:r>
            <a:r>
              <a:rPr lang="en-US" sz="1800" dirty="0" err="1" smtClean="0"/>
              <a:t>blastocyst</a:t>
            </a:r>
            <a:r>
              <a:rPr lang="en-US" sz="1800" dirty="0" smtClean="0"/>
              <a:t> (in saline and egg yolk)</a:t>
            </a:r>
          </a:p>
          <a:p>
            <a:r>
              <a:rPr lang="en-US" sz="1800" b="1" dirty="0" smtClean="0"/>
              <a:t>1956</a:t>
            </a:r>
            <a:r>
              <a:rPr lang="en-US" sz="1800" dirty="0" smtClean="0"/>
              <a:t> 8 cell mouse embryo -&gt; </a:t>
            </a:r>
            <a:r>
              <a:rPr lang="en-US" sz="1800" dirty="0" err="1" smtClean="0"/>
              <a:t>blastocyst</a:t>
            </a:r>
            <a:r>
              <a:rPr lang="en-US" sz="1800" dirty="0" smtClean="0"/>
              <a:t> (first embryo culture medium)</a:t>
            </a:r>
          </a:p>
          <a:p>
            <a:r>
              <a:rPr lang="en-US" sz="1800" b="1" dirty="0" smtClean="0"/>
              <a:t>1957</a:t>
            </a:r>
            <a:r>
              <a:rPr lang="en-US" sz="1800" dirty="0" smtClean="0"/>
              <a:t> 2 cell mouse embryo -&gt; </a:t>
            </a:r>
            <a:r>
              <a:rPr lang="en-US" sz="1800" dirty="0" err="1" smtClean="0"/>
              <a:t>blastocyst</a:t>
            </a:r>
            <a:endParaRPr lang="en-US" sz="1800" dirty="0" smtClean="0"/>
          </a:p>
          <a:p>
            <a:r>
              <a:rPr lang="en-US" sz="1800" b="1" dirty="0" smtClean="0"/>
              <a:t>1958</a:t>
            </a:r>
            <a:r>
              <a:rPr lang="en-US" sz="1800" dirty="0" smtClean="0"/>
              <a:t> 8 cell mouse embryo -&gt; </a:t>
            </a:r>
            <a:r>
              <a:rPr lang="en-US" sz="1800" dirty="0" err="1" smtClean="0"/>
              <a:t>blastocyst</a:t>
            </a:r>
            <a:r>
              <a:rPr lang="en-US" sz="1800" dirty="0" smtClean="0"/>
              <a:t>, then transferred to pregnant recipient</a:t>
            </a:r>
          </a:p>
          <a:p>
            <a:r>
              <a:rPr lang="en-US" sz="1800" b="1" dirty="0" smtClean="0"/>
              <a:t>1960's</a:t>
            </a:r>
            <a:r>
              <a:rPr lang="en-US" sz="1800" dirty="0" smtClean="0"/>
              <a:t> development of culture requirements for mouse </a:t>
            </a:r>
            <a:r>
              <a:rPr lang="en-US" sz="1800" dirty="0" err="1" smtClean="0"/>
              <a:t>mebryos</a:t>
            </a:r>
            <a:endParaRPr lang="en-US" sz="1800" dirty="0" smtClean="0"/>
          </a:p>
          <a:p>
            <a:r>
              <a:rPr lang="en-US" sz="1800" b="1" dirty="0" smtClean="0"/>
              <a:t>1965</a:t>
            </a:r>
            <a:r>
              <a:rPr lang="en-US" sz="1800" dirty="0" smtClean="0"/>
              <a:t> 2 cell mouse embryo -&gt; </a:t>
            </a:r>
            <a:r>
              <a:rPr lang="en-US" sz="1800" dirty="0" err="1" smtClean="0"/>
              <a:t>blastocyst</a:t>
            </a:r>
            <a:r>
              <a:rPr lang="en-US" sz="1800" dirty="0" smtClean="0"/>
              <a:t>, then transferred into </a:t>
            </a:r>
            <a:r>
              <a:rPr lang="en-US" sz="1800" dirty="0" err="1" smtClean="0"/>
              <a:t>pseudopregnant</a:t>
            </a:r>
            <a:r>
              <a:rPr lang="en-US" sz="1800" dirty="0" smtClean="0"/>
              <a:t> recipient</a:t>
            </a:r>
          </a:p>
          <a:p>
            <a:r>
              <a:rPr lang="en-US" sz="1800" b="1" dirty="0" smtClean="0"/>
              <a:t>1968</a:t>
            </a:r>
            <a:r>
              <a:rPr lang="en-US" sz="1800" dirty="0" smtClean="0"/>
              <a:t> zygotes from mouse -&gt; </a:t>
            </a:r>
            <a:r>
              <a:rPr lang="en-US" sz="1800" dirty="0" err="1" smtClean="0"/>
              <a:t>blastocysts</a:t>
            </a:r>
            <a:endParaRPr lang="en-US" sz="1800" dirty="0" smtClean="0"/>
          </a:p>
          <a:p>
            <a:r>
              <a:rPr lang="en-US" sz="1800" b="1" dirty="0" smtClean="0"/>
              <a:t>1968, </a:t>
            </a:r>
            <a:r>
              <a:rPr lang="en-US" sz="1800" dirty="0" smtClean="0"/>
              <a:t>70 2 &amp; 4 cell rabbit embryos -&gt; </a:t>
            </a:r>
            <a:r>
              <a:rPr lang="en-US" sz="1800" dirty="0" err="1" smtClean="0"/>
              <a:t>blastocyst</a:t>
            </a:r>
            <a:r>
              <a:rPr lang="en-US" sz="1800" dirty="0" smtClean="0"/>
              <a:t> in serum supplemented medium</a:t>
            </a:r>
          </a:p>
          <a:p>
            <a:r>
              <a:rPr lang="en-US" sz="1800" b="1" dirty="0" smtClean="0"/>
              <a:t>1970, </a:t>
            </a:r>
            <a:r>
              <a:rPr lang="en-US" sz="1800" dirty="0" smtClean="0"/>
              <a:t>71 1 &amp; 2 cell rabbit embryos -&gt; </a:t>
            </a:r>
            <a:r>
              <a:rPr lang="en-US" sz="1800" dirty="0" err="1" smtClean="0"/>
              <a:t>blastocyst</a:t>
            </a:r>
            <a:r>
              <a:rPr lang="en-US" sz="1800" dirty="0" smtClean="0"/>
              <a:t> in defined medium</a:t>
            </a:r>
          </a:p>
          <a:p>
            <a:r>
              <a:rPr lang="en-US" sz="1800" b="1" dirty="0" smtClean="0"/>
              <a:t>1970</a:t>
            </a:r>
            <a:r>
              <a:rPr lang="en-US" sz="1800" dirty="0" smtClean="0"/>
              <a:t>, 81 Culture of in vitro fertilized human embryo -&gt; 16 cells -&gt; blastula</a:t>
            </a:r>
          </a:p>
          <a:p>
            <a:r>
              <a:rPr lang="en-US" sz="1800" b="1" dirty="0" smtClean="0"/>
              <a:t>1998</a:t>
            </a:r>
            <a:r>
              <a:rPr lang="en-US" sz="1800" dirty="0" smtClean="0"/>
              <a:t> Cloning of adult sheep "dolly"</a:t>
            </a:r>
          </a:p>
          <a:p>
            <a:r>
              <a:rPr lang="en-US" sz="1800" b="1" dirty="0" smtClean="0"/>
              <a:t>2004</a:t>
            </a:r>
            <a:r>
              <a:rPr lang="en-US" sz="1800" dirty="0" smtClean="0"/>
              <a:t> Cloning of human </a:t>
            </a:r>
            <a:r>
              <a:rPr lang="en-US" sz="1800" dirty="0" err="1" smtClean="0"/>
              <a:t>blastocysts</a:t>
            </a:r>
            <a:endParaRPr lang="en-US" sz="1800" dirty="0" smtClean="0"/>
          </a:p>
          <a:p>
            <a:endParaRPr lang="en-US" sz="1800" b="1" dirty="0" smtClean="0"/>
          </a:p>
          <a:p>
            <a:r>
              <a:rPr lang="en-US" sz="1800" b="1" dirty="0" smtClean="0"/>
              <a:t>Current Methods: </a:t>
            </a:r>
            <a:r>
              <a:rPr lang="en-US" sz="1800" dirty="0" smtClean="0"/>
              <a:t>Artificial insemination of mother with father's sperm, donor’s sperm or donor’s egg and sperm, using surrogate mother</a:t>
            </a:r>
          </a:p>
          <a:p>
            <a:r>
              <a:rPr lang="en-US" sz="1800" b="1" i="1" dirty="0" smtClean="0"/>
              <a:t>In vitro </a:t>
            </a:r>
            <a:r>
              <a:rPr lang="en-US" sz="1800" b="1" dirty="0" smtClean="0"/>
              <a:t>fertilization </a:t>
            </a:r>
            <a:r>
              <a:rPr lang="en-US" sz="1800" dirty="0" smtClean="0"/>
              <a:t>(IVF) - of parents’ egg and sperm </a:t>
            </a:r>
          </a:p>
          <a:p>
            <a:r>
              <a:rPr lang="en-US" sz="1800" b="1" dirty="0" smtClean="0"/>
              <a:t>IVF</a:t>
            </a:r>
            <a:r>
              <a:rPr lang="en-US" sz="1800" dirty="0" smtClean="0"/>
              <a:t> - with Intra - </a:t>
            </a:r>
            <a:r>
              <a:rPr lang="en-US" sz="1800" dirty="0" err="1" smtClean="0"/>
              <a:t>Cytoplasmic</a:t>
            </a:r>
            <a:r>
              <a:rPr lang="en-US" sz="1800" dirty="0" smtClean="0"/>
              <a:t> Sperm Injection (ICSI); with </a:t>
            </a:r>
            <a:r>
              <a:rPr lang="en-US" sz="1800" dirty="0" err="1" smtClean="0"/>
              <a:t>cryopreserved</a:t>
            </a:r>
            <a:r>
              <a:rPr lang="en-US" sz="1800" dirty="0" smtClean="0"/>
              <a:t> embryos; with </a:t>
            </a:r>
            <a:r>
              <a:rPr lang="en-US" sz="1800" b="1" dirty="0" err="1" smtClean="0"/>
              <a:t>Preimplantation</a:t>
            </a:r>
            <a:r>
              <a:rPr lang="en-US" sz="1800" b="1" dirty="0" smtClean="0"/>
              <a:t> Genetic Diagnosis (PGD); </a:t>
            </a:r>
            <a:r>
              <a:rPr lang="en-US" sz="1800" dirty="0" smtClean="0"/>
              <a:t>with egg donor; with sperm donor; with egg and sperm donor; with surrogate using parents' egg and sperm; with surrogate and egg donor; with surrogate and sperm donor; with surrogate using her egg, sperm from baby's father; with surrogate using egg and sperm donors; </a:t>
            </a:r>
            <a:r>
              <a:rPr lang="en-US" sz="1800" b="1" dirty="0" err="1" smtClean="0"/>
              <a:t>Cytoplasmic</a:t>
            </a:r>
            <a:r>
              <a:rPr lang="en-US" sz="1800" b="1" dirty="0" smtClean="0"/>
              <a:t> transfer</a:t>
            </a:r>
            <a:r>
              <a:rPr lang="en-US" sz="1800" dirty="0" smtClean="0"/>
              <a:t>; </a:t>
            </a:r>
            <a:r>
              <a:rPr lang="en-US" sz="1800" b="1" dirty="0" smtClean="0"/>
              <a:t>Nuclear transfer and cloning</a:t>
            </a:r>
            <a:r>
              <a:rPr lang="en-US" sz="1800" dirty="0" smtClean="0"/>
              <a:t>.</a:t>
            </a:r>
          </a:p>
          <a:p>
            <a:endParaRPr lang="en-US" sz="1800" dirty="0"/>
          </a:p>
        </p:txBody>
      </p:sp>
      <p:sp>
        <p:nvSpPr>
          <p:cNvPr id="3" name="Прямоугольник 2"/>
          <p:cNvSpPr/>
          <p:nvPr/>
        </p:nvSpPr>
        <p:spPr>
          <a:xfrm>
            <a:off x="3253197" y="0"/>
            <a:ext cx="3883682" cy="484740"/>
          </a:xfrm>
          <a:prstGeom prst="rect">
            <a:avLst/>
          </a:prstGeom>
        </p:spPr>
        <p:style>
          <a:lnRef idx="1">
            <a:schemeClr val="accent3"/>
          </a:lnRef>
          <a:fillRef idx="2">
            <a:schemeClr val="accent3"/>
          </a:fillRef>
          <a:effectRef idx="1">
            <a:schemeClr val="accent3"/>
          </a:effectRef>
          <a:fontRef idx="minor">
            <a:schemeClr val="dk1"/>
          </a:fontRef>
        </p:style>
        <p:txBody>
          <a:bodyPr wrap="none" lIns="96689" tIns="48345" rIns="96689" bIns="48345">
            <a:spAutoFit/>
          </a:bodyPr>
          <a:lstStyle/>
          <a:p>
            <a:r>
              <a:rPr lang="en-US" sz="2500" b="1" dirty="0" smtClean="0"/>
              <a:t>Embryo Culture Milestones</a:t>
            </a:r>
            <a:endParaRPr lang="en-US" sz="2500" b="1"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7" name="Picture 3" descr="D:\MEDBIOLOGY\Ontogenesis\Assisted Reproductive Technology - Embryology_files\300px-Intracytoplasmic_sperm_insemination.jpg"/>
          <p:cNvPicPr>
            <a:picLocks noChangeAspect="1" noChangeArrowheads="1"/>
          </p:cNvPicPr>
          <p:nvPr/>
        </p:nvPicPr>
        <p:blipFill>
          <a:blip r:embed="rId2" cstate="print"/>
          <a:srcRect/>
          <a:stretch>
            <a:fillRect/>
          </a:stretch>
        </p:blipFill>
        <p:spPr bwMode="auto">
          <a:xfrm>
            <a:off x="0" y="0"/>
            <a:ext cx="3038078" cy="1880236"/>
          </a:xfrm>
          <a:prstGeom prst="rect">
            <a:avLst/>
          </a:prstGeom>
          <a:noFill/>
        </p:spPr>
      </p:pic>
      <p:sp>
        <p:nvSpPr>
          <p:cNvPr id="4" name="Прямоугольник 3"/>
          <p:cNvSpPr/>
          <p:nvPr/>
        </p:nvSpPr>
        <p:spPr>
          <a:xfrm>
            <a:off x="-35619" y="1800250"/>
            <a:ext cx="3188137" cy="836298"/>
          </a:xfrm>
          <a:prstGeom prst="rect">
            <a:avLst/>
          </a:prstGeom>
        </p:spPr>
        <p:txBody>
          <a:bodyPr wrap="none" lIns="96689" tIns="48345" rIns="96689" bIns="48345">
            <a:spAutoFit/>
          </a:bodyPr>
          <a:lstStyle/>
          <a:p>
            <a:r>
              <a:rPr lang="en-US" sz="2400" b="1" dirty="0" err="1" smtClean="0"/>
              <a:t>Intracytoplasmic</a:t>
            </a:r>
            <a:r>
              <a:rPr lang="en-US" sz="2400" b="1" dirty="0" smtClean="0"/>
              <a:t> sperm</a:t>
            </a:r>
          </a:p>
          <a:p>
            <a:r>
              <a:rPr lang="en-US" sz="2400" b="1" dirty="0" smtClean="0"/>
              <a:t> insemination</a:t>
            </a:r>
            <a:endParaRPr lang="ru-RU" sz="2400" b="1" dirty="0"/>
          </a:p>
        </p:txBody>
      </p:sp>
      <p:sp>
        <p:nvSpPr>
          <p:cNvPr id="5" name="Прямоугольник 4"/>
          <p:cNvSpPr/>
          <p:nvPr/>
        </p:nvSpPr>
        <p:spPr>
          <a:xfrm>
            <a:off x="3060724" y="50"/>
            <a:ext cx="6661125" cy="1944294"/>
          </a:xfrm>
          <a:prstGeom prst="rect">
            <a:avLst/>
          </a:prstGeom>
        </p:spPr>
        <p:txBody>
          <a:bodyPr wrap="square" lIns="96689" tIns="48345" rIns="96689" bIns="48345">
            <a:spAutoFit/>
          </a:bodyPr>
          <a:lstStyle/>
          <a:p>
            <a:pPr algn="just"/>
            <a:r>
              <a:rPr lang="en-US" sz="2400" dirty="0" smtClean="0"/>
              <a:t>The earliest experiments 1945-48, involved fertilizing </a:t>
            </a:r>
            <a:r>
              <a:rPr lang="en-US" sz="2400" dirty="0" err="1" smtClean="0"/>
              <a:t>oocytes</a:t>
            </a:r>
            <a:r>
              <a:rPr lang="en-US" sz="2400" dirty="0" smtClean="0"/>
              <a:t> that had been collected from women with spermatozoa in a Petri dish.</a:t>
            </a:r>
            <a:r>
              <a:rPr lang="en-US" sz="2400" baseline="30000" dirty="0" smtClean="0"/>
              <a:t> </a:t>
            </a:r>
            <a:r>
              <a:rPr lang="en-US" sz="2400" dirty="0" smtClean="0"/>
              <a:t>The first successful IVF (with healthy child birth) was carried out in the UK in 1978 by Edwards R.G. </a:t>
            </a:r>
          </a:p>
        </p:txBody>
      </p:sp>
      <p:sp>
        <p:nvSpPr>
          <p:cNvPr id="6" name="Прямоугольник 5"/>
          <p:cNvSpPr/>
          <p:nvPr/>
        </p:nvSpPr>
        <p:spPr>
          <a:xfrm>
            <a:off x="0" y="2592338"/>
            <a:ext cx="9721850" cy="3790953"/>
          </a:xfrm>
          <a:prstGeom prst="rect">
            <a:avLst/>
          </a:prstGeom>
        </p:spPr>
        <p:txBody>
          <a:bodyPr wrap="square" lIns="96689" tIns="48345" rIns="96689" bIns="48345">
            <a:spAutoFit/>
          </a:bodyPr>
          <a:lstStyle/>
          <a:p>
            <a:pPr algn="just"/>
            <a:r>
              <a:rPr lang="en-US" sz="2400" dirty="0" smtClean="0"/>
              <a:t>The Latin, </a:t>
            </a:r>
            <a:r>
              <a:rPr lang="en-US" sz="2400" i="1" dirty="0" smtClean="0"/>
              <a:t>In vitro</a:t>
            </a:r>
            <a:r>
              <a:rPr lang="en-US" sz="2400" dirty="0" smtClean="0"/>
              <a:t> = "in glass" meaning in essence a test tube as apposed to </a:t>
            </a:r>
            <a:r>
              <a:rPr lang="en-US" sz="2400" i="1" dirty="0" smtClean="0"/>
              <a:t>in vivo</a:t>
            </a:r>
            <a:r>
              <a:rPr lang="en-US" sz="2400" dirty="0" smtClean="0"/>
              <a:t> (in life or a living body), fertilization. Even in vivo fertilization can also now be considered "assisted" through some fertility drug treatments. Both processes have the same biological outcome, fusion of male and female gametes to form a diploid zygote. </a:t>
            </a:r>
          </a:p>
          <a:p>
            <a:pPr algn="just"/>
            <a:r>
              <a:rPr lang="en-US" sz="2400" b="1" dirty="0" smtClean="0"/>
              <a:t>        The Nobel Prize in Physiology or Medicine 2010</a:t>
            </a:r>
            <a:r>
              <a:rPr lang="en-US" sz="2400" dirty="0" smtClean="0"/>
              <a:t> - Awarded to </a:t>
            </a:r>
            <a:r>
              <a:rPr lang="en-US" sz="2400" b="1" dirty="0" smtClean="0"/>
              <a:t>Robert G. Edwards "</a:t>
            </a:r>
            <a:r>
              <a:rPr lang="en-US" sz="2400" b="1" i="1" dirty="0" smtClean="0"/>
              <a:t>for the development of in vitro fertilization</a:t>
            </a:r>
            <a:r>
              <a:rPr lang="en-US" sz="2400" b="1" dirty="0" smtClean="0"/>
              <a:t>"</a:t>
            </a:r>
            <a:r>
              <a:rPr lang="en-US" sz="2400" dirty="0" smtClean="0"/>
              <a:t> who battled societal and establishment resistance to his development of the </a:t>
            </a:r>
            <a:r>
              <a:rPr lang="en-US" sz="2400" i="1" dirty="0" smtClean="0"/>
              <a:t>in vitro </a:t>
            </a:r>
            <a:r>
              <a:rPr lang="en-US" sz="2400" dirty="0" smtClean="0"/>
              <a:t>fertilization procedure, which has so far led to the birth of around </a:t>
            </a:r>
            <a:r>
              <a:rPr lang="en-US" sz="2400" b="1" dirty="0" smtClean="0"/>
              <a:t>4 million </a:t>
            </a:r>
            <a:r>
              <a:rPr lang="en-US" sz="2400" dirty="0" smtClean="0"/>
              <a:t>people. More? </a:t>
            </a:r>
            <a:r>
              <a:rPr lang="en-US" sz="2400" b="1" dirty="0" smtClean="0"/>
              <a:t>Assisted Reproductive Technology</a:t>
            </a:r>
            <a:r>
              <a:rPr lang="en-US" sz="2400" dirty="0" smtClean="0"/>
              <a:t> </a:t>
            </a:r>
            <a:r>
              <a:rPr lang="en-US" sz="2400" dirty="0" smtClean="0">
                <a:hlinkClick r:id="rId3"/>
              </a:rPr>
              <a:t>Nobel Prize 2010</a:t>
            </a:r>
            <a:endParaRPr lang="ru-RU" sz="2400"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8753"/>
            <a:ext cx="9721850" cy="5483724"/>
          </a:xfrm>
          <a:prstGeom prst="rect">
            <a:avLst/>
          </a:prstGeom>
        </p:spPr>
        <p:txBody>
          <a:bodyPr wrap="square" lIns="96689" tIns="48345" rIns="96689" bIns="48345">
            <a:spAutoFit/>
          </a:bodyPr>
          <a:lstStyle/>
          <a:p>
            <a:pPr algn="just"/>
            <a:r>
              <a:rPr lang="en-US" sz="2500" dirty="0" smtClean="0"/>
              <a:t>Microsurgical techniques have been used in studies of living cells for over a century, with the first documented </a:t>
            </a:r>
            <a:r>
              <a:rPr lang="en-US" sz="2500" dirty="0" err="1" smtClean="0"/>
              <a:t>microdissection</a:t>
            </a:r>
            <a:r>
              <a:rPr lang="en-US" sz="2500" dirty="0" smtClean="0"/>
              <a:t> of a protozoan dating back to 1835, some 200 years after the microscope became a useful tool for science. These techniques are usually performed on single cells or a small group of cells under a microscope to alter their structure or composition, and are collectively referred to as </a:t>
            </a:r>
            <a:r>
              <a:rPr lang="en-US" sz="2500" b="1" dirty="0" smtClean="0"/>
              <a:t>micromanipulation techniques (MT)</a:t>
            </a:r>
            <a:r>
              <a:rPr lang="en-US" sz="2500" dirty="0" smtClean="0"/>
              <a:t>. In the past few decades MT have aided many scientific advancements. For ex., cloning and genetic engineering of animals for research were made possible by MT of mammalian eggs and embryos. In the 1980s, MT of human gametes and embryos began to improve the efficacy of ART to treat infertility, and has since become an integral part of ART. MT is an indispensable tool in other medical procedures derived from ART, such as genetic testing of </a:t>
            </a:r>
            <a:r>
              <a:rPr lang="en-US" sz="2500" i="1" dirty="0" smtClean="0"/>
              <a:t>in vitro</a:t>
            </a:r>
            <a:r>
              <a:rPr lang="en-US" sz="2500" dirty="0" smtClean="0"/>
              <a:t> generated embryos. The ART has the benefits and risks. </a:t>
            </a:r>
            <a:endParaRPr lang="ru-RU" sz="25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08_13a_Meiosis-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15627" y="1475189"/>
            <a:ext cx="9088917" cy="4250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396" name="Text Box 3"/>
          <p:cNvSpPr txBox="1">
            <a:spLocks noChangeArrowheads="1"/>
          </p:cNvSpPr>
          <p:nvPr/>
        </p:nvSpPr>
        <p:spPr bwMode="auto">
          <a:xfrm>
            <a:off x="486093" y="2308626"/>
            <a:ext cx="1156158" cy="5684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err="1">
                <a:solidFill>
                  <a:srgbClr val="000000"/>
                </a:solidFill>
                <a:ea typeface="ＭＳ Ｐゴシック" pitchFamily="84" charset="-128"/>
              </a:rPr>
              <a:t>Centrosomes</a:t>
            </a:r>
            <a:endParaRPr lang="en-US" altLang="en-US" sz="1300" b="1" dirty="0">
              <a:solidFill>
                <a:srgbClr val="000000"/>
              </a:solidFill>
              <a:ea typeface="ＭＳ Ｐゴシック" pitchFamily="84" charset="-128"/>
            </a:endParaRPr>
          </a:p>
          <a:p>
            <a:pPr fontAlgn="base">
              <a:spcBef>
                <a:spcPct val="0"/>
              </a:spcBef>
              <a:spcAft>
                <a:spcPct val="0"/>
              </a:spcAft>
              <a:buClrTx/>
              <a:buFontTx/>
              <a:buNone/>
            </a:pPr>
            <a:r>
              <a:rPr lang="en-US" altLang="en-US" sz="1300" b="1" dirty="0">
                <a:solidFill>
                  <a:srgbClr val="000000"/>
                </a:solidFill>
                <a:ea typeface="ＭＳ Ｐゴシック" pitchFamily="84" charset="-128"/>
              </a:rPr>
              <a:t>(with </a:t>
            </a:r>
            <a:r>
              <a:rPr lang="en-US" altLang="en-US" sz="1300" b="1" dirty="0" err="1">
                <a:solidFill>
                  <a:srgbClr val="000000"/>
                </a:solidFill>
                <a:ea typeface="ＭＳ Ｐゴシック" pitchFamily="84" charset="-128"/>
              </a:rPr>
              <a:t>centriole</a:t>
            </a:r>
            <a:endParaRPr lang="en-US" altLang="en-US" sz="1300" b="1" dirty="0">
              <a:solidFill>
                <a:srgbClr val="000000"/>
              </a:solidFill>
              <a:ea typeface="ＭＳ Ｐゴシック" pitchFamily="84" charset="-128"/>
            </a:endParaRPr>
          </a:p>
          <a:p>
            <a:pPr fontAlgn="base">
              <a:spcBef>
                <a:spcPct val="0"/>
              </a:spcBef>
              <a:spcAft>
                <a:spcPct val="0"/>
              </a:spcAft>
              <a:buClrTx/>
              <a:buFontTx/>
              <a:buNone/>
            </a:pPr>
            <a:r>
              <a:rPr lang="en-US" altLang="en-US" sz="1300" b="1" dirty="0">
                <a:solidFill>
                  <a:srgbClr val="000000"/>
                </a:solidFill>
                <a:ea typeface="ＭＳ Ｐゴシック" pitchFamily="84" charset="-128"/>
              </a:rPr>
              <a:t>pairs)</a:t>
            </a:r>
          </a:p>
        </p:txBody>
      </p:sp>
      <p:sp>
        <p:nvSpPr>
          <p:cNvPr id="59397" name="Text Box 3"/>
          <p:cNvSpPr txBox="1">
            <a:spLocks noChangeArrowheads="1"/>
          </p:cNvSpPr>
          <p:nvPr/>
        </p:nvSpPr>
        <p:spPr bwMode="auto">
          <a:xfrm>
            <a:off x="1863354" y="2748681"/>
            <a:ext cx="818594" cy="195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err="1">
                <a:solidFill>
                  <a:srgbClr val="000000"/>
                </a:solidFill>
                <a:ea typeface="ＭＳ Ｐゴシック" pitchFamily="84" charset="-128"/>
              </a:rPr>
              <a:t>Centrioles</a:t>
            </a:r>
            <a:endParaRPr lang="en-US" altLang="en-US" sz="1300" b="1" dirty="0">
              <a:solidFill>
                <a:srgbClr val="000000"/>
              </a:solidFill>
              <a:ea typeface="ＭＳ Ｐゴシック" pitchFamily="84" charset="-128"/>
            </a:endParaRPr>
          </a:p>
        </p:txBody>
      </p:sp>
      <p:sp>
        <p:nvSpPr>
          <p:cNvPr id="59398" name="Text Box 3"/>
          <p:cNvSpPr txBox="1">
            <a:spLocks noChangeArrowheads="1"/>
          </p:cNvSpPr>
          <p:nvPr/>
        </p:nvSpPr>
        <p:spPr bwMode="auto">
          <a:xfrm>
            <a:off x="2943560" y="2441976"/>
            <a:ext cx="1885297" cy="195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a:solidFill>
                  <a:srgbClr val="000000"/>
                </a:solidFill>
                <a:ea typeface="ＭＳ Ｐゴシック" pitchFamily="84" charset="-128"/>
              </a:rPr>
              <a:t>Sites of crossing over</a:t>
            </a:r>
          </a:p>
        </p:txBody>
      </p:sp>
      <p:sp>
        <p:nvSpPr>
          <p:cNvPr id="59399" name="Text Box 3"/>
          <p:cNvSpPr txBox="1">
            <a:spLocks noChangeArrowheads="1"/>
          </p:cNvSpPr>
          <p:nvPr/>
        </p:nvSpPr>
        <p:spPr bwMode="auto">
          <a:xfrm>
            <a:off x="4044020" y="2762016"/>
            <a:ext cx="609304" cy="195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a:solidFill>
                  <a:srgbClr val="000000"/>
                </a:solidFill>
                <a:ea typeface="ＭＳ Ｐゴシック" pitchFamily="84" charset="-128"/>
              </a:rPr>
              <a:t>Spindle</a:t>
            </a:r>
          </a:p>
        </p:txBody>
      </p:sp>
      <p:sp>
        <p:nvSpPr>
          <p:cNvPr id="59400" name="Text Box 3"/>
          <p:cNvSpPr txBox="1">
            <a:spLocks noChangeArrowheads="1"/>
          </p:cNvSpPr>
          <p:nvPr/>
        </p:nvSpPr>
        <p:spPr bwMode="auto">
          <a:xfrm>
            <a:off x="4422091" y="4375551"/>
            <a:ext cx="609304" cy="195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a:solidFill>
                  <a:srgbClr val="000000"/>
                </a:solidFill>
                <a:ea typeface="ＭＳ Ｐゴシック" pitchFamily="84" charset="-128"/>
              </a:rPr>
              <a:t>Tetrad</a:t>
            </a:r>
          </a:p>
        </p:txBody>
      </p:sp>
      <p:sp>
        <p:nvSpPr>
          <p:cNvPr id="59401" name="Text Box 3"/>
          <p:cNvSpPr txBox="1">
            <a:spLocks noChangeArrowheads="1"/>
          </p:cNvSpPr>
          <p:nvPr/>
        </p:nvSpPr>
        <p:spPr bwMode="auto">
          <a:xfrm>
            <a:off x="492844" y="4708923"/>
            <a:ext cx="818594" cy="4017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300" b="1" dirty="0">
                <a:solidFill>
                  <a:srgbClr val="000000"/>
                </a:solidFill>
                <a:ea typeface="ＭＳ Ｐゴシック" pitchFamily="84" charset="-128"/>
              </a:rPr>
              <a:t>Nuclear</a:t>
            </a:r>
          </a:p>
          <a:p>
            <a:pPr fontAlgn="base">
              <a:lnSpc>
                <a:spcPct val="90000"/>
              </a:lnSpc>
              <a:spcBef>
                <a:spcPct val="0"/>
              </a:spcBef>
              <a:spcAft>
                <a:spcPct val="0"/>
              </a:spcAft>
              <a:buClrTx/>
              <a:buFontTx/>
              <a:buNone/>
            </a:pPr>
            <a:r>
              <a:rPr lang="en-US" altLang="en-US" sz="1300" b="1" dirty="0">
                <a:solidFill>
                  <a:srgbClr val="000000"/>
                </a:solidFill>
                <a:ea typeface="ＭＳ Ｐゴシック" pitchFamily="84" charset="-128"/>
              </a:rPr>
              <a:t>envelope</a:t>
            </a:r>
          </a:p>
        </p:txBody>
      </p:sp>
      <p:sp>
        <p:nvSpPr>
          <p:cNvPr id="59402" name="Text Box 3"/>
          <p:cNvSpPr txBox="1">
            <a:spLocks noChangeArrowheads="1"/>
          </p:cNvSpPr>
          <p:nvPr/>
        </p:nvSpPr>
        <p:spPr bwMode="auto">
          <a:xfrm>
            <a:off x="1431272" y="4655586"/>
            <a:ext cx="818594" cy="195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a:solidFill>
                  <a:srgbClr val="000000"/>
                </a:solidFill>
                <a:ea typeface="ＭＳ Ｐゴシック" pitchFamily="84" charset="-128"/>
              </a:rPr>
              <a:t>Chromatin</a:t>
            </a:r>
          </a:p>
        </p:txBody>
      </p:sp>
      <p:sp>
        <p:nvSpPr>
          <p:cNvPr id="59403" name="Text Box 3"/>
          <p:cNvSpPr txBox="1">
            <a:spLocks noChangeArrowheads="1"/>
          </p:cNvSpPr>
          <p:nvPr/>
        </p:nvSpPr>
        <p:spPr bwMode="auto">
          <a:xfrm>
            <a:off x="2693766" y="4608914"/>
            <a:ext cx="940117" cy="4017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a:solidFill>
                  <a:srgbClr val="000000"/>
                </a:solidFill>
                <a:ea typeface="ＭＳ Ｐゴシック" pitchFamily="84" charset="-128"/>
              </a:rPr>
              <a:t>Sister</a:t>
            </a:r>
          </a:p>
          <a:p>
            <a:pPr fontAlgn="base">
              <a:spcBef>
                <a:spcPct val="0"/>
              </a:spcBef>
              <a:spcAft>
                <a:spcPct val="0"/>
              </a:spcAft>
              <a:buClrTx/>
              <a:buFontTx/>
              <a:buNone/>
            </a:pPr>
            <a:r>
              <a:rPr lang="en-US" altLang="en-US" sz="1300" b="1" dirty="0" err="1">
                <a:solidFill>
                  <a:srgbClr val="000000"/>
                </a:solidFill>
                <a:ea typeface="ＭＳ Ｐゴシック" pitchFamily="84" charset="-128"/>
              </a:rPr>
              <a:t>chromatids</a:t>
            </a:r>
            <a:endParaRPr lang="en-US" altLang="en-US" sz="1300" b="1" dirty="0">
              <a:solidFill>
                <a:srgbClr val="000000"/>
              </a:solidFill>
              <a:ea typeface="ＭＳ Ｐゴシック" pitchFamily="84" charset="-128"/>
            </a:endParaRPr>
          </a:p>
        </p:txBody>
      </p:sp>
      <p:sp>
        <p:nvSpPr>
          <p:cNvPr id="59404" name="Text Box 3"/>
          <p:cNvSpPr txBox="1">
            <a:spLocks noChangeArrowheads="1"/>
          </p:cNvSpPr>
          <p:nvPr/>
        </p:nvSpPr>
        <p:spPr bwMode="auto">
          <a:xfrm>
            <a:off x="3922496" y="4795604"/>
            <a:ext cx="940117" cy="8284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a:solidFill>
                  <a:srgbClr val="000000"/>
                </a:solidFill>
                <a:ea typeface="ＭＳ Ｐゴシック" pitchFamily="84" charset="-128"/>
              </a:rPr>
              <a:t>Fragments</a:t>
            </a:r>
          </a:p>
          <a:p>
            <a:pPr fontAlgn="base">
              <a:spcBef>
                <a:spcPct val="0"/>
              </a:spcBef>
              <a:spcAft>
                <a:spcPct val="0"/>
              </a:spcAft>
              <a:buClrTx/>
              <a:buFontTx/>
              <a:buNone/>
            </a:pPr>
            <a:r>
              <a:rPr lang="en-US" altLang="en-US" sz="1300" b="1" dirty="0">
                <a:solidFill>
                  <a:srgbClr val="000000"/>
                </a:solidFill>
                <a:ea typeface="ＭＳ Ｐゴシック" pitchFamily="84" charset="-128"/>
              </a:rPr>
              <a:t>of the</a:t>
            </a:r>
          </a:p>
          <a:p>
            <a:pPr fontAlgn="base">
              <a:lnSpc>
                <a:spcPct val="90000"/>
              </a:lnSpc>
              <a:spcBef>
                <a:spcPct val="0"/>
              </a:spcBef>
              <a:spcAft>
                <a:spcPct val="0"/>
              </a:spcAft>
              <a:buClrTx/>
              <a:buFontTx/>
              <a:buNone/>
            </a:pPr>
            <a:r>
              <a:rPr lang="en-US" altLang="en-US" sz="1300" b="1" dirty="0">
                <a:solidFill>
                  <a:srgbClr val="000000"/>
                </a:solidFill>
                <a:ea typeface="ＭＳ Ｐゴシック" pitchFamily="84" charset="-128"/>
              </a:rPr>
              <a:t>nuclear</a:t>
            </a:r>
          </a:p>
          <a:p>
            <a:pPr fontAlgn="base">
              <a:lnSpc>
                <a:spcPct val="90000"/>
              </a:lnSpc>
              <a:spcBef>
                <a:spcPct val="0"/>
              </a:spcBef>
              <a:spcAft>
                <a:spcPct val="0"/>
              </a:spcAft>
              <a:buClrTx/>
              <a:buFontTx/>
              <a:buNone/>
            </a:pPr>
            <a:r>
              <a:rPr lang="en-US" altLang="en-US" sz="1300" b="1" dirty="0">
                <a:solidFill>
                  <a:srgbClr val="000000"/>
                </a:solidFill>
                <a:ea typeface="ＭＳ Ｐゴシック" pitchFamily="84" charset="-128"/>
              </a:rPr>
              <a:t>envelope</a:t>
            </a:r>
          </a:p>
        </p:txBody>
      </p:sp>
      <p:sp>
        <p:nvSpPr>
          <p:cNvPr id="59405" name="Text Box 3"/>
          <p:cNvSpPr txBox="1">
            <a:spLocks noChangeArrowheads="1"/>
          </p:cNvSpPr>
          <p:nvPr/>
        </p:nvSpPr>
        <p:spPr bwMode="auto">
          <a:xfrm>
            <a:off x="5076966" y="4695588"/>
            <a:ext cx="1108899" cy="5617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err="1">
                <a:solidFill>
                  <a:srgbClr val="000000"/>
                </a:solidFill>
                <a:ea typeface="ＭＳ Ｐゴシック" pitchFamily="84" charset="-128"/>
              </a:rPr>
              <a:t>Centromere</a:t>
            </a:r>
            <a:endParaRPr lang="en-US" altLang="en-US" sz="1300" b="1" dirty="0">
              <a:solidFill>
                <a:srgbClr val="000000"/>
              </a:solidFill>
              <a:ea typeface="ＭＳ Ｐゴシック" pitchFamily="84" charset="-128"/>
            </a:endParaRPr>
          </a:p>
          <a:p>
            <a:pPr fontAlgn="base">
              <a:lnSpc>
                <a:spcPct val="90000"/>
              </a:lnSpc>
              <a:spcBef>
                <a:spcPct val="0"/>
              </a:spcBef>
              <a:spcAft>
                <a:spcPct val="0"/>
              </a:spcAft>
              <a:buClrTx/>
              <a:buFontTx/>
              <a:buNone/>
            </a:pPr>
            <a:r>
              <a:rPr lang="en-US" altLang="en-US" sz="1300" b="1" dirty="0">
                <a:solidFill>
                  <a:srgbClr val="000000"/>
                </a:solidFill>
                <a:ea typeface="ＭＳ Ｐゴシック" pitchFamily="84" charset="-128"/>
              </a:rPr>
              <a:t>(with a</a:t>
            </a:r>
          </a:p>
          <a:p>
            <a:pPr fontAlgn="base">
              <a:lnSpc>
                <a:spcPct val="90000"/>
              </a:lnSpc>
              <a:spcBef>
                <a:spcPct val="0"/>
              </a:spcBef>
              <a:spcAft>
                <a:spcPct val="0"/>
              </a:spcAft>
              <a:buClrTx/>
              <a:buFontTx/>
              <a:buNone/>
            </a:pPr>
            <a:r>
              <a:rPr lang="en-US" altLang="en-US" sz="1300" b="1" dirty="0" err="1">
                <a:solidFill>
                  <a:srgbClr val="000000"/>
                </a:solidFill>
                <a:ea typeface="ＭＳ Ｐゴシック" pitchFamily="84" charset="-128"/>
              </a:rPr>
              <a:t>kinetochore</a:t>
            </a:r>
            <a:r>
              <a:rPr lang="en-US" altLang="en-US" sz="1300" b="1" dirty="0">
                <a:solidFill>
                  <a:srgbClr val="000000"/>
                </a:solidFill>
                <a:ea typeface="ＭＳ Ｐゴシック" pitchFamily="84" charset="-128"/>
              </a:rPr>
              <a:t>)</a:t>
            </a:r>
          </a:p>
        </p:txBody>
      </p:sp>
      <p:sp>
        <p:nvSpPr>
          <p:cNvPr id="59406" name="Text Box 3"/>
          <p:cNvSpPr txBox="1">
            <a:spLocks noChangeArrowheads="1"/>
          </p:cNvSpPr>
          <p:nvPr/>
        </p:nvSpPr>
        <p:spPr bwMode="auto">
          <a:xfrm>
            <a:off x="5036458" y="2341964"/>
            <a:ext cx="2101338" cy="448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a:solidFill>
                  <a:srgbClr val="000000"/>
                </a:solidFill>
                <a:ea typeface="ＭＳ Ｐゴシック" pitchFamily="84" charset="-128"/>
              </a:rPr>
              <a:t>Spindle microtubules</a:t>
            </a:r>
          </a:p>
          <a:p>
            <a:pPr fontAlgn="base">
              <a:spcBef>
                <a:spcPct val="0"/>
              </a:spcBef>
              <a:spcAft>
                <a:spcPct val="0"/>
              </a:spcAft>
              <a:buClrTx/>
              <a:buFontTx/>
              <a:buNone/>
            </a:pPr>
            <a:r>
              <a:rPr lang="en-US" altLang="en-US" sz="1300" b="1" dirty="0">
                <a:solidFill>
                  <a:srgbClr val="000000"/>
                </a:solidFill>
                <a:ea typeface="ＭＳ Ｐゴシック" pitchFamily="84" charset="-128"/>
              </a:rPr>
              <a:t>attached to a </a:t>
            </a:r>
            <a:r>
              <a:rPr lang="en-US" altLang="en-US" sz="1300" b="1" dirty="0" err="1">
                <a:solidFill>
                  <a:srgbClr val="000000"/>
                </a:solidFill>
                <a:ea typeface="ＭＳ Ｐゴシック" pitchFamily="84" charset="-128"/>
              </a:rPr>
              <a:t>kinetochore</a:t>
            </a:r>
            <a:endParaRPr lang="en-US" altLang="en-US" sz="1300" b="1" dirty="0">
              <a:solidFill>
                <a:srgbClr val="000000"/>
              </a:solidFill>
              <a:ea typeface="ＭＳ Ｐゴシック" pitchFamily="84" charset="-128"/>
            </a:endParaRPr>
          </a:p>
        </p:txBody>
      </p:sp>
      <p:sp>
        <p:nvSpPr>
          <p:cNvPr id="59407" name="Text Box 3"/>
          <p:cNvSpPr txBox="1">
            <a:spLocks noChangeArrowheads="1"/>
          </p:cNvSpPr>
          <p:nvPr/>
        </p:nvSpPr>
        <p:spPr bwMode="auto">
          <a:xfrm>
            <a:off x="6332705" y="4648915"/>
            <a:ext cx="919863" cy="4350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a:solidFill>
                  <a:srgbClr val="000000"/>
                </a:solidFill>
                <a:ea typeface="ＭＳ Ｐゴシック" pitchFamily="84" charset="-128"/>
              </a:rPr>
              <a:t>Metaphase</a:t>
            </a:r>
          </a:p>
          <a:p>
            <a:pPr fontAlgn="base">
              <a:spcBef>
                <a:spcPct val="0"/>
              </a:spcBef>
              <a:spcAft>
                <a:spcPct val="0"/>
              </a:spcAft>
              <a:buClrTx/>
              <a:buFontTx/>
              <a:buNone/>
            </a:pPr>
            <a:r>
              <a:rPr lang="en-US" altLang="en-US" sz="1300" b="1" dirty="0">
                <a:solidFill>
                  <a:srgbClr val="000000"/>
                </a:solidFill>
                <a:ea typeface="ＭＳ Ｐゴシック" pitchFamily="84" charset="-128"/>
              </a:rPr>
              <a:t>plate</a:t>
            </a:r>
          </a:p>
        </p:txBody>
      </p:sp>
      <p:sp>
        <p:nvSpPr>
          <p:cNvPr id="59408" name="Text Box 3"/>
          <p:cNvSpPr txBox="1">
            <a:spLocks noChangeArrowheads="1"/>
          </p:cNvSpPr>
          <p:nvPr/>
        </p:nvSpPr>
        <p:spPr bwMode="auto">
          <a:xfrm>
            <a:off x="7284636" y="4875614"/>
            <a:ext cx="1142655" cy="628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a:solidFill>
                  <a:srgbClr val="000000"/>
                </a:solidFill>
                <a:ea typeface="ＭＳ Ｐゴシック" pitchFamily="84" charset="-128"/>
              </a:rPr>
              <a:t>Homologous</a:t>
            </a:r>
          </a:p>
          <a:p>
            <a:pPr fontAlgn="base">
              <a:spcBef>
                <a:spcPct val="0"/>
              </a:spcBef>
              <a:spcAft>
                <a:spcPct val="0"/>
              </a:spcAft>
              <a:buClrTx/>
              <a:buFontTx/>
              <a:buNone/>
            </a:pPr>
            <a:r>
              <a:rPr lang="en-US" altLang="en-US" sz="1300" b="1" dirty="0">
                <a:solidFill>
                  <a:srgbClr val="000000"/>
                </a:solidFill>
                <a:ea typeface="ＭＳ Ｐゴシック" pitchFamily="84" charset="-128"/>
              </a:rPr>
              <a:t>chromosomes</a:t>
            </a:r>
          </a:p>
          <a:p>
            <a:pPr fontAlgn="base">
              <a:lnSpc>
                <a:spcPct val="90000"/>
              </a:lnSpc>
              <a:spcBef>
                <a:spcPct val="0"/>
              </a:spcBef>
              <a:spcAft>
                <a:spcPct val="0"/>
              </a:spcAft>
              <a:buClrTx/>
              <a:buFontTx/>
              <a:buNone/>
            </a:pPr>
            <a:r>
              <a:rPr lang="en-US" altLang="en-US" sz="1300" b="1" dirty="0">
                <a:solidFill>
                  <a:srgbClr val="000000"/>
                </a:solidFill>
                <a:ea typeface="ＭＳ Ｐゴシック" pitchFamily="84" charset="-128"/>
              </a:rPr>
              <a:t>separate</a:t>
            </a:r>
          </a:p>
        </p:txBody>
      </p:sp>
      <p:sp>
        <p:nvSpPr>
          <p:cNvPr id="59409" name="Text Box 3"/>
          <p:cNvSpPr txBox="1">
            <a:spLocks noChangeArrowheads="1"/>
          </p:cNvSpPr>
          <p:nvPr/>
        </p:nvSpPr>
        <p:spPr bwMode="auto">
          <a:xfrm>
            <a:off x="7291387" y="2355295"/>
            <a:ext cx="1534230" cy="4350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a:solidFill>
                  <a:srgbClr val="000000"/>
                </a:solidFill>
                <a:ea typeface="ＭＳ Ｐゴシック" pitchFamily="84" charset="-128"/>
              </a:rPr>
              <a:t>Sister </a:t>
            </a:r>
            <a:r>
              <a:rPr lang="en-US" altLang="en-US" sz="1300" b="1" dirty="0" err="1">
                <a:solidFill>
                  <a:srgbClr val="000000"/>
                </a:solidFill>
                <a:ea typeface="ＭＳ Ｐゴシック" pitchFamily="84" charset="-128"/>
              </a:rPr>
              <a:t>chromatids</a:t>
            </a:r>
            <a:endParaRPr lang="en-US" altLang="en-US" sz="1300" b="1" dirty="0">
              <a:solidFill>
                <a:srgbClr val="000000"/>
              </a:solidFill>
              <a:ea typeface="ＭＳ Ｐゴシック" pitchFamily="84" charset="-128"/>
            </a:endParaRPr>
          </a:p>
          <a:p>
            <a:pPr fontAlgn="base">
              <a:spcBef>
                <a:spcPct val="0"/>
              </a:spcBef>
              <a:spcAft>
                <a:spcPct val="0"/>
              </a:spcAft>
              <a:buClrTx/>
              <a:buFontTx/>
              <a:buNone/>
            </a:pPr>
            <a:r>
              <a:rPr lang="en-US" altLang="en-US" sz="1300" b="1" dirty="0">
                <a:solidFill>
                  <a:srgbClr val="000000"/>
                </a:solidFill>
                <a:ea typeface="ＭＳ Ｐゴシック" pitchFamily="84" charset="-128"/>
              </a:rPr>
              <a:t>remain attached</a:t>
            </a:r>
          </a:p>
        </p:txBody>
      </p:sp>
      <p:sp>
        <p:nvSpPr>
          <p:cNvPr id="59410" name="Text Box 3"/>
          <p:cNvSpPr txBox="1">
            <a:spLocks noChangeArrowheads="1"/>
          </p:cNvSpPr>
          <p:nvPr/>
        </p:nvSpPr>
        <p:spPr bwMode="auto">
          <a:xfrm>
            <a:off x="405077" y="1848565"/>
            <a:ext cx="2202607" cy="195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400" b="1" dirty="0">
                <a:solidFill>
                  <a:srgbClr val="000000"/>
                </a:solidFill>
                <a:ea typeface="ＭＳ Ｐゴシック" pitchFamily="84" charset="-128"/>
              </a:rPr>
              <a:t>Chromosomes duplicate</a:t>
            </a:r>
          </a:p>
        </p:txBody>
      </p:sp>
      <p:sp>
        <p:nvSpPr>
          <p:cNvPr id="59411" name="Text Box 3"/>
          <p:cNvSpPr txBox="1">
            <a:spLocks noChangeArrowheads="1"/>
          </p:cNvSpPr>
          <p:nvPr/>
        </p:nvSpPr>
        <p:spPr bwMode="auto">
          <a:xfrm>
            <a:off x="3328387" y="1881906"/>
            <a:ext cx="953619" cy="195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400" b="1" dirty="0">
                <a:solidFill>
                  <a:srgbClr val="000000"/>
                </a:solidFill>
                <a:ea typeface="ＭＳ Ｐゴシック" pitchFamily="84" charset="-128"/>
              </a:rPr>
              <a:t>Prophase </a:t>
            </a:r>
            <a:r>
              <a:rPr lang="en-US" altLang="en-US" sz="1400" b="1" dirty="0">
                <a:solidFill>
                  <a:srgbClr val="000000"/>
                </a:solidFill>
                <a:latin typeface="Times New Roman" pitchFamily="18" charset="0"/>
                <a:ea typeface="ＭＳ Ｐゴシック" pitchFamily="84" charset="-128"/>
              </a:rPr>
              <a:t>I</a:t>
            </a:r>
            <a:endParaRPr lang="en-US" altLang="en-US" sz="1400" b="1" dirty="0">
              <a:solidFill>
                <a:srgbClr val="000000"/>
              </a:solidFill>
              <a:ea typeface="ＭＳ Ｐゴシック" pitchFamily="84" charset="-128"/>
            </a:endParaRPr>
          </a:p>
        </p:txBody>
      </p:sp>
      <p:sp>
        <p:nvSpPr>
          <p:cNvPr id="59412" name="Text Box 3"/>
          <p:cNvSpPr txBox="1">
            <a:spLocks noChangeArrowheads="1"/>
          </p:cNvSpPr>
          <p:nvPr/>
        </p:nvSpPr>
        <p:spPr bwMode="auto">
          <a:xfrm>
            <a:off x="5536053" y="1881906"/>
            <a:ext cx="1027884" cy="195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400" b="1" dirty="0">
                <a:solidFill>
                  <a:srgbClr val="000000"/>
                </a:solidFill>
                <a:ea typeface="ＭＳ Ｐゴシック" pitchFamily="84" charset="-128"/>
              </a:rPr>
              <a:t>Metaphase </a:t>
            </a:r>
            <a:r>
              <a:rPr lang="en-US" altLang="en-US" sz="1400" b="1" dirty="0">
                <a:solidFill>
                  <a:srgbClr val="000000"/>
                </a:solidFill>
                <a:latin typeface="Times New Roman" pitchFamily="18" charset="0"/>
                <a:ea typeface="ＭＳ Ｐゴシック" pitchFamily="84" charset="-128"/>
              </a:rPr>
              <a:t>I</a:t>
            </a:r>
            <a:endParaRPr lang="en-US" altLang="en-US" sz="1400" b="1" dirty="0">
              <a:solidFill>
                <a:srgbClr val="000000"/>
              </a:solidFill>
              <a:ea typeface="ＭＳ Ｐゴシック" pitchFamily="84" charset="-128"/>
            </a:endParaRPr>
          </a:p>
        </p:txBody>
      </p:sp>
      <p:sp>
        <p:nvSpPr>
          <p:cNvPr id="59413" name="Text Box 3"/>
          <p:cNvSpPr txBox="1">
            <a:spLocks noChangeArrowheads="1"/>
          </p:cNvSpPr>
          <p:nvPr/>
        </p:nvSpPr>
        <p:spPr bwMode="auto">
          <a:xfrm>
            <a:off x="7696464" y="1881906"/>
            <a:ext cx="1027884" cy="195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400" b="1" dirty="0">
                <a:solidFill>
                  <a:srgbClr val="000000"/>
                </a:solidFill>
                <a:ea typeface="ＭＳ Ｐゴシック" pitchFamily="84" charset="-128"/>
              </a:rPr>
              <a:t>Anaphase </a:t>
            </a:r>
            <a:r>
              <a:rPr lang="en-US" altLang="en-US" sz="1400" b="1" dirty="0">
                <a:solidFill>
                  <a:srgbClr val="000000"/>
                </a:solidFill>
                <a:latin typeface="Times New Roman" pitchFamily="18" charset="0"/>
                <a:ea typeface="ＭＳ Ｐゴシック" pitchFamily="84" charset="-128"/>
              </a:rPr>
              <a:t>I</a:t>
            </a:r>
            <a:endParaRPr lang="en-US" altLang="en-US" sz="1400" b="1" dirty="0">
              <a:solidFill>
                <a:srgbClr val="000000"/>
              </a:solidFill>
              <a:ea typeface="ＭＳ Ｐゴシック" pitchFamily="84" charset="-128"/>
            </a:endParaRPr>
          </a:p>
        </p:txBody>
      </p:sp>
      <p:sp>
        <p:nvSpPr>
          <p:cNvPr id="59414" name="Text Box 3"/>
          <p:cNvSpPr txBox="1">
            <a:spLocks noChangeArrowheads="1"/>
          </p:cNvSpPr>
          <p:nvPr/>
        </p:nvSpPr>
        <p:spPr bwMode="auto">
          <a:xfrm>
            <a:off x="958683" y="1675210"/>
            <a:ext cx="1115650" cy="195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300" b="1" dirty="0">
                <a:solidFill>
                  <a:srgbClr val="000000"/>
                </a:solidFill>
                <a:ea typeface="ＭＳ Ｐゴシック" pitchFamily="84" charset="-128"/>
              </a:rPr>
              <a:t>I</a:t>
            </a:r>
            <a:r>
              <a:rPr lang="en-US" altLang="en-US" sz="1100" b="1" dirty="0">
                <a:solidFill>
                  <a:srgbClr val="000000"/>
                </a:solidFill>
                <a:ea typeface="ＭＳ Ｐゴシック" pitchFamily="84" charset="-128"/>
              </a:rPr>
              <a:t>NTERPHASE:</a:t>
            </a:r>
            <a:endParaRPr lang="en-US" altLang="en-US" sz="1300" b="1" dirty="0">
              <a:solidFill>
                <a:srgbClr val="000000"/>
              </a:solidFill>
              <a:ea typeface="ＭＳ Ｐゴシック" pitchFamily="84" charset="-128"/>
            </a:endParaRPr>
          </a:p>
        </p:txBody>
      </p:sp>
      <p:sp>
        <p:nvSpPr>
          <p:cNvPr id="59415" name="Text Box 3"/>
          <p:cNvSpPr txBox="1">
            <a:spLocks noChangeArrowheads="1"/>
          </p:cNvSpPr>
          <p:nvPr/>
        </p:nvSpPr>
        <p:spPr bwMode="auto">
          <a:xfrm>
            <a:off x="3969755" y="1515190"/>
            <a:ext cx="3998449" cy="195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400" b="1" dirty="0">
                <a:solidFill>
                  <a:srgbClr val="000000"/>
                </a:solidFill>
                <a:ea typeface="ＭＳ Ｐゴシック" pitchFamily="84" charset="-128"/>
              </a:rPr>
              <a:t>M</a:t>
            </a:r>
            <a:r>
              <a:rPr lang="en-US" altLang="en-US" sz="1100" b="1" dirty="0">
                <a:solidFill>
                  <a:srgbClr val="000000"/>
                </a:solidFill>
                <a:ea typeface="ＭＳ Ｐゴシック" pitchFamily="84" charset="-128"/>
              </a:rPr>
              <a:t>EIOSIS</a:t>
            </a:r>
            <a:r>
              <a:rPr lang="en-US" altLang="en-US" sz="1400" b="1" dirty="0">
                <a:solidFill>
                  <a:srgbClr val="000000"/>
                </a:solidFill>
                <a:ea typeface="ＭＳ Ｐゴシック" pitchFamily="84" charset="-128"/>
              </a:rPr>
              <a:t> </a:t>
            </a:r>
            <a:r>
              <a:rPr lang="en-US" altLang="en-US" sz="1400" b="1" dirty="0">
                <a:solidFill>
                  <a:srgbClr val="000000"/>
                </a:solidFill>
                <a:latin typeface="Times New Roman" pitchFamily="18" charset="0"/>
                <a:ea typeface="ＭＳ Ｐゴシック" pitchFamily="84" charset="-128"/>
              </a:rPr>
              <a:t>I</a:t>
            </a:r>
            <a:r>
              <a:rPr lang="en-US" altLang="en-US" sz="1400" b="1" dirty="0">
                <a:solidFill>
                  <a:srgbClr val="000000"/>
                </a:solidFill>
                <a:ea typeface="ＭＳ Ｐゴシック" pitchFamily="84" charset="-128"/>
              </a:rPr>
              <a:t>: Homologous chromosomes separate</a:t>
            </a:r>
          </a:p>
        </p:txBody>
      </p:sp>
      <p:grpSp>
        <p:nvGrpSpPr>
          <p:cNvPr id="2" name="Group 24"/>
          <p:cNvGrpSpPr>
            <a:grpSpLocks/>
          </p:cNvGrpSpPr>
          <p:nvPr/>
        </p:nvGrpSpPr>
        <p:grpSpPr bwMode="auto">
          <a:xfrm>
            <a:off x="1436336" y="2858695"/>
            <a:ext cx="391575" cy="315039"/>
            <a:chOff x="851" y="1715"/>
            <a:chExt cx="232" cy="189"/>
          </a:xfrm>
        </p:grpSpPr>
        <p:sp>
          <p:nvSpPr>
            <p:cNvPr id="59444" name="Line 25"/>
            <p:cNvSpPr>
              <a:spLocks noChangeShapeType="1"/>
            </p:cNvSpPr>
            <p:nvPr/>
          </p:nvSpPr>
          <p:spPr bwMode="auto">
            <a:xfrm flipV="1">
              <a:off x="851" y="1715"/>
              <a:ext cx="232" cy="165"/>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sp>
          <p:nvSpPr>
            <p:cNvPr id="59445" name="Line 26"/>
            <p:cNvSpPr>
              <a:spLocks noChangeShapeType="1"/>
            </p:cNvSpPr>
            <p:nvPr/>
          </p:nvSpPr>
          <p:spPr bwMode="auto">
            <a:xfrm flipH="1">
              <a:off x="896" y="1715"/>
              <a:ext cx="184" cy="189"/>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grpSp>
      <p:sp>
        <p:nvSpPr>
          <p:cNvPr id="59417" name="Line 27"/>
          <p:cNvSpPr>
            <a:spLocks noChangeShapeType="1"/>
          </p:cNvSpPr>
          <p:nvPr/>
        </p:nvSpPr>
        <p:spPr bwMode="auto">
          <a:xfrm flipV="1">
            <a:off x="1048141" y="4280539"/>
            <a:ext cx="207601" cy="431721"/>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p>
            <a:pPr fontAlgn="base">
              <a:spcBef>
                <a:spcPct val="0"/>
              </a:spcBef>
              <a:spcAft>
                <a:spcPct val="0"/>
              </a:spcAft>
            </a:pPr>
            <a:endParaRPr lang="en-US">
              <a:solidFill>
                <a:srgbClr val="000000"/>
              </a:solidFill>
              <a:latin typeface="Arial" charset="0"/>
            </a:endParaRPr>
          </a:p>
        </p:txBody>
      </p:sp>
      <p:sp>
        <p:nvSpPr>
          <p:cNvPr id="59418" name="Line 28"/>
          <p:cNvSpPr>
            <a:spLocks noChangeShapeType="1"/>
          </p:cNvSpPr>
          <p:nvPr/>
        </p:nvSpPr>
        <p:spPr bwMode="auto">
          <a:xfrm>
            <a:off x="1525794" y="4088845"/>
            <a:ext cx="140090" cy="58674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p>
            <a:pPr fontAlgn="base">
              <a:spcBef>
                <a:spcPct val="0"/>
              </a:spcBef>
              <a:spcAft>
                <a:spcPct val="0"/>
              </a:spcAft>
            </a:pPr>
            <a:endParaRPr lang="en-US">
              <a:solidFill>
                <a:srgbClr val="000000"/>
              </a:solidFill>
              <a:latin typeface="Arial" charset="0"/>
            </a:endParaRPr>
          </a:p>
        </p:txBody>
      </p:sp>
      <p:grpSp>
        <p:nvGrpSpPr>
          <p:cNvPr id="3" name="Group 29"/>
          <p:cNvGrpSpPr>
            <a:grpSpLocks/>
          </p:cNvGrpSpPr>
          <p:nvPr/>
        </p:nvGrpSpPr>
        <p:grpSpPr bwMode="auto">
          <a:xfrm>
            <a:off x="967122" y="2800350"/>
            <a:ext cx="632932" cy="315040"/>
            <a:chOff x="573" y="1680"/>
            <a:chExt cx="375" cy="189"/>
          </a:xfrm>
        </p:grpSpPr>
        <p:sp>
          <p:nvSpPr>
            <p:cNvPr id="59442" name="Line 30"/>
            <p:cNvSpPr>
              <a:spLocks noChangeShapeType="1"/>
            </p:cNvSpPr>
            <p:nvPr/>
          </p:nvSpPr>
          <p:spPr bwMode="auto">
            <a:xfrm>
              <a:off x="573" y="1680"/>
              <a:ext cx="174" cy="139"/>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sp>
          <p:nvSpPr>
            <p:cNvPr id="59443" name="AutoShape 31"/>
            <p:cNvSpPr>
              <a:spLocks/>
            </p:cNvSpPr>
            <p:nvPr/>
          </p:nvSpPr>
          <p:spPr bwMode="auto">
            <a:xfrm rot="-7074886">
              <a:off x="731" y="1651"/>
              <a:ext cx="62" cy="373"/>
            </a:xfrm>
            <a:prstGeom prst="rightBrace">
              <a:avLst>
                <a:gd name="adj1" fmla="val 50134"/>
                <a:gd name="adj2" fmla="val 49185"/>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n-US" altLang="en-US" sz="2500" dirty="0">
                <a:solidFill>
                  <a:srgbClr val="000000"/>
                </a:solidFill>
                <a:ea typeface="ＭＳ Ｐゴシック" pitchFamily="84" charset="-128"/>
              </a:endParaRPr>
            </a:p>
          </p:txBody>
        </p:sp>
      </p:grpSp>
      <p:grpSp>
        <p:nvGrpSpPr>
          <p:cNvPr id="4" name="Group 32"/>
          <p:cNvGrpSpPr>
            <a:grpSpLocks/>
          </p:cNvGrpSpPr>
          <p:nvPr/>
        </p:nvGrpSpPr>
        <p:grpSpPr bwMode="auto">
          <a:xfrm>
            <a:off x="3461722" y="2631996"/>
            <a:ext cx="318998" cy="1120140"/>
            <a:chOff x="2051" y="1579"/>
            <a:chExt cx="189" cy="672"/>
          </a:xfrm>
        </p:grpSpPr>
        <p:sp>
          <p:nvSpPr>
            <p:cNvPr id="59440" name="Line 33"/>
            <p:cNvSpPr>
              <a:spLocks noChangeShapeType="1"/>
            </p:cNvSpPr>
            <p:nvPr/>
          </p:nvSpPr>
          <p:spPr bwMode="auto">
            <a:xfrm flipV="1">
              <a:off x="2051" y="1579"/>
              <a:ext cx="117" cy="501"/>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sp>
          <p:nvSpPr>
            <p:cNvPr id="59441" name="Line 34"/>
            <p:cNvSpPr>
              <a:spLocks noChangeShapeType="1"/>
            </p:cNvSpPr>
            <p:nvPr/>
          </p:nvSpPr>
          <p:spPr bwMode="auto">
            <a:xfrm>
              <a:off x="2168" y="1581"/>
              <a:ext cx="72" cy="67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grpSp>
      <p:sp>
        <p:nvSpPr>
          <p:cNvPr id="59421" name="Line 35"/>
          <p:cNvSpPr>
            <a:spLocks noChangeShapeType="1"/>
          </p:cNvSpPr>
          <p:nvPr/>
        </p:nvSpPr>
        <p:spPr bwMode="auto">
          <a:xfrm>
            <a:off x="4276939" y="2947039"/>
            <a:ext cx="0" cy="391716"/>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p>
            <a:pPr fontAlgn="base">
              <a:spcBef>
                <a:spcPct val="0"/>
              </a:spcBef>
              <a:spcAft>
                <a:spcPct val="0"/>
              </a:spcAft>
            </a:pPr>
            <a:endParaRPr lang="en-US">
              <a:solidFill>
                <a:srgbClr val="000000"/>
              </a:solidFill>
              <a:latin typeface="Arial" charset="0"/>
            </a:endParaRPr>
          </a:p>
        </p:txBody>
      </p:sp>
      <p:grpSp>
        <p:nvGrpSpPr>
          <p:cNvPr id="5" name="Group 36"/>
          <p:cNvGrpSpPr>
            <a:grpSpLocks/>
          </p:cNvGrpSpPr>
          <p:nvPr/>
        </p:nvGrpSpPr>
        <p:grpSpPr bwMode="auto">
          <a:xfrm>
            <a:off x="3402651" y="4502231"/>
            <a:ext cx="113085" cy="311705"/>
            <a:chOff x="2016" y="2701"/>
            <a:chExt cx="67" cy="187"/>
          </a:xfrm>
        </p:grpSpPr>
        <p:sp>
          <p:nvSpPr>
            <p:cNvPr id="59438" name="Line 37"/>
            <p:cNvSpPr>
              <a:spLocks noChangeShapeType="1"/>
            </p:cNvSpPr>
            <p:nvPr/>
          </p:nvSpPr>
          <p:spPr bwMode="auto">
            <a:xfrm>
              <a:off x="2016" y="2741"/>
              <a:ext cx="8" cy="147"/>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sp>
          <p:nvSpPr>
            <p:cNvPr id="59439" name="Line 38"/>
            <p:cNvSpPr>
              <a:spLocks noChangeShapeType="1"/>
            </p:cNvSpPr>
            <p:nvPr/>
          </p:nvSpPr>
          <p:spPr bwMode="auto">
            <a:xfrm flipV="1">
              <a:off x="2024" y="2701"/>
              <a:ext cx="59" cy="187"/>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grpSp>
      <p:grpSp>
        <p:nvGrpSpPr>
          <p:cNvPr id="6" name="Group 39"/>
          <p:cNvGrpSpPr>
            <a:grpSpLocks/>
          </p:cNvGrpSpPr>
          <p:nvPr/>
        </p:nvGrpSpPr>
        <p:grpSpPr bwMode="auto">
          <a:xfrm>
            <a:off x="3745279" y="4445556"/>
            <a:ext cx="310559" cy="360045"/>
            <a:chOff x="2219" y="2667"/>
            <a:chExt cx="184" cy="216"/>
          </a:xfrm>
        </p:grpSpPr>
        <p:sp>
          <p:nvSpPr>
            <p:cNvPr id="59436" name="Line 40"/>
            <p:cNvSpPr>
              <a:spLocks noChangeShapeType="1"/>
            </p:cNvSpPr>
            <p:nvPr/>
          </p:nvSpPr>
          <p:spPr bwMode="auto">
            <a:xfrm>
              <a:off x="2219" y="2715"/>
              <a:ext cx="184" cy="162"/>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sp>
          <p:nvSpPr>
            <p:cNvPr id="59437" name="Line 41"/>
            <p:cNvSpPr>
              <a:spLocks noChangeShapeType="1"/>
            </p:cNvSpPr>
            <p:nvPr/>
          </p:nvSpPr>
          <p:spPr bwMode="auto">
            <a:xfrm>
              <a:off x="2339" y="2667"/>
              <a:ext cx="61" cy="216"/>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grpSp>
      <p:grpSp>
        <p:nvGrpSpPr>
          <p:cNvPr id="7" name="Group 42"/>
          <p:cNvGrpSpPr>
            <a:grpSpLocks/>
          </p:cNvGrpSpPr>
          <p:nvPr/>
        </p:nvGrpSpPr>
        <p:grpSpPr bwMode="auto">
          <a:xfrm>
            <a:off x="4040648" y="3920494"/>
            <a:ext cx="342628" cy="551736"/>
            <a:chOff x="2394" y="2352"/>
            <a:chExt cx="203" cy="331"/>
          </a:xfrm>
        </p:grpSpPr>
        <p:sp>
          <p:nvSpPr>
            <p:cNvPr id="59434" name="Line 43"/>
            <p:cNvSpPr>
              <a:spLocks noChangeShapeType="1"/>
            </p:cNvSpPr>
            <p:nvPr/>
          </p:nvSpPr>
          <p:spPr bwMode="auto">
            <a:xfrm>
              <a:off x="2448" y="2459"/>
              <a:ext cx="149" cy="224"/>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sp>
          <p:nvSpPr>
            <p:cNvPr id="59435" name="AutoShape 44"/>
            <p:cNvSpPr>
              <a:spLocks/>
            </p:cNvSpPr>
            <p:nvPr/>
          </p:nvSpPr>
          <p:spPr bwMode="auto">
            <a:xfrm rot="2691046">
              <a:off x="2394" y="2352"/>
              <a:ext cx="73" cy="194"/>
            </a:xfrm>
            <a:prstGeom prst="rightBrace">
              <a:avLst>
                <a:gd name="adj1" fmla="val 22146"/>
                <a:gd name="adj2" fmla="val 49185"/>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n-US" altLang="en-US" sz="2500" dirty="0">
                <a:solidFill>
                  <a:srgbClr val="000000"/>
                </a:solidFill>
                <a:ea typeface="ＭＳ Ｐゴシック" pitchFamily="84" charset="-128"/>
              </a:endParaRPr>
            </a:p>
          </p:txBody>
        </p:sp>
      </p:grpSp>
      <p:sp>
        <p:nvSpPr>
          <p:cNvPr id="59425" name="Line 45"/>
          <p:cNvSpPr>
            <a:spLocks noChangeShapeType="1"/>
          </p:cNvSpPr>
          <p:nvPr/>
        </p:nvSpPr>
        <p:spPr bwMode="auto">
          <a:xfrm flipH="1">
            <a:off x="5946198" y="3867150"/>
            <a:ext cx="570484" cy="1213485"/>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p>
            <a:pPr fontAlgn="base">
              <a:spcBef>
                <a:spcPct val="0"/>
              </a:spcBef>
              <a:spcAft>
                <a:spcPct val="0"/>
              </a:spcAft>
            </a:pPr>
            <a:endParaRPr lang="en-US">
              <a:solidFill>
                <a:srgbClr val="000000"/>
              </a:solidFill>
              <a:latin typeface="Arial" charset="0"/>
            </a:endParaRPr>
          </a:p>
        </p:txBody>
      </p:sp>
      <p:sp>
        <p:nvSpPr>
          <p:cNvPr id="59426" name="Line 46"/>
          <p:cNvSpPr>
            <a:spLocks noChangeShapeType="1"/>
          </p:cNvSpPr>
          <p:nvPr/>
        </p:nvSpPr>
        <p:spPr bwMode="auto">
          <a:xfrm flipH="1">
            <a:off x="6661834" y="3818815"/>
            <a:ext cx="162031" cy="856774"/>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p>
            <a:pPr fontAlgn="base">
              <a:spcBef>
                <a:spcPct val="0"/>
              </a:spcBef>
              <a:spcAft>
                <a:spcPct val="0"/>
              </a:spcAft>
            </a:pPr>
            <a:endParaRPr lang="en-US">
              <a:solidFill>
                <a:srgbClr val="000000"/>
              </a:solidFill>
              <a:latin typeface="Arial" charset="0"/>
            </a:endParaRPr>
          </a:p>
        </p:txBody>
      </p:sp>
      <p:grpSp>
        <p:nvGrpSpPr>
          <p:cNvPr id="8" name="Group 47"/>
          <p:cNvGrpSpPr>
            <a:grpSpLocks/>
          </p:cNvGrpSpPr>
          <p:nvPr/>
        </p:nvGrpSpPr>
        <p:grpSpPr bwMode="auto">
          <a:xfrm>
            <a:off x="7431477" y="3373756"/>
            <a:ext cx="243046" cy="1501855"/>
            <a:chOff x="4403" y="2024"/>
            <a:chExt cx="144" cy="901"/>
          </a:xfrm>
        </p:grpSpPr>
        <p:sp>
          <p:nvSpPr>
            <p:cNvPr id="59432" name="Line 48"/>
            <p:cNvSpPr>
              <a:spLocks noChangeShapeType="1"/>
            </p:cNvSpPr>
            <p:nvPr/>
          </p:nvSpPr>
          <p:spPr bwMode="auto">
            <a:xfrm flipH="1">
              <a:off x="4403" y="2024"/>
              <a:ext cx="144" cy="899"/>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sp>
          <p:nvSpPr>
            <p:cNvPr id="59433" name="Line 49"/>
            <p:cNvSpPr>
              <a:spLocks noChangeShapeType="1"/>
            </p:cNvSpPr>
            <p:nvPr/>
          </p:nvSpPr>
          <p:spPr bwMode="auto">
            <a:xfrm flipH="1">
              <a:off x="4403" y="2573"/>
              <a:ext cx="144" cy="352"/>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grpSp>
      <p:grpSp>
        <p:nvGrpSpPr>
          <p:cNvPr id="9" name="Group 50"/>
          <p:cNvGrpSpPr>
            <a:grpSpLocks/>
          </p:cNvGrpSpPr>
          <p:nvPr/>
        </p:nvGrpSpPr>
        <p:grpSpPr bwMode="auto">
          <a:xfrm>
            <a:off x="7758914" y="2725345"/>
            <a:ext cx="234607" cy="608409"/>
            <a:chOff x="4597" y="1635"/>
            <a:chExt cx="139" cy="365"/>
          </a:xfrm>
        </p:grpSpPr>
        <p:sp>
          <p:nvSpPr>
            <p:cNvPr id="59430" name="Line 51"/>
            <p:cNvSpPr>
              <a:spLocks noChangeShapeType="1"/>
            </p:cNvSpPr>
            <p:nvPr/>
          </p:nvSpPr>
          <p:spPr bwMode="auto">
            <a:xfrm>
              <a:off x="4598" y="1638"/>
              <a:ext cx="138" cy="362"/>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sp>
          <p:nvSpPr>
            <p:cNvPr id="59431" name="Line 52"/>
            <p:cNvSpPr>
              <a:spLocks noChangeShapeType="1"/>
            </p:cNvSpPr>
            <p:nvPr/>
          </p:nvSpPr>
          <p:spPr bwMode="auto">
            <a:xfrm>
              <a:off x="4597" y="1635"/>
              <a:ext cx="102" cy="344"/>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grpSp>
      <p:sp>
        <p:nvSpPr>
          <p:cNvPr id="59429" name="Line 53"/>
          <p:cNvSpPr>
            <a:spLocks noChangeShapeType="1"/>
          </p:cNvSpPr>
          <p:nvPr/>
        </p:nvSpPr>
        <p:spPr bwMode="auto">
          <a:xfrm>
            <a:off x="6116664" y="2720340"/>
            <a:ext cx="266676" cy="655082"/>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6659" tIns="48330" rIns="96659" bIns="48330" anchor="ctr"/>
          <a:lstStyle/>
          <a:p>
            <a:pPr fontAlgn="base">
              <a:spcBef>
                <a:spcPct val="0"/>
              </a:spcBef>
              <a:spcAft>
                <a:spcPct val="0"/>
              </a:spcAft>
            </a:pPr>
            <a:endParaRPr lang="en-US">
              <a:solidFill>
                <a:srgbClr val="000000"/>
              </a:solidFill>
              <a:latin typeface="Arial" charset="0"/>
            </a:endParaRPr>
          </a:p>
        </p:txBody>
      </p:sp>
    </p:spTree>
    <p:extLst>
      <p:ext uri="{BB962C8B-B14F-4D97-AF65-F5344CB8AC3E}">
        <p14:creationId xmlns:p14="http://schemas.microsoft.com/office/powerpoint/2010/main" xmlns="" val="310833786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86093" y="50"/>
            <a:ext cx="8749665" cy="576064"/>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altLang="zh-TW" sz="4200" b="1" dirty="0" smtClean="0">
                <a:solidFill>
                  <a:schemeClr val="tx1"/>
                </a:solidFill>
                <a:latin typeface="Arial" pitchFamily="34" charset="0"/>
                <a:cs typeface="Arial" pitchFamily="34" charset="0"/>
              </a:rPr>
              <a:t>Infertility</a:t>
            </a:r>
          </a:p>
        </p:txBody>
      </p:sp>
      <p:sp>
        <p:nvSpPr>
          <p:cNvPr id="3075" name="Rectangle 3"/>
          <p:cNvSpPr>
            <a:spLocks noGrp="1" noChangeArrowheads="1"/>
          </p:cNvSpPr>
          <p:nvPr>
            <p:ph type="body" idx="1"/>
          </p:nvPr>
        </p:nvSpPr>
        <p:spPr>
          <a:xfrm>
            <a:off x="0" y="576114"/>
            <a:ext cx="9721850" cy="6624786"/>
          </a:xfrm>
        </p:spPr>
        <p:txBody>
          <a:bodyPr>
            <a:normAutofit/>
          </a:bodyPr>
          <a:lstStyle/>
          <a:p>
            <a:pPr marL="0" indent="-173038" eaLnBrk="1" hangingPunct="1">
              <a:spcBef>
                <a:spcPts val="0"/>
              </a:spcBef>
            </a:pPr>
            <a:r>
              <a:rPr lang="en-US" altLang="zh-TW" sz="2400" dirty="0" smtClean="0">
                <a:latin typeface="Arial" pitchFamily="34" charset="0"/>
                <a:cs typeface="Arial" pitchFamily="34" charset="0"/>
              </a:rPr>
              <a:t>Couple who does not use any contraceptive, but can not conceive within 2~3 years are considered infertile.</a:t>
            </a:r>
          </a:p>
          <a:p>
            <a:pPr marL="0" indent="-173038" eaLnBrk="1" hangingPunct="1">
              <a:spcBef>
                <a:spcPts val="0"/>
              </a:spcBef>
              <a:buNone/>
            </a:pPr>
            <a:r>
              <a:rPr lang="en-US" altLang="zh-TW" sz="2400" dirty="0" smtClean="0">
                <a:latin typeface="Arial" pitchFamily="34" charset="0"/>
                <a:cs typeface="Arial" pitchFamily="34" charset="0"/>
              </a:rPr>
              <a:t>For ex., up to 5,000,000 American couples suffer from infertility every year and 20% of those decide to undergo </a:t>
            </a:r>
            <a:r>
              <a:rPr lang="en-US" altLang="zh-TW" sz="2400" dirty="0" smtClean="0">
                <a:latin typeface="Arial" pitchFamily="34" charset="0"/>
                <a:cs typeface="Arial" pitchFamily="34" charset="0"/>
                <a:hlinkClick r:id="rId2"/>
              </a:rPr>
              <a:t>in vitro fertilization</a:t>
            </a:r>
            <a:r>
              <a:rPr lang="en-US" altLang="zh-TW" sz="2400" dirty="0" smtClean="0">
                <a:latin typeface="Arial" pitchFamily="34" charset="0"/>
                <a:cs typeface="Arial" pitchFamily="34" charset="0"/>
              </a:rPr>
              <a:t>. </a:t>
            </a:r>
          </a:p>
          <a:p>
            <a:pPr marL="0" indent="-173038" eaLnBrk="1" hangingPunct="1">
              <a:spcBef>
                <a:spcPts val="0"/>
              </a:spcBef>
              <a:buNone/>
            </a:pPr>
            <a:r>
              <a:rPr lang="en-US" altLang="zh-TW" sz="2400" dirty="0" smtClean="0">
                <a:latin typeface="Arial" pitchFamily="34" charset="0"/>
                <a:cs typeface="Arial" pitchFamily="34" charset="0"/>
              </a:rPr>
              <a:t>About 1 out of every 6 couples is infertile in the US.</a:t>
            </a:r>
          </a:p>
          <a:p>
            <a:pPr marL="0" indent="268288">
              <a:lnSpc>
                <a:spcPct val="80000"/>
              </a:lnSpc>
              <a:buNone/>
            </a:pPr>
            <a:endParaRPr lang="en-US" altLang="zh-TW" sz="2400" dirty="0" smtClean="0"/>
          </a:p>
          <a:p>
            <a:pPr marL="0" indent="268288">
              <a:lnSpc>
                <a:spcPct val="80000"/>
              </a:lnSpc>
              <a:buNone/>
            </a:pPr>
            <a:endParaRPr lang="en-US" altLang="zh-TW" sz="2400" dirty="0" smtClean="0"/>
          </a:p>
          <a:p>
            <a:pPr marL="0" indent="268288">
              <a:lnSpc>
                <a:spcPct val="80000"/>
              </a:lnSpc>
              <a:buNone/>
            </a:pPr>
            <a:r>
              <a:rPr lang="en-US" altLang="zh-TW" sz="2400" dirty="0" smtClean="0"/>
              <a:t>Infertility due to male factor accounts for at least 40% of infertility cases. For this reason, it is very important that men also be investigated for fertility problems. While blockages and problems producing healthy sperm are often the main reasons for male infertility, there are a variety of issues that can </a:t>
            </a:r>
            <a:r>
              <a:rPr lang="en-US" altLang="zh-TW" sz="2400" dirty="0" smtClean="0">
                <a:hlinkClick r:id="rId3"/>
              </a:rPr>
              <a:t>diagnosed</a:t>
            </a:r>
            <a:r>
              <a:rPr lang="en-US" altLang="zh-TW" sz="2400" dirty="0" smtClean="0"/>
              <a:t>. Once a diagnosis has been made by a fertility specialist, a proper </a:t>
            </a:r>
            <a:r>
              <a:rPr lang="en-US" altLang="zh-TW" sz="2400" dirty="0" smtClean="0">
                <a:hlinkClick r:id="rId4"/>
              </a:rPr>
              <a:t>course of treatment</a:t>
            </a:r>
            <a:r>
              <a:rPr lang="en-US" altLang="zh-TW" sz="2400" dirty="0" smtClean="0"/>
              <a:t> can be recommended. Depending on the cause of male infertility, possible forms of treatment may include </a:t>
            </a:r>
            <a:r>
              <a:rPr lang="en-US" altLang="zh-TW" sz="2400" dirty="0" smtClean="0">
                <a:hlinkClick r:id="rId5"/>
              </a:rPr>
              <a:t>surgery</a:t>
            </a:r>
            <a:r>
              <a:rPr lang="en-US" altLang="zh-TW" sz="2400" dirty="0" smtClean="0"/>
              <a:t>, </a:t>
            </a:r>
            <a:r>
              <a:rPr lang="en-US" altLang="zh-TW" sz="2400" dirty="0" smtClean="0">
                <a:hlinkClick r:id="rId6"/>
              </a:rPr>
              <a:t>drugs</a:t>
            </a:r>
            <a:r>
              <a:rPr lang="en-US" altLang="zh-TW" sz="2400" dirty="0" smtClean="0"/>
              <a:t>, or assisted reproductive technologies, like </a:t>
            </a:r>
            <a:r>
              <a:rPr lang="en-US" altLang="zh-TW" sz="2400" dirty="0" smtClean="0">
                <a:hlinkClick r:id="rId7"/>
              </a:rPr>
              <a:t>ICSI</a:t>
            </a:r>
            <a:r>
              <a:rPr lang="en-US" altLang="zh-TW" sz="2400" dirty="0" smtClean="0"/>
              <a:t>. </a:t>
            </a:r>
          </a:p>
          <a:p>
            <a:pPr marL="0" indent="268288">
              <a:lnSpc>
                <a:spcPct val="80000"/>
              </a:lnSpc>
              <a:buNone/>
            </a:pPr>
            <a:r>
              <a:rPr lang="en-US" altLang="zh-TW" sz="2400" dirty="0" smtClean="0">
                <a:hlinkClick r:id="rId8"/>
              </a:rPr>
              <a:t>Ultrasound</a:t>
            </a:r>
            <a:r>
              <a:rPr lang="en-US" altLang="zh-TW" sz="2400" dirty="0" smtClean="0"/>
              <a:t> is likely to be done first, as this can alert your specialist to any possible problems. There are also a number of blood tests that can be performed. </a:t>
            </a:r>
          </a:p>
          <a:p>
            <a:pPr marL="0" indent="-173038" eaLnBrk="1" hangingPunct="1">
              <a:spcBef>
                <a:spcPts val="0"/>
              </a:spcBef>
            </a:pPr>
            <a:endParaRPr lang="en-US" altLang="zh-TW" sz="2400" dirty="0" smtClean="0">
              <a:latin typeface="Arial" pitchFamily="34" charset="0"/>
              <a:cs typeface="Arial" pitchFamily="34" charset="0"/>
            </a:endParaRPr>
          </a:p>
        </p:txBody>
      </p:sp>
      <p:sp>
        <p:nvSpPr>
          <p:cNvPr id="4" name="Rectangle 2"/>
          <p:cNvSpPr txBox="1">
            <a:spLocks noChangeArrowheads="1"/>
          </p:cNvSpPr>
          <p:nvPr/>
        </p:nvSpPr>
        <p:spPr>
          <a:xfrm>
            <a:off x="0" y="2448272"/>
            <a:ext cx="9721849" cy="576114"/>
          </a:xfrm>
          <a:prstGeom prst="rect">
            <a:avLst/>
          </a:prstGeom>
        </p:spPr>
        <p:style>
          <a:lnRef idx="1">
            <a:schemeClr val="accent3"/>
          </a:lnRef>
          <a:fillRef idx="2">
            <a:schemeClr val="accent3"/>
          </a:fillRef>
          <a:effectRef idx="1">
            <a:schemeClr val="accent3"/>
          </a:effectRef>
          <a:fontRef idx="minor">
            <a:schemeClr val="dk1"/>
          </a:fontRef>
        </p:style>
        <p:txBody>
          <a:bodyPr vert="horz" lIns="96659" tIns="48330" rIns="96659" bIns="48330" rtlCol="0" anchor="ctr">
            <a:normAutofit fontScale="92500" lnSpcReduction="20000"/>
          </a:bodyPr>
          <a:lstStyle/>
          <a:p>
            <a:pPr marL="0" marR="0" lvl="0" indent="0" algn="ctr" defTabSz="966591" rtl="0" eaLnBrk="1" fontAlgn="auto" latinLnBrk="0" hangingPunct="1">
              <a:lnSpc>
                <a:spcPct val="100000"/>
              </a:lnSpc>
              <a:spcBef>
                <a:spcPct val="0"/>
              </a:spcBef>
              <a:spcAft>
                <a:spcPts val="0"/>
              </a:spcAft>
              <a:buClrTx/>
              <a:buSzTx/>
              <a:buFontTx/>
              <a:buNone/>
              <a:tabLst/>
              <a:defRPr/>
            </a:pPr>
            <a:r>
              <a:rPr kumimoji="0" lang="en-US" altLang="zh-TW" sz="3800" b="1" i="0" u="none" strike="noStrike" kern="1200" cap="none" spc="0" normalizeH="0" baseline="0" noProof="0" dirty="0" smtClean="0">
                <a:ln>
                  <a:noFill/>
                </a:ln>
                <a:solidFill>
                  <a:schemeClr val="tx1"/>
                </a:solidFill>
                <a:effectLst/>
                <a:uLnTx/>
                <a:uFillTx/>
                <a:latin typeface="Arial" pitchFamily="34" charset="0"/>
                <a:cs typeface="Arial" pitchFamily="34" charset="0"/>
              </a:rPr>
              <a:t>Male</a:t>
            </a:r>
            <a:r>
              <a:rPr kumimoji="0" lang="en-US" altLang="zh-TW" sz="3800" b="1" i="0" u="none" strike="noStrike" kern="1200" cap="none" spc="0" normalizeH="0" baseline="0" noProof="0" dirty="0" smtClean="0">
                <a:ln>
                  <a:noFill/>
                </a:ln>
                <a:solidFill>
                  <a:srgbClr val="FFFF00"/>
                </a:solidFill>
                <a:effectLst/>
                <a:uLnTx/>
                <a:uFillTx/>
                <a:latin typeface="Arial" pitchFamily="34" charset="0"/>
                <a:cs typeface="Arial" pitchFamily="34" charset="0"/>
              </a:rPr>
              <a:t> </a:t>
            </a:r>
            <a:r>
              <a:rPr kumimoji="0" lang="en-US" altLang="zh-TW" sz="3800" b="1" i="0" u="none" strike="noStrike" kern="1200" cap="none" spc="0" normalizeH="0" baseline="0" noProof="0" dirty="0" smtClean="0">
                <a:ln>
                  <a:noFill/>
                </a:ln>
                <a:solidFill>
                  <a:schemeClr val="tx1"/>
                </a:solidFill>
                <a:effectLst/>
                <a:uLnTx/>
                <a:uFillTx/>
                <a:latin typeface="Arial" pitchFamily="34" charset="0"/>
                <a:cs typeface="Arial" pitchFamily="34" charset="0"/>
              </a:rPr>
              <a:t>infertility</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97908" y="0"/>
            <a:ext cx="8585946" cy="504106"/>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altLang="zh-TW" sz="3800" b="1" dirty="0" smtClean="0">
                <a:latin typeface="Lucida Sans" pitchFamily="34" charset="0"/>
              </a:rPr>
              <a:t>Decreasing male fertility rates</a:t>
            </a:r>
            <a:r>
              <a:rPr lang="en-US" altLang="zh-TW" sz="4200" dirty="0" smtClean="0"/>
              <a:t> </a:t>
            </a:r>
          </a:p>
        </p:txBody>
      </p:sp>
      <p:sp>
        <p:nvSpPr>
          <p:cNvPr id="5123" name="Rectangle 3"/>
          <p:cNvSpPr>
            <a:spLocks noGrp="1" noChangeArrowheads="1"/>
          </p:cNvSpPr>
          <p:nvPr>
            <p:ph type="body" idx="1"/>
          </p:nvPr>
        </p:nvSpPr>
        <p:spPr>
          <a:xfrm>
            <a:off x="0" y="576114"/>
            <a:ext cx="9721849" cy="6351419"/>
          </a:xfrm>
        </p:spPr>
        <p:txBody>
          <a:bodyPr>
            <a:normAutofit fontScale="92500" lnSpcReduction="10000"/>
          </a:bodyPr>
          <a:lstStyle/>
          <a:p>
            <a:pPr marL="0">
              <a:lnSpc>
                <a:spcPct val="90000"/>
              </a:lnSpc>
              <a:spcBef>
                <a:spcPts val="0"/>
              </a:spcBef>
            </a:pPr>
            <a:r>
              <a:rPr lang="en-US" altLang="zh-TW" sz="3000" dirty="0" smtClean="0"/>
              <a:t>Recent studies have identified several factors causing a decline in male fertility: </a:t>
            </a:r>
          </a:p>
          <a:p>
            <a:pPr marL="0">
              <a:lnSpc>
                <a:spcPct val="90000"/>
              </a:lnSpc>
              <a:spcBef>
                <a:spcPts val="0"/>
              </a:spcBef>
            </a:pPr>
            <a:r>
              <a:rPr lang="en-US" altLang="zh-TW" sz="3000" dirty="0" smtClean="0"/>
              <a:t>The anti-impotence drug </a:t>
            </a:r>
            <a:r>
              <a:rPr lang="en-US" altLang="zh-TW" sz="3000" b="1" dirty="0" smtClean="0"/>
              <a:t>Viagra</a:t>
            </a:r>
            <a:r>
              <a:rPr lang="en-US" altLang="zh-TW" sz="3000" dirty="0" smtClean="0"/>
              <a:t> could be damaging sperm </a:t>
            </a:r>
            <a:r>
              <a:rPr lang="en-US" altLang="zh-TW" sz="3000" dirty="0" err="1" smtClean="0"/>
              <a:t>acrosomes</a:t>
            </a:r>
            <a:r>
              <a:rPr lang="en-US" altLang="zh-TW" sz="3000" dirty="0" smtClean="0"/>
              <a:t>, and lowering the taker’s ability to conceive (40% less). (Fertility and Sterility).</a:t>
            </a:r>
          </a:p>
          <a:p>
            <a:pPr marL="0">
              <a:lnSpc>
                <a:spcPct val="90000"/>
              </a:lnSpc>
              <a:spcBef>
                <a:spcPts val="0"/>
              </a:spcBef>
            </a:pPr>
            <a:r>
              <a:rPr lang="en-US" altLang="zh-TW" sz="3000" dirty="0" smtClean="0"/>
              <a:t>Another study suggests that </a:t>
            </a:r>
            <a:r>
              <a:rPr lang="en-US" altLang="zh-TW" sz="3000" b="1" dirty="0" smtClean="0"/>
              <a:t>pollution from chemicals </a:t>
            </a:r>
            <a:r>
              <a:rPr lang="en-US" altLang="zh-TW" sz="3000" dirty="0" smtClean="0"/>
              <a:t>such as dioxin can lower a man's sperm count. (Environmental Journal the Ends Report)</a:t>
            </a:r>
          </a:p>
          <a:p>
            <a:pPr marL="0">
              <a:lnSpc>
                <a:spcPct val="90000"/>
              </a:lnSpc>
              <a:spcBef>
                <a:spcPts val="0"/>
              </a:spcBef>
            </a:pPr>
            <a:r>
              <a:rPr lang="en-US" altLang="zh-TW" sz="3000" b="1" dirty="0" smtClean="0"/>
              <a:t>Endocrine-disrupting chemicals</a:t>
            </a:r>
            <a:r>
              <a:rPr lang="en-US" altLang="zh-TW" sz="3000" dirty="0" smtClean="0"/>
              <a:t> are also thought to be affecting fertility rates. </a:t>
            </a:r>
          </a:p>
          <a:p>
            <a:pPr>
              <a:buNone/>
            </a:pPr>
            <a:r>
              <a:rPr lang="en-US" altLang="zh-TW" sz="3200" b="1" u="sng" dirty="0" smtClean="0"/>
              <a:t>Treatment</a:t>
            </a:r>
            <a:r>
              <a:rPr lang="en-US" altLang="zh-TW" sz="3200" b="1" dirty="0" smtClean="0"/>
              <a:t>: </a:t>
            </a:r>
            <a:r>
              <a:rPr lang="en-US" altLang="zh-TW" sz="3200" b="1" dirty="0" err="1" smtClean="0"/>
              <a:t>Menevit</a:t>
            </a:r>
            <a:r>
              <a:rPr lang="en-US" altLang="zh-TW" sz="3200" dirty="0" smtClean="0"/>
              <a:t>, developed in Australia, contains </a:t>
            </a:r>
            <a:r>
              <a:rPr lang="en-US" altLang="zh-TW" sz="3200" b="1" dirty="0" smtClean="0"/>
              <a:t>antioxidants </a:t>
            </a:r>
            <a:r>
              <a:rPr lang="en-US" altLang="zh-TW" sz="3200" dirty="0" smtClean="0"/>
              <a:t>which works by acting </a:t>
            </a:r>
            <a:r>
              <a:rPr lang="en-US" altLang="zh-TW" sz="3200" b="1" dirty="0" smtClean="0"/>
              <a:t>on free radicals </a:t>
            </a:r>
            <a:r>
              <a:rPr lang="en-US" altLang="zh-TW" sz="3200" dirty="0" smtClean="0"/>
              <a:t>that </a:t>
            </a:r>
            <a:r>
              <a:rPr lang="en-US" altLang="zh-TW" sz="3200" b="1" dirty="0" smtClean="0"/>
              <a:t>fragment sperm</a:t>
            </a:r>
            <a:r>
              <a:rPr lang="en-US" altLang="zh-TW" sz="3200" dirty="0" smtClean="0"/>
              <a:t>, the main cause of infertility. </a:t>
            </a:r>
          </a:p>
          <a:p>
            <a:pPr>
              <a:buNone/>
            </a:pPr>
            <a:r>
              <a:rPr lang="en-US" altLang="zh-TW" sz="3200" dirty="0" smtClean="0"/>
              <a:t>In a preliminary study of 60 infertile men, the rate of pregnancy was increased significantly, but larger clinical trials are required before the drug can be merited. </a:t>
            </a:r>
          </a:p>
          <a:p>
            <a:pPr eaLnBrk="1" hangingPunct="1">
              <a:lnSpc>
                <a:spcPct val="90000"/>
              </a:lnSpc>
            </a:pPr>
            <a:endParaRPr lang="en-US" altLang="zh-TW" sz="3000"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1"/>
            <a:ext cx="9721850" cy="504105"/>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altLang="zh-TW" sz="3800" b="1" dirty="0" smtClean="0">
                <a:solidFill>
                  <a:schemeClr val="tx1"/>
                </a:solidFill>
                <a:latin typeface="Lucida Sans" pitchFamily="34" charset="0"/>
              </a:rPr>
              <a:t>Diagnosis of female infertility</a:t>
            </a:r>
          </a:p>
        </p:txBody>
      </p:sp>
      <p:sp>
        <p:nvSpPr>
          <p:cNvPr id="7171" name="Rectangle 3"/>
          <p:cNvSpPr>
            <a:spLocks noGrp="1" noChangeArrowheads="1"/>
          </p:cNvSpPr>
          <p:nvPr>
            <p:ph type="body" idx="1"/>
          </p:nvPr>
        </p:nvSpPr>
        <p:spPr>
          <a:xfrm>
            <a:off x="0" y="576114"/>
            <a:ext cx="9721849" cy="6624786"/>
          </a:xfrm>
        </p:spPr>
        <p:txBody>
          <a:bodyPr>
            <a:normAutofit/>
          </a:bodyPr>
          <a:lstStyle/>
          <a:p>
            <a:pPr>
              <a:lnSpc>
                <a:spcPct val="80000"/>
              </a:lnSpc>
              <a:buNone/>
            </a:pPr>
            <a:r>
              <a:rPr lang="en-US" altLang="zh-TW" sz="2000" dirty="0" smtClean="0"/>
              <a:t>In women, the most common ones include: </a:t>
            </a:r>
          </a:p>
          <a:p>
            <a:pPr marL="173038" indent="-173038">
              <a:lnSpc>
                <a:spcPct val="80000"/>
              </a:lnSpc>
            </a:pPr>
            <a:r>
              <a:rPr lang="en-US" altLang="zh-TW" sz="2000" dirty="0" smtClean="0">
                <a:hlinkClick r:id="rId2"/>
              </a:rPr>
              <a:t>Day 3 FSH testing</a:t>
            </a:r>
            <a:r>
              <a:rPr lang="en-US" altLang="zh-TW" sz="2000" dirty="0" smtClean="0"/>
              <a:t> </a:t>
            </a:r>
          </a:p>
          <a:p>
            <a:pPr marL="173038" indent="-173038" eaLnBrk="1" hangingPunct="1">
              <a:lnSpc>
                <a:spcPct val="80000"/>
              </a:lnSpc>
            </a:pPr>
            <a:r>
              <a:rPr lang="en-US" altLang="zh-TW" sz="2000" dirty="0" smtClean="0">
                <a:hlinkClick r:id="rId3"/>
              </a:rPr>
              <a:t>Luteinizing hormone (LH) testing</a:t>
            </a:r>
            <a:r>
              <a:rPr lang="en-US" altLang="zh-TW" sz="2000" dirty="0" smtClean="0"/>
              <a:t> </a:t>
            </a:r>
          </a:p>
          <a:p>
            <a:pPr marL="173038" indent="-173038" eaLnBrk="1" hangingPunct="1">
              <a:lnSpc>
                <a:spcPct val="80000"/>
              </a:lnSpc>
            </a:pPr>
            <a:r>
              <a:rPr lang="en-US" altLang="zh-TW" sz="2000" dirty="0" smtClean="0">
                <a:hlinkClick r:id="rId4"/>
              </a:rPr>
              <a:t>Progesterone testing</a:t>
            </a:r>
            <a:r>
              <a:rPr lang="en-US" altLang="zh-TW" sz="2000" dirty="0" smtClean="0"/>
              <a:t> </a:t>
            </a:r>
          </a:p>
          <a:p>
            <a:pPr marL="173038" indent="-173038" eaLnBrk="1" hangingPunct="1">
              <a:lnSpc>
                <a:spcPct val="80000"/>
              </a:lnSpc>
            </a:pPr>
            <a:r>
              <a:rPr lang="en-US" altLang="zh-TW" sz="2000" dirty="0" err="1" smtClean="0">
                <a:hlinkClick r:id="rId5"/>
              </a:rPr>
              <a:t>Estradiol</a:t>
            </a:r>
            <a:r>
              <a:rPr lang="en-US" altLang="zh-TW" sz="2000" dirty="0" smtClean="0">
                <a:hlinkClick r:id="rId5"/>
              </a:rPr>
              <a:t> Level testing</a:t>
            </a:r>
            <a:r>
              <a:rPr lang="en-US" altLang="zh-TW" sz="2000" dirty="0" smtClean="0"/>
              <a:t> </a:t>
            </a:r>
          </a:p>
          <a:p>
            <a:pPr marL="173038" indent="-173038" eaLnBrk="1" hangingPunct="1">
              <a:lnSpc>
                <a:spcPct val="80000"/>
              </a:lnSpc>
            </a:pPr>
            <a:r>
              <a:rPr lang="en-US" altLang="zh-TW" sz="2000" dirty="0" err="1" smtClean="0">
                <a:hlinkClick r:id="rId6"/>
              </a:rPr>
              <a:t>Hysterosalpingogram</a:t>
            </a:r>
            <a:r>
              <a:rPr lang="en-US" altLang="zh-TW" sz="2000" dirty="0" smtClean="0"/>
              <a:t> </a:t>
            </a:r>
          </a:p>
          <a:p>
            <a:pPr marL="173038" indent="-173038" eaLnBrk="1" hangingPunct="1">
              <a:lnSpc>
                <a:spcPct val="80000"/>
              </a:lnSpc>
            </a:pPr>
            <a:r>
              <a:rPr lang="en-US" altLang="zh-TW" sz="2000" dirty="0" smtClean="0"/>
              <a:t>For women who are suspected of having low ovarian reserves, a </a:t>
            </a:r>
            <a:r>
              <a:rPr lang="en-US" altLang="zh-TW" sz="2000" dirty="0" smtClean="0">
                <a:hlinkClick r:id="rId7"/>
              </a:rPr>
              <a:t>Day 3 </a:t>
            </a:r>
            <a:r>
              <a:rPr lang="en-US" altLang="zh-TW" sz="2000" dirty="0" err="1" smtClean="0">
                <a:hlinkClick r:id="rId7"/>
              </a:rPr>
              <a:t>Inhibin</a:t>
            </a:r>
            <a:r>
              <a:rPr lang="en-US" altLang="zh-TW" sz="2000" dirty="0" smtClean="0"/>
              <a:t> and a </a:t>
            </a:r>
            <a:r>
              <a:rPr lang="en-US" altLang="zh-TW" sz="2000" dirty="0" err="1" smtClean="0">
                <a:hlinkClick r:id="rId8"/>
              </a:rPr>
              <a:t>Clomiphene</a:t>
            </a:r>
            <a:r>
              <a:rPr lang="en-US" altLang="zh-TW" sz="2000" dirty="0" smtClean="0">
                <a:hlinkClick r:id="rId8"/>
              </a:rPr>
              <a:t> Challenge</a:t>
            </a:r>
            <a:r>
              <a:rPr lang="en-US" altLang="zh-TW" sz="2000" dirty="0" smtClean="0"/>
              <a:t> test may be performed. </a:t>
            </a:r>
          </a:p>
          <a:p>
            <a:pPr marL="0" indent="725488">
              <a:spcBef>
                <a:spcPts val="0"/>
              </a:spcBef>
              <a:buNone/>
            </a:pPr>
            <a:endParaRPr lang="en-US" altLang="zh-TW" sz="2000" dirty="0" smtClean="0"/>
          </a:p>
          <a:p>
            <a:pPr marL="0" indent="725488">
              <a:spcBef>
                <a:spcPts val="0"/>
              </a:spcBef>
              <a:buNone/>
            </a:pPr>
            <a:endParaRPr lang="en-US" altLang="zh-TW" sz="2000" dirty="0" smtClean="0"/>
          </a:p>
          <a:p>
            <a:pPr marL="0" indent="441325">
              <a:spcBef>
                <a:spcPts val="0"/>
              </a:spcBef>
              <a:buNone/>
            </a:pPr>
            <a:r>
              <a:rPr lang="en-US" altLang="zh-TW" sz="2000" dirty="0" smtClean="0"/>
              <a:t>Antibody against husband’s </a:t>
            </a:r>
            <a:r>
              <a:rPr lang="en-US" altLang="zh-TW" sz="2000" dirty="0" err="1" smtClean="0"/>
              <a:t>spermA</a:t>
            </a:r>
            <a:r>
              <a:rPr lang="en-US" altLang="zh-TW" sz="2000" dirty="0" smtClean="0"/>
              <a:t> large percentage of couples face difficulties in getting pregnant, many have found success with Assisted Reproductive Technology (ART). </a:t>
            </a:r>
          </a:p>
          <a:p>
            <a:pPr marL="0" indent="441325">
              <a:spcBef>
                <a:spcPts val="0"/>
              </a:spcBef>
              <a:buNone/>
            </a:pPr>
            <a:r>
              <a:rPr lang="en-US" altLang="zh-TW" sz="2000" dirty="0" smtClean="0"/>
              <a:t>ART involves a number of different procedures to help address fertility problems and increase the likelihood of pregnancy. Be sure to speak with the </a:t>
            </a:r>
            <a:r>
              <a:rPr lang="en-US" altLang="zh-TW" sz="2000" dirty="0" smtClean="0">
                <a:hlinkClick r:id="rId9"/>
              </a:rPr>
              <a:t>reproductive endocrinologist</a:t>
            </a:r>
            <a:r>
              <a:rPr lang="en-US" altLang="zh-TW" sz="2000" dirty="0" smtClean="0"/>
              <a:t> about ART procedures that may be right for you to increase your chances of conceiving.</a:t>
            </a:r>
          </a:p>
          <a:p>
            <a:pPr marL="0" indent="725488">
              <a:spcBef>
                <a:spcPts val="0"/>
              </a:spcBef>
              <a:buNone/>
            </a:pPr>
            <a:r>
              <a:rPr lang="en-US" altLang="zh-TW" sz="2000" b="1" dirty="0" smtClean="0"/>
              <a:t>Treatments methods: </a:t>
            </a:r>
          </a:p>
          <a:p>
            <a:r>
              <a:rPr lang="en-US" altLang="zh-TW" sz="2000" dirty="0" smtClean="0"/>
              <a:t>Insemination sperm collection/sperm donation</a:t>
            </a:r>
          </a:p>
          <a:p>
            <a:r>
              <a:rPr lang="en-US" altLang="zh-TW" sz="2000" i="1" dirty="0" smtClean="0"/>
              <a:t>In vitro </a:t>
            </a:r>
            <a:r>
              <a:rPr lang="en-US" altLang="zh-TW" sz="2000" dirty="0" smtClean="0"/>
              <a:t>fertilization egg retrieval/egg donation</a:t>
            </a:r>
          </a:p>
          <a:p>
            <a:r>
              <a:rPr lang="en-US" altLang="zh-TW" sz="2000" dirty="0" smtClean="0"/>
              <a:t>Surrogate mother</a:t>
            </a:r>
          </a:p>
          <a:p>
            <a:pPr marL="173038" indent="-173038" eaLnBrk="1" hangingPunct="1">
              <a:lnSpc>
                <a:spcPct val="80000"/>
              </a:lnSpc>
            </a:pPr>
            <a:endParaRPr lang="en-US" altLang="zh-TW" sz="2000" dirty="0" smtClean="0"/>
          </a:p>
        </p:txBody>
      </p:sp>
      <p:sp>
        <p:nvSpPr>
          <p:cNvPr id="5" name="Rectangle 2"/>
          <p:cNvSpPr txBox="1">
            <a:spLocks noChangeArrowheads="1"/>
          </p:cNvSpPr>
          <p:nvPr/>
        </p:nvSpPr>
        <p:spPr>
          <a:xfrm>
            <a:off x="0" y="3024386"/>
            <a:ext cx="9721850" cy="408062"/>
          </a:xfrm>
          <a:prstGeom prst="rect">
            <a:avLst/>
          </a:prstGeom>
        </p:spPr>
        <p:style>
          <a:lnRef idx="1">
            <a:schemeClr val="accent3"/>
          </a:lnRef>
          <a:fillRef idx="2">
            <a:schemeClr val="accent3"/>
          </a:fillRef>
          <a:effectRef idx="1">
            <a:schemeClr val="accent3"/>
          </a:effectRef>
          <a:fontRef idx="minor">
            <a:schemeClr val="dk1"/>
          </a:fontRef>
        </p:style>
        <p:txBody>
          <a:bodyPr vert="horz" lIns="96659" tIns="48330" rIns="96659" bIns="48330" rtlCol="0" anchor="ctr">
            <a:normAutofit fontScale="92500" lnSpcReduction="10000"/>
          </a:bodyPr>
          <a:lstStyle/>
          <a:p>
            <a:pPr marL="0" marR="0" lvl="0" indent="0" algn="ctr" defTabSz="966591" rtl="0" eaLnBrk="1" fontAlgn="auto" latinLnBrk="0" hangingPunct="1">
              <a:lnSpc>
                <a:spcPct val="100000"/>
              </a:lnSpc>
              <a:spcBef>
                <a:spcPct val="0"/>
              </a:spcBef>
              <a:spcAft>
                <a:spcPts val="0"/>
              </a:spcAft>
              <a:buClrTx/>
              <a:buSzTx/>
              <a:buFontTx/>
              <a:buNone/>
              <a:tabLst/>
              <a:defRPr/>
            </a:pPr>
            <a:r>
              <a:rPr kumimoji="0" lang="en-US" altLang="zh-TW" sz="2400" b="1"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Treating Infertility: Assisted Reproductive Technology (ART)</a:t>
            </a:r>
            <a:r>
              <a:rPr kumimoji="0" lang="en-US" altLang="zh-TW"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86096" y="0"/>
            <a:ext cx="8749665" cy="576114"/>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altLang="zh-TW" sz="3800" b="1" dirty="0" smtClean="0"/>
              <a:t>Who needs IVF?</a:t>
            </a:r>
          </a:p>
        </p:txBody>
      </p:sp>
      <p:sp>
        <p:nvSpPr>
          <p:cNvPr id="10243" name="Rectangle 3"/>
          <p:cNvSpPr>
            <a:spLocks noGrp="1" noChangeArrowheads="1"/>
          </p:cNvSpPr>
          <p:nvPr>
            <p:ph type="body" idx="1"/>
          </p:nvPr>
        </p:nvSpPr>
        <p:spPr>
          <a:xfrm>
            <a:off x="0" y="648122"/>
            <a:ext cx="9721849" cy="6552778"/>
          </a:xfrm>
        </p:spPr>
        <p:txBody>
          <a:bodyPr/>
          <a:lstStyle/>
          <a:p>
            <a:pPr marL="95250" indent="-95250" eaLnBrk="1" hangingPunct="1">
              <a:buNone/>
            </a:pPr>
            <a:r>
              <a:rPr lang="en-US" altLang="zh-TW" sz="3000" b="1" dirty="0" smtClean="0"/>
              <a:t>Couple has infertility problem.</a:t>
            </a:r>
          </a:p>
          <a:p>
            <a:pPr marL="95250" lvl="1" indent="-95250" eaLnBrk="1" hangingPunct="1"/>
            <a:r>
              <a:rPr lang="en-US" altLang="zh-TW" sz="2400" dirty="0" smtClean="0"/>
              <a:t> Men with low sperm count, abnormal sperm, no mature sperm, antibody against sperms etc.</a:t>
            </a:r>
          </a:p>
          <a:p>
            <a:pPr marL="95250" lvl="1" indent="-95250" eaLnBrk="1" hangingPunct="1"/>
            <a:r>
              <a:rPr lang="en-US" altLang="zh-TW" sz="2400" dirty="0" smtClean="0"/>
              <a:t> Women with oviduct obstruction, endometriosis, endocrine imbalance, reproductive organ infection, antibody against partner’s sperms etc.</a:t>
            </a:r>
          </a:p>
          <a:p>
            <a:pPr marL="95250" indent="-95250" eaLnBrk="1" hangingPunct="1"/>
            <a:r>
              <a:rPr lang="en-US" altLang="zh-TW" sz="2400" dirty="0" smtClean="0"/>
              <a:t>The couple both carry recessive genetic disorder on the same genetic locus, or female with X-linked genetic disorder .</a:t>
            </a:r>
          </a:p>
          <a:p>
            <a:pPr marL="95250" indent="-95250" eaLnBrk="0" fontAlgn="base" hangingPunct="0">
              <a:spcBef>
                <a:spcPct val="0"/>
              </a:spcBef>
              <a:spcAft>
                <a:spcPct val="0"/>
              </a:spcAft>
              <a:buNone/>
            </a:pPr>
            <a:r>
              <a:rPr lang="en-US" sz="1800" b="1" dirty="0" smtClean="0">
                <a:solidFill>
                  <a:prstClr val="black"/>
                </a:solidFill>
                <a:latin typeface="Arial" pitchFamily="34" charset="0"/>
                <a:cs typeface="Arial" pitchFamily="34" charset="0"/>
              </a:rPr>
              <a:t>New trends</a:t>
            </a:r>
            <a:endParaRPr lang="ru-RU" sz="1800" b="1" dirty="0" smtClean="0">
              <a:latin typeface="Arial" pitchFamily="34" charset="0"/>
              <a:cs typeface="Arial" pitchFamily="34" charset="0"/>
            </a:endParaRPr>
          </a:p>
          <a:p>
            <a:pPr marL="95250" indent="-95250" eaLnBrk="0" fontAlgn="base" hangingPunct="0">
              <a:spcBef>
                <a:spcPct val="0"/>
              </a:spcBef>
              <a:spcAft>
                <a:spcPct val="0"/>
              </a:spcAft>
              <a:buFontTx/>
              <a:buChar char="•"/>
            </a:pPr>
            <a:r>
              <a:rPr lang="ru-RU" sz="1800" dirty="0" err="1" smtClean="0">
                <a:latin typeface="Arial" pitchFamily="34" charset="0"/>
                <a:cs typeface="Arial" pitchFamily="34" charset="0"/>
              </a:rPr>
              <a:t>In</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the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last</a:t>
            </a:r>
            <a:r>
              <a:rPr lang="ru-RU" sz="1800" dirty="0" smtClean="0">
                <a:latin typeface="Arial" pitchFamily="34" charset="0"/>
                <a:cs typeface="Arial" pitchFamily="34" charset="0"/>
              </a:rPr>
              <a:t> 5 </a:t>
            </a:r>
            <a:r>
              <a:rPr lang="ru-RU" sz="1800" dirty="0" err="1" smtClean="0">
                <a:latin typeface="Arial" pitchFamily="34" charset="0"/>
                <a:cs typeface="Arial" pitchFamily="34" charset="0"/>
              </a:rPr>
              <a:t>years</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there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has</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been</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a</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shift</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from</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day</a:t>
            </a:r>
            <a:r>
              <a:rPr lang="ru-RU" sz="1800" dirty="0" smtClean="0">
                <a:latin typeface="Arial" pitchFamily="34" charset="0"/>
                <a:cs typeface="Arial" pitchFamily="34" charset="0"/>
              </a:rPr>
              <a:t> 2-3 </a:t>
            </a:r>
            <a:r>
              <a:rPr lang="ru-RU" sz="1800" dirty="0" err="1" smtClean="0">
                <a:latin typeface="Arial" pitchFamily="34" charset="0"/>
                <a:cs typeface="Arial" pitchFamily="34" charset="0"/>
              </a:rPr>
              <a:t>embryo</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cleavage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stage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transfers</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to</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day</a:t>
            </a:r>
            <a:r>
              <a:rPr lang="ru-RU" sz="1800" dirty="0" smtClean="0">
                <a:latin typeface="Arial" pitchFamily="34" charset="0"/>
                <a:cs typeface="Arial" pitchFamily="34" charset="0"/>
              </a:rPr>
              <a:t> 5-6 </a:t>
            </a:r>
            <a:r>
              <a:rPr lang="ru-RU" sz="1800" dirty="0" err="1" smtClean="0">
                <a:latin typeface="Arial" pitchFamily="34" charset="0"/>
                <a:cs typeface="Arial" pitchFamily="34" charset="0"/>
              </a:rPr>
              <a:t>embryo</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blastocyst</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transfers</a:t>
            </a:r>
            <a:r>
              <a:rPr lang="ru-RU" sz="1800" dirty="0" smtClean="0">
                <a:latin typeface="Arial" pitchFamily="34" charset="0"/>
                <a:cs typeface="Arial" pitchFamily="34" charset="0"/>
              </a:rPr>
              <a:t>. </a:t>
            </a:r>
          </a:p>
          <a:p>
            <a:pPr marL="95250" indent="-95250" eaLnBrk="0" fontAlgn="base" hangingPunct="0">
              <a:spcBef>
                <a:spcPct val="0"/>
              </a:spcBef>
              <a:spcAft>
                <a:spcPct val="0"/>
              </a:spcAft>
              <a:buFontTx/>
              <a:buChar char="•"/>
            </a:pPr>
            <a:r>
              <a:rPr lang="ru-RU" sz="1800" dirty="0" err="1" smtClean="0">
                <a:latin typeface="Arial" pitchFamily="34" charset="0"/>
                <a:cs typeface="Arial" pitchFamily="34" charset="0"/>
              </a:rPr>
              <a:t>The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proportion</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of</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blastocyst</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transfers</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has</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increased</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from</a:t>
            </a:r>
            <a:r>
              <a:rPr lang="ru-RU" sz="1800" dirty="0" smtClean="0">
                <a:latin typeface="Arial" pitchFamily="34" charset="0"/>
                <a:cs typeface="Arial" pitchFamily="34" charset="0"/>
              </a:rPr>
              <a:t> 27.1% </a:t>
            </a:r>
            <a:r>
              <a:rPr lang="ru-RU" sz="1800" dirty="0" err="1" smtClean="0">
                <a:latin typeface="Arial" pitchFamily="34" charset="0"/>
                <a:cs typeface="Arial" pitchFamily="34" charset="0"/>
              </a:rPr>
              <a:t>in</a:t>
            </a:r>
            <a:r>
              <a:rPr lang="ru-RU" sz="1800" dirty="0" smtClean="0">
                <a:latin typeface="Arial" pitchFamily="34" charset="0"/>
                <a:cs typeface="Arial" pitchFamily="34" charset="0"/>
              </a:rPr>
              <a:t> 2006 </a:t>
            </a:r>
            <a:r>
              <a:rPr lang="ru-RU" sz="1800" dirty="0" err="1" smtClean="0">
                <a:latin typeface="Arial" pitchFamily="34" charset="0"/>
                <a:cs typeface="Arial" pitchFamily="34" charset="0"/>
              </a:rPr>
              <a:t>to</a:t>
            </a:r>
            <a:r>
              <a:rPr lang="ru-RU" sz="1800" dirty="0" smtClean="0">
                <a:latin typeface="Arial" pitchFamily="34" charset="0"/>
                <a:cs typeface="Arial" pitchFamily="34" charset="0"/>
              </a:rPr>
              <a:t> 52.1% </a:t>
            </a:r>
            <a:r>
              <a:rPr lang="ru-RU" sz="1800" dirty="0" err="1" smtClean="0">
                <a:latin typeface="Arial" pitchFamily="34" charset="0"/>
                <a:cs typeface="Arial" pitchFamily="34" charset="0"/>
              </a:rPr>
              <a:t>in</a:t>
            </a:r>
            <a:r>
              <a:rPr lang="ru-RU" sz="1800" dirty="0" smtClean="0">
                <a:latin typeface="Arial" pitchFamily="34" charset="0"/>
                <a:cs typeface="Arial" pitchFamily="34" charset="0"/>
              </a:rPr>
              <a:t> 2010. </a:t>
            </a:r>
          </a:p>
          <a:p>
            <a:pPr marL="95250" indent="-95250" eaLnBrk="0" fontAlgn="base" hangingPunct="0">
              <a:spcBef>
                <a:spcPct val="0"/>
              </a:spcBef>
              <a:spcAft>
                <a:spcPct val="0"/>
              </a:spcAft>
              <a:buFontTx/>
              <a:buChar char="•"/>
            </a:pPr>
            <a:r>
              <a:rPr lang="ru-RU" sz="1800" dirty="0" err="1" smtClean="0">
                <a:latin typeface="Arial" pitchFamily="34" charset="0"/>
                <a:cs typeface="Arial" pitchFamily="34" charset="0"/>
              </a:rPr>
              <a:t>Increase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in</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the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transfer</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of</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vitrified</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ultra-rapid</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frozen</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embryos</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Compared</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with</a:t>
            </a:r>
            <a:r>
              <a:rPr lang="ru-RU" sz="1800" dirty="0" smtClean="0">
                <a:latin typeface="Arial" pitchFamily="34" charset="0"/>
                <a:cs typeface="Arial" pitchFamily="34" charset="0"/>
              </a:rPr>
              <a:t> 2009, </a:t>
            </a:r>
            <a:r>
              <a:rPr lang="ru-RU" sz="1800" dirty="0" err="1" smtClean="0">
                <a:latin typeface="Arial" pitchFamily="34" charset="0"/>
                <a:cs typeface="Arial" pitchFamily="34" charset="0"/>
              </a:rPr>
              <a:t>the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proportion</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has</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more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than</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doubled</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from</a:t>
            </a:r>
            <a:r>
              <a:rPr lang="ru-RU" sz="1800" dirty="0" smtClean="0">
                <a:latin typeface="Arial" pitchFamily="34" charset="0"/>
                <a:cs typeface="Arial" pitchFamily="34" charset="0"/>
              </a:rPr>
              <a:t> 18.3% </a:t>
            </a:r>
            <a:r>
              <a:rPr lang="ru-RU" sz="1800" dirty="0" err="1" smtClean="0">
                <a:latin typeface="Arial" pitchFamily="34" charset="0"/>
                <a:cs typeface="Arial" pitchFamily="34" charset="0"/>
              </a:rPr>
              <a:t>to</a:t>
            </a:r>
            <a:r>
              <a:rPr lang="ru-RU" sz="1800" dirty="0" smtClean="0">
                <a:latin typeface="Arial" pitchFamily="34" charset="0"/>
                <a:cs typeface="Arial" pitchFamily="34" charset="0"/>
              </a:rPr>
              <a:t> 38.2%. </a:t>
            </a:r>
          </a:p>
          <a:p>
            <a:pPr marL="95250" indent="-95250" eaLnBrk="0" fontAlgn="base" hangingPunct="0">
              <a:spcBef>
                <a:spcPct val="0"/>
              </a:spcBef>
              <a:spcAft>
                <a:spcPct val="0"/>
              </a:spcAft>
              <a:buFontTx/>
              <a:buChar char="•"/>
            </a:pPr>
            <a:r>
              <a:rPr lang="ru-RU" sz="1800" dirty="0" err="1" smtClean="0">
                <a:latin typeface="Arial" pitchFamily="34" charset="0"/>
                <a:cs typeface="Arial" pitchFamily="34" charset="0"/>
              </a:rPr>
              <a:t>reduction</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in</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the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rate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of</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multiple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birth</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deliveries</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with</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a</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decrease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from</a:t>
            </a:r>
            <a:r>
              <a:rPr lang="ru-RU" sz="1800" dirty="0" smtClean="0">
                <a:latin typeface="Arial" pitchFamily="34" charset="0"/>
                <a:cs typeface="Arial" pitchFamily="34" charset="0"/>
              </a:rPr>
              <a:t> 12% </a:t>
            </a:r>
            <a:r>
              <a:rPr lang="ru-RU" sz="1800" dirty="0" err="1" smtClean="0">
                <a:latin typeface="Arial" pitchFamily="34" charset="0"/>
                <a:cs typeface="Arial" pitchFamily="34" charset="0"/>
              </a:rPr>
              <a:t>in</a:t>
            </a:r>
            <a:r>
              <a:rPr lang="ru-RU" sz="1800" dirty="0" smtClean="0">
                <a:latin typeface="Arial" pitchFamily="34" charset="0"/>
                <a:cs typeface="Arial" pitchFamily="34" charset="0"/>
              </a:rPr>
              <a:t> 2006 </a:t>
            </a:r>
            <a:r>
              <a:rPr lang="ru-RU" sz="1800" dirty="0" err="1" smtClean="0">
                <a:latin typeface="Arial" pitchFamily="34" charset="0"/>
                <a:cs typeface="Arial" pitchFamily="34" charset="0"/>
              </a:rPr>
              <a:t>to</a:t>
            </a:r>
            <a:r>
              <a:rPr lang="ru-RU" sz="1800" dirty="0" smtClean="0">
                <a:latin typeface="Arial" pitchFamily="34" charset="0"/>
                <a:cs typeface="Arial" pitchFamily="34" charset="0"/>
              </a:rPr>
              <a:t> 7.9% </a:t>
            </a:r>
            <a:r>
              <a:rPr lang="ru-RU" sz="1800" dirty="0" err="1" smtClean="0">
                <a:latin typeface="Arial" pitchFamily="34" charset="0"/>
                <a:cs typeface="Arial" pitchFamily="34" charset="0"/>
              </a:rPr>
              <a:t>in</a:t>
            </a:r>
            <a:r>
              <a:rPr lang="ru-RU" sz="1800" dirty="0" smtClean="0">
                <a:latin typeface="Arial" pitchFamily="34" charset="0"/>
                <a:cs typeface="Arial" pitchFamily="34" charset="0"/>
              </a:rPr>
              <a:t> 2010. </a:t>
            </a:r>
          </a:p>
          <a:p>
            <a:pPr marL="95250" indent="-95250" eaLnBrk="0" fontAlgn="base" hangingPunct="0">
              <a:spcBef>
                <a:spcPct val="0"/>
              </a:spcBef>
              <a:spcAft>
                <a:spcPct val="0"/>
              </a:spcAft>
              <a:buFontTx/>
              <a:buChar char="•"/>
            </a:pPr>
            <a:r>
              <a:rPr lang="ru-RU" sz="1800" dirty="0" err="1" smtClean="0">
                <a:latin typeface="Arial" pitchFamily="34" charset="0"/>
                <a:cs typeface="Arial" pitchFamily="34" charset="0"/>
              </a:rPr>
              <a:t>shifting</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to</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single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embryo</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transfer</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the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proportion</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of</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which</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increased</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from</a:t>
            </a:r>
            <a:r>
              <a:rPr lang="ru-RU" sz="1800" dirty="0" smtClean="0">
                <a:latin typeface="Arial" pitchFamily="34" charset="0"/>
                <a:cs typeface="Arial" pitchFamily="34" charset="0"/>
              </a:rPr>
              <a:t> 56.9% </a:t>
            </a:r>
            <a:r>
              <a:rPr lang="ru-RU" sz="1800" dirty="0" err="1" smtClean="0">
                <a:latin typeface="Arial" pitchFamily="34" charset="0"/>
                <a:cs typeface="Arial" pitchFamily="34" charset="0"/>
              </a:rPr>
              <a:t>in</a:t>
            </a:r>
            <a:r>
              <a:rPr lang="ru-RU" sz="1800" dirty="0" smtClean="0">
                <a:latin typeface="Arial" pitchFamily="34" charset="0"/>
                <a:cs typeface="Arial" pitchFamily="34" charset="0"/>
              </a:rPr>
              <a:t> 2006 </a:t>
            </a:r>
            <a:r>
              <a:rPr lang="ru-RU" sz="1800" dirty="0" err="1" smtClean="0">
                <a:latin typeface="Arial" pitchFamily="34" charset="0"/>
                <a:cs typeface="Arial" pitchFamily="34" charset="0"/>
              </a:rPr>
              <a:t>to</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almost</a:t>
            </a:r>
            <a:r>
              <a:rPr lang="ru-RU" sz="1800" dirty="0" smtClean="0">
                <a:latin typeface="Arial" pitchFamily="34" charset="0"/>
                <a:cs typeface="Arial" pitchFamily="34" charset="0"/>
              </a:rPr>
              <a:t> 70% </a:t>
            </a:r>
            <a:r>
              <a:rPr lang="ru-RU" sz="1800" dirty="0" err="1" smtClean="0">
                <a:latin typeface="Arial" pitchFamily="34" charset="0"/>
                <a:cs typeface="Arial" pitchFamily="34" charset="0"/>
              </a:rPr>
              <a:t>in</a:t>
            </a:r>
            <a:r>
              <a:rPr lang="ru-RU" sz="1800" dirty="0" smtClean="0">
                <a:latin typeface="Arial" pitchFamily="34" charset="0"/>
                <a:cs typeface="Arial" pitchFamily="34" charset="0"/>
              </a:rPr>
              <a:t> 2009 </a:t>
            </a:r>
            <a:r>
              <a:rPr lang="ru-RU" sz="1800" dirty="0" err="1" smtClean="0">
                <a:latin typeface="Arial" pitchFamily="34" charset="0"/>
                <a:cs typeface="Arial" pitchFamily="34" charset="0"/>
              </a:rPr>
              <a:t>and</a:t>
            </a:r>
            <a:r>
              <a:rPr lang="ru-RU" sz="1800" dirty="0" smtClean="0">
                <a:latin typeface="Arial" pitchFamily="34" charset="0"/>
                <a:cs typeface="Arial" pitchFamily="34" charset="0"/>
              </a:rPr>
              <a:t> 2010. </a:t>
            </a:r>
          </a:p>
          <a:p>
            <a:pPr marL="95250" indent="-95250" eaLnBrk="0" fontAlgn="base" hangingPunct="0">
              <a:spcBef>
                <a:spcPct val="0"/>
              </a:spcBef>
              <a:spcAft>
                <a:spcPct val="0"/>
              </a:spcAft>
              <a:buFontTx/>
              <a:buChar char="•"/>
            </a:pPr>
            <a:r>
              <a:rPr lang="ru-RU" sz="1800" dirty="0" err="1" smtClean="0">
                <a:latin typeface="Arial" pitchFamily="34" charset="0"/>
                <a:cs typeface="Arial" pitchFamily="34" charset="0"/>
              </a:rPr>
              <a:t>decrease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in</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the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multiple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delivery</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rate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was</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achieved</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while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clinical</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pregnancy</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rates</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remained</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stable</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at</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about</a:t>
            </a:r>
            <a:r>
              <a:rPr lang="ru-RU" sz="1800" dirty="0" smtClean="0">
                <a:latin typeface="Arial" pitchFamily="34" charset="0"/>
                <a:cs typeface="Arial" pitchFamily="34" charset="0"/>
              </a:rPr>
              <a:t> 23% </a:t>
            </a:r>
            <a:r>
              <a:rPr lang="ru-RU" sz="1800" dirty="0" err="1" smtClean="0">
                <a:latin typeface="Arial" pitchFamily="34" charset="0"/>
                <a:cs typeface="Arial" pitchFamily="34" charset="0"/>
              </a:rPr>
              <a:t>per</a:t>
            </a:r>
            <a:r>
              <a:rPr lang="ru-RU" sz="1800" dirty="0" smtClean="0">
                <a:latin typeface="Arial" pitchFamily="34" charset="0"/>
                <a:cs typeface="Arial" pitchFamily="34" charset="0"/>
              </a:rPr>
              <a:t> </a:t>
            </a:r>
            <a:r>
              <a:rPr lang="ru-RU" sz="1800" dirty="0" err="1" smtClean="0">
                <a:latin typeface="Arial" pitchFamily="34" charset="0"/>
                <a:cs typeface="Arial" pitchFamily="34" charset="0"/>
              </a:rPr>
              <a:t>cycle</a:t>
            </a:r>
            <a:r>
              <a:rPr lang="ru-RU" sz="1800" dirty="0" smtClean="0">
                <a:latin typeface="Arial" pitchFamily="34" charset="0"/>
                <a:cs typeface="Arial" pitchFamily="34" charset="0"/>
              </a:rPr>
              <a:t>.</a:t>
            </a:r>
          </a:p>
          <a:p>
            <a:pPr eaLnBrk="1" hangingPunct="1"/>
            <a:endParaRPr lang="en-US" altLang="zh-TW" sz="1300" dirty="0" smtClean="0"/>
          </a:p>
          <a:p>
            <a:pPr eaLnBrk="1" hangingPunct="1"/>
            <a:endParaRPr lang="en-US" altLang="zh-TW" sz="1300" dirty="0" smtClean="0"/>
          </a:p>
          <a:p>
            <a:pPr eaLnBrk="1" hangingPunct="1">
              <a:buFontTx/>
              <a:buNone/>
            </a:pPr>
            <a:endParaRPr lang="en-US" altLang="zh-TW" sz="3000" b="1" dirty="0" smtClean="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Image of Oosight"/>
          <p:cNvPicPr>
            <a:picLocks noChangeAspect="1" noChangeArrowheads="1"/>
          </p:cNvPicPr>
          <p:nvPr/>
        </p:nvPicPr>
        <p:blipFill>
          <a:blip r:embed="rId2" cstate="print"/>
          <a:srcRect/>
          <a:stretch>
            <a:fillRect/>
          </a:stretch>
        </p:blipFill>
        <p:spPr bwMode="auto">
          <a:xfrm>
            <a:off x="-39476" y="3960490"/>
            <a:ext cx="4366749" cy="3240360"/>
          </a:xfrm>
          <a:prstGeom prst="rect">
            <a:avLst/>
          </a:prstGeom>
          <a:noFill/>
          <a:ln w="9525">
            <a:noFill/>
            <a:miter lim="800000"/>
            <a:headEnd/>
            <a:tailEnd/>
          </a:ln>
        </p:spPr>
      </p:pic>
      <p:sp>
        <p:nvSpPr>
          <p:cNvPr id="3" name="Прямокутник 2"/>
          <p:cNvSpPr/>
          <p:nvPr/>
        </p:nvSpPr>
        <p:spPr>
          <a:xfrm>
            <a:off x="-35619" y="0"/>
            <a:ext cx="9757469" cy="347787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3941763" indent="-3941763"/>
            <a:r>
              <a:rPr lang="en-US" altLang="zh-TW" sz="2800" b="1" dirty="0" smtClean="0"/>
              <a:t>Equipment for IVF:          </a:t>
            </a:r>
            <a:r>
              <a:rPr lang="en-US" sz="2400" dirty="0" smtClean="0"/>
              <a:t>1) Microscopes with special program and camera</a:t>
            </a:r>
          </a:p>
          <a:p>
            <a:pPr marL="4210050" indent="-4210050"/>
            <a:r>
              <a:rPr lang="en-US" sz="2400" dirty="0" smtClean="0"/>
              <a:t>                                                      2) </a:t>
            </a:r>
            <a:r>
              <a:rPr lang="en-US" altLang="zh-TW" sz="2400" dirty="0" smtClean="0"/>
              <a:t>Ultrasound unit</a:t>
            </a:r>
          </a:p>
          <a:p>
            <a:pPr marL="4210050" indent="-4210050"/>
            <a:r>
              <a:rPr lang="en-US" sz="2400" dirty="0" smtClean="0"/>
              <a:t>                                                      3) Sterile box</a:t>
            </a:r>
          </a:p>
          <a:p>
            <a:pPr marL="3136900" indent="-3136900"/>
            <a:r>
              <a:rPr lang="en-US" sz="2400" dirty="0" smtClean="0"/>
              <a:t>                                                      4) Liquid Nitrogen jars and fridge room</a:t>
            </a:r>
          </a:p>
          <a:p>
            <a:pPr marL="4210050" indent="-4210050"/>
            <a:r>
              <a:rPr lang="en-US" sz="2400" dirty="0" smtClean="0"/>
              <a:t>                                                      5) Autoclave, oven and media preparation room</a:t>
            </a:r>
          </a:p>
          <a:p>
            <a:pPr marL="4210050" indent="-4210050"/>
            <a:r>
              <a:rPr lang="en-US" sz="2400" dirty="0" smtClean="0"/>
              <a:t>                                                      6) </a:t>
            </a:r>
            <a:r>
              <a:rPr lang="en-US" sz="2400" dirty="0" err="1" smtClean="0"/>
              <a:t>Termostates</a:t>
            </a:r>
            <a:endParaRPr lang="en-US" sz="2400" dirty="0" smtClean="0"/>
          </a:p>
          <a:p>
            <a:pPr marL="4210050" indent="-4210050"/>
            <a:r>
              <a:rPr lang="en-US" sz="2400" dirty="0" smtClean="0"/>
              <a:t>                                                      7) Glass and plastic dishes, pipettes, etc.</a:t>
            </a:r>
            <a:endParaRPr lang="uk-UA" sz="2400"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44316" y="1"/>
            <a:ext cx="8749665" cy="792137"/>
          </a:xfrm>
        </p:spPr>
        <p:style>
          <a:lnRef idx="1">
            <a:schemeClr val="accent3"/>
          </a:lnRef>
          <a:fillRef idx="2">
            <a:schemeClr val="accent3"/>
          </a:fillRef>
          <a:effectRef idx="1">
            <a:schemeClr val="accent3"/>
          </a:effectRef>
          <a:fontRef idx="minor">
            <a:schemeClr val="dk1"/>
          </a:fontRef>
        </p:style>
        <p:txBody>
          <a:bodyPr>
            <a:normAutofit/>
          </a:bodyPr>
          <a:lstStyle/>
          <a:p>
            <a:pPr eaLnBrk="1" hangingPunct="1"/>
            <a:r>
              <a:rPr lang="en-US" altLang="zh-TW" sz="4200" b="1" dirty="0" smtClean="0">
                <a:solidFill>
                  <a:schemeClr val="tx1"/>
                </a:solidFill>
                <a:latin typeface="Arial" pitchFamily="34" charset="0"/>
                <a:cs typeface="Arial" pitchFamily="34" charset="0"/>
              </a:rPr>
              <a:t>In vitro fertilization (IVF) </a:t>
            </a:r>
          </a:p>
        </p:txBody>
      </p:sp>
      <p:sp>
        <p:nvSpPr>
          <p:cNvPr id="12291" name="Rectangle 3"/>
          <p:cNvSpPr>
            <a:spLocks noGrp="1" noChangeArrowheads="1"/>
          </p:cNvSpPr>
          <p:nvPr>
            <p:ph type="body" idx="1"/>
          </p:nvPr>
        </p:nvSpPr>
        <p:spPr>
          <a:xfrm>
            <a:off x="0" y="864146"/>
            <a:ext cx="9721850" cy="6336754"/>
          </a:xfrm>
        </p:spPr>
        <p:txBody>
          <a:bodyPr/>
          <a:lstStyle/>
          <a:p>
            <a:pPr eaLnBrk="1" hangingPunct="1"/>
            <a:r>
              <a:rPr lang="en-US" altLang="zh-TW" dirty="0" smtClean="0"/>
              <a:t>IVF is the uniting of egg and sperm in vitro (in the lab). Subsequently the embryos are transferred into the uterus through the cervix and pregnancy is allowed to begin. </a:t>
            </a:r>
          </a:p>
          <a:p>
            <a:pPr lvl="1">
              <a:lnSpc>
                <a:spcPct val="90000"/>
              </a:lnSpc>
            </a:pPr>
            <a:r>
              <a:rPr lang="en-US" altLang="zh-TW" sz="2500" dirty="0" smtClean="0">
                <a:hlinkClick r:id="rId2"/>
              </a:rPr>
              <a:t>ovulation induction</a:t>
            </a:r>
            <a:r>
              <a:rPr lang="en-US" altLang="zh-TW" sz="2500" dirty="0" smtClean="0"/>
              <a:t> through</a:t>
            </a:r>
            <a:r>
              <a:rPr lang="en-US" altLang="zh-TW" sz="2500" dirty="0" smtClean="0">
                <a:solidFill>
                  <a:srgbClr val="FFFFFF"/>
                </a:solidFill>
              </a:rPr>
              <a:t> hormone treatment,</a:t>
            </a:r>
          </a:p>
          <a:p>
            <a:pPr lvl="1">
              <a:lnSpc>
                <a:spcPct val="90000"/>
              </a:lnSpc>
            </a:pPr>
            <a:r>
              <a:rPr lang="en-US" altLang="zh-TW" sz="2500" dirty="0" smtClean="0"/>
              <a:t>monitoring of hormone levels and follicle scans with ultrasound, </a:t>
            </a:r>
          </a:p>
          <a:p>
            <a:pPr lvl="1">
              <a:lnSpc>
                <a:spcPct val="90000"/>
              </a:lnSpc>
            </a:pPr>
            <a:r>
              <a:rPr lang="en-US" altLang="zh-TW" sz="2500" dirty="0" smtClean="0"/>
              <a:t>egg retrieval from the woman's </a:t>
            </a:r>
            <a:r>
              <a:rPr lang="en-US" altLang="zh-TW" sz="2500" dirty="0" smtClean="0">
                <a:hlinkClick r:id="rId3" tooltip="Ovary"/>
              </a:rPr>
              <a:t>ovaries</a:t>
            </a:r>
            <a:r>
              <a:rPr lang="en-US" altLang="zh-TW" sz="2500" dirty="0" smtClean="0"/>
              <a:t> </a:t>
            </a:r>
          </a:p>
          <a:p>
            <a:pPr lvl="1">
              <a:lnSpc>
                <a:spcPct val="90000"/>
              </a:lnSpc>
            </a:pPr>
            <a:r>
              <a:rPr lang="en-US" altLang="zh-TW" sz="2500" dirty="0" smtClean="0"/>
              <a:t>and fertilize eggs with sperms in a fluid medium. </a:t>
            </a:r>
          </a:p>
          <a:p>
            <a:pPr lvl="1">
              <a:lnSpc>
                <a:spcPct val="90000"/>
              </a:lnSpc>
            </a:pPr>
            <a:endParaRPr lang="en-US" altLang="zh-TW" sz="1300" dirty="0" smtClean="0"/>
          </a:p>
          <a:p>
            <a:pPr>
              <a:lnSpc>
                <a:spcPct val="90000"/>
              </a:lnSpc>
            </a:pPr>
            <a:r>
              <a:rPr lang="en-US" altLang="zh-TW" sz="3000" dirty="0" smtClean="0"/>
              <a:t>The fertilized egg (</a:t>
            </a:r>
            <a:r>
              <a:rPr lang="en-US" altLang="zh-TW" sz="3000" dirty="0" smtClean="0">
                <a:hlinkClick r:id="rId4" tooltip="Zygote"/>
              </a:rPr>
              <a:t>zygote</a:t>
            </a:r>
            <a:r>
              <a:rPr lang="en-US" altLang="zh-TW" sz="3000" dirty="0" smtClean="0"/>
              <a:t>) is then transferred to the patient's </a:t>
            </a:r>
            <a:r>
              <a:rPr lang="en-US" altLang="zh-TW" sz="3000" dirty="0" smtClean="0">
                <a:hlinkClick r:id="rId5" tooltip="Uterus"/>
              </a:rPr>
              <a:t>uterus</a:t>
            </a:r>
            <a:r>
              <a:rPr lang="en-US" altLang="zh-TW" sz="3000" dirty="0" smtClean="0"/>
              <a:t> with the intent to establish a successful pregnancy.</a:t>
            </a:r>
          </a:p>
          <a:p>
            <a:pPr eaLnBrk="1" hangingPunct="1">
              <a:buNone/>
            </a:pPr>
            <a:endParaRPr lang="en-US" altLang="zh-TW" dirty="0" smtClean="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86093" y="288370"/>
            <a:ext cx="8749665" cy="647784"/>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altLang="zh-TW" b="1" dirty="0" smtClean="0">
                <a:solidFill>
                  <a:schemeClr val="tx1"/>
                </a:solidFill>
                <a:latin typeface="Arial" pitchFamily="34" charset="0"/>
                <a:cs typeface="Arial" pitchFamily="34" charset="0"/>
              </a:rPr>
              <a:t>Procedures for IVF</a:t>
            </a:r>
          </a:p>
        </p:txBody>
      </p:sp>
      <p:sp>
        <p:nvSpPr>
          <p:cNvPr id="14339" name="Rectangle 3"/>
          <p:cNvSpPr>
            <a:spLocks noGrp="1" noChangeArrowheads="1"/>
          </p:cNvSpPr>
          <p:nvPr>
            <p:ph type="body" idx="1"/>
          </p:nvPr>
        </p:nvSpPr>
        <p:spPr>
          <a:xfrm>
            <a:off x="0" y="1256824"/>
            <a:ext cx="9721849" cy="5444014"/>
          </a:xfrm>
        </p:spPr>
        <p:txBody>
          <a:bodyPr/>
          <a:lstStyle/>
          <a:p>
            <a:pPr marL="173038" indent="-173038" eaLnBrk="1" hangingPunct="1">
              <a:lnSpc>
                <a:spcPct val="80000"/>
              </a:lnSpc>
            </a:pPr>
            <a:r>
              <a:rPr lang="en-US" altLang="zh-TW" sz="3000" b="1" dirty="0" err="1" smtClean="0"/>
              <a:t>Superovulation</a:t>
            </a:r>
            <a:r>
              <a:rPr lang="en-US" altLang="zh-TW" sz="3000" b="1" dirty="0" smtClean="0"/>
              <a:t> induction </a:t>
            </a:r>
            <a:r>
              <a:rPr lang="en-US" altLang="zh-TW" sz="3000" dirty="0" smtClean="0"/>
              <a:t>in future mother or donor</a:t>
            </a:r>
          </a:p>
          <a:p>
            <a:pPr marL="173038" indent="-173038" eaLnBrk="1" hangingPunct="1">
              <a:lnSpc>
                <a:spcPct val="80000"/>
              </a:lnSpc>
            </a:pPr>
            <a:r>
              <a:rPr lang="en-US" altLang="zh-TW" sz="3000" b="1" dirty="0" smtClean="0"/>
              <a:t>Day 0 </a:t>
            </a:r>
            <a:r>
              <a:rPr lang="en-US" altLang="zh-TW" sz="3000" dirty="0" smtClean="0"/>
              <a:t>Egg retrieval, Sperm collection, and preparation </a:t>
            </a:r>
          </a:p>
          <a:p>
            <a:pPr marL="173038" indent="-173038" eaLnBrk="1" hangingPunct="1">
              <a:lnSpc>
                <a:spcPct val="80000"/>
              </a:lnSpc>
              <a:buNone/>
            </a:pPr>
            <a:r>
              <a:rPr lang="en-US" altLang="zh-TW" sz="3000" dirty="0" smtClean="0"/>
              <a:t>Insemination in vitro</a:t>
            </a:r>
          </a:p>
          <a:p>
            <a:pPr marL="173038" indent="-173038" eaLnBrk="1" hangingPunct="1">
              <a:lnSpc>
                <a:spcPct val="80000"/>
              </a:lnSpc>
            </a:pPr>
            <a:r>
              <a:rPr lang="en-US" altLang="zh-TW" sz="3000" b="1" dirty="0" smtClean="0"/>
              <a:t>Day 1 </a:t>
            </a:r>
            <a:r>
              <a:rPr lang="en-US" altLang="zh-TW" sz="3000" dirty="0" smtClean="0"/>
              <a:t>Check eggs for fertilization (the presence of 2 </a:t>
            </a:r>
            <a:r>
              <a:rPr lang="en-US" altLang="zh-TW" sz="3000" dirty="0" err="1" smtClean="0"/>
              <a:t>pronuclei</a:t>
            </a:r>
            <a:r>
              <a:rPr lang="en-US" altLang="zh-TW" sz="3000" dirty="0" smtClean="0"/>
              <a:t> or PN's)</a:t>
            </a:r>
          </a:p>
          <a:p>
            <a:pPr marL="173038" indent="-173038" eaLnBrk="1" hangingPunct="1">
              <a:lnSpc>
                <a:spcPct val="80000"/>
              </a:lnSpc>
            </a:pPr>
            <a:r>
              <a:rPr lang="en-US" altLang="zh-TW" sz="3000" b="1" dirty="0" smtClean="0"/>
              <a:t>Day 2 </a:t>
            </a:r>
            <a:r>
              <a:rPr lang="en-US" altLang="zh-TW" sz="3000" dirty="0" smtClean="0"/>
              <a:t>Embryos at the 4-cell or more stage of development</a:t>
            </a:r>
          </a:p>
          <a:p>
            <a:pPr marL="173038" indent="-173038" eaLnBrk="1" hangingPunct="1">
              <a:lnSpc>
                <a:spcPct val="80000"/>
              </a:lnSpc>
            </a:pPr>
            <a:r>
              <a:rPr lang="en-US" altLang="zh-TW" sz="3000" b="1" dirty="0" smtClean="0"/>
              <a:t>Day 3 </a:t>
            </a:r>
            <a:r>
              <a:rPr lang="en-US" altLang="zh-TW" sz="3000" dirty="0" smtClean="0"/>
              <a:t>Embryos at the 8-cell or more stage of development</a:t>
            </a:r>
          </a:p>
          <a:p>
            <a:pPr marL="173038" indent="-173038" eaLnBrk="1" hangingPunct="1">
              <a:lnSpc>
                <a:spcPct val="80000"/>
              </a:lnSpc>
            </a:pPr>
            <a:r>
              <a:rPr lang="en-US" altLang="zh-TW" sz="3000" b="1" dirty="0" smtClean="0"/>
              <a:t>Day 4 </a:t>
            </a:r>
            <a:r>
              <a:rPr lang="en-US" altLang="zh-TW" sz="3000" dirty="0" smtClean="0"/>
              <a:t>Embryos at the compacted </a:t>
            </a:r>
            <a:r>
              <a:rPr lang="en-US" altLang="zh-TW" sz="3000" dirty="0" err="1" smtClean="0"/>
              <a:t>morula</a:t>
            </a:r>
            <a:r>
              <a:rPr lang="en-US" altLang="zh-TW" sz="3000" dirty="0" smtClean="0"/>
              <a:t> (16-32 cell) stage</a:t>
            </a:r>
          </a:p>
          <a:p>
            <a:pPr marL="173038" indent="-173038" eaLnBrk="1" hangingPunct="1">
              <a:lnSpc>
                <a:spcPct val="80000"/>
              </a:lnSpc>
            </a:pPr>
            <a:r>
              <a:rPr lang="en-US" altLang="zh-TW" sz="3000" b="1" dirty="0" smtClean="0"/>
              <a:t>Day 5 </a:t>
            </a:r>
            <a:r>
              <a:rPr lang="en-US" altLang="zh-TW" sz="3000" dirty="0" smtClean="0"/>
              <a:t>Embryos at the </a:t>
            </a:r>
            <a:r>
              <a:rPr lang="en-US" altLang="zh-TW" sz="3000" dirty="0" err="1" smtClean="0"/>
              <a:t>blastocyst</a:t>
            </a:r>
            <a:r>
              <a:rPr lang="en-US" altLang="zh-TW" sz="3000" dirty="0" smtClean="0"/>
              <a:t> stage of development </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86096" y="0"/>
            <a:ext cx="8749665" cy="576114"/>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altLang="zh-TW" dirty="0" smtClean="0">
                <a:solidFill>
                  <a:schemeClr val="tx1"/>
                </a:solidFill>
              </a:rPr>
              <a:t>Inducing </a:t>
            </a:r>
            <a:r>
              <a:rPr lang="en-US" altLang="zh-TW" dirty="0" err="1" smtClean="0">
                <a:solidFill>
                  <a:schemeClr val="tx1"/>
                </a:solidFill>
              </a:rPr>
              <a:t>Superovulation</a:t>
            </a:r>
            <a:endParaRPr lang="en-US" altLang="zh-TW" dirty="0" smtClean="0">
              <a:solidFill>
                <a:schemeClr val="tx1"/>
              </a:solidFill>
            </a:endParaRPr>
          </a:p>
        </p:txBody>
      </p:sp>
      <p:sp>
        <p:nvSpPr>
          <p:cNvPr id="15363" name="Rectangle 3"/>
          <p:cNvSpPr>
            <a:spLocks noGrp="1" noChangeArrowheads="1"/>
          </p:cNvSpPr>
          <p:nvPr>
            <p:ph type="body" idx="1"/>
          </p:nvPr>
        </p:nvSpPr>
        <p:spPr>
          <a:xfrm>
            <a:off x="0" y="648122"/>
            <a:ext cx="9721850" cy="5784353"/>
          </a:xfrm>
        </p:spPr>
        <p:txBody>
          <a:bodyPr/>
          <a:lstStyle/>
          <a:p>
            <a:pPr eaLnBrk="1" hangingPunct="1"/>
            <a:r>
              <a:rPr lang="en-US" altLang="zh-TW" sz="3000" dirty="0" smtClean="0"/>
              <a:t>Injections of </a:t>
            </a:r>
            <a:r>
              <a:rPr lang="en-US" altLang="zh-TW" sz="3000" dirty="0" err="1" smtClean="0"/>
              <a:t>Lupron</a:t>
            </a:r>
            <a:r>
              <a:rPr lang="en-US" altLang="zh-TW" sz="3000" dirty="0" smtClean="0"/>
              <a:t>, </a:t>
            </a:r>
            <a:r>
              <a:rPr lang="en-US" altLang="zh-TW" sz="3000" dirty="0" err="1" smtClean="0"/>
              <a:t>Metrodin</a:t>
            </a:r>
            <a:r>
              <a:rPr lang="en-US" altLang="zh-TW" sz="3000" dirty="0" smtClean="0"/>
              <a:t>, </a:t>
            </a:r>
            <a:r>
              <a:rPr lang="en-US" altLang="zh-TW" sz="3000" dirty="0" err="1" smtClean="0"/>
              <a:t>Pergonal</a:t>
            </a:r>
            <a:r>
              <a:rPr lang="en-US" altLang="zh-TW" sz="3000" dirty="0" smtClean="0"/>
              <a:t> or </a:t>
            </a:r>
            <a:r>
              <a:rPr lang="en-US" altLang="zh-TW" sz="3000" dirty="0" err="1" smtClean="0"/>
              <a:t>Humegon</a:t>
            </a:r>
            <a:r>
              <a:rPr lang="en-US" altLang="zh-TW" sz="3000" dirty="0" smtClean="0"/>
              <a:t> allow the ovaries to develop many follicles as seen in this ultrasound immediately prior to egg retrieval. </a:t>
            </a:r>
          </a:p>
          <a:p>
            <a:pPr>
              <a:buNone/>
            </a:pPr>
            <a:r>
              <a:rPr lang="en-US" altLang="zh-TW" sz="3000" dirty="0" smtClean="0"/>
              <a:t>Ultrasound Study of ovary with many follicles</a:t>
            </a:r>
          </a:p>
        </p:txBody>
      </p:sp>
      <p:pic>
        <p:nvPicPr>
          <p:cNvPr id="15364" name="Picture 4" descr="ovind"/>
          <p:cNvPicPr>
            <a:picLocks noChangeAspect="1" noChangeArrowheads="1"/>
          </p:cNvPicPr>
          <p:nvPr/>
        </p:nvPicPr>
        <p:blipFill>
          <a:blip r:embed="rId2" cstate="print"/>
          <a:srcRect/>
          <a:stretch>
            <a:fillRect/>
          </a:stretch>
        </p:blipFill>
        <p:spPr bwMode="auto">
          <a:xfrm>
            <a:off x="5141278" y="3423711"/>
            <a:ext cx="4616191" cy="3777139"/>
          </a:xfrm>
          <a:prstGeom prst="rect">
            <a:avLst/>
          </a:prstGeom>
          <a:noFill/>
          <a:ln w="9525">
            <a:noFill/>
            <a:miter lim="800000"/>
            <a:headEnd/>
            <a:tailEnd/>
          </a:ln>
        </p:spPr>
      </p:pic>
      <p:cxnSp>
        <p:nvCxnSpPr>
          <p:cNvPr id="8" name="Пряма зі стрілкою 7"/>
          <p:cNvCxnSpPr/>
          <p:nvPr/>
        </p:nvCxnSpPr>
        <p:spPr>
          <a:xfrm>
            <a:off x="7093173" y="2520330"/>
            <a:ext cx="288032" cy="20162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Пряма зі стрілкою 9"/>
          <p:cNvCxnSpPr/>
          <p:nvPr/>
        </p:nvCxnSpPr>
        <p:spPr>
          <a:xfrm>
            <a:off x="7165181" y="2592338"/>
            <a:ext cx="720080" cy="27363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Пряма зі стрілкою 11"/>
          <p:cNvCxnSpPr/>
          <p:nvPr/>
        </p:nvCxnSpPr>
        <p:spPr>
          <a:xfrm flipH="1">
            <a:off x="6949157" y="2592338"/>
            <a:ext cx="72008" cy="23762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 зі стрілкою 13"/>
          <p:cNvCxnSpPr/>
          <p:nvPr/>
        </p:nvCxnSpPr>
        <p:spPr>
          <a:xfrm>
            <a:off x="7237189" y="2664346"/>
            <a:ext cx="1008112" cy="33843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 зі стрілкою 15"/>
          <p:cNvCxnSpPr/>
          <p:nvPr/>
        </p:nvCxnSpPr>
        <p:spPr>
          <a:xfrm>
            <a:off x="7237189" y="2520330"/>
            <a:ext cx="1656184" cy="27363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 зі стрілкою 17"/>
          <p:cNvCxnSpPr/>
          <p:nvPr/>
        </p:nvCxnSpPr>
        <p:spPr>
          <a:xfrm>
            <a:off x="7093173" y="3024386"/>
            <a:ext cx="72008" cy="24482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46437" y="301705"/>
            <a:ext cx="8428979" cy="638413"/>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altLang="zh-TW" dirty="0" smtClean="0"/>
              <a:t>Retrieved egg </a:t>
            </a:r>
            <a:r>
              <a:rPr lang="en-US" altLang="zh-TW" dirty="0" err="1" smtClean="0"/>
              <a:t>Zona</a:t>
            </a:r>
            <a:endParaRPr lang="en-US" altLang="zh-TW" dirty="0" smtClean="0"/>
          </a:p>
        </p:txBody>
      </p:sp>
      <p:pic>
        <p:nvPicPr>
          <p:cNvPr id="17411" name="Picture 3" descr="Oocyte with surrounding granulosa cells">
            <a:hlinkClick r:id="rId2" tooltip="Oocyte with surrounding granulosa cells"/>
          </p:cNvPr>
          <p:cNvPicPr>
            <a:picLocks noChangeAspect="1" noChangeArrowheads="1"/>
          </p:cNvPicPr>
          <p:nvPr/>
        </p:nvPicPr>
        <p:blipFill>
          <a:blip r:embed="rId3" cstate="print"/>
          <a:srcRect/>
          <a:stretch>
            <a:fillRect/>
          </a:stretch>
        </p:blipFill>
        <p:spPr bwMode="auto">
          <a:xfrm>
            <a:off x="497908" y="1558529"/>
            <a:ext cx="3426913" cy="2589293"/>
          </a:xfrm>
          <a:prstGeom prst="rect">
            <a:avLst/>
          </a:prstGeom>
          <a:noFill/>
          <a:ln w="9525">
            <a:noFill/>
            <a:miter lim="800000"/>
            <a:headEnd/>
            <a:tailEnd/>
          </a:ln>
        </p:spPr>
      </p:pic>
      <p:pic>
        <p:nvPicPr>
          <p:cNvPr id="17412" name="Picture 4" descr="&quot;Naked&quot; Egg">
            <a:hlinkClick r:id="rId4" tooltip="&quot;Naked&quot; Egg"/>
          </p:cNvPr>
          <p:cNvPicPr>
            <a:picLocks noChangeAspect="1" noChangeArrowheads="1"/>
          </p:cNvPicPr>
          <p:nvPr/>
        </p:nvPicPr>
        <p:blipFill>
          <a:blip r:embed="rId5" cstate="print"/>
          <a:srcRect/>
          <a:stretch>
            <a:fillRect/>
          </a:stretch>
        </p:blipFill>
        <p:spPr bwMode="auto">
          <a:xfrm>
            <a:off x="5510737" y="3373755"/>
            <a:ext cx="4211113" cy="3252074"/>
          </a:xfrm>
          <a:prstGeom prst="rect">
            <a:avLst/>
          </a:prstGeom>
          <a:noFill/>
          <a:ln w="9525">
            <a:noFill/>
            <a:miter lim="800000"/>
            <a:headEnd/>
            <a:tailEnd/>
          </a:ln>
        </p:spPr>
      </p:pic>
      <p:sp>
        <p:nvSpPr>
          <p:cNvPr id="5" name="Прямокутник 4"/>
          <p:cNvSpPr/>
          <p:nvPr/>
        </p:nvSpPr>
        <p:spPr>
          <a:xfrm>
            <a:off x="3996829" y="1311459"/>
            <a:ext cx="5725021" cy="954107"/>
          </a:xfrm>
          <a:prstGeom prst="rect">
            <a:avLst/>
          </a:prstGeom>
        </p:spPr>
        <p:txBody>
          <a:bodyPr wrap="square">
            <a:spAutoFit/>
          </a:bodyPr>
          <a:lstStyle/>
          <a:p>
            <a:r>
              <a:rPr lang="en-US" altLang="zh-TW" sz="2800" dirty="0" err="1" smtClean="0">
                <a:solidFill>
                  <a:prstClr val="black"/>
                </a:solidFill>
              </a:rPr>
              <a:t>Zona</a:t>
            </a:r>
            <a:r>
              <a:rPr lang="en-US" altLang="zh-TW" sz="2800" dirty="0" smtClean="0">
                <a:solidFill>
                  <a:prstClr val="black"/>
                </a:solidFill>
              </a:rPr>
              <a:t> </a:t>
            </a:r>
            <a:r>
              <a:rPr lang="en-US" altLang="zh-TW" sz="2800" dirty="0" err="1" smtClean="0">
                <a:solidFill>
                  <a:prstClr val="black"/>
                </a:solidFill>
              </a:rPr>
              <a:t>pellucida</a:t>
            </a:r>
            <a:endParaRPr lang="en-US" altLang="zh-TW" sz="2800" dirty="0" smtClean="0">
              <a:solidFill>
                <a:prstClr val="black"/>
              </a:solidFill>
            </a:endParaRPr>
          </a:p>
          <a:p>
            <a:r>
              <a:rPr lang="en-US" sz="2800" dirty="0" smtClean="0">
                <a:solidFill>
                  <a:prstClr val="black"/>
                </a:solidFill>
              </a:rPr>
              <a:t>                                Extruded polar body</a:t>
            </a:r>
            <a:endParaRPr lang="uk-UA" sz="2800" dirty="0"/>
          </a:p>
        </p:txBody>
      </p:sp>
      <p:cxnSp>
        <p:nvCxnSpPr>
          <p:cNvPr id="7" name="Пряма зі стрілкою 6"/>
          <p:cNvCxnSpPr/>
          <p:nvPr/>
        </p:nvCxnSpPr>
        <p:spPr>
          <a:xfrm>
            <a:off x="5797029" y="1800250"/>
            <a:ext cx="1440160" cy="2304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Пряма зі стрілкою 12"/>
          <p:cNvCxnSpPr/>
          <p:nvPr/>
        </p:nvCxnSpPr>
        <p:spPr>
          <a:xfrm>
            <a:off x="7669237" y="2232298"/>
            <a:ext cx="936104" cy="23762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Grp="1" noChangeAspect="1" noChangeArrowheads="1"/>
          </p:cNvPicPr>
          <p:nvPr>
            <p:ph type="title"/>
          </p:nvPr>
        </p:nvPicPr>
        <p:blipFill>
          <a:blip r:embed="rId2" cstate="print"/>
          <a:srcRect/>
          <a:stretch>
            <a:fillRect/>
          </a:stretch>
        </p:blipFill>
        <p:spPr>
          <a:xfrm>
            <a:off x="486093" y="291704"/>
            <a:ext cx="9323228" cy="6909196"/>
          </a:xfrm>
        </p:spPr>
      </p:pic>
      <p:sp>
        <p:nvSpPr>
          <p:cNvPr id="18435" name="Text Box 3"/>
          <p:cNvSpPr txBox="1">
            <a:spLocks noChangeArrowheads="1"/>
          </p:cNvSpPr>
          <p:nvPr/>
        </p:nvSpPr>
        <p:spPr bwMode="auto">
          <a:xfrm>
            <a:off x="1416083" y="6170771"/>
            <a:ext cx="6115816" cy="482363"/>
          </a:xfrm>
          <a:prstGeom prst="rect">
            <a:avLst/>
          </a:prstGeom>
          <a:noFill/>
          <a:ln w="12700" cap="sq">
            <a:noFill/>
            <a:miter lim="800000"/>
            <a:headEnd type="none" w="sm" len="sm"/>
            <a:tailEnd type="none" w="sm" len="sm"/>
          </a:ln>
        </p:spPr>
        <p:txBody>
          <a:bodyPr wrap="none" lIns="96698" tIns="48349" rIns="96698" bIns="48349">
            <a:spAutoFit/>
          </a:bodyPr>
          <a:lstStyle/>
          <a:p>
            <a:r>
              <a:rPr lang="en-US" altLang="zh-TW" sz="2500" b="1" dirty="0">
                <a:solidFill>
                  <a:schemeClr val="bg2"/>
                </a:solidFill>
              </a:rPr>
              <a:t>Human </a:t>
            </a:r>
            <a:r>
              <a:rPr lang="en-US" altLang="zh-TW" sz="2500" b="1" dirty="0" smtClean="0">
                <a:solidFill>
                  <a:schemeClr val="bg2"/>
                </a:solidFill>
              </a:rPr>
              <a:t>MII </a:t>
            </a:r>
            <a:r>
              <a:rPr lang="en-US" altLang="zh-TW" sz="2500" b="1" dirty="0" err="1">
                <a:solidFill>
                  <a:schemeClr val="bg2"/>
                </a:solidFill>
              </a:rPr>
              <a:t>oocyte</a:t>
            </a:r>
            <a:r>
              <a:rPr lang="en-US" altLang="zh-TW" sz="2500" b="1" dirty="0">
                <a:solidFill>
                  <a:schemeClr val="bg2"/>
                </a:solidFill>
              </a:rPr>
              <a:t> with extruded polar body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08_13bbMeiosis-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15627" y="748428"/>
            <a:ext cx="9088917" cy="57040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420" name="Text Box 3"/>
          <p:cNvSpPr txBox="1">
            <a:spLocks noChangeArrowheads="1"/>
          </p:cNvSpPr>
          <p:nvPr/>
        </p:nvSpPr>
        <p:spPr bwMode="auto">
          <a:xfrm>
            <a:off x="796655" y="1401846"/>
            <a:ext cx="1615245" cy="328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900" b="1" dirty="0">
                <a:solidFill>
                  <a:srgbClr val="000000"/>
                </a:solidFill>
                <a:ea typeface="ＭＳ Ｐゴシック" pitchFamily="84" charset="-128"/>
              </a:rPr>
              <a:t>Prophase </a:t>
            </a:r>
            <a:r>
              <a:rPr lang="en-US" altLang="en-US" sz="1900" b="1" dirty="0">
                <a:solidFill>
                  <a:srgbClr val="000000"/>
                </a:solidFill>
                <a:latin typeface="Times New Roman" pitchFamily="18" charset="0"/>
                <a:ea typeface="ＭＳ Ｐゴシック" pitchFamily="84" charset="-128"/>
              </a:rPr>
              <a:t>II</a:t>
            </a:r>
            <a:endParaRPr lang="en-US" altLang="en-US" sz="1900" b="1" dirty="0">
              <a:solidFill>
                <a:srgbClr val="000000"/>
              </a:solidFill>
              <a:ea typeface="ＭＳ Ｐゴシック" pitchFamily="84" charset="-128"/>
            </a:endParaRPr>
          </a:p>
        </p:txBody>
      </p:sp>
      <p:sp>
        <p:nvSpPr>
          <p:cNvPr id="60421" name="Text Box 3"/>
          <p:cNvSpPr txBox="1">
            <a:spLocks noChangeArrowheads="1"/>
          </p:cNvSpPr>
          <p:nvPr/>
        </p:nvSpPr>
        <p:spPr bwMode="auto">
          <a:xfrm>
            <a:off x="2950315" y="1401846"/>
            <a:ext cx="1615245" cy="328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900" b="1" dirty="0">
                <a:solidFill>
                  <a:srgbClr val="000000"/>
                </a:solidFill>
                <a:ea typeface="ＭＳ Ｐゴシック" pitchFamily="84" charset="-128"/>
              </a:rPr>
              <a:t>Metaphase </a:t>
            </a:r>
            <a:r>
              <a:rPr lang="en-US" altLang="en-US" sz="1900" b="1" dirty="0">
                <a:solidFill>
                  <a:srgbClr val="000000"/>
                </a:solidFill>
                <a:latin typeface="Times New Roman" pitchFamily="18" charset="0"/>
                <a:ea typeface="ＭＳ Ｐゴシック" pitchFamily="84" charset="-128"/>
              </a:rPr>
              <a:t>II</a:t>
            </a:r>
            <a:endParaRPr lang="en-US" altLang="en-US" sz="1900" b="1" dirty="0">
              <a:solidFill>
                <a:srgbClr val="000000"/>
              </a:solidFill>
              <a:ea typeface="ＭＳ Ｐゴシック" pitchFamily="84" charset="-128"/>
            </a:endParaRPr>
          </a:p>
        </p:txBody>
      </p:sp>
      <p:sp>
        <p:nvSpPr>
          <p:cNvPr id="60422" name="Text Box 3"/>
          <p:cNvSpPr txBox="1">
            <a:spLocks noChangeArrowheads="1"/>
          </p:cNvSpPr>
          <p:nvPr/>
        </p:nvSpPr>
        <p:spPr bwMode="auto">
          <a:xfrm>
            <a:off x="5279507" y="1401846"/>
            <a:ext cx="1615245" cy="328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900" b="1" dirty="0">
                <a:solidFill>
                  <a:srgbClr val="000000"/>
                </a:solidFill>
                <a:ea typeface="ＭＳ Ｐゴシック" pitchFamily="84" charset="-128"/>
              </a:rPr>
              <a:t>Anaphase </a:t>
            </a:r>
            <a:r>
              <a:rPr lang="en-US" altLang="en-US" sz="1900" b="1" dirty="0">
                <a:solidFill>
                  <a:srgbClr val="000000"/>
                </a:solidFill>
                <a:latin typeface="Times New Roman" pitchFamily="18" charset="0"/>
                <a:ea typeface="ＭＳ Ｐゴシック" pitchFamily="84" charset="-128"/>
              </a:rPr>
              <a:t>II</a:t>
            </a:r>
            <a:endParaRPr lang="en-US" altLang="en-US" sz="1900" b="1" dirty="0">
              <a:solidFill>
                <a:srgbClr val="000000"/>
              </a:solidFill>
              <a:ea typeface="ＭＳ Ｐゴシック" pitchFamily="84" charset="-128"/>
            </a:endParaRPr>
          </a:p>
        </p:txBody>
      </p:sp>
      <p:sp>
        <p:nvSpPr>
          <p:cNvPr id="60423" name="Text Box 3"/>
          <p:cNvSpPr txBox="1">
            <a:spLocks noChangeArrowheads="1"/>
          </p:cNvSpPr>
          <p:nvPr/>
        </p:nvSpPr>
        <p:spPr bwMode="auto">
          <a:xfrm>
            <a:off x="2633004" y="841776"/>
            <a:ext cx="4606065" cy="3150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90000"/>
              </a:lnSpc>
              <a:spcBef>
                <a:spcPct val="0"/>
              </a:spcBef>
              <a:spcAft>
                <a:spcPct val="0"/>
              </a:spcAft>
              <a:buClrTx/>
              <a:buFontTx/>
              <a:buNone/>
            </a:pPr>
            <a:r>
              <a:rPr lang="en-US" altLang="en-US" sz="1900" b="1" dirty="0">
                <a:solidFill>
                  <a:srgbClr val="000000"/>
                </a:solidFill>
                <a:ea typeface="ＭＳ Ｐゴシック" pitchFamily="84" charset="-128"/>
              </a:rPr>
              <a:t>M</a:t>
            </a:r>
            <a:r>
              <a:rPr lang="en-US" altLang="en-US" sz="1700" b="1" dirty="0">
                <a:solidFill>
                  <a:srgbClr val="000000"/>
                </a:solidFill>
                <a:ea typeface="ＭＳ Ｐゴシック" pitchFamily="84" charset="-128"/>
              </a:rPr>
              <a:t>EIOSIS</a:t>
            </a:r>
            <a:r>
              <a:rPr lang="en-US" altLang="en-US" sz="1900" b="1" dirty="0">
                <a:solidFill>
                  <a:srgbClr val="000000"/>
                </a:solidFill>
                <a:ea typeface="ＭＳ Ｐゴシック" pitchFamily="84" charset="-128"/>
              </a:rPr>
              <a:t> </a:t>
            </a:r>
            <a:r>
              <a:rPr lang="en-US" altLang="en-US" sz="1900" b="1" dirty="0">
                <a:solidFill>
                  <a:srgbClr val="000000"/>
                </a:solidFill>
                <a:latin typeface="Times New Roman" pitchFamily="18" charset="0"/>
                <a:ea typeface="ＭＳ Ｐゴシック" pitchFamily="84" charset="-128"/>
              </a:rPr>
              <a:t>II</a:t>
            </a:r>
            <a:r>
              <a:rPr lang="en-US" altLang="en-US" sz="1900" b="1" dirty="0">
                <a:solidFill>
                  <a:srgbClr val="000000"/>
                </a:solidFill>
                <a:ea typeface="ＭＳ Ｐゴシック" pitchFamily="84" charset="-128"/>
              </a:rPr>
              <a:t>: Sister </a:t>
            </a:r>
            <a:r>
              <a:rPr lang="en-US" altLang="en-US" sz="1900" b="1" dirty="0" err="1">
                <a:solidFill>
                  <a:srgbClr val="000000"/>
                </a:solidFill>
                <a:ea typeface="ＭＳ Ｐゴシック" pitchFamily="84" charset="-128"/>
              </a:rPr>
              <a:t>chromatids</a:t>
            </a:r>
            <a:r>
              <a:rPr lang="en-US" altLang="en-US" sz="1900" b="1" dirty="0">
                <a:solidFill>
                  <a:srgbClr val="000000"/>
                </a:solidFill>
                <a:ea typeface="ＭＳ Ｐゴシック" pitchFamily="84" charset="-128"/>
              </a:rPr>
              <a:t> separate</a:t>
            </a:r>
          </a:p>
        </p:txBody>
      </p:sp>
      <p:sp>
        <p:nvSpPr>
          <p:cNvPr id="60424" name="Text Box 3"/>
          <p:cNvSpPr txBox="1">
            <a:spLocks noChangeArrowheads="1"/>
          </p:cNvSpPr>
          <p:nvPr/>
        </p:nvSpPr>
        <p:spPr bwMode="auto">
          <a:xfrm>
            <a:off x="5056716" y="3862154"/>
            <a:ext cx="2158724" cy="5550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lnSpc>
                <a:spcPct val="80000"/>
              </a:lnSpc>
              <a:spcBef>
                <a:spcPct val="0"/>
              </a:spcBef>
              <a:spcAft>
                <a:spcPct val="0"/>
              </a:spcAft>
              <a:buClrTx/>
              <a:buFontTx/>
              <a:buNone/>
            </a:pPr>
            <a:r>
              <a:rPr lang="en-US" altLang="en-US" sz="1900" b="1" dirty="0">
                <a:solidFill>
                  <a:srgbClr val="000000"/>
                </a:solidFill>
                <a:ea typeface="ＭＳ Ｐゴシック" pitchFamily="84" charset="-128"/>
              </a:rPr>
              <a:t>Sister </a:t>
            </a:r>
            <a:r>
              <a:rPr lang="en-US" altLang="en-US" sz="1900" b="1" dirty="0" err="1">
                <a:solidFill>
                  <a:srgbClr val="000000"/>
                </a:solidFill>
                <a:ea typeface="ＭＳ Ｐゴシック" pitchFamily="84" charset="-128"/>
              </a:rPr>
              <a:t>chromatids</a:t>
            </a:r>
            <a:endParaRPr lang="en-US" altLang="en-US" sz="1900" b="1" dirty="0">
              <a:solidFill>
                <a:srgbClr val="000000"/>
              </a:solidFill>
              <a:ea typeface="ＭＳ Ｐゴシック" pitchFamily="84" charset="-128"/>
            </a:endParaRPr>
          </a:p>
          <a:p>
            <a:pPr fontAlgn="base">
              <a:lnSpc>
                <a:spcPct val="80000"/>
              </a:lnSpc>
              <a:spcBef>
                <a:spcPct val="0"/>
              </a:spcBef>
              <a:spcAft>
                <a:spcPct val="0"/>
              </a:spcAft>
              <a:buClrTx/>
              <a:buFontTx/>
              <a:buNone/>
            </a:pPr>
            <a:r>
              <a:rPr lang="en-US" altLang="en-US" sz="1900" b="1" dirty="0">
                <a:solidFill>
                  <a:srgbClr val="000000"/>
                </a:solidFill>
                <a:ea typeface="ＭＳ Ｐゴシック" pitchFamily="84" charset="-128"/>
              </a:rPr>
              <a:t>separate</a:t>
            </a:r>
          </a:p>
        </p:txBody>
      </p:sp>
      <p:sp>
        <p:nvSpPr>
          <p:cNvPr id="60425" name="Text Box 3"/>
          <p:cNvSpPr txBox="1">
            <a:spLocks noChangeArrowheads="1"/>
          </p:cNvSpPr>
          <p:nvPr/>
        </p:nvSpPr>
        <p:spPr bwMode="auto">
          <a:xfrm>
            <a:off x="7406163" y="3817147"/>
            <a:ext cx="2091211" cy="6750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fontAlgn="base">
              <a:spcBef>
                <a:spcPct val="0"/>
              </a:spcBef>
              <a:spcAft>
                <a:spcPct val="0"/>
              </a:spcAft>
              <a:buClrTx/>
              <a:buFontTx/>
              <a:buNone/>
            </a:pPr>
            <a:r>
              <a:rPr lang="en-US" altLang="en-US" sz="1900" b="1" dirty="0">
                <a:solidFill>
                  <a:srgbClr val="000000"/>
                </a:solidFill>
                <a:ea typeface="ＭＳ Ｐゴシック" pitchFamily="84" charset="-128"/>
              </a:rPr>
              <a:t>Haploid daughter</a:t>
            </a:r>
          </a:p>
          <a:p>
            <a:pPr fontAlgn="base">
              <a:spcBef>
                <a:spcPct val="0"/>
              </a:spcBef>
              <a:spcAft>
                <a:spcPct val="0"/>
              </a:spcAft>
              <a:buClrTx/>
              <a:buFontTx/>
              <a:buNone/>
            </a:pPr>
            <a:r>
              <a:rPr lang="en-US" altLang="en-US" sz="1900" b="1" dirty="0">
                <a:solidFill>
                  <a:srgbClr val="000000"/>
                </a:solidFill>
                <a:ea typeface="ＭＳ Ｐゴシック" pitchFamily="84" charset="-128"/>
              </a:rPr>
              <a:t>cells forming</a:t>
            </a:r>
          </a:p>
        </p:txBody>
      </p:sp>
      <p:grpSp>
        <p:nvGrpSpPr>
          <p:cNvPr id="2" name="Group 10"/>
          <p:cNvGrpSpPr>
            <a:grpSpLocks/>
          </p:cNvGrpSpPr>
          <p:nvPr/>
        </p:nvGrpSpPr>
        <p:grpSpPr bwMode="auto">
          <a:xfrm>
            <a:off x="5740280" y="4335542"/>
            <a:ext cx="518161" cy="580073"/>
            <a:chOff x="3401" y="2601"/>
            <a:chExt cx="307" cy="348"/>
          </a:xfrm>
        </p:grpSpPr>
        <p:sp>
          <p:nvSpPr>
            <p:cNvPr id="60428" name="Line 11"/>
            <p:cNvSpPr>
              <a:spLocks noChangeShapeType="1"/>
            </p:cNvSpPr>
            <p:nvPr/>
          </p:nvSpPr>
          <p:spPr bwMode="auto">
            <a:xfrm flipH="1">
              <a:off x="3401" y="2602"/>
              <a:ext cx="29" cy="335"/>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sp>
          <p:nvSpPr>
            <p:cNvPr id="60429" name="Line 12"/>
            <p:cNvSpPr>
              <a:spLocks noChangeShapeType="1"/>
            </p:cNvSpPr>
            <p:nvPr/>
          </p:nvSpPr>
          <p:spPr bwMode="auto">
            <a:xfrm>
              <a:off x="3430" y="2601"/>
              <a:ext cx="278" cy="348"/>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ndParaRPr>
            </a:p>
          </p:txBody>
        </p:sp>
      </p:grpSp>
      <p:sp>
        <p:nvSpPr>
          <p:cNvPr id="60427" name="Text Box 3"/>
          <p:cNvSpPr txBox="1">
            <a:spLocks noChangeArrowheads="1"/>
          </p:cNvSpPr>
          <p:nvPr/>
        </p:nvSpPr>
        <p:spPr bwMode="auto">
          <a:xfrm>
            <a:off x="7169864" y="1260157"/>
            <a:ext cx="2194168" cy="5550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spcBef>
                <a:spcPct val="45000"/>
              </a:spcBef>
              <a:spcAft>
                <a:spcPct val="20000"/>
              </a:spcAft>
              <a:buClr>
                <a:srgbClr val="A8002A"/>
              </a:buClr>
              <a:buFont typeface="Wingdings" pitchFamily="84" charset="2"/>
              <a:buChar char="§"/>
              <a:defRPr sz="2800">
                <a:solidFill>
                  <a:schemeClr val="tx1"/>
                </a:solidFill>
                <a:latin typeface="Arial" charset="0"/>
                <a:cs typeface="Arial" charset="0"/>
              </a:defRPr>
            </a:lvl1pPr>
            <a:lvl2pPr marL="742950" indent="-285750" eaLnBrk="0" hangingPunct="0">
              <a:spcBef>
                <a:spcPct val="45000"/>
              </a:spcBef>
              <a:spcAft>
                <a:spcPct val="20000"/>
              </a:spcAft>
              <a:buClr>
                <a:srgbClr val="A8002A"/>
              </a:buClr>
              <a:buChar char="–"/>
              <a:defRPr sz="2400">
                <a:solidFill>
                  <a:schemeClr val="tx1"/>
                </a:solidFill>
                <a:latin typeface="Arial" charset="0"/>
                <a:cs typeface="Arial" charset="0"/>
              </a:defRPr>
            </a:lvl2pPr>
            <a:lvl3pPr marL="1143000" indent="-228600" eaLnBrk="0" hangingPunct="0">
              <a:spcBef>
                <a:spcPct val="45000"/>
              </a:spcBef>
              <a:spcAft>
                <a:spcPct val="20000"/>
              </a:spcAft>
              <a:buClr>
                <a:srgbClr val="A8002A"/>
              </a:buClr>
              <a:buChar char="–"/>
              <a:defRPr sz="2000">
                <a:solidFill>
                  <a:schemeClr val="tx1"/>
                </a:solidFill>
                <a:latin typeface="Arial" charset="0"/>
                <a:cs typeface="Arial" charset="0"/>
              </a:defRPr>
            </a:lvl3pPr>
            <a:lvl4pPr marL="1600200" indent="-228600" eaLnBrk="0" hangingPunct="0">
              <a:spcBef>
                <a:spcPct val="45000"/>
              </a:spcBef>
              <a:spcAft>
                <a:spcPct val="20000"/>
              </a:spcAft>
              <a:buClr>
                <a:srgbClr val="A8002A"/>
              </a:buClr>
              <a:buChar char="–"/>
              <a:defRPr sz="2000">
                <a:solidFill>
                  <a:schemeClr val="tx1"/>
                </a:solidFill>
                <a:latin typeface="Arial" charset="0"/>
                <a:cs typeface="Arial" charset="0"/>
              </a:defRPr>
            </a:lvl4pPr>
            <a:lvl5pPr marL="2057400" indent="-228600" eaLnBrk="0" hangingPunct="0">
              <a:spcBef>
                <a:spcPct val="45000"/>
              </a:spcBef>
              <a:spcAft>
                <a:spcPct val="20000"/>
              </a:spcAft>
              <a:buClr>
                <a:srgbClr val="A8002A"/>
              </a:buClr>
              <a:buChar char="–"/>
              <a:defRPr sz="2000">
                <a:solidFill>
                  <a:schemeClr val="tx1"/>
                </a:solidFill>
                <a:latin typeface="Arial" charset="0"/>
                <a:cs typeface="Arial" charset="0"/>
              </a:defRPr>
            </a:lvl5pPr>
            <a:lvl6pPr marL="25146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6pPr>
            <a:lvl7pPr marL="29718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7pPr>
            <a:lvl8pPr marL="34290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8pPr>
            <a:lvl9pPr marL="3886200" indent="-228600" eaLnBrk="0" fontAlgn="base" hangingPunct="0">
              <a:spcBef>
                <a:spcPct val="45000"/>
              </a:spcBef>
              <a:spcAft>
                <a:spcPct val="20000"/>
              </a:spcAft>
              <a:buClr>
                <a:srgbClr val="A8002A"/>
              </a:buClr>
              <a:buChar char="–"/>
              <a:defRPr sz="2000">
                <a:solidFill>
                  <a:schemeClr val="tx1"/>
                </a:solidFill>
                <a:latin typeface="Arial" charset="0"/>
                <a:cs typeface="Arial" charset="0"/>
              </a:defRPr>
            </a:lvl9pPr>
          </a:lstStyle>
          <a:p>
            <a:pPr algn="ctr" fontAlgn="base">
              <a:lnSpc>
                <a:spcPct val="90000"/>
              </a:lnSpc>
              <a:spcBef>
                <a:spcPct val="0"/>
              </a:spcBef>
              <a:spcAft>
                <a:spcPct val="0"/>
              </a:spcAft>
              <a:buClrTx/>
              <a:buFontTx/>
              <a:buNone/>
            </a:pPr>
            <a:r>
              <a:rPr lang="en-US" altLang="en-US" sz="1900" b="1" dirty="0" err="1">
                <a:solidFill>
                  <a:srgbClr val="000000"/>
                </a:solidFill>
                <a:ea typeface="ＭＳ Ｐゴシック" pitchFamily="84" charset="-128"/>
              </a:rPr>
              <a:t>Telophase</a:t>
            </a:r>
            <a:r>
              <a:rPr lang="en-US" altLang="en-US" sz="1900" b="1" dirty="0">
                <a:solidFill>
                  <a:srgbClr val="000000"/>
                </a:solidFill>
                <a:ea typeface="ＭＳ Ｐゴシック" pitchFamily="84" charset="-128"/>
              </a:rPr>
              <a:t> </a:t>
            </a:r>
            <a:r>
              <a:rPr lang="en-US" altLang="en-US" sz="1900" b="1" dirty="0">
                <a:solidFill>
                  <a:srgbClr val="000000"/>
                </a:solidFill>
                <a:latin typeface="Times New Roman" pitchFamily="18" charset="0"/>
                <a:ea typeface="ＭＳ Ｐゴシック" pitchFamily="84" charset="-128"/>
              </a:rPr>
              <a:t>II</a:t>
            </a:r>
          </a:p>
          <a:p>
            <a:pPr algn="ctr" fontAlgn="base">
              <a:lnSpc>
                <a:spcPct val="90000"/>
              </a:lnSpc>
              <a:spcBef>
                <a:spcPct val="0"/>
              </a:spcBef>
              <a:spcAft>
                <a:spcPct val="0"/>
              </a:spcAft>
              <a:buClrTx/>
              <a:buFontTx/>
              <a:buNone/>
            </a:pPr>
            <a:r>
              <a:rPr lang="en-US" altLang="en-US" sz="1900" b="1" dirty="0">
                <a:solidFill>
                  <a:srgbClr val="000000"/>
                </a:solidFill>
                <a:ea typeface="ＭＳ Ｐゴシック" pitchFamily="84" charset="-128"/>
              </a:rPr>
              <a:t>and </a:t>
            </a:r>
            <a:r>
              <a:rPr lang="en-US" altLang="en-US" sz="1900" b="1" dirty="0" err="1">
                <a:solidFill>
                  <a:srgbClr val="000000"/>
                </a:solidFill>
                <a:ea typeface="ＭＳ Ｐゴシック" pitchFamily="84" charset="-128"/>
              </a:rPr>
              <a:t>Cytokinesis</a:t>
            </a:r>
            <a:endParaRPr lang="en-US" altLang="en-US" sz="1900" b="1" dirty="0">
              <a:solidFill>
                <a:srgbClr val="000000"/>
              </a:solidFill>
              <a:ea typeface="ＭＳ Ｐゴシック" pitchFamily="84" charset="-128"/>
            </a:endParaRPr>
          </a:p>
        </p:txBody>
      </p:sp>
    </p:spTree>
    <p:extLst>
      <p:ext uri="{BB962C8B-B14F-4D97-AF65-F5344CB8AC3E}">
        <p14:creationId xmlns:p14="http://schemas.microsoft.com/office/powerpoint/2010/main" xmlns="" val="280379809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Grp="1" noChangeAspect="1" noChangeArrowheads="1"/>
          </p:cNvPicPr>
          <p:nvPr>
            <p:ph type="title"/>
          </p:nvPr>
        </p:nvPicPr>
        <p:blipFill>
          <a:blip r:embed="rId2" cstate="print"/>
          <a:srcRect/>
          <a:stretch>
            <a:fillRect/>
          </a:stretch>
        </p:blipFill>
        <p:spPr>
          <a:xfrm>
            <a:off x="497908" y="273368"/>
            <a:ext cx="8749665" cy="6484144"/>
          </a:xfrm>
        </p:spPr>
      </p:pic>
      <p:sp>
        <p:nvSpPr>
          <p:cNvPr id="19459" name="Text Box 3"/>
          <p:cNvSpPr txBox="1">
            <a:spLocks noChangeArrowheads="1"/>
          </p:cNvSpPr>
          <p:nvPr/>
        </p:nvSpPr>
        <p:spPr bwMode="auto">
          <a:xfrm>
            <a:off x="3060725" y="6170771"/>
            <a:ext cx="3948235" cy="482363"/>
          </a:xfrm>
          <a:prstGeom prst="rect">
            <a:avLst/>
          </a:prstGeom>
          <a:noFill/>
          <a:ln w="12700" cap="sq">
            <a:noFill/>
            <a:miter lim="800000"/>
            <a:headEnd type="none" w="sm" len="sm"/>
            <a:tailEnd type="none" w="sm" len="sm"/>
          </a:ln>
        </p:spPr>
        <p:txBody>
          <a:bodyPr wrap="none" lIns="96698" tIns="48349" rIns="96698" bIns="48349">
            <a:spAutoFit/>
          </a:bodyPr>
          <a:lstStyle/>
          <a:p>
            <a:r>
              <a:rPr lang="en-US" altLang="zh-TW" sz="2500" b="1" dirty="0"/>
              <a:t>Human </a:t>
            </a:r>
            <a:r>
              <a:rPr lang="en-US" altLang="zh-TW" sz="2500" b="1" dirty="0" smtClean="0"/>
              <a:t>Metaphase II </a:t>
            </a:r>
            <a:r>
              <a:rPr lang="en-US" altLang="zh-TW" sz="2500" b="1" dirty="0" err="1"/>
              <a:t>oocyte</a:t>
            </a:r>
            <a:endParaRPr lang="en-US" altLang="zh-TW" sz="2500" b="1"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Grp="1" noChangeAspect="1" noChangeArrowheads="1"/>
          </p:cNvPicPr>
          <p:nvPr>
            <p:ph type="title"/>
          </p:nvPr>
        </p:nvPicPr>
        <p:blipFill>
          <a:blip r:embed="rId2" cstate="print"/>
          <a:srcRect/>
          <a:stretch>
            <a:fillRect/>
          </a:stretch>
        </p:blipFill>
        <p:spPr>
          <a:xfrm>
            <a:off x="497908" y="273367"/>
            <a:ext cx="8107433" cy="6148755"/>
          </a:xfrm>
        </p:spPr>
      </p:pic>
      <p:sp>
        <p:nvSpPr>
          <p:cNvPr id="20483" name="Text Box 3"/>
          <p:cNvSpPr txBox="1">
            <a:spLocks noChangeArrowheads="1"/>
          </p:cNvSpPr>
          <p:nvPr/>
        </p:nvSpPr>
        <p:spPr bwMode="auto">
          <a:xfrm>
            <a:off x="1186539" y="6322457"/>
            <a:ext cx="5971289" cy="482363"/>
          </a:xfrm>
          <a:prstGeom prst="rect">
            <a:avLst/>
          </a:prstGeom>
          <a:noFill/>
          <a:ln w="12700" cap="sq">
            <a:noFill/>
            <a:miter lim="800000"/>
            <a:headEnd type="none" w="sm" len="sm"/>
            <a:tailEnd type="none" w="sm" len="sm"/>
          </a:ln>
        </p:spPr>
        <p:txBody>
          <a:bodyPr wrap="none" lIns="96698" tIns="48349" rIns="96698" bIns="48349">
            <a:spAutoFit/>
          </a:bodyPr>
          <a:lstStyle/>
          <a:p>
            <a:r>
              <a:rPr lang="en-US" altLang="zh-TW" sz="2500" b="1" dirty="0"/>
              <a:t>Human MII </a:t>
            </a:r>
            <a:r>
              <a:rPr lang="en-US" altLang="zh-TW" sz="2500" b="1" dirty="0" err="1"/>
              <a:t>oocyte</a:t>
            </a:r>
            <a:r>
              <a:rPr lang="en-US" altLang="zh-TW" sz="2500" b="1" dirty="0"/>
              <a:t> with prominent spindles</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Grp="1" noChangeAspect="1" noChangeArrowheads="1"/>
          </p:cNvPicPr>
          <p:nvPr>
            <p:ph type="title"/>
          </p:nvPr>
        </p:nvPicPr>
        <p:blipFill>
          <a:blip r:embed="rId2" cstate="print"/>
          <a:srcRect/>
          <a:stretch>
            <a:fillRect/>
          </a:stretch>
        </p:blipFill>
        <p:spPr>
          <a:xfrm>
            <a:off x="497908" y="273368"/>
            <a:ext cx="8855278" cy="6639450"/>
          </a:xfrm>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86093" y="1"/>
            <a:ext cx="8749665" cy="648121"/>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altLang="zh-TW" sz="3800" b="1" dirty="0" smtClean="0">
                <a:solidFill>
                  <a:schemeClr val="tx1"/>
                </a:solidFill>
                <a:latin typeface="Arial" pitchFamily="34" charset="0"/>
                <a:cs typeface="Arial" pitchFamily="34" charset="0"/>
              </a:rPr>
              <a:t>Fertilization of retrieved egg</a:t>
            </a:r>
          </a:p>
        </p:txBody>
      </p:sp>
      <p:sp>
        <p:nvSpPr>
          <p:cNvPr id="23555" name="Rectangle 3"/>
          <p:cNvSpPr>
            <a:spLocks noGrp="1" noChangeArrowheads="1"/>
          </p:cNvSpPr>
          <p:nvPr>
            <p:ph type="body" idx="1"/>
          </p:nvPr>
        </p:nvSpPr>
        <p:spPr>
          <a:xfrm>
            <a:off x="0" y="720130"/>
            <a:ext cx="9721850" cy="6207403"/>
          </a:xfrm>
        </p:spPr>
        <p:txBody>
          <a:bodyPr/>
          <a:lstStyle/>
          <a:p>
            <a:pPr eaLnBrk="1" hangingPunct="1"/>
            <a:r>
              <a:rPr lang="en-US" altLang="zh-TW" sz="3000" dirty="0" err="1" smtClean="0"/>
              <a:t>Retrival</a:t>
            </a:r>
            <a:r>
              <a:rPr lang="en-US" altLang="zh-TW" sz="3000" dirty="0" smtClean="0"/>
              <a:t> of maturing eggs via </a:t>
            </a:r>
            <a:r>
              <a:rPr lang="en-US" altLang="zh-TW" sz="3000" u="sng" dirty="0" smtClean="0">
                <a:solidFill>
                  <a:srgbClr val="FFFF00"/>
                </a:solidFill>
                <a:hlinkClick r:id="rId2" tooltip="Laparoscopy"/>
              </a:rPr>
              <a:t>laparoscopy</a:t>
            </a:r>
            <a:r>
              <a:rPr lang="en-US" altLang="zh-TW" sz="3000" dirty="0" smtClean="0"/>
              <a:t>.</a:t>
            </a:r>
          </a:p>
          <a:p>
            <a:pPr eaLnBrk="1" hangingPunct="1"/>
            <a:r>
              <a:rPr lang="en-US" altLang="zh-TW" sz="3000" dirty="0" smtClean="0"/>
              <a:t>Each egg is incubated with &gt; 3.5 x 10</a:t>
            </a:r>
            <a:r>
              <a:rPr lang="en-US" altLang="zh-TW" sz="3000" baseline="30000" dirty="0" smtClean="0"/>
              <a:t>6</a:t>
            </a:r>
            <a:r>
              <a:rPr lang="en-US" altLang="zh-TW" sz="3000" dirty="0" smtClean="0"/>
              <a:t> sperms. The fertilized egg contains 2 </a:t>
            </a:r>
            <a:r>
              <a:rPr lang="en-US" altLang="zh-TW" sz="3000" dirty="0" err="1" smtClean="0"/>
              <a:t>pronuclei</a:t>
            </a:r>
            <a:r>
              <a:rPr lang="en-US" altLang="zh-TW" sz="3000" dirty="0" smtClean="0"/>
              <a:t>. Each contains half the chromosomal material from each one of the genetic parents (right). </a:t>
            </a:r>
          </a:p>
        </p:txBody>
      </p:sp>
      <p:pic>
        <p:nvPicPr>
          <p:cNvPr id="23556" name="Picture 4" descr="twopn"/>
          <p:cNvPicPr>
            <a:picLocks noChangeAspect="1" noChangeArrowheads="1"/>
          </p:cNvPicPr>
          <p:nvPr/>
        </p:nvPicPr>
        <p:blipFill>
          <a:blip r:embed="rId3" cstate="print"/>
          <a:srcRect/>
          <a:stretch>
            <a:fillRect/>
          </a:stretch>
        </p:blipFill>
        <p:spPr bwMode="auto">
          <a:xfrm>
            <a:off x="956995" y="3902155"/>
            <a:ext cx="3746963" cy="3110389"/>
          </a:xfrm>
          <a:prstGeom prst="rect">
            <a:avLst/>
          </a:prstGeom>
          <a:noFill/>
          <a:ln w="9525">
            <a:noFill/>
            <a:miter lim="800000"/>
            <a:headEnd/>
            <a:tailEnd/>
          </a:ln>
        </p:spPr>
      </p:pic>
      <p:pic>
        <p:nvPicPr>
          <p:cNvPr id="23557" name="Picture 5" descr="720_1"/>
          <p:cNvPicPr>
            <a:picLocks noChangeAspect="1" noChangeArrowheads="1"/>
          </p:cNvPicPr>
          <p:nvPr/>
        </p:nvPicPr>
        <p:blipFill>
          <a:blip r:embed="rId4" cstate="print"/>
          <a:srcRect/>
          <a:stretch>
            <a:fillRect/>
          </a:stretch>
        </p:blipFill>
        <p:spPr bwMode="auto">
          <a:xfrm>
            <a:off x="5244061" y="3096394"/>
            <a:ext cx="4133474" cy="4007168"/>
          </a:xfrm>
          <a:prstGeom prst="rect">
            <a:avLst/>
          </a:prstGeom>
          <a:noFill/>
          <a:ln w="9525">
            <a:noFill/>
            <a:miter lim="800000"/>
            <a:headEnd/>
            <a:tailEnd/>
          </a:ln>
        </p:spPr>
      </p:pic>
      <p:pic>
        <p:nvPicPr>
          <p:cNvPr id="23558" name="Picture 6" descr="zonarxn"/>
          <p:cNvPicPr>
            <a:picLocks noChangeAspect="1" noChangeArrowheads="1" noCrop="1"/>
          </p:cNvPicPr>
          <p:nvPr/>
        </p:nvPicPr>
        <p:blipFill>
          <a:blip r:embed="rId5" cstate="print"/>
          <a:srcRect/>
          <a:stretch>
            <a:fillRect/>
          </a:stretch>
        </p:blipFill>
        <p:spPr bwMode="auto">
          <a:xfrm>
            <a:off x="649812" y="3410427"/>
            <a:ext cx="4133474" cy="37904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
            <a:ext cx="9721849" cy="432097"/>
          </a:xfrm>
        </p:spPr>
        <p:style>
          <a:lnRef idx="1">
            <a:schemeClr val="accent3"/>
          </a:lnRef>
          <a:fillRef idx="2">
            <a:schemeClr val="accent3"/>
          </a:fillRef>
          <a:effectRef idx="1">
            <a:schemeClr val="accent3"/>
          </a:effectRef>
          <a:fontRef idx="minor">
            <a:schemeClr val="dk1"/>
          </a:fontRef>
        </p:style>
        <p:txBody>
          <a:bodyPr>
            <a:noAutofit/>
          </a:bodyPr>
          <a:lstStyle/>
          <a:p>
            <a:pPr eaLnBrk="1" hangingPunct="1"/>
            <a:r>
              <a:rPr lang="en-US" altLang="zh-TW" sz="3200" b="1" dirty="0" smtClean="0">
                <a:solidFill>
                  <a:schemeClr val="tx1"/>
                </a:solidFill>
              </a:rPr>
              <a:t>Embryo at 4-cell stage</a:t>
            </a:r>
          </a:p>
        </p:txBody>
      </p:sp>
      <p:sp>
        <p:nvSpPr>
          <p:cNvPr id="24579" name="Rectangle 3"/>
          <p:cNvSpPr>
            <a:spLocks noGrp="1" noChangeArrowheads="1"/>
          </p:cNvSpPr>
          <p:nvPr>
            <p:ph type="body" idx="1"/>
          </p:nvPr>
        </p:nvSpPr>
        <p:spPr>
          <a:xfrm>
            <a:off x="0" y="720130"/>
            <a:ext cx="8101285" cy="1152128"/>
          </a:xfrm>
        </p:spPr>
        <p:txBody>
          <a:bodyPr>
            <a:normAutofit/>
          </a:bodyPr>
          <a:lstStyle/>
          <a:p>
            <a:pPr marL="0" indent="0" eaLnBrk="1" hangingPunct="1">
              <a:buNone/>
            </a:pPr>
            <a:r>
              <a:rPr lang="en-US" altLang="zh-TW" sz="2000" dirty="0" smtClean="0">
                <a:latin typeface="Lucida Sans" pitchFamily="34" charset="0"/>
              </a:rPr>
              <a:t>A four cell pre-embryo. Each of the cells is called a </a:t>
            </a:r>
            <a:r>
              <a:rPr lang="en-US" altLang="zh-TW" sz="2000" dirty="0" err="1" smtClean="0">
                <a:latin typeface="Lucida Sans" pitchFamily="34" charset="0"/>
              </a:rPr>
              <a:t>blastomere</a:t>
            </a:r>
            <a:r>
              <a:rPr lang="en-US" altLang="zh-TW" sz="2000" dirty="0" smtClean="0">
                <a:latin typeface="Lucida Sans" pitchFamily="34" charset="0"/>
              </a:rPr>
              <a:t>. The embryo is surrounded by a protein matrix "shell" called the </a:t>
            </a:r>
            <a:r>
              <a:rPr lang="en-US" altLang="zh-TW" sz="2000" dirty="0" err="1" smtClean="0">
                <a:latin typeface="Lucida Sans" pitchFamily="34" charset="0"/>
              </a:rPr>
              <a:t>zona</a:t>
            </a:r>
            <a:r>
              <a:rPr lang="en-US" altLang="zh-TW" sz="2000" dirty="0" smtClean="0">
                <a:latin typeface="Lucida Sans" pitchFamily="34" charset="0"/>
              </a:rPr>
              <a:t> </a:t>
            </a:r>
            <a:r>
              <a:rPr lang="en-US" altLang="zh-TW" sz="2000" dirty="0" err="1" smtClean="0">
                <a:latin typeface="Lucida Sans" pitchFamily="34" charset="0"/>
              </a:rPr>
              <a:t>pellucida</a:t>
            </a:r>
            <a:r>
              <a:rPr lang="en-US" altLang="zh-TW" sz="2000" dirty="0" smtClean="0">
                <a:latin typeface="Lucida Sans" pitchFamily="34" charset="0"/>
              </a:rPr>
              <a:t>.</a:t>
            </a:r>
            <a:r>
              <a:rPr lang="en-US" altLang="zh-TW" sz="2000" dirty="0" smtClean="0"/>
              <a:t> </a:t>
            </a:r>
          </a:p>
        </p:txBody>
      </p:sp>
      <p:pic>
        <p:nvPicPr>
          <p:cNvPr id="24580" name="Picture 4" descr="four"/>
          <p:cNvPicPr>
            <a:picLocks noChangeAspect="1" noChangeArrowheads="1"/>
          </p:cNvPicPr>
          <p:nvPr/>
        </p:nvPicPr>
        <p:blipFill>
          <a:blip r:embed="rId2" cstate="print"/>
          <a:srcRect l="18674" t="16787" r="18608" b="8602"/>
          <a:stretch>
            <a:fillRect/>
          </a:stretch>
        </p:blipFill>
        <p:spPr bwMode="auto">
          <a:xfrm>
            <a:off x="8101285" y="432099"/>
            <a:ext cx="1620564" cy="1543395"/>
          </a:xfrm>
          <a:prstGeom prst="rect">
            <a:avLst/>
          </a:prstGeom>
          <a:noFill/>
          <a:ln w="9525">
            <a:noFill/>
            <a:miter lim="800000"/>
            <a:headEnd/>
            <a:tailEnd/>
          </a:ln>
        </p:spPr>
      </p:pic>
      <p:sp>
        <p:nvSpPr>
          <p:cNvPr id="5" name="Rectangle 2"/>
          <p:cNvSpPr txBox="1">
            <a:spLocks noChangeArrowheads="1"/>
          </p:cNvSpPr>
          <p:nvPr/>
        </p:nvSpPr>
        <p:spPr>
          <a:xfrm>
            <a:off x="0" y="1944266"/>
            <a:ext cx="9721849" cy="504055"/>
          </a:xfrm>
          <a:prstGeom prst="rect">
            <a:avLst/>
          </a:prstGeom>
        </p:spPr>
        <p:style>
          <a:lnRef idx="1">
            <a:schemeClr val="accent3"/>
          </a:lnRef>
          <a:fillRef idx="2">
            <a:schemeClr val="accent3"/>
          </a:fillRef>
          <a:effectRef idx="1">
            <a:schemeClr val="accent3"/>
          </a:effectRef>
          <a:fontRef idx="minor">
            <a:schemeClr val="dk1"/>
          </a:fontRef>
        </p:style>
        <p:txBody>
          <a:bodyPr vert="horz" lIns="96659" tIns="48330" rIns="96659" bIns="48330" rtlCol="0" anchor="ctr">
            <a:normAutofit fontScale="85000" lnSpcReduction="20000"/>
          </a:bodyPr>
          <a:lstStyle/>
          <a:p>
            <a:pPr marL="0" marR="0" lvl="0" indent="0" algn="ctr" defTabSz="966591" rtl="0" eaLnBrk="1" fontAlgn="auto" latinLnBrk="0" hangingPunct="1">
              <a:lnSpc>
                <a:spcPct val="100000"/>
              </a:lnSpc>
              <a:spcBef>
                <a:spcPct val="0"/>
              </a:spcBef>
              <a:spcAft>
                <a:spcPts val="0"/>
              </a:spcAft>
              <a:buClrTx/>
              <a:buSzTx/>
              <a:buFontTx/>
              <a:buNone/>
              <a:tabLst/>
              <a:defRPr/>
            </a:pPr>
            <a:r>
              <a:rPr kumimoji="0" lang="en-US" altLang="zh-TW" sz="3800" b="1" i="0" u="none" strike="noStrike" kern="1200" cap="none" spc="0" normalizeH="0" baseline="0" noProof="0" smtClean="0">
                <a:ln>
                  <a:noFill/>
                </a:ln>
                <a:solidFill>
                  <a:schemeClr val="tx1"/>
                </a:solidFill>
                <a:effectLst/>
                <a:uLnTx/>
                <a:uFillTx/>
                <a:latin typeface="+mn-lt"/>
                <a:ea typeface="+mn-ea"/>
                <a:cs typeface="+mn-cs"/>
              </a:rPr>
              <a:t>Transferring of 8 cell-stage embryo</a:t>
            </a:r>
            <a:endParaRPr kumimoji="0" lang="en-US" altLang="zh-TW" sz="3800" b="1"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6" name="Picture 4" descr="eight"/>
          <p:cNvPicPr>
            <a:picLocks noChangeAspect="1" noChangeArrowheads="1"/>
          </p:cNvPicPr>
          <p:nvPr/>
        </p:nvPicPr>
        <p:blipFill>
          <a:blip r:embed="rId3" cstate="print"/>
          <a:srcRect l="2465" t="7429" b="6858"/>
          <a:stretch>
            <a:fillRect/>
          </a:stretch>
        </p:blipFill>
        <p:spPr bwMode="auto">
          <a:xfrm>
            <a:off x="7453213" y="2448323"/>
            <a:ext cx="2268636" cy="1608840"/>
          </a:xfrm>
          <a:prstGeom prst="rect">
            <a:avLst/>
          </a:prstGeom>
          <a:noFill/>
          <a:ln w="9525">
            <a:noFill/>
            <a:miter lim="800000"/>
            <a:headEnd/>
            <a:tailEnd/>
          </a:ln>
        </p:spPr>
      </p:pic>
      <p:sp>
        <p:nvSpPr>
          <p:cNvPr id="7" name="Прямокутник 6"/>
          <p:cNvSpPr/>
          <p:nvPr/>
        </p:nvSpPr>
        <p:spPr>
          <a:xfrm>
            <a:off x="1" y="2728803"/>
            <a:ext cx="7309196" cy="1015663"/>
          </a:xfrm>
          <a:prstGeom prst="rect">
            <a:avLst/>
          </a:prstGeom>
        </p:spPr>
        <p:txBody>
          <a:bodyPr wrap="square">
            <a:spAutoFit/>
          </a:bodyPr>
          <a:lstStyle/>
          <a:p>
            <a:r>
              <a:rPr lang="en-US" altLang="zh-TW" sz="2000" dirty="0" smtClean="0">
                <a:latin typeface="Lucida Sans" pitchFamily="34" charset="0"/>
              </a:rPr>
              <a:t>On the 3rd day after egg retrieval 8 cell pre-embryos can be transferred to the uterus. On average, 15 to 25% of embryos will implant after being transferred.</a:t>
            </a:r>
            <a:r>
              <a:rPr lang="en-US" altLang="zh-TW" dirty="0" smtClean="0"/>
              <a:t> </a:t>
            </a:r>
          </a:p>
        </p:txBody>
      </p:sp>
      <p:sp>
        <p:nvSpPr>
          <p:cNvPr id="8" name="Rectangle 2"/>
          <p:cNvSpPr txBox="1">
            <a:spLocks noChangeArrowheads="1"/>
          </p:cNvSpPr>
          <p:nvPr/>
        </p:nvSpPr>
        <p:spPr>
          <a:xfrm>
            <a:off x="0" y="4032499"/>
            <a:ext cx="9721850" cy="504056"/>
          </a:xfrm>
          <a:prstGeom prst="rect">
            <a:avLst/>
          </a:prstGeom>
        </p:spPr>
        <p:style>
          <a:lnRef idx="1">
            <a:schemeClr val="accent3"/>
          </a:lnRef>
          <a:fillRef idx="2">
            <a:schemeClr val="accent3"/>
          </a:fillRef>
          <a:effectRef idx="1">
            <a:schemeClr val="accent3"/>
          </a:effectRef>
          <a:fontRef idx="minor">
            <a:schemeClr val="dk1"/>
          </a:fontRef>
        </p:style>
        <p:txBody>
          <a:bodyPr vert="horz" lIns="96659" tIns="48330" rIns="96659" bIns="48330" rtlCol="0" anchor="ctr">
            <a:normAutofit fontScale="85000" lnSpcReduction="20000"/>
          </a:bodyPr>
          <a:lstStyle/>
          <a:p>
            <a:pPr marL="0" marR="0" lvl="0" indent="0" algn="ctr" defTabSz="966591" rtl="0" eaLnBrk="1" fontAlgn="auto" latinLnBrk="0" hangingPunct="1">
              <a:lnSpc>
                <a:spcPct val="100000"/>
              </a:lnSpc>
              <a:spcBef>
                <a:spcPct val="0"/>
              </a:spcBef>
              <a:spcAft>
                <a:spcPts val="0"/>
              </a:spcAft>
              <a:buClrTx/>
              <a:buSzTx/>
              <a:buFontTx/>
              <a:buNone/>
              <a:tabLst/>
              <a:defRPr/>
            </a:pPr>
            <a:r>
              <a:rPr kumimoji="0" lang="en-US" altLang="zh-TW" sz="3800" b="1" i="0" u="none" strike="noStrike" kern="1200" cap="none" spc="0" normalizeH="0" baseline="0" noProof="0" smtClean="0">
                <a:ln>
                  <a:noFill/>
                </a:ln>
                <a:solidFill>
                  <a:schemeClr val="tx1"/>
                </a:solidFill>
                <a:effectLst/>
                <a:uLnTx/>
                <a:uFillTx/>
                <a:latin typeface="+mn-lt"/>
                <a:ea typeface="+mn-ea"/>
                <a:cs typeface="+mn-cs"/>
              </a:rPr>
              <a:t>Hatching </a:t>
            </a:r>
            <a:r>
              <a:rPr kumimoji="0" lang="en-US" altLang="zh-TW" sz="3800" b="1" i="1" u="none" strike="noStrike" kern="1200" cap="none" spc="0" normalizeH="0" baseline="0" noProof="0" smtClean="0">
                <a:ln>
                  <a:noFill/>
                </a:ln>
                <a:solidFill>
                  <a:schemeClr val="tx1"/>
                </a:solidFill>
                <a:effectLst/>
                <a:uLnTx/>
                <a:uFillTx/>
                <a:latin typeface="+mn-lt"/>
                <a:ea typeface="+mn-ea"/>
                <a:cs typeface="+mn-cs"/>
              </a:rPr>
              <a:t>in vivo </a:t>
            </a:r>
            <a:r>
              <a:rPr kumimoji="0" lang="en-US" altLang="zh-TW" sz="3800" b="1" i="0" u="none" strike="noStrike" kern="1200" cap="none" spc="0" normalizeH="0" baseline="0" noProof="0" smtClean="0">
                <a:ln>
                  <a:noFill/>
                </a:ln>
                <a:solidFill>
                  <a:schemeClr val="tx1"/>
                </a:solidFill>
                <a:effectLst/>
                <a:uLnTx/>
                <a:uFillTx/>
                <a:latin typeface="+mn-lt"/>
                <a:ea typeface="+mn-ea"/>
                <a:cs typeface="+mn-cs"/>
              </a:rPr>
              <a:t>prior to implantation</a:t>
            </a:r>
            <a:endParaRPr kumimoji="0" lang="en-US" altLang="zh-TW" sz="3800" b="1"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9" name="Picture 4" descr="hatch"/>
          <p:cNvPicPr>
            <a:picLocks noChangeAspect="1" noChangeArrowheads="1"/>
          </p:cNvPicPr>
          <p:nvPr/>
        </p:nvPicPr>
        <p:blipFill>
          <a:blip r:embed="rId4" cstate="print"/>
          <a:srcRect l="1489" t="7938" r="58" b="9325"/>
          <a:stretch>
            <a:fillRect/>
          </a:stretch>
        </p:blipFill>
        <p:spPr bwMode="auto">
          <a:xfrm>
            <a:off x="5754054" y="4587560"/>
            <a:ext cx="4003415" cy="2613340"/>
          </a:xfrm>
          <a:prstGeom prst="rect">
            <a:avLst/>
          </a:prstGeom>
          <a:noFill/>
          <a:ln w="9525">
            <a:noFill/>
            <a:miter lim="800000"/>
            <a:headEnd/>
            <a:tailEnd/>
          </a:ln>
        </p:spPr>
      </p:pic>
      <p:sp>
        <p:nvSpPr>
          <p:cNvPr id="10" name="Прямокутник 9"/>
          <p:cNvSpPr/>
          <p:nvPr/>
        </p:nvSpPr>
        <p:spPr>
          <a:xfrm>
            <a:off x="0" y="4776385"/>
            <a:ext cx="5725021" cy="1200329"/>
          </a:xfrm>
          <a:prstGeom prst="rect">
            <a:avLst/>
          </a:prstGeom>
        </p:spPr>
        <p:txBody>
          <a:bodyPr wrap="square">
            <a:spAutoFit/>
          </a:bodyPr>
          <a:lstStyle/>
          <a:p>
            <a:r>
              <a:rPr lang="en-US" altLang="zh-TW" sz="2400" dirty="0" smtClean="0"/>
              <a:t>Prior to implantation, the pre-embryo, now at the </a:t>
            </a:r>
            <a:r>
              <a:rPr lang="en-US" altLang="zh-TW" sz="2400" dirty="0" err="1" smtClean="0"/>
              <a:t>blastocyst</a:t>
            </a:r>
            <a:r>
              <a:rPr lang="en-US" altLang="zh-TW" sz="2400" dirty="0" smtClean="0"/>
              <a:t> stage, must hatch out of the </a:t>
            </a:r>
            <a:r>
              <a:rPr lang="en-US" altLang="zh-TW" sz="2400" dirty="0" err="1" smtClean="0"/>
              <a:t>zona</a:t>
            </a:r>
            <a:r>
              <a:rPr lang="en-US" altLang="zh-TW" sz="2400" dirty="0" smtClean="0"/>
              <a:t> </a:t>
            </a:r>
            <a:r>
              <a:rPr lang="en-US" altLang="zh-TW" sz="2400" dirty="0" err="1" smtClean="0"/>
              <a:t>pellucida</a:t>
            </a:r>
            <a:r>
              <a:rPr lang="en-US" altLang="zh-TW" sz="2400" dirty="0" smtClean="0"/>
              <a:t> prior to implantation. </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720130"/>
            <a:ext cx="9721850" cy="6376276"/>
          </a:xfrm>
          <a:prstGeom prst="rect">
            <a:avLst/>
          </a:prstGeom>
        </p:spPr>
        <p:txBody>
          <a:bodyPr wrap="square" lIns="96689" tIns="48345" rIns="96689" bIns="48345">
            <a:spAutoFit/>
          </a:bodyPr>
          <a:lstStyle/>
          <a:p>
            <a:pPr algn="just"/>
            <a:r>
              <a:rPr lang="en-US" sz="2400" dirty="0" smtClean="0"/>
              <a:t>"In animal studies, extensive data revealed the influence of culture medium on embryonic development, fetal growth and the </a:t>
            </a:r>
            <a:r>
              <a:rPr lang="en-US" sz="2400" dirty="0" err="1" smtClean="0"/>
              <a:t>behaviour</a:t>
            </a:r>
            <a:r>
              <a:rPr lang="en-US" sz="2400" dirty="0" smtClean="0"/>
              <a:t> of offspring. However, this impact has never been investigated in humans. For the first time, we investigated in depth the effects of embryo culture media on health, growth and development of infants conceived by In Vitro Fertilization until the age of 5 years old. ...The culture medium had no significant effect on </a:t>
            </a:r>
            <a:r>
              <a:rPr lang="en-US" sz="2400" dirty="0" err="1" smtClean="0"/>
              <a:t>birthweight</a:t>
            </a:r>
            <a:r>
              <a:rPr lang="en-US" sz="2400" dirty="0" smtClean="0"/>
              <a:t>, risk of malformation (minor or major), growth and the frequency of medical concerns. However, the children of the Global medium (Global group) were less likely than those of the Single Step Medium (SSM group) to show developmental problems (p = 0.002), irrespective of the different domains. In conclusion, our findings showed that the embryo culture medium may have an impact on further development."</a:t>
            </a:r>
          </a:p>
          <a:p>
            <a:pPr algn="just"/>
            <a:r>
              <a:rPr lang="en-US" sz="2400" b="1" dirty="0" smtClean="0"/>
              <a:t>ART and the risk of preterm birth among </a:t>
            </a:r>
            <a:r>
              <a:rPr lang="en-US" sz="2400" b="1" dirty="0" err="1" smtClean="0"/>
              <a:t>primiparas</a:t>
            </a:r>
            <a:r>
              <a:rPr lang="en-US" sz="2400" dirty="0" err="1" smtClean="0"/>
              <a:t>"Among</a:t>
            </a:r>
            <a:r>
              <a:rPr lang="en-US" sz="2400" dirty="0" smtClean="0"/>
              <a:t> (USA) singleton births to </a:t>
            </a:r>
            <a:r>
              <a:rPr lang="en-US" sz="2400" dirty="0" err="1" smtClean="0"/>
              <a:t>primiparas</a:t>
            </a:r>
            <a:r>
              <a:rPr lang="en-US" sz="2400" dirty="0" smtClean="0"/>
              <a:t>, those conceived with ART had an increased risk for preterm birth, even when only the male partner had been diagnosed with infertility. The risk of </a:t>
            </a:r>
            <a:r>
              <a:rPr lang="en-US" sz="2400" b="1" dirty="0" smtClean="0"/>
              <a:t>preterm birth </a:t>
            </a:r>
            <a:r>
              <a:rPr lang="en-US" sz="2400" dirty="0" smtClean="0"/>
              <a:t>for ART-conceived infants whose mothers were diagnosed with infertility included the earliest deliveries.“</a:t>
            </a:r>
            <a:endParaRPr lang="en-US" sz="2400" dirty="0"/>
          </a:p>
        </p:txBody>
      </p:sp>
      <p:sp>
        <p:nvSpPr>
          <p:cNvPr id="3" name="Прямокутник 2"/>
          <p:cNvSpPr/>
          <p:nvPr/>
        </p:nvSpPr>
        <p:spPr>
          <a:xfrm>
            <a:off x="0" y="-71957"/>
            <a:ext cx="9721850"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400" b="1" dirty="0" smtClean="0">
                <a:solidFill>
                  <a:prstClr val="black"/>
                </a:solidFill>
              </a:rPr>
              <a:t>Does Embryo Culture Medium Influence the Health and Development of Children Born after In Vitro </a:t>
            </a:r>
            <a:r>
              <a:rPr lang="en-US" sz="2400" b="1" dirty="0" err="1" smtClean="0">
                <a:solidFill>
                  <a:prstClr val="black"/>
                </a:solidFill>
              </a:rPr>
              <a:t>Fertilisation</a:t>
            </a:r>
            <a:r>
              <a:rPr lang="en-US" sz="2400" b="1" dirty="0" smtClean="0">
                <a:solidFill>
                  <a:prstClr val="black"/>
                </a:solidFill>
              </a:rPr>
              <a:t>?</a:t>
            </a:r>
            <a:r>
              <a:rPr lang="en-US" sz="2400" dirty="0" smtClean="0">
                <a:solidFill>
                  <a:prstClr val="black"/>
                </a:solidFill>
              </a:rPr>
              <a:t> </a:t>
            </a:r>
            <a:endParaRPr lang="uk-UA" sz="2400"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4"/>
          <p:cNvSpPr>
            <a:spLocks noChangeArrowheads="1"/>
          </p:cNvSpPr>
          <p:nvPr/>
        </p:nvSpPr>
        <p:spPr bwMode="auto">
          <a:xfrm>
            <a:off x="1" y="411000"/>
            <a:ext cx="9721849" cy="6653275"/>
          </a:xfrm>
          <a:prstGeom prst="rect">
            <a:avLst/>
          </a:prstGeom>
          <a:noFill/>
          <a:ln w="9525">
            <a:noFill/>
            <a:miter lim="800000"/>
            <a:headEnd/>
            <a:tailEnd/>
          </a:ln>
          <a:effectLst/>
        </p:spPr>
        <p:txBody>
          <a:bodyPr vert="horz" wrap="square" lIns="96689" tIns="48345" rIns="96689" bIns="48345" numCol="1" anchor="ctr" anchorCtr="0" compatLnSpc="1">
            <a:prstTxWarp prst="textNoShape">
              <a:avLst/>
            </a:prstTxWarp>
            <a:spAutoFit/>
          </a:bodyPr>
          <a:lstStyle/>
          <a:p>
            <a:pPr algn="just" fontAlgn="base">
              <a:spcBef>
                <a:spcPct val="0"/>
              </a:spcBef>
              <a:spcAft>
                <a:spcPct val="0"/>
              </a:spcAft>
            </a:pPr>
            <a:r>
              <a:rPr lang="en-US" sz="2500" b="1" dirty="0" smtClean="0">
                <a:latin typeface="Arial" pitchFamily="34" charset="0"/>
                <a:cs typeface="Arial" pitchFamily="34" charset="0"/>
              </a:rPr>
              <a:t>      </a:t>
            </a:r>
            <a:r>
              <a:rPr lang="ru-RU" sz="2500" b="1" dirty="0" err="1" smtClean="0">
                <a:latin typeface="Arial" pitchFamily="34" charset="0"/>
                <a:cs typeface="Arial" pitchFamily="34" charset="0"/>
              </a:rPr>
              <a:t>In</a:t>
            </a:r>
            <a:r>
              <a:rPr lang="ru-RU" sz="2500" b="1" dirty="0" smtClean="0">
                <a:latin typeface="Arial" pitchFamily="34" charset="0"/>
                <a:cs typeface="Arial" pitchFamily="34" charset="0"/>
              </a:rPr>
              <a:t> </a:t>
            </a:r>
            <a:r>
              <a:rPr lang="ru-RU" sz="2500" b="1" dirty="0" err="1" smtClean="0">
                <a:latin typeface="Arial" pitchFamily="34" charset="0"/>
                <a:cs typeface="Arial" pitchFamily="34" charset="0"/>
              </a:rPr>
              <a:t>vitro</a:t>
            </a:r>
            <a:r>
              <a:rPr lang="ru-RU" sz="2500" b="1" dirty="0" smtClean="0">
                <a:latin typeface="Arial" pitchFamily="34" charset="0"/>
                <a:cs typeface="Arial" pitchFamily="34" charset="0"/>
              </a:rPr>
              <a:t> </a:t>
            </a:r>
            <a:r>
              <a:rPr lang="ru-RU" sz="2500" b="1" dirty="0" err="1" smtClean="0">
                <a:latin typeface="Arial" pitchFamily="34" charset="0"/>
                <a:cs typeface="Arial" pitchFamily="34" charset="0"/>
              </a:rPr>
              <a:t>fertilization</a:t>
            </a:r>
            <a:r>
              <a:rPr lang="ru-RU" sz="2500" b="1" dirty="0" smtClean="0">
                <a:latin typeface="Arial" pitchFamily="34" charset="0"/>
                <a:cs typeface="Arial" pitchFamily="34" charset="0"/>
              </a:rPr>
              <a:t> </a:t>
            </a:r>
            <a:r>
              <a:rPr lang="ru-RU" sz="2500" dirty="0" err="1" smtClean="0">
                <a:latin typeface="Arial" pitchFamily="34" charset="0"/>
                <a:cs typeface="Arial" pitchFamily="34" charset="0"/>
              </a:rPr>
              <a:t>is</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one</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of</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now</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many</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different</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reproductive</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options</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know</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collectively</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as</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Assisted</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Reproductive</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Technologies</a:t>
            </a:r>
            <a:r>
              <a:rPr lang="ru-RU" sz="2500" dirty="0" smtClean="0">
                <a:latin typeface="Arial" pitchFamily="34" charset="0"/>
                <a:cs typeface="Arial" pitchFamily="34" charset="0"/>
              </a:rPr>
              <a:t> (ART). </a:t>
            </a:r>
            <a:r>
              <a:rPr lang="ru-RU" sz="2500" dirty="0" err="1" smtClean="0">
                <a:latin typeface="Arial" pitchFamily="34" charset="0"/>
                <a:cs typeface="Arial" pitchFamily="34" charset="0"/>
              </a:rPr>
              <a:t>These</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techniques</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continue</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to</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grow</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worldwide</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with</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development</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of</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new</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medical</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technologies</a:t>
            </a:r>
            <a:r>
              <a:rPr lang="ru-RU" sz="2500" dirty="0" smtClean="0">
                <a:latin typeface="Arial" pitchFamily="34" charset="0"/>
                <a:cs typeface="Arial" pitchFamily="34" charset="0"/>
              </a:rPr>
              <a:t>. </a:t>
            </a:r>
            <a:r>
              <a:rPr lang="ru-RU" sz="2500" i="1" dirty="0" err="1" smtClean="0">
                <a:latin typeface="Arial" pitchFamily="34" charset="0"/>
                <a:cs typeface="Arial" pitchFamily="34" charset="0"/>
              </a:rPr>
              <a:t>In</a:t>
            </a:r>
            <a:r>
              <a:rPr lang="ru-RU" sz="2500" i="1" dirty="0" smtClean="0">
                <a:latin typeface="Arial" pitchFamily="34" charset="0"/>
                <a:cs typeface="Arial" pitchFamily="34" charset="0"/>
              </a:rPr>
              <a:t> </a:t>
            </a:r>
            <a:r>
              <a:rPr lang="ru-RU" sz="2500" i="1" dirty="0" err="1" smtClean="0">
                <a:latin typeface="Arial" pitchFamily="34" charset="0"/>
                <a:cs typeface="Arial" pitchFamily="34" charset="0"/>
              </a:rPr>
              <a:t>vitro</a:t>
            </a:r>
            <a:r>
              <a:rPr lang="ru-RU" sz="2500" i="1" dirty="0" smtClean="0">
                <a:latin typeface="Arial" pitchFamily="34" charset="0"/>
                <a:cs typeface="Arial" pitchFamily="34" charset="0"/>
              </a:rPr>
              <a:t> </a:t>
            </a:r>
            <a:r>
              <a:rPr lang="ru-RU" sz="2500" dirty="0" err="1" smtClean="0">
                <a:latin typeface="Arial" pitchFamily="34" charset="0"/>
                <a:cs typeface="Arial" pitchFamily="34" charset="0"/>
              </a:rPr>
              <a:t>fertilization</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covers</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the</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aided</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fertilization</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process</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in</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contrast</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with</a:t>
            </a:r>
            <a:r>
              <a:rPr lang="ru-RU" sz="2500" dirty="0" smtClean="0">
                <a:latin typeface="Arial" pitchFamily="34" charset="0"/>
                <a:cs typeface="Arial" pitchFamily="34" charset="0"/>
              </a:rPr>
              <a:t> </a:t>
            </a:r>
            <a:r>
              <a:rPr lang="ru-RU" sz="2500" i="1" dirty="0" err="1" smtClean="0">
                <a:latin typeface="Arial" pitchFamily="34" charset="0"/>
                <a:cs typeface="Arial" pitchFamily="34" charset="0"/>
              </a:rPr>
              <a:t>in</a:t>
            </a:r>
            <a:r>
              <a:rPr lang="ru-RU" sz="2500" i="1" dirty="0" smtClean="0">
                <a:latin typeface="Arial" pitchFamily="34" charset="0"/>
                <a:cs typeface="Arial" pitchFamily="34" charset="0"/>
              </a:rPr>
              <a:t> </a:t>
            </a:r>
            <a:r>
              <a:rPr lang="ru-RU" sz="2500" i="1" dirty="0" err="1" smtClean="0">
                <a:latin typeface="Arial" pitchFamily="34" charset="0"/>
                <a:cs typeface="Arial" pitchFamily="34" charset="0"/>
              </a:rPr>
              <a:t>vivo</a:t>
            </a:r>
            <a:r>
              <a:rPr lang="ru-RU" sz="2500" i="1" dirty="0" smtClean="0">
                <a:latin typeface="Arial" pitchFamily="34" charset="0"/>
                <a:cs typeface="Arial" pitchFamily="34" charset="0"/>
              </a:rPr>
              <a:t> </a:t>
            </a:r>
            <a:r>
              <a:rPr lang="ru-RU" sz="2500" dirty="0" err="1" smtClean="0">
                <a:latin typeface="Arial" pitchFamily="34" charset="0"/>
                <a:cs typeface="Arial" pitchFamily="34" charset="0"/>
              </a:rPr>
              <a:t>fertilization</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which</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is</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the</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normal</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uterine</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occuring</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fertilization</a:t>
            </a:r>
            <a:r>
              <a:rPr lang="ru-RU" sz="2500" dirty="0" smtClean="0">
                <a:latin typeface="Arial" pitchFamily="34" charset="0"/>
                <a:cs typeface="Arial" pitchFamily="34" charset="0"/>
              </a:rPr>
              <a:t> </a:t>
            </a:r>
            <a:r>
              <a:rPr lang="ru-RU" sz="2500" dirty="0" err="1" smtClean="0">
                <a:latin typeface="Arial" pitchFamily="34" charset="0"/>
                <a:cs typeface="Arial" pitchFamily="34" charset="0"/>
              </a:rPr>
              <a:t>process</a:t>
            </a:r>
            <a:r>
              <a:rPr lang="ru-RU" sz="2500" dirty="0" smtClean="0">
                <a:latin typeface="Arial" pitchFamily="34" charset="0"/>
                <a:cs typeface="Arial" pitchFamily="34" charset="0"/>
              </a:rPr>
              <a:t>. </a:t>
            </a:r>
          </a:p>
          <a:p>
            <a:pPr algn="just" eaLnBrk="0" fontAlgn="base" hangingPunct="0">
              <a:spcBef>
                <a:spcPct val="0"/>
              </a:spcBef>
              <a:spcAft>
                <a:spcPct val="0"/>
              </a:spcAft>
            </a:pPr>
            <a:r>
              <a:rPr lang="en-US" sz="2500" i="1" dirty="0" smtClean="0">
                <a:latin typeface="Arial" pitchFamily="34" charset="0"/>
                <a:cs typeface="Arial" pitchFamily="34" charset="0"/>
              </a:rPr>
              <a:t>     </a:t>
            </a:r>
            <a:r>
              <a:rPr lang="ru-RU" sz="2500" i="1" dirty="0" err="1" smtClean="0">
                <a:latin typeface="Arial" pitchFamily="34" charset="0"/>
                <a:cs typeface="Arial" pitchFamily="34" charset="0"/>
              </a:rPr>
              <a:t>More</a:t>
            </a:r>
            <a:r>
              <a:rPr lang="ru-RU" sz="2500" i="1" dirty="0" smtClean="0">
                <a:latin typeface="Arial" pitchFamily="34" charset="0"/>
                <a:cs typeface="Arial" pitchFamily="34" charset="0"/>
              </a:rPr>
              <a:t> </a:t>
            </a:r>
            <a:r>
              <a:rPr lang="ru-RU" sz="2500" i="1" dirty="0" err="1" smtClean="0">
                <a:latin typeface="Arial" pitchFamily="34" charset="0"/>
                <a:cs typeface="Arial" pitchFamily="34" charset="0"/>
              </a:rPr>
              <a:t>than</a:t>
            </a:r>
            <a:r>
              <a:rPr lang="ru-RU" sz="2500" i="1" dirty="0" smtClean="0">
                <a:latin typeface="Arial" pitchFamily="34" charset="0"/>
                <a:cs typeface="Arial" pitchFamily="34" charset="0"/>
              </a:rPr>
              <a:t> 5 </a:t>
            </a:r>
            <a:r>
              <a:rPr lang="ru-RU" sz="2500" i="1" dirty="0" err="1" smtClean="0">
                <a:latin typeface="Arial" pitchFamily="34" charset="0"/>
                <a:cs typeface="Arial" pitchFamily="34" charset="0"/>
              </a:rPr>
              <a:t>million</a:t>
            </a:r>
            <a:r>
              <a:rPr lang="ru-RU" sz="2500" i="1" dirty="0" smtClean="0">
                <a:latin typeface="Arial" pitchFamily="34" charset="0"/>
                <a:cs typeface="Arial" pitchFamily="34" charset="0"/>
              </a:rPr>
              <a:t> </a:t>
            </a:r>
            <a:r>
              <a:rPr lang="ru-RU" sz="2500" i="1" dirty="0" err="1" smtClean="0">
                <a:latin typeface="Arial" pitchFamily="34" charset="0"/>
                <a:cs typeface="Arial" pitchFamily="34" charset="0"/>
              </a:rPr>
              <a:t>babies</a:t>
            </a:r>
            <a:r>
              <a:rPr lang="ru-RU" sz="2500" i="1" dirty="0" smtClean="0">
                <a:latin typeface="Arial" pitchFamily="34" charset="0"/>
                <a:cs typeface="Arial" pitchFamily="34" charset="0"/>
              </a:rPr>
              <a:t> </a:t>
            </a:r>
            <a:r>
              <a:rPr lang="ru-RU" sz="2500" i="1" dirty="0" err="1" smtClean="0">
                <a:latin typeface="Arial" pitchFamily="34" charset="0"/>
                <a:cs typeface="Arial" pitchFamily="34" charset="0"/>
              </a:rPr>
              <a:t>have</a:t>
            </a:r>
            <a:r>
              <a:rPr lang="ru-RU" sz="2500" i="1" dirty="0" smtClean="0">
                <a:latin typeface="Arial" pitchFamily="34" charset="0"/>
                <a:cs typeface="Arial" pitchFamily="34" charset="0"/>
              </a:rPr>
              <a:t> </a:t>
            </a:r>
            <a:r>
              <a:rPr lang="ru-RU" sz="2500" i="1" dirty="0" err="1" smtClean="0">
                <a:latin typeface="Arial" pitchFamily="34" charset="0"/>
                <a:cs typeface="Arial" pitchFamily="34" charset="0"/>
              </a:rPr>
              <a:t>been</a:t>
            </a:r>
            <a:r>
              <a:rPr lang="ru-RU" sz="2500" i="1" dirty="0" smtClean="0">
                <a:latin typeface="Arial" pitchFamily="34" charset="0"/>
                <a:cs typeface="Arial" pitchFamily="34" charset="0"/>
              </a:rPr>
              <a:t> </a:t>
            </a:r>
            <a:r>
              <a:rPr lang="ru-RU" sz="2500" i="1" dirty="0" err="1" smtClean="0">
                <a:latin typeface="Arial" pitchFamily="34" charset="0"/>
                <a:cs typeface="Arial" pitchFamily="34" charset="0"/>
              </a:rPr>
              <a:t>born</a:t>
            </a:r>
            <a:r>
              <a:rPr lang="ru-RU" sz="2500" i="1" dirty="0" smtClean="0">
                <a:latin typeface="Arial" pitchFamily="34" charset="0"/>
                <a:cs typeface="Arial" pitchFamily="34" charset="0"/>
              </a:rPr>
              <a:t> </a:t>
            </a:r>
            <a:r>
              <a:rPr lang="ru-RU" sz="2500" i="1" dirty="0" err="1" smtClean="0">
                <a:latin typeface="Arial" pitchFamily="34" charset="0"/>
                <a:cs typeface="Arial" pitchFamily="34" charset="0"/>
              </a:rPr>
              <a:t>worldwide</a:t>
            </a:r>
            <a:r>
              <a:rPr lang="ru-RU" sz="2500" i="1" dirty="0" smtClean="0">
                <a:latin typeface="Arial" pitchFamily="34" charset="0"/>
                <a:cs typeface="Arial" pitchFamily="34" charset="0"/>
              </a:rPr>
              <a:t> </a:t>
            </a:r>
            <a:r>
              <a:rPr lang="ru-RU" sz="2500" i="1" dirty="0" err="1" smtClean="0">
                <a:latin typeface="Arial" pitchFamily="34" charset="0"/>
                <a:cs typeface="Arial" pitchFamily="34" charset="0"/>
              </a:rPr>
              <a:t>through</a:t>
            </a:r>
            <a:r>
              <a:rPr lang="ru-RU" sz="2500" i="1" dirty="0" smtClean="0">
                <a:latin typeface="Arial" pitchFamily="34" charset="0"/>
                <a:cs typeface="Arial" pitchFamily="34" charset="0"/>
              </a:rPr>
              <a:t> IVF (2015)</a:t>
            </a:r>
            <a:r>
              <a:rPr lang="en-US" sz="2500" i="1" dirty="0" smtClean="0">
                <a:latin typeface="Arial" pitchFamily="34" charset="0"/>
                <a:cs typeface="Arial" pitchFamily="34" charset="0"/>
              </a:rPr>
              <a:t> </a:t>
            </a:r>
            <a:r>
              <a:rPr lang="en-US" sz="2500" dirty="0" smtClean="0">
                <a:latin typeface="Arial" pitchFamily="34" charset="0"/>
                <a:cs typeface="Arial" pitchFamily="34" charset="0"/>
              </a:rPr>
              <a:t>In the conventional </a:t>
            </a:r>
            <a:r>
              <a:rPr lang="en-US" sz="2500" i="1" dirty="0" smtClean="0">
                <a:latin typeface="Arial" pitchFamily="34" charset="0"/>
                <a:cs typeface="Arial" pitchFamily="34" charset="0"/>
              </a:rPr>
              <a:t>in vitro</a:t>
            </a:r>
            <a:r>
              <a:rPr lang="en-US" sz="2500" dirty="0" smtClean="0">
                <a:latin typeface="Arial" pitchFamily="34" charset="0"/>
                <a:cs typeface="Arial" pitchFamily="34" charset="0"/>
              </a:rPr>
              <a:t> fertilization (IVF) procedure, </a:t>
            </a:r>
            <a:r>
              <a:rPr lang="en-US" sz="2500" dirty="0" err="1" smtClean="0">
                <a:latin typeface="Arial" pitchFamily="34" charset="0"/>
                <a:cs typeface="Arial" pitchFamily="34" charset="0"/>
              </a:rPr>
              <a:t>oocytes</a:t>
            </a:r>
            <a:r>
              <a:rPr lang="en-US" sz="2500" dirty="0" smtClean="0">
                <a:latin typeface="Arial" pitchFamily="34" charset="0"/>
                <a:cs typeface="Arial" pitchFamily="34" charset="0"/>
              </a:rPr>
              <a:t> are </a:t>
            </a:r>
            <a:r>
              <a:rPr lang="en-US" sz="2500" dirty="0" err="1" smtClean="0">
                <a:latin typeface="Arial" pitchFamily="34" charset="0"/>
                <a:cs typeface="Arial" pitchFamily="34" charset="0"/>
              </a:rPr>
              <a:t>coincubated</a:t>
            </a:r>
            <a:r>
              <a:rPr lang="en-US" sz="2500" dirty="0" smtClean="0">
                <a:latin typeface="Arial" pitchFamily="34" charset="0"/>
                <a:cs typeface="Arial" pitchFamily="34" charset="0"/>
              </a:rPr>
              <a:t> with motile sperm to achieve fertilization. This conventional method usually produces a fertilization rate averaging between 50% and 70%. In the case of infertility caused by a male factor, fertilization can be severely compromised, if it occurs at all.</a:t>
            </a:r>
            <a:endParaRPr lang="ru-RU" sz="2500" dirty="0" smtClean="0">
              <a:latin typeface="Arial" pitchFamily="34" charset="0"/>
              <a:cs typeface="Arial" pitchFamily="34" charset="0"/>
            </a:endParaRPr>
          </a:p>
          <a:p>
            <a:pPr eaLnBrk="0" fontAlgn="base" hangingPunct="0">
              <a:spcBef>
                <a:spcPct val="0"/>
              </a:spcBef>
              <a:spcAft>
                <a:spcPct val="0"/>
              </a:spcAft>
            </a:pPr>
            <a:endParaRPr lang="en-US" i="1" dirty="0" smtClean="0">
              <a:latin typeface="Arial" charset="0"/>
            </a:endParaRPr>
          </a:p>
          <a:p>
            <a:pPr eaLnBrk="0" fontAlgn="base" hangingPunct="0">
              <a:spcBef>
                <a:spcPct val="0"/>
              </a:spcBef>
              <a:spcAft>
                <a:spcPct val="0"/>
              </a:spcAft>
            </a:pPr>
            <a:endParaRPr lang="en-US" i="1" dirty="0" smtClean="0">
              <a:latin typeface="Arial" charset="0"/>
            </a:endParaRPr>
          </a:p>
          <a:p>
            <a:pPr eaLnBrk="0" fontAlgn="base" hangingPunct="0">
              <a:spcBef>
                <a:spcPct val="0"/>
              </a:spcBef>
              <a:spcAft>
                <a:spcPct val="0"/>
              </a:spcAft>
            </a:pPr>
            <a:endParaRPr lang="ru-RU" dirty="0" smtClean="0">
              <a:latin typeface="Arial" charset="0"/>
            </a:endParaRPr>
          </a:p>
          <a:p>
            <a:pPr eaLnBrk="0" fontAlgn="base" hangingPunct="0">
              <a:spcBef>
                <a:spcPct val="0"/>
              </a:spcBef>
              <a:spcAft>
                <a:spcPct val="0"/>
              </a:spcAft>
            </a:pPr>
            <a:endParaRPr lang="ru-RU" dirty="0" smtClean="0">
              <a:latin typeface="Arial"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83024"/>
            <a:ext cx="9721850" cy="7207273"/>
          </a:xfrm>
          <a:prstGeom prst="rect">
            <a:avLst/>
          </a:prstGeom>
        </p:spPr>
        <p:txBody>
          <a:bodyPr wrap="square" lIns="96689" tIns="48345" rIns="96689" bIns="48345">
            <a:spAutoFit/>
          </a:bodyPr>
          <a:lstStyle/>
          <a:p>
            <a:pPr algn="just"/>
            <a:r>
              <a:rPr lang="en-US" sz="2100" dirty="0" smtClean="0"/>
              <a:t>Human </a:t>
            </a:r>
            <a:r>
              <a:rPr lang="en-US" sz="2100" dirty="0" err="1" smtClean="0"/>
              <a:t>oocytes</a:t>
            </a:r>
            <a:r>
              <a:rPr lang="en-US" sz="2100" dirty="0" smtClean="0"/>
              <a:t>, like in most mammalian species, are covered by a transparent glycoprotein coat called the </a:t>
            </a:r>
            <a:r>
              <a:rPr lang="en-US" sz="2100" b="1" dirty="0" err="1" smtClean="0"/>
              <a:t>zona</a:t>
            </a:r>
            <a:r>
              <a:rPr lang="en-US" sz="2100" b="1" dirty="0" smtClean="0"/>
              <a:t> </a:t>
            </a:r>
            <a:r>
              <a:rPr lang="en-US" sz="2100" b="1" dirty="0" err="1" smtClean="0"/>
              <a:t>pellucida</a:t>
            </a:r>
            <a:r>
              <a:rPr lang="en-US" sz="2100" b="1" dirty="0" smtClean="0"/>
              <a:t> </a:t>
            </a:r>
            <a:r>
              <a:rPr lang="en-US" sz="2100" dirty="0" smtClean="0"/>
              <a:t>(ZP). In order to gain access to the </a:t>
            </a:r>
            <a:r>
              <a:rPr lang="en-US" sz="2100" dirty="0" err="1" smtClean="0"/>
              <a:t>oocyte</a:t>
            </a:r>
            <a:r>
              <a:rPr lang="en-US" sz="2100" dirty="0" smtClean="0"/>
              <a:t> plasma membrane (</a:t>
            </a:r>
            <a:r>
              <a:rPr lang="en-US" sz="2100" dirty="0" err="1" smtClean="0"/>
              <a:t>oolemma</a:t>
            </a:r>
            <a:r>
              <a:rPr lang="en-US" sz="2100" dirty="0" smtClean="0"/>
              <a:t>) for fertilization, a sperm has to be able go through this barrier. Techniques to circumvent this ZP barrier:</a:t>
            </a:r>
          </a:p>
          <a:p>
            <a:pPr marL="483447" indent="-483447" algn="just">
              <a:buAutoNum type="arabicParenR"/>
            </a:pPr>
            <a:r>
              <a:rPr lang="en-US" sz="2100" b="1" dirty="0" smtClean="0"/>
              <a:t>“</a:t>
            </a:r>
            <a:r>
              <a:rPr lang="en-US" sz="2100" b="1" dirty="0" err="1" smtClean="0"/>
              <a:t>zona</a:t>
            </a:r>
            <a:r>
              <a:rPr lang="en-US" sz="2100" b="1" dirty="0" smtClean="0"/>
              <a:t> drilling”, </a:t>
            </a:r>
            <a:r>
              <a:rPr lang="en-US" sz="2100" dirty="0" smtClean="0"/>
              <a:t>an acidic solution (e.g., </a:t>
            </a:r>
            <a:r>
              <a:rPr lang="en-US" sz="2100" b="1" dirty="0" err="1" smtClean="0"/>
              <a:t>Tyrode’s</a:t>
            </a:r>
            <a:r>
              <a:rPr lang="en-US" sz="2100" dirty="0" smtClean="0"/>
              <a:t> solution , pH 2–3) applied to a localized area by micropipette. </a:t>
            </a:r>
          </a:p>
          <a:p>
            <a:pPr marL="483447" indent="-483447" algn="just">
              <a:buAutoNum type="arabicParenR"/>
            </a:pPr>
            <a:r>
              <a:rPr lang="en-US" sz="2100" b="1" dirty="0" smtClean="0"/>
              <a:t>Partial </a:t>
            </a:r>
            <a:r>
              <a:rPr lang="en-US" sz="2100" b="1" dirty="0" err="1" smtClean="0"/>
              <a:t>zona</a:t>
            </a:r>
            <a:r>
              <a:rPr lang="en-US" sz="2100" b="1" dirty="0" smtClean="0"/>
              <a:t> dissection (PZD) </a:t>
            </a:r>
            <a:r>
              <a:rPr lang="en-US" sz="2100" dirty="0" smtClean="0"/>
              <a:t>- the </a:t>
            </a:r>
            <a:r>
              <a:rPr lang="en-US" sz="2100" b="1" dirty="0" smtClean="0"/>
              <a:t>ZP is sliced </a:t>
            </a:r>
            <a:r>
              <a:rPr lang="en-US" sz="2100" dirty="0" smtClean="0"/>
              <a:t>open by a </a:t>
            </a:r>
            <a:r>
              <a:rPr lang="en-US" sz="2100" b="1" dirty="0" err="1" smtClean="0"/>
              <a:t>microneedle</a:t>
            </a:r>
            <a:r>
              <a:rPr lang="en-US" sz="2100" dirty="0" smtClean="0"/>
              <a:t>. </a:t>
            </a:r>
          </a:p>
          <a:p>
            <a:pPr marL="483447" indent="-483447" algn="just">
              <a:buAutoNum type="arabicParenR"/>
            </a:pPr>
            <a:r>
              <a:rPr lang="en-US" sz="2100" b="1" dirty="0" err="1" smtClean="0"/>
              <a:t>Zona</a:t>
            </a:r>
            <a:r>
              <a:rPr lang="en-US" sz="2100" b="1" dirty="0" smtClean="0"/>
              <a:t> opening - </a:t>
            </a:r>
            <a:r>
              <a:rPr lang="en-US" sz="2100" dirty="0" smtClean="0"/>
              <a:t>by </a:t>
            </a:r>
            <a:r>
              <a:rPr lang="en-US" sz="2100" b="1" dirty="0" smtClean="0"/>
              <a:t>laser</a:t>
            </a:r>
            <a:r>
              <a:rPr lang="en-US" sz="2100" dirty="0" smtClean="0"/>
              <a:t>. </a:t>
            </a:r>
          </a:p>
          <a:p>
            <a:pPr marL="483447" indent="-483447" algn="just">
              <a:buAutoNum type="arabicParenR"/>
            </a:pPr>
            <a:r>
              <a:rPr lang="en-US" sz="2100" dirty="0" smtClean="0"/>
              <a:t>place sperm directly next to the </a:t>
            </a:r>
            <a:r>
              <a:rPr lang="en-US" sz="2100" dirty="0" err="1" smtClean="0"/>
              <a:t>oolemma</a:t>
            </a:r>
            <a:r>
              <a:rPr lang="en-US" sz="2100" dirty="0" smtClean="0"/>
              <a:t> in the </a:t>
            </a:r>
            <a:r>
              <a:rPr lang="en-US" sz="2100" dirty="0" err="1" smtClean="0"/>
              <a:t>perivitelline</a:t>
            </a:r>
            <a:r>
              <a:rPr lang="en-US" sz="2100" dirty="0" smtClean="0"/>
              <a:t> space by micropipette, (</a:t>
            </a:r>
            <a:r>
              <a:rPr lang="en-US" sz="2100" b="1" dirty="0" err="1" smtClean="0"/>
              <a:t>subzonal</a:t>
            </a:r>
            <a:r>
              <a:rPr lang="en-US" sz="2100" b="1" dirty="0" smtClean="0"/>
              <a:t> insemination </a:t>
            </a:r>
            <a:r>
              <a:rPr lang="en-US" sz="2100" dirty="0" smtClean="0"/>
              <a:t>=SUZI ). </a:t>
            </a:r>
          </a:p>
          <a:p>
            <a:pPr algn="just"/>
            <a:r>
              <a:rPr lang="en-US" sz="2100" dirty="0" smtClean="0"/>
              <a:t>The efficacy of these is compromised by 2 problems: </a:t>
            </a:r>
          </a:p>
          <a:p>
            <a:pPr algn="just"/>
            <a:r>
              <a:rPr lang="en-US" sz="2100" b="1" dirty="0" smtClean="0"/>
              <a:t>1st</a:t>
            </a:r>
            <a:r>
              <a:rPr lang="en-US" sz="2100" dirty="0" smtClean="0"/>
              <a:t>, not all sperm can effectively interact with the </a:t>
            </a:r>
            <a:r>
              <a:rPr lang="en-US" sz="2100" dirty="0" err="1" smtClean="0"/>
              <a:t>oolemma</a:t>
            </a:r>
            <a:r>
              <a:rPr lang="en-US" sz="2100" dirty="0" smtClean="0"/>
              <a:t> for the subsequent fertilization events to occur, even after they have bypassed the ZP barrier. </a:t>
            </a:r>
          </a:p>
          <a:p>
            <a:pPr algn="just"/>
            <a:r>
              <a:rPr lang="en-US" sz="2100" b="1" dirty="0" smtClean="0"/>
              <a:t>2nd</a:t>
            </a:r>
            <a:r>
              <a:rPr lang="en-US" sz="2100" dirty="0" smtClean="0"/>
              <a:t>, the block to </a:t>
            </a:r>
            <a:r>
              <a:rPr lang="en-US" sz="2100" dirty="0" err="1" smtClean="0"/>
              <a:t>polyspermic</a:t>
            </a:r>
            <a:r>
              <a:rPr lang="en-US" sz="2100" dirty="0" smtClean="0"/>
              <a:t> fertilization is not effective at the </a:t>
            </a:r>
            <a:r>
              <a:rPr lang="en-US" sz="2100" dirty="0" err="1" smtClean="0"/>
              <a:t>oolemma</a:t>
            </a:r>
            <a:r>
              <a:rPr lang="en-US" sz="2100" dirty="0" smtClean="0"/>
              <a:t> level in the human. Thus, multiple sperm could enter the </a:t>
            </a:r>
            <a:r>
              <a:rPr lang="en-US" sz="2100" dirty="0" err="1" smtClean="0"/>
              <a:t>oocyte</a:t>
            </a:r>
            <a:r>
              <a:rPr lang="en-US" sz="2100" dirty="0" smtClean="0"/>
              <a:t> resulting in polyploidy.             Thus, these techniques have produced relatively low and inconsistent fertilization results as treatment for male infertility. However, these techniques have the advantages of being relatively </a:t>
            </a:r>
            <a:r>
              <a:rPr lang="en-US" sz="2100" dirty="0" err="1" smtClean="0"/>
              <a:t>atraumatic</a:t>
            </a:r>
            <a:r>
              <a:rPr lang="en-US" sz="2100" dirty="0" smtClean="0"/>
              <a:t> to the </a:t>
            </a:r>
            <a:r>
              <a:rPr lang="en-US" sz="2100" dirty="0" err="1" smtClean="0"/>
              <a:t>oocyte</a:t>
            </a:r>
            <a:r>
              <a:rPr lang="en-US" sz="2100" dirty="0" smtClean="0"/>
              <a:t> and allowing, to some extent, natural selection of the fertilizing sperm. The injection of a single sperm into the cytoplasm of the </a:t>
            </a:r>
            <a:r>
              <a:rPr lang="en-US" sz="2100" dirty="0" err="1" smtClean="0"/>
              <a:t>oocyte</a:t>
            </a:r>
            <a:r>
              <a:rPr lang="en-US" sz="2100" dirty="0" smtClean="0"/>
              <a:t>, or </a:t>
            </a:r>
            <a:r>
              <a:rPr lang="en-US" sz="2100" b="1" dirty="0" err="1" smtClean="0"/>
              <a:t>intracytoplasmic</a:t>
            </a:r>
            <a:r>
              <a:rPr lang="en-US" sz="2100" b="1" dirty="0" smtClean="0"/>
              <a:t> sperm injection (ICSI)</a:t>
            </a:r>
            <a:r>
              <a:rPr lang="en-US" sz="2100" dirty="0" smtClean="0"/>
              <a:t>, provided a satisfactory solution to the problems of the </a:t>
            </a:r>
            <a:r>
              <a:rPr lang="en-US" sz="2100" i="1" dirty="0" smtClean="0"/>
              <a:t>assisted fertilization techniques </a:t>
            </a:r>
            <a:r>
              <a:rPr lang="en-US" sz="2100" dirty="0" smtClean="0"/>
              <a:t>developed earlier.</a:t>
            </a:r>
          </a:p>
          <a:p>
            <a:endParaRPr lang="ru-RU" sz="2100"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73859" y="0"/>
            <a:ext cx="8587634" cy="72013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altLang="zh-TW" sz="4200" b="1" dirty="0" err="1" smtClean="0">
                <a:solidFill>
                  <a:schemeClr val="tx1"/>
                </a:solidFill>
              </a:rPr>
              <a:t>Intracytoplasmic</a:t>
            </a:r>
            <a:r>
              <a:rPr lang="en-US" altLang="zh-TW" sz="4200" b="1" dirty="0" smtClean="0">
                <a:solidFill>
                  <a:schemeClr val="tx1"/>
                </a:solidFill>
              </a:rPr>
              <a:t> sperm injection</a:t>
            </a:r>
            <a:r>
              <a:rPr lang="en-US" altLang="zh-TW" sz="4400" dirty="0" smtClean="0">
                <a:latin typeface="Times New Roman" pitchFamily="18" charset="0"/>
              </a:rPr>
              <a:t>(</a:t>
            </a:r>
            <a:r>
              <a:rPr lang="en-US" altLang="zh-TW" sz="4400" b="1" dirty="0" smtClean="0">
                <a:latin typeface="Times New Roman" pitchFamily="18" charset="0"/>
              </a:rPr>
              <a:t>ICSI)</a:t>
            </a:r>
            <a:endParaRPr lang="en-US" altLang="zh-TW" sz="4200" b="1" dirty="0" smtClean="0">
              <a:solidFill>
                <a:schemeClr val="tx1"/>
              </a:solidFill>
            </a:endParaRPr>
          </a:p>
        </p:txBody>
      </p:sp>
      <p:sp>
        <p:nvSpPr>
          <p:cNvPr id="28676" name="Rectangle 4"/>
          <p:cNvSpPr>
            <a:spLocks noChangeArrowheads="1"/>
          </p:cNvSpPr>
          <p:nvPr/>
        </p:nvSpPr>
        <p:spPr bwMode="auto">
          <a:xfrm>
            <a:off x="0" y="1263396"/>
            <a:ext cx="9721850" cy="4483458"/>
          </a:xfrm>
          <a:prstGeom prst="rect">
            <a:avLst/>
          </a:prstGeom>
          <a:noFill/>
          <a:ln w="12700" cap="sq">
            <a:noFill/>
            <a:miter lim="800000"/>
            <a:headEnd type="none" w="sm" len="sm"/>
            <a:tailEnd type="none" w="sm" len="sm"/>
          </a:ln>
        </p:spPr>
        <p:txBody>
          <a:bodyPr wrap="square" lIns="96698" tIns="48349" rIns="96698" bIns="48349" anchor="ctr">
            <a:spAutoFit/>
          </a:bodyPr>
          <a:lstStyle/>
          <a:p>
            <a:r>
              <a:rPr lang="en-US" altLang="zh-TW" sz="3400" b="1" dirty="0">
                <a:solidFill>
                  <a:schemeClr val="tx2"/>
                </a:solidFill>
                <a:latin typeface="Times New Roman" pitchFamily="18" charset="0"/>
              </a:rPr>
              <a:t> </a:t>
            </a:r>
            <a:r>
              <a:rPr lang="en-US" altLang="zh-TW" sz="3400" b="1" dirty="0" err="1">
                <a:latin typeface="Times New Roman" pitchFamily="18" charset="0"/>
              </a:rPr>
              <a:t>Intracytoplasmic</a:t>
            </a:r>
            <a:r>
              <a:rPr lang="en-US" altLang="zh-TW" sz="3400" b="1" dirty="0">
                <a:latin typeface="Times New Roman" pitchFamily="18" charset="0"/>
              </a:rPr>
              <a:t> sperm </a:t>
            </a:r>
            <a:r>
              <a:rPr lang="en-US" altLang="zh-TW" sz="3400" b="1" dirty="0" smtClean="0">
                <a:latin typeface="Times New Roman" pitchFamily="18" charset="0"/>
              </a:rPr>
              <a:t>injection</a:t>
            </a:r>
            <a:r>
              <a:rPr lang="en-US" altLang="zh-TW" sz="3400" dirty="0" smtClean="0">
                <a:latin typeface="Times New Roman" pitchFamily="18" charset="0"/>
              </a:rPr>
              <a:t>, </a:t>
            </a:r>
            <a:r>
              <a:rPr lang="en-US" altLang="zh-TW" sz="3400" dirty="0">
                <a:latin typeface="Times New Roman" pitchFamily="18" charset="0"/>
              </a:rPr>
              <a:t>pronounced "</a:t>
            </a:r>
            <a:r>
              <a:rPr lang="en-US" altLang="zh-TW" sz="3400" dirty="0" err="1">
                <a:latin typeface="Times New Roman" pitchFamily="18" charset="0"/>
              </a:rPr>
              <a:t>eeksee</a:t>
            </a:r>
            <a:r>
              <a:rPr lang="en-US" altLang="zh-TW" sz="3400" dirty="0">
                <a:latin typeface="Times New Roman" pitchFamily="18" charset="0"/>
              </a:rPr>
              <a:t>") is an </a:t>
            </a:r>
            <a:r>
              <a:rPr lang="en-US" altLang="zh-TW" sz="3400" i="1" dirty="0">
                <a:latin typeface="Times New Roman" pitchFamily="18" charset="0"/>
                <a:hlinkClick r:id="rId2" tooltip="In vitro fertilization"/>
              </a:rPr>
              <a:t>in vitro</a:t>
            </a:r>
            <a:r>
              <a:rPr lang="en-US" altLang="zh-TW" sz="3400" dirty="0">
                <a:latin typeface="Times New Roman" pitchFamily="18" charset="0"/>
                <a:hlinkClick r:id="rId2" tooltip="In vitro fertilization"/>
              </a:rPr>
              <a:t> fertilization</a:t>
            </a:r>
            <a:r>
              <a:rPr lang="en-US" altLang="zh-TW" sz="3400" dirty="0">
                <a:latin typeface="Times New Roman" pitchFamily="18" charset="0"/>
              </a:rPr>
              <a:t> procedure in which a single </a:t>
            </a:r>
            <a:r>
              <a:rPr lang="en-US" altLang="zh-TW" sz="3400" dirty="0">
                <a:latin typeface="Times New Roman" pitchFamily="18" charset="0"/>
                <a:hlinkClick r:id="rId3" tooltip="Spermatozoon"/>
              </a:rPr>
              <a:t>sperm</a:t>
            </a:r>
            <a:r>
              <a:rPr lang="en-US" altLang="zh-TW" sz="3400" dirty="0">
                <a:latin typeface="Times New Roman" pitchFamily="18" charset="0"/>
              </a:rPr>
              <a:t> is injected directly into an </a:t>
            </a:r>
            <a:r>
              <a:rPr lang="en-US" altLang="zh-TW" sz="3400" dirty="0">
                <a:latin typeface="Times New Roman" pitchFamily="18" charset="0"/>
                <a:hlinkClick r:id="rId4" tooltip="Ovum"/>
              </a:rPr>
              <a:t>egg</a:t>
            </a:r>
            <a:r>
              <a:rPr lang="en-US" altLang="zh-TW" sz="3400" dirty="0">
                <a:latin typeface="Times New Roman" pitchFamily="18" charset="0"/>
              </a:rPr>
              <a:t>. </a:t>
            </a:r>
          </a:p>
          <a:p>
            <a:endParaRPr lang="en-US" altLang="zh-TW" sz="1300" dirty="0">
              <a:latin typeface="Times New Roman" pitchFamily="18" charset="0"/>
            </a:endParaRPr>
          </a:p>
          <a:p>
            <a:r>
              <a:rPr lang="en-US" altLang="zh-TW" sz="3400" dirty="0">
                <a:latin typeface="Times New Roman" pitchFamily="18" charset="0"/>
              </a:rPr>
              <a:t> This procedure is used to overcome male </a:t>
            </a:r>
            <a:r>
              <a:rPr lang="en-US" altLang="zh-TW" sz="3400" dirty="0">
                <a:latin typeface="Times New Roman" pitchFamily="18" charset="0"/>
                <a:hlinkClick r:id="rId5" tooltip="Infertility"/>
              </a:rPr>
              <a:t>infertility</a:t>
            </a:r>
            <a:r>
              <a:rPr lang="en-US" altLang="zh-TW" sz="3400" dirty="0">
                <a:latin typeface="Times New Roman" pitchFamily="18" charset="0"/>
              </a:rPr>
              <a:t> problems, although it may also be used </a:t>
            </a:r>
            <a:r>
              <a:rPr lang="en-US" altLang="zh-TW" sz="3400" b="1" dirty="0">
                <a:latin typeface="Times New Roman" pitchFamily="18" charset="0"/>
              </a:rPr>
              <a:t>where eggs cannot easily be penetrated </a:t>
            </a:r>
            <a:r>
              <a:rPr lang="en-US" altLang="zh-TW" sz="3400" dirty="0">
                <a:latin typeface="Times New Roman" pitchFamily="18" charset="0"/>
              </a:rPr>
              <a:t>by sperm, and occasionally </a:t>
            </a:r>
            <a:r>
              <a:rPr lang="en-US" altLang="zh-TW" sz="3400" b="1" dirty="0">
                <a:latin typeface="Times New Roman" pitchFamily="18" charset="0"/>
              </a:rPr>
              <a:t>as a method of </a:t>
            </a:r>
            <a:r>
              <a:rPr lang="en-US" altLang="zh-TW" sz="3400" b="1" dirty="0" smtClean="0">
                <a:latin typeface="Times New Roman" pitchFamily="18" charset="0"/>
              </a:rPr>
              <a:t>IVF</a:t>
            </a:r>
            <a:r>
              <a:rPr lang="en-US" altLang="zh-TW" sz="3400" dirty="0" smtClean="0">
                <a:latin typeface="Times New Roman" pitchFamily="18" charset="0"/>
              </a:rPr>
              <a:t>, </a:t>
            </a:r>
            <a:r>
              <a:rPr lang="en-US" altLang="zh-TW" sz="3400" dirty="0">
                <a:latin typeface="Times New Roman" pitchFamily="18" charset="0"/>
              </a:rPr>
              <a:t>especially that associated with </a:t>
            </a:r>
            <a:r>
              <a:rPr lang="en-US" altLang="zh-TW" sz="3400" dirty="0">
                <a:latin typeface="Times New Roman" pitchFamily="18" charset="0"/>
                <a:hlinkClick r:id="rId6" tooltip="Sperm donation"/>
              </a:rPr>
              <a:t>sperm donation</a:t>
            </a:r>
            <a:r>
              <a:rPr lang="en-US" altLang="zh-TW" sz="3400" dirty="0">
                <a:latin typeface="Times New Roman" pitchFamily="18" charset="0"/>
              </a:rPr>
              <a:t>.</a:t>
            </a:r>
            <a:r>
              <a:rPr lang="en-US" altLang="zh-TW" sz="2500" dirty="0">
                <a:latin typeface="Times New Roman" pitchFamily="18" charset="0"/>
              </a:rPr>
              <a:t> </a:t>
            </a:r>
            <a:r>
              <a:rPr lang="en-US" altLang="zh-TW" sz="2500" dirty="0" smtClean="0">
                <a:latin typeface="Times New Roman" pitchFamily="18" charset="0"/>
              </a:rPr>
              <a:t> </a:t>
            </a:r>
            <a:endParaRPr lang="en-US" altLang="zh-TW" sz="2500" dirty="0">
              <a:latin typeface="Times New Roman" pitchFamily="18" charset="0"/>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97908" y="198358"/>
            <a:ext cx="8749665" cy="633413"/>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altLang="zh-TW" sz="4200" b="1" dirty="0" smtClean="0">
                <a:solidFill>
                  <a:schemeClr val="tx1"/>
                </a:solidFill>
                <a:latin typeface="Lucida Sans" pitchFamily="34" charset="0"/>
              </a:rPr>
              <a:t>How is ICSI performed?</a:t>
            </a:r>
          </a:p>
        </p:txBody>
      </p:sp>
      <p:sp>
        <p:nvSpPr>
          <p:cNvPr id="29699" name="Rectangle 3"/>
          <p:cNvSpPr>
            <a:spLocks noGrp="1" noChangeArrowheads="1"/>
          </p:cNvSpPr>
          <p:nvPr>
            <p:ph type="body" idx="1"/>
          </p:nvPr>
        </p:nvSpPr>
        <p:spPr>
          <a:xfrm>
            <a:off x="0" y="1030129"/>
            <a:ext cx="9721850" cy="6170771"/>
          </a:xfrm>
        </p:spPr>
        <p:txBody>
          <a:bodyPr/>
          <a:lstStyle/>
          <a:p>
            <a:pPr eaLnBrk="1" hangingPunct="1">
              <a:lnSpc>
                <a:spcPct val="80000"/>
              </a:lnSpc>
            </a:pPr>
            <a:r>
              <a:rPr lang="en-US" altLang="zh-TW" sz="3000" b="1" dirty="0" smtClean="0"/>
              <a:t>Using micromanipulation technology, ICSI allows fertility specialists to fertilize an egg using just one sperm.</a:t>
            </a:r>
            <a:r>
              <a:rPr lang="en-US" altLang="zh-TW" sz="3000" dirty="0" smtClean="0"/>
              <a:t> While it is preferred to use sperm from a semen sample, specialists can retrieve sperm from the testicles if it is necessary. Once sperm has been collected, the specialist will draw a single sperm into a needle and inject it directly into an egg that has been collected from the female partner through the usual </a:t>
            </a:r>
            <a:r>
              <a:rPr lang="en-US" altLang="zh-TW" sz="3000" dirty="0" smtClean="0">
                <a:hlinkClick r:id="rId2"/>
              </a:rPr>
              <a:t>retrieval methods</a:t>
            </a:r>
            <a:r>
              <a:rPr lang="en-US" altLang="zh-TW" sz="3000" dirty="0" smtClean="0"/>
              <a:t>. </a:t>
            </a:r>
          </a:p>
          <a:p>
            <a:pPr eaLnBrk="1" hangingPunct="1">
              <a:lnSpc>
                <a:spcPct val="80000"/>
              </a:lnSpc>
            </a:pPr>
            <a:endParaRPr lang="en-US" altLang="zh-TW" sz="1300" dirty="0" smtClean="0"/>
          </a:p>
          <a:p>
            <a:pPr eaLnBrk="1" hangingPunct="1">
              <a:lnSpc>
                <a:spcPct val="80000"/>
              </a:lnSpc>
            </a:pPr>
            <a:r>
              <a:rPr lang="en-US" altLang="zh-TW" sz="3000" b="1" dirty="0" smtClean="0"/>
              <a:t>This process bypasses the conventional </a:t>
            </a:r>
            <a:r>
              <a:rPr lang="en-US" altLang="zh-TW" sz="3000" b="1" dirty="0" smtClean="0">
                <a:hlinkClick r:id="rId3"/>
              </a:rPr>
              <a:t>IVF</a:t>
            </a:r>
            <a:r>
              <a:rPr lang="en-US" altLang="zh-TW" sz="3000" b="1" dirty="0" smtClean="0"/>
              <a:t> methods of fertilization, thereby ensuring that fertilization has taken place</a:t>
            </a:r>
            <a:r>
              <a:rPr lang="en-US" altLang="zh-TW" sz="3000" dirty="0" smtClean="0"/>
              <a:t>. The fertilized eggs are then left to </a:t>
            </a:r>
            <a:r>
              <a:rPr lang="en-US" altLang="zh-TW" sz="3000" dirty="0" smtClean="0">
                <a:hlinkClick r:id="rId4"/>
              </a:rPr>
              <a:t>culture</a:t>
            </a:r>
            <a:r>
              <a:rPr lang="en-US" altLang="zh-TW" sz="3000" dirty="0" smtClean="0"/>
              <a:t> for a few days before being transferred back to the woman’s uterus. ICSI is always used alongside IVF. </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BTEXT" val=""/>
</p:tagLst>
</file>

<file path=ppt/theme/theme1.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6756</TotalTime>
  <Words>28791</Words>
  <Application>Microsoft Office PowerPoint</Application>
  <PresentationFormat>Довільний</PresentationFormat>
  <Paragraphs>1082</Paragraphs>
  <Slides>176</Slides>
  <Notes>15</Notes>
  <HiddenSlides>0</HiddenSlides>
  <MMClips>0</MMClips>
  <ScaleCrop>false</ScaleCrop>
  <HeadingPairs>
    <vt:vector size="4" baseType="variant">
      <vt:variant>
        <vt:lpstr>Тема</vt:lpstr>
      </vt:variant>
      <vt:variant>
        <vt:i4>1</vt:i4>
      </vt:variant>
      <vt:variant>
        <vt:lpstr>Заголовки слайдів</vt:lpstr>
      </vt:variant>
      <vt:variant>
        <vt:i4>176</vt:i4>
      </vt:variant>
    </vt:vector>
  </HeadingPairs>
  <TitlesOfParts>
    <vt:vector size="17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Figure 13.8a</vt:lpstr>
      <vt:lpstr>Figure 13.8b</vt:lpstr>
      <vt:lpstr>Three ways genetic diversity is increased by meiosis  </vt:lpstr>
      <vt:lpstr>Слайд 14</vt:lpstr>
      <vt:lpstr>The Stages of Meiosis</vt:lpstr>
      <vt:lpstr> The Stages of Meiosis Prophase I </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Mitosis vs Meiosis</vt:lpstr>
      <vt:lpstr>Mitosis vs Meiosis</vt:lpstr>
      <vt:lpstr>Слайд 38</vt:lpstr>
      <vt:lpstr>Слайд 39</vt:lpstr>
      <vt:lpstr>Слайд 40</vt:lpstr>
      <vt:lpstr>Слайд 41</vt:lpstr>
      <vt:lpstr>Meiotic Non-disjunction and Its Consequences</vt:lpstr>
      <vt:lpstr>Слайд 43</vt:lpstr>
      <vt:lpstr>Слайд 44</vt:lpstr>
      <vt:lpstr>Слайд 45</vt:lpstr>
      <vt:lpstr>Слайд 46</vt:lpstr>
      <vt:lpstr>Слайд 47</vt:lpstr>
      <vt:lpstr>Слайд 48</vt:lpstr>
      <vt:lpstr>Early Development Overview</vt:lpstr>
      <vt:lpstr>Eggs &amp; sperm cells production</vt:lpstr>
      <vt:lpstr>Слайд 51</vt:lpstr>
      <vt:lpstr>Bright field microscopy of vital not stained sperm</vt:lpstr>
      <vt:lpstr> Sperm production in men </vt:lpstr>
      <vt:lpstr>Слайд 54</vt:lpstr>
      <vt:lpstr>Слайд 55</vt:lpstr>
      <vt:lpstr> Hormonal control of sperm production </vt:lpstr>
      <vt:lpstr>Слайд 57</vt:lpstr>
      <vt:lpstr>Слайд 58</vt:lpstr>
      <vt:lpstr>Слайд 59</vt:lpstr>
      <vt:lpstr>Слайд 60</vt:lpstr>
      <vt:lpstr> Gamete production in women </vt:lpstr>
      <vt:lpstr>Слайд 62</vt:lpstr>
      <vt:lpstr>Слайд 63</vt:lpstr>
      <vt:lpstr>Слайд 64</vt:lpstr>
      <vt:lpstr>Слайд 65</vt:lpstr>
      <vt:lpstr>Слайд 66</vt:lpstr>
      <vt:lpstr>Слайд 67</vt:lpstr>
      <vt:lpstr>Слайд 68</vt:lpstr>
      <vt:lpstr>Слайд 69</vt:lpstr>
      <vt:lpstr>Слайд 70</vt:lpstr>
      <vt:lpstr> Fertilization </vt:lpstr>
      <vt:lpstr>Слайд 72</vt:lpstr>
      <vt:lpstr>Слайд 73</vt:lpstr>
      <vt:lpstr>Слайд 74</vt:lpstr>
      <vt:lpstr>Слайд 75</vt:lpstr>
      <vt:lpstr>Слайд 76</vt:lpstr>
      <vt:lpstr>Слайд 77</vt:lpstr>
      <vt:lpstr>Слайд 78</vt:lpstr>
      <vt:lpstr>Слайд 79</vt:lpstr>
      <vt:lpstr>Infertility</vt:lpstr>
      <vt:lpstr>Decreasing male fertility rates </vt:lpstr>
      <vt:lpstr>Diagnosis of female infertility</vt:lpstr>
      <vt:lpstr>Who needs IVF?</vt:lpstr>
      <vt:lpstr>Слайд 84</vt:lpstr>
      <vt:lpstr>In vitro fertilization (IVF) </vt:lpstr>
      <vt:lpstr>Procedures for IVF</vt:lpstr>
      <vt:lpstr>Inducing Superovulation</vt:lpstr>
      <vt:lpstr>Retrieved egg Zona</vt:lpstr>
      <vt:lpstr>Слайд 89</vt:lpstr>
      <vt:lpstr>Слайд 90</vt:lpstr>
      <vt:lpstr>Слайд 91</vt:lpstr>
      <vt:lpstr>Слайд 92</vt:lpstr>
      <vt:lpstr>Fertilization of retrieved egg</vt:lpstr>
      <vt:lpstr>Embryo at 4-cell stage</vt:lpstr>
      <vt:lpstr>Слайд 95</vt:lpstr>
      <vt:lpstr>Слайд 96</vt:lpstr>
      <vt:lpstr>Слайд 97</vt:lpstr>
      <vt:lpstr>Intracytoplasmic sperm injection(ICSI)</vt:lpstr>
      <vt:lpstr>How is ICSI performed?</vt:lpstr>
      <vt:lpstr>Indications for ICSI </vt:lpstr>
      <vt:lpstr>Слайд 101</vt:lpstr>
      <vt:lpstr>Слайд 102</vt:lpstr>
      <vt:lpstr>Beyond treating male infertility</vt:lpstr>
      <vt:lpstr>Слайд 104</vt:lpstr>
      <vt:lpstr>Слайд 105</vt:lpstr>
      <vt:lpstr>Слайд 106</vt:lpstr>
      <vt:lpstr>Gamete/embryo transfer</vt:lpstr>
      <vt:lpstr>Слайд 108</vt:lpstr>
      <vt:lpstr>Слайд 109</vt:lpstr>
      <vt:lpstr>Слайд 110</vt:lpstr>
      <vt:lpstr>Слайд 111</vt:lpstr>
      <vt:lpstr>Слайд 112</vt:lpstr>
      <vt:lpstr> Cytoplasmic transfer </vt:lpstr>
      <vt:lpstr>Слайд 114</vt:lpstr>
      <vt:lpstr>Слайд 115</vt:lpstr>
      <vt:lpstr>Слайд 116</vt:lpstr>
      <vt:lpstr>Слайд 117</vt:lpstr>
      <vt:lpstr>Слайд 118</vt:lpstr>
      <vt:lpstr>Слайд 119</vt:lpstr>
      <vt:lpstr>Слайд 120</vt:lpstr>
      <vt:lpstr>In vivo development (IVD): in vitro fertilized eggs developed in vivo</vt:lpstr>
      <vt:lpstr>Слайд 122</vt:lpstr>
      <vt:lpstr>Слайд 123</vt:lpstr>
      <vt:lpstr> The creation of 'female' sperm and  'male' eggs </vt:lpstr>
      <vt:lpstr>Слайд 125</vt:lpstr>
      <vt:lpstr>Слайд 126</vt:lpstr>
      <vt:lpstr>Three parent baby</vt:lpstr>
      <vt:lpstr> Pronuclear transfer (PT) </vt:lpstr>
      <vt:lpstr>Pronuclear transfer</vt:lpstr>
      <vt:lpstr>Spindle transfer technique (STT)</vt:lpstr>
      <vt:lpstr> Spindle transfer (STT) </vt:lpstr>
      <vt:lpstr>Слайд 132</vt:lpstr>
      <vt:lpstr>Слайд 133</vt:lpstr>
      <vt:lpstr>Слайд 134</vt:lpstr>
      <vt:lpstr>Слайд 135</vt:lpstr>
      <vt:lpstr>Слайд 136</vt:lpstr>
      <vt:lpstr>Слайд 137</vt:lpstr>
      <vt:lpstr>Слайд 138</vt:lpstr>
      <vt:lpstr>Слайд 139</vt:lpstr>
      <vt:lpstr>Слайд 140</vt:lpstr>
      <vt:lpstr>Слайд 141</vt:lpstr>
      <vt:lpstr>Слайд 142</vt:lpstr>
      <vt:lpstr> Cleavage and Blastula Stage </vt:lpstr>
      <vt:lpstr>Слайд 144</vt:lpstr>
      <vt:lpstr>Human embryo development in culture</vt:lpstr>
      <vt:lpstr>Слайд 146</vt:lpstr>
      <vt:lpstr>Blastocyst Formation:</vt:lpstr>
      <vt:lpstr>Cleavage result in morula, later - in blastula</vt:lpstr>
      <vt:lpstr> Implantation:  </vt:lpstr>
      <vt:lpstr>Слайд 150</vt:lpstr>
      <vt:lpstr>Слайд 151</vt:lpstr>
      <vt:lpstr> Role of Zona Pellucida:  </vt:lpstr>
      <vt:lpstr> Role of Human Chorionic Gonadotropin (HCG):  </vt:lpstr>
      <vt:lpstr>The 2nd week of development</vt:lpstr>
      <vt:lpstr>Day 8th</vt:lpstr>
      <vt:lpstr>The third week of development</vt:lpstr>
      <vt:lpstr>Слайд 157</vt:lpstr>
      <vt:lpstr>  Embryo, Foetus, Gastrulation:     </vt:lpstr>
      <vt:lpstr> Process of gastrulation:  </vt:lpstr>
      <vt:lpstr>Слайд 160</vt:lpstr>
      <vt:lpstr>Слайд 161</vt:lpstr>
      <vt:lpstr> Fate of Three Germ Layers: </vt:lpstr>
      <vt:lpstr>Слайд 163</vt:lpstr>
      <vt:lpstr> 4 Extra-Embryonic or Foetal Membranes:  </vt:lpstr>
      <vt:lpstr>Placenta development</vt:lpstr>
      <vt:lpstr>Слайд 166</vt:lpstr>
      <vt:lpstr>Слайд 167</vt:lpstr>
      <vt:lpstr>Слайд 168</vt:lpstr>
      <vt:lpstr>Слайд 169</vt:lpstr>
      <vt:lpstr>Слайд 170</vt:lpstr>
      <vt:lpstr>Слайд 171</vt:lpstr>
      <vt:lpstr> Differentiation and apoptosis </vt:lpstr>
      <vt:lpstr>How  we can detect the pregnancy &amp; sex of foetus?</vt:lpstr>
      <vt:lpstr>Слайд 174</vt:lpstr>
      <vt:lpstr> Experiencing the pregnancy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86</cp:revision>
  <dcterms:created xsi:type="dcterms:W3CDTF">2019-01-28T05:46:54Z</dcterms:created>
  <dcterms:modified xsi:type="dcterms:W3CDTF">2020-01-25T17:52:31Z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3911452</vt:lpwstr>
  </property>
  <property fmtid="{D5CDD505-2E9C-101B-9397-08002B2CF9AE}" name="NXPowerLiteSettings" pid="3">
    <vt:lpwstr>C7000400038000</vt:lpwstr>
  </property>
  <property fmtid="{D5CDD505-2E9C-101B-9397-08002B2CF9AE}" name="NXPowerLiteVersion" pid="4">
    <vt:lpwstr>S9.0.1</vt:lpwstr>
  </property>
</Properties>
</file>