
<file path=[Content_Types].xml><?xml version="1.0" encoding="utf-8"?>
<Types xmlns="http://schemas.openxmlformats.org/package/2006/content-types">
  <Default ContentType="image/png" Extension="png"/>
  <Default ContentType="image/x-emf" Extension="emf"/>
  <Default ContentType="image/jpeg" Extension="jpeg"/>
  <Default ContentType="application/vnd.openxmlformats-package.relationships+xml" Extension="rels"/>
  <Default ContentType="application/xml" Extension="xml"/>
  <Override ContentType="application/vnd.openxmlformats-officedocument.presentationml.presentation.main+xml" PartName="/ppt/presentation.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4.xml"/>
  <Override ContentType="application/vnd.openxmlformats-officedocument.presentationml.slide+xml" PartName="/ppt/slides/slide5.xml"/>
  <Override ContentType="application/vnd.openxmlformats-officedocument.presentationml.slide+xml" PartName="/ppt/slides/slide6.xml"/>
  <Override ContentType="application/vnd.openxmlformats-officedocument.presentationml.slide+xml" PartName="/ppt/slides/slide7.xml"/>
  <Override ContentType="application/vnd.openxmlformats-officedocument.presentationml.slide+xml" PartName="/ppt/slides/slide8.xml"/>
  <Override ContentType="application/vnd.openxmlformats-officedocument.presentationml.slide+xml" PartName="/ppt/slides/slide9.xml"/>
  <Override ContentType="application/vnd.openxmlformats-officedocument.presentationml.slide+xml" PartName="/ppt/slides/slide10.xml"/>
  <Override ContentType="application/vnd.openxmlformats-officedocument.presentationml.slide+xml" PartName="/ppt/slides/slide11.xml"/>
  <Override ContentType="application/vnd.openxmlformats-officedocument.presentationml.slide+xml" PartName="/ppt/slides/slide12.xml"/>
  <Override ContentType="application/vnd.openxmlformats-officedocument.presentationml.slide+xml" PartName="/ppt/slides/slide13.xml"/>
  <Override ContentType="application/vnd.openxmlformats-officedocument.presentationml.slide+xml" PartName="/ppt/slides/slide14.xml"/>
  <Override ContentType="application/vnd.openxmlformats-officedocument.presentationml.slide+xml" PartName="/ppt/slides/slide15.xml"/>
  <Override ContentType="application/vnd.openxmlformats-officedocument.presentationml.slide+xml" PartName="/ppt/slides/slide16.xml"/>
  <Override ContentType="application/vnd.openxmlformats-officedocument.presentationml.slide+xml" PartName="/ppt/slides/slide17.xml"/>
  <Override ContentType="application/vnd.openxmlformats-officedocument.presentationml.slide+xml" PartName="/ppt/slides/slide18.xml"/>
  <Override ContentType="application/vnd.openxmlformats-officedocument.presentationml.slide+xml" PartName="/ppt/slides/slide19.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22.xml"/>
  <Override ContentType="application/vnd.openxmlformats-officedocument.presentationml.slide+xml" PartName="/ppt/slides/slide23.xml"/>
  <Override ContentType="application/vnd.openxmlformats-officedocument.presentationml.slide+xml" PartName="/ppt/slides/slide24.xml"/>
  <Override ContentType="application/vnd.openxmlformats-officedocument.presentationml.slide+xml" PartName="/ppt/slides/slide25.xml"/>
  <Override ContentType="application/vnd.openxmlformats-officedocument.presentationml.slide+xml" PartName="/ppt/slides/slide26.xml"/>
  <Override ContentType="application/vnd.openxmlformats-officedocument.presentationml.slide+xml" PartName="/ppt/slides/slide27.xml"/>
  <Override ContentType="application/vnd.openxmlformats-officedocument.presentationml.slide+xml" PartName="/ppt/slides/slide28.xml"/>
  <Override ContentType="application/vnd.openxmlformats-officedocument.presentationml.slide+xml" PartName="/ppt/slides/slide29.xml"/>
  <Override ContentType="application/vnd.openxmlformats-officedocument.presentationml.slide+xml" PartName="/ppt/slides/slide30.xml"/>
  <Override ContentType="application/vnd.openxmlformats-officedocument.presentationml.slide+xml" PartName="/ppt/slides/slide31.xml"/>
  <Override ContentType="application/vnd.openxmlformats-officedocument.presentationml.slide+xml" PartName="/ppt/slides/slide32.xml"/>
  <Override ContentType="application/vnd.openxmlformats-officedocument.presentationml.slide+xml" PartName="/ppt/slides/slide33.xml"/>
  <Override ContentType="application/vnd.openxmlformats-officedocument.presentationml.slide+xml" PartName="/ppt/slides/slide34.xml"/>
  <Override ContentType="application/vnd.openxmlformats-officedocument.presentationml.slide+xml" PartName="/ppt/slides/slide35.xml"/>
  <Override ContentType="application/vnd.openxmlformats-officedocument.presentationml.slide+xml" PartName="/ppt/slides/slide36.xml"/>
  <Override ContentType="application/vnd.openxmlformats-officedocument.presentationml.slide+xml" PartName="/ppt/slides/slide37.xml"/>
  <Override ContentType="application/vnd.openxmlformats-officedocument.presentationml.slide+xml" PartName="/ppt/slides/slide38.xml"/>
  <Override ContentType="application/vnd.openxmlformats-officedocument.presentationml.slide+xml" PartName="/ppt/slides/slide39.xml"/>
  <Override ContentType="application/vnd.openxmlformats-officedocument.presentationml.slide+xml" PartName="/ppt/slides/slide40.xml"/>
  <Override ContentType="application/vnd.openxmlformats-officedocument.presentationml.slide+xml" PartName="/ppt/slides/slide41.xml"/>
  <Override ContentType="application/vnd.openxmlformats-officedocument.presentationml.slide+xml" PartName="/ppt/slides/slide42.xml"/>
  <Override ContentType="application/vnd.openxmlformats-officedocument.presentationml.slide+xml" PartName="/ppt/slides/slide43.xml"/>
  <Override ContentType="application/vnd.openxmlformats-officedocument.presentationml.slide+xml" PartName="/ppt/slides/slide44.xml"/>
  <Override ContentType="application/vnd.openxmlformats-officedocument.presentationml.slide+xml" PartName="/ppt/slides/slide45.xml"/>
  <Override ContentType="application/vnd.openxmlformats-officedocument.presentationml.slide+xml" PartName="/ppt/slides/slide46.xml"/>
  <Override ContentType="application/vnd.openxmlformats-officedocument.presentationml.slide+xml" PartName="/ppt/slides/slide47.xml"/>
  <Override ContentType="application/vnd.openxmlformats-officedocument.presentationml.slide+xml" PartName="/ppt/slides/slide48.xml"/>
  <Override ContentType="application/vnd.openxmlformats-officedocument.presentationml.slide+xml" PartName="/ppt/slides/slide49.xml"/>
  <Override ContentType="application/vnd.openxmlformats-officedocument.presentationml.slide+xml" PartName="/ppt/slides/slide50.xml"/>
  <Override ContentType="application/vnd.openxmlformats-officedocument.presentationml.slide+xml" PartName="/ppt/slides/slide51.xml"/>
  <Override ContentType="application/vnd.openxmlformats-officedocument.presentationml.slide+xml" PartName="/ppt/slides/slide52.xml"/>
  <Override ContentType="application/vnd.openxmlformats-officedocument.presentationml.slide+xml" PartName="/ppt/slides/slide53.xml"/>
  <Override ContentType="application/vnd.openxmlformats-officedocument.presentationml.slide+xml" PartName="/ppt/slides/slide54.xml"/>
  <Override ContentType="application/vnd.openxmlformats-officedocument.presentationml.slide+xml" PartName="/ppt/slides/slide55.xml"/>
  <Override ContentType="application/vnd.openxmlformats-officedocument.presentationml.slide+xml" PartName="/ppt/slides/slide56.xml"/>
  <Override ContentType="application/vnd.openxmlformats-officedocument.presentationml.slide+xml" PartName="/ppt/slides/slide57.xml"/>
  <Override ContentType="application/vnd.openxmlformats-officedocument.presentationml.slide+xml" PartName="/ppt/slides/slide58.xml"/>
  <Override ContentType="application/vnd.openxmlformats-officedocument.presentationml.slide+xml" PartName="/ppt/slides/slide59.xml"/>
  <Override ContentType="application/vnd.openxmlformats-officedocument.presentationml.slide+xml" PartName="/ppt/slides/slide60.xml"/>
  <Override ContentType="application/vnd.openxmlformats-officedocument.presentationml.slide+xml" PartName="/ppt/slides/slide61.xml"/>
  <Override ContentType="application/vnd.openxmlformats-officedocument.presentationml.slide+xml" PartName="/ppt/slides/slide62.xml"/>
  <Override ContentType="application/vnd.openxmlformats-officedocument.presentationml.slide+xml" PartName="/ppt/slides/slide63.xml"/>
  <Override ContentType="application/vnd.openxmlformats-officedocument.presentationml.slide+xml" PartName="/ppt/slides/slide64.xml"/>
  <Override ContentType="application/vnd.openxmlformats-officedocument.presentationml.slide+xml" PartName="/ppt/slides/slide65.xml"/>
  <Override ContentType="application/vnd.openxmlformats-officedocument.presentationml.slide+xml" PartName="/ppt/slides/slide66.xml"/>
  <Override ContentType="application/vnd.openxmlformats-officedocument.presentationml.slide+xml" PartName="/ppt/slides/slide67.xml"/>
  <Override ContentType="application/vnd.openxmlformats-officedocument.presentationml.slide+xml" PartName="/ppt/slides/slide68.xml"/>
  <Override ContentType="application/vnd.openxmlformats-officedocument.presentationml.slide+xml" PartName="/ppt/slides/slide69.xml"/>
  <Override ContentType="application/vnd.openxmlformats-officedocument.presentationml.slide+xml" PartName="/ppt/slides/slide70.xml"/>
  <Override ContentType="application/vnd.openxmlformats-officedocument.presentationml.slide+xml" PartName="/ppt/slides/slide71.xml"/>
  <Override ContentType="application/vnd.openxmlformats-officedocument.presentationml.slide+xml" PartName="/ppt/slides/slide72.xml"/>
  <Override ContentType="application/vnd.openxmlformats-officedocument.presentationml.slide+xml" PartName="/ppt/slides/slide73.xml"/>
  <Override ContentType="application/vnd.openxmlformats-officedocument.presentationml.slide+xml" PartName="/ppt/slides/slide74.xml"/>
  <Override ContentType="application/vnd.openxmlformats-officedocument.presentationml.slide+xml" PartName="/ppt/slides/slide75.xml"/>
  <Override ContentType="application/vnd.openxmlformats-officedocument.presentationml.slide+xml" PartName="/ppt/slides/slide76.xml"/>
  <Override ContentType="application/vnd.openxmlformats-officedocument.presentationml.slide+xml" PartName="/ppt/slides/slide77.xml"/>
  <Override ContentType="application/vnd.openxmlformats-officedocument.presentationml.slide+xml" PartName="/ppt/slides/slide78.xml"/>
  <Override ContentType="application/vnd.openxmlformats-officedocument.presentationml.slide+xml" PartName="/ppt/slides/slide79.xml"/>
  <Override ContentType="application/vnd.openxmlformats-officedocument.presentationml.slide+xml" PartName="/ppt/slides/slide80.xml"/>
  <Override ContentType="application/vnd.openxmlformats-officedocument.presentationml.slide+xml" PartName="/ppt/slides/slide81.xml"/>
  <Override ContentType="application/vnd.openxmlformats-officedocument.presentationml.slide+xml" PartName="/ppt/slides/slide82.xml"/>
  <Override ContentType="application/vnd.openxmlformats-officedocument.presentationml.slide+xml" PartName="/ppt/slides/slide83.xml"/>
  <Override ContentType="application/vnd.openxmlformats-officedocument.presentationml.slide+xml" PartName="/ppt/slides/slide84.xml"/>
  <Override ContentType="application/vnd.openxmlformats-officedocument.presentationml.slide+xml" PartName="/ppt/slides/slide85.xml"/>
  <Override ContentType="application/vnd.openxmlformats-officedocument.presentationml.slide+xml" PartName="/ppt/slides/slide86.xml"/>
  <Override ContentType="application/vnd.openxmlformats-officedocument.presentationml.slide+xml" PartName="/ppt/slides/slide87.xml"/>
  <Override ContentType="application/vnd.openxmlformats-officedocument.presentationml.slide+xml" PartName="/ppt/slides/slide88.xml"/>
  <Override ContentType="application/vnd.openxmlformats-officedocument.presentationml.slide+xml" PartName="/ppt/slides/slide89.xml"/>
  <Override ContentType="application/vnd.openxmlformats-officedocument.presentationml.slide+xml" PartName="/ppt/slides/slide90.xml"/>
  <Override ContentType="application/vnd.openxmlformats-officedocument.presentationml.slide+xml" PartName="/ppt/slides/slide91.xml"/>
  <Override ContentType="application/vnd.openxmlformats-officedocument.presentationml.slide+xml" PartName="/ppt/slides/slide92.xml"/>
  <Override ContentType="application/vnd.openxmlformats-officedocument.presentationml.slide+xml" PartName="/ppt/slides/slide93.xml"/>
  <Override ContentType="application/vnd.openxmlformats-officedocument.presentationml.slide+xml" PartName="/ppt/slides/slide94.xml"/>
  <Override ContentType="application/vnd.openxmlformats-officedocument.presentationml.slide+xml" PartName="/ppt/slides/slide95.xml"/>
  <Override ContentType="application/vnd.openxmlformats-officedocument.presentationml.slide+xml" PartName="/ppt/slides/slide96.xml"/>
  <Override ContentType="application/vnd.openxmlformats-officedocument.presentationml.slide+xml" PartName="/ppt/slides/slide97.xml"/>
  <Override ContentType="application/vnd.openxmlformats-officedocument.presentationml.slide+xml" PartName="/ppt/slides/slide98.xml"/>
  <Override ContentType="application/vnd.openxmlformats-officedocument.presentationml.slide+xml" PartName="/ppt/slides/slide99.xml"/>
  <Override ContentType="application/vnd.openxmlformats-officedocument.presentationml.slide+xml" PartName="/ppt/slides/slide100.xml"/>
  <Override ContentType="application/vnd.openxmlformats-officedocument.presentationml.slide+xml" PartName="/ppt/slides/slide101.xml"/>
  <Override ContentType="application/vnd.openxmlformats-officedocument.presentationml.slide+xml" PartName="/ppt/slides/slide102.xml"/>
  <Override ContentType="application/vnd.openxmlformats-officedocument.presentationml.slide+xml" PartName="/ppt/slides/slide103.xml"/>
  <Override ContentType="application/vnd.openxmlformats-officedocument.presentationml.slide+xml" PartName="/ppt/slides/slide104.xml"/>
  <Override ContentType="application/vnd.openxmlformats-officedocument.presentationml.slide+xml" PartName="/ppt/slides/slide105.xml"/>
  <Override ContentType="application/vnd.openxmlformats-officedocument.presentationml.slide+xml" PartName="/ppt/slides/slide106.xml"/>
  <Override ContentType="application/vnd.openxmlformats-officedocument.presentationml.slide+xml" PartName="/ppt/slides/slide107.xml"/>
  <Override ContentType="application/vnd.openxmlformats-officedocument.presentationml.slide+xml" PartName="/ppt/slides/slide108.xml"/>
  <Override ContentType="application/vnd.openxmlformats-officedocument.presentationml.notesMaster+xml" PartName="/ppt/notesMasters/notesMaster1.xml"/>
  <Override ContentType="application/vnd.openxmlformats-officedocument.presentationml.presProps+xml" PartName="/ppt/presProps.xml"/>
  <Override ContentType="application/vnd.openxmlformats-officedocument.presentationml.viewProps+xml" PartName="/ppt/viewProps.xml"/>
  <Override ContentType="application/vnd.openxmlformats-officedocument.theme+xml" PartName="/ppt/theme/theme1.xml"/>
  <Override ContentType="application/vnd.openxmlformats-officedocument.presentationml.tableStyles+xml" PartName="/ppt/tableStyles.xml"/>
  <Override ContentType="application/vnd.openxmlformats-officedocument.presentationml.slideLayout+xml" PartName="/ppt/slideLayouts/slideLayout1.xml"/>
  <Override ContentType="application/vnd.openxmlformats-officedocument.presentationml.slideLayout+xml" PartName="/ppt/slideLayouts/slideLayout2.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6.xml"/>
  <Override ContentType="application/vnd.openxmlformats-officedocument.presentationml.slideLayout+xml" PartName="/ppt/slideLayouts/slideLayout7.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Layout+xml" PartName="/ppt/slideLayouts/slideLayout10.xml"/>
  <Override ContentType="application/vnd.openxmlformats-officedocument.presentationml.slideLayout+xml" PartName="/ppt/slideLayouts/slideLayout11.xml"/>
  <Override ContentType="application/vnd.openxmlformats-officedocument.presentationml.slideLayout+xml" PartName="/ppt/slideLayouts/slideLayout12.xml"/>
  <Override ContentType="application/vnd.openxmlformats-officedocument.theme+xml" PartName="/ppt/theme/theme2.xml"/>
  <Override ContentType="application/vnd.openxmlformats-officedocument.presentationml.notesSlide+xml" PartName="/ppt/notesSlides/notesSlide1.xml"/>
  <Override ContentType="application/vnd.openxmlformats-officedocument.presentationml.notesSlide+xml" PartName="/ppt/notesSlides/notesSlide2.xml"/>
  <Override ContentType="application/vnd.openxmlformats-officedocument.presentationml.notesSlide+xml" PartName="/ppt/notesSlides/notesSlide3.xml"/>
  <Override ContentType="application/vnd.openxmlformats-officedocument.presentationml.notesSlide+xml" PartName="/ppt/notesSlides/notesSlide4.xml"/>
  <Override ContentType="application/vnd.openxmlformats-officedocument.presentationml.notesSlide+xml" PartName="/ppt/notesSlides/notesSlide5.xml"/>
  <Override ContentType="application/vnd.openxmlformats-officedocument.presentationml.notesSlide+xml" PartName="/ppt/notesSlides/notesSlide6.xml"/>
  <Override ContentType="application/vnd.openxmlformats-officedocument.presentationml.notesSlide+xml" PartName="/ppt/notesSlides/notesSlide7.xml"/>
  <Override ContentType="application/vnd.openxmlformats-officedocument.presentationml.notesSlide+xml" PartName="/ppt/notesSlides/notesSlide8.xml"/>
  <Override ContentType="application/vnd.openxmlformats-officedocument.presentationml.notesSlide+xml" PartName="/ppt/notesSlides/notesSlide9.xml"/>
  <Override ContentType="application/vnd.openxmlformats-officedocument.presentationml.notesSlide+xml" PartName="/ppt/notesSlides/notesSlide10.xml"/>
  <Override ContentType="application/vnd.openxmlformats-package.core-properties+xml" PartName="/docProps/core.xml"/>
  <Override ContentType="application/vnd.openxmlformats-officedocument.extended-properties+xml" PartName="/docProps/app.xml"/>
  <Override ContentType="application/vnd.openxmlformats-officedocument.custom-properties+xml" PartName="/docProps/custom.xml"/>
</Types>
</file>

<file path=_rels/.rels><?xml version="1.0" encoding="UTF-8" standalone="yes" ?><Relationships xmlns="http://schemas.openxmlformats.org/package/2006/relationships"><Relationship Id="rId3" Target="docProps/core.xml" Type="http://schemas.openxmlformats.org/package/2006/relationships/metadata/core-properties"/><Relationship Id="rId2" Target="docProps/thumbnail.jpeg" Type="http://schemas.openxmlformats.org/package/2006/relationships/metadata/thumbnail"/><Relationship Id="rId1" Target="ppt/presentation.xml" Type="http://schemas.openxmlformats.org/officeDocument/2006/relationships/officeDocument"/><Relationship Id="rId4" Target="docProps/app.xml" Type="http://schemas.openxmlformats.org/officeDocument/2006/relationships/extended-properties"/><Relationship Id="rId5" Target="docProps/custom.xml" Type="http://schemas.openxmlformats.org/officeDocument/2006/relationships/custom-properties"/></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10"/>
  </p:notesMasterIdLst>
  <p:sldIdLst>
    <p:sldId id="256" r:id="rId2"/>
    <p:sldId id="259" r:id="rId3"/>
    <p:sldId id="353" r:id="rId4"/>
    <p:sldId id="257" r:id="rId5"/>
    <p:sldId id="349" r:id="rId6"/>
    <p:sldId id="350" r:id="rId7"/>
    <p:sldId id="351" r:id="rId8"/>
    <p:sldId id="352" r:id="rId9"/>
    <p:sldId id="260" r:id="rId10"/>
    <p:sldId id="261" r:id="rId11"/>
    <p:sldId id="262" r:id="rId12"/>
    <p:sldId id="263" r:id="rId13"/>
    <p:sldId id="344" r:id="rId14"/>
    <p:sldId id="302" r:id="rId15"/>
    <p:sldId id="303" r:id="rId16"/>
    <p:sldId id="264" r:id="rId17"/>
    <p:sldId id="265" r:id="rId18"/>
    <p:sldId id="300" r:id="rId19"/>
    <p:sldId id="301" r:id="rId20"/>
    <p:sldId id="258" r:id="rId21"/>
    <p:sldId id="368" r:id="rId22"/>
    <p:sldId id="369" r:id="rId23"/>
    <p:sldId id="370" r:id="rId24"/>
    <p:sldId id="371" r:id="rId25"/>
    <p:sldId id="372" r:id="rId26"/>
    <p:sldId id="373" r:id="rId27"/>
    <p:sldId id="374" r:id="rId28"/>
    <p:sldId id="375" r:id="rId29"/>
    <p:sldId id="376" r:id="rId30"/>
    <p:sldId id="378" r:id="rId31"/>
    <p:sldId id="377" r:id="rId32"/>
    <p:sldId id="379" r:id="rId33"/>
    <p:sldId id="380" r:id="rId34"/>
    <p:sldId id="381" r:id="rId35"/>
    <p:sldId id="382" r:id="rId36"/>
    <p:sldId id="347" r:id="rId37"/>
    <p:sldId id="348" r:id="rId38"/>
    <p:sldId id="266" r:id="rId39"/>
    <p:sldId id="345" r:id="rId40"/>
    <p:sldId id="299" r:id="rId41"/>
    <p:sldId id="267" r:id="rId42"/>
    <p:sldId id="346" r:id="rId43"/>
    <p:sldId id="384" r:id="rId44"/>
    <p:sldId id="385" r:id="rId45"/>
    <p:sldId id="275" r:id="rId46"/>
    <p:sldId id="276" r:id="rId47"/>
    <p:sldId id="277" r:id="rId48"/>
    <p:sldId id="386" r:id="rId49"/>
    <p:sldId id="355" r:id="rId50"/>
    <p:sldId id="357" r:id="rId51"/>
    <p:sldId id="356" r:id="rId52"/>
    <p:sldId id="279" r:id="rId53"/>
    <p:sldId id="284" r:id="rId54"/>
    <p:sldId id="286" r:id="rId55"/>
    <p:sldId id="287" r:id="rId56"/>
    <p:sldId id="289" r:id="rId57"/>
    <p:sldId id="288" r:id="rId58"/>
    <p:sldId id="292" r:id="rId59"/>
    <p:sldId id="304" r:id="rId60"/>
    <p:sldId id="290" r:id="rId61"/>
    <p:sldId id="305" r:id="rId62"/>
    <p:sldId id="291" r:id="rId63"/>
    <p:sldId id="312" r:id="rId64"/>
    <p:sldId id="293" r:id="rId65"/>
    <p:sldId id="306" r:id="rId66"/>
    <p:sldId id="307" r:id="rId67"/>
    <p:sldId id="359" r:id="rId68"/>
    <p:sldId id="294" r:id="rId69"/>
    <p:sldId id="280" r:id="rId70"/>
    <p:sldId id="360" r:id="rId71"/>
    <p:sldId id="295" r:id="rId72"/>
    <p:sldId id="308" r:id="rId73"/>
    <p:sldId id="316" r:id="rId74"/>
    <p:sldId id="318" r:id="rId75"/>
    <p:sldId id="317" r:id="rId76"/>
    <p:sldId id="313" r:id="rId77"/>
    <p:sldId id="269" r:id="rId78"/>
    <p:sldId id="296" r:id="rId79"/>
    <p:sldId id="309" r:id="rId80"/>
    <p:sldId id="270" r:id="rId81"/>
    <p:sldId id="361" r:id="rId82"/>
    <p:sldId id="362" r:id="rId83"/>
    <p:sldId id="363" r:id="rId84"/>
    <p:sldId id="364" r:id="rId85"/>
    <p:sldId id="365" r:id="rId86"/>
    <p:sldId id="271" r:id="rId87"/>
    <p:sldId id="297" r:id="rId88"/>
    <p:sldId id="311" r:id="rId89"/>
    <p:sldId id="298" r:id="rId90"/>
    <p:sldId id="366" r:id="rId91"/>
    <p:sldId id="367" r:id="rId92"/>
    <p:sldId id="272" r:id="rId93"/>
    <p:sldId id="273" r:id="rId94"/>
    <p:sldId id="274" r:id="rId95"/>
    <p:sldId id="324" r:id="rId96"/>
    <p:sldId id="331" r:id="rId97"/>
    <p:sldId id="332" r:id="rId98"/>
    <p:sldId id="336" r:id="rId99"/>
    <p:sldId id="325" r:id="rId100"/>
    <p:sldId id="337" r:id="rId101"/>
    <p:sldId id="338" r:id="rId102"/>
    <p:sldId id="339" r:id="rId103"/>
    <p:sldId id="340" r:id="rId104"/>
    <p:sldId id="342" r:id="rId105"/>
    <p:sldId id="343" r:id="rId106"/>
    <p:sldId id="327" r:id="rId107"/>
    <p:sldId id="328" r:id="rId108"/>
    <p:sldId id="329" r:id="rId109"/>
  </p:sldIdLst>
  <p:sldSz cx="9144000" cy="6858000" type="screen4x3"/>
  <p:notesSz cx="6858000" cy="9144000"/>
  <p:defaultTextStyle>
    <a:defPPr>
      <a:defRPr lang="uk-UA"/>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Помір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34" autoAdjust="0"/>
    <p:restoredTop sz="94624" autoAdjust="0"/>
  </p:normalViewPr>
  <p:slideViewPr>
    <p:cSldViewPr>
      <p:cViewPr varScale="1">
        <p:scale>
          <a:sx n="77" d="100"/>
          <a:sy n="77" d="100"/>
        </p:scale>
        <p:origin x="322" y="67"/>
      </p:cViewPr>
      <p:guideLst>
        <p:guide orient="horz" pos="2160"/>
        <p:guide pos="2880"/>
      </p:guideLst>
    </p:cSldViewPr>
  </p:slideViewPr>
  <p:outlineViewPr>
    <p:cViewPr>
      <p:scale>
        <a:sx n="33" d="100"/>
        <a:sy n="33" d="100"/>
      </p:scale>
      <p:origin x="0" y="9165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12"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07" Type="http://schemas.openxmlformats.org/officeDocument/2006/relationships/slide" Target="slides/slide106.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slide" Target="slides/slide86.xml"/><Relationship Id="rId102" Type="http://schemas.openxmlformats.org/officeDocument/2006/relationships/slide" Target="slides/slide101.xml"/><Relationship Id="rId110" Type="http://schemas.openxmlformats.org/officeDocument/2006/relationships/notesMaster" Target="notesMasters/notesMaster1.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slide" Target="slides/slide89.xml"/><Relationship Id="rId95" Type="http://schemas.openxmlformats.org/officeDocument/2006/relationships/slide" Target="slides/slide94.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113"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slide" Target="slides/slide92.xml"/><Relationship Id="rId98" Type="http://schemas.openxmlformats.org/officeDocument/2006/relationships/slide" Target="slides/slide9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103" Type="http://schemas.openxmlformats.org/officeDocument/2006/relationships/slide" Target="slides/slide102.xml"/><Relationship Id="rId108" Type="http://schemas.openxmlformats.org/officeDocument/2006/relationships/slide" Target="slides/slide107.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1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6" Type="http://schemas.openxmlformats.org/officeDocument/2006/relationships/slide" Target="slides/slide105.xml"/><Relationship Id="rId114" Type="http://schemas.openxmlformats.org/officeDocument/2006/relationships/tableStyles" Target="tableStyles.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slide" Target="slides/slide10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Місце для верхнього колонтитула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uk-UA"/>
          </a:p>
        </p:txBody>
      </p:sp>
      <p:sp>
        <p:nvSpPr>
          <p:cNvPr id="3" name="Місце для дати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9D177FF-205F-4ED6-825E-2C1BA9A90BD0}" type="datetimeFigureOut">
              <a:rPr lang="uk-UA" smtClean="0"/>
              <a:pPr/>
              <a:t>24.03.2020</a:t>
            </a:fld>
            <a:endParaRPr lang="uk-UA"/>
          </a:p>
        </p:txBody>
      </p:sp>
      <p:sp>
        <p:nvSpPr>
          <p:cNvPr id="4" name="Місце для зображення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uk-UA"/>
          </a:p>
        </p:txBody>
      </p:sp>
      <p:sp>
        <p:nvSpPr>
          <p:cNvPr id="5" name="Місце для нотаток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uk-UA" smtClean="0"/>
              <a:t>Зразок тексту</a:t>
            </a:r>
          </a:p>
          <a:p>
            <a:pPr lvl="1"/>
            <a:r>
              <a:rPr lang="uk-UA" smtClean="0"/>
              <a:t>Другий рівень</a:t>
            </a:r>
          </a:p>
          <a:p>
            <a:pPr lvl="2"/>
            <a:r>
              <a:rPr lang="uk-UA" smtClean="0"/>
              <a:t>Третій рівень</a:t>
            </a:r>
          </a:p>
          <a:p>
            <a:pPr lvl="3"/>
            <a:r>
              <a:rPr lang="uk-UA" smtClean="0"/>
              <a:t>Четвертий рівень</a:t>
            </a:r>
          </a:p>
          <a:p>
            <a:pPr lvl="4"/>
            <a:r>
              <a:rPr lang="uk-UA" smtClean="0"/>
              <a:t>П'ятий рівень</a:t>
            </a:r>
            <a:endParaRPr lang="uk-UA"/>
          </a:p>
        </p:txBody>
      </p:sp>
      <p:sp>
        <p:nvSpPr>
          <p:cNvPr id="6" name="Місце для нижнього колонтитула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uk-UA"/>
          </a:p>
        </p:txBody>
      </p:sp>
      <p:sp>
        <p:nvSpPr>
          <p:cNvPr id="7" name="Місце для номера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DDE9CF2-FC72-45E5-9BD3-06429411F07A}" type="slidenum">
              <a:rPr lang="uk-UA" smtClean="0"/>
              <a:pPr/>
              <a:t>‹#›</a:t>
            </a:fld>
            <a:endParaRPr lang="uk-UA"/>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9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6.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kép helye 1"/>
          <p:cNvSpPr>
            <a:spLocks noGrp="1" noRot="1" noChangeAspect="1"/>
          </p:cNvSpPr>
          <p:nvPr>
            <p:ph type="sldImg"/>
          </p:nvPr>
        </p:nvSpPr>
        <p:spPr/>
      </p:sp>
      <p:sp>
        <p:nvSpPr>
          <p:cNvPr id="3" name="Jegyzetek helye 2"/>
          <p:cNvSpPr>
            <a:spLocks noGrp="1"/>
          </p:cNvSpPr>
          <p:nvPr>
            <p:ph type="body" idx="1"/>
          </p:nvPr>
        </p:nvSpPr>
        <p:spPr/>
        <p:txBody>
          <a:bodyPr/>
          <a:lstStyle/>
          <a:p>
            <a:endParaRPr lang="hu-HU" sz="1200" dirty="0"/>
          </a:p>
          <a:p>
            <a:endParaRPr lang="hu-HU" dirty="0"/>
          </a:p>
        </p:txBody>
      </p:sp>
      <p:sp>
        <p:nvSpPr>
          <p:cNvPr id="4" name="Dia számának helye 3"/>
          <p:cNvSpPr>
            <a:spLocks noGrp="1"/>
          </p:cNvSpPr>
          <p:nvPr>
            <p:ph type="sldNum" sz="quarter" idx="10"/>
          </p:nvPr>
        </p:nvSpPr>
        <p:spPr/>
        <p:txBody>
          <a:bodyPr/>
          <a:lstStyle/>
          <a:p>
            <a:fld id="{DCD55EA3-A785-41D7-9808-E536301706EE}" type="slidenum">
              <a:rPr lang="hu-HU" smtClean="0"/>
              <a:pPr/>
              <a:t>13</a:t>
            </a:fld>
            <a:endParaRPr lang="hu-HU"/>
          </a:p>
        </p:txBody>
      </p:sp>
    </p:spTree>
    <p:extLst>
      <p:ext uri="{BB962C8B-B14F-4D97-AF65-F5344CB8AC3E}">
        <p14:creationId xmlns:p14="http://schemas.microsoft.com/office/powerpoint/2010/main" val="106819611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7"/>
          <p:cNvSpPr>
            <a:spLocks noGrp="1" noChangeArrowheads="1"/>
          </p:cNvSpPr>
          <p:nvPr>
            <p:ph type="sldNum" sz="quarter" idx="5"/>
          </p:nvPr>
        </p:nvSpPr>
        <p:spPr>
          <a:noFill/>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AF5D815D-24B0-4F7A-A902-28DAF7D7CDAB}" type="slidenum">
              <a:rPr lang="en-US" altLang="en-US"/>
              <a:pPr/>
              <a:t>94</a:t>
            </a:fld>
            <a:endParaRPr lang="en-US" altLang="en-US"/>
          </a:p>
        </p:txBody>
      </p:sp>
      <p:sp>
        <p:nvSpPr>
          <p:cNvPr id="35843" name="Rectangle 2"/>
          <p:cNvSpPr>
            <a:spLocks noGrp="1" noRot="1" noChangeAspect="1" noChangeArrowheads="1" noTextEdit="1"/>
          </p:cNvSpPr>
          <p:nvPr>
            <p:ph type="sldImg"/>
          </p:nvPr>
        </p:nvSpPr>
        <p:spPr>
          <a:ln/>
        </p:spPr>
      </p:sp>
      <p:sp>
        <p:nvSpPr>
          <p:cNvPr id="35844" name="Rectangle 3"/>
          <p:cNvSpPr>
            <a:spLocks noGrp="1" noChangeArrowheads="1"/>
          </p:cNvSpPr>
          <p:nvPr>
            <p:ph type="body" idx="1"/>
          </p:nvPr>
        </p:nvSpPr>
        <p:spPr>
          <a:xfrm>
            <a:off x="914400" y="4343400"/>
            <a:ext cx="5029200" cy="4114800"/>
          </a:xfrm>
          <a:noFill/>
        </p:spPr>
        <p:txBody>
          <a:bodyPr/>
          <a:lstStyle/>
          <a:p>
            <a:pPr eaLnBrk="1" hangingPunct="1"/>
            <a:endParaRPr lang="en-US" alt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Source</a:t>
            </a:r>
            <a:r>
              <a:rPr lang="en-US" baseline="0" dirty="0" smtClean="0"/>
              <a:t> commons.wikimedia.com</a:t>
            </a:r>
            <a:endParaRPr lang="en-US" dirty="0"/>
          </a:p>
        </p:txBody>
      </p:sp>
      <p:sp>
        <p:nvSpPr>
          <p:cNvPr id="4" name="Slide Number Placeholder 3"/>
          <p:cNvSpPr>
            <a:spLocks noGrp="1"/>
          </p:cNvSpPr>
          <p:nvPr>
            <p:ph type="sldNum" sz="quarter" idx="10"/>
          </p:nvPr>
        </p:nvSpPr>
        <p:spPr/>
        <p:txBody>
          <a:bodyPr/>
          <a:lstStyle/>
          <a:p>
            <a:fld id="{081EA378-C32E-4AE9-876A-0816A4D4DC6E}" type="slidenum">
              <a:rPr lang="en-US" smtClean="0"/>
              <a:pPr/>
              <a:t>46</a:t>
            </a:fld>
            <a:endParaRPr lang="en-US"/>
          </a:p>
        </p:txBody>
      </p:sp>
    </p:spTree>
    <p:extLst>
      <p:ext uri="{BB962C8B-B14F-4D97-AF65-F5344CB8AC3E}">
        <p14:creationId xmlns:p14="http://schemas.microsoft.com/office/powerpoint/2010/main" val="46467298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pixabay.com/en/genetics-chromosomes</a:t>
            </a:r>
            <a:endParaRPr lang="en-US" dirty="0"/>
          </a:p>
        </p:txBody>
      </p:sp>
      <p:sp>
        <p:nvSpPr>
          <p:cNvPr id="4" name="Slide Number Placeholder 3"/>
          <p:cNvSpPr>
            <a:spLocks noGrp="1"/>
          </p:cNvSpPr>
          <p:nvPr>
            <p:ph type="sldNum" sz="quarter" idx="10"/>
          </p:nvPr>
        </p:nvSpPr>
        <p:spPr/>
        <p:txBody>
          <a:bodyPr/>
          <a:lstStyle/>
          <a:p>
            <a:fld id="{081EA378-C32E-4AE9-876A-0816A4D4DC6E}" type="slidenum">
              <a:rPr lang="en-US" smtClean="0"/>
              <a:pPr/>
              <a:t>47</a:t>
            </a:fld>
            <a:endParaRPr lang="en-US"/>
          </a:p>
        </p:txBody>
      </p:sp>
    </p:spTree>
    <p:extLst>
      <p:ext uri="{BB962C8B-B14F-4D97-AF65-F5344CB8AC3E}">
        <p14:creationId xmlns:p14="http://schemas.microsoft.com/office/powerpoint/2010/main" val="344210608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Commons.wikimedia.org</a:t>
            </a:r>
            <a:endParaRPr lang="en-US" dirty="0"/>
          </a:p>
        </p:txBody>
      </p:sp>
      <p:sp>
        <p:nvSpPr>
          <p:cNvPr id="4" name="Slide Number Placeholder 3"/>
          <p:cNvSpPr>
            <a:spLocks noGrp="1"/>
          </p:cNvSpPr>
          <p:nvPr>
            <p:ph type="sldNum" sz="quarter" idx="10"/>
          </p:nvPr>
        </p:nvSpPr>
        <p:spPr/>
        <p:txBody>
          <a:bodyPr/>
          <a:lstStyle/>
          <a:p>
            <a:fld id="{081EA378-C32E-4AE9-876A-0816A4D4DC6E}" type="slidenum">
              <a:rPr lang="en-US" smtClean="0"/>
              <a:pPr/>
              <a:t>52</a:t>
            </a:fld>
            <a:endParaRPr lang="en-US"/>
          </a:p>
        </p:txBody>
      </p:sp>
    </p:spTree>
    <p:extLst>
      <p:ext uri="{BB962C8B-B14F-4D97-AF65-F5344CB8AC3E}">
        <p14:creationId xmlns:p14="http://schemas.microsoft.com/office/powerpoint/2010/main" val="268510078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Commons.wikimedia.org</a:t>
            </a:r>
            <a:endParaRPr lang="en-US" dirty="0"/>
          </a:p>
        </p:txBody>
      </p:sp>
      <p:sp>
        <p:nvSpPr>
          <p:cNvPr id="4" name="Slide Number Placeholder 3"/>
          <p:cNvSpPr>
            <a:spLocks noGrp="1"/>
          </p:cNvSpPr>
          <p:nvPr>
            <p:ph type="sldNum" sz="quarter" idx="10"/>
          </p:nvPr>
        </p:nvSpPr>
        <p:spPr/>
        <p:txBody>
          <a:bodyPr/>
          <a:lstStyle/>
          <a:p>
            <a:fld id="{081EA378-C32E-4AE9-876A-0816A4D4DC6E}" type="slidenum">
              <a:rPr lang="en-US" smtClean="0"/>
              <a:pPr/>
              <a:t>69</a:t>
            </a:fld>
            <a:endParaRPr lang="en-US"/>
          </a:p>
        </p:txBody>
      </p:sp>
    </p:spTree>
    <p:extLst>
      <p:ext uri="{BB962C8B-B14F-4D97-AF65-F5344CB8AC3E}">
        <p14:creationId xmlns:p14="http://schemas.microsoft.com/office/powerpoint/2010/main" val="379516295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Commons.wikimedia.org</a:t>
            </a:r>
            <a:endParaRPr lang="en-US" dirty="0"/>
          </a:p>
        </p:txBody>
      </p:sp>
      <p:sp>
        <p:nvSpPr>
          <p:cNvPr id="4" name="Slide Number Placeholder 3"/>
          <p:cNvSpPr>
            <a:spLocks noGrp="1"/>
          </p:cNvSpPr>
          <p:nvPr>
            <p:ph type="sldNum" sz="quarter" idx="10"/>
          </p:nvPr>
        </p:nvSpPr>
        <p:spPr/>
        <p:txBody>
          <a:bodyPr/>
          <a:lstStyle/>
          <a:p>
            <a:fld id="{081EA378-C32E-4AE9-876A-0816A4D4DC6E}" type="slidenum">
              <a:rPr lang="en-US" smtClean="0"/>
              <a:pPr/>
              <a:t>77</a:t>
            </a:fld>
            <a:endParaRPr lang="en-US"/>
          </a:p>
        </p:txBody>
      </p:sp>
    </p:spTree>
    <p:extLst>
      <p:ext uri="{BB962C8B-B14F-4D97-AF65-F5344CB8AC3E}">
        <p14:creationId xmlns:p14="http://schemas.microsoft.com/office/powerpoint/2010/main" val="5023934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7"/>
          <p:cNvSpPr>
            <a:spLocks noGrp="1" noChangeArrowheads="1"/>
          </p:cNvSpPr>
          <p:nvPr>
            <p:ph type="sldNum" sz="quarter" idx="5"/>
          </p:nvPr>
        </p:nvSpPr>
        <p:spPr>
          <a:noFill/>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292DD17E-38A2-444E-A516-A0446D476C2E}" type="slidenum">
              <a:rPr lang="en-US" altLang="en-US"/>
              <a:pPr/>
              <a:t>86</a:t>
            </a:fld>
            <a:endParaRPr lang="en-US" altLang="en-US"/>
          </a:p>
        </p:txBody>
      </p:sp>
      <p:sp>
        <p:nvSpPr>
          <p:cNvPr id="34819" name="Rectangle 2"/>
          <p:cNvSpPr>
            <a:spLocks noGrp="1" noRot="1" noChangeAspect="1" noChangeArrowheads="1" noTextEdit="1"/>
          </p:cNvSpPr>
          <p:nvPr>
            <p:ph type="sldImg"/>
          </p:nvPr>
        </p:nvSpPr>
        <p:spPr>
          <a:ln/>
        </p:spPr>
      </p:sp>
      <p:sp>
        <p:nvSpPr>
          <p:cNvPr id="34820" name="Rectangle 3"/>
          <p:cNvSpPr>
            <a:spLocks noGrp="1" noChangeArrowheads="1"/>
          </p:cNvSpPr>
          <p:nvPr>
            <p:ph type="body" idx="1"/>
          </p:nvPr>
        </p:nvSpPr>
        <p:spPr>
          <a:noFill/>
        </p:spPr>
        <p:txBody>
          <a:bodyPr/>
          <a:lstStyle/>
          <a:p>
            <a:pPr lvl="2" eaLnBrk="1" hangingPunct="1"/>
            <a:r>
              <a:rPr lang="en-US" altLang="en-US" smtClean="0"/>
              <a:t>What if it wasn’t divided equally?</a:t>
            </a:r>
          </a:p>
          <a:p>
            <a:pPr lvl="2" eaLnBrk="1" hangingPunct="1"/>
            <a:r>
              <a:rPr lang="en-US" altLang="en-US" smtClean="0"/>
              <a:t>DNA is the blueprint to make everything in the cell</a:t>
            </a:r>
          </a:p>
          <a:p>
            <a:pPr lvl="2" eaLnBrk="1" hangingPunct="1"/>
            <a:r>
              <a:rPr lang="en-US" altLang="en-US" smtClean="0"/>
              <a:t>However, ribosomes must be in each new cell</a:t>
            </a:r>
          </a:p>
          <a:p>
            <a:pPr eaLnBrk="1" hangingPunct="1"/>
            <a:endParaRPr lang="en-US" altLang="en-US"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Commons.wikimedia.com</a:t>
            </a:r>
            <a:endParaRPr lang="en-US" dirty="0"/>
          </a:p>
        </p:txBody>
      </p:sp>
      <p:sp>
        <p:nvSpPr>
          <p:cNvPr id="4" name="Slide Number Placeholder 3"/>
          <p:cNvSpPr>
            <a:spLocks noGrp="1"/>
          </p:cNvSpPr>
          <p:nvPr>
            <p:ph type="sldNum" sz="quarter" idx="10"/>
          </p:nvPr>
        </p:nvSpPr>
        <p:spPr/>
        <p:txBody>
          <a:bodyPr/>
          <a:lstStyle/>
          <a:p>
            <a:fld id="{081EA378-C32E-4AE9-876A-0816A4D4DC6E}" type="slidenum">
              <a:rPr lang="en-US" smtClean="0"/>
              <a:pPr/>
              <a:t>92</a:t>
            </a:fld>
            <a:endParaRPr lang="en-US"/>
          </a:p>
        </p:txBody>
      </p:sp>
    </p:spTree>
    <p:extLst>
      <p:ext uri="{BB962C8B-B14F-4D97-AF65-F5344CB8AC3E}">
        <p14:creationId xmlns:p14="http://schemas.microsoft.com/office/powerpoint/2010/main" val="322846712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Commons.wikimedia.org</a:t>
            </a:r>
            <a:endParaRPr lang="en-US" dirty="0"/>
          </a:p>
        </p:txBody>
      </p:sp>
      <p:sp>
        <p:nvSpPr>
          <p:cNvPr id="4" name="Slide Number Placeholder 3"/>
          <p:cNvSpPr>
            <a:spLocks noGrp="1"/>
          </p:cNvSpPr>
          <p:nvPr>
            <p:ph type="sldNum" sz="quarter" idx="10"/>
          </p:nvPr>
        </p:nvSpPr>
        <p:spPr/>
        <p:txBody>
          <a:bodyPr/>
          <a:lstStyle/>
          <a:p>
            <a:fld id="{081EA378-C32E-4AE9-876A-0816A4D4DC6E}" type="slidenum">
              <a:rPr lang="en-US" smtClean="0"/>
              <a:pPr/>
              <a:t>93</a:t>
            </a:fld>
            <a:endParaRPr lang="en-US"/>
          </a:p>
        </p:txBody>
      </p:sp>
    </p:spTree>
    <p:extLst>
      <p:ext uri="{BB962C8B-B14F-4D97-AF65-F5344CB8AC3E}">
        <p14:creationId xmlns:p14="http://schemas.microsoft.com/office/powerpoint/2010/main" val="331142958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и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uk-UA" smtClean="0"/>
              <a:t>Зразок заголовка</a:t>
            </a:r>
            <a:endParaRPr lang="uk-UA"/>
          </a:p>
        </p:txBody>
      </p:sp>
      <p:sp>
        <p:nvSpPr>
          <p:cNvPr id="3" name="Пі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uk-UA" smtClean="0"/>
              <a:t>Зразок підзаголовка</a:t>
            </a:r>
            <a:endParaRPr lang="uk-UA"/>
          </a:p>
        </p:txBody>
      </p:sp>
      <p:sp>
        <p:nvSpPr>
          <p:cNvPr id="4" name="Місце для дати 3"/>
          <p:cNvSpPr>
            <a:spLocks noGrp="1"/>
          </p:cNvSpPr>
          <p:nvPr>
            <p:ph type="dt" sz="half" idx="10"/>
          </p:nvPr>
        </p:nvSpPr>
        <p:spPr/>
        <p:txBody>
          <a:bodyPr/>
          <a:lstStyle/>
          <a:p>
            <a:fld id="{7E3CBFB3-9016-430D-94C6-BDE0B2893CEE}" type="datetimeFigureOut">
              <a:rPr lang="uk-UA" smtClean="0"/>
              <a:pPr/>
              <a:t>24.03.2020</a:t>
            </a:fld>
            <a:endParaRPr lang="uk-UA"/>
          </a:p>
        </p:txBody>
      </p:sp>
      <p:sp>
        <p:nvSpPr>
          <p:cNvPr id="5" name="Місце для нижнього колонтитула 4"/>
          <p:cNvSpPr>
            <a:spLocks noGrp="1"/>
          </p:cNvSpPr>
          <p:nvPr>
            <p:ph type="ftr" sz="quarter" idx="11"/>
          </p:nvPr>
        </p:nvSpPr>
        <p:spPr/>
        <p:txBody>
          <a:bodyPr/>
          <a:lstStyle/>
          <a:p>
            <a:endParaRPr lang="uk-UA"/>
          </a:p>
        </p:txBody>
      </p:sp>
      <p:sp>
        <p:nvSpPr>
          <p:cNvPr id="6" name="Місце для номера слайда 5"/>
          <p:cNvSpPr>
            <a:spLocks noGrp="1"/>
          </p:cNvSpPr>
          <p:nvPr>
            <p:ph type="sldNum" sz="quarter" idx="12"/>
          </p:nvPr>
        </p:nvSpPr>
        <p:spPr/>
        <p:txBody>
          <a:bodyPr/>
          <a:lstStyle/>
          <a:p>
            <a:fld id="{504943B7-9380-4DBF-B390-CE6E1956F96A}" type="slidenum">
              <a:rPr lang="uk-UA" smtClean="0"/>
              <a:pPr/>
              <a:t>‹#›</a:t>
            </a:fld>
            <a:endParaRPr lang="uk-U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і вертикальни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uk-UA" smtClean="0"/>
              <a:t>Зразок заголовка</a:t>
            </a:r>
            <a:endParaRPr lang="uk-UA"/>
          </a:p>
        </p:txBody>
      </p:sp>
      <p:sp>
        <p:nvSpPr>
          <p:cNvPr id="3" name="Місце для вертикального тексту 2"/>
          <p:cNvSpPr>
            <a:spLocks noGrp="1"/>
          </p:cNvSpPr>
          <p:nvPr>
            <p:ph type="body" orient="vert" idx="1"/>
          </p:nvPr>
        </p:nvSpPr>
        <p:spPr/>
        <p:txBody>
          <a:bodyPr vert="eaVert"/>
          <a:lstStyle/>
          <a:p>
            <a:pPr lvl="0"/>
            <a:r>
              <a:rPr lang="uk-UA" smtClean="0"/>
              <a:t>Зразок тексту</a:t>
            </a:r>
          </a:p>
          <a:p>
            <a:pPr lvl="1"/>
            <a:r>
              <a:rPr lang="uk-UA" smtClean="0"/>
              <a:t>Другий рівень</a:t>
            </a:r>
          </a:p>
          <a:p>
            <a:pPr lvl="2"/>
            <a:r>
              <a:rPr lang="uk-UA" smtClean="0"/>
              <a:t>Третій рівень</a:t>
            </a:r>
          </a:p>
          <a:p>
            <a:pPr lvl="3"/>
            <a:r>
              <a:rPr lang="uk-UA" smtClean="0"/>
              <a:t>Четвертий рівень</a:t>
            </a:r>
          </a:p>
          <a:p>
            <a:pPr lvl="4"/>
            <a:r>
              <a:rPr lang="uk-UA" smtClean="0"/>
              <a:t>П'ятий рівень</a:t>
            </a:r>
            <a:endParaRPr lang="uk-UA"/>
          </a:p>
        </p:txBody>
      </p:sp>
      <p:sp>
        <p:nvSpPr>
          <p:cNvPr id="4" name="Місце для дати 3"/>
          <p:cNvSpPr>
            <a:spLocks noGrp="1"/>
          </p:cNvSpPr>
          <p:nvPr>
            <p:ph type="dt" sz="half" idx="10"/>
          </p:nvPr>
        </p:nvSpPr>
        <p:spPr/>
        <p:txBody>
          <a:bodyPr/>
          <a:lstStyle/>
          <a:p>
            <a:fld id="{7E3CBFB3-9016-430D-94C6-BDE0B2893CEE}" type="datetimeFigureOut">
              <a:rPr lang="uk-UA" smtClean="0"/>
              <a:pPr/>
              <a:t>24.03.2020</a:t>
            </a:fld>
            <a:endParaRPr lang="uk-UA"/>
          </a:p>
        </p:txBody>
      </p:sp>
      <p:sp>
        <p:nvSpPr>
          <p:cNvPr id="5" name="Місце для нижнього колонтитула 4"/>
          <p:cNvSpPr>
            <a:spLocks noGrp="1"/>
          </p:cNvSpPr>
          <p:nvPr>
            <p:ph type="ftr" sz="quarter" idx="11"/>
          </p:nvPr>
        </p:nvSpPr>
        <p:spPr/>
        <p:txBody>
          <a:bodyPr/>
          <a:lstStyle/>
          <a:p>
            <a:endParaRPr lang="uk-UA"/>
          </a:p>
        </p:txBody>
      </p:sp>
      <p:sp>
        <p:nvSpPr>
          <p:cNvPr id="6" name="Місце для номера слайда 5"/>
          <p:cNvSpPr>
            <a:spLocks noGrp="1"/>
          </p:cNvSpPr>
          <p:nvPr>
            <p:ph type="sldNum" sz="quarter" idx="12"/>
          </p:nvPr>
        </p:nvSpPr>
        <p:spPr/>
        <p:txBody>
          <a:bodyPr/>
          <a:lstStyle/>
          <a:p>
            <a:fld id="{504943B7-9380-4DBF-B390-CE6E1956F96A}" type="slidenum">
              <a:rPr lang="uk-UA" smtClean="0"/>
              <a:pPr/>
              <a:t>‹#›</a:t>
            </a:fld>
            <a:endParaRPr lang="uk-U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ий заголовок і текст">
    <p:spTree>
      <p:nvGrpSpPr>
        <p:cNvPr id="1" name=""/>
        <p:cNvGrpSpPr/>
        <p:nvPr/>
      </p:nvGrpSpPr>
      <p:grpSpPr>
        <a:xfrm>
          <a:off x="0" y="0"/>
          <a:ext cx="0" cy="0"/>
          <a:chOff x="0" y="0"/>
          <a:chExt cx="0" cy="0"/>
        </a:xfrm>
      </p:grpSpPr>
      <p:sp>
        <p:nvSpPr>
          <p:cNvPr id="2" name="Вертикальний заголовок 1"/>
          <p:cNvSpPr>
            <a:spLocks noGrp="1"/>
          </p:cNvSpPr>
          <p:nvPr>
            <p:ph type="title" orient="vert"/>
          </p:nvPr>
        </p:nvSpPr>
        <p:spPr>
          <a:xfrm>
            <a:off x="6629400" y="274638"/>
            <a:ext cx="2057400" cy="5851525"/>
          </a:xfrm>
        </p:spPr>
        <p:txBody>
          <a:bodyPr vert="eaVert"/>
          <a:lstStyle/>
          <a:p>
            <a:r>
              <a:rPr lang="uk-UA" smtClean="0"/>
              <a:t>Зразок заголовка</a:t>
            </a:r>
            <a:endParaRPr lang="uk-UA"/>
          </a:p>
        </p:txBody>
      </p:sp>
      <p:sp>
        <p:nvSpPr>
          <p:cNvPr id="3" name="Місце для вертикального тексту 2"/>
          <p:cNvSpPr>
            <a:spLocks noGrp="1"/>
          </p:cNvSpPr>
          <p:nvPr>
            <p:ph type="body" orient="vert" idx="1"/>
          </p:nvPr>
        </p:nvSpPr>
        <p:spPr>
          <a:xfrm>
            <a:off x="457200" y="274638"/>
            <a:ext cx="6019800" cy="5851525"/>
          </a:xfrm>
        </p:spPr>
        <p:txBody>
          <a:bodyPr vert="eaVert"/>
          <a:lstStyle/>
          <a:p>
            <a:pPr lvl="0"/>
            <a:r>
              <a:rPr lang="uk-UA" smtClean="0"/>
              <a:t>Зразок тексту</a:t>
            </a:r>
          </a:p>
          <a:p>
            <a:pPr lvl="1"/>
            <a:r>
              <a:rPr lang="uk-UA" smtClean="0"/>
              <a:t>Другий рівень</a:t>
            </a:r>
          </a:p>
          <a:p>
            <a:pPr lvl="2"/>
            <a:r>
              <a:rPr lang="uk-UA" smtClean="0"/>
              <a:t>Третій рівень</a:t>
            </a:r>
          </a:p>
          <a:p>
            <a:pPr lvl="3"/>
            <a:r>
              <a:rPr lang="uk-UA" smtClean="0"/>
              <a:t>Четвертий рівень</a:t>
            </a:r>
          </a:p>
          <a:p>
            <a:pPr lvl="4"/>
            <a:r>
              <a:rPr lang="uk-UA" smtClean="0"/>
              <a:t>П'ятий рівень</a:t>
            </a:r>
            <a:endParaRPr lang="uk-UA"/>
          </a:p>
        </p:txBody>
      </p:sp>
      <p:sp>
        <p:nvSpPr>
          <p:cNvPr id="4" name="Місце для дати 3"/>
          <p:cNvSpPr>
            <a:spLocks noGrp="1"/>
          </p:cNvSpPr>
          <p:nvPr>
            <p:ph type="dt" sz="half" idx="10"/>
          </p:nvPr>
        </p:nvSpPr>
        <p:spPr/>
        <p:txBody>
          <a:bodyPr/>
          <a:lstStyle/>
          <a:p>
            <a:fld id="{7E3CBFB3-9016-430D-94C6-BDE0B2893CEE}" type="datetimeFigureOut">
              <a:rPr lang="uk-UA" smtClean="0"/>
              <a:pPr/>
              <a:t>24.03.2020</a:t>
            </a:fld>
            <a:endParaRPr lang="uk-UA"/>
          </a:p>
        </p:txBody>
      </p:sp>
      <p:sp>
        <p:nvSpPr>
          <p:cNvPr id="5" name="Місце для нижнього колонтитула 4"/>
          <p:cNvSpPr>
            <a:spLocks noGrp="1"/>
          </p:cNvSpPr>
          <p:nvPr>
            <p:ph type="ftr" sz="quarter" idx="11"/>
          </p:nvPr>
        </p:nvSpPr>
        <p:spPr/>
        <p:txBody>
          <a:bodyPr/>
          <a:lstStyle/>
          <a:p>
            <a:endParaRPr lang="uk-UA"/>
          </a:p>
        </p:txBody>
      </p:sp>
      <p:sp>
        <p:nvSpPr>
          <p:cNvPr id="6" name="Місце для номера слайда 5"/>
          <p:cNvSpPr>
            <a:spLocks noGrp="1"/>
          </p:cNvSpPr>
          <p:nvPr>
            <p:ph type="sldNum" sz="quarter" idx="12"/>
          </p:nvPr>
        </p:nvSpPr>
        <p:spPr/>
        <p:txBody>
          <a:bodyPr/>
          <a:lstStyle/>
          <a:p>
            <a:fld id="{504943B7-9380-4DBF-B390-CE6E1956F96A}" type="slidenum">
              <a:rPr lang="uk-UA" smtClean="0"/>
              <a:pPr/>
              <a:t>‹#›</a:t>
            </a:fld>
            <a:endParaRPr lang="uk-UA"/>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762000" y="533400"/>
            <a:ext cx="76962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762000" y="1905000"/>
            <a:ext cx="3771900" cy="4038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86300" y="1905000"/>
            <a:ext cx="3771900" cy="4038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7" name="Rectangle 6"/>
          <p:cNvSpPr>
            <a:spLocks noGrp="1" noChangeArrowheads="1"/>
          </p:cNvSpPr>
          <p:nvPr>
            <p:ph type="sldNum" sz="quarter" idx="12"/>
          </p:nvPr>
        </p:nvSpPr>
        <p:spPr>
          <a:ln/>
        </p:spPr>
        <p:txBody>
          <a:bodyPr/>
          <a:lstStyle>
            <a:lvl1pPr>
              <a:defRPr/>
            </a:lvl1pPr>
          </a:lstStyle>
          <a:p>
            <a:pPr>
              <a:defRPr/>
            </a:pPr>
            <a:fld id="{61AC8060-546F-491A-BB38-515A13376E33}" type="slidenum">
              <a:rPr lang="en-US" altLang="en-US"/>
              <a:pPr>
                <a:defRPr/>
              </a:pPr>
              <a:t>‹#›</a:t>
            </a:fld>
            <a:endParaRPr lang="en-US" altLang="en-US"/>
          </a:p>
        </p:txBody>
      </p:sp>
    </p:spTree>
    <p:extLst>
      <p:ext uri="{BB962C8B-B14F-4D97-AF65-F5344CB8AC3E}">
        <p14:creationId xmlns:p14="http://schemas.microsoft.com/office/powerpoint/2010/main" val="404268988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і об'є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uk-UA" smtClean="0"/>
              <a:t>Зразок заголовка</a:t>
            </a:r>
            <a:endParaRPr lang="uk-UA"/>
          </a:p>
        </p:txBody>
      </p:sp>
      <p:sp>
        <p:nvSpPr>
          <p:cNvPr id="3" name="Місце для вмісту 2"/>
          <p:cNvSpPr>
            <a:spLocks noGrp="1"/>
          </p:cNvSpPr>
          <p:nvPr>
            <p:ph idx="1"/>
          </p:nvPr>
        </p:nvSpPr>
        <p:spPr/>
        <p:txBody>
          <a:bodyPr/>
          <a:lstStyle/>
          <a:p>
            <a:pPr lvl="0"/>
            <a:r>
              <a:rPr lang="uk-UA" smtClean="0"/>
              <a:t>Зразок тексту</a:t>
            </a:r>
          </a:p>
          <a:p>
            <a:pPr lvl="1"/>
            <a:r>
              <a:rPr lang="uk-UA" smtClean="0"/>
              <a:t>Другий рівень</a:t>
            </a:r>
          </a:p>
          <a:p>
            <a:pPr lvl="2"/>
            <a:r>
              <a:rPr lang="uk-UA" smtClean="0"/>
              <a:t>Третій рівень</a:t>
            </a:r>
          </a:p>
          <a:p>
            <a:pPr lvl="3"/>
            <a:r>
              <a:rPr lang="uk-UA" smtClean="0"/>
              <a:t>Четвертий рівень</a:t>
            </a:r>
          </a:p>
          <a:p>
            <a:pPr lvl="4"/>
            <a:r>
              <a:rPr lang="uk-UA" smtClean="0"/>
              <a:t>П'ятий рівень</a:t>
            </a:r>
            <a:endParaRPr lang="uk-UA"/>
          </a:p>
        </p:txBody>
      </p:sp>
      <p:sp>
        <p:nvSpPr>
          <p:cNvPr id="4" name="Місце для дати 3"/>
          <p:cNvSpPr>
            <a:spLocks noGrp="1"/>
          </p:cNvSpPr>
          <p:nvPr>
            <p:ph type="dt" sz="half" idx="10"/>
          </p:nvPr>
        </p:nvSpPr>
        <p:spPr/>
        <p:txBody>
          <a:bodyPr/>
          <a:lstStyle/>
          <a:p>
            <a:fld id="{7E3CBFB3-9016-430D-94C6-BDE0B2893CEE}" type="datetimeFigureOut">
              <a:rPr lang="uk-UA" smtClean="0"/>
              <a:pPr/>
              <a:t>24.03.2020</a:t>
            </a:fld>
            <a:endParaRPr lang="uk-UA"/>
          </a:p>
        </p:txBody>
      </p:sp>
      <p:sp>
        <p:nvSpPr>
          <p:cNvPr id="5" name="Місце для нижнього колонтитула 4"/>
          <p:cNvSpPr>
            <a:spLocks noGrp="1"/>
          </p:cNvSpPr>
          <p:nvPr>
            <p:ph type="ftr" sz="quarter" idx="11"/>
          </p:nvPr>
        </p:nvSpPr>
        <p:spPr/>
        <p:txBody>
          <a:bodyPr/>
          <a:lstStyle/>
          <a:p>
            <a:endParaRPr lang="uk-UA"/>
          </a:p>
        </p:txBody>
      </p:sp>
      <p:sp>
        <p:nvSpPr>
          <p:cNvPr id="6" name="Місце для номера слайда 5"/>
          <p:cNvSpPr>
            <a:spLocks noGrp="1"/>
          </p:cNvSpPr>
          <p:nvPr>
            <p:ph type="sldNum" sz="quarter" idx="12"/>
          </p:nvPr>
        </p:nvSpPr>
        <p:spPr/>
        <p:txBody>
          <a:bodyPr/>
          <a:lstStyle/>
          <a:p>
            <a:fld id="{504943B7-9380-4DBF-B390-CE6E1956F96A}" type="slidenum">
              <a:rPr lang="uk-UA" smtClean="0"/>
              <a:pPr/>
              <a:t>‹#›</a:t>
            </a:fld>
            <a:endParaRPr lang="uk-U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озділу">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uk-UA" smtClean="0"/>
              <a:t>Зразок заголовка</a:t>
            </a:r>
            <a:endParaRPr lang="uk-UA"/>
          </a:p>
        </p:txBody>
      </p:sp>
      <p:sp>
        <p:nvSpPr>
          <p:cNvPr id="3" name="Місце для тексту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uk-UA" smtClean="0"/>
              <a:t>Зразок тексту</a:t>
            </a:r>
          </a:p>
        </p:txBody>
      </p:sp>
      <p:sp>
        <p:nvSpPr>
          <p:cNvPr id="4" name="Місце для дати 3"/>
          <p:cNvSpPr>
            <a:spLocks noGrp="1"/>
          </p:cNvSpPr>
          <p:nvPr>
            <p:ph type="dt" sz="half" idx="10"/>
          </p:nvPr>
        </p:nvSpPr>
        <p:spPr/>
        <p:txBody>
          <a:bodyPr/>
          <a:lstStyle/>
          <a:p>
            <a:fld id="{7E3CBFB3-9016-430D-94C6-BDE0B2893CEE}" type="datetimeFigureOut">
              <a:rPr lang="uk-UA" smtClean="0"/>
              <a:pPr/>
              <a:t>24.03.2020</a:t>
            </a:fld>
            <a:endParaRPr lang="uk-UA"/>
          </a:p>
        </p:txBody>
      </p:sp>
      <p:sp>
        <p:nvSpPr>
          <p:cNvPr id="5" name="Місце для нижнього колонтитула 4"/>
          <p:cNvSpPr>
            <a:spLocks noGrp="1"/>
          </p:cNvSpPr>
          <p:nvPr>
            <p:ph type="ftr" sz="quarter" idx="11"/>
          </p:nvPr>
        </p:nvSpPr>
        <p:spPr/>
        <p:txBody>
          <a:bodyPr/>
          <a:lstStyle/>
          <a:p>
            <a:endParaRPr lang="uk-UA"/>
          </a:p>
        </p:txBody>
      </p:sp>
      <p:sp>
        <p:nvSpPr>
          <p:cNvPr id="6" name="Місце для номера слайда 5"/>
          <p:cNvSpPr>
            <a:spLocks noGrp="1"/>
          </p:cNvSpPr>
          <p:nvPr>
            <p:ph type="sldNum" sz="quarter" idx="12"/>
          </p:nvPr>
        </p:nvSpPr>
        <p:spPr/>
        <p:txBody>
          <a:bodyPr/>
          <a:lstStyle/>
          <a:p>
            <a:fld id="{504943B7-9380-4DBF-B390-CE6E1956F96A}" type="slidenum">
              <a:rPr lang="uk-UA" smtClean="0"/>
              <a:pPr/>
              <a:t>‹#›</a:t>
            </a:fld>
            <a:endParaRPr lang="uk-U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єкти">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uk-UA" smtClean="0"/>
              <a:t>Зразок заголовка</a:t>
            </a:r>
            <a:endParaRPr lang="uk-UA"/>
          </a:p>
        </p:txBody>
      </p:sp>
      <p:sp>
        <p:nvSpPr>
          <p:cNvPr id="3" name="Місце для вмісту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uk-UA" smtClean="0"/>
              <a:t>Зразок тексту</a:t>
            </a:r>
          </a:p>
          <a:p>
            <a:pPr lvl="1"/>
            <a:r>
              <a:rPr lang="uk-UA" smtClean="0"/>
              <a:t>Другий рівень</a:t>
            </a:r>
          </a:p>
          <a:p>
            <a:pPr lvl="2"/>
            <a:r>
              <a:rPr lang="uk-UA" smtClean="0"/>
              <a:t>Третій рівень</a:t>
            </a:r>
          </a:p>
          <a:p>
            <a:pPr lvl="3"/>
            <a:r>
              <a:rPr lang="uk-UA" smtClean="0"/>
              <a:t>Четвертий рівень</a:t>
            </a:r>
          </a:p>
          <a:p>
            <a:pPr lvl="4"/>
            <a:r>
              <a:rPr lang="uk-UA" smtClean="0"/>
              <a:t>П'ятий рівень</a:t>
            </a:r>
            <a:endParaRPr lang="uk-UA"/>
          </a:p>
        </p:txBody>
      </p:sp>
      <p:sp>
        <p:nvSpPr>
          <p:cNvPr id="4" name="Місце для вмісту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uk-UA" smtClean="0"/>
              <a:t>Зразок тексту</a:t>
            </a:r>
          </a:p>
          <a:p>
            <a:pPr lvl="1"/>
            <a:r>
              <a:rPr lang="uk-UA" smtClean="0"/>
              <a:t>Другий рівень</a:t>
            </a:r>
          </a:p>
          <a:p>
            <a:pPr lvl="2"/>
            <a:r>
              <a:rPr lang="uk-UA" smtClean="0"/>
              <a:t>Третій рівень</a:t>
            </a:r>
          </a:p>
          <a:p>
            <a:pPr lvl="3"/>
            <a:r>
              <a:rPr lang="uk-UA" smtClean="0"/>
              <a:t>Четвертий рівень</a:t>
            </a:r>
          </a:p>
          <a:p>
            <a:pPr lvl="4"/>
            <a:r>
              <a:rPr lang="uk-UA" smtClean="0"/>
              <a:t>П'ятий рівень</a:t>
            </a:r>
            <a:endParaRPr lang="uk-UA"/>
          </a:p>
        </p:txBody>
      </p:sp>
      <p:sp>
        <p:nvSpPr>
          <p:cNvPr id="5" name="Місце для дати 4"/>
          <p:cNvSpPr>
            <a:spLocks noGrp="1"/>
          </p:cNvSpPr>
          <p:nvPr>
            <p:ph type="dt" sz="half" idx="10"/>
          </p:nvPr>
        </p:nvSpPr>
        <p:spPr/>
        <p:txBody>
          <a:bodyPr/>
          <a:lstStyle/>
          <a:p>
            <a:fld id="{7E3CBFB3-9016-430D-94C6-BDE0B2893CEE}" type="datetimeFigureOut">
              <a:rPr lang="uk-UA" smtClean="0"/>
              <a:pPr/>
              <a:t>24.03.2020</a:t>
            </a:fld>
            <a:endParaRPr lang="uk-UA"/>
          </a:p>
        </p:txBody>
      </p:sp>
      <p:sp>
        <p:nvSpPr>
          <p:cNvPr id="6" name="Місце для нижнього колонтитула 5"/>
          <p:cNvSpPr>
            <a:spLocks noGrp="1"/>
          </p:cNvSpPr>
          <p:nvPr>
            <p:ph type="ftr" sz="quarter" idx="11"/>
          </p:nvPr>
        </p:nvSpPr>
        <p:spPr/>
        <p:txBody>
          <a:bodyPr/>
          <a:lstStyle/>
          <a:p>
            <a:endParaRPr lang="uk-UA"/>
          </a:p>
        </p:txBody>
      </p:sp>
      <p:sp>
        <p:nvSpPr>
          <p:cNvPr id="7" name="Місце для номера слайда 6"/>
          <p:cNvSpPr>
            <a:spLocks noGrp="1"/>
          </p:cNvSpPr>
          <p:nvPr>
            <p:ph type="sldNum" sz="quarter" idx="12"/>
          </p:nvPr>
        </p:nvSpPr>
        <p:spPr/>
        <p:txBody>
          <a:bodyPr/>
          <a:lstStyle/>
          <a:p>
            <a:fld id="{504943B7-9380-4DBF-B390-CE6E1956F96A}" type="slidenum">
              <a:rPr lang="uk-UA" smtClean="0"/>
              <a:pPr/>
              <a:t>‹#›</a:t>
            </a:fld>
            <a:endParaRPr lang="uk-U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Порівняння">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uk-UA" smtClean="0"/>
              <a:t>Зразок заголовка</a:t>
            </a:r>
            <a:endParaRPr lang="uk-UA"/>
          </a:p>
        </p:txBody>
      </p:sp>
      <p:sp>
        <p:nvSpPr>
          <p:cNvPr id="3" name="Місце для тексту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uk-UA" smtClean="0"/>
              <a:t>Зразок тексту</a:t>
            </a:r>
          </a:p>
        </p:txBody>
      </p:sp>
      <p:sp>
        <p:nvSpPr>
          <p:cNvPr id="4" name="Місце для вмісту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uk-UA" smtClean="0"/>
              <a:t>Зразок тексту</a:t>
            </a:r>
          </a:p>
          <a:p>
            <a:pPr lvl="1"/>
            <a:r>
              <a:rPr lang="uk-UA" smtClean="0"/>
              <a:t>Другий рівень</a:t>
            </a:r>
          </a:p>
          <a:p>
            <a:pPr lvl="2"/>
            <a:r>
              <a:rPr lang="uk-UA" smtClean="0"/>
              <a:t>Третій рівень</a:t>
            </a:r>
          </a:p>
          <a:p>
            <a:pPr lvl="3"/>
            <a:r>
              <a:rPr lang="uk-UA" smtClean="0"/>
              <a:t>Четвертий рівень</a:t>
            </a:r>
          </a:p>
          <a:p>
            <a:pPr lvl="4"/>
            <a:r>
              <a:rPr lang="uk-UA" smtClean="0"/>
              <a:t>П'ятий рівень</a:t>
            </a:r>
            <a:endParaRPr lang="uk-UA"/>
          </a:p>
        </p:txBody>
      </p:sp>
      <p:sp>
        <p:nvSpPr>
          <p:cNvPr id="5" name="Місце для тексту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uk-UA" smtClean="0"/>
              <a:t>Зразок тексту</a:t>
            </a:r>
          </a:p>
        </p:txBody>
      </p:sp>
      <p:sp>
        <p:nvSpPr>
          <p:cNvPr id="6" name="Місце для вмісту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uk-UA" smtClean="0"/>
              <a:t>Зразок тексту</a:t>
            </a:r>
          </a:p>
          <a:p>
            <a:pPr lvl="1"/>
            <a:r>
              <a:rPr lang="uk-UA" smtClean="0"/>
              <a:t>Другий рівень</a:t>
            </a:r>
          </a:p>
          <a:p>
            <a:pPr lvl="2"/>
            <a:r>
              <a:rPr lang="uk-UA" smtClean="0"/>
              <a:t>Третій рівень</a:t>
            </a:r>
          </a:p>
          <a:p>
            <a:pPr lvl="3"/>
            <a:r>
              <a:rPr lang="uk-UA" smtClean="0"/>
              <a:t>Четвертий рівень</a:t>
            </a:r>
          </a:p>
          <a:p>
            <a:pPr lvl="4"/>
            <a:r>
              <a:rPr lang="uk-UA" smtClean="0"/>
              <a:t>П'ятий рівень</a:t>
            </a:r>
            <a:endParaRPr lang="uk-UA"/>
          </a:p>
        </p:txBody>
      </p:sp>
      <p:sp>
        <p:nvSpPr>
          <p:cNvPr id="7" name="Місце для дати 6"/>
          <p:cNvSpPr>
            <a:spLocks noGrp="1"/>
          </p:cNvSpPr>
          <p:nvPr>
            <p:ph type="dt" sz="half" idx="10"/>
          </p:nvPr>
        </p:nvSpPr>
        <p:spPr/>
        <p:txBody>
          <a:bodyPr/>
          <a:lstStyle/>
          <a:p>
            <a:fld id="{7E3CBFB3-9016-430D-94C6-BDE0B2893CEE}" type="datetimeFigureOut">
              <a:rPr lang="uk-UA" smtClean="0"/>
              <a:pPr/>
              <a:t>24.03.2020</a:t>
            </a:fld>
            <a:endParaRPr lang="uk-UA"/>
          </a:p>
        </p:txBody>
      </p:sp>
      <p:sp>
        <p:nvSpPr>
          <p:cNvPr id="8" name="Місце для нижнього колонтитула 7"/>
          <p:cNvSpPr>
            <a:spLocks noGrp="1"/>
          </p:cNvSpPr>
          <p:nvPr>
            <p:ph type="ftr" sz="quarter" idx="11"/>
          </p:nvPr>
        </p:nvSpPr>
        <p:spPr/>
        <p:txBody>
          <a:bodyPr/>
          <a:lstStyle/>
          <a:p>
            <a:endParaRPr lang="uk-UA"/>
          </a:p>
        </p:txBody>
      </p:sp>
      <p:sp>
        <p:nvSpPr>
          <p:cNvPr id="9" name="Місце для номера слайда 8"/>
          <p:cNvSpPr>
            <a:spLocks noGrp="1"/>
          </p:cNvSpPr>
          <p:nvPr>
            <p:ph type="sldNum" sz="quarter" idx="12"/>
          </p:nvPr>
        </p:nvSpPr>
        <p:spPr/>
        <p:txBody>
          <a:bodyPr/>
          <a:lstStyle/>
          <a:p>
            <a:fld id="{504943B7-9380-4DBF-B390-CE6E1956F96A}" type="slidenum">
              <a:rPr lang="uk-UA" smtClean="0"/>
              <a:pPr/>
              <a:t>‹#›</a:t>
            </a:fld>
            <a:endParaRPr lang="uk-U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Лише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uk-UA" smtClean="0"/>
              <a:t>Зразок заголовка</a:t>
            </a:r>
            <a:endParaRPr lang="uk-UA"/>
          </a:p>
        </p:txBody>
      </p:sp>
      <p:sp>
        <p:nvSpPr>
          <p:cNvPr id="3" name="Місце для дати 2"/>
          <p:cNvSpPr>
            <a:spLocks noGrp="1"/>
          </p:cNvSpPr>
          <p:nvPr>
            <p:ph type="dt" sz="half" idx="10"/>
          </p:nvPr>
        </p:nvSpPr>
        <p:spPr/>
        <p:txBody>
          <a:bodyPr/>
          <a:lstStyle/>
          <a:p>
            <a:fld id="{7E3CBFB3-9016-430D-94C6-BDE0B2893CEE}" type="datetimeFigureOut">
              <a:rPr lang="uk-UA" smtClean="0"/>
              <a:pPr/>
              <a:t>24.03.2020</a:t>
            </a:fld>
            <a:endParaRPr lang="uk-UA"/>
          </a:p>
        </p:txBody>
      </p:sp>
      <p:sp>
        <p:nvSpPr>
          <p:cNvPr id="4" name="Місце для нижнього колонтитула 3"/>
          <p:cNvSpPr>
            <a:spLocks noGrp="1"/>
          </p:cNvSpPr>
          <p:nvPr>
            <p:ph type="ftr" sz="quarter" idx="11"/>
          </p:nvPr>
        </p:nvSpPr>
        <p:spPr/>
        <p:txBody>
          <a:bodyPr/>
          <a:lstStyle/>
          <a:p>
            <a:endParaRPr lang="uk-UA"/>
          </a:p>
        </p:txBody>
      </p:sp>
      <p:sp>
        <p:nvSpPr>
          <p:cNvPr id="5" name="Місце для номера слайда 4"/>
          <p:cNvSpPr>
            <a:spLocks noGrp="1"/>
          </p:cNvSpPr>
          <p:nvPr>
            <p:ph type="sldNum" sz="quarter" idx="12"/>
          </p:nvPr>
        </p:nvSpPr>
        <p:spPr/>
        <p:txBody>
          <a:bodyPr/>
          <a:lstStyle/>
          <a:p>
            <a:fld id="{504943B7-9380-4DBF-B390-CE6E1956F96A}" type="slidenum">
              <a:rPr lang="uk-UA" smtClean="0"/>
              <a:pPr/>
              <a:t>‹#›</a:t>
            </a:fld>
            <a:endParaRPr lang="uk-U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ий слайд">
    <p:spTree>
      <p:nvGrpSpPr>
        <p:cNvPr id="1" name=""/>
        <p:cNvGrpSpPr/>
        <p:nvPr/>
      </p:nvGrpSpPr>
      <p:grpSpPr>
        <a:xfrm>
          <a:off x="0" y="0"/>
          <a:ext cx="0" cy="0"/>
          <a:chOff x="0" y="0"/>
          <a:chExt cx="0" cy="0"/>
        </a:xfrm>
      </p:grpSpPr>
      <p:sp>
        <p:nvSpPr>
          <p:cNvPr id="2" name="Місце для дати 1"/>
          <p:cNvSpPr>
            <a:spLocks noGrp="1"/>
          </p:cNvSpPr>
          <p:nvPr>
            <p:ph type="dt" sz="half" idx="10"/>
          </p:nvPr>
        </p:nvSpPr>
        <p:spPr/>
        <p:txBody>
          <a:bodyPr/>
          <a:lstStyle/>
          <a:p>
            <a:fld id="{7E3CBFB3-9016-430D-94C6-BDE0B2893CEE}" type="datetimeFigureOut">
              <a:rPr lang="uk-UA" smtClean="0"/>
              <a:pPr/>
              <a:t>24.03.2020</a:t>
            </a:fld>
            <a:endParaRPr lang="uk-UA"/>
          </a:p>
        </p:txBody>
      </p:sp>
      <p:sp>
        <p:nvSpPr>
          <p:cNvPr id="3" name="Місце для нижнього колонтитула 2"/>
          <p:cNvSpPr>
            <a:spLocks noGrp="1"/>
          </p:cNvSpPr>
          <p:nvPr>
            <p:ph type="ftr" sz="quarter" idx="11"/>
          </p:nvPr>
        </p:nvSpPr>
        <p:spPr/>
        <p:txBody>
          <a:bodyPr/>
          <a:lstStyle/>
          <a:p>
            <a:endParaRPr lang="uk-UA"/>
          </a:p>
        </p:txBody>
      </p:sp>
      <p:sp>
        <p:nvSpPr>
          <p:cNvPr id="4" name="Місце для номера слайда 3"/>
          <p:cNvSpPr>
            <a:spLocks noGrp="1"/>
          </p:cNvSpPr>
          <p:nvPr>
            <p:ph type="sldNum" sz="quarter" idx="12"/>
          </p:nvPr>
        </p:nvSpPr>
        <p:spPr/>
        <p:txBody>
          <a:bodyPr/>
          <a:lstStyle/>
          <a:p>
            <a:fld id="{504943B7-9380-4DBF-B390-CE6E1956F96A}" type="slidenum">
              <a:rPr lang="uk-UA" smtClean="0"/>
              <a:pPr/>
              <a:t>‹#›</a:t>
            </a:fld>
            <a:endParaRPr lang="uk-U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Вміст із підписом">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uk-UA" smtClean="0"/>
              <a:t>Зразок заголовка</a:t>
            </a:r>
            <a:endParaRPr lang="uk-UA"/>
          </a:p>
        </p:txBody>
      </p:sp>
      <p:sp>
        <p:nvSpPr>
          <p:cNvPr id="3" name="Місце для вмісту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uk-UA" smtClean="0"/>
              <a:t>Зразок тексту</a:t>
            </a:r>
          </a:p>
          <a:p>
            <a:pPr lvl="1"/>
            <a:r>
              <a:rPr lang="uk-UA" smtClean="0"/>
              <a:t>Другий рівень</a:t>
            </a:r>
          </a:p>
          <a:p>
            <a:pPr lvl="2"/>
            <a:r>
              <a:rPr lang="uk-UA" smtClean="0"/>
              <a:t>Третій рівень</a:t>
            </a:r>
          </a:p>
          <a:p>
            <a:pPr lvl="3"/>
            <a:r>
              <a:rPr lang="uk-UA" smtClean="0"/>
              <a:t>Четвертий рівень</a:t>
            </a:r>
          </a:p>
          <a:p>
            <a:pPr lvl="4"/>
            <a:r>
              <a:rPr lang="uk-UA" smtClean="0"/>
              <a:t>П'ятий рівень</a:t>
            </a:r>
            <a:endParaRPr lang="uk-UA"/>
          </a:p>
        </p:txBody>
      </p:sp>
      <p:sp>
        <p:nvSpPr>
          <p:cNvPr id="4" name="Місце для тексту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uk-UA" smtClean="0"/>
              <a:t>Зразок тексту</a:t>
            </a:r>
          </a:p>
        </p:txBody>
      </p:sp>
      <p:sp>
        <p:nvSpPr>
          <p:cNvPr id="5" name="Місце для дати 4"/>
          <p:cNvSpPr>
            <a:spLocks noGrp="1"/>
          </p:cNvSpPr>
          <p:nvPr>
            <p:ph type="dt" sz="half" idx="10"/>
          </p:nvPr>
        </p:nvSpPr>
        <p:spPr/>
        <p:txBody>
          <a:bodyPr/>
          <a:lstStyle/>
          <a:p>
            <a:fld id="{7E3CBFB3-9016-430D-94C6-BDE0B2893CEE}" type="datetimeFigureOut">
              <a:rPr lang="uk-UA" smtClean="0"/>
              <a:pPr/>
              <a:t>24.03.2020</a:t>
            </a:fld>
            <a:endParaRPr lang="uk-UA"/>
          </a:p>
        </p:txBody>
      </p:sp>
      <p:sp>
        <p:nvSpPr>
          <p:cNvPr id="6" name="Місце для нижнього колонтитула 5"/>
          <p:cNvSpPr>
            <a:spLocks noGrp="1"/>
          </p:cNvSpPr>
          <p:nvPr>
            <p:ph type="ftr" sz="quarter" idx="11"/>
          </p:nvPr>
        </p:nvSpPr>
        <p:spPr/>
        <p:txBody>
          <a:bodyPr/>
          <a:lstStyle/>
          <a:p>
            <a:endParaRPr lang="uk-UA"/>
          </a:p>
        </p:txBody>
      </p:sp>
      <p:sp>
        <p:nvSpPr>
          <p:cNvPr id="7" name="Місце для номера слайда 6"/>
          <p:cNvSpPr>
            <a:spLocks noGrp="1"/>
          </p:cNvSpPr>
          <p:nvPr>
            <p:ph type="sldNum" sz="quarter" idx="12"/>
          </p:nvPr>
        </p:nvSpPr>
        <p:spPr/>
        <p:txBody>
          <a:bodyPr/>
          <a:lstStyle/>
          <a:p>
            <a:fld id="{504943B7-9380-4DBF-B390-CE6E1956F96A}" type="slidenum">
              <a:rPr lang="uk-UA" smtClean="0"/>
              <a:pPr/>
              <a:t>‹#›</a:t>
            </a:fld>
            <a:endParaRPr lang="uk-U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Зображення з підписом">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uk-UA" smtClean="0"/>
              <a:t>Зразок заголовка</a:t>
            </a:r>
            <a:endParaRPr lang="uk-UA"/>
          </a:p>
        </p:txBody>
      </p:sp>
      <p:sp>
        <p:nvSpPr>
          <p:cNvPr id="3" name="Місце для зображення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uk-UA"/>
          </a:p>
        </p:txBody>
      </p:sp>
      <p:sp>
        <p:nvSpPr>
          <p:cNvPr id="4" name="Місце для тексту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uk-UA" smtClean="0"/>
              <a:t>Зразок тексту</a:t>
            </a:r>
          </a:p>
        </p:txBody>
      </p:sp>
      <p:sp>
        <p:nvSpPr>
          <p:cNvPr id="5" name="Місце для дати 4"/>
          <p:cNvSpPr>
            <a:spLocks noGrp="1"/>
          </p:cNvSpPr>
          <p:nvPr>
            <p:ph type="dt" sz="half" idx="10"/>
          </p:nvPr>
        </p:nvSpPr>
        <p:spPr/>
        <p:txBody>
          <a:bodyPr/>
          <a:lstStyle/>
          <a:p>
            <a:fld id="{7E3CBFB3-9016-430D-94C6-BDE0B2893CEE}" type="datetimeFigureOut">
              <a:rPr lang="uk-UA" smtClean="0"/>
              <a:pPr/>
              <a:t>24.03.2020</a:t>
            </a:fld>
            <a:endParaRPr lang="uk-UA"/>
          </a:p>
        </p:txBody>
      </p:sp>
      <p:sp>
        <p:nvSpPr>
          <p:cNvPr id="6" name="Місце для нижнього колонтитула 5"/>
          <p:cNvSpPr>
            <a:spLocks noGrp="1"/>
          </p:cNvSpPr>
          <p:nvPr>
            <p:ph type="ftr" sz="quarter" idx="11"/>
          </p:nvPr>
        </p:nvSpPr>
        <p:spPr/>
        <p:txBody>
          <a:bodyPr/>
          <a:lstStyle/>
          <a:p>
            <a:endParaRPr lang="uk-UA"/>
          </a:p>
        </p:txBody>
      </p:sp>
      <p:sp>
        <p:nvSpPr>
          <p:cNvPr id="7" name="Місце для номера слайда 6"/>
          <p:cNvSpPr>
            <a:spLocks noGrp="1"/>
          </p:cNvSpPr>
          <p:nvPr>
            <p:ph type="sldNum" sz="quarter" idx="12"/>
          </p:nvPr>
        </p:nvSpPr>
        <p:spPr/>
        <p:txBody>
          <a:bodyPr/>
          <a:lstStyle/>
          <a:p>
            <a:fld id="{504943B7-9380-4DBF-B390-CE6E1956F96A}" type="slidenum">
              <a:rPr lang="uk-UA" smtClean="0"/>
              <a:pPr/>
              <a:t>‹#›</a:t>
            </a:fld>
            <a:endParaRPr lang="uk-U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Місце для заголовка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uk-UA" smtClean="0"/>
              <a:t>Зразок заголовка</a:t>
            </a:r>
            <a:endParaRPr lang="uk-UA"/>
          </a:p>
        </p:txBody>
      </p:sp>
      <p:sp>
        <p:nvSpPr>
          <p:cNvPr id="3" name="Місце для тексту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uk-UA" smtClean="0"/>
              <a:t>Зразок тексту</a:t>
            </a:r>
          </a:p>
          <a:p>
            <a:pPr lvl="1"/>
            <a:r>
              <a:rPr lang="uk-UA" smtClean="0"/>
              <a:t>Другий рівень</a:t>
            </a:r>
          </a:p>
          <a:p>
            <a:pPr lvl="2"/>
            <a:r>
              <a:rPr lang="uk-UA" smtClean="0"/>
              <a:t>Третій рівень</a:t>
            </a:r>
          </a:p>
          <a:p>
            <a:pPr lvl="3"/>
            <a:r>
              <a:rPr lang="uk-UA" smtClean="0"/>
              <a:t>Четвертий рівень</a:t>
            </a:r>
          </a:p>
          <a:p>
            <a:pPr lvl="4"/>
            <a:r>
              <a:rPr lang="uk-UA" smtClean="0"/>
              <a:t>П'ятий рівень</a:t>
            </a:r>
            <a:endParaRPr lang="uk-UA"/>
          </a:p>
        </p:txBody>
      </p:sp>
      <p:sp>
        <p:nvSpPr>
          <p:cNvPr id="4" name="Місце для дати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E3CBFB3-9016-430D-94C6-BDE0B2893CEE}" type="datetimeFigureOut">
              <a:rPr lang="uk-UA" smtClean="0"/>
              <a:pPr/>
              <a:t>24.03.2020</a:t>
            </a:fld>
            <a:endParaRPr lang="uk-UA"/>
          </a:p>
        </p:txBody>
      </p:sp>
      <p:sp>
        <p:nvSpPr>
          <p:cNvPr id="5" name="Місце для нижнього колонтитула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uk-UA"/>
          </a:p>
        </p:txBody>
      </p:sp>
      <p:sp>
        <p:nvSpPr>
          <p:cNvPr id="6" name="Місце для номера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04943B7-9380-4DBF-B390-CE6E1956F96A}" type="slidenum">
              <a:rPr lang="uk-UA" smtClean="0"/>
              <a:pPr/>
              <a:t>‹#›</a:t>
            </a:fld>
            <a:endParaRPr lang="uk-UA"/>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uk-UA"/>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1.xml.rels><?xml version="1.0" encoding="UTF-8" standalone="yes"?>
<Relationships xmlns="http://schemas.openxmlformats.org/package/2006/relationships"><Relationship Id="rId2" Type="http://schemas.openxmlformats.org/officeDocument/2006/relationships/image" Target="../media/image75.jpeg"/><Relationship Id="rId1" Type="http://schemas.openxmlformats.org/officeDocument/2006/relationships/slideLayout" Target="../slideLayouts/slideLayout6.xml"/></Relationships>
</file>

<file path=ppt/slides/_rels/slide10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4.xml.rels><?xml version="1.0" encoding="UTF-8" standalone="yes"?>
<Relationships xmlns="http://schemas.openxmlformats.org/package/2006/relationships"><Relationship Id="rId2" Type="http://schemas.openxmlformats.org/officeDocument/2006/relationships/image" Target="../media/image76.jpeg"/><Relationship Id="rId1" Type="http://schemas.openxmlformats.org/officeDocument/2006/relationships/slideLayout" Target="../slideLayouts/slideLayout6.xml"/></Relationships>
</file>

<file path=ppt/slides/_rels/slide105.xml.rels><?xml version="1.0" encoding="UTF-8" standalone="yes"?>
<Relationships xmlns="http://schemas.openxmlformats.org/package/2006/relationships"><Relationship Id="rId2" Type="http://schemas.openxmlformats.org/officeDocument/2006/relationships/image" Target="../media/image77.jpeg"/><Relationship Id="rId1" Type="http://schemas.openxmlformats.org/officeDocument/2006/relationships/slideLayout" Target="../slideLayouts/slideLayout2.xml"/></Relationships>
</file>

<file path=ppt/slides/_rels/slide106.xml.rels><?xml version="1.0" encoding="UTF-8" standalone="yes"?>
<Relationships xmlns="http://schemas.openxmlformats.org/package/2006/relationships"><Relationship Id="rId2" Type="http://schemas.openxmlformats.org/officeDocument/2006/relationships/image" Target="../media/image78.jpeg"/><Relationship Id="rId1" Type="http://schemas.openxmlformats.org/officeDocument/2006/relationships/slideLayout" Target="../slideLayouts/slideLayout2.xml"/></Relationships>
</file>

<file path=ppt/slides/_rels/slide107.xml.rels><?xml version="1.0" encoding="UTF-8" standalone="yes"?>
<Relationships xmlns="http://schemas.openxmlformats.org/package/2006/relationships"><Relationship Id="rId2" Type="http://schemas.openxmlformats.org/officeDocument/2006/relationships/image" Target="../media/image79.jpeg"/><Relationship Id="rId1" Type="http://schemas.openxmlformats.org/officeDocument/2006/relationships/slideLayout" Target="../slideLayouts/slideLayout2.xml"/></Relationships>
</file>

<file path=ppt/slides/_rels/slide108.xml.rels><?xml version="1.0" encoding="UTF-8" standalone="yes"?>
<Relationships xmlns="http://schemas.openxmlformats.org/package/2006/relationships"><Relationship Id="rId2" Type="http://schemas.openxmlformats.org/officeDocument/2006/relationships/image" Target="../media/image80.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arget="../media/image11.jpeg" Type="http://schemas.openxmlformats.org/officeDocument/2006/relationships/image"/><Relationship Id="rId2" Target="../media/image10.jpeg" Type="http://schemas.openxmlformats.org/officeDocument/2006/relationships/image"/><Relationship Id="rId1" Target="../slideLayouts/slideLayout2.xml" Type="http://schemas.openxmlformats.org/officeDocument/2006/relationships/slideLayout"/></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arget="../media/image12.jpeg" Type="http://schemas.openxmlformats.org/officeDocument/2006/relationships/image"/><Relationship Id="rId2" Target="../notesSlides/notesSlide1.xml" Type="http://schemas.openxmlformats.org/officeDocument/2006/relationships/notesSlide"/><Relationship Id="rId1" Target="../slideLayouts/slideLayout7.xml" Type="http://schemas.openxmlformats.org/officeDocument/2006/relationships/slideLayout"/><Relationship Id="rId4" Target="../media/image13.jpeg" Type="http://schemas.openxmlformats.org/officeDocument/2006/relationships/image"/></Relationships>
</file>

<file path=ppt/slides/_rels/slide14.xml.rels><?xml version="1.0" encoding="UTF-8" standalone="yes" ?><Relationships xmlns="http://schemas.openxmlformats.org/package/2006/relationships"><Relationship Id="rId2" Target="../media/image14.jpeg" Type="http://schemas.openxmlformats.org/officeDocument/2006/relationships/image"/><Relationship Id="rId1" Target="../slideLayouts/slideLayout2.xml" Type="http://schemas.openxmlformats.org/officeDocument/2006/relationships/slideLayout"/></Relationships>
</file>

<file path=ppt/slides/_rels/slide15.xml.rels><?xml version="1.0" encoding="UTF-8" standalone="yes" ?><Relationships xmlns="http://schemas.openxmlformats.org/package/2006/relationships"><Relationship Id="rId2" Target="../media/image15.jpeg" Type="http://schemas.openxmlformats.org/officeDocument/2006/relationships/image"/><Relationship Id="rId1" Target="../slideLayouts/slideLayout2.xml" Type="http://schemas.openxmlformats.org/officeDocument/2006/relationships/slideLayout"/></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arget="../media/image16.jpeg" Type="http://schemas.openxmlformats.org/officeDocument/2006/relationships/image"/><Relationship Id="rId1" Target="../slideLayouts/slideLayout2.xml" Type="http://schemas.openxmlformats.org/officeDocument/2006/relationships/slideLayout"/></Relationships>
</file>

<file path=ppt/slides/_rels/slide18.xml.rels><?xml version="1.0" encoding="UTF-8" standalone="yes" ?><Relationships xmlns="http://schemas.openxmlformats.org/package/2006/relationships"><Relationship Id="rId2" Target="../media/image17.jpeg" Type="http://schemas.openxmlformats.org/officeDocument/2006/relationships/image"/><Relationship Id="rId1" Target="../slideLayouts/slideLayout2.xml" Type="http://schemas.openxmlformats.org/officeDocument/2006/relationships/slideLayout"/></Relationships>
</file>

<file path=ppt/slides/_rels/slide19.xml.rels><?xml version="1.0" encoding="UTF-8" standalone="yes" ?><Relationships xmlns="http://schemas.openxmlformats.org/package/2006/relationships"><Relationship Id="rId2" Target="../media/image18.jpeg" Type="http://schemas.openxmlformats.org/officeDocument/2006/relationships/image"/><Relationship Id="rId1" Target="../slideLayouts/slideLayout2.xml" Type="http://schemas.openxmlformats.org/officeDocument/2006/relationships/slideLayout"/></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arget="../media/image19.jpeg" Type="http://schemas.openxmlformats.org/officeDocument/2006/relationships/image"/><Relationship Id="rId1" Target="../slideLayouts/slideLayout2.xml" Type="http://schemas.openxmlformats.org/officeDocument/2006/relationships/slideLayout"/></Relationships>
</file>

<file path=ppt/slides/_rels/slide21.xml.rels><?xml version="1.0" encoding="UTF-8" standalone="yes" ?><Relationships xmlns="http://schemas.openxmlformats.org/package/2006/relationships"><Relationship Id="rId2" Target="../media/image20.jpeg" Type="http://schemas.openxmlformats.org/officeDocument/2006/relationships/image"/><Relationship Id="rId1" Target="../slideLayouts/slideLayout2.xml" Type="http://schemas.openxmlformats.org/officeDocument/2006/relationships/slideLayout"/></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arget="../media/image21.jpeg" Type="http://schemas.openxmlformats.org/officeDocument/2006/relationships/image"/><Relationship Id="rId1" Target="../slideLayouts/slideLayout2.xml" Type="http://schemas.openxmlformats.org/officeDocument/2006/relationships/slideLayout"/></Relationships>
</file>

<file path=ppt/slides/_rels/slide28.xml.rels><?xml version="1.0" encoding="UTF-8" standalone="yes" ?><Relationships xmlns="http://schemas.openxmlformats.org/package/2006/relationships"><Relationship Id="rId2" Target="../media/image22.jpeg" Type="http://schemas.openxmlformats.org/officeDocument/2006/relationships/image"/><Relationship Id="rId1" Target="../slideLayouts/slideLayout2.xml" Type="http://schemas.openxmlformats.org/officeDocument/2006/relationships/slideLayout"/></Relationships>
</file>

<file path=ppt/slides/_rels/slide29.xml.rels><?xml version="1.0" encoding="UTF-8" standalone="yes" ?><Relationships xmlns="http://schemas.openxmlformats.org/package/2006/relationships"><Relationship Id="rId2" Target="../media/image23.jpeg" Type="http://schemas.openxmlformats.org/officeDocument/2006/relationships/image"/><Relationship Id="rId1" Target="../slideLayouts/slideLayout2.xml" Type="http://schemas.openxmlformats.org/officeDocument/2006/relationships/slideLayout"/></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arget="../media/image24.jpeg" Type="http://schemas.openxmlformats.org/officeDocument/2006/relationships/image"/><Relationship Id="rId1" Target="../slideLayouts/slideLayout2.xml" Type="http://schemas.openxmlformats.org/officeDocument/2006/relationships/slideLayout"/></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arget="../media/image25.jpeg" Type="http://schemas.openxmlformats.org/officeDocument/2006/relationships/image"/><Relationship Id="rId1" Target="../slideLayouts/slideLayout2.xml" Type="http://schemas.openxmlformats.org/officeDocument/2006/relationships/slideLayout"/></Relationships>
</file>

<file path=ppt/slides/_rels/slide35.xml.rels><?xml version="1.0" encoding="UTF-8" standalone="yes" ?><Relationships xmlns="http://schemas.openxmlformats.org/package/2006/relationships"><Relationship Id="rId2" Target="../media/image26.jpeg" Type="http://schemas.openxmlformats.org/officeDocument/2006/relationships/image"/><Relationship Id="rId1" Target="../slideLayouts/slideLayout2.xml" Type="http://schemas.openxmlformats.org/officeDocument/2006/relationships/slideLayout"/></Relationships>
</file>

<file path=ppt/slides/_rels/slide36.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arget="../media/image29.jpeg" Type="http://schemas.openxmlformats.org/officeDocument/2006/relationships/image"/><Relationship Id="rId1" Target="../slideLayouts/slideLayout2.xml" Type="http://schemas.openxmlformats.org/officeDocument/2006/relationships/slideLayout"/></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47.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arget="../media/image33.jpeg" Type="http://schemas.openxmlformats.org/officeDocument/2006/relationships/image"/><Relationship Id="rId1" Target="../slideLayouts/slideLayout2.xml" Type="http://schemas.openxmlformats.org/officeDocument/2006/relationships/slideLayout"/></Relationships>
</file>

<file path=ppt/slides/_rels/slide49.xml.rels><?xml version="1.0" encoding="UTF-8" standalone="yes" ?><Relationships xmlns="http://schemas.openxmlformats.org/package/2006/relationships"><Relationship Id="rId2" Target="../media/image34.jpeg" Type="http://schemas.openxmlformats.org/officeDocument/2006/relationships/image"/><Relationship Id="rId1" Target="../slideLayouts/slideLayout2.xml" Type="http://schemas.openxmlformats.org/officeDocument/2006/relationships/slideLayout"/></Relationships>
</file>

<file path=ppt/slides/_rels/slide5.xml.rels><?xml version="1.0" encoding="UTF-8" standalone="yes" ?><Relationships xmlns="http://schemas.openxmlformats.org/package/2006/relationships"><Relationship Id="rId3" Target="../media/image3.jpeg" Type="http://schemas.openxmlformats.org/officeDocument/2006/relationships/image"/><Relationship Id="rId2" Target="../media/image2.png" Type="http://schemas.openxmlformats.org/officeDocument/2006/relationships/image"/><Relationship Id="rId1" Target="../slideLayouts/slideLayout2.xml" Type="http://schemas.openxmlformats.org/officeDocument/2006/relationships/slideLayout"/><Relationship Id="rId4" Target="../media/image4.png" Type="http://schemas.openxmlformats.org/officeDocument/2006/relationships/image"/></Relationships>
</file>

<file path=ppt/slides/_rels/slide50.xml.rels><?xml version="1.0" encoding="UTF-8" standalone="yes" ?><Relationships xmlns="http://schemas.openxmlformats.org/package/2006/relationships"><Relationship Id="rId2" Target="../media/image35.jpeg" Type="http://schemas.openxmlformats.org/officeDocument/2006/relationships/image"/><Relationship Id="rId1" Target="../slideLayouts/slideLayout2.xml" Type="http://schemas.openxmlformats.org/officeDocument/2006/relationships/slideLayout"/></Relationships>
</file>

<file path=ppt/slides/_rels/slide51.xml.rels><?xml version="1.0" encoding="UTF-8" standalone="yes" ?><Relationships xmlns="http://schemas.openxmlformats.org/package/2006/relationships"><Relationship Id="rId3" Target="../media/image37.jpeg" Type="http://schemas.openxmlformats.org/officeDocument/2006/relationships/image"/><Relationship Id="rId2" Target="../media/image36.jpeg" Type="http://schemas.openxmlformats.org/officeDocument/2006/relationships/image"/><Relationship Id="rId1" Target="../slideLayouts/slideLayout2.xml" Type="http://schemas.openxmlformats.org/officeDocument/2006/relationships/slideLayout"/></Relationships>
</file>

<file path=ppt/slides/_rels/slide52.xml.rels><?xml version="1.0" encoding="UTF-8" standalone="yes" ?><Relationships xmlns="http://schemas.openxmlformats.org/package/2006/relationships"><Relationship Id="rId3" Target="../media/image38.jpeg" Type="http://schemas.openxmlformats.org/officeDocument/2006/relationships/image"/><Relationship Id="rId2" Target="../notesSlides/notesSlide4.xml" Type="http://schemas.openxmlformats.org/officeDocument/2006/relationships/notesSlide"/><Relationship Id="rId1" Target="../slideLayouts/slideLayout12.xml" Type="http://schemas.openxmlformats.org/officeDocument/2006/relationships/slideLayout"/></Relationships>
</file>

<file path=ppt/slides/_rels/slide53.xml.rels><?xml version="1.0" encoding="UTF-8" standalone="yes" ?><Relationships xmlns="http://schemas.openxmlformats.org/package/2006/relationships"><Relationship Id="rId3" Target="../media/image40.jpeg" Type="http://schemas.openxmlformats.org/officeDocument/2006/relationships/image"/><Relationship Id="rId2" Target="../media/image39.jpeg" Type="http://schemas.openxmlformats.org/officeDocument/2006/relationships/image"/><Relationship Id="rId1" Target="../slideLayouts/slideLayout4.xml" Type="http://schemas.openxmlformats.org/officeDocument/2006/relationships/slideLayout"/></Relationships>
</file>

<file path=ppt/slides/_rels/slide54.xml.rels><?xml version="1.0" encoding="UTF-8" standalone="yes" ?><Relationships xmlns="http://schemas.openxmlformats.org/package/2006/relationships"><Relationship Id="rId3" Target="../media/image42.jpeg" Type="http://schemas.openxmlformats.org/officeDocument/2006/relationships/image"/><Relationship Id="rId2" Target="../media/image41.jpeg" Type="http://schemas.openxmlformats.org/officeDocument/2006/relationships/image"/><Relationship Id="rId1" Target="../slideLayouts/slideLayout4.xml" Type="http://schemas.openxmlformats.org/officeDocument/2006/relationships/slideLayout"/><Relationship Id="rId4" Target="../media/image43.jpeg" Type="http://schemas.openxmlformats.org/officeDocument/2006/relationships/image"/></Relationships>
</file>

<file path=ppt/slides/_rels/slide55.xml.rels><?xml version="1.0" encoding="UTF-8" standalone="yes" ?><Relationships xmlns="http://schemas.openxmlformats.org/package/2006/relationships"><Relationship Id="rId2" Target="../media/image44.jpeg" Type="http://schemas.openxmlformats.org/officeDocument/2006/relationships/image"/><Relationship Id="rId1" Target="../slideLayouts/slideLayout2.xml" Type="http://schemas.openxmlformats.org/officeDocument/2006/relationships/slideLayout"/></Relationships>
</file>

<file path=ppt/slides/_rels/slide56.xml.rels><?xml version="1.0" encoding="UTF-8" standalone="yes" ?><Relationships xmlns="http://schemas.openxmlformats.org/package/2006/relationships"><Relationship Id="rId2" Target="../media/image45.jpeg" Type="http://schemas.openxmlformats.org/officeDocument/2006/relationships/image"/><Relationship Id="rId1" Target="../slideLayouts/slideLayout12.xml" Type="http://schemas.openxmlformats.org/officeDocument/2006/relationships/slideLayout"/></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arget="../media/image46.jpeg" Type="http://schemas.openxmlformats.org/officeDocument/2006/relationships/image"/><Relationship Id="rId1" Target="../slideLayouts/slideLayout2.xml" Type="http://schemas.openxmlformats.org/officeDocument/2006/relationships/slideLayout"/></Relationships>
</file>

<file path=ppt/slides/_rels/slide59.xml.rels><?xml version="1.0" encoding="UTF-8" standalone="yes" ?><Relationships xmlns="http://schemas.openxmlformats.org/package/2006/relationships"><Relationship Id="rId2" Target="../media/image47.jpeg" Type="http://schemas.openxmlformats.org/officeDocument/2006/relationships/image"/><Relationship Id="rId1" Target="../slideLayouts/slideLayout2.xml" Type="http://schemas.openxmlformats.org/officeDocument/2006/relationships/slideLayout"/></Relationships>
</file>

<file path=ppt/slides/_rels/slide6.xml.rels><?xml version="1.0" encoding="UTF-8" standalone="yes" ?><Relationships xmlns="http://schemas.openxmlformats.org/package/2006/relationships"><Relationship Id="rId3" Target="../media/image6.jpeg" Type="http://schemas.openxmlformats.org/officeDocument/2006/relationships/image"/><Relationship Id="rId2" Target="../media/image5.jpeg" Type="http://schemas.openxmlformats.org/officeDocument/2006/relationships/image"/><Relationship Id="rId1" Target="../slideLayouts/slideLayout2.xml" Type="http://schemas.openxmlformats.org/officeDocument/2006/relationships/slideLayout"/><Relationship Id="rId4" Target="../media/image7.jpeg" Type="http://schemas.openxmlformats.org/officeDocument/2006/relationships/image"/></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arget="../media/image48.jpeg" Type="http://schemas.openxmlformats.org/officeDocument/2006/relationships/image"/><Relationship Id="rId1" Target="../slideLayouts/slideLayout2.xml" Type="http://schemas.openxmlformats.org/officeDocument/2006/relationships/slideLayout"/></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2" Target="../media/image49.jpeg" Type="http://schemas.openxmlformats.org/officeDocument/2006/relationships/image"/><Relationship Id="rId1" Target="../slideLayouts/slideLayout2.xml" Type="http://schemas.openxmlformats.org/officeDocument/2006/relationships/slideLayout"/></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arget="../media/image50.jpeg" Type="http://schemas.openxmlformats.org/officeDocument/2006/relationships/image"/><Relationship Id="rId1" Target="../slideLayouts/slideLayout2.xml" Type="http://schemas.openxmlformats.org/officeDocument/2006/relationships/slideLayout"/></Relationships>
</file>

<file path=ppt/slides/_rels/slide66.xml.rels><?xml version="1.0" encoding="UTF-8" standalone="yes" ?><Relationships xmlns="http://schemas.openxmlformats.org/package/2006/relationships"><Relationship Id="rId2" Target="../media/image51.jpeg" Type="http://schemas.openxmlformats.org/officeDocument/2006/relationships/image"/><Relationship Id="rId1" Target="../slideLayouts/slideLayout2.xml" Type="http://schemas.openxmlformats.org/officeDocument/2006/relationships/slideLayout"/></Relationships>
</file>

<file path=ppt/slides/_rels/slide67.xml.rels><?xml version="1.0" encoding="UTF-8" standalone="yes" ?><Relationships xmlns="http://schemas.openxmlformats.org/package/2006/relationships"><Relationship Id="rId2" Target="../media/image52.jpeg" Type="http://schemas.openxmlformats.org/officeDocument/2006/relationships/image"/><Relationship Id="rId1" Target="../slideLayouts/slideLayout2.xml" Type="http://schemas.openxmlformats.org/officeDocument/2006/relationships/slideLayout"/></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3" Target="../media/image53.jpeg" Type="http://schemas.openxmlformats.org/officeDocument/2006/relationships/image"/><Relationship Id="rId2" Target="../notesSlides/notesSlide5.xml" Type="http://schemas.openxmlformats.org/officeDocument/2006/relationships/notesSlide"/><Relationship Id="rId1" Target="../slideLayouts/slideLayout12.xml" Type="http://schemas.openxmlformats.org/officeDocument/2006/relationships/slideLayout"/></Relationships>
</file>

<file path=ppt/slides/_rels/slide7.xml.rels><?xml version="1.0" encoding="UTF-8" standalone="yes" ?><Relationships xmlns="http://schemas.openxmlformats.org/package/2006/relationships"><Relationship Id="rId2" Target="../media/image8.jpeg" Type="http://schemas.openxmlformats.org/officeDocument/2006/relationships/image"/><Relationship Id="rId1" Target="../slideLayouts/slideLayout2.xml" Type="http://schemas.openxmlformats.org/officeDocument/2006/relationships/slideLayout"/></Relationships>
</file>

<file path=ppt/slides/_rels/slide70.xml.rels><?xml version="1.0" encoding="UTF-8" standalone="yes" ?><Relationships xmlns="http://schemas.openxmlformats.org/package/2006/relationships"><Relationship Id="rId2" Target="../media/image54.jpeg" Type="http://schemas.openxmlformats.org/officeDocument/2006/relationships/image"/><Relationship Id="rId1" Target="../slideLayouts/slideLayout2.xml" Type="http://schemas.openxmlformats.org/officeDocument/2006/relationships/slideLayout"/></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2" Target="../media/image55.jpeg" Type="http://schemas.openxmlformats.org/officeDocument/2006/relationships/image"/><Relationship Id="rId1" Target="../slideLayouts/slideLayout2.xml" Type="http://schemas.openxmlformats.org/officeDocument/2006/relationships/slideLayout"/></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2" Target="../media/image56.jpeg" Type="http://schemas.openxmlformats.org/officeDocument/2006/relationships/image"/><Relationship Id="rId1" Target="../slideLayouts/slideLayout2.xml" Type="http://schemas.openxmlformats.org/officeDocument/2006/relationships/slideLayout"/></Relationships>
</file>

<file path=ppt/slides/_rels/slide76.xml.rels><?xml version="1.0" encoding="UTF-8" standalone="yes" ?><Relationships xmlns="http://schemas.openxmlformats.org/package/2006/relationships"><Relationship Id="rId2" Target="../media/image57.jpeg" Type="http://schemas.openxmlformats.org/officeDocument/2006/relationships/image"/><Relationship Id="rId1" Target="../slideLayouts/slideLayout2.xml" Type="http://schemas.openxmlformats.org/officeDocument/2006/relationships/slideLayout"/></Relationships>
</file>

<file path=ppt/slides/_rels/slide77.xml.rels><?xml version="1.0" encoding="UTF-8" standalone="yes" ?><Relationships xmlns="http://schemas.openxmlformats.org/package/2006/relationships"><Relationship Id="rId3" Target="../media/image58.jpeg" Type="http://schemas.openxmlformats.org/officeDocument/2006/relationships/image"/><Relationship Id="rId2" Target="../notesSlides/notesSlide6.xml" Type="http://schemas.openxmlformats.org/officeDocument/2006/relationships/notesSlide"/><Relationship Id="rId1" Target="../slideLayouts/slideLayout12.xml" Type="http://schemas.openxmlformats.org/officeDocument/2006/relationships/slideLayout"/></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2" Target="../media/image59.jpeg" Type="http://schemas.openxmlformats.org/officeDocument/2006/relationships/image"/><Relationship Id="rId1" Target="../slideLayouts/slideLayout2.xml" Type="http://schemas.openxmlformats.org/officeDocument/2006/relationships/slideLayout"/></Relationships>
</file>

<file path=ppt/slides/_rels/slide8.xml.rels><?xml version="1.0" encoding="UTF-8" standalone="yes" ?><Relationships xmlns="http://schemas.openxmlformats.org/package/2006/relationships"><Relationship Id="rId2" Target="../media/image9.jpeg" Type="http://schemas.openxmlformats.org/officeDocument/2006/relationships/image"/><Relationship Id="rId1" Target="../slideLayouts/slideLayout2.xml" Type="http://schemas.openxmlformats.org/officeDocument/2006/relationships/slideLayout"/></Relationships>
</file>

<file path=ppt/slides/_rels/slide80.xml.rels><?xml version="1.0" encoding="UTF-8" standalone="yes" ?><Relationships xmlns="http://schemas.openxmlformats.org/package/2006/relationships"><Relationship Id="rId2" Target="../media/image60.png" Type="http://schemas.openxmlformats.org/officeDocument/2006/relationships/image"/><Relationship Id="rId1" Target="../slideLayouts/slideLayout12.xml" Type="http://schemas.openxmlformats.org/officeDocument/2006/relationships/slideLayout"/></Relationships>
</file>

<file path=ppt/slides/_rels/slide81.xml.rels><?xml version="1.0" encoding="UTF-8" standalone="yes" ?><Relationships xmlns="http://schemas.openxmlformats.org/package/2006/relationships"><Relationship Id="rId2" Target="../media/image61.jpeg" Type="http://schemas.openxmlformats.org/officeDocument/2006/relationships/image"/><Relationship Id="rId1" Target="../slideLayouts/slideLayout2.xml" Type="http://schemas.openxmlformats.org/officeDocument/2006/relationships/slideLayout"/></Relationships>
</file>

<file path=ppt/slides/_rels/slide82.xml.rels><?xml version="1.0" encoding="UTF-8" standalone="yes" ?><Relationships xmlns="http://schemas.openxmlformats.org/package/2006/relationships"><Relationship Id="rId2" Target="../media/image62.jpeg" Type="http://schemas.openxmlformats.org/officeDocument/2006/relationships/image"/><Relationship Id="rId1" Target="../slideLayouts/slideLayout2.xml" Type="http://schemas.openxmlformats.org/officeDocument/2006/relationships/slideLayout"/></Relationships>
</file>

<file path=ppt/slides/_rels/slide83.xml.rels><?xml version="1.0" encoding="UTF-8" standalone="yes" ?><Relationships xmlns="http://schemas.openxmlformats.org/package/2006/relationships"><Relationship Id="rId2" Target="../media/image63.jpeg" Type="http://schemas.openxmlformats.org/officeDocument/2006/relationships/image"/><Relationship Id="rId1" Target="../slideLayouts/slideLayout2.xml" Type="http://schemas.openxmlformats.org/officeDocument/2006/relationships/slideLayout"/></Relationships>
</file>

<file path=ppt/slides/_rels/slide84.xml.rels><?xml version="1.0" encoding="UTF-8" standalone="yes" ?><Relationships xmlns="http://schemas.openxmlformats.org/package/2006/relationships"><Relationship Id="rId2" Target="../media/image64.jpeg" Type="http://schemas.openxmlformats.org/officeDocument/2006/relationships/image"/><Relationship Id="rId1" Target="../slideLayouts/slideLayout2.xml" Type="http://schemas.openxmlformats.org/officeDocument/2006/relationships/slideLayout"/></Relationships>
</file>

<file path=ppt/slides/_rels/slide85.xml.rels><?xml version="1.0" encoding="UTF-8" standalone="yes" ?><Relationships xmlns="http://schemas.openxmlformats.org/package/2006/relationships"><Relationship Id="rId2" Target="../media/image65.jpeg" Type="http://schemas.openxmlformats.org/officeDocument/2006/relationships/image"/><Relationship Id="rId1" Target="../slideLayouts/slideLayout2.xml" Type="http://schemas.openxmlformats.org/officeDocument/2006/relationships/slideLayout"/></Relationships>
</file>

<file path=ppt/slides/_rels/slide86.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2" Target="../media/image66.jpeg" Type="http://schemas.openxmlformats.org/officeDocument/2006/relationships/image"/><Relationship Id="rId1" Target="../slideLayouts/slideLayout2.xml" Type="http://schemas.openxmlformats.org/officeDocument/2006/relationships/slideLayout"/></Relationships>
</file>

<file path=ppt/slides/_rels/slide88.xml.rels><?xml version="1.0" encoding="UTF-8" standalone="yes" ?><Relationships xmlns="http://schemas.openxmlformats.org/package/2006/relationships"><Relationship Id="rId3" Target="../media/image68.jpeg" Type="http://schemas.openxmlformats.org/officeDocument/2006/relationships/image"/><Relationship Id="rId2" Target="../media/image67.jpeg" Type="http://schemas.openxmlformats.org/officeDocument/2006/relationships/image"/><Relationship Id="rId1" Target="../slideLayouts/slideLayout2.xml" Type="http://schemas.openxmlformats.org/officeDocument/2006/relationships/slideLayout"/></Relationships>
</file>

<file path=ppt/slides/_rels/slide89.xml.rels><?xml version="1.0" encoding="UTF-8" standalone="yes" ?><Relationships xmlns="http://schemas.openxmlformats.org/package/2006/relationships"><Relationship Id="rId3" Target="../media/image70.jpeg" Type="http://schemas.openxmlformats.org/officeDocument/2006/relationships/image"/><Relationship Id="rId2" Target="../media/image69.jpeg" Type="http://schemas.openxmlformats.org/officeDocument/2006/relationships/image"/><Relationship Id="rId1" Target="../slideLayouts/slideLayout2.xml" Type="http://schemas.openxmlformats.org/officeDocument/2006/relationships/slideLayout"/></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3" Target="../media/image71.jpeg" Type="http://schemas.openxmlformats.org/officeDocument/2006/relationships/image"/><Relationship Id="rId2" Target="../notesSlides/notesSlide8.xml" Type="http://schemas.openxmlformats.org/officeDocument/2006/relationships/notesSlide"/><Relationship Id="rId1" Target="../slideLayouts/slideLayout2.xml" Type="http://schemas.openxmlformats.org/officeDocument/2006/relationships/slideLayout"/></Relationships>
</file>

<file path=ppt/slides/_rels/slide93.xml.rels><?xml version="1.0" encoding="UTF-8" standalone="yes"?>
<Relationships xmlns="http://schemas.openxmlformats.org/package/2006/relationships"><Relationship Id="rId3" Type="http://schemas.openxmlformats.org/officeDocument/2006/relationships/image" Target="../media/image72.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2" Type="http://schemas.openxmlformats.org/officeDocument/2006/relationships/image" Target="../media/image73.png"/><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2" Type="http://schemas.openxmlformats.org/officeDocument/2006/relationships/image" Target="../media/image74.png"/><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11560" y="0"/>
            <a:ext cx="7772400" cy="1916831"/>
          </a:xfrm>
        </p:spPr>
        <p:style>
          <a:lnRef idx="1">
            <a:schemeClr val="accent5"/>
          </a:lnRef>
          <a:fillRef idx="2">
            <a:schemeClr val="accent5"/>
          </a:fillRef>
          <a:effectRef idx="1">
            <a:schemeClr val="accent5"/>
          </a:effectRef>
          <a:fontRef idx="minor">
            <a:schemeClr val="dk1"/>
          </a:fontRef>
        </p:style>
        <p:txBody>
          <a:bodyPr/>
          <a:lstStyle/>
          <a:p>
            <a:r>
              <a:rPr lang="en-US" dirty="0" smtClean="0"/>
              <a:t>Cell Cycle &amp; Mitosis</a:t>
            </a:r>
            <a:endParaRPr lang="uk-UA" dirty="0"/>
          </a:p>
        </p:txBody>
      </p:sp>
      <p:sp>
        <p:nvSpPr>
          <p:cNvPr id="3" name="Підзаголовок 2"/>
          <p:cNvSpPr>
            <a:spLocks noGrp="1"/>
          </p:cNvSpPr>
          <p:nvPr>
            <p:ph type="subTitle" idx="1"/>
          </p:nvPr>
        </p:nvSpPr>
        <p:spPr>
          <a:xfrm>
            <a:off x="611560" y="2060848"/>
            <a:ext cx="7776864" cy="2016224"/>
          </a:xfrm>
        </p:spPr>
        <p:style>
          <a:lnRef idx="1">
            <a:schemeClr val="accent3"/>
          </a:lnRef>
          <a:fillRef idx="2">
            <a:schemeClr val="accent3"/>
          </a:fillRef>
          <a:effectRef idx="1">
            <a:schemeClr val="accent3"/>
          </a:effectRef>
          <a:fontRef idx="minor">
            <a:schemeClr val="dk1"/>
          </a:fontRef>
        </p:style>
        <p:txBody>
          <a:bodyPr>
            <a:normAutofit fontScale="55000" lnSpcReduction="20000"/>
          </a:bodyPr>
          <a:lstStyle/>
          <a:p>
            <a:endParaRPr lang="en-US" dirty="0" smtClean="0"/>
          </a:p>
          <a:p>
            <a:r>
              <a:rPr lang="en-US" dirty="0" smtClean="0"/>
              <a:t>doc. Boris M. </a:t>
            </a:r>
            <a:r>
              <a:rPr lang="en-US" dirty="0" err="1" smtClean="0"/>
              <a:t>Sharga</a:t>
            </a:r>
            <a:r>
              <a:rPr lang="en-US" dirty="0" smtClean="0"/>
              <a:t>, </a:t>
            </a:r>
          </a:p>
          <a:p>
            <a:r>
              <a:rPr lang="en-US" dirty="0" err="1" smtClean="0"/>
              <a:t>MSc</a:t>
            </a:r>
            <a:r>
              <a:rPr lang="en-US" dirty="0" smtClean="0"/>
              <a:t>, London University, 1994, </a:t>
            </a:r>
          </a:p>
          <a:p>
            <a:r>
              <a:rPr lang="en-US" dirty="0" err="1" smtClean="0"/>
              <a:t>CSc</a:t>
            </a:r>
            <a:r>
              <a:rPr lang="en-US" dirty="0" smtClean="0"/>
              <a:t> (PhD), D.K. </a:t>
            </a:r>
            <a:r>
              <a:rPr lang="en-US" dirty="0" err="1" smtClean="0"/>
              <a:t>Zabolotny’s</a:t>
            </a:r>
            <a:r>
              <a:rPr lang="en-US" dirty="0" smtClean="0"/>
              <a:t> Institute of Microbiology &amp; Virology, Kyiv,  2002</a:t>
            </a:r>
          </a:p>
          <a:p>
            <a:endParaRPr lang="en-US" dirty="0" smtClean="0"/>
          </a:p>
          <a:p>
            <a:r>
              <a:rPr lang="en-US" dirty="0" smtClean="0"/>
              <a:t>boris.sharga@uzhnu.edu.ua</a:t>
            </a:r>
            <a:endParaRPr lang="uk-UA"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44624"/>
            <a:ext cx="9144000" cy="648072"/>
          </a:xfrm>
        </p:spPr>
        <p:style>
          <a:lnRef idx="1">
            <a:schemeClr val="accent3"/>
          </a:lnRef>
          <a:fillRef idx="2">
            <a:schemeClr val="accent3"/>
          </a:fillRef>
          <a:effectRef idx="1">
            <a:schemeClr val="accent3"/>
          </a:effectRef>
          <a:fontRef idx="minor">
            <a:schemeClr val="dk1"/>
          </a:fontRef>
        </p:style>
        <p:txBody>
          <a:bodyPr>
            <a:normAutofit fontScale="90000"/>
          </a:bodyPr>
          <a:lstStyle/>
          <a:p>
            <a:r>
              <a:rPr lang="en-US" dirty="0" smtClean="0"/>
              <a:t>Experiments of P. </a:t>
            </a:r>
            <a:r>
              <a:rPr lang="en-US" dirty="0" err="1" smtClean="0"/>
              <a:t>Rao</a:t>
            </a:r>
            <a:r>
              <a:rPr lang="en-US" dirty="0" smtClean="0"/>
              <a:t> &amp; R. </a:t>
            </a:r>
            <a:r>
              <a:rPr lang="en-US" dirty="0" err="1" smtClean="0"/>
              <a:t>Joghson</a:t>
            </a:r>
            <a:r>
              <a:rPr lang="en-US" dirty="0" smtClean="0"/>
              <a:t> 1970</a:t>
            </a:r>
            <a:endParaRPr lang="uk-UA" dirty="0"/>
          </a:p>
        </p:txBody>
      </p:sp>
      <p:sp>
        <p:nvSpPr>
          <p:cNvPr id="3" name="Місце для вмісту 2"/>
          <p:cNvSpPr>
            <a:spLocks noGrp="1"/>
          </p:cNvSpPr>
          <p:nvPr>
            <p:ph idx="1"/>
          </p:nvPr>
        </p:nvSpPr>
        <p:spPr>
          <a:xfrm>
            <a:off x="0" y="836712"/>
            <a:ext cx="9144000" cy="6021288"/>
          </a:xfrm>
        </p:spPr>
        <p:txBody>
          <a:bodyPr/>
          <a:lstStyle/>
          <a:p>
            <a:r>
              <a:rPr lang="en-US" dirty="0" smtClean="0"/>
              <a:t>Cytoplasm contains regulatory factors:</a:t>
            </a:r>
          </a:p>
          <a:p>
            <a:pPr>
              <a:buNone/>
            </a:pPr>
            <a:r>
              <a:rPr lang="en-US" sz="2800" dirty="0" smtClean="0"/>
              <a:t>S cytoplasm + G1 nucleus= replication in G1 nucleus </a:t>
            </a:r>
          </a:p>
          <a:p>
            <a:pPr>
              <a:buNone/>
            </a:pPr>
            <a:r>
              <a:rPr lang="en-US" sz="2800" dirty="0" smtClean="0"/>
              <a:t>M cytoplasm + G1 nucleus= elongated condensed </a:t>
            </a:r>
            <a:r>
              <a:rPr lang="en-US" sz="2800" dirty="0" err="1" smtClean="0"/>
              <a:t>chrs</a:t>
            </a:r>
            <a:endParaRPr lang="en-US" sz="2800" dirty="0"/>
          </a:p>
          <a:p>
            <a:pPr>
              <a:buNone/>
            </a:pPr>
            <a:r>
              <a:rPr lang="en-US" sz="2800" dirty="0" smtClean="0"/>
              <a:t>M cytoplasm + G2 nucleus = elongated doubled </a:t>
            </a:r>
            <a:r>
              <a:rPr lang="en-US" sz="2800" dirty="0" err="1" smtClean="0"/>
              <a:t>chrs</a:t>
            </a:r>
            <a:endParaRPr lang="en-US" sz="2800" dirty="0"/>
          </a:p>
          <a:p>
            <a:pPr>
              <a:buNone/>
            </a:pPr>
            <a:r>
              <a:rPr lang="en-US" sz="2800" dirty="0" smtClean="0"/>
              <a:t>M cytoplasm + S nucleus = </a:t>
            </a:r>
            <a:r>
              <a:rPr lang="en-US" sz="2800" dirty="0" err="1" smtClean="0"/>
              <a:t>pulverased</a:t>
            </a:r>
            <a:r>
              <a:rPr lang="en-US" sz="2800" dirty="0" smtClean="0"/>
              <a:t> fragments  of </a:t>
            </a:r>
            <a:r>
              <a:rPr lang="en-US" sz="2800" dirty="0" err="1" smtClean="0"/>
              <a:t>chrs</a:t>
            </a:r>
            <a:endParaRPr lang="uk-UA" sz="2800" dirty="0"/>
          </a:p>
        </p:txBody>
      </p:sp>
    </p:spTree>
  </p:cSld>
  <p:clrMapOvr>
    <a:masterClrMapping/>
  </p:clrMapOvr>
  <p:timing>
    <p:tnLst>
      <p:par>
        <p:cTn id="1" dur="indefinite" restart="never" nodeType="tmRoot"/>
      </p:par>
    </p:tn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p:txBody>
          <a:bodyPr/>
          <a:lstStyle/>
          <a:p>
            <a:r>
              <a:rPr lang="en-US"/>
              <a:t>Normal growth is closely regulated</a:t>
            </a:r>
          </a:p>
        </p:txBody>
      </p:sp>
      <p:sp>
        <p:nvSpPr>
          <p:cNvPr id="30723" name="Rectangle 3"/>
          <p:cNvSpPr>
            <a:spLocks noGrp="1" noChangeArrowheads="1"/>
          </p:cNvSpPr>
          <p:nvPr>
            <p:ph type="body" idx="1"/>
          </p:nvPr>
        </p:nvSpPr>
        <p:spPr>
          <a:xfrm>
            <a:off x="457200" y="1676400"/>
            <a:ext cx="8229600" cy="4411663"/>
          </a:xfrm>
        </p:spPr>
        <p:txBody>
          <a:bodyPr/>
          <a:lstStyle/>
          <a:p>
            <a:pPr>
              <a:lnSpc>
                <a:spcPct val="80000"/>
              </a:lnSpc>
            </a:pPr>
            <a:endParaRPr lang="en-US" sz="1700"/>
          </a:p>
          <a:p>
            <a:pPr>
              <a:lnSpc>
                <a:spcPct val="80000"/>
              </a:lnSpc>
            </a:pPr>
            <a:r>
              <a:rPr lang="en-US" sz="2500"/>
              <a:t>Summary</a:t>
            </a:r>
          </a:p>
          <a:p>
            <a:pPr lvl="1">
              <a:lnSpc>
                <a:spcPct val="80000"/>
              </a:lnSpc>
            </a:pPr>
            <a:r>
              <a:rPr lang="en-US" sz="2100"/>
              <a:t>In multicellular animals, cell size, cell division, and cell death are carefully controlled to ensure that the organism and its organs achieve and maintain an appropriate size. Three classes of extracellular signal proteins contribute to this control, although many of them affect two or more of these processes. Mitogens stimulate the rate of cell division by removing intracellular molecular brakes that restrain cell-cycle progression in G1. Growth factors promote an increase in cell mass by stimulating the synthesis and inhibiting the degradation of macromolecules. Survival factors increase cell numbers by inhibiting apoptosis. Extracellular signals that inhibit cell division or cell growth, or induce cells to undergo apoptosis, also contribute to size control. </a:t>
            </a:r>
          </a:p>
        </p:txBody>
      </p:sp>
    </p:spTree>
  </p:cSld>
  <p:clrMapOvr>
    <a:masterClrMapping/>
  </p:clrMapOvr>
  <p:timing>
    <p:tnLst>
      <p:par>
        <p:cTn id="1" dur="indefinite" restart="never" nodeType="tmRoot"/>
      </p:par>
    </p:tnLst>
  </p:timing>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Grp="1" noChangeArrowheads="1"/>
          </p:cNvSpPr>
          <p:nvPr>
            <p:ph type="title"/>
          </p:nvPr>
        </p:nvSpPr>
        <p:spPr/>
        <p:txBody>
          <a:bodyPr/>
          <a:lstStyle/>
          <a:p>
            <a:r>
              <a:rPr lang="en-CA"/>
              <a:t>Table 24.1</a:t>
            </a:r>
          </a:p>
        </p:txBody>
      </p:sp>
      <p:pic>
        <p:nvPicPr>
          <p:cNvPr id="53251" name="Picture 3" descr="24_01"/>
          <p:cNvPicPr>
            <a:picLocks noChangeAspect="1" noChangeArrowheads="1"/>
          </p:cNvPicPr>
          <p:nvPr/>
        </p:nvPicPr>
        <p:blipFill>
          <a:blip r:embed="rId2" cstate="print"/>
          <a:srcRect/>
          <a:stretch>
            <a:fillRect/>
          </a:stretch>
        </p:blipFill>
        <p:spPr bwMode="auto">
          <a:xfrm>
            <a:off x="0" y="2070100"/>
            <a:ext cx="9144000" cy="2720975"/>
          </a:xfrm>
          <a:prstGeom prst="rect">
            <a:avLst/>
          </a:prstGeom>
          <a:noFill/>
        </p:spPr>
      </p:pic>
    </p:spTree>
  </p:cSld>
  <p:clrMapOvr>
    <a:masterClrMapping/>
  </p:clrMapOvr>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ChangeArrowheads="1"/>
          </p:cNvSpPr>
          <p:nvPr>
            <p:ph type="title"/>
          </p:nvPr>
        </p:nvSpPr>
        <p:spPr/>
        <p:txBody>
          <a:bodyPr/>
          <a:lstStyle/>
          <a:p>
            <a:r>
              <a:rPr lang="en-US"/>
              <a:t>Proto-oncogenes</a:t>
            </a:r>
            <a:r>
              <a:rPr lang="en-US">
                <a:sym typeface="Wingdings" pitchFamily="2" charset="2"/>
              </a:rPr>
              <a:t>Oncogenes</a:t>
            </a:r>
            <a:endParaRPr lang="en-US"/>
          </a:p>
        </p:txBody>
      </p:sp>
      <p:sp>
        <p:nvSpPr>
          <p:cNvPr id="54275" name="Rectangle 3"/>
          <p:cNvSpPr>
            <a:spLocks noGrp="1" noChangeArrowheads="1"/>
          </p:cNvSpPr>
          <p:nvPr>
            <p:ph type="body" idx="1"/>
          </p:nvPr>
        </p:nvSpPr>
        <p:spPr/>
        <p:txBody>
          <a:bodyPr/>
          <a:lstStyle/>
          <a:p>
            <a:r>
              <a:rPr lang="en-US"/>
              <a:t>Proto-oncogenes are genes that control normal cell growth- code for:</a:t>
            </a:r>
          </a:p>
          <a:p>
            <a:pPr lvl="1"/>
            <a:r>
              <a:rPr lang="en-US"/>
              <a:t>Growth factor receptors</a:t>
            </a:r>
          </a:p>
          <a:p>
            <a:pPr lvl="1"/>
            <a:r>
              <a:rPr lang="en-US"/>
              <a:t>Mitogen receptors</a:t>
            </a:r>
          </a:p>
          <a:p>
            <a:pPr lvl="1"/>
            <a:r>
              <a:rPr lang="en-US"/>
              <a:t>Growth/Division signal pathway components</a:t>
            </a:r>
          </a:p>
          <a:p>
            <a:pPr lvl="1"/>
            <a:r>
              <a:rPr lang="en-US"/>
              <a:t>Survival factors</a:t>
            </a:r>
          </a:p>
          <a:p>
            <a:r>
              <a:rPr lang="en-US"/>
              <a:t>Mutation converts Proto-oncogenes to oncogenes</a:t>
            </a:r>
          </a:p>
        </p:txBody>
      </p:sp>
    </p:spTree>
  </p:cSld>
  <p:clrMapOvr>
    <a:masterClrMapping/>
  </p:clrMapOvr>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2"/>
          <p:cNvSpPr>
            <a:spLocks noGrp="1" noChangeArrowheads="1"/>
          </p:cNvSpPr>
          <p:nvPr>
            <p:ph type="title"/>
          </p:nvPr>
        </p:nvSpPr>
        <p:spPr/>
        <p:txBody>
          <a:bodyPr/>
          <a:lstStyle/>
          <a:p>
            <a:r>
              <a:rPr lang="en-US"/>
              <a:t>Tumor Suppressor Genes</a:t>
            </a:r>
          </a:p>
        </p:txBody>
      </p:sp>
      <p:sp>
        <p:nvSpPr>
          <p:cNvPr id="55299" name="Rectangle 3"/>
          <p:cNvSpPr>
            <a:spLocks noGrp="1" noChangeArrowheads="1"/>
          </p:cNvSpPr>
          <p:nvPr>
            <p:ph type="body" idx="1"/>
          </p:nvPr>
        </p:nvSpPr>
        <p:spPr/>
        <p:txBody>
          <a:bodyPr>
            <a:normAutofit lnSpcReduction="10000"/>
          </a:bodyPr>
          <a:lstStyle/>
          <a:p>
            <a:r>
              <a:rPr lang="en-US" dirty="0"/>
              <a:t>Tumor suppressor genes code for check point control proteins.</a:t>
            </a:r>
          </a:p>
          <a:p>
            <a:pPr lvl="1"/>
            <a:r>
              <a:rPr lang="en-US" dirty="0"/>
              <a:t>Prevent entry of cells into S</a:t>
            </a:r>
          </a:p>
          <a:p>
            <a:pPr lvl="1"/>
            <a:r>
              <a:rPr lang="en-US" dirty="0"/>
              <a:t>Prevent replication of DAMAGED DNA</a:t>
            </a:r>
          </a:p>
          <a:p>
            <a:pPr lvl="1"/>
            <a:r>
              <a:rPr lang="en-US" dirty="0"/>
              <a:t>Prevent abnormal cell division</a:t>
            </a:r>
          </a:p>
          <a:p>
            <a:r>
              <a:rPr lang="en-US" dirty="0"/>
              <a:t>Tumor suppressor mutations are recessive</a:t>
            </a:r>
          </a:p>
          <a:p>
            <a:pPr lvl="1"/>
            <a:r>
              <a:rPr lang="en-US" dirty="0"/>
              <a:t>Both copies must be knocked out to cause abnormal cell division</a:t>
            </a:r>
          </a:p>
          <a:p>
            <a:pPr lvl="1"/>
            <a:r>
              <a:rPr lang="en-US" dirty="0"/>
              <a:t>Tumor suppressor mutations are heritable</a:t>
            </a:r>
          </a:p>
        </p:txBody>
      </p:sp>
    </p:spTree>
  </p:cSld>
  <p:clrMapOvr>
    <a:masterClrMapping/>
  </p:clrMapOvr>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8" name="Rectangle 4"/>
          <p:cNvSpPr>
            <a:spLocks noGrp="1" noChangeArrowheads="1"/>
          </p:cNvSpPr>
          <p:nvPr>
            <p:ph type="title"/>
          </p:nvPr>
        </p:nvSpPr>
        <p:spPr/>
        <p:txBody>
          <a:bodyPr/>
          <a:lstStyle/>
          <a:p>
            <a:r>
              <a:rPr lang="en-US" dirty="0" err="1"/>
              <a:t>Rb</a:t>
            </a:r>
            <a:r>
              <a:rPr lang="en-US" dirty="0"/>
              <a:t> is a Critical Tumor </a:t>
            </a:r>
            <a:r>
              <a:rPr lang="en-US" dirty="0" err="1"/>
              <a:t>Supressor</a:t>
            </a:r>
            <a:endParaRPr lang="en-US" dirty="0"/>
          </a:p>
        </p:txBody>
      </p:sp>
      <p:pic>
        <p:nvPicPr>
          <p:cNvPr id="57349" name="Picture 5" descr="2326_1"/>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1143000" y="2332038"/>
            <a:ext cx="6635750" cy="4525962"/>
          </a:xfrm>
          <a:prstGeom prst="rect">
            <a:avLst/>
          </a:prstGeom>
          <a:noFill/>
          <a:ln w="9525">
            <a:noFill/>
            <a:miter lim="800000"/>
            <a:headEnd/>
            <a:tailEnd/>
          </a:ln>
          <a:effectLst/>
        </p:spPr>
      </p:pic>
    </p:spTree>
  </p:cSld>
  <p:clrMapOvr>
    <a:masterClrMapping/>
  </p:clrMapOvr>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style>
          <a:lnRef idx="1">
            <a:schemeClr val="accent3"/>
          </a:lnRef>
          <a:fillRef idx="2">
            <a:schemeClr val="accent3"/>
          </a:fillRef>
          <a:effectRef idx="1">
            <a:schemeClr val="accent3"/>
          </a:effectRef>
          <a:fontRef idx="minor">
            <a:schemeClr val="dk1"/>
          </a:fontRef>
        </p:style>
        <p:txBody>
          <a:bodyPr>
            <a:normAutofit fontScale="90000"/>
          </a:bodyPr>
          <a:lstStyle/>
          <a:p>
            <a:r>
              <a:rPr lang="en-CA" dirty="0" smtClean="0"/>
              <a:t>Retinoblastoma is a heritable cancer </a:t>
            </a:r>
            <a:endParaRPr lang="uk-UA" dirty="0"/>
          </a:p>
        </p:txBody>
      </p:sp>
      <p:sp>
        <p:nvSpPr>
          <p:cNvPr id="3" name="Місце для вмісту 2"/>
          <p:cNvSpPr>
            <a:spLocks noGrp="1"/>
          </p:cNvSpPr>
          <p:nvPr>
            <p:ph idx="1"/>
          </p:nvPr>
        </p:nvSpPr>
        <p:spPr/>
        <p:txBody>
          <a:bodyPr/>
          <a:lstStyle/>
          <a:p>
            <a:endParaRPr lang="uk-UA"/>
          </a:p>
        </p:txBody>
      </p:sp>
      <p:pic>
        <p:nvPicPr>
          <p:cNvPr id="4" name="Picture 3" descr="Figure 24"/>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1412776"/>
            <a:ext cx="9117012" cy="4148236"/>
          </a:xfrm>
          <a:prstGeom prst="rect">
            <a:avLst/>
          </a:prstGeom>
          <a:noFill/>
          <a:ln w="9525">
            <a:noFill/>
            <a:miter lim="800000"/>
            <a:headEnd/>
            <a:tailEnd/>
          </a:ln>
          <a:effectLst/>
        </p:spPr>
      </p:pic>
      <p:sp>
        <p:nvSpPr>
          <p:cNvPr id="5" name="Прямокутник 4"/>
          <p:cNvSpPr/>
          <p:nvPr/>
        </p:nvSpPr>
        <p:spPr>
          <a:xfrm>
            <a:off x="395536" y="6093296"/>
            <a:ext cx="6053196" cy="646331"/>
          </a:xfrm>
          <a:prstGeom prst="rect">
            <a:avLst/>
          </a:prstGeom>
        </p:spPr>
        <p:txBody>
          <a:bodyPr wrap="none">
            <a:spAutoFit/>
          </a:bodyPr>
          <a:lstStyle/>
          <a:p>
            <a:r>
              <a:rPr lang="en-US" sz="3600" dirty="0" err="1" smtClean="0"/>
              <a:t>Rb</a:t>
            </a:r>
            <a:r>
              <a:rPr lang="en-US" sz="3600" dirty="0" smtClean="0"/>
              <a:t> is a Critical Tumor </a:t>
            </a:r>
            <a:r>
              <a:rPr lang="en-US" sz="3600" dirty="0" err="1" smtClean="0"/>
              <a:t>Supressor</a:t>
            </a:r>
            <a:endParaRPr lang="uk-UA" sz="3600" dirty="0"/>
          </a:p>
        </p:txBody>
      </p:sp>
    </p:spTree>
  </p:cSld>
  <p:clrMapOvr>
    <a:masterClrMapping/>
  </p:clrMapOvr>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4000" cy="980728"/>
          </a:xfrm>
        </p:spPr>
        <p:style>
          <a:lnRef idx="1">
            <a:schemeClr val="accent3"/>
          </a:lnRef>
          <a:fillRef idx="2">
            <a:schemeClr val="accent3"/>
          </a:fillRef>
          <a:effectRef idx="1">
            <a:schemeClr val="accent3"/>
          </a:effectRef>
          <a:fontRef idx="minor">
            <a:schemeClr val="dk1"/>
          </a:fontRef>
        </p:style>
        <p:txBody>
          <a:bodyPr>
            <a:normAutofit fontScale="90000"/>
          </a:bodyPr>
          <a:lstStyle/>
          <a:p>
            <a:r>
              <a:rPr lang="en-CA" dirty="0" smtClean="0"/>
              <a:t>Proto-</a:t>
            </a:r>
            <a:r>
              <a:rPr lang="en-CA" dirty="0" err="1" smtClean="0"/>
              <a:t>Oncogenes</a:t>
            </a:r>
            <a:r>
              <a:rPr lang="en-CA" dirty="0" smtClean="0"/>
              <a:t> &amp; Tumour </a:t>
            </a:r>
            <a:r>
              <a:rPr lang="en-CA" dirty="0" err="1" smtClean="0"/>
              <a:t>Supressors</a:t>
            </a:r>
            <a:r>
              <a:rPr lang="en-CA" dirty="0" smtClean="0"/>
              <a:t>- Normal Functions</a:t>
            </a:r>
            <a:endParaRPr lang="uk-UA" dirty="0"/>
          </a:p>
        </p:txBody>
      </p:sp>
      <p:pic>
        <p:nvPicPr>
          <p:cNvPr id="4" name="Picture 2" descr="Figure 24"/>
          <p:cNvPicPr>
            <a:picLocks noGrp="1" noChangeAspect="1" noChangeArrowheads="1"/>
          </p:cNvPicPr>
          <p:nvPr>
            <p:ph idx="1"/>
          </p:nvPr>
        </p:nvPicPr>
        <p:blipFill>
          <a:blip r:embed="rId2" cstate="email">
            <a:extLst>
              <a:ext uri="{28A0092B-C50C-407E-A947-70E740481C1C}">
                <a14:useLocalDpi xmlns:a14="http://schemas.microsoft.com/office/drawing/2010/main"/>
              </a:ext>
            </a:extLst>
          </a:blip>
          <a:srcRect/>
          <a:stretch>
            <a:fillRect/>
          </a:stretch>
        </p:blipFill>
        <p:spPr bwMode="auto">
          <a:xfrm>
            <a:off x="1031969" y="1340768"/>
            <a:ext cx="7624577" cy="5517232"/>
          </a:xfrm>
          <a:prstGeom prst="rect">
            <a:avLst/>
          </a:prstGeom>
          <a:noFill/>
          <a:ln w="9525">
            <a:noFill/>
            <a:miter lim="800000"/>
            <a:headEnd/>
            <a:tailEnd/>
          </a:ln>
          <a:effectLst/>
        </p:spPr>
      </p:pic>
    </p:spTree>
  </p:cSld>
  <p:clrMapOvr>
    <a:masterClrMapping/>
  </p:clrMapOvr>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0"/>
            <a:ext cx="8229600" cy="476672"/>
          </a:xfrm>
        </p:spPr>
        <p:style>
          <a:lnRef idx="1">
            <a:schemeClr val="accent3"/>
          </a:lnRef>
          <a:fillRef idx="2">
            <a:schemeClr val="accent3"/>
          </a:fillRef>
          <a:effectRef idx="1">
            <a:schemeClr val="accent3"/>
          </a:effectRef>
          <a:fontRef idx="minor">
            <a:schemeClr val="dk1"/>
          </a:fontRef>
        </p:style>
        <p:txBody>
          <a:bodyPr>
            <a:normAutofit fontScale="90000"/>
          </a:bodyPr>
          <a:lstStyle/>
          <a:p>
            <a:r>
              <a:rPr lang="en-CA" dirty="0" smtClean="0"/>
              <a:t/>
            </a:r>
            <a:br>
              <a:rPr lang="en-CA" dirty="0" smtClean="0"/>
            </a:br>
            <a:r>
              <a:rPr lang="en-CA" dirty="0" smtClean="0"/>
              <a:t>Cancer starts from a single mutant cell</a:t>
            </a:r>
            <a:r>
              <a:rPr lang="uk-UA" dirty="0" smtClean="0"/>
              <a:t/>
            </a:r>
            <a:br>
              <a:rPr lang="uk-UA" dirty="0" smtClean="0"/>
            </a:br>
            <a:endParaRPr lang="uk-UA" dirty="0"/>
          </a:p>
        </p:txBody>
      </p:sp>
      <p:pic>
        <p:nvPicPr>
          <p:cNvPr id="6" name="Picture 2" descr="Figure 24"/>
          <p:cNvPicPr>
            <a:picLocks noGrp="1" noChangeAspect="1" noChangeArrowheads="1"/>
          </p:cNvPicPr>
          <p:nvPr>
            <p:ph idx="1"/>
          </p:nvPr>
        </p:nvPicPr>
        <p:blipFill>
          <a:blip r:embed="rId2" cstate="email">
            <a:extLst>
              <a:ext uri="{28A0092B-C50C-407E-A947-70E740481C1C}">
                <a14:useLocalDpi xmlns:a14="http://schemas.microsoft.com/office/drawing/2010/main"/>
              </a:ext>
            </a:extLst>
          </a:blip>
          <a:srcRect/>
          <a:stretch>
            <a:fillRect/>
          </a:stretch>
        </p:blipFill>
        <p:spPr bwMode="auto">
          <a:xfrm>
            <a:off x="246935" y="548680"/>
            <a:ext cx="8717553" cy="6303553"/>
          </a:xfrm>
          <a:prstGeom prst="rect">
            <a:avLst/>
          </a:prstGeom>
          <a:noFill/>
          <a:ln w="9525">
            <a:noFill/>
            <a:miter lim="800000"/>
            <a:headEnd/>
            <a:tailEnd/>
          </a:ln>
          <a:effectLst/>
        </p:spPr>
      </p:pic>
    </p:spTree>
  </p:cSld>
  <p:clrMapOvr>
    <a:masterClrMapping/>
  </p:clrMapOvr>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3" descr="Figure 24"/>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1029094" y="0"/>
            <a:ext cx="7005244" cy="6856413"/>
          </a:xfrm>
          <a:prstGeom prst="rect">
            <a:avLst/>
          </a:prstGeom>
          <a:noFill/>
          <a:ln w="9525">
            <a:noFill/>
            <a:miter lim="800000"/>
            <a:headEnd/>
            <a:tailEnd/>
          </a:ln>
          <a:effectLst/>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4000" cy="692696"/>
          </a:xfrm>
        </p:spPr>
        <p:style>
          <a:lnRef idx="1">
            <a:schemeClr val="accent3"/>
          </a:lnRef>
          <a:fillRef idx="2">
            <a:schemeClr val="accent3"/>
          </a:fillRef>
          <a:effectRef idx="1">
            <a:schemeClr val="accent3"/>
          </a:effectRef>
          <a:fontRef idx="minor">
            <a:schemeClr val="dk1"/>
          </a:fontRef>
        </p:style>
        <p:txBody>
          <a:bodyPr>
            <a:normAutofit fontScale="90000"/>
          </a:bodyPr>
          <a:lstStyle/>
          <a:p>
            <a:r>
              <a:rPr lang="en-US" dirty="0" smtClean="0"/>
              <a:t>Cells Fusion</a:t>
            </a:r>
            <a:endParaRPr lang="uk-UA" dirty="0"/>
          </a:p>
        </p:txBody>
      </p:sp>
      <p:pic>
        <p:nvPicPr>
          <p:cNvPr id="1026" name="Picture 2"/>
          <p:cNvPicPr>
            <a:picLocks noGrp="1" noChangeAspect="1" noChangeArrowheads="1"/>
          </p:cNvPicPr>
          <p:nvPr>
            <p:ph idx="1"/>
          </p:nvPr>
        </p:nvPicPr>
        <p:blipFill>
          <a:blip r:embed="rId2" cstate="email">
            <a:extLst>
              <a:ext uri="{28A0092B-C50C-407E-A947-70E740481C1C}">
                <a14:useLocalDpi xmlns:a14="http://schemas.microsoft.com/office/drawing/2010/main"/>
              </a:ext>
            </a:extLst>
          </a:blip>
          <a:srcRect/>
          <a:stretch>
            <a:fillRect/>
          </a:stretch>
        </p:blipFill>
        <p:spPr bwMode="auto">
          <a:xfrm>
            <a:off x="0" y="1052736"/>
            <a:ext cx="9108504" cy="4643380"/>
          </a:xfrm>
          <a:prstGeom prst="rect">
            <a:avLst/>
          </a:prstGeom>
          <a:noFill/>
          <a:ln w="9525">
            <a:noFill/>
            <a:miter lim="800000"/>
            <a:headEnd/>
            <a:tailEnd/>
          </a:ln>
        </p:spPr>
      </p:pic>
      <p:sp>
        <p:nvSpPr>
          <p:cNvPr id="5" name="Прямокутник 4"/>
          <p:cNvSpPr/>
          <p:nvPr/>
        </p:nvSpPr>
        <p:spPr>
          <a:xfrm>
            <a:off x="539552" y="5859269"/>
            <a:ext cx="7885112" cy="954107"/>
          </a:xfrm>
          <a:prstGeom prst="rect">
            <a:avLst/>
          </a:prstGeom>
        </p:spPr>
        <p:txBody>
          <a:bodyPr wrap="square">
            <a:spAutoFit/>
          </a:bodyPr>
          <a:lstStyle/>
          <a:p>
            <a:pPr lvl="0" algn="ctr">
              <a:spcBef>
                <a:spcPct val="0"/>
              </a:spcBef>
            </a:pPr>
            <a:r>
              <a:rPr lang="en-US" sz="2800" dirty="0" err="1">
                <a:solidFill>
                  <a:prstClr val="black"/>
                </a:solidFill>
                <a:ea typeface="+mj-ea"/>
                <a:cs typeface="+mj-cs"/>
              </a:rPr>
              <a:t>HeLa</a:t>
            </a:r>
            <a:r>
              <a:rPr lang="en-US" sz="2800" dirty="0">
                <a:solidFill>
                  <a:prstClr val="black"/>
                </a:solidFill>
                <a:ea typeface="+mj-ea"/>
                <a:cs typeface="+mj-cs"/>
              </a:rPr>
              <a:t> M phase + rat kangaroo PtK2 cells in G1 (a), S (b) and G2 (c) phase</a:t>
            </a:r>
            <a:endParaRPr lang="uk-UA" sz="2800" dirty="0">
              <a:solidFill>
                <a:prstClr val="black"/>
              </a:solidFill>
              <a:ea typeface="+mj-ea"/>
              <a:cs typeface="+mj-cs"/>
            </a:endParaRPr>
          </a:p>
        </p:txBody>
      </p:sp>
      <p:sp>
        <p:nvSpPr>
          <p:cNvPr id="6" name="Прямокутник 5"/>
          <p:cNvSpPr/>
          <p:nvPr/>
        </p:nvSpPr>
        <p:spPr>
          <a:xfrm>
            <a:off x="6574154" y="5373216"/>
            <a:ext cx="2390334" cy="369332"/>
          </a:xfrm>
          <a:prstGeom prst="rect">
            <a:avLst/>
          </a:prstGeom>
        </p:spPr>
        <p:txBody>
          <a:bodyPr wrap="none">
            <a:spAutoFit/>
          </a:bodyPr>
          <a:lstStyle/>
          <a:p>
            <a:r>
              <a:rPr lang="en-US" dirty="0" smtClean="0"/>
              <a:t>elongated doubled </a:t>
            </a:r>
            <a:r>
              <a:rPr lang="en-US" dirty="0" err="1" smtClean="0"/>
              <a:t>chrs</a:t>
            </a:r>
            <a:endParaRPr lang="uk-UA" dirty="0"/>
          </a:p>
        </p:txBody>
      </p:sp>
      <p:sp>
        <p:nvSpPr>
          <p:cNvPr id="7" name="Прямокутник 6"/>
          <p:cNvSpPr/>
          <p:nvPr/>
        </p:nvSpPr>
        <p:spPr>
          <a:xfrm>
            <a:off x="251520" y="5373216"/>
            <a:ext cx="2638479" cy="369332"/>
          </a:xfrm>
          <a:prstGeom prst="rect">
            <a:avLst/>
          </a:prstGeom>
        </p:spPr>
        <p:txBody>
          <a:bodyPr wrap="none">
            <a:spAutoFit/>
          </a:bodyPr>
          <a:lstStyle/>
          <a:p>
            <a:r>
              <a:rPr lang="en-US" dirty="0" smtClean="0"/>
              <a:t>elongated condensed </a:t>
            </a:r>
            <a:r>
              <a:rPr lang="en-US" dirty="0" err="1" smtClean="0"/>
              <a:t>chrs</a:t>
            </a:r>
            <a:endParaRPr lang="uk-UA" dirty="0"/>
          </a:p>
        </p:txBody>
      </p:sp>
      <p:sp>
        <p:nvSpPr>
          <p:cNvPr id="8" name="Прямокутник 7"/>
          <p:cNvSpPr/>
          <p:nvPr/>
        </p:nvSpPr>
        <p:spPr>
          <a:xfrm>
            <a:off x="3203848" y="5373216"/>
            <a:ext cx="2952860" cy="369332"/>
          </a:xfrm>
          <a:prstGeom prst="rect">
            <a:avLst/>
          </a:prstGeom>
        </p:spPr>
        <p:txBody>
          <a:bodyPr wrap="none">
            <a:spAutoFit/>
          </a:bodyPr>
          <a:lstStyle/>
          <a:p>
            <a:r>
              <a:rPr lang="en-US" dirty="0" err="1" smtClean="0"/>
              <a:t>pulverased</a:t>
            </a:r>
            <a:r>
              <a:rPr lang="en-US" dirty="0" smtClean="0"/>
              <a:t> fragments  of </a:t>
            </a:r>
            <a:r>
              <a:rPr lang="en-US" dirty="0" err="1" smtClean="0"/>
              <a:t>chrs</a:t>
            </a:r>
            <a:endParaRPr lang="uk-UA" dirty="0"/>
          </a:p>
        </p:txBody>
      </p:sp>
      <p:pic>
        <p:nvPicPr>
          <p:cNvPr id="4098" name="Picture 2"/>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36512" y="1057274"/>
            <a:ext cx="2952328" cy="4415193"/>
          </a:xfrm>
          <a:prstGeom prst="rect">
            <a:avLst/>
          </a:prstGeom>
          <a:noFill/>
          <a:ln w="9525">
            <a:noFill/>
            <a:miter lim="800000"/>
            <a:headEnd/>
            <a:tailEnd/>
          </a:ln>
        </p:spPr>
      </p:pic>
      <p:sp>
        <p:nvSpPr>
          <p:cNvPr id="9" name="Прямокутник 8"/>
          <p:cNvSpPr/>
          <p:nvPr/>
        </p:nvSpPr>
        <p:spPr>
          <a:xfrm>
            <a:off x="1835696" y="2926685"/>
            <a:ext cx="1584176" cy="646331"/>
          </a:xfrm>
          <a:prstGeom prst="rect">
            <a:avLst/>
          </a:prstGeom>
        </p:spPr>
        <p:txBody>
          <a:bodyPr wrap="square">
            <a:spAutoFit/>
          </a:bodyPr>
          <a:lstStyle/>
          <a:p>
            <a:r>
              <a:rPr lang="en-US" dirty="0" smtClean="0"/>
              <a:t>Mitotic</a:t>
            </a:r>
          </a:p>
          <a:p>
            <a:r>
              <a:rPr lang="en-US" dirty="0" smtClean="0"/>
              <a:t>Chromosomes</a:t>
            </a:r>
            <a:endParaRPr lang="uk-UA" dirty="0"/>
          </a:p>
        </p:txBody>
      </p:sp>
      <p:cxnSp>
        <p:nvCxnSpPr>
          <p:cNvPr id="11" name="Пряма зі стрілкою 10"/>
          <p:cNvCxnSpPr/>
          <p:nvPr/>
        </p:nvCxnSpPr>
        <p:spPr>
          <a:xfrm flipH="1">
            <a:off x="1691680" y="3645024"/>
            <a:ext cx="216024" cy="50405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6" name="Пряма зі стрілкою 15"/>
          <p:cNvCxnSpPr/>
          <p:nvPr/>
        </p:nvCxnSpPr>
        <p:spPr>
          <a:xfrm flipV="1">
            <a:off x="2699792" y="2636912"/>
            <a:ext cx="864096" cy="50405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0" name="Прямокутник 19"/>
          <p:cNvSpPr/>
          <p:nvPr/>
        </p:nvSpPr>
        <p:spPr>
          <a:xfrm>
            <a:off x="7668344" y="980728"/>
            <a:ext cx="1584176" cy="646331"/>
          </a:xfrm>
          <a:prstGeom prst="rect">
            <a:avLst/>
          </a:prstGeom>
        </p:spPr>
        <p:txBody>
          <a:bodyPr wrap="square">
            <a:spAutoFit/>
          </a:bodyPr>
          <a:lstStyle/>
          <a:p>
            <a:r>
              <a:rPr lang="en-US" dirty="0" smtClean="0"/>
              <a:t>Mitotic</a:t>
            </a:r>
          </a:p>
          <a:p>
            <a:r>
              <a:rPr lang="en-US" dirty="0" smtClean="0"/>
              <a:t>Chromosomes</a:t>
            </a:r>
            <a:endParaRPr lang="uk-UA" dirty="0"/>
          </a:p>
        </p:txBody>
      </p:sp>
      <p:cxnSp>
        <p:nvCxnSpPr>
          <p:cNvPr id="22" name="Пряма зі стрілкою 21"/>
          <p:cNvCxnSpPr>
            <a:stCxn id="20" idx="1"/>
          </p:cNvCxnSpPr>
          <p:nvPr/>
        </p:nvCxnSpPr>
        <p:spPr>
          <a:xfrm flipH="1">
            <a:off x="7452320" y="1303894"/>
            <a:ext cx="216024" cy="18089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27384"/>
            <a:ext cx="9144000" cy="576064"/>
          </a:xfrm>
        </p:spPr>
        <p:style>
          <a:lnRef idx="1">
            <a:schemeClr val="accent3"/>
          </a:lnRef>
          <a:fillRef idx="2">
            <a:schemeClr val="accent3"/>
          </a:fillRef>
          <a:effectRef idx="1">
            <a:schemeClr val="accent3"/>
          </a:effectRef>
          <a:fontRef idx="minor">
            <a:schemeClr val="dk1"/>
          </a:fontRef>
        </p:style>
        <p:txBody>
          <a:bodyPr>
            <a:normAutofit fontScale="90000"/>
          </a:bodyPr>
          <a:lstStyle/>
          <a:p>
            <a:r>
              <a:rPr lang="en-US" dirty="0" smtClean="0"/>
              <a:t>Protein </a:t>
            </a:r>
            <a:r>
              <a:rPr lang="en-US" dirty="0" err="1" smtClean="0"/>
              <a:t>Kinases</a:t>
            </a:r>
            <a:endParaRPr lang="uk-UA" dirty="0"/>
          </a:p>
        </p:txBody>
      </p:sp>
      <p:sp>
        <p:nvSpPr>
          <p:cNvPr id="3" name="Місце для вмісту 2"/>
          <p:cNvSpPr>
            <a:spLocks noGrp="1"/>
          </p:cNvSpPr>
          <p:nvPr>
            <p:ph idx="1"/>
          </p:nvPr>
        </p:nvSpPr>
        <p:spPr>
          <a:xfrm>
            <a:off x="0" y="692696"/>
            <a:ext cx="9144000" cy="6165304"/>
          </a:xfrm>
        </p:spPr>
        <p:txBody>
          <a:bodyPr/>
          <a:lstStyle/>
          <a:p>
            <a:r>
              <a:rPr lang="en-US" dirty="0" smtClean="0"/>
              <a:t>Experiments on </a:t>
            </a:r>
            <a:r>
              <a:rPr lang="en-US" dirty="0" err="1" smtClean="0"/>
              <a:t>Oocytes</a:t>
            </a:r>
            <a:r>
              <a:rPr lang="en-US" dirty="0" smtClean="0"/>
              <a:t> and early frog embryos and some invertebrates (surf clam, sea urchins): what opens DNA replication and entry in Mitosis.</a:t>
            </a:r>
          </a:p>
          <a:p>
            <a:r>
              <a:rPr lang="en-US" b="1" dirty="0" smtClean="0"/>
              <a:t>Maturation promoting factor MPF </a:t>
            </a:r>
            <a:r>
              <a:rPr lang="en-US" dirty="0" smtClean="0"/>
              <a:t>– protein </a:t>
            </a:r>
            <a:r>
              <a:rPr lang="en-US" dirty="0" err="1" smtClean="0"/>
              <a:t>kinase</a:t>
            </a:r>
            <a:r>
              <a:rPr lang="en-US" dirty="0" smtClean="0"/>
              <a:t> – transfers phosphates onto specific </a:t>
            </a:r>
            <a:r>
              <a:rPr lang="en-US" b="1" dirty="0" smtClean="0"/>
              <a:t>serine</a:t>
            </a:r>
            <a:r>
              <a:rPr lang="en-US" dirty="0" smtClean="0"/>
              <a:t> and </a:t>
            </a:r>
            <a:r>
              <a:rPr lang="en-US" b="1" dirty="0" err="1" smtClean="0"/>
              <a:t>threonine</a:t>
            </a:r>
            <a:r>
              <a:rPr lang="en-US" dirty="0" smtClean="0"/>
              <a:t> residues by its </a:t>
            </a:r>
            <a:r>
              <a:rPr lang="en-US" dirty="0" err="1" smtClean="0"/>
              <a:t>cathalitic</a:t>
            </a:r>
            <a:r>
              <a:rPr lang="en-US" dirty="0" smtClean="0"/>
              <a:t> subunit, regulated by </a:t>
            </a:r>
            <a:r>
              <a:rPr lang="en-US" dirty="0" err="1" smtClean="0"/>
              <a:t>cyclin</a:t>
            </a:r>
            <a:r>
              <a:rPr lang="en-US" dirty="0" smtClean="0"/>
              <a:t> subunit</a:t>
            </a:r>
          </a:p>
          <a:p>
            <a:r>
              <a:rPr lang="en-US" dirty="0" smtClean="0"/>
              <a:t>Single </a:t>
            </a:r>
            <a:r>
              <a:rPr lang="en-US" dirty="0" err="1" smtClean="0"/>
              <a:t>phosphorilating</a:t>
            </a:r>
            <a:r>
              <a:rPr lang="en-US" dirty="0" smtClean="0"/>
              <a:t> enzyme regulates CC</a:t>
            </a:r>
          </a:p>
          <a:p>
            <a:r>
              <a:rPr lang="en-US" dirty="0" err="1" smtClean="0"/>
              <a:t>Cyclin</a:t>
            </a:r>
            <a:r>
              <a:rPr lang="en-US" dirty="0" smtClean="0"/>
              <a:t> dependent activity  </a:t>
            </a:r>
            <a:endParaRPr lang="uk-UA"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6497460" y="3933056"/>
            <a:ext cx="2683052" cy="2952888"/>
          </a:xfrm>
          <a:prstGeom prst="rect">
            <a:avLst/>
          </a:prstGeom>
          <a:noFill/>
          <a:ln w="9525">
            <a:noFill/>
            <a:miter lim="800000"/>
            <a:headEnd/>
            <a:tailEnd/>
          </a:ln>
        </p:spPr>
      </p:pic>
      <p:pic>
        <p:nvPicPr>
          <p:cNvPr id="3" name="Picture 2"/>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163178" y="0"/>
            <a:ext cx="2490322" cy="6623050"/>
          </a:xfrm>
          <a:prstGeom prst="rect">
            <a:avLst/>
          </a:prstGeom>
          <a:noFill/>
          <a:ln w="9525">
            <a:noFill/>
            <a:miter lim="800000"/>
            <a:headEnd/>
            <a:tailEnd/>
          </a:ln>
        </p:spPr>
      </p:pic>
      <p:sp>
        <p:nvSpPr>
          <p:cNvPr id="4" name="Text Box 5"/>
          <p:cNvSpPr txBox="1">
            <a:spLocks noChangeArrowheads="1"/>
          </p:cNvSpPr>
          <p:nvPr/>
        </p:nvSpPr>
        <p:spPr bwMode="auto">
          <a:xfrm>
            <a:off x="-36512" y="6453336"/>
            <a:ext cx="6346726" cy="461665"/>
          </a:xfrm>
          <a:prstGeom prst="rect">
            <a:avLst/>
          </a:prstGeom>
          <a:noFill/>
          <a:ln w="9525">
            <a:noFill/>
            <a:miter lim="800000"/>
            <a:headEnd/>
            <a:tailEnd/>
          </a:ln>
          <a:effectLst/>
        </p:spPr>
        <p:txBody>
          <a:bodyPr wrap="square">
            <a:spAutoFit/>
          </a:bodyPr>
          <a:lstStyle/>
          <a:p>
            <a:pPr>
              <a:spcBef>
                <a:spcPct val="50000"/>
              </a:spcBef>
            </a:pPr>
            <a:r>
              <a:rPr lang="en-US" sz="2400" b="1" dirty="0" smtClean="0"/>
              <a:t>Mitosis induction in frog </a:t>
            </a:r>
            <a:r>
              <a:rPr lang="hu-HU" sz="2400" b="1" dirty="0" smtClean="0"/>
              <a:t>oo</a:t>
            </a:r>
            <a:r>
              <a:rPr lang="en-US" sz="2400" b="1" dirty="0" err="1" smtClean="0"/>
              <a:t>cyte</a:t>
            </a:r>
            <a:endParaRPr lang="hu-HU" sz="2400" b="1" dirty="0"/>
          </a:p>
        </p:txBody>
      </p:sp>
      <p:sp>
        <p:nvSpPr>
          <p:cNvPr id="5" name="Szövegdoboz 4"/>
          <p:cNvSpPr txBox="1">
            <a:spLocks noChangeArrowheads="1"/>
          </p:cNvSpPr>
          <p:nvPr/>
        </p:nvSpPr>
        <p:spPr bwMode="auto">
          <a:xfrm>
            <a:off x="2781140" y="1"/>
            <a:ext cx="6362859" cy="6001643"/>
          </a:xfrm>
          <a:prstGeom prst="rect">
            <a:avLst/>
          </a:prstGeom>
          <a:noFill/>
          <a:ln w="9525">
            <a:noFill/>
            <a:miter lim="800000"/>
            <a:headEnd/>
            <a:tailEnd/>
          </a:ln>
        </p:spPr>
        <p:txBody>
          <a:bodyPr wrap="square">
            <a:spAutoFit/>
          </a:bodyPr>
          <a:lstStyle/>
          <a:p>
            <a:r>
              <a:rPr lang="hu-HU" altLang="hu-HU" sz="2400" dirty="0">
                <a:solidFill>
                  <a:srgbClr val="212121"/>
                </a:solidFill>
              </a:rPr>
              <a:t>During the maturation of the </a:t>
            </a:r>
            <a:r>
              <a:rPr lang="hu-HU" altLang="hu-HU" sz="2400" dirty="0"/>
              <a:t>f</a:t>
            </a:r>
            <a:r>
              <a:rPr lang="hu-HU" sz="2400" dirty="0"/>
              <a:t>rogg oocyte the </a:t>
            </a:r>
            <a:r>
              <a:rPr lang="hu-HU" altLang="hu-HU" sz="2400" dirty="0" smtClean="0">
                <a:solidFill>
                  <a:srgbClr val="212121"/>
                </a:solidFill>
              </a:rPr>
              <a:t>CC </a:t>
            </a:r>
            <a:r>
              <a:rPr lang="hu-HU" altLang="hu-HU" sz="2400" dirty="0">
                <a:solidFill>
                  <a:srgbClr val="212121"/>
                </a:solidFill>
              </a:rPr>
              <a:t>is blocked in G2.</a:t>
            </a:r>
          </a:p>
          <a:p>
            <a:r>
              <a:rPr lang="hu-HU" altLang="hu-HU" sz="2400" dirty="0" smtClean="0">
                <a:solidFill>
                  <a:srgbClr val="212121"/>
                </a:solidFill>
              </a:rPr>
              <a:t>After </a:t>
            </a:r>
            <a:r>
              <a:rPr lang="hu-HU" altLang="hu-HU" sz="2400" dirty="0">
                <a:solidFill>
                  <a:srgbClr val="212121"/>
                </a:solidFill>
              </a:rPr>
              <a:t>progesteron treatment  the egg continues the cycle and goes into M-phase.</a:t>
            </a:r>
          </a:p>
          <a:p>
            <a:r>
              <a:rPr lang="hu-HU" sz="2400" dirty="0" smtClean="0">
                <a:solidFill>
                  <a:srgbClr val="212121"/>
                </a:solidFill>
              </a:rPr>
              <a:t>Isolating </a:t>
            </a:r>
            <a:r>
              <a:rPr lang="hu-HU" sz="2400" dirty="0">
                <a:solidFill>
                  <a:srgbClr val="212121"/>
                </a:solidFill>
              </a:rPr>
              <a:t>some cytoplasme from this cell by micropipette and introducing it into an other G2 phase cell the second cell will enter also to M-phase immediately.</a:t>
            </a:r>
            <a:endParaRPr lang="hu-HU" sz="2400" dirty="0"/>
          </a:p>
          <a:p>
            <a:r>
              <a:rPr lang="hu-HU" sz="2400" dirty="0" smtClean="0"/>
              <a:t>What </a:t>
            </a:r>
            <a:r>
              <a:rPr lang="hu-HU" sz="2400" dirty="0"/>
              <a:t>is the reason for this?</a:t>
            </a:r>
          </a:p>
          <a:p>
            <a:r>
              <a:rPr lang="hu-HU" sz="2400" dirty="0" smtClean="0"/>
              <a:t>The </a:t>
            </a:r>
            <a:r>
              <a:rPr lang="hu-HU" sz="2400" dirty="0"/>
              <a:t>cytoplasme of the 1st cell contains the </a:t>
            </a:r>
            <a:r>
              <a:rPr lang="hu-HU" sz="2400" dirty="0" smtClean="0"/>
              <a:t>MPF </a:t>
            </a:r>
            <a:r>
              <a:rPr lang="hu-HU" sz="2400" dirty="0"/>
              <a:t>(maturation promoting factor).</a:t>
            </a:r>
          </a:p>
          <a:p>
            <a:r>
              <a:rPr lang="hu-HU" sz="2400" dirty="0" smtClean="0"/>
              <a:t>Introducing </a:t>
            </a:r>
            <a:r>
              <a:rPr lang="hu-HU" sz="2400" dirty="0"/>
              <a:t>MPF into somatic cells, </a:t>
            </a:r>
          </a:p>
          <a:p>
            <a:r>
              <a:rPr lang="hu-HU" sz="2400" dirty="0"/>
              <a:t>mitosis can be induced </a:t>
            </a:r>
            <a:r>
              <a:rPr lang="en-US" sz="2400" dirty="0" smtClean="0"/>
              <a:t>also</a:t>
            </a:r>
            <a:r>
              <a:rPr lang="hu-HU" sz="2400" dirty="0" smtClean="0"/>
              <a:t>.</a:t>
            </a:r>
            <a:endParaRPr lang="hu-HU" sz="2400" dirty="0"/>
          </a:p>
          <a:p>
            <a:endParaRPr lang="hu-HU" dirty="0"/>
          </a:p>
          <a:p>
            <a:endParaRPr lang="hu-HU" dirty="0"/>
          </a:p>
          <a:p>
            <a:endParaRPr lang="hu-HU" dirty="0"/>
          </a:p>
          <a:p>
            <a:endParaRPr lang="hu-HU" dirty="0"/>
          </a:p>
        </p:txBody>
      </p:sp>
    </p:spTree>
    <p:extLst>
      <p:ext uri="{BB962C8B-B14F-4D97-AF65-F5344CB8AC3E}">
        <p14:creationId xmlns:p14="http://schemas.microsoft.com/office/powerpoint/2010/main" val="247238319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Grp="1" noChangeAspect="1" noChangeArrowheads="1"/>
          </p:cNvPicPr>
          <p:nvPr>
            <p:ph idx="1"/>
          </p:nvPr>
        </p:nvPicPr>
        <p:blipFill>
          <a:blip r:embed="rId2" cstate="email">
            <a:extLst>
              <a:ext uri="{28A0092B-C50C-407E-A947-70E740481C1C}">
                <a14:useLocalDpi xmlns:a14="http://schemas.microsoft.com/office/drawing/2010/main"/>
              </a:ext>
            </a:extLst>
          </a:blip>
          <a:srcRect/>
          <a:stretch>
            <a:fillRect/>
          </a:stretch>
        </p:blipFill>
        <p:spPr bwMode="auto">
          <a:xfrm>
            <a:off x="755576" y="0"/>
            <a:ext cx="7402710" cy="5893345"/>
          </a:xfrm>
          <a:prstGeom prst="rect">
            <a:avLst/>
          </a:prstGeom>
          <a:noFill/>
          <a:ln w="9525">
            <a:noFill/>
            <a:miter lim="800000"/>
            <a:headEnd/>
            <a:tailEnd/>
          </a:ln>
        </p:spPr>
      </p:pic>
      <p:sp>
        <p:nvSpPr>
          <p:cNvPr id="5" name="Прямокутник 4"/>
          <p:cNvSpPr/>
          <p:nvPr/>
        </p:nvSpPr>
        <p:spPr>
          <a:xfrm>
            <a:off x="0" y="5903893"/>
            <a:ext cx="9144000" cy="954107"/>
          </a:xfrm>
          <a:prstGeom prst="rect">
            <a:avLst/>
          </a:prstGeom>
        </p:spPr>
        <p:txBody>
          <a:bodyPr wrap="square">
            <a:spAutoFit/>
          </a:bodyPr>
          <a:lstStyle/>
          <a:p>
            <a:pPr algn="ctr"/>
            <a:r>
              <a:rPr lang="en-US" sz="2800" b="1" dirty="0" smtClean="0"/>
              <a:t>MPF and </a:t>
            </a:r>
            <a:r>
              <a:rPr lang="en-US" sz="2800" b="1" dirty="0" err="1" smtClean="0"/>
              <a:t>cyclins</a:t>
            </a:r>
            <a:r>
              <a:rPr lang="en-US" sz="2800" b="1" dirty="0" smtClean="0"/>
              <a:t> level in early frog embryo, when </a:t>
            </a:r>
          </a:p>
          <a:p>
            <a:pPr algn="ctr"/>
            <a:r>
              <a:rPr lang="en-US" sz="2800" b="1" dirty="0" smtClean="0"/>
              <a:t>all cells divide in synchrony </a:t>
            </a:r>
            <a:endParaRPr lang="uk-UA" sz="2800"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uk-UA"/>
          </a:p>
        </p:txBody>
      </p:sp>
      <p:pic>
        <p:nvPicPr>
          <p:cNvPr id="5122" name="Picture 2"/>
          <p:cNvPicPr>
            <a:picLocks noGrp="1" noChangeAspect="1" noChangeArrowheads="1"/>
          </p:cNvPicPr>
          <p:nvPr>
            <p:ph idx="1"/>
          </p:nvPr>
        </p:nvPicPr>
        <p:blipFill>
          <a:blip r:embed="rId2" cstate="print"/>
          <a:srcRect/>
          <a:stretch>
            <a:fillRect/>
          </a:stretch>
        </p:blipFill>
        <p:spPr bwMode="auto">
          <a:xfrm>
            <a:off x="0" y="0"/>
            <a:ext cx="9144000" cy="5091787"/>
          </a:xfrm>
          <a:prstGeom prst="rect">
            <a:avLst/>
          </a:prstGeom>
          <a:noFill/>
          <a:ln w="9525">
            <a:noFill/>
            <a:miter lim="800000"/>
            <a:headEnd/>
            <a:tailEnd/>
          </a:ln>
        </p:spPr>
      </p:pic>
      <p:sp>
        <p:nvSpPr>
          <p:cNvPr id="5" name="Прямокутник 4"/>
          <p:cNvSpPr/>
          <p:nvPr/>
        </p:nvSpPr>
        <p:spPr>
          <a:xfrm>
            <a:off x="184240" y="5445224"/>
            <a:ext cx="7742504" cy="646331"/>
          </a:xfrm>
          <a:prstGeom prst="rect">
            <a:avLst/>
          </a:prstGeom>
        </p:spPr>
        <p:txBody>
          <a:bodyPr wrap="none">
            <a:spAutoFit/>
          </a:bodyPr>
          <a:lstStyle/>
          <a:p>
            <a:r>
              <a:rPr lang="en-US" sz="3600" b="1" dirty="0" smtClean="0"/>
              <a:t>MPF and </a:t>
            </a:r>
            <a:r>
              <a:rPr lang="en-US" sz="3600" b="1" dirty="0" err="1" smtClean="0"/>
              <a:t>cyclins</a:t>
            </a:r>
            <a:r>
              <a:rPr lang="en-US" sz="3600" b="1" dirty="0" smtClean="0"/>
              <a:t> level in single yeast CC </a:t>
            </a:r>
            <a:endParaRPr lang="uk-UA" sz="3600"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4000" cy="692696"/>
          </a:xfrm>
        </p:spPr>
        <p:style>
          <a:lnRef idx="1">
            <a:schemeClr val="accent3"/>
          </a:lnRef>
          <a:fillRef idx="2">
            <a:schemeClr val="accent3"/>
          </a:fillRef>
          <a:effectRef idx="1">
            <a:schemeClr val="accent3"/>
          </a:effectRef>
          <a:fontRef idx="minor">
            <a:schemeClr val="dk1"/>
          </a:fontRef>
        </p:style>
        <p:txBody>
          <a:bodyPr>
            <a:normAutofit fontScale="90000"/>
          </a:bodyPr>
          <a:lstStyle/>
          <a:p>
            <a:r>
              <a:rPr lang="en-US" dirty="0" smtClean="0"/>
              <a:t>Cultured Cells of mammals and yeast:</a:t>
            </a:r>
            <a:endParaRPr lang="uk-UA" dirty="0"/>
          </a:p>
        </p:txBody>
      </p:sp>
      <p:sp>
        <p:nvSpPr>
          <p:cNvPr id="3" name="Місце для вмісту 2"/>
          <p:cNvSpPr>
            <a:spLocks noGrp="1"/>
          </p:cNvSpPr>
          <p:nvPr>
            <p:ph idx="1"/>
          </p:nvPr>
        </p:nvSpPr>
        <p:spPr>
          <a:xfrm>
            <a:off x="0" y="836712"/>
            <a:ext cx="9144000" cy="6021288"/>
          </a:xfrm>
        </p:spPr>
        <p:txBody>
          <a:bodyPr>
            <a:normAutofit fontScale="85000" lnSpcReduction="10000"/>
          </a:bodyPr>
          <a:lstStyle/>
          <a:p>
            <a:pPr marL="179388" indent="-179388"/>
            <a:r>
              <a:rPr lang="en-US" b="1" dirty="0" smtClean="0"/>
              <a:t>Yeasts</a:t>
            </a:r>
            <a:r>
              <a:rPr lang="en-US" dirty="0" smtClean="0"/>
              <a:t>: when gene </a:t>
            </a:r>
            <a:r>
              <a:rPr lang="en-US" b="1" dirty="0" smtClean="0"/>
              <a:t>cdc2</a:t>
            </a:r>
            <a:r>
              <a:rPr lang="en-US" dirty="0" smtClean="0"/>
              <a:t> mutated = CC stop prior DNA replication (S) or prior Mitosis (M).</a:t>
            </a:r>
          </a:p>
          <a:p>
            <a:pPr marL="179388" indent="-179388"/>
            <a:r>
              <a:rPr lang="en-US" b="1" dirty="0"/>
              <a:t>c</a:t>
            </a:r>
            <a:r>
              <a:rPr lang="en-US" b="1" dirty="0" smtClean="0"/>
              <a:t>dc2 </a:t>
            </a:r>
            <a:r>
              <a:rPr lang="en-US" b="1" dirty="0" err="1" smtClean="0"/>
              <a:t>kinase</a:t>
            </a:r>
            <a:r>
              <a:rPr lang="en-US" b="1" dirty="0" smtClean="0"/>
              <a:t> </a:t>
            </a:r>
            <a:r>
              <a:rPr lang="en-US" dirty="0" smtClean="0"/>
              <a:t>must be </a:t>
            </a:r>
            <a:r>
              <a:rPr lang="en-US" dirty="0" err="1" smtClean="0"/>
              <a:t>phosphorilated</a:t>
            </a:r>
            <a:r>
              <a:rPr lang="en-US" dirty="0" smtClean="0"/>
              <a:t> by CAK (</a:t>
            </a:r>
            <a:r>
              <a:rPr lang="en-US" dirty="0" err="1" smtClean="0"/>
              <a:t>cdc</a:t>
            </a:r>
            <a:r>
              <a:rPr lang="en-US" dirty="0" smtClean="0"/>
              <a:t>-activating </a:t>
            </a:r>
            <a:r>
              <a:rPr lang="en-US" dirty="0" err="1" smtClean="0"/>
              <a:t>kinase</a:t>
            </a:r>
            <a:r>
              <a:rPr lang="en-US" dirty="0" smtClean="0"/>
              <a:t>) at </a:t>
            </a:r>
            <a:r>
              <a:rPr lang="en-US" b="1" dirty="0" err="1" smtClean="0"/>
              <a:t>Thr</a:t>
            </a:r>
            <a:r>
              <a:rPr lang="en-US" b="1" dirty="0" smtClean="0"/>
              <a:t> 161</a:t>
            </a:r>
            <a:r>
              <a:rPr lang="en-US" dirty="0" smtClean="0"/>
              <a:t>.</a:t>
            </a:r>
          </a:p>
          <a:p>
            <a:pPr marL="179388" indent="-179388"/>
            <a:r>
              <a:rPr lang="en-US" b="1" dirty="0" smtClean="0"/>
              <a:t>wee1</a:t>
            </a:r>
            <a:r>
              <a:rPr lang="en-US" dirty="0" smtClean="0"/>
              <a:t> </a:t>
            </a:r>
            <a:r>
              <a:rPr lang="en-US" dirty="0" err="1" smtClean="0"/>
              <a:t>kinase</a:t>
            </a:r>
            <a:r>
              <a:rPr lang="en-US" dirty="0" smtClean="0"/>
              <a:t> </a:t>
            </a:r>
            <a:r>
              <a:rPr lang="en-US" b="1" dirty="0" smtClean="0"/>
              <a:t>inhibits</a:t>
            </a:r>
            <a:r>
              <a:rPr lang="en-US" dirty="0" smtClean="0"/>
              <a:t> activity of </a:t>
            </a:r>
            <a:r>
              <a:rPr lang="en-US" b="1" dirty="0" smtClean="0"/>
              <a:t>cdc2 </a:t>
            </a:r>
            <a:r>
              <a:rPr lang="en-US" dirty="0" err="1" smtClean="0"/>
              <a:t>kinase</a:t>
            </a:r>
            <a:r>
              <a:rPr lang="en-US" b="1" dirty="0" smtClean="0"/>
              <a:t> </a:t>
            </a:r>
            <a:r>
              <a:rPr lang="en-US" dirty="0" smtClean="0"/>
              <a:t>by </a:t>
            </a:r>
            <a:r>
              <a:rPr lang="en-US" b="1" dirty="0" err="1" smtClean="0"/>
              <a:t>Thr</a:t>
            </a:r>
            <a:r>
              <a:rPr lang="en-US" b="1" dirty="0" smtClean="0"/>
              <a:t> 14 </a:t>
            </a:r>
            <a:r>
              <a:rPr lang="en-US" dirty="0" smtClean="0"/>
              <a:t>and </a:t>
            </a:r>
            <a:r>
              <a:rPr lang="en-US" b="1" dirty="0" smtClean="0"/>
              <a:t>Tyr 15 </a:t>
            </a:r>
            <a:r>
              <a:rPr lang="en-US" dirty="0" err="1" smtClean="0"/>
              <a:t>phosphorilation</a:t>
            </a:r>
            <a:endParaRPr lang="en-US" b="1" dirty="0" smtClean="0"/>
          </a:p>
          <a:p>
            <a:pPr marL="179388" indent="-179388"/>
            <a:r>
              <a:rPr lang="en-US" b="1" dirty="0" smtClean="0"/>
              <a:t>cdc25 </a:t>
            </a:r>
            <a:r>
              <a:rPr lang="en-US" dirty="0" err="1" smtClean="0"/>
              <a:t>phosphatase</a:t>
            </a:r>
            <a:r>
              <a:rPr lang="en-US" dirty="0" smtClean="0"/>
              <a:t> removes </a:t>
            </a:r>
            <a:r>
              <a:rPr lang="en-US" b="1" dirty="0" err="1" smtClean="0"/>
              <a:t>Thr</a:t>
            </a:r>
            <a:r>
              <a:rPr lang="en-US" b="1" dirty="0" smtClean="0"/>
              <a:t> 14 </a:t>
            </a:r>
            <a:r>
              <a:rPr lang="en-US" dirty="0" smtClean="0"/>
              <a:t>and</a:t>
            </a:r>
            <a:r>
              <a:rPr lang="en-US" b="1" dirty="0" smtClean="0"/>
              <a:t> Tyr 15 </a:t>
            </a:r>
            <a:r>
              <a:rPr lang="en-US" dirty="0" smtClean="0"/>
              <a:t>phosphates and makes it active again</a:t>
            </a:r>
          </a:p>
          <a:p>
            <a:pPr marL="179388" indent="-179388"/>
            <a:r>
              <a:rPr lang="en-US" dirty="0" smtClean="0"/>
              <a:t>Other </a:t>
            </a:r>
            <a:r>
              <a:rPr lang="en-US" dirty="0" err="1" smtClean="0"/>
              <a:t>phosphatases</a:t>
            </a:r>
            <a:r>
              <a:rPr lang="en-US" dirty="0" smtClean="0"/>
              <a:t> and </a:t>
            </a:r>
            <a:r>
              <a:rPr lang="en-US" dirty="0" err="1" smtClean="0"/>
              <a:t>kinases</a:t>
            </a:r>
            <a:r>
              <a:rPr lang="en-US" dirty="0" smtClean="0"/>
              <a:t> regulate </a:t>
            </a:r>
            <a:r>
              <a:rPr lang="en-US" b="1" dirty="0" smtClean="0"/>
              <a:t>wee1 </a:t>
            </a:r>
            <a:r>
              <a:rPr lang="en-US" dirty="0" smtClean="0"/>
              <a:t>and </a:t>
            </a:r>
            <a:r>
              <a:rPr lang="en-US" b="1" dirty="0" smtClean="0"/>
              <a:t>cdc25 </a:t>
            </a:r>
            <a:r>
              <a:rPr lang="en-US" dirty="0" smtClean="0"/>
              <a:t>enzymes</a:t>
            </a:r>
          </a:p>
          <a:p>
            <a:pPr marL="179388" indent="-179388"/>
            <a:r>
              <a:rPr lang="en-US" dirty="0" smtClean="0"/>
              <a:t>Programmed synthesis and destruction of </a:t>
            </a:r>
            <a:r>
              <a:rPr lang="en-US" dirty="0" err="1" smtClean="0"/>
              <a:t>cyclins</a:t>
            </a:r>
            <a:endParaRPr lang="en-US" dirty="0" smtClean="0"/>
          </a:p>
          <a:p>
            <a:pPr marL="179388" indent="-179388"/>
            <a:r>
              <a:rPr lang="en-US" dirty="0" smtClean="0"/>
              <a:t>The regulation of CC is primarily at the ends of G1 and G2</a:t>
            </a:r>
          </a:p>
          <a:p>
            <a:pPr marL="179388" indent="-179388"/>
            <a:r>
              <a:rPr lang="en-US" dirty="0" smtClean="0"/>
              <a:t>Homolog of these enzymes are present in mammals (≥8 of </a:t>
            </a:r>
            <a:r>
              <a:rPr lang="en-US" dirty="0" err="1" smtClean="0"/>
              <a:t>cyclins</a:t>
            </a:r>
            <a:r>
              <a:rPr lang="en-US" dirty="0" smtClean="0"/>
              <a:t>  and 6-7 </a:t>
            </a:r>
            <a:r>
              <a:rPr lang="en-US" dirty="0" err="1" smtClean="0"/>
              <a:t>kinases</a:t>
            </a:r>
            <a:r>
              <a:rPr lang="en-US" dirty="0" smtClean="0"/>
              <a:t>)</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27384"/>
            <a:ext cx="9144000" cy="504056"/>
          </a:xfrm>
        </p:spPr>
        <p:style>
          <a:lnRef idx="1">
            <a:schemeClr val="accent3"/>
          </a:lnRef>
          <a:fillRef idx="2">
            <a:schemeClr val="accent3"/>
          </a:fillRef>
          <a:effectRef idx="1">
            <a:schemeClr val="accent3"/>
          </a:effectRef>
          <a:fontRef idx="minor">
            <a:schemeClr val="dk1"/>
          </a:fontRef>
        </p:style>
        <p:txBody>
          <a:bodyPr>
            <a:normAutofit fontScale="90000"/>
          </a:bodyPr>
          <a:lstStyle/>
          <a:p>
            <a:r>
              <a:rPr lang="en-US" dirty="0" smtClean="0"/>
              <a:t>CC regulation in yeast</a:t>
            </a:r>
            <a:endParaRPr lang="uk-UA" dirty="0"/>
          </a:p>
        </p:txBody>
      </p:sp>
      <p:pic>
        <p:nvPicPr>
          <p:cNvPr id="2051" name="Picture 3"/>
          <p:cNvPicPr>
            <a:picLocks noGrp="1" noChangeAspect="1" noChangeArrowheads="1"/>
          </p:cNvPicPr>
          <p:nvPr>
            <p:ph idx="1"/>
          </p:nvPr>
        </p:nvPicPr>
        <p:blipFill>
          <a:blip r:embed="rId2" cstate="email">
            <a:extLst>
              <a:ext uri="{28A0092B-C50C-407E-A947-70E740481C1C}">
                <a14:useLocalDpi xmlns:a14="http://schemas.microsoft.com/office/drawing/2010/main"/>
              </a:ext>
            </a:extLst>
          </a:blip>
          <a:srcRect/>
          <a:stretch>
            <a:fillRect/>
          </a:stretch>
        </p:blipFill>
        <p:spPr bwMode="auto">
          <a:xfrm>
            <a:off x="0" y="514464"/>
            <a:ext cx="5064841" cy="6154896"/>
          </a:xfrm>
          <a:prstGeom prst="rect">
            <a:avLst/>
          </a:prstGeom>
          <a:noFill/>
          <a:ln w="9525">
            <a:noFill/>
            <a:miter lim="800000"/>
            <a:headEnd/>
            <a:tailEnd/>
          </a:ln>
        </p:spPr>
      </p:pic>
      <p:sp>
        <p:nvSpPr>
          <p:cNvPr id="6" name="Прямокутник 5"/>
          <p:cNvSpPr/>
          <p:nvPr/>
        </p:nvSpPr>
        <p:spPr>
          <a:xfrm>
            <a:off x="5004048" y="404664"/>
            <a:ext cx="4139952" cy="6555641"/>
          </a:xfrm>
          <a:prstGeom prst="rect">
            <a:avLst/>
          </a:prstGeom>
        </p:spPr>
        <p:txBody>
          <a:bodyPr wrap="square">
            <a:spAutoFit/>
          </a:bodyPr>
          <a:lstStyle/>
          <a:p>
            <a:r>
              <a:rPr lang="en-US" sz="2800" b="1" dirty="0" smtClean="0"/>
              <a:t>G1 end: </a:t>
            </a:r>
            <a:r>
              <a:rPr lang="en-US" sz="2800" dirty="0" err="1" smtClean="0"/>
              <a:t>phosphorilation</a:t>
            </a:r>
            <a:r>
              <a:rPr lang="en-US" sz="2800" dirty="0" smtClean="0"/>
              <a:t> of </a:t>
            </a:r>
            <a:r>
              <a:rPr lang="en-US" sz="2800" b="1" dirty="0" smtClean="0"/>
              <a:t>transcription factors </a:t>
            </a:r>
            <a:r>
              <a:rPr lang="en-US" sz="2800" dirty="0" smtClean="0"/>
              <a:t>for the expression of genes for DNA replication in </a:t>
            </a:r>
            <a:r>
              <a:rPr lang="en-US" sz="2800" b="1" dirty="0" smtClean="0"/>
              <a:t>S</a:t>
            </a:r>
          </a:p>
          <a:p>
            <a:r>
              <a:rPr lang="en-US" sz="2800" b="1" dirty="0" smtClean="0"/>
              <a:t>G2 end: </a:t>
            </a:r>
            <a:r>
              <a:rPr lang="en-US" sz="2800" dirty="0" err="1" smtClean="0"/>
              <a:t>phosphorilation</a:t>
            </a:r>
            <a:r>
              <a:rPr lang="en-US" sz="2800" dirty="0" smtClean="0"/>
              <a:t> of </a:t>
            </a:r>
            <a:r>
              <a:rPr lang="en-US" sz="2800" b="1" dirty="0" smtClean="0"/>
              <a:t>proteins</a:t>
            </a:r>
            <a:r>
              <a:rPr lang="en-US" sz="2800" dirty="0" smtClean="0"/>
              <a:t> for </a:t>
            </a:r>
            <a:r>
              <a:rPr lang="en-US" sz="2800" b="1" dirty="0" smtClean="0"/>
              <a:t>M</a:t>
            </a:r>
            <a:r>
              <a:rPr lang="en-US" sz="2800" dirty="0" smtClean="0"/>
              <a:t>, e.g. , </a:t>
            </a:r>
            <a:r>
              <a:rPr lang="en-US" sz="2800" b="1" dirty="0" smtClean="0"/>
              <a:t>H1 </a:t>
            </a:r>
            <a:r>
              <a:rPr lang="en-US" sz="2800" b="1" dirty="0" err="1" smtClean="0"/>
              <a:t>histone</a:t>
            </a:r>
            <a:r>
              <a:rPr lang="en-US" sz="2800" b="1" dirty="0" smtClean="0"/>
              <a:t>  </a:t>
            </a:r>
            <a:r>
              <a:rPr lang="en-US" sz="2800" dirty="0" smtClean="0"/>
              <a:t>for </a:t>
            </a:r>
            <a:r>
              <a:rPr lang="en-US" sz="2800" dirty="0" err="1" smtClean="0"/>
              <a:t>chrs</a:t>
            </a:r>
            <a:r>
              <a:rPr lang="en-US" sz="2800" dirty="0" smtClean="0"/>
              <a:t> compaction, </a:t>
            </a:r>
            <a:r>
              <a:rPr lang="en-US" sz="2800" b="1" dirty="0" smtClean="0"/>
              <a:t>nuclear </a:t>
            </a:r>
            <a:r>
              <a:rPr lang="en-US" sz="2800" b="1" dirty="0" err="1" smtClean="0"/>
              <a:t>laminae</a:t>
            </a:r>
            <a:r>
              <a:rPr lang="en-US" sz="2800" b="1" dirty="0" smtClean="0"/>
              <a:t> </a:t>
            </a:r>
            <a:r>
              <a:rPr lang="en-US" sz="2800" dirty="0" smtClean="0"/>
              <a:t>for nuclear envelope disassembly, proteins </a:t>
            </a:r>
            <a:r>
              <a:rPr lang="en-US" sz="2800" dirty="0" err="1" smtClean="0"/>
              <a:t>phosphorilation</a:t>
            </a:r>
            <a:r>
              <a:rPr lang="en-US" sz="2800" dirty="0" smtClean="0"/>
              <a:t> for changes in cytoskeleton</a:t>
            </a:r>
          </a:p>
          <a:p>
            <a:r>
              <a:rPr lang="en-US" sz="2800" b="1" dirty="0" smtClean="0"/>
              <a:t>Cdc2 </a:t>
            </a:r>
            <a:r>
              <a:rPr lang="en-US" sz="2800" b="1" dirty="0" err="1" smtClean="0"/>
              <a:t>kinase</a:t>
            </a:r>
            <a:r>
              <a:rPr lang="en-US" sz="2800" b="1" dirty="0" smtClean="0"/>
              <a:t> </a:t>
            </a:r>
            <a:r>
              <a:rPr lang="en-US" sz="2800" dirty="0" smtClean="0"/>
              <a:t>acts at both points of commitment</a:t>
            </a:r>
            <a:endParaRPr lang="en-US" sz="2800" dirty="0"/>
          </a:p>
          <a:p>
            <a:endParaRPr lang="uk-UA" sz="2800"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uk-UA"/>
          </a:p>
        </p:txBody>
      </p:sp>
      <p:pic>
        <p:nvPicPr>
          <p:cNvPr id="2050" name="Picture 2"/>
          <p:cNvPicPr>
            <a:picLocks noGrp="1" noChangeAspect="1" noChangeArrowheads="1"/>
          </p:cNvPicPr>
          <p:nvPr>
            <p:ph idx="1"/>
          </p:nvPr>
        </p:nvPicPr>
        <p:blipFill>
          <a:blip r:embed="rId2" cstate="email">
            <a:extLst>
              <a:ext uri="{28A0092B-C50C-407E-A947-70E740481C1C}">
                <a14:useLocalDpi xmlns:a14="http://schemas.microsoft.com/office/drawing/2010/main"/>
              </a:ext>
            </a:extLst>
          </a:blip>
          <a:srcRect/>
          <a:stretch>
            <a:fillRect/>
          </a:stretch>
        </p:blipFill>
        <p:spPr bwMode="auto">
          <a:xfrm>
            <a:off x="-48007" y="-27384"/>
            <a:ext cx="9226348" cy="2880320"/>
          </a:xfrm>
          <a:prstGeom prst="rect">
            <a:avLst/>
          </a:prstGeom>
          <a:noFill/>
          <a:ln w="9525">
            <a:noFill/>
            <a:miter lim="800000"/>
            <a:headEnd/>
            <a:tailEnd/>
          </a:ln>
        </p:spPr>
      </p:pic>
      <p:sp>
        <p:nvSpPr>
          <p:cNvPr id="4" name="Прямокутник 3"/>
          <p:cNvSpPr/>
          <p:nvPr/>
        </p:nvSpPr>
        <p:spPr>
          <a:xfrm>
            <a:off x="0" y="2924944"/>
            <a:ext cx="9144000" cy="3046988"/>
          </a:xfrm>
          <a:prstGeom prst="rect">
            <a:avLst/>
          </a:prstGeom>
        </p:spPr>
        <p:txBody>
          <a:bodyPr wrap="square">
            <a:spAutoFit/>
          </a:bodyPr>
          <a:lstStyle/>
          <a:p>
            <a:r>
              <a:rPr lang="en-US" sz="2400" dirty="0" smtClean="0"/>
              <a:t>To be active, </a:t>
            </a:r>
            <a:r>
              <a:rPr lang="en-US" sz="2400" b="1" dirty="0" smtClean="0"/>
              <a:t>cdc2 </a:t>
            </a:r>
            <a:r>
              <a:rPr lang="en-US" sz="2400" b="1" dirty="0" err="1" smtClean="0"/>
              <a:t>kinase</a:t>
            </a:r>
            <a:r>
              <a:rPr lang="en-US" sz="2400" b="1" dirty="0" smtClean="0"/>
              <a:t> </a:t>
            </a:r>
            <a:r>
              <a:rPr lang="en-US" sz="2400" dirty="0" smtClean="0"/>
              <a:t>must be </a:t>
            </a:r>
            <a:r>
              <a:rPr lang="en-US" sz="2400" dirty="0" err="1" smtClean="0"/>
              <a:t>phosphorilated</a:t>
            </a:r>
            <a:r>
              <a:rPr lang="en-US" sz="2400" dirty="0" smtClean="0"/>
              <a:t> by CAK (</a:t>
            </a:r>
            <a:r>
              <a:rPr lang="en-US" sz="2400" dirty="0" err="1" smtClean="0"/>
              <a:t>cdc</a:t>
            </a:r>
            <a:r>
              <a:rPr lang="en-US" sz="2400" dirty="0" smtClean="0"/>
              <a:t>-activating </a:t>
            </a:r>
            <a:r>
              <a:rPr lang="en-US" sz="2400" dirty="0" err="1" smtClean="0"/>
              <a:t>kinase</a:t>
            </a:r>
            <a:r>
              <a:rPr lang="en-US" sz="2400" dirty="0" smtClean="0"/>
              <a:t>) at amino acid </a:t>
            </a:r>
            <a:r>
              <a:rPr lang="en-US" sz="2400" dirty="0" err="1" smtClean="0"/>
              <a:t>thryptophan</a:t>
            </a:r>
            <a:r>
              <a:rPr lang="en-US" sz="2400" dirty="0" smtClean="0"/>
              <a:t> residue </a:t>
            </a:r>
            <a:r>
              <a:rPr lang="en-US" sz="2400" b="1" dirty="0" err="1" smtClean="0"/>
              <a:t>Thr</a:t>
            </a:r>
            <a:r>
              <a:rPr lang="en-US" sz="2400" b="1" dirty="0" smtClean="0"/>
              <a:t> 161</a:t>
            </a:r>
            <a:r>
              <a:rPr lang="en-US" sz="2400" dirty="0" smtClean="0"/>
              <a:t>.</a:t>
            </a:r>
          </a:p>
          <a:p>
            <a:r>
              <a:rPr lang="en-US" sz="2400" dirty="0" smtClean="0"/>
              <a:t>The</a:t>
            </a:r>
            <a:r>
              <a:rPr lang="en-US" sz="2400" b="1" dirty="0" smtClean="0"/>
              <a:t> wee1</a:t>
            </a:r>
            <a:r>
              <a:rPr lang="en-US" sz="2400" dirty="0" smtClean="0"/>
              <a:t> </a:t>
            </a:r>
            <a:r>
              <a:rPr lang="en-US" sz="2400" dirty="0" err="1" smtClean="0"/>
              <a:t>kinase</a:t>
            </a:r>
            <a:r>
              <a:rPr lang="en-US" sz="2400" dirty="0" smtClean="0"/>
              <a:t> inhibits </a:t>
            </a:r>
            <a:r>
              <a:rPr lang="en-US" sz="2400" dirty="0" err="1" smtClean="0"/>
              <a:t>ativity</a:t>
            </a:r>
            <a:r>
              <a:rPr lang="en-US" sz="2400" dirty="0" smtClean="0"/>
              <a:t> of </a:t>
            </a:r>
            <a:r>
              <a:rPr lang="en-US" sz="2400" b="1" dirty="0" smtClean="0"/>
              <a:t>cdc2 </a:t>
            </a:r>
            <a:r>
              <a:rPr lang="en-US" sz="2400" dirty="0" err="1" smtClean="0"/>
              <a:t>kinase</a:t>
            </a:r>
            <a:r>
              <a:rPr lang="en-US" sz="2400" b="1" dirty="0" smtClean="0"/>
              <a:t> </a:t>
            </a:r>
            <a:r>
              <a:rPr lang="en-US" sz="2400" dirty="0" smtClean="0"/>
              <a:t>by </a:t>
            </a:r>
            <a:r>
              <a:rPr lang="en-US" sz="2400" dirty="0" err="1" smtClean="0"/>
              <a:t>phosphorilation</a:t>
            </a:r>
            <a:r>
              <a:rPr lang="en-US" sz="2400" dirty="0" smtClean="0"/>
              <a:t> of </a:t>
            </a:r>
            <a:r>
              <a:rPr lang="en-US" sz="2400" dirty="0" err="1" smtClean="0"/>
              <a:t>thryptophan</a:t>
            </a:r>
            <a:r>
              <a:rPr lang="en-US" sz="2400" dirty="0" smtClean="0"/>
              <a:t> </a:t>
            </a:r>
            <a:r>
              <a:rPr lang="en-US" sz="2400" b="1" dirty="0" err="1" smtClean="0"/>
              <a:t>Thr</a:t>
            </a:r>
            <a:r>
              <a:rPr lang="en-US" sz="2400" b="1" dirty="0" smtClean="0"/>
              <a:t> 14 </a:t>
            </a:r>
            <a:r>
              <a:rPr lang="en-US" sz="2400" dirty="0" smtClean="0"/>
              <a:t>and</a:t>
            </a:r>
            <a:r>
              <a:rPr lang="en-US" sz="2400" b="1" dirty="0" smtClean="0"/>
              <a:t> </a:t>
            </a:r>
            <a:r>
              <a:rPr lang="en-US" sz="2400" b="1" dirty="0" err="1" smtClean="0"/>
              <a:t>tyrosin</a:t>
            </a:r>
            <a:r>
              <a:rPr lang="en-US" sz="2400" b="1" dirty="0" smtClean="0"/>
              <a:t> Tyr 15 </a:t>
            </a:r>
            <a:r>
              <a:rPr lang="en-US" sz="2400" dirty="0" smtClean="0"/>
              <a:t>amino acid residues.</a:t>
            </a:r>
          </a:p>
          <a:p>
            <a:r>
              <a:rPr lang="en-US" sz="2400" dirty="0" smtClean="0"/>
              <a:t>The </a:t>
            </a:r>
            <a:r>
              <a:rPr lang="en-US" sz="2400" b="1" dirty="0" smtClean="0"/>
              <a:t>cdc25 </a:t>
            </a:r>
            <a:r>
              <a:rPr lang="en-US" sz="2400" dirty="0" err="1" smtClean="0"/>
              <a:t>phosphatase</a:t>
            </a:r>
            <a:r>
              <a:rPr lang="en-US" sz="2400" dirty="0" smtClean="0"/>
              <a:t> removes </a:t>
            </a:r>
            <a:r>
              <a:rPr lang="en-US" sz="2400" b="1" dirty="0" err="1" smtClean="0"/>
              <a:t>Thr</a:t>
            </a:r>
            <a:r>
              <a:rPr lang="en-US" sz="2400" b="1" dirty="0" smtClean="0"/>
              <a:t> 14 </a:t>
            </a:r>
            <a:r>
              <a:rPr lang="en-US" sz="2400" dirty="0" smtClean="0"/>
              <a:t>and</a:t>
            </a:r>
            <a:r>
              <a:rPr lang="en-US" sz="2400" b="1" dirty="0" smtClean="0"/>
              <a:t> Tyr 15 </a:t>
            </a:r>
            <a:r>
              <a:rPr lang="en-US" sz="2400" dirty="0" smtClean="0"/>
              <a:t>phosphates and makes it active again</a:t>
            </a:r>
          </a:p>
          <a:p>
            <a:r>
              <a:rPr lang="en-US" sz="2400" dirty="0" smtClean="0"/>
              <a:t>Other </a:t>
            </a:r>
            <a:r>
              <a:rPr lang="en-US" sz="2400" dirty="0" err="1" smtClean="0"/>
              <a:t>phosphatases</a:t>
            </a:r>
            <a:r>
              <a:rPr lang="en-US" sz="2400" dirty="0" smtClean="0"/>
              <a:t> and </a:t>
            </a:r>
            <a:r>
              <a:rPr lang="en-US" sz="2400" dirty="0" err="1" smtClean="0"/>
              <a:t>kinases</a:t>
            </a:r>
            <a:r>
              <a:rPr lang="en-US" sz="2400" dirty="0" smtClean="0"/>
              <a:t> regulate </a:t>
            </a:r>
            <a:r>
              <a:rPr lang="en-US" sz="2400" b="1" dirty="0" smtClean="0"/>
              <a:t>wee1 </a:t>
            </a:r>
            <a:r>
              <a:rPr lang="en-US" sz="2400" dirty="0" smtClean="0"/>
              <a:t>and </a:t>
            </a:r>
            <a:r>
              <a:rPr lang="en-US" sz="2400" b="1" dirty="0" smtClean="0"/>
              <a:t>cdc25 </a:t>
            </a:r>
            <a:r>
              <a:rPr lang="en-US" sz="2400" dirty="0" smtClean="0"/>
              <a:t>enzymes activity</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uk-UA"/>
          </a:p>
        </p:txBody>
      </p:sp>
      <p:pic>
        <p:nvPicPr>
          <p:cNvPr id="3074" name="Picture 2"/>
          <p:cNvPicPr>
            <a:picLocks noGrp="1" noChangeAspect="1" noChangeArrowheads="1"/>
          </p:cNvPicPr>
          <p:nvPr>
            <p:ph idx="1"/>
          </p:nvPr>
        </p:nvPicPr>
        <p:blipFill>
          <a:blip r:embed="rId2" cstate="email">
            <a:extLst>
              <a:ext uri="{28A0092B-C50C-407E-A947-70E740481C1C}">
                <a14:useLocalDpi xmlns:a14="http://schemas.microsoft.com/office/drawing/2010/main"/>
              </a:ext>
            </a:extLst>
          </a:blip>
          <a:srcRect/>
          <a:stretch>
            <a:fillRect/>
          </a:stretch>
        </p:blipFill>
        <p:spPr bwMode="auto">
          <a:xfrm>
            <a:off x="827584" y="-1"/>
            <a:ext cx="7560840" cy="6045207"/>
          </a:xfrm>
          <a:prstGeom prst="rect">
            <a:avLst/>
          </a:prstGeom>
          <a:noFill/>
          <a:ln w="9525">
            <a:noFill/>
            <a:miter lim="800000"/>
            <a:headEnd/>
            <a:tailEnd/>
          </a:ln>
        </p:spPr>
      </p:pic>
      <p:sp>
        <p:nvSpPr>
          <p:cNvPr id="5" name="Прямокутник 4"/>
          <p:cNvSpPr/>
          <p:nvPr/>
        </p:nvSpPr>
        <p:spPr>
          <a:xfrm>
            <a:off x="0" y="5982379"/>
            <a:ext cx="9144000" cy="830997"/>
          </a:xfrm>
          <a:prstGeom prst="rect">
            <a:avLst/>
          </a:prstGeom>
        </p:spPr>
        <p:txBody>
          <a:bodyPr wrap="square">
            <a:spAutoFit/>
          </a:bodyPr>
          <a:lstStyle/>
          <a:p>
            <a:pPr algn="ctr"/>
            <a:r>
              <a:rPr lang="en-US" sz="2400" dirty="0" smtClean="0"/>
              <a:t>Combinations  of various </a:t>
            </a:r>
            <a:r>
              <a:rPr lang="en-US" sz="2400" dirty="0" err="1" smtClean="0"/>
              <a:t>cyclins</a:t>
            </a:r>
            <a:r>
              <a:rPr lang="en-US" sz="2400" dirty="0" smtClean="0"/>
              <a:t> and  </a:t>
            </a:r>
            <a:r>
              <a:rPr lang="en-US" sz="2400" dirty="0" err="1" smtClean="0"/>
              <a:t>cyclin</a:t>
            </a:r>
            <a:r>
              <a:rPr lang="en-US" sz="2400" dirty="0" smtClean="0"/>
              <a:t> dependant </a:t>
            </a:r>
            <a:r>
              <a:rPr lang="en-US" sz="2400" dirty="0" err="1" smtClean="0"/>
              <a:t>kinases</a:t>
            </a:r>
            <a:r>
              <a:rPr lang="en-US" sz="2400" dirty="0" smtClean="0"/>
              <a:t> at different stages of mammalian CC</a:t>
            </a:r>
            <a:endParaRPr lang="uk-UA" sz="2400"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44624"/>
            <a:ext cx="8229600" cy="792088"/>
          </a:xfrm>
        </p:spPr>
        <p:style>
          <a:lnRef idx="1">
            <a:schemeClr val="accent3"/>
          </a:lnRef>
          <a:fillRef idx="2">
            <a:schemeClr val="accent3"/>
          </a:fillRef>
          <a:effectRef idx="1">
            <a:schemeClr val="accent3"/>
          </a:effectRef>
          <a:fontRef idx="minor">
            <a:schemeClr val="dk1"/>
          </a:fontRef>
        </p:style>
        <p:txBody>
          <a:bodyPr/>
          <a:lstStyle/>
          <a:p>
            <a:r>
              <a:rPr lang="en-US" dirty="0" smtClean="0"/>
              <a:t>Three categories of cells</a:t>
            </a:r>
            <a:endParaRPr lang="uk-UA" dirty="0"/>
          </a:p>
        </p:txBody>
      </p:sp>
      <p:sp>
        <p:nvSpPr>
          <p:cNvPr id="5" name="Місце для вмісту 4"/>
          <p:cNvSpPr>
            <a:spLocks noGrp="1"/>
          </p:cNvSpPr>
          <p:nvPr>
            <p:ph idx="1"/>
          </p:nvPr>
        </p:nvSpPr>
        <p:spPr>
          <a:xfrm>
            <a:off x="0" y="908720"/>
            <a:ext cx="9144000" cy="5217443"/>
          </a:xfrm>
        </p:spPr>
        <p:txBody>
          <a:bodyPr/>
          <a:lstStyle/>
          <a:p>
            <a:pPr>
              <a:buNone/>
            </a:pPr>
            <a:r>
              <a:rPr lang="en-US" dirty="0" smtClean="0"/>
              <a:t>- </a:t>
            </a:r>
            <a:r>
              <a:rPr lang="en-US" b="1" dirty="0" smtClean="0"/>
              <a:t>never divide</a:t>
            </a:r>
            <a:r>
              <a:rPr lang="en-US" dirty="0" smtClean="0"/>
              <a:t>: neurons, muscle cells, RBC (G0 phase) </a:t>
            </a:r>
          </a:p>
          <a:p>
            <a:pPr>
              <a:buNone/>
            </a:pPr>
            <a:r>
              <a:rPr lang="en-US" dirty="0" smtClean="0"/>
              <a:t>- </a:t>
            </a:r>
            <a:r>
              <a:rPr lang="en-US" b="1" dirty="0" err="1" smtClean="0"/>
              <a:t>induciable</a:t>
            </a:r>
            <a:r>
              <a:rPr lang="en-US" b="1" dirty="0" smtClean="0"/>
              <a:t> for division: </a:t>
            </a:r>
            <a:r>
              <a:rPr lang="en-US" dirty="0" smtClean="0"/>
              <a:t>liver, lymphocyte</a:t>
            </a:r>
          </a:p>
          <a:p>
            <a:pPr>
              <a:buNone/>
            </a:pPr>
            <a:r>
              <a:rPr lang="en-US" dirty="0" smtClean="0"/>
              <a:t>- </a:t>
            </a:r>
            <a:r>
              <a:rPr lang="en-US" b="1" dirty="0" smtClean="0"/>
              <a:t>high level of mitoses: </a:t>
            </a:r>
            <a:r>
              <a:rPr lang="en-US" dirty="0" smtClean="0"/>
              <a:t>epithelial, stem cells, </a:t>
            </a:r>
            <a:r>
              <a:rPr lang="en-US" dirty="0" err="1" smtClean="0"/>
              <a:t>gonial</a:t>
            </a:r>
            <a:r>
              <a:rPr lang="en-US" dirty="0" smtClean="0"/>
              <a:t> cells, in plants - root and stem tips cells</a:t>
            </a:r>
          </a:p>
          <a:p>
            <a:pPr>
              <a:buNone/>
            </a:pPr>
            <a:r>
              <a:rPr lang="en-US" dirty="0" smtClean="0"/>
              <a:t>Time for Cell Cycle (CC):</a:t>
            </a:r>
          </a:p>
          <a:p>
            <a:pPr>
              <a:buNone/>
            </a:pPr>
            <a:r>
              <a:rPr lang="en-US" dirty="0" smtClean="0"/>
              <a:t>- 30 min – non-mammals embryos</a:t>
            </a:r>
          </a:p>
          <a:p>
            <a:pPr>
              <a:buNone/>
            </a:pPr>
            <a:r>
              <a:rPr lang="en-US" dirty="0" smtClean="0"/>
              <a:t>- Several month – mammalian liver cells  </a:t>
            </a:r>
            <a:endParaRPr lang="uk-UA"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84"/>
            <a:ext cx="8229600" cy="634082"/>
          </a:xfrm>
        </p:spPr>
        <p:style>
          <a:lnRef idx="1">
            <a:schemeClr val="accent3"/>
          </a:lnRef>
          <a:fillRef idx="2">
            <a:schemeClr val="accent3"/>
          </a:fillRef>
          <a:effectRef idx="1">
            <a:schemeClr val="accent3"/>
          </a:effectRef>
          <a:fontRef idx="minor">
            <a:schemeClr val="dk1"/>
          </a:fontRef>
        </p:style>
        <p:txBody>
          <a:bodyPr>
            <a:normAutofit fontScale="90000"/>
          </a:bodyPr>
          <a:lstStyle/>
          <a:p>
            <a:r>
              <a:rPr lang="en-US" dirty="0" smtClean="0"/>
              <a:t>CC Control</a:t>
            </a:r>
            <a:endParaRPr lang="uk-UA" dirty="0"/>
          </a:p>
        </p:txBody>
      </p:sp>
      <p:pic>
        <p:nvPicPr>
          <p:cNvPr id="6" name="Picture 10"/>
          <p:cNvPicPr>
            <a:picLocks noGrp="1" noChangeAspect="1" noChangeArrowheads="1"/>
          </p:cNvPicPr>
          <p:nvPr>
            <p:ph idx="1"/>
          </p:nvPr>
        </p:nvPicPr>
        <p:blipFill>
          <a:blip r:embed="rId2" cstate="email">
            <a:extLst>
              <a:ext uri="{28A0092B-C50C-407E-A947-70E740481C1C}">
                <a14:useLocalDpi xmlns:a14="http://schemas.microsoft.com/office/drawing/2010/main"/>
              </a:ext>
            </a:extLst>
          </a:blip>
          <a:srcRect l="12612" r="11800"/>
          <a:stretch>
            <a:fillRect/>
          </a:stretch>
        </p:blipFill>
        <p:spPr bwMode="auto">
          <a:xfrm>
            <a:off x="3131840" y="892641"/>
            <a:ext cx="6012160" cy="59653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Прямокутник 7"/>
          <p:cNvSpPr/>
          <p:nvPr/>
        </p:nvSpPr>
        <p:spPr>
          <a:xfrm>
            <a:off x="0" y="2132856"/>
            <a:ext cx="3851920" cy="4154984"/>
          </a:xfrm>
          <a:prstGeom prst="rect">
            <a:avLst/>
          </a:prstGeom>
        </p:spPr>
        <p:txBody>
          <a:bodyPr wrap="square">
            <a:spAutoFit/>
          </a:bodyPr>
          <a:lstStyle/>
          <a:p>
            <a:r>
              <a:rPr lang="en-US" sz="2400" dirty="0" smtClean="0"/>
              <a:t>G1-S transition  commitment to divide, growth factors present?  Size of cell ok?</a:t>
            </a:r>
          </a:p>
          <a:p>
            <a:endParaRPr lang="en-US" sz="2400" dirty="0" smtClean="0"/>
          </a:p>
          <a:p>
            <a:r>
              <a:rPr lang="en-US" sz="2400" dirty="0" smtClean="0"/>
              <a:t>G2-M transition check for proper DNA replication and for damage</a:t>
            </a:r>
          </a:p>
          <a:p>
            <a:endParaRPr lang="en-US" sz="2400" dirty="0" smtClean="0"/>
          </a:p>
          <a:p>
            <a:r>
              <a:rPr lang="en-US" sz="2400" dirty="0" smtClean="0"/>
              <a:t>M- all chromosomes attached to spindle fibers, all are at metaphase plane?</a:t>
            </a:r>
          </a:p>
        </p:txBody>
      </p:sp>
      <p:sp>
        <p:nvSpPr>
          <p:cNvPr id="9" name="Прямокутник 8"/>
          <p:cNvSpPr/>
          <p:nvPr/>
        </p:nvSpPr>
        <p:spPr>
          <a:xfrm>
            <a:off x="0" y="620688"/>
            <a:ext cx="9144000" cy="523220"/>
          </a:xfrm>
          <a:prstGeom prst="rect">
            <a:avLst/>
          </a:prstGeom>
        </p:spPr>
        <p:txBody>
          <a:bodyPr wrap="square">
            <a:spAutoFit/>
          </a:bodyPr>
          <a:lstStyle/>
          <a:p>
            <a:pPr marL="407988" lvl="1" indent="-293688">
              <a:buFont typeface="Wingdings" pitchFamily="84" charset="2"/>
              <a:buChar char="§"/>
            </a:pPr>
            <a:r>
              <a:rPr lang="en-US" altLang="en-US" sz="2800" dirty="0" smtClean="0"/>
              <a:t>There are </a:t>
            </a:r>
            <a:r>
              <a:rPr lang="en-US" altLang="en-US" sz="2800" u="sng" dirty="0" smtClean="0"/>
              <a:t>three</a:t>
            </a:r>
            <a:r>
              <a:rPr lang="en-US" altLang="en-US" sz="2800" dirty="0" smtClean="0"/>
              <a:t> major checkpoints in the CC.</a:t>
            </a: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0"/>
            <a:ext cx="8229600" cy="534690"/>
          </a:xfrm>
        </p:spPr>
        <p:style>
          <a:lnRef idx="1">
            <a:schemeClr val="accent5"/>
          </a:lnRef>
          <a:fillRef idx="2">
            <a:schemeClr val="accent5"/>
          </a:fillRef>
          <a:effectRef idx="1">
            <a:schemeClr val="accent5"/>
          </a:effectRef>
          <a:fontRef idx="minor">
            <a:schemeClr val="dk1"/>
          </a:fontRef>
        </p:style>
        <p:txBody>
          <a:bodyPr>
            <a:normAutofit fontScale="90000"/>
          </a:bodyPr>
          <a:lstStyle/>
          <a:p>
            <a:r>
              <a:rPr lang="en-US" dirty="0" smtClean="0"/>
              <a:t>Checkpoints of the CC</a:t>
            </a:r>
            <a:endParaRPr lang="uk-UA" dirty="0"/>
          </a:p>
        </p:txBody>
      </p:sp>
      <p:pic>
        <p:nvPicPr>
          <p:cNvPr id="10242" name="Picture 2"/>
          <p:cNvPicPr>
            <a:picLocks noGrp="1" noChangeAspect="1" noChangeArrowheads="1"/>
          </p:cNvPicPr>
          <p:nvPr>
            <p:ph idx="1"/>
          </p:nvPr>
        </p:nvPicPr>
        <p:blipFill>
          <a:blip r:embed="rId2" cstate="email">
            <a:extLst>
              <a:ext uri="{28A0092B-C50C-407E-A947-70E740481C1C}">
                <a14:useLocalDpi xmlns:a14="http://schemas.microsoft.com/office/drawing/2010/main"/>
              </a:ext>
            </a:extLst>
          </a:blip>
          <a:srcRect l="2592" t="5251" r="3076" b="4174"/>
          <a:stretch>
            <a:fillRect/>
          </a:stretch>
        </p:blipFill>
        <p:spPr bwMode="auto">
          <a:xfrm>
            <a:off x="35496" y="548680"/>
            <a:ext cx="6624736" cy="4968552"/>
          </a:xfrm>
          <a:prstGeom prst="rect">
            <a:avLst/>
          </a:prstGeom>
          <a:noFill/>
          <a:ln w="9525">
            <a:noFill/>
            <a:miter lim="800000"/>
            <a:headEnd/>
            <a:tailEnd/>
          </a:ln>
        </p:spPr>
      </p:pic>
      <p:sp>
        <p:nvSpPr>
          <p:cNvPr id="5" name="Прямокутник 4"/>
          <p:cNvSpPr/>
          <p:nvPr/>
        </p:nvSpPr>
        <p:spPr>
          <a:xfrm>
            <a:off x="0" y="5657670"/>
            <a:ext cx="9144000" cy="923330"/>
          </a:xfrm>
          <a:prstGeom prst="rect">
            <a:avLst/>
          </a:prstGeom>
        </p:spPr>
        <p:txBody>
          <a:bodyPr wrap="square">
            <a:spAutoFit/>
          </a:bodyPr>
          <a:lstStyle/>
          <a:p>
            <a:pPr algn="ctr"/>
            <a:r>
              <a:rPr lang="en-US" dirty="0" smtClean="0"/>
              <a:t>Maintenance of genomic stability is needed for cells to survive many rounds of division throughout their lifetime without disruption. The proper control of CC processes is needed to avoid uncontrolled cell division characterizing malignancy.</a:t>
            </a:r>
            <a:endParaRPr lang="uk-UA"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4000" cy="548680"/>
          </a:xfrm>
        </p:spPr>
        <p:style>
          <a:lnRef idx="1">
            <a:schemeClr val="accent3"/>
          </a:lnRef>
          <a:fillRef idx="2">
            <a:schemeClr val="accent3"/>
          </a:fillRef>
          <a:effectRef idx="1">
            <a:schemeClr val="accent3"/>
          </a:effectRef>
          <a:fontRef idx="minor">
            <a:schemeClr val="dk1"/>
          </a:fontRef>
        </p:style>
        <p:txBody>
          <a:bodyPr>
            <a:normAutofit fontScale="90000"/>
          </a:bodyPr>
          <a:lstStyle/>
          <a:p>
            <a:r>
              <a:rPr lang="en-US" b="1" dirty="0" smtClean="0"/>
              <a:t>G1 checkpoint (restriction point) </a:t>
            </a:r>
            <a:endParaRPr lang="uk-UA" dirty="0"/>
          </a:p>
        </p:txBody>
      </p:sp>
      <p:sp>
        <p:nvSpPr>
          <p:cNvPr id="3" name="Місце для вмісту 2"/>
          <p:cNvSpPr>
            <a:spLocks noGrp="1"/>
          </p:cNvSpPr>
          <p:nvPr>
            <p:ph idx="1"/>
          </p:nvPr>
        </p:nvSpPr>
        <p:spPr>
          <a:xfrm>
            <a:off x="0" y="620689"/>
            <a:ext cx="9144000" cy="4392488"/>
          </a:xfrm>
        </p:spPr>
        <p:txBody>
          <a:bodyPr>
            <a:normAutofit fontScale="70000" lnSpcReduction="20000"/>
          </a:bodyPr>
          <a:lstStyle/>
          <a:p>
            <a:pPr marL="0" indent="0">
              <a:buNone/>
            </a:pPr>
            <a:r>
              <a:rPr lang="en-US" b="1" dirty="0" smtClean="0"/>
              <a:t>is located at the end of the </a:t>
            </a:r>
            <a:r>
              <a:rPr lang="en-US" dirty="0" smtClean="0"/>
              <a:t>G1 phase, just before entry into S phase (G1/S) to monitor the size the cell has achieved since its previous mitosis, nutrition, growth factors and </a:t>
            </a:r>
            <a:r>
              <a:rPr lang="en-US" dirty="0" err="1" smtClean="0"/>
              <a:t>alsoto</a:t>
            </a:r>
            <a:r>
              <a:rPr lang="en-US" dirty="0" smtClean="0"/>
              <a:t> evaluate the condition of the DNA. It is a vital checkpoint making the key decision of whether the cell should divide, delay division, or enter a resting stage. If all conditions are “normal”, then the cell is allowed to proceed from G1 to the S phase of the cycle. If the cell has not reached an adequate size or if the DNA has been damaged, further progress through the cycle is arrested until these conditions are “corrected.”</a:t>
            </a:r>
            <a:r>
              <a:rPr lang="en-US" i="1" dirty="0" smtClean="0"/>
              <a:t> P53 protein has the ability to detect mutations in the genes </a:t>
            </a:r>
            <a:r>
              <a:rPr lang="en-US" dirty="0" smtClean="0"/>
              <a:t>which pass through the checkpoint. If mutations are irreversible, they can tag a cell for </a:t>
            </a:r>
            <a:r>
              <a:rPr lang="en-US" b="1" dirty="0" err="1" smtClean="0"/>
              <a:t>selfdestruction</a:t>
            </a:r>
            <a:r>
              <a:rPr lang="en-US" b="1" dirty="0" smtClean="0"/>
              <a:t> (cell suicide) </a:t>
            </a:r>
            <a:r>
              <a:rPr lang="en-US" b="1" i="1" dirty="0" smtClean="0"/>
              <a:t>via apoptosis (</a:t>
            </a:r>
            <a:r>
              <a:rPr lang="en-US" b="1" i="1" dirty="0" err="1" smtClean="0"/>
              <a:t>effector</a:t>
            </a:r>
            <a:r>
              <a:rPr lang="en-US" b="1" i="1" dirty="0" smtClean="0"/>
              <a:t> mechanism) and </a:t>
            </a:r>
            <a:r>
              <a:rPr lang="en-US" dirty="0" smtClean="0"/>
              <a:t>thereby block progression through the CC by eliminating the chance that mutated DNA will be replicated. Viable checkpoints and non-damaged P53 are necessary.</a:t>
            </a: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4000" cy="620688"/>
          </a:xfrm>
        </p:spPr>
        <p:style>
          <a:lnRef idx="1">
            <a:schemeClr val="accent3"/>
          </a:lnRef>
          <a:fillRef idx="2">
            <a:schemeClr val="accent3"/>
          </a:fillRef>
          <a:effectRef idx="1">
            <a:schemeClr val="accent3"/>
          </a:effectRef>
          <a:fontRef idx="minor">
            <a:schemeClr val="dk1"/>
          </a:fontRef>
        </p:style>
        <p:txBody>
          <a:bodyPr>
            <a:normAutofit fontScale="90000"/>
          </a:bodyPr>
          <a:lstStyle/>
          <a:p>
            <a:r>
              <a:rPr lang="en-US" b="1" dirty="0" smtClean="0"/>
              <a:t>S phase checkpoint</a:t>
            </a:r>
            <a:endParaRPr lang="uk-UA" b="1" dirty="0"/>
          </a:p>
        </p:txBody>
      </p:sp>
      <p:sp>
        <p:nvSpPr>
          <p:cNvPr id="3" name="Місце для вмісту 2"/>
          <p:cNvSpPr>
            <a:spLocks noGrp="1"/>
          </p:cNvSpPr>
          <p:nvPr>
            <p:ph idx="1"/>
          </p:nvPr>
        </p:nvSpPr>
        <p:spPr>
          <a:xfrm>
            <a:off x="0" y="980728"/>
            <a:ext cx="9144000" cy="5145435"/>
          </a:xfrm>
        </p:spPr>
        <p:txBody>
          <a:bodyPr/>
          <a:lstStyle/>
          <a:p>
            <a:r>
              <a:rPr lang="en-US" dirty="0" smtClean="0"/>
              <a:t>The </a:t>
            </a:r>
            <a:r>
              <a:rPr lang="en-US" b="1" dirty="0" smtClean="0"/>
              <a:t>DNA replication checkpoint is located at the end of the S </a:t>
            </a:r>
            <a:r>
              <a:rPr lang="en-US" dirty="0" smtClean="0"/>
              <a:t>phase to ensure the good replication of DNA before entering G2 phase.</a:t>
            </a:r>
            <a:endParaRPr lang="uk-UA"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0"/>
            <a:ext cx="8229600" cy="404664"/>
          </a:xfrm>
        </p:spPr>
        <p:style>
          <a:lnRef idx="1">
            <a:schemeClr val="accent3"/>
          </a:lnRef>
          <a:fillRef idx="2">
            <a:schemeClr val="accent3"/>
          </a:fillRef>
          <a:effectRef idx="1">
            <a:schemeClr val="accent3"/>
          </a:effectRef>
          <a:fontRef idx="minor">
            <a:schemeClr val="dk1"/>
          </a:fontRef>
        </p:style>
        <p:txBody>
          <a:bodyPr>
            <a:normAutofit fontScale="90000"/>
          </a:bodyPr>
          <a:lstStyle/>
          <a:p>
            <a:r>
              <a:rPr lang="en-US" b="1" dirty="0" smtClean="0"/>
              <a:t>G2 checkpoint</a:t>
            </a:r>
            <a:endParaRPr lang="uk-UA" dirty="0"/>
          </a:p>
        </p:txBody>
      </p:sp>
      <p:sp>
        <p:nvSpPr>
          <p:cNvPr id="3" name="Місце для вмісту 2"/>
          <p:cNvSpPr>
            <a:spLocks noGrp="1"/>
          </p:cNvSpPr>
          <p:nvPr>
            <p:ph idx="1"/>
          </p:nvPr>
        </p:nvSpPr>
        <p:spPr>
          <a:xfrm>
            <a:off x="0" y="764704"/>
            <a:ext cx="9144000" cy="5361459"/>
          </a:xfrm>
        </p:spPr>
        <p:txBody>
          <a:bodyPr>
            <a:normAutofit fontScale="70000" lnSpcReduction="20000"/>
          </a:bodyPr>
          <a:lstStyle/>
          <a:p>
            <a:pPr>
              <a:buNone/>
            </a:pPr>
            <a:r>
              <a:rPr lang="en-US" dirty="0" smtClean="0"/>
              <a:t>The </a:t>
            </a:r>
            <a:r>
              <a:rPr lang="en-US" b="1" dirty="0" smtClean="0"/>
              <a:t>G2 checkpoint is another checkpoint (after completing S and</a:t>
            </a:r>
          </a:p>
          <a:p>
            <a:pPr>
              <a:buNone/>
            </a:pPr>
            <a:r>
              <a:rPr lang="en-US" dirty="0" smtClean="0"/>
              <a:t>G2 phases) in which DNA must overcome to complete a successful cycle.</a:t>
            </a:r>
          </a:p>
          <a:p>
            <a:pPr>
              <a:buNone/>
            </a:pPr>
            <a:r>
              <a:rPr lang="en-US" dirty="0" smtClean="0"/>
              <a:t>In order for this checkpoint to be passed, the cell has to check a number</a:t>
            </a:r>
          </a:p>
          <a:p>
            <a:pPr>
              <a:buNone/>
            </a:pPr>
            <a:r>
              <a:rPr lang="en-US" dirty="0" smtClean="0"/>
              <a:t>of factors, including DNA, to ensure that the cell is ready for advancing</a:t>
            </a:r>
          </a:p>
          <a:p>
            <a:pPr>
              <a:buNone/>
            </a:pPr>
            <a:r>
              <a:rPr lang="en-US" dirty="0" smtClean="0"/>
              <a:t>to the M or mitosis phase.</a:t>
            </a:r>
          </a:p>
          <a:p>
            <a:pPr>
              <a:buNone/>
            </a:pPr>
            <a:r>
              <a:rPr lang="en-US" dirty="0" smtClean="0"/>
              <a:t>The </a:t>
            </a:r>
            <a:r>
              <a:rPr lang="en-US" b="1" dirty="0" err="1" smtClean="0"/>
              <a:t>antephase</a:t>
            </a:r>
            <a:r>
              <a:rPr lang="en-US" b="1" dirty="0" smtClean="0"/>
              <a:t> checkpoint has recently been gaining attention.</a:t>
            </a:r>
          </a:p>
          <a:p>
            <a:pPr>
              <a:buNone/>
            </a:pPr>
            <a:r>
              <a:rPr lang="en-US" dirty="0" smtClean="0"/>
              <a:t>The term “</a:t>
            </a:r>
            <a:r>
              <a:rPr lang="en-US" dirty="0" err="1" smtClean="0"/>
              <a:t>antephase</a:t>
            </a:r>
            <a:r>
              <a:rPr lang="en-US" dirty="0" smtClean="0"/>
              <a:t>” refers to the time in late G2 phase</a:t>
            </a:r>
          </a:p>
          <a:p>
            <a:pPr>
              <a:buNone/>
            </a:pPr>
            <a:r>
              <a:rPr lang="en-US" dirty="0" smtClean="0"/>
              <a:t>when energy is being produced and stored for mitosis and signs of</a:t>
            </a:r>
          </a:p>
          <a:p>
            <a:pPr>
              <a:buNone/>
            </a:pPr>
            <a:r>
              <a:rPr lang="en-US" dirty="0" smtClean="0"/>
              <a:t>chromosome condensation first become visible until commitment to</a:t>
            </a:r>
          </a:p>
          <a:p>
            <a:pPr>
              <a:buNone/>
            </a:pPr>
            <a:r>
              <a:rPr lang="en-US" dirty="0" smtClean="0"/>
              <a:t>mitosis. This checkpoint plays an important role in preventing mitotic</a:t>
            </a:r>
          </a:p>
          <a:p>
            <a:pPr>
              <a:buNone/>
            </a:pPr>
            <a:r>
              <a:rPr lang="en-US" dirty="0" smtClean="0"/>
              <a:t>entry (safeguarding) in the presence of various stress conditions by</a:t>
            </a:r>
          </a:p>
          <a:p>
            <a:pPr>
              <a:buNone/>
            </a:pPr>
            <a:r>
              <a:rPr lang="en-US" dirty="0" smtClean="0"/>
              <a:t>preventing chromosome condensation and segregation.</a:t>
            </a:r>
            <a:endParaRPr lang="uk-UA"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0"/>
            <a:ext cx="8229600" cy="620688"/>
          </a:xfrm>
        </p:spPr>
        <p:style>
          <a:lnRef idx="1">
            <a:schemeClr val="accent3"/>
          </a:lnRef>
          <a:fillRef idx="2">
            <a:schemeClr val="accent3"/>
          </a:fillRef>
          <a:effectRef idx="1">
            <a:schemeClr val="accent3"/>
          </a:effectRef>
          <a:fontRef idx="minor">
            <a:schemeClr val="dk1"/>
          </a:fontRef>
        </p:style>
        <p:txBody>
          <a:bodyPr>
            <a:normAutofit fontScale="90000"/>
          </a:bodyPr>
          <a:lstStyle/>
          <a:p>
            <a:r>
              <a:rPr lang="en-US" b="1" dirty="0" smtClean="0"/>
              <a:t>M</a:t>
            </a:r>
            <a:r>
              <a:rPr lang="en-US" dirty="0" smtClean="0"/>
              <a:t> </a:t>
            </a:r>
            <a:r>
              <a:rPr lang="en-US" b="1" dirty="0" smtClean="0"/>
              <a:t>phase</a:t>
            </a:r>
            <a:r>
              <a:rPr lang="en-US" dirty="0" smtClean="0"/>
              <a:t> </a:t>
            </a:r>
            <a:r>
              <a:rPr lang="en-US" b="1" dirty="0" smtClean="0"/>
              <a:t>checkpoint</a:t>
            </a:r>
            <a:endParaRPr lang="uk-UA" dirty="0"/>
          </a:p>
        </p:txBody>
      </p:sp>
      <p:sp>
        <p:nvSpPr>
          <p:cNvPr id="3" name="Місце для вмісту 2"/>
          <p:cNvSpPr>
            <a:spLocks noGrp="1"/>
          </p:cNvSpPr>
          <p:nvPr>
            <p:ph idx="1"/>
          </p:nvPr>
        </p:nvSpPr>
        <p:spPr>
          <a:xfrm>
            <a:off x="0" y="620689"/>
            <a:ext cx="9144000" cy="4104456"/>
          </a:xfrm>
        </p:spPr>
        <p:txBody>
          <a:bodyPr>
            <a:normAutofit fontScale="70000" lnSpcReduction="20000"/>
          </a:bodyPr>
          <a:lstStyle/>
          <a:p>
            <a:pPr marL="0" indent="0">
              <a:buNone/>
            </a:pPr>
            <a:r>
              <a:rPr lang="en-US" dirty="0" smtClean="0"/>
              <a:t>The </a:t>
            </a:r>
            <a:r>
              <a:rPr lang="en-US" b="1" dirty="0" smtClean="0"/>
              <a:t>mitotic spindle checkpoint (spindle assembly checkpoint) </a:t>
            </a:r>
            <a:r>
              <a:rPr lang="en-US" dirty="0" smtClean="0"/>
              <a:t>occurs at metaphase where all the chromosomes should/have aligned at the mitotic plate (equator) and be under bipolar tension (tension of both</a:t>
            </a:r>
          </a:p>
          <a:p>
            <a:pPr>
              <a:buNone/>
            </a:pPr>
            <a:r>
              <a:rPr lang="en-US" dirty="0" smtClean="0"/>
              <a:t>poles). The tension created by this bipolar attachment is what is sensed,</a:t>
            </a:r>
          </a:p>
          <a:p>
            <a:pPr>
              <a:buNone/>
            </a:pPr>
            <a:r>
              <a:rPr lang="en-US" dirty="0" smtClean="0"/>
              <a:t>which initiates the anaphase entry i.e. the anaphase will be blocked if the</a:t>
            </a:r>
          </a:p>
          <a:p>
            <a:pPr>
              <a:buNone/>
            </a:pPr>
            <a:r>
              <a:rPr lang="en-US" dirty="0" err="1" smtClean="0"/>
              <a:t>chromatids</a:t>
            </a:r>
            <a:r>
              <a:rPr lang="en-US" dirty="0" smtClean="0"/>
              <a:t> are not properly assembly on mitotic spindle by their</a:t>
            </a:r>
          </a:p>
          <a:p>
            <a:pPr>
              <a:buNone/>
            </a:pPr>
            <a:r>
              <a:rPr lang="en-US" dirty="0" err="1" smtClean="0"/>
              <a:t>kinetochores</a:t>
            </a:r>
            <a:r>
              <a:rPr lang="en-US" dirty="0" smtClean="0"/>
              <a:t>. In addition, if this failure to attach correctly to the spindle</a:t>
            </a:r>
          </a:p>
          <a:p>
            <a:pPr>
              <a:buNone/>
            </a:pPr>
            <a:r>
              <a:rPr lang="en-US" dirty="0" smtClean="0"/>
              <a:t>passes, it causes an unequal segregation of chromosomes (</a:t>
            </a:r>
            <a:r>
              <a:rPr lang="en-US" dirty="0" err="1" smtClean="0"/>
              <a:t>nondisjunction</a:t>
            </a:r>
            <a:r>
              <a:rPr lang="en-US" dirty="0" smtClean="0"/>
              <a:t>),</a:t>
            </a:r>
          </a:p>
          <a:p>
            <a:pPr>
              <a:buNone/>
            </a:pPr>
            <a:r>
              <a:rPr lang="en-US" dirty="0" smtClean="0"/>
              <a:t>which can lead to cell death or disease.</a:t>
            </a:r>
          </a:p>
          <a:p>
            <a:pPr marL="0" indent="0">
              <a:buNone/>
            </a:pPr>
            <a:r>
              <a:rPr lang="en-US" b="1" dirty="0" smtClean="0"/>
              <a:t>The DNA damage and spindle assembly checkpoints are </a:t>
            </a:r>
            <a:r>
              <a:rPr lang="en-US" dirty="0" smtClean="0"/>
              <a:t>surveillance mechanisms that ensure genomic integrity by delaying CC progression in the presence of DNA or spindle damages, respectively until all </a:t>
            </a:r>
            <a:r>
              <a:rPr lang="en-US" dirty="0" err="1" smtClean="0"/>
              <a:t>chrs</a:t>
            </a:r>
            <a:r>
              <a:rPr lang="en-US" dirty="0" smtClean="0"/>
              <a:t> are correctly attached in a bipolar fashion to the mitotic spindle.</a:t>
            </a:r>
            <a:endParaRPr lang="uk-UA"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171400"/>
            <a:ext cx="9144000" cy="418058"/>
          </a:xfrm>
        </p:spPr>
        <p:style>
          <a:lnRef idx="1">
            <a:schemeClr val="accent5"/>
          </a:lnRef>
          <a:fillRef idx="2">
            <a:schemeClr val="accent5"/>
          </a:fillRef>
          <a:effectRef idx="1">
            <a:schemeClr val="accent5"/>
          </a:effectRef>
          <a:fontRef idx="minor">
            <a:schemeClr val="dk1"/>
          </a:fontRef>
        </p:style>
        <p:txBody>
          <a:bodyPr>
            <a:normAutofit fontScale="90000"/>
          </a:bodyPr>
          <a:lstStyle/>
          <a:p>
            <a:r>
              <a:rPr lang="en-US" b="1" dirty="0" smtClean="0"/>
              <a:t/>
            </a:r>
            <a:br>
              <a:rPr lang="en-US" b="1" dirty="0" smtClean="0"/>
            </a:br>
            <a:r>
              <a:rPr lang="en-US" sz="3600" b="1" dirty="0" smtClean="0"/>
              <a:t>What Are </a:t>
            </a:r>
            <a:r>
              <a:rPr lang="en-US" sz="3600" b="1" dirty="0" err="1" smtClean="0"/>
              <a:t>Cyclins</a:t>
            </a:r>
            <a:r>
              <a:rPr lang="en-US" sz="3600" b="1" dirty="0" smtClean="0"/>
              <a:t> and </a:t>
            </a:r>
            <a:r>
              <a:rPr lang="en-US" sz="3600" b="1" dirty="0" err="1" smtClean="0"/>
              <a:t>Cyclin</a:t>
            </a:r>
            <a:r>
              <a:rPr lang="en-US" sz="3600" b="1" dirty="0" smtClean="0"/>
              <a:t>-Dependent </a:t>
            </a:r>
            <a:r>
              <a:rPr lang="en-US" sz="3600" b="1" dirty="0" err="1" smtClean="0"/>
              <a:t>Kinases</a:t>
            </a:r>
            <a:r>
              <a:rPr lang="en-US" sz="3600" b="1" dirty="0" smtClean="0"/>
              <a:t>?</a:t>
            </a:r>
            <a:r>
              <a:rPr lang="en-US" b="1" dirty="0" smtClean="0"/>
              <a:t/>
            </a:r>
            <a:br>
              <a:rPr lang="en-US" b="1" dirty="0" smtClean="0"/>
            </a:br>
            <a:endParaRPr lang="uk-UA" dirty="0"/>
          </a:p>
        </p:txBody>
      </p:sp>
      <p:sp>
        <p:nvSpPr>
          <p:cNvPr id="3" name="Місце для вмісту 2"/>
          <p:cNvSpPr>
            <a:spLocks noGrp="1"/>
          </p:cNvSpPr>
          <p:nvPr>
            <p:ph idx="1"/>
          </p:nvPr>
        </p:nvSpPr>
        <p:spPr>
          <a:xfrm>
            <a:off x="0" y="332656"/>
            <a:ext cx="9144000" cy="6525344"/>
          </a:xfrm>
        </p:spPr>
        <p:txBody>
          <a:bodyPr>
            <a:normAutofit fontScale="77500" lnSpcReduction="20000"/>
          </a:bodyPr>
          <a:lstStyle/>
          <a:p>
            <a:pPr>
              <a:buNone/>
            </a:pPr>
            <a:r>
              <a:rPr lang="en-US" dirty="0" smtClean="0"/>
              <a:t>2 key classes of regulatory proteins: </a:t>
            </a:r>
            <a:r>
              <a:rPr lang="en-US" i="1" dirty="0" err="1" smtClean="0"/>
              <a:t>cyclins</a:t>
            </a:r>
            <a:r>
              <a:rPr lang="en-US" dirty="0" smtClean="0"/>
              <a:t> and </a:t>
            </a:r>
            <a:r>
              <a:rPr lang="en-US" i="1" dirty="0" err="1" smtClean="0"/>
              <a:t>cyclindependent</a:t>
            </a:r>
            <a:r>
              <a:rPr lang="en-US" i="1" dirty="0" smtClean="0"/>
              <a:t> </a:t>
            </a:r>
            <a:r>
              <a:rPr lang="en-US" i="1" dirty="0" err="1" smtClean="0"/>
              <a:t>kinases</a:t>
            </a:r>
            <a:r>
              <a:rPr lang="en-US" i="1" dirty="0" smtClean="0"/>
              <a:t> </a:t>
            </a:r>
            <a:r>
              <a:rPr lang="en-US" dirty="0" smtClean="0"/>
              <a:t>(CDKs) determine a cell's progress through the CC. Many of the cell division cycle genes (</a:t>
            </a:r>
            <a:r>
              <a:rPr lang="en-US" dirty="0" err="1" smtClean="0"/>
              <a:t>cdc</a:t>
            </a:r>
            <a:r>
              <a:rPr lang="en-US" dirty="0" smtClean="0"/>
              <a:t> genes) encoding </a:t>
            </a:r>
            <a:r>
              <a:rPr lang="en-US" dirty="0" err="1" smtClean="0"/>
              <a:t>cyclins</a:t>
            </a:r>
            <a:r>
              <a:rPr lang="en-US" dirty="0" smtClean="0"/>
              <a:t> and CDKs are conserved among all eukaryotes.</a:t>
            </a:r>
            <a:endParaRPr lang="uk-UA" dirty="0" smtClean="0"/>
          </a:p>
          <a:p>
            <a:pPr>
              <a:buNone/>
            </a:pPr>
            <a:r>
              <a:rPr lang="en-US" dirty="0" smtClean="0"/>
              <a:t>CDKs are enzymatic proteins involved in CC progression that primarily consists of serine or </a:t>
            </a:r>
            <a:r>
              <a:rPr lang="en-US" dirty="0" err="1" smtClean="0"/>
              <a:t>threonine</a:t>
            </a:r>
            <a:r>
              <a:rPr lang="en-US" dirty="0" smtClean="0"/>
              <a:t> protein </a:t>
            </a:r>
            <a:r>
              <a:rPr lang="en-US" dirty="0" err="1" smtClean="0"/>
              <a:t>kinases</a:t>
            </a:r>
            <a:r>
              <a:rPr lang="en-US" dirty="0" smtClean="0"/>
              <a:t>. </a:t>
            </a:r>
            <a:r>
              <a:rPr lang="en-US" dirty="0" err="1" smtClean="0"/>
              <a:t>Cdks</a:t>
            </a:r>
            <a:r>
              <a:rPr lang="en-US" dirty="0" smtClean="0"/>
              <a:t> are defined by their need to bind with </a:t>
            </a:r>
            <a:r>
              <a:rPr lang="en-US" dirty="0" err="1" smtClean="0"/>
              <a:t>cyclin</a:t>
            </a:r>
            <a:r>
              <a:rPr lang="en-US" dirty="0" smtClean="0"/>
              <a:t> subunits in order for enzymatic activation and modify various protein substrates. This enzymatic activation also requires </a:t>
            </a:r>
            <a:r>
              <a:rPr lang="en-US" dirty="0" err="1" smtClean="0"/>
              <a:t>threonine</a:t>
            </a:r>
            <a:r>
              <a:rPr lang="en-US" dirty="0" smtClean="0"/>
              <a:t> residues to </a:t>
            </a:r>
            <a:r>
              <a:rPr lang="en-US" dirty="0" err="1" smtClean="0"/>
              <a:t>phosphorylate</a:t>
            </a:r>
            <a:r>
              <a:rPr lang="en-US" dirty="0" smtClean="0"/>
              <a:t> near the </a:t>
            </a:r>
            <a:r>
              <a:rPr lang="en-US" dirty="0" err="1" smtClean="0"/>
              <a:t>kinase</a:t>
            </a:r>
            <a:r>
              <a:rPr lang="en-US" dirty="0" smtClean="0"/>
              <a:t> active site (transferring phosphate groups from ATP to specific stretches of amino acids in the protein).</a:t>
            </a:r>
          </a:p>
          <a:p>
            <a:pPr>
              <a:buNone/>
            </a:pPr>
            <a:r>
              <a:rPr lang="en-US" dirty="0" smtClean="0"/>
              <a:t>Different types of eukaryotic cells contain different types and numbers of CDKs. For example, yeast has only a single CDK, whereas vertebrates like us have nine, of which four are really critical to the CC (CDK1, CDK2, CDK4, CDK6).</a:t>
            </a:r>
          </a:p>
          <a:p>
            <a:pPr>
              <a:buNone/>
            </a:pPr>
            <a:r>
              <a:rPr lang="en-US" dirty="0" smtClean="0"/>
              <a:t>CDK1 is generally the main regulator for all the stages in the CC in </a:t>
            </a:r>
            <a:r>
              <a:rPr lang="en-US" i="1" dirty="0" err="1" smtClean="0"/>
              <a:t>Saccharomyces</a:t>
            </a:r>
            <a:r>
              <a:rPr lang="en-US" i="1" dirty="0" smtClean="0"/>
              <a:t> </a:t>
            </a:r>
            <a:r>
              <a:rPr lang="en-US" i="1" dirty="0" err="1" smtClean="0"/>
              <a:t>cerevisiae</a:t>
            </a:r>
            <a:r>
              <a:rPr lang="en-US" i="1" dirty="0" smtClean="0"/>
              <a:t> and </a:t>
            </a:r>
            <a:r>
              <a:rPr lang="en-US" i="1" dirty="0" err="1" smtClean="0"/>
              <a:t>Schizosaccharomyces</a:t>
            </a:r>
            <a:r>
              <a:rPr lang="en-US" i="1" dirty="0" smtClean="0"/>
              <a:t> </a:t>
            </a:r>
            <a:r>
              <a:rPr lang="en-US" i="1" dirty="0" err="1" smtClean="0"/>
              <a:t>pombe</a:t>
            </a:r>
            <a:r>
              <a:rPr lang="en-US" i="1" dirty="0" smtClean="0"/>
              <a:t> which were the two types of yeast that led to the discoveries of the </a:t>
            </a:r>
            <a:r>
              <a:rPr lang="en-US" dirty="0" smtClean="0"/>
              <a:t>key regulators in the CC. This is true for most single cell eukaryotes. In </a:t>
            </a:r>
            <a:r>
              <a:rPr lang="en-US" dirty="0" err="1" smtClean="0"/>
              <a:t>multicellular</a:t>
            </a:r>
            <a:r>
              <a:rPr lang="en-US" dirty="0" smtClean="0"/>
              <a:t> eukaryotes, generally two </a:t>
            </a:r>
            <a:r>
              <a:rPr lang="en-US" dirty="0" err="1" smtClean="0"/>
              <a:t>Cdks</a:t>
            </a:r>
            <a:r>
              <a:rPr lang="en-US" dirty="0" smtClean="0"/>
              <a:t> direct the CC.</a:t>
            </a:r>
            <a:endParaRPr lang="uk-UA"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Grp="1" noChangeAspect="1" noChangeArrowheads="1"/>
          </p:cNvPicPr>
          <p:nvPr>
            <p:ph idx="1"/>
          </p:nvPr>
        </p:nvPicPr>
        <p:blipFill>
          <a:blip r:embed="rId2" cstate="email">
            <a:extLst>
              <a:ext uri="{28A0092B-C50C-407E-A947-70E740481C1C}">
                <a14:useLocalDpi xmlns:a14="http://schemas.microsoft.com/office/drawing/2010/main"/>
              </a:ext>
            </a:extLst>
          </a:blip>
          <a:srcRect l="2035" t="1887" r="2418" b="1887"/>
          <a:stretch>
            <a:fillRect/>
          </a:stretch>
        </p:blipFill>
        <p:spPr bwMode="auto">
          <a:xfrm>
            <a:off x="899592" y="0"/>
            <a:ext cx="3456384" cy="3264363"/>
          </a:xfrm>
          <a:prstGeom prst="rect">
            <a:avLst/>
          </a:prstGeom>
          <a:noFill/>
          <a:ln w="9525">
            <a:noFill/>
            <a:miter lim="800000"/>
            <a:headEnd/>
            <a:tailEnd/>
          </a:ln>
        </p:spPr>
      </p:pic>
      <p:sp>
        <p:nvSpPr>
          <p:cNvPr id="5" name="Прямокутник 4"/>
          <p:cNvSpPr/>
          <p:nvPr/>
        </p:nvSpPr>
        <p:spPr>
          <a:xfrm>
            <a:off x="0" y="3284984"/>
            <a:ext cx="9144000" cy="2862322"/>
          </a:xfrm>
          <a:prstGeom prst="rect">
            <a:avLst/>
          </a:prstGeom>
        </p:spPr>
        <p:txBody>
          <a:bodyPr wrap="square">
            <a:spAutoFit/>
          </a:bodyPr>
          <a:lstStyle/>
          <a:p>
            <a:r>
              <a:rPr lang="en-US" dirty="0" err="1" smtClean="0"/>
              <a:t>Cyclins</a:t>
            </a:r>
            <a:r>
              <a:rPr lang="en-US" dirty="0" smtClean="0"/>
              <a:t> are a </a:t>
            </a:r>
            <a:r>
              <a:rPr lang="en-US" b="1" dirty="0" smtClean="0"/>
              <a:t>family of proteins</a:t>
            </a:r>
            <a:r>
              <a:rPr lang="en-US" dirty="0" smtClean="0"/>
              <a:t> that form the </a:t>
            </a:r>
            <a:r>
              <a:rPr lang="en-US" b="1" dirty="0" smtClean="0"/>
              <a:t>regulatory subunits</a:t>
            </a:r>
            <a:r>
              <a:rPr lang="en-US" dirty="0" smtClean="0"/>
              <a:t>, while CDKs are the </a:t>
            </a:r>
            <a:r>
              <a:rPr lang="en-US" b="1" dirty="0" smtClean="0"/>
              <a:t>catalytic subunits </a:t>
            </a:r>
            <a:r>
              <a:rPr lang="en-US" dirty="0" smtClean="0"/>
              <a:t>of the activated complex; </a:t>
            </a:r>
            <a:r>
              <a:rPr lang="en-US" dirty="0" err="1" smtClean="0"/>
              <a:t>cyclins</a:t>
            </a:r>
            <a:r>
              <a:rPr lang="en-US" dirty="0" smtClean="0"/>
              <a:t> have no catalytic activity and CDKs are inactive in the absence of a partner </a:t>
            </a:r>
            <a:r>
              <a:rPr lang="en-US" dirty="0" err="1" smtClean="0"/>
              <a:t>cyclin</a:t>
            </a:r>
            <a:r>
              <a:rPr lang="en-US" dirty="0" smtClean="0"/>
              <a:t>. Each </a:t>
            </a:r>
            <a:r>
              <a:rPr lang="en-US" dirty="0" err="1" smtClean="0"/>
              <a:t>cyclin</a:t>
            </a:r>
            <a:r>
              <a:rPr lang="en-US" dirty="0" smtClean="0"/>
              <a:t> associates with 1 or 2 CDKs to activate them. CDKs are synthesis is constitutive, whereas </a:t>
            </a:r>
            <a:r>
              <a:rPr lang="en-US" dirty="0" err="1" smtClean="0"/>
              <a:t>cyclins</a:t>
            </a:r>
            <a:r>
              <a:rPr lang="en-US" dirty="0" smtClean="0"/>
              <a:t> are synthesized at specific stages of the CC, in response to molecular signals. All CDKs exist in similar amounts during CC. The </a:t>
            </a:r>
            <a:r>
              <a:rPr lang="en-US" dirty="0" err="1" smtClean="0"/>
              <a:t>cyclin</a:t>
            </a:r>
            <a:r>
              <a:rPr lang="en-US" dirty="0" smtClean="0"/>
              <a:t> production and breakdown varies by stage with CC progression dependent on the synthesis of new </a:t>
            </a:r>
            <a:r>
              <a:rPr lang="en-US" dirty="0" err="1" smtClean="0"/>
              <a:t>cyclin</a:t>
            </a:r>
            <a:r>
              <a:rPr lang="en-US" dirty="0" smtClean="0"/>
              <a:t> molecules. They are created or destroyed according to requirements which direct the cell through the various stages of the CC. When </a:t>
            </a:r>
            <a:r>
              <a:rPr lang="en-US" dirty="0" err="1" smtClean="0"/>
              <a:t>cyclins</a:t>
            </a:r>
            <a:r>
              <a:rPr lang="en-US" dirty="0" smtClean="0"/>
              <a:t> bind with CDKs, they form a complex where the CDK active site is triggered. </a:t>
            </a:r>
            <a:r>
              <a:rPr lang="en-US" dirty="0" err="1" smtClean="0"/>
              <a:t>Cyclins</a:t>
            </a:r>
            <a:r>
              <a:rPr lang="en-US" dirty="0" smtClean="0"/>
              <a:t> are named so because their concentration changes in a cyclical manner during the CC (figure below).</a:t>
            </a:r>
            <a:endParaRPr lang="uk-UA" dirty="0"/>
          </a:p>
        </p:txBody>
      </p:sp>
      <p:sp>
        <p:nvSpPr>
          <p:cNvPr id="6" name="Прямокутник 5"/>
          <p:cNvSpPr/>
          <p:nvPr/>
        </p:nvSpPr>
        <p:spPr>
          <a:xfrm>
            <a:off x="5220072" y="1340768"/>
            <a:ext cx="3744416" cy="646331"/>
          </a:xfrm>
          <a:prstGeom prst="rect">
            <a:avLst/>
          </a:prstGeom>
        </p:spPr>
        <p:txBody>
          <a:bodyPr wrap="square">
            <a:spAutoFit/>
          </a:bodyPr>
          <a:lstStyle/>
          <a:p>
            <a:endParaRPr lang="en-US" dirty="0" smtClean="0"/>
          </a:p>
          <a:p>
            <a:endParaRPr lang="uk-UA" dirty="0"/>
          </a:p>
        </p:txBody>
      </p:sp>
      <p:graphicFrame>
        <p:nvGraphicFramePr>
          <p:cNvPr id="8" name="Таблиця 7"/>
          <p:cNvGraphicFramePr>
            <a:graphicFrameLocks noGrp="1"/>
          </p:cNvGraphicFramePr>
          <p:nvPr/>
        </p:nvGraphicFramePr>
        <p:xfrm>
          <a:off x="5148064" y="638731"/>
          <a:ext cx="3816424" cy="1998181"/>
        </p:xfrm>
        <a:graphic>
          <a:graphicData uri="http://schemas.openxmlformats.org/drawingml/2006/table">
            <a:tbl>
              <a:tblPr firstRow="1" bandRow="1">
                <a:tableStyleId>{5C22544A-7EE6-4342-B048-85BDC9FD1C3A}</a:tableStyleId>
              </a:tblPr>
              <a:tblGrid>
                <a:gridCol w="2088232">
                  <a:extLst>
                    <a:ext uri="{9D8B030D-6E8A-4147-A177-3AD203B41FA5}">
                      <a16:colId xmlns:a16="http://schemas.microsoft.com/office/drawing/2014/main" val="20000"/>
                    </a:ext>
                  </a:extLst>
                </a:gridCol>
                <a:gridCol w="1728192">
                  <a:extLst>
                    <a:ext uri="{9D8B030D-6E8A-4147-A177-3AD203B41FA5}">
                      <a16:colId xmlns:a16="http://schemas.microsoft.com/office/drawing/2014/main" val="20001"/>
                    </a:ext>
                  </a:extLst>
                </a:gridCol>
              </a:tblGrid>
              <a:tr h="305795">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b="1" dirty="0" err="1" smtClean="0"/>
                        <a:t>Cyclins</a:t>
                      </a:r>
                      <a:endParaRPr lang="uk-UA" dirty="0"/>
                    </a:p>
                  </a:txBody>
                  <a:tcPr/>
                </a:tc>
                <a:tc>
                  <a:txBody>
                    <a:bodyPr/>
                    <a:lstStyle/>
                    <a:p>
                      <a:pPr algn="ctr"/>
                      <a:r>
                        <a:rPr lang="en-US" b="1" dirty="0" smtClean="0"/>
                        <a:t>CDK Partners</a:t>
                      </a:r>
                      <a:endParaRPr lang="uk-UA" dirty="0"/>
                    </a:p>
                  </a:txBody>
                  <a:tcPr/>
                </a:tc>
                <a:extLst>
                  <a:ext uri="{0D108BD9-81ED-4DB2-BD59-A6C34878D82A}">
                    <a16:rowId xmlns:a16="http://schemas.microsoft.com/office/drawing/2014/main" val="10000"/>
                  </a:ext>
                </a:extLst>
              </a:tr>
              <a:tr h="305795">
                <a:tc>
                  <a:txBody>
                    <a:bodyPr/>
                    <a:lstStyle/>
                    <a:p>
                      <a:pPr algn="ctr"/>
                      <a:r>
                        <a:rPr lang="en-US" dirty="0" err="1" smtClean="0"/>
                        <a:t>cyclin</a:t>
                      </a:r>
                      <a:r>
                        <a:rPr lang="en-US" dirty="0" smtClean="0"/>
                        <a:t> D (D1, D2, D3)</a:t>
                      </a:r>
                      <a:endParaRPr lang="uk-UA"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dirty="0" smtClean="0"/>
                        <a:t>CDK4, CDK6</a:t>
                      </a:r>
                      <a:endParaRPr lang="uk-UA" dirty="0"/>
                    </a:p>
                  </a:txBody>
                  <a:tcPr/>
                </a:tc>
                <a:extLst>
                  <a:ext uri="{0D108BD9-81ED-4DB2-BD59-A6C34878D82A}">
                    <a16:rowId xmlns:a16="http://schemas.microsoft.com/office/drawing/2014/main" val="10001"/>
                  </a:ext>
                </a:extLst>
              </a:tr>
              <a:tr h="305795">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dirty="0" err="1" smtClean="0"/>
                        <a:t>cyclin</a:t>
                      </a:r>
                      <a:r>
                        <a:rPr lang="en-US" dirty="0" smtClean="0"/>
                        <a:t> E</a:t>
                      </a:r>
                      <a:endParaRPr lang="uk-UA" dirty="0"/>
                    </a:p>
                  </a:txBody>
                  <a:tcPr/>
                </a:tc>
                <a:tc>
                  <a:txBody>
                    <a:bodyPr/>
                    <a:lstStyle/>
                    <a:p>
                      <a:pPr algn="ctr"/>
                      <a:r>
                        <a:rPr lang="en-US" dirty="0" smtClean="0"/>
                        <a:t>CDK2</a:t>
                      </a:r>
                      <a:endParaRPr lang="uk-UA" dirty="0"/>
                    </a:p>
                  </a:txBody>
                  <a:tcPr/>
                </a:tc>
                <a:extLst>
                  <a:ext uri="{0D108BD9-81ED-4DB2-BD59-A6C34878D82A}">
                    <a16:rowId xmlns:a16="http://schemas.microsoft.com/office/drawing/2014/main" val="10002"/>
                  </a:ext>
                </a:extLst>
              </a:tr>
              <a:tr h="305795">
                <a:tc>
                  <a:txBody>
                    <a:bodyPr/>
                    <a:lstStyle/>
                    <a:p>
                      <a:pPr algn="ctr"/>
                      <a:r>
                        <a:rPr lang="en-US" dirty="0" err="1" smtClean="0"/>
                        <a:t>cyclin</a:t>
                      </a:r>
                      <a:r>
                        <a:rPr lang="en-US" dirty="0" smtClean="0"/>
                        <a:t> A</a:t>
                      </a:r>
                    </a:p>
                  </a:txBody>
                  <a:tcPr/>
                </a:tc>
                <a:tc>
                  <a:txBody>
                    <a:bodyPr/>
                    <a:lstStyle/>
                    <a:p>
                      <a:pPr algn="ctr"/>
                      <a:r>
                        <a:rPr lang="en-US" dirty="0" smtClean="0"/>
                        <a:t>CDK2</a:t>
                      </a:r>
                    </a:p>
                  </a:txBody>
                  <a:tcPr/>
                </a:tc>
                <a:extLst>
                  <a:ext uri="{0D108BD9-81ED-4DB2-BD59-A6C34878D82A}">
                    <a16:rowId xmlns:a16="http://schemas.microsoft.com/office/drawing/2014/main" val="10003"/>
                  </a:ext>
                </a:extLst>
              </a:tr>
              <a:tr h="535141">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dirty="0" err="1" smtClean="0"/>
                        <a:t>cyclin</a:t>
                      </a:r>
                      <a:r>
                        <a:rPr lang="en-US" dirty="0" smtClean="0"/>
                        <a:t> B</a:t>
                      </a:r>
                      <a:endParaRPr lang="uk-UA" dirty="0"/>
                    </a:p>
                  </a:txBody>
                  <a:tcPr/>
                </a:tc>
                <a:tc>
                  <a:txBody>
                    <a:bodyPr/>
                    <a:lstStyle/>
                    <a:p>
                      <a:pPr algn="ctr"/>
                      <a:r>
                        <a:rPr lang="en-US" dirty="0" smtClean="0"/>
                        <a:t>CDK1</a:t>
                      </a:r>
                      <a:endParaRPr lang="uk-UA" dirty="0"/>
                    </a:p>
                  </a:txBody>
                  <a:tcPr/>
                </a:tc>
                <a:extLst>
                  <a:ext uri="{0D108BD9-81ED-4DB2-BD59-A6C34878D82A}">
                    <a16:rowId xmlns:a16="http://schemas.microsoft.com/office/drawing/2014/main" val="10004"/>
                  </a:ext>
                </a:extLst>
              </a:tr>
            </a:tbl>
          </a:graphicData>
        </a:graphic>
      </p:graphicFrame>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Grp="1" noChangeAspect="1" noChangeArrowheads="1"/>
          </p:cNvPicPr>
          <p:nvPr>
            <p:ph idx="1"/>
          </p:nvPr>
        </p:nvPicPr>
        <p:blipFill>
          <a:blip r:embed="rId2" cstate="email">
            <a:extLst>
              <a:ext uri="{28A0092B-C50C-407E-A947-70E740481C1C}">
                <a14:useLocalDpi xmlns:a14="http://schemas.microsoft.com/office/drawing/2010/main"/>
              </a:ext>
            </a:extLst>
          </a:blip>
          <a:srcRect l="3233" t="5372" r="4081" b="6452"/>
          <a:stretch>
            <a:fillRect/>
          </a:stretch>
        </p:blipFill>
        <p:spPr bwMode="auto">
          <a:xfrm>
            <a:off x="179512" y="188640"/>
            <a:ext cx="6192688" cy="2952328"/>
          </a:xfrm>
          <a:prstGeom prst="rect">
            <a:avLst/>
          </a:prstGeom>
          <a:noFill/>
          <a:ln w="9525">
            <a:noFill/>
            <a:miter lim="800000"/>
            <a:headEnd/>
            <a:tailEnd/>
          </a:ln>
        </p:spPr>
      </p:pic>
      <p:sp>
        <p:nvSpPr>
          <p:cNvPr id="5" name="Прямокутник 4"/>
          <p:cNvSpPr/>
          <p:nvPr/>
        </p:nvSpPr>
        <p:spPr>
          <a:xfrm>
            <a:off x="0" y="2996952"/>
            <a:ext cx="9144000" cy="4524315"/>
          </a:xfrm>
          <a:prstGeom prst="rect">
            <a:avLst/>
          </a:prstGeom>
        </p:spPr>
        <p:txBody>
          <a:bodyPr wrap="square">
            <a:spAutoFit/>
          </a:bodyPr>
          <a:lstStyle/>
          <a:p>
            <a:r>
              <a:rPr lang="en-US" dirty="0" err="1" smtClean="0"/>
              <a:t>Cyclin</a:t>
            </a:r>
            <a:r>
              <a:rPr lang="en-US" dirty="0" smtClean="0"/>
              <a:t>/CDK complexes regulate the cell cycle both by promoting </a:t>
            </a:r>
            <a:r>
              <a:rPr lang="en-US" dirty="0" err="1" smtClean="0"/>
              <a:t>activites</a:t>
            </a:r>
            <a:r>
              <a:rPr lang="en-US" dirty="0" smtClean="0"/>
              <a:t> for their respective stages, and by inhibiting </a:t>
            </a:r>
            <a:r>
              <a:rPr lang="en-US" dirty="0" err="1" smtClean="0"/>
              <a:t>activites</a:t>
            </a:r>
            <a:r>
              <a:rPr lang="en-US" dirty="0" smtClean="0"/>
              <a:t> for future cell cycle stages that must not yet be reached. Therefore </a:t>
            </a:r>
            <a:r>
              <a:rPr lang="en-US" dirty="0" err="1" smtClean="0"/>
              <a:t>cyclins</a:t>
            </a:r>
            <a:r>
              <a:rPr lang="en-US" dirty="0" smtClean="0"/>
              <a:t> must be able to be both generated </a:t>
            </a:r>
            <a:r>
              <a:rPr lang="en-US" i="1" dirty="0" smtClean="0"/>
              <a:t>and degraded in order for the cell cycle to</a:t>
            </a:r>
          </a:p>
          <a:p>
            <a:r>
              <a:rPr lang="en-US" dirty="0" smtClean="0"/>
              <a:t>proceed. When </a:t>
            </a:r>
            <a:r>
              <a:rPr lang="en-US" dirty="0" err="1" smtClean="0"/>
              <a:t>cyclin</a:t>
            </a:r>
            <a:r>
              <a:rPr lang="en-US" dirty="0" smtClean="0"/>
              <a:t> concentrations are low, </a:t>
            </a:r>
            <a:r>
              <a:rPr lang="en-US" dirty="0" err="1" smtClean="0"/>
              <a:t>cyclins</a:t>
            </a:r>
            <a:r>
              <a:rPr lang="en-US" dirty="0" smtClean="0"/>
              <a:t> detach from CDKs which in turn inhibit the enzymes activity: </a:t>
            </a:r>
            <a:r>
              <a:rPr lang="en-US" dirty="0" err="1" smtClean="0"/>
              <a:t>cyclins</a:t>
            </a:r>
            <a:r>
              <a:rPr lang="en-US" dirty="0" smtClean="0"/>
              <a:t> do not have enzymatic activity alone. After the detachment, CDKs are thought to block their active site with a protein chain to ensure </a:t>
            </a:r>
            <a:r>
              <a:rPr lang="en-US" dirty="0" err="1" smtClean="0"/>
              <a:t>cyclin</a:t>
            </a:r>
            <a:r>
              <a:rPr lang="en-US" dirty="0" smtClean="0"/>
              <a:t> concentration increases.</a:t>
            </a:r>
          </a:p>
          <a:p>
            <a:r>
              <a:rPr lang="en-US" dirty="0" smtClean="0"/>
              <a:t>When </a:t>
            </a:r>
            <a:r>
              <a:rPr lang="en-US" dirty="0" err="1" smtClean="0"/>
              <a:t>cyclins</a:t>
            </a:r>
            <a:r>
              <a:rPr lang="en-US" dirty="0" smtClean="0"/>
              <a:t> are bound to CDKs, they produce complexes, e.g., the  </a:t>
            </a:r>
            <a:r>
              <a:rPr lang="en-US" b="1" dirty="0" smtClean="0"/>
              <a:t>maturation promoting factor (MPF) </a:t>
            </a:r>
            <a:r>
              <a:rPr lang="en-US" dirty="0" smtClean="0"/>
              <a:t>which stimulates meiosis and the CCs mitosis. All CDKs exist in similar amounts throughout the entire cell cycle. In contrast, </a:t>
            </a:r>
            <a:r>
              <a:rPr lang="en-US" dirty="0" err="1" smtClean="0"/>
              <a:t>cyclin</a:t>
            </a:r>
            <a:r>
              <a:rPr lang="en-US" dirty="0" smtClean="0"/>
              <a:t> manufacture and breakdown varies by stage with cell cycle progression dependent on the synthesis of new </a:t>
            </a:r>
            <a:r>
              <a:rPr lang="en-US" dirty="0" err="1" smtClean="0"/>
              <a:t>cyclin</a:t>
            </a:r>
            <a:r>
              <a:rPr lang="en-US" dirty="0" smtClean="0"/>
              <a:t> molecules. These proteins are the activators for CDK enzymes. Typically, </a:t>
            </a:r>
            <a:r>
              <a:rPr lang="en-US" dirty="0" err="1" smtClean="0"/>
              <a:t>cyclins</a:t>
            </a:r>
            <a:r>
              <a:rPr lang="en-US" dirty="0" smtClean="0"/>
              <a:t> are created or destroyed according to whether they are required which directs the cell through the various stages of the cell cycle. When </a:t>
            </a:r>
            <a:r>
              <a:rPr lang="en-US" dirty="0" err="1" smtClean="0"/>
              <a:t>cyclins</a:t>
            </a:r>
            <a:r>
              <a:rPr lang="en-US" dirty="0" smtClean="0"/>
              <a:t> bind with CDKs, they form a complex where the CDK active site is triggered.</a:t>
            </a:r>
          </a:p>
          <a:p>
            <a:r>
              <a:rPr lang="en-US" dirty="0" err="1" smtClean="0"/>
              <a:t>Cyclins</a:t>
            </a:r>
            <a:r>
              <a:rPr lang="en-US" dirty="0" smtClean="0"/>
              <a:t> are named so because their concentration changes in a cyclical manner during the CC.</a:t>
            </a:r>
          </a:p>
          <a:p>
            <a:r>
              <a:rPr lang="en-US" dirty="0" smtClean="0"/>
              <a:t> </a:t>
            </a:r>
          </a:p>
          <a:p>
            <a:endParaRPr lang="uk-UA" dirty="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Місце для вмісту 2"/>
          <p:cNvSpPr>
            <a:spLocks noGrp="1"/>
          </p:cNvSpPr>
          <p:nvPr>
            <p:ph idx="1"/>
          </p:nvPr>
        </p:nvSpPr>
        <p:spPr>
          <a:xfrm>
            <a:off x="0" y="-27384"/>
            <a:ext cx="9144000" cy="2520280"/>
          </a:xfrm>
        </p:spPr>
        <p:txBody>
          <a:bodyPr>
            <a:normAutofit fontScale="62500" lnSpcReduction="20000"/>
          </a:bodyPr>
          <a:lstStyle/>
          <a:p>
            <a:pPr marL="0" indent="0">
              <a:buNone/>
            </a:pPr>
            <a:r>
              <a:rPr lang="en-US" dirty="0" smtClean="0"/>
              <a:t>First, CDKs have a „flexible T loop‟ which contains a </a:t>
            </a:r>
            <a:r>
              <a:rPr lang="en-US" dirty="0" err="1" smtClean="0"/>
              <a:t>threonine</a:t>
            </a:r>
            <a:r>
              <a:rPr lang="en-US" dirty="0" smtClean="0"/>
              <a:t> (T) residue which normally blocks the ATP binding cleft, but not when the T is </a:t>
            </a:r>
            <a:r>
              <a:rPr lang="en-US" dirty="0" err="1" smtClean="0"/>
              <a:t>phosphorylated</a:t>
            </a:r>
            <a:r>
              <a:rPr lang="en-US" dirty="0" smtClean="0"/>
              <a:t>. Second, </a:t>
            </a:r>
            <a:r>
              <a:rPr lang="en-US" dirty="0" err="1" smtClean="0"/>
              <a:t>cyclins</a:t>
            </a:r>
            <a:r>
              <a:rPr lang="en-US" dirty="0" smtClean="0"/>
              <a:t> bind CDKs and induce a conformational change that also helps to expose the ATP binding cleft. Therefore a fully active CDK is one which is both </a:t>
            </a:r>
            <a:r>
              <a:rPr lang="en-US" dirty="0" err="1" smtClean="0"/>
              <a:t>phosphorylated</a:t>
            </a:r>
            <a:r>
              <a:rPr lang="en-US" dirty="0" smtClean="0"/>
              <a:t> at the T on the T loop and is bound to a </a:t>
            </a:r>
            <a:r>
              <a:rPr lang="en-US" dirty="0" err="1" smtClean="0"/>
              <a:t>cyclin</a:t>
            </a:r>
            <a:r>
              <a:rPr lang="en-US" dirty="0" smtClean="0"/>
              <a:t>.</a:t>
            </a:r>
          </a:p>
          <a:p>
            <a:pPr marL="0" indent="0">
              <a:buNone/>
            </a:pPr>
            <a:r>
              <a:rPr lang="en-US" dirty="0" err="1" smtClean="0"/>
              <a:t>Cyclin</a:t>
            </a:r>
            <a:r>
              <a:rPr lang="en-US" dirty="0" smtClean="0"/>
              <a:t>/CDK complexes regulate the CC both by promoting </a:t>
            </a:r>
            <a:r>
              <a:rPr lang="en-US" dirty="0" err="1" smtClean="0"/>
              <a:t>activites</a:t>
            </a:r>
            <a:r>
              <a:rPr lang="en-US" dirty="0" smtClean="0"/>
              <a:t> for their respective stages, and by inhibiting </a:t>
            </a:r>
            <a:r>
              <a:rPr lang="en-US" dirty="0" err="1" smtClean="0"/>
              <a:t>activites</a:t>
            </a:r>
            <a:r>
              <a:rPr lang="en-US" dirty="0" smtClean="0"/>
              <a:t> for future cell cycle stages that must not yet be reached. Therefore cell must be able to do both generate </a:t>
            </a:r>
            <a:r>
              <a:rPr lang="en-US" i="1" dirty="0" smtClean="0"/>
              <a:t>and degrade </a:t>
            </a:r>
            <a:r>
              <a:rPr lang="en-US" i="1" dirty="0" err="1" smtClean="0"/>
              <a:t>cyclins</a:t>
            </a:r>
            <a:r>
              <a:rPr lang="en-US" i="1" dirty="0" smtClean="0"/>
              <a:t> in order for the </a:t>
            </a:r>
            <a:r>
              <a:rPr lang="en-US" dirty="0" smtClean="0"/>
              <a:t>CC</a:t>
            </a:r>
            <a:r>
              <a:rPr lang="en-US" i="1" dirty="0" smtClean="0"/>
              <a:t> to </a:t>
            </a:r>
            <a:r>
              <a:rPr lang="en-US" dirty="0" smtClean="0"/>
              <a:t>proceed.</a:t>
            </a:r>
            <a:endParaRPr lang="uk-UA" dirty="0"/>
          </a:p>
        </p:txBody>
      </p:sp>
      <p:pic>
        <p:nvPicPr>
          <p:cNvPr id="1026" name="Picture 2"/>
          <p:cNvPicPr>
            <a:picLocks noChangeAspect="1" noChangeArrowheads="1"/>
          </p:cNvPicPr>
          <p:nvPr/>
        </p:nvPicPr>
        <p:blipFill>
          <a:blip r:embed="rId2" cstate="email">
            <a:extLst>
              <a:ext uri="{28A0092B-C50C-407E-A947-70E740481C1C}">
                <a14:useLocalDpi xmlns:a14="http://schemas.microsoft.com/office/drawing/2010/main"/>
              </a:ext>
            </a:extLst>
          </a:blip>
          <a:srcRect b="7660"/>
          <a:stretch>
            <a:fillRect/>
          </a:stretch>
        </p:blipFill>
        <p:spPr bwMode="auto">
          <a:xfrm>
            <a:off x="2627784" y="1988841"/>
            <a:ext cx="6504848" cy="2074600"/>
          </a:xfrm>
          <a:prstGeom prst="rect">
            <a:avLst/>
          </a:prstGeom>
          <a:noFill/>
          <a:ln w="9525">
            <a:noFill/>
            <a:miter lim="800000"/>
            <a:headEnd/>
            <a:tailEnd/>
          </a:ln>
        </p:spPr>
      </p:pic>
      <p:sp>
        <p:nvSpPr>
          <p:cNvPr id="5" name="Прямокутник 4"/>
          <p:cNvSpPr/>
          <p:nvPr/>
        </p:nvSpPr>
        <p:spPr>
          <a:xfrm>
            <a:off x="0" y="2204864"/>
            <a:ext cx="2627784" cy="4708981"/>
          </a:xfrm>
          <a:prstGeom prst="rect">
            <a:avLst/>
          </a:prstGeom>
        </p:spPr>
        <p:txBody>
          <a:bodyPr wrap="square">
            <a:spAutoFit/>
          </a:bodyPr>
          <a:lstStyle/>
          <a:p>
            <a:r>
              <a:rPr lang="en-US" sz="2000" dirty="0" smtClean="0"/>
              <a:t>All eukaryotes have multiple </a:t>
            </a:r>
            <a:r>
              <a:rPr lang="en-US" sz="2000" dirty="0" err="1" smtClean="0"/>
              <a:t>cyclins</a:t>
            </a:r>
            <a:r>
              <a:rPr lang="en-US" sz="2000" dirty="0" smtClean="0"/>
              <a:t>, each of which acts during a specific stage of the cell cycle. The </a:t>
            </a:r>
            <a:r>
              <a:rPr lang="en-US" sz="2000" dirty="0" err="1" smtClean="0"/>
              <a:t>cyclins</a:t>
            </a:r>
            <a:r>
              <a:rPr lang="en-US" sz="2000" dirty="0" smtClean="0"/>
              <a:t> are named according to the stage at which they assemble with CDKs. Common classes of </a:t>
            </a:r>
            <a:r>
              <a:rPr lang="en-US" sz="2000" dirty="0" err="1" smtClean="0"/>
              <a:t>cyclins</a:t>
            </a:r>
            <a:r>
              <a:rPr lang="en-US" sz="2000" dirty="0" smtClean="0"/>
              <a:t> include G1-phase </a:t>
            </a:r>
            <a:r>
              <a:rPr lang="en-US" sz="2000" dirty="0" err="1" smtClean="0"/>
              <a:t>cyclins</a:t>
            </a:r>
            <a:r>
              <a:rPr lang="en-US" sz="2000" dirty="0" smtClean="0"/>
              <a:t>, G1/S-phase </a:t>
            </a:r>
            <a:r>
              <a:rPr lang="en-US" sz="2000" dirty="0" err="1" smtClean="0"/>
              <a:t>cyclins</a:t>
            </a:r>
            <a:r>
              <a:rPr lang="en-US" sz="2000" dirty="0" smtClean="0"/>
              <a:t>, S-phase </a:t>
            </a:r>
            <a:r>
              <a:rPr lang="en-US" sz="2000" dirty="0" err="1" smtClean="0"/>
              <a:t>cyclins</a:t>
            </a:r>
            <a:r>
              <a:rPr lang="en-US" sz="2000" dirty="0" smtClean="0"/>
              <a:t>, G2-phase </a:t>
            </a:r>
            <a:r>
              <a:rPr lang="en-US" sz="2000" dirty="0" err="1" smtClean="0"/>
              <a:t>cyclins</a:t>
            </a:r>
            <a:r>
              <a:rPr lang="en-US" sz="2000" dirty="0" smtClean="0"/>
              <a:t> and M-phase </a:t>
            </a:r>
            <a:r>
              <a:rPr lang="en-US" sz="2000" dirty="0" err="1" smtClean="0"/>
              <a:t>cyclins</a:t>
            </a:r>
            <a:r>
              <a:rPr lang="en-US" sz="2000" dirty="0" smtClean="0"/>
              <a:t> (table).</a:t>
            </a:r>
            <a:endParaRPr lang="uk-UA" sz="2000" dirty="0"/>
          </a:p>
        </p:txBody>
      </p:sp>
      <p:graphicFrame>
        <p:nvGraphicFramePr>
          <p:cNvPr id="6" name="Таблиця 5"/>
          <p:cNvGraphicFramePr>
            <a:graphicFrameLocks noGrp="1"/>
          </p:cNvGraphicFramePr>
          <p:nvPr/>
        </p:nvGraphicFramePr>
        <p:xfrm>
          <a:off x="2627784" y="4618816"/>
          <a:ext cx="6480720" cy="2194560"/>
        </p:xfrm>
        <a:graphic>
          <a:graphicData uri="http://schemas.openxmlformats.org/drawingml/2006/table">
            <a:tbl>
              <a:tblPr firstRow="1" bandRow="1">
                <a:tableStyleId>{5C22544A-7EE6-4342-B048-85BDC9FD1C3A}</a:tableStyleId>
              </a:tblPr>
              <a:tblGrid>
                <a:gridCol w="2160240">
                  <a:extLst>
                    <a:ext uri="{9D8B030D-6E8A-4147-A177-3AD203B41FA5}">
                      <a16:colId xmlns:a16="http://schemas.microsoft.com/office/drawing/2014/main" val="20000"/>
                    </a:ext>
                  </a:extLst>
                </a:gridCol>
                <a:gridCol w="2160240">
                  <a:extLst>
                    <a:ext uri="{9D8B030D-6E8A-4147-A177-3AD203B41FA5}">
                      <a16:colId xmlns:a16="http://schemas.microsoft.com/office/drawing/2014/main" val="20001"/>
                    </a:ext>
                  </a:extLst>
                </a:gridCol>
                <a:gridCol w="2160240">
                  <a:extLst>
                    <a:ext uri="{9D8B030D-6E8A-4147-A177-3AD203B41FA5}">
                      <a16:colId xmlns:a16="http://schemas.microsoft.com/office/drawing/2014/main" val="20002"/>
                    </a:ext>
                  </a:extLst>
                </a:gridCol>
              </a:tblGrid>
              <a:tr h="346837">
                <a:tc>
                  <a:txBody>
                    <a:bodyPr/>
                    <a:lstStyle/>
                    <a:p>
                      <a:r>
                        <a:rPr lang="en-US" sz="1800" b="1" kern="1200" baseline="0" dirty="0" err="1" smtClean="0">
                          <a:solidFill>
                            <a:schemeClr val="lt1"/>
                          </a:solidFill>
                          <a:latin typeface="+mn-lt"/>
                          <a:ea typeface="+mn-ea"/>
                          <a:cs typeface="+mn-cs"/>
                        </a:rPr>
                        <a:t>Cyclin</a:t>
                      </a:r>
                      <a:r>
                        <a:rPr lang="en-US" sz="1800" b="1" kern="1200" baseline="0" dirty="0" smtClean="0">
                          <a:solidFill>
                            <a:schemeClr val="lt1"/>
                          </a:solidFill>
                          <a:latin typeface="+mn-lt"/>
                          <a:ea typeface="+mn-ea"/>
                          <a:cs typeface="+mn-cs"/>
                        </a:rPr>
                        <a:t>-CDK Complex</a:t>
                      </a:r>
                      <a:endParaRPr lang="uk-UA" dirty="0"/>
                    </a:p>
                  </a:txBody>
                  <a:tcPr/>
                </a:tc>
                <a:tc>
                  <a:txBody>
                    <a:bodyPr/>
                    <a:lstStyle/>
                    <a:p>
                      <a:r>
                        <a:rPr lang="en-US" sz="1800" b="1" kern="1200" baseline="0" dirty="0" err="1" smtClean="0">
                          <a:solidFill>
                            <a:schemeClr val="lt1"/>
                          </a:solidFill>
                          <a:latin typeface="+mn-lt"/>
                          <a:ea typeface="+mn-ea"/>
                          <a:cs typeface="+mn-cs"/>
                        </a:rPr>
                        <a:t>Cyclins</a:t>
                      </a:r>
                      <a:endParaRPr lang="uk-UA" dirty="0"/>
                    </a:p>
                  </a:txBody>
                  <a:tcPr/>
                </a:tc>
                <a:tc>
                  <a:txBody>
                    <a:bodyPr/>
                    <a:lstStyle/>
                    <a:p>
                      <a:r>
                        <a:rPr lang="en-US" sz="1800" b="1" kern="1200" baseline="0" dirty="0" smtClean="0">
                          <a:solidFill>
                            <a:schemeClr val="lt1"/>
                          </a:solidFill>
                          <a:latin typeface="+mn-lt"/>
                          <a:ea typeface="+mn-ea"/>
                          <a:cs typeface="+mn-cs"/>
                        </a:rPr>
                        <a:t>CDK Partners</a:t>
                      </a:r>
                      <a:endParaRPr lang="uk-UA" dirty="0"/>
                    </a:p>
                  </a:txBody>
                  <a:tcPr/>
                </a:tc>
                <a:extLst>
                  <a:ext uri="{0D108BD9-81ED-4DB2-BD59-A6C34878D82A}">
                    <a16:rowId xmlns:a16="http://schemas.microsoft.com/office/drawing/2014/main" val="10000"/>
                  </a:ext>
                </a:extLst>
              </a:tr>
              <a:tr h="346837">
                <a:tc>
                  <a:txBody>
                    <a:bodyPr/>
                    <a:lstStyle/>
                    <a:p>
                      <a:r>
                        <a:rPr lang="en-US" sz="1800" kern="1200" baseline="0" dirty="0" smtClean="0">
                          <a:solidFill>
                            <a:schemeClr val="dk1"/>
                          </a:solidFill>
                          <a:latin typeface="+mn-lt"/>
                          <a:ea typeface="+mn-ea"/>
                          <a:cs typeface="+mn-cs"/>
                        </a:rPr>
                        <a:t>G1-CDK</a:t>
                      </a:r>
                    </a:p>
                  </a:txBody>
                  <a:tcPr/>
                </a:tc>
                <a:tc>
                  <a:txBody>
                    <a:bodyPr/>
                    <a:lstStyle/>
                    <a:p>
                      <a:r>
                        <a:rPr lang="en-US" sz="1800" kern="1200" baseline="0" dirty="0" err="1" smtClean="0">
                          <a:solidFill>
                            <a:schemeClr val="dk1"/>
                          </a:solidFill>
                          <a:latin typeface="+mn-lt"/>
                          <a:ea typeface="+mn-ea"/>
                          <a:cs typeface="+mn-cs"/>
                        </a:rPr>
                        <a:t>cyclin</a:t>
                      </a:r>
                      <a:r>
                        <a:rPr lang="en-US" sz="1800" kern="1200" baseline="0" dirty="0" smtClean="0">
                          <a:solidFill>
                            <a:schemeClr val="dk1"/>
                          </a:solidFill>
                          <a:latin typeface="+mn-lt"/>
                          <a:ea typeface="+mn-ea"/>
                          <a:cs typeface="+mn-cs"/>
                        </a:rPr>
                        <a:t> D (D1, D2, D3)</a:t>
                      </a:r>
                      <a:endParaRPr lang="uk-UA"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kern="1200" baseline="0" dirty="0" smtClean="0">
                          <a:solidFill>
                            <a:schemeClr val="dk1"/>
                          </a:solidFill>
                          <a:latin typeface="+mn-lt"/>
                          <a:ea typeface="+mn-ea"/>
                          <a:cs typeface="+mn-cs"/>
                        </a:rPr>
                        <a:t>CDK4, CDK6</a:t>
                      </a:r>
                      <a:endParaRPr lang="uk-UA" dirty="0"/>
                    </a:p>
                  </a:txBody>
                  <a:tcPr/>
                </a:tc>
                <a:extLst>
                  <a:ext uri="{0D108BD9-81ED-4DB2-BD59-A6C34878D82A}">
                    <a16:rowId xmlns:a16="http://schemas.microsoft.com/office/drawing/2014/main" val="10001"/>
                  </a:ext>
                </a:extLst>
              </a:tr>
              <a:tr h="346837">
                <a:tc>
                  <a:txBody>
                    <a:bodyPr/>
                    <a:lstStyle/>
                    <a:p>
                      <a:r>
                        <a:rPr lang="en-US" sz="1800" kern="1200" baseline="0" dirty="0" smtClean="0">
                          <a:solidFill>
                            <a:schemeClr val="dk1"/>
                          </a:solidFill>
                          <a:latin typeface="+mn-lt"/>
                          <a:ea typeface="+mn-ea"/>
                          <a:cs typeface="+mn-cs"/>
                        </a:rPr>
                        <a:t>G1/S-CDK</a:t>
                      </a:r>
                      <a:endParaRPr lang="uk-UA" dirty="0"/>
                    </a:p>
                  </a:txBody>
                  <a:tcPr/>
                </a:tc>
                <a:tc>
                  <a:txBody>
                    <a:bodyPr/>
                    <a:lstStyle/>
                    <a:p>
                      <a:r>
                        <a:rPr lang="en-US" sz="1800" kern="1200" baseline="0" dirty="0" err="1" smtClean="0">
                          <a:solidFill>
                            <a:schemeClr val="dk1"/>
                          </a:solidFill>
                          <a:latin typeface="+mn-lt"/>
                          <a:ea typeface="+mn-ea"/>
                          <a:cs typeface="+mn-cs"/>
                        </a:rPr>
                        <a:t>cyclin</a:t>
                      </a:r>
                      <a:r>
                        <a:rPr lang="en-US" sz="1800" kern="1200" baseline="0" dirty="0" smtClean="0">
                          <a:solidFill>
                            <a:schemeClr val="dk1"/>
                          </a:solidFill>
                          <a:latin typeface="+mn-lt"/>
                          <a:ea typeface="+mn-ea"/>
                          <a:cs typeface="+mn-cs"/>
                        </a:rPr>
                        <a:t> E</a:t>
                      </a:r>
                      <a:endParaRPr lang="uk-UA" dirty="0"/>
                    </a:p>
                  </a:txBody>
                  <a:tcPr/>
                </a:tc>
                <a:tc>
                  <a:txBody>
                    <a:bodyPr/>
                    <a:lstStyle/>
                    <a:p>
                      <a:r>
                        <a:rPr lang="en-US" sz="1800" kern="1200" baseline="0" dirty="0" smtClean="0">
                          <a:solidFill>
                            <a:schemeClr val="dk1"/>
                          </a:solidFill>
                          <a:latin typeface="+mn-lt"/>
                          <a:ea typeface="+mn-ea"/>
                          <a:cs typeface="+mn-cs"/>
                        </a:rPr>
                        <a:t>CDK2</a:t>
                      </a:r>
                      <a:endParaRPr lang="uk-UA" dirty="0"/>
                    </a:p>
                  </a:txBody>
                  <a:tcPr/>
                </a:tc>
                <a:extLst>
                  <a:ext uri="{0D108BD9-81ED-4DB2-BD59-A6C34878D82A}">
                    <a16:rowId xmlns:a16="http://schemas.microsoft.com/office/drawing/2014/main" val="10002"/>
                  </a:ext>
                </a:extLst>
              </a:tr>
              <a:tr h="346837">
                <a:tc>
                  <a:txBody>
                    <a:bodyPr/>
                    <a:lstStyle/>
                    <a:p>
                      <a:r>
                        <a:rPr lang="en-US" sz="1800" kern="1200" baseline="0" dirty="0" smtClean="0">
                          <a:solidFill>
                            <a:schemeClr val="dk1"/>
                          </a:solidFill>
                          <a:latin typeface="+mn-lt"/>
                          <a:ea typeface="+mn-ea"/>
                          <a:cs typeface="+mn-cs"/>
                        </a:rPr>
                        <a:t>S-CDK</a:t>
                      </a:r>
                      <a:endParaRPr lang="uk-UA" dirty="0"/>
                    </a:p>
                  </a:txBody>
                  <a:tcPr/>
                </a:tc>
                <a:tc>
                  <a:txBody>
                    <a:bodyPr/>
                    <a:lstStyle/>
                    <a:p>
                      <a:r>
                        <a:rPr lang="en-US" sz="1800" kern="1200" baseline="0" dirty="0" err="1" smtClean="0">
                          <a:solidFill>
                            <a:schemeClr val="dk1"/>
                          </a:solidFill>
                          <a:latin typeface="+mn-lt"/>
                          <a:ea typeface="+mn-ea"/>
                          <a:cs typeface="+mn-cs"/>
                        </a:rPr>
                        <a:t>cyclin</a:t>
                      </a:r>
                      <a:r>
                        <a:rPr lang="en-US" sz="1800" kern="1200" baseline="0" dirty="0" smtClean="0">
                          <a:solidFill>
                            <a:schemeClr val="dk1"/>
                          </a:solidFill>
                          <a:latin typeface="+mn-lt"/>
                          <a:ea typeface="+mn-ea"/>
                          <a:cs typeface="+mn-cs"/>
                        </a:rPr>
                        <a:t> A,B </a:t>
                      </a:r>
                      <a:endParaRPr lang="uk-UA" dirty="0"/>
                    </a:p>
                  </a:txBody>
                  <a:tcPr/>
                </a:tc>
                <a:tc>
                  <a:txBody>
                    <a:bodyPr/>
                    <a:lstStyle/>
                    <a:p>
                      <a:r>
                        <a:rPr lang="en-US" sz="1800" kern="1200" baseline="0" dirty="0" smtClean="0">
                          <a:solidFill>
                            <a:schemeClr val="dk1"/>
                          </a:solidFill>
                          <a:latin typeface="+mn-lt"/>
                          <a:ea typeface="+mn-ea"/>
                          <a:cs typeface="+mn-cs"/>
                        </a:rPr>
                        <a:t>CDK2</a:t>
                      </a:r>
                      <a:endParaRPr lang="uk-UA" dirty="0"/>
                    </a:p>
                  </a:txBody>
                  <a:tcPr/>
                </a:tc>
                <a:extLst>
                  <a:ext uri="{0D108BD9-81ED-4DB2-BD59-A6C34878D82A}">
                    <a16:rowId xmlns:a16="http://schemas.microsoft.com/office/drawing/2014/main" val="10003"/>
                  </a:ext>
                </a:extLst>
              </a:tr>
              <a:tr h="346837">
                <a:tc>
                  <a:txBody>
                    <a:bodyPr/>
                    <a:lstStyle/>
                    <a:p>
                      <a:r>
                        <a:rPr lang="en-US" sz="1800" kern="1200" baseline="0" dirty="0" smtClean="0">
                          <a:solidFill>
                            <a:schemeClr val="dk1"/>
                          </a:solidFill>
                          <a:latin typeface="+mn-lt"/>
                          <a:ea typeface="+mn-ea"/>
                          <a:cs typeface="+mn-cs"/>
                        </a:rPr>
                        <a:t>G2-CDK</a:t>
                      </a:r>
                    </a:p>
                  </a:txBody>
                  <a:tcPr/>
                </a:tc>
                <a:tc rowSpan="2">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800" kern="1200" baseline="0" dirty="0" smtClean="0">
                        <a:solidFill>
                          <a:schemeClr val="dk1"/>
                        </a:solidFill>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800" kern="1200" baseline="0" dirty="0" err="1" smtClean="0">
                          <a:solidFill>
                            <a:schemeClr val="dk1"/>
                          </a:solidFill>
                          <a:latin typeface="+mn-lt"/>
                          <a:ea typeface="+mn-ea"/>
                          <a:cs typeface="+mn-cs"/>
                        </a:rPr>
                        <a:t>cyclin</a:t>
                      </a:r>
                      <a:r>
                        <a:rPr lang="en-US" sz="1800" kern="1200" baseline="0" dirty="0" smtClean="0">
                          <a:solidFill>
                            <a:schemeClr val="dk1"/>
                          </a:solidFill>
                          <a:latin typeface="+mn-lt"/>
                          <a:ea typeface="+mn-ea"/>
                          <a:cs typeface="+mn-cs"/>
                        </a:rPr>
                        <a:t> A,B</a:t>
                      </a:r>
                      <a:endParaRPr lang="uk-UA" dirty="0"/>
                    </a:p>
                  </a:txBody>
                  <a:tcPr/>
                </a:tc>
                <a:tc rowSpan="2">
                  <a:txBody>
                    <a:bodyPr/>
                    <a:lstStyle/>
                    <a:p>
                      <a:endParaRPr lang="en-US" sz="1800" kern="1200" baseline="0" dirty="0" smtClean="0">
                        <a:solidFill>
                          <a:schemeClr val="dk1"/>
                        </a:solidFill>
                        <a:latin typeface="+mn-lt"/>
                        <a:ea typeface="+mn-ea"/>
                        <a:cs typeface="+mn-cs"/>
                      </a:endParaRPr>
                    </a:p>
                    <a:p>
                      <a:r>
                        <a:rPr lang="en-US" sz="1800" kern="1200" baseline="0" dirty="0" smtClean="0">
                          <a:solidFill>
                            <a:schemeClr val="dk1"/>
                          </a:solidFill>
                          <a:latin typeface="+mn-lt"/>
                          <a:ea typeface="+mn-ea"/>
                          <a:cs typeface="+mn-cs"/>
                        </a:rPr>
                        <a:t>CDK1</a:t>
                      </a:r>
                      <a:endParaRPr lang="uk-UA" dirty="0"/>
                    </a:p>
                  </a:txBody>
                  <a:tcPr/>
                </a:tc>
                <a:extLst>
                  <a:ext uri="{0D108BD9-81ED-4DB2-BD59-A6C34878D82A}">
                    <a16:rowId xmlns:a16="http://schemas.microsoft.com/office/drawing/2014/main" val="10004"/>
                  </a:ext>
                </a:extLst>
              </a:tr>
              <a:tr h="346837">
                <a:tc>
                  <a:txBody>
                    <a:bodyPr/>
                    <a:lstStyle/>
                    <a:p>
                      <a:r>
                        <a:rPr lang="en-US" sz="1800" kern="1200" baseline="0" dirty="0" smtClean="0">
                          <a:solidFill>
                            <a:schemeClr val="dk1"/>
                          </a:solidFill>
                          <a:latin typeface="+mn-lt"/>
                          <a:ea typeface="+mn-ea"/>
                          <a:cs typeface="+mn-cs"/>
                        </a:rPr>
                        <a:t>M-CDK</a:t>
                      </a:r>
                      <a:endParaRPr lang="uk-UA" dirty="0"/>
                    </a:p>
                  </a:txBody>
                  <a:tcPr/>
                </a:tc>
                <a:tc vMerge="1">
                  <a:txBody>
                    <a:bodyPr/>
                    <a:lstStyle/>
                    <a:p>
                      <a:endParaRPr lang="uk-UA" dirty="0"/>
                    </a:p>
                  </a:txBody>
                  <a:tcPr/>
                </a:tc>
                <a:tc vMerge="1">
                  <a:txBody>
                    <a:bodyPr/>
                    <a:lstStyle/>
                    <a:p>
                      <a:endParaRPr lang="uk-UA" dirty="0"/>
                    </a:p>
                  </a:txBody>
                  <a:tcPr/>
                </a:tc>
                <a:extLst>
                  <a:ext uri="{0D108BD9-81ED-4DB2-BD59-A6C34878D82A}">
                    <a16:rowId xmlns:a16="http://schemas.microsoft.com/office/drawing/2014/main" val="10005"/>
                  </a:ext>
                </a:extLst>
              </a:tr>
            </a:tbl>
          </a:graphicData>
        </a:graphic>
      </p:graphicFrame>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387424"/>
            <a:ext cx="9144000" cy="1052736"/>
          </a:xfrm>
        </p:spPr>
        <p:style>
          <a:lnRef idx="1">
            <a:schemeClr val="accent3"/>
          </a:lnRef>
          <a:fillRef idx="2">
            <a:schemeClr val="accent3"/>
          </a:fillRef>
          <a:effectRef idx="1">
            <a:schemeClr val="accent3"/>
          </a:effectRef>
          <a:fontRef idx="minor">
            <a:schemeClr val="dk1"/>
          </a:fontRef>
        </p:style>
        <p:txBody>
          <a:bodyPr>
            <a:normAutofit fontScale="90000"/>
          </a:bodyPr>
          <a:lstStyle/>
          <a:p>
            <a:r>
              <a:rPr lang="en-US" b="1" dirty="0" smtClean="0"/>
              <a:t/>
            </a:r>
            <a:br>
              <a:rPr lang="en-US" b="1" dirty="0" smtClean="0"/>
            </a:br>
            <a:r>
              <a:rPr lang="en-US" b="1" dirty="0" smtClean="0"/>
              <a:t>Why can't nerve cells in our brain divide?</a:t>
            </a:r>
            <a:br>
              <a:rPr lang="en-US" b="1" dirty="0" smtClean="0"/>
            </a:br>
            <a:endParaRPr lang="uk-UA" dirty="0"/>
          </a:p>
        </p:txBody>
      </p:sp>
      <p:sp>
        <p:nvSpPr>
          <p:cNvPr id="3" name="Місце для вмісту 2"/>
          <p:cNvSpPr>
            <a:spLocks noGrp="1"/>
          </p:cNvSpPr>
          <p:nvPr>
            <p:ph idx="1"/>
          </p:nvPr>
        </p:nvSpPr>
        <p:spPr>
          <a:xfrm>
            <a:off x="0" y="620688"/>
            <a:ext cx="9144000" cy="6237312"/>
          </a:xfrm>
        </p:spPr>
        <p:txBody>
          <a:bodyPr>
            <a:normAutofit fontScale="70000" lnSpcReduction="20000"/>
          </a:bodyPr>
          <a:lstStyle/>
          <a:p>
            <a:pPr>
              <a:buNone/>
            </a:pPr>
            <a:r>
              <a:rPr lang="en-US" dirty="0" smtClean="0"/>
              <a:t>There are a few reasons why.</a:t>
            </a:r>
          </a:p>
          <a:p>
            <a:pPr>
              <a:buNone/>
            </a:pPr>
            <a:r>
              <a:rPr lang="en-US" b="1" dirty="0" smtClean="0"/>
              <a:t>Structural</a:t>
            </a:r>
            <a:r>
              <a:rPr lang="en-US" dirty="0" smtClean="0"/>
              <a:t>. The </a:t>
            </a:r>
            <a:r>
              <a:rPr lang="en-US" b="1" dirty="0" smtClean="0"/>
              <a:t>tree shape</a:t>
            </a:r>
            <a:r>
              <a:rPr lang="en-US" dirty="0" smtClean="0"/>
              <a:t>. When new neurons are created during brain development, they come from spherical progenitor or neural stem cells, usually in specialized "neuron factory" regions of the brain. The new neurons travel along cellular highways and off ramps until they migrate into their final position. From there, they sprout axons and dendrites and wire themselves into the surrounding tissue.</a:t>
            </a:r>
          </a:p>
          <a:p>
            <a:pPr>
              <a:buNone/>
            </a:pPr>
            <a:r>
              <a:rPr lang="en-US" b="1" dirty="0" smtClean="0"/>
              <a:t>Cranial capacity. </a:t>
            </a:r>
            <a:r>
              <a:rPr lang="en-US" dirty="0" smtClean="0"/>
              <a:t>The size of the skull is fixed. </a:t>
            </a:r>
          </a:p>
          <a:p>
            <a:pPr>
              <a:buNone/>
            </a:pPr>
            <a:r>
              <a:rPr lang="en-US" b="1" dirty="0" smtClean="0"/>
              <a:t>Memories, skills, and the things we have learned </a:t>
            </a:r>
            <a:r>
              <a:rPr lang="en-US" dirty="0" smtClean="0"/>
              <a:t>throughout life are</a:t>
            </a:r>
          </a:p>
          <a:p>
            <a:pPr>
              <a:buNone/>
            </a:pPr>
            <a:r>
              <a:rPr lang="en-US" dirty="0" smtClean="0"/>
              <a:t>represented by the complex tree-shaped structural interconnections within</a:t>
            </a:r>
          </a:p>
          <a:p>
            <a:pPr>
              <a:buNone/>
            </a:pPr>
            <a:r>
              <a:rPr lang="en-US" dirty="0" smtClean="0"/>
              <a:t>the fabric of brain tissue. If neurons are taken away, what those neurons</a:t>
            </a:r>
          </a:p>
          <a:p>
            <a:pPr>
              <a:buNone/>
            </a:pPr>
            <a:r>
              <a:rPr lang="en-US" dirty="0" smtClean="0"/>
              <a:t>learned is taken away with them. Replacing “old” neurons with “new”</a:t>
            </a:r>
          </a:p>
          <a:p>
            <a:pPr>
              <a:buNone/>
            </a:pPr>
            <a:r>
              <a:rPr lang="en-US" dirty="0" smtClean="0"/>
              <a:t>ones would amount to erasing memories.</a:t>
            </a:r>
          </a:p>
          <a:p>
            <a:pPr>
              <a:buNone/>
            </a:pPr>
            <a:r>
              <a:rPr lang="en-US" dirty="0" smtClean="0"/>
              <a:t>So generally speaking, the brain is better off with the experienced</a:t>
            </a:r>
          </a:p>
          <a:p>
            <a:pPr>
              <a:buNone/>
            </a:pPr>
            <a:r>
              <a:rPr lang="en-US" dirty="0" smtClean="0"/>
              <a:t>neurons that have already been wired up than with new neurons that need</a:t>
            </a:r>
          </a:p>
          <a:p>
            <a:pPr>
              <a:buNone/>
            </a:pPr>
            <a:r>
              <a:rPr lang="en-US" dirty="0" smtClean="0"/>
              <a:t>to start from scratch. Besides, the most important part of the brain is not</a:t>
            </a:r>
          </a:p>
          <a:p>
            <a:pPr>
              <a:buNone/>
            </a:pPr>
            <a:r>
              <a:rPr lang="en-US" dirty="0" smtClean="0"/>
              <a:t>the neurons, but the connections between them, and those </a:t>
            </a:r>
            <a:r>
              <a:rPr lang="en-US" b="1" i="1" dirty="0" smtClean="0"/>
              <a:t>are being</a:t>
            </a:r>
          </a:p>
          <a:p>
            <a:pPr>
              <a:buNone/>
            </a:pPr>
            <a:r>
              <a:rPr lang="en-US" dirty="0" smtClean="0"/>
              <a:t>added and removed all the time ("synaptic remodeling") as we acquire</a:t>
            </a:r>
          </a:p>
          <a:p>
            <a:pPr>
              <a:buNone/>
            </a:pPr>
            <a:r>
              <a:rPr lang="en-US" dirty="0" smtClean="0"/>
              <a:t>life experience.</a:t>
            </a:r>
            <a:endParaRPr lang="uk-UA"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Місце для вмісту 2"/>
          <p:cNvSpPr>
            <a:spLocks noGrp="1"/>
          </p:cNvSpPr>
          <p:nvPr>
            <p:ph idx="1"/>
          </p:nvPr>
        </p:nvSpPr>
        <p:spPr>
          <a:xfrm>
            <a:off x="0" y="1"/>
            <a:ext cx="9144000" cy="4437111"/>
          </a:xfrm>
        </p:spPr>
        <p:txBody>
          <a:bodyPr>
            <a:normAutofit fontScale="70000" lnSpcReduction="20000"/>
          </a:bodyPr>
          <a:lstStyle/>
          <a:p>
            <a:pPr>
              <a:buNone/>
            </a:pPr>
            <a:r>
              <a:rPr lang="en-US" dirty="0" smtClean="0"/>
              <a:t>When </a:t>
            </a:r>
            <a:r>
              <a:rPr lang="en-US" dirty="0" err="1" smtClean="0"/>
              <a:t>cyclin</a:t>
            </a:r>
            <a:r>
              <a:rPr lang="en-US" dirty="0" smtClean="0"/>
              <a:t> concentrations are low, </a:t>
            </a:r>
            <a:r>
              <a:rPr lang="en-US" dirty="0" err="1" smtClean="0"/>
              <a:t>cyclins</a:t>
            </a:r>
            <a:r>
              <a:rPr lang="en-US" dirty="0" smtClean="0"/>
              <a:t> detach from CDKs which</a:t>
            </a:r>
          </a:p>
          <a:p>
            <a:pPr>
              <a:buNone/>
            </a:pPr>
            <a:r>
              <a:rPr lang="en-US" dirty="0" smtClean="0"/>
              <a:t>in turn inhibit the enzymes activity: </a:t>
            </a:r>
            <a:r>
              <a:rPr lang="en-US" dirty="0" err="1" smtClean="0"/>
              <a:t>cyclins</a:t>
            </a:r>
            <a:r>
              <a:rPr lang="en-US" dirty="0" smtClean="0"/>
              <a:t> do not have enzymatic</a:t>
            </a:r>
          </a:p>
          <a:p>
            <a:pPr>
              <a:buNone/>
            </a:pPr>
            <a:r>
              <a:rPr lang="en-US" dirty="0" smtClean="0"/>
              <a:t>activity alone. After the detachment, CDKs are thought to block their</a:t>
            </a:r>
          </a:p>
          <a:p>
            <a:pPr>
              <a:buNone/>
            </a:pPr>
            <a:r>
              <a:rPr lang="en-US" dirty="0" smtClean="0"/>
              <a:t>active site with a protein chain to ensure </a:t>
            </a:r>
            <a:r>
              <a:rPr lang="en-US" dirty="0" err="1" smtClean="0"/>
              <a:t>cyclin</a:t>
            </a:r>
            <a:r>
              <a:rPr lang="en-US" dirty="0" smtClean="0"/>
              <a:t> concentration increases.</a:t>
            </a:r>
          </a:p>
          <a:p>
            <a:pPr>
              <a:buNone/>
            </a:pPr>
            <a:r>
              <a:rPr lang="en-US" dirty="0" smtClean="0"/>
              <a:t>When </a:t>
            </a:r>
            <a:r>
              <a:rPr lang="en-US" dirty="0" err="1" smtClean="0"/>
              <a:t>cyclins</a:t>
            </a:r>
            <a:r>
              <a:rPr lang="en-US" dirty="0" smtClean="0"/>
              <a:t> are bound to CDKs, they for the promoting factor for</a:t>
            </a:r>
          </a:p>
          <a:p>
            <a:pPr>
              <a:buNone/>
            </a:pPr>
            <a:r>
              <a:rPr lang="en-US" dirty="0" smtClean="0"/>
              <a:t>maturation which is primarily the complex formed. This complex is what</a:t>
            </a:r>
          </a:p>
          <a:p>
            <a:pPr>
              <a:buNone/>
            </a:pPr>
            <a:r>
              <a:rPr lang="en-US" dirty="0" smtClean="0"/>
              <a:t>stimulates meiosis and the cell cycles in mitosis. It is important to note</a:t>
            </a:r>
          </a:p>
          <a:p>
            <a:pPr>
              <a:buNone/>
            </a:pPr>
            <a:r>
              <a:rPr lang="en-US" dirty="0" smtClean="0"/>
              <a:t>that only when this complex is formed, does stimulation occur and not</a:t>
            </a:r>
          </a:p>
          <a:p>
            <a:pPr>
              <a:buNone/>
            </a:pPr>
            <a:r>
              <a:rPr lang="en-US" dirty="0" smtClean="0"/>
              <a:t>their subunits alone</a:t>
            </a:r>
            <a:endParaRPr lang="uk-UA" dirty="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27384"/>
            <a:ext cx="9144000" cy="432048"/>
          </a:xfrm>
        </p:spPr>
        <p:style>
          <a:lnRef idx="1">
            <a:schemeClr val="accent3"/>
          </a:lnRef>
          <a:fillRef idx="2">
            <a:schemeClr val="accent3"/>
          </a:fillRef>
          <a:effectRef idx="1">
            <a:schemeClr val="accent3"/>
          </a:effectRef>
          <a:fontRef idx="minor">
            <a:schemeClr val="dk1"/>
          </a:fontRef>
        </p:style>
        <p:txBody>
          <a:bodyPr>
            <a:noAutofit/>
          </a:bodyPr>
          <a:lstStyle/>
          <a:p>
            <a:r>
              <a:rPr lang="en-US" sz="3200" b="1" dirty="0" smtClean="0"/>
              <a:t>Specific function of </a:t>
            </a:r>
            <a:r>
              <a:rPr lang="en-US" sz="3200" b="1" dirty="0" err="1" smtClean="0"/>
              <a:t>cyclins</a:t>
            </a:r>
            <a:r>
              <a:rPr lang="en-US" sz="3200" b="1" dirty="0" smtClean="0"/>
              <a:t>-CDKs complexes:</a:t>
            </a:r>
            <a:endParaRPr lang="uk-UA" sz="3200" dirty="0"/>
          </a:p>
        </p:txBody>
      </p:sp>
      <p:graphicFrame>
        <p:nvGraphicFramePr>
          <p:cNvPr id="4" name="Місце для вмісту 3"/>
          <p:cNvGraphicFramePr>
            <a:graphicFrameLocks noGrp="1"/>
          </p:cNvGraphicFramePr>
          <p:nvPr>
            <p:ph idx="1"/>
          </p:nvPr>
        </p:nvGraphicFramePr>
        <p:xfrm>
          <a:off x="0" y="476250"/>
          <a:ext cx="9144000" cy="7680960"/>
        </p:xfrm>
        <a:graphic>
          <a:graphicData uri="http://schemas.openxmlformats.org/drawingml/2006/table">
            <a:tbl>
              <a:tblPr firstRow="1" bandRow="1">
                <a:tableStyleId>{5C22544A-7EE6-4342-B048-85BDC9FD1C3A}</a:tableStyleId>
              </a:tblPr>
              <a:tblGrid>
                <a:gridCol w="1115616">
                  <a:extLst>
                    <a:ext uri="{9D8B030D-6E8A-4147-A177-3AD203B41FA5}">
                      <a16:colId xmlns:a16="http://schemas.microsoft.com/office/drawing/2014/main" val="20000"/>
                    </a:ext>
                  </a:extLst>
                </a:gridCol>
                <a:gridCol w="1440160">
                  <a:extLst>
                    <a:ext uri="{9D8B030D-6E8A-4147-A177-3AD203B41FA5}">
                      <a16:colId xmlns:a16="http://schemas.microsoft.com/office/drawing/2014/main" val="20001"/>
                    </a:ext>
                  </a:extLst>
                </a:gridCol>
                <a:gridCol w="1080120">
                  <a:extLst>
                    <a:ext uri="{9D8B030D-6E8A-4147-A177-3AD203B41FA5}">
                      <a16:colId xmlns:a16="http://schemas.microsoft.com/office/drawing/2014/main" val="20002"/>
                    </a:ext>
                  </a:extLst>
                </a:gridCol>
                <a:gridCol w="5508104">
                  <a:extLst>
                    <a:ext uri="{9D8B030D-6E8A-4147-A177-3AD203B41FA5}">
                      <a16:colId xmlns:a16="http://schemas.microsoft.com/office/drawing/2014/main" val="20003"/>
                    </a:ext>
                  </a:extLst>
                </a:gridCol>
              </a:tblGrid>
              <a:tr h="288454">
                <a:tc>
                  <a:txBody>
                    <a:bodyPr/>
                    <a:lstStyle/>
                    <a:p>
                      <a:r>
                        <a:rPr lang="en-US" sz="1800" b="1" kern="1200" baseline="0" dirty="0" smtClean="0">
                          <a:solidFill>
                            <a:schemeClr val="lt1"/>
                          </a:solidFill>
                          <a:latin typeface="+mn-lt"/>
                          <a:ea typeface="+mn-ea"/>
                          <a:cs typeface="+mn-cs"/>
                        </a:rPr>
                        <a:t>Cell cycle stage</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b="1" kern="1200" baseline="0" dirty="0" err="1" smtClean="0">
                          <a:solidFill>
                            <a:schemeClr val="lt1"/>
                          </a:solidFill>
                          <a:latin typeface="+mn-lt"/>
                          <a:ea typeface="+mn-ea"/>
                          <a:cs typeface="+mn-cs"/>
                        </a:rPr>
                        <a:t>Cyclins</a:t>
                      </a:r>
                      <a:endParaRPr lang="uk-UA" dirty="0" smtClean="0"/>
                    </a:p>
                    <a:p>
                      <a:endParaRPr lang="uk-UA" dirty="0"/>
                    </a:p>
                  </a:txBody>
                  <a:tcPr/>
                </a:tc>
                <a:tc>
                  <a:txBody>
                    <a:bodyPr/>
                    <a:lstStyle/>
                    <a:p>
                      <a:r>
                        <a:rPr lang="en-US" sz="1800" b="1" kern="1200" baseline="0" dirty="0" smtClean="0">
                          <a:solidFill>
                            <a:schemeClr val="lt1"/>
                          </a:solidFill>
                          <a:latin typeface="+mn-lt"/>
                          <a:ea typeface="+mn-ea"/>
                          <a:cs typeface="+mn-cs"/>
                        </a:rPr>
                        <a:t>CDKs</a:t>
                      </a:r>
                      <a:endParaRPr lang="uk-UA" dirty="0"/>
                    </a:p>
                  </a:txBody>
                  <a:tcPr/>
                </a:tc>
                <a:tc>
                  <a:txBody>
                    <a:bodyPr/>
                    <a:lstStyle/>
                    <a:p>
                      <a:r>
                        <a:rPr lang="en-US" sz="1800" b="1" kern="1200" baseline="0" dirty="0" smtClean="0">
                          <a:solidFill>
                            <a:schemeClr val="lt1"/>
                          </a:solidFill>
                          <a:latin typeface="+mn-lt"/>
                          <a:ea typeface="+mn-ea"/>
                          <a:cs typeface="+mn-cs"/>
                        </a:rPr>
                        <a:t>Comments</a:t>
                      </a:r>
                      <a:endParaRPr lang="uk-UA" dirty="0"/>
                    </a:p>
                  </a:txBody>
                  <a:tcPr/>
                </a:tc>
                <a:extLst>
                  <a:ext uri="{0D108BD9-81ED-4DB2-BD59-A6C34878D82A}">
                    <a16:rowId xmlns:a16="http://schemas.microsoft.com/office/drawing/2014/main" val="10000"/>
                  </a:ext>
                </a:extLst>
              </a:tr>
              <a:tr h="370840">
                <a:tc>
                  <a:txBody>
                    <a:bodyPr/>
                    <a:lstStyle/>
                    <a:p>
                      <a:r>
                        <a:rPr lang="en-US" sz="1800" kern="1200" baseline="0" dirty="0" smtClean="0">
                          <a:solidFill>
                            <a:schemeClr val="dk1"/>
                          </a:solidFill>
                          <a:latin typeface="+mn-lt"/>
                          <a:ea typeface="+mn-ea"/>
                          <a:cs typeface="+mn-cs"/>
                        </a:rPr>
                        <a:t>G1</a:t>
                      </a:r>
                      <a:endParaRPr lang="uk-UA" dirty="0"/>
                    </a:p>
                  </a:txBody>
                  <a:tcPr/>
                </a:tc>
                <a:tc>
                  <a:txBody>
                    <a:bodyPr/>
                    <a:lstStyle/>
                    <a:p>
                      <a:r>
                        <a:rPr lang="en-US" sz="1800" kern="1200" baseline="0" dirty="0" err="1" smtClean="0">
                          <a:solidFill>
                            <a:schemeClr val="dk1"/>
                          </a:solidFill>
                          <a:latin typeface="+mn-lt"/>
                          <a:ea typeface="+mn-ea"/>
                          <a:cs typeface="+mn-cs"/>
                        </a:rPr>
                        <a:t>Cyclin</a:t>
                      </a:r>
                      <a:r>
                        <a:rPr lang="en-US" sz="1800" kern="1200" baseline="0" dirty="0" smtClean="0">
                          <a:solidFill>
                            <a:schemeClr val="dk1"/>
                          </a:solidFill>
                          <a:latin typeface="+mn-lt"/>
                          <a:ea typeface="+mn-ea"/>
                          <a:cs typeface="+mn-cs"/>
                        </a:rPr>
                        <a:t> D</a:t>
                      </a:r>
                      <a:endParaRPr lang="uk-UA"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kern="1200" baseline="0" dirty="0" smtClean="0">
                          <a:solidFill>
                            <a:schemeClr val="dk1"/>
                          </a:solidFill>
                          <a:latin typeface="+mn-lt"/>
                          <a:ea typeface="+mn-ea"/>
                          <a:cs typeface="+mn-cs"/>
                        </a:rPr>
                        <a:t>CDK4&amp;6</a:t>
                      </a:r>
                      <a:endParaRPr lang="uk-UA" dirty="0" smtClean="0"/>
                    </a:p>
                    <a:p>
                      <a:endParaRPr lang="uk-UA" dirty="0"/>
                    </a:p>
                  </a:txBody>
                  <a:tcPr/>
                </a:tc>
                <a:tc>
                  <a:txBody>
                    <a:bodyPr/>
                    <a:lstStyle/>
                    <a:p>
                      <a:r>
                        <a:rPr lang="en-US" sz="1800" kern="1200" baseline="0" dirty="0" smtClean="0">
                          <a:solidFill>
                            <a:schemeClr val="dk1"/>
                          </a:solidFill>
                          <a:latin typeface="+mn-lt"/>
                          <a:ea typeface="+mn-ea"/>
                          <a:cs typeface="+mn-cs"/>
                        </a:rPr>
                        <a:t>Can react to outside signals such as</a:t>
                      </a:r>
                    </a:p>
                    <a:p>
                      <a:r>
                        <a:rPr lang="en-US" sz="1800" kern="1200" baseline="0" dirty="0" smtClean="0">
                          <a:solidFill>
                            <a:schemeClr val="dk1"/>
                          </a:solidFill>
                          <a:latin typeface="+mn-lt"/>
                          <a:ea typeface="+mn-ea"/>
                          <a:cs typeface="+mn-cs"/>
                        </a:rPr>
                        <a:t>growth factors or </a:t>
                      </a:r>
                      <a:r>
                        <a:rPr lang="en-US" sz="1800" kern="1200" baseline="0" dirty="0" err="1" smtClean="0">
                          <a:solidFill>
                            <a:schemeClr val="dk1"/>
                          </a:solidFill>
                          <a:latin typeface="+mn-lt"/>
                          <a:ea typeface="+mn-ea"/>
                          <a:cs typeface="+mn-cs"/>
                        </a:rPr>
                        <a:t>mitogens</a:t>
                      </a:r>
                      <a:r>
                        <a:rPr lang="en-US" sz="1800" kern="1200" baseline="0" dirty="0" smtClean="0">
                          <a:solidFill>
                            <a:schemeClr val="dk1"/>
                          </a:solidFill>
                          <a:latin typeface="+mn-lt"/>
                          <a:ea typeface="+mn-ea"/>
                          <a:cs typeface="+mn-cs"/>
                        </a:rPr>
                        <a:t> to guide the</a:t>
                      </a:r>
                    </a:p>
                    <a:p>
                      <a:r>
                        <a:rPr lang="en-US" sz="1800" kern="1200" baseline="0" dirty="0" smtClean="0">
                          <a:solidFill>
                            <a:schemeClr val="dk1"/>
                          </a:solidFill>
                          <a:latin typeface="+mn-lt"/>
                          <a:ea typeface="+mn-ea"/>
                          <a:cs typeface="+mn-cs"/>
                        </a:rPr>
                        <a:t>cell's progress through the G1 phase to</a:t>
                      </a:r>
                    </a:p>
                    <a:p>
                      <a:r>
                        <a:rPr lang="en-US" sz="1800" kern="1200" baseline="0" dirty="0" smtClean="0">
                          <a:solidFill>
                            <a:schemeClr val="dk1"/>
                          </a:solidFill>
                          <a:latin typeface="+mn-lt"/>
                          <a:ea typeface="+mn-ea"/>
                          <a:cs typeface="+mn-cs"/>
                        </a:rPr>
                        <a:t>coordinates cell growth with the entry</a:t>
                      </a:r>
                    </a:p>
                    <a:p>
                      <a:r>
                        <a:rPr lang="en-US" sz="1800" kern="1200" baseline="0" dirty="0" smtClean="0">
                          <a:solidFill>
                            <a:schemeClr val="dk1"/>
                          </a:solidFill>
                          <a:latin typeface="+mn-lt"/>
                          <a:ea typeface="+mn-ea"/>
                          <a:cs typeface="+mn-cs"/>
                        </a:rPr>
                        <a:t>to a new cell cycle.</a:t>
                      </a:r>
                      <a:endParaRPr lang="uk-UA" dirty="0"/>
                    </a:p>
                  </a:txBody>
                  <a:tcPr/>
                </a:tc>
                <a:extLst>
                  <a:ext uri="{0D108BD9-81ED-4DB2-BD59-A6C34878D82A}">
                    <a16:rowId xmlns:a16="http://schemas.microsoft.com/office/drawing/2014/main" val="10001"/>
                  </a:ext>
                </a:extLst>
              </a:tr>
              <a:tr h="370840">
                <a:tc>
                  <a:txBody>
                    <a:bodyPr/>
                    <a:lstStyle/>
                    <a:p>
                      <a:r>
                        <a:rPr lang="en-US" sz="1800" kern="1200" baseline="0" dirty="0" smtClean="0">
                          <a:solidFill>
                            <a:schemeClr val="dk1"/>
                          </a:solidFill>
                          <a:latin typeface="+mn-lt"/>
                          <a:ea typeface="+mn-ea"/>
                          <a:cs typeface="+mn-cs"/>
                        </a:rPr>
                        <a:t>G1/S</a:t>
                      </a:r>
                      <a:endParaRPr lang="uk-UA" dirty="0"/>
                    </a:p>
                  </a:txBody>
                  <a:tcPr/>
                </a:tc>
                <a:tc>
                  <a:txBody>
                    <a:bodyPr/>
                    <a:lstStyle/>
                    <a:p>
                      <a:r>
                        <a:rPr lang="en-US" sz="1800" kern="1200" baseline="0" dirty="0" err="1" smtClean="0">
                          <a:solidFill>
                            <a:schemeClr val="dk1"/>
                          </a:solidFill>
                          <a:latin typeface="+mn-lt"/>
                          <a:ea typeface="+mn-ea"/>
                          <a:cs typeface="+mn-cs"/>
                        </a:rPr>
                        <a:t>Cyclins</a:t>
                      </a:r>
                      <a:r>
                        <a:rPr lang="en-US" sz="1800" kern="1200" baseline="0" dirty="0" smtClean="0">
                          <a:solidFill>
                            <a:schemeClr val="dk1"/>
                          </a:solidFill>
                          <a:latin typeface="+mn-lt"/>
                          <a:ea typeface="+mn-ea"/>
                          <a:cs typeface="+mn-cs"/>
                        </a:rPr>
                        <a:t> E </a:t>
                      </a:r>
                      <a:endParaRPr lang="uk-UA" dirty="0"/>
                    </a:p>
                  </a:txBody>
                  <a:tcPr/>
                </a:tc>
                <a:tc>
                  <a:txBody>
                    <a:bodyPr/>
                    <a:lstStyle/>
                    <a:p>
                      <a:r>
                        <a:rPr lang="en-US" sz="1800" kern="1200" baseline="0" dirty="0" smtClean="0">
                          <a:solidFill>
                            <a:schemeClr val="dk1"/>
                          </a:solidFill>
                          <a:latin typeface="+mn-lt"/>
                          <a:ea typeface="+mn-ea"/>
                          <a:cs typeface="+mn-cs"/>
                        </a:rPr>
                        <a:t>CDK2</a:t>
                      </a:r>
                      <a:endParaRPr lang="uk-UA" dirty="0"/>
                    </a:p>
                  </a:txBody>
                  <a:tcPr/>
                </a:tc>
                <a:tc>
                  <a:txBody>
                    <a:bodyPr/>
                    <a:lstStyle/>
                    <a:p>
                      <a:r>
                        <a:rPr lang="en-US" sz="1800" kern="1200" baseline="0" dirty="0" smtClean="0">
                          <a:solidFill>
                            <a:schemeClr val="dk1"/>
                          </a:solidFill>
                          <a:latin typeface="+mn-lt"/>
                          <a:ea typeface="+mn-ea"/>
                          <a:cs typeface="+mn-cs"/>
                        </a:rPr>
                        <a:t>Regulate </a:t>
                      </a:r>
                      <a:r>
                        <a:rPr lang="en-US" sz="1800" kern="1200" baseline="0" dirty="0" err="1" smtClean="0">
                          <a:solidFill>
                            <a:schemeClr val="dk1"/>
                          </a:solidFill>
                          <a:latin typeface="+mn-lt"/>
                          <a:ea typeface="+mn-ea"/>
                          <a:cs typeface="+mn-cs"/>
                        </a:rPr>
                        <a:t>centrosome</a:t>
                      </a:r>
                      <a:r>
                        <a:rPr lang="en-US" sz="1800" kern="1200" baseline="0" dirty="0" smtClean="0">
                          <a:solidFill>
                            <a:schemeClr val="dk1"/>
                          </a:solidFill>
                          <a:latin typeface="+mn-lt"/>
                          <a:ea typeface="+mn-ea"/>
                          <a:cs typeface="+mn-cs"/>
                        </a:rPr>
                        <a:t> and microtubule</a:t>
                      </a:r>
                    </a:p>
                    <a:p>
                      <a:r>
                        <a:rPr lang="en-US" sz="1800" kern="1200" baseline="0" dirty="0" smtClean="0">
                          <a:solidFill>
                            <a:schemeClr val="dk1"/>
                          </a:solidFill>
                          <a:latin typeface="+mn-lt"/>
                          <a:ea typeface="+mn-ea"/>
                          <a:cs typeface="+mn-cs"/>
                        </a:rPr>
                        <a:t>duplication; important for reaching</a:t>
                      </a:r>
                    </a:p>
                    <a:p>
                      <a:r>
                        <a:rPr lang="en-US" sz="1800" kern="1200" baseline="0" dirty="0" smtClean="0">
                          <a:solidFill>
                            <a:schemeClr val="dk1"/>
                          </a:solidFill>
                          <a:latin typeface="+mn-lt"/>
                          <a:ea typeface="+mn-ea"/>
                          <a:cs typeface="+mn-cs"/>
                        </a:rPr>
                        <a:t>START required to commit the cell to</a:t>
                      </a:r>
                    </a:p>
                    <a:p>
                      <a:r>
                        <a:rPr lang="en-US" sz="1800" kern="1200" baseline="0" dirty="0" smtClean="0">
                          <a:solidFill>
                            <a:schemeClr val="dk1"/>
                          </a:solidFill>
                          <a:latin typeface="+mn-lt"/>
                          <a:ea typeface="+mn-ea"/>
                          <a:cs typeface="+mn-cs"/>
                        </a:rPr>
                        <a:t>the process of DNA replication in </a:t>
                      </a:r>
                      <a:r>
                        <a:rPr lang="en-US" sz="1800" kern="1200" baseline="0" dirty="0" err="1" smtClean="0">
                          <a:solidFill>
                            <a:schemeClr val="dk1"/>
                          </a:solidFill>
                          <a:latin typeface="+mn-lt"/>
                          <a:ea typeface="+mn-ea"/>
                          <a:cs typeface="+mn-cs"/>
                        </a:rPr>
                        <a:t>Sphase</a:t>
                      </a:r>
                      <a:r>
                        <a:rPr lang="en-US" sz="1800" kern="1200" baseline="0" dirty="0" smtClean="0">
                          <a:solidFill>
                            <a:schemeClr val="dk1"/>
                          </a:solidFill>
                          <a:latin typeface="+mn-lt"/>
                          <a:ea typeface="+mn-ea"/>
                          <a:cs typeface="+mn-cs"/>
                        </a:rPr>
                        <a:t>.</a:t>
                      </a:r>
                      <a:endParaRPr lang="uk-UA" dirty="0"/>
                    </a:p>
                  </a:txBody>
                  <a:tcPr/>
                </a:tc>
                <a:extLst>
                  <a:ext uri="{0D108BD9-81ED-4DB2-BD59-A6C34878D82A}">
                    <a16:rowId xmlns:a16="http://schemas.microsoft.com/office/drawing/2014/main" val="10002"/>
                  </a:ext>
                </a:extLst>
              </a:tr>
              <a:tr h="370840">
                <a:tc>
                  <a:txBody>
                    <a:bodyPr/>
                    <a:lstStyle/>
                    <a:p>
                      <a:r>
                        <a:rPr lang="en-US" dirty="0" smtClean="0"/>
                        <a:t>S</a:t>
                      </a:r>
                      <a:endParaRPr lang="uk-UA" dirty="0"/>
                    </a:p>
                  </a:txBody>
                  <a:tcPr/>
                </a:tc>
                <a:tc>
                  <a:txBody>
                    <a:bodyPr/>
                    <a:lstStyle/>
                    <a:p>
                      <a:r>
                        <a:rPr lang="en-US" sz="1800" kern="1200" baseline="0" dirty="0" err="1" smtClean="0">
                          <a:solidFill>
                            <a:schemeClr val="dk1"/>
                          </a:solidFill>
                          <a:latin typeface="+mn-lt"/>
                          <a:ea typeface="+mn-ea"/>
                          <a:cs typeface="+mn-cs"/>
                        </a:rPr>
                        <a:t>Cyclins</a:t>
                      </a:r>
                      <a:r>
                        <a:rPr lang="en-US" sz="1800" kern="1200" baseline="0" dirty="0" smtClean="0">
                          <a:solidFill>
                            <a:schemeClr val="dk1"/>
                          </a:solidFill>
                          <a:latin typeface="+mn-lt"/>
                          <a:ea typeface="+mn-ea"/>
                          <a:cs typeface="+mn-cs"/>
                        </a:rPr>
                        <a:t> A &amp; B</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kern="1200" baseline="0" dirty="0" smtClean="0">
                          <a:solidFill>
                            <a:schemeClr val="dk1"/>
                          </a:solidFill>
                          <a:latin typeface="+mn-lt"/>
                          <a:ea typeface="+mn-ea"/>
                          <a:cs typeface="+mn-cs"/>
                        </a:rPr>
                        <a:t>CDK2</a:t>
                      </a:r>
                      <a:endParaRPr lang="uk-UA" dirty="0" smtClean="0"/>
                    </a:p>
                    <a:p>
                      <a:endParaRPr lang="uk-UA" dirty="0"/>
                    </a:p>
                  </a:txBody>
                  <a:tcPr/>
                </a:tc>
                <a:tc>
                  <a:txBody>
                    <a:bodyPr/>
                    <a:lstStyle/>
                    <a:p>
                      <a:r>
                        <a:rPr lang="en-US" sz="1800" kern="1200" baseline="0" dirty="0" smtClean="0">
                          <a:solidFill>
                            <a:schemeClr val="dk1"/>
                          </a:solidFill>
                          <a:latin typeface="+mn-lt"/>
                          <a:ea typeface="+mn-ea"/>
                          <a:cs typeface="+mn-cs"/>
                        </a:rPr>
                        <a:t>Targets are </a:t>
                      </a:r>
                      <a:r>
                        <a:rPr lang="en-US" sz="1800" kern="1200" baseline="0" dirty="0" err="1" smtClean="0">
                          <a:solidFill>
                            <a:schemeClr val="dk1"/>
                          </a:solidFill>
                          <a:latin typeface="+mn-lt"/>
                          <a:ea typeface="+mn-ea"/>
                          <a:cs typeface="+mn-cs"/>
                        </a:rPr>
                        <a:t>helicases</a:t>
                      </a:r>
                      <a:r>
                        <a:rPr lang="en-US" sz="1800" kern="1200" baseline="0" dirty="0" smtClean="0">
                          <a:solidFill>
                            <a:schemeClr val="dk1"/>
                          </a:solidFill>
                          <a:latin typeface="+mn-lt"/>
                          <a:ea typeface="+mn-ea"/>
                          <a:cs typeface="+mn-cs"/>
                        </a:rPr>
                        <a:t> and polymerases</a:t>
                      </a:r>
                    </a:p>
                    <a:p>
                      <a:r>
                        <a:rPr lang="en-US" sz="1800" kern="1200" baseline="0" dirty="0" smtClean="0">
                          <a:solidFill>
                            <a:schemeClr val="dk1"/>
                          </a:solidFill>
                          <a:latin typeface="+mn-lt"/>
                          <a:ea typeface="+mn-ea"/>
                          <a:cs typeface="+mn-cs"/>
                        </a:rPr>
                        <a:t>required for the initiation and induction</a:t>
                      </a:r>
                    </a:p>
                    <a:p>
                      <a:r>
                        <a:rPr lang="en-US" sz="1800" kern="1200" baseline="0" dirty="0" smtClean="0">
                          <a:solidFill>
                            <a:schemeClr val="dk1"/>
                          </a:solidFill>
                          <a:latin typeface="+mn-lt"/>
                          <a:ea typeface="+mn-ea"/>
                          <a:cs typeface="+mn-cs"/>
                        </a:rPr>
                        <a:t>of DNA synthesis.</a:t>
                      </a:r>
                      <a:endParaRPr lang="uk-UA" dirty="0"/>
                    </a:p>
                  </a:txBody>
                  <a:tcPr/>
                </a:tc>
                <a:extLst>
                  <a:ext uri="{0D108BD9-81ED-4DB2-BD59-A6C34878D82A}">
                    <a16:rowId xmlns:a16="http://schemas.microsoft.com/office/drawing/2014/main" val="10003"/>
                  </a:ext>
                </a:extLst>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kern="1200" baseline="0" dirty="0" smtClean="0">
                          <a:solidFill>
                            <a:schemeClr val="dk1"/>
                          </a:solidFill>
                          <a:latin typeface="+mn-lt"/>
                          <a:ea typeface="+mn-ea"/>
                          <a:cs typeface="+mn-cs"/>
                        </a:rPr>
                        <a:t>G2</a:t>
                      </a:r>
                    </a:p>
                    <a:p>
                      <a:endParaRPr lang="uk-UA" dirty="0"/>
                    </a:p>
                  </a:txBody>
                  <a:tcPr/>
                </a:tc>
                <a:tc>
                  <a:txBody>
                    <a:bodyPr/>
                    <a:lstStyle/>
                    <a:p>
                      <a:r>
                        <a:rPr lang="en-US" sz="1800" kern="1200" baseline="0" dirty="0" err="1" smtClean="0">
                          <a:solidFill>
                            <a:schemeClr val="dk1"/>
                          </a:solidFill>
                          <a:latin typeface="+mn-lt"/>
                          <a:ea typeface="+mn-ea"/>
                          <a:cs typeface="+mn-cs"/>
                        </a:rPr>
                        <a:t>Cyclins</a:t>
                      </a:r>
                      <a:r>
                        <a:rPr lang="en-US" sz="1800" kern="1200" baseline="0" dirty="0" smtClean="0">
                          <a:solidFill>
                            <a:schemeClr val="dk1"/>
                          </a:solidFill>
                          <a:latin typeface="+mn-lt"/>
                          <a:ea typeface="+mn-ea"/>
                          <a:cs typeface="+mn-cs"/>
                        </a:rPr>
                        <a:t> A &amp; B</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kern="1200" baseline="0" dirty="0" smtClean="0">
                          <a:solidFill>
                            <a:schemeClr val="dk1"/>
                          </a:solidFill>
                          <a:latin typeface="+mn-lt"/>
                          <a:ea typeface="+mn-ea"/>
                          <a:cs typeface="+mn-cs"/>
                        </a:rPr>
                        <a:t>CDK1</a:t>
                      </a:r>
                      <a:endParaRPr lang="uk-UA" dirty="0" smtClean="0"/>
                    </a:p>
                    <a:p>
                      <a:endParaRPr lang="uk-UA" dirty="0"/>
                    </a:p>
                  </a:txBody>
                  <a:tcPr/>
                </a:tc>
                <a:tc>
                  <a:txBody>
                    <a:bodyPr/>
                    <a:lstStyle/>
                    <a:p>
                      <a:r>
                        <a:rPr lang="en-US" sz="1800" kern="1200" baseline="0" dirty="0" smtClean="0">
                          <a:solidFill>
                            <a:schemeClr val="dk1"/>
                          </a:solidFill>
                          <a:latin typeface="+mn-lt"/>
                          <a:ea typeface="+mn-ea"/>
                          <a:cs typeface="+mn-cs"/>
                        </a:rPr>
                        <a:t>regulatory and structural processes</a:t>
                      </a:r>
                      <a:endParaRPr lang="uk-UA" dirty="0"/>
                    </a:p>
                  </a:txBody>
                  <a:tcPr/>
                </a:tc>
                <a:extLst>
                  <a:ext uri="{0D108BD9-81ED-4DB2-BD59-A6C34878D82A}">
                    <a16:rowId xmlns:a16="http://schemas.microsoft.com/office/drawing/2014/main" val="10004"/>
                  </a:ext>
                </a:extLst>
              </a:tr>
              <a:tr h="370840">
                <a:tc>
                  <a:txBody>
                    <a:bodyPr/>
                    <a:lstStyle/>
                    <a:p>
                      <a:r>
                        <a:rPr lang="en-US" dirty="0" smtClean="0"/>
                        <a:t>M</a:t>
                      </a:r>
                      <a:endParaRPr lang="uk-UA" dirty="0"/>
                    </a:p>
                  </a:txBody>
                  <a:tcPr/>
                </a:tc>
                <a:tc>
                  <a:txBody>
                    <a:bodyPr/>
                    <a:lstStyle/>
                    <a:p>
                      <a:r>
                        <a:rPr lang="en-US" sz="1800" kern="1200" baseline="0" dirty="0" err="1" smtClean="0">
                          <a:solidFill>
                            <a:schemeClr val="dk1"/>
                          </a:solidFill>
                          <a:latin typeface="+mn-lt"/>
                          <a:ea typeface="+mn-ea"/>
                          <a:cs typeface="+mn-cs"/>
                        </a:rPr>
                        <a:t>Cyclins</a:t>
                      </a:r>
                      <a:endParaRPr lang="en-US" sz="1800" kern="1200" baseline="0" dirty="0" smtClean="0">
                        <a:solidFill>
                          <a:schemeClr val="dk1"/>
                        </a:solidFill>
                        <a:latin typeface="+mn-lt"/>
                        <a:ea typeface="+mn-ea"/>
                        <a:cs typeface="+mn-cs"/>
                      </a:endParaRPr>
                    </a:p>
                    <a:p>
                      <a:r>
                        <a:rPr lang="en-US" sz="1800" kern="1200" baseline="0" dirty="0" smtClean="0">
                          <a:solidFill>
                            <a:schemeClr val="dk1"/>
                          </a:solidFill>
                          <a:latin typeface="+mn-lt"/>
                          <a:ea typeface="+mn-ea"/>
                          <a:cs typeface="+mn-cs"/>
                        </a:rPr>
                        <a:t>A &amp; B are</a:t>
                      </a:r>
                    </a:p>
                    <a:p>
                      <a:r>
                        <a:rPr lang="en-US" sz="1800" kern="1200" baseline="0" dirty="0" smtClean="0">
                          <a:solidFill>
                            <a:schemeClr val="dk1"/>
                          </a:solidFill>
                          <a:latin typeface="+mn-lt"/>
                          <a:ea typeface="+mn-ea"/>
                          <a:cs typeface="+mn-cs"/>
                        </a:rPr>
                        <a:t>synthesized</a:t>
                      </a:r>
                    </a:p>
                    <a:p>
                      <a:r>
                        <a:rPr lang="en-US" sz="1800" kern="1200" baseline="0" dirty="0" smtClean="0">
                          <a:solidFill>
                            <a:schemeClr val="dk1"/>
                          </a:solidFill>
                          <a:latin typeface="+mn-lt"/>
                          <a:ea typeface="+mn-ea"/>
                          <a:cs typeface="+mn-cs"/>
                        </a:rPr>
                        <a:t>during S</a:t>
                      </a:r>
                      <a:endParaRPr lang="uk-UA" dirty="0"/>
                    </a:p>
                  </a:txBody>
                  <a:tcPr/>
                </a:tc>
                <a:tc>
                  <a:txBody>
                    <a:bodyPr/>
                    <a:lstStyle/>
                    <a:p>
                      <a:r>
                        <a:rPr lang="en-US" sz="1800" kern="1200" baseline="0" dirty="0" smtClean="0">
                          <a:solidFill>
                            <a:schemeClr val="dk1"/>
                          </a:solidFill>
                          <a:latin typeface="+mn-lt"/>
                          <a:ea typeface="+mn-ea"/>
                          <a:cs typeface="+mn-cs"/>
                        </a:rPr>
                        <a:t>CDK1</a:t>
                      </a:r>
                      <a:endParaRPr lang="uk-UA" dirty="0"/>
                    </a:p>
                  </a:txBody>
                  <a:tcPr/>
                </a:tc>
                <a:tc>
                  <a:txBody>
                    <a:bodyPr/>
                    <a:lstStyle/>
                    <a:p>
                      <a:r>
                        <a:rPr lang="en-US" sz="1800" kern="1200" baseline="0" dirty="0" smtClean="0">
                          <a:solidFill>
                            <a:schemeClr val="dk1"/>
                          </a:solidFill>
                          <a:latin typeface="+mn-lt"/>
                          <a:ea typeface="+mn-ea"/>
                          <a:cs typeface="+mn-cs"/>
                        </a:rPr>
                        <a:t>Regulate G2/M checkpoint.</a:t>
                      </a:r>
                    </a:p>
                    <a:p>
                      <a:r>
                        <a:rPr lang="en-US" sz="1800" kern="1200" baseline="0" dirty="0" smtClean="0">
                          <a:solidFill>
                            <a:schemeClr val="dk1"/>
                          </a:solidFill>
                          <a:latin typeface="+mn-lt"/>
                          <a:ea typeface="+mn-ea"/>
                          <a:cs typeface="+mn-cs"/>
                        </a:rPr>
                        <a:t>- drive the cell's entry to promote the</a:t>
                      </a:r>
                    </a:p>
                    <a:p>
                      <a:r>
                        <a:rPr lang="en-US" sz="1800" kern="1200" baseline="0" dirty="0" smtClean="0">
                          <a:solidFill>
                            <a:schemeClr val="dk1"/>
                          </a:solidFill>
                          <a:latin typeface="+mn-lt"/>
                          <a:ea typeface="+mn-ea"/>
                          <a:cs typeface="+mn-cs"/>
                        </a:rPr>
                        <a:t>events of mitosis like the assembly of</a:t>
                      </a:r>
                    </a:p>
                    <a:p>
                      <a:r>
                        <a:rPr lang="en-US" sz="1800" kern="1200" baseline="0" dirty="0" smtClean="0">
                          <a:solidFill>
                            <a:schemeClr val="dk1"/>
                          </a:solidFill>
                          <a:latin typeface="+mn-lt"/>
                          <a:ea typeface="+mn-ea"/>
                          <a:cs typeface="+mn-cs"/>
                        </a:rPr>
                        <a:t>mitotic spindles and alignment of</a:t>
                      </a:r>
                    </a:p>
                    <a:p>
                      <a:r>
                        <a:rPr lang="en-US" sz="1800" kern="1200" baseline="0" dirty="0" smtClean="0">
                          <a:solidFill>
                            <a:schemeClr val="dk1"/>
                          </a:solidFill>
                          <a:latin typeface="+mn-lt"/>
                          <a:ea typeface="+mn-ea"/>
                          <a:cs typeface="+mn-cs"/>
                        </a:rPr>
                        <a:t>sister-</a:t>
                      </a:r>
                      <a:r>
                        <a:rPr lang="en-US" sz="1800" kern="1200" baseline="0" dirty="0" err="1" smtClean="0">
                          <a:solidFill>
                            <a:schemeClr val="dk1"/>
                          </a:solidFill>
                          <a:latin typeface="+mn-lt"/>
                          <a:ea typeface="+mn-ea"/>
                          <a:cs typeface="+mn-cs"/>
                        </a:rPr>
                        <a:t>chromatids</a:t>
                      </a:r>
                      <a:r>
                        <a:rPr lang="en-US" sz="1800" kern="1200" baseline="0" dirty="0" smtClean="0">
                          <a:solidFill>
                            <a:schemeClr val="dk1"/>
                          </a:solidFill>
                          <a:latin typeface="+mn-lt"/>
                          <a:ea typeface="+mn-ea"/>
                          <a:cs typeface="+mn-cs"/>
                        </a:rPr>
                        <a:t> along the spindles.</a:t>
                      </a:r>
                    </a:p>
                    <a:p>
                      <a:r>
                        <a:rPr lang="en-US" sz="1800" kern="1200" baseline="0" dirty="0" smtClean="0">
                          <a:solidFill>
                            <a:schemeClr val="dk1"/>
                          </a:solidFill>
                          <a:latin typeface="+mn-lt"/>
                          <a:ea typeface="+mn-ea"/>
                          <a:cs typeface="+mn-cs"/>
                        </a:rPr>
                        <a:t>- </a:t>
                      </a:r>
                      <a:r>
                        <a:rPr lang="en-US" sz="1800" kern="1200" baseline="0" dirty="0" err="1" smtClean="0">
                          <a:solidFill>
                            <a:schemeClr val="dk1"/>
                          </a:solidFill>
                          <a:latin typeface="+mn-lt"/>
                          <a:ea typeface="+mn-ea"/>
                          <a:cs typeface="+mn-cs"/>
                        </a:rPr>
                        <a:t>Phosphorylate</a:t>
                      </a:r>
                      <a:r>
                        <a:rPr lang="en-US" sz="1800" kern="1200" baseline="0" dirty="0" smtClean="0">
                          <a:solidFill>
                            <a:schemeClr val="dk1"/>
                          </a:solidFill>
                          <a:latin typeface="+mn-lt"/>
                          <a:ea typeface="+mn-ea"/>
                          <a:cs typeface="+mn-cs"/>
                        </a:rPr>
                        <a:t> lots of downstream</a:t>
                      </a:r>
                    </a:p>
                    <a:p>
                      <a:r>
                        <a:rPr lang="en-US" sz="1800" kern="1200" baseline="0" dirty="0" smtClean="0">
                          <a:solidFill>
                            <a:schemeClr val="dk1"/>
                          </a:solidFill>
                          <a:latin typeface="+mn-lt"/>
                          <a:ea typeface="+mn-ea"/>
                          <a:cs typeface="+mn-cs"/>
                        </a:rPr>
                        <a:t>targets as nuclear envelope and</a:t>
                      </a:r>
                    </a:p>
                    <a:p>
                      <a:r>
                        <a:rPr lang="en-US" sz="1800" kern="1200" baseline="0" dirty="0" smtClean="0">
                          <a:solidFill>
                            <a:schemeClr val="dk1"/>
                          </a:solidFill>
                          <a:latin typeface="+mn-lt"/>
                          <a:ea typeface="+mn-ea"/>
                          <a:cs typeface="+mn-cs"/>
                        </a:rPr>
                        <a:t>initiation of prophase, and</a:t>
                      </a:r>
                    </a:p>
                    <a:p>
                      <a:r>
                        <a:rPr lang="en-US" sz="1800" kern="1200" baseline="0" dirty="0" smtClean="0">
                          <a:solidFill>
                            <a:schemeClr val="dk1"/>
                          </a:solidFill>
                          <a:latin typeface="+mn-lt"/>
                          <a:ea typeface="+mn-ea"/>
                          <a:cs typeface="+mn-cs"/>
                        </a:rPr>
                        <a:t>subsequently, its deactivation causes</a:t>
                      </a:r>
                    </a:p>
                    <a:p>
                      <a:r>
                        <a:rPr lang="en-US" sz="1800" kern="1200" baseline="0" dirty="0" smtClean="0">
                          <a:solidFill>
                            <a:schemeClr val="dk1"/>
                          </a:solidFill>
                          <a:latin typeface="+mn-lt"/>
                          <a:ea typeface="+mn-ea"/>
                          <a:cs typeface="+mn-cs"/>
                        </a:rPr>
                        <a:t>the cell to exit mitosis.</a:t>
                      </a:r>
                      <a:endParaRPr lang="uk-UA" dirty="0"/>
                    </a:p>
                  </a:txBody>
                  <a:tcPr/>
                </a:tc>
                <a:extLst>
                  <a:ext uri="{0D108BD9-81ED-4DB2-BD59-A6C34878D82A}">
                    <a16:rowId xmlns:a16="http://schemas.microsoft.com/office/drawing/2014/main" val="10005"/>
                  </a:ext>
                </a:extLst>
              </a:tr>
            </a:tbl>
          </a:graphicData>
        </a:graphic>
      </p:graphicFrame>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4000" cy="476672"/>
          </a:xfrm>
        </p:spPr>
        <p:style>
          <a:lnRef idx="1">
            <a:schemeClr val="accent3"/>
          </a:lnRef>
          <a:fillRef idx="2">
            <a:schemeClr val="accent3"/>
          </a:fillRef>
          <a:effectRef idx="1">
            <a:schemeClr val="accent3"/>
          </a:effectRef>
          <a:fontRef idx="minor">
            <a:schemeClr val="dk1"/>
          </a:fontRef>
        </p:style>
        <p:txBody>
          <a:bodyPr>
            <a:normAutofit fontScale="90000"/>
          </a:bodyPr>
          <a:lstStyle/>
          <a:p>
            <a:r>
              <a:rPr lang="en-US" b="1" dirty="0" smtClean="0"/>
              <a:t>How Do CDKs Control the Cell Cycle?</a:t>
            </a:r>
            <a:endParaRPr lang="uk-UA" dirty="0"/>
          </a:p>
        </p:txBody>
      </p:sp>
      <p:sp>
        <p:nvSpPr>
          <p:cNvPr id="3" name="Місце для вмісту 2"/>
          <p:cNvSpPr>
            <a:spLocks noGrp="1"/>
          </p:cNvSpPr>
          <p:nvPr>
            <p:ph idx="1"/>
          </p:nvPr>
        </p:nvSpPr>
        <p:spPr>
          <a:xfrm>
            <a:off x="0" y="548680"/>
            <a:ext cx="9144000" cy="2764903"/>
          </a:xfrm>
        </p:spPr>
        <p:txBody>
          <a:bodyPr>
            <a:normAutofit fontScale="85000" lnSpcReduction="10000"/>
          </a:bodyPr>
          <a:lstStyle/>
          <a:p>
            <a:pPr marL="0" indent="0">
              <a:buNone/>
            </a:pPr>
            <a:r>
              <a:rPr lang="en-US" dirty="0" smtClean="0"/>
              <a:t>       Although CDKs are inactive unless bound to a </a:t>
            </a:r>
            <a:r>
              <a:rPr lang="en-US" dirty="0" err="1" smtClean="0"/>
              <a:t>cyclin</a:t>
            </a:r>
            <a:r>
              <a:rPr lang="en-US" dirty="0" smtClean="0"/>
              <a:t>, there is more to the activation process than just the interaction of the two parts of the complex. When </a:t>
            </a:r>
            <a:r>
              <a:rPr lang="en-US" dirty="0" err="1" smtClean="0"/>
              <a:t>cyclins</a:t>
            </a:r>
            <a:r>
              <a:rPr lang="en-US" dirty="0" smtClean="0"/>
              <a:t> bind to CDKs they alter the conformation of the CDK resulting in exposure of a spot that is the site of </a:t>
            </a:r>
            <a:r>
              <a:rPr lang="en-US" dirty="0" err="1" smtClean="0"/>
              <a:t>phosphorylation</a:t>
            </a:r>
            <a:r>
              <a:rPr lang="en-US" dirty="0" smtClean="0"/>
              <a:t> by another </a:t>
            </a:r>
            <a:r>
              <a:rPr lang="en-US" dirty="0" err="1" smtClean="0"/>
              <a:t>kinase</a:t>
            </a:r>
            <a:r>
              <a:rPr lang="en-US" dirty="0" smtClean="0"/>
              <a:t> called </a:t>
            </a:r>
            <a:r>
              <a:rPr lang="en-US" b="1" dirty="0" smtClean="0"/>
              <a:t>CDK-activating </a:t>
            </a:r>
            <a:r>
              <a:rPr lang="en-US" b="1" dirty="0" err="1" smtClean="0"/>
              <a:t>kinase</a:t>
            </a:r>
            <a:r>
              <a:rPr lang="en-US" b="1" dirty="0" smtClean="0"/>
              <a:t> (CAK). Following </a:t>
            </a:r>
            <a:r>
              <a:rPr lang="en-US" b="1" dirty="0" err="1" smtClean="0"/>
              <a:t>phosphorylation</a:t>
            </a:r>
            <a:r>
              <a:rPr lang="en-US" b="1" dirty="0" smtClean="0"/>
              <a:t> the </a:t>
            </a:r>
            <a:r>
              <a:rPr lang="en-US" b="1" dirty="0" err="1" smtClean="0"/>
              <a:t>cyclin</a:t>
            </a:r>
            <a:r>
              <a:rPr lang="en-US" b="1" dirty="0" smtClean="0"/>
              <a:t>-CDK complex is fully </a:t>
            </a:r>
            <a:r>
              <a:rPr lang="en-US" dirty="0" smtClean="0"/>
              <a:t>active (figure below).</a:t>
            </a:r>
            <a:endParaRPr lang="uk-UA" dirty="0"/>
          </a:p>
        </p:txBody>
      </p:sp>
      <p:pic>
        <p:nvPicPr>
          <p:cNvPr id="1026" name="Picture 2"/>
          <p:cNvPicPr>
            <a:picLocks noChangeAspect="1" noChangeArrowheads="1"/>
          </p:cNvPicPr>
          <p:nvPr/>
        </p:nvPicPr>
        <p:blipFill>
          <a:blip r:embed="rId2" cstate="print"/>
          <a:srcRect/>
          <a:stretch>
            <a:fillRect/>
          </a:stretch>
        </p:blipFill>
        <p:spPr bwMode="auto">
          <a:xfrm>
            <a:off x="1371600" y="3379812"/>
            <a:ext cx="6400800" cy="28575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Місце для вмісту 2"/>
          <p:cNvSpPr>
            <a:spLocks noGrp="1"/>
          </p:cNvSpPr>
          <p:nvPr>
            <p:ph idx="1"/>
          </p:nvPr>
        </p:nvSpPr>
        <p:spPr>
          <a:xfrm>
            <a:off x="0" y="0"/>
            <a:ext cx="9144000" cy="4581128"/>
          </a:xfrm>
        </p:spPr>
        <p:txBody>
          <a:bodyPr>
            <a:normAutofit fontScale="70000" lnSpcReduction="20000"/>
          </a:bodyPr>
          <a:lstStyle/>
          <a:p>
            <a:pPr>
              <a:buNone/>
            </a:pPr>
            <a:r>
              <a:rPr lang="en-US" dirty="0" err="1" smtClean="0"/>
              <a:t>Cyclin</a:t>
            </a:r>
            <a:r>
              <a:rPr lang="en-US" dirty="0" smtClean="0"/>
              <a:t> degradation is equally important for progression through the</a:t>
            </a:r>
          </a:p>
          <a:p>
            <a:pPr>
              <a:buNone/>
            </a:pPr>
            <a:r>
              <a:rPr lang="en-US" dirty="0" smtClean="0"/>
              <a:t>cell cycle and specific enzymes break down </a:t>
            </a:r>
            <a:r>
              <a:rPr lang="en-US" dirty="0" err="1" smtClean="0"/>
              <a:t>cyclins</a:t>
            </a:r>
            <a:r>
              <a:rPr lang="en-US" dirty="0" smtClean="0"/>
              <a:t> are present at defined</a:t>
            </a:r>
          </a:p>
          <a:p>
            <a:pPr>
              <a:buNone/>
            </a:pPr>
            <a:r>
              <a:rPr lang="en-US" dirty="0" smtClean="0"/>
              <a:t>times in the cell cycle. When </a:t>
            </a:r>
            <a:r>
              <a:rPr lang="en-US" dirty="0" err="1" smtClean="0"/>
              <a:t>cyclin</a:t>
            </a:r>
            <a:r>
              <a:rPr lang="en-US" dirty="0" smtClean="0"/>
              <a:t> levels decrease, the corresponding</a:t>
            </a:r>
          </a:p>
          <a:p>
            <a:pPr>
              <a:buNone/>
            </a:pPr>
            <a:r>
              <a:rPr lang="en-US" dirty="0" smtClean="0"/>
              <a:t>CDKs become inactive. Cell cycle arrest can occur if </a:t>
            </a:r>
            <a:r>
              <a:rPr lang="en-US" dirty="0" err="1" smtClean="0"/>
              <a:t>cyclins</a:t>
            </a:r>
            <a:r>
              <a:rPr lang="en-US" dirty="0" smtClean="0"/>
              <a:t> fail to</a:t>
            </a:r>
          </a:p>
          <a:p>
            <a:pPr>
              <a:buNone/>
            </a:pPr>
            <a:r>
              <a:rPr lang="en-US" dirty="0" smtClean="0"/>
              <a:t>degrade.</a:t>
            </a:r>
          </a:p>
          <a:p>
            <a:pPr>
              <a:buNone/>
            </a:pPr>
            <a:r>
              <a:rPr lang="en-US" dirty="0" smtClean="0"/>
              <a:t>CAK </a:t>
            </a:r>
            <a:r>
              <a:rPr lang="en-US" dirty="0" err="1" smtClean="0"/>
              <a:t>phosphorylation</a:t>
            </a:r>
            <a:r>
              <a:rPr lang="en-US" dirty="0" smtClean="0"/>
              <a:t> is exerted to inhibit CDK activity through</a:t>
            </a:r>
          </a:p>
          <a:p>
            <a:pPr>
              <a:buNone/>
            </a:pPr>
            <a:r>
              <a:rPr lang="en-US" dirty="0" smtClean="0"/>
              <a:t>interaction with inhibitory proteins or by inhibitory </a:t>
            </a:r>
            <a:r>
              <a:rPr lang="en-US" dirty="0" err="1" smtClean="0"/>
              <a:t>phosphorylation</a:t>
            </a:r>
            <a:endParaRPr lang="en-US" dirty="0" smtClean="0"/>
          </a:p>
          <a:p>
            <a:pPr>
              <a:buNone/>
            </a:pPr>
            <a:r>
              <a:rPr lang="en-US" dirty="0" smtClean="0"/>
              <a:t>events (</a:t>
            </a:r>
            <a:r>
              <a:rPr lang="en-US" dirty="0" err="1" smtClean="0"/>
              <a:t>dephosphorylation</a:t>
            </a:r>
            <a:r>
              <a:rPr lang="en-US" dirty="0" smtClean="0"/>
              <a:t>). Thus, there is extremely tight control on</a:t>
            </a:r>
          </a:p>
          <a:p>
            <a:pPr>
              <a:buNone/>
            </a:pPr>
            <a:r>
              <a:rPr lang="en-US" dirty="0" smtClean="0"/>
              <a:t>the overall activity of each CDK. Proteins that bind to and inhibit</a:t>
            </a:r>
          </a:p>
          <a:p>
            <a:pPr>
              <a:buNone/>
            </a:pPr>
            <a:r>
              <a:rPr lang="en-US" dirty="0" err="1" smtClean="0"/>
              <a:t>cyclin</a:t>
            </a:r>
            <a:r>
              <a:rPr lang="en-US" dirty="0" smtClean="0"/>
              <a:t>-CDK complexes are called </a:t>
            </a:r>
            <a:r>
              <a:rPr lang="en-US" b="1" dirty="0" smtClean="0"/>
              <a:t>CDK inhibitory proteins (CKI, for</a:t>
            </a:r>
          </a:p>
          <a:p>
            <a:pPr>
              <a:buNone/>
            </a:pPr>
            <a:r>
              <a:rPr lang="en-US" dirty="0" err="1" smtClean="0"/>
              <a:t>cyclin-kinase</a:t>
            </a:r>
            <a:r>
              <a:rPr lang="en-US" dirty="0" smtClean="0"/>
              <a:t> inhibitor), figures below.</a:t>
            </a:r>
            <a:endParaRPr lang="uk-UA" dirty="0"/>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Grp="1" noChangeAspect="1" noChangeArrowheads="1"/>
          </p:cNvPicPr>
          <p:nvPr>
            <p:ph idx="1"/>
          </p:nvPr>
        </p:nvPicPr>
        <p:blipFill>
          <a:blip r:embed="rId2" cstate="email">
            <a:extLst>
              <a:ext uri="{28A0092B-C50C-407E-A947-70E740481C1C}">
                <a14:useLocalDpi xmlns:a14="http://schemas.microsoft.com/office/drawing/2010/main"/>
              </a:ext>
            </a:extLst>
          </a:blip>
          <a:srcRect l="6153" t="6150" r="7665" b="6246"/>
          <a:stretch>
            <a:fillRect/>
          </a:stretch>
        </p:blipFill>
        <p:spPr bwMode="auto">
          <a:xfrm>
            <a:off x="1336185" y="476672"/>
            <a:ext cx="6764208" cy="6381328"/>
          </a:xfrm>
          <a:prstGeom prst="rect">
            <a:avLst/>
          </a:prstGeom>
          <a:noFill/>
          <a:ln w="9525">
            <a:noFill/>
            <a:miter lim="800000"/>
            <a:headEnd/>
            <a:tailEnd/>
          </a:ln>
        </p:spPr>
      </p:pic>
      <p:sp>
        <p:nvSpPr>
          <p:cNvPr id="5" name="Прямокутник 4"/>
          <p:cNvSpPr/>
          <p:nvPr/>
        </p:nvSpPr>
        <p:spPr>
          <a:xfrm>
            <a:off x="0" y="-27384"/>
            <a:ext cx="9144000" cy="369332"/>
          </a:xfrm>
          <a:prstGeom prst="rect">
            <a:avLst/>
          </a:prstGeom>
        </p:spPr>
        <p:txBody>
          <a:bodyPr wrap="square">
            <a:spAutoFit/>
          </a:bodyPr>
          <a:lstStyle/>
          <a:p>
            <a:r>
              <a:rPr lang="en-US" b="1" dirty="0" err="1" smtClean="0"/>
              <a:t>Cdk</a:t>
            </a:r>
            <a:r>
              <a:rPr lang="en-US" b="1" dirty="0" smtClean="0"/>
              <a:t> activity can be suppressed both by inhibitory </a:t>
            </a:r>
            <a:r>
              <a:rPr lang="en-US" b="1" dirty="0" err="1" smtClean="0"/>
              <a:t>phosphorylation</a:t>
            </a:r>
            <a:r>
              <a:rPr lang="en-US" b="1" dirty="0" smtClean="0"/>
              <a:t> or by inhibitory proteins.</a:t>
            </a:r>
            <a:endParaRPr lang="uk-UA" dirty="0"/>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a:xfrm>
            <a:off x="0" y="-27384"/>
            <a:ext cx="9144000" cy="830997"/>
          </a:xfrm>
          <a:prstGeom prst="rect">
            <a:avLst/>
          </a:prstGeom>
        </p:spPr>
        <p:style>
          <a:lnRef idx="1">
            <a:schemeClr val="accent3"/>
          </a:lnRef>
          <a:fillRef idx="2">
            <a:schemeClr val="accent3"/>
          </a:fillRef>
          <a:effectRef idx="1">
            <a:schemeClr val="accent3"/>
          </a:effectRef>
          <a:fontRef idx="minor">
            <a:schemeClr val="dk1"/>
          </a:fontRef>
        </p:style>
        <p:txBody>
          <a:bodyPr wrap="square">
            <a:spAutoFit/>
          </a:bodyPr>
          <a:lstStyle/>
          <a:p>
            <a:r>
              <a:rPr lang="en-US" sz="2400" dirty="0" smtClean="0"/>
              <a:t>Eukaryotic cell cycle phases with respective </a:t>
            </a:r>
            <a:r>
              <a:rPr lang="en-US" sz="2400" dirty="0" err="1" smtClean="0"/>
              <a:t>cyclin</a:t>
            </a:r>
            <a:r>
              <a:rPr lang="en-US" sz="2400" dirty="0" smtClean="0"/>
              <a:t>-CDK complexes and inhibitors (CDKs)</a:t>
            </a:r>
            <a:endParaRPr lang="uk-UA" sz="2400" dirty="0"/>
          </a:p>
        </p:txBody>
      </p:sp>
      <p:pic>
        <p:nvPicPr>
          <p:cNvPr id="5" name="Picture 3"/>
          <p:cNvPicPr>
            <a:picLocks noGrp="1" noChangeAspect="1" noChangeArrowheads="1"/>
          </p:cNvPicPr>
          <p:nvPr>
            <p:ph idx="1"/>
          </p:nvPr>
        </p:nvPicPr>
        <p:blipFill>
          <a:blip r:embed="rId2" cstate="print"/>
          <a:srcRect/>
          <a:stretch>
            <a:fillRect/>
          </a:stretch>
        </p:blipFill>
        <p:spPr bwMode="auto">
          <a:xfrm>
            <a:off x="395536" y="1170523"/>
            <a:ext cx="8064895" cy="569014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Grp="1" noChangeAspect="1" noChangeArrowheads="1"/>
          </p:cNvPicPr>
          <p:nvPr>
            <p:ph idx="1"/>
          </p:nvPr>
        </p:nvPicPr>
        <p:blipFill>
          <a:blip r:embed="rId2" cstate="print"/>
          <a:srcRect/>
          <a:stretch>
            <a:fillRect/>
          </a:stretch>
        </p:blipFill>
        <p:spPr bwMode="auto">
          <a:xfrm>
            <a:off x="0" y="764704"/>
            <a:ext cx="9144000" cy="4612749"/>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Grp="1" noChangeAspect="1" noChangeArrowheads="1"/>
          </p:cNvPicPr>
          <p:nvPr>
            <p:ph idx="1"/>
          </p:nvPr>
        </p:nvPicPr>
        <p:blipFill>
          <a:blip r:embed="rId2" cstate="print"/>
          <a:srcRect/>
          <a:stretch>
            <a:fillRect/>
          </a:stretch>
        </p:blipFill>
        <p:spPr bwMode="auto">
          <a:xfrm>
            <a:off x="0" y="672212"/>
            <a:ext cx="9144000" cy="458017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27384"/>
            <a:ext cx="9144000" cy="504056"/>
          </a:xfrm>
        </p:spPr>
        <p:style>
          <a:lnRef idx="1">
            <a:schemeClr val="accent3"/>
          </a:lnRef>
          <a:fillRef idx="2">
            <a:schemeClr val="accent3"/>
          </a:fillRef>
          <a:effectRef idx="1">
            <a:schemeClr val="accent3"/>
          </a:effectRef>
          <a:fontRef idx="minor">
            <a:schemeClr val="dk1"/>
          </a:fontRef>
        </p:style>
        <p:txBody>
          <a:bodyPr>
            <a:noAutofit/>
          </a:bodyPr>
          <a:lstStyle/>
          <a:p>
            <a:r>
              <a:rPr lang="en-US" sz="3200" dirty="0" smtClean="0"/>
              <a:t>Checkpoints, </a:t>
            </a:r>
            <a:r>
              <a:rPr lang="en-US" sz="3200" dirty="0" err="1" smtClean="0"/>
              <a:t>kinase</a:t>
            </a:r>
            <a:r>
              <a:rPr lang="en-US" sz="3200" dirty="0" smtClean="0"/>
              <a:t> inhibitors and Cellular </a:t>
            </a:r>
            <a:r>
              <a:rPr lang="en-US" sz="3200" dirty="0" err="1" smtClean="0"/>
              <a:t>Responces</a:t>
            </a:r>
            <a:r>
              <a:rPr lang="en-US" sz="3200" dirty="0" smtClean="0"/>
              <a:t> </a:t>
            </a:r>
            <a:endParaRPr lang="uk-UA" sz="3200" dirty="0"/>
          </a:p>
        </p:txBody>
      </p:sp>
      <p:sp>
        <p:nvSpPr>
          <p:cNvPr id="3" name="Місце для вмісту 2"/>
          <p:cNvSpPr>
            <a:spLocks noGrp="1"/>
          </p:cNvSpPr>
          <p:nvPr>
            <p:ph idx="1"/>
          </p:nvPr>
        </p:nvSpPr>
        <p:spPr>
          <a:xfrm>
            <a:off x="0" y="548680"/>
            <a:ext cx="9144000" cy="6309320"/>
          </a:xfrm>
        </p:spPr>
        <p:txBody>
          <a:bodyPr>
            <a:normAutofit lnSpcReduction="10000"/>
          </a:bodyPr>
          <a:lstStyle/>
          <a:p>
            <a:pPr marL="179388" indent="-179388"/>
            <a:r>
              <a:rPr lang="en-US" sz="2400" dirty="0" smtClean="0">
                <a:latin typeface="+mj-lt"/>
              </a:rPr>
              <a:t>The </a:t>
            </a:r>
            <a:r>
              <a:rPr lang="en-US" sz="2400" b="1" dirty="0" smtClean="0">
                <a:latin typeface="+mj-lt"/>
              </a:rPr>
              <a:t>drugs inhibiting</a:t>
            </a:r>
            <a:r>
              <a:rPr lang="en-US" sz="2400" dirty="0" smtClean="0">
                <a:latin typeface="+mj-lt"/>
              </a:rPr>
              <a:t> the </a:t>
            </a:r>
            <a:r>
              <a:rPr lang="en-US" sz="2400" b="1" dirty="0" smtClean="0">
                <a:latin typeface="+mj-lt"/>
              </a:rPr>
              <a:t>DNA replication </a:t>
            </a:r>
            <a:r>
              <a:rPr lang="en-US" sz="2400" dirty="0" smtClean="0">
                <a:latin typeface="+mj-lt"/>
              </a:rPr>
              <a:t>and UV irradiation that inflicts </a:t>
            </a:r>
            <a:r>
              <a:rPr lang="en-US" sz="2400" b="1" dirty="0" smtClean="0">
                <a:latin typeface="+mj-lt"/>
              </a:rPr>
              <a:t>DNA damage </a:t>
            </a:r>
            <a:r>
              <a:rPr lang="en-US" sz="2400" dirty="0" smtClean="0">
                <a:latin typeface="+mj-lt"/>
              </a:rPr>
              <a:t>will arrest the cell progress prior M. The cell need time to finish</a:t>
            </a:r>
            <a:r>
              <a:rPr lang="en-US" sz="2400" b="1" dirty="0" smtClean="0">
                <a:latin typeface="+mj-lt"/>
              </a:rPr>
              <a:t> DNA replication </a:t>
            </a:r>
            <a:r>
              <a:rPr lang="en-US" sz="2400" dirty="0" smtClean="0">
                <a:latin typeface="+mj-lt"/>
              </a:rPr>
              <a:t>and to </a:t>
            </a:r>
            <a:r>
              <a:rPr lang="en-US" sz="2400" b="1" dirty="0" smtClean="0">
                <a:latin typeface="+mj-lt"/>
              </a:rPr>
              <a:t>repair DNA </a:t>
            </a:r>
            <a:r>
              <a:rPr lang="en-US" sz="2400" dirty="0" smtClean="0">
                <a:latin typeface="+mj-lt"/>
              </a:rPr>
              <a:t>damage</a:t>
            </a:r>
          </a:p>
          <a:p>
            <a:pPr marL="179388" indent="-179388"/>
            <a:r>
              <a:rPr lang="en-US" sz="2400" dirty="0" smtClean="0">
                <a:latin typeface="+mj-lt"/>
              </a:rPr>
              <a:t>A number of proteins inhibit the CC. </a:t>
            </a:r>
            <a:r>
              <a:rPr lang="en-US" sz="2400" i="1" dirty="0" smtClean="0">
                <a:latin typeface="+mj-lt"/>
              </a:rPr>
              <a:t>Mechanisms:</a:t>
            </a:r>
            <a:r>
              <a:rPr lang="en-US" sz="2400" dirty="0" smtClean="0">
                <a:latin typeface="+mj-lt"/>
              </a:rPr>
              <a:t> </a:t>
            </a:r>
            <a:r>
              <a:rPr lang="en-US" sz="2400" b="1" dirty="0" smtClean="0">
                <a:latin typeface="+mj-lt"/>
              </a:rPr>
              <a:t>action </a:t>
            </a:r>
            <a:r>
              <a:rPr lang="en-US" sz="2400" dirty="0" smtClean="0">
                <a:latin typeface="+mj-lt"/>
              </a:rPr>
              <a:t>on</a:t>
            </a:r>
            <a:r>
              <a:rPr lang="en-US" sz="2400" b="1" dirty="0" smtClean="0">
                <a:latin typeface="+mj-lt"/>
              </a:rPr>
              <a:t> CDK-</a:t>
            </a:r>
            <a:r>
              <a:rPr lang="en-US" sz="2400" b="1" dirty="0" err="1" smtClean="0">
                <a:latin typeface="+mj-lt"/>
              </a:rPr>
              <a:t>Cyclin</a:t>
            </a:r>
            <a:r>
              <a:rPr lang="en-US" sz="2400" b="1" dirty="0" smtClean="0">
                <a:latin typeface="+mj-lt"/>
              </a:rPr>
              <a:t> </a:t>
            </a:r>
            <a:r>
              <a:rPr lang="en-US" sz="2400" dirty="0" smtClean="0">
                <a:latin typeface="+mj-lt"/>
              </a:rPr>
              <a:t>complex; stop </a:t>
            </a:r>
            <a:r>
              <a:rPr lang="en-US" sz="2400" b="1" dirty="0" smtClean="0">
                <a:latin typeface="+mj-lt"/>
              </a:rPr>
              <a:t>DNA replication</a:t>
            </a:r>
            <a:r>
              <a:rPr lang="en-US" sz="2400" dirty="0" smtClean="0">
                <a:latin typeface="+mj-lt"/>
              </a:rPr>
              <a:t> and transcription factors for genes necessary for CC. Mutations in these proteins can cause CC machinery derangement, that can lead to cancers. </a:t>
            </a:r>
            <a:r>
              <a:rPr lang="en-US" sz="2400" b="1" dirty="0" smtClean="0">
                <a:latin typeface="+mj-lt"/>
              </a:rPr>
              <a:t>P53 gene -53kDa protein </a:t>
            </a:r>
            <a:r>
              <a:rPr lang="en-US" sz="2400" dirty="0" smtClean="0">
                <a:latin typeface="+mj-lt"/>
              </a:rPr>
              <a:t>transcription factor that activates the expression of other genes, particularly, </a:t>
            </a:r>
            <a:r>
              <a:rPr lang="en-US" sz="2400" b="1" dirty="0" smtClean="0">
                <a:latin typeface="+mj-lt"/>
              </a:rPr>
              <a:t>p21</a:t>
            </a:r>
            <a:r>
              <a:rPr lang="en-US" sz="2400" dirty="0" smtClean="0">
                <a:latin typeface="+mj-lt"/>
              </a:rPr>
              <a:t> </a:t>
            </a:r>
            <a:r>
              <a:rPr lang="en-US" sz="2400" b="1" dirty="0" smtClean="0">
                <a:latin typeface="+mj-lt"/>
              </a:rPr>
              <a:t>inhibitor protein </a:t>
            </a:r>
            <a:r>
              <a:rPr lang="en-US" sz="2400" dirty="0" smtClean="0">
                <a:latin typeface="+mj-lt"/>
              </a:rPr>
              <a:t>of </a:t>
            </a:r>
            <a:r>
              <a:rPr lang="en-US" sz="2400" b="1" dirty="0" smtClean="0">
                <a:latin typeface="+mj-lt"/>
              </a:rPr>
              <a:t>CDK2 –</a:t>
            </a:r>
            <a:r>
              <a:rPr lang="en-US" sz="2400" b="1" dirty="0" err="1" smtClean="0">
                <a:latin typeface="+mj-lt"/>
              </a:rPr>
              <a:t>cyclin</a:t>
            </a:r>
            <a:r>
              <a:rPr lang="en-US" sz="2400" b="1" dirty="0" smtClean="0">
                <a:latin typeface="+mj-lt"/>
              </a:rPr>
              <a:t> E </a:t>
            </a:r>
            <a:r>
              <a:rPr lang="en-US" sz="2400" dirty="0" smtClean="0">
                <a:latin typeface="+mj-lt"/>
              </a:rPr>
              <a:t>complex, whose activity needed to pass </a:t>
            </a:r>
            <a:r>
              <a:rPr lang="en-US" sz="2400" b="1" dirty="0" smtClean="0">
                <a:latin typeface="+mj-lt"/>
              </a:rPr>
              <a:t>G1 checkpoint</a:t>
            </a:r>
            <a:r>
              <a:rPr lang="en-US" sz="2400" dirty="0" smtClean="0">
                <a:latin typeface="+mj-lt"/>
              </a:rPr>
              <a:t>.</a:t>
            </a:r>
          </a:p>
          <a:p>
            <a:pPr marL="179388" indent="-179388">
              <a:buNone/>
            </a:pPr>
            <a:r>
              <a:rPr lang="en-US" sz="2400" b="1" dirty="0" smtClean="0">
                <a:latin typeface="+mj-lt"/>
              </a:rPr>
              <a:t>p21</a:t>
            </a:r>
            <a:r>
              <a:rPr lang="en-US" sz="2400" dirty="0" smtClean="0">
                <a:latin typeface="+mj-lt"/>
              </a:rPr>
              <a:t> inhibits </a:t>
            </a:r>
            <a:r>
              <a:rPr lang="en-US" sz="2400" b="1" dirty="0" smtClean="0">
                <a:latin typeface="+mj-lt"/>
              </a:rPr>
              <a:t>DNA replication </a:t>
            </a:r>
            <a:r>
              <a:rPr lang="en-US" sz="2400" dirty="0" smtClean="0">
                <a:latin typeface="+mj-lt"/>
              </a:rPr>
              <a:t>in </a:t>
            </a:r>
            <a:r>
              <a:rPr lang="en-US" sz="2400" b="1" dirty="0" smtClean="0">
                <a:latin typeface="+mj-lt"/>
              </a:rPr>
              <a:t>S phase </a:t>
            </a:r>
            <a:r>
              <a:rPr lang="en-US" sz="2400" dirty="0" smtClean="0">
                <a:latin typeface="+mj-lt"/>
              </a:rPr>
              <a:t>cells</a:t>
            </a:r>
            <a:r>
              <a:rPr lang="en-US" sz="2400" b="1" dirty="0" smtClean="0">
                <a:latin typeface="+mj-lt"/>
              </a:rPr>
              <a:t>. </a:t>
            </a:r>
            <a:r>
              <a:rPr lang="en-US" sz="2400" dirty="0" smtClean="0">
                <a:latin typeface="+mj-lt"/>
              </a:rPr>
              <a:t>If both </a:t>
            </a:r>
            <a:r>
              <a:rPr lang="en-US" sz="2400" b="1" dirty="0" smtClean="0">
                <a:latin typeface="+mj-lt"/>
              </a:rPr>
              <a:t>p53 </a:t>
            </a:r>
            <a:r>
              <a:rPr lang="en-US" sz="2400" dirty="0" smtClean="0">
                <a:latin typeface="+mj-lt"/>
              </a:rPr>
              <a:t>alleles mutated there is</a:t>
            </a:r>
            <a:r>
              <a:rPr lang="en-US" sz="2400" b="1" dirty="0" smtClean="0">
                <a:latin typeface="+mj-lt"/>
              </a:rPr>
              <a:t> no p21 production </a:t>
            </a:r>
            <a:r>
              <a:rPr lang="en-US" sz="2400" dirty="0" smtClean="0">
                <a:latin typeface="+mj-lt"/>
              </a:rPr>
              <a:t>and action</a:t>
            </a:r>
            <a:r>
              <a:rPr lang="en-US" sz="2400" b="1" dirty="0" smtClean="0">
                <a:latin typeface="+mj-lt"/>
              </a:rPr>
              <a:t>.</a:t>
            </a:r>
          </a:p>
          <a:p>
            <a:pPr marL="179388" indent="-179388">
              <a:buNone/>
            </a:pPr>
            <a:r>
              <a:rPr lang="en-US" sz="2400" dirty="0" smtClean="0">
                <a:latin typeface="+mj-lt"/>
              </a:rPr>
              <a:t>The products of </a:t>
            </a:r>
            <a:r>
              <a:rPr lang="en-US" sz="2400" b="1" dirty="0" smtClean="0">
                <a:latin typeface="+mj-lt"/>
              </a:rPr>
              <a:t>rad17 </a:t>
            </a:r>
            <a:r>
              <a:rPr lang="en-US" sz="2400" dirty="0" smtClean="0">
                <a:latin typeface="+mj-lt"/>
              </a:rPr>
              <a:t>and</a:t>
            </a:r>
            <a:r>
              <a:rPr lang="en-US" sz="2400" b="1" dirty="0" smtClean="0">
                <a:latin typeface="+mj-lt"/>
              </a:rPr>
              <a:t> hus1 </a:t>
            </a:r>
            <a:r>
              <a:rPr lang="en-US" sz="2400" dirty="0" smtClean="0">
                <a:latin typeface="+mj-lt"/>
              </a:rPr>
              <a:t>genes in yeast </a:t>
            </a:r>
            <a:r>
              <a:rPr lang="en-US" sz="2400" b="1" dirty="0" smtClean="0">
                <a:latin typeface="+mj-lt"/>
              </a:rPr>
              <a:t>arrest the cells in G2 </a:t>
            </a:r>
            <a:r>
              <a:rPr lang="en-US" sz="2400" dirty="0" smtClean="0">
                <a:latin typeface="+mj-lt"/>
              </a:rPr>
              <a:t>in response to DNA damage. The </a:t>
            </a:r>
            <a:r>
              <a:rPr lang="en-US" sz="2400" b="1" dirty="0" smtClean="0">
                <a:latin typeface="+mj-lt"/>
              </a:rPr>
              <a:t>DNA damage </a:t>
            </a:r>
            <a:r>
              <a:rPr lang="en-US" sz="2400" dirty="0" smtClean="0">
                <a:latin typeface="+mj-lt"/>
              </a:rPr>
              <a:t>in </a:t>
            </a:r>
            <a:r>
              <a:rPr lang="en-US" sz="2400" b="1" dirty="0" smtClean="0">
                <a:latin typeface="+mj-lt"/>
              </a:rPr>
              <a:t>mammals</a:t>
            </a:r>
            <a:r>
              <a:rPr lang="en-US" sz="2400" dirty="0" smtClean="0">
                <a:latin typeface="+mj-lt"/>
              </a:rPr>
              <a:t> interfere with </a:t>
            </a:r>
            <a:r>
              <a:rPr lang="en-US" sz="2400" b="1" dirty="0" smtClean="0">
                <a:latin typeface="+mj-lt"/>
              </a:rPr>
              <a:t>CDK1-Cyclin B complex </a:t>
            </a:r>
            <a:r>
              <a:rPr lang="en-US" sz="2400" dirty="0" smtClean="0">
                <a:latin typeface="+mj-lt"/>
              </a:rPr>
              <a:t>activity, required for entry to </a:t>
            </a:r>
            <a:r>
              <a:rPr lang="en-US" sz="2400" b="1" dirty="0" smtClean="0">
                <a:latin typeface="+mj-lt"/>
              </a:rPr>
              <a:t>M. </a:t>
            </a:r>
            <a:r>
              <a:rPr lang="en-US" sz="2400" dirty="0" smtClean="0">
                <a:latin typeface="+mj-lt"/>
              </a:rPr>
              <a:t>When cells with mutations in these genes irradiated they enter </a:t>
            </a:r>
            <a:r>
              <a:rPr lang="en-US" sz="2400" b="1" dirty="0" smtClean="0">
                <a:latin typeface="+mj-lt"/>
              </a:rPr>
              <a:t>M</a:t>
            </a:r>
            <a:r>
              <a:rPr lang="en-US" sz="2400" dirty="0" smtClean="0">
                <a:latin typeface="+mj-lt"/>
              </a:rPr>
              <a:t>, regardless of not </a:t>
            </a:r>
            <a:r>
              <a:rPr lang="en-US" sz="2400" dirty="0" err="1" smtClean="0">
                <a:latin typeface="+mj-lt"/>
              </a:rPr>
              <a:t>repared</a:t>
            </a:r>
            <a:r>
              <a:rPr lang="en-US" sz="2400" dirty="0" smtClean="0">
                <a:latin typeface="+mj-lt"/>
              </a:rPr>
              <a:t> DNA damage.  </a:t>
            </a:r>
            <a:endParaRPr lang="uk-UA" sz="2400" dirty="0">
              <a:latin typeface="+mj-lt"/>
            </a:endParaRPr>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Місце для вмісту 2"/>
          <p:cNvSpPr>
            <a:spLocks noGrp="1"/>
          </p:cNvSpPr>
          <p:nvPr>
            <p:ph sz="half" idx="1"/>
          </p:nvPr>
        </p:nvSpPr>
        <p:spPr>
          <a:xfrm>
            <a:off x="0" y="0"/>
            <a:ext cx="7596336" cy="6858000"/>
          </a:xfrm>
        </p:spPr>
        <p:txBody>
          <a:bodyPr>
            <a:normAutofit fontScale="40000" lnSpcReduction="20000"/>
          </a:bodyPr>
          <a:lstStyle/>
          <a:p>
            <a:pPr marL="0" indent="0">
              <a:lnSpc>
                <a:spcPct val="120000"/>
              </a:lnSpc>
              <a:buNone/>
            </a:pPr>
            <a:r>
              <a:rPr lang="en-US" sz="4300" b="1" dirty="0" err="1" smtClean="0">
                <a:latin typeface="Arial" pitchFamily="34" charset="0"/>
                <a:cs typeface="Arial" pitchFamily="34" charset="0"/>
              </a:rPr>
              <a:t>Cyclin</a:t>
            </a:r>
            <a:r>
              <a:rPr lang="en-US" sz="4300" b="1" dirty="0" smtClean="0">
                <a:latin typeface="Arial" pitchFamily="34" charset="0"/>
                <a:cs typeface="Arial" pitchFamily="34" charset="0"/>
              </a:rPr>
              <a:t> D/CDK4/6 </a:t>
            </a:r>
            <a:r>
              <a:rPr lang="en-US" sz="4300" dirty="0" smtClean="0">
                <a:latin typeface="Arial" pitchFamily="34" charset="0"/>
                <a:cs typeface="Arial" pitchFamily="34" charset="0"/>
              </a:rPr>
              <a:t>activity occurs in </a:t>
            </a:r>
            <a:r>
              <a:rPr lang="en-US" sz="4300" b="1" dirty="0" smtClean="0">
                <a:latin typeface="Arial" pitchFamily="34" charset="0"/>
                <a:cs typeface="Arial" pitchFamily="34" charset="0"/>
              </a:rPr>
              <a:t>mid-late G1 phase</a:t>
            </a:r>
            <a:r>
              <a:rPr lang="en-US" sz="4300" dirty="0" smtClean="0">
                <a:latin typeface="Arial" pitchFamily="34" charset="0"/>
                <a:cs typeface="Arial" pitchFamily="34" charset="0"/>
              </a:rPr>
              <a:t>, upstream of </a:t>
            </a:r>
            <a:r>
              <a:rPr lang="en-US" sz="4300" b="1" dirty="0" err="1" smtClean="0">
                <a:latin typeface="Arial" pitchFamily="34" charset="0"/>
                <a:cs typeface="Arial" pitchFamily="34" charset="0"/>
              </a:rPr>
              <a:t>cyclin</a:t>
            </a:r>
            <a:r>
              <a:rPr lang="en-US" sz="4300" b="1" dirty="0" smtClean="0">
                <a:latin typeface="Arial" pitchFamily="34" charset="0"/>
                <a:cs typeface="Arial" pitchFamily="34" charset="0"/>
              </a:rPr>
              <a:t> E/CDK2 </a:t>
            </a:r>
            <a:r>
              <a:rPr lang="en-US" sz="4300" dirty="0" smtClean="0">
                <a:latin typeface="Arial" pitchFamily="34" charset="0"/>
                <a:cs typeface="Arial" pitchFamily="34" charset="0"/>
              </a:rPr>
              <a:t>activity. These activities are needed for </a:t>
            </a:r>
            <a:r>
              <a:rPr lang="en-US" sz="4300" i="1" dirty="0" err="1" smtClean="0">
                <a:latin typeface="Arial" pitchFamily="34" charset="0"/>
                <a:cs typeface="Arial" pitchFamily="34" charset="0"/>
              </a:rPr>
              <a:t>hyperphosphorilation</a:t>
            </a:r>
            <a:endParaRPr lang="en-US" sz="4300" i="1" dirty="0" smtClean="0">
              <a:latin typeface="Arial" pitchFamily="34" charset="0"/>
              <a:cs typeface="Arial" pitchFamily="34" charset="0"/>
            </a:endParaRPr>
          </a:p>
          <a:p>
            <a:pPr marL="0" indent="0">
              <a:lnSpc>
                <a:spcPct val="120000"/>
              </a:lnSpc>
              <a:buNone/>
            </a:pPr>
            <a:r>
              <a:rPr lang="en-US" sz="4300" dirty="0" smtClean="0">
                <a:latin typeface="Arial" pitchFamily="34" charset="0"/>
                <a:cs typeface="Arial" pitchFamily="34" charset="0"/>
              </a:rPr>
              <a:t>of the </a:t>
            </a:r>
            <a:r>
              <a:rPr lang="en-US" sz="4300" b="1" dirty="0" smtClean="0">
                <a:latin typeface="Arial" pitchFamily="34" charset="0"/>
                <a:cs typeface="Arial" pitchFamily="34" charset="0"/>
              </a:rPr>
              <a:t>retinoblastoma</a:t>
            </a:r>
            <a:r>
              <a:rPr lang="en-US" sz="4300" dirty="0" smtClean="0">
                <a:latin typeface="Arial" pitchFamily="34" charset="0"/>
                <a:cs typeface="Arial" pitchFamily="34" charset="0"/>
              </a:rPr>
              <a:t> </a:t>
            </a:r>
            <a:r>
              <a:rPr lang="en-US" sz="4300" b="1" dirty="0" smtClean="0">
                <a:latin typeface="Arial" pitchFamily="34" charset="0"/>
                <a:cs typeface="Arial" pitchFamily="34" charset="0"/>
              </a:rPr>
              <a:t>gene product (</a:t>
            </a:r>
            <a:r>
              <a:rPr lang="en-US" sz="4300" b="1" dirty="0" err="1" smtClean="0">
                <a:latin typeface="Arial" pitchFamily="34" charset="0"/>
                <a:cs typeface="Arial" pitchFamily="34" charset="0"/>
              </a:rPr>
              <a:t>pRb</a:t>
            </a:r>
            <a:r>
              <a:rPr lang="en-US" sz="4300" b="1" dirty="0" smtClean="0">
                <a:latin typeface="Arial" pitchFamily="34" charset="0"/>
                <a:cs typeface="Arial" pitchFamily="34" charset="0"/>
              </a:rPr>
              <a:t>)</a:t>
            </a:r>
            <a:r>
              <a:rPr lang="en-US" sz="4300" dirty="0" smtClean="0">
                <a:latin typeface="Arial" pitchFamily="34" charset="0"/>
                <a:cs typeface="Arial" pitchFamily="34" charset="0"/>
              </a:rPr>
              <a:t>. </a:t>
            </a:r>
            <a:r>
              <a:rPr lang="en-US" sz="4300" b="1" dirty="0" err="1" smtClean="0">
                <a:latin typeface="Arial" pitchFamily="34" charset="0"/>
                <a:cs typeface="Arial" pitchFamily="34" charset="0"/>
              </a:rPr>
              <a:t>pRb</a:t>
            </a:r>
            <a:r>
              <a:rPr lang="en-US" sz="4300" b="1" dirty="0" smtClean="0">
                <a:latin typeface="Arial" pitchFamily="34" charset="0"/>
                <a:cs typeface="Arial" pitchFamily="34" charset="0"/>
              </a:rPr>
              <a:t> </a:t>
            </a:r>
            <a:r>
              <a:rPr lang="en-US" sz="4300" b="1" dirty="0" err="1" smtClean="0">
                <a:latin typeface="Arial" pitchFamily="34" charset="0"/>
                <a:cs typeface="Arial" pitchFamily="34" charset="0"/>
              </a:rPr>
              <a:t>phosphorylation</a:t>
            </a:r>
            <a:r>
              <a:rPr lang="en-US" sz="4300" b="1" dirty="0" smtClean="0">
                <a:latin typeface="Arial" pitchFamily="34" charset="0"/>
                <a:cs typeface="Arial" pitchFamily="34" charset="0"/>
              </a:rPr>
              <a:t> </a:t>
            </a:r>
            <a:r>
              <a:rPr lang="en-US" sz="4300" dirty="0" smtClean="0">
                <a:latin typeface="Arial" pitchFamily="34" charset="0"/>
                <a:cs typeface="Arial" pitchFamily="34" charset="0"/>
              </a:rPr>
              <a:t>allows the release of </a:t>
            </a:r>
            <a:r>
              <a:rPr lang="en-US" sz="4300" b="1" dirty="0" smtClean="0">
                <a:latin typeface="Arial" pitchFamily="34" charset="0"/>
                <a:cs typeface="Arial" pitchFamily="34" charset="0"/>
              </a:rPr>
              <a:t>S phase-promoting transcription factors </a:t>
            </a:r>
            <a:r>
              <a:rPr lang="en-US" sz="4300" dirty="0" smtClean="0">
                <a:latin typeface="Arial" pitchFamily="34" charset="0"/>
                <a:cs typeface="Arial" pitchFamily="34" charset="0"/>
              </a:rPr>
              <a:t>and is indicative of the cell’s commitment  to proliferate. This point in the CC is known as the </a:t>
            </a:r>
            <a:r>
              <a:rPr lang="en-US" sz="4300" b="1" dirty="0" smtClean="0">
                <a:latin typeface="Arial" pitchFamily="34" charset="0"/>
                <a:cs typeface="Arial" pitchFamily="34" charset="0"/>
              </a:rPr>
              <a:t>restriction</a:t>
            </a:r>
            <a:r>
              <a:rPr lang="en-US" sz="4300" dirty="0" smtClean="0">
                <a:latin typeface="Arial" pitchFamily="34" charset="0"/>
                <a:cs typeface="Arial" pitchFamily="34" charset="0"/>
              </a:rPr>
              <a:t> point. </a:t>
            </a:r>
          </a:p>
          <a:p>
            <a:pPr marL="0" indent="0">
              <a:lnSpc>
                <a:spcPct val="120000"/>
              </a:lnSpc>
              <a:buNone/>
            </a:pPr>
            <a:r>
              <a:rPr lang="en-US" sz="4300" dirty="0" err="1" smtClean="0">
                <a:latin typeface="Arial" pitchFamily="34" charset="0"/>
                <a:cs typeface="Arial" pitchFamily="34" charset="0"/>
              </a:rPr>
              <a:t>Cyclin</a:t>
            </a:r>
            <a:r>
              <a:rPr lang="en-US" sz="4300" dirty="0" smtClean="0">
                <a:latin typeface="Arial" pitchFamily="34" charset="0"/>
                <a:cs typeface="Arial" pitchFamily="34" charset="0"/>
              </a:rPr>
              <a:t> proteins availability is a mean of controlling CDK activity and cell proliferation. </a:t>
            </a:r>
            <a:r>
              <a:rPr lang="en-US" sz="4300" b="1" dirty="0" err="1" smtClean="0">
                <a:latin typeface="Arial" pitchFamily="34" charset="0"/>
                <a:cs typeface="Arial" pitchFamily="34" charset="0"/>
              </a:rPr>
              <a:t>Cyclin</a:t>
            </a:r>
            <a:r>
              <a:rPr lang="en-US" sz="4300" b="1" dirty="0" smtClean="0">
                <a:latin typeface="Arial" pitchFamily="34" charset="0"/>
                <a:cs typeface="Arial" pitchFamily="34" charset="0"/>
              </a:rPr>
              <a:t> D</a:t>
            </a:r>
            <a:r>
              <a:rPr lang="en-US" sz="4300" dirty="0" smtClean="0">
                <a:latin typeface="Arial" pitchFamily="34" charset="0"/>
                <a:cs typeface="Arial" pitchFamily="34" charset="0"/>
              </a:rPr>
              <a:t> is degraded through the </a:t>
            </a:r>
            <a:r>
              <a:rPr lang="en-US" sz="4300" b="1" dirty="0" err="1" smtClean="0">
                <a:latin typeface="Arial" pitchFamily="34" charset="0"/>
                <a:cs typeface="Arial" pitchFamily="34" charset="0"/>
              </a:rPr>
              <a:t>ubiquitin</a:t>
            </a:r>
            <a:r>
              <a:rPr lang="en-US" sz="4300" b="1" dirty="0" smtClean="0">
                <a:latin typeface="Arial" pitchFamily="34" charset="0"/>
                <a:cs typeface="Arial" pitchFamily="34" charset="0"/>
              </a:rPr>
              <a:t> </a:t>
            </a:r>
            <a:r>
              <a:rPr lang="en-US" sz="4300" b="1" dirty="0" err="1" smtClean="0">
                <a:latin typeface="Arial" pitchFamily="34" charset="0"/>
                <a:cs typeface="Arial" pitchFamily="34" charset="0"/>
              </a:rPr>
              <a:t>proteasome</a:t>
            </a:r>
            <a:r>
              <a:rPr lang="en-US" sz="4300" b="1" dirty="0" smtClean="0">
                <a:latin typeface="Arial" pitchFamily="34" charset="0"/>
                <a:cs typeface="Arial" pitchFamily="34" charset="0"/>
              </a:rPr>
              <a:t> pathway </a:t>
            </a:r>
            <a:r>
              <a:rPr lang="en-US" sz="4300" dirty="0" smtClean="0">
                <a:latin typeface="Arial" pitchFamily="34" charset="0"/>
                <a:cs typeface="Arial" pitchFamily="34" charset="0"/>
              </a:rPr>
              <a:t>in the absence of </a:t>
            </a:r>
            <a:r>
              <a:rPr lang="en-US" sz="4300" dirty="0" err="1" smtClean="0">
                <a:latin typeface="Arial" pitchFamily="34" charset="0"/>
                <a:cs typeface="Arial" pitchFamily="34" charset="0"/>
              </a:rPr>
              <a:t>mitogenic</a:t>
            </a:r>
            <a:r>
              <a:rPr lang="en-US" sz="4300" dirty="0" smtClean="0">
                <a:latin typeface="Arial" pitchFamily="34" charset="0"/>
                <a:cs typeface="Arial" pitchFamily="34" charset="0"/>
              </a:rPr>
              <a:t> signaling. </a:t>
            </a:r>
            <a:r>
              <a:rPr lang="en-US" sz="4300" dirty="0" err="1" smtClean="0">
                <a:latin typeface="Arial" pitchFamily="34" charset="0"/>
                <a:cs typeface="Arial" pitchFamily="34" charset="0"/>
              </a:rPr>
              <a:t>Ubiquitination</a:t>
            </a:r>
            <a:r>
              <a:rPr lang="en-US" sz="4300" dirty="0" smtClean="0">
                <a:latin typeface="Arial" pitchFamily="34" charset="0"/>
                <a:cs typeface="Arial" pitchFamily="34" charset="0"/>
              </a:rPr>
              <a:t> of cyclinD1 is enhanced by </a:t>
            </a:r>
            <a:r>
              <a:rPr lang="en-US" sz="4300" dirty="0" err="1" smtClean="0">
                <a:latin typeface="Arial" pitchFamily="34" charset="0"/>
                <a:cs typeface="Arial" pitchFamily="34" charset="0"/>
              </a:rPr>
              <a:t>phosphorylation</a:t>
            </a:r>
            <a:r>
              <a:rPr lang="en-US" sz="4300" dirty="0" smtClean="0">
                <a:latin typeface="Arial" pitchFamily="34" charset="0"/>
                <a:cs typeface="Arial" pitchFamily="34" charset="0"/>
              </a:rPr>
              <a:t> at </a:t>
            </a:r>
            <a:r>
              <a:rPr lang="en-US" sz="4300" b="1" dirty="0" smtClean="0">
                <a:latin typeface="Arial" pitchFamily="34" charset="0"/>
                <a:cs typeface="Arial" pitchFamily="34" charset="0"/>
              </a:rPr>
              <a:t>Thr286</a:t>
            </a:r>
            <a:r>
              <a:rPr lang="en-US" sz="4300" dirty="0" smtClean="0">
                <a:latin typeface="Arial" pitchFamily="34" charset="0"/>
                <a:cs typeface="Arial" pitchFamily="34" charset="0"/>
              </a:rPr>
              <a:t> by </a:t>
            </a:r>
            <a:r>
              <a:rPr lang="en-US" sz="4300" b="1" dirty="0" smtClean="0">
                <a:latin typeface="Arial" pitchFamily="34" charset="0"/>
                <a:cs typeface="Arial" pitchFamily="34" charset="0"/>
              </a:rPr>
              <a:t>glycogen </a:t>
            </a:r>
            <a:r>
              <a:rPr lang="nn-NO" sz="4300" b="1" dirty="0" smtClean="0">
                <a:latin typeface="Arial" pitchFamily="34" charset="0"/>
                <a:cs typeface="Arial" pitchFamily="34" charset="0"/>
              </a:rPr>
              <a:t>synthase kinase </a:t>
            </a:r>
            <a:r>
              <a:rPr lang="nn-NO" sz="4300" dirty="0" smtClean="0">
                <a:latin typeface="Arial" pitchFamily="34" charset="0"/>
                <a:cs typeface="Arial" pitchFamily="34" charset="0"/>
              </a:rPr>
              <a:t>3b (GSK-3b) (1). </a:t>
            </a:r>
          </a:p>
          <a:p>
            <a:pPr marL="0" indent="0">
              <a:lnSpc>
                <a:spcPct val="120000"/>
              </a:lnSpc>
              <a:buNone/>
            </a:pPr>
            <a:r>
              <a:rPr lang="nn-NO" sz="4300" dirty="0" smtClean="0">
                <a:latin typeface="Arial" pitchFamily="34" charset="0"/>
                <a:cs typeface="Arial" pitchFamily="34" charset="0"/>
              </a:rPr>
              <a:t>   p27/Kip1, p57 Kip2 </a:t>
            </a:r>
            <a:r>
              <a:rPr lang="en-US" sz="4300" dirty="0" smtClean="0">
                <a:latin typeface="Arial" pitchFamily="34" charset="0"/>
                <a:cs typeface="Arial" pitchFamily="34" charset="0"/>
              </a:rPr>
              <a:t>and p21 Waf1/Cip1 are members of the </a:t>
            </a:r>
            <a:r>
              <a:rPr lang="en-US" sz="4300" b="1" dirty="0" err="1" smtClean="0">
                <a:latin typeface="Arial" pitchFamily="34" charset="0"/>
                <a:cs typeface="Arial" pitchFamily="34" charset="0"/>
              </a:rPr>
              <a:t>Cip</a:t>
            </a:r>
            <a:r>
              <a:rPr lang="en-US" sz="4300" b="1" dirty="0" smtClean="0">
                <a:latin typeface="Arial" pitchFamily="34" charset="0"/>
                <a:cs typeface="Arial" pitchFamily="34" charset="0"/>
              </a:rPr>
              <a:t>/Kip family </a:t>
            </a:r>
            <a:r>
              <a:rPr lang="en-US" sz="4300" dirty="0" smtClean="0">
                <a:latin typeface="Arial" pitchFamily="34" charset="0"/>
                <a:cs typeface="Arial" pitchFamily="34" charset="0"/>
              </a:rPr>
              <a:t>of </a:t>
            </a:r>
            <a:r>
              <a:rPr lang="en-US" sz="4300" b="1" dirty="0" err="1" smtClean="0">
                <a:latin typeface="Arial" pitchFamily="34" charset="0"/>
                <a:cs typeface="Arial" pitchFamily="34" charset="0"/>
              </a:rPr>
              <a:t>cyclin</a:t>
            </a:r>
            <a:r>
              <a:rPr lang="en-US" sz="4300" b="1" dirty="0" smtClean="0">
                <a:latin typeface="Arial" pitchFamily="34" charset="0"/>
                <a:cs typeface="Arial" pitchFamily="34" charset="0"/>
              </a:rPr>
              <a:t>-dependent </a:t>
            </a:r>
            <a:r>
              <a:rPr lang="en-US" sz="4300" b="1" dirty="0" err="1" smtClean="0">
                <a:latin typeface="Arial" pitchFamily="34" charset="0"/>
                <a:cs typeface="Arial" pitchFamily="34" charset="0"/>
              </a:rPr>
              <a:t>kinase</a:t>
            </a:r>
            <a:r>
              <a:rPr lang="en-US" sz="4300" b="1" dirty="0" smtClean="0">
                <a:latin typeface="Arial" pitchFamily="34" charset="0"/>
                <a:cs typeface="Arial" pitchFamily="34" charset="0"/>
              </a:rPr>
              <a:t> </a:t>
            </a:r>
            <a:r>
              <a:rPr lang="en-US" sz="4300" dirty="0" smtClean="0">
                <a:latin typeface="Arial" pitchFamily="34" charset="0"/>
                <a:cs typeface="Arial" pitchFamily="34" charset="0"/>
              </a:rPr>
              <a:t>inhibitors. They form </a:t>
            </a:r>
            <a:r>
              <a:rPr lang="en-US" sz="4300" dirty="0" err="1" smtClean="0">
                <a:latin typeface="Arial" pitchFamily="34" charset="0"/>
                <a:cs typeface="Arial" pitchFamily="34" charset="0"/>
              </a:rPr>
              <a:t>heterotrimeric</a:t>
            </a:r>
            <a:r>
              <a:rPr lang="en-US" sz="4300" dirty="0" smtClean="0">
                <a:latin typeface="Arial" pitchFamily="34" charset="0"/>
                <a:cs typeface="Arial" pitchFamily="34" charset="0"/>
              </a:rPr>
              <a:t> complexes with </a:t>
            </a:r>
            <a:r>
              <a:rPr lang="en-US" sz="4300" dirty="0" err="1" smtClean="0">
                <a:latin typeface="Arial" pitchFamily="34" charset="0"/>
                <a:cs typeface="Arial" pitchFamily="34" charset="0"/>
              </a:rPr>
              <a:t>cyclins</a:t>
            </a:r>
            <a:r>
              <a:rPr lang="en-US" sz="4300" dirty="0" smtClean="0">
                <a:latin typeface="Arial" pitchFamily="34" charset="0"/>
                <a:cs typeface="Arial" pitchFamily="34" charset="0"/>
              </a:rPr>
              <a:t> and CDKs, inhibiting </a:t>
            </a:r>
            <a:r>
              <a:rPr lang="en-US" sz="4300" dirty="0" err="1" smtClean="0">
                <a:latin typeface="Arial" pitchFamily="34" charset="0"/>
                <a:cs typeface="Arial" pitchFamily="34" charset="0"/>
              </a:rPr>
              <a:t>kinase</a:t>
            </a:r>
            <a:r>
              <a:rPr lang="en-US" sz="4300" dirty="0" smtClean="0">
                <a:latin typeface="Arial" pitchFamily="34" charset="0"/>
                <a:cs typeface="Arial" pitchFamily="34" charset="0"/>
              </a:rPr>
              <a:t> activity and blocking progression through G1/S phase (2). However, </a:t>
            </a:r>
            <a:r>
              <a:rPr lang="en-US" sz="4300" b="1" dirty="0" smtClean="0">
                <a:latin typeface="Arial" pitchFamily="34" charset="0"/>
                <a:cs typeface="Arial" pitchFamily="34" charset="0"/>
              </a:rPr>
              <a:t>p21</a:t>
            </a:r>
            <a:r>
              <a:rPr lang="en-US" sz="4300" dirty="0" smtClean="0">
                <a:latin typeface="Arial" pitchFamily="34" charset="0"/>
                <a:cs typeface="Arial" pitchFamily="34" charset="0"/>
              </a:rPr>
              <a:t> may enhance assembly and activity of </a:t>
            </a:r>
            <a:r>
              <a:rPr lang="en-US" sz="4300" b="1" dirty="0" err="1" smtClean="0">
                <a:latin typeface="Arial" pitchFamily="34" charset="0"/>
                <a:cs typeface="Arial" pitchFamily="34" charset="0"/>
              </a:rPr>
              <a:t>cyclin</a:t>
            </a:r>
            <a:r>
              <a:rPr lang="en-US" sz="4300" b="1" dirty="0" smtClean="0">
                <a:latin typeface="Arial" pitchFamily="34" charset="0"/>
                <a:cs typeface="Arial" pitchFamily="34" charset="0"/>
              </a:rPr>
              <a:t> D/CDK4/6</a:t>
            </a:r>
            <a:r>
              <a:rPr lang="en-US" sz="4300" dirty="0" smtClean="0">
                <a:latin typeface="Arial" pitchFamily="34" charset="0"/>
                <a:cs typeface="Arial" pitchFamily="34" charset="0"/>
              </a:rPr>
              <a:t> complexes (3). Levels of </a:t>
            </a:r>
            <a:r>
              <a:rPr lang="en-US" sz="4300" b="1" dirty="0" smtClean="0">
                <a:latin typeface="Arial" pitchFamily="34" charset="0"/>
                <a:cs typeface="Arial" pitchFamily="34" charset="0"/>
              </a:rPr>
              <a:t>p21</a:t>
            </a:r>
            <a:r>
              <a:rPr lang="en-US" sz="4300" dirty="0" smtClean="0">
                <a:latin typeface="Arial" pitchFamily="34" charset="0"/>
                <a:cs typeface="Arial" pitchFamily="34" charset="0"/>
              </a:rPr>
              <a:t> and </a:t>
            </a:r>
            <a:r>
              <a:rPr lang="en-US" sz="4300" b="1" dirty="0" smtClean="0">
                <a:latin typeface="Arial" pitchFamily="34" charset="0"/>
                <a:cs typeface="Arial" pitchFamily="34" charset="0"/>
              </a:rPr>
              <a:t>p27</a:t>
            </a:r>
            <a:r>
              <a:rPr lang="en-US" sz="4300" dirty="0" smtClean="0">
                <a:latin typeface="Arial" pitchFamily="34" charset="0"/>
                <a:cs typeface="Arial" pitchFamily="34" charset="0"/>
              </a:rPr>
              <a:t> protein are controlled through </a:t>
            </a:r>
            <a:r>
              <a:rPr lang="en-US" sz="4300" dirty="0" err="1" smtClean="0">
                <a:latin typeface="Arial" pitchFamily="34" charset="0"/>
                <a:cs typeface="Arial" pitchFamily="34" charset="0"/>
              </a:rPr>
              <a:t>ubiquitination</a:t>
            </a:r>
            <a:r>
              <a:rPr lang="en-US" sz="4300" dirty="0" smtClean="0">
                <a:latin typeface="Arial" pitchFamily="34" charset="0"/>
                <a:cs typeface="Arial" pitchFamily="34" charset="0"/>
              </a:rPr>
              <a:t> and </a:t>
            </a:r>
            <a:r>
              <a:rPr lang="en-US" sz="4300" dirty="0" err="1" smtClean="0">
                <a:latin typeface="Arial" pitchFamily="34" charset="0"/>
                <a:cs typeface="Arial" pitchFamily="34" charset="0"/>
              </a:rPr>
              <a:t>proteasomal</a:t>
            </a:r>
            <a:r>
              <a:rPr lang="en-US" sz="4300" dirty="0" smtClean="0">
                <a:latin typeface="Arial" pitchFamily="34" charset="0"/>
                <a:cs typeface="Arial" pitchFamily="34" charset="0"/>
              </a:rPr>
              <a:t> degradation (4). Levels of p27 are </a:t>
            </a:r>
            <a:r>
              <a:rPr lang="en-US" sz="4300" dirty="0" err="1" smtClean="0">
                <a:latin typeface="Arial" pitchFamily="34" charset="0"/>
                <a:cs typeface="Arial" pitchFamily="34" charset="0"/>
              </a:rPr>
              <a:t>upregulated</a:t>
            </a:r>
            <a:r>
              <a:rPr lang="en-US" sz="4300" dirty="0" smtClean="0">
                <a:latin typeface="Arial" pitchFamily="34" charset="0"/>
                <a:cs typeface="Arial" pitchFamily="34" charset="0"/>
              </a:rPr>
              <a:t> in quiescent cells and in cells treated with negative CC regulators. p27 nuclear localization is controlled by </a:t>
            </a:r>
            <a:r>
              <a:rPr lang="en-US" sz="4300" dirty="0" err="1" smtClean="0">
                <a:latin typeface="Arial" pitchFamily="34" charset="0"/>
                <a:cs typeface="Arial" pitchFamily="34" charset="0"/>
              </a:rPr>
              <a:t>Akt</a:t>
            </a:r>
            <a:r>
              <a:rPr lang="en-US" sz="4300" dirty="0" smtClean="0">
                <a:latin typeface="Arial" pitchFamily="34" charset="0"/>
                <a:cs typeface="Arial" pitchFamily="34" charset="0"/>
              </a:rPr>
              <a:t>-dependent </a:t>
            </a:r>
            <a:r>
              <a:rPr lang="en-US" sz="4300" dirty="0" err="1" smtClean="0">
                <a:latin typeface="Arial" pitchFamily="34" charset="0"/>
                <a:cs typeface="Arial" pitchFamily="34" charset="0"/>
              </a:rPr>
              <a:t>phosphorylation</a:t>
            </a:r>
            <a:r>
              <a:rPr lang="en-US" sz="4300" dirty="0" smtClean="0">
                <a:latin typeface="Arial" pitchFamily="34" charset="0"/>
                <a:cs typeface="Arial" pitchFamily="34" charset="0"/>
              </a:rPr>
              <a:t> at </a:t>
            </a:r>
            <a:r>
              <a:rPr lang="en-US" sz="4300" b="1" dirty="0" smtClean="0">
                <a:latin typeface="Arial" pitchFamily="34" charset="0"/>
                <a:cs typeface="Arial" pitchFamily="34" charset="0"/>
              </a:rPr>
              <a:t>Thr157</a:t>
            </a:r>
            <a:r>
              <a:rPr lang="en-US" sz="4300" dirty="0" smtClean="0">
                <a:latin typeface="Arial" pitchFamily="34" charset="0"/>
                <a:cs typeface="Arial" pitchFamily="34" charset="0"/>
              </a:rPr>
              <a:t> (5). </a:t>
            </a:r>
          </a:p>
          <a:p>
            <a:pPr marL="0" indent="0">
              <a:lnSpc>
                <a:spcPct val="120000"/>
              </a:lnSpc>
              <a:buNone/>
            </a:pPr>
            <a:r>
              <a:rPr lang="en-US" sz="4300" dirty="0" smtClean="0">
                <a:latin typeface="Arial" pitchFamily="34" charset="0"/>
                <a:cs typeface="Arial" pitchFamily="34" charset="0"/>
              </a:rPr>
              <a:t>      The inhibitors of CDK4 (INK4) family include p15 INK4B, p16 INK4A, p18 INK4C, and p19 INK4D. </a:t>
            </a:r>
            <a:r>
              <a:rPr lang="en-US" sz="4300" b="1" dirty="0" smtClean="0">
                <a:latin typeface="Arial" pitchFamily="34" charset="0"/>
                <a:cs typeface="Arial" pitchFamily="34" charset="0"/>
              </a:rPr>
              <a:t>All INK4 proteins </a:t>
            </a:r>
            <a:r>
              <a:rPr lang="en-US" sz="4300" dirty="0" smtClean="0">
                <a:latin typeface="Arial" pitchFamily="34" charset="0"/>
                <a:cs typeface="Arial" pitchFamily="34" charset="0"/>
              </a:rPr>
              <a:t>selectively inhibit </a:t>
            </a:r>
            <a:r>
              <a:rPr lang="en-US" sz="4300" b="1" dirty="0" smtClean="0">
                <a:latin typeface="Arial" pitchFamily="34" charset="0"/>
                <a:cs typeface="Arial" pitchFamily="34" charset="0"/>
              </a:rPr>
              <a:t>CDK4/6 </a:t>
            </a:r>
            <a:r>
              <a:rPr lang="en-US" sz="4300" dirty="0" smtClean="0">
                <a:latin typeface="Arial" pitchFamily="34" charset="0"/>
                <a:cs typeface="Arial" pitchFamily="34" charset="0"/>
              </a:rPr>
              <a:t>activity, either in a binary complex, or in a ternary complex including </a:t>
            </a:r>
            <a:r>
              <a:rPr lang="en-US" sz="4300" b="1" dirty="0" err="1" smtClean="0">
                <a:latin typeface="Arial" pitchFamily="34" charset="0"/>
                <a:cs typeface="Arial" pitchFamily="34" charset="0"/>
              </a:rPr>
              <a:t>cyclin</a:t>
            </a:r>
            <a:r>
              <a:rPr lang="en-US" sz="4300" b="1" dirty="0" smtClean="0">
                <a:latin typeface="Arial" pitchFamily="34" charset="0"/>
                <a:cs typeface="Arial" pitchFamily="34" charset="0"/>
              </a:rPr>
              <a:t> D</a:t>
            </a:r>
            <a:r>
              <a:rPr lang="en-US" sz="4300" dirty="0" smtClean="0">
                <a:latin typeface="Arial" pitchFamily="34" charset="0"/>
                <a:cs typeface="Arial" pitchFamily="34" charset="0"/>
              </a:rPr>
              <a:t>, resulting in inhibition of cell division (6,7).</a:t>
            </a:r>
            <a:endParaRPr lang="uk-UA" sz="4300" dirty="0" smtClean="0">
              <a:latin typeface="Arial" pitchFamily="34" charset="0"/>
              <a:cs typeface="Arial" pitchFamily="34" charset="0"/>
            </a:endParaRPr>
          </a:p>
          <a:p>
            <a:pPr marL="0" indent="0"/>
            <a:endParaRPr lang="uk-UA" dirty="0"/>
          </a:p>
        </p:txBody>
      </p:sp>
      <p:sp>
        <p:nvSpPr>
          <p:cNvPr id="4" name="Місце для вмісту 3"/>
          <p:cNvSpPr>
            <a:spLocks noGrp="1"/>
          </p:cNvSpPr>
          <p:nvPr>
            <p:ph sz="half" idx="2"/>
          </p:nvPr>
        </p:nvSpPr>
        <p:spPr>
          <a:xfrm>
            <a:off x="7596336" y="0"/>
            <a:ext cx="1547664" cy="6126163"/>
          </a:xfrm>
        </p:spPr>
        <p:txBody>
          <a:bodyPr>
            <a:noAutofit/>
          </a:bodyPr>
          <a:lstStyle/>
          <a:p>
            <a:pPr>
              <a:buNone/>
            </a:pPr>
            <a:r>
              <a:rPr lang="en-US" sz="1800" b="1" dirty="0" smtClean="0"/>
              <a:t>References:</a:t>
            </a:r>
          </a:p>
          <a:p>
            <a:pPr>
              <a:buNone/>
            </a:pPr>
            <a:r>
              <a:rPr lang="da-DK" sz="1800" dirty="0" smtClean="0"/>
              <a:t>(</a:t>
            </a:r>
            <a:r>
              <a:rPr lang="da-DK" sz="1400" dirty="0" smtClean="0"/>
              <a:t>1) Diehl, J.A. et al. (1997) </a:t>
            </a:r>
            <a:r>
              <a:rPr lang="da-DK" sz="1400" i="1" dirty="0" smtClean="0"/>
              <a:t>Genes Dev. 11, 957-972.</a:t>
            </a:r>
          </a:p>
          <a:p>
            <a:pPr>
              <a:buNone/>
            </a:pPr>
            <a:r>
              <a:rPr lang="da-DK" sz="1400" dirty="0" smtClean="0"/>
              <a:t>(2) Pestell, R.G. et al. (1999) </a:t>
            </a:r>
            <a:r>
              <a:rPr lang="da-DK" sz="1400" i="1" dirty="0" smtClean="0"/>
              <a:t>Endocrine Rev. 20, 501-534.</a:t>
            </a:r>
          </a:p>
          <a:p>
            <a:pPr>
              <a:buNone/>
            </a:pPr>
            <a:r>
              <a:rPr lang="da-DK" sz="1400" dirty="0" smtClean="0"/>
              <a:t>(3) Cheng, J. et al. (1999) </a:t>
            </a:r>
            <a:r>
              <a:rPr lang="da-DK" sz="1400" i="1" dirty="0" smtClean="0"/>
              <a:t>EMBO J. 18, 1571-1573.</a:t>
            </a:r>
          </a:p>
          <a:p>
            <a:pPr>
              <a:buNone/>
            </a:pPr>
            <a:r>
              <a:rPr lang="en-US" sz="1400" dirty="0" smtClean="0"/>
              <a:t>(4) </a:t>
            </a:r>
            <a:r>
              <a:rPr lang="en-US" sz="1400" dirty="0" err="1" smtClean="0"/>
              <a:t>Sheaff</a:t>
            </a:r>
            <a:r>
              <a:rPr lang="en-US" sz="1400" dirty="0" smtClean="0"/>
              <a:t>, R.J. et al. (2000) </a:t>
            </a:r>
            <a:r>
              <a:rPr lang="en-US" sz="1400" i="1" dirty="0" smtClean="0"/>
              <a:t>Cell 5, 403-410.</a:t>
            </a:r>
          </a:p>
          <a:p>
            <a:pPr>
              <a:buNone/>
            </a:pPr>
            <a:r>
              <a:rPr lang="da-DK" sz="1400" dirty="0" smtClean="0"/>
              <a:t>(5) Shin, I. et al. (2002) </a:t>
            </a:r>
            <a:r>
              <a:rPr lang="da-DK" sz="1400" i="1" dirty="0" smtClean="0"/>
              <a:t>Nat. Med. 8, 1145-1152.</a:t>
            </a:r>
          </a:p>
          <a:p>
            <a:pPr>
              <a:buNone/>
            </a:pPr>
            <a:r>
              <a:rPr lang="da-DK" sz="1400" dirty="0" smtClean="0"/>
              <a:t>(6) Guan, K.L. et al. (1994) </a:t>
            </a:r>
            <a:r>
              <a:rPr lang="da-DK" sz="1400" i="1" dirty="0" smtClean="0"/>
              <a:t>Genes Dev. 8, 2939-2952.</a:t>
            </a:r>
          </a:p>
          <a:p>
            <a:pPr>
              <a:buNone/>
            </a:pPr>
            <a:r>
              <a:rPr lang="en-US" sz="1400" dirty="0" smtClean="0"/>
              <a:t>(7) Hirai, H. et al. (1995) </a:t>
            </a:r>
            <a:r>
              <a:rPr lang="en-US" sz="1400" i="1" dirty="0" smtClean="0"/>
              <a:t>Mol. Cell. Biol. 15, 2672-2681.</a:t>
            </a:r>
            <a:endParaRPr lang="uk-UA" sz="1400"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84"/>
            <a:ext cx="8229600" cy="432048"/>
          </a:xfrm>
        </p:spPr>
        <p:style>
          <a:lnRef idx="1">
            <a:schemeClr val="accent3"/>
          </a:lnRef>
          <a:fillRef idx="2">
            <a:schemeClr val="accent3"/>
          </a:fillRef>
          <a:effectRef idx="1">
            <a:schemeClr val="accent3"/>
          </a:effectRef>
          <a:fontRef idx="minor">
            <a:schemeClr val="dk1"/>
          </a:fontRef>
        </p:style>
        <p:txBody>
          <a:bodyPr>
            <a:normAutofit fontScale="90000"/>
          </a:bodyPr>
          <a:lstStyle/>
          <a:p>
            <a:r>
              <a:rPr lang="en-US" dirty="0" smtClean="0"/>
              <a:t>CC Phases</a:t>
            </a:r>
            <a:endParaRPr lang="uk-UA" dirty="0"/>
          </a:p>
        </p:txBody>
      </p:sp>
      <p:pic>
        <p:nvPicPr>
          <p:cNvPr id="4" name="Picture 2"/>
          <p:cNvPicPr>
            <a:picLocks noGrp="1" noChangeAspect="1" noChangeArrowheads="1"/>
          </p:cNvPicPr>
          <p:nvPr>
            <p:ph idx="1"/>
          </p:nvPr>
        </p:nvPicPr>
        <p:blipFill>
          <a:blip r:embed="rId2" cstate="email">
            <a:extLst>
              <a:ext uri="{28A0092B-C50C-407E-A947-70E740481C1C}">
                <a14:useLocalDpi xmlns:a14="http://schemas.microsoft.com/office/drawing/2010/main"/>
              </a:ext>
            </a:extLst>
          </a:blip>
          <a:srcRect/>
          <a:stretch>
            <a:fillRect/>
          </a:stretch>
        </p:blipFill>
        <p:spPr bwMode="auto">
          <a:xfrm>
            <a:off x="467544" y="476672"/>
            <a:ext cx="4847770" cy="4688365"/>
          </a:xfrm>
          <a:prstGeom prst="rect">
            <a:avLst/>
          </a:prstGeom>
          <a:noFill/>
          <a:ln w="9525">
            <a:noFill/>
            <a:miter lim="800000"/>
            <a:headEnd/>
            <a:tailEnd/>
          </a:ln>
          <a:effectLst/>
        </p:spPr>
      </p:pic>
      <p:sp>
        <p:nvSpPr>
          <p:cNvPr id="5" name="Прямокутник 4"/>
          <p:cNvSpPr/>
          <p:nvPr/>
        </p:nvSpPr>
        <p:spPr>
          <a:xfrm>
            <a:off x="107504" y="2483604"/>
            <a:ext cx="386644" cy="369332"/>
          </a:xfrm>
          <a:prstGeom prst="rect">
            <a:avLst/>
          </a:prstGeom>
        </p:spPr>
        <p:txBody>
          <a:bodyPr wrap="none">
            <a:spAutoFit/>
          </a:bodyPr>
          <a:lstStyle/>
          <a:p>
            <a:r>
              <a:rPr lang="en-US" b="1" dirty="0" smtClean="0"/>
              <a:t>M</a:t>
            </a:r>
            <a:endParaRPr lang="uk-UA" dirty="0"/>
          </a:p>
        </p:txBody>
      </p:sp>
      <p:sp>
        <p:nvSpPr>
          <p:cNvPr id="6" name="Прямокутник 5"/>
          <p:cNvSpPr/>
          <p:nvPr/>
        </p:nvSpPr>
        <p:spPr>
          <a:xfrm>
            <a:off x="5364088" y="332656"/>
            <a:ext cx="3779912" cy="5078313"/>
          </a:xfrm>
          <a:prstGeom prst="rect">
            <a:avLst/>
          </a:prstGeom>
        </p:spPr>
        <p:txBody>
          <a:bodyPr wrap="square">
            <a:spAutoFit/>
          </a:bodyPr>
          <a:lstStyle/>
          <a:p>
            <a:r>
              <a:rPr lang="en-US" dirty="0" smtClean="0"/>
              <a:t>During </a:t>
            </a:r>
            <a:r>
              <a:rPr lang="en-US" b="1" dirty="0" err="1" smtClean="0"/>
              <a:t>interphase</a:t>
            </a:r>
            <a:r>
              <a:rPr lang="en-US" dirty="0" smtClean="0"/>
              <a:t>, the genetic</a:t>
            </a:r>
          </a:p>
          <a:p>
            <a:r>
              <a:rPr lang="en-US" dirty="0" smtClean="0"/>
              <a:t>material in the nucleus is in form of chromatin (uncoiled DNA), which</a:t>
            </a:r>
          </a:p>
          <a:p>
            <a:r>
              <a:rPr lang="en-US" dirty="0" smtClean="0"/>
              <a:t>appears only as dark granules within the nucleus. This appearance may be</a:t>
            </a:r>
          </a:p>
          <a:p>
            <a:r>
              <a:rPr lang="en-US" dirty="0" smtClean="0"/>
              <a:t>because they are uncoiled, long and thin strands. Both nucleolus and</a:t>
            </a:r>
          </a:p>
          <a:p>
            <a:r>
              <a:rPr lang="en-US" dirty="0" smtClean="0"/>
              <a:t>nuclear membranes are present and clearly visible. In this phase, the cell prepares itself for division through a group of biological processes for </a:t>
            </a:r>
            <a:r>
              <a:rPr lang="en-US" b="1" dirty="0" smtClean="0"/>
              <a:t>cell growth and accumulating nutrients </a:t>
            </a:r>
            <a:r>
              <a:rPr lang="en-US" dirty="0" smtClean="0"/>
              <a:t>needed </a:t>
            </a:r>
            <a:r>
              <a:rPr lang="en-US" b="1" dirty="0" smtClean="0"/>
              <a:t>for mitosis and duplicating its DNA. </a:t>
            </a:r>
          </a:p>
          <a:p>
            <a:r>
              <a:rPr lang="en-US" b="1" u="sng" dirty="0" smtClean="0"/>
              <a:t>G1 stage (gap1, Pre-DNA synthesis): </a:t>
            </a:r>
            <a:r>
              <a:rPr lang="en-US" b="1" dirty="0" smtClean="0"/>
              <a:t>≈ 4-9 hrs</a:t>
            </a:r>
            <a:r>
              <a:rPr lang="en-US" dirty="0" smtClean="0"/>
              <a:t> depending on cell type. The cells become metabolically active (primary growth) producing RNA and</a:t>
            </a:r>
            <a:endParaRPr lang="uk-UA" b="1" dirty="0"/>
          </a:p>
        </p:txBody>
      </p:sp>
      <p:sp>
        <p:nvSpPr>
          <p:cNvPr id="7" name="Прямокутник 6"/>
          <p:cNvSpPr/>
          <p:nvPr/>
        </p:nvSpPr>
        <p:spPr>
          <a:xfrm>
            <a:off x="0" y="5368449"/>
            <a:ext cx="9144000" cy="1477328"/>
          </a:xfrm>
          <a:prstGeom prst="rect">
            <a:avLst/>
          </a:prstGeom>
        </p:spPr>
        <p:txBody>
          <a:bodyPr wrap="square">
            <a:spAutoFit/>
          </a:bodyPr>
          <a:lstStyle/>
          <a:p>
            <a:pPr>
              <a:buNone/>
            </a:pPr>
            <a:r>
              <a:rPr lang="en-US" dirty="0" err="1" smtClean="0">
                <a:solidFill>
                  <a:prstClr val="black"/>
                </a:solidFill>
              </a:rPr>
              <a:t>ribosomes</a:t>
            </a:r>
            <a:r>
              <a:rPr lang="en-US" dirty="0" smtClean="0">
                <a:solidFill>
                  <a:prstClr val="black"/>
                </a:solidFill>
              </a:rPr>
              <a:t> for protein synthesis; the cell organelles begin to increase in numbers, and </a:t>
            </a:r>
            <a:r>
              <a:rPr lang="en-US" dirty="0" smtClean="0"/>
              <a:t>the nucleus and cytoplasm enlarge so, the cell reach their mature size (small in size from previous division). The genetic materials are 2n in number (diploid cell), fully extended and single in structure i.e. a </a:t>
            </a:r>
            <a:r>
              <a:rPr lang="en-US" dirty="0" err="1" smtClean="0"/>
              <a:t>chromatid</a:t>
            </a:r>
            <a:r>
              <a:rPr lang="en-US" dirty="0" smtClean="0"/>
              <a:t> with a </a:t>
            </a:r>
            <a:r>
              <a:rPr lang="en-US" dirty="0" err="1" smtClean="0"/>
              <a:t>centromere</a:t>
            </a:r>
            <a:r>
              <a:rPr lang="en-US" dirty="0" smtClean="0"/>
              <a:t> (unduplicated chromosome, Monad).</a:t>
            </a:r>
          </a:p>
          <a:p>
            <a:endParaRPr lang="uk-UA" dirty="0"/>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4000" cy="476672"/>
          </a:xfrm>
        </p:spPr>
        <p:style>
          <a:lnRef idx="1">
            <a:schemeClr val="accent3"/>
          </a:lnRef>
          <a:fillRef idx="2">
            <a:schemeClr val="accent3"/>
          </a:fillRef>
          <a:effectRef idx="1">
            <a:schemeClr val="accent3"/>
          </a:effectRef>
          <a:fontRef idx="minor">
            <a:schemeClr val="dk1"/>
          </a:fontRef>
        </p:style>
        <p:txBody>
          <a:bodyPr>
            <a:normAutofit fontScale="90000"/>
          </a:bodyPr>
          <a:lstStyle/>
          <a:p>
            <a:r>
              <a:rPr lang="en-US" dirty="0" smtClean="0"/>
              <a:t>DNA damage Effect onto CC </a:t>
            </a:r>
            <a:r>
              <a:rPr lang="en-US" dirty="0" err="1" smtClean="0"/>
              <a:t>ativities</a:t>
            </a:r>
            <a:endParaRPr lang="uk-UA" dirty="0"/>
          </a:p>
        </p:txBody>
      </p:sp>
      <p:pic>
        <p:nvPicPr>
          <p:cNvPr id="1026" name="Picture 2"/>
          <p:cNvPicPr>
            <a:picLocks noGrp="1" noChangeAspect="1" noChangeArrowheads="1"/>
          </p:cNvPicPr>
          <p:nvPr>
            <p:ph idx="1"/>
          </p:nvPr>
        </p:nvPicPr>
        <p:blipFill>
          <a:blip r:embed="rId2" cstate="email">
            <a:extLst>
              <a:ext uri="{28A0092B-C50C-407E-A947-70E740481C1C}">
                <a14:useLocalDpi xmlns:a14="http://schemas.microsoft.com/office/drawing/2010/main"/>
              </a:ext>
            </a:extLst>
          </a:blip>
          <a:srcRect/>
          <a:stretch>
            <a:fillRect/>
          </a:stretch>
        </p:blipFill>
        <p:spPr bwMode="auto">
          <a:xfrm>
            <a:off x="0" y="548680"/>
            <a:ext cx="5387558" cy="5112568"/>
          </a:xfrm>
          <a:prstGeom prst="rect">
            <a:avLst/>
          </a:prstGeom>
          <a:noFill/>
          <a:ln w="9525">
            <a:noFill/>
            <a:miter lim="800000"/>
            <a:headEnd/>
            <a:tailEnd/>
          </a:ln>
        </p:spPr>
      </p:pic>
      <p:sp>
        <p:nvSpPr>
          <p:cNvPr id="5" name="Прямокутник 4"/>
          <p:cNvSpPr/>
          <p:nvPr/>
        </p:nvSpPr>
        <p:spPr>
          <a:xfrm>
            <a:off x="5292080" y="548681"/>
            <a:ext cx="3851920" cy="6370975"/>
          </a:xfrm>
          <a:prstGeom prst="rect">
            <a:avLst/>
          </a:prstGeom>
        </p:spPr>
        <p:txBody>
          <a:bodyPr wrap="square">
            <a:spAutoFit/>
          </a:bodyPr>
          <a:lstStyle/>
          <a:p>
            <a:r>
              <a:rPr lang="en-US" sz="2400" dirty="0" smtClean="0"/>
              <a:t>DNA damage activates </a:t>
            </a:r>
            <a:r>
              <a:rPr lang="en-US" sz="2400" b="1" dirty="0" smtClean="0"/>
              <a:t>P53 </a:t>
            </a:r>
            <a:r>
              <a:rPr lang="en-US" sz="2400" dirty="0" smtClean="0"/>
              <a:t>gene</a:t>
            </a:r>
            <a:r>
              <a:rPr lang="en-US" sz="2400" b="1" dirty="0" smtClean="0"/>
              <a:t> </a:t>
            </a:r>
            <a:r>
              <a:rPr lang="en-US" sz="2400" dirty="0" smtClean="0"/>
              <a:t>of</a:t>
            </a:r>
            <a:r>
              <a:rPr lang="en-US" sz="2400" b="1" dirty="0" smtClean="0"/>
              <a:t> 53kDa </a:t>
            </a:r>
            <a:r>
              <a:rPr lang="en-US" sz="2400" dirty="0" smtClean="0"/>
              <a:t>protein</a:t>
            </a:r>
            <a:r>
              <a:rPr lang="en-US" sz="2400" b="1" dirty="0" smtClean="0"/>
              <a:t> </a:t>
            </a:r>
            <a:r>
              <a:rPr lang="en-US" sz="2400" dirty="0" smtClean="0"/>
              <a:t>transcription factor that activates the expression of other genes, particularly, </a:t>
            </a:r>
            <a:r>
              <a:rPr lang="en-US" sz="2400" b="1" dirty="0" smtClean="0"/>
              <a:t>p21, </a:t>
            </a:r>
            <a:r>
              <a:rPr lang="en-US" sz="2400" dirty="0" smtClean="0"/>
              <a:t>whose product prevents the CC progression in </a:t>
            </a:r>
            <a:r>
              <a:rPr lang="en-US" sz="2400" b="1" dirty="0" smtClean="0"/>
              <a:t>G1 </a:t>
            </a:r>
            <a:r>
              <a:rPr lang="en-US" sz="2400" dirty="0" smtClean="0"/>
              <a:t>(#1 onto picture) and in </a:t>
            </a:r>
            <a:r>
              <a:rPr lang="en-US" sz="2400" b="1" dirty="0" smtClean="0"/>
              <a:t>S</a:t>
            </a:r>
            <a:r>
              <a:rPr lang="en-US" sz="2400" dirty="0" smtClean="0"/>
              <a:t> (#2). The DNA damage also activates the genes </a:t>
            </a:r>
            <a:r>
              <a:rPr lang="en-US" sz="2400" b="1" dirty="0" err="1" smtClean="0"/>
              <a:t>Rad</a:t>
            </a:r>
            <a:r>
              <a:rPr lang="en-US" sz="2400" dirty="0" smtClean="0"/>
              <a:t> and </a:t>
            </a:r>
            <a:r>
              <a:rPr lang="en-US" sz="2400" b="1" dirty="0" smtClean="0"/>
              <a:t>Hus</a:t>
            </a:r>
            <a:r>
              <a:rPr lang="en-US" sz="2400" dirty="0" smtClean="0"/>
              <a:t> (#3) able to prevent the cell entry in mitosis. The inhibition of the activation of </a:t>
            </a:r>
            <a:r>
              <a:rPr lang="en-US" sz="2400" b="1" dirty="0" err="1" smtClean="0"/>
              <a:t>cdc</a:t>
            </a:r>
            <a:r>
              <a:rPr lang="en-US" sz="2400" b="1" dirty="0" smtClean="0"/>
              <a:t> 25 </a:t>
            </a:r>
            <a:r>
              <a:rPr lang="en-US" sz="2400" dirty="0" err="1" smtClean="0"/>
              <a:t>phosphatase</a:t>
            </a:r>
            <a:r>
              <a:rPr lang="en-US" sz="2400" dirty="0" smtClean="0"/>
              <a:t> (#4) (the </a:t>
            </a:r>
            <a:r>
              <a:rPr lang="en-US" sz="2400" dirty="0" err="1" smtClean="0"/>
              <a:t>Cyclin</a:t>
            </a:r>
            <a:r>
              <a:rPr lang="en-US" sz="2400" dirty="0" smtClean="0"/>
              <a:t> B-CDK 1 complex activator) helps to delay the mitosis (</a:t>
            </a:r>
            <a:r>
              <a:rPr lang="en-US" sz="2400" b="1" dirty="0" smtClean="0"/>
              <a:t>M</a:t>
            </a:r>
            <a:r>
              <a:rPr lang="en-US" sz="2400" dirty="0" smtClean="0"/>
              <a:t>) also.  </a:t>
            </a:r>
            <a:endParaRPr lang="uk-UA" sz="2400" dirty="0"/>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4000" cy="620688"/>
          </a:xfrm>
        </p:spPr>
        <p:style>
          <a:lnRef idx="1">
            <a:schemeClr val="accent3"/>
          </a:lnRef>
          <a:fillRef idx="2">
            <a:schemeClr val="accent3"/>
          </a:fillRef>
          <a:effectRef idx="1">
            <a:schemeClr val="accent3"/>
          </a:effectRef>
          <a:fontRef idx="minor">
            <a:schemeClr val="dk1"/>
          </a:fontRef>
        </p:style>
        <p:txBody>
          <a:bodyPr>
            <a:normAutofit fontScale="90000"/>
          </a:bodyPr>
          <a:lstStyle/>
          <a:p>
            <a:r>
              <a:rPr lang="en-US" dirty="0" smtClean="0"/>
              <a:t>Ataxia </a:t>
            </a:r>
            <a:r>
              <a:rPr lang="en-US" dirty="0" err="1" smtClean="0"/>
              <a:t>talangiectasia</a:t>
            </a:r>
            <a:endParaRPr lang="uk-UA" dirty="0"/>
          </a:p>
        </p:txBody>
      </p:sp>
      <p:sp>
        <p:nvSpPr>
          <p:cNvPr id="3" name="Місце для вмісту 2"/>
          <p:cNvSpPr>
            <a:spLocks noGrp="1"/>
          </p:cNvSpPr>
          <p:nvPr>
            <p:ph idx="1"/>
          </p:nvPr>
        </p:nvSpPr>
        <p:spPr>
          <a:xfrm>
            <a:off x="0" y="620688"/>
            <a:ext cx="9144000" cy="6237312"/>
          </a:xfrm>
        </p:spPr>
        <p:txBody>
          <a:bodyPr/>
          <a:lstStyle/>
          <a:p>
            <a:r>
              <a:rPr lang="en-US" dirty="0" smtClean="0"/>
              <a:t>Normally </a:t>
            </a:r>
            <a:r>
              <a:rPr lang="en-US" b="1" dirty="0" smtClean="0"/>
              <a:t>human X-rays irradiated fibroblasts </a:t>
            </a:r>
            <a:r>
              <a:rPr lang="en-US" dirty="0" smtClean="0"/>
              <a:t>delay the S phase replication, and G2 fibroblasts irradiated delay entry in M while damage is repaired. Patients with AT have lost feed-back control and continue DNA synthesis and M. They suffer from greatly increased incidence of cancers, particularly lymphoid tumors.</a:t>
            </a:r>
          </a:p>
          <a:p>
            <a:r>
              <a:rPr lang="en-US" dirty="0" smtClean="0"/>
              <a:t>New drugs </a:t>
            </a:r>
            <a:r>
              <a:rPr lang="en-US" dirty="0" err="1" smtClean="0"/>
              <a:t>mimick</a:t>
            </a:r>
            <a:r>
              <a:rPr lang="en-US" dirty="0" smtClean="0"/>
              <a:t>  the inhibitors of CC.</a:t>
            </a:r>
            <a:endParaRPr lang="uk-UA" dirty="0"/>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cstate="print"/>
          <a:srcRect/>
          <a:stretch>
            <a:fillRect/>
          </a:stretch>
        </p:blipFill>
        <p:spPr bwMode="auto">
          <a:xfrm>
            <a:off x="539552" y="307103"/>
            <a:ext cx="8352927" cy="646678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кутник 1"/>
          <p:cNvSpPr/>
          <p:nvPr/>
        </p:nvSpPr>
        <p:spPr>
          <a:xfrm>
            <a:off x="0" y="260648"/>
            <a:ext cx="9144000" cy="7017306"/>
          </a:xfrm>
          <a:prstGeom prst="rect">
            <a:avLst/>
          </a:prstGeom>
        </p:spPr>
        <p:txBody>
          <a:bodyPr wrap="square">
            <a:spAutoFit/>
          </a:bodyPr>
          <a:lstStyle/>
          <a:p>
            <a:r>
              <a:rPr lang="en-US" b="1" dirty="0" smtClean="0"/>
              <a:t>Asexual Reproduction: </a:t>
            </a:r>
            <a:r>
              <a:rPr lang="en-US" dirty="0" smtClean="0"/>
              <a:t>Some organisms produce genetically similar offspring through asexual reproduction. For ex; hydra and yeast reproduces asexually by budding. The cells at the surface undergo mitosis and form a mass called bud. Mitosis continues in the cells of bud and it grows into a new individual. The same division happens during asexual reproduction or vegetative propagation in plants and other microbes, particularly, yeasts, incl.</a:t>
            </a:r>
            <a:r>
              <a:rPr lang="en-US" b="1" dirty="0" smtClean="0"/>
              <a:t> </a:t>
            </a:r>
            <a:r>
              <a:rPr lang="en-US" dirty="0" smtClean="0"/>
              <a:t>human pathogenic yeasts </a:t>
            </a:r>
            <a:r>
              <a:rPr lang="en-US" i="1" dirty="0" smtClean="0"/>
              <a:t>Candida</a:t>
            </a:r>
            <a:r>
              <a:rPr lang="en-US" dirty="0" smtClean="0"/>
              <a:t>  and some parasitic  </a:t>
            </a:r>
            <a:r>
              <a:rPr lang="en-US" i="1" dirty="0" smtClean="0"/>
              <a:t>Protozoa</a:t>
            </a:r>
            <a:r>
              <a:rPr lang="en-US" dirty="0" smtClean="0"/>
              <a:t>.</a:t>
            </a:r>
          </a:p>
          <a:p>
            <a:r>
              <a:rPr lang="en-US" b="1" dirty="0" smtClean="0"/>
              <a:t>Development and growth:  </a:t>
            </a:r>
            <a:r>
              <a:rPr lang="en-US" dirty="0" smtClean="0"/>
              <a:t>The number of cells within an organism increase by mitosis. This is the basis of the development of a </a:t>
            </a:r>
            <a:r>
              <a:rPr lang="en-US" dirty="0" err="1" smtClean="0"/>
              <a:t>multicellular</a:t>
            </a:r>
            <a:r>
              <a:rPr lang="en-US" dirty="0" smtClean="0"/>
              <a:t> body from a zygote and also the basis of the growth of a </a:t>
            </a:r>
            <a:r>
              <a:rPr lang="en-US" dirty="0" err="1" smtClean="0"/>
              <a:t>multicellular</a:t>
            </a:r>
            <a:r>
              <a:rPr lang="en-US" dirty="0" smtClean="0"/>
              <a:t> body. In the fetus, babies and growing children mitosis occurs in most tissues. While in adults, however, most tissues do not proliferate , but mitosis occurs regularly at the following sites: </a:t>
            </a:r>
            <a:r>
              <a:rPr lang="en-US" b="1" dirty="0" smtClean="0"/>
              <a:t>1.</a:t>
            </a:r>
            <a:r>
              <a:rPr lang="en-US" dirty="0" smtClean="0"/>
              <a:t> Red bone marrow – for production of blood cells (</a:t>
            </a:r>
            <a:r>
              <a:rPr lang="en-US" dirty="0" err="1" smtClean="0"/>
              <a:t>erythropoiesis</a:t>
            </a:r>
            <a:r>
              <a:rPr lang="en-US" dirty="0" smtClean="0"/>
              <a:t>)</a:t>
            </a:r>
          </a:p>
          <a:p>
            <a:r>
              <a:rPr lang="en-US" b="1" dirty="0" smtClean="0"/>
              <a:t>2. </a:t>
            </a:r>
            <a:r>
              <a:rPr lang="en-US" dirty="0" smtClean="0"/>
              <a:t>Lymphoid tissue - formation of lymphocytes (</a:t>
            </a:r>
            <a:r>
              <a:rPr lang="en-US" dirty="0" err="1" smtClean="0"/>
              <a:t>lymphooiesis</a:t>
            </a:r>
            <a:r>
              <a:rPr lang="en-US" dirty="0" smtClean="0"/>
              <a:t>)</a:t>
            </a:r>
          </a:p>
          <a:p>
            <a:r>
              <a:rPr lang="en-US" b="1" dirty="0" smtClean="0"/>
              <a:t>3.</a:t>
            </a:r>
            <a:r>
              <a:rPr lang="en-US" dirty="0" smtClean="0"/>
              <a:t> Testes – for spermatogenesis (production of spermatozoa)</a:t>
            </a:r>
          </a:p>
          <a:p>
            <a:r>
              <a:rPr lang="en-US" b="1" dirty="0" smtClean="0"/>
              <a:t>4.</a:t>
            </a:r>
            <a:r>
              <a:rPr lang="en-US" dirty="0" smtClean="0"/>
              <a:t> Epidermis - replacement of superficial skin cells</a:t>
            </a:r>
          </a:p>
          <a:p>
            <a:r>
              <a:rPr lang="en-US" b="1" dirty="0" smtClean="0"/>
              <a:t>5.</a:t>
            </a:r>
            <a:r>
              <a:rPr lang="en-US" dirty="0" smtClean="0"/>
              <a:t> Hair follicles - hair growth 6. Gastro-intestinal tract - renewal of epithelium</a:t>
            </a:r>
          </a:p>
          <a:p>
            <a:r>
              <a:rPr lang="en-US" b="1" dirty="0" smtClean="0"/>
              <a:t>Neurons do not perform mitosis</a:t>
            </a:r>
            <a:r>
              <a:rPr lang="en-US" dirty="0" smtClean="0"/>
              <a:t>. In plants, mitotic cell division mainly takes place in special regions called </a:t>
            </a:r>
            <a:r>
              <a:rPr lang="en-US" dirty="0" err="1" smtClean="0"/>
              <a:t>meristems</a:t>
            </a:r>
            <a:r>
              <a:rPr lang="en-US" dirty="0" smtClean="0"/>
              <a:t>. They are either present in Shoot apex or </a:t>
            </a:r>
            <a:r>
              <a:rPr lang="en-US" dirty="0" err="1" smtClean="0"/>
              <a:t>axillary</a:t>
            </a:r>
            <a:r>
              <a:rPr lang="en-US" dirty="0" smtClean="0"/>
              <a:t> buds or root tips of the plants for development and growth.</a:t>
            </a:r>
            <a:r>
              <a:rPr lang="en-US" b="1" dirty="0" smtClean="0"/>
              <a:t> </a:t>
            </a:r>
          </a:p>
          <a:p>
            <a:r>
              <a:rPr lang="en-US" b="1" dirty="0" smtClean="0"/>
              <a:t>Cell Replacement: </a:t>
            </a:r>
            <a:r>
              <a:rPr lang="en-US" dirty="0" smtClean="0"/>
              <a:t>In some parts of body, e.g. skin and digestive tract, cells are constantly</a:t>
            </a:r>
          </a:p>
          <a:p>
            <a:r>
              <a:rPr lang="en-US" dirty="0" smtClean="0"/>
              <a:t>sloughed off and replaced by new ones. New cells are formed by mitosis and so are exact copies of the cells being replaced. Similarly, RBCs have short life span (only about 4 months) and new RBCs are formed by mitosis.</a:t>
            </a:r>
          </a:p>
          <a:p>
            <a:r>
              <a:rPr lang="en-US" b="1" dirty="0" smtClean="0"/>
              <a:t>Regeneration of body parts: </a:t>
            </a:r>
            <a:r>
              <a:rPr lang="en-US" dirty="0" smtClean="0"/>
              <a:t>Some flat worms, reptiles, </a:t>
            </a:r>
            <a:r>
              <a:rPr lang="en-US" dirty="0" err="1" smtClean="0"/>
              <a:t>amphibia</a:t>
            </a:r>
            <a:r>
              <a:rPr lang="en-US" dirty="0" smtClean="0"/>
              <a:t>, see star, hydra and some mutated mammals. </a:t>
            </a:r>
            <a:r>
              <a:rPr lang="en-US" b="1" dirty="0" smtClean="0"/>
              <a:t>Humans </a:t>
            </a:r>
            <a:r>
              <a:rPr lang="en-US" dirty="0" smtClean="0"/>
              <a:t>regenerate only skin and liver tissue.</a:t>
            </a:r>
          </a:p>
          <a:p>
            <a:endParaRPr lang="uk-UA" dirty="0"/>
          </a:p>
        </p:txBody>
      </p:sp>
      <p:sp>
        <p:nvSpPr>
          <p:cNvPr id="3" name="Прямокутник 2"/>
          <p:cNvSpPr/>
          <p:nvPr/>
        </p:nvSpPr>
        <p:spPr>
          <a:xfrm>
            <a:off x="1979712" y="-27384"/>
            <a:ext cx="5334396" cy="369332"/>
          </a:xfrm>
          <a:prstGeom prst="rect">
            <a:avLst/>
          </a:prstGeom>
        </p:spPr>
        <p:style>
          <a:lnRef idx="1">
            <a:schemeClr val="accent5"/>
          </a:lnRef>
          <a:fillRef idx="2">
            <a:schemeClr val="accent5"/>
          </a:fillRef>
          <a:effectRef idx="1">
            <a:schemeClr val="accent5"/>
          </a:effectRef>
          <a:fontRef idx="minor">
            <a:schemeClr val="dk1"/>
          </a:fontRef>
        </p:style>
        <p:txBody>
          <a:bodyPr wrap="square">
            <a:spAutoFit/>
          </a:bodyPr>
          <a:lstStyle/>
          <a:p>
            <a:pPr lvl="0"/>
            <a:r>
              <a:rPr lang="en-US" b="1" dirty="0" smtClean="0">
                <a:solidFill>
                  <a:prstClr val="black"/>
                </a:solidFill>
              </a:rPr>
              <a:t>IMPORTANCE OF MITOSIS:</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кутник 1"/>
          <p:cNvSpPr/>
          <p:nvPr/>
        </p:nvSpPr>
        <p:spPr>
          <a:xfrm>
            <a:off x="0" y="620688"/>
            <a:ext cx="9144000" cy="1754326"/>
          </a:xfrm>
          <a:prstGeom prst="rect">
            <a:avLst/>
          </a:prstGeom>
        </p:spPr>
        <p:txBody>
          <a:bodyPr wrap="square">
            <a:spAutoFit/>
          </a:bodyPr>
          <a:lstStyle/>
          <a:p>
            <a:r>
              <a:rPr lang="en-US" dirty="0" smtClean="0"/>
              <a:t>Cancer cells undergo uncontrolled cell proliferation. As such, they are defects of the control of the CC. </a:t>
            </a:r>
            <a:r>
              <a:rPr lang="en-US" dirty="0" err="1" smtClean="0"/>
              <a:t>Oncogenes</a:t>
            </a:r>
            <a:r>
              <a:rPr lang="en-US" dirty="0" smtClean="0"/>
              <a:t>  are mutations in the genes that normally control the CC. Chemotherapy  of cancers is aimed towards interrupting the CC and preventing the cancer cells from proliferating. As a side effect, however, also the normal sites of cell proliferation are affected resulting in </a:t>
            </a:r>
            <a:r>
              <a:rPr lang="en-US" b="1" dirty="0" smtClean="0"/>
              <a:t>hair loss, intestinal disorders, anemia </a:t>
            </a:r>
            <a:r>
              <a:rPr lang="en-US" dirty="0" smtClean="0"/>
              <a:t>and</a:t>
            </a:r>
            <a:r>
              <a:rPr lang="en-US" b="1" dirty="0" smtClean="0"/>
              <a:t> infertility</a:t>
            </a:r>
            <a:r>
              <a:rPr lang="en-US" dirty="0" smtClean="0"/>
              <a:t>, which may return back in normal state after ending the treatment.</a:t>
            </a:r>
            <a:endParaRPr lang="uk-UA" dirty="0"/>
          </a:p>
        </p:txBody>
      </p:sp>
      <p:sp>
        <p:nvSpPr>
          <p:cNvPr id="3" name="Прямокутник 2"/>
          <p:cNvSpPr/>
          <p:nvPr/>
        </p:nvSpPr>
        <p:spPr>
          <a:xfrm>
            <a:off x="3491880" y="-27384"/>
            <a:ext cx="2095445" cy="369332"/>
          </a:xfrm>
          <a:prstGeom prst="rect">
            <a:avLst/>
          </a:prstGeom>
        </p:spPr>
        <p:style>
          <a:lnRef idx="1">
            <a:schemeClr val="accent3"/>
          </a:lnRef>
          <a:fillRef idx="2">
            <a:schemeClr val="accent3"/>
          </a:fillRef>
          <a:effectRef idx="1">
            <a:schemeClr val="accent3"/>
          </a:effectRef>
          <a:fontRef idx="minor">
            <a:schemeClr val="dk1"/>
          </a:fontRef>
        </p:style>
        <p:txBody>
          <a:bodyPr wrap="none">
            <a:spAutoFit/>
          </a:bodyPr>
          <a:lstStyle/>
          <a:p>
            <a:pPr lvl="0"/>
            <a:r>
              <a:rPr lang="en-US" b="1" dirty="0" smtClean="0">
                <a:solidFill>
                  <a:prstClr val="black"/>
                </a:solidFill>
              </a:rPr>
              <a:t>Clinical Applications</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a:xfrm>
            <a:off x="36512" y="-171400"/>
            <a:ext cx="9144000" cy="576064"/>
          </a:xfrm>
        </p:spPr>
        <p:style>
          <a:lnRef idx="1">
            <a:schemeClr val="accent5"/>
          </a:lnRef>
          <a:fillRef idx="2">
            <a:schemeClr val="accent5"/>
          </a:fillRef>
          <a:effectRef idx="1">
            <a:schemeClr val="accent5"/>
          </a:effectRef>
          <a:fontRef idx="minor">
            <a:schemeClr val="dk1"/>
          </a:fontRef>
        </p:style>
        <p:txBody>
          <a:bodyPr>
            <a:normAutofit fontScale="90000"/>
          </a:bodyPr>
          <a:lstStyle/>
          <a:p>
            <a:pPr eaLnBrk="1" hangingPunct="1"/>
            <a:r>
              <a:rPr lang="en-US" altLang="en-US" dirty="0" err="1" smtClean="0"/>
              <a:t>Interphase</a:t>
            </a:r>
            <a:endParaRPr lang="en-US" altLang="en-US" dirty="0" smtClean="0"/>
          </a:p>
        </p:txBody>
      </p:sp>
      <p:sp>
        <p:nvSpPr>
          <p:cNvPr id="36867" name="Rectangle 3"/>
          <p:cNvSpPr>
            <a:spLocks noGrp="1" noChangeArrowheads="1"/>
          </p:cNvSpPr>
          <p:nvPr>
            <p:ph type="body" idx="1"/>
          </p:nvPr>
        </p:nvSpPr>
        <p:spPr>
          <a:xfrm>
            <a:off x="0" y="476672"/>
            <a:ext cx="9144000" cy="5619328"/>
          </a:xfrm>
        </p:spPr>
        <p:txBody>
          <a:bodyPr/>
          <a:lstStyle/>
          <a:p>
            <a:pPr marL="180975" indent="-180975" eaLnBrk="1" hangingPunct="1">
              <a:lnSpc>
                <a:spcPct val="90000"/>
              </a:lnSpc>
            </a:pPr>
            <a:r>
              <a:rPr lang="en-US" altLang="en-US" sz="2800" dirty="0" smtClean="0"/>
              <a:t>Interphase - the </a:t>
            </a:r>
            <a:r>
              <a:rPr lang="en-US" altLang="en-US" sz="2800" b="1" dirty="0" smtClean="0"/>
              <a:t>longest</a:t>
            </a:r>
            <a:r>
              <a:rPr lang="en-US" altLang="en-US" sz="2800" dirty="0" smtClean="0"/>
              <a:t> CC stage </a:t>
            </a:r>
            <a:r>
              <a:rPr lang="en-US" altLang="en-US" sz="2000" dirty="0" smtClean="0"/>
              <a:t>(lasts 15 hrs. – months).</a:t>
            </a:r>
            <a:r>
              <a:rPr lang="en-US" altLang="en-US" sz="2800" dirty="0" smtClean="0"/>
              <a:t> </a:t>
            </a:r>
          </a:p>
          <a:p>
            <a:pPr marL="180975" lvl="1" indent="-180975" eaLnBrk="1" hangingPunct="1">
              <a:lnSpc>
                <a:spcPct val="90000"/>
              </a:lnSpc>
            </a:pPr>
            <a:r>
              <a:rPr lang="en-US" altLang="en-US" sz="2200" dirty="0" smtClean="0"/>
              <a:t>cell performs normal functions and grows. </a:t>
            </a:r>
          </a:p>
          <a:p>
            <a:pPr marL="180975" indent="-180975" eaLnBrk="1" hangingPunct="1">
              <a:lnSpc>
                <a:spcPct val="90000"/>
              </a:lnSpc>
            </a:pPr>
            <a:r>
              <a:rPr lang="en-US" altLang="en-US" sz="2800" dirty="0" smtClean="0"/>
              <a:t>During Interphase, the cell will grow (G</a:t>
            </a:r>
            <a:r>
              <a:rPr lang="en-US" altLang="en-US" sz="2800" baseline="-25000" dirty="0" smtClean="0"/>
              <a:t>1</a:t>
            </a:r>
            <a:r>
              <a:rPr lang="en-US" altLang="en-US" sz="2800" dirty="0" smtClean="0"/>
              <a:t> phase) to prepare for cell division. The cell will then duplicate its DNA (S phase) and enter the second Gap (G</a:t>
            </a:r>
            <a:r>
              <a:rPr lang="en-US" altLang="en-US" sz="2800" baseline="-25000" dirty="0" smtClean="0"/>
              <a:t>2</a:t>
            </a:r>
            <a:r>
              <a:rPr lang="en-US" altLang="en-US" sz="2800" dirty="0" smtClean="0"/>
              <a:t> phase) prior to beginning Mitosis. </a:t>
            </a:r>
            <a:endParaRPr lang="en-US" altLang="en-US" sz="1900" dirty="0" smtClean="0">
              <a:solidFill>
                <a:srgbClr val="FF3300"/>
              </a:solidFill>
            </a:endParaRPr>
          </a:p>
        </p:txBody>
      </p:sp>
    </p:spTree>
    <p:extLst>
      <p:ext uri="{BB962C8B-B14F-4D97-AF65-F5344CB8AC3E}">
        <p14:creationId xmlns:p14="http://schemas.microsoft.com/office/powerpoint/2010/main" val="2277191361"/>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6866"/>
                                        </p:tgtEl>
                                        <p:attrNameLst>
                                          <p:attrName>style.visibility</p:attrName>
                                        </p:attrNameLst>
                                      </p:cBhvr>
                                      <p:to>
                                        <p:strVal val="visible"/>
                                      </p:to>
                                    </p:set>
                                    <p:anim calcmode="lin" valueType="num">
                                      <p:cBhvr additive="base">
                                        <p:cTn id="7" dur="500" fill="hold"/>
                                        <p:tgtEl>
                                          <p:spTgt spid="36866"/>
                                        </p:tgtEl>
                                        <p:attrNameLst>
                                          <p:attrName>ppt_x</p:attrName>
                                        </p:attrNameLst>
                                      </p:cBhvr>
                                      <p:tavLst>
                                        <p:tav tm="0">
                                          <p:val>
                                            <p:strVal val="#ppt_x"/>
                                          </p:val>
                                        </p:tav>
                                        <p:tav tm="100000">
                                          <p:val>
                                            <p:strVal val="#ppt_x"/>
                                          </p:val>
                                        </p:tav>
                                      </p:tavLst>
                                    </p:anim>
                                    <p:anim calcmode="lin" valueType="num">
                                      <p:cBhvr additive="base">
                                        <p:cTn id="8" dur="500" fill="hold"/>
                                        <p:tgtEl>
                                          <p:spTgt spid="36866"/>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6867">
                                            <p:txEl>
                                              <p:pRg st="0" end="0"/>
                                            </p:txEl>
                                          </p:spTgt>
                                        </p:tgtEl>
                                        <p:attrNameLst>
                                          <p:attrName>style.visibility</p:attrName>
                                        </p:attrNameLst>
                                      </p:cBhvr>
                                      <p:to>
                                        <p:strVal val="visible"/>
                                      </p:to>
                                    </p:set>
                                    <p:anim calcmode="lin" valueType="num">
                                      <p:cBhvr additive="base">
                                        <p:cTn id="13" dur="500" fill="hold"/>
                                        <p:tgtEl>
                                          <p:spTgt spid="36867">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686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6867">
                                            <p:txEl>
                                              <p:pRg st="1" end="1"/>
                                            </p:txEl>
                                          </p:spTgt>
                                        </p:tgtEl>
                                        <p:attrNameLst>
                                          <p:attrName>style.visibility</p:attrName>
                                        </p:attrNameLst>
                                      </p:cBhvr>
                                      <p:to>
                                        <p:strVal val="visible"/>
                                      </p:to>
                                    </p:set>
                                    <p:anim calcmode="lin" valueType="num">
                                      <p:cBhvr additive="base">
                                        <p:cTn id="19" dur="500" fill="hold"/>
                                        <p:tgtEl>
                                          <p:spTgt spid="36867">
                                            <p:txEl>
                                              <p:pRg st="1" end="1"/>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6867">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6867">
                                            <p:txEl>
                                              <p:pRg st="2" end="2"/>
                                            </p:txEl>
                                          </p:spTgt>
                                        </p:tgtEl>
                                        <p:attrNameLst>
                                          <p:attrName>style.visibility</p:attrName>
                                        </p:attrNameLst>
                                      </p:cBhvr>
                                      <p:to>
                                        <p:strVal val="visible"/>
                                      </p:to>
                                    </p:set>
                                    <p:anim calcmode="lin" valueType="num">
                                      <p:cBhvr additive="base">
                                        <p:cTn id="25" dur="500" fill="hold"/>
                                        <p:tgtEl>
                                          <p:spTgt spid="36867">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6867">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866" grpId="0" animBg="1"/>
      <p:bldP spid="36867" grpId="0" build="p" bldLvl="2"/>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ChangeArrowheads="1"/>
          </p:cNvSpPr>
          <p:nvPr>
            <p:ph type="title"/>
          </p:nvPr>
        </p:nvSpPr>
        <p:spPr>
          <a:xfrm>
            <a:off x="762000" y="-27384"/>
            <a:ext cx="7696200" cy="1143000"/>
          </a:xfrm>
        </p:spPr>
        <p:style>
          <a:lnRef idx="1">
            <a:schemeClr val="accent3"/>
          </a:lnRef>
          <a:fillRef idx="2">
            <a:schemeClr val="accent3"/>
          </a:fillRef>
          <a:effectRef idx="1">
            <a:schemeClr val="accent3"/>
          </a:effectRef>
          <a:fontRef idx="minor">
            <a:schemeClr val="dk1"/>
          </a:fontRef>
        </p:style>
        <p:txBody>
          <a:bodyPr/>
          <a:lstStyle/>
          <a:p>
            <a:pPr eaLnBrk="1" hangingPunct="1"/>
            <a:r>
              <a:rPr lang="en-US" altLang="en-US" dirty="0" smtClean="0"/>
              <a:t>Late </a:t>
            </a:r>
            <a:r>
              <a:rPr lang="en-US" altLang="en-US" b="1" dirty="0" err="1" smtClean="0"/>
              <a:t>Interphase</a:t>
            </a:r>
            <a:r>
              <a:rPr lang="en-US" altLang="en-US" dirty="0" smtClean="0"/>
              <a:t>.</a:t>
            </a:r>
          </a:p>
        </p:txBody>
      </p:sp>
      <p:sp>
        <p:nvSpPr>
          <p:cNvPr id="38915" name="Rectangle 3"/>
          <p:cNvSpPr>
            <a:spLocks noGrp="1" noChangeArrowheads="1"/>
          </p:cNvSpPr>
          <p:nvPr>
            <p:ph type="body" sz="half" idx="1"/>
          </p:nvPr>
        </p:nvSpPr>
        <p:spPr>
          <a:xfrm>
            <a:off x="152400" y="1412776"/>
            <a:ext cx="5571728" cy="5292824"/>
          </a:xfrm>
        </p:spPr>
        <p:txBody>
          <a:bodyPr>
            <a:normAutofit/>
          </a:bodyPr>
          <a:lstStyle/>
          <a:p>
            <a:pPr eaLnBrk="1" hangingPunct="1">
              <a:lnSpc>
                <a:spcPct val="90000"/>
              </a:lnSpc>
            </a:pPr>
            <a:r>
              <a:rPr lang="en-US" altLang="en-US" sz="2800" dirty="0" smtClean="0">
                <a:solidFill>
                  <a:srgbClr val="FF3300"/>
                </a:solidFill>
              </a:rPr>
              <a:t>Chromatin</a:t>
            </a:r>
            <a:r>
              <a:rPr lang="en-US" altLang="en-US" sz="2800" dirty="0" smtClean="0"/>
              <a:t> is in its </a:t>
            </a:r>
            <a:r>
              <a:rPr lang="en-US" altLang="en-US" sz="2800" dirty="0" smtClean="0">
                <a:solidFill>
                  <a:srgbClr val="FF3300"/>
                </a:solidFill>
              </a:rPr>
              <a:t>loosely coiled</a:t>
            </a:r>
            <a:r>
              <a:rPr lang="en-US" altLang="en-US" sz="2800" dirty="0" smtClean="0"/>
              <a:t> form so that DNA can be copied into RNA for proteins to be made in preparation for cell division.</a:t>
            </a:r>
          </a:p>
          <a:p>
            <a:pPr eaLnBrk="1" hangingPunct="1">
              <a:lnSpc>
                <a:spcPct val="90000"/>
              </a:lnSpc>
              <a:buFont typeface="Wingdings" pitchFamily="2" charset="2"/>
              <a:buNone/>
            </a:pPr>
            <a:endParaRPr lang="en-US" altLang="en-US" sz="2800" dirty="0" smtClean="0"/>
          </a:p>
          <a:p>
            <a:pPr eaLnBrk="1" hangingPunct="1">
              <a:lnSpc>
                <a:spcPct val="90000"/>
              </a:lnSpc>
            </a:pPr>
            <a:r>
              <a:rPr lang="en-US" altLang="en-US" sz="2800" dirty="0" smtClean="0"/>
              <a:t>At the end of interphase, the </a:t>
            </a:r>
            <a:r>
              <a:rPr lang="en-US" altLang="en-US" sz="2800" dirty="0" smtClean="0">
                <a:solidFill>
                  <a:srgbClr val="FF3300"/>
                </a:solidFill>
              </a:rPr>
              <a:t>cell continues to grow and make proteins</a:t>
            </a:r>
            <a:r>
              <a:rPr lang="en-US" altLang="en-US" sz="2800" dirty="0" smtClean="0"/>
              <a:t> in preparation for mitosis and cytokinesis.</a:t>
            </a:r>
          </a:p>
          <a:p>
            <a:pPr>
              <a:lnSpc>
                <a:spcPct val="90000"/>
              </a:lnSpc>
            </a:pPr>
            <a:r>
              <a:rPr lang="en-US" altLang="en-US" sz="2800" dirty="0"/>
              <a:t>Reminder, most (~95%) of the time the cell is in interphase (doing its job, growing, surviving, etc.)</a:t>
            </a:r>
          </a:p>
          <a:p>
            <a:pPr eaLnBrk="1" hangingPunct="1">
              <a:lnSpc>
                <a:spcPct val="90000"/>
              </a:lnSpc>
            </a:pPr>
            <a:endParaRPr lang="en-US" altLang="en-US" sz="2300" dirty="0" smtClean="0"/>
          </a:p>
          <a:p>
            <a:pPr eaLnBrk="1" hangingPunct="1"/>
            <a:endParaRPr lang="en-US" altLang="en-US" sz="2300" dirty="0" smtClean="0"/>
          </a:p>
        </p:txBody>
      </p:sp>
      <p:pic>
        <p:nvPicPr>
          <p:cNvPr id="1026" name="Picture 2"/>
          <p:cNvPicPr>
            <a:picLocks noChangeAspect="1" noChangeArrowheads="1"/>
          </p:cNvPicPr>
          <p:nvPr/>
        </p:nvPicPr>
        <p:blipFill>
          <a:blip r:embed="rId3" cstate="print">
            <a:extLst>
              <a:ext uri="{28A0092B-C50C-407E-A947-70E740481C1C}">
                <a14:useLocalDpi xmlns:a14="http://schemas.microsoft.com/office/drawing/2010/main"/>
              </a:ext>
            </a:extLst>
          </a:blip>
          <a:srcRect/>
          <a:stretch>
            <a:fillRect/>
          </a:stretch>
        </p:blipFill>
        <p:spPr bwMode="auto">
          <a:xfrm>
            <a:off x="5867400" y="1676400"/>
            <a:ext cx="2819400" cy="36576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005990369"/>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8914"/>
                                        </p:tgtEl>
                                        <p:attrNameLst>
                                          <p:attrName>style.visibility</p:attrName>
                                        </p:attrNameLst>
                                      </p:cBhvr>
                                      <p:to>
                                        <p:strVal val="visible"/>
                                      </p:to>
                                    </p:set>
                                    <p:anim calcmode="lin" valueType="num">
                                      <p:cBhvr additive="base">
                                        <p:cTn id="7" dur="500" fill="hold"/>
                                        <p:tgtEl>
                                          <p:spTgt spid="38914"/>
                                        </p:tgtEl>
                                        <p:attrNameLst>
                                          <p:attrName>ppt_x</p:attrName>
                                        </p:attrNameLst>
                                      </p:cBhvr>
                                      <p:tavLst>
                                        <p:tav tm="0">
                                          <p:val>
                                            <p:strVal val="#ppt_x"/>
                                          </p:val>
                                        </p:tav>
                                        <p:tav tm="100000">
                                          <p:val>
                                            <p:strVal val="#ppt_x"/>
                                          </p:val>
                                        </p:tav>
                                      </p:tavLst>
                                    </p:anim>
                                    <p:anim calcmode="lin" valueType="num">
                                      <p:cBhvr additive="base">
                                        <p:cTn id="8" dur="500" fill="hold"/>
                                        <p:tgtEl>
                                          <p:spTgt spid="38914"/>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8915">
                                            <p:txEl>
                                              <p:pRg st="0" end="0"/>
                                            </p:txEl>
                                          </p:spTgt>
                                        </p:tgtEl>
                                        <p:attrNameLst>
                                          <p:attrName>style.visibility</p:attrName>
                                        </p:attrNameLst>
                                      </p:cBhvr>
                                      <p:to>
                                        <p:strVal val="visible"/>
                                      </p:to>
                                    </p:set>
                                    <p:anim calcmode="lin" valueType="num">
                                      <p:cBhvr additive="base">
                                        <p:cTn id="13" dur="500" fill="hold"/>
                                        <p:tgtEl>
                                          <p:spTgt spid="38915">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891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8915">
                                            <p:txEl>
                                              <p:pRg st="2" end="2"/>
                                            </p:txEl>
                                          </p:spTgt>
                                        </p:tgtEl>
                                        <p:attrNameLst>
                                          <p:attrName>style.visibility</p:attrName>
                                        </p:attrNameLst>
                                      </p:cBhvr>
                                      <p:to>
                                        <p:strVal val="visible"/>
                                      </p:to>
                                    </p:set>
                                    <p:anim calcmode="lin" valueType="num">
                                      <p:cBhvr additive="base">
                                        <p:cTn id="19" dur="500" fill="hold"/>
                                        <p:tgtEl>
                                          <p:spTgt spid="38915">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8915">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8915">
                                            <p:txEl>
                                              <p:pRg st="3" end="3"/>
                                            </p:txEl>
                                          </p:spTgt>
                                        </p:tgtEl>
                                        <p:attrNameLst>
                                          <p:attrName>style.visibility</p:attrName>
                                        </p:attrNameLst>
                                      </p:cBhvr>
                                      <p:to>
                                        <p:strVal val="visible"/>
                                      </p:to>
                                    </p:set>
                                    <p:anim calcmode="lin" valueType="num">
                                      <p:cBhvr additive="base">
                                        <p:cTn id="25" dur="500" fill="hold"/>
                                        <p:tgtEl>
                                          <p:spTgt spid="38915">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8915">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914" grpId="0" animBg="1"/>
      <p:bldP spid="38915" grpId="0" build="p"/>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noChangeArrowheads="1"/>
          </p:cNvSpPr>
          <p:nvPr>
            <p:ph type="title"/>
          </p:nvPr>
        </p:nvSpPr>
        <p:spPr>
          <a:xfrm>
            <a:off x="609600" y="-27384"/>
            <a:ext cx="7772400" cy="648072"/>
          </a:xfrm>
        </p:spPr>
        <p:style>
          <a:lnRef idx="1">
            <a:schemeClr val="accent3"/>
          </a:lnRef>
          <a:fillRef idx="2">
            <a:schemeClr val="accent3"/>
          </a:fillRef>
          <a:effectRef idx="1">
            <a:schemeClr val="accent3"/>
          </a:effectRef>
          <a:fontRef idx="minor">
            <a:schemeClr val="dk1"/>
          </a:fontRef>
        </p:style>
        <p:txBody>
          <a:bodyPr>
            <a:normAutofit fontScale="90000"/>
          </a:bodyPr>
          <a:lstStyle/>
          <a:p>
            <a:pPr eaLnBrk="1" hangingPunct="1"/>
            <a:r>
              <a:rPr lang="en-US" altLang="en-US" dirty="0" err="1" smtClean="0"/>
              <a:t>Interphase</a:t>
            </a:r>
            <a:r>
              <a:rPr lang="en-US" altLang="en-US" dirty="0" smtClean="0"/>
              <a:t>- Chromosomes</a:t>
            </a:r>
          </a:p>
        </p:txBody>
      </p:sp>
      <p:sp>
        <p:nvSpPr>
          <p:cNvPr id="40963" name="Rectangle 3"/>
          <p:cNvSpPr>
            <a:spLocks noGrp="1" noChangeArrowheads="1"/>
          </p:cNvSpPr>
          <p:nvPr>
            <p:ph type="body" idx="1"/>
          </p:nvPr>
        </p:nvSpPr>
        <p:spPr>
          <a:xfrm>
            <a:off x="0" y="1484784"/>
            <a:ext cx="3505200" cy="5373216"/>
          </a:xfrm>
        </p:spPr>
        <p:txBody>
          <a:bodyPr/>
          <a:lstStyle/>
          <a:p>
            <a:pPr eaLnBrk="1" hangingPunct="1">
              <a:lnSpc>
                <a:spcPct val="90000"/>
              </a:lnSpc>
            </a:pPr>
            <a:r>
              <a:rPr lang="en-US" altLang="en-US" dirty="0" smtClean="0"/>
              <a:t>As the nucleus prepares to divide, replicated DNA in interphase joins to form </a:t>
            </a:r>
            <a:r>
              <a:rPr lang="en-US" altLang="en-US" dirty="0" smtClean="0">
                <a:solidFill>
                  <a:srgbClr val="FF3300"/>
                </a:solidFill>
              </a:rPr>
              <a:t>sister chromatids</a:t>
            </a:r>
            <a:r>
              <a:rPr lang="en-US" altLang="en-US" dirty="0" smtClean="0"/>
              <a:t>, joined by a </a:t>
            </a:r>
            <a:r>
              <a:rPr lang="en-US" altLang="en-US" dirty="0" smtClean="0">
                <a:solidFill>
                  <a:srgbClr val="FF3300"/>
                </a:solidFill>
              </a:rPr>
              <a:t>centromere</a:t>
            </a:r>
            <a:r>
              <a:rPr lang="en-US" altLang="en-US" dirty="0" smtClean="0"/>
              <a:t>.</a:t>
            </a:r>
          </a:p>
        </p:txBody>
      </p:sp>
      <p:pic>
        <p:nvPicPr>
          <p:cNvPr id="5" name="Picture 4" descr="Genetics, Chromosomes, Rna, Dna, Biology, Mutations"/>
          <p:cNvPicPr/>
          <p:nvPr/>
        </p:nvPicPr>
        <p:blipFill>
          <a:blip r:embed="rId3" cstate="email">
            <a:extLst>
              <a:ext uri="{28A0092B-C50C-407E-A947-70E740481C1C}">
                <a14:useLocalDpi xmlns:a14="http://schemas.microsoft.com/office/drawing/2010/main"/>
              </a:ext>
            </a:extLst>
          </a:blip>
          <a:srcRect/>
          <a:stretch>
            <a:fillRect/>
          </a:stretch>
        </p:blipFill>
        <p:spPr bwMode="auto">
          <a:xfrm>
            <a:off x="2233851" y="908720"/>
            <a:ext cx="4210357" cy="5949280"/>
          </a:xfrm>
          <a:prstGeom prst="rect">
            <a:avLst/>
          </a:prstGeom>
          <a:noFill/>
          <a:ln>
            <a:noFill/>
          </a:ln>
        </p:spPr>
      </p:pic>
      <p:sp>
        <p:nvSpPr>
          <p:cNvPr id="2" name="TextBox 1"/>
          <p:cNvSpPr txBox="1"/>
          <p:nvPr/>
        </p:nvSpPr>
        <p:spPr>
          <a:xfrm>
            <a:off x="7344816" y="1484784"/>
            <a:ext cx="1907704" cy="461665"/>
          </a:xfrm>
          <a:prstGeom prst="rect">
            <a:avLst/>
          </a:prstGeom>
          <a:noFill/>
        </p:spPr>
        <p:txBody>
          <a:bodyPr wrap="square" rtlCol="0">
            <a:spAutoFit/>
          </a:bodyPr>
          <a:lstStyle/>
          <a:p>
            <a:r>
              <a:rPr lang="en-US" sz="2400" dirty="0" smtClean="0"/>
              <a:t>Chromosome</a:t>
            </a:r>
            <a:endParaRPr lang="en-US" sz="2400" dirty="0"/>
          </a:p>
        </p:txBody>
      </p:sp>
      <p:sp>
        <p:nvSpPr>
          <p:cNvPr id="3" name="TextBox 2"/>
          <p:cNvSpPr txBox="1"/>
          <p:nvPr/>
        </p:nvSpPr>
        <p:spPr>
          <a:xfrm>
            <a:off x="7543800" y="4005064"/>
            <a:ext cx="1619546" cy="461665"/>
          </a:xfrm>
          <a:prstGeom prst="rect">
            <a:avLst/>
          </a:prstGeom>
          <a:noFill/>
        </p:spPr>
        <p:txBody>
          <a:bodyPr wrap="none" rtlCol="0">
            <a:spAutoFit/>
          </a:bodyPr>
          <a:lstStyle/>
          <a:p>
            <a:r>
              <a:rPr lang="en-US" sz="2400" dirty="0" smtClean="0"/>
              <a:t>Chromatids</a:t>
            </a:r>
            <a:endParaRPr lang="en-US" sz="2400" dirty="0"/>
          </a:p>
        </p:txBody>
      </p:sp>
      <p:sp>
        <p:nvSpPr>
          <p:cNvPr id="4" name="TextBox 3"/>
          <p:cNvSpPr txBox="1"/>
          <p:nvPr/>
        </p:nvSpPr>
        <p:spPr>
          <a:xfrm>
            <a:off x="7308304" y="2636912"/>
            <a:ext cx="1684435" cy="461665"/>
          </a:xfrm>
          <a:prstGeom prst="rect">
            <a:avLst/>
          </a:prstGeom>
          <a:noFill/>
        </p:spPr>
        <p:txBody>
          <a:bodyPr wrap="none" rtlCol="0">
            <a:spAutoFit/>
          </a:bodyPr>
          <a:lstStyle/>
          <a:p>
            <a:r>
              <a:rPr lang="en-US" sz="2400" dirty="0" smtClean="0"/>
              <a:t>Centromere</a:t>
            </a:r>
            <a:endParaRPr lang="en-US" sz="2400" dirty="0"/>
          </a:p>
        </p:txBody>
      </p:sp>
      <p:cxnSp>
        <p:nvCxnSpPr>
          <p:cNvPr id="7" name="Straight Connector 6"/>
          <p:cNvCxnSpPr/>
          <p:nvPr/>
        </p:nvCxnSpPr>
        <p:spPr>
          <a:xfrm>
            <a:off x="6489988" y="1484784"/>
            <a:ext cx="914400" cy="184666"/>
          </a:xfrm>
          <a:prstGeom prst="line">
            <a:avLst/>
          </a:prstGeom>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flipH="1" flipV="1">
            <a:off x="6228184" y="2132856"/>
            <a:ext cx="1079788" cy="729734"/>
          </a:xfrm>
          <a:prstGeom prst="line">
            <a:avLst/>
          </a:prstGeom>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flipH="1" flipV="1">
            <a:off x="6248400" y="2590800"/>
            <a:ext cx="1676400" cy="1506259"/>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67978142"/>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0962"/>
                                        </p:tgtEl>
                                        <p:attrNameLst>
                                          <p:attrName>style.visibility</p:attrName>
                                        </p:attrNameLst>
                                      </p:cBhvr>
                                      <p:to>
                                        <p:strVal val="visible"/>
                                      </p:to>
                                    </p:set>
                                    <p:anim calcmode="lin" valueType="num">
                                      <p:cBhvr additive="base">
                                        <p:cTn id="7" dur="500" fill="hold"/>
                                        <p:tgtEl>
                                          <p:spTgt spid="40962"/>
                                        </p:tgtEl>
                                        <p:attrNameLst>
                                          <p:attrName>ppt_x</p:attrName>
                                        </p:attrNameLst>
                                      </p:cBhvr>
                                      <p:tavLst>
                                        <p:tav tm="0">
                                          <p:val>
                                            <p:strVal val="#ppt_x"/>
                                          </p:val>
                                        </p:tav>
                                        <p:tav tm="100000">
                                          <p:val>
                                            <p:strVal val="#ppt_x"/>
                                          </p:val>
                                        </p:tav>
                                      </p:tavLst>
                                    </p:anim>
                                    <p:anim calcmode="lin" valueType="num">
                                      <p:cBhvr additive="base">
                                        <p:cTn id="8" dur="500" fill="hold"/>
                                        <p:tgtEl>
                                          <p:spTgt spid="40962"/>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0963">
                                            <p:txEl>
                                              <p:pRg st="0" end="0"/>
                                            </p:txEl>
                                          </p:spTgt>
                                        </p:tgtEl>
                                        <p:attrNameLst>
                                          <p:attrName>style.visibility</p:attrName>
                                        </p:attrNameLst>
                                      </p:cBhvr>
                                      <p:to>
                                        <p:strVal val="visible"/>
                                      </p:to>
                                    </p:set>
                                    <p:anim calcmode="lin" valueType="num">
                                      <p:cBhvr additive="base">
                                        <p:cTn id="13" dur="500" fill="hold"/>
                                        <p:tgtEl>
                                          <p:spTgt spid="40963">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4096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962" grpId="0" animBg="1"/>
      <p:bldP spid="40963" grpId="0" build="p"/>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4000" cy="548680"/>
          </a:xfrm>
        </p:spPr>
        <p:style>
          <a:lnRef idx="1">
            <a:schemeClr val="accent3"/>
          </a:lnRef>
          <a:fillRef idx="2">
            <a:schemeClr val="accent3"/>
          </a:fillRef>
          <a:effectRef idx="1">
            <a:schemeClr val="accent3"/>
          </a:effectRef>
          <a:fontRef idx="minor">
            <a:schemeClr val="dk1"/>
          </a:fontRef>
        </p:style>
        <p:txBody>
          <a:bodyPr>
            <a:normAutofit fontScale="90000"/>
          </a:bodyPr>
          <a:lstStyle/>
          <a:p>
            <a:r>
              <a:rPr lang="en-US" dirty="0" err="1" smtClean="0"/>
              <a:t>Interphase</a:t>
            </a:r>
            <a:r>
              <a:rPr lang="en-US" dirty="0" smtClean="0"/>
              <a:t>: Mitotic spindle formation</a:t>
            </a:r>
            <a:endParaRPr lang="uk-UA" dirty="0"/>
          </a:p>
        </p:txBody>
      </p:sp>
      <p:pic>
        <p:nvPicPr>
          <p:cNvPr id="1026" name="Picture 2"/>
          <p:cNvPicPr>
            <a:picLocks noGrp="1" noChangeAspect="1" noChangeArrowheads="1"/>
          </p:cNvPicPr>
          <p:nvPr>
            <p:ph idx="1"/>
          </p:nvPr>
        </p:nvPicPr>
        <p:blipFill>
          <a:blip r:embed="rId2" cstate="email">
            <a:extLst>
              <a:ext uri="{28A0092B-C50C-407E-A947-70E740481C1C}">
                <a14:useLocalDpi xmlns:a14="http://schemas.microsoft.com/office/drawing/2010/main"/>
              </a:ext>
            </a:extLst>
          </a:blip>
          <a:srcRect/>
          <a:stretch>
            <a:fillRect/>
          </a:stretch>
        </p:blipFill>
        <p:spPr bwMode="auto">
          <a:xfrm>
            <a:off x="0" y="620713"/>
            <a:ext cx="6013977" cy="6237287"/>
          </a:xfrm>
          <a:prstGeom prst="rect">
            <a:avLst/>
          </a:prstGeom>
          <a:noFill/>
          <a:ln w="9525">
            <a:noFill/>
            <a:miter lim="800000"/>
            <a:headEnd/>
            <a:tailEnd/>
          </a:ln>
        </p:spPr>
      </p:pic>
      <p:sp>
        <p:nvSpPr>
          <p:cNvPr id="5" name="Прямокутник 4"/>
          <p:cNvSpPr/>
          <p:nvPr/>
        </p:nvSpPr>
        <p:spPr>
          <a:xfrm>
            <a:off x="6012160" y="620688"/>
            <a:ext cx="3131840" cy="5940088"/>
          </a:xfrm>
          <a:prstGeom prst="rect">
            <a:avLst/>
          </a:prstGeom>
        </p:spPr>
        <p:txBody>
          <a:bodyPr wrap="square">
            <a:spAutoFit/>
          </a:bodyPr>
          <a:lstStyle/>
          <a:p>
            <a:r>
              <a:rPr lang="en-US" sz="2000" dirty="0" smtClean="0"/>
              <a:t>G1: single pair of </a:t>
            </a:r>
            <a:r>
              <a:rPr lang="en-US" sz="2000" dirty="0" err="1" smtClean="0"/>
              <a:t>centrioles</a:t>
            </a:r>
            <a:r>
              <a:rPr lang="en-US" sz="2000" dirty="0" smtClean="0"/>
              <a:t>, microtubules with growing +ends emerge from </a:t>
            </a:r>
            <a:r>
              <a:rPr lang="en-US" sz="2000" dirty="0" err="1" smtClean="0"/>
              <a:t>centrosome</a:t>
            </a:r>
            <a:r>
              <a:rPr lang="en-US" sz="2000" dirty="0" smtClean="0"/>
              <a:t>, directed away from organizing center</a:t>
            </a:r>
          </a:p>
          <a:p>
            <a:r>
              <a:rPr lang="en-US" sz="2000" dirty="0" smtClean="0"/>
              <a:t>S: DNA replication, daughter </a:t>
            </a:r>
            <a:r>
              <a:rPr lang="en-US" sz="2000" dirty="0" err="1" smtClean="0"/>
              <a:t>centriole</a:t>
            </a:r>
            <a:r>
              <a:rPr lang="en-US" sz="2000" dirty="0" smtClean="0"/>
              <a:t> begin to form two pairs become visible, with no connection and no material sent from mother </a:t>
            </a:r>
            <a:r>
              <a:rPr lang="en-US" sz="2000" dirty="0" err="1" smtClean="0"/>
              <a:t>centriole</a:t>
            </a:r>
            <a:endParaRPr lang="en-US" sz="2000" dirty="0" smtClean="0"/>
          </a:p>
          <a:p>
            <a:r>
              <a:rPr lang="en-US" sz="2000" dirty="0" smtClean="0"/>
              <a:t>G2: daughter </a:t>
            </a:r>
            <a:r>
              <a:rPr lang="en-US" sz="2000" dirty="0" err="1" smtClean="0"/>
              <a:t>centriole</a:t>
            </a:r>
            <a:r>
              <a:rPr lang="en-US" sz="2000" dirty="0" smtClean="0"/>
              <a:t> continue to elongate and at the beginning of M the 2 </a:t>
            </a:r>
            <a:r>
              <a:rPr lang="en-US" sz="2000" dirty="0" err="1" smtClean="0"/>
              <a:t>cetrosomes</a:t>
            </a:r>
            <a:r>
              <a:rPr lang="en-US" sz="2000" dirty="0" smtClean="0"/>
              <a:t> migrate to the opposite poles. As they migrate, the </a:t>
            </a:r>
            <a:r>
              <a:rPr lang="en-US" sz="2000" dirty="0" err="1" smtClean="0"/>
              <a:t>centrosomes</a:t>
            </a:r>
            <a:r>
              <a:rPr lang="en-US" sz="2000" dirty="0" smtClean="0"/>
              <a:t> organize the </a:t>
            </a:r>
            <a:r>
              <a:rPr lang="en-US" sz="2000" dirty="0" err="1" smtClean="0"/>
              <a:t>the</a:t>
            </a:r>
            <a:r>
              <a:rPr lang="en-US" sz="2000" dirty="0" smtClean="0"/>
              <a:t> mitotic spindle</a:t>
            </a:r>
            <a:endParaRPr lang="uk-UA" sz="2000" dirty="0"/>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84"/>
            <a:ext cx="8229600" cy="562074"/>
          </a:xfrm>
        </p:spPr>
        <p:style>
          <a:lnRef idx="1">
            <a:schemeClr val="accent5"/>
          </a:lnRef>
          <a:fillRef idx="2">
            <a:schemeClr val="accent5"/>
          </a:fillRef>
          <a:effectRef idx="1">
            <a:schemeClr val="accent5"/>
          </a:effectRef>
          <a:fontRef idx="minor">
            <a:schemeClr val="dk1"/>
          </a:fontRef>
        </p:style>
        <p:txBody>
          <a:bodyPr>
            <a:normAutofit fontScale="90000"/>
          </a:bodyPr>
          <a:lstStyle/>
          <a:p>
            <a:r>
              <a:rPr lang="en-US" b="1" dirty="0" smtClean="0"/>
              <a:t/>
            </a:r>
            <a:br>
              <a:rPr lang="en-US" b="1" dirty="0" smtClean="0"/>
            </a:br>
            <a:r>
              <a:rPr lang="en-US" b="1" dirty="0" smtClean="0"/>
              <a:t>MITOSIS (M-phase)</a:t>
            </a:r>
            <a:r>
              <a:rPr lang="uk-UA" dirty="0" smtClean="0"/>
              <a:t/>
            </a:r>
            <a:br>
              <a:rPr lang="uk-UA" dirty="0" smtClean="0"/>
            </a:br>
            <a:endParaRPr lang="uk-UA" dirty="0"/>
          </a:p>
        </p:txBody>
      </p:sp>
      <p:sp>
        <p:nvSpPr>
          <p:cNvPr id="3" name="Місце для вмісту 2"/>
          <p:cNvSpPr>
            <a:spLocks noGrp="1"/>
          </p:cNvSpPr>
          <p:nvPr>
            <p:ph idx="1"/>
          </p:nvPr>
        </p:nvSpPr>
        <p:spPr>
          <a:xfrm>
            <a:off x="0" y="692696"/>
            <a:ext cx="8686800" cy="5433467"/>
          </a:xfrm>
        </p:spPr>
        <p:txBody>
          <a:bodyPr>
            <a:normAutofit/>
          </a:bodyPr>
          <a:lstStyle/>
          <a:p>
            <a:pPr marL="0" indent="0">
              <a:buNone/>
            </a:pPr>
            <a:r>
              <a:rPr lang="en-US" dirty="0" smtClean="0"/>
              <a:t>It is the process by which a cell produces two identical daughter cells with complete set of </a:t>
            </a:r>
            <a:r>
              <a:rPr lang="en-US" dirty="0" err="1" smtClean="0"/>
              <a:t>chrs</a:t>
            </a:r>
            <a:r>
              <a:rPr lang="en-US" dirty="0" smtClean="0"/>
              <a:t>. This means that all the </a:t>
            </a:r>
            <a:r>
              <a:rPr lang="en-US" dirty="0" err="1" smtClean="0"/>
              <a:t>chrs</a:t>
            </a:r>
            <a:r>
              <a:rPr lang="en-US" dirty="0" smtClean="0"/>
              <a:t> must be duplicated and separated into two full sets, one at each end of the cell that is splitting in two (figure below). The cell</a:t>
            </a:r>
          </a:p>
          <a:p>
            <a:pPr marL="0" indent="0">
              <a:buNone/>
            </a:pPr>
            <a:r>
              <a:rPr lang="en-US" dirty="0" smtClean="0"/>
              <a:t>organelles and other material that makes up the cell also split in two.</a:t>
            </a:r>
          </a:p>
        </p:txBody>
      </p:sp>
      <p:pic>
        <p:nvPicPr>
          <p:cNvPr id="2050" name="Picture 2"/>
          <p:cNvPicPr>
            <a:picLocks noChangeAspect="1" noChangeArrowheads="1"/>
          </p:cNvPicPr>
          <p:nvPr/>
        </p:nvPicPr>
        <p:blipFill>
          <a:blip r:embed="rId2" cstate="print"/>
          <a:srcRect/>
          <a:stretch>
            <a:fillRect/>
          </a:stretch>
        </p:blipFill>
        <p:spPr bwMode="auto">
          <a:xfrm>
            <a:off x="-36512" y="4485680"/>
            <a:ext cx="6006512" cy="2372320"/>
          </a:xfrm>
          <a:prstGeom prst="rect">
            <a:avLst/>
          </a:prstGeom>
          <a:noFill/>
          <a:ln w="9525">
            <a:noFill/>
            <a:miter lim="800000"/>
            <a:headEnd/>
            <a:tailEnd/>
          </a:ln>
        </p:spPr>
      </p:pic>
      <p:sp>
        <p:nvSpPr>
          <p:cNvPr id="6" name="Прямокутник 5"/>
          <p:cNvSpPr/>
          <p:nvPr/>
        </p:nvSpPr>
        <p:spPr>
          <a:xfrm>
            <a:off x="6030416" y="4627002"/>
            <a:ext cx="3113584" cy="2209836"/>
          </a:xfrm>
          <a:prstGeom prst="rect">
            <a:avLst/>
          </a:prstGeom>
        </p:spPr>
        <p:txBody>
          <a:bodyPr wrap="square">
            <a:spAutoFit/>
          </a:bodyPr>
          <a:lstStyle/>
          <a:p>
            <a:pPr marL="180975" lvl="1" indent="-180975">
              <a:lnSpc>
                <a:spcPct val="80000"/>
              </a:lnSpc>
            </a:pPr>
            <a:r>
              <a:rPr lang="en-US" sz="2000" dirty="0" smtClean="0"/>
              <a:t>Mitosis consists of 4 phases (</a:t>
            </a:r>
            <a:r>
              <a:rPr lang="en-US" sz="2000" dirty="0" err="1" smtClean="0"/>
              <a:t>Karyokinesis</a:t>
            </a:r>
            <a:r>
              <a:rPr lang="en-US" sz="2000" dirty="0" smtClean="0"/>
              <a:t>) known as:</a:t>
            </a:r>
          </a:p>
          <a:p>
            <a:pPr marL="180975" lvl="1" indent="-180975">
              <a:lnSpc>
                <a:spcPct val="80000"/>
              </a:lnSpc>
            </a:pPr>
            <a:endParaRPr lang="en-US" altLang="en-US" sz="2200" dirty="0" smtClean="0"/>
          </a:p>
          <a:p>
            <a:pPr marL="180975" lvl="1" indent="-180975">
              <a:lnSpc>
                <a:spcPct val="80000"/>
              </a:lnSpc>
            </a:pPr>
            <a:r>
              <a:rPr lang="en-US" altLang="en-US" sz="2200" dirty="0" smtClean="0"/>
              <a:t>1. Prophase</a:t>
            </a:r>
          </a:p>
          <a:p>
            <a:pPr marL="180975" lvl="1" indent="-180975">
              <a:lnSpc>
                <a:spcPct val="80000"/>
              </a:lnSpc>
            </a:pPr>
            <a:r>
              <a:rPr lang="en-US" altLang="en-US" sz="2200" dirty="0" smtClean="0"/>
              <a:t>2. </a:t>
            </a:r>
            <a:r>
              <a:rPr lang="en-US" altLang="en-US" sz="2200" dirty="0" err="1" smtClean="0"/>
              <a:t>Prometaphase</a:t>
            </a:r>
            <a:endParaRPr lang="en-US" altLang="en-US" sz="2200" dirty="0" smtClean="0"/>
          </a:p>
          <a:p>
            <a:pPr marL="180975" lvl="1" indent="-180975">
              <a:lnSpc>
                <a:spcPct val="80000"/>
              </a:lnSpc>
            </a:pPr>
            <a:r>
              <a:rPr lang="en-US" altLang="en-US" sz="2200" dirty="0" smtClean="0"/>
              <a:t>3. Metaphase</a:t>
            </a:r>
          </a:p>
          <a:p>
            <a:pPr marL="180975" lvl="1" indent="-180975">
              <a:lnSpc>
                <a:spcPct val="80000"/>
              </a:lnSpc>
            </a:pPr>
            <a:r>
              <a:rPr lang="en-US" altLang="en-US" sz="2200" dirty="0" smtClean="0"/>
              <a:t>4. Anaphase</a:t>
            </a:r>
          </a:p>
          <a:p>
            <a:pPr marL="180975" lvl="1" indent="-180975">
              <a:lnSpc>
                <a:spcPct val="80000"/>
              </a:lnSpc>
            </a:pPr>
            <a:r>
              <a:rPr lang="en-US" altLang="en-US" sz="2200" dirty="0" smtClean="0"/>
              <a:t>5. </a:t>
            </a:r>
            <a:r>
              <a:rPr lang="en-US" altLang="en-US" sz="2200" dirty="0" err="1" smtClean="0"/>
              <a:t>Telophase</a:t>
            </a:r>
            <a:endParaRPr lang="en-US" altLang="en-US" sz="2200" dirty="0" smtClean="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Місце для вмісту 2"/>
          <p:cNvSpPr>
            <a:spLocks noGrp="1"/>
          </p:cNvSpPr>
          <p:nvPr>
            <p:ph idx="1"/>
          </p:nvPr>
        </p:nvSpPr>
        <p:spPr>
          <a:xfrm>
            <a:off x="0" y="1"/>
            <a:ext cx="9144000" cy="1700807"/>
          </a:xfrm>
        </p:spPr>
        <p:txBody>
          <a:bodyPr>
            <a:normAutofit fontScale="70000" lnSpcReduction="20000"/>
          </a:bodyPr>
          <a:lstStyle/>
          <a:p>
            <a:pPr marL="0" indent="0">
              <a:buNone/>
            </a:pPr>
            <a:r>
              <a:rPr lang="en-US" dirty="0" smtClean="0"/>
              <a:t>Cells that have </a:t>
            </a:r>
            <a:r>
              <a:rPr lang="en-US" i="1" dirty="0" smtClean="0"/>
              <a:t>temporarily (reversibly) or permanently stopped</a:t>
            </a:r>
            <a:r>
              <a:rPr lang="en-US" dirty="0" smtClean="0"/>
              <a:t> </a:t>
            </a:r>
            <a:r>
              <a:rPr lang="en-US" i="1" dirty="0" smtClean="0"/>
              <a:t>dividing </a:t>
            </a:r>
            <a:r>
              <a:rPr lang="en-US" dirty="0" smtClean="0"/>
              <a:t>entered a state of quiescence called G0 phase (Prolonged G1 phase). This phase refers also as non-dividing phase outside of the CC (see figure below) in which the cell will readjusted and stimulated to return to G1 and thereby reenter the CC. If the cells will never divide again i.e. never reenter the CC it will pass through a process of destruction (apoptosis= suicide).</a:t>
            </a:r>
            <a:endParaRPr lang="uk-UA" dirty="0"/>
          </a:p>
        </p:txBody>
      </p:sp>
      <p:pic>
        <p:nvPicPr>
          <p:cNvPr id="4" name="Picture 2" descr="https://upload.wikimedia.org/wikipedia/commons/thumb/e/e0/Cell_Cycle_2-2.svg/2000px-Cell_Cycle_2-2.svg.pn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5508104" y="1196752"/>
            <a:ext cx="3710935" cy="3790720"/>
          </a:xfrm>
          <a:prstGeom prst="rect">
            <a:avLst/>
          </a:prstGeom>
          <a:noFill/>
          <a:extLst>
            <a:ext uri="{909E8E84-426E-40DD-AFC4-6F175D3DCCD1}">
              <a14:hiddenFill xmlns:a14="http://schemas.microsoft.com/office/drawing/2010/main">
                <a:solidFill>
                  <a:srgbClr val="FFFFFF"/>
                </a:solidFill>
              </a14:hiddenFill>
            </a:ext>
          </a:extLst>
        </p:spPr>
      </p:pic>
      <p:sp>
        <p:nvSpPr>
          <p:cNvPr id="5" name="Прямокутник 4"/>
          <p:cNvSpPr/>
          <p:nvPr/>
        </p:nvSpPr>
        <p:spPr>
          <a:xfrm>
            <a:off x="-36512" y="3068960"/>
            <a:ext cx="5832648" cy="1938992"/>
          </a:xfrm>
          <a:prstGeom prst="rect">
            <a:avLst/>
          </a:prstGeom>
        </p:spPr>
        <p:txBody>
          <a:bodyPr wrap="square">
            <a:spAutoFit/>
          </a:bodyPr>
          <a:lstStyle/>
          <a:p>
            <a:r>
              <a:rPr lang="en-US" sz="2000" b="1" u="sng" dirty="0" smtClean="0"/>
              <a:t>S stage: (DNA and </a:t>
            </a:r>
            <a:r>
              <a:rPr lang="en-US" sz="2000" b="1" u="sng" dirty="0" err="1" smtClean="0"/>
              <a:t>histones</a:t>
            </a:r>
            <a:r>
              <a:rPr lang="en-US" sz="2000" b="1" u="sng" dirty="0" smtClean="0"/>
              <a:t> </a:t>
            </a:r>
            <a:r>
              <a:rPr lang="en-US" sz="2000" b="1" u="sng" dirty="0" err="1" smtClean="0"/>
              <a:t>syntheses</a:t>
            </a:r>
            <a:r>
              <a:rPr lang="en-US" sz="2000" b="1" dirty="0" err="1" smtClean="0"/>
              <a:t>→</a:t>
            </a:r>
            <a:r>
              <a:rPr lang="en-US" sz="2000" dirty="0" err="1" smtClean="0"/>
              <a:t>component</a:t>
            </a:r>
            <a:r>
              <a:rPr lang="en-US" sz="2000" dirty="0" smtClean="0"/>
              <a:t> of </a:t>
            </a:r>
            <a:r>
              <a:rPr lang="en-US" sz="2000" dirty="0" err="1" smtClean="0"/>
              <a:t>chromatids</a:t>
            </a:r>
            <a:r>
              <a:rPr lang="en-US" sz="2000" b="1" dirty="0" smtClean="0"/>
              <a:t>) ≈ 6-9 hrs, </a:t>
            </a:r>
            <a:r>
              <a:rPr lang="en-US" sz="2000" dirty="0" smtClean="0"/>
              <a:t>depending on the type of cells. At the end of this stage, </a:t>
            </a:r>
            <a:r>
              <a:rPr lang="en-US" sz="2000" i="1" dirty="0" smtClean="0"/>
              <a:t>monads</a:t>
            </a:r>
            <a:r>
              <a:rPr lang="en-US" sz="2000" dirty="0" smtClean="0"/>
              <a:t> have been duplicated and became double in structure i.e. with 2 sister </a:t>
            </a:r>
            <a:r>
              <a:rPr lang="en-US" sz="2000" dirty="0" err="1" smtClean="0"/>
              <a:t>chromatids</a:t>
            </a:r>
            <a:r>
              <a:rPr lang="en-US" sz="2000" dirty="0" smtClean="0"/>
              <a:t> (duplicated </a:t>
            </a:r>
            <a:r>
              <a:rPr lang="en-US" sz="2000" dirty="0" err="1" smtClean="0"/>
              <a:t>chr</a:t>
            </a:r>
            <a:r>
              <a:rPr lang="en-US" sz="2000" dirty="0" smtClean="0"/>
              <a:t>, </a:t>
            </a:r>
            <a:r>
              <a:rPr lang="en-US" sz="2000" i="1" dirty="0" smtClean="0"/>
              <a:t>dyad</a:t>
            </a:r>
            <a:r>
              <a:rPr lang="en-US" sz="2000" dirty="0" smtClean="0"/>
              <a:t>) joined by a </a:t>
            </a:r>
            <a:r>
              <a:rPr lang="en-US" sz="2000" dirty="0" err="1" smtClean="0"/>
              <a:t>centromere</a:t>
            </a:r>
            <a:r>
              <a:rPr lang="en-US" sz="2000" dirty="0" smtClean="0"/>
              <a:t> (figure below) but still diploid (2n).</a:t>
            </a:r>
            <a:endParaRPr lang="uk-UA" sz="2000" dirty="0"/>
          </a:p>
        </p:txBody>
      </p:sp>
      <p:pic>
        <p:nvPicPr>
          <p:cNvPr id="1026" name="Picture 2"/>
          <p:cNvPicPr>
            <a:picLocks noChangeAspect="1" noChangeArrowheads="1"/>
          </p:cNvPicPr>
          <p:nvPr/>
        </p:nvPicPr>
        <p:blipFill>
          <a:blip r:embed="rId3" cstate="print"/>
          <a:srcRect/>
          <a:stretch>
            <a:fillRect/>
          </a:stretch>
        </p:blipFill>
        <p:spPr bwMode="auto">
          <a:xfrm>
            <a:off x="0" y="4941168"/>
            <a:ext cx="4772025" cy="990600"/>
          </a:xfrm>
          <a:prstGeom prst="rect">
            <a:avLst/>
          </a:prstGeom>
          <a:noFill/>
          <a:ln w="9525">
            <a:noFill/>
            <a:miter lim="800000"/>
            <a:headEnd/>
            <a:tailEnd/>
          </a:ln>
        </p:spPr>
      </p:pic>
      <p:sp>
        <p:nvSpPr>
          <p:cNvPr id="7" name="Прямокутник 6"/>
          <p:cNvSpPr/>
          <p:nvPr/>
        </p:nvSpPr>
        <p:spPr>
          <a:xfrm>
            <a:off x="1403648" y="5075892"/>
            <a:ext cx="1254639" cy="369332"/>
          </a:xfrm>
          <a:prstGeom prst="rect">
            <a:avLst/>
          </a:prstGeom>
        </p:spPr>
        <p:txBody>
          <a:bodyPr wrap="none">
            <a:spAutoFit/>
          </a:bodyPr>
          <a:lstStyle/>
          <a:p>
            <a:r>
              <a:rPr lang="en-US" dirty="0" smtClean="0"/>
              <a:t>Duplication</a:t>
            </a:r>
            <a:endParaRPr lang="uk-UA" dirty="0"/>
          </a:p>
        </p:txBody>
      </p:sp>
      <p:sp>
        <p:nvSpPr>
          <p:cNvPr id="8" name="Прямокутник 7"/>
          <p:cNvSpPr/>
          <p:nvPr/>
        </p:nvSpPr>
        <p:spPr>
          <a:xfrm>
            <a:off x="0" y="5757063"/>
            <a:ext cx="5724128" cy="923330"/>
          </a:xfrm>
          <a:prstGeom prst="rect">
            <a:avLst/>
          </a:prstGeom>
        </p:spPr>
        <p:txBody>
          <a:bodyPr wrap="square">
            <a:spAutoFit/>
          </a:bodyPr>
          <a:lstStyle/>
          <a:p>
            <a:r>
              <a:rPr lang="en-US" dirty="0" smtClean="0"/>
              <a:t>Sister </a:t>
            </a:r>
            <a:r>
              <a:rPr lang="en-US" dirty="0" err="1" smtClean="0"/>
              <a:t>chromatids</a:t>
            </a:r>
            <a:r>
              <a:rPr lang="en-US" dirty="0" smtClean="0"/>
              <a:t> are held together by multi-subunit protein complexes called </a:t>
            </a:r>
            <a:r>
              <a:rPr lang="en-US" b="1" dirty="0" err="1" smtClean="0"/>
              <a:t>cohesin</a:t>
            </a:r>
            <a:r>
              <a:rPr lang="en-US" b="1" dirty="0" smtClean="0"/>
              <a:t> </a:t>
            </a:r>
            <a:r>
              <a:rPr lang="en-US" dirty="0" smtClean="0"/>
              <a:t>and</a:t>
            </a:r>
            <a:r>
              <a:rPr lang="en-US" b="1" dirty="0" smtClean="0"/>
              <a:t> </a:t>
            </a:r>
            <a:r>
              <a:rPr lang="en-US" b="1" dirty="0" err="1" smtClean="0"/>
              <a:t>shugoshin</a:t>
            </a:r>
            <a:r>
              <a:rPr lang="en-US" b="1" dirty="0" smtClean="0"/>
              <a:t> </a:t>
            </a:r>
            <a:r>
              <a:rPr lang="en-US" dirty="0" smtClean="0"/>
              <a:t>in </a:t>
            </a:r>
            <a:r>
              <a:rPr lang="en-US" dirty="0" err="1" smtClean="0"/>
              <a:t>interphase</a:t>
            </a:r>
            <a:r>
              <a:rPr lang="en-US" dirty="0" smtClean="0"/>
              <a:t> and mitosis (figure below).</a:t>
            </a:r>
            <a:endParaRPr lang="uk-UA" dirty="0"/>
          </a:p>
        </p:txBody>
      </p:sp>
      <p:pic>
        <p:nvPicPr>
          <p:cNvPr id="9" name="Picture 3"/>
          <p:cNvPicPr>
            <a:picLocks noChangeAspect="1" noChangeArrowheads="1"/>
          </p:cNvPicPr>
          <p:nvPr/>
        </p:nvPicPr>
        <p:blipFill>
          <a:blip r:embed="rId4" cstate="print"/>
          <a:srcRect/>
          <a:stretch>
            <a:fillRect/>
          </a:stretch>
        </p:blipFill>
        <p:spPr bwMode="auto">
          <a:xfrm>
            <a:off x="0" y="1484784"/>
            <a:ext cx="3252192" cy="167691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0"/>
            <a:ext cx="8229600" cy="476672"/>
          </a:xfrm>
        </p:spPr>
        <p:style>
          <a:lnRef idx="1">
            <a:schemeClr val="accent3"/>
          </a:lnRef>
          <a:fillRef idx="2">
            <a:schemeClr val="accent3"/>
          </a:fillRef>
          <a:effectRef idx="1">
            <a:schemeClr val="accent3"/>
          </a:effectRef>
          <a:fontRef idx="minor">
            <a:schemeClr val="dk1"/>
          </a:fontRef>
        </p:style>
        <p:txBody>
          <a:bodyPr>
            <a:normAutofit fontScale="90000"/>
          </a:bodyPr>
          <a:lstStyle/>
          <a:p>
            <a:r>
              <a:rPr lang="en-US" dirty="0" smtClean="0"/>
              <a:t>The spindle apparatus </a:t>
            </a:r>
            <a:endParaRPr lang="uk-UA" dirty="0"/>
          </a:p>
        </p:txBody>
      </p:sp>
      <p:pic>
        <p:nvPicPr>
          <p:cNvPr id="5122" name="Picture 2"/>
          <p:cNvPicPr>
            <a:picLocks noGrp="1" noChangeAspect="1" noChangeArrowheads="1"/>
          </p:cNvPicPr>
          <p:nvPr>
            <p:ph idx="1"/>
          </p:nvPr>
        </p:nvPicPr>
        <p:blipFill>
          <a:blip r:embed="rId2" cstate="print"/>
          <a:srcRect/>
          <a:stretch>
            <a:fillRect/>
          </a:stretch>
        </p:blipFill>
        <p:spPr bwMode="auto">
          <a:xfrm>
            <a:off x="2555776" y="2197590"/>
            <a:ext cx="6491833" cy="4269886"/>
          </a:xfrm>
          <a:prstGeom prst="rect">
            <a:avLst/>
          </a:prstGeom>
          <a:noFill/>
          <a:ln w="9525">
            <a:noFill/>
            <a:miter lim="800000"/>
            <a:headEnd/>
            <a:tailEnd/>
          </a:ln>
        </p:spPr>
      </p:pic>
      <p:sp>
        <p:nvSpPr>
          <p:cNvPr id="5" name="Прямокутник 4"/>
          <p:cNvSpPr/>
          <p:nvPr/>
        </p:nvSpPr>
        <p:spPr>
          <a:xfrm>
            <a:off x="0" y="404664"/>
            <a:ext cx="2843808" cy="6555641"/>
          </a:xfrm>
          <a:prstGeom prst="rect">
            <a:avLst/>
          </a:prstGeom>
        </p:spPr>
        <p:txBody>
          <a:bodyPr wrap="square">
            <a:spAutoFit/>
          </a:bodyPr>
          <a:lstStyle/>
          <a:p>
            <a:r>
              <a:rPr lang="en-US" sz="2000" dirty="0" smtClean="0"/>
              <a:t>includes the </a:t>
            </a:r>
            <a:r>
              <a:rPr lang="en-US" sz="2000" b="1" dirty="0" err="1" smtClean="0"/>
              <a:t>centrosomes</a:t>
            </a:r>
            <a:r>
              <a:rPr lang="en-US" sz="2000" b="1" dirty="0" smtClean="0"/>
              <a:t> </a:t>
            </a:r>
            <a:r>
              <a:rPr lang="en-US" sz="2000" dirty="0" smtClean="0"/>
              <a:t>in</a:t>
            </a:r>
            <a:r>
              <a:rPr lang="en-US" sz="2000" b="1" dirty="0" smtClean="0"/>
              <a:t> animal cell but microtubules </a:t>
            </a:r>
            <a:r>
              <a:rPr lang="en-US" sz="2000" dirty="0" smtClean="0"/>
              <a:t>in </a:t>
            </a:r>
            <a:r>
              <a:rPr lang="en-US" sz="2000" b="1" dirty="0" smtClean="0"/>
              <a:t>plant cell</a:t>
            </a:r>
            <a:r>
              <a:rPr lang="en-US" sz="2000" dirty="0" smtClean="0"/>
              <a:t>, the spindle microtubules, associated proteins and </a:t>
            </a:r>
            <a:r>
              <a:rPr lang="en-US" sz="2000" b="1" dirty="0" smtClean="0"/>
              <a:t>the </a:t>
            </a:r>
            <a:r>
              <a:rPr lang="en-US" sz="2000" b="1" i="1" dirty="0" smtClean="0"/>
              <a:t>asters </a:t>
            </a:r>
            <a:r>
              <a:rPr lang="en-US" sz="2000" i="1" dirty="0" smtClean="0"/>
              <a:t>(a radial array of short microtubules in </a:t>
            </a:r>
            <a:r>
              <a:rPr lang="en-US" sz="2000" b="1" i="1" dirty="0" smtClean="0"/>
              <a:t>animal cell</a:t>
            </a:r>
            <a:r>
              <a:rPr lang="en-US" sz="2000" i="1" dirty="0" smtClean="0"/>
              <a:t>). </a:t>
            </a:r>
            <a:r>
              <a:rPr lang="en-US" sz="2000" dirty="0" smtClean="0"/>
              <a:t>The </a:t>
            </a:r>
            <a:r>
              <a:rPr lang="en-US" sz="2000" dirty="0" err="1" smtClean="0"/>
              <a:t>centrosome</a:t>
            </a:r>
            <a:r>
              <a:rPr lang="en-US" sz="2000" dirty="0" smtClean="0"/>
              <a:t> replicates in </a:t>
            </a:r>
            <a:r>
              <a:rPr lang="en-US" sz="2000" b="1" dirty="0" err="1" smtClean="0"/>
              <a:t>interphase</a:t>
            </a:r>
            <a:r>
              <a:rPr lang="en-US" sz="2000" dirty="0" smtClean="0"/>
              <a:t>, → 2 </a:t>
            </a:r>
            <a:r>
              <a:rPr lang="en-US" sz="2000" dirty="0" err="1" smtClean="0"/>
              <a:t>centrosomes</a:t>
            </a:r>
            <a:r>
              <a:rPr lang="en-US" sz="2000" dirty="0" smtClean="0"/>
              <a:t> each with 2 </a:t>
            </a:r>
            <a:r>
              <a:rPr lang="en-US" sz="2000" dirty="0" err="1" smtClean="0"/>
              <a:t>centrioles</a:t>
            </a:r>
            <a:r>
              <a:rPr lang="en-US" sz="2000" dirty="0" smtClean="0"/>
              <a:t> that migrate to opposite ends of the cell in </a:t>
            </a:r>
            <a:r>
              <a:rPr lang="en-US" sz="2000" b="1" dirty="0" smtClean="0"/>
              <a:t>prophase</a:t>
            </a:r>
            <a:r>
              <a:rPr lang="en-US" sz="2000" dirty="0" smtClean="0"/>
              <a:t>. </a:t>
            </a:r>
            <a:r>
              <a:rPr lang="en-US" sz="2000" i="1" dirty="0" smtClean="0"/>
              <a:t>Assembly of </a:t>
            </a:r>
            <a:r>
              <a:rPr lang="en-US" sz="2000" b="1" i="1" dirty="0" smtClean="0"/>
              <a:t>spindle microtubules begins in the </a:t>
            </a:r>
            <a:r>
              <a:rPr lang="en-US" sz="2000" b="1" i="1" dirty="0" err="1" smtClean="0"/>
              <a:t>centrosome</a:t>
            </a:r>
            <a:r>
              <a:rPr lang="en-US" sz="2000" b="1" i="1" dirty="0" smtClean="0"/>
              <a:t> </a:t>
            </a:r>
            <a:r>
              <a:rPr lang="en-US" sz="2000" dirty="0" smtClean="0"/>
              <a:t>(the microtubule organizing center in plant) and </a:t>
            </a:r>
            <a:r>
              <a:rPr lang="en-US" sz="2000" b="1" dirty="0" smtClean="0"/>
              <a:t>an aster extends</a:t>
            </a:r>
            <a:r>
              <a:rPr lang="en-US" sz="2000" dirty="0" smtClean="0"/>
              <a:t> from each </a:t>
            </a:r>
            <a:r>
              <a:rPr lang="en-US" sz="2000" dirty="0" err="1" smtClean="0"/>
              <a:t>centrosome</a:t>
            </a:r>
            <a:r>
              <a:rPr lang="en-US" sz="2000" dirty="0" smtClean="0"/>
              <a:t> in animals.</a:t>
            </a:r>
            <a:endParaRPr lang="uk-UA" sz="2000" dirty="0"/>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0"/>
            <a:ext cx="8229600" cy="404664"/>
          </a:xfrm>
        </p:spPr>
        <p:style>
          <a:lnRef idx="1">
            <a:schemeClr val="accent3"/>
          </a:lnRef>
          <a:fillRef idx="2">
            <a:schemeClr val="accent3"/>
          </a:fillRef>
          <a:effectRef idx="1">
            <a:schemeClr val="accent3"/>
          </a:effectRef>
          <a:fontRef idx="minor">
            <a:schemeClr val="dk1"/>
          </a:fontRef>
        </p:style>
        <p:txBody>
          <a:bodyPr>
            <a:normAutofit fontScale="90000"/>
          </a:bodyPr>
          <a:lstStyle/>
          <a:p>
            <a:r>
              <a:rPr lang="en-US" altLang="en-US" dirty="0" smtClean="0"/>
              <a:t>Mitosis - </a:t>
            </a:r>
            <a:r>
              <a:rPr lang="en-US" b="1" dirty="0" smtClean="0"/>
              <a:t>Prophase</a:t>
            </a:r>
            <a:endParaRPr lang="uk-UA" dirty="0"/>
          </a:p>
        </p:txBody>
      </p:sp>
      <p:sp>
        <p:nvSpPr>
          <p:cNvPr id="3" name="Місце для вмісту 2"/>
          <p:cNvSpPr>
            <a:spLocks noGrp="1"/>
          </p:cNvSpPr>
          <p:nvPr>
            <p:ph idx="1"/>
          </p:nvPr>
        </p:nvSpPr>
        <p:spPr>
          <a:xfrm>
            <a:off x="0" y="476673"/>
            <a:ext cx="9144000" cy="2448272"/>
          </a:xfrm>
        </p:spPr>
        <p:txBody>
          <a:bodyPr>
            <a:normAutofit fontScale="70000" lnSpcReduction="20000"/>
          </a:bodyPr>
          <a:lstStyle/>
          <a:p>
            <a:pPr marL="0" indent="0">
              <a:buNone/>
            </a:pPr>
            <a:r>
              <a:rPr lang="en-US" b="1" dirty="0" smtClean="0"/>
              <a:t>Prophase: In this phase, the sister </a:t>
            </a:r>
            <a:r>
              <a:rPr lang="en-US" b="1" dirty="0" err="1" smtClean="0"/>
              <a:t>chromatids</a:t>
            </a:r>
            <a:r>
              <a:rPr lang="en-US" b="1" dirty="0" smtClean="0"/>
              <a:t> condense (coiled) and </a:t>
            </a:r>
            <a:r>
              <a:rPr lang="en-US" dirty="0" smtClean="0"/>
              <a:t>thickened until they appear as thread-like chromosomes joined by </a:t>
            </a:r>
            <a:r>
              <a:rPr lang="en-US" dirty="0" err="1" smtClean="0"/>
              <a:t>centromere</a:t>
            </a:r>
            <a:r>
              <a:rPr lang="en-US" dirty="0" smtClean="0"/>
              <a:t> (2n double in structure). Sister </a:t>
            </a:r>
            <a:r>
              <a:rPr lang="en-US" dirty="0" err="1" smtClean="0"/>
              <a:t>chromatids</a:t>
            </a:r>
            <a:r>
              <a:rPr lang="en-US" dirty="0" smtClean="0"/>
              <a:t> are also held</a:t>
            </a:r>
          </a:p>
          <a:p>
            <a:pPr marL="0" indent="0">
              <a:buNone/>
            </a:pPr>
            <a:r>
              <a:rPr lang="en-US" dirty="0" smtClean="0"/>
              <a:t>together along their length by </a:t>
            </a:r>
            <a:r>
              <a:rPr lang="en-US" b="1" dirty="0" err="1" smtClean="0"/>
              <a:t>cohesin</a:t>
            </a:r>
            <a:r>
              <a:rPr lang="en-US" b="1" dirty="0" smtClean="0"/>
              <a:t> but at </a:t>
            </a:r>
            <a:r>
              <a:rPr lang="en-US" b="1" dirty="0" err="1" smtClean="0"/>
              <a:t>centromeres</a:t>
            </a:r>
            <a:r>
              <a:rPr lang="en-US" b="1" dirty="0" smtClean="0"/>
              <a:t> region, they </a:t>
            </a:r>
            <a:r>
              <a:rPr lang="en-US" dirty="0" smtClean="0"/>
              <a:t>are held together by both </a:t>
            </a:r>
            <a:r>
              <a:rPr lang="en-US" b="1" dirty="0" err="1" smtClean="0"/>
              <a:t>cohesin</a:t>
            </a:r>
            <a:r>
              <a:rPr lang="en-US" b="1" dirty="0" smtClean="0"/>
              <a:t> and </a:t>
            </a:r>
            <a:r>
              <a:rPr lang="en-US" b="1" dirty="0" err="1" smtClean="0"/>
              <a:t>shugoshin</a:t>
            </a:r>
            <a:r>
              <a:rPr lang="en-US" b="1" dirty="0" smtClean="0"/>
              <a:t> proteins. Both nuclear envelope and nucleoli start to disappear</a:t>
            </a:r>
            <a:r>
              <a:rPr lang="en-US" dirty="0" smtClean="0"/>
              <a:t>, while the mitotic spindles begin to form from the </a:t>
            </a:r>
            <a:r>
              <a:rPr lang="en-US" dirty="0" err="1" smtClean="0"/>
              <a:t>centrosomes</a:t>
            </a:r>
            <a:r>
              <a:rPr lang="en-US" dirty="0" smtClean="0"/>
              <a:t> to control </a:t>
            </a:r>
            <a:r>
              <a:rPr lang="en-US" dirty="0" err="1" smtClean="0"/>
              <a:t>chr</a:t>
            </a:r>
            <a:r>
              <a:rPr lang="en-US" dirty="0" smtClean="0"/>
              <a:t> movement during mitosis.</a:t>
            </a:r>
            <a:endParaRPr lang="uk-UA" dirty="0"/>
          </a:p>
        </p:txBody>
      </p:sp>
      <p:pic>
        <p:nvPicPr>
          <p:cNvPr id="4099" name="Picture 3"/>
          <p:cNvPicPr>
            <a:picLocks noChangeAspect="1" noChangeArrowheads="1"/>
          </p:cNvPicPr>
          <p:nvPr/>
        </p:nvPicPr>
        <p:blipFill>
          <a:blip r:embed="rId2" cstate="print"/>
          <a:srcRect/>
          <a:stretch>
            <a:fillRect/>
          </a:stretch>
        </p:blipFill>
        <p:spPr bwMode="auto">
          <a:xfrm>
            <a:off x="6444208" y="2996952"/>
            <a:ext cx="2428875" cy="1914525"/>
          </a:xfrm>
          <a:prstGeom prst="rect">
            <a:avLst/>
          </a:prstGeom>
          <a:noFill/>
          <a:ln w="9525">
            <a:noFill/>
            <a:miter lim="800000"/>
            <a:headEnd/>
            <a:tailEnd/>
          </a:ln>
        </p:spPr>
      </p:pic>
      <p:pic>
        <p:nvPicPr>
          <p:cNvPr id="4100" name="Picture 4"/>
          <p:cNvPicPr>
            <a:picLocks noChangeAspect="1" noChangeArrowheads="1"/>
          </p:cNvPicPr>
          <p:nvPr/>
        </p:nvPicPr>
        <p:blipFill>
          <a:blip r:embed="rId3" cstate="print"/>
          <a:srcRect/>
          <a:stretch>
            <a:fillRect/>
          </a:stretch>
        </p:blipFill>
        <p:spPr bwMode="auto">
          <a:xfrm>
            <a:off x="0" y="2636912"/>
            <a:ext cx="6219825" cy="3228975"/>
          </a:xfrm>
          <a:prstGeom prst="rect">
            <a:avLst/>
          </a:prstGeom>
          <a:noFill/>
          <a:ln w="9525">
            <a:noFill/>
            <a:miter lim="800000"/>
            <a:headEnd/>
            <a:tailEnd/>
          </a:ln>
        </p:spPr>
      </p:pic>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ChangeArrowheads="1"/>
          </p:cNvSpPr>
          <p:nvPr>
            <p:ph type="title"/>
          </p:nvPr>
        </p:nvSpPr>
        <p:spPr>
          <a:xfrm>
            <a:off x="762000" y="-27384"/>
            <a:ext cx="7696200" cy="1143000"/>
          </a:xfrm>
        </p:spPr>
        <p:style>
          <a:lnRef idx="1">
            <a:schemeClr val="accent3"/>
          </a:lnRef>
          <a:fillRef idx="2">
            <a:schemeClr val="accent3"/>
          </a:fillRef>
          <a:effectRef idx="1">
            <a:schemeClr val="accent3"/>
          </a:effectRef>
          <a:fontRef idx="minor">
            <a:schemeClr val="dk1"/>
          </a:fontRef>
        </p:style>
        <p:txBody>
          <a:bodyPr/>
          <a:lstStyle/>
          <a:p>
            <a:pPr eaLnBrk="1" hangingPunct="1"/>
            <a:r>
              <a:rPr lang="en-US" altLang="en-US" dirty="0" smtClean="0"/>
              <a:t>Mitosis - Prophase</a:t>
            </a:r>
          </a:p>
        </p:txBody>
      </p:sp>
      <p:sp>
        <p:nvSpPr>
          <p:cNvPr id="41987" name="Rectangle 3"/>
          <p:cNvSpPr>
            <a:spLocks noGrp="1" noChangeArrowheads="1"/>
          </p:cNvSpPr>
          <p:nvPr>
            <p:ph type="body" sz="half" idx="1"/>
          </p:nvPr>
        </p:nvSpPr>
        <p:spPr>
          <a:xfrm>
            <a:off x="228600" y="1196752"/>
            <a:ext cx="5351512" cy="5661248"/>
          </a:xfrm>
        </p:spPr>
        <p:txBody>
          <a:bodyPr>
            <a:normAutofit fontScale="92500" lnSpcReduction="20000"/>
          </a:bodyPr>
          <a:lstStyle/>
          <a:p>
            <a:pPr eaLnBrk="1" hangingPunct="1">
              <a:lnSpc>
                <a:spcPct val="90000"/>
              </a:lnSpc>
              <a:buNone/>
            </a:pPr>
            <a:r>
              <a:rPr lang="en-US" altLang="en-US" sz="2400" dirty="0" smtClean="0">
                <a:solidFill>
                  <a:srgbClr val="FF3300"/>
                </a:solidFill>
              </a:rPr>
              <a:t>1. Duplicated chromosomes are prepared for segregation </a:t>
            </a:r>
          </a:p>
          <a:p>
            <a:pPr eaLnBrk="1" hangingPunct="1">
              <a:lnSpc>
                <a:spcPct val="90000"/>
              </a:lnSpc>
              <a:buNone/>
            </a:pPr>
            <a:r>
              <a:rPr lang="en-US" altLang="en-US" sz="2400" dirty="0" smtClean="0">
                <a:solidFill>
                  <a:srgbClr val="FF3300"/>
                </a:solidFill>
              </a:rPr>
              <a:t>2. Mitotic machinery is assembled</a:t>
            </a:r>
          </a:p>
          <a:p>
            <a:pPr eaLnBrk="1" hangingPunct="1">
              <a:lnSpc>
                <a:spcPct val="90000"/>
              </a:lnSpc>
            </a:pPr>
            <a:r>
              <a:rPr lang="en-US" altLang="en-US" sz="2400" dirty="0" smtClean="0">
                <a:solidFill>
                  <a:srgbClr val="FF3300"/>
                </a:solidFill>
              </a:rPr>
              <a:t>Chromosomes</a:t>
            </a:r>
            <a:r>
              <a:rPr lang="en-US" altLang="en-US" sz="2400" dirty="0" smtClean="0"/>
              <a:t> start to coil and become visible. They split longitudinally  into 2  </a:t>
            </a:r>
            <a:r>
              <a:rPr lang="en-US" altLang="en-US" sz="2400" dirty="0" err="1" smtClean="0"/>
              <a:t>chromatids</a:t>
            </a:r>
            <a:r>
              <a:rPr lang="en-US" altLang="en-US" sz="2400" dirty="0" smtClean="0"/>
              <a:t> joined firmly at their </a:t>
            </a:r>
            <a:r>
              <a:rPr lang="en-US" altLang="en-US" sz="2400" dirty="0" err="1" smtClean="0"/>
              <a:t>centromeres</a:t>
            </a:r>
            <a:r>
              <a:rPr lang="en-US" altLang="en-US" sz="2400" dirty="0" smtClean="0"/>
              <a:t> and more loosely along their length. The chromatin fibers 30 nm in diameter. Compaction require </a:t>
            </a:r>
            <a:r>
              <a:rPr lang="en-US" altLang="en-US" sz="2400" dirty="0" err="1" smtClean="0"/>
              <a:t>topoisomerase</a:t>
            </a:r>
            <a:r>
              <a:rPr lang="en-US" altLang="en-US" sz="2400" dirty="0" smtClean="0"/>
              <a:t> II. It  bound to highly repetitive  AT rich sequence, whose distribution is detected by fluorescing </a:t>
            </a:r>
            <a:r>
              <a:rPr lang="en-US" altLang="en-US" sz="2400" dirty="0" err="1" smtClean="0"/>
              <a:t>daunomycin</a:t>
            </a:r>
            <a:r>
              <a:rPr lang="en-US" altLang="en-US" sz="2400" dirty="0" smtClean="0"/>
              <a:t>. H1 </a:t>
            </a:r>
            <a:r>
              <a:rPr lang="en-US" altLang="en-US" sz="2400" dirty="0" err="1" smtClean="0"/>
              <a:t>histone</a:t>
            </a:r>
            <a:r>
              <a:rPr lang="en-US" altLang="en-US" sz="2400" dirty="0" smtClean="0"/>
              <a:t> is </a:t>
            </a:r>
            <a:r>
              <a:rPr lang="en-US" altLang="en-US" sz="2400" dirty="0" err="1" smtClean="0"/>
              <a:t>phosphorilated</a:t>
            </a:r>
            <a:r>
              <a:rPr lang="en-US" altLang="en-US" sz="2400" dirty="0" smtClean="0"/>
              <a:t> on C and N ends- attraction between DNA and </a:t>
            </a:r>
            <a:r>
              <a:rPr lang="en-US" altLang="en-US" sz="2400" dirty="0" err="1" smtClean="0"/>
              <a:t>histone</a:t>
            </a:r>
            <a:r>
              <a:rPr lang="en-US" altLang="en-US" sz="2400" dirty="0" smtClean="0"/>
              <a:t> decreased.</a:t>
            </a:r>
          </a:p>
          <a:p>
            <a:pPr eaLnBrk="1" hangingPunct="1">
              <a:lnSpc>
                <a:spcPct val="90000"/>
              </a:lnSpc>
            </a:pPr>
            <a:r>
              <a:rPr lang="en-US" altLang="en-US" sz="2400" dirty="0" smtClean="0"/>
              <a:t>Pairs of </a:t>
            </a:r>
            <a:r>
              <a:rPr lang="en-US" altLang="en-US" sz="2400" dirty="0" err="1" smtClean="0">
                <a:solidFill>
                  <a:srgbClr val="FF3300"/>
                </a:solidFill>
              </a:rPr>
              <a:t>centrioles</a:t>
            </a:r>
            <a:r>
              <a:rPr lang="en-US" altLang="en-US" sz="2400" dirty="0" smtClean="0"/>
              <a:t> start to separate.</a:t>
            </a:r>
          </a:p>
          <a:p>
            <a:pPr eaLnBrk="1" hangingPunct="1">
              <a:lnSpc>
                <a:spcPct val="90000"/>
              </a:lnSpc>
            </a:pPr>
            <a:r>
              <a:rPr lang="en-US" altLang="en-US" sz="2400" dirty="0" smtClean="0"/>
              <a:t>The </a:t>
            </a:r>
            <a:r>
              <a:rPr lang="en-US" altLang="en-US" sz="2400" dirty="0" smtClean="0">
                <a:solidFill>
                  <a:srgbClr val="FF3300"/>
                </a:solidFill>
              </a:rPr>
              <a:t>nuclear membrane disappears</a:t>
            </a:r>
            <a:r>
              <a:rPr lang="en-US" altLang="en-US" sz="2400" dirty="0" smtClean="0"/>
              <a:t>.</a:t>
            </a:r>
          </a:p>
          <a:p>
            <a:pPr eaLnBrk="1" hangingPunct="1">
              <a:lnSpc>
                <a:spcPct val="90000"/>
              </a:lnSpc>
            </a:pPr>
            <a:r>
              <a:rPr lang="en-US" altLang="en-US" sz="2400" dirty="0" smtClean="0">
                <a:solidFill>
                  <a:srgbClr val="FF3300"/>
                </a:solidFill>
              </a:rPr>
              <a:t>Spindle fibers</a:t>
            </a:r>
            <a:r>
              <a:rPr lang="en-US" altLang="en-US" sz="2400" dirty="0" smtClean="0"/>
              <a:t> start to form between the </a:t>
            </a:r>
            <a:r>
              <a:rPr lang="en-US" altLang="en-US" sz="2400" dirty="0" err="1" smtClean="0"/>
              <a:t>centriole</a:t>
            </a:r>
            <a:r>
              <a:rPr lang="en-US" altLang="en-US" sz="2400" dirty="0" smtClean="0"/>
              <a:t> pairs.</a:t>
            </a:r>
          </a:p>
          <a:p>
            <a:pPr eaLnBrk="1" hangingPunct="1">
              <a:lnSpc>
                <a:spcPct val="90000"/>
              </a:lnSpc>
            </a:pPr>
            <a:r>
              <a:rPr lang="en-US" altLang="en-US" sz="2400" dirty="0" smtClean="0"/>
              <a:t>Chromosomes move more evenly throughout the nucleus.</a:t>
            </a:r>
          </a:p>
        </p:txBody>
      </p:sp>
      <p:pic>
        <p:nvPicPr>
          <p:cNvPr id="2050" name="Picture 2"/>
          <p:cNvPicPr>
            <a:picLocks noChangeAspect="1" noChangeArrowheads="1"/>
          </p:cNvPicPr>
          <p:nvPr/>
        </p:nvPicPr>
        <p:blipFill>
          <a:blip r:embed="rId3" cstate="print">
            <a:extLst>
              <a:ext uri="{28A0092B-C50C-407E-A947-70E740481C1C}">
                <a14:useLocalDpi xmlns:a14="http://schemas.microsoft.com/office/drawing/2010/main"/>
              </a:ext>
            </a:extLst>
          </a:blip>
          <a:srcRect/>
          <a:stretch>
            <a:fillRect/>
          </a:stretch>
        </p:blipFill>
        <p:spPr bwMode="auto">
          <a:xfrm>
            <a:off x="5491624" y="1676400"/>
            <a:ext cx="3688888" cy="501968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738777191"/>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1986"/>
                                        </p:tgtEl>
                                        <p:attrNameLst>
                                          <p:attrName>style.visibility</p:attrName>
                                        </p:attrNameLst>
                                      </p:cBhvr>
                                      <p:to>
                                        <p:strVal val="visible"/>
                                      </p:to>
                                    </p:set>
                                    <p:anim calcmode="lin" valueType="num">
                                      <p:cBhvr additive="base">
                                        <p:cTn id="7" dur="500" fill="hold"/>
                                        <p:tgtEl>
                                          <p:spTgt spid="41986"/>
                                        </p:tgtEl>
                                        <p:attrNameLst>
                                          <p:attrName>ppt_x</p:attrName>
                                        </p:attrNameLst>
                                      </p:cBhvr>
                                      <p:tavLst>
                                        <p:tav tm="0">
                                          <p:val>
                                            <p:strVal val="#ppt_x"/>
                                          </p:val>
                                        </p:tav>
                                        <p:tav tm="100000">
                                          <p:val>
                                            <p:strVal val="#ppt_x"/>
                                          </p:val>
                                        </p:tav>
                                      </p:tavLst>
                                    </p:anim>
                                    <p:anim calcmode="lin" valueType="num">
                                      <p:cBhvr additive="base">
                                        <p:cTn id="8" dur="500" fill="hold"/>
                                        <p:tgtEl>
                                          <p:spTgt spid="4198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1987">
                                            <p:txEl>
                                              <p:pRg st="0" end="0"/>
                                            </p:txEl>
                                          </p:spTgt>
                                        </p:tgtEl>
                                        <p:attrNameLst>
                                          <p:attrName>style.visibility</p:attrName>
                                        </p:attrNameLst>
                                      </p:cBhvr>
                                      <p:to>
                                        <p:strVal val="visible"/>
                                      </p:to>
                                    </p:set>
                                    <p:anim calcmode="lin" valueType="num">
                                      <p:cBhvr additive="base">
                                        <p:cTn id="13" dur="500" fill="hold"/>
                                        <p:tgtEl>
                                          <p:spTgt spid="41987">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4198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41987">
                                            <p:txEl>
                                              <p:pRg st="1" end="1"/>
                                            </p:txEl>
                                          </p:spTgt>
                                        </p:tgtEl>
                                        <p:attrNameLst>
                                          <p:attrName>style.visibility</p:attrName>
                                        </p:attrNameLst>
                                      </p:cBhvr>
                                      <p:to>
                                        <p:strVal val="visible"/>
                                      </p:to>
                                    </p:set>
                                    <p:anim calcmode="lin" valueType="num">
                                      <p:cBhvr additive="base">
                                        <p:cTn id="19" dur="500" fill="hold"/>
                                        <p:tgtEl>
                                          <p:spTgt spid="41987">
                                            <p:txEl>
                                              <p:pRg st="1" end="1"/>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41987">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41987">
                                            <p:txEl>
                                              <p:pRg st="2" end="2"/>
                                            </p:txEl>
                                          </p:spTgt>
                                        </p:tgtEl>
                                        <p:attrNameLst>
                                          <p:attrName>style.visibility</p:attrName>
                                        </p:attrNameLst>
                                      </p:cBhvr>
                                      <p:to>
                                        <p:strVal val="visible"/>
                                      </p:to>
                                    </p:set>
                                    <p:anim calcmode="lin" valueType="num">
                                      <p:cBhvr additive="base">
                                        <p:cTn id="25" dur="500" fill="hold"/>
                                        <p:tgtEl>
                                          <p:spTgt spid="41987">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1987">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41987">
                                            <p:txEl>
                                              <p:pRg st="3" end="3"/>
                                            </p:txEl>
                                          </p:spTgt>
                                        </p:tgtEl>
                                        <p:attrNameLst>
                                          <p:attrName>style.visibility</p:attrName>
                                        </p:attrNameLst>
                                      </p:cBhvr>
                                      <p:to>
                                        <p:strVal val="visible"/>
                                      </p:to>
                                    </p:set>
                                    <p:anim calcmode="lin" valueType="num">
                                      <p:cBhvr additive="base">
                                        <p:cTn id="31" dur="500" fill="hold"/>
                                        <p:tgtEl>
                                          <p:spTgt spid="41987">
                                            <p:txEl>
                                              <p:pRg st="3" end="3"/>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41987">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3" fill="hold" nodeType="clickPar">
                      <p:stCondLst>
                        <p:cond delay="indefinite"/>
                      </p:stCondLst>
                      <p:childTnLst>
                        <p:par>
                          <p:cTn id="34" fill="hold" nodeType="withGroup">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41987">
                                            <p:txEl>
                                              <p:pRg st="4" end="4"/>
                                            </p:txEl>
                                          </p:spTgt>
                                        </p:tgtEl>
                                        <p:attrNameLst>
                                          <p:attrName>style.visibility</p:attrName>
                                        </p:attrNameLst>
                                      </p:cBhvr>
                                      <p:to>
                                        <p:strVal val="visible"/>
                                      </p:to>
                                    </p:set>
                                    <p:anim calcmode="lin" valueType="num">
                                      <p:cBhvr additive="base">
                                        <p:cTn id="37" dur="500" fill="hold"/>
                                        <p:tgtEl>
                                          <p:spTgt spid="41987">
                                            <p:txEl>
                                              <p:pRg st="4" end="4"/>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41987">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9" fill="hold" nodeType="clickPar">
                      <p:stCondLst>
                        <p:cond delay="indefinite"/>
                      </p:stCondLst>
                      <p:childTnLst>
                        <p:par>
                          <p:cTn id="40" fill="hold" nodeType="withGroup">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41987">
                                            <p:txEl>
                                              <p:pRg st="5" end="5"/>
                                            </p:txEl>
                                          </p:spTgt>
                                        </p:tgtEl>
                                        <p:attrNameLst>
                                          <p:attrName>style.visibility</p:attrName>
                                        </p:attrNameLst>
                                      </p:cBhvr>
                                      <p:to>
                                        <p:strVal val="visible"/>
                                      </p:to>
                                    </p:set>
                                    <p:anim calcmode="lin" valueType="num">
                                      <p:cBhvr additive="base">
                                        <p:cTn id="43" dur="500" fill="hold"/>
                                        <p:tgtEl>
                                          <p:spTgt spid="41987">
                                            <p:txEl>
                                              <p:pRg st="5" end="5"/>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41987">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45" fill="hold" nodeType="clickPar">
                      <p:stCondLst>
                        <p:cond delay="indefinite"/>
                      </p:stCondLst>
                      <p:childTnLst>
                        <p:par>
                          <p:cTn id="46" fill="hold" nodeType="withGroup">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41987">
                                            <p:txEl>
                                              <p:pRg st="6" end="6"/>
                                            </p:txEl>
                                          </p:spTgt>
                                        </p:tgtEl>
                                        <p:attrNameLst>
                                          <p:attrName>style.visibility</p:attrName>
                                        </p:attrNameLst>
                                      </p:cBhvr>
                                      <p:to>
                                        <p:strVal val="visible"/>
                                      </p:to>
                                    </p:set>
                                    <p:anim calcmode="lin" valueType="num">
                                      <p:cBhvr additive="base">
                                        <p:cTn id="49" dur="500" fill="hold"/>
                                        <p:tgtEl>
                                          <p:spTgt spid="41987">
                                            <p:txEl>
                                              <p:pRg st="6" end="6"/>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41987">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986" grpId="0" animBg="1"/>
      <p:bldP spid="41987" grpId="0" build="p"/>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style>
          <a:lnRef idx="1">
            <a:schemeClr val="accent3"/>
          </a:lnRef>
          <a:fillRef idx="2">
            <a:schemeClr val="accent3"/>
          </a:fillRef>
          <a:effectRef idx="1">
            <a:schemeClr val="accent3"/>
          </a:effectRef>
          <a:fontRef idx="minor">
            <a:schemeClr val="dk1"/>
          </a:fontRef>
        </p:style>
        <p:txBody>
          <a:bodyPr/>
          <a:lstStyle/>
          <a:p>
            <a:r>
              <a:rPr lang="en-US" dirty="0" smtClean="0"/>
              <a:t>Mitotic chromosome</a:t>
            </a:r>
            <a:endParaRPr lang="uk-UA" dirty="0"/>
          </a:p>
        </p:txBody>
      </p:sp>
      <p:pic>
        <p:nvPicPr>
          <p:cNvPr id="4099" name="Picture 3"/>
          <p:cNvPicPr>
            <a:picLocks noGrp="1" noChangeAspect="1" noChangeArrowheads="1"/>
          </p:cNvPicPr>
          <p:nvPr>
            <p:ph sz="half" idx="1"/>
          </p:nvPr>
        </p:nvPicPr>
        <p:blipFill>
          <a:blip r:embed="rId2" cstate="email">
            <a:extLst>
              <a:ext uri="{28A0092B-C50C-407E-A947-70E740481C1C}">
                <a14:useLocalDpi xmlns:a14="http://schemas.microsoft.com/office/drawing/2010/main"/>
              </a:ext>
            </a:extLst>
          </a:blip>
          <a:srcRect/>
          <a:stretch>
            <a:fillRect/>
          </a:stretch>
        </p:blipFill>
        <p:spPr bwMode="auto">
          <a:xfrm>
            <a:off x="0" y="1484784"/>
            <a:ext cx="3961740" cy="4525963"/>
          </a:xfrm>
          <a:prstGeom prst="rect">
            <a:avLst/>
          </a:prstGeom>
          <a:noFill/>
          <a:ln w="9525">
            <a:noFill/>
            <a:miter lim="800000"/>
            <a:headEnd/>
            <a:tailEnd/>
          </a:ln>
        </p:spPr>
      </p:pic>
      <p:pic>
        <p:nvPicPr>
          <p:cNvPr id="4101" name="Picture 5"/>
          <p:cNvPicPr>
            <a:picLocks noGrp="1" noChangeAspect="1" noChangeArrowheads="1"/>
          </p:cNvPicPr>
          <p:nvPr>
            <p:ph sz="half" idx="2"/>
          </p:nvPr>
        </p:nvPicPr>
        <p:blipFill>
          <a:blip r:embed="rId3" cstate="email">
            <a:extLst>
              <a:ext uri="{28A0092B-C50C-407E-A947-70E740481C1C}">
                <a14:useLocalDpi xmlns:a14="http://schemas.microsoft.com/office/drawing/2010/main"/>
              </a:ext>
            </a:extLst>
          </a:blip>
          <a:srcRect/>
          <a:stretch>
            <a:fillRect/>
          </a:stretch>
        </p:blipFill>
        <p:spPr bwMode="auto">
          <a:xfrm>
            <a:off x="3851921" y="1628801"/>
            <a:ext cx="5418096" cy="4651686"/>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4000" cy="476672"/>
          </a:xfrm>
        </p:spPr>
        <p:style>
          <a:lnRef idx="1">
            <a:schemeClr val="accent3"/>
          </a:lnRef>
          <a:fillRef idx="2">
            <a:schemeClr val="accent3"/>
          </a:fillRef>
          <a:effectRef idx="1">
            <a:schemeClr val="accent3"/>
          </a:effectRef>
          <a:fontRef idx="minor">
            <a:schemeClr val="dk1"/>
          </a:fontRef>
        </p:style>
        <p:txBody>
          <a:bodyPr>
            <a:normAutofit fontScale="90000"/>
          </a:bodyPr>
          <a:lstStyle/>
          <a:p>
            <a:r>
              <a:rPr lang="en-US" dirty="0" smtClean="0"/>
              <a:t/>
            </a:r>
            <a:br>
              <a:rPr lang="en-US" dirty="0" smtClean="0"/>
            </a:br>
            <a:r>
              <a:rPr lang="en-US" dirty="0" smtClean="0"/>
              <a:t>Mitotic chromosome </a:t>
            </a:r>
            <a:r>
              <a:rPr lang="uk-UA" dirty="0" smtClean="0"/>
              <a:t/>
            </a:r>
            <a:br>
              <a:rPr lang="uk-UA" dirty="0" smtClean="0"/>
            </a:br>
            <a:endParaRPr lang="uk-UA" dirty="0"/>
          </a:p>
        </p:txBody>
      </p:sp>
      <p:pic>
        <p:nvPicPr>
          <p:cNvPr id="6146" name="Picture 2"/>
          <p:cNvPicPr>
            <a:picLocks noGrp="1" noChangeAspect="1" noChangeArrowheads="1"/>
          </p:cNvPicPr>
          <p:nvPr>
            <p:ph sz="half" idx="1"/>
          </p:nvPr>
        </p:nvPicPr>
        <p:blipFill>
          <a:blip r:embed="rId2" cstate="email">
            <a:extLst>
              <a:ext uri="{28A0092B-C50C-407E-A947-70E740481C1C}">
                <a14:useLocalDpi xmlns:a14="http://schemas.microsoft.com/office/drawing/2010/main"/>
              </a:ext>
            </a:extLst>
          </a:blip>
          <a:srcRect/>
          <a:stretch>
            <a:fillRect/>
          </a:stretch>
        </p:blipFill>
        <p:spPr bwMode="auto">
          <a:xfrm>
            <a:off x="5894396" y="476672"/>
            <a:ext cx="3249604" cy="4525963"/>
          </a:xfrm>
          <a:prstGeom prst="rect">
            <a:avLst/>
          </a:prstGeom>
          <a:noFill/>
          <a:ln w="9525">
            <a:noFill/>
            <a:miter lim="800000"/>
            <a:headEnd/>
            <a:tailEnd/>
          </a:ln>
        </p:spPr>
      </p:pic>
      <p:pic>
        <p:nvPicPr>
          <p:cNvPr id="6150" name="Picture 6"/>
          <p:cNvPicPr>
            <a:picLocks noGrp="1" noChangeAspect="1" noChangeArrowheads="1"/>
          </p:cNvPicPr>
          <p:nvPr>
            <p:ph sz="half" idx="2"/>
          </p:nvPr>
        </p:nvPicPr>
        <p:blipFill>
          <a:blip r:embed="rId3" cstate="email">
            <a:extLst>
              <a:ext uri="{28A0092B-C50C-407E-A947-70E740481C1C}">
                <a14:useLocalDpi xmlns:a14="http://schemas.microsoft.com/office/drawing/2010/main"/>
              </a:ext>
            </a:extLst>
          </a:blip>
          <a:srcRect/>
          <a:stretch>
            <a:fillRect/>
          </a:stretch>
        </p:blipFill>
        <p:spPr bwMode="auto">
          <a:xfrm>
            <a:off x="0" y="476672"/>
            <a:ext cx="3744416" cy="3773900"/>
          </a:xfrm>
          <a:prstGeom prst="rect">
            <a:avLst/>
          </a:prstGeom>
          <a:noFill/>
          <a:ln w="9525">
            <a:noFill/>
            <a:miter lim="800000"/>
            <a:headEnd/>
            <a:tailEnd/>
          </a:ln>
        </p:spPr>
      </p:pic>
      <p:sp>
        <p:nvSpPr>
          <p:cNvPr id="10" name="Прямокутник 9"/>
          <p:cNvSpPr/>
          <p:nvPr/>
        </p:nvSpPr>
        <p:spPr>
          <a:xfrm>
            <a:off x="0" y="6126395"/>
            <a:ext cx="4716016" cy="830997"/>
          </a:xfrm>
          <a:prstGeom prst="rect">
            <a:avLst/>
          </a:prstGeom>
        </p:spPr>
        <p:txBody>
          <a:bodyPr wrap="square">
            <a:spAutoFit/>
          </a:bodyPr>
          <a:lstStyle/>
          <a:p>
            <a:r>
              <a:rPr lang="en-US" sz="2400" dirty="0">
                <a:solidFill>
                  <a:prstClr val="black"/>
                </a:solidFill>
              </a:rPr>
              <a:t>C) antibodies to </a:t>
            </a:r>
            <a:r>
              <a:rPr lang="en-US" sz="2400" dirty="0" err="1">
                <a:solidFill>
                  <a:prstClr val="black"/>
                </a:solidFill>
              </a:rPr>
              <a:t>topoisomerase</a:t>
            </a:r>
            <a:r>
              <a:rPr lang="en-US" sz="2400" dirty="0">
                <a:solidFill>
                  <a:prstClr val="black"/>
                </a:solidFill>
              </a:rPr>
              <a:t> II</a:t>
            </a:r>
            <a:br>
              <a:rPr lang="en-US" sz="2400" dirty="0">
                <a:solidFill>
                  <a:prstClr val="black"/>
                </a:solidFill>
              </a:rPr>
            </a:br>
            <a:r>
              <a:rPr lang="en-US" sz="2400" dirty="0">
                <a:solidFill>
                  <a:prstClr val="black"/>
                </a:solidFill>
              </a:rPr>
              <a:t>D) </a:t>
            </a:r>
            <a:r>
              <a:rPr lang="en-US" sz="2400" dirty="0" err="1">
                <a:solidFill>
                  <a:prstClr val="black"/>
                </a:solidFill>
              </a:rPr>
              <a:t>daunomycin</a:t>
            </a:r>
            <a:endParaRPr lang="uk-UA" sz="2400" dirty="0"/>
          </a:p>
        </p:txBody>
      </p:sp>
      <p:sp>
        <p:nvSpPr>
          <p:cNvPr id="6" name="Прямокутник 5"/>
          <p:cNvSpPr/>
          <p:nvPr/>
        </p:nvSpPr>
        <p:spPr>
          <a:xfrm>
            <a:off x="0" y="4759984"/>
            <a:ext cx="9144000" cy="1477328"/>
          </a:xfrm>
          <a:prstGeom prst="rect">
            <a:avLst/>
          </a:prstGeom>
        </p:spPr>
        <p:txBody>
          <a:bodyPr wrap="square">
            <a:spAutoFit/>
          </a:bodyPr>
          <a:lstStyle/>
          <a:p>
            <a:r>
              <a:rPr lang="en-US" b="1" dirty="0" smtClean="0"/>
              <a:t>Each mitotic chromosome has a </a:t>
            </a:r>
            <a:r>
              <a:rPr lang="en-US" b="1" dirty="0" err="1" smtClean="0"/>
              <a:t>centromere</a:t>
            </a:r>
            <a:r>
              <a:rPr lang="en-US" b="1" dirty="0" smtClean="0"/>
              <a:t> whose site</a:t>
            </a:r>
          </a:p>
          <a:p>
            <a:r>
              <a:rPr lang="en-US" b="1" dirty="0" smtClean="0"/>
              <a:t>is marked by a distinct indentation. Scanning electron micrograph of a </a:t>
            </a:r>
            <a:r>
              <a:rPr lang="en-US" dirty="0" smtClean="0"/>
              <a:t>mitotic chromosome. The </a:t>
            </a:r>
            <a:r>
              <a:rPr lang="en-US" dirty="0" err="1" smtClean="0"/>
              <a:t>centromere</a:t>
            </a:r>
            <a:r>
              <a:rPr lang="en-US" dirty="0" smtClean="0"/>
              <a:t> (C) contains highly repetitive DNA sequences (satellite DNA) and a protein‐containing structure called the </a:t>
            </a:r>
            <a:r>
              <a:rPr lang="en-US" dirty="0" err="1" smtClean="0"/>
              <a:t>kinetochore</a:t>
            </a:r>
            <a:r>
              <a:rPr lang="en-US" dirty="0" smtClean="0"/>
              <a:t> that serves as a site for the attachment of spindle microtubules during mitosis and meiosis</a:t>
            </a:r>
            <a:endParaRPr lang="uk-UA" dirty="0"/>
          </a:p>
        </p:txBody>
      </p:sp>
      <p:pic>
        <p:nvPicPr>
          <p:cNvPr id="3074" name="Picture 2"/>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rot="5400000">
            <a:off x="2489692" y="1766892"/>
            <a:ext cx="3784068" cy="1203629"/>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p:cNvPicPr>
            <a:picLocks noGrp="1" noChangeAspect="1" noChangeArrowheads="1"/>
          </p:cNvPicPr>
          <p:nvPr>
            <p:ph idx="1"/>
          </p:nvPr>
        </p:nvPicPr>
        <p:blipFill>
          <a:blip r:embed="rId2" cstate="email">
            <a:extLst>
              <a:ext uri="{28A0092B-C50C-407E-A947-70E740481C1C}">
                <a14:useLocalDpi xmlns:a14="http://schemas.microsoft.com/office/drawing/2010/main"/>
              </a:ext>
            </a:extLst>
          </a:blip>
          <a:srcRect/>
          <a:stretch>
            <a:fillRect/>
          </a:stretch>
        </p:blipFill>
        <p:spPr bwMode="auto">
          <a:xfrm>
            <a:off x="0" y="1124744"/>
            <a:ext cx="9082243" cy="5514371"/>
          </a:xfrm>
          <a:prstGeom prst="rect">
            <a:avLst/>
          </a:prstGeom>
          <a:noFill/>
          <a:ln w="9525">
            <a:noFill/>
            <a:miter lim="800000"/>
            <a:headEnd/>
            <a:tailEnd/>
          </a:ln>
        </p:spPr>
      </p:pic>
      <p:sp>
        <p:nvSpPr>
          <p:cNvPr id="3" name="Заголовок 1"/>
          <p:cNvSpPr>
            <a:spLocks noGrp="1"/>
          </p:cNvSpPr>
          <p:nvPr>
            <p:ph type="title"/>
          </p:nvPr>
        </p:nvSpPr>
        <p:spPr>
          <a:xfrm>
            <a:off x="457200" y="0"/>
            <a:ext cx="8229600" cy="692696"/>
          </a:xfrm>
        </p:spPr>
        <p:style>
          <a:lnRef idx="1">
            <a:schemeClr val="accent3"/>
          </a:lnRef>
          <a:fillRef idx="2">
            <a:schemeClr val="accent3"/>
          </a:fillRef>
          <a:effectRef idx="1">
            <a:schemeClr val="accent3"/>
          </a:effectRef>
          <a:fontRef idx="minor">
            <a:schemeClr val="dk1"/>
          </a:fontRef>
        </p:style>
        <p:txBody>
          <a:bodyPr>
            <a:normAutofit fontScale="90000"/>
          </a:bodyPr>
          <a:lstStyle/>
          <a:p>
            <a:r>
              <a:rPr lang="en-US" dirty="0" err="1" smtClean="0"/>
              <a:t>Centromeres</a:t>
            </a:r>
            <a:r>
              <a:rPr lang="en-US" dirty="0" smtClean="0"/>
              <a:t> &amp; </a:t>
            </a:r>
            <a:r>
              <a:rPr lang="en-US" dirty="0" err="1" smtClean="0"/>
              <a:t>Kinetochores</a:t>
            </a:r>
            <a:endParaRPr lang="uk-UA" dirty="0"/>
          </a:p>
        </p:txBody>
      </p:sp>
      <p:sp>
        <p:nvSpPr>
          <p:cNvPr id="4" name="Місце для вмісту 2"/>
          <p:cNvSpPr txBox="1">
            <a:spLocks/>
          </p:cNvSpPr>
          <p:nvPr/>
        </p:nvSpPr>
        <p:spPr>
          <a:xfrm>
            <a:off x="6228184" y="764704"/>
            <a:ext cx="2915816" cy="4464496"/>
          </a:xfrm>
          <a:prstGeom prst="rect">
            <a:avLst/>
          </a:prstGeom>
        </p:spPr>
        <p:txBody>
          <a:bodyPr vert="horz" lIns="91440" tIns="45720" rIns="91440" bIns="45720" rtlCol="0">
            <a:normAutofit fontScale="70000" lnSpcReduction="20000"/>
          </a:bodyPr>
          <a:lstStyle/>
          <a:p>
            <a:pPr marR="0" lvl="0" algn="l" defTabSz="914400" rtl="0" eaLnBrk="1" fontAlgn="auto" latinLnBrk="0" hangingPunct="1">
              <a:lnSpc>
                <a:spcPct val="100000"/>
              </a:lnSpc>
              <a:spcBef>
                <a:spcPct val="20000"/>
              </a:spcBef>
              <a:spcAft>
                <a:spcPts val="0"/>
              </a:spcAft>
              <a:buClrTx/>
              <a:buSzTx/>
              <a:tabLst/>
              <a:defRPr/>
            </a:pPr>
            <a:r>
              <a:rPr kumimoji="0" lang="en-US" sz="3200" b="0" i="0" u="none" strike="noStrike" kern="1200" cap="none" spc="0" normalizeH="0" baseline="0" noProof="0" dirty="0" smtClean="0">
                <a:ln>
                  <a:noFill/>
                </a:ln>
                <a:solidFill>
                  <a:schemeClr val="tx1"/>
                </a:solidFill>
                <a:effectLst/>
                <a:uLnTx/>
                <a:uFillTx/>
                <a:latin typeface="+mn-lt"/>
                <a:ea typeface="+mn-ea"/>
                <a:cs typeface="+mn-cs"/>
              </a:rPr>
              <a:t>Cross section trough the </a:t>
            </a:r>
            <a:r>
              <a:rPr kumimoji="0" lang="en-US" sz="3200" b="0" i="0" u="none" strike="noStrike" kern="1200" cap="none" spc="0" normalizeH="0" baseline="0" noProof="0" dirty="0" err="1" smtClean="0">
                <a:ln>
                  <a:noFill/>
                </a:ln>
                <a:solidFill>
                  <a:schemeClr val="tx1"/>
                </a:solidFill>
                <a:effectLst/>
                <a:uLnTx/>
                <a:uFillTx/>
                <a:latin typeface="+mn-lt"/>
                <a:ea typeface="+mn-ea"/>
                <a:cs typeface="+mn-cs"/>
              </a:rPr>
              <a:t>centromere</a:t>
            </a:r>
            <a:r>
              <a:rPr kumimoji="0" lang="en-US" sz="3200" b="0" i="0" u="none" strike="noStrike" kern="1200" cap="none" spc="0" normalizeH="0" baseline="0" noProof="0" dirty="0" smtClean="0">
                <a:ln>
                  <a:noFill/>
                </a:ln>
                <a:solidFill>
                  <a:schemeClr val="tx1"/>
                </a:solidFill>
                <a:effectLst/>
                <a:uLnTx/>
                <a:uFillTx/>
                <a:latin typeface="+mn-lt"/>
                <a:ea typeface="+mn-ea"/>
                <a:cs typeface="+mn-cs"/>
              </a:rPr>
              <a:t> reveals plate-like structure the </a:t>
            </a:r>
            <a:r>
              <a:rPr kumimoji="0" lang="en-US" sz="3200" b="0" i="0" u="none" strike="noStrike" kern="1200" cap="none" spc="0" normalizeH="0" baseline="0" noProof="0" dirty="0" err="1" smtClean="0">
                <a:ln>
                  <a:noFill/>
                </a:ln>
                <a:solidFill>
                  <a:schemeClr val="tx1"/>
                </a:solidFill>
                <a:effectLst/>
                <a:uLnTx/>
                <a:uFillTx/>
                <a:latin typeface="+mn-lt"/>
                <a:ea typeface="+mn-ea"/>
                <a:cs typeface="+mn-cs"/>
              </a:rPr>
              <a:t>kinetochore</a:t>
            </a:r>
            <a:r>
              <a:rPr kumimoji="0" lang="en-US" sz="3200" b="0" i="0" u="none" strike="noStrike" kern="1200" cap="none" spc="0" normalizeH="0" baseline="0" noProof="0" dirty="0" smtClean="0">
                <a:ln>
                  <a:noFill/>
                </a:ln>
                <a:solidFill>
                  <a:schemeClr val="tx1"/>
                </a:solidFill>
                <a:effectLst/>
                <a:uLnTx/>
                <a:uFillTx/>
                <a:latin typeface="+mn-lt"/>
                <a:ea typeface="+mn-ea"/>
                <a:cs typeface="+mn-cs"/>
              </a:rPr>
              <a:t>, the site of attachment of microtubules and motor proteins. The patients with </a:t>
            </a:r>
            <a:r>
              <a:rPr kumimoji="0" lang="en-US" sz="3200" b="1" i="0" u="none" strike="noStrike" kern="1200" cap="none" spc="0" normalizeH="0" baseline="0" noProof="0" dirty="0" smtClean="0">
                <a:ln>
                  <a:noFill/>
                </a:ln>
                <a:solidFill>
                  <a:schemeClr val="tx1"/>
                </a:solidFill>
                <a:effectLst/>
                <a:uLnTx/>
                <a:uFillTx/>
                <a:latin typeface="+mn-lt"/>
                <a:ea typeface="+mn-ea"/>
                <a:cs typeface="+mn-cs"/>
              </a:rPr>
              <a:t>scleroderma</a:t>
            </a:r>
            <a:r>
              <a:rPr kumimoji="0" lang="en-US" sz="3200" b="0" i="0" u="none" strike="noStrike" kern="1200" cap="none" spc="0" normalizeH="0" baseline="0" noProof="0" dirty="0" smtClean="0">
                <a:ln>
                  <a:noFill/>
                </a:ln>
                <a:solidFill>
                  <a:schemeClr val="tx1"/>
                </a:solidFill>
                <a:effectLst/>
                <a:uLnTx/>
                <a:uFillTx/>
                <a:latin typeface="+mn-lt"/>
                <a:ea typeface="+mn-ea"/>
                <a:cs typeface="+mn-cs"/>
              </a:rPr>
              <a:t> produce </a:t>
            </a:r>
            <a:r>
              <a:rPr kumimoji="0" lang="en-US" sz="3200" b="1" i="0" u="none" strike="noStrike" kern="1200" cap="none" spc="0" normalizeH="0" baseline="0" noProof="0" dirty="0" smtClean="0">
                <a:ln>
                  <a:noFill/>
                </a:ln>
                <a:solidFill>
                  <a:schemeClr val="tx1"/>
                </a:solidFill>
                <a:effectLst/>
                <a:uLnTx/>
                <a:uFillTx/>
                <a:latin typeface="+mn-lt"/>
                <a:ea typeface="+mn-ea"/>
                <a:cs typeface="+mn-cs"/>
              </a:rPr>
              <a:t>antibodies against </a:t>
            </a:r>
            <a:r>
              <a:rPr kumimoji="0" lang="en-US" sz="3200" b="1" i="0" u="none" strike="noStrike" kern="1200" cap="none" spc="0" normalizeH="0" baseline="0" noProof="0" dirty="0" err="1" smtClean="0">
                <a:ln>
                  <a:noFill/>
                </a:ln>
                <a:solidFill>
                  <a:schemeClr val="tx1"/>
                </a:solidFill>
                <a:effectLst/>
                <a:uLnTx/>
                <a:uFillTx/>
                <a:latin typeface="+mn-lt"/>
                <a:ea typeface="+mn-ea"/>
                <a:cs typeface="+mn-cs"/>
              </a:rPr>
              <a:t>centromere</a:t>
            </a:r>
            <a:r>
              <a:rPr kumimoji="0" lang="en-US" sz="3200" b="0" i="0" u="none" strike="noStrike" kern="1200" cap="none" spc="0" normalizeH="0" baseline="0" noProof="0" dirty="0" smtClean="0">
                <a:ln>
                  <a:noFill/>
                </a:ln>
                <a:solidFill>
                  <a:schemeClr val="tx1"/>
                </a:solidFill>
                <a:effectLst/>
                <a:uLnTx/>
                <a:uFillTx/>
                <a:latin typeface="+mn-lt"/>
                <a:ea typeface="+mn-ea"/>
                <a:cs typeface="+mn-cs"/>
              </a:rPr>
              <a:t> proteins of metaphase chromosome. The injection of such antibodies in </a:t>
            </a:r>
            <a:r>
              <a:rPr kumimoji="0" lang="en-US" sz="3200" b="0" i="0" u="none" strike="noStrike" kern="1200" cap="none" spc="0" normalizeH="0" baseline="0" noProof="0" dirty="0" err="1" smtClean="0">
                <a:ln>
                  <a:noFill/>
                </a:ln>
                <a:solidFill>
                  <a:schemeClr val="tx1"/>
                </a:solidFill>
                <a:effectLst/>
                <a:uLnTx/>
                <a:uFillTx/>
                <a:latin typeface="+mn-lt"/>
                <a:ea typeface="+mn-ea"/>
                <a:cs typeface="+mn-cs"/>
              </a:rPr>
              <a:t>ormal</a:t>
            </a:r>
            <a:r>
              <a:rPr kumimoji="0" lang="en-US" sz="3200" b="0" i="0" u="none" strike="noStrike" kern="1200" cap="none" spc="0" normalizeH="0" baseline="0" noProof="0" dirty="0" smtClean="0">
                <a:ln>
                  <a:noFill/>
                </a:ln>
                <a:solidFill>
                  <a:schemeClr val="tx1"/>
                </a:solidFill>
                <a:effectLst/>
                <a:uLnTx/>
                <a:uFillTx/>
                <a:latin typeface="+mn-lt"/>
                <a:ea typeface="+mn-ea"/>
                <a:cs typeface="+mn-cs"/>
              </a:rPr>
              <a:t> cell stops the M progress.</a:t>
            </a:r>
          </a:p>
        </p:txBody>
      </p:sp>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Місце для тексту 2"/>
          <p:cNvSpPr>
            <a:spLocks noGrp="1"/>
          </p:cNvSpPr>
          <p:nvPr>
            <p:ph type="body" sz="half" idx="1"/>
          </p:nvPr>
        </p:nvSpPr>
        <p:spPr/>
        <p:txBody>
          <a:bodyPr>
            <a:normAutofit/>
          </a:bodyPr>
          <a:lstStyle/>
          <a:p>
            <a:endParaRPr lang="uk-UA" dirty="0"/>
          </a:p>
        </p:txBody>
      </p:sp>
      <p:sp>
        <p:nvSpPr>
          <p:cNvPr id="4" name="Місце для вмісту 3"/>
          <p:cNvSpPr>
            <a:spLocks noGrp="1"/>
          </p:cNvSpPr>
          <p:nvPr>
            <p:ph sz="half" idx="2"/>
          </p:nvPr>
        </p:nvSpPr>
        <p:spPr>
          <a:xfrm>
            <a:off x="4686300" y="980728"/>
            <a:ext cx="4457700" cy="4962872"/>
          </a:xfrm>
        </p:spPr>
        <p:txBody>
          <a:bodyPr>
            <a:normAutofit lnSpcReduction="10000"/>
          </a:bodyPr>
          <a:lstStyle/>
          <a:p>
            <a:r>
              <a:rPr lang="en-US" dirty="0" err="1" smtClean="0"/>
              <a:t>Centrosome</a:t>
            </a:r>
            <a:r>
              <a:rPr lang="en-US" dirty="0" smtClean="0"/>
              <a:t> with two pairs of </a:t>
            </a:r>
            <a:r>
              <a:rPr lang="en-US" dirty="0" err="1" smtClean="0"/>
              <a:t>centrioles</a:t>
            </a:r>
            <a:r>
              <a:rPr lang="en-US" dirty="0" smtClean="0"/>
              <a:t>, consisting of microtubules.</a:t>
            </a:r>
          </a:p>
          <a:p>
            <a:r>
              <a:rPr lang="en-US" dirty="0" smtClean="0"/>
              <a:t>The shorter daughter </a:t>
            </a:r>
            <a:r>
              <a:rPr lang="en-US" dirty="0" err="1" smtClean="0"/>
              <a:t>centrioles</a:t>
            </a:r>
            <a:r>
              <a:rPr lang="en-US" dirty="0" smtClean="0"/>
              <a:t> indicated by arrow. There microtubules are growing till the mitosis start.</a:t>
            </a:r>
            <a:endParaRPr lang="uk-UA" dirty="0"/>
          </a:p>
        </p:txBody>
      </p:sp>
      <p:pic>
        <p:nvPicPr>
          <p:cNvPr id="3074" name="Picture 2"/>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943583"/>
            <a:ext cx="4788024" cy="56307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4000" cy="404664"/>
          </a:xfrm>
        </p:spPr>
        <p:style>
          <a:lnRef idx="1">
            <a:schemeClr val="accent3"/>
          </a:lnRef>
          <a:fillRef idx="2">
            <a:schemeClr val="accent3"/>
          </a:fillRef>
          <a:effectRef idx="1">
            <a:schemeClr val="accent3"/>
          </a:effectRef>
          <a:fontRef idx="minor">
            <a:schemeClr val="dk1"/>
          </a:fontRef>
        </p:style>
        <p:txBody>
          <a:bodyPr>
            <a:normAutofit fontScale="90000"/>
          </a:bodyPr>
          <a:lstStyle/>
          <a:p>
            <a:r>
              <a:rPr lang="en-US" dirty="0" smtClean="0"/>
              <a:t>The aster</a:t>
            </a:r>
            <a:endParaRPr lang="uk-UA" dirty="0"/>
          </a:p>
        </p:txBody>
      </p:sp>
      <p:sp>
        <p:nvSpPr>
          <p:cNvPr id="3" name="Місце для вмісту 2"/>
          <p:cNvSpPr>
            <a:spLocks noGrp="1"/>
          </p:cNvSpPr>
          <p:nvPr>
            <p:ph idx="1"/>
          </p:nvPr>
        </p:nvSpPr>
        <p:spPr>
          <a:xfrm>
            <a:off x="0" y="476672"/>
            <a:ext cx="9144000" cy="6381328"/>
          </a:xfrm>
        </p:spPr>
        <p:txBody>
          <a:bodyPr>
            <a:normAutofit fontScale="77500" lnSpcReduction="20000"/>
          </a:bodyPr>
          <a:lstStyle/>
          <a:p>
            <a:pPr marL="179388" indent="-179388"/>
            <a:r>
              <a:rPr lang="en-US" dirty="0" smtClean="0"/>
              <a:t>The 1st sign of spindle formation is the aster or “sun burst” formation around each </a:t>
            </a:r>
            <a:r>
              <a:rPr lang="en-US" dirty="0" err="1" smtClean="0"/>
              <a:t>centrosome</a:t>
            </a:r>
            <a:r>
              <a:rPr lang="en-US" dirty="0" smtClean="0"/>
              <a:t> in early prophase.</a:t>
            </a:r>
          </a:p>
          <a:p>
            <a:pPr marL="179388" indent="-179388"/>
            <a:r>
              <a:rPr lang="en-US" dirty="0" smtClean="0"/>
              <a:t>The astral microtubules emerge from electron-</a:t>
            </a:r>
            <a:r>
              <a:rPr lang="en-US" dirty="0" err="1" smtClean="0"/>
              <a:t>dence</a:t>
            </a:r>
            <a:r>
              <a:rPr lang="en-US" dirty="0" smtClean="0"/>
              <a:t> </a:t>
            </a:r>
            <a:r>
              <a:rPr lang="en-US" dirty="0" err="1" smtClean="0"/>
              <a:t>pericentriolar</a:t>
            </a:r>
            <a:r>
              <a:rPr lang="en-US" dirty="0" smtClean="0"/>
              <a:t> material (PCM) and are not in direct contact with microtubules  of </a:t>
            </a:r>
            <a:r>
              <a:rPr lang="en-US" dirty="0" err="1" smtClean="0"/>
              <a:t>centrioles</a:t>
            </a:r>
            <a:r>
              <a:rPr lang="en-US" dirty="0" smtClean="0"/>
              <a:t>.</a:t>
            </a:r>
          </a:p>
          <a:p>
            <a:pPr marL="179388" indent="-179388"/>
            <a:r>
              <a:rPr lang="en-US" dirty="0" smtClean="0"/>
              <a:t>The microtubule-initiating activity of PCM in M is though to be stimulated by key proteins stimulated by newly activated mitotic CDK, which controls the progression of the cell from G2 to M.</a:t>
            </a:r>
          </a:p>
          <a:p>
            <a:pPr marL="179388" indent="-179388"/>
            <a:r>
              <a:rPr lang="en-US" dirty="0" smtClean="0"/>
              <a:t>The aster formation is followed by </a:t>
            </a:r>
            <a:r>
              <a:rPr lang="en-US" dirty="0" err="1" smtClean="0"/>
              <a:t>centrosomes</a:t>
            </a:r>
            <a:r>
              <a:rPr lang="en-US" dirty="0" smtClean="0"/>
              <a:t> separation and their migration to poles. As </a:t>
            </a:r>
            <a:r>
              <a:rPr lang="en-US" dirty="0" err="1" smtClean="0"/>
              <a:t>centrioles</a:t>
            </a:r>
            <a:r>
              <a:rPr lang="en-US" dirty="0" smtClean="0"/>
              <a:t> separate, the microtubules stretching between them increase in number and elongate. Mitosis separate the </a:t>
            </a:r>
            <a:r>
              <a:rPr lang="en-US" dirty="0" err="1" smtClean="0"/>
              <a:t>centrosomes</a:t>
            </a:r>
            <a:r>
              <a:rPr lang="en-US" dirty="0" smtClean="0"/>
              <a:t> to the daughter cells.</a:t>
            </a:r>
          </a:p>
          <a:p>
            <a:pPr marL="179388" indent="-179388"/>
            <a:r>
              <a:rPr lang="en-US" dirty="0" smtClean="0"/>
              <a:t>The </a:t>
            </a:r>
            <a:r>
              <a:rPr lang="en-US" dirty="0" err="1" smtClean="0"/>
              <a:t>centrioles</a:t>
            </a:r>
            <a:r>
              <a:rPr lang="en-US" dirty="0" smtClean="0"/>
              <a:t> are not essential for M. Different types of animal cells, e.g., early mouse embryo, and most of cells of higher plants lack </a:t>
            </a:r>
            <a:r>
              <a:rPr lang="en-US" dirty="0" err="1" smtClean="0"/>
              <a:t>centrioles</a:t>
            </a:r>
            <a:r>
              <a:rPr lang="en-US" dirty="0" smtClean="0"/>
              <a:t>.</a:t>
            </a:r>
          </a:p>
          <a:p>
            <a:pPr marL="179388" indent="-179388"/>
            <a:r>
              <a:rPr lang="en-US" dirty="0" smtClean="0"/>
              <a:t>The 1st evidence of spindle formation in plats is the appearance of clear zone around the nucleus. Microtubules rapidly appear here in prophase. In yeast and moulds the spindle forms in nuclei. The pole bodies are embedded in the </a:t>
            </a:r>
            <a:r>
              <a:rPr lang="en-US" dirty="0" err="1" smtClean="0"/>
              <a:t>nucleolar</a:t>
            </a:r>
            <a:r>
              <a:rPr lang="en-US" dirty="0" smtClean="0"/>
              <a:t> membrane.</a:t>
            </a:r>
          </a:p>
          <a:p>
            <a:endParaRPr lang="uk-UA" dirty="0"/>
          </a:p>
        </p:txBody>
      </p:sp>
    </p:spTree>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uk-UA" dirty="0"/>
          </a:p>
        </p:txBody>
      </p:sp>
      <p:pic>
        <p:nvPicPr>
          <p:cNvPr id="6146" name="Picture 2"/>
          <p:cNvPicPr>
            <a:picLocks noGrp="1" noChangeAspect="1" noChangeArrowheads="1"/>
          </p:cNvPicPr>
          <p:nvPr>
            <p:ph idx="1"/>
          </p:nvPr>
        </p:nvPicPr>
        <p:blipFill>
          <a:blip r:embed="rId2" cstate="email">
            <a:extLst>
              <a:ext uri="{28A0092B-C50C-407E-A947-70E740481C1C}">
                <a14:useLocalDpi xmlns:a14="http://schemas.microsoft.com/office/drawing/2010/main"/>
              </a:ext>
            </a:extLst>
          </a:blip>
          <a:srcRect/>
          <a:stretch>
            <a:fillRect/>
          </a:stretch>
        </p:blipFill>
        <p:spPr bwMode="auto">
          <a:xfrm>
            <a:off x="1187623" y="0"/>
            <a:ext cx="7068135" cy="4869160"/>
          </a:xfrm>
          <a:prstGeom prst="rect">
            <a:avLst/>
          </a:prstGeom>
          <a:noFill/>
          <a:ln w="9525">
            <a:noFill/>
            <a:miter lim="800000"/>
            <a:headEnd/>
            <a:tailEnd/>
          </a:ln>
        </p:spPr>
      </p:pic>
      <p:sp>
        <p:nvSpPr>
          <p:cNvPr id="6" name="Прямокутник 5"/>
          <p:cNvSpPr/>
          <p:nvPr/>
        </p:nvSpPr>
        <p:spPr>
          <a:xfrm>
            <a:off x="179512" y="4797152"/>
            <a:ext cx="8964488" cy="1815882"/>
          </a:xfrm>
          <a:prstGeom prst="rect">
            <a:avLst/>
          </a:prstGeom>
        </p:spPr>
        <p:txBody>
          <a:bodyPr wrap="square">
            <a:spAutoFit/>
          </a:bodyPr>
          <a:lstStyle/>
          <a:p>
            <a:r>
              <a:rPr lang="en-US" sz="2800" dirty="0" smtClean="0"/>
              <a:t>Newt lung cell spindle formation in early prophase. Fluorescent green antibodies against </a:t>
            </a:r>
            <a:r>
              <a:rPr lang="en-US" sz="2800" dirty="0" err="1" smtClean="0"/>
              <a:t>tubulin</a:t>
            </a:r>
            <a:r>
              <a:rPr lang="en-US" sz="2800" dirty="0" smtClean="0"/>
              <a:t>. </a:t>
            </a:r>
          </a:p>
          <a:p>
            <a:r>
              <a:rPr lang="en-US" sz="2800" dirty="0" smtClean="0"/>
              <a:t>Asters emanate from </a:t>
            </a:r>
            <a:r>
              <a:rPr lang="en-US" sz="2800" dirty="0" err="1" smtClean="0"/>
              <a:t>centrosomes</a:t>
            </a:r>
            <a:r>
              <a:rPr lang="en-US" sz="2800" dirty="0" smtClean="0"/>
              <a:t>.</a:t>
            </a:r>
          </a:p>
          <a:p>
            <a:r>
              <a:rPr lang="en-US" sz="2800" dirty="0" smtClean="0"/>
              <a:t>As </a:t>
            </a:r>
            <a:r>
              <a:rPr lang="en-US" sz="2800" dirty="0" err="1" smtClean="0"/>
              <a:t>centrosomes</a:t>
            </a:r>
            <a:r>
              <a:rPr lang="en-US" sz="2800" dirty="0" smtClean="0"/>
              <a:t> move apart more microtubules appear.</a:t>
            </a:r>
            <a:endParaRPr lang="uk-UA" sz="2800" dirty="0"/>
          </a:p>
        </p:txBody>
      </p:sp>
    </p:spTree>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uk-UA"/>
          </a:p>
        </p:txBody>
      </p:sp>
      <p:pic>
        <p:nvPicPr>
          <p:cNvPr id="7170" name="Picture 2"/>
          <p:cNvPicPr>
            <a:picLocks noGrp="1" noChangeAspect="1" noChangeArrowheads="1"/>
          </p:cNvPicPr>
          <p:nvPr>
            <p:ph idx="1"/>
          </p:nvPr>
        </p:nvPicPr>
        <p:blipFill>
          <a:blip r:embed="rId2" cstate="email">
            <a:extLst>
              <a:ext uri="{28A0092B-C50C-407E-A947-70E740481C1C}">
                <a14:useLocalDpi xmlns:a14="http://schemas.microsoft.com/office/drawing/2010/main"/>
              </a:ext>
            </a:extLst>
          </a:blip>
          <a:srcRect/>
          <a:stretch>
            <a:fillRect/>
          </a:stretch>
        </p:blipFill>
        <p:spPr bwMode="auto">
          <a:xfrm>
            <a:off x="1040824" y="0"/>
            <a:ext cx="6898990" cy="4725144"/>
          </a:xfrm>
          <a:prstGeom prst="rect">
            <a:avLst/>
          </a:prstGeom>
          <a:noFill/>
          <a:ln w="9525">
            <a:noFill/>
            <a:miter lim="800000"/>
            <a:headEnd/>
            <a:tailEnd/>
          </a:ln>
        </p:spPr>
      </p:pic>
      <p:sp>
        <p:nvSpPr>
          <p:cNvPr id="5" name="Прямокутник 4"/>
          <p:cNvSpPr/>
          <p:nvPr/>
        </p:nvSpPr>
        <p:spPr>
          <a:xfrm>
            <a:off x="1043608" y="4797152"/>
            <a:ext cx="6912768" cy="1384995"/>
          </a:xfrm>
          <a:prstGeom prst="rect">
            <a:avLst/>
          </a:prstGeom>
        </p:spPr>
        <p:txBody>
          <a:bodyPr wrap="square">
            <a:spAutoFit/>
          </a:bodyPr>
          <a:lstStyle/>
          <a:p>
            <a:r>
              <a:rPr lang="en-US" sz="2800" dirty="0" smtClean="0"/>
              <a:t>Same Newt lung cell spindle formation in early prophase with chromosomal material </a:t>
            </a:r>
            <a:r>
              <a:rPr lang="en-US" sz="2800" dirty="0" err="1" smtClean="0"/>
              <a:t>labelled</a:t>
            </a:r>
            <a:r>
              <a:rPr lang="en-US" sz="2800" dirty="0" smtClean="0"/>
              <a:t> blue. </a:t>
            </a:r>
            <a:endParaRPr lang="uk-UA" sz="2800"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4000" cy="1052736"/>
          </a:xfrm>
        </p:spPr>
        <p:style>
          <a:lnRef idx="1">
            <a:schemeClr val="accent3"/>
          </a:lnRef>
          <a:fillRef idx="2">
            <a:schemeClr val="accent3"/>
          </a:fillRef>
          <a:effectRef idx="1">
            <a:schemeClr val="accent3"/>
          </a:effectRef>
          <a:fontRef idx="minor">
            <a:schemeClr val="dk1"/>
          </a:fontRef>
        </p:style>
        <p:txBody>
          <a:bodyPr>
            <a:normAutofit fontScale="90000"/>
          </a:bodyPr>
          <a:lstStyle/>
          <a:p>
            <a:r>
              <a:rPr lang="en-US" dirty="0" smtClean="0"/>
              <a:t>Sister </a:t>
            </a:r>
            <a:r>
              <a:rPr lang="en-US" dirty="0" err="1" smtClean="0"/>
              <a:t>chromatids</a:t>
            </a:r>
            <a:r>
              <a:rPr lang="en-US" dirty="0" smtClean="0"/>
              <a:t> are held together by </a:t>
            </a:r>
            <a:r>
              <a:rPr lang="en-US" b="1" dirty="0" err="1" smtClean="0"/>
              <a:t>cohesin</a:t>
            </a:r>
            <a:r>
              <a:rPr lang="en-US" b="1" dirty="0" smtClean="0"/>
              <a:t> </a:t>
            </a:r>
            <a:r>
              <a:rPr lang="en-US" dirty="0" smtClean="0"/>
              <a:t>and</a:t>
            </a:r>
            <a:r>
              <a:rPr lang="en-US" b="1" dirty="0" smtClean="0"/>
              <a:t> </a:t>
            </a:r>
            <a:r>
              <a:rPr lang="en-US" b="1" dirty="0" err="1" smtClean="0"/>
              <a:t>shugoshin</a:t>
            </a:r>
            <a:r>
              <a:rPr lang="en-US" b="1" dirty="0" smtClean="0"/>
              <a:t> </a:t>
            </a:r>
            <a:endParaRPr lang="uk-UA" dirty="0"/>
          </a:p>
        </p:txBody>
      </p:sp>
      <p:pic>
        <p:nvPicPr>
          <p:cNvPr id="2050" name="Picture 2"/>
          <p:cNvPicPr>
            <a:picLocks noGrp="1" noChangeAspect="1" noChangeArrowheads="1"/>
          </p:cNvPicPr>
          <p:nvPr>
            <p:ph idx="1"/>
          </p:nvPr>
        </p:nvPicPr>
        <p:blipFill>
          <a:blip r:embed="rId2" cstate="print"/>
          <a:srcRect/>
          <a:stretch>
            <a:fillRect/>
          </a:stretch>
        </p:blipFill>
        <p:spPr bwMode="auto">
          <a:xfrm>
            <a:off x="35496" y="1967587"/>
            <a:ext cx="2736304" cy="2952846"/>
          </a:xfrm>
          <a:prstGeom prst="rect">
            <a:avLst/>
          </a:prstGeom>
          <a:noFill/>
          <a:ln w="9525">
            <a:noFill/>
            <a:miter lim="800000"/>
            <a:headEnd/>
            <a:tailEnd/>
          </a:ln>
        </p:spPr>
      </p:pic>
      <p:pic>
        <p:nvPicPr>
          <p:cNvPr id="2051" name="Picture 3"/>
          <p:cNvPicPr>
            <a:picLocks noChangeAspect="1" noChangeArrowheads="1"/>
          </p:cNvPicPr>
          <p:nvPr/>
        </p:nvPicPr>
        <p:blipFill>
          <a:blip r:embed="rId3" cstate="print"/>
          <a:srcRect/>
          <a:stretch>
            <a:fillRect/>
          </a:stretch>
        </p:blipFill>
        <p:spPr bwMode="auto">
          <a:xfrm>
            <a:off x="4355976" y="2348880"/>
            <a:ext cx="1571625" cy="2066925"/>
          </a:xfrm>
          <a:prstGeom prst="rect">
            <a:avLst/>
          </a:prstGeom>
          <a:noFill/>
          <a:ln w="9525">
            <a:noFill/>
            <a:miter lim="800000"/>
            <a:headEnd/>
            <a:tailEnd/>
          </a:ln>
        </p:spPr>
      </p:pic>
      <p:pic>
        <p:nvPicPr>
          <p:cNvPr id="2052" name="Picture 4"/>
          <p:cNvPicPr>
            <a:picLocks noChangeAspect="1" noChangeArrowheads="1"/>
          </p:cNvPicPr>
          <p:nvPr/>
        </p:nvPicPr>
        <p:blipFill>
          <a:blip r:embed="rId4" cstate="print"/>
          <a:srcRect/>
          <a:stretch>
            <a:fillRect/>
          </a:stretch>
        </p:blipFill>
        <p:spPr bwMode="auto">
          <a:xfrm>
            <a:off x="7264846" y="3212976"/>
            <a:ext cx="1771650" cy="457200"/>
          </a:xfrm>
          <a:prstGeom prst="rect">
            <a:avLst/>
          </a:prstGeom>
          <a:noFill/>
          <a:ln w="9525">
            <a:noFill/>
            <a:miter lim="800000"/>
            <a:headEnd/>
            <a:tailEnd/>
          </a:ln>
        </p:spPr>
      </p:pic>
      <p:sp>
        <p:nvSpPr>
          <p:cNvPr id="7" name="Прямокутник 6"/>
          <p:cNvSpPr/>
          <p:nvPr/>
        </p:nvSpPr>
        <p:spPr>
          <a:xfrm>
            <a:off x="6287257" y="2204864"/>
            <a:ext cx="1165063" cy="369332"/>
          </a:xfrm>
          <a:prstGeom prst="rect">
            <a:avLst/>
          </a:prstGeom>
        </p:spPr>
        <p:txBody>
          <a:bodyPr wrap="none">
            <a:spAutoFit/>
          </a:bodyPr>
          <a:lstStyle/>
          <a:p>
            <a:r>
              <a:rPr lang="en-US" dirty="0" err="1" smtClean="0"/>
              <a:t>Shugoshin</a:t>
            </a:r>
            <a:endParaRPr lang="uk-UA" dirty="0"/>
          </a:p>
        </p:txBody>
      </p:sp>
      <p:sp>
        <p:nvSpPr>
          <p:cNvPr id="8" name="Прямокутник 7"/>
          <p:cNvSpPr/>
          <p:nvPr/>
        </p:nvSpPr>
        <p:spPr>
          <a:xfrm>
            <a:off x="5724128" y="2780928"/>
            <a:ext cx="939681" cy="369332"/>
          </a:xfrm>
          <a:prstGeom prst="rect">
            <a:avLst/>
          </a:prstGeom>
        </p:spPr>
        <p:txBody>
          <a:bodyPr wrap="none">
            <a:spAutoFit/>
          </a:bodyPr>
          <a:lstStyle/>
          <a:p>
            <a:r>
              <a:rPr lang="en-US" dirty="0" err="1" smtClean="0"/>
              <a:t>Cohesin</a:t>
            </a:r>
            <a:endParaRPr lang="uk-UA" dirty="0"/>
          </a:p>
        </p:txBody>
      </p:sp>
      <p:sp>
        <p:nvSpPr>
          <p:cNvPr id="9" name="Прямокутник 8"/>
          <p:cNvSpPr/>
          <p:nvPr/>
        </p:nvSpPr>
        <p:spPr>
          <a:xfrm>
            <a:off x="971600" y="1412777"/>
            <a:ext cx="1440160" cy="646331"/>
          </a:xfrm>
          <a:prstGeom prst="rect">
            <a:avLst/>
          </a:prstGeom>
        </p:spPr>
        <p:txBody>
          <a:bodyPr wrap="square">
            <a:spAutoFit/>
          </a:bodyPr>
          <a:lstStyle/>
          <a:p>
            <a:r>
              <a:rPr lang="en-US" dirty="0" smtClean="0"/>
              <a:t>Chromatin</a:t>
            </a:r>
          </a:p>
          <a:p>
            <a:r>
              <a:rPr lang="en-US" dirty="0" smtClean="0"/>
              <a:t>network</a:t>
            </a:r>
            <a:endParaRPr lang="uk-UA" dirty="0"/>
          </a:p>
        </p:txBody>
      </p:sp>
      <p:cxnSp>
        <p:nvCxnSpPr>
          <p:cNvPr id="11" name="Пряма зі стрілкою 10"/>
          <p:cNvCxnSpPr/>
          <p:nvPr/>
        </p:nvCxnSpPr>
        <p:spPr>
          <a:xfrm flipH="1">
            <a:off x="5220072" y="2996952"/>
            <a:ext cx="576064" cy="21602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6" name="Пряма зі стрілкою 15"/>
          <p:cNvCxnSpPr/>
          <p:nvPr/>
        </p:nvCxnSpPr>
        <p:spPr>
          <a:xfrm>
            <a:off x="6588224" y="3068960"/>
            <a:ext cx="864096" cy="36004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8" name="Пряма зі стрілкою 17"/>
          <p:cNvCxnSpPr/>
          <p:nvPr/>
        </p:nvCxnSpPr>
        <p:spPr>
          <a:xfrm>
            <a:off x="7380312" y="2461538"/>
            <a:ext cx="707145" cy="82344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8" name="Пряма зі стрілкою 27"/>
          <p:cNvCxnSpPr/>
          <p:nvPr/>
        </p:nvCxnSpPr>
        <p:spPr>
          <a:xfrm flipH="1">
            <a:off x="1835696" y="3068960"/>
            <a:ext cx="2880320" cy="7200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9" name="Прямокутник 28"/>
          <p:cNvSpPr/>
          <p:nvPr/>
        </p:nvSpPr>
        <p:spPr>
          <a:xfrm>
            <a:off x="683568" y="4869160"/>
            <a:ext cx="1330108" cy="400110"/>
          </a:xfrm>
          <a:prstGeom prst="rect">
            <a:avLst/>
          </a:prstGeom>
        </p:spPr>
        <p:txBody>
          <a:bodyPr wrap="none">
            <a:spAutoFit/>
          </a:bodyPr>
          <a:lstStyle/>
          <a:p>
            <a:r>
              <a:rPr lang="en-US" sz="2000" b="1" dirty="0" err="1" smtClean="0"/>
              <a:t>Interphase</a:t>
            </a:r>
            <a:endParaRPr lang="uk-UA" sz="2000" dirty="0"/>
          </a:p>
        </p:txBody>
      </p:sp>
      <p:sp>
        <p:nvSpPr>
          <p:cNvPr id="30" name="Прямокутник 29"/>
          <p:cNvSpPr/>
          <p:nvPr/>
        </p:nvSpPr>
        <p:spPr>
          <a:xfrm>
            <a:off x="7740352" y="3789040"/>
            <a:ext cx="962828" cy="400110"/>
          </a:xfrm>
          <a:prstGeom prst="rect">
            <a:avLst/>
          </a:prstGeom>
        </p:spPr>
        <p:txBody>
          <a:bodyPr wrap="none">
            <a:spAutoFit/>
          </a:bodyPr>
          <a:lstStyle/>
          <a:p>
            <a:r>
              <a:rPr lang="en-US" sz="2000" b="1" dirty="0" smtClean="0"/>
              <a:t>Mitosis</a:t>
            </a:r>
            <a:endParaRPr lang="uk-UA" sz="2000" dirty="0"/>
          </a:p>
        </p:txBody>
      </p:sp>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4000" cy="1052736"/>
          </a:xfrm>
        </p:spPr>
        <p:style>
          <a:lnRef idx="1">
            <a:schemeClr val="accent3"/>
          </a:lnRef>
          <a:fillRef idx="2">
            <a:schemeClr val="accent3"/>
          </a:fillRef>
          <a:effectRef idx="1">
            <a:schemeClr val="accent3"/>
          </a:effectRef>
          <a:fontRef idx="minor">
            <a:schemeClr val="dk1"/>
          </a:fontRef>
        </p:style>
        <p:txBody>
          <a:bodyPr>
            <a:normAutofit fontScale="90000"/>
          </a:bodyPr>
          <a:lstStyle/>
          <a:p>
            <a:r>
              <a:rPr lang="en-US" dirty="0" smtClean="0"/>
              <a:t>Nuclear envelope break down and </a:t>
            </a:r>
            <a:r>
              <a:rPr lang="en-US" dirty="0" err="1" smtClean="0"/>
              <a:t>cytoplasmic</a:t>
            </a:r>
            <a:r>
              <a:rPr lang="en-US" dirty="0" smtClean="0"/>
              <a:t> organelles fragmentation</a:t>
            </a:r>
            <a:endParaRPr lang="uk-UA" dirty="0"/>
          </a:p>
        </p:txBody>
      </p:sp>
      <p:sp>
        <p:nvSpPr>
          <p:cNvPr id="3" name="Місце для вмісту 2"/>
          <p:cNvSpPr>
            <a:spLocks noGrp="1"/>
          </p:cNvSpPr>
          <p:nvPr>
            <p:ph idx="1"/>
          </p:nvPr>
        </p:nvSpPr>
        <p:spPr>
          <a:xfrm>
            <a:off x="0" y="1196752"/>
            <a:ext cx="9144000" cy="5661248"/>
          </a:xfrm>
        </p:spPr>
        <p:txBody>
          <a:bodyPr/>
          <a:lstStyle/>
          <a:p>
            <a:r>
              <a:rPr lang="en-US" dirty="0" smtClean="0"/>
              <a:t>Nuclear </a:t>
            </a:r>
            <a:r>
              <a:rPr lang="en-US" dirty="0" err="1" smtClean="0"/>
              <a:t>lamines</a:t>
            </a:r>
            <a:r>
              <a:rPr lang="en-US" dirty="0" smtClean="0"/>
              <a:t> are </a:t>
            </a:r>
            <a:r>
              <a:rPr lang="en-US" dirty="0" err="1" smtClean="0"/>
              <a:t>phosphorylated</a:t>
            </a:r>
            <a:r>
              <a:rPr lang="en-US" dirty="0" smtClean="0"/>
              <a:t> by CDK at the end of G2 and </a:t>
            </a:r>
            <a:r>
              <a:rPr lang="en-US" dirty="0" err="1" smtClean="0"/>
              <a:t>breaked</a:t>
            </a:r>
            <a:r>
              <a:rPr lang="en-US" dirty="0" smtClean="0"/>
              <a:t> down onto </a:t>
            </a:r>
            <a:r>
              <a:rPr lang="en-US" dirty="0" err="1" smtClean="0"/>
              <a:t>cysternae</a:t>
            </a:r>
            <a:r>
              <a:rPr lang="en-US" dirty="0" smtClean="0"/>
              <a:t> surrounding </a:t>
            </a:r>
            <a:r>
              <a:rPr lang="en-US" dirty="0" err="1" smtClean="0"/>
              <a:t>condencing</a:t>
            </a:r>
            <a:r>
              <a:rPr lang="en-US" dirty="0" smtClean="0"/>
              <a:t> chromatin and later onto ≈ 70 nm spherical vesicles.</a:t>
            </a:r>
          </a:p>
          <a:p>
            <a:r>
              <a:rPr lang="en-US" dirty="0" smtClean="0"/>
              <a:t>The Golgi and ER are </a:t>
            </a:r>
            <a:r>
              <a:rPr lang="en-US" dirty="0" err="1" smtClean="0"/>
              <a:t>extensivelly</a:t>
            </a:r>
            <a:r>
              <a:rPr lang="en-US" dirty="0" smtClean="0"/>
              <a:t> fragmented onto </a:t>
            </a:r>
            <a:r>
              <a:rPr lang="en-US" dirty="0" err="1" smtClean="0"/>
              <a:t>cytoplasmic</a:t>
            </a:r>
            <a:r>
              <a:rPr lang="en-US" dirty="0" smtClean="0"/>
              <a:t> vesicles.</a:t>
            </a:r>
          </a:p>
          <a:p>
            <a:r>
              <a:rPr lang="en-US" dirty="0" smtClean="0"/>
              <a:t>The mitochondria, </a:t>
            </a:r>
            <a:r>
              <a:rPr lang="en-US" dirty="0" err="1" smtClean="0"/>
              <a:t>lysosomes</a:t>
            </a:r>
            <a:r>
              <a:rPr lang="en-US" dirty="0" smtClean="0"/>
              <a:t>, </a:t>
            </a:r>
            <a:r>
              <a:rPr lang="en-US" dirty="0" err="1" smtClean="0"/>
              <a:t>peroxysomes</a:t>
            </a:r>
            <a:r>
              <a:rPr lang="en-US" dirty="0" smtClean="0"/>
              <a:t> and chloroplasts traverse M relatively intact.  </a:t>
            </a:r>
            <a:endParaRPr lang="uk-UA" dirty="0"/>
          </a:p>
        </p:txBody>
      </p:sp>
    </p:spTree>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4000" cy="476672"/>
          </a:xfrm>
        </p:spPr>
        <p:style>
          <a:lnRef idx="1">
            <a:schemeClr val="accent3"/>
          </a:lnRef>
          <a:fillRef idx="2">
            <a:schemeClr val="accent3"/>
          </a:fillRef>
          <a:effectRef idx="1">
            <a:schemeClr val="accent3"/>
          </a:effectRef>
          <a:fontRef idx="minor">
            <a:schemeClr val="dk1"/>
          </a:fontRef>
        </p:style>
        <p:txBody>
          <a:bodyPr>
            <a:normAutofit fontScale="90000"/>
          </a:bodyPr>
          <a:lstStyle/>
          <a:p>
            <a:r>
              <a:rPr lang="en-US" dirty="0" smtClean="0"/>
              <a:t>Yeast spindle</a:t>
            </a:r>
            <a:endParaRPr lang="uk-UA" dirty="0"/>
          </a:p>
        </p:txBody>
      </p:sp>
      <p:pic>
        <p:nvPicPr>
          <p:cNvPr id="8194" name="Picture 2"/>
          <p:cNvPicPr>
            <a:picLocks noGrp="1" noChangeAspect="1" noChangeArrowheads="1"/>
          </p:cNvPicPr>
          <p:nvPr>
            <p:ph idx="1"/>
          </p:nvPr>
        </p:nvPicPr>
        <p:blipFill>
          <a:blip r:embed="rId2" cstate="email">
            <a:extLst>
              <a:ext uri="{28A0092B-C50C-407E-A947-70E740481C1C}">
                <a14:useLocalDpi xmlns:a14="http://schemas.microsoft.com/office/drawing/2010/main"/>
              </a:ext>
            </a:extLst>
          </a:blip>
          <a:srcRect/>
          <a:stretch>
            <a:fillRect/>
          </a:stretch>
        </p:blipFill>
        <p:spPr bwMode="auto">
          <a:xfrm rot="16200000">
            <a:off x="-1427002" y="1966503"/>
            <a:ext cx="6357392" cy="3480370"/>
          </a:xfrm>
          <a:prstGeom prst="rect">
            <a:avLst/>
          </a:prstGeom>
          <a:noFill/>
          <a:ln w="9525">
            <a:noFill/>
            <a:miter lim="800000"/>
            <a:headEnd/>
            <a:tailEnd/>
          </a:ln>
        </p:spPr>
      </p:pic>
      <p:sp>
        <p:nvSpPr>
          <p:cNvPr id="4" name="Прямокутник 3"/>
          <p:cNvSpPr/>
          <p:nvPr/>
        </p:nvSpPr>
        <p:spPr>
          <a:xfrm>
            <a:off x="3563888" y="548681"/>
            <a:ext cx="5580112" cy="5632311"/>
          </a:xfrm>
          <a:prstGeom prst="rect">
            <a:avLst/>
          </a:prstGeom>
        </p:spPr>
        <p:txBody>
          <a:bodyPr wrap="square">
            <a:spAutoFit/>
          </a:bodyPr>
          <a:lstStyle/>
          <a:p>
            <a:r>
              <a:rPr lang="en-US" sz="4000" baseline="-25000" dirty="0" smtClean="0"/>
              <a:t>Unlike most eukaryotic cells, the nuclear envelope does not break down at the end of prophase in a dividing yeast cell. The spindle fibers are seen to remain within the cell nucleus, stretched between the spindle pole bodies, which can be seen situated at opposite ends of the cell nucleus, embedded within the nuclear envelope. The spindle pole bodies are microtubule organizing centers (MTOCs) similar in function to the </a:t>
            </a:r>
            <a:r>
              <a:rPr lang="en-US" sz="4000" baseline="-25000" dirty="0" err="1" smtClean="0"/>
              <a:t>centrosomes</a:t>
            </a:r>
            <a:r>
              <a:rPr lang="en-US" sz="4000" baseline="-25000" dirty="0" smtClean="0"/>
              <a:t> of animal cells. </a:t>
            </a:r>
            <a:endParaRPr lang="uk-UA" sz="4000" dirty="0"/>
          </a:p>
        </p:txBody>
      </p:sp>
    </p:spTree>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4000" cy="620688"/>
          </a:xfrm>
        </p:spPr>
        <p:style>
          <a:lnRef idx="1">
            <a:schemeClr val="accent3"/>
          </a:lnRef>
          <a:fillRef idx="2">
            <a:schemeClr val="accent3"/>
          </a:fillRef>
          <a:effectRef idx="1">
            <a:schemeClr val="accent3"/>
          </a:effectRef>
          <a:fontRef idx="minor">
            <a:schemeClr val="dk1"/>
          </a:fontRef>
        </p:style>
        <p:txBody>
          <a:bodyPr>
            <a:normAutofit fontScale="90000"/>
          </a:bodyPr>
          <a:lstStyle/>
          <a:p>
            <a:r>
              <a:rPr lang="en-US" altLang="en-US" dirty="0" err="1" smtClean="0"/>
              <a:t>Prometaphase</a:t>
            </a:r>
            <a:endParaRPr lang="uk-UA" dirty="0"/>
          </a:p>
        </p:txBody>
      </p:sp>
      <p:sp>
        <p:nvSpPr>
          <p:cNvPr id="3" name="Місце для вмісту 2"/>
          <p:cNvSpPr>
            <a:spLocks noGrp="1"/>
          </p:cNvSpPr>
          <p:nvPr>
            <p:ph idx="1"/>
          </p:nvPr>
        </p:nvSpPr>
        <p:spPr>
          <a:xfrm>
            <a:off x="0" y="764704"/>
            <a:ext cx="9144000" cy="6093296"/>
          </a:xfrm>
        </p:spPr>
        <p:txBody>
          <a:bodyPr>
            <a:normAutofit fontScale="92500" lnSpcReduction="10000"/>
          </a:bodyPr>
          <a:lstStyle/>
          <a:p>
            <a:r>
              <a:rPr lang="en-US" dirty="0" smtClean="0"/>
              <a:t>At first, the </a:t>
            </a:r>
            <a:r>
              <a:rPr lang="en-US" dirty="0" err="1" smtClean="0"/>
              <a:t>chrs</a:t>
            </a:r>
            <a:r>
              <a:rPr lang="en-US" dirty="0" smtClean="0"/>
              <a:t> are scattered in region where was a nucleus. As microtubules penetrate this region, some of them are captured by </a:t>
            </a:r>
            <a:r>
              <a:rPr lang="en-US" dirty="0" err="1" smtClean="0"/>
              <a:t>kinetochore</a:t>
            </a:r>
            <a:r>
              <a:rPr lang="en-US" dirty="0" smtClean="0"/>
              <a:t> by </a:t>
            </a:r>
            <a:r>
              <a:rPr lang="en-US" b="1" dirty="0" smtClean="0"/>
              <a:t>lateral contact (</a:t>
            </a:r>
            <a:r>
              <a:rPr lang="en-US" b="1" dirty="0" err="1" smtClean="0"/>
              <a:t>chrs</a:t>
            </a:r>
            <a:r>
              <a:rPr lang="en-US" b="1" dirty="0" smtClean="0"/>
              <a:t> moved laterally first), then by terminal contact of +end </a:t>
            </a:r>
            <a:r>
              <a:rPr lang="en-US" dirty="0" smtClean="0"/>
              <a:t>of chromosomal microtubules.  If microtubules from both poles are attached, later one is disconnected. The </a:t>
            </a:r>
            <a:r>
              <a:rPr lang="en-US" dirty="0" err="1" smtClean="0"/>
              <a:t>chrs</a:t>
            </a:r>
            <a:r>
              <a:rPr lang="en-US" dirty="0" smtClean="0"/>
              <a:t> </a:t>
            </a:r>
            <a:r>
              <a:rPr lang="en-US" dirty="0" err="1" smtClean="0"/>
              <a:t>oscilate</a:t>
            </a:r>
            <a:r>
              <a:rPr lang="en-US" dirty="0" smtClean="0"/>
              <a:t> back and forth along the chromosomal microtubules at rate 10 - 50µm/min. The longer microtubule exert the greater </a:t>
            </a:r>
            <a:r>
              <a:rPr lang="en-US" dirty="0" err="1" smtClean="0"/>
              <a:t>tention</a:t>
            </a:r>
            <a:r>
              <a:rPr lang="en-US" dirty="0" smtClean="0"/>
              <a:t> and </a:t>
            </a:r>
            <a:r>
              <a:rPr lang="en-US" dirty="0" err="1" smtClean="0"/>
              <a:t>chr</a:t>
            </a:r>
            <a:r>
              <a:rPr lang="en-US" dirty="0" smtClean="0"/>
              <a:t> tend to be pooled by longer microtubule. While pooling, the longer is shortened and shorter is elongated by </a:t>
            </a:r>
            <a:r>
              <a:rPr lang="en-US" dirty="0" err="1" smtClean="0"/>
              <a:t>eddition</a:t>
            </a:r>
            <a:r>
              <a:rPr lang="en-US" dirty="0" smtClean="0"/>
              <a:t> of </a:t>
            </a:r>
            <a:r>
              <a:rPr lang="en-US" dirty="0" err="1" smtClean="0"/>
              <a:t>tubulin</a:t>
            </a:r>
            <a:r>
              <a:rPr lang="en-US" dirty="0" smtClean="0"/>
              <a:t> subunits. The microtubules </a:t>
            </a:r>
            <a:r>
              <a:rPr lang="en-US" b="1" dirty="0" smtClean="0"/>
              <a:t>becoming equivalent in length </a:t>
            </a:r>
            <a:r>
              <a:rPr lang="en-US" dirty="0" smtClean="0"/>
              <a:t>and </a:t>
            </a:r>
            <a:r>
              <a:rPr lang="en-US" dirty="0" err="1" smtClean="0"/>
              <a:t>chrs</a:t>
            </a:r>
            <a:r>
              <a:rPr lang="en-US" dirty="0" smtClean="0"/>
              <a:t> appeared at the </a:t>
            </a:r>
            <a:r>
              <a:rPr lang="en-US" b="1" dirty="0" smtClean="0"/>
              <a:t>spindle middle plane</a:t>
            </a:r>
            <a:r>
              <a:rPr lang="en-US" dirty="0" smtClean="0"/>
              <a:t>.  </a:t>
            </a:r>
            <a:endParaRPr lang="uk-UA" dirty="0"/>
          </a:p>
        </p:txBody>
      </p:sp>
    </p:spTree>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Grp="1" noChangeAspect="1" noChangeArrowheads="1"/>
          </p:cNvPicPr>
          <p:nvPr>
            <p:ph idx="1"/>
          </p:nvPr>
        </p:nvPicPr>
        <p:blipFill>
          <a:blip r:embed="rId2" cstate="email">
            <a:extLst>
              <a:ext uri="{28A0092B-C50C-407E-A947-70E740481C1C}">
                <a14:useLocalDpi xmlns:a14="http://schemas.microsoft.com/office/drawing/2010/main"/>
              </a:ext>
            </a:extLst>
          </a:blip>
          <a:srcRect/>
          <a:stretch>
            <a:fillRect/>
          </a:stretch>
        </p:blipFill>
        <p:spPr bwMode="auto">
          <a:xfrm>
            <a:off x="0" y="0"/>
            <a:ext cx="4839510" cy="6858000"/>
          </a:xfrm>
          <a:prstGeom prst="rect">
            <a:avLst/>
          </a:prstGeom>
          <a:noFill/>
          <a:ln w="9525">
            <a:noFill/>
            <a:miter lim="800000"/>
            <a:headEnd/>
            <a:tailEnd/>
          </a:ln>
        </p:spPr>
      </p:pic>
      <p:sp>
        <p:nvSpPr>
          <p:cNvPr id="5" name="Прямокутник 4"/>
          <p:cNvSpPr/>
          <p:nvPr/>
        </p:nvSpPr>
        <p:spPr>
          <a:xfrm>
            <a:off x="4860032" y="0"/>
            <a:ext cx="4283968" cy="5981125"/>
          </a:xfrm>
          <a:prstGeom prst="rect">
            <a:avLst/>
          </a:prstGeom>
        </p:spPr>
        <p:txBody>
          <a:bodyPr wrap="square">
            <a:spAutoFit/>
          </a:bodyPr>
          <a:lstStyle/>
          <a:p>
            <a:r>
              <a:rPr lang="en-US" sz="2800" b="1" baseline="-25000" dirty="0" smtClean="0"/>
              <a:t>Microtubule behavior during formation of the metaphase  plate. </a:t>
            </a:r>
          </a:p>
          <a:p>
            <a:r>
              <a:rPr lang="en-US" sz="2800" baseline="-25000" dirty="0" smtClean="0"/>
              <a:t>Initially, the chromosome is connected to microtubules from opposite poles that are very different in length. As </a:t>
            </a:r>
            <a:r>
              <a:rPr lang="en-US" sz="2800" baseline="-25000" dirty="0" err="1" smtClean="0"/>
              <a:t>prometaphase</a:t>
            </a:r>
            <a:r>
              <a:rPr lang="en-US" sz="2800" baseline="-25000" dirty="0" smtClean="0"/>
              <a:t> continues, this </a:t>
            </a:r>
            <a:r>
              <a:rPr lang="en-US" sz="2800" baseline="-25000" dirty="0" err="1" smtClean="0"/>
              <a:t>imballance</a:t>
            </a:r>
            <a:r>
              <a:rPr lang="en-US" sz="2800" baseline="-25000" dirty="0" smtClean="0"/>
              <a:t> is corrected as the result of the shortening of one of the microtubules due to the rapid loss of </a:t>
            </a:r>
            <a:r>
              <a:rPr lang="en-US" sz="2800" baseline="-25000" dirty="0" err="1" smtClean="0"/>
              <a:t>tubulin</a:t>
            </a:r>
            <a:r>
              <a:rPr lang="en-US" sz="2800" baseline="-25000" dirty="0" smtClean="0"/>
              <a:t> subunits at the </a:t>
            </a:r>
            <a:r>
              <a:rPr lang="en-US" sz="2800" baseline="-25000" dirty="0" err="1" smtClean="0"/>
              <a:t>kinetochore</a:t>
            </a:r>
            <a:r>
              <a:rPr lang="en-US" sz="2800" baseline="-25000" dirty="0" smtClean="0"/>
              <a:t> and the lengthening of the other microtubule due to the rapid addition of </a:t>
            </a:r>
            <a:r>
              <a:rPr lang="en-US" sz="2800" baseline="-25000" dirty="0" err="1" smtClean="0"/>
              <a:t>tubulin</a:t>
            </a:r>
            <a:r>
              <a:rPr lang="en-US" sz="2800" baseline="-25000" dirty="0" smtClean="0"/>
              <a:t> subunits at the </a:t>
            </a:r>
            <a:r>
              <a:rPr lang="en-US" sz="2800" baseline="-25000" dirty="0" err="1" smtClean="0"/>
              <a:t>kinetochore</a:t>
            </a:r>
            <a:r>
              <a:rPr lang="en-US" sz="2800" baseline="-25000" dirty="0" smtClean="0"/>
              <a:t>. These changes are superimposed over a much slower rate of polymerization-</a:t>
            </a:r>
            <a:r>
              <a:rPr lang="en-US" sz="2800" baseline="-25000" dirty="0" err="1" smtClean="0"/>
              <a:t>depolymerization</a:t>
            </a:r>
            <a:r>
              <a:rPr lang="en-US" sz="2800" baseline="-25000" dirty="0" smtClean="0"/>
              <a:t>, which occurs continually and gives the microtubules of the mitotic spindle a dynamic character. The insets provide a schematic view of the addition of subunits at the </a:t>
            </a:r>
            <a:r>
              <a:rPr lang="en-US" sz="2800" baseline="-25000" dirty="0" err="1" smtClean="0"/>
              <a:t>kinetochore</a:t>
            </a:r>
            <a:r>
              <a:rPr lang="en-US" sz="2800" baseline="-25000" dirty="0" smtClean="0"/>
              <a:t> and loss of subunits at the poles.</a:t>
            </a:r>
            <a:endParaRPr lang="uk-UA" sz="2800" dirty="0"/>
          </a:p>
        </p:txBody>
      </p:sp>
    </p:spTree>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27384"/>
            <a:ext cx="9144000" cy="562074"/>
          </a:xfrm>
        </p:spPr>
        <p:style>
          <a:lnRef idx="1">
            <a:schemeClr val="accent3"/>
          </a:lnRef>
          <a:fillRef idx="2">
            <a:schemeClr val="accent3"/>
          </a:fillRef>
          <a:effectRef idx="1">
            <a:schemeClr val="accent3"/>
          </a:effectRef>
          <a:fontRef idx="minor">
            <a:schemeClr val="dk1"/>
          </a:fontRef>
        </p:style>
        <p:txBody>
          <a:bodyPr>
            <a:normAutofit fontScale="90000"/>
          </a:bodyPr>
          <a:lstStyle/>
          <a:p>
            <a:r>
              <a:rPr lang="en-US" dirty="0" smtClean="0"/>
              <a:t>Metaphase</a:t>
            </a:r>
            <a:endParaRPr lang="uk-UA" dirty="0"/>
          </a:p>
        </p:txBody>
      </p:sp>
      <p:sp>
        <p:nvSpPr>
          <p:cNvPr id="3" name="Місце для вмісту 2"/>
          <p:cNvSpPr>
            <a:spLocks noGrp="1"/>
          </p:cNvSpPr>
          <p:nvPr>
            <p:ph idx="1"/>
          </p:nvPr>
        </p:nvSpPr>
        <p:spPr>
          <a:xfrm>
            <a:off x="0" y="548680"/>
            <a:ext cx="9144000" cy="6309320"/>
          </a:xfrm>
        </p:spPr>
        <p:txBody>
          <a:bodyPr>
            <a:normAutofit lnSpcReduction="10000"/>
          </a:bodyPr>
          <a:lstStyle/>
          <a:p>
            <a:r>
              <a:rPr lang="en-US" dirty="0" smtClean="0"/>
              <a:t>When all </a:t>
            </a:r>
            <a:r>
              <a:rPr lang="en-US" dirty="0" err="1" smtClean="0"/>
              <a:t>chrs</a:t>
            </a:r>
            <a:r>
              <a:rPr lang="en-US" dirty="0" smtClean="0"/>
              <a:t> aligned in equator and each </a:t>
            </a:r>
            <a:r>
              <a:rPr lang="en-US" dirty="0" err="1" smtClean="0"/>
              <a:t>chromatid</a:t>
            </a:r>
            <a:r>
              <a:rPr lang="en-US" dirty="0" smtClean="0"/>
              <a:t> is attached to microtubules from opposite poles, the cell is reached metaphase</a:t>
            </a:r>
          </a:p>
          <a:p>
            <a:pPr>
              <a:buNone/>
            </a:pPr>
            <a:r>
              <a:rPr lang="en-US" dirty="0" smtClean="0"/>
              <a:t>The metaphase spindle consisted of microtubules:</a:t>
            </a:r>
          </a:p>
          <a:p>
            <a:pPr marL="514350" indent="-514350">
              <a:buAutoNum type="arabicPeriod"/>
            </a:pPr>
            <a:r>
              <a:rPr lang="en-US" i="1" dirty="0" smtClean="0"/>
              <a:t>Astral</a:t>
            </a:r>
            <a:r>
              <a:rPr lang="en-US" dirty="0" smtClean="0"/>
              <a:t> – radiate from </a:t>
            </a:r>
            <a:r>
              <a:rPr lang="en-US" dirty="0" err="1" smtClean="0"/>
              <a:t>centrosome</a:t>
            </a:r>
            <a:r>
              <a:rPr lang="en-US" dirty="0" smtClean="0"/>
              <a:t> outside the spindle, possibly, determine position of spindle &amp; plane of </a:t>
            </a:r>
            <a:r>
              <a:rPr lang="en-US" dirty="0" err="1" smtClean="0"/>
              <a:t>cytokinesis</a:t>
            </a:r>
            <a:endParaRPr lang="en-US" dirty="0" smtClean="0"/>
          </a:p>
          <a:p>
            <a:pPr marL="514350" indent="-514350">
              <a:buAutoNum type="arabicPeriod"/>
            </a:pPr>
            <a:r>
              <a:rPr lang="en-US" i="1" dirty="0" err="1" smtClean="0"/>
              <a:t>Chromocomal</a:t>
            </a:r>
            <a:r>
              <a:rPr lang="en-US" i="1" dirty="0" smtClean="0"/>
              <a:t> (</a:t>
            </a:r>
            <a:r>
              <a:rPr lang="en-US" i="1" dirty="0" err="1" smtClean="0"/>
              <a:t>Kinetochore</a:t>
            </a:r>
            <a:r>
              <a:rPr lang="en-US" i="1" dirty="0" smtClean="0"/>
              <a:t>) </a:t>
            </a:r>
            <a:r>
              <a:rPr lang="en-US" dirty="0" smtClean="0"/>
              <a:t>- join </a:t>
            </a:r>
            <a:r>
              <a:rPr lang="en-US" dirty="0" err="1" smtClean="0"/>
              <a:t>kinetochores</a:t>
            </a:r>
            <a:r>
              <a:rPr lang="en-US" dirty="0" smtClean="0"/>
              <a:t> to </a:t>
            </a:r>
            <a:r>
              <a:rPr lang="en-US" dirty="0" err="1" smtClean="0"/>
              <a:t>centrosomes</a:t>
            </a:r>
            <a:r>
              <a:rPr lang="en-US" dirty="0" smtClean="0"/>
              <a:t> for </a:t>
            </a:r>
            <a:r>
              <a:rPr lang="en-US" dirty="0" err="1" smtClean="0"/>
              <a:t>chrs</a:t>
            </a:r>
            <a:r>
              <a:rPr lang="en-US" dirty="0" smtClean="0"/>
              <a:t> movement</a:t>
            </a:r>
          </a:p>
          <a:p>
            <a:pPr marL="514350" indent="-514350">
              <a:buAutoNum type="arabicPeriod"/>
            </a:pPr>
            <a:r>
              <a:rPr lang="en-US" i="1" dirty="0" smtClean="0"/>
              <a:t>Polar (</a:t>
            </a:r>
            <a:r>
              <a:rPr lang="en-US" i="1" dirty="0" err="1" smtClean="0"/>
              <a:t>interpolar</a:t>
            </a:r>
            <a:r>
              <a:rPr lang="en-US" i="1" dirty="0" smtClean="0"/>
              <a:t>) </a:t>
            </a:r>
            <a:r>
              <a:rPr lang="en-US" dirty="0" smtClean="0"/>
              <a:t>– extend between </a:t>
            </a:r>
            <a:r>
              <a:rPr lang="en-US" dirty="0" err="1" smtClean="0"/>
              <a:t>centrosomes</a:t>
            </a:r>
            <a:r>
              <a:rPr lang="en-US" dirty="0" smtClean="0"/>
              <a:t> past the chromosomes. Discontinues, </a:t>
            </a:r>
            <a:r>
              <a:rPr lang="en-US" dirty="0" err="1" smtClean="0"/>
              <a:t>interdigitate</a:t>
            </a:r>
            <a:r>
              <a:rPr lang="en-US" dirty="0" smtClean="0"/>
              <a:t> at the middle plane, where they end.</a:t>
            </a:r>
          </a:p>
          <a:p>
            <a:endParaRPr lang="uk-UA" dirty="0"/>
          </a:p>
        </p:txBody>
      </p:sp>
    </p:spTree>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uk-UA"/>
          </a:p>
        </p:txBody>
      </p:sp>
      <p:pic>
        <p:nvPicPr>
          <p:cNvPr id="9218" name="Picture 2"/>
          <p:cNvPicPr>
            <a:picLocks noGrp="1" noChangeAspect="1" noChangeArrowheads="1"/>
          </p:cNvPicPr>
          <p:nvPr>
            <p:ph idx="1"/>
          </p:nvPr>
        </p:nvPicPr>
        <p:blipFill>
          <a:blip r:embed="rId2" cstate="email">
            <a:extLst>
              <a:ext uri="{28A0092B-C50C-407E-A947-70E740481C1C}">
                <a14:useLocalDpi xmlns:a14="http://schemas.microsoft.com/office/drawing/2010/main"/>
              </a:ext>
            </a:extLst>
          </a:blip>
          <a:srcRect/>
          <a:stretch>
            <a:fillRect/>
          </a:stretch>
        </p:blipFill>
        <p:spPr bwMode="auto">
          <a:xfrm>
            <a:off x="0" y="0"/>
            <a:ext cx="9192108" cy="4149080"/>
          </a:xfrm>
          <a:prstGeom prst="rect">
            <a:avLst/>
          </a:prstGeom>
          <a:noFill/>
          <a:ln w="9525">
            <a:noFill/>
            <a:miter lim="800000"/>
            <a:headEnd/>
            <a:tailEnd/>
          </a:ln>
        </p:spPr>
      </p:pic>
      <p:sp>
        <p:nvSpPr>
          <p:cNvPr id="4" name="Прямокутник 3"/>
          <p:cNvSpPr/>
          <p:nvPr/>
        </p:nvSpPr>
        <p:spPr>
          <a:xfrm>
            <a:off x="0" y="4224570"/>
            <a:ext cx="9144000" cy="2349361"/>
          </a:xfrm>
          <a:prstGeom prst="rect">
            <a:avLst/>
          </a:prstGeom>
        </p:spPr>
        <p:txBody>
          <a:bodyPr wrap="square">
            <a:spAutoFit/>
          </a:bodyPr>
          <a:lstStyle/>
          <a:p>
            <a:r>
              <a:rPr lang="en-US" sz="4000" b="1" baseline="-25000" dirty="0" smtClean="0"/>
              <a:t>The mitotic spindle of an animal cell. </a:t>
            </a:r>
            <a:r>
              <a:rPr lang="en-US" sz="4000" baseline="-25000" dirty="0" smtClean="0"/>
              <a:t>Each spindle pole contains a pair of </a:t>
            </a:r>
            <a:r>
              <a:rPr lang="en-US" sz="4000" baseline="-25000" dirty="0" err="1" smtClean="0"/>
              <a:t>centrioles</a:t>
            </a:r>
            <a:r>
              <a:rPr lang="en-US" sz="4000" baseline="-25000" dirty="0" smtClean="0"/>
              <a:t> surrounded by amorphous </a:t>
            </a:r>
            <a:r>
              <a:rPr lang="en-US" sz="4000" baseline="-25000" dirty="0" err="1" smtClean="0"/>
              <a:t>pericentriolar</a:t>
            </a:r>
            <a:r>
              <a:rPr lang="en-US" sz="4000" baseline="-25000" dirty="0" smtClean="0"/>
              <a:t> material at which the microtubules are nucleated. Three types of spindle fibers—astral, chromosomal, and polar spindle fibers—are evident.</a:t>
            </a:r>
            <a:endParaRPr lang="uk-UA" sz="4000" dirty="0"/>
          </a:p>
        </p:txBody>
      </p:sp>
    </p:spTree>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2"/>
          <p:cNvPicPr>
            <a:picLocks noGrp="1" noChangeAspect="1" noChangeArrowheads="1"/>
          </p:cNvPicPr>
          <p:nvPr>
            <p:ph idx="1"/>
          </p:nvPr>
        </p:nvPicPr>
        <p:blipFill>
          <a:blip r:embed="rId2" cstate="email">
            <a:extLst>
              <a:ext uri="{28A0092B-C50C-407E-A947-70E740481C1C}">
                <a14:useLocalDpi xmlns:a14="http://schemas.microsoft.com/office/drawing/2010/main"/>
              </a:ext>
            </a:extLst>
          </a:blip>
          <a:srcRect/>
          <a:stretch>
            <a:fillRect/>
          </a:stretch>
        </p:blipFill>
        <p:spPr bwMode="auto">
          <a:xfrm>
            <a:off x="0" y="0"/>
            <a:ext cx="4896544" cy="6871462"/>
          </a:xfrm>
          <a:prstGeom prst="rect">
            <a:avLst/>
          </a:prstGeom>
          <a:noFill/>
          <a:ln w="9525">
            <a:noFill/>
            <a:miter lim="800000"/>
            <a:headEnd/>
            <a:tailEnd/>
          </a:ln>
        </p:spPr>
      </p:pic>
      <p:sp>
        <p:nvSpPr>
          <p:cNvPr id="4" name="Прямокутник 3"/>
          <p:cNvSpPr/>
          <p:nvPr/>
        </p:nvSpPr>
        <p:spPr>
          <a:xfrm>
            <a:off x="4932040" y="0"/>
            <a:ext cx="4211960" cy="6822380"/>
          </a:xfrm>
          <a:prstGeom prst="rect">
            <a:avLst/>
          </a:prstGeom>
        </p:spPr>
        <p:txBody>
          <a:bodyPr wrap="square">
            <a:spAutoFit/>
          </a:bodyPr>
          <a:lstStyle/>
          <a:p>
            <a:r>
              <a:rPr lang="en-US" sz="3200" b="1" baseline="-25000" dirty="0" err="1" smtClean="0"/>
              <a:t>Tubulin</a:t>
            </a:r>
            <a:r>
              <a:rPr lang="en-US" sz="3200" b="1" baseline="-25000" dirty="0" smtClean="0"/>
              <a:t> flux through the microtubules of the mitotic spindle at metaphase. </a:t>
            </a:r>
          </a:p>
          <a:p>
            <a:r>
              <a:rPr lang="en-US" sz="3200" baseline="-25000" dirty="0" smtClean="0"/>
              <a:t>Even though the microtubules appear stationary at this stage, injection of fluorescently labeled </a:t>
            </a:r>
            <a:r>
              <a:rPr lang="en-US" sz="3200" baseline="-25000" dirty="0" err="1" smtClean="0"/>
              <a:t>tubulin</a:t>
            </a:r>
            <a:r>
              <a:rPr lang="en-US" sz="3200" baseline="-25000" dirty="0" smtClean="0"/>
              <a:t> subunits indicates that the components of the spindle are in a dynamic state of flux. Subunits are incorporated preferentially at the </a:t>
            </a:r>
            <a:r>
              <a:rPr lang="en-US" sz="3200" baseline="-25000" dirty="0" err="1" smtClean="0"/>
              <a:t>kinetochores</a:t>
            </a:r>
            <a:r>
              <a:rPr lang="en-US" sz="3200" baseline="-25000" dirty="0" smtClean="0"/>
              <a:t> of the chromosomal microtubules and the equatorial ends of the polar microtubules, and they are lost preferentially from the minus ends of the microtubules in the region of the poles. As a result, the labeled subunits are seen to move through the microtubules as the time of the experiment increases.</a:t>
            </a:r>
            <a:endParaRPr lang="uk-UA" sz="3200" dirty="0"/>
          </a:p>
        </p:txBody>
      </p:sp>
    </p:spTree>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p:cNvPicPr>
            <a:picLocks noGrp="1" noChangeAspect="1" noChangeArrowheads="1"/>
          </p:cNvPicPr>
          <p:nvPr>
            <p:ph idx="1"/>
          </p:nvPr>
        </p:nvPicPr>
        <p:blipFill>
          <a:blip r:embed="rId2" cstate="print"/>
          <a:srcRect/>
          <a:stretch>
            <a:fillRect/>
          </a:stretch>
        </p:blipFill>
        <p:spPr bwMode="auto">
          <a:xfrm>
            <a:off x="2693987" y="1815306"/>
            <a:ext cx="6486525" cy="4095750"/>
          </a:xfrm>
          <a:prstGeom prst="rect">
            <a:avLst/>
          </a:prstGeom>
          <a:noFill/>
          <a:ln w="9525">
            <a:noFill/>
            <a:miter lim="800000"/>
            <a:headEnd/>
            <a:tailEnd/>
          </a:ln>
        </p:spPr>
      </p:pic>
      <p:sp>
        <p:nvSpPr>
          <p:cNvPr id="4" name="Прямокутник 3"/>
          <p:cNvSpPr/>
          <p:nvPr/>
        </p:nvSpPr>
        <p:spPr>
          <a:xfrm>
            <a:off x="0" y="-99392"/>
            <a:ext cx="8964488" cy="2308324"/>
          </a:xfrm>
          <a:prstGeom prst="rect">
            <a:avLst/>
          </a:prstGeom>
        </p:spPr>
        <p:txBody>
          <a:bodyPr wrap="square">
            <a:spAutoFit/>
          </a:bodyPr>
          <a:lstStyle/>
          <a:p>
            <a:r>
              <a:rPr lang="en-US" dirty="0" smtClean="0"/>
              <a:t>When the mitotic spindle is fully formed, the </a:t>
            </a:r>
            <a:r>
              <a:rPr lang="en-US" dirty="0" err="1" smtClean="0"/>
              <a:t>chrs</a:t>
            </a:r>
            <a:r>
              <a:rPr lang="en-US" dirty="0" smtClean="0"/>
              <a:t> align themselves along the cell spindle in the middle of the cell (equator, equatorial plates). This movement is due to: Assembly and disassembly of microtubules provide force to move chromosomes with the help of the </a:t>
            </a:r>
            <a:r>
              <a:rPr lang="en-US" b="1" dirty="0" smtClean="0"/>
              <a:t>motor proteins located in </a:t>
            </a:r>
            <a:r>
              <a:rPr lang="en-US" b="1" dirty="0" err="1" smtClean="0"/>
              <a:t>kinetochore</a:t>
            </a:r>
            <a:r>
              <a:rPr lang="en-US" dirty="0" smtClean="0"/>
              <a:t> and </a:t>
            </a:r>
            <a:r>
              <a:rPr lang="en-US" b="1" dirty="0" smtClean="0"/>
              <a:t>poles of cell </a:t>
            </a:r>
            <a:r>
              <a:rPr lang="en-US" dirty="0" smtClean="0"/>
              <a:t>pull on microtubules to provide force. The metaphase </a:t>
            </a:r>
            <a:r>
              <a:rPr lang="en-US" dirty="0" err="1" smtClean="0"/>
              <a:t>chr</a:t>
            </a:r>
            <a:r>
              <a:rPr lang="en-US" dirty="0" smtClean="0"/>
              <a:t> (2n double in structure) appears as 2 sister </a:t>
            </a:r>
            <a:r>
              <a:rPr lang="en-US" dirty="0" err="1" smtClean="0"/>
              <a:t>chromatids</a:t>
            </a:r>
            <a:r>
              <a:rPr lang="en-US" dirty="0" smtClean="0"/>
              <a:t> join together by their</a:t>
            </a:r>
          </a:p>
          <a:p>
            <a:r>
              <a:rPr lang="en-US" dirty="0" err="1" smtClean="0"/>
              <a:t>centromeres</a:t>
            </a:r>
            <a:r>
              <a:rPr lang="en-US" dirty="0" smtClean="0"/>
              <a:t> and to the spindles by their </a:t>
            </a:r>
            <a:r>
              <a:rPr lang="en-US" dirty="0" err="1" smtClean="0"/>
              <a:t>kinetochore</a:t>
            </a:r>
            <a:r>
              <a:rPr lang="en-US" dirty="0" smtClean="0"/>
              <a:t> . At this stage, </a:t>
            </a:r>
            <a:r>
              <a:rPr lang="en-US" dirty="0" err="1" smtClean="0"/>
              <a:t>separase</a:t>
            </a:r>
            <a:r>
              <a:rPr lang="en-US" dirty="0" smtClean="0"/>
              <a:t> enzyme (and others) dissolves the cohesion protein along the 2 sister </a:t>
            </a:r>
            <a:r>
              <a:rPr lang="en-US" dirty="0" err="1" smtClean="0"/>
              <a:t>chromatids</a:t>
            </a:r>
            <a:r>
              <a:rPr lang="en-US" dirty="0" smtClean="0"/>
              <a:t> except at </a:t>
            </a:r>
            <a:r>
              <a:rPr lang="en-US" dirty="0" err="1" smtClean="0"/>
              <a:t>centromere</a:t>
            </a:r>
            <a:r>
              <a:rPr lang="en-US" dirty="0" smtClean="0"/>
              <a:t> were both cohesion and </a:t>
            </a:r>
            <a:r>
              <a:rPr lang="en-US" dirty="0" err="1" smtClean="0"/>
              <a:t>Shugoshin</a:t>
            </a:r>
            <a:r>
              <a:rPr lang="en-US" dirty="0" smtClean="0"/>
              <a:t> proteins remains</a:t>
            </a:r>
            <a:endParaRPr lang="uk-UA" dirty="0"/>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27384"/>
            <a:ext cx="9144000" cy="504056"/>
          </a:xfrm>
        </p:spPr>
        <p:style>
          <a:lnRef idx="1">
            <a:schemeClr val="accent3"/>
          </a:lnRef>
          <a:fillRef idx="2">
            <a:schemeClr val="accent3"/>
          </a:fillRef>
          <a:effectRef idx="1">
            <a:schemeClr val="accent3"/>
          </a:effectRef>
          <a:fontRef idx="minor">
            <a:schemeClr val="dk1"/>
          </a:fontRef>
        </p:style>
        <p:txBody>
          <a:bodyPr>
            <a:normAutofit fontScale="90000"/>
          </a:bodyPr>
          <a:lstStyle/>
          <a:p>
            <a:r>
              <a:rPr lang="en-US" dirty="0" err="1" smtClean="0"/>
              <a:t>Methaphase</a:t>
            </a:r>
            <a:r>
              <a:rPr lang="en-US" dirty="0" smtClean="0"/>
              <a:t> Checkpoint</a:t>
            </a:r>
            <a:endParaRPr lang="uk-UA" dirty="0"/>
          </a:p>
        </p:txBody>
      </p:sp>
      <p:sp>
        <p:nvSpPr>
          <p:cNvPr id="3" name="Місце для вмісту 2"/>
          <p:cNvSpPr>
            <a:spLocks noGrp="1"/>
          </p:cNvSpPr>
          <p:nvPr>
            <p:ph idx="1"/>
          </p:nvPr>
        </p:nvSpPr>
        <p:spPr>
          <a:xfrm>
            <a:off x="0" y="548680"/>
            <a:ext cx="9144000" cy="6309320"/>
          </a:xfrm>
        </p:spPr>
        <p:txBody>
          <a:bodyPr>
            <a:normAutofit lnSpcReduction="10000"/>
          </a:bodyPr>
          <a:lstStyle/>
          <a:p>
            <a:r>
              <a:rPr lang="en-US" dirty="0" smtClean="0"/>
              <a:t>If </a:t>
            </a:r>
            <a:r>
              <a:rPr lang="en-US" dirty="0" err="1" smtClean="0"/>
              <a:t>chromosom</a:t>
            </a:r>
            <a:r>
              <a:rPr lang="en-US" dirty="0" smtClean="0"/>
              <a:t> is </a:t>
            </a:r>
            <a:r>
              <a:rPr lang="en-US" b="1" dirty="0" smtClean="0"/>
              <a:t>moved by the needle </a:t>
            </a:r>
            <a:r>
              <a:rPr lang="en-US" dirty="0" smtClean="0"/>
              <a:t>from the plane, the cell delays the onset of next stage </a:t>
            </a:r>
            <a:r>
              <a:rPr lang="en-US" dirty="0" err="1" smtClean="0"/>
              <a:t>untill</a:t>
            </a:r>
            <a:r>
              <a:rPr lang="en-US" dirty="0" smtClean="0"/>
              <a:t> the misplaced </a:t>
            </a:r>
            <a:r>
              <a:rPr lang="en-US" dirty="0" err="1" smtClean="0"/>
              <a:t>chr</a:t>
            </a:r>
            <a:r>
              <a:rPr lang="en-US" dirty="0" smtClean="0"/>
              <a:t> assumed its proper place.</a:t>
            </a:r>
          </a:p>
          <a:p>
            <a:r>
              <a:rPr lang="en-US" dirty="0" smtClean="0"/>
              <a:t>Possibly, </a:t>
            </a:r>
            <a:r>
              <a:rPr lang="en-US" b="1" dirty="0" smtClean="0"/>
              <a:t>chromosome release a signal </a:t>
            </a:r>
            <a:r>
              <a:rPr lang="en-US" dirty="0" smtClean="0"/>
              <a:t>recognized by the cell as order to delay the progression through mitosis. </a:t>
            </a:r>
            <a:r>
              <a:rPr lang="en-US" b="1" dirty="0" smtClean="0"/>
              <a:t>CDK activity?</a:t>
            </a:r>
          </a:p>
          <a:p>
            <a:r>
              <a:rPr lang="en-US" b="1" dirty="0" err="1" smtClean="0"/>
              <a:t>Labelled</a:t>
            </a:r>
            <a:r>
              <a:rPr lang="en-US" b="1" dirty="0" smtClean="0"/>
              <a:t> </a:t>
            </a:r>
            <a:r>
              <a:rPr lang="en-US" b="1" dirty="0" err="1" smtClean="0"/>
              <a:t>tubulins</a:t>
            </a:r>
            <a:r>
              <a:rPr lang="en-US" dirty="0" smtClean="0"/>
              <a:t>: subunits are lost and add to +end of microtubule even, possibly, through the ends attached to </a:t>
            </a:r>
            <a:r>
              <a:rPr lang="en-US" dirty="0" err="1" smtClean="0"/>
              <a:t>kinetochore</a:t>
            </a:r>
            <a:r>
              <a:rPr lang="en-US" dirty="0" smtClean="0"/>
              <a:t>. The </a:t>
            </a:r>
            <a:r>
              <a:rPr lang="en-US" dirty="0" err="1" smtClean="0"/>
              <a:t>tubulin</a:t>
            </a:r>
            <a:r>
              <a:rPr lang="en-US" dirty="0" smtClean="0"/>
              <a:t> subunits are lost at </a:t>
            </a:r>
            <a:r>
              <a:rPr lang="en-US" dirty="0" err="1" smtClean="0"/>
              <a:t>centrosome</a:t>
            </a:r>
            <a:r>
              <a:rPr lang="en-US" dirty="0" smtClean="0"/>
              <a:t> added at </a:t>
            </a:r>
            <a:r>
              <a:rPr lang="en-US" dirty="0" err="1" smtClean="0"/>
              <a:t>kinetochore</a:t>
            </a:r>
            <a:r>
              <a:rPr lang="en-US" dirty="0" smtClean="0"/>
              <a:t> and polar plane microtubules ends (“treadmill”).</a:t>
            </a:r>
          </a:p>
          <a:p>
            <a:r>
              <a:rPr lang="en-US" dirty="0" smtClean="0"/>
              <a:t>The </a:t>
            </a:r>
            <a:r>
              <a:rPr lang="en-US" b="1" dirty="0" err="1" smtClean="0"/>
              <a:t>chromatids</a:t>
            </a:r>
            <a:r>
              <a:rPr lang="en-US" dirty="0" smtClean="0"/>
              <a:t> of </a:t>
            </a:r>
            <a:r>
              <a:rPr lang="en-US" dirty="0" err="1" smtClean="0"/>
              <a:t>methaphase</a:t>
            </a:r>
            <a:r>
              <a:rPr lang="en-US" dirty="0" smtClean="0"/>
              <a:t> </a:t>
            </a:r>
            <a:r>
              <a:rPr lang="en-US" dirty="0" err="1" smtClean="0"/>
              <a:t>chrs</a:t>
            </a:r>
            <a:r>
              <a:rPr lang="en-US" dirty="0" smtClean="0"/>
              <a:t> are joined by </a:t>
            </a:r>
            <a:r>
              <a:rPr lang="en-US" b="1" dirty="0" smtClean="0"/>
              <a:t>protein “glue”.</a:t>
            </a:r>
            <a:endParaRPr lang="uk-UA" b="1" dirty="0" smtClean="0"/>
          </a:p>
          <a:p>
            <a:endParaRPr lang="uk-UA" dirty="0"/>
          </a:p>
        </p:txBody>
      </p:sp>
    </p:spTree>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noChangeArrowheads="1"/>
          </p:cNvSpPr>
          <p:nvPr>
            <p:ph type="title"/>
          </p:nvPr>
        </p:nvSpPr>
        <p:spPr/>
        <p:style>
          <a:lnRef idx="1">
            <a:schemeClr val="accent3"/>
          </a:lnRef>
          <a:fillRef idx="2">
            <a:schemeClr val="accent3"/>
          </a:fillRef>
          <a:effectRef idx="1">
            <a:schemeClr val="accent3"/>
          </a:effectRef>
          <a:fontRef idx="minor">
            <a:schemeClr val="dk1"/>
          </a:fontRef>
        </p:style>
        <p:txBody>
          <a:bodyPr/>
          <a:lstStyle/>
          <a:p>
            <a:pPr eaLnBrk="1" hangingPunct="1"/>
            <a:r>
              <a:rPr lang="en-US" altLang="en-US" dirty="0" smtClean="0"/>
              <a:t>Resume of Mitosis Metaphase</a:t>
            </a:r>
          </a:p>
        </p:txBody>
      </p:sp>
      <p:sp>
        <p:nvSpPr>
          <p:cNvPr id="43011" name="Rectangle 3"/>
          <p:cNvSpPr>
            <a:spLocks noGrp="1" noChangeArrowheads="1"/>
          </p:cNvSpPr>
          <p:nvPr>
            <p:ph type="body" sz="half" idx="1"/>
          </p:nvPr>
        </p:nvSpPr>
        <p:spPr>
          <a:xfrm>
            <a:off x="228600" y="1828800"/>
            <a:ext cx="4495800" cy="4724400"/>
          </a:xfrm>
        </p:spPr>
        <p:txBody>
          <a:bodyPr/>
          <a:lstStyle/>
          <a:p>
            <a:pPr eaLnBrk="1" hangingPunct="1">
              <a:lnSpc>
                <a:spcPct val="90000"/>
              </a:lnSpc>
            </a:pPr>
            <a:r>
              <a:rPr lang="en-US" altLang="en-US" sz="2700" smtClean="0"/>
              <a:t>Centriole pairs move to opposite ends of the cell.</a:t>
            </a:r>
          </a:p>
          <a:p>
            <a:pPr eaLnBrk="1" hangingPunct="1">
              <a:lnSpc>
                <a:spcPct val="90000"/>
              </a:lnSpc>
            </a:pPr>
            <a:r>
              <a:rPr lang="en-US" altLang="en-US" sz="2700" smtClean="0"/>
              <a:t>Spindle fibers are still attached to the centriole pairs.</a:t>
            </a:r>
          </a:p>
          <a:p>
            <a:pPr eaLnBrk="1" hangingPunct="1">
              <a:lnSpc>
                <a:spcPct val="90000"/>
              </a:lnSpc>
            </a:pPr>
            <a:r>
              <a:rPr lang="en-US" altLang="en-US" sz="2700" smtClean="0">
                <a:solidFill>
                  <a:srgbClr val="FF3300"/>
                </a:solidFill>
              </a:rPr>
              <a:t>Chromosomes line up along the midline</a:t>
            </a:r>
            <a:r>
              <a:rPr lang="en-US" altLang="en-US" sz="2700" smtClean="0"/>
              <a:t> of the cell and are attached to the spindle fibers.</a:t>
            </a:r>
          </a:p>
        </p:txBody>
      </p:sp>
      <p:pic>
        <p:nvPicPr>
          <p:cNvPr id="3074" name="Picture 2"/>
          <p:cNvPicPr>
            <a:picLocks noGrp="1" noChangeAspect="1" noChangeArrowheads="1"/>
          </p:cNvPicPr>
          <p:nvPr>
            <p:ph sz="half" idx="2"/>
          </p:nvPr>
        </p:nvPicPr>
        <p:blipFill>
          <a:blip r:embed="rId3" cstate="print">
            <a:extLst>
              <a:ext uri="{28A0092B-C50C-407E-A947-70E740481C1C}">
                <a14:useLocalDpi xmlns:a14="http://schemas.microsoft.com/office/drawing/2010/main"/>
              </a:ext>
            </a:extLst>
          </a:blip>
          <a:srcRect/>
          <a:stretch>
            <a:fillRect/>
          </a:stretch>
        </p:blipFill>
        <p:spPr bwMode="auto">
          <a:xfrm>
            <a:off x="5181600" y="1828800"/>
            <a:ext cx="2819400" cy="33531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262980643"/>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3010"/>
                                        </p:tgtEl>
                                        <p:attrNameLst>
                                          <p:attrName>style.visibility</p:attrName>
                                        </p:attrNameLst>
                                      </p:cBhvr>
                                      <p:to>
                                        <p:strVal val="visible"/>
                                      </p:to>
                                    </p:set>
                                    <p:anim calcmode="lin" valueType="num">
                                      <p:cBhvr additive="base">
                                        <p:cTn id="7" dur="500" fill="hold"/>
                                        <p:tgtEl>
                                          <p:spTgt spid="43010"/>
                                        </p:tgtEl>
                                        <p:attrNameLst>
                                          <p:attrName>ppt_x</p:attrName>
                                        </p:attrNameLst>
                                      </p:cBhvr>
                                      <p:tavLst>
                                        <p:tav tm="0">
                                          <p:val>
                                            <p:strVal val="#ppt_x"/>
                                          </p:val>
                                        </p:tav>
                                        <p:tav tm="100000">
                                          <p:val>
                                            <p:strVal val="#ppt_x"/>
                                          </p:val>
                                        </p:tav>
                                      </p:tavLst>
                                    </p:anim>
                                    <p:anim calcmode="lin" valueType="num">
                                      <p:cBhvr additive="base">
                                        <p:cTn id="8" dur="500" fill="hold"/>
                                        <p:tgtEl>
                                          <p:spTgt spid="43010"/>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3011">
                                            <p:txEl>
                                              <p:pRg st="0" end="0"/>
                                            </p:txEl>
                                          </p:spTgt>
                                        </p:tgtEl>
                                        <p:attrNameLst>
                                          <p:attrName>style.visibility</p:attrName>
                                        </p:attrNameLst>
                                      </p:cBhvr>
                                      <p:to>
                                        <p:strVal val="visible"/>
                                      </p:to>
                                    </p:set>
                                    <p:anim calcmode="lin" valueType="num">
                                      <p:cBhvr additive="base">
                                        <p:cTn id="13" dur="500" fill="hold"/>
                                        <p:tgtEl>
                                          <p:spTgt spid="43011">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43011">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43011">
                                            <p:txEl>
                                              <p:pRg st="1" end="1"/>
                                            </p:txEl>
                                          </p:spTgt>
                                        </p:tgtEl>
                                        <p:attrNameLst>
                                          <p:attrName>style.visibility</p:attrName>
                                        </p:attrNameLst>
                                      </p:cBhvr>
                                      <p:to>
                                        <p:strVal val="visible"/>
                                      </p:to>
                                    </p:set>
                                    <p:anim calcmode="lin" valueType="num">
                                      <p:cBhvr additive="base">
                                        <p:cTn id="19" dur="500" fill="hold"/>
                                        <p:tgtEl>
                                          <p:spTgt spid="43011">
                                            <p:txEl>
                                              <p:pRg st="1" end="1"/>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43011">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43011">
                                            <p:txEl>
                                              <p:pRg st="2" end="2"/>
                                            </p:txEl>
                                          </p:spTgt>
                                        </p:tgtEl>
                                        <p:attrNameLst>
                                          <p:attrName>style.visibility</p:attrName>
                                        </p:attrNameLst>
                                      </p:cBhvr>
                                      <p:to>
                                        <p:strVal val="visible"/>
                                      </p:to>
                                    </p:set>
                                    <p:anim calcmode="lin" valueType="num">
                                      <p:cBhvr additive="base">
                                        <p:cTn id="25" dur="500" fill="hold"/>
                                        <p:tgtEl>
                                          <p:spTgt spid="43011">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3011">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010" grpId="0" animBg="1"/>
      <p:bldP spid="43011"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Місце для вмісту 2"/>
          <p:cNvSpPr>
            <a:spLocks noGrp="1"/>
          </p:cNvSpPr>
          <p:nvPr>
            <p:ph idx="1"/>
          </p:nvPr>
        </p:nvSpPr>
        <p:spPr>
          <a:xfrm>
            <a:off x="0" y="1"/>
            <a:ext cx="9144000" cy="1988839"/>
          </a:xfrm>
        </p:spPr>
        <p:style>
          <a:lnRef idx="1">
            <a:schemeClr val="accent3"/>
          </a:lnRef>
          <a:fillRef idx="2">
            <a:schemeClr val="accent3"/>
          </a:fillRef>
          <a:effectRef idx="1">
            <a:schemeClr val="accent3"/>
          </a:effectRef>
          <a:fontRef idx="minor">
            <a:schemeClr val="dk1"/>
          </a:fontRef>
        </p:style>
        <p:txBody>
          <a:bodyPr>
            <a:normAutofit fontScale="70000" lnSpcReduction="20000"/>
          </a:bodyPr>
          <a:lstStyle/>
          <a:p>
            <a:pPr marL="0" indent="0">
              <a:buNone/>
            </a:pPr>
            <a:r>
              <a:rPr lang="en-US" b="1" u="sng" dirty="0" smtClean="0"/>
              <a:t>G2 stage (gap2, Post-DNA synthesis </a:t>
            </a:r>
            <a:r>
              <a:rPr lang="en-US" b="1" dirty="0" smtClean="0"/>
              <a:t>):≈2-5 hrs</a:t>
            </a:r>
            <a:r>
              <a:rPr lang="en-US" dirty="0" smtClean="0"/>
              <a:t> in some eukaryotic cells. Synthesis certain components for mitosis (assemble machinery) as </a:t>
            </a:r>
            <a:r>
              <a:rPr lang="en-US" i="1" dirty="0" smtClean="0"/>
              <a:t>microtubules</a:t>
            </a:r>
            <a:r>
              <a:rPr lang="en-US" dirty="0" smtClean="0"/>
              <a:t> in plants </a:t>
            </a:r>
            <a:r>
              <a:rPr lang="en-US" dirty="0" err="1" smtClean="0"/>
              <a:t>centrosomes</a:t>
            </a:r>
            <a:r>
              <a:rPr lang="en-US" dirty="0" smtClean="0"/>
              <a:t>, </a:t>
            </a:r>
            <a:r>
              <a:rPr lang="en-US" dirty="0" err="1" smtClean="0"/>
              <a:t>centrioles</a:t>
            </a:r>
            <a:r>
              <a:rPr lang="en-US" dirty="0" smtClean="0"/>
              <a:t> and asters in animal, (Fig. below), proteins of spindle fiber, enzymes,... and go to the final preparations of the cell (2nd growth) before divisions. The </a:t>
            </a:r>
            <a:r>
              <a:rPr lang="en-US" dirty="0" err="1" smtClean="0"/>
              <a:t>chrs</a:t>
            </a:r>
            <a:r>
              <a:rPr lang="en-US" dirty="0" smtClean="0"/>
              <a:t> are 2n (diploid) double in structure (</a:t>
            </a:r>
            <a:r>
              <a:rPr lang="en-US" i="1" dirty="0" smtClean="0"/>
              <a:t>dyad</a:t>
            </a:r>
            <a:r>
              <a:rPr lang="en-US" dirty="0" smtClean="0"/>
              <a:t>) but invisible in this form (uncoiled) and the nucleus is filled with chromatin fibers that are formed when the </a:t>
            </a:r>
            <a:r>
              <a:rPr lang="en-US" dirty="0" err="1" smtClean="0"/>
              <a:t>chrs</a:t>
            </a:r>
            <a:r>
              <a:rPr lang="en-US" dirty="0" smtClean="0"/>
              <a:t> are uncoil.</a:t>
            </a:r>
            <a:endParaRPr lang="uk-UA" dirty="0"/>
          </a:p>
        </p:txBody>
      </p:sp>
      <p:pic>
        <p:nvPicPr>
          <p:cNvPr id="3074" name="Picture 2"/>
          <p:cNvPicPr>
            <a:picLocks noChangeAspect="1" noChangeArrowheads="1"/>
          </p:cNvPicPr>
          <p:nvPr/>
        </p:nvPicPr>
        <p:blipFill>
          <a:blip r:embed="rId2" cstate="email">
            <a:extLst>
              <a:ext uri="{28A0092B-C50C-407E-A947-70E740481C1C}">
                <a14:useLocalDpi xmlns:a14="http://schemas.microsoft.com/office/drawing/2010/main"/>
              </a:ext>
            </a:extLst>
          </a:blip>
          <a:srcRect b="4348"/>
          <a:stretch>
            <a:fillRect/>
          </a:stretch>
        </p:blipFill>
        <p:spPr bwMode="auto">
          <a:xfrm>
            <a:off x="722725" y="2060848"/>
            <a:ext cx="8421275" cy="460851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0"/>
            <a:ext cx="8229600" cy="476672"/>
          </a:xfrm>
        </p:spPr>
        <p:style>
          <a:lnRef idx="1">
            <a:schemeClr val="accent5"/>
          </a:lnRef>
          <a:fillRef idx="2">
            <a:schemeClr val="accent5"/>
          </a:fillRef>
          <a:effectRef idx="1">
            <a:schemeClr val="accent5"/>
          </a:effectRef>
          <a:fontRef idx="minor">
            <a:schemeClr val="dk1"/>
          </a:fontRef>
        </p:style>
        <p:txBody>
          <a:bodyPr>
            <a:normAutofit fontScale="90000"/>
          </a:bodyPr>
          <a:lstStyle/>
          <a:p>
            <a:r>
              <a:rPr lang="en-US" b="1" dirty="0" smtClean="0"/>
              <a:t>Anaphase: </a:t>
            </a:r>
            <a:endParaRPr lang="uk-UA" dirty="0"/>
          </a:p>
        </p:txBody>
      </p:sp>
      <p:sp>
        <p:nvSpPr>
          <p:cNvPr id="3" name="Місце для вмісту 2"/>
          <p:cNvSpPr>
            <a:spLocks noGrp="1"/>
          </p:cNvSpPr>
          <p:nvPr>
            <p:ph idx="1"/>
          </p:nvPr>
        </p:nvSpPr>
        <p:spPr>
          <a:xfrm>
            <a:off x="0" y="476673"/>
            <a:ext cx="9144000" cy="2016223"/>
          </a:xfrm>
        </p:spPr>
        <p:txBody>
          <a:bodyPr>
            <a:normAutofit fontScale="62500" lnSpcReduction="20000"/>
          </a:bodyPr>
          <a:lstStyle/>
          <a:p>
            <a:pPr>
              <a:buNone/>
            </a:pPr>
            <a:r>
              <a:rPr lang="en-US" b="1" dirty="0" smtClean="0"/>
              <a:t>Both cohesion and </a:t>
            </a:r>
            <a:r>
              <a:rPr lang="en-US" b="1" dirty="0" err="1" smtClean="0"/>
              <a:t>shugoshin</a:t>
            </a:r>
            <a:r>
              <a:rPr lang="en-US" b="1" dirty="0" smtClean="0"/>
              <a:t> dissolve by </a:t>
            </a:r>
            <a:r>
              <a:rPr lang="en-US" b="1" dirty="0" err="1" smtClean="0"/>
              <a:t>proteiolytic</a:t>
            </a:r>
            <a:endParaRPr lang="en-US" b="1" dirty="0" smtClean="0"/>
          </a:p>
          <a:p>
            <a:pPr>
              <a:buNone/>
            </a:pPr>
            <a:r>
              <a:rPr lang="en-US" dirty="0" smtClean="0"/>
              <a:t>enzymes so, the sister </a:t>
            </a:r>
            <a:r>
              <a:rPr lang="en-US" dirty="0" err="1" smtClean="0"/>
              <a:t>chromatids</a:t>
            </a:r>
            <a:r>
              <a:rPr lang="en-US" dirty="0" smtClean="0"/>
              <a:t> (present in equator) split apart at their</a:t>
            </a:r>
          </a:p>
          <a:p>
            <a:pPr>
              <a:buNone/>
            </a:pPr>
            <a:r>
              <a:rPr lang="en-US" dirty="0" err="1" smtClean="0"/>
              <a:t>centromeres</a:t>
            </a:r>
            <a:r>
              <a:rPr lang="en-US" dirty="0" smtClean="0"/>
              <a:t>, begin to separate and move to opposite poles of the spindle,</a:t>
            </a:r>
          </a:p>
          <a:p>
            <a:pPr>
              <a:buNone/>
            </a:pPr>
            <a:r>
              <a:rPr lang="en-US" dirty="0" smtClean="0"/>
              <a:t>segregating one of the two sister </a:t>
            </a:r>
            <a:r>
              <a:rPr lang="en-US" dirty="0" err="1" smtClean="0"/>
              <a:t>chromatids</a:t>
            </a:r>
            <a:r>
              <a:rPr lang="en-US" dirty="0" smtClean="0"/>
              <a:t> to each of the opposite ends</a:t>
            </a:r>
          </a:p>
          <a:p>
            <a:pPr>
              <a:buNone/>
            </a:pPr>
            <a:r>
              <a:rPr lang="en-US" dirty="0" smtClean="0"/>
              <a:t>of the cell. In this case, each </a:t>
            </a:r>
            <a:r>
              <a:rPr lang="en-US" dirty="0" err="1" smtClean="0"/>
              <a:t>chromatid</a:t>
            </a:r>
            <a:r>
              <a:rPr lang="en-US" dirty="0" smtClean="0"/>
              <a:t> became a chromosome. The</a:t>
            </a:r>
          </a:p>
          <a:p>
            <a:pPr>
              <a:buNone/>
            </a:pPr>
            <a:r>
              <a:rPr lang="en-US" dirty="0" smtClean="0"/>
              <a:t>chromosomes are 2n single in structure (2n monad).</a:t>
            </a:r>
            <a:endParaRPr lang="uk-UA" dirty="0"/>
          </a:p>
        </p:txBody>
      </p:sp>
      <p:pic>
        <p:nvPicPr>
          <p:cNvPr id="7170" name="Picture 2"/>
          <p:cNvPicPr>
            <a:picLocks noChangeAspect="1" noChangeArrowheads="1"/>
          </p:cNvPicPr>
          <p:nvPr/>
        </p:nvPicPr>
        <p:blipFill>
          <a:blip r:embed="rId2" cstate="print"/>
          <a:srcRect/>
          <a:stretch>
            <a:fillRect/>
          </a:stretch>
        </p:blipFill>
        <p:spPr bwMode="auto">
          <a:xfrm>
            <a:off x="2143125" y="2386161"/>
            <a:ext cx="4857750" cy="4067175"/>
          </a:xfrm>
          <a:prstGeom prst="rect">
            <a:avLst/>
          </a:prstGeom>
          <a:noFill/>
          <a:ln w="9525">
            <a:noFill/>
            <a:miter lim="800000"/>
            <a:headEnd/>
            <a:tailEnd/>
          </a:ln>
        </p:spPr>
      </p:pic>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4000" cy="476672"/>
          </a:xfrm>
        </p:spPr>
        <p:style>
          <a:lnRef idx="1">
            <a:schemeClr val="accent3"/>
          </a:lnRef>
          <a:fillRef idx="2">
            <a:schemeClr val="accent3"/>
          </a:fillRef>
          <a:effectRef idx="1">
            <a:schemeClr val="accent3"/>
          </a:effectRef>
          <a:fontRef idx="minor">
            <a:schemeClr val="dk1"/>
          </a:fontRef>
        </p:style>
        <p:txBody>
          <a:bodyPr>
            <a:normAutofit fontScale="90000"/>
          </a:bodyPr>
          <a:lstStyle/>
          <a:p>
            <a:r>
              <a:rPr lang="en-US" altLang="en-US" dirty="0" smtClean="0"/>
              <a:t>Mitosis - Anaphase</a:t>
            </a:r>
            <a:endParaRPr lang="uk-UA" dirty="0"/>
          </a:p>
        </p:txBody>
      </p:sp>
      <p:sp>
        <p:nvSpPr>
          <p:cNvPr id="3" name="Місце для вмісту 2"/>
          <p:cNvSpPr>
            <a:spLocks noGrp="1"/>
          </p:cNvSpPr>
          <p:nvPr>
            <p:ph idx="1"/>
          </p:nvPr>
        </p:nvSpPr>
        <p:spPr>
          <a:xfrm>
            <a:off x="0" y="548680"/>
            <a:ext cx="9144000" cy="6309320"/>
          </a:xfrm>
        </p:spPr>
        <p:txBody>
          <a:bodyPr>
            <a:normAutofit fontScale="92500" lnSpcReduction="10000"/>
          </a:bodyPr>
          <a:lstStyle/>
          <a:p>
            <a:r>
              <a:rPr lang="en-US" b="1" dirty="0" smtClean="0"/>
              <a:t>Anaphase A</a:t>
            </a:r>
            <a:r>
              <a:rPr lang="en-US" dirty="0" smtClean="0"/>
              <a:t> starts as sister </a:t>
            </a:r>
            <a:r>
              <a:rPr lang="en-US" dirty="0" err="1" smtClean="0"/>
              <a:t>chromatids</a:t>
            </a:r>
            <a:r>
              <a:rPr lang="en-US" dirty="0" smtClean="0"/>
              <a:t> suddenly split with release of protein “glue” into the cytoplasm. The separation requires the </a:t>
            </a:r>
            <a:r>
              <a:rPr lang="en-US" dirty="0" err="1" smtClean="0"/>
              <a:t>topoisomerase</a:t>
            </a:r>
            <a:r>
              <a:rPr lang="en-US" dirty="0" smtClean="0"/>
              <a:t> II activity (duplexes are not separated completely in S phase). Anaphase is probably triggered by drop in the activity of CDK, accompanied by rapid degradation of mitotic </a:t>
            </a:r>
            <a:r>
              <a:rPr lang="en-US" dirty="0" err="1" smtClean="0"/>
              <a:t>cyclin</a:t>
            </a:r>
            <a:r>
              <a:rPr lang="en-US" dirty="0" smtClean="0"/>
              <a:t>. </a:t>
            </a:r>
            <a:r>
              <a:rPr lang="en-US" dirty="0" err="1" smtClean="0"/>
              <a:t>Chrs</a:t>
            </a:r>
            <a:r>
              <a:rPr lang="en-US" dirty="0" smtClean="0"/>
              <a:t> split in synchrony and moved to poles by shortening of microtubules (</a:t>
            </a:r>
            <a:r>
              <a:rPr lang="en-US" b="1" dirty="0" err="1" smtClean="0"/>
              <a:t>tubulin</a:t>
            </a:r>
            <a:r>
              <a:rPr lang="en-US" b="1" dirty="0" smtClean="0"/>
              <a:t> subunits loss at </a:t>
            </a:r>
            <a:r>
              <a:rPr lang="en-US" b="1" dirty="0" err="1" smtClean="0"/>
              <a:t>kinetochore</a:t>
            </a:r>
            <a:r>
              <a:rPr lang="en-US" dirty="0" smtClean="0"/>
              <a:t>). The movement of poles farther apart (</a:t>
            </a:r>
            <a:r>
              <a:rPr lang="en-US" b="1" dirty="0" smtClean="0"/>
              <a:t>Anaphase B</a:t>
            </a:r>
            <a:r>
              <a:rPr lang="en-US" dirty="0" smtClean="0"/>
              <a:t>) is going simultaneously. </a:t>
            </a:r>
            <a:r>
              <a:rPr lang="en-US" b="1" dirty="0" smtClean="0"/>
              <a:t>Net addition of </a:t>
            </a:r>
            <a:r>
              <a:rPr lang="en-US" b="1" dirty="0" err="1" smtClean="0"/>
              <a:t>tubulin</a:t>
            </a:r>
            <a:r>
              <a:rPr lang="en-US" b="1" dirty="0" smtClean="0"/>
              <a:t> subunits to the +ends of polar and removal from chromosomal microtubules. </a:t>
            </a:r>
            <a:r>
              <a:rPr lang="en-US" dirty="0" smtClean="0"/>
              <a:t>The movement is very slow 1 µ/min, completed in 2-60 min (California –Italy - in 14 million years).</a:t>
            </a:r>
            <a:endParaRPr lang="uk-UA" dirty="0"/>
          </a:p>
        </p:txBody>
      </p:sp>
    </p:spTree>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2"/>
          <p:cNvPicPr>
            <a:picLocks noGrp="1" noChangeAspect="1" noChangeArrowheads="1"/>
          </p:cNvPicPr>
          <p:nvPr>
            <p:ph idx="1"/>
          </p:nvPr>
        </p:nvPicPr>
        <p:blipFill>
          <a:blip r:embed="rId2" cstate="email">
            <a:extLst>
              <a:ext uri="{28A0092B-C50C-407E-A947-70E740481C1C}">
                <a14:useLocalDpi xmlns:a14="http://schemas.microsoft.com/office/drawing/2010/main"/>
              </a:ext>
            </a:extLst>
          </a:blip>
          <a:srcRect/>
          <a:stretch>
            <a:fillRect/>
          </a:stretch>
        </p:blipFill>
        <p:spPr bwMode="auto">
          <a:xfrm>
            <a:off x="971600" y="0"/>
            <a:ext cx="7135720" cy="4525963"/>
          </a:xfrm>
          <a:prstGeom prst="rect">
            <a:avLst/>
          </a:prstGeom>
          <a:noFill/>
          <a:ln w="9525">
            <a:noFill/>
            <a:miter lim="800000"/>
            <a:headEnd/>
            <a:tailEnd/>
          </a:ln>
        </p:spPr>
      </p:pic>
      <p:sp>
        <p:nvSpPr>
          <p:cNvPr id="4" name="Прямокутник 3"/>
          <p:cNvSpPr/>
          <p:nvPr/>
        </p:nvSpPr>
        <p:spPr>
          <a:xfrm>
            <a:off x="0" y="4553252"/>
            <a:ext cx="9144000" cy="2246769"/>
          </a:xfrm>
          <a:prstGeom prst="rect">
            <a:avLst/>
          </a:prstGeom>
        </p:spPr>
        <p:txBody>
          <a:bodyPr wrap="square">
            <a:spAutoFit/>
          </a:bodyPr>
          <a:lstStyle/>
          <a:p>
            <a:r>
              <a:rPr lang="en-US" sz="2800" b="1" baseline="-25000" dirty="0" smtClean="0"/>
              <a:t>The mitotic spindle and chromosomes at late anaphase. </a:t>
            </a:r>
            <a:r>
              <a:rPr lang="en-US" sz="2800" baseline="-25000" dirty="0" smtClean="0"/>
              <a:t>The arms of the chromosomes are seen to trail behind as the </a:t>
            </a:r>
            <a:r>
              <a:rPr lang="en-US" sz="2800" baseline="-25000" dirty="0" err="1" smtClean="0"/>
              <a:t>kinetochores</a:t>
            </a:r>
            <a:r>
              <a:rPr lang="en-US" sz="2800" baseline="-25000" dirty="0" smtClean="0"/>
              <a:t> attached to the chromosomal spindle fibers lead the way toward the respective poles. The chromosomal fibers at this late anaphase stage are extremely short and are no longer evident between the forward edges of the chromosomes and the poles. The polar fibers, however, are clearly visible in the </a:t>
            </a:r>
            <a:r>
              <a:rPr lang="en-US" sz="2800" baseline="-25000" dirty="0" err="1" smtClean="0"/>
              <a:t>interzone</a:t>
            </a:r>
            <a:r>
              <a:rPr lang="en-US" sz="2800" baseline="-25000" dirty="0" smtClean="0"/>
              <a:t> between the separating chromosomes. Activities of these polar fibers are thought to be responsible for causing the separation of the poles that occurs during anaphase B. </a:t>
            </a:r>
            <a:endParaRPr lang="uk-UA" sz="2800" dirty="0"/>
          </a:p>
        </p:txBody>
      </p:sp>
    </p:spTree>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4000" cy="620688"/>
          </a:xfrm>
        </p:spPr>
        <p:style>
          <a:lnRef idx="1">
            <a:schemeClr val="accent3"/>
          </a:lnRef>
          <a:fillRef idx="2">
            <a:schemeClr val="accent3"/>
          </a:fillRef>
          <a:effectRef idx="1">
            <a:schemeClr val="accent3"/>
          </a:effectRef>
          <a:fontRef idx="minor">
            <a:schemeClr val="dk1"/>
          </a:fontRef>
        </p:style>
        <p:txBody>
          <a:bodyPr>
            <a:normAutofit fontScale="90000"/>
          </a:bodyPr>
          <a:lstStyle/>
          <a:p>
            <a:r>
              <a:rPr lang="en-US" dirty="0" smtClean="0"/>
              <a:t>Forces required for mitotic movements</a:t>
            </a:r>
            <a:endParaRPr lang="uk-UA" dirty="0"/>
          </a:p>
        </p:txBody>
      </p:sp>
      <p:sp>
        <p:nvSpPr>
          <p:cNvPr id="3" name="Місце для вмісту 2"/>
          <p:cNvSpPr>
            <a:spLocks noGrp="1"/>
          </p:cNvSpPr>
          <p:nvPr>
            <p:ph idx="1"/>
          </p:nvPr>
        </p:nvSpPr>
        <p:spPr>
          <a:xfrm>
            <a:off x="0" y="620688"/>
            <a:ext cx="9144000" cy="6237312"/>
          </a:xfrm>
        </p:spPr>
        <p:txBody>
          <a:bodyPr>
            <a:normAutofit fontScale="85000" lnSpcReduction="10000"/>
          </a:bodyPr>
          <a:lstStyle/>
          <a:p>
            <a:r>
              <a:rPr lang="en-US" dirty="0" smtClean="0"/>
              <a:t>Prophase – spindle poles movement</a:t>
            </a:r>
          </a:p>
          <a:p>
            <a:r>
              <a:rPr lang="en-US" dirty="0" err="1" smtClean="0"/>
              <a:t>Prometaphase</a:t>
            </a:r>
            <a:r>
              <a:rPr lang="en-US" dirty="0" smtClean="0"/>
              <a:t> – </a:t>
            </a:r>
            <a:r>
              <a:rPr lang="en-US" dirty="0" err="1" smtClean="0"/>
              <a:t>chrs</a:t>
            </a:r>
            <a:r>
              <a:rPr lang="en-US" dirty="0" smtClean="0"/>
              <a:t> move to equator</a:t>
            </a:r>
          </a:p>
          <a:p>
            <a:r>
              <a:rPr lang="en-US" dirty="0" smtClean="0"/>
              <a:t>Anaphase A – </a:t>
            </a:r>
            <a:r>
              <a:rPr lang="en-US" dirty="0" err="1" smtClean="0"/>
              <a:t>chrs</a:t>
            </a:r>
            <a:r>
              <a:rPr lang="en-US" dirty="0" smtClean="0"/>
              <a:t> from equator to poles</a:t>
            </a:r>
          </a:p>
          <a:p>
            <a:r>
              <a:rPr lang="en-US" dirty="0" smtClean="0"/>
              <a:t>Anaphase B – elongation of the spindle</a:t>
            </a:r>
          </a:p>
          <a:p>
            <a:r>
              <a:rPr lang="en-US" dirty="0" smtClean="0"/>
              <a:t>All are </a:t>
            </a:r>
            <a:r>
              <a:rPr lang="en-US" b="1" dirty="0" smtClean="0"/>
              <a:t>microtubule motors</a:t>
            </a:r>
            <a:r>
              <a:rPr lang="en-US" dirty="0" smtClean="0"/>
              <a:t>, including a number of different </a:t>
            </a:r>
            <a:r>
              <a:rPr lang="en-US" dirty="0" err="1" smtClean="0"/>
              <a:t>kinesin</a:t>
            </a:r>
            <a:r>
              <a:rPr lang="en-US" dirty="0" smtClean="0"/>
              <a:t>-related proteins &amp; </a:t>
            </a:r>
            <a:r>
              <a:rPr lang="en-US" dirty="0" err="1" smtClean="0"/>
              <a:t>cytoplasmic</a:t>
            </a:r>
            <a:r>
              <a:rPr lang="en-US" dirty="0" smtClean="0"/>
              <a:t> </a:t>
            </a:r>
            <a:r>
              <a:rPr lang="en-US" dirty="0" err="1" smtClean="0"/>
              <a:t>dynein</a:t>
            </a:r>
            <a:r>
              <a:rPr lang="en-US" dirty="0" smtClean="0"/>
              <a:t>.</a:t>
            </a:r>
          </a:p>
          <a:p>
            <a:r>
              <a:rPr lang="en-US" dirty="0" smtClean="0"/>
              <a:t>Some motors move to “+” end, other to “-” end. Motor proteins located at the spindle poles, along the spindle fibers and within the </a:t>
            </a:r>
            <a:r>
              <a:rPr lang="en-US" dirty="0" err="1" smtClean="0"/>
              <a:t>kinetochores</a:t>
            </a:r>
            <a:r>
              <a:rPr lang="en-US" dirty="0" smtClean="0"/>
              <a:t>.</a:t>
            </a:r>
          </a:p>
          <a:p>
            <a:pPr>
              <a:buNone/>
            </a:pPr>
            <a:r>
              <a:rPr lang="en-US" b="1" dirty="0" smtClean="0"/>
              <a:t>Studies</a:t>
            </a:r>
            <a:r>
              <a:rPr lang="en-US" dirty="0" smtClean="0"/>
              <a:t>: </a:t>
            </a:r>
          </a:p>
          <a:p>
            <a:r>
              <a:rPr lang="en-US" dirty="0" smtClean="0"/>
              <a:t>1) analysis of phenotypes of mutant cells that lack the motor, as gene is mutated, which codes for part of protein</a:t>
            </a:r>
          </a:p>
          <a:p>
            <a:r>
              <a:rPr lang="en-US" dirty="0" smtClean="0"/>
              <a:t>2) injection of antibodies against the motors at different stages  of mitosis</a:t>
            </a:r>
          </a:p>
        </p:txBody>
      </p:sp>
    </p:spTree>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4000" cy="490066"/>
          </a:xfrm>
        </p:spPr>
        <p:style>
          <a:lnRef idx="1">
            <a:schemeClr val="accent3"/>
          </a:lnRef>
          <a:fillRef idx="2">
            <a:schemeClr val="accent3"/>
          </a:fillRef>
          <a:effectRef idx="1">
            <a:schemeClr val="accent3"/>
          </a:effectRef>
          <a:fontRef idx="minor">
            <a:schemeClr val="dk1"/>
          </a:fontRef>
        </p:style>
        <p:txBody>
          <a:bodyPr>
            <a:noAutofit/>
          </a:bodyPr>
          <a:lstStyle/>
          <a:p>
            <a:r>
              <a:rPr lang="en-US" sz="2800" b="1" dirty="0" smtClean="0"/>
              <a:t>Forces Required for Chromosome Movements at Anaphase</a:t>
            </a:r>
            <a:endParaRPr lang="uk-UA" sz="2800" dirty="0"/>
          </a:p>
        </p:txBody>
      </p:sp>
      <p:sp>
        <p:nvSpPr>
          <p:cNvPr id="3" name="Місце для вмісту 2"/>
          <p:cNvSpPr>
            <a:spLocks noGrp="1"/>
          </p:cNvSpPr>
          <p:nvPr>
            <p:ph idx="1"/>
          </p:nvPr>
        </p:nvSpPr>
        <p:spPr>
          <a:xfrm>
            <a:off x="0" y="476672"/>
            <a:ext cx="9144000" cy="5649491"/>
          </a:xfrm>
        </p:spPr>
        <p:txBody>
          <a:bodyPr>
            <a:normAutofit/>
          </a:bodyPr>
          <a:lstStyle/>
          <a:p>
            <a:pPr marL="0" indent="0">
              <a:buNone/>
            </a:pPr>
            <a:r>
              <a:rPr lang="en-US" sz="2400" b="1" i="1" dirty="0" smtClean="0"/>
              <a:t>Traction fiber </a:t>
            </a:r>
            <a:r>
              <a:rPr lang="en-US" sz="2400" b="1" i="1" dirty="0" err="1" smtClean="0"/>
              <a:t>hypotesis</a:t>
            </a:r>
            <a:r>
              <a:rPr lang="en-US" sz="2400" dirty="0" smtClean="0"/>
              <a:t>: microtubules are lines pulling the </a:t>
            </a:r>
            <a:r>
              <a:rPr lang="en-US" sz="2400" dirty="0" err="1" smtClean="0"/>
              <a:t>chrs</a:t>
            </a:r>
            <a:r>
              <a:rPr lang="en-US" sz="2400" dirty="0" smtClean="0"/>
              <a:t>. </a:t>
            </a:r>
            <a:r>
              <a:rPr lang="en-US" sz="2400" dirty="0" err="1" smtClean="0"/>
              <a:t>Depolimerization</a:t>
            </a:r>
            <a:r>
              <a:rPr lang="en-US" sz="2400" dirty="0" smtClean="0"/>
              <a:t> for shortening occurs at </a:t>
            </a:r>
            <a:r>
              <a:rPr lang="en-US" sz="2400" dirty="0" err="1" smtClean="0"/>
              <a:t>kinetochore</a:t>
            </a:r>
            <a:r>
              <a:rPr lang="en-US" sz="2400" dirty="0" smtClean="0"/>
              <a:t>.</a:t>
            </a:r>
            <a:endParaRPr lang="uk-UA" sz="2400" dirty="0"/>
          </a:p>
        </p:txBody>
      </p:sp>
      <p:sp>
        <p:nvSpPr>
          <p:cNvPr id="4" name="Прямокутник 3"/>
          <p:cNvSpPr/>
          <p:nvPr/>
        </p:nvSpPr>
        <p:spPr>
          <a:xfrm>
            <a:off x="0" y="1268760"/>
            <a:ext cx="9144000" cy="6042680"/>
          </a:xfrm>
          <a:prstGeom prst="rect">
            <a:avLst/>
          </a:prstGeom>
        </p:spPr>
        <p:txBody>
          <a:bodyPr wrap="square">
            <a:spAutoFit/>
          </a:bodyPr>
          <a:lstStyle/>
          <a:p>
            <a:r>
              <a:rPr lang="en-US" sz="3200" baseline="-25000" dirty="0" smtClean="0"/>
              <a:t>During the 1980s, </a:t>
            </a:r>
            <a:r>
              <a:rPr lang="en-US" sz="3200" baseline="-25000" dirty="0" err="1" smtClean="0"/>
              <a:t>cytoplasmic</a:t>
            </a:r>
            <a:r>
              <a:rPr lang="en-US" sz="3200" baseline="-25000" dirty="0" smtClean="0"/>
              <a:t> </a:t>
            </a:r>
            <a:r>
              <a:rPr lang="en-US" sz="3200" baseline="-25000" dirty="0" err="1" smtClean="0"/>
              <a:t>dyneins</a:t>
            </a:r>
            <a:r>
              <a:rPr lang="en-US" sz="3200" baseline="-25000" dirty="0" smtClean="0"/>
              <a:t> &amp; </a:t>
            </a:r>
            <a:r>
              <a:rPr lang="en-US" sz="3200" baseline="-25000" dirty="0" err="1" smtClean="0"/>
              <a:t>kinesin</a:t>
            </a:r>
            <a:r>
              <a:rPr lang="en-US" sz="3200" baseline="-25000" dirty="0" smtClean="0"/>
              <a:t>-related proteins were identified within the </a:t>
            </a:r>
            <a:r>
              <a:rPr lang="en-US" sz="3200" baseline="-25000" dirty="0" err="1" smtClean="0"/>
              <a:t>kinetochores</a:t>
            </a:r>
            <a:r>
              <a:rPr lang="en-US" sz="3200" baseline="-25000" dirty="0" smtClean="0"/>
              <a:t> of M </a:t>
            </a:r>
            <a:r>
              <a:rPr lang="en-US" sz="3200" baseline="-25000" dirty="0" err="1" smtClean="0"/>
              <a:t>chrs</a:t>
            </a:r>
            <a:r>
              <a:rPr lang="en-US" sz="3200" baseline="-25000" dirty="0" smtClean="0"/>
              <a:t> indicating that </a:t>
            </a:r>
            <a:r>
              <a:rPr lang="en-US" sz="3200" baseline="-25000" dirty="0" err="1" smtClean="0"/>
              <a:t>chrs</a:t>
            </a:r>
            <a:r>
              <a:rPr lang="en-US" sz="3200" baseline="-25000" dirty="0" smtClean="0"/>
              <a:t> are endowed with motor equipment they need to move themselves along a microtubule. During </a:t>
            </a:r>
            <a:r>
              <a:rPr lang="en-US" sz="3200" baseline="-25000" dirty="0" err="1" smtClean="0"/>
              <a:t>interphase</a:t>
            </a:r>
            <a:r>
              <a:rPr lang="en-US" sz="3200" baseline="-25000" dirty="0" smtClean="0"/>
              <a:t>, antibodies against </a:t>
            </a:r>
            <a:r>
              <a:rPr lang="en-US" sz="3200" baseline="-25000" dirty="0" err="1" smtClean="0"/>
              <a:t>dyneins</a:t>
            </a:r>
            <a:r>
              <a:rPr lang="en-US" sz="3200" baseline="-25000" dirty="0" smtClean="0"/>
              <a:t> indicate this protein presence in cytoplasm. However, in M </a:t>
            </a:r>
            <a:r>
              <a:rPr lang="en-US" sz="3200" baseline="-25000" dirty="0" err="1" smtClean="0"/>
              <a:t>dyneins</a:t>
            </a:r>
            <a:r>
              <a:rPr lang="en-US" sz="3200" baseline="-25000" dirty="0" smtClean="0"/>
              <a:t> are in the region of poles and </a:t>
            </a:r>
            <a:r>
              <a:rPr lang="en-US" sz="3200" baseline="-25000" dirty="0" err="1" smtClean="0"/>
              <a:t>kinetochores</a:t>
            </a:r>
            <a:r>
              <a:rPr lang="en-US" sz="3200" baseline="-25000" dirty="0" smtClean="0"/>
              <a:t>. The </a:t>
            </a:r>
            <a:r>
              <a:rPr lang="en-US" sz="3200" baseline="-25000" dirty="0" err="1" smtClean="0"/>
              <a:t>kinetochore</a:t>
            </a:r>
            <a:r>
              <a:rPr lang="en-US" sz="3200" baseline="-25000" dirty="0" smtClean="0"/>
              <a:t> motors work </a:t>
            </a:r>
            <a:r>
              <a:rPr lang="en-US" sz="3200" i="1" baseline="-25000" dirty="0" smtClean="0"/>
              <a:t>in vitro</a:t>
            </a:r>
            <a:r>
              <a:rPr lang="en-US" sz="3200" baseline="-25000" dirty="0" smtClean="0"/>
              <a:t>:</a:t>
            </a:r>
            <a:r>
              <a:rPr lang="en-US" sz="3200" dirty="0" smtClean="0"/>
              <a:t> </a:t>
            </a:r>
            <a:r>
              <a:rPr lang="en-US" sz="3200" baseline="-25000" dirty="0" smtClean="0"/>
              <a:t>isolated M </a:t>
            </a:r>
            <a:r>
              <a:rPr lang="en-US" sz="3200" baseline="-25000" dirty="0" err="1" smtClean="0"/>
              <a:t>chrs</a:t>
            </a:r>
            <a:r>
              <a:rPr lang="en-US" sz="3200" baseline="-25000" dirty="0" smtClean="0"/>
              <a:t> move over the surfaces of microtubules in both directions. Antibodies to several of these motors block </a:t>
            </a:r>
            <a:r>
              <a:rPr lang="en-US" sz="3200" baseline="-25000" dirty="0" err="1" smtClean="0"/>
              <a:t>chr</a:t>
            </a:r>
            <a:r>
              <a:rPr lang="en-US" sz="3200" baseline="-25000" dirty="0" smtClean="0"/>
              <a:t> movement. </a:t>
            </a:r>
          </a:p>
          <a:p>
            <a:r>
              <a:rPr lang="en-US" sz="3200" baseline="-25000" dirty="0" smtClean="0"/>
              <a:t>An alternate theory was proposed by Shinya </a:t>
            </a:r>
            <a:r>
              <a:rPr lang="en-US" sz="3200" baseline="-25000" dirty="0" err="1" smtClean="0"/>
              <a:t>Inoué</a:t>
            </a:r>
            <a:r>
              <a:rPr lang="en-US" sz="3200" baseline="-25000" dirty="0" smtClean="0"/>
              <a:t>: the disassembly of </a:t>
            </a:r>
            <a:r>
              <a:rPr lang="en-US" sz="3200" b="1" baseline="-25000" dirty="0" smtClean="0"/>
              <a:t>chr</a:t>
            </a:r>
            <a:r>
              <a:rPr lang="en-US" sz="3200" baseline="-25000" dirty="0" smtClean="0"/>
              <a:t>omosomal microtubules during anaphase was not simply a consequence of </a:t>
            </a:r>
            <a:r>
              <a:rPr lang="en-US" sz="3200" baseline="-25000" dirty="0" err="1" smtClean="0"/>
              <a:t>chr</a:t>
            </a:r>
            <a:r>
              <a:rPr lang="en-US" sz="3200" baseline="-25000" dirty="0" smtClean="0"/>
              <a:t> movement but the cause of it. Inoue suggested: disassembly of the spindle microtubules fiber could generate sufficient force to pull the </a:t>
            </a:r>
            <a:r>
              <a:rPr lang="en-US" sz="3200" baseline="-25000" dirty="0" err="1" smtClean="0"/>
              <a:t>chrs</a:t>
            </a:r>
            <a:r>
              <a:rPr lang="en-US" sz="3200" baseline="-25000" dirty="0" smtClean="0"/>
              <a:t> forward. One would not expect the dissolution of a fiber at one end to provide much pulling force; however, calculations reveal that very little force is required to move an object as small as a chromosome such a short distance—probably as little </a:t>
            </a:r>
            <a:r>
              <a:rPr lang="en-US" sz="3200" baseline="-25000" smtClean="0"/>
              <a:t>as </a:t>
            </a:r>
          </a:p>
          <a:p>
            <a:r>
              <a:rPr lang="en-US" sz="3200" baseline="-25000" smtClean="0"/>
              <a:t>10</a:t>
            </a:r>
            <a:r>
              <a:rPr lang="en-US" sz="3200" baseline="30000" smtClean="0"/>
              <a:t>-8</a:t>
            </a:r>
            <a:r>
              <a:rPr lang="en-US" sz="3200" baseline="-25000" smtClean="0"/>
              <a:t> </a:t>
            </a:r>
            <a:r>
              <a:rPr lang="en-US" sz="3200" baseline="-25000" dirty="0" smtClean="0"/>
              <a:t>dynes (= 20 to 30 molecules of ATP).</a:t>
            </a:r>
            <a:endParaRPr lang="en-US" sz="3200" dirty="0" smtClean="0"/>
          </a:p>
          <a:p>
            <a:endParaRPr lang="uk-UA" sz="2400" dirty="0"/>
          </a:p>
        </p:txBody>
      </p:sp>
    </p:spTree>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Grp="1" noChangeAspect="1" noChangeArrowheads="1"/>
          </p:cNvPicPr>
          <p:nvPr>
            <p:ph idx="1"/>
          </p:nvPr>
        </p:nvPicPr>
        <p:blipFill>
          <a:blip r:embed="rId2" cstate="email">
            <a:extLst>
              <a:ext uri="{28A0092B-C50C-407E-A947-70E740481C1C}">
                <a14:useLocalDpi xmlns:a14="http://schemas.microsoft.com/office/drawing/2010/main"/>
              </a:ext>
            </a:extLst>
          </a:blip>
          <a:srcRect/>
          <a:stretch>
            <a:fillRect/>
          </a:stretch>
        </p:blipFill>
        <p:spPr bwMode="auto">
          <a:xfrm>
            <a:off x="0" y="1"/>
            <a:ext cx="2779572" cy="2708919"/>
          </a:xfrm>
          <a:prstGeom prst="rect">
            <a:avLst/>
          </a:prstGeom>
          <a:noFill/>
          <a:ln w="9525">
            <a:noFill/>
            <a:miter lim="800000"/>
            <a:headEnd/>
            <a:tailEnd/>
          </a:ln>
        </p:spPr>
      </p:pic>
      <p:sp>
        <p:nvSpPr>
          <p:cNvPr id="5" name="Прямокутник 4"/>
          <p:cNvSpPr/>
          <p:nvPr/>
        </p:nvSpPr>
        <p:spPr>
          <a:xfrm>
            <a:off x="2915816" y="-27384"/>
            <a:ext cx="6228184" cy="2677656"/>
          </a:xfrm>
          <a:prstGeom prst="rect">
            <a:avLst/>
          </a:prstGeom>
        </p:spPr>
        <p:txBody>
          <a:bodyPr wrap="square">
            <a:spAutoFit/>
          </a:bodyPr>
          <a:lstStyle/>
          <a:p>
            <a:r>
              <a:rPr lang="en-US" sz="3200" b="1" baseline="-25000" dirty="0" smtClean="0"/>
              <a:t> </a:t>
            </a:r>
            <a:r>
              <a:rPr lang="en-US" sz="3600" b="1" baseline="-25000" dirty="0" smtClean="0"/>
              <a:t>Localization of </a:t>
            </a:r>
            <a:r>
              <a:rPr lang="en-US" sz="3600" b="1" baseline="-25000" dirty="0" err="1" smtClean="0"/>
              <a:t>cytoplasmic</a:t>
            </a:r>
            <a:r>
              <a:rPr lang="en-US" sz="3600" b="1" baseline="-25000" dirty="0" smtClean="0"/>
              <a:t> </a:t>
            </a:r>
            <a:r>
              <a:rPr lang="en-US" sz="3600" b="1" baseline="-25000" dirty="0" err="1" smtClean="0"/>
              <a:t>dynein</a:t>
            </a:r>
            <a:r>
              <a:rPr lang="en-US" sz="3600" b="1" baseline="-25000" dirty="0" smtClean="0"/>
              <a:t> in the </a:t>
            </a:r>
            <a:r>
              <a:rPr lang="en-US" sz="3600" b="1" baseline="-25000" dirty="0" err="1" smtClean="0"/>
              <a:t>kinetochore</a:t>
            </a:r>
            <a:r>
              <a:rPr lang="en-US" sz="3600" b="1" baseline="-25000" dirty="0" smtClean="0"/>
              <a:t> regions of </a:t>
            </a:r>
            <a:r>
              <a:rPr lang="en-US" sz="3600" b="1" baseline="-25000" dirty="0" err="1" smtClean="0"/>
              <a:t>prometaphase</a:t>
            </a:r>
            <a:r>
              <a:rPr lang="en-US" sz="3600" b="1" baseline="-25000" dirty="0" smtClean="0"/>
              <a:t> chromosomes.</a:t>
            </a:r>
            <a:endParaRPr lang="en-US" sz="3600" b="1" dirty="0" smtClean="0"/>
          </a:p>
          <a:p>
            <a:r>
              <a:rPr lang="en-US" sz="3600" baseline="-25000" dirty="0" err="1" smtClean="0"/>
              <a:t>Cytoplasmic</a:t>
            </a:r>
            <a:r>
              <a:rPr lang="en-US" sz="3600" baseline="-25000" dirty="0" smtClean="0"/>
              <a:t> </a:t>
            </a:r>
            <a:r>
              <a:rPr lang="en-US" sz="3600" baseline="-25000" dirty="0" err="1" smtClean="0"/>
              <a:t>dynein</a:t>
            </a:r>
            <a:r>
              <a:rPr lang="en-US" sz="3600" baseline="-25000" dirty="0" smtClean="0"/>
              <a:t> is seen as the bright blue spots against the purplish-blue color of the condensed chromosomes.</a:t>
            </a:r>
            <a:endParaRPr lang="uk-UA" sz="3600" dirty="0"/>
          </a:p>
        </p:txBody>
      </p:sp>
      <p:sp>
        <p:nvSpPr>
          <p:cNvPr id="4" name="Прямокутник 3"/>
          <p:cNvSpPr/>
          <p:nvPr/>
        </p:nvSpPr>
        <p:spPr>
          <a:xfrm>
            <a:off x="0" y="2780928"/>
            <a:ext cx="9144000" cy="3785652"/>
          </a:xfrm>
          <a:prstGeom prst="rect">
            <a:avLst/>
          </a:prstGeom>
        </p:spPr>
        <p:txBody>
          <a:bodyPr wrap="square">
            <a:spAutoFit/>
          </a:bodyPr>
          <a:lstStyle/>
          <a:p>
            <a:r>
              <a:rPr lang="en-US" sz="2400" b="1" dirty="0" smtClean="0"/>
              <a:t>Tentative interpretations of activities of Motor proteins located:</a:t>
            </a:r>
          </a:p>
          <a:p>
            <a:pPr>
              <a:buFontTx/>
              <a:buChar char="-"/>
            </a:pPr>
            <a:r>
              <a:rPr lang="en-US" sz="2400" dirty="0" smtClean="0"/>
              <a:t> along the microtubules are thought to play a key role in keeping the poles apart;</a:t>
            </a:r>
          </a:p>
          <a:p>
            <a:pPr>
              <a:buFontTx/>
              <a:buChar char="-"/>
            </a:pPr>
            <a:r>
              <a:rPr lang="en-US" sz="2400" dirty="0" smtClean="0"/>
              <a:t> in the </a:t>
            </a:r>
            <a:r>
              <a:rPr lang="en-US" sz="2400" dirty="0" err="1" smtClean="0"/>
              <a:t>kinetochore</a:t>
            </a:r>
            <a:r>
              <a:rPr lang="en-US" sz="2400" dirty="0" smtClean="0"/>
              <a:t> are probably important in the </a:t>
            </a:r>
            <a:r>
              <a:rPr lang="en-US" sz="2400" dirty="0" err="1" smtClean="0"/>
              <a:t>oscilatory</a:t>
            </a:r>
            <a:r>
              <a:rPr lang="en-US" sz="2400" dirty="0" smtClean="0"/>
              <a:t> motions of the chromosomes during </a:t>
            </a:r>
            <a:r>
              <a:rPr lang="en-US" sz="2400" dirty="0" err="1" smtClean="0"/>
              <a:t>prometaphase</a:t>
            </a:r>
            <a:r>
              <a:rPr lang="en-US" sz="2400" dirty="0" smtClean="0"/>
              <a:t>, maintaining the chromosomes at the metaphase plate and separating the chromosomes during anaphase;</a:t>
            </a:r>
          </a:p>
          <a:p>
            <a:pPr>
              <a:buFontTx/>
              <a:buChar char="-"/>
            </a:pPr>
            <a:r>
              <a:rPr lang="en-US" sz="2400" dirty="0" smtClean="0"/>
              <a:t> along the </a:t>
            </a:r>
            <a:r>
              <a:rPr lang="en-US" sz="2400" dirty="0" err="1" smtClean="0"/>
              <a:t>interdigitating</a:t>
            </a:r>
            <a:r>
              <a:rPr lang="en-US" sz="2400" dirty="0" smtClean="0"/>
              <a:t> microtubules in the region of spindle equator , probably, elongate the spindle  during  anaphase.</a:t>
            </a:r>
          </a:p>
          <a:p>
            <a:endParaRPr lang="uk-UA" sz="2400" b="1" dirty="0"/>
          </a:p>
        </p:txBody>
      </p:sp>
    </p:spTree>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Grp="1" noChangeAspect="1" noChangeArrowheads="1"/>
          </p:cNvPicPr>
          <p:nvPr>
            <p:ph idx="1"/>
          </p:nvPr>
        </p:nvPicPr>
        <p:blipFill>
          <a:blip r:embed="rId2" cstate="email">
            <a:extLst>
              <a:ext uri="{28A0092B-C50C-407E-A947-70E740481C1C}">
                <a14:useLocalDpi xmlns:a14="http://schemas.microsoft.com/office/drawing/2010/main"/>
              </a:ext>
            </a:extLst>
          </a:blip>
          <a:srcRect/>
          <a:stretch>
            <a:fillRect/>
          </a:stretch>
        </p:blipFill>
        <p:spPr bwMode="auto">
          <a:xfrm>
            <a:off x="0" y="0"/>
            <a:ext cx="3820942" cy="6858000"/>
          </a:xfrm>
          <a:prstGeom prst="rect">
            <a:avLst/>
          </a:prstGeom>
          <a:noFill/>
          <a:ln w="9525">
            <a:noFill/>
            <a:miter lim="800000"/>
            <a:headEnd/>
            <a:tailEnd/>
          </a:ln>
        </p:spPr>
      </p:pic>
      <p:sp>
        <p:nvSpPr>
          <p:cNvPr id="5" name="Прямокутник 4"/>
          <p:cNvSpPr/>
          <p:nvPr/>
        </p:nvSpPr>
        <p:spPr>
          <a:xfrm>
            <a:off x="3851920" y="0"/>
            <a:ext cx="5292080" cy="6627455"/>
          </a:xfrm>
          <a:prstGeom prst="rect">
            <a:avLst/>
          </a:prstGeom>
        </p:spPr>
        <p:txBody>
          <a:bodyPr wrap="square">
            <a:spAutoFit/>
          </a:bodyPr>
          <a:lstStyle/>
          <a:p>
            <a:r>
              <a:rPr lang="en-US" sz="2600" b="1" baseline="-25000" dirty="0" smtClean="0"/>
              <a:t>Proposed  activity  of  motor  proteins  during  mitosis, </a:t>
            </a:r>
          </a:p>
          <a:p>
            <a:r>
              <a:rPr lang="en-US" sz="2600" i="1" baseline="-25000" dirty="0" smtClean="0"/>
              <a:t>(a) </a:t>
            </a:r>
            <a:r>
              <a:rPr lang="en-US" sz="2600" i="1" baseline="-25000" dirty="0" err="1" smtClean="0"/>
              <a:t>Prometaphase</a:t>
            </a:r>
            <a:r>
              <a:rPr lang="en-US" sz="2600" i="1" baseline="-25000" dirty="0" smtClean="0"/>
              <a:t>. </a:t>
            </a:r>
            <a:r>
              <a:rPr lang="en-US" sz="2600" baseline="-25000" dirty="0" smtClean="0"/>
              <a:t>The two halves of the mitotic spindle are moving apart from one another to opposite poles, which is thought to result from the action of plus end-directed motors that are associated with the polar microtubules (step 1). Meanwhile, the chromosomes have become attached to the chromosomal microtubules and can be seen oscillating back and forth along the microtubules. These back-and-forth movements are thought to be the result of both minus end-directed (step 2) and plus end-directed (step 3) motors residing in the </a:t>
            </a:r>
            <a:r>
              <a:rPr lang="en-US" sz="2600" baseline="-25000" dirty="0" err="1" smtClean="0"/>
              <a:t>kinetochores</a:t>
            </a:r>
            <a:r>
              <a:rPr lang="en-US" sz="2600" baseline="-25000" dirty="0" smtClean="0"/>
              <a:t>. </a:t>
            </a:r>
          </a:p>
          <a:p>
            <a:r>
              <a:rPr lang="en-US" sz="2600" i="1" baseline="-25000" dirty="0" smtClean="0"/>
              <a:t>(b) Metaphase. </a:t>
            </a:r>
            <a:r>
              <a:rPr lang="en-US" sz="2600" baseline="-25000" dirty="0" smtClean="0"/>
              <a:t>The two halves of the spindle maintain their separation as the result of plus end-directed motor activity associated with the polar microtubules (step 4). The chromosomes are  thought to be maintained at the equatorial plane by the balanced activity of motor proteins residing at the </a:t>
            </a:r>
            <a:r>
              <a:rPr lang="en-US" sz="2600" baseline="-25000" dirty="0" err="1" smtClean="0"/>
              <a:t>kinetochore</a:t>
            </a:r>
            <a:r>
              <a:rPr lang="en-US" sz="2600" baseline="-25000" dirty="0" smtClean="0"/>
              <a:t> (step 5). </a:t>
            </a:r>
          </a:p>
          <a:p>
            <a:r>
              <a:rPr lang="en-US" sz="2600" i="1" baseline="-25000" dirty="0" smtClean="0"/>
              <a:t>(c) Anaphase. </a:t>
            </a:r>
            <a:r>
              <a:rPr lang="en-US" sz="2600" baseline="-25000" dirty="0" smtClean="0"/>
              <a:t>The movement of the chromosomes toward the poles is thought to result from the activity of minus end-directed motors of the </a:t>
            </a:r>
            <a:r>
              <a:rPr lang="en-US" sz="2600" baseline="-25000" dirty="0" err="1" smtClean="0"/>
              <a:t>kinetochores</a:t>
            </a:r>
            <a:r>
              <a:rPr lang="en-US" sz="2600" baseline="-25000" dirty="0" smtClean="0"/>
              <a:t> (step 6), whereas the separation of the poles (anaphase B) is thought to result from the continuing activity of the plus end-directed motors of the polar microtubules (step 7). </a:t>
            </a:r>
            <a:endParaRPr lang="uk-UA" sz="2600" dirty="0"/>
          </a:p>
        </p:txBody>
      </p:sp>
    </p:spTree>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ChangeArrowheads="1"/>
          </p:cNvSpPr>
          <p:nvPr>
            <p:ph type="title"/>
          </p:nvPr>
        </p:nvSpPr>
        <p:spPr/>
        <p:style>
          <a:lnRef idx="1">
            <a:schemeClr val="accent3"/>
          </a:lnRef>
          <a:fillRef idx="2">
            <a:schemeClr val="accent3"/>
          </a:fillRef>
          <a:effectRef idx="1">
            <a:schemeClr val="accent3"/>
          </a:effectRef>
          <a:fontRef idx="minor">
            <a:schemeClr val="dk1"/>
          </a:fontRef>
        </p:style>
        <p:txBody>
          <a:bodyPr/>
          <a:lstStyle/>
          <a:p>
            <a:pPr eaLnBrk="1" hangingPunct="1"/>
            <a:r>
              <a:rPr lang="en-US" altLang="en-US" dirty="0" smtClean="0"/>
              <a:t>Resume of Mitosis Anaphase</a:t>
            </a:r>
          </a:p>
        </p:txBody>
      </p:sp>
      <p:sp>
        <p:nvSpPr>
          <p:cNvPr id="44035" name="Rectangle 3"/>
          <p:cNvSpPr>
            <a:spLocks noGrp="1" noChangeArrowheads="1"/>
          </p:cNvSpPr>
          <p:nvPr>
            <p:ph type="body" sz="half" idx="1"/>
          </p:nvPr>
        </p:nvSpPr>
        <p:spPr>
          <a:xfrm>
            <a:off x="228600" y="1828800"/>
            <a:ext cx="4724400" cy="4800600"/>
          </a:xfrm>
        </p:spPr>
        <p:txBody>
          <a:bodyPr/>
          <a:lstStyle/>
          <a:p>
            <a:pPr eaLnBrk="1" hangingPunct="1">
              <a:lnSpc>
                <a:spcPct val="90000"/>
              </a:lnSpc>
            </a:pPr>
            <a:r>
              <a:rPr lang="en-US" altLang="en-US" sz="2300" smtClean="0"/>
              <a:t>The pair of </a:t>
            </a:r>
            <a:r>
              <a:rPr lang="en-US" altLang="en-US" sz="2300" smtClean="0">
                <a:solidFill>
                  <a:srgbClr val="FF3300"/>
                </a:solidFill>
              </a:rPr>
              <a:t>chromatids split</a:t>
            </a:r>
            <a:r>
              <a:rPr lang="en-US" altLang="en-US" sz="2300" smtClean="0"/>
              <a:t> at the centromere and move to opposite ends of the spindle.</a:t>
            </a:r>
          </a:p>
          <a:p>
            <a:pPr eaLnBrk="1" hangingPunct="1">
              <a:lnSpc>
                <a:spcPct val="90000"/>
              </a:lnSpc>
            </a:pPr>
            <a:r>
              <a:rPr lang="en-US" altLang="en-US" sz="2300" smtClean="0"/>
              <a:t>Now there are twice the number of chromosomes within the cell membrane.</a:t>
            </a:r>
          </a:p>
          <a:p>
            <a:pPr eaLnBrk="1" hangingPunct="1">
              <a:lnSpc>
                <a:spcPct val="90000"/>
              </a:lnSpc>
            </a:pPr>
            <a:r>
              <a:rPr lang="en-US" altLang="en-US" sz="2300" smtClean="0"/>
              <a:t>Movement of the chromosomes towards the opposite ends of the cell membrane is aided by the spindle fibers.</a:t>
            </a:r>
          </a:p>
          <a:p>
            <a:pPr eaLnBrk="1" hangingPunct="1">
              <a:lnSpc>
                <a:spcPct val="90000"/>
              </a:lnSpc>
            </a:pPr>
            <a:endParaRPr lang="en-US" altLang="en-US" sz="2300" smtClean="0"/>
          </a:p>
        </p:txBody>
      </p:sp>
      <p:pic>
        <p:nvPicPr>
          <p:cNvPr id="4098" name="Picture 2"/>
          <p:cNvPicPr>
            <a:picLocks noGrp="1" noChangeAspect="1" noChangeArrowheads="1"/>
          </p:cNvPicPr>
          <p:nvPr>
            <p:ph sz="half" idx="2"/>
          </p:nvPr>
        </p:nvPicPr>
        <p:blipFill>
          <a:blip r:embed="rId3" cstate="print">
            <a:extLst>
              <a:ext uri="{28A0092B-C50C-407E-A947-70E740481C1C}">
                <a14:useLocalDpi xmlns:a14="http://schemas.microsoft.com/office/drawing/2010/main"/>
              </a:ext>
            </a:extLst>
          </a:blip>
          <a:srcRect/>
          <a:stretch>
            <a:fillRect/>
          </a:stretch>
        </p:blipFill>
        <p:spPr bwMode="auto">
          <a:xfrm>
            <a:off x="5334000" y="1981200"/>
            <a:ext cx="3048000" cy="3162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492825612"/>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4034"/>
                                        </p:tgtEl>
                                        <p:attrNameLst>
                                          <p:attrName>style.visibility</p:attrName>
                                        </p:attrNameLst>
                                      </p:cBhvr>
                                      <p:to>
                                        <p:strVal val="visible"/>
                                      </p:to>
                                    </p:set>
                                    <p:anim calcmode="lin" valueType="num">
                                      <p:cBhvr additive="base">
                                        <p:cTn id="7" dur="500" fill="hold"/>
                                        <p:tgtEl>
                                          <p:spTgt spid="44034"/>
                                        </p:tgtEl>
                                        <p:attrNameLst>
                                          <p:attrName>ppt_x</p:attrName>
                                        </p:attrNameLst>
                                      </p:cBhvr>
                                      <p:tavLst>
                                        <p:tav tm="0">
                                          <p:val>
                                            <p:strVal val="#ppt_x"/>
                                          </p:val>
                                        </p:tav>
                                        <p:tav tm="100000">
                                          <p:val>
                                            <p:strVal val="#ppt_x"/>
                                          </p:val>
                                        </p:tav>
                                      </p:tavLst>
                                    </p:anim>
                                    <p:anim calcmode="lin" valueType="num">
                                      <p:cBhvr additive="base">
                                        <p:cTn id="8" dur="500" fill="hold"/>
                                        <p:tgtEl>
                                          <p:spTgt spid="44034"/>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4035">
                                            <p:txEl>
                                              <p:pRg st="0" end="0"/>
                                            </p:txEl>
                                          </p:spTgt>
                                        </p:tgtEl>
                                        <p:attrNameLst>
                                          <p:attrName>style.visibility</p:attrName>
                                        </p:attrNameLst>
                                      </p:cBhvr>
                                      <p:to>
                                        <p:strVal val="visible"/>
                                      </p:to>
                                    </p:set>
                                    <p:anim calcmode="lin" valueType="num">
                                      <p:cBhvr additive="base">
                                        <p:cTn id="13" dur="500" fill="hold"/>
                                        <p:tgtEl>
                                          <p:spTgt spid="44035">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4403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44035">
                                            <p:txEl>
                                              <p:pRg st="1" end="1"/>
                                            </p:txEl>
                                          </p:spTgt>
                                        </p:tgtEl>
                                        <p:attrNameLst>
                                          <p:attrName>style.visibility</p:attrName>
                                        </p:attrNameLst>
                                      </p:cBhvr>
                                      <p:to>
                                        <p:strVal val="visible"/>
                                      </p:to>
                                    </p:set>
                                    <p:anim calcmode="lin" valueType="num">
                                      <p:cBhvr additive="base">
                                        <p:cTn id="19" dur="500" fill="hold"/>
                                        <p:tgtEl>
                                          <p:spTgt spid="44035">
                                            <p:txEl>
                                              <p:pRg st="1" end="1"/>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44035">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44035">
                                            <p:txEl>
                                              <p:pRg st="2" end="2"/>
                                            </p:txEl>
                                          </p:spTgt>
                                        </p:tgtEl>
                                        <p:attrNameLst>
                                          <p:attrName>style.visibility</p:attrName>
                                        </p:attrNameLst>
                                      </p:cBhvr>
                                      <p:to>
                                        <p:strVal val="visible"/>
                                      </p:to>
                                    </p:set>
                                    <p:anim calcmode="lin" valueType="num">
                                      <p:cBhvr additive="base">
                                        <p:cTn id="25" dur="500" fill="hold"/>
                                        <p:tgtEl>
                                          <p:spTgt spid="44035">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4035">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034" grpId="0" animBg="1"/>
      <p:bldP spid="44035" grpId="0" build="p"/>
    </p:bld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4000" cy="548680"/>
          </a:xfrm>
        </p:spPr>
        <p:style>
          <a:lnRef idx="1">
            <a:schemeClr val="accent5"/>
          </a:lnRef>
          <a:fillRef idx="2">
            <a:schemeClr val="accent5"/>
          </a:fillRef>
          <a:effectRef idx="1">
            <a:schemeClr val="accent5"/>
          </a:effectRef>
          <a:fontRef idx="minor">
            <a:schemeClr val="dk1"/>
          </a:fontRef>
        </p:style>
        <p:txBody>
          <a:bodyPr>
            <a:normAutofit fontScale="90000"/>
          </a:bodyPr>
          <a:lstStyle/>
          <a:p>
            <a:r>
              <a:rPr lang="en-US" dirty="0" err="1" smtClean="0"/>
              <a:t>Telophase</a:t>
            </a:r>
            <a:endParaRPr lang="uk-UA" dirty="0"/>
          </a:p>
        </p:txBody>
      </p:sp>
      <p:sp>
        <p:nvSpPr>
          <p:cNvPr id="3" name="Місце для вмісту 2"/>
          <p:cNvSpPr>
            <a:spLocks noGrp="1"/>
          </p:cNvSpPr>
          <p:nvPr>
            <p:ph idx="1"/>
          </p:nvPr>
        </p:nvSpPr>
        <p:spPr>
          <a:xfrm>
            <a:off x="0" y="692696"/>
            <a:ext cx="9144000" cy="6165304"/>
          </a:xfrm>
        </p:spPr>
        <p:txBody>
          <a:bodyPr>
            <a:normAutofit fontScale="77500" lnSpcReduction="20000"/>
          </a:bodyPr>
          <a:lstStyle/>
          <a:p>
            <a:r>
              <a:rPr lang="en-US" b="1" dirty="0" smtClean="0"/>
              <a:t>A complete set of chromosomes reach each pole of the cell</a:t>
            </a:r>
          </a:p>
          <a:p>
            <a:pPr>
              <a:buNone/>
            </a:pPr>
            <a:r>
              <a:rPr lang="en-US" dirty="0" smtClean="0"/>
              <a:t>and begin to uncoil (became chromatin). The mitotic spindles,</a:t>
            </a:r>
          </a:p>
          <a:p>
            <a:pPr marL="0" indent="0">
              <a:buNone/>
            </a:pPr>
            <a:r>
              <a:rPr lang="en-US" dirty="0" err="1" smtClean="0"/>
              <a:t>centrosomes</a:t>
            </a:r>
            <a:r>
              <a:rPr lang="en-US" dirty="0" smtClean="0"/>
              <a:t> and asters begin to disappear (microtubules are broken down into </a:t>
            </a:r>
            <a:r>
              <a:rPr lang="en-US" dirty="0" err="1" smtClean="0"/>
              <a:t>tubulin</a:t>
            </a:r>
            <a:r>
              <a:rPr lang="en-US" dirty="0" smtClean="0"/>
              <a:t> monomers). The nucleolus and the nuclear envelop reappear around the set of </a:t>
            </a:r>
            <a:r>
              <a:rPr lang="en-US" dirty="0" err="1" smtClean="0"/>
              <a:t>chrs</a:t>
            </a:r>
            <a:r>
              <a:rPr lang="en-US" dirty="0" smtClean="0"/>
              <a:t>. The </a:t>
            </a:r>
            <a:r>
              <a:rPr lang="en-US" dirty="0" err="1" smtClean="0"/>
              <a:t>chrs</a:t>
            </a:r>
            <a:r>
              <a:rPr lang="en-US" dirty="0" smtClean="0"/>
              <a:t> are 2n time single in structure. </a:t>
            </a:r>
          </a:p>
          <a:p>
            <a:r>
              <a:rPr lang="en-US" dirty="0" smtClean="0"/>
              <a:t>As </a:t>
            </a:r>
            <a:r>
              <a:rPr lang="en-US" dirty="0" err="1" smtClean="0"/>
              <a:t>chrs</a:t>
            </a:r>
            <a:r>
              <a:rPr lang="en-US" dirty="0" smtClean="0"/>
              <a:t> are at the poles they tend to collect in mass, which marks the beginning of </a:t>
            </a:r>
            <a:r>
              <a:rPr lang="en-US" dirty="0" err="1" smtClean="0"/>
              <a:t>telophase</a:t>
            </a:r>
            <a:r>
              <a:rPr lang="en-US" dirty="0" smtClean="0"/>
              <a:t>. </a:t>
            </a:r>
          </a:p>
          <a:p>
            <a:r>
              <a:rPr lang="en-US" dirty="0" smtClean="0"/>
              <a:t>The </a:t>
            </a:r>
            <a:r>
              <a:rPr lang="en-US" b="1" dirty="0" smtClean="0"/>
              <a:t>vesicles</a:t>
            </a:r>
            <a:r>
              <a:rPr lang="en-US" dirty="0" smtClean="0"/>
              <a:t> attached to the surface of </a:t>
            </a:r>
            <a:r>
              <a:rPr lang="en-US" dirty="0" err="1" smtClean="0"/>
              <a:t>chrs</a:t>
            </a:r>
            <a:r>
              <a:rPr lang="en-US" dirty="0" smtClean="0"/>
              <a:t> fuse laterally to reform nuclear membrane. </a:t>
            </a:r>
          </a:p>
          <a:p>
            <a:r>
              <a:rPr lang="en-US" dirty="0" smtClean="0"/>
              <a:t>The </a:t>
            </a:r>
            <a:r>
              <a:rPr lang="en-US" dirty="0" err="1" smtClean="0"/>
              <a:t>chrs</a:t>
            </a:r>
            <a:r>
              <a:rPr lang="en-US" dirty="0" smtClean="0"/>
              <a:t> become more and more dispersed until they disappear. </a:t>
            </a:r>
          </a:p>
          <a:p>
            <a:r>
              <a:rPr lang="en-US" dirty="0" smtClean="0"/>
              <a:t>Mean while, the vesicles that had been part of </a:t>
            </a:r>
            <a:r>
              <a:rPr lang="en-US" b="1" dirty="0" smtClean="0"/>
              <a:t>ER</a:t>
            </a:r>
            <a:r>
              <a:rPr lang="en-US" dirty="0" smtClean="0"/>
              <a:t> and </a:t>
            </a:r>
            <a:r>
              <a:rPr lang="en-US" b="1" dirty="0" smtClean="0"/>
              <a:t>Golgi complex </a:t>
            </a:r>
            <a:r>
              <a:rPr lang="en-US" dirty="0" smtClean="0"/>
              <a:t>fuse with similar vesicles to reconstruct these membranous </a:t>
            </a:r>
            <a:r>
              <a:rPr lang="en-US" dirty="0" err="1" smtClean="0"/>
              <a:t>cytoplasmic</a:t>
            </a:r>
            <a:r>
              <a:rPr lang="en-US" dirty="0" smtClean="0"/>
              <a:t> network.</a:t>
            </a:r>
          </a:p>
          <a:p>
            <a:r>
              <a:rPr lang="en-US" dirty="0" smtClean="0"/>
              <a:t>Then the cell prepares to split in 2 identical daughter cells by a process called </a:t>
            </a:r>
            <a:r>
              <a:rPr lang="en-US" dirty="0" err="1" smtClean="0"/>
              <a:t>cytokinesis</a:t>
            </a:r>
            <a:r>
              <a:rPr lang="en-US" dirty="0" smtClean="0"/>
              <a:t>.  </a:t>
            </a:r>
            <a:endParaRPr lang="uk-UA" dirty="0"/>
          </a:p>
        </p:txBody>
      </p:sp>
    </p:spTree>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0" name="Picture 2"/>
          <p:cNvPicPr>
            <a:picLocks noGrp="1" noChangeAspect="1" noChangeArrowheads="1"/>
          </p:cNvPicPr>
          <p:nvPr>
            <p:ph idx="1"/>
          </p:nvPr>
        </p:nvPicPr>
        <p:blipFill>
          <a:blip r:embed="rId2" cstate="email">
            <a:extLst>
              <a:ext uri="{28A0092B-C50C-407E-A947-70E740481C1C}">
                <a14:useLocalDpi xmlns:a14="http://schemas.microsoft.com/office/drawing/2010/main"/>
              </a:ext>
            </a:extLst>
          </a:blip>
          <a:srcRect/>
          <a:stretch>
            <a:fillRect/>
          </a:stretch>
        </p:blipFill>
        <p:spPr bwMode="auto">
          <a:xfrm rot="5400000">
            <a:off x="3112735" y="-1709086"/>
            <a:ext cx="3520486" cy="6938659"/>
          </a:xfrm>
          <a:prstGeom prst="rect">
            <a:avLst/>
          </a:prstGeom>
          <a:noFill/>
          <a:ln w="9525">
            <a:noFill/>
            <a:miter lim="800000"/>
            <a:headEnd/>
            <a:tailEnd/>
          </a:ln>
        </p:spPr>
      </p:pic>
      <p:sp>
        <p:nvSpPr>
          <p:cNvPr id="4" name="Прямокутник 3"/>
          <p:cNvSpPr/>
          <p:nvPr/>
        </p:nvSpPr>
        <p:spPr>
          <a:xfrm>
            <a:off x="0" y="3482424"/>
            <a:ext cx="9144000" cy="1220847"/>
          </a:xfrm>
          <a:prstGeom prst="rect">
            <a:avLst/>
          </a:prstGeom>
        </p:spPr>
        <p:txBody>
          <a:bodyPr wrap="square">
            <a:spAutoFit/>
          </a:bodyPr>
          <a:lstStyle/>
          <a:p>
            <a:pPr algn="ctr"/>
            <a:r>
              <a:rPr lang="en-US" sz="4400" b="1" baseline="-25000" dirty="0" err="1" smtClean="0"/>
              <a:t>Telophase</a:t>
            </a:r>
            <a:r>
              <a:rPr lang="en-US" sz="4400" baseline="-25000" dirty="0" smtClean="0"/>
              <a:t>. Electron micrograph of a section through an ovarian </a:t>
            </a:r>
            <a:r>
              <a:rPr lang="en-US" sz="4400" baseline="-25000" dirty="0" err="1" smtClean="0"/>
              <a:t>granulosa</a:t>
            </a:r>
            <a:r>
              <a:rPr lang="en-US" sz="4400" baseline="-25000" dirty="0" smtClean="0"/>
              <a:t> cell in </a:t>
            </a:r>
            <a:r>
              <a:rPr lang="en-US" sz="4400" baseline="-25000" dirty="0" err="1" smtClean="0"/>
              <a:t>telophase</a:t>
            </a:r>
            <a:r>
              <a:rPr lang="en-US" sz="4400" baseline="-25000" dirty="0" smtClean="0"/>
              <a:t>. </a:t>
            </a:r>
            <a:endParaRPr lang="uk-UA" sz="4400"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Місце для вмісту 2"/>
          <p:cNvSpPr>
            <a:spLocks noGrp="1"/>
          </p:cNvSpPr>
          <p:nvPr>
            <p:ph idx="1"/>
          </p:nvPr>
        </p:nvSpPr>
        <p:spPr>
          <a:xfrm>
            <a:off x="0" y="0"/>
            <a:ext cx="5580112" cy="6126163"/>
          </a:xfrm>
        </p:spPr>
        <p:txBody>
          <a:bodyPr>
            <a:normAutofit fontScale="55000" lnSpcReduction="20000"/>
          </a:bodyPr>
          <a:lstStyle/>
          <a:p>
            <a:pPr marL="0" indent="0">
              <a:buNone/>
            </a:pPr>
            <a:r>
              <a:rPr lang="en-US" dirty="0" smtClean="0"/>
              <a:t>Before mitosis, the nucleus (for plant or microorganisms) must to be in central position. To do that the flowing steps happen:</a:t>
            </a:r>
          </a:p>
          <a:p>
            <a:pPr marL="0" indent="0">
              <a:buNone/>
            </a:pPr>
            <a:r>
              <a:rPr lang="en-US" dirty="0" smtClean="0"/>
              <a:t>Initially, </a:t>
            </a:r>
            <a:r>
              <a:rPr lang="en-US" b="1" i="1" dirty="0" err="1" smtClean="0"/>
              <a:t>cytoplasmic</a:t>
            </a:r>
            <a:r>
              <a:rPr lang="en-US" b="1" i="1" dirty="0" smtClean="0"/>
              <a:t> strands </a:t>
            </a:r>
            <a:r>
              <a:rPr lang="en-US" dirty="0" smtClean="0"/>
              <a:t>forms that </a:t>
            </a:r>
            <a:r>
              <a:rPr lang="en-US" i="1" dirty="0" smtClean="0"/>
              <a:t>penetrate </a:t>
            </a:r>
            <a:r>
              <a:rPr lang="en-US" dirty="0" smtClean="0"/>
              <a:t>the </a:t>
            </a:r>
            <a:r>
              <a:rPr lang="en-US" i="1" dirty="0" smtClean="0"/>
              <a:t>central vacuole</a:t>
            </a:r>
            <a:r>
              <a:rPr lang="en-US" dirty="0" smtClean="0"/>
              <a:t> and provide pathways for nuclear migration. </a:t>
            </a:r>
            <a:r>
              <a:rPr lang="en-US" b="1" i="1" dirty="0" err="1" smtClean="0"/>
              <a:t>Actin</a:t>
            </a:r>
            <a:r>
              <a:rPr lang="en-US" b="1" i="1" dirty="0" smtClean="0"/>
              <a:t> filaments </a:t>
            </a:r>
            <a:r>
              <a:rPr lang="en-US" dirty="0" smtClean="0"/>
              <a:t>along these </a:t>
            </a:r>
            <a:r>
              <a:rPr lang="en-US" dirty="0" err="1" smtClean="0"/>
              <a:t>cytoplasmic</a:t>
            </a:r>
            <a:r>
              <a:rPr lang="en-US" dirty="0" smtClean="0"/>
              <a:t> strands </a:t>
            </a:r>
            <a:r>
              <a:rPr lang="en-US" b="1" i="1" dirty="0" smtClean="0"/>
              <a:t>pull the nucleus </a:t>
            </a:r>
            <a:r>
              <a:rPr lang="en-US" dirty="0" smtClean="0"/>
              <a:t>into the center of the cell.</a:t>
            </a:r>
          </a:p>
          <a:p>
            <a:pPr>
              <a:buNone/>
            </a:pPr>
            <a:r>
              <a:rPr lang="en-US" dirty="0" smtClean="0"/>
              <a:t>These </a:t>
            </a:r>
            <a:r>
              <a:rPr lang="en-US" i="1" dirty="0" err="1" smtClean="0"/>
              <a:t>cytoplasmic</a:t>
            </a:r>
            <a:r>
              <a:rPr lang="en-US" i="1" dirty="0" smtClean="0"/>
              <a:t> strands fuse </a:t>
            </a:r>
            <a:r>
              <a:rPr lang="en-US" dirty="0" smtClean="0"/>
              <a:t>into a transverse sheet of cytoplasm</a:t>
            </a:r>
          </a:p>
          <a:p>
            <a:pPr>
              <a:buNone/>
            </a:pPr>
            <a:r>
              <a:rPr lang="en-US" i="1" dirty="0" smtClean="0"/>
              <a:t>along the plane </a:t>
            </a:r>
            <a:r>
              <a:rPr lang="en-US" dirty="0" smtClean="0"/>
              <a:t>of future cell division, forming the </a:t>
            </a:r>
            <a:r>
              <a:rPr lang="en-US" b="1" dirty="0" err="1" smtClean="0"/>
              <a:t>phragmosome</a:t>
            </a:r>
            <a:r>
              <a:rPr lang="en-US" b="1" dirty="0" smtClean="0"/>
              <a:t>.</a:t>
            </a:r>
          </a:p>
          <a:p>
            <a:pPr>
              <a:buNone/>
            </a:pPr>
            <a:r>
              <a:rPr lang="en-US" dirty="0" smtClean="0"/>
              <a:t>Just </a:t>
            </a:r>
            <a:r>
              <a:rPr lang="en-US" i="1" dirty="0" smtClean="0"/>
              <a:t>before mitosis</a:t>
            </a:r>
            <a:r>
              <a:rPr lang="en-US" dirty="0" smtClean="0"/>
              <a:t>, a </a:t>
            </a:r>
            <a:r>
              <a:rPr lang="en-US" b="1" i="1" dirty="0" smtClean="0"/>
              <a:t>dense band of microtubules </a:t>
            </a:r>
            <a:r>
              <a:rPr lang="en-US" dirty="0" smtClean="0"/>
              <a:t>appears </a:t>
            </a:r>
            <a:r>
              <a:rPr lang="en-US" i="1" dirty="0" smtClean="0"/>
              <a:t>around</a:t>
            </a:r>
          </a:p>
          <a:p>
            <a:pPr>
              <a:buNone/>
            </a:pPr>
            <a:r>
              <a:rPr lang="en-US" i="1" dirty="0" smtClean="0"/>
              <a:t>the </a:t>
            </a:r>
            <a:r>
              <a:rPr lang="en-US" i="1" dirty="0" err="1" smtClean="0"/>
              <a:t>phragmosome</a:t>
            </a:r>
            <a:r>
              <a:rPr lang="en-US" dirty="0" smtClean="0"/>
              <a:t> and the future division plane just below the</a:t>
            </a:r>
          </a:p>
          <a:p>
            <a:pPr>
              <a:buNone/>
            </a:pPr>
            <a:r>
              <a:rPr lang="en-US" dirty="0" smtClean="0"/>
              <a:t>plasma membrane.</a:t>
            </a:r>
          </a:p>
          <a:p>
            <a:pPr>
              <a:buNone/>
            </a:pPr>
            <a:r>
              <a:rPr lang="en-US" dirty="0" smtClean="0"/>
              <a:t>This </a:t>
            </a:r>
            <a:r>
              <a:rPr lang="en-US" b="1" i="1" dirty="0" err="1" smtClean="0"/>
              <a:t>preprophase</a:t>
            </a:r>
            <a:r>
              <a:rPr lang="en-US" i="1" dirty="0" smtClean="0"/>
              <a:t> </a:t>
            </a:r>
            <a:r>
              <a:rPr lang="en-US" b="1" i="1" dirty="0" smtClean="0"/>
              <a:t>band</a:t>
            </a:r>
            <a:r>
              <a:rPr lang="en-US" i="1" dirty="0" smtClean="0"/>
              <a:t> </a:t>
            </a:r>
            <a:r>
              <a:rPr lang="en-US" dirty="0" smtClean="0"/>
              <a:t>marks the </a:t>
            </a:r>
            <a:r>
              <a:rPr lang="en-US" b="1" i="1" dirty="0" smtClean="0"/>
              <a:t>equatorial plane </a:t>
            </a:r>
            <a:r>
              <a:rPr lang="en-US" dirty="0" smtClean="0"/>
              <a:t>of the future mitotic spindle as well as the future fusion sites for the new cell plate with the existing cell wall. It disappears as soon as the nuclear envelope breaks down and the mitotic spindle forms.</a:t>
            </a:r>
            <a:endParaRPr lang="uk-UA" dirty="0"/>
          </a:p>
        </p:txBody>
      </p:sp>
      <p:pic>
        <p:nvPicPr>
          <p:cNvPr id="1029" name="Picture 5"/>
          <p:cNvPicPr>
            <a:picLocks noChangeAspect="1" noChangeArrowheads="1"/>
          </p:cNvPicPr>
          <p:nvPr/>
        </p:nvPicPr>
        <p:blipFill>
          <a:blip r:embed="rId2" cstate="email">
            <a:extLst>
              <a:ext uri="{28A0092B-C50C-407E-A947-70E740481C1C}">
                <a14:useLocalDpi xmlns:a14="http://schemas.microsoft.com/office/drawing/2010/main"/>
              </a:ext>
            </a:extLst>
          </a:blip>
          <a:srcRect l="6231" t="4681" r="54308" b="4038"/>
          <a:stretch>
            <a:fillRect/>
          </a:stretch>
        </p:blipFill>
        <p:spPr bwMode="auto">
          <a:xfrm>
            <a:off x="5580112" y="1412776"/>
            <a:ext cx="1368152" cy="2808312"/>
          </a:xfrm>
          <a:prstGeom prst="rect">
            <a:avLst/>
          </a:prstGeom>
          <a:noFill/>
          <a:ln w="9525">
            <a:noFill/>
            <a:miter lim="800000"/>
            <a:headEnd/>
            <a:tailEnd/>
          </a:ln>
        </p:spPr>
      </p:pic>
      <p:sp>
        <p:nvSpPr>
          <p:cNvPr id="14" name="Прямокутник 13"/>
          <p:cNvSpPr/>
          <p:nvPr/>
        </p:nvSpPr>
        <p:spPr>
          <a:xfrm>
            <a:off x="6876256" y="1331476"/>
            <a:ext cx="1872208" cy="369332"/>
          </a:xfrm>
          <a:prstGeom prst="rect">
            <a:avLst/>
          </a:prstGeom>
        </p:spPr>
        <p:txBody>
          <a:bodyPr wrap="square">
            <a:spAutoFit/>
          </a:bodyPr>
          <a:lstStyle/>
          <a:p>
            <a:r>
              <a:rPr lang="en-US" i="1" dirty="0" smtClean="0"/>
              <a:t>central vacuole</a:t>
            </a:r>
            <a:r>
              <a:rPr lang="en-US" dirty="0" smtClean="0"/>
              <a:t> </a:t>
            </a:r>
            <a:endParaRPr lang="uk-UA" dirty="0"/>
          </a:p>
        </p:txBody>
      </p:sp>
      <p:sp>
        <p:nvSpPr>
          <p:cNvPr id="17" name="Прямокутник 16"/>
          <p:cNvSpPr/>
          <p:nvPr/>
        </p:nvSpPr>
        <p:spPr>
          <a:xfrm>
            <a:off x="6876256" y="1628800"/>
            <a:ext cx="906017" cy="369332"/>
          </a:xfrm>
          <a:prstGeom prst="rect">
            <a:avLst/>
          </a:prstGeom>
        </p:spPr>
        <p:txBody>
          <a:bodyPr wrap="none">
            <a:spAutoFit/>
          </a:bodyPr>
          <a:lstStyle/>
          <a:p>
            <a:r>
              <a:rPr lang="en-US" i="1" dirty="0" smtClean="0"/>
              <a:t>nucleus</a:t>
            </a:r>
            <a:endParaRPr lang="uk-UA" dirty="0"/>
          </a:p>
        </p:txBody>
      </p:sp>
      <p:sp>
        <p:nvSpPr>
          <p:cNvPr id="18" name="Прямокутник 17"/>
          <p:cNvSpPr/>
          <p:nvPr/>
        </p:nvSpPr>
        <p:spPr>
          <a:xfrm>
            <a:off x="6876256" y="2132856"/>
            <a:ext cx="2083199" cy="369332"/>
          </a:xfrm>
          <a:prstGeom prst="rect">
            <a:avLst/>
          </a:prstGeom>
        </p:spPr>
        <p:txBody>
          <a:bodyPr wrap="none">
            <a:spAutoFit/>
          </a:bodyPr>
          <a:lstStyle/>
          <a:p>
            <a:r>
              <a:rPr lang="en-US" i="1" dirty="0" err="1" smtClean="0"/>
              <a:t>cytoplasmic</a:t>
            </a:r>
            <a:r>
              <a:rPr lang="en-US" i="1" dirty="0" smtClean="0"/>
              <a:t> strands </a:t>
            </a:r>
            <a:endParaRPr lang="uk-UA" dirty="0"/>
          </a:p>
        </p:txBody>
      </p:sp>
      <p:sp>
        <p:nvSpPr>
          <p:cNvPr id="19" name="Прямокутник 18"/>
          <p:cNvSpPr/>
          <p:nvPr/>
        </p:nvSpPr>
        <p:spPr>
          <a:xfrm>
            <a:off x="6876256" y="2843644"/>
            <a:ext cx="1656183" cy="369332"/>
          </a:xfrm>
          <a:prstGeom prst="rect">
            <a:avLst/>
          </a:prstGeom>
        </p:spPr>
        <p:txBody>
          <a:bodyPr wrap="square">
            <a:spAutoFit/>
          </a:bodyPr>
          <a:lstStyle/>
          <a:p>
            <a:r>
              <a:rPr lang="en-US" i="1" dirty="0" err="1" smtClean="0">
                <a:solidFill>
                  <a:prstClr val="black"/>
                </a:solidFill>
              </a:rPr>
              <a:t>phragmosome</a:t>
            </a:r>
            <a:endParaRPr lang="uk-UA" i="1" dirty="0"/>
          </a:p>
        </p:txBody>
      </p:sp>
      <p:sp>
        <p:nvSpPr>
          <p:cNvPr id="20" name="Прямокутник 19"/>
          <p:cNvSpPr/>
          <p:nvPr/>
        </p:nvSpPr>
        <p:spPr>
          <a:xfrm>
            <a:off x="6906615" y="3645024"/>
            <a:ext cx="1985865" cy="369332"/>
          </a:xfrm>
          <a:prstGeom prst="rect">
            <a:avLst/>
          </a:prstGeom>
        </p:spPr>
        <p:txBody>
          <a:bodyPr wrap="none">
            <a:spAutoFit/>
          </a:bodyPr>
          <a:lstStyle/>
          <a:p>
            <a:r>
              <a:rPr lang="en-US" i="1" dirty="0" err="1" smtClean="0"/>
              <a:t>preprophase</a:t>
            </a:r>
            <a:r>
              <a:rPr lang="en-US" i="1" dirty="0" smtClean="0"/>
              <a:t> band </a:t>
            </a:r>
            <a:endParaRPr lang="uk-UA" i="1" dirty="0"/>
          </a:p>
        </p:txBody>
      </p:sp>
    </p:spTree>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noChangeArrowheads="1"/>
          </p:cNvSpPr>
          <p:nvPr>
            <p:ph type="title"/>
          </p:nvPr>
        </p:nvSpPr>
        <p:spPr/>
        <p:style>
          <a:lnRef idx="1">
            <a:schemeClr val="accent3"/>
          </a:lnRef>
          <a:fillRef idx="2">
            <a:schemeClr val="accent3"/>
          </a:fillRef>
          <a:effectRef idx="1">
            <a:schemeClr val="accent3"/>
          </a:effectRef>
          <a:fontRef idx="minor">
            <a:schemeClr val="dk1"/>
          </a:fontRef>
        </p:style>
        <p:txBody>
          <a:bodyPr/>
          <a:lstStyle/>
          <a:p>
            <a:pPr eaLnBrk="1" hangingPunct="1"/>
            <a:r>
              <a:rPr lang="en-US" altLang="en-US" dirty="0" smtClean="0"/>
              <a:t>Mitosis </a:t>
            </a:r>
            <a:r>
              <a:rPr lang="en-US" altLang="en-US" dirty="0" err="1" smtClean="0"/>
              <a:t>Telophase</a:t>
            </a:r>
            <a:endParaRPr lang="en-US" altLang="en-US" dirty="0" smtClean="0"/>
          </a:p>
        </p:txBody>
      </p:sp>
      <p:sp>
        <p:nvSpPr>
          <p:cNvPr id="45059" name="Rectangle 3"/>
          <p:cNvSpPr>
            <a:spLocks noGrp="1" noChangeArrowheads="1"/>
          </p:cNvSpPr>
          <p:nvPr>
            <p:ph type="body" sz="half" idx="1"/>
          </p:nvPr>
        </p:nvSpPr>
        <p:spPr>
          <a:xfrm>
            <a:off x="0" y="1981200"/>
            <a:ext cx="4800600" cy="4724400"/>
          </a:xfrm>
        </p:spPr>
        <p:txBody>
          <a:bodyPr/>
          <a:lstStyle/>
          <a:p>
            <a:pPr eaLnBrk="1" hangingPunct="1">
              <a:lnSpc>
                <a:spcPct val="90000"/>
              </a:lnSpc>
            </a:pPr>
            <a:r>
              <a:rPr lang="en-US" altLang="en-US" sz="2300" dirty="0" smtClean="0">
                <a:solidFill>
                  <a:srgbClr val="FF3300"/>
                </a:solidFill>
              </a:rPr>
              <a:t>Nuclear membranes form</a:t>
            </a:r>
            <a:r>
              <a:rPr lang="en-US" altLang="en-US" sz="2300" dirty="0" smtClean="0"/>
              <a:t> around the two new sets of </a:t>
            </a:r>
            <a:r>
              <a:rPr lang="en-US" altLang="en-US" sz="2300" dirty="0" err="1" smtClean="0"/>
              <a:t>chrs</a:t>
            </a:r>
            <a:r>
              <a:rPr lang="en-US" altLang="en-US" sz="2300" dirty="0" smtClean="0"/>
              <a:t>.</a:t>
            </a:r>
          </a:p>
          <a:p>
            <a:pPr eaLnBrk="1" hangingPunct="1">
              <a:lnSpc>
                <a:spcPct val="90000"/>
              </a:lnSpc>
            </a:pPr>
            <a:r>
              <a:rPr lang="en-US" altLang="en-US" sz="2300" dirty="0" smtClean="0"/>
              <a:t>The spindle fiber disappears.</a:t>
            </a:r>
          </a:p>
          <a:p>
            <a:pPr eaLnBrk="1" hangingPunct="1">
              <a:lnSpc>
                <a:spcPct val="90000"/>
              </a:lnSpc>
            </a:pPr>
            <a:r>
              <a:rPr lang="en-US" altLang="en-US" sz="2300" dirty="0" err="1" smtClean="0"/>
              <a:t>Chrs</a:t>
            </a:r>
            <a:r>
              <a:rPr lang="en-US" altLang="en-US" sz="2300" dirty="0" smtClean="0"/>
              <a:t> start to uncoil (</a:t>
            </a:r>
            <a:r>
              <a:rPr lang="en-US" altLang="en-US" sz="2300" dirty="0" smtClean="0">
                <a:solidFill>
                  <a:srgbClr val="FF3300"/>
                </a:solidFill>
              </a:rPr>
              <a:t>chromatin</a:t>
            </a:r>
            <a:r>
              <a:rPr lang="en-US" altLang="en-US" sz="2300" dirty="0" smtClean="0"/>
              <a:t>) and become less visible.</a:t>
            </a:r>
          </a:p>
          <a:p>
            <a:pPr eaLnBrk="1" hangingPunct="1">
              <a:lnSpc>
                <a:spcPct val="90000"/>
              </a:lnSpc>
            </a:pPr>
            <a:r>
              <a:rPr lang="en-US" altLang="en-US" sz="2300" dirty="0" smtClean="0"/>
              <a:t>Cell starts to make a groove (</a:t>
            </a:r>
            <a:r>
              <a:rPr lang="en-US" altLang="en-US" sz="2300" dirty="0" smtClean="0">
                <a:solidFill>
                  <a:srgbClr val="FF3300"/>
                </a:solidFill>
              </a:rPr>
              <a:t>furrow</a:t>
            </a:r>
            <a:r>
              <a:rPr lang="en-US" altLang="en-US" sz="2300" dirty="0" smtClean="0"/>
              <a:t>) in the middle to eventually split into 2 identical cells.</a:t>
            </a:r>
          </a:p>
          <a:p>
            <a:pPr eaLnBrk="1" hangingPunct="1">
              <a:lnSpc>
                <a:spcPct val="90000"/>
              </a:lnSpc>
              <a:buFont typeface="Wingdings" pitchFamily="2" charset="2"/>
              <a:buNone/>
            </a:pPr>
            <a:endParaRPr lang="en-US" altLang="en-US" sz="2300" dirty="0" smtClean="0"/>
          </a:p>
        </p:txBody>
      </p:sp>
      <p:pic>
        <p:nvPicPr>
          <p:cNvPr id="5122" name="Picture 2"/>
          <p:cNvPicPr>
            <a:picLocks noGrp="1" noChangeAspect="1" noChangeArrowheads="1"/>
          </p:cNvPicPr>
          <p:nvPr>
            <p:ph sz="half" idx="2"/>
          </p:nvPr>
        </p:nvPicPr>
        <p:blipFill>
          <a:blip r:embed="rId2" cstate="print">
            <a:extLst>
              <a:ext uri="{28A0092B-C50C-407E-A947-70E740481C1C}">
                <a14:useLocalDpi xmlns:a14="http://schemas.microsoft.com/office/drawing/2010/main"/>
              </a:ext>
            </a:extLst>
          </a:blip>
          <a:srcRect/>
          <a:stretch>
            <a:fillRect/>
          </a:stretch>
        </p:blipFill>
        <p:spPr bwMode="auto">
          <a:xfrm>
            <a:off x="5181600" y="1981201"/>
            <a:ext cx="2819400" cy="32134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430821170"/>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5058"/>
                                        </p:tgtEl>
                                        <p:attrNameLst>
                                          <p:attrName>style.visibility</p:attrName>
                                        </p:attrNameLst>
                                      </p:cBhvr>
                                      <p:to>
                                        <p:strVal val="visible"/>
                                      </p:to>
                                    </p:set>
                                    <p:anim calcmode="lin" valueType="num">
                                      <p:cBhvr additive="base">
                                        <p:cTn id="7" dur="500" fill="hold"/>
                                        <p:tgtEl>
                                          <p:spTgt spid="45058"/>
                                        </p:tgtEl>
                                        <p:attrNameLst>
                                          <p:attrName>ppt_x</p:attrName>
                                        </p:attrNameLst>
                                      </p:cBhvr>
                                      <p:tavLst>
                                        <p:tav tm="0">
                                          <p:val>
                                            <p:strVal val="#ppt_x"/>
                                          </p:val>
                                        </p:tav>
                                        <p:tav tm="100000">
                                          <p:val>
                                            <p:strVal val="#ppt_x"/>
                                          </p:val>
                                        </p:tav>
                                      </p:tavLst>
                                    </p:anim>
                                    <p:anim calcmode="lin" valueType="num">
                                      <p:cBhvr additive="base">
                                        <p:cTn id="8" dur="500" fill="hold"/>
                                        <p:tgtEl>
                                          <p:spTgt spid="45058"/>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5059">
                                            <p:txEl>
                                              <p:pRg st="0" end="0"/>
                                            </p:txEl>
                                          </p:spTgt>
                                        </p:tgtEl>
                                        <p:attrNameLst>
                                          <p:attrName>style.visibility</p:attrName>
                                        </p:attrNameLst>
                                      </p:cBhvr>
                                      <p:to>
                                        <p:strVal val="visible"/>
                                      </p:to>
                                    </p:set>
                                    <p:anim calcmode="lin" valueType="num">
                                      <p:cBhvr additive="base">
                                        <p:cTn id="13" dur="500" fill="hold"/>
                                        <p:tgtEl>
                                          <p:spTgt spid="45059">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45059">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45059">
                                            <p:txEl>
                                              <p:pRg st="1" end="1"/>
                                            </p:txEl>
                                          </p:spTgt>
                                        </p:tgtEl>
                                        <p:attrNameLst>
                                          <p:attrName>style.visibility</p:attrName>
                                        </p:attrNameLst>
                                      </p:cBhvr>
                                      <p:to>
                                        <p:strVal val="visible"/>
                                      </p:to>
                                    </p:set>
                                    <p:anim calcmode="lin" valueType="num">
                                      <p:cBhvr additive="base">
                                        <p:cTn id="19" dur="500" fill="hold"/>
                                        <p:tgtEl>
                                          <p:spTgt spid="45059">
                                            <p:txEl>
                                              <p:pRg st="1" end="1"/>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45059">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45059">
                                            <p:txEl>
                                              <p:pRg st="2" end="2"/>
                                            </p:txEl>
                                          </p:spTgt>
                                        </p:tgtEl>
                                        <p:attrNameLst>
                                          <p:attrName>style.visibility</p:attrName>
                                        </p:attrNameLst>
                                      </p:cBhvr>
                                      <p:to>
                                        <p:strVal val="visible"/>
                                      </p:to>
                                    </p:set>
                                    <p:anim calcmode="lin" valueType="num">
                                      <p:cBhvr additive="base">
                                        <p:cTn id="25" dur="500" fill="hold"/>
                                        <p:tgtEl>
                                          <p:spTgt spid="45059">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5059">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45059">
                                            <p:txEl>
                                              <p:pRg st="3" end="3"/>
                                            </p:txEl>
                                          </p:spTgt>
                                        </p:tgtEl>
                                        <p:attrNameLst>
                                          <p:attrName>style.visibility</p:attrName>
                                        </p:attrNameLst>
                                      </p:cBhvr>
                                      <p:to>
                                        <p:strVal val="visible"/>
                                      </p:to>
                                    </p:set>
                                    <p:anim calcmode="lin" valueType="num">
                                      <p:cBhvr additive="base">
                                        <p:cTn id="31" dur="500" fill="hold"/>
                                        <p:tgtEl>
                                          <p:spTgt spid="45059">
                                            <p:txEl>
                                              <p:pRg st="3" end="3"/>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45059">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058" grpId="0" animBg="1"/>
      <p:bldP spid="45059" grpId="0" build="p"/>
    </p:bld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Grp="1" noChangeAspect="1" noChangeArrowheads="1"/>
          </p:cNvPicPr>
          <p:nvPr>
            <p:ph idx="1"/>
          </p:nvPr>
        </p:nvPicPr>
        <p:blipFill>
          <a:blip r:embed="rId2" cstate="email">
            <a:extLst>
              <a:ext uri="{28A0092B-C50C-407E-A947-70E740481C1C}">
                <a14:useLocalDpi xmlns:a14="http://schemas.microsoft.com/office/drawing/2010/main"/>
              </a:ext>
            </a:extLst>
          </a:blip>
          <a:srcRect/>
          <a:stretch>
            <a:fillRect/>
          </a:stretch>
        </p:blipFill>
        <p:spPr bwMode="auto">
          <a:xfrm>
            <a:off x="-1" y="-27384"/>
            <a:ext cx="9149617" cy="3456384"/>
          </a:xfrm>
          <a:prstGeom prst="rect">
            <a:avLst/>
          </a:prstGeom>
          <a:noFill/>
          <a:ln w="9525">
            <a:noFill/>
            <a:miter lim="800000"/>
            <a:headEnd/>
            <a:tailEnd/>
          </a:ln>
        </p:spPr>
      </p:pic>
      <p:sp>
        <p:nvSpPr>
          <p:cNvPr id="5" name="Прямокутник 4"/>
          <p:cNvSpPr/>
          <p:nvPr/>
        </p:nvSpPr>
        <p:spPr>
          <a:xfrm>
            <a:off x="0" y="3645024"/>
            <a:ext cx="9144000" cy="1959511"/>
          </a:xfrm>
          <a:prstGeom prst="rect">
            <a:avLst/>
          </a:prstGeom>
        </p:spPr>
        <p:txBody>
          <a:bodyPr wrap="square">
            <a:spAutoFit/>
          </a:bodyPr>
          <a:lstStyle/>
          <a:p>
            <a:r>
              <a:rPr lang="en-US" sz="2800" baseline="-25000" dirty="0" smtClean="0">
                <a:latin typeface="Arial" pitchFamily="34" charset="0"/>
                <a:cs typeface="Arial" pitchFamily="34" charset="0"/>
              </a:rPr>
              <a:t>1. Chromosomal material </a:t>
            </a:r>
            <a:r>
              <a:rPr lang="en-US" sz="2800" b="1" baseline="-25000" dirty="0" smtClean="0">
                <a:latin typeface="Arial" pitchFamily="34" charset="0"/>
                <a:cs typeface="Arial" pitchFamily="34" charset="0"/>
              </a:rPr>
              <a:t>condenses</a:t>
            </a:r>
            <a:r>
              <a:rPr lang="en-US" sz="2800" baseline="-25000" dirty="0" smtClean="0">
                <a:latin typeface="Arial" pitchFamily="34" charset="0"/>
                <a:cs typeface="Arial" pitchFamily="34" charset="0"/>
              </a:rPr>
              <a:t> to form compact </a:t>
            </a:r>
            <a:r>
              <a:rPr lang="en-US" sz="2800" b="1" baseline="-25000" dirty="0" smtClean="0">
                <a:latin typeface="Arial" pitchFamily="34" charset="0"/>
                <a:cs typeface="Arial" pitchFamily="34" charset="0"/>
              </a:rPr>
              <a:t>mitotic </a:t>
            </a:r>
            <a:r>
              <a:rPr lang="en-US" sz="2800" b="1" baseline="-25000" dirty="0" err="1" smtClean="0">
                <a:latin typeface="Arial" pitchFamily="34" charset="0"/>
                <a:cs typeface="Arial" pitchFamily="34" charset="0"/>
              </a:rPr>
              <a:t>chrs</a:t>
            </a:r>
            <a:r>
              <a:rPr lang="en-US" sz="2800" baseline="-25000" dirty="0" smtClean="0">
                <a:latin typeface="Arial" pitchFamily="34" charset="0"/>
                <a:cs typeface="Arial" pitchFamily="34" charset="0"/>
              </a:rPr>
              <a:t>.</a:t>
            </a:r>
          </a:p>
          <a:p>
            <a:r>
              <a:rPr lang="en-US" sz="2800" baseline="-25000" dirty="0" smtClean="0">
                <a:latin typeface="Arial" pitchFamily="34" charset="0"/>
                <a:cs typeface="Arial" pitchFamily="34" charset="0"/>
              </a:rPr>
              <a:t>2. </a:t>
            </a:r>
            <a:r>
              <a:rPr lang="en-US" sz="2800" baseline="-25000" dirty="0" err="1" smtClean="0">
                <a:latin typeface="Arial" pitchFamily="34" charset="0"/>
                <a:cs typeface="Arial" pitchFamily="34" charset="0"/>
              </a:rPr>
              <a:t>Chrs</a:t>
            </a:r>
            <a:r>
              <a:rPr lang="en-US" sz="2800" baseline="-25000" dirty="0" smtClean="0">
                <a:latin typeface="Arial" pitchFamily="34" charset="0"/>
                <a:cs typeface="Arial" pitchFamily="34" charset="0"/>
              </a:rPr>
              <a:t> composed of </a:t>
            </a:r>
            <a:r>
              <a:rPr lang="en-US" sz="2800" b="1" baseline="-25000" dirty="0" smtClean="0">
                <a:latin typeface="Arial" pitchFamily="34" charset="0"/>
                <a:cs typeface="Arial" pitchFamily="34" charset="0"/>
              </a:rPr>
              <a:t>2 </a:t>
            </a:r>
            <a:r>
              <a:rPr lang="en-US" sz="2800" b="1" baseline="-25000" dirty="0" err="1" smtClean="0">
                <a:latin typeface="Arial" pitchFamily="34" charset="0"/>
                <a:cs typeface="Arial" pitchFamily="34" charset="0"/>
              </a:rPr>
              <a:t>chromatids</a:t>
            </a:r>
            <a:r>
              <a:rPr lang="en-US" sz="2800" b="1" baseline="-25000" dirty="0" smtClean="0">
                <a:latin typeface="Arial" pitchFamily="34" charset="0"/>
                <a:cs typeface="Arial" pitchFamily="34" charset="0"/>
              </a:rPr>
              <a:t> </a:t>
            </a:r>
            <a:r>
              <a:rPr lang="en-US" sz="2800" baseline="-25000" dirty="0" smtClean="0">
                <a:latin typeface="Arial" pitchFamily="34" charset="0"/>
                <a:cs typeface="Arial" pitchFamily="34" charset="0"/>
              </a:rPr>
              <a:t>attached together at the </a:t>
            </a:r>
            <a:r>
              <a:rPr lang="en-US" sz="2800" b="1" baseline="-25000" dirty="0" err="1" smtClean="0">
                <a:latin typeface="Arial" pitchFamily="34" charset="0"/>
                <a:cs typeface="Arial" pitchFamily="34" charset="0"/>
              </a:rPr>
              <a:t>centromere</a:t>
            </a:r>
            <a:r>
              <a:rPr lang="en-US" sz="2800" baseline="-25000" dirty="0" smtClean="0">
                <a:latin typeface="Arial" pitchFamily="34" charset="0"/>
                <a:cs typeface="Arial" pitchFamily="34" charset="0"/>
              </a:rPr>
              <a:t>.</a:t>
            </a:r>
          </a:p>
          <a:p>
            <a:r>
              <a:rPr lang="en-US" sz="2800" baseline="-25000" dirty="0" smtClean="0">
                <a:latin typeface="Arial" pitchFamily="34" charset="0"/>
                <a:cs typeface="Arial" pitchFamily="34" charset="0"/>
              </a:rPr>
              <a:t>3.</a:t>
            </a:r>
            <a:r>
              <a:rPr lang="en-US" sz="2800" dirty="0" smtClean="0">
                <a:latin typeface="Arial" pitchFamily="34" charset="0"/>
                <a:cs typeface="Arial" pitchFamily="34" charset="0"/>
              </a:rPr>
              <a:t> </a:t>
            </a:r>
            <a:r>
              <a:rPr lang="en-US" sz="2800" b="1" baseline="-25000" dirty="0" smtClean="0">
                <a:latin typeface="Arial" pitchFamily="34" charset="0"/>
                <a:cs typeface="Arial" pitchFamily="34" charset="0"/>
              </a:rPr>
              <a:t>Mitotic spindle </a:t>
            </a:r>
            <a:r>
              <a:rPr lang="en-US" sz="2800" baseline="-25000" dirty="0" smtClean="0">
                <a:latin typeface="Arial" pitchFamily="34" charset="0"/>
                <a:cs typeface="Arial" pitchFamily="34" charset="0"/>
              </a:rPr>
              <a:t>is assembled.</a:t>
            </a:r>
          </a:p>
          <a:p>
            <a:r>
              <a:rPr lang="en-US" sz="2800" baseline="-25000" dirty="0" smtClean="0">
                <a:latin typeface="Arial" pitchFamily="34" charset="0"/>
                <a:cs typeface="Arial" pitchFamily="34" charset="0"/>
              </a:rPr>
              <a:t>4.</a:t>
            </a:r>
            <a:r>
              <a:rPr lang="en-US" sz="2800" dirty="0" smtClean="0">
                <a:latin typeface="Arial" pitchFamily="34" charset="0"/>
                <a:cs typeface="Arial" pitchFamily="34" charset="0"/>
              </a:rPr>
              <a:t> </a:t>
            </a:r>
            <a:r>
              <a:rPr lang="en-US" sz="2800" b="1" baseline="-25000" dirty="0" smtClean="0">
                <a:latin typeface="Arial" pitchFamily="34" charset="0"/>
                <a:cs typeface="Arial" pitchFamily="34" charset="0"/>
              </a:rPr>
              <a:t>Cytoskeleton</a:t>
            </a:r>
            <a:r>
              <a:rPr lang="en-US" sz="2800" baseline="-25000" dirty="0" smtClean="0">
                <a:latin typeface="Arial" pitchFamily="34" charset="0"/>
                <a:cs typeface="Arial" pitchFamily="34" charset="0"/>
              </a:rPr>
              <a:t> and </a:t>
            </a:r>
            <a:r>
              <a:rPr lang="en-US" sz="2800" b="1" baseline="-25000" dirty="0" smtClean="0">
                <a:latin typeface="Arial" pitchFamily="34" charset="0"/>
                <a:cs typeface="Arial" pitchFamily="34" charset="0"/>
              </a:rPr>
              <a:t>nuclear envelope </a:t>
            </a:r>
            <a:r>
              <a:rPr lang="en-US" sz="2800" baseline="-25000" dirty="0" smtClean="0">
                <a:latin typeface="Arial" pitchFamily="34" charset="0"/>
                <a:cs typeface="Arial" pitchFamily="34" charset="0"/>
              </a:rPr>
              <a:t>disappear. </a:t>
            </a:r>
          </a:p>
          <a:p>
            <a:r>
              <a:rPr lang="en-US" sz="2800" baseline="-25000" dirty="0" smtClean="0">
                <a:latin typeface="Arial" pitchFamily="34" charset="0"/>
                <a:cs typeface="Arial" pitchFamily="34" charset="0"/>
              </a:rPr>
              <a:t>    </a:t>
            </a:r>
            <a:r>
              <a:rPr lang="en-US" sz="2800" b="1" baseline="-25000" dirty="0" smtClean="0">
                <a:latin typeface="Arial" pitchFamily="34" charset="0"/>
                <a:cs typeface="Arial" pitchFamily="34" charset="0"/>
              </a:rPr>
              <a:t>Golgi</a:t>
            </a:r>
            <a:r>
              <a:rPr lang="en-US" sz="2800" baseline="-25000" dirty="0" smtClean="0">
                <a:latin typeface="Arial" pitchFamily="34" charset="0"/>
                <a:cs typeface="Arial" pitchFamily="34" charset="0"/>
              </a:rPr>
              <a:t> complex and </a:t>
            </a:r>
            <a:r>
              <a:rPr lang="en-US" sz="2800" b="1" baseline="-25000" dirty="0" smtClean="0">
                <a:latin typeface="Arial" pitchFamily="34" charset="0"/>
                <a:cs typeface="Arial" pitchFamily="34" charset="0"/>
              </a:rPr>
              <a:t>ER</a:t>
            </a:r>
            <a:r>
              <a:rPr lang="en-US" sz="2800" baseline="-25000" dirty="0" smtClean="0">
                <a:latin typeface="Arial" pitchFamily="34" charset="0"/>
                <a:cs typeface="Arial" pitchFamily="34" charset="0"/>
              </a:rPr>
              <a:t> </a:t>
            </a:r>
            <a:r>
              <a:rPr lang="en-US" sz="2800" b="1" baseline="-25000" dirty="0" smtClean="0">
                <a:latin typeface="Arial" pitchFamily="34" charset="0"/>
                <a:cs typeface="Arial" pitchFamily="34" charset="0"/>
              </a:rPr>
              <a:t>fragment</a:t>
            </a:r>
            <a:r>
              <a:rPr lang="en-US" sz="2800" baseline="-25000" dirty="0" smtClean="0">
                <a:latin typeface="Arial" pitchFamily="34" charset="0"/>
                <a:cs typeface="Arial" pitchFamily="34" charset="0"/>
              </a:rPr>
              <a:t>.</a:t>
            </a:r>
            <a:endParaRPr lang="uk-UA" sz="2800" dirty="0">
              <a:latin typeface="Arial" pitchFamily="34" charset="0"/>
              <a:cs typeface="Arial" pitchFamily="34" charset="0"/>
            </a:endParaRPr>
          </a:p>
        </p:txBody>
      </p:sp>
    </p:spTree>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Grp="1" noChangeAspect="1" noChangeArrowheads="1"/>
          </p:cNvPicPr>
          <p:nvPr>
            <p:ph idx="1"/>
          </p:nvPr>
        </p:nvPicPr>
        <p:blipFill>
          <a:blip r:embed="rId2" cstate="email">
            <a:extLst>
              <a:ext uri="{28A0092B-C50C-407E-A947-70E740481C1C}">
                <a14:useLocalDpi xmlns:a14="http://schemas.microsoft.com/office/drawing/2010/main"/>
              </a:ext>
            </a:extLst>
          </a:blip>
          <a:srcRect t="-1410"/>
          <a:stretch>
            <a:fillRect/>
          </a:stretch>
        </p:blipFill>
        <p:spPr bwMode="auto">
          <a:xfrm>
            <a:off x="70765" y="0"/>
            <a:ext cx="9073235" cy="3537258"/>
          </a:xfrm>
          <a:prstGeom prst="rect">
            <a:avLst/>
          </a:prstGeom>
          <a:noFill/>
          <a:ln w="9525">
            <a:noFill/>
            <a:miter lim="800000"/>
            <a:headEnd/>
            <a:tailEnd/>
          </a:ln>
        </p:spPr>
      </p:pic>
      <p:sp>
        <p:nvSpPr>
          <p:cNvPr id="6" name="Прямокутник 5"/>
          <p:cNvSpPr/>
          <p:nvPr/>
        </p:nvSpPr>
        <p:spPr>
          <a:xfrm>
            <a:off x="0" y="3668058"/>
            <a:ext cx="9144000" cy="1015663"/>
          </a:xfrm>
          <a:prstGeom prst="rect">
            <a:avLst/>
          </a:prstGeom>
        </p:spPr>
        <p:txBody>
          <a:bodyPr wrap="square">
            <a:spAutoFit/>
          </a:bodyPr>
          <a:lstStyle/>
          <a:p>
            <a:r>
              <a:rPr lang="en-US" sz="3600" baseline="-25000" dirty="0" smtClean="0"/>
              <a:t>1. Chromosomal microtubules attach to </a:t>
            </a:r>
            <a:r>
              <a:rPr lang="en-US" sz="3600" baseline="-25000" dirty="0" err="1" smtClean="0"/>
              <a:t>kinetochores</a:t>
            </a:r>
            <a:r>
              <a:rPr lang="en-US" sz="3600" baseline="-25000" dirty="0" smtClean="0"/>
              <a:t> of </a:t>
            </a:r>
            <a:r>
              <a:rPr lang="en-US" sz="3600" baseline="-25000" dirty="0" err="1" smtClean="0"/>
              <a:t>chrs</a:t>
            </a:r>
            <a:r>
              <a:rPr lang="en-US" sz="3600" baseline="-25000" dirty="0" smtClean="0"/>
              <a:t>.</a:t>
            </a:r>
          </a:p>
          <a:p>
            <a:r>
              <a:rPr lang="en-US" sz="3600" baseline="-25000" dirty="0" smtClean="0"/>
              <a:t>2. </a:t>
            </a:r>
            <a:r>
              <a:rPr lang="en-US" sz="3600" baseline="-25000" dirty="0" err="1" smtClean="0"/>
              <a:t>Chrs</a:t>
            </a:r>
            <a:r>
              <a:rPr lang="en-US" sz="3600" baseline="-25000" dirty="0" smtClean="0"/>
              <a:t> are moved to spindle equator.</a:t>
            </a:r>
            <a:endParaRPr lang="uk-UA" sz="3600" dirty="0"/>
          </a:p>
        </p:txBody>
      </p:sp>
    </p:spTree>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Grp="1" noChangeAspect="1" noChangeArrowheads="1"/>
          </p:cNvPicPr>
          <p:nvPr>
            <p:ph idx="1"/>
          </p:nvPr>
        </p:nvPicPr>
        <p:blipFill>
          <a:blip r:embed="rId2" cstate="email">
            <a:extLst>
              <a:ext uri="{28A0092B-C50C-407E-A947-70E740481C1C}">
                <a14:useLocalDpi xmlns:a14="http://schemas.microsoft.com/office/drawing/2010/main"/>
              </a:ext>
            </a:extLst>
          </a:blip>
          <a:srcRect/>
          <a:stretch>
            <a:fillRect/>
          </a:stretch>
        </p:blipFill>
        <p:spPr bwMode="auto">
          <a:xfrm>
            <a:off x="18801" y="-1"/>
            <a:ext cx="9125199" cy="3454131"/>
          </a:xfrm>
          <a:prstGeom prst="rect">
            <a:avLst/>
          </a:prstGeom>
          <a:noFill/>
          <a:ln w="9525">
            <a:noFill/>
            <a:miter lim="800000"/>
            <a:headEnd/>
            <a:tailEnd/>
          </a:ln>
        </p:spPr>
      </p:pic>
      <p:sp>
        <p:nvSpPr>
          <p:cNvPr id="6" name="Прямокутник 5"/>
          <p:cNvSpPr/>
          <p:nvPr/>
        </p:nvSpPr>
        <p:spPr>
          <a:xfrm>
            <a:off x="0" y="3667090"/>
            <a:ext cx="9144000" cy="1015663"/>
          </a:xfrm>
          <a:prstGeom prst="rect">
            <a:avLst/>
          </a:prstGeom>
        </p:spPr>
        <p:txBody>
          <a:bodyPr wrap="square">
            <a:spAutoFit/>
          </a:bodyPr>
          <a:lstStyle/>
          <a:p>
            <a:r>
              <a:rPr lang="en-US" sz="3600" baseline="-25000" dirty="0" err="1" smtClean="0"/>
              <a:t>Chrs</a:t>
            </a:r>
            <a:r>
              <a:rPr lang="en-US" sz="3600" baseline="-25000" dirty="0" smtClean="0"/>
              <a:t> are aligned along metaphase plate, </a:t>
            </a:r>
          </a:p>
          <a:p>
            <a:r>
              <a:rPr lang="en-US" sz="3600" baseline="-25000" dirty="0" smtClean="0"/>
              <a:t>attached by chromosomal microtubules to both poles.</a:t>
            </a:r>
            <a:endParaRPr lang="uk-UA" sz="3600" dirty="0"/>
          </a:p>
        </p:txBody>
      </p:sp>
    </p:spTree>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uk-UA"/>
          </a:p>
        </p:txBody>
      </p:sp>
      <p:pic>
        <p:nvPicPr>
          <p:cNvPr id="4098" name="Picture 2"/>
          <p:cNvPicPr>
            <a:picLocks noGrp="1" noChangeAspect="1" noChangeArrowheads="1"/>
          </p:cNvPicPr>
          <p:nvPr>
            <p:ph idx="1"/>
          </p:nvPr>
        </p:nvPicPr>
        <p:blipFill>
          <a:blip r:embed="rId2" cstate="email">
            <a:extLst>
              <a:ext uri="{28A0092B-C50C-407E-A947-70E740481C1C}">
                <a14:useLocalDpi xmlns:a14="http://schemas.microsoft.com/office/drawing/2010/main"/>
              </a:ext>
            </a:extLst>
          </a:blip>
          <a:srcRect/>
          <a:stretch>
            <a:fillRect/>
          </a:stretch>
        </p:blipFill>
        <p:spPr bwMode="auto">
          <a:xfrm>
            <a:off x="-1" y="48383"/>
            <a:ext cx="9144001" cy="3676233"/>
          </a:xfrm>
          <a:prstGeom prst="rect">
            <a:avLst/>
          </a:prstGeom>
          <a:noFill/>
          <a:ln w="9525">
            <a:noFill/>
            <a:miter lim="800000"/>
            <a:headEnd/>
            <a:tailEnd/>
          </a:ln>
        </p:spPr>
      </p:pic>
      <p:sp>
        <p:nvSpPr>
          <p:cNvPr id="5" name="Прямокутник 4"/>
          <p:cNvSpPr/>
          <p:nvPr/>
        </p:nvSpPr>
        <p:spPr>
          <a:xfrm>
            <a:off x="1331640" y="3986480"/>
            <a:ext cx="7812360" cy="1384995"/>
          </a:xfrm>
          <a:prstGeom prst="rect">
            <a:avLst/>
          </a:prstGeom>
        </p:spPr>
        <p:txBody>
          <a:bodyPr wrap="square">
            <a:spAutoFit/>
          </a:bodyPr>
          <a:lstStyle/>
          <a:p>
            <a:r>
              <a:rPr lang="en-US" sz="3600" baseline="-25000" dirty="0" smtClean="0"/>
              <a:t>1. </a:t>
            </a:r>
            <a:r>
              <a:rPr lang="en-US" sz="3600" baseline="-25000" dirty="0" err="1" smtClean="0"/>
              <a:t>Centromeres</a:t>
            </a:r>
            <a:r>
              <a:rPr lang="en-US" sz="3600" baseline="-25000" dirty="0" smtClean="0"/>
              <a:t> split, and </a:t>
            </a:r>
            <a:r>
              <a:rPr lang="en-US" sz="3600" baseline="-25000" dirty="0" err="1" smtClean="0"/>
              <a:t>chromatids</a:t>
            </a:r>
            <a:r>
              <a:rPr lang="en-US" sz="3600" baseline="-25000" dirty="0" smtClean="0"/>
              <a:t> separate.</a:t>
            </a:r>
          </a:p>
          <a:p>
            <a:r>
              <a:rPr lang="en-US" sz="3600" baseline="-25000" dirty="0" smtClean="0"/>
              <a:t>2. </a:t>
            </a:r>
            <a:r>
              <a:rPr lang="en-US" sz="3600" baseline="-25000" dirty="0" err="1" smtClean="0"/>
              <a:t>Chrs</a:t>
            </a:r>
            <a:r>
              <a:rPr lang="en-US" sz="3600" baseline="-25000" dirty="0" smtClean="0"/>
              <a:t> move to opposite spindle poles.</a:t>
            </a:r>
          </a:p>
          <a:p>
            <a:r>
              <a:rPr lang="en-US" sz="3600" baseline="-25000" dirty="0" smtClean="0"/>
              <a:t>3. Spindle poles move farther apart.</a:t>
            </a:r>
            <a:endParaRPr lang="uk-UA" sz="3600" dirty="0"/>
          </a:p>
        </p:txBody>
      </p:sp>
    </p:spTree>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uk-UA"/>
          </a:p>
        </p:txBody>
      </p:sp>
      <p:pic>
        <p:nvPicPr>
          <p:cNvPr id="5122" name="Picture 2"/>
          <p:cNvPicPr>
            <a:picLocks noGrp="1" noChangeAspect="1" noChangeArrowheads="1"/>
          </p:cNvPicPr>
          <p:nvPr>
            <p:ph idx="1"/>
          </p:nvPr>
        </p:nvPicPr>
        <p:blipFill>
          <a:blip r:embed="rId2" cstate="email">
            <a:extLst>
              <a:ext uri="{28A0092B-C50C-407E-A947-70E740481C1C}">
                <a14:useLocalDpi xmlns:a14="http://schemas.microsoft.com/office/drawing/2010/main"/>
              </a:ext>
            </a:extLst>
          </a:blip>
          <a:srcRect/>
          <a:stretch>
            <a:fillRect/>
          </a:stretch>
        </p:blipFill>
        <p:spPr bwMode="auto">
          <a:xfrm>
            <a:off x="35496" y="0"/>
            <a:ext cx="9108504" cy="3907964"/>
          </a:xfrm>
          <a:prstGeom prst="rect">
            <a:avLst/>
          </a:prstGeom>
          <a:noFill/>
          <a:ln w="9525">
            <a:noFill/>
            <a:miter lim="800000"/>
            <a:headEnd/>
            <a:tailEnd/>
          </a:ln>
        </p:spPr>
      </p:pic>
      <p:sp>
        <p:nvSpPr>
          <p:cNvPr id="5" name="Прямокутник 4"/>
          <p:cNvSpPr/>
          <p:nvPr/>
        </p:nvSpPr>
        <p:spPr>
          <a:xfrm>
            <a:off x="0" y="4005064"/>
            <a:ext cx="7812360" cy="2123658"/>
          </a:xfrm>
          <a:prstGeom prst="rect">
            <a:avLst/>
          </a:prstGeom>
        </p:spPr>
        <p:txBody>
          <a:bodyPr wrap="square">
            <a:spAutoFit/>
          </a:bodyPr>
          <a:lstStyle/>
          <a:p>
            <a:r>
              <a:rPr lang="en-US" sz="3600" baseline="-25000" dirty="0" smtClean="0"/>
              <a:t>1. </a:t>
            </a:r>
            <a:r>
              <a:rPr lang="en-US" sz="3600" baseline="-25000" dirty="0" err="1" smtClean="0"/>
              <a:t>Chrs</a:t>
            </a:r>
            <a:r>
              <a:rPr lang="en-US" sz="3600" baseline="-25000" dirty="0" smtClean="0"/>
              <a:t> cluster at opposite spindle poles.</a:t>
            </a:r>
          </a:p>
          <a:p>
            <a:r>
              <a:rPr lang="en-US" sz="3600" baseline="-25000" dirty="0" smtClean="0"/>
              <a:t>2. </a:t>
            </a:r>
            <a:r>
              <a:rPr lang="en-US" sz="3600" baseline="-25000" dirty="0" err="1" smtClean="0"/>
              <a:t>Chrs</a:t>
            </a:r>
            <a:r>
              <a:rPr lang="en-US" sz="3600" baseline="-25000" dirty="0" smtClean="0"/>
              <a:t> become dispersed.</a:t>
            </a:r>
          </a:p>
          <a:p>
            <a:r>
              <a:rPr lang="en-US" sz="3600" baseline="-25000" dirty="0" smtClean="0"/>
              <a:t>3. Nuclear envelope assembles around </a:t>
            </a:r>
            <a:r>
              <a:rPr lang="en-US" sz="3600" baseline="-25000" dirty="0" err="1" smtClean="0"/>
              <a:t>chrs</a:t>
            </a:r>
            <a:r>
              <a:rPr lang="en-US" sz="3600" baseline="-25000" dirty="0" smtClean="0"/>
              <a:t> clusters.</a:t>
            </a:r>
          </a:p>
          <a:p>
            <a:r>
              <a:rPr lang="en-US" sz="3600" baseline="-25000" dirty="0" smtClean="0"/>
              <a:t>4. Golgi complex and ER reforms.</a:t>
            </a:r>
          </a:p>
          <a:p>
            <a:r>
              <a:rPr lang="en-US" sz="3600" baseline="-25000" dirty="0" smtClean="0"/>
              <a:t>5. </a:t>
            </a:r>
            <a:r>
              <a:rPr lang="en-US" sz="3600" baseline="-25000" dirty="0" err="1" smtClean="0"/>
              <a:t>Cytokinesis</a:t>
            </a:r>
            <a:r>
              <a:rPr lang="en-US" sz="3600" baseline="-25000" dirty="0" smtClean="0"/>
              <a:t>.</a:t>
            </a:r>
            <a:endParaRPr lang="uk-UA" sz="3600" dirty="0"/>
          </a:p>
        </p:txBody>
      </p:sp>
    </p:spTree>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Grp="1" noChangeArrowheads="1"/>
          </p:cNvSpPr>
          <p:nvPr>
            <p:ph type="title"/>
          </p:nvPr>
        </p:nvSpPr>
        <p:spPr>
          <a:xfrm>
            <a:off x="457200" y="0"/>
            <a:ext cx="8229600" cy="764704"/>
          </a:xfrm>
        </p:spPr>
        <p:style>
          <a:lnRef idx="1">
            <a:schemeClr val="accent5"/>
          </a:lnRef>
          <a:fillRef idx="2">
            <a:schemeClr val="accent5"/>
          </a:fillRef>
          <a:effectRef idx="1">
            <a:schemeClr val="accent5"/>
          </a:effectRef>
          <a:fontRef idx="minor">
            <a:schemeClr val="dk1"/>
          </a:fontRef>
        </p:style>
        <p:txBody>
          <a:bodyPr>
            <a:normAutofit/>
          </a:bodyPr>
          <a:lstStyle/>
          <a:p>
            <a:pPr eaLnBrk="1" hangingPunct="1"/>
            <a:r>
              <a:rPr lang="en-US" altLang="en-US" dirty="0" err="1" smtClean="0"/>
              <a:t>Cytokinesis</a:t>
            </a:r>
            <a:r>
              <a:rPr lang="en-US" altLang="en-US" dirty="0" smtClean="0"/>
              <a:t> in human (animals)</a:t>
            </a:r>
          </a:p>
        </p:txBody>
      </p:sp>
      <p:sp>
        <p:nvSpPr>
          <p:cNvPr id="46083" name="Rectangle 3"/>
          <p:cNvSpPr>
            <a:spLocks noGrp="1" noChangeArrowheads="1"/>
          </p:cNvSpPr>
          <p:nvPr>
            <p:ph type="body" idx="1"/>
          </p:nvPr>
        </p:nvSpPr>
        <p:spPr>
          <a:xfrm>
            <a:off x="0" y="764704"/>
            <a:ext cx="8915400" cy="5102696"/>
          </a:xfrm>
        </p:spPr>
        <p:txBody>
          <a:bodyPr>
            <a:normAutofit fontScale="77500" lnSpcReduction="20000"/>
          </a:bodyPr>
          <a:lstStyle/>
          <a:p>
            <a:r>
              <a:rPr lang="en-US" sz="2800" dirty="0" smtClean="0"/>
              <a:t>It usually initiates during the late stages of mitosis (at the end of</a:t>
            </a:r>
          </a:p>
          <a:p>
            <a:pPr>
              <a:buNone/>
            </a:pPr>
            <a:r>
              <a:rPr lang="en-US" sz="2800" dirty="0" err="1" smtClean="0"/>
              <a:t>telophase</a:t>
            </a:r>
            <a:r>
              <a:rPr lang="en-US" sz="2800" dirty="0" smtClean="0"/>
              <a:t>), and sometimes meiosis, splitting a cell in 2, to ensure</a:t>
            </a:r>
          </a:p>
          <a:p>
            <a:pPr>
              <a:buNone/>
            </a:pPr>
            <a:r>
              <a:rPr lang="en-US" sz="2800" dirty="0" smtClean="0"/>
              <a:t>that </a:t>
            </a:r>
            <a:r>
              <a:rPr lang="en-US" sz="2800" dirty="0" err="1" smtClean="0"/>
              <a:t>chr</a:t>
            </a:r>
            <a:r>
              <a:rPr lang="en-US" sz="2800" dirty="0" smtClean="0"/>
              <a:t> number is maintained from one generation to the next</a:t>
            </a:r>
          </a:p>
          <a:p>
            <a:pPr>
              <a:buNone/>
            </a:pPr>
            <a:r>
              <a:rPr lang="en-US" sz="2800" dirty="0" smtClean="0"/>
              <a:t>or one cell to another. In animal, the cell membranes on opposite sides of the cell become pinched-in (constriction) allowing for the cell to divide. The initial structure that forms is called a </a:t>
            </a:r>
            <a:r>
              <a:rPr lang="en-US" sz="2800" b="1" dirty="0" smtClean="0"/>
              <a:t>cleavage furrow. The cleavage furrow </a:t>
            </a:r>
            <a:r>
              <a:rPr lang="en-US" sz="2800" dirty="0" smtClean="0"/>
              <a:t>continues to pinch in, until the two sides are touching. At this point, there will be 2 new cells.</a:t>
            </a:r>
            <a:endParaRPr lang="en-US" altLang="en-US" sz="2800" dirty="0" smtClean="0"/>
          </a:p>
          <a:p>
            <a:pPr eaLnBrk="1" hangingPunct="1">
              <a:lnSpc>
                <a:spcPct val="90000"/>
              </a:lnSpc>
              <a:buNone/>
            </a:pPr>
            <a:r>
              <a:rPr lang="en-US" altLang="en-US" sz="2800" dirty="0" smtClean="0"/>
              <a:t>The division of cell material </a:t>
            </a:r>
            <a:r>
              <a:rPr lang="en-US" altLang="en-US" sz="2800" dirty="0" smtClean="0">
                <a:solidFill>
                  <a:srgbClr val="FF3300"/>
                </a:solidFill>
              </a:rPr>
              <a:t>outside</a:t>
            </a:r>
            <a:r>
              <a:rPr lang="en-US" altLang="en-US" sz="2800" dirty="0" smtClean="0"/>
              <a:t> of the nucleus.</a:t>
            </a:r>
          </a:p>
          <a:p>
            <a:pPr lvl="1" eaLnBrk="1" hangingPunct="1">
              <a:lnSpc>
                <a:spcPct val="90000"/>
              </a:lnSpc>
            </a:pPr>
            <a:r>
              <a:rPr lang="en-US" altLang="en-US" sz="2800" dirty="0" smtClean="0"/>
              <a:t>Occurs after </a:t>
            </a:r>
            <a:r>
              <a:rPr lang="en-US" altLang="en-US" sz="2800" dirty="0" err="1" smtClean="0"/>
              <a:t>telophase</a:t>
            </a:r>
            <a:r>
              <a:rPr lang="en-US" altLang="en-US" sz="2800" dirty="0" smtClean="0"/>
              <a:t>.</a:t>
            </a:r>
          </a:p>
          <a:p>
            <a:pPr eaLnBrk="1" hangingPunct="1">
              <a:lnSpc>
                <a:spcPct val="90000"/>
              </a:lnSpc>
            </a:pPr>
            <a:r>
              <a:rPr lang="en-US" altLang="en-US" sz="2800" dirty="0" smtClean="0"/>
              <a:t>Divides the organelles and other substances in the cytoplasm into roughly 2 equal halves.</a:t>
            </a:r>
          </a:p>
          <a:p>
            <a:pPr eaLnBrk="1" hangingPunct="1">
              <a:lnSpc>
                <a:spcPct val="90000"/>
              </a:lnSpc>
            </a:pPr>
            <a:r>
              <a:rPr lang="en-US" altLang="en-US" sz="2800" b="1" dirty="0" smtClean="0"/>
              <a:t>Human (animal) cells furrow </a:t>
            </a:r>
            <a:r>
              <a:rPr lang="en-US" altLang="en-US" sz="2800" dirty="0" smtClean="0"/>
              <a:t>while </a:t>
            </a:r>
            <a:r>
              <a:rPr lang="en-US" altLang="en-US" sz="2800" b="1" dirty="0" smtClean="0"/>
              <a:t>plant cells form a cell plate</a:t>
            </a:r>
          </a:p>
          <a:p>
            <a:pPr eaLnBrk="1" hangingPunct="1">
              <a:lnSpc>
                <a:spcPct val="90000"/>
              </a:lnSpc>
            </a:pPr>
            <a:r>
              <a:rPr lang="en-US" altLang="en-US" sz="2800" dirty="0" smtClean="0"/>
              <a:t># chromosomes in daughter cell = the # chromosomes in parent cell. </a:t>
            </a:r>
          </a:p>
          <a:p>
            <a:pPr eaLnBrk="1" hangingPunct="1">
              <a:lnSpc>
                <a:spcPct val="90000"/>
              </a:lnSpc>
            </a:pPr>
            <a:r>
              <a:rPr lang="en-US" altLang="en-US" sz="2800" dirty="0" smtClean="0"/>
              <a:t>Daughter cells are genetically identical to parent.</a:t>
            </a:r>
          </a:p>
        </p:txBody>
      </p:sp>
    </p:spTree>
    <p:extLst>
      <p:ext uri="{BB962C8B-B14F-4D97-AF65-F5344CB8AC3E}">
        <p14:creationId xmlns:p14="http://schemas.microsoft.com/office/powerpoint/2010/main" val="3026573453"/>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6082"/>
                                        </p:tgtEl>
                                        <p:attrNameLst>
                                          <p:attrName>style.visibility</p:attrName>
                                        </p:attrNameLst>
                                      </p:cBhvr>
                                      <p:to>
                                        <p:strVal val="visible"/>
                                      </p:to>
                                    </p:set>
                                    <p:anim calcmode="lin" valueType="num">
                                      <p:cBhvr additive="base">
                                        <p:cTn id="7" dur="500" fill="hold"/>
                                        <p:tgtEl>
                                          <p:spTgt spid="46082"/>
                                        </p:tgtEl>
                                        <p:attrNameLst>
                                          <p:attrName>ppt_x</p:attrName>
                                        </p:attrNameLst>
                                      </p:cBhvr>
                                      <p:tavLst>
                                        <p:tav tm="0">
                                          <p:val>
                                            <p:strVal val="#ppt_x"/>
                                          </p:val>
                                        </p:tav>
                                        <p:tav tm="100000">
                                          <p:val>
                                            <p:strVal val="#ppt_x"/>
                                          </p:val>
                                        </p:tav>
                                      </p:tavLst>
                                    </p:anim>
                                    <p:anim calcmode="lin" valueType="num">
                                      <p:cBhvr additive="base">
                                        <p:cTn id="8" dur="500" fill="hold"/>
                                        <p:tgtEl>
                                          <p:spTgt spid="4608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6083">
                                            <p:txEl>
                                              <p:pRg st="0" end="0"/>
                                            </p:txEl>
                                          </p:spTgt>
                                        </p:tgtEl>
                                        <p:attrNameLst>
                                          <p:attrName>style.visibility</p:attrName>
                                        </p:attrNameLst>
                                      </p:cBhvr>
                                      <p:to>
                                        <p:strVal val="visible"/>
                                      </p:to>
                                    </p:set>
                                    <p:anim calcmode="lin" valueType="num">
                                      <p:cBhvr additive="base">
                                        <p:cTn id="13" dur="500" fill="hold"/>
                                        <p:tgtEl>
                                          <p:spTgt spid="46083">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4608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46083">
                                            <p:txEl>
                                              <p:pRg st="1" end="1"/>
                                            </p:txEl>
                                          </p:spTgt>
                                        </p:tgtEl>
                                        <p:attrNameLst>
                                          <p:attrName>style.visibility</p:attrName>
                                        </p:attrNameLst>
                                      </p:cBhvr>
                                      <p:to>
                                        <p:strVal val="visible"/>
                                      </p:to>
                                    </p:set>
                                    <p:anim calcmode="lin" valueType="num">
                                      <p:cBhvr additive="base">
                                        <p:cTn id="19" dur="500" fill="hold"/>
                                        <p:tgtEl>
                                          <p:spTgt spid="46083">
                                            <p:txEl>
                                              <p:pRg st="1" end="1"/>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4608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46083">
                                            <p:txEl>
                                              <p:pRg st="2" end="2"/>
                                            </p:txEl>
                                          </p:spTgt>
                                        </p:tgtEl>
                                        <p:attrNameLst>
                                          <p:attrName>style.visibility</p:attrName>
                                        </p:attrNameLst>
                                      </p:cBhvr>
                                      <p:to>
                                        <p:strVal val="visible"/>
                                      </p:to>
                                    </p:set>
                                    <p:anim calcmode="lin" valueType="num">
                                      <p:cBhvr additive="base">
                                        <p:cTn id="25" dur="500" fill="hold"/>
                                        <p:tgtEl>
                                          <p:spTgt spid="46083">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608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46083">
                                            <p:txEl>
                                              <p:pRg st="3" end="3"/>
                                            </p:txEl>
                                          </p:spTgt>
                                        </p:tgtEl>
                                        <p:attrNameLst>
                                          <p:attrName>style.visibility</p:attrName>
                                        </p:attrNameLst>
                                      </p:cBhvr>
                                      <p:to>
                                        <p:strVal val="visible"/>
                                      </p:to>
                                    </p:set>
                                    <p:anim calcmode="lin" valueType="num">
                                      <p:cBhvr additive="base">
                                        <p:cTn id="31" dur="500" fill="hold"/>
                                        <p:tgtEl>
                                          <p:spTgt spid="46083">
                                            <p:txEl>
                                              <p:pRg st="3" end="3"/>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4608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46083">
                                            <p:txEl>
                                              <p:pRg st="4" end="4"/>
                                            </p:txEl>
                                          </p:spTgt>
                                        </p:tgtEl>
                                        <p:attrNameLst>
                                          <p:attrName>style.visibility</p:attrName>
                                        </p:attrNameLst>
                                      </p:cBhvr>
                                      <p:to>
                                        <p:strVal val="visible"/>
                                      </p:to>
                                    </p:set>
                                    <p:anim calcmode="lin" valueType="num">
                                      <p:cBhvr additive="base">
                                        <p:cTn id="37" dur="500" fill="hold"/>
                                        <p:tgtEl>
                                          <p:spTgt spid="46083">
                                            <p:txEl>
                                              <p:pRg st="4" end="4"/>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4608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9" fill="hold" nodeType="clickPar">
                      <p:stCondLst>
                        <p:cond delay="indefinite"/>
                      </p:stCondLst>
                      <p:childTnLst>
                        <p:par>
                          <p:cTn id="40" fill="hold" nodeType="withGroup">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46083">
                                            <p:txEl>
                                              <p:pRg st="5" end="5"/>
                                            </p:txEl>
                                          </p:spTgt>
                                        </p:tgtEl>
                                        <p:attrNameLst>
                                          <p:attrName>style.visibility</p:attrName>
                                        </p:attrNameLst>
                                      </p:cBhvr>
                                      <p:to>
                                        <p:strVal val="visible"/>
                                      </p:to>
                                    </p:set>
                                    <p:anim calcmode="lin" valueType="num">
                                      <p:cBhvr additive="base">
                                        <p:cTn id="43" dur="500" fill="hold"/>
                                        <p:tgtEl>
                                          <p:spTgt spid="46083">
                                            <p:txEl>
                                              <p:pRg st="5" end="5"/>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4608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45" fill="hold" nodeType="clickPar">
                      <p:stCondLst>
                        <p:cond delay="indefinite"/>
                      </p:stCondLst>
                      <p:childTnLst>
                        <p:par>
                          <p:cTn id="46" fill="hold" nodeType="withGroup">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46083">
                                            <p:txEl>
                                              <p:pRg st="6" end="6"/>
                                            </p:txEl>
                                          </p:spTgt>
                                        </p:tgtEl>
                                        <p:attrNameLst>
                                          <p:attrName>style.visibility</p:attrName>
                                        </p:attrNameLst>
                                      </p:cBhvr>
                                      <p:to>
                                        <p:strVal val="visible"/>
                                      </p:to>
                                    </p:set>
                                    <p:anim calcmode="lin" valueType="num">
                                      <p:cBhvr additive="base">
                                        <p:cTn id="49" dur="500" fill="hold"/>
                                        <p:tgtEl>
                                          <p:spTgt spid="46083">
                                            <p:txEl>
                                              <p:pRg st="6" end="6"/>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4608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51" fill="hold" nodeType="clickPar">
                      <p:stCondLst>
                        <p:cond delay="indefinite"/>
                      </p:stCondLst>
                      <p:childTnLst>
                        <p:par>
                          <p:cTn id="52" fill="hold" nodeType="withGroup">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46083">
                                            <p:txEl>
                                              <p:pRg st="7" end="7"/>
                                            </p:txEl>
                                          </p:spTgt>
                                        </p:tgtEl>
                                        <p:attrNameLst>
                                          <p:attrName>style.visibility</p:attrName>
                                        </p:attrNameLst>
                                      </p:cBhvr>
                                      <p:to>
                                        <p:strVal val="visible"/>
                                      </p:to>
                                    </p:set>
                                    <p:anim calcmode="lin" valueType="num">
                                      <p:cBhvr additive="base">
                                        <p:cTn id="55" dur="500" fill="hold"/>
                                        <p:tgtEl>
                                          <p:spTgt spid="46083">
                                            <p:txEl>
                                              <p:pRg st="7" end="7"/>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46083">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57" fill="hold" nodeType="clickPar">
                      <p:stCondLst>
                        <p:cond delay="indefinite"/>
                      </p:stCondLst>
                      <p:childTnLst>
                        <p:par>
                          <p:cTn id="58" fill="hold" nodeType="withGroup">
                            <p:stCondLst>
                              <p:cond delay="0"/>
                            </p:stCondLst>
                            <p:childTnLst>
                              <p:par>
                                <p:cTn id="59" presetID="2" presetClass="entr" presetSubtype="4" fill="hold" grpId="0" nodeType="clickEffect">
                                  <p:stCondLst>
                                    <p:cond delay="0"/>
                                  </p:stCondLst>
                                  <p:childTnLst>
                                    <p:set>
                                      <p:cBhvr>
                                        <p:cTn id="60" dur="1" fill="hold">
                                          <p:stCondLst>
                                            <p:cond delay="0"/>
                                          </p:stCondLst>
                                        </p:cTn>
                                        <p:tgtEl>
                                          <p:spTgt spid="46083">
                                            <p:txEl>
                                              <p:pRg st="8" end="8"/>
                                            </p:txEl>
                                          </p:spTgt>
                                        </p:tgtEl>
                                        <p:attrNameLst>
                                          <p:attrName>style.visibility</p:attrName>
                                        </p:attrNameLst>
                                      </p:cBhvr>
                                      <p:to>
                                        <p:strVal val="visible"/>
                                      </p:to>
                                    </p:set>
                                    <p:anim calcmode="lin" valueType="num">
                                      <p:cBhvr additive="base">
                                        <p:cTn id="61" dur="500" fill="hold"/>
                                        <p:tgtEl>
                                          <p:spTgt spid="46083">
                                            <p:txEl>
                                              <p:pRg st="8" end="8"/>
                                            </p:txEl>
                                          </p:spTgt>
                                        </p:tgtEl>
                                        <p:attrNameLst>
                                          <p:attrName>ppt_x</p:attrName>
                                        </p:attrNameLst>
                                      </p:cBhvr>
                                      <p:tavLst>
                                        <p:tav tm="0">
                                          <p:val>
                                            <p:strVal val="#ppt_x"/>
                                          </p:val>
                                        </p:tav>
                                        <p:tav tm="100000">
                                          <p:val>
                                            <p:strVal val="#ppt_x"/>
                                          </p:val>
                                        </p:tav>
                                      </p:tavLst>
                                    </p:anim>
                                    <p:anim calcmode="lin" valueType="num">
                                      <p:cBhvr additive="base">
                                        <p:cTn id="62" dur="500" fill="hold"/>
                                        <p:tgtEl>
                                          <p:spTgt spid="46083">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63" fill="hold" nodeType="clickPar">
                      <p:stCondLst>
                        <p:cond delay="indefinite"/>
                      </p:stCondLst>
                      <p:childTnLst>
                        <p:par>
                          <p:cTn id="64" fill="hold" nodeType="withGroup">
                            <p:stCondLst>
                              <p:cond delay="0"/>
                            </p:stCondLst>
                            <p:childTnLst>
                              <p:par>
                                <p:cTn id="65" presetID="2" presetClass="entr" presetSubtype="4" fill="hold" grpId="0" nodeType="clickEffect">
                                  <p:stCondLst>
                                    <p:cond delay="0"/>
                                  </p:stCondLst>
                                  <p:childTnLst>
                                    <p:set>
                                      <p:cBhvr>
                                        <p:cTn id="66" dur="1" fill="hold">
                                          <p:stCondLst>
                                            <p:cond delay="0"/>
                                          </p:stCondLst>
                                        </p:cTn>
                                        <p:tgtEl>
                                          <p:spTgt spid="46083">
                                            <p:txEl>
                                              <p:pRg st="9" end="9"/>
                                            </p:txEl>
                                          </p:spTgt>
                                        </p:tgtEl>
                                        <p:attrNameLst>
                                          <p:attrName>style.visibility</p:attrName>
                                        </p:attrNameLst>
                                      </p:cBhvr>
                                      <p:to>
                                        <p:strVal val="visible"/>
                                      </p:to>
                                    </p:set>
                                    <p:anim calcmode="lin" valueType="num">
                                      <p:cBhvr additive="base">
                                        <p:cTn id="67" dur="500" fill="hold"/>
                                        <p:tgtEl>
                                          <p:spTgt spid="46083">
                                            <p:txEl>
                                              <p:pRg st="9" end="9"/>
                                            </p:txEl>
                                          </p:spTgt>
                                        </p:tgtEl>
                                        <p:attrNameLst>
                                          <p:attrName>ppt_x</p:attrName>
                                        </p:attrNameLst>
                                      </p:cBhvr>
                                      <p:tavLst>
                                        <p:tav tm="0">
                                          <p:val>
                                            <p:strVal val="#ppt_x"/>
                                          </p:val>
                                        </p:tav>
                                        <p:tav tm="100000">
                                          <p:val>
                                            <p:strVal val="#ppt_x"/>
                                          </p:val>
                                        </p:tav>
                                      </p:tavLst>
                                    </p:anim>
                                    <p:anim calcmode="lin" valueType="num">
                                      <p:cBhvr additive="base">
                                        <p:cTn id="68" dur="500" fill="hold"/>
                                        <p:tgtEl>
                                          <p:spTgt spid="46083">
                                            <p:txEl>
                                              <p:pRg st="9" end="9"/>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082" grpId="0" animBg="1"/>
      <p:bldP spid="46083" grpId="0" build="p" bldLvl="2"/>
    </p:bld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4000" cy="548680"/>
          </a:xfrm>
        </p:spPr>
        <p:style>
          <a:lnRef idx="1">
            <a:schemeClr val="accent3"/>
          </a:lnRef>
          <a:fillRef idx="2">
            <a:schemeClr val="accent3"/>
          </a:fillRef>
          <a:effectRef idx="1">
            <a:schemeClr val="accent3"/>
          </a:effectRef>
          <a:fontRef idx="minor">
            <a:schemeClr val="dk1"/>
          </a:fontRef>
        </p:style>
        <p:txBody>
          <a:bodyPr>
            <a:normAutofit fontScale="90000"/>
          </a:bodyPr>
          <a:lstStyle/>
          <a:p>
            <a:r>
              <a:rPr lang="en-US" dirty="0" err="1" smtClean="0"/>
              <a:t>Cytokinesis</a:t>
            </a:r>
            <a:r>
              <a:rPr lang="en-US" dirty="0" smtClean="0"/>
              <a:t> </a:t>
            </a:r>
            <a:r>
              <a:rPr lang="en-US" altLang="en-US" dirty="0" smtClean="0"/>
              <a:t>in human (animals)</a:t>
            </a:r>
            <a:endParaRPr lang="uk-UA" dirty="0"/>
          </a:p>
        </p:txBody>
      </p:sp>
      <p:sp>
        <p:nvSpPr>
          <p:cNvPr id="3" name="Місце для вмісту 2"/>
          <p:cNvSpPr>
            <a:spLocks noGrp="1"/>
          </p:cNvSpPr>
          <p:nvPr>
            <p:ph idx="1"/>
          </p:nvPr>
        </p:nvSpPr>
        <p:spPr>
          <a:xfrm>
            <a:off x="0" y="620688"/>
            <a:ext cx="4716016" cy="6237312"/>
          </a:xfrm>
        </p:spPr>
        <p:txBody>
          <a:bodyPr>
            <a:normAutofit fontScale="62500" lnSpcReduction="20000"/>
          </a:bodyPr>
          <a:lstStyle/>
          <a:p>
            <a:pPr marL="85725" indent="-85725"/>
            <a:r>
              <a:rPr lang="en-US" dirty="0" smtClean="0"/>
              <a:t>The first hint of </a:t>
            </a:r>
            <a:r>
              <a:rPr lang="en-US" dirty="0" err="1" smtClean="0"/>
              <a:t>cytokinesis</a:t>
            </a:r>
            <a:r>
              <a:rPr lang="en-US" dirty="0" smtClean="0"/>
              <a:t> is seen at </a:t>
            </a:r>
            <a:r>
              <a:rPr lang="en-US" b="1" dirty="0" smtClean="0"/>
              <a:t>late anaphase </a:t>
            </a:r>
            <a:r>
              <a:rPr lang="en-US" dirty="0" smtClean="0"/>
              <a:t>as </a:t>
            </a:r>
            <a:r>
              <a:rPr lang="en-US" b="1" dirty="0" smtClean="0"/>
              <a:t>indentation</a:t>
            </a:r>
            <a:r>
              <a:rPr lang="en-US" dirty="0" smtClean="0"/>
              <a:t> of the cell surface. With time indentation deepens and becomes a furrow encircling the cells. The furrow continue to deepen unless opposing surfaces make contact and cell split into two.</a:t>
            </a:r>
          </a:p>
          <a:p>
            <a:pPr marL="85725" indent="-85725"/>
            <a:r>
              <a:rPr lang="en-US" b="1" dirty="0" smtClean="0"/>
              <a:t>Douglas </a:t>
            </a:r>
            <a:r>
              <a:rPr lang="en-US" b="1" dirty="0" err="1" smtClean="0"/>
              <a:t>Marsland</a:t>
            </a:r>
            <a:r>
              <a:rPr lang="en-US" b="1" dirty="0" smtClean="0"/>
              <a:t> 1950 </a:t>
            </a:r>
            <a:r>
              <a:rPr lang="en-US" dirty="0" smtClean="0"/>
              <a:t>–</a:t>
            </a:r>
            <a:r>
              <a:rPr lang="en-US" b="1" dirty="0" smtClean="0"/>
              <a:t>contractile ring theory- </a:t>
            </a:r>
            <a:r>
              <a:rPr lang="en-US" dirty="0" smtClean="0"/>
              <a:t>thin band of contractile cytoplasm just beneath the plasma membrane, that is the cortex in region of furrow. </a:t>
            </a:r>
            <a:r>
              <a:rPr lang="en-US" dirty="0" err="1" smtClean="0"/>
              <a:t>Actin</a:t>
            </a:r>
            <a:r>
              <a:rPr lang="en-US" dirty="0" smtClean="0"/>
              <a:t> filaments aligned in parallel to furrow are interspersed by </a:t>
            </a:r>
            <a:r>
              <a:rPr lang="en-US" b="1" dirty="0" smtClean="0"/>
              <a:t>myosin II filaments</a:t>
            </a:r>
            <a:r>
              <a:rPr lang="en-US" dirty="0" smtClean="0"/>
              <a:t>. Myosin gene mutants unable for </a:t>
            </a:r>
            <a:r>
              <a:rPr lang="en-US" dirty="0" err="1" smtClean="0"/>
              <a:t>cytokinesis</a:t>
            </a:r>
            <a:r>
              <a:rPr lang="en-US" dirty="0" smtClean="0"/>
              <a:t>.</a:t>
            </a:r>
          </a:p>
          <a:p>
            <a:pPr marL="85725" indent="-85725"/>
            <a:r>
              <a:rPr lang="en-US" dirty="0" err="1" smtClean="0"/>
              <a:t>Actin</a:t>
            </a:r>
            <a:r>
              <a:rPr lang="en-US" dirty="0" smtClean="0"/>
              <a:t> and myosin components are of the same subunits as in cytoskeleton of the </a:t>
            </a:r>
            <a:r>
              <a:rPr lang="en-US" dirty="0" err="1" smtClean="0"/>
              <a:t>interphase</a:t>
            </a:r>
            <a:r>
              <a:rPr lang="en-US" dirty="0" smtClean="0"/>
              <a:t> cell.</a:t>
            </a:r>
          </a:p>
          <a:p>
            <a:pPr marL="85725" indent="-85725"/>
            <a:r>
              <a:rPr lang="en-US" dirty="0" err="1" smtClean="0"/>
              <a:t>Coplete</a:t>
            </a:r>
            <a:r>
              <a:rPr lang="en-US" dirty="0" smtClean="0"/>
              <a:t> removal of poles or spindle by sucking or its displacement by oil droplet have no effect onto furrowing. The signals for plane formation emanated from poles prior onset of metaphase.   </a:t>
            </a:r>
            <a:endParaRPr lang="uk-UA" dirty="0"/>
          </a:p>
        </p:txBody>
      </p:sp>
      <p:pic>
        <p:nvPicPr>
          <p:cNvPr id="4" name="Picture 2"/>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4895528" y="620688"/>
            <a:ext cx="4248472" cy="6915254"/>
          </a:xfrm>
          <a:prstGeom prst="rect">
            <a:avLst/>
          </a:prstGeom>
          <a:noFill/>
          <a:ln w="9525">
            <a:noFill/>
            <a:miter lim="800000"/>
            <a:headEnd/>
            <a:tailEnd/>
          </a:ln>
        </p:spPr>
      </p:pic>
    </p:spTree>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27384"/>
            <a:ext cx="9144000" cy="864096"/>
          </a:xfrm>
        </p:spPr>
        <p:style>
          <a:lnRef idx="1">
            <a:schemeClr val="accent3"/>
          </a:lnRef>
          <a:fillRef idx="2">
            <a:schemeClr val="accent3"/>
          </a:fillRef>
          <a:effectRef idx="1">
            <a:schemeClr val="accent3"/>
          </a:effectRef>
          <a:fontRef idx="minor">
            <a:schemeClr val="dk1"/>
          </a:fontRef>
        </p:style>
        <p:txBody>
          <a:bodyPr/>
          <a:lstStyle/>
          <a:p>
            <a:r>
              <a:rPr lang="en-US" dirty="0" smtClean="0"/>
              <a:t>Displacement of spindle</a:t>
            </a:r>
            <a:endParaRPr lang="uk-UA" dirty="0"/>
          </a:p>
        </p:txBody>
      </p:sp>
      <p:pic>
        <p:nvPicPr>
          <p:cNvPr id="14338" name="Picture 2"/>
          <p:cNvPicPr>
            <a:picLocks noGrp="1" noChangeAspect="1" noChangeArrowheads="1"/>
          </p:cNvPicPr>
          <p:nvPr>
            <p:ph idx="1"/>
          </p:nvPr>
        </p:nvPicPr>
        <p:blipFill>
          <a:blip r:embed="rId2" cstate="email">
            <a:extLst>
              <a:ext uri="{28A0092B-C50C-407E-A947-70E740481C1C}">
                <a14:useLocalDpi xmlns:a14="http://schemas.microsoft.com/office/drawing/2010/main"/>
              </a:ext>
            </a:extLst>
          </a:blip>
          <a:srcRect/>
          <a:stretch>
            <a:fillRect/>
          </a:stretch>
        </p:blipFill>
        <p:spPr bwMode="auto">
          <a:xfrm>
            <a:off x="4799556" y="908720"/>
            <a:ext cx="4344444" cy="2808311"/>
          </a:xfrm>
          <a:prstGeom prst="rect">
            <a:avLst/>
          </a:prstGeom>
          <a:noFill/>
          <a:ln w="9525">
            <a:noFill/>
            <a:miter lim="800000"/>
            <a:headEnd/>
            <a:tailEnd/>
          </a:ln>
        </p:spPr>
      </p:pic>
      <p:sp>
        <p:nvSpPr>
          <p:cNvPr id="4" name="Прямокутник 3"/>
          <p:cNvSpPr/>
          <p:nvPr/>
        </p:nvSpPr>
        <p:spPr>
          <a:xfrm>
            <a:off x="4788024" y="3717032"/>
            <a:ext cx="4355976" cy="1384995"/>
          </a:xfrm>
          <a:prstGeom prst="rect">
            <a:avLst/>
          </a:prstGeom>
        </p:spPr>
        <p:txBody>
          <a:bodyPr wrap="square">
            <a:spAutoFit/>
          </a:bodyPr>
          <a:lstStyle/>
          <a:p>
            <a:pPr algn="ctr"/>
            <a:r>
              <a:rPr lang="en-US" sz="2800" dirty="0" smtClean="0"/>
              <a:t>Displacement of spindle by oil drop has no effect                              on furrowing</a:t>
            </a:r>
            <a:endParaRPr lang="uk-UA" sz="2800" dirty="0"/>
          </a:p>
        </p:txBody>
      </p:sp>
      <p:pic>
        <p:nvPicPr>
          <p:cNvPr id="8194" name="Picture 2"/>
          <p:cNvPicPr>
            <a:picLocks noChangeAspect="1" noChangeArrowheads="1"/>
          </p:cNvPicPr>
          <p:nvPr/>
        </p:nvPicPr>
        <p:blipFill>
          <a:blip r:embed="rId3" cstate="email">
            <a:extLst>
              <a:ext uri="{28A0092B-C50C-407E-A947-70E740481C1C}">
                <a14:useLocalDpi xmlns:a14="http://schemas.microsoft.com/office/drawing/2010/main"/>
              </a:ext>
            </a:extLst>
          </a:blip>
          <a:srcRect l="2541" t="7707" r="5965" b="5969"/>
          <a:stretch>
            <a:fillRect/>
          </a:stretch>
        </p:blipFill>
        <p:spPr bwMode="auto">
          <a:xfrm>
            <a:off x="0" y="901510"/>
            <a:ext cx="3707904" cy="5767850"/>
          </a:xfrm>
          <a:prstGeom prst="rect">
            <a:avLst/>
          </a:prstGeom>
          <a:noFill/>
          <a:ln w="9525">
            <a:noFill/>
            <a:miter lim="800000"/>
            <a:headEnd/>
            <a:tailEnd/>
          </a:ln>
        </p:spPr>
      </p:pic>
    </p:spTree>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4000" cy="476672"/>
          </a:xfrm>
        </p:spPr>
        <p:style>
          <a:lnRef idx="1">
            <a:schemeClr val="accent5"/>
          </a:lnRef>
          <a:fillRef idx="2">
            <a:schemeClr val="accent5"/>
          </a:fillRef>
          <a:effectRef idx="1">
            <a:schemeClr val="accent5"/>
          </a:effectRef>
          <a:fontRef idx="minor">
            <a:schemeClr val="dk1"/>
          </a:fontRef>
        </p:style>
        <p:txBody>
          <a:bodyPr>
            <a:normAutofit fontScale="90000"/>
          </a:bodyPr>
          <a:lstStyle/>
          <a:p>
            <a:r>
              <a:rPr lang="en-US" dirty="0" err="1" smtClean="0"/>
              <a:t>Cytokinesis</a:t>
            </a:r>
            <a:r>
              <a:rPr lang="en-US" dirty="0" smtClean="0"/>
              <a:t> Plant cell</a:t>
            </a:r>
            <a:endParaRPr lang="uk-UA" dirty="0"/>
          </a:p>
        </p:txBody>
      </p:sp>
      <p:sp>
        <p:nvSpPr>
          <p:cNvPr id="3" name="Місце для вмісту 2"/>
          <p:cNvSpPr>
            <a:spLocks noGrp="1"/>
          </p:cNvSpPr>
          <p:nvPr>
            <p:ph idx="1"/>
          </p:nvPr>
        </p:nvSpPr>
        <p:spPr>
          <a:xfrm>
            <a:off x="0" y="548680"/>
            <a:ext cx="3923928" cy="6309320"/>
          </a:xfrm>
        </p:spPr>
        <p:txBody>
          <a:bodyPr>
            <a:normAutofit fontScale="85000" lnSpcReduction="10000"/>
          </a:bodyPr>
          <a:lstStyle/>
          <a:p>
            <a:pPr marL="0" indent="0">
              <a:buNone/>
            </a:pPr>
            <a:r>
              <a:rPr lang="en-US" sz="2000" dirty="0" smtClean="0"/>
              <a:t>Best studied on African blood lily </a:t>
            </a:r>
            <a:r>
              <a:rPr lang="en-US" sz="2000" i="1" dirty="0" err="1" smtClean="0"/>
              <a:t>Haemanthus</a:t>
            </a:r>
            <a:r>
              <a:rPr lang="en-US" sz="2000" dirty="0" smtClean="0"/>
              <a:t> by light and EM. First </a:t>
            </a:r>
            <a:r>
              <a:rPr lang="en-US" sz="2000" b="1" dirty="0" err="1" smtClean="0"/>
              <a:t>dence</a:t>
            </a:r>
            <a:r>
              <a:rPr lang="en-US" sz="2000" b="1" dirty="0" smtClean="0"/>
              <a:t> material in former metaphase plate</a:t>
            </a:r>
            <a:r>
              <a:rPr lang="en-US" sz="2000" dirty="0" smtClean="0"/>
              <a:t> place appears </a:t>
            </a:r>
            <a:r>
              <a:rPr lang="en-US" sz="2000" b="1" dirty="0" smtClean="0"/>
              <a:t>in late anaphase-early </a:t>
            </a:r>
            <a:r>
              <a:rPr lang="en-US" sz="2000" b="1" dirty="0" err="1" smtClean="0"/>
              <a:t>telophase</a:t>
            </a:r>
            <a:r>
              <a:rPr lang="en-US" sz="2000" dirty="0" smtClean="0"/>
              <a:t>. It first restricted to the </a:t>
            </a:r>
            <a:r>
              <a:rPr lang="en-US" sz="2000" b="1" dirty="0" smtClean="0"/>
              <a:t>central region, the </a:t>
            </a:r>
            <a:r>
              <a:rPr lang="en-US" sz="2000" b="1" dirty="0" err="1" smtClean="0"/>
              <a:t>phragmoplast</a:t>
            </a:r>
            <a:r>
              <a:rPr lang="en-US" sz="2000" dirty="0" smtClean="0"/>
              <a:t>, the </a:t>
            </a:r>
            <a:r>
              <a:rPr lang="en-US" sz="2000" b="1" dirty="0" smtClean="0"/>
              <a:t>clusters of </a:t>
            </a:r>
            <a:r>
              <a:rPr lang="en-US" sz="2000" b="1" dirty="0" err="1" smtClean="0"/>
              <a:t>interdigitated</a:t>
            </a:r>
            <a:r>
              <a:rPr lang="en-US" sz="2000" b="1" dirty="0" smtClean="0"/>
              <a:t> microtubules </a:t>
            </a:r>
            <a:r>
              <a:rPr lang="en-US" sz="2000" dirty="0" smtClean="0"/>
              <a:t>of microtubules (MTs), microfilaments (MFs), and endoplasmic reticulum (ER) elements oriented in perpendicular to the future plate together with electron dense material. Possibly, these </a:t>
            </a:r>
            <a:r>
              <a:rPr lang="en-US" sz="2000" b="1" dirty="0" smtClean="0"/>
              <a:t>microtubules</a:t>
            </a:r>
            <a:r>
              <a:rPr lang="en-US" sz="2000" dirty="0" smtClean="0"/>
              <a:t> are </a:t>
            </a:r>
            <a:r>
              <a:rPr lang="en-US" sz="2000" b="1" dirty="0" smtClean="0"/>
              <a:t>spindle remnants </a:t>
            </a:r>
            <a:r>
              <a:rPr lang="en-US" sz="2000" dirty="0" smtClean="0"/>
              <a:t>and </a:t>
            </a:r>
            <a:r>
              <a:rPr lang="en-US" sz="2000" b="1" dirty="0" smtClean="0"/>
              <a:t>synthesized </a:t>
            </a:r>
            <a:r>
              <a:rPr lang="en-US" sz="2000" b="1" i="1" dirty="0" smtClean="0"/>
              <a:t>de novo </a:t>
            </a:r>
            <a:r>
              <a:rPr lang="en-US" sz="2000" dirty="0" smtClean="0"/>
              <a:t>from </a:t>
            </a:r>
            <a:r>
              <a:rPr lang="en-US" sz="2000" dirty="0" err="1" smtClean="0"/>
              <a:t>tubulin</a:t>
            </a:r>
            <a:r>
              <a:rPr lang="en-US" sz="2000" dirty="0" smtClean="0"/>
              <a:t> subunits. After formation of </a:t>
            </a:r>
            <a:r>
              <a:rPr lang="en-US" sz="2000" dirty="0" err="1" smtClean="0"/>
              <a:t>phragmoplast</a:t>
            </a:r>
            <a:r>
              <a:rPr lang="en-US" sz="2000" dirty="0" smtClean="0"/>
              <a:t> small vesicles are moved into the region, probably, by microtubules. The </a:t>
            </a:r>
            <a:r>
              <a:rPr lang="en-US" sz="2000" b="1" dirty="0" smtClean="0"/>
              <a:t>ER-Golgi vesicles are fused </a:t>
            </a:r>
            <a:r>
              <a:rPr lang="en-US" sz="2000" dirty="0" smtClean="0"/>
              <a:t>→PMs of 2 adjacent daughter cells, while material within the vesicles → the </a:t>
            </a:r>
            <a:r>
              <a:rPr lang="en-US" sz="2000" dirty="0" err="1" smtClean="0"/>
              <a:t>intervining</a:t>
            </a:r>
            <a:r>
              <a:rPr lang="en-US" sz="2000" dirty="0" smtClean="0"/>
              <a:t> cell plate. While the cell plate is growing, segments of smooth endoplasmic reticulum are trapped within it, later forming the </a:t>
            </a:r>
            <a:r>
              <a:rPr lang="en-US" sz="2000" b="1" dirty="0" err="1" smtClean="0"/>
              <a:t>plasmodesmata</a:t>
            </a:r>
            <a:r>
              <a:rPr lang="en-US" sz="2000" b="1" dirty="0" smtClean="0"/>
              <a:t>, </a:t>
            </a:r>
            <a:r>
              <a:rPr lang="en-US" sz="2000" dirty="0" smtClean="0"/>
              <a:t>the</a:t>
            </a:r>
            <a:r>
              <a:rPr lang="en-US" sz="2000" b="1" dirty="0" smtClean="0"/>
              <a:t> </a:t>
            </a:r>
            <a:r>
              <a:rPr lang="en-US" sz="2000" dirty="0" err="1" smtClean="0"/>
              <a:t>cytoplasmic</a:t>
            </a:r>
            <a:r>
              <a:rPr lang="en-US" sz="2000" dirty="0" smtClean="0"/>
              <a:t> threads for  communication </a:t>
            </a:r>
            <a:r>
              <a:rPr lang="en-US" sz="2100" dirty="0" smtClean="0"/>
              <a:t>through the cell walls of adjacent plant cells</a:t>
            </a:r>
            <a:endParaRPr lang="uk-UA" sz="2100" dirty="0"/>
          </a:p>
        </p:txBody>
      </p:sp>
      <p:pic>
        <p:nvPicPr>
          <p:cNvPr id="9218" name="Picture 2"/>
          <p:cNvPicPr>
            <a:picLocks noChangeAspect="1" noChangeArrowheads="1"/>
          </p:cNvPicPr>
          <p:nvPr/>
        </p:nvPicPr>
        <p:blipFill>
          <a:blip r:embed="rId2" cstate="print"/>
          <a:srcRect/>
          <a:stretch>
            <a:fillRect/>
          </a:stretch>
        </p:blipFill>
        <p:spPr bwMode="auto">
          <a:xfrm>
            <a:off x="4499992" y="576857"/>
            <a:ext cx="4492936" cy="1767221"/>
          </a:xfrm>
          <a:prstGeom prst="rect">
            <a:avLst/>
          </a:prstGeom>
          <a:noFill/>
          <a:ln w="9525">
            <a:noFill/>
            <a:miter lim="800000"/>
            <a:headEnd/>
            <a:tailEnd/>
          </a:ln>
        </p:spPr>
      </p:pic>
      <p:pic>
        <p:nvPicPr>
          <p:cNvPr id="9219" name="Picture 3"/>
          <p:cNvPicPr>
            <a:picLocks noChangeAspect="1" noChangeArrowheads="1"/>
          </p:cNvPicPr>
          <p:nvPr/>
        </p:nvPicPr>
        <p:blipFill>
          <a:blip r:embed="rId3" cstate="email">
            <a:extLst>
              <a:ext uri="{28A0092B-C50C-407E-A947-70E740481C1C}">
                <a14:useLocalDpi xmlns:a14="http://schemas.microsoft.com/office/drawing/2010/main"/>
              </a:ext>
            </a:extLst>
          </a:blip>
          <a:srcRect l="1076" b="1820"/>
          <a:stretch>
            <a:fillRect/>
          </a:stretch>
        </p:blipFill>
        <p:spPr bwMode="auto">
          <a:xfrm>
            <a:off x="3923928" y="2780928"/>
            <a:ext cx="5220072" cy="1440160"/>
          </a:xfrm>
          <a:prstGeom prst="rect">
            <a:avLst/>
          </a:prstGeom>
          <a:noFill/>
          <a:ln w="9525">
            <a:noFill/>
            <a:miter lim="800000"/>
            <a:headEnd/>
            <a:tailEnd/>
          </a:ln>
        </p:spPr>
      </p:pic>
      <p:sp>
        <p:nvSpPr>
          <p:cNvPr id="6" name="Прямокутник 5"/>
          <p:cNvSpPr/>
          <p:nvPr/>
        </p:nvSpPr>
        <p:spPr>
          <a:xfrm>
            <a:off x="4139952" y="4365104"/>
            <a:ext cx="5004048" cy="2308324"/>
          </a:xfrm>
          <a:prstGeom prst="rect">
            <a:avLst/>
          </a:prstGeom>
        </p:spPr>
        <p:style>
          <a:lnRef idx="1">
            <a:schemeClr val="accent3"/>
          </a:lnRef>
          <a:fillRef idx="2">
            <a:schemeClr val="accent3"/>
          </a:fillRef>
          <a:effectRef idx="1">
            <a:schemeClr val="accent3"/>
          </a:effectRef>
          <a:fontRef idx="minor">
            <a:schemeClr val="dk1"/>
          </a:fontRef>
        </p:style>
        <p:txBody>
          <a:bodyPr wrap="square">
            <a:spAutoFit/>
          </a:bodyPr>
          <a:lstStyle/>
          <a:p>
            <a:r>
              <a:rPr lang="en-US" b="1" dirty="0" err="1" smtClean="0"/>
              <a:t>Phragmoplast</a:t>
            </a:r>
            <a:r>
              <a:rPr lang="en-US" b="1" dirty="0" smtClean="0"/>
              <a:t> </a:t>
            </a:r>
            <a:r>
              <a:rPr lang="en-US" dirty="0" smtClean="0"/>
              <a:t>serves as a scaffold for cell plate assembly and subsequent formation of a new cell wall separating the 2 daughter cells. The process begins at the center of the cell and </a:t>
            </a:r>
            <a:r>
              <a:rPr lang="en-US" b="1" dirty="0" smtClean="0"/>
              <a:t>clusters of microtubules and vesicles form laterally </a:t>
            </a:r>
            <a:r>
              <a:rPr lang="en-US" dirty="0" smtClean="0"/>
              <a:t>in advancing cell plate. When cell plate reaches the cell walls, additional materials are added to produce the mature cell wall.</a:t>
            </a:r>
            <a:endParaRPr lang="uk-UA"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0"/>
            <a:ext cx="8229600" cy="692696"/>
          </a:xfrm>
        </p:spPr>
        <p:style>
          <a:lnRef idx="1">
            <a:schemeClr val="accent3"/>
          </a:lnRef>
          <a:fillRef idx="2">
            <a:schemeClr val="accent3"/>
          </a:fillRef>
          <a:effectRef idx="1">
            <a:schemeClr val="accent3"/>
          </a:effectRef>
          <a:fontRef idx="minor">
            <a:schemeClr val="dk1"/>
          </a:fontRef>
        </p:style>
        <p:txBody>
          <a:bodyPr>
            <a:normAutofit fontScale="90000"/>
          </a:bodyPr>
          <a:lstStyle/>
          <a:p>
            <a:r>
              <a:rPr lang="en-US" dirty="0" smtClean="0"/>
              <a:t>Synthetic Activities</a:t>
            </a:r>
            <a:endParaRPr lang="uk-UA" dirty="0"/>
          </a:p>
        </p:txBody>
      </p:sp>
      <p:sp>
        <p:nvSpPr>
          <p:cNvPr id="3" name="Місце для вмісту 2"/>
          <p:cNvSpPr>
            <a:spLocks noGrp="1"/>
          </p:cNvSpPr>
          <p:nvPr>
            <p:ph idx="1"/>
          </p:nvPr>
        </p:nvSpPr>
        <p:spPr>
          <a:xfrm>
            <a:off x="0" y="764704"/>
            <a:ext cx="9144000" cy="5361459"/>
          </a:xfrm>
        </p:spPr>
        <p:txBody>
          <a:bodyPr/>
          <a:lstStyle/>
          <a:p>
            <a:r>
              <a:rPr lang="en-US" b="1" dirty="0" err="1" smtClean="0"/>
              <a:t>Interphase</a:t>
            </a:r>
            <a:r>
              <a:rPr lang="en-US" b="1" dirty="0" smtClean="0"/>
              <a:t> - </a:t>
            </a:r>
            <a:r>
              <a:rPr lang="en-US" dirty="0" smtClean="0"/>
              <a:t>The RNAs and all kinds of proteins – constantly </a:t>
            </a:r>
          </a:p>
          <a:p>
            <a:pPr>
              <a:buNone/>
            </a:pPr>
            <a:r>
              <a:rPr lang="en-US" b="1" dirty="0" smtClean="0"/>
              <a:t>    S phase – </a:t>
            </a:r>
            <a:r>
              <a:rPr lang="en-US" dirty="0" smtClean="0"/>
              <a:t>DNA</a:t>
            </a:r>
            <a:r>
              <a:rPr lang="en-US" b="1" dirty="0" smtClean="0"/>
              <a:t>, </a:t>
            </a:r>
            <a:r>
              <a:rPr lang="en-US" dirty="0" err="1" smtClean="0"/>
              <a:t>Histones</a:t>
            </a:r>
            <a:r>
              <a:rPr lang="en-US" dirty="0" smtClean="0"/>
              <a:t> and their mRNAs, when replication is completed, the mRNAs of </a:t>
            </a:r>
            <a:r>
              <a:rPr lang="en-US" dirty="0" err="1" smtClean="0"/>
              <a:t>histones</a:t>
            </a:r>
            <a:r>
              <a:rPr lang="en-US" dirty="0" smtClean="0"/>
              <a:t> are destroyed</a:t>
            </a:r>
          </a:p>
          <a:p>
            <a:r>
              <a:rPr lang="en-US" b="1" dirty="0" smtClean="0"/>
              <a:t>Mitosis</a:t>
            </a:r>
            <a:r>
              <a:rPr lang="en-US" dirty="0" smtClean="0"/>
              <a:t> – drop in protein synthesis, virtual </a:t>
            </a:r>
            <a:r>
              <a:rPr lang="en-US" dirty="0" err="1" smtClean="0"/>
              <a:t>sessation</a:t>
            </a:r>
            <a:r>
              <a:rPr lang="en-US" dirty="0" smtClean="0"/>
              <a:t> of RNA synthesis</a:t>
            </a:r>
            <a:endParaRPr lang="uk-UA" dirty="0" smtClean="0"/>
          </a:p>
          <a:p>
            <a:endParaRPr lang="en-US" dirty="0" smtClean="0"/>
          </a:p>
          <a:p>
            <a:pPr>
              <a:buNone/>
            </a:pPr>
            <a:r>
              <a:rPr lang="en-US" b="1" dirty="0" smtClean="0"/>
              <a:t>    </a:t>
            </a:r>
            <a:endParaRPr lang="en-US" dirty="0" smtClean="0"/>
          </a:p>
        </p:txBody>
      </p:sp>
    </p:spTree>
  </p:cSld>
  <p:clrMapOvr>
    <a:masterClrMapping/>
  </p:clrMapOvr>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style>
          <a:lnRef idx="1">
            <a:schemeClr val="accent3"/>
          </a:lnRef>
          <a:fillRef idx="2">
            <a:schemeClr val="accent3"/>
          </a:fillRef>
          <a:effectRef idx="1">
            <a:schemeClr val="accent3"/>
          </a:effectRef>
          <a:fontRef idx="minor">
            <a:schemeClr val="dk1"/>
          </a:fontRef>
        </p:style>
        <p:txBody>
          <a:bodyPr/>
          <a:lstStyle/>
          <a:p>
            <a:r>
              <a:rPr lang="en-US" dirty="0" smtClean="0"/>
              <a:t>Mitosis important for human</a:t>
            </a:r>
            <a:endParaRPr lang="uk-UA" dirty="0"/>
          </a:p>
        </p:txBody>
      </p:sp>
      <p:sp>
        <p:nvSpPr>
          <p:cNvPr id="3" name="Місце для вмісту 2"/>
          <p:cNvSpPr>
            <a:spLocks noGrp="1"/>
          </p:cNvSpPr>
          <p:nvPr>
            <p:ph idx="1"/>
          </p:nvPr>
        </p:nvSpPr>
        <p:spPr>
          <a:xfrm>
            <a:off x="0" y="1600200"/>
            <a:ext cx="9144000" cy="4525963"/>
          </a:xfrm>
        </p:spPr>
        <p:txBody>
          <a:bodyPr>
            <a:normAutofit fontScale="70000" lnSpcReduction="20000"/>
          </a:bodyPr>
          <a:lstStyle/>
          <a:p>
            <a:pPr>
              <a:buNone/>
            </a:pPr>
            <a:r>
              <a:rPr lang="en-US" dirty="0" smtClean="0"/>
              <a:t>In the fetus, babies and growing children mitosis occurs in most tissues. While in adults, however, most tissues do not proliferate but mitosis</a:t>
            </a:r>
          </a:p>
          <a:p>
            <a:pPr>
              <a:buNone/>
            </a:pPr>
            <a:r>
              <a:rPr lang="en-US" dirty="0" smtClean="0"/>
              <a:t>occurs regularly at the following sites:</a:t>
            </a:r>
          </a:p>
          <a:p>
            <a:pPr>
              <a:buNone/>
            </a:pPr>
            <a:r>
              <a:rPr lang="en-US" dirty="0" smtClean="0"/>
              <a:t>1. Red bone marrow – for production of blood cells (</a:t>
            </a:r>
            <a:r>
              <a:rPr lang="en-US" dirty="0" err="1" smtClean="0"/>
              <a:t>erythropoiesis</a:t>
            </a:r>
            <a:r>
              <a:rPr lang="en-US" dirty="0" smtClean="0"/>
              <a:t>)</a:t>
            </a:r>
          </a:p>
          <a:p>
            <a:pPr>
              <a:buNone/>
            </a:pPr>
            <a:r>
              <a:rPr lang="en-US" dirty="0" smtClean="0"/>
              <a:t>2. Lymphoid tissue - formation of lymphocytes (</a:t>
            </a:r>
            <a:r>
              <a:rPr lang="en-US" dirty="0" err="1" smtClean="0"/>
              <a:t>lymphooiesis</a:t>
            </a:r>
            <a:r>
              <a:rPr lang="en-US" dirty="0" smtClean="0"/>
              <a:t>)</a:t>
            </a:r>
          </a:p>
          <a:p>
            <a:pPr>
              <a:buNone/>
            </a:pPr>
            <a:r>
              <a:rPr lang="en-US" dirty="0" smtClean="0"/>
              <a:t>3. Testes – for spermatogenesis (production of spermatozoa)</a:t>
            </a:r>
          </a:p>
          <a:p>
            <a:pPr>
              <a:buNone/>
            </a:pPr>
            <a:r>
              <a:rPr lang="en-US" dirty="0" smtClean="0"/>
              <a:t>4. Epidermis - replacement of superficial skin cells</a:t>
            </a:r>
          </a:p>
          <a:p>
            <a:pPr>
              <a:buNone/>
            </a:pPr>
            <a:r>
              <a:rPr lang="en-US" dirty="0" smtClean="0"/>
              <a:t>5. Hair follicles - hair growth</a:t>
            </a:r>
          </a:p>
          <a:p>
            <a:pPr>
              <a:buNone/>
            </a:pPr>
            <a:r>
              <a:rPr lang="en-US" dirty="0" smtClean="0"/>
              <a:t>6. Gastro-intestinal tract - renewal of epithelium</a:t>
            </a:r>
          </a:p>
          <a:p>
            <a:pPr>
              <a:buNone/>
            </a:pPr>
            <a:r>
              <a:rPr lang="en-US" b="1" dirty="0" smtClean="0"/>
              <a:t>Note that most of the neural cells do not perform mitosis so; any damage</a:t>
            </a:r>
          </a:p>
          <a:p>
            <a:pPr>
              <a:buNone/>
            </a:pPr>
            <a:r>
              <a:rPr lang="en-US" dirty="0" smtClean="0"/>
              <a:t>in them cannot be repair.</a:t>
            </a:r>
            <a:endParaRPr lang="uk-UA" dirty="0"/>
          </a:p>
        </p:txBody>
      </p:sp>
    </p:spTree>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0"/>
            <a:ext cx="8229600" cy="476672"/>
          </a:xfrm>
        </p:spPr>
        <p:style>
          <a:lnRef idx="1">
            <a:schemeClr val="accent5"/>
          </a:lnRef>
          <a:fillRef idx="2">
            <a:schemeClr val="accent5"/>
          </a:fillRef>
          <a:effectRef idx="1">
            <a:schemeClr val="accent5"/>
          </a:effectRef>
          <a:fontRef idx="minor">
            <a:schemeClr val="dk1"/>
          </a:fontRef>
        </p:style>
        <p:txBody>
          <a:bodyPr>
            <a:normAutofit fontScale="90000"/>
          </a:bodyPr>
          <a:lstStyle/>
          <a:p>
            <a:r>
              <a:rPr lang="en-US" b="1" dirty="0" smtClean="0"/>
              <a:t/>
            </a:r>
            <a:br>
              <a:rPr lang="en-US" b="1" dirty="0" smtClean="0"/>
            </a:br>
            <a:r>
              <a:rPr lang="en-US" b="1" dirty="0" smtClean="0"/>
              <a:t>CC CHECKPOINTS</a:t>
            </a:r>
            <a:br>
              <a:rPr lang="en-US" b="1" dirty="0" smtClean="0"/>
            </a:br>
            <a:endParaRPr lang="uk-UA" dirty="0"/>
          </a:p>
        </p:txBody>
      </p:sp>
      <p:sp>
        <p:nvSpPr>
          <p:cNvPr id="3" name="Місце для вмісту 2"/>
          <p:cNvSpPr>
            <a:spLocks noGrp="1"/>
          </p:cNvSpPr>
          <p:nvPr>
            <p:ph idx="1"/>
          </p:nvPr>
        </p:nvSpPr>
        <p:spPr>
          <a:xfrm>
            <a:off x="0" y="620689"/>
            <a:ext cx="9144000" cy="2016223"/>
          </a:xfrm>
        </p:spPr>
        <p:txBody>
          <a:bodyPr>
            <a:normAutofit fontScale="77500" lnSpcReduction="20000"/>
          </a:bodyPr>
          <a:lstStyle/>
          <a:p>
            <a:pPr marL="0" indent="0">
              <a:buNone/>
            </a:pPr>
            <a:r>
              <a:rPr lang="en-US" dirty="0" smtClean="0"/>
              <a:t>        Maintenance of genomic stability is needed for cells to survive many rounds of division throughout their lifetime without disruption. Key to the proper inheritance of intact genome is the tight temporal and spatial        coordination of CC events to monitor the proper execution of CC processes to avoid uncontrolled cell division characterizing malignancy. Those keys are the CC checkpoints.</a:t>
            </a:r>
            <a:endParaRPr lang="uk-UA" dirty="0"/>
          </a:p>
        </p:txBody>
      </p:sp>
    </p:spTree>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a:xfrm>
            <a:off x="685800" y="228600"/>
            <a:ext cx="7772400" cy="1143000"/>
          </a:xfrm>
        </p:spPr>
        <p:style>
          <a:lnRef idx="1">
            <a:schemeClr val="accent3"/>
          </a:lnRef>
          <a:fillRef idx="2">
            <a:schemeClr val="accent3"/>
          </a:fillRef>
          <a:effectRef idx="1">
            <a:schemeClr val="accent3"/>
          </a:effectRef>
          <a:fontRef idx="minor">
            <a:schemeClr val="dk1"/>
          </a:fontRef>
        </p:style>
        <p:txBody>
          <a:bodyPr/>
          <a:lstStyle/>
          <a:p>
            <a:pPr eaLnBrk="1" hangingPunct="1"/>
            <a:r>
              <a:rPr lang="en-US" altLang="en-US" dirty="0" smtClean="0"/>
              <a:t>CC Problems</a:t>
            </a:r>
          </a:p>
        </p:txBody>
      </p:sp>
      <p:sp>
        <p:nvSpPr>
          <p:cNvPr id="49155" name="Rectangle 3"/>
          <p:cNvSpPr>
            <a:spLocks noGrp="1" noChangeArrowheads="1"/>
          </p:cNvSpPr>
          <p:nvPr>
            <p:ph type="body" idx="1"/>
          </p:nvPr>
        </p:nvSpPr>
        <p:spPr>
          <a:xfrm>
            <a:off x="228600" y="1752600"/>
            <a:ext cx="8686800" cy="3124200"/>
          </a:xfrm>
        </p:spPr>
        <p:txBody>
          <a:bodyPr/>
          <a:lstStyle/>
          <a:p>
            <a:pPr eaLnBrk="1" hangingPunct="1"/>
            <a:r>
              <a:rPr lang="en-US" altLang="en-US" sz="3500" dirty="0" smtClean="0"/>
              <a:t>Checkpoints in the CC will prevent cell division if:</a:t>
            </a:r>
          </a:p>
          <a:p>
            <a:pPr lvl="1" eaLnBrk="1" hangingPunct="1"/>
            <a:r>
              <a:rPr lang="en-US" altLang="en-US" dirty="0" smtClean="0"/>
              <a:t>If the cell is short of nutrients</a:t>
            </a:r>
          </a:p>
          <a:p>
            <a:pPr lvl="1" eaLnBrk="1" hangingPunct="1"/>
            <a:r>
              <a:rPr lang="en-US" altLang="en-US" dirty="0" smtClean="0"/>
              <a:t>If the DNA within the nucleus has not been replicated</a:t>
            </a:r>
          </a:p>
          <a:p>
            <a:pPr lvl="1" eaLnBrk="1" hangingPunct="1"/>
            <a:r>
              <a:rPr lang="en-US" altLang="en-US" dirty="0" smtClean="0"/>
              <a:t>If the DNA is damaged</a:t>
            </a:r>
          </a:p>
        </p:txBody>
      </p:sp>
      <p:pic>
        <p:nvPicPr>
          <p:cNvPr id="6147" name="Picture 3"/>
          <p:cNvPicPr>
            <a:picLocks noChangeAspect="1" noChangeArrowheads="1"/>
          </p:cNvPicPr>
          <p:nvPr/>
        </p:nvPicPr>
        <p:blipFill>
          <a:blip r:embed="rId3" cstate="print">
            <a:extLst>
              <a:ext uri="{28A0092B-C50C-407E-A947-70E740481C1C}">
                <a14:useLocalDpi xmlns:a14="http://schemas.microsoft.com/office/drawing/2010/main"/>
              </a:ext>
            </a:extLst>
          </a:blip>
          <a:srcRect/>
          <a:stretch>
            <a:fillRect/>
          </a:stretch>
        </p:blipFill>
        <p:spPr bwMode="auto">
          <a:xfrm>
            <a:off x="5466268" y="4365104"/>
            <a:ext cx="2278962" cy="178804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88610541"/>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grpId="0" nodeType="clickEffect">
                                  <p:stCondLst>
                                    <p:cond delay="0"/>
                                  </p:stCondLst>
                                  <p:childTnLst>
                                    <p:set>
                                      <p:cBhvr>
                                        <p:cTn id="6" dur="1" fill="hold">
                                          <p:stCondLst>
                                            <p:cond delay="0"/>
                                          </p:stCondLst>
                                        </p:cTn>
                                        <p:tgtEl>
                                          <p:spTgt spid="49155">
                                            <p:txEl>
                                              <p:pRg st="0" end="0"/>
                                            </p:txEl>
                                          </p:spTgt>
                                        </p:tgtEl>
                                        <p:attrNameLst>
                                          <p:attrName>style.visibility</p:attrName>
                                        </p:attrNameLst>
                                      </p:cBhvr>
                                      <p:to>
                                        <p:strVal val="visible"/>
                                      </p:to>
                                    </p:set>
                                    <p:animEffect transition="in" filter="dissolve">
                                      <p:cBhvr>
                                        <p:cTn id="7" dur="500"/>
                                        <p:tgtEl>
                                          <p:spTgt spid="49155">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49155">
                                            <p:txEl>
                                              <p:pRg st="1" end="1"/>
                                            </p:txEl>
                                          </p:spTgt>
                                        </p:tgtEl>
                                        <p:attrNameLst>
                                          <p:attrName>style.visibility</p:attrName>
                                        </p:attrNameLst>
                                      </p:cBhvr>
                                      <p:to>
                                        <p:strVal val="visible"/>
                                      </p:to>
                                    </p:set>
                                    <p:animEffect transition="in" filter="dissolve">
                                      <p:cBhvr>
                                        <p:cTn id="12" dur="500"/>
                                        <p:tgtEl>
                                          <p:spTgt spid="49155">
                                            <p:txEl>
                                              <p:pRg st="1" end="1"/>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49155">
                                            <p:txEl>
                                              <p:pRg st="2" end="2"/>
                                            </p:txEl>
                                          </p:spTgt>
                                        </p:tgtEl>
                                        <p:attrNameLst>
                                          <p:attrName>style.visibility</p:attrName>
                                        </p:attrNameLst>
                                      </p:cBhvr>
                                      <p:to>
                                        <p:strVal val="visible"/>
                                      </p:to>
                                    </p:set>
                                    <p:animEffect transition="in" filter="dissolve">
                                      <p:cBhvr>
                                        <p:cTn id="17" dur="500"/>
                                        <p:tgtEl>
                                          <p:spTgt spid="49155">
                                            <p:txEl>
                                              <p:pRg st="2" end="2"/>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9" presetClass="entr" presetSubtype="0" fill="hold" grpId="0" nodeType="clickEffect">
                                  <p:stCondLst>
                                    <p:cond delay="0"/>
                                  </p:stCondLst>
                                  <p:childTnLst>
                                    <p:set>
                                      <p:cBhvr>
                                        <p:cTn id="21" dur="1" fill="hold">
                                          <p:stCondLst>
                                            <p:cond delay="0"/>
                                          </p:stCondLst>
                                        </p:cTn>
                                        <p:tgtEl>
                                          <p:spTgt spid="49155">
                                            <p:txEl>
                                              <p:pRg st="3" end="3"/>
                                            </p:txEl>
                                          </p:spTgt>
                                        </p:tgtEl>
                                        <p:attrNameLst>
                                          <p:attrName>style.visibility</p:attrName>
                                        </p:attrNameLst>
                                      </p:cBhvr>
                                      <p:to>
                                        <p:strVal val="visible"/>
                                      </p:to>
                                    </p:set>
                                    <p:animEffect transition="in" filter="dissolve">
                                      <p:cBhvr>
                                        <p:cTn id="22" dur="500"/>
                                        <p:tgtEl>
                                          <p:spTgt spid="49155">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155" grpId="0" build="p" bldLvl="2"/>
    </p:bld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p:txBody>
          <a:bodyPr/>
          <a:lstStyle/>
          <a:p>
            <a:pPr eaLnBrk="1" hangingPunct="1"/>
            <a:endParaRPr lang="en-US" altLang="en-US" smtClean="0"/>
          </a:p>
        </p:txBody>
      </p:sp>
      <p:sp>
        <p:nvSpPr>
          <p:cNvPr id="17411" name="Rectangle 3"/>
          <p:cNvSpPr>
            <a:spLocks noGrp="1" noChangeArrowheads="1"/>
          </p:cNvSpPr>
          <p:nvPr>
            <p:ph type="body" idx="1"/>
          </p:nvPr>
        </p:nvSpPr>
        <p:spPr/>
        <p:txBody>
          <a:bodyPr/>
          <a:lstStyle/>
          <a:p>
            <a:pPr eaLnBrk="1" hangingPunct="1"/>
            <a:endParaRPr lang="en-US" altLang="en-US" smtClean="0"/>
          </a:p>
        </p:txBody>
      </p:sp>
      <p:pic>
        <p:nvPicPr>
          <p:cNvPr id="17412" name="Picture 4" descr="bc9_u2c5_p159_fig5_11"/>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303934982"/>
      </p:ext>
    </p:extLst>
  </p:cSld>
  <p:clrMapOvr>
    <a:masterClrMapping/>
  </p:clrMapOvr>
  <p:timing>
    <p:tnLst>
      <p:par>
        <p:cTn id="1" dur="indefinite" restart="never" nodeType="tmRoot"/>
      </p:par>
    </p:tn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a:xfrm>
            <a:off x="762000" y="-27384"/>
            <a:ext cx="7772400" cy="900336"/>
          </a:xfrm>
        </p:spPr>
        <p:style>
          <a:lnRef idx="1">
            <a:schemeClr val="accent3"/>
          </a:lnRef>
          <a:fillRef idx="2">
            <a:schemeClr val="accent3"/>
          </a:fillRef>
          <a:effectRef idx="1">
            <a:schemeClr val="accent3"/>
          </a:effectRef>
          <a:fontRef idx="minor">
            <a:schemeClr val="dk1"/>
          </a:fontRef>
        </p:style>
        <p:txBody>
          <a:bodyPr/>
          <a:lstStyle/>
          <a:p>
            <a:pPr eaLnBrk="1" hangingPunct="1"/>
            <a:r>
              <a:rPr lang="en-US" altLang="en-US" dirty="0" smtClean="0"/>
              <a:t>CC Problems</a:t>
            </a:r>
            <a:endParaRPr lang="en-US" altLang="en-US" sz="2900" dirty="0" smtClean="0"/>
          </a:p>
        </p:txBody>
      </p:sp>
      <p:sp>
        <p:nvSpPr>
          <p:cNvPr id="51203" name="Rectangle 3"/>
          <p:cNvSpPr>
            <a:spLocks noGrp="1" noChangeArrowheads="1"/>
          </p:cNvSpPr>
          <p:nvPr>
            <p:ph type="body" idx="1"/>
          </p:nvPr>
        </p:nvSpPr>
        <p:spPr>
          <a:xfrm>
            <a:off x="0" y="980728"/>
            <a:ext cx="9144000" cy="5343872"/>
          </a:xfrm>
        </p:spPr>
        <p:txBody>
          <a:bodyPr/>
          <a:lstStyle/>
          <a:p>
            <a:pPr marL="533400" indent="-533400"/>
            <a:r>
              <a:rPr lang="en-US" altLang="en-US" dirty="0" smtClean="0"/>
              <a:t>Mutations in genes involving in checkpoints, like p53 and </a:t>
            </a:r>
            <a:r>
              <a:rPr lang="en-US" altLang="en-US" dirty="0" err="1" smtClean="0"/>
              <a:t>Rb</a:t>
            </a:r>
            <a:r>
              <a:rPr lang="en-US" altLang="en-US" dirty="0" smtClean="0"/>
              <a:t> (retinoblastoma gene) at G1-S transition checkpoint, can result in an out-of-control CC. The result can be uncontrolled cell division: </a:t>
            </a:r>
            <a:r>
              <a:rPr lang="en-US" altLang="en-US" dirty="0" smtClean="0">
                <a:solidFill>
                  <a:srgbClr val="CC3300"/>
                </a:solidFill>
              </a:rPr>
              <a:t>cancer </a:t>
            </a:r>
            <a:endParaRPr lang="en-US" altLang="en-US" sz="1300" dirty="0" smtClean="0"/>
          </a:p>
          <a:p>
            <a:pPr marL="1371600" lvl="2" indent="-457200" eaLnBrk="1" hangingPunct="1"/>
            <a:r>
              <a:rPr lang="en-US" altLang="en-US" dirty="0" smtClean="0"/>
              <a:t>Cancer cells have large, abnormal nuclei.</a:t>
            </a:r>
          </a:p>
          <a:p>
            <a:pPr marL="1371600" lvl="2" indent="-457200" eaLnBrk="1" hangingPunct="1"/>
            <a:r>
              <a:rPr lang="en-US" altLang="en-US" dirty="0" smtClean="0"/>
              <a:t>Cancer cells are not specialized, so they serve no function.</a:t>
            </a:r>
          </a:p>
          <a:p>
            <a:pPr marL="1371600" lvl="2" indent="-457200" eaLnBrk="1" hangingPunct="1"/>
            <a:r>
              <a:rPr lang="en-US" altLang="en-US" dirty="0" smtClean="0"/>
              <a:t>Cancer cells attract blood vessels and grow into tumors.</a:t>
            </a:r>
          </a:p>
          <a:p>
            <a:pPr marL="1371600" lvl="2" indent="-457200" eaLnBrk="1" hangingPunct="1"/>
            <a:r>
              <a:rPr lang="en-US" altLang="en-US" dirty="0" smtClean="0"/>
              <a:t>Cells from tumors can break away to other areas of the body.</a:t>
            </a:r>
          </a:p>
        </p:txBody>
      </p:sp>
    </p:spTree>
    <p:extLst>
      <p:ext uri="{BB962C8B-B14F-4D97-AF65-F5344CB8AC3E}">
        <p14:creationId xmlns:p14="http://schemas.microsoft.com/office/powerpoint/2010/main" val="648011308"/>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8" presetClass="entr" presetSubtype="16" fill="hold" grpId="0" nodeType="clickEffect">
                                  <p:stCondLst>
                                    <p:cond delay="0"/>
                                  </p:stCondLst>
                                  <p:childTnLst>
                                    <p:set>
                                      <p:cBhvr>
                                        <p:cTn id="6" dur="1" fill="hold">
                                          <p:stCondLst>
                                            <p:cond delay="0"/>
                                          </p:stCondLst>
                                        </p:cTn>
                                        <p:tgtEl>
                                          <p:spTgt spid="51203">
                                            <p:txEl>
                                              <p:pRg st="0" end="0"/>
                                            </p:txEl>
                                          </p:spTgt>
                                        </p:tgtEl>
                                        <p:attrNameLst>
                                          <p:attrName>style.visibility</p:attrName>
                                        </p:attrNameLst>
                                      </p:cBhvr>
                                      <p:to>
                                        <p:strVal val="visible"/>
                                      </p:to>
                                    </p:set>
                                    <p:animEffect transition="in" filter="diamond(in)">
                                      <p:cBhvr>
                                        <p:cTn id="7" dur="2000"/>
                                        <p:tgtEl>
                                          <p:spTgt spid="51203">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8" presetClass="entr" presetSubtype="16" fill="hold" grpId="0" nodeType="clickEffect">
                                  <p:stCondLst>
                                    <p:cond delay="0"/>
                                  </p:stCondLst>
                                  <p:childTnLst>
                                    <p:set>
                                      <p:cBhvr>
                                        <p:cTn id="11" dur="1" fill="hold">
                                          <p:stCondLst>
                                            <p:cond delay="0"/>
                                          </p:stCondLst>
                                        </p:cTn>
                                        <p:tgtEl>
                                          <p:spTgt spid="51203">
                                            <p:txEl>
                                              <p:pRg st="1" end="1"/>
                                            </p:txEl>
                                          </p:spTgt>
                                        </p:tgtEl>
                                        <p:attrNameLst>
                                          <p:attrName>style.visibility</p:attrName>
                                        </p:attrNameLst>
                                      </p:cBhvr>
                                      <p:to>
                                        <p:strVal val="visible"/>
                                      </p:to>
                                    </p:set>
                                    <p:animEffect transition="in" filter="diamond(in)">
                                      <p:cBhvr>
                                        <p:cTn id="12" dur="2000"/>
                                        <p:tgtEl>
                                          <p:spTgt spid="51203">
                                            <p:txEl>
                                              <p:pRg st="1" end="1"/>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8" presetClass="entr" presetSubtype="16" fill="hold" grpId="0" nodeType="clickEffect">
                                  <p:stCondLst>
                                    <p:cond delay="0"/>
                                  </p:stCondLst>
                                  <p:childTnLst>
                                    <p:set>
                                      <p:cBhvr>
                                        <p:cTn id="16" dur="1" fill="hold">
                                          <p:stCondLst>
                                            <p:cond delay="0"/>
                                          </p:stCondLst>
                                        </p:cTn>
                                        <p:tgtEl>
                                          <p:spTgt spid="51203">
                                            <p:txEl>
                                              <p:pRg st="2" end="2"/>
                                            </p:txEl>
                                          </p:spTgt>
                                        </p:tgtEl>
                                        <p:attrNameLst>
                                          <p:attrName>style.visibility</p:attrName>
                                        </p:attrNameLst>
                                      </p:cBhvr>
                                      <p:to>
                                        <p:strVal val="visible"/>
                                      </p:to>
                                    </p:set>
                                    <p:animEffect transition="in" filter="diamond(in)">
                                      <p:cBhvr>
                                        <p:cTn id="17" dur="2000"/>
                                        <p:tgtEl>
                                          <p:spTgt spid="51203">
                                            <p:txEl>
                                              <p:pRg st="2" end="2"/>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8" presetClass="entr" presetSubtype="16" fill="hold" grpId="0" nodeType="clickEffect">
                                  <p:stCondLst>
                                    <p:cond delay="0"/>
                                  </p:stCondLst>
                                  <p:childTnLst>
                                    <p:set>
                                      <p:cBhvr>
                                        <p:cTn id="21" dur="1" fill="hold">
                                          <p:stCondLst>
                                            <p:cond delay="0"/>
                                          </p:stCondLst>
                                        </p:cTn>
                                        <p:tgtEl>
                                          <p:spTgt spid="51203">
                                            <p:txEl>
                                              <p:pRg st="3" end="3"/>
                                            </p:txEl>
                                          </p:spTgt>
                                        </p:tgtEl>
                                        <p:attrNameLst>
                                          <p:attrName>style.visibility</p:attrName>
                                        </p:attrNameLst>
                                      </p:cBhvr>
                                      <p:to>
                                        <p:strVal val="visible"/>
                                      </p:to>
                                    </p:set>
                                    <p:animEffect transition="in" filter="diamond(in)">
                                      <p:cBhvr>
                                        <p:cTn id="22" dur="2000"/>
                                        <p:tgtEl>
                                          <p:spTgt spid="51203">
                                            <p:txEl>
                                              <p:pRg st="3" end="3"/>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8" presetClass="entr" presetSubtype="16" fill="hold" grpId="0" nodeType="clickEffect">
                                  <p:stCondLst>
                                    <p:cond delay="0"/>
                                  </p:stCondLst>
                                  <p:childTnLst>
                                    <p:set>
                                      <p:cBhvr>
                                        <p:cTn id="26" dur="1" fill="hold">
                                          <p:stCondLst>
                                            <p:cond delay="0"/>
                                          </p:stCondLst>
                                        </p:cTn>
                                        <p:tgtEl>
                                          <p:spTgt spid="51203">
                                            <p:txEl>
                                              <p:pRg st="4" end="4"/>
                                            </p:txEl>
                                          </p:spTgt>
                                        </p:tgtEl>
                                        <p:attrNameLst>
                                          <p:attrName>style.visibility</p:attrName>
                                        </p:attrNameLst>
                                      </p:cBhvr>
                                      <p:to>
                                        <p:strVal val="visible"/>
                                      </p:to>
                                    </p:set>
                                    <p:animEffect transition="in" filter="diamond(in)">
                                      <p:cBhvr>
                                        <p:cTn id="27" dur="2000"/>
                                        <p:tgtEl>
                                          <p:spTgt spid="5120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03" grpId="0" build="p" bldLvl="3"/>
    </p:bld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8" descr="cell_cycle"/>
          <p:cNvPicPr>
            <a:picLocks noGrp="1" noChangeAspect="1" noChangeArrowheads="1"/>
          </p:cNvPicPr>
          <p:nvPr>
            <p:ph idx="1"/>
          </p:nvPr>
        </p:nvPicPr>
        <p:blipFill>
          <a:blip r:embed="rId2" cstate="email">
            <a:extLst>
              <a:ext uri="{28A0092B-C50C-407E-A947-70E740481C1C}">
                <a14:useLocalDpi xmlns:a14="http://schemas.microsoft.com/office/drawing/2010/main"/>
              </a:ext>
            </a:extLst>
          </a:blip>
          <a:srcRect/>
          <a:stretch>
            <a:fillRect/>
          </a:stretch>
        </p:blipFill>
        <p:spPr bwMode="auto">
          <a:xfrm>
            <a:off x="1821521" y="188640"/>
            <a:ext cx="4838711" cy="6681225"/>
          </a:xfrm>
          <a:prstGeom prst="rect">
            <a:avLst/>
          </a:prstGeom>
          <a:noFill/>
          <a:ln w="9525">
            <a:noFill/>
            <a:miter lim="800000"/>
            <a:headEnd/>
            <a:tailEnd/>
          </a:ln>
          <a:effectLst/>
        </p:spPr>
      </p:pic>
    </p:spTree>
  </p:cSld>
  <p:clrMapOvr>
    <a:masterClrMapping/>
  </p:clrMapOvr>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p:txBody>
          <a:bodyPr/>
          <a:lstStyle/>
          <a:p>
            <a:r>
              <a:rPr lang="en-US" dirty="0"/>
              <a:t>Life Decisions a Cell Must Make</a:t>
            </a:r>
          </a:p>
        </p:txBody>
      </p:sp>
      <p:pic>
        <p:nvPicPr>
          <p:cNvPr id="17413" name="Picture 5" descr="ch18f13"/>
          <p:cNvPicPr>
            <a:picLocks noGrp="1" noChangeAspect="1" noChangeArrowheads="1"/>
          </p:cNvPicPr>
          <p:nvPr>
            <p:ph idx="1"/>
          </p:nvPr>
        </p:nvPicPr>
        <p:blipFill>
          <a:blip r:embed="rId2" cstate="email">
            <a:extLst>
              <a:ext uri="{28A0092B-C50C-407E-A947-70E740481C1C}">
                <a14:useLocalDpi xmlns:a14="http://schemas.microsoft.com/office/drawing/2010/main"/>
              </a:ext>
            </a:extLst>
          </a:blip>
          <a:srcRect l="6485" b="56989"/>
          <a:stretch>
            <a:fillRect/>
          </a:stretch>
        </p:blipFill>
        <p:spPr>
          <a:xfrm>
            <a:off x="1600200" y="2133600"/>
            <a:ext cx="6019800" cy="2768600"/>
          </a:xfrm>
          <a:noFill/>
          <a:ln/>
        </p:spPr>
      </p:pic>
    </p:spTree>
  </p:cSld>
  <p:clrMapOvr>
    <a:masterClrMapping/>
  </p:clrMapOvr>
  <p:timing>
    <p:tnLst>
      <p:par>
        <p:cTn id="1" dur="indefinite" restart="never" nodeType="tmRoot"/>
      </p:par>
    </p:tn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a:xfrm>
            <a:off x="0" y="0"/>
            <a:ext cx="9144000" cy="764704"/>
          </a:xfrm>
        </p:spPr>
        <p:style>
          <a:lnRef idx="1">
            <a:schemeClr val="accent3"/>
          </a:lnRef>
          <a:fillRef idx="2">
            <a:schemeClr val="accent3"/>
          </a:fillRef>
          <a:effectRef idx="1">
            <a:schemeClr val="accent3"/>
          </a:effectRef>
          <a:fontRef idx="minor">
            <a:schemeClr val="dk1"/>
          </a:fontRef>
        </p:style>
        <p:txBody>
          <a:bodyPr>
            <a:normAutofit/>
          </a:bodyPr>
          <a:lstStyle/>
          <a:p>
            <a:r>
              <a:rPr lang="en-US" dirty="0"/>
              <a:t>External Influences</a:t>
            </a:r>
          </a:p>
        </p:txBody>
      </p:sp>
      <p:sp>
        <p:nvSpPr>
          <p:cNvPr id="18435" name="Rectangle 3"/>
          <p:cNvSpPr>
            <a:spLocks noGrp="1" noChangeArrowheads="1"/>
          </p:cNvSpPr>
          <p:nvPr>
            <p:ph type="body" idx="1"/>
          </p:nvPr>
        </p:nvSpPr>
        <p:spPr>
          <a:xfrm>
            <a:off x="0" y="1052736"/>
            <a:ext cx="9144000" cy="5073427"/>
          </a:xfrm>
        </p:spPr>
        <p:txBody>
          <a:bodyPr/>
          <a:lstStyle/>
          <a:p>
            <a:pPr>
              <a:lnSpc>
                <a:spcPct val="90000"/>
              </a:lnSpc>
              <a:buSzTx/>
              <a:buFont typeface="Symbol" pitchFamily="18" charset="2"/>
              <a:buChar char=""/>
            </a:pPr>
            <a:r>
              <a:rPr lang="en-US" sz="2600" b="1" dirty="0"/>
              <a:t>1.</a:t>
            </a:r>
            <a:r>
              <a:rPr lang="en-US" sz="2600" dirty="0"/>
              <a:t> </a:t>
            </a:r>
            <a:r>
              <a:rPr lang="en-US" sz="2600" i="1" dirty="0" err="1"/>
              <a:t>Mitogens</a:t>
            </a:r>
            <a:r>
              <a:rPr lang="en-US" sz="2600" i="1" dirty="0"/>
              <a:t>,</a:t>
            </a:r>
            <a:r>
              <a:rPr lang="en-US" sz="2600" dirty="0"/>
              <a:t> which stimulate cell division, primarily by relieving intracellular negative controls that otherwise block progress through the </a:t>
            </a:r>
            <a:r>
              <a:rPr lang="en-US" sz="2600" dirty="0" smtClean="0"/>
              <a:t>CC. </a:t>
            </a:r>
            <a:r>
              <a:rPr lang="en-US" sz="2600" dirty="0"/>
              <a:t/>
            </a:r>
            <a:br>
              <a:rPr lang="en-US" sz="2600" dirty="0"/>
            </a:br>
            <a:r>
              <a:rPr lang="en-US" sz="2600" dirty="0"/>
              <a:t/>
            </a:r>
            <a:br>
              <a:rPr lang="en-US" sz="2600" dirty="0"/>
            </a:br>
            <a:r>
              <a:rPr lang="en-US" sz="2600" b="1" dirty="0"/>
              <a:t>2.</a:t>
            </a:r>
            <a:r>
              <a:rPr lang="en-US" sz="2600" dirty="0"/>
              <a:t> </a:t>
            </a:r>
            <a:r>
              <a:rPr lang="en-US" sz="2600" i="1" dirty="0"/>
              <a:t>Growth factors,</a:t>
            </a:r>
            <a:r>
              <a:rPr lang="en-US" sz="2600" dirty="0"/>
              <a:t> which stimulate cell growth (an increase in cell mass) by promoting the synthesis of proteins and other macromolecules and by inhibiting their degradation. </a:t>
            </a:r>
            <a:br>
              <a:rPr lang="en-US" sz="2600" dirty="0"/>
            </a:br>
            <a:r>
              <a:rPr lang="en-US" sz="2600" dirty="0"/>
              <a:t/>
            </a:r>
            <a:br>
              <a:rPr lang="en-US" sz="2600" dirty="0"/>
            </a:br>
            <a:r>
              <a:rPr lang="en-US" sz="2600" b="1" dirty="0"/>
              <a:t>3.</a:t>
            </a:r>
            <a:r>
              <a:rPr lang="en-US" sz="2600" dirty="0"/>
              <a:t> </a:t>
            </a:r>
            <a:r>
              <a:rPr lang="en-US" sz="2600" i="1" dirty="0"/>
              <a:t>Survival factors,</a:t>
            </a:r>
            <a:r>
              <a:rPr lang="en-US" sz="2600" dirty="0"/>
              <a:t> which promote cell survival by suppressing apoptosis.</a:t>
            </a:r>
          </a:p>
          <a:p>
            <a:pPr>
              <a:lnSpc>
                <a:spcPct val="90000"/>
              </a:lnSpc>
              <a:buFont typeface="Wingdings" pitchFamily="2" charset="2"/>
              <a:buNone/>
            </a:pPr>
            <a:endParaRPr lang="en-US" sz="2600" dirty="0"/>
          </a:p>
        </p:txBody>
      </p:sp>
    </p:spTree>
  </p:cSld>
  <p:clrMapOvr>
    <a:masterClrMapping/>
  </p:clrMapOvr>
  <p:timing>
    <p:tnLst>
      <p:par>
        <p:cTn id="1" dur="indefinite" restart="never" nodeType="tmRoot"/>
      </p:par>
    </p:tn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p:style>
          <a:lnRef idx="1">
            <a:schemeClr val="accent3"/>
          </a:lnRef>
          <a:fillRef idx="2">
            <a:schemeClr val="accent3"/>
          </a:fillRef>
          <a:effectRef idx="1">
            <a:schemeClr val="accent3"/>
          </a:effectRef>
          <a:fontRef idx="minor">
            <a:schemeClr val="dk1"/>
          </a:fontRef>
        </p:style>
        <p:txBody>
          <a:bodyPr>
            <a:normAutofit fontScale="90000"/>
          </a:bodyPr>
          <a:lstStyle/>
          <a:p>
            <a:r>
              <a:rPr lang="en-US" dirty="0"/>
              <a:t>Other Factors Influencing Growth &amp; Division</a:t>
            </a:r>
          </a:p>
        </p:txBody>
      </p:sp>
      <p:sp>
        <p:nvSpPr>
          <p:cNvPr id="29699" name="Rectangle 3"/>
          <p:cNvSpPr>
            <a:spLocks noGrp="1" noChangeArrowheads="1"/>
          </p:cNvSpPr>
          <p:nvPr>
            <p:ph type="body" idx="1"/>
          </p:nvPr>
        </p:nvSpPr>
        <p:spPr>
          <a:xfrm>
            <a:off x="0" y="1447800"/>
            <a:ext cx="9144000" cy="5410200"/>
          </a:xfrm>
          <a:ln>
            <a:solidFill>
              <a:schemeClr val="tx1"/>
            </a:solidFill>
          </a:ln>
        </p:spPr>
        <p:txBody>
          <a:bodyPr/>
          <a:lstStyle/>
          <a:p>
            <a:pPr>
              <a:lnSpc>
                <a:spcPct val="80000"/>
              </a:lnSpc>
            </a:pPr>
            <a:r>
              <a:rPr lang="en-US" sz="2500" b="1" dirty="0"/>
              <a:t>Density Dependent Inhibition</a:t>
            </a:r>
            <a:r>
              <a:rPr lang="en-US" sz="2500" dirty="0"/>
              <a:t> </a:t>
            </a:r>
          </a:p>
          <a:p>
            <a:pPr lvl="1">
              <a:lnSpc>
                <a:spcPct val="80000"/>
              </a:lnSpc>
            </a:pPr>
            <a:r>
              <a:rPr lang="en-US" sz="2100" dirty="0"/>
              <a:t>Cells grown in culture will rapidly divide until a single layer of cells is spread over the area of the </a:t>
            </a:r>
            <a:r>
              <a:rPr lang="en-US" sz="2100" dirty="0" err="1"/>
              <a:t>petri</a:t>
            </a:r>
            <a:r>
              <a:rPr lang="en-US" sz="2100" dirty="0"/>
              <a:t> dish, after which they will stop dividing </a:t>
            </a:r>
          </a:p>
          <a:p>
            <a:pPr lvl="1">
              <a:lnSpc>
                <a:spcPct val="80000"/>
              </a:lnSpc>
            </a:pPr>
            <a:r>
              <a:rPr lang="en-US" sz="2100" dirty="0"/>
              <a:t>If cells are removed, those bordering the open space will begin dividing again and continue to do so until the gap is filled - this is known as </a:t>
            </a:r>
            <a:r>
              <a:rPr lang="en-US" sz="2100" b="1" dirty="0"/>
              <a:t>contact inhibition</a:t>
            </a:r>
            <a:r>
              <a:rPr lang="en-US" sz="2100" dirty="0"/>
              <a:t> </a:t>
            </a:r>
          </a:p>
          <a:p>
            <a:pPr lvl="1">
              <a:lnSpc>
                <a:spcPct val="80000"/>
              </a:lnSpc>
            </a:pPr>
            <a:r>
              <a:rPr lang="en-US" sz="2100" dirty="0"/>
              <a:t>Apparently, when a cell population reaches a certain density, the amount of required growth factors and nutrients available to each cell becomes insufficient to allow continued cell growth </a:t>
            </a:r>
          </a:p>
          <a:p>
            <a:pPr>
              <a:lnSpc>
                <a:spcPct val="80000"/>
              </a:lnSpc>
            </a:pPr>
            <a:r>
              <a:rPr lang="en-US" sz="2500" b="1" dirty="0"/>
              <a:t>Anchorage Dependence</a:t>
            </a:r>
            <a:r>
              <a:rPr lang="en-US" sz="2500" dirty="0"/>
              <a:t> </a:t>
            </a:r>
          </a:p>
          <a:p>
            <a:pPr lvl="1">
              <a:lnSpc>
                <a:spcPct val="80000"/>
              </a:lnSpc>
            </a:pPr>
            <a:r>
              <a:rPr lang="en-US" sz="2100" dirty="0"/>
              <a:t>For most animal cells to divide, they must be attached to a substratum, such as the extracellular matrix of a tissue or the inside of the culture dish</a:t>
            </a:r>
          </a:p>
          <a:p>
            <a:pPr>
              <a:lnSpc>
                <a:spcPct val="80000"/>
              </a:lnSpc>
            </a:pPr>
            <a:r>
              <a:rPr lang="en-US" sz="2100" b="1" dirty="0"/>
              <a:t>Cells Which No Longer Respond to Cell-Cycle Controls</a:t>
            </a:r>
            <a:endParaRPr lang="en-US" sz="2100" dirty="0"/>
          </a:p>
          <a:p>
            <a:pPr lvl="1">
              <a:lnSpc>
                <a:spcPct val="80000"/>
              </a:lnSpc>
            </a:pPr>
            <a:r>
              <a:rPr lang="en-US" sz="2100" b="1" dirty="0">
                <a:solidFill>
                  <a:srgbClr val="FF0000"/>
                </a:solidFill>
              </a:rPr>
              <a:t>They divide excessively and invade other tissues </a:t>
            </a:r>
          </a:p>
          <a:p>
            <a:pPr lvl="1">
              <a:lnSpc>
                <a:spcPct val="80000"/>
              </a:lnSpc>
            </a:pPr>
            <a:r>
              <a:rPr lang="en-US" sz="2100" b="1" dirty="0">
                <a:solidFill>
                  <a:srgbClr val="FF0000"/>
                </a:solidFill>
              </a:rPr>
              <a:t>If left unchecked, they can kill the organism</a:t>
            </a:r>
            <a:r>
              <a:rPr lang="en-US" sz="1900" dirty="0"/>
              <a:t> </a:t>
            </a:r>
          </a:p>
        </p:txBody>
      </p:sp>
    </p:spTree>
  </p:cSld>
  <p:clrMapOvr>
    <a:masterClrMapping/>
  </p:clrMapOvr>
  <p:timing>
    <p:tnLst>
      <p:par>
        <p:cTn id="1" dur="indefinite" restart="never" nodeType="tmRoot"/>
      </p:par>
    </p:tn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340768"/>
          </a:xfrm>
        </p:spPr>
        <p:style>
          <a:lnRef idx="1">
            <a:schemeClr val="accent3"/>
          </a:lnRef>
          <a:fillRef idx="2">
            <a:schemeClr val="accent3"/>
          </a:fillRef>
          <a:effectRef idx="1">
            <a:schemeClr val="accent3"/>
          </a:effectRef>
          <a:fontRef idx="minor">
            <a:schemeClr val="dk1"/>
          </a:fontRef>
        </p:style>
        <p:txBody>
          <a:bodyPr>
            <a:normAutofit/>
          </a:bodyPr>
          <a:lstStyle/>
          <a:p>
            <a:r>
              <a:rPr lang="en-US" sz="4000" b="1" dirty="0" smtClean="0">
                <a:solidFill>
                  <a:schemeClr val="tx1"/>
                </a:solidFill>
              </a:rPr>
              <a:t>Cancer is failure of </a:t>
            </a:r>
            <a:br>
              <a:rPr lang="en-US" sz="4000" b="1" dirty="0" smtClean="0">
                <a:solidFill>
                  <a:schemeClr val="tx1"/>
                </a:solidFill>
              </a:rPr>
            </a:br>
            <a:r>
              <a:rPr lang="en-US" sz="4000" b="1" dirty="0" smtClean="0">
                <a:solidFill>
                  <a:schemeClr val="tx1"/>
                </a:solidFill>
              </a:rPr>
              <a:t>CC control</a:t>
            </a:r>
            <a:endParaRPr lang="en-US" sz="4000" b="1" dirty="0">
              <a:solidFill>
                <a:schemeClr val="tx1"/>
              </a:solidFill>
            </a:endParaRPr>
          </a:p>
        </p:txBody>
      </p:sp>
      <p:sp>
        <p:nvSpPr>
          <p:cNvPr id="3" name="Content Placeholder 2"/>
          <p:cNvSpPr>
            <a:spLocks noGrp="1"/>
          </p:cNvSpPr>
          <p:nvPr>
            <p:ph idx="1"/>
          </p:nvPr>
        </p:nvSpPr>
        <p:spPr>
          <a:xfrm>
            <a:off x="0" y="1600200"/>
            <a:ext cx="9144000" cy="4525963"/>
          </a:xfrm>
        </p:spPr>
        <p:txBody>
          <a:bodyPr/>
          <a:lstStyle/>
          <a:p>
            <a:r>
              <a:rPr lang="en-US" b="1" u="sng" dirty="0" smtClean="0"/>
              <a:t>Tumor suppressor genes - </a:t>
            </a:r>
            <a:r>
              <a:rPr lang="en-US" dirty="0" smtClean="0"/>
              <a:t>prevents the development of mutated cells, prevents cancer/tumors</a:t>
            </a:r>
          </a:p>
          <a:p>
            <a:endParaRPr lang="en-US" sz="2000" dirty="0" smtClean="0"/>
          </a:p>
          <a:p>
            <a:r>
              <a:rPr lang="en-US" b="1" u="sng" dirty="0" smtClean="0"/>
              <a:t>Oncogenes-  </a:t>
            </a:r>
            <a:r>
              <a:rPr lang="en-US" dirty="0" smtClean="0"/>
              <a:t>cancer causing genes</a:t>
            </a:r>
          </a:p>
          <a:p>
            <a:endParaRPr lang="en-US" sz="2000" dirty="0" smtClean="0"/>
          </a:p>
          <a:p>
            <a:r>
              <a:rPr lang="en-US" b="1" u="sng" dirty="0" smtClean="0"/>
              <a:t>Proto-oncogenes-</a:t>
            </a:r>
            <a:r>
              <a:rPr lang="en-US" dirty="0" smtClean="0"/>
              <a:t> normal genes that become mutated </a:t>
            </a:r>
            <a:endParaRPr lang="en-US" b="1" u="sng" dirty="0"/>
          </a:p>
        </p:txBody>
      </p:sp>
    </p:spTree>
    <p:extLst>
      <p:ext uri="{BB962C8B-B14F-4D97-AF65-F5344CB8AC3E}">
        <p14:creationId xmlns:p14="http://schemas.microsoft.com/office/powerpoint/2010/main" val="3319638698"/>
      </p:ext>
    </p:extLst>
  </p:cSld>
  <p:clrMapOvr>
    <a:masterClrMapping/>
  </p:clrMapOvr>
</p:sld>
</file>

<file path=ppt/theme/theme1.xml><?xml version="1.0" encoding="utf-8"?>
<a:theme xmlns:a="http://schemas.openxmlformats.org/drawingml/2006/main" name="Тема Office">
  <a:themeElements>
    <a:clrScheme name="Стандартна">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3420</TotalTime>
  <Words>9346</Words>
  <Application>Microsoft Office PowerPoint</Application>
  <PresentationFormat>Экран (4:3)</PresentationFormat>
  <Paragraphs>574</Paragraphs>
  <Slides>108</Slides>
  <Notes>10</Notes>
  <HiddenSlides>0</HiddenSlides>
  <MMClips>0</MMClips>
  <ScaleCrop>false</ScaleCrop>
  <HeadingPairs>
    <vt:vector size="6" baseType="variant">
      <vt:variant>
        <vt:lpstr>Использованные шрифты</vt:lpstr>
      </vt:variant>
      <vt:variant>
        <vt:i4>4</vt:i4>
      </vt:variant>
      <vt:variant>
        <vt:lpstr>Тема</vt:lpstr>
      </vt:variant>
      <vt:variant>
        <vt:i4>1</vt:i4>
      </vt:variant>
      <vt:variant>
        <vt:lpstr>Заголовки слайдов</vt:lpstr>
      </vt:variant>
      <vt:variant>
        <vt:i4>108</vt:i4>
      </vt:variant>
    </vt:vector>
  </HeadingPairs>
  <TitlesOfParts>
    <vt:vector size="113" baseType="lpstr">
      <vt:lpstr>Arial</vt:lpstr>
      <vt:lpstr>Calibri</vt:lpstr>
      <vt:lpstr>Symbol</vt:lpstr>
      <vt:lpstr>Wingdings</vt:lpstr>
      <vt:lpstr>Тема Office</vt:lpstr>
      <vt:lpstr>Cell Cycle &amp; Mitosis</vt:lpstr>
      <vt:lpstr>Three categories of cells</vt:lpstr>
      <vt:lpstr> Why can't nerve cells in our brain divide? </vt:lpstr>
      <vt:lpstr>CC Phases</vt:lpstr>
      <vt:lpstr>Презентация PowerPoint</vt:lpstr>
      <vt:lpstr>Sister chromatids are held together by cohesin and shugoshin </vt:lpstr>
      <vt:lpstr>Презентация PowerPoint</vt:lpstr>
      <vt:lpstr>Презентация PowerPoint</vt:lpstr>
      <vt:lpstr>Synthetic Activities</vt:lpstr>
      <vt:lpstr>Experiments of P. Rao &amp; R. Joghson 1970</vt:lpstr>
      <vt:lpstr>Cells Fusion</vt:lpstr>
      <vt:lpstr>Protein Kinases</vt:lpstr>
      <vt:lpstr>Презентация PowerPoint</vt:lpstr>
      <vt:lpstr>Презентация PowerPoint</vt:lpstr>
      <vt:lpstr>Презентация PowerPoint</vt:lpstr>
      <vt:lpstr>Cultured Cells of mammals and yeast:</vt:lpstr>
      <vt:lpstr>CC regulation in yeast</vt:lpstr>
      <vt:lpstr>Презентация PowerPoint</vt:lpstr>
      <vt:lpstr>Презентация PowerPoint</vt:lpstr>
      <vt:lpstr>CC Control</vt:lpstr>
      <vt:lpstr>Checkpoints of the CC</vt:lpstr>
      <vt:lpstr>G1 checkpoint (restriction point) </vt:lpstr>
      <vt:lpstr>S phase checkpoint</vt:lpstr>
      <vt:lpstr>G2 checkpoint</vt:lpstr>
      <vt:lpstr>M phase checkpoint</vt:lpstr>
      <vt:lpstr> What Are Cyclins and Cyclin-Dependent Kinases? </vt:lpstr>
      <vt:lpstr>Презентация PowerPoint</vt:lpstr>
      <vt:lpstr>Презентация PowerPoint</vt:lpstr>
      <vt:lpstr>Презентация PowerPoint</vt:lpstr>
      <vt:lpstr>Презентация PowerPoint</vt:lpstr>
      <vt:lpstr>Specific function of cyclins-CDKs complexes:</vt:lpstr>
      <vt:lpstr>How Do CDKs Control the Cell Cycle?</vt:lpstr>
      <vt:lpstr>Презентация PowerPoint</vt:lpstr>
      <vt:lpstr>Презентация PowerPoint</vt:lpstr>
      <vt:lpstr>Eukaryotic cell cycle phases with respective cyclin-CDK complexes and inhibitors (CDKs)</vt:lpstr>
      <vt:lpstr>Презентация PowerPoint</vt:lpstr>
      <vt:lpstr>Презентация PowerPoint</vt:lpstr>
      <vt:lpstr>Checkpoints, kinase inhibitors and Cellular Responces </vt:lpstr>
      <vt:lpstr>Презентация PowerPoint</vt:lpstr>
      <vt:lpstr>DNA damage Effect onto CC ativities</vt:lpstr>
      <vt:lpstr>Ataxia talangiectasia</vt:lpstr>
      <vt:lpstr>Презентация PowerPoint</vt:lpstr>
      <vt:lpstr>Презентация PowerPoint</vt:lpstr>
      <vt:lpstr>Презентация PowerPoint</vt:lpstr>
      <vt:lpstr>Interphase</vt:lpstr>
      <vt:lpstr>Late Interphase.</vt:lpstr>
      <vt:lpstr>Interphase- Chromosomes</vt:lpstr>
      <vt:lpstr>Interphase: Mitotic spindle formation</vt:lpstr>
      <vt:lpstr> MITOSIS (M-phase) </vt:lpstr>
      <vt:lpstr>The spindle apparatus </vt:lpstr>
      <vt:lpstr>Mitosis - Prophase</vt:lpstr>
      <vt:lpstr>Mitosis - Prophase</vt:lpstr>
      <vt:lpstr>Mitotic chromosome</vt:lpstr>
      <vt:lpstr> Mitotic chromosome  </vt:lpstr>
      <vt:lpstr>Centromeres &amp; Kinetochores</vt:lpstr>
      <vt:lpstr>Презентация PowerPoint</vt:lpstr>
      <vt:lpstr>The aster</vt:lpstr>
      <vt:lpstr>Презентация PowerPoint</vt:lpstr>
      <vt:lpstr>Презентация PowerPoint</vt:lpstr>
      <vt:lpstr>Nuclear envelope break down and cytoplasmic organelles fragmentation</vt:lpstr>
      <vt:lpstr>Yeast spindle</vt:lpstr>
      <vt:lpstr>Prometaphase</vt:lpstr>
      <vt:lpstr>Презентация PowerPoint</vt:lpstr>
      <vt:lpstr>Metaphase</vt:lpstr>
      <vt:lpstr>Презентация PowerPoint</vt:lpstr>
      <vt:lpstr>Презентация PowerPoint</vt:lpstr>
      <vt:lpstr>Презентация PowerPoint</vt:lpstr>
      <vt:lpstr>Methaphase Checkpoint</vt:lpstr>
      <vt:lpstr>Resume of Mitosis Metaphase</vt:lpstr>
      <vt:lpstr>Anaphase: </vt:lpstr>
      <vt:lpstr>Mitosis - Anaphase</vt:lpstr>
      <vt:lpstr>Презентация PowerPoint</vt:lpstr>
      <vt:lpstr>Forces required for mitotic movements</vt:lpstr>
      <vt:lpstr>Forces Required for Chromosome Movements at Anaphase</vt:lpstr>
      <vt:lpstr>Презентация PowerPoint</vt:lpstr>
      <vt:lpstr>Презентация PowerPoint</vt:lpstr>
      <vt:lpstr>Resume of Mitosis Anaphase</vt:lpstr>
      <vt:lpstr>Telophase</vt:lpstr>
      <vt:lpstr>Презентация PowerPoint</vt:lpstr>
      <vt:lpstr>Mitosis Telophase</vt:lpstr>
      <vt:lpstr>Презентация PowerPoint</vt:lpstr>
      <vt:lpstr>Презентация PowerPoint</vt:lpstr>
      <vt:lpstr>Презентация PowerPoint</vt:lpstr>
      <vt:lpstr>Презентация PowerPoint</vt:lpstr>
      <vt:lpstr>Презентация PowerPoint</vt:lpstr>
      <vt:lpstr>Cytokinesis in human (animals)</vt:lpstr>
      <vt:lpstr>Cytokinesis in human (animals)</vt:lpstr>
      <vt:lpstr>Displacement of spindle</vt:lpstr>
      <vt:lpstr>Cytokinesis Plant cell</vt:lpstr>
      <vt:lpstr>Mitosis important for human</vt:lpstr>
      <vt:lpstr> CC CHECKPOINTS </vt:lpstr>
      <vt:lpstr>CC Problems</vt:lpstr>
      <vt:lpstr>Презентация PowerPoint</vt:lpstr>
      <vt:lpstr>CC Problems</vt:lpstr>
      <vt:lpstr>Презентация PowerPoint</vt:lpstr>
      <vt:lpstr>Life Decisions a Cell Must Make</vt:lpstr>
      <vt:lpstr>External Influences</vt:lpstr>
      <vt:lpstr>Other Factors Influencing Growth &amp; Division</vt:lpstr>
      <vt:lpstr>Cancer is failure of  CC control</vt:lpstr>
      <vt:lpstr>Normal growth is closely regulated</vt:lpstr>
      <vt:lpstr>Table 24.1</vt:lpstr>
      <vt:lpstr>Proto-oncogenesOncogenes</vt:lpstr>
      <vt:lpstr>Tumor Suppressor Genes</vt:lpstr>
      <vt:lpstr>Rb is a Critical Tumor Supressor</vt:lpstr>
      <vt:lpstr>Retinoblastoma is a heritable cancer </vt:lpstr>
      <vt:lpstr>Proto-Oncogenes &amp; Tumour Supressors- Normal Functions</vt:lpstr>
      <vt:lpstr> Cancer starts from a single mutant cell </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CELL CYCLE &amp; MITOSIS</dc:title>
  <dc:creator>User</dc:creator>
  <cp:lastModifiedBy>Dell03</cp:lastModifiedBy>
  <cp:revision>49</cp:revision>
  <dcterms:created xsi:type="dcterms:W3CDTF">2019-01-21T06:28:28Z</dcterms:created>
  <dcterms:modified xsi:type="dcterms:W3CDTF">2020-03-24T11:33:59Z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name="NXPowerLiteLastOptimized" pid="2">
    <vt:lpwstr>3196856</vt:lpwstr>
  </property>
  <property fmtid="{D5CDD505-2E9C-101B-9397-08002B2CF9AE}" name="NXPowerLiteSettings" pid="3">
    <vt:lpwstr>C7000400038000</vt:lpwstr>
  </property>
  <property fmtid="{D5CDD505-2E9C-101B-9397-08002B2CF9AE}" name="NXPowerLiteVersion" pid="4">
    <vt:lpwstr>S9.0.1</vt:lpwstr>
  </property>
</Properties>
</file>