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0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9"/>
  </p:notesMasterIdLst>
  <p:sldIdLst>
    <p:sldId id="292" r:id="rId2"/>
    <p:sldId id="294" r:id="rId3"/>
    <p:sldId id="295" r:id="rId4"/>
    <p:sldId id="296" r:id="rId5"/>
    <p:sldId id="301" r:id="rId6"/>
    <p:sldId id="303" r:id="rId7"/>
    <p:sldId id="298" r:id="rId8"/>
    <p:sldId id="299" r:id="rId9"/>
    <p:sldId id="300" r:id="rId10"/>
    <p:sldId id="306" r:id="rId11"/>
    <p:sldId id="309" r:id="rId12"/>
    <p:sldId id="310" r:id="rId13"/>
    <p:sldId id="311" r:id="rId14"/>
    <p:sldId id="312" r:id="rId15"/>
    <p:sldId id="313" r:id="rId16"/>
    <p:sldId id="307" r:id="rId17"/>
    <p:sldId id="308" r:id="rId18"/>
    <p:sldId id="323" r:id="rId19"/>
    <p:sldId id="315" r:id="rId20"/>
    <p:sldId id="316" r:id="rId21"/>
    <p:sldId id="317" r:id="rId22"/>
    <p:sldId id="314" r:id="rId23"/>
    <p:sldId id="319" r:id="rId24"/>
    <p:sldId id="318" r:id="rId25"/>
    <p:sldId id="320" r:id="rId26"/>
    <p:sldId id="321" r:id="rId27"/>
    <p:sldId id="322" r:id="rId28"/>
    <p:sldId id="344" r:id="rId29"/>
    <p:sldId id="325" r:id="rId30"/>
    <p:sldId id="326" r:id="rId31"/>
    <p:sldId id="327" r:id="rId32"/>
    <p:sldId id="328" r:id="rId33"/>
    <p:sldId id="329" r:id="rId34"/>
    <p:sldId id="330" r:id="rId35"/>
    <p:sldId id="331" r:id="rId36"/>
    <p:sldId id="332" r:id="rId37"/>
    <p:sldId id="333" r:id="rId38"/>
    <p:sldId id="334" r:id="rId39"/>
    <p:sldId id="337" r:id="rId40"/>
    <p:sldId id="338" r:id="rId41"/>
    <p:sldId id="339" r:id="rId42"/>
    <p:sldId id="340" r:id="rId43"/>
    <p:sldId id="341" r:id="rId44"/>
    <p:sldId id="342" r:id="rId45"/>
    <p:sldId id="343" r:id="rId46"/>
    <p:sldId id="335" r:id="rId47"/>
    <p:sldId id="336" r:id="rId48"/>
    <p:sldId id="354" r:id="rId49"/>
    <p:sldId id="355" r:id="rId50"/>
    <p:sldId id="356" r:id="rId51"/>
    <p:sldId id="357" r:id="rId52"/>
    <p:sldId id="358" r:id="rId53"/>
    <p:sldId id="360" r:id="rId54"/>
    <p:sldId id="359" r:id="rId55"/>
    <p:sldId id="361" r:id="rId56"/>
    <p:sldId id="362" r:id="rId57"/>
    <p:sldId id="345" r:id="rId58"/>
    <p:sldId id="346" r:id="rId59"/>
    <p:sldId id="347" r:id="rId60"/>
    <p:sldId id="348" r:id="rId61"/>
    <p:sldId id="349" r:id="rId62"/>
    <p:sldId id="363" r:id="rId63"/>
    <p:sldId id="375" r:id="rId64"/>
    <p:sldId id="376" r:id="rId65"/>
    <p:sldId id="377" r:id="rId66"/>
    <p:sldId id="378" r:id="rId67"/>
    <p:sldId id="379" r:id="rId68"/>
    <p:sldId id="364" r:id="rId69"/>
    <p:sldId id="365" r:id="rId70"/>
    <p:sldId id="366" r:id="rId71"/>
    <p:sldId id="367" r:id="rId72"/>
    <p:sldId id="368" r:id="rId73"/>
    <p:sldId id="369" r:id="rId74"/>
    <p:sldId id="370" r:id="rId75"/>
    <p:sldId id="371" r:id="rId76"/>
    <p:sldId id="372" r:id="rId77"/>
    <p:sldId id="373" r:id="rId78"/>
    <p:sldId id="374" r:id="rId79"/>
    <p:sldId id="351" r:id="rId80"/>
    <p:sldId id="352" r:id="rId81"/>
    <p:sldId id="353" r:id="rId82"/>
    <p:sldId id="257" r:id="rId83"/>
    <p:sldId id="259" r:id="rId84"/>
    <p:sldId id="260" r:id="rId85"/>
    <p:sldId id="261" r:id="rId86"/>
    <p:sldId id="266" r:id="rId87"/>
    <p:sldId id="265" r:id="rId88"/>
    <p:sldId id="264" r:id="rId89"/>
    <p:sldId id="262" r:id="rId90"/>
    <p:sldId id="268" r:id="rId91"/>
    <p:sldId id="270" r:id="rId92"/>
    <p:sldId id="267" r:id="rId93"/>
    <p:sldId id="269" r:id="rId94"/>
    <p:sldId id="258" r:id="rId95"/>
    <p:sldId id="271" r:id="rId96"/>
    <p:sldId id="263" r:id="rId97"/>
    <p:sldId id="272" r:id="rId98"/>
    <p:sldId id="273" r:id="rId99"/>
    <p:sldId id="274" r:id="rId100"/>
    <p:sldId id="275" r:id="rId101"/>
    <p:sldId id="276" r:id="rId102"/>
    <p:sldId id="277" r:id="rId103"/>
    <p:sldId id="278" r:id="rId104"/>
    <p:sldId id="285" r:id="rId105"/>
    <p:sldId id="286" r:id="rId106"/>
    <p:sldId id="279" r:id="rId107"/>
    <p:sldId id="280" r:id="rId108"/>
  </p:sldIdLst>
  <p:sldSz cx="9144000" cy="6858000" type="screen4x3"/>
  <p:notesSz cx="6742113" cy="98726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snapToGrid="0" snapToObjects="1">
      <p:cViewPr>
        <p:scale>
          <a:sx n="98" d="100"/>
          <a:sy n="98" d="100"/>
        </p:scale>
        <p:origin x="-222"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notesMaster" Target="notesMasters/notesMaster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21582" cy="493633"/>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18971" y="0"/>
            <a:ext cx="2921582" cy="493633"/>
          </a:xfrm>
          <a:prstGeom prst="rect">
            <a:avLst/>
          </a:prstGeom>
        </p:spPr>
        <p:txBody>
          <a:bodyPr vert="horz" lIns="91440" tIns="45720" rIns="91440" bIns="45720" rtlCol="0"/>
          <a:lstStyle>
            <a:lvl1pPr algn="r">
              <a:defRPr sz="1200"/>
            </a:lvl1pPr>
          </a:lstStyle>
          <a:p>
            <a:fld id="{3350C6FC-86F1-4ABB-B9A0-CEB362B4CAC6}" type="datetimeFigureOut">
              <a:rPr lang="ru-RU" smtClean="0"/>
              <a:pPr/>
              <a:t>02.01.2020</a:t>
            </a:fld>
            <a:endParaRPr lang="ru-RU"/>
          </a:p>
        </p:txBody>
      </p:sp>
      <p:sp>
        <p:nvSpPr>
          <p:cNvPr id="4" name="Образ слайда 3"/>
          <p:cNvSpPr>
            <a:spLocks noGrp="1" noRot="1" noChangeAspect="1"/>
          </p:cNvSpPr>
          <p:nvPr>
            <p:ph type="sldImg" idx="2"/>
          </p:nvPr>
        </p:nvSpPr>
        <p:spPr>
          <a:xfrm>
            <a:off x="903288" y="739775"/>
            <a:ext cx="4935537" cy="3703638"/>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4212" y="4689515"/>
            <a:ext cx="5393690" cy="444269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377316"/>
            <a:ext cx="2921582" cy="493633"/>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18971" y="9377316"/>
            <a:ext cx="2921582" cy="493633"/>
          </a:xfrm>
          <a:prstGeom prst="rect">
            <a:avLst/>
          </a:prstGeom>
        </p:spPr>
        <p:txBody>
          <a:bodyPr vert="horz" lIns="91440" tIns="45720" rIns="91440" bIns="45720" rtlCol="0" anchor="b"/>
          <a:lstStyle>
            <a:lvl1pPr algn="r">
              <a:defRPr sz="1200"/>
            </a:lvl1pPr>
          </a:lstStyle>
          <a:p>
            <a:fld id="{0DA239C7-9C52-43E8-A70F-0F3C03D046CB}"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a:ln>
            <a:miter lim="800000"/>
            <a:headEnd/>
            <a:tailEnd/>
          </a:ln>
        </p:spPr>
        <p:txBody>
          <a:bodyPr/>
          <a:lstStyle/>
          <a:p>
            <a:fld id="{6123FF3B-D355-40D8-A2E1-65805A2C3AAF}" type="slidenum">
              <a:rPr lang="en-US" smtClean="0"/>
              <a:pPr/>
              <a:t>11</a:t>
            </a:fld>
            <a:endParaRPr lang="en-US" smtClean="0"/>
          </a:p>
        </p:txBody>
      </p:sp>
      <p:sp>
        <p:nvSpPr>
          <p:cNvPr id="120835" name="Rectangle 2"/>
          <p:cNvSpPr>
            <a:spLocks noGrp="1" noRot="1" noChangeAspect="1" noChangeArrowheads="1" noTextEdit="1"/>
          </p:cNvSpPr>
          <p:nvPr>
            <p:ph type="sldImg"/>
          </p:nvPr>
        </p:nvSpPr>
        <p:spPr>
          <a:ln/>
        </p:spPr>
      </p:sp>
      <p:sp>
        <p:nvSpPr>
          <p:cNvPr id="120836"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DA239C7-9C52-43E8-A70F-0F3C03D046CB}" type="slidenum">
              <a:rPr lang="ru-RU" smtClean="0"/>
              <a:pPr/>
              <a:t>72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DA239C7-9C52-43E8-A70F-0F3C03D046CB}" type="slidenum">
              <a:rPr lang="ru-RU" smtClean="0"/>
              <a:pPr/>
              <a:t>101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8DB707E-AC5E-9F40-BDD1-147D2AEEB6A5}" type="datetimeFigureOut">
              <a:rPr lang="en-US" smtClean="0"/>
              <a:pPr/>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505AB3-C730-D341-8D6C-44883B3499B3}" type="slidenum">
              <a:rPr lang="en-US" smtClean="0"/>
              <a:pPr/>
              <a:t>‹№›</a:t>
            </a:fld>
            <a:endParaRPr lang="en-US"/>
          </a:p>
        </p:txBody>
      </p:sp>
    </p:spTree>
    <p:extLst>
      <p:ext uri="{BB962C8B-B14F-4D97-AF65-F5344CB8AC3E}">
        <p14:creationId xmlns="" xmlns:p14="http://schemas.microsoft.com/office/powerpoint/2010/main" val="9618368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DB707E-AC5E-9F40-BDD1-147D2AEEB6A5}" type="datetimeFigureOut">
              <a:rPr lang="en-US" smtClean="0"/>
              <a:pPr/>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505AB3-C730-D341-8D6C-44883B3499B3}" type="slidenum">
              <a:rPr lang="en-US" smtClean="0"/>
              <a:pPr/>
              <a:t>‹№›</a:t>
            </a:fld>
            <a:endParaRPr lang="en-US"/>
          </a:p>
        </p:txBody>
      </p:sp>
    </p:spTree>
    <p:extLst>
      <p:ext uri="{BB962C8B-B14F-4D97-AF65-F5344CB8AC3E}">
        <p14:creationId xmlns="" xmlns:p14="http://schemas.microsoft.com/office/powerpoint/2010/main" val="2201518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DB707E-AC5E-9F40-BDD1-147D2AEEB6A5}" type="datetimeFigureOut">
              <a:rPr lang="en-US" smtClean="0"/>
              <a:pPr/>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505AB3-C730-D341-8D6C-44883B3499B3}" type="slidenum">
              <a:rPr lang="en-US" smtClean="0"/>
              <a:pPr/>
              <a:t>‹№›</a:t>
            </a:fld>
            <a:endParaRPr lang="en-US"/>
          </a:p>
        </p:txBody>
      </p:sp>
    </p:spTree>
    <p:extLst>
      <p:ext uri="{BB962C8B-B14F-4D97-AF65-F5344CB8AC3E}">
        <p14:creationId xmlns="" xmlns:p14="http://schemas.microsoft.com/office/powerpoint/2010/main" val="27242989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609600"/>
            <a:ext cx="7772400" cy="1143000"/>
          </a:xfrm>
        </p:spPr>
        <p:txBody>
          <a:bodyPr/>
          <a:lstStyle/>
          <a:p>
            <a:r>
              <a:rPr lang="ru-RU" smtClean="0"/>
              <a:t>Образец заголовка</a:t>
            </a:r>
            <a:endParaRPr lang="uk-UA"/>
          </a:p>
        </p:txBody>
      </p:sp>
      <p:sp>
        <p:nvSpPr>
          <p:cNvPr id="3" name="Текст 2"/>
          <p:cNvSpPr>
            <a:spLocks noGrp="1"/>
          </p:cNvSpPr>
          <p:nvPr>
            <p:ph type="body" sz="half" idx="1"/>
          </p:nvPr>
        </p:nvSpPr>
        <p:spPr>
          <a:xfrm>
            <a:off x="685800"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quarter" idx="2"/>
          </p:nvPr>
        </p:nvSpPr>
        <p:spPr>
          <a:xfrm>
            <a:off x="4648200" y="19812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Объект 4"/>
          <p:cNvSpPr>
            <a:spLocks noGrp="1"/>
          </p:cNvSpPr>
          <p:nvPr>
            <p:ph sz="quarter" idx="3"/>
          </p:nvPr>
        </p:nvSpPr>
        <p:spPr>
          <a:xfrm>
            <a:off x="4648200" y="41148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B12BBE0A-8149-4930-B638-60CA3D0F832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DB707E-AC5E-9F40-BDD1-147D2AEEB6A5}" type="datetimeFigureOut">
              <a:rPr lang="en-US" smtClean="0"/>
              <a:pPr/>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505AB3-C730-D341-8D6C-44883B3499B3}" type="slidenum">
              <a:rPr lang="en-US" smtClean="0"/>
              <a:pPr/>
              <a:t>‹№›</a:t>
            </a:fld>
            <a:endParaRPr lang="en-US"/>
          </a:p>
        </p:txBody>
      </p:sp>
    </p:spTree>
    <p:extLst>
      <p:ext uri="{BB962C8B-B14F-4D97-AF65-F5344CB8AC3E}">
        <p14:creationId xmlns="" xmlns:p14="http://schemas.microsoft.com/office/powerpoint/2010/main" val="16366629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8DB707E-AC5E-9F40-BDD1-147D2AEEB6A5}" type="datetimeFigureOut">
              <a:rPr lang="en-US" smtClean="0"/>
              <a:pPr/>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505AB3-C730-D341-8D6C-44883B3499B3}" type="slidenum">
              <a:rPr lang="en-US" smtClean="0"/>
              <a:pPr/>
              <a:t>‹№›</a:t>
            </a:fld>
            <a:endParaRPr lang="en-US"/>
          </a:p>
        </p:txBody>
      </p:sp>
    </p:spTree>
    <p:extLst>
      <p:ext uri="{BB962C8B-B14F-4D97-AF65-F5344CB8AC3E}">
        <p14:creationId xmlns="" xmlns:p14="http://schemas.microsoft.com/office/powerpoint/2010/main" val="3057072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8DB707E-AC5E-9F40-BDD1-147D2AEEB6A5}" type="datetimeFigureOut">
              <a:rPr lang="en-US" smtClean="0"/>
              <a:pPr/>
              <a:t>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505AB3-C730-D341-8D6C-44883B3499B3}" type="slidenum">
              <a:rPr lang="en-US" smtClean="0"/>
              <a:pPr/>
              <a:t>‹№›</a:t>
            </a:fld>
            <a:endParaRPr lang="en-US"/>
          </a:p>
        </p:txBody>
      </p:sp>
    </p:spTree>
    <p:extLst>
      <p:ext uri="{BB962C8B-B14F-4D97-AF65-F5344CB8AC3E}">
        <p14:creationId xmlns="" xmlns:p14="http://schemas.microsoft.com/office/powerpoint/2010/main" val="489037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8DB707E-AC5E-9F40-BDD1-147D2AEEB6A5}" type="datetimeFigureOut">
              <a:rPr lang="en-US" smtClean="0"/>
              <a:pPr/>
              <a:t>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505AB3-C730-D341-8D6C-44883B3499B3}" type="slidenum">
              <a:rPr lang="en-US" smtClean="0"/>
              <a:pPr/>
              <a:t>‹№›</a:t>
            </a:fld>
            <a:endParaRPr lang="en-US"/>
          </a:p>
        </p:txBody>
      </p:sp>
    </p:spTree>
    <p:extLst>
      <p:ext uri="{BB962C8B-B14F-4D97-AF65-F5344CB8AC3E}">
        <p14:creationId xmlns="" xmlns:p14="http://schemas.microsoft.com/office/powerpoint/2010/main" val="9509046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8DB707E-AC5E-9F40-BDD1-147D2AEEB6A5}" type="datetimeFigureOut">
              <a:rPr lang="en-US" smtClean="0"/>
              <a:pPr/>
              <a:t>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505AB3-C730-D341-8D6C-44883B3499B3}" type="slidenum">
              <a:rPr lang="en-US" smtClean="0"/>
              <a:pPr/>
              <a:t>‹№›</a:t>
            </a:fld>
            <a:endParaRPr lang="en-US"/>
          </a:p>
        </p:txBody>
      </p:sp>
    </p:spTree>
    <p:extLst>
      <p:ext uri="{BB962C8B-B14F-4D97-AF65-F5344CB8AC3E}">
        <p14:creationId xmlns="" xmlns:p14="http://schemas.microsoft.com/office/powerpoint/2010/main" val="3821459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DB707E-AC5E-9F40-BDD1-147D2AEEB6A5}" type="datetimeFigureOut">
              <a:rPr lang="en-US" smtClean="0"/>
              <a:pPr/>
              <a:t>1/2/2020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505AB3-C730-D341-8D6C-44883B3499B3}" type="slidenum">
              <a:rPr lang="en-US" smtClean="0"/>
              <a:pPr/>
              <a:t>‹№›</a:t>
            </a:fld>
            <a:endParaRPr lang="en-US"/>
          </a:p>
        </p:txBody>
      </p:sp>
    </p:spTree>
    <p:extLst>
      <p:ext uri="{BB962C8B-B14F-4D97-AF65-F5344CB8AC3E}">
        <p14:creationId xmlns="" xmlns:p14="http://schemas.microsoft.com/office/powerpoint/2010/main" val="221595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DB707E-AC5E-9F40-BDD1-147D2AEEB6A5}" type="datetimeFigureOut">
              <a:rPr lang="en-US" smtClean="0"/>
              <a:pPr/>
              <a:t>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505AB3-C730-D341-8D6C-44883B3499B3}" type="slidenum">
              <a:rPr lang="en-US" smtClean="0"/>
              <a:pPr/>
              <a:t>‹№›</a:t>
            </a:fld>
            <a:endParaRPr lang="en-US"/>
          </a:p>
        </p:txBody>
      </p:sp>
    </p:spTree>
    <p:extLst>
      <p:ext uri="{BB962C8B-B14F-4D97-AF65-F5344CB8AC3E}">
        <p14:creationId xmlns="" xmlns:p14="http://schemas.microsoft.com/office/powerpoint/2010/main" val="1725888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DB707E-AC5E-9F40-BDD1-147D2AEEB6A5}" type="datetimeFigureOut">
              <a:rPr lang="en-US" smtClean="0"/>
              <a:pPr/>
              <a:t>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505AB3-C730-D341-8D6C-44883B3499B3}" type="slidenum">
              <a:rPr lang="en-US" smtClean="0"/>
              <a:pPr/>
              <a:t>‹№›</a:t>
            </a:fld>
            <a:endParaRPr lang="en-US"/>
          </a:p>
        </p:txBody>
      </p:sp>
    </p:spTree>
    <p:extLst>
      <p:ext uri="{BB962C8B-B14F-4D97-AF65-F5344CB8AC3E}">
        <p14:creationId xmlns="" xmlns:p14="http://schemas.microsoft.com/office/powerpoint/2010/main" val="15140960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DB707E-AC5E-9F40-BDD1-147D2AEEB6A5}" type="datetimeFigureOut">
              <a:rPr lang="en-US" smtClean="0"/>
              <a:pPr/>
              <a:t>1/2/2020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505AB3-C730-D341-8D6C-44883B3499B3}" type="slidenum">
              <a:rPr lang="en-US" smtClean="0"/>
              <a:pPr/>
              <a:t>‹№›</a:t>
            </a:fld>
            <a:endParaRPr lang="en-US"/>
          </a:p>
        </p:txBody>
      </p:sp>
    </p:spTree>
    <p:extLst>
      <p:ext uri="{BB962C8B-B14F-4D97-AF65-F5344CB8AC3E}">
        <p14:creationId xmlns="" xmlns:p14="http://schemas.microsoft.com/office/powerpoint/2010/main" val="21819478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3" Type="http://schemas.openxmlformats.org/officeDocument/2006/relationships/hyperlink" Target="https://en.wikipedia.org/wiki/Edwards_syndrome" TargetMode="External"/><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png"/><Relationship Id="rId4" Type="http://schemas.openxmlformats.org/officeDocument/2006/relationships/hyperlink" Target="https://en.wikipedia.org/wiki/Down_syndrome" TargetMode="External"/></Relationships>
</file>

<file path=ppt/slides/_rels/slide10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6.png"/><Relationship Id="rId3" Type="http://schemas.openxmlformats.org/officeDocument/2006/relationships/hyperlink" Target="https://en.wikipedia.org/wiki/Antoine_Marfan" TargetMode="External"/><Relationship Id="rId7" Type="http://schemas.openxmlformats.org/officeDocument/2006/relationships/hyperlink" Target="http://taschenorakel.de/steffi/vortrag/marfan/toc.html" TargetMode="External"/><Relationship Id="rId12" Type="http://schemas.openxmlformats.org/officeDocument/2006/relationships/hyperlink" Target="http://taschenorakel.de/steffi/vortrag/marfan/2-1a.html"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2.jpeg"/><Relationship Id="rId11" Type="http://schemas.openxmlformats.org/officeDocument/2006/relationships/image" Target="../media/image5.png"/><Relationship Id="rId5" Type="http://schemas.openxmlformats.org/officeDocument/2006/relationships/image" Target="../media/image1.jpeg"/><Relationship Id="rId10" Type="http://schemas.openxmlformats.org/officeDocument/2006/relationships/image" Target="../media/image4.png"/><Relationship Id="rId4" Type="http://schemas.openxmlformats.org/officeDocument/2006/relationships/hyperlink" Target="https://en.wikipedia.org/wiki/Pediatrics" TargetMode="External"/><Relationship Id="rId9" Type="http://schemas.openxmlformats.org/officeDocument/2006/relationships/hyperlink" Target="http://taschenorakel.de/steffi/vortrag/marfan/2-2.html"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en.wikipedia.org/wiki/Aortic_aneurysm" TargetMode="External"/><Relationship Id="rId13" Type="http://schemas.openxmlformats.org/officeDocument/2006/relationships/hyperlink" Target="https://en.wikipedia.org/wiki/Propranolol" TargetMode="External"/><Relationship Id="rId3" Type="http://schemas.openxmlformats.org/officeDocument/2006/relationships/hyperlink" Target="https://en.wikipedia.org/wiki/Connective_tissue" TargetMode="External"/><Relationship Id="rId7" Type="http://schemas.openxmlformats.org/officeDocument/2006/relationships/hyperlink" Target="https://en.wikipedia.org/wiki/Mitral_valve_prolapse" TargetMode="External"/><Relationship Id="rId12" Type="http://schemas.openxmlformats.org/officeDocument/2006/relationships/hyperlink" Target="https://en.wikipedia.org/wiki/Beta_blocker" TargetMode="External"/><Relationship Id="rId2" Type="http://schemas.openxmlformats.org/officeDocument/2006/relationships/hyperlink" Target="https://en.wikipedia.org/wiki/Genetic_disorder" TargetMode="External"/><Relationship Id="rId16" Type="http://schemas.openxmlformats.org/officeDocument/2006/relationships/hyperlink" Target="https://en.wikipedia.org/wiki/Heart_valve" TargetMode="External"/><Relationship Id="rId1" Type="http://schemas.openxmlformats.org/officeDocument/2006/relationships/slideLayout" Target="../slideLayouts/slideLayout7.xml"/><Relationship Id="rId6" Type="http://schemas.openxmlformats.org/officeDocument/2006/relationships/hyperlink" Target="https://en.wikipedia.org/wiki/Aorta" TargetMode="External"/><Relationship Id="rId11" Type="http://schemas.openxmlformats.org/officeDocument/2006/relationships/hyperlink" Target="https://en.wikipedia.org/wiki/Ghent_criteria" TargetMode="External"/><Relationship Id="rId5" Type="http://schemas.openxmlformats.org/officeDocument/2006/relationships/hyperlink" Target="https://en.wikipedia.org/wiki/Heart" TargetMode="External"/><Relationship Id="rId15" Type="http://schemas.openxmlformats.org/officeDocument/2006/relationships/hyperlink" Target="https://en.wikipedia.org/wiki/ACE_inhibitor" TargetMode="External"/><Relationship Id="rId10" Type="http://schemas.openxmlformats.org/officeDocument/2006/relationships/hyperlink" Target="https://en.wikipedia.org/wiki/Fibrillin" TargetMode="External"/><Relationship Id="rId4" Type="http://schemas.openxmlformats.org/officeDocument/2006/relationships/hyperlink" Target="https://en.wikipedia.org/wiki/Scoliosis" TargetMode="External"/><Relationship Id="rId9" Type="http://schemas.openxmlformats.org/officeDocument/2006/relationships/hyperlink" Target="https://en.wikipedia.org/wiki/Dura_mater" TargetMode="External"/><Relationship Id="rId14" Type="http://schemas.openxmlformats.org/officeDocument/2006/relationships/hyperlink" Target="https://en.wikipedia.org/wiki/Calcium_channel_blocker"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s://en.wikipedia.org/wiki/Incomplete_penetrance" TargetMode="External"/><Relationship Id="rId3" Type="http://schemas.openxmlformats.org/officeDocument/2006/relationships/hyperlink" Target="https://en.wikipedia.org/wiki/Autosomal_dominant" TargetMode="External"/><Relationship Id="rId7" Type="http://schemas.openxmlformats.org/officeDocument/2006/relationships/hyperlink" Target="https://en.wikipedia.org/wiki/Expressivity_(genetics)" TargetMode="External"/><Relationship Id="rId2" Type="http://schemas.openxmlformats.org/officeDocument/2006/relationships/hyperlink" Target="https://en.wikipedia.org/wiki/Genetic_disorder" TargetMode="External"/><Relationship Id="rId1" Type="http://schemas.openxmlformats.org/officeDocument/2006/relationships/slideLayout" Target="../slideLayouts/slideLayout6.xml"/><Relationship Id="rId6" Type="http://schemas.openxmlformats.org/officeDocument/2006/relationships/hyperlink" Target="https://en.wikipedia.org/wiki/Haploinsufficiency" TargetMode="External"/><Relationship Id="rId5" Type="http://schemas.openxmlformats.org/officeDocument/2006/relationships/hyperlink" Target="https://en.wikipedia.org/wiki/Dominant_negative_mutation" TargetMode="External"/><Relationship Id="rId4" Type="http://schemas.openxmlformats.org/officeDocument/2006/relationships/hyperlink" Target="https://en.wikipedia.org/wiki/Genetic_mutation"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s://en.wikipedia.org/wiki/Ciliary_body" TargetMode="External"/><Relationship Id="rId3" Type="http://schemas.openxmlformats.org/officeDocument/2006/relationships/image" Target="../media/image8.gif"/><Relationship Id="rId7" Type="http://schemas.openxmlformats.org/officeDocument/2006/relationships/hyperlink" Target="https://en.wikipedia.org/wiki/Lens_dislocation" TargetMode="Externa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hyperlink" Target="https://en.wikipedia.org/wiki/Pectus_excavatum" TargetMode="External"/><Relationship Id="rId5" Type="http://schemas.openxmlformats.org/officeDocument/2006/relationships/image" Target="../media/image10.jpeg"/><Relationship Id="rId4" Type="http://schemas.openxmlformats.org/officeDocument/2006/relationships/image" Target="../media/image9.png"/><Relationship Id="rId9"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hyperlink" Target="https://en.wikipedia.org/wiki/Aortic_valve" TargetMode="External"/><Relationship Id="rId5" Type="http://schemas.openxmlformats.org/officeDocument/2006/relationships/hyperlink" Target="https://en.wikipedia.org/wiki/Myxomatous_degeneration" TargetMode="External"/><Relationship Id="rId4" Type="http://schemas.openxmlformats.org/officeDocument/2006/relationships/hyperlink" Target="https://en.wikipedia.org/wiki/Micrograph"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hyperlink" Target="https://en.wikipedia.org/wiki/Ganglioside" TargetMode="External"/><Relationship Id="rId13" Type="http://schemas.openxmlformats.org/officeDocument/2006/relationships/hyperlink" Target="https://en.wikipedia.org/wiki/Waren_Tay" TargetMode="External"/><Relationship Id="rId18" Type="http://schemas.openxmlformats.org/officeDocument/2006/relationships/hyperlink" Target="https://en.wikipedia.org/wiki/Cell_(biology)" TargetMode="External"/><Relationship Id="rId26" Type="http://schemas.openxmlformats.org/officeDocument/2006/relationships/hyperlink" Target="https://en.wikipedia.org/wiki/Cajun" TargetMode="External"/><Relationship Id="rId3" Type="http://schemas.openxmlformats.org/officeDocument/2006/relationships/hyperlink" Target="https://en.wikipedia.org/wiki/HEXA" TargetMode="External"/><Relationship Id="rId21" Type="http://schemas.openxmlformats.org/officeDocument/2006/relationships/hyperlink" Target="https://en.wikipedia.org/wiki/Gene" TargetMode="External"/><Relationship Id="rId7" Type="http://schemas.openxmlformats.org/officeDocument/2006/relationships/hyperlink" Target="https://en.wikipedia.org/wiki/Cell_membrane" TargetMode="External"/><Relationship Id="rId12" Type="http://schemas.openxmlformats.org/officeDocument/2006/relationships/hyperlink" Target="https://en.wikipedia.org/wiki/Ophthalmologist" TargetMode="External"/><Relationship Id="rId17" Type="http://schemas.openxmlformats.org/officeDocument/2006/relationships/hyperlink" Target="https://en.wikipedia.org/wiki/Mount_Sinai_Hospital_(Manhattan)" TargetMode="External"/><Relationship Id="rId25" Type="http://schemas.openxmlformats.org/officeDocument/2006/relationships/hyperlink" Target="https://en.wikipedia.org/wiki/Genetic_carrier" TargetMode="External"/><Relationship Id="rId2" Type="http://schemas.openxmlformats.org/officeDocument/2006/relationships/hyperlink" Target="https://en.wikipedia.org/wiki/GM2_gangliosidoses" TargetMode="External"/><Relationship Id="rId16" Type="http://schemas.openxmlformats.org/officeDocument/2006/relationships/hyperlink" Target="https://en.wikipedia.org/wiki/Bernard_Sachs" TargetMode="External"/><Relationship Id="rId20" Type="http://schemas.openxmlformats.org/officeDocument/2006/relationships/hyperlink" Target="https://en.wikipedia.org/wiki/Genetic_mutation" TargetMode="External"/><Relationship Id="rId29" Type="http://schemas.openxmlformats.org/officeDocument/2006/relationships/hyperlink" Target="https://en.wikipedia.org/wiki/Tuberculosis" TargetMode="External"/><Relationship Id="rId1" Type="http://schemas.openxmlformats.org/officeDocument/2006/relationships/slideLayout" Target="../slideLayouts/slideLayout2.xml"/><Relationship Id="rId6" Type="http://schemas.openxmlformats.org/officeDocument/2006/relationships/hyperlink" Target="https://en.wikipedia.org/wiki/Nerve_cell" TargetMode="External"/><Relationship Id="rId11" Type="http://schemas.openxmlformats.org/officeDocument/2006/relationships/hyperlink" Target="https://en.wikipedia.org/wiki/Sphingolipidoses" TargetMode="External"/><Relationship Id="rId24" Type="http://schemas.openxmlformats.org/officeDocument/2006/relationships/hyperlink" Target="https://en.wikipedia.org/wiki/Quebec" TargetMode="External"/><Relationship Id="rId5" Type="http://schemas.openxmlformats.org/officeDocument/2006/relationships/hyperlink" Target="https://en.wikipedia.org/wiki/Genetic_disorder" TargetMode="External"/><Relationship Id="rId15" Type="http://schemas.openxmlformats.org/officeDocument/2006/relationships/hyperlink" Target="https://en.wikipedia.org/wiki/Neurologist" TargetMode="External"/><Relationship Id="rId23" Type="http://schemas.openxmlformats.org/officeDocument/2006/relationships/hyperlink" Target="https://en.wikipedia.org/wiki/French_Canadian" TargetMode="External"/><Relationship Id="rId28" Type="http://schemas.openxmlformats.org/officeDocument/2006/relationships/hyperlink" Target="https://en.wikipedia.org/wiki/Allele" TargetMode="External"/><Relationship Id="rId10" Type="http://schemas.openxmlformats.org/officeDocument/2006/relationships/hyperlink" Target="https://en.wikipedia.org/wiki/Sphingolipid" TargetMode="External"/><Relationship Id="rId19" Type="http://schemas.openxmlformats.org/officeDocument/2006/relationships/hyperlink" Target="https://en.wikipedia.org/wiki/Ashkenazi_Jews" TargetMode="External"/><Relationship Id="rId31" Type="http://schemas.openxmlformats.org/officeDocument/2006/relationships/hyperlink" Target="https://en.wikipedia.org/wiki/Heterozygote_advantage" TargetMode="External"/><Relationship Id="rId4" Type="http://schemas.openxmlformats.org/officeDocument/2006/relationships/hyperlink" Target="https://en.wikipedia.org/wiki/Autosomal_recessive" TargetMode="External"/><Relationship Id="rId9" Type="http://schemas.openxmlformats.org/officeDocument/2006/relationships/hyperlink" Target="https://en.wikipedia.org/wiki/Human_brain" TargetMode="External"/><Relationship Id="rId14" Type="http://schemas.openxmlformats.org/officeDocument/2006/relationships/hyperlink" Target="https://en.wikipedia.org/wiki/Retina" TargetMode="External"/><Relationship Id="rId22" Type="http://schemas.openxmlformats.org/officeDocument/2006/relationships/hyperlink" Target="https://en.wikipedia.org/wiki/Chromosome_15_(human)" TargetMode="External"/><Relationship Id="rId27" Type="http://schemas.openxmlformats.org/officeDocument/2006/relationships/hyperlink" Target="https://en.wikipedia.org/wiki/Louisiana" TargetMode="External"/><Relationship Id="rId30" Type="http://schemas.openxmlformats.org/officeDocument/2006/relationships/hyperlink" Target="https://en.wikipedia.org/wiki/Fitness_(biology)"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hyperlink" Target="https://en.wikipedia.org/wiki/Blindness" TargetMode="External"/><Relationship Id="rId13" Type="http://schemas.openxmlformats.org/officeDocument/2006/relationships/hyperlink" Target="https://en.wikipedia.org/wiki/Cognitive" TargetMode="External"/><Relationship Id="rId18" Type="http://schemas.openxmlformats.org/officeDocument/2006/relationships/hyperlink" Target="https://en.wikipedia.org/wiki/Spasticity" TargetMode="External"/><Relationship Id="rId26" Type="http://schemas.openxmlformats.org/officeDocument/2006/relationships/hyperlink" Target="https://en.wikipedia.org/wiki/Friedreich's_ataxia" TargetMode="External"/><Relationship Id="rId3" Type="http://schemas.openxmlformats.org/officeDocument/2006/relationships/hyperlink" Target="https://en.wikipedia.org/wiki/Symptom" TargetMode="External"/><Relationship Id="rId21" Type="http://schemas.openxmlformats.org/officeDocument/2006/relationships/hyperlink" Target="https://en.wikipedia.org/wiki/Adult" TargetMode="External"/><Relationship Id="rId7" Type="http://schemas.openxmlformats.org/officeDocument/2006/relationships/hyperlink" Target="https://en.wikipedia.org/wiki/Genetic_deterioration" TargetMode="External"/><Relationship Id="rId12" Type="http://schemas.openxmlformats.org/officeDocument/2006/relationships/hyperlink" Target="https://en.wikipedia.org/wiki/Paralysis" TargetMode="External"/><Relationship Id="rId17" Type="http://schemas.openxmlformats.org/officeDocument/2006/relationships/hyperlink" Target="https://en.wikipedia.org/wiki/Ataxia" TargetMode="External"/><Relationship Id="rId25" Type="http://schemas.openxmlformats.org/officeDocument/2006/relationships/hyperlink" Target="https://en.wikipedia.org/wiki/Wheelchair" TargetMode="External"/><Relationship Id="rId2" Type="http://schemas.openxmlformats.org/officeDocument/2006/relationships/hyperlink" Target="https://en.wikipedia.org/wiki/Neurological" TargetMode="External"/><Relationship Id="rId16" Type="http://schemas.openxmlformats.org/officeDocument/2006/relationships/hyperlink" Target="https://en.wikipedia.org/wiki/Dysphagia" TargetMode="External"/><Relationship Id="rId20" Type="http://schemas.openxmlformats.org/officeDocument/2006/relationships/hyperlink" Target="https://en.wikipedia.org/wiki/Adolescence" TargetMode="External"/><Relationship Id="rId1" Type="http://schemas.openxmlformats.org/officeDocument/2006/relationships/slideLayout" Target="../slideLayouts/slideLayout2.xml"/><Relationship Id="rId6" Type="http://schemas.openxmlformats.org/officeDocument/2006/relationships/hyperlink" Target="https://en.wikipedia.org/wiki/Neuron" TargetMode="External"/><Relationship Id="rId11" Type="http://schemas.openxmlformats.org/officeDocument/2006/relationships/hyperlink" Target="https://en.wikipedia.org/wiki/Atrophy" TargetMode="External"/><Relationship Id="rId24" Type="http://schemas.openxmlformats.org/officeDocument/2006/relationships/hyperlink" Target="https://en.wikipedia.org/wiki/Psychosis" TargetMode="External"/><Relationship Id="rId5" Type="http://schemas.openxmlformats.org/officeDocument/2006/relationships/hyperlink" Target="https://en.wikipedia.org/wiki/Birth" TargetMode="External"/><Relationship Id="rId15" Type="http://schemas.openxmlformats.org/officeDocument/2006/relationships/hyperlink" Target="https://en.wikipedia.org/wiki/Dysarthria" TargetMode="External"/><Relationship Id="rId23" Type="http://schemas.openxmlformats.org/officeDocument/2006/relationships/hyperlink" Target="https://en.wikipedia.org/wiki/Schizophrenia" TargetMode="External"/><Relationship Id="rId10" Type="http://schemas.openxmlformats.org/officeDocument/2006/relationships/hyperlink" Target="https://en.wikipedia.org/wiki/Swallowing" TargetMode="External"/><Relationship Id="rId19" Type="http://schemas.openxmlformats.org/officeDocument/2006/relationships/hyperlink" Target="https://en.wikipedia.org/wiki/Gait" TargetMode="External"/><Relationship Id="rId4" Type="http://schemas.openxmlformats.org/officeDocument/2006/relationships/hyperlink" Target="https://en.wikipedia.org/wiki/Infant" TargetMode="External"/><Relationship Id="rId9" Type="http://schemas.openxmlformats.org/officeDocument/2006/relationships/hyperlink" Target="https://en.wikipedia.org/wiki/Deaf" TargetMode="External"/><Relationship Id="rId14" Type="http://schemas.openxmlformats.org/officeDocument/2006/relationships/hyperlink" Target="https://en.wikipedia.org/wiki/Motor_skill" TargetMode="External"/><Relationship Id="rId22" Type="http://schemas.openxmlformats.org/officeDocument/2006/relationships/hyperlink" Target="https://en.wikipedia.org/wiki/Speech" TargetMode="External"/></Relationships>
</file>

<file path=ppt/slides/_rels/slide41.xml.rels><?xml version="1.0" encoding="UTF-8" standalone="yes"?>
<Relationships xmlns="http://schemas.openxmlformats.org/package/2006/relationships"><Relationship Id="rId8" Type="http://schemas.openxmlformats.org/officeDocument/2006/relationships/hyperlink" Target="https://en.wikipedia.org/wiki/Gene" TargetMode="External"/><Relationship Id="rId13" Type="http://schemas.openxmlformats.org/officeDocument/2006/relationships/hyperlink" Target="file:///D:\MEDBIOLOGY\LE_9_HerediDis\Tay&#226;&#128;&#147;Sachs%20disease%20-%20Wikipedia.htm" TargetMode="External"/><Relationship Id="rId18" Type="http://schemas.openxmlformats.org/officeDocument/2006/relationships/hyperlink" Target="https://en.wikipedia.org/wiki/Reading_frame" TargetMode="External"/><Relationship Id="rId3" Type="http://schemas.openxmlformats.org/officeDocument/2006/relationships/hyperlink" Target="https://en.wikipedia.org/wiki/Heterozygous" TargetMode="External"/><Relationship Id="rId21" Type="http://schemas.openxmlformats.org/officeDocument/2006/relationships/hyperlink" Target="https://en.wikipedia.org/wiki/Biodegradation" TargetMode="External"/><Relationship Id="rId7" Type="http://schemas.openxmlformats.org/officeDocument/2006/relationships/hyperlink" Target="https://en.wikipedia.org/wiki/Missense_mutation" TargetMode="External"/><Relationship Id="rId12" Type="http://schemas.openxmlformats.org/officeDocument/2006/relationships/hyperlink" Target="https://en.wikipedia.org/wiki/Enzyme" TargetMode="External"/><Relationship Id="rId17" Type="http://schemas.openxmlformats.org/officeDocument/2006/relationships/hyperlink" Target="https://en.wikipedia.org/wiki/Exon" TargetMode="External"/><Relationship Id="rId2" Type="http://schemas.openxmlformats.org/officeDocument/2006/relationships/hyperlink" Target="https://en.wikipedia.org/wiki/Autosomal_recessive" TargetMode="External"/><Relationship Id="rId16" Type="http://schemas.openxmlformats.org/officeDocument/2006/relationships/hyperlink" Target="https://en.wikipedia.org/wiki/Base_pair" TargetMode="External"/><Relationship Id="rId20" Type="http://schemas.openxmlformats.org/officeDocument/2006/relationships/hyperlink" Target="https://en.wikipedia.org/wiki/French_Canadians" TargetMode="External"/><Relationship Id="rId1" Type="http://schemas.openxmlformats.org/officeDocument/2006/relationships/slideLayout" Target="../slideLayouts/slideLayout2.xml"/><Relationship Id="rId6" Type="http://schemas.openxmlformats.org/officeDocument/2006/relationships/hyperlink" Target="https://en.wikipedia.org/wiki/Splice_site_mutation" TargetMode="External"/><Relationship Id="rId11" Type="http://schemas.openxmlformats.org/officeDocument/2006/relationships/hyperlink" Target="https://en.wikipedia.org/wiki/Lysosomal" TargetMode="External"/><Relationship Id="rId5" Type="http://schemas.openxmlformats.org/officeDocument/2006/relationships/hyperlink" Target="https://en.wikipedia.org/w/index.php?title=Single_base&amp;action=edit&amp;redlink=1" TargetMode="External"/><Relationship Id="rId15" Type="http://schemas.openxmlformats.org/officeDocument/2006/relationships/hyperlink" Target="https://en.wikipedia.org/wiki/Ashkenazi_Jews" TargetMode="External"/><Relationship Id="rId10" Type="http://schemas.openxmlformats.org/officeDocument/2006/relationships/hyperlink" Target="https://en.wikipedia.org/wiki/Hexosaminidase" TargetMode="External"/><Relationship Id="rId19" Type="http://schemas.openxmlformats.org/officeDocument/2006/relationships/hyperlink" Target="https://en.wikipedia.org/wiki/Cajun" TargetMode="External"/><Relationship Id="rId4" Type="http://schemas.openxmlformats.org/officeDocument/2006/relationships/hyperlink" Target="https://en.wikipedia.org/wiki/Mutation" TargetMode="External"/><Relationship Id="rId9" Type="http://schemas.openxmlformats.org/officeDocument/2006/relationships/hyperlink" Target="https://en.wikipedia.org/wiki/Chromosome_15_(human)" TargetMode="External"/><Relationship Id="rId14" Type="http://schemas.openxmlformats.org/officeDocument/2006/relationships/hyperlink" Target="https://en.wikipedia.org/wiki/Founder_effect" TargetMode="External"/><Relationship Id="rId22" Type="http://schemas.openxmlformats.org/officeDocument/2006/relationships/hyperlink" Target="https://en.wikipedia.org/wiki/Ganglioside" TargetMode="External"/></Relationships>
</file>

<file path=ppt/slides/_rels/slide4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hyperlink" Target="https://en.wikipedia.org/wiki/Ophthalmoscope" TargetMode="External"/><Relationship Id="rId13" Type="http://schemas.openxmlformats.org/officeDocument/2006/relationships/hyperlink" Target="https://en.wikipedia.org/wiki/Gaucher_disease" TargetMode="External"/><Relationship Id="rId3" Type="http://schemas.openxmlformats.org/officeDocument/2006/relationships/hyperlink" Target="https://en.wikipedia.org/wiki/Serum_(blood)" TargetMode="External"/><Relationship Id="rId7" Type="http://schemas.openxmlformats.org/officeDocument/2006/relationships/hyperlink" Target="https://en.wikipedia.org/wiki/Retina" TargetMode="External"/><Relationship Id="rId12" Type="http://schemas.openxmlformats.org/officeDocument/2006/relationships/hyperlink" Target="https://en.wikipedia.org/wiki/Visual_acuity" TargetMode="External"/><Relationship Id="rId17" Type="http://schemas.openxmlformats.org/officeDocument/2006/relationships/image" Target="../media/image18.jpeg"/><Relationship Id="rId2" Type="http://schemas.openxmlformats.org/officeDocument/2006/relationships/hyperlink" Target="https://en.wikipedia.org/wiki/Enzyme_assay" TargetMode="External"/><Relationship Id="rId16" Type="http://schemas.openxmlformats.org/officeDocument/2006/relationships/hyperlink" Target="https://en.wikipedia.org/wiki/Hepatosplenomegaly" TargetMode="External"/><Relationship Id="rId1" Type="http://schemas.openxmlformats.org/officeDocument/2006/relationships/slideLayout" Target="../slideLayouts/slideLayout6.xml"/><Relationship Id="rId6" Type="http://schemas.openxmlformats.org/officeDocument/2006/relationships/hyperlink" Target="https://en.wikipedia.org/wiki/Macula" TargetMode="External"/><Relationship Id="rId11" Type="http://schemas.openxmlformats.org/officeDocument/2006/relationships/hyperlink" Target="https://en.wikipedia.org/wiki/Retinal_ganglion_cell" TargetMode="External"/><Relationship Id="rId5" Type="http://schemas.openxmlformats.org/officeDocument/2006/relationships/hyperlink" Target="https://en.wikipedia.org/wiki/Leukocytes" TargetMode="External"/><Relationship Id="rId15" Type="http://schemas.openxmlformats.org/officeDocument/2006/relationships/hyperlink" Target="https://en.wikipedia.org/wiki/Sandhoff_disease" TargetMode="External"/><Relationship Id="rId10" Type="http://schemas.openxmlformats.org/officeDocument/2006/relationships/hyperlink" Target="https://en.wikipedia.org/wiki/Fovea_centralis" TargetMode="External"/><Relationship Id="rId4" Type="http://schemas.openxmlformats.org/officeDocument/2006/relationships/hyperlink" Target="https://en.wikipedia.org/wiki/Fibroblast" TargetMode="External"/><Relationship Id="rId9" Type="http://schemas.openxmlformats.org/officeDocument/2006/relationships/hyperlink" Target="https://en.wikipedia.org/wiki/Choroid" TargetMode="External"/><Relationship Id="rId14" Type="http://schemas.openxmlformats.org/officeDocument/2006/relationships/hyperlink" Target="https://en.wikipedia.org/wiki/Niemann%E2%80%93Pick_disease" TargetMode="External"/></Relationships>
</file>

<file path=ppt/slides/_rels/slide44.xml.rels><?xml version="1.0" encoding="UTF-8" standalone="yes"?>
<Relationships xmlns="http://schemas.openxmlformats.org/package/2006/relationships"><Relationship Id="rId8" Type="http://schemas.openxmlformats.org/officeDocument/2006/relationships/hyperlink" Target="https://en.wikipedia.org/wiki/In_vitro_fertilization" TargetMode="External"/><Relationship Id="rId3" Type="http://schemas.openxmlformats.org/officeDocument/2006/relationships/hyperlink" Target="file:///D:\MEDBIOLOGY\LE_9_HerediDis\Tay&#226;&#128;&#147;Sachs%20disease%20-%20Wikipedia.htm" TargetMode="External"/><Relationship Id="rId7" Type="http://schemas.openxmlformats.org/officeDocument/2006/relationships/hyperlink" Target="https://en.wikipedia.org/wiki/Preimplantation_genetic_diagnosis" TargetMode="External"/><Relationship Id="rId2" Type="http://schemas.openxmlformats.org/officeDocument/2006/relationships/hyperlink" Target="https://en.wikipedia.org/wiki/Prenatal_diagnosis" TargetMode="External"/><Relationship Id="rId1" Type="http://schemas.openxmlformats.org/officeDocument/2006/relationships/slideLayout" Target="../slideLayouts/slideLayout2.xml"/><Relationship Id="rId6" Type="http://schemas.openxmlformats.org/officeDocument/2006/relationships/hyperlink" Target="https://en.wikipedia.org/wiki/Amniocentesis" TargetMode="External"/><Relationship Id="rId11" Type="http://schemas.openxmlformats.org/officeDocument/2006/relationships/hyperlink" Target="https://en.wikipedia.org/wiki/Dor_Yeshorim" TargetMode="External"/><Relationship Id="rId5" Type="http://schemas.openxmlformats.org/officeDocument/2006/relationships/hyperlink" Target="https://en.wikipedia.org/wiki/Gestation" TargetMode="External"/><Relationship Id="rId10" Type="http://schemas.openxmlformats.org/officeDocument/2006/relationships/hyperlink" Target="https://en.wikipedia.org/wiki/Sickle_cell_anemia" TargetMode="External"/><Relationship Id="rId4" Type="http://schemas.openxmlformats.org/officeDocument/2006/relationships/hyperlink" Target="https://en.wikipedia.org/wiki/Chorionic_villus_sampling" TargetMode="External"/><Relationship Id="rId9" Type="http://schemas.openxmlformats.org/officeDocument/2006/relationships/hyperlink" Target="https://en.wikipedia.org/wiki/Cystic_fibrosis"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s://en.wikipedia.org/wiki/Tricyclic_antidepressant" TargetMode="External"/><Relationship Id="rId7" Type="http://schemas.openxmlformats.org/officeDocument/2006/relationships/hyperlink" Target="https://en.wikipedia.org/wiki/Pyrimethamine" TargetMode="External"/><Relationship Id="rId2" Type="http://schemas.openxmlformats.org/officeDocument/2006/relationships/hyperlink" Target="https://en.wikipedia.org/wiki/Lithium_(medication)" TargetMode="External"/><Relationship Id="rId1" Type="http://schemas.openxmlformats.org/officeDocument/2006/relationships/slideLayout" Target="../slideLayouts/slideLayout2.xml"/><Relationship Id="rId6" Type="http://schemas.openxmlformats.org/officeDocument/2006/relationships/hyperlink" Target="https://en.wikipedia.org/wiki/Risperidone" TargetMode="External"/><Relationship Id="rId5" Type="http://schemas.openxmlformats.org/officeDocument/2006/relationships/hyperlink" Target="https://en.wikipedia.org/wiki/Haloperidol" TargetMode="External"/><Relationship Id="rId4" Type="http://schemas.openxmlformats.org/officeDocument/2006/relationships/hyperlink" Target="https://en.wikipedia.org/wiki/Phenothiazine"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3" Type="http://schemas.openxmlformats.org/officeDocument/2006/relationships/hyperlink" Target="https://en.wikipedia.org/wiki/Edwards_syndrome" TargetMode="External"/><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png"/><Relationship Id="rId4" Type="http://schemas.openxmlformats.org/officeDocument/2006/relationships/hyperlink" Target="https://en.wikipedia.org/wiki/Down_syndrome" TargetMode="External"/></Relationships>
</file>

<file path=ppt/slides/_rels/slide7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9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48.gif"/><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dirty="0" smtClean="0">
                <a:solidFill>
                  <a:schemeClr val="tx1"/>
                </a:solidFill>
              </a:rPr>
              <a:t>LECTURE 7. </a:t>
            </a:r>
            <a:br>
              <a:rPr lang="en-US" dirty="0" smtClean="0">
                <a:solidFill>
                  <a:schemeClr val="tx1"/>
                </a:solidFill>
              </a:rPr>
            </a:br>
            <a:r>
              <a:rPr lang="en-US" dirty="0" smtClean="0">
                <a:solidFill>
                  <a:schemeClr val="tx1"/>
                </a:solidFill>
              </a:rPr>
              <a:t>HEREDITARY DISEASES</a:t>
            </a:r>
            <a:endParaRPr lang="ru-RU" dirty="0">
              <a:solidFill>
                <a:schemeClr val="tx1"/>
              </a:solidFill>
            </a:endParaRPr>
          </a:p>
        </p:txBody>
      </p:sp>
      <p:sp>
        <p:nvSpPr>
          <p:cNvPr id="4" name="Прямокутник 3"/>
          <p:cNvSpPr/>
          <p:nvPr/>
        </p:nvSpPr>
        <p:spPr>
          <a:xfrm>
            <a:off x="377984" y="1652480"/>
            <a:ext cx="8496944" cy="137134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2000" b="1" dirty="0" smtClean="0"/>
              <a:t>Compiled by doc. Boris M. </a:t>
            </a:r>
            <a:r>
              <a:rPr lang="en-US" sz="2000" b="1" dirty="0" err="1" smtClean="0"/>
              <a:t>Sharga</a:t>
            </a:r>
            <a:r>
              <a:rPr lang="en-US" sz="2000" b="1" dirty="0" smtClean="0"/>
              <a:t>, </a:t>
            </a:r>
          </a:p>
          <a:p>
            <a:pPr algn="ctr"/>
            <a:r>
              <a:rPr lang="en-US" sz="2000" dirty="0" smtClean="0"/>
              <a:t>M.Sc. , London University 1994,</a:t>
            </a:r>
          </a:p>
          <a:p>
            <a:pPr algn="ctr"/>
            <a:r>
              <a:rPr lang="en-US" sz="2000" dirty="0" smtClean="0"/>
              <a:t>C. Sc. (PhD), </a:t>
            </a:r>
            <a:r>
              <a:rPr lang="en-US" sz="2000" dirty="0" err="1" smtClean="0"/>
              <a:t>D.K.Zabolotny’s</a:t>
            </a:r>
            <a:r>
              <a:rPr lang="en-US" sz="2000" dirty="0" smtClean="0"/>
              <a:t> Institute of Microbiology &amp; Virology 2002, Kyiv</a:t>
            </a:r>
          </a:p>
          <a:p>
            <a:pPr algn="ctr"/>
            <a:r>
              <a:rPr lang="en-US" sz="2000" dirty="0" smtClean="0"/>
              <a:t>boris.sharga@uzhnu.edu.ua</a:t>
            </a:r>
            <a:endParaRPr lang="uk-UA"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lstStyle/>
          <a:p>
            <a:pPr eaLnBrk="1" hangingPunct="1"/>
            <a:r>
              <a:rPr lang="en-US" dirty="0" err="1" smtClean="0"/>
              <a:t>Marfan</a:t>
            </a:r>
            <a:r>
              <a:rPr lang="en-US" dirty="0" smtClean="0"/>
              <a:t> syndrome (MS)</a:t>
            </a:r>
          </a:p>
        </p:txBody>
      </p:sp>
      <p:sp>
        <p:nvSpPr>
          <p:cNvPr id="13315" name="Rectangle 3"/>
          <p:cNvSpPr>
            <a:spLocks noGrp="1" noChangeArrowheads="1"/>
          </p:cNvSpPr>
          <p:nvPr>
            <p:ph type="body" idx="1"/>
          </p:nvPr>
        </p:nvSpPr>
        <p:spPr/>
        <p:txBody>
          <a:bodyPr/>
          <a:lstStyle/>
          <a:p>
            <a:pPr eaLnBrk="1" hangingPunct="1"/>
            <a:r>
              <a:rPr lang="en-US" dirty="0" smtClean="0"/>
              <a:t>French pediatrician </a:t>
            </a:r>
            <a:r>
              <a:rPr lang="en-US" dirty="0" err="1" smtClean="0"/>
              <a:t>Marfan</a:t>
            </a:r>
            <a:r>
              <a:rPr lang="en-US" dirty="0" smtClean="0"/>
              <a:t> - 1896 - young girl with typical </a:t>
            </a:r>
            <a:r>
              <a:rPr lang="en-US" dirty="0" err="1" smtClean="0"/>
              <a:t>habitus</a:t>
            </a:r>
            <a:endParaRPr lang="en-US" dirty="0" smtClean="0"/>
          </a:p>
          <a:p>
            <a:pPr eaLnBrk="1" hangingPunct="1"/>
            <a:r>
              <a:rPr lang="en-US" dirty="0" smtClean="0"/>
              <a:t>abnormal protein </a:t>
            </a:r>
            <a:r>
              <a:rPr lang="en-US" u="sng" dirty="0" err="1" smtClean="0"/>
              <a:t>fibrillin</a:t>
            </a:r>
            <a:r>
              <a:rPr lang="en-US" dirty="0" smtClean="0"/>
              <a:t> - secreted by fibroblasts, part of ECM</a:t>
            </a:r>
          </a:p>
          <a:p>
            <a:pPr eaLnBrk="1" hangingPunct="1"/>
            <a:r>
              <a:rPr lang="en-US" dirty="0" smtClean="0"/>
              <a:t>impairment of </a:t>
            </a:r>
            <a:r>
              <a:rPr lang="en-US" dirty="0" err="1" smtClean="0"/>
              <a:t>collagenous</a:t>
            </a:r>
            <a:r>
              <a:rPr lang="en-US" dirty="0" smtClean="0"/>
              <a:t> and elastic tissue - decreased firmness of connective tissue</a:t>
            </a:r>
          </a:p>
          <a:p>
            <a:pPr eaLnBrk="1" hangingPunct="1"/>
            <a:r>
              <a:rPr lang="en-US" dirty="0" smtClean="0"/>
              <a:t>principal clinical manifestations - 3 systems</a:t>
            </a: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5365430"/>
            <a:ext cx="9144000" cy="1569660"/>
          </a:xfrm>
          <a:prstGeom prst="rect">
            <a:avLst/>
          </a:prstGeom>
        </p:spPr>
        <p:txBody>
          <a:bodyPr wrap="square">
            <a:spAutoFit/>
          </a:bodyPr>
          <a:lstStyle/>
          <a:p>
            <a:r>
              <a:rPr lang="en-US" sz="2400" b="1" dirty="0" err="1" smtClean="0"/>
              <a:t>Karyotype</a:t>
            </a:r>
            <a:r>
              <a:rPr lang="en-US" sz="2400" b="1" dirty="0" smtClean="0"/>
              <a:t> from a female with </a:t>
            </a:r>
            <a:r>
              <a:rPr lang="en-US" sz="2400" b="1" dirty="0" err="1" smtClean="0"/>
              <a:t>trisomy</a:t>
            </a:r>
            <a:r>
              <a:rPr lang="en-US" sz="2400" b="1" dirty="0" smtClean="0"/>
              <a:t> 13. </a:t>
            </a:r>
            <a:r>
              <a:rPr lang="en-US" sz="2400" dirty="0" smtClean="0"/>
              <a:t>There are 47 chromosomes including 3 copies of chromosome 13 instead of the usual 2. Other cells in this female’s body may have the correct chromosome number, 46 (SEALS Genetics, Prince of Wales Hospital, </a:t>
            </a:r>
            <a:r>
              <a:rPr lang="en-US" sz="2400" dirty="0" err="1" smtClean="0"/>
              <a:t>Randwick</a:t>
            </a:r>
            <a:r>
              <a:rPr lang="en-US" sz="2400" dirty="0" smtClean="0"/>
              <a:t>)</a:t>
            </a:r>
            <a:endParaRPr lang="ru-RU" sz="2400" dirty="0"/>
          </a:p>
        </p:txBody>
      </p:sp>
      <p:pic>
        <p:nvPicPr>
          <p:cNvPr id="6" name="Picture 2"/>
          <p:cNvPicPr>
            <a:picLocks noGrp="1" noChangeAspect="1" noChangeArrowheads="1"/>
          </p:cNvPicPr>
          <p:nvPr>
            <p:ph idx="1"/>
          </p:nvPr>
        </p:nvPicPr>
        <p:blipFill>
          <a:blip r:embed="rId2"/>
          <a:srcRect t="5540" r="2974" b="86"/>
          <a:stretch>
            <a:fillRect/>
          </a:stretch>
        </p:blipFill>
        <p:spPr bwMode="auto">
          <a:xfrm>
            <a:off x="943433" y="29035"/>
            <a:ext cx="7315200" cy="5336395"/>
          </a:xfrm>
          <a:prstGeom prst="rect">
            <a:avLst/>
          </a:prstGeom>
          <a:noFill/>
          <a:ln w="9525">
            <a:noFill/>
            <a:miter lim="800000"/>
            <a:headEnd/>
            <a:tailEnd/>
          </a:ln>
        </p:spPr>
      </p:pic>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3386"/>
            <a:ext cx="9144000" cy="114300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The chromosome pattern in </a:t>
            </a:r>
            <a:r>
              <a:rPr lang="en-US" b="1" dirty="0" err="1" smtClean="0"/>
              <a:t>trisomy</a:t>
            </a:r>
            <a:r>
              <a:rPr lang="en-US" b="1" dirty="0" smtClean="0"/>
              <a:t> 13 </a:t>
            </a:r>
            <a:br>
              <a:rPr lang="en-US" b="1" dirty="0" smtClean="0"/>
            </a:br>
            <a:endParaRPr lang="ru-RU" dirty="0"/>
          </a:p>
        </p:txBody>
      </p:sp>
      <p:sp>
        <p:nvSpPr>
          <p:cNvPr id="3" name="Содержимое 2"/>
          <p:cNvSpPr>
            <a:spLocks noGrp="1"/>
          </p:cNvSpPr>
          <p:nvPr>
            <p:ph idx="1"/>
          </p:nvPr>
        </p:nvSpPr>
        <p:spPr>
          <a:xfrm>
            <a:off x="0" y="895134"/>
            <a:ext cx="9144000" cy="5701614"/>
          </a:xfrm>
        </p:spPr>
        <p:txBody>
          <a:bodyPr>
            <a:normAutofit fontScale="62500" lnSpcReduction="20000"/>
          </a:bodyPr>
          <a:lstStyle/>
          <a:p>
            <a:endParaRPr lang="ru-RU" dirty="0" smtClean="0"/>
          </a:p>
          <a:p>
            <a:r>
              <a:rPr lang="en-US" sz="4000" dirty="0" smtClean="0"/>
              <a:t>When there are three copies of chromosome number 13 in the cells, the condition is referred to as </a:t>
            </a:r>
            <a:r>
              <a:rPr lang="en-US" sz="4000" dirty="0" err="1" smtClean="0"/>
              <a:t>trisomy</a:t>
            </a:r>
            <a:r>
              <a:rPr lang="en-US" sz="4000" dirty="0" smtClean="0"/>
              <a:t> 13. The presence of the extra chromosome causes the mental and physical characteristics of the syndrome. </a:t>
            </a:r>
          </a:p>
          <a:p>
            <a:r>
              <a:rPr lang="en-US" sz="4000" dirty="0" smtClean="0"/>
              <a:t>In some cases the mistake in the distribution of chromosomes in cell division occurs </a:t>
            </a:r>
            <a:r>
              <a:rPr lang="en-US" sz="4000" b="1" dirty="0" smtClean="0"/>
              <a:t>after </a:t>
            </a:r>
            <a:r>
              <a:rPr lang="en-US" sz="4000" b="1" dirty="0" err="1" smtClean="0"/>
              <a:t>fertilisation</a:t>
            </a:r>
            <a:r>
              <a:rPr lang="en-US" sz="4000" b="1" dirty="0" smtClean="0"/>
              <a:t> of the egg by the sperm, </a:t>
            </a:r>
            <a:r>
              <a:rPr lang="en-US" sz="4000" dirty="0" smtClean="0"/>
              <a:t>so the chromosomes in the cells of the baby may show two different patterns. </a:t>
            </a:r>
          </a:p>
          <a:p>
            <a:r>
              <a:rPr lang="en-US" sz="4000" dirty="0" smtClean="0"/>
              <a:t>This is called </a:t>
            </a:r>
            <a:r>
              <a:rPr lang="en-US" sz="4000" b="1" dirty="0" smtClean="0"/>
              <a:t>chromosomal </a:t>
            </a:r>
            <a:r>
              <a:rPr lang="en-US" sz="4000" b="1" dirty="0" err="1" smtClean="0"/>
              <a:t>mosaicism</a:t>
            </a:r>
            <a:r>
              <a:rPr lang="en-US" sz="4000" b="1" dirty="0" smtClean="0"/>
              <a:t> </a:t>
            </a:r>
            <a:r>
              <a:rPr lang="en-US" sz="4000" dirty="0" smtClean="0"/>
              <a:t>and means that some babies who have </a:t>
            </a:r>
            <a:r>
              <a:rPr lang="en-US" sz="4000" dirty="0" err="1" smtClean="0"/>
              <a:t>trisomy</a:t>
            </a:r>
            <a:r>
              <a:rPr lang="en-US" sz="4000" dirty="0" smtClean="0"/>
              <a:t> 13 have some of their body cells containing 47 chromosomes because of an extra copy of chromosome 13, while other cells in their body have the usual 46 chromosomes. The baby is said to be mosaic for </a:t>
            </a:r>
            <a:r>
              <a:rPr lang="en-US" sz="4000" dirty="0" err="1" smtClean="0"/>
              <a:t>trisomy</a:t>
            </a:r>
            <a:r>
              <a:rPr lang="en-US" sz="4000" dirty="0" smtClean="0"/>
              <a:t> 13. The range and severity of symptoms depends on the number and distribution of cells containing the extra copy of chromosome 13. </a:t>
            </a: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Can a baby with </a:t>
            </a:r>
            <a:r>
              <a:rPr lang="en-US" b="1" dirty="0" err="1" smtClean="0"/>
              <a:t>trisomy</a:t>
            </a:r>
            <a:r>
              <a:rPr lang="en-US" b="1" dirty="0" smtClean="0"/>
              <a:t> 13 be cured? </a:t>
            </a:r>
            <a:br>
              <a:rPr lang="en-US" b="1" dirty="0" smtClean="0"/>
            </a:br>
            <a:endParaRPr lang="ru-RU" dirty="0"/>
          </a:p>
        </p:txBody>
      </p:sp>
      <p:sp>
        <p:nvSpPr>
          <p:cNvPr id="3" name="Содержимое 2"/>
          <p:cNvSpPr>
            <a:spLocks noGrp="1"/>
          </p:cNvSpPr>
          <p:nvPr>
            <p:ph idx="1"/>
          </p:nvPr>
        </p:nvSpPr>
        <p:spPr/>
        <p:txBody>
          <a:bodyPr>
            <a:normAutofit fontScale="77500" lnSpcReduction="20000"/>
          </a:bodyPr>
          <a:lstStyle/>
          <a:p>
            <a:endParaRPr lang="ru-RU" dirty="0" smtClean="0"/>
          </a:p>
          <a:p>
            <a:r>
              <a:rPr lang="en-US" dirty="0" smtClean="0"/>
              <a:t>There is no cure for </a:t>
            </a:r>
            <a:r>
              <a:rPr lang="en-US" dirty="0" err="1" smtClean="0"/>
              <a:t>trisomy</a:t>
            </a:r>
            <a:r>
              <a:rPr lang="en-US" dirty="0" smtClean="0"/>
              <a:t> 13. Care is usually directed at making babies as comfortable as possible. </a:t>
            </a:r>
          </a:p>
          <a:p>
            <a:r>
              <a:rPr lang="en-US" dirty="0" smtClean="0"/>
              <a:t>In individuals with mosaic </a:t>
            </a:r>
            <a:r>
              <a:rPr lang="en-US" dirty="0" err="1" smtClean="0"/>
              <a:t>trisomy</a:t>
            </a:r>
            <a:r>
              <a:rPr lang="en-US" dirty="0" smtClean="0"/>
              <a:t> 13, treatment is directed toward the specific symptoms that are apparent. Such treatment may require the coordinated efforts of a multidisciplinary team of medical professionals. In some cases, recommended treatment may include surgical correction of certain abnormalities with </a:t>
            </a:r>
            <a:r>
              <a:rPr lang="en-US" dirty="0" err="1" smtClean="0"/>
              <a:t>trisomy</a:t>
            </a:r>
            <a:r>
              <a:rPr lang="en-US" dirty="0" smtClean="0"/>
              <a:t> 13. The surgical procedures performed will depend upon the nature and severity of the abnormalities, their associated symptoms, and other factors. </a:t>
            </a:r>
            <a:endParaRPr lang="ru-RU"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Who is at risk of having a child with </a:t>
            </a:r>
            <a:r>
              <a:rPr lang="en-US" b="1" dirty="0" err="1" smtClean="0"/>
              <a:t>trisomy</a:t>
            </a:r>
            <a:r>
              <a:rPr lang="en-US" b="1" dirty="0" smtClean="0"/>
              <a:t> 13? </a:t>
            </a:r>
            <a:endParaRPr lang="ru-RU" dirty="0"/>
          </a:p>
        </p:txBody>
      </p:sp>
      <p:sp>
        <p:nvSpPr>
          <p:cNvPr id="3" name="Прямоугольник 2"/>
          <p:cNvSpPr/>
          <p:nvPr/>
        </p:nvSpPr>
        <p:spPr>
          <a:xfrm>
            <a:off x="0" y="1443840"/>
            <a:ext cx="9144000" cy="4955203"/>
          </a:xfrm>
          <a:prstGeom prst="rect">
            <a:avLst/>
          </a:prstGeom>
        </p:spPr>
        <p:txBody>
          <a:bodyPr wrap="square">
            <a:spAutoFit/>
          </a:bodyPr>
          <a:lstStyle/>
          <a:p>
            <a:endParaRPr lang="ru-RU" dirty="0" smtClean="0"/>
          </a:p>
          <a:p>
            <a:endParaRPr lang="ru-RU" dirty="0" smtClean="0"/>
          </a:p>
          <a:p>
            <a:r>
              <a:rPr lang="en-US" sz="2800" dirty="0" smtClean="0"/>
              <a:t>The extra copy of chromosome 13 can come from either the egg or the sperm. It has been shown however, that a woman who is over the age of 35 is at greater risk of having a child with </a:t>
            </a:r>
            <a:r>
              <a:rPr lang="en-US" sz="2800" dirty="0" err="1" smtClean="0"/>
              <a:t>trisomy</a:t>
            </a:r>
            <a:r>
              <a:rPr lang="en-US" sz="2800" dirty="0" smtClean="0"/>
              <a:t> 13, or any chromosomal abnormality</a:t>
            </a:r>
          </a:p>
          <a:p>
            <a:r>
              <a:rPr lang="en-US" sz="2800" dirty="0" smtClean="0"/>
              <a:t>It is estimated that one out of every 3-4 </a:t>
            </a:r>
            <a:r>
              <a:rPr lang="en-US" sz="2800" dirty="0" err="1" smtClean="0"/>
              <a:t>fertilised</a:t>
            </a:r>
            <a:r>
              <a:rPr lang="en-US" sz="2800" dirty="0" smtClean="0"/>
              <a:t> eggs are chromosomally abnormal and this increases with the mother’s age. Therefore, most people have had at some time a chromosomally abnormal conception, which may have miscarried or not even have been </a:t>
            </a:r>
            <a:r>
              <a:rPr lang="en-US" sz="2800" dirty="0" err="1" smtClean="0"/>
              <a:t>recognised</a:t>
            </a:r>
            <a:r>
              <a:rPr lang="en-US" sz="2800" dirty="0" smtClean="0"/>
              <a:t> as a pregnancy because the miscarriage occurred so early. </a:t>
            </a:r>
            <a:endParaRPr lang="ru-RU" sz="2800"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3386"/>
            <a:ext cx="8229600" cy="770385"/>
          </a:xfrm>
        </p:spPr>
        <p:style>
          <a:lnRef idx="1">
            <a:schemeClr val="accent3"/>
          </a:lnRef>
          <a:fillRef idx="2">
            <a:schemeClr val="accent3"/>
          </a:fillRef>
          <a:effectRef idx="1">
            <a:schemeClr val="accent3"/>
          </a:effectRef>
          <a:fontRef idx="minor">
            <a:schemeClr val="dk1"/>
          </a:fontRef>
        </p:style>
        <p:txBody>
          <a:bodyPr/>
          <a:lstStyle/>
          <a:p>
            <a:r>
              <a:rPr lang="en-US" dirty="0" smtClean="0"/>
              <a:t>Diagnosis of </a:t>
            </a:r>
            <a:r>
              <a:rPr lang="en-US" dirty="0" err="1" smtClean="0"/>
              <a:t>Patau</a:t>
            </a:r>
            <a:r>
              <a:rPr lang="en-US" dirty="0" smtClean="0"/>
              <a:t> syndrome</a:t>
            </a:r>
            <a:endParaRPr lang="ru-RU" dirty="0"/>
          </a:p>
        </p:txBody>
      </p:sp>
      <p:pic>
        <p:nvPicPr>
          <p:cNvPr id="4" name="Содержимое 3" descr="Patauface.PNG"/>
          <p:cNvPicPr>
            <a:picLocks noGrp="1" noChangeAspect="1"/>
          </p:cNvPicPr>
          <p:nvPr>
            <p:ph idx="1"/>
          </p:nvPr>
        </p:nvPicPr>
        <p:blipFill>
          <a:blip r:embed="rId2"/>
          <a:stretch>
            <a:fillRect/>
          </a:stretch>
        </p:blipFill>
        <p:spPr>
          <a:xfrm>
            <a:off x="36295" y="1417638"/>
            <a:ext cx="2108362" cy="2806019"/>
          </a:xfrm>
        </p:spPr>
      </p:pic>
      <p:sp>
        <p:nvSpPr>
          <p:cNvPr id="5" name="Прямоугольник 4"/>
          <p:cNvSpPr/>
          <p:nvPr/>
        </p:nvSpPr>
        <p:spPr>
          <a:xfrm>
            <a:off x="2227944" y="1430635"/>
            <a:ext cx="5754922" cy="2308324"/>
          </a:xfrm>
          <a:prstGeom prst="rect">
            <a:avLst/>
          </a:prstGeom>
        </p:spPr>
        <p:txBody>
          <a:bodyPr wrap="square">
            <a:spAutoFit/>
          </a:bodyPr>
          <a:lstStyle/>
          <a:p>
            <a:r>
              <a:rPr lang="en-US" sz="2400" dirty="0" smtClean="0"/>
              <a:t>A 37 2/7 week gestational age male infant with </a:t>
            </a:r>
            <a:r>
              <a:rPr lang="en-US" sz="2400" dirty="0" err="1" smtClean="0"/>
              <a:t>Patau</a:t>
            </a:r>
            <a:r>
              <a:rPr lang="en-US" sz="2400" dirty="0" smtClean="0"/>
              <a:t> syndrome demonstrating </a:t>
            </a:r>
            <a:r>
              <a:rPr lang="en-US" sz="2400" dirty="0" err="1" smtClean="0"/>
              <a:t>alobar</a:t>
            </a:r>
            <a:r>
              <a:rPr lang="en-US" sz="2400" dirty="0" smtClean="0"/>
              <a:t> </a:t>
            </a:r>
            <a:r>
              <a:rPr lang="en-US" sz="2400" dirty="0" err="1" smtClean="0"/>
              <a:t>holoprosencephaly</a:t>
            </a:r>
            <a:r>
              <a:rPr lang="en-US" sz="2400" dirty="0" smtClean="0"/>
              <a:t> with </a:t>
            </a:r>
            <a:r>
              <a:rPr lang="en-US" sz="2400" dirty="0" err="1" smtClean="0"/>
              <a:t>cyclopia</a:t>
            </a:r>
            <a:r>
              <a:rPr lang="en-US" sz="2400" dirty="0" smtClean="0"/>
              <a:t>. Facial features included sloping forehead with a proboscis superior to a single central </a:t>
            </a:r>
            <a:r>
              <a:rPr lang="en-US" sz="2400" dirty="0" err="1" smtClean="0"/>
              <a:t>palpebral</a:t>
            </a:r>
            <a:r>
              <a:rPr lang="en-US" sz="2400" dirty="0" smtClean="0"/>
              <a:t> fissure.</a:t>
            </a:r>
            <a:endParaRPr lang="ru-RU" sz="2400" dirty="0"/>
          </a:p>
        </p:txBody>
      </p:sp>
      <p:sp>
        <p:nvSpPr>
          <p:cNvPr id="6" name="Прямоугольник 5"/>
          <p:cNvSpPr/>
          <p:nvPr/>
        </p:nvSpPr>
        <p:spPr>
          <a:xfrm>
            <a:off x="2380344" y="3675190"/>
            <a:ext cx="4942113" cy="738664"/>
          </a:xfrm>
          <a:prstGeom prst="rect">
            <a:avLst/>
          </a:prstGeom>
        </p:spPr>
        <p:txBody>
          <a:bodyPr wrap="square">
            <a:spAutoFit/>
          </a:bodyPr>
          <a:lstStyle/>
          <a:p>
            <a:r>
              <a:rPr lang="en-US" sz="1400" dirty="0" smtClean="0"/>
              <a:t>Source: Chan A, </a:t>
            </a:r>
            <a:r>
              <a:rPr lang="en-US" sz="1400" dirty="0" err="1" smtClean="0"/>
              <a:t>Lakshminrusimha</a:t>
            </a:r>
            <a:r>
              <a:rPr lang="en-US" sz="1400" dirty="0" smtClean="0"/>
              <a:t> S, Heffner R, Gonzalez-Fernandez </a:t>
            </a:r>
            <a:r>
              <a:rPr lang="en-US" sz="1400" dirty="0" err="1" smtClean="0"/>
              <a:t>F.Histogenesis</a:t>
            </a:r>
            <a:r>
              <a:rPr lang="en-US" sz="1400" dirty="0" smtClean="0"/>
              <a:t> of retinal dysplasia in </a:t>
            </a:r>
            <a:r>
              <a:rPr lang="en-US" sz="1400" dirty="0" err="1" smtClean="0"/>
              <a:t>trisomy</a:t>
            </a:r>
            <a:r>
              <a:rPr lang="en-US" sz="1400" dirty="0" smtClean="0"/>
              <a:t> 13. </a:t>
            </a:r>
            <a:r>
              <a:rPr lang="en-US" sz="1400" dirty="0" err="1" smtClean="0"/>
              <a:t>Diagn</a:t>
            </a:r>
            <a:r>
              <a:rPr lang="en-US" sz="1400" dirty="0" smtClean="0"/>
              <a:t> </a:t>
            </a:r>
            <a:r>
              <a:rPr lang="en-US" sz="1400" dirty="0" err="1" smtClean="0"/>
              <a:t>Pathol</a:t>
            </a:r>
            <a:r>
              <a:rPr lang="en-US" sz="1400" dirty="0" smtClean="0"/>
              <a:t>.  2007 Dec 18;2(1):48 </a:t>
            </a:r>
            <a:endParaRPr lang="ru-RU" sz="1400" dirty="0"/>
          </a:p>
        </p:txBody>
      </p:sp>
      <p:sp>
        <p:nvSpPr>
          <p:cNvPr id="7" name="Прямоугольник 6"/>
          <p:cNvSpPr/>
          <p:nvPr/>
        </p:nvSpPr>
        <p:spPr>
          <a:xfrm>
            <a:off x="2387598" y="4274670"/>
            <a:ext cx="4956636" cy="2585323"/>
          </a:xfrm>
          <a:prstGeom prst="rect">
            <a:avLst/>
          </a:prstGeom>
        </p:spPr>
        <p:txBody>
          <a:bodyPr wrap="square">
            <a:spAutoFit/>
          </a:bodyPr>
          <a:lstStyle/>
          <a:p>
            <a:r>
              <a:rPr lang="en-US" b="1" dirty="0" smtClean="0"/>
              <a:t>Diagnosis</a:t>
            </a:r>
            <a:r>
              <a:rPr lang="en-US" dirty="0" smtClean="0"/>
              <a:t> is usually based on clinical findings, although fetal chromosome testing will show </a:t>
            </a:r>
            <a:r>
              <a:rPr lang="en-US" dirty="0" err="1" smtClean="0"/>
              <a:t>trisomy</a:t>
            </a:r>
            <a:r>
              <a:rPr lang="en-US" dirty="0" smtClean="0"/>
              <a:t> 13. While many of the physical findings are similar to Edward's syndrome there are a few unique traits, such as </a:t>
            </a:r>
            <a:r>
              <a:rPr lang="en-US" dirty="0" err="1" smtClean="0"/>
              <a:t>polydactyly</a:t>
            </a:r>
            <a:r>
              <a:rPr lang="en-US" dirty="0" smtClean="0"/>
              <a:t>. However, unlike </a:t>
            </a:r>
            <a:r>
              <a:rPr lang="en-US" dirty="0" smtClean="0">
                <a:hlinkClick r:id="rId3" tooltip="Edwards syndrome"/>
              </a:rPr>
              <a:t>Edwards syndrome</a:t>
            </a:r>
            <a:r>
              <a:rPr lang="en-US" dirty="0" smtClean="0"/>
              <a:t> and </a:t>
            </a:r>
            <a:r>
              <a:rPr lang="en-US" dirty="0" smtClean="0">
                <a:hlinkClick r:id="rId4" tooltip="Down syndrome"/>
              </a:rPr>
              <a:t>Down syndrome</a:t>
            </a:r>
            <a:r>
              <a:rPr lang="en-US" dirty="0" smtClean="0"/>
              <a:t>, the quad screen does not provide a reliable means of screening for this disorder. This is due to the variability of the results seen in fetuses with </a:t>
            </a:r>
            <a:r>
              <a:rPr lang="en-US" dirty="0" err="1" smtClean="0"/>
              <a:t>Patau</a:t>
            </a:r>
            <a:endParaRPr lang="ru-RU" dirty="0"/>
          </a:p>
        </p:txBody>
      </p:sp>
      <p:pic>
        <p:nvPicPr>
          <p:cNvPr id="8" name="Рисунок 7" descr="HandTrisomy13.png"/>
          <p:cNvPicPr>
            <a:picLocks noChangeAspect="1"/>
          </p:cNvPicPr>
          <p:nvPr/>
        </p:nvPicPr>
        <p:blipFill>
          <a:blip r:embed="rId5"/>
          <a:stretch>
            <a:fillRect/>
          </a:stretch>
        </p:blipFill>
        <p:spPr>
          <a:xfrm>
            <a:off x="36295" y="4274670"/>
            <a:ext cx="2280058" cy="2031325"/>
          </a:xfrm>
          <a:prstGeom prst="rect">
            <a:avLst/>
          </a:prstGeom>
        </p:spPr>
      </p:pic>
      <p:pic>
        <p:nvPicPr>
          <p:cNvPr id="10" name="Рисунок 9" descr="Chromosome_13.jpg"/>
          <p:cNvPicPr>
            <a:picLocks noChangeAspect="1"/>
          </p:cNvPicPr>
          <p:nvPr/>
        </p:nvPicPr>
        <p:blipFill>
          <a:blip r:embed="rId6"/>
          <a:stretch>
            <a:fillRect/>
          </a:stretch>
        </p:blipFill>
        <p:spPr>
          <a:xfrm>
            <a:off x="7431318" y="3191725"/>
            <a:ext cx="1712682" cy="3608398"/>
          </a:xfrm>
          <a:prstGeom prst="rect">
            <a:avLst/>
          </a:prstGeom>
        </p:spPr>
      </p:pic>
      <p:sp>
        <p:nvSpPr>
          <p:cNvPr id="9" name="Прямоугольник 8"/>
          <p:cNvSpPr/>
          <p:nvPr/>
        </p:nvSpPr>
        <p:spPr>
          <a:xfrm>
            <a:off x="36295" y="738485"/>
            <a:ext cx="9107705" cy="707886"/>
          </a:xfrm>
          <a:prstGeom prst="rect">
            <a:avLst/>
          </a:prstGeom>
        </p:spPr>
        <p:txBody>
          <a:bodyPr wrap="square">
            <a:spAutoFit/>
          </a:bodyPr>
          <a:lstStyle/>
          <a:p>
            <a:r>
              <a:rPr lang="en-US" sz="2000" dirty="0" err="1" smtClean="0"/>
              <a:t>Patau</a:t>
            </a:r>
            <a:r>
              <a:rPr lang="en-US" sz="2000" dirty="0" smtClean="0"/>
              <a:t> syndrome is generally recognized at birth by the presence of structural birth defects and poor neurologic performance.</a:t>
            </a:r>
            <a:endParaRPr lang="ru-RU" sz="2000"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637"/>
            <a:ext cx="8229600" cy="1143000"/>
          </a:xfrm>
        </p:spPr>
        <p:style>
          <a:lnRef idx="1">
            <a:schemeClr val="accent3"/>
          </a:lnRef>
          <a:fillRef idx="2">
            <a:schemeClr val="accent3"/>
          </a:fillRef>
          <a:effectRef idx="1">
            <a:schemeClr val="accent3"/>
          </a:effectRef>
          <a:fontRef idx="minor">
            <a:schemeClr val="dk1"/>
          </a:fontRef>
        </p:style>
        <p:txBody>
          <a:bodyPr/>
          <a:lstStyle/>
          <a:p>
            <a:r>
              <a:rPr lang="en-US" dirty="0" smtClean="0"/>
              <a:t>Features of </a:t>
            </a:r>
            <a:r>
              <a:rPr lang="en-US" dirty="0" err="1" smtClean="0"/>
              <a:t>Patau</a:t>
            </a:r>
            <a:r>
              <a:rPr lang="en-US" dirty="0" smtClean="0"/>
              <a:t> </a:t>
            </a:r>
            <a:r>
              <a:rPr lang="en-US" dirty="0" err="1" smtClean="0"/>
              <a:t>syndrom</a:t>
            </a:r>
            <a:endParaRPr lang="ru-RU" dirty="0"/>
          </a:p>
        </p:txBody>
      </p:sp>
      <p:sp>
        <p:nvSpPr>
          <p:cNvPr id="3" name="Содержимое 2"/>
          <p:cNvSpPr>
            <a:spLocks noGrp="1"/>
          </p:cNvSpPr>
          <p:nvPr>
            <p:ph idx="1"/>
          </p:nvPr>
        </p:nvSpPr>
        <p:spPr>
          <a:xfrm>
            <a:off x="0" y="1600200"/>
            <a:ext cx="8686800" cy="4525963"/>
          </a:xfrm>
        </p:spPr>
        <p:txBody>
          <a:bodyPr>
            <a:normAutofit fontScale="92500" lnSpcReduction="20000"/>
          </a:bodyPr>
          <a:lstStyle/>
          <a:p>
            <a:pPr>
              <a:buFontTx/>
              <a:buChar char="-"/>
            </a:pPr>
            <a:r>
              <a:rPr lang="en-US" dirty="0" err="1" smtClean="0"/>
              <a:t>Polydactyly</a:t>
            </a:r>
            <a:r>
              <a:rPr lang="en-US" dirty="0" smtClean="0"/>
              <a:t> (unique trait), fingers flexion </a:t>
            </a:r>
          </a:p>
          <a:p>
            <a:pPr>
              <a:buFontTx/>
              <a:buChar char="-"/>
            </a:pPr>
            <a:r>
              <a:rPr lang="en-US" dirty="0" smtClean="0"/>
              <a:t>Rocker-bottom feet</a:t>
            </a:r>
          </a:p>
          <a:p>
            <a:pPr>
              <a:buFontTx/>
              <a:buChar char="-"/>
            </a:pPr>
            <a:r>
              <a:rPr lang="en-US" dirty="0" smtClean="0"/>
              <a:t>Cleft lip and palate</a:t>
            </a:r>
          </a:p>
          <a:p>
            <a:pPr>
              <a:buFontTx/>
              <a:buChar char="-"/>
            </a:pPr>
            <a:r>
              <a:rPr lang="en-US" dirty="0" err="1" smtClean="0"/>
              <a:t>Microphthalmia</a:t>
            </a:r>
            <a:endParaRPr lang="en-US" dirty="0" smtClean="0"/>
          </a:p>
          <a:p>
            <a:pPr>
              <a:buFontTx/>
              <a:buChar char="-"/>
            </a:pPr>
            <a:r>
              <a:rPr lang="en-US" dirty="0" err="1" smtClean="0"/>
              <a:t>Microcephaly</a:t>
            </a:r>
            <a:endParaRPr lang="en-US" dirty="0" smtClean="0"/>
          </a:p>
          <a:p>
            <a:pPr>
              <a:buFontTx/>
              <a:buChar char="-"/>
            </a:pPr>
            <a:r>
              <a:rPr lang="en-US" dirty="0" err="1" smtClean="0"/>
              <a:t>Holoprosencephaly</a:t>
            </a:r>
            <a:endParaRPr lang="en-US" dirty="0" smtClean="0"/>
          </a:p>
          <a:p>
            <a:pPr>
              <a:buFontTx/>
              <a:buChar char="-"/>
            </a:pPr>
            <a:r>
              <a:rPr lang="en-US" dirty="0" smtClean="0"/>
              <a:t>Neural tube defects</a:t>
            </a:r>
          </a:p>
          <a:p>
            <a:pPr>
              <a:buFontTx/>
              <a:buChar char="-"/>
            </a:pPr>
            <a:r>
              <a:rPr lang="en-US" dirty="0" smtClean="0"/>
              <a:t>Intellectual disability</a:t>
            </a:r>
          </a:p>
          <a:p>
            <a:pPr>
              <a:buFontTx/>
              <a:buChar char="-"/>
            </a:pPr>
            <a:r>
              <a:rPr lang="en-US" dirty="0" smtClean="0"/>
              <a:t>Cardiac anomalies</a:t>
            </a:r>
            <a:endParaRPr lang="ru-RU" dirty="0"/>
          </a:p>
        </p:txBody>
      </p:sp>
      <p:pic>
        <p:nvPicPr>
          <p:cNvPr id="4" name="Рисунок 3" descr="11967679_m.jpg"/>
          <p:cNvPicPr>
            <a:picLocks noChangeAspect="1"/>
          </p:cNvPicPr>
          <p:nvPr/>
        </p:nvPicPr>
        <p:blipFill>
          <a:blip r:embed="rId2"/>
          <a:stretch>
            <a:fillRect/>
          </a:stretch>
        </p:blipFill>
        <p:spPr>
          <a:xfrm>
            <a:off x="7200900" y="3904343"/>
            <a:ext cx="1943100" cy="2286000"/>
          </a:xfrm>
          <a:prstGeom prst="rect">
            <a:avLst/>
          </a:prstGeom>
        </p:spPr>
      </p:pic>
      <p:pic>
        <p:nvPicPr>
          <p:cNvPr id="5" name="Рисунок 4" descr="227_228_1.jpg"/>
          <p:cNvPicPr>
            <a:picLocks noChangeAspect="1"/>
          </p:cNvPicPr>
          <p:nvPr/>
        </p:nvPicPr>
        <p:blipFill>
          <a:blip r:embed="rId3"/>
          <a:stretch>
            <a:fillRect/>
          </a:stretch>
        </p:blipFill>
        <p:spPr>
          <a:xfrm>
            <a:off x="7200900" y="1600200"/>
            <a:ext cx="1943100" cy="1914384"/>
          </a:xfrm>
          <a:prstGeom prst="rect">
            <a:avLst/>
          </a:prstGeom>
        </p:spPr>
      </p:pic>
      <p:pic>
        <p:nvPicPr>
          <p:cNvPr id="6" name="Рисунок 5" descr="picture2.jpg"/>
          <p:cNvPicPr>
            <a:picLocks noChangeAspect="1"/>
          </p:cNvPicPr>
          <p:nvPr/>
        </p:nvPicPr>
        <p:blipFill>
          <a:blip r:embed="rId4"/>
          <a:stretch>
            <a:fillRect/>
          </a:stretch>
        </p:blipFill>
        <p:spPr>
          <a:xfrm rot="5400000">
            <a:off x="4134501" y="2518195"/>
            <a:ext cx="3388254" cy="2600346"/>
          </a:xfrm>
          <a:prstGeom prst="rect">
            <a:avLst/>
          </a:prstGeom>
        </p:spPr>
      </p:pic>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13117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Can </a:t>
            </a:r>
            <a:r>
              <a:rPr lang="en-US" b="1" dirty="0" err="1" smtClean="0"/>
              <a:t>trisomy</a:t>
            </a:r>
            <a:r>
              <a:rPr lang="en-US" b="1" dirty="0" smtClean="0"/>
              <a:t> 13 be diagnosed before the baby is born? </a:t>
            </a:r>
            <a:br>
              <a:rPr lang="en-US" b="1" dirty="0" smtClean="0"/>
            </a:br>
            <a:endParaRPr lang="ru-RU" dirty="0"/>
          </a:p>
        </p:txBody>
      </p:sp>
      <p:sp>
        <p:nvSpPr>
          <p:cNvPr id="3" name="Прямоугольник 2"/>
          <p:cNvSpPr/>
          <p:nvPr/>
        </p:nvSpPr>
        <p:spPr>
          <a:xfrm>
            <a:off x="0" y="1131174"/>
            <a:ext cx="9144000" cy="5786199"/>
          </a:xfrm>
          <a:prstGeom prst="rect">
            <a:avLst/>
          </a:prstGeom>
        </p:spPr>
        <p:txBody>
          <a:bodyPr wrap="square">
            <a:spAutoFit/>
          </a:bodyPr>
          <a:lstStyle/>
          <a:p>
            <a:endParaRPr lang="ru-RU" dirty="0" smtClean="0"/>
          </a:p>
          <a:p>
            <a:r>
              <a:rPr lang="en-US" sz="3200" dirty="0" smtClean="0"/>
              <a:t>There may be a number of indications that there is an increased risk for the baby having </a:t>
            </a:r>
            <a:r>
              <a:rPr lang="en-US" sz="3200" dirty="0" err="1" smtClean="0"/>
              <a:t>trisomy</a:t>
            </a:r>
            <a:r>
              <a:rPr lang="en-US" sz="3200" dirty="0" smtClean="0"/>
              <a:t> 13 including: </a:t>
            </a:r>
          </a:p>
          <a:p>
            <a:r>
              <a:rPr lang="en-US" sz="3200" dirty="0" smtClean="0"/>
              <a:t>- </a:t>
            </a:r>
            <a:r>
              <a:rPr lang="en-US" sz="3200" b="1" dirty="0" smtClean="0"/>
              <a:t>The mother’s age </a:t>
            </a:r>
          </a:p>
          <a:p>
            <a:r>
              <a:rPr lang="en-US" sz="3200" b="1" dirty="0" smtClean="0"/>
              <a:t>- A family history of </a:t>
            </a:r>
            <a:r>
              <a:rPr lang="en-US" sz="3200" b="1" dirty="0" err="1" smtClean="0"/>
              <a:t>trisomy</a:t>
            </a:r>
            <a:r>
              <a:rPr lang="en-US" sz="3200" b="1" dirty="0" smtClean="0"/>
              <a:t> 13 </a:t>
            </a:r>
          </a:p>
          <a:p>
            <a:r>
              <a:rPr lang="en-US" sz="3200" b="1" dirty="0" smtClean="0"/>
              <a:t>- The results of a screening test for this condition in pregnancy </a:t>
            </a:r>
          </a:p>
          <a:p>
            <a:r>
              <a:rPr lang="en-US" sz="3200" dirty="0" smtClean="0"/>
              <a:t>There are several prenatal screening and diagnostic tests that can be done during pregnancy to determine if the baby is at risk of having, or definitely has </a:t>
            </a:r>
            <a:r>
              <a:rPr lang="en-US" sz="3200" dirty="0" err="1" smtClean="0"/>
              <a:t>trisomy</a:t>
            </a:r>
            <a:r>
              <a:rPr lang="en-US" sz="3200" dirty="0" smtClean="0"/>
              <a:t> 13. </a:t>
            </a:r>
            <a:endParaRPr lang="ru-RU" sz="3200"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3386"/>
            <a:ext cx="9144000" cy="1143000"/>
          </a:xfrm>
        </p:spPr>
        <p:style>
          <a:lnRef idx="1">
            <a:schemeClr val="accent3"/>
          </a:lnRef>
          <a:fillRef idx="2">
            <a:schemeClr val="accent3"/>
          </a:fillRef>
          <a:effectRef idx="1">
            <a:schemeClr val="accent3"/>
          </a:effectRef>
          <a:fontRef idx="minor">
            <a:schemeClr val="dk1"/>
          </a:fontRef>
        </p:style>
        <p:txBody>
          <a:bodyPr>
            <a:normAutofit/>
          </a:bodyPr>
          <a:lstStyle/>
          <a:p>
            <a:r>
              <a:rPr lang="en-US" dirty="0" smtClean="0"/>
              <a:t>Assisted reproductive technology (ART)</a:t>
            </a:r>
            <a:endParaRPr lang="ru-RU" dirty="0"/>
          </a:p>
        </p:txBody>
      </p:sp>
      <p:sp>
        <p:nvSpPr>
          <p:cNvPr id="3" name="Содержимое 2"/>
          <p:cNvSpPr>
            <a:spLocks noGrp="1"/>
          </p:cNvSpPr>
          <p:nvPr>
            <p:ph idx="1"/>
          </p:nvPr>
        </p:nvSpPr>
        <p:spPr>
          <a:xfrm>
            <a:off x="0" y="1600200"/>
            <a:ext cx="9144000" cy="4525963"/>
          </a:xfrm>
        </p:spPr>
        <p:txBody>
          <a:bodyPr>
            <a:normAutofit fontScale="92500"/>
          </a:bodyPr>
          <a:lstStyle/>
          <a:p>
            <a:r>
              <a:rPr lang="en-US" dirty="0" smtClean="0"/>
              <a:t>In addition, </a:t>
            </a:r>
            <a:r>
              <a:rPr lang="en-US" dirty="0" err="1" smtClean="0"/>
              <a:t>preimplantation</a:t>
            </a:r>
            <a:r>
              <a:rPr lang="en-US" dirty="0" smtClean="0"/>
              <a:t> genetic diagnosis (PGD) allows for testing for </a:t>
            </a:r>
            <a:r>
              <a:rPr lang="en-US" dirty="0" err="1" smtClean="0"/>
              <a:t>trisomy</a:t>
            </a:r>
            <a:r>
              <a:rPr lang="en-US" dirty="0" smtClean="0"/>
              <a:t> 13 on an embryo that has been created using assisted reproductive technology (ART) such as </a:t>
            </a:r>
            <a:r>
              <a:rPr lang="en-US" i="1" dirty="0" smtClean="0"/>
              <a:t>in vitro </a:t>
            </a:r>
            <a:r>
              <a:rPr lang="en-US" dirty="0" err="1" smtClean="0"/>
              <a:t>fertilisation</a:t>
            </a:r>
            <a:r>
              <a:rPr lang="en-US" dirty="0" smtClean="0"/>
              <a:t> (IVF). If the embryo does not have the condition, it is transferred to the uterus and allowed to develop normally. </a:t>
            </a:r>
            <a:endParaRPr lang="ru-RU" dirty="0" smtClean="0"/>
          </a:p>
          <a:p>
            <a:r>
              <a:rPr lang="en-US" dirty="0" smtClean="0"/>
              <a:t>Any consideration of testing before or during pregnancy should only be made on an informed basis following </a:t>
            </a:r>
            <a:r>
              <a:rPr lang="en-US" dirty="0" err="1" smtClean="0"/>
              <a:t>counselling</a:t>
            </a:r>
            <a:r>
              <a:rPr lang="en-US" dirty="0" smtClean="0"/>
              <a:t> </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331913" y="-868363"/>
            <a:ext cx="7543800" cy="1736726"/>
          </a:xfrm>
        </p:spPr>
        <p:style>
          <a:lnRef idx="1">
            <a:schemeClr val="accent3"/>
          </a:lnRef>
          <a:fillRef idx="2">
            <a:schemeClr val="accent3"/>
          </a:fillRef>
          <a:effectRef idx="1">
            <a:schemeClr val="accent3"/>
          </a:effectRef>
          <a:fontRef idx="minor">
            <a:schemeClr val="dk1"/>
          </a:fontRef>
        </p:style>
        <p:txBody>
          <a:bodyPr/>
          <a:lstStyle/>
          <a:p>
            <a:r>
              <a:rPr lang="en-US" sz="4800" b="1" dirty="0" err="1" smtClean="0"/>
              <a:t>Marfan</a:t>
            </a:r>
            <a:r>
              <a:rPr lang="en-US" sz="4800" b="1" dirty="0" smtClean="0"/>
              <a:t> syndrome (MS)</a:t>
            </a:r>
            <a:endParaRPr lang="uk-UA" sz="4800" b="1" dirty="0" smtClean="0"/>
          </a:p>
        </p:txBody>
      </p:sp>
      <p:sp>
        <p:nvSpPr>
          <p:cNvPr id="60419" name="Rectangle 3"/>
          <p:cNvSpPr>
            <a:spLocks noGrp="1" noChangeArrowheads="1"/>
          </p:cNvSpPr>
          <p:nvPr>
            <p:ph type="body" sz="half" idx="1"/>
          </p:nvPr>
        </p:nvSpPr>
        <p:spPr>
          <a:xfrm>
            <a:off x="2916237" y="868364"/>
            <a:ext cx="5959475" cy="5297486"/>
          </a:xfrm>
        </p:spPr>
        <p:txBody>
          <a:bodyPr>
            <a:normAutofit/>
          </a:bodyPr>
          <a:lstStyle/>
          <a:p>
            <a:pPr>
              <a:lnSpc>
                <a:spcPct val="90000"/>
              </a:lnSpc>
            </a:pPr>
            <a:r>
              <a:rPr lang="en-US" sz="2800" b="1" i="1" dirty="0" smtClean="0"/>
              <a:t>  </a:t>
            </a:r>
            <a:r>
              <a:rPr lang="en-US" sz="2800" b="1" dirty="0" err="1" smtClean="0"/>
              <a:t>Autosomal</a:t>
            </a:r>
            <a:r>
              <a:rPr lang="en-US" sz="2800" b="1" dirty="0" smtClean="0"/>
              <a:t> dominant </a:t>
            </a:r>
            <a:r>
              <a:rPr lang="en-US" sz="2800" dirty="0" smtClean="0"/>
              <a:t>defect in elastic connective tissue protein called </a:t>
            </a:r>
            <a:r>
              <a:rPr lang="en-US" sz="2800" b="1" dirty="0" err="1" smtClean="0"/>
              <a:t>fibrillin</a:t>
            </a:r>
            <a:r>
              <a:rPr lang="en-US" sz="2800" b="1" dirty="0" smtClean="0"/>
              <a:t> </a:t>
            </a:r>
          </a:p>
          <a:p>
            <a:pPr>
              <a:lnSpc>
                <a:spcPct val="90000"/>
              </a:lnSpc>
            </a:pPr>
            <a:r>
              <a:rPr lang="en-US" sz="2800" b="1" dirty="0" smtClean="0"/>
              <a:t>  </a:t>
            </a:r>
            <a:r>
              <a:rPr lang="en-US" sz="2800" b="1" dirty="0" err="1" smtClean="0"/>
              <a:t>Fibrillin</a:t>
            </a:r>
            <a:r>
              <a:rPr lang="en-US" sz="2800" b="1" dirty="0" smtClean="0"/>
              <a:t> </a:t>
            </a:r>
            <a:r>
              <a:rPr lang="en-US" sz="2800" dirty="0" smtClean="0"/>
              <a:t>is abundant in the lens of the</a:t>
            </a:r>
            <a:r>
              <a:rPr lang="en-US" sz="2800" b="1" dirty="0" smtClean="0"/>
              <a:t> eye, </a:t>
            </a:r>
            <a:r>
              <a:rPr lang="en-US" sz="2800" dirty="0" smtClean="0"/>
              <a:t>in the</a:t>
            </a:r>
            <a:r>
              <a:rPr lang="en-US" sz="2800" b="1" dirty="0" smtClean="0"/>
              <a:t> aorta, </a:t>
            </a:r>
            <a:r>
              <a:rPr lang="en-US" sz="2800" dirty="0" smtClean="0"/>
              <a:t>and in the</a:t>
            </a:r>
            <a:r>
              <a:rPr lang="en-US" sz="2800" b="1" dirty="0" smtClean="0"/>
              <a:t> bones of the limbs, fingers, </a:t>
            </a:r>
            <a:r>
              <a:rPr lang="en-US" sz="2800" dirty="0" smtClean="0"/>
              <a:t>and</a:t>
            </a:r>
            <a:r>
              <a:rPr lang="en-US" sz="2800" b="1" dirty="0" smtClean="0"/>
              <a:t> ribs</a:t>
            </a:r>
          </a:p>
          <a:p>
            <a:pPr>
              <a:lnSpc>
                <a:spcPct val="90000"/>
              </a:lnSpc>
            </a:pPr>
            <a:r>
              <a:rPr lang="en-US" sz="2800" b="1" dirty="0" smtClean="0"/>
              <a:t>  </a:t>
            </a:r>
            <a:r>
              <a:rPr lang="en-US" sz="2800" dirty="0" smtClean="0"/>
              <a:t>MS symptoms include</a:t>
            </a:r>
            <a:r>
              <a:rPr lang="en-US" sz="2800" b="1" dirty="0" smtClean="0"/>
              <a:t> lens dislocation, long limbs, spindly fingers, </a:t>
            </a:r>
            <a:r>
              <a:rPr lang="en-US" sz="2800" dirty="0" smtClean="0"/>
              <a:t>and </a:t>
            </a:r>
            <a:r>
              <a:rPr lang="en-US" sz="2800" b="1" dirty="0" smtClean="0"/>
              <a:t>a caved-in chest</a:t>
            </a:r>
          </a:p>
          <a:p>
            <a:pPr>
              <a:lnSpc>
                <a:spcPct val="90000"/>
              </a:lnSpc>
            </a:pPr>
            <a:r>
              <a:rPr lang="en-US" sz="2800" dirty="0" smtClean="0"/>
              <a:t> It is named after </a:t>
            </a:r>
            <a:r>
              <a:rPr lang="en-US" sz="2800" dirty="0" smtClean="0">
                <a:hlinkClick r:id="rId3" tooltip="Antoine Marfan"/>
              </a:rPr>
              <a:t>Antoine </a:t>
            </a:r>
            <a:r>
              <a:rPr lang="en-US" sz="2800" dirty="0" err="1" smtClean="0">
                <a:hlinkClick r:id="rId3" tooltip="Antoine Marfan"/>
              </a:rPr>
              <a:t>Marfan</a:t>
            </a:r>
            <a:r>
              <a:rPr lang="en-US" sz="2800" dirty="0" smtClean="0"/>
              <a:t>, a French </a:t>
            </a:r>
            <a:r>
              <a:rPr lang="en-US" sz="2800" dirty="0" smtClean="0">
                <a:hlinkClick r:id="rId4" tooltip="Pediatrics"/>
              </a:rPr>
              <a:t>pediatrician</a:t>
            </a:r>
            <a:r>
              <a:rPr lang="en-US" sz="2800" dirty="0" smtClean="0"/>
              <a:t> who first described the condition in 1896.</a:t>
            </a:r>
            <a:endParaRPr lang="uk-UA" sz="2800" b="1" i="1" dirty="0" smtClean="0"/>
          </a:p>
        </p:txBody>
      </p:sp>
      <p:pic>
        <p:nvPicPr>
          <p:cNvPr id="60420" name="Picture 5" descr="50000000"/>
          <p:cNvPicPr>
            <a:picLocks noGrp="1" noChangeAspect="1" noChangeArrowheads="1"/>
          </p:cNvPicPr>
          <p:nvPr>
            <p:ph sz="quarter" idx="2"/>
          </p:nvPr>
        </p:nvPicPr>
        <p:blipFill>
          <a:blip r:embed="rId5" cstate="print"/>
          <a:srcRect/>
          <a:stretch>
            <a:fillRect/>
          </a:stretch>
        </p:blipFill>
        <p:spPr>
          <a:xfrm>
            <a:off x="1547813" y="3429000"/>
            <a:ext cx="1352550" cy="1981200"/>
          </a:xfrm>
        </p:spPr>
      </p:pic>
      <p:pic>
        <p:nvPicPr>
          <p:cNvPr id="60421" name="Picture 6" descr="60000000"/>
          <p:cNvPicPr>
            <a:picLocks noChangeAspect="1" noChangeArrowheads="1"/>
          </p:cNvPicPr>
          <p:nvPr/>
        </p:nvPicPr>
        <p:blipFill>
          <a:blip r:embed="rId6" cstate="print"/>
          <a:srcRect/>
          <a:stretch>
            <a:fillRect/>
          </a:stretch>
        </p:blipFill>
        <p:spPr bwMode="auto">
          <a:xfrm>
            <a:off x="1476375" y="1052513"/>
            <a:ext cx="1439863" cy="2087562"/>
          </a:xfrm>
          <a:prstGeom prst="rect">
            <a:avLst/>
          </a:prstGeom>
          <a:noFill/>
          <a:ln w="9525">
            <a:noFill/>
            <a:miter lim="800000"/>
            <a:headEnd/>
            <a:tailEnd/>
          </a:ln>
        </p:spPr>
      </p:pic>
      <p:sp>
        <p:nvSpPr>
          <p:cNvPr id="60423" name="Rectangle 8"/>
          <p:cNvSpPr>
            <a:spLocks noChangeArrowheads="1"/>
          </p:cNvSpPr>
          <p:nvPr/>
        </p:nvSpPr>
        <p:spPr bwMode="auto">
          <a:xfrm>
            <a:off x="-7938" y="6165850"/>
            <a:ext cx="9144001" cy="15875"/>
          </a:xfrm>
          <a:prstGeom prst="rect">
            <a:avLst/>
          </a:prstGeom>
          <a:solidFill>
            <a:srgbClr val="000000"/>
          </a:solidFill>
          <a:ln w="9525">
            <a:solidFill>
              <a:schemeClr val="tx1"/>
            </a:solidFill>
            <a:miter lim="800000"/>
            <a:headEnd/>
            <a:tailEnd/>
          </a:ln>
          <a:effectLst/>
        </p:spPr>
        <p:txBody>
          <a:bodyPr wrap="none" anchor="ctr">
            <a:spAutoFit/>
          </a:bodyPr>
          <a:lstStyle/>
          <a:p>
            <a:endParaRPr lang="uk-UA"/>
          </a:p>
        </p:txBody>
      </p:sp>
      <p:pic>
        <p:nvPicPr>
          <p:cNvPr id="60424" name="Picture 9" descr="toc">
            <a:hlinkClick r:id="rId7"/>
          </p:cNvPr>
          <p:cNvPicPr>
            <a:picLocks noChangeAspect="1" noChangeArrowheads="1"/>
          </p:cNvPicPr>
          <p:nvPr/>
        </p:nvPicPr>
        <p:blipFill>
          <a:blip r:embed="rId8" cstate="print"/>
          <a:srcRect/>
          <a:stretch>
            <a:fillRect/>
          </a:stretch>
        </p:blipFill>
        <p:spPr bwMode="auto">
          <a:xfrm>
            <a:off x="-71438" y="449263"/>
            <a:ext cx="228601" cy="228600"/>
          </a:xfrm>
          <a:prstGeom prst="rect">
            <a:avLst/>
          </a:prstGeom>
          <a:noFill/>
          <a:ln w="9525">
            <a:noFill/>
            <a:miter lim="800000"/>
            <a:headEnd/>
            <a:tailEnd/>
          </a:ln>
        </p:spPr>
      </p:pic>
      <p:pic>
        <p:nvPicPr>
          <p:cNvPr id="60425" name="Picture 10" descr="rarr">
            <a:hlinkClick r:id="rId9"/>
          </p:cNvPr>
          <p:cNvPicPr>
            <a:picLocks noChangeAspect="1" noChangeArrowheads="1"/>
          </p:cNvPicPr>
          <p:nvPr/>
        </p:nvPicPr>
        <p:blipFill>
          <a:blip r:embed="rId10" cstate="print"/>
          <a:srcRect/>
          <a:stretch>
            <a:fillRect/>
          </a:stretch>
        </p:blipFill>
        <p:spPr bwMode="auto">
          <a:xfrm>
            <a:off x="-71438" y="449263"/>
            <a:ext cx="228601" cy="228600"/>
          </a:xfrm>
          <a:prstGeom prst="rect">
            <a:avLst/>
          </a:prstGeom>
          <a:noFill/>
          <a:ln w="9525">
            <a:noFill/>
            <a:miter lim="800000"/>
            <a:headEnd/>
            <a:tailEnd/>
          </a:ln>
        </p:spPr>
      </p:pic>
      <p:pic>
        <p:nvPicPr>
          <p:cNvPr id="60426" name="Picture 11" descr="chro15"/>
          <p:cNvPicPr>
            <a:picLocks noChangeAspect="1" noChangeArrowheads="1"/>
          </p:cNvPicPr>
          <p:nvPr/>
        </p:nvPicPr>
        <p:blipFill>
          <a:blip r:embed="rId11" cstate="print"/>
          <a:srcRect/>
          <a:stretch>
            <a:fillRect/>
          </a:stretch>
        </p:blipFill>
        <p:spPr bwMode="auto">
          <a:xfrm>
            <a:off x="250825" y="476250"/>
            <a:ext cx="1219200" cy="4483100"/>
          </a:xfrm>
          <a:prstGeom prst="rect">
            <a:avLst/>
          </a:prstGeom>
          <a:noFill/>
          <a:ln w="9525">
            <a:noFill/>
            <a:miter lim="800000"/>
            <a:headEnd/>
            <a:tailEnd/>
          </a:ln>
        </p:spPr>
      </p:pic>
      <p:pic>
        <p:nvPicPr>
          <p:cNvPr id="60427" name="Picture 12" descr="larr">
            <a:hlinkClick r:id="rId12"/>
          </p:cNvPr>
          <p:cNvPicPr>
            <a:picLocks noChangeAspect="1" noChangeArrowheads="1"/>
          </p:cNvPicPr>
          <p:nvPr/>
        </p:nvPicPr>
        <p:blipFill>
          <a:blip r:embed="rId13" cstate="print"/>
          <a:srcRect/>
          <a:stretch>
            <a:fillRect/>
          </a:stretch>
        </p:blipFill>
        <p:spPr bwMode="auto">
          <a:xfrm>
            <a:off x="8988425" y="6181725"/>
            <a:ext cx="228600" cy="228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370975"/>
          </a:xfrm>
          <a:prstGeom prst="rect">
            <a:avLst/>
          </a:prstGeom>
        </p:spPr>
        <p:txBody>
          <a:bodyPr wrap="square">
            <a:spAutoFit/>
          </a:bodyPr>
          <a:lstStyle/>
          <a:p>
            <a:r>
              <a:rPr lang="en-US" sz="2400" b="1" dirty="0" err="1" smtClean="0"/>
              <a:t>Marfan</a:t>
            </a:r>
            <a:r>
              <a:rPr lang="en-US" sz="2400" b="1" dirty="0" smtClean="0"/>
              <a:t> syndrome</a:t>
            </a:r>
            <a:r>
              <a:rPr lang="en-US" sz="2400" dirty="0" smtClean="0"/>
              <a:t> (</a:t>
            </a:r>
            <a:r>
              <a:rPr lang="en-US" sz="2400" b="1" dirty="0" smtClean="0"/>
              <a:t>MFS</a:t>
            </a:r>
            <a:r>
              <a:rPr lang="en-US" sz="2400" dirty="0" smtClean="0"/>
              <a:t>) is a </a:t>
            </a:r>
            <a:r>
              <a:rPr lang="en-US" sz="2400" dirty="0" smtClean="0">
                <a:hlinkClick r:id="rId2" tooltip="Genetic disorder"/>
              </a:rPr>
              <a:t>genetic disorder</a:t>
            </a:r>
            <a:r>
              <a:rPr lang="en-US" sz="2400" dirty="0" smtClean="0"/>
              <a:t> of the </a:t>
            </a:r>
            <a:r>
              <a:rPr lang="en-US" sz="2400" dirty="0" smtClean="0">
                <a:hlinkClick r:id="rId3" tooltip="Connective tissue"/>
              </a:rPr>
              <a:t>connective tissue</a:t>
            </a:r>
            <a:r>
              <a:rPr lang="en-US" sz="2400" dirty="0" smtClean="0"/>
              <a:t>. The degree to which people are affected varies. People with </a:t>
            </a:r>
            <a:r>
              <a:rPr lang="en-US" sz="2400" dirty="0" err="1" smtClean="0"/>
              <a:t>Marfan</a:t>
            </a:r>
            <a:r>
              <a:rPr lang="en-US" sz="2400" dirty="0" smtClean="0"/>
              <a:t> tend to be tall, and thin, with long arms, legs, fingers and toes. They also typically have flexible joints and </a:t>
            </a:r>
            <a:r>
              <a:rPr lang="en-US" sz="2400" dirty="0" smtClean="0">
                <a:hlinkClick r:id="rId4" tooltip="Scoliosis"/>
              </a:rPr>
              <a:t>scoliosis</a:t>
            </a:r>
            <a:r>
              <a:rPr lang="en-US" sz="2400" dirty="0" smtClean="0"/>
              <a:t>.</a:t>
            </a:r>
            <a:r>
              <a:rPr lang="en-US" sz="2400" baseline="30000" dirty="0" smtClean="0"/>
              <a:t> </a:t>
            </a:r>
            <a:r>
              <a:rPr lang="en-US" sz="2400" dirty="0" smtClean="0"/>
              <a:t>The most serious complications involve the </a:t>
            </a:r>
            <a:r>
              <a:rPr lang="en-US" sz="2400" dirty="0" smtClean="0">
                <a:hlinkClick r:id="rId5" tooltip="Heart"/>
              </a:rPr>
              <a:t>heart</a:t>
            </a:r>
            <a:r>
              <a:rPr lang="en-US" sz="2400" dirty="0" smtClean="0"/>
              <a:t> and </a:t>
            </a:r>
            <a:r>
              <a:rPr lang="en-US" sz="2400" dirty="0" smtClean="0">
                <a:hlinkClick r:id="rId6" tooltip="Aorta"/>
              </a:rPr>
              <a:t>aorta</a:t>
            </a:r>
            <a:r>
              <a:rPr lang="en-US" sz="2400" dirty="0" smtClean="0"/>
              <a:t> with an increased risk of </a:t>
            </a:r>
            <a:r>
              <a:rPr lang="en-US" sz="2400" dirty="0" smtClean="0">
                <a:hlinkClick r:id="rId7" tooltip="Mitral valve prolapse"/>
              </a:rPr>
              <a:t>mitral valve </a:t>
            </a:r>
            <a:r>
              <a:rPr lang="en-US" sz="2400" dirty="0" err="1" smtClean="0">
                <a:hlinkClick r:id="rId7" tooltip="Mitral valve prolapse"/>
              </a:rPr>
              <a:t>prolapse</a:t>
            </a:r>
            <a:r>
              <a:rPr lang="en-US" sz="2400" dirty="0" smtClean="0"/>
              <a:t> and </a:t>
            </a:r>
            <a:r>
              <a:rPr lang="en-US" sz="2400" dirty="0" smtClean="0">
                <a:hlinkClick r:id="rId8" tooltip="Aortic aneurysm"/>
              </a:rPr>
              <a:t>aortic aneurysm</a:t>
            </a:r>
            <a:r>
              <a:rPr lang="en-US" sz="2400" dirty="0" smtClean="0"/>
              <a:t>.</a:t>
            </a:r>
            <a:r>
              <a:rPr lang="en-US" sz="2400" baseline="30000" dirty="0" smtClean="0"/>
              <a:t> </a:t>
            </a:r>
            <a:r>
              <a:rPr lang="en-US" sz="2400" dirty="0" smtClean="0"/>
              <a:t>Other affected areas include the lungs, eyes, bones and the </a:t>
            </a:r>
            <a:r>
              <a:rPr lang="en-US" sz="2400" dirty="0" smtClean="0">
                <a:hlinkClick r:id="rId9" tooltip="Dura mater"/>
              </a:rPr>
              <a:t>covering of the spinal cord</a:t>
            </a:r>
            <a:r>
              <a:rPr lang="en-US" sz="2400" dirty="0" smtClean="0"/>
              <a:t>. About 75% of the time the condition is inherited, while 25% of the time it is a new mutation.</a:t>
            </a:r>
            <a:r>
              <a:rPr lang="en-US" sz="2400" baseline="30000" dirty="0" smtClean="0"/>
              <a:t> </a:t>
            </a:r>
            <a:r>
              <a:rPr lang="en-US" sz="2400" dirty="0" smtClean="0"/>
              <a:t>It involves a mutation to the gene that makes </a:t>
            </a:r>
            <a:r>
              <a:rPr lang="en-US" sz="2400" dirty="0" err="1" smtClean="0">
                <a:hlinkClick r:id="rId10" tooltip="Fibrillin"/>
              </a:rPr>
              <a:t>fibrillin</a:t>
            </a:r>
            <a:r>
              <a:rPr lang="en-US" sz="2400" dirty="0" smtClean="0"/>
              <a:t> →abnormal connective tissue.</a:t>
            </a:r>
            <a:r>
              <a:rPr lang="en-US" sz="2400" baseline="30000" dirty="0" smtClean="0"/>
              <a:t> </a:t>
            </a:r>
            <a:r>
              <a:rPr lang="en-US" sz="2400" dirty="0" smtClean="0"/>
              <a:t>Diagnosis: </a:t>
            </a:r>
            <a:r>
              <a:rPr lang="en-US" sz="2400" dirty="0" smtClean="0">
                <a:hlinkClick r:id="rId11" tooltip="Ghent criteria"/>
              </a:rPr>
              <a:t>Ghent criteria</a:t>
            </a:r>
            <a:r>
              <a:rPr lang="en-US" sz="2400" dirty="0" smtClean="0"/>
              <a:t>. There is no cure for </a:t>
            </a:r>
            <a:r>
              <a:rPr lang="en-US" sz="2400" dirty="0" err="1" smtClean="0"/>
              <a:t>Marfan</a:t>
            </a:r>
            <a:r>
              <a:rPr lang="en-US" sz="2400" dirty="0" smtClean="0"/>
              <a:t> syndrome. Many people have a normal life expectancy with proper treatment. Management: </a:t>
            </a:r>
            <a:r>
              <a:rPr lang="en-US" sz="2400" dirty="0" smtClean="0">
                <a:hlinkClick r:id="rId12" tooltip="Beta blocker"/>
              </a:rPr>
              <a:t>beta blockers</a:t>
            </a:r>
            <a:r>
              <a:rPr lang="en-US" sz="2400" dirty="0" smtClean="0"/>
              <a:t> such as </a:t>
            </a:r>
            <a:r>
              <a:rPr lang="en-US" sz="2400" dirty="0" err="1" smtClean="0">
                <a:hlinkClick r:id="rId13" tooltip="Propranolol"/>
              </a:rPr>
              <a:t>propranolol</a:t>
            </a:r>
            <a:r>
              <a:rPr lang="en-US" sz="2400" dirty="0" smtClean="0"/>
              <a:t> or if not tolerated </a:t>
            </a:r>
            <a:r>
              <a:rPr lang="en-US" sz="2400" dirty="0" smtClean="0">
                <a:hlinkClick r:id="rId14" tooltip="Calcium channel blocker"/>
              </a:rPr>
              <a:t>calcium channel blockers</a:t>
            </a:r>
            <a:r>
              <a:rPr lang="en-US" sz="2400" dirty="0" smtClean="0"/>
              <a:t> or </a:t>
            </a:r>
            <a:r>
              <a:rPr lang="en-US" sz="2400" dirty="0" smtClean="0">
                <a:hlinkClick r:id="rId15" tooltip="ACE inhibitor"/>
              </a:rPr>
              <a:t>ACE inhibitors</a:t>
            </a:r>
            <a:r>
              <a:rPr lang="en-US" sz="2400" dirty="0" smtClean="0"/>
              <a:t>.</a:t>
            </a:r>
            <a:r>
              <a:rPr lang="en-US" sz="2400" baseline="30000" dirty="0" smtClean="0"/>
              <a:t> </a:t>
            </a:r>
            <a:r>
              <a:rPr lang="en-US" sz="2400" dirty="0" smtClean="0"/>
              <a:t>Surgery may be required to repair the aorta or replace a </a:t>
            </a:r>
            <a:r>
              <a:rPr lang="en-US" sz="2400" dirty="0" smtClean="0">
                <a:hlinkClick r:id="rId16" tooltip="Heart valve"/>
              </a:rPr>
              <a:t>heart valve</a:t>
            </a:r>
            <a:r>
              <a:rPr lang="en-US" sz="2400" dirty="0" smtClean="0"/>
              <a:t>.</a:t>
            </a:r>
            <a:r>
              <a:rPr lang="en-US" sz="2400" baseline="30000" dirty="0" smtClean="0"/>
              <a:t> </a:t>
            </a:r>
            <a:r>
              <a:rPr lang="en-US" sz="2400" dirty="0" smtClean="0"/>
              <a:t>Hard exercise to be avoided. About 1 in 3000-10000 people have </a:t>
            </a:r>
            <a:r>
              <a:rPr lang="en-US" sz="2400" dirty="0" err="1" smtClean="0"/>
              <a:t>Marfan</a:t>
            </a:r>
            <a:r>
              <a:rPr lang="en-US" sz="2400" dirty="0" smtClean="0"/>
              <a:t>.</a:t>
            </a:r>
            <a:r>
              <a:rPr lang="en-US" sz="2400" baseline="30000" dirty="0" smtClean="0"/>
              <a:t> </a:t>
            </a:r>
            <a:r>
              <a:rPr lang="en-US" sz="2400" dirty="0" smtClean="0"/>
              <a:t>It occurs equally in males and females.</a:t>
            </a:r>
            <a:r>
              <a:rPr lang="en-US" sz="2400" baseline="30000" dirty="0" smtClean="0"/>
              <a:t> </a:t>
            </a:r>
            <a:r>
              <a:rPr lang="en-US" sz="2400" dirty="0" smtClean="0"/>
              <a:t>Rates are similar in races and in different regions of the world. </a:t>
            </a:r>
            <a:endParaRPr lang="en-US"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6386"/>
            <a:ext cx="8229600" cy="1143000"/>
          </a:xfrm>
        </p:spPr>
        <p:style>
          <a:lnRef idx="1">
            <a:schemeClr val="accent3"/>
          </a:lnRef>
          <a:fillRef idx="2">
            <a:schemeClr val="accent3"/>
          </a:fillRef>
          <a:effectRef idx="1">
            <a:schemeClr val="accent3"/>
          </a:effectRef>
          <a:fontRef idx="minor">
            <a:schemeClr val="dk1"/>
          </a:fontRef>
        </p:style>
        <p:txBody>
          <a:bodyPr/>
          <a:lstStyle/>
          <a:p>
            <a:r>
              <a:rPr lang="en-US" dirty="0" smtClean="0"/>
              <a:t>Genetics of MS</a:t>
            </a:r>
            <a:endParaRPr lang="ru-RU" dirty="0"/>
          </a:p>
        </p:txBody>
      </p:sp>
      <p:sp>
        <p:nvSpPr>
          <p:cNvPr id="3" name="Прямоугольник 2"/>
          <p:cNvSpPr/>
          <p:nvPr/>
        </p:nvSpPr>
        <p:spPr>
          <a:xfrm>
            <a:off x="0" y="1196752"/>
            <a:ext cx="9144000" cy="4832092"/>
          </a:xfrm>
          <a:prstGeom prst="rect">
            <a:avLst/>
          </a:prstGeom>
        </p:spPr>
        <p:txBody>
          <a:bodyPr wrap="square">
            <a:spAutoFit/>
          </a:bodyPr>
          <a:lstStyle/>
          <a:p>
            <a:r>
              <a:rPr lang="en-US" sz="2800" dirty="0" smtClean="0"/>
              <a:t>	Each parent with the condition has a 50% risk of passing the </a:t>
            </a:r>
            <a:r>
              <a:rPr lang="en-US" sz="2800" dirty="0" smtClean="0">
                <a:hlinkClick r:id="rId2" tooltip="Genetic disorder"/>
              </a:rPr>
              <a:t>genetic defect</a:t>
            </a:r>
            <a:r>
              <a:rPr lang="en-US" sz="2800" dirty="0" smtClean="0"/>
              <a:t> on to any child due to its </a:t>
            </a:r>
            <a:r>
              <a:rPr lang="en-US" sz="2800" dirty="0" err="1" smtClean="0">
                <a:hlinkClick r:id="rId3" tooltip="Autosomal dominant"/>
              </a:rPr>
              <a:t>autosomal</a:t>
            </a:r>
            <a:r>
              <a:rPr lang="en-US" sz="2800" dirty="0" smtClean="0">
                <a:hlinkClick r:id="rId3" tooltip="Autosomal dominant"/>
              </a:rPr>
              <a:t> dominant</a:t>
            </a:r>
            <a:r>
              <a:rPr lang="en-US" sz="2800" dirty="0" smtClean="0"/>
              <a:t> nature. </a:t>
            </a:r>
          </a:p>
          <a:p>
            <a:r>
              <a:rPr lang="en-US" sz="2800" dirty="0" smtClean="0"/>
              <a:t>	Most individuals with </a:t>
            </a:r>
            <a:r>
              <a:rPr lang="en-US" sz="2800" dirty="0" err="1" smtClean="0"/>
              <a:t>Marfan</a:t>
            </a:r>
            <a:r>
              <a:rPr lang="en-US" sz="2800" dirty="0" smtClean="0"/>
              <a:t> syndrome have another affected family member. Approximately 15–30% of all cases are due to </a:t>
            </a:r>
            <a:r>
              <a:rPr lang="en-US" sz="2800" i="1" dirty="0" smtClean="0"/>
              <a:t>de novo</a:t>
            </a:r>
            <a:r>
              <a:rPr lang="en-US" sz="2800" dirty="0" smtClean="0"/>
              <a:t> </a:t>
            </a:r>
            <a:r>
              <a:rPr lang="en-US" sz="2800" dirty="0" smtClean="0">
                <a:hlinkClick r:id="rId4" tooltip="Genetic mutation"/>
              </a:rPr>
              <a:t>genetic mutations</a:t>
            </a:r>
            <a:r>
              <a:rPr lang="en-US" sz="2800" dirty="0" smtClean="0"/>
              <a:t>; such spontaneous mutations occur in about one in 20,000 births. </a:t>
            </a:r>
          </a:p>
          <a:p>
            <a:r>
              <a:rPr lang="en-US" sz="2800" dirty="0" smtClean="0"/>
              <a:t>	</a:t>
            </a:r>
            <a:r>
              <a:rPr lang="en-US" sz="2800" dirty="0" err="1" smtClean="0"/>
              <a:t>Marfan</a:t>
            </a:r>
            <a:r>
              <a:rPr lang="en-US" sz="2800" dirty="0" smtClean="0"/>
              <a:t> syndrome is also an example of </a:t>
            </a:r>
            <a:r>
              <a:rPr lang="en-US" sz="2800" dirty="0" smtClean="0">
                <a:hlinkClick r:id="rId5" tooltip="Dominant negative mutation"/>
              </a:rPr>
              <a:t>dominant negative mutation</a:t>
            </a:r>
            <a:r>
              <a:rPr lang="en-US" sz="2800" dirty="0" smtClean="0"/>
              <a:t> and </a:t>
            </a:r>
            <a:r>
              <a:rPr lang="en-US" sz="2800" dirty="0" err="1" smtClean="0">
                <a:hlinkClick r:id="rId6" tooltip="Haploinsufficiency"/>
              </a:rPr>
              <a:t>haploinsufficiency</a:t>
            </a:r>
            <a:r>
              <a:rPr lang="en-US" sz="2800" dirty="0" smtClean="0"/>
              <a:t>.</a:t>
            </a:r>
            <a:r>
              <a:rPr lang="en-US" sz="2800" baseline="30000" dirty="0" smtClean="0"/>
              <a:t> </a:t>
            </a:r>
            <a:r>
              <a:rPr lang="en-US" sz="2800" dirty="0" smtClean="0"/>
              <a:t>It is associated with variable </a:t>
            </a:r>
            <a:r>
              <a:rPr lang="en-US" sz="2800" dirty="0" smtClean="0">
                <a:hlinkClick r:id="rId7" tooltip="Expressivity (genetics)"/>
              </a:rPr>
              <a:t>expressivity</a:t>
            </a:r>
            <a:r>
              <a:rPr lang="en-US" sz="2800" dirty="0" smtClean="0"/>
              <a:t>; </a:t>
            </a:r>
            <a:r>
              <a:rPr lang="en-US" sz="2800" dirty="0" smtClean="0">
                <a:hlinkClick r:id="rId8" tooltip="Incomplete penetrance"/>
              </a:rPr>
              <a:t>incomplete </a:t>
            </a:r>
            <a:r>
              <a:rPr lang="en-US" sz="2800" dirty="0" err="1" smtClean="0">
                <a:hlinkClick r:id="rId8" tooltip="Incomplete penetrance"/>
              </a:rPr>
              <a:t>penetrance</a:t>
            </a:r>
            <a:r>
              <a:rPr lang="en-US" sz="2800" dirty="0" smtClean="0"/>
              <a:t> has not been definitively documented.</a:t>
            </a:r>
            <a:endParaRPr lang="ru-RU"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72008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Diagnosis of </a:t>
            </a:r>
            <a:r>
              <a:rPr lang="en-US" dirty="0" err="1" smtClean="0"/>
              <a:t>Marfan</a:t>
            </a:r>
            <a:r>
              <a:rPr lang="en-US" dirty="0" smtClean="0"/>
              <a:t> syndrome</a:t>
            </a:r>
            <a:endParaRPr lang="ru-RU" dirty="0"/>
          </a:p>
        </p:txBody>
      </p:sp>
      <p:pic>
        <p:nvPicPr>
          <p:cNvPr id="4" name="Содержимое 3" descr="lossy-page1-300px-Marfan_wrist.jpg"/>
          <p:cNvPicPr>
            <a:picLocks noGrp="1" noChangeAspect="1"/>
          </p:cNvPicPr>
          <p:nvPr>
            <p:ph idx="1"/>
          </p:nvPr>
        </p:nvPicPr>
        <p:blipFill>
          <a:blip r:embed="rId2" cstate="print"/>
          <a:stretch>
            <a:fillRect/>
          </a:stretch>
        </p:blipFill>
        <p:spPr>
          <a:xfrm>
            <a:off x="539552" y="764704"/>
            <a:ext cx="2016224" cy="1397915"/>
          </a:xfrm>
        </p:spPr>
      </p:pic>
      <p:pic>
        <p:nvPicPr>
          <p:cNvPr id="5" name="Рисунок 4" descr="220px-Lens_marfan.gif"/>
          <p:cNvPicPr>
            <a:picLocks noChangeAspect="1"/>
          </p:cNvPicPr>
          <p:nvPr/>
        </p:nvPicPr>
        <p:blipFill>
          <a:blip r:embed="rId3" cstate="print"/>
          <a:stretch>
            <a:fillRect/>
          </a:stretch>
        </p:blipFill>
        <p:spPr>
          <a:xfrm>
            <a:off x="539552" y="3819500"/>
            <a:ext cx="2095500" cy="1409700"/>
          </a:xfrm>
          <a:prstGeom prst="rect">
            <a:avLst/>
          </a:prstGeom>
        </p:spPr>
      </p:pic>
      <p:pic>
        <p:nvPicPr>
          <p:cNvPr id="7" name="Рисунок 6" descr="220px-Marfan_thumb_sign.png"/>
          <p:cNvPicPr>
            <a:picLocks noChangeAspect="1"/>
          </p:cNvPicPr>
          <p:nvPr/>
        </p:nvPicPr>
        <p:blipFill>
          <a:blip r:embed="rId4" cstate="print"/>
          <a:stretch>
            <a:fillRect/>
          </a:stretch>
        </p:blipFill>
        <p:spPr>
          <a:xfrm rot="5400000">
            <a:off x="6559564" y="28467"/>
            <a:ext cx="1452663" cy="2925137"/>
          </a:xfrm>
          <a:prstGeom prst="rect">
            <a:avLst/>
          </a:prstGeom>
        </p:spPr>
      </p:pic>
      <p:pic>
        <p:nvPicPr>
          <p:cNvPr id="10" name="Рисунок 9" descr="220px-MarfanChest.jpg"/>
          <p:cNvPicPr>
            <a:picLocks noChangeAspect="1"/>
          </p:cNvPicPr>
          <p:nvPr/>
        </p:nvPicPr>
        <p:blipFill>
          <a:blip r:embed="rId5" cstate="print"/>
          <a:stretch>
            <a:fillRect/>
          </a:stretch>
        </p:blipFill>
        <p:spPr>
          <a:xfrm>
            <a:off x="7164288" y="2996952"/>
            <a:ext cx="1691602" cy="2714253"/>
          </a:xfrm>
          <a:prstGeom prst="rect">
            <a:avLst/>
          </a:prstGeom>
        </p:spPr>
      </p:pic>
      <p:sp>
        <p:nvSpPr>
          <p:cNvPr id="12" name="Прямоугольник 11"/>
          <p:cNvSpPr/>
          <p:nvPr/>
        </p:nvSpPr>
        <p:spPr>
          <a:xfrm>
            <a:off x="0" y="2204864"/>
            <a:ext cx="4860032" cy="1569660"/>
          </a:xfrm>
          <a:prstGeom prst="rect">
            <a:avLst/>
          </a:prstGeom>
        </p:spPr>
        <p:txBody>
          <a:bodyPr wrap="square">
            <a:spAutoFit/>
          </a:bodyPr>
          <a:lstStyle/>
          <a:p>
            <a:r>
              <a:rPr lang="en-US" sz="2400" dirty="0" smtClean="0"/>
              <a:t>A positive wrist sign in a person with </a:t>
            </a:r>
            <a:r>
              <a:rPr lang="en-US" sz="2400" dirty="0" err="1" smtClean="0"/>
              <a:t>Marfan</a:t>
            </a:r>
            <a:r>
              <a:rPr lang="en-US" sz="2400" dirty="0" smtClean="0"/>
              <a:t> syndrome (the thumb and little finger overlap, when grasping the wrist of the opposite hand</a:t>
            </a:r>
            <a:endParaRPr lang="ru-RU" sz="2400" dirty="0"/>
          </a:p>
        </p:txBody>
      </p:sp>
      <p:sp>
        <p:nvSpPr>
          <p:cNvPr id="13" name="Прямоугольник 12"/>
          <p:cNvSpPr/>
          <p:nvPr/>
        </p:nvSpPr>
        <p:spPr>
          <a:xfrm>
            <a:off x="5823326" y="2132856"/>
            <a:ext cx="3429193" cy="830997"/>
          </a:xfrm>
          <a:prstGeom prst="rect">
            <a:avLst/>
          </a:prstGeom>
        </p:spPr>
        <p:txBody>
          <a:bodyPr wrap="square">
            <a:spAutoFit/>
          </a:bodyPr>
          <a:lstStyle/>
          <a:p>
            <a:r>
              <a:rPr lang="sv-SE" sz="2400" dirty="0" smtClean="0"/>
              <a:t>Thumb sign; </a:t>
            </a:r>
            <a:r>
              <a:rPr lang="sv-SE" sz="2400" i="1" dirty="0" smtClean="0"/>
              <a:t>left</a:t>
            </a:r>
            <a:r>
              <a:rPr lang="sv-SE" sz="2400" dirty="0" smtClean="0"/>
              <a:t>: normal, </a:t>
            </a:r>
            <a:r>
              <a:rPr lang="sv-SE" sz="2400" i="1" dirty="0" smtClean="0"/>
              <a:t>right</a:t>
            </a:r>
            <a:r>
              <a:rPr lang="sv-SE" sz="2400" dirty="0" smtClean="0"/>
              <a:t>: Marfan syndrome</a:t>
            </a:r>
            <a:endParaRPr lang="ru-RU" sz="2400" dirty="0"/>
          </a:p>
        </p:txBody>
      </p:sp>
      <p:sp>
        <p:nvSpPr>
          <p:cNvPr id="14" name="Прямоугольник 13"/>
          <p:cNvSpPr/>
          <p:nvPr/>
        </p:nvSpPr>
        <p:spPr>
          <a:xfrm>
            <a:off x="4716016" y="5657671"/>
            <a:ext cx="4427984" cy="1200329"/>
          </a:xfrm>
          <a:prstGeom prst="rect">
            <a:avLst/>
          </a:prstGeom>
        </p:spPr>
        <p:txBody>
          <a:bodyPr wrap="square">
            <a:spAutoFit/>
          </a:bodyPr>
          <a:lstStyle/>
          <a:p>
            <a:r>
              <a:rPr lang="en-US" sz="2400" dirty="0" smtClean="0"/>
              <a:t>An anterior chest wall deformity, </a:t>
            </a:r>
            <a:r>
              <a:rPr lang="en-US" sz="2400" i="1" dirty="0" err="1" smtClean="0">
                <a:hlinkClick r:id="rId6" tooltip="Pectus excavatum"/>
              </a:rPr>
              <a:t>pectus</a:t>
            </a:r>
            <a:r>
              <a:rPr lang="en-US" sz="2400" i="1" dirty="0" smtClean="0">
                <a:hlinkClick r:id="rId6" tooltip="Pectus excavatum"/>
              </a:rPr>
              <a:t> </a:t>
            </a:r>
            <a:r>
              <a:rPr lang="en-US" sz="2400" i="1" dirty="0" err="1" smtClean="0">
                <a:hlinkClick r:id="rId6" tooltip="Pectus excavatum"/>
              </a:rPr>
              <a:t>excavatum</a:t>
            </a:r>
            <a:r>
              <a:rPr lang="en-US" sz="2400" dirty="0" smtClean="0"/>
              <a:t>, in a person </a:t>
            </a:r>
          </a:p>
          <a:p>
            <a:r>
              <a:rPr lang="en-US" sz="2400" dirty="0" smtClean="0"/>
              <a:t>with </a:t>
            </a:r>
            <a:r>
              <a:rPr lang="en-US" sz="2400" dirty="0" err="1" smtClean="0"/>
              <a:t>Marfan</a:t>
            </a:r>
            <a:r>
              <a:rPr lang="en-US" sz="2400" dirty="0" smtClean="0"/>
              <a:t> syndrome</a:t>
            </a:r>
            <a:endParaRPr lang="ru-RU" sz="2400" dirty="0"/>
          </a:p>
        </p:txBody>
      </p:sp>
      <p:sp>
        <p:nvSpPr>
          <p:cNvPr id="15" name="Прямоугольник 14"/>
          <p:cNvSpPr/>
          <p:nvPr/>
        </p:nvSpPr>
        <p:spPr>
          <a:xfrm>
            <a:off x="0" y="5157192"/>
            <a:ext cx="3995936" cy="1569660"/>
          </a:xfrm>
          <a:prstGeom prst="rect">
            <a:avLst/>
          </a:prstGeom>
        </p:spPr>
        <p:txBody>
          <a:bodyPr wrap="square">
            <a:spAutoFit/>
          </a:bodyPr>
          <a:lstStyle/>
          <a:p>
            <a:r>
              <a:rPr lang="en-US" sz="2400" dirty="0" smtClean="0">
                <a:hlinkClick r:id="rId7" tooltip="Lens dislocation"/>
              </a:rPr>
              <a:t>Lens dislocation</a:t>
            </a:r>
            <a:r>
              <a:rPr lang="en-US" sz="2400" dirty="0" smtClean="0"/>
              <a:t> in </a:t>
            </a:r>
            <a:r>
              <a:rPr lang="en-US" sz="2400" dirty="0" err="1" smtClean="0"/>
              <a:t>Marfan</a:t>
            </a:r>
            <a:r>
              <a:rPr lang="en-US" sz="2400" dirty="0" smtClean="0"/>
              <a:t> syndrome with the lens being kidney-shaped and resting against the </a:t>
            </a:r>
            <a:r>
              <a:rPr lang="en-US" sz="2400" dirty="0" err="1" smtClean="0">
                <a:hlinkClick r:id="rId8" tooltip="Ciliary body"/>
              </a:rPr>
              <a:t>ciliary</a:t>
            </a:r>
            <a:r>
              <a:rPr lang="en-US" sz="2400" dirty="0" smtClean="0">
                <a:hlinkClick r:id="rId8" tooltip="Ciliary body"/>
              </a:rPr>
              <a:t> body</a:t>
            </a:r>
            <a:endParaRPr lang="ru-RU" sz="2400" dirty="0"/>
          </a:p>
        </p:txBody>
      </p:sp>
      <p:pic>
        <p:nvPicPr>
          <p:cNvPr id="11" name="Picture 7" descr="stat14_1"/>
          <p:cNvPicPr>
            <a:picLocks noChangeAspect="1" noChangeArrowheads="1"/>
          </p:cNvPicPr>
          <p:nvPr/>
        </p:nvPicPr>
        <p:blipFill>
          <a:blip r:embed="rId9" cstate="print"/>
          <a:srcRect/>
          <a:stretch>
            <a:fillRect/>
          </a:stretch>
        </p:blipFill>
        <p:spPr bwMode="auto">
          <a:xfrm>
            <a:off x="3852931" y="692696"/>
            <a:ext cx="1238250" cy="158115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Diagnosis of </a:t>
            </a:r>
            <a:r>
              <a:rPr lang="en-US" dirty="0" err="1" smtClean="0"/>
              <a:t>Marfan</a:t>
            </a:r>
            <a:r>
              <a:rPr lang="en-US" dirty="0" smtClean="0"/>
              <a:t> syndrome</a:t>
            </a:r>
            <a:endParaRPr lang="ru-RU" dirty="0"/>
          </a:p>
        </p:txBody>
      </p:sp>
      <p:pic>
        <p:nvPicPr>
          <p:cNvPr id="4" name="Содержимое 3" descr="220px-Myxomatous_aortic_valve.jpg"/>
          <p:cNvPicPr>
            <a:picLocks noGrp="1" noChangeAspect="1"/>
          </p:cNvPicPr>
          <p:nvPr>
            <p:ph idx="1"/>
          </p:nvPr>
        </p:nvPicPr>
        <p:blipFill>
          <a:blip r:embed="rId2" cstate="print"/>
          <a:stretch>
            <a:fillRect/>
          </a:stretch>
        </p:blipFill>
        <p:spPr>
          <a:xfrm>
            <a:off x="107504" y="1052736"/>
            <a:ext cx="4032448" cy="3024336"/>
          </a:xfrm>
          <a:prstGeom prst="rect">
            <a:avLst/>
          </a:prstGeom>
        </p:spPr>
      </p:pic>
      <p:pic>
        <p:nvPicPr>
          <p:cNvPr id="5" name="Рисунок 4" descr="220px--Marfan_Syndrome_E00551_CardioNetworks_ECHOpedia.jpg"/>
          <p:cNvPicPr>
            <a:picLocks noChangeAspect="1"/>
          </p:cNvPicPr>
          <p:nvPr/>
        </p:nvPicPr>
        <p:blipFill>
          <a:blip r:embed="rId3" cstate="print"/>
          <a:stretch>
            <a:fillRect/>
          </a:stretch>
        </p:blipFill>
        <p:spPr>
          <a:xfrm>
            <a:off x="5004048" y="1052735"/>
            <a:ext cx="4090144" cy="3030425"/>
          </a:xfrm>
          <a:prstGeom prst="rect">
            <a:avLst/>
          </a:prstGeom>
        </p:spPr>
      </p:pic>
      <p:sp>
        <p:nvSpPr>
          <p:cNvPr id="6" name="Прямоугольник 5"/>
          <p:cNvSpPr/>
          <p:nvPr/>
        </p:nvSpPr>
        <p:spPr>
          <a:xfrm>
            <a:off x="-36512" y="3686783"/>
            <a:ext cx="4540418" cy="1569660"/>
          </a:xfrm>
          <a:prstGeom prst="rect">
            <a:avLst/>
          </a:prstGeom>
        </p:spPr>
        <p:txBody>
          <a:bodyPr wrap="square">
            <a:spAutoFit/>
          </a:bodyPr>
          <a:lstStyle/>
          <a:p>
            <a:r>
              <a:rPr lang="en-US" sz="2400" dirty="0" smtClean="0">
                <a:hlinkClick r:id="rId4" tooltip="Micrograph"/>
              </a:rPr>
              <a:t>Micrograph</a:t>
            </a:r>
            <a:r>
              <a:rPr lang="en-US" sz="2400" dirty="0" smtClean="0"/>
              <a:t> demonstrating </a:t>
            </a:r>
            <a:r>
              <a:rPr lang="en-US" sz="2400" dirty="0" err="1" smtClean="0">
                <a:hlinkClick r:id="rId5" tooltip="Myxomatous degeneration"/>
              </a:rPr>
              <a:t>myxomatous</a:t>
            </a:r>
            <a:r>
              <a:rPr lang="en-US" sz="2400" dirty="0" smtClean="0">
                <a:hlinkClick r:id="rId5" tooltip="Myxomatous degeneration"/>
              </a:rPr>
              <a:t> degeneration</a:t>
            </a:r>
            <a:r>
              <a:rPr lang="en-US" sz="2400" dirty="0" smtClean="0"/>
              <a:t> of the </a:t>
            </a:r>
            <a:r>
              <a:rPr lang="en-US" sz="2400" dirty="0" smtClean="0">
                <a:hlinkClick r:id="rId6" tooltip="Aortic valve"/>
              </a:rPr>
              <a:t>aortic valve</a:t>
            </a:r>
            <a:r>
              <a:rPr lang="en-US" sz="2400" dirty="0" smtClean="0"/>
              <a:t>, a common manifestation of </a:t>
            </a:r>
            <a:r>
              <a:rPr lang="en-US" sz="2400" dirty="0" err="1" smtClean="0"/>
              <a:t>Marfan</a:t>
            </a:r>
            <a:r>
              <a:rPr lang="en-US" sz="2400" dirty="0" smtClean="0"/>
              <a:t> syndrome</a:t>
            </a:r>
            <a:endParaRPr lang="ru-RU" sz="2400" dirty="0"/>
          </a:p>
        </p:txBody>
      </p:sp>
      <p:sp>
        <p:nvSpPr>
          <p:cNvPr id="7" name="Прямоугольник 6"/>
          <p:cNvSpPr/>
          <p:nvPr/>
        </p:nvSpPr>
        <p:spPr>
          <a:xfrm>
            <a:off x="5004048" y="4307612"/>
            <a:ext cx="3707904" cy="1200329"/>
          </a:xfrm>
          <a:prstGeom prst="rect">
            <a:avLst/>
          </a:prstGeom>
        </p:spPr>
        <p:txBody>
          <a:bodyPr wrap="square">
            <a:spAutoFit/>
          </a:bodyPr>
          <a:lstStyle/>
          <a:p>
            <a:r>
              <a:rPr lang="en-US" sz="2400" b="1" dirty="0" smtClean="0"/>
              <a:t>Ultrasound</a:t>
            </a:r>
            <a:r>
              <a:rPr lang="en-US" sz="2400" dirty="0" smtClean="0"/>
              <a:t> of a person with </a:t>
            </a:r>
            <a:r>
              <a:rPr lang="en-US" sz="2400" dirty="0" err="1" smtClean="0"/>
              <a:t>Marfan</a:t>
            </a:r>
            <a:r>
              <a:rPr lang="en-US" sz="2400" dirty="0" smtClean="0"/>
              <a:t> syndrome, showing a </a:t>
            </a:r>
            <a:r>
              <a:rPr lang="en-US" sz="2400" b="1" dirty="0" smtClean="0"/>
              <a:t>dilated aortic root</a:t>
            </a:r>
            <a:endParaRPr lang="ru-RU" sz="2400"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style>
          <a:lnRef idx="1">
            <a:schemeClr val="accent3"/>
          </a:lnRef>
          <a:fillRef idx="2">
            <a:schemeClr val="accent3"/>
          </a:fillRef>
          <a:effectRef idx="1">
            <a:schemeClr val="accent3"/>
          </a:effectRef>
          <a:fontRef idx="minor">
            <a:schemeClr val="dk1"/>
          </a:fontRef>
        </p:style>
        <p:txBody>
          <a:bodyPr/>
          <a:lstStyle/>
          <a:p>
            <a:pPr eaLnBrk="1" hangingPunct="1"/>
            <a:r>
              <a:rPr lang="en-US" dirty="0" smtClean="0">
                <a:solidFill>
                  <a:srgbClr val="00B0F0"/>
                </a:solidFill>
              </a:rPr>
              <a:t>skeleton</a:t>
            </a:r>
          </a:p>
        </p:txBody>
      </p:sp>
      <p:sp>
        <p:nvSpPr>
          <p:cNvPr id="14339" name="Rectangle 3"/>
          <p:cNvSpPr>
            <a:spLocks noGrp="1" noChangeArrowheads="1"/>
          </p:cNvSpPr>
          <p:nvPr>
            <p:ph type="body" idx="1"/>
          </p:nvPr>
        </p:nvSpPr>
        <p:spPr/>
        <p:txBody>
          <a:bodyPr/>
          <a:lstStyle/>
          <a:p>
            <a:pPr eaLnBrk="1" hangingPunct="1"/>
            <a:r>
              <a:rPr lang="en-US" smtClean="0"/>
              <a:t>slender, elongated habitus</a:t>
            </a:r>
          </a:p>
          <a:p>
            <a:pPr eaLnBrk="1" hangingPunct="1"/>
            <a:r>
              <a:rPr lang="en-US" smtClean="0"/>
              <a:t>long legs, arms and fingers (arachnodactyly) - El Greco!</a:t>
            </a:r>
          </a:p>
          <a:p>
            <a:pPr eaLnBrk="1" hangingPunct="1"/>
            <a:r>
              <a:rPr lang="en-US" smtClean="0"/>
              <a:t>high, arched (Gothic) palate</a:t>
            </a:r>
          </a:p>
          <a:p>
            <a:pPr eaLnBrk="1" hangingPunct="1"/>
            <a:r>
              <a:rPr lang="en-US" smtClean="0"/>
              <a:t>hyperextensibility of joints</a:t>
            </a:r>
          </a:p>
          <a:p>
            <a:pPr eaLnBrk="1" hangingPunct="1"/>
            <a:r>
              <a:rPr lang="en-US" smtClean="0"/>
              <a:t>spinal deformities, pectus excavatum, pigeon breast - pres. Lincoln???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09600" y="0"/>
            <a:ext cx="7772400" cy="1143000"/>
          </a:xfrm>
        </p:spPr>
        <p:style>
          <a:lnRef idx="1">
            <a:schemeClr val="accent3"/>
          </a:lnRef>
          <a:fillRef idx="2">
            <a:schemeClr val="accent3"/>
          </a:fillRef>
          <a:effectRef idx="1">
            <a:schemeClr val="accent3"/>
          </a:effectRef>
          <a:fontRef idx="minor">
            <a:schemeClr val="dk1"/>
          </a:fontRef>
        </p:style>
        <p:txBody>
          <a:bodyPr/>
          <a:lstStyle/>
          <a:p>
            <a:pPr eaLnBrk="1" hangingPunct="1"/>
            <a:r>
              <a:rPr lang="en-US" dirty="0" smtClean="0">
                <a:solidFill>
                  <a:srgbClr val="00B0F0"/>
                </a:solidFill>
              </a:rPr>
              <a:t>ocular changes</a:t>
            </a:r>
          </a:p>
        </p:txBody>
      </p:sp>
      <p:sp>
        <p:nvSpPr>
          <p:cNvPr id="15363" name="Rectangle 3"/>
          <p:cNvSpPr>
            <a:spLocks noGrp="1" noChangeArrowheads="1"/>
          </p:cNvSpPr>
          <p:nvPr>
            <p:ph type="body" idx="1"/>
          </p:nvPr>
        </p:nvSpPr>
        <p:spPr>
          <a:xfrm>
            <a:off x="685800" y="1447800"/>
            <a:ext cx="7772400" cy="1295400"/>
          </a:xfrm>
        </p:spPr>
        <p:txBody>
          <a:bodyPr/>
          <a:lstStyle/>
          <a:p>
            <a:pPr eaLnBrk="1" hangingPunct="1"/>
            <a:r>
              <a:rPr lang="en-US" dirty="0" smtClean="0"/>
              <a:t>dislocation or </a:t>
            </a:r>
            <a:r>
              <a:rPr lang="en-US" dirty="0" err="1" smtClean="0"/>
              <a:t>subluxation</a:t>
            </a:r>
            <a:r>
              <a:rPr lang="en-US" dirty="0" smtClean="0"/>
              <a:t> of the lens (weakness of </a:t>
            </a:r>
            <a:r>
              <a:rPr lang="en-US" dirty="0" err="1" smtClean="0"/>
              <a:t>suspensory</a:t>
            </a:r>
            <a:r>
              <a:rPr lang="en-US" dirty="0" smtClean="0"/>
              <a:t> ligaments)</a:t>
            </a:r>
          </a:p>
        </p:txBody>
      </p:sp>
      <p:sp>
        <p:nvSpPr>
          <p:cNvPr id="15364" name="Rectangle 4"/>
          <p:cNvSpPr>
            <a:spLocks noChangeArrowheads="1"/>
          </p:cNvSpPr>
          <p:nvPr/>
        </p:nvSpPr>
        <p:spPr bwMode="auto">
          <a:xfrm>
            <a:off x="609600" y="2660650"/>
            <a:ext cx="7772400" cy="114300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nchor="ctr"/>
          <a:lstStyle/>
          <a:p>
            <a:pPr algn="ctr"/>
            <a:r>
              <a:rPr lang="en-US" sz="4400" dirty="0" smtClean="0">
                <a:solidFill>
                  <a:schemeClr val="tx2"/>
                </a:solidFill>
              </a:rPr>
              <a:t> </a:t>
            </a:r>
            <a:r>
              <a:rPr lang="en-US" sz="4400" dirty="0">
                <a:solidFill>
                  <a:srgbClr val="00B0F0"/>
                </a:solidFill>
              </a:rPr>
              <a:t>cardiovascular </a:t>
            </a:r>
            <a:r>
              <a:rPr lang="en-US" sz="4400" dirty="0" err="1" smtClean="0">
                <a:solidFill>
                  <a:srgbClr val="00B0F0"/>
                </a:solidFill>
              </a:rPr>
              <a:t>syste</a:t>
            </a:r>
            <a:r>
              <a:rPr lang="cs-CZ" sz="4400" dirty="0">
                <a:solidFill>
                  <a:srgbClr val="00B0F0"/>
                </a:solidFill>
              </a:rPr>
              <a:t>m</a:t>
            </a:r>
            <a:endParaRPr lang="en-US" sz="4400" dirty="0">
              <a:solidFill>
                <a:srgbClr val="00B0F0"/>
              </a:solidFill>
            </a:endParaRPr>
          </a:p>
        </p:txBody>
      </p:sp>
      <p:sp>
        <p:nvSpPr>
          <p:cNvPr id="15365" name="Rectangle 5"/>
          <p:cNvSpPr>
            <a:spLocks noChangeArrowheads="1"/>
          </p:cNvSpPr>
          <p:nvPr/>
        </p:nvSpPr>
        <p:spPr bwMode="auto">
          <a:xfrm>
            <a:off x="609600" y="3810000"/>
            <a:ext cx="8229600" cy="1295400"/>
          </a:xfrm>
          <a:prstGeom prst="rect">
            <a:avLst/>
          </a:prstGeom>
          <a:noFill/>
          <a:ln w="9525">
            <a:noFill/>
            <a:miter lim="800000"/>
            <a:headEnd/>
            <a:tailEnd/>
          </a:ln>
        </p:spPr>
        <p:txBody>
          <a:bodyPr/>
          <a:lstStyle/>
          <a:p>
            <a:pPr marL="342900" indent="-342900">
              <a:lnSpc>
                <a:spcPct val="80000"/>
              </a:lnSpc>
              <a:spcBef>
                <a:spcPct val="20000"/>
              </a:spcBef>
              <a:buFontTx/>
              <a:buChar char="•"/>
            </a:pPr>
            <a:r>
              <a:rPr lang="en-US" sz="3200" dirty="0"/>
              <a:t>fragmentation of elastic fibers in tunica media - aorta</a:t>
            </a:r>
          </a:p>
          <a:p>
            <a:pPr marL="342900" indent="-342900">
              <a:lnSpc>
                <a:spcPct val="80000"/>
              </a:lnSpc>
              <a:spcBef>
                <a:spcPct val="20000"/>
              </a:spcBef>
              <a:buFontTx/>
              <a:buChar char="•"/>
            </a:pPr>
            <a:r>
              <a:rPr lang="en-US" sz="3200" dirty="0" err="1"/>
              <a:t>aneurysmal</a:t>
            </a:r>
            <a:r>
              <a:rPr lang="en-US" sz="3200" dirty="0"/>
              <a:t> dilatation - aortic dissection - rupture (35-45% of pts.)</a:t>
            </a:r>
          </a:p>
          <a:p>
            <a:pPr marL="342900" indent="-342900">
              <a:lnSpc>
                <a:spcPct val="80000"/>
              </a:lnSpc>
              <a:spcBef>
                <a:spcPct val="20000"/>
              </a:spcBef>
              <a:buFontTx/>
              <a:buChar char="•"/>
            </a:pPr>
            <a:r>
              <a:rPr lang="en-US" sz="3200" dirty="0"/>
              <a:t>incompetence (dilatation) - aortic valve</a:t>
            </a:r>
          </a:p>
          <a:p>
            <a:pPr marL="342900" indent="-342900">
              <a:lnSpc>
                <a:spcPct val="80000"/>
              </a:lnSpc>
              <a:spcBef>
                <a:spcPct val="20000"/>
              </a:spcBef>
              <a:buFontTx/>
              <a:buChar char="•"/>
            </a:pPr>
            <a:r>
              <a:rPr lang="en-US" sz="3200" dirty="0" err="1"/>
              <a:t>tricuspidal</a:t>
            </a:r>
            <a:r>
              <a:rPr lang="en-US" sz="3200" dirty="0"/>
              <a:t> and/or mitral valve - floppy valve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style>
          <a:lnRef idx="1">
            <a:schemeClr val="accent1"/>
          </a:lnRef>
          <a:fillRef idx="2">
            <a:schemeClr val="accent1"/>
          </a:fillRef>
          <a:effectRef idx="1">
            <a:schemeClr val="accent1"/>
          </a:effectRef>
          <a:fontRef idx="minor">
            <a:schemeClr val="dk1"/>
          </a:fontRef>
        </p:style>
        <p:txBody>
          <a:bodyPr/>
          <a:lstStyle/>
          <a:p>
            <a:pPr eaLnBrk="1" hangingPunct="1"/>
            <a:r>
              <a:rPr lang="en-US" dirty="0" smtClean="0"/>
              <a:t>Ehlers-</a:t>
            </a:r>
            <a:r>
              <a:rPr lang="en-US" dirty="0" err="1" smtClean="0"/>
              <a:t>Danlos</a:t>
            </a:r>
            <a:r>
              <a:rPr lang="en-US" dirty="0" smtClean="0"/>
              <a:t> syndrome</a:t>
            </a:r>
          </a:p>
        </p:txBody>
      </p:sp>
      <p:sp>
        <p:nvSpPr>
          <p:cNvPr id="16387" name="Rectangle 3"/>
          <p:cNvSpPr>
            <a:spLocks noGrp="1" noChangeArrowheads="1"/>
          </p:cNvSpPr>
          <p:nvPr>
            <p:ph type="body" idx="1"/>
          </p:nvPr>
        </p:nvSpPr>
        <p:spPr/>
        <p:txBody>
          <a:bodyPr/>
          <a:lstStyle/>
          <a:p>
            <a:pPr eaLnBrk="1" hangingPunct="1">
              <a:lnSpc>
                <a:spcPct val="90000"/>
              </a:lnSpc>
            </a:pPr>
            <a:r>
              <a:rPr lang="en-US" dirty="0" smtClean="0"/>
              <a:t>similar to </a:t>
            </a:r>
            <a:r>
              <a:rPr lang="en-US" dirty="0" err="1" smtClean="0"/>
              <a:t>Marfan</a:t>
            </a:r>
            <a:r>
              <a:rPr lang="en-US" dirty="0" smtClean="0"/>
              <a:t> syndrome</a:t>
            </a:r>
          </a:p>
          <a:p>
            <a:pPr eaLnBrk="1" hangingPunct="1">
              <a:lnSpc>
                <a:spcPct val="90000"/>
              </a:lnSpc>
            </a:pPr>
            <a:r>
              <a:rPr lang="en-US" dirty="0" smtClean="0"/>
              <a:t>genetic defect of collagen fibrils - several types - </a:t>
            </a:r>
            <a:r>
              <a:rPr lang="en-US" b="1" dirty="0" err="1" smtClean="0"/>
              <a:t>autosomal</a:t>
            </a:r>
            <a:r>
              <a:rPr lang="en-US" b="1" dirty="0" smtClean="0"/>
              <a:t> dominant and recessive</a:t>
            </a:r>
          </a:p>
          <a:p>
            <a:pPr eaLnBrk="1" hangingPunct="1">
              <a:lnSpc>
                <a:spcPct val="90000"/>
              </a:lnSpc>
            </a:pPr>
            <a:r>
              <a:rPr lang="en-US" dirty="0" err="1" smtClean="0"/>
              <a:t>hyperextensibility</a:t>
            </a:r>
            <a:r>
              <a:rPr lang="en-US" dirty="0" smtClean="0"/>
              <a:t> of skin, </a:t>
            </a:r>
            <a:r>
              <a:rPr lang="en-US" dirty="0" err="1" smtClean="0"/>
              <a:t>hypermobility</a:t>
            </a:r>
            <a:r>
              <a:rPr lang="en-US" dirty="0" smtClean="0"/>
              <a:t> of joints - </a:t>
            </a:r>
            <a:r>
              <a:rPr lang="en-US" b="1" dirty="0" smtClean="0"/>
              <a:t>contortionist!</a:t>
            </a:r>
          </a:p>
          <a:p>
            <a:pPr eaLnBrk="1" hangingPunct="1">
              <a:lnSpc>
                <a:spcPct val="90000"/>
              </a:lnSpc>
            </a:pPr>
            <a:r>
              <a:rPr lang="en-US" dirty="0" smtClean="0"/>
              <a:t>joint dislocations, vulnerability</a:t>
            </a:r>
          </a:p>
          <a:p>
            <a:pPr eaLnBrk="1" hangingPunct="1">
              <a:lnSpc>
                <a:spcPct val="90000"/>
              </a:lnSpc>
            </a:pPr>
            <a:r>
              <a:rPr lang="en-US" dirty="0" smtClean="0"/>
              <a:t>rupture of large vessels, colon, cornea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2254"/>
            <a:ext cx="8229600" cy="1143000"/>
          </a:xfrm>
        </p:spPr>
        <p:style>
          <a:lnRef idx="1">
            <a:schemeClr val="accent5"/>
          </a:lnRef>
          <a:fillRef idx="2">
            <a:schemeClr val="accent5"/>
          </a:fillRef>
          <a:effectRef idx="1">
            <a:schemeClr val="accent5"/>
          </a:effectRef>
          <a:fontRef idx="minor">
            <a:schemeClr val="dk1"/>
          </a:fontRef>
        </p:style>
        <p:txBody>
          <a:bodyPr>
            <a:normAutofit fontScale="90000"/>
          </a:bodyPr>
          <a:lstStyle/>
          <a:p>
            <a:pPr eaLnBrk="1" hangingPunct="1"/>
            <a:r>
              <a:rPr lang="en-US" cap="all" dirty="0" smtClean="0"/>
              <a:t>Familial hypercholesterolemia</a:t>
            </a:r>
          </a:p>
        </p:txBody>
      </p:sp>
      <p:sp>
        <p:nvSpPr>
          <p:cNvPr id="12291" name="Rectangle 3"/>
          <p:cNvSpPr>
            <a:spLocks noGrp="1" noChangeArrowheads="1"/>
          </p:cNvSpPr>
          <p:nvPr>
            <p:ph type="body" idx="1"/>
          </p:nvPr>
        </p:nvSpPr>
        <p:spPr>
          <a:xfrm>
            <a:off x="0" y="1828800"/>
            <a:ext cx="9144000" cy="4114800"/>
          </a:xfrm>
        </p:spPr>
        <p:txBody>
          <a:bodyPr>
            <a:normAutofit fontScale="92500" lnSpcReduction="10000"/>
          </a:bodyPr>
          <a:lstStyle/>
          <a:p>
            <a:pPr eaLnBrk="1" hangingPunct="1">
              <a:lnSpc>
                <a:spcPct val="90000"/>
              </a:lnSpc>
            </a:pPr>
            <a:r>
              <a:rPr lang="en-US" sz="2800" dirty="0" smtClean="0"/>
              <a:t>(= subgroup of </a:t>
            </a:r>
            <a:r>
              <a:rPr lang="en-US" sz="2800" dirty="0" err="1" smtClean="0"/>
              <a:t>hyperlipoproteinemia</a:t>
            </a:r>
            <a:r>
              <a:rPr lang="en-US" sz="2800" dirty="0" smtClean="0"/>
              <a:t>)</a:t>
            </a:r>
          </a:p>
          <a:p>
            <a:pPr eaLnBrk="1" hangingPunct="1">
              <a:lnSpc>
                <a:spcPct val="90000"/>
              </a:lnSpc>
            </a:pPr>
            <a:r>
              <a:rPr lang="en-US" sz="2800" b="1" dirty="0" smtClean="0"/>
              <a:t>most frequent </a:t>
            </a:r>
            <a:r>
              <a:rPr lang="en-US" sz="2800" b="1" dirty="0" err="1" smtClean="0"/>
              <a:t>mendelian</a:t>
            </a:r>
            <a:r>
              <a:rPr lang="en-US" sz="2800" b="1" dirty="0" smtClean="0"/>
              <a:t> disorder</a:t>
            </a:r>
            <a:r>
              <a:rPr lang="cs-CZ" sz="2800" b="1" dirty="0" smtClean="0"/>
              <a:t> -</a:t>
            </a:r>
            <a:r>
              <a:rPr lang="en-US" sz="2800" b="1" dirty="0" smtClean="0"/>
              <a:t> 1:500</a:t>
            </a:r>
          </a:p>
          <a:p>
            <a:pPr eaLnBrk="1" hangingPunct="1">
              <a:lnSpc>
                <a:spcPct val="90000"/>
              </a:lnSpc>
            </a:pPr>
            <a:r>
              <a:rPr lang="en-US" sz="2800" dirty="0" smtClean="0"/>
              <a:t>mutation of gene encoding LDL-receptor (70% of plasma cholesterol)</a:t>
            </a:r>
          </a:p>
          <a:p>
            <a:pPr eaLnBrk="1" hangingPunct="1">
              <a:lnSpc>
                <a:spcPct val="90000"/>
              </a:lnSpc>
            </a:pPr>
            <a:r>
              <a:rPr lang="en-US" sz="2800" dirty="0" err="1" smtClean="0"/>
              <a:t>heterozygotes</a:t>
            </a:r>
            <a:r>
              <a:rPr lang="en-US" sz="2800" dirty="0" smtClean="0"/>
              <a:t> </a:t>
            </a:r>
            <a:r>
              <a:rPr lang="en-US" sz="2800" b="1" dirty="0" smtClean="0"/>
              <a:t>2-3 ×</a:t>
            </a:r>
            <a:r>
              <a:rPr lang="en-US" sz="2800" dirty="0" smtClean="0"/>
              <a:t> elevated plasma cholesterol levels</a:t>
            </a:r>
          </a:p>
          <a:p>
            <a:pPr eaLnBrk="1" hangingPunct="1">
              <a:lnSpc>
                <a:spcPct val="90000"/>
              </a:lnSpc>
            </a:pPr>
            <a:r>
              <a:rPr lang="en-US" sz="2800" dirty="0" err="1" smtClean="0"/>
              <a:t>homozygotes</a:t>
            </a:r>
            <a:r>
              <a:rPr lang="en-US" sz="2800" dirty="0" smtClean="0"/>
              <a:t> </a:t>
            </a:r>
            <a:r>
              <a:rPr lang="en-US" sz="2800" b="1" dirty="0" smtClean="0"/>
              <a:t>5 ×</a:t>
            </a:r>
            <a:r>
              <a:rPr lang="en-US" sz="2800" dirty="0" smtClean="0"/>
              <a:t> elevation of plasma cholesterol levels</a:t>
            </a:r>
          </a:p>
          <a:p>
            <a:pPr eaLnBrk="1" hangingPunct="1">
              <a:lnSpc>
                <a:spcPct val="90000"/>
              </a:lnSpc>
            </a:pPr>
            <a:endParaRPr lang="en-US" sz="1200" dirty="0" smtClean="0"/>
          </a:p>
          <a:p>
            <a:pPr eaLnBrk="1" hangingPunct="1">
              <a:lnSpc>
                <a:spcPct val="90000"/>
              </a:lnSpc>
            </a:pPr>
            <a:r>
              <a:rPr lang="en-US" sz="2800" dirty="0" err="1" smtClean="0"/>
              <a:t>heterozygotes</a:t>
            </a:r>
            <a:r>
              <a:rPr lang="en-US" sz="2800" dirty="0" smtClean="0"/>
              <a:t> asymptomatic until adulthood - </a:t>
            </a:r>
            <a:r>
              <a:rPr lang="en-US" sz="2800" dirty="0" err="1" smtClean="0"/>
              <a:t>xanthomas</a:t>
            </a:r>
            <a:r>
              <a:rPr lang="en-US" sz="2800" dirty="0" smtClean="0"/>
              <a:t> along tendon sheets, coronary AS</a:t>
            </a:r>
          </a:p>
          <a:p>
            <a:pPr eaLnBrk="1" hangingPunct="1">
              <a:lnSpc>
                <a:spcPct val="90000"/>
              </a:lnSpc>
            </a:pPr>
            <a:r>
              <a:rPr lang="en-US" sz="2800" dirty="0" err="1" smtClean="0"/>
              <a:t>homozygotes</a:t>
            </a:r>
            <a:r>
              <a:rPr lang="en-US" sz="2800" dirty="0" smtClean="0"/>
              <a:t> - </a:t>
            </a:r>
            <a:r>
              <a:rPr lang="en-US" sz="2800" dirty="0" err="1" smtClean="0"/>
              <a:t>xanthomas</a:t>
            </a:r>
            <a:r>
              <a:rPr lang="en-US" sz="2800" dirty="0" smtClean="0"/>
              <a:t> in childhood, death due to MI by the age of 15.</a:t>
            </a:r>
          </a:p>
          <a:p>
            <a:pPr eaLnBrk="1" hangingPunct="1">
              <a:lnSpc>
                <a:spcPct val="90000"/>
              </a:lnSpc>
            </a:pPr>
            <a:endParaRPr lang="en-US" sz="28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2254"/>
            <a:ext cx="8229600" cy="863508"/>
          </a:xfrm>
        </p:spPr>
        <p:style>
          <a:lnRef idx="1">
            <a:schemeClr val="accent3"/>
          </a:lnRef>
          <a:fillRef idx="2">
            <a:schemeClr val="accent3"/>
          </a:fillRef>
          <a:effectRef idx="1">
            <a:schemeClr val="accent3"/>
          </a:effectRef>
          <a:fontRef idx="minor">
            <a:schemeClr val="dk1"/>
          </a:fontRef>
        </p:style>
        <p:txBody>
          <a:bodyPr/>
          <a:lstStyle/>
          <a:p>
            <a:pPr eaLnBrk="1" hangingPunct="1"/>
            <a:r>
              <a:rPr lang="en-US" dirty="0" smtClean="0"/>
              <a:t>Terminology</a:t>
            </a:r>
          </a:p>
        </p:txBody>
      </p:sp>
      <p:sp>
        <p:nvSpPr>
          <p:cNvPr id="3075" name="Rectangle 3"/>
          <p:cNvSpPr>
            <a:spLocks noGrp="1" noChangeArrowheads="1"/>
          </p:cNvSpPr>
          <p:nvPr>
            <p:ph type="body" idx="1"/>
          </p:nvPr>
        </p:nvSpPr>
        <p:spPr>
          <a:xfrm>
            <a:off x="0" y="880328"/>
            <a:ext cx="9144000" cy="4525963"/>
          </a:xfrm>
        </p:spPr>
        <p:txBody>
          <a:bodyPr/>
          <a:lstStyle/>
          <a:p>
            <a:pPr eaLnBrk="1" hangingPunct="1"/>
            <a:r>
              <a:rPr lang="en-US" sz="2800" b="1" dirty="0" smtClean="0">
                <a:solidFill>
                  <a:srgbClr val="00B0F0"/>
                </a:solidFill>
              </a:rPr>
              <a:t>hereditary</a:t>
            </a:r>
            <a:r>
              <a:rPr lang="en-US" sz="2800" dirty="0" smtClean="0">
                <a:solidFill>
                  <a:schemeClr val="accent1"/>
                </a:solidFill>
              </a:rPr>
              <a:t> </a:t>
            </a:r>
            <a:r>
              <a:rPr lang="en-US" sz="2800" dirty="0" smtClean="0"/>
              <a:t>= derived from parents </a:t>
            </a:r>
          </a:p>
          <a:p>
            <a:pPr eaLnBrk="1" hangingPunct="1"/>
            <a:r>
              <a:rPr lang="en-US" sz="2800" b="1" dirty="0" smtClean="0">
                <a:solidFill>
                  <a:srgbClr val="00B0F0"/>
                </a:solidFill>
              </a:rPr>
              <a:t>familial</a:t>
            </a:r>
            <a:r>
              <a:rPr lang="en-US" sz="2800" dirty="0" smtClean="0"/>
              <a:t> = transmitted in the gametes through generations</a:t>
            </a:r>
          </a:p>
          <a:p>
            <a:pPr eaLnBrk="1" hangingPunct="1"/>
            <a:r>
              <a:rPr lang="en-US" sz="2800" b="1" dirty="0" smtClean="0">
                <a:solidFill>
                  <a:srgbClr val="00B0F0"/>
                </a:solidFill>
              </a:rPr>
              <a:t>congenital</a:t>
            </a:r>
            <a:r>
              <a:rPr lang="en-US" sz="2800" dirty="0" smtClean="0"/>
              <a:t> = present at birth (not always genetically determined - e.g. congenital syphilis, toxoplasmosis)</a:t>
            </a:r>
          </a:p>
          <a:p>
            <a:pPr eaLnBrk="1" hangingPunct="1"/>
            <a:r>
              <a:rPr lang="en-US" sz="2800" b="1" dirty="0" smtClean="0"/>
              <a:t>! not all </a:t>
            </a:r>
            <a:r>
              <a:rPr lang="en-US" sz="2800" b="1" dirty="0" err="1" smtClean="0"/>
              <a:t>genetical</a:t>
            </a:r>
            <a:r>
              <a:rPr lang="en-US" sz="2800" b="1" dirty="0" smtClean="0"/>
              <a:t> diseases are congenital </a:t>
            </a:r>
            <a:r>
              <a:rPr lang="en-US" sz="2800" dirty="0" smtClean="0"/>
              <a:t>- e.g. Huntington disease - 3rd to 4th decade of life</a:t>
            </a:r>
          </a:p>
        </p:txBody>
      </p:sp>
      <p:sp>
        <p:nvSpPr>
          <p:cNvPr id="4" name="Содержимое 2"/>
          <p:cNvSpPr txBox="1">
            <a:spLocks/>
          </p:cNvSpPr>
          <p:nvPr/>
        </p:nvSpPr>
        <p:spPr>
          <a:xfrm>
            <a:off x="0" y="4445567"/>
            <a:ext cx="9144000" cy="2439380"/>
          </a:xfrm>
          <a:prstGeom prst="rect">
            <a:avLst/>
          </a:prstGeom>
        </p:spPr>
        <p:txBody>
          <a:bodyPr vert="horz" lIns="91440" tIns="45720" rIns="91440" bIns="45720" rtlCol="0">
            <a:normAutofit fontScale="92500" lnSpcReduction="20000"/>
          </a:bodyPr>
          <a:lstStyle/>
          <a:p>
            <a:pPr marL="342900" marR="0" lvl="0" indent="-342900" algn="l" defTabSz="457200" rtl="0" eaLnBrk="1" fontAlgn="auto" latinLnBrk="0" hangingPunct="1">
              <a:lnSpc>
                <a:spcPct val="90000"/>
              </a:lnSpc>
              <a:spcBef>
                <a:spcPct val="20000"/>
              </a:spcBef>
              <a:spcAft>
                <a:spcPts val="0"/>
              </a:spcAft>
              <a:buClrTx/>
              <a:buSzTx/>
              <a:buFont typeface="Arial"/>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up to 20% of pediatric in-patients have genetic abnormality</a:t>
            </a:r>
          </a:p>
          <a:p>
            <a:pPr marL="342900" marR="0" lvl="0" indent="-342900" algn="l" defTabSz="457200" rtl="0" eaLnBrk="1" fontAlgn="auto" latinLnBrk="0" hangingPunct="1">
              <a:lnSpc>
                <a:spcPct val="90000"/>
              </a:lnSpc>
              <a:spcBef>
                <a:spcPct val="20000"/>
              </a:spcBef>
              <a:spcAft>
                <a:spcPts val="0"/>
              </a:spcAft>
              <a:buClrTx/>
              <a:buSzTx/>
              <a:buFont typeface="Arial"/>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about 50% of spontaneous miscarriages have chromosomal aberration</a:t>
            </a:r>
          </a:p>
          <a:p>
            <a:pPr marL="342900" marR="0" lvl="0" indent="-342900" algn="l" defTabSz="457200" rtl="0" eaLnBrk="1" fontAlgn="auto" latinLnBrk="0" hangingPunct="1">
              <a:lnSpc>
                <a:spcPct val="90000"/>
              </a:lnSpc>
              <a:spcBef>
                <a:spcPct val="20000"/>
              </a:spcBef>
              <a:spcAft>
                <a:spcPts val="0"/>
              </a:spcAft>
              <a:buClrTx/>
              <a:buSzTx/>
              <a:buFont typeface="Arial"/>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only mutations that are </a:t>
            </a:r>
            <a:r>
              <a:rPr kumimoji="0" lang="en-US" sz="3200" b="1" i="0" u="none" strike="noStrike" kern="1200" cap="none" spc="0" normalizeH="0" baseline="0" noProof="0" smtClean="0">
                <a:ln>
                  <a:noFill/>
                </a:ln>
                <a:solidFill>
                  <a:schemeClr val="tx1"/>
                </a:solidFill>
                <a:effectLst/>
                <a:uLnTx/>
                <a:uFillTx/>
                <a:latin typeface="+mn-lt"/>
                <a:ea typeface="+mn-ea"/>
                <a:cs typeface="+mn-cs"/>
              </a:rPr>
              <a:t>not lethal </a:t>
            </a:r>
            <a:r>
              <a:rPr kumimoji="0" lang="en-US" sz="3200" b="0" i="0" u="none" strike="noStrike" kern="1200" cap="none" spc="0" normalizeH="0" baseline="0" noProof="0" smtClean="0">
                <a:ln>
                  <a:noFill/>
                </a:ln>
                <a:solidFill>
                  <a:schemeClr val="tx1"/>
                </a:solidFill>
                <a:effectLst/>
                <a:uLnTx/>
                <a:uFillTx/>
                <a:latin typeface="+mn-lt"/>
                <a:ea typeface="+mn-ea"/>
                <a:cs typeface="+mn-cs"/>
              </a:rPr>
              <a:t>are reservoir of genetic diseases</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ru-RU"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WHAT IS FAMILIAL HYPERCHOLESTEROLAEMIA? </a:t>
            </a:r>
            <a:br>
              <a:rPr lang="en-US" b="1" dirty="0" smtClean="0"/>
            </a:br>
            <a:endParaRPr lang="ru-RU" dirty="0"/>
          </a:p>
        </p:txBody>
      </p:sp>
      <p:sp>
        <p:nvSpPr>
          <p:cNvPr id="3" name="Содержимое 2"/>
          <p:cNvSpPr>
            <a:spLocks noGrp="1"/>
          </p:cNvSpPr>
          <p:nvPr>
            <p:ph idx="1"/>
          </p:nvPr>
        </p:nvSpPr>
        <p:spPr>
          <a:xfrm>
            <a:off x="0" y="1464008"/>
            <a:ext cx="9144000" cy="4525963"/>
          </a:xfrm>
        </p:spPr>
        <p:txBody>
          <a:bodyPr>
            <a:normAutofit fontScale="47500" lnSpcReduction="20000"/>
          </a:bodyPr>
          <a:lstStyle/>
          <a:p>
            <a:endParaRPr lang="ru-RU" dirty="0" smtClean="0"/>
          </a:p>
          <a:p>
            <a:r>
              <a:rPr lang="en-US" sz="4500" dirty="0" smtClean="0"/>
              <a:t>Familial </a:t>
            </a:r>
            <a:r>
              <a:rPr lang="en-US" sz="4500" dirty="0" err="1" smtClean="0"/>
              <a:t>hypercholesterolaemia</a:t>
            </a:r>
            <a:r>
              <a:rPr lang="en-US" sz="4500" dirty="0" smtClean="0"/>
              <a:t> (FH) is an inherited tendency to have high cholesterol, and this may lead to coronary artery disease. FH accounts for about 5-10% of coronary artery disease that occurs before the age of 55. </a:t>
            </a:r>
          </a:p>
          <a:p>
            <a:r>
              <a:rPr lang="en-US" sz="4500" dirty="0" smtClean="0"/>
              <a:t>Cholesterol is essential for the normal function and structure of the body. It is used in making bile for digestion, is a component of several hormones and is used in making cell membranes. When the amount of cholesterol is much higher than is needed by the cells there is an increased chance that it will combine with other materials, forming ‘</a:t>
            </a:r>
            <a:r>
              <a:rPr lang="en-US" sz="4500" b="1" dirty="0" smtClean="0"/>
              <a:t>plaques’ that are deposited on the walls of the blood vessels. This causes the blood vessels to narrow. Sometimes the built up of cholesterol or plaque ruptures, causing clots that completely block the blood flow. Lower blood flow and clotting leads to heart attacks, strokes and other problems. </a:t>
            </a:r>
            <a:r>
              <a:rPr lang="en-US" sz="4500" dirty="0" smtClean="0"/>
              <a:t>This is known as </a:t>
            </a:r>
            <a:r>
              <a:rPr lang="en-US" sz="4500" b="1" dirty="0" smtClean="0"/>
              <a:t>coronary artery disease. </a:t>
            </a:r>
          </a:p>
          <a:p>
            <a:r>
              <a:rPr lang="en-US" sz="4500" dirty="0" smtClean="0"/>
              <a:t>Coronary artery disease is common in the community and there are many non-genetic causes of high cholesterol levels. </a:t>
            </a:r>
            <a:endParaRPr lang="ru-RU" sz="45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Frequency</a:t>
            </a:r>
            <a:endParaRPr lang="ru-RU" dirty="0"/>
          </a:p>
        </p:txBody>
      </p:sp>
      <p:sp>
        <p:nvSpPr>
          <p:cNvPr id="3" name="Содержимое 2"/>
          <p:cNvSpPr>
            <a:spLocks noGrp="1"/>
          </p:cNvSpPr>
          <p:nvPr>
            <p:ph idx="1"/>
          </p:nvPr>
        </p:nvSpPr>
        <p:spPr/>
        <p:txBody>
          <a:bodyPr>
            <a:normAutofit fontScale="85000" lnSpcReduction="10000"/>
          </a:bodyPr>
          <a:lstStyle/>
          <a:p>
            <a:endParaRPr lang="ru-RU" dirty="0" smtClean="0"/>
          </a:p>
          <a:p>
            <a:r>
              <a:rPr lang="en-US" dirty="0" smtClean="0"/>
              <a:t>Lifestyle issues such as a </a:t>
            </a:r>
            <a:r>
              <a:rPr lang="en-US" b="1" dirty="0" smtClean="0"/>
              <a:t>high fat diet</a:t>
            </a:r>
            <a:r>
              <a:rPr lang="en-US" dirty="0" smtClean="0"/>
              <a:t>, </a:t>
            </a:r>
            <a:r>
              <a:rPr lang="en-US" b="1" dirty="0" smtClean="0"/>
              <a:t>lack of exercise </a:t>
            </a:r>
            <a:r>
              <a:rPr lang="en-US" dirty="0" smtClean="0"/>
              <a:t>and </a:t>
            </a:r>
            <a:r>
              <a:rPr lang="en-US" b="1" dirty="0" smtClean="0"/>
              <a:t>smoking</a:t>
            </a:r>
            <a:r>
              <a:rPr lang="en-US" dirty="0" smtClean="0"/>
              <a:t> may all lead to high cholesterol levels. </a:t>
            </a:r>
          </a:p>
          <a:p>
            <a:r>
              <a:rPr lang="en-US" dirty="0" smtClean="0"/>
              <a:t>In some families, there are multiple family members who have high cholesterol. This may be explained by FH. At least 1 in 500 Australians are affected by FH, although only 20% of these people would be aware they have this condition. FH is more common in certain ethnic populations, including Christian Lebanese, Afrikaans from Dutch descent and French Canadian people. </a:t>
            </a: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Summary </a:t>
            </a:r>
            <a:br>
              <a:rPr lang="en-US" b="1" dirty="0" smtClean="0"/>
            </a:br>
            <a:endParaRPr lang="ru-RU" dirty="0"/>
          </a:p>
        </p:txBody>
      </p:sp>
      <p:sp>
        <p:nvSpPr>
          <p:cNvPr id="3" name="Содержимое 2"/>
          <p:cNvSpPr>
            <a:spLocks noGrp="1"/>
          </p:cNvSpPr>
          <p:nvPr>
            <p:ph idx="1"/>
          </p:nvPr>
        </p:nvSpPr>
        <p:spPr>
          <a:xfrm>
            <a:off x="457200" y="374473"/>
            <a:ext cx="8229600" cy="510744"/>
          </a:xfrm>
        </p:spPr>
        <p:txBody>
          <a:bodyPr>
            <a:normAutofit fontScale="47500" lnSpcReduction="20000"/>
          </a:bodyPr>
          <a:lstStyle/>
          <a:p>
            <a:pPr>
              <a:buNone/>
            </a:pPr>
            <a:endParaRPr lang="ru-RU" dirty="0" smtClean="0"/>
          </a:p>
          <a:p>
            <a:pPr>
              <a:buNone/>
            </a:pPr>
            <a:r>
              <a:rPr lang="en-US" dirty="0" smtClean="0"/>
              <a:t>	</a:t>
            </a:r>
            <a:endParaRPr lang="ru-RU" dirty="0"/>
          </a:p>
        </p:txBody>
      </p:sp>
      <p:pic>
        <p:nvPicPr>
          <p:cNvPr id="1027" name="Picture 3"/>
          <p:cNvPicPr>
            <a:picLocks noChangeAspect="1" noChangeArrowheads="1"/>
          </p:cNvPicPr>
          <p:nvPr/>
        </p:nvPicPr>
        <p:blipFill>
          <a:blip r:embed="rId2"/>
          <a:srcRect l="2514"/>
          <a:stretch>
            <a:fillRect/>
          </a:stretch>
        </p:blipFill>
        <p:spPr bwMode="auto">
          <a:xfrm>
            <a:off x="0" y="2928026"/>
            <a:ext cx="9144000" cy="2782129"/>
          </a:xfrm>
          <a:prstGeom prst="rect">
            <a:avLst/>
          </a:prstGeom>
          <a:noFill/>
          <a:ln w="9525">
            <a:noFill/>
            <a:miter lim="800000"/>
            <a:headEnd/>
            <a:tailEnd/>
          </a:ln>
        </p:spPr>
      </p:pic>
      <p:sp>
        <p:nvSpPr>
          <p:cNvPr id="5" name="Прямокутник 4"/>
          <p:cNvSpPr/>
          <p:nvPr/>
        </p:nvSpPr>
        <p:spPr>
          <a:xfrm>
            <a:off x="0" y="885217"/>
            <a:ext cx="9144000" cy="1477328"/>
          </a:xfrm>
          <a:prstGeom prst="rect">
            <a:avLst/>
          </a:prstGeom>
        </p:spPr>
        <p:txBody>
          <a:bodyPr wrap="square">
            <a:spAutoFit/>
          </a:bodyPr>
          <a:lstStyle/>
          <a:p>
            <a:pPr>
              <a:buNone/>
            </a:pPr>
            <a:r>
              <a:rPr lang="en-US" dirty="0" smtClean="0"/>
              <a:t>- The most common gene that causes FH is the </a:t>
            </a:r>
            <a:r>
              <a:rPr lang="en-US" b="1" i="1" dirty="0" smtClean="0"/>
              <a:t>LDLR gene</a:t>
            </a:r>
            <a:r>
              <a:rPr lang="en-US" i="1" dirty="0" smtClean="0"/>
              <a:t>, found on </a:t>
            </a:r>
            <a:r>
              <a:rPr lang="en-US" b="1" i="1" dirty="0" smtClean="0"/>
              <a:t>chromosome 19 </a:t>
            </a:r>
          </a:p>
          <a:p>
            <a:pPr>
              <a:buNone/>
            </a:pPr>
            <a:r>
              <a:rPr lang="en-US" dirty="0" smtClean="0"/>
              <a:t>- FH follows a pattern of </a:t>
            </a:r>
            <a:r>
              <a:rPr lang="en-US" b="1" dirty="0" err="1" smtClean="0"/>
              <a:t>autosomal</a:t>
            </a:r>
            <a:r>
              <a:rPr lang="en-US" dirty="0" smtClean="0"/>
              <a:t> </a:t>
            </a:r>
            <a:r>
              <a:rPr lang="en-US" b="1" dirty="0" smtClean="0"/>
              <a:t>dominant</a:t>
            </a:r>
            <a:r>
              <a:rPr lang="en-US" dirty="0" smtClean="0"/>
              <a:t> inheritance. </a:t>
            </a:r>
          </a:p>
          <a:p>
            <a:pPr>
              <a:buNone/>
            </a:pPr>
            <a:r>
              <a:rPr lang="en-US" dirty="0" smtClean="0"/>
              <a:t>- Familial </a:t>
            </a:r>
            <a:r>
              <a:rPr lang="en-US" dirty="0" err="1" smtClean="0"/>
              <a:t>Hypercholesterolaemia</a:t>
            </a:r>
            <a:r>
              <a:rPr lang="en-US" dirty="0" smtClean="0"/>
              <a:t> (FH) is a genetic condition that causes high cholesterol </a:t>
            </a:r>
          </a:p>
          <a:p>
            <a:pPr>
              <a:buNone/>
            </a:pPr>
            <a:r>
              <a:rPr lang="en-US" dirty="0" smtClean="0"/>
              <a:t>and this may lead to coronary artery disease</a:t>
            </a:r>
          </a:p>
          <a:p>
            <a:pPr>
              <a:buNone/>
            </a:pPr>
            <a:r>
              <a:rPr lang="en-US" dirty="0" smtClean="0"/>
              <a: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WHAT CAUSES FAMILIAL HYPERCHOLESTEROLAEMIA? </a:t>
            </a:r>
            <a:br>
              <a:rPr lang="en-US" b="1" dirty="0" smtClean="0"/>
            </a:br>
            <a:endParaRPr lang="ru-RU" dirty="0"/>
          </a:p>
        </p:txBody>
      </p:sp>
      <p:sp>
        <p:nvSpPr>
          <p:cNvPr id="3" name="Содержимое 2"/>
          <p:cNvSpPr>
            <a:spLocks noGrp="1"/>
          </p:cNvSpPr>
          <p:nvPr>
            <p:ph idx="1"/>
          </p:nvPr>
        </p:nvSpPr>
        <p:spPr>
          <a:xfrm>
            <a:off x="0" y="1600200"/>
            <a:ext cx="9144000" cy="4525963"/>
          </a:xfrm>
        </p:spPr>
        <p:txBody>
          <a:bodyPr>
            <a:normAutofit fontScale="92500"/>
          </a:bodyPr>
          <a:lstStyle/>
          <a:p>
            <a:endParaRPr lang="ru-RU" dirty="0" smtClean="0"/>
          </a:p>
          <a:p>
            <a:r>
              <a:rPr lang="en-US" dirty="0" smtClean="0"/>
              <a:t>The most common cause of FH is when there is a mutation in the </a:t>
            </a:r>
            <a:r>
              <a:rPr lang="en-US" i="1" dirty="0" smtClean="0"/>
              <a:t>LDLR gene on chromosome 19. The LDLR gene is responsible for absorbing </a:t>
            </a:r>
            <a:r>
              <a:rPr lang="en-US" b="1" i="1" dirty="0" smtClean="0"/>
              <a:t>low-density lipoproteins</a:t>
            </a:r>
            <a:r>
              <a:rPr lang="en-US" i="1" dirty="0" smtClean="0"/>
              <a:t> </a:t>
            </a:r>
            <a:r>
              <a:rPr lang="en-US" b="1" i="1" dirty="0" smtClean="0"/>
              <a:t>(LDL), </a:t>
            </a:r>
            <a:r>
              <a:rPr lang="en-US" i="1" dirty="0" smtClean="0"/>
              <a:t>which is considered the “bad” cholesterol. When there is a mutation in this gene, it leads to a build-up of cholesterol and other fats in the blood. As a result, plaques are more likely to form and the person is susceptible to </a:t>
            </a:r>
            <a:r>
              <a:rPr lang="en-US" b="1" i="1" dirty="0" smtClean="0"/>
              <a:t>coronary artery disease</a:t>
            </a:r>
            <a:r>
              <a:rPr lang="en-US" i="1" dirty="0" smtClean="0"/>
              <a:t>. </a:t>
            </a:r>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77500" lnSpcReduction="20000"/>
          </a:bodyPr>
          <a:lstStyle/>
          <a:p>
            <a:endParaRPr lang="ru-RU" dirty="0" smtClean="0"/>
          </a:p>
          <a:p>
            <a:r>
              <a:rPr lang="en-US" dirty="0" smtClean="0"/>
              <a:t>Not all people who have a mutation in the LDLR gene will develop coronary artery disease. </a:t>
            </a:r>
            <a:r>
              <a:rPr lang="en-US" b="1" dirty="0" smtClean="0"/>
              <a:t>Environmental and lifestyle factors</a:t>
            </a:r>
            <a:r>
              <a:rPr lang="en-US" dirty="0" smtClean="0"/>
              <a:t> are needed for the condition to develop. People who have a mutation in the LDLR gene are said to have an </a:t>
            </a:r>
            <a:r>
              <a:rPr lang="en-US" b="1" dirty="0" smtClean="0"/>
              <a:t>inherited predisposition </a:t>
            </a:r>
            <a:r>
              <a:rPr lang="en-US" dirty="0" smtClean="0"/>
              <a:t>to develop </a:t>
            </a:r>
            <a:r>
              <a:rPr lang="en-US" b="1" dirty="0" smtClean="0"/>
              <a:t>coronary artery disease, in that they are more likely to develop coronary artery disease than somebody who doesn’t have a mutation in their LDLR gene. </a:t>
            </a:r>
          </a:p>
          <a:p>
            <a:r>
              <a:rPr lang="en-US" dirty="0" smtClean="0"/>
              <a:t>There are also </a:t>
            </a:r>
            <a:r>
              <a:rPr lang="en-US" b="1" dirty="0" smtClean="0"/>
              <a:t>other genes known to cause FH </a:t>
            </a:r>
            <a:r>
              <a:rPr lang="en-US" dirty="0" smtClean="0"/>
              <a:t>if they carry a </a:t>
            </a:r>
            <a:r>
              <a:rPr lang="en-US" b="1" dirty="0" smtClean="0"/>
              <a:t>mutation</a:t>
            </a:r>
            <a:r>
              <a:rPr lang="en-US" dirty="0" smtClean="0"/>
              <a:t>, although they are rarer than those involving the </a:t>
            </a:r>
            <a:r>
              <a:rPr lang="en-US" i="1" dirty="0" smtClean="0"/>
              <a:t>LDLR gene. More genes that cause FH are being discovered all the time and not all behave in the same way as the LDLR gene. </a:t>
            </a:r>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HOW IS FAMILIAL HYPERCHOLESTEROLAEMIA INHERITED? </a:t>
            </a:r>
            <a:br>
              <a:rPr lang="en-US" b="1" dirty="0" smtClean="0"/>
            </a:br>
            <a:endParaRPr lang="ru-RU" dirty="0"/>
          </a:p>
        </p:txBody>
      </p:sp>
      <p:sp>
        <p:nvSpPr>
          <p:cNvPr id="3" name="Прямоугольник 2"/>
          <p:cNvSpPr/>
          <p:nvPr/>
        </p:nvSpPr>
        <p:spPr>
          <a:xfrm>
            <a:off x="4070879" y="1439681"/>
            <a:ext cx="5170400" cy="5078313"/>
          </a:xfrm>
          <a:prstGeom prst="rect">
            <a:avLst/>
          </a:prstGeom>
        </p:spPr>
        <p:txBody>
          <a:bodyPr wrap="square">
            <a:spAutoFit/>
          </a:bodyPr>
          <a:lstStyle/>
          <a:p>
            <a:endParaRPr lang="ru-RU" dirty="0" smtClean="0"/>
          </a:p>
          <a:p>
            <a:r>
              <a:rPr lang="en-US" b="1" dirty="0" err="1" smtClean="0"/>
              <a:t>Autosomal</a:t>
            </a:r>
            <a:r>
              <a:rPr lang="en-US" b="1" dirty="0" smtClean="0"/>
              <a:t> dominant inheritance. </a:t>
            </a:r>
            <a:r>
              <a:rPr lang="en-US" b="1" dirty="0" err="1" smtClean="0"/>
              <a:t>Autosomal</a:t>
            </a:r>
            <a:r>
              <a:rPr lang="en-US" b="1" dirty="0" smtClean="0"/>
              <a:t> refers to the fact that all the FH genes are located on a numbered chromosome, for ex., the </a:t>
            </a:r>
            <a:r>
              <a:rPr lang="en-US" b="1" i="1" dirty="0" smtClean="0"/>
              <a:t>LDLR gene is found on chromosome 19. </a:t>
            </a:r>
          </a:p>
          <a:p>
            <a:r>
              <a:rPr lang="en-US" dirty="0" smtClean="0"/>
              <a:t>Dominant means that only one copy of an FH gene pair needs to have a mutation to significantly increase the likelihood of developing FH and coronary artery disease. </a:t>
            </a:r>
          </a:p>
          <a:p>
            <a:r>
              <a:rPr lang="en-US" b="1" dirty="0" smtClean="0"/>
              <a:t>If one parent is affected by FH </a:t>
            </a:r>
            <a:r>
              <a:rPr lang="en-US" b="1" i="1" dirty="0" smtClean="0"/>
              <a:t>(Figure) in every pregnancy there is: </a:t>
            </a:r>
            <a:endParaRPr lang="ru-RU" dirty="0" smtClean="0"/>
          </a:p>
          <a:p>
            <a:r>
              <a:rPr lang="en-US" dirty="0" smtClean="0"/>
              <a:t>1 chance in 2 (2 chances in 4 or 50%) that they will have a child who inherits the working gene from his/her parents. In this case, the child will be unaffected by the condition.</a:t>
            </a:r>
          </a:p>
          <a:p>
            <a:endParaRPr lang="en-US" dirty="0" smtClean="0"/>
          </a:p>
          <a:p>
            <a:endParaRPr lang="en-US" b="1" i="1" dirty="0" smtClean="0"/>
          </a:p>
          <a:p>
            <a:endParaRPr lang="ru-RU" dirty="0"/>
          </a:p>
        </p:txBody>
      </p:sp>
      <p:pic>
        <p:nvPicPr>
          <p:cNvPr id="2050" name="Picture 2"/>
          <p:cNvPicPr>
            <a:picLocks noChangeAspect="1" noChangeArrowheads="1"/>
          </p:cNvPicPr>
          <p:nvPr/>
        </p:nvPicPr>
        <p:blipFill>
          <a:blip r:embed="rId2"/>
          <a:srcRect/>
          <a:stretch>
            <a:fillRect/>
          </a:stretch>
        </p:blipFill>
        <p:spPr bwMode="auto">
          <a:xfrm>
            <a:off x="-9120" y="1731523"/>
            <a:ext cx="4079999" cy="4299626"/>
          </a:xfrm>
          <a:prstGeom prst="rect">
            <a:avLst/>
          </a:prstGeom>
          <a:noFill/>
          <a:ln w="9525">
            <a:noFill/>
            <a:miter lim="800000"/>
            <a:headEnd/>
            <a:tailEnd/>
          </a:ln>
        </p:spPr>
      </p:pic>
      <p:sp>
        <p:nvSpPr>
          <p:cNvPr id="5" name="Прямоугольник 4"/>
          <p:cNvSpPr/>
          <p:nvPr/>
        </p:nvSpPr>
        <p:spPr>
          <a:xfrm>
            <a:off x="0" y="5907997"/>
            <a:ext cx="9134272" cy="923330"/>
          </a:xfrm>
          <a:prstGeom prst="rect">
            <a:avLst/>
          </a:prstGeom>
        </p:spPr>
        <p:txBody>
          <a:bodyPr wrap="square">
            <a:spAutoFit/>
          </a:bodyPr>
          <a:lstStyle/>
          <a:p>
            <a:r>
              <a:rPr lang="en-US" dirty="0" smtClean="0"/>
              <a:t>1 chance in 2 (2 chances in 4 or 50% chance) that their child will inherit the FH gene mutation from one parent and the working copy of the gene from the other parent and he/she will be affected or predisposed to developing FH.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54"/>
            <a:ext cx="8229600" cy="970512"/>
          </a:xfrm>
        </p:spPr>
        <p:style>
          <a:lnRef idx="1">
            <a:schemeClr val="accent3"/>
          </a:lnRef>
          <a:fillRef idx="2">
            <a:schemeClr val="accent3"/>
          </a:fillRef>
          <a:effectRef idx="1">
            <a:schemeClr val="accent3"/>
          </a:effectRef>
          <a:fontRef idx="minor">
            <a:schemeClr val="dk1"/>
          </a:fontRef>
        </p:style>
        <p:txBody>
          <a:bodyPr>
            <a:normAutofit/>
          </a:bodyPr>
          <a:lstStyle/>
          <a:p>
            <a:r>
              <a:rPr lang="en-US" sz="2800" b="1" dirty="0" smtClean="0"/>
              <a:t>HOW IS FAMILIAL HYPERCHOLESTEROLAEMIA INHERITED?</a:t>
            </a:r>
            <a:endParaRPr lang="ru-RU" sz="2800" dirty="0"/>
          </a:p>
        </p:txBody>
      </p:sp>
      <p:pic>
        <p:nvPicPr>
          <p:cNvPr id="3074" name="Picture 2"/>
          <p:cNvPicPr>
            <a:picLocks noChangeAspect="1" noChangeArrowheads="1"/>
          </p:cNvPicPr>
          <p:nvPr/>
        </p:nvPicPr>
        <p:blipFill>
          <a:blip r:embed="rId2"/>
          <a:srcRect/>
          <a:stretch>
            <a:fillRect/>
          </a:stretch>
        </p:blipFill>
        <p:spPr bwMode="auto">
          <a:xfrm>
            <a:off x="38818" y="1148698"/>
            <a:ext cx="3736455" cy="4016689"/>
          </a:xfrm>
          <a:prstGeom prst="rect">
            <a:avLst/>
          </a:prstGeom>
          <a:noFill/>
          <a:ln w="9525">
            <a:noFill/>
            <a:miter lim="800000"/>
            <a:headEnd/>
            <a:tailEnd/>
          </a:ln>
        </p:spPr>
      </p:pic>
      <p:sp>
        <p:nvSpPr>
          <p:cNvPr id="5" name="Прямоугольник 4"/>
          <p:cNvSpPr/>
          <p:nvPr/>
        </p:nvSpPr>
        <p:spPr>
          <a:xfrm>
            <a:off x="3939702" y="1009385"/>
            <a:ext cx="5204364" cy="5264974"/>
          </a:xfrm>
          <a:prstGeom prst="rect">
            <a:avLst/>
          </a:prstGeom>
        </p:spPr>
        <p:txBody>
          <a:bodyPr wrap="square">
            <a:spAutoFit/>
          </a:bodyPr>
          <a:lstStyle/>
          <a:p>
            <a:endParaRPr lang="ru-RU" dirty="0" smtClean="0"/>
          </a:p>
          <a:p>
            <a:r>
              <a:rPr lang="en-US" b="1" dirty="0" smtClean="0"/>
              <a:t>If both parents are affected by FH </a:t>
            </a:r>
            <a:r>
              <a:rPr lang="en-US" b="1" i="1" dirty="0" smtClean="0"/>
              <a:t>(Figure) in every pregnancy there is: </a:t>
            </a:r>
          </a:p>
          <a:p>
            <a:r>
              <a:rPr lang="en-US" dirty="0" smtClean="0"/>
              <a:t>	1 chance in 4 (25% chance) that they will have a child who inherits both copies of the working gene from his/her parents. In this case, the child will be unaffected by the condition </a:t>
            </a:r>
          </a:p>
          <a:p>
            <a:r>
              <a:rPr lang="en-US" dirty="0" smtClean="0"/>
              <a:t>	1 chance in 2 (2 chances in 4 or 50% chance) that their child will inherit the FH gene mutation from one parent and the working copy of the gene from the other parent and he/she will be affected or predisposed to developing FH, like their parents </a:t>
            </a:r>
          </a:p>
          <a:p>
            <a:r>
              <a:rPr lang="en-US" dirty="0" smtClean="0"/>
              <a:t>	1 chance in 4 (25% chance) that they will have a child who inherits both copies of the FH gene mutation from his/her parents. Having two copies of a FH gene mutation has a much greater impact on the cholesterol levels and can cause childhood onset of coronary artery disease.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474"/>
            <a:ext cx="9144000" cy="824597"/>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sz="2700" b="1" dirty="0" smtClean="0"/>
              <a:t>IS THERE ANY TESTING AVAILABLE FOR FAMILIAL HYPERCHOLESTEROLAEMIA? </a:t>
            </a:r>
            <a:endParaRPr lang="ru-RU" sz="2700" dirty="0"/>
          </a:p>
        </p:txBody>
      </p:sp>
      <p:sp>
        <p:nvSpPr>
          <p:cNvPr id="3" name="Прямоугольник 2"/>
          <p:cNvSpPr/>
          <p:nvPr/>
        </p:nvSpPr>
        <p:spPr>
          <a:xfrm>
            <a:off x="145915" y="728768"/>
            <a:ext cx="8745166" cy="6186309"/>
          </a:xfrm>
          <a:prstGeom prst="rect">
            <a:avLst/>
          </a:prstGeom>
        </p:spPr>
        <p:txBody>
          <a:bodyPr wrap="square">
            <a:spAutoFit/>
          </a:bodyPr>
          <a:lstStyle/>
          <a:p>
            <a:endParaRPr lang="en-US" b="1" i="1" dirty="0" smtClean="0"/>
          </a:p>
          <a:p>
            <a:r>
              <a:rPr lang="en-US" b="1" i="1" dirty="0" smtClean="0"/>
              <a:t>Diagnostic Testing </a:t>
            </a:r>
          </a:p>
          <a:p>
            <a:r>
              <a:rPr lang="en-US" dirty="0" smtClean="0"/>
              <a:t>A diagnosis of FH may be suspected in an individual who has high cholesterol, a personal or family history of premature coronary artery disease and/or some other physical signs of FH when examined by your doctor. Genetic testing is available to confirm a diagnosis, and may be arranged through a specialist FH clinic or your local genetics service. </a:t>
            </a:r>
          </a:p>
          <a:p>
            <a:r>
              <a:rPr lang="en-US" b="1" i="1" dirty="0" smtClean="0"/>
              <a:t>Cascade Screening </a:t>
            </a:r>
          </a:p>
          <a:p>
            <a:r>
              <a:rPr lang="en-US" dirty="0" smtClean="0"/>
              <a:t>When a person is identified as having a gene mutation for FH, their first degree relatives (parents, children, brothers and sisters) all have a 1 chance in 2 (50%) of also having a mutation. Screening may be performed by checking your cholesterol levels through your family doctor, or genetic testing may be offered if the gene mutation has been identified in your family. </a:t>
            </a:r>
          </a:p>
          <a:p>
            <a:r>
              <a:rPr lang="en-US" b="1" i="1" dirty="0" smtClean="0"/>
              <a:t>Treatment and Management </a:t>
            </a:r>
          </a:p>
          <a:p>
            <a:r>
              <a:rPr lang="en-US" dirty="0" smtClean="0"/>
              <a:t>Although there is no cure for FH, there are management options to reduce the likelihood of developing coronary artery disease. This includes both cholesterol-lowering medications and lifestyle modifications. Your health care practitioner can discuss what management options are appropriate for you. </a:t>
            </a:r>
          </a:p>
          <a:p>
            <a:r>
              <a:rPr lang="en-US" b="1" i="1" dirty="0" smtClean="0"/>
              <a:t>Prenatal testing and PGD </a:t>
            </a:r>
          </a:p>
          <a:p>
            <a:r>
              <a:rPr lang="en-US" dirty="0" smtClean="0"/>
              <a:t>Although it may be technically possible to perform genetic testing during pregnancy, it is generally not advised as FH is usually an adult-onset,</a:t>
            </a:r>
            <a:endParaRPr lang="ru-RU" dirty="0" smtClean="0"/>
          </a:p>
          <a:p>
            <a:r>
              <a:rPr lang="en-US" dirty="0" smtClean="0"/>
              <a:t>treatable condition. These options may be discussed in more detail with your health care practitioner or genetic </a:t>
            </a:r>
            <a:r>
              <a:rPr lang="en-US" dirty="0" err="1" smtClean="0"/>
              <a:t>counsellor</a:t>
            </a:r>
            <a:r>
              <a:rPr lang="en-US" dirty="0" smtClean="0"/>
              <a:t>.  </a:t>
            </a:r>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lstStyle/>
          <a:p>
            <a:pPr eaLnBrk="1" hangingPunct="1"/>
            <a:r>
              <a:rPr lang="en-US" cap="all" dirty="0" smtClean="0"/>
              <a:t>2. </a:t>
            </a:r>
            <a:r>
              <a:rPr lang="en-US" cap="all" dirty="0" err="1" smtClean="0"/>
              <a:t>Autosomal</a:t>
            </a:r>
            <a:r>
              <a:rPr lang="en-US" cap="all" dirty="0" smtClean="0"/>
              <a:t> recessive</a:t>
            </a:r>
          </a:p>
        </p:txBody>
      </p:sp>
      <p:sp>
        <p:nvSpPr>
          <p:cNvPr id="17411" name="Rectangle 3"/>
          <p:cNvSpPr>
            <a:spLocks noGrp="1" noChangeArrowheads="1"/>
          </p:cNvSpPr>
          <p:nvPr>
            <p:ph type="body" idx="1"/>
          </p:nvPr>
        </p:nvSpPr>
        <p:spPr/>
        <p:txBody>
          <a:bodyPr/>
          <a:lstStyle/>
          <a:p>
            <a:pPr eaLnBrk="1" hangingPunct="1">
              <a:lnSpc>
                <a:spcPct val="90000"/>
              </a:lnSpc>
            </a:pPr>
            <a:r>
              <a:rPr lang="en-US" sz="2800" smtClean="0"/>
              <a:t>majority of mendelian disorders</a:t>
            </a:r>
          </a:p>
          <a:p>
            <a:pPr eaLnBrk="1" hangingPunct="1">
              <a:lnSpc>
                <a:spcPct val="90000"/>
              </a:lnSpc>
            </a:pPr>
            <a:r>
              <a:rPr lang="en-US" sz="2800" smtClean="0"/>
              <a:t>only </a:t>
            </a:r>
            <a:r>
              <a:rPr lang="en-US" sz="2800" u="sng" smtClean="0"/>
              <a:t>homozygotes are affected</a:t>
            </a:r>
            <a:r>
              <a:rPr lang="en-US" sz="2800" smtClean="0"/>
              <a:t>, </a:t>
            </a:r>
            <a:r>
              <a:rPr lang="en-US" sz="2800" u="sng" smtClean="0"/>
              <a:t>heterozygotes (parents) are only carriers</a:t>
            </a:r>
          </a:p>
          <a:p>
            <a:pPr eaLnBrk="1" hangingPunct="1">
              <a:lnSpc>
                <a:spcPct val="90000"/>
              </a:lnSpc>
            </a:pPr>
            <a:r>
              <a:rPr lang="en-US" sz="2800" u="sng" smtClean="0"/>
              <a:t>25% of descendants</a:t>
            </a:r>
            <a:r>
              <a:rPr lang="en-US" sz="2800" smtClean="0"/>
              <a:t> are affected</a:t>
            </a:r>
          </a:p>
          <a:p>
            <a:pPr eaLnBrk="1" hangingPunct="1">
              <a:lnSpc>
                <a:spcPct val="90000"/>
              </a:lnSpc>
            </a:pPr>
            <a:r>
              <a:rPr lang="en-US" sz="2800" smtClean="0"/>
              <a:t>if the mutant gene occurs with low frequency - high probability in </a:t>
            </a:r>
            <a:r>
              <a:rPr lang="en-US" sz="2800" u="sng" smtClean="0"/>
              <a:t>consanguineous marriages</a:t>
            </a:r>
          </a:p>
          <a:p>
            <a:pPr eaLnBrk="1" hangingPunct="1">
              <a:lnSpc>
                <a:spcPct val="90000"/>
              </a:lnSpc>
            </a:pPr>
            <a:r>
              <a:rPr lang="en-US" sz="2800" smtClean="0"/>
              <a:t>onset of symptoms often in childhood</a:t>
            </a:r>
          </a:p>
          <a:p>
            <a:pPr eaLnBrk="1" hangingPunct="1">
              <a:lnSpc>
                <a:spcPct val="90000"/>
              </a:lnSpc>
            </a:pPr>
            <a:r>
              <a:rPr lang="en-US" sz="2800" smtClean="0"/>
              <a:t>frequently enzymatic defect</a:t>
            </a:r>
          </a:p>
          <a:p>
            <a:pPr eaLnBrk="1" hangingPunct="1">
              <a:lnSpc>
                <a:spcPct val="90000"/>
              </a:lnSpc>
            </a:pPr>
            <a:r>
              <a:rPr lang="en-US" sz="2800" smtClean="0"/>
              <a:t>testing of parents and amnial cells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lstStyle/>
          <a:p>
            <a:pPr eaLnBrk="1" hangingPunct="1"/>
            <a:r>
              <a:rPr lang="en-US" cap="all" dirty="0" smtClean="0"/>
              <a:t>Cystic fibrosis </a:t>
            </a:r>
          </a:p>
        </p:txBody>
      </p:sp>
      <p:sp>
        <p:nvSpPr>
          <p:cNvPr id="18435" name="Rectangle 3"/>
          <p:cNvSpPr>
            <a:spLocks noGrp="1" noChangeArrowheads="1"/>
          </p:cNvSpPr>
          <p:nvPr>
            <p:ph type="body" idx="1"/>
          </p:nvPr>
        </p:nvSpPr>
        <p:spPr>
          <a:xfrm>
            <a:off x="0" y="1600200"/>
            <a:ext cx="9144000" cy="4525963"/>
          </a:xfrm>
        </p:spPr>
        <p:txBody>
          <a:bodyPr/>
          <a:lstStyle/>
          <a:p>
            <a:pPr eaLnBrk="1" hangingPunct="1">
              <a:lnSpc>
                <a:spcPct val="90000"/>
              </a:lnSpc>
            </a:pPr>
            <a:r>
              <a:rPr lang="en-US" sz="2800" dirty="0" smtClean="0"/>
              <a:t>1:2000 live births - most common lethal genetic disease in white population</a:t>
            </a:r>
          </a:p>
          <a:p>
            <a:pPr eaLnBrk="1" hangingPunct="1">
              <a:lnSpc>
                <a:spcPct val="90000"/>
              </a:lnSpc>
            </a:pPr>
            <a:r>
              <a:rPr lang="en-US" sz="2800" dirty="0" smtClean="0"/>
              <a:t>defect in the transport of chloride ions across epithelia - increased absorption of Na+ and water to the blood</a:t>
            </a:r>
          </a:p>
          <a:p>
            <a:pPr eaLnBrk="1" hangingPunct="1">
              <a:lnSpc>
                <a:spcPct val="90000"/>
              </a:lnSpc>
            </a:pPr>
            <a:r>
              <a:rPr lang="en-US" sz="2800" dirty="0" smtClean="0"/>
              <a:t>widespread defect in the exocrine glands - abnormally viscid mucous secretions</a:t>
            </a:r>
          </a:p>
          <a:p>
            <a:pPr eaLnBrk="1" hangingPunct="1">
              <a:lnSpc>
                <a:spcPct val="90000"/>
              </a:lnSpc>
            </a:pPr>
            <a:r>
              <a:rPr lang="en-US" sz="2800" dirty="0" smtClean="0"/>
              <a:t>blockage of airways, pancreatic ducts, </a:t>
            </a:r>
            <a:r>
              <a:rPr lang="en-US" sz="2800" dirty="0" err="1" smtClean="0"/>
              <a:t>biliary</a:t>
            </a:r>
            <a:r>
              <a:rPr lang="en-US" sz="2800" dirty="0" smtClean="0"/>
              <a:t> ducts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style>
          <a:lnRef idx="1">
            <a:schemeClr val="accent3"/>
          </a:lnRef>
          <a:fillRef idx="2">
            <a:schemeClr val="accent3"/>
          </a:fillRef>
          <a:effectRef idx="1">
            <a:schemeClr val="accent3"/>
          </a:effectRef>
          <a:fontRef idx="minor">
            <a:schemeClr val="dk1"/>
          </a:fontRef>
        </p:style>
        <p:txBody>
          <a:bodyPr/>
          <a:lstStyle/>
          <a:p>
            <a:pPr eaLnBrk="1" hangingPunct="1"/>
            <a:r>
              <a:rPr lang="cs-CZ" dirty="0" smtClean="0"/>
              <a:t>Classification</a:t>
            </a:r>
            <a:endParaRPr lang="en-US" dirty="0" smtClean="0"/>
          </a:p>
        </p:txBody>
      </p:sp>
      <p:sp>
        <p:nvSpPr>
          <p:cNvPr id="4099" name="Rectangle 3"/>
          <p:cNvSpPr>
            <a:spLocks noGrp="1" noChangeArrowheads="1"/>
          </p:cNvSpPr>
          <p:nvPr>
            <p:ph type="body" idx="1"/>
          </p:nvPr>
        </p:nvSpPr>
        <p:spPr>
          <a:xfrm>
            <a:off x="0" y="1600200"/>
            <a:ext cx="9144000" cy="4525963"/>
          </a:xfrm>
        </p:spPr>
        <p:txBody>
          <a:bodyPr/>
          <a:lstStyle/>
          <a:p>
            <a:pPr eaLnBrk="1" hangingPunct="1">
              <a:buNone/>
            </a:pPr>
            <a:r>
              <a:rPr lang="en-US" dirty="0" smtClean="0"/>
              <a:t>3 groups of genetic diseases</a:t>
            </a:r>
            <a:endParaRPr lang="cs-CZ" dirty="0" smtClean="0"/>
          </a:p>
          <a:p>
            <a:pPr eaLnBrk="1" hangingPunct="1"/>
            <a:r>
              <a:rPr lang="en-US" dirty="0" smtClean="0"/>
              <a:t>1. Disorders with </a:t>
            </a:r>
            <a:r>
              <a:rPr lang="en-US" dirty="0" err="1" smtClean="0"/>
              <a:t>multifactorial</a:t>
            </a:r>
            <a:r>
              <a:rPr lang="en-US" dirty="0" smtClean="0"/>
              <a:t> inheritance (</a:t>
            </a:r>
            <a:r>
              <a:rPr lang="en-US" dirty="0" smtClean="0">
                <a:solidFill>
                  <a:srgbClr val="00B0F0"/>
                </a:solidFill>
              </a:rPr>
              <a:t>polygenic</a:t>
            </a:r>
            <a:r>
              <a:rPr lang="en-US" dirty="0" smtClean="0"/>
              <a:t>)</a:t>
            </a:r>
          </a:p>
          <a:p>
            <a:pPr eaLnBrk="1" hangingPunct="1"/>
            <a:r>
              <a:rPr lang="en-US" dirty="0" smtClean="0"/>
              <a:t>2. </a:t>
            </a:r>
            <a:r>
              <a:rPr lang="en-US" dirty="0" smtClean="0">
                <a:solidFill>
                  <a:srgbClr val="00B0F0"/>
                </a:solidFill>
              </a:rPr>
              <a:t>Monogenic </a:t>
            </a:r>
            <a:r>
              <a:rPr lang="en-US" dirty="0" smtClean="0"/>
              <a:t>(</a:t>
            </a:r>
            <a:r>
              <a:rPr lang="en-US" dirty="0" err="1" smtClean="0"/>
              <a:t>mendelian</a:t>
            </a:r>
            <a:r>
              <a:rPr lang="en-US" dirty="0" smtClean="0"/>
              <a:t>) disorders</a:t>
            </a:r>
          </a:p>
          <a:p>
            <a:pPr eaLnBrk="1" hangingPunct="1"/>
            <a:r>
              <a:rPr lang="en-US" dirty="0" smtClean="0"/>
              <a:t>3. </a:t>
            </a:r>
            <a:r>
              <a:rPr lang="en-US" dirty="0" smtClean="0">
                <a:solidFill>
                  <a:srgbClr val="00B0F0"/>
                </a:solidFill>
              </a:rPr>
              <a:t>Chromosomal aberrations</a:t>
            </a:r>
          </a:p>
          <a:p>
            <a:pPr eaLnBrk="1" hangingPunct="1"/>
            <a:endParaRPr lang="en-US" dirty="0"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type="body" idx="1"/>
          </p:nvPr>
        </p:nvSpPr>
        <p:spPr>
          <a:xfrm>
            <a:off x="685800" y="1295400"/>
            <a:ext cx="7772400" cy="4114800"/>
          </a:xfrm>
        </p:spPr>
        <p:txBody>
          <a:bodyPr>
            <a:normAutofit lnSpcReduction="10000"/>
          </a:bodyPr>
          <a:lstStyle/>
          <a:p>
            <a:pPr eaLnBrk="1" hangingPunct="1">
              <a:lnSpc>
                <a:spcPct val="90000"/>
              </a:lnSpc>
            </a:pPr>
            <a:r>
              <a:rPr lang="en-US" sz="2800" u="sng" dirty="0" smtClean="0"/>
              <a:t>Pancreatic abnormalities</a:t>
            </a:r>
            <a:r>
              <a:rPr lang="en-US" sz="2800" dirty="0" smtClean="0"/>
              <a:t> (85%) - dilatation of ducts, atrophy of exocrine part, fibrosis</a:t>
            </a:r>
          </a:p>
          <a:p>
            <a:pPr eaLnBrk="1" hangingPunct="1">
              <a:lnSpc>
                <a:spcPct val="90000"/>
              </a:lnSpc>
            </a:pPr>
            <a:r>
              <a:rPr lang="en-US" sz="2800" u="sng" dirty="0" smtClean="0"/>
              <a:t>Pulmonary lesions</a:t>
            </a:r>
            <a:r>
              <a:rPr lang="en-US" sz="2800" dirty="0" smtClean="0"/>
              <a:t> - dilatation of bronchioles, mucus retention, repeated inflammation, </a:t>
            </a:r>
            <a:r>
              <a:rPr lang="en-US" sz="2800" dirty="0" err="1" smtClean="0"/>
              <a:t>bronchiectasis</a:t>
            </a:r>
            <a:r>
              <a:rPr lang="en-US" sz="2800" dirty="0" smtClean="0"/>
              <a:t>, lung abscesses, emphysema and </a:t>
            </a:r>
            <a:r>
              <a:rPr lang="en-US" sz="2800" dirty="0" err="1" smtClean="0"/>
              <a:t>atelectasis</a:t>
            </a:r>
            <a:r>
              <a:rPr lang="en-US" sz="2800" dirty="0" smtClean="0"/>
              <a:t> (100%), </a:t>
            </a:r>
            <a:r>
              <a:rPr lang="en-US" sz="2800" i="1" dirty="0" err="1" smtClean="0"/>
              <a:t>cor</a:t>
            </a:r>
            <a:r>
              <a:rPr lang="en-US" sz="2800" i="1" dirty="0" smtClean="0"/>
              <a:t> </a:t>
            </a:r>
            <a:r>
              <a:rPr lang="en-US" sz="2800" i="1" dirty="0" err="1" smtClean="0"/>
              <a:t>pulmonale</a:t>
            </a:r>
            <a:r>
              <a:rPr lang="en-US" sz="2800" i="1" dirty="0" smtClean="0"/>
              <a:t> </a:t>
            </a:r>
            <a:r>
              <a:rPr lang="en-US" sz="2800" i="1" dirty="0" err="1" smtClean="0"/>
              <a:t>chronicum</a:t>
            </a:r>
            <a:endParaRPr lang="en-US" sz="2800" i="1" dirty="0" smtClean="0"/>
          </a:p>
          <a:p>
            <a:pPr eaLnBrk="1" hangingPunct="1">
              <a:lnSpc>
                <a:spcPct val="90000"/>
              </a:lnSpc>
            </a:pPr>
            <a:r>
              <a:rPr lang="en-US" sz="2800" u="sng" dirty="0" smtClean="0"/>
              <a:t>GIT</a:t>
            </a:r>
            <a:r>
              <a:rPr lang="en-US" sz="2800" dirty="0" smtClean="0"/>
              <a:t> - </a:t>
            </a:r>
            <a:r>
              <a:rPr lang="en-US" sz="2800" i="1" dirty="0" err="1" smtClean="0"/>
              <a:t>meconium</a:t>
            </a:r>
            <a:r>
              <a:rPr lang="en-US" sz="2800" i="1" dirty="0" smtClean="0"/>
              <a:t> </a:t>
            </a:r>
            <a:r>
              <a:rPr lang="en-US" sz="2800" i="1" dirty="0" err="1" smtClean="0"/>
              <a:t>ileus</a:t>
            </a:r>
            <a:r>
              <a:rPr lang="en-US" sz="2800" i="1" dirty="0" smtClean="0"/>
              <a:t> </a:t>
            </a:r>
            <a:r>
              <a:rPr lang="en-US" sz="2800" dirty="0" smtClean="0"/>
              <a:t>(newborns) (25%), </a:t>
            </a:r>
            <a:r>
              <a:rPr lang="en-US" sz="2800" dirty="0" err="1" smtClean="0"/>
              <a:t>biliary</a:t>
            </a:r>
            <a:r>
              <a:rPr lang="en-US" sz="2800" dirty="0" smtClean="0"/>
              <a:t> cirrhosis (2%)</a:t>
            </a:r>
          </a:p>
          <a:p>
            <a:pPr eaLnBrk="1" hangingPunct="1">
              <a:lnSpc>
                <a:spcPct val="90000"/>
              </a:lnSpc>
            </a:pPr>
            <a:r>
              <a:rPr lang="en-US" sz="2800" u="sng" dirty="0" smtClean="0"/>
              <a:t>Male genital tract</a:t>
            </a:r>
            <a:r>
              <a:rPr lang="en-US" sz="2800" dirty="0" smtClean="0"/>
              <a:t> - sterility (obstruction of vas deferens, </a:t>
            </a:r>
            <a:r>
              <a:rPr lang="en-US" sz="2800" dirty="0" err="1" smtClean="0"/>
              <a:t>epididymis</a:t>
            </a:r>
            <a:r>
              <a:rPr lang="en-US" sz="2800" dirty="0" smtClean="0"/>
              <a:t>, seminal vesicles) (95%) </a:t>
            </a:r>
          </a:p>
        </p:txBody>
      </p:sp>
      <p:sp>
        <p:nvSpPr>
          <p:cNvPr id="3" name="Rectangle 2"/>
          <p:cNvSpPr>
            <a:spLocks noGrp="1" noChangeArrowheads="1"/>
          </p:cNvSpPr>
          <p:nvPr>
            <p:ph type="title"/>
          </p:nvPr>
        </p:nvSpPr>
        <p:spPr>
          <a:xfrm>
            <a:off x="457200" y="274638"/>
            <a:ext cx="8229600" cy="785677"/>
          </a:xfrm>
        </p:spPr>
        <p:style>
          <a:lnRef idx="1">
            <a:schemeClr val="accent3"/>
          </a:lnRef>
          <a:fillRef idx="2">
            <a:schemeClr val="accent3"/>
          </a:fillRef>
          <a:effectRef idx="1">
            <a:schemeClr val="accent3"/>
          </a:effectRef>
          <a:fontRef idx="minor">
            <a:schemeClr val="dk1"/>
          </a:fontRef>
        </p:style>
        <p:txBody>
          <a:bodyPr/>
          <a:lstStyle/>
          <a:p>
            <a:pPr eaLnBrk="1" hangingPunct="1"/>
            <a:r>
              <a:rPr lang="en-US" dirty="0" smtClean="0"/>
              <a:t>Clinical </a:t>
            </a:r>
            <a:r>
              <a:rPr lang="en-US" dirty="0" err="1" smtClean="0"/>
              <a:t>symptomatology</a:t>
            </a:r>
            <a:endParaRPr lang="en-US"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style>
          <a:lnRef idx="1">
            <a:schemeClr val="accent3"/>
          </a:lnRef>
          <a:fillRef idx="2">
            <a:schemeClr val="accent3"/>
          </a:fillRef>
          <a:effectRef idx="1">
            <a:schemeClr val="accent3"/>
          </a:effectRef>
          <a:fontRef idx="minor">
            <a:schemeClr val="dk1"/>
          </a:fontRef>
        </p:style>
        <p:txBody>
          <a:bodyPr/>
          <a:lstStyle/>
          <a:p>
            <a:pPr eaLnBrk="1" hangingPunct="1"/>
            <a:r>
              <a:rPr lang="en-US" dirty="0" smtClean="0"/>
              <a:t>Clinical </a:t>
            </a:r>
            <a:r>
              <a:rPr lang="en-US" dirty="0" err="1" smtClean="0"/>
              <a:t>symptomatology</a:t>
            </a:r>
            <a:endParaRPr lang="en-US" dirty="0" smtClean="0"/>
          </a:p>
        </p:txBody>
      </p:sp>
      <p:sp>
        <p:nvSpPr>
          <p:cNvPr id="20483" name="Rectangle 3"/>
          <p:cNvSpPr>
            <a:spLocks noGrp="1" noChangeArrowheads="1"/>
          </p:cNvSpPr>
          <p:nvPr>
            <p:ph type="body" idx="1"/>
          </p:nvPr>
        </p:nvSpPr>
        <p:spPr/>
        <p:txBody>
          <a:bodyPr/>
          <a:lstStyle/>
          <a:p>
            <a:pPr eaLnBrk="1" hangingPunct="1"/>
            <a:r>
              <a:rPr lang="en-US" sz="2800" smtClean="0"/>
              <a:t>recurrent pulmonary infections</a:t>
            </a:r>
          </a:p>
          <a:p>
            <a:pPr eaLnBrk="1" hangingPunct="1"/>
            <a:r>
              <a:rPr lang="en-US" sz="2800" smtClean="0"/>
              <a:t>pancreatic insufficiency, malabsorption syndrome (large, foul stool), hypovitaminosis A, D, E, K, poor weight gain</a:t>
            </a:r>
          </a:p>
          <a:p>
            <a:pPr eaLnBrk="1" hangingPunct="1"/>
            <a:r>
              <a:rPr lang="en-US" sz="2800" smtClean="0"/>
              <a:t>high level of sodium in the sweat - "salty" children - mother's diagnosis </a:t>
            </a:r>
          </a:p>
          <a:p>
            <a:pPr eaLnBrk="1" hangingPunct="1"/>
            <a:r>
              <a:rPr lang="en-US" sz="2800" smtClean="0"/>
              <a:t>death usually in 3. decade due to respiratory failure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lstStyle/>
          <a:p>
            <a:pPr eaLnBrk="1" hangingPunct="1"/>
            <a:r>
              <a:rPr lang="en-US" dirty="0" err="1" smtClean="0"/>
              <a:t>Phenylketonuria</a:t>
            </a:r>
            <a:r>
              <a:rPr lang="en-US" dirty="0" smtClean="0"/>
              <a:t> (PKU)</a:t>
            </a:r>
          </a:p>
        </p:txBody>
      </p:sp>
      <p:sp>
        <p:nvSpPr>
          <p:cNvPr id="21507" name="Rectangle 3"/>
          <p:cNvSpPr>
            <a:spLocks noGrp="1" noChangeArrowheads="1"/>
          </p:cNvSpPr>
          <p:nvPr>
            <p:ph type="body" idx="1"/>
          </p:nvPr>
        </p:nvSpPr>
        <p:spPr>
          <a:xfrm>
            <a:off x="0" y="1417638"/>
            <a:ext cx="9144000" cy="4678362"/>
          </a:xfrm>
        </p:spPr>
        <p:txBody>
          <a:bodyPr>
            <a:normAutofit/>
          </a:bodyPr>
          <a:lstStyle/>
          <a:p>
            <a:pPr eaLnBrk="1" hangingPunct="1">
              <a:lnSpc>
                <a:spcPct val="90000"/>
              </a:lnSpc>
            </a:pPr>
            <a:r>
              <a:rPr lang="en-US" sz="2400" dirty="0" smtClean="0"/>
              <a:t>absence of enzyme </a:t>
            </a:r>
            <a:r>
              <a:rPr lang="en-US" sz="2400" b="1" dirty="0" smtClean="0"/>
              <a:t>phenylalanine-</a:t>
            </a:r>
            <a:r>
              <a:rPr lang="en-US" sz="2400" b="1" dirty="0" err="1" smtClean="0"/>
              <a:t>hydroxylase</a:t>
            </a:r>
            <a:r>
              <a:rPr lang="en-US" sz="2400" b="1" dirty="0" smtClean="0"/>
              <a:t> (PAH) </a:t>
            </a:r>
            <a:r>
              <a:rPr lang="en-US" sz="2400" dirty="0" err="1" smtClean="0"/>
              <a:t>Phe</a:t>
            </a:r>
            <a:r>
              <a:rPr lang="cs-CZ" sz="2400" dirty="0" smtClean="0"/>
              <a:t>  </a:t>
            </a:r>
            <a:r>
              <a:rPr lang="en-US" sz="2400" dirty="0" smtClean="0"/>
              <a:t>-&gt;Tyr</a:t>
            </a:r>
            <a:endParaRPr lang="cs-CZ" sz="2400" dirty="0" smtClean="0"/>
          </a:p>
          <a:p>
            <a:pPr eaLnBrk="1" hangingPunct="1">
              <a:lnSpc>
                <a:spcPct val="90000"/>
              </a:lnSpc>
            </a:pPr>
            <a:r>
              <a:rPr lang="en-US" sz="2400" dirty="0" smtClean="0"/>
              <a:t>increase of plasmatic </a:t>
            </a:r>
            <a:r>
              <a:rPr lang="en-US" sz="2400" dirty="0" err="1" smtClean="0"/>
              <a:t>Phe</a:t>
            </a:r>
            <a:r>
              <a:rPr lang="en-US" sz="2400" dirty="0" smtClean="0"/>
              <a:t> since birth - rising levels - impairs brain development</a:t>
            </a:r>
          </a:p>
          <a:p>
            <a:pPr eaLnBrk="1" hangingPunct="1">
              <a:lnSpc>
                <a:spcPct val="90000"/>
              </a:lnSpc>
            </a:pPr>
            <a:r>
              <a:rPr lang="en-US" sz="2400" dirty="0" smtClean="0"/>
              <a:t>after 6 Month - </a:t>
            </a:r>
            <a:r>
              <a:rPr lang="en-US" sz="2400" u="sng" dirty="0" smtClean="0"/>
              <a:t>severe mental retardation</a:t>
            </a:r>
            <a:r>
              <a:rPr lang="en-US" sz="2400" dirty="0" smtClean="0"/>
              <a:t> - IQ under 50</a:t>
            </a:r>
          </a:p>
          <a:p>
            <a:pPr eaLnBrk="1" hangingPunct="1">
              <a:lnSpc>
                <a:spcPct val="90000"/>
              </a:lnSpc>
            </a:pPr>
            <a:r>
              <a:rPr lang="en-US" sz="2400" dirty="0" smtClean="0"/>
              <a:t>decreased pigmentation of hair and skin - absence of Tyr</a:t>
            </a:r>
          </a:p>
          <a:p>
            <a:pPr eaLnBrk="1" hangingPunct="1">
              <a:lnSpc>
                <a:spcPct val="90000"/>
              </a:lnSpc>
            </a:pPr>
            <a:r>
              <a:rPr lang="en-US" sz="2400" b="1" dirty="0" smtClean="0"/>
              <a:t>EARLY SCREENING TEST!!! </a:t>
            </a:r>
          </a:p>
          <a:p>
            <a:pPr eaLnBrk="1" hangingPunct="1">
              <a:lnSpc>
                <a:spcPct val="90000"/>
              </a:lnSpc>
            </a:pPr>
            <a:r>
              <a:rPr lang="en-US" sz="2400" b="1" dirty="0" smtClean="0"/>
              <a:t>DIET!!!</a:t>
            </a:r>
          </a:p>
          <a:p>
            <a:pPr eaLnBrk="1" hangingPunct="1">
              <a:lnSpc>
                <a:spcPct val="90000"/>
              </a:lnSpc>
            </a:pPr>
            <a:r>
              <a:rPr lang="en-US" sz="2400" dirty="0" smtClean="0"/>
              <a:t>mothers with PKU - increased levels of </a:t>
            </a:r>
            <a:r>
              <a:rPr lang="en-US" sz="2400" dirty="0" err="1" smtClean="0"/>
              <a:t>Phe</a:t>
            </a:r>
            <a:r>
              <a:rPr lang="en-US" sz="2400" dirty="0" smtClean="0"/>
              <a:t> - </a:t>
            </a:r>
            <a:r>
              <a:rPr lang="en-US" sz="2400" dirty="0" err="1" smtClean="0"/>
              <a:t>transplacental</a:t>
            </a:r>
            <a:r>
              <a:rPr lang="en-US" sz="2400" dirty="0" smtClean="0"/>
              <a:t> transport - child with severe mental defect (although heterozygous!) - </a:t>
            </a:r>
            <a:r>
              <a:rPr lang="en-US" sz="2400" u="sng" dirty="0" smtClean="0"/>
              <a:t>maternal PKU</a:t>
            </a:r>
            <a:r>
              <a:rPr lang="en-US" sz="2400" dirty="0" smtClean="0"/>
              <a:t> - </a:t>
            </a:r>
            <a:r>
              <a:rPr lang="en-US" sz="2400" b="1" dirty="0" smtClean="0"/>
              <a:t>DIET!!!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lstStyle/>
          <a:p>
            <a:pPr eaLnBrk="1" hangingPunct="1"/>
            <a:r>
              <a:rPr lang="en-US" dirty="0" err="1" smtClean="0"/>
              <a:t>Galactosemia</a:t>
            </a:r>
            <a:endParaRPr lang="en-US" dirty="0" smtClean="0"/>
          </a:p>
        </p:txBody>
      </p:sp>
      <p:sp>
        <p:nvSpPr>
          <p:cNvPr id="22531" name="Rectangle 3"/>
          <p:cNvSpPr>
            <a:spLocks noGrp="1" noChangeArrowheads="1"/>
          </p:cNvSpPr>
          <p:nvPr>
            <p:ph type="body" idx="1"/>
          </p:nvPr>
        </p:nvSpPr>
        <p:spPr>
          <a:xfrm>
            <a:off x="685800" y="1901825"/>
            <a:ext cx="7772400" cy="4114800"/>
          </a:xfrm>
        </p:spPr>
        <p:txBody>
          <a:bodyPr>
            <a:normAutofit fontScale="92500" lnSpcReduction="10000"/>
          </a:bodyPr>
          <a:lstStyle/>
          <a:p>
            <a:pPr eaLnBrk="1" hangingPunct="1">
              <a:lnSpc>
                <a:spcPct val="80000"/>
              </a:lnSpc>
            </a:pPr>
            <a:r>
              <a:rPr lang="en-US" sz="2800" dirty="0" smtClean="0"/>
              <a:t>defect of </a:t>
            </a:r>
            <a:r>
              <a:rPr lang="en-US" sz="2800" dirty="0" err="1" smtClean="0"/>
              <a:t>galactose</a:t>
            </a:r>
            <a:r>
              <a:rPr lang="en-US" sz="2800" dirty="0" smtClean="0"/>
              <a:t> metabolism</a:t>
            </a:r>
          </a:p>
          <a:p>
            <a:pPr eaLnBrk="1" hangingPunct="1">
              <a:lnSpc>
                <a:spcPct val="80000"/>
              </a:lnSpc>
            </a:pPr>
            <a:r>
              <a:rPr lang="en-US" sz="2800" dirty="0" smtClean="0"/>
              <a:t>lactose -&gt; </a:t>
            </a:r>
            <a:r>
              <a:rPr lang="en-US" sz="2800" dirty="0" err="1" smtClean="0"/>
              <a:t>Gal+Glc</a:t>
            </a:r>
            <a:endParaRPr lang="en-US" sz="2800" dirty="0" smtClean="0"/>
          </a:p>
          <a:p>
            <a:pPr eaLnBrk="1" hangingPunct="1">
              <a:lnSpc>
                <a:spcPct val="80000"/>
              </a:lnSpc>
            </a:pPr>
            <a:r>
              <a:rPr lang="en-US" sz="2800" dirty="0" smtClean="0"/>
              <a:t>Gal -&gt; </a:t>
            </a:r>
            <a:r>
              <a:rPr lang="en-US" sz="2800" dirty="0" err="1" smtClean="0"/>
              <a:t>Glc</a:t>
            </a:r>
            <a:r>
              <a:rPr lang="en-US" sz="2800" dirty="0" smtClean="0"/>
              <a:t> - defect - accumulation of Gal in blood</a:t>
            </a:r>
          </a:p>
          <a:p>
            <a:pPr eaLnBrk="1" hangingPunct="1">
              <a:lnSpc>
                <a:spcPct val="80000"/>
              </a:lnSpc>
            </a:pPr>
            <a:r>
              <a:rPr lang="en-US" sz="2800" u="sng" dirty="0" smtClean="0"/>
              <a:t>liver, eyes, brain</a:t>
            </a:r>
            <a:r>
              <a:rPr lang="en-US" sz="2800" dirty="0" smtClean="0"/>
              <a:t> are affected</a:t>
            </a:r>
          </a:p>
          <a:p>
            <a:pPr eaLnBrk="1" hangingPunct="1">
              <a:lnSpc>
                <a:spcPct val="80000"/>
              </a:lnSpc>
            </a:pPr>
            <a:r>
              <a:rPr lang="en-US" sz="2800" dirty="0" err="1" smtClean="0"/>
              <a:t>hepatomegaly</a:t>
            </a:r>
            <a:r>
              <a:rPr lang="en-US" sz="2800" dirty="0" smtClean="0"/>
              <a:t> (fatty change - fibrosis - cirrhosis)</a:t>
            </a:r>
          </a:p>
          <a:p>
            <a:pPr eaLnBrk="1" hangingPunct="1">
              <a:lnSpc>
                <a:spcPct val="80000"/>
              </a:lnSpc>
            </a:pPr>
            <a:r>
              <a:rPr lang="en-US" sz="2800" dirty="0" smtClean="0"/>
              <a:t>lens - </a:t>
            </a:r>
            <a:r>
              <a:rPr lang="en-US" sz="2800" dirty="0" err="1" smtClean="0"/>
              <a:t>opacification</a:t>
            </a:r>
            <a:r>
              <a:rPr lang="en-US" sz="2800" dirty="0" smtClean="0"/>
              <a:t> - cataracts</a:t>
            </a:r>
          </a:p>
          <a:p>
            <a:pPr eaLnBrk="1" hangingPunct="1">
              <a:lnSpc>
                <a:spcPct val="80000"/>
              </a:lnSpc>
            </a:pPr>
            <a:r>
              <a:rPr lang="en-US" sz="2800" dirty="0" smtClean="0"/>
              <a:t>brain - loss of neurons, </a:t>
            </a:r>
            <a:r>
              <a:rPr lang="en-US" sz="2800" dirty="0" err="1" smtClean="0"/>
              <a:t>gliosis</a:t>
            </a:r>
            <a:r>
              <a:rPr lang="en-US" sz="2800" dirty="0" smtClean="0"/>
              <a:t>, edema</a:t>
            </a:r>
          </a:p>
          <a:p>
            <a:pPr eaLnBrk="1" hangingPunct="1">
              <a:lnSpc>
                <a:spcPct val="80000"/>
              </a:lnSpc>
            </a:pPr>
            <a:r>
              <a:rPr lang="en-US" sz="2800" dirty="0" err="1" smtClean="0"/>
              <a:t>Symptomatology</a:t>
            </a:r>
            <a:r>
              <a:rPr lang="en-US" sz="2800" dirty="0" smtClean="0"/>
              <a:t> - from birth</a:t>
            </a:r>
          </a:p>
          <a:p>
            <a:pPr eaLnBrk="1" hangingPunct="1">
              <a:lnSpc>
                <a:spcPct val="80000"/>
              </a:lnSpc>
            </a:pPr>
            <a:r>
              <a:rPr lang="en-US" sz="2800" dirty="0" smtClean="0"/>
              <a:t>vomiting, diarrhea</a:t>
            </a:r>
            <a:r>
              <a:rPr lang="cs-CZ" sz="2800" dirty="0" smtClean="0"/>
              <a:t>, </a:t>
            </a:r>
            <a:r>
              <a:rPr lang="en-US" sz="2800" dirty="0" smtClean="0"/>
              <a:t>jaundice, </a:t>
            </a:r>
            <a:r>
              <a:rPr lang="en-US" sz="2800" dirty="0" err="1" smtClean="0"/>
              <a:t>hepatomegaly</a:t>
            </a:r>
            <a:endParaRPr lang="en-US" sz="2800" dirty="0" smtClean="0"/>
          </a:p>
          <a:p>
            <a:pPr eaLnBrk="1" hangingPunct="1">
              <a:lnSpc>
                <a:spcPct val="80000"/>
              </a:lnSpc>
            </a:pPr>
            <a:r>
              <a:rPr lang="en-US" sz="2800" dirty="0" smtClean="0"/>
              <a:t>later - cataracts, mental retardation</a:t>
            </a:r>
          </a:p>
          <a:p>
            <a:pPr eaLnBrk="1" hangingPunct="1">
              <a:lnSpc>
                <a:spcPct val="80000"/>
              </a:lnSpc>
            </a:pPr>
            <a:r>
              <a:rPr lang="en-US" sz="2800" b="1" dirty="0" smtClean="0"/>
              <a:t>DIET!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normAutofit fontScale="90000"/>
          </a:bodyPr>
          <a:lstStyle/>
          <a:p>
            <a:pPr eaLnBrk="1" hangingPunct="1"/>
            <a:r>
              <a:rPr lang="en-US" dirty="0" smtClean="0"/>
              <a:t>Glycogen storage diseases (</a:t>
            </a:r>
            <a:r>
              <a:rPr lang="en-US" dirty="0" err="1" smtClean="0"/>
              <a:t>glycogenoses</a:t>
            </a:r>
            <a:r>
              <a:rPr lang="en-US" dirty="0" smtClean="0"/>
              <a:t>)</a:t>
            </a:r>
          </a:p>
        </p:txBody>
      </p:sp>
      <p:sp>
        <p:nvSpPr>
          <p:cNvPr id="23555" name="Rectangle 3"/>
          <p:cNvSpPr>
            <a:spLocks noGrp="1" noChangeArrowheads="1"/>
          </p:cNvSpPr>
          <p:nvPr>
            <p:ph type="body" idx="1"/>
          </p:nvPr>
        </p:nvSpPr>
        <p:spPr/>
        <p:txBody>
          <a:bodyPr/>
          <a:lstStyle/>
          <a:p>
            <a:pPr eaLnBrk="1" hangingPunct="1">
              <a:lnSpc>
                <a:spcPct val="80000"/>
              </a:lnSpc>
            </a:pPr>
            <a:r>
              <a:rPr lang="en-US" sz="2800" dirty="0" smtClean="0"/>
              <a:t>deficiency of any one of the enzymes involved in degradation or synthesis</a:t>
            </a:r>
          </a:p>
          <a:p>
            <a:pPr eaLnBrk="1" hangingPunct="1">
              <a:lnSpc>
                <a:spcPct val="80000"/>
              </a:lnSpc>
            </a:pPr>
            <a:r>
              <a:rPr lang="en-US" sz="2800" dirty="0" smtClean="0"/>
              <a:t>depending on the type of defect - tissue distribution, type of accumulated product</a:t>
            </a:r>
          </a:p>
          <a:p>
            <a:pPr eaLnBrk="1" hangingPunct="1">
              <a:lnSpc>
                <a:spcPct val="80000"/>
              </a:lnSpc>
            </a:pPr>
            <a:r>
              <a:rPr lang="en-US" sz="2800" dirty="0" smtClean="0"/>
              <a:t>12 forms - most important:</a:t>
            </a:r>
          </a:p>
          <a:p>
            <a:pPr eaLnBrk="1" hangingPunct="1">
              <a:lnSpc>
                <a:spcPct val="80000"/>
              </a:lnSpc>
            </a:pPr>
            <a:r>
              <a:rPr lang="en-US" sz="2800" dirty="0" smtClean="0"/>
              <a:t>type I. - </a:t>
            </a:r>
            <a:r>
              <a:rPr lang="en-US" sz="2800" u="sng" dirty="0" smtClean="0"/>
              <a:t>von </a:t>
            </a:r>
            <a:r>
              <a:rPr lang="en-US" sz="2800" u="sng" dirty="0" err="1" smtClean="0"/>
              <a:t>Gierke</a:t>
            </a:r>
            <a:r>
              <a:rPr lang="en-US" sz="2800" u="sng" dirty="0" smtClean="0"/>
              <a:t> disease</a:t>
            </a:r>
            <a:r>
              <a:rPr lang="en-US" sz="2800" dirty="0" smtClean="0"/>
              <a:t> - </a:t>
            </a:r>
            <a:r>
              <a:rPr lang="en-US" sz="2800" dirty="0" err="1" smtClean="0"/>
              <a:t>hepatorenal</a:t>
            </a:r>
            <a:r>
              <a:rPr lang="en-US" sz="2800" dirty="0" smtClean="0"/>
              <a:t> type</a:t>
            </a:r>
          </a:p>
          <a:p>
            <a:pPr eaLnBrk="1" hangingPunct="1">
              <a:lnSpc>
                <a:spcPct val="80000"/>
              </a:lnSpc>
            </a:pPr>
            <a:r>
              <a:rPr lang="en-US" sz="2800" dirty="0" smtClean="0"/>
              <a:t>type II. - </a:t>
            </a:r>
            <a:r>
              <a:rPr lang="en-US" sz="2800" u="sng" dirty="0" err="1" smtClean="0"/>
              <a:t>Pompe</a:t>
            </a:r>
            <a:r>
              <a:rPr lang="en-US" sz="2800" u="sng" dirty="0" smtClean="0"/>
              <a:t> disease</a:t>
            </a:r>
            <a:r>
              <a:rPr lang="en-US" sz="2800" dirty="0" smtClean="0"/>
              <a:t> - generalized type (liver, heart, skeletal muscle)</a:t>
            </a:r>
          </a:p>
          <a:p>
            <a:pPr eaLnBrk="1" hangingPunct="1">
              <a:lnSpc>
                <a:spcPct val="80000"/>
              </a:lnSpc>
            </a:pPr>
            <a:r>
              <a:rPr lang="en-US" sz="2800" dirty="0" smtClean="0"/>
              <a:t>type V. - </a:t>
            </a:r>
            <a:r>
              <a:rPr lang="en-US" sz="2800" u="sng" dirty="0" err="1" smtClean="0"/>
              <a:t>McArdle</a:t>
            </a:r>
            <a:r>
              <a:rPr lang="en-US" sz="2800" u="sng" dirty="0" smtClean="0"/>
              <a:t> syndrome</a:t>
            </a:r>
            <a:r>
              <a:rPr lang="en-US" sz="2800" dirty="0" smtClean="0"/>
              <a:t> - skeletal muscle only</a:t>
            </a:r>
          </a:p>
          <a:p>
            <a:pPr eaLnBrk="1" hangingPunct="1">
              <a:lnSpc>
                <a:spcPct val="80000"/>
              </a:lnSpc>
            </a:pPr>
            <a:r>
              <a:rPr lang="en-US" sz="2800" dirty="0" smtClean="0"/>
              <a:t>Biopsy preparation: PAS, Best's carmine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lstStyle/>
          <a:p>
            <a:pPr eaLnBrk="1" hangingPunct="1"/>
            <a:r>
              <a:rPr lang="en-US" dirty="0" err="1" smtClean="0"/>
              <a:t>Lysosomal</a:t>
            </a:r>
            <a:r>
              <a:rPr lang="en-US" dirty="0" smtClean="0"/>
              <a:t> storage diseases</a:t>
            </a:r>
          </a:p>
        </p:txBody>
      </p:sp>
      <p:sp>
        <p:nvSpPr>
          <p:cNvPr id="24579" name="Rectangle 3"/>
          <p:cNvSpPr>
            <a:spLocks noGrp="1" noChangeArrowheads="1"/>
          </p:cNvSpPr>
          <p:nvPr>
            <p:ph type="body" idx="1"/>
          </p:nvPr>
        </p:nvSpPr>
        <p:spPr/>
        <p:txBody>
          <a:bodyPr/>
          <a:lstStyle/>
          <a:p>
            <a:pPr eaLnBrk="1" hangingPunct="1">
              <a:lnSpc>
                <a:spcPct val="90000"/>
              </a:lnSpc>
            </a:pPr>
            <a:r>
              <a:rPr lang="en-US" smtClean="0"/>
              <a:t>defect of lysosomal enzymes, hydrolyzing various substances (a.o. sphingolipids, mucopolysacharides) - storage of insoluble metabolites in lysosomes</a:t>
            </a:r>
          </a:p>
          <a:p>
            <a:pPr eaLnBrk="1" hangingPunct="1">
              <a:lnSpc>
                <a:spcPct val="90000"/>
              </a:lnSpc>
            </a:pPr>
            <a:r>
              <a:rPr lang="en-US" smtClean="0"/>
              <a:t>extremely rare</a:t>
            </a:r>
          </a:p>
          <a:p>
            <a:pPr eaLnBrk="1" hangingPunct="1">
              <a:lnSpc>
                <a:spcPct val="90000"/>
              </a:lnSpc>
            </a:pPr>
            <a:endParaRPr lang="en-US" smtClean="0"/>
          </a:p>
          <a:p>
            <a:pPr eaLnBrk="1" hangingPunct="1">
              <a:lnSpc>
                <a:spcPct val="90000"/>
              </a:lnSpc>
              <a:buFontTx/>
              <a:buNone/>
            </a:pPr>
            <a:r>
              <a:rPr lang="en-US" smtClean="0">
                <a:solidFill>
                  <a:schemeClr val="accent1"/>
                </a:solidFill>
              </a:rPr>
              <a:t>Sphingolipidoses</a:t>
            </a:r>
          </a:p>
          <a:p>
            <a:pPr eaLnBrk="1" hangingPunct="1">
              <a:lnSpc>
                <a:spcPct val="90000"/>
              </a:lnSpc>
            </a:pPr>
            <a:r>
              <a:rPr lang="en-US" smtClean="0"/>
              <a:t>more frequent in Ashkenazi Jews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lstStyle/>
          <a:p>
            <a:pPr eaLnBrk="1" hangingPunct="1"/>
            <a:r>
              <a:rPr lang="en-US" dirty="0" err="1" smtClean="0"/>
              <a:t>Gaucher</a:t>
            </a:r>
            <a:r>
              <a:rPr lang="en-US" dirty="0" smtClean="0"/>
              <a:t> disease</a:t>
            </a:r>
          </a:p>
        </p:txBody>
      </p:sp>
      <p:sp>
        <p:nvSpPr>
          <p:cNvPr id="25603" name="Rectangle 3"/>
          <p:cNvSpPr>
            <a:spLocks noGrp="1" noChangeArrowheads="1"/>
          </p:cNvSpPr>
          <p:nvPr>
            <p:ph type="body" idx="1"/>
          </p:nvPr>
        </p:nvSpPr>
        <p:spPr/>
        <p:txBody>
          <a:bodyPr/>
          <a:lstStyle/>
          <a:p>
            <a:pPr eaLnBrk="1" hangingPunct="1"/>
            <a:r>
              <a:rPr lang="en-US" smtClean="0"/>
              <a:t>defect of glucocerebrosidase - 3 types (type 1 - survival, type 2 - lethal, type 3 - intermediate)</a:t>
            </a:r>
          </a:p>
          <a:p>
            <a:pPr eaLnBrk="1" hangingPunct="1"/>
            <a:r>
              <a:rPr lang="en-US" smtClean="0"/>
              <a:t>accumulation of glucocerebroside (Glc-ceramide) - kerasin</a:t>
            </a:r>
          </a:p>
          <a:p>
            <a:pPr eaLnBrk="1" hangingPunct="1"/>
            <a:r>
              <a:rPr lang="en-US" smtClean="0"/>
              <a:t>Gaucher cells - spleen (red pulp), liver (sinuses), bone marrow</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lstStyle/>
          <a:p>
            <a:pPr eaLnBrk="1" hangingPunct="1"/>
            <a:r>
              <a:rPr lang="en-US" dirty="0" err="1" smtClean="0"/>
              <a:t>Niemann</a:t>
            </a:r>
            <a:r>
              <a:rPr lang="en-US" dirty="0" smtClean="0"/>
              <a:t>-Pick disease</a:t>
            </a:r>
          </a:p>
        </p:txBody>
      </p:sp>
      <p:sp>
        <p:nvSpPr>
          <p:cNvPr id="26627" name="Rectangle 3"/>
          <p:cNvSpPr>
            <a:spLocks noGrp="1" noChangeArrowheads="1"/>
          </p:cNvSpPr>
          <p:nvPr>
            <p:ph type="body" idx="1"/>
          </p:nvPr>
        </p:nvSpPr>
        <p:spPr/>
        <p:txBody>
          <a:bodyPr/>
          <a:lstStyle/>
          <a:p>
            <a:pPr eaLnBrk="1" hangingPunct="1"/>
            <a:r>
              <a:rPr lang="en-US" smtClean="0"/>
              <a:t>defect of sphingomyelinase</a:t>
            </a:r>
          </a:p>
          <a:p>
            <a:pPr eaLnBrk="1" hangingPunct="1"/>
            <a:r>
              <a:rPr lang="en-US" smtClean="0"/>
              <a:t>accumulation of cholesterol and sphingomyelin in spleen, liver, BM, LN, lungs - massive visceromegaly</a:t>
            </a:r>
          </a:p>
          <a:p>
            <a:pPr eaLnBrk="1" hangingPunct="1"/>
            <a:r>
              <a:rPr lang="en-US" smtClean="0"/>
              <a:t>CNS (foamy cells) - severe neurological deterioration</a:t>
            </a:r>
          </a:p>
          <a:p>
            <a:pPr eaLnBrk="1" hangingPunct="1"/>
            <a:r>
              <a:rPr lang="en-US" smtClean="0"/>
              <a:t>death during first 4-5 years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normAutofit fontScale="90000"/>
          </a:bodyPr>
          <a:lstStyle/>
          <a:p>
            <a:pPr eaLnBrk="1" hangingPunct="1"/>
            <a:r>
              <a:rPr lang="en-US" dirty="0" err="1" smtClean="0"/>
              <a:t>Tay</a:t>
            </a:r>
            <a:r>
              <a:rPr lang="en-US" dirty="0" smtClean="0"/>
              <a:t>-Sachs disease =</a:t>
            </a:r>
            <a:r>
              <a:rPr lang="en-US" dirty="0" err="1" smtClean="0"/>
              <a:t>gangliosidosis</a:t>
            </a:r>
            <a:r>
              <a:rPr lang="en-US" dirty="0" smtClean="0"/>
              <a:t> (TSD)</a:t>
            </a:r>
          </a:p>
        </p:txBody>
      </p:sp>
      <p:sp>
        <p:nvSpPr>
          <p:cNvPr id="27651" name="Rectangle 3"/>
          <p:cNvSpPr>
            <a:spLocks noGrp="1" noChangeArrowheads="1"/>
          </p:cNvSpPr>
          <p:nvPr>
            <p:ph type="body" idx="1"/>
          </p:nvPr>
        </p:nvSpPr>
        <p:spPr>
          <a:xfrm>
            <a:off x="685800" y="2438400"/>
            <a:ext cx="7772400" cy="1219200"/>
          </a:xfrm>
        </p:spPr>
        <p:txBody>
          <a:bodyPr/>
          <a:lstStyle/>
          <a:p>
            <a:pPr eaLnBrk="1" hangingPunct="1"/>
            <a:r>
              <a:rPr lang="en-US" smtClean="0"/>
              <a:t>neurons and glial cells of CNS - mental retardation, blindness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988"/>
            <a:ext cx="8229600" cy="67786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err="1" smtClean="0"/>
              <a:t>Tay</a:t>
            </a:r>
            <a:r>
              <a:rPr lang="en-US" b="1" dirty="0" smtClean="0"/>
              <a:t>–Sachs disease (TSD)</a:t>
            </a:r>
            <a:r>
              <a:rPr lang="en-US" dirty="0" smtClean="0"/>
              <a:t> </a:t>
            </a:r>
            <a:endParaRPr lang="ru-RU" dirty="0"/>
          </a:p>
        </p:txBody>
      </p:sp>
      <p:sp>
        <p:nvSpPr>
          <p:cNvPr id="3" name="Содержимое 2"/>
          <p:cNvSpPr>
            <a:spLocks noGrp="1"/>
          </p:cNvSpPr>
          <p:nvPr>
            <p:ph idx="1"/>
          </p:nvPr>
        </p:nvSpPr>
        <p:spPr>
          <a:xfrm>
            <a:off x="457200" y="1123950"/>
            <a:ext cx="8229600" cy="5734050"/>
          </a:xfrm>
        </p:spPr>
        <p:txBody>
          <a:bodyPr>
            <a:normAutofit fontScale="47500" lnSpcReduction="20000"/>
          </a:bodyPr>
          <a:lstStyle/>
          <a:p>
            <a:r>
              <a:rPr lang="en-US" dirty="0" smtClean="0"/>
              <a:t>(also known as </a:t>
            </a:r>
            <a:r>
              <a:rPr lang="en-US" b="1" dirty="0" smtClean="0">
                <a:hlinkClick r:id="rId2" tooltip="GM2 gangliosidoses"/>
              </a:rPr>
              <a:t>GM2 </a:t>
            </a:r>
            <a:r>
              <a:rPr lang="en-US" b="1" dirty="0" err="1" smtClean="0">
                <a:hlinkClick r:id="rId2" tooltip="GM2 gangliosidoses"/>
              </a:rPr>
              <a:t>gangliosidosis</a:t>
            </a:r>
            <a:r>
              <a:rPr lang="en-US" dirty="0" smtClean="0"/>
              <a:t> or </a:t>
            </a:r>
            <a:r>
              <a:rPr lang="en-US" b="1" dirty="0" err="1" smtClean="0">
                <a:hlinkClick r:id="rId3" tooltip="HEXA"/>
              </a:rPr>
              <a:t>hexosaminidase</a:t>
            </a:r>
            <a:r>
              <a:rPr lang="en-US" b="1" dirty="0" smtClean="0">
                <a:hlinkClick r:id="rId3" tooltip="HEXA"/>
              </a:rPr>
              <a:t> A</a:t>
            </a:r>
            <a:r>
              <a:rPr lang="en-US" b="1" dirty="0" smtClean="0"/>
              <a:t> deficiency</a:t>
            </a:r>
            <a:r>
              <a:rPr lang="en-US" dirty="0" smtClean="0"/>
              <a:t>) is a rare </a:t>
            </a:r>
            <a:r>
              <a:rPr lang="en-US" dirty="0" err="1" smtClean="0">
                <a:hlinkClick r:id="rId4" tooltip="Autosomal recessive"/>
              </a:rPr>
              <a:t>autosomal</a:t>
            </a:r>
            <a:r>
              <a:rPr lang="en-US" dirty="0" smtClean="0">
                <a:hlinkClick r:id="rId4" tooltip="Autosomal recessive"/>
              </a:rPr>
              <a:t> recessive</a:t>
            </a:r>
            <a:r>
              <a:rPr lang="en-US" dirty="0" smtClean="0"/>
              <a:t> </a:t>
            </a:r>
            <a:r>
              <a:rPr lang="en-US" dirty="0" smtClean="0">
                <a:hlinkClick r:id="rId5" tooltip="Genetic disorder"/>
              </a:rPr>
              <a:t>genetic disorder</a:t>
            </a:r>
            <a:r>
              <a:rPr lang="en-US" dirty="0" smtClean="0"/>
              <a:t>. In its most common variant (known as infantile </a:t>
            </a:r>
            <a:r>
              <a:rPr lang="en-US" dirty="0" err="1" smtClean="0"/>
              <a:t>Tay</a:t>
            </a:r>
            <a:r>
              <a:rPr lang="en-US" dirty="0" smtClean="0"/>
              <a:t>–Sachs disease), it causes a progressive deterioration of </a:t>
            </a:r>
            <a:r>
              <a:rPr lang="en-US" dirty="0" smtClean="0">
                <a:hlinkClick r:id="rId6" tooltip="Nerve cell"/>
              </a:rPr>
              <a:t>nerve cells</a:t>
            </a:r>
            <a:r>
              <a:rPr lang="en-US" dirty="0" smtClean="0"/>
              <a:t> and of mental and physical abilities that begins around 7 months of age and usually results in death by the age of four. The disease occurs when harmful quantities of </a:t>
            </a:r>
            <a:r>
              <a:rPr lang="en-US" dirty="0" smtClean="0">
                <a:hlinkClick r:id="rId7" tooltip="Cell membrane"/>
              </a:rPr>
              <a:t>cell membrane</a:t>
            </a:r>
            <a:r>
              <a:rPr lang="en-US" dirty="0" smtClean="0"/>
              <a:t> components known as </a:t>
            </a:r>
            <a:r>
              <a:rPr lang="en-US" dirty="0" err="1" smtClean="0">
                <a:hlinkClick r:id="rId8" tooltip="Ganglioside"/>
              </a:rPr>
              <a:t>gangliosides</a:t>
            </a:r>
            <a:r>
              <a:rPr lang="en-US" dirty="0" smtClean="0"/>
              <a:t> accumulate in the </a:t>
            </a:r>
            <a:r>
              <a:rPr lang="en-US" dirty="0" smtClean="0">
                <a:hlinkClick r:id="rId9" tooltip="Human brain"/>
              </a:rPr>
              <a:t>brain</a:t>
            </a:r>
            <a:r>
              <a:rPr lang="en-US" dirty="0" smtClean="0"/>
              <a:t>'s nerve cells, eventually leading to the premature death of the cells. A </a:t>
            </a:r>
            <a:r>
              <a:rPr lang="en-US" dirty="0" err="1" smtClean="0"/>
              <a:t>ganglioside</a:t>
            </a:r>
            <a:r>
              <a:rPr lang="en-US" dirty="0" smtClean="0"/>
              <a:t> is a form of </a:t>
            </a:r>
            <a:r>
              <a:rPr lang="en-US" dirty="0" err="1" smtClean="0">
                <a:hlinkClick r:id="rId10" tooltip="Sphingolipid"/>
              </a:rPr>
              <a:t>sphingolipid</a:t>
            </a:r>
            <a:r>
              <a:rPr lang="en-US" dirty="0" smtClean="0"/>
              <a:t>, which makes </a:t>
            </a:r>
            <a:r>
              <a:rPr lang="en-US" dirty="0" err="1" smtClean="0"/>
              <a:t>Tay</a:t>
            </a:r>
            <a:r>
              <a:rPr lang="en-US" dirty="0" smtClean="0"/>
              <a:t>–Sachs disease a member of the </a:t>
            </a:r>
            <a:r>
              <a:rPr lang="en-US" dirty="0" err="1" smtClean="0">
                <a:hlinkClick r:id="rId11" tooltip="Sphingolipidoses"/>
              </a:rPr>
              <a:t>sphingolipidoses</a:t>
            </a:r>
            <a:r>
              <a:rPr lang="en-US" dirty="0" smtClean="0"/>
              <a:t>. There is no known cure or treatment.</a:t>
            </a:r>
          </a:p>
          <a:p>
            <a:r>
              <a:rPr lang="en-US" dirty="0" smtClean="0"/>
              <a:t>The disease is named after the British </a:t>
            </a:r>
            <a:r>
              <a:rPr lang="en-US" dirty="0" smtClean="0">
                <a:hlinkClick r:id="rId12" tooltip="Ophthalmologist"/>
              </a:rPr>
              <a:t>ophthalmologist</a:t>
            </a:r>
            <a:r>
              <a:rPr lang="en-US" dirty="0" smtClean="0"/>
              <a:t> </a:t>
            </a:r>
            <a:r>
              <a:rPr lang="en-US" dirty="0" err="1" smtClean="0">
                <a:hlinkClick r:id="rId13" tooltip="Waren Tay"/>
              </a:rPr>
              <a:t>Waren</a:t>
            </a:r>
            <a:r>
              <a:rPr lang="en-US" dirty="0" smtClean="0">
                <a:hlinkClick r:id="rId13" tooltip="Waren Tay"/>
              </a:rPr>
              <a:t> </a:t>
            </a:r>
            <a:r>
              <a:rPr lang="en-US" dirty="0" err="1" smtClean="0">
                <a:hlinkClick r:id="rId13" tooltip="Waren Tay"/>
              </a:rPr>
              <a:t>Tay</a:t>
            </a:r>
            <a:r>
              <a:rPr lang="en-US" dirty="0" smtClean="0"/>
              <a:t>, who in 1881 first described a </a:t>
            </a:r>
            <a:r>
              <a:rPr lang="en-US" b="1" dirty="0" smtClean="0"/>
              <a:t>symptomatic red spot on the </a:t>
            </a:r>
            <a:r>
              <a:rPr lang="en-US" b="1" dirty="0" smtClean="0">
                <a:hlinkClick r:id="rId14" tooltip="Retina"/>
              </a:rPr>
              <a:t>retina</a:t>
            </a:r>
            <a:r>
              <a:rPr lang="en-US" b="1" dirty="0" smtClean="0"/>
              <a:t> of the eye</a:t>
            </a:r>
            <a:r>
              <a:rPr lang="en-US" dirty="0" smtClean="0"/>
              <a:t>; and after the American </a:t>
            </a:r>
            <a:r>
              <a:rPr lang="en-US" dirty="0" smtClean="0">
                <a:hlinkClick r:id="rId15" tooltip="Neurologist"/>
              </a:rPr>
              <a:t>neurologist</a:t>
            </a:r>
            <a:r>
              <a:rPr lang="en-US" dirty="0" smtClean="0"/>
              <a:t> </a:t>
            </a:r>
            <a:r>
              <a:rPr lang="en-US" dirty="0" smtClean="0">
                <a:hlinkClick r:id="rId16" tooltip="Bernard Sachs"/>
              </a:rPr>
              <a:t>Bernard Sachs</a:t>
            </a:r>
            <a:r>
              <a:rPr lang="en-US" dirty="0" smtClean="0"/>
              <a:t> of </a:t>
            </a:r>
            <a:r>
              <a:rPr lang="en-US" dirty="0" smtClean="0">
                <a:hlinkClick r:id="rId17" tooltip="Mount Sinai Hospital (Manhattan)"/>
              </a:rPr>
              <a:t>Mount Sinai Hospital</a:t>
            </a:r>
            <a:r>
              <a:rPr lang="en-US" dirty="0" smtClean="0"/>
              <a:t>, who described in 1887 the </a:t>
            </a:r>
            <a:r>
              <a:rPr lang="en-US" dirty="0" smtClean="0">
                <a:hlinkClick r:id="rId18" tooltip="Cell (biology)"/>
              </a:rPr>
              <a:t>cellular</a:t>
            </a:r>
            <a:r>
              <a:rPr lang="en-US" dirty="0" smtClean="0"/>
              <a:t> changes of </a:t>
            </a:r>
            <a:r>
              <a:rPr lang="en-US" dirty="0" err="1" smtClean="0"/>
              <a:t>Tay</a:t>
            </a:r>
            <a:r>
              <a:rPr lang="en-US" dirty="0" smtClean="0"/>
              <a:t>–Sachs disease and noted an increased disease prevalence in </a:t>
            </a:r>
            <a:r>
              <a:rPr lang="en-US" dirty="0" smtClean="0">
                <a:hlinkClick r:id="rId19" tooltip="Ashkenazi Jews"/>
              </a:rPr>
              <a:t>Ashkenazi Jews</a:t>
            </a:r>
            <a:r>
              <a:rPr lang="en-US" dirty="0" smtClean="0"/>
              <a:t>.</a:t>
            </a:r>
          </a:p>
          <a:p>
            <a:r>
              <a:rPr lang="en-US" dirty="0" smtClean="0"/>
              <a:t>Research in the late 20th century demonstrated that </a:t>
            </a:r>
            <a:r>
              <a:rPr lang="en-US" dirty="0" err="1" smtClean="0"/>
              <a:t>Tay</a:t>
            </a:r>
            <a:r>
              <a:rPr lang="en-US" dirty="0" smtClean="0"/>
              <a:t>–Sachs disease is caused by a </a:t>
            </a:r>
            <a:r>
              <a:rPr lang="en-US" dirty="0" smtClean="0">
                <a:hlinkClick r:id="rId20" tooltip="Genetic mutation"/>
              </a:rPr>
              <a:t>genetic mutation</a:t>
            </a:r>
            <a:r>
              <a:rPr lang="en-US" dirty="0" smtClean="0"/>
              <a:t> in the </a:t>
            </a:r>
            <a:r>
              <a:rPr lang="en-US" i="1" dirty="0" smtClean="0">
                <a:hlinkClick r:id="rId3" tooltip="HEXA"/>
              </a:rPr>
              <a:t>HEXA</a:t>
            </a:r>
            <a:r>
              <a:rPr lang="en-US" dirty="0" smtClean="0"/>
              <a:t> </a:t>
            </a:r>
            <a:r>
              <a:rPr lang="en-US" dirty="0" smtClean="0">
                <a:hlinkClick r:id="rId21" tooltip="Gene"/>
              </a:rPr>
              <a:t>gene</a:t>
            </a:r>
            <a:r>
              <a:rPr lang="en-US" dirty="0" smtClean="0"/>
              <a:t> on </a:t>
            </a:r>
            <a:r>
              <a:rPr lang="en-US" dirty="0" smtClean="0">
                <a:hlinkClick r:id="rId22" tooltip="Chromosome 15 (human)"/>
              </a:rPr>
              <a:t>chromosome 15</a:t>
            </a:r>
            <a:r>
              <a:rPr lang="en-US" dirty="0" smtClean="0"/>
              <a:t>. A large number of </a:t>
            </a:r>
            <a:r>
              <a:rPr lang="en-US" i="1" dirty="0" smtClean="0"/>
              <a:t>HEXA</a:t>
            </a:r>
            <a:r>
              <a:rPr lang="en-US" dirty="0" smtClean="0"/>
              <a:t> mutations have been discovered, and new ones are still being reported. These mutations reach significant frequencies in specific populations. </a:t>
            </a:r>
            <a:r>
              <a:rPr lang="en-US" dirty="0" smtClean="0">
                <a:hlinkClick r:id="rId23" tooltip="French Canadian"/>
              </a:rPr>
              <a:t>French Canadians</a:t>
            </a:r>
            <a:r>
              <a:rPr lang="en-US" dirty="0" smtClean="0"/>
              <a:t> of southeastern </a:t>
            </a:r>
            <a:r>
              <a:rPr lang="en-US" dirty="0" smtClean="0">
                <a:hlinkClick r:id="rId24" tooltip="Quebec"/>
              </a:rPr>
              <a:t>Quebec</a:t>
            </a:r>
            <a:r>
              <a:rPr lang="en-US" dirty="0" smtClean="0"/>
              <a:t> have a </a:t>
            </a:r>
            <a:r>
              <a:rPr lang="en-US" dirty="0" smtClean="0">
                <a:hlinkClick r:id="rId25" tooltip="Genetic carrier"/>
              </a:rPr>
              <a:t>carrier</a:t>
            </a:r>
            <a:r>
              <a:rPr lang="en-US" dirty="0" smtClean="0"/>
              <a:t> frequency similar to that seen in Ashkenazi Jews, but carry a different mutation. </a:t>
            </a:r>
            <a:r>
              <a:rPr lang="en-US" dirty="0" smtClean="0">
                <a:hlinkClick r:id="rId26" tooltip="Cajun"/>
              </a:rPr>
              <a:t>Cajuns</a:t>
            </a:r>
            <a:r>
              <a:rPr lang="en-US" dirty="0" smtClean="0"/>
              <a:t> of southern </a:t>
            </a:r>
            <a:r>
              <a:rPr lang="en-US" dirty="0" smtClean="0">
                <a:hlinkClick r:id="rId27" tooltip="Louisiana"/>
              </a:rPr>
              <a:t>Louisiana</a:t>
            </a:r>
            <a:r>
              <a:rPr lang="en-US" dirty="0" smtClean="0"/>
              <a:t> carry the same mutation that is seen most commonly in Ashkenazi Jews. </a:t>
            </a:r>
            <a:r>
              <a:rPr lang="en-US" i="1" dirty="0" smtClean="0"/>
              <a:t>HEXA</a:t>
            </a:r>
            <a:r>
              <a:rPr lang="en-US" dirty="0" smtClean="0"/>
              <a:t> mutations are rare and are most seen in genetically isolated populations. </a:t>
            </a:r>
            <a:r>
              <a:rPr lang="en-US" dirty="0" err="1" smtClean="0"/>
              <a:t>Tay</a:t>
            </a:r>
            <a:r>
              <a:rPr lang="en-US" dirty="0" smtClean="0"/>
              <a:t>–Sachs can occur from the inheritance of either two similar, or two unrelated, causative mutations in the </a:t>
            </a:r>
            <a:r>
              <a:rPr lang="en-US" i="1" dirty="0" smtClean="0"/>
              <a:t>HEXA</a:t>
            </a:r>
            <a:r>
              <a:rPr lang="en-US" dirty="0" smtClean="0"/>
              <a:t> gene.</a:t>
            </a:r>
          </a:p>
          <a:p>
            <a:r>
              <a:rPr lang="en-US" dirty="0" smtClean="0"/>
              <a:t>As an </a:t>
            </a:r>
            <a:r>
              <a:rPr lang="en-US" dirty="0" err="1" smtClean="0"/>
              <a:t>autosomal</a:t>
            </a:r>
            <a:r>
              <a:rPr lang="en-US" dirty="0" smtClean="0"/>
              <a:t> recessive disorder, two </a:t>
            </a:r>
            <a:r>
              <a:rPr lang="en-US" dirty="0" err="1" smtClean="0"/>
              <a:t>Tay</a:t>
            </a:r>
            <a:r>
              <a:rPr lang="en-US" dirty="0" smtClean="0"/>
              <a:t>–Sachs </a:t>
            </a:r>
            <a:r>
              <a:rPr lang="en-US" dirty="0" smtClean="0">
                <a:hlinkClick r:id="rId28" tooltip="Allele"/>
              </a:rPr>
              <a:t>alleles</a:t>
            </a:r>
            <a:r>
              <a:rPr lang="en-US" dirty="0" smtClean="0"/>
              <a:t> are required for an individual to exhibit symptoms of the disease. Carriers of a single </a:t>
            </a:r>
            <a:r>
              <a:rPr lang="en-US" dirty="0" err="1" smtClean="0"/>
              <a:t>Tay</a:t>
            </a:r>
            <a:r>
              <a:rPr lang="en-US" dirty="0" smtClean="0"/>
              <a:t>–Sachs allele do not exhibit symptoms of the disease but appear to be protected to some extent against </a:t>
            </a:r>
            <a:r>
              <a:rPr lang="en-US" dirty="0" smtClean="0">
                <a:hlinkClick r:id="rId29" tooltip="Tuberculosis"/>
              </a:rPr>
              <a:t>tuberculosis</a:t>
            </a:r>
            <a:r>
              <a:rPr lang="en-US" dirty="0" smtClean="0"/>
              <a:t>. This accounts for the persistence of the allele in certain populations in that it confers a </a:t>
            </a:r>
            <a:r>
              <a:rPr lang="en-US" dirty="0" smtClean="0">
                <a:hlinkClick r:id="rId30" tooltip="Fitness (biology)"/>
              </a:rPr>
              <a:t>selective advantage</a:t>
            </a:r>
            <a:r>
              <a:rPr lang="en-US" dirty="0" smtClean="0"/>
              <a:t>—in other words, being a </a:t>
            </a:r>
            <a:r>
              <a:rPr lang="en-US" dirty="0" smtClean="0">
                <a:hlinkClick r:id="rId31" tooltip="Heterozygote advantage"/>
              </a:rPr>
              <a:t>heterozygote is advantageous</a:t>
            </a:r>
            <a:r>
              <a:rPr lang="en-US" dirty="0" smtClean="0"/>
              <a:t>.</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1143000"/>
          </a:xfrm>
        </p:spPr>
        <p:style>
          <a:lnRef idx="1">
            <a:schemeClr val="accent1"/>
          </a:lnRef>
          <a:fillRef idx="2">
            <a:schemeClr val="accent1"/>
          </a:fillRef>
          <a:effectRef idx="1">
            <a:schemeClr val="accent1"/>
          </a:effectRef>
          <a:fontRef idx="minor">
            <a:schemeClr val="dk1"/>
          </a:fontRef>
        </p:style>
        <p:txBody>
          <a:bodyPr>
            <a:normAutofit/>
          </a:bodyPr>
          <a:lstStyle/>
          <a:p>
            <a:r>
              <a:rPr lang="en-US" dirty="0" smtClean="0"/>
              <a:t>1. Disorders with </a:t>
            </a:r>
            <a:r>
              <a:rPr lang="en-US" b="1" dirty="0" smtClean="0"/>
              <a:t>polygenic</a:t>
            </a:r>
            <a:r>
              <a:rPr lang="en-US" dirty="0" smtClean="0"/>
              <a:t> inheritance</a:t>
            </a:r>
            <a:endParaRPr lang="ru-RU" dirty="0"/>
          </a:p>
        </p:txBody>
      </p:sp>
      <p:sp>
        <p:nvSpPr>
          <p:cNvPr id="3" name="Содержимое 2"/>
          <p:cNvSpPr>
            <a:spLocks noGrp="1"/>
          </p:cNvSpPr>
          <p:nvPr>
            <p:ph idx="1"/>
          </p:nvPr>
        </p:nvSpPr>
        <p:spPr>
          <a:xfrm>
            <a:off x="0" y="1600200"/>
            <a:ext cx="9144000" cy="4525963"/>
          </a:xfrm>
        </p:spPr>
        <p:txBody>
          <a:bodyPr>
            <a:normAutofit fontScale="85000" lnSpcReduction="10000"/>
          </a:bodyPr>
          <a:lstStyle/>
          <a:p>
            <a:pPr>
              <a:lnSpc>
                <a:spcPct val="90000"/>
              </a:lnSpc>
            </a:pPr>
            <a:r>
              <a:rPr lang="en-US" dirty="0" smtClean="0"/>
              <a:t>influence of </a:t>
            </a:r>
            <a:r>
              <a:rPr lang="en-US" b="1" dirty="0" smtClean="0"/>
              <a:t>multiple genes </a:t>
            </a:r>
            <a:r>
              <a:rPr lang="en-US" dirty="0" smtClean="0"/>
              <a:t>+ environmental factors</a:t>
            </a:r>
          </a:p>
          <a:p>
            <a:pPr>
              <a:lnSpc>
                <a:spcPct val="90000"/>
              </a:lnSpc>
            </a:pPr>
            <a:r>
              <a:rPr lang="en-US" dirty="0" smtClean="0"/>
              <a:t>relatively frequent</a:t>
            </a:r>
          </a:p>
          <a:p>
            <a:pPr>
              <a:lnSpc>
                <a:spcPct val="90000"/>
              </a:lnSpc>
            </a:pPr>
            <a:r>
              <a:rPr lang="en-US" dirty="0" smtClean="0"/>
              <a:t>Diabetes mellitus (see Endocrine pathology)</a:t>
            </a:r>
          </a:p>
          <a:p>
            <a:pPr>
              <a:lnSpc>
                <a:spcPct val="90000"/>
              </a:lnSpc>
            </a:pPr>
            <a:r>
              <a:rPr lang="en-US" dirty="0" smtClean="0"/>
              <a:t>Hypertension (see Circulation)</a:t>
            </a:r>
          </a:p>
          <a:p>
            <a:pPr>
              <a:lnSpc>
                <a:spcPct val="90000"/>
              </a:lnSpc>
            </a:pPr>
            <a:r>
              <a:rPr lang="en-US" dirty="0" smtClean="0"/>
              <a:t>Gout (discussed here + see Crystals)</a:t>
            </a:r>
          </a:p>
          <a:p>
            <a:pPr>
              <a:lnSpc>
                <a:spcPct val="90000"/>
              </a:lnSpc>
            </a:pPr>
            <a:r>
              <a:rPr lang="en-US" dirty="0" smtClean="0"/>
              <a:t>Schizophrenia (Psychiatry)</a:t>
            </a:r>
          </a:p>
          <a:p>
            <a:pPr>
              <a:lnSpc>
                <a:spcPct val="90000"/>
              </a:lnSpc>
            </a:pPr>
            <a:r>
              <a:rPr lang="en-US" dirty="0" smtClean="0"/>
              <a:t>Congenital heart disease - certain forms (see Heart)</a:t>
            </a:r>
          </a:p>
          <a:p>
            <a:pPr>
              <a:lnSpc>
                <a:spcPct val="90000"/>
              </a:lnSpc>
            </a:pPr>
            <a:r>
              <a:rPr lang="en-US" dirty="0" smtClean="0"/>
              <a:t>Some types of cancer (ovarian, breast, colon) (see </a:t>
            </a:r>
            <a:r>
              <a:rPr lang="en-US" dirty="0" err="1" smtClean="0"/>
              <a:t>Neoplasms</a:t>
            </a:r>
            <a:r>
              <a:rPr lang="en-US" dirty="0" smtClean="0"/>
              <a:t>)</a:t>
            </a:r>
          </a:p>
          <a:p>
            <a:pPr>
              <a:lnSpc>
                <a:spcPct val="90000"/>
              </a:lnSpc>
            </a:pPr>
            <a:r>
              <a:rPr lang="en-US" dirty="0" smtClean="0"/>
              <a:t>often familial occurrence - probability: 1</a:t>
            </a:r>
            <a:r>
              <a:rPr lang="en-US" baseline="30000" dirty="0" smtClean="0"/>
              <a:t>st</a:t>
            </a:r>
            <a:r>
              <a:rPr lang="en-US" dirty="0" smtClean="0"/>
              <a:t> generation of relatives about 5-10%; 2</a:t>
            </a:r>
            <a:r>
              <a:rPr lang="en-US" baseline="30000" dirty="0" smtClean="0"/>
              <a:t>nd</a:t>
            </a:r>
            <a:r>
              <a:rPr lang="en-US" dirty="0" smtClean="0"/>
              <a:t> generation of relatives - 0,5-1%</a:t>
            </a:r>
          </a:p>
          <a:p>
            <a:endParaRPr lang="ru-RU"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762001"/>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Signs and symptoms of TSD</a:t>
            </a:r>
            <a:br>
              <a:rPr lang="en-US" b="1" dirty="0" smtClean="0"/>
            </a:br>
            <a:endParaRPr lang="ru-RU" dirty="0"/>
          </a:p>
        </p:txBody>
      </p:sp>
      <p:sp>
        <p:nvSpPr>
          <p:cNvPr id="3" name="Содержимое 2"/>
          <p:cNvSpPr>
            <a:spLocks noGrp="1"/>
          </p:cNvSpPr>
          <p:nvPr>
            <p:ph idx="1"/>
          </p:nvPr>
        </p:nvSpPr>
        <p:spPr>
          <a:xfrm>
            <a:off x="0" y="790575"/>
            <a:ext cx="9144000" cy="6067425"/>
          </a:xfrm>
        </p:spPr>
        <p:txBody>
          <a:bodyPr>
            <a:normAutofit fontScale="55000" lnSpcReduction="20000"/>
          </a:bodyPr>
          <a:lstStyle/>
          <a:p>
            <a:r>
              <a:rPr lang="en-US" dirty="0" smtClean="0"/>
              <a:t>The disease is typically first noticed in infants around 6 months old displaying an abnormally strong response to sudden noises or other stimulus, known as the "startle response", because they are startled. There may also be listlessness or muscle stiffness (</a:t>
            </a:r>
            <a:r>
              <a:rPr lang="en-US" dirty="0" err="1" smtClean="0"/>
              <a:t>hypertonia</a:t>
            </a:r>
            <a:r>
              <a:rPr lang="en-US" dirty="0" smtClean="0"/>
              <a:t>). The disease is classified into several forms, which are differentiated based on the onset age of </a:t>
            </a:r>
            <a:r>
              <a:rPr lang="en-US" dirty="0" smtClean="0">
                <a:hlinkClick r:id="rId2" tooltip="Neurological"/>
              </a:rPr>
              <a:t>neurological</a:t>
            </a:r>
            <a:r>
              <a:rPr lang="en-US" dirty="0" smtClean="0"/>
              <a:t> </a:t>
            </a:r>
            <a:r>
              <a:rPr lang="en-US" dirty="0" smtClean="0">
                <a:hlinkClick r:id="rId3" tooltip="Symptom"/>
              </a:rPr>
              <a:t>symptoms</a:t>
            </a:r>
            <a:r>
              <a:rPr lang="en-US" dirty="0" smtClean="0"/>
              <a:t>.</a:t>
            </a:r>
          </a:p>
          <a:p>
            <a:r>
              <a:rPr lang="en-US" b="1" dirty="0" smtClean="0"/>
              <a:t>Infantile TSD.</a:t>
            </a:r>
            <a:r>
              <a:rPr lang="en-US" dirty="0" smtClean="0"/>
              <a:t> </a:t>
            </a:r>
            <a:r>
              <a:rPr lang="en-US" dirty="0" smtClean="0">
                <a:hlinkClick r:id="rId4" tooltip="Infant"/>
              </a:rPr>
              <a:t>Infants</a:t>
            </a:r>
            <a:r>
              <a:rPr lang="en-US" dirty="0" smtClean="0"/>
              <a:t> with disease appear to develop normally for 6 six months after </a:t>
            </a:r>
            <a:r>
              <a:rPr lang="en-US" dirty="0" smtClean="0">
                <a:hlinkClick r:id="rId5" tooltip="Birth"/>
              </a:rPr>
              <a:t>birth</a:t>
            </a:r>
            <a:r>
              <a:rPr lang="en-US" dirty="0" smtClean="0"/>
              <a:t>. Then, as </a:t>
            </a:r>
            <a:r>
              <a:rPr lang="en-US" dirty="0" smtClean="0">
                <a:hlinkClick r:id="rId6" tooltip="Neuron"/>
              </a:rPr>
              <a:t>neurons</a:t>
            </a:r>
            <a:r>
              <a:rPr lang="en-US" dirty="0" smtClean="0"/>
              <a:t> become distended with </a:t>
            </a:r>
            <a:r>
              <a:rPr lang="en-US" dirty="0" err="1" smtClean="0"/>
              <a:t>gangliosides</a:t>
            </a:r>
            <a:r>
              <a:rPr lang="en-US" dirty="0" smtClean="0"/>
              <a:t>, a relentless </a:t>
            </a:r>
            <a:r>
              <a:rPr lang="en-US" dirty="0" smtClean="0">
                <a:hlinkClick r:id="rId7" tooltip="Genetic deterioration"/>
              </a:rPr>
              <a:t>deterioration</a:t>
            </a:r>
            <a:r>
              <a:rPr lang="en-US" dirty="0" smtClean="0"/>
              <a:t> begins. The child may become </a:t>
            </a:r>
            <a:r>
              <a:rPr lang="en-US" dirty="0" smtClean="0">
                <a:hlinkClick r:id="rId8" tooltip="Blindness"/>
              </a:rPr>
              <a:t>blind</a:t>
            </a:r>
            <a:r>
              <a:rPr lang="en-US" dirty="0" smtClean="0"/>
              <a:t>, </a:t>
            </a:r>
            <a:r>
              <a:rPr lang="en-US" dirty="0" smtClean="0">
                <a:hlinkClick r:id="rId9" tooltip="Deaf"/>
              </a:rPr>
              <a:t>deaf</a:t>
            </a:r>
            <a:r>
              <a:rPr lang="en-US" dirty="0" smtClean="0"/>
              <a:t>, unable to </a:t>
            </a:r>
            <a:r>
              <a:rPr lang="en-US" dirty="0" smtClean="0">
                <a:hlinkClick r:id="rId10" tooltip="Swallowing"/>
              </a:rPr>
              <a:t>swallow</a:t>
            </a:r>
            <a:r>
              <a:rPr lang="en-US" dirty="0" smtClean="0"/>
              <a:t>, </a:t>
            </a:r>
            <a:r>
              <a:rPr lang="en-US" dirty="0" smtClean="0">
                <a:hlinkClick r:id="rId11" tooltip="Atrophy"/>
              </a:rPr>
              <a:t>atrophied</a:t>
            </a:r>
            <a:r>
              <a:rPr lang="en-US" dirty="0" smtClean="0"/>
              <a:t>, and </a:t>
            </a:r>
            <a:r>
              <a:rPr lang="en-US" dirty="0" smtClean="0">
                <a:hlinkClick r:id="rId12" tooltip="Paralysis"/>
              </a:rPr>
              <a:t>paralytic</a:t>
            </a:r>
            <a:r>
              <a:rPr lang="en-US" dirty="0" smtClean="0"/>
              <a:t>. Death usually occurs before the age of four. </a:t>
            </a:r>
          </a:p>
          <a:p>
            <a:r>
              <a:rPr lang="en-US" b="1" dirty="0" smtClean="0"/>
              <a:t>Juvenile TSD </a:t>
            </a:r>
            <a:r>
              <a:rPr lang="en-US" dirty="0" smtClean="0"/>
              <a:t>is rarer than other forms of TSD, and usually is initially seen in children between 2 and 10 years old. People with TSD develop </a:t>
            </a:r>
            <a:r>
              <a:rPr lang="en-US" dirty="0" smtClean="0">
                <a:hlinkClick r:id="rId13" tooltip="Cognitive"/>
              </a:rPr>
              <a:t>cognitive</a:t>
            </a:r>
            <a:r>
              <a:rPr lang="en-US" dirty="0" smtClean="0"/>
              <a:t> and </a:t>
            </a:r>
            <a:r>
              <a:rPr lang="en-US" dirty="0" smtClean="0">
                <a:hlinkClick r:id="rId14" tooltip="Motor skill"/>
              </a:rPr>
              <a:t>motor skill</a:t>
            </a:r>
            <a:r>
              <a:rPr lang="en-US" dirty="0" smtClean="0"/>
              <a:t> deterioration, </a:t>
            </a:r>
            <a:r>
              <a:rPr lang="en-US" dirty="0" err="1" smtClean="0">
                <a:hlinkClick r:id="rId15" tooltip="Dysarthria"/>
              </a:rPr>
              <a:t>dysarthria</a:t>
            </a:r>
            <a:r>
              <a:rPr lang="en-US" dirty="0" smtClean="0"/>
              <a:t>, </a:t>
            </a:r>
            <a:r>
              <a:rPr lang="en-US" dirty="0" err="1" smtClean="0">
                <a:hlinkClick r:id="rId16" tooltip="Dysphagia"/>
              </a:rPr>
              <a:t>dysphagia</a:t>
            </a:r>
            <a:r>
              <a:rPr lang="en-US" dirty="0" smtClean="0"/>
              <a:t>, </a:t>
            </a:r>
            <a:r>
              <a:rPr lang="en-US" dirty="0" smtClean="0">
                <a:hlinkClick r:id="rId17" tooltip="Ataxia"/>
              </a:rPr>
              <a:t>ataxia</a:t>
            </a:r>
            <a:r>
              <a:rPr lang="en-US" dirty="0" smtClean="0"/>
              <a:t>, and </a:t>
            </a:r>
            <a:r>
              <a:rPr lang="en-US" dirty="0" smtClean="0">
                <a:hlinkClick r:id="rId18" tooltip="Spasticity"/>
              </a:rPr>
              <a:t>spasticity</a:t>
            </a:r>
            <a:r>
              <a:rPr lang="en-US" dirty="0" smtClean="0"/>
              <a:t>.</a:t>
            </a:r>
            <a:r>
              <a:rPr lang="en-US" baseline="30000" dirty="0" smtClean="0"/>
              <a:t> </a:t>
            </a:r>
            <a:r>
              <a:rPr lang="en-US" dirty="0" smtClean="0"/>
              <a:t>Death usually occurs between the age of 5 to 15 years.</a:t>
            </a:r>
          </a:p>
          <a:p>
            <a:r>
              <a:rPr lang="en-US" b="1" dirty="0" smtClean="0"/>
              <a:t>Adult/Late-Onset </a:t>
            </a:r>
            <a:r>
              <a:rPr lang="en-US" dirty="0" smtClean="0"/>
              <a:t>TSD</a:t>
            </a:r>
            <a:r>
              <a:rPr lang="en-US" b="1" dirty="0" smtClean="0"/>
              <a:t>.</a:t>
            </a:r>
            <a:r>
              <a:rPr lang="en-US" dirty="0" smtClean="0"/>
              <a:t> A rare form of this disease usually has its first symptoms during the 30s or 40s. In contrast to the other forms, late-onset TSD is usually not fatal as the effects can stop progressing. It is frequently misdiagnosed. It is characterized by unsteadiness of </a:t>
            </a:r>
            <a:r>
              <a:rPr lang="en-US" dirty="0" smtClean="0">
                <a:hlinkClick r:id="rId19" tooltip="Gait"/>
              </a:rPr>
              <a:t>gait</a:t>
            </a:r>
            <a:r>
              <a:rPr lang="en-US" dirty="0" smtClean="0"/>
              <a:t> and progressive neurological deterioration. Symptoms of late-onset TSD which typically begin to be seen in </a:t>
            </a:r>
            <a:r>
              <a:rPr lang="en-US" dirty="0" smtClean="0">
                <a:hlinkClick r:id="rId20" tooltip="Adolescence"/>
              </a:rPr>
              <a:t>adolescence</a:t>
            </a:r>
            <a:r>
              <a:rPr lang="en-US" dirty="0" smtClean="0"/>
              <a:t> or early </a:t>
            </a:r>
            <a:r>
              <a:rPr lang="en-US" dirty="0" smtClean="0">
                <a:hlinkClick r:id="rId21" tooltip="Adult"/>
              </a:rPr>
              <a:t>adulthood</a:t>
            </a:r>
            <a:r>
              <a:rPr lang="en-US" dirty="0" smtClean="0"/>
              <a:t> – include </a:t>
            </a:r>
            <a:r>
              <a:rPr lang="en-US" dirty="0" smtClean="0">
                <a:hlinkClick r:id="rId22" tooltip="Speech"/>
              </a:rPr>
              <a:t>speech</a:t>
            </a:r>
            <a:r>
              <a:rPr lang="en-US" dirty="0" smtClean="0"/>
              <a:t> and swallowing difficulties, unsteadiness of gait, spasticity, cognitive decline, and psychiatric illness, particularly a </a:t>
            </a:r>
            <a:r>
              <a:rPr lang="en-US" dirty="0" smtClean="0">
                <a:hlinkClick r:id="rId23" tooltip="Schizophrenia"/>
              </a:rPr>
              <a:t>schizophrenia</a:t>
            </a:r>
            <a:r>
              <a:rPr lang="en-US" dirty="0" smtClean="0"/>
              <a:t>-like </a:t>
            </a:r>
            <a:r>
              <a:rPr lang="en-US" dirty="0" smtClean="0">
                <a:hlinkClick r:id="rId24" tooltip="Psychosis"/>
              </a:rPr>
              <a:t>psychosis</a:t>
            </a:r>
            <a:r>
              <a:rPr lang="en-US" dirty="0" smtClean="0"/>
              <a:t>. People with late-onset TSD may become full-time </a:t>
            </a:r>
            <a:r>
              <a:rPr lang="en-US" dirty="0" smtClean="0">
                <a:hlinkClick r:id="rId25" tooltip="Wheelchair"/>
              </a:rPr>
              <a:t>wheelchair</a:t>
            </a:r>
            <a:r>
              <a:rPr lang="en-US" dirty="0" smtClean="0"/>
              <a:t> users in adulthood.</a:t>
            </a:r>
          </a:p>
          <a:p>
            <a:r>
              <a:rPr lang="en-US" dirty="0" smtClean="0"/>
              <a:t>Until the 1970s and 1980s, when the disease's molecular genetics became known, the juvenile and adult forms of the disease were not always recognized as variants of TSD. Post-infantile TSD was often misdiagnosed as another neurological disorder, such as </a:t>
            </a:r>
            <a:r>
              <a:rPr lang="en-US" dirty="0" err="1" smtClean="0">
                <a:hlinkClick r:id="rId26" tooltip="Friedreich's ataxia"/>
              </a:rPr>
              <a:t>Friedreich's</a:t>
            </a:r>
            <a:r>
              <a:rPr lang="en-US" dirty="0" smtClean="0">
                <a:hlinkClick r:id="rId26" tooltip="Friedreich's ataxia"/>
              </a:rPr>
              <a:t> ataxia</a:t>
            </a:r>
            <a:r>
              <a:rPr lang="en-US" dirty="0" smtClean="0"/>
              <a:t>.</a:t>
            </a:r>
          </a:p>
          <a:p>
            <a:pPr>
              <a:buNone/>
            </a:pPr>
            <a:endParaRPr lang="ru-RU"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62071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Genetics of TSD</a:t>
            </a:r>
            <a:endParaRPr lang="ru-RU" b="1" dirty="0"/>
          </a:p>
        </p:txBody>
      </p:sp>
      <p:sp>
        <p:nvSpPr>
          <p:cNvPr id="3" name="Содержимое 2"/>
          <p:cNvSpPr>
            <a:spLocks noGrp="1"/>
          </p:cNvSpPr>
          <p:nvPr>
            <p:ph idx="1"/>
          </p:nvPr>
        </p:nvSpPr>
        <p:spPr>
          <a:xfrm>
            <a:off x="0" y="742950"/>
            <a:ext cx="9144000" cy="4525963"/>
          </a:xfrm>
        </p:spPr>
        <p:txBody>
          <a:bodyPr>
            <a:normAutofit fontScale="25000" lnSpcReduction="20000"/>
          </a:bodyPr>
          <a:lstStyle/>
          <a:p>
            <a:r>
              <a:rPr lang="en-US" sz="5600" u="sng" dirty="0" err="1" smtClean="0">
                <a:hlinkClick r:id="rId2" tooltip="Autosomal recessive"/>
              </a:rPr>
              <a:t>autosomal</a:t>
            </a:r>
            <a:r>
              <a:rPr lang="en-US" sz="5600" u="sng" dirty="0" smtClean="0">
                <a:hlinkClick r:id="rId2" tooltip="Autosomal recessive"/>
              </a:rPr>
              <a:t> recessive</a:t>
            </a:r>
            <a:r>
              <a:rPr lang="ru-RU" sz="5600" dirty="0" smtClean="0"/>
              <a:t> </a:t>
            </a:r>
            <a:r>
              <a:rPr lang="en-US" sz="5600" dirty="0" smtClean="0"/>
              <a:t>disorder, when both parents are </a:t>
            </a:r>
            <a:r>
              <a:rPr lang="en-US" sz="5600" u="sng" dirty="0" smtClean="0">
                <a:hlinkClick r:id="rId3" tooltip="Heterozygous"/>
              </a:rPr>
              <a:t>carriers</a:t>
            </a:r>
            <a:r>
              <a:rPr lang="en-US" sz="5600" dirty="0" smtClean="0"/>
              <a:t>, there is a 25% risk of TSD in child. </a:t>
            </a:r>
            <a:endParaRPr lang="ru-RU" sz="5600" dirty="0" smtClean="0"/>
          </a:p>
          <a:p>
            <a:r>
              <a:rPr lang="en-US" sz="5600" dirty="0" smtClean="0"/>
              <a:t>&gt; 100 </a:t>
            </a:r>
            <a:r>
              <a:rPr lang="en-US" sz="5600" u="sng" dirty="0" smtClean="0">
                <a:hlinkClick r:id="rId4" tooltip="Mutation"/>
              </a:rPr>
              <a:t>mutations</a:t>
            </a:r>
            <a:r>
              <a:rPr lang="ru-RU" sz="5600" dirty="0" smtClean="0"/>
              <a:t> </a:t>
            </a:r>
            <a:r>
              <a:rPr lang="en-US" sz="5600" dirty="0" smtClean="0"/>
              <a:t>(</a:t>
            </a:r>
            <a:r>
              <a:rPr lang="en-US" sz="5600" u="sng" dirty="0" smtClean="0">
                <a:hlinkClick r:id="rId5" tooltip="Single base (page does not exist)"/>
              </a:rPr>
              <a:t>single base</a:t>
            </a:r>
            <a:r>
              <a:rPr lang="en-US" sz="5600" dirty="0" smtClean="0"/>
              <a:t> insertions &amp; deletions, </a:t>
            </a:r>
            <a:r>
              <a:rPr lang="en-US" sz="5600" u="sng" dirty="0" smtClean="0">
                <a:hlinkClick r:id="rId6" tooltip="Splice site mutation"/>
              </a:rPr>
              <a:t>splice phase mutations</a:t>
            </a:r>
            <a:r>
              <a:rPr lang="en-US" sz="5600" dirty="0" smtClean="0"/>
              <a:t>, </a:t>
            </a:r>
            <a:r>
              <a:rPr lang="en-US" sz="5600" u="sng" dirty="0" err="1" smtClean="0">
                <a:hlinkClick r:id="rId7" tooltip="Missense mutation"/>
              </a:rPr>
              <a:t>missense</a:t>
            </a:r>
            <a:r>
              <a:rPr lang="en-US" sz="5600" u="sng" dirty="0" smtClean="0">
                <a:hlinkClick r:id="rId7" tooltip="Missense mutation"/>
              </a:rPr>
              <a:t> mutations</a:t>
            </a:r>
            <a:r>
              <a:rPr lang="en-US" sz="5600" dirty="0" smtClean="0"/>
              <a:t>, etc.) in the </a:t>
            </a:r>
            <a:r>
              <a:rPr lang="en-US" sz="5600" i="1" dirty="0" smtClean="0"/>
              <a:t>HEXA</a:t>
            </a:r>
            <a:r>
              <a:rPr lang="en-US" sz="5600" dirty="0" smtClean="0"/>
              <a:t> </a:t>
            </a:r>
            <a:r>
              <a:rPr lang="en-US" sz="5600" u="sng" dirty="0" smtClean="0">
                <a:hlinkClick r:id="rId8" tooltip="Gene"/>
              </a:rPr>
              <a:t>gene</a:t>
            </a:r>
            <a:r>
              <a:rPr lang="en-US" sz="5600" dirty="0" smtClean="0"/>
              <a:t> on </a:t>
            </a:r>
            <a:r>
              <a:rPr lang="en-US" sz="5600" u="sng" dirty="0" smtClean="0">
                <a:hlinkClick r:id="rId9" tooltip="Chromosome 15 (human)"/>
              </a:rPr>
              <a:t>chromosome 15</a:t>
            </a:r>
            <a:r>
              <a:rPr lang="en-US" sz="5600" dirty="0" smtClean="0"/>
              <a:t>, for α-subunit of </a:t>
            </a:r>
            <a:r>
              <a:rPr lang="en-US" sz="5600" u="sng" dirty="0" smtClean="0">
                <a:hlinkClick r:id="rId10" tooltip="Hexosaminidase"/>
              </a:rPr>
              <a:t>β-N-</a:t>
            </a:r>
            <a:r>
              <a:rPr lang="en-US" sz="5600" u="sng" dirty="0" err="1" smtClean="0">
                <a:hlinkClick r:id="rId10" tooltip="Hexosaminidase"/>
              </a:rPr>
              <a:t>acetylhexosaminidase</a:t>
            </a:r>
            <a:r>
              <a:rPr lang="en-US" sz="5600" u="sng" dirty="0" smtClean="0">
                <a:hlinkClick r:id="rId10" tooltip="Hexosaminidase"/>
              </a:rPr>
              <a:t> A</a:t>
            </a:r>
            <a:r>
              <a:rPr lang="en-US" sz="5600" dirty="0" smtClean="0"/>
              <a:t>, a </a:t>
            </a:r>
            <a:r>
              <a:rPr lang="en-US" sz="5600" u="sng" dirty="0" err="1" smtClean="0">
                <a:hlinkClick r:id="rId11" tooltip="Lysosomal"/>
              </a:rPr>
              <a:t>lysosomal</a:t>
            </a:r>
            <a:r>
              <a:rPr lang="ru-RU" sz="5600" dirty="0" smtClean="0"/>
              <a:t> </a:t>
            </a:r>
            <a:r>
              <a:rPr lang="en-US" sz="5600" u="sng" dirty="0" smtClean="0">
                <a:hlinkClick r:id="rId12" tooltip="Enzyme"/>
              </a:rPr>
              <a:t>enzyme</a:t>
            </a:r>
            <a:r>
              <a:rPr lang="en-US" sz="5600" dirty="0" smtClean="0"/>
              <a:t>. Mutations sometimes severely inhibit its function. Population studies &amp; pedigree analysis </a:t>
            </a:r>
            <a:r>
              <a:rPr lang="en-US" sz="5600" u="sng" dirty="0" smtClean="0">
                <a:hlinkClick r:id="rId13"/>
              </a:rPr>
              <a:t>have shown</a:t>
            </a:r>
            <a:r>
              <a:rPr lang="en-US" sz="5600" dirty="0" smtClean="0"/>
              <a:t> how such mutations arise &amp; spread within small </a:t>
            </a:r>
            <a:r>
              <a:rPr lang="en-US" sz="5600" u="sng" dirty="0" smtClean="0">
                <a:hlinkClick r:id="rId14" tooltip="Founder effect"/>
              </a:rPr>
              <a:t>founder populations</a:t>
            </a:r>
            <a:r>
              <a:rPr lang="en-US" sz="5600" dirty="0" smtClean="0"/>
              <a:t>. </a:t>
            </a:r>
            <a:endParaRPr lang="ru-RU" sz="5600" dirty="0" smtClean="0"/>
          </a:p>
          <a:p>
            <a:pPr>
              <a:buNone/>
            </a:pPr>
            <a:r>
              <a:rPr lang="en-US" sz="5600" b="1" dirty="0" smtClean="0"/>
              <a:t>Founder populations</a:t>
            </a:r>
            <a:r>
              <a:rPr lang="en-US" sz="5600" dirty="0" smtClean="0"/>
              <a:t>:</a:t>
            </a:r>
            <a:endParaRPr lang="ru-RU" sz="5600" dirty="0" smtClean="0"/>
          </a:p>
          <a:p>
            <a:r>
              <a:rPr lang="en-US" sz="5600" u="sng" dirty="0" smtClean="0">
                <a:hlinkClick r:id="rId15" tooltip="Ashkenazi Jews"/>
              </a:rPr>
              <a:t>Ashkenazi Jews</a:t>
            </a:r>
            <a:r>
              <a:rPr lang="en-US" sz="5600" dirty="0" smtClean="0"/>
              <a:t> (AJ). A 4 </a:t>
            </a:r>
            <a:r>
              <a:rPr lang="en-US" sz="5600" u="sng" dirty="0" smtClean="0">
                <a:hlinkClick r:id="rId16" tooltip="Base pair"/>
              </a:rPr>
              <a:t>base pair</a:t>
            </a:r>
            <a:r>
              <a:rPr lang="en-US" sz="5600" dirty="0" smtClean="0"/>
              <a:t> insertion in </a:t>
            </a:r>
            <a:r>
              <a:rPr lang="en-US" sz="5600" u="sng" dirty="0" err="1" smtClean="0">
                <a:hlinkClick r:id="rId17" tooltip="Exon"/>
              </a:rPr>
              <a:t>exon</a:t>
            </a:r>
            <a:r>
              <a:rPr lang="en-US" sz="5600" dirty="0" smtClean="0"/>
              <a:t> 11 (1278insTATC) →altered </a:t>
            </a:r>
            <a:r>
              <a:rPr lang="en-US" sz="5600" i="1" dirty="0" smtClean="0"/>
              <a:t>HEXA</a:t>
            </a:r>
            <a:r>
              <a:rPr lang="en-US" sz="5600" dirty="0" smtClean="0"/>
              <a:t> gene </a:t>
            </a:r>
            <a:r>
              <a:rPr lang="en-US" sz="5600" u="sng" dirty="0" smtClean="0">
                <a:hlinkClick r:id="rId18" tooltip="Reading frame"/>
              </a:rPr>
              <a:t>reading frame</a:t>
            </a:r>
            <a:r>
              <a:rPr lang="en-US" sz="5600" dirty="0" smtClean="0"/>
              <a:t>. Most prevalent in AJ, leads to the TSD infantile form. </a:t>
            </a:r>
            <a:endParaRPr lang="ru-RU" sz="5600" dirty="0" smtClean="0"/>
          </a:p>
          <a:p>
            <a:r>
              <a:rPr lang="en-US" sz="5600" u="sng" dirty="0" smtClean="0">
                <a:hlinkClick r:id="rId19" tooltip="Cajun"/>
              </a:rPr>
              <a:t>Cajun</a:t>
            </a:r>
            <a:r>
              <a:rPr lang="en-US" sz="5600" dirty="0" smtClean="0"/>
              <a:t>. Same mutation found in the Cajun population of southern Louisiana. Ancestry: single founder couple – not Jewish – who lived in France in the 18th century. </a:t>
            </a:r>
            <a:endParaRPr lang="ru-RU" sz="5600" dirty="0" smtClean="0"/>
          </a:p>
          <a:p>
            <a:r>
              <a:rPr lang="en-US" sz="5600" u="sng" dirty="0" smtClean="0">
                <a:hlinkClick r:id="rId20" tooltip="French Canadians"/>
              </a:rPr>
              <a:t>French Canadians</a:t>
            </a:r>
            <a:r>
              <a:rPr lang="en-US" sz="5600" dirty="0" smtClean="0"/>
              <a:t>. 2 mutations, unrelated to the Ashkenazi/Cajun, no in France, but common in French Canadians in eastern Quebec &amp; Acadians from the Province of New Brunswick. Pedigree analysis:  mutations were uncommon before the late 17th century. </a:t>
            </a:r>
            <a:r>
              <a:rPr lang="en-US" sz="5200" dirty="0" smtClean="0"/>
              <a:t> </a:t>
            </a:r>
            <a:endParaRPr lang="ru-RU" sz="5200" dirty="0" smtClean="0"/>
          </a:p>
          <a:p>
            <a:pPr>
              <a:buNone/>
            </a:pPr>
            <a:r>
              <a:rPr lang="en-US" sz="5600" b="1" dirty="0" smtClean="0"/>
              <a:t>Compound </a:t>
            </a:r>
            <a:r>
              <a:rPr lang="en-US" sz="5600" b="1" dirty="0" err="1" smtClean="0"/>
              <a:t>heterozygosity</a:t>
            </a:r>
            <a:r>
              <a:rPr lang="en-US" sz="5600" b="1" dirty="0" smtClean="0"/>
              <a:t> </a:t>
            </a:r>
            <a:r>
              <a:rPr lang="en-US" sz="5600" dirty="0" smtClean="0"/>
              <a:t>ultimately explains the disease's variability, including the late-onset forms. The disease can potentially result from the inheritance of 2 </a:t>
            </a:r>
            <a:r>
              <a:rPr lang="en-US" sz="5600" b="1" dirty="0" smtClean="0"/>
              <a:t>unrelated mutations</a:t>
            </a:r>
            <a:r>
              <a:rPr lang="en-US" sz="5600" dirty="0" smtClean="0"/>
              <a:t> in the </a:t>
            </a:r>
            <a:r>
              <a:rPr lang="en-US" sz="5600" i="1" dirty="0" smtClean="0"/>
              <a:t>HEXA</a:t>
            </a:r>
            <a:r>
              <a:rPr lang="en-US" sz="5600" dirty="0" smtClean="0"/>
              <a:t> gene, one from each parent. Classic infantile TSD results when a child has inherited mutations from both parents that completely stop the </a:t>
            </a:r>
            <a:r>
              <a:rPr lang="en-US" sz="5600" u="sng" dirty="0" smtClean="0">
                <a:hlinkClick r:id="rId21" tooltip="Biodegradation"/>
              </a:rPr>
              <a:t>biodegradation</a:t>
            </a:r>
            <a:r>
              <a:rPr lang="en-US" sz="5600" dirty="0" smtClean="0"/>
              <a:t> of </a:t>
            </a:r>
            <a:r>
              <a:rPr lang="en-US" sz="5600" u="sng" dirty="0" err="1" smtClean="0">
                <a:hlinkClick r:id="rId22" tooltip="Ganglioside"/>
              </a:rPr>
              <a:t>gangliosides</a:t>
            </a:r>
            <a:r>
              <a:rPr lang="en-US" sz="5600" dirty="0" smtClean="0"/>
              <a:t>. Late onset forms occur due to the diverse mutation base – people with TSD may technically be </a:t>
            </a:r>
            <a:r>
              <a:rPr lang="en-US" sz="5600" dirty="0" err="1" smtClean="0"/>
              <a:t>heterozygotes</a:t>
            </a:r>
            <a:r>
              <a:rPr lang="en-US" sz="5600" dirty="0" smtClean="0"/>
              <a:t>, with two differing </a:t>
            </a:r>
            <a:r>
              <a:rPr lang="en-US" sz="5600" i="1" dirty="0" smtClean="0"/>
              <a:t>HEXA</a:t>
            </a:r>
            <a:r>
              <a:rPr lang="en-US" sz="5600" dirty="0" smtClean="0"/>
              <a:t> mutations that both inactivate, alter, or inhibit enzyme activity. When a patient has at least one </a:t>
            </a:r>
            <a:r>
              <a:rPr lang="en-US" sz="5600" i="1" dirty="0" smtClean="0"/>
              <a:t>HEXA</a:t>
            </a:r>
            <a:r>
              <a:rPr lang="en-US" sz="5600" dirty="0" smtClean="0"/>
              <a:t> copy that still enables some level of </a:t>
            </a:r>
            <a:r>
              <a:rPr lang="en-US" sz="5600" i="1" dirty="0" err="1" smtClean="0"/>
              <a:t>hexosaminidase</a:t>
            </a:r>
            <a:r>
              <a:rPr lang="en-US" sz="5600" i="1" dirty="0" smtClean="0"/>
              <a:t> A </a:t>
            </a:r>
            <a:r>
              <a:rPr lang="en-US" sz="5600" dirty="0" smtClean="0"/>
              <a:t>activity, a later onset disease form occurs. When TSD occurs because of 2 unrelated mutations, the patient is said to be a </a:t>
            </a:r>
            <a:r>
              <a:rPr lang="en-US" sz="5600" b="1" dirty="0" smtClean="0"/>
              <a:t>compound heterozygote</a:t>
            </a:r>
            <a:r>
              <a:rPr lang="en-US" sz="5600" dirty="0" smtClean="0"/>
              <a:t>. </a:t>
            </a:r>
            <a:endParaRPr lang="ru-RU" sz="5600" dirty="0" smtClean="0"/>
          </a:p>
          <a:p>
            <a:r>
              <a:rPr lang="en-US" sz="5600" dirty="0" smtClean="0"/>
              <a:t>Heterozygous carriers (individuals who inherit 1 mutant allele) show abnormal enzyme activity, but no TSD symptoms. A heterozygous individual has at least half of the normal enzyme activity level, due to expression by the wild-type allele. This level is normally enough to enable normal function and thus prevent phenotypic expression. </a:t>
            </a:r>
            <a:endParaRPr lang="ru-RU" sz="5600" dirty="0" smtClean="0"/>
          </a:p>
          <a:p>
            <a:pPr>
              <a:buNone/>
            </a:pPr>
            <a:endParaRPr lang="ru-RU"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Genetics of TSD</a:t>
            </a:r>
            <a:endParaRPr lang="ru-RU" dirty="0"/>
          </a:p>
        </p:txBody>
      </p:sp>
      <p:pic>
        <p:nvPicPr>
          <p:cNvPr id="4" name="Содержимое 3" descr="220px-Autorecessive.png"/>
          <p:cNvPicPr>
            <a:picLocks noGrp="1" noChangeAspect="1"/>
          </p:cNvPicPr>
          <p:nvPr>
            <p:ph idx="1"/>
          </p:nvPr>
        </p:nvPicPr>
        <p:blipFill>
          <a:blip r:embed="rId2"/>
          <a:stretch>
            <a:fillRect/>
          </a:stretch>
        </p:blipFill>
        <p:spPr>
          <a:xfrm>
            <a:off x="3524249" y="1605064"/>
            <a:ext cx="2980769" cy="3482080"/>
          </a:xfr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5842"/>
            <a:ext cx="8229600" cy="65330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sz="2400" b="1" dirty="0" smtClean="0"/>
              <a:t/>
            </a:r>
            <a:br>
              <a:rPr lang="en-US" sz="2400" b="1" dirty="0" smtClean="0"/>
            </a:br>
            <a:r>
              <a:rPr lang="en-US" sz="2400" b="1" dirty="0" smtClean="0"/>
              <a:t>Diagnosis </a:t>
            </a:r>
            <a:r>
              <a:rPr lang="en-US" sz="2700" b="1" dirty="0" err="1" smtClean="0"/>
              <a:t>Tay</a:t>
            </a:r>
            <a:r>
              <a:rPr lang="en-US" sz="2700" b="1" dirty="0" smtClean="0"/>
              <a:t>–Sachs disease </a:t>
            </a:r>
            <a:br>
              <a:rPr lang="en-US" sz="2700" b="1" dirty="0" smtClean="0"/>
            </a:br>
            <a:endParaRPr lang="ru-RU" sz="2700" b="1" dirty="0"/>
          </a:p>
        </p:txBody>
      </p:sp>
      <p:sp>
        <p:nvSpPr>
          <p:cNvPr id="3" name="Прямоугольник 2"/>
          <p:cNvSpPr/>
          <p:nvPr/>
        </p:nvSpPr>
        <p:spPr>
          <a:xfrm>
            <a:off x="0" y="587462"/>
            <a:ext cx="5758773" cy="6186309"/>
          </a:xfrm>
          <a:prstGeom prst="rect">
            <a:avLst/>
          </a:prstGeom>
        </p:spPr>
        <p:txBody>
          <a:bodyPr wrap="square">
            <a:spAutoFit/>
          </a:bodyPr>
          <a:lstStyle/>
          <a:p>
            <a:r>
              <a:rPr lang="en-US" dirty="0" smtClean="0"/>
              <a:t>	In patients with a clinical suspicion for TSD, with any age of onset, the initial testing involves an </a:t>
            </a:r>
            <a:r>
              <a:rPr lang="en-US" dirty="0" smtClean="0">
                <a:hlinkClick r:id="rId2" tooltip="Enzyme assay"/>
              </a:rPr>
              <a:t>enzyme assay</a:t>
            </a:r>
            <a:r>
              <a:rPr lang="en-US" dirty="0" smtClean="0"/>
              <a:t> to measure the activity of </a:t>
            </a:r>
            <a:r>
              <a:rPr lang="en-US" dirty="0" err="1" smtClean="0"/>
              <a:t>hexosaminidase</a:t>
            </a:r>
            <a:r>
              <a:rPr lang="en-US" dirty="0" smtClean="0"/>
              <a:t> in </a:t>
            </a:r>
            <a:r>
              <a:rPr lang="en-US" dirty="0" smtClean="0">
                <a:hlinkClick r:id="rId3" tooltip="Serum (blood)"/>
              </a:rPr>
              <a:t>serum</a:t>
            </a:r>
            <a:r>
              <a:rPr lang="en-US" dirty="0" smtClean="0"/>
              <a:t>, </a:t>
            </a:r>
            <a:r>
              <a:rPr lang="en-US" dirty="0" smtClean="0">
                <a:hlinkClick r:id="rId4" tooltip="Fibroblast"/>
              </a:rPr>
              <a:t>fibroblasts</a:t>
            </a:r>
            <a:r>
              <a:rPr lang="en-US" dirty="0" smtClean="0"/>
              <a:t>, or </a:t>
            </a:r>
            <a:r>
              <a:rPr lang="en-US" dirty="0" smtClean="0">
                <a:hlinkClick r:id="rId5" tooltip="Leukocytes"/>
              </a:rPr>
              <a:t>leukocytes</a:t>
            </a:r>
            <a:r>
              <a:rPr lang="en-US" dirty="0" smtClean="0"/>
              <a:t>. Total </a:t>
            </a:r>
            <a:r>
              <a:rPr lang="en-US" dirty="0" err="1" smtClean="0"/>
              <a:t>hexosaminidase</a:t>
            </a:r>
            <a:r>
              <a:rPr lang="en-US" dirty="0" smtClean="0"/>
              <a:t> enzyme activity is decreased in individuals with TSD as is the percentage of </a:t>
            </a:r>
            <a:r>
              <a:rPr lang="en-US" dirty="0" err="1" smtClean="0"/>
              <a:t>hexosaminidase</a:t>
            </a:r>
            <a:r>
              <a:rPr lang="en-US" dirty="0" smtClean="0"/>
              <a:t> A. After confirmation of decreased enzyme activity in an individual, confirmation by molecular analysis can be pursued. All patients with infantile onset TSD have a "cherry red" </a:t>
            </a:r>
            <a:r>
              <a:rPr lang="en-US" dirty="0" smtClean="0">
                <a:hlinkClick r:id="rId6" tooltip="Macula"/>
              </a:rPr>
              <a:t>macula</a:t>
            </a:r>
            <a:r>
              <a:rPr lang="en-US" dirty="0" smtClean="0"/>
              <a:t> in the </a:t>
            </a:r>
            <a:r>
              <a:rPr lang="en-US" dirty="0" smtClean="0">
                <a:hlinkClick r:id="rId7" tooltip="Retina"/>
              </a:rPr>
              <a:t>retina</a:t>
            </a:r>
            <a:r>
              <a:rPr lang="en-US" dirty="0" smtClean="0"/>
              <a:t>, easily observable by a physician using an </a:t>
            </a:r>
            <a:r>
              <a:rPr lang="en-US" dirty="0" smtClean="0">
                <a:hlinkClick r:id="rId8" tooltip="Ophthalmoscope"/>
              </a:rPr>
              <a:t>ophthalmoscope</a:t>
            </a:r>
            <a:r>
              <a:rPr lang="en-US" dirty="0" smtClean="0"/>
              <a:t>.</a:t>
            </a:r>
            <a:r>
              <a:rPr lang="en-US" baseline="30000" dirty="0" smtClean="0"/>
              <a:t> </a:t>
            </a:r>
            <a:r>
              <a:rPr lang="en-US" dirty="0" smtClean="0"/>
              <a:t>This red spot is a retinal area that appears red because of </a:t>
            </a:r>
            <a:r>
              <a:rPr lang="en-US" dirty="0" err="1" smtClean="0"/>
              <a:t>gangliosides</a:t>
            </a:r>
            <a:r>
              <a:rPr lang="en-US" dirty="0" smtClean="0"/>
              <a:t> in the surrounding retinal ganglion cells. The </a:t>
            </a:r>
            <a:r>
              <a:rPr lang="en-US" dirty="0" err="1" smtClean="0">
                <a:hlinkClick r:id="rId9" tooltip="Choroid"/>
              </a:rPr>
              <a:t>choroidal</a:t>
            </a:r>
            <a:r>
              <a:rPr lang="en-US" dirty="0" smtClean="0"/>
              <a:t> circulation is showing through "red" in this </a:t>
            </a:r>
            <a:r>
              <a:rPr lang="en-US" dirty="0" err="1" smtClean="0">
                <a:hlinkClick r:id="rId10" tooltip="Fovea centralis"/>
              </a:rPr>
              <a:t>foveal</a:t>
            </a:r>
            <a:r>
              <a:rPr lang="en-US" dirty="0" smtClean="0"/>
              <a:t> region where all </a:t>
            </a:r>
            <a:r>
              <a:rPr lang="en-US" dirty="0" smtClean="0">
                <a:hlinkClick r:id="rId11" tooltip="Retinal ganglion cell"/>
              </a:rPr>
              <a:t>retinal ganglion cells</a:t>
            </a:r>
            <a:r>
              <a:rPr lang="en-US" dirty="0" smtClean="0"/>
              <a:t> are pushed aside to increase </a:t>
            </a:r>
            <a:r>
              <a:rPr lang="en-US" dirty="0" smtClean="0">
                <a:hlinkClick r:id="rId12" tooltip="Visual acuity"/>
              </a:rPr>
              <a:t>visual acuity</a:t>
            </a:r>
            <a:r>
              <a:rPr lang="en-US" dirty="0" smtClean="0"/>
              <a:t>. Thus, this cherry-red spot is the only normal part of the retina; it shows up in contrast to the rest of the retina. Microscopic analysis of the retinal neurons shows they are distended from excess </a:t>
            </a:r>
            <a:r>
              <a:rPr lang="en-US" dirty="0" err="1" smtClean="0"/>
              <a:t>ganglioside</a:t>
            </a:r>
            <a:r>
              <a:rPr lang="en-US" dirty="0" smtClean="0"/>
              <a:t> storage. Unlike other </a:t>
            </a:r>
            <a:r>
              <a:rPr lang="en-US" dirty="0" err="1" smtClean="0"/>
              <a:t>lysosomal</a:t>
            </a:r>
            <a:r>
              <a:rPr lang="en-US" dirty="0" smtClean="0"/>
              <a:t> storage diseases (e.g., </a:t>
            </a:r>
            <a:r>
              <a:rPr lang="en-US" dirty="0" err="1" smtClean="0">
                <a:hlinkClick r:id="rId13" tooltip="Gaucher disease"/>
              </a:rPr>
              <a:t>Gaucher</a:t>
            </a:r>
            <a:r>
              <a:rPr lang="en-US" dirty="0" smtClean="0">
                <a:hlinkClick r:id="rId13" tooltip="Gaucher disease"/>
              </a:rPr>
              <a:t> disease</a:t>
            </a:r>
            <a:r>
              <a:rPr lang="en-US" dirty="0" smtClean="0"/>
              <a:t>, </a:t>
            </a:r>
            <a:r>
              <a:rPr lang="en-US" dirty="0" err="1" smtClean="0">
                <a:hlinkClick r:id="rId14" tooltip="Niemann–Pick disease"/>
              </a:rPr>
              <a:t>Niemann</a:t>
            </a:r>
            <a:r>
              <a:rPr lang="en-US" dirty="0" smtClean="0">
                <a:hlinkClick r:id="rId14" tooltip="Niemann–Pick disease"/>
              </a:rPr>
              <a:t>–Pick disease</a:t>
            </a:r>
            <a:r>
              <a:rPr lang="en-US" dirty="0" smtClean="0"/>
              <a:t>, and </a:t>
            </a:r>
            <a:r>
              <a:rPr lang="en-US" dirty="0" err="1" smtClean="0">
                <a:hlinkClick r:id="rId15" tooltip="Sandhoff disease"/>
              </a:rPr>
              <a:t>Sandhoff</a:t>
            </a:r>
            <a:r>
              <a:rPr lang="en-US" dirty="0" smtClean="0">
                <a:hlinkClick r:id="rId15" tooltip="Sandhoff disease"/>
              </a:rPr>
              <a:t> disease</a:t>
            </a:r>
            <a:r>
              <a:rPr lang="en-US" dirty="0" smtClean="0"/>
              <a:t>), </a:t>
            </a:r>
            <a:r>
              <a:rPr lang="en-US" dirty="0" err="1" smtClean="0">
                <a:hlinkClick r:id="rId16" tooltip="Hepatosplenomegaly"/>
              </a:rPr>
              <a:t>hepatosplenomegaly</a:t>
            </a:r>
            <a:r>
              <a:rPr lang="en-US" dirty="0" smtClean="0"/>
              <a:t> (liver and spleen enlargement) is not seen in TSD</a:t>
            </a:r>
            <a:endParaRPr lang="ru-RU" dirty="0"/>
          </a:p>
        </p:txBody>
      </p:sp>
      <p:pic>
        <p:nvPicPr>
          <p:cNvPr id="5" name="Рисунок 4" descr="Tay-sachsUMich.jpg"/>
          <p:cNvPicPr>
            <a:picLocks noChangeAspect="1"/>
          </p:cNvPicPr>
          <p:nvPr/>
        </p:nvPicPr>
        <p:blipFill>
          <a:blip r:embed="rId17"/>
          <a:stretch>
            <a:fillRect/>
          </a:stretch>
        </p:blipFill>
        <p:spPr>
          <a:xfrm>
            <a:off x="6083258" y="787880"/>
            <a:ext cx="2598554" cy="2490281"/>
          </a:xfrm>
          <a:prstGeom prst="rect">
            <a:avLst/>
          </a:prstGeom>
        </p:spPr>
      </p:pic>
      <p:sp>
        <p:nvSpPr>
          <p:cNvPr id="6" name="Прямоугольник 5"/>
          <p:cNvSpPr/>
          <p:nvPr/>
        </p:nvSpPr>
        <p:spPr>
          <a:xfrm>
            <a:off x="6083258" y="3434641"/>
            <a:ext cx="3060742" cy="1477328"/>
          </a:xfrm>
          <a:prstGeom prst="rect">
            <a:avLst/>
          </a:prstGeom>
        </p:spPr>
        <p:txBody>
          <a:bodyPr wrap="square">
            <a:spAutoFit/>
          </a:bodyPr>
          <a:lstStyle/>
          <a:p>
            <a:r>
              <a:rPr lang="en-US" dirty="0" smtClean="0"/>
              <a:t>Cherry-red spot as seen in </a:t>
            </a:r>
            <a:r>
              <a:rPr lang="en-US" dirty="0" err="1" smtClean="0"/>
              <a:t>Tay</a:t>
            </a:r>
            <a:r>
              <a:rPr lang="en-US" dirty="0" smtClean="0"/>
              <a:t>–Sachs disease: the </a:t>
            </a:r>
            <a:r>
              <a:rPr lang="en-US" dirty="0" smtClean="0">
                <a:hlinkClick r:id="rId10" tooltip="Fovea centralis"/>
              </a:rPr>
              <a:t>fovea</a:t>
            </a:r>
            <a:r>
              <a:rPr lang="en-US" dirty="0" smtClean="0"/>
              <a:t>'s center appears bright red because it is surrounded by a milky halo.</a:t>
            </a:r>
            <a:endParaRPr lang="ru-RU"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85603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
            </a:r>
            <a:br>
              <a:rPr lang="en-US" dirty="0" smtClean="0"/>
            </a:br>
            <a:r>
              <a:rPr lang="en-US" dirty="0" smtClean="0"/>
              <a:t>To reduce the incidence of </a:t>
            </a:r>
            <a:r>
              <a:rPr lang="en-US" dirty="0" err="1" smtClean="0"/>
              <a:t>Tay</a:t>
            </a:r>
            <a:r>
              <a:rPr lang="en-US" dirty="0" smtClean="0"/>
              <a:t>–Sachs:</a:t>
            </a:r>
            <a:br>
              <a:rPr lang="en-US" dirty="0" smtClean="0"/>
            </a:br>
            <a:endParaRPr lang="ru-RU" dirty="0"/>
          </a:p>
        </p:txBody>
      </p:sp>
      <p:sp>
        <p:nvSpPr>
          <p:cNvPr id="3" name="Содержимое 2"/>
          <p:cNvSpPr>
            <a:spLocks noGrp="1"/>
          </p:cNvSpPr>
          <p:nvPr>
            <p:ph idx="1"/>
          </p:nvPr>
        </p:nvSpPr>
        <p:spPr/>
        <p:txBody>
          <a:bodyPr>
            <a:normAutofit fontScale="62500" lnSpcReduction="20000"/>
          </a:bodyPr>
          <a:lstStyle/>
          <a:p>
            <a:r>
              <a:rPr lang="en-US" dirty="0" smtClean="0">
                <a:hlinkClick r:id="rId2" tooltip="Prenatal diagnosis"/>
              </a:rPr>
              <a:t>Prenatal diagnosis</a:t>
            </a:r>
            <a:r>
              <a:rPr lang="en-US" dirty="0" smtClean="0"/>
              <a:t>. If both parents are identified as carriers, prenatal genetic testing can determine whether the fetus has inherited a defective gene copy from both parents.</a:t>
            </a:r>
            <a:r>
              <a:rPr lang="en-US" baseline="30000" dirty="0" smtClean="0">
                <a:hlinkClick r:id="rId3"/>
              </a:rPr>
              <a:t>[22]</a:t>
            </a:r>
            <a:r>
              <a:rPr lang="en-US" dirty="0" smtClean="0"/>
              <a:t> </a:t>
            </a:r>
            <a:r>
              <a:rPr lang="en-US" dirty="0" smtClean="0">
                <a:hlinkClick r:id="rId4" tooltip="Chorionic villus sampling"/>
              </a:rPr>
              <a:t>Chorionic </a:t>
            </a:r>
            <a:r>
              <a:rPr lang="en-US" dirty="0" err="1" smtClean="0">
                <a:hlinkClick r:id="rId4" tooltip="Chorionic villus sampling"/>
              </a:rPr>
              <a:t>villus</a:t>
            </a:r>
            <a:r>
              <a:rPr lang="en-US" dirty="0" smtClean="0">
                <a:hlinkClick r:id="rId4" tooltip="Chorionic villus sampling"/>
              </a:rPr>
              <a:t> sampling</a:t>
            </a:r>
            <a:r>
              <a:rPr lang="en-US" dirty="0" smtClean="0"/>
              <a:t> (CVS), the most common form of prenatal diagnosis, can be performed between 10 and 14 weeks of </a:t>
            </a:r>
            <a:r>
              <a:rPr lang="en-US" dirty="0" smtClean="0">
                <a:hlinkClick r:id="rId5" tooltip="Gestation"/>
              </a:rPr>
              <a:t>gestation</a:t>
            </a:r>
            <a:r>
              <a:rPr lang="en-US" dirty="0" smtClean="0"/>
              <a:t>. </a:t>
            </a:r>
            <a:r>
              <a:rPr lang="en-US" dirty="0" smtClean="0">
                <a:hlinkClick r:id="rId6" tooltip="Amniocentesis"/>
              </a:rPr>
              <a:t>Amniocentesis</a:t>
            </a:r>
            <a:r>
              <a:rPr lang="en-US" dirty="0" smtClean="0"/>
              <a:t> is usually performed at 15–18 weeks. These procedures have risks of miscarriage of 1% or less.</a:t>
            </a:r>
            <a:r>
              <a:rPr lang="en-US" baseline="30000" dirty="0" smtClean="0">
                <a:hlinkClick r:id="rId3"/>
              </a:rPr>
              <a:t>[23][24]</a:t>
            </a:r>
            <a:endParaRPr lang="en-US" dirty="0" smtClean="0"/>
          </a:p>
          <a:p>
            <a:r>
              <a:rPr lang="en-US" dirty="0" err="1" smtClean="0">
                <a:hlinkClick r:id="rId7" tooltip="Preimplantation genetic diagnosis"/>
              </a:rPr>
              <a:t>Preimplantation</a:t>
            </a:r>
            <a:r>
              <a:rPr lang="en-US" dirty="0" smtClean="0">
                <a:hlinkClick r:id="rId7" tooltip="Preimplantation genetic diagnosis"/>
              </a:rPr>
              <a:t> genetic diagnosis</a:t>
            </a:r>
            <a:r>
              <a:rPr lang="en-US" dirty="0" smtClean="0"/>
              <a:t>. By retrieving the mother's eggs for </a:t>
            </a:r>
            <a:r>
              <a:rPr lang="en-US" dirty="0" smtClean="0">
                <a:hlinkClick r:id="rId8" tooltip="In vitro fertilization"/>
              </a:rPr>
              <a:t>in vitro fertilization</a:t>
            </a:r>
            <a:r>
              <a:rPr lang="en-US" dirty="0" smtClean="0"/>
              <a:t>, it is possible to test the embryo for the disorder prior to implantation. Healthy embryos are then selected and transferred into the mother's womb, while unhealthy embryos are discarded. In addition to </a:t>
            </a:r>
            <a:r>
              <a:rPr lang="en-US" dirty="0" err="1" smtClean="0"/>
              <a:t>Tay</a:t>
            </a:r>
            <a:r>
              <a:rPr lang="en-US" dirty="0" smtClean="0"/>
              <a:t>–Sachs disease, </a:t>
            </a:r>
            <a:r>
              <a:rPr lang="en-US" dirty="0" err="1" smtClean="0"/>
              <a:t>preimplantation</a:t>
            </a:r>
            <a:r>
              <a:rPr lang="en-US" dirty="0" smtClean="0"/>
              <a:t> genetic diagnosis has been used to prevent </a:t>
            </a:r>
            <a:r>
              <a:rPr lang="en-US" dirty="0" smtClean="0">
                <a:hlinkClick r:id="rId9" tooltip="Cystic fibrosis"/>
              </a:rPr>
              <a:t>cystic fibrosis</a:t>
            </a:r>
            <a:r>
              <a:rPr lang="en-US" dirty="0" smtClean="0"/>
              <a:t> and </a:t>
            </a:r>
            <a:r>
              <a:rPr lang="en-US" dirty="0" smtClean="0">
                <a:hlinkClick r:id="rId10" tooltip="Sickle cell anemia"/>
              </a:rPr>
              <a:t>sickle cell anemia</a:t>
            </a:r>
            <a:r>
              <a:rPr lang="en-US" dirty="0" smtClean="0"/>
              <a:t> among other genetic disorders.</a:t>
            </a:r>
          </a:p>
          <a:p>
            <a:r>
              <a:rPr lang="en-US" dirty="0" smtClean="0"/>
              <a:t>Mate selection. In Orthodox Jewish circles, the organization </a:t>
            </a:r>
            <a:r>
              <a:rPr lang="en-US" dirty="0" err="1" smtClean="0">
                <a:hlinkClick r:id="rId11" tooltip="Dor Yeshorim"/>
              </a:rPr>
              <a:t>Dor</a:t>
            </a:r>
            <a:r>
              <a:rPr lang="en-US" dirty="0" smtClean="0">
                <a:hlinkClick r:id="rId11" tooltip="Dor Yeshorim"/>
              </a:rPr>
              <a:t> </a:t>
            </a:r>
            <a:r>
              <a:rPr lang="en-US" dirty="0" err="1" smtClean="0">
                <a:hlinkClick r:id="rId11" tooltip="Dor Yeshorim"/>
              </a:rPr>
              <a:t>Yeshorim</a:t>
            </a:r>
            <a:r>
              <a:rPr lang="en-US" dirty="0" smtClean="0"/>
              <a:t> carries out an anonymous screening program so that couples with </a:t>
            </a:r>
            <a:r>
              <a:rPr lang="en-US" dirty="0" err="1" smtClean="0"/>
              <a:t>Tay</a:t>
            </a:r>
            <a:r>
              <a:rPr lang="en-US" dirty="0" smtClean="0"/>
              <a:t>–Sachs or another genetic disorder can avoid conception.</a:t>
            </a:r>
          </a:p>
          <a:p>
            <a:endParaRPr lang="ru-RU"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982"/>
            <a:ext cx="8229600" cy="1143000"/>
          </a:xfrm>
        </p:spPr>
        <p:style>
          <a:lnRef idx="1">
            <a:schemeClr val="accent3"/>
          </a:lnRef>
          <a:fillRef idx="2">
            <a:schemeClr val="accent3"/>
          </a:fillRef>
          <a:effectRef idx="1">
            <a:schemeClr val="accent3"/>
          </a:effectRef>
          <a:fontRef idx="minor">
            <a:schemeClr val="dk1"/>
          </a:fontRef>
        </p:style>
        <p:txBody>
          <a:bodyPr/>
          <a:lstStyle/>
          <a:p>
            <a:r>
              <a:rPr lang="en-US" dirty="0" smtClean="0"/>
              <a:t>There is No cure for TSD yet</a:t>
            </a:r>
            <a:endParaRPr lang="ru-RU" dirty="0"/>
          </a:p>
        </p:txBody>
      </p:sp>
      <p:sp>
        <p:nvSpPr>
          <p:cNvPr id="3" name="Содержимое 2"/>
          <p:cNvSpPr>
            <a:spLocks noGrp="1"/>
          </p:cNvSpPr>
          <p:nvPr>
            <p:ph idx="1"/>
          </p:nvPr>
        </p:nvSpPr>
        <p:spPr/>
        <p:txBody>
          <a:bodyPr>
            <a:normAutofit fontScale="70000" lnSpcReduction="20000"/>
          </a:bodyPr>
          <a:lstStyle/>
          <a:p>
            <a:pPr marL="0" indent="0">
              <a:buNone/>
            </a:pPr>
            <a:r>
              <a:rPr lang="en-US" dirty="0" smtClean="0"/>
              <a:t>There is currently no cure or treatment for </a:t>
            </a:r>
            <a:r>
              <a:rPr lang="en-US" dirty="0" err="1" smtClean="0"/>
              <a:t>Tay</a:t>
            </a:r>
            <a:r>
              <a:rPr lang="en-US" dirty="0" smtClean="0"/>
              <a:t>–Sachs disease. Even with the best care, children with infantile </a:t>
            </a:r>
            <a:r>
              <a:rPr lang="en-US" dirty="0" err="1" smtClean="0"/>
              <a:t>Tay</a:t>
            </a:r>
            <a:r>
              <a:rPr lang="en-US" dirty="0" smtClean="0"/>
              <a:t>–Sachs disease die, usually by the age of 4.Although experimental work is underway, no current medical treatment of the root cause yet exists. Patients receive supportive care to ease the symptoms and extend life by reducing the chance of contracting </a:t>
            </a:r>
            <a:r>
              <a:rPr lang="en-US" dirty="0" err="1" smtClean="0"/>
              <a:t>infections.Infants</a:t>
            </a:r>
            <a:r>
              <a:rPr lang="en-US" dirty="0" smtClean="0"/>
              <a:t> are given feeding tubes when they can no longer </a:t>
            </a:r>
            <a:r>
              <a:rPr lang="en-US" dirty="0" err="1" smtClean="0"/>
              <a:t>swallow.Improvements</a:t>
            </a:r>
            <a:r>
              <a:rPr lang="en-US" dirty="0" smtClean="0"/>
              <a:t> in life-extending care have somewhat lengthened the survival of children with </a:t>
            </a:r>
            <a:r>
              <a:rPr lang="en-US" dirty="0" err="1" smtClean="0"/>
              <a:t>Tay</a:t>
            </a:r>
            <a:r>
              <a:rPr lang="en-US" dirty="0" smtClean="0"/>
              <a:t>–Sachs disease, but no current therapy is able to reverse or delay the disease's progress. In late-onset </a:t>
            </a:r>
            <a:r>
              <a:rPr lang="en-US" dirty="0" err="1" smtClean="0"/>
              <a:t>Tay</a:t>
            </a:r>
            <a:r>
              <a:rPr lang="en-US" dirty="0" smtClean="0"/>
              <a:t>-Sachs, medication (e.g., </a:t>
            </a:r>
            <a:r>
              <a:rPr lang="en-US" dirty="0" smtClean="0">
                <a:hlinkClick r:id="rId2" tooltip="Lithium (medication)"/>
              </a:rPr>
              <a:t>lithium</a:t>
            </a:r>
            <a:r>
              <a:rPr lang="en-US" dirty="0" smtClean="0"/>
              <a:t> for depression) can sometimes control psychiatric symptoms and seizures, although some medications (e.g., </a:t>
            </a:r>
            <a:r>
              <a:rPr lang="en-US" dirty="0" err="1" smtClean="0">
                <a:hlinkClick r:id="rId3" tooltip="Tricyclic antidepressant"/>
              </a:rPr>
              <a:t>tricyclic</a:t>
            </a:r>
            <a:r>
              <a:rPr lang="en-US" dirty="0" smtClean="0">
                <a:hlinkClick r:id="rId3" tooltip="Tricyclic antidepressant"/>
              </a:rPr>
              <a:t> antidepressants</a:t>
            </a:r>
            <a:r>
              <a:rPr lang="en-US" dirty="0" smtClean="0"/>
              <a:t>, </a:t>
            </a:r>
            <a:r>
              <a:rPr lang="en-US" dirty="0" err="1" smtClean="0">
                <a:hlinkClick r:id="rId4" tooltip="Phenothiazine"/>
              </a:rPr>
              <a:t>phenothiazines</a:t>
            </a:r>
            <a:r>
              <a:rPr lang="en-US" dirty="0" smtClean="0"/>
              <a:t>, </a:t>
            </a:r>
            <a:r>
              <a:rPr lang="en-US" dirty="0" smtClean="0">
                <a:hlinkClick r:id="rId5" tooltip="Haloperidol"/>
              </a:rPr>
              <a:t>haloperidol</a:t>
            </a:r>
            <a:r>
              <a:rPr lang="en-US" dirty="0" smtClean="0"/>
              <a:t>, and </a:t>
            </a:r>
            <a:r>
              <a:rPr lang="en-US" dirty="0" err="1" smtClean="0">
                <a:hlinkClick r:id="rId6" tooltip="Risperidone"/>
              </a:rPr>
              <a:t>risperidone</a:t>
            </a:r>
            <a:r>
              <a:rPr lang="en-US" dirty="0" smtClean="0"/>
              <a:t>) are associated with significant adverse </a:t>
            </a:r>
            <a:r>
              <a:rPr lang="en-US" dirty="0" err="1" smtClean="0"/>
              <a:t>effects.In</a:t>
            </a:r>
            <a:r>
              <a:rPr lang="en-US" dirty="0" smtClean="0"/>
              <a:t> 2011, researchers discovered that </a:t>
            </a:r>
            <a:r>
              <a:rPr lang="en-US" dirty="0" err="1" smtClean="0">
                <a:hlinkClick r:id="rId7" tooltip="Pyrimethamine"/>
              </a:rPr>
              <a:t>pyrimethamine</a:t>
            </a:r>
            <a:r>
              <a:rPr lang="en-US" dirty="0" smtClean="0"/>
              <a:t> can increase ß-</a:t>
            </a:r>
            <a:r>
              <a:rPr lang="en-US" dirty="0" err="1" smtClean="0"/>
              <a:t>hexosaminidase</a:t>
            </a:r>
            <a:r>
              <a:rPr lang="en-US" dirty="0" smtClean="0"/>
              <a:t> activity, thus slowing down the progression of late-onset </a:t>
            </a:r>
            <a:r>
              <a:rPr lang="en-US" dirty="0" err="1" smtClean="0"/>
              <a:t>Tay</a:t>
            </a:r>
            <a:r>
              <a:rPr lang="en-US" dirty="0" smtClean="0"/>
              <a:t>–Sachs disease</a:t>
            </a:r>
            <a:endParaRPr lang="ru-RU"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lstStyle/>
          <a:p>
            <a:pPr eaLnBrk="1" hangingPunct="1"/>
            <a:r>
              <a:rPr lang="en-US" dirty="0" err="1" smtClean="0"/>
              <a:t>Mucopolysacharidoses</a:t>
            </a:r>
            <a:endParaRPr lang="en-US" dirty="0" smtClean="0"/>
          </a:p>
        </p:txBody>
      </p:sp>
      <p:sp>
        <p:nvSpPr>
          <p:cNvPr id="28675" name="Rectangle 3"/>
          <p:cNvSpPr>
            <a:spLocks noGrp="1" noChangeArrowheads="1"/>
          </p:cNvSpPr>
          <p:nvPr>
            <p:ph type="body" idx="1"/>
          </p:nvPr>
        </p:nvSpPr>
        <p:spPr>
          <a:xfrm>
            <a:off x="228600" y="1981200"/>
            <a:ext cx="8763000" cy="4114800"/>
          </a:xfrm>
        </p:spPr>
        <p:txBody>
          <a:bodyPr>
            <a:normAutofit lnSpcReduction="10000"/>
          </a:bodyPr>
          <a:lstStyle/>
          <a:p>
            <a:pPr eaLnBrk="1" hangingPunct="1">
              <a:lnSpc>
                <a:spcPct val="90000"/>
              </a:lnSpc>
            </a:pPr>
            <a:r>
              <a:rPr lang="en-US" sz="2800" smtClean="0"/>
              <a:t>MP synthesized in the connective tissue by fibroblasts - part of the ground substance</a:t>
            </a:r>
          </a:p>
          <a:p>
            <a:pPr eaLnBrk="1" hangingPunct="1">
              <a:lnSpc>
                <a:spcPct val="90000"/>
              </a:lnSpc>
            </a:pPr>
            <a:r>
              <a:rPr lang="en-US" sz="2800" smtClean="0"/>
              <a:t>several clinical variants (I-VII)</a:t>
            </a:r>
          </a:p>
          <a:p>
            <a:pPr eaLnBrk="1" hangingPunct="1">
              <a:lnSpc>
                <a:spcPct val="90000"/>
              </a:lnSpc>
            </a:pPr>
            <a:r>
              <a:rPr lang="en-US" sz="2800" smtClean="0"/>
              <a:t>involvement of liver, spleen, heart (valves, coronary arteries), blood vessels</a:t>
            </a:r>
          </a:p>
          <a:p>
            <a:pPr eaLnBrk="1" hangingPunct="1">
              <a:lnSpc>
                <a:spcPct val="90000"/>
              </a:lnSpc>
            </a:pPr>
            <a:r>
              <a:rPr lang="en-US" sz="2800" smtClean="0"/>
              <a:t>Symptoms: coarse facial features (gargoylism), clouding of the cornea, joint stiffness, mental </a:t>
            </a:r>
            <a:r>
              <a:rPr lang="cs-CZ" sz="2800" smtClean="0"/>
              <a:t>re</a:t>
            </a:r>
            <a:r>
              <a:rPr lang="en-US" sz="2800" smtClean="0"/>
              <a:t>tardation</a:t>
            </a:r>
          </a:p>
          <a:p>
            <a:pPr eaLnBrk="1" hangingPunct="1">
              <a:lnSpc>
                <a:spcPct val="90000"/>
              </a:lnSpc>
            </a:pPr>
            <a:r>
              <a:rPr lang="en-US" sz="2800" smtClean="0"/>
              <a:t>usually death in childhood (cardiac complications)</a:t>
            </a:r>
          </a:p>
          <a:p>
            <a:pPr eaLnBrk="1" hangingPunct="1">
              <a:lnSpc>
                <a:spcPct val="90000"/>
              </a:lnSpc>
            </a:pPr>
            <a:r>
              <a:rPr lang="en-US" sz="2800" smtClean="0"/>
              <a:t>most frequent </a:t>
            </a:r>
            <a:r>
              <a:rPr lang="en-US" sz="2800" u="sng" smtClean="0"/>
              <a:t>Hurler syndrome</a:t>
            </a:r>
            <a:r>
              <a:rPr lang="en-US" sz="2800" smtClean="0"/>
              <a:t> and </a:t>
            </a:r>
            <a:r>
              <a:rPr lang="en-US" sz="2800" u="sng" smtClean="0"/>
              <a:t>Hunter syndrome</a:t>
            </a:r>
            <a:r>
              <a:rPr lang="en-US" sz="2800" smtClean="0"/>
              <a:t> </a:t>
            </a:r>
            <a:r>
              <a:rPr lang="cs-CZ" sz="2800" smtClean="0"/>
              <a:t> </a:t>
            </a:r>
            <a:r>
              <a:rPr lang="en-US" sz="2800" smtClean="0"/>
              <a:t>(X-linked!)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lstStyle/>
          <a:p>
            <a:pPr eaLnBrk="1" hangingPunct="1"/>
            <a:r>
              <a:rPr lang="en-US" cap="all" dirty="0" smtClean="0"/>
              <a:t>X-linked diseases</a:t>
            </a:r>
          </a:p>
        </p:txBody>
      </p:sp>
      <p:sp>
        <p:nvSpPr>
          <p:cNvPr id="29699" name="Rectangle 3"/>
          <p:cNvSpPr>
            <a:spLocks noGrp="1" noChangeArrowheads="1"/>
          </p:cNvSpPr>
          <p:nvPr>
            <p:ph type="body" idx="1"/>
          </p:nvPr>
        </p:nvSpPr>
        <p:spPr/>
        <p:txBody>
          <a:bodyPr/>
          <a:lstStyle/>
          <a:p>
            <a:pPr eaLnBrk="1" hangingPunct="1"/>
            <a:r>
              <a:rPr lang="en-US" sz="2800" smtClean="0"/>
              <a:t>transmitted by heterozygous mother to sons</a:t>
            </a:r>
          </a:p>
          <a:p>
            <a:pPr eaLnBrk="1" hangingPunct="1"/>
            <a:r>
              <a:rPr lang="en-US" sz="2800" smtClean="0"/>
              <a:t>daughters - 50% carriers, 50% healthy</a:t>
            </a:r>
          </a:p>
          <a:p>
            <a:pPr eaLnBrk="1" hangingPunct="1"/>
            <a:r>
              <a:rPr lang="en-US" sz="2800" smtClean="0"/>
              <a:t>sons - 50% diseased, 50% healthy</a:t>
            </a:r>
          </a:p>
          <a:p>
            <a:pPr eaLnBrk="1" hangingPunct="1"/>
            <a:r>
              <a:rPr lang="en-US" sz="2800" smtClean="0"/>
              <a:t>Children of diseased father - sons are healthy, all daughters are carriers</a:t>
            </a:r>
          </a:p>
          <a:p>
            <a:pPr eaLnBrk="1" hangingPunct="1"/>
            <a:r>
              <a:rPr lang="en-US" sz="2800" smtClean="0">
                <a:solidFill>
                  <a:schemeClr val="accent1"/>
                </a:solidFill>
              </a:rPr>
              <a:t>Hemophilia A </a:t>
            </a:r>
            <a:r>
              <a:rPr lang="en-US" sz="2800" smtClean="0"/>
              <a:t>(defect of Factor VIII)</a:t>
            </a:r>
          </a:p>
          <a:p>
            <a:pPr eaLnBrk="1" hangingPunct="1"/>
            <a:r>
              <a:rPr lang="en-US" sz="2800" smtClean="0">
                <a:solidFill>
                  <a:schemeClr val="accent1"/>
                </a:solidFill>
              </a:rPr>
              <a:t>Hemophilia B </a:t>
            </a:r>
            <a:r>
              <a:rPr lang="en-US" sz="2800" smtClean="0"/>
              <a:t>(defect of Factor IX)</a:t>
            </a:r>
          </a:p>
          <a:p>
            <a:pPr eaLnBrk="1" hangingPunct="1"/>
            <a:r>
              <a:rPr lang="en-US" sz="2800" smtClean="0">
                <a:solidFill>
                  <a:schemeClr val="accent1"/>
                </a:solidFill>
              </a:rPr>
              <a:t>Muscle dystrophy </a:t>
            </a:r>
            <a:r>
              <a:rPr lang="en-US" sz="2800" smtClean="0"/>
              <a:t>(Duchen disease)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lstStyle/>
          <a:p>
            <a:r>
              <a:rPr lang="en-US" cap="all" dirty="0" err="1" smtClean="0"/>
              <a:t>Haemophilia</a:t>
            </a:r>
            <a:endParaRPr lang="ru-RU" cap="all" dirty="0"/>
          </a:p>
        </p:txBody>
      </p:sp>
      <p:sp>
        <p:nvSpPr>
          <p:cNvPr id="3" name="Содержимое 2"/>
          <p:cNvSpPr>
            <a:spLocks noGrp="1"/>
          </p:cNvSpPr>
          <p:nvPr>
            <p:ph idx="1"/>
          </p:nvPr>
        </p:nvSpPr>
        <p:spPr/>
        <p:txBody>
          <a:bodyPr>
            <a:normAutofit fontScale="92500" lnSpcReduction="10000"/>
          </a:bodyPr>
          <a:lstStyle/>
          <a:p>
            <a:pPr>
              <a:buNone/>
            </a:pPr>
            <a:r>
              <a:rPr lang="ru-RU" dirty="0" smtClean="0"/>
              <a:t> </a:t>
            </a:r>
          </a:p>
          <a:p>
            <a:r>
              <a:rPr lang="en-US" dirty="0" smtClean="0"/>
              <a:t> </a:t>
            </a:r>
            <a:r>
              <a:rPr lang="en-US" dirty="0" err="1" smtClean="0"/>
              <a:t>Haemophilia</a:t>
            </a:r>
            <a:r>
              <a:rPr lang="en-US" dirty="0" smtClean="0"/>
              <a:t> is a genetic condition that causes continued bleeding due to the blood’s </a:t>
            </a:r>
          </a:p>
          <a:p>
            <a:pPr>
              <a:buNone/>
            </a:pPr>
            <a:r>
              <a:rPr lang="en-US" dirty="0" smtClean="0"/>
              <a:t>inability to clot properly </a:t>
            </a:r>
          </a:p>
          <a:p>
            <a:r>
              <a:rPr lang="en-US" dirty="0" smtClean="0"/>
              <a:t>There are two main genes involved in </a:t>
            </a:r>
            <a:r>
              <a:rPr lang="en-US" dirty="0" err="1" smtClean="0"/>
              <a:t>Haemophilia</a:t>
            </a:r>
            <a:r>
              <a:rPr lang="en-US" dirty="0" smtClean="0"/>
              <a:t>, known as </a:t>
            </a:r>
            <a:r>
              <a:rPr lang="en-US" i="1" dirty="0" smtClean="0"/>
              <a:t>F8 and F9. Both genes </a:t>
            </a:r>
            <a:r>
              <a:rPr lang="en-US" dirty="0" smtClean="0"/>
              <a:t>are found on the X chromosome </a:t>
            </a:r>
          </a:p>
          <a:p>
            <a:r>
              <a:rPr lang="en-US" dirty="0" err="1" smtClean="0"/>
              <a:t>Haemophilia</a:t>
            </a:r>
            <a:r>
              <a:rPr lang="en-US" dirty="0" smtClean="0"/>
              <a:t> is an X-linked recessive condition and usually affects males only. </a:t>
            </a:r>
          </a:p>
          <a:p>
            <a:endParaRPr lang="ru-RU"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WHAT IS HAEMOPHILIA? </a:t>
            </a:r>
            <a:br>
              <a:rPr lang="en-US" b="1" dirty="0" smtClean="0"/>
            </a:br>
            <a:endParaRPr lang="ru-RU" dirty="0"/>
          </a:p>
        </p:txBody>
      </p:sp>
      <p:sp>
        <p:nvSpPr>
          <p:cNvPr id="3" name="Содержимое 2"/>
          <p:cNvSpPr>
            <a:spLocks noGrp="1"/>
          </p:cNvSpPr>
          <p:nvPr>
            <p:ph idx="1"/>
          </p:nvPr>
        </p:nvSpPr>
        <p:spPr/>
        <p:txBody>
          <a:bodyPr>
            <a:normAutofit fontScale="70000" lnSpcReduction="20000"/>
          </a:bodyPr>
          <a:lstStyle/>
          <a:p>
            <a:endParaRPr lang="ru-RU" dirty="0" smtClean="0"/>
          </a:p>
          <a:p>
            <a:pPr>
              <a:buNone/>
            </a:pPr>
            <a:r>
              <a:rPr lang="ru-RU" dirty="0" smtClean="0"/>
              <a:t> </a:t>
            </a:r>
          </a:p>
          <a:p>
            <a:r>
              <a:rPr lang="en-US" dirty="0" err="1" smtClean="0"/>
              <a:t>Haemophilia</a:t>
            </a:r>
            <a:r>
              <a:rPr lang="en-US" dirty="0" smtClean="0"/>
              <a:t> is a genetic condition that causes people to continue bleeding for a long time unless treated. It is due to missing or abnormal clotting factors that impact on the blood clotting process. </a:t>
            </a:r>
          </a:p>
          <a:p>
            <a:r>
              <a:rPr lang="en-US" dirty="0" smtClean="0"/>
              <a:t>The blood clotting system is activated in response to blood vessel injury . Part of the clotting process involves the activation of </a:t>
            </a:r>
            <a:r>
              <a:rPr lang="en-US" dirty="0" err="1" smtClean="0"/>
              <a:t>specialised</a:t>
            </a:r>
            <a:r>
              <a:rPr lang="en-US" dirty="0" smtClean="0"/>
              <a:t> proteins called </a:t>
            </a:r>
            <a:r>
              <a:rPr lang="en-US" b="1" dirty="0" smtClean="0"/>
              <a:t>clotting factors numbered 1 to 10 whose primary role is to ‘plug’ an injured blood vessel, like a band-aid. </a:t>
            </a:r>
            <a:r>
              <a:rPr lang="en-US" b="1" dirty="0" err="1" smtClean="0"/>
              <a:t>Haemophilia</a:t>
            </a:r>
            <a:r>
              <a:rPr lang="en-US" b="1" dirty="0" smtClean="0"/>
              <a:t> occurs due to missing or abnormal clotting factor 8 or 9. People with </a:t>
            </a:r>
            <a:r>
              <a:rPr lang="en-US" b="1" dirty="0" err="1" smtClean="0"/>
              <a:t>haemophilia</a:t>
            </a:r>
            <a:r>
              <a:rPr lang="en-US" b="1" dirty="0" smtClean="0"/>
              <a:t> do not bleed faster than anyone else, but will bleed continuously at the normal rate.</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0" y="-7474"/>
            <a:ext cx="9144000" cy="630044"/>
          </a:xfrm>
        </p:spPr>
        <p:style>
          <a:lnRef idx="1">
            <a:schemeClr val="accent5"/>
          </a:lnRef>
          <a:fillRef idx="2">
            <a:schemeClr val="accent5"/>
          </a:fillRef>
          <a:effectRef idx="1">
            <a:schemeClr val="accent5"/>
          </a:effectRef>
          <a:fontRef idx="minor">
            <a:schemeClr val="dk1"/>
          </a:fontRef>
        </p:style>
        <p:txBody>
          <a:bodyPr>
            <a:normAutofit fontScale="90000"/>
          </a:bodyPr>
          <a:lstStyle/>
          <a:p>
            <a:pPr eaLnBrk="1" hangingPunct="1"/>
            <a:r>
              <a:rPr lang="en-US" dirty="0" smtClean="0"/>
              <a:t>Gout</a:t>
            </a:r>
          </a:p>
        </p:txBody>
      </p:sp>
      <p:sp>
        <p:nvSpPr>
          <p:cNvPr id="6147" name="Rectangle 3"/>
          <p:cNvSpPr>
            <a:spLocks noGrp="1" noChangeArrowheads="1"/>
          </p:cNvSpPr>
          <p:nvPr>
            <p:ph type="body" idx="1"/>
          </p:nvPr>
        </p:nvSpPr>
        <p:spPr>
          <a:xfrm>
            <a:off x="0" y="622570"/>
            <a:ext cx="9144000" cy="6235430"/>
          </a:xfrm>
        </p:spPr>
        <p:txBody>
          <a:bodyPr>
            <a:normAutofit/>
          </a:bodyPr>
          <a:lstStyle/>
          <a:p>
            <a:pPr eaLnBrk="1" hangingPunct="1">
              <a:lnSpc>
                <a:spcPct val="90000"/>
              </a:lnSpc>
            </a:pPr>
            <a:r>
              <a:rPr lang="en-US" sz="2800" dirty="0" smtClean="0"/>
              <a:t>genetically impaired metabolism of uric acid (end product of </a:t>
            </a:r>
            <a:r>
              <a:rPr lang="en-US" sz="2800" dirty="0" err="1" smtClean="0"/>
              <a:t>purine</a:t>
            </a:r>
            <a:r>
              <a:rPr lang="en-US" sz="2800" dirty="0" smtClean="0"/>
              <a:t> metabolism)</a:t>
            </a:r>
          </a:p>
          <a:p>
            <a:pPr eaLnBrk="1" hangingPunct="1">
              <a:lnSpc>
                <a:spcPct val="90000"/>
              </a:lnSpc>
            </a:pPr>
            <a:r>
              <a:rPr lang="en-US" sz="2800" dirty="0" smtClean="0"/>
              <a:t>tissue accumulation of excessive amounts of UA crystals</a:t>
            </a:r>
          </a:p>
          <a:p>
            <a:pPr eaLnBrk="1" hangingPunct="1">
              <a:lnSpc>
                <a:spcPct val="90000"/>
              </a:lnSpc>
            </a:pPr>
            <a:r>
              <a:rPr lang="en-US" sz="2800" dirty="0" smtClean="0"/>
              <a:t>recurrent episodes of acute arthritis - precipitation of monosodium </a:t>
            </a:r>
            <a:r>
              <a:rPr lang="en-US" sz="2800" dirty="0" err="1" smtClean="0"/>
              <a:t>urate</a:t>
            </a:r>
            <a:r>
              <a:rPr lang="en-US" sz="2800" dirty="0" smtClean="0"/>
              <a:t> crystals inside the joints</a:t>
            </a:r>
          </a:p>
          <a:p>
            <a:pPr eaLnBrk="1" hangingPunct="1">
              <a:lnSpc>
                <a:spcPct val="90000"/>
              </a:lnSpc>
            </a:pPr>
            <a:r>
              <a:rPr lang="en-US" sz="2800" dirty="0" smtClean="0"/>
              <a:t>formation of large crystalline aggregates - </a:t>
            </a:r>
            <a:r>
              <a:rPr lang="en-US" sz="2800" dirty="0" err="1" smtClean="0"/>
              <a:t>tophi</a:t>
            </a:r>
            <a:endParaRPr lang="en-US" sz="2800" dirty="0" smtClean="0"/>
          </a:p>
          <a:p>
            <a:pPr eaLnBrk="1" hangingPunct="1">
              <a:lnSpc>
                <a:spcPct val="90000"/>
              </a:lnSpc>
            </a:pPr>
            <a:r>
              <a:rPr lang="en-US" sz="2800" dirty="0" smtClean="0"/>
              <a:t>chronic destruction of joints - joint deformity</a:t>
            </a:r>
          </a:p>
          <a:p>
            <a:pPr eaLnBrk="1" hangingPunct="1">
              <a:lnSpc>
                <a:spcPct val="90000"/>
              </a:lnSpc>
            </a:pPr>
            <a:r>
              <a:rPr lang="en-US" sz="2800" dirty="0" smtClean="0"/>
              <a:t>renal injury</a:t>
            </a:r>
          </a:p>
          <a:p>
            <a:pPr eaLnBrk="1" hangingPunct="1">
              <a:lnSpc>
                <a:spcPct val="90000"/>
              </a:lnSpc>
            </a:pPr>
            <a:r>
              <a:rPr lang="en-US" sz="2800" dirty="0" smtClean="0"/>
              <a:t>Males&gt;Females</a:t>
            </a:r>
          </a:p>
          <a:p>
            <a:pPr>
              <a:lnSpc>
                <a:spcPct val="90000"/>
              </a:lnSpc>
            </a:pPr>
            <a:r>
              <a:rPr lang="en-US" sz="2800" u="sng" dirty="0" smtClean="0"/>
              <a:t>Primary gout</a:t>
            </a:r>
            <a:r>
              <a:rPr lang="en-US" sz="2800" dirty="0" smtClean="0"/>
              <a:t> (90% of cases) unknown enzymatic defect</a:t>
            </a:r>
          </a:p>
          <a:p>
            <a:pPr>
              <a:lnSpc>
                <a:spcPct val="90000"/>
              </a:lnSpc>
            </a:pPr>
            <a:r>
              <a:rPr lang="en-US" sz="2800" u="sng" dirty="0" smtClean="0"/>
              <a:t>Secondary gout</a:t>
            </a:r>
            <a:r>
              <a:rPr lang="en-US" sz="2800" dirty="0" smtClean="0"/>
              <a:t> (10%) known cause of </a:t>
            </a:r>
            <a:r>
              <a:rPr lang="en-US" sz="2800" dirty="0" err="1" smtClean="0"/>
              <a:t>hyperuricemia</a:t>
            </a:r>
            <a:r>
              <a:rPr lang="en-US" sz="2800" dirty="0" smtClean="0"/>
              <a:t> (increased turnover of nucleic acids - e.g. </a:t>
            </a:r>
            <a:r>
              <a:rPr lang="en-US" sz="2800" dirty="0" err="1" smtClean="0"/>
              <a:t>leukemias</a:t>
            </a:r>
            <a:r>
              <a:rPr lang="en-US" sz="2800" dirty="0" smtClean="0"/>
              <a:t>; chronic renal disease; increased intake - game, red wine)</a:t>
            </a:r>
          </a:p>
          <a:p>
            <a:pPr>
              <a:lnSpc>
                <a:spcPct val="90000"/>
              </a:lnSpc>
            </a:pPr>
            <a:endParaRPr lang="en-US" sz="2800" dirty="0" smtClean="0"/>
          </a:p>
          <a:p>
            <a:pPr eaLnBrk="1" hangingPunct="1">
              <a:lnSpc>
                <a:spcPct val="90000"/>
              </a:lnSpc>
            </a:pPr>
            <a:endParaRPr lang="en-US" sz="2800" dirty="0" smtClean="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There are two types of </a:t>
            </a:r>
            <a:r>
              <a:rPr lang="en-US" dirty="0" err="1" smtClean="0"/>
              <a:t>Haemophilia</a:t>
            </a:r>
            <a:r>
              <a:rPr lang="en-US" dirty="0" smtClean="0"/>
              <a:t>: </a:t>
            </a:r>
            <a:br>
              <a:rPr lang="en-US" dirty="0" smtClean="0"/>
            </a:br>
            <a:endParaRPr lang="ru-RU" dirty="0"/>
          </a:p>
        </p:txBody>
      </p:sp>
      <p:sp>
        <p:nvSpPr>
          <p:cNvPr id="3" name="Содержимое 2"/>
          <p:cNvSpPr>
            <a:spLocks noGrp="1"/>
          </p:cNvSpPr>
          <p:nvPr>
            <p:ph idx="1"/>
          </p:nvPr>
        </p:nvSpPr>
        <p:spPr/>
        <p:txBody>
          <a:bodyPr>
            <a:normAutofit fontScale="77500" lnSpcReduction="20000"/>
          </a:bodyPr>
          <a:lstStyle/>
          <a:p>
            <a:r>
              <a:rPr lang="en-US" dirty="0" smtClean="0"/>
              <a:t> </a:t>
            </a:r>
            <a:r>
              <a:rPr lang="en-US" b="1" i="1" dirty="0" err="1" smtClean="0"/>
              <a:t>Haemophilia</a:t>
            </a:r>
            <a:r>
              <a:rPr lang="en-US" b="1" i="1" dirty="0" smtClean="0"/>
              <a:t> A: </a:t>
            </a:r>
            <a:r>
              <a:rPr lang="en-US" b="1" dirty="0" smtClean="0"/>
              <a:t>also known as classic </a:t>
            </a:r>
            <a:r>
              <a:rPr lang="en-US" b="1" dirty="0" err="1" smtClean="0"/>
              <a:t>haemophilia</a:t>
            </a:r>
            <a:r>
              <a:rPr lang="en-US" b="1" dirty="0" smtClean="0"/>
              <a:t>, is caused by having low levels of or no clotting factor 8. It affects approximately 1 in 4,000 to 1 in 10,000 males. </a:t>
            </a:r>
          </a:p>
          <a:p>
            <a:r>
              <a:rPr lang="en-US" b="1" i="1" dirty="0" err="1" smtClean="0"/>
              <a:t>Haemophilia</a:t>
            </a:r>
            <a:r>
              <a:rPr lang="en-US" b="1" i="1" dirty="0" smtClean="0"/>
              <a:t> B: </a:t>
            </a:r>
            <a:r>
              <a:rPr lang="en-US" b="1" dirty="0" smtClean="0"/>
              <a:t>also known as Christmas disease, is caused by having low levels of or no clotting factor 9. It affects approximately 1 in 20,000 males. </a:t>
            </a:r>
            <a:endParaRPr lang="ru-RU" dirty="0" smtClean="0"/>
          </a:p>
          <a:p>
            <a:pPr>
              <a:buNone/>
            </a:pPr>
            <a:endParaRPr lang="ru-RU" dirty="0" smtClean="0"/>
          </a:p>
          <a:p>
            <a:pPr>
              <a:buNone/>
            </a:pPr>
            <a:r>
              <a:rPr lang="en-US" dirty="0" smtClean="0"/>
              <a:t>Spontaneous bleeding in to joints such as knees, ankles and elbows is common and can result in osteoarthritis. Internal bleeding and bleeding into muscle is the major concern. Treatment involves injections of the missing clotting factor, both </a:t>
            </a:r>
            <a:r>
              <a:rPr lang="en-US" dirty="0" err="1" smtClean="0"/>
              <a:t>prophylactically</a:t>
            </a:r>
            <a:r>
              <a:rPr lang="en-US" dirty="0" smtClean="0"/>
              <a:t> and following a bleed. </a:t>
            </a:r>
            <a:endParaRPr lang="en-US" b="1" i="1" dirty="0" smtClean="0"/>
          </a:p>
          <a:p>
            <a:endParaRPr lang="ru-RU"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WHAT CAUSES HAEMOPHILIA? </a:t>
            </a:r>
            <a:br>
              <a:rPr lang="en-US" b="1" dirty="0" smtClean="0"/>
            </a:br>
            <a:endParaRPr lang="ru-RU" dirty="0"/>
          </a:p>
        </p:txBody>
      </p:sp>
      <p:sp>
        <p:nvSpPr>
          <p:cNvPr id="3" name="Прямоугольник 2"/>
          <p:cNvSpPr/>
          <p:nvPr/>
        </p:nvSpPr>
        <p:spPr>
          <a:xfrm>
            <a:off x="457199" y="1060314"/>
            <a:ext cx="7577847" cy="3662541"/>
          </a:xfrm>
          <a:prstGeom prst="rect">
            <a:avLst/>
          </a:prstGeom>
        </p:spPr>
        <p:txBody>
          <a:bodyPr wrap="square">
            <a:spAutoFit/>
          </a:bodyPr>
          <a:lstStyle/>
          <a:p>
            <a:endParaRPr lang="ru-RU" dirty="0" smtClean="0"/>
          </a:p>
          <a:p>
            <a:r>
              <a:rPr lang="ru-RU" dirty="0" smtClean="0"/>
              <a:t> </a:t>
            </a:r>
          </a:p>
          <a:p>
            <a:r>
              <a:rPr lang="en-US" sz="2800" dirty="0" smtClean="0"/>
              <a:t>There are two genes involved in </a:t>
            </a:r>
            <a:r>
              <a:rPr lang="en-US" sz="2800" dirty="0" err="1" smtClean="0"/>
              <a:t>haemophilia</a:t>
            </a:r>
            <a:r>
              <a:rPr lang="en-US" sz="2800" dirty="0" smtClean="0"/>
              <a:t> and both are found on the X chromosome. The F8 gene produces the clotting factor 8 (Factor VIII) and the F9 gene produces the clotting factor 9 (Factor IX). A mutation in the F8 or F9 gene results in a deficiency in these clotting factors and the blood cannot form clots properly. </a:t>
            </a:r>
            <a:endParaRPr lang="ru-RU" sz="2800"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45915" y="480455"/>
            <a:ext cx="8540885" cy="5878532"/>
          </a:xfrm>
          <a:prstGeom prst="rect">
            <a:avLst/>
          </a:prstGeom>
        </p:spPr>
        <p:txBody>
          <a:bodyPr wrap="square">
            <a:spAutoFit/>
          </a:bodyPr>
          <a:lstStyle/>
          <a:p>
            <a:endParaRPr lang="ru-RU" dirty="0" smtClean="0"/>
          </a:p>
          <a:p>
            <a:r>
              <a:rPr lang="ru-RU" dirty="0" smtClean="0"/>
              <a:t> </a:t>
            </a:r>
          </a:p>
          <a:p>
            <a:r>
              <a:rPr lang="en-US" sz="2000" dirty="0" smtClean="0"/>
              <a:t>Our body is made up of millions of cells, and in each cell there are instructions, called genes, that make all the necessary structural components and chemicals for the body to function. These genes are packaged onto little long strands known as chromosomes. </a:t>
            </a:r>
          </a:p>
          <a:p>
            <a:r>
              <a:rPr lang="en-US" sz="2000" dirty="0" smtClean="0"/>
              <a:t>We all have 46 chromosomes arranged into 23 pairs. One copy of each pair is inherited from our mother and the other from our father. The first 22 chromosome pairs are numbered and are known as </a:t>
            </a:r>
            <a:r>
              <a:rPr lang="en-US" sz="2000" dirty="0" err="1" smtClean="0"/>
              <a:t>autosomal</a:t>
            </a:r>
            <a:r>
              <a:rPr lang="en-US" sz="2000" dirty="0" smtClean="0"/>
              <a:t> chromosomes. The 23rd pair is made up of the sex chromosomes called X and Y. Males have an X and a Y chromosome and females have two copies of the X chromosome. </a:t>
            </a:r>
          </a:p>
          <a:p>
            <a:r>
              <a:rPr lang="en-US" sz="2000" dirty="0" smtClean="0"/>
              <a:t>Since all our chromosomes come in pairs, all our genes also come in pairs. Sometimes, a gene may have a variation in the instruction that causes the gene to no longer function properly. This variation is called a </a:t>
            </a:r>
            <a:r>
              <a:rPr lang="en-US" sz="2000" b="1" dirty="0" smtClean="0"/>
              <a:t>mutation or pathogenic variant, and means that the product produced by the gene, called a protein, is impaired or even absent. </a:t>
            </a:r>
          </a:p>
          <a:p>
            <a:r>
              <a:rPr lang="en-US" sz="2000" dirty="0" smtClean="0"/>
              <a:t>Gene mutations may be inherited from a parent, or occur for the first time in an individual. Once you have a gene mutation however, it may be passed on to future generations. This is referred to as genetic inheritance. </a:t>
            </a:r>
            <a:endParaRPr lang="ru-RU" sz="20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54"/>
            <a:ext cx="8229600" cy="114300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err="1" smtClean="0"/>
              <a:t>Haemophilia</a:t>
            </a:r>
            <a:r>
              <a:rPr lang="en-US" dirty="0" smtClean="0"/>
              <a:t> follows a pattern of </a:t>
            </a:r>
            <a:br>
              <a:rPr lang="en-US" dirty="0" smtClean="0"/>
            </a:br>
            <a:r>
              <a:rPr lang="en-US" b="1" dirty="0" smtClean="0"/>
              <a:t>X-linked recessive inheritance. </a:t>
            </a:r>
            <a:endParaRPr lang="ru-RU" dirty="0"/>
          </a:p>
        </p:txBody>
      </p:sp>
      <p:sp>
        <p:nvSpPr>
          <p:cNvPr id="3" name="Прямоугольник 2"/>
          <p:cNvSpPr/>
          <p:nvPr/>
        </p:nvSpPr>
        <p:spPr>
          <a:xfrm>
            <a:off x="457200" y="1009071"/>
            <a:ext cx="8229600" cy="5632311"/>
          </a:xfrm>
          <a:prstGeom prst="rect">
            <a:avLst/>
          </a:prstGeom>
        </p:spPr>
        <p:txBody>
          <a:bodyPr wrap="square">
            <a:spAutoFit/>
          </a:bodyPr>
          <a:lstStyle/>
          <a:p>
            <a:endParaRPr lang="ru-RU" dirty="0" smtClean="0"/>
          </a:p>
          <a:p>
            <a:r>
              <a:rPr lang="en-US" b="1" dirty="0" smtClean="0"/>
              <a:t>X-linked refers to the fact that the </a:t>
            </a:r>
            <a:r>
              <a:rPr lang="en-US" b="1" dirty="0" err="1" smtClean="0"/>
              <a:t>haemophilia</a:t>
            </a:r>
            <a:r>
              <a:rPr lang="en-US" b="1" dirty="0" smtClean="0"/>
              <a:t> genes are located on the X chromosome, which is one of the sex chromosomes. Recessive means that severe symptoms occur when there are no normal copies of the </a:t>
            </a:r>
            <a:r>
              <a:rPr lang="en-US" b="1" dirty="0" err="1" smtClean="0"/>
              <a:t>haemophilia</a:t>
            </a:r>
            <a:r>
              <a:rPr lang="en-US" b="1" dirty="0" smtClean="0"/>
              <a:t> gene. </a:t>
            </a:r>
          </a:p>
          <a:p>
            <a:r>
              <a:rPr lang="en-US" dirty="0" smtClean="0"/>
              <a:t>If males have a mutation in one of their </a:t>
            </a:r>
            <a:r>
              <a:rPr lang="en-US" dirty="0" err="1" smtClean="0"/>
              <a:t>haemophilia</a:t>
            </a:r>
            <a:r>
              <a:rPr lang="en-US" dirty="0" smtClean="0"/>
              <a:t> genes, they will develop signs and symptoms of </a:t>
            </a:r>
            <a:r>
              <a:rPr lang="en-US" dirty="0" err="1" smtClean="0"/>
              <a:t>haemophilia</a:t>
            </a:r>
            <a:r>
              <a:rPr lang="en-US" dirty="0" smtClean="0"/>
              <a:t> because they only have one copy of the </a:t>
            </a:r>
            <a:r>
              <a:rPr lang="en-US" dirty="0" err="1" smtClean="0"/>
              <a:t>haemophilia</a:t>
            </a:r>
            <a:r>
              <a:rPr lang="en-US" dirty="0" smtClean="0"/>
              <a:t> genes (on their one X chromosome). </a:t>
            </a:r>
          </a:p>
          <a:p>
            <a:r>
              <a:rPr lang="en-US" dirty="0" smtClean="0"/>
              <a:t>Females, on the other hand, have two copies of their </a:t>
            </a:r>
            <a:r>
              <a:rPr lang="en-US" dirty="0" err="1" smtClean="0"/>
              <a:t>haemophilia</a:t>
            </a:r>
            <a:r>
              <a:rPr lang="en-US" dirty="0" smtClean="0"/>
              <a:t> genes, one on each X chromosome pair. If one of the </a:t>
            </a:r>
            <a:r>
              <a:rPr lang="en-US" dirty="0" err="1" smtClean="0"/>
              <a:t>haemophilia</a:t>
            </a:r>
            <a:r>
              <a:rPr lang="en-US" dirty="0" smtClean="0"/>
              <a:t> genes has a mutation they still have a normal, working copy on the other X chromosome and will usually produce about 50% of the associated clotting factors (Factor VIII or Factor IX) needed in the blood clotting process. This amount is usually sufficient for normal clot formation and they will usually not show any signs or symptoms of </a:t>
            </a:r>
            <a:r>
              <a:rPr lang="en-US" dirty="0" err="1" smtClean="0"/>
              <a:t>haemophilia</a:t>
            </a:r>
            <a:r>
              <a:rPr lang="en-US" dirty="0" smtClean="0"/>
              <a:t>. </a:t>
            </a:r>
          </a:p>
          <a:p>
            <a:r>
              <a:rPr lang="en-US" dirty="0" smtClean="0"/>
              <a:t>Sometimes, females with a </a:t>
            </a:r>
            <a:r>
              <a:rPr lang="en-US" dirty="0" err="1" smtClean="0"/>
              <a:t>haemophilia</a:t>
            </a:r>
            <a:r>
              <a:rPr lang="en-US" dirty="0" smtClean="0"/>
              <a:t> gene mutation on one of their X chromosomes will produce &lt;50% of the associated clotting factor and may show signs of a mild bleeding disorder. All daughters and mothers of an affected male should have their baseline clotting factor activity calculated and risk of bleeding assessed. </a:t>
            </a:r>
          </a:p>
          <a:p>
            <a:r>
              <a:rPr lang="en-US" dirty="0" smtClean="0"/>
              <a:t>Unaffected women who have a mutation in a </a:t>
            </a:r>
            <a:r>
              <a:rPr lang="en-US" dirty="0" err="1" smtClean="0"/>
              <a:t>haemophilia</a:t>
            </a:r>
            <a:r>
              <a:rPr lang="en-US" dirty="0" smtClean="0"/>
              <a:t> gene on one of their X chromosomes are referred to as </a:t>
            </a:r>
            <a:r>
              <a:rPr lang="en-US" b="1" dirty="0" smtClean="0"/>
              <a:t>genetic carriers as, although they do not have symptoms of the condition, they can still pass it on to their children. </a:t>
            </a:r>
            <a:endParaRPr lang="ru-RU"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1438"/>
            <a:ext cx="9144000" cy="484119"/>
          </a:xfrm>
        </p:spPr>
        <p:txBody>
          <a:bodyPr>
            <a:normAutofit fontScale="90000"/>
          </a:bodyPr>
          <a:lstStyle/>
          <a:p>
            <a:r>
              <a:rPr lang="en-US" sz="2400" b="1" dirty="0" smtClean="0"/>
              <a:t>If a mother is a genetic carrier for a </a:t>
            </a:r>
            <a:r>
              <a:rPr lang="en-US" sz="2400" b="1" dirty="0" err="1" smtClean="0"/>
              <a:t>haemophilia</a:t>
            </a:r>
            <a:r>
              <a:rPr lang="en-US" sz="2400" b="1" dirty="0" smtClean="0"/>
              <a:t> gene </a:t>
            </a:r>
            <a:r>
              <a:rPr lang="en-US" sz="2400" b="1" i="1" dirty="0" smtClean="0"/>
              <a:t>in every pregnancy : </a:t>
            </a:r>
            <a:br>
              <a:rPr lang="en-US" sz="2400" b="1" i="1" dirty="0" smtClean="0"/>
            </a:br>
            <a:endParaRPr lang="ru-RU" sz="2400" dirty="0"/>
          </a:p>
        </p:txBody>
      </p:sp>
      <p:sp>
        <p:nvSpPr>
          <p:cNvPr id="3" name="Прямоугольник 2"/>
          <p:cNvSpPr/>
          <p:nvPr/>
        </p:nvSpPr>
        <p:spPr>
          <a:xfrm>
            <a:off x="0" y="-69426"/>
            <a:ext cx="4484451" cy="7017306"/>
          </a:xfrm>
          <a:prstGeom prst="rect">
            <a:avLst/>
          </a:prstGeom>
        </p:spPr>
        <p:txBody>
          <a:bodyPr wrap="square">
            <a:spAutoFit/>
          </a:bodyPr>
          <a:lstStyle/>
          <a:p>
            <a:endParaRPr lang="ru-RU" dirty="0" smtClean="0"/>
          </a:p>
          <a:p>
            <a:r>
              <a:rPr lang="en-US" dirty="0" smtClean="0"/>
              <a:t> 1 chance in 4, (25% chance) that a son will inherit the Y chromosome from his father and the X chromosome with the </a:t>
            </a:r>
            <a:r>
              <a:rPr lang="en-US" dirty="0" err="1" smtClean="0"/>
              <a:t>haemophilia</a:t>
            </a:r>
            <a:r>
              <a:rPr lang="en-US" dirty="0" smtClean="0"/>
              <a:t> gene mutation from his mother. In this case, no working gene will be made. He will be affected with </a:t>
            </a:r>
            <a:r>
              <a:rPr lang="en-US" dirty="0" err="1" smtClean="0"/>
              <a:t>haemophilia</a:t>
            </a:r>
            <a:r>
              <a:rPr lang="en-US" dirty="0" smtClean="0"/>
              <a:t>. </a:t>
            </a:r>
          </a:p>
          <a:p>
            <a:r>
              <a:rPr lang="en-US" dirty="0" smtClean="0"/>
              <a:t>1 chance in 4, (25% chance) that a son will inherit the Y chromosome from his father and X chromosome with the working copy of the </a:t>
            </a:r>
            <a:r>
              <a:rPr lang="en-US" dirty="0" err="1" smtClean="0"/>
              <a:t>haemophilia</a:t>
            </a:r>
            <a:r>
              <a:rPr lang="en-US" dirty="0" smtClean="0"/>
              <a:t> gene from his mother. He will not be affected by the condition. </a:t>
            </a:r>
          </a:p>
          <a:p>
            <a:r>
              <a:rPr lang="en-US" dirty="0" smtClean="0"/>
              <a:t> 1 chance in 4, (25% chance) that a daughter will inherit the X chromosome with a working copy of the </a:t>
            </a:r>
            <a:r>
              <a:rPr lang="en-US" dirty="0" err="1" smtClean="0"/>
              <a:t>haemophilia</a:t>
            </a:r>
            <a:r>
              <a:rPr lang="en-US" dirty="0" smtClean="0"/>
              <a:t> genes from both her father and her mother. In this case she will not be affected by the condition and she will NOT be a carrier for </a:t>
            </a:r>
            <a:r>
              <a:rPr lang="en-US" dirty="0" err="1" smtClean="0"/>
              <a:t>haemophilia</a:t>
            </a:r>
            <a:r>
              <a:rPr lang="en-US" dirty="0" smtClean="0"/>
              <a:t>. </a:t>
            </a:r>
          </a:p>
          <a:p>
            <a:r>
              <a:rPr lang="en-US" dirty="0" smtClean="0"/>
              <a:t>1 chance in 4, (25% chance) that a daughter will inherit the X chromosome with a working copy of the </a:t>
            </a:r>
            <a:r>
              <a:rPr lang="en-US" dirty="0" err="1" smtClean="0"/>
              <a:t>haemophilia</a:t>
            </a:r>
            <a:r>
              <a:rPr lang="en-US" dirty="0" smtClean="0"/>
              <a:t> gene from her father and the X chromosome with the </a:t>
            </a:r>
            <a:r>
              <a:rPr lang="en-US" dirty="0" err="1" smtClean="0"/>
              <a:t>haemophilia</a:t>
            </a:r>
            <a:r>
              <a:rPr lang="en-US" dirty="0" smtClean="0"/>
              <a:t> gene mutation from her mother. She will be a genetic carrier for </a:t>
            </a:r>
            <a:r>
              <a:rPr lang="en-US" dirty="0" err="1" smtClean="0"/>
              <a:t>haemophilia</a:t>
            </a:r>
            <a:r>
              <a:rPr lang="en-US" dirty="0" smtClean="0"/>
              <a:t> like her mother and will usually be unaffected. </a:t>
            </a:r>
          </a:p>
        </p:txBody>
      </p:sp>
      <p:pic>
        <p:nvPicPr>
          <p:cNvPr id="1026" name="Picture 2"/>
          <p:cNvPicPr>
            <a:picLocks noChangeAspect="1" noChangeArrowheads="1"/>
          </p:cNvPicPr>
          <p:nvPr/>
        </p:nvPicPr>
        <p:blipFill>
          <a:blip r:embed="rId2"/>
          <a:srcRect/>
          <a:stretch>
            <a:fillRect/>
          </a:stretch>
        </p:blipFill>
        <p:spPr bwMode="auto">
          <a:xfrm>
            <a:off x="4566669" y="359875"/>
            <a:ext cx="4040949" cy="4016409"/>
          </a:xfrm>
          <a:prstGeom prst="rect">
            <a:avLst/>
          </a:prstGeom>
          <a:noFill/>
          <a:ln w="9525">
            <a:noFill/>
            <a:miter lim="800000"/>
            <a:headEnd/>
            <a:tailEnd/>
          </a:ln>
        </p:spPr>
      </p:pic>
      <p:sp>
        <p:nvSpPr>
          <p:cNvPr id="5" name="Прямоугольник 4"/>
          <p:cNvSpPr/>
          <p:nvPr/>
        </p:nvSpPr>
        <p:spPr>
          <a:xfrm>
            <a:off x="4610992" y="4154650"/>
            <a:ext cx="4572000" cy="1754326"/>
          </a:xfrm>
          <a:prstGeom prst="rect">
            <a:avLst/>
          </a:prstGeom>
        </p:spPr>
        <p:txBody>
          <a:bodyPr>
            <a:spAutoFit/>
          </a:bodyPr>
          <a:lstStyle/>
          <a:p>
            <a:endParaRPr lang="ru-RU" dirty="0" smtClean="0"/>
          </a:p>
          <a:p>
            <a:r>
              <a:rPr lang="en-US" b="1" i="1" dirty="0" smtClean="0"/>
              <a:t>X-linked recessive inheritance where the mother is a carrier of a </a:t>
            </a:r>
            <a:r>
              <a:rPr lang="en-US" b="1" i="1" dirty="0" err="1" smtClean="0"/>
              <a:t>haemophilia</a:t>
            </a:r>
            <a:r>
              <a:rPr lang="en-US" b="1" i="1" dirty="0" smtClean="0"/>
              <a:t> gene mutation on one of her X chromosomes. The X-linked recessive mutation is represented by ‘r’; the working copy by ‘R’. </a:t>
            </a:r>
            <a:endParaRPr lang="ru-RU"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88984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baseline="-25000" dirty="0" smtClean="0"/>
              <a:t>If a father is affected with </a:t>
            </a:r>
            <a:r>
              <a:rPr lang="en-US" b="1" baseline="-25000" dirty="0" err="1" smtClean="0"/>
              <a:t>haemophilia</a:t>
            </a:r>
            <a:r>
              <a:rPr lang="en-US" b="1" baseline="-25000" dirty="0" smtClean="0"/>
              <a:t> </a:t>
            </a:r>
            <a:r>
              <a:rPr lang="en-US" b="1" i="1" baseline="-25000" dirty="0" smtClean="0"/>
              <a:t>in every pregnancy: </a:t>
            </a:r>
            <a:br>
              <a:rPr lang="en-US" b="1" i="1" baseline="-25000" dirty="0" smtClean="0"/>
            </a:br>
            <a:endParaRPr lang="ru-RU" baseline="-25000" dirty="0"/>
          </a:p>
        </p:txBody>
      </p:sp>
      <p:sp>
        <p:nvSpPr>
          <p:cNvPr id="3" name="Прямоугольник 2"/>
          <p:cNvSpPr/>
          <p:nvPr/>
        </p:nvSpPr>
        <p:spPr>
          <a:xfrm>
            <a:off x="145840" y="889844"/>
            <a:ext cx="4572000" cy="4524315"/>
          </a:xfrm>
          <a:prstGeom prst="rect">
            <a:avLst/>
          </a:prstGeom>
        </p:spPr>
        <p:txBody>
          <a:bodyPr>
            <a:spAutoFit/>
          </a:bodyPr>
          <a:lstStyle/>
          <a:p>
            <a:endParaRPr lang="ru-RU" dirty="0" smtClean="0"/>
          </a:p>
          <a:p>
            <a:r>
              <a:rPr lang="en-US" dirty="0" smtClean="0"/>
              <a:t>All sons will inherit the Y chromosome from their father and the X chromosome with a working copy of the </a:t>
            </a:r>
            <a:r>
              <a:rPr lang="en-US" dirty="0" err="1" smtClean="0"/>
              <a:t>haemophilia</a:t>
            </a:r>
            <a:r>
              <a:rPr lang="en-US" dirty="0" smtClean="0"/>
              <a:t> gene from their mother and will therefore not have the condition. </a:t>
            </a:r>
          </a:p>
          <a:p>
            <a:endParaRPr lang="ru-RU" dirty="0" smtClean="0"/>
          </a:p>
          <a:p>
            <a:r>
              <a:rPr lang="en-US" dirty="0" smtClean="0"/>
              <a:t>All daughters will inherit the X chromosome with the </a:t>
            </a:r>
            <a:r>
              <a:rPr lang="en-US" dirty="0" err="1" smtClean="0"/>
              <a:t>haemophilia</a:t>
            </a:r>
            <a:r>
              <a:rPr lang="en-US" dirty="0" smtClean="0"/>
              <a:t> gene mutation from their father (as this is his only X chromosome) and the X chromosome with a working copy of the </a:t>
            </a:r>
            <a:r>
              <a:rPr lang="en-US" dirty="0" err="1" smtClean="0"/>
              <a:t>haemophilia</a:t>
            </a:r>
            <a:r>
              <a:rPr lang="en-US" dirty="0" smtClean="0"/>
              <a:t> gene from their mother. </a:t>
            </a:r>
          </a:p>
          <a:p>
            <a:r>
              <a:rPr lang="en-US" dirty="0" smtClean="0"/>
              <a:t>They will be genetic carriers for </a:t>
            </a:r>
            <a:r>
              <a:rPr lang="en-US" dirty="0" err="1" smtClean="0"/>
              <a:t>haemophilia</a:t>
            </a:r>
            <a:r>
              <a:rPr lang="en-US" dirty="0" smtClean="0"/>
              <a:t> and can pass the mutation on to their children. They will usually be unaffected by the condition. </a:t>
            </a:r>
            <a:endParaRPr lang="ru-RU" dirty="0"/>
          </a:p>
        </p:txBody>
      </p:sp>
      <p:pic>
        <p:nvPicPr>
          <p:cNvPr id="2050" name="Picture 2"/>
          <p:cNvPicPr>
            <a:picLocks noChangeAspect="1" noChangeArrowheads="1"/>
          </p:cNvPicPr>
          <p:nvPr/>
        </p:nvPicPr>
        <p:blipFill>
          <a:blip r:embed="rId2"/>
          <a:srcRect l="10763"/>
          <a:stretch>
            <a:fillRect/>
          </a:stretch>
        </p:blipFill>
        <p:spPr bwMode="auto">
          <a:xfrm>
            <a:off x="4674289" y="1417637"/>
            <a:ext cx="4443839" cy="4192587"/>
          </a:xfrm>
          <a:prstGeom prst="rect">
            <a:avLst/>
          </a:prstGeom>
          <a:noFill/>
          <a:ln w="9525">
            <a:noFill/>
            <a:miter lim="800000"/>
            <a:headEnd/>
            <a:tailEnd/>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
            <a:ext cx="8229600" cy="40856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sz="2000" b="1" dirty="0" smtClean="0"/>
              <a:t/>
            </a:r>
            <a:br>
              <a:rPr lang="en-US" sz="2000" b="1" dirty="0" smtClean="0"/>
            </a:br>
            <a:r>
              <a:rPr lang="en-US" sz="2000" b="1" dirty="0" smtClean="0"/>
              <a:t>IS THERE ANY TESTING AVAILABLE FOR HAEMOPHILIA? </a:t>
            </a:r>
            <a:br>
              <a:rPr lang="en-US" sz="2000" b="1" dirty="0" smtClean="0"/>
            </a:br>
            <a:endParaRPr lang="ru-RU" sz="2000" dirty="0"/>
          </a:p>
        </p:txBody>
      </p:sp>
      <p:sp>
        <p:nvSpPr>
          <p:cNvPr id="3" name="Прямоугольник 2"/>
          <p:cNvSpPr/>
          <p:nvPr/>
        </p:nvSpPr>
        <p:spPr>
          <a:xfrm>
            <a:off x="0" y="32652"/>
            <a:ext cx="9144000" cy="6740307"/>
          </a:xfrm>
          <a:prstGeom prst="rect">
            <a:avLst/>
          </a:prstGeom>
        </p:spPr>
        <p:txBody>
          <a:bodyPr wrap="square">
            <a:spAutoFit/>
          </a:bodyPr>
          <a:lstStyle/>
          <a:p>
            <a:endParaRPr lang="ru-RU" dirty="0" smtClean="0"/>
          </a:p>
          <a:p>
            <a:r>
              <a:rPr lang="en-US" b="1" dirty="0" smtClean="0"/>
              <a:t>Diagnostic testing </a:t>
            </a:r>
          </a:p>
          <a:p>
            <a:r>
              <a:rPr lang="en-US" dirty="0" smtClean="0"/>
              <a:t>If a diagnosis of </a:t>
            </a:r>
            <a:r>
              <a:rPr lang="en-US" dirty="0" err="1" smtClean="0"/>
              <a:t>haemophilia</a:t>
            </a:r>
            <a:r>
              <a:rPr lang="en-US" dirty="0" smtClean="0"/>
              <a:t> is suspected, special blood tests to look at the levels of clotting factors may be arranged by your health care practitioner. This will indicate the severity and type of </a:t>
            </a:r>
            <a:r>
              <a:rPr lang="en-US" dirty="0" err="1" smtClean="0"/>
              <a:t>haemophilia</a:t>
            </a:r>
            <a:r>
              <a:rPr lang="en-US" dirty="0" smtClean="0"/>
              <a:t>. Genetic testing is available to confirm a diagnosis, although a mutation is not always identified in people affected with </a:t>
            </a:r>
            <a:r>
              <a:rPr lang="en-US" dirty="0" err="1" smtClean="0"/>
              <a:t>haemophilia</a:t>
            </a:r>
            <a:r>
              <a:rPr lang="en-US" dirty="0" smtClean="0"/>
              <a:t>. When a person is confirmed to have </a:t>
            </a:r>
            <a:r>
              <a:rPr lang="en-US" dirty="0" err="1" smtClean="0"/>
              <a:t>haemophilia</a:t>
            </a:r>
            <a:r>
              <a:rPr lang="en-US" dirty="0" smtClean="0"/>
              <a:t>, their first degree relatives (parents, children, brothers and sisters) may have up to 1 chance in 2 (50%) of being a genetic carrier if female, or affected if male. </a:t>
            </a:r>
          </a:p>
          <a:p>
            <a:r>
              <a:rPr lang="en-US" b="1" dirty="0" smtClean="0"/>
              <a:t>Testing for carrier status </a:t>
            </a:r>
            <a:r>
              <a:rPr lang="en-US" dirty="0" smtClean="0"/>
              <a:t>Female carriers of </a:t>
            </a:r>
            <a:r>
              <a:rPr lang="en-US" dirty="0" err="1" smtClean="0"/>
              <a:t>Haemophilia</a:t>
            </a:r>
            <a:r>
              <a:rPr lang="en-US" dirty="0" smtClean="0"/>
              <a:t> may not have abnormal levels of clotting factor. Genetic testing is the only way to confidently confirm or exclude your carrier status if the gene mutations have been identified in your family. </a:t>
            </a:r>
          </a:p>
          <a:p>
            <a:r>
              <a:rPr lang="en-US" b="1" dirty="0" smtClean="0"/>
              <a:t>Prenatal testing and PGD </a:t>
            </a:r>
          </a:p>
          <a:p>
            <a:r>
              <a:rPr lang="en-US" dirty="0" smtClean="0"/>
              <a:t>For females who are known genetic carriers for </a:t>
            </a:r>
            <a:r>
              <a:rPr lang="en-US" dirty="0" err="1" smtClean="0"/>
              <a:t>haemophilia</a:t>
            </a:r>
            <a:r>
              <a:rPr lang="en-US" dirty="0" smtClean="0"/>
              <a:t>, testing may be available during a pregnancy to determine whether the baby will be unaffected, affected or a genetic carrier for </a:t>
            </a:r>
            <a:r>
              <a:rPr lang="en-US" dirty="0" err="1" smtClean="0"/>
              <a:t>haemophilia</a:t>
            </a:r>
            <a:r>
              <a:rPr lang="en-US" dirty="0" smtClean="0"/>
              <a:t>. It may also be possible to undergo </a:t>
            </a:r>
            <a:r>
              <a:rPr lang="en-US" b="1" dirty="0" smtClean="0"/>
              <a:t>pre-implantation genetic diagnosis (PGD) screening for </a:t>
            </a:r>
            <a:r>
              <a:rPr lang="en-US" b="1" dirty="0" err="1" smtClean="0"/>
              <a:t>haemophilia</a:t>
            </a:r>
            <a:r>
              <a:rPr lang="en-US" b="1" dirty="0" smtClean="0"/>
              <a:t> on an embryo created using in vitro </a:t>
            </a:r>
            <a:r>
              <a:rPr lang="en-US" b="1" dirty="0" err="1" smtClean="0"/>
              <a:t>fertilisation</a:t>
            </a:r>
            <a:r>
              <a:rPr lang="en-US" b="1" dirty="0" smtClean="0"/>
              <a:t> (IVF). These options are best discussed and considered before pregnancy, when possible, in order to ensure all possible risks, benefits and outcomes be explored. </a:t>
            </a:r>
          </a:p>
          <a:p>
            <a:r>
              <a:rPr lang="en-US" b="1" dirty="0" smtClean="0"/>
              <a:t>Treatment </a:t>
            </a:r>
          </a:p>
          <a:p>
            <a:r>
              <a:rPr lang="en-US" dirty="0" smtClean="0"/>
              <a:t>The type of treatment you or your child receives depends on several things, including how severe the </a:t>
            </a:r>
            <a:r>
              <a:rPr lang="en-US" dirty="0" err="1" smtClean="0"/>
              <a:t>haemophilia</a:t>
            </a:r>
            <a:r>
              <a:rPr lang="en-US" dirty="0" smtClean="0"/>
              <a:t> is, the activities you will be doing, and the dental or medical procedures you will be having. Replacement therapies, where you are given an infusion of concentrated clotting factors to replace those that are missing or in low concentration, may be offered as needed. Your health care practitioner will discuss what treatment options are relevant to you. </a:t>
            </a:r>
            <a:endParaRPr lang="ru-RU"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normAutofit fontScale="90000"/>
          </a:bodyPr>
          <a:lstStyle/>
          <a:p>
            <a:pPr eaLnBrk="1" hangingPunct="1"/>
            <a:r>
              <a:rPr lang="en-US" dirty="0" smtClean="0"/>
              <a:t>3. Chromosomal aberrations (cytogenetic disorders)</a:t>
            </a:r>
          </a:p>
        </p:txBody>
      </p:sp>
      <p:sp>
        <p:nvSpPr>
          <p:cNvPr id="30723" name="Rectangle 3"/>
          <p:cNvSpPr>
            <a:spLocks noGrp="1" noChangeArrowheads="1"/>
          </p:cNvSpPr>
          <p:nvPr>
            <p:ph type="body" idx="1"/>
          </p:nvPr>
        </p:nvSpPr>
        <p:spPr>
          <a:xfrm>
            <a:off x="381000" y="1981200"/>
            <a:ext cx="8458200" cy="4114800"/>
          </a:xfrm>
        </p:spPr>
        <p:txBody>
          <a:bodyPr>
            <a:normAutofit fontScale="92500"/>
          </a:bodyPr>
          <a:lstStyle/>
          <a:p>
            <a:pPr eaLnBrk="1" hangingPunct="1">
              <a:lnSpc>
                <a:spcPct val="90000"/>
              </a:lnSpc>
            </a:pPr>
            <a:r>
              <a:rPr lang="en-US" sz="2800" smtClean="0"/>
              <a:t>alternations in the number or structure of chromosomes</a:t>
            </a:r>
          </a:p>
          <a:p>
            <a:pPr eaLnBrk="1" hangingPunct="1">
              <a:lnSpc>
                <a:spcPct val="90000"/>
              </a:lnSpc>
            </a:pPr>
            <a:r>
              <a:rPr lang="en-US" sz="2800" smtClean="0"/>
              <a:t>autosomes or sex chromosomes</a:t>
            </a:r>
          </a:p>
          <a:p>
            <a:pPr eaLnBrk="1" hangingPunct="1">
              <a:lnSpc>
                <a:spcPct val="90000"/>
              </a:lnSpc>
            </a:pPr>
            <a:r>
              <a:rPr lang="en-US" sz="2800" smtClean="0"/>
              <a:t>studied by cytogenetics</a:t>
            </a:r>
          </a:p>
          <a:p>
            <a:pPr eaLnBrk="1" hangingPunct="1">
              <a:lnSpc>
                <a:spcPct val="90000"/>
              </a:lnSpc>
            </a:pPr>
            <a:r>
              <a:rPr lang="en-US" sz="2800" smtClean="0"/>
              <a:t>cell cycle arrested in metaphase (colchicin) - staining by Giemsa method (G-bands) - photographing - karyotype</a:t>
            </a:r>
          </a:p>
          <a:p>
            <a:pPr eaLnBrk="1" hangingPunct="1">
              <a:lnSpc>
                <a:spcPct val="90000"/>
              </a:lnSpc>
            </a:pPr>
            <a:r>
              <a:rPr lang="en-US" sz="2800" smtClean="0"/>
              <a:t>2 sets of 23 chromosomes</a:t>
            </a:r>
          </a:p>
          <a:p>
            <a:pPr eaLnBrk="1" hangingPunct="1">
              <a:lnSpc>
                <a:spcPct val="90000"/>
              </a:lnSpc>
            </a:pPr>
            <a:r>
              <a:rPr lang="en-US" sz="2800" smtClean="0"/>
              <a:t>22 pairs of autosomes, 2 sex chromosomes (XX or XY)</a:t>
            </a:r>
          </a:p>
          <a:p>
            <a:pPr eaLnBrk="1" hangingPunct="1">
              <a:lnSpc>
                <a:spcPct val="90000"/>
              </a:lnSpc>
            </a:pPr>
            <a:r>
              <a:rPr lang="en-US" sz="2800" smtClean="0"/>
              <a:t>cytogenetic disorders are </a:t>
            </a:r>
            <a:r>
              <a:rPr lang="en-US" sz="2800" u="sng" smtClean="0"/>
              <a:t>relatively frequent</a:t>
            </a:r>
            <a:r>
              <a:rPr lang="en-US" sz="2800" smtClean="0"/>
              <a:t>! (1:160 newborns; 50% of spontaneous abortions)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style>
          <a:lnRef idx="1">
            <a:schemeClr val="accent3"/>
          </a:lnRef>
          <a:fillRef idx="2">
            <a:schemeClr val="accent3"/>
          </a:fillRef>
          <a:effectRef idx="1">
            <a:schemeClr val="accent3"/>
          </a:effectRef>
          <a:fontRef idx="minor">
            <a:schemeClr val="dk1"/>
          </a:fontRef>
        </p:style>
        <p:txBody>
          <a:bodyPr/>
          <a:lstStyle/>
          <a:p>
            <a:pPr eaLnBrk="1" hangingPunct="1"/>
            <a:r>
              <a:rPr lang="en-US" dirty="0" smtClean="0"/>
              <a:t>Numerical abnormalities</a:t>
            </a:r>
          </a:p>
        </p:txBody>
      </p:sp>
      <p:sp>
        <p:nvSpPr>
          <p:cNvPr id="31747" name="Rectangle 3"/>
          <p:cNvSpPr>
            <a:spLocks noGrp="1" noChangeArrowheads="1"/>
          </p:cNvSpPr>
          <p:nvPr>
            <p:ph type="body" idx="1"/>
          </p:nvPr>
        </p:nvSpPr>
        <p:spPr/>
        <p:txBody>
          <a:bodyPr/>
          <a:lstStyle/>
          <a:p>
            <a:pPr eaLnBrk="1" hangingPunct="1"/>
            <a:r>
              <a:rPr lang="en-US" sz="2800" smtClean="0"/>
              <a:t>euploidy - normal 46 (2n)</a:t>
            </a:r>
          </a:p>
          <a:p>
            <a:pPr eaLnBrk="1" hangingPunct="1"/>
            <a:r>
              <a:rPr lang="en-US" sz="2800" smtClean="0"/>
              <a:t>polyploidy (3n or 4n) - spontaneous abortion</a:t>
            </a:r>
          </a:p>
          <a:p>
            <a:pPr eaLnBrk="1" hangingPunct="1"/>
            <a:r>
              <a:rPr lang="en-US" sz="2800" smtClean="0"/>
              <a:t>aneuploidy</a:t>
            </a:r>
          </a:p>
          <a:p>
            <a:pPr eaLnBrk="1" hangingPunct="1"/>
            <a:r>
              <a:rPr lang="en-US" sz="2800" smtClean="0"/>
              <a:t>trisomy (2n+1) - 47 - compatible with life</a:t>
            </a:r>
          </a:p>
          <a:p>
            <a:pPr eaLnBrk="1" hangingPunct="1"/>
            <a:r>
              <a:rPr lang="en-US" sz="2800" smtClean="0"/>
              <a:t>monosomy (2n-1)  - autosomal - incompatible </a:t>
            </a:r>
            <a:r>
              <a:rPr lang="cs-CZ" sz="2800" smtClean="0"/>
              <a:t>  						     </a:t>
            </a:r>
            <a:r>
              <a:rPr lang="en-US" sz="2800" smtClean="0"/>
              <a:t>with life</a:t>
            </a:r>
          </a:p>
          <a:p>
            <a:pPr eaLnBrk="1" hangingPunct="1"/>
            <a:r>
              <a:rPr lang="en-US" sz="2800" smtClean="0"/>
              <a:t>			</a:t>
            </a:r>
            <a:r>
              <a:rPr lang="cs-CZ" sz="2800" smtClean="0"/>
              <a:t>    </a:t>
            </a:r>
            <a:r>
              <a:rPr lang="en-US" sz="2800" smtClean="0"/>
              <a:t>- sex chromosomal - </a:t>
            </a:r>
            <a:r>
              <a:rPr lang="cs-CZ" sz="2800" smtClean="0"/>
              <a:t>					      </a:t>
            </a:r>
            <a:r>
              <a:rPr lang="en-US" sz="2800" smtClean="0"/>
              <a:t>compatible with life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style>
          <a:lnRef idx="1">
            <a:schemeClr val="accent3"/>
          </a:lnRef>
          <a:fillRef idx="2">
            <a:schemeClr val="accent3"/>
          </a:fillRef>
          <a:effectRef idx="1">
            <a:schemeClr val="accent3"/>
          </a:effectRef>
          <a:fontRef idx="minor">
            <a:schemeClr val="dk1"/>
          </a:fontRef>
        </p:style>
        <p:txBody>
          <a:bodyPr/>
          <a:lstStyle/>
          <a:p>
            <a:pPr eaLnBrk="1" hangingPunct="1"/>
            <a:r>
              <a:rPr lang="en-US" dirty="0" smtClean="0"/>
              <a:t>Structural abnormalities</a:t>
            </a:r>
          </a:p>
        </p:txBody>
      </p:sp>
      <p:sp>
        <p:nvSpPr>
          <p:cNvPr id="32771" name="Rectangle 3"/>
          <p:cNvSpPr>
            <a:spLocks noGrp="1" noChangeArrowheads="1"/>
          </p:cNvSpPr>
          <p:nvPr>
            <p:ph type="body" idx="1"/>
          </p:nvPr>
        </p:nvSpPr>
        <p:spPr>
          <a:xfrm>
            <a:off x="685800" y="1901825"/>
            <a:ext cx="8077200" cy="4114800"/>
          </a:xfrm>
        </p:spPr>
        <p:txBody>
          <a:bodyPr>
            <a:normAutofit fontScale="92500" lnSpcReduction="10000"/>
          </a:bodyPr>
          <a:lstStyle/>
          <a:p>
            <a:pPr eaLnBrk="1" hangingPunct="1">
              <a:lnSpc>
                <a:spcPct val="90000"/>
              </a:lnSpc>
            </a:pPr>
            <a:r>
              <a:rPr lang="en-US" sz="2800" smtClean="0"/>
              <a:t>breakage followed by loss or rearrangement</a:t>
            </a:r>
          </a:p>
          <a:p>
            <a:pPr eaLnBrk="1" hangingPunct="1">
              <a:lnSpc>
                <a:spcPct val="90000"/>
              </a:lnSpc>
            </a:pPr>
            <a:r>
              <a:rPr lang="en-US" sz="2800" smtClean="0"/>
              <a:t>deletion, translocation</a:t>
            </a:r>
          </a:p>
          <a:p>
            <a:pPr eaLnBrk="1" hangingPunct="1">
              <a:lnSpc>
                <a:spcPct val="90000"/>
              </a:lnSpc>
              <a:buFontTx/>
              <a:buNone/>
            </a:pPr>
            <a:r>
              <a:rPr lang="en-US" sz="2800" u="sng" smtClean="0"/>
              <a:t>Generally</a:t>
            </a:r>
            <a:r>
              <a:rPr lang="en-US" sz="2800" smtClean="0"/>
              <a:t>: </a:t>
            </a:r>
            <a:endParaRPr lang="cs-CZ" sz="2800" smtClean="0"/>
          </a:p>
          <a:p>
            <a:pPr eaLnBrk="1" hangingPunct="1">
              <a:lnSpc>
                <a:spcPct val="90000"/>
              </a:lnSpc>
            </a:pPr>
            <a:r>
              <a:rPr lang="en-US" sz="2800" smtClean="0"/>
              <a:t>loss of chromosomal material is more dangerous than gain</a:t>
            </a:r>
          </a:p>
          <a:p>
            <a:pPr eaLnBrk="1" hangingPunct="1">
              <a:lnSpc>
                <a:spcPct val="90000"/>
              </a:lnSpc>
            </a:pPr>
            <a:r>
              <a:rPr lang="en-US" sz="2800" smtClean="0"/>
              <a:t>abnormalities of sex chromosomes are better tolerated than autosomal</a:t>
            </a:r>
          </a:p>
          <a:p>
            <a:pPr eaLnBrk="1" hangingPunct="1">
              <a:lnSpc>
                <a:spcPct val="90000"/>
              </a:lnSpc>
            </a:pPr>
            <a:r>
              <a:rPr lang="en-US" sz="2800" smtClean="0"/>
              <a:t>abnormalities of sex chromosomes sometimes symptomatic in adult age (e.g. infertility)</a:t>
            </a:r>
          </a:p>
          <a:p>
            <a:pPr eaLnBrk="1" hangingPunct="1">
              <a:lnSpc>
                <a:spcPct val="90000"/>
              </a:lnSpc>
            </a:pPr>
            <a:r>
              <a:rPr lang="en-US" sz="2800" smtClean="0"/>
              <a:t>usually origin de novo (both parents and siblings are normal)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7474"/>
            <a:ext cx="8229600" cy="649500"/>
          </a:xfrm>
        </p:spPr>
        <p:style>
          <a:lnRef idx="1">
            <a:schemeClr val="accent3"/>
          </a:lnRef>
          <a:fillRef idx="2">
            <a:schemeClr val="accent3"/>
          </a:fillRef>
          <a:effectRef idx="1">
            <a:schemeClr val="accent3"/>
          </a:effectRef>
          <a:fontRef idx="minor">
            <a:schemeClr val="dk1"/>
          </a:fontRef>
        </p:style>
        <p:txBody>
          <a:bodyPr>
            <a:normAutofit fontScale="90000"/>
          </a:bodyPr>
          <a:lstStyle/>
          <a:p>
            <a:pPr eaLnBrk="1" hangingPunct="1"/>
            <a:r>
              <a:rPr lang="en-US" dirty="0" smtClean="0"/>
              <a:t>Morphology</a:t>
            </a:r>
          </a:p>
        </p:txBody>
      </p:sp>
      <p:sp>
        <p:nvSpPr>
          <p:cNvPr id="8195" name="Rectangle 3"/>
          <p:cNvSpPr>
            <a:spLocks noGrp="1" noChangeArrowheads="1"/>
          </p:cNvSpPr>
          <p:nvPr>
            <p:ph type="body" idx="1"/>
          </p:nvPr>
        </p:nvSpPr>
        <p:spPr>
          <a:xfrm>
            <a:off x="0" y="778214"/>
            <a:ext cx="9144000" cy="5347950"/>
          </a:xfrm>
        </p:spPr>
        <p:txBody>
          <a:bodyPr>
            <a:normAutofit/>
          </a:bodyPr>
          <a:lstStyle/>
          <a:p>
            <a:pPr eaLnBrk="1" hangingPunct="1">
              <a:lnSpc>
                <a:spcPct val="90000"/>
              </a:lnSpc>
              <a:buNone/>
            </a:pPr>
            <a:r>
              <a:rPr lang="en-US" sz="2800" u="sng" dirty="0" smtClean="0"/>
              <a:t>Acute arthritis</a:t>
            </a:r>
          </a:p>
          <a:p>
            <a:pPr eaLnBrk="1" hangingPunct="1">
              <a:lnSpc>
                <a:spcPct val="90000"/>
              </a:lnSpc>
            </a:pPr>
            <a:r>
              <a:rPr lang="en-US" sz="2800" dirty="0" smtClean="0"/>
              <a:t>any joint, mostly </a:t>
            </a:r>
            <a:r>
              <a:rPr lang="en-US" sz="2800" dirty="0" err="1" smtClean="0"/>
              <a:t>hallux</a:t>
            </a:r>
            <a:r>
              <a:rPr lang="en-US" sz="2800" dirty="0" smtClean="0"/>
              <a:t> - abrupt and intense pain</a:t>
            </a:r>
          </a:p>
          <a:p>
            <a:pPr eaLnBrk="1" hangingPunct="1">
              <a:lnSpc>
                <a:spcPct val="90000"/>
              </a:lnSpc>
              <a:buNone/>
            </a:pPr>
            <a:r>
              <a:rPr lang="en-US" sz="2800" dirty="0" smtClean="0"/>
              <a:t>reason??? - lower temperature?</a:t>
            </a:r>
          </a:p>
          <a:p>
            <a:pPr eaLnBrk="1" hangingPunct="1">
              <a:lnSpc>
                <a:spcPct val="90000"/>
              </a:lnSpc>
              <a:buNone/>
            </a:pPr>
            <a:r>
              <a:rPr lang="en-US" sz="2800" u="sng" dirty="0" smtClean="0"/>
              <a:t>Chronic arthritis</a:t>
            </a:r>
          </a:p>
          <a:p>
            <a:pPr eaLnBrk="1" hangingPunct="1">
              <a:lnSpc>
                <a:spcPct val="90000"/>
              </a:lnSpc>
            </a:pPr>
            <a:r>
              <a:rPr lang="en-US" sz="2800" dirty="0" smtClean="0"/>
              <a:t>permanent precipitation - </a:t>
            </a:r>
            <a:r>
              <a:rPr lang="en-US" sz="2800" dirty="0" err="1" smtClean="0"/>
              <a:t>tophi</a:t>
            </a:r>
            <a:r>
              <a:rPr lang="en-US" sz="2800" dirty="0" smtClean="0"/>
              <a:t> - inflammation (lymphocytes, </a:t>
            </a:r>
            <a:r>
              <a:rPr lang="en-US" sz="2800" dirty="0" err="1" smtClean="0"/>
              <a:t>histiocytes</a:t>
            </a:r>
            <a:r>
              <a:rPr lang="en-US" sz="2800" dirty="0" smtClean="0"/>
              <a:t>)</a:t>
            </a:r>
          </a:p>
          <a:p>
            <a:pPr eaLnBrk="1" hangingPunct="1">
              <a:lnSpc>
                <a:spcPct val="90000"/>
              </a:lnSpc>
            </a:pPr>
            <a:r>
              <a:rPr lang="en-US" sz="2800" dirty="0" smtClean="0"/>
              <a:t>destruction of cartilage, fibrosis of synovial membrane, </a:t>
            </a:r>
            <a:r>
              <a:rPr lang="en-US" sz="2800" dirty="0" err="1" smtClean="0"/>
              <a:t>ankylosis</a:t>
            </a:r>
            <a:endParaRPr lang="en-US" sz="2800" dirty="0" smtClean="0"/>
          </a:p>
          <a:p>
            <a:pPr eaLnBrk="1" hangingPunct="1">
              <a:lnSpc>
                <a:spcPct val="90000"/>
              </a:lnSpc>
              <a:buNone/>
            </a:pPr>
            <a:r>
              <a:rPr lang="en-US" sz="2800" u="sng" dirty="0" smtClean="0"/>
              <a:t>Kidneys</a:t>
            </a:r>
            <a:r>
              <a:rPr lang="en-US" sz="2800" dirty="0" smtClean="0"/>
              <a:t> - 3 forms</a:t>
            </a:r>
          </a:p>
          <a:p>
            <a:pPr eaLnBrk="1" hangingPunct="1">
              <a:lnSpc>
                <a:spcPct val="90000"/>
              </a:lnSpc>
            </a:pPr>
            <a:r>
              <a:rPr lang="en-US" sz="2800" dirty="0" smtClean="0"/>
              <a:t>medulla (papillae), </a:t>
            </a:r>
            <a:r>
              <a:rPr lang="en-US" sz="2800" dirty="0" err="1" smtClean="0"/>
              <a:t>tophi</a:t>
            </a:r>
            <a:r>
              <a:rPr lang="en-US" sz="2800" dirty="0" smtClean="0"/>
              <a:t>, kidney stones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style>
          <a:lnRef idx="1">
            <a:schemeClr val="accent3"/>
          </a:lnRef>
          <a:fillRef idx="2">
            <a:schemeClr val="accent3"/>
          </a:fillRef>
          <a:effectRef idx="1">
            <a:schemeClr val="accent3"/>
          </a:effectRef>
          <a:fontRef idx="minor">
            <a:schemeClr val="dk1"/>
          </a:fontRef>
        </p:style>
        <p:txBody>
          <a:bodyPr/>
          <a:lstStyle/>
          <a:p>
            <a:pPr eaLnBrk="1" hangingPunct="1"/>
            <a:r>
              <a:rPr lang="en-US" dirty="0" err="1" smtClean="0"/>
              <a:t>Autosomal</a:t>
            </a:r>
            <a:r>
              <a:rPr lang="en-US" dirty="0" smtClean="0"/>
              <a:t> disorders</a:t>
            </a:r>
          </a:p>
        </p:txBody>
      </p:sp>
      <p:sp>
        <p:nvSpPr>
          <p:cNvPr id="33795" name="Rectangle 3"/>
          <p:cNvSpPr>
            <a:spLocks noGrp="1" noChangeArrowheads="1"/>
          </p:cNvSpPr>
          <p:nvPr>
            <p:ph type="body" idx="1"/>
          </p:nvPr>
        </p:nvSpPr>
        <p:spPr/>
        <p:txBody>
          <a:bodyPr/>
          <a:lstStyle/>
          <a:p>
            <a:pPr eaLnBrk="1" hangingPunct="1">
              <a:lnSpc>
                <a:spcPct val="90000"/>
              </a:lnSpc>
              <a:buFontTx/>
              <a:buNone/>
            </a:pPr>
            <a:r>
              <a:rPr lang="en-US" smtClean="0">
                <a:solidFill>
                  <a:schemeClr val="accent1"/>
                </a:solidFill>
              </a:rPr>
              <a:t>Trisomy 21 (Down syndrome)</a:t>
            </a:r>
          </a:p>
          <a:p>
            <a:pPr eaLnBrk="1" hangingPunct="1">
              <a:lnSpc>
                <a:spcPct val="90000"/>
              </a:lnSpc>
            </a:pPr>
            <a:r>
              <a:rPr lang="en-US" smtClean="0"/>
              <a:t>most frequent - 1:700 births; parents have normal karyotype</a:t>
            </a:r>
          </a:p>
          <a:p>
            <a:pPr eaLnBrk="1" hangingPunct="1">
              <a:lnSpc>
                <a:spcPct val="90000"/>
              </a:lnSpc>
            </a:pPr>
            <a:r>
              <a:rPr lang="en-US" smtClean="0"/>
              <a:t>maternal age has a strong influence: &lt;20 y. 1:1550 live births, &gt;45 y. 1:25 live births</a:t>
            </a:r>
          </a:p>
          <a:p>
            <a:pPr eaLnBrk="1" hangingPunct="1">
              <a:lnSpc>
                <a:spcPct val="90000"/>
              </a:lnSpc>
            </a:pPr>
            <a:r>
              <a:rPr lang="en-US" smtClean="0"/>
              <a:t>most frequently is abnormality in ovum (ovum is under long-time influence of enviroment)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style>
          <a:lnRef idx="1">
            <a:schemeClr val="accent3"/>
          </a:lnRef>
          <a:fillRef idx="2">
            <a:schemeClr val="accent3"/>
          </a:fillRef>
          <a:effectRef idx="1">
            <a:schemeClr val="accent3"/>
          </a:effectRef>
          <a:fontRef idx="minor">
            <a:schemeClr val="dk1"/>
          </a:fontRef>
        </p:style>
        <p:txBody>
          <a:bodyPr/>
          <a:lstStyle/>
          <a:p>
            <a:pPr eaLnBrk="1" hangingPunct="1"/>
            <a:r>
              <a:rPr lang="en-US" dirty="0" smtClean="0"/>
              <a:t>Clinical symptoms</a:t>
            </a:r>
          </a:p>
        </p:txBody>
      </p:sp>
      <p:sp>
        <p:nvSpPr>
          <p:cNvPr id="34819" name="Rectangle 3"/>
          <p:cNvSpPr>
            <a:spLocks noGrp="1" noChangeArrowheads="1"/>
          </p:cNvSpPr>
          <p:nvPr>
            <p:ph type="body" idx="1"/>
          </p:nvPr>
        </p:nvSpPr>
        <p:spPr/>
        <p:txBody>
          <a:bodyPr/>
          <a:lstStyle/>
          <a:p>
            <a:pPr eaLnBrk="1" hangingPunct="1"/>
            <a:r>
              <a:rPr lang="en-US" sz="2800" smtClean="0"/>
              <a:t>mental retardation (IQ 25-50)</a:t>
            </a:r>
          </a:p>
          <a:p>
            <a:pPr eaLnBrk="1" hangingPunct="1"/>
            <a:r>
              <a:rPr lang="en-US" sz="2800" smtClean="0"/>
              <a:t>flat face + epicanthus</a:t>
            </a:r>
          </a:p>
          <a:p>
            <a:pPr eaLnBrk="1" hangingPunct="1"/>
            <a:r>
              <a:rPr lang="en-US" sz="2800" smtClean="0"/>
              <a:t>congenital heart defects</a:t>
            </a:r>
          </a:p>
          <a:p>
            <a:pPr eaLnBrk="1" hangingPunct="1"/>
            <a:r>
              <a:rPr lang="en-US" sz="2800" smtClean="0"/>
              <a:t>neck skin folds</a:t>
            </a:r>
          </a:p>
          <a:p>
            <a:pPr eaLnBrk="1" hangingPunct="1"/>
            <a:r>
              <a:rPr lang="en-US" sz="2800" smtClean="0"/>
              <a:t>skeletal muscle hypotonia</a:t>
            </a:r>
          </a:p>
          <a:p>
            <a:pPr eaLnBrk="1" hangingPunct="1"/>
            <a:r>
              <a:rPr lang="en-US" sz="2800" smtClean="0"/>
              <a:t>hypermobility of joints</a:t>
            </a:r>
          </a:p>
          <a:p>
            <a:pPr eaLnBrk="1" hangingPunct="1"/>
            <a:r>
              <a:rPr lang="en-US" sz="2800" smtClean="0"/>
              <a:t>increased risk of acute leukemias</a:t>
            </a:r>
          </a:p>
          <a:p>
            <a:pPr eaLnBrk="1" hangingPunct="1"/>
            <a:r>
              <a:rPr lang="en-US" sz="2800" smtClean="0"/>
              <a:t>mortality 40% until 10Y (cardiac complications)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lstStyle/>
          <a:p>
            <a:r>
              <a:rPr lang="en-US" dirty="0" smtClean="0"/>
              <a:t>Edwards syndrome (</a:t>
            </a:r>
            <a:r>
              <a:rPr lang="en-US" dirty="0" err="1" smtClean="0"/>
              <a:t>Trisomy</a:t>
            </a:r>
            <a:r>
              <a:rPr lang="en-US" dirty="0" smtClean="0"/>
              <a:t> 18)</a:t>
            </a:r>
            <a:endParaRPr lang="ru-RU" dirty="0"/>
          </a:p>
        </p:txBody>
      </p:sp>
      <p:sp>
        <p:nvSpPr>
          <p:cNvPr id="3" name="Содержимое 2"/>
          <p:cNvSpPr>
            <a:spLocks noGrp="1"/>
          </p:cNvSpPr>
          <p:nvPr>
            <p:ph idx="1"/>
          </p:nvPr>
        </p:nvSpPr>
        <p:spPr/>
        <p:txBody>
          <a:bodyPr/>
          <a:lstStyle/>
          <a:p>
            <a:pPr>
              <a:buNone/>
            </a:pPr>
            <a:r>
              <a:rPr lang="en-US" dirty="0" err="1" smtClean="0">
                <a:solidFill>
                  <a:schemeClr val="accent1"/>
                </a:solidFill>
              </a:rPr>
              <a:t>Trisomy</a:t>
            </a:r>
            <a:r>
              <a:rPr lang="en-US" dirty="0" smtClean="0">
                <a:solidFill>
                  <a:schemeClr val="accent1"/>
                </a:solidFill>
              </a:rPr>
              <a:t> 18 (Edwards syndrome) </a:t>
            </a:r>
            <a:r>
              <a:rPr lang="en-US" dirty="0" smtClean="0"/>
              <a:t>1:8000</a:t>
            </a:r>
            <a:endParaRPr lang="ru-RU" dirty="0"/>
          </a:p>
        </p:txBody>
      </p:sp>
      <p:sp>
        <p:nvSpPr>
          <p:cNvPr id="4" name="Прямоугольник 3"/>
          <p:cNvSpPr/>
          <p:nvPr/>
        </p:nvSpPr>
        <p:spPr>
          <a:xfrm>
            <a:off x="856033" y="1859340"/>
            <a:ext cx="7431933" cy="2031325"/>
          </a:xfrm>
          <a:prstGeom prst="rect">
            <a:avLst/>
          </a:prstGeom>
        </p:spPr>
        <p:txBody>
          <a:bodyPr wrap="square">
            <a:spAutoFit/>
          </a:bodyPr>
          <a:lstStyle/>
          <a:p>
            <a:endParaRPr lang="ru-RU" dirty="0" smtClean="0"/>
          </a:p>
          <a:p>
            <a:r>
              <a:rPr lang="ru-RU" dirty="0" smtClean="0"/>
              <a:t> </a:t>
            </a:r>
          </a:p>
          <a:p>
            <a:r>
              <a:rPr lang="en-US" dirty="0" err="1" smtClean="0"/>
              <a:t>Trisomy</a:t>
            </a:r>
            <a:r>
              <a:rPr lang="en-US" dirty="0" smtClean="0"/>
              <a:t> 18 is a chromosome condition also known as Edwards syndrome </a:t>
            </a:r>
          </a:p>
          <a:p>
            <a:r>
              <a:rPr lang="en-US" dirty="0" smtClean="0"/>
              <a:t>Babies with </a:t>
            </a:r>
            <a:r>
              <a:rPr lang="en-US" dirty="0" err="1" smtClean="0"/>
              <a:t>trisomy</a:t>
            </a:r>
            <a:r>
              <a:rPr lang="en-US" dirty="0" smtClean="0"/>
              <a:t> 18 usually have distinctive features, severe intellectual disability </a:t>
            </a:r>
          </a:p>
          <a:p>
            <a:r>
              <a:rPr lang="en-US" dirty="0" smtClean="0"/>
              <a:t>and other physical problems </a:t>
            </a:r>
          </a:p>
          <a:p>
            <a:r>
              <a:rPr lang="en-US" dirty="0" err="1" smtClean="0"/>
              <a:t>Trisomy</a:t>
            </a:r>
            <a:r>
              <a:rPr lang="en-US" dirty="0" smtClean="0"/>
              <a:t> 18 is caused by having an extra copy of chromosome number 18. </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593387"/>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ru-RU" dirty="0" smtClean="0"/>
              <a:t/>
            </a:r>
            <a:br>
              <a:rPr lang="ru-RU" dirty="0" smtClean="0"/>
            </a:br>
            <a:r>
              <a:rPr lang="en-US" sz="2200" b="1" dirty="0" smtClean="0"/>
              <a:t>WHAT CAUSES TRISOMY 18?</a:t>
            </a:r>
            <a:endParaRPr lang="ru-RU" sz="2200" dirty="0"/>
          </a:p>
        </p:txBody>
      </p:sp>
      <p:sp>
        <p:nvSpPr>
          <p:cNvPr id="3" name="Содержимое 2"/>
          <p:cNvSpPr>
            <a:spLocks noGrp="1"/>
          </p:cNvSpPr>
          <p:nvPr>
            <p:ph idx="1"/>
          </p:nvPr>
        </p:nvSpPr>
        <p:spPr>
          <a:xfrm>
            <a:off x="457200" y="1600200"/>
            <a:ext cx="4036979" cy="4525963"/>
          </a:xfrm>
        </p:spPr>
        <p:txBody>
          <a:bodyPr>
            <a:normAutofit fontScale="70000" lnSpcReduction="20000"/>
          </a:bodyPr>
          <a:lstStyle/>
          <a:p>
            <a:endParaRPr lang="ru-RU" dirty="0" smtClean="0"/>
          </a:p>
          <a:p>
            <a:r>
              <a:rPr lang="en-US" dirty="0" smtClean="0"/>
              <a:t>If an egg or sperm carrying 24 chromosomes combines with an egg or sperm carrying the usual 23 chromosomes, the result would be an individual with cells in which there are 47 chromosomes instead of the usual 46 (</a:t>
            </a:r>
            <a:r>
              <a:rPr lang="en-US" i="1" dirty="0" smtClean="0"/>
              <a:t>Figure). </a:t>
            </a:r>
          </a:p>
          <a:p>
            <a:r>
              <a:rPr lang="en-US" dirty="0" smtClean="0"/>
              <a:t> There would be three copies of a particular chromosome in the cells rather than two. This is called </a:t>
            </a:r>
            <a:r>
              <a:rPr lang="en-US" b="1" i="1" dirty="0" err="1" smtClean="0"/>
              <a:t>trisomy</a:t>
            </a:r>
            <a:r>
              <a:rPr lang="en-US" b="1" i="1" dirty="0" smtClean="0"/>
              <a:t>. </a:t>
            </a:r>
          </a:p>
          <a:p>
            <a:endParaRPr lang="ru-RU" dirty="0"/>
          </a:p>
        </p:txBody>
      </p:sp>
      <p:pic>
        <p:nvPicPr>
          <p:cNvPr id="3074" name="Picture 2"/>
          <p:cNvPicPr>
            <a:picLocks noChangeAspect="1" noChangeArrowheads="1"/>
          </p:cNvPicPr>
          <p:nvPr/>
        </p:nvPicPr>
        <p:blipFill>
          <a:blip r:embed="rId2"/>
          <a:srcRect/>
          <a:stretch>
            <a:fillRect/>
          </a:stretch>
        </p:blipFill>
        <p:spPr bwMode="auto">
          <a:xfrm>
            <a:off x="4561837" y="2076450"/>
            <a:ext cx="4067175" cy="2705100"/>
          </a:xfrm>
          <a:prstGeom prst="rect">
            <a:avLst/>
          </a:prstGeom>
          <a:noFill/>
          <a:ln w="9525">
            <a:noFill/>
            <a:miter lim="800000"/>
            <a:headEnd/>
            <a:tailEnd/>
          </a:ln>
        </p:spPr>
      </p:pic>
      <p:sp>
        <p:nvSpPr>
          <p:cNvPr id="5" name="Прямоугольник 4"/>
          <p:cNvSpPr/>
          <p:nvPr/>
        </p:nvSpPr>
        <p:spPr>
          <a:xfrm>
            <a:off x="4494256" y="4893479"/>
            <a:ext cx="4572000" cy="923330"/>
          </a:xfrm>
          <a:prstGeom prst="rect">
            <a:avLst/>
          </a:prstGeom>
        </p:spPr>
        <p:txBody>
          <a:bodyPr>
            <a:spAutoFit/>
          </a:bodyPr>
          <a:lstStyle/>
          <a:p>
            <a:r>
              <a:rPr lang="en-US" b="1" i="1" dirty="0" smtClean="0"/>
              <a:t>When the egg has 24 chromosomes, and the sperm has the usual 23, the baby’s cells will contain 47 chromosomes instead of 46. </a:t>
            </a:r>
            <a:endParaRPr lang="ru-RU"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a:srcRect/>
          <a:stretch>
            <a:fillRect/>
          </a:stretch>
        </p:blipFill>
        <p:spPr bwMode="auto">
          <a:xfrm>
            <a:off x="1478635" y="1258175"/>
            <a:ext cx="5983422" cy="4438569"/>
          </a:xfrm>
          <a:prstGeom prst="rect">
            <a:avLst/>
          </a:prstGeom>
          <a:noFill/>
          <a:ln w="9525">
            <a:noFill/>
            <a:miter lim="800000"/>
            <a:headEnd/>
            <a:tailEnd/>
          </a:ln>
        </p:spPr>
      </p:pic>
      <p:sp>
        <p:nvSpPr>
          <p:cNvPr id="5" name="Прямоугольник 4"/>
          <p:cNvSpPr/>
          <p:nvPr/>
        </p:nvSpPr>
        <p:spPr>
          <a:xfrm>
            <a:off x="1819120" y="5438247"/>
            <a:ext cx="6400800" cy="646331"/>
          </a:xfrm>
          <a:prstGeom prst="rect">
            <a:avLst/>
          </a:prstGeom>
        </p:spPr>
        <p:txBody>
          <a:bodyPr wrap="square">
            <a:spAutoFit/>
          </a:bodyPr>
          <a:lstStyle/>
          <a:p>
            <a:endParaRPr lang="ru-RU" dirty="0" smtClean="0"/>
          </a:p>
          <a:p>
            <a:r>
              <a:rPr lang="en-US" dirty="0" smtClean="0"/>
              <a:t>Chromosome picture (</a:t>
            </a:r>
            <a:r>
              <a:rPr lang="en-US" dirty="0" err="1" smtClean="0"/>
              <a:t>karyotype</a:t>
            </a:r>
            <a:r>
              <a:rPr lang="en-US" dirty="0" smtClean="0"/>
              <a:t>) from a normal male 46,XY. </a:t>
            </a:r>
            <a:endParaRPr lang="ru-RU" dirty="0"/>
          </a:p>
        </p:txBody>
      </p:sp>
      <p:sp>
        <p:nvSpPr>
          <p:cNvPr id="7" name="Прямоугольник 6"/>
          <p:cNvSpPr/>
          <p:nvPr/>
        </p:nvSpPr>
        <p:spPr>
          <a:xfrm>
            <a:off x="0" y="304669"/>
            <a:ext cx="9143999" cy="1200329"/>
          </a:xfrm>
          <a:prstGeom prst="rect">
            <a:avLst/>
          </a:prstGeom>
        </p:spPr>
        <p:txBody>
          <a:bodyPr wrap="square">
            <a:spAutoFit/>
          </a:bodyPr>
          <a:lstStyle/>
          <a:p>
            <a:endParaRPr lang="ru-RU" dirty="0" smtClean="0"/>
          </a:p>
          <a:p>
            <a:r>
              <a:rPr lang="en-US" dirty="0" smtClean="0"/>
              <a:t>18 extra chromosome causes an imbalance and is the reason why there are differences in people with 3 copies of chromosome 18 material and those with the usual 2 copies of chromosome 18. </a:t>
            </a:r>
            <a:endParaRPr lang="ru-RU"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srcRect/>
          <a:stretch>
            <a:fillRect/>
          </a:stretch>
        </p:blipFill>
        <p:spPr bwMode="auto">
          <a:xfrm>
            <a:off x="972748" y="2008103"/>
            <a:ext cx="6371617" cy="4657166"/>
          </a:xfrm>
          <a:prstGeom prst="rect">
            <a:avLst/>
          </a:prstGeom>
          <a:noFill/>
          <a:ln w="9525">
            <a:noFill/>
            <a:miter lim="800000"/>
            <a:headEnd/>
            <a:tailEnd/>
          </a:ln>
        </p:spPr>
      </p:pic>
      <p:sp>
        <p:nvSpPr>
          <p:cNvPr id="5" name="Прямоугольник 4"/>
          <p:cNvSpPr/>
          <p:nvPr/>
        </p:nvSpPr>
        <p:spPr>
          <a:xfrm>
            <a:off x="2286000" y="530720"/>
            <a:ext cx="4572000" cy="1477328"/>
          </a:xfrm>
          <a:prstGeom prst="rect">
            <a:avLst/>
          </a:prstGeom>
        </p:spPr>
        <p:txBody>
          <a:bodyPr>
            <a:spAutoFit/>
          </a:bodyPr>
          <a:lstStyle/>
          <a:p>
            <a:endParaRPr lang="ru-RU" dirty="0" smtClean="0"/>
          </a:p>
          <a:p>
            <a:r>
              <a:rPr lang="en-US" i="1" dirty="0" smtClean="0"/>
              <a:t>Chromosome picture (</a:t>
            </a:r>
            <a:r>
              <a:rPr lang="en-US" i="1" dirty="0" err="1" smtClean="0"/>
              <a:t>karyotype</a:t>
            </a:r>
            <a:r>
              <a:rPr lang="en-US" i="1" dirty="0" smtClean="0"/>
              <a:t>) from a male with </a:t>
            </a:r>
            <a:r>
              <a:rPr lang="en-US" i="1" dirty="0" err="1" smtClean="0"/>
              <a:t>trisomy</a:t>
            </a:r>
            <a:r>
              <a:rPr lang="en-US" i="1" dirty="0" smtClean="0"/>
              <a:t> 18. In this cell, there are 47 chromosomes including three copies of chromosome 18 instead of the usual two. </a:t>
            </a:r>
            <a:endParaRPr lang="ru-RU"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HOW IS TRISOMY 18 INHERITED? </a:t>
            </a:r>
            <a:br>
              <a:rPr lang="en-US" b="1" dirty="0" smtClean="0"/>
            </a:br>
            <a:endParaRPr lang="ru-RU" dirty="0"/>
          </a:p>
        </p:txBody>
      </p:sp>
      <p:sp>
        <p:nvSpPr>
          <p:cNvPr id="3" name="Содержимое 2"/>
          <p:cNvSpPr>
            <a:spLocks noGrp="1"/>
          </p:cNvSpPr>
          <p:nvPr>
            <p:ph idx="1"/>
          </p:nvPr>
        </p:nvSpPr>
        <p:spPr/>
        <p:txBody>
          <a:bodyPr>
            <a:normAutofit fontScale="85000" lnSpcReduction="10000"/>
          </a:bodyPr>
          <a:lstStyle/>
          <a:p>
            <a:endParaRPr lang="ru-RU" dirty="0" smtClean="0"/>
          </a:p>
          <a:p>
            <a:pPr>
              <a:buNone/>
            </a:pPr>
            <a:r>
              <a:rPr lang="en-US" dirty="0" smtClean="0"/>
              <a:t>In most cases where </a:t>
            </a:r>
            <a:r>
              <a:rPr lang="en-US" dirty="0" err="1" smtClean="0"/>
              <a:t>trisomy</a:t>
            </a:r>
            <a:r>
              <a:rPr lang="en-US" dirty="0" smtClean="0"/>
              <a:t> 18 is caused by a complete extra copy of chromosome 18, that person will be the first and only person affected by the condition in that family. It is usually assumed that if the parents of a person with </a:t>
            </a:r>
            <a:r>
              <a:rPr lang="en-US" dirty="0" err="1" smtClean="0"/>
              <a:t>trisomy</a:t>
            </a:r>
            <a:r>
              <a:rPr lang="en-US" dirty="0" smtClean="0"/>
              <a:t> 18 have the usual two copies of chromosome 18, then the extra 18 in their child was a result of an egg or sperm with 24 instead of 23 chromosomes being </a:t>
            </a:r>
            <a:r>
              <a:rPr lang="en-US" dirty="0" err="1" smtClean="0"/>
              <a:t>fertilised</a:t>
            </a:r>
            <a:r>
              <a:rPr lang="en-US" dirty="0" smtClean="0"/>
              <a:t>. </a:t>
            </a:r>
          </a:p>
          <a:p>
            <a:r>
              <a:rPr lang="en-US" dirty="0" smtClean="0"/>
              <a:t>Older mothers have a higher chance of having these errors.</a:t>
            </a:r>
            <a:endParaRPr lang="ru-RU"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IS THERE ANY TESTING AVAILABLE FOR TRISOMY 18? </a:t>
            </a:r>
            <a:br>
              <a:rPr lang="en-US" b="1" dirty="0" smtClean="0"/>
            </a:br>
            <a:endParaRPr lang="ru-RU" dirty="0"/>
          </a:p>
        </p:txBody>
      </p:sp>
      <p:sp>
        <p:nvSpPr>
          <p:cNvPr id="3" name="Содержимое 2"/>
          <p:cNvSpPr>
            <a:spLocks noGrp="1"/>
          </p:cNvSpPr>
          <p:nvPr>
            <p:ph idx="1"/>
          </p:nvPr>
        </p:nvSpPr>
        <p:spPr/>
        <p:txBody>
          <a:bodyPr>
            <a:normAutofit fontScale="47500" lnSpcReduction="20000"/>
          </a:bodyPr>
          <a:lstStyle/>
          <a:p>
            <a:endParaRPr lang="ru-RU" dirty="0" smtClean="0"/>
          </a:p>
          <a:p>
            <a:r>
              <a:rPr lang="en-US" dirty="0" smtClean="0"/>
              <a:t>Chromosome testing of a baby who is suspected of having </a:t>
            </a:r>
            <a:r>
              <a:rPr lang="en-US" dirty="0" err="1" smtClean="0"/>
              <a:t>trisomy</a:t>
            </a:r>
            <a:r>
              <a:rPr lang="en-US" dirty="0" smtClean="0"/>
              <a:t> 18 can be done using a blood sample. A doctor may suspect a baby has the condition based on observing the characteristic features or symptoms associated with the syndrome. </a:t>
            </a:r>
          </a:p>
          <a:p>
            <a:r>
              <a:rPr lang="en-US" b="1" dirty="0" smtClean="0"/>
              <a:t>Prenatal testing and PGD </a:t>
            </a:r>
          </a:p>
          <a:p>
            <a:r>
              <a:rPr lang="en-US" dirty="0" smtClean="0"/>
              <a:t>Testing for </a:t>
            </a:r>
            <a:r>
              <a:rPr lang="en-US" dirty="0" err="1" smtClean="0"/>
              <a:t>trisomy</a:t>
            </a:r>
            <a:r>
              <a:rPr lang="en-US" dirty="0" smtClean="0"/>
              <a:t> 18 may be offered during pregnancy to some couples, especially for those women who are 35 years or older. </a:t>
            </a:r>
          </a:p>
          <a:p>
            <a:r>
              <a:rPr lang="en-US" dirty="0" smtClean="0"/>
              <a:t>Prenatal tests can occur in a number of different ways and at certain stages of the pregnancy. In general, there are two main types of prenatal test – a screening test and a diagnostic test. </a:t>
            </a:r>
          </a:p>
          <a:p>
            <a:r>
              <a:rPr lang="en-US" i="1" dirty="0" smtClean="0"/>
              <a:t>Screening tests give a risk or estimate of the probability that a baby has a health problem. These tests do not generally look directly at a sample from the developing baby and are therefore very safe. Included in the group of screening tests are ultrasounds, non-invasive prenatal testing, first trimester screening and second trimester screening. </a:t>
            </a:r>
          </a:p>
          <a:p>
            <a:r>
              <a:rPr lang="en-US" i="1" dirty="0" smtClean="0"/>
              <a:t>Diagnostic tests provide a more accurate result since they are directly testing the baby. Because of this, the tests also may cause a loss of the baby in a small number of cases. Included in the group of diagnostic tests are ultrasounds, chorionic </a:t>
            </a:r>
            <a:r>
              <a:rPr lang="en-US" i="1" dirty="0" err="1" smtClean="0"/>
              <a:t>villus</a:t>
            </a:r>
            <a:r>
              <a:rPr lang="en-US" i="1" dirty="0" smtClean="0"/>
              <a:t> sampling (CVS) and amniocentesis. </a:t>
            </a:r>
          </a:p>
          <a:p>
            <a:r>
              <a:rPr lang="en-US" dirty="0" smtClean="0"/>
              <a:t>Testing during pregnancy is optional and should be discussed in full with your doctor, midwife or genetic </a:t>
            </a:r>
            <a:r>
              <a:rPr lang="en-US" dirty="0" err="1" smtClean="0"/>
              <a:t>counsellor</a:t>
            </a:r>
            <a:r>
              <a:rPr lang="en-US" dirty="0" smtClean="0"/>
              <a:t>. Making a decision to have a test or not is always up to you. </a:t>
            </a:r>
          </a:p>
          <a:p>
            <a:r>
              <a:rPr lang="en-US" dirty="0" smtClean="0"/>
              <a:t>It may also be possible to undergo pre-implantation genetic diagnosis (PGD) screening for </a:t>
            </a:r>
            <a:r>
              <a:rPr lang="en-US" dirty="0" err="1" smtClean="0"/>
              <a:t>trisomy</a:t>
            </a:r>
            <a:r>
              <a:rPr lang="en-US" dirty="0" smtClean="0"/>
              <a:t> 18 on an embryo created using in vitro </a:t>
            </a:r>
            <a:r>
              <a:rPr lang="en-US" dirty="0" err="1" smtClean="0"/>
              <a:t>fertilisation</a:t>
            </a:r>
            <a:r>
              <a:rPr lang="en-US" dirty="0" smtClean="0"/>
              <a:t> (IVF). These options are best discussed and considered before pregnancy when possible, in order to ensure all possible risks, benefits and outcomes can be explored.</a:t>
            </a:r>
            <a:endParaRPr lang="ru-RU"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638"/>
            <a:ext cx="8229600" cy="835705"/>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ru-RU" dirty="0" smtClean="0"/>
              <a:t/>
            </a:r>
            <a:br>
              <a:rPr lang="ru-RU" dirty="0" smtClean="0"/>
            </a:br>
            <a:r>
              <a:rPr lang="en-US" dirty="0" err="1" smtClean="0"/>
              <a:t>Patau</a:t>
            </a:r>
            <a:r>
              <a:rPr lang="en-US" dirty="0" smtClean="0"/>
              <a:t> syndrome (</a:t>
            </a:r>
            <a:r>
              <a:rPr lang="en-US" dirty="0" err="1" smtClean="0"/>
              <a:t>Trisomy</a:t>
            </a:r>
            <a:r>
              <a:rPr lang="en-US" dirty="0" smtClean="0"/>
              <a:t> 13)</a:t>
            </a:r>
            <a:r>
              <a:rPr lang="ru-RU" dirty="0" smtClean="0"/>
              <a:t> </a:t>
            </a:r>
            <a:br>
              <a:rPr lang="ru-RU" dirty="0" smtClean="0"/>
            </a:br>
            <a:endParaRPr lang="ru-RU" dirty="0"/>
          </a:p>
        </p:txBody>
      </p:sp>
      <p:sp>
        <p:nvSpPr>
          <p:cNvPr id="3" name="Содержимое 2"/>
          <p:cNvSpPr>
            <a:spLocks noGrp="1"/>
          </p:cNvSpPr>
          <p:nvPr>
            <p:ph idx="1"/>
          </p:nvPr>
        </p:nvSpPr>
        <p:spPr>
          <a:xfrm>
            <a:off x="0" y="482600"/>
            <a:ext cx="9144000" cy="4525963"/>
          </a:xfrm>
        </p:spPr>
        <p:txBody>
          <a:bodyPr>
            <a:normAutofit fontScale="25000" lnSpcReduction="20000"/>
          </a:bodyPr>
          <a:lstStyle/>
          <a:p>
            <a:endParaRPr lang="ru-RU" dirty="0" smtClean="0"/>
          </a:p>
          <a:p>
            <a:pPr>
              <a:buNone/>
            </a:pPr>
            <a:r>
              <a:rPr lang="ru-RU" dirty="0" smtClean="0"/>
              <a:t> </a:t>
            </a:r>
          </a:p>
          <a:p>
            <a:endParaRPr lang="en-US" sz="6400" dirty="0" smtClean="0"/>
          </a:p>
          <a:p>
            <a:r>
              <a:rPr lang="en-US" sz="6400" dirty="0" err="1" smtClean="0"/>
              <a:t>Trisomy</a:t>
            </a:r>
            <a:r>
              <a:rPr lang="en-US" sz="6400" dirty="0" smtClean="0"/>
              <a:t> 13 (also known as </a:t>
            </a:r>
            <a:r>
              <a:rPr lang="en-US" sz="6400" dirty="0" err="1" smtClean="0"/>
              <a:t>Patau</a:t>
            </a:r>
            <a:r>
              <a:rPr lang="en-US" sz="6400" dirty="0" smtClean="0"/>
              <a:t> syndrome) is a chromosomal condition in which there are three copies instead of the usual two copies of all, or a part of chromosome 13 in the cells of the body </a:t>
            </a:r>
          </a:p>
          <a:p>
            <a:r>
              <a:rPr lang="en-US" sz="6400" dirty="0" err="1" smtClean="0"/>
              <a:t>Trisomy</a:t>
            </a:r>
            <a:r>
              <a:rPr lang="en-US" sz="6400" dirty="0" smtClean="0"/>
              <a:t> 13 severely impacts on intellectual and physical development </a:t>
            </a:r>
          </a:p>
          <a:p>
            <a:pPr>
              <a:buNone/>
            </a:pPr>
            <a:r>
              <a:rPr lang="en-US" sz="6400" dirty="0" smtClean="0"/>
              <a:t>- Appears to affect females slightly more frequently than males </a:t>
            </a:r>
          </a:p>
          <a:p>
            <a:pPr>
              <a:buNone/>
            </a:pPr>
            <a:r>
              <a:rPr lang="en-US" sz="6400" dirty="0" smtClean="0"/>
              <a:t>- Occurs in about 1 in 5,000 to 1 in 12,000 live births</a:t>
            </a:r>
          </a:p>
          <a:p>
            <a:pPr>
              <a:buNone/>
            </a:pPr>
            <a:r>
              <a:rPr lang="en-US" sz="6400" dirty="0" smtClean="0"/>
              <a:t>- About 1% of all </a:t>
            </a:r>
            <a:r>
              <a:rPr lang="en-US" sz="6400" dirty="0" err="1" smtClean="0"/>
              <a:t>recognised</a:t>
            </a:r>
            <a:r>
              <a:rPr lang="en-US" sz="6400" dirty="0" smtClean="0"/>
              <a:t> miscarriages occur in association with </a:t>
            </a:r>
            <a:r>
              <a:rPr lang="en-US" sz="6400" dirty="0" err="1" smtClean="0"/>
              <a:t>trisomy</a:t>
            </a:r>
            <a:r>
              <a:rPr lang="en-US" sz="6400" dirty="0" smtClean="0"/>
              <a:t> 13 </a:t>
            </a:r>
          </a:p>
          <a:p>
            <a:r>
              <a:rPr lang="en-US" sz="6400" dirty="0" smtClean="0"/>
              <a:t>Of all babies born with the extra copy of chromosome 13 in all the cells of their body, around 50% die in the first month, and the rest within the first year </a:t>
            </a:r>
          </a:p>
          <a:p>
            <a:r>
              <a:rPr lang="en-US" sz="6400" dirty="0" smtClean="0"/>
              <a:t>The chromosomal problem in </a:t>
            </a:r>
            <a:r>
              <a:rPr lang="en-US" sz="6400" dirty="0" err="1" smtClean="0"/>
              <a:t>trisomy</a:t>
            </a:r>
            <a:r>
              <a:rPr lang="en-US" sz="6400" dirty="0" smtClean="0"/>
              <a:t> 13 is due to an egg cell or, rarely, a sperm cell, that is formed containing one copy of each chromosome and an extra copy of chromosome 13, i.e. 24 chromosomes rather than 23. When that egg combines with sperm containing the usual 23 chromosomes, the baby conceived has 47 chromosomes in the cell of their body rather than the usual 46 </a:t>
            </a:r>
          </a:p>
          <a:p>
            <a:r>
              <a:rPr lang="en-US" sz="6400" dirty="0" smtClean="0"/>
              <a:t>When there are three copies of chromosome number 13 in all of the baby’s cells, the condition is referred to as </a:t>
            </a:r>
            <a:r>
              <a:rPr lang="en-US" sz="6400" dirty="0" err="1" smtClean="0"/>
              <a:t>trisomy</a:t>
            </a:r>
            <a:r>
              <a:rPr lang="en-US" sz="6400" dirty="0" smtClean="0"/>
              <a:t> 13 </a:t>
            </a:r>
          </a:p>
          <a:p>
            <a:r>
              <a:rPr lang="en-US" sz="6400" dirty="0" smtClean="0"/>
              <a:t>When the extra copy of chromosome 13 is only in some of the baby’s cells due to a mistake in cell division occurring soon after conception, the chromosomes in the cells of the baby may show two different patterns: some cells with 46 chromosomes and some with 47: mosaic </a:t>
            </a:r>
            <a:r>
              <a:rPr lang="en-US" sz="6400" dirty="0" err="1" smtClean="0"/>
              <a:t>trisomy</a:t>
            </a:r>
            <a:r>
              <a:rPr lang="en-US" sz="6400" dirty="0" smtClean="0"/>
              <a:t> 13. The range and severity of symptoms depends on the number and distribution of cells containing the extra copy of chromosome 13 </a:t>
            </a:r>
          </a:p>
          <a:p>
            <a:r>
              <a:rPr lang="en-US" sz="6400" dirty="0" smtClean="0"/>
              <a:t>The chance of having a child with </a:t>
            </a:r>
            <a:r>
              <a:rPr lang="en-US" sz="6400" dirty="0" err="1" smtClean="0"/>
              <a:t>trisomy</a:t>
            </a:r>
            <a:r>
              <a:rPr lang="en-US" sz="6400" dirty="0" smtClean="0"/>
              <a:t> 13 increases with the mother’s age </a:t>
            </a:r>
          </a:p>
          <a:p>
            <a:r>
              <a:rPr lang="en-US" sz="6400" dirty="0" smtClean="0"/>
              <a:t>- If a woman has had a child with </a:t>
            </a:r>
            <a:r>
              <a:rPr lang="en-US" sz="6400" dirty="0" err="1" smtClean="0"/>
              <a:t>trisomy</a:t>
            </a:r>
            <a:r>
              <a:rPr lang="en-US" sz="6400" dirty="0" smtClean="0"/>
              <a:t> 13 there may be a small additional increase in risk over her age risk for having another child with the condition </a:t>
            </a:r>
          </a:p>
          <a:p>
            <a:r>
              <a:rPr lang="en-US" sz="6400" dirty="0" smtClean="0"/>
              <a:t>Screening and diagnostic testing (where indicated) for </a:t>
            </a:r>
            <a:r>
              <a:rPr lang="en-US" sz="6400" dirty="0" err="1" smtClean="0"/>
              <a:t>trisomy</a:t>
            </a:r>
            <a:r>
              <a:rPr lang="en-US" sz="6400" dirty="0" smtClean="0"/>
              <a:t> 13 is available in pregnancy </a:t>
            </a:r>
          </a:p>
          <a:p>
            <a:r>
              <a:rPr lang="en-US" sz="6400" dirty="0" smtClean="0"/>
              <a:t>Decisions regarding screening and testing during pregnancy should only be made on an informed basis following appropriate </a:t>
            </a:r>
            <a:r>
              <a:rPr lang="en-US" sz="6400" dirty="0" err="1" smtClean="0"/>
              <a:t>counselling</a:t>
            </a:r>
            <a:r>
              <a:rPr lang="en-US" sz="6400" dirty="0" smtClean="0"/>
              <a:t> </a:t>
            </a:r>
          </a:p>
          <a:p>
            <a:endParaRPr lang="ru-RU"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89014"/>
            <a:ext cx="8229600" cy="4525963"/>
          </a:xfrm>
        </p:spPr>
        <p:txBody>
          <a:bodyPr>
            <a:normAutofit fontScale="70000" lnSpcReduction="20000"/>
          </a:bodyPr>
          <a:lstStyle/>
          <a:p>
            <a:endParaRPr lang="ru-RU" dirty="0" smtClean="0"/>
          </a:p>
          <a:p>
            <a:pPr>
              <a:buNone/>
            </a:pPr>
            <a:endParaRPr lang="ru-RU" dirty="0" smtClean="0"/>
          </a:p>
          <a:p>
            <a:r>
              <a:rPr lang="en-US" dirty="0" err="1" smtClean="0"/>
              <a:t>Trisomy</a:t>
            </a:r>
            <a:r>
              <a:rPr lang="en-US" dirty="0" smtClean="0"/>
              <a:t> 13 (also known as </a:t>
            </a:r>
            <a:r>
              <a:rPr lang="en-US" dirty="0" err="1" smtClean="0"/>
              <a:t>Patau</a:t>
            </a:r>
            <a:r>
              <a:rPr lang="en-US" dirty="0" smtClean="0"/>
              <a:t> syndrome) is a chromosomal condition in which all or a part of chromosome 13 appears three times (</a:t>
            </a:r>
            <a:r>
              <a:rPr lang="en-US" dirty="0" err="1" smtClean="0"/>
              <a:t>trisomy</a:t>
            </a:r>
            <a:r>
              <a:rPr lang="en-US" dirty="0" smtClean="0"/>
              <a:t>) in cells of the body. Caused usually by </a:t>
            </a:r>
            <a:r>
              <a:rPr lang="en-US" dirty="0" err="1" smtClean="0"/>
              <a:t>nondisjunction</a:t>
            </a:r>
            <a:r>
              <a:rPr lang="en-US" dirty="0" smtClean="0"/>
              <a:t> during </a:t>
            </a:r>
            <a:r>
              <a:rPr lang="en-US" dirty="0" err="1" smtClean="0"/>
              <a:t>oogenesis</a:t>
            </a:r>
            <a:r>
              <a:rPr lang="en-US" dirty="0" smtClean="0"/>
              <a:t>.</a:t>
            </a:r>
          </a:p>
          <a:p>
            <a:r>
              <a:rPr lang="en-US" dirty="0" smtClean="0"/>
              <a:t>The syndrome: </a:t>
            </a:r>
          </a:p>
          <a:p>
            <a:r>
              <a:rPr lang="en-US" dirty="0" smtClean="0"/>
              <a:t>Appears to affect females slightly more frequently than males </a:t>
            </a:r>
          </a:p>
          <a:p>
            <a:r>
              <a:rPr lang="en-US" dirty="0" smtClean="0"/>
              <a:t>Occurs in about 1 in 5,000 to 1 in 12,000 live births </a:t>
            </a:r>
          </a:p>
          <a:p>
            <a:r>
              <a:rPr lang="en-US" dirty="0" smtClean="0"/>
              <a:t>Of all babies born with the extra copy of chromosome 13 in all the cells of their body, around 50% die in the first month, and the rest within the first year </a:t>
            </a:r>
          </a:p>
          <a:p>
            <a:r>
              <a:rPr lang="en-US" dirty="0" smtClean="0"/>
              <a:t>About 1% of all </a:t>
            </a:r>
            <a:r>
              <a:rPr lang="en-US" dirty="0" err="1" smtClean="0"/>
              <a:t>recognised</a:t>
            </a:r>
            <a:r>
              <a:rPr lang="en-US" dirty="0" smtClean="0"/>
              <a:t> miscarriages occur in association with </a:t>
            </a:r>
            <a:r>
              <a:rPr lang="en-US" dirty="0" err="1" smtClean="0"/>
              <a:t>trisomy</a:t>
            </a:r>
            <a:r>
              <a:rPr lang="en-US" dirty="0" smtClean="0"/>
              <a:t> 13 </a:t>
            </a:r>
          </a:p>
          <a:p>
            <a:endParaRPr lang="ru-RU" dirty="0"/>
          </a:p>
        </p:txBody>
      </p:sp>
      <p:sp>
        <p:nvSpPr>
          <p:cNvPr id="4" name="Заголовок 1"/>
          <p:cNvSpPr txBox="1">
            <a:spLocks/>
          </p:cNvSpPr>
          <p:nvPr/>
        </p:nvSpPr>
        <p:spPr>
          <a:xfrm>
            <a:off x="457200" y="20638"/>
            <a:ext cx="8229600" cy="835705"/>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250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ru-RU" sz="4400" b="0" i="0" u="none" strike="noStrike" kern="1200" cap="none" spc="0" normalizeH="0" baseline="0" noProof="0" dirty="0" smtClean="0">
                <a:ln>
                  <a:noFill/>
                </a:ln>
                <a:solidFill>
                  <a:schemeClr val="dk1"/>
                </a:solidFill>
                <a:effectLst/>
                <a:uLnTx/>
                <a:uFillTx/>
                <a:latin typeface="+mn-lt"/>
                <a:ea typeface="+mn-ea"/>
                <a:cs typeface="+mn-cs"/>
              </a:rPr>
              <a:t/>
            </a:r>
            <a:br>
              <a:rPr kumimoji="0" lang="ru-RU" sz="4400" b="0" i="0" u="none" strike="noStrike" kern="1200" cap="none" spc="0" normalizeH="0" baseline="0" noProof="0" dirty="0" smtClean="0">
                <a:ln>
                  <a:noFill/>
                </a:ln>
                <a:solidFill>
                  <a:schemeClr val="dk1"/>
                </a:solidFill>
                <a:effectLst/>
                <a:uLnTx/>
                <a:uFillTx/>
                <a:latin typeface="+mn-lt"/>
                <a:ea typeface="+mn-ea"/>
                <a:cs typeface="+mn-cs"/>
              </a:rPr>
            </a:br>
            <a:r>
              <a:rPr kumimoji="0" lang="en-US" sz="14400" b="0" i="0" u="none" strike="noStrike" kern="1200" cap="none" spc="0" normalizeH="0" baseline="0" noProof="0" dirty="0" err="1" smtClean="0">
                <a:ln>
                  <a:noFill/>
                </a:ln>
                <a:solidFill>
                  <a:schemeClr val="dk1"/>
                </a:solidFill>
                <a:effectLst/>
                <a:uLnTx/>
                <a:uFillTx/>
                <a:latin typeface="+mn-lt"/>
                <a:ea typeface="+mn-ea"/>
                <a:cs typeface="+mn-cs"/>
              </a:rPr>
              <a:t>Patau</a:t>
            </a:r>
            <a:r>
              <a:rPr kumimoji="0" lang="en-US" sz="14400" b="0" i="0" u="none" strike="noStrike" kern="1200" cap="none" spc="0" normalizeH="0" baseline="0" noProof="0" dirty="0" smtClean="0">
                <a:ln>
                  <a:noFill/>
                </a:ln>
                <a:solidFill>
                  <a:schemeClr val="dk1"/>
                </a:solidFill>
                <a:effectLst/>
                <a:uLnTx/>
                <a:uFillTx/>
                <a:latin typeface="+mn-lt"/>
                <a:ea typeface="+mn-ea"/>
                <a:cs typeface="+mn-cs"/>
              </a:rPr>
              <a:t> syndrome (</a:t>
            </a:r>
            <a:r>
              <a:rPr kumimoji="0" lang="en-US" sz="14400" b="0" i="0" u="none" strike="noStrike" kern="1200" cap="none" spc="0" normalizeH="0" baseline="0" noProof="0" dirty="0" err="1" smtClean="0">
                <a:ln>
                  <a:noFill/>
                </a:ln>
                <a:solidFill>
                  <a:schemeClr val="dk1"/>
                </a:solidFill>
                <a:effectLst/>
                <a:uLnTx/>
                <a:uFillTx/>
                <a:latin typeface="+mn-lt"/>
                <a:ea typeface="+mn-ea"/>
                <a:cs typeface="+mn-cs"/>
              </a:rPr>
              <a:t>Trisomy</a:t>
            </a:r>
            <a:r>
              <a:rPr kumimoji="0" lang="en-US" sz="14400" b="0" i="0" u="none" strike="noStrike" kern="1200" cap="none" spc="0" normalizeH="0" baseline="0" noProof="0" dirty="0" smtClean="0">
                <a:ln>
                  <a:noFill/>
                </a:ln>
                <a:solidFill>
                  <a:schemeClr val="dk1"/>
                </a:solidFill>
                <a:effectLst/>
                <a:uLnTx/>
                <a:uFillTx/>
                <a:latin typeface="+mn-lt"/>
                <a:ea typeface="+mn-ea"/>
                <a:cs typeface="+mn-cs"/>
              </a:rPr>
              <a:t> 13)</a:t>
            </a:r>
            <a:r>
              <a:rPr kumimoji="0" lang="ru-RU" sz="14400" b="0" i="0" u="none" strike="noStrike" kern="1200" cap="none" spc="0" normalizeH="0" baseline="0" noProof="0" dirty="0" smtClean="0">
                <a:ln>
                  <a:noFill/>
                </a:ln>
                <a:solidFill>
                  <a:schemeClr val="dk1"/>
                </a:solidFill>
                <a:effectLst/>
                <a:uLnTx/>
                <a:uFillTx/>
                <a:latin typeface="+mn-lt"/>
                <a:ea typeface="+mn-ea"/>
                <a:cs typeface="+mn-cs"/>
              </a:rPr>
              <a:t> </a:t>
            </a:r>
            <a:br>
              <a:rPr kumimoji="0" lang="ru-RU" sz="14400" b="0" i="0" u="none" strike="noStrike" kern="1200" cap="none" spc="0" normalizeH="0" baseline="0" noProof="0" dirty="0" smtClean="0">
                <a:ln>
                  <a:noFill/>
                </a:ln>
                <a:solidFill>
                  <a:schemeClr val="dk1"/>
                </a:solidFill>
                <a:effectLst/>
                <a:uLnTx/>
                <a:uFillTx/>
                <a:latin typeface="+mn-lt"/>
                <a:ea typeface="+mn-ea"/>
                <a:cs typeface="+mn-cs"/>
              </a:rPr>
            </a:br>
            <a:endParaRPr kumimoji="0" lang="ru-RU" sz="14400" b="0" i="0" u="none" strike="noStrike" kern="1200" cap="none" spc="0" normalizeH="0" baseline="0" noProof="0" dirty="0">
              <a:ln>
                <a:noFill/>
              </a:ln>
              <a:solidFill>
                <a:schemeClr val="dk1"/>
              </a:solidFill>
              <a:effectLst/>
              <a:uLnTx/>
              <a:uFillTx/>
              <a:latin typeface="+mn-lt"/>
              <a:ea typeface="+mn-ea"/>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body" idx="1"/>
          </p:nvPr>
        </p:nvSpPr>
        <p:spPr>
          <a:xfrm>
            <a:off x="0" y="304799"/>
            <a:ext cx="9144000" cy="4918953"/>
          </a:xfrm>
        </p:spPr>
        <p:txBody>
          <a:bodyPr>
            <a:normAutofit fontScale="92500" lnSpcReduction="20000"/>
          </a:bodyPr>
          <a:lstStyle/>
          <a:p>
            <a:pPr eaLnBrk="1" hangingPunct="1">
              <a:lnSpc>
                <a:spcPct val="90000"/>
              </a:lnSpc>
            </a:pPr>
            <a:r>
              <a:rPr lang="en-US" sz="2800" dirty="0" err="1" smtClean="0"/>
              <a:t>tophi</a:t>
            </a:r>
            <a:r>
              <a:rPr lang="en-US" sz="2800" dirty="0" smtClean="0"/>
              <a:t> are formed in the vicinity of joints, bursa </a:t>
            </a:r>
            <a:r>
              <a:rPr lang="en-US" sz="2800" dirty="0" err="1" smtClean="0"/>
              <a:t>olecrani</a:t>
            </a:r>
            <a:r>
              <a:rPr lang="en-US" sz="2800" dirty="0" smtClean="0"/>
              <a:t>, bursa </a:t>
            </a:r>
            <a:r>
              <a:rPr lang="en-US" sz="2800" dirty="0" err="1" smtClean="0"/>
              <a:t>preapatellaris</a:t>
            </a:r>
            <a:r>
              <a:rPr lang="en-US" sz="2800" dirty="0" smtClean="0"/>
              <a:t>, auricle</a:t>
            </a:r>
          </a:p>
          <a:p>
            <a:pPr eaLnBrk="1" hangingPunct="1">
              <a:lnSpc>
                <a:spcPct val="90000"/>
              </a:lnSpc>
            </a:pPr>
            <a:r>
              <a:rPr lang="en-US" sz="2800" dirty="0" smtClean="0"/>
              <a:t>less frequently kidneys, other tissues</a:t>
            </a:r>
          </a:p>
          <a:p>
            <a:pPr eaLnBrk="1" hangingPunct="1">
              <a:lnSpc>
                <a:spcPct val="90000"/>
              </a:lnSpc>
            </a:pPr>
            <a:r>
              <a:rPr lang="en-US" sz="2800" dirty="0" err="1" smtClean="0"/>
              <a:t>urate</a:t>
            </a:r>
            <a:r>
              <a:rPr lang="en-US" sz="2800" dirty="0" smtClean="0"/>
              <a:t> crystals are soluble in water! - fixation in absolute alcohol (biopsy!!!)</a:t>
            </a:r>
          </a:p>
          <a:p>
            <a:pPr eaLnBrk="1" hangingPunct="1">
              <a:lnSpc>
                <a:spcPct val="90000"/>
              </a:lnSpc>
            </a:pPr>
            <a:r>
              <a:rPr lang="en-US" sz="2800" dirty="0" smtClean="0"/>
              <a:t>turns polarized light</a:t>
            </a:r>
          </a:p>
          <a:p>
            <a:pPr eaLnBrk="1" hangingPunct="1">
              <a:lnSpc>
                <a:spcPct val="90000"/>
              </a:lnSpc>
            </a:pPr>
            <a:r>
              <a:rPr lang="en-US" sz="2800" dirty="0" smtClean="0"/>
              <a:t>patients with gout - obese, increased risk of hypertension, arteriosclerosis</a:t>
            </a:r>
          </a:p>
          <a:p>
            <a:pPr eaLnBrk="1" hangingPunct="1">
              <a:lnSpc>
                <a:spcPct val="90000"/>
              </a:lnSpc>
            </a:pPr>
            <a:endParaRPr lang="en-US" sz="1200" dirty="0" smtClean="0"/>
          </a:p>
          <a:p>
            <a:pPr eaLnBrk="1" hangingPunct="1">
              <a:lnSpc>
                <a:spcPct val="90000"/>
              </a:lnSpc>
              <a:buNone/>
            </a:pPr>
            <a:r>
              <a:rPr lang="en-US" sz="2800" dirty="0" smtClean="0"/>
              <a:t>Clinical presentation - </a:t>
            </a:r>
            <a:r>
              <a:rPr lang="en-US" sz="2800" u="sng" dirty="0" smtClean="0"/>
              <a:t>3 stages</a:t>
            </a:r>
          </a:p>
          <a:p>
            <a:pPr eaLnBrk="1" hangingPunct="1">
              <a:lnSpc>
                <a:spcPct val="90000"/>
              </a:lnSpc>
              <a:buNone/>
            </a:pPr>
            <a:r>
              <a:rPr lang="en-US" sz="2800" dirty="0" smtClean="0"/>
              <a:t>1. asymptomatic </a:t>
            </a:r>
            <a:r>
              <a:rPr lang="en-US" sz="2800" dirty="0" err="1" smtClean="0"/>
              <a:t>hyperuricaemia</a:t>
            </a:r>
            <a:endParaRPr lang="en-US" sz="2800" dirty="0" smtClean="0"/>
          </a:p>
          <a:p>
            <a:pPr eaLnBrk="1" hangingPunct="1">
              <a:lnSpc>
                <a:spcPct val="90000"/>
              </a:lnSpc>
              <a:buNone/>
            </a:pPr>
            <a:r>
              <a:rPr lang="en-US" sz="2800" dirty="0" smtClean="0"/>
              <a:t>2. acute arthritis - attacks of acute pain (days-weeks), silent periods (months-years)</a:t>
            </a:r>
          </a:p>
          <a:p>
            <a:pPr eaLnBrk="1" hangingPunct="1">
              <a:lnSpc>
                <a:spcPct val="90000"/>
              </a:lnSpc>
              <a:buNone/>
            </a:pPr>
            <a:r>
              <a:rPr lang="en-US" sz="2800" dirty="0" smtClean="0"/>
              <a:t>3. chronic changes - </a:t>
            </a:r>
            <a:r>
              <a:rPr lang="en-US" sz="2800" dirty="0" err="1" smtClean="0"/>
              <a:t>tophi</a:t>
            </a:r>
            <a:r>
              <a:rPr lang="en-US" sz="2800" dirty="0" smtClean="0"/>
              <a:t>, </a:t>
            </a:r>
            <a:r>
              <a:rPr lang="en-US" sz="2800" dirty="0" err="1" smtClean="0"/>
              <a:t>ankylosis</a:t>
            </a:r>
            <a:r>
              <a:rPr lang="en-US" sz="2800" dirty="0" smtClean="0"/>
              <a:t>, in 20% chronic renal failure</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2411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The chromosome pattern in </a:t>
            </a:r>
            <a:r>
              <a:rPr lang="en-US" b="1" dirty="0" err="1" smtClean="0"/>
              <a:t>trisomy</a:t>
            </a:r>
            <a:r>
              <a:rPr lang="en-US" b="1" dirty="0" smtClean="0"/>
              <a:t> 13 </a:t>
            </a:r>
            <a:r>
              <a:rPr lang="ru-RU" dirty="0" smtClean="0"/>
              <a:t/>
            </a:r>
            <a:br>
              <a:rPr lang="ru-RU" dirty="0" smtClean="0"/>
            </a:br>
            <a:endParaRPr lang="ru-RU" dirty="0"/>
          </a:p>
        </p:txBody>
      </p:sp>
      <p:pic>
        <p:nvPicPr>
          <p:cNvPr id="1026" name="Picture 2"/>
          <p:cNvPicPr>
            <a:picLocks noGrp="1" noChangeAspect="1" noChangeArrowheads="1"/>
          </p:cNvPicPr>
          <p:nvPr>
            <p:ph idx="1"/>
          </p:nvPr>
        </p:nvPicPr>
        <p:blipFill>
          <a:blip r:embed="rId2"/>
          <a:srcRect/>
          <a:stretch>
            <a:fillRect/>
          </a:stretch>
        </p:blipFill>
        <p:spPr bwMode="auto">
          <a:xfrm>
            <a:off x="873975" y="624115"/>
            <a:ext cx="7660425" cy="5112930"/>
          </a:xfrm>
          <a:prstGeom prst="rect">
            <a:avLst/>
          </a:prstGeom>
          <a:noFill/>
          <a:ln w="9525">
            <a:noFill/>
            <a:miter lim="800000"/>
            <a:headEnd/>
            <a:tailEnd/>
          </a:ln>
        </p:spPr>
      </p:pic>
      <p:sp>
        <p:nvSpPr>
          <p:cNvPr id="5" name="Прямоугольник 4"/>
          <p:cNvSpPr/>
          <p:nvPr/>
        </p:nvSpPr>
        <p:spPr>
          <a:xfrm>
            <a:off x="0" y="5737044"/>
            <a:ext cx="9144000" cy="1200329"/>
          </a:xfrm>
          <a:prstGeom prst="rect">
            <a:avLst/>
          </a:prstGeom>
        </p:spPr>
        <p:txBody>
          <a:bodyPr wrap="square">
            <a:spAutoFit/>
          </a:bodyPr>
          <a:lstStyle/>
          <a:p>
            <a:r>
              <a:rPr lang="en-US" sz="2400" dirty="0" smtClean="0"/>
              <a:t>When the mother’s egg has 24 chromosomes, and the father’s sperm has the usual 23, the baby’s cells will contain 47 chromosomes instead of 46. This may also happen in the reverse situation. </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5365430"/>
            <a:ext cx="9144000" cy="1569660"/>
          </a:xfrm>
          <a:prstGeom prst="rect">
            <a:avLst/>
          </a:prstGeom>
        </p:spPr>
        <p:txBody>
          <a:bodyPr wrap="square">
            <a:spAutoFit/>
          </a:bodyPr>
          <a:lstStyle/>
          <a:p>
            <a:r>
              <a:rPr lang="en-US" sz="2400" b="1" dirty="0" err="1" smtClean="0"/>
              <a:t>Karyotype</a:t>
            </a:r>
            <a:r>
              <a:rPr lang="en-US" sz="2400" b="1" dirty="0" smtClean="0"/>
              <a:t> from a female with </a:t>
            </a:r>
            <a:r>
              <a:rPr lang="en-US" sz="2400" b="1" dirty="0" err="1" smtClean="0"/>
              <a:t>trisomy</a:t>
            </a:r>
            <a:r>
              <a:rPr lang="en-US" sz="2400" b="1" dirty="0" smtClean="0"/>
              <a:t> 13. </a:t>
            </a:r>
            <a:r>
              <a:rPr lang="en-US" sz="2400" dirty="0" smtClean="0"/>
              <a:t>There are 47 chromosomes including 3 copies of chromosome 13 instead of the usual 2. Other cells in this female’s body may have the correct chromosome number, 46 (SEALS Genetics, Prince of Wales Hospital, </a:t>
            </a:r>
            <a:r>
              <a:rPr lang="en-US" sz="2400" dirty="0" err="1" smtClean="0"/>
              <a:t>Randwick</a:t>
            </a:r>
            <a:r>
              <a:rPr lang="en-US" sz="2400" dirty="0" smtClean="0"/>
              <a:t>)</a:t>
            </a:r>
            <a:endParaRPr lang="ru-RU" sz="2400" dirty="0"/>
          </a:p>
        </p:txBody>
      </p:sp>
      <p:pic>
        <p:nvPicPr>
          <p:cNvPr id="6" name="Picture 2"/>
          <p:cNvPicPr>
            <a:picLocks noGrp="1" noChangeAspect="1" noChangeArrowheads="1"/>
          </p:cNvPicPr>
          <p:nvPr>
            <p:ph idx="1"/>
          </p:nvPr>
        </p:nvPicPr>
        <p:blipFill>
          <a:blip r:embed="rId2"/>
          <a:srcRect t="5540" r="2974" b="86"/>
          <a:stretch>
            <a:fillRect/>
          </a:stretch>
        </p:blipFill>
        <p:spPr bwMode="auto">
          <a:xfrm>
            <a:off x="943433" y="29035"/>
            <a:ext cx="7315200" cy="5336395"/>
          </a:xfrm>
          <a:prstGeom prst="rect">
            <a:avLst/>
          </a:prstGeom>
          <a:noFill/>
          <a:ln w="9525">
            <a:noFill/>
            <a:miter lim="800000"/>
            <a:headEnd/>
            <a:tailEnd/>
          </a:ln>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3386"/>
            <a:ext cx="9144000" cy="114300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The chromosome pattern in </a:t>
            </a:r>
            <a:r>
              <a:rPr lang="en-US" b="1" dirty="0" err="1" smtClean="0"/>
              <a:t>trisomy</a:t>
            </a:r>
            <a:r>
              <a:rPr lang="en-US" b="1" dirty="0" smtClean="0"/>
              <a:t> 13 </a:t>
            </a:r>
            <a:br>
              <a:rPr lang="en-US" b="1" dirty="0" smtClean="0"/>
            </a:br>
            <a:endParaRPr lang="ru-RU" dirty="0"/>
          </a:p>
        </p:txBody>
      </p:sp>
      <p:sp>
        <p:nvSpPr>
          <p:cNvPr id="3" name="Содержимое 2"/>
          <p:cNvSpPr>
            <a:spLocks noGrp="1"/>
          </p:cNvSpPr>
          <p:nvPr>
            <p:ph idx="1"/>
          </p:nvPr>
        </p:nvSpPr>
        <p:spPr>
          <a:xfrm>
            <a:off x="0" y="895134"/>
            <a:ext cx="9144000" cy="5701614"/>
          </a:xfrm>
        </p:spPr>
        <p:txBody>
          <a:bodyPr>
            <a:normAutofit fontScale="62500" lnSpcReduction="20000"/>
          </a:bodyPr>
          <a:lstStyle/>
          <a:p>
            <a:endParaRPr lang="ru-RU" dirty="0" smtClean="0"/>
          </a:p>
          <a:p>
            <a:r>
              <a:rPr lang="en-US" sz="4000" dirty="0" smtClean="0"/>
              <a:t>When there are three copies of chromosome number 13 in the cells, the condition is referred to as </a:t>
            </a:r>
            <a:r>
              <a:rPr lang="en-US" sz="4000" dirty="0" err="1" smtClean="0"/>
              <a:t>trisomy</a:t>
            </a:r>
            <a:r>
              <a:rPr lang="en-US" sz="4000" dirty="0" smtClean="0"/>
              <a:t> 13. The presence of the extra chromosome causes the mental and physical characteristics of the syndrome. </a:t>
            </a:r>
          </a:p>
          <a:p>
            <a:r>
              <a:rPr lang="en-US" sz="4000" dirty="0" smtClean="0"/>
              <a:t>In some cases the mistake in the distribution of chromosomes in cell division occurs </a:t>
            </a:r>
            <a:r>
              <a:rPr lang="en-US" sz="4000" b="1" dirty="0" smtClean="0"/>
              <a:t>after </a:t>
            </a:r>
            <a:r>
              <a:rPr lang="en-US" sz="4000" b="1" dirty="0" err="1" smtClean="0"/>
              <a:t>fertilisation</a:t>
            </a:r>
            <a:r>
              <a:rPr lang="en-US" sz="4000" b="1" dirty="0" smtClean="0"/>
              <a:t> of the egg by the sperm, </a:t>
            </a:r>
            <a:r>
              <a:rPr lang="en-US" sz="4000" dirty="0" smtClean="0"/>
              <a:t>so the chromosomes in the cells of the baby may show two different patterns. </a:t>
            </a:r>
          </a:p>
          <a:p>
            <a:r>
              <a:rPr lang="en-US" sz="4000" dirty="0" smtClean="0"/>
              <a:t>This is called </a:t>
            </a:r>
            <a:r>
              <a:rPr lang="en-US" sz="4000" b="1" dirty="0" smtClean="0"/>
              <a:t>chromosomal </a:t>
            </a:r>
            <a:r>
              <a:rPr lang="en-US" sz="4000" b="1" dirty="0" err="1" smtClean="0"/>
              <a:t>mosaicism</a:t>
            </a:r>
            <a:r>
              <a:rPr lang="en-US" sz="4000" b="1" dirty="0" smtClean="0"/>
              <a:t> </a:t>
            </a:r>
            <a:r>
              <a:rPr lang="en-US" sz="4000" dirty="0" smtClean="0"/>
              <a:t>and means that some babies who have </a:t>
            </a:r>
            <a:r>
              <a:rPr lang="en-US" sz="4000" dirty="0" err="1" smtClean="0"/>
              <a:t>trisomy</a:t>
            </a:r>
            <a:r>
              <a:rPr lang="en-US" sz="4000" dirty="0" smtClean="0"/>
              <a:t> 13 have some of their body cells containing 47 chromosomes because of an extra copy of chromosome 13, while other cells in their body have the usual 46 chromosomes. The baby is said to be mosaic for </a:t>
            </a:r>
            <a:r>
              <a:rPr lang="en-US" sz="4000" dirty="0" err="1" smtClean="0"/>
              <a:t>trisomy</a:t>
            </a:r>
            <a:r>
              <a:rPr lang="en-US" sz="4000" dirty="0" smtClean="0"/>
              <a:t> 13. The range and severity of symptoms depends on the number and distribution of cells containing the extra copy of chromosome 13. </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Can a baby with </a:t>
            </a:r>
            <a:r>
              <a:rPr lang="en-US" b="1" dirty="0" err="1" smtClean="0"/>
              <a:t>trisomy</a:t>
            </a:r>
            <a:r>
              <a:rPr lang="en-US" b="1" dirty="0" smtClean="0"/>
              <a:t> 13 be cured? </a:t>
            </a:r>
            <a:br>
              <a:rPr lang="en-US" b="1" dirty="0" smtClean="0"/>
            </a:br>
            <a:endParaRPr lang="ru-RU" dirty="0"/>
          </a:p>
        </p:txBody>
      </p:sp>
      <p:sp>
        <p:nvSpPr>
          <p:cNvPr id="3" name="Содержимое 2"/>
          <p:cNvSpPr>
            <a:spLocks noGrp="1"/>
          </p:cNvSpPr>
          <p:nvPr>
            <p:ph idx="1"/>
          </p:nvPr>
        </p:nvSpPr>
        <p:spPr/>
        <p:txBody>
          <a:bodyPr>
            <a:normAutofit fontScale="77500" lnSpcReduction="20000"/>
          </a:bodyPr>
          <a:lstStyle/>
          <a:p>
            <a:endParaRPr lang="ru-RU" dirty="0" smtClean="0"/>
          </a:p>
          <a:p>
            <a:r>
              <a:rPr lang="en-US" dirty="0" smtClean="0"/>
              <a:t>There is no cure for </a:t>
            </a:r>
            <a:r>
              <a:rPr lang="en-US" dirty="0" err="1" smtClean="0"/>
              <a:t>trisomy</a:t>
            </a:r>
            <a:r>
              <a:rPr lang="en-US" dirty="0" smtClean="0"/>
              <a:t> 13. Care is usually directed at making babies as comfortable as possible. </a:t>
            </a:r>
          </a:p>
          <a:p>
            <a:r>
              <a:rPr lang="en-US" dirty="0" smtClean="0"/>
              <a:t>In individuals with mosaic </a:t>
            </a:r>
            <a:r>
              <a:rPr lang="en-US" dirty="0" err="1" smtClean="0"/>
              <a:t>trisomy</a:t>
            </a:r>
            <a:r>
              <a:rPr lang="en-US" dirty="0" smtClean="0"/>
              <a:t> 13, treatment is directed toward the specific symptoms that are apparent. Such treatment may require the coordinated efforts of a multidisciplinary team of medical professionals. In some cases, recommended treatment may include surgical correction of certain abnormalities with </a:t>
            </a:r>
            <a:r>
              <a:rPr lang="en-US" dirty="0" err="1" smtClean="0"/>
              <a:t>trisomy</a:t>
            </a:r>
            <a:r>
              <a:rPr lang="en-US" dirty="0" smtClean="0"/>
              <a:t> 13. The surgical procedures performed will depend upon the nature and severity of the abnormalities, their associated symptoms, and other factors. </a:t>
            </a:r>
            <a:endParaRPr lang="ru-RU"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Who is at risk of having a child with </a:t>
            </a:r>
            <a:r>
              <a:rPr lang="en-US" b="1" dirty="0" err="1" smtClean="0"/>
              <a:t>trisomy</a:t>
            </a:r>
            <a:r>
              <a:rPr lang="en-US" b="1" dirty="0" smtClean="0"/>
              <a:t> 13? </a:t>
            </a:r>
            <a:endParaRPr lang="ru-RU" dirty="0"/>
          </a:p>
        </p:txBody>
      </p:sp>
      <p:sp>
        <p:nvSpPr>
          <p:cNvPr id="3" name="Прямоугольник 2"/>
          <p:cNvSpPr/>
          <p:nvPr/>
        </p:nvSpPr>
        <p:spPr>
          <a:xfrm>
            <a:off x="0" y="1443840"/>
            <a:ext cx="9144000" cy="4955203"/>
          </a:xfrm>
          <a:prstGeom prst="rect">
            <a:avLst/>
          </a:prstGeom>
        </p:spPr>
        <p:txBody>
          <a:bodyPr wrap="square">
            <a:spAutoFit/>
          </a:bodyPr>
          <a:lstStyle/>
          <a:p>
            <a:endParaRPr lang="ru-RU" dirty="0" smtClean="0"/>
          </a:p>
          <a:p>
            <a:endParaRPr lang="ru-RU" dirty="0" smtClean="0"/>
          </a:p>
          <a:p>
            <a:r>
              <a:rPr lang="en-US" sz="2800" dirty="0" smtClean="0"/>
              <a:t>The extra copy of chromosome 13 can come from either the egg or the sperm. It has been shown however, that a woman who is over the age of 35 is at greater risk of having a child with </a:t>
            </a:r>
            <a:r>
              <a:rPr lang="en-US" sz="2800" dirty="0" err="1" smtClean="0"/>
              <a:t>trisomy</a:t>
            </a:r>
            <a:r>
              <a:rPr lang="en-US" sz="2800" dirty="0" smtClean="0"/>
              <a:t> 13, or any chromosomal abnormality</a:t>
            </a:r>
          </a:p>
          <a:p>
            <a:r>
              <a:rPr lang="en-US" sz="2800" dirty="0" smtClean="0"/>
              <a:t>It is estimated that one out of every 3-4 </a:t>
            </a:r>
            <a:r>
              <a:rPr lang="en-US" sz="2800" dirty="0" err="1" smtClean="0"/>
              <a:t>fertilised</a:t>
            </a:r>
            <a:r>
              <a:rPr lang="en-US" sz="2800" dirty="0" smtClean="0"/>
              <a:t> eggs are chromosomally abnormal and this increases with the mother’s age. Therefore, most people have had at some time a chromosomally abnormal conception, which may have miscarried or not even have been </a:t>
            </a:r>
            <a:r>
              <a:rPr lang="en-US" sz="2800" dirty="0" err="1" smtClean="0"/>
              <a:t>recognised</a:t>
            </a:r>
            <a:r>
              <a:rPr lang="en-US" sz="2800" dirty="0" smtClean="0"/>
              <a:t> as a pregnancy because the miscarriage occurred so early. </a:t>
            </a:r>
            <a:endParaRPr lang="ru-RU" sz="2800"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3386"/>
            <a:ext cx="8229600" cy="770385"/>
          </a:xfrm>
        </p:spPr>
        <p:style>
          <a:lnRef idx="1">
            <a:schemeClr val="accent3"/>
          </a:lnRef>
          <a:fillRef idx="2">
            <a:schemeClr val="accent3"/>
          </a:fillRef>
          <a:effectRef idx="1">
            <a:schemeClr val="accent3"/>
          </a:effectRef>
          <a:fontRef idx="minor">
            <a:schemeClr val="dk1"/>
          </a:fontRef>
        </p:style>
        <p:txBody>
          <a:bodyPr/>
          <a:lstStyle/>
          <a:p>
            <a:r>
              <a:rPr lang="en-US" dirty="0" smtClean="0"/>
              <a:t>Diagnosis of </a:t>
            </a:r>
            <a:r>
              <a:rPr lang="en-US" dirty="0" err="1" smtClean="0"/>
              <a:t>Patau</a:t>
            </a:r>
            <a:r>
              <a:rPr lang="en-US" dirty="0" smtClean="0"/>
              <a:t> syndrome</a:t>
            </a:r>
            <a:endParaRPr lang="ru-RU" dirty="0"/>
          </a:p>
        </p:txBody>
      </p:sp>
      <p:pic>
        <p:nvPicPr>
          <p:cNvPr id="4" name="Содержимое 3" descr="Patauface.PNG"/>
          <p:cNvPicPr>
            <a:picLocks noGrp="1" noChangeAspect="1"/>
          </p:cNvPicPr>
          <p:nvPr>
            <p:ph idx="1"/>
          </p:nvPr>
        </p:nvPicPr>
        <p:blipFill>
          <a:blip r:embed="rId2"/>
          <a:stretch>
            <a:fillRect/>
          </a:stretch>
        </p:blipFill>
        <p:spPr>
          <a:xfrm>
            <a:off x="36295" y="1417638"/>
            <a:ext cx="2108362" cy="2806019"/>
          </a:xfrm>
        </p:spPr>
      </p:pic>
      <p:sp>
        <p:nvSpPr>
          <p:cNvPr id="5" name="Прямоугольник 4"/>
          <p:cNvSpPr/>
          <p:nvPr/>
        </p:nvSpPr>
        <p:spPr>
          <a:xfrm>
            <a:off x="2227944" y="1430635"/>
            <a:ext cx="5754922" cy="2308324"/>
          </a:xfrm>
          <a:prstGeom prst="rect">
            <a:avLst/>
          </a:prstGeom>
        </p:spPr>
        <p:txBody>
          <a:bodyPr wrap="square">
            <a:spAutoFit/>
          </a:bodyPr>
          <a:lstStyle/>
          <a:p>
            <a:r>
              <a:rPr lang="en-US" sz="2400" dirty="0" smtClean="0"/>
              <a:t>A 37 2/7 week gestational age male infant with </a:t>
            </a:r>
            <a:r>
              <a:rPr lang="en-US" sz="2400" dirty="0" err="1" smtClean="0"/>
              <a:t>Patau</a:t>
            </a:r>
            <a:r>
              <a:rPr lang="en-US" sz="2400" dirty="0" smtClean="0"/>
              <a:t> syndrome demonstrating </a:t>
            </a:r>
            <a:r>
              <a:rPr lang="en-US" sz="2400" dirty="0" err="1" smtClean="0"/>
              <a:t>alobar</a:t>
            </a:r>
            <a:r>
              <a:rPr lang="en-US" sz="2400" dirty="0" smtClean="0"/>
              <a:t> </a:t>
            </a:r>
            <a:r>
              <a:rPr lang="en-US" sz="2400" dirty="0" err="1" smtClean="0"/>
              <a:t>holoprosencephaly</a:t>
            </a:r>
            <a:r>
              <a:rPr lang="en-US" sz="2400" dirty="0" smtClean="0"/>
              <a:t> with </a:t>
            </a:r>
            <a:r>
              <a:rPr lang="en-US" sz="2400" dirty="0" err="1" smtClean="0"/>
              <a:t>cyclopia</a:t>
            </a:r>
            <a:r>
              <a:rPr lang="en-US" sz="2400" dirty="0" smtClean="0"/>
              <a:t>. Facial features included sloping forehead with a proboscis superior to a single central </a:t>
            </a:r>
            <a:r>
              <a:rPr lang="en-US" sz="2400" dirty="0" err="1" smtClean="0"/>
              <a:t>palpebral</a:t>
            </a:r>
            <a:r>
              <a:rPr lang="en-US" sz="2400" dirty="0" smtClean="0"/>
              <a:t> fissure.</a:t>
            </a:r>
            <a:endParaRPr lang="ru-RU" sz="2400" dirty="0"/>
          </a:p>
        </p:txBody>
      </p:sp>
      <p:sp>
        <p:nvSpPr>
          <p:cNvPr id="6" name="Прямоугольник 5"/>
          <p:cNvSpPr/>
          <p:nvPr/>
        </p:nvSpPr>
        <p:spPr>
          <a:xfrm>
            <a:off x="2380344" y="3675190"/>
            <a:ext cx="4942113" cy="738664"/>
          </a:xfrm>
          <a:prstGeom prst="rect">
            <a:avLst/>
          </a:prstGeom>
        </p:spPr>
        <p:txBody>
          <a:bodyPr wrap="square">
            <a:spAutoFit/>
          </a:bodyPr>
          <a:lstStyle/>
          <a:p>
            <a:r>
              <a:rPr lang="en-US" sz="1400" dirty="0" smtClean="0"/>
              <a:t>Source: Chan A, </a:t>
            </a:r>
            <a:r>
              <a:rPr lang="en-US" sz="1400" dirty="0" err="1" smtClean="0"/>
              <a:t>Lakshminrusimha</a:t>
            </a:r>
            <a:r>
              <a:rPr lang="en-US" sz="1400" dirty="0" smtClean="0"/>
              <a:t> S, Heffner R, Gonzalez-Fernandez </a:t>
            </a:r>
            <a:r>
              <a:rPr lang="en-US" sz="1400" dirty="0" err="1" smtClean="0"/>
              <a:t>F.Histogenesis</a:t>
            </a:r>
            <a:r>
              <a:rPr lang="en-US" sz="1400" dirty="0" smtClean="0"/>
              <a:t> of retinal dysplasia in </a:t>
            </a:r>
            <a:r>
              <a:rPr lang="en-US" sz="1400" dirty="0" err="1" smtClean="0"/>
              <a:t>trisomy</a:t>
            </a:r>
            <a:r>
              <a:rPr lang="en-US" sz="1400" dirty="0" smtClean="0"/>
              <a:t> 13. </a:t>
            </a:r>
            <a:r>
              <a:rPr lang="en-US" sz="1400" dirty="0" err="1" smtClean="0"/>
              <a:t>Diagn</a:t>
            </a:r>
            <a:r>
              <a:rPr lang="en-US" sz="1400" dirty="0" smtClean="0"/>
              <a:t> </a:t>
            </a:r>
            <a:r>
              <a:rPr lang="en-US" sz="1400" dirty="0" err="1" smtClean="0"/>
              <a:t>Pathol</a:t>
            </a:r>
            <a:r>
              <a:rPr lang="en-US" sz="1400" dirty="0" smtClean="0"/>
              <a:t>.  2007 Dec 18;2(1):48 </a:t>
            </a:r>
            <a:endParaRPr lang="ru-RU" sz="1400" dirty="0"/>
          </a:p>
        </p:txBody>
      </p:sp>
      <p:sp>
        <p:nvSpPr>
          <p:cNvPr id="7" name="Прямоугольник 6"/>
          <p:cNvSpPr/>
          <p:nvPr/>
        </p:nvSpPr>
        <p:spPr>
          <a:xfrm>
            <a:off x="2387598" y="4274670"/>
            <a:ext cx="4956636" cy="2585323"/>
          </a:xfrm>
          <a:prstGeom prst="rect">
            <a:avLst/>
          </a:prstGeom>
        </p:spPr>
        <p:txBody>
          <a:bodyPr wrap="square">
            <a:spAutoFit/>
          </a:bodyPr>
          <a:lstStyle/>
          <a:p>
            <a:r>
              <a:rPr lang="en-US" b="1" dirty="0" smtClean="0"/>
              <a:t>Diagnosis</a:t>
            </a:r>
            <a:r>
              <a:rPr lang="en-US" dirty="0" smtClean="0"/>
              <a:t> is usually based on clinical findings, although fetal chromosome testing will show </a:t>
            </a:r>
            <a:r>
              <a:rPr lang="en-US" dirty="0" err="1" smtClean="0"/>
              <a:t>trisomy</a:t>
            </a:r>
            <a:r>
              <a:rPr lang="en-US" dirty="0" smtClean="0"/>
              <a:t> 13. While many of the physical findings are similar to Edward's syndrome there are a few unique traits, such as </a:t>
            </a:r>
            <a:r>
              <a:rPr lang="en-US" dirty="0" err="1" smtClean="0"/>
              <a:t>polydactyly</a:t>
            </a:r>
            <a:r>
              <a:rPr lang="en-US" dirty="0" smtClean="0"/>
              <a:t>. However, unlike </a:t>
            </a:r>
            <a:r>
              <a:rPr lang="en-US" dirty="0" smtClean="0">
                <a:hlinkClick r:id="rId3" tooltip="Edwards syndrome"/>
              </a:rPr>
              <a:t>Edwards syndrome</a:t>
            </a:r>
            <a:r>
              <a:rPr lang="en-US" dirty="0" smtClean="0"/>
              <a:t> and </a:t>
            </a:r>
            <a:r>
              <a:rPr lang="en-US" dirty="0" smtClean="0">
                <a:hlinkClick r:id="rId4" tooltip="Down syndrome"/>
              </a:rPr>
              <a:t>Down syndrome</a:t>
            </a:r>
            <a:r>
              <a:rPr lang="en-US" dirty="0" smtClean="0"/>
              <a:t>, the quad screen does not provide a reliable means of screening for this disorder. This is due to the variability of the results seen in fetuses with </a:t>
            </a:r>
            <a:r>
              <a:rPr lang="en-US" dirty="0" err="1" smtClean="0"/>
              <a:t>Patau</a:t>
            </a:r>
            <a:endParaRPr lang="ru-RU" dirty="0"/>
          </a:p>
        </p:txBody>
      </p:sp>
      <p:pic>
        <p:nvPicPr>
          <p:cNvPr id="8" name="Рисунок 7" descr="HandTrisomy13.png"/>
          <p:cNvPicPr>
            <a:picLocks noChangeAspect="1"/>
          </p:cNvPicPr>
          <p:nvPr/>
        </p:nvPicPr>
        <p:blipFill>
          <a:blip r:embed="rId5"/>
          <a:stretch>
            <a:fillRect/>
          </a:stretch>
        </p:blipFill>
        <p:spPr>
          <a:xfrm>
            <a:off x="36295" y="4274670"/>
            <a:ext cx="2280058" cy="2031325"/>
          </a:xfrm>
          <a:prstGeom prst="rect">
            <a:avLst/>
          </a:prstGeom>
        </p:spPr>
      </p:pic>
      <p:pic>
        <p:nvPicPr>
          <p:cNvPr id="10" name="Рисунок 9" descr="Chromosome_13.jpg"/>
          <p:cNvPicPr>
            <a:picLocks noChangeAspect="1"/>
          </p:cNvPicPr>
          <p:nvPr/>
        </p:nvPicPr>
        <p:blipFill>
          <a:blip r:embed="rId6"/>
          <a:stretch>
            <a:fillRect/>
          </a:stretch>
        </p:blipFill>
        <p:spPr>
          <a:xfrm>
            <a:off x="7431318" y="3191725"/>
            <a:ext cx="1712682" cy="3608398"/>
          </a:xfrm>
          <a:prstGeom prst="rect">
            <a:avLst/>
          </a:prstGeom>
        </p:spPr>
      </p:pic>
      <p:sp>
        <p:nvSpPr>
          <p:cNvPr id="9" name="Прямоугольник 8"/>
          <p:cNvSpPr/>
          <p:nvPr/>
        </p:nvSpPr>
        <p:spPr>
          <a:xfrm>
            <a:off x="36295" y="738485"/>
            <a:ext cx="9107705" cy="707886"/>
          </a:xfrm>
          <a:prstGeom prst="rect">
            <a:avLst/>
          </a:prstGeom>
        </p:spPr>
        <p:txBody>
          <a:bodyPr wrap="square">
            <a:spAutoFit/>
          </a:bodyPr>
          <a:lstStyle/>
          <a:p>
            <a:r>
              <a:rPr lang="en-US" sz="2000" dirty="0" err="1" smtClean="0"/>
              <a:t>Patau</a:t>
            </a:r>
            <a:r>
              <a:rPr lang="en-US" sz="2000" dirty="0" smtClean="0"/>
              <a:t> syndrome is generally recognized at birth by the presence of structural birth defects and poor neurologic performance.</a:t>
            </a:r>
            <a:endParaRPr lang="ru-RU" sz="2000"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637"/>
            <a:ext cx="8229600" cy="1143000"/>
          </a:xfrm>
        </p:spPr>
        <p:style>
          <a:lnRef idx="1">
            <a:schemeClr val="accent3"/>
          </a:lnRef>
          <a:fillRef idx="2">
            <a:schemeClr val="accent3"/>
          </a:fillRef>
          <a:effectRef idx="1">
            <a:schemeClr val="accent3"/>
          </a:effectRef>
          <a:fontRef idx="minor">
            <a:schemeClr val="dk1"/>
          </a:fontRef>
        </p:style>
        <p:txBody>
          <a:bodyPr/>
          <a:lstStyle/>
          <a:p>
            <a:r>
              <a:rPr lang="en-US" dirty="0" smtClean="0"/>
              <a:t>Features of </a:t>
            </a:r>
            <a:r>
              <a:rPr lang="en-US" dirty="0" err="1" smtClean="0"/>
              <a:t>Patau</a:t>
            </a:r>
            <a:r>
              <a:rPr lang="en-US" dirty="0" smtClean="0"/>
              <a:t> </a:t>
            </a:r>
            <a:r>
              <a:rPr lang="en-US" dirty="0" err="1" smtClean="0"/>
              <a:t>syndrom</a:t>
            </a:r>
            <a:endParaRPr lang="ru-RU" dirty="0"/>
          </a:p>
        </p:txBody>
      </p:sp>
      <p:sp>
        <p:nvSpPr>
          <p:cNvPr id="3" name="Содержимое 2"/>
          <p:cNvSpPr>
            <a:spLocks noGrp="1"/>
          </p:cNvSpPr>
          <p:nvPr>
            <p:ph idx="1"/>
          </p:nvPr>
        </p:nvSpPr>
        <p:spPr>
          <a:xfrm>
            <a:off x="0" y="1600200"/>
            <a:ext cx="8686800" cy="4525963"/>
          </a:xfrm>
        </p:spPr>
        <p:txBody>
          <a:bodyPr>
            <a:normAutofit fontScale="92500" lnSpcReduction="20000"/>
          </a:bodyPr>
          <a:lstStyle/>
          <a:p>
            <a:pPr>
              <a:buFontTx/>
              <a:buChar char="-"/>
            </a:pPr>
            <a:r>
              <a:rPr lang="en-US" dirty="0" err="1" smtClean="0"/>
              <a:t>Polydactyly</a:t>
            </a:r>
            <a:r>
              <a:rPr lang="en-US" dirty="0" smtClean="0"/>
              <a:t> (unique trait), fingers flexion </a:t>
            </a:r>
          </a:p>
          <a:p>
            <a:pPr>
              <a:buFontTx/>
              <a:buChar char="-"/>
            </a:pPr>
            <a:r>
              <a:rPr lang="en-US" dirty="0" smtClean="0"/>
              <a:t>Rocker-bottom feet</a:t>
            </a:r>
          </a:p>
          <a:p>
            <a:pPr>
              <a:buFontTx/>
              <a:buChar char="-"/>
            </a:pPr>
            <a:r>
              <a:rPr lang="en-US" dirty="0" smtClean="0"/>
              <a:t>Cleft lip and palate</a:t>
            </a:r>
          </a:p>
          <a:p>
            <a:pPr>
              <a:buFontTx/>
              <a:buChar char="-"/>
            </a:pPr>
            <a:r>
              <a:rPr lang="en-US" dirty="0" err="1" smtClean="0"/>
              <a:t>Microphthalmia</a:t>
            </a:r>
            <a:endParaRPr lang="en-US" dirty="0" smtClean="0"/>
          </a:p>
          <a:p>
            <a:pPr>
              <a:buFontTx/>
              <a:buChar char="-"/>
            </a:pPr>
            <a:r>
              <a:rPr lang="en-US" dirty="0" err="1" smtClean="0"/>
              <a:t>Microcephaly</a:t>
            </a:r>
            <a:endParaRPr lang="en-US" dirty="0" smtClean="0"/>
          </a:p>
          <a:p>
            <a:pPr>
              <a:buFontTx/>
              <a:buChar char="-"/>
            </a:pPr>
            <a:r>
              <a:rPr lang="en-US" dirty="0" err="1" smtClean="0"/>
              <a:t>Holoprosencephaly</a:t>
            </a:r>
            <a:endParaRPr lang="en-US" dirty="0" smtClean="0"/>
          </a:p>
          <a:p>
            <a:pPr>
              <a:buFontTx/>
              <a:buChar char="-"/>
            </a:pPr>
            <a:r>
              <a:rPr lang="en-US" dirty="0" smtClean="0"/>
              <a:t>Neural tube defects</a:t>
            </a:r>
          </a:p>
          <a:p>
            <a:pPr>
              <a:buFontTx/>
              <a:buChar char="-"/>
            </a:pPr>
            <a:r>
              <a:rPr lang="en-US" dirty="0" smtClean="0"/>
              <a:t>Intellectual disability</a:t>
            </a:r>
          </a:p>
          <a:p>
            <a:pPr>
              <a:buFontTx/>
              <a:buChar char="-"/>
            </a:pPr>
            <a:r>
              <a:rPr lang="en-US" dirty="0" smtClean="0"/>
              <a:t>Cardiac anomalies</a:t>
            </a:r>
            <a:endParaRPr lang="ru-RU" dirty="0"/>
          </a:p>
        </p:txBody>
      </p:sp>
      <p:pic>
        <p:nvPicPr>
          <p:cNvPr id="4" name="Рисунок 3" descr="11967679_m.jpg"/>
          <p:cNvPicPr>
            <a:picLocks noChangeAspect="1"/>
          </p:cNvPicPr>
          <p:nvPr/>
        </p:nvPicPr>
        <p:blipFill>
          <a:blip r:embed="rId2"/>
          <a:stretch>
            <a:fillRect/>
          </a:stretch>
        </p:blipFill>
        <p:spPr>
          <a:xfrm>
            <a:off x="7200900" y="3904343"/>
            <a:ext cx="1943100" cy="2286000"/>
          </a:xfrm>
          <a:prstGeom prst="rect">
            <a:avLst/>
          </a:prstGeom>
        </p:spPr>
      </p:pic>
      <p:pic>
        <p:nvPicPr>
          <p:cNvPr id="5" name="Рисунок 4" descr="227_228_1.jpg"/>
          <p:cNvPicPr>
            <a:picLocks noChangeAspect="1"/>
          </p:cNvPicPr>
          <p:nvPr/>
        </p:nvPicPr>
        <p:blipFill>
          <a:blip r:embed="rId3"/>
          <a:stretch>
            <a:fillRect/>
          </a:stretch>
        </p:blipFill>
        <p:spPr>
          <a:xfrm>
            <a:off x="7200900" y="1600200"/>
            <a:ext cx="1943100" cy="1914384"/>
          </a:xfrm>
          <a:prstGeom prst="rect">
            <a:avLst/>
          </a:prstGeom>
        </p:spPr>
      </p:pic>
      <p:pic>
        <p:nvPicPr>
          <p:cNvPr id="6" name="Рисунок 5" descr="picture2.jpg"/>
          <p:cNvPicPr>
            <a:picLocks noChangeAspect="1"/>
          </p:cNvPicPr>
          <p:nvPr/>
        </p:nvPicPr>
        <p:blipFill>
          <a:blip r:embed="rId4"/>
          <a:stretch>
            <a:fillRect/>
          </a:stretch>
        </p:blipFill>
        <p:spPr>
          <a:xfrm rot="5400000">
            <a:off x="4134501" y="2518195"/>
            <a:ext cx="3388254" cy="2600346"/>
          </a:xfrm>
          <a:prstGeom prst="rect">
            <a:avLst/>
          </a:prstGeom>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13117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Can </a:t>
            </a:r>
            <a:r>
              <a:rPr lang="en-US" b="1" dirty="0" err="1" smtClean="0"/>
              <a:t>trisomy</a:t>
            </a:r>
            <a:r>
              <a:rPr lang="en-US" b="1" dirty="0" smtClean="0"/>
              <a:t> 13 be diagnosed before the baby is born? </a:t>
            </a:r>
            <a:br>
              <a:rPr lang="en-US" b="1" dirty="0" smtClean="0"/>
            </a:br>
            <a:endParaRPr lang="ru-RU" dirty="0"/>
          </a:p>
        </p:txBody>
      </p:sp>
      <p:sp>
        <p:nvSpPr>
          <p:cNvPr id="3" name="Прямоугольник 2"/>
          <p:cNvSpPr/>
          <p:nvPr/>
        </p:nvSpPr>
        <p:spPr>
          <a:xfrm>
            <a:off x="0" y="1131174"/>
            <a:ext cx="9144000" cy="5786199"/>
          </a:xfrm>
          <a:prstGeom prst="rect">
            <a:avLst/>
          </a:prstGeom>
        </p:spPr>
        <p:txBody>
          <a:bodyPr wrap="square">
            <a:spAutoFit/>
          </a:bodyPr>
          <a:lstStyle/>
          <a:p>
            <a:endParaRPr lang="ru-RU" dirty="0" smtClean="0"/>
          </a:p>
          <a:p>
            <a:r>
              <a:rPr lang="en-US" sz="3200" dirty="0" smtClean="0"/>
              <a:t>There may be a number of indications that there is an increased risk for the baby having </a:t>
            </a:r>
            <a:r>
              <a:rPr lang="en-US" sz="3200" dirty="0" err="1" smtClean="0"/>
              <a:t>trisomy</a:t>
            </a:r>
            <a:r>
              <a:rPr lang="en-US" sz="3200" dirty="0" smtClean="0"/>
              <a:t> 13 including: </a:t>
            </a:r>
          </a:p>
          <a:p>
            <a:r>
              <a:rPr lang="en-US" sz="3200" dirty="0" smtClean="0"/>
              <a:t>- </a:t>
            </a:r>
            <a:r>
              <a:rPr lang="en-US" sz="3200" b="1" dirty="0" smtClean="0"/>
              <a:t>The mother’s age </a:t>
            </a:r>
          </a:p>
          <a:p>
            <a:r>
              <a:rPr lang="en-US" sz="3200" b="1" dirty="0" smtClean="0"/>
              <a:t>- A family history of </a:t>
            </a:r>
            <a:r>
              <a:rPr lang="en-US" sz="3200" b="1" dirty="0" err="1" smtClean="0"/>
              <a:t>trisomy</a:t>
            </a:r>
            <a:r>
              <a:rPr lang="en-US" sz="3200" b="1" dirty="0" smtClean="0"/>
              <a:t> 13 </a:t>
            </a:r>
          </a:p>
          <a:p>
            <a:r>
              <a:rPr lang="en-US" sz="3200" b="1" dirty="0" smtClean="0"/>
              <a:t>- The results of a screening test for this condition in pregnancy </a:t>
            </a:r>
          </a:p>
          <a:p>
            <a:r>
              <a:rPr lang="en-US" sz="3200" dirty="0" smtClean="0"/>
              <a:t>There are several prenatal screening and diagnostic tests that can be done during pregnancy to determine if the baby is at risk of having, or definitely has </a:t>
            </a:r>
            <a:r>
              <a:rPr lang="en-US" sz="3200" dirty="0" err="1" smtClean="0"/>
              <a:t>trisomy</a:t>
            </a:r>
            <a:r>
              <a:rPr lang="en-US" sz="3200" dirty="0" smtClean="0"/>
              <a:t> 13. </a:t>
            </a:r>
            <a:endParaRPr lang="ru-RU" sz="3200"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3386"/>
            <a:ext cx="9144000" cy="1143000"/>
          </a:xfrm>
        </p:spPr>
        <p:style>
          <a:lnRef idx="1">
            <a:schemeClr val="accent3"/>
          </a:lnRef>
          <a:fillRef idx="2">
            <a:schemeClr val="accent3"/>
          </a:fillRef>
          <a:effectRef idx="1">
            <a:schemeClr val="accent3"/>
          </a:effectRef>
          <a:fontRef idx="minor">
            <a:schemeClr val="dk1"/>
          </a:fontRef>
        </p:style>
        <p:txBody>
          <a:bodyPr>
            <a:normAutofit/>
          </a:bodyPr>
          <a:lstStyle/>
          <a:p>
            <a:r>
              <a:rPr lang="en-US" dirty="0" smtClean="0"/>
              <a:t>Assisted reproductive technology (ART)</a:t>
            </a:r>
            <a:endParaRPr lang="ru-RU" dirty="0"/>
          </a:p>
        </p:txBody>
      </p:sp>
      <p:sp>
        <p:nvSpPr>
          <p:cNvPr id="3" name="Содержимое 2"/>
          <p:cNvSpPr>
            <a:spLocks noGrp="1"/>
          </p:cNvSpPr>
          <p:nvPr>
            <p:ph idx="1"/>
          </p:nvPr>
        </p:nvSpPr>
        <p:spPr>
          <a:xfrm>
            <a:off x="0" y="1600200"/>
            <a:ext cx="9144000" cy="4525963"/>
          </a:xfrm>
        </p:spPr>
        <p:txBody>
          <a:bodyPr>
            <a:normAutofit fontScale="92500"/>
          </a:bodyPr>
          <a:lstStyle/>
          <a:p>
            <a:r>
              <a:rPr lang="en-US" dirty="0" smtClean="0"/>
              <a:t>In addition, </a:t>
            </a:r>
            <a:r>
              <a:rPr lang="en-US" dirty="0" err="1" smtClean="0"/>
              <a:t>preimplantation</a:t>
            </a:r>
            <a:r>
              <a:rPr lang="en-US" dirty="0" smtClean="0"/>
              <a:t> genetic diagnosis (PGD) allows for testing for </a:t>
            </a:r>
            <a:r>
              <a:rPr lang="en-US" dirty="0" err="1" smtClean="0"/>
              <a:t>trisomy</a:t>
            </a:r>
            <a:r>
              <a:rPr lang="en-US" dirty="0" smtClean="0"/>
              <a:t> 13 on an embryo that has been created using assisted reproductive technology (ART) such as </a:t>
            </a:r>
            <a:r>
              <a:rPr lang="en-US" i="1" dirty="0" smtClean="0"/>
              <a:t>in vitro </a:t>
            </a:r>
            <a:r>
              <a:rPr lang="en-US" dirty="0" err="1" smtClean="0"/>
              <a:t>fertilisation</a:t>
            </a:r>
            <a:r>
              <a:rPr lang="en-US" dirty="0" smtClean="0"/>
              <a:t> (IVF). If the embryo does not have the condition, it is transferred to the uterus and allowed to develop normally. </a:t>
            </a:r>
            <a:endParaRPr lang="ru-RU" dirty="0" smtClean="0"/>
          </a:p>
          <a:p>
            <a:r>
              <a:rPr lang="en-US" dirty="0" smtClean="0"/>
              <a:t>Any consideration of testing before or during pregnancy should only be made on an informed basis following </a:t>
            </a:r>
            <a:r>
              <a:rPr lang="en-US" dirty="0" err="1" smtClean="0"/>
              <a:t>counselling</a:t>
            </a:r>
            <a:r>
              <a:rPr lang="en-US" dirty="0" smtClean="0"/>
              <a:t> </a:t>
            </a:r>
            <a:endParaRPr lang="ru-RU"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style>
          <a:lnRef idx="1">
            <a:schemeClr val="accent3"/>
          </a:lnRef>
          <a:fillRef idx="2">
            <a:schemeClr val="accent3"/>
          </a:fillRef>
          <a:effectRef idx="1">
            <a:schemeClr val="accent3"/>
          </a:effectRef>
          <a:fontRef idx="minor">
            <a:schemeClr val="dk1"/>
          </a:fontRef>
        </p:style>
        <p:txBody>
          <a:bodyPr/>
          <a:lstStyle/>
          <a:p>
            <a:pPr eaLnBrk="1" hangingPunct="1"/>
            <a:r>
              <a:rPr lang="en-US" dirty="0" smtClean="0"/>
              <a:t>Sex chromosomal disorders</a:t>
            </a:r>
          </a:p>
        </p:txBody>
      </p:sp>
      <p:sp>
        <p:nvSpPr>
          <p:cNvPr id="36867" name="Rectangle 3"/>
          <p:cNvSpPr>
            <a:spLocks noGrp="1" noChangeArrowheads="1"/>
          </p:cNvSpPr>
          <p:nvPr>
            <p:ph type="body" idx="1"/>
          </p:nvPr>
        </p:nvSpPr>
        <p:spPr/>
        <p:txBody>
          <a:bodyPr/>
          <a:lstStyle/>
          <a:p>
            <a:pPr eaLnBrk="1" hangingPunct="1"/>
            <a:r>
              <a:rPr lang="en-US" dirty="0" smtClean="0"/>
              <a:t>a number of </a:t>
            </a:r>
            <a:r>
              <a:rPr lang="en-US" dirty="0" err="1" smtClean="0"/>
              <a:t>karyotypes</a:t>
            </a:r>
            <a:r>
              <a:rPr lang="en-US" dirty="0" smtClean="0"/>
              <a:t> from 45(X0) to 49 (XXXXY) - compatible with survival</a:t>
            </a:r>
          </a:p>
          <a:p>
            <a:pPr eaLnBrk="1" hangingPunct="1"/>
            <a:r>
              <a:rPr lang="en-US" dirty="0" smtClean="0"/>
              <a:t>normally - in females 1 of X is inactivated (all somatic cells contain Barr body</a:t>
            </a:r>
            <a:r>
              <a:rPr lang="cs-CZ" dirty="0" smtClean="0"/>
              <a:t>)</a:t>
            </a:r>
            <a:endParaRPr lang="en-US" dirty="0" smtClean="0"/>
          </a:p>
          <a:p>
            <a:pPr eaLnBrk="1" hangingPunct="1"/>
            <a:r>
              <a:rPr lang="en-US" dirty="0" smtClean="0"/>
              <a:t>! male phenotype is encoded by 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0"/>
            <a:ext cx="9144000" cy="710119"/>
          </a:xfrm>
        </p:spPr>
        <p:style>
          <a:lnRef idx="1">
            <a:schemeClr val="accent5"/>
          </a:lnRef>
          <a:fillRef idx="3">
            <a:schemeClr val="accent5"/>
          </a:fillRef>
          <a:effectRef idx="2">
            <a:schemeClr val="accent5"/>
          </a:effectRef>
          <a:fontRef idx="minor">
            <a:schemeClr val="lt1"/>
          </a:fontRef>
        </p:style>
        <p:txBody>
          <a:bodyPr>
            <a:normAutofit fontScale="90000"/>
          </a:bodyPr>
          <a:lstStyle/>
          <a:p>
            <a:pPr eaLnBrk="1" hangingPunct="1"/>
            <a:r>
              <a:rPr lang="en-US" dirty="0" smtClean="0">
                <a:solidFill>
                  <a:schemeClr val="tx1"/>
                </a:solidFill>
              </a:rPr>
              <a:t>2. Monogenic (</a:t>
            </a:r>
            <a:r>
              <a:rPr lang="en-US" dirty="0" err="1" smtClean="0">
                <a:solidFill>
                  <a:schemeClr val="tx1"/>
                </a:solidFill>
              </a:rPr>
              <a:t>mendelian</a:t>
            </a:r>
            <a:r>
              <a:rPr lang="en-US" dirty="0" smtClean="0">
                <a:solidFill>
                  <a:schemeClr val="tx1"/>
                </a:solidFill>
              </a:rPr>
              <a:t>) disorders</a:t>
            </a:r>
          </a:p>
        </p:txBody>
      </p:sp>
      <p:sp>
        <p:nvSpPr>
          <p:cNvPr id="10243" name="Rectangle 3"/>
          <p:cNvSpPr>
            <a:spLocks noGrp="1" noChangeArrowheads="1"/>
          </p:cNvSpPr>
          <p:nvPr>
            <p:ph type="body" idx="1"/>
          </p:nvPr>
        </p:nvSpPr>
        <p:spPr>
          <a:xfrm>
            <a:off x="0" y="865762"/>
            <a:ext cx="9144000" cy="5260401"/>
          </a:xfrm>
        </p:spPr>
        <p:txBody>
          <a:bodyPr/>
          <a:lstStyle/>
          <a:p>
            <a:pPr eaLnBrk="1" hangingPunct="1"/>
            <a:r>
              <a:rPr lang="en-US" dirty="0" smtClean="0"/>
              <a:t>mutation of 1 gene, </a:t>
            </a:r>
            <a:r>
              <a:rPr lang="en-US" u="sng" dirty="0" err="1" smtClean="0"/>
              <a:t>mendelian</a:t>
            </a:r>
            <a:r>
              <a:rPr lang="en-US" u="sng" dirty="0" smtClean="0"/>
              <a:t> type of inheritance</a:t>
            </a:r>
            <a:endParaRPr lang="en-US" dirty="0" smtClean="0"/>
          </a:p>
          <a:p>
            <a:pPr eaLnBrk="1" hangingPunct="1"/>
            <a:r>
              <a:rPr lang="en-US" dirty="0" smtClean="0"/>
              <a:t>today about 5000 diseases </a:t>
            </a:r>
          </a:p>
          <a:p>
            <a:pPr eaLnBrk="1" hangingPunct="1"/>
            <a:r>
              <a:rPr lang="en-US" dirty="0" err="1" smtClean="0">
                <a:solidFill>
                  <a:srgbClr val="00B0F0"/>
                </a:solidFill>
              </a:rPr>
              <a:t>Autosomal</a:t>
            </a:r>
            <a:r>
              <a:rPr lang="en-US" dirty="0" smtClean="0">
                <a:solidFill>
                  <a:srgbClr val="00B0F0"/>
                </a:solidFill>
              </a:rPr>
              <a:t> dominant</a:t>
            </a:r>
          </a:p>
          <a:p>
            <a:pPr eaLnBrk="1" hangingPunct="1"/>
            <a:r>
              <a:rPr lang="en-US" dirty="0" err="1" smtClean="0">
                <a:solidFill>
                  <a:srgbClr val="00B0F0"/>
                </a:solidFill>
              </a:rPr>
              <a:t>Autosomal</a:t>
            </a:r>
            <a:r>
              <a:rPr lang="en-US" dirty="0" smtClean="0">
                <a:solidFill>
                  <a:srgbClr val="00B0F0"/>
                </a:solidFill>
              </a:rPr>
              <a:t> recessive</a:t>
            </a:r>
          </a:p>
          <a:p>
            <a:pPr eaLnBrk="1" hangingPunct="1"/>
            <a:r>
              <a:rPr lang="en-US" dirty="0" smtClean="0">
                <a:solidFill>
                  <a:srgbClr val="00B0F0"/>
                </a:solidFill>
              </a:rPr>
              <a:t>X-linked</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style>
          <a:lnRef idx="1">
            <a:schemeClr val="accent3"/>
          </a:lnRef>
          <a:fillRef idx="2">
            <a:schemeClr val="accent3"/>
          </a:fillRef>
          <a:effectRef idx="1">
            <a:schemeClr val="accent3"/>
          </a:effectRef>
          <a:fontRef idx="minor">
            <a:schemeClr val="dk1"/>
          </a:fontRef>
        </p:style>
        <p:txBody>
          <a:bodyPr/>
          <a:lstStyle/>
          <a:p>
            <a:pPr eaLnBrk="1" hangingPunct="1"/>
            <a:r>
              <a:rPr lang="en-US" dirty="0" err="1" smtClean="0"/>
              <a:t>Klinefelter</a:t>
            </a:r>
            <a:r>
              <a:rPr lang="en-US" dirty="0" smtClean="0"/>
              <a:t> syndrome</a:t>
            </a:r>
            <a:r>
              <a:rPr lang="cs-CZ" dirty="0" smtClean="0"/>
              <a:t> (</a:t>
            </a:r>
            <a:r>
              <a:rPr lang="en-US" dirty="0" smtClean="0"/>
              <a:t>47, XXY</a:t>
            </a:r>
            <a:r>
              <a:rPr lang="cs-CZ" dirty="0" smtClean="0"/>
              <a:t>)</a:t>
            </a:r>
            <a:endParaRPr lang="en-US" dirty="0" smtClean="0"/>
          </a:p>
        </p:txBody>
      </p:sp>
      <p:sp>
        <p:nvSpPr>
          <p:cNvPr id="37891" name="Rectangle 3"/>
          <p:cNvSpPr>
            <a:spLocks noGrp="1" noChangeArrowheads="1"/>
          </p:cNvSpPr>
          <p:nvPr>
            <p:ph type="body" idx="1"/>
          </p:nvPr>
        </p:nvSpPr>
        <p:spPr>
          <a:xfrm>
            <a:off x="685800" y="1981200"/>
            <a:ext cx="8153400" cy="4114800"/>
          </a:xfrm>
        </p:spPr>
        <p:txBody>
          <a:bodyPr>
            <a:normAutofit lnSpcReduction="10000"/>
          </a:bodyPr>
          <a:lstStyle/>
          <a:p>
            <a:pPr eaLnBrk="1" hangingPunct="1">
              <a:lnSpc>
                <a:spcPct val="80000"/>
              </a:lnSpc>
            </a:pPr>
            <a:r>
              <a:rPr lang="en-US" sz="2800" u="sng" dirty="0" smtClean="0"/>
              <a:t>1:1000 males</a:t>
            </a:r>
          </a:p>
          <a:p>
            <a:pPr eaLnBrk="1" hangingPunct="1">
              <a:lnSpc>
                <a:spcPct val="80000"/>
              </a:lnSpc>
            </a:pPr>
            <a:r>
              <a:rPr lang="en-US" sz="2800" dirty="0" smtClean="0"/>
              <a:t>additional X is either of paternal or maternal origin</a:t>
            </a:r>
          </a:p>
          <a:p>
            <a:pPr eaLnBrk="1" hangingPunct="1">
              <a:lnSpc>
                <a:spcPct val="80000"/>
              </a:lnSpc>
            </a:pPr>
            <a:r>
              <a:rPr lang="en-US" sz="2800" dirty="0" smtClean="0"/>
              <a:t>advanced maternal age, history of irradiation of either of parents</a:t>
            </a:r>
          </a:p>
          <a:p>
            <a:pPr eaLnBrk="1" hangingPunct="1">
              <a:lnSpc>
                <a:spcPct val="80000"/>
              </a:lnSpc>
            </a:pPr>
            <a:r>
              <a:rPr lang="en-US" sz="2800" dirty="0" smtClean="0"/>
              <a:t>wide range of clinical manifestations</a:t>
            </a:r>
          </a:p>
          <a:p>
            <a:pPr eaLnBrk="1" hangingPunct="1">
              <a:lnSpc>
                <a:spcPct val="80000"/>
              </a:lnSpc>
            </a:pPr>
            <a:r>
              <a:rPr lang="en-US" sz="2800" dirty="0" smtClean="0"/>
              <a:t>distinctive body </a:t>
            </a:r>
            <a:r>
              <a:rPr lang="en-US" sz="2800" dirty="0" err="1" smtClean="0"/>
              <a:t>habitus</a:t>
            </a:r>
            <a:r>
              <a:rPr lang="en-US" sz="2800" dirty="0" smtClean="0"/>
              <a:t> - increase length between soles and pubic bone</a:t>
            </a:r>
          </a:p>
          <a:p>
            <a:pPr eaLnBrk="1" hangingPunct="1">
              <a:lnSpc>
                <a:spcPct val="80000"/>
              </a:lnSpc>
            </a:pPr>
            <a:r>
              <a:rPr lang="en-US" sz="2800" dirty="0" smtClean="0"/>
              <a:t>reduced body and facial hair</a:t>
            </a:r>
          </a:p>
          <a:p>
            <a:pPr eaLnBrk="1" hangingPunct="1">
              <a:lnSpc>
                <a:spcPct val="80000"/>
              </a:lnSpc>
            </a:pPr>
            <a:r>
              <a:rPr lang="en-US" sz="2800" dirty="0" err="1" smtClean="0"/>
              <a:t>gynecomastia</a:t>
            </a:r>
            <a:endParaRPr lang="en-US" sz="2800" dirty="0" smtClean="0"/>
          </a:p>
          <a:p>
            <a:pPr eaLnBrk="1" hangingPunct="1">
              <a:lnSpc>
                <a:spcPct val="80000"/>
              </a:lnSpc>
            </a:pPr>
            <a:r>
              <a:rPr lang="en-US" sz="2800" dirty="0" smtClean="0"/>
              <a:t>testicular atrophy - impaired spermatogenesis - sterility (rarely fertility! - mosaics)</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style>
          <a:lnRef idx="1">
            <a:schemeClr val="accent3"/>
          </a:lnRef>
          <a:fillRef idx="2">
            <a:schemeClr val="accent3"/>
          </a:fillRef>
          <a:effectRef idx="1">
            <a:schemeClr val="accent3"/>
          </a:effectRef>
          <a:fontRef idx="minor">
            <a:schemeClr val="dk1"/>
          </a:fontRef>
        </p:style>
        <p:txBody>
          <a:bodyPr/>
          <a:lstStyle/>
          <a:p>
            <a:pPr eaLnBrk="1" hangingPunct="1"/>
            <a:r>
              <a:rPr lang="en-US" dirty="0" smtClean="0"/>
              <a:t>Turner syndrome </a:t>
            </a:r>
            <a:r>
              <a:rPr lang="cs-CZ" dirty="0" smtClean="0"/>
              <a:t>(</a:t>
            </a:r>
            <a:r>
              <a:rPr lang="en-US" dirty="0" smtClean="0"/>
              <a:t>45, X0</a:t>
            </a:r>
            <a:r>
              <a:rPr lang="cs-CZ" dirty="0" smtClean="0"/>
              <a:t>)</a:t>
            </a:r>
            <a:endParaRPr lang="en-US" dirty="0" smtClean="0"/>
          </a:p>
        </p:txBody>
      </p:sp>
      <p:sp>
        <p:nvSpPr>
          <p:cNvPr id="38915" name="Rectangle 3"/>
          <p:cNvSpPr>
            <a:spLocks noGrp="1" noChangeArrowheads="1"/>
          </p:cNvSpPr>
          <p:nvPr>
            <p:ph type="body" idx="1"/>
          </p:nvPr>
        </p:nvSpPr>
        <p:spPr/>
        <p:txBody>
          <a:bodyPr/>
          <a:lstStyle/>
          <a:p>
            <a:pPr eaLnBrk="1" hangingPunct="1">
              <a:lnSpc>
                <a:spcPct val="90000"/>
              </a:lnSpc>
            </a:pPr>
            <a:r>
              <a:rPr lang="en-US" u="sng" smtClean="0"/>
              <a:t>1:3000 females</a:t>
            </a:r>
            <a:endParaRPr lang="cs-CZ" u="sng" smtClean="0"/>
          </a:p>
          <a:p>
            <a:pPr eaLnBrk="1" hangingPunct="1">
              <a:lnSpc>
                <a:spcPct val="90000"/>
              </a:lnSpc>
            </a:pPr>
            <a:r>
              <a:rPr lang="en-US" smtClean="0"/>
              <a:t>primary hypogonadism in phenotypic female</a:t>
            </a:r>
          </a:p>
          <a:p>
            <a:pPr eaLnBrk="1" hangingPunct="1">
              <a:lnSpc>
                <a:spcPct val="90000"/>
              </a:lnSpc>
            </a:pPr>
            <a:r>
              <a:rPr lang="en-US" smtClean="0"/>
              <a:t>growth retardation (short stature, webbing of the neck, low posterior hairline, broad chest, cubitus valgus)</a:t>
            </a:r>
          </a:p>
          <a:p>
            <a:pPr eaLnBrk="1" hangingPunct="1">
              <a:lnSpc>
                <a:spcPct val="90000"/>
              </a:lnSpc>
            </a:pPr>
            <a:r>
              <a:rPr lang="en-US" smtClean="0"/>
              <a:t>streak ovaries - infertility, amenorrhea, infantile genitalia, little pubic hair</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lstStyle/>
          <a:p>
            <a:r>
              <a:rPr lang="en-US" b="1" dirty="0" smtClean="0"/>
              <a:t> Turner Syndrome</a:t>
            </a:r>
            <a:endParaRPr lang="en-US" dirty="0"/>
          </a:p>
        </p:txBody>
      </p:sp>
      <p:sp>
        <p:nvSpPr>
          <p:cNvPr id="5" name="Content Placeholder 4"/>
          <p:cNvSpPr>
            <a:spLocks noGrp="1"/>
          </p:cNvSpPr>
          <p:nvPr>
            <p:ph idx="1"/>
          </p:nvPr>
        </p:nvSpPr>
        <p:spPr>
          <a:xfrm>
            <a:off x="255163" y="1417638"/>
            <a:ext cx="5943516" cy="5009071"/>
          </a:xfrm>
        </p:spPr>
        <p:txBody>
          <a:bodyPr>
            <a:normAutofit lnSpcReduction="10000"/>
          </a:bodyPr>
          <a:lstStyle/>
          <a:p>
            <a:pPr algn="just"/>
            <a:r>
              <a:rPr lang="en-US" dirty="0" smtClean="0"/>
              <a:t>Turner Syndrome is named after an endocrinologist named Henry Turner who first described it in 1938</a:t>
            </a:r>
          </a:p>
          <a:p>
            <a:pPr algn="just"/>
            <a:endParaRPr lang="en-US" dirty="0"/>
          </a:p>
          <a:p>
            <a:pPr algn="just"/>
            <a:r>
              <a:rPr lang="en-US" dirty="0" smtClean="0"/>
              <a:t>He described 7 patients between the ages of 15 and 23 who were referred to him for dwarfism and lack of sexual development</a:t>
            </a:r>
          </a:p>
          <a:p>
            <a:endParaRPr lang="en-US" dirty="0"/>
          </a:p>
        </p:txBody>
      </p:sp>
      <p:pic>
        <p:nvPicPr>
          <p:cNvPr id="6" name="Picture 5"/>
          <p:cNvPicPr>
            <a:picLocks noChangeAspect="1"/>
          </p:cNvPicPr>
          <p:nvPr/>
        </p:nvPicPr>
        <p:blipFill>
          <a:blip r:embed="rId2"/>
          <a:stretch>
            <a:fillRect/>
          </a:stretch>
        </p:blipFill>
        <p:spPr>
          <a:xfrm>
            <a:off x="6345261" y="1702622"/>
            <a:ext cx="2661788" cy="3943231"/>
          </a:xfrm>
          <a:prstGeom prst="rect">
            <a:avLst/>
          </a:prstGeom>
        </p:spPr>
      </p:pic>
    </p:spTree>
    <p:extLst>
      <p:ext uri="{BB962C8B-B14F-4D97-AF65-F5344CB8AC3E}">
        <p14:creationId xmlns="" xmlns:p14="http://schemas.microsoft.com/office/powerpoint/2010/main" val="54696404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Turner Syndrome</a:t>
            </a:r>
            <a:endParaRPr lang="en-US" dirty="0"/>
          </a:p>
        </p:txBody>
      </p:sp>
      <p:sp>
        <p:nvSpPr>
          <p:cNvPr id="3" name="Content Placeholder 2"/>
          <p:cNvSpPr>
            <a:spLocks noGrp="1"/>
          </p:cNvSpPr>
          <p:nvPr>
            <p:ph idx="1"/>
          </p:nvPr>
        </p:nvSpPr>
        <p:spPr/>
        <p:txBody>
          <a:bodyPr/>
          <a:lstStyle/>
          <a:p>
            <a:r>
              <a:rPr lang="en-US" dirty="0" smtClean="0"/>
              <a:t>Turner syndrome is a chromosomal condition related to X chromosome that alters development in females</a:t>
            </a:r>
          </a:p>
          <a:p>
            <a:endParaRPr lang="en-US" dirty="0"/>
          </a:p>
          <a:p>
            <a:r>
              <a:rPr lang="en-US" dirty="0" smtClean="0"/>
              <a:t>This condition occurs in about 1 in 2500 female births worldwide, but is more common among pregnancies that do not survive to term</a:t>
            </a:r>
          </a:p>
          <a:p>
            <a:endParaRPr lang="en-US" dirty="0"/>
          </a:p>
        </p:txBody>
      </p:sp>
    </p:spTree>
    <p:extLst>
      <p:ext uri="{BB962C8B-B14F-4D97-AF65-F5344CB8AC3E}">
        <p14:creationId xmlns="" xmlns:p14="http://schemas.microsoft.com/office/powerpoint/2010/main" val="2132577593"/>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5718" y="274638"/>
            <a:ext cx="7485451" cy="749086"/>
          </a:xfrm>
        </p:spPr>
        <p:style>
          <a:lnRef idx="1">
            <a:schemeClr val="accent3"/>
          </a:lnRef>
          <a:fillRef idx="2">
            <a:schemeClr val="accent3"/>
          </a:fillRef>
          <a:effectRef idx="1">
            <a:schemeClr val="accent3"/>
          </a:effectRef>
          <a:fontRef idx="minor">
            <a:schemeClr val="dk1"/>
          </a:fontRef>
        </p:style>
        <p:txBody>
          <a:bodyPr>
            <a:normAutofit/>
          </a:bodyPr>
          <a:lstStyle/>
          <a:p>
            <a:r>
              <a:rPr lang="en-US" sz="3200" dirty="0" smtClean="0"/>
              <a:t>Turner Syndrome Karyotype (45, XO)</a:t>
            </a:r>
            <a:endParaRPr lang="en-US" sz="3200" dirty="0"/>
          </a:p>
        </p:txBody>
      </p:sp>
      <p:pic>
        <p:nvPicPr>
          <p:cNvPr id="6" name="Picture 5"/>
          <p:cNvPicPr>
            <a:picLocks noChangeAspect="1"/>
          </p:cNvPicPr>
          <p:nvPr/>
        </p:nvPicPr>
        <p:blipFill>
          <a:blip r:embed="rId2"/>
          <a:stretch>
            <a:fillRect/>
          </a:stretch>
        </p:blipFill>
        <p:spPr>
          <a:xfrm>
            <a:off x="1156329" y="1265975"/>
            <a:ext cx="6994840" cy="5338761"/>
          </a:xfrm>
          <a:prstGeom prst="rect">
            <a:avLst/>
          </a:prstGeom>
        </p:spPr>
      </p:pic>
    </p:spTree>
    <p:extLst>
      <p:ext uri="{BB962C8B-B14F-4D97-AF65-F5344CB8AC3E}">
        <p14:creationId xmlns="" xmlns:p14="http://schemas.microsoft.com/office/powerpoint/2010/main" val="123744677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12295"/>
          </a:xfrm>
        </p:spPr>
        <p:style>
          <a:lnRef idx="1">
            <a:schemeClr val="accent3"/>
          </a:lnRef>
          <a:fillRef idx="2">
            <a:schemeClr val="accent3"/>
          </a:fillRef>
          <a:effectRef idx="1">
            <a:schemeClr val="accent3"/>
          </a:effectRef>
          <a:fontRef idx="minor">
            <a:schemeClr val="dk1"/>
          </a:fontRef>
        </p:style>
        <p:txBody>
          <a:bodyPr/>
          <a:lstStyle/>
          <a:p>
            <a:r>
              <a:rPr lang="en-US" dirty="0" smtClean="0"/>
              <a:t>Etiology </a:t>
            </a:r>
            <a:endParaRPr lang="en-US" dirty="0"/>
          </a:p>
        </p:txBody>
      </p:sp>
      <p:sp>
        <p:nvSpPr>
          <p:cNvPr id="3" name="Content Placeholder 2"/>
          <p:cNvSpPr>
            <a:spLocks noGrp="1"/>
          </p:cNvSpPr>
          <p:nvPr>
            <p:ph idx="1"/>
          </p:nvPr>
        </p:nvSpPr>
        <p:spPr>
          <a:xfrm>
            <a:off x="457200" y="1574801"/>
            <a:ext cx="8229600" cy="4839230"/>
          </a:xfrm>
        </p:spPr>
        <p:txBody>
          <a:bodyPr/>
          <a:lstStyle/>
          <a:p>
            <a:r>
              <a:rPr lang="en-US" dirty="0" smtClean="0"/>
              <a:t>Turner syndrome typically caused by </a:t>
            </a:r>
            <a:r>
              <a:rPr lang="en-US" dirty="0" smtClean="0">
                <a:solidFill>
                  <a:srgbClr val="FF6600"/>
                </a:solidFill>
              </a:rPr>
              <a:t>nondisjunction</a:t>
            </a:r>
          </a:p>
          <a:p>
            <a:pPr marL="0" indent="0">
              <a:buNone/>
            </a:pPr>
            <a:endParaRPr lang="en-US" dirty="0" smtClean="0"/>
          </a:p>
          <a:p>
            <a:r>
              <a:rPr lang="en-US" dirty="0" smtClean="0"/>
              <a:t>Nondisjunction occurs when a pair of sex chromosomes failed to separate during formation of sperm (or egg)</a:t>
            </a:r>
            <a:endParaRPr lang="en-US" dirty="0"/>
          </a:p>
        </p:txBody>
      </p:sp>
    </p:spTree>
    <p:extLst>
      <p:ext uri="{BB962C8B-B14F-4D97-AF65-F5344CB8AC3E}">
        <p14:creationId xmlns="" xmlns:p14="http://schemas.microsoft.com/office/powerpoint/2010/main" val="384387366"/>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540934" y="1049867"/>
            <a:ext cx="6129865" cy="5085001"/>
          </a:xfrm>
          <a:prstGeom prst="rect">
            <a:avLst/>
          </a:prstGeom>
        </p:spPr>
      </p:pic>
    </p:spTree>
    <p:extLst>
      <p:ext uri="{BB962C8B-B14F-4D97-AF65-F5344CB8AC3E}">
        <p14:creationId xmlns="" xmlns:p14="http://schemas.microsoft.com/office/powerpoint/2010/main" val="345429691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30704"/>
            <a:ext cx="8229600" cy="4525963"/>
          </a:xfrm>
        </p:spPr>
        <p:txBody>
          <a:bodyPr/>
          <a:lstStyle/>
          <a:p>
            <a:r>
              <a:rPr lang="en-US" sz="2800" dirty="0" smtClean="0"/>
              <a:t>The result is either the sperm was missing an X or Y chromosome and then fertilized with a normal egg or;</a:t>
            </a:r>
          </a:p>
          <a:p>
            <a:endParaRPr lang="en-US" sz="2800" dirty="0" smtClean="0"/>
          </a:p>
          <a:p>
            <a:r>
              <a:rPr lang="en-US" sz="2800" dirty="0"/>
              <a:t>T</a:t>
            </a:r>
            <a:r>
              <a:rPr lang="en-US" sz="2800" dirty="0" smtClean="0"/>
              <a:t>he egg was missing the X chromosome and fertilized with the sperm carried the X chromosome</a:t>
            </a:r>
          </a:p>
          <a:p>
            <a:endParaRPr lang="en-US" dirty="0"/>
          </a:p>
          <a:p>
            <a:pPr marL="0" indent="0">
              <a:buNone/>
            </a:pPr>
            <a:endParaRPr lang="en-US" dirty="0"/>
          </a:p>
        </p:txBody>
      </p:sp>
      <p:pic>
        <p:nvPicPr>
          <p:cNvPr id="11" name="Picture 10" descr="download.jpe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862668" y="3115732"/>
            <a:ext cx="5164666" cy="3742268"/>
          </a:xfrm>
          <a:prstGeom prst="rect">
            <a:avLst/>
          </a:prstGeom>
        </p:spPr>
      </p:pic>
    </p:spTree>
    <p:extLst>
      <p:ext uri="{BB962C8B-B14F-4D97-AF65-F5344CB8AC3E}">
        <p14:creationId xmlns="" xmlns:p14="http://schemas.microsoft.com/office/powerpoint/2010/main" val="3972404717"/>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 name="Content Placeholder 5" descr="292182_medium.jpg"/>
          <p:cNvPicPr>
            <a:picLocks noGrp="1" noChangeAspect="1"/>
          </p:cNvPicPr>
          <p:nvPr>
            <p:ph idx="1"/>
          </p:nvPr>
        </p:nvPicPr>
        <p:blipFill>
          <a:blip r:embed="rId2">
            <a:extLst>
              <a:ext uri="{28A0092B-C50C-407E-A947-70E740481C1C}">
                <a14:useLocalDpi xmlns="" xmlns:a14="http://schemas.microsoft.com/office/drawing/2010/main" val="0"/>
              </a:ext>
            </a:extLst>
          </a:blip>
          <a:srcRect t="-3222" b="-3222"/>
          <a:stretch>
            <a:fillRect/>
          </a:stretch>
        </p:blipFill>
        <p:spPr>
          <a:xfrm>
            <a:off x="835450" y="408330"/>
            <a:ext cx="6783854" cy="5288652"/>
          </a:xfrm>
        </p:spPr>
      </p:pic>
      <p:pic>
        <p:nvPicPr>
          <p:cNvPr id="7" name="Picture 6" descr="180px-Turner_Syndrome_X_Chromosome_Variations.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4922644" y="1417638"/>
            <a:ext cx="3413267" cy="5233952"/>
          </a:xfrm>
          <a:prstGeom prst="rect">
            <a:avLst/>
          </a:prstGeom>
        </p:spPr>
      </p:pic>
    </p:spTree>
    <p:extLst>
      <p:ext uri="{BB962C8B-B14F-4D97-AF65-F5344CB8AC3E}">
        <p14:creationId xmlns="" xmlns:p14="http://schemas.microsoft.com/office/powerpoint/2010/main" val="340344730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Clinical features of Turner syndrome</a:t>
            </a:r>
            <a:endParaRPr lang="en-US" dirty="0"/>
          </a:p>
        </p:txBody>
      </p:sp>
      <p:pic>
        <p:nvPicPr>
          <p:cNvPr id="5" name="Picture 4"/>
          <p:cNvPicPr>
            <a:picLocks noChangeAspect="1"/>
          </p:cNvPicPr>
          <p:nvPr/>
        </p:nvPicPr>
        <p:blipFill>
          <a:blip r:embed="rId2"/>
          <a:stretch>
            <a:fillRect/>
          </a:stretch>
        </p:blipFill>
        <p:spPr>
          <a:xfrm>
            <a:off x="1007533" y="1270000"/>
            <a:ext cx="5334000" cy="5334000"/>
          </a:xfrm>
          <a:prstGeom prst="rect">
            <a:avLst/>
          </a:prstGeom>
        </p:spPr>
      </p:pic>
      <p:pic>
        <p:nvPicPr>
          <p:cNvPr id="6" name="Picture 5"/>
          <p:cNvPicPr>
            <a:picLocks noChangeAspect="1"/>
          </p:cNvPicPr>
          <p:nvPr/>
        </p:nvPicPr>
        <p:blipFill>
          <a:blip r:embed="rId3"/>
          <a:stretch>
            <a:fillRect/>
          </a:stretch>
        </p:blipFill>
        <p:spPr>
          <a:xfrm>
            <a:off x="6578599" y="1116382"/>
            <a:ext cx="2345267" cy="5487618"/>
          </a:xfrm>
          <a:prstGeom prst="rect">
            <a:avLst/>
          </a:prstGeom>
        </p:spPr>
      </p:pic>
    </p:spTree>
    <p:extLst>
      <p:ext uri="{BB962C8B-B14F-4D97-AF65-F5344CB8AC3E}">
        <p14:creationId xmlns="" xmlns:p14="http://schemas.microsoft.com/office/powerpoint/2010/main" val="3834675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155643"/>
            <a:ext cx="8229600" cy="1143000"/>
          </a:xfrm>
        </p:spPr>
        <p:style>
          <a:lnRef idx="1">
            <a:schemeClr val="accent5"/>
          </a:lnRef>
          <a:fillRef idx="2">
            <a:schemeClr val="accent5"/>
          </a:fillRef>
          <a:effectRef idx="1">
            <a:schemeClr val="accent5"/>
          </a:effectRef>
          <a:fontRef idx="minor">
            <a:schemeClr val="dk1"/>
          </a:fontRef>
        </p:style>
        <p:txBody>
          <a:bodyPr>
            <a:normAutofit fontScale="90000"/>
          </a:bodyPr>
          <a:lstStyle/>
          <a:p>
            <a:pPr eaLnBrk="1" hangingPunct="1"/>
            <a:r>
              <a:rPr lang="en-US" cap="all" dirty="0" err="1" smtClean="0"/>
              <a:t>Autosomal</a:t>
            </a:r>
            <a:r>
              <a:rPr lang="en-US" cap="all" dirty="0" smtClean="0"/>
              <a:t> dominant disorders</a:t>
            </a:r>
          </a:p>
        </p:txBody>
      </p:sp>
      <p:sp>
        <p:nvSpPr>
          <p:cNvPr id="11267" name="Rectangle 3"/>
          <p:cNvSpPr>
            <a:spLocks noGrp="1" noChangeArrowheads="1"/>
          </p:cNvSpPr>
          <p:nvPr>
            <p:ph type="body" idx="1"/>
          </p:nvPr>
        </p:nvSpPr>
        <p:spPr>
          <a:xfrm>
            <a:off x="0" y="1600200"/>
            <a:ext cx="9144000" cy="4525963"/>
          </a:xfrm>
        </p:spPr>
        <p:txBody>
          <a:bodyPr/>
          <a:lstStyle/>
          <a:p>
            <a:pPr eaLnBrk="1" hangingPunct="1">
              <a:lnSpc>
                <a:spcPct val="90000"/>
              </a:lnSpc>
            </a:pPr>
            <a:r>
              <a:rPr lang="en-US" dirty="0" smtClean="0"/>
              <a:t>both </a:t>
            </a:r>
            <a:r>
              <a:rPr lang="en-US" i="1" dirty="0" err="1" smtClean="0"/>
              <a:t>homozygotes</a:t>
            </a:r>
            <a:r>
              <a:rPr lang="en-US" dirty="0" smtClean="0"/>
              <a:t> and </a:t>
            </a:r>
            <a:r>
              <a:rPr lang="en-US" i="1" dirty="0" err="1" smtClean="0"/>
              <a:t>heterozygotes</a:t>
            </a:r>
            <a:r>
              <a:rPr lang="en-US" dirty="0" smtClean="0"/>
              <a:t> are affected</a:t>
            </a:r>
          </a:p>
          <a:p>
            <a:pPr eaLnBrk="1" hangingPunct="1">
              <a:lnSpc>
                <a:spcPct val="90000"/>
              </a:lnSpc>
            </a:pPr>
            <a:r>
              <a:rPr lang="en-US" u="sng" dirty="0" smtClean="0"/>
              <a:t>usually </a:t>
            </a:r>
            <a:r>
              <a:rPr lang="en-US" u="sng" dirty="0" err="1" smtClean="0"/>
              <a:t>heterozygotes</a:t>
            </a:r>
            <a:r>
              <a:rPr lang="en-US" dirty="0" smtClean="0"/>
              <a:t> (inherited from one parent)</a:t>
            </a:r>
          </a:p>
          <a:p>
            <a:pPr eaLnBrk="1" hangingPunct="1">
              <a:lnSpc>
                <a:spcPct val="90000"/>
              </a:lnSpc>
            </a:pPr>
            <a:r>
              <a:rPr lang="en-US" dirty="0" smtClean="0"/>
              <a:t>both </a:t>
            </a:r>
            <a:r>
              <a:rPr lang="en-US" u="sng" dirty="0" smtClean="0"/>
              <a:t>males and females</a:t>
            </a:r>
            <a:r>
              <a:rPr lang="en-US" dirty="0" smtClean="0"/>
              <a:t> are affected</a:t>
            </a:r>
          </a:p>
          <a:p>
            <a:pPr eaLnBrk="1" hangingPunct="1">
              <a:lnSpc>
                <a:spcPct val="90000"/>
              </a:lnSpc>
            </a:pPr>
            <a:r>
              <a:rPr lang="en-US" dirty="0" smtClean="0"/>
              <a:t>transmission from one generation to the other</a:t>
            </a:r>
          </a:p>
          <a:p>
            <a:pPr eaLnBrk="1" hangingPunct="1">
              <a:lnSpc>
                <a:spcPct val="90000"/>
              </a:lnSpc>
            </a:pPr>
            <a:r>
              <a:rPr lang="en-US" u="sng" dirty="0" smtClean="0"/>
              <a:t>50% of children</a:t>
            </a:r>
            <a:r>
              <a:rPr lang="en-US" dirty="0" smtClean="0"/>
              <a:t> are affected</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196" y="189040"/>
            <a:ext cx="8365604" cy="935846"/>
          </a:xfrm>
        </p:spPr>
        <p:style>
          <a:lnRef idx="1">
            <a:schemeClr val="accent3"/>
          </a:lnRef>
          <a:fillRef idx="2">
            <a:schemeClr val="accent3"/>
          </a:fillRef>
          <a:effectRef idx="1">
            <a:schemeClr val="accent3"/>
          </a:effectRef>
          <a:fontRef idx="minor">
            <a:schemeClr val="dk1"/>
          </a:fontRef>
        </p:style>
        <p:txBody>
          <a:bodyPr>
            <a:normAutofit/>
          </a:bodyPr>
          <a:lstStyle/>
          <a:p>
            <a:r>
              <a:rPr lang="en-US" dirty="0" smtClean="0"/>
              <a:t>X rays </a:t>
            </a:r>
            <a:r>
              <a:rPr lang="en-US" dirty="0" err="1" smtClean="0"/>
              <a:t>photoes</a:t>
            </a:r>
            <a:r>
              <a:rPr lang="en-US" dirty="0" smtClean="0"/>
              <a:t> of hands </a:t>
            </a:r>
            <a:endParaRPr lang="en-US" dirty="0"/>
          </a:p>
        </p:txBody>
      </p:sp>
      <p:pic>
        <p:nvPicPr>
          <p:cNvPr id="5" name="Picture 4"/>
          <p:cNvPicPr>
            <a:picLocks noChangeAspect="1"/>
          </p:cNvPicPr>
          <p:nvPr/>
        </p:nvPicPr>
        <p:blipFill>
          <a:blip r:embed="rId2"/>
          <a:stretch>
            <a:fillRect/>
          </a:stretch>
        </p:blipFill>
        <p:spPr>
          <a:xfrm>
            <a:off x="4565650" y="3118270"/>
            <a:ext cx="4432300" cy="3429000"/>
          </a:xfrm>
          <a:prstGeom prst="rect">
            <a:avLst/>
          </a:prstGeom>
        </p:spPr>
      </p:pic>
      <p:pic>
        <p:nvPicPr>
          <p:cNvPr id="6" name="Picture 5"/>
          <p:cNvPicPr>
            <a:picLocks noChangeAspect="1"/>
          </p:cNvPicPr>
          <p:nvPr/>
        </p:nvPicPr>
        <p:blipFill>
          <a:blip r:embed="rId3"/>
          <a:stretch>
            <a:fillRect/>
          </a:stretch>
        </p:blipFill>
        <p:spPr>
          <a:xfrm>
            <a:off x="321195" y="1348674"/>
            <a:ext cx="4244455" cy="5253692"/>
          </a:xfrm>
          <a:prstGeom prst="rect">
            <a:avLst/>
          </a:prstGeom>
        </p:spPr>
      </p:pic>
    </p:spTree>
    <p:extLst>
      <p:ext uri="{BB962C8B-B14F-4D97-AF65-F5344CB8AC3E}">
        <p14:creationId xmlns="" xmlns:p14="http://schemas.microsoft.com/office/powerpoint/2010/main" val="501436856"/>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 y="941661"/>
            <a:ext cx="4445000" cy="4267200"/>
          </a:xfrm>
          <a:prstGeom prst="rect">
            <a:avLst/>
          </a:prstGeom>
        </p:spPr>
      </p:pic>
      <p:pic>
        <p:nvPicPr>
          <p:cNvPr id="6" name="Picture 5"/>
          <p:cNvPicPr>
            <a:picLocks noChangeAspect="1"/>
          </p:cNvPicPr>
          <p:nvPr/>
        </p:nvPicPr>
        <p:blipFill>
          <a:blip r:embed="rId3"/>
          <a:stretch>
            <a:fillRect/>
          </a:stretch>
        </p:blipFill>
        <p:spPr>
          <a:xfrm>
            <a:off x="4445000" y="941661"/>
            <a:ext cx="4533871" cy="3606499"/>
          </a:xfrm>
          <a:prstGeom prst="rect">
            <a:avLst/>
          </a:prstGeom>
        </p:spPr>
      </p:pic>
      <p:sp>
        <p:nvSpPr>
          <p:cNvPr id="4" name="Прямоугольник 3"/>
          <p:cNvSpPr/>
          <p:nvPr/>
        </p:nvSpPr>
        <p:spPr>
          <a:xfrm>
            <a:off x="1" y="0"/>
            <a:ext cx="9003846" cy="52322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sz="2800" dirty="0" smtClean="0"/>
              <a:t>X rays </a:t>
            </a:r>
            <a:r>
              <a:rPr lang="en-US" sz="2800" dirty="0" err="1" smtClean="0"/>
              <a:t>photoes</a:t>
            </a:r>
            <a:r>
              <a:rPr lang="en-US" sz="2800" dirty="0" smtClean="0"/>
              <a:t> of </a:t>
            </a:r>
            <a:r>
              <a:rPr lang="en-US" sz="2800" dirty="0" err="1" smtClean="0"/>
              <a:t>feets</a:t>
            </a:r>
            <a:r>
              <a:rPr lang="en-US" sz="2800" dirty="0" smtClean="0"/>
              <a:t> and knees </a:t>
            </a:r>
            <a:endParaRPr lang="ru-RU" sz="2800" dirty="0"/>
          </a:p>
        </p:txBody>
      </p:sp>
    </p:spTree>
    <p:extLst>
      <p:ext uri="{BB962C8B-B14F-4D97-AF65-F5344CB8AC3E}">
        <p14:creationId xmlns="" xmlns:p14="http://schemas.microsoft.com/office/powerpoint/2010/main" val="1123848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a:bodyPr>
          <a:lstStyle/>
          <a:p>
            <a:r>
              <a:rPr lang="en-US" dirty="0" smtClean="0"/>
              <a:t>Diagnosis of Turner syndrome</a:t>
            </a:r>
            <a:endParaRPr lang="en-US" dirty="0"/>
          </a:p>
        </p:txBody>
      </p:sp>
      <p:sp>
        <p:nvSpPr>
          <p:cNvPr id="3" name="Content Placeholder 2"/>
          <p:cNvSpPr>
            <a:spLocks noGrp="1"/>
          </p:cNvSpPr>
          <p:nvPr>
            <p:ph idx="1"/>
          </p:nvPr>
        </p:nvSpPr>
        <p:spPr/>
        <p:txBody>
          <a:bodyPr/>
          <a:lstStyle/>
          <a:p>
            <a:r>
              <a:rPr lang="en-US" dirty="0" smtClean="0"/>
              <a:t>About half of cases are diagnosed within the first few months of life by characteristic symptoms </a:t>
            </a:r>
          </a:p>
          <a:p>
            <a:endParaRPr lang="en-US" dirty="0"/>
          </a:p>
          <a:p>
            <a:r>
              <a:rPr lang="en-US" dirty="0" smtClean="0"/>
              <a:t>Other patients are diagnosed in adolescence because they do not grow normally or go through puberty</a:t>
            </a:r>
            <a:endParaRPr lang="en-US" dirty="0"/>
          </a:p>
        </p:txBody>
      </p:sp>
    </p:spTree>
    <p:extLst>
      <p:ext uri="{BB962C8B-B14F-4D97-AF65-F5344CB8AC3E}">
        <p14:creationId xmlns="" xmlns:p14="http://schemas.microsoft.com/office/powerpoint/2010/main" val="1205874751"/>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4965967" y="4188797"/>
            <a:ext cx="3284740" cy="2583106"/>
          </a:xfrm>
          <a:prstGeom prst="rect">
            <a:avLst/>
          </a:prstGeom>
        </p:spPr>
      </p:pic>
      <p:pic>
        <p:nvPicPr>
          <p:cNvPr id="7" name="Picture 6"/>
          <p:cNvPicPr>
            <a:picLocks noChangeAspect="1"/>
          </p:cNvPicPr>
          <p:nvPr/>
        </p:nvPicPr>
        <p:blipFill>
          <a:blip r:embed="rId3"/>
          <a:stretch>
            <a:fillRect/>
          </a:stretch>
        </p:blipFill>
        <p:spPr>
          <a:xfrm>
            <a:off x="0" y="687377"/>
            <a:ext cx="4572000" cy="6129130"/>
          </a:xfrm>
          <a:prstGeom prst="rect">
            <a:avLst/>
          </a:prstGeom>
        </p:spPr>
      </p:pic>
      <p:pic>
        <p:nvPicPr>
          <p:cNvPr id="8" name="Picture 7" descr="turnarn.png"/>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4878674" y="687378"/>
            <a:ext cx="3459117" cy="3505010"/>
          </a:xfrm>
          <a:prstGeom prst="rect">
            <a:avLst/>
          </a:prstGeom>
        </p:spPr>
      </p:pic>
      <p:sp>
        <p:nvSpPr>
          <p:cNvPr id="5" name="Прямоугольник 4"/>
          <p:cNvSpPr/>
          <p:nvPr/>
        </p:nvSpPr>
        <p:spPr>
          <a:xfrm>
            <a:off x="0" y="80282"/>
            <a:ext cx="9144000" cy="58477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3200" dirty="0" smtClean="0"/>
              <a:t>Diagnosis of Turner syndrome</a:t>
            </a:r>
            <a:endParaRPr lang="ru-RU" sz="3200" dirty="0"/>
          </a:p>
        </p:txBody>
      </p:sp>
    </p:spTree>
    <p:extLst>
      <p:ext uri="{BB962C8B-B14F-4D97-AF65-F5344CB8AC3E}">
        <p14:creationId xmlns="" xmlns:p14="http://schemas.microsoft.com/office/powerpoint/2010/main" val="4038431617"/>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Diagnosis of Turner syndrome </a:t>
            </a:r>
            <a:endParaRPr lang="en-US" dirty="0"/>
          </a:p>
        </p:txBody>
      </p:sp>
      <p:pic>
        <p:nvPicPr>
          <p:cNvPr id="7" name="Picture 6"/>
          <p:cNvPicPr>
            <a:picLocks noChangeAspect="1"/>
          </p:cNvPicPr>
          <p:nvPr/>
        </p:nvPicPr>
        <p:blipFill>
          <a:blip r:embed="rId2"/>
          <a:stretch>
            <a:fillRect/>
          </a:stretch>
        </p:blipFill>
        <p:spPr>
          <a:xfrm>
            <a:off x="1269883" y="1432578"/>
            <a:ext cx="6432965" cy="4932749"/>
          </a:xfrm>
          <a:prstGeom prst="rect">
            <a:avLst/>
          </a:prstGeom>
        </p:spPr>
      </p:pic>
    </p:spTree>
    <p:extLst>
      <p:ext uri="{BB962C8B-B14F-4D97-AF65-F5344CB8AC3E}">
        <p14:creationId xmlns="" xmlns:p14="http://schemas.microsoft.com/office/powerpoint/2010/main" val="4521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900"/>
            <a:ext cx="8229600" cy="871986"/>
          </a:xfrm>
        </p:spPr>
        <p:style>
          <a:lnRef idx="1">
            <a:schemeClr val="accent3"/>
          </a:lnRef>
          <a:fillRef idx="2">
            <a:schemeClr val="accent3"/>
          </a:fillRef>
          <a:effectRef idx="1">
            <a:schemeClr val="accent3"/>
          </a:effectRef>
          <a:fontRef idx="minor">
            <a:schemeClr val="dk1"/>
          </a:fontRef>
        </p:style>
        <p:txBody>
          <a:bodyPr/>
          <a:lstStyle/>
          <a:p>
            <a:r>
              <a:rPr lang="en-US" dirty="0" smtClean="0"/>
              <a:t>Diagnosis of Turner syndrome </a:t>
            </a:r>
            <a:endParaRPr lang="en-US" dirty="0"/>
          </a:p>
        </p:txBody>
      </p:sp>
      <p:pic>
        <p:nvPicPr>
          <p:cNvPr id="4" name="Picture 3" descr="amniocentesis.GIF"/>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002539" y="1458671"/>
            <a:ext cx="7034489" cy="5064832"/>
          </a:xfrm>
          <a:prstGeom prst="rect">
            <a:avLst/>
          </a:prstGeom>
        </p:spPr>
      </p:pic>
    </p:spTree>
    <p:extLst>
      <p:ext uri="{BB962C8B-B14F-4D97-AF65-F5344CB8AC3E}">
        <p14:creationId xmlns="" xmlns:p14="http://schemas.microsoft.com/office/powerpoint/2010/main" val="392991228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78728"/>
          </a:xfrm>
        </p:spPr>
        <p:style>
          <a:lnRef idx="1">
            <a:schemeClr val="accent3"/>
          </a:lnRef>
          <a:fillRef idx="2">
            <a:schemeClr val="accent3"/>
          </a:fillRef>
          <a:effectRef idx="1">
            <a:schemeClr val="accent3"/>
          </a:effectRef>
          <a:fontRef idx="minor">
            <a:schemeClr val="dk1"/>
          </a:fontRef>
        </p:style>
        <p:txBody>
          <a:bodyPr/>
          <a:lstStyle/>
          <a:p>
            <a:r>
              <a:rPr lang="en-US" dirty="0" smtClean="0"/>
              <a:t>Treatment of Turner syndrome </a:t>
            </a:r>
            <a:endParaRPr lang="en-US" dirty="0"/>
          </a:p>
        </p:txBody>
      </p:sp>
      <p:sp>
        <p:nvSpPr>
          <p:cNvPr id="3" name="Content Placeholder 2"/>
          <p:cNvSpPr>
            <a:spLocks noGrp="1"/>
          </p:cNvSpPr>
          <p:nvPr>
            <p:ph idx="1"/>
          </p:nvPr>
        </p:nvSpPr>
        <p:spPr>
          <a:xfrm>
            <a:off x="457200" y="1417638"/>
            <a:ext cx="8229600" cy="5099864"/>
          </a:xfrm>
        </p:spPr>
        <p:txBody>
          <a:bodyPr>
            <a:normAutofit fontScale="92500" lnSpcReduction="20000"/>
          </a:bodyPr>
          <a:lstStyle/>
          <a:p>
            <a:r>
              <a:rPr lang="en-US" dirty="0" smtClean="0"/>
              <a:t>Growth hormone injections (time, use)</a:t>
            </a:r>
          </a:p>
          <a:p>
            <a:r>
              <a:rPr lang="en-US" dirty="0" smtClean="0"/>
              <a:t>Estrogen replacement therapy (time, uses), later on estrogen &amp; progesterone are given</a:t>
            </a:r>
          </a:p>
          <a:p>
            <a:r>
              <a:rPr lang="en-US" dirty="0" smtClean="0"/>
              <a:t>Babies with heart problem may need surgery or the cardiologist should assess and follow up any treatment if needed</a:t>
            </a:r>
          </a:p>
          <a:p>
            <a:r>
              <a:rPr lang="en-US" dirty="0" smtClean="0"/>
              <a:t>Any middle ear infections should be treated</a:t>
            </a:r>
          </a:p>
          <a:p>
            <a:r>
              <a:rPr lang="en-US" dirty="0" smtClean="0"/>
              <a:t>Routinely checked of blood pressure and treated with medication if necessary </a:t>
            </a:r>
          </a:p>
          <a:p>
            <a:r>
              <a:rPr lang="en-US" dirty="0"/>
              <a:t>R</a:t>
            </a:r>
            <a:r>
              <a:rPr lang="en-US" dirty="0" smtClean="0"/>
              <a:t>egular health checks</a:t>
            </a:r>
          </a:p>
          <a:p>
            <a:r>
              <a:rPr lang="en-US" dirty="0" smtClean="0"/>
              <a:t>Almost all women are infertile, but pregnancy with donor embryos may be possible</a:t>
            </a:r>
          </a:p>
          <a:p>
            <a:endParaRPr lang="en-US" dirty="0" smtClean="0"/>
          </a:p>
          <a:p>
            <a:endParaRPr lang="en-US" dirty="0" smtClean="0"/>
          </a:p>
          <a:p>
            <a:endParaRPr lang="en-US" dirty="0" smtClean="0"/>
          </a:p>
          <a:p>
            <a:endParaRPr lang="en-US" dirty="0"/>
          </a:p>
        </p:txBody>
      </p:sp>
    </p:spTree>
    <p:extLst>
      <p:ext uri="{BB962C8B-B14F-4D97-AF65-F5344CB8AC3E}">
        <p14:creationId xmlns="" xmlns:p14="http://schemas.microsoft.com/office/powerpoint/2010/main" val="1450191146"/>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638"/>
            <a:ext cx="8229600" cy="835705"/>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ru-RU" dirty="0" smtClean="0"/>
              <a:t/>
            </a:r>
            <a:br>
              <a:rPr lang="ru-RU" dirty="0" smtClean="0"/>
            </a:br>
            <a:r>
              <a:rPr lang="en-US" dirty="0" smtClean="0"/>
              <a:t>2. </a:t>
            </a:r>
            <a:r>
              <a:rPr lang="en-US" dirty="0" err="1" smtClean="0"/>
              <a:t>Patau</a:t>
            </a:r>
            <a:r>
              <a:rPr lang="en-US" dirty="0" smtClean="0"/>
              <a:t> syndrome (</a:t>
            </a:r>
            <a:r>
              <a:rPr lang="en-US" dirty="0" err="1" smtClean="0"/>
              <a:t>Trisomy</a:t>
            </a:r>
            <a:r>
              <a:rPr lang="en-US" dirty="0" smtClean="0"/>
              <a:t> 13)</a:t>
            </a:r>
            <a:r>
              <a:rPr lang="ru-RU" dirty="0" smtClean="0"/>
              <a:t> </a:t>
            </a:r>
            <a:br>
              <a:rPr lang="ru-RU" dirty="0" smtClean="0"/>
            </a:br>
            <a:endParaRPr lang="ru-RU" dirty="0"/>
          </a:p>
        </p:txBody>
      </p:sp>
      <p:sp>
        <p:nvSpPr>
          <p:cNvPr id="3" name="Содержимое 2"/>
          <p:cNvSpPr>
            <a:spLocks noGrp="1"/>
          </p:cNvSpPr>
          <p:nvPr>
            <p:ph idx="1"/>
          </p:nvPr>
        </p:nvSpPr>
        <p:spPr>
          <a:xfrm>
            <a:off x="0" y="482600"/>
            <a:ext cx="9144000" cy="4525963"/>
          </a:xfrm>
        </p:spPr>
        <p:txBody>
          <a:bodyPr>
            <a:normAutofit fontScale="25000" lnSpcReduction="20000"/>
          </a:bodyPr>
          <a:lstStyle/>
          <a:p>
            <a:endParaRPr lang="ru-RU" dirty="0" smtClean="0"/>
          </a:p>
          <a:p>
            <a:pPr>
              <a:buNone/>
            </a:pPr>
            <a:r>
              <a:rPr lang="ru-RU" dirty="0" smtClean="0"/>
              <a:t> </a:t>
            </a:r>
          </a:p>
          <a:p>
            <a:endParaRPr lang="en-US" sz="6400" dirty="0" smtClean="0"/>
          </a:p>
          <a:p>
            <a:r>
              <a:rPr lang="en-US" sz="6400" dirty="0" err="1" smtClean="0"/>
              <a:t>Trisomy</a:t>
            </a:r>
            <a:r>
              <a:rPr lang="en-US" sz="6400" dirty="0" smtClean="0"/>
              <a:t> 13 (also known as </a:t>
            </a:r>
            <a:r>
              <a:rPr lang="en-US" sz="6400" dirty="0" err="1" smtClean="0"/>
              <a:t>Patau</a:t>
            </a:r>
            <a:r>
              <a:rPr lang="en-US" sz="6400" dirty="0" smtClean="0"/>
              <a:t> syndrome) is a chromosomal condition in which there are three copies instead of the usual two copies of all, or a part of chromosome 13 in the cells of the body </a:t>
            </a:r>
          </a:p>
          <a:p>
            <a:r>
              <a:rPr lang="en-US" sz="6400" dirty="0" err="1" smtClean="0"/>
              <a:t>Trisomy</a:t>
            </a:r>
            <a:r>
              <a:rPr lang="en-US" sz="6400" dirty="0" smtClean="0"/>
              <a:t> 13 severely impacts on intellectual and physical development </a:t>
            </a:r>
          </a:p>
          <a:p>
            <a:pPr>
              <a:buNone/>
            </a:pPr>
            <a:r>
              <a:rPr lang="en-US" sz="6400" dirty="0" smtClean="0"/>
              <a:t>- Appears to affect females slightly more frequently than males </a:t>
            </a:r>
          </a:p>
          <a:p>
            <a:pPr>
              <a:buNone/>
            </a:pPr>
            <a:r>
              <a:rPr lang="en-US" sz="6400" dirty="0" smtClean="0"/>
              <a:t>- Occurs in about 1 in 5,000 to 1 in 12,000 live births </a:t>
            </a:r>
          </a:p>
          <a:p>
            <a:pPr>
              <a:buNone/>
            </a:pPr>
            <a:r>
              <a:rPr lang="en-US" sz="6400" dirty="0" smtClean="0"/>
              <a:t>- About 1% of all </a:t>
            </a:r>
            <a:r>
              <a:rPr lang="en-US" sz="6400" dirty="0" err="1" smtClean="0"/>
              <a:t>recognised</a:t>
            </a:r>
            <a:r>
              <a:rPr lang="en-US" sz="6400" dirty="0" smtClean="0"/>
              <a:t> miscarriages occur in association with </a:t>
            </a:r>
            <a:r>
              <a:rPr lang="en-US" sz="6400" dirty="0" err="1" smtClean="0"/>
              <a:t>trisomy</a:t>
            </a:r>
            <a:r>
              <a:rPr lang="en-US" sz="6400" dirty="0" smtClean="0"/>
              <a:t> 13 </a:t>
            </a:r>
          </a:p>
          <a:p>
            <a:r>
              <a:rPr lang="en-US" sz="6400" dirty="0" smtClean="0"/>
              <a:t>Of all babies born with the extra copy of chromosome 13 in all the cells of their body, around 50% die in the first month, and the rest within the first year </a:t>
            </a:r>
          </a:p>
          <a:p>
            <a:r>
              <a:rPr lang="en-US" sz="6400" dirty="0" smtClean="0"/>
              <a:t>The chromosomal problem in </a:t>
            </a:r>
            <a:r>
              <a:rPr lang="en-US" sz="6400" dirty="0" err="1" smtClean="0"/>
              <a:t>trisomy</a:t>
            </a:r>
            <a:r>
              <a:rPr lang="en-US" sz="6400" dirty="0" smtClean="0"/>
              <a:t> 13 is due to an egg cell or, rarely, a sperm cell, that is formed containing one copy of each chromosome and an extra copy of chromosome 13, i.e. 24 chromosomes rather than 23. When that egg combines with sperm containing the usual 23 chromosomes, the baby conceived has 47 chromosomes in the cell of their body rather than the usual 46 </a:t>
            </a:r>
          </a:p>
          <a:p>
            <a:r>
              <a:rPr lang="en-US" sz="6400" dirty="0" smtClean="0"/>
              <a:t>When there are three copies of chromosome number 13 in all of the baby’s cells, the condition is referred to as </a:t>
            </a:r>
            <a:r>
              <a:rPr lang="en-US" sz="6400" dirty="0" err="1" smtClean="0"/>
              <a:t>trisomy</a:t>
            </a:r>
            <a:r>
              <a:rPr lang="en-US" sz="6400" dirty="0" smtClean="0"/>
              <a:t> 13 </a:t>
            </a:r>
          </a:p>
          <a:p>
            <a:r>
              <a:rPr lang="en-US" sz="6400" dirty="0" smtClean="0"/>
              <a:t>When the extra copy of chromosome 13 is only in some of the baby’s cells due to a mistake in cell division occurring soon after conception, the chromosomes in the cells of the baby may show two different patterns: some cells with 46 chromosomes and some with 47: mosaic </a:t>
            </a:r>
            <a:r>
              <a:rPr lang="en-US" sz="6400" dirty="0" err="1" smtClean="0"/>
              <a:t>trisomy</a:t>
            </a:r>
            <a:r>
              <a:rPr lang="en-US" sz="6400" dirty="0" smtClean="0"/>
              <a:t> 13. The range and severity of symptoms depends on the number and distribution of cells containing the extra copy of chromosome 13 </a:t>
            </a:r>
          </a:p>
          <a:p>
            <a:r>
              <a:rPr lang="en-US" sz="6400" dirty="0" smtClean="0"/>
              <a:t>The chance of having a child with </a:t>
            </a:r>
            <a:r>
              <a:rPr lang="en-US" sz="6400" dirty="0" err="1" smtClean="0"/>
              <a:t>trisomy</a:t>
            </a:r>
            <a:r>
              <a:rPr lang="en-US" sz="6400" dirty="0" smtClean="0"/>
              <a:t> 13 increases with the mother’s age </a:t>
            </a:r>
          </a:p>
          <a:p>
            <a:r>
              <a:rPr lang="en-US" sz="6400" dirty="0" smtClean="0"/>
              <a:t>- If a woman has had a child with </a:t>
            </a:r>
            <a:r>
              <a:rPr lang="en-US" sz="6400" dirty="0" err="1" smtClean="0"/>
              <a:t>trisomy</a:t>
            </a:r>
            <a:r>
              <a:rPr lang="en-US" sz="6400" dirty="0" smtClean="0"/>
              <a:t> 13 there may be a small additional increase in risk over her age risk for having another child with the condition </a:t>
            </a:r>
          </a:p>
          <a:p>
            <a:r>
              <a:rPr lang="en-US" sz="6400" dirty="0" smtClean="0"/>
              <a:t>Screening and diagnostic testing (where indicated) for </a:t>
            </a:r>
            <a:r>
              <a:rPr lang="en-US" sz="6400" dirty="0" err="1" smtClean="0"/>
              <a:t>trisomy</a:t>
            </a:r>
            <a:r>
              <a:rPr lang="en-US" sz="6400" dirty="0" smtClean="0"/>
              <a:t> 13 is available in pregnancy </a:t>
            </a:r>
          </a:p>
          <a:p>
            <a:r>
              <a:rPr lang="en-US" sz="6400" dirty="0" smtClean="0"/>
              <a:t>Decisions regarding screening and testing during pregnancy should only be made on an informed basis following appropriate </a:t>
            </a:r>
            <a:r>
              <a:rPr lang="en-US" sz="6400" dirty="0" err="1" smtClean="0"/>
              <a:t>counselling</a:t>
            </a:r>
            <a:r>
              <a:rPr lang="en-US" sz="6400" dirty="0" smtClean="0"/>
              <a:t> </a:t>
            </a:r>
          </a:p>
          <a:p>
            <a:endParaRPr lang="ru-RU"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89014"/>
            <a:ext cx="8229600" cy="4525963"/>
          </a:xfrm>
        </p:spPr>
        <p:txBody>
          <a:bodyPr>
            <a:normAutofit fontScale="70000" lnSpcReduction="20000"/>
          </a:bodyPr>
          <a:lstStyle/>
          <a:p>
            <a:endParaRPr lang="ru-RU" dirty="0" smtClean="0"/>
          </a:p>
          <a:p>
            <a:pPr>
              <a:buNone/>
            </a:pPr>
            <a:endParaRPr lang="ru-RU" dirty="0" smtClean="0"/>
          </a:p>
          <a:p>
            <a:r>
              <a:rPr lang="en-US" dirty="0" err="1" smtClean="0"/>
              <a:t>Trisomy</a:t>
            </a:r>
            <a:r>
              <a:rPr lang="en-US" dirty="0" smtClean="0"/>
              <a:t> 13 (also known as </a:t>
            </a:r>
            <a:r>
              <a:rPr lang="en-US" dirty="0" err="1" smtClean="0"/>
              <a:t>Patau</a:t>
            </a:r>
            <a:r>
              <a:rPr lang="en-US" dirty="0" smtClean="0"/>
              <a:t> syndrome) is a chromosomal condition in which all or a part of chromosome 13 appears three times (</a:t>
            </a:r>
            <a:r>
              <a:rPr lang="en-US" dirty="0" err="1" smtClean="0"/>
              <a:t>trisomy</a:t>
            </a:r>
            <a:r>
              <a:rPr lang="en-US" dirty="0" smtClean="0"/>
              <a:t>) in cells of the body. Caused usually by </a:t>
            </a:r>
            <a:r>
              <a:rPr lang="en-US" dirty="0" err="1" smtClean="0"/>
              <a:t>nondisjunction</a:t>
            </a:r>
            <a:r>
              <a:rPr lang="en-US" dirty="0" smtClean="0"/>
              <a:t> during </a:t>
            </a:r>
            <a:r>
              <a:rPr lang="en-US" dirty="0" err="1" smtClean="0"/>
              <a:t>oogenesis</a:t>
            </a:r>
            <a:r>
              <a:rPr lang="en-US" dirty="0" smtClean="0"/>
              <a:t>.</a:t>
            </a:r>
          </a:p>
          <a:p>
            <a:r>
              <a:rPr lang="en-US" dirty="0" smtClean="0"/>
              <a:t>The syndrome: </a:t>
            </a:r>
          </a:p>
          <a:p>
            <a:r>
              <a:rPr lang="en-US" dirty="0" smtClean="0"/>
              <a:t>Appears to affect females slightly more frequently than males </a:t>
            </a:r>
          </a:p>
          <a:p>
            <a:r>
              <a:rPr lang="en-US" dirty="0" smtClean="0"/>
              <a:t>Occurs in about 1 in 5,000 to 1 in 12,000 live births </a:t>
            </a:r>
          </a:p>
          <a:p>
            <a:r>
              <a:rPr lang="en-US" dirty="0" smtClean="0"/>
              <a:t>Of all babies born with the extra copy of chromosome 13 in all the cells of their body, around 50% die in the first month, and the rest within the first year </a:t>
            </a:r>
          </a:p>
          <a:p>
            <a:r>
              <a:rPr lang="en-US" dirty="0" smtClean="0"/>
              <a:t>About 1% of all </a:t>
            </a:r>
            <a:r>
              <a:rPr lang="en-US" dirty="0" err="1" smtClean="0"/>
              <a:t>recognised</a:t>
            </a:r>
            <a:r>
              <a:rPr lang="en-US" dirty="0" smtClean="0"/>
              <a:t> miscarriages occur in association with </a:t>
            </a:r>
            <a:r>
              <a:rPr lang="en-US" dirty="0" err="1" smtClean="0"/>
              <a:t>trisomy</a:t>
            </a:r>
            <a:r>
              <a:rPr lang="en-US" dirty="0" smtClean="0"/>
              <a:t> 13 </a:t>
            </a:r>
          </a:p>
          <a:p>
            <a:endParaRPr lang="ru-RU" dirty="0"/>
          </a:p>
        </p:txBody>
      </p:sp>
      <p:sp>
        <p:nvSpPr>
          <p:cNvPr id="4" name="Заголовок 1"/>
          <p:cNvSpPr txBox="1">
            <a:spLocks/>
          </p:cNvSpPr>
          <p:nvPr/>
        </p:nvSpPr>
        <p:spPr>
          <a:xfrm>
            <a:off x="457200" y="20638"/>
            <a:ext cx="8229600" cy="835705"/>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250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ru-RU" sz="4400" b="0" i="0" u="none" strike="noStrike" kern="1200" cap="none" spc="0" normalizeH="0" baseline="0" noProof="0" dirty="0" smtClean="0">
                <a:ln>
                  <a:noFill/>
                </a:ln>
                <a:solidFill>
                  <a:schemeClr val="dk1"/>
                </a:solidFill>
                <a:effectLst/>
                <a:uLnTx/>
                <a:uFillTx/>
                <a:latin typeface="+mn-lt"/>
                <a:ea typeface="+mn-ea"/>
                <a:cs typeface="+mn-cs"/>
              </a:rPr>
              <a:t/>
            </a:r>
            <a:br>
              <a:rPr kumimoji="0" lang="ru-RU" sz="4400" b="0" i="0" u="none" strike="noStrike" kern="1200" cap="none" spc="0" normalizeH="0" baseline="0" noProof="0" dirty="0" smtClean="0">
                <a:ln>
                  <a:noFill/>
                </a:ln>
                <a:solidFill>
                  <a:schemeClr val="dk1"/>
                </a:solidFill>
                <a:effectLst/>
                <a:uLnTx/>
                <a:uFillTx/>
                <a:latin typeface="+mn-lt"/>
                <a:ea typeface="+mn-ea"/>
                <a:cs typeface="+mn-cs"/>
              </a:rPr>
            </a:br>
            <a:r>
              <a:rPr kumimoji="0" lang="en-US" sz="14400" b="0" i="0" u="none" strike="noStrike" kern="1200" cap="none" spc="0" normalizeH="0" baseline="0" noProof="0" dirty="0" err="1" smtClean="0">
                <a:ln>
                  <a:noFill/>
                </a:ln>
                <a:solidFill>
                  <a:schemeClr val="dk1"/>
                </a:solidFill>
                <a:effectLst/>
                <a:uLnTx/>
                <a:uFillTx/>
                <a:latin typeface="+mn-lt"/>
                <a:ea typeface="+mn-ea"/>
                <a:cs typeface="+mn-cs"/>
              </a:rPr>
              <a:t>Patau</a:t>
            </a:r>
            <a:r>
              <a:rPr kumimoji="0" lang="en-US" sz="14400" b="0" i="0" u="none" strike="noStrike" kern="1200" cap="none" spc="0" normalizeH="0" baseline="0" noProof="0" dirty="0" smtClean="0">
                <a:ln>
                  <a:noFill/>
                </a:ln>
                <a:solidFill>
                  <a:schemeClr val="dk1"/>
                </a:solidFill>
                <a:effectLst/>
                <a:uLnTx/>
                <a:uFillTx/>
                <a:latin typeface="+mn-lt"/>
                <a:ea typeface="+mn-ea"/>
                <a:cs typeface="+mn-cs"/>
              </a:rPr>
              <a:t> syndrome (</a:t>
            </a:r>
            <a:r>
              <a:rPr kumimoji="0" lang="en-US" sz="14400" b="0" i="0" u="none" strike="noStrike" kern="1200" cap="none" spc="0" normalizeH="0" baseline="0" noProof="0" dirty="0" err="1" smtClean="0">
                <a:ln>
                  <a:noFill/>
                </a:ln>
                <a:solidFill>
                  <a:schemeClr val="dk1"/>
                </a:solidFill>
                <a:effectLst/>
                <a:uLnTx/>
                <a:uFillTx/>
                <a:latin typeface="+mn-lt"/>
                <a:ea typeface="+mn-ea"/>
                <a:cs typeface="+mn-cs"/>
              </a:rPr>
              <a:t>Trisomy</a:t>
            </a:r>
            <a:r>
              <a:rPr kumimoji="0" lang="en-US" sz="14400" b="0" i="0" u="none" strike="noStrike" kern="1200" cap="none" spc="0" normalizeH="0" baseline="0" noProof="0" dirty="0" smtClean="0">
                <a:ln>
                  <a:noFill/>
                </a:ln>
                <a:solidFill>
                  <a:schemeClr val="dk1"/>
                </a:solidFill>
                <a:effectLst/>
                <a:uLnTx/>
                <a:uFillTx/>
                <a:latin typeface="+mn-lt"/>
                <a:ea typeface="+mn-ea"/>
                <a:cs typeface="+mn-cs"/>
              </a:rPr>
              <a:t> 13)</a:t>
            </a:r>
            <a:r>
              <a:rPr kumimoji="0" lang="ru-RU" sz="14400" b="0" i="0" u="none" strike="noStrike" kern="1200" cap="none" spc="0" normalizeH="0" baseline="0" noProof="0" dirty="0" smtClean="0">
                <a:ln>
                  <a:noFill/>
                </a:ln>
                <a:solidFill>
                  <a:schemeClr val="dk1"/>
                </a:solidFill>
                <a:effectLst/>
                <a:uLnTx/>
                <a:uFillTx/>
                <a:latin typeface="+mn-lt"/>
                <a:ea typeface="+mn-ea"/>
                <a:cs typeface="+mn-cs"/>
              </a:rPr>
              <a:t> </a:t>
            </a:r>
            <a:br>
              <a:rPr kumimoji="0" lang="ru-RU" sz="14400" b="0" i="0" u="none" strike="noStrike" kern="1200" cap="none" spc="0" normalizeH="0" baseline="0" noProof="0" dirty="0" smtClean="0">
                <a:ln>
                  <a:noFill/>
                </a:ln>
                <a:solidFill>
                  <a:schemeClr val="dk1"/>
                </a:solidFill>
                <a:effectLst/>
                <a:uLnTx/>
                <a:uFillTx/>
                <a:latin typeface="+mn-lt"/>
                <a:ea typeface="+mn-ea"/>
                <a:cs typeface="+mn-cs"/>
              </a:rPr>
            </a:br>
            <a:endParaRPr kumimoji="0" lang="ru-RU" sz="14400" b="0" i="0" u="none" strike="noStrike" kern="1200" cap="none" spc="0" normalizeH="0" baseline="0" noProof="0" dirty="0">
              <a:ln>
                <a:noFill/>
              </a:ln>
              <a:solidFill>
                <a:schemeClr val="dk1"/>
              </a:solidFill>
              <a:effectLst/>
              <a:uLnTx/>
              <a:uFillTx/>
              <a:latin typeface="+mn-lt"/>
              <a:ea typeface="+mn-ea"/>
              <a:cs typeface="+mn-cs"/>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2411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The chromosome pattern in </a:t>
            </a:r>
            <a:r>
              <a:rPr lang="en-US" b="1" dirty="0" err="1" smtClean="0"/>
              <a:t>trisomy</a:t>
            </a:r>
            <a:r>
              <a:rPr lang="en-US" b="1" dirty="0" smtClean="0"/>
              <a:t> 13 </a:t>
            </a:r>
            <a:r>
              <a:rPr lang="ru-RU" dirty="0" smtClean="0"/>
              <a:t/>
            </a:r>
            <a:br>
              <a:rPr lang="ru-RU" dirty="0" smtClean="0"/>
            </a:br>
            <a:endParaRPr lang="ru-RU" dirty="0"/>
          </a:p>
        </p:txBody>
      </p:sp>
      <p:pic>
        <p:nvPicPr>
          <p:cNvPr id="1026" name="Picture 2"/>
          <p:cNvPicPr>
            <a:picLocks noGrp="1" noChangeAspect="1" noChangeArrowheads="1"/>
          </p:cNvPicPr>
          <p:nvPr>
            <p:ph idx="1"/>
          </p:nvPr>
        </p:nvPicPr>
        <p:blipFill>
          <a:blip r:embed="rId2"/>
          <a:srcRect/>
          <a:stretch>
            <a:fillRect/>
          </a:stretch>
        </p:blipFill>
        <p:spPr bwMode="auto">
          <a:xfrm>
            <a:off x="873975" y="624115"/>
            <a:ext cx="7660425" cy="5112930"/>
          </a:xfrm>
          <a:prstGeom prst="rect">
            <a:avLst/>
          </a:prstGeom>
          <a:noFill/>
          <a:ln w="9525">
            <a:noFill/>
            <a:miter lim="800000"/>
            <a:headEnd/>
            <a:tailEnd/>
          </a:ln>
        </p:spPr>
      </p:pic>
      <p:sp>
        <p:nvSpPr>
          <p:cNvPr id="5" name="Прямоугольник 4"/>
          <p:cNvSpPr/>
          <p:nvPr/>
        </p:nvSpPr>
        <p:spPr>
          <a:xfrm>
            <a:off x="0" y="5737044"/>
            <a:ext cx="9144000" cy="1200329"/>
          </a:xfrm>
          <a:prstGeom prst="rect">
            <a:avLst/>
          </a:prstGeom>
        </p:spPr>
        <p:txBody>
          <a:bodyPr wrap="square">
            <a:spAutoFit/>
          </a:bodyPr>
          <a:lstStyle/>
          <a:p>
            <a:r>
              <a:rPr lang="en-US" sz="2400" dirty="0" smtClean="0"/>
              <a:t>When the mother’s egg has 24 chromosomes, and the father’s sperm has the usual 23, the baby’s cells will contain 47 chromosomes instead of 46. This may also happen in the reverse situation.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2232</TotalTime>
  <Words>9122</Words>
  <Application>Microsoft Office PowerPoint</Application>
  <PresentationFormat>Екран (4:3)</PresentationFormat>
  <Paragraphs>601</Paragraphs>
  <Slides>107</Slides>
  <Notes>3</Notes>
  <HiddenSlides>0</HiddenSlides>
  <MMClips>0</MMClips>
  <ScaleCrop>false</ScaleCrop>
  <HeadingPairs>
    <vt:vector size="4" baseType="variant">
      <vt:variant>
        <vt:lpstr>Тема</vt:lpstr>
      </vt:variant>
      <vt:variant>
        <vt:i4>1</vt:i4>
      </vt:variant>
      <vt:variant>
        <vt:lpstr>Заголовки слайдів</vt:lpstr>
      </vt:variant>
      <vt:variant>
        <vt:i4>107</vt:i4>
      </vt:variant>
    </vt:vector>
  </HeadingPairs>
  <TitlesOfParts>
    <vt:vector size="108" baseType="lpstr">
      <vt:lpstr>Office Theme</vt:lpstr>
      <vt:lpstr>LECTURE 7.  HEREDITARY DISEASES</vt:lpstr>
      <vt:lpstr>Terminology</vt:lpstr>
      <vt:lpstr>Classification</vt:lpstr>
      <vt:lpstr>1. Disorders with polygenic inheritance</vt:lpstr>
      <vt:lpstr>Gout</vt:lpstr>
      <vt:lpstr>Morphology</vt:lpstr>
      <vt:lpstr>Слайд 7</vt:lpstr>
      <vt:lpstr>2. Monogenic (mendelian) disorders</vt:lpstr>
      <vt:lpstr>Autosomal dominant disorders</vt:lpstr>
      <vt:lpstr>Marfan syndrome (MS)</vt:lpstr>
      <vt:lpstr>Marfan syndrome (MS)</vt:lpstr>
      <vt:lpstr>Слайд 12</vt:lpstr>
      <vt:lpstr>Genetics of MS</vt:lpstr>
      <vt:lpstr>Diagnosis of Marfan syndrome</vt:lpstr>
      <vt:lpstr>Diagnosis of Marfan syndrome</vt:lpstr>
      <vt:lpstr>skeleton</vt:lpstr>
      <vt:lpstr>ocular changes</vt:lpstr>
      <vt:lpstr>Ehlers-Danlos syndrome</vt:lpstr>
      <vt:lpstr>Familial hypercholesterolemia</vt:lpstr>
      <vt:lpstr>WHAT IS FAMILIAL HYPERCHOLESTEROLAEMIA?  </vt:lpstr>
      <vt:lpstr>Frequency</vt:lpstr>
      <vt:lpstr>Summary  </vt:lpstr>
      <vt:lpstr> WHAT CAUSES FAMILIAL HYPERCHOLESTEROLAEMIA?  </vt:lpstr>
      <vt:lpstr>Слайд 24</vt:lpstr>
      <vt:lpstr> HOW IS FAMILIAL HYPERCHOLESTEROLAEMIA INHERITED?  </vt:lpstr>
      <vt:lpstr>HOW IS FAMILIAL HYPERCHOLESTEROLAEMIA INHERITED?</vt:lpstr>
      <vt:lpstr>IS THERE ANY TESTING AVAILABLE FOR FAMILIAL HYPERCHOLESTEROLAEMIA? </vt:lpstr>
      <vt:lpstr>2. Autosomal recessive</vt:lpstr>
      <vt:lpstr>Cystic fibrosis </vt:lpstr>
      <vt:lpstr>Clinical symptomatology</vt:lpstr>
      <vt:lpstr>Clinical symptomatology</vt:lpstr>
      <vt:lpstr>Phenylketonuria (PKU)</vt:lpstr>
      <vt:lpstr>Galactosemia</vt:lpstr>
      <vt:lpstr>Glycogen storage diseases (glycogenoses)</vt:lpstr>
      <vt:lpstr>Lysosomal storage diseases</vt:lpstr>
      <vt:lpstr>Gaucher disease</vt:lpstr>
      <vt:lpstr>Niemann-Pick disease</vt:lpstr>
      <vt:lpstr>Tay-Sachs disease =gangliosidosis (TSD)</vt:lpstr>
      <vt:lpstr>Tay–Sachs disease (TSD) </vt:lpstr>
      <vt:lpstr> Signs and symptoms of TSD </vt:lpstr>
      <vt:lpstr>Genetics of TSD</vt:lpstr>
      <vt:lpstr>Genetics of TSD</vt:lpstr>
      <vt:lpstr> Diagnosis Tay–Sachs disease  </vt:lpstr>
      <vt:lpstr> To reduce the incidence of Tay–Sachs: </vt:lpstr>
      <vt:lpstr>There is No cure for TSD yet</vt:lpstr>
      <vt:lpstr>Mucopolysacharidoses</vt:lpstr>
      <vt:lpstr>X-linked diseases</vt:lpstr>
      <vt:lpstr>Haemophilia</vt:lpstr>
      <vt:lpstr>WHAT IS HAEMOPHILIA?  </vt:lpstr>
      <vt:lpstr>There are two types of Haemophilia:  </vt:lpstr>
      <vt:lpstr>WHAT CAUSES HAEMOPHILIA?  </vt:lpstr>
      <vt:lpstr>Слайд 52</vt:lpstr>
      <vt:lpstr>Haemophilia follows a pattern of  X-linked recessive inheritance. </vt:lpstr>
      <vt:lpstr>If a mother is a genetic carrier for a haemophilia gene in every pregnancy :  </vt:lpstr>
      <vt:lpstr>If a father is affected with haemophilia in every pregnancy:  </vt:lpstr>
      <vt:lpstr> IS THERE ANY TESTING AVAILABLE FOR HAEMOPHILIA?  </vt:lpstr>
      <vt:lpstr>3. Chromosomal aberrations (cytogenetic disorders)</vt:lpstr>
      <vt:lpstr>Numerical abnormalities</vt:lpstr>
      <vt:lpstr>Structural abnormalities</vt:lpstr>
      <vt:lpstr>Autosomal disorders</vt:lpstr>
      <vt:lpstr>Clinical symptoms</vt:lpstr>
      <vt:lpstr>Edwards syndrome (Trisomy 18)</vt:lpstr>
      <vt:lpstr> WHAT CAUSES TRISOMY 18?</vt:lpstr>
      <vt:lpstr>Слайд 64</vt:lpstr>
      <vt:lpstr>Слайд 65</vt:lpstr>
      <vt:lpstr>HOW IS TRISOMY 18 INHERITED?  </vt:lpstr>
      <vt:lpstr>IS THERE ANY TESTING AVAILABLE FOR TRISOMY 18?  </vt:lpstr>
      <vt:lpstr> Patau syndrome (Trisomy 13)  </vt:lpstr>
      <vt:lpstr>Слайд 69</vt:lpstr>
      <vt:lpstr> The chromosome pattern in trisomy 13  </vt:lpstr>
      <vt:lpstr>Слайд 71</vt:lpstr>
      <vt:lpstr> The chromosome pattern in trisomy 13  </vt:lpstr>
      <vt:lpstr>Can a baby with trisomy 13 be cured?  </vt:lpstr>
      <vt:lpstr>Who is at risk of having a child with trisomy 13? </vt:lpstr>
      <vt:lpstr>Diagnosis of Patau syndrome</vt:lpstr>
      <vt:lpstr>Features of Patau syndrom</vt:lpstr>
      <vt:lpstr> Can trisomy 13 be diagnosed before the baby is born?  </vt:lpstr>
      <vt:lpstr>Assisted reproductive technology (ART)</vt:lpstr>
      <vt:lpstr>Sex chromosomal disorders</vt:lpstr>
      <vt:lpstr>Klinefelter syndrome (47, XXY)</vt:lpstr>
      <vt:lpstr>Turner syndrome (45, X0)</vt:lpstr>
      <vt:lpstr> Turner Syndrome</vt:lpstr>
      <vt:lpstr>Turner Syndrome</vt:lpstr>
      <vt:lpstr>Turner Syndrome Karyotype (45, XO)</vt:lpstr>
      <vt:lpstr>Etiology </vt:lpstr>
      <vt:lpstr>Слайд 86</vt:lpstr>
      <vt:lpstr>Слайд 87</vt:lpstr>
      <vt:lpstr>Слайд 88</vt:lpstr>
      <vt:lpstr>Clinical features of Turner syndrome</vt:lpstr>
      <vt:lpstr>X rays photoes of hands </vt:lpstr>
      <vt:lpstr>Слайд 91</vt:lpstr>
      <vt:lpstr>Diagnosis of Turner syndrome</vt:lpstr>
      <vt:lpstr>Слайд 93</vt:lpstr>
      <vt:lpstr>Diagnosis of Turner syndrome </vt:lpstr>
      <vt:lpstr>Diagnosis of Turner syndrome </vt:lpstr>
      <vt:lpstr>Treatment of Turner syndrome </vt:lpstr>
      <vt:lpstr> 2. Patau syndrome (Trisomy 13)  </vt:lpstr>
      <vt:lpstr>Слайд 98</vt:lpstr>
      <vt:lpstr> The chromosome pattern in trisomy 13  </vt:lpstr>
      <vt:lpstr>Слайд 100</vt:lpstr>
      <vt:lpstr> The chromosome pattern in trisomy 13  </vt:lpstr>
      <vt:lpstr>Can a baby with trisomy 13 be cured?  </vt:lpstr>
      <vt:lpstr>Who is at risk of having a child with trisomy 13? </vt:lpstr>
      <vt:lpstr>Diagnosis of Patau syndrome</vt:lpstr>
      <vt:lpstr>Features of Patau syndrom</vt:lpstr>
      <vt:lpstr> Can trisomy 13 be diagnosed before the baby is born?  </vt:lpstr>
      <vt:lpstr>Assisted reproductive technology (ART)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Turner Syndrome</dc:title>
  <dc:creator>Siti Nurul Afiqah</dc:creator>
  <cp:lastModifiedBy>User</cp:lastModifiedBy>
  <cp:revision>144</cp:revision>
  <dcterms:created xsi:type="dcterms:W3CDTF">2015-01-16T14:49:30Z</dcterms:created>
  <dcterms:modified xsi:type="dcterms:W3CDTF">2020-01-02T17:57:28Z</dcterms:modified>
</cp:coreProperties>
</file>