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8"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6"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1" r:id="rId43"/>
    <p:sldId id="302" r:id="rId44"/>
    <p:sldId id="300" r:id="rId45"/>
    <p:sldId id="303" r:id="rId46"/>
    <p:sldId id="304" r:id="rId47"/>
    <p:sldId id="306" r:id="rId48"/>
    <p:sldId id="307" r:id="rId49"/>
    <p:sldId id="308" r:id="rId50"/>
    <p:sldId id="310" r:id="rId51"/>
    <p:sldId id="309" r:id="rId52"/>
  </p:sldIdLst>
  <p:sldSz cx="9144000" cy="6858000" type="screen4x3"/>
  <p:notesSz cx="6742113"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225" autoAdjust="0"/>
  </p:normalViewPr>
  <p:slideViewPr>
    <p:cSldViewPr>
      <p:cViewPr>
        <p:scale>
          <a:sx n="84" d="100"/>
          <a:sy n="84" d="100"/>
        </p:scale>
        <p:origin x="-1518"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0C102985-27C8-42D9-BBFC-BE82409258AF}" type="datetimeFigureOut">
              <a:rPr lang="ru-RU" smtClean="0"/>
              <a:pPr/>
              <a:t>10.02.2019</a:t>
            </a:fld>
            <a:endParaRPr lang="ru-RU"/>
          </a:p>
        </p:txBody>
      </p:sp>
      <p:sp>
        <p:nvSpPr>
          <p:cNvPr id="4" name="Образ слайда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BC4050FA-4FCB-4490-873D-E4B5377A24C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miter lim="800000"/>
            <a:headEnd/>
            <a:tailEnd/>
          </a:ln>
        </p:spPr>
        <p:txBody>
          <a:bodyPr/>
          <a:lstStyle/>
          <a:p>
            <a:fld id="{48815A6A-40AE-4564-BA13-3B3D0AB3A8CB}" type="slidenum">
              <a:rPr lang="en-US" smtClean="0"/>
              <a:pPr/>
              <a:t>15</a:t>
            </a:fld>
            <a:endParaRPr lang="en-U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miter lim="800000"/>
            <a:headEnd/>
            <a:tailEnd/>
          </a:ln>
        </p:spPr>
        <p:txBody>
          <a:bodyPr/>
          <a:lstStyle/>
          <a:p>
            <a:fld id="{EE9C4FBB-CB75-46FB-9233-BDEE9BF623BC}" type="slidenum">
              <a:rPr lang="en-US" smtClean="0"/>
              <a:pPr/>
              <a:t>32</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miter lim="800000"/>
            <a:headEnd/>
            <a:tailEnd/>
          </a:ln>
        </p:spPr>
        <p:txBody>
          <a:bodyPr/>
          <a:lstStyle/>
          <a:p>
            <a:fld id="{CB11F76F-AB35-42D6-9D50-3A4B23E34662}" type="slidenum">
              <a:rPr lang="en-US" smtClean="0"/>
              <a:pPr/>
              <a:t>33</a:t>
            </a:fld>
            <a:endParaRPr lang="en-US" smtClean="0"/>
          </a:p>
        </p:txBody>
      </p:sp>
      <p:sp>
        <p:nvSpPr>
          <p:cNvPr id="109571" name="Rectangle 2"/>
          <p:cNvSpPr>
            <a:spLocks noGrp="1" noRot="1" noChangeAspect="1" noChangeArrowheads="1" noTextEdit="1"/>
          </p:cNvSpPr>
          <p:nvPr>
            <p:ph type="sldImg"/>
          </p:nvPr>
        </p:nvSpPr>
        <p:spPr>
          <a:xfrm>
            <a:off x="903288" y="742950"/>
            <a:ext cx="4935537" cy="3702050"/>
          </a:xfrm>
          <a:solidFill>
            <a:srgbClr val="FFFFFF"/>
          </a:solidFill>
          <a:ln/>
        </p:spPr>
      </p:sp>
      <p:sp>
        <p:nvSpPr>
          <p:cNvPr id="109572" name="Rectangle 3"/>
          <p:cNvSpPr>
            <a:spLocks noGrp="1" noChangeArrowheads="1"/>
          </p:cNvSpPr>
          <p:nvPr>
            <p:ph type="body" idx="1"/>
          </p:nvPr>
        </p:nvSpPr>
        <p:spPr>
          <a:xfrm>
            <a:off x="897388" y="4689515"/>
            <a:ext cx="4947338" cy="4440985"/>
          </a:xfrm>
          <a:solidFill>
            <a:srgbClr val="FFFFFF"/>
          </a:solidFill>
          <a:ln>
            <a:solidFill>
              <a:srgbClr val="000000"/>
            </a:solidFill>
            <a:miter lim="800000"/>
            <a:headEnd/>
            <a:tailEnd/>
          </a:ln>
        </p:spPr>
        <p:txBody>
          <a:bodyPr lIns="91426" tIns="45714" rIns="91426" bIns="45714"/>
          <a:lstStyle/>
          <a:p>
            <a:pPr eaLnBrk="1" hangingPunct="1"/>
            <a:r>
              <a:rPr lang="el-GR" smtClean="0">
                <a:solidFill>
                  <a:srgbClr val="000000"/>
                </a:solidFill>
              </a:rPr>
              <a:t>Four common staining procedures used in chromosomal analysis. Most karyotypes are prepared using G-banding. R-banding produces a pattern of bands that is the reverse of those in G-banded chromosomes.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fld id="{6940CF5D-A5C9-4FE9-BF61-15A1208B2E22}" type="slidenum">
              <a:rPr lang="en-US" smtClean="0"/>
              <a:pPr/>
              <a:t>35</a:t>
            </a:fld>
            <a:endParaRPr lang="en-US" smtClean="0"/>
          </a:p>
        </p:txBody>
      </p:sp>
      <p:sp>
        <p:nvSpPr>
          <p:cNvPr id="110595" name="Rectangle 2"/>
          <p:cNvSpPr>
            <a:spLocks noGrp="1" noRot="1" noChangeAspect="1" noChangeArrowheads="1" noTextEdit="1"/>
          </p:cNvSpPr>
          <p:nvPr>
            <p:ph type="sldImg"/>
          </p:nvPr>
        </p:nvSpPr>
        <p:spPr>
          <a:xfrm>
            <a:off x="903288" y="742950"/>
            <a:ext cx="4935537" cy="3702050"/>
          </a:xfrm>
          <a:solidFill>
            <a:srgbClr val="FFFFFF"/>
          </a:solidFill>
          <a:ln/>
        </p:spPr>
      </p:sp>
      <p:sp>
        <p:nvSpPr>
          <p:cNvPr id="110596" name="Rectangle 3"/>
          <p:cNvSpPr>
            <a:spLocks noGrp="1" noChangeArrowheads="1"/>
          </p:cNvSpPr>
          <p:nvPr>
            <p:ph type="body" idx="1"/>
          </p:nvPr>
        </p:nvSpPr>
        <p:spPr>
          <a:xfrm>
            <a:off x="897388" y="4689515"/>
            <a:ext cx="4947338" cy="4440985"/>
          </a:xfrm>
          <a:solidFill>
            <a:srgbClr val="FFFFFF"/>
          </a:solidFill>
          <a:ln>
            <a:solidFill>
              <a:srgbClr val="000000"/>
            </a:solidFill>
            <a:miter lim="800000"/>
            <a:headEnd/>
            <a:tailEnd/>
          </a:ln>
        </p:spPr>
        <p:txBody>
          <a:bodyPr lIns="91426" tIns="45714" rIns="91426" bIns="45714"/>
          <a:lstStyle/>
          <a:p>
            <a:pPr eaLnBrk="1" hangingPunct="1"/>
            <a:r>
              <a:rPr lang="el-GR" smtClean="0">
                <a:solidFill>
                  <a:srgbClr val="000000"/>
                </a:solidFill>
              </a:rPr>
              <a:t>Four common staining procedures used in chromosomal analysis. Most karyotypes are prepared using G-banding. R-banding produces a pattern of bands that is the reverse of those in G-banded chromosomes.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miter lim="800000"/>
            <a:headEnd/>
            <a:tailEnd/>
          </a:ln>
        </p:spPr>
        <p:txBody>
          <a:bodyPr/>
          <a:lstStyle/>
          <a:p>
            <a:fld id="{1DF531FB-B38B-4A3C-B4D0-EEA3F3046FB6}" type="slidenum">
              <a:rPr lang="en-US" smtClean="0"/>
              <a:pPr/>
              <a:t>37</a:t>
            </a:fld>
            <a:endParaRPr lang="en-US" smtClean="0"/>
          </a:p>
        </p:txBody>
      </p:sp>
      <p:sp>
        <p:nvSpPr>
          <p:cNvPr id="111619" name="Rectangle 2"/>
          <p:cNvSpPr>
            <a:spLocks noGrp="1" noRot="1" noChangeAspect="1" noChangeArrowheads="1" noTextEdit="1"/>
          </p:cNvSpPr>
          <p:nvPr>
            <p:ph type="sldImg"/>
          </p:nvPr>
        </p:nvSpPr>
        <p:spPr>
          <a:xfrm>
            <a:off x="903288" y="742950"/>
            <a:ext cx="4935537" cy="3702050"/>
          </a:xfrm>
          <a:solidFill>
            <a:srgbClr val="FFFFFF"/>
          </a:solidFill>
          <a:ln/>
        </p:spPr>
      </p:sp>
      <p:sp>
        <p:nvSpPr>
          <p:cNvPr id="111620" name="Rectangle 3"/>
          <p:cNvSpPr>
            <a:spLocks noGrp="1" noChangeArrowheads="1"/>
          </p:cNvSpPr>
          <p:nvPr>
            <p:ph type="body" idx="1"/>
          </p:nvPr>
        </p:nvSpPr>
        <p:spPr>
          <a:xfrm>
            <a:off x="897388" y="4689515"/>
            <a:ext cx="4947338" cy="4440985"/>
          </a:xfrm>
          <a:solidFill>
            <a:srgbClr val="FFFFFF"/>
          </a:solidFill>
          <a:ln>
            <a:solidFill>
              <a:srgbClr val="000000"/>
            </a:solidFill>
            <a:miter lim="800000"/>
            <a:headEnd/>
            <a:tailEnd/>
          </a:ln>
        </p:spPr>
        <p:txBody>
          <a:bodyPr lIns="91426" tIns="45714" rIns="91426" bIns="45714"/>
          <a:lstStyle/>
          <a:p>
            <a:pPr eaLnBrk="1" hangingPunct="1"/>
            <a:r>
              <a:rPr lang="el-GR" smtClean="0">
                <a:solidFill>
                  <a:srgbClr val="000000"/>
                </a:solidFill>
              </a:rPr>
              <a:t>Four common staining procedures used in chromosomal analysis. Most karyotypes are prepared using G-banding. R-banding produces a pattern of bands that is the reverse of those in G-banded chromosomes.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miter lim="800000"/>
            <a:headEnd/>
            <a:tailEnd/>
          </a:ln>
        </p:spPr>
        <p:txBody>
          <a:bodyPr/>
          <a:lstStyle/>
          <a:p>
            <a:fld id="{6CE7737D-2C0B-48D4-A8AA-A380870A2B67}" type="slidenum">
              <a:rPr lang="en-US" smtClean="0"/>
              <a:pPr/>
              <a:t>39</a:t>
            </a:fld>
            <a:endParaRPr lang="en-US" smtClean="0"/>
          </a:p>
        </p:txBody>
      </p:sp>
      <p:sp>
        <p:nvSpPr>
          <p:cNvPr id="112643" name="Rectangle 2"/>
          <p:cNvSpPr>
            <a:spLocks noGrp="1" noRot="1" noChangeAspect="1" noChangeArrowheads="1" noTextEdit="1"/>
          </p:cNvSpPr>
          <p:nvPr>
            <p:ph type="sldImg"/>
          </p:nvPr>
        </p:nvSpPr>
        <p:spPr>
          <a:xfrm>
            <a:off x="903288" y="742950"/>
            <a:ext cx="4935537" cy="3702050"/>
          </a:xfrm>
          <a:solidFill>
            <a:srgbClr val="FFFFFF"/>
          </a:solidFill>
          <a:ln/>
        </p:spPr>
      </p:sp>
      <p:sp>
        <p:nvSpPr>
          <p:cNvPr id="112644" name="Rectangle 3"/>
          <p:cNvSpPr>
            <a:spLocks noGrp="1" noChangeArrowheads="1"/>
          </p:cNvSpPr>
          <p:nvPr>
            <p:ph type="body" idx="1"/>
          </p:nvPr>
        </p:nvSpPr>
        <p:spPr>
          <a:xfrm>
            <a:off x="897388" y="4689515"/>
            <a:ext cx="4947338" cy="4440985"/>
          </a:xfrm>
          <a:solidFill>
            <a:srgbClr val="FFFFFF"/>
          </a:solidFill>
          <a:ln>
            <a:solidFill>
              <a:srgbClr val="000000"/>
            </a:solidFill>
            <a:miter lim="800000"/>
            <a:headEnd/>
            <a:tailEnd/>
          </a:ln>
        </p:spPr>
        <p:txBody>
          <a:bodyPr lIns="91426" tIns="45714" rIns="91426" bIns="45714"/>
          <a:lstStyle/>
          <a:p>
            <a:pPr eaLnBrk="1" hangingPunct="1"/>
            <a:r>
              <a:rPr lang="el-GR" smtClean="0">
                <a:solidFill>
                  <a:srgbClr val="000000"/>
                </a:solidFill>
              </a:rPr>
              <a:t>Four common staining procedures used in chromosomal analysis. Most karyotypes are prepared using G-banding. R-banding produces a pattern of bands that is the reverse of those in G-banded chromosomes.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miter lim="800000"/>
            <a:headEnd/>
            <a:tailEnd/>
          </a:ln>
        </p:spPr>
        <p:txBody>
          <a:bodyPr/>
          <a:lstStyle/>
          <a:p>
            <a:fld id="{54B8039B-34A9-416E-90A4-3BA6122D830E}" type="slidenum">
              <a:rPr lang="en-US" smtClean="0"/>
              <a:pPr/>
              <a:t>20</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miter lim="800000"/>
            <a:headEnd/>
            <a:tailEnd/>
          </a:ln>
        </p:spPr>
        <p:txBody>
          <a:bodyPr/>
          <a:lstStyle/>
          <a:p>
            <a:fld id="{EAE71A72-EF4F-4FBD-91D2-24D1B3C10F67}" type="slidenum">
              <a:rPr lang="en-US" smtClean="0"/>
              <a:pPr/>
              <a:t>24</a:t>
            </a:fld>
            <a:endParaRPr lang="en-US" smtClean="0"/>
          </a:p>
        </p:txBody>
      </p:sp>
      <p:sp>
        <p:nvSpPr>
          <p:cNvPr id="103427" name="Rectangle 2"/>
          <p:cNvSpPr>
            <a:spLocks noGrp="1" noRot="1" noChangeAspect="1" noChangeArrowheads="1" noTextEdit="1"/>
          </p:cNvSpPr>
          <p:nvPr>
            <p:ph type="sldImg"/>
          </p:nvPr>
        </p:nvSpPr>
        <p:spPr>
          <a:xfrm>
            <a:off x="903288" y="742950"/>
            <a:ext cx="4935537" cy="3702050"/>
          </a:xfrm>
          <a:solidFill>
            <a:srgbClr val="FFFFFF"/>
          </a:solidFill>
          <a:ln/>
        </p:spPr>
      </p:sp>
      <p:sp>
        <p:nvSpPr>
          <p:cNvPr id="103428" name="Rectangle 3"/>
          <p:cNvSpPr>
            <a:spLocks noGrp="1" noChangeArrowheads="1"/>
          </p:cNvSpPr>
          <p:nvPr>
            <p:ph type="body" idx="1"/>
          </p:nvPr>
        </p:nvSpPr>
        <p:spPr>
          <a:xfrm>
            <a:off x="897388" y="4689515"/>
            <a:ext cx="4947338" cy="4440985"/>
          </a:xfrm>
          <a:solidFill>
            <a:srgbClr val="FFFFFF"/>
          </a:solidFill>
          <a:ln>
            <a:solidFill>
              <a:srgbClr val="000000"/>
            </a:solidFill>
            <a:miter lim="800000"/>
            <a:headEnd/>
            <a:tailEnd/>
          </a:ln>
        </p:spPr>
        <p:txBody>
          <a:bodyPr lIns="91426" tIns="45714" rIns="91426" bIns="45714"/>
          <a:lstStyle/>
          <a:p>
            <a:pPr eaLnBrk="1" hangingPunct="1"/>
            <a:r>
              <a:rPr lang="el-GR" smtClean="0">
                <a:solidFill>
                  <a:srgbClr val="000000"/>
                </a:solidFill>
              </a:rPr>
              <a:t>The steps in the process of creating a karyotype for chromosome analysis.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21715BEA-F913-4BBC-8C09-C47875454C77}" type="slidenum">
              <a:rPr lang="en-US"/>
              <a:pPr/>
              <a:t>25</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898949" y="4689515"/>
            <a:ext cx="4944216" cy="4442698"/>
          </a:xfrm>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EAB0D0B-7783-4F3B-B32D-BAB66D7C8386}" type="slidenum">
              <a:rPr lang="en-US"/>
              <a:pPr/>
              <a:t>26</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898949" y="4689515"/>
            <a:ext cx="4944216" cy="4442698"/>
          </a:xfrm>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C2314D7-05CF-4659-84E5-D03563555800}" type="slidenum">
              <a:rPr lang="en-US"/>
              <a:pPr/>
              <a:t>27</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xfrm>
            <a:off x="898949" y="4689515"/>
            <a:ext cx="4944216" cy="4442698"/>
          </a:xfrm>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miter lim="800000"/>
            <a:headEnd/>
            <a:tailEnd/>
          </a:ln>
        </p:spPr>
        <p:txBody>
          <a:bodyPr/>
          <a:lstStyle/>
          <a:p>
            <a:fld id="{13DA179A-5DB8-4EB0-BAFD-3FB28FD4BE31}" type="slidenum">
              <a:rPr lang="en-US" smtClean="0"/>
              <a:pPr/>
              <a:t>28</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p:spPr>
        <p:txBody>
          <a:bodyPr/>
          <a:lstStyle/>
          <a:p>
            <a:pPr eaLnBrk="1" hangingPunct="1"/>
            <a:r>
              <a:rPr lang="el-GR" smtClean="0">
                <a:solidFill>
                  <a:srgbClr val="000000"/>
                </a:solidFill>
              </a:rPr>
              <a:t>(a) A metaphase array of chromosomes as viewed in the microscope. (b) The computer-derived karyotype. Note that the computer has straightened the chromosomes as they were processed and arranged into a karyotype.</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miter lim="800000"/>
            <a:headEnd/>
            <a:tailEnd/>
          </a:ln>
        </p:spPr>
        <p:txBody>
          <a:bodyPr/>
          <a:lstStyle/>
          <a:p>
            <a:fld id="{5EF228EC-97C9-47D8-96EC-09AAB1FFF560}" type="slidenum">
              <a:rPr lang="en-US" smtClean="0"/>
              <a:pPr/>
              <a:t>30</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miter lim="800000"/>
            <a:headEnd/>
            <a:tailEnd/>
          </a:ln>
        </p:spPr>
        <p:txBody>
          <a:bodyPr/>
          <a:lstStyle/>
          <a:p>
            <a:fld id="{DFC7DFBE-DD71-4FE3-98E6-EB87EF54473B}" type="slidenum">
              <a:rPr lang="en-US" smtClean="0"/>
              <a:pPr/>
              <a:t>31</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0C52E1-036B-4EFB-B87F-952C6B7DEBD8}" type="datetimeFigureOut">
              <a:rPr lang="ru-RU" smtClean="0"/>
              <a:pPr/>
              <a:t>10.02.2019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39321C-FFBA-48ED-A399-500D73C9395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0C52E1-036B-4EFB-B87F-952C6B7DEBD8}" type="datetimeFigureOut">
              <a:rPr lang="ru-RU" smtClean="0"/>
              <a:pPr/>
              <a:t>10.02.2019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39321C-FFBA-48ED-A399-500D73C9395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http://anthro.palomar.edu/abnormal/images/karyotype_process.gif"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medicinenet.com/down_syndrome_overview/article.htm"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http://www.handresearch.com/course/developments-3.htm"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ymptoms.wrongdiagnosis.com/cosymptoms/simian-crease-all.htm"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hyperlink" Target="http://www3.interscience.wiley.com/journal/119624363/abstract" TargetMode="External"/><Relationship Id="rId3" Type="http://schemas.openxmlformats.org/officeDocument/2006/relationships/hyperlink" Target="http://books.google.com/books?id=nuNsAAAAMAAJ" TargetMode="External"/><Relationship Id="rId7" Type="http://schemas.openxmlformats.org/officeDocument/2006/relationships/hyperlink" Target="http://www.handresearch.com/diagnostics/hand-charts-for-smith-lemli-opitz-syndrome.htm" TargetMode="External"/><Relationship Id="rId2" Type="http://schemas.openxmlformats.org/officeDocument/2006/relationships/hyperlink" Target="http://www.handresearch.com/diagnostics/hand-charts-for-cri-du-chat-syndrome.htm" TargetMode="External"/><Relationship Id="rId1" Type="http://schemas.openxmlformats.org/officeDocument/2006/relationships/slideLayout" Target="../slideLayouts/slideLayout2.xml"/><Relationship Id="rId6" Type="http://schemas.openxmlformats.org/officeDocument/2006/relationships/hyperlink" Target="http://www.handresearch.com/diagnostics/hand-charts-for-rubella-syndrome.htm" TargetMode="External"/><Relationship Id="rId5" Type="http://schemas.openxmlformats.org/officeDocument/2006/relationships/hyperlink" Target="http://www3.interscience.wiley.com/journal/119555312/abstract" TargetMode="External"/><Relationship Id="rId10" Type="http://schemas.openxmlformats.org/officeDocument/2006/relationships/hyperlink" Target="http://www.handresearch.com/diagnostics/hand-charts-for-de-grouchy-syndrome.htm" TargetMode="External"/><Relationship Id="rId4" Type="http://schemas.openxmlformats.org/officeDocument/2006/relationships/hyperlink" Target="http://www.handresearch.com/diagnostics/hand-charts-for-edwards-syndrome.htm" TargetMode="External"/><Relationship Id="rId9" Type="http://schemas.openxmlformats.org/officeDocument/2006/relationships/hyperlink" Target="http://www.handresearch.com/diagnostics/hand-charts-for-williams-syndrome.htm"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7384"/>
            <a:ext cx="9144000" cy="187220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latin typeface="Arial" pitchFamily="34" charset="0"/>
                <a:cs typeface="Arial" pitchFamily="34" charset="0"/>
              </a:rPr>
              <a:t>Lecture </a:t>
            </a:r>
            <a:r>
              <a:rPr lang="en-US" dirty="0" smtClean="0">
                <a:latin typeface="Arial" pitchFamily="34" charset="0"/>
                <a:cs typeface="Arial" pitchFamily="34" charset="0"/>
              </a:rPr>
              <a:t>6.</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err="1" smtClean="0">
                <a:latin typeface="Arial" pitchFamily="34" charset="0"/>
                <a:cs typeface="Arial" pitchFamily="34" charset="0"/>
              </a:rPr>
              <a:t>Cytogenetics</a:t>
            </a:r>
            <a:r>
              <a:rPr lang="en-US" b="1" dirty="0" smtClean="0">
                <a:latin typeface="Arial" pitchFamily="34" charset="0"/>
                <a:cs typeface="Arial" pitchFamily="34" charset="0"/>
              </a:rPr>
              <a:t>. </a:t>
            </a:r>
            <a:r>
              <a:rPr lang="en-US" b="1" dirty="0" smtClean="0">
                <a:latin typeface="Arial" pitchFamily="34" charset="0"/>
                <a:cs typeface="Arial" pitchFamily="34" charset="0"/>
              </a:rPr>
              <a:t>Chromosomal Diseases. </a:t>
            </a:r>
            <a:r>
              <a:rPr lang="en-US" b="1" dirty="0" err="1" smtClean="0">
                <a:latin typeface="Arial" pitchFamily="34" charset="0"/>
                <a:cs typeface="Arial" pitchFamily="34" charset="0"/>
              </a:rPr>
              <a:t>Dermatoglyphics</a:t>
            </a:r>
            <a:r>
              <a:rPr lang="en-US" b="1" dirty="0" smtClean="0">
                <a:latin typeface="Arial" pitchFamily="34" charset="0"/>
                <a:cs typeface="Arial" pitchFamily="34" charset="0"/>
              </a:rPr>
              <a:t>.</a:t>
            </a:r>
            <a:endParaRPr lang="ru-RU" b="1"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477000"/>
          </a:xfrm>
        </p:spPr>
        <p:style>
          <a:lnRef idx="2">
            <a:schemeClr val="accent3"/>
          </a:lnRef>
          <a:fillRef idx="1">
            <a:schemeClr val="lt1"/>
          </a:fillRef>
          <a:effectRef idx="0">
            <a:schemeClr val="accent3"/>
          </a:effectRef>
          <a:fontRef idx="minor">
            <a:schemeClr val="dk1"/>
          </a:fontRef>
        </p:style>
        <p:txBody>
          <a:bodyPr/>
          <a:lstStyle/>
          <a:p>
            <a:r>
              <a:rPr lang="en-US" dirty="0">
                <a:latin typeface="Times New Roman" pitchFamily="18" charset="0"/>
                <a:cs typeface="Times New Roman" pitchFamily="18" charset="0"/>
              </a:rPr>
              <a:t>A </a:t>
            </a:r>
            <a:r>
              <a:rPr lang="en-US" b="1" dirty="0" err="1">
                <a:latin typeface="Times New Roman" pitchFamily="18" charset="0"/>
                <a:cs typeface="Times New Roman" pitchFamily="18" charset="0"/>
              </a:rPr>
              <a:t>karyotype</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the </a:t>
            </a:r>
            <a:r>
              <a:rPr lang="en-US" b="1" dirty="0" smtClean="0">
                <a:latin typeface="Times New Roman" pitchFamily="18" charset="0"/>
                <a:cs typeface="Times New Roman" pitchFamily="18" charset="0"/>
              </a:rPr>
              <a:t>number</a:t>
            </a:r>
            <a:r>
              <a:rPr lang="en-US" dirty="0" smtClean="0">
                <a:latin typeface="Times New Roman" pitchFamily="18" charset="0"/>
                <a:cs typeface="Times New Roman" pitchFamily="18" charset="0"/>
              </a:rPr>
              <a:t> and</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appearance</a:t>
            </a:r>
            <a:r>
              <a:rPr lang="en-US" dirty="0">
                <a:latin typeface="Times New Roman" pitchFamily="18" charset="0"/>
                <a:cs typeface="Times New Roman" pitchFamily="18" charset="0"/>
              </a:rPr>
              <a:t> of chromosomes in the nucleus of a eukaryotic cell.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karyotype</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is also used for the complete set of chromosomes in a </a:t>
            </a:r>
            <a:r>
              <a:rPr lang="en-US" b="1" dirty="0">
                <a:latin typeface="Times New Roman" pitchFamily="18" charset="0"/>
                <a:cs typeface="Times New Roman" pitchFamily="18" charset="0"/>
              </a:rPr>
              <a:t>species</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or an individual </a:t>
            </a:r>
            <a:r>
              <a:rPr lang="en-US" dirty="0">
                <a:latin typeface="Times New Roman" pitchFamily="18" charset="0"/>
                <a:cs typeface="Times New Roman" pitchFamily="18" charset="0"/>
              </a:rPr>
              <a:t>organism.</a:t>
            </a:r>
            <a:endParaRPr lang="en-US" dirty="0" smtClean="0">
              <a:latin typeface="Times New Roman" pitchFamily="18" charset="0"/>
              <a:cs typeface="Times New Roman" pitchFamily="18" charset="0"/>
            </a:endParaRPr>
          </a:p>
          <a:p>
            <a:r>
              <a:rPr lang="en-US" b="1" dirty="0" err="1" smtClean="0">
                <a:latin typeface="Times New Roman" pitchFamily="18" charset="0"/>
                <a:cs typeface="Times New Roman" pitchFamily="18" charset="0"/>
              </a:rPr>
              <a:t>Karyograph</a:t>
            </a:r>
            <a:r>
              <a:rPr lang="en-US" dirty="0" smtClean="0">
                <a:latin typeface="Times New Roman" pitchFamily="18" charset="0"/>
                <a:cs typeface="Times New Roman" pitchFamily="18" charset="0"/>
              </a:rPr>
              <a:t> is a </a:t>
            </a:r>
            <a:r>
              <a:rPr lang="en-US" dirty="0">
                <a:latin typeface="Times New Roman" pitchFamily="18" charset="0"/>
                <a:cs typeface="Times New Roman" pitchFamily="18" charset="0"/>
              </a:rPr>
              <a:t>diagram or photograph of the chromosomes of a cell, </a:t>
            </a:r>
            <a:r>
              <a:rPr lang="en-US" b="1" dirty="0">
                <a:latin typeface="Times New Roman" pitchFamily="18" charset="0"/>
                <a:cs typeface="Times New Roman" pitchFamily="18" charset="0"/>
              </a:rPr>
              <a:t>arranged in homologous pairs and in a numbered sequence </a:t>
            </a:r>
            <a:r>
              <a:rPr lang="en-US" b="1" dirty="0" smtClean="0">
                <a:latin typeface="Times New Roman" pitchFamily="18" charset="0"/>
                <a:cs typeface="Times New Roman" pitchFamily="18" charset="0"/>
              </a:rPr>
              <a:t>also </a:t>
            </a:r>
            <a:r>
              <a:rPr lang="en-US" b="1" dirty="0">
                <a:latin typeface="Times New Roman" pitchFamily="18" charset="0"/>
                <a:cs typeface="Times New Roman" pitchFamily="18" charset="0"/>
              </a:rPr>
              <a:t>called </a:t>
            </a:r>
            <a:r>
              <a:rPr lang="en-US" b="1" dirty="0" err="1">
                <a:latin typeface="Times New Roman" pitchFamily="18" charset="0"/>
                <a:cs typeface="Times New Roman" pitchFamily="18" charset="0"/>
              </a:rPr>
              <a:t>idiogram</a:t>
            </a:r>
            <a:endParaRPr lang="en-US" b="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axman\Pictures\karyogram.png"/>
          <p:cNvPicPr>
            <a:picLocks noChangeAspect="1" noChangeArrowheads="1"/>
          </p:cNvPicPr>
          <p:nvPr/>
        </p:nvPicPr>
        <p:blipFill>
          <a:blip r:embed="rId2" cstate="print"/>
          <a:srcRect/>
          <a:stretch>
            <a:fillRect/>
          </a:stretch>
        </p:blipFill>
        <p:spPr bwMode="auto">
          <a:xfrm>
            <a:off x="381000" y="762000"/>
            <a:ext cx="8348012" cy="3733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uman cells normally contain 23 pairs of chromosomes, for a total of 46 chromosomes in each cel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uman cells normally contain 23 pairs of chromosomes, for a total of 46 chromosomes in each cel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homepages.uel.ac.uk/V.K.Sieber/solidktp.jpg"/>
          <p:cNvPicPr>
            <a:picLocks noChangeAspect="1" noChangeArrowheads="1"/>
          </p:cNvPicPr>
          <p:nvPr/>
        </p:nvPicPr>
        <p:blipFill>
          <a:blip r:embed="rId2" cstate="print"/>
          <a:srcRect/>
          <a:stretch>
            <a:fillRect/>
          </a:stretch>
        </p:blipFill>
        <p:spPr bwMode="auto">
          <a:xfrm>
            <a:off x="1371600" y="128277"/>
            <a:ext cx="6629399" cy="606306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axman\Pictures\human_karyogram.png"/>
          <p:cNvPicPr>
            <a:picLocks noChangeAspect="1" noChangeArrowheads="1"/>
          </p:cNvPicPr>
          <p:nvPr/>
        </p:nvPicPr>
        <p:blipFill>
          <a:blip r:embed="rId2" cstate="print"/>
          <a:srcRect/>
          <a:stretch>
            <a:fillRect/>
          </a:stretch>
        </p:blipFill>
        <p:spPr bwMode="auto">
          <a:xfrm>
            <a:off x="313764" y="533400"/>
            <a:ext cx="8292353" cy="5638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axman\Pictures\Karyotype_Hsu_1956.jpg"/>
          <p:cNvPicPr>
            <a:picLocks noChangeAspect="1" noChangeArrowheads="1"/>
          </p:cNvPicPr>
          <p:nvPr/>
        </p:nvPicPr>
        <p:blipFill>
          <a:blip r:embed="rId2" cstate="print"/>
          <a:srcRect/>
          <a:stretch>
            <a:fillRect/>
          </a:stretch>
        </p:blipFill>
        <p:spPr bwMode="auto">
          <a:xfrm>
            <a:off x="304800" y="200443"/>
            <a:ext cx="8610600" cy="651476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smtClean="0">
                <a:latin typeface="Times New Roman" pitchFamily="18" charset="0"/>
                <a:cs typeface="Times New Roman" pitchFamily="18" charset="0"/>
              </a:rPr>
              <a:t>Chromosome Shape</a:t>
            </a:r>
          </a:p>
        </p:txBody>
      </p:sp>
      <p:sp>
        <p:nvSpPr>
          <p:cNvPr id="14339" name="Rectangle 3"/>
          <p:cNvSpPr>
            <a:spLocks noGrp="1" noChangeArrowheads="1"/>
          </p:cNvSpPr>
          <p:nvPr>
            <p:ph type="body"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pPr eaLnBrk="1" hangingPunct="1"/>
            <a:r>
              <a:rPr lang="en-US" dirty="0" smtClean="0">
                <a:latin typeface="Times New Roman" pitchFamily="18" charset="0"/>
                <a:cs typeface="Times New Roman" pitchFamily="18" charset="0"/>
              </a:rPr>
              <a:t>As chromosomes condense and become visible </a:t>
            </a:r>
            <a:r>
              <a:rPr lang="en-US" b="1" dirty="0" smtClean="0">
                <a:latin typeface="Times New Roman" pitchFamily="18" charset="0"/>
                <a:cs typeface="Times New Roman" pitchFamily="18" charset="0"/>
              </a:rPr>
              <a:t>during cell division</a:t>
            </a:r>
            <a:r>
              <a:rPr lang="en-US" dirty="0" smtClean="0">
                <a:latin typeface="Times New Roman" pitchFamily="18" charset="0"/>
                <a:cs typeface="Times New Roman" pitchFamily="18" charset="0"/>
              </a:rPr>
              <a:t>, certain structural features can be recognized</a:t>
            </a:r>
            <a:endParaRPr lang="en-US" dirty="0" smtClean="0">
              <a:solidFill>
                <a:srgbClr val="0000FF"/>
              </a:solidFill>
              <a:latin typeface="Times New Roman" pitchFamily="18" charset="0"/>
              <a:cs typeface="Times New Roman" pitchFamily="18" charset="0"/>
            </a:endParaRPr>
          </a:p>
          <a:p>
            <a:pPr eaLnBrk="1" hangingPunct="1"/>
            <a:endParaRPr lang="en-US" b="1" dirty="0" smtClean="0">
              <a:solidFill>
                <a:srgbClr val="0000FF"/>
              </a:solidFill>
              <a:latin typeface="Times New Roman" pitchFamily="18" charset="0"/>
              <a:cs typeface="Times New Roman" pitchFamily="18" charset="0"/>
            </a:endParaRPr>
          </a:p>
          <a:p>
            <a:pPr eaLnBrk="1" hangingPunct="1"/>
            <a:r>
              <a:rPr lang="en-US" b="1" dirty="0" err="1" smtClean="0">
                <a:solidFill>
                  <a:srgbClr val="0000FF"/>
                </a:solidFill>
                <a:latin typeface="Times New Roman" pitchFamily="18" charset="0"/>
                <a:cs typeface="Times New Roman" pitchFamily="18" charset="0"/>
              </a:rPr>
              <a:t>Centromere</a:t>
            </a:r>
            <a:r>
              <a:rPr lang="en-US" b="1" dirty="0" smtClean="0">
                <a:latin typeface="Times New Roman" pitchFamily="18" charset="0"/>
                <a:cs typeface="Times New Roman" pitchFamily="18" charset="0"/>
              </a:rPr>
              <a:t> </a:t>
            </a:r>
          </a:p>
          <a:p>
            <a:pPr lvl="1" eaLnBrk="1" hangingPunct="1"/>
            <a:r>
              <a:rPr lang="en-US" dirty="0" smtClean="0">
                <a:latin typeface="Times New Roman" pitchFamily="18" charset="0"/>
                <a:cs typeface="Times New Roman" pitchFamily="18" charset="0"/>
              </a:rPr>
              <a:t>A region of a chromosome to which microtubule fibers attach during cell division</a:t>
            </a:r>
          </a:p>
          <a:p>
            <a:pPr lvl="1" eaLnBrk="1" hangingPunct="1"/>
            <a:r>
              <a:rPr lang="en-US" dirty="0" smtClean="0">
                <a:latin typeface="Times New Roman" pitchFamily="18" charset="0"/>
                <a:cs typeface="Times New Roman" pitchFamily="18" charset="0"/>
              </a:rPr>
              <a:t>The location of a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gives a chromosome its characteristic shape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axman\Pictures\matching.gif"/>
          <p:cNvPicPr>
            <a:picLocks noChangeAspect="1" noChangeArrowheads="1"/>
          </p:cNvPicPr>
          <p:nvPr/>
        </p:nvPicPr>
        <p:blipFill>
          <a:blip r:embed="rId2" cstate="print"/>
          <a:srcRect/>
          <a:stretch>
            <a:fillRect/>
          </a:stretch>
        </p:blipFill>
        <p:spPr bwMode="auto">
          <a:xfrm>
            <a:off x="1878624" y="304801"/>
            <a:ext cx="5360376" cy="642257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2362200" y="926197"/>
            <a:ext cx="3776663" cy="5246003"/>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915400" cy="5943600"/>
          </a:xfrm>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r>
              <a:rPr lang="en-US" dirty="0" smtClean="0">
                <a:latin typeface="Times New Roman" pitchFamily="18" charset="0"/>
                <a:cs typeface="Times New Roman" pitchFamily="18" charset="0"/>
              </a:rPr>
              <a:t>The position of the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in the chromosome (which is constant to a given chromosome) varies i.e., it may occupy different positions.</a:t>
            </a:r>
          </a:p>
          <a:p>
            <a:r>
              <a:rPr lang="en-US" dirty="0" smtClean="0">
                <a:latin typeface="Times New Roman" pitchFamily="18" charset="0"/>
                <a:cs typeface="Times New Roman" pitchFamily="18" charset="0"/>
              </a:rPr>
              <a:t> Based on this, four morphological shapes have been identified in chromosomes. </a:t>
            </a:r>
          </a:p>
          <a:p>
            <a:pPr lvl="1"/>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Metacentric</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lvl="1"/>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occupies a middle position with reference to the length of the </a:t>
            </a:r>
            <a:r>
              <a:rPr lang="en-US" dirty="0" err="1" smtClean="0">
                <a:latin typeface="Times New Roman" pitchFamily="18" charset="0"/>
                <a:cs typeface="Times New Roman" pitchFamily="18" charset="0"/>
              </a:rPr>
              <a:t>chr</a:t>
            </a:r>
            <a:r>
              <a:rPr lang="en-US" dirty="0" smtClean="0">
                <a:latin typeface="Times New Roman" pitchFamily="18" charset="0"/>
                <a:cs typeface="Times New Roman" pitchFamily="18" charset="0"/>
              </a:rPr>
              <a:t>. </a:t>
            </a:r>
          </a:p>
          <a:p>
            <a:pPr lvl="1"/>
            <a:r>
              <a:rPr lang="en-US" b="1" dirty="0" smtClean="0">
                <a:latin typeface="Times New Roman" pitchFamily="18" charset="0"/>
                <a:cs typeface="Times New Roman" pitchFamily="18" charset="0"/>
              </a:rPr>
              <a:t>Sub </a:t>
            </a:r>
            <a:r>
              <a:rPr lang="en-US" b="1" dirty="0" err="1" smtClean="0">
                <a:latin typeface="Times New Roman" pitchFamily="18" charset="0"/>
                <a:cs typeface="Times New Roman" pitchFamily="18" charset="0"/>
              </a:rPr>
              <a:t>metacentric</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lvl="1"/>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is located some distance away from the middle region of the </a:t>
            </a:r>
            <a:r>
              <a:rPr lang="en-US" dirty="0" err="1" smtClean="0">
                <a:latin typeface="Times New Roman" pitchFamily="18" charset="0"/>
                <a:cs typeface="Times New Roman" pitchFamily="18" charset="0"/>
              </a:rPr>
              <a:t>chr</a:t>
            </a:r>
            <a:r>
              <a:rPr lang="en-US" dirty="0" smtClean="0">
                <a:latin typeface="Times New Roman" pitchFamily="18" charset="0"/>
                <a:cs typeface="Times New Roman" pitchFamily="18" charset="0"/>
              </a:rPr>
              <a:t>, the position is said to be median and the </a:t>
            </a:r>
            <a:r>
              <a:rPr lang="en-US" dirty="0" err="1" smtClean="0">
                <a:latin typeface="Times New Roman" pitchFamily="18" charset="0"/>
                <a:cs typeface="Times New Roman" pitchFamily="18" charset="0"/>
              </a:rPr>
              <a:t>chr</a:t>
            </a:r>
            <a:r>
              <a:rPr lang="en-US" dirty="0" smtClean="0">
                <a:latin typeface="Times New Roman" pitchFamily="18" charset="0"/>
                <a:cs typeface="Times New Roman" pitchFamily="18" charset="0"/>
              </a:rPr>
              <a:t> will be shorter than the other</a:t>
            </a:r>
          </a:p>
          <a:p>
            <a:pPr lvl="1"/>
            <a:r>
              <a:rPr lang="en-US" b="1" dirty="0" err="1" smtClean="0">
                <a:latin typeface="Times New Roman" pitchFamily="18" charset="0"/>
                <a:cs typeface="Times New Roman" pitchFamily="18" charset="0"/>
              </a:rPr>
              <a:t>Acrocentric</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In this case, the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is situated almost near one end of the chromo­some. </a:t>
            </a:r>
          </a:p>
          <a:p>
            <a:pPr lvl="1"/>
            <a:r>
              <a:rPr lang="en-US" b="1" dirty="0" err="1" smtClean="0">
                <a:latin typeface="Times New Roman" pitchFamily="18" charset="0"/>
                <a:cs typeface="Times New Roman" pitchFamily="18" charset="0"/>
              </a:rPr>
              <a:t>Telocentric</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When the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is situated exactly at one end, the chromosome will be having only one long arm. </a:t>
            </a:r>
            <a:endParaRPr 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laxman\Pictures\centpos.gif"/>
          <p:cNvPicPr>
            <a:picLocks noChangeAspect="1" noChangeArrowheads="1"/>
          </p:cNvPicPr>
          <p:nvPr/>
        </p:nvPicPr>
        <p:blipFill>
          <a:blip r:embed="rId2" cstate="print"/>
          <a:srcRect/>
          <a:stretch>
            <a:fillRect/>
          </a:stretch>
        </p:blipFill>
        <p:spPr bwMode="auto">
          <a:xfrm>
            <a:off x="457200" y="76200"/>
            <a:ext cx="8437419" cy="4191000"/>
          </a:xfrm>
          <a:prstGeom prst="rect">
            <a:avLst/>
          </a:prstGeom>
          <a:noFill/>
        </p:spPr>
      </p:pic>
      <p:pic>
        <p:nvPicPr>
          <p:cNvPr id="31747" name="Picture 3" descr="C:\Users\laxman\Pictures\image059.jpg"/>
          <p:cNvPicPr>
            <a:picLocks noChangeAspect="1" noChangeArrowheads="1"/>
          </p:cNvPicPr>
          <p:nvPr/>
        </p:nvPicPr>
        <p:blipFill>
          <a:blip r:embed="rId3" cstate="print"/>
          <a:srcRect/>
          <a:stretch>
            <a:fillRect/>
          </a:stretch>
        </p:blipFill>
        <p:spPr bwMode="auto">
          <a:xfrm>
            <a:off x="1981200" y="4352925"/>
            <a:ext cx="5486400" cy="23526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Chromosome Abnormalities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5257800"/>
          </a:xfrm>
        </p:spPr>
        <p:style>
          <a:lnRef idx="2">
            <a:schemeClr val="accent3"/>
          </a:lnRef>
          <a:fillRef idx="1">
            <a:schemeClr val="lt1"/>
          </a:fillRef>
          <a:effectRef idx="0">
            <a:schemeClr val="accent3"/>
          </a:effectRef>
          <a:fontRef idx="minor">
            <a:schemeClr val="dk1"/>
          </a:fontRef>
        </p:style>
        <p:txBody>
          <a:bodyPr>
            <a:normAutofit/>
          </a:bodyPr>
          <a:lstStyle/>
          <a:p>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chromosome abnormality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an abnormality of chromosome number or structure.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are many types of chromosome abnormalities.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hey </a:t>
            </a:r>
            <a:r>
              <a:rPr lang="en-US" dirty="0">
                <a:latin typeface="Times New Roman" pitchFamily="18" charset="0"/>
                <a:cs typeface="Times New Roman" pitchFamily="18" charset="0"/>
              </a:rPr>
              <a:t>can be organized into two basic groups:</a:t>
            </a:r>
          </a:p>
          <a:p>
            <a:r>
              <a:rPr lang="en-US" b="1" dirty="0">
                <a:latin typeface="Times New Roman" pitchFamily="18" charset="0"/>
                <a:cs typeface="Times New Roman" pitchFamily="18" charset="0"/>
              </a:rPr>
              <a:t>Numerical Abnormalities</a:t>
            </a:r>
            <a:r>
              <a:rPr lang="en-US" b="1" dirty="0" smtClean="0">
                <a:latin typeface="Times New Roman" pitchFamily="18" charset="0"/>
                <a:cs typeface="Times New Roman" pitchFamily="18" charset="0"/>
              </a:rPr>
              <a:t>:</a:t>
            </a:r>
          </a:p>
          <a:p>
            <a:pPr lvl="1"/>
            <a:r>
              <a:rPr lang="en-US" dirty="0" smtClean="0">
                <a:latin typeface="Times New Roman" pitchFamily="18" charset="0"/>
                <a:cs typeface="Times New Roman" pitchFamily="18" charset="0"/>
              </a:rPr>
              <a:t>When </a:t>
            </a:r>
            <a:r>
              <a:rPr lang="en-US" dirty="0">
                <a:latin typeface="Times New Roman" pitchFamily="18" charset="0"/>
                <a:cs typeface="Times New Roman" pitchFamily="18" charset="0"/>
              </a:rPr>
              <a:t>an individual is missing either a chromosome from a pair (</a:t>
            </a:r>
            <a:r>
              <a:rPr lang="en-US" dirty="0" err="1">
                <a:latin typeface="Times New Roman" pitchFamily="18" charset="0"/>
                <a:cs typeface="Times New Roman" pitchFamily="18" charset="0"/>
              </a:rPr>
              <a:t>monosomy</a:t>
            </a:r>
            <a:r>
              <a:rPr lang="en-US" dirty="0">
                <a:latin typeface="Times New Roman" pitchFamily="18" charset="0"/>
                <a:cs typeface="Times New Roman" pitchFamily="18" charset="0"/>
              </a:rPr>
              <a:t>) or has </a:t>
            </a:r>
            <a:r>
              <a:rPr lang="en-US" dirty="0" smtClean="0">
                <a:latin typeface="Times New Roman" pitchFamily="18" charset="0"/>
                <a:cs typeface="Times New Roman" pitchFamily="18" charset="0"/>
              </a:rPr>
              <a:t>&gt; 2 </a:t>
            </a:r>
            <a:r>
              <a:rPr lang="en-US" dirty="0">
                <a:latin typeface="Times New Roman" pitchFamily="18" charset="0"/>
                <a:cs typeface="Times New Roman" pitchFamily="18" charset="0"/>
              </a:rPr>
              <a:t>chromosomes of a pair (</a:t>
            </a:r>
            <a:r>
              <a:rPr lang="en-US" dirty="0" err="1">
                <a:latin typeface="Times New Roman" pitchFamily="18" charset="0"/>
                <a:cs typeface="Times New Roman" pitchFamily="18" charset="0"/>
              </a:rPr>
              <a:t>trisomy</a:t>
            </a:r>
            <a:r>
              <a:rPr lang="en-US" dirty="0" smtClean="0">
                <a:latin typeface="Times New Roman" pitchFamily="18" charset="0"/>
                <a:cs typeface="Times New Roman" pitchFamily="18" charset="0"/>
              </a:rPr>
              <a:t>) or have abnormal sets of genome</a:t>
            </a:r>
          </a:p>
          <a:p>
            <a:pPr lvl="2"/>
            <a:r>
              <a:rPr lang="en-US" b="1" dirty="0" err="1" smtClean="0">
                <a:latin typeface="Times New Roman" pitchFamily="18" charset="0"/>
                <a:cs typeface="Times New Roman" pitchFamily="18" charset="0"/>
              </a:rPr>
              <a:t>Aneuploidy</a:t>
            </a:r>
            <a:endParaRPr lang="en-US" b="1" dirty="0" smtClean="0">
              <a:latin typeface="Times New Roman" pitchFamily="18" charset="0"/>
              <a:cs typeface="Times New Roman" pitchFamily="18" charset="0"/>
            </a:endParaRPr>
          </a:p>
          <a:p>
            <a:pPr lvl="2"/>
            <a:r>
              <a:rPr lang="en-US" b="1" dirty="0" smtClean="0">
                <a:latin typeface="Times New Roman" pitchFamily="18" charset="0"/>
                <a:cs typeface="Times New Roman" pitchFamily="18" charset="0"/>
              </a:rPr>
              <a:t>Polyploidy</a:t>
            </a:r>
          </a:p>
          <a:p>
            <a:pPr lvl="1"/>
            <a:endParaRPr lang="en-US"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latin typeface="Times New Roman" pitchFamily="18" charset="0"/>
                <a:cs typeface="Times New Roman" pitchFamily="18" charset="0"/>
              </a:rPr>
              <a:t>Metaphase Chromosomes</a:t>
            </a:r>
          </a:p>
        </p:txBody>
      </p:sp>
      <p:sp>
        <p:nvSpPr>
          <p:cNvPr id="17411" name="Rectangle 3"/>
          <p:cNvSpPr>
            <a:spLocks noGrp="1" noChangeArrowheads="1"/>
          </p:cNvSpPr>
          <p:nvPr>
            <p:ph type="body" idx="1"/>
          </p:nvPr>
        </p:nvSpPr>
        <p:spPr/>
        <p:txBody>
          <a:bodyPr/>
          <a:lstStyle/>
          <a:p>
            <a:pPr eaLnBrk="1" hangingPunct="1"/>
            <a:r>
              <a:rPr lang="en-US" dirty="0" smtClean="0">
                <a:latin typeface="Times New Roman" pitchFamily="18" charset="0"/>
                <a:cs typeface="Times New Roman" pitchFamily="18" charset="0"/>
              </a:rPr>
              <a:t>Chromosomes are identified by size, shape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 location, banding pattern</a:t>
            </a:r>
          </a:p>
          <a:p>
            <a:pPr eaLnBrk="1" hangingPunct="1"/>
            <a:endParaRPr lang="en-US" dirty="0" smtClean="0">
              <a:solidFill>
                <a:srgbClr val="FF0000"/>
              </a:solidFill>
              <a:latin typeface="Times New Roman" pitchFamily="18" charset="0"/>
              <a:cs typeface="Times New Roman" pitchFamily="18" charset="0"/>
            </a:endParaRPr>
          </a:p>
          <a:p>
            <a:pPr eaLnBrk="1" hangingPunct="1"/>
            <a:endParaRPr lang="en-US" dirty="0" smtClean="0">
              <a:solidFill>
                <a:srgbClr val="FF0000"/>
              </a:solidFill>
              <a:latin typeface="Times New Roman" pitchFamily="18" charset="0"/>
              <a:cs typeface="Times New Roman" pitchFamily="18" charset="0"/>
            </a:endParaRPr>
          </a:p>
        </p:txBody>
      </p:sp>
      <p:pic>
        <p:nvPicPr>
          <p:cNvPr id="17412" name="Picture 4" descr="0602"/>
          <p:cNvPicPr>
            <a:picLocks noChangeAspect="1" noChangeArrowheads="1"/>
          </p:cNvPicPr>
          <p:nvPr/>
        </p:nvPicPr>
        <p:blipFill>
          <a:blip r:embed="rId3" cstate="print"/>
          <a:srcRect/>
          <a:stretch>
            <a:fillRect/>
          </a:stretch>
        </p:blipFill>
        <p:spPr bwMode="auto">
          <a:xfrm>
            <a:off x="381000" y="2209800"/>
            <a:ext cx="8305800" cy="4019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82000" cy="5943600"/>
          </a:xfrm>
        </p:spPr>
        <p:style>
          <a:lnRef idx="2">
            <a:schemeClr val="accent3"/>
          </a:lnRef>
          <a:fillRef idx="1">
            <a:schemeClr val="lt1"/>
          </a:fillRef>
          <a:effectRef idx="0">
            <a:schemeClr val="accent3"/>
          </a:effectRef>
          <a:fontRef idx="minor">
            <a:schemeClr val="dk1"/>
          </a:fontRef>
        </p:style>
        <p:txBody>
          <a:bodyPr>
            <a:normAutofit/>
          </a:bodyPr>
          <a:lstStyle/>
          <a:p>
            <a:r>
              <a:rPr lang="en-US" b="1" dirty="0">
                <a:latin typeface="Times New Roman" pitchFamily="18" charset="0"/>
                <a:cs typeface="Times New Roman" pitchFamily="18" charset="0"/>
              </a:rPr>
              <a:t>Human chromosomes are divided into 7 groups &amp; sex chromosomes</a:t>
            </a:r>
            <a:endParaRPr lang="en-US" dirty="0">
              <a:latin typeface="Times New Roman" pitchFamily="18" charset="0"/>
              <a:cs typeface="Times New Roman" pitchFamily="18" charset="0"/>
            </a:endParaRPr>
          </a:p>
          <a:p>
            <a:pPr lvl="1"/>
            <a:r>
              <a:rPr lang="en-US" dirty="0">
                <a:latin typeface="Times New Roman" pitchFamily="18" charset="0"/>
                <a:cs typeface="Times New Roman" pitchFamily="18" charset="0"/>
              </a:rPr>
              <a:t>A 1-3 Large </a:t>
            </a:r>
            <a:r>
              <a:rPr lang="en-US" dirty="0" err="1">
                <a:latin typeface="Times New Roman" pitchFamily="18" charset="0"/>
                <a:cs typeface="Times New Roman" pitchFamily="18" charset="0"/>
              </a:rPr>
              <a:t>metacentric</a:t>
            </a:r>
            <a:r>
              <a:rPr lang="en-US" dirty="0">
                <a:latin typeface="Times New Roman" pitchFamily="18" charset="0"/>
                <a:cs typeface="Times New Roman" pitchFamily="18" charset="0"/>
              </a:rPr>
              <a:t> 1,2 or </a:t>
            </a:r>
            <a:r>
              <a:rPr lang="en-US" dirty="0" err="1">
                <a:latin typeface="Times New Roman" pitchFamily="18" charset="0"/>
                <a:cs typeface="Times New Roman" pitchFamily="18" charset="0"/>
              </a:rPr>
              <a:t>submetacentric</a:t>
            </a:r>
            <a:endParaRPr lang="en-US" dirty="0">
              <a:latin typeface="Times New Roman" pitchFamily="18" charset="0"/>
              <a:cs typeface="Times New Roman" pitchFamily="18" charset="0"/>
            </a:endParaRPr>
          </a:p>
          <a:p>
            <a:pPr lvl="1"/>
            <a:r>
              <a:rPr lang="en-US" dirty="0">
                <a:latin typeface="Times New Roman" pitchFamily="18" charset="0"/>
                <a:cs typeface="Times New Roman" pitchFamily="18" charset="0"/>
              </a:rPr>
              <a:t>B 4,5 Large </a:t>
            </a:r>
            <a:r>
              <a:rPr lang="en-US" dirty="0" err="1">
                <a:latin typeface="Times New Roman" pitchFamily="18" charset="0"/>
                <a:cs typeface="Times New Roman" pitchFamily="18" charset="0"/>
              </a:rPr>
              <a:t>submetacentric</a:t>
            </a:r>
            <a:r>
              <a:rPr lang="en-US" dirty="0">
                <a:latin typeface="Times New Roman" pitchFamily="18" charset="0"/>
                <a:cs typeface="Times New Roman" pitchFamily="18" charset="0"/>
              </a:rPr>
              <a:t>, all similar</a:t>
            </a:r>
          </a:p>
          <a:p>
            <a:pPr lvl="1"/>
            <a:r>
              <a:rPr lang="en-US" dirty="0">
                <a:latin typeface="Times New Roman" pitchFamily="18" charset="0"/>
                <a:cs typeface="Times New Roman" pitchFamily="18" charset="0"/>
              </a:rPr>
              <a:t>C 6-12, X Medium sized, </a:t>
            </a:r>
            <a:r>
              <a:rPr lang="en-US" dirty="0" err="1">
                <a:latin typeface="Times New Roman" pitchFamily="18" charset="0"/>
                <a:cs typeface="Times New Roman" pitchFamily="18" charset="0"/>
              </a:rPr>
              <a:t>submetacentric</a:t>
            </a:r>
            <a:r>
              <a:rPr lang="en-US" dirty="0">
                <a:latin typeface="Times New Roman" pitchFamily="18" charset="0"/>
                <a:cs typeface="Times New Roman" pitchFamily="18" charset="0"/>
              </a:rPr>
              <a:t> - difficult</a:t>
            </a:r>
          </a:p>
          <a:p>
            <a:pPr lvl="1"/>
            <a:r>
              <a:rPr lang="en-US" dirty="0">
                <a:latin typeface="Times New Roman" pitchFamily="18" charset="0"/>
                <a:cs typeface="Times New Roman" pitchFamily="18" charset="0"/>
              </a:rPr>
              <a:t>D 13-15 medium-sized </a:t>
            </a:r>
            <a:r>
              <a:rPr lang="en-US" dirty="0" err="1">
                <a:latin typeface="Times New Roman" pitchFamily="18" charset="0"/>
                <a:cs typeface="Times New Roman" pitchFamily="18" charset="0"/>
              </a:rPr>
              <a:t>acrocentric</a:t>
            </a:r>
            <a:r>
              <a:rPr lang="en-US" dirty="0">
                <a:latin typeface="Times New Roman" pitchFamily="18" charset="0"/>
                <a:cs typeface="Times New Roman" pitchFamily="18" charset="0"/>
              </a:rPr>
              <a:t> plus satellites</a:t>
            </a:r>
          </a:p>
          <a:p>
            <a:pPr lvl="1"/>
            <a:r>
              <a:rPr lang="en-US" dirty="0">
                <a:latin typeface="Times New Roman" pitchFamily="18" charset="0"/>
                <a:cs typeface="Times New Roman" pitchFamily="18" charset="0"/>
              </a:rPr>
              <a:t>E 16-18 short </a:t>
            </a:r>
            <a:r>
              <a:rPr lang="en-US" dirty="0" err="1">
                <a:latin typeface="Times New Roman" pitchFamily="18" charset="0"/>
                <a:cs typeface="Times New Roman" pitchFamily="18" charset="0"/>
              </a:rPr>
              <a:t>metacentric</a:t>
            </a:r>
            <a:r>
              <a:rPr lang="en-US" dirty="0">
                <a:latin typeface="Times New Roman" pitchFamily="18" charset="0"/>
                <a:cs typeface="Times New Roman" pitchFamily="18" charset="0"/>
              </a:rPr>
              <a:t> 16 or </a:t>
            </a:r>
            <a:r>
              <a:rPr lang="en-US" dirty="0" err="1">
                <a:latin typeface="Times New Roman" pitchFamily="18" charset="0"/>
                <a:cs typeface="Times New Roman" pitchFamily="18" charset="0"/>
              </a:rPr>
              <a:t>submetacentric</a:t>
            </a:r>
            <a:r>
              <a:rPr lang="en-US" dirty="0">
                <a:latin typeface="Times New Roman" pitchFamily="18" charset="0"/>
                <a:cs typeface="Times New Roman" pitchFamily="18" charset="0"/>
              </a:rPr>
              <a:t> 17,18</a:t>
            </a:r>
          </a:p>
          <a:p>
            <a:pPr lvl="1"/>
            <a:r>
              <a:rPr lang="en-US" dirty="0">
                <a:latin typeface="Times New Roman" pitchFamily="18" charset="0"/>
                <a:cs typeface="Times New Roman" pitchFamily="18" charset="0"/>
              </a:rPr>
              <a:t>F 19-20 Short </a:t>
            </a:r>
            <a:r>
              <a:rPr lang="en-US" dirty="0" err="1">
                <a:latin typeface="Times New Roman" pitchFamily="18" charset="0"/>
                <a:cs typeface="Times New Roman" pitchFamily="18" charset="0"/>
              </a:rPr>
              <a:t>metacentrics</a:t>
            </a:r>
            <a:endParaRPr lang="en-US" dirty="0">
              <a:latin typeface="Times New Roman" pitchFamily="18" charset="0"/>
              <a:cs typeface="Times New Roman" pitchFamily="18" charset="0"/>
            </a:endParaRPr>
          </a:p>
          <a:p>
            <a:pPr lvl="1"/>
            <a:r>
              <a:rPr lang="en-US" dirty="0">
                <a:latin typeface="Times New Roman" pitchFamily="18" charset="0"/>
                <a:cs typeface="Times New Roman" pitchFamily="18" charset="0"/>
              </a:rPr>
              <a:t>G 21,22,Y Short </a:t>
            </a:r>
            <a:r>
              <a:rPr lang="en-US" dirty="0" err="1">
                <a:latin typeface="Times New Roman" pitchFamily="18" charset="0"/>
                <a:cs typeface="Times New Roman" pitchFamily="18" charset="0"/>
              </a:rPr>
              <a:t>acrocentrics</a:t>
            </a:r>
            <a:r>
              <a:rPr lang="en-US" dirty="0">
                <a:latin typeface="Times New Roman" pitchFamily="18" charset="0"/>
                <a:cs typeface="Times New Roman" pitchFamily="18" charset="0"/>
              </a:rPr>
              <a:t> with satellites. Y no satellites.</a:t>
            </a:r>
          </a:p>
          <a:p>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latin typeface="Times New Roman" pitchFamily="18" charset="0"/>
                <a:cs typeface="Times New Roman" pitchFamily="18" charset="0"/>
              </a:rPr>
              <a:t>Sample collection for cytogenetic analysis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r>
              <a:rPr lang="en-US" dirty="0" smtClean="0">
                <a:latin typeface="Times New Roman" pitchFamily="18" charset="0"/>
                <a:cs typeface="Times New Roman" pitchFamily="18" charset="0"/>
              </a:rPr>
              <a:t>Peripheral blood</a:t>
            </a:r>
          </a:p>
          <a:p>
            <a:r>
              <a:rPr lang="en-US" dirty="0" smtClean="0">
                <a:latin typeface="Times New Roman" pitchFamily="18" charset="0"/>
                <a:cs typeface="Times New Roman" pitchFamily="18" charset="0"/>
              </a:rPr>
              <a:t>Bone marrow </a:t>
            </a:r>
          </a:p>
          <a:p>
            <a:r>
              <a:rPr lang="en-US" dirty="0" smtClean="0">
                <a:latin typeface="Times New Roman" pitchFamily="18" charset="0"/>
                <a:cs typeface="Times New Roman" pitchFamily="18" charset="0"/>
              </a:rPr>
              <a:t>Spinal Fluid</a:t>
            </a:r>
          </a:p>
          <a:p>
            <a:r>
              <a:rPr lang="en-US" dirty="0" smtClean="0">
                <a:latin typeface="Times New Roman" pitchFamily="18" charset="0"/>
                <a:cs typeface="Times New Roman" pitchFamily="18" charset="0"/>
              </a:rPr>
              <a:t>Amniotic fluid</a:t>
            </a:r>
          </a:p>
          <a:p>
            <a:r>
              <a:rPr lang="en-US" dirty="0" smtClean="0">
                <a:latin typeface="Times New Roman" pitchFamily="18" charset="0"/>
                <a:cs typeface="Times New Roman" pitchFamily="18" charset="0"/>
              </a:rPr>
              <a:t>Chorionic </a:t>
            </a:r>
            <a:r>
              <a:rPr lang="en-US" dirty="0" err="1" smtClean="0">
                <a:latin typeface="Times New Roman" pitchFamily="18" charset="0"/>
                <a:cs typeface="Times New Roman" pitchFamily="18" charset="0"/>
              </a:rPr>
              <a:t>villi</a:t>
            </a:r>
            <a:r>
              <a:rPr lang="en-US" dirty="0" smtClean="0">
                <a:latin typeface="Times New Roman" pitchFamily="18" charset="0"/>
                <a:cs typeface="Times New Roman" pitchFamily="18" charset="0"/>
              </a:rPr>
              <a:t> sampling</a:t>
            </a:r>
          </a:p>
          <a:p>
            <a:r>
              <a:rPr lang="en-US" dirty="0" smtClean="0">
                <a:latin typeface="Times New Roman" pitchFamily="18" charset="0"/>
                <a:cs typeface="Times New Roman" pitchFamily="18" charset="0"/>
              </a:rPr>
              <a:t>Skin biopsy</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latin typeface="Times New Roman" pitchFamily="18" charset="0"/>
                <a:cs typeface="Times New Roman" pitchFamily="18" charset="0"/>
              </a:rPr>
              <a:t>Storage of the cells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524000"/>
            <a:ext cx="8229600" cy="4525963"/>
          </a:xfrm>
        </p:spPr>
        <p:style>
          <a:lnRef idx="2">
            <a:schemeClr val="accent3"/>
          </a:lnRef>
          <a:fillRef idx="1">
            <a:schemeClr val="lt1"/>
          </a:fillRef>
          <a:effectRef idx="0">
            <a:schemeClr val="accent3"/>
          </a:effectRef>
          <a:fontRef idx="minor">
            <a:schemeClr val="dk1"/>
          </a:fontRef>
        </p:style>
        <p:txBody>
          <a:bodyPr/>
          <a:lstStyle/>
          <a:p>
            <a:r>
              <a:rPr lang="en-US" dirty="0" smtClean="0">
                <a:latin typeface="Times New Roman" pitchFamily="18" charset="0"/>
                <a:cs typeface="Times New Roman" pitchFamily="18" charset="0"/>
              </a:rPr>
              <a:t>Collected in anticoagulant containing vials</a:t>
            </a:r>
          </a:p>
          <a:p>
            <a:r>
              <a:rPr lang="en-US" dirty="0" smtClean="0">
                <a:latin typeface="Times New Roman" pitchFamily="18" charset="0"/>
                <a:cs typeface="Times New Roman" pitchFamily="18" charset="0"/>
              </a:rPr>
              <a:t>Temporarily(3-4 hrs)- room temperature</a:t>
            </a:r>
          </a:p>
          <a:p>
            <a:r>
              <a:rPr lang="en-US" dirty="0" smtClean="0">
                <a:latin typeface="Times New Roman" pitchFamily="18" charset="0"/>
                <a:cs typeface="Times New Roman" pitchFamily="18" charset="0"/>
              </a:rPr>
              <a:t>&gt; 4 hrs(~5 days)- in refrigerator</a:t>
            </a:r>
          </a:p>
          <a:p>
            <a:r>
              <a:rPr lang="en-US" dirty="0" smtClean="0">
                <a:latin typeface="Times New Roman" pitchFamily="18" charset="0"/>
                <a:cs typeface="Times New Roman" pitchFamily="18" charset="0"/>
              </a:rPr>
              <a:t>&gt; 5 days-Cryopreservation</a:t>
            </a:r>
          </a:p>
          <a:p>
            <a:pPr>
              <a:buNone/>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E_0606"/>
          <p:cNvPicPr>
            <a:picLocks noChangeAspect="1" noChangeArrowheads="1"/>
          </p:cNvPicPr>
          <p:nvPr/>
        </p:nvPicPr>
        <p:blipFill>
          <a:blip r:embed="rId3" cstate="print"/>
          <a:srcRect t="2570"/>
          <a:stretch>
            <a:fillRect/>
          </a:stretch>
        </p:blipFill>
        <p:spPr bwMode="auto">
          <a:xfrm>
            <a:off x="1262063" y="152400"/>
            <a:ext cx="6619875" cy="6681788"/>
          </a:xfrm>
          <a:prstGeom prst="rect">
            <a:avLst/>
          </a:prstGeom>
          <a:noFill/>
          <a:ln w="9525">
            <a:noFill/>
            <a:miter lim="800000"/>
            <a:headEnd/>
            <a:tailEnd/>
          </a:ln>
        </p:spPr>
      </p:pic>
      <p:sp>
        <p:nvSpPr>
          <p:cNvPr id="24579" name="Rectangle 3" hidden="1"/>
          <p:cNvSpPr>
            <a:spLocks noGrp="1" noChangeArrowheads="1"/>
          </p:cNvSpPr>
          <p:nvPr>
            <p:ph type="title"/>
          </p:nvPr>
        </p:nvSpPr>
        <p:spPr>
          <a:xfrm>
            <a:off x="457200" y="195263"/>
            <a:ext cx="8229600" cy="1143000"/>
          </a:xfrm>
        </p:spPr>
        <p:txBody>
          <a:bodyPr/>
          <a:lstStyle/>
          <a:p>
            <a:pPr eaLnBrk="1" hangingPunct="1">
              <a:lnSpc>
                <a:spcPct val="90000"/>
              </a:lnSpc>
            </a:pPr>
            <a:endParaRPr lang="en-US" sz="3600" smtClean="0"/>
          </a:p>
        </p:txBody>
      </p:sp>
      <p:sp>
        <p:nvSpPr>
          <p:cNvPr id="24580" name="Text Box 5"/>
          <p:cNvSpPr txBox="1">
            <a:spLocks noChangeArrowheads="1"/>
          </p:cNvSpPr>
          <p:nvPr/>
        </p:nvSpPr>
        <p:spPr bwMode="auto">
          <a:xfrm>
            <a:off x="4038600" y="663575"/>
            <a:ext cx="1600200"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Add a few </a:t>
            </a:r>
          </a:p>
          <a:p>
            <a:pPr eaLnBrk="1" hangingPunct="1">
              <a:lnSpc>
                <a:spcPct val="90000"/>
              </a:lnSpc>
            </a:pPr>
            <a:r>
              <a:rPr lang="en-US" sz="1400" b="1">
                <a:solidFill>
                  <a:srgbClr val="000000"/>
                </a:solidFill>
              </a:rPr>
              <a:t>drops of blood.</a:t>
            </a:r>
          </a:p>
        </p:txBody>
      </p:sp>
      <p:sp>
        <p:nvSpPr>
          <p:cNvPr id="24581" name="Text Box 6"/>
          <p:cNvSpPr txBox="1">
            <a:spLocks noChangeArrowheads="1"/>
          </p:cNvSpPr>
          <p:nvPr/>
        </p:nvSpPr>
        <p:spPr bwMode="auto">
          <a:xfrm>
            <a:off x="5562600" y="663575"/>
            <a:ext cx="2362200"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Add phytohemagglutinin to stimulate mitosis.</a:t>
            </a:r>
          </a:p>
        </p:txBody>
      </p:sp>
      <p:sp>
        <p:nvSpPr>
          <p:cNvPr id="24582" name="Text Box 7"/>
          <p:cNvSpPr txBox="1">
            <a:spLocks noChangeArrowheads="1"/>
          </p:cNvSpPr>
          <p:nvPr/>
        </p:nvSpPr>
        <p:spPr bwMode="auto">
          <a:xfrm>
            <a:off x="2671763" y="1246188"/>
            <a:ext cx="1595437"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Draw 10 to 20 ml of blood.</a:t>
            </a:r>
          </a:p>
        </p:txBody>
      </p:sp>
      <p:sp>
        <p:nvSpPr>
          <p:cNvPr id="24583" name="Text Box 8"/>
          <p:cNvSpPr txBox="1">
            <a:spLocks noChangeArrowheads="1"/>
          </p:cNvSpPr>
          <p:nvPr/>
        </p:nvSpPr>
        <p:spPr bwMode="auto">
          <a:xfrm>
            <a:off x="6192838" y="1577975"/>
            <a:ext cx="1808162"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Incubate at 37°C for 2 to 3 days.</a:t>
            </a:r>
          </a:p>
        </p:txBody>
      </p:sp>
      <p:sp>
        <p:nvSpPr>
          <p:cNvPr id="24585" name="Text Box 10"/>
          <p:cNvSpPr txBox="1">
            <a:spLocks noChangeArrowheads="1"/>
          </p:cNvSpPr>
          <p:nvPr/>
        </p:nvSpPr>
        <p:spPr bwMode="auto">
          <a:xfrm>
            <a:off x="4267200" y="2800350"/>
            <a:ext cx="1295400"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Transfer cells to tube. </a:t>
            </a:r>
          </a:p>
        </p:txBody>
      </p:sp>
      <p:sp>
        <p:nvSpPr>
          <p:cNvPr id="24586" name="Text Box 11"/>
          <p:cNvSpPr txBox="1">
            <a:spLocks noChangeArrowheads="1"/>
          </p:cNvSpPr>
          <p:nvPr/>
        </p:nvSpPr>
        <p:spPr bwMode="auto">
          <a:xfrm>
            <a:off x="5867400" y="2857500"/>
            <a:ext cx="2057400" cy="860425"/>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Add Colcemid to culture for 1 to 2 hours to stop mitosis in metaphase.</a:t>
            </a:r>
          </a:p>
        </p:txBody>
      </p:sp>
      <p:sp>
        <p:nvSpPr>
          <p:cNvPr id="24587" name="Text Box 12"/>
          <p:cNvSpPr txBox="1">
            <a:spLocks noChangeArrowheads="1"/>
          </p:cNvSpPr>
          <p:nvPr/>
        </p:nvSpPr>
        <p:spPr bwMode="auto">
          <a:xfrm>
            <a:off x="3065463" y="3708400"/>
            <a:ext cx="2192337" cy="1244600"/>
          </a:xfrm>
          <a:prstGeom prst="rect">
            <a:avLst/>
          </a:prstGeom>
          <a:noFill/>
          <a:ln w="9525">
            <a:noFill/>
            <a:miter lim="800000"/>
            <a:headEnd/>
            <a:tailEnd/>
          </a:ln>
          <a:effectLst/>
        </p:spPr>
        <p:txBody>
          <a:bodyPr>
            <a:spAutoFit/>
          </a:bodyPr>
          <a:lstStyle/>
          <a:p>
            <a:pPr eaLnBrk="1" hangingPunct="1">
              <a:lnSpc>
                <a:spcPct val="90000"/>
              </a:lnSpc>
            </a:pPr>
            <a:r>
              <a:rPr lang="en-US" sz="1400" b="1" dirty="0">
                <a:solidFill>
                  <a:srgbClr val="000000"/>
                </a:solidFill>
              </a:rPr>
              <a:t>Centrifuge to concentrate cells. Add low-salt solution to eliminate red </a:t>
            </a:r>
          </a:p>
          <a:p>
            <a:pPr eaLnBrk="1" hangingPunct="1">
              <a:lnSpc>
                <a:spcPct val="90000"/>
              </a:lnSpc>
            </a:pPr>
            <a:r>
              <a:rPr lang="en-US" sz="1400" b="1" dirty="0">
                <a:solidFill>
                  <a:srgbClr val="000000"/>
                </a:solidFill>
              </a:rPr>
              <a:t>blood cells and </a:t>
            </a:r>
          </a:p>
          <a:p>
            <a:pPr eaLnBrk="1" hangingPunct="1">
              <a:lnSpc>
                <a:spcPct val="90000"/>
              </a:lnSpc>
            </a:pPr>
            <a:r>
              <a:rPr lang="en-US" sz="1400" b="1" dirty="0">
                <a:solidFill>
                  <a:srgbClr val="000000"/>
                </a:solidFill>
              </a:rPr>
              <a:t>swell lymphocytes.</a:t>
            </a:r>
          </a:p>
        </p:txBody>
      </p:sp>
      <p:sp>
        <p:nvSpPr>
          <p:cNvPr id="24588" name="Text Box 13"/>
          <p:cNvSpPr txBox="1">
            <a:spLocks noChangeArrowheads="1"/>
          </p:cNvSpPr>
          <p:nvPr/>
        </p:nvSpPr>
        <p:spPr bwMode="auto">
          <a:xfrm>
            <a:off x="2624138" y="5137150"/>
            <a:ext cx="2176462"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Drop cells onto microscope slide.</a:t>
            </a:r>
          </a:p>
        </p:txBody>
      </p:sp>
      <p:sp>
        <p:nvSpPr>
          <p:cNvPr id="24589" name="Text Box 14"/>
          <p:cNvSpPr txBox="1">
            <a:spLocks noChangeArrowheads="1"/>
          </p:cNvSpPr>
          <p:nvPr/>
        </p:nvSpPr>
        <p:spPr bwMode="auto">
          <a:xfrm>
            <a:off x="4267200" y="5772150"/>
            <a:ext cx="1706563"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Examine with microscope.</a:t>
            </a:r>
          </a:p>
        </p:txBody>
      </p:sp>
      <p:sp>
        <p:nvSpPr>
          <p:cNvPr id="24590" name="Text Box 15"/>
          <p:cNvSpPr txBox="1">
            <a:spLocks noChangeArrowheads="1"/>
          </p:cNvSpPr>
          <p:nvPr/>
        </p:nvSpPr>
        <p:spPr bwMode="auto">
          <a:xfrm>
            <a:off x="6096000" y="5692775"/>
            <a:ext cx="1828800" cy="860425"/>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Digitized chromosome images processed to make karyotype.</a:t>
            </a:r>
          </a:p>
        </p:txBody>
      </p:sp>
      <p:sp>
        <p:nvSpPr>
          <p:cNvPr id="24591" name="Text Box 16"/>
          <p:cNvSpPr txBox="1">
            <a:spLocks noChangeArrowheads="1"/>
          </p:cNvSpPr>
          <p:nvPr/>
        </p:nvSpPr>
        <p:spPr bwMode="auto">
          <a:xfrm>
            <a:off x="1600200" y="6124575"/>
            <a:ext cx="1557338" cy="476250"/>
          </a:xfrm>
          <a:prstGeom prst="rect">
            <a:avLst/>
          </a:prstGeom>
          <a:noFill/>
          <a:ln w="9525">
            <a:noFill/>
            <a:miter lim="800000"/>
            <a:headEnd/>
            <a:tailEnd/>
          </a:ln>
          <a:effectLst/>
        </p:spPr>
        <p:txBody>
          <a:bodyPr>
            <a:spAutoFit/>
          </a:bodyPr>
          <a:lstStyle/>
          <a:p>
            <a:pPr eaLnBrk="1" hangingPunct="1">
              <a:lnSpc>
                <a:spcPct val="90000"/>
              </a:lnSpc>
            </a:pPr>
            <a:r>
              <a:rPr lang="en-US" sz="1400" b="1">
                <a:solidFill>
                  <a:srgbClr val="000000"/>
                </a:solidFill>
              </a:rPr>
              <a:t>Stain slide </a:t>
            </a:r>
          </a:p>
          <a:p>
            <a:pPr eaLnBrk="1" hangingPunct="1">
              <a:lnSpc>
                <a:spcPct val="90000"/>
              </a:lnSpc>
            </a:pPr>
            <a:r>
              <a:rPr lang="en-US" sz="1400" b="1">
                <a:solidFill>
                  <a:srgbClr val="000000"/>
                </a:solidFill>
              </a:rPr>
              <a:t>with Giemsa.</a:t>
            </a:r>
          </a:p>
        </p:txBody>
      </p:sp>
      <p:sp>
        <p:nvSpPr>
          <p:cNvPr id="15" name="TextBox 14"/>
          <p:cNvSpPr txBox="1"/>
          <p:nvPr/>
        </p:nvSpPr>
        <p:spPr>
          <a:xfrm>
            <a:off x="1905000" y="0"/>
            <a:ext cx="5930150" cy="369332"/>
          </a:xfrm>
          <a:prstGeom prst="rect">
            <a:avLst/>
          </a:prstGeom>
          <a:solidFill>
            <a:schemeClr val="accent2">
              <a:lumMod val="20000"/>
              <a:lumOff val="80000"/>
            </a:schemeClr>
          </a:solidFill>
        </p:spPr>
        <p:txBody>
          <a:bodyPr wrap="none" rtlCol="0">
            <a:spAutoFit/>
          </a:bodyPr>
          <a:lstStyle/>
          <a:p>
            <a:r>
              <a:rPr lang="en-US" b="1" dirty="0" smtClean="0">
                <a:latin typeface="Times New Roman" pitchFamily="18" charset="0"/>
                <a:cs typeface="Times New Roman" pitchFamily="18" charset="0"/>
              </a:rPr>
              <a:t>Cell culture and metaphase chromosome slide preparation</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143000" y="152400"/>
            <a:ext cx="8001000" cy="1143000"/>
          </a:xfrm>
        </p:spPr>
        <p:txBody>
          <a:bodyPr>
            <a:normAutofit fontScale="90000"/>
          </a:bodyPr>
          <a:lstStyle/>
          <a:p>
            <a:pPr eaLnBrk="1" hangingPunct="1">
              <a:defRPr/>
            </a:pPr>
            <a:r>
              <a:rPr lang="en-US" sz="4000" b="1" smtClean="0">
                <a:solidFill>
                  <a:srgbClr val="000099"/>
                </a:solidFill>
                <a:latin typeface="Times New Roman" pitchFamily="18" charset="0"/>
                <a:cs typeface="Times New Roman" pitchFamily="18" charset="0"/>
              </a:rPr>
              <a:t>PREPARATION OF CHROMOSOMES</a:t>
            </a:r>
          </a:p>
        </p:txBody>
      </p:sp>
      <p:pic>
        <p:nvPicPr>
          <p:cNvPr id="5124" name="Picture 4" descr="illustration of the process of culturing cells to produce a karyotype of chromosomes--a chemical is added to a tissue sample to stimulate mitosis; after 2-3 days of incubation, a chemical is added to stop mitosis in metaphase; the sample is transferred to a tube and centrifuged to separate into layers; it is transferred to a tube containing a fixative; a small amount of the sample is put onto a microscopic slide and stain is added to enhance the chromosome visibility; chromosomes are located with a microscope and photographed"/>
          <p:cNvPicPr>
            <a:picLocks noChangeAspect="1" noChangeArrowheads="1"/>
          </p:cNvPicPr>
          <p:nvPr/>
        </p:nvPicPr>
        <p:blipFill>
          <a:blip r:embed="rId3" r:link="rId4" cstate="print">
            <a:lum bright="-30000" contrast="12000"/>
          </a:blip>
          <a:srcRect/>
          <a:stretch>
            <a:fillRect/>
          </a:stretch>
        </p:blipFill>
        <p:spPr bwMode="auto">
          <a:xfrm>
            <a:off x="762000" y="2078037"/>
            <a:ext cx="7772400" cy="4017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381000"/>
            <a:ext cx="7772400" cy="1100138"/>
          </a:xfrm>
        </p:spPr>
        <p:style>
          <a:lnRef idx="1">
            <a:schemeClr val="accent3"/>
          </a:lnRef>
          <a:fillRef idx="2">
            <a:schemeClr val="accent3"/>
          </a:fillRef>
          <a:effectRef idx="1">
            <a:schemeClr val="accent3"/>
          </a:effectRef>
          <a:fontRef idx="minor">
            <a:schemeClr val="dk1"/>
          </a:fontRef>
        </p:style>
        <p:txBody>
          <a:bodyPr/>
          <a:lstStyle/>
          <a:p>
            <a:pPr eaLnBrk="1" hangingPunct="1">
              <a:defRPr/>
            </a:pPr>
            <a:r>
              <a:rPr lang="en-US" sz="4800" dirty="0" smtClean="0">
                <a:latin typeface="Times New Roman" pitchFamily="18" charset="0"/>
                <a:cs typeface="Times New Roman" pitchFamily="18" charset="0"/>
              </a:rPr>
              <a:t>METHODOLOGY</a:t>
            </a:r>
            <a:endParaRPr lang="en-AU" sz="4800" dirty="0" smtClean="0">
              <a:latin typeface="Times New Roman" pitchFamily="18" charset="0"/>
              <a:cs typeface="Times New Roman" pitchFamily="18" charset="0"/>
            </a:endParaRPr>
          </a:p>
        </p:txBody>
      </p:sp>
      <p:sp>
        <p:nvSpPr>
          <p:cNvPr id="12291" name="Rectangle 3"/>
          <p:cNvSpPr>
            <a:spLocks noGrp="1" noChangeArrowheads="1"/>
          </p:cNvSpPr>
          <p:nvPr>
            <p:ph type="body" idx="1"/>
          </p:nvPr>
        </p:nvSpPr>
        <p:spPr>
          <a:xfrm>
            <a:off x="762000" y="1905000"/>
            <a:ext cx="7696200" cy="4572000"/>
          </a:xfrm>
        </p:spPr>
        <p:style>
          <a:lnRef idx="2">
            <a:schemeClr val="accent3"/>
          </a:lnRef>
          <a:fillRef idx="1">
            <a:schemeClr val="lt1"/>
          </a:fillRef>
          <a:effectRef idx="0">
            <a:schemeClr val="accent3"/>
          </a:effectRef>
          <a:fontRef idx="minor">
            <a:schemeClr val="dk1"/>
          </a:fontRef>
        </p:style>
        <p:txBody>
          <a:bodyPr>
            <a:normAutofit/>
          </a:bodyPr>
          <a:lstStyle/>
          <a:p>
            <a:pPr eaLnBrk="1" hangingPunct="1">
              <a:lnSpc>
                <a:spcPct val="90000"/>
              </a:lnSpc>
              <a:defRPr/>
            </a:pPr>
            <a:r>
              <a:rPr lang="en-US" sz="2800" dirty="0" smtClean="0">
                <a:latin typeface="Times New Roman" pitchFamily="18" charset="0"/>
                <a:cs typeface="Times New Roman" pitchFamily="18" charset="0"/>
              </a:rPr>
              <a:t>Aseptic precautions</a:t>
            </a:r>
          </a:p>
          <a:p>
            <a:pPr eaLnBrk="1" hangingPunct="1">
              <a:lnSpc>
                <a:spcPct val="90000"/>
              </a:lnSpc>
              <a:defRPr/>
            </a:pPr>
            <a:r>
              <a:rPr lang="en-US" sz="2800" dirty="0" smtClean="0">
                <a:latin typeface="Times New Roman" pitchFamily="18" charset="0"/>
                <a:cs typeface="Times New Roman" pitchFamily="18" charset="0"/>
              </a:rPr>
              <a:t>Preparation of RPMI 1640 medium</a:t>
            </a:r>
          </a:p>
          <a:p>
            <a:pPr eaLnBrk="1" hangingPunct="1">
              <a:lnSpc>
                <a:spcPct val="90000"/>
              </a:lnSpc>
              <a:defRPr/>
            </a:pPr>
            <a:r>
              <a:rPr lang="en-US" sz="2800" dirty="0" smtClean="0">
                <a:latin typeface="Times New Roman" pitchFamily="18" charset="0"/>
                <a:cs typeface="Times New Roman" pitchFamily="18" charset="0"/>
              </a:rPr>
              <a:t>Collection of 10ml of blood with heparin</a:t>
            </a:r>
          </a:p>
          <a:p>
            <a:pPr eaLnBrk="1" hangingPunct="1">
              <a:lnSpc>
                <a:spcPct val="90000"/>
              </a:lnSpc>
              <a:defRPr/>
            </a:pPr>
            <a:r>
              <a:rPr lang="en-US" sz="2800" dirty="0" smtClean="0">
                <a:latin typeface="Times New Roman" pitchFamily="18" charset="0"/>
                <a:cs typeface="Times New Roman" pitchFamily="18" charset="0"/>
              </a:rPr>
              <a:t>Setting of culture</a:t>
            </a:r>
          </a:p>
          <a:p>
            <a:pPr eaLnBrk="1" hangingPunct="1">
              <a:lnSpc>
                <a:spcPct val="90000"/>
              </a:lnSpc>
              <a:buFont typeface="Wingdings" pitchFamily="2" charset="2"/>
              <a:buNone/>
              <a:defRPr/>
            </a:pPr>
            <a:r>
              <a:rPr lang="en-US" sz="2800" dirty="0" smtClean="0">
                <a:latin typeface="Times New Roman" pitchFamily="18" charset="0"/>
                <a:cs typeface="Times New Roman" pitchFamily="18" charset="0"/>
              </a:rPr>
              <a:t>		8 ml of medium</a:t>
            </a:r>
          </a:p>
          <a:p>
            <a:pPr eaLnBrk="1" hangingPunct="1">
              <a:lnSpc>
                <a:spcPct val="90000"/>
              </a:lnSpc>
              <a:buFont typeface="Wingdings" pitchFamily="2" charset="2"/>
              <a:buNone/>
              <a:defRPr/>
            </a:pPr>
            <a:r>
              <a:rPr lang="en-US" sz="2800" dirty="0" smtClean="0">
                <a:latin typeface="Times New Roman" pitchFamily="18" charset="0"/>
                <a:cs typeface="Times New Roman" pitchFamily="18" charset="0"/>
              </a:rPr>
              <a:t>		0.1 ml of PHA-M</a:t>
            </a:r>
          </a:p>
          <a:p>
            <a:pPr eaLnBrk="1" hangingPunct="1">
              <a:lnSpc>
                <a:spcPct val="90000"/>
              </a:lnSpc>
              <a:buFont typeface="Wingdings" pitchFamily="2" charset="2"/>
              <a:buNone/>
              <a:defRPr/>
            </a:pPr>
            <a:r>
              <a:rPr lang="en-US" sz="2800" dirty="0" smtClean="0">
                <a:latin typeface="Times New Roman" pitchFamily="18" charset="0"/>
                <a:cs typeface="Times New Roman" pitchFamily="18" charset="0"/>
              </a:rPr>
              <a:t>		0.5 ml of blood/plasma</a:t>
            </a:r>
          </a:p>
          <a:p>
            <a:pPr eaLnBrk="1" hangingPunct="1">
              <a:lnSpc>
                <a:spcPct val="90000"/>
              </a:lnSpc>
              <a:buFont typeface="Wingdings" pitchFamily="2" charset="2"/>
              <a:buNone/>
              <a:defRPr/>
            </a:pPr>
            <a:r>
              <a:rPr lang="en-US" sz="2800" dirty="0" smtClean="0">
                <a:latin typeface="Times New Roman" pitchFamily="18" charset="0"/>
                <a:cs typeface="Times New Roman" pitchFamily="18" charset="0"/>
              </a:rPr>
              <a:t>		2 ml of FCS/bovine</a:t>
            </a:r>
          </a:p>
          <a:p>
            <a:pPr eaLnBrk="1" hangingPunct="1">
              <a:lnSpc>
                <a:spcPct val="90000"/>
              </a:lnSpc>
              <a:defRPr/>
            </a:pPr>
            <a:r>
              <a:rPr lang="en-US" sz="2800" dirty="0" smtClean="0">
                <a:latin typeface="Times New Roman" pitchFamily="18" charset="0"/>
                <a:cs typeface="Times New Roman" pitchFamily="18" charset="0"/>
              </a:rPr>
              <a:t>Incubate at 37</a:t>
            </a:r>
            <a:r>
              <a:rPr lang="en-US" sz="2800" dirty="0" smtClean="0">
                <a:latin typeface="Times New Roman" pitchFamily="18" charset="0"/>
                <a:cs typeface="Times New Roman" pitchFamily="18" charset="0"/>
                <a:sym typeface="Symbol" pitchFamily="18" charset="2"/>
              </a:rPr>
              <a:t></a:t>
            </a:r>
            <a:r>
              <a:rPr lang="en-US" sz="2800" dirty="0" smtClean="0">
                <a:latin typeface="Times New Roman" pitchFamily="18" charset="0"/>
                <a:cs typeface="Times New Roman" pitchFamily="18" charset="0"/>
              </a:rPr>
              <a:t>C for 72 hours</a:t>
            </a:r>
          </a:p>
          <a:p>
            <a:pPr eaLnBrk="1" hangingPunct="1">
              <a:lnSpc>
                <a:spcPct val="90000"/>
              </a:lnSpc>
              <a:defRPr/>
            </a:pPr>
            <a:endParaRPr lang="en-US" sz="2800" dirty="0" smtClean="0">
              <a:latin typeface="Times New Roman" pitchFamily="18" charset="0"/>
              <a:cs typeface="Times New Roman" pitchFamily="18" charset="0"/>
            </a:endParaRPr>
          </a:p>
          <a:p>
            <a:pPr eaLnBrk="1" hangingPunct="1">
              <a:lnSpc>
                <a:spcPct val="90000"/>
              </a:lnSpc>
              <a:defRPr/>
            </a:pPr>
            <a:endParaRPr lang="en-US" sz="2800" dirty="0" smtClean="0">
              <a:latin typeface="Times New Roman" pitchFamily="18" charset="0"/>
              <a:cs typeface="Times New Roman" pitchFamily="18" charset="0"/>
            </a:endParaRPr>
          </a:p>
          <a:p>
            <a:pPr eaLnBrk="1" hangingPunct="1">
              <a:lnSpc>
                <a:spcPct val="90000"/>
              </a:lnSpc>
              <a:defRPr/>
            </a:pPr>
            <a:endParaRPr lang="en-AU" sz="28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304800"/>
            <a:ext cx="7924800" cy="1219200"/>
          </a:xfrm>
        </p:spPr>
        <p:style>
          <a:lnRef idx="1">
            <a:schemeClr val="accent3"/>
          </a:lnRef>
          <a:fillRef idx="2">
            <a:schemeClr val="accent3"/>
          </a:fillRef>
          <a:effectRef idx="1">
            <a:schemeClr val="accent3"/>
          </a:effectRef>
          <a:fontRef idx="minor">
            <a:schemeClr val="dk1"/>
          </a:fontRef>
        </p:style>
        <p:txBody>
          <a:bodyPr/>
          <a:lstStyle/>
          <a:p>
            <a:pPr eaLnBrk="1" hangingPunct="1">
              <a:defRPr/>
            </a:pPr>
            <a:r>
              <a:rPr lang="en-US" sz="4800" b="1" dirty="0" smtClean="0">
                <a:latin typeface="Times New Roman" pitchFamily="18" charset="0"/>
                <a:cs typeface="Times New Roman" pitchFamily="18" charset="0"/>
              </a:rPr>
              <a:t>METHODOLOGY…</a:t>
            </a:r>
          </a:p>
        </p:txBody>
      </p:sp>
      <p:sp>
        <p:nvSpPr>
          <p:cNvPr id="14339" name="Rectangle 3"/>
          <p:cNvSpPr>
            <a:spLocks noGrp="1" noChangeArrowheads="1"/>
          </p:cNvSpPr>
          <p:nvPr>
            <p:ph type="body" idx="1"/>
          </p:nvPr>
        </p:nvSpPr>
        <p:spPr>
          <a:xfrm>
            <a:off x="533400" y="1600200"/>
            <a:ext cx="8001000" cy="5181600"/>
          </a:xfrm>
        </p:spPr>
        <p:style>
          <a:lnRef idx="2">
            <a:schemeClr val="accent3"/>
          </a:lnRef>
          <a:fillRef idx="1">
            <a:schemeClr val="lt1"/>
          </a:fillRef>
          <a:effectRef idx="0">
            <a:schemeClr val="accent3"/>
          </a:effectRef>
          <a:fontRef idx="minor">
            <a:schemeClr val="dk1"/>
          </a:fontRef>
        </p:style>
        <p:txBody>
          <a:bodyPr/>
          <a:lstStyle/>
          <a:p>
            <a:pPr eaLnBrk="1" hangingPunct="1">
              <a:lnSpc>
                <a:spcPct val="90000"/>
              </a:lnSpc>
              <a:buFont typeface="Wingdings" pitchFamily="2" charset="2"/>
              <a:buNone/>
              <a:defRPr/>
            </a:pPr>
            <a:r>
              <a:rPr lang="en-US" dirty="0" smtClean="0">
                <a:latin typeface="Times New Roman" pitchFamily="18" charset="0"/>
                <a:cs typeface="Times New Roman" pitchFamily="18" charset="0"/>
              </a:rPr>
              <a:t>Harvesting of culture</a:t>
            </a:r>
          </a:p>
          <a:p>
            <a:pPr eaLnBrk="1" hangingPunct="1">
              <a:lnSpc>
                <a:spcPct val="90000"/>
              </a:lnSpc>
              <a:defRPr/>
            </a:pPr>
            <a:r>
              <a:rPr lang="en-US" sz="2800" dirty="0" smtClean="0">
                <a:latin typeface="Times New Roman" pitchFamily="18" charset="0"/>
                <a:cs typeface="Times New Roman" pitchFamily="18" charset="0"/>
              </a:rPr>
              <a:t>Spindle inhibitors – </a:t>
            </a:r>
            <a:r>
              <a:rPr lang="en-US" sz="2800" dirty="0" err="1" smtClean="0">
                <a:latin typeface="Times New Roman" pitchFamily="18" charset="0"/>
                <a:cs typeface="Times New Roman" pitchFamily="18" charset="0"/>
              </a:rPr>
              <a:t>Colchicine</a:t>
            </a:r>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colcemid</a:t>
            </a:r>
            <a:r>
              <a:rPr lang="en-US" sz="2800" dirty="0" smtClean="0">
                <a:latin typeface="Times New Roman" pitchFamily="18" charset="0"/>
                <a:cs typeface="Times New Roman" pitchFamily="18" charset="0"/>
              </a:rPr>
              <a:t> (0.1</a:t>
            </a:r>
            <a:r>
              <a:rPr lang="en-US" sz="2800" dirty="0" smtClean="0">
                <a:latin typeface="Times New Roman" pitchFamily="18" charset="0"/>
                <a:cs typeface="Times New Roman" pitchFamily="18" charset="0"/>
                <a:sym typeface="Symbol" pitchFamily="18" charset="2"/>
              </a:rPr>
              <a:t>g/ml)</a:t>
            </a:r>
            <a:endParaRPr lang="en-US" sz="2800" dirty="0" smtClean="0">
              <a:latin typeface="Times New Roman" pitchFamily="18" charset="0"/>
              <a:cs typeface="Times New Roman" pitchFamily="18" charset="0"/>
            </a:endParaRPr>
          </a:p>
          <a:p>
            <a:pPr eaLnBrk="1" hangingPunct="1">
              <a:lnSpc>
                <a:spcPct val="90000"/>
              </a:lnSpc>
              <a:defRPr/>
            </a:pPr>
            <a:r>
              <a:rPr lang="en-US" sz="2800" dirty="0" smtClean="0">
                <a:latin typeface="Times New Roman" pitchFamily="18" charset="0"/>
                <a:cs typeface="Times New Roman" pitchFamily="18" charset="0"/>
              </a:rPr>
              <a:t>Hypotonic treatment – 0.075M </a:t>
            </a:r>
            <a:r>
              <a:rPr lang="en-US" sz="2800" dirty="0" err="1" smtClean="0">
                <a:latin typeface="Times New Roman" pitchFamily="18" charset="0"/>
                <a:cs typeface="Times New Roman" pitchFamily="18" charset="0"/>
              </a:rPr>
              <a:t>KCl</a:t>
            </a:r>
            <a:endParaRPr lang="en-US" sz="2800" dirty="0" smtClean="0">
              <a:latin typeface="Times New Roman" pitchFamily="18" charset="0"/>
              <a:cs typeface="Times New Roman" pitchFamily="18" charset="0"/>
            </a:endParaRPr>
          </a:p>
          <a:p>
            <a:pPr eaLnBrk="1" hangingPunct="1">
              <a:lnSpc>
                <a:spcPct val="90000"/>
              </a:lnSpc>
              <a:defRPr/>
            </a:pPr>
            <a:r>
              <a:rPr lang="en-US" sz="2800" dirty="0" smtClean="0">
                <a:latin typeface="Times New Roman" pitchFamily="18" charset="0"/>
                <a:cs typeface="Times New Roman" pitchFamily="18" charset="0"/>
              </a:rPr>
              <a:t>Fixation (3:1 methanol : acetic acid)</a:t>
            </a:r>
          </a:p>
          <a:p>
            <a:pPr eaLnBrk="1" hangingPunct="1">
              <a:lnSpc>
                <a:spcPct val="90000"/>
              </a:lnSpc>
              <a:defRPr/>
            </a:pPr>
            <a:r>
              <a:rPr lang="en-US" sz="2800" dirty="0" smtClean="0">
                <a:latin typeface="Times New Roman" pitchFamily="18" charset="0"/>
                <a:cs typeface="Times New Roman" pitchFamily="18" charset="0"/>
              </a:rPr>
              <a:t>Preparation of slides</a:t>
            </a:r>
          </a:p>
          <a:p>
            <a:pPr eaLnBrk="1" hangingPunct="1">
              <a:lnSpc>
                <a:spcPct val="90000"/>
              </a:lnSpc>
              <a:defRPr/>
            </a:pPr>
            <a:r>
              <a:rPr lang="en-US" sz="2800" dirty="0" smtClean="0">
                <a:latin typeface="Times New Roman" pitchFamily="18" charset="0"/>
                <a:cs typeface="Times New Roman" pitchFamily="18" charset="0"/>
              </a:rPr>
              <a:t>Slides stained with 4% </a:t>
            </a:r>
            <a:r>
              <a:rPr lang="en-US" sz="2800" dirty="0" err="1" smtClean="0">
                <a:latin typeface="Times New Roman" pitchFamily="18" charset="0"/>
                <a:cs typeface="Times New Roman" pitchFamily="18" charset="0"/>
              </a:rPr>
              <a:t>Giemsa</a:t>
            </a:r>
            <a:r>
              <a:rPr lang="en-US" sz="2800" dirty="0" smtClean="0">
                <a:latin typeface="Times New Roman" pitchFamily="18" charset="0"/>
                <a:cs typeface="Times New Roman" pitchFamily="18" charset="0"/>
              </a:rPr>
              <a:t> </a:t>
            </a:r>
            <a:r>
              <a:rPr lang="en-US" sz="2800" smtClean="0">
                <a:latin typeface="Times New Roman" pitchFamily="18" charset="0"/>
                <a:cs typeface="Times New Roman" pitchFamily="18" charset="0"/>
              </a:rPr>
              <a:t>for 20-25min</a:t>
            </a:r>
            <a:endParaRPr lang="en-US" sz="2800" dirty="0" smtClean="0">
              <a:latin typeface="Times New Roman" pitchFamily="18" charset="0"/>
              <a:cs typeface="Times New Roman" pitchFamily="18" charset="0"/>
            </a:endParaRPr>
          </a:p>
          <a:p>
            <a:pPr eaLnBrk="1" hangingPunct="1">
              <a:lnSpc>
                <a:spcPct val="90000"/>
              </a:lnSpc>
              <a:defRPr/>
            </a:pPr>
            <a:r>
              <a:rPr lang="en-US" sz="2800" dirty="0" smtClean="0">
                <a:latin typeface="Times New Roman" pitchFamily="18" charset="0"/>
                <a:cs typeface="Times New Roman" pitchFamily="18" charset="0"/>
              </a:rPr>
              <a:t>Screening of slides to study the morphology of chromosome</a:t>
            </a:r>
          </a:p>
          <a:p>
            <a:pPr eaLnBrk="1" hangingPunct="1">
              <a:lnSpc>
                <a:spcPct val="90000"/>
              </a:lnSpc>
              <a:defRPr/>
            </a:pPr>
            <a:r>
              <a:rPr lang="en-US" sz="2800" dirty="0" smtClean="0">
                <a:latin typeface="Times New Roman" pitchFamily="18" charset="0"/>
                <a:cs typeface="Times New Roman" pitchFamily="18" charset="0"/>
              </a:rPr>
              <a:t>Construction of </a:t>
            </a:r>
            <a:r>
              <a:rPr lang="en-US" sz="2800" dirty="0" err="1" smtClean="0">
                <a:latin typeface="Times New Roman" pitchFamily="18" charset="0"/>
                <a:cs typeface="Times New Roman" pitchFamily="18" charset="0"/>
              </a:rPr>
              <a:t>karyotype</a:t>
            </a:r>
            <a:endParaRPr lang="en-US" sz="28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38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dirty="0" smtClean="0"/>
              <a:t>Metaphase Chromosomes (a) </a:t>
            </a:r>
            <a:br>
              <a:rPr lang="en-US" dirty="0" smtClean="0"/>
            </a:br>
            <a:r>
              <a:rPr lang="en-US" dirty="0" smtClean="0"/>
              <a:t>Arranged Into a </a:t>
            </a:r>
            <a:r>
              <a:rPr lang="en-US" dirty="0" err="1" smtClean="0"/>
              <a:t>Karyotype</a:t>
            </a:r>
            <a:r>
              <a:rPr lang="en-US" dirty="0" smtClean="0"/>
              <a:t> (b)</a:t>
            </a:r>
          </a:p>
        </p:txBody>
      </p:sp>
      <p:pic>
        <p:nvPicPr>
          <p:cNvPr id="25603" name="Picture 4" descr="0607"/>
          <p:cNvPicPr>
            <a:picLocks noGrp="1" noChangeAspect="1" noChangeArrowheads="1"/>
          </p:cNvPicPr>
          <p:nvPr>
            <p:ph type="body" idx="1"/>
          </p:nvPr>
        </p:nvPicPr>
        <p:blipFill>
          <a:blip r:embed="rId3" cstate="print"/>
          <a:srcRect/>
          <a:stretch>
            <a:fillRect/>
          </a:stretch>
        </p:blipFill>
        <p:spPr>
          <a:xfrm>
            <a:off x="76200" y="1289050"/>
            <a:ext cx="8763000" cy="5118100"/>
          </a:xfr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Grp="1" noChangeArrowheads="1"/>
          </p:cNvSpPr>
          <p:nvPr>
            <p:ph type="ctrTitle"/>
          </p:nvPr>
        </p:nvSpPr>
        <p:spPr>
          <a:xfrm>
            <a:off x="762000" y="-27384"/>
            <a:ext cx="7620000" cy="838200"/>
          </a:xfrm>
        </p:spPr>
        <p:style>
          <a:lnRef idx="1">
            <a:schemeClr val="accent3"/>
          </a:lnRef>
          <a:fillRef idx="2">
            <a:schemeClr val="accent3"/>
          </a:fillRef>
          <a:effectRef idx="1">
            <a:schemeClr val="accent3"/>
          </a:effectRef>
          <a:fontRef idx="minor">
            <a:schemeClr val="dk1"/>
          </a:fontRef>
        </p:style>
        <p:txBody>
          <a:bodyPr/>
          <a:lstStyle/>
          <a:p>
            <a:pPr>
              <a:defRPr/>
            </a:pPr>
            <a:r>
              <a:rPr lang="en-US" altLang="en-US" sz="3200" dirty="0" smtClean="0">
                <a:solidFill>
                  <a:srgbClr val="790015"/>
                </a:solidFill>
                <a:effectLst>
                  <a:outerShdw blurRad="38100" dist="38100" dir="2700000" algn="tl">
                    <a:srgbClr val="C0C0C0"/>
                  </a:outerShdw>
                </a:effectLst>
                <a:latin typeface="Times New Roman" pitchFamily="18" charset="0"/>
                <a:cs typeface="Times New Roman" pitchFamily="18" charset="0"/>
              </a:rPr>
              <a:t>Chromosome Banding</a:t>
            </a:r>
            <a:endParaRPr lang="en-GB" altLang="en-US" sz="3200" dirty="0" smtClean="0">
              <a:solidFill>
                <a:srgbClr val="790015"/>
              </a:solidFill>
              <a:effectLst>
                <a:outerShdw blurRad="38100" dist="38100" dir="2700000" algn="tl">
                  <a:srgbClr val="C0C0C0"/>
                </a:outerShdw>
              </a:effectLst>
              <a:latin typeface="Times New Roman" pitchFamily="18" charset="0"/>
              <a:cs typeface="Times New Roman" pitchFamily="18" charset="0"/>
            </a:endParaRPr>
          </a:p>
        </p:txBody>
      </p:sp>
      <p:sp>
        <p:nvSpPr>
          <p:cNvPr id="11267" name="Text Box 3"/>
          <p:cNvSpPr txBox="1">
            <a:spLocks noChangeArrowheads="1"/>
          </p:cNvSpPr>
          <p:nvPr/>
        </p:nvSpPr>
        <p:spPr bwMode="auto">
          <a:xfrm>
            <a:off x="762000" y="1447800"/>
            <a:ext cx="7696200" cy="433965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a:spAutoFit/>
          </a:bodyPr>
          <a:lstStyle/>
          <a:p>
            <a:pPr>
              <a:spcBef>
                <a:spcPct val="50000"/>
              </a:spcBef>
              <a:buFontTx/>
              <a:buChar char="-"/>
            </a:pPr>
            <a:r>
              <a:rPr lang="en-US" sz="2400" dirty="0" smtClean="0">
                <a:latin typeface="Times New Roman" pitchFamily="18" charset="0"/>
                <a:cs typeface="Times New Roman" pitchFamily="18" charset="0"/>
              </a:rPr>
              <a:t>Developed </a:t>
            </a:r>
            <a:r>
              <a:rPr lang="en-US" sz="2400" dirty="0">
                <a:latin typeface="Times New Roman" pitchFamily="18" charset="0"/>
                <a:cs typeface="Times New Roman" pitchFamily="18" charset="0"/>
              </a:rPr>
              <a:t>based on the presence of heterochromatin and </a:t>
            </a:r>
            <a:r>
              <a:rPr lang="en-US" sz="2400" dirty="0" err="1">
                <a:latin typeface="Times New Roman" pitchFamily="18" charset="0"/>
                <a:cs typeface="Times New Roman" pitchFamily="18" charset="0"/>
              </a:rPr>
              <a:t>euchromatin</a:t>
            </a:r>
            <a:r>
              <a:rPr lang="en-US" sz="2400" dirty="0">
                <a:latin typeface="Times New Roman" pitchFamily="18" charset="0"/>
                <a:cs typeface="Times New Roman" pitchFamily="18" charset="0"/>
              </a:rPr>
              <a:t>.</a:t>
            </a:r>
          </a:p>
          <a:p>
            <a:pPr>
              <a:spcBef>
                <a:spcPct val="50000"/>
              </a:spcBef>
              <a:buFontTx/>
              <a:buChar char="-"/>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Heterochromatin </a:t>
            </a:r>
            <a:r>
              <a:rPr lang="en-US" sz="2400" dirty="0">
                <a:latin typeface="Times New Roman" pitchFamily="18" charset="0"/>
                <a:cs typeface="Times New Roman" pitchFamily="18" charset="0"/>
              </a:rPr>
              <a:t>is darkly stained </a:t>
            </a:r>
            <a:r>
              <a:rPr lang="en-US" sz="2400" dirty="0" smtClean="0">
                <a:latin typeface="Times New Roman" pitchFamily="18" charset="0"/>
                <a:cs typeface="Times New Roman" pitchFamily="18" charset="0"/>
              </a:rPr>
              <a:t>where as </a:t>
            </a:r>
            <a:r>
              <a:rPr lang="en-US" sz="2400" dirty="0" err="1">
                <a:latin typeface="Times New Roman" pitchFamily="18" charset="0"/>
                <a:cs typeface="Times New Roman" pitchFamily="18" charset="0"/>
              </a:rPr>
              <a:t>euchromatin</a:t>
            </a:r>
            <a:r>
              <a:rPr lang="en-US" sz="2400" dirty="0">
                <a:latin typeface="Times New Roman" pitchFamily="18" charset="0"/>
                <a:cs typeface="Times New Roman" pitchFamily="18" charset="0"/>
              </a:rPr>
              <a:t> is lightly stained during chromosome staining.</a:t>
            </a:r>
          </a:p>
          <a:p>
            <a:pPr>
              <a:spcBef>
                <a:spcPct val="50000"/>
              </a:spcBef>
              <a:buFontTx/>
              <a:buChar char="-"/>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band is defined as that part of a chromosome which is clearly distinguishable from its adjacent segments by appearing darker or brighter with one or more banding techniques.</a:t>
            </a:r>
          </a:p>
          <a:p>
            <a:pPr>
              <a:spcBef>
                <a:spcPct val="50000"/>
              </a:spcBef>
              <a:buFontTx/>
              <a:buChar char="-"/>
            </a:pPr>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are a few types of chromosome banding: G-banding, C-banding, Q-banding, R-banding etc.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0" y="1016452"/>
            <a:ext cx="9144000" cy="4469947"/>
          </a:xfrm>
          <a:prstGeom prst="rect">
            <a:avLst/>
          </a:prstGeom>
          <a:noFill/>
          <a:ln w="9525">
            <a:noFill/>
            <a:miter lim="800000"/>
            <a:headEnd/>
            <a:tailEnd/>
          </a:ln>
          <a:effectLst/>
        </p:spPr>
      </p:pic>
      <p:sp>
        <p:nvSpPr>
          <p:cNvPr id="3" name="Прямокутник 2"/>
          <p:cNvSpPr/>
          <p:nvPr/>
        </p:nvSpPr>
        <p:spPr>
          <a:xfrm>
            <a:off x="0" y="548680"/>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200" b="1" dirty="0" smtClean="0">
                <a:latin typeface="Times New Roman" pitchFamily="18" charset="0"/>
                <a:cs typeface="Times New Roman" pitchFamily="18" charset="0"/>
              </a:rPr>
              <a:t>Numerical Abnormalities, </a:t>
            </a:r>
            <a:r>
              <a:rPr lang="en-US" sz="3200" b="1" dirty="0" err="1" smtClean="0">
                <a:latin typeface="Times New Roman" pitchFamily="18" charset="0"/>
                <a:cs typeface="Times New Roman" pitchFamily="18" charset="0"/>
              </a:rPr>
              <a:t>Mosaicism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Chimerism</a:t>
            </a:r>
            <a:endParaRPr lang="uk-UA" sz="3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dirty="0" smtClean="0">
                <a:latin typeface="Times New Roman" pitchFamily="18" charset="0"/>
                <a:cs typeface="Times New Roman" pitchFamily="18" charset="0"/>
              </a:rPr>
              <a:t>Constructing and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Analyzing </a:t>
            </a:r>
            <a:r>
              <a:rPr lang="en-US" dirty="0" err="1" smtClean="0">
                <a:latin typeface="Times New Roman" pitchFamily="18" charset="0"/>
                <a:cs typeface="Times New Roman" pitchFamily="18" charset="0"/>
              </a:rPr>
              <a:t>Karyotypes</a:t>
            </a:r>
            <a:endParaRPr lang="en-US" dirty="0" smtClean="0">
              <a:latin typeface="Times New Roman" pitchFamily="18" charset="0"/>
              <a:cs typeface="Times New Roman" pitchFamily="18" charset="0"/>
            </a:endParaRPr>
          </a:p>
        </p:txBody>
      </p:sp>
      <p:sp>
        <p:nvSpPr>
          <p:cNvPr id="26627" name="Rectangle 3"/>
          <p:cNvSpPr>
            <a:spLocks noGrp="1" noChangeArrowheads="1"/>
          </p:cNvSpPr>
          <p:nvPr>
            <p:ph type="body" idx="1"/>
          </p:nvPr>
        </p:nvSpPr>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eaLnBrk="1" hangingPunct="1"/>
            <a:r>
              <a:rPr lang="en-US" dirty="0" err="1" smtClean="0">
                <a:latin typeface="Times New Roman" pitchFamily="18" charset="0"/>
                <a:cs typeface="Times New Roman" pitchFamily="18" charset="0"/>
              </a:rPr>
              <a:t>Karyotype</a:t>
            </a:r>
            <a:r>
              <a:rPr lang="en-US" dirty="0" smtClean="0">
                <a:latin typeface="Times New Roman" pitchFamily="18" charset="0"/>
                <a:cs typeface="Times New Roman" pitchFamily="18" charset="0"/>
              </a:rPr>
              <a:t> construction and analysis are used to identify chromosome abnormalities</a:t>
            </a:r>
          </a:p>
          <a:p>
            <a:pPr eaLnBrk="1" hangingPunct="1"/>
            <a:r>
              <a:rPr lang="en-US" dirty="0" smtClean="0">
                <a:latin typeface="Times New Roman" pitchFamily="18" charset="0"/>
                <a:cs typeface="Times New Roman" pitchFamily="18" charset="0"/>
              </a:rPr>
              <a:t>Different stains and dyes produce banding patterns specific to each chromosome</a:t>
            </a:r>
          </a:p>
          <a:p>
            <a:pPr eaLnBrk="1" hangingPunct="1"/>
            <a:r>
              <a:rPr lang="en-US" dirty="0" err="1" smtClean="0">
                <a:latin typeface="Times New Roman" pitchFamily="18" charset="0"/>
                <a:cs typeface="Times New Roman" pitchFamily="18" charset="0"/>
              </a:rPr>
              <a:t>Karyotypes</a:t>
            </a:r>
            <a:r>
              <a:rPr lang="en-US" dirty="0" smtClean="0">
                <a:latin typeface="Times New Roman" pitchFamily="18" charset="0"/>
                <a:cs typeface="Times New Roman" pitchFamily="18" charset="0"/>
              </a:rPr>
              <a:t> reveal variations in chromosomal structure and number</a:t>
            </a:r>
          </a:p>
          <a:p>
            <a:pPr lvl="1" eaLnBrk="1" hangingPunct="1"/>
            <a:r>
              <a:rPr lang="en-US" dirty="0" smtClean="0">
                <a:latin typeface="Times New Roman" pitchFamily="18" charset="0"/>
                <a:cs typeface="Times New Roman" pitchFamily="18" charset="0"/>
              </a:rPr>
              <a:t>1959: Discovery that Down syndrome is caused by an extra copy of chromosome 21 </a:t>
            </a:r>
          </a:p>
          <a:p>
            <a:pPr eaLnBrk="1" hangingPunct="1"/>
            <a:r>
              <a:rPr lang="en-US" dirty="0" smtClean="0">
                <a:latin typeface="Times New Roman" pitchFamily="18" charset="0"/>
                <a:cs typeface="Times New Roman" pitchFamily="18" charset="0"/>
              </a:rPr>
              <a:t>Chromosome banding and other techniques can identify small changes in chromosomal structure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dirty="0" smtClean="0">
                <a:latin typeface="Times New Roman" pitchFamily="18" charset="0"/>
                <a:cs typeface="Times New Roman" pitchFamily="18" charset="0"/>
              </a:rPr>
              <a:t>Information Obtained from a </a:t>
            </a:r>
            <a:r>
              <a:rPr lang="en-US" dirty="0" err="1" smtClean="0">
                <a:latin typeface="Times New Roman" pitchFamily="18" charset="0"/>
                <a:cs typeface="Times New Roman" pitchFamily="18" charset="0"/>
              </a:rPr>
              <a:t>Karyotype</a:t>
            </a:r>
            <a:endParaRPr lang="en-US" dirty="0" smtClean="0">
              <a:latin typeface="Times New Roman" pitchFamily="18" charset="0"/>
              <a:cs typeface="Times New Roman" pitchFamily="18" charset="0"/>
            </a:endParaRPr>
          </a:p>
        </p:txBody>
      </p:sp>
      <p:sp>
        <p:nvSpPr>
          <p:cNvPr id="27651" name="Rectangle 3"/>
          <p:cNvSpPr>
            <a:spLocks noGrp="1" noChangeArrowheads="1"/>
          </p:cNvSpPr>
          <p:nvPr>
            <p:ph type="body" idx="1"/>
          </p:nvPr>
        </p:nvSpPr>
        <p:spPr/>
        <p:style>
          <a:lnRef idx="2">
            <a:schemeClr val="accent3"/>
          </a:lnRef>
          <a:fillRef idx="1">
            <a:schemeClr val="lt1"/>
          </a:fillRef>
          <a:effectRef idx="0">
            <a:schemeClr val="accent3"/>
          </a:effectRef>
          <a:fontRef idx="minor">
            <a:schemeClr val="dk1"/>
          </a:fontRef>
        </p:style>
        <p:txBody>
          <a:bodyPr>
            <a:normAutofit fontScale="92500"/>
          </a:bodyPr>
          <a:lstStyle/>
          <a:p>
            <a:pPr marL="533400" indent="-533400" eaLnBrk="1" hangingPunct="1"/>
            <a:r>
              <a:rPr lang="en-US" dirty="0" smtClean="0">
                <a:latin typeface="Times New Roman" pitchFamily="18" charset="0"/>
                <a:cs typeface="Times New Roman" pitchFamily="18" charset="0"/>
              </a:rPr>
              <a:t>Number of chromosomes</a:t>
            </a:r>
          </a:p>
          <a:p>
            <a:pPr marL="533400" indent="-533400" eaLnBrk="1" hangingPunct="1"/>
            <a:endParaRPr lang="en-US" dirty="0" smtClean="0">
              <a:latin typeface="Times New Roman" pitchFamily="18" charset="0"/>
              <a:cs typeface="Times New Roman" pitchFamily="18" charset="0"/>
            </a:endParaRPr>
          </a:p>
          <a:p>
            <a:pPr marL="533400" indent="-533400" eaLnBrk="1" hangingPunct="1"/>
            <a:r>
              <a:rPr lang="en-US" dirty="0" smtClean="0">
                <a:latin typeface="Times New Roman" pitchFamily="18" charset="0"/>
                <a:cs typeface="Times New Roman" pitchFamily="18" charset="0"/>
              </a:rPr>
              <a:t>Sex chromosome content</a:t>
            </a:r>
          </a:p>
          <a:p>
            <a:pPr marL="533400" indent="-533400" eaLnBrk="1" hangingPunct="1"/>
            <a:endParaRPr lang="en-US" dirty="0" smtClean="0">
              <a:latin typeface="Times New Roman" pitchFamily="18" charset="0"/>
              <a:cs typeface="Times New Roman" pitchFamily="18" charset="0"/>
            </a:endParaRPr>
          </a:p>
          <a:p>
            <a:pPr marL="533400" indent="-533400" eaLnBrk="1" hangingPunct="1"/>
            <a:r>
              <a:rPr lang="en-US" dirty="0" smtClean="0">
                <a:latin typeface="Times New Roman" pitchFamily="18" charset="0"/>
                <a:cs typeface="Times New Roman" pitchFamily="18" charset="0"/>
              </a:rPr>
              <a:t>Presence or absence of individual chromosomes</a:t>
            </a:r>
          </a:p>
          <a:p>
            <a:pPr marL="533400" indent="-533400" eaLnBrk="1" hangingPunct="1"/>
            <a:endParaRPr lang="en-US" dirty="0" smtClean="0">
              <a:latin typeface="Times New Roman" pitchFamily="18" charset="0"/>
              <a:cs typeface="Times New Roman" pitchFamily="18" charset="0"/>
            </a:endParaRPr>
          </a:p>
          <a:p>
            <a:pPr marL="533400" indent="-533400" eaLnBrk="1" hangingPunct="1"/>
            <a:r>
              <a:rPr lang="en-US" dirty="0" smtClean="0">
                <a:latin typeface="Times New Roman" pitchFamily="18" charset="0"/>
                <a:cs typeface="Times New Roman" pitchFamily="18" charset="0"/>
              </a:rPr>
              <a:t>Nature and extent of large structural abnormalities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76200"/>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en-US" sz="3200" dirty="0" smtClean="0">
                <a:latin typeface="Times New Roman" pitchFamily="18" charset="0"/>
                <a:cs typeface="Times New Roman" pitchFamily="18" charset="0"/>
              </a:rPr>
              <a:t>Four Common Chromosome Staining Procedures</a:t>
            </a:r>
          </a:p>
        </p:txBody>
      </p:sp>
      <p:pic>
        <p:nvPicPr>
          <p:cNvPr id="28675" name="Picture 4" descr="0608"/>
          <p:cNvPicPr>
            <a:picLocks noGrp="1" noChangeAspect="1" noChangeArrowheads="1"/>
          </p:cNvPicPr>
          <p:nvPr>
            <p:ph type="body" idx="1"/>
          </p:nvPr>
        </p:nvPicPr>
        <p:blipFill>
          <a:blip r:embed="rId3" cstate="print"/>
          <a:srcRect/>
          <a:stretch>
            <a:fillRect/>
          </a:stretch>
        </p:blipFill>
        <p:spPr>
          <a:xfrm>
            <a:off x="1860550" y="1143000"/>
            <a:ext cx="5194300" cy="5410200"/>
          </a:xfr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E_0608a"/>
          <p:cNvPicPr>
            <a:picLocks noChangeAspect="1" noChangeArrowheads="1"/>
          </p:cNvPicPr>
          <p:nvPr/>
        </p:nvPicPr>
        <p:blipFill>
          <a:blip r:embed="rId3" cstate="print"/>
          <a:srcRect/>
          <a:stretch>
            <a:fillRect/>
          </a:stretch>
        </p:blipFill>
        <p:spPr bwMode="auto">
          <a:xfrm>
            <a:off x="0" y="2204864"/>
            <a:ext cx="9144000" cy="2573337"/>
          </a:xfrm>
          <a:prstGeom prst="rect">
            <a:avLst/>
          </a:prstGeom>
          <a:noFill/>
          <a:ln w="9525">
            <a:noFill/>
            <a:miter lim="800000"/>
            <a:headEnd/>
            <a:tailEnd/>
          </a:ln>
        </p:spPr>
      </p:pic>
      <p:sp>
        <p:nvSpPr>
          <p:cNvPr id="29699" name="Rectangle 3" hidden="1"/>
          <p:cNvSpPr>
            <a:spLocks noGrp="1" noChangeArrowheads="1"/>
          </p:cNvSpPr>
          <p:nvPr>
            <p:ph type="title"/>
          </p:nvPr>
        </p:nvSpPr>
        <p:spPr/>
        <p:txBody>
          <a:bodyPr/>
          <a:lstStyle/>
          <a:p>
            <a:pPr eaLnBrk="1" hangingPunct="1"/>
            <a:endParaRPr lang="en-US" smtClean="0"/>
          </a:p>
        </p:txBody>
      </p:sp>
      <p:sp>
        <p:nvSpPr>
          <p:cNvPr id="29700" name="Text Box 5"/>
          <p:cNvSpPr txBox="1">
            <a:spLocks noChangeArrowheads="1"/>
          </p:cNvSpPr>
          <p:nvPr/>
        </p:nvSpPr>
        <p:spPr bwMode="auto">
          <a:xfrm>
            <a:off x="650875" y="2057400"/>
            <a:ext cx="2303463"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Banding technique</a:t>
            </a:r>
          </a:p>
        </p:txBody>
      </p:sp>
      <p:sp>
        <p:nvSpPr>
          <p:cNvPr id="29701" name="Text Box 6"/>
          <p:cNvSpPr txBox="1">
            <a:spLocks noChangeArrowheads="1"/>
          </p:cNvSpPr>
          <p:nvPr/>
        </p:nvSpPr>
        <p:spPr bwMode="auto">
          <a:xfrm>
            <a:off x="4916488" y="2057400"/>
            <a:ext cx="3770312"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Appearance of chromosomes</a:t>
            </a:r>
          </a:p>
        </p:txBody>
      </p:sp>
      <p:sp>
        <p:nvSpPr>
          <p:cNvPr id="29702" name="Text Box 7"/>
          <p:cNvSpPr txBox="1">
            <a:spLocks noChangeArrowheads="1"/>
          </p:cNvSpPr>
          <p:nvPr/>
        </p:nvSpPr>
        <p:spPr bwMode="auto">
          <a:xfrm>
            <a:off x="346075" y="2735263"/>
            <a:ext cx="4378325" cy="1477328"/>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G-banding — Treat metaphase spreads with trypsin, an enzyme that digests part of chromosomal protein. Stain with Giemsa stain. Observe banding pattern with light microscope.</a:t>
            </a:r>
          </a:p>
        </p:txBody>
      </p:sp>
      <p:sp>
        <p:nvSpPr>
          <p:cNvPr id="29703" name="Text Box 8"/>
          <p:cNvSpPr txBox="1">
            <a:spLocks noChangeArrowheads="1"/>
          </p:cNvSpPr>
          <p:nvPr/>
        </p:nvSpPr>
        <p:spPr bwMode="auto">
          <a:xfrm>
            <a:off x="5722938" y="2870200"/>
            <a:ext cx="3040062" cy="366713"/>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Darkly stained G bands.</a:t>
            </a:r>
          </a:p>
        </p:txBody>
      </p:sp>
      <p:sp>
        <p:nvSpPr>
          <p:cNvPr id="8" name="Rectangle 7"/>
          <p:cNvSpPr/>
          <p:nvPr/>
        </p:nvSpPr>
        <p:spPr>
          <a:xfrm>
            <a:off x="457200" y="4876800"/>
            <a:ext cx="8458200" cy="156966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n-US" sz="2400" b="1" dirty="0" smtClean="0">
                <a:latin typeface="Times New Roman" pitchFamily="18" charset="0"/>
                <a:cs typeface="Times New Roman" pitchFamily="18" charset="0"/>
              </a:rPr>
              <a:t>It yields a series of lightly and darkly stained bands - the dark regions tend to be heterochromatic, late-replicating and AT rich. The light regions tend to be </a:t>
            </a:r>
            <a:r>
              <a:rPr lang="en-US" sz="2400" b="1" dirty="0" err="1" smtClean="0">
                <a:latin typeface="Times New Roman" pitchFamily="18" charset="0"/>
                <a:cs typeface="Times New Roman" pitchFamily="18" charset="0"/>
              </a:rPr>
              <a:t>euchromatic</a:t>
            </a:r>
            <a:r>
              <a:rPr lang="en-US" sz="2400" b="1" dirty="0" smtClean="0">
                <a:latin typeface="Times New Roman" pitchFamily="18" charset="0"/>
                <a:cs typeface="Times New Roman" pitchFamily="18" charset="0"/>
              </a:rPr>
              <a:t>, early-replicating and GC rich</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ChangeArrowheads="1"/>
          </p:cNvSpPr>
          <p:nvPr>
            <p:ph type="ctrTitle"/>
          </p:nvPr>
        </p:nvSpPr>
        <p:spPr>
          <a:xfrm>
            <a:off x="1371600" y="533400"/>
            <a:ext cx="6096000" cy="685800"/>
          </a:xfrm>
        </p:spPr>
        <p:style>
          <a:lnRef idx="1">
            <a:schemeClr val="accent3"/>
          </a:lnRef>
          <a:fillRef idx="2">
            <a:schemeClr val="accent3"/>
          </a:fillRef>
          <a:effectRef idx="1">
            <a:schemeClr val="accent3"/>
          </a:effectRef>
          <a:fontRef idx="minor">
            <a:schemeClr val="dk1"/>
          </a:fontRef>
        </p:style>
        <p:txBody>
          <a:bodyPr/>
          <a:lstStyle/>
          <a:p>
            <a:pPr>
              <a:defRPr/>
            </a:pPr>
            <a:r>
              <a:rPr lang="en-US" altLang="en-US" sz="3200" dirty="0" smtClean="0">
                <a:solidFill>
                  <a:srgbClr val="790015"/>
                </a:solidFill>
                <a:effectLst>
                  <a:outerShdw blurRad="38100" dist="38100" dir="2700000" algn="tl">
                    <a:srgbClr val="C0C0C0"/>
                  </a:outerShdw>
                </a:effectLst>
                <a:latin typeface="Times New Roman" pitchFamily="18" charset="0"/>
                <a:cs typeface="Times New Roman" pitchFamily="18" charset="0"/>
              </a:rPr>
              <a:t>G-Banding</a:t>
            </a:r>
            <a:endParaRPr lang="en-GB" altLang="en-US" sz="3200" dirty="0" smtClean="0">
              <a:solidFill>
                <a:srgbClr val="790015"/>
              </a:solidFill>
              <a:effectLst>
                <a:outerShdw blurRad="38100" dist="38100" dir="2700000" algn="tl">
                  <a:srgbClr val="C0C0C0"/>
                </a:outerShdw>
              </a:effectLst>
              <a:latin typeface="Times New Roman" pitchFamily="18" charset="0"/>
              <a:cs typeface="Times New Roman" pitchFamily="18" charset="0"/>
            </a:endParaRPr>
          </a:p>
        </p:txBody>
      </p:sp>
      <p:sp>
        <p:nvSpPr>
          <p:cNvPr id="13315" name="Text Box 6"/>
          <p:cNvSpPr txBox="1">
            <a:spLocks noChangeArrowheads="1"/>
          </p:cNvSpPr>
          <p:nvPr/>
        </p:nvSpPr>
        <p:spPr bwMode="auto">
          <a:xfrm>
            <a:off x="762000" y="1295400"/>
            <a:ext cx="7620000" cy="369332"/>
          </a:xfrm>
          <a:prstGeom prst="rect">
            <a:avLst/>
          </a:prstGeom>
          <a:noFill/>
          <a:ln w="12700">
            <a:noFill/>
            <a:miter lim="800000"/>
            <a:headEnd/>
            <a:tailEnd/>
          </a:ln>
        </p:spPr>
        <p:txBody>
          <a:bodyPr>
            <a:spAutoFit/>
          </a:bodyPr>
          <a:lstStyle/>
          <a:p>
            <a:pPr algn="ctr">
              <a:spcBef>
                <a:spcPct val="50000"/>
              </a:spcBef>
            </a:pPr>
            <a:r>
              <a:rPr lang="en-US" b="1">
                <a:solidFill>
                  <a:srgbClr val="663300"/>
                </a:solidFill>
                <a:latin typeface="Times New Roman" pitchFamily="18" charset="0"/>
                <a:cs typeface="Times New Roman" pitchFamily="18" charset="0"/>
              </a:rPr>
              <a:t>G-banding of human female metaphase chromosomes</a:t>
            </a:r>
          </a:p>
        </p:txBody>
      </p:sp>
      <p:pic>
        <p:nvPicPr>
          <p:cNvPr id="13316" name="Picture 7" descr="C:\My Documents\My Data\Aa-WorkStation\Kuliah\Cytogenetics\sesi2007-2008\banding02.jpg"/>
          <p:cNvPicPr>
            <a:picLocks noChangeAspect="1" noChangeArrowheads="1"/>
          </p:cNvPicPr>
          <p:nvPr/>
        </p:nvPicPr>
        <p:blipFill>
          <a:blip r:embed="rId2" cstate="print"/>
          <a:srcRect/>
          <a:stretch>
            <a:fillRect/>
          </a:stretch>
        </p:blipFill>
        <p:spPr bwMode="auto">
          <a:xfrm>
            <a:off x="1905000" y="1981200"/>
            <a:ext cx="5105400" cy="4364038"/>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E_0608b"/>
          <p:cNvPicPr>
            <a:picLocks noChangeAspect="1" noChangeArrowheads="1"/>
          </p:cNvPicPr>
          <p:nvPr/>
        </p:nvPicPr>
        <p:blipFill>
          <a:blip r:embed="rId3" cstate="print"/>
          <a:srcRect/>
          <a:stretch>
            <a:fillRect/>
          </a:stretch>
        </p:blipFill>
        <p:spPr bwMode="auto">
          <a:xfrm>
            <a:off x="76200" y="2301875"/>
            <a:ext cx="8991600" cy="2252663"/>
          </a:xfrm>
          <a:prstGeom prst="rect">
            <a:avLst/>
          </a:prstGeom>
          <a:noFill/>
          <a:ln w="9525">
            <a:noFill/>
            <a:miter lim="800000"/>
            <a:headEnd/>
            <a:tailEnd/>
          </a:ln>
        </p:spPr>
      </p:pic>
      <p:sp>
        <p:nvSpPr>
          <p:cNvPr id="30723" name="Rectangle 3" hidden="1"/>
          <p:cNvSpPr>
            <a:spLocks noGrp="1" noChangeArrowheads="1"/>
          </p:cNvSpPr>
          <p:nvPr>
            <p:ph type="title"/>
          </p:nvPr>
        </p:nvSpPr>
        <p:spPr/>
        <p:txBody>
          <a:bodyPr/>
          <a:lstStyle/>
          <a:p>
            <a:pPr eaLnBrk="1" hangingPunct="1"/>
            <a:endParaRPr lang="en-US" smtClean="0"/>
          </a:p>
        </p:txBody>
      </p:sp>
      <p:sp>
        <p:nvSpPr>
          <p:cNvPr id="30724" name="Text Box 5"/>
          <p:cNvSpPr txBox="1">
            <a:spLocks noChangeArrowheads="1"/>
          </p:cNvSpPr>
          <p:nvPr/>
        </p:nvSpPr>
        <p:spPr bwMode="auto">
          <a:xfrm>
            <a:off x="419100" y="2667000"/>
            <a:ext cx="4229100" cy="1465263"/>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Q-banding — Treat metaphase spreads with the chemical quinacrine mustard. Observe ﬂuorescent banding pattern with a special ultraviolet light microscope.</a:t>
            </a:r>
          </a:p>
        </p:txBody>
      </p:sp>
      <p:sp>
        <p:nvSpPr>
          <p:cNvPr id="30725" name="Text Box 6"/>
          <p:cNvSpPr txBox="1">
            <a:spLocks noChangeArrowheads="1"/>
          </p:cNvSpPr>
          <p:nvPr/>
        </p:nvSpPr>
        <p:spPr bwMode="auto">
          <a:xfrm>
            <a:off x="5715000" y="2771775"/>
            <a:ext cx="2989263" cy="1190625"/>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Bright ﬂuorescent bands upon exposure to ultraviolet light; same as darkly stained G bands.</a:t>
            </a:r>
          </a:p>
        </p:txBody>
      </p:sp>
      <p:sp>
        <p:nvSpPr>
          <p:cNvPr id="30726" name="Text Box 7"/>
          <p:cNvSpPr txBox="1">
            <a:spLocks noChangeArrowheads="1"/>
          </p:cNvSpPr>
          <p:nvPr/>
        </p:nvSpPr>
        <p:spPr bwMode="auto">
          <a:xfrm>
            <a:off x="896938" y="1828800"/>
            <a:ext cx="2303462"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Banding technique</a:t>
            </a:r>
          </a:p>
        </p:txBody>
      </p:sp>
      <p:sp>
        <p:nvSpPr>
          <p:cNvPr id="30727" name="Text Box 8"/>
          <p:cNvSpPr txBox="1">
            <a:spLocks noChangeArrowheads="1"/>
          </p:cNvSpPr>
          <p:nvPr/>
        </p:nvSpPr>
        <p:spPr bwMode="auto">
          <a:xfrm>
            <a:off x="4916488" y="1828800"/>
            <a:ext cx="3541712"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Appearance of chromosomes</a:t>
            </a:r>
          </a:p>
        </p:txBody>
      </p:sp>
      <p:sp>
        <p:nvSpPr>
          <p:cNvPr id="8" name="Rectangle 7"/>
          <p:cNvSpPr/>
          <p:nvPr/>
        </p:nvSpPr>
        <p:spPr>
          <a:xfrm>
            <a:off x="304800" y="4648200"/>
            <a:ext cx="8458200" cy="120032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spcBef>
                <a:spcPct val="50000"/>
              </a:spcBef>
              <a:buFontTx/>
              <a:buChar char="-"/>
            </a:pPr>
            <a:r>
              <a:rPr lang="en-US" sz="2400" b="1" dirty="0" smtClean="0">
                <a:latin typeface="Times New Roman" pitchFamily="18" charset="0"/>
                <a:cs typeface="Times New Roman" pitchFamily="18" charset="0"/>
              </a:rPr>
              <a:t> This method requires a fluorescence microscope (</a:t>
            </a:r>
            <a:r>
              <a:rPr lang="en-US" sz="2400" b="1" dirty="0" err="1" smtClean="0">
                <a:latin typeface="Times New Roman" pitchFamily="18" charset="0"/>
                <a:cs typeface="Times New Roman" pitchFamily="18" charset="0"/>
              </a:rPr>
              <a:t>quinacrine</a:t>
            </a:r>
            <a:r>
              <a:rPr lang="en-US" sz="2400" b="1" dirty="0" smtClean="0">
                <a:latin typeface="Times New Roman" pitchFamily="18" charset="0"/>
                <a:cs typeface="Times New Roman" pitchFamily="18" charset="0"/>
              </a:rPr>
              <a:t> fluoresces strongly in the ultraviolet) and is no longer as widely used as G-banding.</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ChangeArrowheads="1"/>
          </p:cNvSpPr>
          <p:nvPr>
            <p:ph type="ctrTitle"/>
          </p:nvPr>
        </p:nvSpPr>
        <p:spPr>
          <a:xfrm>
            <a:off x="1371600" y="533400"/>
            <a:ext cx="6096000" cy="685800"/>
          </a:xfrm>
        </p:spPr>
        <p:txBody>
          <a:bodyPr/>
          <a:lstStyle/>
          <a:p>
            <a:pPr>
              <a:defRPr/>
            </a:pPr>
            <a:r>
              <a:rPr lang="en-US" altLang="en-US" sz="3200" dirty="0" smtClean="0">
                <a:effectLst>
                  <a:outerShdw blurRad="38100" dist="38100" dir="2700000" algn="tl">
                    <a:srgbClr val="C0C0C0"/>
                  </a:outerShdw>
                </a:effectLst>
                <a:latin typeface="Times New Roman" pitchFamily="18" charset="0"/>
                <a:cs typeface="Times New Roman" pitchFamily="18" charset="0"/>
              </a:rPr>
              <a:t>Q-Banding</a:t>
            </a:r>
            <a:endParaRPr lang="en-GB" altLang="en-US" sz="3200" dirty="0" smtClean="0">
              <a:effectLst>
                <a:outerShdw blurRad="38100" dist="38100" dir="2700000" algn="tl">
                  <a:srgbClr val="C0C0C0"/>
                </a:outerShdw>
              </a:effectLst>
              <a:latin typeface="Times New Roman" pitchFamily="18" charset="0"/>
              <a:cs typeface="Times New Roman" pitchFamily="18" charset="0"/>
            </a:endParaRPr>
          </a:p>
        </p:txBody>
      </p:sp>
      <p:sp>
        <p:nvSpPr>
          <p:cNvPr id="15363" name="Text Box 6"/>
          <p:cNvSpPr txBox="1">
            <a:spLocks noChangeArrowheads="1"/>
          </p:cNvSpPr>
          <p:nvPr/>
        </p:nvSpPr>
        <p:spPr bwMode="auto">
          <a:xfrm>
            <a:off x="762000" y="1219200"/>
            <a:ext cx="7620000" cy="369332"/>
          </a:xfrm>
          <a:prstGeom prst="rect">
            <a:avLst/>
          </a:prstGeom>
          <a:noFill/>
          <a:ln w="12700">
            <a:noFill/>
            <a:miter lim="800000"/>
            <a:headEnd/>
            <a:tailEnd/>
          </a:ln>
        </p:spPr>
        <p:txBody>
          <a:bodyPr>
            <a:spAutoFit/>
          </a:bodyPr>
          <a:lstStyle/>
          <a:p>
            <a:pPr algn="ctr">
              <a:spcBef>
                <a:spcPct val="50000"/>
              </a:spcBef>
            </a:pPr>
            <a:r>
              <a:rPr lang="en-US" b="1">
                <a:latin typeface="Times New Roman" pitchFamily="18" charset="0"/>
                <a:cs typeface="Times New Roman" pitchFamily="18" charset="0"/>
              </a:rPr>
              <a:t>Q-banding of human male metaphase chromosomes</a:t>
            </a:r>
          </a:p>
        </p:txBody>
      </p:sp>
      <p:pic>
        <p:nvPicPr>
          <p:cNvPr id="15364" name="Picture 5" descr="q-band01.bmp"/>
          <p:cNvPicPr>
            <a:picLocks noChangeAspect="1"/>
          </p:cNvPicPr>
          <p:nvPr/>
        </p:nvPicPr>
        <p:blipFill>
          <a:blip r:embed="rId2" cstate="print"/>
          <a:srcRect/>
          <a:stretch>
            <a:fillRect/>
          </a:stretch>
        </p:blipFill>
        <p:spPr bwMode="auto">
          <a:xfrm>
            <a:off x="1219200" y="1600200"/>
            <a:ext cx="6705600" cy="50292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E_0608c"/>
          <p:cNvPicPr>
            <a:picLocks noChangeAspect="1" noChangeArrowheads="1"/>
          </p:cNvPicPr>
          <p:nvPr/>
        </p:nvPicPr>
        <p:blipFill>
          <a:blip r:embed="rId3" cstate="print"/>
          <a:srcRect l="1695"/>
          <a:stretch>
            <a:fillRect/>
          </a:stretch>
        </p:blipFill>
        <p:spPr bwMode="auto">
          <a:xfrm>
            <a:off x="152400" y="446088"/>
            <a:ext cx="8839200" cy="2306637"/>
          </a:xfrm>
          <a:prstGeom prst="rect">
            <a:avLst/>
          </a:prstGeom>
          <a:noFill/>
          <a:ln w="9525">
            <a:noFill/>
            <a:miter lim="800000"/>
            <a:headEnd/>
            <a:tailEnd/>
          </a:ln>
        </p:spPr>
      </p:pic>
      <p:sp>
        <p:nvSpPr>
          <p:cNvPr id="31747" name="Rectangle 3" hidden="1"/>
          <p:cNvSpPr>
            <a:spLocks noGrp="1" noChangeArrowheads="1"/>
          </p:cNvSpPr>
          <p:nvPr>
            <p:ph type="title"/>
          </p:nvPr>
        </p:nvSpPr>
        <p:spPr/>
        <p:txBody>
          <a:bodyPr/>
          <a:lstStyle/>
          <a:p>
            <a:pPr eaLnBrk="1" hangingPunct="1"/>
            <a:endParaRPr lang="en-US" smtClean="0"/>
          </a:p>
        </p:txBody>
      </p:sp>
      <p:sp>
        <p:nvSpPr>
          <p:cNvPr id="31748" name="Text Box 5"/>
          <p:cNvSpPr txBox="1">
            <a:spLocks noChangeArrowheads="1"/>
          </p:cNvSpPr>
          <p:nvPr/>
        </p:nvSpPr>
        <p:spPr bwMode="auto">
          <a:xfrm>
            <a:off x="311150" y="836613"/>
            <a:ext cx="4184650" cy="1200329"/>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R-banding — Heat metaphase spreads at high temperatures to achieve partial denaturation of DNA. Stain with Giemsa stain. Observe with light microscope.</a:t>
            </a:r>
          </a:p>
        </p:txBody>
      </p:sp>
      <p:sp>
        <p:nvSpPr>
          <p:cNvPr id="31749" name="Text Box 6"/>
          <p:cNvSpPr txBox="1">
            <a:spLocks noChangeArrowheads="1"/>
          </p:cNvSpPr>
          <p:nvPr/>
        </p:nvSpPr>
        <p:spPr bwMode="auto">
          <a:xfrm>
            <a:off x="5732463" y="873125"/>
            <a:ext cx="3259137" cy="1200329"/>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Darkly stained R bands correspond to light bands in G-banded chromosomes. Pattern is the reverse of G-banding.</a:t>
            </a:r>
          </a:p>
        </p:txBody>
      </p:sp>
      <p:sp>
        <p:nvSpPr>
          <p:cNvPr id="31750" name="Text Box 7"/>
          <p:cNvSpPr txBox="1">
            <a:spLocks noChangeArrowheads="1"/>
          </p:cNvSpPr>
          <p:nvPr/>
        </p:nvSpPr>
        <p:spPr bwMode="auto">
          <a:xfrm>
            <a:off x="650875" y="0"/>
            <a:ext cx="2303463"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Banding technique</a:t>
            </a:r>
          </a:p>
        </p:txBody>
      </p:sp>
      <p:sp>
        <p:nvSpPr>
          <p:cNvPr id="31751" name="Text Box 8"/>
          <p:cNvSpPr txBox="1">
            <a:spLocks noChangeArrowheads="1"/>
          </p:cNvSpPr>
          <p:nvPr/>
        </p:nvSpPr>
        <p:spPr bwMode="auto">
          <a:xfrm>
            <a:off x="4916488" y="0"/>
            <a:ext cx="3617912"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Appearance of chromosomes</a:t>
            </a:r>
          </a:p>
        </p:txBody>
      </p:sp>
      <p:sp>
        <p:nvSpPr>
          <p:cNvPr id="8" name="Rectangle 7"/>
          <p:cNvSpPr/>
          <p:nvPr/>
        </p:nvSpPr>
        <p:spPr>
          <a:xfrm>
            <a:off x="228600" y="2869808"/>
            <a:ext cx="8763000" cy="3454792"/>
          </a:xfrm>
          <a:prstGeom prst="rect">
            <a:avLst/>
          </a:prstGeom>
          <a:solidFill>
            <a:schemeClr val="accent2">
              <a:lumMod val="20000"/>
              <a:lumOff val="80000"/>
            </a:schemeClr>
          </a:solidFill>
        </p:spPr>
        <p:txBody>
          <a:bodyPr wrap="square">
            <a:spAutoFit/>
          </a:bodyPr>
          <a:lstStyle/>
          <a:p>
            <a:pPr>
              <a:spcBef>
                <a:spcPct val="50000"/>
              </a:spcBef>
              <a:buFontTx/>
              <a:buChar char="-"/>
            </a:pPr>
            <a:r>
              <a:rPr lang="en-US" sz="2300" b="1" dirty="0" smtClean="0">
                <a:latin typeface="Times New Roman" pitchFamily="18" charset="0"/>
                <a:cs typeface="Times New Roman" pitchFamily="18" charset="0"/>
              </a:rPr>
              <a:t>Reverse banding (R-banding) requires heat treatment and reverses the usual white and black pattern that is seen in G-bands and Q-bands.</a:t>
            </a:r>
            <a:r>
              <a:rPr lang="en-US" sz="2300" dirty="0" smtClean="0">
                <a:latin typeface="Times New Roman" pitchFamily="18" charset="0"/>
                <a:cs typeface="Times New Roman" pitchFamily="18" charset="0"/>
              </a:rPr>
              <a:t> </a:t>
            </a:r>
          </a:p>
          <a:p>
            <a:pPr>
              <a:spcBef>
                <a:spcPct val="50000"/>
              </a:spcBef>
              <a:buFontTx/>
              <a:buChar char="-"/>
            </a:pPr>
            <a:r>
              <a:rPr lang="en-US" sz="2300" b="1" dirty="0" smtClean="0">
                <a:latin typeface="Times New Roman" pitchFamily="18" charset="0"/>
                <a:cs typeface="Times New Roman" pitchFamily="18" charset="0"/>
              </a:rPr>
              <a:t>R-banding is the reverse of G-banding (the R stands for "reverse"). </a:t>
            </a:r>
          </a:p>
          <a:p>
            <a:pPr>
              <a:spcBef>
                <a:spcPct val="50000"/>
              </a:spcBef>
              <a:buFontTx/>
              <a:buChar char="-"/>
            </a:pPr>
            <a:r>
              <a:rPr lang="en-US" sz="2300" b="1" dirty="0" smtClean="0">
                <a:latin typeface="Times New Roman" pitchFamily="18" charset="0"/>
                <a:cs typeface="Times New Roman" pitchFamily="18" charset="0"/>
              </a:rPr>
              <a:t> the dark regions are </a:t>
            </a:r>
            <a:r>
              <a:rPr lang="en-US" sz="2300" b="1" dirty="0" err="1" smtClean="0">
                <a:latin typeface="Times New Roman" pitchFamily="18" charset="0"/>
                <a:cs typeface="Times New Roman" pitchFamily="18" charset="0"/>
              </a:rPr>
              <a:t>euchromatic</a:t>
            </a:r>
            <a:r>
              <a:rPr lang="en-US" sz="2300" b="1" dirty="0" smtClean="0">
                <a:latin typeface="Times New Roman" pitchFamily="18" charset="0"/>
                <a:cs typeface="Times New Roman" pitchFamily="18" charset="0"/>
              </a:rPr>
              <a:t> (guanine-cytosine rich regions) and the bright regions are heterochromatic (thymine-adenine rich regions).</a:t>
            </a:r>
          </a:p>
          <a:p>
            <a:pPr>
              <a:spcBef>
                <a:spcPct val="50000"/>
              </a:spcBef>
              <a:buFontTx/>
              <a:buChar char="-"/>
            </a:pPr>
            <a:r>
              <a:rPr lang="en-US" sz="2300" b="1" dirty="0" smtClean="0">
                <a:latin typeface="Times New Roman" pitchFamily="18" charset="0"/>
                <a:cs typeface="Times New Roman" pitchFamily="18" charset="0"/>
              </a:rPr>
              <a:t> telomeres are stained well by this procedure.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ChangeArrowheads="1"/>
          </p:cNvSpPr>
          <p:nvPr>
            <p:ph type="ctrTitle"/>
          </p:nvPr>
        </p:nvSpPr>
        <p:spPr>
          <a:xfrm>
            <a:off x="1371600" y="533400"/>
            <a:ext cx="6096000" cy="685800"/>
          </a:xfrm>
        </p:spPr>
        <p:style>
          <a:lnRef idx="1">
            <a:schemeClr val="accent3"/>
          </a:lnRef>
          <a:fillRef idx="2">
            <a:schemeClr val="accent3"/>
          </a:fillRef>
          <a:effectRef idx="1">
            <a:schemeClr val="accent3"/>
          </a:effectRef>
          <a:fontRef idx="minor">
            <a:schemeClr val="dk1"/>
          </a:fontRef>
        </p:style>
        <p:txBody>
          <a:bodyPr/>
          <a:lstStyle/>
          <a:p>
            <a:pPr>
              <a:defRPr/>
            </a:pPr>
            <a:r>
              <a:rPr lang="en-US" altLang="en-US" sz="3200" dirty="0" smtClean="0">
                <a:effectLst>
                  <a:outerShdw blurRad="38100" dist="38100" dir="2700000" algn="tl">
                    <a:srgbClr val="C0C0C0"/>
                  </a:outerShdw>
                </a:effectLst>
                <a:latin typeface="Times New Roman" pitchFamily="18" charset="0"/>
                <a:cs typeface="Times New Roman" pitchFamily="18" charset="0"/>
              </a:rPr>
              <a:t>R-Banding</a:t>
            </a:r>
            <a:endParaRPr lang="en-GB" altLang="en-US" sz="3200" dirty="0" smtClean="0">
              <a:effectLst>
                <a:outerShdw blurRad="38100" dist="38100" dir="2700000" algn="tl">
                  <a:srgbClr val="C0C0C0"/>
                </a:outerShdw>
              </a:effectLst>
              <a:latin typeface="Times New Roman" pitchFamily="18" charset="0"/>
              <a:cs typeface="Times New Roman" pitchFamily="18" charset="0"/>
            </a:endParaRPr>
          </a:p>
        </p:txBody>
      </p:sp>
      <p:sp>
        <p:nvSpPr>
          <p:cNvPr id="17411" name="Text Box 6"/>
          <p:cNvSpPr txBox="1">
            <a:spLocks noChangeArrowheads="1"/>
          </p:cNvSpPr>
          <p:nvPr/>
        </p:nvSpPr>
        <p:spPr bwMode="auto">
          <a:xfrm>
            <a:off x="762000" y="1219200"/>
            <a:ext cx="7620000" cy="369332"/>
          </a:xfrm>
          <a:prstGeom prst="rect">
            <a:avLst/>
          </a:prstGeom>
          <a:noFill/>
          <a:ln w="12700">
            <a:noFill/>
            <a:miter lim="800000"/>
            <a:headEnd/>
            <a:tailEnd/>
          </a:ln>
        </p:spPr>
        <p:txBody>
          <a:bodyPr>
            <a:spAutoFit/>
          </a:bodyPr>
          <a:lstStyle/>
          <a:p>
            <a:pPr algn="ctr">
              <a:spcBef>
                <a:spcPct val="50000"/>
              </a:spcBef>
            </a:pPr>
            <a:r>
              <a:rPr lang="en-US">
                <a:latin typeface="Times New Roman" pitchFamily="18" charset="0"/>
                <a:cs typeface="Times New Roman" pitchFamily="18" charset="0"/>
              </a:rPr>
              <a:t>R-banding of human female metaphase chromosomes</a:t>
            </a:r>
          </a:p>
        </p:txBody>
      </p:sp>
      <p:pic>
        <p:nvPicPr>
          <p:cNvPr id="17412" name="Picture 4" descr="r-band01.jpg"/>
          <p:cNvPicPr>
            <a:picLocks noChangeAspect="1"/>
          </p:cNvPicPr>
          <p:nvPr/>
        </p:nvPicPr>
        <p:blipFill>
          <a:blip r:embed="rId2" cstate="print"/>
          <a:srcRect/>
          <a:stretch>
            <a:fillRect/>
          </a:stretch>
        </p:blipFill>
        <p:spPr bwMode="auto">
          <a:xfrm>
            <a:off x="1295400" y="1752600"/>
            <a:ext cx="6502400" cy="48768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E_0608d"/>
          <p:cNvPicPr>
            <a:picLocks noChangeAspect="1" noChangeArrowheads="1"/>
          </p:cNvPicPr>
          <p:nvPr/>
        </p:nvPicPr>
        <p:blipFill>
          <a:blip r:embed="rId3" cstate="print"/>
          <a:srcRect/>
          <a:stretch>
            <a:fillRect/>
          </a:stretch>
        </p:blipFill>
        <p:spPr bwMode="auto">
          <a:xfrm>
            <a:off x="0" y="2217738"/>
            <a:ext cx="9144000" cy="2420937"/>
          </a:xfrm>
          <a:prstGeom prst="rect">
            <a:avLst/>
          </a:prstGeom>
          <a:noFill/>
          <a:ln w="9525">
            <a:noFill/>
            <a:miter lim="800000"/>
            <a:headEnd/>
            <a:tailEnd/>
          </a:ln>
        </p:spPr>
      </p:pic>
      <p:sp>
        <p:nvSpPr>
          <p:cNvPr id="32771" name="Rectangle 3" hidden="1"/>
          <p:cNvSpPr>
            <a:spLocks noGrp="1" noChangeArrowheads="1"/>
          </p:cNvSpPr>
          <p:nvPr>
            <p:ph type="title"/>
          </p:nvPr>
        </p:nvSpPr>
        <p:spPr/>
        <p:txBody>
          <a:bodyPr/>
          <a:lstStyle/>
          <a:p>
            <a:pPr eaLnBrk="1" hangingPunct="1"/>
            <a:endParaRPr lang="en-US" smtClean="0"/>
          </a:p>
        </p:txBody>
      </p:sp>
      <p:sp>
        <p:nvSpPr>
          <p:cNvPr id="32772" name="Text Box 5"/>
          <p:cNvSpPr txBox="1">
            <a:spLocks noChangeArrowheads="1"/>
          </p:cNvSpPr>
          <p:nvPr/>
        </p:nvSpPr>
        <p:spPr bwMode="auto">
          <a:xfrm>
            <a:off x="381000" y="2438400"/>
            <a:ext cx="4191000" cy="1477328"/>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C-banding — Chemically treat metaphase spreads to extract DNA from the arms but not the centromeric regions of chromosomes. Stain with Giemsa stain and observe with light microscope.</a:t>
            </a:r>
          </a:p>
        </p:txBody>
      </p:sp>
      <p:sp>
        <p:nvSpPr>
          <p:cNvPr id="32773" name="Text Box 6"/>
          <p:cNvSpPr txBox="1">
            <a:spLocks noChangeArrowheads="1"/>
          </p:cNvSpPr>
          <p:nvPr/>
        </p:nvSpPr>
        <p:spPr bwMode="auto">
          <a:xfrm>
            <a:off x="5765800" y="2820988"/>
            <a:ext cx="3225800" cy="1465262"/>
          </a:xfrm>
          <a:prstGeom prst="rect">
            <a:avLst/>
          </a:prstGeom>
          <a:noFill/>
          <a:ln w="9525">
            <a:noFill/>
            <a:miter lim="800000"/>
            <a:headEnd/>
            <a:tailEnd/>
          </a:ln>
          <a:effectLst/>
        </p:spPr>
        <p:txBody>
          <a:bodyPr>
            <a:spAutoFit/>
          </a:bodyPr>
          <a:lstStyle/>
          <a:p>
            <a:pPr eaLnBrk="1" hangingPunct="1"/>
            <a:r>
              <a:rPr lang="en-US" sz="1800" b="1">
                <a:solidFill>
                  <a:srgbClr val="000000"/>
                </a:solidFill>
                <a:latin typeface="Times New Roman" pitchFamily="18" charset="0"/>
                <a:cs typeface="Times New Roman" pitchFamily="18" charset="0"/>
              </a:rPr>
              <a:t>Darkly stained C band centromeric region of the chromosome corresponds to region of constitutive heterochromatin.</a:t>
            </a:r>
          </a:p>
        </p:txBody>
      </p:sp>
      <p:sp>
        <p:nvSpPr>
          <p:cNvPr id="32774" name="Text Box 7"/>
          <p:cNvSpPr txBox="1">
            <a:spLocks noChangeArrowheads="1"/>
          </p:cNvSpPr>
          <p:nvPr/>
        </p:nvSpPr>
        <p:spPr bwMode="auto">
          <a:xfrm>
            <a:off x="650875" y="1752600"/>
            <a:ext cx="2303463"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Banding technique</a:t>
            </a:r>
          </a:p>
        </p:txBody>
      </p:sp>
      <p:sp>
        <p:nvSpPr>
          <p:cNvPr id="32775" name="Text Box 8"/>
          <p:cNvSpPr txBox="1">
            <a:spLocks noChangeArrowheads="1"/>
          </p:cNvSpPr>
          <p:nvPr/>
        </p:nvSpPr>
        <p:spPr bwMode="auto">
          <a:xfrm>
            <a:off x="4916488" y="1752600"/>
            <a:ext cx="3617912"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eaLnBrk="1" hangingPunct="1"/>
            <a:r>
              <a:rPr lang="en-US" sz="1800" b="1" dirty="0">
                <a:solidFill>
                  <a:srgbClr val="000000"/>
                </a:solidFill>
                <a:latin typeface="Times New Roman" pitchFamily="18" charset="0"/>
                <a:cs typeface="Times New Roman" pitchFamily="18" charset="0"/>
              </a:rPr>
              <a:t>Appearance of chromosomes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r>
              <a:rPr lang="en-US" b="1" dirty="0" smtClean="0">
                <a:latin typeface="Times New Roman" pitchFamily="18" charset="0"/>
                <a:cs typeface="Times New Roman" pitchFamily="18" charset="0"/>
              </a:rPr>
              <a:t>Structural Abnormalities:</a:t>
            </a:r>
          </a:p>
          <a:p>
            <a:r>
              <a:rPr lang="en-US" dirty="0" smtClean="0">
                <a:latin typeface="Times New Roman" pitchFamily="18" charset="0"/>
                <a:cs typeface="Times New Roman" pitchFamily="18" charset="0"/>
              </a:rPr>
              <a:t>When the chromosome's structure is altered. This can take several forms:</a:t>
            </a:r>
          </a:p>
          <a:p>
            <a:pPr lvl="1"/>
            <a:r>
              <a:rPr lang="en-US" b="1" dirty="0" smtClean="0">
                <a:latin typeface="Times New Roman" pitchFamily="18" charset="0"/>
                <a:cs typeface="Times New Roman" pitchFamily="18" charset="0"/>
              </a:rPr>
              <a:t>Deletions:</a:t>
            </a:r>
            <a:r>
              <a:rPr lang="en-US" dirty="0" smtClean="0">
                <a:latin typeface="Times New Roman" pitchFamily="18" charset="0"/>
                <a:cs typeface="Times New Roman" pitchFamily="18" charset="0"/>
              </a:rPr>
              <a:t> A portion of the chromosome is missing or deleted.</a:t>
            </a:r>
          </a:p>
          <a:p>
            <a:pPr lvl="1"/>
            <a:r>
              <a:rPr lang="en-US" b="1" dirty="0" smtClean="0">
                <a:latin typeface="Times New Roman" pitchFamily="18" charset="0"/>
                <a:cs typeface="Times New Roman" pitchFamily="18" charset="0"/>
              </a:rPr>
              <a:t>Duplications:</a:t>
            </a:r>
            <a:r>
              <a:rPr lang="en-US" dirty="0" smtClean="0">
                <a:latin typeface="Times New Roman" pitchFamily="18" charset="0"/>
                <a:cs typeface="Times New Roman" pitchFamily="18" charset="0"/>
              </a:rPr>
              <a:t> A portion of the chromosome is duplicated, resulting in extra genetic material.</a:t>
            </a:r>
          </a:p>
          <a:p>
            <a:pPr lvl="1"/>
            <a:r>
              <a:rPr lang="en-US" b="1" dirty="0" smtClean="0">
                <a:latin typeface="Times New Roman" pitchFamily="18" charset="0"/>
                <a:cs typeface="Times New Roman" pitchFamily="18" charset="0"/>
              </a:rPr>
              <a:t>Translocations:</a:t>
            </a:r>
            <a:r>
              <a:rPr lang="en-US" dirty="0" smtClean="0">
                <a:latin typeface="Times New Roman" pitchFamily="18" charset="0"/>
                <a:cs typeface="Times New Roman" pitchFamily="18" charset="0"/>
              </a:rPr>
              <a:t> When a portion of one chromosome is transferred to another chromosome. </a:t>
            </a:r>
          </a:p>
          <a:p>
            <a:pPr lvl="2"/>
            <a:r>
              <a:rPr lang="en-US" dirty="0" smtClean="0">
                <a:latin typeface="Times New Roman" pitchFamily="18" charset="0"/>
                <a:cs typeface="Times New Roman" pitchFamily="18" charset="0"/>
              </a:rPr>
              <a:t>In a </a:t>
            </a:r>
            <a:r>
              <a:rPr lang="en-US" b="1" dirty="0" smtClean="0">
                <a:latin typeface="Times New Roman" pitchFamily="18" charset="0"/>
                <a:cs typeface="Times New Roman" pitchFamily="18" charset="0"/>
              </a:rPr>
              <a:t>reciprocal</a:t>
            </a:r>
            <a:r>
              <a:rPr lang="en-US" dirty="0" smtClean="0">
                <a:latin typeface="Times New Roman" pitchFamily="18" charset="0"/>
                <a:cs typeface="Times New Roman" pitchFamily="18" charset="0"/>
              </a:rPr>
              <a:t> translocation, segments from two different chromosomes have been exchanged. </a:t>
            </a:r>
          </a:p>
          <a:p>
            <a:pPr lvl="2"/>
            <a:r>
              <a:rPr lang="en-US" dirty="0" smtClean="0">
                <a:latin typeface="Times New Roman" pitchFamily="18" charset="0"/>
                <a:cs typeface="Times New Roman" pitchFamily="18" charset="0"/>
              </a:rPr>
              <a:t>In a </a:t>
            </a:r>
            <a:r>
              <a:rPr lang="en-US" b="1" dirty="0" err="1" smtClean="0">
                <a:latin typeface="Times New Roman" pitchFamily="18" charset="0"/>
                <a:cs typeface="Times New Roman" pitchFamily="18" charset="0"/>
              </a:rPr>
              <a:t>Robertsonian</a:t>
            </a:r>
            <a:r>
              <a:rPr lang="en-US" dirty="0" smtClean="0">
                <a:latin typeface="Times New Roman" pitchFamily="18" charset="0"/>
                <a:cs typeface="Times New Roman" pitchFamily="18" charset="0"/>
              </a:rPr>
              <a:t> translocation, an entire chromosome has attached to another at the </a:t>
            </a:r>
            <a:r>
              <a:rPr lang="en-US" dirty="0" err="1" smtClean="0">
                <a:latin typeface="Times New Roman" pitchFamily="18" charset="0"/>
                <a:cs typeface="Times New Roman" pitchFamily="18" charset="0"/>
              </a:rPr>
              <a:t>centromere</a:t>
            </a:r>
            <a:r>
              <a:rPr lang="en-US" dirty="0" smtClean="0">
                <a:latin typeface="Times New Roman" pitchFamily="18" charset="0"/>
                <a:cs typeface="Times New Roman" pitchFamily="18" charset="0"/>
              </a:rPr>
              <a:t>.</a:t>
            </a:r>
          </a:p>
          <a:p>
            <a:pPr lvl="1"/>
            <a:r>
              <a:rPr lang="en-US" b="1" dirty="0" smtClean="0">
                <a:latin typeface="Times New Roman" pitchFamily="18" charset="0"/>
                <a:cs typeface="Times New Roman" pitchFamily="18" charset="0"/>
              </a:rPr>
              <a:t>Inversions:</a:t>
            </a:r>
            <a:r>
              <a:rPr lang="en-US" dirty="0" smtClean="0">
                <a:latin typeface="Times New Roman" pitchFamily="18" charset="0"/>
                <a:cs typeface="Times New Roman" pitchFamily="18" charset="0"/>
              </a:rPr>
              <a:t> A portion of the chromosome has broken off, turned upside down and reattached, therefore the genetic material is inverted.</a:t>
            </a:r>
          </a:p>
          <a:p>
            <a:pPr lvl="1"/>
            <a:r>
              <a:rPr lang="en-US" b="1" dirty="0" smtClean="0">
                <a:latin typeface="Times New Roman" pitchFamily="18" charset="0"/>
                <a:cs typeface="Times New Roman" pitchFamily="18" charset="0"/>
              </a:rPr>
              <a:t>Rings:</a:t>
            </a:r>
            <a:r>
              <a:rPr lang="en-US" dirty="0" smtClean="0">
                <a:latin typeface="Times New Roman" pitchFamily="18" charset="0"/>
                <a:cs typeface="Times New Roman" pitchFamily="18" charset="0"/>
              </a:rPr>
              <a:t> A portion of a chromosome has broken off and formed a circle or ring. This can happen with or without loss of genetic material.</a:t>
            </a:r>
          </a:p>
          <a:p>
            <a:pPr lvl="1"/>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Grp="1" noChangeArrowheads="1"/>
          </p:cNvSpPr>
          <p:nvPr>
            <p:ph type="ctrTitle"/>
          </p:nvPr>
        </p:nvSpPr>
        <p:spPr>
          <a:xfrm>
            <a:off x="1371600" y="533400"/>
            <a:ext cx="6096000" cy="685800"/>
          </a:xfrm>
        </p:spPr>
        <p:style>
          <a:lnRef idx="1">
            <a:schemeClr val="accent3"/>
          </a:lnRef>
          <a:fillRef idx="2">
            <a:schemeClr val="accent3"/>
          </a:fillRef>
          <a:effectRef idx="1">
            <a:schemeClr val="accent3"/>
          </a:effectRef>
          <a:fontRef idx="minor">
            <a:schemeClr val="dk1"/>
          </a:fontRef>
        </p:style>
        <p:txBody>
          <a:bodyPr/>
          <a:lstStyle/>
          <a:p>
            <a:pPr>
              <a:defRPr/>
            </a:pPr>
            <a:r>
              <a:rPr lang="en-US" altLang="en-US" sz="3200" dirty="0" smtClean="0">
                <a:effectLst>
                  <a:outerShdw blurRad="38100" dist="38100" dir="2700000" algn="tl">
                    <a:srgbClr val="C0C0C0"/>
                  </a:outerShdw>
                </a:effectLst>
                <a:latin typeface="Times New Roman" pitchFamily="18" charset="0"/>
                <a:cs typeface="Times New Roman" pitchFamily="18" charset="0"/>
              </a:rPr>
              <a:t>C-Banding</a:t>
            </a:r>
            <a:endParaRPr lang="en-GB" altLang="en-US" sz="3200" dirty="0" smtClean="0">
              <a:effectLst>
                <a:outerShdw blurRad="38100" dist="38100" dir="2700000" algn="tl">
                  <a:srgbClr val="C0C0C0"/>
                </a:outerShdw>
              </a:effectLst>
              <a:latin typeface="Times New Roman" pitchFamily="18" charset="0"/>
              <a:cs typeface="Times New Roman" pitchFamily="18" charset="0"/>
            </a:endParaRPr>
          </a:p>
        </p:txBody>
      </p:sp>
      <p:sp>
        <p:nvSpPr>
          <p:cNvPr id="18435" name="Text Box 3"/>
          <p:cNvSpPr txBox="1">
            <a:spLocks noChangeArrowheads="1"/>
          </p:cNvSpPr>
          <p:nvPr/>
        </p:nvSpPr>
        <p:spPr bwMode="auto">
          <a:xfrm>
            <a:off x="685800" y="1447800"/>
            <a:ext cx="7848600" cy="646331"/>
          </a:xfrm>
          <a:prstGeom prst="rect">
            <a:avLst/>
          </a:prstGeom>
          <a:noFill/>
          <a:ln w="12700">
            <a:noFill/>
            <a:miter lim="800000"/>
            <a:headEnd/>
            <a:tailEnd/>
          </a:ln>
        </p:spPr>
        <p:txBody>
          <a:bodyPr>
            <a:spAutoFit/>
          </a:bodyPr>
          <a:lstStyle/>
          <a:p>
            <a:pPr>
              <a:spcBef>
                <a:spcPct val="50000"/>
              </a:spcBef>
              <a:buFontTx/>
              <a:buChar char="-"/>
            </a:pPr>
            <a:r>
              <a:rPr lang="en-US" b="1" dirty="0">
                <a:latin typeface="Times New Roman" pitchFamily="18" charset="0"/>
                <a:cs typeface="Times New Roman" pitchFamily="18" charset="0"/>
              </a:rPr>
              <a:t> C-banding stains the constitutive heterochromatin, which usually lies near the </a:t>
            </a:r>
            <a:r>
              <a:rPr lang="en-US" b="1" dirty="0" err="1">
                <a:latin typeface="Times New Roman" pitchFamily="18" charset="0"/>
                <a:cs typeface="Times New Roman" pitchFamily="18" charset="0"/>
              </a:rPr>
              <a:t>centromere</a:t>
            </a:r>
            <a:r>
              <a:rPr lang="en-US" b="1" dirty="0">
                <a:latin typeface="Times New Roman" pitchFamily="18" charset="0"/>
                <a:cs typeface="Times New Roman" pitchFamily="18" charset="0"/>
              </a:rPr>
              <a:t>.</a:t>
            </a:r>
            <a:r>
              <a:rPr lang="en-US" dirty="0">
                <a:latin typeface="Times New Roman" pitchFamily="18" charset="0"/>
                <a:cs typeface="Times New Roman" pitchFamily="18" charset="0"/>
              </a:rPr>
              <a:t>  </a:t>
            </a:r>
          </a:p>
        </p:txBody>
      </p:sp>
      <p:pic>
        <p:nvPicPr>
          <p:cNvPr id="18438" name="Picture 7" descr="c-band01.bmp"/>
          <p:cNvPicPr>
            <a:picLocks noChangeAspect="1"/>
          </p:cNvPicPr>
          <p:nvPr/>
        </p:nvPicPr>
        <p:blipFill>
          <a:blip r:embed="rId2" cstate="print"/>
          <a:srcRect t="12248" r="3315" b="22930"/>
          <a:stretch>
            <a:fillRect/>
          </a:stretch>
        </p:blipFill>
        <p:spPr bwMode="auto">
          <a:xfrm>
            <a:off x="616437" y="2060848"/>
            <a:ext cx="8305780" cy="4176464"/>
          </a:xfrm>
          <a:prstGeom prst="rect">
            <a:avLst/>
          </a:prstGeom>
          <a:noFill/>
          <a:ln w="9525">
            <a:solidFill>
              <a:schemeClr val="accent4">
                <a:lumMod val="50000"/>
              </a:schemeClr>
            </a:solid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r="3738"/>
          <a:stretch>
            <a:fillRect/>
          </a:stretch>
        </p:blipFill>
        <p:spPr bwMode="auto">
          <a:xfrm>
            <a:off x="288032" y="1371600"/>
            <a:ext cx="8748464" cy="4786313"/>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err="1" smtClean="0">
                <a:latin typeface="Times New Roman" pitchFamily="18" charset="0"/>
                <a:cs typeface="Times New Roman" pitchFamily="18" charset="0"/>
              </a:rPr>
              <a:t>Dermatoglyphics</a:t>
            </a:r>
            <a:endParaRPr lang="ru-RU" dirty="0"/>
          </a:p>
        </p:txBody>
      </p:sp>
      <p:sp>
        <p:nvSpPr>
          <p:cNvPr id="3" name="Содержимое 2"/>
          <p:cNvSpPr>
            <a:spLocks noGrp="1"/>
          </p:cNvSpPr>
          <p:nvPr>
            <p:ph idx="1"/>
          </p:nvPr>
        </p:nvSpPr>
        <p:spPr>
          <a:xfrm>
            <a:off x="899592" y="1600200"/>
            <a:ext cx="8244408" cy="4525963"/>
          </a:xfrm>
        </p:spPr>
        <p:txBody>
          <a:bodyPr>
            <a:normAutofit fontScale="92500" lnSpcReduction="20000"/>
          </a:bodyPr>
          <a:lstStyle/>
          <a:p>
            <a:pPr>
              <a:buNone/>
            </a:pPr>
            <a:r>
              <a:rPr lang="en-US" dirty="0" smtClean="0"/>
              <a:t>	The study method of heritable determination of finger-prints and prints of palms and heels. These prints are very specific to particular person and can be identical only in monozygotic twins. They are not changed during life and are used in identification of person. </a:t>
            </a:r>
          </a:p>
          <a:p>
            <a:pPr>
              <a:buNone/>
            </a:pPr>
            <a:r>
              <a:rPr lang="en-US" dirty="0"/>
              <a:t>	</a:t>
            </a:r>
            <a:r>
              <a:rPr lang="en-US" dirty="0" smtClean="0"/>
              <a:t>	The palm prints in people with chromosomal anomalies are in correlation with particular disorders.  Particularly, the “</a:t>
            </a:r>
            <a:r>
              <a:rPr lang="en-US" dirty="0" err="1" smtClean="0"/>
              <a:t>atd</a:t>
            </a:r>
            <a:r>
              <a:rPr lang="en-US" dirty="0" smtClean="0"/>
              <a:t> angle” of the </a:t>
            </a:r>
            <a:r>
              <a:rPr lang="en-US" smtClean="0"/>
              <a:t>palm print </a:t>
            </a:r>
            <a:r>
              <a:rPr lang="en-US" dirty="0" smtClean="0"/>
              <a:t>has diagnostic importance. This angle is </a:t>
            </a:r>
            <a:r>
              <a:rPr lang="en-US" dirty="0" smtClean="0">
                <a:solidFill>
                  <a:srgbClr val="FF0000"/>
                </a:solidFill>
              </a:rPr>
              <a:t>less than or equal 57⁰ </a:t>
            </a:r>
            <a:r>
              <a:rPr lang="en-US" dirty="0" smtClean="0"/>
              <a:t>for healthy people.</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384"/>
            <a:ext cx="7776864"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Examples of “</a:t>
            </a:r>
            <a:r>
              <a:rPr lang="en-US" dirty="0" err="1" smtClean="0"/>
              <a:t>atd</a:t>
            </a:r>
            <a:r>
              <a:rPr lang="en-US" dirty="0" smtClean="0"/>
              <a:t> angle”</a:t>
            </a:r>
            <a:endParaRPr lang="ru-RU" dirty="0"/>
          </a:p>
        </p:txBody>
      </p:sp>
      <p:sp>
        <p:nvSpPr>
          <p:cNvPr id="3" name="Содержимое 2"/>
          <p:cNvSpPr>
            <a:spLocks noGrp="1"/>
          </p:cNvSpPr>
          <p:nvPr>
            <p:ph idx="1"/>
          </p:nvPr>
        </p:nvSpPr>
        <p:spPr>
          <a:xfrm>
            <a:off x="1331640" y="1124744"/>
            <a:ext cx="7812360" cy="5733256"/>
          </a:xfrm>
        </p:spPr>
        <p:txBody>
          <a:bodyPr/>
          <a:lstStyle/>
          <a:p>
            <a:pPr>
              <a:buNone/>
            </a:pPr>
            <a:r>
              <a:rPr lang="en-US" dirty="0" smtClean="0"/>
              <a:t>108⁰- </a:t>
            </a:r>
            <a:r>
              <a:rPr lang="en-US" dirty="0" err="1" smtClean="0"/>
              <a:t>Patau</a:t>
            </a:r>
            <a:r>
              <a:rPr lang="en-US" dirty="0" smtClean="0"/>
              <a:t> syndrome; 81⁰- Down syndrome; 66⁰- </a:t>
            </a:r>
            <a:r>
              <a:rPr lang="en-US" dirty="0" err="1" smtClean="0"/>
              <a:t>Shereshewsky</a:t>
            </a:r>
            <a:r>
              <a:rPr lang="en-US" dirty="0" smtClean="0"/>
              <a:t>-Turner syndrome; 48⁰- healthy person; 42⁰- </a:t>
            </a:r>
            <a:r>
              <a:rPr lang="en-US" dirty="0" err="1" smtClean="0"/>
              <a:t>Klinefelter</a:t>
            </a:r>
            <a:r>
              <a:rPr lang="en-US" dirty="0" smtClean="0"/>
              <a:t> syndrome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268760"/>
            <a:ext cx="7200800" cy="2677656"/>
          </a:xfrm>
          <a:prstGeom prst="rect">
            <a:avLst/>
          </a:prstGeom>
        </p:spPr>
        <p:txBody>
          <a:bodyPr wrap="square">
            <a:spAutoFit/>
          </a:bodyPr>
          <a:lstStyle/>
          <a:p>
            <a:r>
              <a:rPr lang="en-US" sz="2800" dirty="0" smtClean="0"/>
              <a:t>A single transverse crease in the palm, a minor variation associated with </a:t>
            </a:r>
            <a:r>
              <a:rPr lang="en-US" sz="2800" dirty="0" smtClean="0">
                <a:hlinkClick r:id="rId2"/>
              </a:rPr>
              <a:t>Down syndrome</a:t>
            </a:r>
            <a:r>
              <a:rPr lang="en-US" sz="2800" dirty="0" smtClean="0"/>
              <a:t> (</a:t>
            </a:r>
            <a:r>
              <a:rPr lang="en-US" sz="2800" dirty="0" err="1" smtClean="0"/>
              <a:t>trisomy</a:t>
            </a:r>
            <a:r>
              <a:rPr lang="en-US" sz="2800" dirty="0" smtClean="0"/>
              <a:t> 21) and a number of chromosomal and other abnormalities. Also called a four-finger crease; single </a:t>
            </a:r>
            <a:r>
              <a:rPr lang="en-US" sz="2800" dirty="0" err="1" smtClean="0"/>
              <a:t>palmar</a:t>
            </a:r>
            <a:r>
              <a:rPr lang="en-US" sz="2800" dirty="0" smtClean="0"/>
              <a:t> flexion crease; single upper palm crease.</a:t>
            </a:r>
            <a:endParaRPr lang="ru-RU" sz="28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en-US" dirty="0" smtClean="0"/>
              <a:t>The single </a:t>
            </a:r>
            <a:r>
              <a:rPr lang="en-US" dirty="0" err="1" smtClean="0"/>
              <a:t>palmar</a:t>
            </a:r>
            <a:r>
              <a:rPr lang="en-US" dirty="0" smtClean="0"/>
              <a:t> transverse crease was named as the </a:t>
            </a:r>
            <a:r>
              <a:rPr lang="en-US" dirty="0" smtClean="0">
                <a:hlinkClick r:id="rId2"/>
              </a:rPr>
              <a:t>simian line / simian crease</a:t>
            </a:r>
            <a:r>
              <a:rPr lang="en-US" dirty="0" smtClean="0"/>
              <a:t> because of the fact that the hands of 'simians' (a synonym for: 'monkeys' and 'apes') are usually </a:t>
            </a:r>
            <a:r>
              <a:rPr lang="en-US" dirty="0" err="1" smtClean="0"/>
              <a:t>characterised</a:t>
            </a:r>
            <a:r>
              <a:rPr lang="en-US" dirty="0" smtClean="0"/>
              <a:t> by the presence of various horizontal creases which transverse the full simian hand. </a:t>
            </a:r>
            <a:br>
              <a:rPr lang="en-US" dirty="0" smtClean="0"/>
            </a:b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Down </a:t>
            </a:r>
            <a:r>
              <a:rPr lang="en-US" dirty="0" err="1" smtClean="0"/>
              <a:t>syndromeHands</a:t>
            </a:r>
            <a:endParaRPr lang="ru-RU" dirty="0"/>
          </a:p>
        </p:txBody>
      </p:sp>
      <p:pic>
        <p:nvPicPr>
          <p:cNvPr id="4" name="Содержимое 3" descr="down-syndrome-pair-of-hands.jpg"/>
          <p:cNvPicPr>
            <a:picLocks noGrp="1" noChangeAspect="1"/>
          </p:cNvPicPr>
          <p:nvPr>
            <p:ph idx="1"/>
          </p:nvPr>
        </p:nvPicPr>
        <p:blipFill>
          <a:blip r:embed="rId2" cstate="print"/>
          <a:stretch>
            <a:fillRect/>
          </a:stretch>
        </p:blipFill>
        <p:spPr>
          <a:xfrm>
            <a:off x="926413" y="1600200"/>
            <a:ext cx="7291173" cy="4525963"/>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SEMIAN LINE</a:t>
            </a:r>
            <a:endParaRPr lang="ru-RU" dirty="0"/>
          </a:p>
        </p:txBody>
      </p:sp>
      <p:sp>
        <p:nvSpPr>
          <p:cNvPr id="3" name="Содержимое 2"/>
          <p:cNvSpPr>
            <a:spLocks noGrp="1"/>
          </p:cNvSpPr>
          <p:nvPr>
            <p:ph idx="1"/>
          </p:nvPr>
        </p:nvSpPr>
        <p:spPr/>
        <p:txBody>
          <a:bodyPr>
            <a:normAutofit fontScale="62500" lnSpcReduction="20000"/>
          </a:bodyPr>
          <a:lstStyle/>
          <a:p>
            <a:r>
              <a:rPr lang="en-US" b="1" dirty="0" smtClean="0"/>
              <a:t>Medical problems &amp; the Simian Line</a:t>
            </a:r>
            <a:r>
              <a:rPr lang="en-US" dirty="0" smtClean="0"/>
              <a:t> </a:t>
            </a:r>
            <a:br>
              <a:rPr lang="en-US" dirty="0" smtClean="0"/>
            </a:br>
            <a:r>
              <a:rPr lang="en-US" dirty="0" smtClean="0"/>
              <a:t>The simian line became famous for it's significance in Down's syndrome, but in time hundreds of academic </a:t>
            </a:r>
            <a:r>
              <a:rPr lang="en-US" dirty="0" err="1" smtClean="0"/>
              <a:t>scientifc</a:t>
            </a:r>
            <a:r>
              <a:rPr lang="en-US" dirty="0" smtClean="0"/>
              <a:t> publications have linked simian lines with a 'rainbow' of syndromes, diseases and other medical problems. </a:t>
            </a:r>
            <a:br>
              <a:rPr lang="en-US" dirty="0" smtClean="0"/>
            </a:br>
            <a:r>
              <a:rPr lang="en-US" dirty="0" smtClean="0"/>
              <a:t/>
            </a:r>
            <a:br>
              <a:rPr lang="en-US" dirty="0" smtClean="0"/>
            </a:br>
            <a:r>
              <a:rPr lang="en-US" dirty="0" smtClean="0"/>
              <a:t>However, many medical problems have been linked with the single </a:t>
            </a:r>
            <a:r>
              <a:rPr lang="en-US" dirty="0" err="1" smtClean="0"/>
              <a:t>palmar</a:t>
            </a:r>
            <a:r>
              <a:rPr lang="en-US" dirty="0" smtClean="0"/>
              <a:t> crease! </a:t>
            </a:r>
            <a:r>
              <a:rPr lang="en-US" dirty="0" err="1" smtClean="0">
                <a:hlinkClick r:id="rId2"/>
              </a:rPr>
              <a:t>WrongDiagnosis</a:t>
            </a:r>
            <a:r>
              <a:rPr lang="en-US" dirty="0" smtClean="0"/>
              <a:t> presents a list of 123 causes that appear to be linked with the simian line. </a:t>
            </a:r>
            <a:br>
              <a:rPr lang="en-US" dirty="0" smtClean="0"/>
            </a:br>
            <a:endParaRPr lang="en-US" dirty="0" smtClean="0"/>
          </a:p>
          <a:p>
            <a:r>
              <a:rPr lang="en-US" b="1" dirty="0" smtClean="0"/>
              <a:t>Prevalence of simian lines in general populations is usually 3-5%, but in medical populations the prevalence is typically much higher!</a:t>
            </a:r>
            <a:r>
              <a:rPr lang="en-US" dirty="0" smtClean="0"/>
              <a:t> </a:t>
            </a:r>
            <a:br>
              <a:rPr lang="en-US" dirty="0" smtClean="0"/>
            </a:br>
            <a:r>
              <a:rPr lang="en-US" dirty="0" smtClean="0"/>
              <a:t>Quite a few syndromes have been linked with the simian line. The table below presents percentages for the </a:t>
            </a:r>
            <a:r>
              <a:rPr lang="en-US" dirty="0" err="1" smtClean="0"/>
              <a:t>occurence</a:t>
            </a:r>
            <a:r>
              <a:rPr lang="en-US" dirty="0" smtClean="0"/>
              <a:t> of the simian line in relatively common syndromes (including patients &amp; controls from various countries): </a:t>
            </a: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579296"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Semian</a:t>
            </a:r>
            <a:r>
              <a:rPr lang="en-US" dirty="0" smtClean="0"/>
              <a:t> line at Down Syndrome </a:t>
            </a:r>
            <a:br>
              <a:rPr lang="en-US" dirty="0" smtClean="0"/>
            </a:br>
            <a:r>
              <a:rPr lang="en-US" dirty="0" smtClean="0"/>
              <a:t>(</a:t>
            </a:r>
            <a:r>
              <a:rPr lang="en-US" dirty="0" err="1" smtClean="0"/>
              <a:t>trisomy</a:t>
            </a:r>
            <a:r>
              <a:rPr lang="en-US" dirty="0" smtClean="0"/>
              <a:t> 21 </a:t>
            </a:r>
            <a:r>
              <a:rPr lang="en-US" dirty="0" err="1" smtClean="0"/>
              <a:t>occurance</a:t>
            </a:r>
            <a:r>
              <a:rPr lang="en-US" dirty="0" smtClean="0"/>
              <a:t> 1</a:t>
            </a:r>
            <a:r>
              <a:rPr lang="en-US" dirty="0" smtClean="0">
                <a:solidFill>
                  <a:prstClr val="black"/>
                </a:solidFill>
              </a:rPr>
              <a:t> in 1,000 births</a:t>
            </a:r>
            <a:r>
              <a:rPr lang="en-US" dirty="0" smtClean="0"/>
              <a:t>)</a:t>
            </a:r>
            <a:endParaRPr lang="ru-RU" dirty="0"/>
          </a:p>
        </p:txBody>
      </p:sp>
      <p:graphicFrame>
        <p:nvGraphicFramePr>
          <p:cNvPr id="5" name="Таблица 4"/>
          <p:cNvGraphicFramePr>
            <a:graphicFrameLocks noGrp="1"/>
          </p:cNvGraphicFramePr>
          <p:nvPr/>
        </p:nvGraphicFramePr>
        <p:xfrm>
          <a:off x="1524000" y="1397000"/>
          <a:ext cx="6720408" cy="5200351"/>
        </p:xfrm>
        <a:graphic>
          <a:graphicData uri="http://schemas.openxmlformats.org/drawingml/2006/table">
            <a:tbl>
              <a:tblPr firstRow="1" bandRow="1">
                <a:tableStyleId>{5C22544A-7EE6-4342-B048-85BDC9FD1C3A}</a:tableStyleId>
              </a:tblPr>
              <a:tblGrid>
                <a:gridCol w="2240136"/>
                <a:gridCol w="2240136"/>
                <a:gridCol w="2240136"/>
              </a:tblGrid>
              <a:tr h="7894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Country</a:t>
                      </a:r>
                      <a:r>
                        <a:rPr lang="en-US" dirty="0" smtClean="0"/>
                        <a:t>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Patients</a:t>
                      </a:r>
                      <a:r>
                        <a:rPr lang="en-US" dirty="0" smtClean="0"/>
                        <a:t> </a:t>
                      </a:r>
                    </a:p>
                    <a:p>
                      <a:endParaRPr lang="ru-RU" dirty="0"/>
                    </a:p>
                  </a:txBody>
                  <a:tcPr/>
                </a:tc>
                <a:tc>
                  <a:txBody>
                    <a:bodyPr/>
                    <a:lstStyle/>
                    <a:p>
                      <a:r>
                        <a:rPr lang="en-US" b="1" dirty="0" smtClean="0"/>
                        <a:t>Controls</a:t>
                      </a:r>
                      <a:endParaRPr lang="ru-RU" dirty="0"/>
                    </a:p>
                  </a:txBody>
                  <a:tcPr/>
                </a:tc>
              </a:tr>
              <a:tr h="457380">
                <a:tc>
                  <a:txBody>
                    <a:bodyPr/>
                    <a:lstStyle/>
                    <a:p>
                      <a:r>
                        <a:rPr lang="en-US" dirty="0" smtClean="0"/>
                        <a:t>China</a:t>
                      </a:r>
                      <a:endParaRPr lang="ru-RU" dirty="0"/>
                    </a:p>
                  </a:txBody>
                  <a:tcPr/>
                </a:tc>
                <a:tc>
                  <a:txBody>
                    <a:bodyPr/>
                    <a:lstStyle/>
                    <a:p>
                      <a:r>
                        <a:rPr lang="en-US" dirty="0" smtClean="0"/>
                        <a:t>41.5 %</a:t>
                      </a:r>
                      <a:endParaRPr lang="ru-RU" dirty="0"/>
                    </a:p>
                  </a:txBody>
                  <a:tcPr/>
                </a:tc>
                <a:tc>
                  <a:txBody>
                    <a:bodyPr/>
                    <a:lstStyle/>
                    <a:p>
                      <a:r>
                        <a:rPr lang="en-US" dirty="0" smtClean="0"/>
                        <a:t>9.9 %</a:t>
                      </a:r>
                      <a:endParaRPr lang="ru-RU" dirty="0"/>
                    </a:p>
                  </a:txBody>
                  <a:tcPr/>
                </a:tc>
              </a:tr>
              <a:tr h="789451">
                <a:tc>
                  <a:txBody>
                    <a:bodyPr/>
                    <a:lstStyle/>
                    <a:p>
                      <a:r>
                        <a:rPr lang="en-US" dirty="0" smtClean="0"/>
                        <a:t>Germany</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31.5 %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1.5 % </a:t>
                      </a:r>
                      <a:endParaRPr lang="ru-RU" dirty="0"/>
                    </a:p>
                  </a:txBody>
                  <a:tcPr/>
                </a:tc>
              </a:tr>
              <a:tr h="457380">
                <a:tc>
                  <a:txBody>
                    <a:bodyPr/>
                    <a:lstStyle/>
                    <a:p>
                      <a:r>
                        <a:rPr lang="en-US" dirty="0" smtClean="0"/>
                        <a:t>Italy</a:t>
                      </a:r>
                      <a:endParaRPr lang="ru-RU" dirty="0"/>
                    </a:p>
                  </a:txBody>
                  <a:tcPr/>
                </a:tc>
                <a:tc>
                  <a:txBody>
                    <a:bodyPr/>
                    <a:lstStyle/>
                    <a:p>
                      <a:r>
                        <a:rPr lang="en-US" dirty="0" smtClean="0"/>
                        <a:t>53.3 %</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1.0 % </a:t>
                      </a:r>
                      <a:endParaRPr lang="ru-RU" dirty="0"/>
                    </a:p>
                  </a:txBody>
                  <a:tcPr/>
                </a:tc>
              </a:tr>
              <a:tr h="789451">
                <a:tc>
                  <a:txBody>
                    <a:bodyPr/>
                    <a:lstStyle/>
                    <a:p>
                      <a:r>
                        <a:rPr lang="en-US" dirty="0" smtClean="0"/>
                        <a:t>Japan</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48.0 %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9.8 % </a:t>
                      </a:r>
                    </a:p>
                    <a:p>
                      <a:endParaRPr lang="ru-RU" dirty="0"/>
                    </a:p>
                  </a:txBody>
                  <a:tcPr/>
                </a:tc>
              </a:tr>
              <a:tr h="1127787">
                <a:tc>
                  <a:txBody>
                    <a:bodyPr/>
                    <a:lstStyle/>
                    <a:p>
                      <a:r>
                        <a:rPr lang="en-US" dirty="0" smtClean="0"/>
                        <a:t>North-America</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 42.1 %</a:t>
                      </a:r>
                      <a:br>
                        <a:rPr lang="en-US" dirty="0" smtClean="0"/>
                      </a:br>
                      <a:r>
                        <a:rPr lang="en-US" dirty="0" smtClean="0"/>
                        <a:t>F: 31.6 %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 6.5 %</a:t>
                      </a:r>
                      <a:br>
                        <a:rPr lang="en-US" dirty="0" smtClean="0"/>
                      </a:br>
                      <a:r>
                        <a:rPr lang="en-US" dirty="0" smtClean="0"/>
                        <a:t>F: 4.5 % </a:t>
                      </a:r>
                    </a:p>
                    <a:p>
                      <a:endParaRPr lang="ru-RU" dirty="0"/>
                    </a:p>
                  </a:txBody>
                  <a:tcPr/>
                </a:tc>
              </a:tr>
              <a:tr h="789451">
                <a:tc>
                  <a:txBody>
                    <a:bodyPr/>
                    <a:lstStyle/>
                    <a:p>
                      <a:r>
                        <a:rPr lang="en-US" dirty="0" smtClean="0"/>
                        <a:t>Sweden</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28.8 %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1.6 %</a:t>
                      </a:r>
                    </a:p>
                    <a:p>
                      <a:endParaRPr lang="ru-RU" dirty="0"/>
                    </a:p>
                  </a:txBody>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77888"/>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a:tabLst>
                <a:tab pos="4030663" algn="l"/>
              </a:tabLst>
            </a:pPr>
            <a:r>
              <a:rPr lang="en-US" b="1" dirty="0" err="1" smtClean="0"/>
              <a:t>Semian</a:t>
            </a:r>
            <a:r>
              <a:rPr lang="en-US" b="1" dirty="0" smtClean="0"/>
              <a:t> line at Edwards syndrome (</a:t>
            </a:r>
            <a:r>
              <a:rPr lang="en-US" b="1" dirty="0" err="1" smtClean="0"/>
              <a:t>trisomy</a:t>
            </a:r>
            <a:r>
              <a:rPr lang="en-US" b="1" dirty="0" smtClean="0"/>
              <a:t> 18)</a:t>
            </a:r>
            <a:endParaRPr lang="ru-RU" b="1" dirty="0"/>
          </a:p>
        </p:txBody>
      </p:sp>
      <p:sp>
        <p:nvSpPr>
          <p:cNvPr id="3" name="Содержимое 2"/>
          <p:cNvSpPr>
            <a:spLocks noGrp="1"/>
          </p:cNvSpPr>
          <p:nvPr>
            <p:ph idx="1"/>
          </p:nvPr>
        </p:nvSpPr>
        <p:spPr>
          <a:xfrm>
            <a:off x="457200" y="1772816"/>
            <a:ext cx="8229600" cy="3312368"/>
          </a:xfrm>
        </p:spPr>
        <p:txBody>
          <a:bodyPr>
            <a:normAutofit/>
          </a:bodyPr>
          <a:lstStyle/>
          <a:p>
            <a:pPr>
              <a:buNone/>
            </a:pPr>
            <a:r>
              <a:rPr lang="en-US" dirty="0" smtClean="0"/>
              <a:t/>
            </a:r>
            <a:br>
              <a:rPr lang="en-US" dirty="0" smtClean="0"/>
            </a:br>
            <a:r>
              <a:rPr lang="en-US" dirty="0" smtClean="0"/>
              <a:t/>
            </a:r>
            <a:br>
              <a:rPr lang="en-US" dirty="0" smtClean="0"/>
            </a:br>
            <a:endParaRPr lang="en-US" dirty="0" smtClean="0"/>
          </a:p>
          <a:p>
            <a:pPr marL="0" indent="0" algn="just">
              <a:buNone/>
            </a:pPr>
            <a:r>
              <a:rPr lang="en-US" dirty="0" err="1" smtClean="0"/>
              <a:t>Semian</a:t>
            </a:r>
            <a:r>
              <a:rPr lang="en-US" dirty="0" smtClean="0"/>
              <a:t> line is present in more than 75% of patients and more than 5% in control in various countries</a:t>
            </a:r>
          </a:p>
          <a:p>
            <a:endParaRPr lang="ru-RU" dirty="0"/>
          </a:p>
        </p:txBody>
      </p:sp>
      <p:sp>
        <p:nvSpPr>
          <p:cNvPr id="4" name="Прямоугольник 3"/>
          <p:cNvSpPr/>
          <p:nvPr/>
        </p:nvSpPr>
        <p:spPr>
          <a:xfrm>
            <a:off x="2303066" y="2412177"/>
            <a:ext cx="7021462" cy="584775"/>
          </a:xfrm>
          <a:prstGeom prst="rect">
            <a:avLst/>
          </a:prstGeom>
        </p:spPr>
        <p:txBody>
          <a:bodyPr wrap="square">
            <a:spAutoFit/>
          </a:bodyPr>
          <a:lstStyle/>
          <a:p>
            <a:r>
              <a:rPr lang="en-US" sz="3200" dirty="0" smtClean="0">
                <a:solidFill>
                  <a:prstClr val="black"/>
                </a:solidFill>
              </a:rPr>
              <a:t>(</a:t>
            </a:r>
            <a:r>
              <a:rPr lang="en-US" sz="3200" dirty="0" err="1" smtClean="0">
                <a:solidFill>
                  <a:prstClr val="black"/>
                </a:solidFill>
              </a:rPr>
              <a:t>occurence</a:t>
            </a:r>
            <a:r>
              <a:rPr lang="en-US" sz="3200" dirty="0" smtClean="0">
                <a:solidFill>
                  <a:prstClr val="black"/>
                </a:solidFill>
              </a:rPr>
              <a:t>: 1 in 3,000 births)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200" dirty="0" smtClean="0">
                <a:latin typeface="Times New Roman" pitchFamily="18" charset="0"/>
                <a:cs typeface="Times New Roman" pitchFamily="18" charset="0"/>
              </a:rPr>
              <a:t>Chromosomal abnormalities that lead to disease in humans include</a:t>
            </a:r>
            <a:br>
              <a:rPr lang="en-U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normAutofit lnSpcReduction="10000"/>
          </a:bodyPr>
          <a:lstStyle/>
          <a:p>
            <a:pPr lvl="1"/>
            <a:r>
              <a:rPr lang="en-US" dirty="0" smtClean="0">
                <a:solidFill>
                  <a:srgbClr val="FF0000"/>
                </a:solidFill>
                <a:latin typeface="Times New Roman" pitchFamily="18" charset="0"/>
                <a:cs typeface="Times New Roman" pitchFamily="18" charset="0"/>
              </a:rPr>
              <a:t>Turner </a:t>
            </a:r>
            <a:r>
              <a:rPr lang="en-US" dirty="0">
                <a:solidFill>
                  <a:srgbClr val="FF0000"/>
                </a:solidFill>
                <a:latin typeface="Times New Roman" pitchFamily="18" charset="0"/>
                <a:cs typeface="Times New Roman" pitchFamily="18" charset="0"/>
              </a:rPr>
              <a:t>syndrome</a:t>
            </a:r>
            <a:r>
              <a:rPr lang="en-US" dirty="0">
                <a:latin typeface="Times New Roman" pitchFamily="18" charset="0"/>
                <a:cs typeface="Times New Roman" pitchFamily="18" charset="0"/>
              </a:rPr>
              <a:t> results from a single X chromosome (45, X or 45, X0).</a:t>
            </a:r>
          </a:p>
          <a:p>
            <a:pPr lvl="1"/>
            <a:r>
              <a:rPr lang="en-US" dirty="0" err="1">
                <a:solidFill>
                  <a:srgbClr val="FF0000"/>
                </a:solidFill>
                <a:latin typeface="Times New Roman" pitchFamily="18" charset="0"/>
                <a:cs typeface="Times New Roman" pitchFamily="18" charset="0"/>
              </a:rPr>
              <a:t>Klinefelter</a:t>
            </a:r>
            <a:r>
              <a:rPr lang="en-US" dirty="0">
                <a:solidFill>
                  <a:srgbClr val="FF0000"/>
                </a:solidFill>
                <a:latin typeface="Times New Roman" pitchFamily="18" charset="0"/>
                <a:cs typeface="Times New Roman" pitchFamily="18" charset="0"/>
              </a:rPr>
              <a:t> syndrome</a:t>
            </a:r>
            <a:r>
              <a:rPr lang="en-US" dirty="0">
                <a:latin typeface="Times New Roman" pitchFamily="18" charset="0"/>
                <a:cs typeface="Times New Roman" pitchFamily="18" charset="0"/>
              </a:rPr>
              <a:t>, the most common male chromosomal disease, otherwise known as 47, XXY is caused by an extra </a:t>
            </a:r>
            <a:r>
              <a:rPr lang="en-US" b="1" dirty="0">
                <a:latin typeface="Times New Roman" pitchFamily="18" charset="0"/>
                <a:cs typeface="Times New Roman" pitchFamily="18" charset="0"/>
              </a:rPr>
              <a:t>X</a:t>
            </a:r>
            <a:r>
              <a:rPr lang="en-US" dirty="0">
                <a:latin typeface="Times New Roman" pitchFamily="18" charset="0"/>
                <a:cs typeface="Times New Roman" pitchFamily="18" charset="0"/>
              </a:rPr>
              <a:t> chromosome.</a:t>
            </a:r>
          </a:p>
          <a:p>
            <a:pPr lvl="1"/>
            <a:r>
              <a:rPr lang="en-US" dirty="0">
                <a:solidFill>
                  <a:srgbClr val="FF0000"/>
                </a:solidFill>
                <a:latin typeface="Times New Roman" pitchFamily="18" charset="0"/>
                <a:cs typeface="Times New Roman" pitchFamily="18" charset="0"/>
              </a:rPr>
              <a:t>Edwards syndrome</a:t>
            </a:r>
            <a:r>
              <a:rPr lang="en-US" dirty="0">
                <a:latin typeface="Times New Roman" pitchFamily="18" charset="0"/>
                <a:cs typeface="Times New Roman" pitchFamily="18" charset="0"/>
              </a:rPr>
              <a:t> is caused by </a:t>
            </a:r>
            <a:r>
              <a:rPr lang="en-US" dirty="0" err="1">
                <a:latin typeface="Times New Roman" pitchFamily="18" charset="0"/>
                <a:cs typeface="Times New Roman" pitchFamily="18" charset="0"/>
              </a:rPr>
              <a:t>trisomy</a:t>
            </a:r>
            <a:r>
              <a:rPr lang="en-US" dirty="0">
                <a:latin typeface="Times New Roman" pitchFamily="18" charset="0"/>
                <a:cs typeface="Times New Roman" pitchFamily="18" charset="0"/>
              </a:rPr>
              <a:t> (three copies) of chromosome 18.</a:t>
            </a:r>
          </a:p>
          <a:p>
            <a:pPr lvl="1"/>
            <a:r>
              <a:rPr lang="en-US" dirty="0">
                <a:solidFill>
                  <a:srgbClr val="FF0000"/>
                </a:solidFill>
                <a:latin typeface="Times New Roman" pitchFamily="18" charset="0"/>
                <a:cs typeface="Times New Roman" pitchFamily="18" charset="0"/>
              </a:rPr>
              <a:t>Down syndrome</a:t>
            </a:r>
            <a:r>
              <a:rPr lang="en-US" dirty="0">
                <a:latin typeface="Times New Roman" pitchFamily="18" charset="0"/>
                <a:cs typeface="Times New Roman" pitchFamily="18" charset="0"/>
              </a:rPr>
              <a:t>, a common chromosomal disease, is caused by </a:t>
            </a:r>
            <a:r>
              <a:rPr lang="en-US" dirty="0" err="1">
                <a:latin typeface="Times New Roman" pitchFamily="18" charset="0"/>
                <a:cs typeface="Times New Roman" pitchFamily="18" charset="0"/>
              </a:rPr>
              <a:t>trisomy</a:t>
            </a:r>
            <a:r>
              <a:rPr lang="en-US" dirty="0">
                <a:latin typeface="Times New Roman" pitchFamily="18" charset="0"/>
                <a:cs typeface="Times New Roman" pitchFamily="18" charset="0"/>
              </a:rPr>
              <a:t> of chromosome 21.</a:t>
            </a:r>
          </a:p>
          <a:p>
            <a:pPr lvl="1"/>
            <a:r>
              <a:rPr lang="en-US" dirty="0" err="1">
                <a:solidFill>
                  <a:srgbClr val="FF0000"/>
                </a:solidFill>
                <a:latin typeface="Times New Roman" pitchFamily="18" charset="0"/>
                <a:cs typeface="Times New Roman" pitchFamily="18" charset="0"/>
              </a:rPr>
              <a:t>Patau</a:t>
            </a:r>
            <a:r>
              <a:rPr lang="en-US" dirty="0">
                <a:solidFill>
                  <a:srgbClr val="FF0000"/>
                </a:solidFill>
                <a:latin typeface="Times New Roman" pitchFamily="18" charset="0"/>
                <a:cs typeface="Times New Roman" pitchFamily="18" charset="0"/>
              </a:rPr>
              <a:t> syndrome</a:t>
            </a:r>
            <a:r>
              <a:rPr lang="en-US" dirty="0">
                <a:latin typeface="Times New Roman" pitchFamily="18" charset="0"/>
                <a:cs typeface="Times New Roman" pitchFamily="18" charset="0"/>
              </a:rPr>
              <a:t> is caused by </a:t>
            </a:r>
            <a:r>
              <a:rPr lang="en-US" dirty="0" err="1">
                <a:latin typeface="Times New Roman" pitchFamily="18" charset="0"/>
                <a:cs typeface="Times New Roman" pitchFamily="18" charset="0"/>
              </a:rPr>
              <a:t>trisomy</a:t>
            </a:r>
            <a:r>
              <a:rPr lang="en-US" dirty="0">
                <a:latin typeface="Times New Roman" pitchFamily="18" charset="0"/>
                <a:cs typeface="Times New Roman" pitchFamily="18" charset="0"/>
              </a:rPr>
              <a:t> of chromosome 13.</a:t>
            </a:r>
          </a:p>
          <a:p>
            <a:pPr lvl="1"/>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b="1" dirty="0" err="1" smtClean="0"/>
              <a:t>Semian</a:t>
            </a:r>
            <a:r>
              <a:rPr lang="en-US" b="1" dirty="0" smtClean="0"/>
              <a:t> line at other syndromes</a:t>
            </a:r>
            <a:endParaRPr lang="ru-RU" dirty="0"/>
          </a:p>
        </p:txBody>
      </p:sp>
      <p:sp>
        <p:nvSpPr>
          <p:cNvPr id="3" name="Содержимое 2"/>
          <p:cNvSpPr>
            <a:spLocks noGrp="1"/>
          </p:cNvSpPr>
          <p:nvPr>
            <p:ph idx="1"/>
          </p:nvPr>
        </p:nvSpPr>
        <p:spPr/>
        <p:txBody>
          <a:bodyPr>
            <a:normAutofit fontScale="62500" lnSpcReduction="20000"/>
          </a:bodyPr>
          <a:lstStyle/>
          <a:p>
            <a:r>
              <a:rPr lang="en-US" dirty="0" smtClean="0"/>
              <a:t>• </a:t>
            </a:r>
            <a:r>
              <a:rPr lang="en-US" dirty="0" err="1" smtClean="0"/>
              <a:t>Aarskog</a:t>
            </a:r>
            <a:r>
              <a:rPr lang="en-US" dirty="0" smtClean="0"/>
              <a:t>-Scott syndrome;</a:t>
            </a:r>
            <a:br>
              <a:rPr lang="en-US" dirty="0" smtClean="0"/>
            </a:br>
            <a:r>
              <a:rPr lang="en-US" dirty="0" smtClean="0"/>
              <a:t>• </a:t>
            </a:r>
            <a:r>
              <a:rPr lang="en-US" dirty="0" smtClean="0">
                <a:hlinkClick r:id="rId2"/>
              </a:rPr>
              <a:t>cri-du-chat syndrome (cat-cry)</a:t>
            </a:r>
            <a:r>
              <a:rPr lang="en-US" dirty="0" smtClean="0"/>
              <a:t> [5p-] - </a:t>
            </a:r>
            <a:r>
              <a:rPr lang="en-US" dirty="0" smtClean="0">
                <a:hlinkClick r:id="rId3"/>
              </a:rPr>
              <a:t>82.2 %</a:t>
            </a:r>
            <a:r>
              <a:rPr lang="en-US" dirty="0" smtClean="0"/>
              <a:t>;</a:t>
            </a:r>
            <a:br>
              <a:rPr lang="en-US" dirty="0" smtClean="0"/>
            </a:br>
            <a:r>
              <a:rPr lang="en-US" dirty="0" smtClean="0"/>
              <a:t>• Cohen syndrome;</a:t>
            </a:r>
            <a:br>
              <a:rPr lang="en-US" dirty="0" smtClean="0"/>
            </a:br>
            <a:r>
              <a:rPr lang="en-US" dirty="0" smtClean="0"/>
              <a:t>• Cornelia de Lange syndrome - </a:t>
            </a:r>
            <a:r>
              <a:rPr lang="en-US" dirty="0" smtClean="0">
                <a:hlinkClick r:id="rId3"/>
              </a:rPr>
              <a:t>65.2 %</a:t>
            </a:r>
            <a:r>
              <a:rPr lang="en-US" dirty="0" smtClean="0"/>
              <a:t>;</a:t>
            </a:r>
            <a:br>
              <a:rPr lang="en-US" dirty="0" smtClean="0"/>
            </a:br>
            <a:r>
              <a:rPr lang="en-US" dirty="0" smtClean="0"/>
              <a:t>• fetal alcohol syndrome;</a:t>
            </a:r>
            <a:br>
              <a:rPr lang="en-US" dirty="0" smtClean="0"/>
            </a:br>
            <a:r>
              <a:rPr lang="en-US" dirty="0" smtClean="0"/>
              <a:t>• </a:t>
            </a:r>
            <a:r>
              <a:rPr lang="en-US" dirty="0" smtClean="0">
                <a:hlinkClick r:id="rId4"/>
              </a:rPr>
              <a:t>Kabuki syndrome</a:t>
            </a:r>
            <a:r>
              <a:rPr lang="en-US" dirty="0" smtClean="0"/>
              <a:t> - </a:t>
            </a:r>
            <a:r>
              <a:rPr lang="en-US" dirty="0" smtClean="0">
                <a:hlinkClick r:id="rId5"/>
              </a:rPr>
              <a:t>18 %</a:t>
            </a:r>
            <a:r>
              <a:rPr lang="en-US" dirty="0" smtClean="0"/>
              <a:t>;</a:t>
            </a:r>
            <a:br>
              <a:rPr lang="en-US" dirty="0" smtClean="0"/>
            </a:br>
            <a:r>
              <a:rPr lang="en-US" dirty="0" smtClean="0"/>
              <a:t>• Noonan syndrome;</a:t>
            </a:r>
            <a:br>
              <a:rPr lang="en-US" dirty="0" smtClean="0"/>
            </a:br>
            <a:r>
              <a:rPr lang="en-US" dirty="0" smtClean="0"/>
              <a:t>• </a:t>
            </a:r>
            <a:r>
              <a:rPr lang="en-US" dirty="0" err="1" smtClean="0"/>
              <a:t>Patau</a:t>
            </a:r>
            <a:r>
              <a:rPr lang="en-US" dirty="0" smtClean="0"/>
              <a:t> syndrome [</a:t>
            </a:r>
            <a:r>
              <a:rPr lang="en-US" dirty="0" err="1" smtClean="0"/>
              <a:t>trisomy</a:t>
            </a:r>
            <a:r>
              <a:rPr lang="en-US" dirty="0" smtClean="0"/>
              <a:t> 13] - </a:t>
            </a:r>
            <a:r>
              <a:rPr lang="en-US" dirty="0" smtClean="0">
                <a:hlinkClick r:id="rId3"/>
              </a:rPr>
              <a:t>59.5 %</a:t>
            </a:r>
            <a:r>
              <a:rPr lang="en-US" dirty="0" smtClean="0"/>
              <a:t>;</a:t>
            </a:r>
            <a:br>
              <a:rPr lang="en-US" dirty="0" smtClean="0"/>
            </a:br>
            <a:r>
              <a:rPr lang="en-US" dirty="0" smtClean="0"/>
              <a:t>• Poland syndrome;</a:t>
            </a:r>
            <a:br>
              <a:rPr lang="en-US" dirty="0" smtClean="0"/>
            </a:br>
            <a:r>
              <a:rPr lang="en-US" dirty="0" smtClean="0"/>
              <a:t>• </a:t>
            </a:r>
            <a:r>
              <a:rPr lang="en-US" dirty="0" smtClean="0">
                <a:hlinkClick r:id="rId6"/>
              </a:rPr>
              <a:t>Rubella syndrome</a:t>
            </a:r>
            <a:r>
              <a:rPr lang="en-US" dirty="0" smtClean="0"/>
              <a:t>;</a:t>
            </a:r>
            <a:br>
              <a:rPr lang="en-US" dirty="0" smtClean="0"/>
            </a:br>
            <a:r>
              <a:rPr lang="en-US" dirty="0" smtClean="0"/>
              <a:t>• Rubinstein-</a:t>
            </a:r>
            <a:r>
              <a:rPr lang="en-US" dirty="0" err="1" smtClean="0"/>
              <a:t>Taybi</a:t>
            </a:r>
            <a:r>
              <a:rPr lang="en-US" dirty="0" smtClean="0"/>
              <a:t> syndrome - </a:t>
            </a:r>
            <a:r>
              <a:rPr lang="en-US" dirty="0" smtClean="0">
                <a:hlinkClick r:id="rId3"/>
              </a:rPr>
              <a:t>39.0 %</a:t>
            </a:r>
            <a:r>
              <a:rPr lang="en-US" dirty="0" smtClean="0"/>
              <a:t>;</a:t>
            </a:r>
            <a:br>
              <a:rPr lang="en-US" dirty="0" smtClean="0"/>
            </a:br>
            <a:r>
              <a:rPr lang="en-US" dirty="0" smtClean="0"/>
              <a:t>• </a:t>
            </a:r>
            <a:r>
              <a:rPr lang="en-US" dirty="0" err="1" smtClean="0"/>
              <a:t>Seckel</a:t>
            </a:r>
            <a:r>
              <a:rPr lang="en-US" dirty="0" smtClean="0"/>
              <a:t> syndrome;</a:t>
            </a:r>
            <a:br>
              <a:rPr lang="en-US" dirty="0" smtClean="0"/>
            </a:br>
            <a:r>
              <a:rPr lang="en-US" dirty="0" smtClean="0"/>
              <a:t>• </a:t>
            </a:r>
            <a:r>
              <a:rPr lang="en-US" dirty="0" smtClean="0">
                <a:hlinkClick r:id="rId7"/>
              </a:rPr>
              <a:t>Smith-</a:t>
            </a:r>
            <a:r>
              <a:rPr lang="en-US" dirty="0" err="1" smtClean="0">
                <a:hlinkClick r:id="rId7"/>
              </a:rPr>
              <a:t>Lemli</a:t>
            </a:r>
            <a:r>
              <a:rPr lang="en-US" dirty="0" smtClean="0">
                <a:hlinkClick r:id="rId7"/>
              </a:rPr>
              <a:t>-</a:t>
            </a:r>
            <a:r>
              <a:rPr lang="en-US" dirty="0" err="1" smtClean="0">
                <a:hlinkClick r:id="rId7"/>
              </a:rPr>
              <a:t>Opitz</a:t>
            </a:r>
            <a:r>
              <a:rPr lang="en-US" dirty="0" smtClean="0">
                <a:hlinkClick r:id="rId7"/>
              </a:rPr>
              <a:t> syndrome</a:t>
            </a:r>
            <a:r>
              <a:rPr lang="en-US" dirty="0" smtClean="0"/>
              <a:t> - </a:t>
            </a:r>
            <a:r>
              <a:rPr lang="en-US" dirty="0" smtClean="0">
                <a:hlinkClick r:id="rId3"/>
              </a:rPr>
              <a:t>78.4 %</a:t>
            </a:r>
            <a:r>
              <a:rPr lang="en-US" dirty="0" smtClean="0"/>
              <a:t>;</a:t>
            </a:r>
            <a:br>
              <a:rPr lang="en-US" dirty="0" smtClean="0"/>
            </a:br>
            <a:r>
              <a:rPr lang="en-US" dirty="0" smtClean="0"/>
              <a:t>• </a:t>
            </a:r>
            <a:r>
              <a:rPr lang="en-US" dirty="0" err="1" smtClean="0"/>
              <a:t>Warkany</a:t>
            </a:r>
            <a:r>
              <a:rPr lang="en-US" dirty="0" smtClean="0"/>
              <a:t> syndrome [</a:t>
            </a:r>
            <a:r>
              <a:rPr lang="en-US" dirty="0" err="1" smtClean="0"/>
              <a:t>trisomy</a:t>
            </a:r>
            <a:r>
              <a:rPr lang="en-US" dirty="0" smtClean="0"/>
              <a:t> 8] - </a:t>
            </a:r>
            <a:r>
              <a:rPr lang="en-US" dirty="0" smtClean="0">
                <a:hlinkClick r:id="rId3"/>
              </a:rPr>
              <a:t>37.5 %</a:t>
            </a:r>
            <a:r>
              <a:rPr lang="en-US" dirty="0" smtClean="0"/>
              <a:t>, </a:t>
            </a:r>
            <a:r>
              <a:rPr lang="en-US" dirty="0" smtClean="0">
                <a:hlinkClick r:id="rId8"/>
              </a:rPr>
              <a:t>47.1 %</a:t>
            </a:r>
            <a:r>
              <a:rPr lang="en-US" dirty="0" smtClean="0"/>
              <a:t>;</a:t>
            </a:r>
            <a:br>
              <a:rPr lang="en-US" dirty="0" smtClean="0"/>
            </a:br>
            <a:r>
              <a:rPr lang="en-US" dirty="0" smtClean="0"/>
              <a:t>• </a:t>
            </a:r>
            <a:r>
              <a:rPr lang="en-US" dirty="0" smtClean="0">
                <a:hlinkClick r:id="rId9"/>
              </a:rPr>
              <a:t>Williams-</a:t>
            </a:r>
            <a:r>
              <a:rPr lang="en-US" dirty="0" err="1" smtClean="0">
                <a:hlinkClick r:id="rId9"/>
              </a:rPr>
              <a:t>Beuren</a:t>
            </a:r>
            <a:r>
              <a:rPr lang="en-US" dirty="0" smtClean="0">
                <a:hlinkClick r:id="rId9"/>
              </a:rPr>
              <a:t> syndrome</a:t>
            </a:r>
            <a:r>
              <a:rPr lang="en-US" dirty="0" smtClean="0"/>
              <a:t>;</a:t>
            </a:r>
            <a:br>
              <a:rPr lang="en-US" dirty="0" smtClean="0"/>
            </a:br>
            <a:r>
              <a:rPr lang="en-US" dirty="0" smtClean="0"/>
              <a:t>• Wolf-</a:t>
            </a:r>
            <a:r>
              <a:rPr lang="en-US" dirty="0" err="1" smtClean="0"/>
              <a:t>Hirschhorn</a:t>
            </a:r>
            <a:r>
              <a:rPr lang="en-US" dirty="0" smtClean="0"/>
              <a:t> syndrome - </a:t>
            </a:r>
            <a:r>
              <a:rPr lang="en-US" dirty="0" smtClean="0">
                <a:hlinkClick r:id="rId3"/>
              </a:rPr>
              <a:t>52.3 %</a:t>
            </a:r>
            <a:r>
              <a:rPr lang="en-US" dirty="0" smtClean="0"/>
              <a:t>;</a:t>
            </a:r>
            <a:br>
              <a:rPr lang="en-US" dirty="0" smtClean="0"/>
            </a:br>
            <a:r>
              <a:rPr lang="en-US" dirty="0" smtClean="0"/>
              <a:t>• </a:t>
            </a:r>
            <a:r>
              <a:rPr lang="en-US" dirty="0" err="1" smtClean="0"/>
              <a:t>Zellweger</a:t>
            </a:r>
            <a:r>
              <a:rPr lang="en-US" dirty="0" smtClean="0"/>
              <a:t> syndrome;</a:t>
            </a:r>
            <a:br>
              <a:rPr lang="en-US" dirty="0" smtClean="0"/>
            </a:br>
            <a:r>
              <a:rPr lang="en-US" dirty="0" smtClean="0"/>
              <a:t>• </a:t>
            </a:r>
            <a:r>
              <a:rPr lang="en-US" dirty="0" smtClean="0">
                <a:hlinkClick r:id="rId10"/>
              </a:rPr>
              <a:t>18p-, 18q- and 18r syndrome</a:t>
            </a:r>
            <a:r>
              <a:rPr lang="en-US" dirty="0" smtClean="0"/>
              <a:t> - </a:t>
            </a:r>
            <a:r>
              <a:rPr lang="en-US" dirty="0" smtClean="0">
                <a:hlinkClick r:id="rId3"/>
              </a:rPr>
              <a:t>14.3 %, 44.8 %, 13.0 %</a:t>
            </a:r>
            <a:r>
              <a:rPr lang="en-US" dirty="0" smtClean="0"/>
              <a:t>.</a:t>
            </a: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Famous celebrity simian crease holders!</a:t>
            </a:r>
            <a:endParaRPr lang="ru-RU" dirty="0"/>
          </a:p>
        </p:txBody>
      </p:sp>
      <p:sp>
        <p:nvSpPr>
          <p:cNvPr id="3" name="Содержимое 2"/>
          <p:cNvSpPr>
            <a:spLocks noGrp="1"/>
          </p:cNvSpPr>
          <p:nvPr>
            <p:ph idx="1"/>
          </p:nvPr>
        </p:nvSpPr>
        <p:spPr/>
        <p:txBody>
          <a:bodyPr>
            <a:normAutofit lnSpcReduction="10000"/>
          </a:bodyPr>
          <a:lstStyle/>
          <a:p>
            <a:r>
              <a:rPr lang="en-US" b="1" dirty="0" smtClean="0"/>
              <a:t>Tony Blair</a:t>
            </a:r>
            <a:r>
              <a:rPr lang="en-US" dirty="0" smtClean="0"/>
              <a:t>, both hands: complete simian line</a:t>
            </a:r>
            <a:br>
              <a:rPr lang="en-US" dirty="0" smtClean="0"/>
            </a:br>
            <a:r>
              <a:rPr lang="en-US" dirty="0" smtClean="0"/>
              <a:t>Former Prime </a:t>
            </a:r>
          </a:p>
          <a:p>
            <a:r>
              <a:rPr lang="en-US" b="1" dirty="0" smtClean="0"/>
              <a:t>Alain </a:t>
            </a:r>
            <a:r>
              <a:rPr lang="en-US" b="1" dirty="0" err="1" smtClean="0"/>
              <a:t>Delon</a:t>
            </a:r>
            <a:r>
              <a:rPr lang="en-US" dirty="0" smtClean="0"/>
              <a:t>, right: complete simian line, left: normal</a:t>
            </a:r>
            <a:br>
              <a:rPr lang="en-US" dirty="0" smtClean="0"/>
            </a:br>
            <a:r>
              <a:rPr lang="en-US" dirty="0" smtClean="0"/>
              <a:t>French actor &amp; </a:t>
            </a:r>
            <a:r>
              <a:rPr lang="en-US" dirty="0" err="1" smtClean="0"/>
              <a:t>businessmanMinister</a:t>
            </a:r>
            <a:r>
              <a:rPr lang="en-US" dirty="0" smtClean="0"/>
              <a:t> of the UK, politician</a:t>
            </a:r>
          </a:p>
          <a:p>
            <a:r>
              <a:rPr lang="en-US" b="1" dirty="0" smtClean="0"/>
              <a:t>Hillary Clinton</a:t>
            </a:r>
            <a:r>
              <a:rPr lang="en-US" dirty="0" smtClean="0"/>
              <a:t>, left: incomplete simian line (right: normal)</a:t>
            </a:r>
            <a:br>
              <a:rPr lang="en-US" dirty="0" smtClean="0"/>
            </a:br>
            <a:r>
              <a:rPr lang="en-US" dirty="0" smtClean="0"/>
              <a:t>US Secretary of State, politician</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9144000" cy="6172200"/>
          </a:xfrm>
        </p:spPr>
        <p:style>
          <a:lnRef idx="2">
            <a:schemeClr val="accent3"/>
          </a:lnRef>
          <a:fillRef idx="1">
            <a:schemeClr val="lt1"/>
          </a:fillRef>
          <a:effectRef idx="0">
            <a:schemeClr val="accent3"/>
          </a:effectRef>
          <a:fontRef idx="minor">
            <a:schemeClr val="dk1"/>
          </a:fontRef>
        </p:style>
        <p:txBody>
          <a:bodyPr>
            <a:normAutofit lnSpcReduction="10000"/>
          </a:bodyPr>
          <a:lstStyle/>
          <a:p>
            <a:r>
              <a:rPr lang="en-US" dirty="0" smtClean="0">
                <a:solidFill>
                  <a:srgbClr val="FF0000"/>
                </a:solidFill>
                <a:latin typeface="Times New Roman" pitchFamily="18" charset="0"/>
                <a:cs typeface="Times New Roman" pitchFamily="18" charset="0"/>
              </a:rPr>
              <a:t>Cri </a:t>
            </a:r>
            <a:r>
              <a:rPr lang="en-US" dirty="0">
                <a:solidFill>
                  <a:srgbClr val="FF0000"/>
                </a:solidFill>
                <a:latin typeface="Times New Roman" pitchFamily="18" charset="0"/>
                <a:cs typeface="Times New Roman" pitchFamily="18" charset="0"/>
              </a:rPr>
              <a:t>du chat</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(“cry </a:t>
            </a:r>
            <a:r>
              <a:rPr lang="en-US" dirty="0">
                <a:latin typeface="Times New Roman" pitchFamily="18" charset="0"/>
                <a:cs typeface="Times New Roman" pitchFamily="18" charset="0"/>
              </a:rPr>
              <a:t>of the </a:t>
            </a:r>
            <a:r>
              <a:rPr lang="en-US" dirty="0" smtClean="0">
                <a:latin typeface="Times New Roman" pitchFamily="18" charset="0"/>
                <a:cs typeface="Times New Roman" pitchFamily="18" charset="0"/>
              </a:rPr>
              <a:t>cat”), </a:t>
            </a:r>
            <a:r>
              <a:rPr lang="en-US" b="1" dirty="0" smtClean="0">
                <a:latin typeface="Times New Roman" pitchFamily="18" charset="0"/>
                <a:cs typeface="Times New Roman" pitchFamily="18" charset="0"/>
              </a:rPr>
              <a:t>truncated </a:t>
            </a:r>
            <a:r>
              <a:rPr lang="en-US" b="1" dirty="0">
                <a:latin typeface="Times New Roman" pitchFamily="18" charset="0"/>
                <a:cs typeface="Times New Roman" pitchFamily="18" charset="0"/>
              </a:rPr>
              <a:t>short arm on </a:t>
            </a:r>
            <a:r>
              <a:rPr lang="en-US" b="1" dirty="0" err="1" smtClean="0">
                <a:latin typeface="Times New Roman" pitchFamily="18" charset="0"/>
                <a:cs typeface="Times New Roman" pitchFamily="18" charset="0"/>
              </a:rPr>
              <a:t>chr</a:t>
            </a: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5</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The babies have </a:t>
            </a:r>
            <a:r>
              <a:rPr lang="en-US" dirty="0">
                <a:latin typeface="Times New Roman" pitchFamily="18" charset="0"/>
                <a:cs typeface="Times New Roman" pitchFamily="18" charset="0"/>
              </a:rPr>
              <a:t>distinctive cry, caused by abnormal formation of the larynx.</a:t>
            </a:r>
          </a:p>
          <a:p>
            <a:r>
              <a:rPr lang="en-US" dirty="0">
                <a:solidFill>
                  <a:srgbClr val="FF0000"/>
                </a:solidFill>
                <a:latin typeface="Times New Roman" pitchFamily="18" charset="0"/>
                <a:cs typeface="Times New Roman" pitchFamily="18" charset="0"/>
              </a:rPr>
              <a:t>1p36 Deletion syndrome</a:t>
            </a:r>
            <a:r>
              <a:rPr lang="en-US" dirty="0">
                <a:latin typeface="Times New Roman" pitchFamily="18" charset="0"/>
                <a:cs typeface="Times New Roman" pitchFamily="18" charset="0"/>
              </a:rPr>
              <a:t>, </a:t>
            </a:r>
            <a:r>
              <a:rPr lang="en-US" b="1" dirty="0" smtClean="0">
                <a:latin typeface="Times New Roman" pitchFamily="18" charset="0"/>
                <a:cs typeface="Times New Roman" pitchFamily="18" charset="0"/>
              </a:rPr>
              <a:t>part </a:t>
            </a:r>
            <a:r>
              <a:rPr lang="en-US" b="1" dirty="0">
                <a:latin typeface="Times New Roman" pitchFamily="18" charset="0"/>
                <a:cs typeface="Times New Roman" pitchFamily="18" charset="0"/>
              </a:rPr>
              <a:t>of the short arm of </a:t>
            </a:r>
            <a:r>
              <a:rPr lang="en-US" b="1" dirty="0" err="1" smtClean="0">
                <a:latin typeface="Times New Roman" pitchFamily="18" charset="0"/>
                <a:cs typeface="Times New Roman" pitchFamily="18" charset="0"/>
              </a:rPr>
              <a:t>chr</a:t>
            </a:r>
            <a:r>
              <a:rPr lang="en-US" b="1" dirty="0" smtClean="0">
                <a:latin typeface="Times New Roman" pitchFamily="18" charset="0"/>
                <a:cs typeface="Times New Roman" pitchFamily="18" charset="0"/>
              </a:rPr>
              <a:t> 1 </a:t>
            </a:r>
            <a:r>
              <a:rPr lang="en-US" dirty="0" smtClean="0">
                <a:latin typeface="Times New Roman" pitchFamily="18" charset="0"/>
                <a:cs typeface="Times New Roman" pitchFamily="18" charset="0"/>
              </a:rPr>
              <a:t>is lost</a:t>
            </a:r>
            <a:r>
              <a:rPr lang="en-US" b="1" dirty="0" smtClean="0">
                <a:latin typeface="Times New Roman" pitchFamily="18" charset="0"/>
                <a:cs typeface="Times New Roman" pitchFamily="18" charset="0"/>
              </a:rPr>
              <a:t>.</a:t>
            </a:r>
            <a:endParaRPr lang="en-US" b="1" dirty="0">
              <a:latin typeface="Times New Roman" pitchFamily="18" charset="0"/>
              <a:cs typeface="Times New Roman" pitchFamily="18" charset="0"/>
            </a:endParaRPr>
          </a:p>
          <a:p>
            <a:r>
              <a:rPr lang="en-US" dirty="0" err="1">
                <a:solidFill>
                  <a:srgbClr val="FF0000"/>
                </a:solidFill>
                <a:latin typeface="Times New Roman" pitchFamily="18" charset="0"/>
                <a:cs typeface="Times New Roman" pitchFamily="18" charset="0"/>
              </a:rPr>
              <a:t>Angelman</a:t>
            </a:r>
            <a:r>
              <a:rPr lang="en-US" dirty="0">
                <a:solidFill>
                  <a:srgbClr val="FF0000"/>
                </a:solidFill>
                <a:latin typeface="Times New Roman" pitchFamily="18" charset="0"/>
                <a:cs typeface="Times New Roman" pitchFamily="18" charset="0"/>
              </a:rPr>
              <a:t> syndrome</a:t>
            </a:r>
            <a:r>
              <a:rPr lang="en-US" dirty="0">
                <a:latin typeface="Times New Roman" pitchFamily="18" charset="0"/>
                <a:cs typeface="Times New Roman" pitchFamily="18" charset="0"/>
              </a:rPr>
              <a:t> – 50% </a:t>
            </a:r>
            <a:r>
              <a:rPr lang="en-US" dirty="0" smtClean="0">
                <a:latin typeface="Times New Roman" pitchFamily="18" charset="0"/>
                <a:cs typeface="Times New Roman" pitchFamily="18" charset="0"/>
              </a:rPr>
              <a:t>have </a:t>
            </a:r>
            <a:r>
              <a:rPr lang="en-US" dirty="0">
                <a:latin typeface="Times New Roman" pitchFamily="18" charset="0"/>
                <a:cs typeface="Times New Roman" pitchFamily="18" charset="0"/>
              </a:rPr>
              <a:t>a </a:t>
            </a:r>
            <a:r>
              <a:rPr lang="en-US" b="1" dirty="0">
                <a:latin typeface="Times New Roman" pitchFamily="18" charset="0"/>
                <a:cs typeface="Times New Roman" pitchFamily="18" charset="0"/>
              </a:rPr>
              <a:t>segment of </a:t>
            </a:r>
            <a:r>
              <a:rPr lang="en-US" b="1" dirty="0" smtClean="0">
                <a:latin typeface="Times New Roman" pitchFamily="18" charset="0"/>
                <a:cs typeface="Times New Roman" pitchFamily="18" charset="0"/>
              </a:rPr>
              <a:t>the </a:t>
            </a:r>
            <a:r>
              <a:rPr lang="en-US" b="1" dirty="0" err="1" smtClean="0">
                <a:latin typeface="Times New Roman" pitchFamily="18" charset="0"/>
                <a:cs typeface="Times New Roman" pitchFamily="18" charset="0"/>
              </a:rPr>
              <a:t>chr</a:t>
            </a:r>
            <a:r>
              <a:rPr lang="en-US" b="1" dirty="0" smtClean="0">
                <a:latin typeface="Times New Roman" pitchFamily="18" charset="0"/>
                <a:cs typeface="Times New Roman" pitchFamily="18" charset="0"/>
              </a:rPr>
              <a:t> 15 long </a:t>
            </a:r>
            <a:r>
              <a:rPr lang="en-US" b="1" dirty="0">
                <a:latin typeface="Times New Roman" pitchFamily="18" charset="0"/>
                <a:cs typeface="Times New Roman" pitchFamily="18" charset="0"/>
              </a:rPr>
              <a:t>arm </a:t>
            </a:r>
            <a:r>
              <a:rPr lang="en-US" dirty="0" smtClean="0">
                <a:latin typeface="Times New Roman" pitchFamily="18" charset="0"/>
                <a:cs typeface="Times New Roman" pitchFamily="18" charset="0"/>
              </a:rPr>
              <a:t>missed; </a:t>
            </a:r>
            <a:r>
              <a:rPr lang="en-US" dirty="0">
                <a:latin typeface="Times New Roman" pitchFamily="18" charset="0"/>
                <a:cs typeface="Times New Roman" pitchFamily="18" charset="0"/>
              </a:rPr>
              <a:t>a deletion of the </a:t>
            </a:r>
            <a:r>
              <a:rPr lang="en-US" b="1" dirty="0">
                <a:latin typeface="Times New Roman" pitchFamily="18" charset="0"/>
                <a:cs typeface="Times New Roman" pitchFamily="18" charset="0"/>
              </a:rPr>
              <a:t>maternal</a:t>
            </a:r>
            <a:r>
              <a:rPr lang="en-US" dirty="0">
                <a:latin typeface="Times New Roman" pitchFamily="18" charset="0"/>
                <a:cs typeface="Times New Roman" pitchFamily="18" charset="0"/>
              </a:rPr>
              <a:t> genes, </a:t>
            </a:r>
            <a:r>
              <a:rPr lang="en-US" dirty="0" smtClean="0">
                <a:latin typeface="Times New Roman" pitchFamily="18" charset="0"/>
                <a:cs typeface="Times New Roman" pitchFamily="18" charset="0"/>
              </a:rPr>
              <a:t>imprinting</a:t>
            </a:r>
            <a:r>
              <a:rPr lang="en-US" dirty="0">
                <a:latin typeface="Times New Roman" pitchFamily="18" charset="0"/>
                <a:cs typeface="Times New Roman" pitchFamily="18" charset="0"/>
              </a:rPr>
              <a:t> disorder.</a:t>
            </a:r>
          </a:p>
          <a:p>
            <a:r>
              <a:rPr lang="en-US" dirty="0" err="1">
                <a:solidFill>
                  <a:srgbClr val="FF0000"/>
                </a:solidFill>
                <a:latin typeface="Times New Roman" pitchFamily="18" charset="0"/>
                <a:cs typeface="Times New Roman" pitchFamily="18" charset="0"/>
              </a:rPr>
              <a:t>Prader-Willi</a:t>
            </a:r>
            <a:r>
              <a:rPr lang="en-US" dirty="0">
                <a:solidFill>
                  <a:srgbClr val="FF0000"/>
                </a:solidFill>
                <a:latin typeface="Times New Roman" pitchFamily="18" charset="0"/>
                <a:cs typeface="Times New Roman" pitchFamily="18" charset="0"/>
              </a:rPr>
              <a:t> syndrome</a:t>
            </a:r>
            <a:r>
              <a:rPr lang="en-US" dirty="0">
                <a:latin typeface="Times New Roman" pitchFamily="18" charset="0"/>
                <a:cs typeface="Times New Roman" pitchFamily="18" charset="0"/>
              </a:rPr>
              <a:t> – 50% </a:t>
            </a:r>
            <a:r>
              <a:rPr lang="en-US" dirty="0" smtClean="0">
                <a:latin typeface="Times New Roman" pitchFamily="18" charset="0"/>
                <a:cs typeface="Times New Roman" pitchFamily="18" charset="0"/>
              </a:rPr>
              <a:t>have a </a:t>
            </a:r>
            <a:r>
              <a:rPr lang="en-US" b="1" dirty="0" smtClean="0">
                <a:latin typeface="Times New Roman" pitchFamily="18" charset="0"/>
                <a:cs typeface="Times New Roman" pitchFamily="18" charset="0"/>
              </a:rPr>
              <a:t>segment of the </a:t>
            </a:r>
            <a:r>
              <a:rPr lang="en-US" b="1" dirty="0" err="1" smtClean="0">
                <a:latin typeface="Times New Roman" pitchFamily="18" charset="0"/>
                <a:cs typeface="Times New Roman" pitchFamily="18" charset="0"/>
              </a:rPr>
              <a:t>chr</a:t>
            </a:r>
            <a:r>
              <a:rPr lang="en-US" b="1" dirty="0" smtClean="0">
                <a:latin typeface="Times New Roman" pitchFamily="18" charset="0"/>
                <a:cs typeface="Times New Roman" pitchFamily="18" charset="0"/>
              </a:rPr>
              <a:t> 15 long arm </a:t>
            </a:r>
            <a:r>
              <a:rPr lang="en-US" dirty="0" smtClean="0">
                <a:latin typeface="Times New Roman" pitchFamily="18" charset="0"/>
                <a:cs typeface="Times New Roman" pitchFamily="18" charset="0"/>
              </a:rPr>
              <a:t>missed; a </a:t>
            </a:r>
            <a:r>
              <a:rPr lang="en-US" dirty="0">
                <a:latin typeface="Times New Roman" pitchFamily="18" charset="0"/>
                <a:cs typeface="Times New Roman" pitchFamily="18" charset="0"/>
              </a:rPr>
              <a:t>deletion of the </a:t>
            </a:r>
            <a:r>
              <a:rPr lang="en-US" b="1" dirty="0">
                <a:latin typeface="Times New Roman" pitchFamily="18" charset="0"/>
                <a:cs typeface="Times New Roman" pitchFamily="18" charset="0"/>
              </a:rPr>
              <a:t>paternal</a:t>
            </a:r>
            <a:r>
              <a:rPr lang="en-US" dirty="0">
                <a:latin typeface="Times New Roman" pitchFamily="18" charset="0"/>
                <a:cs typeface="Times New Roman" pitchFamily="18" charset="0"/>
              </a:rPr>
              <a:t> genes, </a:t>
            </a:r>
            <a:r>
              <a:rPr lang="en-US" dirty="0" smtClean="0">
                <a:latin typeface="Times New Roman" pitchFamily="18" charset="0"/>
                <a:cs typeface="Times New Roman" pitchFamily="18" charset="0"/>
              </a:rPr>
              <a:t>imprinting </a:t>
            </a:r>
            <a:r>
              <a:rPr lang="en-US" dirty="0">
                <a:latin typeface="Times New Roman" pitchFamily="18" charset="0"/>
                <a:cs typeface="Times New Roman" pitchFamily="18" charset="0"/>
              </a:rPr>
              <a:t>disorder</a:t>
            </a:r>
            <a:r>
              <a:rPr lang="en-US" dirty="0" smtClean="0">
                <a:latin typeface="Times New Roman" pitchFamily="18" charset="0"/>
                <a:cs typeface="Times New Roman" pitchFamily="18" charset="0"/>
              </a:rPr>
              <a:t>.</a:t>
            </a:r>
          </a:p>
          <a:p>
            <a:pPr>
              <a:buNone/>
            </a:pPr>
            <a:r>
              <a:rPr lang="en-US" b="1" dirty="0" smtClean="0">
                <a:latin typeface="Times New Roman" pitchFamily="18" charset="0"/>
                <a:cs typeface="Times New Roman" pitchFamily="18" charset="0"/>
              </a:rPr>
              <a:t>Look the diseases </a:t>
            </a:r>
            <a:r>
              <a:rPr lang="en-US" b="1" dirty="0" err="1" smtClean="0">
                <a:latin typeface="Times New Roman" pitchFamily="18" charset="0"/>
                <a:cs typeface="Times New Roman" pitchFamily="18" charset="0"/>
              </a:rPr>
              <a:t>deatails</a:t>
            </a:r>
            <a:r>
              <a:rPr lang="en-US" b="1" dirty="0" smtClean="0">
                <a:latin typeface="Times New Roman" pitchFamily="18" charset="0"/>
                <a:cs typeface="Times New Roman" pitchFamily="18" charset="0"/>
              </a:rPr>
              <a:t> in I-net:</a:t>
            </a:r>
            <a:endParaRPr lang="en-US" b="1"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t="1794"/>
          <a:stretch>
            <a:fillRect/>
          </a:stretch>
        </p:blipFill>
        <p:spPr bwMode="auto">
          <a:xfrm>
            <a:off x="1010939" y="0"/>
            <a:ext cx="7161461" cy="6858000"/>
          </a:xfrm>
          <a:prstGeom prst="rect">
            <a:avLst/>
          </a:prstGeom>
          <a:ln>
            <a:headEnd/>
            <a:tailEnd/>
          </a:ln>
        </p:spPr>
        <p:style>
          <a:lnRef idx="2">
            <a:schemeClr val="accent3"/>
          </a:lnRef>
          <a:fillRef idx="1">
            <a:schemeClr val="lt1"/>
          </a:fillRef>
          <a:effectRef idx="0">
            <a:schemeClr val="accent3"/>
          </a:effectRef>
          <a:fontRef idx="minor">
            <a:schemeClr val="dk1"/>
          </a:fontRef>
        </p:style>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458200" cy="1371600"/>
          </a:xfrm>
        </p:spPr>
        <p:style>
          <a:lnRef idx="1">
            <a:schemeClr val="accent3"/>
          </a:lnRef>
          <a:fillRef idx="2">
            <a:schemeClr val="accent3"/>
          </a:fillRef>
          <a:effectRef idx="1">
            <a:schemeClr val="accent3"/>
          </a:effectRef>
          <a:fontRef idx="minor">
            <a:schemeClr val="dk1"/>
          </a:fontRef>
        </p:style>
        <p:txBody>
          <a:bodyPr>
            <a:normAutofit/>
          </a:bodyPr>
          <a:lstStyle/>
          <a:p>
            <a:r>
              <a:rPr lang="en-US" sz="3600" dirty="0" smtClean="0">
                <a:latin typeface="Times New Roman" pitchFamily="18" charset="0"/>
                <a:cs typeface="Times New Roman" pitchFamily="18" charset="0"/>
              </a:rPr>
              <a:t>How do chromosome abnormalities happen?</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5105400"/>
          </a:xfrm>
        </p:spPr>
        <p:style>
          <a:lnRef idx="2">
            <a:schemeClr val="accent3"/>
          </a:lnRef>
          <a:fillRef idx="1">
            <a:schemeClr val="lt1"/>
          </a:fillRef>
          <a:effectRef idx="0">
            <a:schemeClr val="accent3"/>
          </a:effectRef>
          <a:fontRef idx="minor">
            <a:schemeClr val="dk1"/>
          </a:fontRef>
        </p:style>
        <p:txBody>
          <a:bodyPr>
            <a:normAutofit lnSpcReduction="10000"/>
          </a:bodyPr>
          <a:lstStyle/>
          <a:p>
            <a:r>
              <a:rPr lang="en-US" dirty="0" err="1" smtClean="0">
                <a:latin typeface="Times New Roman" pitchFamily="18" charset="0"/>
                <a:cs typeface="Times New Roman" pitchFamily="18" charset="0"/>
              </a:rPr>
              <a:t>Chr</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abnormalities usually occur when there is an error in cell division</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In </a:t>
            </a:r>
            <a:r>
              <a:rPr lang="en-US" dirty="0" smtClean="0">
                <a:latin typeface="Times New Roman" pitchFamily="18" charset="0"/>
                <a:cs typeface="Times New Roman" pitchFamily="18" charset="0"/>
              </a:rPr>
              <a:t>mitosis and meiosis processes, errors </a:t>
            </a:r>
            <a:r>
              <a:rPr lang="en-US" dirty="0">
                <a:latin typeface="Times New Roman" pitchFamily="18" charset="0"/>
                <a:cs typeface="Times New Roman" pitchFamily="18" charset="0"/>
              </a:rPr>
              <a:t>in cell division can result in cells with too few or too many copies of a chromosome.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Errors </a:t>
            </a:r>
            <a:r>
              <a:rPr lang="en-US" dirty="0">
                <a:latin typeface="Times New Roman" pitchFamily="18" charset="0"/>
                <a:cs typeface="Times New Roman" pitchFamily="18" charset="0"/>
              </a:rPr>
              <a:t>can also occur when the </a:t>
            </a:r>
            <a:r>
              <a:rPr lang="en-US" dirty="0" err="1" smtClean="0">
                <a:latin typeface="Times New Roman" pitchFamily="18" charset="0"/>
                <a:cs typeface="Times New Roman" pitchFamily="18" charset="0"/>
              </a:rPr>
              <a:t>chrs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are being duplicated.</a:t>
            </a: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risk of chromosome abnormalities </a:t>
            </a:r>
            <a:r>
              <a:rPr lang="en-US" dirty="0" smtClean="0">
                <a:latin typeface="Times New Roman" pitchFamily="18" charset="0"/>
                <a:cs typeface="Times New Roman" pitchFamily="18" charset="0"/>
              </a:rPr>
              <a:t>increased by</a:t>
            </a:r>
            <a:endParaRPr lang="en-US" dirty="0">
              <a:latin typeface="Times New Roman" pitchFamily="18" charset="0"/>
              <a:cs typeface="Times New Roman" pitchFamily="18" charset="0"/>
            </a:endParaRPr>
          </a:p>
          <a:p>
            <a:pPr lvl="1"/>
            <a:r>
              <a:rPr lang="en-US" b="1" dirty="0">
                <a:latin typeface="Times New Roman" pitchFamily="18" charset="0"/>
                <a:cs typeface="Times New Roman" pitchFamily="18" charset="0"/>
              </a:rPr>
              <a:t>Maternal Age:</a:t>
            </a:r>
            <a:r>
              <a:rPr lang="en-US" dirty="0">
                <a:latin typeface="Times New Roman" pitchFamily="18" charset="0"/>
                <a:cs typeface="Times New Roman" pitchFamily="18" charset="0"/>
              </a:rPr>
              <a:t> </a:t>
            </a:r>
          </a:p>
          <a:p>
            <a:pPr lvl="1"/>
            <a:r>
              <a:rPr lang="en-US" b="1" dirty="0">
                <a:latin typeface="Times New Roman" pitchFamily="18" charset="0"/>
                <a:cs typeface="Times New Roman" pitchFamily="18" charset="0"/>
              </a:rPr>
              <a:t>Environment:</a:t>
            </a:r>
            <a:r>
              <a:rPr lang="en-US" dirty="0">
                <a:latin typeface="Times New Roman" pitchFamily="18" charset="0"/>
                <a:cs typeface="Times New Roman" pitchFamily="18"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style>
          <a:lnRef idx="2">
            <a:schemeClr val="accent3"/>
          </a:lnRef>
          <a:fillRef idx="1">
            <a:schemeClr val="lt1"/>
          </a:fillRef>
          <a:effectRef idx="0">
            <a:schemeClr val="accent3"/>
          </a:effectRef>
          <a:fontRef idx="minor">
            <a:schemeClr val="dk1"/>
          </a:fontRef>
        </p:style>
        <p:txBody>
          <a:bodyPr>
            <a:normAutofit/>
          </a:bodyPr>
          <a:lstStyle/>
          <a:p>
            <a:r>
              <a:rPr lang="en-US" dirty="0">
                <a:latin typeface="Times New Roman" pitchFamily="18" charset="0"/>
                <a:cs typeface="Times New Roman" pitchFamily="18" charset="0"/>
              </a:rPr>
              <a:t>The number size </a:t>
            </a:r>
            <a:r>
              <a:rPr lang="en-US" dirty="0" smtClean="0">
                <a:latin typeface="Times New Roman" pitchFamily="18" charset="0"/>
                <a:cs typeface="Times New Roman" pitchFamily="18" charset="0"/>
              </a:rPr>
              <a:t>&amp; </a:t>
            </a:r>
            <a:r>
              <a:rPr lang="en-US" dirty="0">
                <a:latin typeface="Times New Roman" pitchFamily="18" charset="0"/>
                <a:cs typeface="Times New Roman" pitchFamily="18" charset="0"/>
              </a:rPr>
              <a:t>shape of the </a:t>
            </a:r>
            <a:r>
              <a:rPr lang="en-US" dirty="0" err="1" smtClean="0">
                <a:latin typeface="Times New Roman" pitchFamily="18" charset="0"/>
                <a:cs typeface="Times New Roman" pitchFamily="18" charset="0"/>
              </a:rPr>
              <a:t>chrs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of a somatic cell arranged in a standard manner.</a:t>
            </a:r>
          </a:p>
          <a:p>
            <a:pPr lvl="1"/>
            <a:r>
              <a:rPr lang="en-US" dirty="0">
                <a:latin typeface="Times New Roman" pitchFamily="18" charset="0"/>
                <a:cs typeface="Times New Roman" pitchFamily="18" charset="0"/>
              </a:rPr>
              <a:t>position of </a:t>
            </a:r>
            <a:r>
              <a:rPr lang="en-US" dirty="0" err="1">
                <a:latin typeface="Times New Roman" pitchFamily="18" charset="0"/>
                <a:cs typeface="Times New Roman" pitchFamily="18" charset="0"/>
              </a:rPr>
              <a:t>centromere</a:t>
            </a:r>
            <a:r>
              <a:rPr lang="en-US" dirty="0">
                <a:latin typeface="Times New Roman" pitchFamily="18" charset="0"/>
                <a:cs typeface="Times New Roman" pitchFamily="18" charset="0"/>
              </a:rPr>
              <a:t> - arm length ratio</a:t>
            </a:r>
          </a:p>
          <a:p>
            <a:pPr lvl="1"/>
            <a:r>
              <a:rPr lang="en-US" dirty="0">
                <a:latin typeface="Times New Roman" pitchFamily="18" charset="0"/>
                <a:cs typeface="Times New Roman" pitchFamily="18" charset="0"/>
              </a:rPr>
              <a:t>secondary constrictions (</a:t>
            </a:r>
            <a:r>
              <a:rPr lang="en-US" dirty="0" err="1">
                <a:latin typeface="Times New Roman" pitchFamily="18" charset="0"/>
                <a:cs typeface="Times New Roman" pitchFamily="18" charset="0"/>
              </a:rPr>
              <a:t>nucleolar</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organisers</a:t>
            </a:r>
            <a:r>
              <a:rPr lang="en-US" dirty="0">
                <a:latin typeface="Times New Roman" pitchFamily="18" charset="0"/>
                <a:cs typeface="Times New Roman" pitchFamily="18" charset="0"/>
              </a:rPr>
              <a:t>)</a:t>
            </a:r>
          </a:p>
          <a:p>
            <a:r>
              <a:rPr lang="en-US" b="1" dirty="0">
                <a:latin typeface="Times New Roman" pitchFamily="18" charset="0"/>
                <a:cs typeface="Times New Roman" pitchFamily="18" charset="0"/>
              </a:rPr>
              <a:t>The normal human </a:t>
            </a:r>
            <a:r>
              <a:rPr lang="en-US" b="1" dirty="0" err="1">
                <a:latin typeface="Times New Roman" pitchFamily="18" charset="0"/>
                <a:cs typeface="Times New Roman" pitchFamily="18" charset="0"/>
              </a:rPr>
              <a:t>karyotype</a:t>
            </a:r>
            <a:r>
              <a:rPr lang="en-US" b="1" dirty="0">
                <a:latin typeface="Times New Roman" pitchFamily="18" charset="0"/>
                <a:cs typeface="Times New Roman" pitchFamily="18" charset="0"/>
              </a:rPr>
              <a:t> has 46 </a:t>
            </a:r>
            <a:r>
              <a:rPr lang="en-US" b="1" dirty="0" smtClean="0">
                <a:latin typeface="Times New Roman" pitchFamily="18" charset="0"/>
                <a:cs typeface="Times New Roman" pitchFamily="18" charset="0"/>
              </a:rPr>
              <a:t>chromosomes</a:t>
            </a:r>
          </a:p>
          <a:p>
            <a:pPr lvl="1"/>
            <a:r>
              <a:rPr lang="en-US" dirty="0">
                <a:latin typeface="Times New Roman" pitchFamily="18" charset="0"/>
                <a:cs typeface="Times New Roman" pitchFamily="18" charset="0"/>
              </a:rPr>
              <a:t>23 derived from each parent</a:t>
            </a:r>
          </a:p>
          <a:p>
            <a:pPr lvl="1"/>
            <a:r>
              <a:rPr lang="en-US" dirty="0">
                <a:latin typeface="Times New Roman" pitchFamily="18" charset="0"/>
                <a:cs typeface="Times New Roman" pitchFamily="18" charset="0"/>
              </a:rPr>
              <a:t>sex is determined by X and </a:t>
            </a:r>
            <a:r>
              <a:rPr lang="en-US" dirty="0" smtClean="0">
                <a:latin typeface="Times New Roman" pitchFamily="18" charset="0"/>
                <a:cs typeface="Times New Roman" pitchFamily="18" charset="0"/>
              </a:rPr>
              <a:t>Y </a:t>
            </a:r>
            <a:r>
              <a:rPr lang="en-US" dirty="0">
                <a:latin typeface="Times New Roman" pitchFamily="18" charset="0"/>
                <a:cs typeface="Times New Roman" pitchFamily="18" charset="0"/>
              </a:rPr>
              <a:t>chromosomes</a:t>
            </a:r>
          </a:p>
          <a:p>
            <a:pPr lvl="1"/>
            <a:r>
              <a:rPr lang="en-US" dirty="0">
                <a:latin typeface="Times New Roman" pitchFamily="18" charset="0"/>
                <a:cs typeface="Times New Roman" pitchFamily="18" charset="0"/>
              </a:rPr>
              <a:t>Males are XY</a:t>
            </a:r>
          </a:p>
          <a:p>
            <a:pPr lvl="1"/>
            <a:r>
              <a:rPr lang="en-US" dirty="0">
                <a:latin typeface="Times New Roman" pitchFamily="18" charset="0"/>
                <a:cs typeface="Times New Roman" pitchFamily="18" charset="0"/>
              </a:rPr>
              <a:t>Females are XX</a:t>
            </a:r>
          </a:p>
          <a:p>
            <a:pPr lvl="1"/>
            <a:r>
              <a:rPr lang="en-US" dirty="0">
                <a:latin typeface="Times New Roman" pitchFamily="18" charset="0"/>
                <a:cs typeface="Times New Roman" pitchFamily="18" charset="0"/>
              </a:rPr>
              <a:t>The sex of an offspring is determined by the sex chromosome carried in the sperm</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1641</Words>
  <Application>Microsoft Office PowerPoint</Application>
  <PresentationFormat>Екран (4:3)</PresentationFormat>
  <Paragraphs>240</Paragraphs>
  <Slides>51</Slides>
  <Notes>14</Notes>
  <HiddenSlides>0</HiddenSlides>
  <MMClips>0</MMClips>
  <ScaleCrop>false</ScaleCrop>
  <HeadingPairs>
    <vt:vector size="4" baseType="variant">
      <vt:variant>
        <vt:lpstr>Тема</vt:lpstr>
      </vt:variant>
      <vt:variant>
        <vt:i4>1</vt:i4>
      </vt:variant>
      <vt:variant>
        <vt:lpstr>Заголовки слайдів</vt:lpstr>
      </vt:variant>
      <vt:variant>
        <vt:i4>51</vt:i4>
      </vt:variant>
    </vt:vector>
  </HeadingPairs>
  <TitlesOfParts>
    <vt:vector size="52" baseType="lpstr">
      <vt:lpstr>Тема Office</vt:lpstr>
      <vt:lpstr>Lecture 6. Cytogenetics. Chromosomal Diseases. Dermatoglyphics.</vt:lpstr>
      <vt:lpstr> Chromosome Abnormalities </vt:lpstr>
      <vt:lpstr>Слайд 3</vt:lpstr>
      <vt:lpstr>Слайд 4</vt:lpstr>
      <vt:lpstr>Chromosomal abnormalities that lead to disease in humans include </vt:lpstr>
      <vt:lpstr>Слайд 6</vt:lpstr>
      <vt:lpstr>Слайд 7</vt:lpstr>
      <vt:lpstr>How do chromosome abnormalities happen? </vt:lpstr>
      <vt:lpstr>Слайд 9</vt:lpstr>
      <vt:lpstr>Слайд 10</vt:lpstr>
      <vt:lpstr>Слайд 11</vt:lpstr>
      <vt:lpstr>Слайд 12</vt:lpstr>
      <vt:lpstr>Слайд 13</vt:lpstr>
      <vt:lpstr>Слайд 14</vt:lpstr>
      <vt:lpstr>Chromosome Shape</vt:lpstr>
      <vt:lpstr>Слайд 16</vt:lpstr>
      <vt:lpstr>Слайд 17</vt:lpstr>
      <vt:lpstr>Слайд 18</vt:lpstr>
      <vt:lpstr>Слайд 19</vt:lpstr>
      <vt:lpstr>Metaphase Chromosomes</vt:lpstr>
      <vt:lpstr>Слайд 21</vt:lpstr>
      <vt:lpstr>Sample collection for cytogenetic analysis</vt:lpstr>
      <vt:lpstr>Storage of the cells</vt:lpstr>
      <vt:lpstr>Слайд 24</vt:lpstr>
      <vt:lpstr>PREPARATION OF CHROMOSOMES</vt:lpstr>
      <vt:lpstr>METHODOLOGY</vt:lpstr>
      <vt:lpstr>METHODOLOGY…</vt:lpstr>
      <vt:lpstr>Metaphase Chromosomes (a)  Arranged Into a Karyotype (b)</vt:lpstr>
      <vt:lpstr>Chromosome Banding</vt:lpstr>
      <vt:lpstr>Constructing and  Analyzing Karyotypes</vt:lpstr>
      <vt:lpstr>Information Obtained from a Karyotype</vt:lpstr>
      <vt:lpstr>Four Common Chromosome Staining Procedures</vt:lpstr>
      <vt:lpstr>Слайд 33</vt:lpstr>
      <vt:lpstr>G-Banding</vt:lpstr>
      <vt:lpstr>Слайд 35</vt:lpstr>
      <vt:lpstr>Q-Banding</vt:lpstr>
      <vt:lpstr>Слайд 37</vt:lpstr>
      <vt:lpstr>R-Banding</vt:lpstr>
      <vt:lpstr>Слайд 39</vt:lpstr>
      <vt:lpstr>C-Banding</vt:lpstr>
      <vt:lpstr>Слайд 41</vt:lpstr>
      <vt:lpstr>Dermatoglyphics</vt:lpstr>
      <vt:lpstr>Examples of “atd angle”</vt:lpstr>
      <vt:lpstr>Слайд 44</vt:lpstr>
      <vt:lpstr>Слайд 45</vt:lpstr>
      <vt:lpstr>Down syndromeHands</vt:lpstr>
      <vt:lpstr>SEMIAN LINE</vt:lpstr>
      <vt:lpstr>Semian line at Down Syndrome  (trisomy 21 occurance 1 in 1,000 births)</vt:lpstr>
      <vt:lpstr>Semian line at Edwards syndrome (trisomy 18)</vt:lpstr>
      <vt:lpstr>Semian line at other syndromes</vt:lpstr>
      <vt:lpstr>Famous celebrity simian crease holders!</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Chromosomal Diseases Cytogenetics. Dermatogliphics.</dc:title>
  <dc:creator>User</dc:creator>
  <cp:lastModifiedBy>User</cp:lastModifiedBy>
  <cp:revision>29</cp:revision>
  <dcterms:created xsi:type="dcterms:W3CDTF">2017-01-03T19:40:08Z</dcterms:created>
  <dcterms:modified xsi:type="dcterms:W3CDTF">2019-02-10T18:01:16Z</dcterms:modified>
</cp:coreProperties>
</file>