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7" r:id="rId3"/>
    <p:sldId id="258" r:id="rId4"/>
    <p:sldId id="259" r:id="rId5"/>
    <p:sldId id="261" r:id="rId6"/>
    <p:sldId id="263" r:id="rId7"/>
    <p:sldId id="268" r:id="rId8"/>
    <p:sldId id="277" r:id="rId9"/>
    <p:sldId id="278" r:id="rId10"/>
    <p:sldId id="280" r:id="rId11"/>
    <p:sldId id="265" r:id="rId12"/>
    <p:sldId id="267" r:id="rId13"/>
    <p:sldId id="275" r:id="rId14"/>
    <p:sldId id="276" r:id="rId15"/>
    <p:sldId id="270" r:id="rId16"/>
    <p:sldId id="271" r:id="rId17"/>
    <p:sldId id="272" r:id="rId18"/>
    <p:sldId id="273" r:id="rId19"/>
    <p:sldId id="274" r:id="rId20"/>
    <p:sldId id="282" r:id="rId21"/>
    <p:sldId id="283" r:id="rId22"/>
    <p:sldId id="284" r:id="rId23"/>
    <p:sldId id="281" r:id="rId24"/>
    <p:sldId id="285" r:id="rId25"/>
    <p:sldId id="287" r:id="rId26"/>
    <p:sldId id="289" r:id="rId27"/>
    <p:sldId id="290" r:id="rId28"/>
    <p:sldId id="291" r:id="rId29"/>
    <p:sldId id="292" r:id="rId30"/>
    <p:sldId id="293" r:id="rId31"/>
    <p:sldId id="294" r:id="rId32"/>
    <p:sldId id="295" r:id="rId33"/>
    <p:sldId id="297" r:id="rId34"/>
    <p:sldId id="296" r:id="rId35"/>
    <p:sldId id="298" r:id="rId36"/>
    <p:sldId id="299" r:id="rId37"/>
    <p:sldId id="300" r:id="rId38"/>
  </p:sldIdLst>
  <p:sldSz cx="9144000" cy="6858000" type="screen4x3"/>
  <p:notesSz cx="6742113" cy="987266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8852" autoAdjust="0"/>
  </p:normalViewPr>
  <p:slideViewPr>
    <p:cSldViewPr>
      <p:cViewPr varScale="1">
        <p:scale>
          <a:sx n="58" d="100"/>
          <a:sy n="58" d="100"/>
        </p:scale>
        <p:origin x="77" y="5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1582" cy="49363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18971" y="0"/>
            <a:ext cx="2921582" cy="493633"/>
          </a:xfrm>
          <a:prstGeom prst="rect">
            <a:avLst/>
          </a:prstGeom>
        </p:spPr>
        <p:txBody>
          <a:bodyPr vert="horz" lIns="91440" tIns="45720" rIns="91440" bIns="45720" rtlCol="0"/>
          <a:lstStyle>
            <a:lvl1pPr algn="r">
              <a:defRPr sz="1200"/>
            </a:lvl1pPr>
          </a:lstStyle>
          <a:p>
            <a:fld id="{54DD1E57-D20F-4F73-9B3A-F7B9EFCC5D99}" type="datetimeFigureOut">
              <a:rPr lang="ru-RU" smtClean="0"/>
              <a:pPr/>
              <a:t>24.03.2020</a:t>
            </a:fld>
            <a:endParaRPr lang="ru-RU"/>
          </a:p>
        </p:txBody>
      </p:sp>
      <p:sp>
        <p:nvSpPr>
          <p:cNvPr id="4" name="Образ слайда 3"/>
          <p:cNvSpPr>
            <a:spLocks noGrp="1" noRot="1" noChangeAspect="1"/>
          </p:cNvSpPr>
          <p:nvPr>
            <p:ph type="sldImg" idx="2"/>
          </p:nvPr>
        </p:nvSpPr>
        <p:spPr>
          <a:xfrm>
            <a:off x="903288" y="739775"/>
            <a:ext cx="4935537" cy="3703638"/>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4212" y="4689515"/>
            <a:ext cx="5393690" cy="444269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7316"/>
            <a:ext cx="2921582" cy="49363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18971" y="9377316"/>
            <a:ext cx="2921582" cy="493633"/>
          </a:xfrm>
          <a:prstGeom prst="rect">
            <a:avLst/>
          </a:prstGeom>
        </p:spPr>
        <p:txBody>
          <a:bodyPr vert="horz" lIns="91440" tIns="45720" rIns="91440" bIns="45720" rtlCol="0" anchor="b"/>
          <a:lstStyle>
            <a:lvl1pPr algn="r">
              <a:defRPr sz="1200"/>
            </a:lvl1pPr>
          </a:lstStyle>
          <a:p>
            <a:fld id="{1806EABF-6D37-4244-A793-E4D66728EBF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dirty="0" smtClean="0"/>
              <a:t>s</a:t>
            </a:r>
            <a:endParaRPr lang="ru-RU" dirty="0"/>
          </a:p>
        </p:txBody>
      </p:sp>
      <p:sp>
        <p:nvSpPr>
          <p:cNvPr id="4" name="Номер слайда 3"/>
          <p:cNvSpPr>
            <a:spLocks noGrp="1"/>
          </p:cNvSpPr>
          <p:nvPr>
            <p:ph type="sldNum" sz="quarter" idx="10"/>
          </p:nvPr>
        </p:nvSpPr>
        <p:spPr/>
        <p:txBody>
          <a:bodyPr/>
          <a:lstStyle/>
          <a:p>
            <a:fld id="{1806EABF-6D37-4244-A793-E4D66728EBFC}" type="slidenum">
              <a:rPr lang="ru-RU" smtClean="0"/>
              <a:pPr/>
              <a:t>36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B4FF258-705E-4292-869F-E4EEC2B8C2AD}"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19B5CE-724E-4585-9B1C-BFD720AF7A2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4FF258-705E-4292-869F-E4EEC2B8C2AD}"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19B5CE-724E-4585-9B1C-BFD720AF7A2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4FF258-705E-4292-869F-E4EEC2B8C2AD}"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19B5CE-724E-4585-9B1C-BFD720AF7A2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4FF258-705E-4292-869F-E4EEC2B8C2AD}"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19B5CE-724E-4585-9B1C-BFD720AF7A2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B4FF258-705E-4292-869F-E4EEC2B8C2AD}"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19B5CE-724E-4585-9B1C-BFD720AF7A2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B4FF258-705E-4292-869F-E4EEC2B8C2AD}" type="datetimeFigureOut">
              <a:rPr lang="ru-RU" smtClean="0"/>
              <a:pPr/>
              <a:t>24.03.2020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19B5CE-724E-4585-9B1C-BFD720AF7A2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B4FF258-705E-4292-869F-E4EEC2B8C2AD}" type="datetimeFigureOut">
              <a:rPr lang="ru-RU" smtClean="0"/>
              <a:pPr/>
              <a:t>24.03.2020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219B5CE-724E-4585-9B1C-BFD720AF7A2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B4FF258-705E-4292-869F-E4EEC2B8C2AD}" type="datetimeFigureOut">
              <a:rPr lang="ru-RU" smtClean="0"/>
              <a:pPr/>
              <a:t>24.03.2020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219B5CE-724E-4585-9B1C-BFD720AF7A2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B4FF258-705E-4292-869F-E4EEC2B8C2AD}" type="datetimeFigureOut">
              <a:rPr lang="ru-RU" smtClean="0"/>
              <a:pPr/>
              <a:t>24.03.2020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219B5CE-724E-4585-9B1C-BFD720AF7A2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B4FF258-705E-4292-869F-E4EEC2B8C2AD}" type="datetimeFigureOut">
              <a:rPr lang="ru-RU" smtClean="0"/>
              <a:pPr/>
              <a:t>24.03.2020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19B5CE-724E-4585-9B1C-BFD720AF7A2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B4FF258-705E-4292-869F-E4EEC2B8C2AD}" type="datetimeFigureOut">
              <a:rPr lang="ru-RU" smtClean="0"/>
              <a:pPr/>
              <a:t>24.03.2020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19B5CE-724E-4585-9B1C-BFD720AF7A2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4FF258-705E-4292-869F-E4EEC2B8C2AD}" type="datetimeFigureOut">
              <a:rPr lang="ru-RU" smtClean="0"/>
              <a:pPr/>
              <a:t>24.03.2020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9B5CE-724E-4585-9B1C-BFD720AF7A2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en.wikipedia.org/wiki/Ginkgo" TargetMode="External"/><Relationship Id="rId2" Type="http://schemas.openxmlformats.org/officeDocument/2006/relationships/hyperlink" Target="https://en.wikipedia.org/wiki/Drosophila"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www.nature.com/scitable/topicpage/X-Chromosome-X-Inactivation-323" TargetMode="External"/><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cdn.yourarticlelibrary.com/wp-content/uploads/2014/02/clip_image00313.jpg" TargetMode="External"/><Relationship Id="rId1" Type="http://schemas.openxmlformats.org/officeDocument/2006/relationships/slideLayout" Target="../slideLayouts/slideLayout4.xml"/><Relationship Id="rId5" Type="http://schemas.openxmlformats.org/officeDocument/2006/relationships/image" Target="../media/image10.jpeg"/><Relationship Id="rId4" Type="http://schemas.openxmlformats.org/officeDocument/2006/relationships/hyperlink" Target="http://cdn.yourarticlelibrary.com/wp-content/uploads/2014/02/clip_image0059.jp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cdn.yourarticlelibrary.com/wp-content/uploads/2014/02/clip_image00633.jpg"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cdn.yourarticlelibrary.com/wp-content/uploads/2014/02/clip_image00817.jp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cdn.yourarticlelibrary.com/wp-content/uploads/2014/02/clip_image0094.jpg"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https://en.wikipedia.org/wiki/Genetic_linkage" TargetMode="External"/><Relationship Id="rId2" Type="http://schemas.openxmlformats.org/officeDocument/2006/relationships/hyperlink" Target="https://en.wikipedia.org/wiki/Thomas_Hunt_Morgan" TargetMode="External"/><Relationship Id="rId1" Type="http://schemas.openxmlformats.org/officeDocument/2006/relationships/slideLayout" Target="../slideLayouts/slideLayout2.xml"/><Relationship Id="rId4" Type="http://schemas.openxmlformats.org/officeDocument/2006/relationships/hyperlink" Target="https://en.wikipedia.org/wiki/Drosophila_melanogaster"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
            <a:ext cx="9144000" cy="3140967"/>
          </a:xfrm>
        </p:spPr>
        <p:style>
          <a:lnRef idx="1">
            <a:schemeClr val="accent3"/>
          </a:lnRef>
          <a:fillRef idx="2">
            <a:schemeClr val="accent3"/>
          </a:fillRef>
          <a:effectRef idx="1">
            <a:schemeClr val="accent3"/>
          </a:effectRef>
          <a:fontRef idx="minor">
            <a:schemeClr val="dk1"/>
          </a:fontRef>
        </p:style>
        <p:txBody>
          <a:bodyPr>
            <a:normAutofit/>
          </a:bodyPr>
          <a:lstStyle/>
          <a:p>
            <a:r>
              <a:rPr lang="en-US" dirty="0" smtClean="0"/>
              <a:t>Lecture 5.</a:t>
            </a:r>
            <a:br>
              <a:rPr lang="en-US" dirty="0" smtClean="0"/>
            </a:br>
            <a:r>
              <a:rPr lang="en-US" b="1" dirty="0" smtClean="0"/>
              <a:t>Chromosomal </a:t>
            </a:r>
            <a:r>
              <a:rPr lang="en-US" b="1" dirty="0"/>
              <a:t>theory </a:t>
            </a:r>
            <a:r>
              <a:rPr lang="en-US" b="1" dirty="0" smtClean="0"/>
              <a:t>of inheritance.</a:t>
            </a:r>
            <a:r>
              <a:rPr lang="en-US" b="1" dirty="0"/>
              <a:t/>
            </a:r>
            <a:br>
              <a:rPr lang="en-US" b="1" dirty="0"/>
            </a:br>
            <a:r>
              <a:rPr lang="en-US" b="1" dirty="0" smtClean="0"/>
              <a:t> Genetics of a sex.</a:t>
            </a:r>
            <a:br>
              <a:rPr lang="en-US" b="1" dirty="0" smtClean="0"/>
            </a:b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Autofit/>
          </a:bodyPr>
          <a:lstStyle/>
          <a:p>
            <a:r>
              <a:rPr lang="en-US" sz="3200" baseline="-25000" dirty="0" smtClean="0"/>
              <a:t>Two equally frequent patterns by which a </a:t>
            </a:r>
            <a:r>
              <a:rPr lang="en-US" sz="3200" baseline="-25000" dirty="0" err="1" smtClean="0"/>
              <a:t>heteromorphic</a:t>
            </a:r>
            <a:r>
              <a:rPr lang="en-US" sz="3200" baseline="-25000" dirty="0" smtClean="0"/>
              <a:t> pair and an unpaired chromosome move into gametes as observed by Carothers.</a:t>
            </a:r>
            <a:endParaRPr lang="ru-RU" sz="3200" dirty="0"/>
          </a:p>
        </p:txBody>
      </p:sp>
      <p:pic>
        <p:nvPicPr>
          <p:cNvPr id="33794"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811910" y="1600200"/>
            <a:ext cx="7520180"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i="1" dirty="0" smtClean="0"/>
              <a:t>W. S. Sutton, </a:t>
            </a:r>
            <a:r>
              <a:rPr lang="en-US" b="1" i="1" dirty="0" smtClean="0"/>
              <a:t>The Chromosomes in Heredity</a:t>
            </a:r>
            <a:r>
              <a:rPr lang="en-US" i="1" dirty="0" smtClean="0"/>
              <a:t> 1903</a:t>
            </a:r>
            <a:endParaRPr lang="ru-RU" dirty="0"/>
          </a:p>
        </p:txBody>
      </p:sp>
      <p:sp>
        <p:nvSpPr>
          <p:cNvPr id="3" name="Содержимое 2"/>
          <p:cNvSpPr>
            <a:spLocks noGrp="1"/>
          </p:cNvSpPr>
          <p:nvPr>
            <p:ph idx="1"/>
          </p:nvPr>
        </p:nvSpPr>
        <p:spPr/>
        <p:txBody>
          <a:bodyPr>
            <a:normAutofit fontScale="70000" lnSpcReduction="20000"/>
          </a:bodyPr>
          <a:lstStyle/>
          <a:p>
            <a:pPr>
              <a:buNone/>
            </a:pPr>
            <a:r>
              <a:rPr lang="en-US" dirty="0" smtClean="0"/>
              <a:t>"1. The chromosome group of the </a:t>
            </a:r>
            <a:r>
              <a:rPr lang="en-US" dirty="0" err="1" smtClean="0"/>
              <a:t>presynaptic</a:t>
            </a:r>
            <a:r>
              <a:rPr lang="en-US" dirty="0" smtClean="0"/>
              <a:t> germ-cells is made up of two equivalent chromosome-series, and that strong ground exists for the conclusion that one of these is paternal and the other maternal.</a:t>
            </a:r>
          </a:p>
          <a:p>
            <a:pPr>
              <a:buNone/>
            </a:pPr>
            <a:r>
              <a:rPr lang="en-US" dirty="0" smtClean="0"/>
              <a:t>2. The process of </a:t>
            </a:r>
            <a:r>
              <a:rPr lang="en-US" dirty="0" err="1" smtClean="0"/>
              <a:t>synapsis</a:t>
            </a:r>
            <a:r>
              <a:rPr lang="en-US" dirty="0" smtClean="0"/>
              <a:t> (pseudo-reduction) consists in the union in pairs of the homologous members (</a:t>
            </a:r>
            <a:r>
              <a:rPr lang="en-US" dirty="0" err="1" smtClean="0"/>
              <a:t>i</a:t>
            </a:r>
            <a:r>
              <a:rPr lang="en-US" dirty="0" smtClean="0"/>
              <a:t>. e., those that correspond in size) of the two series.</a:t>
            </a:r>
          </a:p>
          <a:p>
            <a:pPr>
              <a:buNone/>
            </a:pPr>
            <a:r>
              <a:rPr lang="en-US" dirty="0" smtClean="0"/>
              <a:t>3. The first post-synaptic or maturation mitosis is </a:t>
            </a:r>
            <a:r>
              <a:rPr lang="en-US" dirty="0" err="1" smtClean="0"/>
              <a:t>equational</a:t>
            </a:r>
            <a:r>
              <a:rPr lang="en-US" dirty="0" smtClean="0"/>
              <a:t> and hence results in no </a:t>
            </a:r>
            <a:r>
              <a:rPr lang="en-US" dirty="0" err="1" smtClean="0"/>
              <a:t>chromosomic</a:t>
            </a:r>
            <a:r>
              <a:rPr lang="en-US" dirty="0" smtClean="0"/>
              <a:t> differentiation.</a:t>
            </a:r>
          </a:p>
          <a:p>
            <a:pPr>
              <a:buNone/>
            </a:pPr>
            <a:r>
              <a:rPr lang="en-US" dirty="0" smtClean="0"/>
              <a:t>4. The second post-synaptic division is a reducing division, resulting in the separation of the chromosomes which have conjugated in </a:t>
            </a:r>
            <a:r>
              <a:rPr lang="en-US" dirty="0" err="1" smtClean="0"/>
              <a:t>synapsis</a:t>
            </a:r>
            <a:r>
              <a:rPr lang="en-US" dirty="0" smtClean="0"/>
              <a:t>, and their relegation to different germ-cells.</a:t>
            </a:r>
          </a:p>
          <a:p>
            <a:pPr>
              <a:buNone/>
            </a:pPr>
            <a:r>
              <a:rPr lang="en-US" dirty="0" smtClean="0"/>
              <a:t>5. The chromosomes retain a morphological individuality throughout the various cell-divisions. “</a:t>
            </a:r>
          </a:p>
          <a:p>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99392"/>
            <a:ext cx="9144000" cy="8402300"/>
          </a:xfrm>
          <a:prstGeom prst="rect">
            <a:avLst/>
          </a:prstGeom>
        </p:spPr>
        <p:txBody>
          <a:bodyPr wrap="square">
            <a:spAutoFit/>
          </a:bodyPr>
          <a:lstStyle/>
          <a:p>
            <a:r>
              <a:rPr lang="en-US" b="1" dirty="0" smtClean="0"/>
              <a:t>XY</a:t>
            </a:r>
            <a:r>
              <a:rPr lang="en-US" dirty="0" smtClean="0"/>
              <a:t> </a:t>
            </a:r>
            <a:r>
              <a:rPr lang="en-US" b="1" dirty="0" smtClean="0"/>
              <a:t>sex-determination system </a:t>
            </a:r>
            <a:r>
              <a:rPr lang="en-US" dirty="0" smtClean="0"/>
              <a:t>most  mammals, some insects (</a:t>
            </a:r>
            <a:r>
              <a:rPr lang="en-US" i="1" dirty="0" smtClean="0">
                <a:hlinkClick r:id="rId2" tooltip="Drosophila"/>
              </a:rPr>
              <a:t>Drosophila</a:t>
            </a:r>
            <a:r>
              <a:rPr lang="en-US" dirty="0" smtClean="0"/>
              <a:t>), some plants (</a:t>
            </a:r>
            <a:r>
              <a:rPr lang="en-US" i="1" dirty="0" smtClean="0">
                <a:hlinkClick r:id="rId3" tooltip="Ginkgo"/>
              </a:rPr>
              <a:t>Ginkgo</a:t>
            </a:r>
            <a:r>
              <a:rPr lang="en-US" dirty="0" smtClean="0"/>
              <a:t>). Females (XX), homogametic sex. Males (XY), the heterogametic sex.</a:t>
            </a:r>
          </a:p>
          <a:p>
            <a:r>
              <a:rPr lang="en-US" b="1" dirty="0" smtClean="0"/>
              <a:t>ZW</a:t>
            </a:r>
            <a:r>
              <a:rPr lang="en-US" dirty="0" smtClean="0"/>
              <a:t> </a:t>
            </a:r>
            <a:r>
              <a:rPr lang="en-US" b="1" dirty="0" smtClean="0"/>
              <a:t>sex-determination system: </a:t>
            </a:r>
            <a:r>
              <a:rPr lang="en-US" dirty="0" smtClean="0"/>
              <a:t>birds, some insects, many reptiles, and other animals, in which the heterogametic sex is female. </a:t>
            </a:r>
          </a:p>
          <a:p>
            <a:r>
              <a:rPr lang="en-US" b="1" dirty="0" smtClean="0"/>
              <a:t>Temperature dependant sex-determination system </a:t>
            </a:r>
            <a:r>
              <a:rPr lang="en-US" dirty="0" smtClean="0"/>
              <a:t>is found in some reptiles (e.g. crocodiles). </a:t>
            </a:r>
            <a:r>
              <a:rPr lang="en-US" b="1" dirty="0" smtClean="0"/>
              <a:t>Humans</a:t>
            </a:r>
            <a:r>
              <a:rPr lang="en-US" dirty="0" smtClean="0"/>
              <a:t>: ½ of </a:t>
            </a:r>
            <a:r>
              <a:rPr lang="en-US" dirty="0" err="1" smtClean="0"/>
              <a:t>spermatozoons</a:t>
            </a:r>
            <a:r>
              <a:rPr lang="en-US" dirty="0" smtClean="0"/>
              <a:t> –X chromosome and ½ - Y chromosome. SRY gene on the Y chromosome acts as a signal to set the developmental pathway towards maleness. Presence of this gene starts off the process of </a:t>
            </a:r>
            <a:r>
              <a:rPr lang="en-US" b="1" i="1" dirty="0" err="1" smtClean="0"/>
              <a:t>virilization</a:t>
            </a:r>
            <a:r>
              <a:rPr lang="en-US" dirty="0" smtClean="0"/>
              <a:t>. Female cells:  1 of the 2 X chromosomes is inactivated to form a </a:t>
            </a:r>
            <a:r>
              <a:rPr lang="en-US" b="1" i="1" dirty="0" smtClean="0"/>
              <a:t>Barr body.</a:t>
            </a:r>
          </a:p>
          <a:p>
            <a:r>
              <a:rPr lang="en-US" dirty="0" smtClean="0"/>
              <a:t>         Humans can have a chromosomal arrangement that is contrary to their phenotypic sex; e.g., XX males or XY females (</a:t>
            </a:r>
            <a:r>
              <a:rPr lang="en-US" b="1" dirty="0" smtClean="0"/>
              <a:t>androgen insensitivity syndrome</a:t>
            </a:r>
            <a:r>
              <a:rPr lang="en-US" dirty="0" smtClean="0"/>
              <a:t>).      </a:t>
            </a:r>
            <a:r>
              <a:rPr lang="en-US" b="1" dirty="0" err="1" smtClean="0"/>
              <a:t>Aneuploidy</a:t>
            </a:r>
            <a:r>
              <a:rPr lang="en-US" b="1" dirty="0" smtClean="0"/>
              <a:t>: </a:t>
            </a:r>
            <a:r>
              <a:rPr lang="en-US" dirty="0" smtClean="0"/>
              <a:t>Turner’s syndrome (X0), </a:t>
            </a:r>
            <a:r>
              <a:rPr lang="en-US" dirty="0" err="1" smtClean="0"/>
              <a:t>Klinefelter’s</a:t>
            </a:r>
            <a:r>
              <a:rPr lang="en-US" dirty="0" smtClean="0"/>
              <a:t> syndrome (XXY), </a:t>
            </a:r>
            <a:r>
              <a:rPr lang="en-US" dirty="0" err="1" smtClean="0"/>
              <a:t>syndroms</a:t>
            </a:r>
            <a:r>
              <a:rPr lang="en-US" dirty="0" smtClean="0"/>
              <a:t> XYY and XXYY. Less common include: </a:t>
            </a:r>
            <a:r>
              <a:rPr lang="en-US" dirty="0" err="1" smtClean="0"/>
              <a:t>Trisomy</a:t>
            </a:r>
            <a:r>
              <a:rPr lang="en-US" dirty="0" smtClean="0"/>
              <a:t> XXX, 48, XXXX and 49 XXXXX. </a:t>
            </a:r>
          </a:p>
          <a:p>
            <a:r>
              <a:rPr lang="en-US" dirty="0" smtClean="0"/>
              <a:t>         In the 1930s, Alfred </a:t>
            </a:r>
            <a:r>
              <a:rPr lang="en-US" dirty="0" err="1" smtClean="0"/>
              <a:t>Jost</a:t>
            </a:r>
            <a:r>
              <a:rPr lang="en-US" dirty="0" smtClean="0"/>
              <a:t> determined that testosterone is necessary for </a:t>
            </a:r>
            <a:r>
              <a:rPr lang="en-US" dirty="0" err="1" smtClean="0"/>
              <a:t>Wolffian</a:t>
            </a:r>
            <a:r>
              <a:rPr lang="en-US" dirty="0" smtClean="0"/>
              <a:t> duct  development in the male rabbit. SRY is a sex-determining gene on the Y chromosome in the placental mammals and marsupials.</a:t>
            </a:r>
            <a:r>
              <a:rPr lang="en-US" baseline="30000" dirty="0" smtClean="0"/>
              <a:t> </a:t>
            </a:r>
            <a:r>
              <a:rPr lang="en-US" dirty="0" smtClean="0"/>
              <a:t>Non-human mammals use several genes on the Y-chromosome. Not all male-specific genes are located on the Y-chromosome. </a:t>
            </a:r>
          </a:p>
          <a:p>
            <a:r>
              <a:rPr lang="en-US" dirty="0" smtClean="0"/>
              <a:t>         Other species (incl. most </a:t>
            </a:r>
            <a:r>
              <a:rPr lang="en-US" i="1" dirty="0" smtClean="0"/>
              <a:t>Drosophila</a:t>
            </a:r>
            <a:r>
              <a:rPr lang="en-US" dirty="0" smtClean="0"/>
              <a:t> sp.) utilize 2 X chromosomes to determine femaleness. One X chromosome gives putative maleness. The presence of Y-chromosome genes is required for normal male development. Many Hymenoptera instead have a system (the </a:t>
            </a:r>
            <a:r>
              <a:rPr lang="en-US" b="1" dirty="0" err="1" smtClean="0"/>
              <a:t>haplo</a:t>
            </a:r>
            <a:r>
              <a:rPr lang="en-US" b="1" dirty="0" smtClean="0"/>
              <a:t>-sex-determination system</a:t>
            </a:r>
            <a:r>
              <a:rPr lang="en-US" dirty="0" smtClean="0"/>
              <a:t>), where the males are </a:t>
            </a:r>
            <a:r>
              <a:rPr lang="en-US" b="1" dirty="0" smtClean="0"/>
              <a:t>haploid </a:t>
            </a:r>
            <a:r>
              <a:rPr lang="en-US" dirty="0" smtClean="0"/>
              <a:t>(one chromosome of each type, n), while the females are diploid (2 sets of chromosomes, 2n). Some other insects have the </a:t>
            </a:r>
            <a:r>
              <a:rPr lang="en-US" b="1" dirty="0" smtClean="0"/>
              <a:t>X0 sex-determination system</a:t>
            </a:r>
            <a:r>
              <a:rPr lang="en-US" dirty="0" smtClean="0"/>
              <a:t>, where XX is for the female but alone X in the males, while all other chromosomes appear in pairs in both sexes.</a:t>
            </a:r>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57606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Sex development in human</a:t>
            </a:r>
            <a:endParaRPr lang="ru-RU" dirty="0"/>
          </a:p>
        </p:txBody>
      </p:sp>
      <p:pic>
        <p:nvPicPr>
          <p:cNvPr id="5" name="Содержимое 4" descr="7_2_1.jpg"/>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084168" y="764704"/>
            <a:ext cx="3063240" cy="1719072"/>
          </a:xfrm>
        </p:spPr>
      </p:pic>
      <p:sp>
        <p:nvSpPr>
          <p:cNvPr id="7" name="Содержимое 6"/>
          <p:cNvSpPr>
            <a:spLocks noGrp="1"/>
          </p:cNvSpPr>
          <p:nvPr>
            <p:ph sz="half" idx="1"/>
          </p:nvPr>
        </p:nvSpPr>
        <p:spPr>
          <a:xfrm>
            <a:off x="0" y="548680"/>
            <a:ext cx="6156176" cy="5257800"/>
          </a:xfrm>
        </p:spPr>
        <p:txBody>
          <a:bodyPr>
            <a:normAutofit fontScale="25000" lnSpcReduction="20000"/>
          </a:bodyPr>
          <a:lstStyle/>
          <a:p>
            <a:r>
              <a:rPr lang="en-US" sz="6400" dirty="0" smtClean="0"/>
              <a:t>In placental mammals, the presence of a Y chromosome determines sex. Normally, cells from females contain two X chromosomes, and cells from males contain an X and a Y chromosome. Occasionally, individuals are born with sex chromosome </a:t>
            </a:r>
            <a:r>
              <a:rPr lang="en-US" sz="6400" dirty="0" err="1" smtClean="0"/>
              <a:t>aneuploidies</a:t>
            </a:r>
            <a:r>
              <a:rPr lang="en-US" sz="6400" dirty="0" smtClean="0"/>
              <a:t>, and the sex of these individuals is always determined by the absence or presence of a Y chromosome. Thus, individuals with 47,XXY and 47,XYY </a:t>
            </a:r>
            <a:r>
              <a:rPr lang="en-US" sz="6400" dirty="0" err="1" smtClean="0"/>
              <a:t>karyotypes</a:t>
            </a:r>
            <a:r>
              <a:rPr lang="en-US" sz="6400" dirty="0" smtClean="0"/>
              <a:t> are males, while individuals with 45,X and 47,XXX </a:t>
            </a:r>
            <a:r>
              <a:rPr lang="en-US" sz="6400" dirty="0" err="1" smtClean="0"/>
              <a:t>karyotypes</a:t>
            </a:r>
            <a:r>
              <a:rPr lang="en-US" sz="6400" dirty="0" smtClean="0"/>
              <a:t> are females. Humans are able to tolerate supernumerary numbers of sex chromosomes because of </a:t>
            </a:r>
            <a:r>
              <a:rPr lang="en-US" sz="6400" dirty="0" smtClean="0">
                <a:hlinkClick r:id="rId3" tooltip="X inactivation"/>
              </a:rPr>
              <a:t>X inactivation</a:t>
            </a:r>
            <a:r>
              <a:rPr lang="en-US" sz="6400" dirty="0" smtClean="0"/>
              <a:t> and the fact that the human Y chromosome is quite gene-poor. </a:t>
            </a:r>
          </a:p>
          <a:p>
            <a:r>
              <a:rPr lang="en-US" sz="6400" dirty="0" smtClean="0"/>
              <a:t>Although the role of the Y chromosome in mammalian sex determination has been known since the early twentieth century, it was not until 1959 that scientists were able to identify the region of the Y chromosome that controlled this process (McLaren, 1991). Later, researcher David C. Page analyzed the chromosomes of sex-reversed XX men, rare individuals who look like men but have two X chromosomes instead of one X chromosome and one Y chromosome. Using DNA hybridization with probes corresponding to different regions of the Y chromosome, Page discovered that sex-reversed males carried genes from a 140-kilobase region on the short arm of the Y chromosome (Figure 1). Presumably, this region had been transferred to the X chromosome during a translocation (Page et al., 1985). Subsequent experiments narrowed down this region (McLaren, 1991) and found that one gene, the sex-determining region of the Y, or SRY, was the master regulator of sex determination. The presence of just this region from the Y chromosome is thus sufficient to cause male development (</a:t>
            </a:r>
            <a:r>
              <a:rPr lang="en-US" sz="6400" dirty="0" err="1" smtClean="0"/>
              <a:t>Koopman</a:t>
            </a:r>
            <a:r>
              <a:rPr lang="en-US" sz="6400" dirty="0" smtClean="0"/>
              <a:t> et al., 1991).</a:t>
            </a:r>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3608" y="620688"/>
            <a:ext cx="6912768" cy="5632311"/>
          </a:xfrm>
          <a:prstGeom prst="rect">
            <a:avLst/>
          </a:prstGeom>
        </p:spPr>
        <p:txBody>
          <a:bodyPr wrap="square">
            <a:spAutoFit/>
          </a:bodyPr>
          <a:lstStyle/>
          <a:p>
            <a:r>
              <a:rPr lang="en-US" sz="2000" dirty="0" smtClean="0"/>
              <a:t>         In human embryos, the </a:t>
            </a:r>
            <a:r>
              <a:rPr lang="en-US" sz="2000" dirty="0" smtClean="0">
                <a:solidFill>
                  <a:srgbClr val="00B0F0"/>
                </a:solidFill>
              </a:rPr>
              <a:t>SRY gene </a:t>
            </a:r>
            <a:r>
              <a:rPr lang="en-US" sz="2000" dirty="0" smtClean="0"/>
              <a:t>encodes a unique transcription factor that activates a </a:t>
            </a:r>
            <a:r>
              <a:rPr lang="en-US" sz="2000" dirty="0" smtClean="0">
                <a:solidFill>
                  <a:srgbClr val="00B0F0"/>
                </a:solidFill>
              </a:rPr>
              <a:t>testis-forming pathway </a:t>
            </a:r>
            <a:r>
              <a:rPr lang="en-US" sz="2000" dirty="0" smtClean="0"/>
              <a:t>at about week 7 of development. Before this time, the embryonic gonad is "indifferent," meaning that it is capable of developing into either a testis or an ovary. Likewise, the early embryo has two systems of ducts, </a:t>
            </a:r>
            <a:r>
              <a:rPr lang="en-US" sz="2000" dirty="0" err="1" smtClean="0">
                <a:solidFill>
                  <a:srgbClr val="00B0F0"/>
                </a:solidFill>
              </a:rPr>
              <a:t>Wolffian</a:t>
            </a:r>
            <a:r>
              <a:rPr lang="en-US" sz="2000" dirty="0" smtClean="0">
                <a:solidFill>
                  <a:srgbClr val="00B0F0"/>
                </a:solidFill>
              </a:rPr>
              <a:t> and </a:t>
            </a:r>
            <a:r>
              <a:rPr lang="en-US" sz="2000" dirty="0" err="1" smtClean="0">
                <a:solidFill>
                  <a:srgbClr val="00B0F0"/>
                </a:solidFill>
              </a:rPr>
              <a:t>Müllerian</a:t>
            </a:r>
            <a:r>
              <a:rPr lang="en-US" sz="2000" dirty="0" smtClean="0">
                <a:solidFill>
                  <a:srgbClr val="00B0F0"/>
                </a:solidFill>
              </a:rPr>
              <a:t> ducts</a:t>
            </a:r>
            <a:r>
              <a:rPr lang="en-US" sz="2000" dirty="0" smtClean="0"/>
              <a:t>, which are capable of developing into the male and female reproductive tracts, respectively. Once the SRY gene product stimulates the indifferent gonad to develop into a testis, the testis begins producing two hormones, </a:t>
            </a:r>
            <a:r>
              <a:rPr lang="en-US" sz="2000" dirty="0" smtClean="0">
                <a:solidFill>
                  <a:srgbClr val="00B0F0"/>
                </a:solidFill>
              </a:rPr>
              <a:t>testosterone and anti-</a:t>
            </a:r>
            <a:r>
              <a:rPr lang="en-US" sz="2000" dirty="0" err="1" smtClean="0">
                <a:solidFill>
                  <a:srgbClr val="00B0F0"/>
                </a:solidFill>
              </a:rPr>
              <a:t>Müllerian</a:t>
            </a:r>
            <a:r>
              <a:rPr lang="en-US" sz="2000" dirty="0" smtClean="0">
                <a:solidFill>
                  <a:srgbClr val="00B0F0"/>
                </a:solidFill>
              </a:rPr>
              <a:t> hormone</a:t>
            </a:r>
            <a:r>
              <a:rPr lang="en-US" sz="2000" dirty="0" smtClean="0"/>
              <a:t>, or AMH. Testosterone and one of its derivatives, </a:t>
            </a:r>
            <a:r>
              <a:rPr lang="en-US" sz="2000" dirty="0" err="1" smtClean="0"/>
              <a:t>dihydrotestosterone</a:t>
            </a:r>
            <a:r>
              <a:rPr lang="en-US" sz="2000" dirty="0" smtClean="0"/>
              <a:t>, induce formation of other organs in the male reproductive system, while AMH causes the degeneration of the </a:t>
            </a:r>
            <a:r>
              <a:rPr lang="en-US" sz="2000" dirty="0" err="1" smtClean="0"/>
              <a:t>Müllerian</a:t>
            </a:r>
            <a:r>
              <a:rPr lang="en-US" sz="2000" dirty="0" smtClean="0"/>
              <a:t> duct. In females, who do not contain the SRY protein, the ovary-forming pathway is activated by a different set of proteins. The fully developed ovary then produces estrogen, which triggers development of the uterus, oviducts, and cervix from the </a:t>
            </a:r>
            <a:r>
              <a:rPr lang="en-US" sz="2000" dirty="0" err="1" smtClean="0"/>
              <a:t>Müllerian</a:t>
            </a:r>
            <a:r>
              <a:rPr lang="en-US" sz="2000" dirty="0" smtClean="0"/>
              <a:t> duct.</a:t>
            </a:r>
            <a:endParaRPr lang="ru-RU"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style>
          <a:lnRef idx="1">
            <a:schemeClr val="accent3"/>
          </a:lnRef>
          <a:fillRef idx="2">
            <a:schemeClr val="accent3"/>
          </a:fillRef>
          <a:effectRef idx="1">
            <a:schemeClr val="accent3"/>
          </a:effectRef>
          <a:fontRef idx="minor">
            <a:schemeClr val="dk1"/>
          </a:fontRef>
        </p:style>
        <p:txBody>
          <a:bodyPr>
            <a:normAutofit/>
          </a:bodyPr>
          <a:lstStyle/>
          <a:p>
            <a:r>
              <a:rPr lang="en-US" sz="2000" dirty="0" smtClean="0">
                <a:latin typeface="Calibri" pitchFamily="34" charset="0"/>
                <a:ea typeface="Times New Roman" pitchFamily="18" charset="0"/>
                <a:cs typeface="Times New Roman" pitchFamily="18" charset="0"/>
              </a:rPr>
              <a:t>Sutton could explain </a:t>
            </a:r>
            <a:r>
              <a:rPr lang="en-US" sz="2000" b="1" dirty="0" smtClean="0">
                <a:latin typeface="Calibri" pitchFamily="34" charset="0"/>
                <a:ea typeface="Times New Roman" pitchFamily="18" charset="0"/>
                <a:cs typeface="Times New Roman" pitchFamily="18" charset="0"/>
              </a:rPr>
              <a:t>Mendel’s principle of segregation </a:t>
            </a:r>
            <a:r>
              <a:rPr lang="en-US" sz="2000" dirty="0" smtClean="0">
                <a:latin typeface="Calibri" pitchFamily="34" charset="0"/>
                <a:ea typeface="Times New Roman" pitchFamily="18" charset="0"/>
                <a:cs typeface="Times New Roman" pitchFamily="18" charset="0"/>
              </a:rPr>
              <a:t>on cytological basis.</a:t>
            </a:r>
            <a:endParaRPr lang="ru-RU" sz="2000" dirty="0"/>
          </a:p>
        </p:txBody>
      </p:sp>
      <p:sp>
        <p:nvSpPr>
          <p:cNvPr id="4" name="Содержимое 3"/>
          <p:cNvSpPr>
            <a:spLocks noGrp="1"/>
          </p:cNvSpPr>
          <p:nvPr>
            <p:ph sz="half" idx="2"/>
          </p:nvPr>
        </p:nvSpPr>
        <p:spPr>
          <a:xfrm>
            <a:off x="4648200" y="1600200"/>
            <a:ext cx="4495800" cy="4525963"/>
          </a:xfrm>
        </p:spPr>
        <p:txBody>
          <a:bodyPr>
            <a:normAutofit/>
          </a:bodyPr>
          <a:lstStyle/>
          <a:p>
            <a:pPr marL="0" lvl="0" indent="0" fontAlgn="base">
              <a:spcBef>
                <a:spcPct val="0"/>
              </a:spcBef>
              <a:spcAft>
                <a:spcPct val="0"/>
              </a:spcAft>
              <a:buNone/>
            </a:pPr>
            <a:r>
              <a:rPr lang="en-US" dirty="0" smtClean="0">
                <a:latin typeface="Calibri" pitchFamily="34" charset="0"/>
                <a:ea typeface="Times New Roman" pitchFamily="18" charset="0"/>
                <a:cs typeface="Times New Roman" pitchFamily="18" charset="0"/>
              </a:rPr>
              <a:t>That in meiosis one member of a pair of homologous chromosomes goes to one daughter cell, the other to the second daughter cell. </a:t>
            </a:r>
          </a:p>
          <a:p>
            <a:pPr marL="0" lvl="0" indent="0" fontAlgn="base">
              <a:spcBef>
                <a:spcPct val="0"/>
              </a:spcBef>
              <a:spcAft>
                <a:spcPct val="0"/>
              </a:spcAft>
              <a:buNone/>
            </a:pPr>
            <a:r>
              <a:rPr lang="en-US" dirty="0" smtClean="0">
                <a:latin typeface="Calibri" pitchFamily="34" charset="0"/>
                <a:ea typeface="Times New Roman" pitchFamily="18" charset="0"/>
                <a:cs typeface="Times New Roman" pitchFamily="18" charset="0"/>
              </a:rPr>
              <a:t>        </a:t>
            </a:r>
            <a:endParaRPr lang="ru-RU" dirty="0"/>
          </a:p>
        </p:txBody>
      </p:sp>
      <p:pic>
        <p:nvPicPr>
          <p:cNvPr id="5" name="Рисунок 3" descr="Cytological Basis of Mendel's Law of Segregation (Monohybrid Cross)">
            <a:hlinkClick r:id="rId2"/>
          </p:cNvPr>
          <p:cNvPicPr>
            <a:picLocks noGrp="1" noChangeAspect="1" noChangeArrowheads="1"/>
          </p:cNvPicPr>
          <p:nvPr>
            <p:ph sz="half" idx="1"/>
          </p:nvPr>
        </p:nvPicPr>
        <p:blipFill>
          <a:blip r:embed="rId3" cstate="print"/>
          <a:srcRect/>
          <a:stretch>
            <a:fillRect/>
          </a:stretch>
        </p:blipFill>
        <p:spPr bwMode="auto">
          <a:xfrm>
            <a:off x="35496" y="692696"/>
            <a:ext cx="3119705" cy="3672408"/>
          </a:xfrm>
          <a:prstGeom prst="rect">
            <a:avLst/>
          </a:prstGeom>
          <a:noFill/>
        </p:spPr>
      </p:pic>
      <p:pic>
        <p:nvPicPr>
          <p:cNvPr id="6" name="Рисунок 5" descr="clip_image005">
            <a:hlinkClick r:id="rId4"/>
          </p:cNvPr>
          <p:cNvPicPr/>
          <p:nvPr/>
        </p:nvPicPr>
        <p:blipFill>
          <a:blip r:embed="rId5" cstate="print"/>
          <a:srcRect/>
          <a:stretch>
            <a:fillRect/>
          </a:stretch>
        </p:blipFill>
        <p:spPr bwMode="auto">
          <a:xfrm>
            <a:off x="1907704" y="4293096"/>
            <a:ext cx="7272808" cy="25202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44624"/>
            <a:ext cx="9144000" cy="1470025"/>
          </a:xfrm>
        </p:spPr>
        <p:txBody>
          <a:bodyPr>
            <a:normAutofit fontScale="90000"/>
          </a:bodyPr>
          <a:lstStyle/>
          <a:p>
            <a:pPr lvl="0" algn="l" fontAlgn="base">
              <a:spcAft>
                <a:spcPct val="0"/>
              </a:spcAft>
            </a:pPr>
            <a:r>
              <a:rPr lang="en-US" sz="1800" b="1" dirty="0" smtClean="0">
                <a:latin typeface="Calibri" pitchFamily="34" charset="0"/>
                <a:ea typeface="Times New Roman" pitchFamily="18" charset="0"/>
                <a:cs typeface="Times New Roman" pitchFamily="18" charset="0"/>
              </a:rPr>
              <a:t>Mendel’s principle of Independent Assortment </a:t>
            </a:r>
            <a:r>
              <a:rPr lang="en-US" sz="1800" dirty="0" smtClean="0">
                <a:latin typeface="Calibri" pitchFamily="34" charset="0"/>
                <a:ea typeface="Times New Roman" pitchFamily="18" charset="0"/>
                <a:cs typeface="Times New Roman" pitchFamily="18" charset="0"/>
              </a:rPr>
              <a:t>found cytological proof from the fact that members of one pair of homologous chromosomes move to the poles independently of the members of another pair.</a:t>
            </a:r>
            <a:r>
              <a:rPr lang="ru-RU" sz="1800" dirty="0" smtClean="0">
                <a:latin typeface="Arial" pitchFamily="34" charset="0"/>
              </a:rPr>
              <a:t/>
            </a:r>
            <a:br>
              <a:rPr lang="ru-RU" sz="1800" dirty="0" smtClean="0">
                <a:latin typeface="Arial" pitchFamily="34" charset="0"/>
              </a:rPr>
            </a:br>
            <a:r>
              <a:rPr lang="en-US" sz="1800" dirty="0" smtClean="0">
                <a:latin typeface="Calibri" pitchFamily="34" charset="0"/>
                <a:ea typeface="Times New Roman" pitchFamily="18" charset="0"/>
                <a:cs typeface="Times New Roman" pitchFamily="18" charset="0"/>
              </a:rPr>
              <a:t>         Walters S. Sutton argued that these parallels between the </a:t>
            </a:r>
            <a:r>
              <a:rPr lang="en-US" sz="1800" dirty="0" err="1" smtClean="0">
                <a:latin typeface="Calibri" pitchFamily="34" charset="0"/>
                <a:ea typeface="Times New Roman" pitchFamily="18" charset="0"/>
                <a:cs typeface="Times New Roman" pitchFamily="18" charset="0"/>
              </a:rPr>
              <a:t>behaviour</a:t>
            </a:r>
            <a:r>
              <a:rPr lang="en-US" sz="1800" dirty="0" smtClean="0">
                <a:latin typeface="Calibri" pitchFamily="34" charset="0"/>
                <a:ea typeface="Times New Roman" pitchFamily="18" charset="0"/>
                <a:cs typeface="Times New Roman" pitchFamily="18" charset="0"/>
              </a:rPr>
              <a:t> of chromosomes and Mendel’s factors are striking to be accidental.</a:t>
            </a:r>
            <a:r>
              <a:rPr lang="en-US" sz="1800" dirty="0" smtClean="0">
                <a:latin typeface="Arial" pitchFamily="34" charset="0"/>
              </a:rPr>
              <a:t/>
            </a:r>
            <a:br>
              <a:rPr lang="en-US" sz="1800" dirty="0" smtClean="0">
                <a:latin typeface="Arial" pitchFamily="34" charset="0"/>
              </a:rPr>
            </a:br>
            <a:endParaRPr lang="ru-RU" sz="1800" dirty="0"/>
          </a:p>
        </p:txBody>
      </p:sp>
      <p:sp>
        <p:nvSpPr>
          <p:cNvPr id="3" name="Подзаголовок 2"/>
          <p:cNvSpPr>
            <a:spLocks noGrp="1"/>
          </p:cNvSpPr>
          <p:nvPr>
            <p:ph type="subTitle" idx="1"/>
          </p:nvPr>
        </p:nvSpPr>
        <p:spPr>
          <a:xfrm>
            <a:off x="683568" y="3886200"/>
            <a:ext cx="7848872" cy="1752600"/>
          </a:xfrm>
        </p:spPr>
        <p:txBody>
          <a:bodyPr>
            <a:normAutofit/>
          </a:bodyPr>
          <a:lstStyle/>
          <a:p>
            <a:pPr lvl="0" algn="l" fontAlgn="base">
              <a:spcBef>
                <a:spcPct val="0"/>
              </a:spcBef>
              <a:spcAft>
                <a:spcPct val="0"/>
              </a:spcAft>
            </a:pPr>
            <a:r>
              <a:rPr lang="en-US" b="1" dirty="0" smtClean="0">
                <a:solidFill>
                  <a:schemeClr val="tx1"/>
                </a:solidFill>
                <a:latin typeface="Calibri" pitchFamily="34" charset="0"/>
                <a:ea typeface="Times New Roman" pitchFamily="18" charset="0"/>
                <a:cs typeface="Times New Roman" pitchFamily="18" charset="0"/>
              </a:rPr>
              <a:t>	</a:t>
            </a:r>
            <a:endParaRPr lang="en-US" sz="4400" dirty="0" smtClean="0">
              <a:solidFill>
                <a:schemeClr val="tx1"/>
              </a:solidFill>
              <a:latin typeface="Arial" pitchFamily="34" charset="0"/>
            </a:endParaRPr>
          </a:p>
        </p:txBody>
      </p:sp>
      <p:pic>
        <p:nvPicPr>
          <p:cNvPr id="5" name="Рисунок 4" descr="Independent Assortment of Chromosomes">
            <a:hlinkClick r:id="rId2"/>
          </p:cNvPr>
          <p:cNvPicPr/>
          <p:nvPr/>
        </p:nvPicPr>
        <p:blipFill>
          <a:blip r:embed="rId3" cstate="print"/>
          <a:srcRect/>
          <a:stretch>
            <a:fillRect/>
          </a:stretch>
        </p:blipFill>
        <p:spPr bwMode="auto">
          <a:xfrm>
            <a:off x="2774950" y="1340768"/>
            <a:ext cx="3594100" cy="377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1800" dirty="0" smtClean="0"/>
              <a:t>Sutton carefully calculated the number of chromosome combinations is just the same as the number combinations that would be possible in gametes and in of combinations of factors Mendel postulated in zygotes with different numbers of chromosomes in the explaining the results of crosses with pea plants, diploid cells. He found that number of possible chromosome combinations is just the same as the number of combinations of factors Mendel postulated in explaining the results of crosses with pea plants.</a:t>
            </a:r>
            <a:r>
              <a:rPr lang="ru-RU" sz="2000" dirty="0" smtClean="0"/>
              <a:t/>
            </a:r>
            <a:br>
              <a:rPr lang="ru-RU" sz="2000" dirty="0" smtClean="0"/>
            </a:br>
            <a:endParaRPr lang="ru-RU" sz="2000" dirty="0"/>
          </a:p>
        </p:txBody>
      </p:sp>
      <p:pic>
        <p:nvPicPr>
          <p:cNvPr id="4" name="Содержимое 3" descr="clip_image008">
            <a:hlinkClick r:id="rId2"/>
          </p:cNvPr>
          <p:cNvPicPr>
            <a:picLocks noGrp="1"/>
          </p:cNvPicPr>
          <p:nvPr>
            <p:ph idx="1"/>
          </p:nvPr>
        </p:nvPicPr>
        <p:blipFill>
          <a:blip r:embed="rId3" cstate="print"/>
          <a:srcRect/>
          <a:stretch>
            <a:fillRect/>
          </a:stretch>
        </p:blipFill>
        <p:spPr bwMode="auto">
          <a:xfrm>
            <a:off x="3052762" y="1556792"/>
            <a:ext cx="3038475" cy="3857625"/>
          </a:xfrm>
          <a:prstGeom prst="rect">
            <a:avLst/>
          </a:prstGeom>
          <a:noFill/>
          <a:ln w="9525">
            <a:noFill/>
            <a:miter lim="800000"/>
            <a:headEnd/>
            <a:tailEnd/>
          </a:ln>
        </p:spPr>
      </p:pic>
      <p:sp>
        <p:nvSpPr>
          <p:cNvPr id="26625" name="Rectangle 1"/>
          <p:cNvSpPr>
            <a:spLocks noChangeArrowheads="1"/>
          </p:cNvSpPr>
          <p:nvPr/>
        </p:nvSpPr>
        <p:spPr bwMode="auto">
          <a:xfrm>
            <a:off x="0" y="5417929"/>
            <a:ext cx="8819594" cy="132343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Fig. 5.30. Independent assortment of the chromosomes and the genes they carry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occurs because the homologous paired chromosomes can arrange themselves and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separate in two different ways during meiosis. This leads to four types of allelic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combination in the gametes.  </a:t>
            </a:r>
            <a:r>
              <a:rPr kumimoji="0" lang="ru-RU" sz="20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The</a:t>
            </a:r>
            <a:r>
              <a:rPr kumimoji="0" lang="ru-RU"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F</a:t>
            </a:r>
            <a:r>
              <a:rPr kumimoji="0" lang="ru-RU" sz="2000" b="0" i="0" u="none" strike="noStrike" cap="none" normalizeH="0" baseline="-30000" dirty="0" smtClean="0">
                <a:ln>
                  <a:noFill/>
                </a:ln>
                <a:solidFill>
                  <a:schemeClr val="tx1"/>
                </a:solidFill>
                <a:effectLst/>
                <a:latin typeface="Calibri" pitchFamily="34" charset="0"/>
                <a:ea typeface="Times New Roman" pitchFamily="18" charset="0"/>
                <a:cs typeface="Times New Roman" pitchFamily="18" charset="0"/>
              </a:rPr>
              <a:t>2</a:t>
            </a:r>
            <a:r>
              <a:rPr kumimoji="0" lang="ru-RU"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yields</a:t>
            </a:r>
            <a:r>
              <a:rPr kumimoji="0" lang="ru-RU"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a</a:t>
            </a:r>
            <a:r>
              <a:rPr kumimoji="0" lang="ru-RU"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phenotypic</a:t>
            </a:r>
            <a:r>
              <a:rPr kumimoji="0" lang="ru-RU"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ratio</a:t>
            </a:r>
            <a:r>
              <a:rPr kumimoji="0" lang="ru-RU"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of</a:t>
            </a:r>
            <a:r>
              <a:rPr kumimoji="0" lang="ru-RU"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9 : 3 : 3 : 1.</a:t>
            </a:r>
            <a:endParaRPr kumimoji="0" lang="ru-RU" sz="2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2000" dirty="0" smtClean="0"/>
              <a:t>Fig. 5.31. Test cross of heterozygous </a:t>
            </a:r>
            <a:r>
              <a:rPr lang="en-US" sz="2000" dirty="0" err="1" smtClean="0"/>
              <a:t>dihybrid</a:t>
            </a:r>
            <a:r>
              <a:rPr lang="en-US" sz="2000" dirty="0" smtClean="0"/>
              <a:t> with a double recessive parent. With the genes located on separate chromosomes, four types of progeny are obtained in equal proportions. Two of these are parental types and two are recombinants. Parental and recombinant frequencies are 50% each.</a:t>
            </a:r>
            <a:r>
              <a:rPr lang="ru-RU" dirty="0" smtClean="0"/>
              <a:t/>
            </a:r>
            <a:br>
              <a:rPr lang="ru-RU" dirty="0" smtClean="0"/>
            </a:br>
            <a:endParaRPr lang="ru-RU" dirty="0"/>
          </a:p>
        </p:txBody>
      </p:sp>
      <p:pic>
        <p:nvPicPr>
          <p:cNvPr id="4" name="Содержимое 3" descr="clip_image009">
            <a:hlinkClick r:id="rId2"/>
          </p:cNvPr>
          <p:cNvPicPr>
            <a:picLocks noGrp="1"/>
          </p:cNvPicPr>
          <p:nvPr>
            <p:ph idx="1"/>
          </p:nvPr>
        </p:nvPicPr>
        <p:blipFill>
          <a:blip r:embed="rId3" cstate="print"/>
          <a:srcRect/>
          <a:stretch>
            <a:fillRect/>
          </a:stretch>
        </p:blipFill>
        <p:spPr bwMode="auto">
          <a:xfrm>
            <a:off x="1619672" y="1340768"/>
            <a:ext cx="4885903" cy="4227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200" b="1" dirty="0" smtClean="0"/>
              <a:t>Sutton and </a:t>
            </a:r>
            <a:r>
              <a:rPr lang="en-US" sz="2200" b="1" dirty="0" err="1" smtClean="0"/>
              <a:t>Boveri’s</a:t>
            </a:r>
            <a:r>
              <a:rPr lang="en-US" sz="2200" b="1" dirty="0" smtClean="0"/>
              <a:t> arguments for his chromosome theory of heredity were essentially as follows: </a:t>
            </a:r>
            <a:r>
              <a:rPr lang="ru-RU" sz="2000" dirty="0" smtClean="0"/>
              <a:t/>
            </a:r>
            <a:br>
              <a:rPr lang="ru-RU" sz="2000" dirty="0" smtClean="0"/>
            </a:br>
            <a:endParaRPr lang="ru-RU" sz="2000" dirty="0"/>
          </a:p>
        </p:txBody>
      </p:sp>
      <p:sp>
        <p:nvSpPr>
          <p:cNvPr id="3" name="Содержимое 2"/>
          <p:cNvSpPr>
            <a:spLocks noGrp="1"/>
          </p:cNvSpPr>
          <p:nvPr>
            <p:ph idx="1"/>
          </p:nvPr>
        </p:nvSpPr>
        <p:spPr>
          <a:xfrm>
            <a:off x="457200" y="1124744"/>
            <a:ext cx="8229600" cy="5001419"/>
          </a:xfrm>
        </p:spPr>
        <p:txBody>
          <a:bodyPr>
            <a:normAutofit fontScale="40000" lnSpcReduction="20000"/>
          </a:bodyPr>
          <a:lstStyle/>
          <a:p>
            <a:r>
              <a:rPr lang="en-US" sz="3800" b="1" dirty="0" smtClean="0"/>
              <a:t>1. </a:t>
            </a:r>
            <a:r>
              <a:rPr lang="en-US" sz="3800" dirty="0" smtClean="0"/>
              <a:t>Since the sperm and egg cells provide the only bridge from one generation to other, all hereditary characters must be carried in them.</a:t>
            </a:r>
            <a:endParaRPr lang="ru-RU" sz="3800" dirty="0" smtClean="0"/>
          </a:p>
          <a:p>
            <a:r>
              <a:rPr lang="en-US" sz="3800" b="1" dirty="0" smtClean="0"/>
              <a:t>2. </a:t>
            </a:r>
            <a:r>
              <a:rPr lang="en-US" sz="3800" dirty="0" smtClean="0"/>
              <a:t>The sperm cell lose practically all their cytoplasm in the process of maturation, as can be seen by observation under the microscope. Since the sperm contributes as much to heredity as does the egg, the hereditary factors must be carried in the nucleus.</a:t>
            </a:r>
            <a:endParaRPr lang="ru-RU" sz="3800" dirty="0" smtClean="0"/>
          </a:p>
          <a:p>
            <a:r>
              <a:rPr lang="en-US" sz="3800" b="1" dirty="0" smtClean="0"/>
              <a:t>3. </a:t>
            </a:r>
            <a:r>
              <a:rPr lang="en-US" sz="3800" dirty="0" smtClean="0"/>
              <a:t>Chromosomes are found in pairs; so as the </a:t>
            </a:r>
            <a:r>
              <a:rPr lang="en-US" sz="3800" dirty="0" err="1" smtClean="0"/>
              <a:t>Mendelian</a:t>
            </a:r>
            <a:r>
              <a:rPr lang="en-US" sz="3800" dirty="0" smtClean="0"/>
              <a:t> factors.</a:t>
            </a:r>
            <a:endParaRPr lang="ru-RU" sz="3800" dirty="0" smtClean="0"/>
          </a:p>
          <a:p>
            <a:r>
              <a:rPr lang="en-US" sz="3800" b="1" dirty="0" smtClean="0"/>
              <a:t>4. </a:t>
            </a:r>
            <a:r>
              <a:rPr lang="en-US" sz="3800" dirty="0" smtClean="0"/>
              <a:t>The union of sperm and egg each with its single set of chromosomes re-establishes for the new organism the whole number (two sets) of chromosomes previously seen in the body cells of parent organism.</a:t>
            </a:r>
            <a:endParaRPr lang="ru-RU" sz="3800" dirty="0" smtClean="0"/>
          </a:p>
          <a:p>
            <a:r>
              <a:rPr lang="en-US" sz="3800" b="1" dirty="0" smtClean="0"/>
              <a:t>5. </a:t>
            </a:r>
            <a:r>
              <a:rPr lang="en-US" sz="3800" dirty="0" smtClean="0"/>
              <a:t>During cell division, chromosomes divide accurately. This gives the idea that genes are carried on chromosomes.</a:t>
            </a:r>
            <a:endParaRPr lang="ru-RU" sz="3800" dirty="0" smtClean="0"/>
          </a:p>
          <a:p>
            <a:r>
              <a:rPr lang="en-US" sz="3800" b="1" dirty="0" smtClean="0"/>
              <a:t>6. </a:t>
            </a:r>
            <a:r>
              <a:rPr lang="en-US" sz="3800" dirty="0" smtClean="0"/>
              <a:t>The chromosomes segregate at meiosis. It means that members of each pair separate and go to different cells. </a:t>
            </a:r>
            <a:r>
              <a:rPr lang="en-US" sz="3800" dirty="0" err="1" smtClean="0"/>
              <a:t>Mendelian</a:t>
            </a:r>
            <a:r>
              <a:rPr lang="en-US" sz="3800" dirty="0" smtClean="0"/>
              <a:t> factors also segregate at the time of formation of gametes.</a:t>
            </a:r>
            <a:endParaRPr lang="ru-RU" sz="3800" dirty="0" smtClean="0"/>
          </a:p>
          <a:p>
            <a:r>
              <a:rPr lang="en-US" sz="3800" b="1" dirty="0" smtClean="0"/>
              <a:t>7. </a:t>
            </a:r>
            <a:r>
              <a:rPr lang="en-US" sz="3800" dirty="0" smtClean="0"/>
              <a:t>The members of chromosome pair segregate independently of other chromosome pairs. </a:t>
            </a:r>
            <a:r>
              <a:rPr lang="en-US" sz="3800" dirty="0" err="1" smtClean="0"/>
              <a:t>Mendelian</a:t>
            </a:r>
            <a:r>
              <a:rPr lang="en-US" sz="3800" dirty="0" smtClean="0"/>
              <a:t> genes also segregate independently.</a:t>
            </a:r>
            <a:endParaRPr lang="ru-RU" sz="3800" dirty="0" smtClean="0"/>
          </a:p>
          <a:p>
            <a:pPr>
              <a:buNone/>
            </a:pPr>
            <a:r>
              <a:rPr lang="en-US" sz="3800" dirty="0" smtClean="0"/>
              <a:t>		In other words, chromosomes obey Mendel’s laws of inheritance. Sutton concluded his 1902 paper with bold prediction “I may finally call attention to the probability that (the </a:t>
            </a:r>
            <a:r>
              <a:rPr lang="en-US" sz="3800" dirty="0" err="1" smtClean="0"/>
              <a:t>behaviour</a:t>
            </a:r>
            <a:r>
              <a:rPr lang="en-US" sz="3800" dirty="0" smtClean="0"/>
              <a:t> of chromosomes) may constitute the physical basis of the </a:t>
            </a:r>
            <a:r>
              <a:rPr lang="en-US" sz="3800" dirty="0" err="1" smtClean="0"/>
              <a:t>Mendelian</a:t>
            </a:r>
            <a:r>
              <a:rPr lang="en-US" sz="3800" dirty="0" smtClean="0"/>
              <a:t> laws of heredity”. Truly the door was thereby opened to an objective examination of the physical mechanisms of the genetic processes.</a:t>
            </a:r>
            <a:endParaRPr lang="ru-RU" sz="3800" dirty="0" smtClean="0"/>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smtClean="0"/>
              <a:t>Mendel’s Laws</a:t>
            </a:r>
            <a:endParaRPr lang="ru-RU" dirty="0"/>
          </a:p>
        </p:txBody>
      </p:sp>
      <p:sp>
        <p:nvSpPr>
          <p:cNvPr id="3" name="Содержимое 2"/>
          <p:cNvSpPr>
            <a:spLocks noGrp="1"/>
          </p:cNvSpPr>
          <p:nvPr>
            <p:ph idx="1"/>
          </p:nvPr>
        </p:nvSpPr>
        <p:spPr/>
        <p:txBody>
          <a:bodyPr>
            <a:normAutofit fontScale="92500"/>
          </a:bodyPr>
          <a:lstStyle/>
          <a:p>
            <a:r>
              <a:rPr lang="en-US" dirty="0">
                <a:solidFill>
                  <a:srgbClr val="00B0F0"/>
                </a:solidFill>
              </a:rPr>
              <a:t>1. Law of Segregation: </a:t>
            </a:r>
            <a:r>
              <a:rPr lang="en-US" dirty="0"/>
              <a:t>alternative trait “factors</a:t>
            </a:r>
            <a:r>
              <a:rPr lang="en-US" dirty="0" smtClean="0"/>
              <a:t>” that </a:t>
            </a:r>
            <a:r>
              <a:rPr lang="en-US" dirty="0"/>
              <a:t>come together in the offspring </a:t>
            </a:r>
            <a:r>
              <a:rPr lang="en-US" dirty="0" smtClean="0"/>
              <a:t>separate again </a:t>
            </a:r>
            <a:r>
              <a:rPr lang="en-US" dirty="0"/>
              <a:t>when the offspring produce gametes</a:t>
            </a:r>
          </a:p>
          <a:p>
            <a:r>
              <a:rPr lang="en-US" dirty="0">
                <a:solidFill>
                  <a:srgbClr val="00B0F0"/>
                </a:solidFill>
              </a:rPr>
              <a:t>2. The law of dominance: </a:t>
            </a:r>
            <a:r>
              <a:rPr lang="en-US" dirty="0"/>
              <a:t>hybrids between </a:t>
            </a:r>
            <a:r>
              <a:rPr lang="en-US" dirty="0" smtClean="0"/>
              <a:t>two alternate </a:t>
            </a:r>
            <a:r>
              <a:rPr lang="en-US" dirty="0"/>
              <a:t>forms of a trait resemble one of </a:t>
            </a:r>
            <a:r>
              <a:rPr lang="en-US" dirty="0" smtClean="0"/>
              <a:t>the parental </a:t>
            </a:r>
            <a:r>
              <a:rPr lang="en-US" dirty="0"/>
              <a:t>types</a:t>
            </a:r>
          </a:p>
          <a:p>
            <a:r>
              <a:rPr lang="en-US" dirty="0">
                <a:solidFill>
                  <a:srgbClr val="00B0F0"/>
                </a:solidFill>
              </a:rPr>
              <a:t>3. The law of independent assortment: </a:t>
            </a:r>
            <a:r>
              <a:rPr lang="en-US" dirty="0" smtClean="0"/>
              <a:t>differences  for </a:t>
            </a:r>
            <a:r>
              <a:rPr lang="en-US" dirty="0"/>
              <a:t>one trait are inherited independently </a:t>
            </a:r>
            <a:r>
              <a:rPr lang="en-US" dirty="0" smtClean="0"/>
              <a:t>of differences </a:t>
            </a:r>
            <a:r>
              <a:rPr lang="en-US" dirty="0"/>
              <a:t>for another trait</a:t>
            </a: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The chromosomal constitution of male and female in Drosophila</a:t>
            </a:r>
            <a:endParaRPr lang="ru-RU" dirty="0"/>
          </a:p>
        </p:txBody>
      </p:sp>
      <p:sp>
        <p:nvSpPr>
          <p:cNvPr id="3" name="Содержимое 2"/>
          <p:cNvSpPr>
            <a:spLocks noGrp="1"/>
          </p:cNvSpPr>
          <p:nvPr>
            <p:ph sz="half" idx="1"/>
          </p:nvPr>
        </p:nvSpPr>
        <p:spPr>
          <a:xfrm>
            <a:off x="0" y="2996952"/>
            <a:ext cx="5148064" cy="3816424"/>
          </a:xfrm>
        </p:spPr>
        <p:txBody>
          <a:bodyPr>
            <a:normAutofit/>
          </a:bodyPr>
          <a:lstStyle/>
          <a:p>
            <a:pPr>
              <a:buNone/>
            </a:pPr>
            <a:r>
              <a:rPr lang="en-US" dirty="0"/>
              <a:t>• </a:t>
            </a:r>
            <a:r>
              <a:rPr lang="en-US" i="1" dirty="0" smtClean="0"/>
              <a:t>Drosophila </a:t>
            </a:r>
            <a:r>
              <a:rPr lang="en-US" i="1" dirty="0" err="1" smtClean="0"/>
              <a:t>melanogaster</a:t>
            </a:r>
            <a:r>
              <a:rPr lang="en-US" i="1" dirty="0" smtClean="0"/>
              <a:t> </a:t>
            </a:r>
            <a:r>
              <a:rPr lang="en-US" i="1" dirty="0"/>
              <a:t>has </a:t>
            </a:r>
            <a:r>
              <a:rPr lang="en-US" i="1" dirty="0" smtClean="0"/>
              <a:t>4 </a:t>
            </a:r>
            <a:r>
              <a:rPr lang="en-US" dirty="0" smtClean="0"/>
              <a:t>chromosomes</a:t>
            </a:r>
            <a:r>
              <a:rPr lang="en-US" dirty="0"/>
              <a:t>: 1 pair</a:t>
            </a:r>
          </a:p>
          <a:p>
            <a:pPr>
              <a:buNone/>
            </a:pPr>
            <a:r>
              <a:rPr lang="en-US" dirty="0"/>
              <a:t>of sex </a:t>
            </a:r>
            <a:r>
              <a:rPr lang="en-US" dirty="0" smtClean="0"/>
              <a:t>chromosomes and </a:t>
            </a:r>
            <a:r>
              <a:rPr lang="en-US" dirty="0"/>
              <a:t>3 pairs </a:t>
            </a:r>
            <a:r>
              <a:rPr lang="en-US" dirty="0" smtClean="0"/>
              <a:t>of </a:t>
            </a:r>
            <a:r>
              <a:rPr lang="en-US" dirty="0" err="1" smtClean="0"/>
              <a:t>autosomes</a:t>
            </a:r>
            <a:endParaRPr lang="en-US" dirty="0"/>
          </a:p>
          <a:p>
            <a:pPr>
              <a:buNone/>
            </a:pPr>
            <a:r>
              <a:rPr lang="en-US" dirty="0"/>
              <a:t>• semi-colons are </a:t>
            </a:r>
            <a:r>
              <a:rPr lang="en-US" dirty="0" smtClean="0"/>
              <a:t>used to </a:t>
            </a:r>
            <a:r>
              <a:rPr lang="en-US" dirty="0"/>
              <a:t>indicate </a:t>
            </a:r>
            <a:r>
              <a:rPr lang="en-US" dirty="0" smtClean="0"/>
              <a:t>when genes </a:t>
            </a:r>
            <a:r>
              <a:rPr lang="en-US" dirty="0"/>
              <a:t>are on </a:t>
            </a:r>
            <a:r>
              <a:rPr lang="en-US" dirty="0" smtClean="0"/>
              <a:t>different chromosomes – E.g.:  w</a:t>
            </a:r>
            <a:r>
              <a:rPr lang="en-US" dirty="0"/>
              <a:t>;+;+;+</a:t>
            </a:r>
          </a:p>
          <a:p>
            <a:pPr>
              <a:buNone/>
            </a:pPr>
            <a:r>
              <a:rPr lang="en-US" dirty="0" smtClean="0"/>
              <a:t>             		          </a:t>
            </a:r>
            <a:r>
              <a:rPr lang="ru-RU" dirty="0" smtClean="0"/>
              <a:t>1;2;3;4</a:t>
            </a:r>
            <a:endParaRPr lang="ru-RU" dirty="0"/>
          </a:p>
        </p:txBody>
      </p:sp>
      <p:pic>
        <p:nvPicPr>
          <p:cNvPr id="4098" name="Picture 2"/>
          <p:cNvPicPr>
            <a:picLocks noGrp="1" noChangeAspect="1" noChangeArrowheads="1"/>
          </p:cNvPicPr>
          <p:nvPr>
            <p:ph sz="half" idx="2"/>
          </p:nvPr>
        </p:nvPicPr>
        <p:blipFill>
          <a:blip r:embed="rId2" cstate="print"/>
          <a:srcRect/>
          <a:stretch>
            <a:fillRect/>
          </a:stretch>
        </p:blipFill>
        <p:spPr bwMode="auto">
          <a:xfrm>
            <a:off x="5220072" y="1514179"/>
            <a:ext cx="2984675" cy="4219077"/>
          </a:xfrm>
          <a:prstGeom prst="rect">
            <a:avLst/>
          </a:prstGeom>
          <a:noFill/>
          <a:ln w="9525">
            <a:noFill/>
            <a:miter lim="800000"/>
            <a:headEnd/>
            <a:tailEnd/>
          </a:ln>
        </p:spPr>
      </p:pic>
      <p:pic>
        <p:nvPicPr>
          <p:cNvPr id="5" name="Рисунок 4" descr="200px-Drosophila_XY_sex-determination.png"/>
          <p:cNvPicPr>
            <a:picLocks noChangeAspect="1"/>
          </p:cNvPicPr>
          <p:nvPr/>
        </p:nvPicPr>
        <p:blipFill>
          <a:blip r:embed="rId3" cstate="print"/>
          <a:stretch>
            <a:fillRect/>
          </a:stretch>
        </p:blipFill>
        <p:spPr>
          <a:xfrm>
            <a:off x="1763688" y="1340768"/>
            <a:ext cx="2007496" cy="1656184"/>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rmAutofit fontScale="92500" lnSpcReduction="10000"/>
          </a:bodyPr>
          <a:lstStyle/>
          <a:p>
            <a:r>
              <a:rPr lang="en-US" dirty="0" smtClean="0"/>
              <a:t>Debate continued, however, until 1915 when </a:t>
            </a:r>
            <a:r>
              <a:rPr lang="en-US" dirty="0" smtClean="0">
                <a:hlinkClick r:id="rId2" tooltip="Thomas Hunt Morgan"/>
              </a:rPr>
              <a:t>Thomas Hunt Morgan</a:t>
            </a:r>
            <a:r>
              <a:rPr lang="en-US" dirty="0" smtClean="0"/>
              <a:t>'s work on inheritance and </a:t>
            </a:r>
            <a:r>
              <a:rPr lang="en-US" dirty="0" smtClean="0">
                <a:hlinkClick r:id="rId3" tooltip="Genetic linkage"/>
              </a:rPr>
              <a:t>genetic linkage</a:t>
            </a:r>
            <a:r>
              <a:rPr lang="en-US" dirty="0" smtClean="0"/>
              <a:t> in the fruit fly </a:t>
            </a:r>
            <a:r>
              <a:rPr lang="en-US" i="1" dirty="0" smtClean="0">
                <a:hlinkClick r:id="rId4" tooltip="Drosophila melanogaster"/>
              </a:rPr>
              <a:t>Drosophila </a:t>
            </a:r>
            <a:r>
              <a:rPr lang="en-US" i="1" dirty="0" err="1" smtClean="0">
                <a:hlinkClick r:id="rId4" tooltip="Drosophila melanogaster"/>
              </a:rPr>
              <a:t>melanogaster</a:t>
            </a:r>
            <a:r>
              <a:rPr lang="en-US" dirty="0" smtClean="0"/>
              <a:t> provided incontrovertible evidence for the proposal.</a:t>
            </a:r>
            <a:r>
              <a:rPr lang="en-US" baseline="30000" dirty="0" smtClean="0"/>
              <a:t> </a:t>
            </a:r>
            <a:r>
              <a:rPr lang="en-US" dirty="0" smtClean="0"/>
              <a:t>The unifying theory stated that inheritance patterns may be generally explained by assuming that genes are located in specific sites on chromosomes.</a:t>
            </a:r>
          </a:p>
          <a:p>
            <a:r>
              <a:rPr lang="en-US" dirty="0" smtClean="0"/>
              <a:t>The work with Drosophila earned him </a:t>
            </a:r>
          </a:p>
          <a:p>
            <a:pPr>
              <a:buNone/>
            </a:pPr>
            <a:r>
              <a:rPr lang="en-US" b="1" dirty="0" smtClean="0"/>
              <a:t>	Nobel prize in 1934.</a:t>
            </a:r>
            <a:endParaRPr lang="ru-RU"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5310534"/>
            <a:ext cx="6019056" cy="566738"/>
          </a:xfrm>
          <a:ln>
            <a:solidFill>
              <a:srgbClr val="00B0F0"/>
            </a:solidFill>
          </a:ln>
        </p:spPr>
        <p:txBody>
          <a:bodyPr>
            <a:noAutofit/>
          </a:bodyPr>
          <a:lstStyle/>
          <a:p>
            <a:r>
              <a:rPr lang="en-US" sz="2800" dirty="0" smtClean="0">
                <a:solidFill>
                  <a:srgbClr val="00B0F0"/>
                </a:solidFill>
              </a:rPr>
              <a:t>1st  cross:</a:t>
            </a:r>
            <a:r>
              <a:rPr lang="ru-RU" sz="2800" dirty="0" smtClean="0"/>
              <a:t/>
            </a:r>
            <a:br>
              <a:rPr lang="ru-RU" sz="2800" dirty="0" smtClean="0"/>
            </a:br>
            <a:r>
              <a:rPr lang="en-US" sz="2800" dirty="0" smtClean="0"/>
              <a:t>Red-eyed female × white-eyed male</a:t>
            </a:r>
            <a:endParaRPr lang="ru-RU" sz="2800" dirty="0"/>
          </a:p>
        </p:txBody>
      </p:sp>
      <p:sp>
        <p:nvSpPr>
          <p:cNvPr id="4" name="Текст 3"/>
          <p:cNvSpPr>
            <a:spLocks noGrp="1"/>
          </p:cNvSpPr>
          <p:nvPr>
            <p:ph type="body" sz="half" idx="2"/>
          </p:nvPr>
        </p:nvSpPr>
        <p:spPr>
          <a:xfrm>
            <a:off x="1187624" y="5864498"/>
            <a:ext cx="6696744" cy="804862"/>
          </a:xfrm>
        </p:spPr>
        <p:txBody>
          <a:bodyPr>
            <a:noAutofit/>
          </a:bodyPr>
          <a:lstStyle/>
          <a:p>
            <a:r>
              <a:rPr lang="en-US" sz="2800" b="1" dirty="0" smtClean="0">
                <a:solidFill>
                  <a:srgbClr val="00B0F0"/>
                </a:solidFill>
              </a:rPr>
              <a:t>2</a:t>
            </a:r>
            <a:r>
              <a:rPr lang="en-US" sz="2800" b="1" baseline="30000" dirty="0" smtClean="0">
                <a:solidFill>
                  <a:srgbClr val="00B0F0"/>
                </a:solidFill>
              </a:rPr>
              <a:t>nd</a:t>
            </a:r>
            <a:r>
              <a:rPr lang="en-US" sz="2800" b="1" dirty="0" smtClean="0">
                <a:solidFill>
                  <a:srgbClr val="00B0F0"/>
                </a:solidFill>
              </a:rPr>
              <a:t> cross is </a:t>
            </a:r>
            <a:r>
              <a:rPr lang="en-US" sz="2800" b="1" i="1" dirty="0" smtClean="0">
                <a:solidFill>
                  <a:srgbClr val="00B0F0"/>
                </a:solidFill>
              </a:rPr>
              <a:t>reciprocal</a:t>
            </a:r>
            <a:r>
              <a:rPr lang="en-US" sz="2800" b="1" dirty="0" smtClean="0">
                <a:solidFill>
                  <a:srgbClr val="00B0F0"/>
                </a:solidFill>
              </a:rPr>
              <a:t> of first: </a:t>
            </a:r>
          </a:p>
          <a:p>
            <a:r>
              <a:rPr lang="en-US" sz="2800" b="1" dirty="0" smtClean="0"/>
              <a:t>White-eyed female × Red-eyed male</a:t>
            </a:r>
            <a:endParaRPr lang="ru-RU" sz="2800" b="1" dirty="0"/>
          </a:p>
        </p:txBody>
      </p:sp>
      <p:pic>
        <p:nvPicPr>
          <p:cNvPr id="34818" name="Picture 2"/>
          <p:cNvPicPr>
            <a:picLocks noGrp="1" noChangeAspect="1" noChangeArrowheads="1"/>
          </p:cNvPicPr>
          <p:nvPr>
            <p:ph type="pic" idx="1"/>
          </p:nvPr>
        </p:nvPicPr>
        <p:blipFill>
          <a:blip r:embed="rId2" cstate="email">
            <a:extLst>
              <a:ext uri="{28A0092B-C50C-407E-A947-70E740481C1C}">
                <a14:useLocalDpi xmlns:a14="http://schemas.microsoft.com/office/drawing/2010/main"/>
              </a:ext>
            </a:extLst>
          </a:blip>
          <a:srcRect/>
          <a:stretch>
            <a:fillRect/>
          </a:stretch>
        </p:blipFill>
        <p:spPr bwMode="auto">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512" y="720080"/>
            <a:ext cx="5124915" cy="6237312"/>
          </a:xfrm>
          <a:prstGeom prst="rect">
            <a:avLst/>
          </a:prstGeom>
          <a:noFill/>
          <a:ln w="9525">
            <a:noFill/>
            <a:miter lim="800000"/>
            <a:headEnd/>
            <a:tailEnd/>
          </a:ln>
        </p:spPr>
      </p:pic>
      <p:sp>
        <p:nvSpPr>
          <p:cNvPr id="4" name="Прямоугольник 3"/>
          <p:cNvSpPr/>
          <p:nvPr/>
        </p:nvSpPr>
        <p:spPr>
          <a:xfrm>
            <a:off x="0" y="-99392"/>
            <a:ext cx="9144000" cy="61555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3400" baseline="-25000" dirty="0" smtClean="0"/>
              <a:t>Results of reciprocal crosses between red-eyed </a:t>
            </a:r>
            <a:r>
              <a:rPr lang="en-US" sz="3400" i="1" baseline="-25000" dirty="0" smtClean="0"/>
              <a:t>(red) and white-eyed (white)</a:t>
            </a:r>
            <a:endParaRPr lang="ru-RU" sz="3400" dirty="0"/>
          </a:p>
        </p:txBody>
      </p:sp>
      <p:sp>
        <p:nvSpPr>
          <p:cNvPr id="5" name="Прямоугольник 4"/>
          <p:cNvSpPr/>
          <p:nvPr/>
        </p:nvSpPr>
        <p:spPr>
          <a:xfrm>
            <a:off x="-66119" y="467380"/>
            <a:ext cx="1109727" cy="369332"/>
          </a:xfrm>
          <a:prstGeom prst="rect">
            <a:avLst/>
          </a:prstGeom>
        </p:spPr>
        <p:txBody>
          <a:bodyPr wrap="none">
            <a:spAutoFit/>
          </a:bodyPr>
          <a:lstStyle/>
          <a:p>
            <a:r>
              <a:rPr lang="en-US" dirty="0" smtClean="0">
                <a:solidFill>
                  <a:srgbClr val="00B0F0"/>
                </a:solidFill>
              </a:rPr>
              <a:t>1 </a:t>
            </a:r>
            <a:r>
              <a:rPr lang="en-US" dirty="0" err="1" smtClean="0">
                <a:solidFill>
                  <a:srgbClr val="00B0F0"/>
                </a:solidFill>
              </a:rPr>
              <a:t>st</a:t>
            </a:r>
            <a:r>
              <a:rPr lang="en-US" dirty="0" smtClean="0">
                <a:solidFill>
                  <a:srgbClr val="00B0F0"/>
                </a:solidFill>
              </a:rPr>
              <a:t> cross:</a:t>
            </a:r>
            <a:endParaRPr lang="ru-RU" dirty="0"/>
          </a:p>
        </p:txBody>
      </p:sp>
      <p:sp>
        <p:nvSpPr>
          <p:cNvPr id="6" name="Прямоугольник 5"/>
          <p:cNvSpPr/>
          <p:nvPr/>
        </p:nvSpPr>
        <p:spPr>
          <a:xfrm>
            <a:off x="-83882" y="3717032"/>
            <a:ext cx="1119602" cy="369332"/>
          </a:xfrm>
          <a:prstGeom prst="rect">
            <a:avLst/>
          </a:prstGeom>
        </p:spPr>
        <p:txBody>
          <a:bodyPr wrap="none">
            <a:spAutoFit/>
          </a:bodyPr>
          <a:lstStyle/>
          <a:p>
            <a:r>
              <a:rPr lang="en-US" b="1" dirty="0" smtClean="0">
                <a:solidFill>
                  <a:srgbClr val="00B0F0"/>
                </a:solidFill>
              </a:rPr>
              <a:t>2</a:t>
            </a:r>
            <a:r>
              <a:rPr lang="en-US" b="1" baseline="30000" dirty="0" smtClean="0">
                <a:solidFill>
                  <a:srgbClr val="00B0F0"/>
                </a:solidFill>
              </a:rPr>
              <a:t>nd</a:t>
            </a:r>
            <a:r>
              <a:rPr lang="en-US" b="1" dirty="0" smtClean="0">
                <a:solidFill>
                  <a:srgbClr val="00B0F0"/>
                </a:solidFill>
              </a:rPr>
              <a:t> cross: </a:t>
            </a:r>
            <a:endParaRPr lang="ru-RU" dirty="0"/>
          </a:p>
        </p:txBody>
      </p:sp>
      <p:sp>
        <p:nvSpPr>
          <p:cNvPr id="7" name="Прямоугольник 6"/>
          <p:cNvSpPr/>
          <p:nvPr/>
        </p:nvSpPr>
        <p:spPr>
          <a:xfrm>
            <a:off x="5076056" y="476672"/>
            <a:ext cx="4067944" cy="7273786"/>
          </a:xfrm>
          <a:prstGeom prst="rect">
            <a:avLst/>
          </a:prstGeom>
          <a:ln>
            <a:solidFill>
              <a:srgbClr val="00B0F0"/>
            </a:solidFill>
          </a:ln>
        </p:spPr>
        <p:txBody>
          <a:bodyPr wrap="square">
            <a:spAutoFit/>
          </a:bodyPr>
          <a:lstStyle/>
          <a:p>
            <a:r>
              <a:rPr lang="en-US" sz="2800" baseline="-25000" dirty="0" smtClean="0"/>
              <a:t>The normal eye color of Drosophila is red. When Morgan crossed white-eyed male with red-eyed females, all the F1 progeny had red eyes, showing that the allele for white is recessive. Crossing the red-eyed F2 males and females,  he obtained a 3:1 ratio of red-eyed to white-eyed flies, but all the white-eyed flies were males. Among the red-eyed flies, the females/males ratio was 2:1. </a:t>
            </a:r>
          </a:p>
          <a:p>
            <a:r>
              <a:rPr lang="en-US" sz="2800" b="1" baseline="-25000" dirty="0" smtClean="0"/>
              <a:t>In cross 2 </a:t>
            </a:r>
            <a:r>
              <a:rPr lang="en-US" sz="2800" baseline="-25000" dirty="0" smtClean="0"/>
              <a:t>he obtained red males/ females/white males/white females in 1:1:1:1. In F1 all the females were red and all the males were white. This is similar to outcomes in the examples of chickens and moths, but note a difference: in chickens and moths the progeny are like the parent of opposite sex when the parental males carry the recessive alleles; in the </a:t>
            </a:r>
            <a:r>
              <a:rPr lang="en-US" sz="2800" i="1" baseline="-25000" dirty="0" smtClean="0"/>
              <a:t>Drosophila cross, this outcome is seen when the female parents carry the recessive alleles.</a:t>
            </a:r>
            <a:endParaRPr lang="en-US" sz="2800" i="1" dirty="0" smtClean="0"/>
          </a:p>
          <a:p>
            <a:endParaRPr lang="ru-RU" sz="2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659011"/>
            <a:ext cx="9144000" cy="5722317"/>
          </a:xfrm>
          <a:prstGeom prst="rect">
            <a:avLst/>
          </a:prstGeom>
        </p:spPr>
        <p:txBody>
          <a:bodyPr wrap="square">
            <a:spAutoFit/>
          </a:bodyPr>
          <a:lstStyle/>
          <a:p>
            <a:r>
              <a:rPr lang="en-US" sz="2800" baseline="-25000" dirty="0" smtClean="0"/>
              <a:t>Before turning to Morgan’s explanation of the </a:t>
            </a:r>
            <a:r>
              <a:rPr lang="en-US" sz="2800" i="1" baseline="-25000" dirty="0" smtClean="0"/>
              <a:t>Drosophila </a:t>
            </a:r>
            <a:r>
              <a:rPr lang="en-US" sz="2800" baseline="-25000" dirty="0" smtClean="0"/>
              <a:t>results, we should look at some of the cytological information he was able to use in his interpretations. In 1891, working with males of a species of </a:t>
            </a:r>
            <a:r>
              <a:rPr lang="en-US" sz="2800" i="1" baseline="-25000" dirty="0" err="1" smtClean="0"/>
              <a:t>Hemiptera</a:t>
            </a:r>
            <a:r>
              <a:rPr lang="en-US" sz="2800" baseline="-25000" dirty="0" smtClean="0"/>
              <a:t> (the true bugs), H. </a:t>
            </a:r>
            <a:r>
              <a:rPr lang="en-US" sz="2800" baseline="-25000" dirty="0" err="1" smtClean="0"/>
              <a:t>Henking</a:t>
            </a:r>
            <a:r>
              <a:rPr lang="en-US" sz="2800" baseline="-25000" dirty="0" smtClean="0"/>
              <a:t> observed that meiotic nuclei contained 11 pairs of chromosomes and an unpaired element that moved to one of the poles during the first meiotic division. </a:t>
            </a:r>
            <a:r>
              <a:rPr lang="en-US" sz="2800" baseline="-25000" dirty="0" err="1" smtClean="0"/>
              <a:t>Henking</a:t>
            </a:r>
            <a:r>
              <a:rPr lang="en-US" sz="2800" baseline="-25000" dirty="0" smtClean="0"/>
              <a:t> called this unpaired element an “X body;” he interpreted it as a nucleolus, but later studies showed it to be a chromosome. Similar unpaired elements were later found in other species. In 1905, Edmond Wilson noted that females of </a:t>
            </a:r>
            <a:r>
              <a:rPr lang="en-US" sz="2800" i="1" baseline="-25000" dirty="0" err="1" smtClean="0"/>
              <a:t>Protenor</a:t>
            </a:r>
            <a:r>
              <a:rPr lang="en-US" sz="2800" i="1" baseline="-25000" dirty="0" smtClean="0"/>
              <a:t> </a:t>
            </a:r>
            <a:r>
              <a:rPr lang="en-US" sz="2800" baseline="-25000" dirty="0" smtClean="0"/>
              <a:t>(another </a:t>
            </a:r>
            <a:r>
              <a:rPr lang="en-US" sz="2800" i="1" baseline="-25000" dirty="0" err="1" smtClean="0"/>
              <a:t>Hemipteran</a:t>
            </a:r>
            <a:r>
              <a:rPr lang="en-US" sz="2800" baseline="-25000" dirty="0" smtClean="0"/>
              <a:t>) have seven pairs of chromosomes, whereas males have six pairs and an unpaired chromosome, which Wilson called (by analogy) the X chromosome. The females, in fact, have a pair of X chromosomes.</a:t>
            </a:r>
            <a:endParaRPr lang="en-US" sz="2800" dirty="0" smtClean="0"/>
          </a:p>
          <a:p>
            <a:r>
              <a:rPr lang="en-US" sz="2800" baseline="-25000" dirty="0" smtClean="0"/>
              <a:t>Also in 1905, Nettie Stevens found that males and females of the beetle </a:t>
            </a:r>
            <a:r>
              <a:rPr lang="en-US" sz="2800" i="1" baseline="-25000" dirty="0" err="1" smtClean="0"/>
              <a:t>Tenebrio</a:t>
            </a:r>
            <a:r>
              <a:rPr lang="en-US" sz="2800" i="1" baseline="-25000" dirty="0" smtClean="0"/>
              <a:t> </a:t>
            </a:r>
            <a:r>
              <a:rPr lang="en-US" sz="2800" baseline="-25000" dirty="0" smtClean="0"/>
              <a:t>have the same number of chromosomes, but one of the chromosome pairs in males is </a:t>
            </a:r>
            <a:r>
              <a:rPr lang="en-US" sz="2800" baseline="-25000" dirty="0" err="1" smtClean="0"/>
              <a:t>heteromorphic</a:t>
            </a:r>
            <a:r>
              <a:rPr lang="en-US" sz="2800" baseline="-25000" dirty="0" smtClean="0"/>
              <a:t> (that is, the two members differ in size). One member of the </a:t>
            </a:r>
            <a:r>
              <a:rPr lang="en-US" sz="2800" baseline="-25000" dirty="0" err="1" smtClean="0"/>
              <a:t>heteromorphic</a:t>
            </a:r>
            <a:r>
              <a:rPr lang="en-US" sz="2800" baseline="-25000" dirty="0" smtClean="0"/>
              <a:t> pair appears identical to the members of a pair in the female; Stevens called this the X chromosome. The other member of the </a:t>
            </a:r>
            <a:r>
              <a:rPr lang="en-US" sz="2800" baseline="-25000" dirty="0" err="1" smtClean="0"/>
              <a:t>heteromorphic</a:t>
            </a:r>
            <a:r>
              <a:rPr lang="en-US" sz="2800" baseline="-25000" dirty="0" smtClean="0"/>
              <a:t> pair is never found in females; Stevens called this the Y chromosome. She found a similar situation in </a:t>
            </a:r>
            <a:r>
              <a:rPr lang="en-US" sz="2800" i="1" baseline="-25000" dirty="0" smtClean="0"/>
              <a:t>Drosophila</a:t>
            </a:r>
            <a:r>
              <a:rPr lang="en-US" sz="2800" baseline="-25000" dirty="0" smtClean="0"/>
              <a:t> </a:t>
            </a:r>
            <a:r>
              <a:rPr lang="en-US" sz="2800" baseline="-25000" dirty="0" err="1" smtClean="0"/>
              <a:t>melanogaster</a:t>
            </a:r>
            <a:r>
              <a:rPr lang="en-US" sz="2800" baseline="-25000" dirty="0" smtClean="0"/>
              <a:t>, which has four pairs of chromosomes, with one of the pairs being </a:t>
            </a:r>
            <a:r>
              <a:rPr lang="en-US" sz="2800" baseline="-25000" dirty="0" err="1" smtClean="0"/>
              <a:t>heteromorphic</a:t>
            </a:r>
            <a:r>
              <a:rPr lang="en-US" sz="2800" baseline="-25000" dirty="0" smtClean="0"/>
              <a:t> in males. </a:t>
            </a:r>
          </a:p>
          <a:p>
            <a:r>
              <a:rPr lang="en-US" sz="2800" baseline="-25000" dirty="0" smtClean="0"/>
              <a:t>Next Figures summarizes these two basic situations. </a:t>
            </a:r>
            <a:endParaRPr lang="ru-RU" sz="2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Sex chromosomes in insects</a:t>
            </a:r>
            <a:endParaRPr lang="ru-RU" dirty="0"/>
          </a:p>
        </p:txBody>
      </p:sp>
      <p:sp>
        <p:nvSpPr>
          <p:cNvPr id="3" name="Содержимое 2"/>
          <p:cNvSpPr>
            <a:spLocks noGrp="1"/>
          </p:cNvSpPr>
          <p:nvPr>
            <p:ph sz="half" idx="1"/>
          </p:nvPr>
        </p:nvSpPr>
        <p:spPr/>
        <p:txBody>
          <a:bodyPr>
            <a:normAutofit fontScale="70000" lnSpcReduction="20000"/>
          </a:bodyPr>
          <a:lstStyle/>
          <a:p>
            <a:pPr>
              <a:buNone/>
            </a:pPr>
            <a:endParaRPr lang="en-US" baseline="-25000" dirty="0" smtClean="0"/>
          </a:p>
          <a:p>
            <a:pPr>
              <a:buNone/>
            </a:pPr>
            <a:endParaRPr lang="en-US" baseline="-25000" dirty="0" smtClean="0"/>
          </a:p>
          <a:p>
            <a:pPr>
              <a:buNone/>
            </a:pPr>
            <a:endParaRPr lang="en-US" baseline="-25000" dirty="0" smtClean="0"/>
          </a:p>
          <a:p>
            <a:pPr>
              <a:buNone/>
            </a:pPr>
            <a:endParaRPr lang="en-US" baseline="-25000" dirty="0" smtClean="0"/>
          </a:p>
          <a:p>
            <a:pPr>
              <a:buNone/>
            </a:pPr>
            <a:endParaRPr lang="en-US" baseline="-25000" dirty="0" smtClean="0"/>
          </a:p>
          <a:p>
            <a:pPr>
              <a:buNone/>
            </a:pPr>
            <a:endParaRPr lang="en-US" sz="2000" baseline="-25000" dirty="0" smtClean="0"/>
          </a:p>
          <a:p>
            <a:pPr>
              <a:buNone/>
            </a:pPr>
            <a:endParaRPr lang="en-US" sz="2000" baseline="-25000" dirty="0" smtClean="0"/>
          </a:p>
          <a:p>
            <a:pPr>
              <a:buNone/>
            </a:pPr>
            <a:endParaRPr lang="en-US" sz="2000" baseline="-25000" dirty="0" smtClean="0"/>
          </a:p>
          <a:p>
            <a:pPr>
              <a:buNone/>
            </a:pPr>
            <a:endParaRPr lang="en-US" sz="2000" baseline="-25000" dirty="0" smtClean="0"/>
          </a:p>
        </p:txBody>
      </p:sp>
      <p:sp>
        <p:nvSpPr>
          <p:cNvPr id="4" name="Содержимое 3"/>
          <p:cNvSpPr>
            <a:spLocks noGrp="1"/>
          </p:cNvSpPr>
          <p:nvPr>
            <p:ph sz="half" idx="2"/>
          </p:nvPr>
        </p:nvSpPr>
        <p:spPr/>
        <p:txBody>
          <a:bodyPr>
            <a:normAutofit fontScale="70000" lnSpcReduction="20000"/>
          </a:bodyPr>
          <a:lstStyle/>
          <a:p>
            <a:pPr>
              <a:buNone/>
            </a:pPr>
            <a:r>
              <a:rPr lang="en-US" sz="5800" baseline="-25000" dirty="0" smtClean="0"/>
              <a:t>Segregation of the </a:t>
            </a:r>
            <a:r>
              <a:rPr lang="en-US" sz="5800" baseline="-25000" dirty="0" err="1" smtClean="0"/>
              <a:t>heteromorphic</a:t>
            </a:r>
            <a:r>
              <a:rPr lang="en-US" sz="5800" baseline="-25000" dirty="0" smtClean="0"/>
              <a:t> chromosome pair (X and Y) during meiosis in a </a:t>
            </a:r>
            <a:r>
              <a:rPr lang="en-US" sz="5800" i="1" baseline="-25000" dirty="0" err="1" smtClean="0"/>
              <a:t>Tenebrio</a:t>
            </a:r>
            <a:r>
              <a:rPr lang="en-US" sz="5800" i="1" baseline="-25000" dirty="0" smtClean="0"/>
              <a:t> </a:t>
            </a:r>
            <a:r>
              <a:rPr lang="en-US" sz="5800" baseline="-25000" dirty="0" smtClean="0"/>
              <a:t>male. </a:t>
            </a:r>
          </a:p>
          <a:p>
            <a:pPr>
              <a:buNone/>
            </a:pPr>
            <a:r>
              <a:rPr lang="en-US" sz="5800" baseline="-25000" dirty="0" smtClean="0"/>
              <a:t>The X and Y chromosomes are being pulled to opposite poles during anaphase I. </a:t>
            </a:r>
          </a:p>
          <a:p>
            <a:pPr>
              <a:buNone/>
            </a:pPr>
            <a:r>
              <a:rPr lang="en-US" sz="4100" i="1" baseline="-25000" dirty="0" smtClean="0"/>
              <a:t>(From A. M. </a:t>
            </a:r>
            <a:r>
              <a:rPr lang="en-US" sz="4100" i="1" baseline="-25000" dirty="0" err="1" smtClean="0"/>
              <a:t>Srb</a:t>
            </a:r>
            <a:r>
              <a:rPr lang="en-US" sz="4100" i="1" baseline="-25000" dirty="0" smtClean="0"/>
              <a:t>, R. D. Owen, and R. S. Edgar, General Genetics, 2d ed. Copyright 1965 by W. H. Freeman and Company.)</a:t>
            </a:r>
            <a:endParaRPr lang="ru-RU" sz="4100" i="1" dirty="0" smtClean="0"/>
          </a:p>
          <a:p>
            <a:endParaRPr lang="en-US" baseline="-25000" dirty="0" smtClean="0"/>
          </a:p>
          <a:p>
            <a:pPr>
              <a:buNone/>
            </a:pPr>
            <a:endParaRPr lang="en-US" baseline="-25000" dirty="0" smtClean="0"/>
          </a:p>
          <a:p>
            <a:pPr>
              <a:buNone/>
            </a:pPr>
            <a:endParaRPr lang="en-US" baseline="-25000" dirty="0" smtClean="0"/>
          </a:p>
          <a:p>
            <a:pPr>
              <a:buNone/>
            </a:pPr>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p:txBody>
      </p:sp>
      <p:pic>
        <p:nvPicPr>
          <p:cNvPr id="1029" name="Picture 5"/>
          <p:cNvPicPr>
            <a:picLocks noChangeAspect="1" noChangeArrowheads="1"/>
          </p:cNvPicPr>
          <p:nvPr/>
        </p:nvPicPr>
        <p:blipFill>
          <a:blip r:embed="rId2" cstate="print"/>
          <a:srcRect/>
          <a:stretch>
            <a:fillRect/>
          </a:stretch>
        </p:blipFill>
        <p:spPr bwMode="auto">
          <a:xfrm>
            <a:off x="971600" y="1628800"/>
            <a:ext cx="2800350" cy="4171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79581" y="475102"/>
            <a:ext cx="7220811" cy="4029054"/>
          </a:xfrm>
          <a:prstGeom prst="rect">
            <a:avLst/>
          </a:prstGeom>
          <a:noFill/>
          <a:ln w="9525">
            <a:noFill/>
            <a:miter lim="800000"/>
            <a:headEnd/>
            <a:tailEnd/>
          </a:ln>
        </p:spPr>
      </p:pic>
      <p:sp>
        <p:nvSpPr>
          <p:cNvPr id="3" name="Прямоугольник 2"/>
          <p:cNvSpPr/>
          <p:nvPr/>
        </p:nvSpPr>
        <p:spPr>
          <a:xfrm>
            <a:off x="899592" y="4531186"/>
            <a:ext cx="7200800" cy="913070"/>
          </a:xfrm>
          <a:prstGeom prst="rect">
            <a:avLst/>
          </a:prstGeom>
        </p:spPr>
        <p:txBody>
          <a:bodyPr wrap="square">
            <a:spAutoFit/>
          </a:bodyPr>
          <a:lstStyle/>
          <a:p>
            <a:r>
              <a:rPr lang="en-US" sz="3200" baseline="-25000" dirty="0" smtClean="0"/>
              <a:t>The chromosomal constitutions of males and females in 2 insect species.</a:t>
            </a:r>
            <a:endParaRPr lang="ru-RU" sz="32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7384"/>
            <a:ext cx="9144000" cy="6370975"/>
          </a:xfrm>
          <a:prstGeom prst="rect">
            <a:avLst/>
          </a:prstGeom>
        </p:spPr>
        <p:txBody>
          <a:bodyPr wrap="square">
            <a:spAutoFit/>
          </a:bodyPr>
          <a:lstStyle/>
          <a:p>
            <a:r>
              <a:rPr lang="en-US" baseline="-25000" dirty="0" smtClean="0"/>
              <a:t>(You may be wondering about the male grasshoppers studied by Carothers that had both a </a:t>
            </a:r>
            <a:r>
              <a:rPr lang="en-US" baseline="-25000" dirty="0" err="1" smtClean="0"/>
              <a:t>heteromorphic</a:t>
            </a:r>
            <a:r>
              <a:rPr lang="en-US" baseline="-25000" dirty="0" smtClean="0"/>
              <a:t> chromosome pair and an unpaired chromosome. This situation is very unusual, and we needn’t to worry about it at this point.)</a:t>
            </a:r>
            <a:endParaRPr lang="en-US" dirty="0" smtClean="0"/>
          </a:p>
          <a:p>
            <a:r>
              <a:rPr lang="en-US" baseline="-25000" dirty="0" smtClean="0"/>
              <a:t>With this background information, Morgan constructed an interpretation of his genetic data. First, it appears that the X and Y chromosomes determine the sex of the fly. Drosophila females have 4 chromosome pairs, whereas males have 3 matching pairs plus a </a:t>
            </a:r>
            <a:r>
              <a:rPr lang="en-US" baseline="-25000" dirty="0" err="1" smtClean="0"/>
              <a:t>heteromorphic</a:t>
            </a:r>
            <a:r>
              <a:rPr lang="en-US" baseline="-25000" dirty="0" smtClean="0"/>
              <a:t> pair. Thus, meiosis in the female produces eggs that each bear one X chromosome. Although the X and Y chromosomes in males are </a:t>
            </a:r>
            <a:r>
              <a:rPr lang="en-US" baseline="-25000" dirty="0" err="1" smtClean="0"/>
              <a:t>heteromorphic</a:t>
            </a:r>
            <a:r>
              <a:rPr lang="en-US" baseline="-25000" dirty="0" smtClean="0"/>
              <a:t>,  they seem to synapse and segregate like </a:t>
            </a:r>
            <a:r>
              <a:rPr lang="en-US" baseline="-25000" dirty="0" err="1" smtClean="0"/>
              <a:t>homologs</a:t>
            </a:r>
            <a:r>
              <a:rPr lang="en-US" baseline="-25000" dirty="0" smtClean="0"/>
              <a:t> (Figure). </a:t>
            </a:r>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endParaRPr lang="en-US" baseline="-25000" dirty="0" smtClean="0"/>
          </a:p>
          <a:p>
            <a:r>
              <a:rPr lang="en-US" baseline="-25000" dirty="0" smtClean="0"/>
              <a:t>Thus, meiosis in the male produces two types I of sperm, one type bearing an X chromosome and the other bearing a Y chromosome. According to this explanation, union of an egg with an X-bearing sperm produces an XX (female) zygote and union with a Y-bearing sperm produces an XY (male) zygote. Furthermore, approximately equal numbers of males and females are expected due to the equal segregation of X and Y.</a:t>
            </a:r>
            <a:endParaRPr lang="en-US" dirty="0" smtClean="0"/>
          </a:p>
          <a:p>
            <a:r>
              <a:rPr lang="en-US" baseline="-25000" dirty="0" smtClean="0"/>
              <a:t>Morgan next turned to the problem of eye color.  Assume that the alleles for red or white eye color are present on the X chromosome, with no counterpart on the Y chromosome. Thus, females would have two alleles for this gene, whereas males would have only one. This highly unexpected situation proves to fit the data. In  the original cross of the white-eyed male with red-eyed females, all F1 progeny had red eyes, showing that the allele for red eyes is dominant. Therefore, we can represent the 2 alleles as </a:t>
            </a:r>
            <a:r>
              <a:rPr lang="en-US" i="1" baseline="-25000" dirty="0" smtClean="0"/>
              <a:t>W (red) </a:t>
            </a:r>
            <a:r>
              <a:rPr lang="en-US" baseline="-25000" dirty="0" smtClean="0"/>
              <a:t>and</a:t>
            </a:r>
            <a:r>
              <a:rPr lang="en-US" i="1" baseline="-25000" dirty="0" smtClean="0"/>
              <a:t> w (white). </a:t>
            </a:r>
            <a:r>
              <a:rPr lang="en-US" baseline="-25000" dirty="0" smtClean="0"/>
              <a:t>If we designate the X chromosomes as X</a:t>
            </a:r>
            <a:r>
              <a:rPr lang="en-US" baseline="5000" dirty="0" smtClean="0"/>
              <a:t>W </a:t>
            </a:r>
            <a:r>
              <a:rPr lang="en-US" baseline="-25000" dirty="0" smtClean="0"/>
              <a:t>and </a:t>
            </a:r>
            <a:r>
              <a:rPr lang="en-US" baseline="-25000" dirty="0" err="1" smtClean="0"/>
              <a:t>X</a:t>
            </a:r>
            <a:r>
              <a:rPr lang="en-US" baseline="5000" dirty="0" err="1" smtClean="0"/>
              <a:t>w</a:t>
            </a:r>
            <a:r>
              <a:rPr lang="en-US" baseline="-25000" dirty="0" smtClean="0"/>
              <a:t> to indicate I the alleles supposedly carried by them, then we can diagram the two reciprocal crosses as shown in previous  Figure of red and white eyed flies crosses. </a:t>
            </a:r>
            <a:endParaRPr lang="en-US" i="1" dirty="0" smtClean="0"/>
          </a:p>
          <a:p>
            <a:r>
              <a:rPr lang="en-US" baseline="-25000" dirty="0" smtClean="0"/>
              <a:t>As we can see from the figure, the genetic results of the two reciprocal crosses are completely consistent with the known meiotic behavior of the X and Y chromosomes. This experiment strongly supports the notion that genes are located on chromosomes. However, it is on correlation; it does not constitute a definitive proof Be Sutton-</a:t>
            </a:r>
            <a:r>
              <a:rPr lang="en-US" baseline="-25000" dirty="0" err="1" smtClean="0"/>
              <a:t>Boveri</a:t>
            </a:r>
            <a:r>
              <a:rPr lang="en-US" baseline="-25000" dirty="0" smtClean="0"/>
              <a:t> theory.</a:t>
            </a:r>
            <a:endParaRPr lang="ru-RU" dirty="0"/>
          </a:p>
        </p:txBody>
      </p:sp>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47864" y="1340768"/>
            <a:ext cx="4149476" cy="2376264"/>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548680"/>
            <a:ext cx="8136904" cy="5755422"/>
          </a:xfrm>
          <a:prstGeom prst="rect">
            <a:avLst/>
          </a:prstGeom>
        </p:spPr>
        <p:txBody>
          <a:bodyPr wrap="square">
            <a:spAutoFit/>
          </a:bodyPr>
          <a:lstStyle/>
          <a:p>
            <a:r>
              <a:rPr lang="en-US" sz="2400" baseline="-25000" dirty="0" smtClean="0"/>
              <a:t>Can the same XX and XY chromosome theory be applied to the results of the earlier crosses made with chickens and moths? You will find that it cannot. However Richard Goldschmidt recognized immediately that this results can be explained with a similar hypothesis, Making the simple assumption that the males have pairs of identical chromosomes whereas the females have</a:t>
            </a:r>
            <a:r>
              <a:rPr lang="en-US" sz="2400" i="1" baseline="-25000" dirty="0" smtClean="0"/>
              <a:t> </a:t>
            </a:r>
            <a:r>
              <a:rPr lang="en-US" sz="2400" baseline="-25000" dirty="0" smtClean="0"/>
              <a:t>a </a:t>
            </a:r>
            <a:r>
              <a:rPr lang="en-US" sz="2400" baseline="-25000" dirty="0" err="1" smtClean="0"/>
              <a:t>heteromorphic</a:t>
            </a:r>
            <a:r>
              <a:rPr lang="en-US" sz="2400" baseline="-25000" dirty="0" smtClean="0"/>
              <a:t> pair. To distinguish this situation from the X-Y situation in </a:t>
            </a:r>
            <a:r>
              <a:rPr lang="en-US" sz="2400" i="1" baseline="-25000" dirty="0" smtClean="0"/>
              <a:t>Drosophila</a:t>
            </a:r>
            <a:r>
              <a:rPr lang="en-US" sz="2400" baseline="-25000" dirty="0" smtClean="0"/>
              <a:t>, Morgan suggested that the </a:t>
            </a:r>
            <a:r>
              <a:rPr lang="en-US" sz="2400" baseline="-25000" dirty="0" err="1" smtClean="0"/>
              <a:t>heteromorphic</a:t>
            </a:r>
            <a:r>
              <a:rPr lang="en-US" sz="2400" baseline="-25000" dirty="0" smtClean="0"/>
              <a:t> chromosomes in chickens and moths be called W-Z, with males being ZZ and females being WZ. Thus, if the genes in the chicken and moth crosses are on the Z chromosome, the crosses can be diagrammed as shown in chart:</a:t>
            </a:r>
          </a:p>
          <a:p>
            <a:endParaRPr lang="en-US" sz="2400" dirty="0" smtClean="0"/>
          </a:p>
          <a:p>
            <a:endParaRPr lang="en-US" sz="2400" baseline="-25000" dirty="0" smtClean="0"/>
          </a:p>
          <a:p>
            <a:endParaRPr lang="en-US" sz="2400" baseline="-25000" dirty="0" smtClean="0"/>
          </a:p>
          <a:p>
            <a:endParaRPr lang="en-US" sz="2400" baseline="-25000" dirty="0" smtClean="0"/>
          </a:p>
          <a:p>
            <a:endParaRPr lang="en-US" sz="2400" baseline="-25000" dirty="0" smtClean="0"/>
          </a:p>
          <a:p>
            <a:endParaRPr lang="en-US" sz="2400" baseline="-25000" dirty="0" smtClean="0"/>
          </a:p>
          <a:p>
            <a:endParaRPr lang="en-US" sz="2400" baseline="-25000" dirty="0" smtClean="0"/>
          </a:p>
          <a:p>
            <a:endParaRPr lang="en-US" sz="2400" baseline="-25000" dirty="0" smtClean="0"/>
          </a:p>
          <a:p>
            <a:endParaRPr lang="en-US" sz="2400" baseline="-25000" dirty="0" smtClean="0"/>
          </a:p>
          <a:p>
            <a:endParaRPr lang="en-US" sz="2400" baseline="-25000" dirty="0" smtClean="0"/>
          </a:p>
          <a:p>
            <a:endParaRPr lang="en-US" sz="2400" baseline="-25000" dirty="0" smtClean="0"/>
          </a:p>
          <a:p>
            <a:r>
              <a:rPr lang="en-US" sz="2400" baseline="-25000" dirty="0" smtClean="0"/>
              <a:t>The interpretation is consistent with the genetic data. In this case, cytological data provided a confirmation of the genetic hypothesis. In 1914, J. Seiler verified that both chromosomes are identical in all pairs in male moths whereas females have one </a:t>
            </a:r>
            <a:r>
              <a:rPr lang="en-US" sz="2400" baseline="-25000" dirty="0" err="1" smtClean="0"/>
              <a:t>heteromorphic</a:t>
            </a:r>
            <a:r>
              <a:rPr lang="en-US" sz="2400" baseline="-25000" dirty="0" smtClean="0"/>
              <a:t> pair.</a:t>
            </a:r>
            <a:endParaRPr lang="ru-RU" sz="2400" dirty="0"/>
          </a:p>
        </p:txBody>
      </p:sp>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67744" y="2564904"/>
            <a:ext cx="5221821" cy="2847455"/>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1143000"/>
          </a:xfrm>
        </p:spPr>
        <p:style>
          <a:lnRef idx="1">
            <a:schemeClr val="accent3"/>
          </a:lnRef>
          <a:fillRef idx="2">
            <a:schemeClr val="accent3"/>
          </a:fillRef>
          <a:effectRef idx="1">
            <a:schemeClr val="accent3"/>
          </a:effectRef>
          <a:fontRef idx="minor">
            <a:schemeClr val="dk1"/>
          </a:fontRef>
        </p:style>
        <p:txBody>
          <a:bodyPr/>
          <a:lstStyle/>
          <a:p>
            <a:r>
              <a:rPr lang="en-US" dirty="0" smtClean="0"/>
              <a:t>The proof of Chromosome theory</a:t>
            </a:r>
            <a:endParaRPr lang="ru-RU" dirty="0"/>
          </a:p>
        </p:txBody>
      </p:sp>
      <p:sp>
        <p:nvSpPr>
          <p:cNvPr id="4" name="Содержимое 3"/>
          <p:cNvSpPr>
            <a:spLocks noGrp="1"/>
          </p:cNvSpPr>
          <p:nvPr>
            <p:ph sz="half" idx="2"/>
          </p:nvPr>
        </p:nvSpPr>
        <p:spPr>
          <a:xfrm>
            <a:off x="3779912" y="1052736"/>
            <a:ext cx="5364088" cy="5616624"/>
          </a:xfrm>
        </p:spPr>
        <p:txBody>
          <a:bodyPr>
            <a:normAutofit fontScale="85000" lnSpcReduction="10000"/>
          </a:bodyPr>
          <a:lstStyle/>
          <a:p>
            <a:r>
              <a:rPr lang="en-US" baseline="-25000" dirty="0" smtClean="0"/>
              <a:t>The correlations between the behavior of genes and the behavior of chromosomes made it very likely that genes are parts of chromosomes. But this was not a proof of the chromosome theory, and debate continued. The critical proof of the Sutton-</a:t>
            </a:r>
            <a:r>
              <a:rPr lang="en-US" baseline="-25000" dirty="0" err="1" smtClean="0"/>
              <a:t>Boveri</a:t>
            </a:r>
            <a:r>
              <a:rPr lang="en-US" baseline="-25000" dirty="0" smtClean="0"/>
              <a:t> theory came from one of Morgan’s students, Calvin Bridges. </a:t>
            </a:r>
            <a:r>
              <a:rPr lang="en-US" baseline="-25000" dirty="0" err="1" smtClean="0"/>
              <a:t>Bridges’s</a:t>
            </a:r>
            <a:r>
              <a:rPr lang="en-US" baseline="-25000" dirty="0" smtClean="0"/>
              <a:t> work began with a fruit fly cross we have discussed before, now represented in our new symbolism as </a:t>
            </a:r>
            <a:r>
              <a:rPr lang="en-US" baseline="-25000" dirty="0" err="1" smtClean="0"/>
              <a:t>X</a:t>
            </a:r>
            <a:r>
              <a:rPr lang="en-US" baseline="5000" dirty="0" err="1" smtClean="0"/>
              <a:t>w</a:t>
            </a:r>
            <a:r>
              <a:rPr lang="en-US" baseline="-25000" dirty="0" err="1" smtClean="0"/>
              <a:t>X</a:t>
            </a:r>
            <a:r>
              <a:rPr lang="en-US" baseline="5000" dirty="0" err="1" smtClean="0"/>
              <a:t>w</a:t>
            </a:r>
            <a:r>
              <a:rPr lang="en-US" baseline="-25000" dirty="0" smtClean="0"/>
              <a:t> (white-eyed female) × </a:t>
            </a:r>
            <a:r>
              <a:rPr lang="en-US" baseline="-25000" dirty="0" err="1" smtClean="0"/>
              <a:t>X</a:t>
            </a:r>
            <a:r>
              <a:rPr lang="en-US" baseline="5000" dirty="0" err="1" smtClean="0"/>
              <a:t>w+</a:t>
            </a:r>
            <a:r>
              <a:rPr lang="en-US" baseline="-25000" dirty="0" err="1" smtClean="0"/>
              <a:t>Y</a:t>
            </a:r>
            <a:r>
              <a:rPr lang="en-US" baseline="-25000" dirty="0" smtClean="0"/>
              <a:t> (red-eyed male). We know that the progeny are </a:t>
            </a:r>
            <a:r>
              <a:rPr lang="en-US" baseline="-25000" dirty="0" err="1" smtClean="0"/>
              <a:t>X</a:t>
            </a:r>
            <a:r>
              <a:rPr lang="en-US" baseline="5000" dirty="0" err="1" smtClean="0"/>
              <a:t>w+</a:t>
            </a:r>
            <a:r>
              <a:rPr lang="en-US" baseline="-25000" dirty="0" err="1" smtClean="0"/>
              <a:t>X</a:t>
            </a:r>
            <a:r>
              <a:rPr lang="en-US" baseline="5000" dirty="0" err="1" smtClean="0"/>
              <a:t>w</a:t>
            </a:r>
            <a:r>
              <a:rPr lang="en-US" baseline="-25000" dirty="0" smtClean="0"/>
              <a:t> (red-eyed ) and </a:t>
            </a:r>
            <a:r>
              <a:rPr lang="en-US" baseline="-25000" dirty="0" err="1" smtClean="0"/>
              <a:t>X</a:t>
            </a:r>
            <a:r>
              <a:rPr lang="en-US" baseline="5000" dirty="0" err="1" smtClean="0"/>
              <a:t>w</a:t>
            </a:r>
            <a:r>
              <a:rPr lang="en-US" baseline="-25000" dirty="0" err="1" smtClean="0"/>
              <a:t>Y</a:t>
            </a:r>
            <a:r>
              <a:rPr lang="en-US" baseline="-25000" dirty="0" smtClean="0"/>
              <a:t> (white-eyed male). When Bridges replicated the cross on a large scale, he observed a few exceptions among the progeny. About one out of every 2000 F1 progeny was a white-eyed female or a red-eyed male. Collectively, these individuals were called primary exceptional progeny. All the primary exceptional males proved to be sterile. However, when Bridges crossed the primary exceptional white-eyed females with normal red-eyed males, approximately 4 % of the progeny were white-eyed females and </a:t>
            </a:r>
            <a:r>
              <a:rPr lang="en-US" baseline="-25000" dirty="0" err="1" smtClean="0"/>
              <a:t>redeyed</a:t>
            </a:r>
            <a:r>
              <a:rPr lang="en-US" baseline="-25000" dirty="0" smtClean="0"/>
              <a:t> males that were fertile. Thus, exceptional offspring were again recovered, but at a higher frequency, and the males were fertile. These exceptional progeny of primary exceptional mothers were called secondary exceptional offspring. How do we explain the exceptional progeny?</a:t>
            </a:r>
            <a:endParaRPr lang="ru-RU" dirty="0"/>
          </a:p>
        </p:txBody>
      </p:sp>
      <p:pic>
        <p:nvPicPr>
          <p:cNvPr id="7170"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1" y="1124744"/>
            <a:ext cx="4144974" cy="341444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41277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
            </a:r>
            <a:br>
              <a:rPr lang="en-US" dirty="0" smtClean="0"/>
            </a:br>
            <a:r>
              <a:rPr lang="en-US" dirty="0" smtClean="0"/>
              <a:t>Independent segregation of</a:t>
            </a:r>
            <a:br>
              <a:rPr lang="en-US" dirty="0" smtClean="0"/>
            </a:br>
            <a:r>
              <a:rPr lang="en-US" dirty="0" smtClean="0"/>
              <a:t>gametes</a:t>
            </a:r>
            <a:br>
              <a:rPr lang="en-US" dirty="0" smtClean="0"/>
            </a:br>
            <a:endParaRPr lang="ru-RU" dirty="0"/>
          </a:p>
        </p:txBody>
      </p:sp>
      <p:sp>
        <p:nvSpPr>
          <p:cNvPr id="3" name="Содержимое 2"/>
          <p:cNvSpPr>
            <a:spLocks noGrp="1"/>
          </p:cNvSpPr>
          <p:nvPr>
            <p:ph idx="1"/>
          </p:nvPr>
        </p:nvSpPr>
        <p:spPr/>
        <p:txBody>
          <a:bodyPr/>
          <a:lstStyle/>
          <a:p>
            <a:pPr>
              <a:buNone/>
            </a:pPr>
            <a:r>
              <a:rPr lang="en-US" dirty="0" smtClean="0"/>
              <a:t>• </a:t>
            </a:r>
            <a:r>
              <a:rPr lang="en-US" b="1" dirty="0"/>
              <a:t>Halving</a:t>
            </a:r>
            <a:r>
              <a:rPr lang="en-US" dirty="0"/>
              <a:t> of </a:t>
            </a:r>
            <a:r>
              <a:rPr lang="en-US" b="1" dirty="0"/>
              <a:t>gene pairs </a:t>
            </a:r>
            <a:r>
              <a:rPr lang="en-US" dirty="0"/>
              <a:t>in gametes</a:t>
            </a:r>
          </a:p>
          <a:p>
            <a:pPr>
              <a:buNone/>
            </a:pPr>
            <a:r>
              <a:rPr lang="en-US" dirty="0"/>
              <a:t>• The members of the gene pairs </a:t>
            </a:r>
            <a:r>
              <a:rPr lang="en-US" b="1" dirty="0"/>
              <a:t>segregate</a:t>
            </a:r>
          </a:p>
          <a:p>
            <a:pPr>
              <a:buNone/>
            </a:pPr>
            <a:r>
              <a:rPr lang="en-US" b="1" dirty="0"/>
              <a:t>equally</a:t>
            </a:r>
            <a:r>
              <a:rPr lang="en-US" dirty="0"/>
              <a:t> </a:t>
            </a:r>
            <a:r>
              <a:rPr lang="en-US" b="1" dirty="0"/>
              <a:t>into</a:t>
            </a:r>
            <a:r>
              <a:rPr lang="en-US" dirty="0"/>
              <a:t> the </a:t>
            </a:r>
            <a:r>
              <a:rPr lang="en-US" b="1" dirty="0"/>
              <a:t>gametes</a:t>
            </a:r>
          </a:p>
          <a:p>
            <a:pPr>
              <a:buNone/>
            </a:pPr>
            <a:r>
              <a:rPr lang="en-US" dirty="0"/>
              <a:t>• The </a:t>
            </a:r>
            <a:r>
              <a:rPr lang="en-US" b="1" dirty="0"/>
              <a:t>union</a:t>
            </a:r>
            <a:r>
              <a:rPr lang="en-US" dirty="0"/>
              <a:t> of one gamete from each parent</a:t>
            </a:r>
          </a:p>
          <a:p>
            <a:pPr>
              <a:buNone/>
            </a:pPr>
            <a:r>
              <a:rPr lang="en-US" dirty="0"/>
              <a:t>to form the zygote is </a:t>
            </a:r>
            <a:r>
              <a:rPr lang="en-US" b="1" dirty="0"/>
              <a:t>random</a:t>
            </a:r>
            <a:endParaRPr lang="ru-RU"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smtClean="0"/>
              <a:t>The proof of Chromosome theory</a:t>
            </a:r>
            <a:endParaRPr lang="ru-RU" dirty="0"/>
          </a:p>
        </p:txBody>
      </p:sp>
      <p:sp>
        <p:nvSpPr>
          <p:cNvPr id="4" name="Содержимое 3"/>
          <p:cNvSpPr>
            <a:spLocks noGrp="1"/>
          </p:cNvSpPr>
          <p:nvPr>
            <p:ph sz="half" idx="2"/>
          </p:nvPr>
        </p:nvSpPr>
        <p:spPr/>
        <p:txBody>
          <a:bodyPr>
            <a:normAutofit fontScale="85000" lnSpcReduction="20000"/>
          </a:bodyPr>
          <a:lstStyle/>
          <a:p>
            <a:pPr>
              <a:buNone/>
            </a:pPr>
            <a:r>
              <a:rPr lang="en-US" baseline="-25000" dirty="0" smtClean="0"/>
              <a:t>It is obvious that the exceptional females — which like all females, have two X chromosomes — must get both of these chromosomes from their mothers because they are homozygous for </a:t>
            </a:r>
            <a:r>
              <a:rPr lang="en-US" i="1" baseline="-25000" dirty="0" smtClean="0"/>
              <a:t>w. </a:t>
            </a:r>
            <a:r>
              <a:rPr lang="en-US" baseline="-25000" dirty="0" smtClean="0"/>
              <a:t>Similarly, exceptional male^| must get their X chromosomes from their fathers because they carry w+. Bridges hypothesized rare mishaps during</a:t>
            </a:r>
            <a:r>
              <a:rPr lang="en-US" dirty="0" smtClean="0"/>
              <a:t> </a:t>
            </a:r>
            <a:r>
              <a:rPr lang="en-US" baseline="-25000" dirty="0" smtClean="0"/>
              <a:t>meiosis in the female whereby the paired X chromosomes fail to separate during either the first or second division. This would result in meiotic nuclei containing either two X chromosomes or no X at all. Such a failure to separate is called </a:t>
            </a:r>
            <a:r>
              <a:rPr lang="en-US" baseline="-25000" dirty="0" err="1" smtClean="0"/>
              <a:t>nondisjunction</a:t>
            </a:r>
            <a:r>
              <a:rPr lang="en-US" baseline="-25000" dirty="0" smtClean="0"/>
              <a:t>; it produces an XX nucleus and a </a:t>
            </a:r>
            <a:r>
              <a:rPr lang="en-US" baseline="-25000" dirty="0" err="1" smtClean="0"/>
              <a:t>nullo</a:t>
            </a:r>
            <a:r>
              <a:rPr lang="en-US" baseline="-25000" dirty="0" smtClean="0"/>
              <a:t>-X nucleus (containing no X). Fertilization of eggs having these types of nuclei by sperm from a wild-type male produces four zygotic classes. It is important to note that the line represent</a:t>
            </a:r>
            <a:endParaRPr lang="ru-RU" dirty="0"/>
          </a:p>
        </p:txBody>
      </p:sp>
      <p:pic>
        <p:nvPicPr>
          <p:cNvPr id="8194"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299525" y="1988840"/>
            <a:ext cx="4704523" cy="3528392"/>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smtClean="0"/>
              <a:t>The proof of Chromosome theory</a:t>
            </a:r>
            <a:endParaRPr lang="ru-RU" dirty="0"/>
          </a:p>
        </p:txBody>
      </p:sp>
      <p:sp>
        <p:nvSpPr>
          <p:cNvPr id="4" name="Содержимое 3"/>
          <p:cNvSpPr>
            <a:spLocks noGrp="1"/>
          </p:cNvSpPr>
          <p:nvPr>
            <p:ph sz="half" idx="2"/>
          </p:nvPr>
        </p:nvSpPr>
        <p:spPr>
          <a:xfrm>
            <a:off x="4716016" y="1484784"/>
            <a:ext cx="3970784" cy="4968552"/>
          </a:xfrm>
        </p:spPr>
        <p:txBody>
          <a:bodyPr>
            <a:normAutofit fontScale="77500" lnSpcReduction="20000"/>
          </a:bodyPr>
          <a:lstStyle/>
          <a:p>
            <a:pPr>
              <a:buNone/>
            </a:pPr>
            <a:r>
              <a:rPr lang="en-US" baseline="-25000" dirty="0" err="1" smtClean="0"/>
              <a:t>ing</a:t>
            </a:r>
            <a:r>
              <a:rPr lang="en-US" baseline="-25000" dirty="0" smtClean="0"/>
              <a:t> a chromosome in these diagrams is in each case not a single chromosome but a pair of daughter </a:t>
            </a:r>
            <a:r>
              <a:rPr lang="en-US" baseline="-25000" dirty="0" err="1" smtClean="0"/>
              <a:t>chromatids</a:t>
            </a:r>
            <a:r>
              <a:rPr lang="en-US" baseline="-25000" dirty="0" smtClean="0"/>
              <a:t>.</a:t>
            </a:r>
            <a:endParaRPr lang="en-US" dirty="0" smtClean="0"/>
          </a:p>
          <a:p>
            <a:pPr>
              <a:buNone/>
            </a:pPr>
            <a:r>
              <a:rPr lang="en-US" baseline="-25000" dirty="0" smtClean="0"/>
              <a:t>If we assume that the XXX and YO zygotes die before development is complete, then the two types of </a:t>
            </a:r>
            <a:r>
              <a:rPr lang="en-US" baseline="-25000" dirty="0" err="1" smtClean="0"/>
              <a:t>exeptional</a:t>
            </a:r>
            <a:r>
              <a:rPr lang="en-US" baseline="-25000" dirty="0" smtClean="0"/>
              <a:t> progeny can be expected to be </a:t>
            </a:r>
            <a:r>
              <a:rPr lang="en-US" baseline="-25000" dirty="0" err="1" smtClean="0"/>
              <a:t>X</a:t>
            </a:r>
            <a:r>
              <a:rPr lang="en-US" baseline="5000" dirty="0" err="1" smtClean="0"/>
              <a:t>w</a:t>
            </a:r>
            <a:r>
              <a:rPr lang="en-US" baseline="-25000" dirty="0" err="1" smtClean="0"/>
              <a:t>X</a:t>
            </a:r>
            <a:r>
              <a:rPr lang="en-US" baseline="5000" dirty="0" err="1" smtClean="0"/>
              <a:t>w</a:t>
            </a:r>
            <a:r>
              <a:rPr lang="en-US" baseline="-25000" dirty="0" err="1" smtClean="0"/>
              <a:t>Y</a:t>
            </a:r>
            <a:r>
              <a:rPr lang="en-US" baseline="-25000" dirty="0" smtClean="0"/>
              <a:t> (female) and </a:t>
            </a:r>
            <a:r>
              <a:rPr lang="en-US" baseline="-25000" dirty="0" err="1" smtClean="0"/>
              <a:t>X</a:t>
            </a:r>
            <a:r>
              <a:rPr lang="en-US" baseline="5000" dirty="0" err="1" smtClean="0"/>
              <a:t>w+</a:t>
            </a:r>
            <a:r>
              <a:rPr lang="en-US" baseline="-25000" dirty="0" err="1" smtClean="0"/>
              <a:t>O</a:t>
            </a:r>
            <a:r>
              <a:rPr lang="en-US" baseline="-25000" dirty="0" smtClean="0"/>
              <a:t> (male). Notice that it is implicit in </a:t>
            </a:r>
            <a:r>
              <a:rPr lang="en-US" baseline="-25000" dirty="0" err="1" smtClean="0"/>
              <a:t>Bridges’s</a:t>
            </a:r>
            <a:r>
              <a:rPr lang="en-US" baseline="-25000" dirty="0" smtClean="0"/>
              <a:t> model that the sex of </a:t>
            </a:r>
            <a:r>
              <a:rPr lang="en-US" i="1" baseline="-25000" dirty="0" smtClean="0"/>
              <a:t>Drosophila</a:t>
            </a:r>
            <a:r>
              <a:rPr lang="en-US" baseline="-25000" dirty="0" smtClean="0"/>
              <a:t> is determined not by the presence or absence of the Y chromosome but by the number of X chromosomes with  two X chromosomes producing a male. </a:t>
            </a:r>
            <a:endParaRPr lang="en-US" dirty="0" smtClean="0"/>
          </a:p>
          <a:p>
            <a:pPr>
              <a:buNone/>
            </a:pPr>
            <a:r>
              <a:rPr lang="en-US" baseline="-25000" dirty="0" smtClean="0"/>
              <a:t>What about the about the sterility </a:t>
            </a:r>
            <a:r>
              <a:rPr lang="en-US" baseline="-25000" dirty="0" err="1" smtClean="0"/>
              <a:t>ot</a:t>
            </a:r>
            <a:r>
              <a:rPr lang="en-US" baseline="-25000" dirty="0" smtClean="0"/>
              <a:t> the primary exceptional males? This makes sense it we assume that a male must have a Y chromosome to be fertile.</a:t>
            </a:r>
            <a:endParaRPr lang="en-US" dirty="0" smtClean="0"/>
          </a:p>
          <a:p>
            <a:pPr>
              <a:buNone/>
            </a:pPr>
            <a:r>
              <a:rPr lang="en-US" baseline="-25000" dirty="0" smtClean="0"/>
              <a:t> How can we explain the secondary exceptional offspring? During meiosis in the XXY females, if the two X chromosomes paired and disjoined all the time while half  of the eggs received the unpaired Y chromosome and half did not, there would be equal numbers of X-bearing and XY-bearing eggs.</a:t>
            </a:r>
            <a:endParaRPr lang="en-US" dirty="0" smtClean="0"/>
          </a:p>
        </p:txBody>
      </p:sp>
      <p:pic>
        <p:nvPicPr>
          <p:cNvPr id="9218"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323528" y="2852936"/>
            <a:ext cx="4355976" cy="1878997"/>
          </a:xfrm>
          <a:prstGeom prst="rect">
            <a:avLst/>
          </a:prstGeom>
          <a:noFill/>
          <a:ln w="9525">
            <a:noFill/>
            <a:miter lim="800000"/>
            <a:headEnd/>
            <a:tailEnd/>
          </a:ln>
        </p:spPr>
      </p:pic>
      <p:sp>
        <p:nvSpPr>
          <p:cNvPr id="6" name="Прямоугольник 5"/>
          <p:cNvSpPr/>
          <p:nvPr/>
        </p:nvSpPr>
        <p:spPr>
          <a:xfrm>
            <a:off x="-36512" y="5107250"/>
            <a:ext cx="4248472" cy="369332"/>
          </a:xfrm>
          <a:prstGeom prst="rect">
            <a:avLst/>
          </a:prstGeom>
        </p:spPr>
        <p:txBody>
          <a:bodyPr wrap="square">
            <a:spAutoFit/>
          </a:bodyPr>
          <a:lstStyle/>
          <a:p>
            <a:r>
              <a:rPr lang="en-US" baseline="-25000" dirty="0" smtClean="0"/>
              <a:t>Three different segregation patterns in an XXY female fruit fly. </a:t>
            </a:r>
            <a:endParaRPr lang="ru-RU" dirty="0"/>
          </a:p>
        </p:txBody>
      </p:sp>
      <p:sp>
        <p:nvSpPr>
          <p:cNvPr id="8" name="Прямоугольник 7"/>
          <p:cNvSpPr/>
          <p:nvPr/>
        </p:nvSpPr>
        <p:spPr>
          <a:xfrm>
            <a:off x="107504" y="3212976"/>
            <a:ext cx="264816" cy="369332"/>
          </a:xfrm>
          <a:prstGeom prst="rect">
            <a:avLst/>
          </a:prstGeom>
        </p:spPr>
        <p:txBody>
          <a:bodyPr wrap="none">
            <a:spAutoFit/>
          </a:bodyPr>
          <a:lstStyle/>
          <a:p>
            <a:r>
              <a:rPr lang="en-US" baseline="-25000" dirty="0" smtClean="0">
                <a:solidFill>
                  <a:prstClr val="black"/>
                </a:solidFill>
              </a:rPr>
              <a:t>X</a:t>
            </a:r>
            <a:endParaRPr lang="ru-RU" dirty="0"/>
          </a:p>
        </p:txBody>
      </p:sp>
      <p:sp>
        <p:nvSpPr>
          <p:cNvPr id="9" name="Прямоугольник 8"/>
          <p:cNvSpPr/>
          <p:nvPr/>
        </p:nvSpPr>
        <p:spPr>
          <a:xfrm>
            <a:off x="119112" y="3356992"/>
            <a:ext cx="132408" cy="369332"/>
          </a:xfrm>
          <a:prstGeom prst="rect">
            <a:avLst/>
          </a:prstGeom>
        </p:spPr>
        <p:txBody>
          <a:bodyPr wrap="square">
            <a:spAutoFit/>
          </a:bodyPr>
          <a:lstStyle/>
          <a:p>
            <a:r>
              <a:rPr lang="en-US" baseline="-25000" dirty="0" smtClean="0"/>
              <a:t>X</a:t>
            </a:r>
            <a:endParaRPr lang="ru-R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smtClean="0"/>
              <a:t>The proof of Chromosome theory</a:t>
            </a:r>
            <a:endParaRPr lang="ru-RU" dirty="0"/>
          </a:p>
        </p:txBody>
      </p:sp>
      <p:sp>
        <p:nvSpPr>
          <p:cNvPr id="4" name="Содержимое 3"/>
          <p:cNvSpPr>
            <a:spLocks noGrp="1"/>
          </p:cNvSpPr>
          <p:nvPr>
            <p:ph sz="half" idx="2"/>
          </p:nvPr>
        </p:nvSpPr>
        <p:spPr>
          <a:xfrm>
            <a:off x="4648200" y="1340768"/>
            <a:ext cx="4495800" cy="5373216"/>
          </a:xfrm>
        </p:spPr>
        <p:txBody>
          <a:bodyPr>
            <a:normAutofit fontScale="92500" lnSpcReduction="20000"/>
          </a:bodyPr>
          <a:lstStyle/>
          <a:p>
            <a:pPr>
              <a:buNone/>
            </a:pPr>
            <a:r>
              <a:rPr lang="en-US" baseline="-25000" dirty="0" smtClean="0">
                <a:solidFill>
                  <a:srgbClr val="FF0000"/>
                </a:solidFill>
              </a:rPr>
              <a:t>       </a:t>
            </a:r>
            <a:r>
              <a:rPr lang="en-US" baseline="-25000" dirty="0" smtClean="0"/>
              <a:t>and XY-bearing eggs. However, we know that the X and Y chromosomes can pair and segregate, because normal males produce equal numbers of X-bearing and Y-bearing sperm. How did this help explain the results Bridges observed? To explain the observed results, he assumed that during meiosis in the XXY females, 84% of the pairings were between the two X chromosomes while the Y chromosome successfully paired with an X chromosome in 16% of the pairings, leaving the other X chromosome free to move to either pole. One-half (8 %) of these pairings will result in </a:t>
            </a:r>
            <a:r>
              <a:rPr lang="en-US" baseline="-25000" dirty="0" err="1" smtClean="0"/>
              <a:t>X</a:t>
            </a:r>
            <a:r>
              <a:rPr lang="en-US" baseline="5000" dirty="0" err="1" smtClean="0"/>
              <a:t>w</a:t>
            </a:r>
            <a:r>
              <a:rPr lang="en-US" baseline="-25000" dirty="0" err="1" smtClean="0"/>
              <a:t>X</a:t>
            </a:r>
            <a:r>
              <a:rPr lang="en-US" baseline="5000" dirty="0" err="1" smtClean="0"/>
              <a:t>w</a:t>
            </a:r>
            <a:r>
              <a:rPr lang="en-US" baseline="-25000" dirty="0" smtClean="0"/>
              <a:t> and Y eggs, and the other one-half (8 %) will result in </a:t>
            </a:r>
            <a:r>
              <a:rPr lang="en-US" baseline="-25000" dirty="0" err="1" smtClean="0"/>
              <a:t>X</a:t>
            </a:r>
            <a:r>
              <a:rPr lang="en-US" baseline="5000" dirty="0" err="1" smtClean="0"/>
              <a:t>w</a:t>
            </a:r>
            <a:r>
              <a:rPr lang="en-US" baseline="-25000" dirty="0" err="1" smtClean="0"/>
              <a:t>X</a:t>
            </a:r>
            <a:r>
              <a:rPr lang="en-US" baseline="5000" dirty="0" err="1" smtClean="0"/>
              <a:t>w</a:t>
            </a:r>
            <a:r>
              <a:rPr lang="en-US" baseline="-25000" dirty="0" err="1" smtClean="0"/>
              <a:t>and</a:t>
            </a:r>
            <a:r>
              <a:rPr lang="en-US" baseline="-25000" dirty="0" smtClean="0"/>
              <a:t> Y eggs. </a:t>
            </a:r>
            <a:endParaRPr lang="en-US" dirty="0" smtClean="0"/>
          </a:p>
          <a:p>
            <a:pPr>
              <a:buNone/>
            </a:pPr>
            <a:r>
              <a:rPr lang="en-US" baseline="-25000" dirty="0" smtClean="0"/>
              <a:t>               We can now look at the results of fertilization by equal numbers of </a:t>
            </a:r>
            <a:r>
              <a:rPr lang="en-US" baseline="-25000" dirty="0" err="1" smtClean="0"/>
              <a:t>X</a:t>
            </a:r>
            <a:r>
              <a:rPr lang="en-US" baseline="5000" dirty="0" err="1" smtClean="0"/>
              <a:t>w+</a:t>
            </a:r>
            <a:r>
              <a:rPr lang="en-US" baseline="-25000" dirty="0" err="1" smtClean="0"/>
              <a:t>and</a:t>
            </a:r>
            <a:r>
              <a:rPr lang="en-US" baseline="-25000" dirty="0" smtClean="0"/>
              <a:t> Y sperm. We find that one-half of the fertilized </a:t>
            </a:r>
            <a:r>
              <a:rPr lang="en-US" baseline="-25000" dirty="0" err="1" smtClean="0"/>
              <a:t>X</a:t>
            </a:r>
            <a:r>
              <a:rPr lang="en-US" baseline="5000" dirty="0" err="1" smtClean="0"/>
              <a:t>w</a:t>
            </a:r>
            <a:r>
              <a:rPr lang="en-US" baseline="-25000" dirty="0" err="1" smtClean="0"/>
              <a:t>X</a:t>
            </a:r>
            <a:r>
              <a:rPr lang="en-US" baseline="5000" dirty="0" err="1" smtClean="0"/>
              <a:t>w</a:t>
            </a:r>
            <a:r>
              <a:rPr lang="en-US" baseline="-25000" dirty="0" smtClean="0"/>
              <a:t> and Y eggs will produce </a:t>
            </a:r>
            <a:r>
              <a:rPr lang="en-US" baseline="-25000" dirty="0" err="1" smtClean="0"/>
              <a:t>X</a:t>
            </a:r>
            <a:r>
              <a:rPr lang="en-US" baseline="5000" dirty="0" err="1" smtClean="0"/>
              <a:t>w</a:t>
            </a:r>
            <a:r>
              <a:rPr lang="en-US" baseline="-25000" dirty="0" err="1" smtClean="0"/>
              <a:t>X</a:t>
            </a:r>
            <a:r>
              <a:rPr lang="en-US" baseline="5000" dirty="0" err="1" smtClean="0"/>
              <a:t>w</a:t>
            </a:r>
            <a:r>
              <a:rPr lang="en-US" baseline="-25000" dirty="0" err="1" smtClean="0"/>
              <a:t>X</a:t>
            </a:r>
            <a:r>
              <a:rPr lang="en-US" baseline="5000" dirty="0" err="1" smtClean="0"/>
              <a:t>w+</a:t>
            </a:r>
            <a:r>
              <a:rPr lang="en-US" baseline="-25000" dirty="0" err="1" smtClean="0"/>
              <a:t>and</a:t>
            </a:r>
            <a:r>
              <a:rPr lang="en-US" baseline="-25000" dirty="0" smtClean="0"/>
              <a:t> YY zygotes, which presumably die. The other one-half of these fertilized eggs produce the secondary exceptions, </a:t>
            </a:r>
            <a:r>
              <a:rPr lang="en-US" baseline="-25000" dirty="0" err="1" smtClean="0"/>
              <a:t>X</a:t>
            </a:r>
            <a:r>
              <a:rPr lang="en-US" baseline="5000" dirty="0" err="1" smtClean="0"/>
              <a:t>w</a:t>
            </a:r>
            <a:r>
              <a:rPr lang="en-US" baseline="-25000" dirty="0" err="1" smtClean="0"/>
              <a:t>X</a:t>
            </a:r>
            <a:r>
              <a:rPr lang="en-US" baseline="5000" dirty="0" err="1" smtClean="0"/>
              <a:t>w</a:t>
            </a:r>
            <a:r>
              <a:rPr lang="en-US" baseline="5000" dirty="0" smtClean="0"/>
              <a:t> </a:t>
            </a:r>
            <a:r>
              <a:rPr lang="en-US" baseline="-25000" dirty="0" smtClean="0"/>
              <a:t>Y and </a:t>
            </a:r>
            <a:r>
              <a:rPr lang="en-US" baseline="-25000" dirty="0" err="1" smtClean="0"/>
              <a:t>X</a:t>
            </a:r>
            <a:r>
              <a:rPr lang="en-US" baseline="5000" dirty="0" err="1" smtClean="0"/>
              <a:t>w+</a:t>
            </a:r>
            <a:r>
              <a:rPr lang="en-US" baseline="-25000" dirty="0" err="1" smtClean="0"/>
              <a:t>Y</a:t>
            </a:r>
            <a:r>
              <a:rPr lang="en-US" baseline="-25000" dirty="0" smtClean="0"/>
              <a:t>. Now we see why the</a:t>
            </a:r>
          </a:p>
        </p:txBody>
      </p:sp>
      <p:pic>
        <p:nvPicPr>
          <p:cNvPr id="10242"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t="-227" r="-112"/>
          <a:stretch>
            <a:fillRect/>
          </a:stretch>
        </p:blipFill>
        <p:spPr bwMode="auto">
          <a:xfrm>
            <a:off x="0" y="1421456"/>
            <a:ext cx="5041937" cy="4455817"/>
          </a:xfrm>
          <a:prstGeom prst="rect">
            <a:avLst/>
          </a:prstGeom>
          <a:noFill/>
          <a:ln w="9525">
            <a:noFill/>
            <a:miter lim="800000"/>
            <a:headEnd/>
            <a:tailEnd/>
          </a:ln>
        </p:spPr>
      </p:pic>
      <p:sp>
        <p:nvSpPr>
          <p:cNvPr id="5" name="Прямоугольник 4"/>
          <p:cNvSpPr/>
          <p:nvPr/>
        </p:nvSpPr>
        <p:spPr>
          <a:xfrm>
            <a:off x="190358" y="2636912"/>
            <a:ext cx="637226" cy="523220"/>
          </a:xfrm>
          <a:prstGeom prst="rect">
            <a:avLst/>
          </a:prstGeom>
        </p:spPr>
        <p:txBody>
          <a:bodyPr wrap="none">
            <a:spAutoFit/>
          </a:bodyPr>
          <a:lstStyle/>
          <a:p>
            <a:pPr marL="342900" lvl="0" indent="-342900">
              <a:spcBef>
                <a:spcPct val="20000"/>
              </a:spcBef>
            </a:pPr>
            <a:r>
              <a:rPr lang="en-US" sz="2800" i="1" baseline="-25000" dirty="0" smtClean="0"/>
              <a:t>Eggs</a:t>
            </a:r>
            <a:endParaRPr lang="ru-RU" sz="2800" dirty="0"/>
          </a:p>
        </p:txBody>
      </p:sp>
      <p:sp>
        <p:nvSpPr>
          <p:cNvPr id="6" name="Прямоугольник 5"/>
          <p:cNvSpPr/>
          <p:nvPr/>
        </p:nvSpPr>
        <p:spPr>
          <a:xfrm>
            <a:off x="190358" y="4437112"/>
            <a:ext cx="637226" cy="523220"/>
          </a:xfrm>
          <a:prstGeom prst="rect">
            <a:avLst/>
          </a:prstGeom>
        </p:spPr>
        <p:txBody>
          <a:bodyPr wrap="none">
            <a:spAutoFit/>
          </a:bodyPr>
          <a:lstStyle/>
          <a:p>
            <a:pPr marL="342900" lvl="0" indent="-342900">
              <a:spcBef>
                <a:spcPct val="20000"/>
              </a:spcBef>
            </a:pPr>
            <a:r>
              <a:rPr lang="en-US" sz="2800" i="1" baseline="-25000" dirty="0" smtClean="0"/>
              <a:t>Eggs</a:t>
            </a:r>
            <a:endParaRPr lang="ru-RU" sz="2800" dirty="0"/>
          </a:p>
        </p:txBody>
      </p:sp>
      <p:sp>
        <p:nvSpPr>
          <p:cNvPr id="7" name="Прямоугольник 6"/>
          <p:cNvSpPr/>
          <p:nvPr/>
        </p:nvSpPr>
        <p:spPr>
          <a:xfrm>
            <a:off x="0" y="5661248"/>
            <a:ext cx="5004048" cy="1200329"/>
          </a:xfrm>
          <a:prstGeom prst="rect">
            <a:avLst/>
          </a:prstGeom>
        </p:spPr>
        <p:txBody>
          <a:bodyPr wrap="square">
            <a:spAutoFit/>
          </a:bodyPr>
          <a:lstStyle/>
          <a:p>
            <a:pPr algn="ctr"/>
            <a:r>
              <a:rPr lang="en-US" sz="2400" baseline="-25000" dirty="0" smtClean="0">
                <a:latin typeface="Arial" pitchFamily="34" charset="0"/>
                <a:cs typeface="Arial" pitchFamily="34" charset="0"/>
              </a:rPr>
              <a:t>The proposed origin of secondary exceptional progeny as a result of specific gamete types produced by the XXY. </a:t>
            </a:r>
            <a:r>
              <a:rPr lang="en-US" sz="2400" i="1" baseline="-25000" dirty="0" smtClean="0">
                <a:latin typeface="Arial" pitchFamily="34" charset="0"/>
                <a:cs typeface="Arial" pitchFamily="34" charset="0"/>
              </a:rPr>
              <a:t>Red</a:t>
            </a:r>
            <a:r>
              <a:rPr lang="en-US" sz="2400" baseline="-25000" dirty="0" smtClean="0">
                <a:latin typeface="Arial" pitchFamily="34" charset="0"/>
                <a:cs typeface="Arial" pitchFamily="34" charset="0"/>
              </a:rPr>
              <a:t>, red-eyed and </a:t>
            </a:r>
            <a:r>
              <a:rPr lang="en-US" sz="2400" i="1" baseline="-25000" dirty="0" smtClean="0">
                <a:latin typeface="Arial" pitchFamily="34" charset="0"/>
                <a:cs typeface="Arial" pitchFamily="34" charset="0"/>
              </a:rPr>
              <a:t>white</a:t>
            </a:r>
            <a:r>
              <a:rPr lang="en-US" sz="2400" baseline="-25000" dirty="0" smtClean="0">
                <a:latin typeface="Arial" pitchFamily="34" charset="0"/>
                <a:cs typeface="Arial" pitchFamily="34" charset="0"/>
              </a:rPr>
              <a:t>, white-eyed </a:t>
            </a:r>
            <a:r>
              <a:rPr lang="en-US" sz="2400" i="1" baseline="-25000" dirty="0" smtClean="0">
                <a:latin typeface="Arial" pitchFamily="34" charset="0"/>
                <a:cs typeface="Arial" pitchFamily="34" charset="0"/>
              </a:rPr>
              <a:t>Drosophila</a:t>
            </a:r>
            <a:r>
              <a:rPr lang="en-US" sz="2400" baseline="-25000" dirty="0" smtClean="0">
                <a:latin typeface="Arial" pitchFamily="34" charset="0"/>
                <a:cs typeface="Arial" pitchFamily="34" charset="0"/>
              </a:rPr>
              <a:t>. </a:t>
            </a:r>
            <a:endParaRPr lang="ru-RU" sz="2400" dirty="0">
              <a:latin typeface="Arial" pitchFamily="34" charset="0"/>
              <a:cs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60648"/>
            <a:ext cx="9144000" cy="5293757"/>
          </a:xfrm>
          <a:prstGeom prst="rect">
            <a:avLst/>
          </a:prstGeom>
        </p:spPr>
        <p:txBody>
          <a:bodyPr wrap="square">
            <a:spAutoFit/>
          </a:bodyPr>
          <a:lstStyle/>
          <a:p>
            <a:r>
              <a:rPr lang="en-US" sz="2600" baseline="-25000" dirty="0" smtClean="0"/>
              <a:t>secondary exceptional males are fertile: each of them receives a Y chromosome from the XXY mother.</a:t>
            </a:r>
            <a:endParaRPr lang="en-US" sz="2600" dirty="0" smtClean="0"/>
          </a:p>
          <a:p>
            <a:r>
              <a:rPr lang="en-US" sz="2600" baseline="-25000" dirty="0" smtClean="0"/>
              <a:t>       So far, this is all a model — an intellectual edifice. Bridges assumed that </a:t>
            </a:r>
            <a:r>
              <a:rPr lang="en-US" sz="2600" i="1" baseline="-25000" dirty="0" smtClean="0"/>
              <a:t>w </a:t>
            </a:r>
            <a:r>
              <a:rPr lang="en-US" sz="2600" baseline="-25000" dirty="0" smtClean="0"/>
              <a:t>and</a:t>
            </a:r>
            <a:r>
              <a:rPr lang="en-US" sz="2600" i="1" baseline="-25000" dirty="0" smtClean="0"/>
              <a:t> w+ </a:t>
            </a:r>
            <a:r>
              <a:rPr lang="en-US" sz="2600" baseline="-25000" dirty="0" smtClean="0"/>
              <a:t>are located on X chromosomes, and hypothesized </a:t>
            </a:r>
            <a:r>
              <a:rPr lang="en-US" sz="2600" baseline="-25000" dirty="0" err="1" smtClean="0"/>
              <a:t>nondisjunction</a:t>
            </a:r>
            <a:r>
              <a:rPr lang="en-US" sz="2600" baseline="-25000" dirty="0" smtClean="0"/>
              <a:t> to explain the exceptional progeny. However, if this model is correct, he could make testable predictions.</a:t>
            </a:r>
            <a:endParaRPr lang="en-US" sz="2600" dirty="0" smtClean="0"/>
          </a:p>
          <a:p>
            <a:r>
              <a:rPr lang="en-US" sz="2600" b="1" baseline="-25000" dirty="0" smtClean="0"/>
              <a:t>1. </a:t>
            </a:r>
            <a:r>
              <a:rPr lang="en-US" sz="2600" baseline="-25000" dirty="0" smtClean="0"/>
              <a:t>Cytological study of the primary exceptional progeny (which were identified through the genetic study) should show that the females are XXY and the males are XO. Bridges confirmed this prediction.</a:t>
            </a:r>
          </a:p>
          <a:p>
            <a:r>
              <a:rPr lang="en-US" sz="2600" b="1" baseline="-25000" dirty="0" smtClean="0"/>
              <a:t>2. </a:t>
            </a:r>
            <a:r>
              <a:rPr lang="en-US" sz="2600" baseline="-25000" dirty="0" smtClean="0"/>
              <a:t>Cytological study of the secondary exceptional progeny (which were identified genetically) should show that the females are XXY and the males are XY. Bridges confirmed this prediction.</a:t>
            </a:r>
          </a:p>
          <a:p>
            <a:r>
              <a:rPr lang="en-US" sz="2600" b="1" baseline="-25000" dirty="0" smtClean="0"/>
              <a:t>3. </a:t>
            </a:r>
            <a:r>
              <a:rPr lang="en-US" sz="2600" baseline="-25000" dirty="0" smtClean="0"/>
              <a:t>One-half of the red-eyed daughters of exceptional white-eyed females should be XXY, and one-half should be XX. Bridges confirmed this prediction.</a:t>
            </a:r>
          </a:p>
          <a:p>
            <a:r>
              <a:rPr lang="en-US" sz="2600" b="1" baseline="-25000" dirty="0" smtClean="0"/>
              <a:t>4. </a:t>
            </a:r>
            <a:r>
              <a:rPr lang="en-US" sz="2600" baseline="-25000" dirty="0" smtClean="0"/>
              <a:t>One-half of the white-eyed sons of exceptional white-eyed females should themselves give exceptional progeny, and all of those that do should be XYY. Bridges confirmed this prediction.</a:t>
            </a:r>
          </a:p>
          <a:p>
            <a:r>
              <a:rPr lang="en-US" sz="2600" baseline="-25000" dirty="0" smtClean="0"/>
              <a:t>        Thus, Bridges verified all the testable predictions arising from the assumptions that </a:t>
            </a:r>
            <a:r>
              <a:rPr lang="en-US" sz="2600" i="1" baseline="-25000" dirty="0" smtClean="0"/>
              <a:t>w</a:t>
            </a:r>
            <a:r>
              <a:rPr lang="en-US" sz="2600" baseline="-25000" dirty="0" smtClean="0"/>
              <a:t> and </a:t>
            </a:r>
            <a:r>
              <a:rPr lang="en-US" sz="2600" i="1" baseline="-25000" dirty="0" smtClean="0"/>
              <a:t>w+</a:t>
            </a:r>
            <a:r>
              <a:rPr lang="en-US" sz="2600" baseline="-25000" dirty="0" smtClean="0"/>
              <a:t> are indeed on the X chromosome and that as a rare meiotic event chromosomes fail to disjoin. These confirmations provide unequivocal evidence that genes are associated with chromosomes and are probably parts of the chromosomes themselves.</a:t>
            </a:r>
            <a:endParaRPr lang="ru-RU" sz="2600" dirty="0"/>
          </a:p>
        </p:txBody>
      </p:sp>
      <p:sp>
        <p:nvSpPr>
          <p:cNvPr id="3" name="Прямоугольник 2"/>
          <p:cNvSpPr/>
          <p:nvPr/>
        </p:nvSpPr>
        <p:spPr>
          <a:xfrm>
            <a:off x="251520" y="5354632"/>
            <a:ext cx="8604448" cy="1384995"/>
          </a:xfrm>
          <a:prstGeom prst="rect">
            <a:avLst/>
          </a:prstGeom>
        </p:spPr>
        <p:txBody>
          <a:bodyPr wrap="square">
            <a:spAutoFit/>
          </a:bodyPr>
          <a:lstStyle/>
          <a:p>
            <a:pPr algn="ctr"/>
            <a:r>
              <a:rPr lang="en-US" sz="3600" baseline="-25000" dirty="0" smtClean="0">
                <a:solidFill>
                  <a:srgbClr val="00B0F0"/>
                </a:solidFill>
              </a:rPr>
              <a:t>When Bridges used the chromosome theory to predict successfully the outcome of certain genetic analyses, the chromosome location of genes was established beyond reasonable doubt.</a:t>
            </a:r>
            <a:endParaRPr lang="ru-RU" sz="3600" dirty="0">
              <a:solidFill>
                <a:srgbClr val="00B0F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384"/>
            <a:ext cx="9144000" cy="648072"/>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Sex chromosomes and sex linkage</a:t>
            </a:r>
            <a:endParaRPr lang="ru-RU" dirty="0"/>
          </a:p>
        </p:txBody>
      </p:sp>
      <p:sp>
        <p:nvSpPr>
          <p:cNvPr id="4" name="Содержимое 3"/>
          <p:cNvSpPr>
            <a:spLocks noGrp="1"/>
          </p:cNvSpPr>
          <p:nvPr>
            <p:ph sz="half" idx="2"/>
          </p:nvPr>
        </p:nvSpPr>
        <p:spPr>
          <a:xfrm>
            <a:off x="0" y="2852936"/>
            <a:ext cx="9144000" cy="4005064"/>
          </a:xfrm>
        </p:spPr>
        <p:txBody>
          <a:bodyPr>
            <a:normAutofit/>
          </a:bodyPr>
          <a:lstStyle/>
          <a:p>
            <a:pPr>
              <a:buNone/>
            </a:pPr>
            <a:r>
              <a:rPr lang="en-US" baseline="-25000" dirty="0" smtClean="0"/>
              <a:t>       Humans and all mammals show an X-Y sex-determining mechanism, with males being XY and females XX. The mechanism in humans, however, differs from that in </a:t>
            </a:r>
            <a:r>
              <a:rPr lang="en-US" i="1" baseline="-25000" dirty="0" smtClean="0"/>
              <a:t>Drosophila</a:t>
            </a:r>
            <a:r>
              <a:rPr lang="en-US" baseline="-25000" dirty="0" smtClean="0"/>
              <a:t>: it is the presence of the Y that determines maleness in humans. This difference is demonstrated by the sexual phenotypes of the abnormal chromosome types XXY and XO. </a:t>
            </a:r>
            <a:endParaRPr lang="en-US" dirty="0" smtClean="0"/>
          </a:p>
        </p:txBody>
      </p:sp>
      <p:pic>
        <p:nvPicPr>
          <p:cNvPr id="1026"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2035995" y="836712"/>
            <a:ext cx="5056285" cy="1944216"/>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50405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Sex chromosomes and sex linkage</a:t>
            </a:r>
            <a:endParaRPr lang="ru-RU" dirty="0"/>
          </a:p>
        </p:txBody>
      </p:sp>
      <p:sp>
        <p:nvSpPr>
          <p:cNvPr id="3" name="Прямоугольник 2"/>
          <p:cNvSpPr/>
          <p:nvPr/>
        </p:nvSpPr>
        <p:spPr>
          <a:xfrm>
            <a:off x="0" y="299938"/>
            <a:ext cx="9144000" cy="3129062"/>
          </a:xfrm>
          <a:prstGeom prst="rect">
            <a:avLst/>
          </a:prstGeom>
        </p:spPr>
        <p:txBody>
          <a:bodyPr wrap="square">
            <a:spAutoFit/>
          </a:bodyPr>
          <a:lstStyle/>
          <a:p>
            <a:r>
              <a:rPr lang="en-US" sz="2400" baseline="-25000" dirty="0" smtClean="0"/>
              <a:t> </a:t>
            </a:r>
            <a:r>
              <a:rPr lang="en-US" sz="2400" dirty="0" smtClean="0"/>
              <a:t>      </a:t>
            </a:r>
            <a:r>
              <a:rPr lang="en-US" sz="2400" baseline="-25000" dirty="0" smtClean="0"/>
              <a:t>Vascular plants show a variety of sexual arrangements. Some species have both male and female sex organs on the same plant , either combined into the same flower — making it a </a:t>
            </a:r>
            <a:r>
              <a:rPr lang="en-US" sz="2400" b="1" baseline="-25000" dirty="0" smtClean="0"/>
              <a:t>hermaphroditic </a:t>
            </a:r>
            <a:r>
              <a:rPr lang="en-US" sz="2400" baseline="-25000" dirty="0" smtClean="0"/>
              <a:t>species</a:t>
            </a:r>
            <a:r>
              <a:rPr lang="en-US" sz="2400" b="1" baseline="-25000" dirty="0" smtClean="0"/>
              <a:t> </a:t>
            </a:r>
            <a:r>
              <a:rPr lang="en-US" sz="2400" baseline="-25000" dirty="0" smtClean="0"/>
              <a:t>(e.g., rose) — or in separate flowers on the same plant — making it a </a:t>
            </a:r>
            <a:r>
              <a:rPr lang="en-US" sz="2400" b="1" baseline="-25000" dirty="0" err="1" smtClean="0"/>
              <a:t>monoecious</a:t>
            </a:r>
            <a:r>
              <a:rPr lang="en-US" sz="2400" b="1" baseline="-25000" dirty="0" smtClean="0"/>
              <a:t> </a:t>
            </a:r>
            <a:r>
              <a:rPr lang="en-US" sz="2400" baseline="-25000" dirty="0" smtClean="0"/>
              <a:t>species (e.g., corn). </a:t>
            </a:r>
          </a:p>
          <a:p>
            <a:r>
              <a:rPr lang="en-US" sz="2400" b="1" baseline="-25000" dirty="0" err="1" smtClean="0"/>
              <a:t>Dioecious</a:t>
            </a:r>
            <a:r>
              <a:rPr lang="en-US" sz="2400" b="1" baseline="-25000" dirty="0" smtClean="0"/>
              <a:t> </a:t>
            </a:r>
            <a:r>
              <a:rPr lang="en-US" sz="2400" baseline="-25000" dirty="0" smtClean="0"/>
              <a:t>species, however, have the sexes separate, with female plants bearing flowers containing </a:t>
            </a:r>
            <a:r>
              <a:rPr lang="en-US" sz="2400" baseline="-25000" dirty="0" err="1" smtClean="0"/>
              <a:t>onlv</a:t>
            </a:r>
            <a:r>
              <a:rPr lang="en-US" sz="2400" baseline="-25000" dirty="0" smtClean="0"/>
              <a:t> ovaries and male plants bearing flowers containing only anthers. Some, but not all, </a:t>
            </a:r>
            <a:r>
              <a:rPr lang="en-US" sz="2400" baseline="-25000" dirty="0" err="1" smtClean="0"/>
              <a:t>dioecious</a:t>
            </a:r>
            <a:r>
              <a:rPr lang="en-US" sz="2400" baseline="-25000" dirty="0" smtClean="0"/>
              <a:t> plants have a </a:t>
            </a:r>
            <a:r>
              <a:rPr lang="en-US" sz="2400" baseline="-25000" dirty="0" err="1" smtClean="0"/>
              <a:t>heteromorphic</a:t>
            </a:r>
            <a:r>
              <a:rPr lang="en-US" sz="2400" baseline="-25000" dirty="0" smtClean="0"/>
              <a:t> pair of chromosomes associated with (and almost certainly determining) the sex of the plant. Of the species with </a:t>
            </a:r>
            <a:r>
              <a:rPr lang="en-US" sz="2400" baseline="-25000" dirty="0" err="1" smtClean="0"/>
              <a:t>heteromorphic</a:t>
            </a:r>
            <a:r>
              <a:rPr lang="en-US" sz="2400" baseline="-25000" dirty="0" smtClean="0"/>
              <a:t> sex chromosomes, a large proportion have an X-Y system. Critical experiments in a few species suggest a </a:t>
            </a:r>
            <a:r>
              <a:rPr lang="en-US" sz="2400" i="1" baseline="-25000" dirty="0" smtClean="0"/>
              <a:t>Drosophila- </a:t>
            </a:r>
            <a:r>
              <a:rPr lang="en-US" sz="2400" baseline="-25000" dirty="0" smtClean="0"/>
              <a:t>like</a:t>
            </a:r>
            <a:r>
              <a:rPr lang="en-US" sz="2400" i="1" baseline="-25000" dirty="0" smtClean="0"/>
              <a:t> </a:t>
            </a:r>
            <a:r>
              <a:rPr lang="en-US" sz="2400" baseline="-25000" dirty="0" smtClean="0"/>
              <a:t>system</a:t>
            </a:r>
            <a:r>
              <a:rPr lang="en-US" sz="2400" i="1" baseline="-25000" dirty="0" smtClean="0"/>
              <a:t>. </a:t>
            </a:r>
            <a:r>
              <a:rPr lang="en-US" sz="2400" baseline="-25000" dirty="0" smtClean="0"/>
              <a:t>Other </a:t>
            </a:r>
            <a:r>
              <a:rPr lang="en-US" sz="2400" baseline="-25000" dirty="0" err="1" smtClean="0"/>
              <a:t>dioecious</a:t>
            </a:r>
            <a:r>
              <a:rPr lang="en-US" sz="2400" baseline="-25000" dirty="0" smtClean="0"/>
              <a:t> plants have no visibly </a:t>
            </a:r>
            <a:r>
              <a:rPr lang="en-US" sz="2400" baseline="-25000" dirty="0" err="1" smtClean="0"/>
              <a:t>heteromorphic</a:t>
            </a:r>
            <a:r>
              <a:rPr lang="en-US" sz="2400" baseline="-25000" dirty="0" smtClean="0"/>
              <a:t> pair of chromosomes; they may still have sex chromosomes, but not visibly distinguishable types.</a:t>
            </a:r>
            <a:r>
              <a:rPr lang="en-US" sz="2400" i="1" baseline="-25000" dirty="0" smtClean="0"/>
              <a:t> </a:t>
            </a:r>
            <a:r>
              <a:rPr lang="en-US" sz="2400" baseline="-25000" dirty="0" smtClean="0"/>
              <a:t>After studying meiosis in males, </a:t>
            </a:r>
            <a:r>
              <a:rPr lang="en-US" sz="2400" baseline="-25000" dirty="0" err="1" smtClean="0"/>
              <a:t>cytogeneticists</a:t>
            </a:r>
            <a:r>
              <a:rPr lang="en-US" sz="2400" baseline="-25000" dirty="0" smtClean="0"/>
              <a:t> have divided the X and Y chromosomes of some species into regions that pair and regions that do not, which are called differential regions. </a:t>
            </a:r>
          </a:p>
          <a:p>
            <a:endParaRPr lang="en-US" sz="2000" baseline="-25000" dirty="0" smtClean="0"/>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63888" y="3356992"/>
            <a:ext cx="3923636" cy="2847800"/>
          </a:xfrm>
          <a:prstGeom prst="rect">
            <a:avLst/>
          </a:prstGeom>
          <a:noFill/>
          <a:ln w="9525">
            <a:noFill/>
            <a:miter lim="800000"/>
            <a:headEnd/>
            <a:tailEnd/>
          </a:ln>
        </p:spPr>
      </p:pic>
      <p:sp>
        <p:nvSpPr>
          <p:cNvPr id="5" name="Прямоугольник 4"/>
          <p:cNvSpPr/>
          <p:nvPr/>
        </p:nvSpPr>
        <p:spPr>
          <a:xfrm>
            <a:off x="1259632" y="4149080"/>
            <a:ext cx="2744857" cy="461665"/>
          </a:xfrm>
          <a:prstGeom prst="rect">
            <a:avLst/>
          </a:prstGeom>
        </p:spPr>
        <p:txBody>
          <a:bodyPr wrap="square">
            <a:spAutoFit/>
          </a:bodyPr>
          <a:lstStyle/>
          <a:p>
            <a:r>
              <a:rPr lang="en-US" sz="2400" baseline="-25000" dirty="0" smtClean="0"/>
              <a:t>Differential region of the X</a:t>
            </a:r>
            <a:endParaRPr lang="ru-RU" sz="2400" dirty="0"/>
          </a:p>
        </p:txBody>
      </p:sp>
      <p:sp>
        <p:nvSpPr>
          <p:cNvPr id="6" name="Прямоугольник 5"/>
          <p:cNvSpPr/>
          <p:nvPr/>
        </p:nvSpPr>
        <p:spPr>
          <a:xfrm>
            <a:off x="2267744" y="5301208"/>
            <a:ext cx="1475347" cy="461665"/>
          </a:xfrm>
          <a:prstGeom prst="rect">
            <a:avLst/>
          </a:prstGeom>
        </p:spPr>
        <p:txBody>
          <a:bodyPr wrap="square">
            <a:spAutoFit/>
          </a:bodyPr>
          <a:lstStyle/>
          <a:p>
            <a:r>
              <a:rPr lang="en-US" sz="2400" baseline="-25000" dirty="0" smtClean="0"/>
              <a:t>Pairing region</a:t>
            </a:r>
            <a:endParaRPr lang="ru-RU" sz="2400" dirty="0"/>
          </a:p>
        </p:txBody>
      </p:sp>
      <p:sp>
        <p:nvSpPr>
          <p:cNvPr id="7" name="Прямоугольник 6"/>
          <p:cNvSpPr/>
          <p:nvPr/>
        </p:nvSpPr>
        <p:spPr>
          <a:xfrm>
            <a:off x="-53620" y="6156012"/>
            <a:ext cx="9197619" cy="584775"/>
          </a:xfrm>
          <a:prstGeom prst="rect">
            <a:avLst/>
          </a:prstGeom>
        </p:spPr>
        <p:txBody>
          <a:bodyPr wrap="square">
            <a:spAutoFit/>
          </a:bodyPr>
          <a:lstStyle/>
          <a:p>
            <a:pPr algn="ctr"/>
            <a:r>
              <a:rPr lang="en-US" sz="2400" baseline="-25000" dirty="0" smtClean="0">
                <a:latin typeface="Arial" pitchFamily="34" charset="0"/>
                <a:cs typeface="Arial" pitchFamily="34" charset="0"/>
              </a:rPr>
              <a:t>Differential and pairing regions in </a:t>
            </a:r>
            <a:r>
              <a:rPr lang="en-US" sz="2400" b="1" baseline="-25000" dirty="0" smtClean="0">
                <a:latin typeface="Arial" pitchFamily="34" charset="0"/>
                <a:cs typeface="Arial" pitchFamily="34" charset="0"/>
              </a:rPr>
              <a:t>humans</a:t>
            </a:r>
            <a:r>
              <a:rPr lang="en-US" sz="2400" baseline="-25000" dirty="0" smtClean="0">
                <a:latin typeface="Arial" pitchFamily="34" charset="0"/>
                <a:cs typeface="Arial" pitchFamily="34" charset="0"/>
              </a:rPr>
              <a:t> </a:t>
            </a:r>
          </a:p>
          <a:p>
            <a:pPr algn="ctr"/>
            <a:r>
              <a:rPr lang="en-US" sz="1600" dirty="0" smtClean="0">
                <a:latin typeface="Arial" pitchFamily="34" charset="0"/>
                <a:cs typeface="Arial" pitchFamily="34" charset="0"/>
              </a:rPr>
              <a:t>and </a:t>
            </a:r>
            <a:r>
              <a:rPr lang="en-US" sz="1600" b="1" i="1" dirty="0" smtClean="0">
                <a:latin typeface="Arial" pitchFamily="34" charset="0"/>
                <a:cs typeface="Arial" pitchFamily="34" charset="0"/>
              </a:rPr>
              <a:t>M. album</a:t>
            </a:r>
            <a:r>
              <a:rPr lang="en-US" sz="1600" dirty="0" smtClean="0">
                <a:latin typeface="Arial" pitchFamily="34" charset="0"/>
                <a:cs typeface="Arial" pitchFamily="34" charset="0"/>
              </a:rPr>
              <a:t>, located by estimation the sites </a:t>
            </a:r>
            <a:r>
              <a:rPr lang="en-US" sz="1600" dirty="0" err="1" smtClean="0">
                <a:latin typeface="Arial" pitchFamily="34" charset="0"/>
                <a:cs typeface="Arial" pitchFamily="34" charset="0"/>
              </a:rPr>
              <a:t>synapsing</a:t>
            </a:r>
            <a:r>
              <a:rPr lang="en-US" sz="1600" dirty="0" smtClean="0">
                <a:latin typeface="Arial" pitchFamily="34" charset="0"/>
                <a:cs typeface="Arial" pitchFamily="34" charset="0"/>
              </a:rPr>
              <a:t> during meiosis</a:t>
            </a:r>
            <a:endParaRPr lang="ru-RU" sz="1600" dirty="0">
              <a:latin typeface="Arial" pitchFamily="34" charset="0"/>
              <a:cs typeface="Arial"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476672"/>
            <a:ext cx="9144000" cy="5550237"/>
          </a:xfrm>
          <a:prstGeom prst="rect">
            <a:avLst/>
          </a:prstGeom>
        </p:spPr>
        <p:txBody>
          <a:bodyPr wrap="square">
            <a:spAutoFit/>
          </a:bodyPr>
          <a:lstStyle/>
          <a:p>
            <a:r>
              <a:rPr lang="en-US" sz="2800" baseline="-25000" dirty="0" smtClean="0"/>
              <a:t>          The pairing regions of the X and Y chromosomes are thought to be homologous. In contrast, the differential region of each chromosome appears to hold genes that have no counterparts on the other sex chromosome. Genes in the differential regions are said to be </a:t>
            </a:r>
            <a:r>
              <a:rPr lang="en-US" sz="2800" b="1" baseline="-25000" dirty="0" err="1" smtClean="0"/>
              <a:t>hemizygous</a:t>
            </a:r>
            <a:r>
              <a:rPr lang="en-US" sz="2800" b="1" baseline="-25000" dirty="0" smtClean="0"/>
              <a:t> </a:t>
            </a:r>
            <a:r>
              <a:rPr lang="en-US" sz="2800" baseline="-25000" dirty="0" smtClean="0"/>
              <a:t>(“half-</a:t>
            </a:r>
            <a:r>
              <a:rPr lang="en-US" sz="2800" baseline="-25000" dirty="0" err="1" smtClean="0"/>
              <a:t>zygous</a:t>
            </a:r>
            <a:r>
              <a:rPr lang="en-US" sz="2800" baseline="-25000" dirty="0" smtClean="0"/>
              <a:t>”) in males. Genes in the differential region of the X show an inheritance pattern called X linkage; those in the differential region of the Y show Y linkage. Genes in the pairing region show what might be called </a:t>
            </a:r>
            <a:r>
              <a:rPr lang="en-US" sz="2800" b="1" baseline="-25000" dirty="0" smtClean="0"/>
              <a:t>X-and-Y linkage. </a:t>
            </a:r>
            <a:r>
              <a:rPr lang="en-US" sz="2800" baseline="-25000" dirty="0" smtClean="0"/>
              <a:t>In general, genes on the sex chromosomes show </a:t>
            </a:r>
            <a:r>
              <a:rPr lang="en-US" sz="2800" b="1" baseline="-25000" dirty="0" smtClean="0"/>
              <a:t>sex linkage.</a:t>
            </a:r>
            <a:endParaRPr lang="en-US" sz="2800" b="1" dirty="0" smtClean="0"/>
          </a:p>
          <a:p>
            <a:r>
              <a:rPr lang="en-US" sz="2800" baseline="-25000" dirty="0" smtClean="0"/>
              <a:t> </a:t>
            </a:r>
            <a:r>
              <a:rPr lang="en-US" sz="2800" dirty="0" smtClean="0"/>
              <a:t>      </a:t>
            </a:r>
            <a:r>
              <a:rPr lang="en-US" sz="2800" baseline="-25000" dirty="0" smtClean="0"/>
              <a:t>The sex having only one kind of sex chromosome (XX female or ZZ male) is called the </a:t>
            </a:r>
            <a:r>
              <a:rPr lang="en-US" sz="2800" b="1" baseline="-25000" dirty="0" smtClean="0"/>
              <a:t>homogametic</a:t>
            </a:r>
            <a:r>
              <a:rPr lang="en-US" sz="2800" baseline="-25000" dirty="0" smtClean="0"/>
              <a:t> sex; the other </a:t>
            </a:r>
            <a:r>
              <a:rPr lang="en-US" sz="2800" b="1" baseline="-25000" dirty="0" smtClean="0"/>
              <a:t>(XY male or ZW female) </a:t>
            </a:r>
            <a:r>
              <a:rPr lang="en-US" sz="2800" baseline="-25000" dirty="0" smtClean="0"/>
              <a:t>is called the </a:t>
            </a:r>
            <a:r>
              <a:rPr lang="en-US" sz="2800" b="1" baseline="-25000" dirty="0" smtClean="0"/>
              <a:t>heterogametic </a:t>
            </a:r>
            <a:r>
              <a:rPr lang="en-US" sz="2800" baseline="-25000" dirty="0" smtClean="0"/>
              <a:t>sex</a:t>
            </a:r>
            <a:r>
              <a:rPr lang="en-US" sz="2800" b="1" baseline="-25000" dirty="0" smtClean="0"/>
              <a:t>. </a:t>
            </a:r>
            <a:r>
              <a:rPr lang="en-US" sz="2800" baseline="-25000" dirty="0" smtClean="0"/>
              <a:t>Thus, human and </a:t>
            </a:r>
            <a:r>
              <a:rPr lang="en-US" sz="2800" i="1" baseline="-25000" dirty="0" smtClean="0"/>
              <a:t>Drosophila</a:t>
            </a:r>
            <a:r>
              <a:rPr lang="en-US" sz="2800" baseline="-25000" dirty="0" smtClean="0"/>
              <a:t> females (and male birds and moths) are homogametic; that is, each individual produces only one chromosomal type of gamete. The non-sex chromosomes (that we might call the “regular” chromosomes) are called </a:t>
            </a:r>
            <a:r>
              <a:rPr lang="en-US" sz="2800" baseline="-25000" dirty="0" err="1" smtClean="0"/>
              <a:t>autosomes</a:t>
            </a:r>
            <a:r>
              <a:rPr lang="en-US" sz="2800" baseline="-25000" dirty="0" smtClean="0"/>
              <a:t>. Humans have 46 chromosomes per cell: 44 </a:t>
            </a:r>
            <a:r>
              <a:rPr lang="en-US" sz="2800" baseline="-25000" dirty="0" err="1" smtClean="0"/>
              <a:t>autosomes</a:t>
            </a:r>
            <a:r>
              <a:rPr lang="en-US" sz="2800" baseline="-25000" dirty="0" smtClean="0"/>
              <a:t> plus two sex chromosomes. The plant </a:t>
            </a:r>
            <a:r>
              <a:rPr lang="en-US" sz="2800" i="1" baseline="-25000" dirty="0" err="1" smtClean="0"/>
              <a:t>Melandrium</a:t>
            </a:r>
            <a:r>
              <a:rPr lang="en-US" sz="2800" baseline="-25000" dirty="0" smtClean="0"/>
              <a:t> </a:t>
            </a:r>
            <a:r>
              <a:rPr lang="en-US" sz="2800" i="1" baseline="-25000" dirty="0" smtClean="0"/>
              <a:t>album</a:t>
            </a:r>
            <a:r>
              <a:rPr lang="en-US" sz="2800" baseline="-25000" dirty="0" smtClean="0"/>
              <a:t> has 22 chromosomes per cell: 20 </a:t>
            </a:r>
            <a:r>
              <a:rPr lang="en-US" sz="2800" baseline="-25000" dirty="0" err="1" smtClean="0"/>
              <a:t>autosomes</a:t>
            </a:r>
            <a:r>
              <a:rPr lang="en-US" sz="2800" baseline="-25000" dirty="0" smtClean="0"/>
              <a:t> plus two sex chromosomes.</a:t>
            </a:r>
            <a:r>
              <a:rPr lang="en-US" sz="2800" dirty="0" smtClean="0"/>
              <a:t> </a:t>
            </a:r>
          </a:p>
          <a:p>
            <a:r>
              <a:rPr lang="en-US" sz="2800" baseline="-25000" dirty="0" smtClean="0"/>
              <a:t>Genes on the </a:t>
            </a:r>
            <a:r>
              <a:rPr lang="en-US" sz="2800" baseline="-25000" dirty="0" err="1" smtClean="0"/>
              <a:t>autosomes</a:t>
            </a:r>
            <a:r>
              <a:rPr lang="en-US" sz="2800" baseline="-25000" dirty="0" smtClean="0"/>
              <a:t> show the kind of inheritance pattern discovered and studied by Mendel. The genes on the differential regions of the sex chromosomes show their own typical patterns of inheritance as follows.</a:t>
            </a:r>
            <a:endParaRPr lang="ru-RU" sz="28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smtClean="0"/>
              <a:t>X-Linked Inheritance</a:t>
            </a:r>
            <a:endParaRPr lang="ru-RU" dirty="0"/>
          </a:p>
        </p:txBody>
      </p:sp>
      <p:sp>
        <p:nvSpPr>
          <p:cNvPr id="3" name="Прямоугольник 2"/>
          <p:cNvSpPr/>
          <p:nvPr/>
        </p:nvSpPr>
        <p:spPr>
          <a:xfrm>
            <a:off x="1115616" y="1340768"/>
            <a:ext cx="6552728" cy="2585323"/>
          </a:xfrm>
          <a:prstGeom prst="rect">
            <a:avLst/>
          </a:prstGeom>
        </p:spPr>
        <p:txBody>
          <a:bodyPr wrap="square">
            <a:spAutoFit/>
          </a:bodyPr>
          <a:lstStyle/>
          <a:p>
            <a:r>
              <a:rPr lang="en-US" dirty="0" smtClean="0"/>
              <a:t>Drosophila:  white eyes</a:t>
            </a:r>
          </a:p>
          <a:p>
            <a:r>
              <a:rPr lang="en-US" dirty="0" smtClean="0"/>
              <a:t>Human: many X-linked genes</a:t>
            </a:r>
            <a:endParaRPr lang="hu-HU" dirty="0" smtClean="0"/>
          </a:p>
          <a:p>
            <a:r>
              <a:rPr lang="hu-HU" dirty="0" smtClean="0"/>
              <a:t>X</a:t>
            </a:r>
            <a:r>
              <a:rPr lang="uk-UA" dirty="0" smtClean="0"/>
              <a:t>-</a:t>
            </a:r>
            <a:r>
              <a:rPr lang="hu-HU" dirty="0" smtClean="0"/>
              <a:t>linked</a:t>
            </a:r>
            <a:r>
              <a:rPr lang="uk-UA" dirty="0" smtClean="0"/>
              <a:t> </a:t>
            </a:r>
            <a:r>
              <a:rPr lang="en-US" dirty="0" smtClean="0"/>
              <a:t>recessive inheritance can be deduced from human pedigrees through trough the following  clues:</a:t>
            </a:r>
          </a:p>
          <a:p>
            <a:r>
              <a:rPr lang="en-US" dirty="0" smtClean="0"/>
              <a:t>1. Typically, many more males than females  show the recessive phenotype. If the recessive allele is very rare, almost all affected persons are males.  </a:t>
            </a:r>
            <a:r>
              <a:rPr lang="hu-HU" dirty="0" smtClean="0"/>
              <a:t> </a:t>
            </a:r>
            <a:endParaRPr lang="en-US" dirty="0" smtClean="0"/>
          </a:p>
          <a:p>
            <a:endParaRPr lang="en-US" dirty="0" smtClean="0"/>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4624"/>
            <a:ext cx="8229600" cy="1143000"/>
          </a:xfrm>
        </p:spPr>
        <p:style>
          <a:lnRef idx="1">
            <a:schemeClr val="accent3"/>
          </a:lnRef>
          <a:fillRef idx="2">
            <a:schemeClr val="accent3"/>
          </a:fillRef>
          <a:effectRef idx="1">
            <a:schemeClr val="accent3"/>
          </a:effectRef>
          <a:fontRef idx="minor">
            <a:schemeClr val="dk1"/>
          </a:fontRef>
        </p:style>
        <p:txBody>
          <a:bodyPr/>
          <a:lstStyle/>
          <a:p>
            <a:r>
              <a:rPr lang="en-US" dirty="0"/>
              <a:t>Chromosomes and gametes</a:t>
            </a:r>
            <a:endParaRPr lang="ru-RU"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971600" y="2348880"/>
            <a:ext cx="3631145" cy="1584176"/>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971600" y="3941242"/>
            <a:ext cx="3612382" cy="1575990"/>
          </a:xfrm>
          <a:prstGeom prst="rect">
            <a:avLst/>
          </a:prstGeom>
          <a:noFill/>
          <a:ln w="9525">
            <a:noFill/>
            <a:miter lim="800000"/>
            <a:headEnd/>
            <a:tailEnd/>
          </a:ln>
        </p:spPr>
      </p:pic>
      <p:pic>
        <p:nvPicPr>
          <p:cNvPr id="6" name="Picture 2"/>
          <p:cNvPicPr>
            <a:picLocks noChangeAspect="1" noChangeArrowheads="1"/>
          </p:cNvPicPr>
          <p:nvPr/>
        </p:nvPicPr>
        <p:blipFill>
          <a:blip r:embed="rId4" cstate="print"/>
          <a:srcRect/>
          <a:stretch>
            <a:fillRect/>
          </a:stretch>
        </p:blipFill>
        <p:spPr bwMode="auto">
          <a:xfrm>
            <a:off x="4860032" y="2348880"/>
            <a:ext cx="3063627" cy="32199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a:t>Probability and pedigrees </a:t>
            </a:r>
            <a:r>
              <a:rPr lang="en-US" i="1" dirty="0"/>
              <a:t>e.g.:</a:t>
            </a:r>
            <a:br>
              <a:rPr lang="en-US" i="1" dirty="0"/>
            </a:br>
            <a:r>
              <a:rPr lang="en-US" dirty="0"/>
              <a:t>albinism</a:t>
            </a:r>
            <a:endParaRPr lang="ru-RU" dirty="0"/>
          </a:p>
        </p:txBody>
      </p:sp>
      <p:sp>
        <p:nvSpPr>
          <p:cNvPr id="3" name="Содержимое 2"/>
          <p:cNvSpPr>
            <a:spLocks noGrp="1"/>
          </p:cNvSpPr>
          <p:nvPr>
            <p:ph sz="half" idx="1"/>
          </p:nvPr>
        </p:nvSpPr>
        <p:spPr/>
        <p:txBody>
          <a:bodyPr>
            <a:normAutofit/>
          </a:bodyPr>
          <a:lstStyle/>
          <a:p>
            <a:pPr>
              <a:buNone/>
            </a:pPr>
            <a:r>
              <a:rPr lang="en-US" dirty="0"/>
              <a:t>Explain with diagrams</a:t>
            </a:r>
          </a:p>
          <a:p>
            <a:pPr>
              <a:buNone/>
            </a:pPr>
            <a:r>
              <a:rPr lang="en-US" dirty="0"/>
              <a:t>how III-5 and III-6</a:t>
            </a:r>
          </a:p>
          <a:p>
            <a:pPr>
              <a:buNone/>
            </a:pPr>
            <a:r>
              <a:rPr lang="en-US" dirty="0"/>
              <a:t>could have an </a:t>
            </a:r>
            <a:r>
              <a:rPr lang="en-US" dirty="0" smtClean="0"/>
              <a:t>albino son</a:t>
            </a:r>
            <a:r>
              <a:rPr lang="en-US" dirty="0"/>
              <a:t>.</a:t>
            </a:r>
          </a:p>
          <a:p>
            <a:pPr>
              <a:buNone/>
            </a:pPr>
            <a:r>
              <a:rPr lang="en-US" dirty="0"/>
              <a:t>• III-5 and III-6 are both</a:t>
            </a:r>
          </a:p>
          <a:p>
            <a:pPr>
              <a:buNone/>
            </a:pPr>
            <a:r>
              <a:rPr lang="en-US" dirty="0"/>
              <a:t>heterozygous i.e. </a:t>
            </a:r>
            <a:r>
              <a:rPr lang="en-US" dirty="0" err="1"/>
              <a:t>Aa</a:t>
            </a:r>
            <a:r>
              <a:rPr lang="en-US" dirty="0"/>
              <a:t>.</a:t>
            </a:r>
          </a:p>
          <a:p>
            <a:pPr>
              <a:buNone/>
            </a:pPr>
            <a:r>
              <a:rPr lang="en-US" dirty="0"/>
              <a:t>• What is the genotype</a:t>
            </a:r>
          </a:p>
          <a:p>
            <a:pPr>
              <a:buNone/>
            </a:pPr>
            <a:r>
              <a:rPr lang="en-US" dirty="0"/>
              <a:t>of the </a:t>
            </a:r>
            <a:r>
              <a:rPr lang="en-US" dirty="0" smtClean="0"/>
              <a:t>gametes produced </a:t>
            </a:r>
            <a:r>
              <a:rPr lang="en-US" dirty="0"/>
              <a:t>by an </a:t>
            </a:r>
            <a:r>
              <a:rPr lang="en-US" dirty="0" err="1" smtClean="0"/>
              <a:t>Aa</a:t>
            </a:r>
            <a:r>
              <a:rPr lang="en-US" dirty="0" smtClean="0"/>
              <a:t> individual ?</a:t>
            </a:r>
            <a:endParaRPr lang="ru-RU" dirty="0"/>
          </a:p>
        </p:txBody>
      </p:sp>
      <p:pic>
        <p:nvPicPr>
          <p:cNvPr id="2050" name="Picture 2"/>
          <p:cNvPicPr>
            <a:picLocks noGrp="1" noChangeAspect="1" noChangeArrowheads="1"/>
          </p:cNvPicPr>
          <p:nvPr>
            <p:ph sz="half" idx="2"/>
          </p:nvPr>
        </p:nvPicPr>
        <p:blipFill>
          <a:blip r:embed="rId2" cstate="print"/>
          <a:srcRect/>
          <a:stretch>
            <a:fillRect/>
          </a:stretch>
        </p:blipFill>
        <p:spPr bwMode="auto">
          <a:xfrm>
            <a:off x="5695950" y="2891631"/>
            <a:ext cx="1943100" cy="1943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a:t>Chromosome theory of heredity</a:t>
            </a:r>
            <a:endParaRPr lang="ru-RU" dirty="0"/>
          </a:p>
        </p:txBody>
      </p:sp>
      <p:sp>
        <p:nvSpPr>
          <p:cNvPr id="4" name="Содержимое 3"/>
          <p:cNvSpPr>
            <a:spLocks noGrp="1"/>
          </p:cNvSpPr>
          <p:nvPr>
            <p:ph sz="half" idx="2"/>
          </p:nvPr>
        </p:nvSpPr>
        <p:spPr>
          <a:xfrm>
            <a:off x="3131840" y="1412776"/>
            <a:ext cx="5554960" cy="4713387"/>
          </a:xfrm>
        </p:spPr>
        <p:txBody>
          <a:bodyPr>
            <a:normAutofit fontScale="55000" lnSpcReduction="20000"/>
          </a:bodyPr>
          <a:lstStyle/>
          <a:p>
            <a:pPr>
              <a:buNone/>
            </a:pPr>
            <a:endParaRPr lang="en-US" dirty="0" smtClean="0"/>
          </a:p>
          <a:p>
            <a:pPr>
              <a:buNone/>
            </a:pPr>
            <a:endParaRPr lang="en-US" dirty="0" smtClean="0"/>
          </a:p>
          <a:p>
            <a:pPr>
              <a:buNone/>
            </a:pPr>
            <a:endParaRPr lang="en-US" dirty="0"/>
          </a:p>
          <a:p>
            <a:pPr>
              <a:buNone/>
            </a:pPr>
            <a:endParaRPr lang="en-US" dirty="0" smtClean="0"/>
          </a:p>
          <a:p>
            <a:pPr>
              <a:buNone/>
            </a:pPr>
            <a:endParaRPr lang="en-US" dirty="0" smtClean="0"/>
          </a:p>
          <a:p>
            <a:pPr>
              <a:buNone/>
            </a:pPr>
            <a:endParaRPr lang="en-US" dirty="0"/>
          </a:p>
          <a:p>
            <a:pPr>
              <a:buNone/>
            </a:pPr>
            <a:endParaRPr lang="en-US" dirty="0" smtClean="0"/>
          </a:p>
          <a:p>
            <a:pPr>
              <a:buNone/>
            </a:pPr>
            <a:endParaRPr lang="en-US" dirty="0" smtClean="0"/>
          </a:p>
          <a:p>
            <a:pPr>
              <a:buNone/>
            </a:pPr>
            <a:r>
              <a:rPr lang="en-US" dirty="0" smtClean="0"/>
              <a:t>• </a:t>
            </a:r>
            <a:r>
              <a:rPr lang="en-US" dirty="0" smtClean="0">
                <a:solidFill>
                  <a:srgbClr val="00B0F0"/>
                </a:solidFill>
              </a:rPr>
              <a:t>Walter Sutton (left) and </a:t>
            </a:r>
            <a:r>
              <a:rPr lang="en-US" dirty="0">
                <a:solidFill>
                  <a:srgbClr val="00B0F0"/>
                </a:solidFill>
              </a:rPr>
              <a:t>Theodor </a:t>
            </a:r>
            <a:r>
              <a:rPr lang="en-US" dirty="0" err="1" smtClean="0">
                <a:solidFill>
                  <a:srgbClr val="00B0F0"/>
                </a:solidFill>
              </a:rPr>
              <a:t>Boveri</a:t>
            </a:r>
            <a:r>
              <a:rPr lang="en-US" dirty="0" smtClean="0">
                <a:solidFill>
                  <a:srgbClr val="00B0F0"/>
                </a:solidFill>
              </a:rPr>
              <a:t> (right) </a:t>
            </a:r>
          </a:p>
          <a:p>
            <a:pPr>
              <a:buNone/>
            </a:pPr>
            <a:r>
              <a:rPr lang="en-US" dirty="0" smtClean="0"/>
              <a:t>proposed the chromosome </a:t>
            </a:r>
            <a:r>
              <a:rPr lang="en-US" dirty="0"/>
              <a:t>theory of heredity: the idea that</a:t>
            </a:r>
          </a:p>
          <a:p>
            <a:pPr>
              <a:buNone/>
            </a:pPr>
            <a:r>
              <a:rPr lang="en-US" dirty="0">
                <a:solidFill>
                  <a:srgbClr val="00B0F0"/>
                </a:solidFill>
              </a:rPr>
              <a:t>genes are parts of chromosomes</a:t>
            </a:r>
            <a:r>
              <a:rPr lang="en-US" dirty="0"/>
              <a:t>.</a:t>
            </a:r>
          </a:p>
          <a:p>
            <a:pPr>
              <a:buNone/>
            </a:pPr>
            <a:r>
              <a:rPr lang="en-US" dirty="0"/>
              <a:t>• Some evidence that supported the theory:</a:t>
            </a:r>
          </a:p>
          <a:p>
            <a:pPr>
              <a:buNone/>
            </a:pPr>
            <a:r>
              <a:rPr lang="en-US" dirty="0"/>
              <a:t>– </a:t>
            </a:r>
            <a:r>
              <a:rPr lang="en-US" b="1" dirty="0"/>
              <a:t>Nuclei of egg and sperm are equal in size </a:t>
            </a:r>
            <a:r>
              <a:rPr lang="en-US" dirty="0"/>
              <a:t>and contain</a:t>
            </a:r>
          </a:p>
          <a:p>
            <a:pPr>
              <a:buNone/>
            </a:pPr>
            <a:r>
              <a:rPr lang="en-US" b="1" dirty="0" err="1"/>
              <a:t>coloured</a:t>
            </a:r>
            <a:r>
              <a:rPr lang="en-US" b="1" dirty="0"/>
              <a:t> bodies </a:t>
            </a:r>
            <a:r>
              <a:rPr lang="en-US" dirty="0"/>
              <a:t>that are easily visible during </a:t>
            </a:r>
            <a:r>
              <a:rPr lang="en-US" dirty="0" smtClean="0"/>
              <a:t>cell division</a:t>
            </a:r>
          </a:p>
          <a:p>
            <a:pPr>
              <a:buNone/>
            </a:pPr>
            <a:endParaRPr lang="en-US" dirty="0"/>
          </a:p>
          <a:p>
            <a:pPr>
              <a:buNone/>
            </a:pPr>
            <a:r>
              <a:rPr lang="en-US" dirty="0"/>
              <a:t>– The </a:t>
            </a:r>
            <a:r>
              <a:rPr lang="en-US" b="1" dirty="0"/>
              <a:t>number of chromosomes is consistent </a:t>
            </a:r>
            <a:r>
              <a:rPr lang="en-US" dirty="0"/>
              <a:t>from cell</a:t>
            </a:r>
          </a:p>
          <a:p>
            <a:pPr>
              <a:buNone/>
            </a:pPr>
            <a:r>
              <a:rPr lang="en-US" dirty="0"/>
              <a:t>to cell within an organism but varies </a:t>
            </a:r>
            <a:r>
              <a:rPr lang="en-US" dirty="0" smtClean="0"/>
              <a:t>between organisms</a:t>
            </a:r>
          </a:p>
          <a:p>
            <a:pPr>
              <a:buNone/>
            </a:pPr>
            <a:endParaRPr lang="en-US" dirty="0"/>
          </a:p>
          <a:p>
            <a:pPr>
              <a:buNone/>
            </a:pPr>
            <a:r>
              <a:rPr lang="en-US" dirty="0"/>
              <a:t>– The </a:t>
            </a:r>
            <a:r>
              <a:rPr lang="en-US" b="1" dirty="0" smtClean="0"/>
              <a:t>chromosomes</a:t>
            </a:r>
            <a:r>
              <a:rPr lang="en-US" dirty="0" smtClean="0"/>
              <a:t> </a:t>
            </a:r>
            <a:r>
              <a:rPr lang="en-US" b="1" dirty="0" err="1" smtClean="0"/>
              <a:t>behaviour</a:t>
            </a:r>
            <a:r>
              <a:rPr lang="en-US" dirty="0" smtClean="0"/>
              <a:t> at </a:t>
            </a:r>
            <a:r>
              <a:rPr lang="en-US" dirty="0"/>
              <a:t>meiosis</a:t>
            </a:r>
          </a:p>
          <a:p>
            <a:pPr>
              <a:buNone/>
            </a:pPr>
            <a:r>
              <a:rPr lang="en-US" dirty="0"/>
              <a:t>correlates with the </a:t>
            </a:r>
            <a:r>
              <a:rPr lang="en-US" dirty="0" err="1"/>
              <a:t>behaviour</a:t>
            </a:r>
            <a:r>
              <a:rPr lang="en-US" dirty="0"/>
              <a:t> of Mendel’s </a:t>
            </a:r>
            <a:r>
              <a:rPr lang="en-US" b="1" dirty="0" smtClean="0"/>
              <a:t>hypothetical particles</a:t>
            </a:r>
            <a:endParaRPr lang="ru-RU" b="1" dirty="0"/>
          </a:p>
        </p:txBody>
      </p:sp>
      <p:pic>
        <p:nvPicPr>
          <p:cNvPr id="3074" name="Picture 2"/>
          <p:cNvPicPr>
            <a:picLocks noGrp="1" noChangeAspect="1" noChangeArrowheads="1"/>
          </p:cNvPicPr>
          <p:nvPr>
            <p:ph sz="half" idx="1"/>
          </p:nvPr>
        </p:nvPicPr>
        <p:blipFill>
          <a:blip r:embed="rId2" cstate="print"/>
          <a:srcRect/>
          <a:stretch>
            <a:fillRect/>
          </a:stretch>
        </p:blipFill>
        <p:spPr bwMode="auto">
          <a:xfrm>
            <a:off x="0" y="1628800"/>
            <a:ext cx="3063627" cy="3219935"/>
          </a:xfrm>
          <a:prstGeom prst="rect">
            <a:avLst/>
          </a:prstGeom>
          <a:noFill/>
          <a:ln w="9525">
            <a:noFill/>
            <a:miter lim="800000"/>
            <a:headEnd/>
            <a:tailEnd/>
          </a:ln>
        </p:spPr>
      </p:pic>
      <p:pic>
        <p:nvPicPr>
          <p:cNvPr id="6" name="Рисунок 5" descr="220px-Theodor_boveri_walter_sutton.png"/>
          <p:cNvPicPr>
            <a:picLocks noChangeAspect="1"/>
          </p:cNvPicPr>
          <p:nvPr/>
        </p:nvPicPr>
        <p:blipFill>
          <a:blip r:embed="rId3" cstate="print"/>
          <a:stretch>
            <a:fillRect/>
          </a:stretch>
        </p:blipFill>
        <p:spPr>
          <a:xfrm>
            <a:off x="3851920" y="1412776"/>
            <a:ext cx="2098569" cy="1568938"/>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6853158"/>
          </a:xfrm>
          <a:prstGeom prst="rect">
            <a:avLst/>
          </a:prstGeom>
        </p:spPr>
        <p:txBody>
          <a:bodyPr wrap="square">
            <a:spAutoFit/>
          </a:bodyPr>
          <a:lstStyle/>
          <a:p>
            <a:r>
              <a:rPr lang="en-US" dirty="0" smtClean="0"/>
              <a:t>	The </a:t>
            </a:r>
            <a:r>
              <a:rPr lang="en-US" b="1" dirty="0" smtClean="0"/>
              <a:t>chromosome theory of inheritance </a:t>
            </a:r>
            <a:r>
              <a:rPr lang="en-US" dirty="0" smtClean="0"/>
              <a:t>is credited to papers by </a:t>
            </a:r>
            <a:r>
              <a:rPr lang="en-US" b="1" dirty="0" smtClean="0"/>
              <a:t>W. Sutton </a:t>
            </a:r>
            <a:r>
              <a:rPr lang="en-US" dirty="0" smtClean="0"/>
              <a:t>in 1902 [1] and 1903 [2],</a:t>
            </a:r>
            <a:r>
              <a:rPr lang="en-US" baseline="30000" dirty="0" smtClean="0"/>
              <a:t> </a:t>
            </a:r>
            <a:r>
              <a:rPr lang="en-US" dirty="0" smtClean="0"/>
              <a:t>as well as to independent work by </a:t>
            </a:r>
            <a:r>
              <a:rPr lang="en-US" b="1" dirty="0" smtClean="0"/>
              <a:t>T. </a:t>
            </a:r>
            <a:r>
              <a:rPr lang="en-US" b="1" dirty="0" err="1" smtClean="0"/>
              <a:t>Boveri</a:t>
            </a:r>
            <a:r>
              <a:rPr lang="en-US" b="1" dirty="0" smtClean="0"/>
              <a:t> </a:t>
            </a:r>
            <a:r>
              <a:rPr lang="en-US" dirty="0" smtClean="0"/>
              <a:t>during roughly the same period [3].</a:t>
            </a:r>
          </a:p>
          <a:p>
            <a:r>
              <a:rPr lang="en-US" b="1" dirty="0" smtClean="0"/>
              <a:t>	</a:t>
            </a:r>
            <a:r>
              <a:rPr lang="en-US" b="1" dirty="0" err="1" smtClean="0"/>
              <a:t>Boveri</a:t>
            </a:r>
            <a:r>
              <a:rPr lang="en-US" dirty="0" smtClean="0"/>
              <a:t> was studying </a:t>
            </a:r>
            <a:r>
              <a:rPr lang="en-US" b="1" dirty="0" smtClean="0"/>
              <a:t>sea urchins</a:t>
            </a:r>
            <a:r>
              <a:rPr lang="en-US" dirty="0" smtClean="0"/>
              <a:t>, in which he found that all the </a:t>
            </a:r>
            <a:r>
              <a:rPr lang="en-US" b="1" dirty="0" smtClean="0"/>
              <a:t>chromosomes </a:t>
            </a:r>
            <a:r>
              <a:rPr lang="en-US" dirty="0" smtClean="0"/>
              <a:t>had to be present for proper </a:t>
            </a:r>
            <a:r>
              <a:rPr lang="en-US" b="1" dirty="0" err="1" smtClean="0"/>
              <a:t>embrionic</a:t>
            </a:r>
            <a:r>
              <a:rPr lang="en-US" b="1" dirty="0" smtClean="0"/>
              <a:t> development </a:t>
            </a:r>
            <a:r>
              <a:rPr lang="en-US" dirty="0" smtClean="0"/>
              <a:t>to take place. </a:t>
            </a:r>
          </a:p>
          <a:p>
            <a:r>
              <a:rPr lang="en-US" b="1" dirty="0" smtClean="0"/>
              <a:t>	Sutton's</a:t>
            </a:r>
            <a:r>
              <a:rPr lang="en-US" dirty="0" smtClean="0"/>
              <a:t> work with </a:t>
            </a:r>
            <a:r>
              <a:rPr lang="en-US" b="1" dirty="0" smtClean="0"/>
              <a:t>grasshoppers</a:t>
            </a:r>
            <a:r>
              <a:rPr lang="en-US" dirty="0" smtClean="0"/>
              <a:t> showed that </a:t>
            </a:r>
            <a:r>
              <a:rPr lang="en-US" b="1" dirty="0" smtClean="0"/>
              <a:t>chromosomes</a:t>
            </a:r>
            <a:r>
              <a:rPr lang="en-US" dirty="0" smtClean="0"/>
              <a:t> occur in </a:t>
            </a:r>
            <a:r>
              <a:rPr lang="en-US" b="1" dirty="0" smtClean="0"/>
              <a:t>matched pairs </a:t>
            </a:r>
            <a:r>
              <a:rPr lang="en-US" dirty="0" smtClean="0"/>
              <a:t>of maternal and paternal chromosomes which separate during meiosis and "may constitute the physical basis of the </a:t>
            </a:r>
            <a:r>
              <a:rPr lang="en-US" dirty="0" err="1" smtClean="0"/>
              <a:t>Mendelian</a:t>
            </a:r>
            <a:r>
              <a:rPr lang="en-US" dirty="0" smtClean="0"/>
              <a:t> law of heredity“ [1].</a:t>
            </a:r>
            <a:endParaRPr lang="en-US" baseline="30000" dirty="0" smtClean="0"/>
          </a:p>
          <a:p>
            <a:pPr marL="342900" indent="-342900">
              <a:buAutoNum type="arabicPeriod"/>
            </a:pPr>
            <a:r>
              <a:rPr lang="en-US" dirty="0" smtClean="0"/>
              <a:t>Sutton, W.S. On the morphology of the chromosome group in </a:t>
            </a:r>
            <a:r>
              <a:rPr lang="en-US" i="1" dirty="0" err="1" smtClean="0"/>
              <a:t>Brachystola</a:t>
            </a:r>
            <a:r>
              <a:rPr lang="en-US" i="1" dirty="0" smtClean="0"/>
              <a:t> magna</a:t>
            </a:r>
            <a:r>
              <a:rPr lang="en-US" dirty="0" smtClean="0"/>
              <a:t>// Biol. Bull. 1902.-  Vol.4: 24-39. </a:t>
            </a:r>
          </a:p>
          <a:p>
            <a:pPr marL="342900" indent="-342900">
              <a:buAutoNum type="arabicPeriod"/>
            </a:pPr>
            <a:r>
              <a:rPr lang="en-US" dirty="0" smtClean="0"/>
              <a:t>Sutton, W.S. The chromosomes in heredity//Biol. Bull. 1903.- Vol. 4: 231-251. </a:t>
            </a:r>
          </a:p>
          <a:p>
            <a:pPr marL="342900" indent="-342900">
              <a:buAutoNum type="arabicPeriod"/>
            </a:pPr>
            <a:r>
              <a:rPr lang="en-US" dirty="0" err="1" smtClean="0"/>
              <a:t>Boveri</a:t>
            </a:r>
            <a:r>
              <a:rPr lang="en-US" dirty="0" smtClean="0"/>
              <a:t>, T.H. </a:t>
            </a:r>
            <a:r>
              <a:rPr lang="en-US" dirty="0" err="1" smtClean="0"/>
              <a:t>Ergebnisse</a:t>
            </a:r>
            <a:r>
              <a:rPr lang="en-US" dirty="0" smtClean="0"/>
              <a:t> </a:t>
            </a:r>
            <a:r>
              <a:rPr lang="en-US" dirty="0" err="1" smtClean="0"/>
              <a:t>über</a:t>
            </a:r>
            <a:r>
              <a:rPr lang="en-US" dirty="0" smtClean="0"/>
              <a:t> die </a:t>
            </a:r>
            <a:r>
              <a:rPr lang="en-US" dirty="0" err="1" smtClean="0"/>
              <a:t>Konstitution</a:t>
            </a:r>
            <a:r>
              <a:rPr lang="en-US" dirty="0" smtClean="0"/>
              <a:t> </a:t>
            </a:r>
            <a:r>
              <a:rPr lang="en-US" dirty="0" err="1" smtClean="0"/>
              <a:t>der</a:t>
            </a:r>
            <a:r>
              <a:rPr lang="en-US" dirty="0" smtClean="0"/>
              <a:t> </a:t>
            </a:r>
            <a:r>
              <a:rPr lang="en-US" dirty="0" err="1" smtClean="0"/>
              <a:t>chromatischen</a:t>
            </a:r>
            <a:r>
              <a:rPr lang="en-US" dirty="0" smtClean="0"/>
              <a:t> </a:t>
            </a:r>
            <a:r>
              <a:rPr lang="en-US" dirty="0" err="1" smtClean="0"/>
              <a:t>Substanz</a:t>
            </a:r>
            <a:r>
              <a:rPr lang="en-US" dirty="0" smtClean="0"/>
              <a:t> des </a:t>
            </a:r>
            <a:r>
              <a:rPr lang="en-US" dirty="0" err="1" smtClean="0"/>
              <a:t>Zelkerns</a:t>
            </a:r>
            <a:r>
              <a:rPr lang="en-US" dirty="0" smtClean="0"/>
              <a:t>. Fisher, 1904.-Jena. </a:t>
            </a:r>
          </a:p>
          <a:p>
            <a:r>
              <a:rPr lang="en-US" sz="2800" b="1" baseline="-25000" dirty="0" smtClean="0"/>
              <a:t>They recognized: </a:t>
            </a:r>
            <a:r>
              <a:rPr lang="en-US" sz="2800" baseline="-25000" dirty="0" smtClean="0"/>
              <a:t>the behavior of </a:t>
            </a:r>
            <a:r>
              <a:rPr lang="en-US" sz="2800" b="1" baseline="-25000" dirty="0" smtClean="0"/>
              <a:t>Mendel’s particles </a:t>
            </a:r>
            <a:r>
              <a:rPr lang="en-US" sz="2800" baseline="-25000" dirty="0" smtClean="0"/>
              <a:t>in the production of gametes in peas precisely parallels the behavior of chromosomes at meiosis: </a:t>
            </a:r>
          </a:p>
          <a:p>
            <a:r>
              <a:rPr lang="en-US" sz="2800" b="1" baseline="-25000" dirty="0" smtClean="0"/>
              <a:t>genes are in pairs </a:t>
            </a:r>
            <a:r>
              <a:rPr lang="en-US" sz="2800" baseline="-25000" dirty="0" smtClean="0"/>
              <a:t>(so are chromosomes); </a:t>
            </a:r>
          </a:p>
          <a:p>
            <a:r>
              <a:rPr lang="en-US" sz="2800" b="1" baseline="-25000" dirty="0" smtClean="0"/>
              <a:t>alleles of a gene segregate  equally </a:t>
            </a:r>
            <a:r>
              <a:rPr lang="en-US" sz="2800" baseline="-25000" dirty="0" smtClean="0"/>
              <a:t>into gametes (so do the members of a pair of homologous chromosomes); </a:t>
            </a:r>
          </a:p>
          <a:p>
            <a:r>
              <a:rPr lang="en-US" sz="2800" b="1" baseline="-25000" dirty="0" smtClean="0"/>
              <a:t>different genes act independently </a:t>
            </a:r>
            <a:r>
              <a:rPr lang="en-US" sz="2800" baseline="-25000" dirty="0" smtClean="0"/>
              <a:t>(so do different chromosome pairs). After recognizing this parallel behavior (which is summarized in Figure), both investigators reached the same conclusion:</a:t>
            </a:r>
            <a:endParaRPr lang="en-US" sz="2800" dirty="0" smtClean="0"/>
          </a:p>
          <a:p>
            <a:r>
              <a:rPr lang="en-US" sz="2800" b="1" baseline="-25000" dirty="0" smtClean="0"/>
              <a:t>The parallel behavior of genes and chromosomes suggests that genes are located on chromosomes.</a:t>
            </a:r>
            <a:endParaRPr lang="en-US" sz="2800" b="1" dirty="0" smtClean="0"/>
          </a:p>
          <a:p>
            <a:pPr marL="342900" indent="-342900"/>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3886200"/>
            <a:ext cx="9144000" cy="1752600"/>
          </a:xfrm>
        </p:spPr>
        <p:txBody>
          <a:bodyPr/>
          <a:lstStyle/>
          <a:p>
            <a:r>
              <a:rPr lang="en-US" baseline="-25000" dirty="0" smtClean="0">
                <a:solidFill>
                  <a:schemeClr val="tx1"/>
                </a:solidFill>
              </a:rPr>
              <a:t>Parallels in the behavior of Mendel’s factors and chromosomes during meiosis. A dark shade represents one member of a homologous pair, a light shade represents the other member.</a:t>
            </a:r>
            <a:endParaRPr lang="ru-RU" dirty="0">
              <a:solidFill>
                <a:schemeClr val="tx1"/>
              </a:solidFill>
            </a:endParaRPr>
          </a:p>
        </p:txBody>
      </p:sp>
      <p:pic>
        <p:nvPicPr>
          <p:cNvPr id="3277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17608" y="188640"/>
            <a:ext cx="4930656" cy="35283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smtClean="0"/>
              <a:t>Supporting experiment</a:t>
            </a:r>
            <a:endParaRPr lang="ru-RU" dirty="0"/>
          </a:p>
        </p:txBody>
      </p:sp>
      <p:sp>
        <p:nvSpPr>
          <p:cNvPr id="3" name="Содержимое 2"/>
          <p:cNvSpPr>
            <a:spLocks noGrp="1"/>
          </p:cNvSpPr>
          <p:nvPr>
            <p:ph idx="1"/>
          </p:nvPr>
        </p:nvSpPr>
        <p:spPr>
          <a:xfrm>
            <a:off x="107504" y="1600200"/>
            <a:ext cx="8784976" cy="4525963"/>
          </a:xfrm>
        </p:spPr>
        <p:txBody>
          <a:bodyPr>
            <a:normAutofit/>
          </a:bodyPr>
          <a:lstStyle/>
          <a:p>
            <a:r>
              <a:rPr lang="en-US" dirty="0" smtClean="0"/>
              <a:t>The proposal that chromosomes carried the factors of </a:t>
            </a:r>
            <a:r>
              <a:rPr lang="en-US" dirty="0" err="1" smtClean="0"/>
              <a:t>Mendelian</a:t>
            </a:r>
            <a:r>
              <a:rPr lang="en-US" dirty="0" smtClean="0"/>
              <a:t> inheritance was initially controversial, but in </a:t>
            </a:r>
            <a:r>
              <a:rPr lang="en-US" b="1" dirty="0" smtClean="0"/>
              <a:t>1913</a:t>
            </a:r>
            <a:r>
              <a:rPr lang="en-US" dirty="0" smtClean="0"/>
              <a:t> it gained strong support when </a:t>
            </a:r>
            <a:r>
              <a:rPr lang="en-US" b="1" dirty="0" smtClean="0"/>
              <a:t>Eleanor </a:t>
            </a:r>
            <a:r>
              <a:rPr lang="en-US" b="1" dirty="0" err="1" smtClean="0"/>
              <a:t>Carothes</a:t>
            </a:r>
            <a:r>
              <a:rPr lang="en-US" b="1" dirty="0" smtClean="0"/>
              <a:t>  </a:t>
            </a:r>
            <a:r>
              <a:rPr lang="en-US" dirty="0" smtClean="0"/>
              <a:t>documented definitive </a:t>
            </a:r>
            <a:r>
              <a:rPr lang="en-US" b="1" dirty="0" smtClean="0"/>
              <a:t>evidence of independent assortment </a:t>
            </a:r>
            <a:r>
              <a:rPr lang="en-US" dirty="0" smtClean="0"/>
              <a:t>of chromosomes in </a:t>
            </a:r>
            <a:r>
              <a:rPr lang="en-US" b="1" dirty="0" err="1" smtClean="0"/>
              <a:t>heteromorphic</a:t>
            </a:r>
            <a:r>
              <a:rPr lang="en-US" b="1" dirty="0" smtClean="0"/>
              <a:t> pair </a:t>
            </a:r>
            <a:r>
              <a:rPr lang="en-US" dirty="0" smtClean="0"/>
              <a:t>and </a:t>
            </a:r>
            <a:r>
              <a:rPr lang="en-US" b="1" dirty="0" smtClean="0"/>
              <a:t>chromosome with no pairing partner </a:t>
            </a:r>
            <a:r>
              <a:rPr lang="en-US" dirty="0" smtClean="0"/>
              <a:t>in a species of grasshopper.</a:t>
            </a:r>
            <a:r>
              <a:rPr lang="en-US" baseline="30000" dirty="0" smtClean="0"/>
              <a:t> </a:t>
            </a:r>
            <a:endParaRPr lang="ru-RU" dirty="0" smtClean="0"/>
          </a:p>
          <a:p>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2609</TotalTime>
  <Words>4796</Words>
  <Application>Microsoft Office PowerPoint</Application>
  <PresentationFormat>Экран (4:3)</PresentationFormat>
  <Paragraphs>211</Paragraphs>
  <Slides>37</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37</vt:i4>
      </vt:variant>
    </vt:vector>
  </HeadingPairs>
  <TitlesOfParts>
    <vt:vector size="41" baseType="lpstr">
      <vt:lpstr>Arial</vt:lpstr>
      <vt:lpstr>Calibri</vt:lpstr>
      <vt:lpstr>Times New Roman</vt:lpstr>
      <vt:lpstr>Тема Office</vt:lpstr>
      <vt:lpstr>Lecture 5. Chromosomal theory of inheritance.  Genetics of a sex. </vt:lpstr>
      <vt:lpstr>Mendel’s Laws</vt:lpstr>
      <vt:lpstr> Independent segregation of gametes </vt:lpstr>
      <vt:lpstr>Chromosomes and gametes</vt:lpstr>
      <vt:lpstr>Probability and pedigrees e.g.: albinism</vt:lpstr>
      <vt:lpstr>Chromosome theory of heredity</vt:lpstr>
      <vt:lpstr>Презентация PowerPoint</vt:lpstr>
      <vt:lpstr>Презентация PowerPoint</vt:lpstr>
      <vt:lpstr>Supporting experiment</vt:lpstr>
      <vt:lpstr>Two equally frequent patterns by which a heteromorphic pair and an unpaired chromosome move into gametes as observed by Carothers.</vt:lpstr>
      <vt:lpstr>W. S. Sutton, The Chromosomes in Heredity 1903</vt:lpstr>
      <vt:lpstr>Презентация PowerPoint</vt:lpstr>
      <vt:lpstr>Sex development in human</vt:lpstr>
      <vt:lpstr>Презентация PowerPoint</vt:lpstr>
      <vt:lpstr>Sutton could explain Mendel’s principle of segregation on cytological basis.</vt:lpstr>
      <vt:lpstr>Mendel’s principle of Independent Assortment found cytological proof from the fact that members of one pair of homologous chromosomes move to the poles independently of the members of another pair.          Walters S. Sutton argued that these parallels between the behaviour of chromosomes and Mendel’s factors are striking to be accidental. </vt:lpstr>
      <vt:lpstr>Sutton carefully calculated the number of chromosome combinations is just the same as the number combinations that would be possible in gametes and in of combinations of factors Mendel postulated in zygotes with different numbers of chromosomes in the explaining the results of crosses with pea plants, diploid cells. He found that number of possible chromosome combinations is just the same as the number of combinations of factors Mendel postulated in explaining the results of crosses with pea plants. </vt:lpstr>
      <vt:lpstr>Fig. 5.31. Test cross of heterozygous dihybrid with a double recessive parent. With the genes located on separate chromosomes, four types of progeny are obtained in equal proportions. Two of these are parental types and two are recombinants. Parental and recombinant frequencies are 50% each. </vt:lpstr>
      <vt:lpstr>Sutton and Boveri’s arguments for his chromosome theory of heredity were essentially as follows:  </vt:lpstr>
      <vt:lpstr>The chromosomal constitution of male and female in Drosophila</vt:lpstr>
      <vt:lpstr>Презентация PowerPoint</vt:lpstr>
      <vt:lpstr>1st  cross: Red-eyed female × white-eyed male</vt:lpstr>
      <vt:lpstr>Презентация PowerPoint</vt:lpstr>
      <vt:lpstr>Презентация PowerPoint</vt:lpstr>
      <vt:lpstr>Sex chromosomes in insects</vt:lpstr>
      <vt:lpstr>Презентация PowerPoint</vt:lpstr>
      <vt:lpstr>Презентация PowerPoint</vt:lpstr>
      <vt:lpstr>Презентация PowerPoint</vt:lpstr>
      <vt:lpstr>The proof of Chromosome theory</vt:lpstr>
      <vt:lpstr>The proof of Chromosome theory</vt:lpstr>
      <vt:lpstr>The proof of Chromosome theory</vt:lpstr>
      <vt:lpstr>The proof of Chromosome theory</vt:lpstr>
      <vt:lpstr>Презентация PowerPoint</vt:lpstr>
      <vt:lpstr>Sex chromosomes and sex linkage</vt:lpstr>
      <vt:lpstr>Sex chromosomes and sex linkage</vt:lpstr>
      <vt:lpstr>Презентация PowerPoint</vt:lpstr>
      <vt:lpstr>X-Linked Inheritance</vt:lpstr>
    </vt:vector>
  </TitlesOfParts>
  <Company>Reanimator Extreme Edition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Chromosome theory of inheritance</dc:title>
  <dc:creator>User</dc:creator>
  <cp:lastModifiedBy>Dell03</cp:lastModifiedBy>
  <cp:revision>121</cp:revision>
  <dcterms:created xsi:type="dcterms:W3CDTF">2016-11-14T17:44:31Z</dcterms:created>
  <dcterms:modified xsi:type="dcterms:W3CDTF">2020-03-24T11:31:53Z</dcterms:modified>
</cp:coreProperties>
</file>