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30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310" r:id="rId25"/>
    <p:sldId id="309" r:id="rId26"/>
    <p:sldId id="279" r:id="rId27"/>
    <p:sldId id="280" r:id="rId28"/>
    <p:sldId id="281" r:id="rId29"/>
    <p:sldId id="311" r:id="rId30"/>
    <p:sldId id="283" r:id="rId31"/>
    <p:sldId id="284" r:id="rId32"/>
    <p:sldId id="312"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13" r:id="rId57"/>
    <p:sldId id="316" r:id="rId58"/>
    <p:sldId id="314" r:id="rId59"/>
    <p:sldId id="315" r:id="rId60"/>
    <p:sldId id="317" r:id="rId61"/>
  </p:sldIdLst>
  <p:sldSz cx="9144000" cy="6858000" type="screen4x3"/>
  <p:notesSz cx="6742113"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8971" y="0"/>
            <a:ext cx="2921582" cy="493633"/>
          </a:xfrm>
          <a:prstGeom prst="rect">
            <a:avLst/>
          </a:prstGeom>
        </p:spPr>
        <p:txBody>
          <a:bodyPr vert="horz" lIns="91440" tIns="45720" rIns="91440" bIns="45720" rtlCol="0"/>
          <a:lstStyle>
            <a:lvl1pPr algn="r">
              <a:defRPr sz="1200"/>
            </a:lvl1pPr>
          </a:lstStyle>
          <a:p>
            <a:fld id="{EC86D408-B387-47D1-9FD7-B5425A085634}" type="datetimeFigureOut">
              <a:rPr lang="ru-RU" smtClean="0"/>
              <a:pPr/>
              <a:t>18.03.2020</a:t>
            </a:fld>
            <a:endParaRPr lang="ru-RU"/>
          </a:p>
        </p:txBody>
      </p:sp>
      <p:sp>
        <p:nvSpPr>
          <p:cNvPr id="4" name="Образ слайда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4212" y="4689515"/>
            <a:ext cx="539369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7316"/>
            <a:ext cx="2921582" cy="49363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8971" y="9377316"/>
            <a:ext cx="2921582" cy="493633"/>
          </a:xfrm>
          <a:prstGeom prst="rect">
            <a:avLst/>
          </a:prstGeom>
        </p:spPr>
        <p:txBody>
          <a:bodyPr vert="horz" lIns="91440" tIns="45720" rIns="91440" bIns="45720" rtlCol="0" anchor="b"/>
          <a:lstStyle>
            <a:lvl1pPr algn="r">
              <a:defRPr sz="1200"/>
            </a:lvl1pPr>
          </a:lstStyle>
          <a:p>
            <a:fld id="{9DEBEDD7-D839-4099-87B7-DEE2B1C4A42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miter lim="800000"/>
            <a:headEnd/>
            <a:tailEnd/>
          </a:ln>
        </p:spPr>
        <p:txBody>
          <a:bodyPr/>
          <a:lstStyle/>
          <a:p>
            <a:fld id="{53E759FC-864A-440C-BDB1-B0B8365BB587}" type="slidenum">
              <a:rPr lang="en-US" smtClean="0"/>
              <a:pPr/>
              <a:t>2</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miter lim="800000"/>
            <a:headEnd/>
            <a:tailEnd/>
          </a:ln>
        </p:spPr>
        <p:txBody>
          <a:bodyPr/>
          <a:lstStyle/>
          <a:p>
            <a:fld id="{9086EF2B-4999-4AD5-951D-6486001F6E87}" type="slidenum">
              <a:rPr lang="en-US" smtClean="0"/>
              <a:pPr/>
              <a:t>11</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endParaRPr lang="uk-UA"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miter lim="800000"/>
            <a:headEnd/>
            <a:tailEnd/>
          </a:ln>
        </p:spPr>
        <p:txBody>
          <a:bodyPr/>
          <a:lstStyle/>
          <a:p>
            <a:fld id="{C5FE0C7D-FF62-4B9E-93FB-BE286AD9241E}" type="slidenum">
              <a:rPr lang="en-US" smtClean="0"/>
              <a:pPr/>
              <a:t>12</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miter lim="800000"/>
            <a:headEnd/>
            <a:tailEnd/>
          </a:ln>
        </p:spPr>
        <p:txBody>
          <a:bodyPr/>
          <a:lstStyle/>
          <a:p>
            <a:fld id="{C4170D1F-83A1-4CDA-A022-3283599BB2A3}" type="slidenum">
              <a:rPr lang="en-US" smtClean="0"/>
              <a:pPr/>
              <a:t>13</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miter lim="800000"/>
            <a:headEnd/>
            <a:tailEnd/>
          </a:ln>
        </p:spPr>
        <p:txBody>
          <a:bodyPr/>
          <a:lstStyle/>
          <a:p>
            <a:fld id="{0FC86CA5-62CF-4E13-9C7D-7D790DF8FA7F}" type="slidenum">
              <a:rPr lang="en-US" smtClean="0"/>
              <a:pPr/>
              <a:t>14</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miter lim="800000"/>
            <a:headEnd/>
            <a:tailEnd/>
          </a:ln>
        </p:spPr>
        <p:txBody>
          <a:bodyPr/>
          <a:lstStyle/>
          <a:p>
            <a:fld id="{5D17EA71-3179-4290-8F80-DF4304DF6944}" type="slidenum">
              <a:rPr lang="en-US" smtClean="0"/>
              <a:pPr/>
              <a:t>15</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miter lim="800000"/>
            <a:headEnd/>
            <a:tailEnd/>
          </a:ln>
        </p:spPr>
        <p:txBody>
          <a:bodyPr/>
          <a:lstStyle/>
          <a:p>
            <a:fld id="{75BE9FB1-0C6F-487D-B1C3-706E0062796B}" type="slidenum">
              <a:rPr lang="en-US" smtClean="0"/>
              <a:pPr/>
              <a:t>16</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miter lim="800000"/>
            <a:headEnd/>
            <a:tailEnd/>
          </a:ln>
        </p:spPr>
        <p:txBody>
          <a:bodyPr/>
          <a:lstStyle/>
          <a:p>
            <a:fld id="{93DEA39E-8E5D-4C96-92C6-94C46C4180D2}" type="slidenum">
              <a:rPr lang="en-US" smtClean="0"/>
              <a:pPr/>
              <a:t>17</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miter lim="800000"/>
            <a:headEnd/>
            <a:tailEnd/>
          </a:ln>
        </p:spPr>
        <p:txBody>
          <a:bodyPr/>
          <a:lstStyle/>
          <a:p>
            <a:fld id="{034FDF47-6985-43DC-8F6E-72CF3E7B93DE}" type="slidenum">
              <a:rPr lang="en-US" smtClean="0"/>
              <a:pPr/>
              <a:t>18</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miter lim="800000"/>
            <a:headEnd/>
            <a:tailEnd/>
          </a:ln>
        </p:spPr>
        <p:txBody>
          <a:bodyPr/>
          <a:lstStyle/>
          <a:p>
            <a:fld id="{BA3D2183-1890-4BB0-B564-34FA0CEF2FA3}" type="slidenum">
              <a:rPr lang="en-US" smtClean="0"/>
              <a:pPr/>
              <a:t>19</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miter lim="800000"/>
            <a:headEnd/>
            <a:tailEnd/>
          </a:ln>
        </p:spPr>
        <p:txBody>
          <a:bodyPr/>
          <a:lstStyle/>
          <a:p>
            <a:fld id="{65D78D02-579E-4EE5-AC18-B85A35AB1F76}" type="slidenum">
              <a:rPr lang="en-US" smtClean="0"/>
              <a:pPr/>
              <a:t>20</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miter lim="800000"/>
            <a:headEnd/>
            <a:tailEnd/>
          </a:ln>
        </p:spPr>
        <p:txBody>
          <a:bodyPr/>
          <a:lstStyle/>
          <a:p>
            <a:fld id="{166B7A4A-DAD6-4F6B-AF5B-E83BF16C2E17}" type="slidenum">
              <a:rPr lang="en-US" smtClean="0"/>
              <a:pPr/>
              <a:t>3</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miter lim="800000"/>
            <a:headEnd/>
            <a:tailEnd/>
          </a:ln>
        </p:spPr>
        <p:txBody>
          <a:bodyPr/>
          <a:lstStyle/>
          <a:p>
            <a:fld id="{A7EA4D60-B80E-4881-9602-886C0D943808}" type="slidenum">
              <a:rPr lang="en-US" smtClean="0"/>
              <a:pPr/>
              <a:t>21</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miter lim="800000"/>
            <a:headEnd/>
            <a:tailEnd/>
          </a:ln>
        </p:spPr>
        <p:txBody>
          <a:bodyPr/>
          <a:lstStyle/>
          <a:p>
            <a:fld id="{39D29896-6554-46FF-8A93-A9F059343F1A}" type="slidenum">
              <a:rPr lang="en-US" smtClean="0"/>
              <a:pPr/>
              <a:t>22</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miter lim="800000"/>
            <a:headEnd/>
            <a:tailEnd/>
          </a:ln>
        </p:spPr>
        <p:txBody>
          <a:bodyPr/>
          <a:lstStyle/>
          <a:p>
            <a:fld id="{24940D74-694F-4737-B222-F1DCE17B8F3D}" type="slidenum">
              <a:rPr lang="en-US" smtClean="0"/>
              <a:pPr/>
              <a:t>23</a:t>
            </a:fld>
            <a:endParaRPr lang="en-U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miter lim="800000"/>
            <a:headEnd/>
            <a:tailEnd/>
          </a:ln>
        </p:spPr>
        <p:txBody>
          <a:bodyPr/>
          <a:lstStyle/>
          <a:p>
            <a:fld id="{3AD2AE50-FCB2-4DE9-BFD4-95D8CCDAAF5C}" type="slidenum">
              <a:rPr lang="en-US" smtClean="0"/>
              <a:pPr/>
              <a:t>26</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miter lim="800000"/>
            <a:headEnd/>
            <a:tailEnd/>
          </a:ln>
        </p:spPr>
        <p:txBody>
          <a:bodyPr/>
          <a:lstStyle/>
          <a:p>
            <a:fld id="{4F1C1337-6D29-4DF2-81C2-EE24A44D88AF}" type="slidenum">
              <a:rPr lang="en-US" smtClean="0"/>
              <a:pPr/>
              <a:t>27</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miter lim="800000"/>
            <a:headEnd/>
            <a:tailEnd/>
          </a:ln>
        </p:spPr>
        <p:txBody>
          <a:bodyPr/>
          <a:lstStyle/>
          <a:p>
            <a:fld id="{480B6CB5-A8CA-4EBD-9CC1-946CCAF09782}" type="slidenum">
              <a:rPr lang="en-US" smtClean="0"/>
              <a:pPr/>
              <a:t>28</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miter lim="800000"/>
            <a:headEnd/>
            <a:tailEnd/>
          </a:ln>
        </p:spPr>
        <p:txBody>
          <a:bodyPr/>
          <a:lstStyle/>
          <a:p>
            <a:fld id="{798090D5-BF2E-446A-A959-D0F17DDEDCA6}" type="slidenum">
              <a:rPr lang="en-US" smtClean="0"/>
              <a:pPr/>
              <a:t>30</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miter lim="800000"/>
            <a:headEnd/>
            <a:tailEnd/>
          </a:ln>
        </p:spPr>
        <p:txBody>
          <a:bodyPr/>
          <a:lstStyle/>
          <a:p>
            <a:fld id="{CB68F0A2-2C77-4BDF-A57B-3237000C8C1D}" type="slidenum">
              <a:rPr lang="en-US" smtClean="0"/>
              <a:pPr/>
              <a:t>31</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miter lim="800000"/>
            <a:headEnd/>
            <a:tailEnd/>
          </a:ln>
        </p:spPr>
        <p:txBody>
          <a:bodyPr/>
          <a:lstStyle/>
          <a:p>
            <a:fld id="{1B757869-56FA-4261-8EC6-13926EFF53C9}" type="slidenum">
              <a:rPr lang="en-US" smtClean="0"/>
              <a:pPr/>
              <a:t>33</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miter lim="800000"/>
            <a:headEnd/>
            <a:tailEnd/>
          </a:ln>
        </p:spPr>
        <p:txBody>
          <a:bodyPr/>
          <a:lstStyle/>
          <a:p>
            <a:fld id="{DB826C77-8929-4BF6-87AB-2E4CC5EC403C}" type="slidenum">
              <a:rPr lang="en-US" smtClean="0"/>
              <a:pPr/>
              <a:t>34</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miter lim="800000"/>
            <a:headEnd/>
            <a:tailEnd/>
          </a:ln>
        </p:spPr>
        <p:txBody>
          <a:bodyPr/>
          <a:lstStyle/>
          <a:p>
            <a:fld id="{E4F8378B-DD3C-481C-8D48-9A74227E13B2}" type="slidenum">
              <a:rPr lang="en-US" smtClean="0"/>
              <a:pPr/>
              <a:t>4</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miter lim="800000"/>
            <a:headEnd/>
            <a:tailEnd/>
          </a:ln>
        </p:spPr>
        <p:txBody>
          <a:bodyPr/>
          <a:lstStyle/>
          <a:p>
            <a:fld id="{E5CCBEE2-E244-4A99-B390-62898AAF2D97}" type="slidenum">
              <a:rPr lang="en-US" smtClean="0"/>
              <a:pPr/>
              <a:t>35</a:t>
            </a:fld>
            <a:endParaRPr lang="en-U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miter lim="800000"/>
            <a:headEnd/>
            <a:tailEnd/>
          </a:ln>
        </p:spPr>
        <p:txBody>
          <a:bodyPr/>
          <a:lstStyle/>
          <a:p>
            <a:fld id="{C6EA243D-6B09-4790-A34D-0779532DB47A}" type="slidenum">
              <a:rPr lang="en-US" smtClean="0"/>
              <a:pPr/>
              <a:t>36</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miter lim="800000"/>
            <a:headEnd/>
            <a:tailEnd/>
          </a:ln>
        </p:spPr>
        <p:txBody>
          <a:bodyPr/>
          <a:lstStyle/>
          <a:p>
            <a:fld id="{930085FC-DD66-4E8A-932A-3F90C63F7B08}" type="slidenum">
              <a:rPr lang="en-US" smtClean="0"/>
              <a:pPr/>
              <a:t>37</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miter lim="800000"/>
            <a:headEnd/>
            <a:tailEnd/>
          </a:ln>
        </p:spPr>
        <p:txBody>
          <a:bodyPr/>
          <a:lstStyle/>
          <a:p>
            <a:fld id="{AD87533F-8952-43C7-ACC3-D27137B82D5E}" type="slidenum">
              <a:rPr lang="en-US" smtClean="0"/>
              <a:pPr/>
              <a:t>40</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miter lim="800000"/>
            <a:headEnd/>
            <a:tailEnd/>
          </a:ln>
        </p:spPr>
        <p:txBody>
          <a:bodyPr/>
          <a:lstStyle/>
          <a:p>
            <a:fld id="{BE886284-39D0-40ED-AA79-F9A01B70237F}" type="slidenum">
              <a:rPr lang="en-US" smtClean="0"/>
              <a:pPr/>
              <a:t>41</a:t>
            </a:fld>
            <a:endParaRPr lang="en-US" smtClean="0"/>
          </a:p>
        </p:txBody>
      </p:sp>
      <p:sp>
        <p:nvSpPr>
          <p:cNvPr id="106499" name="Rectangle 2"/>
          <p:cNvSpPr>
            <a:spLocks noGrp="1" noRot="1" noChangeAspect="1" noChangeArrowheads="1" noTextEdit="1"/>
          </p:cNvSpPr>
          <p:nvPr>
            <p:ph type="sldImg"/>
          </p:nvPr>
        </p:nvSpPr>
        <p:spPr>
          <a:xfrm>
            <a:off x="727075" y="608013"/>
            <a:ext cx="5289550" cy="3967162"/>
          </a:xfrm>
          <a:ln/>
        </p:spPr>
      </p:sp>
      <p:sp>
        <p:nvSpPr>
          <p:cNvPr id="106500"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miter lim="800000"/>
            <a:headEnd/>
            <a:tailEnd/>
          </a:ln>
        </p:spPr>
        <p:txBody>
          <a:bodyPr/>
          <a:lstStyle/>
          <a:p>
            <a:fld id="{5DF8C13D-E87E-493D-8340-7D6891504AD2}" type="slidenum">
              <a:rPr lang="en-US" smtClean="0"/>
              <a:pPr/>
              <a:t>42</a:t>
            </a:fld>
            <a:endParaRPr lang="en-US" smtClean="0"/>
          </a:p>
        </p:txBody>
      </p:sp>
      <p:sp>
        <p:nvSpPr>
          <p:cNvPr id="107523" name="Rectangle 2"/>
          <p:cNvSpPr>
            <a:spLocks noGrp="1" noRot="1" noChangeAspect="1" noChangeArrowheads="1" noTextEdit="1"/>
          </p:cNvSpPr>
          <p:nvPr>
            <p:ph type="sldImg"/>
          </p:nvPr>
        </p:nvSpPr>
        <p:spPr>
          <a:xfrm>
            <a:off x="727075" y="608013"/>
            <a:ext cx="5289550" cy="3967162"/>
          </a:xfrm>
          <a:ln/>
        </p:spPr>
      </p:sp>
      <p:sp>
        <p:nvSpPr>
          <p:cNvPr id="107524"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miter lim="800000"/>
            <a:headEnd/>
            <a:tailEnd/>
          </a:ln>
        </p:spPr>
        <p:txBody>
          <a:bodyPr/>
          <a:lstStyle/>
          <a:p>
            <a:fld id="{1CD0B77C-1830-455D-B2CD-1951214C67E6}" type="slidenum">
              <a:rPr lang="en-US" smtClean="0"/>
              <a:pPr/>
              <a:t>43</a:t>
            </a:fld>
            <a:endParaRPr lang="en-US" smtClean="0"/>
          </a:p>
        </p:txBody>
      </p:sp>
      <p:sp>
        <p:nvSpPr>
          <p:cNvPr id="108547" name="Rectangle 2"/>
          <p:cNvSpPr>
            <a:spLocks noGrp="1" noRot="1" noChangeAspect="1" noChangeArrowheads="1" noTextEdit="1"/>
          </p:cNvSpPr>
          <p:nvPr>
            <p:ph type="sldImg"/>
          </p:nvPr>
        </p:nvSpPr>
        <p:spPr>
          <a:xfrm>
            <a:off x="727075" y="608013"/>
            <a:ext cx="5289550" cy="3967162"/>
          </a:xfrm>
          <a:ln/>
        </p:spPr>
      </p:sp>
      <p:sp>
        <p:nvSpPr>
          <p:cNvPr id="108548"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miter lim="800000"/>
            <a:headEnd/>
            <a:tailEnd/>
          </a:ln>
        </p:spPr>
        <p:txBody>
          <a:bodyPr/>
          <a:lstStyle/>
          <a:p>
            <a:fld id="{27B31EBA-D3FB-4F45-9EE1-924BEB15A9B6}" type="slidenum">
              <a:rPr lang="en-US" smtClean="0"/>
              <a:pPr/>
              <a:t>44</a:t>
            </a:fld>
            <a:endParaRPr lang="en-US" smtClean="0"/>
          </a:p>
        </p:txBody>
      </p:sp>
      <p:sp>
        <p:nvSpPr>
          <p:cNvPr id="109571" name="Rectangle 2"/>
          <p:cNvSpPr>
            <a:spLocks noGrp="1" noRot="1" noChangeAspect="1" noChangeArrowheads="1" noTextEdit="1"/>
          </p:cNvSpPr>
          <p:nvPr>
            <p:ph type="sldImg"/>
          </p:nvPr>
        </p:nvSpPr>
        <p:spPr>
          <a:xfrm>
            <a:off x="727075" y="608013"/>
            <a:ext cx="5289550" cy="3967162"/>
          </a:xfrm>
          <a:ln/>
        </p:spPr>
      </p:sp>
      <p:sp>
        <p:nvSpPr>
          <p:cNvPr id="109572"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miter lim="800000"/>
            <a:headEnd/>
            <a:tailEnd/>
          </a:ln>
        </p:spPr>
        <p:txBody>
          <a:bodyPr/>
          <a:lstStyle/>
          <a:p>
            <a:fld id="{8E3DCAA1-AB09-4053-824B-1587CD7C6636}" type="slidenum">
              <a:rPr lang="en-US" smtClean="0"/>
              <a:pPr/>
              <a:t>45</a:t>
            </a:fld>
            <a:endParaRPr lang="en-US" smtClean="0"/>
          </a:p>
        </p:txBody>
      </p:sp>
      <p:sp>
        <p:nvSpPr>
          <p:cNvPr id="110595" name="Rectangle 2"/>
          <p:cNvSpPr>
            <a:spLocks noGrp="1" noRot="1" noChangeAspect="1" noChangeArrowheads="1" noTextEdit="1"/>
          </p:cNvSpPr>
          <p:nvPr>
            <p:ph type="sldImg"/>
          </p:nvPr>
        </p:nvSpPr>
        <p:spPr>
          <a:xfrm>
            <a:off x="727075" y="608013"/>
            <a:ext cx="5289550" cy="3967162"/>
          </a:xfrm>
          <a:ln/>
        </p:spPr>
      </p:sp>
      <p:sp>
        <p:nvSpPr>
          <p:cNvPr id="110596"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miter lim="800000"/>
            <a:headEnd/>
            <a:tailEnd/>
          </a:ln>
        </p:spPr>
        <p:txBody>
          <a:bodyPr/>
          <a:lstStyle/>
          <a:p>
            <a:fld id="{7ED3FB7E-CA21-4536-B4AF-954C33CAE5E3}" type="slidenum">
              <a:rPr lang="en-US" smtClean="0"/>
              <a:pPr/>
              <a:t>46</a:t>
            </a:fld>
            <a:endParaRPr lang="en-US" smtClean="0"/>
          </a:p>
        </p:txBody>
      </p:sp>
      <p:sp>
        <p:nvSpPr>
          <p:cNvPr id="111619" name="Rectangle 2"/>
          <p:cNvSpPr>
            <a:spLocks noGrp="1" noRot="1" noChangeAspect="1" noChangeArrowheads="1" noTextEdit="1"/>
          </p:cNvSpPr>
          <p:nvPr>
            <p:ph type="sldImg"/>
          </p:nvPr>
        </p:nvSpPr>
        <p:spPr>
          <a:xfrm>
            <a:off x="727075" y="608013"/>
            <a:ext cx="5289550" cy="3967162"/>
          </a:xfrm>
          <a:ln/>
        </p:spPr>
      </p:sp>
      <p:sp>
        <p:nvSpPr>
          <p:cNvPr id="111620"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miter lim="800000"/>
            <a:headEnd/>
            <a:tailEnd/>
          </a:ln>
        </p:spPr>
        <p:txBody>
          <a:bodyPr/>
          <a:lstStyle/>
          <a:p>
            <a:fld id="{3FB94071-197D-45C0-A008-F50B87F0B9D1}" type="slidenum">
              <a:rPr lang="en-US" smtClean="0"/>
              <a:pPr/>
              <a:t>5</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miter lim="800000"/>
            <a:headEnd/>
            <a:tailEnd/>
          </a:ln>
        </p:spPr>
        <p:txBody>
          <a:bodyPr/>
          <a:lstStyle/>
          <a:p>
            <a:fld id="{2BBC7FCE-4A1B-4158-BA39-0BCDF5CB3009}" type="slidenum">
              <a:rPr lang="en-US" smtClean="0"/>
              <a:pPr/>
              <a:t>47</a:t>
            </a:fld>
            <a:endParaRPr lang="en-US" smtClean="0"/>
          </a:p>
        </p:txBody>
      </p:sp>
      <p:sp>
        <p:nvSpPr>
          <p:cNvPr id="112643" name="Rectangle 2"/>
          <p:cNvSpPr>
            <a:spLocks noGrp="1" noRot="1" noChangeAspect="1" noChangeArrowheads="1" noTextEdit="1"/>
          </p:cNvSpPr>
          <p:nvPr>
            <p:ph type="sldImg"/>
          </p:nvPr>
        </p:nvSpPr>
        <p:spPr>
          <a:xfrm>
            <a:off x="727075" y="608013"/>
            <a:ext cx="5289550" cy="3967162"/>
          </a:xfrm>
          <a:ln/>
        </p:spPr>
      </p:sp>
      <p:sp>
        <p:nvSpPr>
          <p:cNvPr id="112644" name="Rectangle 3"/>
          <p:cNvSpPr>
            <a:spLocks noGrp="1" noChangeArrowheads="1"/>
          </p:cNvSpPr>
          <p:nvPr>
            <p:ph type="body" idx="1"/>
          </p:nvPr>
        </p:nvSpPr>
        <p:spPr>
          <a:xfrm>
            <a:off x="897389" y="4689515"/>
            <a:ext cx="4945776" cy="4442698"/>
          </a:xfrm>
          <a:noFill/>
        </p:spPr>
        <p:txBody>
          <a:bodyPr/>
          <a:lstStyle/>
          <a:p>
            <a:pPr defTabSz="927100"/>
            <a:r>
              <a:rPr lang="en-US" sz="1000" b="1" smtClean="0">
                <a:latin typeface="Arial" charset="0"/>
              </a:rPr>
              <a:t>The information about disease resistance was from “Genome” by Matt Ridley, HarperCollins, New York, 1999, chap. 9.</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miter lim="800000"/>
            <a:headEnd/>
            <a:tailEnd/>
          </a:ln>
        </p:spPr>
        <p:txBody>
          <a:bodyPr/>
          <a:lstStyle/>
          <a:p>
            <a:fld id="{41190702-F7DE-43F6-9F56-CD529AD53D16}" type="slidenum">
              <a:rPr lang="en-US" smtClean="0"/>
              <a:pPr/>
              <a:t>48</a:t>
            </a:fld>
            <a:endParaRPr lang="en-US"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miter lim="800000"/>
            <a:headEnd/>
            <a:tailEnd/>
          </a:ln>
        </p:spPr>
        <p:txBody>
          <a:bodyPr/>
          <a:lstStyle/>
          <a:p>
            <a:fld id="{2BCE5B32-A569-46A5-9B69-204B431D33A2}" type="slidenum">
              <a:rPr lang="en-US" smtClean="0"/>
              <a:pPr/>
              <a:t>49</a:t>
            </a:fld>
            <a:endParaRPr lang="en-US"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xfrm>
            <a:off x="674212" y="4689515"/>
            <a:ext cx="5393690" cy="4442698"/>
          </a:xfrm>
          <a:noFill/>
        </p:spPr>
        <p:txBody>
          <a:bodyPr/>
          <a:lstStyle/>
          <a:p>
            <a:endParaRPr lang="uk-UA"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miter lim="800000"/>
            <a:headEnd/>
            <a:tailEnd/>
          </a:ln>
        </p:spPr>
        <p:txBody>
          <a:bodyPr/>
          <a:lstStyle/>
          <a:p>
            <a:fld id="{0B8E970F-7D34-48D1-9441-7104C0C7E2D8}" type="slidenum">
              <a:rPr lang="en-US" smtClean="0"/>
              <a:pPr/>
              <a:t>50</a:t>
            </a:fld>
            <a:endParaRPr lang="en-US"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miter lim="800000"/>
            <a:headEnd/>
            <a:tailEnd/>
          </a:ln>
        </p:spPr>
        <p:txBody>
          <a:bodyPr/>
          <a:lstStyle/>
          <a:p>
            <a:fld id="{A53EC14A-00DE-4919-87C1-59E37EABA9AB}" type="slidenum">
              <a:rPr lang="en-US" smtClean="0"/>
              <a:pPr/>
              <a:t>51</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miter lim="800000"/>
            <a:headEnd/>
            <a:tailEnd/>
          </a:ln>
        </p:spPr>
        <p:txBody>
          <a:bodyPr/>
          <a:lstStyle/>
          <a:p>
            <a:fld id="{AA449631-4223-467F-8AE5-09B94CBCD835}" type="slidenum">
              <a:rPr lang="en-US" smtClean="0"/>
              <a:pPr/>
              <a:t>52</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miter lim="800000"/>
            <a:headEnd/>
            <a:tailEnd/>
          </a:ln>
        </p:spPr>
        <p:txBody>
          <a:bodyPr/>
          <a:lstStyle/>
          <a:p>
            <a:fld id="{6473DBDE-8306-475D-9F09-CBB1AEDBEF61}" type="slidenum">
              <a:rPr lang="en-US" smtClean="0"/>
              <a:pPr/>
              <a:t>53</a:t>
            </a:fld>
            <a:endParaRPr lang="en-US"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miter lim="800000"/>
            <a:headEnd/>
            <a:tailEnd/>
          </a:ln>
        </p:spPr>
        <p:txBody>
          <a:bodyPr/>
          <a:lstStyle/>
          <a:p>
            <a:fld id="{D2BCE2F9-58C4-4D19-A2C0-3D4A5E55C737}" type="slidenum">
              <a:rPr lang="en-US" smtClean="0"/>
              <a:pPr/>
              <a:t>54</a:t>
            </a:fld>
            <a:endParaRPr lang="en-US" smtClean="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miter lim="800000"/>
            <a:headEnd/>
            <a:tailEnd/>
          </a:ln>
        </p:spPr>
        <p:txBody>
          <a:bodyPr/>
          <a:lstStyle/>
          <a:p>
            <a:fld id="{6123FF3B-D355-40D8-A2E1-65805A2C3AAF}" type="slidenum">
              <a:rPr lang="en-US" smtClean="0"/>
              <a:pPr/>
              <a:t>55</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miter lim="800000"/>
            <a:headEnd/>
            <a:tailEnd/>
          </a:ln>
        </p:spPr>
        <p:txBody>
          <a:bodyPr/>
          <a:lstStyle/>
          <a:p>
            <a:fld id="{E9DDF3FE-12D1-4B9B-B473-4082EC89FB41}" type="slidenum">
              <a:rPr lang="en-US" smtClean="0"/>
              <a:pPr/>
              <a:t>6</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1589ECF1-674B-40DD-A44C-2F9748D4F8E1}" type="slidenum">
              <a:rPr lang="en-US" smtClean="0"/>
              <a:pPr/>
              <a:t>7</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miter lim="800000"/>
            <a:headEnd/>
            <a:tailEnd/>
          </a:ln>
        </p:spPr>
        <p:txBody>
          <a:bodyPr/>
          <a:lstStyle/>
          <a:p>
            <a:fld id="{E458467E-72AC-40BE-999B-1895B6C36113}" type="slidenum">
              <a:rPr lang="en-US" smtClean="0"/>
              <a:pPr/>
              <a:t>8</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miter lim="800000"/>
            <a:headEnd/>
            <a:tailEnd/>
          </a:ln>
        </p:spPr>
        <p:txBody>
          <a:bodyPr/>
          <a:lstStyle/>
          <a:p>
            <a:fld id="{3D161825-1BDF-4A9D-9181-735B6B374FDD}" type="slidenum">
              <a:rPr lang="en-US" smtClean="0"/>
              <a:pPr/>
              <a:t>9</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miter lim="800000"/>
            <a:headEnd/>
            <a:tailEnd/>
          </a:ln>
        </p:spPr>
        <p:txBody>
          <a:bodyPr/>
          <a:lstStyle/>
          <a:p>
            <a:fld id="{4D09F397-9949-42AE-8FF0-C75DE206F9BD}" type="slidenum">
              <a:rPr lang="en-US" smtClean="0"/>
              <a:pPr/>
              <a:t>10</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Заголовок, текст и картинк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Картинка 3"/>
          <p:cNvSpPr>
            <a:spLocks noGrp="1"/>
          </p:cNvSpPr>
          <p:nvPr>
            <p:ph type="clipArt" sz="half" idx="2"/>
          </p:nvPr>
        </p:nvSpPr>
        <p:spPr>
          <a:xfrm>
            <a:off x="4648200" y="1981200"/>
            <a:ext cx="3810000" cy="4114800"/>
          </a:xfrm>
        </p:spPr>
        <p:txBody>
          <a:bodyPr/>
          <a:lstStyle/>
          <a:p>
            <a:pPr lvl="0"/>
            <a:endParaRPr lang="uk-UA"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C3BA5B0-A855-44D0-8DBE-A7BB0B7C40B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8E689EB-426B-496F-900C-1FD664EA97A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Объект 4"/>
          <p:cNvSpPr>
            <a:spLocks noGrp="1"/>
          </p:cNvSpPr>
          <p:nvPr>
            <p:ph sz="quarter" idx="3"/>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12BBE0A-8149-4930-B638-60CA3D0F83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A18BF78-5629-4DAA-8A27-E42A59070189}" type="datetimeFigureOut">
              <a:rPr lang="ru-RU" smtClean="0"/>
              <a:pPr/>
              <a:t>18.03.2020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ABA6A-2657-402D-877D-B6440E706BD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8BF78-5629-4DAA-8A27-E42A59070189}" type="datetimeFigureOut">
              <a:rPr lang="ru-RU" smtClean="0"/>
              <a:pPr/>
              <a:t>18.03.2020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ABA6A-2657-402D-877D-B6440E706BD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4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4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4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4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oleObject" Target="../embeddings/_________Microsoft_Office_Word_97_-_20031.doc"/></Relationships>
</file>

<file path=ppt/slides/_rels/slide4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5.jpeg"/></Relationships>
</file>

<file path=ppt/slides/_rels/slide5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taschenorakel.de/steffi/vortrag/marfan/2-2.html" TargetMode="External"/><Relationship Id="rId3" Type="http://schemas.openxmlformats.org/officeDocument/2006/relationships/image" Target="../media/image36.jpeg"/><Relationship Id="rId7" Type="http://schemas.openxmlformats.org/officeDocument/2006/relationships/image" Target="../media/image39.png"/><Relationship Id="rId12"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14.xml"/><Relationship Id="rId6" Type="http://schemas.openxmlformats.org/officeDocument/2006/relationships/hyperlink" Target="http://taschenorakel.de/steffi/vortrag/marfan/toc.html" TargetMode="External"/><Relationship Id="rId11" Type="http://schemas.openxmlformats.org/officeDocument/2006/relationships/hyperlink" Target="http://taschenorakel.de/steffi/vortrag/marfan/2-1a.html" TargetMode="External"/><Relationship Id="rId5" Type="http://schemas.openxmlformats.org/officeDocument/2006/relationships/image" Target="../media/image38.jpeg"/><Relationship Id="rId10" Type="http://schemas.openxmlformats.org/officeDocument/2006/relationships/image" Target="../media/image41.png"/><Relationship Id="rId4" Type="http://schemas.openxmlformats.org/officeDocument/2006/relationships/image" Target="../media/image37.jpeg"/><Relationship Id="rId9" Type="http://schemas.openxmlformats.org/officeDocument/2006/relationships/image" Target="../media/image40.png"/></Relationships>
</file>

<file path=ppt/slides/_rels/slide56.xml.rels><?xml version="1.0" encoding="UTF-8" standalone="yes"?>
<Relationships xmlns="http://schemas.openxmlformats.org/package/2006/relationships"><Relationship Id="rId8" Type="http://schemas.openxmlformats.org/officeDocument/2006/relationships/hyperlink" Target="https://en.wikipedia.org/wiki/Aortic_aneurysm" TargetMode="External"/><Relationship Id="rId13" Type="http://schemas.openxmlformats.org/officeDocument/2006/relationships/hyperlink" Target="https://en.wikipedia.org/wiki/Beta_blocker" TargetMode="External"/><Relationship Id="rId18" Type="http://schemas.openxmlformats.org/officeDocument/2006/relationships/hyperlink" Target="https://en.wikipedia.org/wiki/Antoine_Marfan" TargetMode="External"/><Relationship Id="rId3" Type="http://schemas.openxmlformats.org/officeDocument/2006/relationships/hyperlink" Target="https://en.wikipedia.org/wiki/Connective_tissue" TargetMode="External"/><Relationship Id="rId7" Type="http://schemas.openxmlformats.org/officeDocument/2006/relationships/hyperlink" Target="https://en.wikipedia.org/wiki/Mitral_valve_prolapse" TargetMode="External"/><Relationship Id="rId12" Type="http://schemas.openxmlformats.org/officeDocument/2006/relationships/hyperlink" Target="https://en.wikipedia.org/wiki/Ghent_criteria" TargetMode="External"/><Relationship Id="rId17" Type="http://schemas.openxmlformats.org/officeDocument/2006/relationships/hyperlink" Target="https://en.wikipedia.org/wiki/Heart_valve" TargetMode="External"/><Relationship Id="rId2" Type="http://schemas.openxmlformats.org/officeDocument/2006/relationships/hyperlink" Target="https://en.wikipedia.org/wiki/Genetic_disorder" TargetMode="External"/><Relationship Id="rId16" Type="http://schemas.openxmlformats.org/officeDocument/2006/relationships/hyperlink" Target="https://en.wikipedia.org/wiki/ACE_inhibitor" TargetMode="External"/><Relationship Id="rId1" Type="http://schemas.openxmlformats.org/officeDocument/2006/relationships/slideLayout" Target="../slideLayouts/slideLayout7.xml"/><Relationship Id="rId6" Type="http://schemas.openxmlformats.org/officeDocument/2006/relationships/hyperlink" Target="https://en.wikipedia.org/wiki/Aorta" TargetMode="External"/><Relationship Id="rId11" Type="http://schemas.openxmlformats.org/officeDocument/2006/relationships/hyperlink" Target="https://en.wikipedia.org/wiki/Fibrillin" TargetMode="External"/><Relationship Id="rId5" Type="http://schemas.openxmlformats.org/officeDocument/2006/relationships/hyperlink" Target="https://en.wikipedia.org/wiki/Heart" TargetMode="External"/><Relationship Id="rId15" Type="http://schemas.openxmlformats.org/officeDocument/2006/relationships/hyperlink" Target="https://en.wikipedia.org/wiki/Calcium_channel_blocker" TargetMode="External"/><Relationship Id="rId10" Type="http://schemas.openxmlformats.org/officeDocument/2006/relationships/hyperlink" Target="https://en.wikipedia.org/wiki/Dominance_(genetics)" TargetMode="External"/><Relationship Id="rId19" Type="http://schemas.openxmlformats.org/officeDocument/2006/relationships/hyperlink" Target="https://en.wikipedia.org/wiki/Pediatrics" TargetMode="External"/><Relationship Id="rId4" Type="http://schemas.openxmlformats.org/officeDocument/2006/relationships/hyperlink" Target="https://en.wikipedia.org/wiki/Scoliosis" TargetMode="External"/><Relationship Id="rId9" Type="http://schemas.openxmlformats.org/officeDocument/2006/relationships/hyperlink" Target="https://en.wikipedia.org/wiki/Dura_mater" TargetMode="External"/><Relationship Id="rId14" Type="http://schemas.openxmlformats.org/officeDocument/2006/relationships/hyperlink" Target="https://en.wikipedia.org/wiki/Propranolol" TargetMode="External"/></Relationships>
</file>

<file path=ppt/slides/_rels/slide57.xml.rels><?xml version="1.0" encoding="UTF-8" standalone="yes"?>
<Relationships xmlns="http://schemas.openxmlformats.org/package/2006/relationships"><Relationship Id="rId8" Type="http://schemas.openxmlformats.org/officeDocument/2006/relationships/hyperlink" Target="https://en.wikipedia.org/wiki/Incomplete_penetrance" TargetMode="External"/><Relationship Id="rId3" Type="http://schemas.openxmlformats.org/officeDocument/2006/relationships/hyperlink" Target="https://en.wikipedia.org/wiki/Autosomal_dominant" TargetMode="External"/><Relationship Id="rId7" Type="http://schemas.openxmlformats.org/officeDocument/2006/relationships/hyperlink" Target="https://en.wikipedia.org/wiki/Expressivity_(genetics)" TargetMode="External"/><Relationship Id="rId2" Type="http://schemas.openxmlformats.org/officeDocument/2006/relationships/hyperlink" Target="https://en.wikipedia.org/wiki/Genetic_disorder" TargetMode="External"/><Relationship Id="rId1" Type="http://schemas.openxmlformats.org/officeDocument/2006/relationships/slideLayout" Target="../slideLayouts/slideLayout6.xml"/><Relationship Id="rId6" Type="http://schemas.openxmlformats.org/officeDocument/2006/relationships/hyperlink" Target="https://en.wikipedia.org/wiki/Haploinsufficiency" TargetMode="External"/><Relationship Id="rId5" Type="http://schemas.openxmlformats.org/officeDocument/2006/relationships/hyperlink" Target="https://en.wikipedia.org/wiki/Dominant_negative_mutation" TargetMode="External"/><Relationship Id="rId4" Type="http://schemas.openxmlformats.org/officeDocument/2006/relationships/hyperlink" Target="https://en.wikipedia.org/wiki/Genetic_mutation"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en.wikipedia.org/wiki/Ciliary_body" TargetMode="External"/><Relationship Id="rId3" Type="http://schemas.openxmlformats.org/officeDocument/2006/relationships/image" Target="../media/image44.gif"/><Relationship Id="rId7" Type="http://schemas.openxmlformats.org/officeDocument/2006/relationships/hyperlink" Target="https://en.wikipedia.org/wiki/Lens_dislocation" TargetMode="External"/><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hyperlink" Target="https://en.wikipedia.org/wiki/Pectus_excavatum" TargetMode="External"/><Relationship Id="rId5" Type="http://schemas.openxmlformats.org/officeDocument/2006/relationships/image" Target="../media/image46.jpeg"/><Relationship Id="rId4" Type="http://schemas.openxmlformats.org/officeDocument/2006/relationships/image" Target="../media/image45.png"/></Relationships>
</file>

<file path=ppt/slides/_rels/slide5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6" Type="http://schemas.openxmlformats.org/officeDocument/2006/relationships/hyperlink" Target="https://en.wikipedia.org/wiki/Aortic_valve" TargetMode="External"/><Relationship Id="rId5" Type="http://schemas.openxmlformats.org/officeDocument/2006/relationships/hyperlink" Target="https://en.wikipedia.org/wiki/Myxomatous_degeneration" TargetMode="External"/><Relationship Id="rId4" Type="http://schemas.openxmlformats.org/officeDocument/2006/relationships/hyperlink" Target="https://en.wikipedia.org/wiki/Micrograph"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908720"/>
            <a:ext cx="9144000" cy="2691731"/>
          </a:xfrm>
        </p:spPr>
        <p:style>
          <a:lnRef idx="1">
            <a:schemeClr val="accent3"/>
          </a:lnRef>
          <a:fillRef idx="2">
            <a:schemeClr val="accent3"/>
          </a:fillRef>
          <a:effectRef idx="1">
            <a:schemeClr val="accent3"/>
          </a:effectRef>
          <a:fontRef idx="minor">
            <a:schemeClr val="dk1"/>
          </a:fontRef>
        </p:style>
        <p:txBody>
          <a:bodyPr>
            <a:normAutofit/>
          </a:bodyPr>
          <a:lstStyle/>
          <a:p>
            <a:r>
              <a:rPr lang="en-US" b="1" dirty="0" smtClean="0"/>
              <a:t>Lecture 4. Organism’s level of organization of genetic information. </a:t>
            </a:r>
            <a:br>
              <a:rPr lang="en-US" b="1" dirty="0" smtClean="0"/>
            </a:br>
            <a:r>
              <a:rPr lang="en-US" b="1" dirty="0" smtClean="0"/>
              <a:t>Gene interactions.</a:t>
            </a:r>
            <a:endParaRPr lang="ru-RU" dirty="0"/>
          </a:p>
        </p:txBody>
      </p:sp>
      <p:sp>
        <p:nvSpPr>
          <p:cNvPr id="3" name="Подзаголовок 2"/>
          <p:cNvSpPr>
            <a:spLocks noGrp="1"/>
          </p:cNvSpPr>
          <p:nvPr>
            <p:ph type="subTitle" idx="1"/>
          </p:nvPr>
        </p:nvSpPr>
        <p:spPr>
          <a:xfrm>
            <a:off x="683568" y="3886200"/>
            <a:ext cx="7848872" cy="2207096"/>
          </a:xfrm>
        </p:spPr>
        <p:style>
          <a:lnRef idx="1">
            <a:schemeClr val="accent5"/>
          </a:lnRef>
          <a:fillRef idx="2">
            <a:schemeClr val="accent5"/>
          </a:fillRef>
          <a:effectRef idx="1">
            <a:schemeClr val="accent5"/>
          </a:effectRef>
          <a:fontRef idx="minor">
            <a:schemeClr val="dk1"/>
          </a:fontRef>
        </p:style>
        <p:txBody>
          <a:bodyPr/>
          <a:lstStyle/>
          <a:p>
            <a:endParaRPr lang="en-US" dirty="0" smtClean="0"/>
          </a:p>
          <a:p>
            <a:r>
              <a:rPr lang="en-US" dirty="0" smtClean="0"/>
              <a:t>Boris.sharga@uzhnu.edu.ua</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6882" name="Rectangle 2"/>
          <p:cNvSpPr>
            <a:spLocks noGrp="1" noChangeArrowheads="1"/>
          </p:cNvSpPr>
          <p:nvPr>
            <p:ph type="body" idx="1"/>
          </p:nvPr>
        </p:nvSpPr>
        <p:spPr>
          <a:xfrm>
            <a:off x="1476375" y="115888"/>
            <a:ext cx="7466013" cy="6553200"/>
          </a:xfrm>
        </p:spPr>
        <p:txBody>
          <a:bodyPr/>
          <a:lstStyle/>
          <a:p>
            <a:r>
              <a:rPr lang="en-US" sz="2800" b="1" u="sng" dirty="0" smtClean="0"/>
              <a:t>Genotype</a:t>
            </a:r>
            <a:r>
              <a:rPr lang="en-US" sz="2800" dirty="0" smtClean="0"/>
              <a:t> – describes the organism’s alleles (the genetic makeup of an organisms)</a:t>
            </a:r>
          </a:p>
          <a:p>
            <a:r>
              <a:rPr lang="en-US" sz="2800" b="1" u="sng" dirty="0" smtClean="0"/>
              <a:t>Phenotype</a:t>
            </a:r>
            <a:r>
              <a:rPr lang="en-US" sz="2800" u="sng" dirty="0" smtClean="0"/>
              <a:t> </a:t>
            </a:r>
            <a:r>
              <a:rPr lang="en-US" sz="2800" dirty="0" smtClean="0"/>
              <a:t>– the physical appearance </a:t>
            </a:r>
          </a:p>
          <a:p>
            <a:pPr>
              <a:buFontTx/>
              <a:buNone/>
            </a:pPr>
            <a:r>
              <a:rPr lang="en-US" sz="2800" dirty="0" smtClean="0"/>
              <a:t>	of an organism (Genotype + environment)</a:t>
            </a:r>
          </a:p>
          <a:p>
            <a:pPr>
              <a:buFontTx/>
              <a:buNone/>
            </a:pPr>
            <a:endParaRPr lang="en-US" sz="2800" dirty="0" smtClean="0"/>
          </a:p>
          <a:p>
            <a:r>
              <a:rPr lang="en-US" sz="2800" b="1" dirty="0" smtClean="0"/>
              <a:t>Monohybrid cross</a:t>
            </a:r>
            <a:r>
              <a:rPr lang="en-US" sz="2800" dirty="0" smtClean="0"/>
              <a:t>:  a genetic cross involving a single pair of genes (one trait); parents differ by a single trait</a:t>
            </a:r>
          </a:p>
          <a:p>
            <a:pPr>
              <a:buFontTx/>
              <a:buNone/>
            </a:pPr>
            <a:r>
              <a:rPr lang="en-US" sz="2800" b="1" dirty="0" smtClean="0"/>
              <a:t>P</a:t>
            </a:r>
            <a:r>
              <a:rPr lang="en-US" sz="2800" dirty="0" smtClean="0"/>
              <a:t> = Parental generation</a:t>
            </a:r>
          </a:p>
          <a:p>
            <a:pPr>
              <a:buFontTx/>
              <a:buNone/>
            </a:pPr>
            <a:r>
              <a:rPr lang="en-US" sz="2800" b="1" dirty="0" smtClean="0"/>
              <a:t>F</a:t>
            </a:r>
            <a:r>
              <a:rPr lang="en-US" sz="2800" b="1" baseline="-25000" dirty="0" smtClean="0"/>
              <a:t>1</a:t>
            </a:r>
            <a:r>
              <a:rPr lang="en-US" sz="2800" b="1" dirty="0" smtClean="0"/>
              <a:t> </a:t>
            </a:r>
            <a:r>
              <a:rPr lang="en-US" sz="2800" dirty="0" smtClean="0"/>
              <a:t>= First filial generation; offspring from a genetic cross</a:t>
            </a:r>
          </a:p>
          <a:p>
            <a:pPr>
              <a:buFontTx/>
              <a:buNone/>
            </a:pPr>
            <a:r>
              <a:rPr lang="en-US" sz="2800" b="1" dirty="0" smtClean="0"/>
              <a:t>F</a:t>
            </a:r>
            <a:r>
              <a:rPr lang="en-US" sz="2800" b="1" baseline="-25000" dirty="0" smtClean="0"/>
              <a:t>2</a:t>
            </a:r>
            <a:r>
              <a:rPr lang="en-US" sz="2800" b="1" dirty="0" smtClean="0"/>
              <a:t> </a:t>
            </a:r>
            <a:r>
              <a:rPr lang="en-US" sz="2800" dirty="0" smtClean="0"/>
              <a:t>= Second filial generation of a genetic cross</a:t>
            </a:r>
          </a:p>
        </p:txBody>
      </p:sp>
      <p:pic>
        <p:nvPicPr>
          <p:cNvPr id="16387" name="Picture 4" descr="holly bery"/>
          <p:cNvPicPr>
            <a:picLocks noChangeAspect="1" noChangeArrowheads="1"/>
          </p:cNvPicPr>
          <p:nvPr/>
        </p:nvPicPr>
        <p:blipFill>
          <a:blip r:embed="rId3" cstate="print"/>
          <a:srcRect/>
          <a:stretch>
            <a:fillRect/>
          </a:stretch>
        </p:blipFill>
        <p:spPr bwMode="auto">
          <a:xfrm>
            <a:off x="179388" y="981075"/>
            <a:ext cx="1295400" cy="16557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688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688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688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688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6882">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6882">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0688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2"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ChangeArrowheads="1"/>
          </p:cNvSpPr>
          <p:nvPr>
            <p:ph type="title"/>
          </p:nvPr>
        </p:nvSpPr>
        <p:spPr>
          <a:xfrm>
            <a:off x="358775" y="0"/>
            <a:ext cx="8785225" cy="1143000"/>
          </a:xfrm>
        </p:spPr>
        <p:txBody>
          <a:bodyPr>
            <a:normAutofit fontScale="90000"/>
          </a:bodyPr>
          <a:lstStyle/>
          <a:p>
            <a:r>
              <a:rPr lang="uk-UA" sz="3600" b="1" dirty="0" smtClean="0">
                <a:solidFill>
                  <a:srgbClr val="00B0F0"/>
                </a:solidFill>
              </a:rPr>
              <a:t>1.</a:t>
            </a:r>
            <a:r>
              <a:rPr lang="en-US" sz="3600" b="1" dirty="0" smtClean="0">
                <a:solidFill>
                  <a:srgbClr val="00B0F0"/>
                </a:solidFill>
              </a:rPr>
              <a:t> The law of monotony of the first filial generation</a:t>
            </a:r>
            <a:r>
              <a:rPr lang="uk-UA" sz="3600" dirty="0" smtClean="0">
                <a:solidFill>
                  <a:srgbClr val="00B0F0"/>
                </a:solidFill>
              </a:rPr>
              <a:t> </a:t>
            </a:r>
            <a:endParaRPr lang="ru-RU" sz="3600" dirty="0" smtClean="0">
              <a:solidFill>
                <a:srgbClr val="00B0F0"/>
              </a:solidFill>
            </a:endParaRPr>
          </a:p>
        </p:txBody>
      </p:sp>
      <p:sp>
        <p:nvSpPr>
          <p:cNvPr id="632835" name="Rectangle 3"/>
          <p:cNvSpPr>
            <a:spLocks noGrp="1" noChangeArrowheads="1"/>
          </p:cNvSpPr>
          <p:nvPr>
            <p:ph type="body" sz="half" idx="1"/>
          </p:nvPr>
        </p:nvSpPr>
        <p:spPr>
          <a:xfrm>
            <a:off x="1476375" y="1484313"/>
            <a:ext cx="7667625" cy="4679950"/>
          </a:xfrm>
        </p:spPr>
        <p:txBody>
          <a:bodyPr/>
          <a:lstStyle/>
          <a:p>
            <a:pPr>
              <a:lnSpc>
                <a:spcPct val="90000"/>
              </a:lnSpc>
              <a:buFontTx/>
              <a:buNone/>
            </a:pPr>
            <a:r>
              <a:rPr lang="uk-UA" sz="2800" b="1" i="1" dirty="0" smtClean="0"/>
              <a:t>A</a:t>
            </a:r>
            <a:r>
              <a:rPr lang="en-US" sz="2800" b="1" i="1" dirty="0" smtClean="0"/>
              <a:t> - </a:t>
            </a:r>
            <a:r>
              <a:rPr lang="en-US" sz="2800" b="1" dirty="0" smtClean="0"/>
              <a:t>yellow seed; </a:t>
            </a:r>
            <a:r>
              <a:rPr lang="en-US" sz="2800" b="1" i="1" dirty="0" smtClean="0"/>
              <a:t>a - green </a:t>
            </a:r>
            <a:r>
              <a:rPr lang="en-US" sz="2800" b="1" dirty="0" smtClean="0"/>
              <a:t>seed</a:t>
            </a:r>
          </a:p>
          <a:p>
            <a:pPr>
              <a:lnSpc>
                <a:spcPct val="90000"/>
              </a:lnSpc>
              <a:buFontTx/>
              <a:buNone/>
            </a:pPr>
            <a:endParaRPr lang="en-US" b="1" dirty="0" smtClean="0"/>
          </a:p>
          <a:p>
            <a:pPr>
              <a:lnSpc>
                <a:spcPct val="90000"/>
              </a:lnSpc>
              <a:buFontTx/>
              <a:buNone/>
            </a:pPr>
            <a:r>
              <a:rPr lang="uk-UA" sz="2800" b="1" dirty="0" smtClean="0"/>
              <a:t>P:</a:t>
            </a:r>
            <a:r>
              <a:rPr lang="en-US" sz="2800" b="1" dirty="0" smtClean="0"/>
              <a:t>                     </a:t>
            </a:r>
            <a:r>
              <a:rPr lang="uk-UA" sz="2800" b="1" dirty="0" smtClean="0"/>
              <a:t>♀ </a:t>
            </a:r>
            <a:r>
              <a:rPr lang="uk-UA" sz="2800" b="1" i="1" dirty="0" smtClean="0"/>
              <a:t>AA</a:t>
            </a:r>
            <a:r>
              <a:rPr lang="uk-UA" sz="2800" b="1" dirty="0" smtClean="0"/>
              <a:t> x ♂  </a:t>
            </a:r>
            <a:r>
              <a:rPr lang="uk-UA" sz="2800" b="1" i="1" dirty="0" err="1" smtClean="0"/>
              <a:t>aa</a:t>
            </a:r>
            <a:endParaRPr lang="uk-UA" sz="2800" b="1" dirty="0" smtClean="0"/>
          </a:p>
          <a:p>
            <a:pPr>
              <a:lnSpc>
                <a:spcPct val="90000"/>
              </a:lnSpc>
              <a:buFontTx/>
              <a:buNone/>
            </a:pPr>
            <a:r>
              <a:rPr lang="uk-UA" sz="2800" b="1" dirty="0" smtClean="0"/>
              <a:t>G (</a:t>
            </a:r>
            <a:r>
              <a:rPr lang="uk-UA" sz="2800" b="1" dirty="0" err="1" smtClean="0"/>
              <a:t>Gametes</a:t>
            </a:r>
            <a:r>
              <a:rPr lang="uk-UA" sz="2800" b="1" dirty="0" smtClean="0"/>
              <a:t>):  </a:t>
            </a:r>
            <a:r>
              <a:rPr lang="en-US" sz="2800" b="1" dirty="0" smtClean="0"/>
              <a:t> </a:t>
            </a:r>
            <a:r>
              <a:rPr lang="uk-UA" sz="2800" b="1" dirty="0" smtClean="0"/>
              <a:t> </a:t>
            </a:r>
            <a:r>
              <a:rPr lang="en-US" sz="2800" b="1" dirty="0" smtClean="0"/>
              <a:t>  </a:t>
            </a:r>
            <a:r>
              <a:rPr lang="uk-UA" sz="2800" b="1" i="1" dirty="0" smtClean="0"/>
              <a:t>A</a:t>
            </a:r>
            <a:r>
              <a:rPr lang="en-US" sz="2800" b="1" i="1" dirty="0" smtClean="0"/>
              <a:t>     </a:t>
            </a:r>
            <a:r>
              <a:rPr lang="uk-UA" sz="2800" b="1" dirty="0" smtClean="0"/>
              <a:t>      </a:t>
            </a:r>
            <a:r>
              <a:rPr lang="uk-UA" sz="2800" b="1" i="1" dirty="0" smtClean="0"/>
              <a:t>a</a:t>
            </a:r>
            <a:endParaRPr lang="uk-UA" sz="2800" b="1" dirty="0" smtClean="0"/>
          </a:p>
          <a:p>
            <a:pPr>
              <a:lnSpc>
                <a:spcPct val="90000"/>
              </a:lnSpc>
              <a:buFontTx/>
              <a:buNone/>
            </a:pPr>
            <a:r>
              <a:rPr lang="uk-UA" sz="2800" b="1" dirty="0" smtClean="0"/>
              <a:t>F</a:t>
            </a:r>
            <a:r>
              <a:rPr lang="uk-UA" sz="2400" b="1" dirty="0" smtClean="0"/>
              <a:t>1</a:t>
            </a:r>
            <a:r>
              <a:rPr lang="uk-UA" sz="2800" b="1" dirty="0" smtClean="0"/>
              <a:t>: </a:t>
            </a:r>
            <a:r>
              <a:rPr lang="en-US" sz="2800" b="1" dirty="0" smtClean="0"/>
              <a:t>                    </a:t>
            </a:r>
            <a:r>
              <a:rPr lang="en-US" sz="2800" b="1" dirty="0" err="1" smtClean="0"/>
              <a:t>Aa</a:t>
            </a:r>
            <a:r>
              <a:rPr lang="en-US" sz="2800" b="1" dirty="0" smtClean="0"/>
              <a:t> (yellow)</a:t>
            </a:r>
          </a:p>
          <a:p>
            <a:pPr>
              <a:lnSpc>
                <a:spcPct val="90000"/>
              </a:lnSpc>
              <a:buFontTx/>
              <a:buNone/>
            </a:pPr>
            <a:endParaRPr lang="en-US" sz="2800" b="1" i="1" dirty="0" smtClean="0"/>
          </a:p>
          <a:p>
            <a:pPr>
              <a:lnSpc>
                <a:spcPct val="90000"/>
              </a:lnSpc>
              <a:buFontTx/>
              <a:buNone/>
            </a:pPr>
            <a:r>
              <a:rPr lang="en-US" sz="2800" i="1" dirty="0" smtClean="0"/>
              <a:t>During crossing two homozygous which are differ from each other by one trait </a:t>
            </a:r>
            <a:r>
              <a:rPr lang="en-US" sz="2800" b="1" i="1" dirty="0" smtClean="0"/>
              <a:t>all progeny</a:t>
            </a:r>
            <a:r>
              <a:rPr lang="en-US" sz="2800" i="1" dirty="0" smtClean="0"/>
              <a:t> in the first filial generation is </a:t>
            </a:r>
            <a:r>
              <a:rPr lang="en-US" sz="2800" b="1" i="1" dirty="0" smtClean="0"/>
              <a:t>the same</a:t>
            </a:r>
            <a:r>
              <a:rPr lang="en-US" sz="2800" i="1" dirty="0" smtClean="0"/>
              <a:t> by </a:t>
            </a:r>
            <a:r>
              <a:rPr lang="en-US" sz="2800" b="1" i="1" dirty="0" smtClean="0"/>
              <a:t>phenotype</a:t>
            </a:r>
            <a:r>
              <a:rPr lang="en-US" sz="2800" i="1" dirty="0" smtClean="0"/>
              <a:t> and </a:t>
            </a:r>
            <a:r>
              <a:rPr lang="en-US" sz="2800" b="1" i="1" dirty="0" smtClean="0"/>
              <a:t>genotype</a:t>
            </a:r>
          </a:p>
          <a:p>
            <a:pPr>
              <a:lnSpc>
                <a:spcPct val="90000"/>
              </a:lnSpc>
              <a:buFontTx/>
              <a:buNone/>
            </a:pPr>
            <a:endParaRPr lang="en-US" sz="2800" b="1" i="1" dirty="0" smtClean="0"/>
          </a:p>
        </p:txBody>
      </p:sp>
      <p:pic>
        <p:nvPicPr>
          <p:cNvPr id="17412" name="Picture 4" descr="exper 1 monoh"/>
          <p:cNvPicPr>
            <a:picLocks noGrp="1" noChangeAspect="1" noChangeArrowheads="1"/>
          </p:cNvPicPr>
          <p:nvPr>
            <p:ph type="clipArt" sz="half" idx="2"/>
          </p:nvPr>
        </p:nvPicPr>
        <p:blipFill>
          <a:blip r:embed="rId3" cstate="print"/>
          <a:srcRect/>
          <a:stretch>
            <a:fillRect/>
          </a:stretch>
        </p:blipFill>
        <p:spPr>
          <a:xfrm>
            <a:off x="6516688" y="1628775"/>
            <a:ext cx="1944687" cy="1944688"/>
          </a:xfrm>
          <a:noFill/>
        </p:spPr>
      </p:pic>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2834"/>
                                        </p:tgtEl>
                                        <p:attrNameLst>
                                          <p:attrName>style.visibility</p:attrName>
                                        </p:attrNameLst>
                                      </p:cBhvr>
                                      <p:to>
                                        <p:strVal val="visible"/>
                                      </p:to>
                                    </p:set>
                                    <p:anim calcmode="lin" valueType="num">
                                      <p:cBhvr additive="base">
                                        <p:cTn id="7" dur="2000" fill="hold"/>
                                        <p:tgtEl>
                                          <p:spTgt spid="632834"/>
                                        </p:tgtEl>
                                        <p:attrNameLst>
                                          <p:attrName>ppt_x</p:attrName>
                                        </p:attrNameLst>
                                      </p:cBhvr>
                                      <p:tavLst>
                                        <p:tav tm="0">
                                          <p:val>
                                            <p:strVal val="#ppt_x"/>
                                          </p:val>
                                        </p:tav>
                                        <p:tav tm="100000">
                                          <p:val>
                                            <p:strVal val="#ppt_x"/>
                                          </p:val>
                                        </p:tav>
                                      </p:tavLst>
                                    </p:anim>
                                    <p:anim calcmode="lin" valueType="num">
                                      <p:cBhvr additive="base">
                                        <p:cTn id="8" dur="2000" fill="hold"/>
                                        <p:tgtEl>
                                          <p:spTgt spid="63283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3" presetClass="entr" presetSubtype="10" fill="hold" grpId="0" nodeType="afterEffect">
                                  <p:stCondLst>
                                    <p:cond delay="0"/>
                                  </p:stCondLst>
                                  <p:childTnLst>
                                    <p:set>
                                      <p:cBhvr>
                                        <p:cTn id="11" dur="1" fill="hold">
                                          <p:stCondLst>
                                            <p:cond delay="0"/>
                                          </p:stCondLst>
                                        </p:cTn>
                                        <p:tgtEl>
                                          <p:spTgt spid="632835">
                                            <p:txEl>
                                              <p:pRg st="0" end="0"/>
                                            </p:txEl>
                                          </p:spTgt>
                                        </p:tgtEl>
                                        <p:attrNameLst>
                                          <p:attrName>style.visibility</p:attrName>
                                        </p:attrNameLst>
                                      </p:cBhvr>
                                      <p:to>
                                        <p:strVal val="visible"/>
                                      </p:to>
                                    </p:set>
                                    <p:animEffect transition="in" filter="blinds(horizontal)">
                                      <p:cBhvr>
                                        <p:cTn id="12" dur="3000"/>
                                        <p:tgtEl>
                                          <p:spTgt spid="632835">
                                            <p:txEl>
                                              <p:pRg st="0" end="0"/>
                                            </p:txEl>
                                          </p:spTgt>
                                        </p:tgtEl>
                                      </p:cBhvr>
                                    </p:animEffect>
                                  </p:childTnLst>
                                </p:cTn>
                              </p:par>
                            </p:childTnLst>
                          </p:cTn>
                        </p:par>
                        <p:par>
                          <p:cTn id="13" fill="hold" nodeType="afterGroup">
                            <p:stCondLst>
                              <p:cond delay="5000"/>
                            </p:stCondLst>
                            <p:childTnLst>
                              <p:par>
                                <p:cTn id="14" presetID="3" presetClass="entr" presetSubtype="10" fill="hold" grpId="0" nodeType="afterEffect">
                                  <p:stCondLst>
                                    <p:cond delay="0"/>
                                  </p:stCondLst>
                                  <p:childTnLst>
                                    <p:set>
                                      <p:cBhvr>
                                        <p:cTn id="15" dur="1" fill="hold">
                                          <p:stCondLst>
                                            <p:cond delay="0"/>
                                          </p:stCondLst>
                                        </p:cTn>
                                        <p:tgtEl>
                                          <p:spTgt spid="632835">
                                            <p:txEl>
                                              <p:pRg st="2" end="2"/>
                                            </p:txEl>
                                          </p:spTgt>
                                        </p:tgtEl>
                                        <p:attrNameLst>
                                          <p:attrName>style.visibility</p:attrName>
                                        </p:attrNameLst>
                                      </p:cBhvr>
                                      <p:to>
                                        <p:strVal val="visible"/>
                                      </p:to>
                                    </p:set>
                                    <p:animEffect transition="in" filter="blinds(horizontal)">
                                      <p:cBhvr>
                                        <p:cTn id="16" dur="3000"/>
                                        <p:tgtEl>
                                          <p:spTgt spid="632835">
                                            <p:txEl>
                                              <p:pRg st="2" end="2"/>
                                            </p:txEl>
                                          </p:spTgt>
                                        </p:tgtEl>
                                      </p:cBhvr>
                                    </p:animEffect>
                                  </p:childTnLst>
                                </p:cTn>
                              </p:par>
                            </p:childTnLst>
                          </p:cTn>
                        </p:par>
                        <p:par>
                          <p:cTn id="17" fill="hold" nodeType="afterGroup">
                            <p:stCondLst>
                              <p:cond delay="8000"/>
                            </p:stCondLst>
                            <p:childTnLst>
                              <p:par>
                                <p:cTn id="18" presetID="3" presetClass="entr" presetSubtype="10" fill="hold" grpId="0" nodeType="afterEffect">
                                  <p:stCondLst>
                                    <p:cond delay="0"/>
                                  </p:stCondLst>
                                  <p:childTnLst>
                                    <p:set>
                                      <p:cBhvr>
                                        <p:cTn id="19" dur="1" fill="hold">
                                          <p:stCondLst>
                                            <p:cond delay="0"/>
                                          </p:stCondLst>
                                        </p:cTn>
                                        <p:tgtEl>
                                          <p:spTgt spid="632835">
                                            <p:txEl>
                                              <p:pRg st="3" end="3"/>
                                            </p:txEl>
                                          </p:spTgt>
                                        </p:tgtEl>
                                        <p:attrNameLst>
                                          <p:attrName>style.visibility</p:attrName>
                                        </p:attrNameLst>
                                      </p:cBhvr>
                                      <p:to>
                                        <p:strVal val="visible"/>
                                      </p:to>
                                    </p:set>
                                    <p:animEffect transition="in" filter="blinds(horizontal)">
                                      <p:cBhvr>
                                        <p:cTn id="20" dur="3000"/>
                                        <p:tgtEl>
                                          <p:spTgt spid="632835">
                                            <p:txEl>
                                              <p:pRg st="3" end="3"/>
                                            </p:txEl>
                                          </p:spTgt>
                                        </p:tgtEl>
                                      </p:cBhvr>
                                    </p:animEffect>
                                  </p:childTnLst>
                                </p:cTn>
                              </p:par>
                            </p:childTnLst>
                          </p:cTn>
                        </p:par>
                        <p:par>
                          <p:cTn id="21" fill="hold" nodeType="afterGroup">
                            <p:stCondLst>
                              <p:cond delay="11000"/>
                            </p:stCondLst>
                            <p:childTnLst>
                              <p:par>
                                <p:cTn id="22" presetID="3" presetClass="entr" presetSubtype="10" fill="hold" grpId="0" nodeType="afterEffect">
                                  <p:stCondLst>
                                    <p:cond delay="0"/>
                                  </p:stCondLst>
                                  <p:childTnLst>
                                    <p:set>
                                      <p:cBhvr>
                                        <p:cTn id="23" dur="1" fill="hold">
                                          <p:stCondLst>
                                            <p:cond delay="0"/>
                                          </p:stCondLst>
                                        </p:cTn>
                                        <p:tgtEl>
                                          <p:spTgt spid="632835">
                                            <p:txEl>
                                              <p:pRg st="4" end="4"/>
                                            </p:txEl>
                                          </p:spTgt>
                                        </p:tgtEl>
                                        <p:attrNameLst>
                                          <p:attrName>style.visibility</p:attrName>
                                        </p:attrNameLst>
                                      </p:cBhvr>
                                      <p:to>
                                        <p:strVal val="visible"/>
                                      </p:to>
                                    </p:set>
                                    <p:animEffect transition="in" filter="blinds(horizontal)">
                                      <p:cBhvr>
                                        <p:cTn id="24" dur="3000"/>
                                        <p:tgtEl>
                                          <p:spTgt spid="632835">
                                            <p:txEl>
                                              <p:pRg st="4" end="4"/>
                                            </p:txEl>
                                          </p:spTgt>
                                        </p:tgtEl>
                                      </p:cBhvr>
                                    </p:animEffect>
                                  </p:childTnLst>
                                </p:cTn>
                              </p:par>
                            </p:childTnLst>
                          </p:cTn>
                        </p:par>
                        <p:par>
                          <p:cTn id="25" fill="hold" nodeType="afterGroup">
                            <p:stCondLst>
                              <p:cond delay="14000"/>
                            </p:stCondLst>
                            <p:childTnLst>
                              <p:par>
                                <p:cTn id="26" presetID="3" presetClass="entr" presetSubtype="10" fill="hold" grpId="0" nodeType="afterEffect">
                                  <p:stCondLst>
                                    <p:cond delay="0"/>
                                  </p:stCondLst>
                                  <p:childTnLst>
                                    <p:set>
                                      <p:cBhvr>
                                        <p:cTn id="27" dur="1" fill="hold">
                                          <p:stCondLst>
                                            <p:cond delay="0"/>
                                          </p:stCondLst>
                                        </p:cTn>
                                        <p:tgtEl>
                                          <p:spTgt spid="632835">
                                            <p:txEl>
                                              <p:pRg st="6" end="6"/>
                                            </p:txEl>
                                          </p:spTgt>
                                        </p:tgtEl>
                                        <p:attrNameLst>
                                          <p:attrName>style.visibility</p:attrName>
                                        </p:attrNameLst>
                                      </p:cBhvr>
                                      <p:to>
                                        <p:strVal val="visible"/>
                                      </p:to>
                                    </p:set>
                                    <p:animEffect transition="in" filter="blinds(horizontal)">
                                      <p:cBhvr>
                                        <p:cTn id="28" dur="3000"/>
                                        <p:tgtEl>
                                          <p:spTgt spid="6328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34" grpId="0"/>
      <p:bldP spid="63283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a:xfrm>
            <a:off x="468313" y="188913"/>
            <a:ext cx="8229600" cy="1143000"/>
          </a:xfrm>
        </p:spPr>
        <p:txBody>
          <a:bodyPr/>
          <a:lstStyle/>
          <a:p>
            <a:r>
              <a:rPr lang="en-US" b="1" dirty="0" smtClean="0">
                <a:solidFill>
                  <a:srgbClr val="00B0F0"/>
                </a:solidFill>
              </a:rPr>
              <a:t>2. The law of segregation</a:t>
            </a:r>
            <a:r>
              <a:rPr lang="ru-RU" dirty="0" smtClean="0">
                <a:solidFill>
                  <a:srgbClr val="00B0F0"/>
                </a:solidFill>
              </a:rPr>
              <a:t> </a:t>
            </a:r>
          </a:p>
        </p:txBody>
      </p:sp>
      <p:sp>
        <p:nvSpPr>
          <p:cNvPr id="526339" name="Rectangle 3"/>
          <p:cNvSpPr>
            <a:spLocks noGrp="1" noChangeArrowheads="1"/>
          </p:cNvSpPr>
          <p:nvPr>
            <p:ph type="body" idx="1"/>
          </p:nvPr>
        </p:nvSpPr>
        <p:spPr>
          <a:xfrm>
            <a:off x="1692275" y="1341438"/>
            <a:ext cx="6994525" cy="5111750"/>
          </a:xfrm>
        </p:spPr>
        <p:txBody>
          <a:bodyPr/>
          <a:lstStyle/>
          <a:p>
            <a:pPr>
              <a:lnSpc>
                <a:spcPct val="90000"/>
              </a:lnSpc>
              <a:buFontTx/>
              <a:buNone/>
            </a:pPr>
            <a:r>
              <a:rPr lang="uk-UA" sz="2400" dirty="0" smtClean="0"/>
              <a:t>A </a:t>
            </a:r>
            <a:r>
              <a:rPr lang="en-US" sz="2400" dirty="0" err="1" smtClean="0"/>
              <a:t>selfcross</a:t>
            </a:r>
            <a:r>
              <a:rPr lang="en-US" sz="2400" dirty="0" smtClean="0"/>
              <a:t> between plants obtained from F</a:t>
            </a:r>
            <a:r>
              <a:rPr lang="en-US" sz="2000" dirty="0" smtClean="0"/>
              <a:t>1</a:t>
            </a:r>
            <a:r>
              <a:rPr lang="en-US" sz="2400" dirty="0" smtClean="0"/>
              <a:t> plants.</a:t>
            </a:r>
          </a:p>
          <a:p>
            <a:pPr>
              <a:lnSpc>
                <a:spcPct val="90000"/>
              </a:lnSpc>
              <a:buFontTx/>
              <a:buNone/>
            </a:pPr>
            <a:r>
              <a:rPr lang="en-US" sz="2400" b="1" dirty="0" smtClean="0"/>
              <a:t>P:       ♀ </a:t>
            </a:r>
            <a:r>
              <a:rPr lang="en-US" sz="2400" b="1" dirty="0" err="1" smtClean="0"/>
              <a:t>Aa</a:t>
            </a:r>
            <a:r>
              <a:rPr lang="en-US" sz="2400" b="1" dirty="0" smtClean="0"/>
              <a:t>            x            ♂ </a:t>
            </a:r>
            <a:r>
              <a:rPr lang="en-US" sz="2400" b="1" dirty="0" err="1" smtClean="0"/>
              <a:t>Aa</a:t>
            </a:r>
            <a:endParaRPr lang="en-US" sz="2400" b="1" dirty="0" smtClean="0"/>
          </a:p>
          <a:p>
            <a:pPr>
              <a:lnSpc>
                <a:spcPct val="90000"/>
              </a:lnSpc>
              <a:buFontTx/>
              <a:buNone/>
            </a:pPr>
            <a:r>
              <a:rPr lang="en-US" sz="2400" b="1" dirty="0" smtClean="0"/>
              <a:t>G:        A, a                         </a:t>
            </a:r>
            <a:r>
              <a:rPr lang="en-US" sz="2400" b="1" dirty="0" err="1" smtClean="0"/>
              <a:t>A</a:t>
            </a:r>
            <a:r>
              <a:rPr lang="en-US" sz="2400" b="1" dirty="0" smtClean="0"/>
              <a:t>, a       </a:t>
            </a:r>
          </a:p>
          <a:p>
            <a:pPr>
              <a:lnSpc>
                <a:spcPct val="90000"/>
              </a:lnSpc>
              <a:buFontTx/>
              <a:buNone/>
            </a:pPr>
            <a:r>
              <a:rPr lang="en-US" sz="2400" b="1" dirty="0" smtClean="0"/>
              <a:t>F</a:t>
            </a:r>
            <a:r>
              <a:rPr lang="en-US" sz="2000" b="1" dirty="0" smtClean="0"/>
              <a:t>2</a:t>
            </a:r>
            <a:r>
              <a:rPr lang="en-US" sz="2400" b="1" dirty="0" smtClean="0"/>
              <a:t> :      AA; </a:t>
            </a:r>
            <a:r>
              <a:rPr lang="en-US" sz="2400" b="1" dirty="0" err="1" smtClean="0"/>
              <a:t>Aa</a:t>
            </a:r>
            <a:r>
              <a:rPr lang="en-US" sz="2400" b="1" dirty="0" smtClean="0"/>
              <a:t>; </a:t>
            </a:r>
            <a:r>
              <a:rPr lang="en-US" sz="2400" b="1" dirty="0" err="1" smtClean="0"/>
              <a:t>Aa</a:t>
            </a:r>
            <a:r>
              <a:rPr lang="en-US" sz="2400" b="1" dirty="0" smtClean="0"/>
              <a:t>; </a:t>
            </a:r>
            <a:r>
              <a:rPr lang="en-US" sz="2400" b="1" dirty="0" err="1" smtClean="0"/>
              <a:t>aa</a:t>
            </a:r>
            <a:endParaRPr lang="en-US" sz="2400" b="1" dirty="0" smtClean="0"/>
          </a:p>
          <a:p>
            <a:pPr>
              <a:lnSpc>
                <a:spcPct val="90000"/>
              </a:lnSpc>
              <a:buFontTx/>
              <a:buNone/>
            </a:pPr>
            <a:r>
              <a:rPr lang="en-US" sz="2800" b="1" i="1" dirty="0" smtClean="0"/>
              <a:t>From a pair of contrasting characters (alleles) only one is present in a single gamete and in F</a:t>
            </a:r>
            <a:r>
              <a:rPr lang="en-US" sz="2000" b="1" i="1" dirty="0" smtClean="0"/>
              <a:t>2</a:t>
            </a:r>
            <a:r>
              <a:rPr lang="en-US" sz="2800" b="1" i="1" dirty="0" smtClean="0"/>
              <a:t> these characters are segregated in the ratio of three to one (3:1) by phenotype and 1:2:1 by genotype.</a:t>
            </a:r>
          </a:p>
          <a:p>
            <a:pPr>
              <a:lnSpc>
                <a:spcPct val="90000"/>
              </a:lnSpc>
              <a:buFontTx/>
              <a:buNone/>
            </a:pPr>
            <a:r>
              <a:rPr lang="en-US" sz="2400" i="1" dirty="0" smtClean="0"/>
              <a:t>When gametes are formed in heterozygous diploid individuals, the two alternative alleles segregate from one another.</a:t>
            </a: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26338"/>
                                        </p:tgtEl>
                                        <p:attrNameLst>
                                          <p:attrName>style.visibility</p:attrName>
                                        </p:attrNameLst>
                                      </p:cBhvr>
                                      <p:to>
                                        <p:strVal val="visible"/>
                                      </p:to>
                                    </p:set>
                                    <p:anim calcmode="lin" valueType="num">
                                      <p:cBhvr additive="base">
                                        <p:cTn id="7" dur="3000" fill="hold"/>
                                        <p:tgtEl>
                                          <p:spTgt spid="526338"/>
                                        </p:tgtEl>
                                        <p:attrNameLst>
                                          <p:attrName>ppt_x</p:attrName>
                                        </p:attrNameLst>
                                      </p:cBhvr>
                                      <p:tavLst>
                                        <p:tav tm="0">
                                          <p:val>
                                            <p:strVal val="#ppt_x"/>
                                          </p:val>
                                        </p:tav>
                                        <p:tav tm="100000">
                                          <p:val>
                                            <p:strVal val="#ppt_x"/>
                                          </p:val>
                                        </p:tav>
                                      </p:tavLst>
                                    </p:anim>
                                    <p:anim calcmode="lin" valueType="num">
                                      <p:cBhvr additive="base">
                                        <p:cTn id="8" dur="3000" fill="hold"/>
                                        <p:tgtEl>
                                          <p:spTgt spid="526338"/>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526339">
                                            <p:txEl>
                                              <p:pRg st="0" end="0"/>
                                            </p:txEl>
                                          </p:spTgt>
                                        </p:tgtEl>
                                        <p:attrNameLst>
                                          <p:attrName>style.visibility</p:attrName>
                                        </p:attrNameLst>
                                      </p:cBhvr>
                                      <p:to>
                                        <p:strVal val="visible"/>
                                      </p:to>
                                    </p:set>
                                    <p:animEffect transition="in" filter="blinds(horizontal)">
                                      <p:cBhvr>
                                        <p:cTn id="13" dur="3000"/>
                                        <p:tgtEl>
                                          <p:spTgt spid="52633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26339">
                                            <p:txEl>
                                              <p:pRg st="1" end="1"/>
                                            </p:txEl>
                                          </p:spTgt>
                                        </p:tgtEl>
                                        <p:attrNameLst>
                                          <p:attrName>style.visibility</p:attrName>
                                        </p:attrNameLst>
                                      </p:cBhvr>
                                      <p:to>
                                        <p:strVal val="visible"/>
                                      </p:to>
                                    </p:set>
                                    <p:animEffect transition="in" filter="blinds(horizontal)">
                                      <p:cBhvr>
                                        <p:cTn id="18" dur="3000"/>
                                        <p:tgtEl>
                                          <p:spTgt spid="526339">
                                            <p:txEl>
                                              <p:pRg st="1" end="1"/>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26339">
                                            <p:txEl>
                                              <p:pRg st="2" end="2"/>
                                            </p:txEl>
                                          </p:spTgt>
                                        </p:tgtEl>
                                        <p:attrNameLst>
                                          <p:attrName>style.visibility</p:attrName>
                                        </p:attrNameLst>
                                      </p:cBhvr>
                                      <p:to>
                                        <p:strVal val="visible"/>
                                      </p:to>
                                    </p:set>
                                    <p:animEffect transition="in" filter="blinds(horizontal)">
                                      <p:cBhvr>
                                        <p:cTn id="23" dur="3000"/>
                                        <p:tgtEl>
                                          <p:spTgt spid="526339">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526339">
                                            <p:txEl>
                                              <p:pRg st="3" end="3"/>
                                            </p:txEl>
                                          </p:spTgt>
                                        </p:tgtEl>
                                        <p:attrNameLst>
                                          <p:attrName>style.visibility</p:attrName>
                                        </p:attrNameLst>
                                      </p:cBhvr>
                                      <p:to>
                                        <p:strVal val="visible"/>
                                      </p:to>
                                    </p:set>
                                    <p:animEffect transition="in" filter="blinds(horizontal)">
                                      <p:cBhvr>
                                        <p:cTn id="28" dur="3000"/>
                                        <p:tgtEl>
                                          <p:spTgt spid="526339">
                                            <p:txEl>
                                              <p:pRg st="3" end="3"/>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526339">
                                            <p:txEl>
                                              <p:pRg st="4" end="4"/>
                                            </p:txEl>
                                          </p:spTgt>
                                        </p:tgtEl>
                                        <p:attrNameLst>
                                          <p:attrName>style.visibility</p:attrName>
                                        </p:attrNameLst>
                                      </p:cBhvr>
                                      <p:to>
                                        <p:strVal val="visible"/>
                                      </p:to>
                                    </p:set>
                                    <p:animEffect transition="in" filter="blinds(horizontal)">
                                      <p:cBhvr>
                                        <p:cTn id="33" dur="3000"/>
                                        <p:tgtEl>
                                          <p:spTgt spid="526339">
                                            <p:txEl>
                                              <p:pRg st="4" end="4"/>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26339">
                                            <p:txEl>
                                              <p:pRg st="5" end="5"/>
                                            </p:txEl>
                                          </p:spTgt>
                                        </p:tgtEl>
                                        <p:attrNameLst>
                                          <p:attrName>style.visibility</p:attrName>
                                        </p:attrNameLst>
                                      </p:cBhvr>
                                      <p:to>
                                        <p:strVal val="visible"/>
                                      </p:to>
                                    </p:set>
                                    <p:animEffect transition="in" filter="blinds(horizontal)">
                                      <p:cBhvr>
                                        <p:cTn id="38" dur="3000"/>
                                        <p:tgtEl>
                                          <p:spTgt spid="526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8" grpId="0"/>
      <p:bldP spid="52633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body" idx="1"/>
          </p:nvPr>
        </p:nvSpPr>
        <p:spPr>
          <a:xfrm>
            <a:off x="1547813" y="692150"/>
            <a:ext cx="7067550" cy="5400675"/>
          </a:xfrm>
        </p:spPr>
        <p:txBody>
          <a:bodyPr/>
          <a:lstStyle/>
          <a:p>
            <a:r>
              <a:rPr lang="en-US" sz="2800" i="1" dirty="0" smtClean="0"/>
              <a:t>Getting all yellow seeds was an interesting result in itself</a:t>
            </a:r>
            <a:r>
              <a:rPr lang="en-US" sz="2800" b="1" i="1" dirty="0" smtClean="0"/>
              <a:t> </a:t>
            </a:r>
          </a:p>
          <a:p>
            <a:r>
              <a:rPr lang="en-US" sz="2800" i="1" dirty="0" smtClean="0"/>
              <a:t>Having viewed these results, Mendel then let the F</a:t>
            </a:r>
            <a:r>
              <a:rPr lang="en-US" sz="2000" i="1" dirty="0" smtClean="0"/>
              <a:t>1</a:t>
            </a:r>
            <a:r>
              <a:rPr lang="en-US" sz="2800" i="1" dirty="0" smtClean="0"/>
              <a:t> generation to self, as results was</a:t>
            </a:r>
            <a:r>
              <a:rPr lang="en-US" sz="2800" b="1" i="1" dirty="0" smtClean="0"/>
              <a:t> 6022 yellow seeds </a:t>
            </a:r>
            <a:r>
              <a:rPr lang="en-US" sz="2800" i="1" dirty="0" smtClean="0"/>
              <a:t>and</a:t>
            </a:r>
            <a:r>
              <a:rPr lang="en-US" sz="2800" b="1" i="1" dirty="0" smtClean="0"/>
              <a:t> 2001 green seeds</a:t>
            </a:r>
            <a:r>
              <a:rPr lang="en-US" sz="2800" i="1" dirty="0" smtClean="0"/>
              <a:t> in F</a:t>
            </a:r>
            <a:r>
              <a:rPr lang="en-US" sz="2400" i="1" dirty="0" smtClean="0"/>
              <a:t>2</a:t>
            </a:r>
            <a:r>
              <a:rPr lang="en-US" sz="2800" b="1" i="1" dirty="0" smtClean="0"/>
              <a:t>.</a:t>
            </a:r>
          </a:p>
          <a:p>
            <a:pPr>
              <a:buFontTx/>
              <a:buNone/>
            </a:pPr>
            <a:r>
              <a:rPr lang="en-US" sz="2800" b="1" i="1" dirty="0" smtClean="0"/>
              <a:t>Two things stand out </a:t>
            </a:r>
          </a:p>
          <a:p>
            <a:r>
              <a:rPr lang="en-US" sz="2800" i="1" dirty="0" smtClean="0"/>
              <a:t>green seeds disappeared in F</a:t>
            </a:r>
            <a:r>
              <a:rPr lang="en-US" sz="2400" i="1" dirty="0" smtClean="0"/>
              <a:t>1</a:t>
            </a:r>
            <a:r>
              <a:rPr lang="en-US" sz="2800" i="1" dirty="0" smtClean="0"/>
              <a:t>, but come back in F</a:t>
            </a:r>
            <a:r>
              <a:rPr lang="en-US" sz="2400" i="1" dirty="0" smtClean="0"/>
              <a:t>2</a:t>
            </a:r>
            <a:r>
              <a:rPr lang="en-US" sz="2800" i="1" dirty="0" smtClean="0"/>
              <a:t>.</a:t>
            </a:r>
          </a:p>
          <a:p>
            <a:r>
              <a:rPr lang="en-US" sz="2800" i="1" dirty="0" smtClean="0"/>
              <a:t>green seeds came back in F</a:t>
            </a:r>
            <a:r>
              <a:rPr lang="en-US" sz="2400" i="1" dirty="0" smtClean="0"/>
              <a:t>2</a:t>
            </a:r>
            <a:r>
              <a:rPr lang="en-US" sz="2800" i="1" dirty="0" smtClean="0"/>
              <a:t> as a specific proportion of the seeds. </a:t>
            </a:r>
          </a:p>
          <a:p>
            <a:pPr>
              <a:buFontTx/>
              <a:buNone/>
            </a:pPr>
            <a:endParaRPr lang="ru-RU" sz="2800" i="1" dirty="0" smtClean="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78562">
                                            <p:txEl>
                                              <p:pRg st="0" end="0"/>
                                            </p:txEl>
                                          </p:spTgt>
                                        </p:tgtEl>
                                        <p:attrNameLst>
                                          <p:attrName>style.visibility</p:attrName>
                                        </p:attrNameLst>
                                      </p:cBhvr>
                                      <p:to>
                                        <p:strVal val="visible"/>
                                      </p:to>
                                    </p:set>
                                    <p:animEffect transition="in" filter="diamond(in)">
                                      <p:cBhvr>
                                        <p:cTn id="7" dur="3000"/>
                                        <p:tgtEl>
                                          <p:spTgt spid="5785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78562">
                                            <p:txEl>
                                              <p:pRg st="1" end="1"/>
                                            </p:txEl>
                                          </p:spTgt>
                                        </p:tgtEl>
                                        <p:attrNameLst>
                                          <p:attrName>style.visibility</p:attrName>
                                        </p:attrNameLst>
                                      </p:cBhvr>
                                      <p:to>
                                        <p:strVal val="visible"/>
                                      </p:to>
                                    </p:set>
                                    <p:animEffect transition="in" filter="diamond(in)">
                                      <p:cBhvr>
                                        <p:cTn id="12" dur="3000"/>
                                        <p:tgtEl>
                                          <p:spTgt spid="57856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78562">
                                            <p:txEl>
                                              <p:pRg st="2" end="2"/>
                                            </p:txEl>
                                          </p:spTgt>
                                        </p:tgtEl>
                                        <p:attrNameLst>
                                          <p:attrName>style.visibility</p:attrName>
                                        </p:attrNameLst>
                                      </p:cBhvr>
                                      <p:to>
                                        <p:strVal val="visible"/>
                                      </p:to>
                                    </p:set>
                                    <p:animEffect transition="in" filter="diamond(in)">
                                      <p:cBhvr>
                                        <p:cTn id="17" dur="3000"/>
                                        <p:tgtEl>
                                          <p:spTgt spid="57856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78562">
                                            <p:txEl>
                                              <p:pRg st="3" end="3"/>
                                            </p:txEl>
                                          </p:spTgt>
                                        </p:tgtEl>
                                        <p:attrNameLst>
                                          <p:attrName>style.visibility</p:attrName>
                                        </p:attrNameLst>
                                      </p:cBhvr>
                                      <p:to>
                                        <p:strVal val="visible"/>
                                      </p:to>
                                    </p:set>
                                    <p:animEffect transition="in" filter="diamond(in)">
                                      <p:cBhvr>
                                        <p:cTn id="22" dur="3000"/>
                                        <p:tgtEl>
                                          <p:spTgt spid="57856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78562">
                                            <p:txEl>
                                              <p:pRg st="4" end="4"/>
                                            </p:txEl>
                                          </p:spTgt>
                                        </p:tgtEl>
                                        <p:attrNameLst>
                                          <p:attrName>style.visibility</p:attrName>
                                        </p:attrNameLst>
                                      </p:cBhvr>
                                      <p:to>
                                        <p:strVal val="visible"/>
                                      </p:to>
                                    </p:set>
                                    <p:animEffect transition="in" filter="diamond(in)">
                                      <p:cBhvr>
                                        <p:cTn id="27" dur="3000"/>
                                        <p:tgtEl>
                                          <p:spTgt spid="57856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1" nodeType="clickEffect">
                                  <p:stCondLst>
                                    <p:cond delay="0"/>
                                  </p:stCondLst>
                                  <p:childTnLst>
                                    <p:set>
                                      <p:cBhvr>
                                        <p:cTn id="31" dur="1" fill="hold">
                                          <p:stCondLst>
                                            <p:cond delay="0"/>
                                          </p:stCondLst>
                                        </p:cTn>
                                        <p:tgtEl>
                                          <p:spTgt spid="578562">
                                            <p:txEl>
                                              <p:pRg st="0" end="0"/>
                                            </p:txEl>
                                          </p:spTgt>
                                        </p:tgtEl>
                                        <p:attrNameLst>
                                          <p:attrName>style.visibility</p:attrName>
                                        </p:attrNameLst>
                                      </p:cBhvr>
                                      <p:to>
                                        <p:strVal val="visible"/>
                                      </p:to>
                                    </p:set>
                                    <p:animEffect transition="in" filter="box(out)">
                                      <p:cBhvr>
                                        <p:cTn id="32" dur="3000"/>
                                        <p:tgtEl>
                                          <p:spTgt spid="578562">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1" nodeType="clickEffect">
                                  <p:stCondLst>
                                    <p:cond delay="0"/>
                                  </p:stCondLst>
                                  <p:childTnLst>
                                    <p:set>
                                      <p:cBhvr>
                                        <p:cTn id="36" dur="1" fill="hold">
                                          <p:stCondLst>
                                            <p:cond delay="0"/>
                                          </p:stCondLst>
                                        </p:cTn>
                                        <p:tgtEl>
                                          <p:spTgt spid="578562">
                                            <p:txEl>
                                              <p:pRg st="1" end="1"/>
                                            </p:txEl>
                                          </p:spTgt>
                                        </p:tgtEl>
                                        <p:attrNameLst>
                                          <p:attrName>style.visibility</p:attrName>
                                        </p:attrNameLst>
                                      </p:cBhvr>
                                      <p:to>
                                        <p:strVal val="visible"/>
                                      </p:to>
                                    </p:set>
                                    <p:animEffect transition="in" filter="box(out)">
                                      <p:cBhvr>
                                        <p:cTn id="37" dur="3000"/>
                                        <p:tgtEl>
                                          <p:spTgt spid="578562">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1" nodeType="clickEffect">
                                  <p:stCondLst>
                                    <p:cond delay="0"/>
                                  </p:stCondLst>
                                  <p:childTnLst>
                                    <p:set>
                                      <p:cBhvr>
                                        <p:cTn id="41" dur="1" fill="hold">
                                          <p:stCondLst>
                                            <p:cond delay="0"/>
                                          </p:stCondLst>
                                        </p:cTn>
                                        <p:tgtEl>
                                          <p:spTgt spid="578562">
                                            <p:txEl>
                                              <p:pRg st="2" end="2"/>
                                            </p:txEl>
                                          </p:spTgt>
                                        </p:tgtEl>
                                        <p:attrNameLst>
                                          <p:attrName>style.visibility</p:attrName>
                                        </p:attrNameLst>
                                      </p:cBhvr>
                                      <p:to>
                                        <p:strVal val="visible"/>
                                      </p:to>
                                    </p:set>
                                    <p:animEffect transition="in" filter="box(out)">
                                      <p:cBhvr>
                                        <p:cTn id="42" dur="3000"/>
                                        <p:tgtEl>
                                          <p:spTgt spid="578562">
                                            <p:txEl>
                                              <p:pRg st="2" end="2"/>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32" fill="hold" grpId="1" nodeType="clickEffect">
                                  <p:stCondLst>
                                    <p:cond delay="0"/>
                                  </p:stCondLst>
                                  <p:childTnLst>
                                    <p:set>
                                      <p:cBhvr>
                                        <p:cTn id="46" dur="1" fill="hold">
                                          <p:stCondLst>
                                            <p:cond delay="0"/>
                                          </p:stCondLst>
                                        </p:cTn>
                                        <p:tgtEl>
                                          <p:spTgt spid="578562">
                                            <p:txEl>
                                              <p:pRg st="3" end="3"/>
                                            </p:txEl>
                                          </p:spTgt>
                                        </p:tgtEl>
                                        <p:attrNameLst>
                                          <p:attrName>style.visibility</p:attrName>
                                        </p:attrNameLst>
                                      </p:cBhvr>
                                      <p:to>
                                        <p:strVal val="visible"/>
                                      </p:to>
                                    </p:set>
                                    <p:animEffect transition="in" filter="box(out)">
                                      <p:cBhvr>
                                        <p:cTn id="47" dur="3000"/>
                                        <p:tgtEl>
                                          <p:spTgt spid="578562">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32" fill="hold" grpId="1" nodeType="clickEffect">
                                  <p:stCondLst>
                                    <p:cond delay="0"/>
                                  </p:stCondLst>
                                  <p:childTnLst>
                                    <p:set>
                                      <p:cBhvr>
                                        <p:cTn id="51" dur="1" fill="hold">
                                          <p:stCondLst>
                                            <p:cond delay="0"/>
                                          </p:stCondLst>
                                        </p:cTn>
                                        <p:tgtEl>
                                          <p:spTgt spid="578562">
                                            <p:txEl>
                                              <p:pRg st="4" end="4"/>
                                            </p:txEl>
                                          </p:spTgt>
                                        </p:tgtEl>
                                        <p:attrNameLst>
                                          <p:attrName>style.visibility</p:attrName>
                                        </p:attrNameLst>
                                      </p:cBhvr>
                                      <p:to>
                                        <p:strVal val="visible"/>
                                      </p:to>
                                    </p:set>
                                    <p:animEffect transition="in" filter="box(out)">
                                      <p:cBhvr>
                                        <p:cTn id="52" dur="3000"/>
                                        <p:tgtEl>
                                          <p:spTgt spid="578562">
                                            <p:txEl>
                                              <p:pRg st="4" end="4"/>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5" presetClass="entr" presetSubtype="10" fill="hold" grpId="2" nodeType="clickEffect">
                                  <p:stCondLst>
                                    <p:cond delay="0"/>
                                  </p:stCondLst>
                                  <p:childTnLst>
                                    <p:set>
                                      <p:cBhvr>
                                        <p:cTn id="56" dur="1" fill="hold">
                                          <p:stCondLst>
                                            <p:cond delay="0"/>
                                          </p:stCondLst>
                                        </p:cTn>
                                        <p:tgtEl>
                                          <p:spTgt spid="578562">
                                            <p:txEl>
                                              <p:pRg st="0" end="0"/>
                                            </p:txEl>
                                          </p:spTgt>
                                        </p:tgtEl>
                                        <p:attrNameLst>
                                          <p:attrName>style.visibility</p:attrName>
                                        </p:attrNameLst>
                                      </p:cBhvr>
                                      <p:to>
                                        <p:strVal val="visible"/>
                                      </p:to>
                                    </p:set>
                                    <p:animEffect transition="in" filter="checkerboard(across)">
                                      <p:cBhvr>
                                        <p:cTn id="57" dur="3000"/>
                                        <p:tgtEl>
                                          <p:spTgt spid="578562">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5" presetClass="entr" presetSubtype="10" fill="hold" grpId="2" nodeType="clickEffect">
                                  <p:stCondLst>
                                    <p:cond delay="0"/>
                                  </p:stCondLst>
                                  <p:childTnLst>
                                    <p:set>
                                      <p:cBhvr>
                                        <p:cTn id="61" dur="1" fill="hold">
                                          <p:stCondLst>
                                            <p:cond delay="0"/>
                                          </p:stCondLst>
                                        </p:cTn>
                                        <p:tgtEl>
                                          <p:spTgt spid="578562">
                                            <p:txEl>
                                              <p:pRg st="1" end="1"/>
                                            </p:txEl>
                                          </p:spTgt>
                                        </p:tgtEl>
                                        <p:attrNameLst>
                                          <p:attrName>style.visibility</p:attrName>
                                        </p:attrNameLst>
                                      </p:cBhvr>
                                      <p:to>
                                        <p:strVal val="visible"/>
                                      </p:to>
                                    </p:set>
                                    <p:animEffect transition="in" filter="checkerboard(across)">
                                      <p:cBhvr>
                                        <p:cTn id="62" dur="3000"/>
                                        <p:tgtEl>
                                          <p:spTgt spid="578562">
                                            <p:txEl>
                                              <p:pRg st="1" end="1"/>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 presetClass="entr" presetSubtype="10" fill="hold" grpId="2" nodeType="clickEffect">
                                  <p:stCondLst>
                                    <p:cond delay="0"/>
                                  </p:stCondLst>
                                  <p:childTnLst>
                                    <p:set>
                                      <p:cBhvr>
                                        <p:cTn id="66" dur="1" fill="hold">
                                          <p:stCondLst>
                                            <p:cond delay="0"/>
                                          </p:stCondLst>
                                        </p:cTn>
                                        <p:tgtEl>
                                          <p:spTgt spid="578562">
                                            <p:txEl>
                                              <p:pRg st="2" end="2"/>
                                            </p:txEl>
                                          </p:spTgt>
                                        </p:tgtEl>
                                        <p:attrNameLst>
                                          <p:attrName>style.visibility</p:attrName>
                                        </p:attrNameLst>
                                      </p:cBhvr>
                                      <p:to>
                                        <p:strVal val="visible"/>
                                      </p:to>
                                    </p:set>
                                    <p:animEffect transition="in" filter="checkerboard(across)">
                                      <p:cBhvr>
                                        <p:cTn id="67" dur="3000"/>
                                        <p:tgtEl>
                                          <p:spTgt spid="578562">
                                            <p:txEl>
                                              <p:pRg st="2" end="2"/>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 presetClass="entr" presetSubtype="10" fill="hold" grpId="2" nodeType="clickEffect">
                                  <p:stCondLst>
                                    <p:cond delay="0"/>
                                  </p:stCondLst>
                                  <p:childTnLst>
                                    <p:set>
                                      <p:cBhvr>
                                        <p:cTn id="71" dur="1" fill="hold">
                                          <p:stCondLst>
                                            <p:cond delay="0"/>
                                          </p:stCondLst>
                                        </p:cTn>
                                        <p:tgtEl>
                                          <p:spTgt spid="578562">
                                            <p:txEl>
                                              <p:pRg st="3" end="3"/>
                                            </p:txEl>
                                          </p:spTgt>
                                        </p:tgtEl>
                                        <p:attrNameLst>
                                          <p:attrName>style.visibility</p:attrName>
                                        </p:attrNameLst>
                                      </p:cBhvr>
                                      <p:to>
                                        <p:strVal val="visible"/>
                                      </p:to>
                                    </p:set>
                                    <p:animEffect transition="in" filter="checkerboard(across)">
                                      <p:cBhvr>
                                        <p:cTn id="72" dur="3000"/>
                                        <p:tgtEl>
                                          <p:spTgt spid="578562">
                                            <p:txEl>
                                              <p:pRg st="3" end="3"/>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 presetClass="entr" presetSubtype="10" fill="hold" grpId="2" nodeType="clickEffect">
                                  <p:stCondLst>
                                    <p:cond delay="0"/>
                                  </p:stCondLst>
                                  <p:childTnLst>
                                    <p:set>
                                      <p:cBhvr>
                                        <p:cTn id="76" dur="1" fill="hold">
                                          <p:stCondLst>
                                            <p:cond delay="0"/>
                                          </p:stCondLst>
                                        </p:cTn>
                                        <p:tgtEl>
                                          <p:spTgt spid="578562">
                                            <p:txEl>
                                              <p:pRg st="4" end="4"/>
                                            </p:txEl>
                                          </p:spTgt>
                                        </p:tgtEl>
                                        <p:attrNameLst>
                                          <p:attrName>style.visibility</p:attrName>
                                        </p:attrNameLst>
                                      </p:cBhvr>
                                      <p:to>
                                        <p:strVal val="visible"/>
                                      </p:to>
                                    </p:set>
                                    <p:animEffect transition="in" filter="checkerboard(across)">
                                      <p:cBhvr>
                                        <p:cTn id="77" dur="3000"/>
                                        <p:tgtEl>
                                          <p:spTgt spid="578562">
                                            <p:txEl>
                                              <p:pRg st="4" end="4"/>
                                            </p:txEl>
                                          </p:spTgt>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5" presetClass="entr" presetSubtype="10" fill="hold" grpId="3" nodeType="clickEffect">
                                  <p:stCondLst>
                                    <p:cond delay="0"/>
                                  </p:stCondLst>
                                  <p:childTnLst>
                                    <p:set>
                                      <p:cBhvr>
                                        <p:cTn id="81" dur="1" fill="hold">
                                          <p:stCondLst>
                                            <p:cond delay="0"/>
                                          </p:stCondLst>
                                        </p:cTn>
                                        <p:tgtEl>
                                          <p:spTgt spid="578562">
                                            <p:txEl>
                                              <p:pRg st="0" end="0"/>
                                            </p:txEl>
                                          </p:spTgt>
                                        </p:tgtEl>
                                        <p:attrNameLst>
                                          <p:attrName>style.visibility</p:attrName>
                                        </p:attrNameLst>
                                      </p:cBhvr>
                                      <p:to>
                                        <p:strVal val="visible"/>
                                      </p:to>
                                    </p:set>
                                    <p:animEffect transition="in" filter="checkerboard(across)">
                                      <p:cBhvr>
                                        <p:cTn id="82" dur="3000"/>
                                        <p:tgtEl>
                                          <p:spTgt spid="578562">
                                            <p:txEl>
                                              <p:pRg st="0" end="0"/>
                                            </p:txEl>
                                          </p:spTgt>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5" presetClass="entr" presetSubtype="10" fill="hold" grpId="3" nodeType="clickEffect">
                                  <p:stCondLst>
                                    <p:cond delay="0"/>
                                  </p:stCondLst>
                                  <p:childTnLst>
                                    <p:set>
                                      <p:cBhvr>
                                        <p:cTn id="86" dur="1" fill="hold">
                                          <p:stCondLst>
                                            <p:cond delay="0"/>
                                          </p:stCondLst>
                                        </p:cTn>
                                        <p:tgtEl>
                                          <p:spTgt spid="578562">
                                            <p:txEl>
                                              <p:pRg st="1" end="1"/>
                                            </p:txEl>
                                          </p:spTgt>
                                        </p:tgtEl>
                                        <p:attrNameLst>
                                          <p:attrName>style.visibility</p:attrName>
                                        </p:attrNameLst>
                                      </p:cBhvr>
                                      <p:to>
                                        <p:strVal val="visible"/>
                                      </p:to>
                                    </p:set>
                                    <p:animEffect transition="in" filter="checkerboard(across)">
                                      <p:cBhvr>
                                        <p:cTn id="87" dur="3000"/>
                                        <p:tgtEl>
                                          <p:spTgt spid="578562">
                                            <p:txEl>
                                              <p:pRg st="1" end="1"/>
                                            </p:txEl>
                                          </p:spTgt>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5" presetClass="entr" presetSubtype="10" fill="hold" grpId="3" nodeType="clickEffect">
                                  <p:stCondLst>
                                    <p:cond delay="0"/>
                                  </p:stCondLst>
                                  <p:childTnLst>
                                    <p:set>
                                      <p:cBhvr>
                                        <p:cTn id="91" dur="1" fill="hold">
                                          <p:stCondLst>
                                            <p:cond delay="0"/>
                                          </p:stCondLst>
                                        </p:cTn>
                                        <p:tgtEl>
                                          <p:spTgt spid="578562">
                                            <p:txEl>
                                              <p:pRg st="2" end="2"/>
                                            </p:txEl>
                                          </p:spTgt>
                                        </p:tgtEl>
                                        <p:attrNameLst>
                                          <p:attrName>style.visibility</p:attrName>
                                        </p:attrNameLst>
                                      </p:cBhvr>
                                      <p:to>
                                        <p:strVal val="visible"/>
                                      </p:to>
                                    </p:set>
                                    <p:animEffect transition="in" filter="checkerboard(across)">
                                      <p:cBhvr>
                                        <p:cTn id="92" dur="3000"/>
                                        <p:tgtEl>
                                          <p:spTgt spid="578562">
                                            <p:txEl>
                                              <p:pRg st="2" end="2"/>
                                            </p:txEl>
                                          </p:spTgt>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5" presetClass="entr" presetSubtype="10" fill="hold" grpId="3" nodeType="clickEffect">
                                  <p:stCondLst>
                                    <p:cond delay="0"/>
                                  </p:stCondLst>
                                  <p:childTnLst>
                                    <p:set>
                                      <p:cBhvr>
                                        <p:cTn id="96" dur="1" fill="hold">
                                          <p:stCondLst>
                                            <p:cond delay="0"/>
                                          </p:stCondLst>
                                        </p:cTn>
                                        <p:tgtEl>
                                          <p:spTgt spid="578562">
                                            <p:txEl>
                                              <p:pRg st="3" end="3"/>
                                            </p:txEl>
                                          </p:spTgt>
                                        </p:tgtEl>
                                        <p:attrNameLst>
                                          <p:attrName>style.visibility</p:attrName>
                                        </p:attrNameLst>
                                      </p:cBhvr>
                                      <p:to>
                                        <p:strVal val="visible"/>
                                      </p:to>
                                    </p:set>
                                    <p:animEffect transition="in" filter="checkerboard(across)">
                                      <p:cBhvr>
                                        <p:cTn id="97" dur="3000"/>
                                        <p:tgtEl>
                                          <p:spTgt spid="578562">
                                            <p:txEl>
                                              <p:pRg st="3" end="3"/>
                                            </p:txEl>
                                          </p:spTgt>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5" presetClass="entr" presetSubtype="10" fill="hold" grpId="3" nodeType="clickEffect">
                                  <p:stCondLst>
                                    <p:cond delay="0"/>
                                  </p:stCondLst>
                                  <p:childTnLst>
                                    <p:set>
                                      <p:cBhvr>
                                        <p:cTn id="101" dur="1" fill="hold">
                                          <p:stCondLst>
                                            <p:cond delay="0"/>
                                          </p:stCondLst>
                                        </p:cTn>
                                        <p:tgtEl>
                                          <p:spTgt spid="578562">
                                            <p:txEl>
                                              <p:pRg st="4" end="4"/>
                                            </p:txEl>
                                          </p:spTgt>
                                        </p:tgtEl>
                                        <p:attrNameLst>
                                          <p:attrName>style.visibility</p:attrName>
                                        </p:attrNameLst>
                                      </p:cBhvr>
                                      <p:to>
                                        <p:strVal val="visible"/>
                                      </p:to>
                                    </p:set>
                                    <p:animEffect transition="in" filter="checkerboard(across)">
                                      <p:cBhvr>
                                        <p:cTn id="102" dur="3000"/>
                                        <p:tgtEl>
                                          <p:spTgt spid="5785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2" grpId="0" build="p"/>
      <p:bldP spid="578562" grpId="1" build="p"/>
      <p:bldP spid="578562" grpId="2" build="p"/>
      <p:bldP spid="578562" grpId="3"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body" sz="half" idx="1"/>
          </p:nvPr>
        </p:nvSpPr>
        <p:spPr>
          <a:xfrm>
            <a:off x="2051050" y="188913"/>
            <a:ext cx="6626225" cy="5903912"/>
          </a:xfrm>
        </p:spPr>
        <p:txBody>
          <a:bodyPr>
            <a:normAutofit lnSpcReduction="10000"/>
          </a:bodyPr>
          <a:lstStyle/>
          <a:p>
            <a:pPr>
              <a:lnSpc>
                <a:spcPct val="90000"/>
              </a:lnSpc>
            </a:pPr>
            <a:r>
              <a:rPr lang="en-US" sz="2800" i="1" dirty="0" smtClean="0"/>
              <a:t>Today, we know that </a:t>
            </a:r>
            <a:r>
              <a:rPr lang="en-US" sz="2800" b="1" i="1" dirty="0" smtClean="0"/>
              <a:t>inheritance occurs by way of gametes</a:t>
            </a:r>
            <a:r>
              <a:rPr lang="en-US" sz="2800" i="1" dirty="0" smtClean="0"/>
              <a:t>, and that it is due to </a:t>
            </a:r>
            <a:r>
              <a:rPr lang="en-US" sz="2800" b="1" i="1" dirty="0" smtClean="0"/>
              <a:t>meiosis</a:t>
            </a:r>
            <a:r>
              <a:rPr lang="en-US" sz="2800" i="1" dirty="0" smtClean="0"/>
              <a:t>  that each gamete carries </a:t>
            </a:r>
            <a:r>
              <a:rPr lang="en-US" sz="2800" b="1" i="1" dirty="0" smtClean="0"/>
              <a:t>only one</a:t>
            </a:r>
            <a:r>
              <a:rPr lang="en-US" sz="2800" i="1" dirty="0" smtClean="0"/>
              <a:t> factor for each trait. </a:t>
            </a:r>
          </a:p>
          <a:p>
            <a:pPr>
              <a:lnSpc>
                <a:spcPct val="90000"/>
              </a:lnSpc>
            </a:pPr>
            <a:r>
              <a:rPr lang="en-US" sz="2800" i="1" dirty="0" smtClean="0"/>
              <a:t>Today,  we know that the genes within the gametes are </a:t>
            </a:r>
            <a:r>
              <a:rPr lang="en-US" sz="2800" b="1" i="1" dirty="0" smtClean="0"/>
              <a:t>unaffected by the somatic cells.</a:t>
            </a:r>
          </a:p>
          <a:p>
            <a:pPr>
              <a:lnSpc>
                <a:spcPct val="90000"/>
              </a:lnSpc>
            </a:pPr>
            <a:r>
              <a:rPr lang="en-US" sz="2800" i="1" dirty="0" smtClean="0"/>
              <a:t>Mendel's law of segregation is in keeping with a particulate theory of inheritance because </a:t>
            </a:r>
            <a:r>
              <a:rPr lang="en-US" sz="2800" b="1" i="1" dirty="0" smtClean="0"/>
              <a:t>individual and separate factors are passed on from generation to generation</a:t>
            </a:r>
            <a:r>
              <a:rPr lang="en-US" sz="2800" i="1" dirty="0" smtClean="0"/>
              <a:t>. </a:t>
            </a:r>
          </a:p>
          <a:p>
            <a:pPr>
              <a:lnSpc>
                <a:spcPct val="90000"/>
              </a:lnSpc>
            </a:pPr>
            <a:r>
              <a:rPr lang="en-US" sz="2800" i="1" dirty="0" smtClean="0"/>
              <a:t>It is the reshuffling of these factors that explains how </a:t>
            </a:r>
            <a:r>
              <a:rPr lang="en-US" sz="2800" b="1" i="1" dirty="0" smtClean="0"/>
              <a:t>variations</a:t>
            </a:r>
            <a:r>
              <a:rPr lang="en-US" sz="2800" i="1" dirty="0" smtClean="0"/>
              <a:t> come about and why </a:t>
            </a:r>
            <a:r>
              <a:rPr lang="en-US" sz="2800" b="1" i="1" dirty="0" smtClean="0"/>
              <a:t>offspring differ from their parents</a:t>
            </a:r>
            <a:r>
              <a:rPr lang="en-US" sz="2800" i="1" dirty="0" smtClean="0"/>
              <a:t>.</a:t>
            </a:r>
            <a:endParaRPr lang="ru-RU" sz="2800" i="1" dirty="0" smtClean="0"/>
          </a:p>
        </p:txBody>
      </p:sp>
      <p:pic>
        <p:nvPicPr>
          <p:cNvPr id="20483" name="Picture 3" descr="monohibr 2"/>
          <p:cNvPicPr>
            <a:picLocks noGrp="1" noChangeAspect="1" noChangeArrowheads="1"/>
          </p:cNvPicPr>
          <p:nvPr>
            <p:ph sz="half" idx="2"/>
          </p:nvPr>
        </p:nvPicPr>
        <p:blipFill>
          <a:blip r:embed="rId3" cstate="print"/>
          <a:srcRect/>
          <a:stretch>
            <a:fillRect/>
          </a:stretch>
        </p:blipFill>
        <p:spPr>
          <a:xfrm>
            <a:off x="0" y="836613"/>
            <a:ext cx="1911362" cy="1944316"/>
          </a:xfrm>
          <a:noFill/>
        </p:spPr>
      </p:pic>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81282">
                                            <p:txEl>
                                              <p:pRg st="0" end="0"/>
                                            </p:txEl>
                                          </p:spTgt>
                                        </p:tgtEl>
                                        <p:attrNameLst>
                                          <p:attrName>style.visibility</p:attrName>
                                        </p:attrNameLst>
                                      </p:cBhvr>
                                      <p:to>
                                        <p:strVal val="visible"/>
                                      </p:to>
                                    </p:set>
                                    <p:animEffect transition="in" filter="blinds(horizontal)">
                                      <p:cBhvr>
                                        <p:cTn id="7" dur="3000"/>
                                        <p:tgtEl>
                                          <p:spTgt spid="4812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81282">
                                            <p:txEl>
                                              <p:pRg st="1" end="1"/>
                                            </p:txEl>
                                          </p:spTgt>
                                        </p:tgtEl>
                                        <p:attrNameLst>
                                          <p:attrName>style.visibility</p:attrName>
                                        </p:attrNameLst>
                                      </p:cBhvr>
                                      <p:to>
                                        <p:strVal val="visible"/>
                                      </p:to>
                                    </p:set>
                                    <p:animEffect transition="in" filter="blinds(horizontal)">
                                      <p:cBhvr>
                                        <p:cTn id="12" dur="3000"/>
                                        <p:tgtEl>
                                          <p:spTgt spid="48128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81282">
                                            <p:txEl>
                                              <p:pRg st="2" end="2"/>
                                            </p:txEl>
                                          </p:spTgt>
                                        </p:tgtEl>
                                        <p:attrNameLst>
                                          <p:attrName>style.visibility</p:attrName>
                                        </p:attrNameLst>
                                      </p:cBhvr>
                                      <p:to>
                                        <p:strVal val="visible"/>
                                      </p:to>
                                    </p:set>
                                    <p:animEffect transition="in" filter="blinds(horizontal)">
                                      <p:cBhvr>
                                        <p:cTn id="17" dur="3000"/>
                                        <p:tgtEl>
                                          <p:spTgt spid="48128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81282">
                                            <p:txEl>
                                              <p:pRg st="3" end="3"/>
                                            </p:txEl>
                                          </p:spTgt>
                                        </p:tgtEl>
                                        <p:attrNameLst>
                                          <p:attrName>style.visibility</p:attrName>
                                        </p:attrNameLst>
                                      </p:cBhvr>
                                      <p:to>
                                        <p:strVal val="visible"/>
                                      </p:to>
                                    </p:set>
                                    <p:animEffect transition="in" filter="blinds(horizontal)">
                                      <p:cBhvr>
                                        <p:cTn id="22" dur="3000"/>
                                        <p:tgtEl>
                                          <p:spTgt spid="48128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2"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2000" y="76200"/>
            <a:ext cx="7772400" cy="762000"/>
          </a:xfrm>
        </p:spPr>
        <p:txBody>
          <a:bodyPr/>
          <a:lstStyle/>
          <a:p>
            <a:r>
              <a:rPr lang="en-US" b="1" smtClean="0"/>
              <a:t>Human case:  CF</a:t>
            </a:r>
          </a:p>
        </p:txBody>
      </p:sp>
      <p:sp>
        <p:nvSpPr>
          <p:cNvPr id="21507" name="Rectangle 3"/>
          <p:cNvSpPr>
            <a:spLocks noGrp="1" noChangeArrowheads="1"/>
          </p:cNvSpPr>
          <p:nvPr>
            <p:ph type="body" idx="1"/>
          </p:nvPr>
        </p:nvSpPr>
        <p:spPr>
          <a:xfrm>
            <a:off x="2700338" y="990600"/>
            <a:ext cx="6138862" cy="5867400"/>
          </a:xfrm>
        </p:spPr>
        <p:txBody>
          <a:bodyPr/>
          <a:lstStyle/>
          <a:p>
            <a:pPr>
              <a:lnSpc>
                <a:spcPct val="90000"/>
              </a:lnSpc>
            </a:pPr>
            <a:r>
              <a:rPr lang="en-US" i="1" dirty="0" smtClean="0"/>
              <a:t>Mendel’s Principles of Heredity apply </a:t>
            </a:r>
            <a:r>
              <a:rPr lang="en-US" b="1" i="1" dirty="0" smtClean="0"/>
              <a:t>universally to all organisms</a:t>
            </a:r>
            <a:r>
              <a:rPr lang="en-US" i="1" dirty="0" smtClean="0"/>
              <a:t>.</a:t>
            </a:r>
          </a:p>
          <a:p>
            <a:pPr>
              <a:lnSpc>
                <a:spcPct val="90000"/>
              </a:lnSpc>
            </a:pPr>
            <a:r>
              <a:rPr lang="en-US" b="1" dirty="0" smtClean="0"/>
              <a:t>Cystic Fibrosis</a:t>
            </a:r>
            <a:r>
              <a:rPr lang="en-US" dirty="0" smtClean="0"/>
              <a:t>: a lethal genetic disease affecting Caucasians.</a:t>
            </a:r>
          </a:p>
          <a:p>
            <a:pPr>
              <a:lnSpc>
                <a:spcPct val="90000"/>
              </a:lnSpc>
            </a:pPr>
            <a:r>
              <a:rPr lang="en-US" dirty="0" smtClean="0"/>
              <a:t>Caused by mutant </a:t>
            </a:r>
            <a:r>
              <a:rPr lang="en-US" b="1" dirty="0" smtClean="0"/>
              <a:t>recessive</a:t>
            </a:r>
            <a:r>
              <a:rPr lang="en-US" dirty="0" smtClean="0"/>
              <a:t> gene carried by 1 in 20 people of European descent </a:t>
            </a:r>
          </a:p>
          <a:p>
            <a:pPr>
              <a:lnSpc>
                <a:spcPct val="90000"/>
              </a:lnSpc>
            </a:pPr>
            <a:r>
              <a:rPr lang="en-US" dirty="0" smtClean="0"/>
              <a:t>CF disease affects transport </a:t>
            </a:r>
            <a:br>
              <a:rPr lang="en-US" dirty="0" smtClean="0"/>
            </a:br>
            <a:r>
              <a:rPr lang="en-US" dirty="0" smtClean="0"/>
              <a:t>in tissues – </a:t>
            </a:r>
            <a:r>
              <a:rPr lang="en-US" b="1" dirty="0" smtClean="0"/>
              <a:t>mucus is accumulated </a:t>
            </a:r>
            <a:br>
              <a:rPr lang="en-US" b="1" dirty="0" smtClean="0"/>
            </a:br>
            <a:r>
              <a:rPr lang="en-US" b="1" dirty="0" smtClean="0"/>
              <a:t>in lungs</a:t>
            </a:r>
            <a:r>
              <a:rPr lang="en-US" dirty="0" smtClean="0"/>
              <a:t>, causing infections.</a:t>
            </a:r>
          </a:p>
        </p:txBody>
      </p:sp>
      <p:pic>
        <p:nvPicPr>
          <p:cNvPr id="21508" name="Picture 4" descr="cysticFibrosisLungs"/>
          <p:cNvPicPr>
            <a:picLocks noChangeAspect="1" noChangeArrowheads="1"/>
          </p:cNvPicPr>
          <p:nvPr/>
        </p:nvPicPr>
        <p:blipFill>
          <a:blip r:embed="rId3" cstate="print"/>
          <a:srcRect/>
          <a:stretch>
            <a:fillRect/>
          </a:stretch>
        </p:blipFill>
        <p:spPr bwMode="auto">
          <a:xfrm>
            <a:off x="7740650" y="5300663"/>
            <a:ext cx="1077913" cy="976312"/>
          </a:xfrm>
          <a:prstGeom prst="rect">
            <a:avLst/>
          </a:prstGeom>
          <a:noFill/>
          <a:ln w="9525">
            <a:noFill/>
            <a:miter lim="800000"/>
            <a:headEnd/>
            <a:tailEnd/>
          </a:ln>
        </p:spPr>
      </p:pic>
      <p:pic>
        <p:nvPicPr>
          <p:cNvPr id="21509" name="Picture 5" descr="cystic"/>
          <p:cNvPicPr>
            <a:picLocks noChangeAspect="1" noChangeArrowheads="1"/>
          </p:cNvPicPr>
          <p:nvPr/>
        </p:nvPicPr>
        <p:blipFill>
          <a:blip r:embed="rId4" cstate="print"/>
          <a:srcRect/>
          <a:stretch>
            <a:fillRect/>
          </a:stretch>
        </p:blipFill>
        <p:spPr bwMode="auto">
          <a:xfrm>
            <a:off x="0" y="1052513"/>
            <a:ext cx="2771775" cy="2119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52400"/>
            <a:ext cx="7772400" cy="990600"/>
          </a:xfrm>
        </p:spPr>
        <p:txBody>
          <a:bodyPr/>
          <a:lstStyle/>
          <a:p>
            <a:r>
              <a:rPr lang="en-US" b="1" smtClean="0"/>
              <a:t>Inheritance pattern of CF</a:t>
            </a:r>
          </a:p>
        </p:txBody>
      </p:sp>
      <p:sp>
        <p:nvSpPr>
          <p:cNvPr id="22531" name="Rectangle 3"/>
          <p:cNvSpPr>
            <a:spLocks noGrp="1" noChangeArrowheads="1"/>
          </p:cNvSpPr>
          <p:nvPr>
            <p:ph type="body" idx="1"/>
          </p:nvPr>
        </p:nvSpPr>
        <p:spPr>
          <a:xfrm>
            <a:off x="1692275" y="1219200"/>
            <a:ext cx="7200900" cy="4114800"/>
          </a:xfrm>
        </p:spPr>
        <p:txBody>
          <a:bodyPr/>
          <a:lstStyle/>
          <a:p>
            <a:pPr>
              <a:buFontTx/>
              <a:buNone/>
            </a:pPr>
            <a:r>
              <a:rPr lang="en-US" sz="2800" smtClean="0"/>
              <a:t>    </a:t>
            </a:r>
            <a:r>
              <a:rPr lang="en-US" sz="2800" b="1" i="1" smtClean="0"/>
              <a:t>If two parents </a:t>
            </a:r>
            <a:r>
              <a:rPr lang="en-US" sz="2800" b="1" i="1" u="sng" smtClean="0"/>
              <a:t>carry</a:t>
            </a:r>
            <a:r>
              <a:rPr lang="en-US" sz="2800" b="1" i="1" smtClean="0"/>
              <a:t> the recessive gene of Cystic Fibrosis (c), that is, they are  heterozygous (Cc), one in four of their children is expected to be homozygous for CF and have the disease:</a:t>
            </a:r>
          </a:p>
        </p:txBody>
      </p:sp>
      <p:graphicFrame>
        <p:nvGraphicFramePr>
          <p:cNvPr id="528388" name="Group 4"/>
          <p:cNvGraphicFramePr>
            <a:graphicFrameLocks noGrp="1"/>
          </p:cNvGraphicFramePr>
          <p:nvPr/>
        </p:nvGraphicFramePr>
        <p:xfrm>
          <a:off x="5410200" y="4114800"/>
          <a:ext cx="2286000" cy="2286000"/>
        </p:xfrm>
        <a:graphic>
          <a:graphicData uri="http://schemas.openxmlformats.org/drawingml/2006/table">
            <a:tbl>
              <a:tblPr/>
              <a:tblGrid>
                <a:gridCol w="1144588"/>
                <a:gridCol w="1141412"/>
              </a:tblGrid>
              <a:tr h="1143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a:rPr>
                        <a:t>CC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a:rPr>
                        <a:t>C</a:t>
                      </a:r>
                      <a:r>
                        <a:rPr kumimoji="0" lang="en-US" sz="2800" b="1" i="1" u="none" strike="noStrike" cap="none" normalizeH="0" baseline="0" smtClean="0">
                          <a:ln>
                            <a:noFill/>
                          </a:ln>
                          <a:solidFill>
                            <a:schemeClr val="tx1"/>
                          </a:solidFill>
                          <a:effectLst/>
                          <a:latin typeface="Times"/>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43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a:rPr>
                        <a:t>C</a:t>
                      </a:r>
                      <a:r>
                        <a:rPr kumimoji="0" lang="en-US" sz="2800" b="1" i="1" u="none" strike="noStrike" cap="none" normalizeH="0" baseline="0" smtClean="0">
                          <a:ln>
                            <a:noFill/>
                          </a:ln>
                          <a:solidFill>
                            <a:schemeClr val="tx1"/>
                          </a:solidFill>
                          <a:effectLst/>
                          <a:latin typeface="Times"/>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1" u="none" strike="noStrike" cap="none" normalizeH="0" baseline="0" smtClean="0">
                          <a:ln>
                            <a:noFill/>
                          </a:ln>
                          <a:solidFill>
                            <a:schemeClr val="tx1"/>
                          </a:solidFill>
                          <a:effectLst/>
                          <a:latin typeface="Times"/>
                        </a:rPr>
                        <a:t>cc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r>
            </a:tbl>
          </a:graphicData>
        </a:graphic>
      </p:graphicFrame>
      <p:sp>
        <p:nvSpPr>
          <p:cNvPr id="22543" name="Text Box 15"/>
          <p:cNvSpPr txBox="1">
            <a:spLocks noChangeArrowheads="1"/>
          </p:cNvSpPr>
          <p:nvPr/>
        </p:nvSpPr>
        <p:spPr bwMode="auto">
          <a:xfrm>
            <a:off x="5715000" y="3429000"/>
            <a:ext cx="2057400" cy="641350"/>
          </a:xfrm>
          <a:prstGeom prst="rect">
            <a:avLst/>
          </a:prstGeom>
          <a:noFill/>
          <a:ln w="9525">
            <a:noFill/>
            <a:miter lim="800000"/>
            <a:headEnd/>
            <a:tailEnd/>
          </a:ln>
          <a:effectLst/>
        </p:spPr>
        <p:txBody>
          <a:bodyPr>
            <a:spAutoFit/>
          </a:bodyPr>
          <a:lstStyle/>
          <a:p>
            <a:pPr eaLnBrk="1" hangingPunct="1"/>
            <a:r>
              <a:rPr lang="en-US" sz="3600" b="1">
                <a:latin typeface="Times New Roman" pitchFamily="18" charset="0"/>
              </a:rPr>
              <a:t>C      </a:t>
            </a:r>
            <a:r>
              <a:rPr lang="en-US" sz="3600" b="1" i="1">
                <a:latin typeface="Times New Roman" pitchFamily="18" charset="0"/>
              </a:rPr>
              <a:t>c</a:t>
            </a:r>
          </a:p>
        </p:txBody>
      </p:sp>
      <p:sp>
        <p:nvSpPr>
          <p:cNvPr id="22544" name="Text Box 16"/>
          <p:cNvSpPr txBox="1">
            <a:spLocks noChangeArrowheads="1"/>
          </p:cNvSpPr>
          <p:nvPr/>
        </p:nvSpPr>
        <p:spPr bwMode="auto">
          <a:xfrm>
            <a:off x="4572000" y="4495800"/>
            <a:ext cx="514350" cy="1739900"/>
          </a:xfrm>
          <a:prstGeom prst="rect">
            <a:avLst/>
          </a:prstGeom>
          <a:noFill/>
          <a:ln w="9525">
            <a:noFill/>
            <a:miter lim="800000"/>
            <a:headEnd/>
            <a:tailEnd/>
          </a:ln>
          <a:effectLst/>
        </p:spPr>
        <p:txBody>
          <a:bodyPr wrap="none">
            <a:spAutoFit/>
          </a:bodyPr>
          <a:lstStyle/>
          <a:p>
            <a:pPr eaLnBrk="1" hangingPunct="1"/>
            <a:r>
              <a:rPr lang="en-US" sz="3600" b="1">
                <a:latin typeface="Times New Roman" pitchFamily="18" charset="0"/>
              </a:rPr>
              <a:t>C</a:t>
            </a:r>
          </a:p>
          <a:p>
            <a:pPr eaLnBrk="1" hangingPunct="1"/>
            <a:endParaRPr lang="en-US" sz="3600" b="1">
              <a:latin typeface="Times New Roman" pitchFamily="18" charset="0"/>
            </a:endParaRPr>
          </a:p>
          <a:p>
            <a:pPr eaLnBrk="1" hangingPunct="1"/>
            <a:r>
              <a:rPr lang="en-US" sz="3600" b="1" i="1">
                <a:latin typeface="Times New Roman" pitchFamily="18" charset="0"/>
              </a:rPr>
              <a:t> c</a:t>
            </a:r>
          </a:p>
        </p:txBody>
      </p:sp>
      <p:sp>
        <p:nvSpPr>
          <p:cNvPr id="22545" name="Text Box 17"/>
          <p:cNvSpPr txBox="1">
            <a:spLocks noChangeArrowheads="1"/>
          </p:cNvSpPr>
          <p:nvPr/>
        </p:nvSpPr>
        <p:spPr bwMode="auto">
          <a:xfrm>
            <a:off x="250825" y="3644900"/>
            <a:ext cx="3852863" cy="2771775"/>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CC = normal</a:t>
            </a:r>
          </a:p>
          <a:p>
            <a:pPr eaLnBrk="1" hangingPunct="1"/>
            <a:r>
              <a:rPr lang="en-US" sz="2400">
                <a:latin typeface="Times New Roman" pitchFamily="18" charset="0"/>
              </a:rPr>
              <a:t>C</a:t>
            </a:r>
            <a:r>
              <a:rPr lang="en-US" sz="2400" i="1">
                <a:latin typeface="Times New Roman" pitchFamily="18" charset="0"/>
              </a:rPr>
              <a:t>c </a:t>
            </a:r>
            <a:r>
              <a:rPr lang="en-US" sz="2400">
                <a:latin typeface="Times New Roman" pitchFamily="18" charset="0"/>
              </a:rPr>
              <a:t> = carrier, no symptoms</a:t>
            </a:r>
          </a:p>
          <a:p>
            <a:pPr eaLnBrk="1" hangingPunct="1"/>
            <a:r>
              <a:rPr lang="en-US" sz="2400" i="1">
                <a:latin typeface="Times New Roman" pitchFamily="18" charset="0"/>
              </a:rPr>
              <a:t>cc  = </a:t>
            </a:r>
            <a:r>
              <a:rPr lang="en-US" sz="2400">
                <a:latin typeface="Times New Roman" pitchFamily="18" charset="0"/>
              </a:rPr>
              <a:t>has cystic fibrosis</a:t>
            </a:r>
          </a:p>
          <a:p>
            <a:endParaRPr lang="en-US" b="1"/>
          </a:p>
          <a:p>
            <a:r>
              <a:rPr lang="en-US" b="1"/>
              <a:t>P:       ♀ Cc            x            ♂ Cc</a:t>
            </a:r>
          </a:p>
          <a:p>
            <a:r>
              <a:rPr lang="en-US" b="1"/>
              <a:t>G:        C, c                         C, c       </a:t>
            </a:r>
          </a:p>
          <a:p>
            <a:r>
              <a:rPr lang="en-US" b="1"/>
              <a:t>F2 :      CC; Cc; Cc; cc</a:t>
            </a:r>
          </a:p>
          <a:p>
            <a:pPr eaLnBrk="1" hangingPunct="1"/>
            <a:endParaRPr lang="en-US" sz="2400" i="1">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152400"/>
            <a:ext cx="7772400" cy="762000"/>
          </a:xfrm>
        </p:spPr>
        <p:txBody>
          <a:bodyPr/>
          <a:lstStyle/>
          <a:p>
            <a:r>
              <a:rPr lang="en-US" b="1" smtClean="0"/>
              <a:t>Dihybrid crosses</a:t>
            </a:r>
          </a:p>
        </p:txBody>
      </p:sp>
      <p:sp>
        <p:nvSpPr>
          <p:cNvPr id="531459" name="Rectangle 3"/>
          <p:cNvSpPr>
            <a:spLocks noGrp="1" noChangeArrowheads="1"/>
          </p:cNvSpPr>
          <p:nvPr>
            <p:ph type="body" idx="1"/>
          </p:nvPr>
        </p:nvSpPr>
        <p:spPr>
          <a:xfrm>
            <a:off x="2771775" y="914400"/>
            <a:ext cx="5534025" cy="4114800"/>
          </a:xfrm>
        </p:spPr>
        <p:txBody>
          <a:bodyPr/>
          <a:lstStyle/>
          <a:p>
            <a:r>
              <a:rPr lang="en-US" smtClean="0"/>
              <a:t>Matings that involve parents that differ in </a:t>
            </a:r>
            <a:r>
              <a:rPr lang="en-US" b="1" u="sng" smtClean="0"/>
              <a:t>two</a:t>
            </a:r>
            <a:r>
              <a:rPr lang="en-US" smtClean="0"/>
              <a:t> genes (two independent traits)</a:t>
            </a:r>
          </a:p>
          <a:p>
            <a:pPr>
              <a:buFontTx/>
              <a:buNone/>
            </a:pPr>
            <a:r>
              <a:rPr lang="en-US" smtClean="0"/>
              <a:t>For example, </a:t>
            </a:r>
            <a:r>
              <a:rPr lang="en-US" b="1" smtClean="0"/>
              <a:t>flower color</a:t>
            </a:r>
            <a:r>
              <a:rPr lang="en-US" smtClean="0"/>
              <a:t>:</a:t>
            </a:r>
          </a:p>
          <a:p>
            <a:pPr>
              <a:buFontTx/>
              <a:buNone/>
            </a:pPr>
            <a:r>
              <a:rPr lang="en-US" b="1" smtClean="0"/>
              <a:t>P</a:t>
            </a:r>
            <a:r>
              <a:rPr lang="en-US" smtClean="0"/>
              <a:t> = purple (dominant)</a:t>
            </a:r>
          </a:p>
          <a:p>
            <a:pPr>
              <a:buFontTx/>
              <a:buNone/>
            </a:pPr>
            <a:r>
              <a:rPr lang="en-US" b="1" i="1" smtClean="0"/>
              <a:t>p</a:t>
            </a:r>
            <a:r>
              <a:rPr lang="en-US" i="1" smtClean="0"/>
              <a:t> </a:t>
            </a:r>
            <a:r>
              <a:rPr lang="en-US" smtClean="0"/>
              <a:t>= white (recessive)</a:t>
            </a:r>
          </a:p>
          <a:p>
            <a:pPr>
              <a:buFontTx/>
              <a:buNone/>
            </a:pPr>
            <a:endParaRPr lang="en-US" smtClean="0"/>
          </a:p>
        </p:txBody>
      </p:sp>
      <p:pic>
        <p:nvPicPr>
          <p:cNvPr id="531460" name="Picture 4" descr="pea1"/>
          <p:cNvPicPr>
            <a:picLocks noChangeAspect="1" noChangeArrowheads="1"/>
          </p:cNvPicPr>
          <p:nvPr/>
        </p:nvPicPr>
        <p:blipFill>
          <a:blip r:embed="rId3" cstate="print"/>
          <a:srcRect/>
          <a:stretch>
            <a:fillRect/>
          </a:stretch>
        </p:blipFill>
        <p:spPr bwMode="auto">
          <a:xfrm>
            <a:off x="250825" y="836613"/>
            <a:ext cx="1211263" cy="1287462"/>
          </a:xfrm>
          <a:prstGeom prst="rect">
            <a:avLst/>
          </a:prstGeom>
          <a:noFill/>
          <a:ln w="9525">
            <a:noFill/>
            <a:miter lim="800000"/>
            <a:headEnd/>
            <a:tailEnd/>
          </a:ln>
        </p:spPr>
      </p:pic>
      <p:pic>
        <p:nvPicPr>
          <p:cNvPr id="531461" name="Picture 5" descr="pea2"/>
          <p:cNvPicPr>
            <a:picLocks noChangeAspect="1" noChangeArrowheads="1"/>
          </p:cNvPicPr>
          <p:nvPr/>
        </p:nvPicPr>
        <p:blipFill>
          <a:blip r:embed="rId4" cstate="print"/>
          <a:srcRect/>
          <a:stretch>
            <a:fillRect/>
          </a:stretch>
        </p:blipFill>
        <p:spPr bwMode="auto">
          <a:xfrm>
            <a:off x="250825" y="2133600"/>
            <a:ext cx="1217613" cy="1295400"/>
          </a:xfrm>
          <a:prstGeom prst="rect">
            <a:avLst/>
          </a:prstGeom>
          <a:noFill/>
          <a:ln w="9525">
            <a:noFill/>
            <a:miter lim="800000"/>
            <a:headEnd/>
            <a:tailEnd/>
          </a:ln>
        </p:spPr>
      </p:pic>
      <p:sp>
        <p:nvSpPr>
          <p:cNvPr id="23558" name="Rectangle 6"/>
          <p:cNvSpPr>
            <a:spLocks noChangeArrowheads="1"/>
          </p:cNvSpPr>
          <p:nvPr/>
        </p:nvSpPr>
        <p:spPr bwMode="auto">
          <a:xfrm>
            <a:off x="4419600" y="4876800"/>
            <a:ext cx="76200" cy="13716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3559" name="Rectangle 7"/>
          <p:cNvSpPr>
            <a:spLocks noChangeArrowheads="1"/>
          </p:cNvSpPr>
          <p:nvPr/>
        </p:nvSpPr>
        <p:spPr bwMode="auto">
          <a:xfrm>
            <a:off x="7543800" y="5638800"/>
            <a:ext cx="76200" cy="5334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3560" name="Oval 8"/>
          <p:cNvSpPr>
            <a:spLocks noChangeArrowheads="1"/>
          </p:cNvSpPr>
          <p:nvPr/>
        </p:nvSpPr>
        <p:spPr bwMode="auto">
          <a:xfrm rot="-2254985">
            <a:off x="4419600" y="5715000"/>
            <a:ext cx="381000" cy="2286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3561" name="Oval 9"/>
          <p:cNvSpPr>
            <a:spLocks noChangeArrowheads="1"/>
          </p:cNvSpPr>
          <p:nvPr/>
        </p:nvSpPr>
        <p:spPr bwMode="auto">
          <a:xfrm rot="2658078">
            <a:off x="4114800" y="5181600"/>
            <a:ext cx="368300" cy="236538"/>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3562" name="Oval 10"/>
          <p:cNvSpPr>
            <a:spLocks noChangeArrowheads="1"/>
          </p:cNvSpPr>
          <p:nvPr/>
        </p:nvSpPr>
        <p:spPr bwMode="auto">
          <a:xfrm rot="-3170292">
            <a:off x="4419600" y="48768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3563" name="Oval 11"/>
          <p:cNvSpPr>
            <a:spLocks noChangeArrowheads="1"/>
          </p:cNvSpPr>
          <p:nvPr/>
        </p:nvSpPr>
        <p:spPr bwMode="auto">
          <a:xfrm rot="-2254985">
            <a:off x="7543800" y="58674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3564" name="Oval 12"/>
          <p:cNvSpPr>
            <a:spLocks noChangeArrowheads="1"/>
          </p:cNvSpPr>
          <p:nvPr/>
        </p:nvSpPr>
        <p:spPr bwMode="auto">
          <a:xfrm rot="-8333253">
            <a:off x="7315200" y="56388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531469" name="Text Box 13"/>
          <p:cNvSpPr txBox="1">
            <a:spLocks noChangeArrowheads="1"/>
          </p:cNvSpPr>
          <p:nvPr/>
        </p:nvSpPr>
        <p:spPr bwMode="auto">
          <a:xfrm>
            <a:off x="152400" y="4724400"/>
            <a:ext cx="7772400" cy="2041525"/>
          </a:xfrm>
          <a:prstGeom prst="rect">
            <a:avLst/>
          </a:prstGeom>
          <a:noFill/>
          <a:ln w="9525">
            <a:noFill/>
            <a:miter lim="800000"/>
            <a:headEnd/>
            <a:tailEnd/>
          </a:ln>
          <a:effectLst/>
        </p:spPr>
        <p:txBody>
          <a:bodyPr>
            <a:spAutoFit/>
          </a:bodyPr>
          <a:lstStyle/>
          <a:p>
            <a:pPr eaLnBrk="1" hangingPunct="1">
              <a:spcBef>
                <a:spcPct val="20000"/>
              </a:spcBef>
            </a:pPr>
            <a:r>
              <a:rPr lang="en-US" sz="3200">
                <a:latin typeface="Times New Roman" pitchFamily="18" charset="0"/>
              </a:rPr>
              <a:t>and </a:t>
            </a:r>
            <a:r>
              <a:rPr lang="en-US" sz="3200" b="1">
                <a:latin typeface="Times New Roman" pitchFamily="18" charset="0"/>
              </a:rPr>
              <a:t>stem length</a:t>
            </a:r>
            <a:r>
              <a:rPr lang="en-US" sz="3200">
                <a:latin typeface="Times New Roman" pitchFamily="18" charset="0"/>
              </a:rPr>
              <a:t>:</a:t>
            </a:r>
          </a:p>
          <a:p>
            <a:pPr eaLnBrk="1" hangingPunct="1">
              <a:spcBef>
                <a:spcPct val="20000"/>
              </a:spcBef>
            </a:pPr>
            <a:r>
              <a:rPr lang="en-US" sz="2800">
                <a:latin typeface="Times New Roman" pitchFamily="18" charset="0"/>
              </a:rPr>
              <a:t>			</a:t>
            </a:r>
          </a:p>
          <a:p>
            <a:pPr eaLnBrk="1" hangingPunct="1">
              <a:spcBef>
                <a:spcPct val="20000"/>
              </a:spcBef>
            </a:pPr>
            <a:r>
              <a:rPr lang="en-US" sz="2800">
                <a:latin typeface="Times New Roman" pitchFamily="18" charset="0"/>
              </a:rPr>
              <a:t>			</a:t>
            </a:r>
            <a:r>
              <a:rPr lang="en-US" sz="3200" b="1">
                <a:latin typeface="Times New Roman" pitchFamily="18" charset="0"/>
              </a:rPr>
              <a:t>T</a:t>
            </a:r>
            <a:r>
              <a:rPr lang="en-US" sz="3200">
                <a:latin typeface="Times New Roman" pitchFamily="18" charset="0"/>
              </a:rPr>
              <a:t> = tall                </a:t>
            </a:r>
            <a:r>
              <a:rPr lang="en-US" sz="3200" b="1" i="1">
                <a:latin typeface="Times New Roman" pitchFamily="18" charset="0"/>
              </a:rPr>
              <a:t>t</a:t>
            </a:r>
            <a:r>
              <a:rPr lang="en-US" sz="3200" i="1">
                <a:latin typeface="Times New Roman" pitchFamily="18" charset="0"/>
              </a:rPr>
              <a:t> </a:t>
            </a:r>
            <a:r>
              <a:rPr lang="en-US" sz="3200">
                <a:latin typeface="Times New Roman" pitchFamily="18" charset="0"/>
              </a:rPr>
              <a:t>= short</a:t>
            </a:r>
          </a:p>
          <a:p>
            <a:pPr eaLnBrk="1" hangingPunct="1"/>
            <a:endParaRPr lang="en-US"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31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314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314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314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53146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53146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314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459" grpId="0" build="p" autoUpdateAnimBg="0"/>
      <p:bldP spid="53146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228600"/>
            <a:ext cx="7848600" cy="1524000"/>
          </a:xfrm>
        </p:spPr>
        <p:txBody>
          <a:bodyPr/>
          <a:lstStyle/>
          <a:p>
            <a:r>
              <a:rPr lang="en-US" b="1" smtClean="0"/>
              <a:t>Dihybrid cross:</a:t>
            </a:r>
            <a:r>
              <a:rPr lang="en-US" smtClean="0"/>
              <a:t> flower color and stem length</a:t>
            </a:r>
          </a:p>
        </p:txBody>
      </p:sp>
      <p:sp>
        <p:nvSpPr>
          <p:cNvPr id="532483" name="Rectangle 3"/>
          <p:cNvSpPr>
            <a:spLocks noGrp="1" noChangeArrowheads="1"/>
          </p:cNvSpPr>
          <p:nvPr>
            <p:ph type="body" idx="1"/>
          </p:nvPr>
        </p:nvSpPr>
        <p:spPr/>
        <p:txBody>
          <a:bodyPr/>
          <a:lstStyle/>
          <a:p>
            <a:pPr algn="ctr">
              <a:buFontTx/>
              <a:buNone/>
            </a:pPr>
            <a:r>
              <a:rPr lang="en-US" smtClean="0"/>
              <a:t>TT PP   </a:t>
            </a:r>
            <a:r>
              <a:rPr lang="en-US" smtClean="0">
                <a:sym typeface="Symbol" pitchFamily="18" charset="2"/>
              </a:rPr>
              <a:t>   </a:t>
            </a:r>
            <a:r>
              <a:rPr lang="en-US" i="1" smtClean="0">
                <a:sym typeface="Symbol" pitchFamily="18" charset="2"/>
              </a:rPr>
              <a:t>tt pp</a:t>
            </a:r>
          </a:p>
          <a:p>
            <a:pPr algn="ctr">
              <a:buFontTx/>
              <a:buNone/>
            </a:pPr>
            <a:r>
              <a:rPr lang="en-US" sz="2000" smtClean="0">
                <a:sym typeface="Symbol" pitchFamily="18" charset="2"/>
              </a:rPr>
              <a:t>       (tall, purple)        (short, white)</a:t>
            </a:r>
            <a:endParaRPr lang="en-US" sz="2000" smtClean="0"/>
          </a:p>
          <a:p>
            <a:endParaRPr lang="en-US" sz="2000" smtClean="0"/>
          </a:p>
          <a:p>
            <a:endParaRPr lang="en-US" smtClean="0"/>
          </a:p>
        </p:txBody>
      </p:sp>
      <p:sp>
        <p:nvSpPr>
          <p:cNvPr id="24580" name="Text Box 4"/>
          <p:cNvSpPr txBox="1">
            <a:spLocks noChangeArrowheads="1"/>
          </p:cNvSpPr>
          <p:nvPr/>
        </p:nvSpPr>
        <p:spPr bwMode="auto">
          <a:xfrm>
            <a:off x="1203325" y="3241675"/>
            <a:ext cx="184150" cy="457200"/>
          </a:xfrm>
          <a:prstGeom prst="rect">
            <a:avLst/>
          </a:prstGeom>
          <a:noFill/>
          <a:ln w="9525">
            <a:noFill/>
            <a:miter lim="800000"/>
            <a:headEnd/>
            <a:tailEnd/>
          </a:ln>
          <a:effectLst/>
        </p:spPr>
        <p:txBody>
          <a:bodyPr wrap="none">
            <a:spAutoFit/>
          </a:bodyPr>
          <a:lstStyle/>
          <a:p>
            <a:pPr eaLnBrk="1" hangingPunct="1"/>
            <a:endParaRPr lang="uk-UA" sz="2400">
              <a:latin typeface="Times New Roman" pitchFamily="18" charset="0"/>
            </a:endParaRPr>
          </a:p>
        </p:txBody>
      </p:sp>
      <p:sp>
        <p:nvSpPr>
          <p:cNvPr id="532485" name="Text Box 5"/>
          <p:cNvSpPr txBox="1">
            <a:spLocks noChangeArrowheads="1"/>
          </p:cNvSpPr>
          <p:nvPr/>
        </p:nvSpPr>
        <p:spPr bwMode="auto">
          <a:xfrm>
            <a:off x="457200" y="3048000"/>
            <a:ext cx="7483475" cy="264795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Possible Gametes for parents</a:t>
            </a:r>
          </a:p>
          <a:p>
            <a:pPr eaLnBrk="1" hangingPunct="1"/>
            <a:endParaRPr lang="en-US" sz="2400">
              <a:latin typeface="Times New Roman" pitchFamily="18" charset="0"/>
            </a:endParaRPr>
          </a:p>
          <a:p>
            <a:pPr eaLnBrk="1" hangingPunct="1"/>
            <a:r>
              <a:rPr lang="en-US" sz="2400">
                <a:latin typeface="Times New Roman" pitchFamily="18" charset="0"/>
              </a:rPr>
              <a:t> T P    and   </a:t>
            </a:r>
            <a:r>
              <a:rPr lang="en-US" sz="2400" i="1">
                <a:latin typeface="Times New Roman" pitchFamily="18" charset="0"/>
              </a:rPr>
              <a:t>t p</a:t>
            </a:r>
          </a:p>
          <a:p>
            <a:pPr eaLnBrk="1" hangingPunct="1"/>
            <a:endParaRPr lang="en-US" sz="2400" i="1">
              <a:latin typeface="Times New Roman" pitchFamily="18" charset="0"/>
            </a:endParaRPr>
          </a:p>
          <a:p>
            <a:pPr eaLnBrk="1" hangingPunct="1"/>
            <a:endParaRPr lang="en-US" sz="2400" i="1">
              <a:latin typeface="Times New Roman" pitchFamily="18" charset="0"/>
            </a:endParaRPr>
          </a:p>
          <a:p>
            <a:pPr eaLnBrk="1" hangingPunct="1"/>
            <a:endParaRPr lang="en-US" sz="2400" i="1">
              <a:latin typeface="Times New Roman" pitchFamily="18" charset="0"/>
            </a:endParaRPr>
          </a:p>
          <a:p>
            <a:pPr eaLnBrk="1" hangingPunct="1"/>
            <a:r>
              <a:rPr lang="en-US" sz="2400">
                <a:latin typeface="Times New Roman" pitchFamily="18" charset="0"/>
              </a:rPr>
              <a:t>F</a:t>
            </a:r>
            <a:r>
              <a:rPr lang="en-US">
                <a:latin typeface="Times New Roman" pitchFamily="18" charset="0"/>
              </a:rPr>
              <a:t>1</a:t>
            </a:r>
            <a:r>
              <a:rPr lang="en-US" sz="2400">
                <a:latin typeface="Times New Roman" pitchFamily="18" charset="0"/>
              </a:rPr>
              <a:t> Generation:  All tall, purple flowers   (T</a:t>
            </a:r>
            <a:r>
              <a:rPr lang="en-US" sz="2400" i="1">
                <a:latin typeface="Times New Roman" pitchFamily="18" charset="0"/>
              </a:rPr>
              <a:t>t </a:t>
            </a:r>
            <a:r>
              <a:rPr lang="en-US" sz="2400">
                <a:latin typeface="Times New Roman" pitchFamily="18" charset="0"/>
              </a:rPr>
              <a:t>P</a:t>
            </a:r>
            <a:r>
              <a:rPr lang="en-US" sz="2400" i="1">
                <a:latin typeface="Times New Roman" pitchFamily="18" charset="0"/>
              </a:rPr>
              <a:t>p</a:t>
            </a:r>
            <a:r>
              <a:rPr lang="en-US" sz="2400">
                <a:latin typeface="Times New Roman" pitchFamily="18" charset="0"/>
              </a:rPr>
              <a:t>)</a:t>
            </a:r>
          </a:p>
        </p:txBody>
      </p:sp>
      <p:graphicFrame>
        <p:nvGraphicFramePr>
          <p:cNvPr id="532533" name="Group 53"/>
          <p:cNvGraphicFramePr>
            <a:graphicFrameLocks noGrp="1"/>
          </p:cNvGraphicFramePr>
          <p:nvPr/>
        </p:nvGraphicFramePr>
        <p:xfrm>
          <a:off x="4343400" y="3573463"/>
          <a:ext cx="2133600" cy="1082925"/>
        </p:xfrm>
        <a:graphic>
          <a:graphicData uri="http://schemas.openxmlformats.org/drawingml/2006/table">
            <a:tbl>
              <a:tblPr/>
              <a:tblGrid>
                <a:gridCol w="1066800"/>
                <a:gridCol w="1066800"/>
              </a:tblGrid>
              <a:tr h="51785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693" marB="4569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693" marB="4569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48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693" marB="4569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693" marB="4569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32514" name="Text Box 34"/>
          <p:cNvSpPr txBox="1">
            <a:spLocks noChangeArrowheads="1"/>
          </p:cNvSpPr>
          <p:nvPr/>
        </p:nvSpPr>
        <p:spPr bwMode="auto">
          <a:xfrm>
            <a:off x="4572000" y="3048000"/>
            <a:ext cx="3978275" cy="457200"/>
          </a:xfrm>
          <a:prstGeom prst="rect">
            <a:avLst/>
          </a:prstGeom>
          <a:noFill/>
          <a:ln w="9525">
            <a:noFill/>
            <a:miter lim="800000"/>
            <a:headEnd/>
            <a:tailEnd/>
          </a:ln>
          <a:effectLst/>
        </p:spPr>
        <p:txBody>
          <a:bodyPr>
            <a:spAutoFit/>
          </a:bodyPr>
          <a:lstStyle/>
          <a:p>
            <a:pPr eaLnBrk="1" hangingPunct="1"/>
            <a:r>
              <a:rPr lang="en-US" sz="2400" i="1">
                <a:latin typeface="Times New Roman" pitchFamily="18" charset="0"/>
              </a:rPr>
              <a:t>tp         tp</a:t>
            </a:r>
          </a:p>
        </p:txBody>
      </p:sp>
      <p:sp>
        <p:nvSpPr>
          <p:cNvPr id="532515" name="Text Box 35"/>
          <p:cNvSpPr txBox="1">
            <a:spLocks noChangeArrowheads="1"/>
          </p:cNvSpPr>
          <p:nvPr/>
        </p:nvSpPr>
        <p:spPr bwMode="auto">
          <a:xfrm>
            <a:off x="3733800" y="3505200"/>
            <a:ext cx="768350" cy="1187450"/>
          </a:xfrm>
          <a:prstGeom prst="rect">
            <a:avLst/>
          </a:prstGeom>
          <a:noFill/>
          <a:ln w="9525">
            <a:noFill/>
            <a:miter lim="800000"/>
            <a:headEnd/>
            <a:tailEnd/>
          </a:ln>
          <a:effectLst/>
        </p:spPr>
        <p:txBody>
          <a:bodyPr wrap="none">
            <a:spAutoFit/>
          </a:bodyPr>
          <a:lstStyle/>
          <a:p>
            <a:pPr eaLnBrk="1" hangingPunct="1">
              <a:lnSpc>
                <a:spcPct val="150000"/>
              </a:lnSpc>
            </a:pPr>
            <a:r>
              <a:rPr lang="en-US" sz="2400">
                <a:latin typeface="Times New Roman" pitchFamily="18" charset="0"/>
              </a:rPr>
              <a:t>TP   </a:t>
            </a:r>
          </a:p>
          <a:p>
            <a:pPr eaLnBrk="1" hangingPunct="1">
              <a:lnSpc>
                <a:spcPct val="150000"/>
              </a:lnSpc>
            </a:pPr>
            <a:r>
              <a:rPr lang="en-US" sz="2400">
                <a:latin typeface="Times New Roman" pitchFamily="18" charset="0"/>
              </a:rPr>
              <a:t>TP</a:t>
            </a:r>
            <a:r>
              <a:rPr lang="en-US" sz="2400" i="1">
                <a:latin typeface="Times New Roman" pitchFamily="18" charset="0"/>
              </a:rPr>
              <a:t>   </a:t>
            </a:r>
          </a:p>
        </p:txBody>
      </p:sp>
      <p:sp>
        <p:nvSpPr>
          <p:cNvPr id="532516" name="Oval 36"/>
          <p:cNvSpPr>
            <a:spLocks noChangeArrowheads="1"/>
          </p:cNvSpPr>
          <p:nvPr/>
        </p:nvSpPr>
        <p:spPr bwMode="auto">
          <a:xfrm>
            <a:off x="533400" y="3733800"/>
            <a:ext cx="609600" cy="609600"/>
          </a:xfrm>
          <a:prstGeom prst="ellipse">
            <a:avLst/>
          </a:prstGeom>
          <a:noFill/>
          <a:ln w="12700">
            <a:solidFill>
              <a:schemeClr val="tx1"/>
            </a:solidFill>
            <a:round/>
            <a:headEnd/>
            <a:tailEnd/>
          </a:ln>
          <a:effectLst/>
        </p:spPr>
        <p:txBody>
          <a:bodyPr wrap="none" anchor="ctr"/>
          <a:lstStyle/>
          <a:p>
            <a:endParaRPr lang="uk-UA"/>
          </a:p>
        </p:txBody>
      </p:sp>
      <p:sp>
        <p:nvSpPr>
          <p:cNvPr id="532517" name="Oval 37"/>
          <p:cNvSpPr>
            <a:spLocks noChangeArrowheads="1"/>
          </p:cNvSpPr>
          <p:nvPr/>
        </p:nvSpPr>
        <p:spPr bwMode="auto">
          <a:xfrm>
            <a:off x="1905000" y="3733800"/>
            <a:ext cx="609600" cy="609600"/>
          </a:xfrm>
          <a:prstGeom prst="ellipse">
            <a:avLst/>
          </a:prstGeom>
          <a:noFill/>
          <a:ln w="12700">
            <a:solidFill>
              <a:schemeClr val="tx1"/>
            </a:solidFill>
            <a:round/>
            <a:headEnd/>
            <a:tailEnd/>
          </a:ln>
          <a:effectLst/>
        </p:spPr>
        <p:txBody>
          <a:bodyPr wrap="none" anchor="ctr"/>
          <a:lstStyle/>
          <a:p>
            <a:endParaRPr lang="uk-UA"/>
          </a:p>
        </p:txBody>
      </p:sp>
      <p:sp>
        <p:nvSpPr>
          <p:cNvPr id="24597" name="Rectangle 38"/>
          <p:cNvSpPr>
            <a:spLocks noChangeArrowheads="1"/>
          </p:cNvSpPr>
          <p:nvPr/>
        </p:nvSpPr>
        <p:spPr bwMode="auto">
          <a:xfrm>
            <a:off x="2057400" y="1371600"/>
            <a:ext cx="76200" cy="13716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4598" name="Oval 39"/>
          <p:cNvSpPr>
            <a:spLocks noChangeArrowheads="1"/>
          </p:cNvSpPr>
          <p:nvPr/>
        </p:nvSpPr>
        <p:spPr bwMode="auto">
          <a:xfrm rot="-2254985">
            <a:off x="2057400" y="2209800"/>
            <a:ext cx="381000" cy="2286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4599" name="Oval 40"/>
          <p:cNvSpPr>
            <a:spLocks noChangeArrowheads="1"/>
          </p:cNvSpPr>
          <p:nvPr/>
        </p:nvSpPr>
        <p:spPr bwMode="auto">
          <a:xfrm rot="2658078">
            <a:off x="1752600" y="1676400"/>
            <a:ext cx="368300" cy="236538"/>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4600" name="Oval 41"/>
          <p:cNvSpPr>
            <a:spLocks noChangeArrowheads="1"/>
          </p:cNvSpPr>
          <p:nvPr/>
        </p:nvSpPr>
        <p:spPr bwMode="auto">
          <a:xfrm rot="-3170292">
            <a:off x="2057400" y="13716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pic>
        <p:nvPicPr>
          <p:cNvPr id="24601" name="Picture 42" descr="pea1"/>
          <p:cNvPicPr>
            <a:picLocks noChangeAspect="1" noChangeArrowheads="1"/>
          </p:cNvPicPr>
          <p:nvPr/>
        </p:nvPicPr>
        <p:blipFill>
          <a:blip r:embed="rId3" cstate="print"/>
          <a:srcRect/>
          <a:stretch>
            <a:fillRect/>
          </a:stretch>
        </p:blipFill>
        <p:spPr bwMode="auto">
          <a:xfrm>
            <a:off x="2590800" y="2209800"/>
            <a:ext cx="501650" cy="533400"/>
          </a:xfrm>
          <a:prstGeom prst="rect">
            <a:avLst/>
          </a:prstGeom>
          <a:noFill/>
          <a:ln w="9525">
            <a:noFill/>
            <a:miter lim="800000"/>
            <a:headEnd/>
            <a:tailEnd/>
          </a:ln>
        </p:spPr>
      </p:pic>
      <p:sp>
        <p:nvSpPr>
          <p:cNvPr id="24602" name="Rectangle 43"/>
          <p:cNvSpPr>
            <a:spLocks noChangeArrowheads="1"/>
          </p:cNvSpPr>
          <p:nvPr/>
        </p:nvSpPr>
        <p:spPr bwMode="auto">
          <a:xfrm>
            <a:off x="6934200" y="2133600"/>
            <a:ext cx="76200" cy="5334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4603" name="Oval 44"/>
          <p:cNvSpPr>
            <a:spLocks noChangeArrowheads="1"/>
          </p:cNvSpPr>
          <p:nvPr/>
        </p:nvSpPr>
        <p:spPr bwMode="auto">
          <a:xfrm rot="-2254985">
            <a:off x="6934200" y="23622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4604" name="Oval 45"/>
          <p:cNvSpPr>
            <a:spLocks noChangeArrowheads="1"/>
          </p:cNvSpPr>
          <p:nvPr/>
        </p:nvSpPr>
        <p:spPr bwMode="auto">
          <a:xfrm rot="-8333253">
            <a:off x="6705600" y="21336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pic>
        <p:nvPicPr>
          <p:cNvPr id="24605" name="Picture 46" descr="pea2"/>
          <p:cNvPicPr>
            <a:picLocks noChangeAspect="1" noChangeArrowheads="1"/>
          </p:cNvPicPr>
          <p:nvPr/>
        </p:nvPicPr>
        <p:blipFill>
          <a:blip r:embed="rId4" cstate="print"/>
          <a:srcRect/>
          <a:stretch>
            <a:fillRect/>
          </a:stretch>
        </p:blipFill>
        <p:spPr bwMode="auto">
          <a:xfrm>
            <a:off x="7391400" y="2133600"/>
            <a:ext cx="501650" cy="533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32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324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3248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3251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3251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3251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3251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5325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83" grpId="0" build="p" autoUpdateAnimBg="0"/>
      <p:bldP spid="532485" grpId="0" autoUpdateAnimBg="0"/>
      <p:bldP spid="532514" grpId="0" autoUpdateAnimBg="0"/>
      <p:bldP spid="532515" grpId="0" autoUpdateAnimBg="0"/>
      <p:bldP spid="532516" grpId="0" animBg="1"/>
      <p:bldP spid="532517"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228600"/>
            <a:ext cx="7772400" cy="762000"/>
          </a:xfrm>
        </p:spPr>
        <p:txBody>
          <a:bodyPr/>
          <a:lstStyle/>
          <a:p>
            <a:r>
              <a:rPr lang="en-US" b="1" smtClean="0"/>
              <a:t>Dihybrid cross F</a:t>
            </a:r>
            <a:r>
              <a:rPr lang="en-US" b="1" baseline="-25000" smtClean="0"/>
              <a:t>2</a:t>
            </a:r>
          </a:p>
        </p:txBody>
      </p:sp>
      <p:sp>
        <p:nvSpPr>
          <p:cNvPr id="534531" name="Rectangle 3"/>
          <p:cNvSpPr>
            <a:spLocks noGrp="1" noChangeArrowheads="1"/>
          </p:cNvSpPr>
          <p:nvPr>
            <p:ph type="body" idx="1"/>
          </p:nvPr>
        </p:nvSpPr>
        <p:spPr>
          <a:xfrm>
            <a:off x="1763713" y="990600"/>
            <a:ext cx="6389687" cy="4114800"/>
          </a:xfrm>
        </p:spPr>
        <p:txBody>
          <a:bodyPr/>
          <a:lstStyle/>
          <a:p>
            <a:pPr>
              <a:buFontTx/>
              <a:buNone/>
            </a:pPr>
            <a:r>
              <a:rPr lang="en-US" sz="2800" smtClean="0"/>
              <a:t>If F</a:t>
            </a:r>
            <a:r>
              <a:rPr lang="en-US" sz="2800" baseline="-25000" smtClean="0"/>
              <a:t>1</a:t>
            </a:r>
            <a:r>
              <a:rPr lang="en-US" sz="2800" smtClean="0"/>
              <a:t> generation is allowed to self pollinate, Mendel observed 4 phenotypes</a:t>
            </a:r>
          </a:p>
          <a:p>
            <a:pPr>
              <a:buFontTx/>
              <a:buNone/>
            </a:pPr>
            <a:r>
              <a:rPr lang="en-US" smtClean="0"/>
              <a:t>                   T</a:t>
            </a:r>
            <a:r>
              <a:rPr lang="en-US" i="1" smtClean="0"/>
              <a:t>t</a:t>
            </a:r>
            <a:r>
              <a:rPr lang="en-US" smtClean="0"/>
              <a:t> P</a:t>
            </a:r>
            <a:r>
              <a:rPr lang="en-US" i="1" smtClean="0"/>
              <a:t>p</a:t>
            </a:r>
            <a:r>
              <a:rPr lang="en-US" smtClean="0"/>
              <a:t>   </a:t>
            </a:r>
            <a:r>
              <a:rPr lang="en-US" smtClean="0">
                <a:sym typeface="Symbol" pitchFamily="18" charset="2"/>
              </a:rPr>
              <a:t>   T</a:t>
            </a:r>
            <a:r>
              <a:rPr lang="en-US" i="1" smtClean="0">
                <a:sym typeface="Symbol" pitchFamily="18" charset="2"/>
              </a:rPr>
              <a:t>t </a:t>
            </a:r>
            <a:r>
              <a:rPr lang="en-US" smtClean="0">
                <a:sym typeface="Symbol" pitchFamily="18" charset="2"/>
              </a:rPr>
              <a:t>P</a:t>
            </a:r>
            <a:r>
              <a:rPr lang="en-US" i="1" smtClean="0">
                <a:sym typeface="Symbol" pitchFamily="18" charset="2"/>
              </a:rPr>
              <a:t>p</a:t>
            </a:r>
          </a:p>
          <a:p>
            <a:pPr algn="ctr">
              <a:buFontTx/>
              <a:buNone/>
            </a:pPr>
            <a:r>
              <a:rPr lang="en-US" sz="2000" smtClean="0">
                <a:sym typeface="Symbol" pitchFamily="18" charset="2"/>
              </a:rPr>
              <a:t>      (tall, purple)        (tall, purple)</a:t>
            </a:r>
            <a:endParaRPr lang="en-US" sz="2000" smtClean="0"/>
          </a:p>
          <a:p>
            <a:pPr>
              <a:buFontTx/>
              <a:buNone/>
            </a:pPr>
            <a:endParaRPr lang="en-US" smtClean="0"/>
          </a:p>
        </p:txBody>
      </p:sp>
      <p:sp>
        <p:nvSpPr>
          <p:cNvPr id="534532" name="Text Box 4"/>
          <p:cNvSpPr txBox="1">
            <a:spLocks noChangeArrowheads="1"/>
          </p:cNvSpPr>
          <p:nvPr/>
        </p:nvSpPr>
        <p:spPr bwMode="auto">
          <a:xfrm>
            <a:off x="228600" y="3276600"/>
            <a:ext cx="8361363" cy="337820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Possible gametes:</a:t>
            </a:r>
          </a:p>
          <a:p>
            <a:pPr eaLnBrk="1" hangingPunct="1"/>
            <a:r>
              <a:rPr lang="en-US" sz="2400">
                <a:latin typeface="Times New Roman" pitchFamily="18" charset="0"/>
              </a:rPr>
              <a:t>TP   T</a:t>
            </a:r>
            <a:r>
              <a:rPr lang="en-US" sz="2400" i="1">
                <a:latin typeface="Times New Roman" pitchFamily="18" charset="0"/>
              </a:rPr>
              <a:t>p   t</a:t>
            </a:r>
            <a:r>
              <a:rPr lang="en-US" sz="2400">
                <a:latin typeface="Times New Roman" pitchFamily="18" charset="0"/>
              </a:rPr>
              <a:t>P   </a:t>
            </a:r>
            <a:r>
              <a:rPr lang="en-US" sz="2400" i="1">
                <a:latin typeface="Times New Roman" pitchFamily="18" charset="0"/>
              </a:rPr>
              <a:t> tp</a:t>
            </a:r>
          </a:p>
          <a:p>
            <a:pPr eaLnBrk="1" hangingPunct="1"/>
            <a:endParaRPr lang="en-US" sz="2400" i="1">
              <a:latin typeface="Times New Roman" pitchFamily="18" charset="0"/>
            </a:endParaRPr>
          </a:p>
          <a:p>
            <a:pPr eaLnBrk="1" hangingPunct="1"/>
            <a:endParaRPr lang="en-US" sz="2400" i="1">
              <a:latin typeface="Times New Roman" pitchFamily="18" charset="0"/>
            </a:endParaRPr>
          </a:p>
          <a:p>
            <a:pPr eaLnBrk="1" hangingPunct="1"/>
            <a:endParaRPr lang="en-US" sz="2400" i="1">
              <a:latin typeface="Times New Roman" pitchFamily="18" charset="0"/>
            </a:endParaRPr>
          </a:p>
          <a:p>
            <a:pPr eaLnBrk="1" hangingPunct="1"/>
            <a:endParaRPr lang="en-US" sz="2400" i="1">
              <a:latin typeface="Times New Roman" pitchFamily="18" charset="0"/>
            </a:endParaRPr>
          </a:p>
          <a:p>
            <a:pPr eaLnBrk="1" hangingPunct="1"/>
            <a:endParaRPr lang="en-US" sz="2400" i="1">
              <a:latin typeface="Times New Roman" pitchFamily="18" charset="0"/>
            </a:endParaRPr>
          </a:p>
          <a:p>
            <a:pPr eaLnBrk="1" hangingPunct="1"/>
            <a:r>
              <a:rPr lang="en-US" sz="2400">
                <a:latin typeface="Times New Roman" pitchFamily="18" charset="0"/>
              </a:rPr>
              <a:t>Four phenotypes observed</a:t>
            </a:r>
          </a:p>
          <a:p>
            <a:pPr eaLnBrk="1" hangingPunct="1"/>
            <a:r>
              <a:rPr lang="en-US" sz="2400">
                <a:latin typeface="Times New Roman" pitchFamily="18" charset="0"/>
              </a:rPr>
              <a:t>Tall, purple (9);  Tall, white (3);  Short, purple (3);  Short white (1)</a:t>
            </a:r>
          </a:p>
        </p:txBody>
      </p:sp>
      <p:graphicFrame>
        <p:nvGraphicFramePr>
          <p:cNvPr id="534563" name="Group 35"/>
          <p:cNvGraphicFramePr>
            <a:graphicFrameLocks noGrp="1"/>
          </p:cNvGraphicFramePr>
          <p:nvPr/>
        </p:nvGraphicFramePr>
        <p:xfrm>
          <a:off x="4343400" y="3581400"/>
          <a:ext cx="4267200" cy="2213098"/>
        </p:xfrm>
        <a:graphic>
          <a:graphicData uri="http://schemas.openxmlformats.org/drawingml/2006/table">
            <a:tbl>
              <a:tblPr/>
              <a:tblGrid>
                <a:gridCol w="1066800"/>
                <a:gridCol w="1066800"/>
                <a:gridCol w="1066800"/>
                <a:gridCol w="1066800"/>
              </a:tblGrid>
              <a:tr h="51801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TTPP</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TTP</a:t>
                      </a:r>
                      <a:r>
                        <a:rPr kumimoji="0" lang="en-US" sz="2800" b="0" i="1" u="none" strike="noStrike" cap="none" normalizeH="0" baseline="0" smtClean="0">
                          <a:ln>
                            <a:noFill/>
                          </a:ln>
                          <a:solidFill>
                            <a:schemeClr val="tx1"/>
                          </a:solidFill>
                          <a:effectLst/>
                          <a:latin typeface="Times"/>
                        </a:rPr>
                        <a:t>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49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TTP</a:t>
                      </a:r>
                      <a:r>
                        <a:rPr kumimoji="0" lang="en-US" sz="2800" b="0" i="1" u="none" strike="noStrike" cap="none" normalizeH="0" baseline="0" smtClean="0">
                          <a:ln>
                            <a:noFill/>
                          </a:ln>
                          <a:solidFill>
                            <a:schemeClr val="tx1"/>
                          </a:solidFill>
                          <a:effectLst/>
                          <a:latin typeface="Times"/>
                        </a:rPr>
                        <a:t>p</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TT</a:t>
                      </a:r>
                      <a:r>
                        <a:rPr kumimoji="0" lang="en-US" sz="2800" b="0" i="1" u="none" strike="noStrike" cap="none" normalizeH="0" baseline="0" smtClean="0">
                          <a:ln>
                            <a:noFill/>
                          </a:ln>
                          <a:solidFill>
                            <a:schemeClr val="tx1"/>
                          </a:solidFill>
                          <a:effectLst/>
                          <a:latin typeface="Times"/>
                        </a:rPr>
                        <a:t>pp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tpp</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49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PP</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1" u="none" strike="noStrike" cap="none" normalizeH="0" baseline="0" smtClean="0">
                          <a:ln>
                            <a:noFill/>
                          </a:ln>
                          <a:solidFill>
                            <a:schemeClr val="tx1"/>
                          </a:solidFill>
                          <a:effectLst/>
                          <a:latin typeface="Times"/>
                        </a:rPr>
                        <a:t>tt</a:t>
                      </a:r>
                      <a:r>
                        <a:rPr kumimoji="0" lang="en-US" sz="2800" b="0" i="0" u="none" strike="noStrike" cap="none" normalizeH="0" baseline="0" smtClean="0">
                          <a:ln>
                            <a:noFill/>
                          </a:ln>
                          <a:solidFill>
                            <a:schemeClr val="tx1"/>
                          </a:solidFill>
                          <a:effectLst/>
                          <a:latin typeface="Times"/>
                        </a:rPr>
                        <a:t>PP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1" u="none" strike="noStrike" cap="none" normalizeH="0" baseline="0" smtClean="0">
                          <a:ln>
                            <a:noFill/>
                          </a:ln>
                          <a:solidFill>
                            <a:schemeClr val="tx1"/>
                          </a:solidFill>
                          <a:effectLst/>
                          <a:latin typeface="Times"/>
                        </a:rPr>
                        <a:t>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49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a:rPr>
                        <a:t>T</a:t>
                      </a:r>
                      <a:r>
                        <a:rPr kumimoji="0" lang="en-US" sz="2800" b="0" i="1" u="none" strike="noStrike" cap="none" normalizeH="0" baseline="0" smtClean="0">
                          <a:ln>
                            <a:noFill/>
                          </a:ln>
                          <a:solidFill>
                            <a:schemeClr val="tx1"/>
                          </a:solidFill>
                          <a:effectLst/>
                          <a:latin typeface="Times"/>
                        </a:rPr>
                        <a:t>tpp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1" u="none" strike="noStrike" cap="none" normalizeH="0" baseline="0" smtClean="0">
                          <a:ln>
                            <a:noFill/>
                          </a:ln>
                          <a:solidFill>
                            <a:schemeClr val="tx1"/>
                          </a:solidFill>
                          <a:effectLst/>
                          <a:latin typeface="Times"/>
                        </a:rPr>
                        <a:t>tt</a:t>
                      </a:r>
                      <a:r>
                        <a:rPr kumimoji="0" lang="en-US" sz="2800" b="0" i="0" u="none" strike="noStrike" cap="none" normalizeH="0" baseline="0" smtClean="0">
                          <a:ln>
                            <a:noFill/>
                          </a:ln>
                          <a:solidFill>
                            <a:schemeClr val="tx1"/>
                          </a:solidFill>
                          <a:effectLst/>
                          <a:latin typeface="Times"/>
                        </a:rPr>
                        <a:t>P</a:t>
                      </a:r>
                      <a:r>
                        <a:rPr kumimoji="0" lang="en-US" sz="2800" b="0" i="1" u="none" strike="noStrike" cap="none" normalizeH="0" baseline="0" smtClean="0">
                          <a:ln>
                            <a:noFill/>
                          </a:ln>
                          <a:solidFill>
                            <a:schemeClr val="tx1"/>
                          </a:solidFill>
                          <a:effectLst/>
                          <a:latin typeface="Times"/>
                        </a:rPr>
                        <a:t>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1" u="none" strike="noStrike" cap="none" normalizeH="0" baseline="0" smtClean="0">
                          <a:ln>
                            <a:noFill/>
                          </a:ln>
                          <a:solidFill>
                            <a:schemeClr val="tx1"/>
                          </a:solidFill>
                          <a:effectLst/>
                          <a:latin typeface="Times"/>
                        </a:rPr>
                        <a:t>ttpp</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34561" name="Text Box 33"/>
          <p:cNvSpPr txBox="1">
            <a:spLocks noChangeArrowheads="1"/>
          </p:cNvSpPr>
          <p:nvPr/>
        </p:nvSpPr>
        <p:spPr bwMode="auto">
          <a:xfrm>
            <a:off x="4572000" y="3048000"/>
            <a:ext cx="3978275" cy="45720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TP         T</a:t>
            </a:r>
            <a:r>
              <a:rPr lang="en-US" sz="2400" i="1">
                <a:latin typeface="Times New Roman" pitchFamily="18" charset="0"/>
              </a:rPr>
              <a:t>p           t</a:t>
            </a:r>
            <a:r>
              <a:rPr lang="en-US" sz="2400">
                <a:latin typeface="Times New Roman" pitchFamily="18" charset="0"/>
              </a:rPr>
              <a:t>P         </a:t>
            </a:r>
            <a:r>
              <a:rPr lang="en-US" sz="2400" i="1">
                <a:latin typeface="Times New Roman" pitchFamily="18" charset="0"/>
              </a:rPr>
              <a:t> tp</a:t>
            </a:r>
            <a:endParaRPr lang="en-US" sz="2400">
              <a:latin typeface="Times New Roman" pitchFamily="18" charset="0"/>
            </a:endParaRPr>
          </a:p>
        </p:txBody>
      </p:sp>
      <p:sp>
        <p:nvSpPr>
          <p:cNvPr id="534562" name="Text Box 34"/>
          <p:cNvSpPr txBox="1">
            <a:spLocks noChangeArrowheads="1"/>
          </p:cNvSpPr>
          <p:nvPr/>
        </p:nvSpPr>
        <p:spPr bwMode="auto">
          <a:xfrm>
            <a:off x="3733800" y="3505200"/>
            <a:ext cx="768350" cy="2282825"/>
          </a:xfrm>
          <a:prstGeom prst="rect">
            <a:avLst/>
          </a:prstGeom>
          <a:noFill/>
          <a:ln w="9525">
            <a:noFill/>
            <a:miter lim="800000"/>
            <a:headEnd/>
            <a:tailEnd/>
          </a:ln>
          <a:effectLst/>
        </p:spPr>
        <p:txBody>
          <a:bodyPr wrap="none">
            <a:spAutoFit/>
          </a:bodyPr>
          <a:lstStyle/>
          <a:p>
            <a:pPr eaLnBrk="1" hangingPunct="1">
              <a:lnSpc>
                <a:spcPct val="150000"/>
              </a:lnSpc>
            </a:pPr>
            <a:r>
              <a:rPr lang="en-US" sz="2400">
                <a:latin typeface="Times New Roman" pitchFamily="18" charset="0"/>
              </a:rPr>
              <a:t>TP   </a:t>
            </a:r>
          </a:p>
          <a:p>
            <a:pPr eaLnBrk="1" hangingPunct="1">
              <a:lnSpc>
                <a:spcPct val="150000"/>
              </a:lnSpc>
            </a:pPr>
            <a:r>
              <a:rPr lang="en-US" sz="2400">
                <a:latin typeface="Times New Roman" pitchFamily="18" charset="0"/>
              </a:rPr>
              <a:t>T</a:t>
            </a:r>
            <a:r>
              <a:rPr lang="en-US" sz="2400" i="1">
                <a:latin typeface="Times New Roman" pitchFamily="18" charset="0"/>
              </a:rPr>
              <a:t>p   </a:t>
            </a:r>
          </a:p>
          <a:p>
            <a:pPr eaLnBrk="1" hangingPunct="1">
              <a:lnSpc>
                <a:spcPct val="150000"/>
              </a:lnSpc>
            </a:pPr>
            <a:r>
              <a:rPr lang="en-US" sz="2400" i="1">
                <a:latin typeface="Times New Roman" pitchFamily="18" charset="0"/>
              </a:rPr>
              <a:t>t</a:t>
            </a:r>
            <a:r>
              <a:rPr lang="en-US" sz="2400">
                <a:latin typeface="Times New Roman" pitchFamily="18" charset="0"/>
              </a:rPr>
              <a:t>P   </a:t>
            </a:r>
          </a:p>
          <a:p>
            <a:pPr eaLnBrk="1" hangingPunct="1">
              <a:lnSpc>
                <a:spcPct val="150000"/>
              </a:lnSpc>
            </a:pPr>
            <a:r>
              <a:rPr lang="en-US" sz="2400" i="1">
                <a:latin typeface="Times New Roman" pitchFamily="18" charset="0"/>
              </a:rPr>
              <a:t> tp</a:t>
            </a:r>
            <a:endParaRPr lang="en-US"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34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345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345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3453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3456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3456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5345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4531" grpId="0" build="p" autoUpdateAnimBg="0"/>
      <p:bldP spid="534532" grpId="0" autoUpdateAnimBg="0"/>
      <p:bldP spid="534561" grpId="0" autoUpdateAnimBg="0"/>
      <p:bldP spid="53456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55650" y="0"/>
            <a:ext cx="7772400" cy="1143000"/>
          </a:xfrm>
        </p:spPr>
        <p:txBody>
          <a:bodyPr/>
          <a:lstStyle/>
          <a:p>
            <a:r>
              <a:rPr lang="en-US" smtClean="0"/>
              <a:t>Gregor Johann Mendel</a:t>
            </a:r>
          </a:p>
        </p:txBody>
      </p:sp>
      <p:sp>
        <p:nvSpPr>
          <p:cNvPr id="500739" name="Rectangle 3"/>
          <p:cNvSpPr>
            <a:spLocks noGrp="1" noChangeArrowheads="1"/>
          </p:cNvSpPr>
          <p:nvPr>
            <p:ph type="body" sz="half" idx="1"/>
          </p:nvPr>
        </p:nvSpPr>
        <p:spPr>
          <a:xfrm>
            <a:off x="3492500" y="1196975"/>
            <a:ext cx="5183188" cy="5040313"/>
          </a:xfrm>
        </p:spPr>
        <p:txBody>
          <a:bodyPr/>
          <a:lstStyle/>
          <a:p>
            <a:pPr>
              <a:lnSpc>
                <a:spcPct val="80000"/>
              </a:lnSpc>
            </a:pPr>
            <a:r>
              <a:rPr lang="en-US" sz="2400" smtClean="0"/>
              <a:t>Austrian Monk, born in what is now Czech Republic in 1822</a:t>
            </a:r>
          </a:p>
          <a:p>
            <a:pPr>
              <a:lnSpc>
                <a:spcPct val="80000"/>
              </a:lnSpc>
            </a:pPr>
            <a:r>
              <a:rPr lang="en-US" sz="2400" smtClean="0"/>
              <a:t>Son of peasant farmer, studied</a:t>
            </a:r>
            <a:br>
              <a:rPr lang="en-US" sz="2400" smtClean="0"/>
            </a:br>
            <a:r>
              <a:rPr lang="en-US" sz="2400" smtClean="0"/>
              <a:t>Theology and was ordained</a:t>
            </a:r>
            <a:br>
              <a:rPr lang="en-US" sz="2400" smtClean="0"/>
            </a:br>
            <a:r>
              <a:rPr lang="en-US" sz="2400" smtClean="0"/>
              <a:t>priest Order St. Augustine.</a:t>
            </a:r>
          </a:p>
          <a:p>
            <a:pPr>
              <a:lnSpc>
                <a:spcPct val="80000"/>
              </a:lnSpc>
            </a:pPr>
            <a:r>
              <a:rPr lang="en-US" sz="2400" smtClean="0"/>
              <a:t>Went to the university of Vienna, where he studied botany and learned the Scientific Method</a:t>
            </a:r>
          </a:p>
          <a:p>
            <a:pPr>
              <a:lnSpc>
                <a:spcPct val="80000"/>
              </a:lnSpc>
            </a:pPr>
            <a:r>
              <a:rPr lang="en-US" sz="2400" smtClean="0"/>
              <a:t>Worked with pure lines of peas for eight years</a:t>
            </a:r>
          </a:p>
          <a:p>
            <a:pPr>
              <a:lnSpc>
                <a:spcPct val="80000"/>
              </a:lnSpc>
            </a:pPr>
            <a:r>
              <a:rPr lang="en-US" sz="2400" smtClean="0">
                <a:solidFill>
                  <a:srgbClr val="000000"/>
                </a:solidFill>
                <a:cs typeface="Times New Roman" pitchFamily="18" charset="0"/>
              </a:rPr>
              <a:t>Prior to Mendel, heredity was regarded as a "blending" </a:t>
            </a:r>
            <a:br>
              <a:rPr lang="en-US" sz="2400" smtClean="0">
                <a:solidFill>
                  <a:srgbClr val="000000"/>
                </a:solidFill>
                <a:cs typeface="Times New Roman" pitchFamily="18" charset="0"/>
              </a:rPr>
            </a:br>
            <a:r>
              <a:rPr lang="en-US" sz="2400" smtClean="0">
                <a:solidFill>
                  <a:srgbClr val="000000"/>
                </a:solidFill>
                <a:cs typeface="Times New Roman" pitchFamily="18" charset="0"/>
              </a:rPr>
              <a:t>process and the offspring were essentially a "dilution"of the different parental characteristics. </a:t>
            </a:r>
            <a:endParaRPr lang="en-US" sz="2400" smtClean="0"/>
          </a:p>
        </p:txBody>
      </p:sp>
      <p:pic>
        <p:nvPicPr>
          <p:cNvPr id="500740" name="Picture 4" descr="mendel"/>
          <p:cNvPicPr>
            <a:picLocks noChangeAspect="1" noChangeArrowheads="1"/>
          </p:cNvPicPr>
          <p:nvPr/>
        </p:nvPicPr>
        <p:blipFill>
          <a:blip r:embed="rId3" cstate="print"/>
          <a:srcRect/>
          <a:stretch>
            <a:fillRect/>
          </a:stretch>
        </p:blipFill>
        <p:spPr bwMode="auto">
          <a:xfrm>
            <a:off x="250825" y="981075"/>
            <a:ext cx="1385888" cy="1782763"/>
          </a:xfrm>
          <a:prstGeom prst="rect">
            <a:avLst/>
          </a:prstGeom>
          <a:noFill/>
          <a:ln w="9525">
            <a:noFill/>
            <a:miter lim="800000"/>
            <a:headEnd/>
            <a:tailEnd/>
          </a:ln>
        </p:spPr>
      </p:pic>
      <p:pic>
        <p:nvPicPr>
          <p:cNvPr id="6149" name="Picture 5"/>
          <p:cNvPicPr>
            <a:picLocks noGrp="1" noChangeAspect="1" noChangeArrowheads="1"/>
          </p:cNvPicPr>
          <p:nvPr>
            <p:ph sz="half" idx="2"/>
          </p:nvPr>
        </p:nvPicPr>
        <p:blipFill>
          <a:blip r:embed="rId4" cstate="print"/>
          <a:srcRect/>
          <a:stretch>
            <a:fillRect/>
          </a:stretch>
        </p:blipFill>
        <p:spPr>
          <a:xfrm>
            <a:off x="179388" y="981075"/>
            <a:ext cx="3127375" cy="3887788"/>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500740"/>
                                        </p:tgtEl>
                                        <p:attrNameLst>
                                          <p:attrName>style.visibility</p:attrName>
                                        </p:attrNameLst>
                                      </p:cBhvr>
                                      <p:to>
                                        <p:strVal val="visible"/>
                                      </p:to>
                                    </p:set>
                                    <p:animEffect transition="in" filter="box(out)">
                                      <p:cBhvr>
                                        <p:cTn id="7" dur="500"/>
                                        <p:tgtEl>
                                          <p:spTgt spid="5007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500739">
                                            <p:txEl>
                                              <p:pRg st="0" end="0"/>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500739">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500739">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500739">
                                            <p:txEl>
                                              <p:pRg st="3" end="3"/>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5007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73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684213" y="914400"/>
            <a:ext cx="8002587" cy="5638800"/>
          </a:xfrm>
        </p:spPr>
        <p:txBody>
          <a:bodyPr/>
          <a:lstStyle/>
          <a:p>
            <a:pPr>
              <a:lnSpc>
                <a:spcPct val="90000"/>
              </a:lnSpc>
              <a:buFontTx/>
              <a:buNone/>
            </a:pPr>
            <a:r>
              <a:rPr lang="en-US" smtClean="0"/>
              <a:t>      Genotype ratios (9):       Four Phenotypes:</a:t>
            </a:r>
          </a:p>
          <a:p>
            <a:pPr>
              <a:lnSpc>
                <a:spcPct val="90000"/>
              </a:lnSpc>
              <a:buFontTx/>
              <a:buNone/>
            </a:pPr>
            <a:r>
              <a:rPr lang="en-US" smtClean="0"/>
              <a:t>		1 	TTPP</a:t>
            </a:r>
          </a:p>
          <a:p>
            <a:pPr>
              <a:lnSpc>
                <a:spcPct val="90000"/>
              </a:lnSpc>
              <a:buFontTx/>
              <a:buNone/>
            </a:pPr>
            <a:r>
              <a:rPr lang="en-US" smtClean="0"/>
              <a:t>		2	TTP</a:t>
            </a:r>
            <a:r>
              <a:rPr lang="en-US" i="1" smtClean="0"/>
              <a:t>p</a:t>
            </a:r>
          </a:p>
          <a:p>
            <a:pPr>
              <a:lnSpc>
                <a:spcPct val="90000"/>
              </a:lnSpc>
              <a:buFontTx/>
              <a:buNone/>
            </a:pPr>
            <a:r>
              <a:rPr lang="en-US" i="1" smtClean="0"/>
              <a:t>		2	</a:t>
            </a:r>
            <a:r>
              <a:rPr lang="en-US" smtClean="0"/>
              <a:t>T</a:t>
            </a:r>
            <a:r>
              <a:rPr lang="en-US" i="1" smtClean="0"/>
              <a:t>t</a:t>
            </a:r>
            <a:r>
              <a:rPr lang="en-US" smtClean="0"/>
              <a:t>PP</a:t>
            </a:r>
          </a:p>
          <a:p>
            <a:pPr>
              <a:lnSpc>
                <a:spcPct val="90000"/>
              </a:lnSpc>
              <a:buFontTx/>
              <a:buNone/>
            </a:pPr>
            <a:r>
              <a:rPr lang="en-US" i="1" smtClean="0"/>
              <a:t>		</a:t>
            </a:r>
            <a:r>
              <a:rPr lang="en-US" smtClean="0"/>
              <a:t>4</a:t>
            </a:r>
            <a:r>
              <a:rPr lang="en-US" i="1" smtClean="0"/>
              <a:t>	</a:t>
            </a:r>
            <a:r>
              <a:rPr lang="en-US" smtClean="0"/>
              <a:t>T</a:t>
            </a:r>
            <a:r>
              <a:rPr lang="en-US" i="1" smtClean="0"/>
              <a:t>t</a:t>
            </a:r>
            <a:r>
              <a:rPr lang="en-US" smtClean="0"/>
              <a:t>P</a:t>
            </a:r>
            <a:r>
              <a:rPr lang="en-US" i="1" smtClean="0"/>
              <a:t>p</a:t>
            </a:r>
          </a:p>
          <a:p>
            <a:pPr>
              <a:lnSpc>
                <a:spcPct val="90000"/>
              </a:lnSpc>
              <a:buFontTx/>
              <a:buNone/>
            </a:pPr>
            <a:r>
              <a:rPr lang="en-US" i="1" smtClean="0"/>
              <a:t>		</a:t>
            </a:r>
            <a:r>
              <a:rPr lang="en-US" smtClean="0"/>
              <a:t>1</a:t>
            </a:r>
            <a:r>
              <a:rPr lang="en-US" i="1" smtClean="0"/>
              <a:t>	</a:t>
            </a:r>
            <a:r>
              <a:rPr lang="en-US" smtClean="0"/>
              <a:t>TT</a:t>
            </a:r>
            <a:r>
              <a:rPr lang="en-US" i="1" smtClean="0"/>
              <a:t>pp</a:t>
            </a:r>
          </a:p>
          <a:p>
            <a:pPr>
              <a:lnSpc>
                <a:spcPct val="90000"/>
              </a:lnSpc>
              <a:buFontTx/>
              <a:buNone/>
            </a:pPr>
            <a:r>
              <a:rPr lang="en-US" i="1" smtClean="0"/>
              <a:t>		</a:t>
            </a:r>
            <a:r>
              <a:rPr lang="en-US" smtClean="0"/>
              <a:t>2</a:t>
            </a:r>
            <a:r>
              <a:rPr lang="en-US" i="1" smtClean="0"/>
              <a:t>	</a:t>
            </a:r>
            <a:r>
              <a:rPr lang="en-US" smtClean="0"/>
              <a:t>T</a:t>
            </a:r>
            <a:r>
              <a:rPr lang="en-US" i="1" smtClean="0"/>
              <a:t>tpp</a:t>
            </a:r>
          </a:p>
          <a:p>
            <a:pPr>
              <a:lnSpc>
                <a:spcPct val="90000"/>
              </a:lnSpc>
              <a:buFontTx/>
              <a:buNone/>
            </a:pPr>
            <a:r>
              <a:rPr lang="en-US" i="1" smtClean="0"/>
              <a:t>		</a:t>
            </a:r>
            <a:r>
              <a:rPr lang="en-US" smtClean="0"/>
              <a:t>1</a:t>
            </a:r>
            <a:r>
              <a:rPr lang="en-US" i="1" smtClean="0"/>
              <a:t>	tt</a:t>
            </a:r>
            <a:r>
              <a:rPr lang="en-US" smtClean="0"/>
              <a:t>PP</a:t>
            </a:r>
          </a:p>
          <a:p>
            <a:pPr>
              <a:lnSpc>
                <a:spcPct val="90000"/>
              </a:lnSpc>
              <a:buFontTx/>
              <a:buNone/>
            </a:pPr>
            <a:r>
              <a:rPr lang="en-US" i="1" smtClean="0"/>
              <a:t>		</a:t>
            </a:r>
            <a:r>
              <a:rPr lang="en-US" smtClean="0"/>
              <a:t>2</a:t>
            </a:r>
            <a:r>
              <a:rPr lang="en-US" i="1" smtClean="0"/>
              <a:t>	 tt</a:t>
            </a:r>
            <a:r>
              <a:rPr lang="en-US" smtClean="0"/>
              <a:t>P</a:t>
            </a:r>
            <a:r>
              <a:rPr lang="en-US" i="1" smtClean="0"/>
              <a:t>p</a:t>
            </a:r>
          </a:p>
          <a:p>
            <a:pPr>
              <a:lnSpc>
                <a:spcPct val="90000"/>
              </a:lnSpc>
              <a:buFontTx/>
              <a:buNone/>
            </a:pPr>
            <a:r>
              <a:rPr lang="en-US" i="1" smtClean="0"/>
              <a:t>		</a:t>
            </a:r>
            <a:r>
              <a:rPr lang="en-US" smtClean="0"/>
              <a:t>1</a:t>
            </a:r>
            <a:r>
              <a:rPr lang="en-US" i="1" smtClean="0"/>
              <a:t>	ttpp</a:t>
            </a:r>
          </a:p>
        </p:txBody>
      </p:sp>
      <p:sp>
        <p:nvSpPr>
          <p:cNvPr id="26627" name="Rectangle 3"/>
          <p:cNvSpPr>
            <a:spLocks noChangeArrowheads="1"/>
          </p:cNvSpPr>
          <p:nvPr/>
        </p:nvSpPr>
        <p:spPr bwMode="auto">
          <a:xfrm>
            <a:off x="685800" y="152400"/>
            <a:ext cx="7772400" cy="838200"/>
          </a:xfrm>
          <a:prstGeom prst="rect">
            <a:avLst/>
          </a:prstGeom>
          <a:noFill/>
          <a:ln w="9525">
            <a:noFill/>
            <a:miter lim="800000"/>
            <a:headEnd/>
            <a:tailEnd/>
          </a:ln>
          <a:effectLst/>
        </p:spPr>
        <p:txBody>
          <a:bodyPr anchor="ctr"/>
          <a:lstStyle/>
          <a:p>
            <a:pPr algn="ctr" eaLnBrk="1" hangingPunct="1"/>
            <a:r>
              <a:rPr lang="en-US" sz="4400" b="1">
                <a:solidFill>
                  <a:schemeClr val="tx2"/>
                </a:solidFill>
                <a:latin typeface="Times New Roman" pitchFamily="18" charset="0"/>
              </a:rPr>
              <a:t>Dihybrid cross: 9 genotypes</a:t>
            </a:r>
          </a:p>
        </p:txBody>
      </p:sp>
      <p:sp>
        <p:nvSpPr>
          <p:cNvPr id="26628" name="AutoShape 4"/>
          <p:cNvSpPr>
            <a:spLocks/>
          </p:cNvSpPr>
          <p:nvPr/>
        </p:nvSpPr>
        <p:spPr bwMode="auto">
          <a:xfrm>
            <a:off x="3492500" y="1557338"/>
            <a:ext cx="762000" cy="1905000"/>
          </a:xfrm>
          <a:prstGeom prst="rightBrace">
            <a:avLst>
              <a:gd name="adj1" fmla="val 20833"/>
              <a:gd name="adj2" fmla="val 49417"/>
            </a:avLst>
          </a:prstGeom>
          <a:noFill/>
          <a:ln w="9525">
            <a:solidFill>
              <a:schemeClr val="tx1"/>
            </a:solidFill>
            <a:round/>
            <a:headEnd/>
            <a:tailEnd/>
          </a:ln>
          <a:effectLst/>
        </p:spPr>
        <p:txBody>
          <a:bodyPr wrap="none" anchor="ctr"/>
          <a:lstStyle/>
          <a:p>
            <a:endParaRPr lang="uk-UA"/>
          </a:p>
        </p:txBody>
      </p:sp>
      <p:sp>
        <p:nvSpPr>
          <p:cNvPr id="26629" name="AutoShape 5"/>
          <p:cNvSpPr>
            <a:spLocks/>
          </p:cNvSpPr>
          <p:nvPr/>
        </p:nvSpPr>
        <p:spPr bwMode="auto">
          <a:xfrm>
            <a:off x="3276600" y="5805488"/>
            <a:ext cx="609600" cy="533400"/>
          </a:xfrm>
          <a:prstGeom prst="rightBrace">
            <a:avLst>
              <a:gd name="adj1" fmla="val 8333"/>
              <a:gd name="adj2" fmla="val 50000"/>
            </a:avLst>
          </a:prstGeom>
          <a:noFill/>
          <a:ln w="9525">
            <a:solidFill>
              <a:schemeClr val="tx1"/>
            </a:solidFill>
            <a:round/>
            <a:headEnd/>
            <a:tailEnd/>
          </a:ln>
          <a:effectLst/>
        </p:spPr>
        <p:txBody>
          <a:bodyPr wrap="none" anchor="ctr"/>
          <a:lstStyle/>
          <a:p>
            <a:endParaRPr lang="uk-UA"/>
          </a:p>
        </p:txBody>
      </p:sp>
      <p:sp>
        <p:nvSpPr>
          <p:cNvPr id="26630" name="AutoShape 6"/>
          <p:cNvSpPr>
            <a:spLocks/>
          </p:cNvSpPr>
          <p:nvPr/>
        </p:nvSpPr>
        <p:spPr bwMode="auto">
          <a:xfrm>
            <a:off x="3492500" y="4797425"/>
            <a:ext cx="609600" cy="838200"/>
          </a:xfrm>
          <a:prstGeom prst="rightBrace">
            <a:avLst>
              <a:gd name="adj1" fmla="val 11458"/>
              <a:gd name="adj2" fmla="val 50000"/>
            </a:avLst>
          </a:prstGeom>
          <a:noFill/>
          <a:ln w="9525">
            <a:solidFill>
              <a:schemeClr val="tx1"/>
            </a:solidFill>
            <a:round/>
            <a:headEnd/>
            <a:tailEnd/>
          </a:ln>
          <a:effectLst/>
        </p:spPr>
        <p:txBody>
          <a:bodyPr wrap="none" anchor="ctr"/>
          <a:lstStyle/>
          <a:p>
            <a:endParaRPr lang="uk-UA"/>
          </a:p>
        </p:txBody>
      </p:sp>
      <p:sp>
        <p:nvSpPr>
          <p:cNvPr id="26631" name="AutoShape 7"/>
          <p:cNvSpPr>
            <a:spLocks/>
          </p:cNvSpPr>
          <p:nvPr/>
        </p:nvSpPr>
        <p:spPr bwMode="auto">
          <a:xfrm>
            <a:off x="3492500" y="3644900"/>
            <a:ext cx="533400" cy="914400"/>
          </a:xfrm>
          <a:prstGeom prst="rightBrace">
            <a:avLst>
              <a:gd name="adj1" fmla="val 14286"/>
              <a:gd name="adj2" fmla="val 50000"/>
            </a:avLst>
          </a:prstGeom>
          <a:noFill/>
          <a:ln w="9525">
            <a:solidFill>
              <a:schemeClr val="tx1"/>
            </a:solidFill>
            <a:round/>
            <a:headEnd/>
            <a:tailEnd/>
          </a:ln>
          <a:effectLst/>
        </p:spPr>
        <p:txBody>
          <a:bodyPr wrap="none" anchor="ctr"/>
          <a:lstStyle/>
          <a:p>
            <a:endParaRPr lang="uk-UA"/>
          </a:p>
        </p:txBody>
      </p:sp>
      <p:sp>
        <p:nvSpPr>
          <p:cNvPr id="26632" name="Text Box 8"/>
          <p:cNvSpPr txBox="1">
            <a:spLocks noChangeArrowheads="1"/>
          </p:cNvSpPr>
          <p:nvPr/>
        </p:nvSpPr>
        <p:spPr bwMode="auto">
          <a:xfrm>
            <a:off x="4343400" y="2133600"/>
            <a:ext cx="2206625" cy="410845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Tall, purple (9)</a:t>
            </a:r>
          </a:p>
          <a:p>
            <a:pPr eaLnBrk="1" hangingPunct="1"/>
            <a:endParaRPr lang="en-US" sz="2400">
              <a:latin typeface="Times New Roman" pitchFamily="18" charset="0"/>
            </a:endParaRPr>
          </a:p>
          <a:p>
            <a:pPr eaLnBrk="1" hangingPunct="1"/>
            <a:endParaRPr lang="en-US" sz="2400">
              <a:latin typeface="Times New Roman" pitchFamily="18" charset="0"/>
            </a:endParaRPr>
          </a:p>
          <a:p>
            <a:pPr eaLnBrk="1" hangingPunct="1"/>
            <a:endParaRPr lang="en-US" sz="2400">
              <a:latin typeface="Times New Roman" pitchFamily="18" charset="0"/>
            </a:endParaRPr>
          </a:p>
          <a:p>
            <a:pPr eaLnBrk="1" hangingPunct="1"/>
            <a:endParaRPr lang="en-US" sz="2400">
              <a:latin typeface="Times New Roman" pitchFamily="18" charset="0"/>
            </a:endParaRPr>
          </a:p>
          <a:p>
            <a:pPr eaLnBrk="1" hangingPunct="1"/>
            <a:r>
              <a:rPr lang="en-US" sz="2400">
                <a:latin typeface="Times New Roman" pitchFamily="18" charset="0"/>
              </a:rPr>
              <a:t>Tall, white (3)</a:t>
            </a:r>
          </a:p>
          <a:p>
            <a:pPr eaLnBrk="1" hangingPunct="1"/>
            <a:endParaRPr lang="en-US" sz="2400">
              <a:latin typeface="Times New Roman" pitchFamily="18" charset="0"/>
            </a:endParaRPr>
          </a:p>
          <a:p>
            <a:pPr eaLnBrk="1" hangingPunct="1"/>
            <a:endParaRPr lang="en-US" sz="2400">
              <a:latin typeface="Times New Roman" pitchFamily="18" charset="0"/>
            </a:endParaRPr>
          </a:p>
          <a:p>
            <a:pPr eaLnBrk="1" hangingPunct="1"/>
            <a:r>
              <a:rPr lang="en-US" sz="2400">
                <a:latin typeface="Times New Roman" pitchFamily="18" charset="0"/>
              </a:rPr>
              <a:t>Short, purple (3)</a:t>
            </a:r>
          </a:p>
          <a:p>
            <a:pPr eaLnBrk="1" hangingPunct="1"/>
            <a:endParaRPr lang="en-US" sz="2400">
              <a:latin typeface="Times New Roman" pitchFamily="18" charset="0"/>
            </a:endParaRPr>
          </a:p>
          <a:p>
            <a:pPr eaLnBrk="1" hangingPunct="1"/>
            <a:r>
              <a:rPr lang="en-US" sz="2400">
                <a:latin typeface="Times New Roman" pitchFamily="18" charset="0"/>
              </a:rPr>
              <a:t>Short, white (1)</a:t>
            </a:r>
          </a:p>
        </p:txBody>
      </p:sp>
      <p:sp>
        <p:nvSpPr>
          <p:cNvPr id="26633" name="Rectangle 9"/>
          <p:cNvSpPr>
            <a:spLocks noChangeArrowheads="1"/>
          </p:cNvSpPr>
          <p:nvPr/>
        </p:nvSpPr>
        <p:spPr bwMode="auto">
          <a:xfrm>
            <a:off x="6629400" y="3124200"/>
            <a:ext cx="76200" cy="13716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6634" name="Oval 10"/>
          <p:cNvSpPr>
            <a:spLocks noChangeArrowheads="1"/>
          </p:cNvSpPr>
          <p:nvPr/>
        </p:nvSpPr>
        <p:spPr bwMode="auto">
          <a:xfrm rot="-2254985">
            <a:off x="6629400" y="3962400"/>
            <a:ext cx="381000" cy="2286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35" name="Oval 11"/>
          <p:cNvSpPr>
            <a:spLocks noChangeArrowheads="1"/>
          </p:cNvSpPr>
          <p:nvPr/>
        </p:nvSpPr>
        <p:spPr bwMode="auto">
          <a:xfrm rot="2658078">
            <a:off x="6324600" y="3429000"/>
            <a:ext cx="368300" cy="236538"/>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36" name="Oval 12"/>
          <p:cNvSpPr>
            <a:spLocks noChangeArrowheads="1"/>
          </p:cNvSpPr>
          <p:nvPr/>
        </p:nvSpPr>
        <p:spPr bwMode="auto">
          <a:xfrm rot="-3170292">
            <a:off x="6629400" y="31242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37" name="Rectangle 13"/>
          <p:cNvSpPr>
            <a:spLocks noChangeArrowheads="1"/>
          </p:cNvSpPr>
          <p:nvPr/>
        </p:nvSpPr>
        <p:spPr bwMode="auto">
          <a:xfrm>
            <a:off x="6629400" y="1447800"/>
            <a:ext cx="76200" cy="13716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6638" name="Oval 14"/>
          <p:cNvSpPr>
            <a:spLocks noChangeArrowheads="1"/>
          </p:cNvSpPr>
          <p:nvPr/>
        </p:nvSpPr>
        <p:spPr bwMode="auto">
          <a:xfrm rot="-2254985">
            <a:off x="6629400" y="2286000"/>
            <a:ext cx="381000" cy="2286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39" name="Oval 15"/>
          <p:cNvSpPr>
            <a:spLocks noChangeArrowheads="1"/>
          </p:cNvSpPr>
          <p:nvPr/>
        </p:nvSpPr>
        <p:spPr bwMode="auto">
          <a:xfrm rot="2658078">
            <a:off x="6324600" y="1752600"/>
            <a:ext cx="368300" cy="236538"/>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40" name="Oval 16"/>
          <p:cNvSpPr>
            <a:spLocks noChangeArrowheads="1"/>
          </p:cNvSpPr>
          <p:nvPr/>
        </p:nvSpPr>
        <p:spPr bwMode="auto">
          <a:xfrm rot="-3170292">
            <a:off x="6629400" y="14478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41" name="Rectangle 17"/>
          <p:cNvSpPr>
            <a:spLocks noChangeArrowheads="1"/>
          </p:cNvSpPr>
          <p:nvPr/>
        </p:nvSpPr>
        <p:spPr bwMode="auto">
          <a:xfrm>
            <a:off x="6934200" y="4953000"/>
            <a:ext cx="76200" cy="5334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6642" name="Oval 18"/>
          <p:cNvSpPr>
            <a:spLocks noChangeArrowheads="1"/>
          </p:cNvSpPr>
          <p:nvPr/>
        </p:nvSpPr>
        <p:spPr bwMode="auto">
          <a:xfrm rot="-2254985">
            <a:off x="6934200" y="51816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43" name="Oval 19"/>
          <p:cNvSpPr>
            <a:spLocks noChangeArrowheads="1"/>
          </p:cNvSpPr>
          <p:nvPr/>
        </p:nvSpPr>
        <p:spPr bwMode="auto">
          <a:xfrm rot="-8333253">
            <a:off x="6705600" y="49530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44" name="Rectangle 20"/>
          <p:cNvSpPr>
            <a:spLocks noChangeArrowheads="1"/>
          </p:cNvSpPr>
          <p:nvPr/>
        </p:nvSpPr>
        <p:spPr bwMode="auto">
          <a:xfrm>
            <a:off x="6858000" y="5791200"/>
            <a:ext cx="76200" cy="533400"/>
          </a:xfrm>
          <a:prstGeom prst="rect">
            <a:avLst/>
          </a:prstGeom>
          <a:solidFill>
            <a:srgbClr val="33CC33"/>
          </a:solidFill>
          <a:ln w="9525">
            <a:solidFill>
              <a:schemeClr val="tx1"/>
            </a:solidFill>
            <a:miter lim="800000"/>
            <a:headEnd/>
            <a:tailEnd/>
          </a:ln>
          <a:effectLst/>
        </p:spPr>
        <p:txBody>
          <a:bodyPr wrap="none" anchor="ctr"/>
          <a:lstStyle/>
          <a:p>
            <a:endParaRPr lang="uk-UA"/>
          </a:p>
        </p:txBody>
      </p:sp>
      <p:sp>
        <p:nvSpPr>
          <p:cNvPr id="26645" name="Oval 21"/>
          <p:cNvSpPr>
            <a:spLocks noChangeArrowheads="1"/>
          </p:cNvSpPr>
          <p:nvPr/>
        </p:nvSpPr>
        <p:spPr bwMode="auto">
          <a:xfrm rot="-2254985">
            <a:off x="6858000" y="60198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sp>
        <p:nvSpPr>
          <p:cNvPr id="26646" name="Oval 22"/>
          <p:cNvSpPr>
            <a:spLocks noChangeArrowheads="1"/>
          </p:cNvSpPr>
          <p:nvPr/>
        </p:nvSpPr>
        <p:spPr bwMode="auto">
          <a:xfrm rot="-8333253">
            <a:off x="6629400" y="5791200"/>
            <a:ext cx="304800" cy="152400"/>
          </a:xfrm>
          <a:prstGeom prst="ellipse">
            <a:avLst/>
          </a:prstGeom>
          <a:solidFill>
            <a:srgbClr val="33CC33"/>
          </a:solidFill>
          <a:ln w="9525">
            <a:solidFill>
              <a:schemeClr val="tx1"/>
            </a:solidFill>
            <a:round/>
            <a:headEnd/>
            <a:tailEnd/>
          </a:ln>
          <a:effectLst/>
        </p:spPr>
        <p:txBody>
          <a:bodyPr wrap="none" anchor="ctr"/>
          <a:lstStyle/>
          <a:p>
            <a:endParaRPr lang="uk-UA"/>
          </a:p>
        </p:txBody>
      </p:sp>
      <p:pic>
        <p:nvPicPr>
          <p:cNvPr id="26647" name="Picture 23" descr="pea1"/>
          <p:cNvPicPr>
            <a:picLocks noChangeAspect="1" noChangeArrowheads="1"/>
          </p:cNvPicPr>
          <p:nvPr/>
        </p:nvPicPr>
        <p:blipFill>
          <a:blip r:embed="rId3" cstate="print"/>
          <a:srcRect/>
          <a:stretch>
            <a:fillRect/>
          </a:stretch>
        </p:blipFill>
        <p:spPr bwMode="auto">
          <a:xfrm>
            <a:off x="7391400" y="4724400"/>
            <a:ext cx="788988" cy="838200"/>
          </a:xfrm>
          <a:prstGeom prst="rect">
            <a:avLst/>
          </a:prstGeom>
          <a:noFill/>
          <a:ln w="9525">
            <a:noFill/>
            <a:miter lim="800000"/>
            <a:headEnd/>
            <a:tailEnd/>
          </a:ln>
        </p:spPr>
      </p:pic>
      <p:pic>
        <p:nvPicPr>
          <p:cNvPr id="26648" name="Picture 24" descr="pea1"/>
          <p:cNvPicPr>
            <a:picLocks noChangeAspect="1" noChangeArrowheads="1"/>
          </p:cNvPicPr>
          <p:nvPr/>
        </p:nvPicPr>
        <p:blipFill>
          <a:blip r:embed="rId3" cstate="print"/>
          <a:srcRect/>
          <a:stretch>
            <a:fillRect/>
          </a:stretch>
        </p:blipFill>
        <p:spPr bwMode="auto">
          <a:xfrm>
            <a:off x="7164388" y="1484313"/>
            <a:ext cx="819150" cy="871537"/>
          </a:xfrm>
          <a:prstGeom prst="rect">
            <a:avLst/>
          </a:prstGeom>
          <a:noFill/>
          <a:ln w="9525">
            <a:noFill/>
            <a:miter lim="800000"/>
            <a:headEnd/>
            <a:tailEnd/>
          </a:ln>
        </p:spPr>
      </p:pic>
      <p:pic>
        <p:nvPicPr>
          <p:cNvPr id="26649" name="Picture 25" descr="pea2"/>
          <p:cNvPicPr>
            <a:picLocks noChangeAspect="1" noChangeArrowheads="1"/>
          </p:cNvPicPr>
          <p:nvPr/>
        </p:nvPicPr>
        <p:blipFill>
          <a:blip r:embed="rId4" cstate="print"/>
          <a:srcRect/>
          <a:stretch>
            <a:fillRect/>
          </a:stretch>
        </p:blipFill>
        <p:spPr bwMode="auto">
          <a:xfrm>
            <a:off x="7164388" y="3284538"/>
            <a:ext cx="723900" cy="769937"/>
          </a:xfrm>
          <a:prstGeom prst="rect">
            <a:avLst/>
          </a:prstGeom>
          <a:noFill/>
          <a:ln w="9525">
            <a:noFill/>
            <a:miter lim="800000"/>
            <a:headEnd/>
            <a:tailEnd/>
          </a:ln>
        </p:spPr>
      </p:pic>
      <p:pic>
        <p:nvPicPr>
          <p:cNvPr id="26650" name="Picture 26" descr="pea2"/>
          <p:cNvPicPr>
            <a:picLocks noChangeAspect="1" noChangeArrowheads="1"/>
          </p:cNvPicPr>
          <p:nvPr/>
        </p:nvPicPr>
        <p:blipFill>
          <a:blip r:embed="rId4" cstate="print"/>
          <a:srcRect/>
          <a:stretch>
            <a:fillRect/>
          </a:stretch>
        </p:blipFill>
        <p:spPr bwMode="auto">
          <a:xfrm>
            <a:off x="7391400" y="5867400"/>
            <a:ext cx="687388" cy="730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3657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3657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3657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3657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3657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3657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36578">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36578">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36578">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3657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7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0825" y="0"/>
            <a:ext cx="8763000" cy="990600"/>
          </a:xfrm>
        </p:spPr>
        <p:txBody>
          <a:bodyPr/>
          <a:lstStyle/>
          <a:p>
            <a:r>
              <a:rPr lang="en-US" sz="4000" b="1" smtClean="0"/>
              <a:t>Principle of Independent Assortment</a:t>
            </a:r>
          </a:p>
        </p:txBody>
      </p:sp>
      <p:sp>
        <p:nvSpPr>
          <p:cNvPr id="537603" name="Rectangle 3"/>
          <p:cNvSpPr>
            <a:spLocks noGrp="1" noChangeArrowheads="1"/>
          </p:cNvSpPr>
          <p:nvPr>
            <p:ph type="body" idx="1"/>
          </p:nvPr>
        </p:nvSpPr>
        <p:spPr>
          <a:xfrm>
            <a:off x="1619250" y="1052513"/>
            <a:ext cx="7296150" cy="5257800"/>
          </a:xfrm>
        </p:spPr>
        <p:txBody>
          <a:bodyPr/>
          <a:lstStyle/>
          <a:p>
            <a:pPr>
              <a:lnSpc>
                <a:spcPct val="90000"/>
              </a:lnSpc>
            </a:pPr>
            <a:r>
              <a:rPr lang="en-US" smtClean="0"/>
              <a:t>Based on these results, Mendel postulated the </a:t>
            </a:r>
            <a:br>
              <a:rPr lang="en-US" smtClean="0"/>
            </a:br>
            <a:r>
              <a:rPr lang="en-US" b="1" u="sng" smtClean="0"/>
              <a:t>3.</a:t>
            </a:r>
            <a:r>
              <a:rPr lang="en-US" u="sng" smtClean="0"/>
              <a:t>  </a:t>
            </a:r>
            <a:r>
              <a:rPr lang="en-US" b="1" u="sng" smtClean="0"/>
              <a:t>Principle of Independent Assortment</a:t>
            </a:r>
            <a:r>
              <a:rPr lang="en-US" smtClean="0"/>
              <a:t>:</a:t>
            </a:r>
          </a:p>
          <a:p>
            <a:pPr>
              <a:lnSpc>
                <a:spcPct val="90000"/>
              </a:lnSpc>
              <a:buFontTx/>
              <a:buNone/>
            </a:pPr>
            <a:r>
              <a:rPr lang="en-US" smtClean="0"/>
              <a:t>		</a:t>
            </a:r>
            <a:r>
              <a:rPr lang="en-US" b="1" i="1" smtClean="0"/>
              <a:t>“Members of one gene pair segregate independently from other gene pairs during gamete formation”</a:t>
            </a:r>
          </a:p>
          <a:p>
            <a:pPr>
              <a:lnSpc>
                <a:spcPct val="90000"/>
              </a:lnSpc>
              <a:buFontTx/>
              <a:buNone/>
            </a:pPr>
            <a:endParaRPr lang="en-US" b="1" i="1" smtClean="0"/>
          </a:p>
          <a:p>
            <a:pPr>
              <a:lnSpc>
                <a:spcPct val="90000"/>
              </a:lnSpc>
              <a:buFontTx/>
              <a:buNone/>
            </a:pPr>
            <a:r>
              <a:rPr lang="en-US" smtClean="0"/>
              <a:t>   Genes get shuffled – these many combinations are one of the advantages of sexual reproduction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37603">
                                            <p:txEl>
                                              <p:pRg st="0" end="0"/>
                                            </p:txEl>
                                          </p:spTgt>
                                        </p:tgtEl>
                                        <p:attrNameLst>
                                          <p:attrName>style.visibility</p:attrName>
                                        </p:attrNameLst>
                                      </p:cBhvr>
                                      <p:to>
                                        <p:strVal val="visible"/>
                                      </p:to>
                                    </p:set>
                                    <p:animEffect transition="in" filter="dissolve">
                                      <p:cBhvr>
                                        <p:cTn id="7" dur="500"/>
                                        <p:tgtEl>
                                          <p:spTgt spid="537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37603">
                                            <p:txEl>
                                              <p:pRg st="1" end="1"/>
                                            </p:txEl>
                                          </p:spTgt>
                                        </p:tgtEl>
                                        <p:attrNameLst>
                                          <p:attrName>style.visibility</p:attrName>
                                        </p:attrNameLst>
                                      </p:cBhvr>
                                      <p:to>
                                        <p:strVal val="visible"/>
                                      </p:to>
                                    </p:set>
                                    <p:animEffect transition="in" filter="dissolve">
                                      <p:cBhvr>
                                        <p:cTn id="12" dur="500"/>
                                        <p:tgtEl>
                                          <p:spTgt spid="5376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37603">
                                            <p:txEl>
                                              <p:pRg st="3" end="3"/>
                                            </p:txEl>
                                          </p:spTgt>
                                        </p:tgtEl>
                                        <p:attrNameLst>
                                          <p:attrName>style.visibility</p:attrName>
                                        </p:attrNameLst>
                                      </p:cBhvr>
                                      <p:to>
                                        <p:strVal val="visible"/>
                                      </p:to>
                                    </p:set>
                                    <p:animEffect transition="in" filter="dissolve">
                                      <p:cBhvr>
                                        <p:cTn id="17" dur="500"/>
                                        <p:tgtEl>
                                          <p:spTgt spid="537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760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228600"/>
            <a:ext cx="8659813" cy="1524000"/>
          </a:xfrm>
        </p:spPr>
        <p:txBody>
          <a:bodyPr/>
          <a:lstStyle/>
          <a:p>
            <a:r>
              <a:rPr lang="en-US" sz="4000" b="1" smtClean="0"/>
              <a:t>Relation of gene segregation to meiosis…</a:t>
            </a:r>
          </a:p>
        </p:txBody>
      </p:sp>
      <p:sp>
        <p:nvSpPr>
          <p:cNvPr id="538627" name="Rectangle 3"/>
          <p:cNvSpPr>
            <a:spLocks noGrp="1" noChangeArrowheads="1"/>
          </p:cNvSpPr>
          <p:nvPr>
            <p:ph type="body" idx="1"/>
          </p:nvPr>
        </p:nvSpPr>
        <p:spPr>
          <a:xfrm>
            <a:off x="1476375" y="1700213"/>
            <a:ext cx="7054850" cy="4114800"/>
          </a:xfrm>
        </p:spPr>
        <p:txBody>
          <a:bodyPr/>
          <a:lstStyle/>
          <a:p>
            <a:r>
              <a:rPr lang="en-US" smtClean="0"/>
              <a:t>There’s a correlation between the movement of chromosomes in meiosis and the segregation of alleles that occurs in meiosis</a:t>
            </a:r>
          </a:p>
        </p:txBody>
      </p:sp>
      <p:pic>
        <p:nvPicPr>
          <p:cNvPr id="538628" name="Picture 4" descr="meiosis"/>
          <p:cNvPicPr>
            <a:picLocks noChangeAspect="1" noChangeArrowheads="1"/>
          </p:cNvPicPr>
          <p:nvPr/>
        </p:nvPicPr>
        <p:blipFill>
          <a:blip r:embed="rId3" cstate="print"/>
          <a:srcRect/>
          <a:stretch>
            <a:fillRect/>
          </a:stretch>
        </p:blipFill>
        <p:spPr bwMode="auto">
          <a:xfrm>
            <a:off x="3159125" y="3789363"/>
            <a:ext cx="2781300" cy="30686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386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nodeType="clickEffect">
                                  <p:stCondLst>
                                    <p:cond delay="0"/>
                                  </p:stCondLst>
                                  <p:childTnLst>
                                    <p:set>
                                      <p:cBhvr>
                                        <p:cTn id="10" dur="1" fill="hold">
                                          <p:stCondLst>
                                            <p:cond delay="0"/>
                                          </p:stCondLst>
                                        </p:cTn>
                                        <p:tgtEl>
                                          <p:spTgt spid="538628"/>
                                        </p:tgtEl>
                                        <p:attrNameLst>
                                          <p:attrName>style.visibility</p:attrName>
                                        </p:attrNameLst>
                                      </p:cBhvr>
                                      <p:to>
                                        <p:strVal val="visible"/>
                                      </p:to>
                                    </p:set>
                                    <p:animEffect transition="in" filter="blinds(horizontal)">
                                      <p:cBhvr>
                                        <p:cTn id="11" dur="500"/>
                                        <p:tgtEl>
                                          <p:spTgt spid="538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a:xfrm>
            <a:off x="468313" y="0"/>
            <a:ext cx="8229600" cy="1143000"/>
          </a:xfrm>
        </p:spPr>
        <p:txBody>
          <a:bodyPr/>
          <a:lstStyle/>
          <a:p>
            <a:r>
              <a:rPr lang="en-US" b="1" smtClean="0">
                <a:solidFill>
                  <a:schemeClr val="tx1"/>
                </a:solidFill>
              </a:rPr>
              <a:t>True or False?</a:t>
            </a:r>
            <a:r>
              <a:rPr lang="ru-RU" smtClean="0"/>
              <a:t> </a:t>
            </a:r>
          </a:p>
        </p:txBody>
      </p:sp>
      <p:sp>
        <p:nvSpPr>
          <p:cNvPr id="636931" name="Rectangle 3"/>
          <p:cNvSpPr>
            <a:spLocks noGrp="1" noChangeArrowheads="1"/>
          </p:cNvSpPr>
          <p:nvPr>
            <p:ph type="body" idx="1"/>
          </p:nvPr>
        </p:nvSpPr>
        <p:spPr>
          <a:xfrm>
            <a:off x="1547813" y="1125538"/>
            <a:ext cx="7138987" cy="5732462"/>
          </a:xfrm>
        </p:spPr>
        <p:txBody>
          <a:bodyPr/>
          <a:lstStyle/>
          <a:p>
            <a:pPr>
              <a:lnSpc>
                <a:spcPct val="80000"/>
              </a:lnSpc>
              <a:buFontTx/>
              <a:buNone/>
            </a:pPr>
            <a:r>
              <a:rPr lang="en-US" sz="2800" i="1" smtClean="0"/>
              <a:t>1.____Homozygous has identical genes for a particular characteristic</a:t>
            </a:r>
          </a:p>
          <a:p>
            <a:pPr>
              <a:lnSpc>
                <a:spcPct val="80000"/>
              </a:lnSpc>
              <a:buFontTx/>
              <a:buNone/>
            </a:pPr>
            <a:endParaRPr lang="en-US" sz="2800" i="1" smtClean="0"/>
          </a:p>
          <a:p>
            <a:pPr>
              <a:lnSpc>
                <a:spcPct val="80000"/>
              </a:lnSpc>
              <a:buFontTx/>
              <a:buNone/>
            </a:pPr>
            <a:r>
              <a:rPr lang="en-US" sz="2800" i="1" smtClean="0"/>
              <a:t>2. ____Heterozygous forms one type of gametes</a:t>
            </a:r>
          </a:p>
          <a:p>
            <a:pPr>
              <a:lnSpc>
                <a:spcPct val="80000"/>
              </a:lnSpc>
              <a:buFontTx/>
              <a:buNone/>
            </a:pPr>
            <a:endParaRPr lang="en-US" sz="2800" i="1" smtClean="0"/>
          </a:p>
          <a:p>
            <a:pPr>
              <a:lnSpc>
                <a:spcPct val="80000"/>
              </a:lnSpc>
              <a:buFontTx/>
              <a:buNone/>
            </a:pPr>
            <a:r>
              <a:rPr lang="en-US" sz="2800" i="1" smtClean="0"/>
              <a:t>3. ____ Recessive allele masks the expression of an alternate allele</a:t>
            </a:r>
          </a:p>
          <a:p>
            <a:pPr>
              <a:lnSpc>
                <a:spcPct val="80000"/>
              </a:lnSpc>
              <a:buFontTx/>
              <a:buNone/>
            </a:pPr>
            <a:endParaRPr lang="en-US" sz="2800" i="1" smtClean="0"/>
          </a:p>
          <a:p>
            <a:pPr>
              <a:lnSpc>
                <a:spcPct val="80000"/>
              </a:lnSpc>
              <a:buFontTx/>
              <a:buNone/>
            </a:pPr>
            <a:r>
              <a:rPr lang="en-US" sz="2800" i="1" smtClean="0"/>
              <a:t>4._____ Cystic Fibrosis is dominant trait</a:t>
            </a:r>
          </a:p>
          <a:p>
            <a:pPr>
              <a:lnSpc>
                <a:spcPct val="80000"/>
              </a:lnSpc>
              <a:buFontTx/>
              <a:buNone/>
            </a:pPr>
            <a:endParaRPr lang="en-US" sz="2800" i="1" smtClean="0"/>
          </a:p>
          <a:p>
            <a:pPr>
              <a:lnSpc>
                <a:spcPct val="80000"/>
              </a:lnSpc>
              <a:buFontTx/>
              <a:buNone/>
            </a:pPr>
            <a:r>
              <a:rPr lang="en-US" sz="2800" i="1" smtClean="0"/>
              <a:t>5. _____ Members of one gene pair segregate independently from other gene pairs during gamete formation</a:t>
            </a: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36930"/>
                                        </p:tgtEl>
                                        <p:attrNameLst>
                                          <p:attrName>style.visibility</p:attrName>
                                        </p:attrNameLst>
                                      </p:cBhvr>
                                      <p:to>
                                        <p:strVal val="visible"/>
                                      </p:to>
                                    </p:set>
                                    <p:anim calcmode="lin" valueType="num">
                                      <p:cBhvr additive="base">
                                        <p:cTn id="7" dur="3000" fill="hold"/>
                                        <p:tgtEl>
                                          <p:spTgt spid="636930"/>
                                        </p:tgtEl>
                                        <p:attrNameLst>
                                          <p:attrName>ppt_x</p:attrName>
                                        </p:attrNameLst>
                                      </p:cBhvr>
                                      <p:tavLst>
                                        <p:tav tm="0">
                                          <p:val>
                                            <p:strVal val="#ppt_x"/>
                                          </p:val>
                                        </p:tav>
                                        <p:tav tm="100000">
                                          <p:val>
                                            <p:strVal val="#ppt_x"/>
                                          </p:val>
                                        </p:tav>
                                      </p:tavLst>
                                    </p:anim>
                                    <p:anim calcmode="lin" valueType="num">
                                      <p:cBhvr additive="base">
                                        <p:cTn id="8" dur="3000" fill="hold"/>
                                        <p:tgtEl>
                                          <p:spTgt spid="63693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36931">
                                            <p:txEl>
                                              <p:pRg st="0" end="0"/>
                                            </p:txEl>
                                          </p:spTgt>
                                        </p:tgtEl>
                                        <p:attrNameLst>
                                          <p:attrName>style.visibility</p:attrName>
                                        </p:attrNameLst>
                                      </p:cBhvr>
                                      <p:to>
                                        <p:strVal val="visible"/>
                                      </p:to>
                                    </p:set>
                                    <p:animEffect transition="in" filter="blinds(horizontal)">
                                      <p:cBhvr>
                                        <p:cTn id="13" dur="3000"/>
                                        <p:tgtEl>
                                          <p:spTgt spid="63693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36931">
                                            <p:txEl>
                                              <p:pRg st="2" end="2"/>
                                            </p:txEl>
                                          </p:spTgt>
                                        </p:tgtEl>
                                        <p:attrNameLst>
                                          <p:attrName>style.visibility</p:attrName>
                                        </p:attrNameLst>
                                      </p:cBhvr>
                                      <p:to>
                                        <p:strVal val="visible"/>
                                      </p:to>
                                    </p:set>
                                    <p:animEffect transition="in" filter="blinds(horizontal)">
                                      <p:cBhvr>
                                        <p:cTn id="18" dur="3000"/>
                                        <p:tgtEl>
                                          <p:spTgt spid="636931">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36931">
                                            <p:txEl>
                                              <p:pRg st="4" end="4"/>
                                            </p:txEl>
                                          </p:spTgt>
                                        </p:tgtEl>
                                        <p:attrNameLst>
                                          <p:attrName>style.visibility</p:attrName>
                                        </p:attrNameLst>
                                      </p:cBhvr>
                                      <p:to>
                                        <p:strVal val="visible"/>
                                      </p:to>
                                    </p:set>
                                    <p:animEffect transition="in" filter="blinds(horizontal)">
                                      <p:cBhvr>
                                        <p:cTn id="23" dur="3000"/>
                                        <p:tgtEl>
                                          <p:spTgt spid="636931">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636931">
                                            <p:txEl>
                                              <p:pRg st="6" end="6"/>
                                            </p:txEl>
                                          </p:spTgt>
                                        </p:tgtEl>
                                        <p:attrNameLst>
                                          <p:attrName>style.visibility</p:attrName>
                                        </p:attrNameLst>
                                      </p:cBhvr>
                                      <p:to>
                                        <p:strVal val="visible"/>
                                      </p:to>
                                    </p:set>
                                    <p:animEffect transition="in" filter="blinds(horizontal)">
                                      <p:cBhvr>
                                        <p:cTn id="28" dur="3000"/>
                                        <p:tgtEl>
                                          <p:spTgt spid="636931">
                                            <p:txEl>
                                              <p:pRg st="6" end="6"/>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636931">
                                            <p:txEl>
                                              <p:pRg st="8" end="8"/>
                                            </p:txEl>
                                          </p:spTgt>
                                        </p:tgtEl>
                                        <p:attrNameLst>
                                          <p:attrName>style.visibility</p:attrName>
                                        </p:attrNameLst>
                                      </p:cBhvr>
                                      <p:to>
                                        <p:strVal val="visible"/>
                                      </p:to>
                                    </p:set>
                                    <p:animEffect transition="in" filter="blinds(horizontal)">
                                      <p:cBhvr>
                                        <p:cTn id="33" dur="3000"/>
                                        <p:tgtEl>
                                          <p:spTgt spid="6369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930" grpId="0"/>
      <p:bldP spid="63693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59632" y="1556792"/>
            <a:ext cx="6336704" cy="2751522"/>
          </a:xfrm>
          <a:prstGeom prst="rect">
            <a:avLst/>
          </a:prstGeom>
        </p:spPr>
        <p:txBody>
          <a:bodyPr wrap="square">
            <a:spAutoFit/>
          </a:bodyPr>
          <a:lstStyle/>
          <a:p>
            <a:pPr>
              <a:lnSpc>
                <a:spcPct val="90000"/>
              </a:lnSpc>
              <a:buFontTx/>
              <a:buNone/>
            </a:pPr>
            <a:r>
              <a:rPr lang="en-US" sz="2400" dirty="0" smtClean="0">
                <a:latin typeface="Arial" pitchFamily="34" charset="0"/>
                <a:cs typeface="Arial" pitchFamily="34" charset="0"/>
              </a:rPr>
              <a:t>Mendel was lucky!</a:t>
            </a:r>
          </a:p>
          <a:p>
            <a:pPr>
              <a:lnSpc>
                <a:spcPct val="90000"/>
              </a:lnSpc>
              <a:buFontTx/>
              <a:buNone/>
            </a:pPr>
            <a:r>
              <a:rPr lang="en-US" sz="2400" dirty="0" smtClean="0">
                <a:latin typeface="Arial" pitchFamily="34" charset="0"/>
                <a:cs typeface="Arial" pitchFamily="34" charset="0"/>
              </a:rPr>
              <a:t>Traits he chose in the pea plant showed up very clearly…</a:t>
            </a:r>
          </a:p>
          <a:p>
            <a:pPr>
              <a:lnSpc>
                <a:spcPct val="90000"/>
              </a:lnSpc>
              <a:buFontTx/>
              <a:buNone/>
            </a:pPr>
            <a:r>
              <a:rPr lang="en-US" sz="2400" dirty="0" smtClean="0">
                <a:latin typeface="Arial" pitchFamily="34" charset="0"/>
                <a:cs typeface="Arial" pitchFamily="34" charset="0"/>
              </a:rPr>
              <a:t>One allele was dominant over another, so phenotypes were easy to recognize.</a:t>
            </a:r>
          </a:p>
          <a:p>
            <a:pPr>
              <a:lnSpc>
                <a:spcPct val="90000"/>
              </a:lnSpc>
              <a:buFontTx/>
              <a:buNone/>
            </a:pPr>
            <a:endParaRPr lang="en-US" sz="2400" dirty="0" smtClean="0">
              <a:latin typeface="Arial" pitchFamily="34" charset="0"/>
              <a:cs typeface="Arial" pitchFamily="34" charset="0"/>
            </a:endParaRPr>
          </a:p>
          <a:p>
            <a:pPr>
              <a:lnSpc>
                <a:spcPct val="90000"/>
              </a:lnSpc>
              <a:buFontTx/>
              <a:buNone/>
            </a:pPr>
            <a:r>
              <a:rPr lang="en-US" sz="2400" dirty="0" smtClean="0">
                <a:latin typeface="Arial" pitchFamily="34" charset="0"/>
                <a:cs typeface="Arial" pitchFamily="34" charset="0"/>
              </a:rPr>
              <a:t>But sometimes phenotypes are not very obvious…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0"/>
            <a:ext cx="7772400" cy="1470025"/>
          </a:xfrm>
        </p:spPr>
        <p:style>
          <a:lnRef idx="1">
            <a:schemeClr val="accent3"/>
          </a:lnRef>
          <a:fillRef idx="2">
            <a:schemeClr val="accent3"/>
          </a:fillRef>
          <a:effectRef idx="1">
            <a:schemeClr val="accent3"/>
          </a:effectRef>
          <a:fontRef idx="minor">
            <a:schemeClr val="dk1"/>
          </a:fontRef>
        </p:style>
        <p:txBody>
          <a:bodyPr/>
          <a:lstStyle/>
          <a:p>
            <a:r>
              <a:rPr lang="en-US" baseline="-25000" dirty="0">
                <a:latin typeface="Arial" pitchFamily="34" charset="0"/>
                <a:cs typeface="Arial" pitchFamily="34" charset="0"/>
              </a:rPr>
              <a:t>Modified Phenotypic Ratios Produced by Gene Interaction</a:t>
            </a:r>
            <a:endParaRPr lang="ru-RU" dirty="0">
              <a:latin typeface="Arial" pitchFamily="34" charset="0"/>
              <a:cs typeface="Arial" pitchFamily="34" charset="0"/>
            </a:endParaRPr>
          </a:p>
        </p:txBody>
      </p:sp>
      <p:sp>
        <p:nvSpPr>
          <p:cNvPr id="3" name="Подзаголовок 2"/>
          <p:cNvSpPr>
            <a:spLocks noGrp="1"/>
          </p:cNvSpPr>
          <p:nvPr>
            <p:ph type="subTitle" idx="1"/>
          </p:nvPr>
        </p:nvSpPr>
        <p:spPr/>
        <p:txBody>
          <a:bodyPr/>
          <a:lstStyle/>
          <a:p>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0" y="2865839"/>
            <a:ext cx="9144000" cy="2075329"/>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3400" y="228600"/>
            <a:ext cx="7772400" cy="990600"/>
          </a:xfrm>
        </p:spPr>
        <p:style>
          <a:lnRef idx="1">
            <a:schemeClr val="accent3"/>
          </a:lnRef>
          <a:fillRef idx="2">
            <a:schemeClr val="accent3"/>
          </a:fillRef>
          <a:effectRef idx="1">
            <a:schemeClr val="accent3"/>
          </a:effectRef>
          <a:fontRef idx="minor">
            <a:schemeClr val="dk1"/>
          </a:fontRef>
        </p:style>
        <p:txBody>
          <a:bodyPr/>
          <a:lstStyle/>
          <a:p>
            <a:r>
              <a:rPr lang="en-US" b="1" dirty="0" smtClean="0">
                <a:solidFill>
                  <a:srgbClr val="00B0F0"/>
                </a:solidFill>
              </a:rPr>
              <a:t>Incomplete Dominance</a:t>
            </a:r>
          </a:p>
        </p:txBody>
      </p:sp>
      <p:sp>
        <p:nvSpPr>
          <p:cNvPr id="543747" name="Rectangle 3"/>
          <p:cNvSpPr>
            <a:spLocks noGrp="1" noChangeArrowheads="1"/>
          </p:cNvSpPr>
          <p:nvPr>
            <p:ph type="body" idx="1"/>
          </p:nvPr>
        </p:nvSpPr>
        <p:spPr>
          <a:xfrm>
            <a:off x="0" y="1295400"/>
            <a:ext cx="9036050" cy="3505200"/>
          </a:xfrm>
        </p:spPr>
        <p:txBody>
          <a:bodyPr/>
          <a:lstStyle/>
          <a:p>
            <a:pPr>
              <a:buFontTx/>
              <a:buNone/>
            </a:pPr>
            <a:r>
              <a:rPr lang="en-US" sz="2800" dirty="0" smtClean="0"/>
              <a:t>                 </a:t>
            </a:r>
            <a:r>
              <a:rPr lang="en-US" dirty="0" smtClean="0"/>
              <a:t>Snapdragon flowers come in many colors.</a:t>
            </a:r>
          </a:p>
          <a:p>
            <a:pPr>
              <a:buFontTx/>
              <a:buNone/>
            </a:pPr>
            <a:endParaRPr lang="en-US" dirty="0" smtClean="0"/>
          </a:p>
          <a:p>
            <a:pPr>
              <a:buFontTx/>
              <a:buNone/>
            </a:pPr>
            <a:endParaRPr lang="en-US" sz="2800" dirty="0" smtClean="0"/>
          </a:p>
          <a:p>
            <a:pPr>
              <a:buFontTx/>
              <a:buNone/>
            </a:pPr>
            <a:r>
              <a:rPr lang="en-US" sz="2800" dirty="0" smtClean="0"/>
              <a:t>If you cross snapdragons red (RR) with a white (</a:t>
            </a:r>
            <a:r>
              <a:rPr lang="en-US" sz="2800" dirty="0" err="1" smtClean="0"/>
              <a:t>rr</a:t>
            </a:r>
            <a:r>
              <a:rPr lang="en-US" sz="2800" dirty="0" smtClean="0"/>
              <a:t>)</a:t>
            </a:r>
          </a:p>
          <a:p>
            <a:pPr>
              <a:buFontTx/>
              <a:buNone/>
            </a:pPr>
            <a:r>
              <a:rPr lang="en-US" sz="2800" dirty="0" smtClean="0"/>
              <a:t>	You get </a:t>
            </a:r>
            <a:r>
              <a:rPr lang="en-US" sz="2800" b="1" dirty="0" smtClean="0"/>
              <a:t>PINK</a:t>
            </a:r>
            <a:r>
              <a:rPr lang="en-US" sz="2800" dirty="0" smtClean="0"/>
              <a:t> flowers (</a:t>
            </a:r>
            <a:r>
              <a:rPr lang="en-US" sz="2800" dirty="0" err="1" smtClean="0"/>
              <a:t>Rr</a:t>
            </a:r>
            <a:r>
              <a:rPr lang="en-US" sz="2800" dirty="0" smtClean="0"/>
              <a:t>)!</a:t>
            </a:r>
          </a:p>
        </p:txBody>
      </p:sp>
      <p:pic>
        <p:nvPicPr>
          <p:cNvPr id="543748" name="Picture 4" descr="snapdragon"/>
          <p:cNvPicPr>
            <a:picLocks noChangeAspect="1" noChangeArrowheads="1"/>
          </p:cNvPicPr>
          <p:nvPr/>
        </p:nvPicPr>
        <p:blipFill>
          <a:blip r:embed="rId3" cstate="print"/>
          <a:srcRect/>
          <a:stretch>
            <a:fillRect/>
          </a:stretch>
        </p:blipFill>
        <p:spPr bwMode="auto">
          <a:xfrm>
            <a:off x="179388" y="1125538"/>
            <a:ext cx="1501775" cy="1493837"/>
          </a:xfrm>
          <a:prstGeom prst="rect">
            <a:avLst/>
          </a:prstGeom>
          <a:noFill/>
          <a:ln w="9525">
            <a:noFill/>
            <a:miter lim="800000"/>
            <a:headEnd/>
            <a:tailEnd/>
          </a:ln>
        </p:spPr>
      </p:pic>
      <p:sp>
        <p:nvSpPr>
          <p:cNvPr id="543749" name="Oval 5"/>
          <p:cNvSpPr>
            <a:spLocks noChangeArrowheads="1"/>
          </p:cNvSpPr>
          <p:nvPr/>
        </p:nvSpPr>
        <p:spPr bwMode="auto">
          <a:xfrm>
            <a:off x="5638800" y="3810000"/>
            <a:ext cx="914400" cy="685800"/>
          </a:xfrm>
          <a:prstGeom prst="ellipse">
            <a:avLst/>
          </a:prstGeom>
          <a:solidFill>
            <a:srgbClr val="F40421"/>
          </a:solidFill>
          <a:ln w="9525">
            <a:solidFill>
              <a:schemeClr val="tx1"/>
            </a:solidFill>
            <a:round/>
            <a:headEnd/>
            <a:tailEnd/>
          </a:ln>
          <a:effectLst/>
        </p:spPr>
        <p:txBody>
          <a:bodyPr wrap="none" anchor="ctr"/>
          <a:lstStyle/>
          <a:p>
            <a:pPr algn="ctr" eaLnBrk="1" hangingPunct="1"/>
            <a:r>
              <a:rPr lang="en-US" sz="2400">
                <a:latin typeface="Times New Roman" pitchFamily="18" charset="0"/>
              </a:rPr>
              <a:t>R R</a:t>
            </a:r>
          </a:p>
        </p:txBody>
      </p:sp>
      <p:sp>
        <p:nvSpPr>
          <p:cNvPr id="543750" name="Oval 6"/>
          <p:cNvSpPr>
            <a:spLocks noChangeArrowheads="1"/>
          </p:cNvSpPr>
          <p:nvPr/>
        </p:nvSpPr>
        <p:spPr bwMode="auto">
          <a:xfrm>
            <a:off x="6477000" y="5410200"/>
            <a:ext cx="914400" cy="685800"/>
          </a:xfrm>
          <a:prstGeom prst="ellipse">
            <a:avLst/>
          </a:prstGeom>
          <a:solidFill>
            <a:srgbClr val="FF99CC"/>
          </a:solidFill>
          <a:ln w="9525">
            <a:solidFill>
              <a:schemeClr val="tx1"/>
            </a:solidFill>
            <a:round/>
            <a:headEnd/>
            <a:tailEnd/>
          </a:ln>
          <a:effectLst/>
        </p:spPr>
        <p:txBody>
          <a:bodyPr wrap="none" anchor="ctr"/>
          <a:lstStyle/>
          <a:p>
            <a:pPr algn="ctr" eaLnBrk="1" hangingPunct="1"/>
            <a:r>
              <a:rPr lang="en-US" sz="2400">
                <a:latin typeface="Times New Roman" pitchFamily="18" charset="0"/>
              </a:rPr>
              <a:t>R </a:t>
            </a:r>
            <a:r>
              <a:rPr lang="en-US" sz="2400" i="1">
                <a:latin typeface="Times New Roman" pitchFamily="18" charset="0"/>
              </a:rPr>
              <a:t>r</a:t>
            </a:r>
            <a:endParaRPr lang="en-US" sz="2400">
              <a:latin typeface="Times New Roman" pitchFamily="18" charset="0"/>
            </a:endParaRPr>
          </a:p>
        </p:txBody>
      </p:sp>
      <p:sp>
        <p:nvSpPr>
          <p:cNvPr id="543751" name="Oval 7"/>
          <p:cNvSpPr>
            <a:spLocks noChangeArrowheads="1"/>
          </p:cNvSpPr>
          <p:nvPr/>
        </p:nvSpPr>
        <p:spPr bwMode="auto">
          <a:xfrm>
            <a:off x="7239000" y="3810000"/>
            <a:ext cx="914400" cy="685800"/>
          </a:xfrm>
          <a:prstGeom prst="ellipse">
            <a:avLst/>
          </a:prstGeom>
          <a:solidFill>
            <a:schemeClr val="bg1"/>
          </a:solidFill>
          <a:ln w="9525">
            <a:solidFill>
              <a:schemeClr val="tx1"/>
            </a:solidFill>
            <a:round/>
            <a:headEnd/>
            <a:tailEnd/>
          </a:ln>
          <a:effectLst/>
        </p:spPr>
        <p:txBody>
          <a:bodyPr wrap="none" anchor="ctr"/>
          <a:lstStyle/>
          <a:p>
            <a:pPr algn="ctr" eaLnBrk="1" hangingPunct="1"/>
            <a:r>
              <a:rPr lang="en-US" sz="2400" i="1">
                <a:latin typeface="Times New Roman" pitchFamily="18" charset="0"/>
              </a:rPr>
              <a:t>r r</a:t>
            </a:r>
          </a:p>
        </p:txBody>
      </p:sp>
      <p:sp>
        <p:nvSpPr>
          <p:cNvPr id="543752" name="Text Box 8"/>
          <p:cNvSpPr txBox="1">
            <a:spLocks noChangeArrowheads="1"/>
          </p:cNvSpPr>
          <p:nvPr/>
        </p:nvSpPr>
        <p:spPr bwMode="auto">
          <a:xfrm>
            <a:off x="6705600" y="3886200"/>
            <a:ext cx="407988" cy="579438"/>
          </a:xfrm>
          <a:prstGeom prst="rect">
            <a:avLst/>
          </a:prstGeom>
          <a:noFill/>
          <a:ln w="9525">
            <a:noFill/>
            <a:miter lim="800000"/>
            <a:headEnd/>
            <a:tailEnd/>
          </a:ln>
          <a:effectLst/>
        </p:spPr>
        <p:txBody>
          <a:bodyPr wrap="none">
            <a:spAutoFit/>
          </a:bodyPr>
          <a:lstStyle/>
          <a:p>
            <a:pPr eaLnBrk="1" hangingPunct="1"/>
            <a:r>
              <a:rPr lang="en-US" sz="3200">
                <a:latin typeface="Times New Roman" pitchFamily="18" charset="0"/>
                <a:sym typeface="Symbol" pitchFamily="18" charset="2"/>
              </a:rPr>
              <a:t></a:t>
            </a:r>
          </a:p>
        </p:txBody>
      </p:sp>
      <p:sp>
        <p:nvSpPr>
          <p:cNvPr id="543753" name="Line 9"/>
          <p:cNvSpPr>
            <a:spLocks noChangeShapeType="1"/>
          </p:cNvSpPr>
          <p:nvPr/>
        </p:nvSpPr>
        <p:spPr bwMode="auto">
          <a:xfrm>
            <a:off x="6934200" y="4648200"/>
            <a:ext cx="0" cy="533400"/>
          </a:xfrm>
          <a:prstGeom prst="line">
            <a:avLst/>
          </a:prstGeom>
          <a:noFill/>
          <a:ln w="25400">
            <a:solidFill>
              <a:schemeClr val="tx1"/>
            </a:solidFill>
            <a:round/>
            <a:headEnd/>
            <a:tailEnd type="arrow" w="lg" len="med"/>
          </a:ln>
          <a:effectLst/>
        </p:spPr>
        <p:txBody>
          <a:bodyPr/>
          <a:lstStyle/>
          <a:p>
            <a:endParaRPr lang="ru-RU"/>
          </a:p>
        </p:txBody>
      </p:sp>
      <p:sp>
        <p:nvSpPr>
          <p:cNvPr id="543754" name="Text Box 10"/>
          <p:cNvSpPr txBox="1">
            <a:spLocks noChangeArrowheads="1"/>
          </p:cNvSpPr>
          <p:nvPr/>
        </p:nvSpPr>
        <p:spPr bwMode="auto">
          <a:xfrm>
            <a:off x="152400" y="4800600"/>
            <a:ext cx="6057900" cy="1771650"/>
          </a:xfrm>
          <a:prstGeom prst="rect">
            <a:avLst/>
          </a:prstGeom>
          <a:noFill/>
          <a:ln w="9525">
            <a:noFill/>
            <a:miter lim="800000"/>
            <a:headEnd/>
            <a:tailEnd/>
          </a:ln>
          <a:effectLst/>
        </p:spPr>
        <p:txBody>
          <a:bodyPr wrap="none">
            <a:spAutoFit/>
          </a:bodyPr>
          <a:lstStyle/>
          <a:p>
            <a:pPr eaLnBrk="1" hangingPunct="1">
              <a:lnSpc>
                <a:spcPct val="90000"/>
              </a:lnSpc>
              <a:spcBef>
                <a:spcPct val="20000"/>
              </a:spcBef>
            </a:pPr>
            <a:r>
              <a:rPr lang="en-US" sz="3200">
                <a:latin typeface="Times New Roman" pitchFamily="18" charset="0"/>
              </a:rPr>
              <a:t>Genes show incomplete dominance </a:t>
            </a:r>
            <a:br>
              <a:rPr lang="en-US" sz="3200">
                <a:latin typeface="Times New Roman" pitchFamily="18" charset="0"/>
              </a:rPr>
            </a:br>
            <a:r>
              <a:rPr lang="en-US" sz="3200">
                <a:latin typeface="Times New Roman" pitchFamily="18" charset="0"/>
              </a:rPr>
              <a:t>when the heterozygous phenotype </a:t>
            </a:r>
            <a:br>
              <a:rPr lang="en-US" sz="3200">
                <a:latin typeface="Times New Roman" pitchFamily="18" charset="0"/>
              </a:rPr>
            </a:br>
            <a:r>
              <a:rPr lang="en-US" sz="3200">
                <a:latin typeface="Times New Roman" pitchFamily="18" charset="0"/>
              </a:rPr>
              <a:t>is intermediate.</a:t>
            </a:r>
          </a:p>
          <a:p>
            <a:pPr eaLnBrk="1" hangingPunct="1"/>
            <a:endParaRPr lang="en-US"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43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4374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4374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4374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4374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4375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4375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4375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43750"/>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543754"/>
                                        </p:tgtEl>
                                        <p:attrNameLst>
                                          <p:attrName>style.visibility</p:attrName>
                                        </p:attrNameLst>
                                      </p:cBhvr>
                                      <p:to>
                                        <p:strVal val="visible"/>
                                      </p:to>
                                    </p:set>
                                    <p:animEffect transition="in" filter="blinds(horizontal)">
                                      <p:cBhvr>
                                        <p:cTn id="43" dur="500"/>
                                        <p:tgtEl>
                                          <p:spTgt spid="543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747" grpId="0" build="p" autoUpdateAnimBg="0"/>
      <p:bldP spid="543749" grpId="0" animBg="1" autoUpdateAnimBg="0"/>
      <p:bldP spid="543750" grpId="0" animBg="1" autoUpdateAnimBg="0"/>
      <p:bldP spid="543751" grpId="0" animBg="1" autoUpdateAnimBg="0"/>
      <p:bldP spid="543752" grpId="0" autoUpdateAnimBg="0"/>
      <p:bldP spid="543753" grpId="0" animBg="1"/>
      <p:bldP spid="543754"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62000" y="304800"/>
            <a:ext cx="7772400" cy="914400"/>
          </a:xfrm>
        </p:spPr>
        <p:txBody>
          <a:bodyPr/>
          <a:lstStyle/>
          <a:p>
            <a:r>
              <a:rPr lang="en-US" b="1" smtClean="0"/>
              <a:t>Incomplete dominance</a:t>
            </a:r>
          </a:p>
        </p:txBody>
      </p:sp>
      <p:pic>
        <p:nvPicPr>
          <p:cNvPr id="544771" name="Picture 3" descr="0208"/>
          <p:cNvPicPr>
            <a:picLocks noChangeAspect="1" noChangeArrowheads="1"/>
          </p:cNvPicPr>
          <p:nvPr/>
        </p:nvPicPr>
        <p:blipFill>
          <a:blip r:embed="rId3" cstate="print"/>
          <a:srcRect/>
          <a:stretch>
            <a:fillRect/>
          </a:stretch>
        </p:blipFill>
        <p:spPr bwMode="auto">
          <a:xfrm>
            <a:off x="3733800" y="2743200"/>
            <a:ext cx="5105400" cy="3829050"/>
          </a:xfrm>
          <a:prstGeom prst="rect">
            <a:avLst/>
          </a:prstGeom>
          <a:noFill/>
          <a:ln w="9525">
            <a:noFill/>
            <a:miter lim="800000"/>
            <a:headEnd/>
            <a:tailEnd/>
          </a:ln>
        </p:spPr>
      </p:pic>
      <p:sp>
        <p:nvSpPr>
          <p:cNvPr id="544772" name="Text Box 4"/>
          <p:cNvSpPr>
            <a:spLocks noGrp="1" noChangeArrowheads="1"/>
          </p:cNvSpPr>
          <p:nvPr>
            <p:ph type="body" idx="1"/>
          </p:nvPr>
        </p:nvSpPr>
        <p:spPr>
          <a:xfrm>
            <a:off x="4343400" y="2667000"/>
            <a:ext cx="3886200" cy="457200"/>
          </a:xfrm>
          <a:solidFill>
            <a:schemeClr val="bg1"/>
          </a:solidFill>
        </p:spPr>
        <p:txBody>
          <a:bodyPr/>
          <a:lstStyle/>
          <a:p>
            <a:pPr>
              <a:spcBef>
                <a:spcPct val="0"/>
              </a:spcBef>
              <a:buFontTx/>
              <a:buNone/>
            </a:pPr>
            <a:r>
              <a:rPr lang="en-US" sz="2400" smtClean="0"/>
              <a:t>    Incomplete Dominance     </a:t>
            </a:r>
          </a:p>
        </p:txBody>
      </p:sp>
      <p:sp>
        <p:nvSpPr>
          <p:cNvPr id="544773" name="Text Box 5"/>
          <p:cNvSpPr txBox="1">
            <a:spLocks noChangeArrowheads="1"/>
          </p:cNvSpPr>
          <p:nvPr/>
        </p:nvSpPr>
        <p:spPr bwMode="auto">
          <a:xfrm>
            <a:off x="1692275" y="1066800"/>
            <a:ext cx="7272338" cy="2347913"/>
          </a:xfrm>
          <a:prstGeom prst="rect">
            <a:avLst/>
          </a:prstGeom>
          <a:noFill/>
          <a:ln w="9525">
            <a:noFill/>
            <a:miter lim="800000"/>
            <a:headEnd/>
            <a:tailEnd/>
          </a:ln>
          <a:effectLst/>
        </p:spPr>
        <p:txBody>
          <a:bodyPr>
            <a:spAutoFit/>
          </a:bodyPr>
          <a:lstStyle/>
          <a:p>
            <a:pPr eaLnBrk="1" hangingPunct="1"/>
            <a:r>
              <a:rPr lang="en-US" sz="2800">
                <a:latin typeface="Times New Roman" pitchFamily="18" charset="0"/>
              </a:rPr>
              <a:t>When F</a:t>
            </a:r>
            <a:r>
              <a:rPr lang="en-US" sz="2400">
                <a:latin typeface="Times New Roman" pitchFamily="18" charset="0"/>
              </a:rPr>
              <a:t>1</a:t>
            </a:r>
            <a:r>
              <a:rPr lang="en-US" sz="2800">
                <a:latin typeface="Times New Roman" pitchFamily="18" charset="0"/>
              </a:rPr>
              <a:t> generation (all pink flowers) is self </a:t>
            </a:r>
          </a:p>
          <a:p>
            <a:pPr eaLnBrk="1" hangingPunct="1"/>
            <a:r>
              <a:rPr lang="en-US" sz="2800">
                <a:latin typeface="Times New Roman" pitchFamily="18" charset="0"/>
              </a:rPr>
              <a:t>pollinated, the F</a:t>
            </a:r>
            <a:r>
              <a:rPr lang="en-US" sz="2400">
                <a:latin typeface="Times New Roman" pitchFamily="18" charset="0"/>
              </a:rPr>
              <a:t>2</a:t>
            </a:r>
            <a:r>
              <a:rPr lang="en-US" sz="2800">
                <a:latin typeface="Times New Roman" pitchFamily="18" charset="0"/>
              </a:rPr>
              <a:t> generation is </a:t>
            </a:r>
            <a:r>
              <a:rPr lang="en-US" sz="2800" b="1">
                <a:latin typeface="Times New Roman" pitchFamily="18" charset="0"/>
              </a:rPr>
              <a:t>1:2:1 </a:t>
            </a:r>
          </a:p>
          <a:p>
            <a:pPr eaLnBrk="1" hangingPunct="1"/>
            <a:r>
              <a:rPr lang="en-US" sz="2800">
                <a:latin typeface="Times New Roman" pitchFamily="18" charset="0"/>
              </a:rPr>
              <a:t>red, pink, white</a:t>
            </a:r>
          </a:p>
          <a:p>
            <a:pPr eaLnBrk="1" hangingPunct="1"/>
            <a:endParaRPr lang="en-US" sz="3200">
              <a:latin typeface="Times New Roman" pitchFamily="18" charset="0"/>
            </a:endParaRPr>
          </a:p>
          <a:p>
            <a:pPr eaLnBrk="1" hangingPunct="1"/>
            <a:r>
              <a:rPr lang="en-US" sz="3200">
                <a:latin typeface="Times New Roman" pitchFamily="18" charset="0"/>
              </a:rPr>
              <a:t> </a:t>
            </a:r>
          </a:p>
        </p:txBody>
      </p:sp>
      <p:graphicFrame>
        <p:nvGraphicFramePr>
          <p:cNvPr id="544774" name="Group 6"/>
          <p:cNvGraphicFramePr>
            <a:graphicFrameLocks noGrp="1"/>
          </p:cNvGraphicFramePr>
          <p:nvPr/>
        </p:nvGraphicFramePr>
        <p:xfrm>
          <a:off x="1219200" y="3962400"/>
          <a:ext cx="1905000" cy="1828800"/>
        </p:xfrm>
        <a:graphic>
          <a:graphicData uri="http://schemas.openxmlformats.org/drawingml/2006/table">
            <a:tbl>
              <a:tblPr/>
              <a:tblGrid>
                <a:gridCol w="987425"/>
                <a:gridCol w="917575"/>
              </a:tblGrid>
              <a:tr h="914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rPr>
                        <a:t>R  </a:t>
                      </a:r>
                      <a:r>
                        <a:rPr kumimoji="0" lang="en-US" sz="2400" b="1" i="0" u="none" strike="noStrike" cap="none" normalizeH="0" baseline="0" dirty="0" err="1" smtClean="0">
                          <a:ln>
                            <a:noFill/>
                          </a:ln>
                          <a:solidFill>
                            <a:schemeClr val="tx1"/>
                          </a:solidFill>
                          <a:effectLst/>
                          <a:latin typeface="Times"/>
                        </a:rPr>
                        <a:t>R</a:t>
                      </a:r>
                      <a:endParaRPr kumimoji="0" lang="en-US" sz="2400" b="1" i="0" u="none" strike="noStrike" cap="none" normalizeH="0" baseline="0" dirty="0" smtClean="0">
                        <a:ln>
                          <a:noFill/>
                        </a:ln>
                        <a:solidFill>
                          <a:schemeClr val="tx1"/>
                        </a:solidFill>
                        <a:effectLst/>
                        <a:latin typeface="Times"/>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042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a:rPr>
                        <a:t>R</a:t>
                      </a:r>
                      <a:r>
                        <a:rPr kumimoji="0" lang="en-US" sz="2400" b="1" i="1" u="none" strike="noStrike" cap="none" normalizeH="0" baseline="0" smtClean="0">
                          <a:ln>
                            <a:noFill/>
                          </a:ln>
                          <a:solidFill>
                            <a:schemeClr val="tx1"/>
                          </a:solidFill>
                          <a:effectLst/>
                          <a:latin typeface="Times"/>
                        </a:rPr>
                        <a:t> 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914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a:rPr>
                        <a:t>R </a:t>
                      </a:r>
                      <a:r>
                        <a:rPr kumimoji="0" lang="en-US" sz="2400" b="1" i="1" u="none" strike="noStrike" cap="none" normalizeH="0" baseline="0" smtClean="0">
                          <a:ln>
                            <a:noFill/>
                          </a:ln>
                          <a:solidFill>
                            <a:schemeClr val="tx1"/>
                          </a:solidFill>
                          <a:effectLst/>
                          <a:latin typeface="Times"/>
                        </a:rPr>
                        <a:t>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tx1"/>
                          </a:solidFill>
                          <a:effectLst/>
                          <a:latin typeface="Times"/>
                        </a:rPr>
                        <a:t>r </a:t>
                      </a:r>
                      <a:r>
                        <a:rPr kumimoji="0" lang="en-US" sz="2400" b="1" i="1" u="none" strike="noStrike" cap="none" normalizeH="0" baseline="0" dirty="0" err="1" smtClean="0">
                          <a:ln>
                            <a:noFill/>
                          </a:ln>
                          <a:solidFill>
                            <a:schemeClr val="tx1"/>
                          </a:solidFill>
                          <a:effectLst/>
                          <a:latin typeface="Times"/>
                        </a:rPr>
                        <a:t>r</a:t>
                      </a:r>
                      <a:endParaRPr kumimoji="0" lang="en-US" sz="2400" b="1" i="1" u="none" strike="noStrike" cap="none" normalizeH="0" baseline="0" dirty="0" smtClean="0">
                        <a:ln>
                          <a:noFill/>
                        </a:ln>
                        <a:solidFill>
                          <a:schemeClr val="tx1"/>
                        </a:solidFill>
                        <a:effectLst/>
                        <a:latin typeface="Time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44785" name="Text Box 17"/>
          <p:cNvSpPr txBox="1">
            <a:spLocks noChangeArrowheads="1"/>
          </p:cNvSpPr>
          <p:nvPr/>
        </p:nvSpPr>
        <p:spPr bwMode="auto">
          <a:xfrm>
            <a:off x="1447800" y="3352800"/>
            <a:ext cx="1377950" cy="641350"/>
          </a:xfrm>
          <a:prstGeom prst="rect">
            <a:avLst/>
          </a:prstGeom>
          <a:noFill/>
          <a:ln w="9525">
            <a:noFill/>
            <a:miter lim="800000"/>
            <a:headEnd/>
            <a:tailEnd/>
          </a:ln>
          <a:effectLst/>
        </p:spPr>
        <p:txBody>
          <a:bodyPr wrap="none">
            <a:spAutoFit/>
          </a:bodyPr>
          <a:lstStyle/>
          <a:p>
            <a:pPr eaLnBrk="1" hangingPunct="1"/>
            <a:r>
              <a:rPr lang="en-US" sz="3600" b="1">
                <a:latin typeface="Times New Roman" pitchFamily="18" charset="0"/>
              </a:rPr>
              <a:t>R      </a:t>
            </a:r>
            <a:r>
              <a:rPr lang="en-US" sz="3600" b="1" i="1">
                <a:latin typeface="Times New Roman" pitchFamily="18" charset="0"/>
              </a:rPr>
              <a:t>r</a:t>
            </a:r>
          </a:p>
        </p:txBody>
      </p:sp>
      <p:sp>
        <p:nvSpPr>
          <p:cNvPr id="544786" name="Text Box 18"/>
          <p:cNvSpPr txBox="1">
            <a:spLocks noChangeArrowheads="1"/>
          </p:cNvSpPr>
          <p:nvPr/>
        </p:nvSpPr>
        <p:spPr bwMode="auto">
          <a:xfrm>
            <a:off x="533400" y="4038600"/>
            <a:ext cx="628650" cy="1739900"/>
          </a:xfrm>
          <a:prstGeom prst="rect">
            <a:avLst/>
          </a:prstGeom>
          <a:noFill/>
          <a:ln w="9525">
            <a:noFill/>
            <a:miter lim="800000"/>
            <a:headEnd/>
            <a:tailEnd/>
          </a:ln>
          <a:effectLst/>
        </p:spPr>
        <p:txBody>
          <a:bodyPr wrap="none">
            <a:spAutoFit/>
          </a:bodyPr>
          <a:lstStyle/>
          <a:p>
            <a:pPr eaLnBrk="1" hangingPunct="1"/>
            <a:r>
              <a:rPr lang="en-US" sz="3600" b="1" i="1">
                <a:latin typeface="Times New Roman" pitchFamily="18" charset="0"/>
              </a:rPr>
              <a:t> </a:t>
            </a:r>
            <a:r>
              <a:rPr lang="en-US" sz="3600" b="1">
                <a:latin typeface="Times New Roman" pitchFamily="18" charset="0"/>
              </a:rPr>
              <a:t>R</a:t>
            </a:r>
            <a:endParaRPr lang="en-US" sz="3600" b="1" i="1">
              <a:latin typeface="Times New Roman" pitchFamily="18" charset="0"/>
            </a:endParaRPr>
          </a:p>
          <a:p>
            <a:pPr eaLnBrk="1" hangingPunct="1"/>
            <a:endParaRPr lang="en-US" sz="3600" b="1">
              <a:latin typeface="Times New Roman" pitchFamily="18" charset="0"/>
            </a:endParaRPr>
          </a:p>
          <a:p>
            <a:pPr eaLnBrk="1" hangingPunct="1"/>
            <a:r>
              <a:rPr lang="en-US" sz="3600" b="1" i="1">
                <a:latin typeface="Times New Roman" pitchFamily="18" charset="0"/>
              </a:rPr>
              <a:t>  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4477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4478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4478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54477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44772">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5447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72" grpId="0" build="p" autoUpdateAnimBg="0"/>
      <p:bldP spid="544773" grpId="0" autoUpdateAnimBg="0"/>
      <p:bldP spid="544785" grpId="0" autoUpdateAnimBg="0"/>
      <p:bldP spid="544786"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Прямоугольник 2"/>
          <p:cNvSpPr/>
          <p:nvPr/>
        </p:nvSpPr>
        <p:spPr>
          <a:xfrm>
            <a:off x="1878013" y="765175"/>
            <a:ext cx="6985000" cy="5816600"/>
          </a:xfrm>
          <a:prstGeom prst="rect">
            <a:avLst/>
          </a:prstGeom>
        </p:spPr>
        <p:txBody>
          <a:bodyPr>
            <a:spAutoFit/>
          </a:bodyPr>
          <a:lstStyle/>
          <a:p>
            <a:pPr>
              <a:defRPr/>
            </a:pPr>
            <a:r>
              <a:rPr lang="en-US" sz="3200" b="1" dirty="0"/>
              <a:t>Examples of incomplete dominance </a:t>
            </a:r>
            <a:endParaRPr lang="en-US" dirty="0"/>
          </a:p>
          <a:p>
            <a:pPr marL="342900" indent="-342900">
              <a:buFont typeface="Arial" pitchFamily="34" charset="0"/>
              <a:buChar char="•"/>
              <a:defRPr/>
            </a:pPr>
            <a:r>
              <a:rPr lang="en-US" dirty="0"/>
              <a:t>A child with wavy hair as a result of one parent's curly hair and the other's straight hair.</a:t>
            </a:r>
          </a:p>
          <a:p>
            <a:pPr marL="342900" indent="-342900">
              <a:buFont typeface="Arial" pitchFamily="34" charset="0"/>
              <a:buChar char="•"/>
              <a:defRPr/>
            </a:pPr>
            <a:r>
              <a:rPr lang="en-US" dirty="0" err="1"/>
              <a:t>Tay</a:t>
            </a:r>
            <a:r>
              <a:rPr lang="en-US" dirty="0"/>
              <a:t>-Sachs disease is an example of the result of incomplete dominance because the gene that makes the antibodies only creates half of the necessary antibodies which creates a vulnerability in the individual to get </a:t>
            </a:r>
            <a:r>
              <a:rPr lang="en-US" dirty="0" err="1"/>
              <a:t>Tay</a:t>
            </a:r>
            <a:r>
              <a:rPr lang="en-US" dirty="0"/>
              <a:t>-Sachs.</a:t>
            </a:r>
          </a:p>
          <a:p>
            <a:pPr marL="342900" indent="-342900">
              <a:buFont typeface="Arial" pitchFamily="34" charset="0"/>
              <a:buChar char="•"/>
              <a:defRPr/>
            </a:pPr>
            <a:r>
              <a:rPr lang="en-US" dirty="0"/>
              <a:t>One parent has a large lip protrusion, the other parent has a small lip protrusion and the child has an average lip protrusion.</a:t>
            </a:r>
          </a:p>
          <a:p>
            <a:pPr marL="342900" indent="-342900">
              <a:buFont typeface="Arial" pitchFamily="34" charset="0"/>
              <a:buChar char="•"/>
              <a:defRPr/>
            </a:pPr>
            <a:r>
              <a:rPr lang="en-US" dirty="0"/>
              <a:t>One parent has a high voice, the other parent has a low-pitched voice, so the child has a voice of medium pitch.</a:t>
            </a:r>
          </a:p>
          <a:p>
            <a:pPr marL="342900" indent="-342900">
              <a:buFont typeface="Arial" pitchFamily="34" charset="0"/>
              <a:buChar char="•"/>
              <a:defRPr/>
            </a:pPr>
            <a:r>
              <a:rPr lang="en-US" dirty="0"/>
              <a:t>Sickle cell disease is the result of incomplete dominance as those who have the disease carry 50% normal and 50% </a:t>
            </a:r>
            <a:r>
              <a:rPr lang="en-US" dirty="0" err="1"/>
              <a:t>abnomal</a:t>
            </a:r>
            <a:r>
              <a:rPr lang="en-US" dirty="0"/>
              <a:t> hemoglobin.</a:t>
            </a:r>
          </a:p>
          <a:p>
            <a:pPr marL="342900" indent="-342900">
              <a:buFont typeface="Arial" pitchFamily="34" charset="0"/>
              <a:buChar char="•"/>
              <a:defRPr/>
            </a:pPr>
            <a:r>
              <a:rPr lang="en-US" dirty="0"/>
              <a:t>If a red tulip and a white tulip are cross pollinated they result is a pink tulip.</a:t>
            </a:r>
          </a:p>
          <a:p>
            <a:pPr marL="342900" indent="-342900">
              <a:buFont typeface="Arial" pitchFamily="34" charset="0"/>
              <a:buChar char="•"/>
              <a:defRPr/>
            </a:pPr>
            <a:r>
              <a:rPr lang="en-US" dirty="0"/>
              <a:t>A person with big hands and a person with small hands have offspring with hands of average size.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i="1" dirty="0">
                <a:cs typeface="Times New Roman" pitchFamily="18" charset="0"/>
              </a:rPr>
              <a:t>Sickle </a:t>
            </a:r>
            <a:r>
              <a:rPr lang="en-US" i="1" dirty="0" smtClean="0">
                <a:cs typeface="Times New Roman" pitchFamily="18" charset="0"/>
              </a:rPr>
              <a:t>cell anemia</a:t>
            </a:r>
            <a:endParaRPr lang="ru-RU" dirty="0"/>
          </a:p>
        </p:txBody>
      </p:sp>
      <p:sp>
        <p:nvSpPr>
          <p:cNvPr id="3" name="Содержимое 2"/>
          <p:cNvSpPr>
            <a:spLocks noGrp="1"/>
          </p:cNvSpPr>
          <p:nvPr>
            <p:ph idx="1"/>
          </p:nvPr>
        </p:nvSpPr>
        <p:spPr/>
        <p:txBody>
          <a:bodyPr/>
          <a:lstStyle/>
          <a:p>
            <a:pPr>
              <a:buFontTx/>
              <a:buNone/>
            </a:pPr>
            <a:r>
              <a:rPr lang="en-US" b="1" i="1" dirty="0" smtClean="0">
                <a:cs typeface="Times New Roman" pitchFamily="18" charset="0"/>
              </a:rPr>
              <a:t>Sickle cell disease </a:t>
            </a:r>
            <a:r>
              <a:rPr lang="en-US" dirty="0" smtClean="0">
                <a:cs typeface="Times New Roman" pitchFamily="18" charset="0"/>
              </a:rPr>
              <a:t>is the result of incomplete dominance as those who have the disease carry 50% normal and 50% abnormal hemoglobin.</a:t>
            </a:r>
          </a:p>
          <a:p>
            <a:pPr>
              <a:lnSpc>
                <a:spcPct val="90000"/>
              </a:lnSpc>
              <a:buFontTx/>
              <a:buNone/>
            </a:pPr>
            <a:endParaRPr lang="en-US" sz="2000" b="1" dirty="0" smtClean="0">
              <a:solidFill>
                <a:srgbClr val="000000"/>
              </a:solidFill>
            </a:endParaRPr>
          </a:p>
          <a:p>
            <a:pPr>
              <a:lnSpc>
                <a:spcPct val="90000"/>
              </a:lnSpc>
              <a:buFontTx/>
              <a:buNone/>
            </a:pPr>
            <a:r>
              <a:rPr lang="en-US" sz="2000" b="1" dirty="0" smtClean="0">
                <a:solidFill>
                  <a:srgbClr val="000000"/>
                </a:solidFill>
              </a:rPr>
              <a:t>P: ♀ </a:t>
            </a:r>
            <a:r>
              <a:rPr lang="en-US" sz="2000" b="1" dirty="0" err="1" smtClean="0">
                <a:solidFill>
                  <a:srgbClr val="000000"/>
                </a:solidFill>
              </a:rPr>
              <a:t>HbAHbA</a:t>
            </a:r>
            <a:r>
              <a:rPr lang="en-US" sz="2000" b="1" dirty="0" smtClean="0">
                <a:solidFill>
                  <a:srgbClr val="000000"/>
                </a:solidFill>
              </a:rPr>
              <a:t>            x            ♂ </a:t>
            </a:r>
            <a:r>
              <a:rPr lang="en-US" sz="2000" b="1" dirty="0" err="1" smtClean="0">
                <a:solidFill>
                  <a:srgbClr val="000000"/>
                </a:solidFill>
              </a:rPr>
              <a:t>HbSHbA</a:t>
            </a:r>
            <a:endParaRPr lang="en-US" sz="2000" b="1" dirty="0" smtClean="0">
              <a:solidFill>
                <a:srgbClr val="000000"/>
              </a:solidFill>
            </a:endParaRPr>
          </a:p>
          <a:p>
            <a:pPr>
              <a:lnSpc>
                <a:spcPct val="90000"/>
              </a:lnSpc>
              <a:buFontTx/>
              <a:buNone/>
            </a:pPr>
            <a:r>
              <a:rPr lang="en-US" sz="2000" b="1" dirty="0" smtClean="0">
                <a:solidFill>
                  <a:srgbClr val="000000"/>
                </a:solidFill>
              </a:rPr>
              <a:t>G:        </a:t>
            </a:r>
            <a:r>
              <a:rPr lang="en-US" sz="2000" b="1" dirty="0" err="1" smtClean="0">
                <a:solidFill>
                  <a:srgbClr val="000000"/>
                </a:solidFill>
              </a:rPr>
              <a:t>HbA</a:t>
            </a:r>
            <a:r>
              <a:rPr lang="en-US" sz="2000" b="1" dirty="0" smtClean="0">
                <a:solidFill>
                  <a:srgbClr val="000000"/>
                </a:solidFill>
              </a:rPr>
              <a:t>                                       </a:t>
            </a:r>
            <a:r>
              <a:rPr lang="en-US" sz="2000" b="1" dirty="0" err="1" smtClean="0">
                <a:solidFill>
                  <a:srgbClr val="000000"/>
                </a:solidFill>
              </a:rPr>
              <a:t>HbS</a:t>
            </a:r>
            <a:r>
              <a:rPr lang="en-US" sz="2000" b="1" dirty="0" smtClean="0">
                <a:solidFill>
                  <a:srgbClr val="000000"/>
                </a:solidFill>
              </a:rPr>
              <a:t>, </a:t>
            </a:r>
            <a:r>
              <a:rPr lang="en-US" sz="2000" b="1" dirty="0" err="1" smtClean="0">
                <a:solidFill>
                  <a:srgbClr val="000000"/>
                </a:solidFill>
              </a:rPr>
              <a:t>HbA</a:t>
            </a:r>
            <a:endParaRPr lang="en-US" sz="2000" b="1" dirty="0" smtClean="0">
              <a:solidFill>
                <a:srgbClr val="000000"/>
              </a:solidFill>
            </a:endParaRPr>
          </a:p>
          <a:p>
            <a:pPr>
              <a:lnSpc>
                <a:spcPct val="90000"/>
              </a:lnSpc>
              <a:buFontTx/>
              <a:buNone/>
            </a:pPr>
            <a:r>
              <a:rPr lang="en-US" sz="2000" b="1" dirty="0" smtClean="0">
                <a:solidFill>
                  <a:srgbClr val="000000"/>
                </a:solidFill>
              </a:rPr>
              <a:t>F</a:t>
            </a:r>
            <a:r>
              <a:rPr lang="en-US" sz="1800" b="1" dirty="0" smtClean="0">
                <a:solidFill>
                  <a:srgbClr val="000000"/>
                </a:solidFill>
              </a:rPr>
              <a:t>1</a:t>
            </a:r>
            <a:r>
              <a:rPr lang="en-US" sz="2000" b="1" dirty="0" smtClean="0">
                <a:solidFill>
                  <a:srgbClr val="000000"/>
                </a:solidFill>
              </a:rPr>
              <a:t> :      </a:t>
            </a:r>
            <a:r>
              <a:rPr lang="en-US" sz="2000" b="1" dirty="0" err="1" smtClean="0">
                <a:solidFill>
                  <a:srgbClr val="000000"/>
                </a:solidFill>
              </a:rPr>
              <a:t>HbAHbS</a:t>
            </a:r>
            <a:r>
              <a:rPr lang="en-US" sz="2000" b="1" dirty="0" smtClean="0">
                <a:solidFill>
                  <a:srgbClr val="000000"/>
                </a:solidFill>
              </a:rPr>
              <a:t> - survive;  </a:t>
            </a:r>
            <a:r>
              <a:rPr lang="en-US" sz="2000" b="1" dirty="0" err="1" smtClean="0">
                <a:solidFill>
                  <a:srgbClr val="000000"/>
                </a:solidFill>
              </a:rPr>
              <a:t>HbAHbA</a:t>
            </a:r>
            <a:r>
              <a:rPr lang="en-US" sz="2000" b="1" dirty="0" smtClean="0">
                <a:solidFill>
                  <a:srgbClr val="000000"/>
                </a:solidFill>
              </a:rPr>
              <a:t> – not viable </a:t>
            </a:r>
            <a:endParaRPr lang="en-US" sz="4000" dirty="0" smtClean="0">
              <a:cs typeface="Times New Roman" pitchFamily="18" charset="0"/>
            </a:endParaRPr>
          </a:p>
          <a:p>
            <a:pPr>
              <a:buNone/>
            </a:pPr>
            <a:r>
              <a:rPr lang="en-US" dirty="0" smtClean="0"/>
              <a:t>	</a:t>
            </a:r>
            <a:r>
              <a:rPr lang="en-US" smtClean="0"/>
              <a:t>		1 : 1</a:t>
            </a:r>
            <a:endParaRPr lang="ru-RU" dirty="0"/>
          </a:p>
        </p:txBody>
      </p:sp>
      <p:sp>
        <p:nvSpPr>
          <p:cNvPr id="4" name="Текст 3"/>
          <p:cNvSpPr>
            <a:spLocks noGrp="1"/>
          </p:cNvSpPr>
          <p:nvPr>
            <p:ph type="body" sz="half" idx="2"/>
          </p:nvPr>
        </p:nvSpPr>
        <p:spPr/>
        <p:txBody>
          <a:bodyPr/>
          <a:lstStyle/>
          <a:p>
            <a:endParaRPr lang="ru-RU" dirty="0"/>
          </a:p>
        </p:txBody>
      </p:sp>
      <p:pic>
        <p:nvPicPr>
          <p:cNvPr id="4098" name="Picture 2"/>
          <p:cNvPicPr>
            <a:picLocks noChangeAspect="1" noChangeArrowheads="1"/>
          </p:cNvPicPr>
          <p:nvPr/>
        </p:nvPicPr>
        <p:blipFill>
          <a:blip r:embed="rId2" cstate="print"/>
          <a:srcRect l="3819"/>
          <a:stretch>
            <a:fillRect/>
          </a:stretch>
        </p:blipFill>
        <p:spPr bwMode="auto">
          <a:xfrm>
            <a:off x="395536" y="1412777"/>
            <a:ext cx="3021506" cy="3600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3810" name="Rectangle 2"/>
          <p:cNvSpPr>
            <a:spLocks noGrp="1" noChangeArrowheads="1"/>
          </p:cNvSpPr>
          <p:nvPr>
            <p:ph type="body" idx="1"/>
          </p:nvPr>
        </p:nvSpPr>
        <p:spPr>
          <a:xfrm>
            <a:off x="179512" y="990600"/>
            <a:ext cx="8784976" cy="5181600"/>
          </a:xfrm>
        </p:spPr>
        <p:txBody>
          <a:bodyPr/>
          <a:lstStyle/>
          <a:p>
            <a:r>
              <a:rPr lang="en-US" dirty="0" smtClean="0"/>
              <a:t>Mendel was the first biologist to use Mathematics – to explain his results quantitatively.</a:t>
            </a:r>
          </a:p>
          <a:p>
            <a:r>
              <a:rPr lang="en-US" dirty="0" smtClean="0"/>
              <a:t>Mendel predicted</a:t>
            </a:r>
          </a:p>
          <a:p>
            <a:pPr>
              <a:buFontTx/>
              <a:buNone/>
            </a:pPr>
            <a:r>
              <a:rPr lang="en-US" dirty="0" smtClean="0"/>
              <a:t>	The concept of genes</a:t>
            </a:r>
          </a:p>
          <a:p>
            <a:pPr>
              <a:buFontTx/>
              <a:buNone/>
            </a:pPr>
            <a:r>
              <a:rPr lang="en-US" dirty="0" smtClean="0"/>
              <a:t>	That genes occur in pairs</a:t>
            </a:r>
          </a:p>
          <a:p>
            <a:pPr>
              <a:buFontTx/>
              <a:buNone/>
            </a:pPr>
            <a:r>
              <a:rPr lang="en-US" dirty="0" smtClean="0"/>
              <a:t>	That one gene of each pair is</a:t>
            </a:r>
            <a:br>
              <a:rPr lang="en-US" dirty="0" smtClean="0"/>
            </a:br>
            <a:r>
              <a:rPr lang="en-US" dirty="0" smtClean="0"/>
              <a:t>present in the gametes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381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381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381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381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38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3810"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sz="half" idx="1"/>
          </p:nvPr>
        </p:nvSpPr>
        <p:spPr>
          <a:xfrm>
            <a:off x="1187176" y="-98821"/>
            <a:ext cx="4896992" cy="1079549"/>
          </a:xfrm>
        </p:spPr>
        <p:txBody>
          <a:bodyPr>
            <a:normAutofit/>
          </a:bodyPr>
          <a:lstStyle/>
          <a:p>
            <a:pPr>
              <a:buFontTx/>
              <a:buNone/>
            </a:pPr>
            <a:r>
              <a:rPr lang="en-US" b="1" dirty="0" smtClean="0"/>
              <a:t>   </a:t>
            </a:r>
            <a:r>
              <a:rPr lang="en-US" dirty="0" smtClean="0"/>
              <a:t>Polymers of hemoglobin</a:t>
            </a:r>
            <a:br>
              <a:rPr lang="en-US" dirty="0" smtClean="0"/>
            </a:br>
            <a:r>
              <a:rPr lang="en-US" dirty="0" smtClean="0"/>
              <a:t>deform red blood cells</a:t>
            </a:r>
          </a:p>
        </p:txBody>
      </p:sp>
      <p:pic>
        <p:nvPicPr>
          <p:cNvPr id="35844" name="Picture 4" descr="sc"/>
          <p:cNvPicPr>
            <a:picLocks noChangeAspect="1" noChangeArrowheads="1"/>
          </p:cNvPicPr>
          <p:nvPr/>
        </p:nvPicPr>
        <p:blipFill>
          <a:blip r:embed="rId3" cstate="print"/>
          <a:srcRect/>
          <a:stretch>
            <a:fillRect/>
          </a:stretch>
        </p:blipFill>
        <p:spPr bwMode="auto">
          <a:xfrm>
            <a:off x="7183362" y="0"/>
            <a:ext cx="1960638" cy="2523108"/>
          </a:xfrm>
          <a:prstGeom prst="rect">
            <a:avLst/>
          </a:prstGeom>
          <a:noFill/>
          <a:ln w="9525">
            <a:noFill/>
            <a:miter lim="800000"/>
            <a:headEnd/>
            <a:tailEnd/>
          </a:ln>
        </p:spPr>
      </p:pic>
      <p:sp>
        <p:nvSpPr>
          <p:cNvPr id="35845" name="Text Box 5"/>
          <p:cNvSpPr txBox="1">
            <a:spLocks noChangeArrowheads="1"/>
          </p:cNvSpPr>
          <p:nvPr/>
        </p:nvSpPr>
        <p:spPr bwMode="auto">
          <a:xfrm>
            <a:off x="4067944" y="1052736"/>
            <a:ext cx="1655762" cy="579437"/>
          </a:xfrm>
          <a:prstGeom prst="rect">
            <a:avLst/>
          </a:prstGeom>
          <a:noFill/>
          <a:ln w="9525">
            <a:noFill/>
            <a:miter lim="800000"/>
            <a:headEnd/>
            <a:tailEnd/>
          </a:ln>
          <a:effectLst/>
        </p:spPr>
        <p:txBody>
          <a:bodyPr>
            <a:spAutoFit/>
          </a:bodyPr>
          <a:lstStyle/>
          <a:p>
            <a:pPr algn="r"/>
            <a:r>
              <a:rPr lang="en-US" sz="3200" b="1" dirty="0">
                <a:solidFill>
                  <a:srgbClr val="FF0000"/>
                </a:solidFill>
                <a:latin typeface="Arial" charset="0"/>
              </a:rPr>
              <a:t>Normal</a:t>
            </a:r>
          </a:p>
        </p:txBody>
      </p:sp>
      <p:sp>
        <p:nvSpPr>
          <p:cNvPr id="35846" name="Text Box 6"/>
          <p:cNvSpPr txBox="1">
            <a:spLocks noChangeArrowheads="1"/>
          </p:cNvSpPr>
          <p:nvPr/>
        </p:nvSpPr>
        <p:spPr bwMode="auto">
          <a:xfrm>
            <a:off x="4211960" y="1556792"/>
            <a:ext cx="1357312" cy="579438"/>
          </a:xfrm>
          <a:prstGeom prst="rect">
            <a:avLst/>
          </a:prstGeom>
          <a:noFill/>
          <a:ln w="9525">
            <a:noFill/>
            <a:miter lim="800000"/>
            <a:headEnd/>
            <a:tailEnd/>
          </a:ln>
          <a:effectLst/>
        </p:spPr>
        <p:txBody>
          <a:bodyPr>
            <a:spAutoFit/>
          </a:bodyPr>
          <a:lstStyle/>
          <a:p>
            <a:pPr algn="r"/>
            <a:r>
              <a:rPr lang="en-US" sz="3200" b="1" dirty="0">
                <a:solidFill>
                  <a:srgbClr val="FF0000"/>
                </a:solidFill>
                <a:latin typeface="Arial" charset="0"/>
              </a:rPr>
              <a:t>Sickle</a:t>
            </a:r>
          </a:p>
        </p:txBody>
      </p:sp>
      <p:sp>
        <p:nvSpPr>
          <p:cNvPr id="35847" name="Line 7"/>
          <p:cNvSpPr>
            <a:spLocks noChangeShapeType="1"/>
          </p:cNvSpPr>
          <p:nvPr/>
        </p:nvSpPr>
        <p:spPr bwMode="auto">
          <a:xfrm flipV="1">
            <a:off x="5877272" y="404664"/>
            <a:ext cx="1143000" cy="914400"/>
          </a:xfrm>
          <a:prstGeom prst="line">
            <a:avLst/>
          </a:prstGeom>
          <a:noFill/>
          <a:ln w="76200">
            <a:solidFill>
              <a:srgbClr val="FF0000"/>
            </a:solidFill>
            <a:round/>
            <a:headEnd/>
            <a:tailEnd type="triangle" w="med" len="med"/>
          </a:ln>
          <a:effectLst/>
        </p:spPr>
        <p:txBody>
          <a:bodyPr>
            <a:spAutoFit/>
          </a:bodyPr>
          <a:lstStyle/>
          <a:p>
            <a:endParaRPr lang="ru-RU"/>
          </a:p>
        </p:txBody>
      </p:sp>
      <p:sp>
        <p:nvSpPr>
          <p:cNvPr id="35848" name="Line 8"/>
          <p:cNvSpPr>
            <a:spLocks noChangeShapeType="1"/>
          </p:cNvSpPr>
          <p:nvPr/>
        </p:nvSpPr>
        <p:spPr bwMode="auto">
          <a:xfrm>
            <a:off x="5716488" y="1772816"/>
            <a:ext cx="1447800" cy="0"/>
          </a:xfrm>
          <a:prstGeom prst="line">
            <a:avLst/>
          </a:prstGeom>
          <a:noFill/>
          <a:ln w="76200">
            <a:solidFill>
              <a:srgbClr val="FF0000"/>
            </a:solidFill>
            <a:round/>
            <a:headEnd/>
            <a:tailEnd type="triangle" w="med" len="med"/>
          </a:ln>
          <a:effectLst/>
        </p:spPr>
        <p:txBody>
          <a:bodyPr>
            <a:spAutoFit/>
          </a:bodyPr>
          <a:lstStyle/>
          <a:p>
            <a:endParaRPr lang="ru-RU"/>
          </a:p>
        </p:txBody>
      </p:sp>
      <p:pic>
        <p:nvPicPr>
          <p:cNvPr id="35851" name="Picture 9" descr="Ef-2"/>
          <p:cNvPicPr>
            <a:picLocks noChangeAspect="1" noChangeArrowheads="1"/>
          </p:cNvPicPr>
          <p:nvPr/>
        </p:nvPicPr>
        <p:blipFill>
          <a:blip r:embed="rId4" cstate="print">
            <a:lum contrast="24000"/>
          </a:blip>
          <a:srcRect/>
          <a:stretch>
            <a:fillRect/>
          </a:stretch>
        </p:blipFill>
        <p:spPr bwMode="auto">
          <a:xfrm>
            <a:off x="0" y="908720"/>
            <a:ext cx="3960812" cy="1970088"/>
          </a:xfrm>
          <a:prstGeom prst="rect">
            <a:avLst/>
          </a:prstGeom>
          <a:noFill/>
          <a:ln w="9525">
            <a:noFill/>
            <a:miter lim="800000"/>
            <a:headEnd/>
            <a:tailEnd/>
          </a:ln>
          <a:effectLst/>
        </p:spPr>
      </p:pic>
      <p:sp>
        <p:nvSpPr>
          <p:cNvPr id="15" name="Прямоугольник 14"/>
          <p:cNvSpPr/>
          <p:nvPr/>
        </p:nvSpPr>
        <p:spPr>
          <a:xfrm>
            <a:off x="251520" y="2883708"/>
            <a:ext cx="8892480" cy="3908762"/>
          </a:xfrm>
          <a:prstGeom prst="rect">
            <a:avLst/>
          </a:prstGeom>
        </p:spPr>
        <p:txBody>
          <a:bodyPr wrap="square">
            <a:spAutoFit/>
          </a:bodyPr>
          <a:lstStyle/>
          <a:p>
            <a:r>
              <a:rPr lang="en-US" sz="2400" baseline="-25000" dirty="0" smtClean="0"/>
              <a:t>The </a:t>
            </a:r>
            <a:r>
              <a:rPr lang="en-US" sz="2400" baseline="-25000" dirty="0"/>
              <a:t>human disease sickle-cell anemia gives </a:t>
            </a:r>
            <a:r>
              <a:rPr lang="en-US" sz="2400" baseline="-25000" dirty="0" smtClean="0"/>
              <a:t>interesting </a:t>
            </a:r>
            <a:r>
              <a:rPr lang="en-US" sz="2400" baseline="-25000" dirty="0"/>
              <a:t>insight into dominance. The gene concerned affects the molecule hemoglobin, which transports oxygen and is the major constituent of red blood cells. The three genotypes have different phenotypes, as follows:</a:t>
            </a:r>
            <a:endParaRPr lang="en-US" sz="2400" dirty="0"/>
          </a:p>
          <a:p>
            <a:r>
              <a:rPr lang="en-US" sz="2400" b="1" i="1" baseline="-25000" dirty="0" err="1"/>
              <a:t>HbAHbA</a:t>
            </a:r>
            <a:r>
              <a:rPr lang="en-US" sz="2400" b="1" i="1" baseline="-25000" dirty="0"/>
              <a:t>: Normal. Red blood cells never sickle.</a:t>
            </a:r>
            <a:endParaRPr lang="en-US" sz="2400" b="1" i="1" dirty="0"/>
          </a:p>
          <a:p>
            <a:r>
              <a:rPr lang="en-US" sz="2400" b="1" i="1" baseline="-25000" dirty="0" err="1" smtClean="0"/>
              <a:t>HbSHbS</a:t>
            </a:r>
            <a:r>
              <a:rPr lang="en-US" sz="2400" b="1" i="1" baseline="-25000" dirty="0" smtClean="0"/>
              <a:t>: </a:t>
            </a:r>
            <a:r>
              <a:rPr lang="en-US" sz="2400" b="1" i="1" baseline="-25000" dirty="0"/>
              <a:t>Severe, often fatal anemia. Abnormal hemoglobin causes red blood cells to have sickle shape.</a:t>
            </a:r>
            <a:endParaRPr lang="en-US" sz="2400" b="1" i="1" dirty="0"/>
          </a:p>
          <a:p>
            <a:r>
              <a:rPr lang="en-US" sz="2400" b="1" i="1" baseline="-25000" dirty="0" smtClean="0"/>
              <a:t>HBAHBS :</a:t>
            </a:r>
            <a:r>
              <a:rPr lang="en-US" sz="2400" b="1" i="1" dirty="0" smtClean="0"/>
              <a:t> </a:t>
            </a:r>
            <a:r>
              <a:rPr lang="en-US" sz="2400" b="1" i="1" baseline="-25000" dirty="0" smtClean="0"/>
              <a:t>No </a:t>
            </a:r>
            <a:r>
              <a:rPr lang="en-US" sz="2400" b="1" i="1" baseline="-25000" dirty="0"/>
              <a:t>anemia. Red blood cells sickle only under low oxygen concentrations.</a:t>
            </a:r>
            <a:endParaRPr lang="en-US" sz="2400" b="1" i="1" dirty="0"/>
          </a:p>
          <a:p>
            <a:r>
              <a:rPr lang="en-US" sz="2400" baseline="-25000" dirty="0" smtClean="0"/>
              <a:t>In </a:t>
            </a:r>
            <a:r>
              <a:rPr lang="en-US" sz="2400" baseline="-25000" dirty="0"/>
              <a:t>regard to </a:t>
            </a:r>
            <a:r>
              <a:rPr lang="en-US" sz="2400" b="1" baseline="-25000" dirty="0"/>
              <a:t>anemia</a:t>
            </a:r>
            <a:r>
              <a:rPr lang="en-US" sz="2400" baseline="-25000" dirty="0"/>
              <a:t>, the </a:t>
            </a:r>
            <a:r>
              <a:rPr lang="en-US" sz="2400" baseline="-25000" dirty="0" err="1" smtClean="0"/>
              <a:t>HbA</a:t>
            </a:r>
            <a:r>
              <a:rPr lang="en-US" sz="2400" baseline="-25000" dirty="0" smtClean="0"/>
              <a:t> allele </a:t>
            </a:r>
            <a:r>
              <a:rPr lang="en-US" sz="2400" baseline="-25000" dirty="0"/>
              <a:t>is obviously </a:t>
            </a:r>
            <a:r>
              <a:rPr lang="en-US" sz="2400" b="1" baseline="-25000" dirty="0" smtClean="0"/>
              <a:t>dominant</a:t>
            </a:r>
            <a:r>
              <a:rPr lang="en-US" sz="2400" baseline="-25000" dirty="0" smtClean="0"/>
              <a:t>, </a:t>
            </a:r>
          </a:p>
          <a:p>
            <a:r>
              <a:rPr lang="en-US" sz="2400" baseline="-25000" dirty="0" smtClean="0"/>
              <a:t>to </a:t>
            </a:r>
            <a:r>
              <a:rPr lang="en-US" sz="2400" b="1" baseline="-25000" dirty="0"/>
              <a:t>blood cell shape</a:t>
            </a:r>
            <a:r>
              <a:rPr lang="en-US" sz="2400" baseline="-25000" dirty="0"/>
              <a:t>, however, there is </a:t>
            </a:r>
            <a:r>
              <a:rPr lang="en-US" sz="2400" b="1" baseline="-25000" dirty="0"/>
              <a:t>incomplete dominance</a:t>
            </a:r>
            <a:r>
              <a:rPr lang="en-US" sz="2400" baseline="-25000" dirty="0"/>
              <a:t>. </a:t>
            </a:r>
            <a:endParaRPr lang="en-US" sz="2400" baseline="-25000" dirty="0" smtClean="0"/>
          </a:p>
          <a:p>
            <a:r>
              <a:rPr lang="en-US" sz="2400" baseline="-25000" dirty="0" smtClean="0"/>
              <a:t>in </a:t>
            </a:r>
            <a:r>
              <a:rPr lang="en-US" sz="2400" baseline="-25000" dirty="0"/>
              <a:t>regard to </a:t>
            </a:r>
            <a:r>
              <a:rPr lang="en-US" sz="2400" b="1" baseline="-25000" dirty="0"/>
              <a:t>hemoglobin</a:t>
            </a:r>
            <a:r>
              <a:rPr lang="en-US" sz="2400" baseline="-25000" dirty="0"/>
              <a:t> itself there is </a:t>
            </a:r>
            <a:r>
              <a:rPr lang="en-US" sz="2400" b="1" baseline="-25000" dirty="0" err="1"/>
              <a:t>codominance</a:t>
            </a:r>
            <a:r>
              <a:rPr lang="en-US" sz="2400" baseline="-25000" dirty="0"/>
              <a:t>! The alleles </a:t>
            </a:r>
            <a:r>
              <a:rPr lang="en-US" sz="2400" baseline="-25000" dirty="0" err="1" smtClean="0"/>
              <a:t>HbA</a:t>
            </a:r>
            <a:r>
              <a:rPr lang="en-US" sz="2400" baseline="-25000" dirty="0" smtClean="0"/>
              <a:t> and </a:t>
            </a:r>
            <a:r>
              <a:rPr lang="en-US" sz="2400" baseline="-25000" dirty="0" err="1" smtClean="0"/>
              <a:t>HbS</a:t>
            </a:r>
            <a:r>
              <a:rPr lang="en-US" sz="2400" baseline="-25000" dirty="0" smtClean="0"/>
              <a:t> </a:t>
            </a:r>
            <a:r>
              <a:rPr lang="en-US" sz="2400" baseline="-25000" dirty="0"/>
              <a:t>actually code for two slightly different forms of hemoglobin and both these forms are present in the heterozygote, showing that the alleles are </a:t>
            </a:r>
            <a:r>
              <a:rPr lang="en-US" sz="2400" baseline="-25000" dirty="0" err="1"/>
              <a:t>codominant</a:t>
            </a:r>
            <a:r>
              <a:rPr lang="en-US" sz="2400" baseline="-25000" dirty="0"/>
              <a:t>. The different hemoglobin forms can be visualized using electrophoresis, a technique that separates molecules with different charge and </a:t>
            </a:r>
            <a:r>
              <a:rPr lang="en-US" sz="2400" baseline="-25000" dirty="0" smtClean="0"/>
              <a:t>size. </a:t>
            </a:r>
            <a:r>
              <a:rPr lang="en-US" sz="2400" baseline="-25000" dirty="0"/>
              <a:t>It so happens that the A and S forms of hemoglobin have </a:t>
            </a:r>
            <a:r>
              <a:rPr lang="en-US" sz="2400" baseline="-25000" dirty="0" smtClean="0"/>
              <a:t>different </a:t>
            </a:r>
            <a:r>
              <a:rPr lang="en-US" sz="2400" baseline="-25000" dirty="0"/>
              <a:t>charges, so </a:t>
            </a:r>
            <a:r>
              <a:rPr lang="en-US" sz="2400" baseline="-25000" dirty="0" smtClean="0"/>
              <a:t>they </a:t>
            </a:r>
            <a:r>
              <a:rPr lang="en-US" sz="2400" baseline="-25000" dirty="0"/>
              <a:t>can be separated by </a:t>
            </a:r>
            <a:r>
              <a:rPr lang="en-US" sz="2400" baseline="-25000" dirty="0" smtClean="0"/>
              <a:t>electrophoresis</a:t>
            </a:r>
            <a:r>
              <a:rPr lang="en-US" sz="2400" baseline="-25000" dirty="0"/>
              <a:t>.</a:t>
            </a:r>
            <a:endParaRPr lang="ru-RU"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762000" y="304800"/>
            <a:ext cx="7772400" cy="914400"/>
          </a:xfrm>
        </p:spPr>
        <p:style>
          <a:lnRef idx="1">
            <a:schemeClr val="accent3"/>
          </a:lnRef>
          <a:fillRef idx="2">
            <a:schemeClr val="accent3"/>
          </a:fillRef>
          <a:effectRef idx="1">
            <a:schemeClr val="accent3"/>
          </a:effectRef>
          <a:fontRef idx="minor">
            <a:schemeClr val="dk1"/>
          </a:fontRef>
        </p:style>
        <p:txBody>
          <a:bodyPr/>
          <a:lstStyle/>
          <a:p>
            <a:r>
              <a:rPr lang="en-US" b="1" dirty="0" smtClean="0"/>
              <a:t>Incomplete dominance</a:t>
            </a:r>
          </a:p>
        </p:txBody>
      </p:sp>
      <p:sp>
        <p:nvSpPr>
          <p:cNvPr id="544772" name="Text Box 4"/>
          <p:cNvSpPr>
            <a:spLocks noGrp="1" noChangeArrowheads="1"/>
          </p:cNvSpPr>
          <p:nvPr>
            <p:ph type="body" idx="1"/>
          </p:nvPr>
        </p:nvSpPr>
        <p:spPr>
          <a:xfrm>
            <a:off x="4343400" y="2667000"/>
            <a:ext cx="3886200" cy="457200"/>
          </a:xfrm>
          <a:solidFill>
            <a:schemeClr val="bg1"/>
          </a:solidFill>
        </p:spPr>
        <p:txBody>
          <a:bodyPr/>
          <a:lstStyle/>
          <a:p>
            <a:pPr>
              <a:spcBef>
                <a:spcPct val="0"/>
              </a:spcBef>
              <a:buFontTx/>
              <a:buNone/>
            </a:pPr>
            <a:r>
              <a:rPr lang="en-US" sz="2400" smtClean="0"/>
              <a:t>    Incomplete Dominance     </a:t>
            </a:r>
          </a:p>
        </p:txBody>
      </p:sp>
      <p:sp>
        <p:nvSpPr>
          <p:cNvPr id="544773" name="Text Box 5"/>
          <p:cNvSpPr txBox="1">
            <a:spLocks noChangeArrowheads="1"/>
          </p:cNvSpPr>
          <p:nvPr/>
        </p:nvSpPr>
        <p:spPr bwMode="auto">
          <a:xfrm>
            <a:off x="755576" y="1270967"/>
            <a:ext cx="7704386" cy="1077218"/>
          </a:xfrm>
          <a:prstGeom prst="rect">
            <a:avLst/>
          </a:prstGeom>
          <a:noFill/>
          <a:ln w="9525">
            <a:noFill/>
            <a:miter lim="800000"/>
            <a:headEnd/>
            <a:tailEnd/>
          </a:ln>
          <a:effectLst/>
        </p:spPr>
        <p:txBody>
          <a:bodyPr wrap="square">
            <a:spAutoFit/>
          </a:bodyPr>
          <a:lstStyle/>
          <a:p>
            <a:pPr eaLnBrk="1" hangingPunct="1"/>
            <a:r>
              <a:rPr lang="en-US" sz="3200" dirty="0">
                <a:latin typeface="Times New Roman" pitchFamily="18" charset="0"/>
              </a:rPr>
              <a:t>RR - Curly Hair, </a:t>
            </a:r>
            <a:r>
              <a:rPr lang="en-US" sz="3200" dirty="0" err="1">
                <a:latin typeface="Times New Roman" pitchFamily="18" charset="0"/>
              </a:rPr>
              <a:t>rr</a:t>
            </a:r>
            <a:r>
              <a:rPr lang="en-US" sz="3200" dirty="0">
                <a:latin typeface="Times New Roman" pitchFamily="18" charset="0"/>
              </a:rPr>
              <a:t>- Straight Hair, </a:t>
            </a:r>
            <a:endParaRPr lang="en-US" sz="3200" dirty="0" smtClean="0">
              <a:latin typeface="Times New Roman" pitchFamily="18" charset="0"/>
            </a:endParaRPr>
          </a:p>
          <a:p>
            <a:pPr eaLnBrk="1" hangingPunct="1"/>
            <a:r>
              <a:rPr lang="en-US" sz="3200" dirty="0" err="1" smtClean="0">
                <a:latin typeface="Times New Roman" pitchFamily="18" charset="0"/>
              </a:rPr>
              <a:t>Rr</a:t>
            </a:r>
            <a:r>
              <a:rPr lang="en-US" sz="3200" dirty="0" smtClean="0">
                <a:latin typeface="Times New Roman" pitchFamily="18" charset="0"/>
              </a:rPr>
              <a:t>- </a:t>
            </a:r>
            <a:r>
              <a:rPr lang="en-US" sz="3200" dirty="0">
                <a:latin typeface="Times New Roman" pitchFamily="18" charset="0"/>
              </a:rPr>
              <a:t>Wavy Hair (Curly + Straight = Wavy)</a:t>
            </a:r>
          </a:p>
        </p:txBody>
      </p:sp>
      <p:graphicFrame>
        <p:nvGraphicFramePr>
          <p:cNvPr id="544774" name="Group 6"/>
          <p:cNvGraphicFramePr>
            <a:graphicFrameLocks noGrp="1"/>
          </p:cNvGraphicFramePr>
          <p:nvPr/>
        </p:nvGraphicFramePr>
        <p:xfrm>
          <a:off x="1219200" y="3962400"/>
          <a:ext cx="1905000" cy="1828800"/>
        </p:xfrm>
        <a:graphic>
          <a:graphicData uri="http://schemas.openxmlformats.org/drawingml/2006/table">
            <a:tbl>
              <a:tblPr/>
              <a:tblGrid>
                <a:gridCol w="987425"/>
                <a:gridCol w="917575"/>
              </a:tblGrid>
              <a:tr h="914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rPr>
                        <a:t>RR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042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rPr>
                        <a:t>R</a:t>
                      </a:r>
                      <a:r>
                        <a:rPr kumimoji="0" lang="en-US" sz="2400" b="1" i="1" u="none" strike="noStrike" cap="none" normalizeH="0" baseline="0" dirty="0" smtClean="0">
                          <a:ln>
                            <a:noFill/>
                          </a:ln>
                          <a:solidFill>
                            <a:schemeClr val="tx1"/>
                          </a:solidFill>
                          <a:effectLst/>
                          <a:latin typeface="Times"/>
                        </a:rPr>
                        <a:t> </a:t>
                      </a:r>
                      <a:r>
                        <a:rPr kumimoji="0" lang="en-US" sz="2400" b="1" i="1" u="none" strike="noStrike" cap="none" normalizeH="0" baseline="0" dirty="0" err="1" smtClean="0">
                          <a:ln>
                            <a:noFill/>
                          </a:ln>
                          <a:solidFill>
                            <a:schemeClr val="tx1"/>
                          </a:solidFill>
                          <a:effectLst/>
                          <a:latin typeface="Times"/>
                        </a:rPr>
                        <a:t>r</a:t>
                      </a:r>
                      <a:endParaRPr kumimoji="0" lang="en-US" sz="2400" b="1" i="1" u="none" strike="noStrike" cap="none" normalizeH="0" baseline="0" dirty="0" smtClean="0">
                        <a:ln>
                          <a:noFill/>
                        </a:ln>
                        <a:solidFill>
                          <a:schemeClr val="tx1"/>
                        </a:solidFill>
                        <a:effectLst/>
                        <a:latin typeface="Time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914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Times"/>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rPr>
                        <a:t>R </a:t>
                      </a:r>
                      <a:r>
                        <a:rPr kumimoji="0" lang="en-US" sz="2400" b="1" i="1" u="none" strike="noStrike" cap="none" normalizeH="0" baseline="0" dirty="0" err="1" smtClean="0">
                          <a:ln>
                            <a:noFill/>
                          </a:ln>
                          <a:solidFill>
                            <a:schemeClr val="tx1"/>
                          </a:solidFill>
                          <a:effectLst/>
                          <a:latin typeface="Times"/>
                        </a:rPr>
                        <a:t>r</a:t>
                      </a:r>
                      <a:endParaRPr kumimoji="0" lang="en-US" sz="2400" b="1" i="1" u="none" strike="noStrike" cap="none" normalizeH="0" baseline="0" dirty="0" smtClean="0">
                        <a:ln>
                          <a:noFill/>
                        </a:ln>
                        <a:solidFill>
                          <a:schemeClr val="tx1"/>
                        </a:solidFill>
                        <a:effectLst/>
                        <a:latin typeface="Times"/>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1" u="none" strike="noStrike" cap="none" normalizeH="0" baseline="0" dirty="0" err="1" smtClean="0">
                          <a:ln>
                            <a:noFill/>
                          </a:ln>
                          <a:solidFill>
                            <a:schemeClr val="tx1"/>
                          </a:solidFill>
                          <a:effectLst/>
                          <a:latin typeface="Times"/>
                        </a:rPr>
                        <a:t>rr</a:t>
                      </a:r>
                      <a:endParaRPr kumimoji="0" lang="en-US" sz="2400" b="1" i="1" u="none" strike="noStrike" cap="none" normalizeH="0" baseline="0" dirty="0" smtClean="0">
                        <a:ln>
                          <a:noFill/>
                        </a:ln>
                        <a:solidFill>
                          <a:schemeClr val="tx1"/>
                        </a:solidFill>
                        <a:effectLst/>
                        <a:latin typeface="Time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44785" name="Text Box 17"/>
          <p:cNvSpPr txBox="1">
            <a:spLocks noChangeArrowheads="1"/>
          </p:cNvSpPr>
          <p:nvPr/>
        </p:nvSpPr>
        <p:spPr bwMode="auto">
          <a:xfrm>
            <a:off x="1447800" y="3352800"/>
            <a:ext cx="1390650" cy="646113"/>
          </a:xfrm>
          <a:prstGeom prst="rect">
            <a:avLst/>
          </a:prstGeom>
          <a:noFill/>
          <a:ln w="9525">
            <a:noFill/>
            <a:miter lim="800000"/>
            <a:headEnd/>
            <a:tailEnd/>
          </a:ln>
          <a:effectLst/>
        </p:spPr>
        <p:txBody>
          <a:bodyPr wrap="none">
            <a:spAutoFit/>
          </a:bodyPr>
          <a:lstStyle/>
          <a:p>
            <a:pPr eaLnBrk="1" hangingPunct="1"/>
            <a:r>
              <a:rPr lang="en-US" sz="3600" b="1">
                <a:latin typeface="Times New Roman" pitchFamily="18" charset="0"/>
              </a:rPr>
              <a:t>R      </a:t>
            </a:r>
            <a:r>
              <a:rPr lang="en-US" sz="3600" b="1" i="1">
                <a:latin typeface="Times New Roman" pitchFamily="18" charset="0"/>
              </a:rPr>
              <a:t>r</a:t>
            </a:r>
          </a:p>
        </p:txBody>
      </p:sp>
      <p:sp>
        <p:nvSpPr>
          <p:cNvPr id="544786" name="Text Box 18"/>
          <p:cNvSpPr txBox="1">
            <a:spLocks noChangeArrowheads="1"/>
          </p:cNvSpPr>
          <p:nvPr/>
        </p:nvSpPr>
        <p:spPr bwMode="auto">
          <a:xfrm>
            <a:off x="533400" y="4038600"/>
            <a:ext cx="633413" cy="1754188"/>
          </a:xfrm>
          <a:prstGeom prst="rect">
            <a:avLst/>
          </a:prstGeom>
          <a:noFill/>
          <a:ln w="9525">
            <a:noFill/>
            <a:miter lim="800000"/>
            <a:headEnd/>
            <a:tailEnd/>
          </a:ln>
          <a:effectLst/>
        </p:spPr>
        <p:txBody>
          <a:bodyPr wrap="none">
            <a:spAutoFit/>
          </a:bodyPr>
          <a:lstStyle/>
          <a:p>
            <a:pPr eaLnBrk="1" hangingPunct="1"/>
            <a:r>
              <a:rPr lang="en-US" sz="3600" b="1" i="1">
                <a:latin typeface="Times New Roman" pitchFamily="18" charset="0"/>
              </a:rPr>
              <a:t> </a:t>
            </a:r>
            <a:r>
              <a:rPr lang="en-US" sz="3600" b="1">
                <a:latin typeface="Times New Roman" pitchFamily="18" charset="0"/>
              </a:rPr>
              <a:t>R</a:t>
            </a:r>
            <a:endParaRPr lang="en-US" sz="3600" b="1" i="1">
              <a:latin typeface="Times New Roman" pitchFamily="18" charset="0"/>
            </a:endParaRPr>
          </a:p>
          <a:p>
            <a:pPr eaLnBrk="1" hangingPunct="1"/>
            <a:endParaRPr lang="en-US" sz="3600" b="1">
              <a:latin typeface="Times New Roman" pitchFamily="18" charset="0"/>
            </a:endParaRPr>
          </a:p>
          <a:p>
            <a:pPr eaLnBrk="1" hangingPunct="1"/>
            <a:r>
              <a:rPr lang="en-US" sz="3600" b="1" i="1">
                <a:latin typeface="Times New Roman" pitchFamily="18" charset="0"/>
              </a:rPr>
              <a:t>  r</a:t>
            </a:r>
          </a:p>
        </p:txBody>
      </p:sp>
      <p:pic>
        <p:nvPicPr>
          <p:cNvPr id="36882" name="Picture 19"/>
          <p:cNvPicPr>
            <a:picLocks noChangeAspect="1" noChangeArrowheads="1"/>
          </p:cNvPicPr>
          <p:nvPr/>
        </p:nvPicPr>
        <p:blipFill>
          <a:blip r:embed="rId3" cstate="print"/>
          <a:srcRect/>
          <a:stretch>
            <a:fillRect/>
          </a:stretch>
        </p:blipFill>
        <p:spPr bwMode="auto">
          <a:xfrm>
            <a:off x="3289300" y="2492375"/>
            <a:ext cx="5675313" cy="37369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4477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4478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4478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54477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4477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72" grpId="0" build="p" autoUpdateAnimBg="0"/>
      <p:bldP spid="544773" grpId="0" autoUpdateAnimBg="0"/>
      <p:bldP spid="544785" grpId="0" autoUpdateAnimBg="0"/>
      <p:bldP spid="544786"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err="1" smtClean="0"/>
              <a:t>Codominance</a:t>
            </a:r>
            <a:endParaRPr lang="ru-RU" dirty="0"/>
          </a:p>
        </p:txBody>
      </p:sp>
      <p:sp>
        <p:nvSpPr>
          <p:cNvPr id="3" name="Прямоугольник 2"/>
          <p:cNvSpPr/>
          <p:nvPr/>
        </p:nvSpPr>
        <p:spPr>
          <a:xfrm>
            <a:off x="251520" y="1556792"/>
            <a:ext cx="8568952" cy="2821285"/>
          </a:xfrm>
          <a:prstGeom prst="rect">
            <a:avLst/>
          </a:prstGeom>
        </p:spPr>
        <p:txBody>
          <a:bodyPr wrap="square">
            <a:spAutoFit/>
          </a:bodyPr>
          <a:lstStyle/>
          <a:p>
            <a:r>
              <a:rPr lang="en-US" sz="2800" baseline="-25000" dirty="0" smtClean="0"/>
              <a:t>The phenotype of the heterozygote is also the key in the phenomenon of </a:t>
            </a:r>
            <a:r>
              <a:rPr lang="en-US" sz="2800" b="1" baseline="-25000" dirty="0" err="1" smtClean="0"/>
              <a:t>codominance</a:t>
            </a:r>
            <a:r>
              <a:rPr lang="en-US" sz="2800" b="1" baseline="-25000" dirty="0" smtClean="0"/>
              <a:t>, </a:t>
            </a:r>
            <a:r>
              <a:rPr lang="en-US" sz="2800" baseline="-25000" dirty="0" smtClean="0"/>
              <a:t>in which the heterozygote shows the phenotypes of </a:t>
            </a:r>
            <a:r>
              <a:rPr lang="en-US" sz="2800" i="1" baseline="-25000" dirty="0" smtClean="0"/>
              <a:t>both the </a:t>
            </a:r>
            <a:r>
              <a:rPr lang="en-US" sz="2800" i="1" baseline="-25000" dirty="0" err="1" smtClean="0"/>
              <a:t>homozygotes</a:t>
            </a:r>
            <a:r>
              <a:rPr lang="en-US" sz="2800" i="1" baseline="-25000" dirty="0" smtClean="0"/>
              <a:t>. The </a:t>
            </a:r>
            <a:r>
              <a:rPr lang="en-US" sz="2800" b="1" i="1" baseline="-25000" dirty="0" smtClean="0"/>
              <a:t>three MN blood groups </a:t>
            </a:r>
            <a:r>
              <a:rPr lang="en-US" sz="2800" i="1" baseline="-25000" dirty="0" smtClean="0"/>
              <a:t>found in human populations provide an example. The three blood groups, M, N, and MN correspond to the genotypes LMLM, LNLN, and LMLN, respectively. Blood groups are actually determined by the presence of an immunological antigen on the surface of the red blood cells. As specified by their genotype, people have either antigen M (from LMLM) or antigen N (from LNLN), or they have both (from LMLN)J Because the heterozygote has both phenotypes, the two alleles are said to be </a:t>
            </a:r>
            <a:r>
              <a:rPr lang="en-US" sz="2800" b="1" i="1" baseline="-25000" dirty="0" err="1" smtClean="0"/>
              <a:t>codominant</a:t>
            </a:r>
            <a:r>
              <a:rPr lang="en-US" sz="2800" i="1" baseline="-25000" dirty="0" smtClean="0"/>
              <a:t>.</a:t>
            </a:r>
            <a:endParaRPr lang="en-US" sz="2800" i="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371600" y="0"/>
            <a:ext cx="7772400" cy="1143000"/>
          </a:xfrm>
        </p:spPr>
        <p:style>
          <a:lnRef idx="1">
            <a:schemeClr val="accent3"/>
          </a:lnRef>
          <a:fillRef idx="2">
            <a:schemeClr val="accent3"/>
          </a:fillRef>
          <a:effectRef idx="1">
            <a:schemeClr val="accent3"/>
          </a:effectRef>
          <a:fontRef idx="minor">
            <a:schemeClr val="dk1"/>
          </a:fontRef>
        </p:style>
        <p:txBody>
          <a:bodyPr/>
          <a:lstStyle/>
          <a:p>
            <a:r>
              <a:rPr lang="en-US" b="1" dirty="0" err="1" smtClean="0">
                <a:solidFill>
                  <a:schemeClr val="tx1"/>
                </a:solidFill>
                <a:latin typeface="Times New Roman" pitchFamily="18" charset="0"/>
              </a:rPr>
              <a:t>Codominance</a:t>
            </a:r>
            <a:endParaRPr lang="en-US" b="1" dirty="0" smtClean="0">
              <a:solidFill>
                <a:schemeClr val="tx1"/>
              </a:solidFill>
              <a:latin typeface="Times New Roman" pitchFamily="18" charset="0"/>
            </a:endParaRPr>
          </a:p>
        </p:txBody>
      </p:sp>
      <p:sp>
        <p:nvSpPr>
          <p:cNvPr id="37891" name="Rectangle 3"/>
          <p:cNvSpPr>
            <a:spLocks noGrp="1" noChangeArrowheads="1"/>
          </p:cNvSpPr>
          <p:nvPr>
            <p:ph type="body" sz="half" idx="1"/>
          </p:nvPr>
        </p:nvSpPr>
        <p:spPr>
          <a:xfrm>
            <a:off x="4500563" y="1557338"/>
            <a:ext cx="4495800" cy="5029200"/>
          </a:xfrm>
        </p:spPr>
        <p:txBody>
          <a:bodyPr/>
          <a:lstStyle/>
          <a:p>
            <a:r>
              <a:rPr lang="en-US" sz="2800" b="1" i="1" dirty="0" smtClean="0">
                <a:latin typeface="Times New Roman" pitchFamily="18" charset="0"/>
              </a:rPr>
              <a:t>Both alleles are equally dominant</a:t>
            </a:r>
          </a:p>
          <a:p>
            <a:r>
              <a:rPr lang="en-US" sz="2800" b="1" i="1" dirty="0" err="1" smtClean="0">
                <a:latin typeface="Times New Roman" pitchFamily="18" charset="0"/>
              </a:rPr>
              <a:t>Heterozygotes</a:t>
            </a:r>
            <a:r>
              <a:rPr lang="en-US" sz="2800" b="1" i="1" dirty="0" smtClean="0">
                <a:latin typeface="Times New Roman" pitchFamily="18" charset="0"/>
              </a:rPr>
              <a:t> express both alleles = distinct expression of the gene products of both alleles can be detected</a:t>
            </a:r>
          </a:p>
          <a:p>
            <a:r>
              <a:rPr lang="en-US" sz="2800" b="1" i="1" dirty="0" smtClean="0">
                <a:latin typeface="Times New Roman" pitchFamily="18" charset="0"/>
              </a:rPr>
              <a:t>MN blood group</a:t>
            </a:r>
          </a:p>
          <a:p>
            <a:r>
              <a:rPr lang="en-US" sz="2800" b="1" i="1" dirty="0" smtClean="0">
                <a:latin typeface="Times New Roman" pitchFamily="18" charset="0"/>
              </a:rPr>
              <a:t>F</a:t>
            </a:r>
            <a:r>
              <a:rPr lang="en-US" sz="2400" b="1" i="1" dirty="0" smtClean="0">
                <a:latin typeface="Times New Roman" pitchFamily="18" charset="0"/>
              </a:rPr>
              <a:t>2</a:t>
            </a:r>
            <a:r>
              <a:rPr lang="en-US" sz="2800" b="1" i="1" dirty="0" smtClean="0">
                <a:latin typeface="Times New Roman" pitchFamily="18" charset="0"/>
              </a:rPr>
              <a:t> genotype and phenotype ratios are 1:2:1</a:t>
            </a:r>
          </a:p>
        </p:txBody>
      </p:sp>
      <p:graphicFrame>
        <p:nvGraphicFramePr>
          <p:cNvPr id="555031" name="Group 23"/>
          <p:cNvGraphicFramePr>
            <a:graphicFrameLocks noGrp="1"/>
          </p:cNvGraphicFramePr>
          <p:nvPr>
            <p:ph sz="half" idx="2"/>
          </p:nvPr>
        </p:nvGraphicFramePr>
        <p:xfrm>
          <a:off x="684213" y="3068638"/>
          <a:ext cx="3455987" cy="2540000"/>
        </p:xfrm>
        <a:graphic>
          <a:graphicData uri="http://schemas.openxmlformats.org/drawingml/2006/table">
            <a:tbl>
              <a:tblPr/>
              <a:tblGrid>
                <a:gridCol w="1595437"/>
                <a:gridCol w="1860550"/>
              </a:tblGrid>
              <a:tr h="5334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cs typeface="Arial" charset="0"/>
                        </a:rPr>
                        <a:t>Genotype</a:t>
                      </a:r>
                      <a:endParaRPr kumimoji="0" lang="en-US" sz="2400" b="0" i="0" u="none" strike="noStrike" cap="none" normalizeH="0" baseline="0" dirty="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Phenotype</a:t>
                      </a:r>
                      <a:endParaRPr kumimoji="0" lang="en-US" sz="24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245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L</a:t>
                      </a:r>
                      <a:r>
                        <a:rPr kumimoji="0" lang="en-US" sz="2400" b="1" i="0" u="none" strike="noStrike" cap="none" normalizeH="0" baseline="30000" smtClean="0">
                          <a:ln>
                            <a:noFill/>
                          </a:ln>
                          <a:solidFill>
                            <a:schemeClr val="tx1"/>
                          </a:solidFill>
                          <a:effectLst/>
                          <a:latin typeface="Times"/>
                          <a:cs typeface="Arial" charset="0"/>
                        </a:rPr>
                        <a:t>M</a:t>
                      </a:r>
                      <a:r>
                        <a:rPr kumimoji="0" lang="en-US" sz="2400" b="1" i="0" u="none" strike="noStrike" cap="none" normalizeH="0" baseline="0" smtClean="0">
                          <a:ln>
                            <a:noFill/>
                          </a:ln>
                          <a:solidFill>
                            <a:schemeClr val="tx1"/>
                          </a:solidFill>
                          <a:effectLst/>
                          <a:latin typeface="Times"/>
                          <a:cs typeface="Arial" charset="0"/>
                        </a:rPr>
                        <a:t>L</a:t>
                      </a:r>
                      <a:r>
                        <a:rPr kumimoji="0" lang="en-US" sz="2400" b="1" i="0" u="none" strike="noStrike" cap="none" normalizeH="0" baseline="30000" smtClean="0">
                          <a:ln>
                            <a:noFill/>
                          </a:ln>
                          <a:solidFill>
                            <a:schemeClr val="tx1"/>
                          </a:solidFill>
                          <a:effectLst/>
                          <a:latin typeface="Times"/>
                          <a:cs typeface="Arial" charset="0"/>
                        </a:rPr>
                        <a:t>M</a:t>
                      </a:r>
                      <a:endParaRPr kumimoji="0" lang="en-US" sz="24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a:cs typeface="Arial" charset="0"/>
                        </a:rPr>
                        <a:t>M</a:t>
                      </a:r>
                      <a:endParaRPr kumimoji="0" lang="en-US" sz="2400" b="1" i="0" u="none" strike="noStrike" cap="none" normalizeH="0" baseline="0" dirty="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37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L</a:t>
                      </a:r>
                      <a:r>
                        <a:rPr kumimoji="0" lang="en-US" sz="2400" b="1" i="0" u="none" strike="noStrike" cap="none" normalizeH="0" baseline="30000" smtClean="0">
                          <a:ln>
                            <a:noFill/>
                          </a:ln>
                          <a:solidFill>
                            <a:schemeClr val="tx1"/>
                          </a:solidFill>
                          <a:effectLst/>
                          <a:latin typeface="Times"/>
                          <a:cs typeface="Arial" charset="0"/>
                        </a:rPr>
                        <a:t>M</a:t>
                      </a:r>
                      <a:r>
                        <a:rPr kumimoji="0" lang="en-US" sz="2400" b="1" i="0" u="none" strike="noStrike" cap="none" normalizeH="0" baseline="0" smtClean="0">
                          <a:ln>
                            <a:noFill/>
                          </a:ln>
                          <a:solidFill>
                            <a:schemeClr val="tx1"/>
                          </a:solidFill>
                          <a:effectLst/>
                          <a:latin typeface="Times"/>
                          <a:cs typeface="Arial" charset="0"/>
                        </a:rPr>
                        <a:t>L</a:t>
                      </a:r>
                      <a:r>
                        <a:rPr kumimoji="0" lang="en-US" sz="2400" b="1" i="0" u="none" strike="noStrike" cap="none" normalizeH="0" baseline="30000" smtClean="0">
                          <a:ln>
                            <a:noFill/>
                          </a:ln>
                          <a:solidFill>
                            <a:schemeClr val="tx1"/>
                          </a:solidFill>
                          <a:effectLst/>
                          <a:latin typeface="Times"/>
                          <a:cs typeface="Arial" charset="0"/>
                        </a:rPr>
                        <a:t>N</a:t>
                      </a:r>
                      <a:endParaRPr kumimoji="0" lang="en-US" sz="24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MN</a:t>
                      </a:r>
                      <a:endParaRPr kumimoji="0" lang="en-US" sz="24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977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L</a:t>
                      </a:r>
                      <a:r>
                        <a:rPr kumimoji="0" lang="en-US" sz="2400" b="1" i="0" u="none" strike="noStrike" cap="none" normalizeH="0" baseline="30000" smtClean="0">
                          <a:ln>
                            <a:noFill/>
                          </a:ln>
                          <a:solidFill>
                            <a:schemeClr val="tx1"/>
                          </a:solidFill>
                          <a:effectLst/>
                          <a:latin typeface="Times"/>
                          <a:cs typeface="Arial" charset="0"/>
                        </a:rPr>
                        <a:t>N</a:t>
                      </a:r>
                      <a:r>
                        <a:rPr kumimoji="0" lang="en-US" sz="2400" b="1" i="0" u="none" strike="noStrike" cap="none" normalizeH="0" baseline="0" smtClean="0">
                          <a:ln>
                            <a:noFill/>
                          </a:ln>
                          <a:solidFill>
                            <a:schemeClr val="tx1"/>
                          </a:solidFill>
                          <a:effectLst/>
                          <a:latin typeface="Times"/>
                          <a:cs typeface="Arial" charset="0"/>
                        </a:rPr>
                        <a:t>L</a:t>
                      </a:r>
                      <a:r>
                        <a:rPr kumimoji="0" lang="en-US" sz="2400" b="1" i="0" u="none" strike="noStrike" cap="none" normalizeH="0" baseline="30000" smtClean="0">
                          <a:ln>
                            <a:noFill/>
                          </a:ln>
                          <a:solidFill>
                            <a:schemeClr val="tx1"/>
                          </a:solidFill>
                          <a:effectLst/>
                          <a:latin typeface="Times"/>
                          <a:cs typeface="Arial" charset="0"/>
                        </a:rPr>
                        <a:t>N</a:t>
                      </a:r>
                      <a:endParaRPr kumimoji="0" lang="en-US" sz="24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N</a:t>
                      </a:r>
                      <a:endParaRPr kumimoji="0" lang="en-US" sz="24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37909" name="Picture 21" descr="CELL-Red-Blood-Cell-150"/>
          <p:cNvPicPr>
            <a:picLocks noChangeAspect="1" noChangeArrowheads="1"/>
          </p:cNvPicPr>
          <p:nvPr/>
        </p:nvPicPr>
        <p:blipFill>
          <a:blip r:embed="rId3" cstate="print"/>
          <a:srcRect/>
          <a:stretch>
            <a:fillRect/>
          </a:stretch>
        </p:blipFill>
        <p:spPr bwMode="auto">
          <a:xfrm>
            <a:off x="250825" y="836613"/>
            <a:ext cx="1962150" cy="19812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0"/>
            <a:ext cx="8229600" cy="838200"/>
          </a:xfrm>
        </p:spPr>
        <p:style>
          <a:lnRef idx="1">
            <a:schemeClr val="accent3"/>
          </a:lnRef>
          <a:fillRef idx="2">
            <a:schemeClr val="accent3"/>
          </a:fillRef>
          <a:effectRef idx="1">
            <a:schemeClr val="accent3"/>
          </a:effectRef>
          <a:fontRef idx="minor">
            <a:schemeClr val="dk1"/>
          </a:fontRef>
        </p:style>
        <p:txBody>
          <a:bodyPr/>
          <a:lstStyle/>
          <a:p>
            <a:r>
              <a:rPr lang="en-US" b="1" dirty="0" smtClean="0">
                <a:solidFill>
                  <a:schemeClr val="tx1"/>
                </a:solidFill>
                <a:latin typeface="Times New Roman" pitchFamily="18" charset="0"/>
              </a:rPr>
              <a:t>Multiple Alleles</a:t>
            </a:r>
          </a:p>
        </p:txBody>
      </p:sp>
      <p:sp>
        <p:nvSpPr>
          <p:cNvPr id="38915" name="Rectangle 3"/>
          <p:cNvSpPr>
            <a:spLocks noGrp="1" noChangeArrowheads="1"/>
          </p:cNvSpPr>
          <p:nvPr>
            <p:ph type="body" idx="1"/>
          </p:nvPr>
        </p:nvSpPr>
        <p:spPr>
          <a:xfrm>
            <a:off x="1763713" y="981075"/>
            <a:ext cx="7272337" cy="5638800"/>
          </a:xfrm>
        </p:spPr>
        <p:txBody>
          <a:bodyPr/>
          <a:lstStyle/>
          <a:p>
            <a:pPr>
              <a:lnSpc>
                <a:spcPct val="80000"/>
              </a:lnSpc>
            </a:pPr>
            <a:r>
              <a:rPr lang="en-US" sz="2800" b="1" i="1" dirty="0" smtClean="0">
                <a:solidFill>
                  <a:srgbClr val="000000"/>
                </a:solidFill>
                <a:latin typeface="Times New Roman" pitchFamily="18" charset="0"/>
                <a:cs typeface="Times New Roman" pitchFamily="18" charset="0"/>
              </a:rPr>
              <a:t>Genes can be characterized by more than 2 alleles </a:t>
            </a:r>
          </a:p>
          <a:p>
            <a:pPr>
              <a:lnSpc>
                <a:spcPct val="80000"/>
              </a:lnSpc>
            </a:pPr>
            <a:r>
              <a:rPr lang="en-US" sz="2800" b="1" i="1" dirty="0" smtClean="0">
                <a:solidFill>
                  <a:srgbClr val="000000"/>
                </a:solidFill>
                <a:latin typeface="Times New Roman" pitchFamily="18" charset="0"/>
                <a:cs typeface="Times New Roman" pitchFamily="18" charset="0"/>
              </a:rPr>
              <a:t>Multiple alleles (&gt;2) </a:t>
            </a:r>
            <a:r>
              <a:rPr lang="en-US" sz="2800" b="1" i="1" dirty="0" smtClean="0">
                <a:latin typeface="Times New Roman" pitchFamily="18" charset="0"/>
                <a:cs typeface="Times New Roman" pitchFamily="18" charset="0"/>
              </a:rPr>
              <a:t>can be studied only in populations, because</a:t>
            </a:r>
            <a:r>
              <a:rPr lang="en-US" sz="2800" b="1" i="1" dirty="0" smtClean="0">
                <a:solidFill>
                  <a:srgbClr val="000000"/>
                </a:solidFill>
                <a:latin typeface="Times New Roman" pitchFamily="18" charset="0"/>
                <a:cs typeface="Times New Roman" pitchFamily="18" charset="0"/>
              </a:rPr>
              <a:t> any individual carries only 2 alleles at a particular locus at one time</a:t>
            </a:r>
          </a:p>
          <a:p>
            <a:pPr>
              <a:lnSpc>
                <a:spcPct val="80000"/>
              </a:lnSpc>
            </a:pPr>
            <a:r>
              <a:rPr lang="en-US" sz="2800" b="1" i="1" dirty="0" smtClean="0">
                <a:latin typeface="Times New Roman" pitchFamily="18" charset="0"/>
                <a:cs typeface="Times New Roman" pitchFamily="18" charset="0"/>
              </a:rPr>
              <a:t>ABO blood groups </a:t>
            </a:r>
          </a:p>
          <a:p>
            <a:pPr lvl="1">
              <a:lnSpc>
                <a:spcPct val="80000"/>
              </a:lnSpc>
            </a:pPr>
            <a:r>
              <a:rPr lang="en-US" dirty="0" smtClean="0">
                <a:latin typeface="Times New Roman" pitchFamily="18" charset="0"/>
                <a:cs typeface="Times New Roman" pitchFamily="18" charset="0"/>
              </a:rPr>
              <a:t>Each individual is </a:t>
            </a:r>
            <a:r>
              <a:rPr lang="en-US" b="1" dirty="0" smtClean="0">
                <a:latin typeface="Times New Roman" pitchFamily="18" charset="0"/>
                <a:cs typeface="Times New Roman" pitchFamily="18" charset="0"/>
              </a:rPr>
              <a:t>A, B, AB, </a:t>
            </a:r>
            <a:r>
              <a:rPr lang="en-US" dirty="0" smtClean="0">
                <a:latin typeface="Times New Roman" pitchFamily="18" charset="0"/>
                <a:cs typeface="Times New Roman" pitchFamily="18" charset="0"/>
              </a:rPr>
              <a:t>or </a:t>
            </a:r>
            <a:r>
              <a:rPr lang="en-US" b="1" dirty="0" smtClean="0">
                <a:latin typeface="Times New Roman" pitchFamily="18" charset="0"/>
                <a:cs typeface="Times New Roman" pitchFamily="18" charset="0"/>
              </a:rPr>
              <a:t>O</a:t>
            </a:r>
            <a:r>
              <a:rPr lang="en-US" dirty="0" smtClean="0">
                <a:latin typeface="Times New Roman" pitchFamily="18" charset="0"/>
                <a:cs typeface="Times New Roman" pitchFamily="18" charset="0"/>
              </a:rPr>
              <a:t> phenotype </a:t>
            </a:r>
          </a:p>
          <a:p>
            <a:pPr lvl="1">
              <a:lnSpc>
                <a:spcPct val="80000"/>
              </a:lnSpc>
            </a:pPr>
            <a:r>
              <a:rPr lang="en-US" dirty="0" smtClean="0">
                <a:latin typeface="Times New Roman" pitchFamily="18" charset="0"/>
                <a:cs typeface="Times New Roman" pitchFamily="18" charset="0"/>
              </a:rPr>
              <a:t>Phenotype controlled by </a:t>
            </a:r>
            <a:r>
              <a:rPr lang="en-US" b="1" dirty="0" err="1" smtClean="0">
                <a:latin typeface="Times New Roman" pitchFamily="18" charset="0"/>
                <a:cs typeface="Times New Roman" pitchFamily="18" charset="0"/>
              </a:rPr>
              <a:t>isoagglutinogen</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marker on </a:t>
            </a:r>
            <a:r>
              <a:rPr lang="en-US" b="1" dirty="0" smtClean="0">
                <a:latin typeface="Times New Roman" pitchFamily="18" charset="0"/>
                <a:cs typeface="Times New Roman" pitchFamily="18" charset="0"/>
              </a:rPr>
              <a:t>RBC</a:t>
            </a:r>
          </a:p>
          <a:p>
            <a:pPr lvl="1">
              <a:lnSpc>
                <a:spcPct val="80000"/>
              </a:lnSpc>
            </a:pPr>
            <a:r>
              <a:rPr lang="en-US" b="1" i="1" dirty="0" smtClean="0">
                <a:latin typeface="Times New Roman" pitchFamily="18" charset="0"/>
                <a:cs typeface="Times New Roman" pitchFamily="18" charset="0"/>
              </a:rPr>
              <a:t>I</a:t>
            </a:r>
            <a:r>
              <a:rPr lang="en-US" b="1" i="1" baseline="30000" dirty="0" smtClean="0">
                <a:latin typeface="Times New Roman" pitchFamily="18" charset="0"/>
                <a:cs typeface="Times New Roman" pitchFamily="18" charset="0"/>
              </a:rPr>
              <a:t>A</a:t>
            </a:r>
            <a:r>
              <a:rPr lang="en-US" b="1" dirty="0" smtClean="0">
                <a:latin typeface="Times New Roman" pitchFamily="18" charset="0"/>
                <a:cs typeface="Times New Roman" pitchFamily="18" charset="0"/>
              </a:rPr>
              <a:t> and </a:t>
            </a:r>
            <a:r>
              <a:rPr lang="en-US" b="1" i="1" dirty="0" smtClean="0">
                <a:latin typeface="Times New Roman" pitchFamily="18" charset="0"/>
                <a:cs typeface="Times New Roman" pitchFamily="18" charset="0"/>
              </a:rPr>
              <a:t>I</a:t>
            </a:r>
            <a:r>
              <a:rPr lang="en-US" b="1" i="1" baseline="30000" dirty="0" smtClean="0">
                <a:latin typeface="Times New Roman" pitchFamily="18" charset="0"/>
                <a:cs typeface="Times New Roman" pitchFamily="18" charset="0"/>
              </a:rPr>
              <a:t>B</a:t>
            </a:r>
            <a:r>
              <a:rPr lang="en-US" dirty="0" smtClean="0">
                <a:latin typeface="Times New Roman" pitchFamily="18" charset="0"/>
                <a:cs typeface="Times New Roman" pitchFamily="18" charset="0"/>
              </a:rPr>
              <a:t> alleles are dominant to the </a:t>
            </a:r>
            <a:r>
              <a:rPr lang="en-US" b="1" i="1" dirty="0" smtClean="0">
                <a:latin typeface="Times New Roman" pitchFamily="18" charset="0"/>
                <a:cs typeface="Times New Roman" pitchFamily="18" charset="0"/>
              </a:rPr>
              <a:t>I</a:t>
            </a:r>
            <a:r>
              <a:rPr lang="en-US" b="1" i="1" baseline="30000" dirty="0" smtClean="0">
                <a:latin typeface="Times New Roman" pitchFamily="18" charset="0"/>
                <a:cs typeface="Times New Roman" pitchFamily="18" charset="0"/>
              </a:rPr>
              <a:t>O</a:t>
            </a:r>
            <a:r>
              <a:rPr lang="en-US" dirty="0" smtClean="0">
                <a:latin typeface="Times New Roman" pitchFamily="18" charset="0"/>
                <a:cs typeface="Times New Roman" pitchFamily="18" charset="0"/>
              </a:rPr>
              <a:t> allele </a:t>
            </a:r>
          </a:p>
          <a:p>
            <a:pPr lvl="1">
              <a:lnSpc>
                <a:spcPct val="80000"/>
              </a:lnSpc>
            </a:pPr>
            <a:r>
              <a:rPr lang="en-US" b="1" i="1" dirty="0" smtClean="0">
                <a:latin typeface="Times New Roman" pitchFamily="18" charset="0"/>
                <a:cs typeface="Times New Roman" pitchFamily="18" charset="0"/>
              </a:rPr>
              <a:t>I</a:t>
            </a:r>
            <a:r>
              <a:rPr lang="en-US" b="1" i="1" baseline="30000" dirty="0" smtClean="0">
                <a:latin typeface="Times New Roman" pitchFamily="18" charset="0"/>
                <a:cs typeface="Times New Roman" pitchFamily="18" charset="0"/>
              </a:rPr>
              <a:t>A</a:t>
            </a:r>
            <a:r>
              <a:rPr lang="en-US" b="1" dirty="0" smtClean="0">
                <a:latin typeface="Times New Roman" pitchFamily="18" charset="0"/>
                <a:cs typeface="Times New Roman" pitchFamily="18" charset="0"/>
              </a:rPr>
              <a:t> and </a:t>
            </a:r>
            <a:r>
              <a:rPr lang="en-US" b="1" i="1" dirty="0" smtClean="0">
                <a:latin typeface="Times New Roman" pitchFamily="18" charset="0"/>
                <a:cs typeface="Times New Roman" pitchFamily="18" charset="0"/>
              </a:rPr>
              <a:t>I</a:t>
            </a:r>
            <a:r>
              <a:rPr lang="en-US" b="1" i="1" baseline="30000" dirty="0" smtClean="0">
                <a:latin typeface="Times New Roman" pitchFamily="18" charset="0"/>
                <a:cs typeface="Times New Roman" pitchFamily="18" charset="0"/>
              </a:rPr>
              <a:t>B</a:t>
            </a:r>
            <a:r>
              <a:rPr lang="en-US" b="1" dirty="0" smtClean="0">
                <a:latin typeface="Times New Roman" pitchFamily="18" charset="0"/>
                <a:cs typeface="Times New Roman" pitchFamily="18" charset="0"/>
              </a:rPr>
              <a:t> alleles are </a:t>
            </a:r>
            <a:r>
              <a:rPr lang="en-US" b="1" dirty="0" err="1" smtClean="0">
                <a:latin typeface="Times New Roman" pitchFamily="18" charset="0"/>
                <a:cs typeface="Times New Roman" pitchFamily="18" charset="0"/>
              </a:rPr>
              <a:t>codominant</a:t>
            </a:r>
            <a:r>
              <a:rPr lang="en-US" b="1" dirty="0" smtClean="0">
                <a:latin typeface="Times New Roman" pitchFamily="18" charset="0"/>
                <a:cs typeface="Times New Roman" pitchFamily="18" charset="0"/>
              </a:rPr>
              <a:t> to each other</a:t>
            </a:r>
          </a:p>
        </p:txBody>
      </p:sp>
      <p:pic>
        <p:nvPicPr>
          <p:cNvPr id="38916" name="Picture 4" descr="CELL-Red-Blood-Cell-150"/>
          <p:cNvPicPr>
            <a:picLocks noChangeAspect="1" noChangeArrowheads="1"/>
          </p:cNvPicPr>
          <p:nvPr/>
        </p:nvPicPr>
        <p:blipFill>
          <a:blip r:embed="rId3" cstate="print"/>
          <a:srcRect/>
          <a:stretch>
            <a:fillRect/>
          </a:stretch>
        </p:blipFill>
        <p:spPr bwMode="auto">
          <a:xfrm>
            <a:off x="0" y="981075"/>
            <a:ext cx="1962150" cy="19812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ABObloodsystem"/>
          <p:cNvPicPr>
            <a:picLocks noChangeAspect="1" noChangeArrowheads="1"/>
          </p:cNvPicPr>
          <p:nvPr/>
        </p:nvPicPr>
        <p:blipFill>
          <a:blip r:embed="rId3" cstate="print"/>
          <a:srcRect/>
          <a:stretch>
            <a:fillRect/>
          </a:stretch>
        </p:blipFill>
        <p:spPr bwMode="auto">
          <a:xfrm>
            <a:off x="250825" y="333375"/>
            <a:ext cx="7705725" cy="55435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4642" name="Group 2"/>
          <p:cNvGraphicFramePr>
            <a:graphicFrameLocks noGrp="1"/>
          </p:cNvGraphicFramePr>
          <p:nvPr/>
        </p:nvGraphicFramePr>
        <p:xfrm>
          <a:off x="1835150" y="333375"/>
          <a:ext cx="6624638" cy="5949951"/>
        </p:xfrm>
        <a:graphic>
          <a:graphicData uri="http://schemas.openxmlformats.org/drawingml/2006/table">
            <a:tbl>
              <a:tblPr/>
              <a:tblGrid>
                <a:gridCol w="1752600"/>
                <a:gridCol w="1782763"/>
                <a:gridCol w="1417637"/>
                <a:gridCol w="1671638"/>
              </a:tblGrid>
              <a:tr h="136366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Phenotype</a:t>
                      </a:r>
                      <a:endParaRPr kumimoji="0" lang="en-US" sz="24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Possible Genotype</a:t>
                      </a:r>
                      <a:endParaRPr kumimoji="0" lang="en-US" sz="24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Antigen on RBC surface</a:t>
                      </a:r>
                      <a:endParaRPr kumimoji="0" lang="en-US" sz="24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a:cs typeface="Arial" charset="0"/>
                        </a:rPr>
                        <a:t>Antibody Made in Plasma</a:t>
                      </a:r>
                      <a:endParaRPr kumimoji="0" lang="en-US" sz="24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r>
              <a:tr h="11461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A</a:t>
                      </a:r>
                      <a:endParaRPr kumimoji="0" lang="en-US" sz="28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A</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O</a:t>
                      </a:r>
                      <a:r>
                        <a:rPr kumimoji="0" lang="en-US" sz="2800" b="1" i="0" u="none" strike="noStrike" cap="none" normalizeH="0" baseline="0" smtClean="0">
                          <a:ln>
                            <a:noFill/>
                          </a:ln>
                          <a:solidFill>
                            <a:schemeClr val="tx1"/>
                          </a:solidFill>
                          <a:effectLst/>
                          <a:latin typeface="Times"/>
                          <a:cs typeface="Arial" charset="0"/>
                        </a:rPr>
                        <a:t>, I</a:t>
                      </a:r>
                      <a:r>
                        <a:rPr kumimoji="0" lang="en-US" sz="2800" b="1" i="0" u="none" strike="noStrike" cap="none" normalizeH="0" baseline="30000" smtClean="0">
                          <a:ln>
                            <a:noFill/>
                          </a:ln>
                          <a:solidFill>
                            <a:schemeClr val="tx1"/>
                          </a:solidFill>
                          <a:effectLst/>
                          <a:latin typeface="Times"/>
                          <a:cs typeface="Arial" charset="0"/>
                        </a:rPr>
                        <a:t>A</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A</a:t>
                      </a:r>
                      <a:endParaRPr kumimoji="0" lang="en-US" sz="28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A</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Anti-B</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1461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B</a:t>
                      </a:r>
                      <a:endParaRPr kumimoji="0" lang="en-US" sz="28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B</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O</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B</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B</a:t>
                      </a:r>
                      <a:endParaRPr kumimoji="0" lang="en-US" sz="28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B</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Anti-A</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14776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AB</a:t>
                      </a:r>
                      <a:endParaRPr kumimoji="0" lang="en-US" sz="28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A</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B</a:t>
                      </a:r>
                      <a:endParaRPr kumimoji="0" lang="en-US" sz="28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AB</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Neither</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1461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O</a:t>
                      </a:r>
                      <a:endParaRPr kumimoji="0" lang="en-US" sz="2800" b="0"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O</a:t>
                      </a:r>
                      <a:r>
                        <a:rPr kumimoji="0" lang="en-US" sz="2800" b="1" i="0" u="none" strike="noStrike" cap="none" normalizeH="0" baseline="0" smtClean="0">
                          <a:ln>
                            <a:noFill/>
                          </a:ln>
                          <a:solidFill>
                            <a:schemeClr val="tx1"/>
                          </a:solidFill>
                          <a:effectLst/>
                          <a:latin typeface="Times"/>
                          <a:cs typeface="Arial" charset="0"/>
                        </a:rPr>
                        <a:t>I</a:t>
                      </a:r>
                      <a:r>
                        <a:rPr kumimoji="0" lang="en-US" sz="2800" b="1" i="0" u="none" strike="noStrike" cap="none" normalizeH="0" baseline="30000" smtClean="0">
                          <a:ln>
                            <a:noFill/>
                          </a:ln>
                          <a:solidFill>
                            <a:schemeClr val="tx1"/>
                          </a:solidFill>
                          <a:effectLst/>
                          <a:latin typeface="Times"/>
                          <a:cs typeface="Arial" charset="0"/>
                        </a:rPr>
                        <a:t>O</a:t>
                      </a:r>
                      <a:endParaRPr kumimoji="0" lang="en-US" sz="2800" b="1" i="0" u="none" strike="noStrike" cap="none" normalizeH="0" baseline="3000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O</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a:cs typeface="Arial" charset="0"/>
                        </a:rPr>
                        <a:t>Both</a:t>
                      </a:r>
                      <a:endParaRPr kumimoji="0" lang="en-US" sz="2800" b="1" i="0" u="none" strike="noStrike" cap="none" normalizeH="0" baseline="0" smtClean="0">
                        <a:ln>
                          <a:noFill/>
                        </a:ln>
                        <a:solidFill>
                          <a:schemeClr val="tx1"/>
                        </a:solidFill>
                        <a:effectLst/>
                        <a:latin typeface="Time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04_T01"/>
          <p:cNvPicPr>
            <a:picLocks noChangeAspect="1" noChangeArrowheads="1"/>
          </p:cNvPicPr>
          <p:nvPr/>
        </p:nvPicPr>
        <p:blipFill>
          <a:blip r:embed="rId3" cstate="print"/>
          <a:srcRect b="5205"/>
          <a:stretch>
            <a:fillRect/>
          </a:stretch>
        </p:blipFill>
        <p:spPr bwMode="auto">
          <a:xfrm>
            <a:off x="3175" y="0"/>
            <a:ext cx="9321800" cy="6858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xfrm>
            <a:off x="1476375" y="115888"/>
            <a:ext cx="7667625" cy="6858000"/>
          </a:xfrm>
        </p:spPr>
        <p:txBody>
          <a:bodyPr/>
          <a:lstStyle/>
          <a:p>
            <a:pPr>
              <a:buFontTx/>
              <a:buNone/>
            </a:pPr>
            <a:r>
              <a:rPr lang="en-US" sz="5400" b="1" i="1" smtClean="0">
                <a:latin typeface="Tahoma" pitchFamily="34" charset="0"/>
                <a:cs typeface="Times New Roman" pitchFamily="18" charset="0"/>
              </a:rPr>
              <a:t> Task 1.</a:t>
            </a:r>
          </a:p>
          <a:p>
            <a:pPr>
              <a:buFontTx/>
              <a:buNone/>
            </a:pPr>
            <a:r>
              <a:rPr lang="en-US" sz="5400" b="1" i="1" smtClean="0">
                <a:latin typeface="Tahoma" pitchFamily="34" charset="0"/>
                <a:cs typeface="Times New Roman" pitchFamily="18" charset="0"/>
              </a:rPr>
              <a:t>  </a:t>
            </a:r>
            <a:r>
              <a:rPr lang="en-US" sz="5400" smtClean="0">
                <a:latin typeface="Tahoma" pitchFamily="34" charset="0"/>
                <a:cs typeface="Times New Roman" pitchFamily="18" charset="0"/>
              </a:rPr>
              <a:t>Mother has I (o) group of blood, father has IV (AB). Can children inherit group of blood of one of their parents?</a:t>
            </a:r>
            <a:r>
              <a:rPr lang="ru-RU" smtClean="0"/>
              <a: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1547813" y="0"/>
            <a:ext cx="7200900" cy="6858000"/>
          </a:xfrm>
        </p:spPr>
        <p:txBody>
          <a:bodyPr/>
          <a:lstStyle/>
          <a:p>
            <a:pPr algn="just">
              <a:buFontTx/>
              <a:buNone/>
              <a:defRPr/>
            </a:pPr>
            <a:r>
              <a:rPr lang="en-US" sz="6000" b="1" i="1" dirty="0" smtClean="0">
                <a:latin typeface="Tahoma" pitchFamily="34" charset="0"/>
                <a:cs typeface="Times New Roman" pitchFamily="18" charset="0"/>
              </a:rPr>
              <a:t>Task 2</a:t>
            </a:r>
            <a:r>
              <a:rPr lang="en-US" sz="6000" dirty="0" smtClean="0">
                <a:latin typeface="Tahoma" pitchFamily="34" charset="0"/>
                <a:cs typeface="Times New Roman" pitchFamily="18" charset="0"/>
              </a:rPr>
              <a:t>.</a:t>
            </a:r>
          </a:p>
          <a:p>
            <a:pPr marL="0" indent="0" algn="just">
              <a:spcBef>
                <a:spcPts val="0"/>
              </a:spcBef>
              <a:buFontTx/>
              <a:buNone/>
              <a:defRPr/>
            </a:pPr>
            <a:r>
              <a:rPr lang="en-US" sz="6000" dirty="0" smtClean="0">
                <a:latin typeface="Tahoma" pitchFamily="34" charset="0"/>
                <a:cs typeface="Times New Roman" pitchFamily="18" charset="0"/>
              </a:rPr>
              <a:t>The boy has I (o) group of blood, his sister has III (B). Which are their parents’ groups of blood?</a:t>
            </a:r>
            <a:endParaRPr lang="ru-RU" sz="6000" dirty="0" smtClean="0">
              <a:latin typeface="Tahoma" pitchFamily="34" charset="0"/>
              <a:cs typeface="Times New Roman" pitchFamily="18" charset="0"/>
            </a:endParaRPr>
          </a:p>
          <a:p>
            <a:pPr>
              <a:buFontTx/>
              <a:buNone/>
              <a:defRPr/>
            </a:pPr>
            <a:endParaRPr lang="ru-RU" sz="6000" dirty="0" smtClean="0">
              <a:latin typeface="Tahom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179512" y="1268413"/>
            <a:ext cx="8518401" cy="5403850"/>
          </a:xfrm>
        </p:spPr>
        <p:txBody>
          <a:bodyPr/>
          <a:lstStyle/>
          <a:p>
            <a:r>
              <a:rPr lang="uk-UA" sz="3600" b="1" dirty="0" err="1" smtClean="0"/>
              <a:t>Human</a:t>
            </a:r>
            <a:r>
              <a:rPr lang="uk-UA" sz="3600" b="1" dirty="0" smtClean="0"/>
              <a:t> </a:t>
            </a:r>
            <a:r>
              <a:rPr lang="uk-UA" sz="3600" b="1" dirty="0" err="1" smtClean="0"/>
              <a:t>genetics</a:t>
            </a:r>
            <a:r>
              <a:rPr lang="uk-UA" sz="3600" dirty="0" smtClean="0"/>
              <a:t> </a:t>
            </a:r>
            <a:r>
              <a:rPr lang="uk-UA" sz="3600" dirty="0" err="1" smtClean="0"/>
              <a:t>is</a:t>
            </a:r>
            <a:r>
              <a:rPr lang="uk-UA" sz="3600" dirty="0" smtClean="0"/>
              <a:t> </a:t>
            </a:r>
            <a:r>
              <a:rPr lang="uk-UA" sz="3600" dirty="0" err="1" smtClean="0"/>
              <a:t>the</a:t>
            </a:r>
            <a:r>
              <a:rPr lang="uk-UA" sz="3600" dirty="0" smtClean="0"/>
              <a:t> </a:t>
            </a:r>
            <a:r>
              <a:rPr lang="uk-UA" sz="3600" dirty="0" err="1" smtClean="0"/>
              <a:t>science</a:t>
            </a:r>
            <a:r>
              <a:rPr lang="uk-UA" sz="3600" dirty="0" smtClean="0"/>
              <a:t> </a:t>
            </a:r>
            <a:r>
              <a:rPr lang="uk-UA" sz="3600" dirty="0" err="1" smtClean="0"/>
              <a:t>that</a:t>
            </a:r>
            <a:r>
              <a:rPr lang="uk-UA" sz="3600" dirty="0" smtClean="0"/>
              <a:t> </a:t>
            </a:r>
            <a:r>
              <a:rPr lang="uk-UA" sz="3600" dirty="0" err="1" smtClean="0"/>
              <a:t>learns</a:t>
            </a:r>
            <a:r>
              <a:rPr lang="uk-UA" sz="3600" dirty="0" smtClean="0"/>
              <a:t> </a:t>
            </a:r>
            <a:r>
              <a:rPr lang="uk-UA" sz="3600" dirty="0" err="1" smtClean="0"/>
              <a:t>the</a:t>
            </a:r>
            <a:r>
              <a:rPr lang="uk-UA" sz="3600" dirty="0" smtClean="0"/>
              <a:t> </a:t>
            </a:r>
            <a:r>
              <a:rPr lang="uk-UA" sz="3600" dirty="0" err="1" smtClean="0"/>
              <a:t>peculiarities</a:t>
            </a:r>
            <a:r>
              <a:rPr lang="uk-UA" sz="3600" dirty="0" smtClean="0"/>
              <a:t> </a:t>
            </a:r>
            <a:r>
              <a:rPr lang="uk-UA" sz="3600" dirty="0" err="1" smtClean="0"/>
              <a:t>of</a:t>
            </a:r>
            <a:r>
              <a:rPr lang="uk-UA" sz="3600" dirty="0" smtClean="0"/>
              <a:t> </a:t>
            </a:r>
            <a:r>
              <a:rPr lang="uk-UA" sz="3600" dirty="0" err="1" smtClean="0"/>
              <a:t>the</a:t>
            </a:r>
            <a:r>
              <a:rPr lang="uk-UA" sz="3600" dirty="0" smtClean="0"/>
              <a:t> </a:t>
            </a:r>
            <a:r>
              <a:rPr lang="uk-UA" sz="3600" dirty="0" err="1" smtClean="0"/>
              <a:t>hereditary</a:t>
            </a:r>
            <a:r>
              <a:rPr lang="uk-UA" sz="3600" dirty="0" smtClean="0"/>
              <a:t> </a:t>
            </a:r>
            <a:r>
              <a:rPr lang="uk-UA" sz="3600" dirty="0" err="1" smtClean="0"/>
              <a:t>and</a:t>
            </a:r>
            <a:r>
              <a:rPr lang="uk-UA" sz="3600" dirty="0" smtClean="0"/>
              <a:t> </a:t>
            </a:r>
            <a:r>
              <a:rPr lang="uk-UA" sz="3600" dirty="0" err="1" smtClean="0"/>
              <a:t>variability</a:t>
            </a:r>
            <a:r>
              <a:rPr lang="uk-UA" sz="3600" dirty="0" smtClean="0"/>
              <a:t> </a:t>
            </a:r>
            <a:r>
              <a:rPr lang="uk-UA" sz="3600" dirty="0" err="1" smtClean="0"/>
              <a:t>in</a:t>
            </a:r>
            <a:r>
              <a:rPr lang="uk-UA" sz="3600" dirty="0" smtClean="0"/>
              <a:t> </a:t>
            </a:r>
            <a:r>
              <a:rPr lang="uk-UA" sz="3600" dirty="0" err="1" smtClean="0"/>
              <a:t>human</a:t>
            </a:r>
            <a:r>
              <a:rPr lang="uk-UA" sz="3600" dirty="0" smtClean="0"/>
              <a:t> </a:t>
            </a:r>
            <a:r>
              <a:rPr lang="uk-UA" sz="3600" dirty="0" err="1" smtClean="0"/>
              <a:t>organism</a:t>
            </a:r>
            <a:endParaRPr lang="en-US" sz="3600" dirty="0" smtClean="0"/>
          </a:p>
          <a:p>
            <a:pPr>
              <a:buFontTx/>
              <a:buNone/>
            </a:pPr>
            <a:endParaRPr lang="en-US" sz="3600" dirty="0" smtClean="0"/>
          </a:p>
          <a:p>
            <a:r>
              <a:rPr lang="en-US" sz="3600" b="1" dirty="0" smtClean="0"/>
              <a:t>Heredity – </a:t>
            </a:r>
            <a:r>
              <a:rPr lang="en-US" sz="3600" dirty="0" smtClean="0"/>
              <a:t>is the transmission of characteristics from parent to offspring through the gametes</a:t>
            </a:r>
            <a:r>
              <a:rPr lang="en-US" dirty="0" smtClean="0"/>
              <a:t> </a:t>
            </a:r>
            <a:endParaRPr lang="uk-UA" b="1" dirty="0" smtClean="0"/>
          </a:p>
          <a:p>
            <a:pPr>
              <a:buFontTx/>
              <a:buNone/>
            </a:pPr>
            <a:endParaRPr lang="ru-RU" dirty="0" smtClean="0"/>
          </a:p>
        </p:txBody>
      </p:sp>
      <p:sp>
        <p:nvSpPr>
          <p:cNvPr id="10243" name="Rectangle 3"/>
          <p:cNvSpPr>
            <a:spLocks noChangeArrowheads="1"/>
          </p:cNvSpPr>
          <p:nvPr/>
        </p:nvSpPr>
        <p:spPr bwMode="auto">
          <a:xfrm>
            <a:off x="611188" y="188913"/>
            <a:ext cx="8237537" cy="762000"/>
          </a:xfrm>
          <a:prstGeom prst="rect">
            <a:avLst/>
          </a:prstGeom>
          <a:noFill/>
          <a:ln w="9525">
            <a:noFill/>
            <a:miter lim="800000"/>
            <a:headEnd/>
            <a:tailEnd/>
          </a:ln>
          <a:effectLst/>
        </p:spPr>
        <p:txBody>
          <a:bodyPr wrap="none">
            <a:spAutoFit/>
          </a:bodyPr>
          <a:lstStyle/>
          <a:p>
            <a:r>
              <a:rPr lang="en-US" sz="4400" b="1">
                <a:solidFill>
                  <a:schemeClr val="tx2"/>
                </a:solidFill>
              </a:rPr>
              <a:t>Genetics terms you need to know:</a:t>
            </a:r>
            <a:endParaRPr lang="uk-UA" sz="4400" b="1">
              <a:solidFill>
                <a:schemeClr val="tx2"/>
              </a:solidFill>
            </a:endParaRPr>
          </a:p>
        </p:txBody>
      </p:sp>
    </p:spTree>
  </p:cSld>
  <p:clrMapOvr>
    <a:masterClrMapping/>
  </p:clrMapOvr>
  <p:transition advClick="0" advTm="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8978" name="Rectangle 2"/>
          <p:cNvSpPr>
            <a:spLocks noGrp="1" noChangeArrowheads="1"/>
          </p:cNvSpPr>
          <p:nvPr>
            <p:ph type="body" idx="1"/>
          </p:nvPr>
        </p:nvSpPr>
        <p:spPr>
          <a:xfrm>
            <a:off x="1547813" y="260350"/>
            <a:ext cx="7596187" cy="6858000"/>
          </a:xfrm>
        </p:spPr>
        <p:txBody>
          <a:bodyPr/>
          <a:lstStyle/>
          <a:p>
            <a:pPr>
              <a:lnSpc>
                <a:spcPct val="80000"/>
              </a:lnSpc>
              <a:buFontTx/>
              <a:buNone/>
            </a:pPr>
            <a:r>
              <a:rPr lang="en-GB" sz="4400" b="1" smtClean="0"/>
              <a:t>  </a:t>
            </a:r>
            <a:r>
              <a:rPr lang="en-GB" sz="4000" b="1" smtClean="0"/>
              <a:t>So, you must know ABO blood type for</a:t>
            </a:r>
          </a:p>
          <a:p>
            <a:pPr>
              <a:lnSpc>
                <a:spcPct val="80000"/>
              </a:lnSpc>
            </a:pPr>
            <a:r>
              <a:rPr lang="en-US" sz="4400" b="1" smtClean="0"/>
              <a:t>*</a:t>
            </a:r>
            <a:r>
              <a:rPr lang="en-US" sz="3600" b="1" i="1" smtClean="0"/>
              <a:t>determining of the blood group;</a:t>
            </a:r>
          </a:p>
          <a:p>
            <a:pPr>
              <a:lnSpc>
                <a:spcPct val="80000"/>
              </a:lnSpc>
            </a:pPr>
            <a:r>
              <a:rPr lang="en-US" sz="3600" b="1" i="1" smtClean="0"/>
              <a:t>*blood transfusion; </a:t>
            </a:r>
          </a:p>
          <a:p>
            <a:pPr>
              <a:lnSpc>
                <a:spcPct val="80000"/>
              </a:lnSpc>
            </a:pPr>
            <a:r>
              <a:rPr lang="en-US" sz="3600" b="1" i="1" smtClean="0"/>
              <a:t>*in paternity suits</a:t>
            </a:r>
          </a:p>
          <a:p>
            <a:pPr>
              <a:lnSpc>
                <a:spcPct val="80000"/>
              </a:lnSpc>
              <a:buFontTx/>
              <a:buNone/>
            </a:pPr>
            <a:endParaRPr lang="en-US" sz="3600" b="1" i="1" smtClean="0"/>
          </a:p>
          <a:p>
            <a:pPr>
              <a:lnSpc>
                <a:spcPct val="80000"/>
              </a:lnSpc>
              <a:buFontTx/>
              <a:buNone/>
            </a:pPr>
            <a:r>
              <a:rPr lang="en-US" sz="4000" i="1" smtClean="0"/>
              <a:t>   </a:t>
            </a:r>
            <a:r>
              <a:rPr lang="en-US" sz="3600" i="1" smtClean="0"/>
              <a:t>Blood type tests can never prove that a certain person is the parent of a particular child; they can determine only whether he or she could be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38978">
                                            <p:txEl>
                                              <p:pRg st="0" end="0"/>
                                            </p:txEl>
                                          </p:spTgt>
                                        </p:tgtEl>
                                        <p:attrNameLst>
                                          <p:attrName>style.visibility</p:attrName>
                                        </p:attrNameLst>
                                      </p:cBhvr>
                                      <p:to>
                                        <p:strVal val="visible"/>
                                      </p:to>
                                    </p:set>
                                    <p:animEffect transition="in" filter="barn(outVertical)">
                                      <p:cBhvr>
                                        <p:cTn id="7" dur="500"/>
                                        <p:tgtEl>
                                          <p:spTgt spid="638978">
                                            <p:txEl>
                                              <p:pRg st="0" end="0"/>
                                            </p:txEl>
                                          </p:spTgt>
                                        </p:tgtEl>
                                      </p:cBhvr>
                                    </p:animEffect>
                                  </p:childTnLst>
                                </p:cTn>
                              </p:par>
                            </p:childTnLst>
                          </p:cTn>
                        </p:par>
                        <p:par>
                          <p:cTn id="8" fill="hold" nodeType="afterGroup">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38978">
                                            <p:txEl>
                                              <p:pRg st="1" end="1"/>
                                            </p:txEl>
                                          </p:spTgt>
                                        </p:tgtEl>
                                        <p:attrNameLst>
                                          <p:attrName>style.visibility</p:attrName>
                                        </p:attrNameLst>
                                      </p:cBhvr>
                                      <p:to>
                                        <p:strVal val="visible"/>
                                      </p:to>
                                    </p:set>
                                    <p:animEffect transition="in" filter="barn(outVertical)">
                                      <p:cBhvr>
                                        <p:cTn id="11" dur="500"/>
                                        <p:tgtEl>
                                          <p:spTgt spid="638978">
                                            <p:txEl>
                                              <p:pRg st="1" end="1"/>
                                            </p:txEl>
                                          </p:spTgt>
                                        </p:tgtEl>
                                      </p:cBhvr>
                                    </p:animEffect>
                                  </p:childTnLst>
                                </p:cTn>
                              </p:par>
                            </p:childTnLst>
                          </p:cTn>
                        </p:par>
                        <p:par>
                          <p:cTn id="12" fill="hold" nodeType="afterGroup">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638978">
                                            <p:txEl>
                                              <p:pRg st="2" end="2"/>
                                            </p:txEl>
                                          </p:spTgt>
                                        </p:tgtEl>
                                        <p:attrNameLst>
                                          <p:attrName>style.visibility</p:attrName>
                                        </p:attrNameLst>
                                      </p:cBhvr>
                                      <p:to>
                                        <p:strVal val="visible"/>
                                      </p:to>
                                    </p:set>
                                    <p:animEffect transition="in" filter="barn(outVertical)">
                                      <p:cBhvr>
                                        <p:cTn id="15" dur="500"/>
                                        <p:tgtEl>
                                          <p:spTgt spid="638978">
                                            <p:txEl>
                                              <p:pRg st="2" end="2"/>
                                            </p:txEl>
                                          </p:spTgt>
                                        </p:tgtEl>
                                      </p:cBhvr>
                                    </p:animEffect>
                                  </p:childTnLst>
                                </p:cTn>
                              </p:par>
                            </p:childTnLst>
                          </p:cTn>
                        </p:par>
                        <p:par>
                          <p:cTn id="16" fill="hold" nodeType="afterGroup">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638978">
                                            <p:txEl>
                                              <p:pRg st="3" end="3"/>
                                            </p:txEl>
                                          </p:spTgt>
                                        </p:tgtEl>
                                        <p:attrNameLst>
                                          <p:attrName>style.visibility</p:attrName>
                                        </p:attrNameLst>
                                      </p:cBhvr>
                                      <p:to>
                                        <p:strVal val="visible"/>
                                      </p:to>
                                    </p:set>
                                    <p:animEffect transition="in" filter="barn(outVertical)">
                                      <p:cBhvr>
                                        <p:cTn id="19" dur="500"/>
                                        <p:tgtEl>
                                          <p:spTgt spid="638978">
                                            <p:txEl>
                                              <p:pRg st="3" end="3"/>
                                            </p:txEl>
                                          </p:spTgt>
                                        </p:tgtEl>
                                      </p:cBhvr>
                                    </p:animEffect>
                                  </p:childTnLst>
                                </p:cTn>
                              </p:par>
                            </p:childTnLst>
                          </p:cTn>
                        </p:par>
                        <p:par>
                          <p:cTn id="20" fill="hold" nodeType="afterGroup">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638978">
                                            <p:txEl>
                                              <p:pRg st="5" end="5"/>
                                            </p:txEl>
                                          </p:spTgt>
                                        </p:tgtEl>
                                        <p:attrNameLst>
                                          <p:attrName>style.visibility</p:attrName>
                                        </p:attrNameLst>
                                      </p:cBhvr>
                                      <p:to>
                                        <p:strVal val="visible"/>
                                      </p:to>
                                    </p:set>
                                    <p:animEffect transition="in" filter="barn(outVertical)">
                                      <p:cBhvr>
                                        <p:cTn id="23" dur="500"/>
                                        <p:tgtEl>
                                          <p:spTgt spid="63897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8978" grpId="0" build="p" autoUpdateAnimBg="0"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763713" y="476250"/>
            <a:ext cx="6656387" cy="6175375"/>
          </a:xfrm>
          <a:prstGeom prst="rect">
            <a:avLst/>
          </a:prstGeom>
          <a:noFill/>
          <a:ln w="12700">
            <a:noFill/>
            <a:miter lim="800000"/>
            <a:headEnd type="none" w="sm" len="sm"/>
            <a:tailEnd type="none" w="sm" len="sm"/>
          </a:ln>
          <a:effectLst/>
        </p:spPr>
        <p:txBody>
          <a:bodyPr lIns="85890" tIns="42945" rIns="85890" bIns="42945">
            <a:spAutoFit/>
          </a:bodyPr>
          <a:lstStyle/>
          <a:p>
            <a:pPr defTabSz="858838"/>
            <a:r>
              <a:rPr lang="en-US" sz="2300" b="1">
                <a:latin typeface="Arial" charset="0"/>
              </a:rPr>
              <a:t>Importance of A, B, O blood group antigens in medicine</a:t>
            </a:r>
          </a:p>
          <a:p>
            <a:pPr defTabSz="858838"/>
            <a:endParaRPr lang="en-US" sz="1900" b="1">
              <a:latin typeface="Arial" charset="0"/>
            </a:endParaRPr>
          </a:p>
          <a:p>
            <a:pPr defTabSz="858838"/>
            <a:r>
              <a:rPr lang="en-US" sz="2300" b="1" i="1">
                <a:latin typeface="Arial" charset="0"/>
              </a:rPr>
              <a:t>Transfusion compatibility</a:t>
            </a:r>
          </a:p>
          <a:p>
            <a:pPr defTabSz="858838"/>
            <a:endParaRPr lang="en-US" sz="1900" b="1" i="1">
              <a:latin typeface="Arial" charset="0"/>
            </a:endParaRPr>
          </a:p>
          <a:p>
            <a:pPr defTabSz="858838"/>
            <a:r>
              <a:rPr lang="en-US" sz="1900" b="1">
                <a:latin typeface="Arial" charset="0"/>
              </a:rPr>
              <a:t>	</a:t>
            </a:r>
            <a:r>
              <a:rPr lang="en-US" sz="1900" b="1" u="sng">
                <a:latin typeface="Arial" charset="0"/>
              </a:rPr>
              <a:t>Blood type:</a:t>
            </a:r>
            <a:r>
              <a:rPr lang="en-US" sz="1900" b="1">
                <a:latin typeface="Arial" charset="0"/>
              </a:rPr>
              <a:t>			</a:t>
            </a:r>
            <a:r>
              <a:rPr lang="en-US" sz="1900" b="1" u="sng">
                <a:latin typeface="Arial" charset="0"/>
              </a:rPr>
              <a:t>Donate to:</a:t>
            </a:r>
          </a:p>
          <a:p>
            <a:pPr defTabSz="858838"/>
            <a:r>
              <a:rPr lang="en-US" sz="1900" b="1">
                <a:latin typeface="Arial" charset="0"/>
              </a:rPr>
              <a:t>	      AB				       AB</a:t>
            </a:r>
          </a:p>
          <a:p>
            <a:pPr defTabSz="858838"/>
            <a:r>
              <a:rPr lang="en-US" sz="1900" b="1">
                <a:latin typeface="Arial" charset="0"/>
              </a:rPr>
              <a:t>	       A				   A or AB</a:t>
            </a:r>
          </a:p>
          <a:p>
            <a:pPr defTabSz="858838"/>
            <a:r>
              <a:rPr lang="en-US" sz="1900" b="1">
                <a:latin typeface="Arial" charset="0"/>
              </a:rPr>
              <a:t>	       B				   B or AB</a:t>
            </a:r>
          </a:p>
          <a:p>
            <a:pPr defTabSz="858838"/>
            <a:r>
              <a:rPr lang="en-US" sz="1900" b="1">
                <a:latin typeface="Arial" charset="0"/>
              </a:rPr>
              <a:t>	       O				O, A, B, AB</a:t>
            </a:r>
          </a:p>
          <a:p>
            <a:pPr defTabSz="858838"/>
            <a:endParaRPr lang="en-US" sz="1900" b="1">
              <a:latin typeface="Arial" charset="0"/>
            </a:endParaRPr>
          </a:p>
          <a:p>
            <a:pPr defTabSz="858838"/>
            <a:endParaRPr lang="en-US" sz="1900" b="1">
              <a:latin typeface="Arial" charset="0"/>
            </a:endParaRPr>
          </a:p>
          <a:p>
            <a:pPr defTabSz="858838"/>
            <a:r>
              <a:rPr lang="en-US" sz="2300" b="1" i="1">
                <a:latin typeface="Arial" charset="0"/>
              </a:rPr>
              <a:t>Disease resistance</a:t>
            </a:r>
          </a:p>
          <a:p>
            <a:pPr defTabSz="858838"/>
            <a:endParaRPr lang="en-US" sz="1900" b="1" i="1">
              <a:latin typeface="Arial" charset="0"/>
            </a:endParaRPr>
          </a:p>
          <a:p>
            <a:pPr defTabSz="858838"/>
            <a:r>
              <a:rPr lang="en-US" sz="1900" b="1">
                <a:latin typeface="Arial" charset="0"/>
              </a:rPr>
              <a:t>	Resistance to cholera and other types of infant diarrhea:</a:t>
            </a:r>
          </a:p>
          <a:p>
            <a:pPr defTabSz="858838"/>
            <a:r>
              <a:rPr lang="en-US" sz="1900" b="1">
                <a:latin typeface="Arial" charset="0"/>
              </a:rPr>
              <a:t>		AB &gt; A &gt; B &gt; O</a:t>
            </a:r>
          </a:p>
          <a:p>
            <a:pPr defTabSz="858838"/>
            <a:endParaRPr lang="en-US" sz="1900" b="1">
              <a:latin typeface="Arial" charset="0"/>
            </a:endParaRPr>
          </a:p>
          <a:p>
            <a:pPr defTabSz="858838"/>
            <a:r>
              <a:rPr lang="en-US" sz="2100" i="1">
                <a:latin typeface="Arial" charset="0"/>
              </a:rPr>
              <a:t>Possible resistance to other diseases: malaria, syphillis, cancer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Text Box 2"/>
          <p:cNvSpPr txBox="1">
            <a:spLocks noChangeArrowheads="1"/>
          </p:cNvSpPr>
          <p:nvPr/>
        </p:nvSpPr>
        <p:spPr bwMode="auto">
          <a:xfrm>
            <a:off x="1763713" y="476250"/>
            <a:ext cx="6656387" cy="533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5890" tIns="42945" rIns="85890" bIns="42945">
            <a:spAutoFit/>
          </a:bodyPr>
          <a:lstStyle>
            <a:lvl1pPr defTabSz="858838">
              <a:defRPr sz="2400">
                <a:solidFill>
                  <a:schemeClr val="tx1"/>
                </a:solidFill>
                <a:latin typeface="Times"/>
              </a:defRPr>
            </a:lvl1pPr>
            <a:lvl2pPr marL="430213" defTabSz="858838">
              <a:defRPr sz="2400">
                <a:solidFill>
                  <a:schemeClr val="tx1"/>
                </a:solidFill>
                <a:latin typeface="Times"/>
              </a:defRPr>
            </a:lvl2pPr>
            <a:lvl3pPr marL="858838" defTabSz="858838">
              <a:defRPr sz="2400">
                <a:solidFill>
                  <a:schemeClr val="tx1"/>
                </a:solidFill>
                <a:latin typeface="Times"/>
              </a:defRPr>
            </a:lvl3pPr>
            <a:lvl4pPr marL="1289050" defTabSz="858838">
              <a:defRPr sz="2400">
                <a:solidFill>
                  <a:schemeClr val="tx1"/>
                </a:solidFill>
                <a:latin typeface="Times"/>
              </a:defRPr>
            </a:lvl4pPr>
            <a:lvl5pPr marL="1717675" defTabSz="858838">
              <a:defRPr sz="2400">
                <a:solidFill>
                  <a:schemeClr val="tx1"/>
                </a:solidFill>
                <a:latin typeface="Times"/>
              </a:defRPr>
            </a:lvl5pPr>
            <a:lvl6pPr marL="2174875" defTabSz="858838" eaLnBrk="0" fontAlgn="base" hangingPunct="0">
              <a:spcBef>
                <a:spcPct val="0"/>
              </a:spcBef>
              <a:spcAft>
                <a:spcPct val="0"/>
              </a:spcAft>
              <a:defRPr sz="2400">
                <a:solidFill>
                  <a:schemeClr val="tx1"/>
                </a:solidFill>
                <a:latin typeface="Times"/>
              </a:defRPr>
            </a:lvl6pPr>
            <a:lvl7pPr marL="2632075" defTabSz="858838" eaLnBrk="0" fontAlgn="base" hangingPunct="0">
              <a:spcBef>
                <a:spcPct val="0"/>
              </a:spcBef>
              <a:spcAft>
                <a:spcPct val="0"/>
              </a:spcAft>
              <a:defRPr sz="2400">
                <a:solidFill>
                  <a:schemeClr val="tx1"/>
                </a:solidFill>
                <a:latin typeface="Times"/>
              </a:defRPr>
            </a:lvl7pPr>
            <a:lvl8pPr marL="3089275" defTabSz="858838" eaLnBrk="0" fontAlgn="base" hangingPunct="0">
              <a:spcBef>
                <a:spcPct val="0"/>
              </a:spcBef>
              <a:spcAft>
                <a:spcPct val="0"/>
              </a:spcAft>
              <a:defRPr sz="2400">
                <a:solidFill>
                  <a:schemeClr val="tx1"/>
                </a:solidFill>
                <a:latin typeface="Times"/>
              </a:defRPr>
            </a:lvl8pPr>
            <a:lvl9pPr marL="3546475" defTabSz="858838" eaLnBrk="0" fontAlgn="base" hangingPunct="0">
              <a:spcBef>
                <a:spcPct val="0"/>
              </a:spcBef>
              <a:spcAft>
                <a:spcPct val="0"/>
              </a:spcAft>
              <a:defRPr sz="2400">
                <a:solidFill>
                  <a:schemeClr val="tx1"/>
                </a:solidFill>
                <a:latin typeface="Times"/>
              </a:defRPr>
            </a:lvl9pPr>
          </a:lstStyle>
          <a:p>
            <a:pPr>
              <a:defRPr/>
            </a:pPr>
            <a:r>
              <a:rPr lang="en-US" sz="2300" dirty="0" smtClean="0">
                <a:latin typeface="Arial" charset="0"/>
              </a:rPr>
              <a:t>Another sets of cell surface markers on human red cells are the </a:t>
            </a:r>
            <a:r>
              <a:rPr lang="en-US" sz="2300" b="1" i="1" dirty="0" smtClean="0">
                <a:latin typeface="Arial" charset="0"/>
              </a:rPr>
              <a:t>RH blood group antigens</a:t>
            </a:r>
            <a:r>
              <a:rPr lang="en-US" sz="2300" dirty="0" smtClean="0">
                <a:latin typeface="Arial" charset="0"/>
              </a:rPr>
              <a:t>, named for the rhesus monkey in which they first described. </a:t>
            </a:r>
            <a:endParaRPr lang="uk-UA" sz="2300" dirty="0" smtClean="0">
              <a:latin typeface="Arial" charset="0"/>
            </a:endParaRPr>
          </a:p>
          <a:p>
            <a:pPr marL="342900" indent="-342900">
              <a:buFont typeface="Arial" pitchFamily="34" charset="0"/>
              <a:buChar char="•"/>
              <a:defRPr/>
            </a:pPr>
            <a:r>
              <a:rPr lang="en-US" sz="2300" dirty="0" smtClean="0">
                <a:latin typeface="Arial" charset="0"/>
              </a:rPr>
              <a:t>This trait (antigen) is controlled by a single allele pair in 1 chromosome. </a:t>
            </a:r>
            <a:endParaRPr lang="uk-UA" sz="2300" dirty="0" smtClean="0">
              <a:latin typeface="Arial" charset="0"/>
            </a:endParaRPr>
          </a:p>
          <a:p>
            <a:pPr marL="342900" indent="-342900">
              <a:buFont typeface="Arial" pitchFamily="34" charset="0"/>
              <a:buChar char="•"/>
              <a:defRPr/>
            </a:pPr>
            <a:r>
              <a:rPr lang="en-US" sz="2300" dirty="0" smtClean="0">
                <a:latin typeface="Arial" charset="0"/>
              </a:rPr>
              <a:t>The rhesus-positive allele </a:t>
            </a:r>
            <a:r>
              <a:rPr lang="en-US" sz="2300" b="1" i="1" dirty="0" smtClean="0">
                <a:latin typeface="Arial" charset="0"/>
              </a:rPr>
              <a:t>Rh</a:t>
            </a:r>
            <a:r>
              <a:rPr lang="en-US" sz="2300" dirty="0" smtClean="0">
                <a:latin typeface="Arial" charset="0"/>
              </a:rPr>
              <a:t> is dominant over the rhesus-negative allele </a:t>
            </a:r>
            <a:r>
              <a:rPr lang="en-US" sz="2300" b="1" i="1" dirty="0" err="1" smtClean="0">
                <a:latin typeface="Arial" charset="0"/>
              </a:rPr>
              <a:t>rh</a:t>
            </a:r>
            <a:r>
              <a:rPr lang="en-US" sz="2300" b="1" i="1" dirty="0" smtClean="0">
                <a:latin typeface="Arial" charset="0"/>
              </a:rPr>
              <a:t>.</a:t>
            </a:r>
            <a:r>
              <a:rPr lang="en-US" sz="2300" dirty="0" smtClean="0">
                <a:latin typeface="Arial" charset="0"/>
              </a:rPr>
              <a:t> </a:t>
            </a:r>
            <a:endParaRPr lang="uk-UA" sz="2300" dirty="0" smtClean="0">
              <a:latin typeface="Arial" charset="0"/>
            </a:endParaRPr>
          </a:p>
          <a:p>
            <a:pPr marL="342900" indent="-342900">
              <a:buFont typeface="Arial" pitchFamily="34" charset="0"/>
              <a:buChar char="•"/>
              <a:defRPr/>
            </a:pPr>
            <a:r>
              <a:rPr lang="en-US" sz="2300" dirty="0" smtClean="0">
                <a:latin typeface="Arial" charset="0"/>
              </a:rPr>
              <a:t>About 85 % of adult humans have the </a:t>
            </a:r>
            <a:r>
              <a:rPr lang="en-US" sz="2300" b="1" i="1" dirty="0" smtClean="0">
                <a:latin typeface="Arial" charset="0"/>
              </a:rPr>
              <a:t>Rh</a:t>
            </a:r>
            <a:r>
              <a:rPr lang="en-US" sz="2300" dirty="0" smtClean="0">
                <a:latin typeface="Arial" charset="0"/>
              </a:rPr>
              <a:t> cell surface marker on their red blood cells, and are called Rh-positive (</a:t>
            </a:r>
            <a:r>
              <a:rPr lang="en-US" sz="2300" b="1" i="1" dirty="0" err="1" smtClean="0">
                <a:latin typeface="Arial" charset="0"/>
              </a:rPr>
              <a:t>RhRh</a:t>
            </a:r>
            <a:r>
              <a:rPr lang="en-US" sz="2300" b="1" i="1" dirty="0" smtClean="0">
                <a:latin typeface="Arial" charset="0"/>
              </a:rPr>
              <a:t>, </a:t>
            </a:r>
            <a:r>
              <a:rPr lang="en-US" sz="2300" b="1" i="1" dirty="0" err="1" smtClean="0">
                <a:latin typeface="Arial" charset="0"/>
              </a:rPr>
              <a:t>Rhrh</a:t>
            </a:r>
            <a:r>
              <a:rPr lang="en-US" sz="2300" dirty="0" smtClean="0">
                <a:latin typeface="Arial" charset="0"/>
              </a:rPr>
              <a:t>). </a:t>
            </a:r>
            <a:endParaRPr lang="uk-UA" sz="2300" dirty="0" smtClean="0">
              <a:latin typeface="Arial" charset="0"/>
            </a:endParaRPr>
          </a:p>
          <a:p>
            <a:pPr marL="342900" indent="-342900">
              <a:buFont typeface="Arial" pitchFamily="34" charset="0"/>
              <a:buChar char="•"/>
              <a:defRPr/>
            </a:pPr>
            <a:r>
              <a:rPr lang="en-US" sz="2300" dirty="0" smtClean="0">
                <a:latin typeface="Arial" charset="0"/>
              </a:rPr>
              <a:t>Rh-negative persons lack this cell surface marker because they are homozygous recessive for the gene encoding it (</a:t>
            </a:r>
            <a:r>
              <a:rPr lang="en-US" sz="2300" b="1" i="1" dirty="0" err="1" smtClean="0">
                <a:latin typeface="Arial" charset="0"/>
              </a:rPr>
              <a:t>rhrh</a:t>
            </a:r>
            <a:r>
              <a:rPr lang="en-US" sz="2300" dirty="0" smtClean="0">
                <a:latin typeface="Arial" charset="0"/>
              </a:rPr>
              <a:t>).</a:t>
            </a:r>
            <a:endParaRPr lang="en-US" sz="1900" i="1" dirty="0" smtClean="0">
              <a:latin typeface="Arial" charset="0"/>
            </a:endParaRPr>
          </a:p>
          <a:p>
            <a:pPr>
              <a:defRPr/>
            </a:pPr>
            <a:r>
              <a:rPr lang="en-US" sz="1900" dirty="0" smtClean="0">
                <a:latin typeface="Arial" charset="0"/>
              </a:rPr>
              <a:t>	</a:t>
            </a:r>
            <a:endParaRPr lang="en-US" sz="2100" i="1" dirty="0" smtClean="0">
              <a:latin typeface="Arial"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419475" y="228600"/>
            <a:ext cx="5002213" cy="3025775"/>
          </a:xfrm>
          <a:prstGeom prst="rect">
            <a:avLst/>
          </a:prstGeom>
          <a:noFill/>
          <a:ln w="12700">
            <a:noFill/>
            <a:miter lim="800000"/>
            <a:headEnd type="none" w="sm" len="sm"/>
            <a:tailEnd type="none" w="sm" len="sm"/>
          </a:ln>
          <a:effectLst/>
        </p:spPr>
        <p:txBody>
          <a:bodyPr lIns="85890" tIns="42945" rIns="85890" bIns="42945">
            <a:spAutoFit/>
          </a:bodyPr>
          <a:lstStyle/>
          <a:p>
            <a:pPr defTabSz="858838"/>
            <a:r>
              <a:rPr lang="en-US" b="1" dirty="0">
                <a:latin typeface="Arial" charset="0"/>
              </a:rPr>
              <a:t>Hemolytic disease of the newborn</a:t>
            </a:r>
            <a:endParaRPr lang="uk-UA" b="1" dirty="0">
              <a:latin typeface="Arial" charset="0"/>
            </a:endParaRPr>
          </a:p>
          <a:p>
            <a:pPr defTabSz="858838"/>
            <a:r>
              <a:rPr lang="en-US" sz="1900" dirty="0">
                <a:latin typeface="Arial" charset="0"/>
              </a:rPr>
              <a:t>If an Rh-negative person is exposed to Rh-positive blood, the </a:t>
            </a:r>
            <a:r>
              <a:rPr lang="en-US" sz="1900" dirty="0" err="1" smtClean="0">
                <a:latin typeface="Arial" charset="0"/>
              </a:rPr>
              <a:t>Rh</a:t>
            </a:r>
            <a:r>
              <a:rPr lang="en-US" sz="1900" dirty="0" smtClean="0">
                <a:latin typeface="Arial" charset="0"/>
              </a:rPr>
              <a:t>+ </a:t>
            </a:r>
            <a:r>
              <a:rPr lang="en-US" sz="1900" dirty="0">
                <a:latin typeface="Arial" charset="0"/>
              </a:rPr>
              <a:t>surface antigens of that blood are treated like foreign invaders by the Rh-negative person’s immune system, which proceeds to make antibodies directed against the </a:t>
            </a:r>
            <a:r>
              <a:rPr lang="en-US" sz="1900" dirty="0" err="1" smtClean="0">
                <a:latin typeface="Arial" charset="0"/>
              </a:rPr>
              <a:t>Rh</a:t>
            </a:r>
            <a:r>
              <a:rPr lang="en-US" sz="1900" dirty="0" smtClean="0">
                <a:latin typeface="Arial" charset="0"/>
              </a:rPr>
              <a:t>+ </a:t>
            </a:r>
            <a:r>
              <a:rPr lang="en-US" sz="1900" dirty="0">
                <a:latin typeface="Arial" charset="0"/>
              </a:rPr>
              <a:t>antigens. This most commonly happens when an Rh-negative woman may have children who are </a:t>
            </a:r>
            <a:r>
              <a:rPr lang="en-US" sz="1900" dirty="0" err="1" smtClean="0">
                <a:latin typeface="Arial" charset="0"/>
              </a:rPr>
              <a:t>Rh</a:t>
            </a:r>
            <a:r>
              <a:rPr lang="en-US" sz="1900" dirty="0" smtClean="0">
                <a:latin typeface="Arial" charset="0"/>
              </a:rPr>
              <a:t>+ </a:t>
            </a:r>
            <a:r>
              <a:rPr lang="en-US" sz="1900" dirty="0">
                <a:latin typeface="Arial" charset="0"/>
              </a:rPr>
              <a:t>positive if the father is </a:t>
            </a:r>
            <a:r>
              <a:rPr lang="en-US" sz="1900" dirty="0" err="1" smtClean="0">
                <a:latin typeface="Arial" charset="0"/>
              </a:rPr>
              <a:t>Rh</a:t>
            </a:r>
            <a:r>
              <a:rPr lang="en-US" sz="1900" dirty="0" smtClean="0">
                <a:latin typeface="Arial" charset="0"/>
              </a:rPr>
              <a:t>+ </a:t>
            </a:r>
            <a:r>
              <a:rPr lang="en-US" sz="1900" dirty="0">
                <a:latin typeface="Arial" charset="0"/>
              </a:rPr>
              <a:t>positive. </a:t>
            </a:r>
            <a:endParaRPr lang="uk-UA" sz="1900" dirty="0">
              <a:latin typeface="Arial" charset="0"/>
            </a:endParaRPr>
          </a:p>
        </p:txBody>
      </p:sp>
      <p:pic>
        <p:nvPicPr>
          <p:cNvPr id="48131" name="Picture 3" descr="D:\Документи\Темп 3\Medical\Lectures\176.jpg"/>
          <p:cNvPicPr>
            <a:picLocks noChangeAspect="1" noChangeArrowheads="1"/>
          </p:cNvPicPr>
          <p:nvPr/>
        </p:nvPicPr>
        <p:blipFill>
          <a:blip r:embed="rId3" cstate="print"/>
          <a:srcRect/>
          <a:stretch>
            <a:fillRect/>
          </a:stretch>
        </p:blipFill>
        <p:spPr bwMode="auto">
          <a:xfrm>
            <a:off x="179388" y="692150"/>
            <a:ext cx="2528887" cy="2365375"/>
          </a:xfrm>
          <a:prstGeom prst="rect">
            <a:avLst/>
          </a:prstGeom>
          <a:noFill/>
          <a:ln w="9525">
            <a:noFill/>
            <a:miter lim="800000"/>
            <a:headEnd/>
            <a:tailEnd/>
          </a:ln>
        </p:spPr>
      </p:pic>
      <p:sp>
        <p:nvSpPr>
          <p:cNvPr id="48132" name="Прямоугольник 1"/>
          <p:cNvSpPr>
            <a:spLocks noChangeArrowheads="1"/>
          </p:cNvSpPr>
          <p:nvPr/>
        </p:nvSpPr>
        <p:spPr bwMode="auto">
          <a:xfrm>
            <a:off x="2987675" y="3451225"/>
            <a:ext cx="4572000" cy="1938992"/>
          </a:xfrm>
          <a:prstGeom prst="rect">
            <a:avLst/>
          </a:prstGeom>
          <a:noFill/>
          <a:ln w="9525">
            <a:noFill/>
            <a:miter lim="800000"/>
            <a:headEnd/>
            <a:tailEnd/>
          </a:ln>
        </p:spPr>
        <p:txBody>
          <a:bodyPr>
            <a:spAutoFit/>
          </a:bodyPr>
          <a:lstStyle/>
          <a:p>
            <a:pPr eaLnBrk="1" hangingPunct="1"/>
            <a:r>
              <a:rPr lang="en-US" sz="2400" i="1" dirty="0" err="1">
                <a:latin typeface="Times New Roman" pitchFamily="18" charset="0"/>
              </a:rPr>
              <a:t>RhRh</a:t>
            </a:r>
            <a:r>
              <a:rPr lang="en-US" sz="2400" i="1" dirty="0">
                <a:latin typeface="Times New Roman" pitchFamily="18" charset="0"/>
              </a:rPr>
              <a:t>, </a:t>
            </a:r>
            <a:r>
              <a:rPr lang="en-US" sz="2400" i="1" dirty="0" err="1">
                <a:latin typeface="Times New Roman" pitchFamily="18" charset="0"/>
              </a:rPr>
              <a:t>Rhrh</a:t>
            </a:r>
            <a:r>
              <a:rPr lang="en-US" sz="2400" i="1" dirty="0">
                <a:latin typeface="Times New Roman" pitchFamily="18" charset="0"/>
              </a:rPr>
              <a:t> </a:t>
            </a:r>
            <a:r>
              <a:rPr lang="en-US" sz="2400" dirty="0">
                <a:latin typeface="Times New Roman" pitchFamily="18" charset="0"/>
              </a:rPr>
              <a:t>= rhesus-positive</a:t>
            </a:r>
          </a:p>
          <a:p>
            <a:pPr eaLnBrk="1" hangingPunct="1"/>
            <a:r>
              <a:rPr lang="en-US" sz="2400" i="1" dirty="0" err="1">
                <a:latin typeface="Times New Roman" pitchFamily="18" charset="0"/>
              </a:rPr>
              <a:t>rhrh</a:t>
            </a:r>
            <a:r>
              <a:rPr lang="en-US" sz="2400" i="1" dirty="0">
                <a:latin typeface="Times New Roman" pitchFamily="18" charset="0"/>
              </a:rPr>
              <a:t>  = </a:t>
            </a:r>
            <a:r>
              <a:rPr lang="en-US" sz="2400" dirty="0">
                <a:latin typeface="Times New Roman" pitchFamily="18" charset="0"/>
              </a:rPr>
              <a:t>rhesus-negative</a:t>
            </a:r>
          </a:p>
          <a:p>
            <a:endParaRPr lang="en-US" b="1" dirty="0"/>
          </a:p>
          <a:p>
            <a:r>
              <a:rPr lang="en-US" b="1" dirty="0"/>
              <a:t>P:       ♀ </a:t>
            </a:r>
            <a:r>
              <a:rPr lang="en-US" b="1" dirty="0" err="1"/>
              <a:t>rhrh</a:t>
            </a:r>
            <a:r>
              <a:rPr lang="en-US" b="1" dirty="0"/>
              <a:t>            x            ♂ </a:t>
            </a:r>
            <a:r>
              <a:rPr lang="en-US" b="1" dirty="0" err="1"/>
              <a:t>RhRh</a:t>
            </a:r>
            <a:endParaRPr lang="en-US" b="1" dirty="0"/>
          </a:p>
          <a:p>
            <a:r>
              <a:rPr lang="en-US" b="1" dirty="0"/>
              <a:t>G:           </a:t>
            </a:r>
            <a:r>
              <a:rPr lang="en-US" b="1" dirty="0" err="1"/>
              <a:t>rh</a:t>
            </a:r>
            <a:r>
              <a:rPr lang="en-US" b="1" dirty="0"/>
              <a:t>                                     </a:t>
            </a:r>
            <a:r>
              <a:rPr lang="en-US" b="1" dirty="0" err="1"/>
              <a:t>Rh</a:t>
            </a:r>
            <a:r>
              <a:rPr lang="en-US" b="1" dirty="0"/>
              <a:t>                                          </a:t>
            </a:r>
          </a:p>
          <a:p>
            <a:r>
              <a:rPr lang="en-US" b="1" dirty="0"/>
              <a:t>F1 :      </a:t>
            </a:r>
            <a:r>
              <a:rPr lang="en-US" b="1" dirty="0" err="1" smtClean="0"/>
              <a:t>Rhrh</a:t>
            </a:r>
            <a:endParaRPr lang="en-US" b="1" dirty="0"/>
          </a:p>
        </p:txBody>
      </p:sp>
      <p:pic>
        <p:nvPicPr>
          <p:cNvPr id="48133" name="Picture 5" descr="D:\Документи\Темп 3\Medical\Lectures\180.jpg"/>
          <p:cNvPicPr>
            <a:picLocks noChangeAspect="1" noChangeArrowheads="1"/>
          </p:cNvPicPr>
          <p:nvPr/>
        </p:nvPicPr>
        <p:blipFill>
          <a:blip r:embed="rId4" cstate="print"/>
          <a:srcRect/>
          <a:stretch>
            <a:fillRect/>
          </a:stretch>
        </p:blipFill>
        <p:spPr bwMode="auto">
          <a:xfrm>
            <a:off x="755650" y="3449638"/>
            <a:ext cx="1538288" cy="2782887"/>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4356100" y="228600"/>
            <a:ext cx="4065588" cy="4211638"/>
          </a:xfrm>
          <a:prstGeom prst="rect">
            <a:avLst/>
          </a:prstGeom>
          <a:noFill/>
          <a:ln w="12700">
            <a:noFill/>
            <a:miter lim="800000"/>
            <a:headEnd type="none" w="sm" len="sm"/>
            <a:tailEnd type="none" w="sm" len="sm"/>
          </a:ln>
          <a:effectLst/>
        </p:spPr>
        <p:txBody>
          <a:bodyPr lIns="85890" tIns="42945" rIns="85890" bIns="42945">
            <a:spAutoFit/>
          </a:bodyPr>
          <a:lstStyle/>
          <a:p>
            <a:pPr defTabSz="858838"/>
            <a:r>
              <a:rPr lang="en-US" b="1">
                <a:latin typeface="Arial" charset="0"/>
              </a:rPr>
              <a:t>Hemolytic disease of the newborn</a:t>
            </a:r>
            <a:endParaRPr lang="uk-UA" b="1">
              <a:latin typeface="Arial" charset="0"/>
            </a:endParaRPr>
          </a:p>
          <a:p>
            <a:pPr defTabSz="858838"/>
            <a:endParaRPr lang="en-US" sz="1900">
              <a:latin typeface="Arial" charset="0"/>
            </a:endParaRPr>
          </a:p>
          <a:p>
            <a:pPr defTabSz="858838"/>
            <a:r>
              <a:rPr lang="en-US" sz="1900">
                <a:latin typeface="Arial" charset="0"/>
              </a:rPr>
              <a:t>In the first pregnancy, this factor causes no complication, but during birth, blood cells of the child enter the mother’s bloodstream, where they induce the production of “anti-Rh” antibodies. Then, in subsequent pregnancies, antibodies from the mother pass to the fetus and cause its red blood cells to clump, leading to condition called </a:t>
            </a:r>
            <a:r>
              <a:rPr lang="en-US" sz="1900" b="1" i="1">
                <a:latin typeface="Arial" charset="0"/>
              </a:rPr>
              <a:t>erythroblastosis fetalis</a:t>
            </a:r>
            <a:r>
              <a:rPr lang="en-US" sz="1900">
                <a:latin typeface="Arial" charset="0"/>
              </a:rPr>
              <a:t>. </a:t>
            </a:r>
            <a:endParaRPr lang="en-US" sz="2100" i="1">
              <a:latin typeface="Arial" charset="0"/>
            </a:endParaRPr>
          </a:p>
        </p:txBody>
      </p:sp>
      <p:pic>
        <p:nvPicPr>
          <p:cNvPr id="49155" name="Picture 2" descr="D:\Документи\Темп 3\Medical\Lectures\images 1.jpg"/>
          <p:cNvPicPr>
            <a:picLocks noChangeAspect="1" noChangeArrowheads="1"/>
          </p:cNvPicPr>
          <p:nvPr/>
        </p:nvPicPr>
        <p:blipFill>
          <a:blip r:embed="rId3" cstate="print"/>
          <a:srcRect/>
          <a:stretch>
            <a:fillRect/>
          </a:stretch>
        </p:blipFill>
        <p:spPr bwMode="auto">
          <a:xfrm>
            <a:off x="250825" y="2997200"/>
            <a:ext cx="3529013" cy="2667000"/>
          </a:xfrm>
          <a:prstGeom prst="rect">
            <a:avLst/>
          </a:prstGeom>
          <a:noFill/>
          <a:ln w="9525">
            <a:noFill/>
            <a:miter lim="800000"/>
            <a:headEnd/>
            <a:tailEnd/>
          </a:ln>
        </p:spPr>
      </p:pic>
      <p:pic>
        <p:nvPicPr>
          <p:cNvPr id="49156" name="Picture 4" descr="D:\Документи\Темп 3\Medical\Lectures\images.jpg"/>
          <p:cNvPicPr>
            <a:picLocks noChangeAspect="1" noChangeArrowheads="1"/>
          </p:cNvPicPr>
          <p:nvPr/>
        </p:nvPicPr>
        <p:blipFill>
          <a:blip r:embed="rId4" cstate="print"/>
          <a:srcRect/>
          <a:stretch>
            <a:fillRect/>
          </a:stretch>
        </p:blipFill>
        <p:spPr bwMode="auto">
          <a:xfrm>
            <a:off x="250825" y="228600"/>
            <a:ext cx="3365500" cy="252095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708400" y="228600"/>
            <a:ext cx="5256213" cy="5380038"/>
          </a:xfrm>
          <a:prstGeom prst="rect">
            <a:avLst/>
          </a:prstGeom>
          <a:noFill/>
          <a:ln w="12700">
            <a:noFill/>
            <a:miter lim="800000"/>
            <a:headEnd type="none" w="sm" len="sm"/>
            <a:tailEnd type="none" w="sm" len="sm"/>
          </a:ln>
          <a:effectLst/>
        </p:spPr>
        <p:txBody>
          <a:bodyPr lIns="85890" tIns="42945" rIns="85890" bIns="42945">
            <a:spAutoFit/>
          </a:bodyPr>
          <a:lstStyle/>
          <a:p>
            <a:pPr defTabSz="858838"/>
            <a:r>
              <a:rPr lang="en-US" b="1">
                <a:latin typeface="Arial" charset="0"/>
              </a:rPr>
              <a:t>Hemolytic disease of the newborn (</a:t>
            </a:r>
            <a:r>
              <a:rPr lang="en-US" sz="1900" b="1" i="1">
                <a:latin typeface="Arial" charset="0"/>
              </a:rPr>
              <a:t>erythroblastosis fetalis)</a:t>
            </a:r>
          </a:p>
          <a:p>
            <a:pPr defTabSz="858838"/>
            <a:endParaRPr lang="en-US" sz="1900" b="1" i="1">
              <a:latin typeface="Arial" charset="0"/>
            </a:endParaRPr>
          </a:p>
          <a:p>
            <a:pPr defTabSz="858838"/>
            <a:r>
              <a:rPr lang="en-US" sz="1900">
                <a:latin typeface="Arial" charset="0"/>
              </a:rPr>
              <a:t>Hemolysis leads to elevated bilirubin levels. After delivery bilirubin is no longer cleared (via the placenta) from the neonate's blood and the symptoms of jaundice (yellowish skin and yellow discoloration of the whites of the eyes) increase within 24 hours after birth. </a:t>
            </a:r>
          </a:p>
          <a:p>
            <a:pPr defTabSz="858838"/>
            <a:r>
              <a:rPr lang="en-US" sz="1900">
                <a:latin typeface="Arial" charset="0"/>
              </a:rPr>
              <a:t>Like any other severe neonatal jaundice, there is the possibility of acute or chronic kernicterus. Profound anemia can cause high-output heart failure, with pallor, enlarged liver and/or spleen, generalized swelling, and respiratory distress. The prenatal manifestations are known as hydrops fetalis; in severe forms this can include petechiae and purpura. The infant may be stillborn or die shortly after birth.</a:t>
            </a:r>
            <a:endParaRPr lang="en-US" sz="2100" i="1">
              <a:latin typeface="Arial" charset="0"/>
            </a:endParaRPr>
          </a:p>
        </p:txBody>
      </p:sp>
      <p:pic>
        <p:nvPicPr>
          <p:cNvPr id="50179" name="Picture 4" descr="D:\Документи\Темп 3\Medical\Lectures\22694.jpg"/>
          <p:cNvPicPr>
            <a:picLocks noChangeAspect="1" noChangeArrowheads="1"/>
          </p:cNvPicPr>
          <p:nvPr/>
        </p:nvPicPr>
        <p:blipFill>
          <a:blip r:embed="rId3" cstate="print"/>
          <a:srcRect/>
          <a:stretch>
            <a:fillRect/>
          </a:stretch>
        </p:blipFill>
        <p:spPr bwMode="auto">
          <a:xfrm>
            <a:off x="244475" y="620713"/>
            <a:ext cx="2805113" cy="2244725"/>
          </a:xfrm>
          <a:prstGeom prst="rect">
            <a:avLst/>
          </a:prstGeom>
          <a:noFill/>
          <a:ln w="9525">
            <a:noFill/>
            <a:miter lim="800000"/>
            <a:headEnd/>
            <a:tailEnd/>
          </a:ln>
        </p:spPr>
      </p:pic>
      <p:pic>
        <p:nvPicPr>
          <p:cNvPr id="50180" name="Picture 3" descr="D:\Документи\Темп 3\Medical\Lectures\images 2.jpg"/>
          <p:cNvPicPr>
            <a:picLocks noChangeAspect="1" noChangeArrowheads="1"/>
          </p:cNvPicPr>
          <p:nvPr/>
        </p:nvPicPr>
        <p:blipFill>
          <a:blip r:embed="rId4" cstate="print"/>
          <a:srcRect/>
          <a:stretch>
            <a:fillRect/>
          </a:stretch>
        </p:blipFill>
        <p:spPr bwMode="auto">
          <a:xfrm>
            <a:off x="212725" y="3284538"/>
            <a:ext cx="2805113" cy="2246312"/>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4221163" y="404813"/>
            <a:ext cx="4681537" cy="4210050"/>
          </a:xfrm>
          <a:prstGeom prst="rect">
            <a:avLst/>
          </a:prstGeom>
          <a:noFill/>
          <a:ln w="12700">
            <a:noFill/>
            <a:miter lim="800000"/>
            <a:headEnd type="none" w="sm" len="sm"/>
            <a:tailEnd type="none" w="sm" len="sm"/>
          </a:ln>
          <a:effectLst/>
        </p:spPr>
        <p:txBody>
          <a:bodyPr lIns="85890" tIns="42945" rIns="85890" bIns="42945">
            <a:spAutoFit/>
          </a:bodyPr>
          <a:lstStyle/>
          <a:p>
            <a:pPr defTabSz="858838"/>
            <a:r>
              <a:rPr lang="en-US" b="1" dirty="0">
                <a:latin typeface="Arial" charset="0"/>
              </a:rPr>
              <a:t>Hemolytic disease of the newborn (</a:t>
            </a:r>
            <a:r>
              <a:rPr lang="en-US" sz="1900" b="1" i="1" dirty="0" err="1">
                <a:latin typeface="Arial" charset="0"/>
              </a:rPr>
              <a:t>erythroblastosis</a:t>
            </a:r>
            <a:r>
              <a:rPr lang="en-US" sz="1900" b="1" i="1" dirty="0">
                <a:latin typeface="Arial" charset="0"/>
              </a:rPr>
              <a:t> </a:t>
            </a:r>
            <a:r>
              <a:rPr lang="en-US" sz="1900" b="1" i="1" dirty="0" err="1">
                <a:latin typeface="Arial" charset="0"/>
              </a:rPr>
              <a:t>fetalis</a:t>
            </a:r>
            <a:r>
              <a:rPr lang="en-US" sz="1900" b="1" i="1" dirty="0">
                <a:latin typeface="Arial" charset="0"/>
              </a:rPr>
              <a:t>)</a:t>
            </a:r>
          </a:p>
          <a:p>
            <a:pPr defTabSz="858838"/>
            <a:endParaRPr lang="en-US" sz="1900" b="1" i="1" dirty="0">
              <a:latin typeface="Arial" charset="0"/>
            </a:endParaRPr>
          </a:p>
          <a:p>
            <a:pPr defTabSz="858838"/>
            <a:r>
              <a:rPr lang="en-US" sz="1900" b="1" dirty="0">
                <a:latin typeface="Arial" charset="0"/>
              </a:rPr>
              <a:t>Treatment</a:t>
            </a:r>
          </a:p>
          <a:p>
            <a:pPr defTabSz="858838"/>
            <a:endParaRPr lang="en-US" sz="1900" dirty="0">
              <a:latin typeface="Arial" charset="0"/>
            </a:endParaRPr>
          </a:p>
          <a:p>
            <a:pPr defTabSz="858838"/>
            <a:r>
              <a:rPr lang="en-US" sz="1900" dirty="0">
                <a:latin typeface="Arial" charset="0"/>
              </a:rPr>
              <a:t>After birth, treatment depends on the severity of the condition, but could include temperature stabilization and monitoring, phototherapy, transfusion with compatible packed red blood, exchange transfusion with a blood type compatible with both the infant and the mother, sodium bicarbonate for correction of acidosis and/or assisted ventilation.</a:t>
            </a:r>
          </a:p>
        </p:txBody>
      </p:sp>
      <p:pic>
        <p:nvPicPr>
          <p:cNvPr id="51203" name="Picture 2" descr="D:\Документи\Темп 3\Medical\Lectures\Phototherapy.jpg"/>
          <p:cNvPicPr>
            <a:picLocks noChangeAspect="1" noChangeArrowheads="1"/>
          </p:cNvPicPr>
          <p:nvPr/>
        </p:nvPicPr>
        <p:blipFill>
          <a:blip r:embed="rId3" cstate="print"/>
          <a:srcRect/>
          <a:stretch>
            <a:fillRect/>
          </a:stretch>
        </p:blipFill>
        <p:spPr bwMode="auto">
          <a:xfrm>
            <a:off x="395288" y="3644900"/>
            <a:ext cx="2976562" cy="2232025"/>
          </a:xfrm>
          <a:prstGeom prst="rect">
            <a:avLst/>
          </a:prstGeom>
          <a:noFill/>
          <a:ln w="9525">
            <a:noFill/>
            <a:miter lim="800000"/>
            <a:headEnd/>
            <a:tailEnd/>
          </a:ln>
        </p:spPr>
      </p:pic>
      <p:pic>
        <p:nvPicPr>
          <p:cNvPr id="51204" name="Picture 2" descr="D:\Документи\Темп 3\Medical\Lectures\17092.jpg"/>
          <p:cNvPicPr>
            <a:picLocks noChangeAspect="1" noChangeArrowheads="1"/>
          </p:cNvPicPr>
          <p:nvPr/>
        </p:nvPicPr>
        <p:blipFill>
          <a:blip r:embed="rId4" cstate="print"/>
          <a:srcRect/>
          <a:stretch>
            <a:fillRect/>
          </a:stretch>
        </p:blipFill>
        <p:spPr bwMode="auto">
          <a:xfrm>
            <a:off x="309563" y="620713"/>
            <a:ext cx="3089275" cy="2471737"/>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3419475" y="404813"/>
            <a:ext cx="4897438" cy="4503737"/>
          </a:xfrm>
          <a:prstGeom prst="rect">
            <a:avLst/>
          </a:prstGeom>
          <a:noFill/>
          <a:ln w="12700">
            <a:noFill/>
            <a:miter lim="800000"/>
            <a:headEnd type="none" w="sm" len="sm"/>
            <a:tailEnd type="none" w="sm" len="sm"/>
          </a:ln>
          <a:effectLst/>
        </p:spPr>
        <p:txBody>
          <a:bodyPr lIns="85890" tIns="42945" rIns="85890" bIns="42945">
            <a:spAutoFit/>
          </a:bodyPr>
          <a:lstStyle/>
          <a:p>
            <a:pPr defTabSz="858838"/>
            <a:r>
              <a:rPr lang="en-US" b="1">
                <a:latin typeface="Arial" charset="0"/>
              </a:rPr>
              <a:t>Hemolytic disease of the newborn (</a:t>
            </a:r>
            <a:r>
              <a:rPr lang="en-US" sz="1900" b="1" i="1">
                <a:latin typeface="Arial" charset="0"/>
              </a:rPr>
              <a:t>erythroblastosis fetalis)</a:t>
            </a:r>
          </a:p>
          <a:p>
            <a:pPr defTabSz="858838"/>
            <a:endParaRPr lang="en-US" sz="1900" b="1" i="1">
              <a:latin typeface="Arial" charset="0"/>
            </a:endParaRPr>
          </a:p>
          <a:p>
            <a:pPr defTabSz="858838"/>
            <a:r>
              <a:rPr lang="en-US" sz="1900" b="1">
                <a:latin typeface="Arial" charset="0"/>
              </a:rPr>
              <a:t>Treatment</a:t>
            </a:r>
          </a:p>
          <a:p>
            <a:pPr defTabSz="858838"/>
            <a:endParaRPr lang="en-US" sz="1900">
              <a:latin typeface="Arial" charset="0"/>
            </a:endParaRPr>
          </a:p>
          <a:p>
            <a:pPr defTabSz="858838"/>
            <a:r>
              <a:rPr lang="en-US" sz="1900">
                <a:latin typeface="Arial" charset="0"/>
              </a:rPr>
              <a:t>Rhesus-negative mothers who have had a pregnancy who are pregnant with a rhesus-positive infant are offered Rh immune globulin (</a:t>
            </a:r>
            <a:r>
              <a:rPr lang="en-US" sz="1900" i="1">
                <a:latin typeface="Arial" charset="0"/>
              </a:rPr>
              <a:t>RhIG</a:t>
            </a:r>
            <a:r>
              <a:rPr lang="en-US" sz="1900">
                <a:latin typeface="Arial" charset="0"/>
              </a:rPr>
              <a:t>) at 28 weeks during pregnancy, at 34 weeks, and within 72 hours after delivery to prevent sensitization to the D antigen. It works by binding any fetal red cells with the D antigen before the mother is able to produce an immune response and form anti-D </a:t>
            </a:r>
            <a:r>
              <a:rPr lang="en-US" sz="1900" i="1">
                <a:latin typeface="Arial" charset="0"/>
              </a:rPr>
              <a:t>IgG</a:t>
            </a:r>
            <a:r>
              <a:rPr lang="en-US" sz="1900">
                <a:latin typeface="Arial" charset="0"/>
              </a:rPr>
              <a:t>. </a:t>
            </a:r>
            <a:endParaRPr lang="en-US" sz="2100" i="1">
              <a:latin typeface="Arial" charset="0"/>
            </a:endParaRPr>
          </a:p>
        </p:txBody>
      </p:sp>
      <p:pic>
        <p:nvPicPr>
          <p:cNvPr id="52227" name="Picture 3" descr="D:\Документи\Темп 3\Medical\Lectures\{C0DCE2CB-E734-4F03-B513-EFC53C61E8F1}.jpg"/>
          <p:cNvPicPr>
            <a:picLocks noChangeAspect="1" noChangeArrowheads="1"/>
          </p:cNvPicPr>
          <p:nvPr/>
        </p:nvPicPr>
        <p:blipFill>
          <a:blip r:embed="rId3" cstate="print"/>
          <a:srcRect/>
          <a:stretch>
            <a:fillRect/>
          </a:stretch>
        </p:blipFill>
        <p:spPr bwMode="auto">
          <a:xfrm>
            <a:off x="250825" y="646113"/>
            <a:ext cx="2540000" cy="38100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1026" name="Rectangle 2"/>
          <p:cNvSpPr>
            <a:spLocks noGrp="1" noChangeArrowheads="1"/>
          </p:cNvSpPr>
          <p:nvPr>
            <p:ph type="title"/>
          </p:nvPr>
        </p:nvSpPr>
        <p:spPr>
          <a:xfrm>
            <a:off x="755650" y="0"/>
            <a:ext cx="7772400" cy="1143000"/>
          </a:xfrm>
        </p:spPr>
        <p:style>
          <a:lnRef idx="1">
            <a:schemeClr val="accent3"/>
          </a:lnRef>
          <a:fillRef idx="2">
            <a:schemeClr val="accent3"/>
          </a:fillRef>
          <a:effectRef idx="1">
            <a:schemeClr val="accent3"/>
          </a:effectRef>
          <a:fontRef idx="minor">
            <a:schemeClr val="dk1"/>
          </a:fontRef>
        </p:style>
        <p:txBody>
          <a:bodyPr/>
          <a:lstStyle/>
          <a:p>
            <a:r>
              <a:rPr lang="en-GB" b="1" dirty="0" err="1" smtClean="0"/>
              <a:t>Superdominance</a:t>
            </a:r>
            <a:endParaRPr lang="ru-RU" b="1" dirty="0" smtClean="0"/>
          </a:p>
        </p:txBody>
      </p:sp>
      <p:sp>
        <p:nvSpPr>
          <p:cNvPr id="641027" name="Rectangle 3"/>
          <p:cNvSpPr>
            <a:spLocks noGrp="1" noChangeArrowheads="1"/>
          </p:cNvSpPr>
          <p:nvPr>
            <p:ph type="body" sz="half" idx="1"/>
          </p:nvPr>
        </p:nvSpPr>
        <p:spPr>
          <a:xfrm>
            <a:off x="1619250" y="1125538"/>
            <a:ext cx="6697663" cy="1735137"/>
          </a:xfrm>
        </p:spPr>
        <p:txBody>
          <a:bodyPr/>
          <a:lstStyle/>
          <a:p>
            <a:pPr>
              <a:buFontTx/>
              <a:buNone/>
            </a:pPr>
            <a:r>
              <a:rPr lang="en-GB" b="1" i="1" smtClean="0"/>
              <a:t>one dominant allele in heterozygous has more expressive manifestation than in homozygous state</a:t>
            </a:r>
          </a:p>
        </p:txBody>
      </p:sp>
      <p:sp>
        <p:nvSpPr>
          <p:cNvPr id="53252" name="Rectangle 6"/>
          <p:cNvSpPr>
            <a:spLocks noGrp="1" noChangeArrowheads="1"/>
          </p:cNvSpPr>
          <p:nvPr>
            <p:ph sz="quarter" idx="3"/>
          </p:nvPr>
        </p:nvSpPr>
        <p:spPr>
          <a:xfrm>
            <a:off x="539750" y="2997200"/>
            <a:ext cx="8064500" cy="1981200"/>
          </a:xfrm>
        </p:spPr>
        <p:txBody>
          <a:bodyPr/>
          <a:lstStyle/>
          <a:p>
            <a:r>
              <a:rPr lang="en-GB" sz="2400" i="1" smtClean="0"/>
              <a:t>Example</a:t>
            </a:r>
            <a:r>
              <a:rPr lang="en-GB" sz="2400" smtClean="0"/>
              <a:t>: Dominant gene </a:t>
            </a:r>
            <a:r>
              <a:rPr lang="en-GB" sz="2400" b="1" i="1" smtClean="0"/>
              <a:t>B</a:t>
            </a:r>
            <a:r>
              <a:rPr lang="en-GB" sz="2400" smtClean="0"/>
              <a:t> determines </a:t>
            </a:r>
            <a:r>
              <a:rPr lang="en-GB" sz="2400" b="1" smtClean="0"/>
              <a:t>brachydactyly</a:t>
            </a:r>
            <a:r>
              <a:rPr lang="en-GB" sz="2400" smtClean="0"/>
              <a:t> (short fingers). Homozygous dominant persons with genotype </a:t>
            </a:r>
            <a:r>
              <a:rPr lang="en-GB" sz="2400" b="1" i="1" smtClean="0"/>
              <a:t>BB</a:t>
            </a:r>
            <a:r>
              <a:rPr lang="en-GB" sz="2400" smtClean="0"/>
              <a:t> don’t survive; they die in the embryonic stage.</a:t>
            </a:r>
            <a:endParaRPr lang="uk-UA" sz="2400" smtClean="0"/>
          </a:p>
        </p:txBody>
      </p:sp>
      <p:graphicFrame>
        <p:nvGraphicFramePr>
          <p:cNvPr id="641032" name="Object 8"/>
          <p:cNvGraphicFramePr>
            <a:graphicFrameLocks noChangeAspect="1"/>
          </p:cNvGraphicFramePr>
          <p:nvPr>
            <p:ph sz="quarter" idx="2"/>
          </p:nvPr>
        </p:nvGraphicFramePr>
        <p:xfrm>
          <a:off x="971550" y="4365625"/>
          <a:ext cx="2465388" cy="1981200"/>
        </p:xfrm>
        <a:graphic>
          <a:graphicData uri="http://schemas.openxmlformats.org/presentationml/2006/ole">
            <p:oleObj spid="_x0000_s1026" name="Документ" r:id="rId4" imgW="2525268" imgH="2028444" progId="Word.Document.8">
              <p:embed/>
            </p:oleObj>
          </a:graphicData>
        </a:graphic>
      </p:graphicFrame>
      <p:sp>
        <p:nvSpPr>
          <p:cNvPr id="641034" name="Rectangle 10"/>
          <p:cNvSpPr>
            <a:spLocks noChangeArrowheads="1"/>
          </p:cNvSpPr>
          <p:nvPr/>
        </p:nvSpPr>
        <p:spPr bwMode="auto">
          <a:xfrm>
            <a:off x="3708400" y="5324475"/>
            <a:ext cx="32559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n-GB" sz="2400">
                <a:effectLst>
                  <a:outerShdw blurRad="38100" dist="38100" dir="2700000" algn="tl">
                    <a:srgbClr val="C0C0C0"/>
                  </a:outerShdw>
                </a:effectLst>
              </a:rPr>
              <a:t>Person with genotype </a:t>
            </a:r>
            <a:r>
              <a:rPr lang="en-GB" sz="2400" b="1" i="1">
                <a:effectLst>
                  <a:outerShdw blurRad="38100" dist="38100" dir="2700000" algn="tl">
                    <a:srgbClr val="C0C0C0"/>
                  </a:outerShdw>
                </a:effectLst>
              </a:rPr>
              <a:t>Bb</a:t>
            </a:r>
            <a:endParaRPr lang="uk-UA" sz="2400" b="1" i="1">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41026"/>
                                        </p:tgtEl>
                                        <p:attrNameLst>
                                          <p:attrName>style.visibility</p:attrName>
                                        </p:attrNameLst>
                                      </p:cBhvr>
                                      <p:to>
                                        <p:strVal val="visible"/>
                                      </p:to>
                                    </p:set>
                                    <p:animEffect transition="in" filter="barn(inVertical)">
                                      <p:cBhvr>
                                        <p:cTn id="7" dur="500"/>
                                        <p:tgtEl>
                                          <p:spTgt spid="641026"/>
                                        </p:tgtEl>
                                      </p:cBhvr>
                                    </p:animEffect>
                                  </p:childTnLst>
                                </p:cTn>
                              </p:par>
                            </p:childTnLst>
                          </p:cTn>
                        </p:par>
                        <p:par>
                          <p:cTn id="8" fill="hold" nodeType="afterGroup">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641027">
                                            <p:txEl>
                                              <p:pRg st="0" end="0"/>
                                            </p:txEl>
                                          </p:spTgt>
                                        </p:tgtEl>
                                        <p:attrNameLst>
                                          <p:attrName>style.visibility</p:attrName>
                                        </p:attrNameLst>
                                      </p:cBhvr>
                                      <p:to>
                                        <p:strVal val="visible"/>
                                      </p:to>
                                    </p:set>
                                    <p:animEffect transition="in" filter="randombar(vertical)">
                                      <p:cBhvr>
                                        <p:cTn id="11" dur="500"/>
                                        <p:tgtEl>
                                          <p:spTgt spid="641027">
                                            <p:txEl>
                                              <p:pRg st="0" end="0"/>
                                            </p:txEl>
                                          </p:spTgt>
                                        </p:tgtEl>
                                      </p:cBhvr>
                                    </p:animEffect>
                                  </p:childTnLst>
                                </p:cTn>
                              </p:par>
                            </p:childTnLst>
                          </p:cTn>
                        </p:par>
                        <p:par>
                          <p:cTn id="12" fill="hold" nodeType="afterGroup">
                            <p:stCondLst>
                              <p:cond delay="1000"/>
                            </p:stCondLst>
                            <p:childTnLst>
                              <p:par>
                                <p:cTn id="13" presetID="2" presetClass="entr" presetSubtype="6" fill="hold" nodeType="afterEffect">
                                  <p:stCondLst>
                                    <p:cond delay="0"/>
                                  </p:stCondLst>
                                  <p:childTnLst>
                                    <p:set>
                                      <p:cBhvr>
                                        <p:cTn id="14" dur="1" fill="hold">
                                          <p:stCondLst>
                                            <p:cond delay="0"/>
                                          </p:stCondLst>
                                        </p:cTn>
                                        <p:tgtEl>
                                          <p:spTgt spid="641032"/>
                                        </p:tgtEl>
                                        <p:attrNameLst>
                                          <p:attrName>style.visibility</p:attrName>
                                        </p:attrNameLst>
                                      </p:cBhvr>
                                      <p:to>
                                        <p:strVal val="visible"/>
                                      </p:to>
                                    </p:set>
                                    <p:anim calcmode="lin" valueType="num">
                                      <p:cBhvr additive="base">
                                        <p:cTn id="15" dur="500" fill="hold"/>
                                        <p:tgtEl>
                                          <p:spTgt spid="641032"/>
                                        </p:tgtEl>
                                        <p:attrNameLst>
                                          <p:attrName>ppt_x</p:attrName>
                                        </p:attrNameLst>
                                      </p:cBhvr>
                                      <p:tavLst>
                                        <p:tav tm="0">
                                          <p:val>
                                            <p:strVal val="1+#ppt_w/2"/>
                                          </p:val>
                                        </p:tav>
                                        <p:tav tm="100000">
                                          <p:val>
                                            <p:strVal val="#ppt_x"/>
                                          </p:val>
                                        </p:tav>
                                      </p:tavLst>
                                    </p:anim>
                                    <p:anim calcmode="lin" valueType="num">
                                      <p:cBhvr additive="base">
                                        <p:cTn id="16" dur="500" fill="hold"/>
                                        <p:tgtEl>
                                          <p:spTgt spid="6410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1026" grpId="0" animBg="1" autoUpdateAnimBg="0"/>
      <p:bldP spid="641027" grpId="0" build="p" autoUpdateAnimBg="0" advAuto="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22" name="Rectangle 2"/>
          <p:cNvSpPr>
            <a:spLocks noGrp="1" noChangeArrowheads="1"/>
          </p:cNvSpPr>
          <p:nvPr>
            <p:ph type="title"/>
          </p:nvPr>
        </p:nvSpPr>
        <p:spPr>
          <a:xfrm>
            <a:off x="1116013" y="0"/>
            <a:ext cx="7543800" cy="83671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5400" b="1" dirty="0" err="1" smtClean="0"/>
              <a:t>Epistasis</a:t>
            </a:r>
            <a:endParaRPr lang="ru-RU" sz="5400" b="1" dirty="0" smtClean="0"/>
          </a:p>
        </p:txBody>
      </p:sp>
      <p:sp>
        <p:nvSpPr>
          <p:cNvPr id="645123" name="Rectangle 3"/>
          <p:cNvSpPr>
            <a:spLocks noGrp="1" noChangeArrowheads="1"/>
          </p:cNvSpPr>
          <p:nvPr>
            <p:ph type="body" sz="half" idx="1"/>
          </p:nvPr>
        </p:nvSpPr>
        <p:spPr>
          <a:xfrm>
            <a:off x="971600" y="764704"/>
            <a:ext cx="7993013" cy="4683125"/>
          </a:xfrm>
        </p:spPr>
        <p:txBody>
          <a:bodyPr/>
          <a:lstStyle/>
          <a:p>
            <a:pPr>
              <a:buFontTx/>
              <a:buNone/>
            </a:pPr>
            <a:r>
              <a:rPr lang="en-US" sz="3600" b="1" i="1" dirty="0" smtClean="0"/>
              <a:t>  one gene masks the phenotypic effect of another entirely different gene</a:t>
            </a:r>
            <a:endParaRPr lang="en-US" sz="2800" b="1" i="1" dirty="0" smtClean="0"/>
          </a:p>
          <a:p>
            <a:r>
              <a:rPr lang="en-US" sz="2800" dirty="0" smtClean="0"/>
              <a:t>A pair of genes at one locus may prevent the expression of a pair of genes at another locus.</a:t>
            </a:r>
          </a:p>
          <a:p>
            <a:r>
              <a:rPr lang="en-US" sz="2800" dirty="0" smtClean="0"/>
              <a:t> Such genes are called </a:t>
            </a:r>
            <a:r>
              <a:rPr lang="en-US" sz="2800" b="1" i="1" dirty="0" err="1" smtClean="0"/>
              <a:t>epistatic</a:t>
            </a:r>
            <a:r>
              <a:rPr lang="en-US" sz="2800" b="1" i="1" dirty="0" smtClean="0"/>
              <a:t> genes</a:t>
            </a:r>
            <a:r>
              <a:rPr lang="en-US" sz="2800" dirty="0" smtClean="0"/>
              <a:t>.</a:t>
            </a:r>
          </a:p>
        </p:txBody>
      </p:sp>
      <p:sp>
        <p:nvSpPr>
          <p:cNvPr id="54276" name="Rectangle 7"/>
          <p:cNvSpPr>
            <a:spLocks noGrp="1" noChangeArrowheads="1"/>
          </p:cNvSpPr>
          <p:nvPr>
            <p:ph sz="quarter" idx="3"/>
          </p:nvPr>
        </p:nvSpPr>
        <p:spPr>
          <a:xfrm>
            <a:off x="3276600" y="3429000"/>
            <a:ext cx="5616575" cy="1981200"/>
          </a:xfrm>
        </p:spPr>
        <p:txBody>
          <a:bodyPr>
            <a:normAutofit fontScale="77500" lnSpcReduction="20000"/>
          </a:bodyPr>
          <a:lstStyle/>
          <a:p>
            <a:r>
              <a:rPr lang="en-US" sz="2400" dirty="0" smtClean="0"/>
              <a:t>Color of some fowls is result of interaction between two non-allelic genes: </a:t>
            </a:r>
            <a:r>
              <a:rPr lang="en-US" sz="2400" b="1" i="1" dirty="0" smtClean="0"/>
              <a:t>C</a:t>
            </a:r>
            <a:r>
              <a:rPr lang="en-US" sz="2400" dirty="0" smtClean="0"/>
              <a:t>—gene of colored fowls, </a:t>
            </a:r>
            <a:r>
              <a:rPr lang="en-US" sz="2400" b="1" i="1" dirty="0" smtClean="0"/>
              <a:t>c</a:t>
            </a:r>
            <a:r>
              <a:rPr lang="en-US" sz="2400" dirty="0" smtClean="0"/>
              <a:t>—gene of white fowls, </a:t>
            </a:r>
            <a:r>
              <a:rPr lang="en-US" sz="2400" b="1" i="1" dirty="0" smtClean="0"/>
              <a:t>I</a:t>
            </a:r>
            <a:r>
              <a:rPr lang="en-US" sz="2400" dirty="0" smtClean="0"/>
              <a:t>—gene, that masks the phenotypic effect of gene </a:t>
            </a:r>
            <a:r>
              <a:rPr lang="en-US" sz="2400" b="1" i="1" dirty="0" smtClean="0"/>
              <a:t>C</a:t>
            </a:r>
            <a:r>
              <a:rPr lang="en-US" sz="2400" dirty="0" smtClean="0"/>
              <a:t> (</a:t>
            </a:r>
            <a:r>
              <a:rPr lang="en-US" sz="2400" dirty="0" err="1" smtClean="0"/>
              <a:t>epistatic</a:t>
            </a:r>
            <a:r>
              <a:rPr lang="en-US" sz="2400" dirty="0" smtClean="0"/>
              <a:t> gene),</a:t>
            </a:r>
            <a:r>
              <a:rPr lang="en-US" sz="2400" i="1" dirty="0" smtClean="0"/>
              <a:t> </a:t>
            </a:r>
            <a:r>
              <a:rPr lang="en-US" sz="2400" b="1" i="1" dirty="0" err="1" smtClean="0"/>
              <a:t>i</a:t>
            </a:r>
            <a:r>
              <a:rPr lang="en-US" sz="2400" dirty="0" smtClean="0"/>
              <a:t>—gene, that does not masks the phenotypic effect of gene </a:t>
            </a:r>
            <a:r>
              <a:rPr lang="en-US" sz="2400" b="1" i="1" dirty="0" smtClean="0"/>
              <a:t>C</a:t>
            </a:r>
            <a:r>
              <a:rPr lang="en-US" sz="2400" i="1" dirty="0" smtClean="0"/>
              <a:t>. </a:t>
            </a:r>
            <a:r>
              <a:rPr lang="en-US" sz="2400" dirty="0" smtClean="0"/>
              <a:t>When the </a:t>
            </a:r>
            <a:r>
              <a:rPr lang="en-US" sz="2400" b="1" i="1" dirty="0" err="1" smtClean="0"/>
              <a:t>CcIi</a:t>
            </a:r>
            <a:r>
              <a:rPr lang="en-US" sz="2400" dirty="0" smtClean="0"/>
              <a:t> fowls are inbred, </a:t>
            </a:r>
            <a:r>
              <a:rPr lang="en-US" sz="2400" b="1" dirty="0" smtClean="0"/>
              <a:t>F</a:t>
            </a:r>
            <a:r>
              <a:rPr lang="en-US" sz="2000" b="1" dirty="0" smtClean="0"/>
              <a:t>2</a:t>
            </a:r>
            <a:r>
              <a:rPr lang="en-US" sz="2400" dirty="0" smtClean="0"/>
              <a:t> includes white and colored fowls in the ratio of 13:3.</a:t>
            </a:r>
            <a:endParaRPr lang="ru-RU" sz="2400" dirty="0" smtClean="0"/>
          </a:p>
          <a:p>
            <a:endParaRPr lang="uk-UA" sz="2400" dirty="0" smtClean="0"/>
          </a:p>
        </p:txBody>
      </p:sp>
      <p:pic>
        <p:nvPicPr>
          <p:cNvPr id="54277" name="Picture 8" descr="folws"/>
          <p:cNvPicPr>
            <a:picLocks noChangeAspect="1" noChangeArrowheads="1"/>
          </p:cNvPicPr>
          <p:nvPr/>
        </p:nvPicPr>
        <p:blipFill>
          <a:blip r:embed="rId3" cstate="print"/>
          <a:srcRect/>
          <a:stretch>
            <a:fillRect/>
          </a:stretch>
        </p:blipFill>
        <p:spPr bwMode="auto">
          <a:xfrm>
            <a:off x="250825" y="3500438"/>
            <a:ext cx="2879725" cy="1800225"/>
          </a:xfrm>
          <a:prstGeom prst="rect">
            <a:avLst/>
          </a:prstGeom>
          <a:noFill/>
          <a:ln w="9525">
            <a:noFill/>
            <a:miter lim="800000"/>
            <a:headEnd/>
            <a:tailEnd/>
          </a:ln>
        </p:spPr>
      </p:pic>
      <p:sp>
        <p:nvSpPr>
          <p:cNvPr id="54278" name="Rectangle 9"/>
          <p:cNvSpPr>
            <a:spLocks noChangeArrowheads="1"/>
          </p:cNvSpPr>
          <p:nvPr/>
        </p:nvSpPr>
        <p:spPr bwMode="auto">
          <a:xfrm>
            <a:off x="2592288" y="5445125"/>
            <a:ext cx="4572000" cy="1006475"/>
          </a:xfrm>
          <a:prstGeom prst="rect">
            <a:avLst/>
          </a:prstGeom>
          <a:noFill/>
          <a:ln w="9525">
            <a:noFill/>
            <a:miter lim="800000"/>
            <a:headEnd/>
            <a:tailEnd/>
          </a:ln>
          <a:effectLst/>
        </p:spPr>
        <p:txBody>
          <a:bodyPr>
            <a:spAutoFit/>
          </a:bodyPr>
          <a:lstStyle/>
          <a:p>
            <a:r>
              <a:rPr lang="en-US" b="1" dirty="0"/>
              <a:t>P: ♀ </a:t>
            </a:r>
            <a:r>
              <a:rPr lang="en-US" b="1" i="1" dirty="0"/>
              <a:t>CCII</a:t>
            </a:r>
            <a:r>
              <a:rPr lang="en-US" b="1" dirty="0"/>
              <a:t> </a:t>
            </a:r>
            <a:r>
              <a:rPr lang="en-US" dirty="0"/>
              <a:t>(white) </a:t>
            </a:r>
            <a:r>
              <a:rPr lang="en-US" b="1" dirty="0"/>
              <a:t>x ♂ </a:t>
            </a:r>
            <a:r>
              <a:rPr lang="en-US" b="1" i="1" dirty="0" err="1"/>
              <a:t>ccii</a:t>
            </a:r>
            <a:r>
              <a:rPr lang="en-US" b="1" i="1" dirty="0"/>
              <a:t> </a:t>
            </a:r>
            <a:r>
              <a:rPr lang="en-US" dirty="0"/>
              <a:t>(white) </a:t>
            </a:r>
            <a:endParaRPr lang="en-US" b="1" dirty="0"/>
          </a:p>
          <a:p>
            <a:r>
              <a:rPr lang="en-US" b="1" dirty="0"/>
              <a:t>G:    </a:t>
            </a:r>
            <a:r>
              <a:rPr lang="en-US" b="1" i="1" dirty="0"/>
              <a:t>CI                         </a:t>
            </a:r>
            <a:r>
              <a:rPr lang="en-US" b="1" i="1" dirty="0" err="1"/>
              <a:t>ci</a:t>
            </a:r>
            <a:r>
              <a:rPr lang="en-US" b="1" dirty="0"/>
              <a:t>       </a:t>
            </a:r>
          </a:p>
          <a:p>
            <a:r>
              <a:rPr lang="en-US" b="1" dirty="0"/>
              <a:t>F1 :      </a:t>
            </a:r>
            <a:r>
              <a:rPr lang="en-US" b="1" dirty="0" err="1"/>
              <a:t>CcIi</a:t>
            </a:r>
            <a:r>
              <a:rPr lang="en-US" b="1" dirty="0"/>
              <a:t> </a:t>
            </a:r>
            <a:r>
              <a:rPr lang="en-US" dirty="0"/>
              <a:t>(white)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5122"/>
                                        </p:tgtEl>
                                        <p:attrNameLst>
                                          <p:attrName>style.visibility</p:attrName>
                                        </p:attrNameLst>
                                      </p:cBhvr>
                                      <p:to>
                                        <p:strVal val="visible"/>
                                      </p:to>
                                    </p:set>
                                    <p:anim calcmode="lin" valueType="num">
                                      <p:cBhvr additive="base">
                                        <p:cTn id="7" dur="500" fill="hold"/>
                                        <p:tgtEl>
                                          <p:spTgt spid="645122"/>
                                        </p:tgtEl>
                                        <p:attrNameLst>
                                          <p:attrName>ppt_x</p:attrName>
                                        </p:attrNameLst>
                                      </p:cBhvr>
                                      <p:tavLst>
                                        <p:tav tm="0">
                                          <p:val>
                                            <p:strVal val="0-#ppt_w/2"/>
                                          </p:val>
                                        </p:tav>
                                        <p:tav tm="100000">
                                          <p:val>
                                            <p:strVal val="#ppt_x"/>
                                          </p:val>
                                        </p:tav>
                                      </p:tavLst>
                                    </p:anim>
                                    <p:anim calcmode="lin" valueType="num">
                                      <p:cBhvr additive="base">
                                        <p:cTn id="8" dur="500" fill="hold"/>
                                        <p:tgtEl>
                                          <p:spTgt spid="64512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645123">
                                            <p:txEl>
                                              <p:pRg st="0" end="0"/>
                                            </p:txEl>
                                          </p:spTgt>
                                        </p:tgtEl>
                                        <p:attrNameLst>
                                          <p:attrName>style.visibility</p:attrName>
                                        </p:attrNameLst>
                                      </p:cBhvr>
                                      <p:to>
                                        <p:strVal val="visible"/>
                                      </p:to>
                                    </p:set>
                                    <p:animEffect transition="in" filter="wipe(up)">
                                      <p:cBhvr>
                                        <p:cTn id="12" dur="500"/>
                                        <p:tgtEl>
                                          <p:spTgt spid="645123">
                                            <p:txEl>
                                              <p:pRg st="0" end="0"/>
                                            </p:txEl>
                                          </p:spTgt>
                                        </p:tgtEl>
                                      </p:cBhvr>
                                    </p:animEffect>
                                  </p:childTnLst>
                                </p:cTn>
                              </p:par>
                            </p:childTnLst>
                          </p:cTn>
                        </p:par>
                        <p:par>
                          <p:cTn id="13" fill="hold" nodeType="afterGroup">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45123">
                                            <p:txEl>
                                              <p:pRg st="1" end="1"/>
                                            </p:txEl>
                                          </p:spTgt>
                                        </p:tgtEl>
                                        <p:attrNameLst>
                                          <p:attrName>style.visibility</p:attrName>
                                        </p:attrNameLst>
                                      </p:cBhvr>
                                      <p:to>
                                        <p:strVal val="visible"/>
                                      </p:to>
                                    </p:set>
                                    <p:animEffect transition="in" filter="wipe(up)">
                                      <p:cBhvr>
                                        <p:cTn id="16" dur="500"/>
                                        <p:tgtEl>
                                          <p:spTgt spid="645123">
                                            <p:txEl>
                                              <p:pRg st="1" end="1"/>
                                            </p:txEl>
                                          </p:spTgt>
                                        </p:tgtEl>
                                      </p:cBhvr>
                                    </p:animEffect>
                                  </p:childTnLst>
                                </p:cTn>
                              </p:par>
                            </p:childTnLst>
                          </p:cTn>
                        </p:par>
                        <p:par>
                          <p:cTn id="17" fill="hold" nodeType="afterGroup">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645123">
                                            <p:txEl>
                                              <p:pRg st="2" end="2"/>
                                            </p:txEl>
                                          </p:spTgt>
                                        </p:tgtEl>
                                        <p:attrNameLst>
                                          <p:attrName>style.visibility</p:attrName>
                                        </p:attrNameLst>
                                      </p:cBhvr>
                                      <p:to>
                                        <p:strVal val="visible"/>
                                      </p:to>
                                    </p:set>
                                    <p:animEffect transition="in" filter="wipe(up)">
                                      <p:cBhvr>
                                        <p:cTn id="20" dur="500"/>
                                        <p:tgtEl>
                                          <p:spTgt spid="64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22" grpId="0" animBg="1" autoUpdateAnimBg="0"/>
      <p:bldP spid="645123"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4290" name="Rectangle 2"/>
          <p:cNvSpPr>
            <a:spLocks noGrp="1" noChangeArrowheads="1"/>
          </p:cNvSpPr>
          <p:nvPr>
            <p:ph type="body" idx="1"/>
          </p:nvPr>
        </p:nvSpPr>
        <p:spPr>
          <a:xfrm>
            <a:off x="0" y="908050"/>
            <a:ext cx="9036051" cy="6400800"/>
          </a:xfrm>
        </p:spPr>
        <p:txBody>
          <a:bodyPr/>
          <a:lstStyle/>
          <a:p>
            <a:r>
              <a:rPr lang="en-US" b="1" dirty="0" smtClean="0"/>
              <a:t>Inheritance –  </a:t>
            </a:r>
            <a:r>
              <a:rPr lang="en-US" dirty="0" smtClean="0"/>
              <a:t>is the way of passing of hereditary information  which depends on the forms of reproduction</a:t>
            </a:r>
          </a:p>
          <a:p>
            <a:pPr>
              <a:buFontTx/>
              <a:buNone/>
            </a:pPr>
            <a:r>
              <a:rPr lang="en-US" sz="2800" dirty="0" smtClean="0"/>
              <a:t>         </a:t>
            </a:r>
            <a:r>
              <a:rPr lang="en-US" i="1" dirty="0" smtClean="0"/>
              <a:t>During </a:t>
            </a:r>
            <a:r>
              <a:rPr lang="en-US" b="1" i="1" dirty="0" smtClean="0"/>
              <a:t>asexual reproduction</a:t>
            </a:r>
            <a:r>
              <a:rPr lang="en-US" i="1" dirty="0" smtClean="0"/>
              <a:t> the main traits are inherited through spores or vegetative cells, that's why the maternal and daughter cells are very </a:t>
            </a:r>
            <a:r>
              <a:rPr lang="en-US" b="1" i="1" dirty="0" smtClean="0"/>
              <a:t>similar.</a:t>
            </a:r>
            <a:r>
              <a:rPr lang="en-US" i="1" dirty="0" smtClean="0"/>
              <a:t> </a:t>
            </a:r>
          </a:p>
          <a:p>
            <a:pPr>
              <a:buFontTx/>
              <a:buNone/>
            </a:pPr>
            <a:r>
              <a:rPr lang="en-US" i="1" dirty="0" smtClean="0"/>
              <a:t>        During </a:t>
            </a:r>
            <a:r>
              <a:rPr lang="en-US" b="1" i="1" dirty="0" smtClean="0"/>
              <a:t>sexual  reproduction</a:t>
            </a:r>
            <a:r>
              <a:rPr lang="en-US" i="1" dirty="0" smtClean="0"/>
              <a:t> the main traits are inherited through </a:t>
            </a:r>
            <a:r>
              <a:rPr lang="en-US" b="1" i="1" dirty="0" smtClean="0"/>
              <a:t>gametes</a:t>
            </a:r>
            <a:r>
              <a:rPr lang="en-US" sz="2800" i="1" dirty="0" smtClean="0"/>
              <a:t>. </a:t>
            </a:r>
          </a:p>
        </p:txBody>
      </p:sp>
      <p:sp>
        <p:nvSpPr>
          <p:cNvPr id="11267" name="Rectangle 3"/>
          <p:cNvSpPr>
            <a:spLocks noChangeArrowheads="1"/>
          </p:cNvSpPr>
          <p:nvPr/>
        </p:nvSpPr>
        <p:spPr bwMode="auto">
          <a:xfrm>
            <a:off x="323850" y="0"/>
            <a:ext cx="8712200" cy="701675"/>
          </a:xfrm>
          <a:prstGeom prst="rect">
            <a:avLst/>
          </a:prstGeom>
          <a:noFill/>
          <a:ln w="9525">
            <a:noFill/>
            <a:miter lim="800000"/>
            <a:headEnd/>
            <a:tailEnd/>
          </a:ln>
          <a:effectLst/>
        </p:spPr>
        <p:txBody>
          <a:bodyPr>
            <a:spAutoFit/>
          </a:bodyPr>
          <a:lstStyle/>
          <a:p>
            <a:r>
              <a:rPr lang="en-US" sz="4000" b="1">
                <a:solidFill>
                  <a:schemeClr val="tx2"/>
                </a:solidFill>
              </a:rPr>
              <a:t>Genetics terms you need to know:</a:t>
            </a:r>
            <a:endParaRPr lang="uk-UA" sz="4000" b="1">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4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429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42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290"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7298" name="Rectangle 2"/>
          <p:cNvSpPr>
            <a:spLocks noGrp="1" noChangeArrowheads="1"/>
          </p:cNvSpPr>
          <p:nvPr>
            <p:ph type="title"/>
          </p:nvPr>
        </p:nvSpPr>
        <p:spPr>
          <a:xfrm>
            <a:off x="684213" y="-27384"/>
            <a:ext cx="7772400" cy="1143000"/>
          </a:xfrm>
        </p:spPr>
        <p:style>
          <a:lnRef idx="1">
            <a:schemeClr val="accent3"/>
          </a:lnRef>
          <a:fillRef idx="2">
            <a:schemeClr val="accent3"/>
          </a:fillRef>
          <a:effectRef idx="1">
            <a:schemeClr val="accent3"/>
          </a:effectRef>
          <a:fontRef idx="minor">
            <a:schemeClr val="dk1"/>
          </a:fontRef>
        </p:style>
        <p:txBody>
          <a:bodyPr/>
          <a:lstStyle/>
          <a:p>
            <a:r>
              <a:rPr lang="ru-RU" sz="4000" b="1" dirty="0" err="1" smtClean="0">
                <a:solidFill>
                  <a:schemeClr val="tx1"/>
                </a:solidFill>
              </a:rPr>
              <a:t>Continuous</a:t>
            </a:r>
            <a:r>
              <a:rPr lang="ru-RU" sz="4000" b="1" dirty="0" smtClean="0">
                <a:solidFill>
                  <a:schemeClr val="tx1"/>
                </a:solidFill>
              </a:rPr>
              <a:t> </a:t>
            </a:r>
            <a:r>
              <a:rPr lang="ru-RU" sz="4000" b="1" dirty="0" err="1" smtClean="0">
                <a:solidFill>
                  <a:schemeClr val="tx1"/>
                </a:solidFill>
              </a:rPr>
              <a:t>variation</a:t>
            </a:r>
            <a:r>
              <a:rPr lang="ru-RU" sz="4000" b="1" dirty="0" smtClean="0">
                <a:solidFill>
                  <a:schemeClr val="tx1"/>
                </a:solidFill>
              </a:rPr>
              <a:t> </a:t>
            </a:r>
            <a:r>
              <a:rPr lang="en-US" sz="4000" b="1" dirty="0" smtClean="0"/>
              <a:t>(</a:t>
            </a:r>
            <a:r>
              <a:rPr lang="en-US" sz="4000" b="1" dirty="0" err="1" smtClean="0"/>
              <a:t>polimery</a:t>
            </a:r>
            <a:r>
              <a:rPr lang="en-US" sz="4000" b="1" dirty="0" smtClean="0"/>
              <a:t>)</a:t>
            </a:r>
            <a:r>
              <a:rPr lang="en-US" sz="4000" dirty="0" smtClean="0"/>
              <a:t> </a:t>
            </a:r>
            <a:endParaRPr lang="ru-RU" sz="4000" dirty="0" smtClean="0"/>
          </a:p>
        </p:txBody>
      </p:sp>
      <p:sp>
        <p:nvSpPr>
          <p:cNvPr id="567299" name="Rectangle 3"/>
          <p:cNvSpPr>
            <a:spLocks noGrp="1" noChangeArrowheads="1"/>
          </p:cNvSpPr>
          <p:nvPr>
            <p:ph type="body" idx="1"/>
          </p:nvPr>
        </p:nvSpPr>
        <p:spPr>
          <a:xfrm>
            <a:off x="1476375" y="1981200"/>
            <a:ext cx="6981825" cy="4114800"/>
          </a:xfrm>
        </p:spPr>
        <p:txBody>
          <a:bodyPr/>
          <a:lstStyle/>
          <a:p>
            <a:r>
              <a:rPr lang="en-US" b="1" i="1" smtClean="0"/>
              <a:t>Different dominant non-allele's genes affect on one trait, making it more expressive</a:t>
            </a:r>
            <a:r>
              <a:rPr lang="en-US" smtClean="0"/>
              <a:t> </a:t>
            </a:r>
          </a:p>
          <a:p>
            <a:r>
              <a:rPr lang="en-US" i="1" smtClean="0"/>
              <a:t>Traits determined by more than one gene are </a:t>
            </a:r>
            <a:r>
              <a:rPr lang="en-US" b="1" i="1" smtClean="0"/>
              <a:t>polygenic</a:t>
            </a:r>
            <a:r>
              <a:rPr lang="en-US" i="1" smtClean="0"/>
              <a:t> - meaning "many genes" - or </a:t>
            </a:r>
            <a:r>
              <a:rPr lang="en-US" b="1" i="1" smtClean="0"/>
              <a:t>quantitative traits</a:t>
            </a:r>
            <a:r>
              <a:rPr lang="ru-RU" i="1"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7298"/>
                                        </p:tgtEl>
                                        <p:attrNameLst>
                                          <p:attrName>style.visibility</p:attrName>
                                        </p:attrNameLst>
                                      </p:cBhvr>
                                      <p:to>
                                        <p:strVal val="visible"/>
                                      </p:to>
                                    </p:set>
                                    <p:anim calcmode="lin" valueType="num">
                                      <p:cBhvr additive="base">
                                        <p:cTn id="7" dur="500" fill="hold"/>
                                        <p:tgtEl>
                                          <p:spTgt spid="567298"/>
                                        </p:tgtEl>
                                        <p:attrNameLst>
                                          <p:attrName>ppt_x</p:attrName>
                                        </p:attrNameLst>
                                      </p:cBhvr>
                                      <p:tavLst>
                                        <p:tav tm="0">
                                          <p:val>
                                            <p:strVal val="0-#ppt_w/2"/>
                                          </p:val>
                                        </p:tav>
                                        <p:tav tm="100000">
                                          <p:val>
                                            <p:strVal val="#ppt_x"/>
                                          </p:val>
                                        </p:tav>
                                      </p:tavLst>
                                    </p:anim>
                                    <p:anim calcmode="lin" valueType="num">
                                      <p:cBhvr additive="base">
                                        <p:cTn id="8" dur="500" fill="hold"/>
                                        <p:tgtEl>
                                          <p:spTgt spid="56729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 presetClass="entr" presetSubtype="5" fill="hold" grpId="0" nodeType="afterEffect">
                                  <p:stCondLst>
                                    <p:cond delay="0"/>
                                  </p:stCondLst>
                                  <p:childTnLst>
                                    <p:set>
                                      <p:cBhvr>
                                        <p:cTn id="11" dur="1" fill="hold">
                                          <p:stCondLst>
                                            <p:cond delay="0"/>
                                          </p:stCondLst>
                                        </p:cTn>
                                        <p:tgtEl>
                                          <p:spTgt spid="567299">
                                            <p:txEl>
                                              <p:pRg st="0" end="0"/>
                                            </p:txEl>
                                          </p:spTgt>
                                        </p:tgtEl>
                                        <p:attrNameLst>
                                          <p:attrName>style.visibility</p:attrName>
                                        </p:attrNameLst>
                                      </p:cBhvr>
                                      <p:to>
                                        <p:strVal val="visible"/>
                                      </p:to>
                                    </p:set>
                                    <p:animEffect transition="in" filter="blinds(vertical)">
                                      <p:cBhvr>
                                        <p:cTn id="12" dur="500"/>
                                        <p:tgtEl>
                                          <p:spTgt spid="567299">
                                            <p:txEl>
                                              <p:pRg st="0" end="0"/>
                                            </p:txEl>
                                          </p:spTgt>
                                        </p:tgtEl>
                                      </p:cBhvr>
                                    </p:animEffect>
                                  </p:childTnLst>
                                </p:cTn>
                              </p:par>
                            </p:childTnLst>
                          </p:cTn>
                        </p:par>
                        <p:par>
                          <p:cTn id="13" fill="hold" nodeType="afterGroup">
                            <p:stCondLst>
                              <p:cond delay="1000"/>
                            </p:stCondLst>
                            <p:childTnLst>
                              <p:par>
                                <p:cTn id="14" presetID="3" presetClass="entr" presetSubtype="5" fill="hold" grpId="0" nodeType="afterEffect">
                                  <p:stCondLst>
                                    <p:cond delay="0"/>
                                  </p:stCondLst>
                                  <p:childTnLst>
                                    <p:set>
                                      <p:cBhvr>
                                        <p:cTn id="15" dur="1" fill="hold">
                                          <p:stCondLst>
                                            <p:cond delay="0"/>
                                          </p:stCondLst>
                                        </p:cTn>
                                        <p:tgtEl>
                                          <p:spTgt spid="567299">
                                            <p:txEl>
                                              <p:pRg st="1" end="1"/>
                                            </p:txEl>
                                          </p:spTgt>
                                        </p:tgtEl>
                                        <p:attrNameLst>
                                          <p:attrName>style.visibility</p:attrName>
                                        </p:attrNameLst>
                                      </p:cBhvr>
                                      <p:to>
                                        <p:strVal val="visible"/>
                                      </p:to>
                                    </p:set>
                                    <p:animEffect transition="in" filter="blinds(vertical)">
                                      <p:cBhvr>
                                        <p:cTn id="16" dur="500"/>
                                        <p:tgtEl>
                                          <p:spTgt spid="5672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7298" grpId="0" animBg="1" autoUpdateAnimBg="0"/>
      <p:bldP spid="567299" grpId="0" build="p" autoUpdateAnimBg="0" advAuto="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8322" name="Rectangle 2"/>
          <p:cNvSpPr>
            <a:spLocks noGrp="1" noChangeArrowheads="1"/>
          </p:cNvSpPr>
          <p:nvPr>
            <p:ph type="title"/>
          </p:nvPr>
        </p:nvSpPr>
        <p:spPr>
          <a:xfrm>
            <a:off x="1066800" y="0"/>
            <a:ext cx="7543800" cy="1736725"/>
          </a:xfrm>
        </p:spPr>
        <p:txBody>
          <a:bodyPr/>
          <a:lstStyle/>
          <a:p>
            <a:r>
              <a:rPr lang="ru-RU" sz="4800" b="1" smtClean="0">
                <a:solidFill>
                  <a:schemeClr val="tx1"/>
                </a:solidFill>
              </a:rPr>
              <a:t>Continuous variation</a:t>
            </a:r>
          </a:p>
        </p:txBody>
      </p:sp>
      <p:sp>
        <p:nvSpPr>
          <p:cNvPr id="568323" name="Rectangle 3"/>
          <p:cNvSpPr>
            <a:spLocks noGrp="1" noChangeArrowheads="1"/>
          </p:cNvSpPr>
          <p:nvPr>
            <p:ph type="body" sz="half" idx="1"/>
          </p:nvPr>
        </p:nvSpPr>
        <p:spPr>
          <a:xfrm>
            <a:off x="1835150" y="1700213"/>
            <a:ext cx="6913563" cy="4403725"/>
          </a:xfrm>
        </p:spPr>
        <p:txBody>
          <a:bodyPr/>
          <a:lstStyle/>
          <a:p>
            <a:pPr>
              <a:lnSpc>
                <a:spcPct val="90000"/>
              </a:lnSpc>
            </a:pPr>
            <a:r>
              <a:rPr lang="en-US" sz="2800" i="1" smtClean="0"/>
              <a:t>Usually, </a:t>
            </a:r>
            <a:r>
              <a:rPr lang="en-US" sz="2800" b="1" i="1" smtClean="0"/>
              <a:t>several genes</a:t>
            </a:r>
            <a:r>
              <a:rPr lang="en-US" sz="2800" i="1" smtClean="0"/>
              <a:t> each contribute to the overall phenotype </a:t>
            </a:r>
            <a:r>
              <a:rPr lang="en-US" sz="2800" b="1" i="1" smtClean="0"/>
              <a:t>in equal, small degrees</a:t>
            </a:r>
          </a:p>
          <a:p>
            <a:pPr>
              <a:lnSpc>
                <a:spcPct val="90000"/>
              </a:lnSpc>
              <a:buFontTx/>
              <a:buNone/>
            </a:pPr>
            <a:r>
              <a:rPr lang="en-US" sz="2800" i="1" smtClean="0"/>
              <a:t> </a:t>
            </a:r>
          </a:p>
          <a:p>
            <a:pPr>
              <a:lnSpc>
                <a:spcPct val="90000"/>
              </a:lnSpc>
            </a:pPr>
            <a:r>
              <a:rPr lang="en-US" sz="2800" i="1" smtClean="0"/>
              <a:t>The combined actions of many genes produce a continuum, or continuously varying expression, of the trait.</a:t>
            </a:r>
          </a:p>
          <a:p>
            <a:pPr>
              <a:lnSpc>
                <a:spcPct val="90000"/>
              </a:lnSpc>
              <a:buFontTx/>
              <a:buNone/>
            </a:pPr>
            <a:endParaRPr lang="en-US" sz="2800" i="1" smtClean="0"/>
          </a:p>
          <a:p>
            <a:pPr>
              <a:lnSpc>
                <a:spcPct val="90000"/>
              </a:lnSpc>
            </a:pPr>
            <a:r>
              <a:rPr lang="en-US" sz="2800" smtClean="0"/>
              <a:t> </a:t>
            </a:r>
            <a:r>
              <a:rPr lang="en-US" sz="2800" i="1" smtClean="0"/>
              <a:t>Example: </a:t>
            </a:r>
            <a:r>
              <a:rPr lang="en-US" sz="2800" smtClean="0"/>
              <a:t> Skin color is familiar example of </a:t>
            </a:r>
            <a:r>
              <a:rPr lang="en-US" sz="2800" b="1" i="1" smtClean="0">
                <a:solidFill>
                  <a:schemeClr val="tx2"/>
                </a:solidFill>
              </a:rPr>
              <a:t>polygenic trait</a:t>
            </a:r>
            <a:r>
              <a:rPr lang="en-US" sz="2800" smtClean="0"/>
              <a:t> in humans.</a:t>
            </a:r>
            <a:endParaRPr lang="ru-RU"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8322"/>
                                        </p:tgtEl>
                                        <p:attrNameLst>
                                          <p:attrName>style.visibility</p:attrName>
                                        </p:attrNameLst>
                                      </p:cBhvr>
                                      <p:to>
                                        <p:strVal val="visible"/>
                                      </p:to>
                                    </p:set>
                                    <p:anim calcmode="lin" valueType="num">
                                      <p:cBhvr additive="base">
                                        <p:cTn id="7" dur="500" fill="hold"/>
                                        <p:tgtEl>
                                          <p:spTgt spid="568322"/>
                                        </p:tgtEl>
                                        <p:attrNameLst>
                                          <p:attrName>ppt_x</p:attrName>
                                        </p:attrNameLst>
                                      </p:cBhvr>
                                      <p:tavLst>
                                        <p:tav tm="0">
                                          <p:val>
                                            <p:strVal val="0-#ppt_w/2"/>
                                          </p:val>
                                        </p:tav>
                                        <p:tav tm="100000">
                                          <p:val>
                                            <p:strVal val="#ppt_x"/>
                                          </p:val>
                                        </p:tav>
                                      </p:tavLst>
                                    </p:anim>
                                    <p:anim calcmode="lin" valueType="num">
                                      <p:cBhvr additive="base">
                                        <p:cTn id="8" dur="500" fill="hold"/>
                                        <p:tgtEl>
                                          <p:spTgt spid="56832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568323">
                                            <p:txEl>
                                              <p:pRg st="0" end="0"/>
                                            </p:txEl>
                                          </p:spTgt>
                                        </p:tgtEl>
                                        <p:attrNameLst>
                                          <p:attrName>style.visibility</p:attrName>
                                        </p:attrNameLst>
                                      </p:cBhvr>
                                      <p:to>
                                        <p:strVal val="visible"/>
                                      </p:to>
                                    </p:set>
                                    <p:animEffect transition="in" filter="blinds(horizontal)">
                                      <p:cBhvr>
                                        <p:cTn id="12" dur="500"/>
                                        <p:tgtEl>
                                          <p:spTgt spid="568323">
                                            <p:txEl>
                                              <p:pRg st="0" end="0"/>
                                            </p:txEl>
                                          </p:spTgt>
                                        </p:tgtEl>
                                      </p:cBhvr>
                                    </p:animEffect>
                                  </p:childTnLst>
                                </p:cTn>
                              </p:par>
                            </p:childTnLst>
                          </p:cTn>
                        </p:par>
                        <p:par>
                          <p:cTn id="13" fill="hold" nodeType="afterGroup">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568323">
                                            <p:txEl>
                                              <p:pRg st="1" end="1"/>
                                            </p:txEl>
                                          </p:spTgt>
                                        </p:tgtEl>
                                        <p:attrNameLst>
                                          <p:attrName>style.visibility</p:attrName>
                                        </p:attrNameLst>
                                      </p:cBhvr>
                                      <p:to>
                                        <p:strVal val="visible"/>
                                      </p:to>
                                    </p:set>
                                    <p:animEffect transition="in" filter="blinds(horizontal)">
                                      <p:cBhvr>
                                        <p:cTn id="16" dur="500"/>
                                        <p:tgtEl>
                                          <p:spTgt spid="568323">
                                            <p:txEl>
                                              <p:pRg st="1" end="1"/>
                                            </p:txEl>
                                          </p:spTgt>
                                        </p:tgtEl>
                                      </p:cBhvr>
                                    </p:animEffect>
                                  </p:childTnLst>
                                </p:cTn>
                              </p:par>
                            </p:childTnLst>
                          </p:cTn>
                        </p:par>
                        <p:par>
                          <p:cTn id="17" fill="hold" nodeType="afterGroup">
                            <p:stCondLst>
                              <p:cond delay="1500"/>
                            </p:stCondLst>
                            <p:childTnLst>
                              <p:par>
                                <p:cTn id="18" presetID="3" presetClass="entr" presetSubtype="10" fill="hold" grpId="0" nodeType="afterEffect">
                                  <p:stCondLst>
                                    <p:cond delay="0"/>
                                  </p:stCondLst>
                                  <p:childTnLst>
                                    <p:set>
                                      <p:cBhvr>
                                        <p:cTn id="19" dur="1" fill="hold">
                                          <p:stCondLst>
                                            <p:cond delay="0"/>
                                          </p:stCondLst>
                                        </p:cTn>
                                        <p:tgtEl>
                                          <p:spTgt spid="568323">
                                            <p:txEl>
                                              <p:pRg st="2" end="2"/>
                                            </p:txEl>
                                          </p:spTgt>
                                        </p:tgtEl>
                                        <p:attrNameLst>
                                          <p:attrName>style.visibility</p:attrName>
                                        </p:attrNameLst>
                                      </p:cBhvr>
                                      <p:to>
                                        <p:strVal val="visible"/>
                                      </p:to>
                                    </p:set>
                                    <p:animEffect transition="in" filter="blinds(horizontal)">
                                      <p:cBhvr>
                                        <p:cTn id="20" dur="500"/>
                                        <p:tgtEl>
                                          <p:spTgt spid="568323">
                                            <p:txEl>
                                              <p:pRg st="2" end="2"/>
                                            </p:txEl>
                                          </p:spTgt>
                                        </p:tgtEl>
                                      </p:cBhvr>
                                    </p:animEffect>
                                  </p:childTnLst>
                                </p:cTn>
                              </p:par>
                            </p:childTnLst>
                          </p:cTn>
                        </p:par>
                        <p:par>
                          <p:cTn id="21" fill="hold" nodeType="afterGroup">
                            <p:stCondLst>
                              <p:cond delay="2000"/>
                            </p:stCondLst>
                            <p:childTnLst>
                              <p:par>
                                <p:cTn id="22" presetID="3" presetClass="entr" presetSubtype="10" fill="hold" grpId="0" nodeType="afterEffect">
                                  <p:stCondLst>
                                    <p:cond delay="0"/>
                                  </p:stCondLst>
                                  <p:childTnLst>
                                    <p:set>
                                      <p:cBhvr>
                                        <p:cTn id="23" dur="1" fill="hold">
                                          <p:stCondLst>
                                            <p:cond delay="0"/>
                                          </p:stCondLst>
                                        </p:cTn>
                                        <p:tgtEl>
                                          <p:spTgt spid="568323">
                                            <p:txEl>
                                              <p:pRg st="4" end="4"/>
                                            </p:txEl>
                                          </p:spTgt>
                                        </p:tgtEl>
                                        <p:attrNameLst>
                                          <p:attrName>style.visibility</p:attrName>
                                        </p:attrNameLst>
                                      </p:cBhvr>
                                      <p:to>
                                        <p:strVal val="visible"/>
                                      </p:to>
                                    </p:set>
                                    <p:animEffect transition="in" filter="blinds(horizontal)">
                                      <p:cBhvr>
                                        <p:cTn id="24" dur="500"/>
                                        <p:tgtEl>
                                          <p:spTgt spid="5683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8322" grpId="0" autoUpdateAnimBg="0"/>
      <p:bldP spid="568323" grpId="0" build="p" autoUpdateAnimBg="0" advAuto="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250825" y="1700213"/>
            <a:ext cx="8713788" cy="2555875"/>
          </a:xfrm>
        </p:spPr>
        <p:txBody>
          <a:bodyPr/>
          <a:lstStyle/>
          <a:p>
            <a:pPr algn="l"/>
            <a:r>
              <a:rPr lang="en-US" sz="2400" smtClean="0">
                <a:solidFill>
                  <a:srgbClr val="FFFF66"/>
                </a:solidFill>
              </a:rPr>
              <a:t/>
            </a:r>
            <a:br>
              <a:rPr lang="en-US" sz="2400" smtClean="0">
                <a:solidFill>
                  <a:srgbClr val="FFFF66"/>
                </a:solidFill>
              </a:rPr>
            </a:br>
            <a:r>
              <a:rPr lang="en-US" sz="2400" smtClean="0">
                <a:solidFill>
                  <a:schemeClr val="tx1"/>
                </a:solidFill>
              </a:rPr>
              <a:t/>
            </a:r>
            <a:br>
              <a:rPr lang="en-US" sz="2400" smtClean="0">
                <a:solidFill>
                  <a:schemeClr val="tx1"/>
                </a:solidFill>
              </a:rPr>
            </a:br>
            <a:r>
              <a:rPr lang="en-US" sz="2800" smtClean="0">
                <a:solidFill>
                  <a:schemeClr val="tx1"/>
                </a:solidFill>
              </a:rPr>
              <a:t>Skin color is quantitative trait, that are controlled by</a:t>
            </a:r>
            <a:r>
              <a:rPr lang="en-US" smtClean="0">
                <a:solidFill>
                  <a:schemeClr val="tx1"/>
                </a:solidFill>
              </a:rPr>
              <a:t> </a:t>
            </a:r>
            <a:r>
              <a:rPr lang="en-US" sz="2800" smtClean="0">
                <a:solidFill>
                  <a:schemeClr val="tx1"/>
                </a:solidFill>
              </a:rPr>
              <a:t>two pairs of genes</a:t>
            </a:r>
            <a:r>
              <a:rPr lang="en-US" sz="2800" i="1" smtClean="0">
                <a:solidFill>
                  <a:schemeClr val="tx1"/>
                </a:solidFill>
              </a:rPr>
              <a:t> A</a:t>
            </a:r>
            <a:r>
              <a:rPr lang="en-US" sz="2000" i="1" smtClean="0">
                <a:solidFill>
                  <a:schemeClr val="tx1"/>
                </a:solidFill>
              </a:rPr>
              <a:t>1</a:t>
            </a:r>
            <a:r>
              <a:rPr lang="en-US" sz="2800" i="1" smtClean="0">
                <a:solidFill>
                  <a:schemeClr val="tx1"/>
                </a:solidFill>
              </a:rPr>
              <a:t>a</a:t>
            </a:r>
            <a:r>
              <a:rPr lang="en-US" sz="2000" i="1" smtClean="0">
                <a:solidFill>
                  <a:schemeClr val="tx1"/>
                </a:solidFill>
              </a:rPr>
              <a:t>1</a:t>
            </a:r>
            <a:r>
              <a:rPr lang="en-US" sz="2800" i="1" smtClean="0">
                <a:solidFill>
                  <a:schemeClr val="tx1"/>
                </a:solidFill>
              </a:rPr>
              <a:t>, A</a:t>
            </a:r>
            <a:r>
              <a:rPr lang="en-US" sz="2000" i="1" smtClean="0">
                <a:solidFill>
                  <a:schemeClr val="tx1"/>
                </a:solidFill>
              </a:rPr>
              <a:t>2</a:t>
            </a:r>
            <a:r>
              <a:rPr lang="en-US" sz="2800" i="1" smtClean="0">
                <a:solidFill>
                  <a:schemeClr val="tx1"/>
                </a:solidFill>
              </a:rPr>
              <a:t>a</a:t>
            </a:r>
            <a:r>
              <a:rPr lang="en-US" sz="2000" i="1" smtClean="0">
                <a:solidFill>
                  <a:schemeClr val="tx1"/>
                </a:solidFill>
              </a:rPr>
              <a:t>2</a:t>
            </a:r>
            <a:r>
              <a:rPr lang="en-US" sz="2800" smtClean="0">
                <a:solidFill>
                  <a:schemeClr val="tx1"/>
                </a:solidFill>
              </a:rPr>
              <a:t>. </a:t>
            </a:r>
            <a:br>
              <a:rPr lang="en-US" sz="2800" smtClean="0">
                <a:solidFill>
                  <a:schemeClr val="tx1"/>
                </a:solidFill>
              </a:rPr>
            </a:br>
            <a:r>
              <a:rPr lang="en-US" sz="2800" smtClean="0">
                <a:solidFill>
                  <a:schemeClr val="tx1"/>
                </a:solidFill>
              </a:rPr>
              <a:t>Let’s sign skin color as</a:t>
            </a:r>
            <a:r>
              <a:rPr lang="en-US" sz="4000" smtClean="0"/>
              <a:t> </a:t>
            </a:r>
            <a:endParaRPr lang="uk-UA" sz="4000" smtClean="0"/>
          </a:p>
        </p:txBody>
      </p:sp>
      <p:sp>
        <p:nvSpPr>
          <p:cNvPr id="57347" name="Rectangle 3"/>
          <p:cNvSpPr>
            <a:spLocks noGrp="1" noChangeArrowheads="1"/>
          </p:cNvSpPr>
          <p:nvPr>
            <p:ph type="body" sz="half" idx="1"/>
          </p:nvPr>
        </p:nvSpPr>
        <p:spPr>
          <a:xfrm>
            <a:off x="179388" y="4149725"/>
            <a:ext cx="6913562" cy="2924175"/>
          </a:xfrm>
        </p:spPr>
        <p:txBody>
          <a:bodyPr>
            <a:normAutofit lnSpcReduction="10000"/>
          </a:bodyPr>
          <a:lstStyle/>
          <a:p>
            <a:r>
              <a:rPr lang="en-US" sz="2800" b="1" i="1" smtClean="0"/>
              <a:t>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800" b="1" i="1" smtClean="0"/>
              <a:t> – </a:t>
            </a:r>
            <a:r>
              <a:rPr lang="en-US" sz="2800" smtClean="0"/>
              <a:t>very dark</a:t>
            </a:r>
          </a:p>
          <a:p>
            <a:r>
              <a:rPr lang="en-US" sz="2800" b="1" i="1" smtClean="0"/>
              <a:t>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800" b="1" i="1" smtClean="0"/>
              <a:t>  </a:t>
            </a:r>
            <a:r>
              <a:rPr lang="en-US" sz="2800" b="1" smtClean="0"/>
              <a:t>or </a:t>
            </a:r>
            <a:r>
              <a:rPr lang="en-US" sz="2800" b="1" i="1" smtClean="0"/>
              <a:t> 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400" b="1" i="1" smtClean="0"/>
              <a:t> </a:t>
            </a:r>
            <a:r>
              <a:rPr lang="en-US" sz="2800" b="1" i="1" smtClean="0"/>
              <a:t>— </a:t>
            </a:r>
            <a:r>
              <a:rPr lang="en-US" sz="2800" smtClean="0"/>
              <a:t>dark</a:t>
            </a:r>
          </a:p>
          <a:p>
            <a:r>
              <a:rPr lang="en-US" sz="2800" b="1" i="1" smtClean="0"/>
              <a:t>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400" b="1" i="1" smtClean="0"/>
              <a:t> </a:t>
            </a:r>
            <a:r>
              <a:rPr lang="en-US" sz="2800" b="1" smtClean="0"/>
              <a:t>— </a:t>
            </a:r>
            <a:r>
              <a:rPr lang="en-US" sz="2800" smtClean="0"/>
              <a:t>medium brown </a:t>
            </a:r>
          </a:p>
          <a:p>
            <a:r>
              <a:rPr lang="en-US" sz="2800" b="1" smtClean="0"/>
              <a:t> </a:t>
            </a:r>
            <a:r>
              <a:rPr lang="en-US" sz="2800" b="1" i="1" smtClean="0"/>
              <a:t>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800" b="1" i="1" smtClean="0"/>
              <a:t>  </a:t>
            </a:r>
            <a:r>
              <a:rPr lang="en-US" sz="2800" b="1" smtClean="0"/>
              <a:t>or  </a:t>
            </a:r>
            <a:r>
              <a:rPr lang="en-US" sz="2800" b="1" i="1" smtClean="0"/>
              <a:t>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400" b="1" i="1" smtClean="0"/>
              <a:t> </a:t>
            </a:r>
            <a:r>
              <a:rPr lang="en-US" sz="2800" b="1" i="1" smtClean="0"/>
              <a:t>— </a:t>
            </a:r>
            <a:r>
              <a:rPr lang="en-US" sz="2800" smtClean="0"/>
              <a:t>light</a:t>
            </a:r>
          </a:p>
          <a:p>
            <a:r>
              <a:rPr lang="en-US" sz="2800" b="1" i="1" smtClean="0"/>
              <a:t>a</a:t>
            </a:r>
            <a:r>
              <a:rPr lang="en-US" sz="2000" b="1" i="1" smtClean="0"/>
              <a:t>1</a:t>
            </a:r>
            <a:r>
              <a:rPr lang="en-US" sz="2800" b="1" i="1" smtClean="0"/>
              <a:t>a</a:t>
            </a:r>
            <a:r>
              <a:rPr lang="en-US" sz="2000" b="1" i="1" smtClean="0"/>
              <a:t>1</a:t>
            </a:r>
            <a:r>
              <a:rPr lang="en-US" sz="2800" b="1" i="1" smtClean="0"/>
              <a:t>a</a:t>
            </a:r>
            <a:r>
              <a:rPr lang="en-US" sz="2000" b="1" i="1" smtClean="0"/>
              <a:t>2</a:t>
            </a:r>
            <a:r>
              <a:rPr lang="en-US" sz="2800" b="1" i="1" smtClean="0"/>
              <a:t>a</a:t>
            </a:r>
            <a:r>
              <a:rPr lang="en-US" sz="2000" b="1" i="1" smtClean="0"/>
              <a:t>2</a:t>
            </a:r>
            <a:r>
              <a:rPr lang="en-US" sz="2400" b="1" i="1" smtClean="0"/>
              <a:t> </a:t>
            </a:r>
            <a:r>
              <a:rPr lang="en-US" sz="2800" b="1" i="1" smtClean="0"/>
              <a:t>— </a:t>
            </a:r>
            <a:r>
              <a:rPr lang="en-US" sz="2800" smtClean="0"/>
              <a:t>white (pale skin).</a:t>
            </a:r>
            <a:r>
              <a:rPr lang="en-US" sz="2800" b="1" smtClean="0"/>
              <a:t/>
            </a:r>
            <a:br>
              <a:rPr lang="en-US" sz="2800" b="1" smtClean="0"/>
            </a:br>
            <a:endParaRPr lang="uk-UA" sz="2800" b="1" smtClean="0"/>
          </a:p>
        </p:txBody>
      </p:sp>
      <p:pic>
        <p:nvPicPr>
          <p:cNvPr id="569348" name="Picture 4" descr="skin_color_range"/>
          <p:cNvPicPr>
            <a:picLocks noGrp="1" noChangeAspect="1" noChangeArrowheads="1"/>
          </p:cNvPicPr>
          <p:nvPr>
            <p:ph sz="quarter" idx="2"/>
          </p:nvPr>
        </p:nvPicPr>
        <p:blipFill>
          <a:blip r:embed="rId3" cstate="print"/>
          <a:srcRect/>
          <a:stretch>
            <a:fillRect/>
          </a:stretch>
        </p:blipFill>
        <p:spPr>
          <a:xfrm>
            <a:off x="179388" y="188913"/>
            <a:ext cx="7705725" cy="2373312"/>
          </a:xfrm>
          <a:noFill/>
        </p:spPr>
      </p:pic>
      <p:pic>
        <p:nvPicPr>
          <p:cNvPr id="569349" name="Picture 5" descr="holly bery"/>
          <p:cNvPicPr>
            <a:picLocks noGrp="1" noChangeAspect="1" noChangeArrowheads="1"/>
          </p:cNvPicPr>
          <p:nvPr>
            <p:ph sz="quarter" idx="3"/>
          </p:nvPr>
        </p:nvPicPr>
        <p:blipFill>
          <a:blip r:embed="rId4" cstate="print"/>
          <a:srcRect/>
          <a:stretch>
            <a:fillRect/>
          </a:stretch>
        </p:blipFill>
        <p:spPr>
          <a:xfrm>
            <a:off x="6877050" y="4221163"/>
            <a:ext cx="1663700" cy="1944687"/>
          </a:xfr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69348"/>
                                        </p:tgtEl>
                                        <p:attrNameLst>
                                          <p:attrName>style.visibility</p:attrName>
                                        </p:attrNameLst>
                                      </p:cBhvr>
                                      <p:to>
                                        <p:strVal val="visible"/>
                                      </p:to>
                                    </p:set>
                                    <p:anim calcmode="lin" valueType="num">
                                      <p:cBhvr additive="base">
                                        <p:cTn id="7" dur="500" fill="hold"/>
                                        <p:tgtEl>
                                          <p:spTgt spid="569348"/>
                                        </p:tgtEl>
                                        <p:attrNameLst>
                                          <p:attrName>ppt_x</p:attrName>
                                        </p:attrNameLst>
                                      </p:cBhvr>
                                      <p:tavLst>
                                        <p:tav tm="0">
                                          <p:val>
                                            <p:strVal val="0-#ppt_w/2"/>
                                          </p:val>
                                        </p:tav>
                                        <p:tav tm="100000">
                                          <p:val>
                                            <p:strVal val="#ppt_x"/>
                                          </p:val>
                                        </p:tav>
                                      </p:tavLst>
                                    </p:anim>
                                    <p:anim calcmode="lin" valueType="num">
                                      <p:cBhvr additive="base">
                                        <p:cTn id="8" dur="500" fill="hold"/>
                                        <p:tgtEl>
                                          <p:spTgt spid="56934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69349"/>
                                        </p:tgtEl>
                                        <p:attrNameLst>
                                          <p:attrName>style.visibility</p:attrName>
                                        </p:attrNameLst>
                                      </p:cBhvr>
                                      <p:to>
                                        <p:strVal val="visible"/>
                                      </p:to>
                                    </p:set>
                                    <p:anim calcmode="lin" valueType="num">
                                      <p:cBhvr additive="base">
                                        <p:cTn id="12" dur="500" fill="hold"/>
                                        <p:tgtEl>
                                          <p:spTgt spid="569349"/>
                                        </p:tgtEl>
                                        <p:attrNameLst>
                                          <p:attrName>ppt_x</p:attrName>
                                        </p:attrNameLst>
                                      </p:cBhvr>
                                      <p:tavLst>
                                        <p:tav tm="0">
                                          <p:val>
                                            <p:strVal val="0-#ppt_w/2"/>
                                          </p:val>
                                        </p:tav>
                                        <p:tav tm="100000">
                                          <p:val>
                                            <p:strVal val="#ppt_x"/>
                                          </p:val>
                                        </p:tav>
                                      </p:tavLst>
                                    </p:anim>
                                    <p:anim calcmode="lin" valueType="num">
                                      <p:cBhvr additive="base">
                                        <p:cTn id="13" dur="500" fill="hold"/>
                                        <p:tgtEl>
                                          <p:spTgt spid="5693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2555875" y="304800"/>
            <a:ext cx="6337300" cy="1431925"/>
          </a:xfrm>
        </p:spPr>
        <p:txBody>
          <a:bodyPr>
            <a:normAutofit fontScale="90000"/>
          </a:bodyPr>
          <a:lstStyle/>
          <a:p>
            <a:r>
              <a:rPr lang="en-US" sz="2400" smtClean="0"/>
              <a:t/>
            </a:r>
            <a:br>
              <a:rPr lang="en-US" sz="2400" smtClean="0"/>
            </a:br>
            <a:r>
              <a:rPr lang="en-US" sz="2400" smtClean="0"/>
              <a:t/>
            </a:r>
            <a:br>
              <a:rPr lang="en-US" sz="2400" smtClean="0"/>
            </a:br>
            <a:r>
              <a:rPr lang="en-US" sz="2400" smtClean="0"/>
              <a:t/>
            </a:r>
            <a:br>
              <a:rPr lang="en-US" sz="2400" smtClean="0"/>
            </a:br>
            <a:r>
              <a:rPr lang="en-US" sz="3200" b="1" smtClean="0"/>
              <a:t>TASK</a:t>
            </a:r>
            <a:br>
              <a:rPr lang="en-US" sz="3200" b="1" smtClean="0"/>
            </a:br>
            <a:r>
              <a:rPr lang="en-US" sz="2800" b="1" i="1" smtClean="0">
                <a:solidFill>
                  <a:schemeClr val="tx1"/>
                </a:solidFill>
              </a:rPr>
              <a:t>A woman with white skin married a</a:t>
            </a:r>
            <a:r>
              <a:rPr lang="en-US" b="1" i="1" smtClean="0">
                <a:solidFill>
                  <a:schemeClr val="tx1"/>
                </a:solidFill>
              </a:rPr>
              <a:t> </a:t>
            </a:r>
            <a:r>
              <a:rPr lang="en-US" sz="2800" b="1" i="1" smtClean="0">
                <a:solidFill>
                  <a:schemeClr val="tx1"/>
                </a:solidFill>
              </a:rPr>
              <a:t>medium-brown man. What is the skin color possible for their children?</a:t>
            </a:r>
            <a:br>
              <a:rPr lang="en-US" sz="2800" b="1" i="1" smtClean="0">
                <a:solidFill>
                  <a:schemeClr val="tx1"/>
                </a:solidFill>
              </a:rPr>
            </a:br>
            <a:endParaRPr lang="uk-UA" sz="2800" b="1" i="1" smtClean="0">
              <a:solidFill>
                <a:schemeClr val="tx1"/>
              </a:solidFill>
            </a:endParaRPr>
          </a:p>
        </p:txBody>
      </p:sp>
      <p:sp>
        <p:nvSpPr>
          <p:cNvPr id="58371" name="Rectangle 3"/>
          <p:cNvSpPr>
            <a:spLocks noGrp="1" noChangeArrowheads="1"/>
          </p:cNvSpPr>
          <p:nvPr>
            <p:ph type="body" sz="half" idx="1"/>
          </p:nvPr>
        </p:nvSpPr>
        <p:spPr>
          <a:xfrm>
            <a:off x="107950" y="3429000"/>
            <a:ext cx="8351838" cy="4114800"/>
          </a:xfrm>
        </p:spPr>
        <p:txBody>
          <a:bodyPr/>
          <a:lstStyle/>
          <a:p>
            <a:pPr>
              <a:buFontTx/>
              <a:buNone/>
            </a:pPr>
            <a:r>
              <a:rPr lang="en-US" b="1" smtClean="0"/>
              <a:t>   </a:t>
            </a:r>
          </a:p>
          <a:p>
            <a:pPr>
              <a:buFontTx/>
              <a:buNone/>
            </a:pPr>
            <a:r>
              <a:rPr lang="en-US" b="1" smtClean="0"/>
              <a:t>   P: </a:t>
            </a:r>
            <a:r>
              <a:rPr lang="uk-UA" sz="3600" b="1" smtClean="0"/>
              <a:t>♀</a:t>
            </a:r>
            <a:r>
              <a:rPr lang="en-US" b="1" i="1" smtClean="0"/>
              <a:t>a</a:t>
            </a:r>
            <a:r>
              <a:rPr lang="en-US" sz="2400" b="1" i="1" smtClean="0"/>
              <a:t>1</a:t>
            </a:r>
            <a:r>
              <a:rPr lang="en-US" b="1" i="1" smtClean="0"/>
              <a:t>a</a:t>
            </a:r>
            <a:r>
              <a:rPr lang="en-US" sz="2400" b="1" i="1" smtClean="0"/>
              <a:t>1</a:t>
            </a:r>
            <a:r>
              <a:rPr lang="en-US" b="1" i="1" smtClean="0"/>
              <a:t>a</a:t>
            </a:r>
            <a:r>
              <a:rPr lang="en-US" sz="2400" b="1" i="1" smtClean="0"/>
              <a:t>2</a:t>
            </a:r>
            <a:r>
              <a:rPr lang="en-US" b="1" i="1" smtClean="0"/>
              <a:t>a</a:t>
            </a:r>
            <a:r>
              <a:rPr lang="en-US" sz="2400" b="1" i="1" smtClean="0"/>
              <a:t>2</a:t>
            </a:r>
            <a:r>
              <a:rPr lang="en-US" sz="2800" b="1" smtClean="0"/>
              <a:t>    </a:t>
            </a:r>
            <a:r>
              <a:rPr lang="en-US" sz="2400" b="1" smtClean="0">
                <a:sym typeface="Symbol" pitchFamily="18" charset="2"/>
              </a:rPr>
              <a:t></a:t>
            </a:r>
            <a:r>
              <a:rPr lang="en-US" sz="2400" b="1" smtClean="0"/>
              <a:t>    </a:t>
            </a:r>
            <a:r>
              <a:rPr lang="uk-UA" sz="3600" smtClean="0"/>
              <a:t>♂</a:t>
            </a:r>
            <a:r>
              <a:rPr lang="en-US" sz="2400" b="1" smtClean="0"/>
              <a:t> </a:t>
            </a:r>
            <a:r>
              <a:rPr lang="en-US" b="1" i="1" smtClean="0"/>
              <a:t>A</a:t>
            </a:r>
            <a:r>
              <a:rPr lang="en-US" sz="2400" b="1" i="1" smtClean="0"/>
              <a:t>1</a:t>
            </a:r>
            <a:r>
              <a:rPr lang="en-US" b="1" i="1" smtClean="0"/>
              <a:t>a</a:t>
            </a:r>
            <a:r>
              <a:rPr lang="en-US" sz="2400" b="1" i="1" smtClean="0"/>
              <a:t>1</a:t>
            </a:r>
            <a:r>
              <a:rPr lang="en-US" b="1" i="1" smtClean="0"/>
              <a:t>A</a:t>
            </a:r>
            <a:r>
              <a:rPr lang="en-US" sz="2400" b="1" i="1" smtClean="0"/>
              <a:t>2</a:t>
            </a:r>
            <a:r>
              <a:rPr lang="en-US" b="1" i="1" smtClean="0"/>
              <a:t>a</a:t>
            </a:r>
            <a:r>
              <a:rPr lang="en-US" sz="2400" b="1" i="1" smtClean="0"/>
              <a:t>2</a:t>
            </a:r>
            <a:r>
              <a:rPr lang="en-US" b="1" smtClean="0"/>
              <a:t/>
            </a:r>
            <a:br>
              <a:rPr lang="en-US" b="1" smtClean="0"/>
            </a:br>
            <a:r>
              <a:rPr lang="en-US" b="1" smtClean="0"/>
              <a:t>G: </a:t>
            </a:r>
            <a:r>
              <a:rPr lang="en-US" b="1" i="1" smtClean="0"/>
              <a:t>a</a:t>
            </a:r>
            <a:r>
              <a:rPr lang="en-US" sz="2400" b="1" i="1" smtClean="0"/>
              <a:t>1</a:t>
            </a:r>
            <a:r>
              <a:rPr lang="en-US" b="1" i="1" smtClean="0"/>
              <a:t>a</a:t>
            </a:r>
            <a:r>
              <a:rPr lang="en-US" sz="2400" b="1" i="1" smtClean="0"/>
              <a:t>2</a:t>
            </a:r>
            <a:r>
              <a:rPr lang="en-US" b="1" i="1" smtClean="0"/>
              <a:t>                     A</a:t>
            </a:r>
            <a:r>
              <a:rPr lang="en-US" sz="2400" b="1" i="1" smtClean="0"/>
              <a:t>1</a:t>
            </a:r>
            <a:r>
              <a:rPr lang="en-US" b="1" i="1" smtClean="0"/>
              <a:t>A</a:t>
            </a:r>
            <a:r>
              <a:rPr lang="en-US" sz="2400" b="1" i="1" smtClean="0"/>
              <a:t>2</a:t>
            </a:r>
            <a:r>
              <a:rPr lang="en-US" sz="2800" b="1" i="1" smtClean="0"/>
              <a:t>, </a:t>
            </a:r>
            <a:r>
              <a:rPr lang="en-US" b="1" i="1" smtClean="0"/>
              <a:t>A</a:t>
            </a:r>
            <a:r>
              <a:rPr lang="en-US" sz="2400" b="1" i="1" smtClean="0"/>
              <a:t>1</a:t>
            </a:r>
            <a:r>
              <a:rPr lang="en-US" b="1" i="1" smtClean="0"/>
              <a:t>a</a:t>
            </a:r>
            <a:r>
              <a:rPr lang="en-US" sz="2400" b="1" i="1" smtClean="0"/>
              <a:t>2</a:t>
            </a:r>
            <a:r>
              <a:rPr lang="en-US" b="1" i="1" smtClean="0"/>
              <a:t>, a</a:t>
            </a:r>
            <a:r>
              <a:rPr lang="en-US" sz="2400" b="1" i="1" smtClean="0"/>
              <a:t>1</a:t>
            </a:r>
            <a:r>
              <a:rPr lang="en-US" b="1" i="1" smtClean="0"/>
              <a:t>A</a:t>
            </a:r>
            <a:r>
              <a:rPr lang="en-US" sz="2400" b="1" i="1" smtClean="0"/>
              <a:t>2</a:t>
            </a:r>
            <a:r>
              <a:rPr lang="en-US" b="1" i="1" smtClean="0"/>
              <a:t>, a</a:t>
            </a:r>
            <a:r>
              <a:rPr lang="en-US" sz="2400" b="1" i="1" smtClean="0"/>
              <a:t>1</a:t>
            </a:r>
            <a:r>
              <a:rPr lang="en-US" b="1" i="1" smtClean="0"/>
              <a:t>a</a:t>
            </a:r>
            <a:r>
              <a:rPr lang="en-US" sz="2400" b="1" i="1" smtClean="0"/>
              <a:t>2</a:t>
            </a:r>
            <a:r>
              <a:rPr lang="en-US" b="1" smtClean="0"/>
              <a:t/>
            </a:r>
            <a:br>
              <a:rPr lang="en-US" b="1" smtClean="0"/>
            </a:br>
            <a:r>
              <a:rPr lang="en-US" b="1" smtClean="0"/>
              <a:t>F</a:t>
            </a:r>
            <a:r>
              <a:rPr lang="en-US" sz="2800" b="1" smtClean="0"/>
              <a:t>1</a:t>
            </a:r>
            <a:r>
              <a:rPr lang="en-US" b="1" smtClean="0"/>
              <a:t>: </a:t>
            </a:r>
            <a:r>
              <a:rPr lang="en-US" b="1" i="1" smtClean="0"/>
              <a:t>A</a:t>
            </a:r>
            <a:r>
              <a:rPr lang="en-US" sz="2400" b="1" i="1" smtClean="0"/>
              <a:t>1</a:t>
            </a:r>
            <a:r>
              <a:rPr lang="en-US" b="1" i="1" smtClean="0"/>
              <a:t>a</a:t>
            </a:r>
            <a:r>
              <a:rPr lang="en-US" sz="2400" b="1" i="1" smtClean="0"/>
              <a:t>1</a:t>
            </a:r>
            <a:r>
              <a:rPr lang="en-US" b="1" i="1" smtClean="0"/>
              <a:t>A</a:t>
            </a:r>
            <a:r>
              <a:rPr lang="en-US" sz="2400" b="1" i="1" smtClean="0"/>
              <a:t>2</a:t>
            </a:r>
            <a:r>
              <a:rPr lang="en-US" b="1" i="1" smtClean="0"/>
              <a:t>a</a:t>
            </a:r>
            <a:r>
              <a:rPr lang="en-US" sz="2400" b="1" i="1" smtClean="0"/>
              <a:t>2</a:t>
            </a:r>
            <a:r>
              <a:rPr lang="en-US" b="1" i="1" smtClean="0"/>
              <a:t>;  A</a:t>
            </a:r>
            <a:r>
              <a:rPr lang="en-US" sz="2400" b="1" i="1" smtClean="0"/>
              <a:t>1</a:t>
            </a:r>
            <a:r>
              <a:rPr lang="en-US" b="1" i="1" smtClean="0"/>
              <a:t>a</a:t>
            </a:r>
            <a:r>
              <a:rPr lang="en-US" sz="2400" b="1" i="1" smtClean="0"/>
              <a:t>1</a:t>
            </a:r>
            <a:r>
              <a:rPr lang="en-US" b="1" i="1" smtClean="0"/>
              <a:t>a</a:t>
            </a:r>
            <a:r>
              <a:rPr lang="en-US" sz="2400" b="1" i="1" smtClean="0"/>
              <a:t>2</a:t>
            </a:r>
            <a:r>
              <a:rPr lang="en-US" b="1" i="1" smtClean="0"/>
              <a:t>a</a:t>
            </a:r>
            <a:r>
              <a:rPr lang="en-US" sz="2400" b="1" i="1" smtClean="0"/>
              <a:t>2</a:t>
            </a:r>
            <a:r>
              <a:rPr lang="en-US" b="1" i="1" smtClean="0"/>
              <a:t>;  a</a:t>
            </a:r>
            <a:r>
              <a:rPr lang="en-US" sz="2400" b="1" i="1" smtClean="0"/>
              <a:t>1</a:t>
            </a:r>
            <a:r>
              <a:rPr lang="en-US" b="1" i="1" smtClean="0"/>
              <a:t>a</a:t>
            </a:r>
            <a:r>
              <a:rPr lang="en-US" sz="2400" b="1" i="1" smtClean="0"/>
              <a:t>1</a:t>
            </a:r>
            <a:r>
              <a:rPr lang="en-US" b="1" i="1" smtClean="0"/>
              <a:t>A</a:t>
            </a:r>
            <a:r>
              <a:rPr lang="en-US" sz="2400" b="1" i="1" smtClean="0"/>
              <a:t>2</a:t>
            </a:r>
            <a:r>
              <a:rPr lang="en-US" b="1" i="1" smtClean="0"/>
              <a:t>a</a:t>
            </a:r>
            <a:r>
              <a:rPr lang="en-US" sz="2400" b="1" i="1" smtClean="0"/>
              <a:t>2</a:t>
            </a:r>
            <a:r>
              <a:rPr lang="en-US" b="1" i="1" smtClean="0"/>
              <a:t>; a</a:t>
            </a:r>
            <a:r>
              <a:rPr lang="en-US" sz="2400" b="1" i="1" smtClean="0"/>
              <a:t>1</a:t>
            </a:r>
            <a:r>
              <a:rPr lang="en-US" b="1" i="1" smtClean="0"/>
              <a:t>a</a:t>
            </a:r>
            <a:r>
              <a:rPr lang="en-US" sz="2400" b="1" i="1" smtClean="0"/>
              <a:t>1</a:t>
            </a:r>
            <a:r>
              <a:rPr lang="en-US" b="1" i="1" smtClean="0"/>
              <a:t>a</a:t>
            </a:r>
            <a:r>
              <a:rPr lang="en-US" sz="2400" b="1" i="1" smtClean="0"/>
              <a:t>2</a:t>
            </a:r>
            <a:r>
              <a:rPr lang="en-US" b="1" i="1" smtClean="0"/>
              <a:t>a</a:t>
            </a:r>
            <a:r>
              <a:rPr lang="en-US" sz="2400" b="1" i="1" smtClean="0"/>
              <a:t>2</a:t>
            </a:r>
            <a:r>
              <a:rPr lang="en-US" b="1" smtClean="0"/>
              <a:t/>
            </a:r>
            <a:br>
              <a:rPr lang="en-US" b="1" smtClean="0"/>
            </a:br>
            <a:endParaRPr lang="uk-UA" b="1" smtClean="0"/>
          </a:p>
        </p:txBody>
      </p:sp>
      <p:pic>
        <p:nvPicPr>
          <p:cNvPr id="570372" name="Picture 4" descr="bila skira"/>
          <p:cNvPicPr>
            <a:picLocks noGrp="1" noChangeAspect="1" noChangeArrowheads="1"/>
          </p:cNvPicPr>
          <p:nvPr>
            <p:ph sz="half" idx="2"/>
          </p:nvPr>
        </p:nvPicPr>
        <p:blipFill>
          <a:blip r:embed="rId3" cstate="print"/>
          <a:srcRect/>
          <a:stretch>
            <a:fillRect/>
          </a:stretch>
        </p:blipFill>
        <p:spPr>
          <a:xfrm>
            <a:off x="250825" y="765175"/>
            <a:ext cx="2124075" cy="2663825"/>
          </a:xfr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570372"/>
                                        </p:tgtEl>
                                        <p:attrNameLst>
                                          <p:attrName>style.visibility</p:attrName>
                                        </p:attrNameLst>
                                      </p:cBhvr>
                                      <p:to>
                                        <p:strVal val="visible"/>
                                      </p:to>
                                    </p:set>
                                    <p:anim calcmode="lin" valueType="num">
                                      <p:cBhvr additive="base">
                                        <p:cTn id="7" dur="500" fill="hold"/>
                                        <p:tgtEl>
                                          <p:spTgt spid="570372"/>
                                        </p:tgtEl>
                                        <p:attrNameLst>
                                          <p:attrName>ppt_x</p:attrName>
                                        </p:attrNameLst>
                                      </p:cBhvr>
                                      <p:tavLst>
                                        <p:tav tm="0">
                                          <p:val>
                                            <p:strVal val="#ppt_x"/>
                                          </p:val>
                                        </p:tav>
                                        <p:tav tm="100000">
                                          <p:val>
                                            <p:strVal val="#ppt_x"/>
                                          </p:val>
                                        </p:tav>
                                      </p:tavLst>
                                    </p:anim>
                                    <p:anim calcmode="lin" valueType="num">
                                      <p:cBhvr additive="base">
                                        <p:cTn id="8" dur="500" fill="hold"/>
                                        <p:tgtEl>
                                          <p:spTgt spid="57037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1042988" y="188913"/>
            <a:ext cx="7543800" cy="936625"/>
          </a:xfrm>
        </p:spPr>
        <p:style>
          <a:lnRef idx="1">
            <a:schemeClr val="accent3"/>
          </a:lnRef>
          <a:fillRef idx="2">
            <a:schemeClr val="accent3"/>
          </a:fillRef>
          <a:effectRef idx="1">
            <a:schemeClr val="accent3"/>
          </a:effectRef>
          <a:fontRef idx="minor">
            <a:schemeClr val="dk1"/>
          </a:fontRef>
        </p:style>
        <p:txBody>
          <a:bodyPr/>
          <a:lstStyle/>
          <a:p>
            <a:r>
              <a:rPr lang="en-US" b="1" dirty="0" err="1" smtClean="0">
                <a:solidFill>
                  <a:schemeClr val="tx1"/>
                </a:solidFill>
              </a:rPr>
              <a:t>Pleiotropy</a:t>
            </a:r>
            <a:endParaRPr lang="ru-RU" b="1" dirty="0" smtClean="0">
              <a:solidFill>
                <a:schemeClr val="tx1"/>
              </a:solidFill>
            </a:endParaRPr>
          </a:p>
        </p:txBody>
      </p:sp>
      <p:sp>
        <p:nvSpPr>
          <p:cNvPr id="572419" name="Rectangle 3"/>
          <p:cNvSpPr>
            <a:spLocks noGrp="1" noChangeArrowheads="1"/>
          </p:cNvSpPr>
          <p:nvPr>
            <p:ph type="body" idx="1"/>
          </p:nvPr>
        </p:nvSpPr>
        <p:spPr>
          <a:xfrm>
            <a:off x="1547813" y="1196975"/>
            <a:ext cx="7416800" cy="5327650"/>
          </a:xfrm>
        </p:spPr>
        <p:txBody>
          <a:bodyPr/>
          <a:lstStyle/>
          <a:p>
            <a:r>
              <a:rPr lang="en-US" sz="2800" smtClean="0"/>
              <a:t> </a:t>
            </a:r>
            <a:r>
              <a:rPr lang="en-US" sz="2800" i="1" smtClean="0"/>
              <a:t>Often an individual allele will have </a:t>
            </a:r>
            <a:r>
              <a:rPr lang="en-US" sz="2800" b="1" i="1" smtClean="0"/>
              <a:t>more than one effect on the phenotype</a:t>
            </a:r>
            <a:r>
              <a:rPr lang="en-US" sz="2800" i="1" smtClean="0"/>
              <a:t>. </a:t>
            </a:r>
          </a:p>
          <a:p>
            <a:r>
              <a:rPr lang="en-US" sz="2800" i="1" smtClean="0"/>
              <a:t>Such allele is said to be </a:t>
            </a:r>
            <a:r>
              <a:rPr lang="en-US" sz="2800" b="1" i="1" smtClean="0"/>
              <a:t>pleiotropic.</a:t>
            </a:r>
          </a:p>
          <a:p>
            <a:r>
              <a:rPr lang="en-US" sz="2800" i="1" smtClean="0"/>
              <a:t> Pleiotropic relationships occur because in examine the characteristics of organisms; we are studying the </a:t>
            </a:r>
            <a:r>
              <a:rPr lang="en-US" sz="2800" b="1" i="1" smtClean="0"/>
              <a:t>consequences of the action of products made by genes</a:t>
            </a:r>
            <a:r>
              <a:rPr lang="en-US" sz="2800" i="1" smtClean="0"/>
              <a:t>. </a:t>
            </a:r>
          </a:p>
          <a:p>
            <a:r>
              <a:rPr lang="en-US" sz="2800" i="1" smtClean="0"/>
              <a:t>Pleiotropy occurs in genetic diseases that affect a single protein found in different parts of the body. This is the case for </a:t>
            </a:r>
            <a:r>
              <a:rPr lang="en-US" sz="2800" b="1" i="1" smtClean="0"/>
              <a:t>Marfan syndrome.</a:t>
            </a:r>
            <a:endParaRPr lang="ru-RU" sz="2800" b="1" i="1"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72418"/>
                                        </p:tgtEl>
                                        <p:attrNameLst>
                                          <p:attrName>style.visibility</p:attrName>
                                        </p:attrNameLst>
                                      </p:cBhvr>
                                      <p:to>
                                        <p:strVal val="visible"/>
                                      </p:to>
                                    </p:set>
                                    <p:anim calcmode="lin" valueType="num">
                                      <p:cBhvr additive="base">
                                        <p:cTn id="7" dur="500" fill="hold"/>
                                        <p:tgtEl>
                                          <p:spTgt spid="572418"/>
                                        </p:tgtEl>
                                        <p:attrNameLst>
                                          <p:attrName>ppt_x</p:attrName>
                                        </p:attrNameLst>
                                      </p:cBhvr>
                                      <p:tavLst>
                                        <p:tav tm="0">
                                          <p:val>
                                            <p:strVal val="0-#ppt_w/2"/>
                                          </p:val>
                                        </p:tav>
                                        <p:tav tm="100000">
                                          <p:val>
                                            <p:strVal val="#ppt_x"/>
                                          </p:val>
                                        </p:tav>
                                      </p:tavLst>
                                    </p:anim>
                                    <p:anim calcmode="lin" valueType="num">
                                      <p:cBhvr additive="base">
                                        <p:cTn id="8" dur="500" fill="hold"/>
                                        <p:tgtEl>
                                          <p:spTgt spid="57241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 presetClass="entr" presetSubtype="5" fill="hold" grpId="0" nodeType="afterEffect">
                                  <p:stCondLst>
                                    <p:cond delay="0"/>
                                  </p:stCondLst>
                                  <p:childTnLst>
                                    <p:set>
                                      <p:cBhvr>
                                        <p:cTn id="11" dur="1" fill="hold">
                                          <p:stCondLst>
                                            <p:cond delay="0"/>
                                          </p:stCondLst>
                                        </p:cTn>
                                        <p:tgtEl>
                                          <p:spTgt spid="572419">
                                            <p:txEl>
                                              <p:pRg st="0" end="0"/>
                                            </p:txEl>
                                          </p:spTgt>
                                        </p:tgtEl>
                                        <p:attrNameLst>
                                          <p:attrName>style.visibility</p:attrName>
                                        </p:attrNameLst>
                                      </p:cBhvr>
                                      <p:to>
                                        <p:strVal val="visible"/>
                                      </p:to>
                                    </p:set>
                                    <p:animEffect transition="in" filter="blinds(vertical)">
                                      <p:cBhvr>
                                        <p:cTn id="12" dur="500"/>
                                        <p:tgtEl>
                                          <p:spTgt spid="572419">
                                            <p:txEl>
                                              <p:pRg st="0" end="0"/>
                                            </p:txEl>
                                          </p:spTgt>
                                        </p:tgtEl>
                                      </p:cBhvr>
                                    </p:animEffect>
                                  </p:childTnLst>
                                </p:cTn>
                              </p:par>
                            </p:childTnLst>
                          </p:cTn>
                        </p:par>
                        <p:par>
                          <p:cTn id="13" fill="hold" nodeType="afterGroup">
                            <p:stCondLst>
                              <p:cond delay="1000"/>
                            </p:stCondLst>
                            <p:childTnLst>
                              <p:par>
                                <p:cTn id="14" presetID="3" presetClass="entr" presetSubtype="5" fill="hold" grpId="0" nodeType="afterEffect">
                                  <p:stCondLst>
                                    <p:cond delay="0"/>
                                  </p:stCondLst>
                                  <p:childTnLst>
                                    <p:set>
                                      <p:cBhvr>
                                        <p:cTn id="15" dur="1" fill="hold">
                                          <p:stCondLst>
                                            <p:cond delay="0"/>
                                          </p:stCondLst>
                                        </p:cTn>
                                        <p:tgtEl>
                                          <p:spTgt spid="572419">
                                            <p:txEl>
                                              <p:pRg st="1" end="1"/>
                                            </p:txEl>
                                          </p:spTgt>
                                        </p:tgtEl>
                                        <p:attrNameLst>
                                          <p:attrName>style.visibility</p:attrName>
                                        </p:attrNameLst>
                                      </p:cBhvr>
                                      <p:to>
                                        <p:strVal val="visible"/>
                                      </p:to>
                                    </p:set>
                                    <p:animEffect transition="in" filter="blinds(vertical)">
                                      <p:cBhvr>
                                        <p:cTn id="16" dur="500"/>
                                        <p:tgtEl>
                                          <p:spTgt spid="572419">
                                            <p:txEl>
                                              <p:pRg st="1" end="1"/>
                                            </p:txEl>
                                          </p:spTgt>
                                        </p:tgtEl>
                                      </p:cBhvr>
                                    </p:animEffect>
                                  </p:childTnLst>
                                </p:cTn>
                              </p:par>
                            </p:childTnLst>
                          </p:cTn>
                        </p:par>
                        <p:par>
                          <p:cTn id="17" fill="hold" nodeType="afterGroup">
                            <p:stCondLst>
                              <p:cond delay="1500"/>
                            </p:stCondLst>
                            <p:childTnLst>
                              <p:par>
                                <p:cTn id="18" presetID="3" presetClass="entr" presetSubtype="5" fill="hold" grpId="0" nodeType="afterEffect">
                                  <p:stCondLst>
                                    <p:cond delay="0"/>
                                  </p:stCondLst>
                                  <p:childTnLst>
                                    <p:set>
                                      <p:cBhvr>
                                        <p:cTn id="19" dur="1" fill="hold">
                                          <p:stCondLst>
                                            <p:cond delay="0"/>
                                          </p:stCondLst>
                                        </p:cTn>
                                        <p:tgtEl>
                                          <p:spTgt spid="572419">
                                            <p:txEl>
                                              <p:pRg st="2" end="2"/>
                                            </p:txEl>
                                          </p:spTgt>
                                        </p:tgtEl>
                                        <p:attrNameLst>
                                          <p:attrName>style.visibility</p:attrName>
                                        </p:attrNameLst>
                                      </p:cBhvr>
                                      <p:to>
                                        <p:strVal val="visible"/>
                                      </p:to>
                                    </p:set>
                                    <p:animEffect transition="in" filter="blinds(vertical)">
                                      <p:cBhvr>
                                        <p:cTn id="20" dur="500"/>
                                        <p:tgtEl>
                                          <p:spTgt spid="572419">
                                            <p:txEl>
                                              <p:pRg st="2" end="2"/>
                                            </p:txEl>
                                          </p:spTgt>
                                        </p:tgtEl>
                                      </p:cBhvr>
                                    </p:animEffect>
                                  </p:childTnLst>
                                </p:cTn>
                              </p:par>
                            </p:childTnLst>
                          </p:cTn>
                        </p:par>
                        <p:par>
                          <p:cTn id="21" fill="hold" nodeType="afterGroup">
                            <p:stCondLst>
                              <p:cond delay="2000"/>
                            </p:stCondLst>
                            <p:childTnLst>
                              <p:par>
                                <p:cTn id="22" presetID="3" presetClass="entr" presetSubtype="5" fill="hold" grpId="0" nodeType="afterEffect">
                                  <p:stCondLst>
                                    <p:cond delay="0"/>
                                  </p:stCondLst>
                                  <p:childTnLst>
                                    <p:set>
                                      <p:cBhvr>
                                        <p:cTn id="23" dur="1" fill="hold">
                                          <p:stCondLst>
                                            <p:cond delay="0"/>
                                          </p:stCondLst>
                                        </p:cTn>
                                        <p:tgtEl>
                                          <p:spTgt spid="572419">
                                            <p:txEl>
                                              <p:pRg st="3" end="3"/>
                                            </p:txEl>
                                          </p:spTgt>
                                        </p:tgtEl>
                                        <p:attrNameLst>
                                          <p:attrName>style.visibility</p:attrName>
                                        </p:attrNameLst>
                                      </p:cBhvr>
                                      <p:to>
                                        <p:strVal val="visible"/>
                                      </p:to>
                                    </p:set>
                                    <p:animEffect transition="in" filter="blinds(vertical)">
                                      <p:cBhvr>
                                        <p:cTn id="24" dur="500"/>
                                        <p:tgtEl>
                                          <p:spTgt spid="5724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8" grpId="0" animBg="1" autoUpdateAnimBg="0"/>
      <p:bldP spid="572419" grpId="0" build="p" autoUpdateAnimBg="0" advAuto="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331913" y="-242888"/>
            <a:ext cx="7543800" cy="1736726"/>
          </a:xfrm>
        </p:spPr>
        <p:txBody>
          <a:bodyPr/>
          <a:lstStyle/>
          <a:p>
            <a:r>
              <a:rPr lang="en-US" sz="4800" b="1" smtClean="0"/>
              <a:t>Marfan syndrome (MS)</a:t>
            </a:r>
            <a:endParaRPr lang="uk-UA" sz="4800" b="1" smtClean="0"/>
          </a:p>
        </p:txBody>
      </p:sp>
      <p:sp>
        <p:nvSpPr>
          <p:cNvPr id="60419" name="Rectangle 3"/>
          <p:cNvSpPr>
            <a:spLocks noGrp="1" noChangeArrowheads="1"/>
          </p:cNvSpPr>
          <p:nvPr>
            <p:ph type="body" sz="half" idx="1"/>
          </p:nvPr>
        </p:nvSpPr>
        <p:spPr>
          <a:xfrm>
            <a:off x="2916238" y="1268413"/>
            <a:ext cx="4895850" cy="4475162"/>
          </a:xfrm>
        </p:spPr>
        <p:txBody>
          <a:bodyPr>
            <a:normAutofit lnSpcReduction="10000"/>
          </a:bodyPr>
          <a:lstStyle/>
          <a:p>
            <a:pPr>
              <a:lnSpc>
                <a:spcPct val="90000"/>
              </a:lnSpc>
            </a:pPr>
            <a:r>
              <a:rPr lang="en-US" sz="2800" b="1" i="1" dirty="0" smtClean="0"/>
              <a:t>  </a:t>
            </a:r>
            <a:r>
              <a:rPr lang="en-US" sz="2800" b="1" i="1" dirty="0" err="1" smtClean="0"/>
              <a:t>Autosomal</a:t>
            </a:r>
            <a:r>
              <a:rPr lang="en-US" sz="2800" b="1" i="1" dirty="0" smtClean="0"/>
              <a:t> dominant </a:t>
            </a:r>
            <a:r>
              <a:rPr lang="en-US" sz="2800" i="1" dirty="0" smtClean="0"/>
              <a:t>defect in elastic connective tissue protein called </a:t>
            </a:r>
            <a:r>
              <a:rPr lang="en-US" sz="2800" b="1" i="1" dirty="0" err="1" smtClean="0"/>
              <a:t>fibrillin</a:t>
            </a:r>
            <a:r>
              <a:rPr lang="en-US" sz="2800" b="1" i="1" dirty="0" smtClean="0"/>
              <a:t> </a:t>
            </a:r>
          </a:p>
          <a:p>
            <a:pPr>
              <a:lnSpc>
                <a:spcPct val="90000"/>
              </a:lnSpc>
            </a:pPr>
            <a:r>
              <a:rPr lang="en-US" sz="2800" b="1" i="1" dirty="0" smtClean="0"/>
              <a:t>  </a:t>
            </a:r>
            <a:r>
              <a:rPr lang="en-US" sz="2800" b="1" i="1" dirty="0" err="1" smtClean="0"/>
              <a:t>Fibrillin</a:t>
            </a:r>
            <a:r>
              <a:rPr lang="en-US" sz="2800" b="1" i="1" dirty="0" smtClean="0"/>
              <a:t> </a:t>
            </a:r>
            <a:r>
              <a:rPr lang="en-US" sz="2800" i="1" dirty="0" smtClean="0"/>
              <a:t>is abundant in the lens of the</a:t>
            </a:r>
            <a:r>
              <a:rPr lang="en-US" sz="2800" b="1" i="1" dirty="0" smtClean="0"/>
              <a:t> eye, </a:t>
            </a:r>
            <a:r>
              <a:rPr lang="en-US" sz="2800" i="1" dirty="0" smtClean="0"/>
              <a:t>in the</a:t>
            </a:r>
            <a:r>
              <a:rPr lang="en-US" sz="2800" b="1" i="1" dirty="0" smtClean="0"/>
              <a:t> aorta, </a:t>
            </a:r>
            <a:r>
              <a:rPr lang="en-US" sz="2800" i="1" dirty="0" smtClean="0"/>
              <a:t>and in the</a:t>
            </a:r>
            <a:r>
              <a:rPr lang="en-US" sz="2800" b="1" i="1" dirty="0" smtClean="0"/>
              <a:t> bones of the limbs, fingers, </a:t>
            </a:r>
            <a:r>
              <a:rPr lang="en-US" sz="2800" i="1" dirty="0" smtClean="0"/>
              <a:t>and</a:t>
            </a:r>
            <a:r>
              <a:rPr lang="en-US" sz="2800" b="1" i="1" dirty="0" smtClean="0"/>
              <a:t> ribs</a:t>
            </a:r>
          </a:p>
          <a:p>
            <a:pPr>
              <a:lnSpc>
                <a:spcPct val="90000"/>
              </a:lnSpc>
            </a:pPr>
            <a:r>
              <a:rPr lang="en-US" sz="2800" b="1" i="1" dirty="0" smtClean="0"/>
              <a:t>  </a:t>
            </a:r>
            <a:r>
              <a:rPr lang="en-US" sz="2800" i="1" dirty="0" smtClean="0"/>
              <a:t>MS symptoms include</a:t>
            </a:r>
            <a:r>
              <a:rPr lang="en-US" sz="2800" b="1" i="1" dirty="0" smtClean="0"/>
              <a:t> lens dislocation, long limbs, spindly fingers, </a:t>
            </a:r>
            <a:r>
              <a:rPr lang="en-US" sz="2800" i="1" dirty="0" smtClean="0"/>
              <a:t>and </a:t>
            </a:r>
            <a:r>
              <a:rPr lang="en-US" sz="2800" b="1" i="1" dirty="0" smtClean="0"/>
              <a:t>a caved-in chest</a:t>
            </a:r>
            <a:r>
              <a:rPr lang="ru-RU" sz="2800" b="1" i="1" dirty="0" smtClean="0"/>
              <a:t/>
            </a:r>
            <a:br>
              <a:rPr lang="ru-RU" sz="2800" b="1" i="1" dirty="0" smtClean="0"/>
            </a:br>
            <a:endParaRPr lang="uk-UA" sz="2800" b="1" i="1" dirty="0" smtClean="0"/>
          </a:p>
        </p:txBody>
      </p:sp>
      <p:pic>
        <p:nvPicPr>
          <p:cNvPr id="60420" name="Picture 5" descr="50000000"/>
          <p:cNvPicPr>
            <a:picLocks noGrp="1" noChangeAspect="1" noChangeArrowheads="1"/>
          </p:cNvPicPr>
          <p:nvPr>
            <p:ph sz="quarter" idx="2"/>
          </p:nvPr>
        </p:nvPicPr>
        <p:blipFill>
          <a:blip r:embed="rId3" cstate="print"/>
          <a:srcRect/>
          <a:stretch>
            <a:fillRect/>
          </a:stretch>
        </p:blipFill>
        <p:spPr>
          <a:xfrm>
            <a:off x="1547813" y="3429000"/>
            <a:ext cx="1352550" cy="1981200"/>
          </a:xfrm>
        </p:spPr>
      </p:pic>
      <p:pic>
        <p:nvPicPr>
          <p:cNvPr id="60421" name="Picture 6" descr="60000000"/>
          <p:cNvPicPr>
            <a:picLocks noChangeAspect="1" noChangeArrowheads="1"/>
          </p:cNvPicPr>
          <p:nvPr/>
        </p:nvPicPr>
        <p:blipFill>
          <a:blip r:embed="rId4" cstate="print"/>
          <a:srcRect/>
          <a:stretch>
            <a:fillRect/>
          </a:stretch>
        </p:blipFill>
        <p:spPr bwMode="auto">
          <a:xfrm>
            <a:off x="1476375" y="1052513"/>
            <a:ext cx="1439863" cy="2087562"/>
          </a:xfrm>
          <a:prstGeom prst="rect">
            <a:avLst/>
          </a:prstGeom>
          <a:noFill/>
          <a:ln w="9525">
            <a:noFill/>
            <a:miter lim="800000"/>
            <a:headEnd/>
            <a:tailEnd/>
          </a:ln>
        </p:spPr>
      </p:pic>
      <p:pic>
        <p:nvPicPr>
          <p:cNvPr id="60422" name="Picture 7" descr="stat14_1"/>
          <p:cNvPicPr>
            <a:picLocks noChangeAspect="1" noChangeArrowheads="1"/>
          </p:cNvPicPr>
          <p:nvPr/>
        </p:nvPicPr>
        <p:blipFill>
          <a:blip r:embed="rId5" cstate="print"/>
          <a:srcRect/>
          <a:stretch>
            <a:fillRect/>
          </a:stretch>
        </p:blipFill>
        <p:spPr bwMode="auto">
          <a:xfrm>
            <a:off x="7812088" y="4508500"/>
            <a:ext cx="1238250" cy="1581150"/>
          </a:xfrm>
          <a:prstGeom prst="rect">
            <a:avLst/>
          </a:prstGeom>
          <a:noFill/>
          <a:ln w="9525">
            <a:noFill/>
            <a:miter lim="800000"/>
            <a:headEnd/>
            <a:tailEnd/>
          </a:ln>
        </p:spPr>
      </p:pic>
      <p:sp>
        <p:nvSpPr>
          <p:cNvPr id="60423" name="Rectangle 8"/>
          <p:cNvSpPr>
            <a:spLocks noChangeArrowheads="1"/>
          </p:cNvSpPr>
          <p:nvPr/>
        </p:nvSpPr>
        <p:spPr bwMode="auto">
          <a:xfrm>
            <a:off x="-7938" y="6165850"/>
            <a:ext cx="9144001" cy="15875"/>
          </a:xfrm>
          <a:prstGeom prst="rect">
            <a:avLst/>
          </a:prstGeom>
          <a:solidFill>
            <a:srgbClr val="000000"/>
          </a:solidFill>
          <a:ln w="9525">
            <a:solidFill>
              <a:schemeClr val="tx1"/>
            </a:solidFill>
            <a:miter lim="800000"/>
            <a:headEnd/>
            <a:tailEnd/>
          </a:ln>
          <a:effectLst/>
        </p:spPr>
        <p:txBody>
          <a:bodyPr wrap="none" anchor="ctr">
            <a:spAutoFit/>
          </a:bodyPr>
          <a:lstStyle/>
          <a:p>
            <a:endParaRPr lang="uk-UA"/>
          </a:p>
        </p:txBody>
      </p:sp>
      <p:pic>
        <p:nvPicPr>
          <p:cNvPr id="60424" name="Picture 9" descr="toc">
            <a:hlinkClick r:id="rId6"/>
          </p:cNvPr>
          <p:cNvPicPr>
            <a:picLocks noChangeAspect="1" noChangeArrowheads="1"/>
          </p:cNvPicPr>
          <p:nvPr/>
        </p:nvPicPr>
        <p:blipFill>
          <a:blip r:embed="rId7" cstate="print"/>
          <a:srcRect/>
          <a:stretch>
            <a:fillRect/>
          </a:stretch>
        </p:blipFill>
        <p:spPr bwMode="auto">
          <a:xfrm>
            <a:off x="-71438" y="449263"/>
            <a:ext cx="228601" cy="228600"/>
          </a:xfrm>
          <a:prstGeom prst="rect">
            <a:avLst/>
          </a:prstGeom>
          <a:noFill/>
          <a:ln w="9525">
            <a:noFill/>
            <a:miter lim="800000"/>
            <a:headEnd/>
            <a:tailEnd/>
          </a:ln>
        </p:spPr>
      </p:pic>
      <p:pic>
        <p:nvPicPr>
          <p:cNvPr id="60425" name="Picture 10" descr="rarr">
            <a:hlinkClick r:id="rId8"/>
          </p:cNvPr>
          <p:cNvPicPr>
            <a:picLocks noChangeAspect="1" noChangeArrowheads="1"/>
          </p:cNvPicPr>
          <p:nvPr/>
        </p:nvPicPr>
        <p:blipFill>
          <a:blip r:embed="rId9" cstate="print"/>
          <a:srcRect/>
          <a:stretch>
            <a:fillRect/>
          </a:stretch>
        </p:blipFill>
        <p:spPr bwMode="auto">
          <a:xfrm>
            <a:off x="-71438" y="449263"/>
            <a:ext cx="228601" cy="228600"/>
          </a:xfrm>
          <a:prstGeom prst="rect">
            <a:avLst/>
          </a:prstGeom>
          <a:noFill/>
          <a:ln w="9525">
            <a:noFill/>
            <a:miter lim="800000"/>
            <a:headEnd/>
            <a:tailEnd/>
          </a:ln>
        </p:spPr>
      </p:pic>
      <p:pic>
        <p:nvPicPr>
          <p:cNvPr id="60426" name="Picture 11" descr="chro15"/>
          <p:cNvPicPr>
            <a:picLocks noChangeAspect="1" noChangeArrowheads="1"/>
          </p:cNvPicPr>
          <p:nvPr/>
        </p:nvPicPr>
        <p:blipFill>
          <a:blip r:embed="rId10" cstate="print"/>
          <a:srcRect/>
          <a:stretch>
            <a:fillRect/>
          </a:stretch>
        </p:blipFill>
        <p:spPr bwMode="auto">
          <a:xfrm>
            <a:off x="250825" y="476250"/>
            <a:ext cx="1219200" cy="4483100"/>
          </a:xfrm>
          <a:prstGeom prst="rect">
            <a:avLst/>
          </a:prstGeom>
          <a:noFill/>
          <a:ln w="9525">
            <a:noFill/>
            <a:miter lim="800000"/>
            <a:headEnd/>
            <a:tailEnd/>
          </a:ln>
        </p:spPr>
      </p:pic>
      <p:pic>
        <p:nvPicPr>
          <p:cNvPr id="60427" name="Picture 12" descr="larr">
            <a:hlinkClick r:id="rId11"/>
          </p:cNvPr>
          <p:cNvPicPr>
            <a:picLocks noChangeAspect="1" noChangeArrowheads="1"/>
          </p:cNvPicPr>
          <p:nvPr/>
        </p:nvPicPr>
        <p:blipFill>
          <a:blip r:embed="rId12" cstate="print"/>
          <a:srcRect/>
          <a:stretch>
            <a:fillRect/>
          </a:stretch>
        </p:blipFill>
        <p:spPr bwMode="auto">
          <a:xfrm>
            <a:off x="8988425" y="6181725"/>
            <a:ext cx="228600" cy="228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99894"/>
            <a:ext cx="9144000" cy="4801314"/>
          </a:xfrm>
          <a:prstGeom prst="rect">
            <a:avLst/>
          </a:prstGeom>
        </p:spPr>
        <p:txBody>
          <a:bodyPr wrap="square">
            <a:spAutoFit/>
          </a:bodyPr>
          <a:lstStyle/>
          <a:p>
            <a:r>
              <a:rPr lang="en-US" b="1" dirty="0" err="1" smtClean="0"/>
              <a:t>Marfan</a:t>
            </a:r>
            <a:r>
              <a:rPr lang="en-US" b="1" dirty="0" smtClean="0"/>
              <a:t> syndrome</a:t>
            </a:r>
            <a:r>
              <a:rPr lang="en-US" dirty="0" smtClean="0"/>
              <a:t> (</a:t>
            </a:r>
            <a:r>
              <a:rPr lang="en-US" b="1" dirty="0" smtClean="0"/>
              <a:t>MFS</a:t>
            </a:r>
            <a:r>
              <a:rPr lang="en-US" dirty="0" smtClean="0"/>
              <a:t>) is a </a:t>
            </a:r>
            <a:r>
              <a:rPr lang="en-US" dirty="0" smtClean="0">
                <a:hlinkClick r:id="rId2" tooltip="Genetic disorder"/>
              </a:rPr>
              <a:t>genetic disorder</a:t>
            </a:r>
            <a:r>
              <a:rPr lang="en-US" dirty="0" smtClean="0"/>
              <a:t> of the </a:t>
            </a:r>
            <a:r>
              <a:rPr lang="en-US" dirty="0" smtClean="0">
                <a:hlinkClick r:id="rId3" tooltip="Connective tissue"/>
              </a:rPr>
              <a:t>connective tissue</a:t>
            </a:r>
            <a:r>
              <a:rPr lang="en-US" dirty="0" smtClean="0"/>
              <a:t>. The degree to which people are affected varies. People with </a:t>
            </a:r>
            <a:r>
              <a:rPr lang="en-US" dirty="0" err="1" smtClean="0"/>
              <a:t>Marfan</a:t>
            </a:r>
            <a:r>
              <a:rPr lang="en-US" dirty="0" smtClean="0"/>
              <a:t> tend to be tall, and thin, with long arms, legs, fingers and toes. They also typically have flexible joints and </a:t>
            </a:r>
            <a:r>
              <a:rPr lang="en-US" dirty="0" smtClean="0">
                <a:hlinkClick r:id="rId4" tooltip="Scoliosis"/>
              </a:rPr>
              <a:t>scoliosis</a:t>
            </a:r>
            <a:r>
              <a:rPr lang="en-US" dirty="0" smtClean="0"/>
              <a:t>.</a:t>
            </a:r>
            <a:r>
              <a:rPr lang="en-US" baseline="30000" dirty="0" smtClean="0"/>
              <a:t> </a:t>
            </a:r>
            <a:r>
              <a:rPr lang="en-US" dirty="0" smtClean="0"/>
              <a:t>The most serious complications involve the </a:t>
            </a:r>
            <a:r>
              <a:rPr lang="en-US" dirty="0" smtClean="0">
                <a:hlinkClick r:id="rId5" tooltip="Heart"/>
              </a:rPr>
              <a:t>heart</a:t>
            </a:r>
            <a:r>
              <a:rPr lang="en-US" dirty="0" smtClean="0"/>
              <a:t> and </a:t>
            </a:r>
            <a:r>
              <a:rPr lang="en-US" dirty="0" smtClean="0">
                <a:hlinkClick r:id="rId6" tooltip="Aorta"/>
              </a:rPr>
              <a:t>aorta</a:t>
            </a:r>
            <a:r>
              <a:rPr lang="en-US" dirty="0" smtClean="0"/>
              <a:t> with an increased risk of </a:t>
            </a:r>
            <a:r>
              <a:rPr lang="en-US" dirty="0" smtClean="0">
                <a:hlinkClick r:id="rId7" tooltip="Mitral valve prolapse"/>
              </a:rPr>
              <a:t>mitral valve </a:t>
            </a:r>
            <a:r>
              <a:rPr lang="en-US" dirty="0" err="1" smtClean="0">
                <a:hlinkClick r:id="rId7" tooltip="Mitral valve prolapse"/>
              </a:rPr>
              <a:t>prolapse</a:t>
            </a:r>
            <a:r>
              <a:rPr lang="en-US" dirty="0" smtClean="0"/>
              <a:t> and </a:t>
            </a:r>
            <a:r>
              <a:rPr lang="en-US" dirty="0" smtClean="0">
                <a:hlinkClick r:id="rId8" tooltip="Aortic aneurysm"/>
              </a:rPr>
              <a:t>aortic aneurysm</a:t>
            </a:r>
            <a:r>
              <a:rPr lang="en-US" dirty="0" smtClean="0"/>
              <a:t>.</a:t>
            </a:r>
            <a:r>
              <a:rPr lang="en-US" baseline="30000" dirty="0" smtClean="0"/>
              <a:t> </a:t>
            </a:r>
            <a:r>
              <a:rPr lang="en-US" dirty="0" smtClean="0"/>
              <a:t>Other commonly affected areas include the lungs, eyes, bones and the </a:t>
            </a:r>
            <a:r>
              <a:rPr lang="en-US" dirty="0" smtClean="0">
                <a:hlinkClick r:id="rId9" tooltip="Dura mater"/>
              </a:rPr>
              <a:t>covering of the spinal cord</a:t>
            </a:r>
            <a:r>
              <a:rPr lang="en-US" dirty="0" smtClean="0"/>
              <a:t>.</a:t>
            </a:r>
          </a:p>
          <a:p>
            <a:r>
              <a:rPr lang="en-US" dirty="0" err="1" smtClean="0"/>
              <a:t>Marfan</a:t>
            </a:r>
            <a:r>
              <a:rPr lang="en-US" dirty="0" smtClean="0"/>
              <a:t> is an </a:t>
            </a:r>
            <a:r>
              <a:rPr lang="en-US" dirty="0" err="1" smtClean="0">
                <a:hlinkClick r:id="rId10" tooltip="Dominance (genetics)"/>
              </a:rPr>
              <a:t>autosomal</a:t>
            </a:r>
            <a:r>
              <a:rPr lang="en-US" dirty="0" smtClean="0">
                <a:hlinkClick r:id="rId10" tooltip="Dominance (genetics)"/>
              </a:rPr>
              <a:t> dominant</a:t>
            </a:r>
            <a:r>
              <a:rPr lang="en-US" dirty="0" smtClean="0"/>
              <a:t> disorder. About 75% of the time the condition is inherited from a parent while 25% of the time it is a new mutation.</a:t>
            </a:r>
            <a:r>
              <a:rPr lang="en-US" baseline="30000" dirty="0" smtClean="0"/>
              <a:t> </a:t>
            </a:r>
            <a:r>
              <a:rPr lang="en-US" dirty="0" smtClean="0"/>
              <a:t>It involves a mutation to the gene that makes </a:t>
            </a:r>
            <a:r>
              <a:rPr lang="en-US" dirty="0" err="1" smtClean="0">
                <a:hlinkClick r:id="rId11" tooltip="Fibrillin"/>
              </a:rPr>
              <a:t>fibrillin</a:t>
            </a:r>
            <a:r>
              <a:rPr lang="en-US" dirty="0" smtClean="0"/>
              <a:t> which results in abnormal connective tissue.</a:t>
            </a:r>
            <a:r>
              <a:rPr lang="en-US" baseline="30000" dirty="0" smtClean="0"/>
              <a:t> </a:t>
            </a:r>
            <a:r>
              <a:rPr lang="en-US" dirty="0" smtClean="0"/>
              <a:t>Diagnosis is often based on the </a:t>
            </a:r>
            <a:r>
              <a:rPr lang="en-US" dirty="0" smtClean="0">
                <a:hlinkClick r:id="rId12" tooltip="Ghent criteria"/>
              </a:rPr>
              <a:t>Ghent criteria</a:t>
            </a:r>
            <a:r>
              <a:rPr lang="en-US" dirty="0" smtClean="0"/>
              <a:t>.</a:t>
            </a:r>
          </a:p>
          <a:p>
            <a:r>
              <a:rPr lang="en-US" dirty="0" smtClean="0"/>
              <a:t>There is no cure for </a:t>
            </a:r>
            <a:r>
              <a:rPr lang="en-US" dirty="0" err="1" smtClean="0"/>
              <a:t>Marfan</a:t>
            </a:r>
            <a:r>
              <a:rPr lang="en-US" dirty="0" smtClean="0"/>
              <a:t> syndrome. Many people have a normal life expectancy with proper </a:t>
            </a:r>
            <a:r>
              <a:rPr lang="en-US" dirty="0" err="1" smtClean="0"/>
              <a:t>treatment.Management</a:t>
            </a:r>
            <a:r>
              <a:rPr lang="en-US" dirty="0" smtClean="0"/>
              <a:t> often includes the use of </a:t>
            </a:r>
            <a:r>
              <a:rPr lang="en-US" dirty="0" smtClean="0">
                <a:hlinkClick r:id="rId13" tooltip="Beta blocker"/>
              </a:rPr>
              <a:t>beta blockers</a:t>
            </a:r>
            <a:r>
              <a:rPr lang="en-US" dirty="0" smtClean="0"/>
              <a:t> such as </a:t>
            </a:r>
            <a:r>
              <a:rPr lang="en-US" dirty="0" err="1" smtClean="0">
                <a:hlinkClick r:id="rId14" tooltip="Propranolol"/>
              </a:rPr>
              <a:t>propranolol</a:t>
            </a:r>
            <a:r>
              <a:rPr lang="en-US" dirty="0" smtClean="0"/>
              <a:t> or if not tolerated </a:t>
            </a:r>
            <a:r>
              <a:rPr lang="en-US" dirty="0" smtClean="0">
                <a:hlinkClick r:id="rId15" tooltip="Calcium channel blocker"/>
              </a:rPr>
              <a:t>calcium channel blockers</a:t>
            </a:r>
            <a:r>
              <a:rPr lang="en-US" dirty="0" smtClean="0"/>
              <a:t> or </a:t>
            </a:r>
            <a:r>
              <a:rPr lang="en-US" dirty="0" smtClean="0">
                <a:hlinkClick r:id="rId16" tooltip="ACE inhibitor"/>
              </a:rPr>
              <a:t>ACE inhibitors</a:t>
            </a:r>
            <a:r>
              <a:rPr lang="en-US" dirty="0" smtClean="0"/>
              <a:t>.</a:t>
            </a:r>
            <a:r>
              <a:rPr lang="en-US" baseline="30000" dirty="0" smtClean="0"/>
              <a:t> </a:t>
            </a:r>
            <a:r>
              <a:rPr lang="en-US" dirty="0" smtClean="0"/>
              <a:t>Surgery may be required to repair the aorta or replace a </a:t>
            </a:r>
            <a:r>
              <a:rPr lang="en-US" dirty="0" smtClean="0">
                <a:hlinkClick r:id="rId17" tooltip="Heart valve"/>
              </a:rPr>
              <a:t>heart valve</a:t>
            </a:r>
            <a:r>
              <a:rPr lang="en-US" dirty="0" smtClean="0"/>
              <a:t>.</a:t>
            </a:r>
            <a:r>
              <a:rPr lang="en-US" baseline="30000" dirty="0" smtClean="0"/>
              <a:t> </a:t>
            </a:r>
            <a:r>
              <a:rPr lang="en-US" dirty="0" smtClean="0"/>
              <a:t>It is recommended that hard exercise be avoided.</a:t>
            </a:r>
          </a:p>
          <a:p>
            <a:r>
              <a:rPr lang="en-US" dirty="0" smtClean="0"/>
              <a:t>About 1 in 3,000 to 10,000 individuals have </a:t>
            </a:r>
            <a:r>
              <a:rPr lang="en-US" dirty="0" err="1" smtClean="0"/>
              <a:t>Marfan</a:t>
            </a:r>
            <a:r>
              <a:rPr lang="en-US" dirty="0" smtClean="0"/>
              <a:t> syndrome.</a:t>
            </a:r>
            <a:r>
              <a:rPr lang="en-US" baseline="30000" dirty="0" smtClean="0"/>
              <a:t> </a:t>
            </a:r>
            <a:r>
              <a:rPr lang="en-US" dirty="0" smtClean="0"/>
              <a:t>It occurs equally in males and females.</a:t>
            </a:r>
            <a:r>
              <a:rPr lang="en-US" baseline="30000" dirty="0" smtClean="0"/>
              <a:t> </a:t>
            </a:r>
            <a:r>
              <a:rPr lang="en-US" dirty="0" smtClean="0"/>
              <a:t>Rates are similar between races and in different regions of the world. It is named after </a:t>
            </a:r>
            <a:r>
              <a:rPr lang="en-US" dirty="0" smtClean="0">
                <a:hlinkClick r:id="rId18" tooltip="Antoine Marfan"/>
              </a:rPr>
              <a:t>Antoine </a:t>
            </a:r>
            <a:r>
              <a:rPr lang="en-US" dirty="0" err="1" smtClean="0">
                <a:hlinkClick r:id="rId18" tooltip="Antoine Marfan"/>
              </a:rPr>
              <a:t>Marfan</a:t>
            </a:r>
            <a:r>
              <a:rPr lang="en-US" dirty="0" smtClean="0"/>
              <a:t>, a French </a:t>
            </a:r>
            <a:r>
              <a:rPr lang="en-US" dirty="0" smtClean="0">
                <a:hlinkClick r:id="rId19" tooltip="Pediatrics"/>
              </a:rPr>
              <a:t>pediatrician</a:t>
            </a:r>
            <a:r>
              <a:rPr lang="en-US" dirty="0" smtClean="0"/>
              <a:t> who first described the condition in 1896.</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Genetics of MS</a:t>
            </a:r>
            <a:endParaRPr lang="ru-RU" dirty="0"/>
          </a:p>
        </p:txBody>
      </p:sp>
      <p:sp>
        <p:nvSpPr>
          <p:cNvPr id="3" name="Прямоугольник 2"/>
          <p:cNvSpPr/>
          <p:nvPr/>
        </p:nvSpPr>
        <p:spPr>
          <a:xfrm>
            <a:off x="683568" y="1196752"/>
            <a:ext cx="7776864" cy="4832092"/>
          </a:xfrm>
          <a:prstGeom prst="rect">
            <a:avLst/>
          </a:prstGeom>
        </p:spPr>
        <p:txBody>
          <a:bodyPr wrap="square">
            <a:spAutoFit/>
          </a:bodyPr>
          <a:lstStyle/>
          <a:p>
            <a:r>
              <a:rPr lang="en-US" sz="2800" dirty="0" smtClean="0"/>
              <a:t>Each parent with the condition has a 50% risk of passing the </a:t>
            </a:r>
            <a:r>
              <a:rPr lang="en-US" sz="2800" dirty="0" smtClean="0">
                <a:hlinkClick r:id="rId2" tooltip="Genetic disorder"/>
              </a:rPr>
              <a:t>genetic defect</a:t>
            </a:r>
            <a:r>
              <a:rPr lang="en-US" sz="2800" dirty="0" smtClean="0"/>
              <a:t> on to any child due to its </a:t>
            </a:r>
            <a:r>
              <a:rPr lang="en-US" sz="2800" dirty="0" err="1" smtClean="0">
                <a:hlinkClick r:id="rId3" tooltip="Autosomal dominant"/>
              </a:rPr>
              <a:t>autosomal</a:t>
            </a:r>
            <a:r>
              <a:rPr lang="en-US" sz="2800" dirty="0" smtClean="0">
                <a:hlinkClick r:id="rId3" tooltip="Autosomal dominant"/>
              </a:rPr>
              <a:t> dominant</a:t>
            </a:r>
            <a:r>
              <a:rPr lang="en-US" sz="2800" dirty="0" smtClean="0"/>
              <a:t> nature. Most individuals with </a:t>
            </a:r>
            <a:r>
              <a:rPr lang="en-US" sz="2800" dirty="0" err="1" smtClean="0"/>
              <a:t>Marfan</a:t>
            </a:r>
            <a:r>
              <a:rPr lang="en-US" sz="2800" dirty="0" smtClean="0"/>
              <a:t> syndrome have another affected family member. Approximately 15–30% of all cases are due to </a:t>
            </a:r>
            <a:r>
              <a:rPr lang="en-US" sz="2800" i="1" dirty="0" smtClean="0"/>
              <a:t>de novo</a:t>
            </a:r>
            <a:r>
              <a:rPr lang="en-US" sz="2800" dirty="0" smtClean="0"/>
              <a:t> </a:t>
            </a:r>
            <a:r>
              <a:rPr lang="en-US" sz="2800" dirty="0" smtClean="0">
                <a:hlinkClick r:id="rId4" tooltip="Genetic mutation"/>
              </a:rPr>
              <a:t>genetic mutations</a:t>
            </a:r>
            <a:r>
              <a:rPr lang="en-US" sz="2800" dirty="0" smtClean="0"/>
              <a:t>; such spontaneous mutations occur in about one in 20,000 births. </a:t>
            </a:r>
            <a:r>
              <a:rPr lang="en-US" sz="2800" dirty="0" err="1" smtClean="0"/>
              <a:t>Marfan</a:t>
            </a:r>
            <a:r>
              <a:rPr lang="en-US" sz="2800" dirty="0" smtClean="0"/>
              <a:t> syndrome is also an example of </a:t>
            </a:r>
            <a:r>
              <a:rPr lang="en-US" sz="2800" dirty="0" smtClean="0">
                <a:hlinkClick r:id="rId5" tooltip="Dominant negative mutation"/>
              </a:rPr>
              <a:t>dominant negative mutation</a:t>
            </a:r>
            <a:r>
              <a:rPr lang="en-US" sz="2800" dirty="0" smtClean="0"/>
              <a:t> and </a:t>
            </a:r>
            <a:r>
              <a:rPr lang="en-US" sz="2800" dirty="0" err="1" smtClean="0">
                <a:hlinkClick r:id="rId6" tooltip="Haploinsufficiency"/>
              </a:rPr>
              <a:t>haploinsufficiency</a:t>
            </a:r>
            <a:r>
              <a:rPr lang="en-US" sz="2800" dirty="0" smtClean="0"/>
              <a:t>.</a:t>
            </a:r>
            <a:r>
              <a:rPr lang="en-US" sz="2800" baseline="30000" dirty="0" smtClean="0"/>
              <a:t> </a:t>
            </a:r>
            <a:r>
              <a:rPr lang="en-US" sz="2800" dirty="0" smtClean="0"/>
              <a:t>It is associated with variable </a:t>
            </a:r>
            <a:r>
              <a:rPr lang="en-US" sz="2800" dirty="0" smtClean="0">
                <a:hlinkClick r:id="rId7" tooltip="Expressivity (genetics)"/>
              </a:rPr>
              <a:t>expressivity</a:t>
            </a:r>
            <a:r>
              <a:rPr lang="en-US" sz="2800" dirty="0" smtClean="0"/>
              <a:t>; </a:t>
            </a:r>
            <a:r>
              <a:rPr lang="en-US" sz="2800" dirty="0" smtClean="0">
                <a:hlinkClick r:id="rId8" tooltip="Incomplete penetrance"/>
              </a:rPr>
              <a:t>incomplete </a:t>
            </a:r>
            <a:r>
              <a:rPr lang="en-US" sz="2800" dirty="0" err="1" smtClean="0">
                <a:hlinkClick r:id="rId8" tooltip="Incomplete penetrance"/>
              </a:rPr>
              <a:t>penetrance</a:t>
            </a:r>
            <a:r>
              <a:rPr lang="en-US" sz="2800" dirty="0" smtClean="0"/>
              <a:t> has not been definitively documented.</a:t>
            </a:r>
            <a:endParaRPr lang="ru-RU" sz="28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7200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Diagnosis of </a:t>
            </a:r>
            <a:r>
              <a:rPr lang="en-US" dirty="0" err="1" smtClean="0"/>
              <a:t>Marfan</a:t>
            </a:r>
            <a:r>
              <a:rPr lang="en-US" dirty="0" smtClean="0"/>
              <a:t> syndrome</a:t>
            </a:r>
            <a:endParaRPr lang="ru-RU" dirty="0"/>
          </a:p>
        </p:txBody>
      </p:sp>
      <p:pic>
        <p:nvPicPr>
          <p:cNvPr id="4" name="Содержимое 3" descr="lossy-page1-300px-Marfan_wrist.jpg"/>
          <p:cNvPicPr>
            <a:picLocks noGrp="1" noChangeAspect="1"/>
          </p:cNvPicPr>
          <p:nvPr>
            <p:ph idx="1"/>
          </p:nvPr>
        </p:nvPicPr>
        <p:blipFill>
          <a:blip r:embed="rId2" cstate="print"/>
          <a:stretch>
            <a:fillRect/>
          </a:stretch>
        </p:blipFill>
        <p:spPr>
          <a:xfrm>
            <a:off x="539552" y="764704"/>
            <a:ext cx="2016224" cy="1397915"/>
          </a:xfrm>
        </p:spPr>
      </p:pic>
      <p:pic>
        <p:nvPicPr>
          <p:cNvPr id="5" name="Рисунок 4" descr="220px-Lens_marfan.gif"/>
          <p:cNvPicPr>
            <a:picLocks noChangeAspect="1"/>
          </p:cNvPicPr>
          <p:nvPr/>
        </p:nvPicPr>
        <p:blipFill>
          <a:blip r:embed="rId3" cstate="print"/>
          <a:stretch>
            <a:fillRect/>
          </a:stretch>
        </p:blipFill>
        <p:spPr>
          <a:xfrm>
            <a:off x="539552" y="3819500"/>
            <a:ext cx="2095500" cy="1409700"/>
          </a:xfrm>
          <a:prstGeom prst="rect">
            <a:avLst/>
          </a:prstGeom>
        </p:spPr>
      </p:pic>
      <p:pic>
        <p:nvPicPr>
          <p:cNvPr id="7" name="Рисунок 6" descr="220px-Marfan_thumb_sign.png"/>
          <p:cNvPicPr>
            <a:picLocks noChangeAspect="1"/>
          </p:cNvPicPr>
          <p:nvPr/>
        </p:nvPicPr>
        <p:blipFill>
          <a:blip r:embed="rId4" cstate="print"/>
          <a:stretch>
            <a:fillRect/>
          </a:stretch>
        </p:blipFill>
        <p:spPr>
          <a:xfrm rot="5400000">
            <a:off x="6559564" y="28467"/>
            <a:ext cx="1452663" cy="2925137"/>
          </a:xfrm>
          <a:prstGeom prst="rect">
            <a:avLst/>
          </a:prstGeom>
        </p:spPr>
      </p:pic>
      <p:pic>
        <p:nvPicPr>
          <p:cNvPr id="10" name="Рисунок 9" descr="220px-MarfanChest.jpg"/>
          <p:cNvPicPr>
            <a:picLocks noChangeAspect="1"/>
          </p:cNvPicPr>
          <p:nvPr/>
        </p:nvPicPr>
        <p:blipFill>
          <a:blip r:embed="rId5" cstate="print"/>
          <a:stretch>
            <a:fillRect/>
          </a:stretch>
        </p:blipFill>
        <p:spPr>
          <a:xfrm>
            <a:off x="7164288" y="2996952"/>
            <a:ext cx="1691602" cy="2714253"/>
          </a:xfrm>
          <a:prstGeom prst="rect">
            <a:avLst/>
          </a:prstGeom>
        </p:spPr>
      </p:pic>
      <p:sp>
        <p:nvSpPr>
          <p:cNvPr id="12" name="Прямоугольник 11"/>
          <p:cNvSpPr/>
          <p:nvPr/>
        </p:nvSpPr>
        <p:spPr>
          <a:xfrm>
            <a:off x="0" y="2204864"/>
            <a:ext cx="4860032" cy="1569660"/>
          </a:xfrm>
          <a:prstGeom prst="rect">
            <a:avLst/>
          </a:prstGeom>
        </p:spPr>
        <p:txBody>
          <a:bodyPr wrap="square">
            <a:spAutoFit/>
          </a:bodyPr>
          <a:lstStyle/>
          <a:p>
            <a:r>
              <a:rPr lang="en-US" sz="2400" dirty="0" smtClean="0"/>
              <a:t>A positive wrist sign in a person with </a:t>
            </a:r>
            <a:r>
              <a:rPr lang="en-US" sz="2400" dirty="0" err="1" smtClean="0"/>
              <a:t>Marfan</a:t>
            </a:r>
            <a:r>
              <a:rPr lang="en-US" sz="2400" dirty="0" smtClean="0"/>
              <a:t> syndrome (the thumb and little finger overlap, when grasping the wrist of the opposite hand</a:t>
            </a:r>
            <a:endParaRPr lang="ru-RU" sz="2400" dirty="0"/>
          </a:p>
        </p:txBody>
      </p:sp>
      <p:sp>
        <p:nvSpPr>
          <p:cNvPr id="13" name="Прямоугольник 12"/>
          <p:cNvSpPr/>
          <p:nvPr/>
        </p:nvSpPr>
        <p:spPr>
          <a:xfrm>
            <a:off x="5292080" y="2132856"/>
            <a:ext cx="3960440" cy="830997"/>
          </a:xfrm>
          <a:prstGeom prst="rect">
            <a:avLst/>
          </a:prstGeom>
        </p:spPr>
        <p:txBody>
          <a:bodyPr wrap="square">
            <a:spAutoFit/>
          </a:bodyPr>
          <a:lstStyle/>
          <a:p>
            <a:r>
              <a:rPr lang="sv-SE" sz="2400" dirty="0" smtClean="0"/>
              <a:t>Thumb sign; </a:t>
            </a:r>
            <a:r>
              <a:rPr lang="sv-SE" sz="2400" i="1" dirty="0" smtClean="0"/>
              <a:t>upper</a:t>
            </a:r>
            <a:r>
              <a:rPr lang="sv-SE" sz="2400" dirty="0" smtClean="0"/>
              <a:t>: normal, </a:t>
            </a:r>
            <a:r>
              <a:rPr lang="sv-SE" sz="2400" i="1" dirty="0" smtClean="0"/>
              <a:t>lower</a:t>
            </a:r>
            <a:r>
              <a:rPr lang="sv-SE" sz="2400" dirty="0" smtClean="0"/>
              <a:t>: Marfan syndrome</a:t>
            </a:r>
            <a:endParaRPr lang="ru-RU" sz="2400" dirty="0"/>
          </a:p>
        </p:txBody>
      </p:sp>
      <p:sp>
        <p:nvSpPr>
          <p:cNvPr id="14" name="Прямоугольник 13"/>
          <p:cNvSpPr/>
          <p:nvPr/>
        </p:nvSpPr>
        <p:spPr>
          <a:xfrm>
            <a:off x="4716016" y="5657671"/>
            <a:ext cx="4427984" cy="1200329"/>
          </a:xfrm>
          <a:prstGeom prst="rect">
            <a:avLst/>
          </a:prstGeom>
        </p:spPr>
        <p:txBody>
          <a:bodyPr wrap="square">
            <a:spAutoFit/>
          </a:bodyPr>
          <a:lstStyle/>
          <a:p>
            <a:r>
              <a:rPr lang="en-US" sz="2400" dirty="0" smtClean="0"/>
              <a:t>An anterior chest wall deformity, </a:t>
            </a:r>
            <a:r>
              <a:rPr lang="en-US" sz="2400" i="1" dirty="0" err="1" smtClean="0">
                <a:hlinkClick r:id="rId6" tooltip="Pectus excavatum"/>
              </a:rPr>
              <a:t>pectus</a:t>
            </a:r>
            <a:r>
              <a:rPr lang="en-US" sz="2400" i="1" dirty="0" smtClean="0">
                <a:hlinkClick r:id="rId6" tooltip="Pectus excavatum"/>
              </a:rPr>
              <a:t> </a:t>
            </a:r>
            <a:r>
              <a:rPr lang="en-US" sz="2400" i="1" dirty="0" err="1" smtClean="0">
                <a:hlinkClick r:id="rId6" tooltip="Pectus excavatum"/>
              </a:rPr>
              <a:t>excavatum</a:t>
            </a:r>
            <a:r>
              <a:rPr lang="en-US" sz="2400" dirty="0" smtClean="0"/>
              <a:t>, in a person </a:t>
            </a:r>
          </a:p>
          <a:p>
            <a:r>
              <a:rPr lang="en-US" sz="2400" dirty="0" smtClean="0"/>
              <a:t>with </a:t>
            </a:r>
            <a:r>
              <a:rPr lang="en-US" sz="2400" dirty="0" err="1" smtClean="0"/>
              <a:t>Marfan</a:t>
            </a:r>
            <a:r>
              <a:rPr lang="en-US" sz="2400" dirty="0" smtClean="0"/>
              <a:t> syndrome</a:t>
            </a:r>
            <a:endParaRPr lang="ru-RU" sz="2400" dirty="0"/>
          </a:p>
        </p:txBody>
      </p:sp>
      <p:sp>
        <p:nvSpPr>
          <p:cNvPr id="15" name="Прямоугольник 14"/>
          <p:cNvSpPr/>
          <p:nvPr/>
        </p:nvSpPr>
        <p:spPr>
          <a:xfrm>
            <a:off x="0" y="5157192"/>
            <a:ext cx="3995936" cy="1569660"/>
          </a:xfrm>
          <a:prstGeom prst="rect">
            <a:avLst/>
          </a:prstGeom>
        </p:spPr>
        <p:txBody>
          <a:bodyPr wrap="square">
            <a:spAutoFit/>
          </a:bodyPr>
          <a:lstStyle/>
          <a:p>
            <a:r>
              <a:rPr lang="en-US" sz="2400" dirty="0" smtClean="0">
                <a:hlinkClick r:id="rId7" tooltip="Lens dislocation"/>
              </a:rPr>
              <a:t>Lens dislocation</a:t>
            </a:r>
            <a:r>
              <a:rPr lang="en-US" sz="2400" dirty="0" smtClean="0"/>
              <a:t> in </a:t>
            </a:r>
            <a:r>
              <a:rPr lang="en-US" sz="2400" dirty="0" err="1" smtClean="0"/>
              <a:t>Marfan</a:t>
            </a:r>
            <a:r>
              <a:rPr lang="en-US" sz="2400" dirty="0" smtClean="0"/>
              <a:t> syndrome with the lens being kidney-shaped and resting against the </a:t>
            </a:r>
            <a:r>
              <a:rPr lang="en-US" sz="2400" dirty="0" err="1" smtClean="0">
                <a:hlinkClick r:id="rId8" tooltip="Ciliary body"/>
              </a:rPr>
              <a:t>ciliary</a:t>
            </a:r>
            <a:r>
              <a:rPr lang="en-US" sz="2400" dirty="0" smtClean="0">
                <a:hlinkClick r:id="rId8" tooltip="Ciliary body"/>
              </a:rPr>
              <a:t> body</a:t>
            </a:r>
            <a:endParaRPr lang="ru-RU" sz="2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dirty="0" smtClean="0"/>
              <a:t>Diagnosis of </a:t>
            </a:r>
            <a:r>
              <a:rPr lang="en-US" dirty="0" err="1" smtClean="0"/>
              <a:t>Marfan</a:t>
            </a:r>
            <a:r>
              <a:rPr lang="en-US" dirty="0" smtClean="0"/>
              <a:t> syndrome</a:t>
            </a:r>
            <a:endParaRPr lang="ru-RU" dirty="0"/>
          </a:p>
        </p:txBody>
      </p:sp>
      <p:pic>
        <p:nvPicPr>
          <p:cNvPr id="4" name="Содержимое 3" descr="220px-Myxomatous_aortic_valve.jpg"/>
          <p:cNvPicPr>
            <a:picLocks noGrp="1" noChangeAspect="1"/>
          </p:cNvPicPr>
          <p:nvPr>
            <p:ph idx="1"/>
          </p:nvPr>
        </p:nvPicPr>
        <p:blipFill>
          <a:blip r:embed="rId2" cstate="print"/>
          <a:stretch>
            <a:fillRect/>
          </a:stretch>
        </p:blipFill>
        <p:spPr>
          <a:xfrm>
            <a:off x="107504" y="1052736"/>
            <a:ext cx="4032448" cy="3024336"/>
          </a:xfrm>
          <a:prstGeom prst="rect">
            <a:avLst/>
          </a:prstGeom>
        </p:spPr>
      </p:pic>
      <p:pic>
        <p:nvPicPr>
          <p:cNvPr id="5" name="Рисунок 4" descr="220px--Marfan_Syndrome_E00551_CardioNetworks_ECHOpedia.jpg"/>
          <p:cNvPicPr>
            <a:picLocks noChangeAspect="1"/>
          </p:cNvPicPr>
          <p:nvPr/>
        </p:nvPicPr>
        <p:blipFill>
          <a:blip r:embed="rId3" cstate="print"/>
          <a:stretch>
            <a:fillRect/>
          </a:stretch>
        </p:blipFill>
        <p:spPr>
          <a:xfrm>
            <a:off x="5004048" y="1052735"/>
            <a:ext cx="4090144" cy="3030425"/>
          </a:xfrm>
          <a:prstGeom prst="rect">
            <a:avLst/>
          </a:prstGeom>
        </p:spPr>
      </p:pic>
      <p:sp>
        <p:nvSpPr>
          <p:cNvPr id="6" name="Прямоугольник 5"/>
          <p:cNvSpPr/>
          <p:nvPr/>
        </p:nvSpPr>
        <p:spPr>
          <a:xfrm>
            <a:off x="-36512" y="4298320"/>
            <a:ext cx="4248472" cy="1938992"/>
          </a:xfrm>
          <a:prstGeom prst="rect">
            <a:avLst/>
          </a:prstGeom>
        </p:spPr>
        <p:txBody>
          <a:bodyPr wrap="square">
            <a:spAutoFit/>
          </a:bodyPr>
          <a:lstStyle/>
          <a:p>
            <a:r>
              <a:rPr lang="en-US" sz="2400" dirty="0" smtClean="0">
                <a:hlinkClick r:id="rId4" tooltip="Micrograph"/>
              </a:rPr>
              <a:t>Micrograph</a:t>
            </a:r>
            <a:r>
              <a:rPr lang="en-US" sz="2400" dirty="0" smtClean="0"/>
              <a:t> demonstrating </a:t>
            </a:r>
            <a:r>
              <a:rPr lang="en-US" sz="2400" dirty="0" err="1" smtClean="0">
                <a:hlinkClick r:id="rId5" tooltip="Myxomatous degeneration"/>
              </a:rPr>
              <a:t>myxomatous</a:t>
            </a:r>
            <a:r>
              <a:rPr lang="en-US" sz="2400" dirty="0" smtClean="0">
                <a:hlinkClick r:id="rId5" tooltip="Myxomatous degeneration"/>
              </a:rPr>
              <a:t> degeneration</a:t>
            </a:r>
            <a:r>
              <a:rPr lang="en-US" sz="2400" dirty="0" smtClean="0"/>
              <a:t> of the </a:t>
            </a:r>
            <a:r>
              <a:rPr lang="en-US" sz="2400" dirty="0" smtClean="0">
                <a:hlinkClick r:id="rId6" tooltip="Aortic valve"/>
              </a:rPr>
              <a:t>aortic valve</a:t>
            </a:r>
            <a:r>
              <a:rPr lang="en-US" sz="2400" dirty="0" smtClean="0"/>
              <a:t>, a common manifestation of </a:t>
            </a:r>
            <a:r>
              <a:rPr lang="en-US" sz="2400" dirty="0" err="1" smtClean="0"/>
              <a:t>Marfan</a:t>
            </a:r>
            <a:r>
              <a:rPr lang="en-US" sz="2400" dirty="0" smtClean="0"/>
              <a:t> syndrome</a:t>
            </a:r>
            <a:endParaRPr lang="ru-RU" sz="2400" dirty="0"/>
          </a:p>
        </p:txBody>
      </p:sp>
      <p:sp>
        <p:nvSpPr>
          <p:cNvPr id="7" name="Прямоугольник 6"/>
          <p:cNvSpPr/>
          <p:nvPr/>
        </p:nvSpPr>
        <p:spPr>
          <a:xfrm>
            <a:off x="5508104" y="4307612"/>
            <a:ext cx="3203848" cy="1569660"/>
          </a:xfrm>
          <a:prstGeom prst="rect">
            <a:avLst/>
          </a:prstGeom>
        </p:spPr>
        <p:txBody>
          <a:bodyPr wrap="square">
            <a:spAutoFit/>
          </a:bodyPr>
          <a:lstStyle/>
          <a:p>
            <a:r>
              <a:rPr lang="en-US" sz="2400" dirty="0" smtClean="0"/>
              <a:t>Ultrasound of a person with </a:t>
            </a:r>
            <a:r>
              <a:rPr lang="en-US" sz="2400" dirty="0" err="1" smtClean="0"/>
              <a:t>Marfan</a:t>
            </a:r>
            <a:r>
              <a:rPr lang="en-US" sz="2400" dirty="0" smtClean="0"/>
              <a:t> syndrome, showing a dilated aortic root</a:t>
            </a: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76200"/>
            <a:ext cx="8077200" cy="838200"/>
          </a:xfrm>
        </p:spPr>
        <p:style>
          <a:lnRef idx="1">
            <a:schemeClr val="accent3"/>
          </a:lnRef>
          <a:fillRef idx="2">
            <a:schemeClr val="accent3"/>
          </a:fillRef>
          <a:effectRef idx="1">
            <a:schemeClr val="accent3"/>
          </a:effectRef>
          <a:fontRef idx="minor">
            <a:schemeClr val="dk1"/>
          </a:fontRef>
        </p:style>
        <p:txBody>
          <a:bodyPr/>
          <a:lstStyle/>
          <a:p>
            <a:r>
              <a:rPr lang="en-US" sz="4000" b="1" dirty="0" smtClean="0"/>
              <a:t>Genetics terms you need to know:</a:t>
            </a:r>
          </a:p>
        </p:txBody>
      </p:sp>
      <p:sp>
        <p:nvSpPr>
          <p:cNvPr id="504835" name="Rectangle 3"/>
          <p:cNvSpPr>
            <a:spLocks noGrp="1" noChangeArrowheads="1"/>
          </p:cNvSpPr>
          <p:nvPr>
            <p:ph type="body" idx="1"/>
          </p:nvPr>
        </p:nvSpPr>
        <p:spPr>
          <a:xfrm>
            <a:off x="2700338" y="908050"/>
            <a:ext cx="6443662" cy="5486400"/>
          </a:xfrm>
        </p:spPr>
        <p:txBody>
          <a:bodyPr>
            <a:normAutofit/>
          </a:bodyPr>
          <a:lstStyle/>
          <a:p>
            <a:pPr>
              <a:lnSpc>
                <a:spcPct val="90000"/>
              </a:lnSpc>
              <a:buFontTx/>
              <a:buNone/>
            </a:pPr>
            <a:r>
              <a:rPr lang="en-US" sz="2800" b="1" dirty="0" smtClean="0"/>
              <a:t>Gene </a:t>
            </a:r>
            <a:r>
              <a:rPr lang="en-US" sz="2800" dirty="0" smtClean="0"/>
              <a:t>– a unit of heredity; a section of DNA sequence encoding a single protein</a:t>
            </a:r>
          </a:p>
          <a:p>
            <a:pPr>
              <a:lnSpc>
                <a:spcPct val="90000"/>
              </a:lnSpc>
              <a:buFontTx/>
              <a:buNone/>
            </a:pPr>
            <a:r>
              <a:rPr lang="en-US" sz="2800" b="1" dirty="0" smtClean="0"/>
              <a:t>Genotype </a:t>
            </a:r>
            <a:r>
              <a:rPr lang="en-US" sz="2800" dirty="0" smtClean="0"/>
              <a:t>– is the genetic constitution of an organism (a diploid set of genes)</a:t>
            </a:r>
            <a:endParaRPr lang="en-US" sz="2800" b="1" dirty="0" smtClean="0"/>
          </a:p>
          <a:p>
            <a:pPr>
              <a:lnSpc>
                <a:spcPct val="90000"/>
              </a:lnSpc>
              <a:buFontTx/>
              <a:buNone/>
            </a:pPr>
            <a:r>
              <a:rPr lang="en-US" sz="2800" b="1" dirty="0" smtClean="0"/>
              <a:t>Genome </a:t>
            </a:r>
            <a:r>
              <a:rPr lang="en-US" sz="2800" dirty="0" smtClean="0"/>
              <a:t>– is</a:t>
            </a:r>
            <a:r>
              <a:rPr lang="en-US" sz="2800" b="1" dirty="0" smtClean="0"/>
              <a:t> </a:t>
            </a:r>
            <a:r>
              <a:rPr lang="en-US" sz="2800" dirty="0" smtClean="0"/>
              <a:t>a collection of genes of an organism in sex cells (a haploid set of genes)</a:t>
            </a:r>
            <a:r>
              <a:rPr lang="en-US" sz="2800" b="1" dirty="0" smtClean="0"/>
              <a:t> </a:t>
            </a:r>
          </a:p>
          <a:p>
            <a:pPr>
              <a:lnSpc>
                <a:spcPct val="90000"/>
              </a:lnSpc>
              <a:buFontTx/>
              <a:buNone/>
            </a:pPr>
            <a:r>
              <a:rPr lang="en-US" sz="2800" b="1" dirty="0" smtClean="0"/>
              <a:t>Alleles </a:t>
            </a:r>
            <a:r>
              <a:rPr lang="en-US" sz="2800" dirty="0" smtClean="0"/>
              <a:t>– two genes that occupy the same position on homologous chromosomes and that concerned to the same trait </a:t>
            </a:r>
          </a:p>
          <a:p>
            <a:pPr>
              <a:lnSpc>
                <a:spcPct val="90000"/>
              </a:lnSpc>
              <a:buFontTx/>
              <a:buNone/>
            </a:pPr>
            <a:r>
              <a:rPr lang="en-US" sz="2800" b="1" dirty="0" smtClean="0"/>
              <a:t>Locus </a:t>
            </a:r>
            <a:r>
              <a:rPr lang="en-US" sz="2800" dirty="0" smtClean="0"/>
              <a:t>– a fixed location on a strand of DNA where a gene or one of its alleles is located</a:t>
            </a:r>
          </a:p>
        </p:txBody>
      </p:sp>
      <p:pic>
        <p:nvPicPr>
          <p:cNvPr id="504836" name="Picture 4" descr="gene"/>
          <p:cNvPicPr>
            <a:picLocks noChangeAspect="1" noChangeArrowheads="1"/>
          </p:cNvPicPr>
          <p:nvPr/>
        </p:nvPicPr>
        <p:blipFill>
          <a:blip r:embed="rId3" cstate="print"/>
          <a:srcRect/>
          <a:stretch>
            <a:fillRect/>
          </a:stretch>
        </p:blipFill>
        <p:spPr bwMode="auto">
          <a:xfrm>
            <a:off x="179388" y="1052513"/>
            <a:ext cx="2359025" cy="2552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048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483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483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4835">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4835">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48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4835"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a:buNone/>
            </a:pPr>
            <a:r>
              <a:rPr lang="en-US" dirty="0" smtClean="0"/>
              <a:t>Thank you.</a:t>
            </a:r>
          </a:p>
          <a:p>
            <a:pPr>
              <a:buNone/>
            </a:pPr>
            <a:r>
              <a:rPr lang="en-US" dirty="0" smtClean="0"/>
              <a:t>See more on our </a:t>
            </a:r>
            <a:r>
              <a:rPr lang="en-US" dirty="0" err="1" smtClean="0"/>
              <a:t>practicals</a:t>
            </a:r>
            <a:endParaRPr lang="uk-U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1"/>
            <a:ext cx="91440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Genetics terms you need to know:</a:t>
            </a:r>
          </a:p>
        </p:txBody>
      </p:sp>
      <p:pic>
        <p:nvPicPr>
          <p:cNvPr id="13315" name="Picture 3"/>
          <p:cNvPicPr>
            <a:picLocks noChangeAspect="1" noChangeArrowheads="1"/>
          </p:cNvPicPr>
          <p:nvPr/>
        </p:nvPicPr>
        <p:blipFill>
          <a:blip r:embed="rId3" cstate="print"/>
          <a:srcRect/>
          <a:stretch>
            <a:fillRect/>
          </a:stretch>
        </p:blipFill>
        <p:spPr bwMode="auto">
          <a:xfrm>
            <a:off x="179388" y="692150"/>
            <a:ext cx="8802687" cy="4279900"/>
          </a:xfrm>
          <a:prstGeom prst="rect">
            <a:avLst/>
          </a:prstGeom>
          <a:noFill/>
          <a:ln w="9525">
            <a:noFill/>
            <a:miter lim="800000"/>
            <a:headEnd/>
            <a:tailEnd/>
          </a:ln>
        </p:spPr>
      </p:pic>
      <p:sp>
        <p:nvSpPr>
          <p:cNvPr id="13316" name="Rectangle 4"/>
          <p:cNvSpPr>
            <a:spLocks noChangeArrowheads="1"/>
          </p:cNvSpPr>
          <p:nvPr/>
        </p:nvSpPr>
        <p:spPr bwMode="auto">
          <a:xfrm>
            <a:off x="323850" y="5351463"/>
            <a:ext cx="4176713" cy="427037"/>
          </a:xfrm>
          <a:prstGeom prst="rect">
            <a:avLst/>
          </a:prstGeom>
          <a:noFill/>
          <a:ln w="9525">
            <a:noFill/>
            <a:miter lim="800000"/>
            <a:headEnd/>
            <a:tailEnd/>
          </a:ln>
        </p:spPr>
        <p:txBody>
          <a:bodyPr lIns="0" tIns="0" rIns="0" bIns="0">
            <a:spAutoFit/>
          </a:bodyPr>
          <a:lstStyle/>
          <a:p>
            <a:r>
              <a:rPr lang="en-US" sz="2800" b="1" i="1"/>
              <a:t>diploid set of genes</a:t>
            </a:r>
          </a:p>
        </p:txBody>
      </p:sp>
      <p:sp>
        <p:nvSpPr>
          <p:cNvPr id="13317" name="Rectangle 5"/>
          <p:cNvSpPr>
            <a:spLocks noChangeArrowheads="1"/>
          </p:cNvSpPr>
          <p:nvPr/>
        </p:nvSpPr>
        <p:spPr bwMode="auto">
          <a:xfrm>
            <a:off x="5580063" y="5300663"/>
            <a:ext cx="3346450" cy="427037"/>
          </a:xfrm>
          <a:prstGeom prst="rect">
            <a:avLst/>
          </a:prstGeom>
          <a:noFill/>
          <a:ln w="9525">
            <a:noFill/>
            <a:miter lim="800000"/>
            <a:headEnd/>
            <a:tailEnd/>
          </a:ln>
        </p:spPr>
        <p:txBody>
          <a:bodyPr lIns="0" tIns="0" rIns="0" bIns="0">
            <a:spAutoFit/>
          </a:bodyPr>
          <a:lstStyle/>
          <a:p>
            <a:r>
              <a:rPr lang="en-US" sz="2800" b="1" i="1"/>
              <a:t>    haploid set of genes</a:t>
            </a:r>
          </a:p>
        </p:txBody>
      </p:sp>
      <p:sp>
        <p:nvSpPr>
          <p:cNvPr id="13318" name="Rectangle 6"/>
          <p:cNvSpPr>
            <a:spLocks noChangeArrowheads="1"/>
          </p:cNvSpPr>
          <p:nvPr/>
        </p:nvSpPr>
        <p:spPr bwMode="auto">
          <a:xfrm>
            <a:off x="2952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a:t>
            </a:r>
            <a:endParaRPr lang="en-US" sz="2400" b="1">
              <a:latin typeface="Arial" charset="0"/>
            </a:endParaRPr>
          </a:p>
        </p:txBody>
      </p:sp>
      <p:sp>
        <p:nvSpPr>
          <p:cNvPr id="13319" name="Rectangle 7"/>
          <p:cNvSpPr>
            <a:spLocks noChangeArrowheads="1"/>
          </p:cNvSpPr>
          <p:nvPr/>
        </p:nvSpPr>
        <p:spPr bwMode="auto">
          <a:xfrm>
            <a:off x="9429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a:t>
            </a:r>
            <a:endParaRPr lang="en-US" sz="2400" b="1">
              <a:latin typeface="Arial" charset="0"/>
            </a:endParaRPr>
          </a:p>
        </p:txBody>
      </p:sp>
      <p:sp>
        <p:nvSpPr>
          <p:cNvPr id="13320" name="Rectangle 8"/>
          <p:cNvSpPr>
            <a:spLocks noChangeArrowheads="1"/>
          </p:cNvSpPr>
          <p:nvPr/>
        </p:nvSpPr>
        <p:spPr bwMode="auto">
          <a:xfrm>
            <a:off x="15906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3</a:t>
            </a:r>
            <a:endParaRPr lang="en-US" sz="2400" b="1">
              <a:latin typeface="Arial" charset="0"/>
            </a:endParaRPr>
          </a:p>
        </p:txBody>
      </p:sp>
      <p:sp>
        <p:nvSpPr>
          <p:cNvPr id="13321" name="Rectangle 9"/>
          <p:cNvSpPr>
            <a:spLocks noChangeArrowheads="1"/>
          </p:cNvSpPr>
          <p:nvPr/>
        </p:nvSpPr>
        <p:spPr bwMode="auto">
          <a:xfrm>
            <a:off x="22383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4</a:t>
            </a:r>
            <a:endParaRPr lang="en-US" sz="2400" b="1">
              <a:latin typeface="Arial" charset="0"/>
            </a:endParaRPr>
          </a:p>
        </p:txBody>
      </p:sp>
      <p:sp>
        <p:nvSpPr>
          <p:cNvPr id="13322" name="Rectangle 10"/>
          <p:cNvSpPr>
            <a:spLocks noChangeArrowheads="1"/>
          </p:cNvSpPr>
          <p:nvPr/>
        </p:nvSpPr>
        <p:spPr bwMode="auto">
          <a:xfrm>
            <a:off x="28670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5</a:t>
            </a:r>
            <a:endParaRPr lang="en-US" sz="2400" b="1">
              <a:latin typeface="Arial" charset="0"/>
            </a:endParaRPr>
          </a:p>
        </p:txBody>
      </p:sp>
      <p:sp>
        <p:nvSpPr>
          <p:cNvPr id="13323" name="Rectangle 11"/>
          <p:cNvSpPr>
            <a:spLocks noChangeArrowheads="1"/>
          </p:cNvSpPr>
          <p:nvPr/>
        </p:nvSpPr>
        <p:spPr bwMode="auto">
          <a:xfrm>
            <a:off x="35147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6</a:t>
            </a:r>
            <a:endParaRPr lang="en-US" sz="2400" b="1">
              <a:latin typeface="Arial" charset="0"/>
            </a:endParaRPr>
          </a:p>
        </p:txBody>
      </p:sp>
      <p:sp>
        <p:nvSpPr>
          <p:cNvPr id="13324" name="Rectangle 12"/>
          <p:cNvSpPr>
            <a:spLocks noChangeArrowheads="1"/>
          </p:cNvSpPr>
          <p:nvPr/>
        </p:nvSpPr>
        <p:spPr bwMode="auto">
          <a:xfrm>
            <a:off x="41433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7</a:t>
            </a:r>
            <a:endParaRPr lang="en-US" sz="2400" b="1">
              <a:latin typeface="Arial" charset="0"/>
            </a:endParaRPr>
          </a:p>
        </p:txBody>
      </p:sp>
      <p:sp>
        <p:nvSpPr>
          <p:cNvPr id="13325" name="Rectangle 13"/>
          <p:cNvSpPr>
            <a:spLocks noChangeArrowheads="1"/>
          </p:cNvSpPr>
          <p:nvPr/>
        </p:nvSpPr>
        <p:spPr bwMode="auto">
          <a:xfrm>
            <a:off x="4105275" y="4989513"/>
            <a:ext cx="2365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XX</a:t>
            </a:r>
            <a:endParaRPr lang="en-US" sz="2400" b="1">
              <a:latin typeface="Arial" charset="0"/>
            </a:endParaRPr>
          </a:p>
        </p:txBody>
      </p:sp>
      <p:sp>
        <p:nvSpPr>
          <p:cNvPr id="13326" name="Rectangle 14"/>
          <p:cNvSpPr>
            <a:spLocks noChangeArrowheads="1"/>
          </p:cNvSpPr>
          <p:nvPr/>
        </p:nvSpPr>
        <p:spPr bwMode="auto">
          <a:xfrm>
            <a:off x="47910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8</a:t>
            </a:r>
            <a:endParaRPr lang="en-US" sz="2400" b="1">
              <a:latin typeface="Arial" charset="0"/>
            </a:endParaRPr>
          </a:p>
        </p:txBody>
      </p:sp>
      <p:sp>
        <p:nvSpPr>
          <p:cNvPr id="13327" name="Rectangle 15"/>
          <p:cNvSpPr>
            <a:spLocks noChangeArrowheads="1"/>
          </p:cNvSpPr>
          <p:nvPr/>
        </p:nvSpPr>
        <p:spPr bwMode="auto">
          <a:xfrm>
            <a:off x="295275" y="35798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9</a:t>
            </a:r>
            <a:endParaRPr lang="en-US" sz="2400" b="1">
              <a:latin typeface="Arial" charset="0"/>
            </a:endParaRPr>
          </a:p>
        </p:txBody>
      </p:sp>
      <p:sp>
        <p:nvSpPr>
          <p:cNvPr id="13328" name="Rectangle 16"/>
          <p:cNvSpPr>
            <a:spLocks noChangeArrowheads="1"/>
          </p:cNvSpPr>
          <p:nvPr/>
        </p:nvSpPr>
        <p:spPr bwMode="auto">
          <a:xfrm>
            <a:off x="88582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10</a:t>
            </a:r>
            <a:endParaRPr lang="en-US" sz="2400" b="1">
              <a:latin typeface="Arial" charset="0"/>
            </a:endParaRPr>
          </a:p>
        </p:txBody>
      </p:sp>
      <p:sp>
        <p:nvSpPr>
          <p:cNvPr id="13329" name="Rectangle 17"/>
          <p:cNvSpPr>
            <a:spLocks noChangeArrowheads="1"/>
          </p:cNvSpPr>
          <p:nvPr/>
        </p:nvSpPr>
        <p:spPr bwMode="auto">
          <a:xfrm>
            <a:off x="153352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11</a:t>
            </a:r>
            <a:endParaRPr lang="en-US" sz="2400" b="1">
              <a:latin typeface="Arial" charset="0"/>
            </a:endParaRPr>
          </a:p>
        </p:txBody>
      </p:sp>
      <p:sp>
        <p:nvSpPr>
          <p:cNvPr id="13330" name="Rectangle 18"/>
          <p:cNvSpPr>
            <a:spLocks noChangeArrowheads="1"/>
          </p:cNvSpPr>
          <p:nvPr/>
        </p:nvSpPr>
        <p:spPr bwMode="auto">
          <a:xfrm>
            <a:off x="218122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12</a:t>
            </a:r>
            <a:endParaRPr lang="en-US" sz="2400" b="1">
              <a:latin typeface="Arial" charset="0"/>
            </a:endParaRPr>
          </a:p>
        </p:txBody>
      </p:sp>
      <p:sp>
        <p:nvSpPr>
          <p:cNvPr id="13331" name="Rectangle 19"/>
          <p:cNvSpPr>
            <a:spLocks noChangeArrowheads="1"/>
          </p:cNvSpPr>
          <p:nvPr/>
        </p:nvSpPr>
        <p:spPr bwMode="auto">
          <a:xfrm>
            <a:off x="28098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13</a:t>
            </a:r>
            <a:endParaRPr lang="en-US" sz="2400" b="1">
              <a:latin typeface="Arial" charset="0"/>
            </a:endParaRPr>
          </a:p>
        </p:txBody>
      </p:sp>
      <p:sp>
        <p:nvSpPr>
          <p:cNvPr id="13332" name="Rectangle 20"/>
          <p:cNvSpPr>
            <a:spLocks noChangeArrowheads="1"/>
          </p:cNvSpPr>
          <p:nvPr/>
        </p:nvSpPr>
        <p:spPr bwMode="auto">
          <a:xfrm>
            <a:off x="34575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14</a:t>
            </a:r>
            <a:endParaRPr lang="en-US" sz="2400" b="1">
              <a:latin typeface="Arial" charset="0"/>
            </a:endParaRPr>
          </a:p>
        </p:txBody>
      </p:sp>
      <p:sp>
        <p:nvSpPr>
          <p:cNvPr id="13333" name="Rectangle 21"/>
          <p:cNvSpPr>
            <a:spLocks noChangeArrowheads="1"/>
          </p:cNvSpPr>
          <p:nvPr/>
        </p:nvSpPr>
        <p:spPr bwMode="auto">
          <a:xfrm>
            <a:off x="41052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15</a:t>
            </a:r>
            <a:endParaRPr lang="en-US" sz="2400" b="1">
              <a:latin typeface="Arial" charset="0"/>
            </a:endParaRPr>
          </a:p>
        </p:txBody>
      </p:sp>
      <p:sp>
        <p:nvSpPr>
          <p:cNvPr id="13334" name="Rectangle 22"/>
          <p:cNvSpPr>
            <a:spLocks noChangeArrowheads="1"/>
          </p:cNvSpPr>
          <p:nvPr/>
        </p:nvSpPr>
        <p:spPr bwMode="auto">
          <a:xfrm>
            <a:off x="2952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17</a:t>
            </a:r>
            <a:endParaRPr lang="en-US" sz="2400" b="1">
              <a:latin typeface="Arial" charset="0"/>
            </a:endParaRPr>
          </a:p>
        </p:txBody>
      </p:sp>
      <p:sp>
        <p:nvSpPr>
          <p:cNvPr id="13335" name="Rectangle 23"/>
          <p:cNvSpPr>
            <a:spLocks noChangeArrowheads="1"/>
          </p:cNvSpPr>
          <p:nvPr/>
        </p:nvSpPr>
        <p:spPr bwMode="auto">
          <a:xfrm>
            <a:off x="88582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18</a:t>
            </a:r>
            <a:endParaRPr lang="en-US" sz="2400" b="1">
              <a:latin typeface="Arial" charset="0"/>
            </a:endParaRPr>
          </a:p>
        </p:txBody>
      </p:sp>
      <p:sp>
        <p:nvSpPr>
          <p:cNvPr id="13336" name="Rectangle 24"/>
          <p:cNvSpPr>
            <a:spLocks noChangeArrowheads="1"/>
          </p:cNvSpPr>
          <p:nvPr/>
        </p:nvSpPr>
        <p:spPr bwMode="auto">
          <a:xfrm>
            <a:off x="153352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19</a:t>
            </a:r>
            <a:endParaRPr lang="en-US" sz="2400" b="1">
              <a:latin typeface="Arial" charset="0"/>
            </a:endParaRPr>
          </a:p>
        </p:txBody>
      </p:sp>
      <p:sp>
        <p:nvSpPr>
          <p:cNvPr id="13337" name="Rectangle 25"/>
          <p:cNvSpPr>
            <a:spLocks noChangeArrowheads="1"/>
          </p:cNvSpPr>
          <p:nvPr/>
        </p:nvSpPr>
        <p:spPr bwMode="auto">
          <a:xfrm>
            <a:off x="218122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20</a:t>
            </a:r>
            <a:endParaRPr lang="en-US" sz="2400" b="1">
              <a:latin typeface="Arial" charset="0"/>
            </a:endParaRPr>
          </a:p>
        </p:txBody>
      </p:sp>
      <p:sp>
        <p:nvSpPr>
          <p:cNvPr id="13338" name="Rectangle 26"/>
          <p:cNvSpPr>
            <a:spLocks noChangeArrowheads="1"/>
          </p:cNvSpPr>
          <p:nvPr/>
        </p:nvSpPr>
        <p:spPr bwMode="auto">
          <a:xfrm>
            <a:off x="28098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21</a:t>
            </a:r>
            <a:endParaRPr lang="en-US" sz="2400" b="1">
              <a:latin typeface="Arial" charset="0"/>
            </a:endParaRPr>
          </a:p>
        </p:txBody>
      </p:sp>
      <p:sp>
        <p:nvSpPr>
          <p:cNvPr id="13339" name="Rectangle 27"/>
          <p:cNvSpPr>
            <a:spLocks noChangeArrowheads="1"/>
          </p:cNvSpPr>
          <p:nvPr/>
        </p:nvSpPr>
        <p:spPr bwMode="auto">
          <a:xfrm>
            <a:off x="34575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22</a:t>
            </a:r>
            <a:endParaRPr lang="en-US" sz="2400" b="1">
              <a:latin typeface="Arial" charset="0"/>
            </a:endParaRPr>
          </a:p>
        </p:txBody>
      </p:sp>
      <p:sp>
        <p:nvSpPr>
          <p:cNvPr id="13340" name="Rectangle 28"/>
          <p:cNvSpPr>
            <a:spLocks noChangeArrowheads="1"/>
          </p:cNvSpPr>
          <p:nvPr/>
        </p:nvSpPr>
        <p:spPr bwMode="auto">
          <a:xfrm>
            <a:off x="47529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16</a:t>
            </a:r>
            <a:endParaRPr lang="en-US" sz="2400" b="1">
              <a:latin typeface="Arial" charset="0"/>
            </a:endParaRPr>
          </a:p>
        </p:txBody>
      </p:sp>
      <p:sp>
        <p:nvSpPr>
          <p:cNvPr id="13341" name="Rectangle 29"/>
          <p:cNvSpPr>
            <a:spLocks noChangeArrowheads="1"/>
          </p:cNvSpPr>
          <p:nvPr/>
        </p:nvSpPr>
        <p:spPr bwMode="auto">
          <a:xfrm>
            <a:off x="58769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a:t>
            </a:r>
            <a:endParaRPr lang="en-US" sz="2400" b="1">
              <a:latin typeface="Arial" charset="0"/>
            </a:endParaRPr>
          </a:p>
        </p:txBody>
      </p:sp>
      <p:sp>
        <p:nvSpPr>
          <p:cNvPr id="13342" name="Rectangle 30"/>
          <p:cNvSpPr>
            <a:spLocks noChangeArrowheads="1"/>
          </p:cNvSpPr>
          <p:nvPr/>
        </p:nvSpPr>
        <p:spPr bwMode="auto">
          <a:xfrm>
            <a:off x="62960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a:t>
            </a:r>
            <a:endParaRPr lang="en-US" sz="2400" b="1">
              <a:latin typeface="Arial" charset="0"/>
            </a:endParaRPr>
          </a:p>
        </p:txBody>
      </p:sp>
      <p:sp>
        <p:nvSpPr>
          <p:cNvPr id="13343" name="Rectangle 31"/>
          <p:cNvSpPr>
            <a:spLocks noChangeArrowheads="1"/>
          </p:cNvSpPr>
          <p:nvPr/>
        </p:nvSpPr>
        <p:spPr bwMode="auto">
          <a:xfrm>
            <a:off x="67151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3</a:t>
            </a:r>
            <a:endParaRPr lang="en-US" sz="2400" b="1">
              <a:latin typeface="Arial" charset="0"/>
            </a:endParaRPr>
          </a:p>
        </p:txBody>
      </p:sp>
      <p:sp>
        <p:nvSpPr>
          <p:cNvPr id="13344" name="Rectangle 32"/>
          <p:cNvSpPr>
            <a:spLocks noChangeArrowheads="1"/>
          </p:cNvSpPr>
          <p:nvPr/>
        </p:nvSpPr>
        <p:spPr bwMode="auto">
          <a:xfrm>
            <a:off x="71342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4</a:t>
            </a:r>
            <a:endParaRPr lang="en-US" sz="2400" b="1">
              <a:latin typeface="Arial" charset="0"/>
            </a:endParaRPr>
          </a:p>
        </p:txBody>
      </p:sp>
      <p:sp>
        <p:nvSpPr>
          <p:cNvPr id="13345" name="Rectangle 33"/>
          <p:cNvSpPr>
            <a:spLocks noChangeArrowheads="1"/>
          </p:cNvSpPr>
          <p:nvPr/>
        </p:nvSpPr>
        <p:spPr bwMode="auto">
          <a:xfrm>
            <a:off x="755332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5</a:t>
            </a:r>
            <a:endParaRPr lang="en-US" sz="2400" b="1">
              <a:latin typeface="Arial" charset="0"/>
            </a:endParaRPr>
          </a:p>
        </p:txBody>
      </p:sp>
      <p:sp>
        <p:nvSpPr>
          <p:cNvPr id="13346" name="Rectangle 34"/>
          <p:cNvSpPr>
            <a:spLocks noChangeArrowheads="1"/>
          </p:cNvSpPr>
          <p:nvPr/>
        </p:nvSpPr>
        <p:spPr bwMode="auto">
          <a:xfrm>
            <a:off x="79533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6</a:t>
            </a:r>
            <a:endParaRPr lang="en-US" sz="2400" b="1">
              <a:latin typeface="Arial" charset="0"/>
            </a:endParaRPr>
          </a:p>
        </p:txBody>
      </p:sp>
      <p:sp>
        <p:nvSpPr>
          <p:cNvPr id="13347" name="Rectangle 35"/>
          <p:cNvSpPr>
            <a:spLocks noChangeArrowheads="1"/>
          </p:cNvSpPr>
          <p:nvPr/>
        </p:nvSpPr>
        <p:spPr bwMode="auto">
          <a:xfrm>
            <a:off x="83724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7</a:t>
            </a:r>
            <a:endParaRPr lang="en-US" sz="2400" b="1">
              <a:latin typeface="Arial" charset="0"/>
            </a:endParaRPr>
          </a:p>
        </p:txBody>
      </p:sp>
      <p:sp>
        <p:nvSpPr>
          <p:cNvPr id="13348" name="Rectangle 36"/>
          <p:cNvSpPr>
            <a:spLocks noChangeArrowheads="1"/>
          </p:cNvSpPr>
          <p:nvPr/>
        </p:nvSpPr>
        <p:spPr bwMode="auto">
          <a:xfrm>
            <a:off x="8372475" y="4989513"/>
            <a:ext cx="119063"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X</a:t>
            </a:r>
            <a:endParaRPr lang="en-US" sz="2400" b="1">
              <a:latin typeface="Arial" charset="0"/>
            </a:endParaRPr>
          </a:p>
        </p:txBody>
      </p:sp>
      <p:sp>
        <p:nvSpPr>
          <p:cNvPr id="13349" name="Rectangle 37"/>
          <p:cNvSpPr>
            <a:spLocks noChangeArrowheads="1"/>
          </p:cNvSpPr>
          <p:nvPr/>
        </p:nvSpPr>
        <p:spPr bwMode="auto">
          <a:xfrm>
            <a:off x="8791575" y="21701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8</a:t>
            </a:r>
            <a:endParaRPr lang="en-US" sz="2400" b="1">
              <a:latin typeface="Arial" charset="0"/>
            </a:endParaRPr>
          </a:p>
        </p:txBody>
      </p:sp>
      <p:sp>
        <p:nvSpPr>
          <p:cNvPr id="13350" name="Rectangle 38"/>
          <p:cNvSpPr>
            <a:spLocks noChangeArrowheads="1"/>
          </p:cNvSpPr>
          <p:nvPr/>
        </p:nvSpPr>
        <p:spPr bwMode="auto">
          <a:xfrm>
            <a:off x="5876925" y="3579813"/>
            <a:ext cx="98425"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9</a:t>
            </a:r>
            <a:endParaRPr lang="en-US" sz="2400" b="1">
              <a:latin typeface="Arial" charset="0"/>
            </a:endParaRPr>
          </a:p>
        </p:txBody>
      </p:sp>
      <p:sp>
        <p:nvSpPr>
          <p:cNvPr id="13351" name="Rectangle 39"/>
          <p:cNvSpPr>
            <a:spLocks noChangeArrowheads="1"/>
          </p:cNvSpPr>
          <p:nvPr/>
        </p:nvSpPr>
        <p:spPr bwMode="auto">
          <a:xfrm>
            <a:off x="62388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10</a:t>
            </a:r>
            <a:endParaRPr lang="en-US" sz="2400" b="1">
              <a:latin typeface="Arial" charset="0"/>
            </a:endParaRPr>
          </a:p>
        </p:txBody>
      </p:sp>
      <p:sp>
        <p:nvSpPr>
          <p:cNvPr id="13352" name="Rectangle 40"/>
          <p:cNvSpPr>
            <a:spLocks noChangeArrowheads="1"/>
          </p:cNvSpPr>
          <p:nvPr/>
        </p:nvSpPr>
        <p:spPr bwMode="auto">
          <a:xfrm>
            <a:off x="66579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11</a:t>
            </a:r>
            <a:endParaRPr lang="en-US" sz="2400" b="1">
              <a:latin typeface="Arial" charset="0"/>
            </a:endParaRPr>
          </a:p>
        </p:txBody>
      </p:sp>
      <p:sp>
        <p:nvSpPr>
          <p:cNvPr id="13353" name="Rectangle 41"/>
          <p:cNvSpPr>
            <a:spLocks noChangeArrowheads="1"/>
          </p:cNvSpPr>
          <p:nvPr/>
        </p:nvSpPr>
        <p:spPr bwMode="auto">
          <a:xfrm>
            <a:off x="70770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12</a:t>
            </a:r>
            <a:endParaRPr lang="en-US" sz="2400" b="1">
              <a:latin typeface="Arial" charset="0"/>
            </a:endParaRPr>
          </a:p>
        </p:txBody>
      </p:sp>
      <p:sp>
        <p:nvSpPr>
          <p:cNvPr id="13354" name="Rectangle 42"/>
          <p:cNvSpPr>
            <a:spLocks noChangeArrowheads="1"/>
          </p:cNvSpPr>
          <p:nvPr/>
        </p:nvSpPr>
        <p:spPr bwMode="auto">
          <a:xfrm>
            <a:off x="74961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13</a:t>
            </a:r>
            <a:endParaRPr lang="en-US" sz="2400" b="1">
              <a:latin typeface="Arial" charset="0"/>
            </a:endParaRPr>
          </a:p>
        </p:txBody>
      </p:sp>
      <p:sp>
        <p:nvSpPr>
          <p:cNvPr id="13355" name="Rectangle 43"/>
          <p:cNvSpPr>
            <a:spLocks noChangeArrowheads="1"/>
          </p:cNvSpPr>
          <p:nvPr/>
        </p:nvSpPr>
        <p:spPr bwMode="auto">
          <a:xfrm>
            <a:off x="79152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14</a:t>
            </a:r>
            <a:endParaRPr lang="en-US" sz="2400" b="1">
              <a:latin typeface="Arial" charset="0"/>
            </a:endParaRPr>
          </a:p>
        </p:txBody>
      </p:sp>
      <p:sp>
        <p:nvSpPr>
          <p:cNvPr id="13356" name="Rectangle 44"/>
          <p:cNvSpPr>
            <a:spLocks noChangeArrowheads="1"/>
          </p:cNvSpPr>
          <p:nvPr/>
        </p:nvSpPr>
        <p:spPr bwMode="auto">
          <a:xfrm>
            <a:off x="8334375"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15</a:t>
            </a:r>
            <a:endParaRPr lang="en-US" sz="2400" b="1">
              <a:latin typeface="Arial" charset="0"/>
            </a:endParaRPr>
          </a:p>
        </p:txBody>
      </p:sp>
      <p:sp>
        <p:nvSpPr>
          <p:cNvPr id="13357" name="Rectangle 45"/>
          <p:cNvSpPr>
            <a:spLocks noChangeArrowheads="1"/>
          </p:cNvSpPr>
          <p:nvPr/>
        </p:nvSpPr>
        <p:spPr bwMode="auto">
          <a:xfrm>
            <a:off x="587692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17</a:t>
            </a:r>
            <a:endParaRPr lang="en-US" sz="2400" b="1">
              <a:latin typeface="Arial" charset="0"/>
            </a:endParaRPr>
          </a:p>
        </p:txBody>
      </p:sp>
      <p:sp>
        <p:nvSpPr>
          <p:cNvPr id="13358" name="Rectangle 46"/>
          <p:cNvSpPr>
            <a:spLocks noChangeArrowheads="1"/>
          </p:cNvSpPr>
          <p:nvPr/>
        </p:nvSpPr>
        <p:spPr bwMode="auto">
          <a:xfrm>
            <a:off x="62388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18</a:t>
            </a:r>
            <a:endParaRPr lang="en-US" sz="2400" b="1">
              <a:latin typeface="Arial" charset="0"/>
            </a:endParaRPr>
          </a:p>
        </p:txBody>
      </p:sp>
      <p:sp>
        <p:nvSpPr>
          <p:cNvPr id="13359" name="Rectangle 47"/>
          <p:cNvSpPr>
            <a:spLocks noChangeArrowheads="1"/>
          </p:cNvSpPr>
          <p:nvPr/>
        </p:nvSpPr>
        <p:spPr bwMode="auto">
          <a:xfrm>
            <a:off x="66579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19</a:t>
            </a:r>
            <a:endParaRPr lang="en-US" sz="2400" b="1">
              <a:latin typeface="Arial" charset="0"/>
            </a:endParaRPr>
          </a:p>
        </p:txBody>
      </p:sp>
      <p:sp>
        <p:nvSpPr>
          <p:cNvPr id="13360" name="Rectangle 48"/>
          <p:cNvSpPr>
            <a:spLocks noChangeArrowheads="1"/>
          </p:cNvSpPr>
          <p:nvPr/>
        </p:nvSpPr>
        <p:spPr bwMode="auto">
          <a:xfrm>
            <a:off x="70770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20</a:t>
            </a:r>
            <a:endParaRPr lang="en-US" sz="2400" b="1">
              <a:latin typeface="Arial" charset="0"/>
            </a:endParaRPr>
          </a:p>
        </p:txBody>
      </p:sp>
      <p:sp>
        <p:nvSpPr>
          <p:cNvPr id="13361" name="Rectangle 49"/>
          <p:cNvSpPr>
            <a:spLocks noChangeArrowheads="1"/>
          </p:cNvSpPr>
          <p:nvPr/>
        </p:nvSpPr>
        <p:spPr bwMode="auto">
          <a:xfrm>
            <a:off x="74961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21</a:t>
            </a:r>
            <a:endParaRPr lang="en-US" sz="2400" b="1">
              <a:latin typeface="Arial" charset="0"/>
            </a:endParaRPr>
          </a:p>
        </p:txBody>
      </p:sp>
      <p:sp>
        <p:nvSpPr>
          <p:cNvPr id="13362" name="Rectangle 50"/>
          <p:cNvSpPr>
            <a:spLocks noChangeArrowheads="1"/>
          </p:cNvSpPr>
          <p:nvPr/>
        </p:nvSpPr>
        <p:spPr bwMode="auto">
          <a:xfrm>
            <a:off x="7915275" y="49895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22</a:t>
            </a:r>
            <a:endParaRPr lang="en-US" sz="2400" b="1">
              <a:latin typeface="Arial" charset="0"/>
            </a:endParaRPr>
          </a:p>
        </p:txBody>
      </p:sp>
      <p:sp>
        <p:nvSpPr>
          <p:cNvPr id="13363" name="Rectangle 51"/>
          <p:cNvSpPr>
            <a:spLocks noChangeArrowheads="1"/>
          </p:cNvSpPr>
          <p:nvPr/>
        </p:nvSpPr>
        <p:spPr bwMode="auto">
          <a:xfrm>
            <a:off x="8763000" y="3579813"/>
            <a:ext cx="19843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16</a:t>
            </a:r>
            <a:endParaRPr lang="en-US" sz="2400" b="1">
              <a:latin typeface="Arial" charset="0"/>
            </a:endParaRPr>
          </a:p>
        </p:txBody>
      </p:sp>
      <p:sp>
        <p:nvSpPr>
          <p:cNvPr id="13364" name="Text Box 52"/>
          <p:cNvSpPr txBox="1">
            <a:spLocks noChangeArrowheads="1"/>
          </p:cNvSpPr>
          <p:nvPr/>
        </p:nvSpPr>
        <p:spPr bwMode="auto">
          <a:xfrm>
            <a:off x="1203325" y="6162675"/>
            <a:ext cx="1646238" cy="519113"/>
          </a:xfrm>
          <a:prstGeom prst="rect">
            <a:avLst/>
          </a:prstGeom>
          <a:noFill/>
          <a:ln w="9525">
            <a:noFill/>
            <a:miter lim="800000"/>
            <a:headEnd/>
            <a:tailEnd/>
          </a:ln>
          <a:effectLst/>
        </p:spPr>
        <p:txBody>
          <a:bodyPr wrap="none">
            <a:spAutoFit/>
          </a:bodyPr>
          <a:lstStyle/>
          <a:p>
            <a:pPr eaLnBrk="1" hangingPunct="1"/>
            <a:r>
              <a:rPr lang="en-US" sz="2800" b="1"/>
              <a:t>Genotype</a:t>
            </a:r>
          </a:p>
        </p:txBody>
      </p:sp>
      <p:sp>
        <p:nvSpPr>
          <p:cNvPr id="13365" name="Text Box 53"/>
          <p:cNvSpPr txBox="1">
            <a:spLocks noChangeArrowheads="1"/>
          </p:cNvSpPr>
          <p:nvPr/>
        </p:nvSpPr>
        <p:spPr bwMode="auto">
          <a:xfrm>
            <a:off x="6477000" y="6162675"/>
            <a:ext cx="1447800" cy="519113"/>
          </a:xfrm>
          <a:prstGeom prst="rect">
            <a:avLst/>
          </a:prstGeom>
          <a:noFill/>
          <a:ln w="9525">
            <a:noFill/>
            <a:miter lim="800000"/>
            <a:headEnd/>
            <a:tailEnd/>
          </a:ln>
          <a:effectLst/>
        </p:spPr>
        <p:txBody>
          <a:bodyPr wrap="none">
            <a:spAutoFit/>
          </a:bodyPr>
          <a:lstStyle/>
          <a:p>
            <a:pPr eaLnBrk="1" hangingPunct="1"/>
            <a:r>
              <a:rPr lang="en-US" sz="2800" b="1"/>
              <a:t>Genome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5858" name="Rectangle 2"/>
          <p:cNvSpPr>
            <a:spLocks noGrp="1" noChangeArrowheads="1"/>
          </p:cNvSpPr>
          <p:nvPr>
            <p:ph type="body" idx="1"/>
          </p:nvPr>
        </p:nvSpPr>
        <p:spPr>
          <a:xfrm>
            <a:off x="1" y="765175"/>
            <a:ext cx="9144000" cy="6400800"/>
          </a:xfrm>
        </p:spPr>
        <p:txBody>
          <a:bodyPr/>
          <a:lstStyle/>
          <a:p>
            <a:pPr>
              <a:lnSpc>
                <a:spcPct val="90000"/>
              </a:lnSpc>
              <a:buFontTx/>
              <a:buNone/>
            </a:pPr>
            <a:r>
              <a:rPr lang="en-US" b="1" dirty="0" smtClean="0"/>
              <a:t>Homozygous </a:t>
            </a:r>
            <a:r>
              <a:rPr lang="en-US" dirty="0" smtClean="0"/>
              <a:t>– having identical genes (one from each parent) for a particular characteristic.</a:t>
            </a:r>
          </a:p>
          <a:p>
            <a:pPr>
              <a:lnSpc>
                <a:spcPct val="90000"/>
              </a:lnSpc>
              <a:buFontTx/>
              <a:buNone/>
            </a:pPr>
            <a:r>
              <a:rPr lang="en-US" b="1" dirty="0" smtClean="0"/>
              <a:t>Heterozygous</a:t>
            </a:r>
            <a:r>
              <a:rPr lang="en-US" dirty="0" smtClean="0"/>
              <a:t> – having two different genes for a particular characteristic.</a:t>
            </a:r>
          </a:p>
          <a:p>
            <a:pPr>
              <a:lnSpc>
                <a:spcPct val="90000"/>
              </a:lnSpc>
              <a:buFontTx/>
              <a:buNone/>
            </a:pPr>
            <a:r>
              <a:rPr lang="en-US" b="1" dirty="0" smtClean="0"/>
              <a:t>Dominant </a:t>
            </a:r>
            <a:r>
              <a:rPr lang="en-US" dirty="0" smtClean="0"/>
              <a:t>– the allele of a gene that masks or suppresses the expression of an alternate allele; the trait appears in the heterozygous condition.</a:t>
            </a:r>
          </a:p>
          <a:p>
            <a:pPr>
              <a:lnSpc>
                <a:spcPct val="90000"/>
              </a:lnSpc>
              <a:buFontTx/>
              <a:buNone/>
            </a:pPr>
            <a:r>
              <a:rPr lang="en-US" b="1" dirty="0" smtClean="0"/>
              <a:t>Recessive </a:t>
            </a:r>
            <a:r>
              <a:rPr lang="en-US" dirty="0" smtClean="0"/>
              <a:t>– an allele that is masked by a dominant allele; does not appear in the heterozygous condition, only in homozygous</a:t>
            </a:r>
            <a:r>
              <a:rPr lang="en-US" sz="2800" dirty="0" smtClean="0"/>
              <a:t>.</a:t>
            </a:r>
          </a:p>
        </p:txBody>
      </p:sp>
      <p:sp>
        <p:nvSpPr>
          <p:cNvPr id="14339" name="Rectangle 3"/>
          <p:cNvSpPr>
            <a:spLocks noChangeArrowheads="1"/>
          </p:cNvSpPr>
          <p:nvPr/>
        </p:nvSpPr>
        <p:spPr bwMode="auto">
          <a:xfrm>
            <a:off x="1187450" y="0"/>
            <a:ext cx="7056438" cy="64135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r>
              <a:rPr lang="en-US" sz="3600" b="1" dirty="0">
                <a:solidFill>
                  <a:schemeClr val="tx2"/>
                </a:solidFill>
              </a:rPr>
              <a:t>Genetics terms you need to know:</a:t>
            </a:r>
            <a:endParaRPr lang="uk-UA"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585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585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585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585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5858"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0" y="1"/>
            <a:ext cx="9144000" cy="6858000"/>
          </a:xfrm>
        </p:spPr>
        <p:txBody>
          <a:bodyPr/>
          <a:lstStyle/>
          <a:p>
            <a:pPr>
              <a:buFontTx/>
              <a:buNone/>
            </a:pPr>
            <a:r>
              <a:rPr lang="en-US" b="1" dirty="0" smtClean="0"/>
              <a:t>Dominant allele</a:t>
            </a:r>
            <a:r>
              <a:rPr lang="en-US" dirty="0" smtClean="0"/>
              <a:t> is symbolize with a </a:t>
            </a:r>
            <a:r>
              <a:rPr lang="en-US" b="1" dirty="0" smtClean="0"/>
              <a:t>capital letter, for ex., A</a:t>
            </a:r>
          </a:p>
          <a:p>
            <a:pPr>
              <a:buFontTx/>
              <a:buNone/>
            </a:pPr>
            <a:r>
              <a:rPr lang="en-US" b="1" dirty="0" smtClean="0"/>
              <a:t> Recessive</a:t>
            </a:r>
            <a:r>
              <a:rPr lang="en-US" dirty="0" smtClean="0"/>
              <a:t> </a:t>
            </a:r>
            <a:r>
              <a:rPr lang="en-US" b="1" dirty="0" smtClean="0"/>
              <a:t>allele</a:t>
            </a:r>
            <a:r>
              <a:rPr lang="en-US" dirty="0" smtClean="0"/>
              <a:t> is symbolize with the corresponding </a:t>
            </a:r>
            <a:r>
              <a:rPr lang="en-US" b="1" dirty="0" smtClean="0"/>
              <a:t>small letter , a</a:t>
            </a:r>
          </a:p>
          <a:p>
            <a:pPr>
              <a:buFontTx/>
              <a:buNone/>
            </a:pPr>
            <a:r>
              <a:rPr lang="en-US" dirty="0" smtClean="0"/>
              <a:t>If both alleles are recessive, the individual is </a:t>
            </a:r>
            <a:r>
              <a:rPr lang="en-US" b="1" dirty="0" smtClean="0"/>
              <a:t>homozygous recessive</a:t>
            </a:r>
            <a:r>
              <a:rPr lang="en-US" dirty="0" smtClean="0"/>
              <a:t> </a:t>
            </a:r>
            <a:r>
              <a:rPr lang="en-US" b="1" i="1" dirty="0" err="1" smtClean="0"/>
              <a:t>aa</a:t>
            </a:r>
            <a:endParaRPr lang="en-US" dirty="0" smtClean="0"/>
          </a:p>
          <a:p>
            <a:pPr>
              <a:buFontTx/>
              <a:buNone/>
            </a:pPr>
            <a:r>
              <a:rPr lang="en-US" dirty="0" smtClean="0"/>
              <a:t>An individual with two dominant alleles is </a:t>
            </a:r>
            <a:r>
              <a:rPr lang="en-US" b="1" dirty="0" smtClean="0"/>
              <a:t>homozygous dominant</a:t>
            </a:r>
            <a:r>
              <a:rPr lang="en-US" dirty="0" smtClean="0"/>
              <a:t> </a:t>
            </a:r>
            <a:r>
              <a:rPr lang="en-US" b="1" i="1" dirty="0" smtClean="0"/>
              <a:t>AA</a:t>
            </a:r>
            <a:endParaRPr lang="en-US" i="1" dirty="0" smtClean="0"/>
          </a:p>
          <a:p>
            <a:pPr>
              <a:buFontTx/>
              <a:buNone/>
            </a:pPr>
            <a:r>
              <a:rPr lang="en-US" i="1" dirty="0" smtClean="0"/>
              <a:t> </a:t>
            </a:r>
            <a:r>
              <a:rPr lang="en-US" dirty="0" smtClean="0"/>
              <a:t>An individual with </a:t>
            </a:r>
            <a:r>
              <a:rPr lang="en-US" b="1" i="1" dirty="0" err="1" smtClean="0"/>
              <a:t>Aa</a:t>
            </a:r>
            <a:r>
              <a:rPr lang="en-US" dirty="0" smtClean="0"/>
              <a:t>  alleles is a </a:t>
            </a:r>
            <a:r>
              <a:rPr lang="en-US" b="1" dirty="0" smtClean="0"/>
              <a:t>heterozygote</a:t>
            </a:r>
            <a:endParaRPr lang="ru-RU" dirty="0" smtClean="0"/>
          </a:p>
        </p:txBody>
      </p:sp>
    </p:spTree>
  </p:cSld>
  <p:clrMapOvr>
    <a:masterClrMapping/>
  </p:clrMapOvr>
  <p:transition advClick="0" advTm="0"/>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638</TotalTime>
  <Words>3911</Words>
  <Application>Microsoft Office PowerPoint</Application>
  <PresentationFormat>Екран (4:3)</PresentationFormat>
  <Paragraphs>534</Paragraphs>
  <Slides>60</Slides>
  <Notes>48</Notes>
  <HiddenSlides>0</HiddenSlides>
  <MMClips>0</MMClips>
  <ScaleCrop>false</ScaleCrop>
  <HeadingPairs>
    <vt:vector size="6" baseType="variant">
      <vt:variant>
        <vt:lpstr>Тема</vt:lpstr>
      </vt:variant>
      <vt:variant>
        <vt:i4>1</vt:i4>
      </vt:variant>
      <vt:variant>
        <vt:lpstr>Вбудовані сервери OLE</vt:lpstr>
      </vt:variant>
      <vt:variant>
        <vt:i4>1</vt:i4>
      </vt:variant>
      <vt:variant>
        <vt:lpstr>Заголовки слайдів</vt:lpstr>
      </vt:variant>
      <vt:variant>
        <vt:i4>60</vt:i4>
      </vt:variant>
    </vt:vector>
  </HeadingPairs>
  <TitlesOfParts>
    <vt:vector size="62" baseType="lpstr">
      <vt:lpstr>Тема Office</vt:lpstr>
      <vt:lpstr>Документ</vt:lpstr>
      <vt:lpstr>Lecture 4. Organism’s level of organization of genetic information.  Gene interactions.</vt:lpstr>
      <vt:lpstr>Gregor Johann Mendel</vt:lpstr>
      <vt:lpstr>Слайд 3</vt:lpstr>
      <vt:lpstr>Слайд 4</vt:lpstr>
      <vt:lpstr>Слайд 5</vt:lpstr>
      <vt:lpstr>Genetics terms you need to know:</vt:lpstr>
      <vt:lpstr>Genetics terms you need to know:</vt:lpstr>
      <vt:lpstr>Слайд 8</vt:lpstr>
      <vt:lpstr>Слайд 9</vt:lpstr>
      <vt:lpstr>Слайд 10</vt:lpstr>
      <vt:lpstr>1. The law of monotony of the first filial generation </vt:lpstr>
      <vt:lpstr>2. The law of segregation </vt:lpstr>
      <vt:lpstr>Слайд 13</vt:lpstr>
      <vt:lpstr>Слайд 14</vt:lpstr>
      <vt:lpstr>Human case:  CF</vt:lpstr>
      <vt:lpstr>Inheritance pattern of CF</vt:lpstr>
      <vt:lpstr>Dihybrid crosses</vt:lpstr>
      <vt:lpstr>Dihybrid cross: flower color and stem length</vt:lpstr>
      <vt:lpstr>Dihybrid cross F2</vt:lpstr>
      <vt:lpstr>Слайд 20</vt:lpstr>
      <vt:lpstr>Principle of Independent Assortment</vt:lpstr>
      <vt:lpstr>Relation of gene segregation to meiosis…</vt:lpstr>
      <vt:lpstr>True or False? </vt:lpstr>
      <vt:lpstr>Слайд 24</vt:lpstr>
      <vt:lpstr>Modified Phenotypic Ratios Produced by Gene Interaction</vt:lpstr>
      <vt:lpstr>Incomplete Dominance</vt:lpstr>
      <vt:lpstr>Incomplete dominance</vt:lpstr>
      <vt:lpstr>Слайд 28</vt:lpstr>
      <vt:lpstr>Sickle cell anemia</vt:lpstr>
      <vt:lpstr>Слайд 30</vt:lpstr>
      <vt:lpstr>Incomplete dominance</vt:lpstr>
      <vt:lpstr>Codominance</vt:lpstr>
      <vt:lpstr>Codominance</vt:lpstr>
      <vt:lpstr>Multiple Alleles</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Superdominance</vt:lpstr>
      <vt:lpstr>Epistasis</vt:lpstr>
      <vt:lpstr>Continuous variation (polimery) </vt:lpstr>
      <vt:lpstr>Continuous variation</vt:lpstr>
      <vt:lpstr>  Skin color is quantitative trait, that are controlled by two pairs of genes A1a1, A2a2.  Let’s sign skin color as </vt:lpstr>
      <vt:lpstr>   TASK A woman with white skin married a medium-brown man. What is the skin color possible for their children? </vt:lpstr>
      <vt:lpstr>Pleiotropy</vt:lpstr>
      <vt:lpstr>Marfan syndrome (MS)</vt:lpstr>
      <vt:lpstr>Слайд 56</vt:lpstr>
      <vt:lpstr>Genetics of MS</vt:lpstr>
      <vt:lpstr>Diagnosis of Marfan syndrome</vt:lpstr>
      <vt:lpstr>Diagnosis of Marfan syndrome</vt:lpstr>
      <vt:lpstr>Слайд 60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49</cp:revision>
  <dcterms:created xsi:type="dcterms:W3CDTF">2016-11-09T20:27:47Z</dcterms:created>
  <dcterms:modified xsi:type="dcterms:W3CDTF">2020-03-18T07:57:04Z</dcterms:modified>
</cp:coreProperties>
</file>