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3"/>
  </p:notesMasterIdLst>
  <p:sldIdLst>
    <p:sldId id="382" r:id="rId2"/>
    <p:sldId id="330" r:id="rId3"/>
    <p:sldId id="259" r:id="rId4"/>
    <p:sldId id="260" r:id="rId5"/>
    <p:sldId id="262" r:id="rId6"/>
    <p:sldId id="264" r:id="rId7"/>
    <p:sldId id="266" r:id="rId8"/>
    <p:sldId id="331" r:id="rId9"/>
    <p:sldId id="333" r:id="rId10"/>
    <p:sldId id="334" r:id="rId11"/>
    <p:sldId id="291" r:id="rId12"/>
    <p:sldId id="344" r:id="rId13"/>
    <p:sldId id="293" r:id="rId14"/>
    <p:sldId id="299" r:id="rId15"/>
    <p:sldId id="298" r:id="rId16"/>
    <p:sldId id="345" r:id="rId17"/>
    <p:sldId id="297" r:id="rId18"/>
    <p:sldId id="337" r:id="rId19"/>
    <p:sldId id="338" r:id="rId20"/>
    <p:sldId id="339" r:id="rId21"/>
    <p:sldId id="306" r:id="rId22"/>
    <p:sldId id="309" r:id="rId23"/>
    <p:sldId id="368" r:id="rId24"/>
    <p:sldId id="369" r:id="rId25"/>
    <p:sldId id="366" r:id="rId26"/>
    <p:sldId id="370" r:id="rId27"/>
    <p:sldId id="371" r:id="rId28"/>
    <p:sldId id="340" r:id="rId29"/>
    <p:sldId id="307" r:id="rId30"/>
    <p:sldId id="348" r:id="rId31"/>
    <p:sldId id="373" r:id="rId32"/>
    <p:sldId id="372" r:id="rId33"/>
    <p:sldId id="374" r:id="rId34"/>
    <p:sldId id="375" r:id="rId35"/>
    <p:sldId id="376" r:id="rId36"/>
    <p:sldId id="346" r:id="rId37"/>
    <p:sldId id="341" r:id="rId38"/>
    <p:sldId id="343" r:id="rId39"/>
    <p:sldId id="367" r:id="rId40"/>
    <p:sldId id="308" r:id="rId41"/>
    <p:sldId id="378" r:id="rId42"/>
    <p:sldId id="350" r:id="rId43"/>
    <p:sldId id="361" r:id="rId44"/>
    <p:sldId id="377" r:id="rId45"/>
    <p:sldId id="380" r:id="rId46"/>
    <p:sldId id="379" r:id="rId47"/>
    <p:sldId id="381" r:id="rId48"/>
    <p:sldId id="358" r:id="rId49"/>
    <p:sldId id="359" r:id="rId50"/>
    <p:sldId id="360" r:id="rId51"/>
    <p:sldId id="363" r:id="rId52"/>
  </p:sldIdLst>
  <p:sldSz cx="9144000" cy="6858000" type="screen4x3"/>
  <p:notesSz cx="6742113" cy="98726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BA37A8C-DAAA-B040-9344-80986371993D}">
          <p14:sldIdLst>
            <p14:sldId id="382"/>
            <p14:sldId id="330"/>
            <p14:sldId id="259"/>
            <p14:sldId id="260"/>
            <p14:sldId id="262"/>
            <p14:sldId id="264"/>
            <p14:sldId id="266"/>
            <p14:sldId id="331"/>
            <p14:sldId id="333"/>
            <p14:sldId id="334"/>
            <p14:sldId id="291"/>
            <p14:sldId id="344"/>
            <p14:sldId id="293"/>
            <p14:sldId id="299"/>
            <p14:sldId id="298"/>
            <p14:sldId id="345"/>
            <p14:sldId id="297"/>
            <p14:sldId id="337"/>
            <p14:sldId id="338"/>
            <p14:sldId id="339"/>
            <p14:sldId id="306"/>
            <p14:sldId id="309"/>
            <p14:sldId id="368"/>
            <p14:sldId id="369"/>
            <p14:sldId id="366"/>
            <p14:sldId id="370"/>
            <p14:sldId id="371"/>
            <p14:sldId id="340"/>
            <p14:sldId id="307"/>
            <p14:sldId id="348"/>
            <p14:sldId id="373"/>
            <p14:sldId id="372"/>
            <p14:sldId id="374"/>
            <p14:sldId id="375"/>
            <p14:sldId id="376"/>
            <p14:sldId id="346"/>
            <p14:sldId id="341"/>
            <p14:sldId id="343"/>
            <p14:sldId id="367"/>
            <p14:sldId id="308"/>
            <p14:sldId id="378"/>
            <p14:sldId id="350"/>
            <p14:sldId id="361"/>
            <p14:sldId id="377"/>
            <p14:sldId id="380"/>
            <p14:sldId id="379"/>
            <p14:sldId id="381"/>
          </p14:sldIdLst>
        </p14:section>
        <p14:section name="Untitled Section" id="{E7BDC014-8519-D244-AB39-D0482603FF41}">
          <p14:sldIdLst>
            <p14:sldId id="358"/>
            <p14:sldId id="359"/>
            <p14:sldId id="360"/>
            <p14:sldId id="363"/>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B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20" autoAdjust="0"/>
    <p:restoredTop sz="94631"/>
  </p:normalViewPr>
  <p:slideViewPr>
    <p:cSldViewPr snapToObjects="1">
      <p:cViewPr varScale="1">
        <p:scale>
          <a:sx n="77" d="100"/>
          <a:sy n="77" d="100"/>
        </p:scale>
        <p:origin x="341" y="6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21000" cy="493713"/>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19525" y="0"/>
            <a:ext cx="2921000" cy="493713"/>
          </a:xfrm>
          <a:prstGeom prst="rect">
            <a:avLst/>
          </a:prstGeom>
        </p:spPr>
        <p:txBody>
          <a:bodyPr vert="horz" lIns="91440" tIns="45720" rIns="91440" bIns="45720" rtlCol="0"/>
          <a:lstStyle>
            <a:lvl1pPr algn="r">
              <a:defRPr sz="1200"/>
            </a:lvl1pPr>
          </a:lstStyle>
          <a:p>
            <a:fld id="{CAB0C6C1-9A97-4B90-824F-FDFF00E411D0}" type="datetimeFigureOut">
              <a:rPr lang="ru-RU" smtClean="0"/>
              <a:pPr/>
              <a:t>24.03.2020</a:t>
            </a:fld>
            <a:endParaRPr lang="ru-RU"/>
          </a:p>
        </p:txBody>
      </p:sp>
      <p:sp>
        <p:nvSpPr>
          <p:cNvPr id="4" name="Образ слайда 3"/>
          <p:cNvSpPr>
            <a:spLocks noGrp="1" noRot="1" noChangeAspect="1"/>
          </p:cNvSpPr>
          <p:nvPr>
            <p:ph type="sldImg" idx="2"/>
          </p:nvPr>
        </p:nvSpPr>
        <p:spPr>
          <a:xfrm>
            <a:off x="903288" y="739775"/>
            <a:ext cx="4935537" cy="3703638"/>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4688" y="4689475"/>
            <a:ext cx="5392737" cy="444341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377363"/>
            <a:ext cx="2921000" cy="493712"/>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19525" y="9377363"/>
            <a:ext cx="2921000" cy="493712"/>
          </a:xfrm>
          <a:prstGeom prst="rect">
            <a:avLst/>
          </a:prstGeom>
        </p:spPr>
        <p:txBody>
          <a:bodyPr vert="horz" lIns="91440" tIns="45720" rIns="91440" bIns="45720" rtlCol="0" anchor="b"/>
          <a:lstStyle>
            <a:lvl1pPr algn="r">
              <a:defRPr sz="1200"/>
            </a:lvl1pPr>
          </a:lstStyle>
          <a:p>
            <a:fld id="{7AEC9382-CFCE-4812-8DC5-D2E5DC378EB1}"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a:ln>
            <a:miter lim="800000"/>
            <a:headEnd/>
            <a:tailEnd/>
          </a:ln>
        </p:spPr>
        <p:txBody>
          <a:bodyPr/>
          <a:lstStyle/>
          <a:p>
            <a:fld id="{6123FF3B-D355-40D8-A2E1-65805A2C3AAF}" type="slidenum">
              <a:rPr lang="en-US" smtClean="0"/>
              <a:pPr/>
              <a:t>31</a:t>
            </a:fld>
            <a:endParaRPr lang="en-US" smtClean="0"/>
          </a:p>
        </p:txBody>
      </p:sp>
      <p:sp>
        <p:nvSpPr>
          <p:cNvPr id="120835" name="Rectangle 2"/>
          <p:cNvSpPr>
            <a:spLocks noGrp="1" noRot="1" noChangeAspect="1" noChangeArrowheads="1" noTextEdit="1"/>
          </p:cNvSpPr>
          <p:nvPr>
            <p:ph type="sldImg"/>
          </p:nvPr>
        </p:nvSpPr>
        <p:spPr>
          <a:ln/>
        </p:spPr>
      </p:sp>
      <p:sp>
        <p:nvSpPr>
          <p:cNvPr id="120836"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7C20088-C6A8-F44C-8001-38ACE0F4132F}" type="datetimeFigureOut">
              <a:rPr lang="en-US" smtClean="0"/>
              <a:pPr/>
              <a:t>3/24/2020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981587-93C9-6049-A8B4-089E4A38F8C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C20088-C6A8-F44C-8001-38ACE0F4132F}" type="datetimeFigureOut">
              <a:rPr lang="en-US" smtClean="0"/>
              <a:pPr/>
              <a:t>3/24/2020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981587-93C9-6049-A8B4-089E4A38F8C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C20088-C6A8-F44C-8001-38ACE0F4132F}" type="datetimeFigureOut">
              <a:rPr lang="en-US" smtClean="0"/>
              <a:pPr/>
              <a:t>3/24/2020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981587-93C9-6049-A8B4-089E4A38F8CD}"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150938" y="214313"/>
            <a:ext cx="7804150" cy="591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endParaRPr lang="en-US"/>
          </a:p>
        </p:txBody>
      </p:sp>
      <p:sp>
        <p:nvSpPr>
          <p:cNvPr id="5" name="Rectangle 13"/>
          <p:cNvSpPr>
            <a:spLocks noGrp="1" noChangeArrowheads="1"/>
          </p:cNvSpPr>
          <p:nvPr>
            <p:ph type="sldNum" sz="quarter" idx="12"/>
          </p:nvPr>
        </p:nvSpPr>
        <p:spPr>
          <a:ln/>
        </p:spPr>
        <p:txBody>
          <a:bodyPr/>
          <a:lstStyle>
            <a:lvl1pPr>
              <a:defRPr/>
            </a:lvl1pPr>
          </a:lstStyle>
          <a:p>
            <a:fld id="{50F60FFF-35DC-754A-9C3A-2F1C84580BE2}" type="slidenum">
              <a:rPr lang="en-US"/>
              <a:pPr/>
              <a:t>‹#›</a:t>
            </a:fld>
            <a:endParaRPr lang="en-US"/>
          </a:p>
        </p:txBody>
      </p:sp>
    </p:spTree>
    <p:extLst>
      <p:ext uri="{BB962C8B-B14F-4D97-AF65-F5344CB8AC3E}">
        <p14:creationId xmlns:p14="http://schemas.microsoft.com/office/powerpoint/2010/main" val="9436751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Заголовок, текст и 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609600"/>
            <a:ext cx="7772400" cy="1143000"/>
          </a:xfrm>
        </p:spPr>
        <p:txBody>
          <a:bodyPr/>
          <a:lstStyle/>
          <a:p>
            <a:r>
              <a:rPr lang="ru-RU" smtClean="0"/>
              <a:t>Образец заголовка</a:t>
            </a:r>
            <a:endParaRPr lang="uk-UA"/>
          </a:p>
        </p:txBody>
      </p:sp>
      <p:sp>
        <p:nvSpPr>
          <p:cNvPr id="3" name="Текст 2"/>
          <p:cNvSpPr>
            <a:spLocks noGrp="1"/>
          </p:cNvSpPr>
          <p:nvPr>
            <p:ph type="body" sz="half" idx="1"/>
          </p:nvPr>
        </p:nvSpPr>
        <p:spPr>
          <a:xfrm>
            <a:off x="685800" y="19812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quarter" idx="2"/>
          </p:nvPr>
        </p:nvSpPr>
        <p:spPr>
          <a:xfrm>
            <a:off x="4648200" y="1981200"/>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Объект 4"/>
          <p:cNvSpPr>
            <a:spLocks noGrp="1"/>
          </p:cNvSpPr>
          <p:nvPr>
            <p:ph sz="quarter" idx="3"/>
          </p:nvPr>
        </p:nvSpPr>
        <p:spPr>
          <a:xfrm>
            <a:off x="4648200" y="4114800"/>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B12BBE0A-8149-4930-B638-60CA3D0F832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C20088-C6A8-F44C-8001-38ACE0F4132F}" type="datetimeFigureOut">
              <a:rPr lang="en-US" smtClean="0"/>
              <a:pPr/>
              <a:t>3/24/2020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981587-93C9-6049-A8B4-089E4A38F8C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C20088-C6A8-F44C-8001-38ACE0F4132F}" type="datetimeFigureOut">
              <a:rPr lang="en-US" smtClean="0"/>
              <a:pPr/>
              <a:t>3/24/2020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981587-93C9-6049-A8B4-089E4A38F8C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7C20088-C6A8-F44C-8001-38ACE0F4132F}" type="datetimeFigureOut">
              <a:rPr lang="en-US" smtClean="0"/>
              <a:pPr/>
              <a:t>3/24/2020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981587-93C9-6049-A8B4-089E4A38F8C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7C20088-C6A8-F44C-8001-38ACE0F4132F}" type="datetimeFigureOut">
              <a:rPr lang="en-US" smtClean="0"/>
              <a:pPr/>
              <a:t>3/24/2020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C981587-93C9-6049-A8B4-089E4A38F8C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7C20088-C6A8-F44C-8001-38ACE0F4132F}" type="datetimeFigureOut">
              <a:rPr lang="en-US" smtClean="0"/>
              <a:pPr/>
              <a:t>3/24/2020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C981587-93C9-6049-A8B4-089E4A38F8C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C20088-C6A8-F44C-8001-38ACE0F4132F}" type="datetimeFigureOut">
              <a:rPr lang="en-US" smtClean="0"/>
              <a:pPr/>
              <a:t>3/24/2020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C981587-93C9-6049-A8B4-089E4A38F8C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C20088-C6A8-F44C-8001-38ACE0F4132F}" type="datetimeFigureOut">
              <a:rPr lang="en-US" smtClean="0"/>
              <a:pPr/>
              <a:t>3/24/2020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981587-93C9-6049-A8B4-089E4A38F8C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C20088-C6A8-F44C-8001-38ACE0F4132F}" type="datetimeFigureOut">
              <a:rPr lang="en-US" smtClean="0"/>
              <a:pPr/>
              <a:t>3/24/2020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981587-93C9-6049-A8B4-089E4A38F8C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C20088-C6A8-F44C-8001-38ACE0F4132F}" type="datetimeFigureOut">
              <a:rPr lang="en-US" smtClean="0"/>
              <a:pPr/>
              <a:t>3/24/2020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981587-93C9-6049-A8B4-089E4A38F8C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hyperlink" Target="https://en.wikipedia.org/wiki/Dorothy_Hansine_Andersen" TargetMode="External"/><Relationship Id="rId2" Type="http://schemas.openxmlformats.org/officeDocument/2006/relationships/image" Target="../media/image18.png"/><Relationship Id="rId1" Type="http://schemas.openxmlformats.org/officeDocument/2006/relationships/slideLayout" Target="../slideLayouts/slideLayout8.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6.jpeg"/><Relationship Id="rId7" Type="http://schemas.openxmlformats.org/officeDocument/2006/relationships/hyperlink" Target="http://taschenorakel.de/steffi/vortrag/marfan/2-2.html" TargetMode="External"/><Relationship Id="rId12" Type="http://schemas.openxmlformats.org/officeDocument/2006/relationships/image" Target="../media/image32.jpe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28.png"/><Relationship Id="rId11" Type="http://schemas.openxmlformats.org/officeDocument/2006/relationships/image" Target="../media/image31.png"/><Relationship Id="rId5" Type="http://schemas.openxmlformats.org/officeDocument/2006/relationships/hyperlink" Target="http://taschenorakel.de/steffi/vortrag/marfan/toc.html" TargetMode="External"/><Relationship Id="rId10" Type="http://schemas.openxmlformats.org/officeDocument/2006/relationships/hyperlink" Target="http://taschenorakel.de/steffi/vortrag/marfan/2-1a.html" TargetMode="External"/><Relationship Id="rId4" Type="http://schemas.openxmlformats.org/officeDocument/2006/relationships/image" Target="../media/image27.jpeg"/><Relationship Id="rId9" Type="http://schemas.openxmlformats.org/officeDocument/2006/relationships/image" Target="../media/image30.png"/></Relationships>
</file>

<file path=ppt/slides/_rels/slide32.xml.rels><?xml version="1.0" encoding="UTF-8" standalone="yes"?>
<Relationships xmlns="http://schemas.openxmlformats.org/package/2006/relationships"><Relationship Id="rId8" Type="http://schemas.openxmlformats.org/officeDocument/2006/relationships/hyperlink" Target="https://en.wikipedia.org/wiki/Fibrillin" TargetMode="External"/><Relationship Id="rId13" Type="http://schemas.openxmlformats.org/officeDocument/2006/relationships/hyperlink" Target="https://en.wikipedia.org/wiki/ACE_inhibitor" TargetMode="External"/><Relationship Id="rId3" Type="http://schemas.openxmlformats.org/officeDocument/2006/relationships/hyperlink" Target="https://en.wikipedia.org/wiki/Heart" TargetMode="External"/><Relationship Id="rId7" Type="http://schemas.openxmlformats.org/officeDocument/2006/relationships/hyperlink" Target="https://en.wikipedia.org/wiki/Dura_mater" TargetMode="External"/><Relationship Id="rId12" Type="http://schemas.openxmlformats.org/officeDocument/2006/relationships/hyperlink" Target="https://en.wikipedia.org/wiki/Calcium_channel_blocker" TargetMode="External"/><Relationship Id="rId2" Type="http://schemas.openxmlformats.org/officeDocument/2006/relationships/hyperlink" Target="https://en.wikipedia.org/wiki/Scoliosis" TargetMode="External"/><Relationship Id="rId16" Type="http://schemas.openxmlformats.org/officeDocument/2006/relationships/hyperlink" Target="https://en.wikipedia.org/wiki/Pediatrics" TargetMode="External"/><Relationship Id="rId1" Type="http://schemas.openxmlformats.org/officeDocument/2006/relationships/slideLayout" Target="../slideLayouts/slideLayout7.xml"/><Relationship Id="rId6" Type="http://schemas.openxmlformats.org/officeDocument/2006/relationships/hyperlink" Target="https://en.wikipedia.org/wiki/Aortic_aneurysm" TargetMode="External"/><Relationship Id="rId11" Type="http://schemas.openxmlformats.org/officeDocument/2006/relationships/hyperlink" Target="https://en.wikipedia.org/wiki/Propranolol" TargetMode="External"/><Relationship Id="rId5" Type="http://schemas.openxmlformats.org/officeDocument/2006/relationships/hyperlink" Target="https://en.wikipedia.org/wiki/Mitral_valve_prolapse" TargetMode="External"/><Relationship Id="rId15" Type="http://schemas.openxmlformats.org/officeDocument/2006/relationships/hyperlink" Target="https://en.wikipedia.org/wiki/Antoine_Marfan" TargetMode="External"/><Relationship Id="rId10" Type="http://schemas.openxmlformats.org/officeDocument/2006/relationships/hyperlink" Target="https://en.wikipedia.org/wiki/Beta_blocker" TargetMode="External"/><Relationship Id="rId4" Type="http://schemas.openxmlformats.org/officeDocument/2006/relationships/hyperlink" Target="https://en.wikipedia.org/wiki/Aorta" TargetMode="External"/><Relationship Id="rId9" Type="http://schemas.openxmlformats.org/officeDocument/2006/relationships/hyperlink" Target="https://en.wikipedia.org/wiki/Ghent_criteria" TargetMode="External"/><Relationship Id="rId14" Type="http://schemas.openxmlformats.org/officeDocument/2006/relationships/hyperlink" Target="https://en.wikipedia.org/wiki/Heart_valve" TargetMode="External"/></Relationships>
</file>

<file path=ppt/slides/_rels/slide33.xml.rels><?xml version="1.0" encoding="UTF-8" standalone="yes"?>
<Relationships xmlns="http://schemas.openxmlformats.org/package/2006/relationships"><Relationship Id="rId8" Type="http://schemas.openxmlformats.org/officeDocument/2006/relationships/hyperlink" Target="https://en.wikipedia.org/wiki/Incomplete_penetrance" TargetMode="External"/><Relationship Id="rId3" Type="http://schemas.openxmlformats.org/officeDocument/2006/relationships/hyperlink" Target="https://en.wikipedia.org/wiki/Autosomal_dominant" TargetMode="External"/><Relationship Id="rId7" Type="http://schemas.openxmlformats.org/officeDocument/2006/relationships/hyperlink" Target="https://en.wikipedia.org/wiki/Expressivity_(genetics)" TargetMode="External"/><Relationship Id="rId2" Type="http://schemas.openxmlformats.org/officeDocument/2006/relationships/hyperlink" Target="https://en.wikipedia.org/wiki/Genetic_disorder" TargetMode="External"/><Relationship Id="rId1" Type="http://schemas.openxmlformats.org/officeDocument/2006/relationships/slideLayout" Target="../slideLayouts/slideLayout6.xml"/><Relationship Id="rId6" Type="http://schemas.openxmlformats.org/officeDocument/2006/relationships/hyperlink" Target="https://en.wikipedia.org/wiki/Haploinsufficiency" TargetMode="External"/><Relationship Id="rId5" Type="http://schemas.openxmlformats.org/officeDocument/2006/relationships/hyperlink" Target="https://en.wikipedia.org/wiki/Dominant_negative_mutation" TargetMode="External"/><Relationship Id="rId4" Type="http://schemas.openxmlformats.org/officeDocument/2006/relationships/hyperlink" Target="https://en.wikipedia.org/wiki/Genetic_mutation" TargetMode="External"/></Relationships>
</file>

<file path=ppt/slides/_rels/slide34.xml.rels><?xml version="1.0" encoding="UTF-8" standalone="yes"?>
<Relationships xmlns="http://schemas.openxmlformats.org/package/2006/relationships"><Relationship Id="rId8" Type="http://schemas.openxmlformats.org/officeDocument/2006/relationships/hyperlink" Target="https://en.wikipedia.org/wiki/Ciliary_body" TargetMode="External"/><Relationship Id="rId3" Type="http://schemas.openxmlformats.org/officeDocument/2006/relationships/image" Target="../media/image34.gif"/><Relationship Id="rId7" Type="http://schemas.openxmlformats.org/officeDocument/2006/relationships/hyperlink" Target="https://en.wikipedia.org/wiki/Lens_dislocation" TargetMode="External"/><Relationship Id="rId2" Type="http://schemas.openxmlformats.org/officeDocument/2006/relationships/image" Target="../media/image33.jpeg"/><Relationship Id="rId1" Type="http://schemas.openxmlformats.org/officeDocument/2006/relationships/slideLayout" Target="../slideLayouts/slideLayout2.xml"/><Relationship Id="rId6" Type="http://schemas.openxmlformats.org/officeDocument/2006/relationships/hyperlink" Target="https://en.wikipedia.org/wiki/Pectus_excavatum" TargetMode="External"/><Relationship Id="rId5" Type="http://schemas.openxmlformats.org/officeDocument/2006/relationships/image" Target="../media/image36.jpeg"/><Relationship Id="rId4" Type="http://schemas.openxmlformats.org/officeDocument/2006/relationships/image" Target="../media/image35.png"/><Relationship Id="rId9" Type="http://schemas.openxmlformats.org/officeDocument/2006/relationships/image" Target="../media/image37.jpeg"/></Relationships>
</file>

<file path=ppt/slides/_rels/slide3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6" Type="http://schemas.openxmlformats.org/officeDocument/2006/relationships/hyperlink" Target="https://en.wikipedia.org/wiki/Aortic_valve" TargetMode="External"/><Relationship Id="rId5" Type="http://schemas.openxmlformats.org/officeDocument/2006/relationships/hyperlink" Target="https://en.wikipedia.org/wiki/Myxomatous_degeneration" TargetMode="External"/><Relationship Id="rId4" Type="http://schemas.openxmlformats.org/officeDocument/2006/relationships/hyperlink" Target="https://en.wikipedia.org/wiki/Micrograph" TargetMode="External"/></Relationships>
</file>

<file path=ppt/slides/_rels/slide3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Місце для вмісту 3"/>
          <p:cNvSpPr>
            <a:spLocks noGrp="1"/>
          </p:cNvSpPr>
          <p:nvPr>
            <p:ph idx="1"/>
          </p:nvPr>
        </p:nvSpPr>
        <p:spPr>
          <a:xfrm>
            <a:off x="1066800" y="3975318"/>
            <a:ext cx="7620000" cy="1815882"/>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buNone/>
            </a:pPr>
            <a:r>
              <a:rPr lang="en-US" sz="2000" b="1" dirty="0" smtClean="0"/>
              <a:t>Compiled by doc. Boris M. </a:t>
            </a:r>
            <a:r>
              <a:rPr lang="en-US" sz="2000" b="1" dirty="0" err="1" smtClean="0"/>
              <a:t>Sharga</a:t>
            </a:r>
            <a:r>
              <a:rPr lang="en-US" sz="2000" b="1" dirty="0" smtClean="0"/>
              <a:t>, </a:t>
            </a:r>
          </a:p>
          <a:p>
            <a:pPr algn="ctr">
              <a:buNone/>
            </a:pPr>
            <a:r>
              <a:rPr lang="en-US" sz="2000" dirty="0" smtClean="0"/>
              <a:t>M.Sc. , London University 1994,</a:t>
            </a:r>
          </a:p>
          <a:p>
            <a:pPr algn="ctr">
              <a:buNone/>
            </a:pPr>
            <a:r>
              <a:rPr lang="en-US" sz="2000" dirty="0" err="1" smtClean="0"/>
              <a:t>C.Sc</a:t>
            </a:r>
            <a:r>
              <a:rPr lang="en-US" sz="2000" dirty="0" smtClean="0"/>
              <a:t>. (PhD), </a:t>
            </a:r>
            <a:r>
              <a:rPr lang="en-US" sz="2000" err="1" smtClean="0"/>
              <a:t>D.K</a:t>
            </a:r>
            <a:r>
              <a:rPr lang="en-US" sz="2000" smtClean="0"/>
              <a:t>. Zabolotny’s</a:t>
            </a:r>
            <a:r>
              <a:rPr lang="en-US" sz="2000" dirty="0" smtClean="0"/>
              <a:t> Institute of Microbiology &amp; Virology 2002, Kyiv</a:t>
            </a:r>
          </a:p>
          <a:p>
            <a:pPr algn="ctr">
              <a:buNone/>
            </a:pPr>
            <a:r>
              <a:rPr lang="en-US" sz="2000" dirty="0" smtClean="0"/>
              <a:t>boris.sharga@uzhnu.edu.ua</a:t>
            </a:r>
            <a:endParaRPr lang="uk-UA" sz="2000" dirty="0"/>
          </a:p>
        </p:txBody>
      </p:sp>
      <p:sp>
        <p:nvSpPr>
          <p:cNvPr id="6" name="Заголовок 5"/>
          <p:cNvSpPr>
            <a:spLocks noGrp="1"/>
          </p:cNvSpPr>
          <p:nvPr>
            <p:ph type="title"/>
          </p:nvPr>
        </p:nvSpPr>
        <p:spPr>
          <a:xfrm>
            <a:off x="0" y="0"/>
            <a:ext cx="9144000" cy="3975318"/>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b="1" dirty="0" smtClean="0">
                <a:latin typeface="Arial" charset="0"/>
              </a:rPr>
              <a:t/>
            </a:r>
            <a:br>
              <a:rPr lang="en-US" b="1" dirty="0" smtClean="0">
                <a:latin typeface="Arial" charset="0"/>
              </a:rPr>
            </a:br>
            <a:r>
              <a:rPr lang="en-US" b="1" dirty="0" smtClean="0">
                <a:latin typeface="Arial" charset="0"/>
              </a:rPr>
              <a:t/>
            </a:r>
            <a:br>
              <a:rPr lang="en-US" b="1" dirty="0" smtClean="0">
                <a:latin typeface="Arial" charset="0"/>
              </a:rPr>
            </a:br>
            <a:r>
              <a:rPr lang="en-US" b="1" dirty="0" smtClean="0">
                <a:latin typeface="Arial" charset="0"/>
              </a:rPr>
              <a:t>Lecture 3. </a:t>
            </a:r>
            <a:r>
              <a:rPr lang="en-US" dirty="0" smtClean="0">
                <a:latin typeface="Arial" charset="0"/>
              </a:rPr>
              <a:t>Mendel’s laws. Monogenic diseases inheritance.                 Probability calculations in monohybrid and </a:t>
            </a:r>
            <a:r>
              <a:rPr lang="en-US" dirty="0" err="1" smtClean="0">
                <a:latin typeface="Arial" charset="0"/>
              </a:rPr>
              <a:t>dihybrid</a:t>
            </a:r>
            <a:r>
              <a:rPr lang="en-US" dirty="0" smtClean="0">
                <a:latin typeface="Arial" charset="0"/>
              </a:rPr>
              <a:t> crosses</a:t>
            </a:r>
            <a:endParaRPr lang="uk-U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820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sz="4000" dirty="0" smtClean="0">
                <a:solidFill>
                  <a:schemeClr val="tx1"/>
                </a:solidFill>
              </a:rPr>
              <a:t>From Genes to Traits</a:t>
            </a:r>
            <a:r>
              <a:rPr lang="en-US" sz="3200" dirty="0" smtClean="0">
                <a:solidFill>
                  <a:schemeClr val="tx1"/>
                </a:solidFill>
              </a:rPr>
              <a:t/>
            </a:r>
            <a:br>
              <a:rPr lang="en-US" sz="3200" dirty="0" smtClean="0">
                <a:solidFill>
                  <a:schemeClr val="tx1"/>
                </a:solidFill>
              </a:rPr>
            </a:br>
            <a:r>
              <a:rPr lang="en-US" sz="3111" dirty="0" smtClean="0">
                <a:solidFill>
                  <a:schemeClr val="tx1"/>
                </a:solidFill>
              </a:rPr>
              <a:t>Molecular basis of Alleles </a:t>
            </a:r>
            <a:endParaRPr lang="en-US" sz="3111" dirty="0">
              <a:solidFill>
                <a:schemeClr val="tx1"/>
              </a:solidFill>
            </a:endParaRPr>
          </a:p>
        </p:txBody>
      </p:sp>
      <p:sp>
        <p:nvSpPr>
          <p:cNvPr id="3" name="Content Placeholder 2"/>
          <p:cNvSpPr>
            <a:spLocks noGrp="1"/>
          </p:cNvSpPr>
          <p:nvPr>
            <p:ph idx="1"/>
          </p:nvPr>
        </p:nvSpPr>
        <p:spPr>
          <a:xfrm>
            <a:off x="0" y="1066800"/>
            <a:ext cx="9144000" cy="5003799"/>
          </a:xfrm>
        </p:spPr>
        <p:txBody>
          <a:bodyPr>
            <a:normAutofit/>
          </a:bodyPr>
          <a:lstStyle/>
          <a:p>
            <a:r>
              <a:rPr lang="en-US" u="sng" dirty="0" smtClean="0"/>
              <a:t>Alleles</a:t>
            </a:r>
            <a:r>
              <a:rPr lang="en-US" dirty="0" smtClean="0"/>
              <a:t> are alternate forms of the same gene</a:t>
            </a:r>
          </a:p>
          <a:p>
            <a:pPr lvl="2">
              <a:buNone/>
            </a:pPr>
            <a:endParaRPr lang="en-US" dirty="0" smtClean="0"/>
          </a:p>
          <a:p>
            <a:r>
              <a:rPr lang="en-US" sz="2800" dirty="0" smtClean="0">
                <a:solidFill>
                  <a:srgbClr val="FF0000"/>
                </a:solidFill>
              </a:rPr>
              <a:t>DNA ----------&gt;         Protein            -----&gt; Red Pigment</a:t>
            </a:r>
          </a:p>
          <a:p>
            <a:pPr>
              <a:buNone/>
            </a:pPr>
            <a:r>
              <a:rPr lang="en-US" sz="2800" dirty="0" smtClean="0">
                <a:solidFill>
                  <a:srgbClr val="008000"/>
                </a:solidFill>
              </a:rPr>
              <a:t>  -ATG CCT AGG-	- Met-Pro-</a:t>
            </a:r>
            <a:r>
              <a:rPr lang="en-US" sz="2800" dirty="0" err="1" smtClean="0">
                <a:solidFill>
                  <a:srgbClr val="008000"/>
                </a:solidFill>
              </a:rPr>
              <a:t>Arg</a:t>
            </a:r>
            <a:r>
              <a:rPr lang="en-US" sz="2800" dirty="0" smtClean="0">
                <a:solidFill>
                  <a:srgbClr val="008000"/>
                </a:solidFill>
              </a:rPr>
              <a:t>-</a:t>
            </a:r>
          </a:p>
          <a:p>
            <a:pPr>
              <a:buNone/>
            </a:pPr>
            <a:r>
              <a:rPr lang="en-US" sz="2800" dirty="0" smtClean="0"/>
              <a:t>   </a:t>
            </a:r>
          </a:p>
          <a:p>
            <a:pPr>
              <a:buNone/>
            </a:pPr>
            <a:r>
              <a:rPr lang="en-US" sz="2800" dirty="0" smtClean="0"/>
              <a:t>	</a:t>
            </a:r>
            <a:r>
              <a:rPr lang="en-US" sz="2800" dirty="0" smtClean="0">
                <a:solidFill>
                  <a:srgbClr val="FF0000"/>
                </a:solidFill>
              </a:rPr>
              <a:t>DNA -----------&gt;        Protein          -----&gt; </a:t>
            </a:r>
            <a:r>
              <a:rPr lang="en-US" sz="2800" dirty="0" smtClean="0">
                <a:solidFill>
                  <a:srgbClr val="000BF0"/>
                </a:solidFill>
              </a:rPr>
              <a:t>No Pigment</a:t>
            </a:r>
          </a:p>
          <a:p>
            <a:pPr>
              <a:buNone/>
            </a:pPr>
            <a:r>
              <a:rPr lang="en-US" sz="2800" dirty="0" smtClean="0">
                <a:solidFill>
                  <a:srgbClr val="008000"/>
                </a:solidFill>
              </a:rPr>
              <a:t>  -ATG C</a:t>
            </a:r>
            <a:r>
              <a:rPr lang="en-US" sz="2800" dirty="0" smtClean="0">
                <a:solidFill>
                  <a:srgbClr val="FF0000"/>
                </a:solidFill>
              </a:rPr>
              <a:t>T</a:t>
            </a:r>
            <a:r>
              <a:rPr lang="en-US" sz="2800" dirty="0" smtClean="0">
                <a:solidFill>
                  <a:srgbClr val="008000"/>
                </a:solidFill>
              </a:rPr>
              <a:t>T AGG-	 - Met-</a:t>
            </a:r>
            <a:r>
              <a:rPr lang="en-US" sz="2800" dirty="0" err="1" smtClean="0">
                <a:solidFill>
                  <a:srgbClr val="FF0000"/>
                </a:solidFill>
              </a:rPr>
              <a:t>Leu</a:t>
            </a:r>
            <a:r>
              <a:rPr lang="en-US" sz="2800" dirty="0" err="1" smtClean="0">
                <a:solidFill>
                  <a:srgbClr val="008000"/>
                </a:solidFill>
              </a:rPr>
              <a:t>-Arg</a:t>
            </a:r>
            <a:endParaRPr lang="en-US" sz="2800" dirty="0" smtClean="0">
              <a:solidFill>
                <a:srgbClr val="008000"/>
              </a:solidFill>
            </a:endParaRPr>
          </a:p>
        </p:txBody>
      </p:sp>
      <p:pic>
        <p:nvPicPr>
          <p:cNvPr id="5" name="Picture 4"/>
          <p:cNvPicPr/>
          <p:nvPr/>
        </p:nvPicPr>
        <p:blipFill>
          <a:blip r:embed="rId2"/>
          <a:srcRect/>
          <a:stretch>
            <a:fillRect/>
          </a:stretch>
        </p:blipFill>
        <p:spPr bwMode="auto">
          <a:xfrm>
            <a:off x="7924800" y="2209800"/>
            <a:ext cx="1143000" cy="1397000"/>
          </a:xfrm>
          <a:prstGeom prst="rect">
            <a:avLst/>
          </a:prstGeom>
          <a:noFill/>
          <a:ln w="9525">
            <a:noFill/>
            <a:miter lim="800000"/>
            <a:headEnd/>
            <a:tailEnd/>
          </a:ln>
        </p:spPr>
      </p:pic>
      <p:pic>
        <p:nvPicPr>
          <p:cNvPr id="6" name="Picture 5"/>
          <p:cNvPicPr/>
          <p:nvPr/>
        </p:nvPicPr>
        <p:blipFill>
          <a:blip r:embed="rId3"/>
          <a:srcRect/>
          <a:stretch>
            <a:fillRect/>
          </a:stretch>
        </p:blipFill>
        <p:spPr bwMode="auto">
          <a:xfrm>
            <a:off x="7721600" y="3835400"/>
            <a:ext cx="1422400" cy="1422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10" descr="bro92786_0206L"/>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01091" y="0"/>
            <a:ext cx="7280909" cy="6857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4747121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1066800"/>
          </a:xfrm>
        </p:spPr>
        <p:style>
          <a:lnRef idx="1">
            <a:schemeClr val="accent3"/>
          </a:lnRef>
          <a:fillRef idx="2">
            <a:schemeClr val="accent3"/>
          </a:fillRef>
          <a:effectRef idx="1">
            <a:schemeClr val="accent3"/>
          </a:effectRef>
          <a:fontRef idx="minor">
            <a:schemeClr val="dk1"/>
          </a:fontRef>
        </p:style>
        <p:txBody>
          <a:bodyPr>
            <a:normAutofit/>
          </a:bodyPr>
          <a:lstStyle/>
          <a:p>
            <a:r>
              <a:rPr lang="en-US" sz="2800" b="1" dirty="0" smtClean="0">
                <a:solidFill>
                  <a:srgbClr val="00B050"/>
                </a:solidFill>
              </a:rPr>
              <a:t>Test Cross </a:t>
            </a:r>
            <a:r>
              <a:rPr lang="en-US" sz="2800" dirty="0" smtClean="0">
                <a:solidFill>
                  <a:srgbClr val="00B050"/>
                </a:solidFill>
              </a:rPr>
              <a:t>: to determine if an individual expressing the dominant trait is a heterozygous or homozygous</a:t>
            </a:r>
            <a:endParaRPr lang="en-US" sz="2800" dirty="0">
              <a:solidFill>
                <a:srgbClr val="00B050"/>
              </a:solidFill>
            </a:endParaRPr>
          </a:p>
        </p:txBody>
      </p:sp>
      <p:sp>
        <p:nvSpPr>
          <p:cNvPr id="3" name="Content Placeholder 2"/>
          <p:cNvSpPr>
            <a:spLocks noGrp="1"/>
          </p:cNvSpPr>
          <p:nvPr>
            <p:ph idx="1"/>
          </p:nvPr>
        </p:nvSpPr>
        <p:spPr>
          <a:xfrm>
            <a:off x="0" y="1066801"/>
            <a:ext cx="9144000" cy="5791199"/>
          </a:xfrm>
        </p:spPr>
        <p:txBody>
          <a:bodyPr>
            <a:normAutofit fontScale="77500" lnSpcReduction="20000"/>
          </a:bodyPr>
          <a:lstStyle/>
          <a:p>
            <a:r>
              <a:rPr lang="en-US" sz="3300" dirty="0" smtClean="0"/>
              <a:t>Cross between the individual expressing the dominant trait with a homozygous recessive individual</a:t>
            </a:r>
          </a:p>
          <a:p>
            <a:endParaRPr lang="en-US" sz="3300" dirty="0" smtClean="0"/>
          </a:p>
          <a:p>
            <a:r>
              <a:rPr lang="en-US" sz="3300" b="1" dirty="0" smtClean="0"/>
              <a:t>Parent</a:t>
            </a:r>
            <a:r>
              <a:rPr lang="en-US" sz="3300" dirty="0" smtClean="0"/>
              <a:t>			</a:t>
            </a:r>
            <a:r>
              <a:rPr lang="en-US" sz="3300" b="1" dirty="0" smtClean="0">
                <a:solidFill>
                  <a:srgbClr val="FF0000"/>
                </a:solidFill>
              </a:rPr>
              <a:t>TT</a:t>
            </a:r>
            <a:r>
              <a:rPr lang="en-US" sz="3300" dirty="0" smtClean="0"/>
              <a:t>      ×    </a:t>
            </a:r>
            <a:r>
              <a:rPr lang="en-US" sz="3300" b="1" dirty="0" err="1" smtClean="0">
                <a:solidFill>
                  <a:srgbClr val="008000"/>
                </a:solidFill>
              </a:rPr>
              <a:t>tt</a:t>
            </a:r>
            <a:r>
              <a:rPr lang="en-US" sz="3300" dirty="0" smtClean="0"/>
              <a:t> (test parent)</a:t>
            </a:r>
          </a:p>
          <a:p>
            <a:pPr>
              <a:buNone/>
            </a:pPr>
            <a:r>
              <a:rPr lang="en-US" sz="3300" dirty="0" smtClean="0"/>
              <a:t>					      (Tall)	     (Dwarf)						</a:t>
            </a:r>
          </a:p>
          <a:p>
            <a:r>
              <a:rPr lang="en-US" sz="3300" b="1" dirty="0" smtClean="0"/>
              <a:t>Gametes</a:t>
            </a:r>
            <a:r>
              <a:rPr lang="en-US" sz="3300" dirty="0" smtClean="0"/>
              <a:t>		    </a:t>
            </a:r>
            <a:r>
              <a:rPr lang="en-US" sz="3300" b="1" dirty="0" smtClean="0">
                <a:solidFill>
                  <a:srgbClr val="FF0000"/>
                </a:solidFill>
              </a:rPr>
              <a:t>T	     T</a:t>
            </a:r>
            <a:r>
              <a:rPr lang="en-US" sz="3300" dirty="0" smtClean="0"/>
              <a:t>		</a:t>
            </a:r>
            <a:r>
              <a:rPr lang="en-US" sz="3300" b="1" dirty="0" err="1" smtClean="0">
                <a:solidFill>
                  <a:srgbClr val="008000"/>
                </a:solidFill>
              </a:rPr>
              <a:t>t</a:t>
            </a:r>
            <a:r>
              <a:rPr lang="en-US" sz="3300" b="1" dirty="0" smtClean="0">
                <a:solidFill>
                  <a:srgbClr val="008000"/>
                </a:solidFill>
              </a:rPr>
              <a:t>     </a:t>
            </a:r>
            <a:r>
              <a:rPr lang="en-US" sz="3300" b="1" dirty="0" err="1" smtClean="0">
                <a:solidFill>
                  <a:srgbClr val="008000"/>
                </a:solidFill>
              </a:rPr>
              <a:t>t</a:t>
            </a:r>
            <a:endParaRPr lang="en-US" sz="3300" b="1" dirty="0" smtClean="0">
              <a:solidFill>
                <a:srgbClr val="008000"/>
              </a:solidFill>
            </a:endParaRPr>
          </a:p>
          <a:p>
            <a:endParaRPr lang="en-US" sz="3300" dirty="0" smtClean="0"/>
          </a:p>
          <a:p>
            <a:pPr lvl="1">
              <a:buNone/>
            </a:pPr>
            <a:r>
              <a:rPr lang="en-US" sz="3300" dirty="0" smtClean="0"/>
              <a:t>	</a:t>
            </a:r>
            <a:r>
              <a:rPr lang="en-US" sz="3300" b="1" dirty="0" smtClean="0"/>
              <a:t>F1</a:t>
            </a:r>
            <a:r>
              <a:rPr lang="en-US" sz="3300" dirty="0" smtClean="0"/>
              <a:t>				 </a:t>
            </a:r>
            <a:r>
              <a:rPr lang="en-US" sz="3300" b="1" dirty="0" smtClean="0"/>
              <a:t> </a:t>
            </a:r>
            <a:r>
              <a:rPr lang="en-US" sz="3300" b="1" dirty="0" err="1" smtClean="0">
                <a:solidFill>
                  <a:srgbClr val="FF0000"/>
                </a:solidFill>
              </a:rPr>
              <a:t>T</a:t>
            </a:r>
            <a:r>
              <a:rPr lang="en-US" sz="3300" b="1" dirty="0" err="1" smtClean="0">
                <a:solidFill>
                  <a:srgbClr val="008000"/>
                </a:solidFill>
              </a:rPr>
              <a:t>t</a:t>
            </a:r>
            <a:endParaRPr lang="en-US" sz="3300" b="1" dirty="0" smtClean="0">
              <a:solidFill>
                <a:srgbClr val="008000"/>
              </a:solidFill>
            </a:endParaRPr>
          </a:p>
          <a:p>
            <a:pPr lvl="1">
              <a:buNone/>
            </a:pPr>
            <a:r>
              <a:rPr lang="en-US" sz="3300" b="1" dirty="0" smtClean="0"/>
              <a:t>						</a:t>
            </a:r>
            <a:r>
              <a:rPr lang="en-US" sz="3300" dirty="0" smtClean="0"/>
              <a:t>Tall</a:t>
            </a:r>
            <a:r>
              <a:rPr lang="en-US" sz="3300" b="1" dirty="0" smtClean="0">
                <a:solidFill>
                  <a:srgbClr val="008000"/>
                </a:solidFill>
              </a:rPr>
              <a:t> </a:t>
            </a:r>
          </a:p>
          <a:p>
            <a:r>
              <a:rPr lang="en-US" sz="3300" b="1" dirty="0" smtClean="0"/>
              <a:t>Parent</a:t>
            </a:r>
            <a:r>
              <a:rPr lang="en-US" sz="3300" dirty="0" smtClean="0"/>
              <a:t>			</a:t>
            </a:r>
            <a:r>
              <a:rPr lang="en-US" sz="3300" b="1" dirty="0" err="1" smtClean="0">
                <a:solidFill>
                  <a:srgbClr val="FF0000"/>
                </a:solidFill>
              </a:rPr>
              <a:t>Tt</a:t>
            </a:r>
            <a:r>
              <a:rPr lang="en-US" sz="3300" dirty="0" smtClean="0"/>
              <a:t>      ×     </a:t>
            </a:r>
            <a:r>
              <a:rPr lang="en-US" sz="3300" b="1" dirty="0" err="1" smtClean="0">
                <a:solidFill>
                  <a:srgbClr val="008000"/>
                </a:solidFill>
              </a:rPr>
              <a:t>tt</a:t>
            </a:r>
            <a:r>
              <a:rPr lang="en-US" sz="3300" dirty="0" smtClean="0"/>
              <a:t> (test parent)</a:t>
            </a:r>
          </a:p>
          <a:p>
            <a:pPr>
              <a:buNone/>
            </a:pPr>
            <a:r>
              <a:rPr lang="en-US" sz="3300" b="1" dirty="0" smtClean="0"/>
              <a:t>	Tall  </a:t>
            </a:r>
            <a:r>
              <a:rPr lang="en-US" sz="3300" dirty="0" smtClean="0"/>
              <a:t>   				(Tall)     (Dwarf)</a:t>
            </a:r>
          </a:p>
          <a:p>
            <a:r>
              <a:rPr lang="en-US" sz="3300" b="1" dirty="0" smtClean="0"/>
              <a:t>Gametes</a:t>
            </a:r>
            <a:r>
              <a:rPr lang="en-US" sz="3300" dirty="0" smtClean="0"/>
              <a:t>		    </a:t>
            </a:r>
            <a:r>
              <a:rPr lang="en-US" sz="3300" b="1" dirty="0" smtClean="0">
                <a:solidFill>
                  <a:srgbClr val="FF0000"/>
                </a:solidFill>
              </a:rPr>
              <a:t>T</a:t>
            </a:r>
            <a:r>
              <a:rPr lang="en-US" sz="3300" dirty="0" smtClean="0"/>
              <a:t>	     </a:t>
            </a:r>
            <a:r>
              <a:rPr lang="en-US" sz="3300" b="1" dirty="0" err="1" smtClean="0">
                <a:solidFill>
                  <a:srgbClr val="FF0000"/>
                </a:solidFill>
              </a:rPr>
              <a:t>t</a:t>
            </a:r>
            <a:r>
              <a:rPr lang="en-US" sz="3300" dirty="0" smtClean="0"/>
              <a:t>		</a:t>
            </a:r>
            <a:r>
              <a:rPr lang="en-US" sz="3300" b="1" dirty="0" err="1" smtClean="0">
                <a:solidFill>
                  <a:srgbClr val="008000"/>
                </a:solidFill>
              </a:rPr>
              <a:t>t</a:t>
            </a:r>
            <a:r>
              <a:rPr lang="en-US" sz="3300" b="1" dirty="0" smtClean="0">
                <a:solidFill>
                  <a:srgbClr val="008000"/>
                </a:solidFill>
              </a:rPr>
              <a:t>     </a:t>
            </a:r>
            <a:r>
              <a:rPr lang="en-US" sz="3300" b="1" dirty="0" err="1" smtClean="0">
                <a:solidFill>
                  <a:srgbClr val="008000"/>
                </a:solidFill>
              </a:rPr>
              <a:t>t</a:t>
            </a:r>
            <a:endParaRPr lang="en-US" sz="3300" b="1" dirty="0" smtClean="0">
              <a:solidFill>
                <a:srgbClr val="008000"/>
              </a:solidFill>
            </a:endParaRPr>
          </a:p>
          <a:p>
            <a:pPr lvl="1">
              <a:buNone/>
            </a:pPr>
            <a:r>
              <a:rPr lang="en-US" sz="3300" dirty="0" smtClean="0"/>
              <a:t>	</a:t>
            </a:r>
            <a:r>
              <a:rPr lang="en-US" sz="3300" b="1" dirty="0" smtClean="0"/>
              <a:t>F1</a:t>
            </a:r>
            <a:r>
              <a:rPr lang="en-US" sz="3300" dirty="0" smtClean="0"/>
              <a:t>				  </a:t>
            </a:r>
            <a:r>
              <a:rPr lang="en-US" sz="3300" b="1" dirty="0" err="1" smtClean="0">
                <a:solidFill>
                  <a:srgbClr val="FF0000"/>
                </a:solidFill>
              </a:rPr>
              <a:t>T</a:t>
            </a:r>
            <a:r>
              <a:rPr lang="en-US" sz="3300" b="1" dirty="0" err="1" smtClean="0">
                <a:solidFill>
                  <a:srgbClr val="008000"/>
                </a:solidFill>
              </a:rPr>
              <a:t>t</a:t>
            </a:r>
            <a:r>
              <a:rPr lang="en-US" sz="3300" dirty="0" smtClean="0"/>
              <a:t>, </a:t>
            </a:r>
            <a:r>
              <a:rPr lang="en-US" sz="3300" b="1" dirty="0" err="1" smtClean="0">
                <a:solidFill>
                  <a:srgbClr val="FF0000"/>
                </a:solidFill>
              </a:rPr>
              <a:t>t</a:t>
            </a:r>
            <a:r>
              <a:rPr lang="en-US" sz="3300" dirty="0" smtClean="0"/>
              <a:t> </a:t>
            </a:r>
            <a:r>
              <a:rPr lang="en-US" sz="3300" b="1" dirty="0" err="1" smtClean="0">
                <a:solidFill>
                  <a:srgbClr val="008000"/>
                </a:solidFill>
              </a:rPr>
              <a:t>t</a:t>
            </a:r>
            <a:r>
              <a:rPr lang="en-US" sz="3300" dirty="0" smtClean="0"/>
              <a:t>  (1:1)</a:t>
            </a:r>
          </a:p>
          <a:p>
            <a:pPr lvl="1">
              <a:buNone/>
            </a:pPr>
            <a:r>
              <a:rPr lang="en-US" sz="3300" dirty="0" smtClean="0"/>
              <a:t>					Tall : Dwarf    (1:1)</a:t>
            </a:r>
          </a:p>
          <a:p>
            <a:pPr lvl="1">
              <a:buNone/>
            </a:pPr>
            <a:endParaRPr lang="en-US" sz="16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body" idx="1"/>
          </p:nvPr>
        </p:nvSpPr>
        <p:spPr>
          <a:xfrm>
            <a:off x="0" y="0"/>
            <a:ext cx="9144000" cy="5105400"/>
          </a:xfrm>
        </p:spPr>
        <p:txBody>
          <a:bodyPr>
            <a:normAutofit/>
          </a:bodyPr>
          <a:lstStyle/>
          <a:p>
            <a:pPr eaLnBrk="1" hangingPunct="1">
              <a:buNone/>
            </a:pPr>
            <a:endParaRPr lang="en-US" sz="2400" dirty="0">
              <a:solidFill>
                <a:srgbClr val="FF0000"/>
              </a:solidFill>
              <a:latin typeface="Arial" charset="0"/>
              <a:cs typeface="Times New Roman" charset="0"/>
            </a:endParaRPr>
          </a:p>
        </p:txBody>
      </p:sp>
      <p:sp>
        <p:nvSpPr>
          <p:cNvPr id="110597" name="Rectangle 5"/>
          <p:cNvSpPr>
            <a:spLocks noChangeArrowheads="1"/>
          </p:cNvSpPr>
          <p:nvPr/>
        </p:nvSpPr>
        <p:spPr bwMode="auto">
          <a:xfrm>
            <a:off x="457200" y="5410200"/>
            <a:ext cx="8686800" cy="1219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eaLnBrk="1" hangingPunct="1">
              <a:spcBef>
                <a:spcPct val="20000"/>
              </a:spcBef>
              <a:buClr>
                <a:schemeClr val="folHlink"/>
              </a:buClr>
              <a:buSzPct val="60000"/>
              <a:buFont typeface="Wingdings" charset="0"/>
              <a:buChar char="n"/>
            </a:pPr>
            <a:r>
              <a:rPr lang="en-US" sz="2400" dirty="0" smtClean="0">
                <a:latin typeface="Arial" charset="0"/>
                <a:cs typeface="Times New Roman" charset="0"/>
              </a:rPr>
              <a:t>Fill </a:t>
            </a:r>
            <a:r>
              <a:rPr lang="en-US" sz="2400" dirty="0">
                <a:latin typeface="Arial" charset="0"/>
                <a:cs typeface="Times New Roman" charset="0"/>
              </a:rPr>
              <a:t>in the </a:t>
            </a:r>
            <a:r>
              <a:rPr lang="en-US" sz="2400" dirty="0" err="1">
                <a:latin typeface="Arial" charset="0"/>
                <a:cs typeface="Times New Roman" charset="0"/>
              </a:rPr>
              <a:t>Punnett</a:t>
            </a:r>
            <a:r>
              <a:rPr lang="en-US" sz="2400" dirty="0">
                <a:latin typeface="Arial" charset="0"/>
                <a:cs typeface="Times New Roman" charset="0"/>
              </a:rPr>
              <a:t> square with the possible genotypes of the offspring by combining the alleles of the gametes</a:t>
            </a:r>
          </a:p>
        </p:txBody>
      </p:sp>
      <p:pic>
        <p:nvPicPr>
          <p:cNvPr id="32773" name="Picture 20" descr="bro92786_ta020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647328" y="0"/>
            <a:ext cx="5667871" cy="5407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7775457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8" descr="bro92786_021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188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3477689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body" idx="1"/>
          </p:nvPr>
        </p:nvSpPr>
        <p:spPr>
          <a:xfrm>
            <a:off x="0" y="533400"/>
            <a:ext cx="9144000" cy="4038600"/>
          </a:xfrm>
        </p:spPr>
        <p:txBody>
          <a:bodyPr/>
          <a:lstStyle/>
          <a:p>
            <a:pPr eaLnBrk="1" hangingPunct="1"/>
            <a:r>
              <a:rPr lang="en-US" sz="2400" dirty="0">
                <a:solidFill>
                  <a:srgbClr val="FF0000"/>
                </a:solidFill>
                <a:latin typeface="Arial" charset="0"/>
                <a:cs typeface="Times New Roman" charset="0"/>
              </a:rPr>
              <a:t>Independent assortment is also revealed by a </a:t>
            </a:r>
            <a:r>
              <a:rPr lang="en-US" sz="2400" dirty="0" err="1">
                <a:solidFill>
                  <a:schemeClr val="hlink"/>
                </a:solidFill>
                <a:latin typeface="Arial" charset="0"/>
                <a:cs typeface="Times New Roman" charset="0"/>
              </a:rPr>
              <a:t>dihybrid</a:t>
            </a:r>
            <a:r>
              <a:rPr lang="en-US" sz="2400" dirty="0">
                <a:solidFill>
                  <a:schemeClr val="hlink"/>
                </a:solidFill>
                <a:latin typeface="Arial" charset="0"/>
                <a:cs typeface="Times New Roman" charset="0"/>
              </a:rPr>
              <a:t> test-cross</a:t>
            </a:r>
          </a:p>
          <a:p>
            <a:pPr lvl="1" algn="ctr" eaLnBrk="1" hangingPunct="1">
              <a:buNone/>
            </a:pPr>
            <a:r>
              <a:rPr lang="en-US" sz="2400" i="1" dirty="0" err="1">
                <a:latin typeface="Arial" charset="0"/>
                <a:cs typeface="Times New Roman" charset="0"/>
              </a:rPr>
              <a:t>TtYy</a:t>
            </a:r>
            <a:r>
              <a:rPr lang="en-US" sz="2400" dirty="0">
                <a:latin typeface="Arial" charset="0"/>
                <a:cs typeface="Times New Roman" charset="0"/>
              </a:rPr>
              <a:t> </a:t>
            </a:r>
            <a:r>
              <a:rPr lang="en-US" sz="2400" b="1" dirty="0" smtClean="0">
                <a:latin typeface="Arial" charset="0"/>
                <a:cs typeface="Times New Roman" charset="0"/>
              </a:rPr>
              <a:t>×</a:t>
            </a:r>
            <a:r>
              <a:rPr lang="en-US" sz="2400" dirty="0" smtClean="0">
                <a:latin typeface="Arial" charset="0"/>
                <a:cs typeface="Times New Roman" charset="0"/>
              </a:rPr>
              <a:t> </a:t>
            </a:r>
            <a:r>
              <a:rPr lang="en-US" sz="2400" i="1" dirty="0" err="1">
                <a:latin typeface="Arial" charset="0"/>
                <a:cs typeface="Times New Roman" charset="0"/>
              </a:rPr>
              <a:t>ttyy</a:t>
            </a:r>
            <a:endParaRPr lang="en-US" sz="2400" dirty="0">
              <a:latin typeface="Arial" charset="0"/>
              <a:cs typeface="Times New Roman" charset="0"/>
            </a:endParaRPr>
          </a:p>
        </p:txBody>
      </p:sp>
      <p:sp>
        <p:nvSpPr>
          <p:cNvPr id="51205" name="Rectangle 5"/>
          <p:cNvSpPr>
            <a:spLocks noChangeArrowheads="1"/>
          </p:cNvSpPr>
          <p:nvPr/>
        </p:nvSpPr>
        <p:spPr bwMode="auto">
          <a:xfrm>
            <a:off x="228600" y="5105400"/>
            <a:ext cx="8915400" cy="1752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eaLnBrk="1" hangingPunct="1">
              <a:spcBef>
                <a:spcPct val="20000"/>
              </a:spcBef>
              <a:buClr>
                <a:schemeClr val="folHlink"/>
              </a:buClr>
              <a:buSzPct val="60000"/>
              <a:buFont typeface="Wingdings" charset="0"/>
              <a:buChar char="n"/>
            </a:pPr>
            <a:r>
              <a:rPr lang="en-US" sz="2400" dirty="0">
                <a:latin typeface="Arial" charset="0"/>
                <a:cs typeface="Times New Roman" charset="0"/>
              </a:rPr>
              <a:t>Thus, if the genes assort independently, the expected phenotypic ratio among the offspring is 1:1:1:1</a:t>
            </a:r>
          </a:p>
        </p:txBody>
      </p:sp>
      <p:pic>
        <p:nvPicPr>
          <p:cNvPr id="43014" name="Picture 7" descr="bro92786_ta020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994" y="2209800"/>
            <a:ext cx="9206917" cy="28621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941371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p:spPr>
        <p:style>
          <a:lnRef idx="1">
            <a:schemeClr val="accent3"/>
          </a:lnRef>
          <a:fillRef idx="2">
            <a:schemeClr val="accent3"/>
          </a:fillRef>
          <a:effectRef idx="1">
            <a:schemeClr val="accent3"/>
          </a:effectRef>
          <a:fontRef idx="minor">
            <a:schemeClr val="dk1"/>
          </a:fontRef>
        </p:style>
        <p:txBody>
          <a:bodyPr>
            <a:normAutofit/>
          </a:bodyPr>
          <a:lstStyle/>
          <a:p>
            <a:r>
              <a:rPr lang="en-US" sz="2800" b="1" dirty="0" err="1" smtClean="0">
                <a:solidFill>
                  <a:schemeClr val="tx1"/>
                </a:solidFill>
              </a:rPr>
              <a:t>Dihybrid</a:t>
            </a:r>
            <a:r>
              <a:rPr lang="en-US" sz="2800" b="1" dirty="0" smtClean="0">
                <a:solidFill>
                  <a:schemeClr val="tx1"/>
                </a:solidFill>
              </a:rPr>
              <a:t> cross </a:t>
            </a:r>
            <a:r>
              <a:rPr lang="en-US" sz="2800" dirty="0" smtClean="0">
                <a:solidFill>
                  <a:schemeClr val="tx1"/>
                </a:solidFill>
              </a:rPr>
              <a:t>(2 traits)</a:t>
            </a:r>
            <a:endParaRPr lang="en-US" sz="2800" dirty="0">
              <a:solidFill>
                <a:schemeClr val="tx1"/>
              </a:solidFill>
            </a:endParaRPr>
          </a:p>
        </p:txBody>
      </p:sp>
      <p:pic>
        <p:nvPicPr>
          <p:cNvPr id="4" name="P 1" descr="bro92786_0207L"/>
          <p:cNvPicPr>
            <a:picLocks noGrp="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0" y="1295400"/>
            <a:ext cx="9144000" cy="495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8" name="Picture 10" descr="bro92786_0209L"/>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066800"/>
            <a:ext cx="9144000" cy="5138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7172796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style>
          <a:lnRef idx="1">
            <a:schemeClr val="accent3"/>
          </a:lnRef>
          <a:fillRef idx="2">
            <a:schemeClr val="accent3"/>
          </a:fillRef>
          <a:effectRef idx="1">
            <a:schemeClr val="accent3"/>
          </a:effectRef>
          <a:fontRef idx="minor">
            <a:schemeClr val="dk1"/>
          </a:fontRef>
        </p:style>
        <p:txBody>
          <a:bodyPr>
            <a:normAutofit/>
          </a:bodyPr>
          <a:lstStyle/>
          <a:p>
            <a:r>
              <a:rPr lang="en-US" sz="2400" b="1" dirty="0" smtClean="0">
                <a:latin typeface="Arial" charset="0"/>
              </a:rPr>
              <a:t>Law of </a:t>
            </a:r>
            <a:r>
              <a:rPr lang="en-US" sz="2400" b="1" dirty="0" smtClean="0">
                <a:solidFill>
                  <a:srgbClr val="000BF0"/>
                </a:solidFill>
                <a:latin typeface="Arial" charset="0"/>
              </a:rPr>
              <a:t>Independent assortment </a:t>
            </a:r>
            <a:r>
              <a:rPr lang="en-US" sz="2400" b="1" dirty="0" smtClean="0">
                <a:solidFill>
                  <a:srgbClr val="008000"/>
                </a:solidFill>
                <a:latin typeface="Arial" charset="0"/>
              </a:rPr>
              <a:t>(</a:t>
            </a:r>
            <a:r>
              <a:rPr lang="en-US" sz="2400" b="1" dirty="0" smtClean="0">
                <a:solidFill>
                  <a:srgbClr val="008000"/>
                </a:solidFill>
                <a:latin typeface="Arial" charset="0"/>
                <a:ea typeface="Times New Roman" charset="0"/>
                <a:cs typeface="Times New Roman" charset="0"/>
              </a:rPr>
              <a:t>Pattern of Inheritance)</a:t>
            </a:r>
            <a:endParaRPr lang="en-US" sz="2400" b="1" dirty="0"/>
          </a:p>
        </p:txBody>
      </p:sp>
      <p:sp>
        <p:nvSpPr>
          <p:cNvPr id="3" name="Content Placeholder 2"/>
          <p:cNvSpPr>
            <a:spLocks noGrp="1"/>
          </p:cNvSpPr>
          <p:nvPr>
            <p:ph idx="1"/>
          </p:nvPr>
        </p:nvSpPr>
        <p:spPr>
          <a:xfrm>
            <a:off x="0" y="990600"/>
            <a:ext cx="9144000" cy="5867400"/>
          </a:xfrm>
        </p:spPr>
        <p:txBody>
          <a:bodyPr>
            <a:normAutofit/>
          </a:bodyPr>
          <a:lstStyle/>
          <a:p>
            <a:pPr>
              <a:lnSpc>
                <a:spcPct val="80000"/>
              </a:lnSpc>
              <a:buClr>
                <a:schemeClr val="folHlink"/>
              </a:buClr>
              <a:buSzPct val="60000"/>
              <a:buFont typeface="Wingdings" charset="2"/>
              <a:buChar char="n"/>
            </a:pPr>
            <a:r>
              <a:rPr lang="en-US" sz="2400" dirty="0" smtClean="0">
                <a:solidFill>
                  <a:srgbClr val="008000"/>
                </a:solidFill>
                <a:latin typeface="Arial"/>
                <a:cs typeface="Arial"/>
              </a:rPr>
              <a:t>Based on the distribution of the different classes of the </a:t>
            </a:r>
            <a:r>
              <a:rPr lang="en-US" sz="2400" dirty="0" smtClean="0">
                <a:solidFill>
                  <a:srgbClr val="FF0000"/>
                </a:solidFill>
                <a:latin typeface="Arial"/>
                <a:cs typeface="Arial"/>
              </a:rPr>
              <a:t>F2 progeny</a:t>
            </a:r>
            <a:r>
              <a:rPr lang="en-US" sz="2400" dirty="0" smtClean="0">
                <a:solidFill>
                  <a:srgbClr val="008000"/>
                </a:solidFill>
                <a:latin typeface="Arial"/>
                <a:cs typeface="Arial"/>
              </a:rPr>
              <a:t> in a </a:t>
            </a:r>
            <a:r>
              <a:rPr lang="en-US" sz="2400" dirty="0" err="1" smtClean="0">
                <a:solidFill>
                  <a:srgbClr val="FF0000"/>
                </a:solidFill>
                <a:latin typeface="Arial"/>
                <a:cs typeface="Arial"/>
              </a:rPr>
              <a:t>dihybrid</a:t>
            </a:r>
            <a:r>
              <a:rPr lang="en-US" sz="2400" dirty="0" smtClean="0">
                <a:solidFill>
                  <a:srgbClr val="FF0000"/>
                </a:solidFill>
                <a:latin typeface="Arial"/>
                <a:cs typeface="Arial"/>
              </a:rPr>
              <a:t> cross</a:t>
            </a:r>
            <a:r>
              <a:rPr lang="en-US" sz="2400" dirty="0" smtClean="0">
                <a:solidFill>
                  <a:srgbClr val="008000"/>
                </a:solidFill>
                <a:latin typeface="Arial"/>
                <a:cs typeface="Arial"/>
              </a:rPr>
              <a:t>, Mendel concluded that                          </a:t>
            </a:r>
            <a:r>
              <a:rPr lang="en-US" sz="2400" b="1" u="sng" dirty="0" smtClean="0">
                <a:solidFill>
                  <a:srgbClr val="008000"/>
                </a:solidFill>
                <a:latin typeface="Arial"/>
                <a:cs typeface="Arial"/>
              </a:rPr>
              <a:t>the</a:t>
            </a:r>
            <a:r>
              <a:rPr lang="en-US" sz="2400" u="sng" dirty="0" smtClean="0">
                <a:solidFill>
                  <a:srgbClr val="008000"/>
                </a:solidFill>
                <a:latin typeface="Arial"/>
                <a:cs typeface="Arial"/>
              </a:rPr>
              <a:t> </a:t>
            </a:r>
            <a:r>
              <a:rPr lang="en-US" sz="2400" b="1" u="sng" dirty="0" smtClean="0">
                <a:solidFill>
                  <a:srgbClr val="008000"/>
                </a:solidFill>
                <a:latin typeface="Arial"/>
                <a:cs typeface="Arial"/>
              </a:rPr>
              <a:t>factors (today we know them as genes) assort </a:t>
            </a:r>
            <a:r>
              <a:rPr lang="en-US" sz="2400" b="1" u="sng" dirty="0" smtClean="0">
                <a:solidFill>
                  <a:srgbClr val="FF0000"/>
                </a:solidFill>
                <a:latin typeface="Arial"/>
                <a:cs typeface="Arial"/>
              </a:rPr>
              <a:t>independently</a:t>
            </a:r>
            <a:r>
              <a:rPr lang="en-US" sz="2400" b="1" u="sng" dirty="0" smtClean="0">
                <a:solidFill>
                  <a:srgbClr val="008000"/>
                </a:solidFill>
                <a:latin typeface="Arial"/>
                <a:cs typeface="Arial"/>
              </a:rPr>
              <a:t>.</a:t>
            </a:r>
          </a:p>
          <a:p>
            <a:pPr>
              <a:lnSpc>
                <a:spcPct val="80000"/>
              </a:lnSpc>
              <a:buClr>
                <a:schemeClr val="folHlink"/>
              </a:buClr>
              <a:buSzPct val="60000"/>
              <a:buFont typeface="Wingdings" charset="2"/>
              <a:buChar char="n"/>
            </a:pPr>
            <a:r>
              <a:rPr lang="en-US" sz="2400" b="1" dirty="0" smtClean="0">
                <a:solidFill>
                  <a:srgbClr val="008000"/>
                </a:solidFill>
                <a:latin typeface="Arial"/>
                <a:cs typeface="Arial"/>
              </a:rPr>
              <a:t>This is the </a:t>
            </a:r>
            <a:r>
              <a:rPr lang="en-US" sz="2400" b="1" dirty="0" smtClean="0">
                <a:solidFill>
                  <a:srgbClr val="000BF0"/>
                </a:solidFill>
                <a:latin typeface="Arial"/>
                <a:cs typeface="Arial"/>
              </a:rPr>
              <a:t>law of Independent assortment</a:t>
            </a:r>
          </a:p>
          <a:p>
            <a:pPr lvl="1">
              <a:lnSpc>
                <a:spcPct val="80000"/>
              </a:lnSpc>
              <a:buClr>
                <a:schemeClr val="hlink"/>
              </a:buClr>
              <a:buSzPct val="55000"/>
              <a:buNone/>
            </a:pPr>
            <a:endParaRPr lang="en-US" sz="2400" dirty="0" smtClean="0">
              <a:solidFill>
                <a:srgbClr val="008000"/>
              </a:solidFill>
              <a:latin typeface="Arial"/>
              <a:cs typeface="Arial"/>
            </a:endParaRPr>
          </a:p>
          <a:p>
            <a:pPr marL="363538" lvl="1" indent="-363538">
              <a:lnSpc>
                <a:spcPct val="80000"/>
              </a:lnSpc>
              <a:buClr>
                <a:schemeClr val="hlink"/>
              </a:buClr>
              <a:buSzPct val="55000"/>
              <a:buFont typeface="Wingdings" charset="2"/>
              <a:buChar char="n"/>
            </a:pPr>
            <a:r>
              <a:rPr lang="en-US" sz="2400" dirty="0" smtClean="0">
                <a:solidFill>
                  <a:srgbClr val="008000"/>
                </a:solidFill>
                <a:latin typeface="Arial"/>
                <a:cs typeface="Arial"/>
              </a:rPr>
              <a:t>During gamete formation, the </a:t>
            </a:r>
            <a:r>
              <a:rPr lang="en-US" sz="2400" b="1" dirty="0" smtClean="0">
                <a:solidFill>
                  <a:srgbClr val="008000"/>
                </a:solidFill>
                <a:latin typeface="Arial"/>
                <a:cs typeface="Arial"/>
              </a:rPr>
              <a:t>segregation of any pair of hereditary determinants</a:t>
            </a:r>
            <a:r>
              <a:rPr lang="en-US" sz="2400" dirty="0" smtClean="0">
                <a:solidFill>
                  <a:srgbClr val="008000"/>
                </a:solidFill>
                <a:latin typeface="Arial"/>
                <a:cs typeface="Arial"/>
              </a:rPr>
              <a:t> </a:t>
            </a:r>
            <a:r>
              <a:rPr lang="en-US" sz="2400" b="1" dirty="0" smtClean="0">
                <a:solidFill>
                  <a:srgbClr val="008000"/>
                </a:solidFill>
                <a:latin typeface="Arial"/>
                <a:cs typeface="Arial"/>
              </a:rPr>
              <a:t>is independent of the segregation of other pairs</a:t>
            </a:r>
          </a:p>
          <a:p>
            <a:pPr lvl="1">
              <a:lnSpc>
                <a:spcPct val="80000"/>
              </a:lnSpc>
              <a:buClr>
                <a:schemeClr val="hlink"/>
              </a:buClr>
              <a:buSzPct val="55000"/>
              <a:buNone/>
            </a:pPr>
            <a:endParaRPr lang="en-US" sz="2400" dirty="0" smtClean="0">
              <a:solidFill>
                <a:srgbClr val="008000"/>
              </a:solidFill>
              <a:latin typeface="Arial"/>
              <a:cs typeface="Arial"/>
            </a:endParaRPr>
          </a:p>
          <a:p>
            <a:pPr lvl="1">
              <a:lnSpc>
                <a:spcPct val="80000"/>
              </a:lnSpc>
              <a:buClr>
                <a:schemeClr val="hlink"/>
              </a:buClr>
              <a:buSzPct val="55000"/>
              <a:buNone/>
            </a:pPr>
            <a:r>
              <a:rPr lang="en-US" sz="2400" dirty="0" smtClean="0">
                <a:solidFill>
                  <a:srgbClr val="008000"/>
                </a:solidFill>
                <a:latin typeface="Arial"/>
                <a:cs typeface="Arial"/>
              </a:rPr>
              <a:t>If one parent is </a:t>
            </a:r>
            <a:r>
              <a:rPr lang="en-US" sz="2400" dirty="0" err="1" smtClean="0">
                <a:solidFill>
                  <a:srgbClr val="008000"/>
                </a:solidFill>
                <a:latin typeface="Arial"/>
                <a:cs typeface="Arial"/>
              </a:rPr>
              <a:t>RrYy</a:t>
            </a:r>
            <a:r>
              <a:rPr lang="en-US" sz="2400" dirty="0" smtClean="0">
                <a:solidFill>
                  <a:srgbClr val="008000"/>
                </a:solidFill>
                <a:latin typeface="Arial"/>
                <a:cs typeface="Arial"/>
              </a:rPr>
              <a:t> and the other is </a:t>
            </a:r>
            <a:r>
              <a:rPr lang="en-US" sz="2400" dirty="0" err="1" smtClean="0">
                <a:solidFill>
                  <a:srgbClr val="008000"/>
                </a:solidFill>
                <a:latin typeface="Arial"/>
                <a:cs typeface="Arial"/>
              </a:rPr>
              <a:t>rryy</a:t>
            </a:r>
            <a:r>
              <a:rPr lang="en-US" sz="2400" dirty="0" smtClean="0">
                <a:solidFill>
                  <a:srgbClr val="008000"/>
                </a:solidFill>
                <a:latin typeface="Arial"/>
                <a:cs typeface="Arial"/>
              </a:rPr>
              <a:t>, the progeny will be of four types (</a:t>
            </a:r>
            <a:r>
              <a:rPr lang="en-US" sz="2400" dirty="0" smtClean="0">
                <a:solidFill>
                  <a:srgbClr val="000BF0"/>
                </a:solidFill>
                <a:latin typeface="Arial"/>
                <a:cs typeface="Arial"/>
              </a:rPr>
              <a:t>Test cross</a:t>
            </a:r>
            <a:r>
              <a:rPr lang="en-US" sz="2400" dirty="0" smtClean="0">
                <a:solidFill>
                  <a:srgbClr val="008000"/>
                </a:solidFill>
                <a:latin typeface="Arial"/>
                <a:cs typeface="Arial"/>
              </a:rPr>
              <a:t>)</a:t>
            </a:r>
          </a:p>
          <a:p>
            <a:pPr lvl="1">
              <a:lnSpc>
                <a:spcPct val="80000"/>
              </a:lnSpc>
              <a:buClr>
                <a:schemeClr val="hlink"/>
              </a:buClr>
              <a:buSzPct val="55000"/>
              <a:buNone/>
            </a:pPr>
            <a:r>
              <a:rPr lang="en-US" sz="2400" dirty="0" smtClean="0">
                <a:solidFill>
                  <a:srgbClr val="008000"/>
                </a:solidFill>
                <a:latin typeface="Arial"/>
                <a:cs typeface="Arial"/>
              </a:rPr>
              <a:t>		</a:t>
            </a:r>
            <a:r>
              <a:rPr lang="en-US" sz="2400" dirty="0" err="1" smtClean="0">
                <a:solidFill>
                  <a:srgbClr val="008000"/>
                </a:solidFill>
                <a:latin typeface="Arial"/>
                <a:cs typeface="Arial"/>
              </a:rPr>
              <a:t>RrYy</a:t>
            </a:r>
            <a:r>
              <a:rPr lang="en-US" sz="2400" dirty="0" smtClean="0">
                <a:solidFill>
                  <a:srgbClr val="008000"/>
                </a:solidFill>
                <a:latin typeface="Arial"/>
                <a:cs typeface="Arial"/>
              </a:rPr>
              <a:t>, </a:t>
            </a:r>
            <a:r>
              <a:rPr lang="en-US" sz="2400" dirty="0" err="1" smtClean="0">
                <a:solidFill>
                  <a:srgbClr val="008000"/>
                </a:solidFill>
                <a:latin typeface="Arial"/>
                <a:cs typeface="Arial"/>
              </a:rPr>
              <a:t>Rryy</a:t>
            </a:r>
            <a:r>
              <a:rPr lang="en-US" sz="2400" dirty="0" smtClean="0">
                <a:solidFill>
                  <a:srgbClr val="008000"/>
                </a:solidFill>
                <a:latin typeface="Arial"/>
                <a:cs typeface="Arial"/>
              </a:rPr>
              <a:t>, </a:t>
            </a:r>
            <a:r>
              <a:rPr lang="en-US" sz="2400" dirty="0" err="1" smtClean="0">
                <a:solidFill>
                  <a:srgbClr val="008000"/>
                </a:solidFill>
                <a:latin typeface="Arial"/>
                <a:cs typeface="Arial"/>
              </a:rPr>
              <a:t>rrYy</a:t>
            </a:r>
            <a:r>
              <a:rPr lang="en-US" sz="2400" dirty="0" smtClean="0">
                <a:solidFill>
                  <a:srgbClr val="008000"/>
                </a:solidFill>
                <a:latin typeface="Arial"/>
                <a:cs typeface="Arial"/>
              </a:rPr>
              <a:t>, </a:t>
            </a:r>
            <a:r>
              <a:rPr lang="en-US" sz="2400" dirty="0" err="1" smtClean="0">
                <a:solidFill>
                  <a:srgbClr val="008000"/>
                </a:solidFill>
                <a:latin typeface="Arial"/>
                <a:cs typeface="Arial"/>
              </a:rPr>
              <a:t>rryy</a:t>
            </a:r>
            <a:r>
              <a:rPr lang="en-US" sz="2400" dirty="0" smtClean="0">
                <a:solidFill>
                  <a:srgbClr val="008000"/>
                </a:solidFill>
                <a:latin typeface="Arial"/>
                <a:cs typeface="Arial"/>
              </a:rPr>
              <a:t> in the ratio of 1:1:1:1 </a:t>
            </a:r>
          </a:p>
          <a:p>
            <a:pPr>
              <a:buNone/>
            </a:pPr>
            <a:r>
              <a:rPr lang="en-US" sz="2400" dirty="0" smtClean="0">
                <a:latin typeface="Arial"/>
                <a:cs typeface="Arial"/>
              </a:rPr>
              <a:t> </a:t>
            </a:r>
            <a:endParaRPr lang="en-US" sz="2400" dirty="0">
              <a:latin typeface="Arial"/>
              <a:cs typeface="Aria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style>
          <a:lnRef idx="1">
            <a:schemeClr val="accent5"/>
          </a:lnRef>
          <a:fillRef idx="2">
            <a:schemeClr val="accent5"/>
          </a:fillRef>
          <a:effectRef idx="1">
            <a:schemeClr val="accent5"/>
          </a:effectRef>
          <a:fontRef idx="minor">
            <a:schemeClr val="dk1"/>
          </a:fontRef>
        </p:style>
        <p:txBody>
          <a:bodyPr>
            <a:normAutofit/>
          </a:bodyPr>
          <a:lstStyle/>
          <a:p>
            <a:r>
              <a:rPr lang="en-US" sz="3200" b="1" dirty="0" smtClean="0">
                <a:solidFill>
                  <a:srgbClr val="0000FF"/>
                </a:solidFill>
              </a:rPr>
              <a:t>Laws of Inheritance</a:t>
            </a:r>
            <a:endParaRPr lang="en-US" sz="3200" b="1" dirty="0">
              <a:solidFill>
                <a:srgbClr val="0000FF"/>
              </a:solidFill>
            </a:endParaRPr>
          </a:p>
        </p:txBody>
      </p:sp>
      <p:sp>
        <p:nvSpPr>
          <p:cNvPr id="3" name="Content Placeholder 2"/>
          <p:cNvSpPr>
            <a:spLocks noGrp="1"/>
          </p:cNvSpPr>
          <p:nvPr>
            <p:ph idx="1"/>
          </p:nvPr>
        </p:nvSpPr>
        <p:spPr>
          <a:xfrm>
            <a:off x="0" y="1143000"/>
            <a:ext cx="9144000" cy="5715000"/>
          </a:xfrm>
        </p:spPr>
        <p:txBody>
          <a:bodyPr>
            <a:normAutofit/>
          </a:bodyPr>
          <a:lstStyle/>
          <a:p>
            <a:r>
              <a:rPr lang="en-US" sz="2400" dirty="0" smtClean="0">
                <a:solidFill>
                  <a:srgbClr val="FF0000"/>
                </a:solidFill>
                <a:latin typeface="Arial" charset="0"/>
                <a:ea typeface="Times New Roman" charset="0"/>
                <a:cs typeface="Times New Roman" charset="0"/>
              </a:rPr>
              <a:t>Law of segregation </a:t>
            </a:r>
          </a:p>
          <a:p>
            <a:r>
              <a:rPr lang="en-US" sz="2400" dirty="0" smtClean="0">
                <a:solidFill>
                  <a:srgbClr val="008000"/>
                </a:solidFill>
                <a:latin typeface="Arial" charset="0"/>
                <a:ea typeface="Times New Roman" charset="0"/>
                <a:cs typeface="Times New Roman" charset="0"/>
              </a:rPr>
              <a:t>During gamete formation, the paired </a:t>
            </a:r>
            <a:r>
              <a:rPr lang="en-US" sz="2400" b="1" dirty="0" smtClean="0">
                <a:solidFill>
                  <a:srgbClr val="008000"/>
                </a:solidFill>
                <a:latin typeface="Arial" charset="0"/>
                <a:ea typeface="Times New Roman" charset="0"/>
                <a:cs typeface="Times New Roman" charset="0"/>
              </a:rPr>
              <a:t>factors segregate randomly</a:t>
            </a:r>
            <a:r>
              <a:rPr lang="en-US" sz="2400" dirty="0" smtClean="0">
                <a:solidFill>
                  <a:srgbClr val="008000"/>
                </a:solidFill>
                <a:latin typeface="Arial" charset="0"/>
                <a:ea typeface="Times New Roman" charset="0"/>
                <a:cs typeface="Times New Roman" charset="0"/>
              </a:rPr>
              <a:t> so that half of the gametes receives one factor and half of the gametes receives the other.</a:t>
            </a:r>
          </a:p>
          <a:p>
            <a:pPr lvl="1">
              <a:buNone/>
            </a:pPr>
            <a:r>
              <a:rPr lang="en-US" sz="2400" dirty="0" smtClean="0">
                <a:solidFill>
                  <a:srgbClr val="008000"/>
                </a:solidFill>
                <a:latin typeface="Arial" charset="0"/>
                <a:ea typeface="Times New Roman" charset="0"/>
                <a:cs typeface="Times New Roman" charset="0"/>
              </a:rPr>
              <a:t>If the parent is </a:t>
            </a:r>
            <a:r>
              <a:rPr lang="en-US" sz="2400" i="1" dirty="0" err="1" smtClean="0">
                <a:solidFill>
                  <a:srgbClr val="FF0000"/>
                </a:solidFill>
                <a:latin typeface="Arial" charset="0"/>
                <a:ea typeface="Times New Roman" charset="0"/>
                <a:cs typeface="Times New Roman" charset="0"/>
              </a:rPr>
              <a:t>Rr</a:t>
            </a:r>
            <a:r>
              <a:rPr lang="en-US" sz="2400" dirty="0" smtClean="0">
                <a:solidFill>
                  <a:srgbClr val="008000"/>
                </a:solidFill>
                <a:latin typeface="Arial" charset="0"/>
                <a:ea typeface="Times New Roman" charset="0"/>
                <a:cs typeface="Times New Roman" charset="0"/>
              </a:rPr>
              <a:t>, the gametes will be </a:t>
            </a:r>
            <a:r>
              <a:rPr lang="en-US" sz="2400" i="1" dirty="0" smtClean="0">
                <a:solidFill>
                  <a:srgbClr val="FF0000"/>
                </a:solidFill>
                <a:latin typeface="Arial" charset="0"/>
                <a:ea typeface="Times New Roman" charset="0"/>
                <a:cs typeface="Times New Roman" charset="0"/>
              </a:rPr>
              <a:t>R, </a:t>
            </a:r>
            <a:r>
              <a:rPr lang="en-US" sz="2400" i="1" dirty="0" err="1" smtClean="0">
                <a:solidFill>
                  <a:srgbClr val="FF0000"/>
                </a:solidFill>
                <a:latin typeface="Arial" charset="0"/>
                <a:ea typeface="Times New Roman" charset="0"/>
                <a:cs typeface="Times New Roman" charset="0"/>
              </a:rPr>
              <a:t>r</a:t>
            </a:r>
            <a:r>
              <a:rPr lang="en-US" sz="2400" i="1" dirty="0" smtClean="0">
                <a:solidFill>
                  <a:srgbClr val="FF0000"/>
                </a:solidFill>
                <a:latin typeface="Arial" charset="0"/>
                <a:ea typeface="Times New Roman" charset="0"/>
                <a:cs typeface="Times New Roman" charset="0"/>
              </a:rPr>
              <a:t> </a:t>
            </a:r>
            <a:r>
              <a:rPr lang="en-US" sz="2400" dirty="0" smtClean="0">
                <a:solidFill>
                  <a:srgbClr val="008000"/>
                </a:solidFill>
                <a:latin typeface="Arial" charset="0"/>
                <a:ea typeface="Times New Roman" charset="0"/>
                <a:cs typeface="Times New Roman" charset="0"/>
              </a:rPr>
              <a:t>in the ratio of 1:1</a:t>
            </a:r>
          </a:p>
          <a:p>
            <a:pPr lvl="1">
              <a:buNone/>
            </a:pPr>
            <a:endParaRPr lang="en-US" sz="2400" dirty="0" smtClean="0">
              <a:solidFill>
                <a:srgbClr val="008000"/>
              </a:solidFill>
              <a:latin typeface="Arial" charset="0"/>
              <a:ea typeface="Times New Roman" charset="0"/>
              <a:cs typeface="Times New Roman" charset="0"/>
            </a:endParaRPr>
          </a:p>
          <a:p>
            <a:pPr>
              <a:lnSpc>
                <a:spcPct val="80000"/>
              </a:lnSpc>
              <a:buClr>
                <a:schemeClr val="folHlink"/>
              </a:buClr>
              <a:buSzPct val="60000"/>
              <a:buFont typeface="Wingdings" charset="2"/>
              <a:buChar char="n"/>
            </a:pPr>
            <a:r>
              <a:rPr lang="en-US" sz="2400" dirty="0" smtClean="0">
                <a:solidFill>
                  <a:srgbClr val="FF0000"/>
                </a:solidFill>
                <a:latin typeface="Arial" charset="0"/>
              </a:rPr>
              <a:t>Law of Independent assortment</a:t>
            </a:r>
          </a:p>
          <a:p>
            <a:pPr lvl="1">
              <a:lnSpc>
                <a:spcPct val="80000"/>
              </a:lnSpc>
              <a:buClr>
                <a:schemeClr val="hlink"/>
              </a:buClr>
              <a:buSzPct val="55000"/>
              <a:buNone/>
            </a:pPr>
            <a:r>
              <a:rPr lang="en-US" sz="2400" dirty="0" smtClean="0">
                <a:solidFill>
                  <a:srgbClr val="008000"/>
                </a:solidFill>
                <a:latin typeface="Arial" charset="0"/>
              </a:rPr>
              <a:t>During gamete formation, the segregation of </a:t>
            </a:r>
            <a:r>
              <a:rPr lang="en-US" sz="2400" b="1" dirty="0" smtClean="0">
                <a:solidFill>
                  <a:srgbClr val="008000"/>
                </a:solidFill>
                <a:latin typeface="Arial" charset="0"/>
              </a:rPr>
              <a:t>any pair of hereditary determinants is independent of the segregation of other pairs</a:t>
            </a:r>
          </a:p>
          <a:p>
            <a:pPr lvl="1">
              <a:lnSpc>
                <a:spcPct val="80000"/>
              </a:lnSpc>
              <a:buClr>
                <a:schemeClr val="hlink"/>
              </a:buClr>
              <a:buSzPct val="55000"/>
              <a:buFont typeface="Wingdings" charset="2"/>
              <a:buChar char="n"/>
            </a:pPr>
            <a:endParaRPr lang="en-US" sz="2400" dirty="0" smtClean="0">
              <a:solidFill>
                <a:srgbClr val="008000"/>
              </a:solidFill>
              <a:latin typeface="Arial" charset="0"/>
            </a:endParaRPr>
          </a:p>
          <a:p>
            <a:pPr lvl="1">
              <a:lnSpc>
                <a:spcPct val="80000"/>
              </a:lnSpc>
              <a:buClr>
                <a:schemeClr val="hlink"/>
              </a:buClr>
              <a:buSzPct val="55000"/>
              <a:buNone/>
            </a:pPr>
            <a:r>
              <a:rPr lang="en-US" sz="2400" dirty="0" smtClean="0">
                <a:solidFill>
                  <a:srgbClr val="008000"/>
                </a:solidFill>
                <a:latin typeface="Arial" charset="0"/>
              </a:rPr>
              <a:t>If the parent is </a:t>
            </a:r>
            <a:r>
              <a:rPr lang="en-US" sz="2400" i="1" dirty="0" err="1" smtClean="0">
                <a:solidFill>
                  <a:srgbClr val="FF0000"/>
                </a:solidFill>
                <a:latin typeface="Arial" charset="0"/>
              </a:rPr>
              <a:t>RrYy</a:t>
            </a:r>
            <a:r>
              <a:rPr lang="en-US" sz="2400" dirty="0" smtClean="0">
                <a:solidFill>
                  <a:srgbClr val="008000"/>
                </a:solidFill>
                <a:latin typeface="Arial" charset="0"/>
              </a:rPr>
              <a:t>, the gametes could be of four types</a:t>
            </a:r>
          </a:p>
          <a:p>
            <a:pPr lvl="1">
              <a:lnSpc>
                <a:spcPct val="80000"/>
              </a:lnSpc>
              <a:buClr>
                <a:schemeClr val="hlink"/>
              </a:buClr>
              <a:buSzPct val="55000"/>
              <a:buNone/>
            </a:pPr>
            <a:r>
              <a:rPr lang="en-US" sz="2400" dirty="0" smtClean="0">
                <a:solidFill>
                  <a:srgbClr val="008000"/>
                </a:solidFill>
                <a:latin typeface="Arial" charset="0"/>
              </a:rPr>
              <a:t>		</a:t>
            </a:r>
            <a:r>
              <a:rPr lang="en-US" sz="2400" i="1" dirty="0" smtClean="0">
                <a:solidFill>
                  <a:srgbClr val="FF0000"/>
                </a:solidFill>
                <a:latin typeface="Arial" charset="0"/>
              </a:rPr>
              <a:t>RY, </a:t>
            </a:r>
            <a:r>
              <a:rPr lang="en-US" sz="2400" i="1" dirty="0" err="1" smtClean="0">
                <a:solidFill>
                  <a:srgbClr val="FF0000"/>
                </a:solidFill>
                <a:latin typeface="Arial" charset="0"/>
              </a:rPr>
              <a:t>Ry</a:t>
            </a:r>
            <a:r>
              <a:rPr lang="en-US" sz="2400" i="1" dirty="0" smtClean="0">
                <a:solidFill>
                  <a:srgbClr val="FF0000"/>
                </a:solidFill>
                <a:latin typeface="Arial" charset="0"/>
              </a:rPr>
              <a:t>, </a:t>
            </a:r>
            <a:r>
              <a:rPr lang="en-US" sz="2400" i="1" dirty="0" err="1" smtClean="0">
                <a:solidFill>
                  <a:srgbClr val="FF0000"/>
                </a:solidFill>
                <a:latin typeface="Arial" charset="0"/>
              </a:rPr>
              <a:t>rY</a:t>
            </a:r>
            <a:r>
              <a:rPr lang="en-US" sz="2400" i="1" dirty="0" smtClean="0">
                <a:solidFill>
                  <a:srgbClr val="FF0000"/>
                </a:solidFill>
                <a:latin typeface="Arial" charset="0"/>
              </a:rPr>
              <a:t>, </a:t>
            </a:r>
            <a:r>
              <a:rPr lang="en-US" sz="2400" i="1" dirty="0" err="1" smtClean="0">
                <a:solidFill>
                  <a:srgbClr val="FF0000"/>
                </a:solidFill>
                <a:latin typeface="Arial" charset="0"/>
              </a:rPr>
              <a:t>ry</a:t>
            </a:r>
            <a:r>
              <a:rPr lang="en-US" sz="2400" i="1" dirty="0" smtClean="0">
                <a:solidFill>
                  <a:srgbClr val="FF0000"/>
                </a:solidFill>
                <a:latin typeface="Arial" charset="0"/>
              </a:rPr>
              <a:t> </a:t>
            </a:r>
            <a:r>
              <a:rPr lang="en-US" sz="2400" dirty="0" smtClean="0">
                <a:solidFill>
                  <a:srgbClr val="008000"/>
                </a:solidFill>
                <a:latin typeface="Arial" charset="0"/>
              </a:rPr>
              <a:t>in the ratio of 1:1:1:1 </a:t>
            </a:r>
          </a:p>
          <a:p>
            <a:endParaRPr lang="en-US"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0"/>
            <a:ext cx="9144000" cy="762000"/>
          </a:xfrm>
        </p:spPr>
        <p:style>
          <a:lnRef idx="1">
            <a:schemeClr val="accent3"/>
          </a:lnRef>
          <a:fillRef idx="2">
            <a:schemeClr val="accent3"/>
          </a:fillRef>
          <a:effectRef idx="1">
            <a:schemeClr val="accent3"/>
          </a:effectRef>
          <a:fontRef idx="minor">
            <a:schemeClr val="dk1"/>
          </a:fontRef>
        </p:style>
        <p:txBody>
          <a:bodyPr>
            <a:normAutofit fontScale="90000"/>
          </a:bodyPr>
          <a:lstStyle/>
          <a:p>
            <a:pPr eaLnBrk="1" hangingPunct="1"/>
            <a:r>
              <a:rPr lang="en-US" sz="2800" dirty="0" smtClean="0">
                <a:latin typeface="Arial" charset="0"/>
              </a:rPr>
              <a:t/>
            </a:r>
            <a:br>
              <a:rPr lang="en-US" sz="2800" dirty="0" smtClean="0">
                <a:latin typeface="Arial" charset="0"/>
              </a:rPr>
            </a:br>
            <a:r>
              <a:rPr lang="en-US" sz="2800" b="1" dirty="0" smtClean="0">
                <a:latin typeface="Arial" charset="0"/>
              </a:rPr>
              <a:t>Lecture 3. </a:t>
            </a:r>
            <a:r>
              <a:rPr lang="en-US" sz="2800" dirty="0" smtClean="0">
                <a:latin typeface="Arial" charset="0"/>
              </a:rPr>
              <a:t>Mendel’s laws. Monogenic diseases inheritance.                 Probability calculations in monohybrid and </a:t>
            </a:r>
            <a:r>
              <a:rPr lang="en-US" sz="2800" dirty="0" err="1" smtClean="0">
                <a:latin typeface="Arial" charset="0"/>
              </a:rPr>
              <a:t>dihybrid</a:t>
            </a:r>
            <a:r>
              <a:rPr lang="en-US" sz="2800" dirty="0" smtClean="0">
                <a:latin typeface="Arial" charset="0"/>
              </a:rPr>
              <a:t> crosses.</a:t>
            </a:r>
            <a:r>
              <a:rPr lang="en-US" sz="2800" dirty="0" smtClean="0">
                <a:solidFill>
                  <a:srgbClr val="FF0000"/>
                </a:solidFill>
                <a:latin typeface="Arial" charset="0"/>
              </a:rPr>
              <a:t/>
            </a:r>
            <a:br>
              <a:rPr lang="en-US" sz="2800" dirty="0" smtClean="0">
                <a:solidFill>
                  <a:srgbClr val="FF0000"/>
                </a:solidFill>
                <a:latin typeface="Arial" charset="0"/>
              </a:rPr>
            </a:br>
            <a:endParaRPr lang="en-US" sz="2800" dirty="0">
              <a:solidFill>
                <a:srgbClr val="FF0000"/>
              </a:solidFill>
              <a:latin typeface="Arial" charset="0"/>
            </a:endParaRPr>
          </a:p>
        </p:txBody>
      </p:sp>
      <p:sp>
        <p:nvSpPr>
          <p:cNvPr id="17411" name="Rectangle 3"/>
          <p:cNvSpPr>
            <a:spLocks noGrp="1" noChangeArrowheads="1"/>
          </p:cNvSpPr>
          <p:nvPr>
            <p:ph type="body" idx="1"/>
          </p:nvPr>
        </p:nvSpPr>
        <p:spPr>
          <a:xfrm>
            <a:off x="0" y="990600"/>
            <a:ext cx="9144000" cy="5791200"/>
          </a:xfrm>
        </p:spPr>
        <p:txBody>
          <a:bodyPr>
            <a:normAutofit/>
          </a:bodyPr>
          <a:lstStyle/>
          <a:p>
            <a:pPr>
              <a:buNone/>
            </a:pPr>
            <a:r>
              <a:rPr lang="en-US" sz="2400" dirty="0" smtClean="0">
                <a:solidFill>
                  <a:srgbClr val="008000"/>
                </a:solidFill>
                <a:latin typeface="Arial" charset="0"/>
              </a:rPr>
              <a:t>Augustinian monk, the </a:t>
            </a:r>
            <a:r>
              <a:rPr lang="en-US" sz="2400" dirty="0" err="1" smtClean="0">
                <a:solidFill>
                  <a:srgbClr val="008000"/>
                </a:solidFill>
                <a:latin typeface="Arial" charset="0"/>
              </a:rPr>
              <a:t>Gregor</a:t>
            </a:r>
            <a:r>
              <a:rPr lang="en-US" sz="2400" dirty="0" smtClean="0">
                <a:solidFill>
                  <a:srgbClr val="008000"/>
                </a:solidFill>
                <a:latin typeface="Arial" charset="0"/>
              </a:rPr>
              <a:t> </a:t>
            </a:r>
            <a:r>
              <a:rPr lang="en-US" sz="2400" dirty="0">
                <a:solidFill>
                  <a:srgbClr val="008000"/>
                </a:solidFill>
                <a:latin typeface="Arial" charset="0"/>
              </a:rPr>
              <a:t>Johann Mendel (1822-1884) is considered </a:t>
            </a:r>
            <a:r>
              <a:rPr lang="en-US" sz="2400" dirty="0" smtClean="0">
                <a:solidFill>
                  <a:srgbClr val="008000"/>
                </a:solidFill>
                <a:latin typeface="Arial" charset="0"/>
              </a:rPr>
              <a:t>as </a:t>
            </a:r>
            <a:r>
              <a:rPr lang="en-US" sz="2400" dirty="0">
                <a:solidFill>
                  <a:srgbClr val="008000"/>
                </a:solidFill>
                <a:latin typeface="Arial" charset="0"/>
              </a:rPr>
              <a:t>father of </a:t>
            </a:r>
            <a:r>
              <a:rPr lang="en-US" sz="2400" dirty="0" smtClean="0">
                <a:solidFill>
                  <a:srgbClr val="008000"/>
                </a:solidFill>
                <a:latin typeface="Arial" charset="0"/>
              </a:rPr>
              <a:t>Genetics. He proposed the pattern of inheritance in1860s. </a:t>
            </a:r>
          </a:p>
          <a:p>
            <a:pPr marL="0" indent="0">
              <a:buNone/>
            </a:pPr>
            <a:r>
              <a:rPr lang="en-US" sz="2400" dirty="0" smtClean="0">
                <a:solidFill>
                  <a:srgbClr val="008000"/>
                </a:solidFill>
                <a:latin typeface="Arial" charset="0"/>
              </a:rPr>
              <a:t>Mendel </a:t>
            </a:r>
            <a:r>
              <a:rPr lang="en-US" sz="2400" dirty="0">
                <a:solidFill>
                  <a:srgbClr val="008000"/>
                </a:solidFill>
                <a:latin typeface="Arial" charset="0"/>
              </a:rPr>
              <a:t>chose the garden pea </a:t>
            </a:r>
            <a:r>
              <a:rPr lang="en-US" sz="2400" dirty="0" smtClean="0">
                <a:solidFill>
                  <a:srgbClr val="008000"/>
                </a:solidFill>
                <a:latin typeface="Arial" charset="0"/>
              </a:rPr>
              <a:t>to </a:t>
            </a:r>
            <a:r>
              <a:rPr lang="en-US" sz="2400" dirty="0">
                <a:solidFill>
                  <a:srgbClr val="008000"/>
                </a:solidFill>
                <a:latin typeface="Arial" charset="0"/>
              </a:rPr>
              <a:t>study</a:t>
            </a:r>
            <a:r>
              <a:rPr lang="en-US" sz="2400" dirty="0" smtClean="0">
                <a:solidFill>
                  <a:srgbClr val="008000"/>
                </a:solidFill>
                <a:latin typeface="Arial" charset="0"/>
              </a:rPr>
              <a:t> the </a:t>
            </a:r>
            <a:r>
              <a:rPr lang="en-US" sz="2400" dirty="0">
                <a:solidFill>
                  <a:srgbClr val="008000"/>
                </a:solidFill>
                <a:latin typeface="Arial" charset="0"/>
              </a:rPr>
              <a:t>natural </a:t>
            </a:r>
            <a:r>
              <a:rPr lang="en-US" sz="2400" dirty="0" smtClean="0">
                <a:solidFill>
                  <a:srgbClr val="008000"/>
                </a:solidFill>
                <a:latin typeface="Arial" charset="0"/>
              </a:rPr>
              <a:t>laws</a:t>
            </a:r>
          </a:p>
          <a:p>
            <a:pPr marL="0" indent="0">
              <a:buNone/>
            </a:pPr>
            <a:r>
              <a:rPr lang="en-US" sz="2400" dirty="0" smtClean="0">
                <a:solidFill>
                  <a:srgbClr val="008000"/>
                </a:solidFill>
                <a:latin typeface="Arial" charset="0"/>
              </a:rPr>
              <a:t> </a:t>
            </a:r>
            <a:r>
              <a:rPr lang="en-US" sz="2400" dirty="0">
                <a:solidFill>
                  <a:srgbClr val="008000"/>
                </a:solidFill>
                <a:latin typeface="Arial" charset="0"/>
              </a:rPr>
              <a:t>governing </a:t>
            </a:r>
            <a:r>
              <a:rPr lang="en-US" sz="2400" dirty="0" smtClean="0">
                <a:solidFill>
                  <a:srgbClr val="008000"/>
                </a:solidFill>
                <a:latin typeface="Arial" charset="0"/>
              </a:rPr>
              <a:t>plant hybridization.</a:t>
            </a:r>
          </a:p>
          <a:p>
            <a:pPr>
              <a:buNone/>
            </a:pPr>
            <a:r>
              <a:rPr lang="en-US" sz="2400" dirty="0" smtClean="0">
                <a:solidFill>
                  <a:srgbClr val="0000FF"/>
                </a:solidFill>
                <a:latin typeface="Arial" charset="0"/>
              </a:rPr>
              <a:t>Mendel carried out 2 types of crosses</a:t>
            </a:r>
          </a:p>
          <a:p>
            <a:pPr>
              <a:buNone/>
            </a:pPr>
            <a:r>
              <a:rPr lang="en-US" sz="2400" dirty="0" smtClean="0">
                <a:solidFill>
                  <a:srgbClr val="0000FF"/>
                </a:solidFill>
                <a:latin typeface="Arial" charset="0"/>
              </a:rPr>
              <a:t>   1.  </a:t>
            </a:r>
            <a:r>
              <a:rPr lang="en-US" sz="2400" b="1" dirty="0" smtClean="0">
                <a:solidFill>
                  <a:srgbClr val="0000FF"/>
                </a:solidFill>
                <a:latin typeface="Arial" charset="0"/>
              </a:rPr>
              <a:t>Self-fertilization</a:t>
            </a:r>
          </a:p>
          <a:p>
            <a:pPr marL="176213" lvl="2" indent="-176213"/>
            <a:r>
              <a:rPr lang="en-US" dirty="0" smtClean="0">
                <a:solidFill>
                  <a:srgbClr val="0000FF"/>
                </a:solidFill>
                <a:latin typeface="Arial" charset="0"/>
              </a:rPr>
              <a:t>Pollen and egg are derived from the same plant</a:t>
            </a:r>
          </a:p>
          <a:p>
            <a:pPr marL="265113" lvl="2" indent="-265113"/>
            <a:r>
              <a:rPr lang="en-US" dirty="0" smtClean="0">
                <a:solidFill>
                  <a:srgbClr val="0000FF"/>
                </a:solidFill>
                <a:latin typeface="Arial" charset="0"/>
              </a:rPr>
              <a:t>Naturally occurs in peas because a modified petal</a:t>
            </a:r>
          </a:p>
          <a:p>
            <a:pPr lvl="2" indent="-877888">
              <a:buNone/>
            </a:pPr>
            <a:r>
              <a:rPr lang="en-US" dirty="0" smtClean="0">
                <a:solidFill>
                  <a:srgbClr val="0000FF"/>
                </a:solidFill>
                <a:latin typeface="Arial" charset="0"/>
              </a:rPr>
              <a:t>     isolates the reproductive structures</a:t>
            </a:r>
          </a:p>
          <a:p>
            <a:pPr lvl="2" indent="-877888">
              <a:buNone/>
            </a:pPr>
            <a:r>
              <a:rPr lang="en-US" sz="2400" dirty="0" smtClean="0">
                <a:solidFill>
                  <a:srgbClr val="0000FF"/>
                </a:solidFill>
                <a:latin typeface="Arial" charset="0"/>
              </a:rPr>
              <a:t>2.  </a:t>
            </a:r>
            <a:r>
              <a:rPr lang="en-US" sz="2400" b="1" dirty="0" smtClean="0">
                <a:solidFill>
                  <a:srgbClr val="0000FF"/>
                </a:solidFill>
                <a:latin typeface="Arial" charset="0"/>
              </a:rPr>
              <a:t>Cross-fertilization</a:t>
            </a:r>
          </a:p>
          <a:p>
            <a:pPr lvl="2"/>
            <a:r>
              <a:rPr lang="en-US" dirty="0" smtClean="0">
                <a:solidFill>
                  <a:srgbClr val="0000FF"/>
                </a:solidFill>
                <a:latin typeface="Arial" charset="0"/>
              </a:rPr>
              <a:t>Pollen and egg are derived from different plants</a:t>
            </a:r>
          </a:p>
          <a:p>
            <a:pPr lvl="2"/>
            <a:r>
              <a:rPr lang="en-US" dirty="0" smtClean="0">
                <a:solidFill>
                  <a:srgbClr val="0000FF"/>
                </a:solidFill>
                <a:latin typeface="Arial" charset="0"/>
              </a:rPr>
              <a:t>Required removing and manipulating anthers</a:t>
            </a:r>
          </a:p>
          <a:p>
            <a:endParaRPr lang="en-US" sz="2400" dirty="0" smtClean="0">
              <a:solidFill>
                <a:srgbClr val="008000"/>
              </a:solidFill>
              <a:latin typeface="Arial" charset="0"/>
            </a:endParaRPr>
          </a:p>
          <a:p>
            <a:pPr eaLnBrk="1" hangingPunct="1"/>
            <a:endParaRPr lang="en-US" sz="2800" dirty="0">
              <a:solidFill>
                <a:srgbClr val="008000"/>
              </a:solidFill>
              <a:latin typeface="Arial" charset="0"/>
            </a:endParaRPr>
          </a:p>
        </p:txBody>
      </p:sp>
      <p:pic>
        <p:nvPicPr>
          <p:cNvPr id="5" name="Picture 4"/>
          <p:cNvPicPr/>
          <p:nvPr/>
        </p:nvPicPr>
        <p:blipFill>
          <a:blip r:embed="rId2"/>
          <a:srcRect/>
          <a:stretch>
            <a:fillRect/>
          </a:stretch>
        </p:blipFill>
        <p:spPr bwMode="auto">
          <a:xfrm>
            <a:off x="7680058" y="1944132"/>
            <a:ext cx="1463941" cy="1942067"/>
          </a:xfrm>
          <a:prstGeom prst="rect">
            <a:avLst/>
          </a:prstGeom>
          <a:noFill/>
          <a:ln w="9525">
            <a:noFill/>
            <a:miter lim="800000"/>
            <a:headEnd/>
            <a:tailEnd/>
          </a:ln>
        </p:spPr>
      </p:pic>
      <p:sp>
        <p:nvSpPr>
          <p:cNvPr id="6" name="TextBox 5"/>
          <p:cNvSpPr txBox="1"/>
          <p:nvPr/>
        </p:nvSpPr>
        <p:spPr>
          <a:xfrm>
            <a:off x="10210800" y="3581400"/>
            <a:ext cx="184666" cy="369332"/>
          </a:xfrm>
          <a:prstGeom prst="rect">
            <a:avLst/>
          </a:prstGeom>
          <a:noFill/>
        </p:spPr>
        <p:txBody>
          <a:bodyPr wrap="none" rtlCol="0">
            <a:spAutoFit/>
          </a:bodyPr>
          <a:lstStyle/>
          <a:p>
            <a:endParaRPr lang="en-US" dirty="0"/>
          </a:p>
        </p:txBody>
      </p:sp>
      <p:pic>
        <p:nvPicPr>
          <p:cNvPr id="7"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680059" y="3886199"/>
            <a:ext cx="1463941" cy="2971801"/>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0" y="0"/>
            <a:ext cx="9144000" cy="533400"/>
          </a:xfrm>
        </p:spPr>
        <p:style>
          <a:lnRef idx="1">
            <a:schemeClr val="accent3"/>
          </a:lnRef>
          <a:fillRef idx="2">
            <a:schemeClr val="accent3"/>
          </a:fillRef>
          <a:effectRef idx="1">
            <a:schemeClr val="accent3"/>
          </a:effectRef>
          <a:fontRef idx="minor">
            <a:schemeClr val="dk1"/>
          </a:fontRef>
        </p:style>
        <p:txBody>
          <a:bodyPr>
            <a:normAutofit/>
          </a:bodyPr>
          <a:lstStyle/>
          <a:p>
            <a:pPr eaLnBrk="1" hangingPunct="1"/>
            <a:r>
              <a:rPr lang="en-US" sz="2800" b="1" dirty="0">
                <a:solidFill>
                  <a:srgbClr val="FF0000"/>
                </a:solidFill>
                <a:latin typeface="Arial" charset="0"/>
              </a:rPr>
              <a:t>Pedigree </a:t>
            </a:r>
            <a:r>
              <a:rPr lang="en-US" sz="2800" b="1" dirty="0" smtClean="0">
                <a:solidFill>
                  <a:srgbClr val="FF0000"/>
                </a:solidFill>
                <a:latin typeface="Arial" charset="0"/>
              </a:rPr>
              <a:t>Analysis </a:t>
            </a:r>
            <a:r>
              <a:rPr lang="en-US" sz="2400" dirty="0" smtClean="0">
                <a:solidFill>
                  <a:srgbClr val="0000FF"/>
                </a:solidFill>
                <a:latin typeface="Arial" charset="0"/>
              </a:rPr>
              <a:t>(Inheritance in Humans)</a:t>
            </a:r>
            <a:endParaRPr lang="en-US" sz="2400" dirty="0">
              <a:solidFill>
                <a:srgbClr val="0000FF"/>
              </a:solidFill>
              <a:latin typeface="Arial" charset="0"/>
            </a:endParaRPr>
          </a:p>
        </p:txBody>
      </p:sp>
      <p:sp>
        <p:nvSpPr>
          <p:cNvPr id="57347" name="Rectangle 3"/>
          <p:cNvSpPr>
            <a:spLocks noGrp="1" noChangeArrowheads="1"/>
          </p:cNvSpPr>
          <p:nvPr>
            <p:ph type="body" idx="1"/>
          </p:nvPr>
        </p:nvSpPr>
        <p:spPr>
          <a:xfrm>
            <a:off x="0" y="685800"/>
            <a:ext cx="9144000" cy="5562600"/>
          </a:xfrm>
        </p:spPr>
        <p:txBody>
          <a:bodyPr>
            <a:noAutofit/>
          </a:bodyPr>
          <a:lstStyle/>
          <a:p>
            <a:pPr eaLnBrk="1" hangingPunct="1"/>
            <a:r>
              <a:rPr lang="en-US" sz="2400" dirty="0" smtClean="0">
                <a:solidFill>
                  <a:srgbClr val="FF0000"/>
                </a:solidFill>
                <a:latin typeface="Arial" charset="0"/>
                <a:ea typeface="Times New Roman" charset="0"/>
                <a:cs typeface="Times New Roman" charset="0"/>
              </a:rPr>
              <a:t>Pedigree </a:t>
            </a:r>
            <a:r>
              <a:rPr lang="en-US" sz="2400" dirty="0">
                <a:solidFill>
                  <a:srgbClr val="FF0000"/>
                </a:solidFill>
                <a:latin typeface="Arial" charset="0"/>
                <a:ea typeface="Times New Roman" charset="0"/>
                <a:cs typeface="Times New Roman" charset="0"/>
              </a:rPr>
              <a:t>analysis </a:t>
            </a:r>
            <a:r>
              <a:rPr lang="en-US" sz="2400" dirty="0">
                <a:solidFill>
                  <a:srgbClr val="008000"/>
                </a:solidFill>
                <a:latin typeface="Arial" charset="0"/>
                <a:ea typeface="Times New Roman" charset="0"/>
                <a:cs typeface="Times New Roman" charset="0"/>
              </a:rPr>
              <a:t>is used to determine the </a:t>
            </a:r>
            <a:r>
              <a:rPr lang="en-US" sz="2400" dirty="0">
                <a:solidFill>
                  <a:srgbClr val="FF0000"/>
                </a:solidFill>
                <a:latin typeface="Arial" charset="0"/>
                <a:ea typeface="Times New Roman" charset="0"/>
                <a:cs typeface="Times New Roman" charset="0"/>
              </a:rPr>
              <a:t>pattern of inheritance</a:t>
            </a:r>
            <a:r>
              <a:rPr lang="en-US" sz="2400" dirty="0">
                <a:solidFill>
                  <a:srgbClr val="008000"/>
                </a:solidFill>
                <a:latin typeface="Arial" charset="0"/>
                <a:ea typeface="Times New Roman" charset="0"/>
                <a:cs typeface="Times New Roman" charset="0"/>
              </a:rPr>
              <a:t> of traits in humans</a:t>
            </a:r>
            <a:endParaRPr lang="en-US" sz="2400" dirty="0" smtClean="0">
              <a:solidFill>
                <a:srgbClr val="008000"/>
              </a:solidFill>
              <a:latin typeface="Arial" charset="0"/>
              <a:ea typeface="Times New Roman" charset="0"/>
              <a:cs typeface="Times New Roman" charset="0"/>
            </a:endParaRPr>
          </a:p>
          <a:p>
            <a:pPr eaLnBrk="1" hangingPunct="1"/>
            <a:r>
              <a:rPr lang="en-US" sz="2400" dirty="0" smtClean="0">
                <a:solidFill>
                  <a:srgbClr val="008000"/>
                </a:solidFill>
                <a:latin typeface="Arial" charset="0"/>
                <a:ea typeface="Times New Roman" charset="0"/>
                <a:cs typeface="Times New Roman" charset="0"/>
              </a:rPr>
              <a:t>When studying human traits, it is not ethical to control parental crosses. Rather, we must rely on information from family trees or pedigrees.</a:t>
            </a:r>
          </a:p>
          <a:p>
            <a:pPr>
              <a:lnSpc>
                <a:spcPct val="90000"/>
              </a:lnSpc>
            </a:pPr>
            <a:r>
              <a:rPr lang="en-US" sz="2400" dirty="0" smtClean="0">
                <a:solidFill>
                  <a:srgbClr val="008000"/>
                </a:solidFill>
                <a:latin typeface="Arial" charset="0"/>
                <a:ea typeface="Times New Roman" charset="0"/>
                <a:cs typeface="Times New Roman" charset="0"/>
              </a:rPr>
              <a:t>Pedigree analysis is commonly used to determine the inheritance pattern of </a:t>
            </a:r>
            <a:r>
              <a:rPr lang="en-US" sz="2400" dirty="0" smtClean="0">
                <a:solidFill>
                  <a:srgbClr val="FF0000"/>
                </a:solidFill>
                <a:latin typeface="Arial" charset="0"/>
                <a:ea typeface="Times New Roman" charset="0"/>
                <a:cs typeface="Times New Roman" charset="0"/>
              </a:rPr>
              <a:t>human genetic diseases.</a:t>
            </a:r>
          </a:p>
          <a:p>
            <a:pPr>
              <a:lnSpc>
                <a:spcPct val="90000"/>
              </a:lnSpc>
            </a:pPr>
            <a:r>
              <a:rPr lang="en-US" sz="2400" dirty="0" smtClean="0">
                <a:solidFill>
                  <a:srgbClr val="008000"/>
                </a:solidFill>
                <a:latin typeface="Arial" charset="0"/>
                <a:ea typeface="Times New Roman" charset="0"/>
                <a:cs typeface="Times New Roman" charset="0"/>
              </a:rPr>
              <a:t>Genes that play a role in disease may exist as</a:t>
            </a:r>
          </a:p>
          <a:p>
            <a:pPr lvl="1">
              <a:lnSpc>
                <a:spcPct val="90000"/>
              </a:lnSpc>
            </a:pPr>
            <a:r>
              <a:rPr lang="en-US" sz="2400" dirty="0" smtClean="0">
                <a:solidFill>
                  <a:srgbClr val="008000"/>
                </a:solidFill>
                <a:latin typeface="Arial" charset="0"/>
                <a:ea typeface="Times New Roman" charset="0"/>
                <a:cs typeface="Times New Roman" charset="0"/>
              </a:rPr>
              <a:t>A </a:t>
            </a:r>
            <a:r>
              <a:rPr lang="en-US" sz="2400" dirty="0" smtClean="0">
                <a:solidFill>
                  <a:srgbClr val="FF0000"/>
                </a:solidFill>
                <a:latin typeface="Arial" charset="0"/>
                <a:ea typeface="Times New Roman" charset="0"/>
                <a:cs typeface="Times New Roman" charset="0"/>
              </a:rPr>
              <a:t>normal</a:t>
            </a:r>
            <a:r>
              <a:rPr lang="en-US" sz="2400" dirty="0" smtClean="0">
                <a:solidFill>
                  <a:srgbClr val="008000"/>
                </a:solidFill>
                <a:latin typeface="Arial" charset="0"/>
                <a:ea typeface="Times New Roman" charset="0"/>
                <a:cs typeface="Times New Roman" charset="0"/>
              </a:rPr>
              <a:t> allele </a:t>
            </a:r>
            <a:r>
              <a:rPr lang="en-US" sz="2400" dirty="0" smtClean="0">
                <a:solidFill>
                  <a:srgbClr val="008000"/>
                </a:solidFill>
                <a:latin typeface="Arial" charset="0"/>
                <a:ea typeface="Times New Roman" charset="0"/>
                <a:cs typeface="Times New Roman" charset="0"/>
                <a:sym typeface="Wingdings" charset="2"/>
              </a:rPr>
              <a:t> </a:t>
            </a:r>
          </a:p>
          <a:p>
            <a:pPr lvl="1">
              <a:lnSpc>
                <a:spcPct val="90000"/>
              </a:lnSpc>
            </a:pPr>
            <a:r>
              <a:rPr lang="en-US" sz="2400" dirty="0" smtClean="0">
                <a:solidFill>
                  <a:srgbClr val="008000"/>
                </a:solidFill>
                <a:latin typeface="Arial" charset="0"/>
                <a:ea typeface="Times New Roman" charset="0"/>
                <a:cs typeface="Times New Roman" charset="0"/>
                <a:sym typeface="Wingdings" charset="2"/>
              </a:rPr>
              <a:t>A </a:t>
            </a:r>
            <a:r>
              <a:rPr lang="en-US" sz="2400" dirty="0" smtClean="0">
                <a:solidFill>
                  <a:srgbClr val="FF0000"/>
                </a:solidFill>
                <a:latin typeface="Arial" charset="0"/>
                <a:ea typeface="Times New Roman" charset="0"/>
                <a:cs typeface="Times New Roman" charset="0"/>
                <a:sym typeface="Wingdings" charset="2"/>
              </a:rPr>
              <a:t>mutant</a:t>
            </a:r>
            <a:r>
              <a:rPr lang="en-US" sz="2400" dirty="0" smtClean="0">
                <a:solidFill>
                  <a:srgbClr val="008000"/>
                </a:solidFill>
                <a:latin typeface="Arial" charset="0"/>
                <a:ea typeface="Times New Roman" charset="0"/>
                <a:cs typeface="Times New Roman" charset="0"/>
                <a:sym typeface="Wingdings" charset="2"/>
              </a:rPr>
              <a:t> allele that causes disease symptoms</a:t>
            </a:r>
          </a:p>
          <a:p>
            <a:pPr>
              <a:lnSpc>
                <a:spcPct val="90000"/>
              </a:lnSpc>
            </a:pPr>
            <a:r>
              <a:rPr lang="en-US" sz="2400" dirty="0" smtClean="0">
                <a:solidFill>
                  <a:srgbClr val="008000"/>
                </a:solidFill>
                <a:latin typeface="Arial" charset="0"/>
                <a:ea typeface="Times New Roman" charset="0"/>
                <a:cs typeface="Times New Roman" charset="0"/>
              </a:rPr>
              <a:t>Disease that follow a simple </a:t>
            </a:r>
            <a:r>
              <a:rPr lang="en-US" sz="2400" dirty="0" err="1" smtClean="0">
                <a:solidFill>
                  <a:srgbClr val="FF0000"/>
                </a:solidFill>
                <a:latin typeface="Arial" charset="0"/>
                <a:ea typeface="Times New Roman" charset="0"/>
                <a:cs typeface="Times New Roman" charset="0"/>
              </a:rPr>
              <a:t>Mendelian</a:t>
            </a:r>
            <a:r>
              <a:rPr lang="en-US" sz="2400" dirty="0" smtClean="0">
                <a:solidFill>
                  <a:srgbClr val="FF0000"/>
                </a:solidFill>
                <a:latin typeface="Arial" charset="0"/>
                <a:ea typeface="Times New Roman" charset="0"/>
                <a:cs typeface="Times New Roman" charset="0"/>
              </a:rPr>
              <a:t> pattern of inheritance </a:t>
            </a:r>
            <a:r>
              <a:rPr lang="en-US" sz="2400" dirty="0" smtClean="0">
                <a:solidFill>
                  <a:srgbClr val="008000"/>
                </a:solidFill>
                <a:latin typeface="Arial" charset="0"/>
                <a:ea typeface="Times New Roman" charset="0"/>
                <a:cs typeface="Times New Roman" charset="0"/>
              </a:rPr>
              <a:t>can be</a:t>
            </a:r>
          </a:p>
          <a:p>
            <a:pPr lvl="1">
              <a:lnSpc>
                <a:spcPct val="90000"/>
              </a:lnSpc>
            </a:pPr>
            <a:r>
              <a:rPr lang="en-US" sz="2400" dirty="0" smtClean="0">
                <a:solidFill>
                  <a:srgbClr val="FF0000"/>
                </a:solidFill>
                <a:latin typeface="Arial" charset="0"/>
                <a:ea typeface="Times New Roman" charset="0"/>
                <a:cs typeface="Times New Roman" charset="0"/>
              </a:rPr>
              <a:t>Dominant </a:t>
            </a:r>
          </a:p>
          <a:p>
            <a:pPr lvl="1">
              <a:lnSpc>
                <a:spcPct val="90000"/>
              </a:lnSpc>
            </a:pPr>
            <a:r>
              <a:rPr lang="en-US" sz="2400" dirty="0" smtClean="0">
                <a:solidFill>
                  <a:srgbClr val="FF0000"/>
                </a:solidFill>
                <a:latin typeface="Arial" charset="0"/>
                <a:ea typeface="Times New Roman" charset="0"/>
                <a:cs typeface="Times New Roman" charset="0"/>
              </a:rPr>
              <a:t>Recessive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80" name="Picture 12" descr="bro92786_0211bL"/>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886075" y="-13148"/>
            <a:ext cx="3667125" cy="67155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7689271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body" idx="1"/>
          </p:nvPr>
        </p:nvSpPr>
        <p:spPr>
          <a:xfrm>
            <a:off x="0" y="228600"/>
            <a:ext cx="9144000" cy="6248400"/>
          </a:xfrm>
        </p:spPr>
        <p:txBody>
          <a:bodyPr/>
          <a:lstStyle/>
          <a:p>
            <a:pPr eaLnBrk="1" hangingPunct="1"/>
            <a:r>
              <a:rPr lang="en-US" sz="2800" dirty="0">
                <a:solidFill>
                  <a:srgbClr val="FF0000"/>
                </a:solidFill>
                <a:latin typeface="Arial" charset="0"/>
                <a:cs typeface="Times New Roman" charset="0"/>
              </a:rPr>
              <a:t>A </a:t>
            </a:r>
            <a:r>
              <a:rPr lang="en-US" sz="2800" b="1" dirty="0">
                <a:solidFill>
                  <a:srgbClr val="FF0000"/>
                </a:solidFill>
                <a:latin typeface="Arial" charset="0"/>
                <a:cs typeface="Times New Roman" charset="0"/>
              </a:rPr>
              <a:t>recessive pattern </a:t>
            </a:r>
            <a:r>
              <a:rPr lang="en-US" sz="2800" dirty="0">
                <a:solidFill>
                  <a:srgbClr val="FF0000"/>
                </a:solidFill>
                <a:latin typeface="Arial" charset="0"/>
                <a:cs typeface="Times New Roman" charset="0"/>
              </a:rPr>
              <a:t>of inheritance makes </a:t>
            </a:r>
            <a:r>
              <a:rPr lang="en-US" sz="2800" dirty="0" smtClean="0">
                <a:solidFill>
                  <a:srgbClr val="FF0000"/>
                </a:solidFill>
                <a:latin typeface="Arial" charset="0"/>
                <a:cs typeface="Times New Roman" charset="0"/>
              </a:rPr>
              <a:t>2 </a:t>
            </a:r>
            <a:r>
              <a:rPr lang="en-US" sz="2800" dirty="0">
                <a:solidFill>
                  <a:srgbClr val="FF0000"/>
                </a:solidFill>
                <a:latin typeface="Arial" charset="0"/>
                <a:cs typeface="Times New Roman" charset="0"/>
              </a:rPr>
              <a:t>important predictions</a:t>
            </a:r>
          </a:p>
          <a:p>
            <a:pPr marL="360363" lvl="1" indent="-180975" eaLnBrk="1" hangingPunct="1">
              <a:buNone/>
            </a:pPr>
            <a:r>
              <a:rPr lang="en-US" sz="2400" dirty="0">
                <a:latin typeface="Arial" charset="0"/>
                <a:cs typeface="Times New Roman" charset="0"/>
              </a:rPr>
              <a:t>1.  Two normal heterozygous individuals will have, on average, 25% of their offspring affected </a:t>
            </a:r>
          </a:p>
          <a:p>
            <a:pPr marL="179388" lvl="1" indent="0" eaLnBrk="1" hangingPunct="1">
              <a:buNone/>
            </a:pPr>
            <a:r>
              <a:rPr lang="en-US" sz="2400" dirty="0">
                <a:latin typeface="Arial" charset="0"/>
                <a:cs typeface="Times New Roman" charset="0"/>
              </a:rPr>
              <a:t>2.  Two affected individuals will produce 100% affected </a:t>
            </a:r>
            <a:r>
              <a:rPr lang="en-US" sz="2400" dirty="0" smtClean="0">
                <a:latin typeface="Arial" charset="0"/>
                <a:cs typeface="Times New Roman" charset="0"/>
              </a:rPr>
              <a:t> offspring</a:t>
            </a:r>
          </a:p>
          <a:p>
            <a:pPr marL="457200" lvl="1" indent="0" eaLnBrk="1" hangingPunct="1">
              <a:buNone/>
            </a:pPr>
            <a:endParaRPr lang="en-US" sz="2400" dirty="0">
              <a:latin typeface="Arial" charset="0"/>
              <a:cs typeface="Times New Roman" charset="0"/>
            </a:endParaRPr>
          </a:p>
          <a:p>
            <a:pPr eaLnBrk="1" hangingPunct="1"/>
            <a:r>
              <a:rPr lang="en-US" sz="2800" dirty="0">
                <a:solidFill>
                  <a:srgbClr val="FF0000"/>
                </a:solidFill>
                <a:latin typeface="Arial" charset="0"/>
                <a:cs typeface="Times New Roman" charset="0"/>
              </a:rPr>
              <a:t>A </a:t>
            </a:r>
            <a:r>
              <a:rPr lang="en-US" sz="2800" b="1" dirty="0">
                <a:solidFill>
                  <a:srgbClr val="FF0000"/>
                </a:solidFill>
                <a:latin typeface="Arial" charset="0"/>
                <a:cs typeface="Times New Roman" charset="0"/>
              </a:rPr>
              <a:t>dominant pattern </a:t>
            </a:r>
            <a:r>
              <a:rPr lang="en-US" sz="2800" dirty="0">
                <a:solidFill>
                  <a:srgbClr val="FF0000"/>
                </a:solidFill>
                <a:latin typeface="Arial" charset="0"/>
                <a:cs typeface="Times New Roman" charset="0"/>
              </a:rPr>
              <a:t>of inheritance predicts that</a:t>
            </a:r>
          </a:p>
          <a:p>
            <a:pPr marL="360363" lvl="1" indent="-269875" eaLnBrk="1" hangingPunct="1"/>
            <a:r>
              <a:rPr lang="en-US" sz="2400" dirty="0">
                <a:latin typeface="Arial" charset="0"/>
                <a:cs typeface="Times New Roman" charset="0"/>
              </a:rPr>
              <a:t>An affected individual will have inherited the gene from at least one affected parent</a:t>
            </a:r>
          </a:p>
          <a:p>
            <a:pPr marL="360363" lvl="1" indent="-269875" eaLnBrk="1" hangingPunct="1"/>
            <a:r>
              <a:rPr lang="en-US" sz="2400" dirty="0">
                <a:solidFill>
                  <a:srgbClr val="000BF0"/>
                </a:solidFill>
                <a:latin typeface="Arial" charset="0"/>
                <a:cs typeface="Times New Roman" charset="0"/>
              </a:rPr>
              <a:t>Alternatively</a:t>
            </a:r>
            <a:r>
              <a:rPr lang="en-US" sz="2400" dirty="0">
                <a:latin typeface="Arial" charset="0"/>
                <a:cs typeface="Times New Roman" charset="0"/>
              </a:rPr>
              <a:t>, the disease may have been the result of a </a:t>
            </a:r>
            <a:r>
              <a:rPr lang="en-US" sz="2400" dirty="0">
                <a:solidFill>
                  <a:srgbClr val="000BF0"/>
                </a:solidFill>
                <a:latin typeface="Arial" charset="0"/>
                <a:cs typeface="Times New Roman" charset="0"/>
              </a:rPr>
              <a:t>new mutation </a:t>
            </a:r>
            <a:r>
              <a:rPr lang="en-US" sz="2400" dirty="0">
                <a:latin typeface="Arial" charset="0"/>
                <a:cs typeface="Times New Roman" charset="0"/>
              </a:rPr>
              <a:t>that occurred </a:t>
            </a:r>
            <a:r>
              <a:rPr lang="en-US" sz="2400" dirty="0">
                <a:solidFill>
                  <a:srgbClr val="000BF0"/>
                </a:solidFill>
                <a:latin typeface="Arial" charset="0"/>
                <a:cs typeface="Times New Roman" charset="0"/>
              </a:rPr>
              <a:t>during gamete formation</a:t>
            </a:r>
          </a:p>
        </p:txBody>
      </p:sp>
    </p:spTree>
    <p:extLst>
      <p:ext uri="{BB962C8B-B14F-4D97-AF65-F5344CB8AC3E}">
        <p14:creationId xmlns:p14="http://schemas.microsoft.com/office/powerpoint/2010/main" val="39136674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0" y="274638"/>
            <a:ext cx="9144000" cy="1143000"/>
          </a:xfrm>
        </p:spPr>
        <p:style>
          <a:lnRef idx="1">
            <a:schemeClr val="accent5"/>
          </a:lnRef>
          <a:fillRef idx="2">
            <a:schemeClr val="accent5"/>
          </a:fillRef>
          <a:effectRef idx="1">
            <a:schemeClr val="accent5"/>
          </a:effectRef>
          <a:fontRef idx="minor">
            <a:schemeClr val="dk1"/>
          </a:fontRef>
        </p:style>
        <p:txBody>
          <a:bodyPr>
            <a:normAutofit/>
          </a:bodyPr>
          <a:lstStyle/>
          <a:p>
            <a:pPr eaLnBrk="1" hangingPunct="1"/>
            <a:r>
              <a:rPr lang="en-US" cap="all" dirty="0" smtClean="0"/>
              <a:t>1. </a:t>
            </a:r>
            <a:r>
              <a:rPr lang="en-US" cap="all" dirty="0" err="1" smtClean="0"/>
              <a:t>Autosomal</a:t>
            </a:r>
            <a:r>
              <a:rPr lang="en-US" cap="all" dirty="0" smtClean="0"/>
              <a:t> recessive </a:t>
            </a:r>
            <a:r>
              <a:rPr lang="en-US" cap="all" dirty="0" err="1" smtClean="0"/>
              <a:t>DIsOrderS</a:t>
            </a:r>
            <a:endParaRPr lang="en-US" cap="all" dirty="0" smtClean="0"/>
          </a:p>
        </p:txBody>
      </p:sp>
      <p:sp>
        <p:nvSpPr>
          <p:cNvPr id="17411" name="Rectangle 3"/>
          <p:cNvSpPr>
            <a:spLocks noGrp="1" noChangeArrowheads="1"/>
          </p:cNvSpPr>
          <p:nvPr>
            <p:ph type="body" idx="1"/>
          </p:nvPr>
        </p:nvSpPr>
        <p:spPr>
          <a:xfrm>
            <a:off x="0" y="1600200"/>
            <a:ext cx="9144000" cy="4953000"/>
          </a:xfrm>
        </p:spPr>
        <p:txBody>
          <a:bodyPr/>
          <a:lstStyle/>
          <a:p>
            <a:pPr eaLnBrk="1" hangingPunct="1">
              <a:lnSpc>
                <a:spcPct val="90000"/>
              </a:lnSpc>
            </a:pPr>
            <a:r>
              <a:rPr lang="en-US" sz="2800" dirty="0" smtClean="0"/>
              <a:t>majority of </a:t>
            </a:r>
            <a:r>
              <a:rPr lang="en-US" sz="2800" dirty="0" err="1" smtClean="0"/>
              <a:t>mendelian</a:t>
            </a:r>
            <a:r>
              <a:rPr lang="en-US" sz="2800" dirty="0" smtClean="0"/>
              <a:t> disorders</a:t>
            </a:r>
          </a:p>
          <a:p>
            <a:pPr eaLnBrk="1" hangingPunct="1">
              <a:lnSpc>
                <a:spcPct val="90000"/>
              </a:lnSpc>
            </a:pPr>
            <a:r>
              <a:rPr lang="en-US" sz="2800" dirty="0" smtClean="0"/>
              <a:t>only </a:t>
            </a:r>
            <a:r>
              <a:rPr lang="en-US" sz="2800" u="sng" dirty="0" err="1" smtClean="0"/>
              <a:t>homozygotes</a:t>
            </a:r>
            <a:r>
              <a:rPr lang="en-US" sz="2800" u="sng" dirty="0" smtClean="0"/>
              <a:t> are affected</a:t>
            </a:r>
            <a:r>
              <a:rPr lang="en-US" sz="2800" dirty="0" smtClean="0"/>
              <a:t>, </a:t>
            </a:r>
            <a:r>
              <a:rPr lang="en-US" sz="2800" u="sng" dirty="0" err="1" smtClean="0"/>
              <a:t>heterozygotes</a:t>
            </a:r>
            <a:r>
              <a:rPr lang="en-US" sz="2800" u="sng" dirty="0" smtClean="0"/>
              <a:t> (parents) are only carriers</a:t>
            </a:r>
          </a:p>
          <a:p>
            <a:pPr eaLnBrk="1" hangingPunct="1">
              <a:lnSpc>
                <a:spcPct val="90000"/>
              </a:lnSpc>
            </a:pPr>
            <a:r>
              <a:rPr lang="en-US" sz="2800" u="sng" dirty="0" smtClean="0"/>
              <a:t>25% of descendants</a:t>
            </a:r>
            <a:r>
              <a:rPr lang="en-US" sz="2800" dirty="0" smtClean="0"/>
              <a:t> are affected</a:t>
            </a:r>
          </a:p>
          <a:p>
            <a:pPr eaLnBrk="1" hangingPunct="1">
              <a:lnSpc>
                <a:spcPct val="90000"/>
              </a:lnSpc>
            </a:pPr>
            <a:r>
              <a:rPr lang="en-US" sz="2800" dirty="0" smtClean="0"/>
              <a:t>if the mutant gene occurs with low frequency - high probability in </a:t>
            </a:r>
            <a:r>
              <a:rPr lang="en-US" sz="2800" u="sng" dirty="0" smtClean="0"/>
              <a:t>consanguineous marriages</a:t>
            </a:r>
          </a:p>
          <a:p>
            <a:pPr eaLnBrk="1" hangingPunct="1">
              <a:lnSpc>
                <a:spcPct val="90000"/>
              </a:lnSpc>
            </a:pPr>
            <a:r>
              <a:rPr lang="en-US" sz="2800" dirty="0" smtClean="0"/>
              <a:t>onset of symptoms often in childhood</a:t>
            </a:r>
          </a:p>
          <a:p>
            <a:pPr eaLnBrk="1" hangingPunct="1">
              <a:lnSpc>
                <a:spcPct val="90000"/>
              </a:lnSpc>
            </a:pPr>
            <a:r>
              <a:rPr lang="en-US" sz="2800" dirty="0" smtClean="0"/>
              <a:t>frequently enzymatic defect</a:t>
            </a:r>
          </a:p>
          <a:p>
            <a:pPr eaLnBrk="1" hangingPunct="1">
              <a:lnSpc>
                <a:spcPct val="90000"/>
              </a:lnSpc>
            </a:pPr>
            <a:r>
              <a:rPr lang="en-US" sz="2800" dirty="0" smtClean="0"/>
              <a:t>testing of parents and </a:t>
            </a:r>
            <a:r>
              <a:rPr lang="en-US" sz="2800" dirty="0" err="1" smtClean="0"/>
              <a:t>amnial</a:t>
            </a:r>
            <a:r>
              <a:rPr lang="en-US" sz="2800" dirty="0" smtClean="0"/>
              <a:t> cells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0" y="0"/>
            <a:ext cx="7239000" cy="533400"/>
          </a:xfrm>
        </p:spPr>
        <p:style>
          <a:lnRef idx="1">
            <a:schemeClr val="accent5"/>
          </a:lnRef>
          <a:fillRef idx="2">
            <a:schemeClr val="accent5"/>
          </a:fillRef>
          <a:effectRef idx="1">
            <a:schemeClr val="accent5"/>
          </a:effectRef>
          <a:fontRef idx="minor">
            <a:schemeClr val="dk1"/>
          </a:fontRef>
        </p:style>
        <p:txBody>
          <a:bodyPr>
            <a:normAutofit fontScale="90000"/>
          </a:bodyPr>
          <a:lstStyle/>
          <a:p>
            <a:pPr eaLnBrk="1" hangingPunct="1"/>
            <a:r>
              <a:rPr lang="en-US" cap="all" dirty="0" smtClean="0"/>
              <a:t>Cystic fibrosis </a:t>
            </a:r>
          </a:p>
        </p:txBody>
      </p:sp>
      <p:sp>
        <p:nvSpPr>
          <p:cNvPr id="18435" name="Rectangle 3"/>
          <p:cNvSpPr>
            <a:spLocks noGrp="1" noChangeArrowheads="1"/>
          </p:cNvSpPr>
          <p:nvPr>
            <p:ph type="body" idx="1"/>
          </p:nvPr>
        </p:nvSpPr>
        <p:spPr>
          <a:xfrm>
            <a:off x="0" y="533400"/>
            <a:ext cx="7239000" cy="6172200"/>
          </a:xfrm>
        </p:spPr>
        <p:txBody>
          <a:bodyPr>
            <a:normAutofit fontScale="92500" lnSpcReduction="20000"/>
          </a:bodyPr>
          <a:lstStyle/>
          <a:p>
            <a:pPr eaLnBrk="1" hangingPunct="1">
              <a:lnSpc>
                <a:spcPct val="90000"/>
              </a:lnSpc>
            </a:pPr>
            <a:r>
              <a:rPr lang="en-US" sz="2800" dirty="0" smtClean="0"/>
              <a:t>1:2000 live births - most common lethal genetic disease in white population</a:t>
            </a:r>
          </a:p>
          <a:p>
            <a:pPr eaLnBrk="1" hangingPunct="1">
              <a:lnSpc>
                <a:spcPct val="90000"/>
              </a:lnSpc>
            </a:pPr>
            <a:r>
              <a:rPr lang="en-US" sz="2800" dirty="0" smtClean="0"/>
              <a:t>defect in the transport of </a:t>
            </a:r>
            <a:r>
              <a:rPr lang="en-US" sz="2800" dirty="0" err="1" smtClean="0"/>
              <a:t>Cl</a:t>
            </a:r>
            <a:r>
              <a:rPr lang="en-US" sz="2800" dirty="0" smtClean="0"/>
              <a:t>- ions across epithelia - increased absorption of Na+ and water to the blood</a:t>
            </a:r>
          </a:p>
          <a:p>
            <a:pPr eaLnBrk="1" hangingPunct="1">
              <a:lnSpc>
                <a:spcPct val="90000"/>
              </a:lnSpc>
            </a:pPr>
            <a:r>
              <a:rPr lang="en-US" sz="2800" dirty="0" smtClean="0"/>
              <a:t>widespread defect in the exocrine glands - abnormally viscid mucous secretions</a:t>
            </a:r>
          </a:p>
          <a:p>
            <a:pPr eaLnBrk="1" hangingPunct="1">
              <a:lnSpc>
                <a:spcPct val="90000"/>
              </a:lnSpc>
            </a:pPr>
            <a:r>
              <a:rPr lang="en-US" sz="2800" dirty="0" smtClean="0"/>
              <a:t>blockage of airways, pancreatic ducts, </a:t>
            </a:r>
            <a:r>
              <a:rPr lang="en-US" sz="2800" dirty="0" err="1" smtClean="0"/>
              <a:t>biliary</a:t>
            </a:r>
            <a:r>
              <a:rPr lang="en-US" sz="2800" dirty="0" smtClean="0"/>
              <a:t> ducts</a:t>
            </a:r>
          </a:p>
          <a:p>
            <a:pPr>
              <a:lnSpc>
                <a:spcPct val="90000"/>
              </a:lnSpc>
            </a:pPr>
            <a:r>
              <a:rPr lang="en-US" sz="2800" dirty="0" smtClean="0"/>
              <a:t>CF is an </a:t>
            </a:r>
            <a:r>
              <a:rPr lang="en-US" sz="2800" dirty="0" err="1" smtClean="0"/>
              <a:t>autosomal</a:t>
            </a:r>
            <a:r>
              <a:rPr lang="en-US" sz="2800" dirty="0" smtClean="0"/>
              <a:t> recessive disease: presence of  mutation in both copies of the gene (</a:t>
            </a:r>
            <a:r>
              <a:rPr lang="en-US" sz="2800" dirty="0" err="1" smtClean="0"/>
              <a:t>chr</a:t>
            </a:r>
            <a:r>
              <a:rPr lang="en-US" sz="2800" dirty="0" smtClean="0"/>
              <a:t>. 7) for the </a:t>
            </a:r>
            <a:r>
              <a:rPr lang="en-US" sz="2800" i="1" dirty="0" smtClean="0"/>
              <a:t>cystic fibrosis </a:t>
            </a:r>
            <a:r>
              <a:rPr lang="en-US" sz="2800" i="1" dirty="0" err="1" smtClean="0"/>
              <a:t>transmembrane</a:t>
            </a:r>
            <a:r>
              <a:rPr lang="en-US" sz="2800" i="1" dirty="0" smtClean="0"/>
              <a:t> conductance regulator (CFTR) protein</a:t>
            </a:r>
            <a:r>
              <a:rPr lang="en-US" sz="2800" dirty="0" smtClean="0"/>
              <a:t>.</a:t>
            </a:r>
            <a:r>
              <a:rPr lang="en-US" sz="2800" baseline="30000" dirty="0" smtClean="0"/>
              <a:t> </a:t>
            </a:r>
            <a:r>
              <a:rPr lang="en-US" sz="2800" dirty="0" smtClean="0"/>
              <a:t>Those with a single working copy are carriers &amp; mostly normal.</a:t>
            </a:r>
            <a:r>
              <a:rPr lang="en-US" sz="2800" baseline="30000" dirty="0" smtClean="0"/>
              <a:t> </a:t>
            </a:r>
            <a:r>
              <a:rPr lang="en-US" sz="2800" dirty="0" smtClean="0"/>
              <a:t>CFTR is involved in production of sweat, digestive fluids, and mucus.</a:t>
            </a:r>
            <a:r>
              <a:rPr lang="en-US" sz="2800" baseline="30000" dirty="0" smtClean="0"/>
              <a:t> </a:t>
            </a:r>
            <a:r>
              <a:rPr lang="en-US" sz="2800" dirty="0" smtClean="0"/>
              <a:t>When CFTR is not functional, secretions which are usually thin instead become thick.</a:t>
            </a:r>
            <a:r>
              <a:rPr lang="en-US" sz="2800" baseline="30000" dirty="0" smtClean="0"/>
              <a:t> </a:t>
            </a:r>
            <a:r>
              <a:rPr lang="en-US" sz="2800" dirty="0" smtClean="0"/>
              <a:t>Diagnosed by a sweat test &amp; genetic tests. Screening of infants at birth is good practice.</a:t>
            </a:r>
          </a:p>
        </p:txBody>
      </p:sp>
      <p:pic>
        <p:nvPicPr>
          <p:cNvPr id="4" name="Рисунок 3" descr="80px-CFTR_gene_on_chromosome_7.png"/>
          <p:cNvPicPr>
            <a:picLocks noChangeAspect="1"/>
          </p:cNvPicPr>
          <p:nvPr/>
        </p:nvPicPr>
        <p:blipFill>
          <a:blip r:embed="rId2"/>
          <a:stretch>
            <a:fillRect/>
          </a:stretch>
        </p:blipFill>
        <p:spPr>
          <a:xfrm>
            <a:off x="7924114" y="152400"/>
            <a:ext cx="1010127" cy="655320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 y="1"/>
            <a:ext cx="3886198" cy="533400"/>
          </a:xfrm>
        </p:spPr>
        <p:style>
          <a:lnRef idx="1">
            <a:schemeClr val="accent3"/>
          </a:lnRef>
          <a:fillRef idx="2">
            <a:schemeClr val="accent3"/>
          </a:fillRef>
          <a:effectRef idx="1">
            <a:schemeClr val="accent3"/>
          </a:effectRef>
          <a:fontRef idx="minor">
            <a:schemeClr val="dk1"/>
          </a:fontRef>
        </p:style>
        <p:txBody>
          <a:bodyPr>
            <a:normAutofit/>
          </a:bodyPr>
          <a:lstStyle/>
          <a:p>
            <a:r>
              <a:rPr lang="en-US" sz="2800" dirty="0" smtClean="0"/>
              <a:t>Cystic fibrosis (CF) </a:t>
            </a:r>
            <a:endParaRPr lang="ru-RU" sz="2800" dirty="0"/>
          </a:p>
        </p:txBody>
      </p:sp>
      <p:pic>
        <p:nvPicPr>
          <p:cNvPr id="5" name="Содержимое 4" descr="290px-Blausen_0286_CysticFibrosis.png"/>
          <p:cNvPicPr>
            <a:picLocks noGrp="1" noChangeAspect="1"/>
          </p:cNvPicPr>
          <p:nvPr>
            <p:ph idx="1"/>
          </p:nvPr>
        </p:nvPicPr>
        <p:blipFill>
          <a:blip r:embed="rId2" cstate="email">
            <a:extLst>
              <a:ext uri="{28A0092B-C50C-407E-A947-70E740481C1C}">
                <a14:useLocalDpi xmlns:a14="http://schemas.microsoft.com/office/drawing/2010/main"/>
              </a:ext>
            </a:extLst>
          </a:blip>
          <a:srcRect t="12557" b="7628"/>
          <a:stretch>
            <a:fillRect/>
          </a:stretch>
        </p:blipFill>
        <p:spPr>
          <a:xfrm>
            <a:off x="5495409" y="0"/>
            <a:ext cx="3648591" cy="3886200"/>
          </a:xfrm>
        </p:spPr>
      </p:pic>
      <p:sp>
        <p:nvSpPr>
          <p:cNvPr id="4" name="Текст 3"/>
          <p:cNvSpPr>
            <a:spLocks noGrp="1"/>
          </p:cNvSpPr>
          <p:nvPr>
            <p:ph type="body" sz="half" idx="2"/>
          </p:nvPr>
        </p:nvSpPr>
        <p:spPr>
          <a:xfrm>
            <a:off x="-1" y="533401"/>
            <a:ext cx="4086009" cy="6818999"/>
          </a:xfrm>
        </p:spPr>
        <p:txBody>
          <a:bodyPr>
            <a:noAutofit/>
          </a:bodyPr>
          <a:lstStyle/>
          <a:p>
            <a:r>
              <a:rPr lang="en-US" sz="2800" dirty="0" smtClean="0"/>
              <a:t>affects mostly </a:t>
            </a:r>
            <a:r>
              <a:rPr lang="en-US" sz="2800" b="1" dirty="0" smtClean="0"/>
              <a:t>lungs</a:t>
            </a:r>
            <a:r>
              <a:rPr lang="en-US" sz="2800" dirty="0" smtClean="0"/>
              <a:t>, but also the </a:t>
            </a:r>
            <a:r>
              <a:rPr lang="en-US" sz="2800" i="1" dirty="0" smtClean="0"/>
              <a:t>pancreas, liver, kidneys, </a:t>
            </a:r>
            <a:r>
              <a:rPr lang="en-US" sz="2800" dirty="0" smtClean="0"/>
              <a:t>&amp;</a:t>
            </a:r>
            <a:r>
              <a:rPr lang="en-US" sz="2800" i="1" dirty="0" smtClean="0"/>
              <a:t> intestine.</a:t>
            </a:r>
            <a:r>
              <a:rPr lang="en-US" sz="2800" dirty="0" smtClean="0"/>
              <a:t> Long-term issues: difficulty breathing &amp; coughing up mucus due to frequent lung infections. Other signs &amp; symptoms: sinus infections, poor growth, fatty stool, clubbing fingers &amp; toes, male infertility, among others. Patients may differ in symptoms severity.</a:t>
            </a:r>
          </a:p>
          <a:p>
            <a:endParaRPr lang="en-US" sz="2400" dirty="0" smtClean="0"/>
          </a:p>
        </p:txBody>
      </p:sp>
      <p:pic>
        <p:nvPicPr>
          <p:cNvPr id="7" name="Рисунок 6" descr="280px-ClubbingCF.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3886200" y="3182034"/>
            <a:ext cx="1189678" cy="1271724"/>
          </a:xfrm>
          <a:prstGeom prst="rect">
            <a:avLst/>
          </a:prstGeom>
        </p:spPr>
      </p:pic>
      <p:pic>
        <p:nvPicPr>
          <p:cNvPr id="8" name="Рисунок 7" descr="310px-Cysticfibrosis01.jpg"/>
          <p:cNvPicPr>
            <a:picLocks noChangeAspect="1"/>
          </p:cNvPicPr>
          <p:nvPr/>
        </p:nvPicPr>
        <p:blipFill>
          <a:blip r:embed="rId4"/>
          <a:stretch>
            <a:fillRect/>
          </a:stretch>
        </p:blipFill>
        <p:spPr>
          <a:xfrm>
            <a:off x="5068607" y="3733800"/>
            <a:ext cx="4382363" cy="3124200"/>
          </a:xfrm>
          <a:prstGeom prst="rect">
            <a:avLst/>
          </a:prstGeom>
        </p:spPr>
      </p:pic>
      <p:pic>
        <p:nvPicPr>
          <p:cNvPr id="9" name="Рисунок 8" descr="220px-Icsi.JP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rot="5400000">
            <a:off x="3696594" y="5226428"/>
            <a:ext cx="1493420" cy="1171792"/>
          </a:xfrm>
          <a:prstGeom prst="rect">
            <a:avLst/>
          </a:prstGeom>
        </p:spPr>
      </p:pic>
      <p:pic>
        <p:nvPicPr>
          <p:cNvPr id="10" name="Рисунок 9" descr="220px-Dorothy_Hansine_Andersen.jpg"/>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4228892" y="273050"/>
            <a:ext cx="1266518" cy="1799605"/>
          </a:xfrm>
          <a:prstGeom prst="rect">
            <a:avLst/>
          </a:prstGeom>
        </p:spPr>
      </p:pic>
      <p:sp>
        <p:nvSpPr>
          <p:cNvPr id="11" name="Прямоугольник 10"/>
          <p:cNvSpPr/>
          <p:nvPr/>
        </p:nvSpPr>
        <p:spPr>
          <a:xfrm>
            <a:off x="4086008" y="1981200"/>
            <a:ext cx="1857592" cy="923330"/>
          </a:xfrm>
          <a:prstGeom prst="rect">
            <a:avLst/>
          </a:prstGeom>
        </p:spPr>
        <p:txBody>
          <a:bodyPr wrap="square">
            <a:spAutoFit/>
          </a:bodyPr>
          <a:lstStyle/>
          <a:p>
            <a:pPr algn="ctr"/>
            <a:r>
              <a:rPr lang="en-US" b="1" dirty="0" smtClean="0">
                <a:hlinkClick r:id="rId7" tooltip="Dorothy Hansine Andersen"/>
              </a:rPr>
              <a:t>D. H. Andersen</a:t>
            </a:r>
            <a:r>
              <a:rPr lang="en-US" b="1" dirty="0" smtClean="0"/>
              <a:t> described cystic fibrosis  in 1938</a:t>
            </a:r>
            <a:endParaRPr lang="ru-RU" b="1"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type="body" idx="1"/>
          </p:nvPr>
        </p:nvSpPr>
        <p:spPr>
          <a:xfrm>
            <a:off x="0" y="838201"/>
            <a:ext cx="9144000" cy="6019799"/>
          </a:xfrm>
        </p:spPr>
        <p:txBody>
          <a:bodyPr>
            <a:normAutofit/>
          </a:bodyPr>
          <a:lstStyle/>
          <a:p>
            <a:pPr eaLnBrk="1" hangingPunct="1">
              <a:lnSpc>
                <a:spcPct val="90000"/>
              </a:lnSpc>
            </a:pPr>
            <a:r>
              <a:rPr lang="en-US" sz="2800" u="sng" dirty="0" smtClean="0"/>
              <a:t>Pancreatic abnormalities</a:t>
            </a:r>
            <a:r>
              <a:rPr lang="en-US" sz="2800" dirty="0" smtClean="0"/>
              <a:t> (85%) - dilatation of ducts, atrophy of exocrine part, fibrosis</a:t>
            </a:r>
          </a:p>
          <a:p>
            <a:pPr eaLnBrk="1" hangingPunct="1">
              <a:lnSpc>
                <a:spcPct val="90000"/>
              </a:lnSpc>
            </a:pPr>
            <a:r>
              <a:rPr lang="en-US" sz="2800" u="sng" dirty="0" smtClean="0"/>
              <a:t>Pulmonary lesions</a:t>
            </a:r>
            <a:r>
              <a:rPr lang="en-US" sz="2800" dirty="0" smtClean="0"/>
              <a:t> - dilatation of bronchioles, mucus retention, repeated inflammation, </a:t>
            </a:r>
            <a:r>
              <a:rPr lang="en-US" sz="2800" dirty="0" err="1" smtClean="0"/>
              <a:t>bronchiectasis</a:t>
            </a:r>
            <a:r>
              <a:rPr lang="en-US" sz="2800" dirty="0" smtClean="0"/>
              <a:t>, lung abscesses, emphysema and </a:t>
            </a:r>
            <a:r>
              <a:rPr lang="en-US" sz="2800" dirty="0" err="1" smtClean="0"/>
              <a:t>atelectasis</a:t>
            </a:r>
            <a:r>
              <a:rPr lang="en-US" sz="2800" dirty="0" smtClean="0"/>
              <a:t> (100%), </a:t>
            </a:r>
            <a:r>
              <a:rPr lang="en-US" sz="2800" i="1" dirty="0" err="1" smtClean="0"/>
              <a:t>cor</a:t>
            </a:r>
            <a:r>
              <a:rPr lang="en-US" sz="2800" i="1" dirty="0" smtClean="0"/>
              <a:t> </a:t>
            </a:r>
            <a:r>
              <a:rPr lang="en-US" sz="2800" i="1" dirty="0" err="1" smtClean="0"/>
              <a:t>pulmonale</a:t>
            </a:r>
            <a:r>
              <a:rPr lang="en-US" sz="2800" i="1" dirty="0" smtClean="0"/>
              <a:t> </a:t>
            </a:r>
            <a:r>
              <a:rPr lang="en-US" sz="2800" i="1" dirty="0" err="1" smtClean="0"/>
              <a:t>chronicum</a:t>
            </a:r>
            <a:endParaRPr lang="en-US" sz="2800" i="1" dirty="0" smtClean="0"/>
          </a:p>
          <a:p>
            <a:pPr eaLnBrk="1" hangingPunct="1">
              <a:lnSpc>
                <a:spcPct val="90000"/>
              </a:lnSpc>
            </a:pPr>
            <a:r>
              <a:rPr lang="en-US" sz="2800" u="sng" dirty="0" smtClean="0"/>
              <a:t>GIT</a:t>
            </a:r>
            <a:r>
              <a:rPr lang="en-US" sz="2800" dirty="0" smtClean="0"/>
              <a:t> - </a:t>
            </a:r>
            <a:r>
              <a:rPr lang="en-US" sz="2800" i="1" dirty="0" err="1" smtClean="0"/>
              <a:t>meconium</a:t>
            </a:r>
            <a:r>
              <a:rPr lang="en-US" sz="2800" i="1" dirty="0" smtClean="0"/>
              <a:t> </a:t>
            </a:r>
            <a:r>
              <a:rPr lang="en-US" sz="2800" i="1" dirty="0" err="1" smtClean="0"/>
              <a:t>ileus</a:t>
            </a:r>
            <a:r>
              <a:rPr lang="en-US" sz="2800" i="1" dirty="0" smtClean="0"/>
              <a:t> </a:t>
            </a:r>
            <a:r>
              <a:rPr lang="en-US" sz="2800" dirty="0" smtClean="0"/>
              <a:t>(newborns) (25%), </a:t>
            </a:r>
            <a:r>
              <a:rPr lang="en-US" sz="2800" dirty="0" err="1" smtClean="0"/>
              <a:t>biliary</a:t>
            </a:r>
            <a:r>
              <a:rPr lang="en-US" sz="2800" dirty="0" smtClean="0"/>
              <a:t> cirrhosis (2%)</a:t>
            </a:r>
          </a:p>
          <a:p>
            <a:pPr eaLnBrk="1" hangingPunct="1">
              <a:lnSpc>
                <a:spcPct val="90000"/>
              </a:lnSpc>
            </a:pPr>
            <a:r>
              <a:rPr lang="en-US" sz="2800" u="sng" dirty="0" smtClean="0"/>
              <a:t>Male genital tract</a:t>
            </a:r>
            <a:r>
              <a:rPr lang="en-US" sz="2800" dirty="0" smtClean="0"/>
              <a:t> - sterility (obstruction of vas deferens, </a:t>
            </a:r>
            <a:r>
              <a:rPr lang="en-US" sz="2800" dirty="0" err="1" smtClean="0"/>
              <a:t>epididymis</a:t>
            </a:r>
            <a:r>
              <a:rPr lang="en-US" sz="2800" dirty="0" smtClean="0"/>
              <a:t>, seminal vesicles) (95%) </a:t>
            </a:r>
          </a:p>
        </p:txBody>
      </p:sp>
      <p:sp>
        <p:nvSpPr>
          <p:cNvPr id="3" name="Rectangle 2"/>
          <p:cNvSpPr>
            <a:spLocks noGrp="1" noChangeArrowheads="1"/>
          </p:cNvSpPr>
          <p:nvPr>
            <p:ph type="title"/>
          </p:nvPr>
        </p:nvSpPr>
        <p:spPr>
          <a:xfrm>
            <a:off x="457200" y="0"/>
            <a:ext cx="8229600" cy="838201"/>
          </a:xfrm>
        </p:spPr>
        <p:style>
          <a:lnRef idx="1">
            <a:schemeClr val="accent3"/>
          </a:lnRef>
          <a:fillRef idx="2">
            <a:schemeClr val="accent3"/>
          </a:fillRef>
          <a:effectRef idx="1">
            <a:schemeClr val="accent3"/>
          </a:effectRef>
          <a:fontRef idx="minor">
            <a:schemeClr val="dk1"/>
          </a:fontRef>
        </p:style>
        <p:txBody>
          <a:bodyPr>
            <a:normAutofit/>
          </a:bodyPr>
          <a:lstStyle/>
          <a:p>
            <a:pPr eaLnBrk="1" hangingPunct="1"/>
            <a:r>
              <a:rPr lang="en-US" dirty="0" smtClean="0"/>
              <a:t>Clinical </a:t>
            </a:r>
            <a:r>
              <a:rPr lang="en-US" dirty="0" err="1" smtClean="0"/>
              <a:t>symptomatology</a:t>
            </a:r>
            <a:endParaRPr lang="en-US"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0"/>
            <a:ext cx="8229600" cy="1143000"/>
          </a:xfrm>
        </p:spPr>
        <p:style>
          <a:lnRef idx="1">
            <a:schemeClr val="accent3"/>
          </a:lnRef>
          <a:fillRef idx="2">
            <a:schemeClr val="accent3"/>
          </a:fillRef>
          <a:effectRef idx="1">
            <a:schemeClr val="accent3"/>
          </a:effectRef>
          <a:fontRef idx="minor">
            <a:schemeClr val="dk1"/>
          </a:fontRef>
        </p:style>
        <p:txBody>
          <a:bodyPr/>
          <a:lstStyle/>
          <a:p>
            <a:pPr eaLnBrk="1" hangingPunct="1"/>
            <a:r>
              <a:rPr lang="en-US" dirty="0" smtClean="0"/>
              <a:t>Clinical </a:t>
            </a:r>
            <a:r>
              <a:rPr lang="en-US" dirty="0" err="1" smtClean="0"/>
              <a:t>symptomatology</a:t>
            </a:r>
            <a:endParaRPr lang="en-US" dirty="0" smtClean="0"/>
          </a:p>
        </p:txBody>
      </p:sp>
      <p:sp>
        <p:nvSpPr>
          <p:cNvPr id="20483" name="Rectangle 3"/>
          <p:cNvSpPr>
            <a:spLocks noGrp="1" noChangeArrowheads="1"/>
          </p:cNvSpPr>
          <p:nvPr>
            <p:ph type="body" idx="1"/>
          </p:nvPr>
        </p:nvSpPr>
        <p:spPr>
          <a:xfrm>
            <a:off x="0" y="1600200"/>
            <a:ext cx="9144000" cy="5105400"/>
          </a:xfrm>
        </p:spPr>
        <p:txBody>
          <a:bodyPr/>
          <a:lstStyle/>
          <a:p>
            <a:pPr eaLnBrk="1" hangingPunct="1"/>
            <a:r>
              <a:rPr lang="en-US" sz="2800" dirty="0" smtClean="0"/>
              <a:t>recurrent pulmonary infections</a:t>
            </a:r>
          </a:p>
          <a:p>
            <a:pPr eaLnBrk="1" hangingPunct="1"/>
            <a:r>
              <a:rPr lang="en-US" sz="2800" dirty="0" smtClean="0"/>
              <a:t>pancreatic insufficiency, </a:t>
            </a:r>
            <a:r>
              <a:rPr lang="en-US" sz="2800" dirty="0" err="1" smtClean="0"/>
              <a:t>malabsorption</a:t>
            </a:r>
            <a:r>
              <a:rPr lang="en-US" sz="2800" dirty="0" smtClean="0"/>
              <a:t> syndrome (large, foul stool), </a:t>
            </a:r>
            <a:r>
              <a:rPr lang="en-US" sz="2800" dirty="0" err="1" smtClean="0"/>
              <a:t>hypovitaminosis</a:t>
            </a:r>
            <a:r>
              <a:rPr lang="en-US" sz="2800" dirty="0" smtClean="0"/>
              <a:t> A, D, E, K, poor weight gain</a:t>
            </a:r>
          </a:p>
          <a:p>
            <a:pPr eaLnBrk="1" hangingPunct="1"/>
            <a:r>
              <a:rPr lang="en-US" sz="2800" dirty="0" smtClean="0"/>
              <a:t>high level of sodium in the sweat - "salty" children - mother's diagnosis </a:t>
            </a:r>
          </a:p>
          <a:p>
            <a:pPr eaLnBrk="1" hangingPunct="1"/>
            <a:r>
              <a:rPr lang="en-US" sz="2800" dirty="0" smtClean="0"/>
              <a:t>death usually in 3. decade due to respiratory failure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srcRect/>
          <a:stretch>
            <a:fillRect/>
          </a:stretch>
        </p:blipFill>
        <p:spPr bwMode="auto">
          <a:xfrm>
            <a:off x="1066800" y="0"/>
            <a:ext cx="7391399" cy="61261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6" descr="bro92786_0211aL"/>
          <p:cNvPicPr>
            <a:picLocks noChangeAspect="1" noChangeArrowheads="1"/>
          </p:cNvPicPr>
          <p:nvPr/>
        </p:nvPicPr>
        <p:blipFill>
          <a:blip r:embed="rId2" cstate="email">
            <a:extLst>
              <a:ext uri="{28A0092B-C50C-407E-A947-70E740481C1C}">
                <a14:useLocalDpi xmlns:a14="http://schemas.microsoft.com/office/drawing/2010/main"/>
              </a:ext>
            </a:extLst>
          </a:blip>
          <a:srcRect l="-658"/>
          <a:stretch>
            <a:fillRect/>
          </a:stretch>
        </p:blipFill>
        <p:spPr bwMode="auto">
          <a:xfrm>
            <a:off x="685800" y="32372"/>
            <a:ext cx="7696200" cy="58350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0740765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10" descr="bro92786_0202aL"/>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62000" y="533400"/>
            <a:ext cx="7086600" cy="5545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2536" name="AutoShape 8"/>
          <p:cNvSpPr>
            <a:spLocks noChangeArrowheads="1"/>
          </p:cNvSpPr>
          <p:nvPr/>
        </p:nvSpPr>
        <p:spPr bwMode="auto">
          <a:xfrm>
            <a:off x="5638800" y="5257800"/>
            <a:ext cx="3200400" cy="990600"/>
          </a:xfrm>
          <a:prstGeom prst="wedgeRectCallout">
            <a:avLst>
              <a:gd name="adj1" fmla="val 8778"/>
              <a:gd name="adj2" fmla="val -215704"/>
            </a:avLst>
          </a:prstGeom>
          <a:solidFill>
            <a:srgbClr val="FFCC99"/>
          </a:solidFill>
          <a:ln w="9525">
            <a:solidFill>
              <a:schemeClr val="tx1"/>
            </a:solidFill>
            <a:miter lim="800000"/>
            <a:headEnd/>
            <a:tailEnd/>
          </a:ln>
        </p:spPr>
        <p:txBody>
          <a:bodyPr/>
          <a:lstStyle/>
          <a:p>
            <a:pPr algn="ctr"/>
            <a:r>
              <a:rPr lang="en-US" b="1" dirty="0">
                <a:solidFill>
                  <a:schemeClr val="folHlink"/>
                </a:solidFill>
                <a:latin typeface="Arial" charset="0"/>
              </a:rPr>
              <a:t>Contain the pollen grains, where the male gametes (sperm) are produced</a:t>
            </a:r>
          </a:p>
          <a:p>
            <a:endParaRPr lang="en-US" sz="800" b="1" dirty="0">
              <a:solidFill>
                <a:schemeClr val="folHlink"/>
              </a:solidFill>
              <a:latin typeface="Arial" charset="0"/>
            </a:endParaRPr>
          </a:p>
        </p:txBody>
      </p:sp>
      <p:sp>
        <p:nvSpPr>
          <p:cNvPr id="15366" name="Rectangle 11"/>
          <p:cNvSpPr>
            <a:spLocks noChangeArrowheads="1"/>
          </p:cNvSpPr>
          <p:nvPr/>
        </p:nvSpPr>
        <p:spPr bwMode="auto">
          <a:xfrm>
            <a:off x="7010400" y="3352800"/>
            <a:ext cx="838200" cy="228600"/>
          </a:xfrm>
          <a:prstGeom prst="rect">
            <a:avLst/>
          </a:prstGeom>
          <a:solidFill>
            <a:schemeClr val="accent1">
              <a:alpha val="0"/>
            </a:schemeClr>
          </a:solidFill>
          <a:ln w="9525">
            <a:solidFill>
              <a:srgbClr val="FF0000"/>
            </a:solidFill>
            <a:miter lim="800000"/>
            <a:headEnd/>
            <a:tailEnd/>
          </a:ln>
        </p:spPr>
        <p:txBody>
          <a:bodyPr wrap="none" anchor="ctr"/>
          <a:lstStyle/>
          <a:p>
            <a:endParaRPr lang="en-US"/>
          </a:p>
        </p:txBody>
      </p:sp>
      <p:sp>
        <p:nvSpPr>
          <p:cNvPr id="22540" name="AutoShape 12"/>
          <p:cNvSpPr>
            <a:spLocks noChangeArrowheads="1"/>
          </p:cNvSpPr>
          <p:nvPr/>
        </p:nvSpPr>
        <p:spPr bwMode="auto">
          <a:xfrm>
            <a:off x="1295400" y="6248400"/>
            <a:ext cx="4114800" cy="457200"/>
          </a:xfrm>
          <a:prstGeom prst="wedgeRectCallout">
            <a:avLst>
              <a:gd name="adj1" fmla="val 34606"/>
              <a:gd name="adj2" fmla="val -309028"/>
            </a:avLst>
          </a:prstGeom>
          <a:solidFill>
            <a:srgbClr val="FFCC99"/>
          </a:solidFill>
          <a:ln w="9525">
            <a:solidFill>
              <a:schemeClr val="tx1"/>
            </a:solidFill>
            <a:miter lim="800000"/>
            <a:headEnd/>
            <a:tailEnd/>
          </a:ln>
        </p:spPr>
        <p:txBody>
          <a:bodyPr/>
          <a:lstStyle/>
          <a:p>
            <a:pPr algn="ctr"/>
            <a:r>
              <a:rPr lang="en-US" b="1">
                <a:solidFill>
                  <a:schemeClr val="folHlink"/>
                </a:solidFill>
                <a:latin typeface="Arial" charset="0"/>
              </a:rPr>
              <a:t>Contain the female gametes (eggs)</a:t>
            </a:r>
          </a:p>
          <a:p>
            <a:endParaRPr lang="en-US" sz="800" b="1">
              <a:solidFill>
                <a:schemeClr val="folHlink"/>
              </a:solidFill>
              <a:latin typeface="Arial" charset="0"/>
            </a:endParaRPr>
          </a:p>
        </p:txBody>
      </p:sp>
      <p:sp>
        <p:nvSpPr>
          <p:cNvPr id="15368" name="Rectangle 13"/>
          <p:cNvSpPr>
            <a:spLocks noChangeArrowheads="1"/>
          </p:cNvSpPr>
          <p:nvPr/>
        </p:nvSpPr>
        <p:spPr bwMode="auto">
          <a:xfrm>
            <a:off x="4495800" y="4724400"/>
            <a:ext cx="762000" cy="304800"/>
          </a:xfrm>
          <a:prstGeom prst="rect">
            <a:avLst/>
          </a:prstGeom>
          <a:solidFill>
            <a:schemeClr val="accent1">
              <a:alpha val="0"/>
            </a:schemeClr>
          </a:solidFill>
          <a:ln w="9525">
            <a:solidFill>
              <a:srgbClr val="FF0000"/>
            </a:solidFill>
            <a:miter lim="800000"/>
            <a:headEnd/>
            <a:tailEnd/>
          </a:ln>
        </p:spPr>
        <p:txBody>
          <a:bodyPr wrap="none" anchor="ctr"/>
          <a:lstStyle/>
          <a:p>
            <a:endParaRPr lang="en-US"/>
          </a:p>
        </p:txBody>
      </p:sp>
      <p:sp>
        <p:nvSpPr>
          <p:cNvPr id="7" name="Прямокутник 6"/>
          <p:cNvSpPr/>
          <p:nvPr/>
        </p:nvSpPr>
        <p:spPr>
          <a:xfrm>
            <a:off x="0" y="304800"/>
            <a:ext cx="9144000" cy="646331"/>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3600" dirty="0" smtClean="0"/>
              <a:t>Pea flower</a:t>
            </a:r>
            <a:endParaRPr lang="uk-UA" sz="3600" dirty="0"/>
          </a:p>
        </p:txBody>
      </p:sp>
    </p:spTree>
    <p:extLst>
      <p:ext uri="{BB962C8B-B14F-4D97-AF65-F5344CB8AC3E}">
        <p14:creationId xmlns:p14="http://schemas.microsoft.com/office/powerpoint/2010/main" val="35890011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533400"/>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sz="3000" dirty="0" smtClean="0">
                <a:solidFill>
                  <a:schemeClr val="tx1"/>
                </a:solidFill>
              </a:rPr>
              <a:t>A family pedigree for albinism</a:t>
            </a:r>
            <a:endParaRPr lang="en-US" sz="3000" dirty="0">
              <a:solidFill>
                <a:schemeClr val="tx1"/>
              </a:solidFill>
            </a:endParaRPr>
          </a:p>
        </p:txBody>
      </p:sp>
      <p:pic>
        <p:nvPicPr>
          <p:cNvPr id="4" name="Content Placeholder 3"/>
          <p:cNvPicPr>
            <a:picLocks noGrp="1" noChangeAspect="1"/>
          </p:cNvPicPr>
          <p:nvPr>
            <p:ph idx="1"/>
          </p:nvPr>
        </p:nvPicPr>
        <p:blipFill>
          <a:blip r:embed="rId2" cstate="email">
            <a:extLst>
              <a:ext uri="{28A0092B-C50C-407E-A947-70E740481C1C}">
                <a14:useLocalDpi xmlns:a14="http://schemas.microsoft.com/office/drawing/2010/main"/>
              </a:ext>
            </a:extLst>
          </a:blip>
          <a:srcRect/>
          <a:stretch>
            <a:fillRect/>
          </a:stretch>
        </p:blipFill>
        <p:spPr>
          <a:xfrm>
            <a:off x="63404" y="525075"/>
            <a:ext cx="9080595" cy="6332925"/>
          </a:xfrm>
        </p:spPr>
      </p:pic>
      <p:sp>
        <p:nvSpPr>
          <p:cNvPr id="3" name="TextBox 2"/>
          <p:cNvSpPr txBox="1"/>
          <p:nvPr/>
        </p:nvSpPr>
        <p:spPr>
          <a:xfrm>
            <a:off x="762000" y="1417638"/>
            <a:ext cx="7239000" cy="2087562"/>
          </a:xfrm>
          <a:prstGeom prst="rect">
            <a:avLst/>
          </a:prstGeom>
          <a:noFill/>
        </p:spPr>
        <p:txBody>
          <a:bodyPr wrap="square" rtlCol="0">
            <a:spAutoFit/>
          </a:bodyPr>
          <a:lstStyle/>
          <a:p>
            <a:endParaRPr lang="en-US" dirty="0"/>
          </a:p>
        </p:txBody>
      </p:sp>
    </p:spTree>
    <p:extLst>
      <p:ext uri="{BB962C8B-B14F-4D97-AF65-F5344CB8AC3E}">
        <p14:creationId xmlns:p14="http://schemas.microsoft.com/office/powerpoint/2010/main" val="48062464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2173287" y="-50006"/>
            <a:ext cx="6970713" cy="526256"/>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sz="4800" b="1" dirty="0" err="1" smtClean="0"/>
              <a:t>Marfan</a:t>
            </a:r>
            <a:r>
              <a:rPr lang="en-US" sz="4800" b="1" dirty="0" smtClean="0"/>
              <a:t> syndrome (MS)</a:t>
            </a:r>
            <a:endParaRPr lang="uk-UA" sz="4800" b="1" dirty="0" smtClean="0"/>
          </a:p>
        </p:txBody>
      </p:sp>
      <p:sp>
        <p:nvSpPr>
          <p:cNvPr id="60419" name="Rectangle 3"/>
          <p:cNvSpPr>
            <a:spLocks noGrp="1" noChangeArrowheads="1"/>
          </p:cNvSpPr>
          <p:nvPr>
            <p:ph type="body" sz="half" idx="1"/>
          </p:nvPr>
        </p:nvSpPr>
        <p:spPr>
          <a:xfrm>
            <a:off x="2726816" y="677864"/>
            <a:ext cx="6417184" cy="6180136"/>
          </a:xfrm>
        </p:spPr>
        <p:txBody>
          <a:bodyPr>
            <a:normAutofit lnSpcReduction="10000"/>
          </a:bodyPr>
          <a:lstStyle/>
          <a:p>
            <a:pPr>
              <a:lnSpc>
                <a:spcPct val="90000"/>
              </a:lnSpc>
            </a:pPr>
            <a:r>
              <a:rPr lang="en-US" sz="2800" b="1" dirty="0" smtClean="0"/>
              <a:t>  </a:t>
            </a:r>
            <a:r>
              <a:rPr lang="en-US" sz="2800" b="1" dirty="0" err="1" smtClean="0"/>
              <a:t>Autosomal</a:t>
            </a:r>
            <a:r>
              <a:rPr lang="en-US" sz="2800" b="1" dirty="0" smtClean="0"/>
              <a:t> dominant </a:t>
            </a:r>
            <a:r>
              <a:rPr lang="en-US" sz="2800" dirty="0" smtClean="0"/>
              <a:t>defect in elastic connective tissue protein called </a:t>
            </a:r>
            <a:r>
              <a:rPr lang="en-US" sz="2800" b="1" dirty="0" err="1" smtClean="0"/>
              <a:t>fibrillin</a:t>
            </a:r>
            <a:r>
              <a:rPr lang="en-US" sz="2800" b="1" dirty="0" smtClean="0"/>
              <a:t> </a:t>
            </a:r>
          </a:p>
          <a:p>
            <a:pPr>
              <a:lnSpc>
                <a:spcPct val="90000"/>
              </a:lnSpc>
            </a:pPr>
            <a:r>
              <a:rPr lang="en-US" sz="2800" b="1" dirty="0" smtClean="0"/>
              <a:t>  </a:t>
            </a:r>
            <a:r>
              <a:rPr lang="en-US" sz="2800" b="1" dirty="0" err="1" smtClean="0"/>
              <a:t>Fibrillin</a:t>
            </a:r>
            <a:r>
              <a:rPr lang="en-US" sz="2800" b="1" dirty="0" smtClean="0"/>
              <a:t> </a:t>
            </a:r>
            <a:r>
              <a:rPr lang="en-US" sz="2800" dirty="0" smtClean="0"/>
              <a:t>is abundant in the lens of the</a:t>
            </a:r>
            <a:r>
              <a:rPr lang="en-US" sz="2800" b="1" dirty="0" smtClean="0"/>
              <a:t> eye, </a:t>
            </a:r>
            <a:r>
              <a:rPr lang="en-US" sz="2800" dirty="0" smtClean="0"/>
              <a:t>in the</a:t>
            </a:r>
            <a:r>
              <a:rPr lang="en-US" sz="2800" b="1" dirty="0" smtClean="0"/>
              <a:t> aorta, </a:t>
            </a:r>
            <a:r>
              <a:rPr lang="en-US" sz="2800" dirty="0" smtClean="0"/>
              <a:t>and in the</a:t>
            </a:r>
            <a:r>
              <a:rPr lang="en-US" sz="2800" b="1" dirty="0" smtClean="0"/>
              <a:t> bones of the limbs, fingers, </a:t>
            </a:r>
            <a:r>
              <a:rPr lang="en-US" sz="2800" dirty="0" smtClean="0"/>
              <a:t>and</a:t>
            </a:r>
            <a:r>
              <a:rPr lang="en-US" sz="2800" b="1" dirty="0" smtClean="0"/>
              <a:t> ribs</a:t>
            </a:r>
          </a:p>
          <a:p>
            <a:pPr>
              <a:lnSpc>
                <a:spcPct val="90000"/>
              </a:lnSpc>
            </a:pPr>
            <a:r>
              <a:rPr lang="en-US" sz="2800" b="1" dirty="0" smtClean="0"/>
              <a:t>  </a:t>
            </a:r>
            <a:r>
              <a:rPr lang="en-US" sz="2800" dirty="0" smtClean="0"/>
              <a:t>MS symptoms include</a:t>
            </a:r>
            <a:r>
              <a:rPr lang="en-US" sz="2800" b="1" dirty="0" smtClean="0"/>
              <a:t> lens dislocation, long limbs, spindly fingers, </a:t>
            </a:r>
            <a:r>
              <a:rPr lang="en-US" sz="2800" dirty="0" smtClean="0"/>
              <a:t>and </a:t>
            </a:r>
            <a:r>
              <a:rPr lang="en-US" sz="2800" b="1" dirty="0" smtClean="0"/>
              <a:t>a caved-in chest</a:t>
            </a:r>
          </a:p>
          <a:p>
            <a:pPr algn="ctr">
              <a:lnSpc>
                <a:spcPct val="90000"/>
              </a:lnSpc>
              <a:buNone/>
            </a:pPr>
            <a:r>
              <a:rPr lang="en-US" sz="2800" b="1" dirty="0" err="1" smtClean="0"/>
              <a:t>Famoust</a:t>
            </a:r>
            <a:r>
              <a:rPr lang="en-US" sz="2800" b="1" dirty="0" smtClean="0"/>
              <a:t> People with MS: </a:t>
            </a:r>
          </a:p>
          <a:p>
            <a:pPr>
              <a:lnSpc>
                <a:spcPct val="90000"/>
              </a:lnSpc>
              <a:buNone/>
            </a:pPr>
            <a:r>
              <a:rPr lang="en-US" sz="2800" b="1" dirty="0" smtClean="0"/>
              <a:t>Top: </a:t>
            </a:r>
            <a:r>
              <a:rPr lang="en-US" sz="2800" b="1" dirty="0" err="1" smtClean="0"/>
              <a:t>Nicoló</a:t>
            </a:r>
            <a:r>
              <a:rPr lang="en-US" sz="2800" b="1" dirty="0" smtClean="0"/>
              <a:t> Paganini,  </a:t>
            </a:r>
            <a:r>
              <a:rPr lang="en-US" sz="2800" dirty="0" smtClean="0"/>
              <a:t>Italian violinist, guitarist, </a:t>
            </a:r>
            <a:r>
              <a:rPr lang="en-US" sz="2800" b="1" dirty="0" smtClean="0"/>
              <a:t>violin virtuoso </a:t>
            </a:r>
            <a:r>
              <a:rPr lang="en-US" sz="2800" dirty="0" smtClean="0"/>
              <a:t>and composer. </a:t>
            </a:r>
            <a:endParaRPr lang="en-US" sz="2800" b="1" dirty="0" smtClean="0"/>
          </a:p>
          <a:p>
            <a:pPr>
              <a:lnSpc>
                <a:spcPct val="90000"/>
              </a:lnSpc>
              <a:buNone/>
            </a:pPr>
            <a:r>
              <a:rPr lang="en-US" sz="2800" b="1" dirty="0" smtClean="0"/>
              <a:t>Middle: Abraham Lincoln, </a:t>
            </a:r>
            <a:r>
              <a:rPr lang="en-US" sz="2800" dirty="0" smtClean="0"/>
              <a:t>16</a:t>
            </a:r>
            <a:r>
              <a:rPr lang="en-US" sz="2800" baseline="30000" dirty="0" smtClean="0"/>
              <a:t>th</a:t>
            </a:r>
            <a:r>
              <a:rPr lang="en-US" sz="2800" dirty="0" smtClean="0"/>
              <a:t> President of USA.</a:t>
            </a:r>
            <a:endParaRPr lang="en-US" sz="2800" b="1" dirty="0" smtClean="0"/>
          </a:p>
          <a:p>
            <a:pPr>
              <a:lnSpc>
                <a:spcPct val="90000"/>
              </a:lnSpc>
              <a:buNone/>
            </a:pPr>
            <a:r>
              <a:rPr lang="en-US" sz="2800" b="1" dirty="0" smtClean="0"/>
              <a:t>Bottom: Hans Christian Andersen, </a:t>
            </a:r>
            <a:r>
              <a:rPr lang="en-US" sz="2800" dirty="0" smtClean="0"/>
              <a:t>the Danish writer of tales, novels, plays and travel books (1805-1875)</a:t>
            </a:r>
            <a:endParaRPr lang="uk-UA" sz="2800" dirty="0" smtClean="0"/>
          </a:p>
        </p:txBody>
      </p:sp>
      <p:pic>
        <p:nvPicPr>
          <p:cNvPr id="60420" name="Picture 5" descr="50000000"/>
          <p:cNvPicPr>
            <a:picLocks noGrp="1" noChangeAspect="1" noChangeArrowheads="1"/>
          </p:cNvPicPr>
          <p:nvPr>
            <p:ph sz="quarter" idx="2"/>
          </p:nvPr>
        </p:nvPicPr>
        <p:blipFill>
          <a:blip r:embed="rId3" cstate="email">
            <a:extLst>
              <a:ext uri="{28A0092B-C50C-407E-A947-70E740481C1C}">
                <a14:useLocalDpi xmlns:a14="http://schemas.microsoft.com/office/drawing/2010/main"/>
              </a:ext>
            </a:extLst>
          </a:blip>
          <a:srcRect/>
          <a:stretch>
            <a:fillRect/>
          </a:stretch>
        </p:blipFill>
        <p:spPr>
          <a:xfrm>
            <a:off x="1437681" y="4608731"/>
            <a:ext cx="1076919" cy="1577459"/>
          </a:xfrm>
        </p:spPr>
      </p:pic>
      <p:pic>
        <p:nvPicPr>
          <p:cNvPr id="60421" name="Picture 6" descr="60000000"/>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437681" y="381172"/>
            <a:ext cx="1076919" cy="1561354"/>
          </a:xfrm>
          <a:prstGeom prst="rect">
            <a:avLst/>
          </a:prstGeom>
          <a:noFill/>
          <a:ln w="9525">
            <a:noFill/>
            <a:miter lim="800000"/>
            <a:headEnd/>
            <a:tailEnd/>
          </a:ln>
        </p:spPr>
      </p:pic>
      <p:pic>
        <p:nvPicPr>
          <p:cNvPr id="60424" name="Picture 9" descr="toc">
            <a:hlinkClick r:id="rId5"/>
          </p:cNvPr>
          <p:cNvPicPr>
            <a:picLocks noChangeAspect="1" noChangeArrowheads="1"/>
          </p:cNvPicPr>
          <p:nvPr/>
        </p:nvPicPr>
        <p:blipFill>
          <a:blip r:embed="rId6" cstate="print"/>
          <a:srcRect/>
          <a:stretch>
            <a:fillRect/>
          </a:stretch>
        </p:blipFill>
        <p:spPr bwMode="auto">
          <a:xfrm>
            <a:off x="-71438" y="449263"/>
            <a:ext cx="228601" cy="228600"/>
          </a:xfrm>
          <a:prstGeom prst="rect">
            <a:avLst/>
          </a:prstGeom>
          <a:noFill/>
          <a:ln w="9525">
            <a:noFill/>
            <a:miter lim="800000"/>
            <a:headEnd/>
            <a:tailEnd/>
          </a:ln>
        </p:spPr>
      </p:pic>
      <p:pic>
        <p:nvPicPr>
          <p:cNvPr id="60425" name="Picture 10" descr="rarr">
            <a:hlinkClick r:id="rId7"/>
          </p:cNvPr>
          <p:cNvPicPr>
            <a:picLocks noChangeAspect="1" noChangeArrowheads="1"/>
          </p:cNvPicPr>
          <p:nvPr/>
        </p:nvPicPr>
        <p:blipFill>
          <a:blip r:embed="rId8" cstate="print"/>
          <a:srcRect/>
          <a:stretch>
            <a:fillRect/>
          </a:stretch>
        </p:blipFill>
        <p:spPr bwMode="auto">
          <a:xfrm>
            <a:off x="-71438" y="449263"/>
            <a:ext cx="228601" cy="228600"/>
          </a:xfrm>
          <a:prstGeom prst="rect">
            <a:avLst/>
          </a:prstGeom>
          <a:noFill/>
          <a:ln w="9525">
            <a:noFill/>
            <a:miter lim="800000"/>
            <a:headEnd/>
            <a:tailEnd/>
          </a:ln>
        </p:spPr>
      </p:pic>
      <p:pic>
        <p:nvPicPr>
          <p:cNvPr id="60426" name="Picture 11" descr="chro15"/>
          <p:cNvPicPr>
            <a:picLocks noChangeAspect="1" noChangeArrowheads="1"/>
          </p:cNvPicPr>
          <p:nvPr/>
        </p:nvPicPr>
        <p:blipFill>
          <a:blip r:embed="rId9" cstate="print"/>
          <a:srcRect/>
          <a:stretch>
            <a:fillRect/>
          </a:stretch>
        </p:blipFill>
        <p:spPr bwMode="auto">
          <a:xfrm>
            <a:off x="0" y="476250"/>
            <a:ext cx="1219200" cy="4483100"/>
          </a:xfrm>
          <a:prstGeom prst="rect">
            <a:avLst/>
          </a:prstGeom>
          <a:noFill/>
          <a:ln w="9525">
            <a:noFill/>
            <a:miter lim="800000"/>
            <a:headEnd/>
            <a:tailEnd/>
          </a:ln>
        </p:spPr>
      </p:pic>
      <p:pic>
        <p:nvPicPr>
          <p:cNvPr id="60427" name="Picture 12" descr="larr">
            <a:hlinkClick r:id="rId10"/>
          </p:cNvPr>
          <p:cNvPicPr>
            <a:picLocks noChangeAspect="1" noChangeArrowheads="1"/>
          </p:cNvPicPr>
          <p:nvPr/>
        </p:nvPicPr>
        <p:blipFill>
          <a:blip r:embed="rId11" cstate="print"/>
          <a:srcRect/>
          <a:stretch>
            <a:fillRect/>
          </a:stretch>
        </p:blipFill>
        <p:spPr bwMode="auto">
          <a:xfrm>
            <a:off x="8988425" y="6181725"/>
            <a:ext cx="228600" cy="228600"/>
          </a:xfrm>
          <a:prstGeom prst="rect">
            <a:avLst/>
          </a:prstGeom>
          <a:noFill/>
          <a:ln w="9525">
            <a:noFill/>
            <a:miter lim="800000"/>
            <a:headEnd/>
            <a:tailEnd/>
          </a:ln>
        </p:spPr>
      </p:pic>
      <p:pic>
        <p:nvPicPr>
          <p:cNvPr id="12" name="Рисунок 11" descr="Abraham.jpg"/>
          <p:cNvPicPr>
            <a:picLocks noChangeAspect="1"/>
          </p:cNvPicPr>
          <p:nvPr/>
        </p:nvPicPr>
        <p:blipFill>
          <a:blip r:embed="rId12" cstate="email">
            <a:extLst>
              <a:ext uri="{28A0092B-C50C-407E-A947-70E740481C1C}">
                <a14:useLocalDpi xmlns:a14="http://schemas.microsoft.com/office/drawing/2010/main"/>
              </a:ext>
            </a:extLst>
          </a:blip>
          <a:srcRect/>
          <a:stretch>
            <a:fillRect/>
          </a:stretch>
        </p:blipFill>
        <p:spPr>
          <a:xfrm>
            <a:off x="1437681" y="2524569"/>
            <a:ext cx="1076920" cy="1514031"/>
          </a:xfrm>
          <a:prstGeom prst="rect">
            <a:avLst/>
          </a:prstGeom>
        </p:spPr>
      </p:pic>
      <p:sp>
        <p:nvSpPr>
          <p:cNvPr id="13" name="Прямокутник 12"/>
          <p:cNvSpPr/>
          <p:nvPr/>
        </p:nvSpPr>
        <p:spPr>
          <a:xfrm>
            <a:off x="1437681" y="1905000"/>
            <a:ext cx="1289135" cy="646331"/>
          </a:xfrm>
          <a:prstGeom prst="rect">
            <a:avLst/>
          </a:prstGeom>
        </p:spPr>
        <p:txBody>
          <a:bodyPr wrap="square">
            <a:spAutoFit/>
          </a:bodyPr>
          <a:lstStyle/>
          <a:p>
            <a:r>
              <a:rPr lang="en-US" dirty="0" smtClean="0"/>
              <a:t>N. Paganini 1782–1840</a:t>
            </a:r>
            <a:endParaRPr lang="uk-UA" dirty="0"/>
          </a:p>
        </p:txBody>
      </p:sp>
      <p:sp>
        <p:nvSpPr>
          <p:cNvPr id="14" name="Прямокутник 13"/>
          <p:cNvSpPr/>
          <p:nvPr/>
        </p:nvSpPr>
        <p:spPr>
          <a:xfrm>
            <a:off x="1560513" y="3962400"/>
            <a:ext cx="1335087" cy="646331"/>
          </a:xfrm>
          <a:prstGeom prst="rect">
            <a:avLst/>
          </a:prstGeom>
        </p:spPr>
        <p:txBody>
          <a:bodyPr wrap="square">
            <a:spAutoFit/>
          </a:bodyPr>
          <a:lstStyle/>
          <a:p>
            <a:pPr marL="342900" indent="-342900"/>
            <a:r>
              <a:rPr lang="en-US" dirty="0" err="1" smtClean="0"/>
              <a:t>A.Lincoln</a:t>
            </a:r>
            <a:r>
              <a:rPr lang="en-US" dirty="0" smtClean="0"/>
              <a:t> </a:t>
            </a:r>
          </a:p>
          <a:p>
            <a:pPr marL="342900" indent="-342900"/>
            <a:r>
              <a:rPr lang="en-US" dirty="0" smtClean="0"/>
              <a:t>1809–1865</a:t>
            </a:r>
            <a:endParaRPr lang="uk-UA" dirty="0"/>
          </a:p>
        </p:txBody>
      </p:sp>
      <p:sp>
        <p:nvSpPr>
          <p:cNvPr id="15" name="Прямокутник 14"/>
          <p:cNvSpPr/>
          <p:nvPr/>
        </p:nvSpPr>
        <p:spPr>
          <a:xfrm>
            <a:off x="1307704" y="6094741"/>
            <a:ext cx="1511696" cy="646331"/>
          </a:xfrm>
          <a:prstGeom prst="rect">
            <a:avLst/>
          </a:prstGeom>
        </p:spPr>
        <p:txBody>
          <a:bodyPr wrap="none">
            <a:spAutoFit/>
          </a:bodyPr>
          <a:lstStyle/>
          <a:p>
            <a:r>
              <a:rPr lang="en-US" dirty="0" smtClean="0"/>
              <a:t>H.C. Andersen</a:t>
            </a:r>
            <a:endParaRPr lang="en-US" dirty="0" smtClean="0">
              <a:solidFill>
                <a:prstClr val="black"/>
              </a:solidFill>
            </a:endParaRPr>
          </a:p>
          <a:p>
            <a:pPr algn="ctr"/>
            <a:r>
              <a:rPr lang="en-US" dirty="0" smtClean="0">
                <a:solidFill>
                  <a:prstClr val="black"/>
                </a:solidFill>
              </a:rPr>
              <a:t>1805-1875</a:t>
            </a:r>
            <a:endParaRPr lang="uk-UA" dirty="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499894"/>
            <a:ext cx="9144000" cy="6370975"/>
          </a:xfrm>
          <a:prstGeom prst="rect">
            <a:avLst/>
          </a:prstGeom>
        </p:spPr>
        <p:txBody>
          <a:bodyPr wrap="square">
            <a:spAutoFit/>
          </a:bodyPr>
          <a:lstStyle/>
          <a:p>
            <a:r>
              <a:rPr lang="en-US" sz="2400" dirty="0" smtClean="0"/>
              <a:t>Is the connective tissue disorder. The symptoms severity varies. People with MFS tend to be tall, and thin, with long arms, legs, fingers and toes, flexible joints and </a:t>
            </a:r>
            <a:r>
              <a:rPr lang="en-US" sz="2400" dirty="0" smtClean="0">
                <a:hlinkClick r:id="rId2" tooltip="Scoliosis"/>
              </a:rPr>
              <a:t>scoliosis</a:t>
            </a:r>
            <a:r>
              <a:rPr lang="en-US" sz="2400" dirty="0" smtClean="0"/>
              <a:t>.</a:t>
            </a:r>
            <a:r>
              <a:rPr lang="en-US" sz="2400" baseline="30000" dirty="0" smtClean="0"/>
              <a:t> </a:t>
            </a:r>
            <a:r>
              <a:rPr lang="en-US" sz="2400" dirty="0" smtClean="0"/>
              <a:t>The most serious complications involve the </a:t>
            </a:r>
            <a:r>
              <a:rPr lang="en-US" sz="2400" dirty="0" smtClean="0">
                <a:hlinkClick r:id="rId3" tooltip="Heart"/>
              </a:rPr>
              <a:t>heart</a:t>
            </a:r>
            <a:r>
              <a:rPr lang="en-US" sz="2400" dirty="0" smtClean="0"/>
              <a:t> and </a:t>
            </a:r>
            <a:r>
              <a:rPr lang="en-US" sz="2400" dirty="0" smtClean="0">
                <a:hlinkClick r:id="rId4" tooltip="Aorta"/>
              </a:rPr>
              <a:t>aorta</a:t>
            </a:r>
            <a:r>
              <a:rPr lang="en-US" sz="2400" dirty="0" smtClean="0"/>
              <a:t> with an increased risk of </a:t>
            </a:r>
            <a:r>
              <a:rPr lang="en-US" sz="2400" dirty="0" smtClean="0">
                <a:hlinkClick r:id="rId5" tooltip="Mitral valve prolapse"/>
              </a:rPr>
              <a:t>mitral valve </a:t>
            </a:r>
            <a:r>
              <a:rPr lang="en-US" sz="2400" dirty="0" err="1" smtClean="0">
                <a:hlinkClick r:id="rId5" tooltip="Mitral valve prolapse"/>
              </a:rPr>
              <a:t>prolapse</a:t>
            </a:r>
            <a:r>
              <a:rPr lang="en-US" sz="2400" dirty="0" smtClean="0"/>
              <a:t> and </a:t>
            </a:r>
            <a:r>
              <a:rPr lang="en-US" sz="2400" dirty="0" smtClean="0">
                <a:hlinkClick r:id="rId6" tooltip="Aortic aneurysm"/>
              </a:rPr>
              <a:t>aortic aneurysm</a:t>
            </a:r>
            <a:r>
              <a:rPr lang="en-US" sz="2400" dirty="0" smtClean="0"/>
              <a:t>.</a:t>
            </a:r>
            <a:r>
              <a:rPr lang="en-US" sz="2400" baseline="30000" dirty="0" smtClean="0"/>
              <a:t> </a:t>
            </a:r>
            <a:r>
              <a:rPr lang="en-US" sz="2400" dirty="0" smtClean="0"/>
              <a:t>Other commonly affected areas include the lungs, eyes, bones and the </a:t>
            </a:r>
            <a:r>
              <a:rPr lang="en-US" sz="2400" dirty="0" smtClean="0">
                <a:hlinkClick r:id="rId7" tooltip="Dura mater"/>
              </a:rPr>
              <a:t>covering of the spinal cord</a:t>
            </a:r>
            <a:r>
              <a:rPr lang="en-US" sz="2400" dirty="0" smtClean="0"/>
              <a:t>. About 75% of the time the condition is inherited from a parent while 25% of the time it is a new mutation.</a:t>
            </a:r>
            <a:r>
              <a:rPr lang="en-US" sz="2400" baseline="30000" dirty="0" smtClean="0"/>
              <a:t> </a:t>
            </a:r>
            <a:r>
              <a:rPr lang="en-US" sz="2400" dirty="0" smtClean="0"/>
              <a:t>It involves a mutation to the gene that makes </a:t>
            </a:r>
            <a:r>
              <a:rPr lang="en-US" sz="2400" dirty="0" err="1" smtClean="0">
                <a:hlinkClick r:id="rId8" tooltip="Fibrillin"/>
              </a:rPr>
              <a:t>fibrillin</a:t>
            </a:r>
            <a:r>
              <a:rPr lang="en-US" sz="2400" dirty="0" smtClean="0"/>
              <a:t> which results in abnormal connective tissue.</a:t>
            </a:r>
            <a:r>
              <a:rPr lang="en-US" sz="2400" baseline="30000" dirty="0" smtClean="0"/>
              <a:t> </a:t>
            </a:r>
            <a:r>
              <a:rPr lang="en-US" sz="2400" dirty="0" smtClean="0"/>
              <a:t>Diagnosis is often based on the </a:t>
            </a:r>
            <a:r>
              <a:rPr lang="en-US" sz="2400" dirty="0" smtClean="0">
                <a:hlinkClick r:id="rId9" tooltip="Ghent criteria"/>
              </a:rPr>
              <a:t>Ghent criteria</a:t>
            </a:r>
            <a:r>
              <a:rPr lang="en-US" sz="2400" dirty="0" smtClean="0"/>
              <a:t>. There is no cure for MFS. Many people have a normal life expectancy with proper treatment. Management often includes the use of </a:t>
            </a:r>
            <a:r>
              <a:rPr lang="el-GR" sz="2400" dirty="0" smtClean="0">
                <a:hlinkClick r:id="rId10" tooltip="Beta blocker"/>
              </a:rPr>
              <a:t>β</a:t>
            </a:r>
            <a:r>
              <a:rPr lang="en-US" sz="2400" dirty="0" smtClean="0">
                <a:hlinkClick r:id="rId10" tooltip="Beta blocker"/>
              </a:rPr>
              <a:t>- blockers</a:t>
            </a:r>
            <a:r>
              <a:rPr lang="en-US" sz="2400" dirty="0" smtClean="0"/>
              <a:t> such as </a:t>
            </a:r>
            <a:r>
              <a:rPr lang="en-US" sz="2400" dirty="0" err="1" smtClean="0">
                <a:hlinkClick r:id="rId11" tooltip="Propranolol"/>
              </a:rPr>
              <a:t>propranolol</a:t>
            </a:r>
            <a:r>
              <a:rPr lang="en-US" sz="2400" smtClean="0"/>
              <a:t> or, </a:t>
            </a:r>
            <a:r>
              <a:rPr lang="en-US" sz="2400" dirty="0" smtClean="0"/>
              <a:t>if </a:t>
            </a:r>
            <a:r>
              <a:rPr lang="en-US" sz="2400" smtClean="0"/>
              <a:t>not tolerated, </a:t>
            </a:r>
            <a:r>
              <a:rPr lang="en-US" sz="2400" smtClean="0">
                <a:hlinkClick r:id="rId12" tooltip="Calcium channel blocker"/>
              </a:rPr>
              <a:t>Ca++ </a:t>
            </a:r>
            <a:r>
              <a:rPr lang="en-US" sz="2400" dirty="0" smtClean="0">
                <a:hlinkClick r:id="rId12" tooltip="Calcium channel blocker"/>
              </a:rPr>
              <a:t>channel blockers</a:t>
            </a:r>
            <a:r>
              <a:rPr lang="en-US" sz="2400" dirty="0" smtClean="0"/>
              <a:t> or </a:t>
            </a:r>
            <a:r>
              <a:rPr lang="en-US" sz="2400" dirty="0" smtClean="0">
                <a:hlinkClick r:id="rId13" tooltip="ACE inhibitor"/>
              </a:rPr>
              <a:t>ACE inhibitors</a:t>
            </a:r>
            <a:r>
              <a:rPr lang="en-US" sz="2400" dirty="0" smtClean="0"/>
              <a:t>.</a:t>
            </a:r>
            <a:r>
              <a:rPr lang="en-US" sz="2400" baseline="30000" dirty="0" smtClean="0"/>
              <a:t> </a:t>
            </a:r>
            <a:r>
              <a:rPr lang="en-US" sz="2400" dirty="0" smtClean="0"/>
              <a:t>Surgery may be required to repair the aorta or replace a </a:t>
            </a:r>
            <a:r>
              <a:rPr lang="en-US" sz="2400" dirty="0" smtClean="0">
                <a:hlinkClick r:id="rId14" tooltip="Heart valve"/>
              </a:rPr>
              <a:t>heart valve</a:t>
            </a:r>
            <a:r>
              <a:rPr lang="en-US" sz="2400" dirty="0" smtClean="0"/>
              <a:t>.</a:t>
            </a:r>
            <a:r>
              <a:rPr lang="en-US" sz="2400" baseline="30000" dirty="0" smtClean="0"/>
              <a:t> </a:t>
            </a:r>
            <a:r>
              <a:rPr lang="en-US" sz="2400" dirty="0" smtClean="0"/>
              <a:t>Hard exercise should be avoided.  About 1 in 3,000 to 10,000 have MFS.</a:t>
            </a:r>
            <a:r>
              <a:rPr lang="en-US" sz="2400" baseline="30000" dirty="0" smtClean="0"/>
              <a:t> </a:t>
            </a:r>
            <a:r>
              <a:rPr lang="en-US" sz="2400" dirty="0" smtClean="0"/>
              <a:t>It occurs equally in males and females.</a:t>
            </a:r>
            <a:r>
              <a:rPr lang="en-US" sz="2400" baseline="30000" dirty="0" smtClean="0"/>
              <a:t> </a:t>
            </a:r>
            <a:r>
              <a:rPr lang="en-US" sz="2400" dirty="0" smtClean="0"/>
              <a:t>Rates are similar between races &amp; in different regions of the world. It is named after </a:t>
            </a:r>
            <a:r>
              <a:rPr lang="en-US" sz="2400" dirty="0" smtClean="0">
                <a:hlinkClick r:id="rId15" tooltip="Antoine Marfan"/>
              </a:rPr>
              <a:t>Antoine </a:t>
            </a:r>
            <a:r>
              <a:rPr lang="en-US" sz="2400" dirty="0" err="1" smtClean="0">
                <a:hlinkClick r:id="rId15" tooltip="Antoine Marfan"/>
              </a:rPr>
              <a:t>Marfan</a:t>
            </a:r>
            <a:r>
              <a:rPr lang="en-US" sz="2400" dirty="0" smtClean="0"/>
              <a:t>, a </a:t>
            </a:r>
            <a:r>
              <a:rPr lang="en-US" sz="2400" dirty="0" smtClean="0">
                <a:hlinkClick r:id="rId16" tooltip="Pediatrics"/>
              </a:rPr>
              <a:t>pediatrician</a:t>
            </a:r>
            <a:r>
              <a:rPr lang="en-US" sz="2400" dirty="0" smtClean="0"/>
              <a:t> who first described the MFS (1896).</a:t>
            </a:r>
            <a:endParaRPr lang="en-US" sz="2400" dirty="0"/>
          </a:p>
        </p:txBody>
      </p:sp>
      <p:sp>
        <p:nvSpPr>
          <p:cNvPr id="3" name="Прямокутник 2"/>
          <p:cNvSpPr/>
          <p:nvPr/>
        </p:nvSpPr>
        <p:spPr>
          <a:xfrm>
            <a:off x="2438400" y="0"/>
            <a:ext cx="3733799" cy="46166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sz="2400" b="1" dirty="0" err="1" smtClean="0"/>
              <a:t>Marfan</a:t>
            </a:r>
            <a:r>
              <a:rPr lang="en-US" sz="2400" b="1" dirty="0" smtClean="0"/>
              <a:t> syndrome</a:t>
            </a:r>
            <a:r>
              <a:rPr lang="en-US" sz="2400" dirty="0" smtClean="0"/>
              <a:t> (</a:t>
            </a:r>
            <a:r>
              <a:rPr lang="en-US" sz="2400" b="1" dirty="0" smtClean="0"/>
              <a:t>MFS</a:t>
            </a:r>
            <a:r>
              <a:rPr lang="en-US" sz="2400" dirty="0" smtClean="0"/>
              <a:t>) </a:t>
            </a:r>
            <a:endParaRPr lang="uk-UA" sz="24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1596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Genetics of MS</a:t>
            </a:r>
            <a:endParaRPr lang="ru-RU" dirty="0"/>
          </a:p>
        </p:txBody>
      </p:sp>
      <p:sp>
        <p:nvSpPr>
          <p:cNvPr id="3" name="Прямоугольник 2"/>
          <p:cNvSpPr/>
          <p:nvPr/>
        </p:nvSpPr>
        <p:spPr>
          <a:xfrm>
            <a:off x="0" y="1196752"/>
            <a:ext cx="9144000" cy="4401205"/>
          </a:xfrm>
          <a:prstGeom prst="rect">
            <a:avLst/>
          </a:prstGeom>
        </p:spPr>
        <p:txBody>
          <a:bodyPr wrap="square">
            <a:spAutoFit/>
          </a:bodyPr>
          <a:lstStyle/>
          <a:p>
            <a:r>
              <a:rPr lang="en-US" sz="2800" dirty="0" smtClean="0"/>
              <a:t>Each parent with the condition has a 50% risk of passing the </a:t>
            </a:r>
            <a:r>
              <a:rPr lang="en-US" sz="2800" dirty="0" smtClean="0">
                <a:hlinkClick r:id="rId2" tooltip="Genetic disorder"/>
              </a:rPr>
              <a:t>genetic defect</a:t>
            </a:r>
            <a:r>
              <a:rPr lang="en-US" sz="2800" dirty="0" smtClean="0"/>
              <a:t> on to any child due to its </a:t>
            </a:r>
            <a:r>
              <a:rPr lang="en-US" sz="2800" dirty="0" err="1" smtClean="0">
                <a:hlinkClick r:id="rId3" tooltip="Autosomal dominant"/>
              </a:rPr>
              <a:t>autosomal</a:t>
            </a:r>
            <a:r>
              <a:rPr lang="en-US" sz="2800" dirty="0" smtClean="0">
                <a:hlinkClick r:id="rId3" tooltip="Autosomal dominant"/>
              </a:rPr>
              <a:t> dominant</a:t>
            </a:r>
            <a:r>
              <a:rPr lang="en-US" sz="2800" dirty="0" smtClean="0"/>
              <a:t> nature. Most individuals with </a:t>
            </a:r>
            <a:r>
              <a:rPr lang="en-US" sz="2800" dirty="0" err="1" smtClean="0"/>
              <a:t>Marfan</a:t>
            </a:r>
            <a:r>
              <a:rPr lang="en-US" sz="2800" dirty="0" smtClean="0"/>
              <a:t> syndrome have another affected family member. Approximately 15–30% of all cases are due to </a:t>
            </a:r>
            <a:r>
              <a:rPr lang="en-US" sz="2800" i="1" dirty="0" smtClean="0"/>
              <a:t>de novo</a:t>
            </a:r>
            <a:r>
              <a:rPr lang="en-US" sz="2800" dirty="0" smtClean="0"/>
              <a:t> </a:t>
            </a:r>
            <a:r>
              <a:rPr lang="en-US" sz="2800" dirty="0" smtClean="0">
                <a:hlinkClick r:id="rId4" tooltip="Genetic mutation"/>
              </a:rPr>
              <a:t>genetic mutations</a:t>
            </a:r>
            <a:r>
              <a:rPr lang="en-US" sz="2800" dirty="0" smtClean="0"/>
              <a:t>; such spontaneous mutations occur in about one in 20,000 births. </a:t>
            </a:r>
            <a:r>
              <a:rPr lang="en-US" sz="2800" dirty="0" err="1" smtClean="0"/>
              <a:t>Marfan</a:t>
            </a:r>
            <a:r>
              <a:rPr lang="en-US" sz="2800" dirty="0" smtClean="0"/>
              <a:t> syndrome is also an example of </a:t>
            </a:r>
            <a:r>
              <a:rPr lang="en-US" sz="2800" dirty="0" smtClean="0">
                <a:hlinkClick r:id="rId5" tooltip="Dominant negative mutation"/>
              </a:rPr>
              <a:t>dominant negative mutation</a:t>
            </a:r>
            <a:r>
              <a:rPr lang="en-US" sz="2800" dirty="0" smtClean="0"/>
              <a:t> and </a:t>
            </a:r>
            <a:r>
              <a:rPr lang="en-US" sz="2800" dirty="0" err="1" smtClean="0">
                <a:hlinkClick r:id="rId6" tooltip="Haploinsufficiency"/>
              </a:rPr>
              <a:t>haploinsufficiency</a:t>
            </a:r>
            <a:r>
              <a:rPr lang="en-US" sz="2800" dirty="0" smtClean="0"/>
              <a:t>.</a:t>
            </a:r>
            <a:r>
              <a:rPr lang="en-US" sz="2800" baseline="30000" dirty="0" smtClean="0"/>
              <a:t> </a:t>
            </a:r>
            <a:r>
              <a:rPr lang="en-US" sz="2800" dirty="0" smtClean="0"/>
              <a:t>It is associated with variable </a:t>
            </a:r>
            <a:r>
              <a:rPr lang="en-US" sz="2800" dirty="0" smtClean="0">
                <a:hlinkClick r:id="rId7" tooltip="Expressivity (genetics)"/>
              </a:rPr>
              <a:t>expressivity</a:t>
            </a:r>
            <a:r>
              <a:rPr lang="en-US" sz="2800" dirty="0" smtClean="0"/>
              <a:t>; </a:t>
            </a:r>
            <a:r>
              <a:rPr lang="en-US" sz="2800" dirty="0" smtClean="0">
                <a:hlinkClick r:id="rId8" tooltip="Incomplete penetrance"/>
              </a:rPr>
              <a:t>incomplete </a:t>
            </a:r>
            <a:r>
              <a:rPr lang="en-US" sz="2800" dirty="0" err="1" smtClean="0">
                <a:hlinkClick r:id="rId8" tooltip="Incomplete penetrance"/>
              </a:rPr>
              <a:t>penetrance</a:t>
            </a:r>
            <a:r>
              <a:rPr lang="en-US" sz="2800" dirty="0" smtClean="0"/>
              <a:t> has not been definitively documented.</a:t>
            </a:r>
            <a:endParaRPr lang="ru-RU" sz="28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72008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Diagnosis of </a:t>
            </a:r>
            <a:r>
              <a:rPr lang="en-US" dirty="0" err="1" smtClean="0"/>
              <a:t>Marfan</a:t>
            </a:r>
            <a:r>
              <a:rPr lang="en-US" dirty="0" smtClean="0"/>
              <a:t> syndrome</a:t>
            </a:r>
            <a:endParaRPr lang="ru-RU" dirty="0"/>
          </a:p>
        </p:txBody>
      </p:sp>
      <p:pic>
        <p:nvPicPr>
          <p:cNvPr id="4" name="Содержимое 3" descr="lossy-page1-300px-Marfan_wrist.jpg"/>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539552" y="764704"/>
            <a:ext cx="2016224" cy="1397915"/>
          </a:xfrm>
        </p:spPr>
      </p:pic>
      <p:pic>
        <p:nvPicPr>
          <p:cNvPr id="5" name="Рисунок 4" descr="220px-Lens_marfan.gif"/>
          <p:cNvPicPr>
            <a:picLocks noChangeAspect="1"/>
          </p:cNvPicPr>
          <p:nvPr/>
        </p:nvPicPr>
        <p:blipFill>
          <a:blip r:embed="rId3" cstate="print"/>
          <a:stretch>
            <a:fillRect/>
          </a:stretch>
        </p:blipFill>
        <p:spPr>
          <a:xfrm>
            <a:off x="539552" y="3819500"/>
            <a:ext cx="2095500" cy="1409700"/>
          </a:xfrm>
          <a:prstGeom prst="rect">
            <a:avLst/>
          </a:prstGeom>
        </p:spPr>
      </p:pic>
      <p:pic>
        <p:nvPicPr>
          <p:cNvPr id="7" name="Рисунок 6" descr="220px-Marfan_thumb_sign.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6559564" y="28467"/>
            <a:ext cx="1452663" cy="2925137"/>
          </a:xfrm>
          <a:prstGeom prst="rect">
            <a:avLst/>
          </a:prstGeom>
        </p:spPr>
      </p:pic>
      <p:pic>
        <p:nvPicPr>
          <p:cNvPr id="10" name="Рисунок 9" descr="220px-MarfanChest.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164288" y="2996952"/>
            <a:ext cx="1691602" cy="2714253"/>
          </a:xfrm>
          <a:prstGeom prst="rect">
            <a:avLst/>
          </a:prstGeom>
        </p:spPr>
      </p:pic>
      <p:sp>
        <p:nvSpPr>
          <p:cNvPr id="12" name="Прямоугольник 11"/>
          <p:cNvSpPr/>
          <p:nvPr/>
        </p:nvSpPr>
        <p:spPr>
          <a:xfrm>
            <a:off x="0" y="2204864"/>
            <a:ext cx="4860032" cy="1938992"/>
          </a:xfrm>
          <a:prstGeom prst="rect">
            <a:avLst/>
          </a:prstGeom>
        </p:spPr>
        <p:txBody>
          <a:bodyPr wrap="square">
            <a:spAutoFit/>
          </a:bodyPr>
          <a:lstStyle/>
          <a:p>
            <a:r>
              <a:rPr lang="en-US" sz="2400" dirty="0" smtClean="0"/>
              <a:t>A positive wrist sign in a person with </a:t>
            </a:r>
            <a:r>
              <a:rPr lang="en-US" sz="2400" dirty="0" err="1" smtClean="0"/>
              <a:t>Marfan</a:t>
            </a:r>
            <a:r>
              <a:rPr lang="en-US" sz="2400" dirty="0" smtClean="0"/>
              <a:t> syndrome (the thumb and little finger overlap, when grasping the wrist of the opposite hand X-ray </a:t>
            </a:r>
            <a:r>
              <a:rPr lang="en-US" sz="2400" dirty="0" err="1" smtClean="0"/>
              <a:t>photoes</a:t>
            </a:r>
            <a:endParaRPr lang="ru-RU" sz="2400" dirty="0"/>
          </a:p>
        </p:txBody>
      </p:sp>
      <p:sp>
        <p:nvSpPr>
          <p:cNvPr id="13" name="Прямоугольник 12"/>
          <p:cNvSpPr/>
          <p:nvPr/>
        </p:nvSpPr>
        <p:spPr>
          <a:xfrm>
            <a:off x="5317232" y="2132856"/>
            <a:ext cx="3826768" cy="830997"/>
          </a:xfrm>
          <a:prstGeom prst="rect">
            <a:avLst/>
          </a:prstGeom>
        </p:spPr>
        <p:txBody>
          <a:bodyPr wrap="square">
            <a:spAutoFit/>
          </a:bodyPr>
          <a:lstStyle/>
          <a:p>
            <a:r>
              <a:rPr lang="sv-SE" sz="2400" dirty="0" smtClean="0"/>
              <a:t>Thumb sign; </a:t>
            </a:r>
            <a:r>
              <a:rPr lang="sv-SE" sz="2400" i="1" dirty="0" smtClean="0"/>
              <a:t>upper</a:t>
            </a:r>
            <a:r>
              <a:rPr lang="sv-SE" sz="2400" dirty="0" smtClean="0"/>
              <a:t>: normal, </a:t>
            </a:r>
            <a:r>
              <a:rPr lang="sv-SE" sz="2400" i="1" dirty="0" smtClean="0"/>
              <a:t>lower</a:t>
            </a:r>
            <a:r>
              <a:rPr lang="sv-SE" sz="2400" dirty="0" smtClean="0"/>
              <a:t>: Marfan syndrome</a:t>
            </a:r>
            <a:endParaRPr lang="ru-RU" sz="2400" dirty="0"/>
          </a:p>
        </p:txBody>
      </p:sp>
      <p:sp>
        <p:nvSpPr>
          <p:cNvPr id="14" name="Прямоугольник 13"/>
          <p:cNvSpPr/>
          <p:nvPr/>
        </p:nvSpPr>
        <p:spPr>
          <a:xfrm>
            <a:off x="4716016" y="5657671"/>
            <a:ext cx="4427984" cy="1200329"/>
          </a:xfrm>
          <a:prstGeom prst="rect">
            <a:avLst/>
          </a:prstGeom>
        </p:spPr>
        <p:txBody>
          <a:bodyPr wrap="square">
            <a:spAutoFit/>
          </a:bodyPr>
          <a:lstStyle/>
          <a:p>
            <a:r>
              <a:rPr lang="en-US" sz="2400" dirty="0" smtClean="0"/>
              <a:t>An anterior chest wall deformity, </a:t>
            </a:r>
            <a:r>
              <a:rPr lang="en-US" sz="2400" i="1" dirty="0" err="1" smtClean="0">
                <a:hlinkClick r:id="rId6" tooltip="Pectus excavatum"/>
              </a:rPr>
              <a:t>pectus</a:t>
            </a:r>
            <a:r>
              <a:rPr lang="en-US" sz="2400" i="1" dirty="0" smtClean="0">
                <a:hlinkClick r:id="rId6" tooltip="Pectus excavatum"/>
              </a:rPr>
              <a:t> </a:t>
            </a:r>
            <a:r>
              <a:rPr lang="en-US" sz="2400" i="1" dirty="0" err="1" smtClean="0">
                <a:hlinkClick r:id="rId6" tooltip="Pectus excavatum"/>
              </a:rPr>
              <a:t>excavatum</a:t>
            </a:r>
            <a:r>
              <a:rPr lang="en-US" sz="2400" dirty="0" smtClean="0"/>
              <a:t>, in a person </a:t>
            </a:r>
          </a:p>
          <a:p>
            <a:r>
              <a:rPr lang="en-US" sz="2400" dirty="0" smtClean="0"/>
              <a:t>with </a:t>
            </a:r>
            <a:r>
              <a:rPr lang="en-US" sz="2400" dirty="0" err="1" smtClean="0"/>
              <a:t>Marfan</a:t>
            </a:r>
            <a:r>
              <a:rPr lang="en-US" sz="2400" dirty="0" smtClean="0"/>
              <a:t> syndrome</a:t>
            </a:r>
            <a:endParaRPr lang="ru-RU" sz="2400" dirty="0"/>
          </a:p>
        </p:txBody>
      </p:sp>
      <p:sp>
        <p:nvSpPr>
          <p:cNvPr id="15" name="Прямоугольник 14"/>
          <p:cNvSpPr/>
          <p:nvPr/>
        </p:nvSpPr>
        <p:spPr>
          <a:xfrm>
            <a:off x="0" y="5157192"/>
            <a:ext cx="3995936" cy="1569660"/>
          </a:xfrm>
          <a:prstGeom prst="rect">
            <a:avLst/>
          </a:prstGeom>
        </p:spPr>
        <p:txBody>
          <a:bodyPr wrap="square">
            <a:spAutoFit/>
          </a:bodyPr>
          <a:lstStyle/>
          <a:p>
            <a:r>
              <a:rPr lang="en-US" sz="2400" dirty="0" smtClean="0">
                <a:hlinkClick r:id="rId7" tooltip="Lens dislocation"/>
              </a:rPr>
              <a:t>Lens dislocation</a:t>
            </a:r>
            <a:r>
              <a:rPr lang="en-US" sz="2400" dirty="0" smtClean="0"/>
              <a:t> in </a:t>
            </a:r>
            <a:r>
              <a:rPr lang="en-US" sz="2400" dirty="0" err="1" smtClean="0"/>
              <a:t>Marfan</a:t>
            </a:r>
            <a:r>
              <a:rPr lang="en-US" sz="2400" dirty="0" smtClean="0"/>
              <a:t> syndrome with the lens being kidney-shaped and resting against the </a:t>
            </a:r>
            <a:r>
              <a:rPr lang="en-US" sz="2400" dirty="0" err="1" smtClean="0">
                <a:hlinkClick r:id="rId8" tooltip="Ciliary body"/>
              </a:rPr>
              <a:t>ciliary</a:t>
            </a:r>
            <a:r>
              <a:rPr lang="en-US" sz="2400" dirty="0" smtClean="0">
                <a:hlinkClick r:id="rId8" tooltip="Ciliary body"/>
              </a:rPr>
              <a:t> body</a:t>
            </a:r>
            <a:endParaRPr lang="ru-RU" sz="2400" dirty="0"/>
          </a:p>
        </p:txBody>
      </p:sp>
      <p:pic>
        <p:nvPicPr>
          <p:cNvPr id="11" name="Picture 7" descr="stat14_1"/>
          <p:cNvPicPr>
            <a:picLocks noChangeAspect="1" noChangeArrowheads="1"/>
          </p:cNvPicPr>
          <p:nvPr/>
        </p:nvPicPr>
        <p:blipFill>
          <a:blip r:embed="rId9" cstate="print"/>
          <a:srcRect/>
          <a:stretch>
            <a:fillRect/>
          </a:stretch>
        </p:blipFill>
        <p:spPr bwMode="auto">
          <a:xfrm>
            <a:off x="4716016" y="3028925"/>
            <a:ext cx="1238250" cy="1581150"/>
          </a:xfrm>
          <a:prstGeom prst="rect">
            <a:avLst/>
          </a:prstGeom>
          <a:noFill/>
          <a:ln w="9525">
            <a:noFill/>
            <a:miter lim="800000"/>
            <a:headEnd/>
            <a:tailEnd/>
          </a:ln>
        </p:spPr>
      </p:pic>
      <p:sp>
        <p:nvSpPr>
          <p:cNvPr id="16" name="Прямокутник 15"/>
          <p:cNvSpPr/>
          <p:nvPr/>
        </p:nvSpPr>
        <p:spPr>
          <a:xfrm>
            <a:off x="4463761" y="4610075"/>
            <a:ext cx="1706942" cy="830997"/>
          </a:xfrm>
          <a:prstGeom prst="rect">
            <a:avLst/>
          </a:prstGeom>
        </p:spPr>
        <p:txBody>
          <a:bodyPr wrap="none">
            <a:spAutoFit/>
          </a:bodyPr>
          <a:lstStyle/>
          <a:p>
            <a:r>
              <a:rPr lang="en-US" sz="2400" dirty="0" smtClean="0">
                <a:solidFill>
                  <a:prstClr val="black"/>
                </a:solidFill>
              </a:rPr>
              <a:t>X-ray photo </a:t>
            </a:r>
          </a:p>
          <a:p>
            <a:r>
              <a:rPr lang="en-US" sz="2400" dirty="0" smtClean="0">
                <a:solidFill>
                  <a:prstClr val="black"/>
                </a:solidFill>
              </a:rPr>
              <a:t>of hands</a:t>
            </a:r>
            <a:endParaRPr lang="uk-UA"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en-US" dirty="0" smtClean="0"/>
              <a:t>Diagnosis of </a:t>
            </a:r>
            <a:r>
              <a:rPr lang="en-US" dirty="0" err="1" smtClean="0"/>
              <a:t>Marfan</a:t>
            </a:r>
            <a:r>
              <a:rPr lang="en-US" dirty="0" smtClean="0"/>
              <a:t> syndrome</a:t>
            </a:r>
            <a:endParaRPr lang="ru-RU" dirty="0"/>
          </a:p>
        </p:txBody>
      </p:sp>
      <p:pic>
        <p:nvPicPr>
          <p:cNvPr id="4" name="Содержимое 3" descr="220px-Myxomatous_aortic_valve.jpg"/>
          <p:cNvPicPr>
            <a:picLocks noGrp="1" noChangeAspect="1"/>
          </p:cNvPicPr>
          <p:nvPr>
            <p:ph idx="1"/>
          </p:nvPr>
        </p:nvPicPr>
        <p:blipFill>
          <a:blip r:embed="rId2" cstate="print"/>
          <a:stretch>
            <a:fillRect/>
          </a:stretch>
        </p:blipFill>
        <p:spPr>
          <a:xfrm>
            <a:off x="107504" y="1052736"/>
            <a:ext cx="4032448" cy="3024336"/>
          </a:xfrm>
          <a:prstGeom prst="rect">
            <a:avLst/>
          </a:prstGeom>
        </p:spPr>
      </p:pic>
      <p:pic>
        <p:nvPicPr>
          <p:cNvPr id="5" name="Рисунок 4" descr="220px--Marfan_Syndrome_E00551_CardioNetworks_ECHOpedia.jpg"/>
          <p:cNvPicPr>
            <a:picLocks noChangeAspect="1"/>
          </p:cNvPicPr>
          <p:nvPr/>
        </p:nvPicPr>
        <p:blipFill>
          <a:blip r:embed="rId3" cstate="print"/>
          <a:stretch>
            <a:fillRect/>
          </a:stretch>
        </p:blipFill>
        <p:spPr>
          <a:xfrm>
            <a:off x="5004048" y="1052735"/>
            <a:ext cx="4090144" cy="3030425"/>
          </a:xfrm>
          <a:prstGeom prst="rect">
            <a:avLst/>
          </a:prstGeom>
        </p:spPr>
      </p:pic>
      <p:sp>
        <p:nvSpPr>
          <p:cNvPr id="6" name="Прямоугольник 5"/>
          <p:cNvSpPr/>
          <p:nvPr/>
        </p:nvSpPr>
        <p:spPr>
          <a:xfrm>
            <a:off x="-36512" y="4298320"/>
            <a:ext cx="3998912" cy="1938992"/>
          </a:xfrm>
          <a:prstGeom prst="rect">
            <a:avLst/>
          </a:prstGeom>
        </p:spPr>
        <p:txBody>
          <a:bodyPr wrap="square">
            <a:spAutoFit/>
          </a:bodyPr>
          <a:lstStyle/>
          <a:p>
            <a:r>
              <a:rPr lang="en-US" sz="2400" dirty="0" smtClean="0">
                <a:hlinkClick r:id="rId4" tooltip="Micrograph"/>
              </a:rPr>
              <a:t>Micrograph</a:t>
            </a:r>
            <a:r>
              <a:rPr lang="en-US" sz="2400" dirty="0" smtClean="0"/>
              <a:t> demonstrating </a:t>
            </a:r>
            <a:r>
              <a:rPr lang="en-US" sz="2400" dirty="0" err="1" smtClean="0">
                <a:hlinkClick r:id="rId5" tooltip="Myxomatous degeneration"/>
              </a:rPr>
              <a:t>myxomatous</a:t>
            </a:r>
            <a:r>
              <a:rPr lang="en-US" sz="2400" dirty="0" smtClean="0">
                <a:hlinkClick r:id="rId5" tooltip="Myxomatous degeneration"/>
              </a:rPr>
              <a:t> degeneration</a:t>
            </a:r>
            <a:r>
              <a:rPr lang="en-US" sz="2400" dirty="0" smtClean="0"/>
              <a:t> of the </a:t>
            </a:r>
            <a:r>
              <a:rPr lang="en-US" sz="2400" dirty="0" smtClean="0">
                <a:hlinkClick r:id="rId6" tooltip="Aortic valve"/>
              </a:rPr>
              <a:t>aortic valve</a:t>
            </a:r>
            <a:r>
              <a:rPr lang="en-US" sz="2400" dirty="0" smtClean="0"/>
              <a:t>, a common manifestation of </a:t>
            </a:r>
            <a:r>
              <a:rPr lang="en-US" sz="2400" dirty="0" err="1" smtClean="0"/>
              <a:t>Marfan</a:t>
            </a:r>
            <a:r>
              <a:rPr lang="en-US" sz="2400" dirty="0" smtClean="0"/>
              <a:t> syndrome</a:t>
            </a:r>
            <a:endParaRPr lang="ru-RU" sz="2400" dirty="0"/>
          </a:p>
        </p:txBody>
      </p:sp>
      <p:sp>
        <p:nvSpPr>
          <p:cNvPr id="7" name="Прямоугольник 6"/>
          <p:cNvSpPr/>
          <p:nvPr/>
        </p:nvSpPr>
        <p:spPr>
          <a:xfrm>
            <a:off x="4724400" y="4307612"/>
            <a:ext cx="4419600" cy="1200329"/>
          </a:xfrm>
          <a:prstGeom prst="rect">
            <a:avLst/>
          </a:prstGeom>
        </p:spPr>
        <p:txBody>
          <a:bodyPr wrap="square">
            <a:spAutoFit/>
          </a:bodyPr>
          <a:lstStyle/>
          <a:p>
            <a:r>
              <a:rPr lang="en-US" sz="2400" dirty="0" smtClean="0"/>
              <a:t>Ultrasound of a person with </a:t>
            </a:r>
            <a:r>
              <a:rPr lang="en-US" sz="2400" dirty="0" err="1" smtClean="0"/>
              <a:t>Marfan</a:t>
            </a:r>
            <a:r>
              <a:rPr lang="en-US" sz="2400" dirty="0" smtClean="0"/>
              <a:t> syndrome, showing a dilated aortic root</a:t>
            </a:r>
            <a:endParaRPr lang="ru-RU" sz="24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solidFill>
                  <a:srgbClr val="FF0000"/>
                </a:solidFill>
              </a:rPr>
              <a:t>An albino family</a:t>
            </a:r>
            <a:endParaRPr lang="en-US" sz="2800" b="1" dirty="0">
              <a:solidFill>
                <a:srgbClr val="FF0000"/>
              </a:solidFill>
            </a:endParaRPr>
          </a:p>
        </p:txBody>
      </p:sp>
      <p:pic>
        <p:nvPicPr>
          <p:cNvPr id="4" name="Content Placeholder 3"/>
          <p:cNvPicPr>
            <a:picLocks noGrp="1"/>
          </p:cNvPicPr>
          <p:nvPr>
            <p:ph idx="1"/>
          </p:nvPr>
        </p:nvPicPr>
        <p:blipFill>
          <a:blip r:embed="rId2"/>
          <a:srcRect/>
          <a:stretch>
            <a:fillRect/>
          </a:stretch>
        </p:blipFill>
        <p:spPr bwMode="auto">
          <a:xfrm>
            <a:off x="1064378" y="1600200"/>
            <a:ext cx="7015243" cy="4525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8770" name="Text Box 2"/>
          <p:cNvSpPr txBox="1">
            <a:spLocks noChangeArrowheads="1"/>
          </p:cNvSpPr>
          <p:nvPr/>
        </p:nvSpPr>
        <p:spPr bwMode="auto">
          <a:xfrm>
            <a:off x="228600" y="6172200"/>
            <a:ext cx="3459826" cy="369332"/>
          </a:xfrm>
          <a:prstGeom prst="rect">
            <a:avLst/>
          </a:prstGeom>
          <a:noFill/>
          <a:ln w="9525">
            <a:noFill/>
            <a:miter lim="800000"/>
            <a:headEnd/>
            <a:tailEnd/>
          </a:ln>
        </p:spPr>
        <p:txBody>
          <a:bodyPr wrap="none">
            <a:prstTxWarp prst="textNoShape">
              <a:avLst/>
            </a:prstTxWarp>
            <a:spAutoFit/>
          </a:bodyPr>
          <a:lstStyle/>
          <a:p>
            <a:pPr algn="l"/>
            <a:r>
              <a:rPr lang="en-US" b="1" dirty="0" smtClean="0">
                <a:latin typeface="Arial" pitchFamily="-65" charset="0"/>
              </a:rPr>
              <a:t>A </a:t>
            </a:r>
            <a:r>
              <a:rPr lang="en-US" b="1" dirty="0">
                <a:latin typeface="Arial" pitchFamily="-65" charset="0"/>
              </a:rPr>
              <a:t>family pedigree of</a:t>
            </a:r>
            <a:r>
              <a:rPr lang="en-US" b="1" dirty="0" smtClean="0">
                <a:latin typeface="Arial" pitchFamily="-65" charset="0"/>
              </a:rPr>
              <a:t> dwarfism</a:t>
            </a:r>
            <a:endParaRPr lang="en-US" sz="2000" b="1" dirty="0">
              <a:latin typeface="Times New Roman" pitchFamily="-65" charset="0"/>
            </a:endParaRPr>
          </a:p>
        </p:txBody>
      </p:sp>
      <p:sp>
        <p:nvSpPr>
          <p:cNvPr id="18435" name="Text Box 3"/>
          <p:cNvSpPr txBox="1">
            <a:spLocks noChangeArrowheads="1"/>
          </p:cNvSpPr>
          <p:nvPr/>
        </p:nvSpPr>
        <p:spPr bwMode="auto">
          <a:xfrm>
            <a:off x="8178800" y="6400800"/>
            <a:ext cx="184666" cy="461665"/>
          </a:xfrm>
          <a:prstGeom prst="rect">
            <a:avLst/>
          </a:prstGeom>
          <a:noFill/>
          <a:ln w="9525">
            <a:noFill/>
            <a:miter lim="800000"/>
            <a:headEnd/>
            <a:tailEnd/>
          </a:ln>
        </p:spPr>
        <p:txBody>
          <a:bodyPr wrap="none">
            <a:prstTxWarp prst="textNoShape">
              <a:avLst/>
            </a:prstTxWarp>
            <a:spAutoFit/>
          </a:bodyPr>
          <a:lstStyle/>
          <a:p>
            <a:pPr algn="l"/>
            <a:endParaRPr lang="en-US" sz="2400" b="1" dirty="0">
              <a:solidFill>
                <a:schemeClr val="hlink"/>
              </a:solidFill>
              <a:latin typeface="Arial" pitchFamily="-65" charset="0"/>
            </a:endParaRPr>
          </a:p>
        </p:txBody>
      </p:sp>
      <p:pic>
        <p:nvPicPr>
          <p:cNvPr id="18436" name="Picture 6" descr="bro92786_220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1408113"/>
            <a:ext cx="7010400" cy="4041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sz="2800" dirty="0" smtClean="0"/>
              <a:t>The father (dwarf) must be heterozygous  dominant and did not pass the dwarfism gene to his children </a:t>
            </a:r>
            <a:endParaRPr lang="en-US" sz="2800" dirty="0"/>
          </a:p>
        </p:txBody>
      </p:sp>
      <p:pic>
        <p:nvPicPr>
          <p:cNvPr id="4" name="Content Placeholder 3"/>
          <p:cNvPicPr>
            <a:picLocks noGrp="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2311530" y="1600200"/>
            <a:ext cx="4089270" cy="3809999"/>
          </a:xfrm>
          <a:prstGeom prst="rect">
            <a:avLst/>
          </a:prstGeom>
          <a:noFill/>
          <a:ln w="9525">
            <a:noFill/>
            <a:miter lim="800000"/>
            <a:headEnd/>
            <a:tailEnd/>
          </a:ln>
        </p:spPr>
      </p:pic>
      <p:sp>
        <p:nvSpPr>
          <p:cNvPr id="5" name="Прямокутник 4"/>
          <p:cNvSpPr/>
          <p:nvPr/>
        </p:nvSpPr>
        <p:spPr>
          <a:xfrm>
            <a:off x="0" y="5410199"/>
            <a:ext cx="9144000" cy="1384995"/>
          </a:xfrm>
          <a:prstGeom prst="rect">
            <a:avLst/>
          </a:prstGeom>
        </p:spPr>
        <p:txBody>
          <a:bodyPr wrap="square">
            <a:spAutoFit/>
          </a:bodyPr>
          <a:lstStyle/>
          <a:p>
            <a:r>
              <a:rPr lang="en-US" sz="2800" dirty="0" smtClean="0">
                <a:solidFill>
                  <a:prstClr val="black"/>
                </a:solidFill>
                <a:ea typeface="+mj-ea"/>
                <a:cs typeface="+mj-cs"/>
              </a:rPr>
              <a:t>The dominant  dwarfism is passed by </a:t>
            </a:r>
            <a:r>
              <a:rPr lang="en-US" sz="2800" dirty="0" err="1" smtClean="0">
                <a:solidFill>
                  <a:prstClr val="black"/>
                </a:solidFill>
                <a:ea typeface="+mj-ea"/>
                <a:cs typeface="+mj-cs"/>
              </a:rPr>
              <a:t>heterozygotic</a:t>
            </a:r>
            <a:r>
              <a:rPr lang="en-US" sz="2800" dirty="0" smtClean="0">
                <a:solidFill>
                  <a:prstClr val="black"/>
                </a:solidFill>
                <a:ea typeface="+mj-ea"/>
                <a:cs typeface="+mj-cs"/>
              </a:rPr>
              <a:t> parent (</a:t>
            </a:r>
            <a:r>
              <a:rPr lang="en-US" sz="2800" i="1" dirty="0" err="1" smtClean="0">
                <a:solidFill>
                  <a:prstClr val="black"/>
                </a:solidFill>
                <a:ea typeface="+mj-ea"/>
                <a:cs typeface="+mj-cs"/>
              </a:rPr>
              <a:t>Aa</a:t>
            </a:r>
            <a:r>
              <a:rPr lang="en-US" sz="2800" dirty="0" smtClean="0">
                <a:solidFill>
                  <a:prstClr val="black"/>
                </a:solidFill>
                <a:ea typeface="+mj-ea"/>
                <a:cs typeface="+mj-cs"/>
              </a:rPr>
              <a:t>) to children with 50% probability.  The recessive dwarfism is not manifested in children, usually.</a:t>
            </a:r>
            <a:endParaRPr lang="uk-UA"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45720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err="1" smtClean="0"/>
              <a:t>Achondroplasia</a:t>
            </a:r>
            <a:endParaRPr lang="ru-RU" dirty="0"/>
          </a:p>
        </p:txBody>
      </p:sp>
      <p:pic>
        <p:nvPicPr>
          <p:cNvPr id="58370"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981199" y="2267128"/>
            <a:ext cx="6162745" cy="4590871"/>
          </a:xfrm>
          <a:prstGeom prst="rect">
            <a:avLst/>
          </a:prstGeom>
          <a:noFill/>
          <a:ln w="9525">
            <a:noFill/>
            <a:miter lim="800000"/>
            <a:headEnd/>
            <a:tailEnd/>
          </a:ln>
        </p:spPr>
      </p:pic>
      <p:sp>
        <p:nvSpPr>
          <p:cNvPr id="4" name="Прямокутник 3"/>
          <p:cNvSpPr/>
          <p:nvPr/>
        </p:nvSpPr>
        <p:spPr>
          <a:xfrm>
            <a:off x="0" y="457200"/>
            <a:ext cx="9144000" cy="1815882"/>
          </a:xfrm>
          <a:prstGeom prst="rect">
            <a:avLst/>
          </a:prstGeom>
        </p:spPr>
        <p:txBody>
          <a:bodyPr wrap="square">
            <a:spAutoFit/>
          </a:bodyPr>
          <a:lstStyle/>
          <a:p>
            <a:pPr algn="ctr"/>
            <a:r>
              <a:rPr lang="en-US" sz="2800" dirty="0" err="1" smtClean="0"/>
              <a:t>Achondroplasia</a:t>
            </a:r>
            <a:r>
              <a:rPr lang="en-US" sz="2800" dirty="0" smtClean="0"/>
              <a:t> has a dominant inheritance (allele </a:t>
            </a:r>
            <a:r>
              <a:rPr lang="en-US" sz="2800" i="1" dirty="0" smtClean="0"/>
              <a:t>D</a:t>
            </a:r>
            <a:r>
              <a:rPr lang="en-US" sz="2800" dirty="0" smtClean="0"/>
              <a:t>). Most members of the human population can be represented as </a:t>
            </a:r>
            <a:r>
              <a:rPr lang="en-US" sz="2800" i="1" dirty="0" err="1" smtClean="0"/>
              <a:t>dd</a:t>
            </a:r>
            <a:r>
              <a:rPr lang="en-US" sz="2800" dirty="0" smtClean="0"/>
              <a:t> in regard to this gene.  Ill people are DD or Dd. They  have poor development  and growth of bones and cartilages. </a:t>
            </a:r>
            <a:endParaRPr lang="uk-UA"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12" descr="bro92786_0202cL"/>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65587" y="685800"/>
            <a:ext cx="7924800" cy="6054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3563" name="AutoShape 11"/>
          <p:cNvSpPr>
            <a:spLocks noChangeArrowheads="1"/>
          </p:cNvSpPr>
          <p:nvPr/>
        </p:nvSpPr>
        <p:spPr bwMode="auto">
          <a:xfrm>
            <a:off x="6629400" y="533400"/>
            <a:ext cx="2590800" cy="990600"/>
          </a:xfrm>
          <a:prstGeom prst="wedgeRectCallout">
            <a:avLst>
              <a:gd name="adj1" fmla="val -11519"/>
              <a:gd name="adj2" fmla="val 243431"/>
            </a:avLst>
          </a:prstGeom>
          <a:solidFill>
            <a:srgbClr val="FFCC99"/>
          </a:solidFill>
          <a:ln w="9525">
            <a:solidFill>
              <a:schemeClr val="tx1"/>
            </a:solidFill>
            <a:miter lim="800000"/>
            <a:headEnd/>
            <a:tailEnd/>
          </a:ln>
        </p:spPr>
        <p:txBody>
          <a:bodyPr/>
          <a:lstStyle/>
          <a:p>
            <a:pPr algn="ctr"/>
            <a:r>
              <a:rPr lang="en-US" b="1" dirty="0">
                <a:solidFill>
                  <a:schemeClr val="folHlink"/>
                </a:solidFill>
                <a:latin typeface="Arial" charset="0"/>
              </a:rPr>
              <a:t>Provides storage material for the developing embryo</a:t>
            </a:r>
          </a:p>
          <a:p>
            <a:endParaRPr lang="en-US" sz="800" b="1" dirty="0">
              <a:solidFill>
                <a:schemeClr val="folHlink"/>
              </a:solidFill>
              <a:latin typeface="Arial" charset="0"/>
            </a:endParaRPr>
          </a:p>
        </p:txBody>
      </p:sp>
    </p:spTree>
    <p:extLst>
      <p:ext uri="{BB962C8B-B14F-4D97-AF65-F5344CB8AC3E}">
        <p14:creationId xmlns:p14="http://schemas.microsoft.com/office/powerpoint/2010/main" val="387384238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1"/>
            <a:ext cx="7772400" cy="685799"/>
          </a:xfrm>
        </p:spPr>
        <p:txBody>
          <a:bodyPr>
            <a:normAutofit/>
          </a:bodyPr>
          <a:lstStyle/>
          <a:p>
            <a:r>
              <a:rPr lang="en-US" sz="2400" b="1" dirty="0" smtClean="0">
                <a:solidFill>
                  <a:srgbClr val="FF0000"/>
                </a:solidFill>
              </a:rPr>
              <a:t>Dominant versus Recessive Inheritance Pattern?</a:t>
            </a:r>
            <a:endParaRPr lang="en-US" sz="2400" b="1" dirty="0">
              <a:solidFill>
                <a:srgbClr val="FF0000"/>
              </a:solidFill>
            </a:endParaRPr>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425700" y="1295400"/>
            <a:ext cx="3362771" cy="5410200"/>
          </a:xfrm>
          <a:prstGeom prst="rect">
            <a:avLst/>
          </a:prstGeom>
        </p:spPr>
      </p:pic>
      <p:sp>
        <p:nvSpPr>
          <p:cNvPr id="5" name="TextBox 4"/>
          <p:cNvSpPr txBox="1"/>
          <p:nvPr/>
        </p:nvSpPr>
        <p:spPr>
          <a:xfrm>
            <a:off x="2438400" y="3429000"/>
            <a:ext cx="533400" cy="369332"/>
          </a:xfrm>
          <a:prstGeom prst="rect">
            <a:avLst/>
          </a:prstGeom>
          <a:noFill/>
        </p:spPr>
        <p:txBody>
          <a:bodyPr wrap="square" rtlCol="0">
            <a:spAutoFit/>
          </a:bodyPr>
          <a:lstStyle/>
          <a:p>
            <a:r>
              <a:rPr lang="en-US" dirty="0" smtClean="0"/>
              <a:t>A</a:t>
            </a:r>
            <a:endParaRPr lang="en-US" dirty="0"/>
          </a:p>
        </p:txBody>
      </p:sp>
      <p:sp>
        <p:nvSpPr>
          <p:cNvPr id="6" name="TextBox 5"/>
          <p:cNvSpPr txBox="1"/>
          <p:nvPr/>
        </p:nvSpPr>
        <p:spPr>
          <a:xfrm>
            <a:off x="2438400" y="5873234"/>
            <a:ext cx="381000" cy="369332"/>
          </a:xfrm>
          <a:prstGeom prst="rect">
            <a:avLst/>
          </a:prstGeom>
          <a:noFill/>
        </p:spPr>
        <p:txBody>
          <a:bodyPr wrap="square" rtlCol="0">
            <a:spAutoFit/>
          </a:bodyPr>
          <a:lstStyle/>
          <a:p>
            <a:r>
              <a:rPr lang="en-US" b="1" dirty="0" smtClean="0"/>
              <a:t>B</a:t>
            </a:r>
            <a:endParaRPr lang="en-US" b="1"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43000"/>
          </a:xfrm>
        </p:spPr>
        <p:style>
          <a:lnRef idx="1">
            <a:schemeClr val="accent5"/>
          </a:lnRef>
          <a:fillRef idx="2">
            <a:schemeClr val="accent5"/>
          </a:fillRef>
          <a:effectRef idx="1">
            <a:schemeClr val="accent5"/>
          </a:effectRef>
          <a:fontRef idx="minor">
            <a:schemeClr val="dk1"/>
          </a:fontRef>
        </p:style>
        <p:txBody>
          <a:bodyPr/>
          <a:lstStyle/>
          <a:p>
            <a:r>
              <a:rPr lang="en-US" dirty="0" smtClean="0"/>
              <a:t>Mendel’s first low</a:t>
            </a:r>
            <a:endParaRPr lang="uk-UA" dirty="0"/>
          </a:p>
        </p:txBody>
      </p:sp>
      <p:sp>
        <p:nvSpPr>
          <p:cNvPr id="3" name="Місце для вмісту 2"/>
          <p:cNvSpPr>
            <a:spLocks noGrp="1"/>
          </p:cNvSpPr>
          <p:nvPr>
            <p:ph idx="1"/>
          </p:nvPr>
        </p:nvSpPr>
        <p:spPr>
          <a:xfrm>
            <a:off x="0" y="1219200"/>
            <a:ext cx="9144000" cy="4525963"/>
          </a:xfrm>
        </p:spPr>
        <p:txBody>
          <a:bodyPr/>
          <a:lstStyle/>
          <a:p>
            <a:pPr>
              <a:buNone/>
            </a:pPr>
            <a:r>
              <a:rPr lang="en-US" b="1" dirty="0" smtClean="0"/>
              <a:t>The 2 members of a gene pair segregate</a:t>
            </a:r>
            <a:r>
              <a:rPr lang="en-US" dirty="0" smtClean="0"/>
              <a:t> from each other into gametes, so that 1/2 of the gametes carry one member of the pair and the other 1/2 of the gametes carry the other member of the pair.</a:t>
            </a:r>
            <a:endParaRPr lang="uk-UA"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228600" y="304800"/>
            <a:ext cx="7793038" cy="1462088"/>
          </a:xfrm>
        </p:spPr>
        <p:txBody>
          <a:bodyPr>
            <a:normAutofit/>
          </a:bodyPr>
          <a:lstStyle/>
          <a:p>
            <a:pPr eaLnBrk="1" hangingPunct="1"/>
            <a:r>
              <a:rPr lang="en-US" sz="3200" b="1" dirty="0" smtClean="0">
                <a:solidFill>
                  <a:srgbClr val="FF0000"/>
                </a:solidFill>
                <a:latin typeface="Times"/>
                <a:cs typeface="Times"/>
              </a:rPr>
              <a:t>PROBABILITY </a:t>
            </a:r>
            <a:r>
              <a:rPr lang="en-US" sz="3200" b="1" dirty="0">
                <a:solidFill>
                  <a:srgbClr val="FF0000"/>
                </a:solidFill>
                <a:latin typeface="Times"/>
                <a:cs typeface="Times"/>
              </a:rPr>
              <a:t>AND STATISTICS</a:t>
            </a:r>
          </a:p>
        </p:txBody>
      </p:sp>
      <p:sp>
        <p:nvSpPr>
          <p:cNvPr id="63491" name="Rectangle 3"/>
          <p:cNvSpPr>
            <a:spLocks noGrp="1" noChangeArrowheads="1"/>
          </p:cNvSpPr>
          <p:nvPr>
            <p:ph type="body" idx="1"/>
          </p:nvPr>
        </p:nvSpPr>
        <p:spPr>
          <a:xfrm>
            <a:off x="0" y="1295400"/>
            <a:ext cx="9144000" cy="5562600"/>
          </a:xfrm>
        </p:spPr>
        <p:txBody>
          <a:bodyPr>
            <a:normAutofit/>
          </a:bodyPr>
          <a:lstStyle/>
          <a:p>
            <a:pPr eaLnBrk="1" hangingPunct="1">
              <a:lnSpc>
                <a:spcPct val="90000"/>
              </a:lnSpc>
            </a:pPr>
            <a:r>
              <a:rPr lang="en-US" sz="2400" dirty="0">
                <a:latin typeface="Arial" charset="0"/>
              </a:rPr>
              <a:t>The laws of inheritance can be used to predict the outcomes of genetic crosses</a:t>
            </a:r>
          </a:p>
          <a:p>
            <a:pPr eaLnBrk="1" hangingPunct="1">
              <a:lnSpc>
                <a:spcPct val="90000"/>
              </a:lnSpc>
            </a:pPr>
            <a:r>
              <a:rPr lang="en-US" sz="2400" dirty="0">
                <a:latin typeface="Arial" charset="0"/>
              </a:rPr>
              <a:t>For example</a:t>
            </a:r>
          </a:p>
          <a:p>
            <a:pPr lvl="1" eaLnBrk="1" hangingPunct="1">
              <a:lnSpc>
                <a:spcPct val="90000"/>
              </a:lnSpc>
            </a:pPr>
            <a:r>
              <a:rPr lang="en-US" sz="2400" dirty="0">
                <a:latin typeface="Arial" charset="0"/>
              </a:rPr>
              <a:t>Animal and plant breeders are concerned with the types of offspring produced from their </a:t>
            </a:r>
            <a:r>
              <a:rPr lang="en-US" sz="2400" dirty="0" smtClean="0">
                <a:latin typeface="Arial" charset="0"/>
              </a:rPr>
              <a:t>crosses</a:t>
            </a:r>
          </a:p>
          <a:p>
            <a:pPr lvl="1" eaLnBrk="1" hangingPunct="1">
              <a:lnSpc>
                <a:spcPct val="90000"/>
              </a:lnSpc>
            </a:pPr>
            <a:endParaRPr lang="en-US" sz="2400" dirty="0">
              <a:latin typeface="Arial" charset="0"/>
            </a:endParaRPr>
          </a:p>
          <a:p>
            <a:pPr lvl="1" eaLnBrk="1" hangingPunct="1">
              <a:lnSpc>
                <a:spcPct val="90000"/>
              </a:lnSpc>
            </a:pPr>
            <a:r>
              <a:rPr lang="en-US" sz="2400" dirty="0">
                <a:latin typeface="Arial" charset="0"/>
              </a:rPr>
              <a:t>Parents are interested in predicting the traits that their children may have</a:t>
            </a:r>
          </a:p>
          <a:p>
            <a:pPr lvl="2" eaLnBrk="1" hangingPunct="1">
              <a:lnSpc>
                <a:spcPct val="90000"/>
              </a:lnSpc>
            </a:pPr>
            <a:r>
              <a:rPr lang="en-US" dirty="0">
                <a:latin typeface="Arial" charset="0"/>
              </a:rPr>
              <a:t>This is particularly important in the case of families with genetic diseases </a:t>
            </a:r>
          </a:p>
          <a:p>
            <a:pPr lvl="2" eaLnBrk="1" hangingPunct="1">
              <a:lnSpc>
                <a:spcPct val="90000"/>
              </a:lnSpc>
            </a:pPr>
            <a:endParaRPr lang="en-US" dirty="0" smtClean="0">
              <a:latin typeface="Arial" charset="0"/>
            </a:endParaRPr>
          </a:p>
          <a:p>
            <a:pPr lvl="2" eaLnBrk="1" hangingPunct="1">
              <a:lnSpc>
                <a:spcPct val="90000"/>
              </a:lnSpc>
            </a:pPr>
            <a:r>
              <a:rPr lang="en-US" dirty="0" smtClean="0">
                <a:solidFill>
                  <a:srgbClr val="FF0000"/>
                </a:solidFill>
                <a:latin typeface="Arial" charset="0"/>
              </a:rPr>
              <a:t>Of </a:t>
            </a:r>
            <a:r>
              <a:rPr lang="en-US" dirty="0">
                <a:solidFill>
                  <a:srgbClr val="FF0000"/>
                </a:solidFill>
                <a:latin typeface="Arial" charset="0"/>
              </a:rPr>
              <a:t>course, it is not possible to definitely predict what will happen in the future</a:t>
            </a:r>
          </a:p>
          <a:p>
            <a:pPr lvl="2" eaLnBrk="1" hangingPunct="1">
              <a:lnSpc>
                <a:spcPct val="90000"/>
              </a:lnSpc>
            </a:pPr>
            <a:endParaRPr lang="en-US" dirty="0">
              <a:latin typeface="Arial" charset="0"/>
            </a:endParaRPr>
          </a:p>
        </p:txBody>
      </p:sp>
    </p:spTree>
    <p:extLst>
      <p:ext uri="{BB962C8B-B14F-4D97-AF65-F5344CB8AC3E}">
        <p14:creationId xmlns:p14="http://schemas.microsoft.com/office/powerpoint/2010/main" val="390321676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665162" y="0"/>
            <a:ext cx="7793038" cy="852488"/>
          </a:xfrm>
        </p:spPr>
        <p:style>
          <a:lnRef idx="1">
            <a:schemeClr val="accent5"/>
          </a:lnRef>
          <a:fillRef idx="2">
            <a:schemeClr val="accent5"/>
          </a:fillRef>
          <a:effectRef idx="1">
            <a:schemeClr val="accent5"/>
          </a:effectRef>
          <a:fontRef idx="minor">
            <a:schemeClr val="dk1"/>
          </a:fontRef>
        </p:style>
        <p:txBody>
          <a:bodyPr/>
          <a:lstStyle/>
          <a:p>
            <a:pPr eaLnBrk="1" hangingPunct="1"/>
            <a:r>
              <a:rPr lang="en-US" sz="4000" dirty="0">
                <a:latin typeface="Arial" charset="0"/>
              </a:rPr>
              <a:t>Probability</a:t>
            </a:r>
          </a:p>
        </p:txBody>
      </p:sp>
      <p:sp>
        <p:nvSpPr>
          <p:cNvPr id="65539" name="Rectangle 3"/>
          <p:cNvSpPr>
            <a:spLocks noGrp="1" noChangeArrowheads="1"/>
          </p:cNvSpPr>
          <p:nvPr>
            <p:ph type="body" idx="1"/>
          </p:nvPr>
        </p:nvSpPr>
        <p:spPr>
          <a:xfrm>
            <a:off x="228600" y="1295400"/>
            <a:ext cx="8915400" cy="3276600"/>
          </a:xfrm>
        </p:spPr>
        <p:txBody>
          <a:bodyPr/>
          <a:lstStyle/>
          <a:p>
            <a:pPr eaLnBrk="1" hangingPunct="1"/>
            <a:r>
              <a:rPr lang="en-US" sz="2800" dirty="0">
                <a:latin typeface="Arial" charset="0"/>
                <a:cs typeface="Times New Roman" charset="0"/>
              </a:rPr>
              <a:t>The </a:t>
            </a:r>
            <a:r>
              <a:rPr lang="en-US" sz="2800" dirty="0">
                <a:solidFill>
                  <a:schemeClr val="hlink"/>
                </a:solidFill>
                <a:latin typeface="Arial" charset="0"/>
                <a:cs typeface="Times New Roman" charset="0"/>
              </a:rPr>
              <a:t>probability</a:t>
            </a:r>
            <a:r>
              <a:rPr lang="en-US" sz="2800" dirty="0">
                <a:latin typeface="Arial" charset="0"/>
                <a:cs typeface="Times New Roman" charset="0"/>
              </a:rPr>
              <a:t> of an event is the chance that the event will occur in the future</a:t>
            </a:r>
          </a:p>
          <a:p>
            <a:pPr eaLnBrk="1" hangingPunct="1"/>
            <a:endParaRPr lang="en-US" sz="2800" dirty="0">
              <a:latin typeface="Arial" charset="0"/>
              <a:cs typeface="Times New Roman" charset="0"/>
            </a:endParaRPr>
          </a:p>
          <a:p>
            <a:pPr eaLnBrk="1" hangingPunct="1"/>
            <a:r>
              <a:rPr lang="en-US" sz="2800" dirty="0">
                <a:latin typeface="Arial" charset="0"/>
                <a:cs typeface="Times New Roman" charset="0"/>
              </a:rPr>
              <a:t>Probability =</a:t>
            </a:r>
          </a:p>
        </p:txBody>
      </p:sp>
      <p:sp>
        <p:nvSpPr>
          <p:cNvPr id="65542" name="Line 6"/>
          <p:cNvSpPr>
            <a:spLocks noChangeShapeType="1"/>
          </p:cNvSpPr>
          <p:nvPr/>
        </p:nvSpPr>
        <p:spPr bwMode="auto">
          <a:xfrm>
            <a:off x="2743200" y="2971800"/>
            <a:ext cx="53340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65543" name="Rectangle 7"/>
          <p:cNvSpPr>
            <a:spLocks noChangeArrowheads="1"/>
          </p:cNvSpPr>
          <p:nvPr/>
        </p:nvSpPr>
        <p:spPr bwMode="auto">
          <a:xfrm>
            <a:off x="2743200" y="2971800"/>
            <a:ext cx="64008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eaLnBrk="1" hangingPunct="1">
              <a:spcBef>
                <a:spcPct val="20000"/>
              </a:spcBef>
              <a:buClr>
                <a:schemeClr val="folHlink"/>
              </a:buClr>
              <a:buSzPct val="60000"/>
              <a:buFont typeface="Wingdings" charset="0"/>
              <a:buNone/>
            </a:pPr>
            <a:r>
              <a:rPr lang="en-US" sz="2800" dirty="0">
                <a:latin typeface="Arial" charset="0"/>
                <a:cs typeface="Times New Roman" charset="0"/>
              </a:rPr>
              <a:t>Total number of </a:t>
            </a:r>
            <a:r>
              <a:rPr lang="en-US" sz="2800" dirty="0" smtClean="0">
                <a:latin typeface="Arial" charset="0"/>
                <a:cs typeface="Times New Roman" charset="0"/>
              </a:rPr>
              <a:t>opportunity of </a:t>
            </a:r>
          </a:p>
          <a:p>
            <a:pPr marL="342900" indent="-342900" eaLnBrk="1" hangingPunct="1">
              <a:spcBef>
                <a:spcPct val="20000"/>
              </a:spcBef>
              <a:buClr>
                <a:schemeClr val="folHlink"/>
              </a:buClr>
              <a:buSzPct val="60000"/>
              <a:buFont typeface="Wingdings" charset="0"/>
              <a:buNone/>
            </a:pPr>
            <a:r>
              <a:rPr lang="en-US" sz="2800" dirty="0" smtClean="0">
                <a:latin typeface="Arial" charset="0"/>
                <a:cs typeface="Times New Roman" charset="0"/>
              </a:rPr>
              <a:t>event (or number of trials)</a:t>
            </a:r>
          </a:p>
          <a:p>
            <a:pPr marL="342900" indent="-342900" eaLnBrk="1" hangingPunct="1">
              <a:spcBef>
                <a:spcPct val="20000"/>
              </a:spcBef>
              <a:buClr>
                <a:schemeClr val="folHlink"/>
              </a:buClr>
              <a:buSzPct val="60000"/>
              <a:buFont typeface="Wingdings" charset="0"/>
              <a:buNone/>
            </a:pPr>
            <a:endParaRPr lang="en-US" sz="2800" dirty="0">
              <a:latin typeface="Arial" charset="0"/>
              <a:cs typeface="Times New Roman" charset="0"/>
            </a:endParaRPr>
          </a:p>
        </p:txBody>
      </p:sp>
      <p:sp>
        <p:nvSpPr>
          <p:cNvPr id="65544" name="Rectangle 8"/>
          <p:cNvSpPr>
            <a:spLocks noChangeArrowheads="1"/>
          </p:cNvSpPr>
          <p:nvPr/>
        </p:nvSpPr>
        <p:spPr bwMode="auto">
          <a:xfrm>
            <a:off x="228600" y="3886200"/>
            <a:ext cx="8305800" cy="1905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eaLnBrk="1" hangingPunct="1">
              <a:spcBef>
                <a:spcPct val="20000"/>
              </a:spcBef>
              <a:buClr>
                <a:schemeClr val="folHlink"/>
              </a:buClr>
              <a:buSzPct val="60000"/>
              <a:buFont typeface="Wingdings" charset="0"/>
              <a:buChar char="n"/>
            </a:pPr>
            <a:r>
              <a:rPr lang="en-US" sz="2800" dirty="0">
                <a:latin typeface="Arial" charset="0"/>
                <a:cs typeface="Times New Roman" charset="0"/>
              </a:rPr>
              <a:t>For example, in a coin flip				</a:t>
            </a:r>
            <a:endParaRPr lang="en-US" sz="3600" baseline="-25000" dirty="0">
              <a:latin typeface="Arial" charset="0"/>
              <a:cs typeface="Times New Roman" charset="0"/>
            </a:endParaRPr>
          </a:p>
        </p:txBody>
      </p:sp>
      <p:sp>
        <p:nvSpPr>
          <p:cNvPr id="65545" name="Rectangle 9"/>
          <p:cNvSpPr>
            <a:spLocks noChangeArrowheads="1"/>
          </p:cNvSpPr>
          <p:nvPr/>
        </p:nvSpPr>
        <p:spPr bwMode="auto">
          <a:xfrm>
            <a:off x="2819400" y="2438400"/>
            <a:ext cx="56388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eaLnBrk="1" hangingPunct="1">
              <a:spcBef>
                <a:spcPct val="20000"/>
              </a:spcBef>
              <a:buClr>
                <a:schemeClr val="folHlink"/>
              </a:buClr>
              <a:buSzPct val="60000"/>
              <a:buFont typeface="Wingdings" charset="0"/>
              <a:buNone/>
            </a:pPr>
            <a:r>
              <a:rPr lang="en-US" sz="2800" dirty="0">
                <a:latin typeface="Arial" charset="0"/>
                <a:cs typeface="Times New Roman" charset="0"/>
              </a:rPr>
              <a:t>Number of times an event occurs</a:t>
            </a:r>
          </a:p>
        </p:txBody>
      </p:sp>
      <p:sp>
        <p:nvSpPr>
          <p:cNvPr id="65546" name="Line 10"/>
          <p:cNvSpPr>
            <a:spLocks noChangeShapeType="1"/>
          </p:cNvSpPr>
          <p:nvPr/>
        </p:nvSpPr>
        <p:spPr bwMode="auto">
          <a:xfrm flipH="1">
            <a:off x="3276600" y="4800600"/>
            <a:ext cx="152400" cy="4572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65547" name="Rectangle 11"/>
          <p:cNvSpPr>
            <a:spLocks noChangeArrowheads="1"/>
          </p:cNvSpPr>
          <p:nvPr/>
        </p:nvSpPr>
        <p:spPr bwMode="auto">
          <a:xfrm>
            <a:off x="3352800" y="4800600"/>
            <a:ext cx="26162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n-US" sz="2400">
                <a:latin typeface="Arial" charset="0"/>
              </a:rPr>
              <a:t>(1 heads + 1 tails)</a:t>
            </a:r>
          </a:p>
        </p:txBody>
      </p:sp>
      <p:sp>
        <p:nvSpPr>
          <p:cNvPr id="65548" name="Rectangle 12"/>
          <p:cNvSpPr>
            <a:spLocks noChangeArrowheads="1"/>
          </p:cNvSpPr>
          <p:nvPr/>
        </p:nvSpPr>
        <p:spPr bwMode="auto">
          <a:xfrm>
            <a:off x="5867400" y="4800600"/>
            <a:ext cx="1827213"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n-US" sz="2400" dirty="0">
                <a:latin typeface="Arial" charset="0"/>
              </a:rPr>
              <a:t>= 1/2 = 50</a:t>
            </a:r>
            <a:r>
              <a:rPr lang="en-US" sz="2400" dirty="0" smtClean="0">
                <a:latin typeface="Arial" charset="0"/>
              </a:rPr>
              <a:t>%</a:t>
            </a:r>
            <a:endParaRPr lang="en-US" sz="2400" dirty="0">
              <a:latin typeface="Arial" charset="0"/>
            </a:endParaRPr>
          </a:p>
        </p:txBody>
      </p:sp>
      <p:sp>
        <p:nvSpPr>
          <p:cNvPr id="65549" name="Rectangle 13"/>
          <p:cNvSpPr>
            <a:spLocks noChangeArrowheads="1"/>
          </p:cNvSpPr>
          <p:nvPr/>
        </p:nvSpPr>
        <p:spPr bwMode="auto">
          <a:xfrm>
            <a:off x="685800" y="4800600"/>
            <a:ext cx="152958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n-US" sz="2400" dirty="0" err="1">
                <a:latin typeface="Arial" charset="0"/>
              </a:rPr>
              <a:t>P</a:t>
            </a:r>
            <a:r>
              <a:rPr lang="en-US" sz="3200" b="1" baseline="-25000" dirty="0" err="1">
                <a:latin typeface="Arial" charset="0"/>
              </a:rPr>
              <a:t>heads</a:t>
            </a:r>
            <a:r>
              <a:rPr lang="en-US" sz="2400" dirty="0">
                <a:latin typeface="Arial" charset="0"/>
              </a:rPr>
              <a:t> = </a:t>
            </a:r>
          </a:p>
        </p:txBody>
      </p:sp>
      <p:sp>
        <p:nvSpPr>
          <p:cNvPr id="65550" name="Rectangle 14"/>
          <p:cNvSpPr>
            <a:spLocks noChangeArrowheads="1"/>
          </p:cNvSpPr>
          <p:nvPr/>
        </p:nvSpPr>
        <p:spPr bwMode="auto">
          <a:xfrm>
            <a:off x="2057400" y="4800600"/>
            <a:ext cx="1268413"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n-US" sz="2400" dirty="0">
                <a:latin typeface="Arial" charset="0"/>
              </a:rPr>
              <a:t>1 heads</a:t>
            </a:r>
          </a:p>
        </p:txBody>
      </p:sp>
    </p:spTree>
    <p:extLst>
      <p:ext uri="{BB962C8B-B14F-4D97-AF65-F5344CB8AC3E}">
        <p14:creationId xmlns:p14="http://schemas.microsoft.com/office/powerpoint/2010/main" val="144103982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1596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solidFill>
                  <a:schemeClr val="tx1"/>
                </a:solidFill>
              </a:rPr>
              <a:t>Product and sum rules</a:t>
            </a:r>
            <a:endParaRPr lang="uk-UA" b="1" dirty="0">
              <a:solidFill>
                <a:schemeClr val="tx1"/>
              </a:solidFill>
            </a:endParaRPr>
          </a:p>
        </p:txBody>
      </p:sp>
      <p:sp>
        <p:nvSpPr>
          <p:cNvPr id="4" name="Rectangle 13"/>
          <p:cNvSpPr>
            <a:spLocks noGrp="1" noChangeArrowheads="1"/>
          </p:cNvSpPr>
          <p:nvPr>
            <p:ph idx="1"/>
          </p:nvPr>
        </p:nvSpPr>
        <p:spPr bwMode="auto">
          <a:xfrm>
            <a:off x="0" y="715962"/>
            <a:ext cx="9144000" cy="5336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US" sz="2400" i="1" dirty="0" smtClean="0">
                <a:latin typeface="Arial" charset="0"/>
              </a:rPr>
              <a:t>Probability (P) </a:t>
            </a:r>
            <a:r>
              <a:rPr lang="en-US" sz="2400" dirty="0" smtClean="0">
                <a:latin typeface="Arial" charset="0"/>
              </a:rPr>
              <a:t>of rolling a 3 in single trial in die = </a:t>
            </a:r>
            <a:r>
              <a:rPr lang="en-US" sz="2400" i="1" dirty="0" smtClean="0">
                <a:latin typeface="Arial" charset="0"/>
              </a:rPr>
              <a:t>p (of 3) = 1/6</a:t>
            </a:r>
            <a:r>
              <a:rPr lang="en-US" sz="2400" dirty="0" smtClean="0">
                <a:latin typeface="Arial" charset="0"/>
              </a:rPr>
              <a:t>, because die has 6 sides</a:t>
            </a:r>
          </a:p>
          <a:p>
            <a:r>
              <a:rPr lang="en-US" sz="2400" b="1" i="1" dirty="0" smtClean="0">
                <a:latin typeface="Arial" charset="0"/>
              </a:rPr>
              <a:t>The probability that </a:t>
            </a:r>
            <a:r>
              <a:rPr lang="en-US" sz="2400" b="1" i="1" u="sng" dirty="0" smtClean="0">
                <a:latin typeface="Arial" charset="0"/>
              </a:rPr>
              <a:t>2 independent events will occur simultaneously</a:t>
            </a:r>
            <a:r>
              <a:rPr lang="en-US" sz="2400" b="1" i="1" dirty="0" smtClean="0">
                <a:latin typeface="Arial" charset="0"/>
              </a:rPr>
              <a:t> is the </a:t>
            </a:r>
            <a:r>
              <a:rPr lang="en-US" sz="2400" b="1" i="1" u="sng" dirty="0" smtClean="0">
                <a:latin typeface="Arial" charset="0"/>
              </a:rPr>
              <a:t>product</a:t>
            </a:r>
            <a:r>
              <a:rPr lang="en-US" sz="2400" b="1" i="1" dirty="0" smtClean="0">
                <a:latin typeface="Arial" charset="0"/>
              </a:rPr>
              <a:t> of their respective probabilities. </a:t>
            </a:r>
          </a:p>
          <a:p>
            <a:r>
              <a:rPr lang="en-US" sz="2400" dirty="0" smtClean="0">
                <a:latin typeface="Arial" charset="0"/>
              </a:rPr>
              <a:t>For ex., the rolling a die twice is 2 independent events and probability of rolling 3 twice is 2 </a:t>
            </a:r>
            <a:r>
              <a:rPr lang="en-US" sz="2400" dirty="0" err="1" smtClean="0">
                <a:latin typeface="Arial" charset="0"/>
              </a:rPr>
              <a:t>independend</a:t>
            </a:r>
            <a:r>
              <a:rPr lang="en-US" sz="2400" dirty="0" smtClean="0">
                <a:latin typeface="Arial" charset="0"/>
              </a:rPr>
              <a:t> events: </a:t>
            </a:r>
          </a:p>
          <a:p>
            <a:pPr>
              <a:buNone/>
            </a:pPr>
            <a:r>
              <a:rPr lang="en-US" sz="2400" i="1" dirty="0" smtClean="0">
                <a:latin typeface="Arial" charset="0"/>
              </a:rPr>
              <a:t>						p (of two 3s) = 1/6×1/6 = 1/36</a:t>
            </a:r>
          </a:p>
          <a:p>
            <a:pPr>
              <a:buNone/>
            </a:pPr>
            <a:r>
              <a:rPr lang="en-US" sz="2400" i="1" dirty="0" smtClean="0">
                <a:latin typeface="Arial" charset="0"/>
              </a:rPr>
              <a:t> </a:t>
            </a:r>
            <a:r>
              <a:rPr lang="en-US" sz="2400" b="1" i="1" dirty="0" smtClean="0">
                <a:latin typeface="Arial" charset="0"/>
              </a:rPr>
              <a:t>The probability of </a:t>
            </a:r>
            <a:r>
              <a:rPr lang="en-US" sz="2400" b="1" i="1" u="sng" dirty="0" smtClean="0">
                <a:latin typeface="Arial" charset="0"/>
              </a:rPr>
              <a:t>either one </a:t>
            </a:r>
            <a:r>
              <a:rPr lang="en-US" sz="2400" b="1" i="1" dirty="0" smtClean="0">
                <a:latin typeface="Arial" charset="0"/>
              </a:rPr>
              <a:t> of  2 independent events (mutually exclusive) is the </a:t>
            </a:r>
            <a:r>
              <a:rPr lang="en-US" sz="2400" b="1" i="1" u="sng" dirty="0" smtClean="0">
                <a:latin typeface="Arial" charset="0"/>
              </a:rPr>
              <a:t>sum</a:t>
            </a:r>
            <a:r>
              <a:rPr lang="en-US" sz="2400" b="1" i="1" dirty="0" smtClean="0">
                <a:latin typeface="Arial" charset="0"/>
              </a:rPr>
              <a:t> of their individual probabilities. </a:t>
            </a:r>
          </a:p>
          <a:p>
            <a:pPr>
              <a:buNone/>
            </a:pPr>
            <a:r>
              <a:rPr lang="en-US" sz="2400" dirty="0" smtClean="0">
                <a:latin typeface="Arial" charset="0"/>
              </a:rPr>
              <a:t>For ex., if 2 dice are rolled together</a:t>
            </a:r>
            <a:r>
              <a:rPr lang="en-US" sz="2400" i="1" dirty="0" smtClean="0">
                <a:latin typeface="Arial" charset="0"/>
              </a:rPr>
              <a:t> </a:t>
            </a:r>
          </a:p>
          <a:p>
            <a:pPr>
              <a:buNone/>
            </a:pPr>
            <a:r>
              <a:rPr lang="en-US" sz="2400" i="1" dirty="0" smtClean="0">
                <a:latin typeface="Arial" charset="0"/>
              </a:rPr>
              <a:t>p (of two 3s or  two 5s) = 1/36 + 1/36 = 1/18</a:t>
            </a:r>
            <a:endParaRPr lang="en-US" sz="2400" dirty="0">
              <a:latin typeface="Arial"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0" y="228600"/>
            <a:ext cx="9144000" cy="6629400"/>
          </a:xfrm>
        </p:spPr>
        <p:txBody>
          <a:bodyPr>
            <a:normAutofit fontScale="85000" lnSpcReduction="20000"/>
          </a:bodyPr>
          <a:lstStyle/>
          <a:p>
            <a:r>
              <a:rPr lang="en-US" dirty="0" smtClean="0"/>
              <a:t>The composition of F2 from pea </a:t>
            </a:r>
            <a:r>
              <a:rPr lang="en-US" dirty="0" err="1" smtClean="0"/>
              <a:t>dihybrid</a:t>
            </a:r>
            <a:r>
              <a:rPr lang="en-US" dirty="0" smtClean="0"/>
              <a:t> cross </a:t>
            </a:r>
          </a:p>
          <a:p>
            <a:pPr>
              <a:buNone/>
            </a:pPr>
            <a:r>
              <a:rPr lang="en-US" b="1" dirty="0" err="1" smtClean="0"/>
              <a:t>RRyy</a:t>
            </a:r>
            <a:r>
              <a:rPr lang="en-US" b="1" dirty="0" smtClean="0"/>
              <a:t> (round, green) × </a:t>
            </a:r>
            <a:r>
              <a:rPr lang="en-US" b="1" dirty="0" err="1" smtClean="0"/>
              <a:t>rrYY</a:t>
            </a:r>
            <a:r>
              <a:rPr lang="en-US" b="1" dirty="0" smtClean="0"/>
              <a:t> (wrinkled, yellow) </a:t>
            </a:r>
            <a:r>
              <a:rPr lang="en-US" dirty="0" smtClean="0"/>
              <a:t>can be predicted if mechanism of putting R and r into gamete is independent of putting Y and y into gamete. The frequency of gamete types can be calculated by their probabilities. If you are picking gametes in random, the probability of picking of particular gamete is the same as frequency of that gamete. From 1</a:t>
            </a:r>
            <a:r>
              <a:rPr lang="en-US" baseline="30000" dirty="0" smtClean="0"/>
              <a:t>st</a:t>
            </a:r>
            <a:r>
              <a:rPr lang="en-US" dirty="0" smtClean="0"/>
              <a:t> low of Mendel, the heterozygote produces the gametes in proportions:</a:t>
            </a:r>
          </a:p>
          <a:p>
            <a:pPr>
              <a:buNone/>
            </a:pPr>
            <a:r>
              <a:rPr lang="en-US" dirty="0" smtClean="0"/>
              <a:t>Y gamete = y gamete = ½; R gamete=r gamete =1/2. </a:t>
            </a:r>
          </a:p>
          <a:p>
            <a:pPr>
              <a:buNone/>
            </a:pPr>
            <a:r>
              <a:rPr lang="en-US" dirty="0" smtClean="0"/>
              <a:t>From the product rule: p (RY) =p (</a:t>
            </a:r>
            <a:r>
              <a:rPr lang="en-US" dirty="0" err="1" smtClean="0"/>
              <a:t>Ry</a:t>
            </a:r>
            <a:r>
              <a:rPr lang="en-US" dirty="0" smtClean="0"/>
              <a:t>)=p(</a:t>
            </a:r>
            <a:r>
              <a:rPr lang="en-US" dirty="0" err="1" smtClean="0"/>
              <a:t>rY</a:t>
            </a:r>
            <a:r>
              <a:rPr lang="en-US" dirty="0" smtClean="0"/>
              <a:t>)=p(</a:t>
            </a:r>
            <a:r>
              <a:rPr lang="en-US" dirty="0" err="1" smtClean="0"/>
              <a:t>ry</a:t>
            </a:r>
            <a:r>
              <a:rPr lang="en-US" dirty="0" smtClean="0"/>
              <a:t>)=1/2×1/2=1/4</a:t>
            </a:r>
          </a:p>
          <a:p>
            <a:pPr>
              <a:buNone/>
            </a:pPr>
            <a:r>
              <a:rPr lang="en-US" dirty="0" smtClean="0"/>
              <a:t>If we build now the </a:t>
            </a:r>
            <a:r>
              <a:rPr lang="en-US" dirty="0" err="1" smtClean="0"/>
              <a:t>Punnett</a:t>
            </a:r>
            <a:r>
              <a:rPr lang="en-US" dirty="0" smtClean="0"/>
              <a:t> square, we can get the probabilities for each genotype:</a:t>
            </a:r>
          </a:p>
          <a:p>
            <a:pPr>
              <a:buNone/>
            </a:pPr>
            <a:r>
              <a:rPr lang="en-US" dirty="0" smtClean="0"/>
              <a:t>Round, yellow 9/16 or 9</a:t>
            </a:r>
          </a:p>
          <a:p>
            <a:pPr>
              <a:buNone/>
            </a:pPr>
            <a:r>
              <a:rPr lang="en-US" dirty="0" smtClean="0"/>
              <a:t>Round, green 3/16 or 3</a:t>
            </a:r>
          </a:p>
          <a:p>
            <a:pPr>
              <a:buNone/>
            </a:pPr>
            <a:r>
              <a:rPr lang="en-US" dirty="0" smtClean="0"/>
              <a:t>Wrinkled, yellow 3/16 or 3</a:t>
            </a:r>
          </a:p>
          <a:p>
            <a:pPr>
              <a:buNone/>
            </a:pPr>
            <a:r>
              <a:rPr lang="en-US" dirty="0" smtClean="0"/>
              <a:t>Wrinkled, green 1/16 or 1      </a:t>
            </a:r>
            <a:endParaRPr lang="uk-UA"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15962"/>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dirty="0" smtClean="0"/>
              <a:t>Mendel’s second low</a:t>
            </a:r>
            <a:endParaRPr lang="uk-UA" dirty="0"/>
          </a:p>
        </p:txBody>
      </p:sp>
      <p:sp>
        <p:nvSpPr>
          <p:cNvPr id="3" name="Місце для вмісту 2"/>
          <p:cNvSpPr>
            <a:spLocks noGrp="1"/>
          </p:cNvSpPr>
          <p:nvPr>
            <p:ph idx="1"/>
          </p:nvPr>
        </p:nvSpPr>
        <p:spPr>
          <a:xfrm>
            <a:off x="0" y="914400"/>
            <a:ext cx="9144000" cy="5943600"/>
          </a:xfrm>
        </p:spPr>
        <p:txBody>
          <a:bodyPr/>
          <a:lstStyle/>
          <a:p>
            <a:pPr>
              <a:buNone/>
            </a:pPr>
            <a:r>
              <a:rPr lang="en-US" dirty="0" smtClean="0"/>
              <a:t>During gamete formation the </a:t>
            </a:r>
            <a:r>
              <a:rPr lang="en-US" b="1" dirty="0" smtClean="0"/>
              <a:t>segregation</a:t>
            </a:r>
            <a:r>
              <a:rPr lang="en-US" dirty="0" smtClean="0"/>
              <a:t> of </a:t>
            </a:r>
            <a:r>
              <a:rPr lang="en-US" b="1" dirty="0" smtClean="0"/>
              <a:t>alleles</a:t>
            </a:r>
            <a:r>
              <a:rPr lang="en-US" dirty="0" smtClean="0"/>
              <a:t> of one gene is </a:t>
            </a:r>
            <a:r>
              <a:rPr lang="en-US" b="1" dirty="0" smtClean="0"/>
              <a:t>independent</a:t>
            </a:r>
            <a:r>
              <a:rPr lang="en-US" dirty="0" smtClean="0"/>
              <a:t> from the segregation of alleles of another gene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143000"/>
          </a:xfrm>
        </p:spPr>
        <p:style>
          <a:lnRef idx="1">
            <a:schemeClr val="accent3"/>
          </a:lnRef>
          <a:fillRef idx="2">
            <a:schemeClr val="accent3"/>
          </a:fillRef>
          <a:effectRef idx="1">
            <a:schemeClr val="accent3"/>
          </a:effectRef>
          <a:fontRef idx="minor">
            <a:schemeClr val="dk1"/>
          </a:fontRef>
        </p:style>
        <p:txBody>
          <a:bodyPr/>
          <a:lstStyle/>
          <a:p>
            <a:r>
              <a:rPr lang="en-US" b="1" dirty="0" smtClean="0"/>
              <a:t>Conclusion: </a:t>
            </a:r>
            <a:endParaRPr lang="uk-UA" dirty="0"/>
          </a:p>
        </p:txBody>
      </p:sp>
      <p:sp>
        <p:nvSpPr>
          <p:cNvPr id="3" name="Місце для вмісту 2"/>
          <p:cNvSpPr>
            <a:spLocks noGrp="1"/>
          </p:cNvSpPr>
          <p:nvPr>
            <p:ph idx="1"/>
          </p:nvPr>
        </p:nvSpPr>
        <p:spPr>
          <a:xfrm>
            <a:off x="0" y="1600200"/>
            <a:ext cx="9144000" cy="4525963"/>
          </a:xfrm>
        </p:spPr>
        <p:txBody>
          <a:bodyPr/>
          <a:lstStyle/>
          <a:p>
            <a:pPr>
              <a:buNone/>
            </a:pPr>
            <a:r>
              <a:rPr lang="en-US" dirty="0" smtClean="0"/>
              <a:t>Mendel’s work was a prototype of the genetic analysis. It is important for the following reasons: </a:t>
            </a:r>
          </a:p>
          <a:p>
            <a:pPr marL="514350" indent="-514350">
              <a:buAutoNum type="arabicPeriod"/>
            </a:pPr>
            <a:r>
              <a:rPr lang="en-US" dirty="0" smtClean="0"/>
              <a:t>He 1</a:t>
            </a:r>
            <a:r>
              <a:rPr lang="en-US" baseline="30000" dirty="0" smtClean="0"/>
              <a:t>st</a:t>
            </a:r>
            <a:r>
              <a:rPr lang="en-US" dirty="0" smtClean="0"/>
              <a:t> used genetic markers.</a:t>
            </a:r>
          </a:p>
          <a:p>
            <a:pPr marL="514350" indent="-514350">
              <a:buAutoNum type="arabicPeriod"/>
            </a:pPr>
            <a:r>
              <a:rPr lang="en-US" dirty="0" smtClean="0"/>
              <a:t>He showed, how the function of genes depends from the alleles combination.</a:t>
            </a:r>
          </a:p>
          <a:p>
            <a:pPr marL="514350" indent="-514350">
              <a:buAutoNum type="arabicPeriod"/>
            </a:pPr>
            <a:r>
              <a:rPr lang="en-US" dirty="0" smtClean="0"/>
              <a:t>It had far reaching ramifications in agriculture and medicine. </a:t>
            </a:r>
            <a:endParaRPr lang="uk-UA" dirty="0" smtClean="0"/>
          </a:p>
          <a:p>
            <a:endParaRPr lang="uk-UA"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665162" y="0"/>
            <a:ext cx="7793038" cy="852488"/>
          </a:xfrm>
        </p:spPr>
        <p:style>
          <a:lnRef idx="1">
            <a:schemeClr val="accent3"/>
          </a:lnRef>
          <a:fillRef idx="2">
            <a:schemeClr val="accent3"/>
          </a:fillRef>
          <a:effectRef idx="1">
            <a:schemeClr val="accent3"/>
          </a:effectRef>
          <a:fontRef idx="minor">
            <a:schemeClr val="dk1"/>
          </a:fontRef>
        </p:style>
        <p:txBody>
          <a:bodyPr/>
          <a:lstStyle/>
          <a:p>
            <a:pPr eaLnBrk="1" hangingPunct="1"/>
            <a:r>
              <a:rPr lang="en-US" sz="4000" dirty="0">
                <a:latin typeface="Arial" charset="0"/>
              </a:rPr>
              <a:t>Product rule</a:t>
            </a:r>
          </a:p>
        </p:txBody>
      </p:sp>
      <p:sp>
        <p:nvSpPr>
          <p:cNvPr id="71683" name="Rectangle 3"/>
          <p:cNvSpPr>
            <a:spLocks noGrp="1" noChangeArrowheads="1"/>
          </p:cNvSpPr>
          <p:nvPr>
            <p:ph type="body" idx="1"/>
          </p:nvPr>
        </p:nvSpPr>
        <p:spPr>
          <a:xfrm>
            <a:off x="228600" y="1295400"/>
            <a:ext cx="8915400" cy="5029200"/>
          </a:xfrm>
        </p:spPr>
        <p:txBody>
          <a:bodyPr/>
          <a:lstStyle/>
          <a:p>
            <a:pPr eaLnBrk="1" hangingPunct="1"/>
            <a:r>
              <a:rPr lang="en-US" dirty="0">
                <a:latin typeface="Arial" charset="0"/>
                <a:cs typeface="Times New Roman" charset="0"/>
              </a:rPr>
              <a:t>The probability that two or more independent events will occur is equal to the product of their respective probabilities</a:t>
            </a:r>
          </a:p>
          <a:p>
            <a:pPr eaLnBrk="1" hangingPunct="1"/>
            <a:endParaRPr lang="en-US" dirty="0">
              <a:latin typeface="Arial" charset="0"/>
              <a:cs typeface="Times New Roman" charset="0"/>
            </a:endParaRPr>
          </a:p>
          <a:p>
            <a:pPr eaLnBrk="1" hangingPunct="1"/>
            <a:r>
              <a:rPr lang="en-US" dirty="0">
                <a:latin typeface="Arial" charset="0"/>
                <a:cs typeface="Times New Roman" charset="0"/>
              </a:rPr>
              <a:t>Note</a:t>
            </a:r>
          </a:p>
          <a:p>
            <a:pPr lvl="1" eaLnBrk="1" hangingPunct="1"/>
            <a:r>
              <a:rPr lang="en-US" dirty="0">
                <a:solidFill>
                  <a:schemeClr val="folHlink"/>
                </a:solidFill>
                <a:latin typeface="Arial" charset="0"/>
                <a:cs typeface="Times New Roman" charset="0"/>
              </a:rPr>
              <a:t>Independent events</a:t>
            </a:r>
            <a:r>
              <a:rPr lang="en-US" dirty="0">
                <a:latin typeface="Arial" charset="0"/>
                <a:cs typeface="Times New Roman" charset="0"/>
              </a:rPr>
              <a:t> are those in which the occurrence of one does not affect the probability of another</a:t>
            </a:r>
          </a:p>
        </p:txBody>
      </p:sp>
    </p:spTree>
    <p:extLst>
      <p:ext uri="{BB962C8B-B14F-4D97-AF65-F5344CB8AC3E}">
        <p14:creationId xmlns:p14="http://schemas.microsoft.com/office/powerpoint/2010/main" val="305597332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body" idx="1"/>
          </p:nvPr>
        </p:nvSpPr>
        <p:spPr>
          <a:xfrm>
            <a:off x="228600" y="381000"/>
            <a:ext cx="8915400" cy="5943600"/>
          </a:xfrm>
        </p:spPr>
        <p:txBody>
          <a:bodyPr/>
          <a:lstStyle/>
          <a:p>
            <a:pPr eaLnBrk="1" hangingPunct="1"/>
            <a:r>
              <a:rPr lang="en-US" sz="2800" dirty="0">
                <a:latin typeface="Arial" charset="0"/>
                <a:cs typeface="Times New Roman" charset="0"/>
              </a:rPr>
              <a:t>Consider the disease </a:t>
            </a:r>
            <a:r>
              <a:rPr lang="en-US" sz="2800" dirty="0">
                <a:solidFill>
                  <a:schemeClr val="hlink"/>
                </a:solidFill>
                <a:latin typeface="Arial" charset="0"/>
                <a:cs typeface="Times New Roman" charset="0"/>
              </a:rPr>
              <a:t>congenital analgesia</a:t>
            </a:r>
            <a:r>
              <a:rPr lang="en-US" sz="2800" dirty="0">
                <a:latin typeface="Arial" charset="0"/>
                <a:cs typeface="Times New Roman" charset="0"/>
              </a:rPr>
              <a:t> </a:t>
            </a:r>
          </a:p>
          <a:p>
            <a:pPr lvl="1" eaLnBrk="1" hangingPunct="1"/>
            <a:r>
              <a:rPr lang="en-US" sz="2400" dirty="0">
                <a:latin typeface="Arial" charset="0"/>
                <a:cs typeface="Times New Roman" charset="0"/>
              </a:rPr>
              <a:t>Recessive trait in humans</a:t>
            </a:r>
          </a:p>
          <a:p>
            <a:pPr lvl="1" eaLnBrk="1" hangingPunct="1"/>
            <a:r>
              <a:rPr lang="en-US" sz="2400" dirty="0">
                <a:latin typeface="Arial" charset="0"/>
                <a:cs typeface="Times New Roman" charset="0"/>
              </a:rPr>
              <a:t>Affected individuals </a:t>
            </a:r>
            <a:r>
              <a:rPr lang="en-US" sz="2400" dirty="0" smtClean="0">
                <a:latin typeface="Arial" charset="0"/>
                <a:cs typeface="Times New Roman" charset="0"/>
              </a:rPr>
              <a:t>cannot </a:t>
            </a:r>
            <a:r>
              <a:rPr lang="en-US" sz="2400" dirty="0">
                <a:latin typeface="Arial" charset="0"/>
                <a:cs typeface="Times New Roman" charset="0"/>
              </a:rPr>
              <a:t>distinguish between sensations</a:t>
            </a:r>
          </a:p>
          <a:p>
            <a:pPr lvl="2" eaLnBrk="1" hangingPunct="1"/>
            <a:r>
              <a:rPr lang="en-US" sz="2000" dirty="0">
                <a:latin typeface="Arial" charset="0"/>
                <a:cs typeface="Times New Roman" charset="0"/>
              </a:rPr>
              <a:t>However, extreme sensations are not perceived as painful</a:t>
            </a:r>
          </a:p>
          <a:p>
            <a:pPr lvl="1" eaLnBrk="1" hangingPunct="1"/>
            <a:r>
              <a:rPr lang="en-US" sz="2400" dirty="0">
                <a:latin typeface="Arial" charset="0"/>
                <a:cs typeface="Times New Roman" charset="0"/>
              </a:rPr>
              <a:t>Two alleles</a:t>
            </a:r>
          </a:p>
          <a:p>
            <a:pPr lvl="2" eaLnBrk="1" hangingPunct="1"/>
            <a:r>
              <a:rPr lang="en-US" sz="2000" i="1" dirty="0">
                <a:latin typeface="Arial" charset="0"/>
                <a:cs typeface="Times New Roman" charset="0"/>
              </a:rPr>
              <a:t>P</a:t>
            </a:r>
            <a:r>
              <a:rPr lang="en-US" sz="2000" dirty="0">
                <a:latin typeface="Arial" charset="0"/>
                <a:cs typeface="Times New Roman" charset="0"/>
              </a:rPr>
              <a:t> = Normal allele</a:t>
            </a:r>
          </a:p>
          <a:p>
            <a:pPr lvl="2" eaLnBrk="1" hangingPunct="1"/>
            <a:r>
              <a:rPr lang="en-US" sz="2000" i="1" dirty="0">
                <a:latin typeface="Arial" charset="0"/>
                <a:cs typeface="Times New Roman" charset="0"/>
              </a:rPr>
              <a:t>p</a:t>
            </a:r>
            <a:r>
              <a:rPr lang="en-US" sz="2000" dirty="0">
                <a:latin typeface="Arial" charset="0"/>
                <a:cs typeface="Times New Roman" charset="0"/>
              </a:rPr>
              <a:t> = Congenital analgesia</a:t>
            </a:r>
          </a:p>
          <a:p>
            <a:pPr eaLnBrk="1" hangingPunct="1"/>
            <a:endParaRPr lang="en-US" sz="2800" dirty="0">
              <a:solidFill>
                <a:schemeClr val="folHlink"/>
              </a:solidFill>
              <a:latin typeface="Arial" charset="0"/>
              <a:cs typeface="Times New Roman" charset="0"/>
            </a:endParaRPr>
          </a:p>
          <a:p>
            <a:pPr eaLnBrk="1" hangingPunct="1"/>
            <a:r>
              <a:rPr lang="en-US" sz="2800" dirty="0">
                <a:solidFill>
                  <a:schemeClr val="folHlink"/>
                </a:solidFill>
                <a:latin typeface="Arial" charset="0"/>
                <a:cs typeface="Times New Roman" charset="0"/>
              </a:rPr>
              <a:t>Question</a:t>
            </a:r>
          </a:p>
          <a:p>
            <a:pPr lvl="1" eaLnBrk="1" hangingPunct="1"/>
            <a:r>
              <a:rPr lang="en-US" sz="2400" dirty="0">
                <a:latin typeface="Arial" charset="0"/>
                <a:cs typeface="Times New Roman" charset="0"/>
              </a:rPr>
              <a:t>Two heterozygous individuals plan to start a family</a:t>
            </a:r>
          </a:p>
          <a:p>
            <a:pPr lvl="1" eaLnBrk="1" hangingPunct="1"/>
            <a:r>
              <a:rPr lang="en-US" sz="2400" dirty="0">
                <a:latin typeface="Arial" charset="0"/>
                <a:cs typeface="Times New Roman" charset="0"/>
              </a:rPr>
              <a:t>What is the probability that the </a:t>
            </a:r>
            <a:r>
              <a:rPr lang="en-US" sz="2400" dirty="0" smtClean="0">
                <a:latin typeface="Arial" charset="0"/>
                <a:cs typeface="Times New Roman" charset="0"/>
              </a:rPr>
              <a:t>couple</a:t>
            </a:r>
            <a:r>
              <a:rPr lang="ja-JP" altLang="en-US" sz="2400" dirty="0" smtClean="0">
                <a:latin typeface="Arial" charset="0"/>
                <a:cs typeface="Times New Roman" charset="0"/>
              </a:rPr>
              <a:t>’</a:t>
            </a:r>
            <a:r>
              <a:rPr lang="en-US" sz="2400" dirty="0" smtClean="0">
                <a:latin typeface="Arial" charset="0"/>
                <a:cs typeface="Times New Roman" charset="0"/>
              </a:rPr>
              <a:t>s </a:t>
            </a:r>
            <a:r>
              <a:rPr lang="en-US" sz="2400" dirty="0">
                <a:latin typeface="Arial" charset="0"/>
                <a:cs typeface="Times New Roman" charset="0"/>
              </a:rPr>
              <a:t>first three children will all have congenital analgesia?</a:t>
            </a:r>
          </a:p>
          <a:p>
            <a:pPr lvl="1" eaLnBrk="1" hangingPunct="1"/>
            <a:endParaRPr lang="en-US" sz="2400" dirty="0">
              <a:latin typeface="Arial" charset="0"/>
              <a:cs typeface="Times New Roman" charset="0"/>
            </a:endParaRPr>
          </a:p>
        </p:txBody>
      </p:sp>
    </p:spTree>
    <p:extLst>
      <p:ext uri="{BB962C8B-B14F-4D97-AF65-F5344CB8AC3E}">
        <p14:creationId xmlns:p14="http://schemas.microsoft.com/office/powerpoint/2010/main" val="18998609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6" name="Picture 10" descr="bro92786_0203L"/>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438400" y="228600"/>
            <a:ext cx="4414838" cy="6400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82735063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2" name="Rectangle 4"/>
          <p:cNvSpPr>
            <a:spLocks noChangeArrowheads="1"/>
          </p:cNvSpPr>
          <p:nvPr/>
        </p:nvSpPr>
        <p:spPr bwMode="auto">
          <a:xfrm>
            <a:off x="304800" y="304800"/>
            <a:ext cx="8229600" cy="2895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eaLnBrk="1" hangingPunct="1">
              <a:spcBef>
                <a:spcPct val="20000"/>
              </a:spcBef>
              <a:buClr>
                <a:schemeClr val="folHlink"/>
              </a:buClr>
              <a:buSzPct val="60000"/>
              <a:buFont typeface="Wingdings" charset="0"/>
              <a:buChar char="n"/>
            </a:pPr>
            <a:r>
              <a:rPr lang="en-US" sz="2800">
                <a:solidFill>
                  <a:schemeClr val="hlink"/>
                </a:solidFill>
                <a:latin typeface="Arial" charset="0"/>
                <a:cs typeface="Times New Roman" charset="0"/>
              </a:rPr>
              <a:t>Applying the product rule</a:t>
            </a:r>
            <a:endParaRPr lang="en-US" sz="2800">
              <a:solidFill>
                <a:schemeClr val="folHlink"/>
              </a:solidFill>
              <a:latin typeface="Arial" charset="0"/>
              <a:cs typeface="Times New Roman" charset="0"/>
            </a:endParaRPr>
          </a:p>
          <a:p>
            <a:pPr marL="742950" lvl="1" indent="-285750" eaLnBrk="1" hangingPunct="1">
              <a:spcBef>
                <a:spcPct val="20000"/>
              </a:spcBef>
              <a:buClr>
                <a:schemeClr val="hlink"/>
              </a:buClr>
              <a:buSzPct val="55000"/>
              <a:buFont typeface="Wingdings" charset="0"/>
              <a:buChar char="n"/>
            </a:pPr>
            <a:r>
              <a:rPr lang="en-US" sz="2400">
                <a:solidFill>
                  <a:schemeClr val="folHlink"/>
                </a:solidFill>
                <a:latin typeface="Arial" charset="0"/>
                <a:cs typeface="Times New Roman" charset="0"/>
              </a:rPr>
              <a:t>Step 1: Calculate the individual probabilities</a:t>
            </a:r>
          </a:p>
          <a:p>
            <a:pPr marL="1143000" lvl="2" indent="-228600" eaLnBrk="1" hangingPunct="1">
              <a:spcBef>
                <a:spcPct val="20000"/>
              </a:spcBef>
              <a:buClr>
                <a:schemeClr val="folHlink"/>
              </a:buClr>
              <a:buSzPct val="50000"/>
              <a:buFont typeface="Wingdings" charset="0"/>
              <a:buChar char="n"/>
            </a:pPr>
            <a:r>
              <a:rPr lang="en-US" sz="2400">
                <a:latin typeface="Arial" charset="0"/>
                <a:cs typeface="Times New Roman" charset="0"/>
              </a:rPr>
              <a:t>This can be obtained via a Punnett square </a:t>
            </a:r>
          </a:p>
          <a:p>
            <a:pPr marL="742950" lvl="1" indent="-285750" eaLnBrk="1" hangingPunct="1">
              <a:spcBef>
                <a:spcPct val="20000"/>
              </a:spcBef>
              <a:buClr>
                <a:schemeClr val="hlink"/>
              </a:buClr>
              <a:buSzPct val="55000"/>
              <a:buFont typeface="Wingdings" charset="0"/>
              <a:buChar char="n"/>
            </a:pPr>
            <a:endParaRPr lang="en-US" sz="2400">
              <a:latin typeface="Arial" charset="0"/>
              <a:cs typeface="Times New Roman" charset="0"/>
            </a:endParaRPr>
          </a:p>
        </p:txBody>
      </p:sp>
      <p:sp>
        <p:nvSpPr>
          <p:cNvPr id="73733" name="Text Box 5"/>
          <p:cNvSpPr txBox="1">
            <a:spLocks noChangeArrowheads="1"/>
          </p:cNvSpPr>
          <p:nvPr/>
        </p:nvSpPr>
        <p:spPr bwMode="auto">
          <a:xfrm>
            <a:off x="4267200" y="1905000"/>
            <a:ext cx="69215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Tahoma" charset="0"/>
                <a:ea typeface="ＭＳ Ｐゴシック" charset="0"/>
              </a:defRPr>
            </a:lvl1pPr>
            <a:lvl2pPr marL="742950" indent="-285750">
              <a:defRPr>
                <a:solidFill>
                  <a:schemeClr val="tx1"/>
                </a:solidFill>
                <a:latin typeface="Tahoma" charset="0"/>
                <a:ea typeface="ＭＳ Ｐゴシック" charset="0"/>
              </a:defRPr>
            </a:lvl2pPr>
            <a:lvl3pPr marL="1143000" indent="-228600">
              <a:defRPr>
                <a:solidFill>
                  <a:schemeClr val="tx1"/>
                </a:solidFill>
                <a:latin typeface="Tahoma" charset="0"/>
                <a:ea typeface="ＭＳ Ｐゴシック" charset="0"/>
              </a:defRPr>
            </a:lvl3pPr>
            <a:lvl4pPr marL="1600200" indent="-228600">
              <a:defRPr>
                <a:solidFill>
                  <a:schemeClr val="tx1"/>
                </a:solidFill>
                <a:latin typeface="Tahoma" charset="0"/>
                <a:ea typeface="ＭＳ Ｐゴシック" charset="0"/>
              </a:defRPr>
            </a:lvl4pPr>
            <a:lvl5pPr marL="2057400" indent="-22860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r>
              <a:rPr lang="en-US" sz="2400">
                <a:latin typeface="Arial" charset="0"/>
              </a:rPr>
              <a:t>1/4 </a:t>
            </a:r>
          </a:p>
        </p:txBody>
      </p:sp>
      <p:sp>
        <p:nvSpPr>
          <p:cNvPr id="73734" name="Text Box 6"/>
          <p:cNvSpPr txBox="1">
            <a:spLocks noChangeArrowheads="1"/>
          </p:cNvSpPr>
          <p:nvPr/>
        </p:nvSpPr>
        <p:spPr bwMode="auto">
          <a:xfrm>
            <a:off x="1676400" y="1905000"/>
            <a:ext cx="26130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Tahoma" charset="0"/>
                <a:ea typeface="ＭＳ Ｐゴシック" charset="0"/>
              </a:defRPr>
            </a:lvl1pPr>
            <a:lvl2pPr marL="742950" indent="-285750">
              <a:defRPr>
                <a:solidFill>
                  <a:schemeClr val="tx1"/>
                </a:solidFill>
                <a:latin typeface="Tahoma" charset="0"/>
                <a:ea typeface="ＭＳ Ｐゴシック" charset="0"/>
              </a:defRPr>
            </a:lvl2pPr>
            <a:lvl3pPr marL="1143000" indent="-228600">
              <a:defRPr>
                <a:solidFill>
                  <a:schemeClr val="tx1"/>
                </a:solidFill>
                <a:latin typeface="Tahoma" charset="0"/>
                <a:ea typeface="ＭＳ Ｐゴシック" charset="0"/>
              </a:defRPr>
            </a:lvl3pPr>
            <a:lvl4pPr marL="1600200" indent="-228600">
              <a:defRPr>
                <a:solidFill>
                  <a:schemeClr val="tx1"/>
                </a:solidFill>
                <a:latin typeface="Tahoma" charset="0"/>
                <a:ea typeface="ＭＳ Ｐゴシック" charset="0"/>
              </a:defRPr>
            </a:lvl4pPr>
            <a:lvl5pPr marL="2057400" indent="-22860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r>
              <a:rPr lang="en-US" sz="2400">
                <a:latin typeface="Arial" charset="0"/>
              </a:rPr>
              <a:t>P</a:t>
            </a:r>
            <a:r>
              <a:rPr lang="en-US" sz="2400" baseline="-25000">
                <a:latin typeface="Arial" charset="0"/>
              </a:rPr>
              <a:t>(congenital analgesia)</a:t>
            </a:r>
            <a:r>
              <a:rPr lang="en-US">
                <a:latin typeface="Arial" charset="0"/>
              </a:rPr>
              <a:t> </a:t>
            </a:r>
            <a:r>
              <a:rPr lang="en-US" sz="2400">
                <a:latin typeface="Arial" charset="0"/>
              </a:rPr>
              <a:t>=</a:t>
            </a:r>
          </a:p>
        </p:txBody>
      </p:sp>
      <p:sp>
        <p:nvSpPr>
          <p:cNvPr id="73735" name="Rectangle 7"/>
          <p:cNvSpPr>
            <a:spLocks noChangeArrowheads="1"/>
          </p:cNvSpPr>
          <p:nvPr/>
        </p:nvSpPr>
        <p:spPr bwMode="auto">
          <a:xfrm>
            <a:off x="304800" y="2667000"/>
            <a:ext cx="8229600" cy="106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742950" lvl="1" indent="-285750" eaLnBrk="1" hangingPunct="1">
              <a:spcBef>
                <a:spcPct val="20000"/>
              </a:spcBef>
              <a:buClr>
                <a:schemeClr val="hlink"/>
              </a:buClr>
              <a:buSzPct val="55000"/>
              <a:buFont typeface="Wingdings" charset="0"/>
              <a:buChar char="n"/>
            </a:pPr>
            <a:r>
              <a:rPr lang="en-US" sz="2400">
                <a:solidFill>
                  <a:schemeClr val="folHlink"/>
                </a:solidFill>
                <a:latin typeface="Arial" charset="0"/>
                <a:cs typeface="Times New Roman" charset="0"/>
              </a:rPr>
              <a:t>Step 2: Multiply the individual probabilities</a:t>
            </a:r>
          </a:p>
          <a:p>
            <a:pPr marL="1143000" lvl="2" indent="-228600" eaLnBrk="1" hangingPunct="1">
              <a:spcBef>
                <a:spcPct val="20000"/>
              </a:spcBef>
              <a:buClr>
                <a:schemeClr val="folHlink"/>
              </a:buClr>
              <a:buSzPct val="50000"/>
              <a:buFont typeface="Wingdings" charset="0"/>
              <a:buNone/>
            </a:pPr>
            <a:r>
              <a:rPr lang="en-US" sz="2400">
                <a:solidFill>
                  <a:schemeClr val="folHlink"/>
                </a:solidFill>
                <a:latin typeface="Arial" charset="0"/>
                <a:cs typeface="Times New Roman" charset="0"/>
              </a:rPr>
              <a:t>	</a:t>
            </a:r>
            <a:r>
              <a:rPr lang="en-US" sz="2400">
                <a:latin typeface="Arial" charset="0"/>
                <a:cs typeface="Times New Roman" charset="0"/>
              </a:rPr>
              <a:t>1/4 X 1/4 X 1/4 = 1/64</a:t>
            </a:r>
          </a:p>
        </p:txBody>
      </p:sp>
      <p:sp>
        <p:nvSpPr>
          <p:cNvPr id="73736" name="Rectangle 8"/>
          <p:cNvSpPr>
            <a:spLocks noChangeArrowheads="1"/>
          </p:cNvSpPr>
          <p:nvPr/>
        </p:nvSpPr>
        <p:spPr bwMode="auto">
          <a:xfrm>
            <a:off x="304800" y="3962400"/>
            <a:ext cx="8458200" cy="160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eaLnBrk="1" hangingPunct="1">
              <a:spcBef>
                <a:spcPct val="20000"/>
              </a:spcBef>
              <a:buClr>
                <a:schemeClr val="folHlink"/>
              </a:buClr>
              <a:buSzPct val="60000"/>
              <a:buFont typeface="Wingdings" charset="0"/>
              <a:buChar char="n"/>
            </a:pPr>
            <a:r>
              <a:rPr lang="en-US" sz="2400">
                <a:latin typeface="Arial" charset="0"/>
                <a:cs typeface="Times New Roman" charset="0"/>
              </a:rPr>
              <a:t>1/64 can be converted to 0.016</a:t>
            </a:r>
          </a:p>
          <a:p>
            <a:pPr marL="742950" lvl="1" indent="-285750" eaLnBrk="1" hangingPunct="1">
              <a:spcBef>
                <a:spcPct val="20000"/>
              </a:spcBef>
              <a:buClr>
                <a:schemeClr val="hlink"/>
              </a:buClr>
              <a:buSzPct val="55000"/>
              <a:buFont typeface="Wingdings" charset="0"/>
              <a:buChar char="n"/>
            </a:pPr>
            <a:r>
              <a:rPr lang="en-US" sz="2400">
                <a:latin typeface="Arial" charset="0"/>
                <a:cs typeface="Times New Roman" charset="0"/>
              </a:rPr>
              <a:t>Therefore 1.6% of the time, the first three offspring of a heterozygous couple, will all have congenital analgesia</a:t>
            </a:r>
          </a:p>
        </p:txBody>
      </p:sp>
    </p:spTree>
    <p:extLst>
      <p:ext uri="{BB962C8B-B14F-4D97-AF65-F5344CB8AC3E}">
        <p14:creationId xmlns:p14="http://schemas.microsoft.com/office/powerpoint/2010/main" val="201164769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1142999"/>
          </a:xfrm>
        </p:spPr>
        <p:style>
          <a:lnRef idx="1">
            <a:schemeClr val="accent3"/>
          </a:lnRef>
          <a:fillRef idx="2">
            <a:schemeClr val="accent3"/>
          </a:fillRef>
          <a:effectRef idx="1">
            <a:schemeClr val="accent3"/>
          </a:effectRef>
          <a:fontRef idx="minor">
            <a:schemeClr val="dk1"/>
          </a:fontRef>
        </p:style>
        <p:txBody>
          <a:bodyPr>
            <a:normAutofit lnSpcReduction="10000"/>
          </a:bodyPr>
          <a:lstStyle/>
          <a:p>
            <a:pPr algn="ctr">
              <a:buNone/>
            </a:pPr>
            <a:r>
              <a:rPr lang="en-US" i="1" dirty="0" smtClean="0"/>
              <a:t>Presume, that we have the cross</a:t>
            </a:r>
          </a:p>
          <a:p>
            <a:pPr algn="ctr">
              <a:buNone/>
            </a:pPr>
            <a:r>
              <a:rPr lang="en-US" i="1" dirty="0" err="1" smtClean="0">
                <a:latin typeface="Arial" pitchFamily="34" charset="0"/>
                <a:cs typeface="Arial" pitchFamily="34" charset="0"/>
              </a:rPr>
              <a:t>Aa</a:t>
            </a:r>
            <a:r>
              <a:rPr lang="en-US" i="1" dirty="0" smtClean="0">
                <a:latin typeface="Arial" pitchFamily="34" charset="0"/>
                <a:cs typeface="Arial" pitchFamily="34" charset="0"/>
              </a:rPr>
              <a:t> Bb CC  </a:t>
            </a:r>
            <a:r>
              <a:rPr lang="en-US" dirty="0" smtClean="0">
                <a:latin typeface="Arial" pitchFamily="34" charset="0"/>
                <a:cs typeface="Arial" pitchFamily="34" charset="0"/>
              </a:rPr>
              <a:t>× </a:t>
            </a:r>
            <a:r>
              <a:rPr lang="en-US" i="1" dirty="0" err="1" smtClean="0">
                <a:latin typeface="Arial" pitchFamily="34" charset="0"/>
                <a:cs typeface="Arial" pitchFamily="34" charset="0"/>
              </a:rPr>
              <a:t>Aa</a:t>
            </a:r>
            <a:r>
              <a:rPr lang="en-US" i="1" dirty="0" smtClean="0">
                <a:latin typeface="Arial" pitchFamily="34" charset="0"/>
                <a:cs typeface="Arial" pitchFamily="34" charset="0"/>
              </a:rPr>
              <a:t> bb Cc</a:t>
            </a:r>
          </a:p>
          <a:p>
            <a:pPr>
              <a:buNone/>
            </a:pPr>
            <a:endParaRPr lang="en-US" i="1" dirty="0" smtClean="0"/>
          </a:p>
          <a:p>
            <a:pPr>
              <a:buNone/>
            </a:pPr>
            <a:endParaRPr lang="en-US" dirty="0" smtClean="0"/>
          </a:p>
          <a:p>
            <a:endParaRPr lang="en-US" dirty="0"/>
          </a:p>
        </p:txBody>
      </p:sp>
      <p:sp>
        <p:nvSpPr>
          <p:cNvPr id="4" name="Прямокутник 3"/>
          <p:cNvSpPr/>
          <p:nvPr/>
        </p:nvSpPr>
        <p:spPr>
          <a:xfrm>
            <a:off x="457200" y="1417638"/>
            <a:ext cx="8229600" cy="3539430"/>
          </a:xfrm>
          <a:prstGeom prst="rect">
            <a:avLst/>
          </a:prstGeom>
        </p:spPr>
        <p:txBody>
          <a:bodyPr wrap="square">
            <a:spAutoFit/>
          </a:bodyPr>
          <a:lstStyle/>
          <a:p>
            <a:r>
              <a:rPr lang="en-US" sz="2800" dirty="0" smtClean="0">
                <a:latin typeface="Arial" pitchFamily="34" charset="0"/>
                <a:cs typeface="Arial" pitchFamily="34" charset="0"/>
              </a:rPr>
              <a:t>What are the chances of having progeny with the genotype </a:t>
            </a:r>
            <a:r>
              <a:rPr lang="en-US" sz="2800" i="1" dirty="0" smtClean="0">
                <a:latin typeface="Arial" pitchFamily="34" charset="0"/>
                <a:cs typeface="Arial" pitchFamily="34" charset="0"/>
              </a:rPr>
              <a:t>AA bb Cc?</a:t>
            </a:r>
          </a:p>
          <a:p>
            <a:pPr lvl="1"/>
            <a:r>
              <a:rPr lang="en-US" sz="2800" dirty="0" smtClean="0">
                <a:latin typeface="Arial" pitchFamily="34" charset="0"/>
                <a:cs typeface="Arial" pitchFamily="34" charset="0"/>
              </a:rPr>
              <a:t>Chance of </a:t>
            </a:r>
            <a:r>
              <a:rPr lang="en-US" sz="2800" i="1" dirty="0" smtClean="0">
                <a:latin typeface="Arial" pitchFamily="34" charset="0"/>
                <a:cs typeface="Arial" pitchFamily="34" charset="0"/>
              </a:rPr>
              <a:t>AA</a:t>
            </a:r>
            <a:r>
              <a:rPr lang="en-US" sz="2800" dirty="0" smtClean="0">
                <a:latin typeface="Arial" pitchFamily="34" charset="0"/>
                <a:cs typeface="Arial" pitchFamily="34" charset="0"/>
              </a:rPr>
              <a:t> is ½ x ½ = ¼</a:t>
            </a:r>
          </a:p>
          <a:p>
            <a:pPr lvl="1"/>
            <a:r>
              <a:rPr lang="en-US" sz="2800" dirty="0" smtClean="0">
                <a:latin typeface="Arial" pitchFamily="34" charset="0"/>
                <a:cs typeface="Arial" pitchFamily="34" charset="0"/>
              </a:rPr>
              <a:t>Chance of bb is ½ x ½ = ¼</a:t>
            </a:r>
          </a:p>
          <a:p>
            <a:pPr lvl="1"/>
            <a:r>
              <a:rPr lang="en-US" sz="2800" dirty="0" smtClean="0">
                <a:latin typeface="Arial" pitchFamily="34" charset="0"/>
                <a:cs typeface="Arial" pitchFamily="34" charset="0"/>
              </a:rPr>
              <a:t>Chance of Cc is 1 x ½ = ½</a:t>
            </a:r>
          </a:p>
          <a:p>
            <a:pPr lvl="1"/>
            <a:endParaRPr lang="en-US" sz="2800" dirty="0" smtClean="0">
              <a:latin typeface="Arial" pitchFamily="34" charset="0"/>
              <a:cs typeface="Arial" pitchFamily="34" charset="0"/>
            </a:endParaRPr>
          </a:p>
          <a:p>
            <a:pPr lvl="1"/>
            <a:r>
              <a:rPr lang="en-US" sz="2800" dirty="0" smtClean="0">
                <a:latin typeface="Arial" pitchFamily="34" charset="0"/>
                <a:cs typeface="Arial" pitchFamily="34" charset="0"/>
              </a:rPr>
              <a:t>Probability that an offspring will be </a:t>
            </a:r>
            <a:r>
              <a:rPr lang="en-US" sz="2800" i="1" dirty="0" smtClean="0">
                <a:latin typeface="Arial" pitchFamily="34" charset="0"/>
                <a:cs typeface="Arial" pitchFamily="34" charset="0"/>
              </a:rPr>
              <a:t>AA bb Cc </a:t>
            </a:r>
            <a:r>
              <a:rPr lang="en-US" sz="2800" dirty="0" smtClean="0">
                <a:latin typeface="Arial" pitchFamily="34" charset="0"/>
                <a:cs typeface="Arial" pitchFamily="34" charset="0"/>
              </a:rPr>
              <a:t>is</a:t>
            </a:r>
          </a:p>
          <a:p>
            <a:pPr lvl="1"/>
            <a:r>
              <a:rPr lang="en-US" sz="2800" i="1" dirty="0" smtClean="0">
                <a:latin typeface="Arial" pitchFamily="34" charset="0"/>
                <a:cs typeface="Arial" pitchFamily="34" charset="0"/>
              </a:rPr>
              <a:t>P = ¼ x ¼ x ½ = 1/32 </a:t>
            </a:r>
          </a:p>
        </p:txBody>
      </p:sp>
    </p:spTree>
    <p:extLst>
      <p:ext uri="{BB962C8B-B14F-4D97-AF65-F5344CB8AC3E}">
        <p14:creationId xmlns:p14="http://schemas.microsoft.com/office/powerpoint/2010/main" val="16209089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5" descr="bro92786_0204L"/>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28600" y="1066800"/>
            <a:ext cx="8763000" cy="4800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0377056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6" name="Picture 22" descr="bro92786_0205L"/>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843794" y="26803"/>
            <a:ext cx="4700006" cy="6831197"/>
          </a:xfrm>
          <a:prstGeom prst="rect">
            <a:avLst/>
          </a:prstGeom>
          <a:solidFill>
            <a:srgbClr val="C0504D"/>
          </a:solidFill>
          <a:ln>
            <a:solidFill>
              <a:srgbClr val="4F81BD"/>
            </a:solidFill>
          </a:ln>
          <a:extLst/>
        </p:spPr>
      </p:pic>
    </p:spTree>
    <p:extLst>
      <p:ext uri="{BB962C8B-B14F-4D97-AF65-F5344CB8AC3E}">
        <p14:creationId xmlns:p14="http://schemas.microsoft.com/office/powerpoint/2010/main" val="22460695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0" y="0"/>
            <a:ext cx="9144000" cy="457200"/>
          </a:xfrm>
        </p:spPr>
        <p:style>
          <a:lnRef idx="1">
            <a:schemeClr val="accent3"/>
          </a:lnRef>
          <a:fillRef idx="2">
            <a:schemeClr val="accent3"/>
          </a:fillRef>
          <a:effectRef idx="1">
            <a:schemeClr val="accent3"/>
          </a:effectRef>
          <a:fontRef idx="minor">
            <a:schemeClr val="dk1"/>
          </a:fontRef>
        </p:style>
        <p:txBody>
          <a:bodyPr>
            <a:normAutofit/>
          </a:bodyPr>
          <a:lstStyle/>
          <a:p>
            <a:pPr eaLnBrk="1" hangingPunct="1"/>
            <a:r>
              <a:rPr lang="en-US" sz="2400" dirty="0">
                <a:solidFill>
                  <a:srgbClr val="FF0000"/>
                </a:solidFill>
                <a:latin typeface="Arial" charset="0"/>
              </a:rPr>
              <a:t>Mendel’s Experiments</a:t>
            </a:r>
          </a:p>
        </p:txBody>
      </p:sp>
      <p:sp>
        <p:nvSpPr>
          <p:cNvPr id="29699" name="Rectangle 3"/>
          <p:cNvSpPr>
            <a:spLocks noGrp="1" noChangeArrowheads="1"/>
          </p:cNvSpPr>
          <p:nvPr>
            <p:ph idx="1"/>
          </p:nvPr>
        </p:nvSpPr>
        <p:spPr>
          <a:xfrm>
            <a:off x="0" y="457200"/>
            <a:ext cx="9144000" cy="6400800"/>
          </a:xfrm>
        </p:spPr>
        <p:txBody>
          <a:bodyPr>
            <a:normAutofit/>
          </a:bodyPr>
          <a:lstStyle/>
          <a:p>
            <a:pPr marL="0" indent="0" eaLnBrk="1" hangingPunct="1">
              <a:lnSpc>
                <a:spcPct val="90000"/>
              </a:lnSpc>
              <a:buNone/>
            </a:pPr>
            <a:r>
              <a:rPr lang="en-US" sz="2162" dirty="0">
                <a:latin typeface="Arial" charset="0"/>
              </a:rPr>
              <a:t>	</a:t>
            </a:r>
            <a:r>
              <a:rPr lang="en-US" sz="2400" b="1" dirty="0" smtClean="0">
                <a:latin typeface="Arial" charset="0"/>
              </a:rPr>
              <a:t>7 traits:</a:t>
            </a:r>
          </a:p>
          <a:p>
            <a:pPr eaLnBrk="1" hangingPunct="1">
              <a:lnSpc>
                <a:spcPct val="90000"/>
              </a:lnSpc>
            </a:pPr>
            <a:r>
              <a:rPr lang="en-US" sz="2400" dirty="0" smtClean="0">
                <a:latin typeface="Arial" charset="0"/>
              </a:rPr>
              <a:t>Each </a:t>
            </a:r>
            <a:r>
              <a:rPr lang="en-US" sz="2400" dirty="0">
                <a:latin typeface="Arial" charset="0"/>
              </a:rPr>
              <a:t>trait showed </a:t>
            </a:r>
            <a:r>
              <a:rPr lang="en-US" sz="2400" dirty="0" smtClean="0">
                <a:solidFill>
                  <a:srgbClr val="000BF0"/>
                </a:solidFill>
                <a:latin typeface="Arial" charset="0"/>
              </a:rPr>
              <a:t>2</a:t>
            </a:r>
            <a:r>
              <a:rPr lang="en-US" sz="2400" dirty="0" smtClean="0">
                <a:latin typeface="Arial" charset="0"/>
              </a:rPr>
              <a:t> </a:t>
            </a:r>
            <a:r>
              <a:rPr lang="en-US" sz="2400" dirty="0">
                <a:solidFill>
                  <a:schemeClr val="hlink"/>
                </a:solidFill>
                <a:latin typeface="Arial" charset="0"/>
              </a:rPr>
              <a:t>variants</a:t>
            </a:r>
            <a:r>
              <a:rPr lang="en-US" sz="2400" dirty="0">
                <a:latin typeface="Arial" charset="0"/>
              </a:rPr>
              <a:t> or forms found in the same species</a:t>
            </a:r>
            <a:endParaRPr lang="en-US" sz="2400" dirty="0" smtClean="0">
              <a:latin typeface="Arial" charset="0"/>
            </a:endParaRPr>
          </a:p>
          <a:p>
            <a:pPr eaLnBrk="1" hangingPunct="1">
              <a:lnSpc>
                <a:spcPct val="90000"/>
              </a:lnSpc>
            </a:pPr>
            <a:r>
              <a:rPr lang="en-US" sz="2400" dirty="0" smtClean="0">
                <a:latin typeface="Arial" charset="0"/>
              </a:rPr>
              <a:t>His </a:t>
            </a:r>
            <a:r>
              <a:rPr lang="en-US" sz="2400" dirty="0">
                <a:latin typeface="Arial" charset="0"/>
              </a:rPr>
              <a:t>first experiments crossed only </a:t>
            </a:r>
            <a:r>
              <a:rPr lang="en-US" sz="2400" dirty="0" smtClean="0">
                <a:latin typeface="Arial" charset="0"/>
              </a:rPr>
              <a:t>2 </a:t>
            </a:r>
            <a:r>
              <a:rPr lang="en-US" sz="2400" dirty="0">
                <a:latin typeface="Arial" charset="0"/>
              </a:rPr>
              <a:t>variants of </a:t>
            </a:r>
            <a:r>
              <a:rPr lang="en-US" sz="2400" dirty="0" smtClean="0">
                <a:latin typeface="Arial" charset="0"/>
              </a:rPr>
              <a:t>1 </a:t>
            </a:r>
            <a:r>
              <a:rPr lang="en-US" sz="2400" dirty="0">
                <a:latin typeface="Arial" charset="0"/>
              </a:rPr>
              <a:t>trait at a </a:t>
            </a:r>
            <a:r>
              <a:rPr lang="en-US" sz="2400" dirty="0" smtClean="0">
                <a:latin typeface="Arial" charset="0"/>
              </a:rPr>
              <a:t>time.  This </a:t>
            </a:r>
            <a:r>
              <a:rPr lang="en-US" sz="2400" dirty="0">
                <a:latin typeface="Arial" charset="0"/>
              </a:rPr>
              <a:t>is termed a </a:t>
            </a:r>
            <a:r>
              <a:rPr lang="en-US" sz="2400" dirty="0">
                <a:solidFill>
                  <a:schemeClr val="hlink"/>
                </a:solidFill>
                <a:latin typeface="Arial" charset="0"/>
              </a:rPr>
              <a:t>monohybrid </a:t>
            </a:r>
            <a:r>
              <a:rPr lang="en-US" sz="2400" dirty="0" smtClean="0">
                <a:solidFill>
                  <a:schemeClr val="hlink"/>
                </a:solidFill>
                <a:latin typeface="Arial" charset="0"/>
              </a:rPr>
              <a:t>cross.</a:t>
            </a:r>
          </a:p>
          <a:p>
            <a:r>
              <a:rPr lang="en-US" sz="2400" dirty="0" smtClean="0">
                <a:latin typeface="Arial" charset="0"/>
                <a:ea typeface="Times New Roman" charset="0"/>
                <a:cs typeface="Times New Roman" charset="0"/>
              </a:rPr>
              <a:t>A pea plant contains </a:t>
            </a:r>
            <a:r>
              <a:rPr lang="en-US" sz="2400" dirty="0" smtClean="0">
                <a:solidFill>
                  <a:srgbClr val="0000FF"/>
                </a:solidFill>
                <a:latin typeface="Arial" charset="0"/>
                <a:ea typeface="Times New Roman" charset="0"/>
                <a:cs typeface="Times New Roman" charset="0"/>
              </a:rPr>
              <a:t>2 discrete hereditary factors</a:t>
            </a:r>
            <a:r>
              <a:rPr lang="en-US" sz="2400" dirty="0" smtClean="0">
                <a:latin typeface="Arial" charset="0"/>
                <a:ea typeface="Times New Roman" charset="0"/>
                <a:cs typeface="Times New Roman" charset="0"/>
              </a:rPr>
              <a:t>, 1 from each parent</a:t>
            </a:r>
          </a:p>
          <a:p>
            <a:pPr marL="0" indent="0">
              <a:buNone/>
            </a:pPr>
            <a:r>
              <a:rPr lang="en-US" sz="2400" dirty="0">
                <a:latin typeface="Arial" charset="0"/>
                <a:ea typeface="Times New Roman" charset="0"/>
                <a:cs typeface="Times New Roman" charset="0"/>
              </a:rPr>
              <a:t>	</a:t>
            </a:r>
            <a:r>
              <a:rPr lang="en-US" sz="2400" dirty="0" smtClean="0">
                <a:latin typeface="Arial" charset="0"/>
                <a:ea typeface="Times New Roman" charset="0"/>
                <a:cs typeface="Times New Roman" charset="0"/>
              </a:rPr>
              <a:t>	- The 2 factors may be identical or different</a:t>
            </a:r>
          </a:p>
          <a:p>
            <a:pPr marL="0" indent="0">
              <a:buNone/>
            </a:pPr>
            <a:r>
              <a:rPr lang="en-US" sz="2400" dirty="0">
                <a:latin typeface="Arial" charset="0"/>
                <a:ea typeface="Times New Roman" charset="0"/>
                <a:cs typeface="Times New Roman" charset="0"/>
              </a:rPr>
              <a:t>	</a:t>
            </a:r>
            <a:r>
              <a:rPr lang="en-US" sz="2400" dirty="0" smtClean="0">
                <a:latin typeface="Arial" charset="0"/>
                <a:ea typeface="Times New Roman" charset="0"/>
                <a:cs typeface="Times New Roman" charset="0"/>
              </a:rPr>
              <a:t>	When the 2 factors of a single trait are different</a:t>
            </a:r>
          </a:p>
          <a:p>
            <a:pPr lvl="3"/>
            <a:r>
              <a:rPr lang="en-US" sz="2400" dirty="0" smtClean="0">
                <a:latin typeface="Arial" charset="0"/>
                <a:ea typeface="Times New Roman" charset="0"/>
                <a:cs typeface="Times New Roman" charset="0"/>
              </a:rPr>
              <a:t>One is </a:t>
            </a:r>
            <a:r>
              <a:rPr lang="en-US" sz="2400" dirty="0" smtClean="0">
                <a:solidFill>
                  <a:schemeClr val="hlink"/>
                </a:solidFill>
                <a:latin typeface="Arial" charset="0"/>
                <a:ea typeface="Times New Roman" charset="0"/>
                <a:cs typeface="Times New Roman" charset="0"/>
              </a:rPr>
              <a:t>dominant </a:t>
            </a:r>
            <a:r>
              <a:rPr lang="en-US" sz="2400" dirty="0" smtClean="0">
                <a:latin typeface="Arial" charset="0"/>
                <a:ea typeface="Times New Roman" charset="0"/>
                <a:cs typeface="Times New Roman" charset="0"/>
              </a:rPr>
              <a:t>and its effect can be seen in hybrid</a:t>
            </a:r>
          </a:p>
          <a:p>
            <a:pPr lvl="3"/>
            <a:r>
              <a:rPr lang="en-US" sz="2400" dirty="0" smtClean="0">
                <a:latin typeface="Arial" charset="0"/>
                <a:ea typeface="Times New Roman" charset="0"/>
                <a:cs typeface="Times New Roman" charset="0"/>
              </a:rPr>
              <a:t>The other is </a:t>
            </a:r>
            <a:r>
              <a:rPr lang="en-US" sz="2400" dirty="0" smtClean="0">
                <a:solidFill>
                  <a:schemeClr val="hlink"/>
                </a:solidFill>
                <a:latin typeface="Arial" charset="0"/>
                <a:ea typeface="Times New Roman" charset="0"/>
                <a:cs typeface="Times New Roman" charset="0"/>
              </a:rPr>
              <a:t>recessive</a:t>
            </a:r>
            <a:r>
              <a:rPr lang="en-US" sz="2400" dirty="0" smtClean="0">
                <a:latin typeface="Arial" charset="0"/>
                <a:ea typeface="Times New Roman" charset="0"/>
                <a:cs typeface="Times New Roman" charset="0"/>
              </a:rPr>
              <a:t> and is not expressed in hybrid</a:t>
            </a:r>
          </a:p>
          <a:p>
            <a:r>
              <a:rPr lang="en-US" sz="2400" b="1" dirty="0" smtClean="0">
                <a:latin typeface="Arial" charset="0"/>
                <a:ea typeface="Times New Roman" charset="0"/>
                <a:cs typeface="Times New Roman" charset="0"/>
              </a:rPr>
              <a:t>During gamete formation, the paired </a:t>
            </a:r>
            <a:r>
              <a:rPr lang="en-US" sz="2400" b="1" dirty="0" smtClean="0">
                <a:solidFill>
                  <a:srgbClr val="000BF0"/>
                </a:solidFill>
                <a:latin typeface="Arial" charset="0"/>
                <a:ea typeface="Times New Roman" charset="0"/>
                <a:cs typeface="Times New Roman" charset="0"/>
              </a:rPr>
              <a:t>factors segregate randomly </a:t>
            </a:r>
            <a:r>
              <a:rPr lang="en-US" sz="2400" b="1" dirty="0" smtClean="0">
                <a:latin typeface="Arial" charset="0"/>
                <a:ea typeface="Times New Roman" charset="0"/>
                <a:cs typeface="Times New Roman" charset="0"/>
              </a:rPr>
              <a:t>so that half of the gametes received one </a:t>
            </a:r>
            <a:r>
              <a:rPr lang="en-US" sz="2400" b="1" dirty="0" smtClean="0">
                <a:solidFill>
                  <a:srgbClr val="000BF0"/>
                </a:solidFill>
                <a:latin typeface="Arial" charset="0"/>
                <a:ea typeface="Times New Roman" charset="0"/>
                <a:cs typeface="Times New Roman" charset="0"/>
              </a:rPr>
              <a:t>factor</a:t>
            </a:r>
            <a:r>
              <a:rPr lang="en-US" sz="2400" b="1" dirty="0" smtClean="0">
                <a:latin typeface="Arial" charset="0"/>
                <a:ea typeface="Times New Roman" charset="0"/>
                <a:cs typeface="Times New Roman" charset="0"/>
              </a:rPr>
              <a:t> and half of the gametes received the other</a:t>
            </a:r>
          </a:p>
          <a:p>
            <a:pPr lvl="1"/>
            <a:r>
              <a:rPr lang="en-US" sz="2400" b="1" dirty="0" smtClean="0">
                <a:latin typeface="Arial" charset="0"/>
                <a:ea typeface="Times New Roman" charset="0"/>
                <a:cs typeface="Times New Roman" charset="0"/>
              </a:rPr>
              <a:t>This is </a:t>
            </a:r>
            <a:r>
              <a:rPr lang="en-US" sz="2400" b="1" dirty="0" smtClean="0">
                <a:solidFill>
                  <a:srgbClr val="FF0000"/>
                </a:solidFill>
                <a:latin typeface="Arial" charset="0"/>
                <a:ea typeface="Times New Roman" charset="0"/>
                <a:cs typeface="Times New Roman" charset="0"/>
              </a:rPr>
              <a:t>Mendel’s Law of Segregation</a:t>
            </a:r>
          </a:p>
          <a:p>
            <a:pPr eaLnBrk="1" hangingPunct="1">
              <a:lnSpc>
                <a:spcPct val="90000"/>
              </a:lnSpc>
            </a:pPr>
            <a:endParaRPr lang="en-US" sz="2400" dirty="0">
              <a:solidFill>
                <a:schemeClr val="hlink"/>
              </a:solidFill>
              <a:latin typeface="Arial"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body" idx="1"/>
          </p:nvPr>
        </p:nvSpPr>
        <p:spPr>
          <a:xfrm>
            <a:off x="0" y="0"/>
            <a:ext cx="9144000" cy="6858000"/>
          </a:xfrm>
        </p:spPr>
        <p:txBody>
          <a:bodyPr>
            <a:noAutofit/>
          </a:bodyPr>
          <a:lstStyle/>
          <a:p>
            <a:pPr marL="269875" lvl="1" indent="-269875" eaLnBrk="1" hangingPunct="1"/>
            <a:r>
              <a:rPr lang="en-US" sz="2400" dirty="0" err="1" smtClean="0">
                <a:latin typeface="Arial" charset="0"/>
                <a:ea typeface="Times New Roman" charset="0"/>
                <a:cs typeface="Times New Roman" charset="0"/>
              </a:rPr>
              <a:t>Mendelian</a:t>
            </a:r>
            <a:r>
              <a:rPr lang="en-US" sz="2400" dirty="0" smtClean="0">
                <a:latin typeface="Arial" charset="0"/>
                <a:ea typeface="Times New Roman" charset="0"/>
                <a:cs typeface="Times New Roman" charset="0"/>
              </a:rPr>
              <a:t> </a:t>
            </a:r>
            <a:r>
              <a:rPr lang="en-US" sz="2400" dirty="0">
                <a:latin typeface="Arial" charset="0"/>
                <a:ea typeface="Times New Roman" charset="0"/>
                <a:cs typeface="Times New Roman" charset="0"/>
              </a:rPr>
              <a:t>factors are now called </a:t>
            </a:r>
            <a:r>
              <a:rPr lang="en-US" sz="2400" dirty="0">
                <a:solidFill>
                  <a:schemeClr val="hlink"/>
                </a:solidFill>
                <a:latin typeface="Arial" charset="0"/>
                <a:ea typeface="Times New Roman" charset="0"/>
                <a:cs typeface="Times New Roman" charset="0"/>
              </a:rPr>
              <a:t>genes</a:t>
            </a:r>
          </a:p>
          <a:p>
            <a:pPr marL="269875" lvl="1" indent="-269875" eaLnBrk="1" hangingPunct="1"/>
            <a:r>
              <a:rPr lang="en-US" sz="2400" dirty="0">
                <a:solidFill>
                  <a:schemeClr val="hlink"/>
                </a:solidFill>
                <a:latin typeface="Arial" charset="0"/>
                <a:ea typeface="Times New Roman" charset="0"/>
                <a:cs typeface="Times New Roman" charset="0"/>
              </a:rPr>
              <a:t>Alleles</a:t>
            </a:r>
            <a:r>
              <a:rPr lang="en-US" sz="2400" dirty="0">
                <a:latin typeface="Arial" charset="0"/>
                <a:ea typeface="Times New Roman" charset="0"/>
                <a:cs typeface="Times New Roman" charset="0"/>
              </a:rPr>
              <a:t> are different </a:t>
            </a:r>
            <a:r>
              <a:rPr lang="en-US" sz="2400" dirty="0">
                <a:solidFill>
                  <a:srgbClr val="000BF0"/>
                </a:solidFill>
                <a:latin typeface="Arial" charset="0"/>
                <a:ea typeface="Times New Roman" charset="0"/>
                <a:cs typeface="Times New Roman" charset="0"/>
              </a:rPr>
              <a:t>versions</a:t>
            </a:r>
            <a:r>
              <a:rPr lang="en-US" sz="2400" dirty="0">
                <a:latin typeface="Arial" charset="0"/>
                <a:ea typeface="Times New Roman" charset="0"/>
                <a:cs typeface="Times New Roman" charset="0"/>
              </a:rPr>
              <a:t> of the same gene</a:t>
            </a:r>
          </a:p>
          <a:p>
            <a:pPr marL="269875" lvl="1" indent="-269875" eaLnBrk="1" hangingPunct="1"/>
            <a:r>
              <a:rPr lang="en-US" sz="2400" dirty="0">
                <a:latin typeface="Arial" charset="0"/>
                <a:ea typeface="Times New Roman" charset="0"/>
                <a:cs typeface="Times New Roman" charset="0"/>
              </a:rPr>
              <a:t>An individual with two identical alleles is termed </a:t>
            </a:r>
            <a:r>
              <a:rPr lang="en-US" sz="2400" dirty="0">
                <a:solidFill>
                  <a:srgbClr val="000BF0"/>
                </a:solidFill>
                <a:latin typeface="Arial" charset="0"/>
                <a:ea typeface="Times New Roman" charset="0"/>
                <a:cs typeface="Times New Roman" charset="0"/>
              </a:rPr>
              <a:t>homozygous</a:t>
            </a:r>
          </a:p>
          <a:p>
            <a:pPr marL="269875" lvl="1" indent="-269875" eaLnBrk="1" hangingPunct="1"/>
            <a:r>
              <a:rPr lang="en-US" sz="2400" dirty="0">
                <a:latin typeface="Arial" charset="0"/>
                <a:ea typeface="Times New Roman" charset="0"/>
                <a:cs typeface="Times New Roman" charset="0"/>
              </a:rPr>
              <a:t>An individual with two different alleles, is termed </a:t>
            </a:r>
            <a:r>
              <a:rPr lang="en-US" sz="2400" dirty="0" smtClean="0">
                <a:solidFill>
                  <a:srgbClr val="000BF0"/>
                </a:solidFill>
                <a:latin typeface="Arial" charset="0"/>
                <a:ea typeface="Times New Roman" charset="0"/>
                <a:cs typeface="Times New Roman" charset="0"/>
              </a:rPr>
              <a:t>heterozygous</a:t>
            </a:r>
          </a:p>
          <a:p>
            <a:pPr marL="269875" lvl="1" indent="-269875" eaLnBrk="1" hangingPunct="1"/>
            <a:endParaRPr lang="en-US" sz="2400" dirty="0" smtClean="0">
              <a:solidFill>
                <a:schemeClr val="folHlink"/>
              </a:solidFill>
              <a:latin typeface="Arial" charset="0"/>
              <a:ea typeface="Times New Roman" charset="0"/>
              <a:cs typeface="Times New Roman" charset="0"/>
            </a:endParaRPr>
          </a:p>
          <a:p>
            <a:pPr marL="269875" lvl="1" indent="-269875" eaLnBrk="1" hangingPunct="1"/>
            <a:endParaRPr lang="en-US" sz="2400" dirty="0" smtClean="0">
              <a:solidFill>
                <a:schemeClr val="folHlink"/>
              </a:solidFill>
              <a:latin typeface="Arial" charset="0"/>
              <a:ea typeface="Times New Roman" charset="0"/>
              <a:cs typeface="Times New Roman" charset="0"/>
            </a:endParaRPr>
          </a:p>
          <a:p>
            <a:pPr marL="269875" lvl="1" indent="-269875" eaLnBrk="1" hangingPunct="1">
              <a:buNone/>
            </a:pPr>
            <a:endParaRPr lang="en-US" sz="2400" dirty="0" smtClean="0">
              <a:solidFill>
                <a:schemeClr val="folHlink"/>
              </a:solidFill>
              <a:latin typeface="Arial" charset="0"/>
              <a:ea typeface="Times New Roman" charset="0"/>
              <a:cs typeface="Times New Roman" charset="0"/>
            </a:endParaRPr>
          </a:p>
          <a:p>
            <a:pPr marL="269875" lvl="1" indent="-269875" eaLnBrk="1" hangingPunct="1"/>
            <a:endParaRPr lang="en-US" sz="2400" dirty="0" smtClean="0">
              <a:solidFill>
                <a:schemeClr val="folHlink"/>
              </a:solidFill>
              <a:latin typeface="Arial" charset="0"/>
              <a:ea typeface="Times New Roman" charset="0"/>
              <a:cs typeface="Times New Roman" charset="0"/>
            </a:endParaRPr>
          </a:p>
          <a:p>
            <a:pPr marL="269875" lvl="2" indent="-269875"/>
            <a:r>
              <a:rPr lang="en-US" dirty="0" smtClean="0">
                <a:solidFill>
                  <a:srgbClr val="000BF0"/>
                </a:solidFill>
                <a:latin typeface="Arial" charset="0"/>
                <a:ea typeface="Times New Roman" charset="0"/>
                <a:cs typeface="Times New Roman" charset="0"/>
              </a:rPr>
              <a:t>Genotype: 	  RR				        </a:t>
            </a:r>
            <a:r>
              <a:rPr lang="en-US" dirty="0" err="1" smtClean="0">
                <a:solidFill>
                  <a:srgbClr val="000BF0"/>
                </a:solidFill>
                <a:latin typeface="Arial" charset="0"/>
                <a:ea typeface="Times New Roman" charset="0"/>
                <a:cs typeface="Times New Roman" charset="0"/>
              </a:rPr>
              <a:t>rr</a:t>
            </a:r>
            <a:endParaRPr lang="en-US" dirty="0" smtClean="0">
              <a:solidFill>
                <a:srgbClr val="000BF0"/>
              </a:solidFill>
              <a:latin typeface="Arial" charset="0"/>
              <a:ea typeface="Times New Roman" charset="0"/>
              <a:cs typeface="Times New Roman" charset="0"/>
            </a:endParaRPr>
          </a:p>
          <a:p>
            <a:pPr marL="269875" lvl="1" indent="-269875" eaLnBrk="1" hangingPunct="1"/>
            <a:endParaRPr lang="en-US" sz="2400" dirty="0" smtClean="0">
              <a:solidFill>
                <a:srgbClr val="000BF0"/>
              </a:solidFill>
              <a:latin typeface="Arial" charset="0"/>
              <a:ea typeface="Times New Roman" charset="0"/>
              <a:cs typeface="Times New Roman" charset="0"/>
            </a:endParaRPr>
          </a:p>
          <a:p>
            <a:pPr marL="269875" lvl="1" indent="-269875" eaLnBrk="1" hangingPunct="1"/>
            <a:r>
              <a:rPr lang="en-US" sz="2400" dirty="0" smtClean="0">
                <a:solidFill>
                  <a:srgbClr val="000BF0"/>
                </a:solidFill>
                <a:latin typeface="Arial" charset="0"/>
                <a:ea typeface="Times New Roman" charset="0"/>
                <a:cs typeface="Times New Roman" charset="0"/>
              </a:rPr>
              <a:t>Genotype </a:t>
            </a:r>
            <a:r>
              <a:rPr lang="en-US" sz="2400" dirty="0">
                <a:latin typeface="Arial" charset="0"/>
                <a:ea typeface="Times New Roman" charset="0"/>
                <a:cs typeface="Times New Roman" charset="0"/>
              </a:rPr>
              <a:t>refers to the specific </a:t>
            </a:r>
            <a:r>
              <a:rPr lang="en-US" sz="2400" dirty="0">
                <a:solidFill>
                  <a:srgbClr val="000BF0"/>
                </a:solidFill>
                <a:latin typeface="Arial" charset="0"/>
                <a:ea typeface="Times New Roman" charset="0"/>
                <a:cs typeface="Times New Roman" charset="0"/>
              </a:rPr>
              <a:t>allelic composition </a:t>
            </a:r>
            <a:r>
              <a:rPr lang="en-US" sz="2400" dirty="0">
                <a:latin typeface="Arial" charset="0"/>
                <a:ea typeface="Times New Roman" charset="0"/>
                <a:cs typeface="Times New Roman" charset="0"/>
              </a:rPr>
              <a:t>of an individual</a:t>
            </a:r>
            <a:endParaRPr lang="en-US" sz="2400" dirty="0" smtClean="0">
              <a:latin typeface="Arial" charset="0"/>
              <a:ea typeface="Times New Roman" charset="0"/>
              <a:cs typeface="Times New Roman" charset="0"/>
            </a:endParaRPr>
          </a:p>
          <a:p>
            <a:pPr marL="269875" lvl="1" indent="-269875" eaLnBrk="1" hangingPunct="1"/>
            <a:r>
              <a:rPr lang="en-US" sz="2400" dirty="0" smtClean="0">
                <a:solidFill>
                  <a:srgbClr val="000BF0"/>
                </a:solidFill>
                <a:latin typeface="Arial" charset="0"/>
                <a:ea typeface="Times New Roman" charset="0"/>
                <a:cs typeface="Times New Roman" charset="0"/>
              </a:rPr>
              <a:t>Phenotype </a:t>
            </a:r>
            <a:r>
              <a:rPr lang="en-US" sz="2400" dirty="0">
                <a:latin typeface="Arial" charset="0"/>
                <a:ea typeface="Times New Roman" charset="0"/>
                <a:cs typeface="Times New Roman" charset="0"/>
              </a:rPr>
              <a:t>refers to the </a:t>
            </a:r>
            <a:r>
              <a:rPr lang="en-US" sz="2400" dirty="0">
                <a:solidFill>
                  <a:srgbClr val="000BF0"/>
                </a:solidFill>
                <a:latin typeface="Arial" charset="0"/>
                <a:ea typeface="Times New Roman" charset="0"/>
                <a:cs typeface="Times New Roman" charset="0"/>
              </a:rPr>
              <a:t>outward appearance </a:t>
            </a:r>
            <a:r>
              <a:rPr lang="en-US" sz="2400" dirty="0">
                <a:latin typeface="Arial" charset="0"/>
                <a:ea typeface="Times New Roman" charset="0"/>
                <a:cs typeface="Times New Roman" charset="0"/>
              </a:rPr>
              <a:t>of an </a:t>
            </a:r>
            <a:r>
              <a:rPr lang="en-US" sz="2400" dirty="0" smtClean="0">
                <a:latin typeface="Arial" charset="0"/>
                <a:ea typeface="Times New Roman" charset="0"/>
                <a:cs typeface="Times New Roman" charset="0"/>
              </a:rPr>
              <a:t>individual </a:t>
            </a:r>
          </a:p>
          <a:p>
            <a:pPr marL="269875" lvl="1" indent="-269875" eaLnBrk="1" hangingPunct="1">
              <a:buNone/>
            </a:pPr>
            <a:r>
              <a:rPr lang="en-US" sz="2400" dirty="0" smtClean="0">
                <a:latin typeface="Arial" charset="0"/>
                <a:ea typeface="Times New Roman" charset="0"/>
                <a:cs typeface="Times New Roman" charset="0"/>
              </a:rPr>
              <a:t>		(</a:t>
            </a:r>
            <a:r>
              <a:rPr lang="en-US" sz="2400" dirty="0" smtClean="0">
                <a:solidFill>
                  <a:srgbClr val="FF6600"/>
                </a:solidFill>
                <a:latin typeface="Arial" charset="0"/>
                <a:ea typeface="Times New Roman" charset="0"/>
                <a:cs typeface="Times New Roman" charset="0"/>
              </a:rPr>
              <a:t>Red</a:t>
            </a:r>
            <a:r>
              <a:rPr lang="en-US" sz="2400" dirty="0" smtClean="0">
                <a:latin typeface="Arial" charset="0"/>
                <a:ea typeface="Times New Roman" charset="0"/>
                <a:cs typeface="Times New Roman" charset="0"/>
              </a:rPr>
              <a:t> </a:t>
            </a:r>
            <a:r>
              <a:rPr lang="en-US" sz="2400" dirty="0" err="1" smtClean="0">
                <a:latin typeface="Arial" charset="0"/>
                <a:ea typeface="Times New Roman" charset="0"/>
                <a:cs typeface="Times New Roman" charset="0"/>
              </a:rPr>
              <a:t>vs</a:t>
            </a:r>
            <a:r>
              <a:rPr lang="en-US" sz="2400" dirty="0" smtClean="0">
                <a:latin typeface="Arial" charset="0"/>
                <a:ea typeface="Times New Roman" charset="0"/>
                <a:cs typeface="Times New Roman" charset="0"/>
              </a:rPr>
              <a:t> </a:t>
            </a:r>
            <a:r>
              <a:rPr lang="en-US" sz="2400" dirty="0" smtClean="0">
                <a:solidFill>
                  <a:srgbClr val="000090"/>
                </a:solidFill>
                <a:latin typeface="Arial" charset="0"/>
                <a:ea typeface="Times New Roman" charset="0"/>
                <a:cs typeface="Times New Roman" charset="0"/>
              </a:rPr>
              <a:t>white</a:t>
            </a:r>
            <a:r>
              <a:rPr lang="en-US" sz="2400" dirty="0" smtClean="0">
                <a:latin typeface="Arial" charset="0"/>
                <a:ea typeface="Times New Roman" charset="0"/>
                <a:cs typeface="Times New Roman" charset="0"/>
              </a:rPr>
              <a:t>)</a:t>
            </a:r>
            <a:endParaRPr lang="en-US" sz="2400" dirty="0">
              <a:solidFill>
                <a:schemeClr val="folHlink"/>
              </a:solidFill>
              <a:latin typeface="Arial" charset="0"/>
              <a:ea typeface="Times New Roman" charset="0"/>
              <a:cs typeface="Times New Roman" charset="0"/>
            </a:endParaRPr>
          </a:p>
        </p:txBody>
      </p:sp>
      <p:pic>
        <p:nvPicPr>
          <p:cNvPr id="4" name="P 57"/>
          <p:cNvPicPr/>
          <p:nvPr/>
        </p:nvPicPr>
        <p:blipFill>
          <a:blip r:embed="rId2"/>
          <a:srcRect/>
          <a:stretch>
            <a:fillRect/>
          </a:stretch>
        </p:blipFill>
        <p:spPr bwMode="auto">
          <a:xfrm>
            <a:off x="5410200" y="2717800"/>
            <a:ext cx="1422400" cy="1397000"/>
          </a:xfrm>
          <a:prstGeom prst="rect">
            <a:avLst/>
          </a:prstGeom>
          <a:noFill/>
          <a:ln w="9525">
            <a:noFill/>
            <a:miter lim="800000"/>
            <a:headEnd/>
            <a:tailEnd/>
          </a:ln>
        </p:spPr>
      </p:pic>
      <p:pic>
        <p:nvPicPr>
          <p:cNvPr id="5" name="P 56"/>
          <p:cNvPicPr/>
          <p:nvPr/>
        </p:nvPicPr>
        <p:blipFill>
          <a:blip r:embed="rId3"/>
          <a:srcRect/>
          <a:stretch>
            <a:fillRect/>
          </a:stretch>
        </p:blipFill>
        <p:spPr bwMode="auto">
          <a:xfrm>
            <a:off x="2743200" y="2717800"/>
            <a:ext cx="1295400" cy="139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7387</TotalTime>
  <Words>2464</Words>
  <Application>Microsoft Office PowerPoint</Application>
  <PresentationFormat>Экран (4:3)</PresentationFormat>
  <Paragraphs>256</Paragraphs>
  <Slides>51</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51</vt:i4>
      </vt:variant>
    </vt:vector>
  </HeadingPairs>
  <TitlesOfParts>
    <vt:vector size="58" baseType="lpstr">
      <vt:lpstr>Arial</vt:lpstr>
      <vt:lpstr>Calibri</vt:lpstr>
      <vt:lpstr>ＭＳ Ｐゴシック</vt:lpstr>
      <vt:lpstr>Times</vt:lpstr>
      <vt:lpstr>Times New Roman</vt:lpstr>
      <vt:lpstr>Wingdings</vt:lpstr>
      <vt:lpstr>Office Theme</vt:lpstr>
      <vt:lpstr>  Lecture 3. Mendel’s laws. Monogenic diseases inheritance.                 Probability calculations in monohybrid and dihybrid crosses</vt:lpstr>
      <vt:lpstr> Lecture 3. Mendel’s laws. Monogenic diseases inheritance.                 Probability calculations in monohybrid and dihybrid crosses. </vt:lpstr>
      <vt:lpstr>Презентация PowerPoint</vt:lpstr>
      <vt:lpstr>Презентация PowerPoint</vt:lpstr>
      <vt:lpstr>Презентация PowerPoint</vt:lpstr>
      <vt:lpstr>Презентация PowerPoint</vt:lpstr>
      <vt:lpstr>Презентация PowerPoint</vt:lpstr>
      <vt:lpstr>Mendel’s Experiments</vt:lpstr>
      <vt:lpstr>Презентация PowerPoint</vt:lpstr>
      <vt:lpstr>From Genes to Traits Molecular basis of Alleles </vt:lpstr>
      <vt:lpstr>Презентация PowerPoint</vt:lpstr>
      <vt:lpstr>Test Cross : to determine if an individual expressing the dominant trait is a heterozygous or homozygous</vt:lpstr>
      <vt:lpstr>Презентация PowerPoint</vt:lpstr>
      <vt:lpstr>Презентация PowerPoint</vt:lpstr>
      <vt:lpstr>Презентация PowerPoint</vt:lpstr>
      <vt:lpstr>Dihybrid cross (2 traits)</vt:lpstr>
      <vt:lpstr>Презентация PowerPoint</vt:lpstr>
      <vt:lpstr>Law of Independent assortment (Pattern of Inheritance)</vt:lpstr>
      <vt:lpstr>Laws of Inheritance</vt:lpstr>
      <vt:lpstr>Pedigree Analysis (Inheritance in Humans)</vt:lpstr>
      <vt:lpstr>Презентация PowerPoint</vt:lpstr>
      <vt:lpstr>Презентация PowerPoint</vt:lpstr>
      <vt:lpstr>1. Autosomal recessive DIsOrderS</vt:lpstr>
      <vt:lpstr>Cystic fibrosis </vt:lpstr>
      <vt:lpstr>Cystic fibrosis (CF) </vt:lpstr>
      <vt:lpstr>Clinical symptomatology</vt:lpstr>
      <vt:lpstr>Clinical symptomatology</vt:lpstr>
      <vt:lpstr>Презентация PowerPoint</vt:lpstr>
      <vt:lpstr>Презентация PowerPoint</vt:lpstr>
      <vt:lpstr>A family pedigree for albinism</vt:lpstr>
      <vt:lpstr>Marfan syndrome (MS)</vt:lpstr>
      <vt:lpstr>Презентация PowerPoint</vt:lpstr>
      <vt:lpstr>Genetics of MS</vt:lpstr>
      <vt:lpstr>Diagnosis of Marfan syndrome</vt:lpstr>
      <vt:lpstr>Diagnosis of Marfan syndrome</vt:lpstr>
      <vt:lpstr>An albino family</vt:lpstr>
      <vt:lpstr>Презентация PowerPoint</vt:lpstr>
      <vt:lpstr>The father (dwarf) must be heterozygous  dominant and did not pass the dwarfism gene to his children </vt:lpstr>
      <vt:lpstr>Achondroplasia</vt:lpstr>
      <vt:lpstr>Dominant versus Recessive Inheritance Pattern?</vt:lpstr>
      <vt:lpstr>Mendel’s first low</vt:lpstr>
      <vt:lpstr>PROBABILITY AND STATISTICS</vt:lpstr>
      <vt:lpstr>Probability</vt:lpstr>
      <vt:lpstr>Product and sum rules</vt:lpstr>
      <vt:lpstr>Презентация PowerPoint</vt:lpstr>
      <vt:lpstr>Mendel’s second low</vt:lpstr>
      <vt:lpstr>Conclusion: </vt:lpstr>
      <vt:lpstr>Product rule</vt:lpstr>
      <vt:lpstr>Презентация PowerPoint</vt:lpstr>
      <vt:lpstr>Презентация PowerPoint</vt:lpstr>
      <vt:lpstr>Презентация PowerPoint</vt:lpstr>
    </vt:vector>
  </TitlesOfParts>
  <Company>New Mexico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Champa Sengupta-Gopalan</dc:creator>
  <cp:lastModifiedBy>Dell03</cp:lastModifiedBy>
  <cp:revision>143</cp:revision>
  <cp:lastPrinted>2014-08-28T22:43:05Z</cp:lastPrinted>
  <dcterms:created xsi:type="dcterms:W3CDTF">2013-08-23T19:41:35Z</dcterms:created>
  <dcterms:modified xsi:type="dcterms:W3CDTF">2020-03-24T11:29:01Z</dcterms:modified>
</cp:coreProperties>
</file>