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sldIdLst>
    <p:sldId id="256" r:id="rId2"/>
    <p:sldId id="259" r:id="rId3"/>
    <p:sldId id="284" r:id="rId4"/>
    <p:sldId id="260" r:id="rId5"/>
    <p:sldId id="257" r:id="rId6"/>
    <p:sldId id="261" r:id="rId7"/>
    <p:sldId id="266" r:id="rId8"/>
    <p:sldId id="269" r:id="rId9"/>
    <p:sldId id="268" r:id="rId10"/>
    <p:sldId id="271" r:id="rId11"/>
    <p:sldId id="272" r:id="rId12"/>
    <p:sldId id="277" r:id="rId13"/>
    <p:sldId id="275" r:id="rId14"/>
    <p:sldId id="273" r:id="rId15"/>
    <p:sldId id="274" r:id="rId16"/>
    <p:sldId id="278" r:id="rId17"/>
    <p:sldId id="282" r:id="rId18"/>
    <p:sldId id="279" r:id="rId19"/>
    <p:sldId id="286" r:id="rId20"/>
    <p:sldId id="287" r:id="rId21"/>
    <p:sldId id="288" r:id="rId22"/>
    <p:sldId id="330" r:id="rId23"/>
    <p:sldId id="331" r:id="rId24"/>
    <p:sldId id="332" r:id="rId25"/>
    <p:sldId id="334" r:id="rId26"/>
    <p:sldId id="335" r:id="rId27"/>
    <p:sldId id="336" r:id="rId28"/>
    <p:sldId id="337" r:id="rId29"/>
    <p:sldId id="338" r:id="rId30"/>
    <p:sldId id="339" r:id="rId31"/>
    <p:sldId id="292" r:id="rId32"/>
    <p:sldId id="285" r:id="rId33"/>
    <p:sldId id="293" r:id="rId34"/>
    <p:sldId id="357" r:id="rId35"/>
    <p:sldId id="290" r:id="rId36"/>
    <p:sldId id="356" r:id="rId37"/>
    <p:sldId id="289" r:id="rId38"/>
    <p:sldId id="291" r:id="rId39"/>
    <p:sldId id="294" r:id="rId40"/>
    <p:sldId id="295" r:id="rId41"/>
    <p:sldId id="296" r:id="rId42"/>
    <p:sldId id="297" r:id="rId43"/>
    <p:sldId id="298" r:id="rId44"/>
    <p:sldId id="299" r:id="rId45"/>
    <p:sldId id="300" r:id="rId46"/>
    <p:sldId id="302" r:id="rId47"/>
    <p:sldId id="303" r:id="rId48"/>
    <p:sldId id="304" r:id="rId49"/>
    <p:sldId id="305" r:id="rId50"/>
    <p:sldId id="306" r:id="rId51"/>
    <p:sldId id="307" r:id="rId52"/>
    <p:sldId id="308" r:id="rId53"/>
    <p:sldId id="328" r:id="rId54"/>
    <p:sldId id="309" r:id="rId55"/>
    <p:sldId id="310" r:id="rId56"/>
    <p:sldId id="311" r:id="rId57"/>
    <p:sldId id="314" r:id="rId58"/>
    <p:sldId id="342" r:id="rId59"/>
    <p:sldId id="343" r:id="rId60"/>
    <p:sldId id="341" r:id="rId61"/>
    <p:sldId id="344" r:id="rId62"/>
    <p:sldId id="345" r:id="rId63"/>
    <p:sldId id="346" r:id="rId64"/>
    <p:sldId id="340" r:id="rId65"/>
    <p:sldId id="349" r:id="rId66"/>
    <p:sldId id="354" r:id="rId67"/>
    <p:sldId id="353" r:id="rId68"/>
    <p:sldId id="348" r:id="rId69"/>
    <p:sldId id="352" r:id="rId70"/>
    <p:sldId id="312" r:id="rId71"/>
    <p:sldId id="313" r:id="rId72"/>
    <p:sldId id="316" r:id="rId73"/>
    <p:sldId id="321" r:id="rId74"/>
    <p:sldId id="322" r:id="rId75"/>
    <p:sldId id="323" r:id="rId76"/>
    <p:sldId id="319" r:id="rId77"/>
    <p:sldId id="325" r:id="rId78"/>
    <p:sldId id="320" r:id="rId79"/>
    <p:sldId id="324" r:id="rId80"/>
    <p:sldId id="318" r:id="rId81"/>
    <p:sldId id="327" r:id="rId82"/>
    <p:sldId id="326" r:id="rId83"/>
  </p:sldIdLst>
  <p:sldSz cx="9144000" cy="6858000" type="screen4x3"/>
  <p:notesSz cx="6742113"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2" d="100"/>
          <a:sy n="82" d="100"/>
        </p:scale>
        <p:origin x="178"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8971" y="0"/>
            <a:ext cx="2921582" cy="493633"/>
          </a:xfrm>
          <a:prstGeom prst="rect">
            <a:avLst/>
          </a:prstGeom>
        </p:spPr>
        <p:txBody>
          <a:bodyPr vert="horz" lIns="91440" tIns="45720" rIns="91440" bIns="45720" rtlCol="0"/>
          <a:lstStyle>
            <a:lvl1pPr algn="r">
              <a:defRPr sz="1200"/>
            </a:lvl1pPr>
          </a:lstStyle>
          <a:p>
            <a:fld id="{50434A78-CCE7-47EE-A39B-F49D481D9048}" type="datetimeFigureOut">
              <a:rPr lang="ru-RU" smtClean="0"/>
              <a:pPr/>
              <a:t>24.03.2020</a:t>
            </a:fld>
            <a:endParaRPr lang="ru-RU"/>
          </a:p>
        </p:txBody>
      </p:sp>
      <p:sp>
        <p:nvSpPr>
          <p:cNvPr id="4" name="Образ слайда 3"/>
          <p:cNvSpPr>
            <a:spLocks noGrp="1" noRot="1" noChangeAspect="1"/>
          </p:cNvSpPr>
          <p:nvPr>
            <p:ph type="sldImg" idx="2"/>
          </p:nvPr>
        </p:nvSpPr>
        <p:spPr>
          <a:xfrm>
            <a:off x="903288" y="739775"/>
            <a:ext cx="4935537"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4212" y="4689515"/>
            <a:ext cx="5393690" cy="444269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7316"/>
            <a:ext cx="2921582" cy="49363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8971" y="9377316"/>
            <a:ext cx="2921582" cy="493633"/>
          </a:xfrm>
          <a:prstGeom prst="rect">
            <a:avLst/>
          </a:prstGeom>
        </p:spPr>
        <p:txBody>
          <a:bodyPr vert="horz" lIns="91440" tIns="45720" rIns="91440" bIns="45720" rtlCol="0" anchor="b"/>
          <a:lstStyle>
            <a:lvl1pPr algn="r">
              <a:defRPr sz="1200"/>
            </a:lvl1pPr>
          </a:lstStyle>
          <a:p>
            <a:fld id="{F5FF3F69-CD85-4505-98D1-8C4FCE72290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normAutofit/>
          </a:bodyPr>
          <a:lstStyle/>
          <a:p>
            <a:endParaRPr lang="uk-UA" dirty="0"/>
          </a:p>
        </p:txBody>
      </p:sp>
      <p:sp>
        <p:nvSpPr>
          <p:cNvPr id="4" name="Місце для номера слайда 3"/>
          <p:cNvSpPr>
            <a:spLocks noGrp="1"/>
          </p:cNvSpPr>
          <p:nvPr>
            <p:ph type="sldNum" sz="quarter" idx="10"/>
          </p:nvPr>
        </p:nvSpPr>
        <p:spPr/>
        <p:txBody>
          <a:bodyPr/>
          <a:lstStyle/>
          <a:p>
            <a:fld id="{F5FF3F69-CD85-4505-98D1-8C4FCE722909}" type="slidenum">
              <a:rPr lang="ru-RU" smtClean="0"/>
              <a:pPr/>
              <a:t>53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0013" y="301625"/>
            <a:ext cx="7313612"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70013" y="1827213"/>
            <a:ext cx="7313612"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1370013" y="3960813"/>
            <a:ext cx="7313612"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7387F3DE-D54D-455B-80F8-BCE7726CD44B}"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0013" y="301625"/>
            <a:ext cx="7313612"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70013" y="1827213"/>
            <a:ext cx="3579812"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02225" y="1827213"/>
            <a:ext cx="35814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717BFEDB-4CCF-4137-921C-14183917FFC2}" type="slidenum">
              <a:rPr lang="ru-RU"/>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0013" y="301625"/>
            <a:ext cx="7313612"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70013" y="1827213"/>
            <a:ext cx="3579812"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102225" y="1827213"/>
            <a:ext cx="3581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102225" y="3960813"/>
            <a:ext cx="3581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457200" y="6248400"/>
            <a:ext cx="21336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1242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553200" y="6248400"/>
            <a:ext cx="2133600" cy="457200"/>
          </a:xfrm>
        </p:spPr>
        <p:txBody>
          <a:bodyPr/>
          <a:lstStyle>
            <a:lvl1pPr>
              <a:defRPr/>
            </a:lvl1pPr>
          </a:lstStyle>
          <a:p>
            <a:fld id="{41234252-F153-470A-A594-0239BE740EE0}"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35817C-7E8E-490B-B2D9-AE8EC37B1161}"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E90BE5E-B800-41E8-9DBF-004B59F5D1B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35817C-7E8E-490B-B2D9-AE8EC37B1161}" type="datetimeFigureOut">
              <a:rPr lang="ru-RU" smtClean="0"/>
              <a:pPr/>
              <a:t>24.03.2020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90BE5E-B800-41E8-9DBF-004B59F5D1B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Oswald_Avery" TargetMode="External"/><Relationship Id="rId13" Type="http://schemas.openxmlformats.org/officeDocument/2006/relationships/hyperlink" Target="https://en.wikipedia.org/wiki/Martha_Chase" TargetMode="External"/><Relationship Id="rId18" Type="http://schemas.openxmlformats.org/officeDocument/2006/relationships/hyperlink" Target="https://en.wikipedia.org/wiki/Molecular_structure_of_Nucleic_Acids" TargetMode="External"/><Relationship Id="rId26" Type="http://schemas.openxmlformats.org/officeDocument/2006/relationships/hyperlink" Target="https://en.wikipedia.org/wiki/Marshall_Warren_Nirenberg" TargetMode="External"/><Relationship Id="rId3" Type="http://schemas.openxmlformats.org/officeDocument/2006/relationships/hyperlink" Target="https://en.wikipedia.org/wiki/Albrecht_Kossel" TargetMode="External"/><Relationship Id="rId21" Type="http://schemas.openxmlformats.org/officeDocument/2006/relationships/hyperlink" Target="https://en.wikipedia.org/wiki/Raymond_Gosling" TargetMode="External"/><Relationship Id="rId7" Type="http://schemas.openxmlformats.org/officeDocument/2006/relationships/hyperlink" Target="https://en.wikipedia.org/wiki/Frederick_Griffith" TargetMode="External"/><Relationship Id="rId12" Type="http://schemas.openxmlformats.org/officeDocument/2006/relationships/hyperlink" Target="https://en.wikipedia.org/wiki/Alfred_Hershey" TargetMode="External"/><Relationship Id="rId17" Type="http://schemas.openxmlformats.org/officeDocument/2006/relationships/hyperlink" Target="https://en.wikipedia.org/wiki/Francis_Crick" TargetMode="External"/><Relationship Id="rId25" Type="http://schemas.openxmlformats.org/officeDocument/2006/relationships/hyperlink" Target="https://en.wikipedia.org/wiki/Robert_W._Holley" TargetMode="External"/><Relationship Id="rId2" Type="http://schemas.openxmlformats.org/officeDocument/2006/relationships/hyperlink" Target="https://en.wikipedia.org/wiki/Friedrich_Miescher" TargetMode="External"/><Relationship Id="rId16" Type="http://schemas.openxmlformats.org/officeDocument/2006/relationships/hyperlink" Target="https://en.wikipedia.org/wiki/James_Watson" TargetMode="External"/><Relationship Id="rId20" Type="http://schemas.openxmlformats.org/officeDocument/2006/relationships/hyperlink" Target="https://en.wikipedia.org/wiki/Rosalind_Franklin" TargetMode="External"/><Relationship Id="rId1" Type="http://schemas.openxmlformats.org/officeDocument/2006/relationships/slideLayout" Target="../slideLayouts/slideLayout2.xml"/><Relationship Id="rId6" Type="http://schemas.openxmlformats.org/officeDocument/2006/relationships/hyperlink" Target="https://en.wikipedia.org/wiki/William_Astbury" TargetMode="External"/><Relationship Id="rId11" Type="http://schemas.openxmlformats.org/officeDocument/2006/relationships/hyperlink" Target="https://en.wikipedia.org/wiki/Griffith's_experiment" TargetMode="External"/><Relationship Id="rId24" Type="http://schemas.openxmlformats.org/officeDocument/2006/relationships/hyperlink" Target="https://en.wikipedia.org/wiki/Har_Gobind_Khorana" TargetMode="External"/><Relationship Id="rId5" Type="http://schemas.openxmlformats.org/officeDocument/2006/relationships/hyperlink" Target="https://en.wikipedia.org/wiki/Nikolai_Koltsov" TargetMode="External"/><Relationship Id="rId15" Type="http://schemas.openxmlformats.org/officeDocument/2006/relationships/hyperlink" Target="https://en.wikipedia.org/wiki/Enterobacteria_phage_T2" TargetMode="External"/><Relationship Id="rId23" Type="http://schemas.openxmlformats.org/officeDocument/2006/relationships/hyperlink" Target="https://en.wikipedia.org/wiki/Central_dogma_of_molecular_biology" TargetMode="External"/><Relationship Id="rId10" Type="http://schemas.openxmlformats.org/officeDocument/2006/relationships/hyperlink" Target="https://en.wikipedia.org/wiki/Maclyn_McCarty" TargetMode="External"/><Relationship Id="rId19" Type="http://schemas.openxmlformats.org/officeDocument/2006/relationships/hyperlink" Target="https://en.wikipedia.org/wiki/X-ray_diffraction" TargetMode="External"/><Relationship Id="rId4" Type="http://schemas.openxmlformats.org/officeDocument/2006/relationships/hyperlink" Target="https://en.wikipedia.org/wiki/Nucleobase" TargetMode="External"/><Relationship Id="rId9" Type="http://schemas.openxmlformats.org/officeDocument/2006/relationships/hyperlink" Target="https://en.wikipedia.org/wiki/Colin_Munro_MacLeod" TargetMode="External"/><Relationship Id="rId14" Type="http://schemas.openxmlformats.org/officeDocument/2006/relationships/hyperlink" Target="https://en.wikipedia.org/wiki/Genetic_material" TargetMode="External"/><Relationship Id="rId22" Type="http://schemas.openxmlformats.org/officeDocument/2006/relationships/hyperlink" Target="https://en.wikipedia.org/wiki/Nobel_Prize_in_Physiology_or_Medicine"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5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http://www.uic.edu/classes/bios/bios100/lectf03am/lactose.gif"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44624"/>
            <a:ext cx="9144000" cy="2016224"/>
          </a:xfrm>
        </p:spPr>
        <p:style>
          <a:lnRef idx="1">
            <a:schemeClr val="accent3"/>
          </a:lnRef>
          <a:fillRef idx="2">
            <a:schemeClr val="accent3"/>
          </a:fillRef>
          <a:effectRef idx="1">
            <a:schemeClr val="accent3"/>
          </a:effectRef>
          <a:fontRef idx="minor">
            <a:schemeClr val="dk1"/>
          </a:fontRef>
        </p:style>
        <p:txBody>
          <a:bodyPr>
            <a:normAutofit/>
          </a:bodyPr>
          <a:lstStyle/>
          <a:p>
            <a:r>
              <a:rPr lang="en-US" sz="3600" dirty="0" smtClean="0"/>
              <a:t>Lecture 2. </a:t>
            </a:r>
            <a:r>
              <a:rPr lang="en-US" sz="3600" b="1" dirty="0" smtClean="0"/>
              <a:t>Molecular </a:t>
            </a:r>
            <a:r>
              <a:rPr lang="en-US" sz="3600" b="1" dirty="0"/>
              <a:t>bases of heredity. </a:t>
            </a:r>
            <a:r>
              <a:rPr lang="en-US" sz="3600" b="1" dirty="0" smtClean="0"/>
              <a:t>The characteristics of nucleic acids and hereditary </a:t>
            </a:r>
            <a:r>
              <a:rPr lang="en-US" sz="3600" b="1" smtClean="0"/>
              <a:t>information flow</a:t>
            </a:r>
            <a:endParaRPr lang="ru-RU" sz="3600" b="1" dirty="0"/>
          </a:p>
        </p:txBody>
      </p:sp>
      <p:sp>
        <p:nvSpPr>
          <p:cNvPr id="3" name="Подзаголовок 2"/>
          <p:cNvSpPr>
            <a:spLocks noGrp="1"/>
          </p:cNvSpPr>
          <p:nvPr>
            <p:ph type="subTitle" idx="1"/>
          </p:nvPr>
        </p:nvSpPr>
        <p:spPr>
          <a:xfrm>
            <a:off x="827584" y="3886200"/>
            <a:ext cx="8064896" cy="1752600"/>
          </a:xfrm>
        </p:spPr>
        <p:txBody>
          <a:bodyPr>
            <a:normAutofit/>
          </a:bodyPr>
          <a:lstStyle/>
          <a:p>
            <a:r>
              <a:rPr lang="en-US" smtClean="0">
                <a:solidFill>
                  <a:srgbClr val="00B0F0"/>
                </a:solidFill>
              </a:rPr>
              <a:t>Boris.sharga@uzhnu.edu.ua</a:t>
            </a:r>
            <a:endParaRPr lang="ru-RU" dirty="0">
              <a:solidFill>
                <a:srgbClr val="00B0F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4"/>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000" b="1" dirty="0">
                <a:solidFill>
                  <a:schemeClr val="tx1"/>
                </a:solidFill>
              </a:rPr>
              <a:t>Nucleic acids</a:t>
            </a:r>
            <a:endParaRPr lang="ru-RU" sz="4000" b="1" dirty="0">
              <a:solidFill>
                <a:schemeClr val="tx1"/>
              </a:solidFill>
            </a:endParaRPr>
          </a:p>
        </p:txBody>
      </p:sp>
      <p:sp>
        <p:nvSpPr>
          <p:cNvPr id="123907" name="Rectangle 3"/>
          <p:cNvSpPr>
            <a:spLocks noGrp="1" noChangeArrowheads="1"/>
          </p:cNvSpPr>
          <p:nvPr>
            <p:ph type="body" sz="half" idx="1"/>
          </p:nvPr>
        </p:nvSpPr>
        <p:spPr>
          <a:xfrm>
            <a:off x="1115616" y="1556792"/>
            <a:ext cx="7704856" cy="1981200"/>
          </a:xfrm>
        </p:spPr>
        <p:txBody>
          <a:bodyPr/>
          <a:lstStyle/>
          <a:p>
            <a:pPr>
              <a:lnSpc>
                <a:spcPct val="90000"/>
              </a:lnSpc>
            </a:pPr>
            <a:r>
              <a:rPr lang="uk-UA" sz="2500" dirty="0" smtClean="0"/>
              <a:t>2 </a:t>
            </a:r>
            <a:r>
              <a:rPr lang="en-US" sz="2500" dirty="0"/>
              <a:t>types </a:t>
            </a:r>
            <a:r>
              <a:rPr lang="en-US" sz="2500" dirty="0" smtClean="0"/>
              <a:t>: </a:t>
            </a:r>
            <a:r>
              <a:rPr lang="en-US" sz="2500" dirty="0">
                <a:solidFill>
                  <a:srgbClr val="FF3300"/>
                </a:solidFill>
              </a:rPr>
              <a:t>DNA </a:t>
            </a:r>
            <a:r>
              <a:rPr lang="en-US" sz="2500" dirty="0"/>
              <a:t>(deoxyribonucleic acid) and </a:t>
            </a:r>
            <a:endParaRPr lang="en-US" sz="2500" dirty="0" smtClean="0"/>
          </a:p>
          <a:p>
            <a:pPr>
              <a:lnSpc>
                <a:spcPct val="90000"/>
              </a:lnSpc>
              <a:buNone/>
            </a:pPr>
            <a:r>
              <a:rPr lang="en-US" sz="2500" dirty="0" smtClean="0">
                <a:solidFill>
                  <a:srgbClr val="FF3300"/>
                </a:solidFill>
              </a:rPr>
              <a:t>                     RNA</a:t>
            </a:r>
            <a:r>
              <a:rPr lang="en-US" sz="2500" dirty="0" smtClean="0"/>
              <a:t> </a:t>
            </a:r>
            <a:r>
              <a:rPr lang="en-US" sz="2500" dirty="0"/>
              <a:t>(ribonucleic acid). </a:t>
            </a:r>
          </a:p>
          <a:p>
            <a:pPr>
              <a:lnSpc>
                <a:spcPct val="90000"/>
              </a:lnSpc>
            </a:pPr>
            <a:r>
              <a:rPr lang="en-US" sz="2500" dirty="0"/>
              <a:t>DNA </a:t>
            </a:r>
            <a:r>
              <a:rPr lang="en-US" sz="2500" dirty="0" smtClean="0"/>
              <a:t>provides information </a:t>
            </a:r>
            <a:r>
              <a:rPr lang="en-US" sz="2500" dirty="0"/>
              <a:t>for the </a:t>
            </a:r>
            <a:r>
              <a:rPr lang="en-US" sz="2500" dirty="0" smtClean="0"/>
              <a:t>structure </a:t>
            </a:r>
            <a:r>
              <a:rPr lang="en-US" sz="2500" dirty="0"/>
              <a:t>of </a:t>
            </a:r>
            <a:r>
              <a:rPr lang="en-US" sz="2500" dirty="0" smtClean="0"/>
              <a:t>proteins</a:t>
            </a:r>
            <a:endParaRPr lang="en-US" sz="2500" dirty="0"/>
          </a:p>
          <a:p>
            <a:pPr>
              <a:lnSpc>
                <a:spcPct val="90000"/>
              </a:lnSpc>
            </a:pPr>
            <a:endParaRPr lang="ru-RU" sz="2500" dirty="0"/>
          </a:p>
        </p:txBody>
      </p:sp>
      <p:graphicFrame>
        <p:nvGraphicFramePr>
          <p:cNvPr id="123930" name="Group 26"/>
          <p:cNvGraphicFramePr>
            <a:graphicFrameLocks noGrp="1"/>
          </p:cNvGraphicFramePr>
          <p:nvPr>
            <p:ph sz="half" idx="2"/>
          </p:nvPr>
        </p:nvGraphicFramePr>
        <p:xfrm>
          <a:off x="1370013" y="3284538"/>
          <a:ext cx="7313612" cy="3384551"/>
        </p:xfrm>
        <a:graphic>
          <a:graphicData uri="http://schemas.openxmlformats.org/drawingml/2006/table">
            <a:tbl>
              <a:tblPr/>
              <a:tblGrid>
                <a:gridCol w="1473200">
                  <a:extLst>
                    <a:ext uri="{9D8B030D-6E8A-4147-A177-3AD203B41FA5}">
                      <a16:colId xmlns:a16="http://schemas.microsoft.com/office/drawing/2014/main" val="20000"/>
                    </a:ext>
                  </a:extLst>
                </a:gridCol>
                <a:gridCol w="3021012">
                  <a:extLst>
                    <a:ext uri="{9D8B030D-6E8A-4147-A177-3AD203B41FA5}">
                      <a16:colId xmlns:a16="http://schemas.microsoft.com/office/drawing/2014/main" val="20001"/>
                    </a:ext>
                  </a:extLst>
                </a:gridCol>
                <a:gridCol w="2819400">
                  <a:extLst>
                    <a:ext uri="{9D8B030D-6E8A-4147-A177-3AD203B41FA5}">
                      <a16:colId xmlns:a16="http://schemas.microsoft.com/office/drawing/2014/main" val="20002"/>
                    </a:ext>
                  </a:extLst>
                </a:gridCol>
              </a:tblGrid>
              <a:tr h="530225">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1" i="0" u="none" strike="noStrike" cap="none" normalizeH="0" baseline="0" smtClean="0">
                          <a:ln>
                            <a:noFill/>
                          </a:ln>
                          <a:solidFill>
                            <a:schemeClr val="tx1"/>
                          </a:solidFill>
                          <a:effectLst/>
                          <a:latin typeface="Verdana" pitchFamily="34" charset="0"/>
                          <a:cs typeface="Times New Roman" pitchFamily="18" charset="0"/>
                        </a:rPr>
                        <a:t>Structure</a:t>
                      </a:r>
                      <a:endParaRPr kumimoji="0" lang="en-US" sz="1900" b="0" i="0" u="none" strike="noStrike" cap="none" normalizeH="0" baseline="0" smtClean="0">
                        <a:ln>
                          <a:noFill/>
                        </a:ln>
                        <a:solidFill>
                          <a:schemeClr val="tx1"/>
                        </a:solidFill>
                        <a:effectLst/>
                        <a:latin typeface="Verdana" pitchFamily="34"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1" i="0" u="none" strike="noStrike" cap="none" normalizeH="0" baseline="0" smtClean="0">
                          <a:ln>
                            <a:noFill/>
                          </a:ln>
                          <a:solidFill>
                            <a:schemeClr val="tx1"/>
                          </a:solidFill>
                          <a:effectLst/>
                          <a:latin typeface="Verdana" pitchFamily="34" charset="0"/>
                          <a:cs typeface="Times New Roman" pitchFamily="18" charset="0"/>
                        </a:rPr>
                        <a:t>DNA</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1" i="0" u="none" strike="noStrike" cap="none" normalizeH="0" baseline="0" smtClean="0">
                          <a:ln>
                            <a:noFill/>
                          </a:ln>
                          <a:solidFill>
                            <a:schemeClr val="tx1"/>
                          </a:solidFill>
                          <a:effectLst/>
                          <a:latin typeface="Verdana" pitchFamily="34" charset="0"/>
                          <a:cs typeface="Times New Roman" pitchFamily="18" charset="0"/>
                        </a:rPr>
                        <a:t>RNA</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531813">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Sugar</a:t>
                      </a:r>
                      <a:endParaRPr kumimoji="0" lang="en-US" sz="1900" b="0" i="0" u="none" strike="noStrike" cap="none" normalizeH="0" baseline="0" smtClean="0">
                        <a:ln>
                          <a:noFill/>
                        </a:ln>
                        <a:solidFill>
                          <a:schemeClr val="tx1"/>
                        </a:solidFill>
                        <a:effectLst/>
                        <a:latin typeface="Verdana" pitchFamily="34"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Deoxyribose</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Ribose</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896938">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Bases</a:t>
                      </a:r>
                      <a:endParaRPr kumimoji="0" lang="en-US" sz="1900" b="0" i="0" u="none" strike="noStrike" cap="none" normalizeH="0" baseline="0" smtClean="0">
                        <a:ln>
                          <a:noFill/>
                        </a:ln>
                        <a:solidFill>
                          <a:schemeClr val="tx1"/>
                        </a:solidFill>
                        <a:effectLst/>
                        <a:latin typeface="Verdana" pitchFamily="34"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Adenine, guanine, thymine, cytosine</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Adenine, guanine, uracil, cytosine</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895350">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Strands</a:t>
                      </a:r>
                      <a:endParaRPr kumimoji="0" lang="en-US" sz="1900" b="0" i="0" u="none" strike="noStrike" cap="none" normalizeH="0" baseline="0" smtClean="0">
                        <a:ln>
                          <a:noFill/>
                        </a:ln>
                        <a:solidFill>
                          <a:schemeClr val="tx1"/>
                        </a:solidFill>
                        <a:effectLst/>
                        <a:latin typeface="Verdana" pitchFamily="34"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Double-stranded with base pairing</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Single-stranded</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530225">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Helix</a:t>
                      </a:r>
                      <a:endParaRPr kumimoji="0" lang="en-US" sz="1900" b="0" i="0" u="none" strike="noStrike" cap="none" normalizeH="0" baseline="0" smtClean="0">
                        <a:ln>
                          <a:noFill/>
                        </a:ln>
                        <a:solidFill>
                          <a:schemeClr val="tx1"/>
                        </a:solidFill>
                        <a:effectLst/>
                        <a:latin typeface="Verdana" pitchFamily="34"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Yes</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2"/>
                        </a:buClr>
                        <a:buSzPct val="70000"/>
                        <a:buFont typeface="Wingdings" pitchFamily="2" charset="2"/>
                        <a:buNone/>
                        <a:tabLst>
                          <a:tab pos="228600" algn="l"/>
                          <a:tab pos="588963" algn="l"/>
                        </a:tabLst>
                      </a:pPr>
                      <a:r>
                        <a:rPr kumimoji="0" lang="en-US" sz="1900" b="0" i="0" u="none" strike="noStrike" cap="none" normalizeH="0" baseline="0" smtClean="0">
                          <a:ln>
                            <a:noFill/>
                          </a:ln>
                          <a:solidFill>
                            <a:schemeClr val="tx1"/>
                          </a:solidFill>
                          <a:effectLst/>
                          <a:latin typeface="Verdana" pitchFamily="34" charset="0"/>
                          <a:cs typeface="Times New Roman" pitchFamily="18" charset="0"/>
                        </a:rPr>
                        <a:t>No</a:t>
                      </a:r>
                      <a:endParaRPr kumimoji="0" lang="en-US" sz="1900" b="0" i="0" u="none" strike="noStrike" cap="none" normalizeH="0" baseline="0" smtClean="0">
                        <a:ln>
                          <a:noFill/>
                        </a:ln>
                        <a:solidFill>
                          <a:schemeClr val="tx1"/>
                        </a:solidFill>
                        <a:effectLst/>
                        <a:latin typeface="Verdana" pitchFamily="34" charset="0"/>
                      </a:endParaRP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3930"/>
                                        </p:tgtEl>
                                        <p:attrNameLst>
                                          <p:attrName>style.visibility</p:attrName>
                                        </p:attrNameLst>
                                      </p:cBhvr>
                                      <p:to>
                                        <p:strVal val="visible"/>
                                      </p:to>
                                    </p:set>
                                    <p:animEffect transition="in" filter="blinds(horizontal)">
                                      <p:cBhvr>
                                        <p:cTn id="7" dur="500"/>
                                        <p:tgtEl>
                                          <p:spTgt spid="123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b="1" dirty="0">
                <a:solidFill>
                  <a:srgbClr val="3333CC"/>
                </a:solidFill>
                <a:latin typeface="Chalkboard" charset="0"/>
              </a:rPr>
              <a:t>DNA Basics:</a:t>
            </a:r>
            <a:endParaRPr lang="ru-RU" b="1" dirty="0">
              <a:solidFill>
                <a:srgbClr val="3333CC"/>
              </a:solidFill>
              <a:latin typeface="Chalkboard" charset="0"/>
            </a:endParaRPr>
          </a:p>
        </p:txBody>
      </p:sp>
      <p:sp>
        <p:nvSpPr>
          <p:cNvPr id="105475" name="Rectangle 3"/>
          <p:cNvSpPr>
            <a:spLocks noGrp="1" noChangeArrowheads="1"/>
          </p:cNvSpPr>
          <p:nvPr>
            <p:ph type="body" idx="1"/>
          </p:nvPr>
        </p:nvSpPr>
        <p:spPr>
          <a:xfrm>
            <a:off x="0" y="1600200"/>
            <a:ext cx="9144000" cy="4925144"/>
          </a:xfrm>
        </p:spPr>
        <p:txBody>
          <a:bodyPr>
            <a:normAutofit fontScale="92500" lnSpcReduction="20000"/>
          </a:bodyPr>
          <a:lstStyle/>
          <a:p>
            <a:pPr marL="552450" indent="-552450">
              <a:lnSpc>
                <a:spcPct val="90000"/>
              </a:lnSpc>
              <a:buNone/>
            </a:pPr>
            <a:r>
              <a:rPr lang="en-US" dirty="0" smtClean="0">
                <a:latin typeface="Arial" pitchFamily="34" charset="0"/>
                <a:cs typeface="Arial" pitchFamily="34" charset="0"/>
              </a:rPr>
              <a:t>Basic DNA structure is a same in eukaryotes prokaryotes, viruses and virus-like particles</a:t>
            </a:r>
          </a:p>
          <a:p>
            <a:pPr marL="552450" indent="-552450">
              <a:lnSpc>
                <a:spcPct val="90000"/>
              </a:lnSpc>
              <a:buNone/>
            </a:pPr>
            <a:r>
              <a:rPr lang="en-US" dirty="0" err="1" smtClean="0">
                <a:solidFill>
                  <a:srgbClr val="0070C0"/>
                </a:solidFill>
                <a:latin typeface="Arial" pitchFamily="34" charset="0"/>
                <a:cs typeface="Arial" pitchFamily="34" charset="0"/>
              </a:rPr>
              <a:t>Procaryotic</a:t>
            </a:r>
            <a:r>
              <a:rPr lang="en-US" dirty="0" smtClean="0">
                <a:solidFill>
                  <a:srgbClr val="0070C0"/>
                </a:solidFill>
                <a:latin typeface="Arial" pitchFamily="34" charset="0"/>
                <a:cs typeface="Arial" pitchFamily="34" charset="0"/>
              </a:rPr>
              <a:t> DNA: </a:t>
            </a:r>
            <a:r>
              <a:rPr lang="en-US" dirty="0" smtClean="0">
                <a:latin typeface="Arial" pitchFamily="34" charset="0"/>
                <a:cs typeface="Arial" pitchFamily="34" charset="0"/>
              </a:rPr>
              <a:t>circular chromosomes, attached to plasma membrane &amp; circular plasmids, free in cytoplasm, in </a:t>
            </a:r>
            <a:r>
              <a:rPr lang="en-US" dirty="0" err="1" smtClean="0">
                <a:latin typeface="Arial" pitchFamily="34" charset="0"/>
                <a:cs typeface="Arial" pitchFamily="34" charset="0"/>
              </a:rPr>
              <a:t>superspiralized</a:t>
            </a:r>
            <a:r>
              <a:rPr lang="en-US" dirty="0" smtClean="0">
                <a:latin typeface="Arial" pitchFamily="34" charset="0"/>
                <a:cs typeface="Arial" pitchFamily="34" charset="0"/>
              </a:rPr>
              <a:t> or relaxed form</a:t>
            </a:r>
          </a:p>
          <a:p>
            <a:pPr marL="552450" indent="-552450">
              <a:lnSpc>
                <a:spcPct val="90000"/>
              </a:lnSpc>
              <a:buNone/>
            </a:pPr>
            <a:r>
              <a:rPr lang="en-US" dirty="0" err="1" smtClean="0">
                <a:solidFill>
                  <a:srgbClr val="0070C0"/>
                </a:solidFill>
                <a:latin typeface="Arial" pitchFamily="34" charset="0"/>
                <a:cs typeface="Arial" pitchFamily="34" charset="0"/>
              </a:rPr>
              <a:t>Eucaryotic</a:t>
            </a:r>
            <a:r>
              <a:rPr lang="en-US" dirty="0" smtClean="0">
                <a:solidFill>
                  <a:srgbClr val="0070C0"/>
                </a:solidFill>
                <a:latin typeface="Arial" pitchFamily="34" charset="0"/>
                <a:cs typeface="Arial" pitchFamily="34" charset="0"/>
              </a:rPr>
              <a:t> DNA: </a:t>
            </a:r>
            <a:r>
              <a:rPr lang="en-US" dirty="0" smtClean="0">
                <a:latin typeface="Arial" pitchFamily="34" charset="0"/>
                <a:cs typeface="Arial" pitchFamily="34" charset="0"/>
              </a:rPr>
              <a:t>Located </a:t>
            </a:r>
            <a:r>
              <a:rPr lang="en-US" dirty="0">
                <a:latin typeface="Arial" pitchFamily="34" charset="0"/>
                <a:cs typeface="Arial" pitchFamily="34" charset="0"/>
              </a:rPr>
              <a:t>in nucleus, packaged into </a:t>
            </a:r>
            <a:r>
              <a:rPr lang="en-US" dirty="0" smtClean="0">
                <a:latin typeface="Arial" pitchFamily="34" charset="0"/>
                <a:cs typeface="Arial" pitchFamily="34" charset="0"/>
              </a:rPr>
              <a:t>chromosomes</a:t>
            </a:r>
          </a:p>
          <a:p>
            <a:pPr marL="552450" indent="-552450">
              <a:lnSpc>
                <a:spcPct val="90000"/>
              </a:lnSpc>
              <a:buNone/>
            </a:pPr>
            <a:r>
              <a:rPr lang="en-US" sz="2900" dirty="0" smtClean="0">
                <a:solidFill>
                  <a:srgbClr val="0070C0"/>
                </a:solidFill>
                <a:latin typeface="Arial" pitchFamily="34" charset="0"/>
                <a:cs typeface="Arial" pitchFamily="34" charset="0"/>
              </a:rPr>
              <a:t>DNA of Organelles </a:t>
            </a:r>
            <a:r>
              <a:rPr lang="en-US" sz="2900" dirty="0">
                <a:latin typeface="Arial" pitchFamily="34" charset="0"/>
                <a:cs typeface="Arial" pitchFamily="34" charset="0"/>
              </a:rPr>
              <a:t>(mitochondria, </a:t>
            </a:r>
            <a:r>
              <a:rPr lang="en-US" sz="2900" dirty="0" smtClean="0">
                <a:latin typeface="Arial" pitchFamily="34" charset="0"/>
                <a:cs typeface="Arial" pitchFamily="34" charset="0"/>
              </a:rPr>
              <a:t>plastids</a:t>
            </a:r>
            <a:r>
              <a:rPr lang="en-US" sz="2900" dirty="0">
                <a:latin typeface="Arial" pitchFamily="34" charset="0"/>
                <a:cs typeface="Arial" pitchFamily="34" charset="0"/>
              </a:rPr>
              <a:t>) have their own </a:t>
            </a:r>
            <a:r>
              <a:rPr lang="en-US" sz="2900" dirty="0" smtClean="0">
                <a:latin typeface="Arial" pitchFamily="34" charset="0"/>
                <a:cs typeface="Arial" pitchFamily="34" charset="0"/>
              </a:rPr>
              <a:t>circular chromosomes and plasmids as in bacteria</a:t>
            </a:r>
            <a:endParaRPr lang="en-US" sz="2900" dirty="0">
              <a:latin typeface="Arial" pitchFamily="34" charset="0"/>
              <a:cs typeface="Arial" pitchFamily="34" charset="0"/>
            </a:endParaRPr>
          </a:p>
          <a:p>
            <a:pPr marL="552450" indent="-552450">
              <a:lnSpc>
                <a:spcPct val="90000"/>
              </a:lnSpc>
              <a:buNone/>
            </a:pPr>
            <a:r>
              <a:rPr lang="en-US" dirty="0">
                <a:latin typeface="Arial" pitchFamily="34" charset="0"/>
                <a:cs typeface="Arial" pitchFamily="34" charset="0"/>
              </a:rPr>
              <a:t>DNA is double stranded, present in the form of a double </a:t>
            </a:r>
            <a:r>
              <a:rPr lang="en-US" dirty="0" smtClean="0">
                <a:latin typeface="Arial" pitchFamily="34" charset="0"/>
                <a:cs typeface="Arial" pitchFamily="34" charset="0"/>
              </a:rPr>
              <a:t>helix. </a:t>
            </a:r>
            <a:r>
              <a:rPr lang="en-US" sz="2800" dirty="0" smtClean="0">
                <a:latin typeface="Arial" pitchFamily="34" charset="0"/>
                <a:cs typeface="Arial" pitchFamily="34" charset="0"/>
              </a:rPr>
              <a:t>Nitrogenous bases of nucleotides joined by hydrogen bounds to make </a:t>
            </a:r>
            <a:r>
              <a:rPr lang="en-US" sz="2800" dirty="0">
                <a:latin typeface="Arial" pitchFamily="34" charset="0"/>
                <a:cs typeface="Arial" pitchFamily="34" charset="0"/>
              </a:rPr>
              <a:t>up complementary </a:t>
            </a:r>
            <a:r>
              <a:rPr lang="en-US" sz="2800" dirty="0" err="1" smtClean="0">
                <a:latin typeface="Arial" pitchFamily="34" charset="0"/>
                <a:cs typeface="Arial" pitchFamily="34" charset="0"/>
              </a:rPr>
              <a:t>purine</a:t>
            </a:r>
            <a:r>
              <a:rPr lang="en-US" sz="2800" dirty="0" smtClean="0">
                <a:latin typeface="Arial" pitchFamily="34" charset="0"/>
                <a:cs typeface="Arial" pitchFamily="34" charset="0"/>
              </a:rPr>
              <a:t> - </a:t>
            </a:r>
            <a:r>
              <a:rPr lang="en-US" sz="2800" dirty="0" err="1" smtClean="0">
                <a:latin typeface="Arial" pitchFamily="34" charset="0"/>
                <a:cs typeface="Arial" pitchFamily="34" charset="0"/>
              </a:rPr>
              <a:t>pyrimidine</a:t>
            </a:r>
            <a:r>
              <a:rPr lang="en-US" sz="2800" dirty="0" smtClean="0">
                <a:latin typeface="Arial" pitchFamily="34" charset="0"/>
                <a:cs typeface="Arial" pitchFamily="34" charset="0"/>
              </a:rPr>
              <a:t> base pairs: Adenine-Thymine (A=T), Guanine-Cytosine(G</a:t>
            </a:r>
            <a:r>
              <a:rPr lang="el-GR" sz="2100" dirty="0" smtClean="0">
                <a:latin typeface="Arial" pitchFamily="34" charset="0"/>
                <a:cs typeface="Arial" pitchFamily="34" charset="0"/>
              </a:rPr>
              <a:t>Ξ</a:t>
            </a:r>
            <a:r>
              <a:rPr lang="en-US" sz="2800" dirty="0" smtClean="0">
                <a:latin typeface="Arial" pitchFamily="34" charset="0"/>
                <a:cs typeface="Arial" pitchFamily="34" charset="0"/>
              </a:rPr>
              <a:t>C).</a:t>
            </a:r>
            <a:endParaRPr lang="ru-RU" sz="28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diamond(in)">
                                      <p:cBhvr>
                                        <p:cTn id="7" dur="2000"/>
                                        <p:tgtEl>
                                          <p:spTgt spid="10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87778" y="692695"/>
            <a:ext cx="4052174" cy="5932911"/>
          </a:xfrm>
          <a:prstGeom prst="rect">
            <a:avLst/>
          </a:prstGeom>
        </p:spPr>
      </p:pic>
      <p:sp>
        <p:nvSpPr>
          <p:cNvPr id="3" name="TextBox 2"/>
          <p:cNvSpPr txBox="1"/>
          <p:nvPr/>
        </p:nvSpPr>
        <p:spPr>
          <a:xfrm>
            <a:off x="4139952" y="692696"/>
            <a:ext cx="5004049" cy="5904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b="1" dirty="0" smtClean="0">
                <a:latin typeface="Damascus"/>
                <a:cs typeface="Damascus"/>
              </a:rPr>
              <a:t>Prokaryotic chromosomes </a:t>
            </a:r>
            <a:r>
              <a:rPr lang="en-US" sz="2000" dirty="0" smtClean="0">
                <a:latin typeface="Damascus"/>
                <a:cs typeface="Damascus"/>
              </a:rPr>
              <a:t>are naked DNA. </a:t>
            </a:r>
          </a:p>
          <a:p>
            <a:r>
              <a:rPr lang="en-US" sz="2000" b="1" dirty="0" smtClean="0">
                <a:latin typeface="Arial" pitchFamily="34" charset="0"/>
                <a:cs typeface="Arial" pitchFamily="34" charset="0"/>
              </a:rPr>
              <a:t>Mitochondrial DNA </a:t>
            </a:r>
          </a:p>
          <a:p>
            <a:r>
              <a:rPr lang="en-US" sz="2000" dirty="0" smtClean="0">
                <a:latin typeface="Damascus"/>
                <a:cs typeface="Damascus"/>
              </a:rPr>
              <a:t>Double-stranded circular molecule, 16,569 base pairs</a:t>
            </a:r>
          </a:p>
          <a:p>
            <a:r>
              <a:rPr lang="en-US" sz="2000" dirty="0" smtClean="0">
                <a:latin typeface="Damascus"/>
                <a:cs typeface="Damascus"/>
              </a:rPr>
              <a:t>Several thousand </a:t>
            </a:r>
            <a:r>
              <a:rPr lang="en-US" sz="2000" dirty="0" err="1" smtClean="0">
                <a:latin typeface="Damascus"/>
                <a:cs typeface="Damascus"/>
              </a:rPr>
              <a:t>mtDNA</a:t>
            </a:r>
            <a:r>
              <a:rPr lang="en-US" sz="2000" dirty="0" smtClean="0">
                <a:latin typeface="Damascus"/>
                <a:cs typeface="Damascus"/>
              </a:rPr>
              <a:t> molecules per human cell</a:t>
            </a:r>
          </a:p>
          <a:p>
            <a:r>
              <a:rPr lang="en-US" sz="2000" b="1" dirty="0" smtClean="0">
                <a:latin typeface="Damascus"/>
                <a:cs typeface="Damascus"/>
              </a:rPr>
              <a:t>Mitochondrial genome </a:t>
            </a:r>
            <a:r>
              <a:rPr lang="en-US" sz="2000" dirty="0" smtClean="0">
                <a:latin typeface="Damascus"/>
                <a:cs typeface="Damascus"/>
              </a:rPr>
              <a:t>encodes </a:t>
            </a:r>
          </a:p>
          <a:p>
            <a:r>
              <a:rPr lang="en-US" sz="2000" dirty="0">
                <a:latin typeface="Damascus"/>
                <a:cs typeface="Damascus"/>
              </a:rPr>
              <a:t>	</a:t>
            </a:r>
            <a:r>
              <a:rPr lang="en-US" sz="2000" dirty="0" smtClean="0">
                <a:latin typeface="Damascus"/>
                <a:cs typeface="Damascus"/>
              </a:rPr>
              <a:t>13 respiratory proteins</a:t>
            </a:r>
          </a:p>
          <a:p>
            <a:r>
              <a:rPr lang="en-US" sz="2000" dirty="0">
                <a:latin typeface="Damascus"/>
                <a:cs typeface="Damascus"/>
              </a:rPr>
              <a:t>	</a:t>
            </a:r>
            <a:r>
              <a:rPr lang="en-US" sz="2000" dirty="0" smtClean="0">
                <a:latin typeface="Damascus"/>
                <a:cs typeface="Damascus"/>
              </a:rPr>
              <a:t>22 transfer RNAs</a:t>
            </a:r>
          </a:p>
          <a:p>
            <a:r>
              <a:rPr lang="en-US" sz="2000" dirty="0">
                <a:latin typeface="Damascus"/>
                <a:cs typeface="Damascus"/>
              </a:rPr>
              <a:t>	</a:t>
            </a:r>
            <a:r>
              <a:rPr lang="en-US" sz="2000" dirty="0" smtClean="0">
                <a:latin typeface="Damascus"/>
                <a:cs typeface="Damascus"/>
              </a:rPr>
              <a:t>2 ribosomal RNAs</a:t>
            </a:r>
          </a:p>
          <a:p>
            <a:r>
              <a:rPr lang="en-US" sz="2000" dirty="0" smtClean="0">
                <a:latin typeface="Damascus"/>
                <a:cs typeface="Damascus"/>
              </a:rPr>
              <a:t>Most mitochondrial proteins are encoded by nuclear genes and transported into mitochondria</a:t>
            </a:r>
          </a:p>
          <a:p>
            <a:endParaRPr lang="en-US" sz="2000" dirty="0" smtClean="0">
              <a:latin typeface="Damascus"/>
              <a:cs typeface="Damascus"/>
            </a:endParaRPr>
          </a:p>
          <a:p>
            <a:r>
              <a:rPr lang="en-US" sz="2000" dirty="0" smtClean="0">
                <a:latin typeface="Damascus"/>
                <a:cs typeface="Damascus"/>
              </a:rPr>
              <a:t>The mitochondrial </a:t>
            </a:r>
            <a:r>
              <a:rPr lang="en-US" sz="2000" b="1" dirty="0" smtClean="0">
                <a:latin typeface="Damascus"/>
                <a:cs typeface="Damascus"/>
              </a:rPr>
              <a:t>mutation</a:t>
            </a:r>
            <a:r>
              <a:rPr lang="en-US" sz="2000" dirty="0" smtClean="0">
                <a:latin typeface="Damascus"/>
                <a:cs typeface="Damascus"/>
              </a:rPr>
              <a:t> rate is ten- to one hundredfold higher for the mitochondrial genome than for the nuclear genome; related to aging?</a:t>
            </a:r>
            <a:endParaRPr lang="en-US" sz="2000" dirty="0">
              <a:latin typeface="Damascus"/>
              <a:cs typeface="Damascus"/>
            </a:endParaRPr>
          </a:p>
        </p:txBody>
      </p:sp>
      <p:sp>
        <p:nvSpPr>
          <p:cNvPr id="4" name="Прямокутник 3"/>
          <p:cNvSpPr/>
          <p:nvPr/>
        </p:nvSpPr>
        <p:spPr>
          <a:xfrm>
            <a:off x="0" y="46008"/>
            <a:ext cx="914399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400" b="1" dirty="0" smtClean="0">
                <a:solidFill>
                  <a:prstClr val="black"/>
                </a:solidFill>
                <a:latin typeface="Arial" pitchFamily="34" charset="0"/>
                <a:cs typeface="Arial" pitchFamily="34" charset="0"/>
              </a:rPr>
              <a:t>Prokaryotic  and </a:t>
            </a:r>
            <a:r>
              <a:rPr lang="en-US" sz="2400" b="1" dirty="0" smtClean="0">
                <a:latin typeface="Arial" pitchFamily="34" charset="0"/>
                <a:cs typeface="Arial" pitchFamily="34" charset="0"/>
              </a:rPr>
              <a:t>Human mitochondrial DNA</a:t>
            </a:r>
            <a:endParaRPr lang="uk-UA" sz="2400" dirty="0">
              <a:latin typeface="Arial" pitchFamily="34" charset="0"/>
              <a:cs typeface="Arial" pitchFamily="34" charset="0"/>
            </a:endParaRPr>
          </a:p>
        </p:txBody>
      </p:sp>
    </p:spTree>
    <p:extLst>
      <p:ext uri="{BB962C8B-B14F-4D97-AF65-F5344CB8AC3E}">
        <p14:creationId xmlns:p14="http://schemas.microsoft.com/office/powerpoint/2010/main" val="405806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4624"/>
            <a:ext cx="82296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pPr>
              <a:lnSpc>
                <a:spcPct val="110000"/>
              </a:lnSpc>
            </a:pPr>
            <a:r>
              <a:rPr lang="en-US" sz="4000" b="1" dirty="0" smtClean="0"/>
              <a:t/>
            </a:r>
            <a:br>
              <a:rPr lang="en-US" sz="4000" b="1" dirty="0" smtClean="0"/>
            </a:br>
            <a:r>
              <a:rPr lang="en-US" sz="4000" b="1" dirty="0" smtClean="0"/>
              <a:t>Chromosomes of eukaryotes are</a:t>
            </a:r>
            <a:r>
              <a:rPr lang="en-US" sz="4000" dirty="0" smtClean="0"/>
              <a:t> </a:t>
            </a:r>
            <a:r>
              <a:rPr lang="en-US" sz="4000" b="1" dirty="0" smtClean="0"/>
              <a:t>combination of nucleic acids and proteins</a:t>
            </a:r>
            <a:r>
              <a:rPr lang="ru-RU" dirty="0" smtClean="0"/>
              <a:t/>
            </a:r>
            <a:br>
              <a:rPr lang="ru-RU" dirty="0" smtClean="0"/>
            </a:br>
            <a:endParaRPr lang="ru-RU" dirty="0"/>
          </a:p>
        </p:txBody>
      </p:sp>
      <p:pic>
        <p:nvPicPr>
          <p:cNvPr id="5" name="Picture 5" descr="DNA and histone proteins are packaged into structures called chromosomes."/>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621579" y="1468964"/>
            <a:ext cx="5902749" cy="52003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1331640" y="0"/>
            <a:ext cx="7313612" cy="391071"/>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en-US" sz="4400" b="1" dirty="0">
                <a:solidFill>
                  <a:srgbClr val="3333CC"/>
                </a:solidFill>
              </a:rPr>
              <a:t>Nucleic acids</a:t>
            </a:r>
            <a:endParaRPr lang="ru-RU" sz="4400" b="1" dirty="0">
              <a:solidFill>
                <a:srgbClr val="3333CC"/>
              </a:solidFill>
            </a:endParaRPr>
          </a:p>
        </p:txBody>
      </p:sp>
      <p:sp>
        <p:nvSpPr>
          <p:cNvPr id="120835" name="Rectangle 3"/>
          <p:cNvSpPr>
            <a:spLocks noGrp="1" noChangeArrowheads="1"/>
          </p:cNvSpPr>
          <p:nvPr>
            <p:ph type="body" sz="half" idx="1"/>
          </p:nvPr>
        </p:nvSpPr>
        <p:spPr>
          <a:xfrm>
            <a:off x="1" y="476672"/>
            <a:ext cx="3203848" cy="4967287"/>
          </a:xfrm>
        </p:spPr>
        <p:txBody>
          <a:bodyPr/>
          <a:lstStyle/>
          <a:p>
            <a:pPr marL="180975" indent="-180975"/>
            <a:r>
              <a:rPr lang="en-US" sz="2100" dirty="0"/>
              <a:t>The nucleic acids are polymers of smaller units called nucleotides.</a:t>
            </a:r>
          </a:p>
          <a:p>
            <a:pPr marL="180975" indent="-180975"/>
            <a:r>
              <a:rPr lang="en-US" sz="2100" dirty="0"/>
              <a:t> </a:t>
            </a:r>
            <a:r>
              <a:rPr lang="en-US" sz="2100" b="1" dirty="0"/>
              <a:t>A nucleotide consist of: </a:t>
            </a:r>
          </a:p>
          <a:p>
            <a:pPr marL="180975" indent="-180975"/>
            <a:r>
              <a:rPr lang="en-US" sz="2100" dirty="0"/>
              <a:t>1) five-carbon sugar (</a:t>
            </a:r>
            <a:r>
              <a:rPr lang="en-US" sz="2100" b="1" dirty="0" err="1"/>
              <a:t>deoxyribose</a:t>
            </a:r>
            <a:r>
              <a:rPr lang="en-US" sz="2100" b="1" dirty="0"/>
              <a:t> </a:t>
            </a:r>
            <a:r>
              <a:rPr lang="en-US" sz="2100" dirty="0"/>
              <a:t>in DNA </a:t>
            </a:r>
            <a:r>
              <a:rPr lang="en-US" sz="2100" dirty="0" smtClean="0"/>
              <a:t>or </a:t>
            </a:r>
            <a:r>
              <a:rPr lang="en-US" sz="2100" b="1" dirty="0"/>
              <a:t>ribose</a:t>
            </a:r>
            <a:r>
              <a:rPr lang="en-US" sz="2100" dirty="0"/>
              <a:t> in RNA);</a:t>
            </a:r>
          </a:p>
          <a:p>
            <a:pPr marL="180975" indent="-180975"/>
            <a:r>
              <a:rPr lang="en-US" sz="2100" dirty="0"/>
              <a:t> 2) a phosphate group (PO</a:t>
            </a:r>
            <a:r>
              <a:rPr lang="en-US" sz="2100" baseline="-25000" dirty="0"/>
              <a:t>4</a:t>
            </a:r>
            <a:r>
              <a:rPr lang="en-US" sz="2100" dirty="0"/>
              <a:t>); </a:t>
            </a:r>
          </a:p>
          <a:p>
            <a:pPr marL="180975" indent="-158750"/>
            <a:r>
              <a:rPr lang="en-US" sz="2100" dirty="0"/>
              <a:t>3) one of five types nitrogen-containing compounds called </a:t>
            </a:r>
            <a:r>
              <a:rPr lang="en-US" sz="2100" b="1" dirty="0"/>
              <a:t>nitrogenous bases</a:t>
            </a:r>
            <a:r>
              <a:rPr lang="en-US" sz="2100" dirty="0"/>
              <a:t>. </a:t>
            </a:r>
          </a:p>
        </p:txBody>
      </p:sp>
      <p:pic>
        <p:nvPicPr>
          <p:cNvPr id="120837" name="Picture 5" descr="0837-2_00_0537"/>
          <p:cNvPicPr>
            <a:picLocks noGrp="1" noChangeAspect="1" noChangeArrowheads="1"/>
          </p:cNvPicPr>
          <p:nvPr>
            <p:ph sz="half" idx="2"/>
          </p:nvPr>
        </p:nvPicPr>
        <p:blipFill>
          <a:blip r:embed="rId2" cstate="print"/>
          <a:srcRect/>
          <a:stretch>
            <a:fillRect/>
          </a:stretch>
        </p:blipFill>
        <p:spPr>
          <a:xfrm>
            <a:off x="3219960" y="476671"/>
            <a:ext cx="5924039" cy="5514981"/>
          </a:xfrm>
          <a:noFill/>
          <a:ln w="381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20837"/>
                                        </p:tgtEl>
                                        <p:attrNameLst>
                                          <p:attrName>style.visibility</p:attrName>
                                        </p:attrNameLst>
                                      </p:cBhvr>
                                      <p:to>
                                        <p:strVal val="visible"/>
                                      </p:to>
                                    </p:set>
                                    <p:animEffect transition="in" filter="box(in)">
                                      <p:cBhvr>
                                        <p:cTn id="7" dur="500"/>
                                        <p:tgtEl>
                                          <p:spTgt spid="120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400" b="1" dirty="0">
                <a:solidFill>
                  <a:schemeClr val="tx1"/>
                </a:solidFill>
              </a:rPr>
              <a:t>Nucleic acids</a:t>
            </a:r>
            <a:endParaRPr lang="ru-RU" sz="4400" b="1" dirty="0">
              <a:solidFill>
                <a:schemeClr val="tx1"/>
              </a:solidFill>
            </a:endParaRPr>
          </a:p>
        </p:txBody>
      </p:sp>
      <p:sp>
        <p:nvSpPr>
          <p:cNvPr id="121859" name="Rectangle 3"/>
          <p:cNvSpPr>
            <a:spLocks noGrp="1" noChangeArrowheads="1"/>
          </p:cNvSpPr>
          <p:nvPr>
            <p:ph type="body" idx="1"/>
          </p:nvPr>
        </p:nvSpPr>
        <p:spPr/>
        <p:txBody>
          <a:bodyPr/>
          <a:lstStyle/>
          <a:p>
            <a:r>
              <a:rPr lang="en-US" dirty="0"/>
              <a:t>The nitrogenous bases </a:t>
            </a:r>
            <a:r>
              <a:rPr lang="en-US" dirty="0" smtClean="0"/>
              <a:t>of nucleotides are</a:t>
            </a:r>
            <a:r>
              <a:rPr lang="en-US" dirty="0"/>
              <a:t>:</a:t>
            </a:r>
          </a:p>
          <a:p>
            <a:r>
              <a:rPr lang="en-US" dirty="0"/>
              <a:t>       </a:t>
            </a:r>
            <a:r>
              <a:rPr lang="en-US" b="1" i="1" dirty="0" err="1">
                <a:solidFill>
                  <a:srgbClr val="FF3300"/>
                </a:solidFill>
              </a:rPr>
              <a:t>Purines</a:t>
            </a:r>
            <a:r>
              <a:rPr lang="en-US" dirty="0"/>
              <a:t>, which are </a:t>
            </a:r>
            <a:r>
              <a:rPr lang="en-US" dirty="0" smtClean="0"/>
              <a:t>larger (2 circles) </a:t>
            </a:r>
            <a:r>
              <a:rPr lang="en-US" dirty="0"/>
              <a:t>– Adenine (A), Guanine (G);</a:t>
            </a:r>
          </a:p>
          <a:p>
            <a:r>
              <a:rPr lang="en-US" dirty="0"/>
              <a:t>       </a:t>
            </a:r>
            <a:r>
              <a:rPr lang="en-US" b="1" i="1" dirty="0" err="1" smtClean="0">
                <a:solidFill>
                  <a:srgbClr val="FF3300"/>
                </a:solidFill>
              </a:rPr>
              <a:t>Pyrimidines</a:t>
            </a:r>
            <a:r>
              <a:rPr lang="en-US" dirty="0"/>
              <a:t>, which are </a:t>
            </a:r>
            <a:r>
              <a:rPr lang="en-US" dirty="0" smtClean="0"/>
              <a:t>smaller (1 circle) </a:t>
            </a:r>
            <a:r>
              <a:rPr lang="en-US" dirty="0"/>
              <a:t>– Thymine (T), Cytosine (C), </a:t>
            </a:r>
            <a:r>
              <a:rPr lang="en-US" dirty="0" err="1"/>
              <a:t>Uracil</a:t>
            </a:r>
            <a:r>
              <a:rPr lang="en-US" dirty="0"/>
              <a:t> (U).</a:t>
            </a:r>
            <a:endParaRPr lang="ru-RU" dirty="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box(in)">
                                      <p:cBhvr>
                                        <p:cTn id="7" dur="500"/>
                                        <p:tgtEl>
                                          <p:spTgt spid="121859">
                                            <p:txEl>
                                              <p:pRg st="0" end="0"/>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121859">
                                            <p:txEl>
                                              <p:pRg st="1" end="1"/>
                                            </p:txEl>
                                          </p:spTgt>
                                        </p:tgtEl>
                                        <p:attrNameLst>
                                          <p:attrName>style.visibility</p:attrName>
                                        </p:attrNameLst>
                                      </p:cBhvr>
                                      <p:to>
                                        <p:strVal val="visible"/>
                                      </p:to>
                                    </p:set>
                                    <p:animEffect transition="in" filter="box(in)">
                                      <p:cBhvr>
                                        <p:cTn id="11" dur="500"/>
                                        <p:tgtEl>
                                          <p:spTgt spid="121859">
                                            <p:txEl>
                                              <p:pRg st="1" end="1"/>
                                            </p:txEl>
                                          </p:spTgt>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121859">
                                            <p:txEl>
                                              <p:pRg st="2" end="2"/>
                                            </p:txEl>
                                          </p:spTgt>
                                        </p:tgtEl>
                                        <p:attrNameLst>
                                          <p:attrName>style.visibility</p:attrName>
                                        </p:attrNameLst>
                                      </p:cBhvr>
                                      <p:to>
                                        <p:strVal val="visible"/>
                                      </p:to>
                                    </p:set>
                                    <p:animEffect transition="in" filter="box(in)">
                                      <p:cBhvr>
                                        <p:cTn id="15" dur="500"/>
                                        <p:tgtEl>
                                          <p:spTgt spid="1218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9" name="Rectangle 5"/>
          <p:cNvSpPr>
            <a:spLocks noGrp="1" noChangeArrowheads="1"/>
          </p:cNvSpPr>
          <p:nvPr>
            <p:ph type="title"/>
          </p:nvPr>
        </p:nvSpPr>
        <p:spPr>
          <a:xfrm>
            <a:off x="1331640" y="0"/>
            <a:ext cx="7313612"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Double helix side view </a:t>
            </a:r>
            <a:endParaRPr lang="ru-RU" sz="4400" b="1" dirty="0">
              <a:solidFill>
                <a:srgbClr val="3333CC"/>
              </a:solidFill>
            </a:endParaRPr>
          </a:p>
        </p:txBody>
      </p:sp>
      <p:sp>
        <p:nvSpPr>
          <p:cNvPr id="26628" name="Rectangle 4"/>
          <p:cNvSpPr>
            <a:spLocks noGrp="1" noChangeArrowheads="1"/>
          </p:cNvSpPr>
          <p:nvPr>
            <p:ph type="body" sz="half" idx="1"/>
          </p:nvPr>
        </p:nvSpPr>
        <p:spPr>
          <a:xfrm>
            <a:off x="1979712" y="764705"/>
            <a:ext cx="2664297" cy="5832946"/>
          </a:xfrm>
        </p:spPr>
        <p:txBody>
          <a:bodyPr>
            <a:normAutofit/>
          </a:bodyPr>
          <a:lstStyle/>
          <a:p>
            <a:pPr marL="180975" indent="-180975">
              <a:lnSpc>
                <a:spcPct val="80000"/>
              </a:lnSpc>
            </a:pPr>
            <a:r>
              <a:rPr lang="en-US" sz="2000" dirty="0"/>
              <a:t>The sugar and phosphate components of the nucleotides link up to form the outer "rails" of the DNA molecule, while the bases point toward the molecule's interior. </a:t>
            </a:r>
          </a:p>
          <a:p>
            <a:pPr marL="180975" indent="-180975">
              <a:lnSpc>
                <a:spcPct val="80000"/>
              </a:lnSpc>
            </a:pPr>
            <a:r>
              <a:rPr lang="en-US" sz="2000" dirty="0"/>
              <a:t>Two chains of nucleotides are linked, via hydrogen bonds, to form DNA's double helix.</a:t>
            </a:r>
          </a:p>
          <a:p>
            <a:pPr marL="180975" indent="-180975">
              <a:lnSpc>
                <a:spcPct val="80000"/>
              </a:lnSpc>
            </a:pPr>
            <a:r>
              <a:rPr lang="en-US" sz="2000" dirty="0"/>
              <a:t>Two of these chains then link together—as if a ladder, split down the middle, were coming together—forming the most famous </a:t>
            </a:r>
            <a:r>
              <a:rPr lang="en-US" sz="2000" dirty="0" smtClean="0"/>
              <a:t>molecule, </a:t>
            </a:r>
            <a:r>
              <a:rPr lang="en-US" sz="2000" dirty="0"/>
              <a:t>the DNA double helix.</a:t>
            </a:r>
            <a:endParaRPr lang="ru-RU" sz="2000" dirty="0"/>
          </a:p>
        </p:txBody>
      </p:sp>
      <p:pic>
        <p:nvPicPr>
          <p:cNvPr id="6" name="Содержимое 5" descr="340px-DNA_StructureKeyLabelled.png"/>
          <p:cNvPicPr>
            <a:picLocks noGrp="1" noChangeAspect="1"/>
          </p:cNvPicPr>
          <p:nvPr>
            <p:ph sz="half" idx="2"/>
          </p:nvPr>
        </p:nvPicPr>
        <p:blipFill>
          <a:blip r:embed="rId2" cstate="print"/>
          <a:stretch>
            <a:fillRect/>
          </a:stretch>
        </p:blipFill>
        <p:spPr>
          <a:xfrm>
            <a:off x="4572001" y="1470479"/>
            <a:ext cx="4572000" cy="4464423"/>
          </a:xfrm>
        </p:spPr>
      </p:pic>
      <p:pic>
        <p:nvPicPr>
          <p:cNvPr id="8" name="Рисунок 7" descr="ADN_animation.gif"/>
          <p:cNvPicPr>
            <a:picLocks noChangeAspect="1"/>
          </p:cNvPicPr>
          <p:nvPr/>
        </p:nvPicPr>
        <p:blipFill>
          <a:blip r:embed="rId3" cstate="print"/>
          <a:stretch>
            <a:fillRect/>
          </a:stretch>
        </p:blipFill>
        <p:spPr>
          <a:xfrm>
            <a:off x="179512" y="1988840"/>
            <a:ext cx="1724025" cy="298132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Nitrogenous bases pairing by </a:t>
            </a:r>
            <a:br>
              <a:rPr lang="en-US" dirty="0" smtClean="0"/>
            </a:br>
            <a:r>
              <a:rPr lang="en-US" dirty="0" smtClean="0"/>
              <a:t>hydrogen bounds</a:t>
            </a:r>
            <a:endParaRPr lang="ru-RU" dirty="0"/>
          </a:p>
        </p:txBody>
      </p:sp>
      <p:sp>
        <p:nvSpPr>
          <p:cNvPr id="3" name="Текст 2"/>
          <p:cNvSpPr>
            <a:spLocks noGrp="1"/>
          </p:cNvSpPr>
          <p:nvPr>
            <p:ph type="body" idx="1"/>
          </p:nvPr>
        </p:nvSpPr>
        <p:spPr>
          <a:xfrm>
            <a:off x="457200" y="1700808"/>
            <a:ext cx="4040188" cy="639762"/>
          </a:xfrm>
        </p:spPr>
        <p:txBody>
          <a:bodyPr>
            <a:normAutofit fontScale="70000" lnSpcReduction="20000"/>
          </a:bodyPr>
          <a:lstStyle/>
          <a:p>
            <a:r>
              <a:rPr lang="en-US" sz="3100" dirty="0" smtClean="0"/>
              <a:t>Adenine (A) and Thymine (T)</a:t>
            </a:r>
          </a:p>
          <a:p>
            <a:r>
              <a:rPr lang="en-US" dirty="0" smtClean="0"/>
              <a:t>       </a:t>
            </a:r>
            <a:endParaRPr lang="ru-RU" dirty="0"/>
          </a:p>
        </p:txBody>
      </p:sp>
      <p:sp>
        <p:nvSpPr>
          <p:cNvPr id="5" name="Текст 4"/>
          <p:cNvSpPr>
            <a:spLocks noGrp="1"/>
          </p:cNvSpPr>
          <p:nvPr>
            <p:ph type="body" sz="quarter" idx="3"/>
          </p:nvPr>
        </p:nvSpPr>
        <p:spPr>
          <a:xfrm>
            <a:off x="4645025" y="1484784"/>
            <a:ext cx="4041775" cy="639762"/>
          </a:xfrm>
        </p:spPr>
        <p:txBody>
          <a:bodyPr>
            <a:normAutofit/>
          </a:bodyPr>
          <a:lstStyle/>
          <a:p>
            <a:r>
              <a:rPr lang="en-US" dirty="0" smtClean="0"/>
              <a:t>Guanine (G) and Cytosine (C)</a:t>
            </a:r>
            <a:endParaRPr lang="ru-RU" dirty="0"/>
          </a:p>
        </p:txBody>
      </p:sp>
      <p:pic>
        <p:nvPicPr>
          <p:cNvPr id="9" name="Содержимое 8" descr="282px-Base_pair_GC.png"/>
          <p:cNvPicPr>
            <a:picLocks noGrp="1" noChangeAspect="1"/>
          </p:cNvPicPr>
          <p:nvPr>
            <p:ph sz="quarter" idx="4"/>
          </p:nvPr>
        </p:nvPicPr>
        <p:blipFill>
          <a:blip r:embed="rId2" cstate="print"/>
          <a:stretch>
            <a:fillRect/>
          </a:stretch>
        </p:blipFill>
        <p:spPr>
          <a:xfrm>
            <a:off x="4834315" y="2204864"/>
            <a:ext cx="4109600" cy="2448272"/>
          </a:xfrm>
        </p:spPr>
      </p:pic>
      <p:pic>
        <p:nvPicPr>
          <p:cNvPr id="7" name="Содержимое 5" descr="282px-Base_pair_AT.png"/>
          <p:cNvPicPr>
            <a:picLocks noGrp="1" noChangeAspect="1"/>
          </p:cNvPicPr>
          <p:nvPr>
            <p:ph sz="half" idx="2"/>
          </p:nvPr>
        </p:nvPicPr>
        <p:blipFill>
          <a:blip r:embed="rId3" cstate="print"/>
          <a:stretch>
            <a:fillRect/>
          </a:stretch>
        </p:blipFill>
        <p:spPr>
          <a:xfrm>
            <a:off x="139515" y="2204864"/>
            <a:ext cx="4072445" cy="2310606"/>
          </a:xfrm>
        </p:spPr>
      </p:pic>
      <p:sp>
        <p:nvSpPr>
          <p:cNvPr id="10" name="Прямоугольник 9"/>
          <p:cNvSpPr/>
          <p:nvPr/>
        </p:nvSpPr>
        <p:spPr>
          <a:xfrm>
            <a:off x="4600352" y="3707740"/>
            <a:ext cx="691728" cy="369332"/>
          </a:xfrm>
          <a:prstGeom prst="rect">
            <a:avLst/>
          </a:prstGeom>
        </p:spPr>
        <p:txBody>
          <a:bodyPr wrap="none">
            <a:spAutoFit/>
          </a:bodyPr>
          <a:lstStyle/>
          <a:p>
            <a:r>
              <a:rPr lang="en-US" dirty="0" smtClean="0"/>
              <a:t>sugar</a:t>
            </a:r>
            <a:endParaRPr lang="ru-RU" dirty="0"/>
          </a:p>
        </p:txBody>
      </p:sp>
      <p:sp>
        <p:nvSpPr>
          <p:cNvPr id="11" name="Прямоугольник 10"/>
          <p:cNvSpPr/>
          <p:nvPr/>
        </p:nvSpPr>
        <p:spPr>
          <a:xfrm>
            <a:off x="8416776" y="4139788"/>
            <a:ext cx="691728" cy="369332"/>
          </a:xfrm>
          <a:prstGeom prst="rect">
            <a:avLst/>
          </a:prstGeom>
        </p:spPr>
        <p:txBody>
          <a:bodyPr wrap="none">
            <a:spAutoFit/>
          </a:bodyPr>
          <a:lstStyle/>
          <a:p>
            <a:r>
              <a:rPr lang="en-US" dirty="0" smtClean="0"/>
              <a:t>sugar</a:t>
            </a:r>
            <a:endParaRPr lang="ru-RU" dirty="0"/>
          </a:p>
        </p:txBody>
      </p:sp>
      <p:sp>
        <p:nvSpPr>
          <p:cNvPr id="12" name="Прямоугольник 11"/>
          <p:cNvSpPr/>
          <p:nvPr/>
        </p:nvSpPr>
        <p:spPr>
          <a:xfrm>
            <a:off x="3664248" y="4211796"/>
            <a:ext cx="691728" cy="369332"/>
          </a:xfrm>
          <a:prstGeom prst="rect">
            <a:avLst/>
          </a:prstGeom>
        </p:spPr>
        <p:txBody>
          <a:bodyPr wrap="none">
            <a:spAutoFit/>
          </a:bodyPr>
          <a:lstStyle/>
          <a:p>
            <a:r>
              <a:rPr lang="en-US" dirty="0" smtClean="0"/>
              <a:t>sugar</a:t>
            </a:r>
            <a:endParaRPr lang="ru-RU" dirty="0"/>
          </a:p>
        </p:txBody>
      </p:sp>
      <p:sp>
        <p:nvSpPr>
          <p:cNvPr id="13" name="Прямоугольник 12"/>
          <p:cNvSpPr/>
          <p:nvPr/>
        </p:nvSpPr>
        <p:spPr>
          <a:xfrm>
            <a:off x="-80168" y="3779748"/>
            <a:ext cx="691728" cy="369332"/>
          </a:xfrm>
          <a:prstGeom prst="rect">
            <a:avLst/>
          </a:prstGeom>
        </p:spPr>
        <p:txBody>
          <a:bodyPr wrap="none">
            <a:spAutoFit/>
          </a:bodyPr>
          <a:lstStyle/>
          <a:p>
            <a:r>
              <a:rPr lang="en-US" dirty="0" smtClean="0"/>
              <a:t>sugar</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
            </a:r>
            <a:br>
              <a:rPr lang="en-US" dirty="0" smtClean="0"/>
            </a:br>
            <a:r>
              <a:rPr lang="en-US" dirty="0" smtClean="0"/>
              <a:t>Chemical structure of DNA</a:t>
            </a:r>
            <a:br>
              <a:rPr lang="en-US" dirty="0" smtClean="0"/>
            </a:br>
            <a:endParaRPr lang="ru-RU" sz="2700" dirty="0"/>
          </a:p>
        </p:txBody>
      </p:sp>
      <p:pic>
        <p:nvPicPr>
          <p:cNvPr id="8" name="Содержимое 7" descr="300px-DNA_chemical_structure.png"/>
          <p:cNvPicPr>
            <a:picLocks noGrp="1" noChangeAspect="1"/>
          </p:cNvPicPr>
          <p:nvPr>
            <p:ph idx="1"/>
          </p:nvPr>
        </p:nvPicPr>
        <p:blipFill>
          <a:blip r:embed="rId2" cstate="print"/>
          <a:stretch>
            <a:fillRect/>
          </a:stretch>
        </p:blipFill>
        <p:spPr>
          <a:xfrm>
            <a:off x="2606086" y="836712"/>
            <a:ext cx="4918241" cy="5737950"/>
          </a:xfrm>
        </p:spPr>
      </p:pic>
      <p:sp>
        <p:nvSpPr>
          <p:cNvPr id="4" name="Прямокутник 3"/>
          <p:cNvSpPr/>
          <p:nvPr/>
        </p:nvSpPr>
        <p:spPr>
          <a:xfrm>
            <a:off x="2771800" y="6488668"/>
            <a:ext cx="4333174" cy="369332"/>
          </a:xfrm>
          <a:prstGeom prst="rect">
            <a:avLst/>
          </a:prstGeom>
        </p:spPr>
        <p:txBody>
          <a:bodyPr wrap="none">
            <a:spAutoFit/>
          </a:bodyPr>
          <a:lstStyle/>
          <a:p>
            <a:r>
              <a:rPr lang="en-US" dirty="0" smtClean="0"/>
              <a:t>the hydrogen bounds shown as dotted lines </a:t>
            </a:r>
            <a:endParaRPr lang="uk-U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57200" y="-27384"/>
            <a:ext cx="8229600" cy="864096"/>
          </a:xfrm>
        </p:spPr>
        <p:style>
          <a:lnRef idx="1">
            <a:schemeClr val="accent3"/>
          </a:lnRef>
          <a:fillRef idx="2">
            <a:schemeClr val="accent3"/>
          </a:fillRef>
          <a:effectRef idx="1">
            <a:schemeClr val="accent3"/>
          </a:effectRef>
          <a:fontRef idx="minor">
            <a:schemeClr val="dk1"/>
          </a:fontRef>
        </p:style>
        <p:txBody>
          <a:bodyPr/>
          <a:lstStyle/>
          <a:p>
            <a:pPr algn="ctr"/>
            <a:r>
              <a:rPr lang="en-US" sz="4400" b="1" dirty="0" smtClean="0">
                <a:solidFill>
                  <a:srgbClr val="3333CC"/>
                </a:solidFill>
              </a:rPr>
              <a:t>Gene and RNA</a:t>
            </a:r>
            <a:endParaRPr lang="ru-RU" sz="4400" b="1" dirty="0">
              <a:solidFill>
                <a:srgbClr val="3333CC"/>
              </a:solidFill>
            </a:endParaRPr>
          </a:p>
        </p:txBody>
      </p:sp>
      <p:sp>
        <p:nvSpPr>
          <p:cNvPr id="103427" name="Rectangle 3"/>
          <p:cNvSpPr>
            <a:spLocks noGrp="1" noChangeArrowheads="1"/>
          </p:cNvSpPr>
          <p:nvPr>
            <p:ph type="body" idx="1"/>
          </p:nvPr>
        </p:nvSpPr>
        <p:spPr>
          <a:xfrm>
            <a:off x="0" y="908720"/>
            <a:ext cx="9144000" cy="5217443"/>
          </a:xfrm>
        </p:spPr>
        <p:txBody>
          <a:bodyPr/>
          <a:lstStyle/>
          <a:p>
            <a:r>
              <a:rPr lang="en-US" sz="2500" dirty="0"/>
              <a:t>A</a:t>
            </a:r>
            <a:r>
              <a:rPr lang="en-US" sz="2500" b="1" dirty="0"/>
              <a:t> gene</a:t>
            </a:r>
            <a:r>
              <a:rPr lang="en-US" sz="2500" dirty="0"/>
              <a:t> is generally a collection of  DNA nucleotides that contains the instructions for an individual </a:t>
            </a:r>
            <a:r>
              <a:rPr lang="en-US" sz="2500" u="sng" dirty="0" smtClean="0"/>
              <a:t>protein</a:t>
            </a:r>
            <a:r>
              <a:rPr lang="en-US" sz="2500" dirty="0" smtClean="0"/>
              <a:t> </a:t>
            </a:r>
            <a:r>
              <a:rPr lang="en-US" sz="2500" b="1" dirty="0" smtClean="0"/>
              <a:t>or</a:t>
            </a:r>
            <a:r>
              <a:rPr lang="en-US" sz="2500" dirty="0" smtClean="0"/>
              <a:t> for </a:t>
            </a:r>
            <a:r>
              <a:rPr lang="en-US" sz="2500" u="sng" dirty="0" smtClean="0"/>
              <a:t>transfer</a:t>
            </a:r>
            <a:r>
              <a:rPr lang="en-US" sz="2500" dirty="0" smtClean="0"/>
              <a:t> and </a:t>
            </a:r>
            <a:r>
              <a:rPr lang="en-US" sz="2500" u="sng" dirty="0" smtClean="0"/>
              <a:t>ribosomal </a:t>
            </a:r>
            <a:r>
              <a:rPr lang="en-US" sz="2500" dirty="0" smtClean="0"/>
              <a:t>ribonucleic acids </a:t>
            </a:r>
            <a:r>
              <a:rPr lang="en-US" sz="2500" u="sng" dirty="0" smtClean="0"/>
              <a:t>RNA</a:t>
            </a:r>
            <a:r>
              <a:rPr lang="en-US" sz="2500" dirty="0" smtClean="0"/>
              <a:t> (</a:t>
            </a:r>
            <a:r>
              <a:rPr lang="en-US" sz="2500" dirty="0" err="1" smtClean="0"/>
              <a:t>tRNA</a:t>
            </a:r>
            <a:r>
              <a:rPr lang="en-US" sz="2500" dirty="0" smtClean="0"/>
              <a:t> and </a:t>
            </a:r>
            <a:r>
              <a:rPr lang="en-US" sz="2500" dirty="0" err="1" smtClean="0"/>
              <a:t>rRNA</a:t>
            </a:r>
            <a:r>
              <a:rPr lang="en-US" sz="2500" dirty="0" smtClean="0"/>
              <a:t>).</a:t>
            </a:r>
            <a:endParaRPr lang="en-US" sz="2500" dirty="0"/>
          </a:p>
          <a:p>
            <a:r>
              <a:rPr lang="en-US" sz="2500" b="1" dirty="0" smtClean="0"/>
              <a:t>mRNA </a:t>
            </a:r>
            <a:r>
              <a:rPr lang="en-US" sz="2500" dirty="0" smtClean="0"/>
              <a:t>is </a:t>
            </a:r>
            <a:r>
              <a:rPr lang="en-US" sz="2500" dirty="0"/>
              <a:t>involved in </a:t>
            </a:r>
            <a:r>
              <a:rPr lang="en-US" sz="2500" dirty="0" smtClean="0"/>
              <a:t>carrying of the </a:t>
            </a:r>
            <a:r>
              <a:rPr lang="en-US" sz="2500" dirty="0"/>
              <a:t>DNA-encoded instructions to the sites </a:t>
            </a:r>
            <a:r>
              <a:rPr lang="en-US" sz="2500" dirty="0" smtClean="0"/>
              <a:t>of protein synthesis in </a:t>
            </a:r>
            <a:r>
              <a:rPr lang="en-US" sz="2500" dirty="0" err="1" smtClean="0"/>
              <a:t>ribosomes</a:t>
            </a:r>
            <a:r>
              <a:rPr lang="en-US" sz="2500" dirty="0" smtClean="0"/>
              <a:t>. </a:t>
            </a:r>
            <a:r>
              <a:rPr lang="en-US" sz="2500" b="1" dirty="0" err="1" smtClean="0"/>
              <a:t>tRNAs</a:t>
            </a:r>
            <a:r>
              <a:rPr lang="en-US" sz="2500" dirty="0" smtClean="0"/>
              <a:t> act as “adaptors” carrying the mRNA coded </a:t>
            </a:r>
            <a:r>
              <a:rPr lang="en-US" sz="2500" dirty="0" err="1" smtClean="0"/>
              <a:t>aminoacids</a:t>
            </a:r>
            <a:r>
              <a:rPr lang="en-US" sz="2500" dirty="0" smtClean="0"/>
              <a:t> to the site of ribosome where they are joined together in new polypeptide chain.</a:t>
            </a:r>
            <a:endParaRPr lang="ru-RU" sz="2500" dirty="0"/>
          </a:p>
          <a:p>
            <a:endParaRPr lang="ru-RU"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Effect transition="in" filter="box(in)">
                                      <p:cBhvr>
                                        <p:cTn id="7" dur="500"/>
                                        <p:tgtEl>
                                          <p:spTgt spid="103427">
                                            <p:txEl>
                                              <p:pRg st="0" end="0"/>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103427">
                                            <p:txEl>
                                              <p:pRg st="1" end="1"/>
                                            </p:txEl>
                                          </p:spTgt>
                                        </p:tgtEl>
                                        <p:attrNameLst>
                                          <p:attrName>style.visibility</p:attrName>
                                        </p:attrNameLst>
                                      </p:cBhvr>
                                      <p:to>
                                        <p:strVal val="visible"/>
                                      </p:to>
                                    </p:set>
                                    <p:animEffect transition="in" filter="box(in)">
                                      <p:cBhvr>
                                        <p:cTn id="11" dur="500"/>
                                        <p:tgtEl>
                                          <p:spTgt spid="1034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64807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latin typeface="Arial" pitchFamily="34" charset="0"/>
                <a:cs typeface="Arial" pitchFamily="34" charset="0"/>
              </a:rPr>
              <a:t/>
            </a:r>
            <a:br>
              <a:rPr lang="en-US" b="1" dirty="0" smtClean="0">
                <a:latin typeface="Arial" pitchFamily="34" charset="0"/>
                <a:cs typeface="Arial" pitchFamily="34" charset="0"/>
              </a:rPr>
            </a:br>
            <a:r>
              <a:rPr lang="en-US" b="1" dirty="0" smtClean="0">
                <a:latin typeface="Arial" pitchFamily="34" charset="0"/>
                <a:cs typeface="Arial" pitchFamily="34" charset="0"/>
              </a:rPr>
              <a:t>Lecture questions</a:t>
            </a:r>
            <a:r>
              <a:rPr lang="ru-RU" b="1" i="1" dirty="0" smtClean="0">
                <a:latin typeface="Times New Roman" pitchFamily="18" charset="0"/>
              </a:rPr>
              <a:t/>
            </a:r>
            <a:br>
              <a:rPr lang="ru-RU" b="1" i="1" dirty="0" smtClean="0">
                <a:latin typeface="Times New Roman" pitchFamily="18" charset="0"/>
              </a:rPr>
            </a:br>
            <a:endParaRPr lang="ru-RU" dirty="0"/>
          </a:p>
        </p:txBody>
      </p:sp>
      <p:sp>
        <p:nvSpPr>
          <p:cNvPr id="3" name="Содержимое 2"/>
          <p:cNvSpPr>
            <a:spLocks noGrp="1"/>
          </p:cNvSpPr>
          <p:nvPr>
            <p:ph idx="1"/>
          </p:nvPr>
        </p:nvSpPr>
        <p:spPr>
          <a:xfrm>
            <a:off x="0" y="692696"/>
            <a:ext cx="9144000" cy="6165304"/>
          </a:xfrm>
        </p:spPr>
        <p:txBody>
          <a:bodyPr>
            <a:normAutofit/>
          </a:bodyPr>
          <a:lstStyle/>
          <a:p>
            <a:pPr>
              <a:buNone/>
            </a:pPr>
            <a:r>
              <a:rPr lang="en-US" sz="4400" dirty="0" smtClean="0"/>
              <a:t> 1. Central dogma of biology.</a:t>
            </a:r>
          </a:p>
          <a:p>
            <a:pPr>
              <a:buNone/>
            </a:pPr>
            <a:r>
              <a:rPr lang="en-US" sz="4400" dirty="0" smtClean="0"/>
              <a:t> 2. Characteristics of the DNA and RNA.</a:t>
            </a:r>
          </a:p>
          <a:p>
            <a:pPr>
              <a:buNone/>
            </a:pPr>
            <a:r>
              <a:rPr lang="en-US" sz="4400" dirty="0" smtClean="0"/>
              <a:t> 3. The gene structure in </a:t>
            </a:r>
            <a:r>
              <a:rPr lang="en-US" sz="4400" dirty="0"/>
              <a:t>pro- </a:t>
            </a:r>
            <a:r>
              <a:rPr lang="en-US" sz="4400" dirty="0" smtClean="0"/>
              <a:t>and eukaryotes. </a:t>
            </a:r>
          </a:p>
          <a:p>
            <a:pPr>
              <a:buNone/>
            </a:pPr>
            <a:r>
              <a:rPr lang="en-US" sz="4400" dirty="0" smtClean="0"/>
              <a:t> 4. Regulation </a:t>
            </a:r>
            <a:r>
              <a:rPr lang="en-US" sz="4400" dirty="0"/>
              <a:t>of gene </a:t>
            </a:r>
            <a:r>
              <a:rPr lang="en-US" sz="4400" dirty="0" smtClean="0"/>
              <a:t>expression.</a:t>
            </a:r>
          </a:p>
          <a:p>
            <a:pPr>
              <a:buNone/>
            </a:pPr>
            <a:r>
              <a:rPr lang="en-US" sz="4400" dirty="0" smtClean="0"/>
              <a:t> 5. Point mutations</a:t>
            </a:r>
          </a:p>
          <a:p>
            <a:pPr>
              <a:buNone/>
            </a:pPr>
            <a:r>
              <a:rPr lang="en-US" dirty="0" smtClean="0"/>
              <a:t> </a:t>
            </a: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457200" y="44624"/>
            <a:ext cx="82296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3200" b="1" dirty="0">
                <a:solidFill>
                  <a:schemeClr val="tx1"/>
                </a:solidFill>
              </a:rPr>
              <a:t>RNA –a polymer of ribose-containing nucleotides, </a:t>
            </a:r>
            <a:r>
              <a:rPr lang="en-US" sz="3200" b="1" dirty="0" smtClean="0">
                <a:solidFill>
                  <a:schemeClr val="tx1"/>
                </a:solidFill>
              </a:rPr>
              <a:t>which </a:t>
            </a:r>
            <a:r>
              <a:rPr lang="en-US" sz="3200" b="1" dirty="0">
                <a:solidFill>
                  <a:schemeClr val="tx1"/>
                </a:solidFill>
              </a:rPr>
              <a:t>forms </a:t>
            </a:r>
            <a:r>
              <a:rPr lang="en-US" sz="3200" b="1" dirty="0" smtClean="0">
                <a:solidFill>
                  <a:schemeClr val="tx1"/>
                </a:solidFill>
              </a:rPr>
              <a:t>single-strand</a:t>
            </a:r>
            <a:r>
              <a:rPr lang="en-US" sz="4800" b="1" dirty="0" smtClean="0">
                <a:solidFill>
                  <a:schemeClr val="tx1"/>
                </a:solidFill>
              </a:rPr>
              <a:t> </a:t>
            </a:r>
            <a:endParaRPr lang="ru-RU" sz="4800" b="1" dirty="0">
              <a:solidFill>
                <a:schemeClr val="tx1"/>
              </a:solidFill>
            </a:endParaRPr>
          </a:p>
        </p:txBody>
      </p:sp>
      <p:sp>
        <p:nvSpPr>
          <p:cNvPr id="162819" name="Rectangle 3"/>
          <p:cNvSpPr>
            <a:spLocks noGrp="1" noChangeArrowheads="1"/>
          </p:cNvSpPr>
          <p:nvPr>
            <p:ph type="body" idx="1"/>
          </p:nvPr>
        </p:nvSpPr>
        <p:spPr>
          <a:xfrm>
            <a:off x="0" y="1268760"/>
            <a:ext cx="9144000" cy="5589240"/>
          </a:xfrm>
        </p:spPr>
        <p:txBody>
          <a:bodyPr>
            <a:noAutofit/>
          </a:bodyPr>
          <a:lstStyle/>
          <a:p>
            <a:pPr marL="180975" indent="-180975">
              <a:lnSpc>
                <a:spcPct val="80000"/>
              </a:lnSpc>
            </a:pPr>
            <a:r>
              <a:rPr lang="en-US" sz="2400" b="1" i="1" dirty="0">
                <a:solidFill>
                  <a:srgbClr val="3333CC"/>
                </a:solidFill>
              </a:rPr>
              <a:t>Messenger RNA</a:t>
            </a:r>
            <a:r>
              <a:rPr lang="en-US" sz="2400" dirty="0"/>
              <a:t> carries the genetic code to the cytoplasm to direct protein synthesis</a:t>
            </a:r>
            <a:r>
              <a:rPr lang="uk-UA" sz="2400" dirty="0"/>
              <a:t>.</a:t>
            </a:r>
          </a:p>
          <a:p>
            <a:pPr marL="180975" indent="-180975">
              <a:lnSpc>
                <a:spcPct val="80000"/>
              </a:lnSpc>
              <a:buNone/>
            </a:pPr>
            <a:r>
              <a:rPr lang="uk-UA" sz="2400" dirty="0"/>
              <a:t>1. </a:t>
            </a:r>
            <a:r>
              <a:rPr lang="en-US" sz="2400" dirty="0"/>
              <a:t>This </a:t>
            </a:r>
            <a:r>
              <a:rPr lang="en-US" sz="2400" dirty="0" smtClean="0"/>
              <a:t>is a </a:t>
            </a:r>
            <a:r>
              <a:rPr lang="en-US" sz="2400" b="1" dirty="0" smtClean="0"/>
              <a:t>single-stranded </a:t>
            </a:r>
            <a:r>
              <a:rPr lang="en-US" sz="2400" b="1" dirty="0"/>
              <a:t>molecule </a:t>
            </a:r>
            <a:r>
              <a:rPr lang="en-US" sz="2400" dirty="0"/>
              <a:t>(hundreds to thousands of nucleotides).</a:t>
            </a:r>
            <a:endParaRPr lang="uk-UA" sz="2400" dirty="0"/>
          </a:p>
          <a:p>
            <a:pPr marL="180975" indent="-180975">
              <a:lnSpc>
                <a:spcPct val="80000"/>
              </a:lnSpc>
              <a:buNone/>
            </a:pPr>
            <a:r>
              <a:rPr lang="uk-UA" sz="2400" dirty="0"/>
              <a:t>2.  </a:t>
            </a:r>
            <a:r>
              <a:rPr lang="en-US" sz="2400" dirty="0"/>
              <a:t>mRNA </a:t>
            </a:r>
            <a:r>
              <a:rPr lang="en-US" sz="2400" b="1" dirty="0"/>
              <a:t>contains</a:t>
            </a:r>
            <a:r>
              <a:rPr lang="en-US" sz="2400" dirty="0"/>
              <a:t> </a:t>
            </a:r>
            <a:r>
              <a:rPr lang="en-US" sz="2400" b="1" dirty="0" err="1"/>
              <a:t>codons</a:t>
            </a:r>
            <a:r>
              <a:rPr lang="en-US" sz="2400" dirty="0"/>
              <a:t> that are complementary to the DNA </a:t>
            </a:r>
            <a:r>
              <a:rPr lang="en-US" sz="2400" dirty="0" err="1"/>
              <a:t>codons</a:t>
            </a:r>
            <a:r>
              <a:rPr lang="en-US" sz="2400" dirty="0"/>
              <a:t> from which it was transcribed</a:t>
            </a:r>
          </a:p>
          <a:p>
            <a:pPr marL="180975" indent="-180975">
              <a:lnSpc>
                <a:spcPct val="80000"/>
              </a:lnSpc>
            </a:pPr>
            <a:r>
              <a:rPr lang="en-US" sz="2400" b="1" i="1" dirty="0">
                <a:solidFill>
                  <a:srgbClr val="3333CC"/>
                </a:solidFill>
              </a:rPr>
              <a:t>Transfer RNA</a:t>
            </a:r>
            <a:r>
              <a:rPr lang="en-US" sz="2400" dirty="0"/>
              <a:t> is folded into a cloverleaf shape and contains about </a:t>
            </a:r>
            <a:r>
              <a:rPr lang="uk-UA" sz="2400" dirty="0"/>
              <a:t>80 </a:t>
            </a:r>
            <a:r>
              <a:rPr lang="en-US" sz="2400" dirty="0" smtClean="0"/>
              <a:t>nucleotides</a:t>
            </a:r>
            <a:r>
              <a:rPr lang="en-US" sz="2400" dirty="0"/>
              <a:t>.</a:t>
            </a:r>
            <a:endParaRPr lang="uk-UA" sz="2400" dirty="0"/>
          </a:p>
          <a:p>
            <a:pPr marL="180975" indent="-180975">
              <a:lnSpc>
                <a:spcPct val="80000"/>
              </a:lnSpc>
              <a:buNone/>
            </a:pPr>
            <a:r>
              <a:rPr lang="uk-UA" sz="2400" dirty="0"/>
              <a:t>1.  </a:t>
            </a:r>
            <a:r>
              <a:rPr lang="en-US" sz="2400" dirty="0"/>
              <a:t>Each </a:t>
            </a:r>
            <a:r>
              <a:rPr lang="en-US" sz="2400" dirty="0" err="1"/>
              <a:t>tRNA</a:t>
            </a:r>
            <a:r>
              <a:rPr lang="en-US" sz="2400" dirty="0"/>
              <a:t> combines with a specific amino acid that has been activated by an enzyme.</a:t>
            </a:r>
            <a:endParaRPr lang="uk-UA" sz="2400" dirty="0"/>
          </a:p>
          <a:p>
            <a:pPr marL="180975" indent="-180975">
              <a:lnSpc>
                <a:spcPct val="80000"/>
              </a:lnSpc>
              <a:buNone/>
            </a:pPr>
            <a:r>
              <a:rPr lang="uk-UA" sz="2400" dirty="0"/>
              <a:t>2.  </a:t>
            </a:r>
            <a:r>
              <a:rPr lang="en-US" sz="2400" dirty="0"/>
              <a:t>One end of the </a:t>
            </a:r>
            <a:r>
              <a:rPr lang="en-US" sz="2400" dirty="0" err="1"/>
              <a:t>tRNA</a:t>
            </a:r>
            <a:r>
              <a:rPr lang="en-US" sz="2400" dirty="0"/>
              <a:t> molecule possesses an </a:t>
            </a:r>
            <a:r>
              <a:rPr lang="en-US" sz="2400" b="1" i="1" dirty="0" err="1">
                <a:solidFill>
                  <a:srgbClr val="FF3300"/>
                </a:solidFill>
              </a:rPr>
              <a:t>anticodon</a:t>
            </a:r>
            <a:r>
              <a:rPr lang="en-US" sz="2400" dirty="0"/>
              <a:t>, a triplet of nucleotides that recognizes the complementary </a:t>
            </a:r>
            <a:r>
              <a:rPr lang="en-US" sz="2400" b="1" i="1" dirty="0" err="1">
                <a:solidFill>
                  <a:srgbClr val="FF3300"/>
                </a:solidFill>
              </a:rPr>
              <a:t>codon</a:t>
            </a:r>
            <a:r>
              <a:rPr lang="en-US" sz="2400" b="1" i="1" dirty="0">
                <a:solidFill>
                  <a:srgbClr val="FF3300"/>
                </a:solidFill>
              </a:rPr>
              <a:t> </a:t>
            </a:r>
            <a:r>
              <a:rPr lang="en-US" sz="2400" dirty="0"/>
              <a:t>in mRNA. </a:t>
            </a:r>
            <a:endParaRPr lang="en-US" sz="2400" b="1" i="1" dirty="0"/>
          </a:p>
          <a:p>
            <a:pPr marL="180975" indent="-180975">
              <a:lnSpc>
                <a:spcPct val="80000"/>
              </a:lnSpc>
            </a:pPr>
            <a:r>
              <a:rPr lang="en-US" sz="2400" b="1" i="1" dirty="0">
                <a:solidFill>
                  <a:srgbClr val="3333CC"/>
                </a:solidFill>
              </a:rPr>
              <a:t>Ribosomal RNA</a:t>
            </a:r>
            <a:r>
              <a:rPr lang="en-US" sz="2400" dirty="0"/>
              <a:t> associates with many different proteins (including enzymes) to form </a:t>
            </a:r>
            <a:r>
              <a:rPr lang="en-US" sz="2400" dirty="0" err="1"/>
              <a:t>ribosomes</a:t>
            </a:r>
            <a:r>
              <a:rPr lang="en-US" sz="2400" dirty="0"/>
              <a:t>.</a:t>
            </a:r>
            <a:endParaRPr lang="uk-UA" sz="2400" dirty="0"/>
          </a:p>
          <a:p>
            <a:pPr marL="180975" indent="-180975">
              <a:lnSpc>
                <a:spcPct val="80000"/>
              </a:lnSpc>
              <a:buNone/>
            </a:pPr>
            <a:r>
              <a:rPr lang="uk-UA" sz="2400" dirty="0"/>
              <a:t>1.  </a:t>
            </a:r>
            <a:r>
              <a:rPr lang="en-US" sz="2400" dirty="0" err="1"/>
              <a:t>rRNA</a:t>
            </a:r>
            <a:r>
              <a:rPr lang="en-US" sz="2400" dirty="0"/>
              <a:t> associates with mRNA and </a:t>
            </a:r>
            <a:r>
              <a:rPr lang="en-US" sz="2400" dirty="0" err="1"/>
              <a:t>tRNA</a:t>
            </a:r>
            <a:r>
              <a:rPr lang="en-US" sz="2400" dirty="0"/>
              <a:t> during protein synthesis.</a:t>
            </a:r>
            <a:endParaRPr lang="uk-UA" sz="2400" dirty="0"/>
          </a:p>
          <a:p>
            <a:pPr marL="180975" indent="-180975">
              <a:lnSpc>
                <a:spcPct val="80000"/>
              </a:lnSpc>
              <a:buNone/>
            </a:pPr>
            <a:r>
              <a:rPr lang="uk-UA" sz="2400" dirty="0"/>
              <a:t>2.  </a:t>
            </a:r>
            <a:r>
              <a:rPr lang="en-US" sz="2400" dirty="0" err="1"/>
              <a:t>rRNA</a:t>
            </a:r>
            <a:r>
              <a:rPr lang="en-US" sz="2400" dirty="0"/>
              <a:t> </a:t>
            </a:r>
            <a:r>
              <a:rPr lang="en-US" sz="2400" dirty="0" smtClean="0"/>
              <a:t>synthesis in eukaryotes </a:t>
            </a:r>
            <a:r>
              <a:rPr lang="en-US" sz="2400" dirty="0"/>
              <a:t>takes place in the nucleolus and is catalyzed by RNA polymerase. </a:t>
            </a:r>
            <a:endParaRPr lang="ru-RU"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type="body" sz="half" idx="1"/>
          </p:nvPr>
        </p:nvSpPr>
        <p:spPr>
          <a:xfrm>
            <a:off x="0" y="1772816"/>
            <a:ext cx="3579813" cy="4114800"/>
          </a:xfrm>
        </p:spPr>
        <p:txBody>
          <a:bodyPr/>
          <a:lstStyle/>
          <a:p>
            <a:r>
              <a:rPr lang="en-US" sz="2500" b="1" dirty="0"/>
              <a:t>Most Genes encode proteins </a:t>
            </a:r>
          </a:p>
          <a:p>
            <a:r>
              <a:rPr lang="en-US" sz="2500" b="1" dirty="0"/>
              <a:t>DNA </a:t>
            </a:r>
            <a:r>
              <a:rPr lang="en-US" sz="2500" b="1" dirty="0">
                <a:sym typeface="Wingdings" pitchFamily="2" charset="2"/>
              </a:rPr>
              <a:t></a:t>
            </a:r>
            <a:r>
              <a:rPr lang="en-US" sz="2500" b="1" dirty="0"/>
              <a:t>  mRNA </a:t>
            </a:r>
            <a:r>
              <a:rPr lang="en-US" sz="2500" b="1" dirty="0">
                <a:sym typeface="Wingdings" pitchFamily="2" charset="2"/>
              </a:rPr>
              <a:t></a:t>
            </a:r>
            <a:r>
              <a:rPr lang="en-US" sz="2500" b="1" dirty="0"/>
              <a:t> protein</a:t>
            </a:r>
          </a:p>
          <a:p>
            <a:r>
              <a:rPr lang="en-US" sz="2500" b="1" dirty="0">
                <a:latin typeface="Chalkboard" charset="0"/>
              </a:rPr>
              <a:t>DNA is copied into RNA via </a:t>
            </a:r>
            <a:r>
              <a:rPr lang="en-US" sz="2500" b="1" u="sng" dirty="0">
                <a:latin typeface="Chalkboard" charset="0"/>
              </a:rPr>
              <a:t>transcription</a:t>
            </a:r>
          </a:p>
          <a:p>
            <a:r>
              <a:rPr lang="en-US" sz="2500" b="1" dirty="0"/>
              <a:t>The Genetic Code is universal</a:t>
            </a:r>
          </a:p>
          <a:p>
            <a:endParaRPr lang="ru-RU" sz="2100" dirty="0"/>
          </a:p>
        </p:txBody>
      </p:sp>
      <p:pic>
        <p:nvPicPr>
          <p:cNvPr id="113670" name="Picture 6" descr="CAC1YJ4D"/>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a:xfrm>
            <a:off x="3489573" y="5085184"/>
            <a:ext cx="4968055" cy="1772816"/>
          </a:xfrm>
          <a:noFill/>
          <a:ln/>
        </p:spPr>
      </p:pic>
      <p:pic>
        <p:nvPicPr>
          <p:cNvPr id="113671" name="Picture 7" descr="image002[1]"/>
          <p:cNvPicPr>
            <a:picLocks noChangeAspect="1" noChangeArrowheads="1"/>
          </p:cNvPicPr>
          <p:nvPr/>
        </p:nvPicPr>
        <p:blipFill>
          <a:blip r:embed="rId3" cstate="print"/>
          <a:srcRect/>
          <a:stretch>
            <a:fillRect/>
          </a:stretch>
        </p:blipFill>
        <p:spPr bwMode="auto">
          <a:xfrm>
            <a:off x="4007122" y="0"/>
            <a:ext cx="4766992" cy="5013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3671"/>
                                        </p:tgtEl>
                                        <p:attrNameLst>
                                          <p:attrName>style.visibility</p:attrName>
                                        </p:attrNameLst>
                                      </p:cBhvr>
                                      <p:to>
                                        <p:strVal val="visible"/>
                                      </p:to>
                                    </p:set>
                                    <p:anim calcmode="lin" valueType="num">
                                      <p:cBhvr additive="base">
                                        <p:cTn id="7" dur="500" fill="hold"/>
                                        <p:tgtEl>
                                          <p:spTgt spid="113671"/>
                                        </p:tgtEl>
                                        <p:attrNameLst>
                                          <p:attrName>ppt_x</p:attrName>
                                        </p:attrNameLst>
                                      </p:cBhvr>
                                      <p:tavLst>
                                        <p:tav tm="0">
                                          <p:val>
                                            <p:strVal val="#ppt_x"/>
                                          </p:val>
                                        </p:tav>
                                        <p:tav tm="100000">
                                          <p:val>
                                            <p:strVal val="#ppt_x"/>
                                          </p:val>
                                        </p:tav>
                                      </p:tavLst>
                                    </p:anim>
                                    <p:anim calcmode="lin" valueType="num">
                                      <p:cBhvr additive="base">
                                        <p:cTn id="8" dur="500" fill="hold"/>
                                        <p:tgtEl>
                                          <p:spTgt spid="1136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9552" y="0"/>
            <a:ext cx="7793038" cy="852488"/>
          </a:xfrm>
        </p:spPr>
        <p:style>
          <a:lnRef idx="1">
            <a:schemeClr val="accent5"/>
          </a:lnRef>
          <a:fillRef idx="2">
            <a:schemeClr val="accent5"/>
          </a:fillRef>
          <a:effectRef idx="1">
            <a:schemeClr val="accent5"/>
          </a:effectRef>
          <a:fontRef idx="minor">
            <a:schemeClr val="dk1"/>
          </a:fontRef>
        </p:style>
        <p:txBody>
          <a:bodyPr>
            <a:normAutofit/>
          </a:bodyPr>
          <a:lstStyle/>
          <a:p>
            <a:r>
              <a:rPr lang="en-US" sz="2800" b="1" dirty="0" smtClean="0">
                <a:solidFill>
                  <a:schemeClr val="tx1"/>
                </a:solidFill>
                <a:latin typeface="Arial" charset="0"/>
              </a:rPr>
              <a:t>DNA replication </a:t>
            </a:r>
            <a:endParaRPr lang="en-US" sz="2800" b="1" dirty="0">
              <a:solidFill>
                <a:schemeClr val="tx1"/>
              </a:solidFill>
              <a:latin typeface="Arial" charset="0"/>
            </a:endParaRPr>
          </a:p>
        </p:txBody>
      </p:sp>
      <p:sp>
        <p:nvSpPr>
          <p:cNvPr id="11267" name="Rectangle 3"/>
          <p:cNvSpPr>
            <a:spLocks noGrp="1" noChangeArrowheads="1"/>
          </p:cNvSpPr>
          <p:nvPr>
            <p:ph type="body" idx="1"/>
          </p:nvPr>
        </p:nvSpPr>
        <p:spPr>
          <a:xfrm>
            <a:off x="0" y="1600200"/>
            <a:ext cx="9144000" cy="4800600"/>
          </a:xfrm>
        </p:spPr>
        <p:txBody>
          <a:bodyPr/>
          <a:lstStyle/>
          <a:p>
            <a:pPr eaLnBrk="1" hangingPunct="1"/>
            <a:r>
              <a:rPr lang="en-US" dirty="0" smtClean="0">
                <a:latin typeface="Arial" charset="0"/>
              </a:rPr>
              <a:t>It is </a:t>
            </a:r>
            <a:r>
              <a:rPr lang="en-US" dirty="0">
                <a:latin typeface="Arial" charset="0"/>
              </a:rPr>
              <a:t>the process by which the genetic material is copied</a:t>
            </a:r>
          </a:p>
          <a:p>
            <a:pPr lvl="1" eaLnBrk="1" hangingPunct="1"/>
            <a:r>
              <a:rPr lang="en-US" dirty="0">
                <a:latin typeface="Arial" charset="0"/>
              </a:rPr>
              <a:t>The original DNA strands are used as templates for the synthesis of new strands  </a:t>
            </a:r>
          </a:p>
          <a:p>
            <a:pPr lvl="1" eaLnBrk="1" hangingPunct="1"/>
            <a:endParaRPr lang="en-US" dirty="0">
              <a:latin typeface="Arial" charset="0"/>
            </a:endParaRPr>
          </a:p>
          <a:p>
            <a:pPr eaLnBrk="1" hangingPunct="1"/>
            <a:r>
              <a:rPr lang="en-US" dirty="0">
                <a:latin typeface="Arial" charset="0"/>
              </a:rPr>
              <a:t>It occurs very quickly, very accurately and at the appropriate time in the life of the cell                                                                                                                                </a:t>
            </a:r>
            <a:r>
              <a:rPr lang="en-US" dirty="0" smtClean="0">
                <a:latin typeface="Arial" charset="0"/>
              </a:rPr>
              <a:t> </a:t>
            </a:r>
          </a:p>
          <a:p>
            <a:pPr lvl="1" eaLnBrk="1" hangingPunct="1">
              <a:buNone/>
            </a:pPr>
            <a:endParaRPr lang="en-US" dirty="0">
              <a:latin typeface="Arial" charset="0"/>
            </a:endParaRPr>
          </a:p>
        </p:txBody>
      </p:sp>
      <p:sp>
        <p:nvSpPr>
          <p:cNvPr id="4101" name="Rectangle 5"/>
          <p:cNvSpPr>
            <a:spLocks noChangeArrowheads="1"/>
          </p:cNvSpPr>
          <p:nvPr/>
        </p:nvSpPr>
        <p:spPr bwMode="auto">
          <a:xfrm>
            <a:off x="609600" y="6477000"/>
            <a:ext cx="7772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900" b="1" i="0">
                <a:latin typeface="Times New Roman" charset="0"/>
              </a:rPr>
              <a:t>Copyright ©The McGraw-Hill Companies, Inc. Permission required for reproduction or display</a:t>
            </a:r>
          </a:p>
        </p:txBody>
      </p:sp>
    </p:spTree>
    <p:extLst>
      <p:ext uri="{BB962C8B-B14F-4D97-AF65-F5344CB8AC3E}">
        <p14:creationId xmlns:p14="http://schemas.microsoft.com/office/powerpoint/2010/main" val="1912013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0" y="1268760"/>
            <a:ext cx="9144000" cy="5284440"/>
          </a:xfrm>
        </p:spPr>
        <p:txBody>
          <a:bodyPr/>
          <a:lstStyle/>
          <a:p>
            <a:pPr eaLnBrk="1" hangingPunct="1"/>
            <a:r>
              <a:rPr lang="en-US" sz="2800" dirty="0">
                <a:latin typeface="Arial" charset="0"/>
              </a:rPr>
              <a:t>DNA replication relies on the </a:t>
            </a:r>
            <a:r>
              <a:rPr lang="en-US" sz="2800" dirty="0" err="1">
                <a:latin typeface="Arial" charset="0"/>
              </a:rPr>
              <a:t>complementarity</a:t>
            </a:r>
            <a:r>
              <a:rPr lang="en-US" sz="2800" dirty="0">
                <a:latin typeface="Arial" charset="0"/>
              </a:rPr>
              <a:t> of DNA strands</a:t>
            </a:r>
          </a:p>
          <a:p>
            <a:pPr lvl="1" eaLnBrk="1" hangingPunct="1"/>
            <a:r>
              <a:rPr lang="en-US" sz="2400" dirty="0">
                <a:latin typeface="Arial" charset="0"/>
              </a:rPr>
              <a:t>The </a:t>
            </a:r>
            <a:r>
              <a:rPr lang="en-US" sz="2400" dirty="0">
                <a:solidFill>
                  <a:schemeClr val="folHlink"/>
                </a:solidFill>
                <a:latin typeface="Arial" charset="0"/>
              </a:rPr>
              <a:t>AT/GC</a:t>
            </a:r>
            <a:r>
              <a:rPr lang="en-US" sz="2400" dirty="0">
                <a:latin typeface="Arial" charset="0"/>
              </a:rPr>
              <a:t> </a:t>
            </a:r>
            <a:r>
              <a:rPr lang="en-US" sz="2400" dirty="0">
                <a:solidFill>
                  <a:schemeClr val="folHlink"/>
                </a:solidFill>
                <a:latin typeface="Arial" charset="0"/>
              </a:rPr>
              <a:t>rule</a:t>
            </a:r>
            <a:r>
              <a:rPr lang="en-US" sz="2400" dirty="0">
                <a:latin typeface="Arial" charset="0"/>
              </a:rPr>
              <a:t> or </a:t>
            </a:r>
            <a:r>
              <a:rPr lang="en-US" sz="2400" dirty="0" smtClean="0">
                <a:solidFill>
                  <a:schemeClr val="folHlink"/>
                </a:solidFill>
                <a:latin typeface="Arial" charset="0"/>
              </a:rPr>
              <a:t>Chargaff</a:t>
            </a:r>
            <a:r>
              <a:rPr lang="ja-JP" altLang="en-US" sz="2400" dirty="0" smtClean="0">
                <a:solidFill>
                  <a:schemeClr val="folHlink"/>
                </a:solidFill>
                <a:latin typeface="Arial" charset="0"/>
              </a:rPr>
              <a:t>’</a:t>
            </a:r>
            <a:r>
              <a:rPr lang="en-US" sz="2400" dirty="0" smtClean="0">
                <a:solidFill>
                  <a:schemeClr val="folHlink"/>
                </a:solidFill>
                <a:latin typeface="Arial" charset="0"/>
              </a:rPr>
              <a:t>s </a:t>
            </a:r>
            <a:r>
              <a:rPr lang="en-US" sz="2400" dirty="0">
                <a:solidFill>
                  <a:schemeClr val="folHlink"/>
                </a:solidFill>
                <a:latin typeface="Arial" charset="0"/>
              </a:rPr>
              <a:t>rule</a:t>
            </a:r>
          </a:p>
          <a:p>
            <a:pPr eaLnBrk="1" hangingPunct="1"/>
            <a:endParaRPr lang="en-US" sz="1200" dirty="0">
              <a:latin typeface="Arial" charset="0"/>
            </a:endParaRPr>
          </a:p>
          <a:p>
            <a:pPr eaLnBrk="1" hangingPunct="1"/>
            <a:r>
              <a:rPr lang="en-US" sz="2800" dirty="0">
                <a:latin typeface="Arial" charset="0"/>
              </a:rPr>
              <a:t>The process can be summarized as such</a:t>
            </a:r>
          </a:p>
          <a:p>
            <a:pPr lvl="1" eaLnBrk="1" hangingPunct="1"/>
            <a:r>
              <a:rPr lang="en-US" sz="2400" dirty="0">
                <a:latin typeface="Arial" charset="0"/>
              </a:rPr>
              <a:t>The two DNA strands come apart </a:t>
            </a:r>
          </a:p>
          <a:p>
            <a:pPr lvl="1" eaLnBrk="1" hangingPunct="1"/>
            <a:r>
              <a:rPr lang="en-US" sz="2400" dirty="0">
                <a:latin typeface="Arial" charset="0"/>
              </a:rPr>
              <a:t>Each serves as a</a:t>
            </a:r>
            <a:r>
              <a:rPr lang="en-US" sz="2400" dirty="0">
                <a:solidFill>
                  <a:schemeClr val="hlink"/>
                </a:solidFill>
                <a:latin typeface="Arial" charset="0"/>
              </a:rPr>
              <a:t> template strand </a:t>
            </a:r>
            <a:r>
              <a:rPr lang="en-US" sz="2400" dirty="0">
                <a:latin typeface="Arial" charset="0"/>
              </a:rPr>
              <a:t>for the synthesis of new strands</a:t>
            </a:r>
          </a:p>
          <a:p>
            <a:pPr lvl="1" eaLnBrk="1" hangingPunct="1"/>
            <a:endParaRPr lang="en-US" sz="1200" dirty="0">
              <a:latin typeface="Arial" charset="0"/>
            </a:endParaRPr>
          </a:p>
          <a:p>
            <a:pPr lvl="1" eaLnBrk="1" hangingPunct="1"/>
            <a:r>
              <a:rPr lang="en-US" sz="2400" dirty="0">
                <a:latin typeface="Arial" charset="0"/>
              </a:rPr>
              <a:t>The two newly-made strands =</a:t>
            </a:r>
            <a:r>
              <a:rPr lang="en-US" sz="2400" dirty="0">
                <a:solidFill>
                  <a:schemeClr val="hlink"/>
                </a:solidFill>
                <a:latin typeface="Arial" charset="0"/>
              </a:rPr>
              <a:t> daughter strands</a:t>
            </a:r>
          </a:p>
          <a:p>
            <a:pPr lvl="1" eaLnBrk="1" hangingPunct="1"/>
            <a:r>
              <a:rPr lang="en-US" sz="2400" dirty="0">
                <a:latin typeface="Arial" charset="0"/>
              </a:rPr>
              <a:t>The two original ones =</a:t>
            </a:r>
            <a:r>
              <a:rPr lang="en-US" sz="2400" dirty="0">
                <a:solidFill>
                  <a:schemeClr val="hlink"/>
                </a:solidFill>
                <a:latin typeface="Arial" charset="0"/>
              </a:rPr>
              <a:t> parental strands</a:t>
            </a:r>
            <a:endParaRPr lang="en-US" dirty="0">
              <a:latin typeface="Arial" charset="0"/>
            </a:endParaRPr>
          </a:p>
        </p:txBody>
      </p:sp>
      <p:sp>
        <p:nvSpPr>
          <p:cNvPr id="5123" name="Rectangle 5"/>
          <p:cNvSpPr>
            <a:spLocks noChangeArrowheads="1"/>
          </p:cNvSpPr>
          <p:nvPr/>
        </p:nvSpPr>
        <p:spPr bwMode="auto">
          <a:xfrm>
            <a:off x="609600" y="6477000"/>
            <a:ext cx="7772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900" b="1" i="0">
                <a:latin typeface="Times New Roman" charset="0"/>
              </a:rPr>
              <a:t>Copyright ©The McGraw-Hill Companies, Inc. Permission required for reproduction or display</a:t>
            </a:r>
          </a:p>
        </p:txBody>
      </p:sp>
      <p:sp>
        <p:nvSpPr>
          <p:cNvPr id="12295" name="Rectangle 7"/>
          <p:cNvSpPr>
            <a:spLocks noGrp="1" noChangeArrowheads="1"/>
          </p:cNvSpPr>
          <p:nvPr>
            <p:ph type="title"/>
          </p:nvPr>
        </p:nvSpPr>
        <p:spPr>
          <a:xfrm>
            <a:off x="304800" y="-27384"/>
            <a:ext cx="8610600" cy="864096"/>
          </a:xfrm>
        </p:spPr>
        <p:style>
          <a:lnRef idx="1">
            <a:schemeClr val="accent3"/>
          </a:lnRef>
          <a:fillRef idx="2">
            <a:schemeClr val="accent3"/>
          </a:fillRef>
          <a:effectRef idx="1">
            <a:schemeClr val="accent3"/>
          </a:effectRef>
          <a:fontRef idx="minor">
            <a:schemeClr val="dk1"/>
          </a:fontRef>
        </p:style>
        <p:txBody>
          <a:bodyPr>
            <a:normAutofit fontScale="90000"/>
          </a:bodyPr>
          <a:lstStyle/>
          <a:p>
            <a:pPr eaLnBrk="1" hangingPunct="1"/>
            <a:r>
              <a:rPr lang="en-US" dirty="0" smtClean="0">
                <a:latin typeface="Arial" charset="0"/>
              </a:rPr>
              <a:t>  </a:t>
            </a:r>
            <a:br>
              <a:rPr lang="en-US" dirty="0" smtClean="0">
                <a:latin typeface="Arial" charset="0"/>
              </a:rPr>
            </a:br>
            <a:r>
              <a:rPr lang="en-US" sz="2400" b="1" dirty="0" smtClean="0">
                <a:solidFill>
                  <a:srgbClr val="FF0000"/>
                </a:solidFill>
                <a:latin typeface="Arial" charset="0"/>
              </a:rPr>
              <a:t>STRUCTURAL </a:t>
            </a:r>
            <a:r>
              <a:rPr lang="en-US" sz="2400" b="1" dirty="0">
                <a:solidFill>
                  <a:srgbClr val="FF0000"/>
                </a:solidFill>
                <a:latin typeface="Arial" charset="0"/>
              </a:rPr>
              <a:t>OVERVIEW OF DNA REPLICATION</a:t>
            </a:r>
          </a:p>
        </p:txBody>
      </p:sp>
    </p:spTree>
    <p:extLst>
      <p:ext uri="{BB962C8B-B14F-4D97-AF65-F5344CB8AC3E}">
        <p14:creationId xmlns:p14="http://schemas.microsoft.com/office/powerpoint/2010/main" val="13852470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6" descr="bro92786_110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98725" y="155575"/>
            <a:ext cx="5654675" cy="6332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7" name="Picture 37" descr="bro92786_110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89638" y="533400"/>
            <a:ext cx="1706562" cy="2865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71843" name="AutoShape 35"/>
          <p:cNvSpPr>
            <a:spLocks noChangeArrowheads="1"/>
          </p:cNvSpPr>
          <p:nvPr/>
        </p:nvSpPr>
        <p:spPr bwMode="auto">
          <a:xfrm>
            <a:off x="6096000" y="3352800"/>
            <a:ext cx="1752600" cy="533400"/>
          </a:xfrm>
          <a:prstGeom prst="wedgeRectCallout">
            <a:avLst>
              <a:gd name="adj1" fmla="val 24005"/>
              <a:gd name="adj2" fmla="val -20236"/>
            </a:avLst>
          </a:prstGeom>
          <a:solidFill>
            <a:schemeClr val="accent1"/>
          </a:solidFill>
          <a:ln w="9525">
            <a:solidFill>
              <a:schemeClr val="tx1"/>
            </a:solidFill>
            <a:miter lim="800000"/>
            <a:headEnd/>
            <a:tailEnd/>
          </a:ln>
        </p:spPr>
        <p:txBody>
          <a:bodyPr/>
          <a:lstStyle/>
          <a:p>
            <a:pPr algn="ctr"/>
            <a:r>
              <a:rPr lang="en-US" sz="1400" b="1" i="0">
                <a:latin typeface="Arial" charset="0"/>
              </a:rPr>
              <a:t>Identical                          base sequences</a:t>
            </a:r>
          </a:p>
        </p:txBody>
      </p:sp>
      <p:sp>
        <p:nvSpPr>
          <p:cNvPr id="1271846" name="AutoShape 38"/>
          <p:cNvSpPr>
            <a:spLocks noChangeArrowheads="1"/>
          </p:cNvSpPr>
          <p:nvPr/>
        </p:nvSpPr>
        <p:spPr bwMode="auto">
          <a:xfrm>
            <a:off x="76200" y="1905000"/>
            <a:ext cx="3276600" cy="533400"/>
          </a:xfrm>
          <a:prstGeom prst="wedgeRectCallout">
            <a:avLst>
              <a:gd name="adj1" fmla="val 52375"/>
              <a:gd name="adj2" fmla="val 216667"/>
            </a:avLst>
          </a:prstGeom>
          <a:solidFill>
            <a:srgbClr val="FFCC99"/>
          </a:solidFill>
          <a:ln w="9525">
            <a:solidFill>
              <a:schemeClr val="tx1"/>
            </a:solidFill>
            <a:miter lim="800000"/>
            <a:headEnd/>
            <a:tailEnd/>
          </a:ln>
        </p:spPr>
        <p:txBody>
          <a:bodyPr/>
          <a:lstStyle/>
          <a:p>
            <a:pPr algn="ctr"/>
            <a:r>
              <a:rPr lang="en-US" sz="1400" b="1" i="0">
                <a:solidFill>
                  <a:schemeClr val="folHlink"/>
                </a:solidFill>
                <a:latin typeface="Arial" charset="0"/>
              </a:rPr>
              <a:t>A pairs with T and G with C to form new strand</a:t>
            </a:r>
          </a:p>
        </p:txBody>
      </p:sp>
    </p:spTree>
    <p:extLst>
      <p:ext uri="{BB962C8B-B14F-4D97-AF65-F5344CB8AC3E}">
        <p14:creationId xmlns:p14="http://schemas.microsoft.com/office/powerpoint/2010/main" val="36117219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7954" name="Rectangle 2"/>
          <p:cNvSpPr>
            <a:spLocks noGrp="1" noChangeArrowheads="1"/>
          </p:cNvSpPr>
          <p:nvPr>
            <p:ph type="body" idx="1"/>
          </p:nvPr>
        </p:nvSpPr>
        <p:spPr>
          <a:xfrm>
            <a:off x="457200" y="1828800"/>
            <a:ext cx="8458200" cy="4724400"/>
          </a:xfrm>
        </p:spPr>
        <p:txBody>
          <a:bodyPr/>
          <a:lstStyle/>
          <a:p>
            <a:pPr eaLnBrk="1" hangingPunct="1"/>
            <a:r>
              <a:rPr lang="en-US" sz="2800" dirty="0">
                <a:latin typeface="Arial" charset="0"/>
              </a:rPr>
              <a:t>In the late 1950s, three different mechanisms were proposed for the replication of DNA</a:t>
            </a:r>
          </a:p>
          <a:p>
            <a:pPr lvl="1" eaLnBrk="1" hangingPunct="1"/>
            <a:r>
              <a:rPr lang="en-US" sz="2400" dirty="0">
                <a:solidFill>
                  <a:schemeClr val="hlink"/>
                </a:solidFill>
                <a:latin typeface="Arial" charset="0"/>
              </a:rPr>
              <a:t>Conservative model</a:t>
            </a:r>
          </a:p>
          <a:p>
            <a:pPr lvl="2" eaLnBrk="1" hangingPunct="1"/>
            <a:r>
              <a:rPr lang="en-US" sz="2000" dirty="0">
                <a:latin typeface="Arial" charset="0"/>
              </a:rPr>
              <a:t>Both parental strands stay together after DNA replication</a:t>
            </a:r>
          </a:p>
          <a:p>
            <a:pPr lvl="1" eaLnBrk="1" hangingPunct="1"/>
            <a:endParaRPr lang="en-US" sz="1400" dirty="0">
              <a:solidFill>
                <a:schemeClr val="hlink"/>
              </a:solidFill>
              <a:latin typeface="Arial" charset="0"/>
            </a:endParaRPr>
          </a:p>
          <a:p>
            <a:pPr lvl="1" eaLnBrk="1" hangingPunct="1"/>
            <a:r>
              <a:rPr lang="en-US" sz="2400" dirty="0" err="1">
                <a:solidFill>
                  <a:srgbClr val="00B050"/>
                </a:solidFill>
                <a:latin typeface="Arial" charset="0"/>
              </a:rPr>
              <a:t>Semiconservative</a:t>
            </a:r>
            <a:r>
              <a:rPr lang="en-US" sz="2400" dirty="0">
                <a:solidFill>
                  <a:srgbClr val="00B050"/>
                </a:solidFill>
                <a:latin typeface="Arial" charset="0"/>
              </a:rPr>
              <a:t> model</a:t>
            </a:r>
          </a:p>
          <a:p>
            <a:pPr lvl="2" eaLnBrk="1" hangingPunct="1"/>
            <a:r>
              <a:rPr lang="en-US" sz="2000" dirty="0">
                <a:latin typeface="Arial" charset="0"/>
              </a:rPr>
              <a:t>The double-stranded DNA contains one parental and one daughter strand following replication</a:t>
            </a:r>
          </a:p>
          <a:p>
            <a:pPr lvl="1" eaLnBrk="1" hangingPunct="1"/>
            <a:endParaRPr lang="en-US" sz="1400" dirty="0">
              <a:solidFill>
                <a:schemeClr val="hlink"/>
              </a:solidFill>
              <a:latin typeface="Arial" charset="0"/>
            </a:endParaRPr>
          </a:p>
          <a:p>
            <a:pPr lvl="1" eaLnBrk="1" hangingPunct="1"/>
            <a:r>
              <a:rPr lang="en-US" sz="2400" dirty="0">
                <a:solidFill>
                  <a:schemeClr val="hlink"/>
                </a:solidFill>
                <a:latin typeface="Arial" charset="0"/>
              </a:rPr>
              <a:t>Dispersive model</a:t>
            </a:r>
          </a:p>
          <a:p>
            <a:pPr lvl="2" eaLnBrk="1" hangingPunct="1"/>
            <a:r>
              <a:rPr lang="en-US" sz="2000" dirty="0">
                <a:latin typeface="Arial" charset="0"/>
              </a:rPr>
              <a:t>Parental and daughter DNA are interspersed in both strands following replication</a:t>
            </a:r>
            <a:endParaRPr lang="en-US" sz="1600" dirty="0">
              <a:latin typeface="Arial" charset="0"/>
            </a:endParaRPr>
          </a:p>
        </p:txBody>
      </p:sp>
      <p:sp>
        <p:nvSpPr>
          <p:cNvPr id="7171" name="Rectangle 4"/>
          <p:cNvSpPr>
            <a:spLocks noChangeArrowheads="1"/>
          </p:cNvSpPr>
          <p:nvPr/>
        </p:nvSpPr>
        <p:spPr bwMode="auto">
          <a:xfrm>
            <a:off x="609600" y="6477000"/>
            <a:ext cx="7772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900" b="1" i="0">
                <a:latin typeface="Times New Roman" charset="0"/>
              </a:rPr>
              <a:t>Copyright ©The McGraw-Hill Companies, Inc. Permission required for reproduction or display</a:t>
            </a:r>
          </a:p>
        </p:txBody>
      </p:sp>
      <p:sp>
        <p:nvSpPr>
          <p:cNvPr id="1277957" name="Rectangle 5"/>
          <p:cNvSpPr>
            <a:spLocks noGrp="1" noChangeArrowheads="1"/>
          </p:cNvSpPr>
          <p:nvPr>
            <p:ph type="title"/>
          </p:nvPr>
        </p:nvSpPr>
        <p:spPr>
          <a:xfrm>
            <a:off x="228600" y="228600"/>
            <a:ext cx="8686800" cy="1059371"/>
          </a:xfrm>
        </p:spPr>
        <p:style>
          <a:lnRef idx="1">
            <a:schemeClr val="accent3"/>
          </a:lnRef>
          <a:fillRef idx="2">
            <a:schemeClr val="accent3"/>
          </a:fillRef>
          <a:effectRef idx="1">
            <a:schemeClr val="accent3"/>
          </a:effectRef>
          <a:fontRef idx="minor">
            <a:schemeClr val="dk1"/>
          </a:fontRef>
        </p:style>
        <p:txBody>
          <a:bodyPr>
            <a:normAutofit/>
          </a:bodyPr>
          <a:lstStyle/>
          <a:p>
            <a:pPr eaLnBrk="1" hangingPunct="1"/>
            <a:r>
              <a:rPr lang="en-US" sz="2800" b="1" dirty="0" smtClean="0">
                <a:solidFill>
                  <a:srgbClr val="FF0000"/>
                </a:solidFill>
                <a:latin typeface="Arial" charset="0"/>
              </a:rPr>
              <a:t>Which </a:t>
            </a:r>
            <a:r>
              <a:rPr lang="en-US" sz="2800" b="1" dirty="0">
                <a:solidFill>
                  <a:srgbClr val="FF0000"/>
                </a:solidFill>
                <a:latin typeface="Arial" charset="0"/>
              </a:rPr>
              <a:t>Model of DNA Replication is Correct?</a:t>
            </a:r>
          </a:p>
        </p:txBody>
      </p:sp>
    </p:spTree>
    <p:extLst>
      <p:ext uri="{BB962C8B-B14F-4D97-AF65-F5344CB8AC3E}">
        <p14:creationId xmlns:p14="http://schemas.microsoft.com/office/powerpoint/2010/main" val="604573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20" descr="bro92786_1102L"/>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896" y="1232257"/>
            <a:ext cx="9099104" cy="4192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050003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4498" name="Rectangle 2"/>
          <p:cNvSpPr>
            <a:spLocks noGrp="1" noChangeArrowheads="1"/>
          </p:cNvSpPr>
          <p:nvPr>
            <p:ph type="body" idx="1"/>
          </p:nvPr>
        </p:nvSpPr>
        <p:spPr>
          <a:xfrm>
            <a:off x="228600" y="304800"/>
            <a:ext cx="8458200" cy="6172200"/>
          </a:xfrm>
        </p:spPr>
        <p:txBody>
          <a:bodyPr/>
          <a:lstStyle/>
          <a:p>
            <a:pPr eaLnBrk="1" hangingPunct="1"/>
            <a:r>
              <a:rPr lang="en-US" sz="2400" dirty="0">
                <a:latin typeface="Arial" charset="0"/>
              </a:rPr>
              <a:t>In 1958, Matthew </a:t>
            </a:r>
            <a:r>
              <a:rPr lang="en-US" sz="2400" dirty="0" err="1">
                <a:latin typeface="Arial" charset="0"/>
              </a:rPr>
              <a:t>Meselson</a:t>
            </a:r>
            <a:r>
              <a:rPr lang="en-US" sz="2400" dirty="0">
                <a:latin typeface="Arial" charset="0"/>
              </a:rPr>
              <a:t> and Franklin Stahl devised a method to investigate these </a:t>
            </a:r>
            <a:r>
              <a:rPr lang="en-US" sz="2400" dirty="0" smtClean="0">
                <a:latin typeface="Arial" charset="0"/>
              </a:rPr>
              <a:t>models</a:t>
            </a:r>
          </a:p>
          <a:p>
            <a:pPr eaLnBrk="1" hangingPunct="1"/>
            <a:endParaRPr lang="en-US" sz="2000" dirty="0">
              <a:latin typeface="Arial" charset="0"/>
            </a:endParaRPr>
          </a:p>
          <a:p>
            <a:pPr eaLnBrk="1" hangingPunct="1"/>
            <a:r>
              <a:rPr lang="en-US" sz="2800" dirty="0">
                <a:latin typeface="Arial" charset="0"/>
              </a:rPr>
              <a:t>Their experiment can be summarized as such</a:t>
            </a:r>
          </a:p>
          <a:p>
            <a:pPr lvl="1" eaLnBrk="1" hangingPunct="1"/>
            <a:r>
              <a:rPr lang="en-US" sz="2400" dirty="0">
                <a:latin typeface="Arial" charset="0"/>
              </a:rPr>
              <a:t>Grow </a:t>
            </a:r>
            <a:r>
              <a:rPr lang="en-US" sz="2400" i="1" dirty="0">
                <a:latin typeface="Arial" charset="0"/>
              </a:rPr>
              <a:t>E. coli</a:t>
            </a:r>
            <a:r>
              <a:rPr lang="en-US" sz="2400" dirty="0">
                <a:latin typeface="Arial" charset="0"/>
              </a:rPr>
              <a:t> in the presence of </a:t>
            </a:r>
            <a:r>
              <a:rPr lang="en-US" sz="2400" baseline="30000" dirty="0">
                <a:latin typeface="Arial" charset="0"/>
              </a:rPr>
              <a:t>15</a:t>
            </a:r>
            <a:r>
              <a:rPr lang="en-US" sz="2400" dirty="0">
                <a:latin typeface="Arial" charset="0"/>
              </a:rPr>
              <a:t>N (a heavy isotope of Nitrogen) for many generations</a:t>
            </a:r>
          </a:p>
          <a:p>
            <a:pPr lvl="2" eaLnBrk="1" hangingPunct="1"/>
            <a:r>
              <a:rPr lang="en-US" sz="2000" dirty="0">
                <a:latin typeface="Arial" charset="0"/>
              </a:rPr>
              <a:t>The population of cells had heavy-labeled DNA</a:t>
            </a:r>
          </a:p>
          <a:p>
            <a:pPr lvl="1" eaLnBrk="1" hangingPunct="1"/>
            <a:r>
              <a:rPr lang="en-US" sz="2400" dirty="0">
                <a:latin typeface="Arial" charset="0"/>
              </a:rPr>
              <a:t>Switch </a:t>
            </a:r>
            <a:r>
              <a:rPr lang="en-US" sz="2400" i="1" dirty="0">
                <a:latin typeface="Arial" charset="0"/>
              </a:rPr>
              <a:t>E. coli</a:t>
            </a:r>
            <a:r>
              <a:rPr lang="en-US" sz="2400" dirty="0">
                <a:latin typeface="Arial" charset="0"/>
              </a:rPr>
              <a:t> to medium containing only </a:t>
            </a:r>
            <a:r>
              <a:rPr lang="en-US" sz="2400" baseline="30000" dirty="0">
                <a:latin typeface="Arial" charset="0"/>
              </a:rPr>
              <a:t>14</a:t>
            </a:r>
            <a:r>
              <a:rPr lang="en-US" sz="2400" dirty="0">
                <a:latin typeface="Arial" charset="0"/>
              </a:rPr>
              <a:t>N (a light isotope of Nitrogen)</a:t>
            </a:r>
          </a:p>
          <a:p>
            <a:pPr lvl="1" eaLnBrk="1" hangingPunct="1"/>
            <a:r>
              <a:rPr lang="en-US" sz="2400" dirty="0">
                <a:latin typeface="Arial" charset="0"/>
              </a:rPr>
              <a:t>Collect sample of cells after various times</a:t>
            </a:r>
          </a:p>
          <a:p>
            <a:pPr lvl="1" eaLnBrk="1" hangingPunct="1"/>
            <a:r>
              <a:rPr lang="en-US" sz="2400" dirty="0">
                <a:latin typeface="Arial" charset="0"/>
              </a:rPr>
              <a:t>Analyze the density of the DNA by centrifugation using a </a:t>
            </a:r>
            <a:r>
              <a:rPr lang="en-US" sz="2400" dirty="0" smtClean="0">
                <a:latin typeface="Arial" charset="0"/>
              </a:rPr>
              <a:t>CsCl</a:t>
            </a:r>
            <a:r>
              <a:rPr lang="en-US" sz="2400" baseline="-25000" dirty="0" smtClean="0">
                <a:latin typeface="Arial" charset="0"/>
              </a:rPr>
              <a:t>2 </a:t>
            </a:r>
            <a:r>
              <a:rPr lang="en-US" sz="2400" dirty="0" smtClean="0">
                <a:latin typeface="Arial" charset="0"/>
              </a:rPr>
              <a:t>gradient</a:t>
            </a:r>
            <a:endParaRPr lang="en-US" sz="1800" dirty="0">
              <a:latin typeface="Arial" charset="0"/>
            </a:endParaRPr>
          </a:p>
        </p:txBody>
      </p:sp>
      <p:sp>
        <p:nvSpPr>
          <p:cNvPr id="9219" name="Rectangle 3"/>
          <p:cNvSpPr>
            <a:spLocks noChangeArrowheads="1"/>
          </p:cNvSpPr>
          <p:nvPr/>
        </p:nvSpPr>
        <p:spPr bwMode="auto">
          <a:xfrm>
            <a:off x="609600" y="6477000"/>
            <a:ext cx="7772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900" b="1" i="0">
                <a:latin typeface="Times New Roman" charset="0"/>
              </a:rPr>
              <a:t>Copyright ©The McGraw-Hill Companies, Inc. Permission required for reproduction or display</a:t>
            </a:r>
          </a:p>
        </p:txBody>
      </p:sp>
    </p:spTree>
    <p:extLst>
      <p:ext uri="{BB962C8B-B14F-4D97-AF65-F5344CB8AC3E}">
        <p14:creationId xmlns:p14="http://schemas.microsoft.com/office/powerpoint/2010/main" val="42778100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562" name="Rectangle 2"/>
          <p:cNvSpPr>
            <a:spLocks noChangeArrowheads="1"/>
          </p:cNvSpPr>
          <p:nvPr/>
        </p:nvSpPr>
        <p:spPr bwMode="auto">
          <a:xfrm>
            <a:off x="228600" y="533400"/>
            <a:ext cx="7793038" cy="623888"/>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3"/>
          </a:lnRef>
          <a:fillRef idx="2">
            <a:schemeClr val="accent3"/>
          </a:fillRef>
          <a:effectRef idx="1">
            <a:schemeClr val="accent3"/>
          </a:effectRef>
          <a:fontRef idx="minor">
            <a:schemeClr val="dk1"/>
          </a:fontRef>
        </p:style>
        <p:txBody>
          <a:bodyPr anchor="b"/>
          <a:lstStyle/>
          <a:p>
            <a:pPr eaLnBrk="1" hangingPunct="1"/>
            <a:r>
              <a:rPr lang="en-US" sz="3600" i="0" dirty="0">
                <a:solidFill>
                  <a:schemeClr val="tx2"/>
                </a:solidFill>
                <a:latin typeface="Arial" charset="0"/>
              </a:rPr>
              <a:t>The Data</a:t>
            </a:r>
            <a:r>
              <a:rPr lang="en-US" sz="3200" i="0" dirty="0">
                <a:solidFill>
                  <a:schemeClr val="tx2"/>
                </a:solidFill>
                <a:latin typeface="Arial" charset="0"/>
              </a:rPr>
              <a:t> </a:t>
            </a:r>
          </a:p>
        </p:txBody>
      </p:sp>
      <p:sp>
        <p:nvSpPr>
          <p:cNvPr id="13315" name="Rectangle 4"/>
          <p:cNvSpPr>
            <a:spLocks noChangeArrowheads="1"/>
          </p:cNvSpPr>
          <p:nvPr/>
        </p:nvSpPr>
        <p:spPr bwMode="auto">
          <a:xfrm>
            <a:off x="609600" y="6477000"/>
            <a:ext cx="7772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900" b="1" i="0">
                <a:latin typeface="Times New Roman" charset="0"/>
              </a:rPr>
              <a:t>Copyright ©The McGraw-Hill Companies, Inc. Permission required for reproduction or display</a:t>
            </a:r>
          </a:p>
        </p:txBody>
      </p:sp>
      <p:pic>
        <p:nvPicPr>
          <p:cNvPr id="13317" name="Picture 15" descr="bro92786_1103L"/>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13225" y="1556792"/>
            <a:ext cx="8958205"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357779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3" descr="bro92786_1103L"/>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09600" y="1219200"/>
            <a:ext cx="7391400" cy="320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18606" name="Rectangle 14"/>
          <p:cNvSpPr>
            <a:spLocks noChangeArrowheads="1"/>
          </p:cNvSpPr>
          <p:nvPr/>
        </p:nvSpPr>
        <p:spPr bwMode="auto">
          <a:xfrm>
            <a:off x="228600" y="527050"/>
            <a:ext cx="7793038" cy="623888"/>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3"/>
          </a:lnRef>
          <a:fillRef idx="2">
            <a:schemeClr val="accent3"/>
          </a:fillRef>
          <a:effectRef idx="1">
            <a:schemeClr val="accent3"/>
          </a:effectRef>
          <a:fontRef idx="minor">
            <a:schemeClr val="dk1"/>
          </a:fontRef>
        </p:style>
        <p:txBody>
          <a:bodyPr anchor="b"/>
          <a:lstStyle/>
          <a:p>
            <a:pPr eaLnBrk="1" hangingPunct="1"/>
            <a:r>
              <a:rPr lang="en-US" sz="3600" i="0" dirty="0">
                <a:solidFill>
                  <a:schemeClr val="tx2"/>
                </a:solidFill>
                <a:latin typeface="Arial" charset="0"/>
              </a:rPr>
              <a:t>Interpreting the Data</a:t>
            </a:r>
            <a:r>
              <a:rPr lang="en-US" sz="3200" i="0" dirty="0">
                <a:solidFill>
                  <a:schemeClr val="tx2"/>
                </a:solidFill>
                <a:latin typeface="Arial" charset="0"/>
              </a:rPr>
              <a:t> </a:t>
            </a:r>
          </a:p>
        </p:txBody>
      </p:sp>
      <p:sp>
        <p:nvSpPr>
          <p:cNvPr id="14340" name="Rectangle 15"/>
          <p:cNvSpPr>
            <a:spLocks noChangeArrowheads="1"/>
          </p:cNvSpPr>
          <p:nvPr/>
        </p:nvSpPr>
        <p:spPr bwMode="auto">
          <a:xfrm>
            <a:off x="609600" y="6470650"/>
            <a:ext cx="7772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en-US" sz="900" b="1" i="0">
                <a:latin typeface="Times New Roman" charset="0"/>
              </a:rPr>
              <a:t>Copyright ©The McGraw-Hill Companies, Inc. Permission required for reproduction or display</a:t>
            </a:r>
          </a:p>
        </p:txBody>
      </p:sp>
      <p:sp>
        <p:nvSpPr>
          <p:cNvPr id="1518609" name="AutoShape 17"/>
          <p:cNvSpPr>
            <a:spLocks noChangeArrowheads="1"/>
          </p:cNvSpPr>
          <p:nvPr/>
        </p:nvSpPr>
        <p:spPr bwMode="auto">
          <a:xfrm>
            <a:off x="4191000" y="4724400"/>
            <a:ext cx="3276600" cy="1143000"/>
          </a:xfrm>
          <a:prstGeom prst="wedgeRectCallout">
            <a:avLst>
              <a:gd name="adj1" fmla="val -27856"/>
              <a:gd name="adj2" fmla="val -169444"/>
            </a:avLst>
          </a:prstGeom>
          <a:solidFill>
            <a:srgbClr val="FFCC99"/>
          </a:solidFill>
          <a:ln w="9525">
            <a:solidFill>
              <a:schemeClr val="tx1"/>
            </a:solidFill>
            <a:miter lim="800000"/>
            <a:headEnd/>
            <a:tailEnd/>
          </a:ln>
        </p:spPr>
        <p:txBody>
          <a:bodyPr/>
          <a:lstStyle/>
          <a:p>
            <a:pPr algn="ctr"/>
            <a:r>
              <a:rPr lang="en-US" sz="1400" b="1" i="0">
                <a:solidFill>
                  <a:schemeClr val="folHlink"/>
                </a:solidFill>
                <a:latin typeface="Arial" charset="0"/>
              </a:rPr>
              <a:t>After one generation,                     DNA is </a:t>
            </a:r>
            <a:r>
              <a:rPr lang="ja-JP" altLang="en-US" sz="1400" b="1" i="0">
                <a:solidFill>
                  <a:schemeClr val="folHlink"/>
                </a:solidFill>
                <a:latin typeface="Arial" charset="0"/>
              </a:rPr>
              <a:t>“</a:t>
            </a:r>
            <a:r>
              <a:rPr lang="en-US" sz="1400" b="1" i="0">
                <a:solidFill>
                  <a:schemeClr val="folHlink"/>
                </a:solidFill>
                <a:latin typeface="Arial" charset="0"/>
              </a:rPr>
              <a:t>half-heavy</a:t>
            </a:r>
            <a:r>
              <a:rPr lang="ja-JP" altLang="en-US" sz="1400" b="1" i="0">
                <a:solidFill>
                  <a:schemeClr val="folHlink"/>
                </a:solidFill>
                <a:latin typeface="Arial" charset="0"/>
              </a:rPr>
              <a:t>”</a:t>
            </a:r>
            <a:endParaRPr lang="en-US" sz="1400" b="1" i="0">
              <a:solidFill>
                <a:schemeClr val="folHlink"/>
              </a:solidFill>
              <a:latin typeface="Arial" charset="0"/>
            </a:endParaRPr>
          </a:p>
        </p:txBody>
      </p:sp>
      <p:sp>
        <p:nvSpPr>
          <p:cNvPr id="1518610" name="Text Box 18"/>
          <p:cNvSpPr txBox="1">
            <a:spLocks noChangeArrowheads="1"/>
          </p:cNvSpPr>
          <p:nvPr/>
        </p:nvSpPr>
        <p:spPr bwMode="auto">
          <a:xfrm>
            <a:off x="4191000" y="5334000"/>
            <a:ext cx="3352800"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i="1">
                <a:solidFill>
                  <a:schemeClr val="tx1"/>
                </a:solidFill>
                <a:latin typeface="Tahoma" charset="0"/>
                <a:ea typeface="ＭＳ Ｐゴシック" charset="0"/>
              </a:defRPr>
            </a:lvl1pPr>
            <a:lvl2pPr marL="742950" indent="-285750">
              <a:defRPr i="1">
                <a:solidFill>
                  <a:schemeClr val="tx1"/>
                </a:solidFill>
                <a:latin typeface="Tahoma" charset="0"/>
                <a:ea typeface="ＭＳ Ｐゴシック" charset="0"/>
              </a:defRPr>
            </a:lvl2pPr>
            <a:lvl3pPr marL="1143000" indent="-228600">
              <a:defRPr i="1">
                <a:solidFill>
                  <a:schemeClr val="tx1"/>
                </a:solidFill>
                <a:latin typeface="Tahoma" charset="0"/>
                <a:ea typeface="ＭＳ Ｐゴシック" charset="0"/>
              </a:defRPr>
            </a:lvl3pPr>
            <a:lvl4pPr marL="1600200" indent="-228600">
              <a:defRPr i="1">
                <a:solidFill>
                  <a:schemeClr val="tx1"/>
                </a:solidFill>
                <a:latin typeface="Tahoma" charset="0"/>
                <a:ea typeface="ＭＳ Ｐゴシック" charset="0"/>
              </a:defRPr>
            </a:lvl4pPr>
            <a:lvl5pPr marL="2057400" indent="-228600">
              <a:defRPr i="1">
                <a:solidFill>
                  <a:schemeClr val="tx1"/>
                </a:solidFill>
                <a:latin typeface="Tahoma" charset="0"/>
                <a:ea typeface="ＭＳ Ｐゴシック" charset="0"/>
              </a:defRPr>
            </a:lvl5pPr>
            <a:lvl6pPr marL="2514600" indent="-228600" eaLnBrk="0" fontAlgn="base" hangingPunct="0">
              <a:spcBef>
                <a:spcPct val="0"/>
              </a:spcBef>
              <a:spcAft>
                <a:spcPct val="0"/>
              </a:spcAft>
              <a:defRPr i="1">
                <a:solidFill>
                  <a:schemeClr val="tx1"/>
                </a:solidFill>
                <a:latin typeface="Tahoma" charset="0"/>
                <a:ea typeface="ＭＳ Ｐゴシック" charset="0"/>
              </a:defRPr>
            </a:lvl6pPr>
            <a:lvl7pPr marL="2971800" indent="-228600" eaLnBrk="0" fontAlgn="base" hangingPunct="0">
              <a:spcBef>
                <a:spcPct val="0"/>
              </a:spcBef>
              <a:spcAft>
                <a:spcPct val="0"/>
              </a:spcAft>
              <a:defRPr i="1">
                <a:solidFill>
                  <a:schemeClr val="tx1"/>
                </a:solidFill>
                <a:latin typeface="Tahoma" charset="0"/>
                <a:ea typeface="ＭＳ Ｐゴシック" charset="0"/>
              </a:defRPr>
            </a:lvl7pPr>
            <a:lvl8pPr marL="3429000" indent="-228600" eaLnBrk="0" fontAlgn="base" hangingPunct="0">
              <a:spcBef>
                <a:spcPct val="0"/>
              </a:spcBef>
              <a:spcAft>
                <a:spcPct val="0"/>
              </a:spcAft>
              <a:defRPr i="1">
                <a:solidFill>
                  <a:schemeClr val="tx1"/>
                </a:solidFill>
                <a:latin typeface="Tahoma" charset="0"/>
                <a:ea typeface="ＭＳ Ｐゴシック" charset="0"/>
              </a:defRPr>
            </a:lvl8pPr>
            <a:lvl9pPr marL="3886200" indent="-228600" eaLnBrk="0" fontAlgn="base" hangingPunct="0">
              <a:spcBef>
                <a:spcPct val="0"/>
              </a:spcBef>
              <a:spcAft>
                <a:spcPct val="0"/>
              </a:spcAft>
              <a:defRPr i="1">
                <a:solidFill>
                  <a:schemeClr val="tx1"/>
                </a:solidFill>
                <a:latin typeface="Tahoma" charset="0"/>
                <a:ea typeface="ＭＳ Ｐゴシック" charset="0"/>
              </a:defRPr>
            </a:lvl9pPr>
          </a:lstStyle>
          <a:p>
            <a:pPr algn="ctr"/>
            <a:r>
              <a:rPr lang="en-US" sz="1400" b="1" i="0">
                <a:solidFill>
                  <a:schemeClr val="folHlink"/>
                </a:solidFill>
                <a:latin typeface="Arial" charset="0"/>
              </a:rPr>
              <a:t>This is consistent with both semi-conservative and dispersive models</a:t>
            </a:r>
          </a:p>
        </p:txBody>
      </p:sp>
      <p:sp>
        <p:nvSpPr>
          <p:cNvPr id="1518611" name="AutoShape 19"/>
          <p:cNvSpPr>
            <a:spLocks noChangeArrowheads="1"/>
          </p:cNvSpPr>
          <p:nvPr/>
        </p:nvSpPr>
        <p:spPr bwMode="auto">
          <a:xfrm>
            <a:off x="457200" y="5334000"/>
            <a:ext cx="3352800" cy="990600"/>
          </a:xfrm>
          <a:prstGeom prst="wedgeRectCallout">
            <a:avLst>
              <a:gd name="adj1" fmla="val 20926"/>
              <a:gd name="adj2" fmla="val -249199"/>
            </a:avLst>
          </a:prstGeom>
          <a:solidFill>
            <a:srgbClr val="FFCC99"/>
          </a:solidFill>
          <a:ln w="9525">
            <a:solidFill>
              <a:schemeClr val="tx1"/>
            </a:solidFill>
            <a:miter lim="800000"/>
            <a:headEnd/>
            <a:tailEnd/>
          </a:ln>
        </p:spPr>
        <p:txBody>
          <a:bodyPr/>
          <a:lstStyle/>
          <a:p>
            <a:pPr algn="ctr"/>
            <a:r>
              <a:rPr lang="en-US" sz="1400" b="1" i="0" dirty="0">
                <a:solidFill>
                  <a:schemeClr val="folHlink"/>
                </a:solidFill>
                <a:latin typeface="Arial" charset="0"/>
              </a:rPr>
              <a:t>After ~ two generations, DNA is of two types: </a:t>
            </a:r>
            <a:r>
              <a:rPr lang="ja-JP" altLang="en-US" sz="1400" b="1" i="0" dirty="0">
                <a:solidFill>
                  <a:schemeClr val="folHlink"/>
                </a:solidFill>
                <a:latin typeface="Arial" charset="0"/>
              </a:rPr>
              <a:t>“</a:t>
            </a:r>
            <a:r>
              <a:rPr lang="en-US" sz="1400" b="1" i="0" dirty="0">
                <a:solidFill>
                  <a:srgbClr val="33CC33"/>
                </a:solidFill>
                <a:latin typeface="Arial" charset="0"/>
              </a:rPr>
              <a:t>light</a:t>
            </a:r>
            <a:r>
              <a:rPr lang="ja-JP" altLang="en-US" sz="1400" b="1" i="0" dirty="0">
                <a:solidFill>
                  <a:schemeClr val="folHlink"/>
                </a:solidFill>
                <a:latin typeface="Arial" charset="0"/>
              </a:rPr>
              <a:t>”</a:t>
            </a:r>
            <a:r>
              <a:rPr lang="en-US" sz="1400" b="1" i="0" dirty="0">
                <a:solidFill>
                  <a:schemeClr val="folHlink"/>
                </a:solidFill>
                <a:latin typeface="Arial" charset="0"/>
              </a:rPr>
              <a:t> and </a:t>
            </a:r>
            <a:r>
              <a:rPr lang="ja-JP" altLang="en-US" sz="1400" b="1" i="0" dirty="0">
                <a:solidFill>
                  <a:schemeClr val="folHlink"/>
                </a:solidFill>
                <a:latin typeface="Arial" charset="0"/>
              </a:rPr>
              <a:t>“</a:t>
            </a:r>
            <a:r>
              <a:rPr lang="en-US" sz="1400" b="1" i="0" dirty="0">
                <a:solidFill>
                  <a:srgbClr val="FF0000"/>
                </a:solidFill>
                <a:latin typeface="Arial" charset="0"/>
              </a:rPr>
              <a:t>half-heavy</a:t>
            </a:r>
            <a:r>
              <a:rPr lang="ja-JP" altLang="en-US" sz="1400" b="1" i="0" dirty="0">
                <a:solidFill>
                  <a:schemeClr val="folHlink"/>
                </a:solidFill>
                <a:latin typeface="Arial" charset="0"/>
              </a:rPr>
              <a:t>”</a:t>
            </a:r>
            <a:endParaRPr lang="en-US" sz="1400" b="1" i="0" dirty="0">
              <a:solidFill>
                <a:schemeClr val="folHlink"/>
              </a:solidFill>
              <a:latin typeface="Arial" charset="0"/>
            </a:endParaRPr>
          </a:p>
        </p:txBody>
      </p:sp>
      <p:sp>
        <p:nvSpPr>
          <p:cNvPr id="1518612" name="Text Box 20"/>
          <p:cNvSpPr txBox="1">
            <a:spLocks noChangeArrowheads="1"/>
          </p:cNvSpPr>
          <p:nvPr/>
        </p:nvSpPr>
        <p:spPr bwMode="auto">
          <a:xfrm>
            <a:off x="685800" y="5807075"/>
            <a:ext cx="2895600"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i="1">
                <a:solidFill>
                  <a:schemeClr val="tx1"/>
                </a:solidFill>
                <a:latin typeface="Tahoma" charset="0"/>
                <a:ea typeface="ＭＳ Ｐゴシック" charset="0"/>
              </a:defRPr>
            </a:lvl1pPr>
            <a:lvl2pPr marL="742950" indent="-285750">
              <a:defRPr i="1">
                <a:solidFill>
                  <a:schemeClr val="tx1"/>
                </a:solidFill>
                <a:latin typeface="Tahoma" charset="0"/>
                <a:ea typeface="ＭＳ Ｐゴシック" charset="0"/>
              </a:defRPr>
            </a:lvl2pPr>
            <a:lvl3pPr marL="1143000" indent="-228600">
              <a:defRPr i="1">
                <a:solidFill>
                  <a:schemeClr val="tx1"/>
                </a:solidFill>
                <a:latin typeface="Tahoma" charset="0"/>
                <a:ea typeface="ＭＳ Ｐゴシック" charset="0"/>
              </a:defRPr>
            </a:lvl3pPr>
            <a:lvl4pPr marL="1600200" indent="-228600">
              <a:defRPr i="1">
                <a:solidFill>
                  <a:schemeClr val="tx1"/>
                </a:solidFill>
                <a:latin typeface="Tahoma" charset="0"/>
                <a:ea typeface="ＭＳ Ｐゴシック" charset="0"/>
              </a:defRPr>
            </a:lvl4pPr>
            <a:lvl5pPr marL="2057400" indent="-228600">
              <a:defRPr i="1">
                <a:solidFill>
                  <a:schemeClr val="tx1"/>
                </a:solidFill>
                <a:latin typeface="Tahoma" charset="0"/>
                <a:ea typeface="ＭＳ Ｐゴシック" charset="0"/>
              </a:defRPr>
            </a:lvl5pPr>
            <a:lvl6pPr marL="2514600" indent="-228600" eaLnBrk="0" fontAlgn="base" hangingPunct="0">
              <a:spcBef>
                <a:spcPct val="0"/>
              </a:spcBef>
              <a:spcAft>
                <a:spcPct val="0"/>
              </a:spcAft>
              <a:defRPr i="1">
                <a:solidFill>
                  <a:schemeClr val="tx1"/>
                </a:solidFill>
                <a:latin typeface="Tahoma" charset="0"/>
                <a:ea typeface="ＭＳ Ｐゴシック" charset="0"/>
              </a:defRPr>
            </a:lvl6pPr>
            <a:lvl7pPr marL="2971800" indent="-228600" eaLnBrk="0" fontAlgn="base" hangingPunct="0">
              <a:spcBef>
                <a:spcPct val="0"/>
              </a:spcBef>
              <a:spcAft>
                <a:spcPct val="0"/>
              </a:spcAft>
              <a:defRPr i="1">
                <a:solidFill>
                  <a:schemeClr val="tx1"/>
                </a:solidFill>
                <a:latin typeface="Tahoma" charset="0"/>
                <a:ea typeface="ＭＳ Ｐゴシック" charset="0"/>
              </a:defRPr>
            </a:lvl7pPr>
            <a:lvl8pPr marL="3429000" indent="-228600" eaLnBrk="0" fontAlgn="base" hangingPunct="0">
              <a:spcBef>
                <a:spcPct val="0"/>
              </a:spcBef>
              <a:spcAft>
                <a:spcPct val="0"/>
              </a:spcAft>
              <a:defRPr i="1">
                <a:solidFill>
                  <a:schemeClr val="tx1"/>
                </a:solidFill>
                <a:latin typeface="Tahoma" charset="0"/>
                <a:ea typeface="ＭＳ Ｐゴシック" charset="0"/>
              </a:defRPr>
            </a:lvl8pPr>
            <a:lvl9pPr marL="3886200" indent="-228600" eaLnBrk="0" fontAlgn="base" hangingPunct="0">
              <a:spcBef>
                <a:spcPct val="0"/>
              </a:spcBef>
              <a:spcAft>
                <a:spcPct val="0"/>
              </a:spcAft>
              <a:defRPr i="1">
                <a:solidFill>
                  <a:schemeClr val="tx1"/>
                </a:solidFill>
                <a:latin typeface="Tahoma" charset="0"/>
                <a:ea typeface="ＭＳ Ｐゴシック" charset="0"/>
              </a:defRPr>
            </a:lvl9pPr>
          </a:lstStyle>
          <a:p>
            <a:pPr algn="ctr"/>
            <a:r>
              <a:rPr lang="en-US" sz="1400" b="1" i="0">
                <a:solidFill>
                  <a:schemeClr val="folHlink"/>
                </a:solidFill>
                <a:latin typeface="Arial" charset="0"/>
              </a:rPr>
              <a:t>This is consistent with </a:t>
            </a:r>
            <a:r>
              <a:rPr lang="en-US" sz="1400" b="1" i="0">
                <a:solidFill>
                  <a:schemeClr val="tx2"/>
                </a:solidFill>
                <a:latin typeface="Arial" charset="0"/>
              </a:rPr>
              <a:t>only</a:t>
            </a:r>
            <a:r>
              <a:rPr lang="en-US" sz="1400" b="1" i="0">
                <a:solidFill>
                  <a:schemeClr val="folHlink"/>
                </a:solidFill>
                <a:latin typeface="Arial" charset="0"/>
              </a:rPr>
              <a:t>   the semi-conservative model</a:t>
            </a:r>
          </a:p>
        </p:txBody>
      </p:sp>
      <p:sp>
        <p:nvSpPr>
          <p:cNvPr id="1518613" name="Rectangle 21"/>
          <p:cNvSpPr>
            <a:spLocks noChangeArrowheads="1"/>
          </p:cNvSpPr>
          <p:nvPr/>
        </p:nvSpPr>
        <p:spPr bwMode="auto">
          <a:xfrm>
            <a:off x="2590800" y="3194050"/>
            <a:ext cx="685800" cy="234950"/>
          </a:xfrm>
          <a:prstGeom prst="rect">
            <a:avLst/>
          </a:prstGeom>
          <a:noFill/>
          <a:ln w="31750">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1518614" name="Rectangle 22"/>
          <p:cNvSpPr>
            <a:spLocks noChangeArrowheads="1"/>
          </p:cNvSpPr>
          <p:nvPr/>
        </p:nvSpPr>
        <p:spPr bwMode="auto">
          <a:xfrm>
            <a:off x="2590800" y="2965450"/>
            <a:ext cx="685800" cy="234950"/>
          </a:xfrm>
          <a:prstGeom prst="rect">
            <a:avLst/>
          </a:prstGeom>
          <a:noFill/>
          <a:ln w="3175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257541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4868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History data on DNA</a:t>
            </a:r>
            <a:endParaRPr lang="ru-RU" dirty="0"/>
          </a:p>
        </p:txBody>
      </p:sp>
      <p:sp>
        <p:nvSpPr>
          <p:cNvPr id="3" name="Содержимое 2"/>
          <p:cNvSpPr>
            <a:spLocks noGrp="1"/>
          </p:cNvSpPr>
          <p:nvPr>
            <p:ph idx="1"/>
          </p:nvPr>
        </p:nvSpPr>
        <p:spPr>
          <a:xfrm>
            <a:off x="0" y="548680"/>
            <a:ext cx="9144000" cy="6309320"/>
          </a:xfrm>
        </p:spPr>
        <p:txBody>
          <a:bodyPr>
            <a:normAutofit fontScale="25000" lnSpcReduction="20000"/>
          </a:bodyPr>
          <a:lstStyle/>
          <a:p>
            <a:pPr marL="0" indent="0">
              <a:lnSpc>
                <a:spcPct val="120000"/>
              </a:lnSpc>
              <a:spcBef>
                <a:spcPts val="0"/>
              </a:spcBef>
            </a:pPr>
            <a:r>
              <a:rPr lang="en-US" sz="7200" dirty="0" smtClean="0">
                <a:latin typeface="Arial" pitchFamily="34" charset="0"/>
                <a:cs typeface="Arial" pitchFamily="34" charset="0"/>
              </a:rPr>
              <a:t>1869 </a:t>
            </a:r>
            <a:r>
              <a:rPr lang="en-US" sz="7200" dirty="0" smtClean="0">
                <a:latin typeface="Arial" pitchFamily="34" charset="0"/>
                <a:cs typeface="Arial" pitchFamily="34" charset="0"/>
                <a:hlinkClick r:id="rId2" tooltip="Friedrich Miescher"/>
              </a:rPr>
              <a:t>Friedrich </a:t>
            </a:r>
            <a:r>
              <a:rPr lang="en-US" sz="7200" dirty="0" err="1" smtClean="0">
                <a:latin typeface="Arial" pitchFamily="34" charset="0"/>
                <a:cs typeface="Arial" pitchFamily="34" charset="0"/>
                <a:hlinkClick r:id="rId2" tooltip="Friedrich Miescher"/>
              </a:rPr>
              <a:t>Miescher</a:t>
            </a:r>
            <a:r>
              <a:rPr lang="ru-RU" sz="7200" dirty="0" smtClean="0">
                <a:latin typeface="Arial" pitchFamily="34" charset="0"/>
                <a:cs typeface="Arial" pitchFamily="34" charset="0"/>
              </a:rPr>
              <a:t> </a:t>
            </a:r>
            <a:r>
              <a:rPr lang="en-US" sz="7200" dirty="0" smtClean="0">
                <a:latin typeface="Arial" pitchFamily="34" charset="0"/>
                <a:cs typeface="Arial" pitchFamily="34" charset="0"/>
              </a:rPr>
              <a:t>"</a:t>
            </a:r>
            <a:r>
              <a:rPr lang="en-US" sz="7200" dirty="0" err="1" smtClean="0">
                <a:latin typeface="Arial" pitchFamily="34" charset="0"/>
                <a:cs typeface="Arial" pitchFamily="34" charset="0"/>
              </a:rPr>
              <a:t>nuclein</a:t>
            </a:r>
            <a:r>
              <a:rPr lang="en-US" sz="7200" dirty="0" smtClean="0">
                <a:latin typeface="Arial" pitchFamily="34" charset="0"/>
                <a:cs typeface="Arial" pitchFamily="34" charset="0"/>
              </a:rPr>
              <a:t>”, the microscopic substance in cells of the pus</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1878 </a:t>
            </a:r>
            <a:r>
              <a:rPr lang="en-US" sz="7200" dirty="0" smtClean="0">
                <a:latin typeface="Arial" pitchFamily="34" charset="0"/>
                <a:cs typeface="Arial" pitchFamily="34" charset="0"/>
                <a:hlinkClick r:id="rId3" tooltip="Albrecht Kossel"/>
              </a:rPr>
              <a:t>Albrecht Kossel</a:t>
            </a:r>
            <a:r>
              <a:rPr lang="en-US" sz="7200" dirty="0" smtClean="0">
                <a:latin typeface="Arial" pitchFamily="34" charset="0"/>
                <a:cs typeface="Arial" pitchFamily="34" charset="0"/>
              </a:rPr>
              <a:t> isolated "</a:t>
            </a:r>
            <a:r>
              <a:rPr lang="en-US" sz="7200" dirty="0" err="1" smtClean="0">
                <a:latin typeface="Arial" pitchFamily="34" charset="0"/>
                <a:cs typeface="Arial" pitchFamily="34" charset="0"/>
              </a:rPr>
              <a:t>nuclein</a:t>
            </a:r>
            <a:r>
              <a:rPr lang="en-US" sz="7200" dirty="0" smtClean="0">
                <a:latin typeface="Arial" pitchFamily="34" charset="0"/>
                <a:cs typeface="Arial" pitchFamily="34" charset="0"/>
              </a:rPr>
              <a:t>", nucleic acid, 5 </a:t>
            </a:r>
            <a:r>
              <a:rPr lang="en-US" sz="7200" dirty="0" err="1" smtClean="0">
                <a:latin typeface="Arial" pitchFamily="34" charset="0"/>
                <a:cs typeface="Arial" pitchFamily="34" charset="0"/>
                <a:hlinkClick r:id="rId4" tooltip="Nucleobase"/>
              </a:rPr>
              <a:t>nucleobases</a:t>
            </a:r>
            <a:r>
              <a:rPr lang="en-US" sz="7200" dirty="0" smtClean="0">
                <a:latin typeface="Arial" pitchFamily="34" charset="0"/>
                <a:cs typeface="Arial" pitchFamily="34" charset="0"/>
              </a:rPr>
              <a:t>.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1919 </a:t>
            </a:r>
            <a:r>
              <a:rPr lang="en-US" sz="7200" u="sng" dirty="0" smtClean="0">
                <a:solidFill>
                  <a:srgbClr val="0070C0"/>
                </a:solidFill>
                <a:latin typeface="Arial" pitchFamily="34" charset="0"/>
                <a:cs typeface="Arial" pitchFamily="34" charset="0"/>
              </a:rPr>
              <a:t>Phoebus </a:t>
            </a:r>
            <a:r>
              <a:rPr lang="en-US" sz="7200" u="sng" dirty="0" err="1" smtClean="0">
                <a:solidFill>
                  <a:srgbClr val="0070C0"/>
                </a:solidFill>
                <a:latin typeface="Arial" pitchFamily="34" charset="0"/>
                <a:cs typeface="Arial" pitchFamily="34" charset="0"/>
              </a:rPr>
              <a:t>Levene</a:t>
            </a:r>
            <a:r>
              <a:rPr lang="en-US" sz="7200" u="sng" dirty="0" smtClean="0">
                <a:solidFill>
                  <a:srgbClr val="0070C0"/>
                </a:solidFill>
                <a:latin typeface="Arial" pitchFamily="34" charset="0"/>
                <a:cs typeface="Arial" pitchFamily="34" charset="0"/>
              </a:rPr>
              <a:t> </a:t>
            </a:r>
            <a:r>
              <a:rPr lang="en-US" sz="7200" dirty="0" smtClean="0">
                <a:latin typeface="Arial" pitchFamily="34" charset="0"/>
                <a:cs typeface="Arial" pitchFamily="34" charset="0"/>
              </a:rPr>
              <a:t>– nucleotide: base, sugar &amp; phosphate. NA as a String of repeated nucleotides linked through the phosphate groups.</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1927 </a:t>
            </a:r>
            <a:r>
              <a:rPr lang="en-US" sz="7200" dirty="0" err="1" smtClean="0">
                <a:latin typeface="Arial" pitchFamily="34" charset="0"/>
                <a:cs typeface="Arial" pitchFamily="34" charset="0"/>
                <a:hlinkClick r:id="rId5" tooltip="Nikolai Koltsov"/>
              </a:rPr>
              <a:t>N.Koltsov</a:t>
            </a:r>
            <a:r>
              <a:rPr lang="en-US" sz="7200" dirty="0" smtClean="0">
                <a:latin typeface="Arial" pitchFamily="34" charset="0"/>
                <a:cs typeface="Arial" pitchFamily="34" charset="0"/>
              </a:rPr>
              <a:t> inheritance via a "giant hereditary molecule“;“2 mirror strands replicating in a semi-conservative fashion using each strand as a template".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1937 </a:t>
            </a:r>
            <a:r>
              <a:rPr lang="en-US" sz="7200" dirty="0" smtClean="0">
                <a:latin typeface="Arial" pitchFamily="34" charset="0"/>
                <a:cs typeface="Arial" pitchFamily="34" charset="0"/>
                <a:hlinkClick r:id="rId6" tooltip="William Astbury"/>
              </a:rPr>
              <a:t>W. </a:t>
            </a:r>
            <a:r>
              <a:rPr lang="en-US" sz="7200" dirty="0" err="1" smtClean="0">
                <a:latin typeface="Arial" pitchFamily="34" charset="0"/>
                <a:cs typeface="Arial" pitchFamily="34" charset="0"/>
                <a:hlinkClick r:id="rId6" tooltip="William Astbury"/>
              </a:rPr>
              <a:t>Astbury</a:t>
            </a:r>
            <a:r>
              <a:rPr lang="ru-RU" sz="7200" dirty="0" smtClean="0">
                <a:latin typeface="Arial" pitchFamily="34" charset="0"/>
                <a:cs typeface="Arial" pitchFamily="34" charset="0"/>
              </a:rPr>
              <a:t> </a:t>
            </a:r>
            <a:r>
              <a:rPr lang="en-US" sz="7200" dirty="0" smtClean="0">
                <a:latin typeface="Arial" pitchFamily="34" charset="0"/>
                <a:cs typeface="Arial" pitchFamily="34" charset="0"/>
              </a:rPr>
              <a:t>1st X-ray diffraction patterns: DNA has a regular structure.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1928 </a:t>
            </a:r>
            <a:r>
              <a:rPr lang="en-US" sz="7200" dirty="0" err="1" smtClean="0">
                <a:latin typeface="Arial" pitchFamily="34" charset="0"/>
                <a:cs typeface="Arial" pitchFamily="34" charset="0"/>
                <a:hlinkClick r:id="rId7" tooltip="Frederick Griffith"/>
              </a:rPr>
              <a:t>F.Griffith</a:t>
            </a:r>
            <a:r>
              <a:rPr lang="en-US" sz="7200" dirty="0" smtClean="0">
                <a:latin typeface="Arial" pitchFamily="34" charset="0"/>
                <a:cs typeface="Arial" pitchFamily="34" charset="0"/>
              </a:rPr>
              <a:t>: "smooth" </a:t>
            </a:r>
            <a:r>
              <a:rPr lang="en-US" sz="7200" i="1" dirty="0" err="1" smtClean="0">
                <a:latin typeface="Arial" pitchFamily="34" charset="0"/>
                <a:cs typeface="Arial" pitchFamily="34" charset="0"/>
              </a:rPr>
              <a:t>Pneumococcus</a:t>
            </a:r>
            <a:r>
              <a:rPr lang="en-US" sz="7200" i="1" dirty="0" smtClean="0">
                <a:latin typeface="Arial" pitchFamily="34" charset="0"/>
                <a:cs typeface="Arial" pitchFamily="34" charset="0"/>
              </a:rPr>
              <a:t> </a:t>
            </a:r>
            <a:r>
              <a:rPr lang="en-US" sz="7200" dirty="0" smtClean="0">
                <a:latin typeface="Arial" pitchFamily="34" charset="0"/>
                <a:cs typeface="Arial" pitchFamily="34" charset="0"/>
              </a:rPr>
              <a:t>traits could be transferred to "rough" strain by mixing killed "smooth"(S) &amp; live "rough"(R) form of the bacterium.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1943 </a:t>
            </a:r>
            <a:r>
              <a:rPr lang="en-US" sz="7200" dirty="0" smtClean="0">
                <a:latin typeface="Arial" pitchFamily="34" charset="0"/>
                <a:cs typeface="Arial" pitchFamily="34" charset="0"/>
                <a:hlinkClick r:id="rId8" tooltip="Oswald Avery"/>
              </a:rPr>
              <a:t>Avery</a:t>
            </a:r>
            <a:r>
              <a:rPr lang="ru-RU" sz="7200" dirty="0" smtClean="0">
                <a:latin typeface="Arial" pitchFamily="34" charset="0"/>
                <a:cs typeface="Arial" pitchFamily="34" charset="0"/>
              </a:rPr>
              <a:t> </a:t>
            </a:r>
            <a:r>
              <a:rPr lang="en-US" sz="7200" dirty="0" smtClean="0">
                <a:latin typeface="Arial" pitchFamily="34" charset="0"/>
                <a:cs typeface="Arial" pitchFamily="34" charset="0"/>
              </a:rPr>
              <a:t>O., </a:t>
            </a:r>
            <a:r>
              <a:rPr lang="en-US" sz="7200" dirty="0" smtClean="0">
                <a:latin typeface="Arial" pitchFamily="34" charset="0"/>
                <a:cs typeface="Arial" pitchFamily="34" charset="0"/>
                <a:hlinkClick r:id="rId9" tooltip="Colin Munro MacLeod"/>
              </a:rPr>
              <a:t>MacLeod</a:t>
            </a:r>
            <a:r>
              <a:rPr lang="ru-RU" sz="7200" dirty="0" smtClean="0">
                <a:latin typeface="Arial" pitchFamily="34" charset="0"/>
                <a:cs typeface="Arial" pitchFamily="34" charset="0"/>
              </a:rPr>
              <a:t> </a:t>
            </a:r>
            <a:r>
              <a:rPr lang="en-US" sz="7200" dirty="0" smtClean="0">
                <a:latin typeface="Arial" pitchFamily="34" charset="0"/>
                <a:cs typeface="Arial" pitchFamily="34" charset="0"/>
              </a:rPr>
              <a:t>C. &amp; </a:t>
            </a:r>
            <a:r>
              <a:rPr lang="en-US" sz="7200" dirty="0" smtClean="0">
                <a:latin typeface="Arial" pitchFamily="34" charset="0"/>
                <a:cs typeface="Arial" pitchFamily="34" charset="0"/>
                <a:hlinkClick r:id="rId10" tooltip="Maclyn McCarty"/>
              </a:rPr>
              <a:t>McCarty</a:t>
            </a:r>
            <a:r>
              <a:rPr lang="ru-RU" sz="7200" dirty="0" smtClean="0">
                <a:latin typeface="Arial" pitchFamily="34" charset="0"/>
                <a:cs typeface="Arial" pitchFamily="34" charset="0"/>
              </a:rPr>
              <a:t> </a:t>
            </a:r>
            <a:r>
              <a:rPr lang="en-US" sz="7200" dirty="0" smtClean="0">
                <a:latin typeface="Arial" pitchFamily="34" charset="0"/>
                <a:cs typeface="Arial" pitchFamily="34" charset="0"/>
              </a:rPr>
              <a:t>M.: DNA as </a:t>
            </a:r>
            <a:r>
              <a:rPr lang="en-US" sz="7200" dirty="0" smtClean="0">
                <a:latin typeface="Arial" pitchFamily="34" charset="0"/>
                <a:cs typeface="Arial" pitchFamily="34" charset="0"/>
                <a:hlinkClick r:id="rId11" tooltip="Griffith's experiment"/>
              </a:rPr>
              <a:t>transforming principle</a:t>
            </a:r>
            <a:r>
              <a:rPr lang="en-US" sz="7200" dirty="0" smtClean="0">
                <a:latin typeface="Arial" pitchFamily="34" charset="0"/>
                <a:cs typeface="Arial" pitchFamily="34" charset="0"/>
              </a:rPr>
              <a:t> in “S/R” system.</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1952 </a:t>
            </a:r>
            <a:r>
              <a:rPr lang="en-US" sz="7200" dirty="0" smtClean="0">
                <a:latin typeface="Arial" pitchFamily="34" charset="0"/>
                <a:cs typeface="Arial" pitchFamily="34" charset="0"/>
                <a:hlinkClick r:id="rId12" tooltip="Alfred Hershey"/>
              </a:rPr>
              <a:t>Hershey</a:t>
            </a:r>
            <a:r>
              <a:rPr lang="ru-RU" sz="7200" dirty="0" smtClean="0">
                <a:latin typeface="Arial" pitchFamily="34" charset="0"/>
                <a:cs typeface="Arial" pitchFamily="34" charset="0"/>
              </a:rPr>
              <a:t> </a:t>
            </a:r>
            <a:r>
              <a:rPr lang="en-US" sz="7200" dirty="0" smtClean="0">
                <a:latin typeface="Arial" pitchFamily="34" charset="0"/>
                <a:cs typeface="Arial" pitchFamily="34" charset="0"/>
              </a:rPr>
              <a:t>A. &amp; </a:t>
            </a:r>
            <a:r>
              <a:rPr lang="en-US" sz="7200" dirty="0" smtClean="0">
                <a:latin typeface="Arial" pitchFamily="34" charset="0"/>
                <a:cs typeface="Arial" pitchFamily="34" charset="0"/>
                <a:hlinkClick r:id="rId13" tooltip="Martha Chase"/>
              </a:rPr>
              <a:t> Chase</a:t>
            </a:r>
            <a:r>
              <a:rPr lang="ru-RU" sz="7200" dirty="0" smtClean="0">
                <a:latin typeface="Arial" pitchFamily="34" charset="0"/>
                <a:cs typeface="Arial" pitchFamily="34" charset="0"/>
              </a:rPr>
              <a:t> </a:t>
            </a:r>
            <a:r>
              <a:rPr lang="en-US" sz="7200" dirty="0" smtClean="0">
                <a:latin typeface="Arial" pitchFamily="34" charset="0"/>
                <a:cs typeface="Arial" pitchFamily="34" charset="0"/>
              </a:rPr>
              <a:t>M. : DNA is the </a:t>
            </a:r>
            <a:r>
              <a:rPr lang="en-US" sz="7200" dirty="0" smtClean="0">
                <a:latin typeface="Arial" pitchFamily="34" charset="0"/>
                <a:cs typeface="Arial" pitchFamily="34" charset="0"/>
                <a:hlinkClick r:id="rId14" tooltip="Genetic material"/>
              </a:rPr>
              <a:t>genetic material</a:t>
            </a:r>
            <a:r>
              <a:rPr lang="en-US" sz="7200" dirty="0" smtClean="0">
                <a:latin typeface="Arial" pitchFamily="34" charset="0"/>
                <a:cs typeface="Arial" pitchFamily="34" charset="0"/>
              </a:rPr>
              <a:t> of the </a:t>
            </a:r>
            <a:r>
              <a:rPr lang="en-US" sz="7200" dirty="0" smtClean="0">
                <a:latin typeface="Arial" pitchFamily="34" charset="0"/>
                <a:cs typeface="Arial" pitchFamily="34" charset="0"/>
                <a:hlinkClick r:id="rId15" tooltip="Enterobacteria phage T2"/>
              </a:rPr>
              <a:t>T2 phage</a:t>
            </a:r>
            <a:r>
              <a:rPr lang="en-US" sz="7200" dirty="0" smtClean="0">
                <a:latin typeface="Arial" pitchFamily="34" charset="0"/>
                <a:cs typeface="Arial" pitchFamily="34" charset="0"/>
              </a:rPr>
              <a:t>.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1953 </a:t>
            </a:r>
            <a:r>
              <a:rPr lang="en-US" sz="7200" dirty="0" smtClean="0">
                <a:latin typeface="Arial" pitchFamily="34" charset="0"/>
                <a:cs typeface="Arial" pitchFamily="34" charset="0"/>
                <a:hlinkClick r:id="rId16" tooltip="James Watson"/>
              </a:rPr>
              <a:t>Watson</a:t>
            </a:r>
            <a:r>
              <a:rPr lang="en-US" sz="7200" dirty="0" smtClean="0">
                <a:latin typeface="Arial" pitchFamily="34" charset="0"/>
                <a:cs typeface="Arial" pitchFamily="34" charset="0"/>
              </a:rPr>
              <a:t> J., </a:t>
            </a:r>
            <a:r>
              <a:rPr lang="en-US" sz="7200" dirty="0" smtClean="0">
                <a:latin typeface="Arial" pitchFamily="34" charset="0"/>
                <a:cs typeface="Arial" pitchFamily="34" charset="0"/>
                <a:hlinkClick r:id="rId17" tooltip="Francis Crick"/>
              </a:rPr>
              <a:t>Crick</a:t>
            </a:r>
            <a:r>
              <a:rPr lang="ru-RU" sz="7200" dirty="0" smtClean="0">
                <a:latin typeface="Arial" pitchFamily="34" charset="0"/>
                <a:cs typeface="Arial" pitchFamily="34" charset="0"/>
              </a:rPr>
              <a:t> </a:t>
            </a:r>
            <a:r>
              <a:rPr lang="en-US" sz="7200" dirty="0" smtClean="0">
                <a:latin typeface="Arial" pitchFamily="34" charset="0"/>
                <a:cs typeface="Arial" pitchFamily="34" charset="0"/>
              </a:rPr>
              <a:t>F. double-helix model of </a:t>
            </a:r>
            <a:r>
              <a:rPr lang="en-US" sz="7200" dirty="0" smtClean="0">
                <a:latin typeface="Arial" pitchFamily="34" charset="0"/>
                <a:cs typeface="Arial" pitchFamily="34" charset="0"/>
                <a:hlinkClick r:id="rId18" tooltip="Molecular structure of Nucleic Acids"/>
              </a:rPr>
              <a:t>DNA </a:t>
            </a:r>
            <a:r>
              <a:rPr lang="en-US" sz="7200" dirty="0" smtClean="0">
                <a:latin typeface="Arial" pitchFamily="34" charset="0"/>
                <a:cs typeface="Arial" pitchFamily="34" charset="0"/>
              </a:rPr>
              <a:t>based on result of </a:t>
            </a:r>
            <a:r>
              <a:rPr lang="en-US" sz="7200" dirty="0" smtClean="0">
                <a:latin typeface="Arial" pitchFamily="34" charset="0"/>
                <a:cs typeface="Arial" pitchFamily="34" charset="0"/>
                <a:hlinkClick r:id="rId19" tooltip="X-ray diffraction"/>
              </a:rPr>
              <a:t>X-ray diffraction</a:t>
            </a:r>
            <a:r>
              <a:rPr lang="ru-RU" sz="7200" dirty="0" smtClean="0">
                <a:latin typeface="Arial" pitchFamily="34" charset="0"/>
                <a:cs typeface="Arial" pitchFamily="34" charset="0"/>
              </a:rPr>
              <a:t> </a:t>
            </a:r>
            <a:r>
              <a:rPr lang="en-US" sz="7200" dirty="0" smtClean="0">
                <a:latin typeface="Arial" pitchFamily="34" charset="0"/>
                <a:cs typeface="Arial" pitchFamily="34" charset="0"/>
              </a:rPr>
              <a:t>studies (“Photo1951”) of </a:t>
            </a:r>
            <a:r>
              <a:rPr lang="en-US" sz="7200" dirty="0" smtClean="0">
                <a:latin typeface="Arial" pitchFamily="34" charset="0"/>
                <a:cs typeface="Arial" pitchFamily="34" charset="0"/>
                <a:hlinkClick r:id="rId20" tooltip="Rosalind Franklin"/>
              </a:rPr>
              <a:t>R. Franklin</a:t>
            </a:r>
            <a:r>
              <a:rPr lang="ru-RU" sz="7200" dirty="0" smtClean="0">
                <a:latin typeface="Arial" pitchFamily="34" charset="0"/>
                <a:cs typeface="Arial" pitchFamily="34" charset="0"/>
              </a:rPr>
              <a:t> </a:t>
            </a:r>
            <a:r>
              <a:rPr lang="en-US" sz="7200" dirty="0" smtClean="0">
                <a:latin typeface="Arial" pitchFamily="34" charset="0"/>
                <a:cs typeface="Arial" pitchFamily="34" charset="0"/>
              </a:rPr>
              <a:t>&amp; </a:t>
            </a:r>
            <a:r>
              <a:rPr lang="en-US" sz="7200" dirty="0" smtClean="0">
                <a:latin typeface="Arial" pitchFamily="34" charset="0"/>
                <a:cs typeface="Arial" pitchFamily="34" charset="0"/>
                <a:hlinkClick r:id="rId21" tooltip="Raymond Gosling"/>
              </a:rPr>
              <a:t>R. Gosling</a:t>
            </a:r>
            <a:r>
              <a:rPr lang="en-US" sz="7200" dirty="0" smtClean="0">
                <a:latin typeface="Arial" pitchFamily="34" charset="0"/>
                <a:cs typeface="Arial" pitchFamily="34" charset="0"/>
              </a:rPr>
              <a:t>, and the fact that the DNA bases are paired. The B-DNA X-ray diffraction data by </a:t>
            </a:r>
            <a:r>
              <a:rPr lang="en-US" sz="7200" dirty="0" smtClean="0">
                <a:solidFill>
                  <a:srgbClr val="0070C0"/>
                </a:solidFill>
                <a:latin typeface="Arial" pitchFamily="34" charset="0"/>
                <a:cs typeface="Arial" pitchFamily="34" charset="0"/>
              </a:rPr>
              <a:t>M. Wilkins et al. </a:t>
            </a:r>
            <a:r>
              <a:rPr lang="en-US" sz="7200" dirty="0" smtClean="0">
                <a:latin typeface="Arial" pitchFamily="34" charset="0"/>
                <a:cs typeface="Arial" pitchFamily="34" charset="0"/>
              </a:rPr>
              <a:t>supported the model.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1962 Watson, Crick, and Wilkins </a:t>
            </a:r>
            <a:r>
              <a:rPr lang="en-US" sz="7200" dirty="0" smtClean="0">
                <a:latin typeface="Arial" pitchFamily="34" charset="0"/>
                <a:cs typeface="Arial" pitchFamily="34" charset="0"/>
                <a:hlinkClick r:id="rId22" tooltip="Nobel Prize in Physiology or Medicine"/>
              </a:rPr>
              <a:t>Nobel Prize in Physiology or Medicine</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1957 Crick </a:t>
            </a:r>
            <a:r>
              <a:rPr lang="en-US" sz="7200" dirty="0" smtClean="0">
                <a:latin typeface="Arial" pitchFamily="34" charset="0"/>
                <a:cs typeface="Arial" pitchFamily="34" charset="0"/>
                <a:hlinkClick r:id="rId23" tooltip="Central dogma of molecular biology"/>
              </a:rPr>
              <a:t>central dogma of molecular biology</a:t>
            </a:r>
            <a:r>
              <a:rPr lang="en-US" sz="7200" dirty="0" smtClean="0">
                <a:latin typeface="Arial" pitchFamily="34" charset="0"/>
                <a:cs typeface="Arial" pitchFamily="34" charset="0"/>
              </a:rPr>
              <a:t>, the relationship between DNA, RNA, and proteins; "adaptor hypothesis". </a:t>
            </a:r>
            <a:endParaRPr lang="ru-RU" sz="7200" dirty="0" smtClean="0">
              <a:latin typeface="Arial" pitchFamily="34" charset="0"/>
              <a:cs typeface="Arial" pitchFamily="34" charset="0"/>
            </a:endParaRPr>
          </a:p>
          <a:p>
            <a:pPr marL="0" indent="0">
              <a:lnSpc>
                <a:spcPct val="120000"/>
              </a:lnSpc>
              <a:spcBef>
                <a:spcPts val="0"/>
              </a:spcBef>
            </a:pPr>
            <a:r>
              <a:rPr lang="en-US" sz="7200" dirty="0" smtClean="0">
                <a:latin typeface="Arial" pitchFamily="34" charset="0"/>
                <a:cs typeface="Arial" pitchFamily="34" charset="0"/>
              </a:rPr>
              <a:t>1958 </a:t>
            </a:r>
            <a:r>
              <a:rPr lang="en-US" sz="7200" u="sng" dirty="0" err="1" smtClean="0">
                <a:solidFill>
                  <a:srgbClr val="0070C0"/>
                </a:solidFill>
                <a:latin typeface="Arial" pitchFamily="34" charset="0"/>
                <a:cs typeface="Arial" pitchFamily="34" charset="0"/>
              </a:rPr>
              <a:t>Meselson</a:t>
            </a:r>
            <a:r>
              <a:rPr lang="en-US" sz="7200" u="sng" dirty="0" smtClean="0">
                <a:solidFill>
                  <a:srgbClr val="0070C0"/>
                </a:solidFill>
                <a:latin typeface="Arial" pitchFamily="34" charset="0"/>
                <a:cs typeface="Arial" pitchFamily="34" charset="0"/>
              </a:rPr>
              <a:t>–Stahl</a:t>
            </a:r>
            <a:r>
              <a:rPr lang="en-US" sz="7200" dirty="0" smtClean="0">
                <a:latin typeface="Arial" pitchFamily="34" charset="0"/>
                <a:cs typeface="Arial" pitchFamily="34" charset="0"/>
              </a:rPr>
              <a:t> replication mechanism confirmation. </a:t>
            </a:r>
          </a:p>
          <a:p>
            <a:pPr marL="0" indent="0">
              <a:lnSpc>
                <a:spcPct val="120000"/>
              </a:lnSpc>
              <a:spcBef>
                <a:spcPts val="0"/>
              </a:spcBef>
            </a:pPr>
            <a:r>
              <a:rPr lang="en-US" sz="7200" dirty="0" smtClean="0">
                <a:latin typeface="Arial" pitchFamily="34" charset="0"/>
                <a:cs typeface="Arial" pitchFamily="34" charset="0"/>
              </a:rPr>
              <a:t>1958 Crick et.al. genetic code is non-overlapping triplets of bases, called </a:t>
            </a:r>
            <a:r>
              <a:rPr lang="en-US" sz="7200" dirty="0" err="1" smtClean="0">
                <a:latin typeface="Arial" pitchFamily="34" charset="0"/>
                <a:cs typeface="Arial" pitchFamily="34" charset="0"/>
              </a:rPr>
              <a:t>codons</a:t>
            </a:r>
            <a:r>
              <a:rPr lang="en-US" sz="7200" dirty="0" smtClean="0">
                <a:latin typeface="Arial" pitchFamily="34" charset="0"/>
                <a:cs typeface="Arial" pitchFamily="34" charset="0"/>
              </a:rPr>
              <a:t>, this allowed </a:t>
            </a:r>
            <a:r>
              <a:rPr lang="en-US" sz="7200" dirty="0" smtClean="0">
                <a:latin typeface="Arial" pitchFamily="34" charset="0"/>
                <a:cs typeface="Arial" pitchFamily="34" charset="0"/>
                <a:hlinkClick r:id="rId24" tooltip="Har Gobind Khorana"/>
              </a:rPr>
              <a:t>H.G. Khorana</a:t>
            </a:r>
            <a:r>
              <a:rPr lang="en-US" sz="7200" dirty="0" smtClean="0">
                <a:latin typeface="Arial" pitchFamily="34" charset="0"/>
                <a:cs typeface="Arial" pitchFamily="34" charset="0"/>
              </a:rPr>
              <a:t>, </a:t>
            </a:r>
            <a:r>
              <a:rPr lang="en-US" sz="7200" dirty="0" smtClean="0">
                <a:latin typeface="Arial" pitchFamily="34" charset="0"/>
                <a:cs typeface="Arial" pitchFamily="34" charset="0"/>
                <a:hlinkClick r:id="rId25" tooltip="Robert W. Holley"/>
              </a:rPr>
              <a:t>R.W. Holley</a:t>
            </a:r>
            <a:r>
              <a:rPr lang="en-US" sz="7200" dirty="0" smtClean="0">
                <a:latin typeface="Arial" pitchFamily="34" charset="0"/>
                <a:cs typeface="Arial" pitchFamily="34" charset="0"/>
              </a:rPr>
              <a:t> &amp; </a:t>
            </a:r>
            <a:r>
              <a:rPr lang="en-US" sz="7200" dirty="0" smtClean="0">
                <a:latin typeface="Arial" pitchFamily="34" charset="0"/>
                <a:cs typeface="Arial" pitchFamily="34" charset="0"/>
                <a:hlinkClick r:id="rId26" tooltip="Marshall Warren Nirenberg"/>
              </a:rPr>
              <a:t>M.W. Nirenberg</a:t>
            </a:r>
            <a:r>
              <a:rPr lang="en-US" sz="7200" dirty="0" smtClean="0">
                <a:latin typeface="Arial" pitchFamily="34" charset="0"/>
                <a:cs typeface="Arial" pitchFamily="34" charset="0"/>
              </a:rPr>
              <a:t> to decipher the genetic code. These findings represent the birth of molecular biology and provided basis for </a:t>
            </a:r>
            <a:r>
              <a:rPr lang="en-US" sz="7200" dirty="0" smtClean="0">
                <a:solidFill>
                  <a:srgbClr val="0070C0"/>
                </a:solidFill>
                <a:latin typeface="Arial" pitchFamily="34" charset="0"/>
                <a:cs typeface="Arial" pitchFamily="34" charset="0"/>
              </a:rPr>
              <a:t>medical molecular biology.</a:t>
            </a:r>
            <a:endParaRPr lang="ru-RU" sz="7200" dirty="0" smtClean="0">
              <a:solidFill>
                <a:srgbClr val="0070C0"/>
              </a:solidFill>
              <a:latin typeface="Arial" pitchFamily="34" charset="0"/>
              <a:cs typeface="Arial" pitchFamily="34" charset="0"/>
            </a:endParaRPr>
          </a:p>
          <a:p>
            <a:endParaRPr lang="ru-RU" dirty="0">
              <a:solidFill>
                <a:srgbClr val="0070C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520" y="76200"/>
            <a:ext cx="9144000" cy="6694714"/>
          </a:xfrm>
          <a:prstGeom prst="rect">
            <a:avLst/>
          </a:prstGeom>
        </p:spPr>
      </p:pic>
    </p:spTree>
    <p:extLst>
      <p:ext uri="{BB962C8B-B14F-4D97-AF65-F5344CB8AC3E}">
        <p14:creationId xmlns:p14="http://schemas.microsoft.com/office/powerpoint/2010/main" val="7679133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0" name="Rectangle 8"/>
          <p:cNvSpPr>
            <a:spLocks noGrp="1" noChangeArrowheads="1"/>
          </p:cNvSpPr>
          <p:nvPr>
            <p:ph type="title"/>
          </p:nvPr>
        </p:nvSpPr>
        <p:spPr>
          <a:xfrm>
            <a:off x="899592" y="301625"/>
            <a:ext cx="7313612" cy="1143000"/>
          </a:xfrm>
        </p:spPr>
        <p:style>
          <a:lnRef idx="1">
            <a:schemeClr val="accent3"/>
          </a:lnRef>
          <a:fillRef idx="2">
            <a:schemeClr val="accent3"/>
          </a:fillRef>
          <a:effectRef idx="1">
            <a:schemeClr val="accent3"/>
          </a:effectRef>
          <a:fontRef idx="minor">
            <a:schemeClr val="dk1"/>
          </a:fontRef>
        </p:style>
        <p:txBody>
          <a:bodyPr>
            <a:normAutofit/>
          </a:bodyPr>
          <a:lstStyle/>
          <a:p>
            <a:pPr algn="ctr"/>
            <a:r>
              <a:rPr lang="ru-RU" sz="4400" b="1" dirty="0">
                <a:solidFill>
                  <a:schemeClr val="tx1"/>
                </a:solidFill>
              </a:rPr>
              <a:t>DNA </a:t>
            </a:r>
            <a:r>
              <a:rPr lang="ru-RU" sz="4400" b="1" dirty="0" err="1" smtClean="0">
                <a:solidFill>
                  <a:schemeClr val="tx1"/>
                </a:solidFill>
              </a:rPr>
              <a:t>replication</a:t>
            </a:r>
            <a:endParaRPr lang="ru-RU" sz="4400" b="1" dirty="0">
              <a:solidFill>
                <a:schemeClr val="tx1"/>
              </a:solidFill>
            </a:endParaRPr>
          </a:p>
        </p:txBody>
      </p:sp>
      <p:sp>
        <p:nvSpPr>
          <p:cNvPr id="7" name="Прямоугольник 6"/>
          <p:cNvSpPr/>
          <p:nvPr/>
        </p:nvSpPr>
        <p:spPr>
          <a:xfrm>
            <a:off x="467544" y="1628800"/>
            <a:ext cx="8064896" cy="4832092"/>
          </a:xfrm>
          <a:prstGeom prst="rect">
            <a:avLst/>
          </a:prstGeom>
        </p:spPr>
        <p:txBody>
          <a:bodyPr wrap="square">
            <a:spAutoFit/>
          </a:bodyPr>
          <a:lstStyle/>
          <a:p>
            <a:r>
              <a:rPr lang="ru-RU" sz="2000" dirty="0" smtClean="0"/>
              <a:t>1. </a:t>
            </a:r>
            <a:r>
              <a:rPr lang="ru-RU" sz="2000" b="1" dirty="0" smtClean="0">
                <a:solidFill>
                  <a:srgbClr val="3333CC"/>
                </a:solidFill>
              </a:rPr>
              <a:t>DNA </a:t>
            </a:r>
            <a:r>
              <a:rPr lang="ru-RU" sz="2000" b="1" dirty="0" err="1" smtClean="0">
                <a:solidFill>
                  <a:srgbClr val="3333CC"/>
                </a:solidFill>
              </a:rPr>
              <a:t>helicase</a:t>
            </a:r>
            <a:r>
              <a:rPr lang="ru-RU" sz="2000" dirty="0" smtClean="0"/>
              <a:t> (</a:t>
            </a:r>
            <a:r>
              <a:rPr lang="ru-RU" sz="2000" dirty="0" err="1" smtClean="0"/>
              <a:t>enzyme</a:t>
            </a:r>
            <a:r>
              <a:rPr lang="ru-RU" sz="2000" dirty="0" smtClean="0"/>
              <a:t>) </a:t>
            </a:r>
            <a:r>
              <a:rPr lang="ru-RU" sz="2000" dirty="0" err="1" smtClean="0"/>
              <a:t>unwinds</a:t>
            </a:r>
            <a:r>
              <a:rPr lang="ru-RU" sz="2000" dirty="0" smtClean="0"/>
              <a:t> </a:t>
            </a:r>
            <a:r>
              <a:rPr lang="ru-RU" sz="2000" dirty="0" err="1" smtClean="0"/>
              <a:t>the</a:t>
            </a:r>
            <a:r>
              <a:rPr lang="ru-RU" sz="2000" dirty="0" smtClean="0"/>
              <a:t> DNA. </a:t>
            </a:r>
            <a:r>
              <a:rPr lang="ru-RU" sz="2000" dirty="0" err="1" smtClean="0"/>
              <a:t>The</a:t>
            </a:r>
            <a:r>
              <a:rPr lang="ru-RU" sz="2000" dirty="0" smtClean="0"/>
              <a:t> </a:t>
            </a:r>
            <a:r>
              <a:rPr lang="ru-RU" sz="2000" dirty="0" err="1" smtClean="0"/>
              <a:t>junction</a:t>
            </a:r>
            <a:r>
              <a:rPr lang="ru-RU" sz="2000" dirty="0" smtClean="0"/>
              <a:t> </a:t>
            </a:r>
            <a:r>
              <a:rPr lang="ru-RU" sz="2000" dirty="0" err="1" smtClean="0"/>
              <a:t>between</a:t>
            </a:r>
            <a:r>
              <a:rPr lang="ru-RU" sz="2000" dirty="0" smtClean="0"/>
              <a:t> </a:t>
            </a:r>
            <a:r>
              <a:rPr lang="ru-RU" sz="2000" dirty="0" err="1" smtClean="0"/>
              <a:t>the</a:t>
            </a:r>
            <a:r>
              <a:rPr lang="ru-RU" sz="2000" dirty="0" smtClean="0"/>
              <a:t> </a:t>
            </a:r>
            <a:r>
              <a:rPr lang="ru-RU" sz="2000" dirty="0" err="1" smtClean="0"/>
              <a:t>unwound</a:t>
            </a:r>
            <a:r>
              <a:rPr lang="ru-RU" sz="2000" dirty="0" smtClean="0"/>
              <a:t> </a:t>
            </a:r>
            <a:r>
              <a:rPr lang="ru-RU" sz="2000" dirty="0" err="1" smtClean="0"/>
              <a:t>part</a:t>
            </a:r>
            <a:r>
              <a:rPr lang="ru-RU" sz="2000" dirty="0" smtClean="0"/>
              <a:t> </a:t>
            </a:r>
            <a:r>
              <a:rPr lang="ru-RU" sz="2000" dirty="0" err="1" smtClean="0"/>
              <a:t>and</a:t>
            </a:r>
            <a:r>
              <a:rPr lang="ru-RU" sz="2000" dirty="0" smtClean="0"/>
              <a:t> </a:t>
            </a:r>
            <a:r>
              <a:rPr lang="ru-RU" sz="2000" dirty="0" err="1" smtClean="0"/>
              <a:t>the</a:t>
            </a:r>
            <a:r>
              <a:rPr lang="ru-RU" sz="2000" dirty="0" smtClean="0"/>
              <a:t> </a:t>
            </a:r>
            <a:r>
              <a:rPr lang="ru-RU" sz="2000" dirty="0" err="1" smtClean="0"/>
              <a:t>open</a:t>
            </a:r>
            <a:r>
              <a:rPr lang="ru-RU" sz="2000" dirty="0" smtClean="0"/>
              <a:t> </a:t>
            </a:r>
            <a:r>
              <a:rPr lang="ru-RU" sz="2000" dirty="0" err="1" smtClean="0"/>
              <a:t>part</a:t>
            </a:r>
            <a:r>
              <a:rPr lang="ru-RU" sz="2000" dirty="0" smtClean="0"/>
              <a:t> </a:t>
            </a:r>
            <a:r>
              <a:rPr lang="ru-RU" sz="2000" dirty="0" err="1" smtClean="0"/>
              <a:t>is</a:t>
            </a:r>
            <a:r>
              <a:rPr lang="ru-RU" sz="2000" dirty="0" smtClean="0"/>
              <a:t> </a:t>
            </a:r>
            <a:r>
              <a:rPr lang="ru-RU" sz="2000" dirty="0" err="1" smtClean="0"/>
              <a:t>called</a:t>
            </a:r>
            <a:r>
              <a:rPr lang="ru-RU" sz="2000" dirty="0" smtClean="0"/>
              <a:t> </a:t>
            </a:r>
            <a:r>
              <a:rPr lang="ru-RU" sz="2000" dirty="0" err="1" smtClean="0"/>
              <a:t>a</a:t>
            </a:r>
            <a:r>
              <a:rPr lang="ru-RU" sz="2000" dirty="0" smtClean="0"/>
              <a:t> </a:t>
            </a:r>
            <a:r>
              <a:rPr lang="ru-RU" sz="2000" b="1" dirty="0" err="1" smtClean="0"/>
              <a:t>replication</a:t>
            </a:r>
            <a:r>
              <a:rPr lang="ru-RU" sz="2000" b="1" dirty="0" smtClean="0"/>
              <a:t> </a:t>
            </a:r>
            <a:r>
              <a:rPr lang="ru-RU" sz="2000" b="1" dirty="0" err="1" smtClean="0"/>
              <a:t>fork</a:t>
            </a:r>
            <a:r>
              <a:rPr lang="ru-RU" sz="2000" dirty="0" smtClean="0"/>
              <a:t>.</a:t>
            </a:r>
          </a:p>
          <a:p>
            <a:r>
              <a:rPr lang="ru-RU" sz="2000" dirty="0" smtClean="0"/>
              <a:t>2. </a:t>
            </a:r>
            <a:r>
              <a:rPr lang="ru-RU" sz="2000" b="1" dirty="0" smtClean="0">
                <a:solidFill>
                  <a:srgbClr val="3333CC"/>
                </a:solidFill>
              </a:rPr>
              <a:t>DNA </a:t>
            </a:r>
            <a:r>
              <a:rPr lang="ru-RU" sz="2000" b="1" dirty="0" err="1" smtClean="0">
                <a:solidFill>
                  <a:srgbClr val="3333CC"/>
                </a:solidFill>
              </a:rPr>
              <a:t>polymerase</a:t>
            </a:r>
            <a:r>
              <a:rPr lang="ru-RU" sz="2000" dirty="0" smtClean="0"/>
              <a:t> </a:t>
            </a:r>
            <a:r>
              <a:rPr lang="ru-RU" sz="2000" dirty="0" err="1" smtClean="0"/>
              <a:t>adds</a:t>
            </a:r>
            <a:r>
              <a:rPr lang="ru-RU" sz="2000" dirty="0" smtClean="0"/>
              <a:t> </a:t>
            </a:r>
            <a:r>
              <a:rPr lang="ru-RU" sz="2000" dirty="0" err="1" smtClean="0"/>
              <a:t>the</a:t>
            </a:r>
            <a:r>
              <a:rPr lang="ru-RU" sz="2000" dirty="0" smtClean="0"/>
              <a:t> </a:t>
            </a:r>
            <a:r>
              <a:rPr lang="ru-RU" sz="2000" dirty="0" err="1" smtClean="0"/>
              <a:t>complementary</a:t>
            </a:r>
            <a:r>
              <a:rPr lang="ru-RU" sz="2000" dirty="0" smtClean="0"/>
              <a:t> </a:t>
            </a:r>
            <a:r>
              <a:rPr lang="ru-RU" sz="2000" dirty="0" err="1" smtClean="0"/>
              <a:t>nucleotides</a:t>
            </a:r>
            <a:r>
              <a:rPr lang="ru-RU" sz="2000" dirty="0" smtClean="0"/>
              <a:t> </a:t>
            </a:r>
            <a:r>
              <a:rPr lang="ru-RU" sz="2000" dirty="0" err="1" smtClean="0"/>
              <a:t>and</a:t>
            </a:r>
            <a:r>
              <a:rPr lang="ru-RU" sz="2000" dirty="0" smtClean="0"/>
              <a:t> </a:t>
            </a:r>
            <a:r>
              <a:rPr lang="ru-RU" sz="2000" dirty="0" err="1" smtClean="0"/>
              <a:t>binds</a:t>
            </a:r>
            <a:r>
              <a:rPr lang="ru-RU" sz="2000" dirty="0" smtClean="0"/>
              <a:t> </a:t>
            </a:r>
            <a:r>
              <a:rPr lang="ru-RU" sz="2000" dirty="0" err="1" smtClean="0"/>
              <a:t>the</a:t>
            </a:r>
            <a:r>
              <a:rPr lang="ru-RU" sz="2000" dirty="0" smtClean="0"/>
              <a:t> </a:t>
            </a:r>
            <a:r>
              <a:rPr lang="ru-RU" sz="2000" dirty="0" err="1" smtClean="0"/>
              <a:t>sugars</a:t>
            </a:r>
            <a:r>
              <a:rPr lang="ru-RU" sz="2000" dirty="0" smtClean="0"/>
              <a:t> </a:t>
            </a:r>
            <a:r>
              <a:rPr lang="ru-RU" sz="2000" dirty="0" err="1" smtClean="0"/>
              <a:t>and</a:t>
            </a:r>
            <a:r>
              <a:rPr lang="ru-RU" sz="2000" dirty="0" smtClean="0"/>
              <a:t> </a:t>
            </a:r>
            <a:r>
              <a:rPr lang="ru-RU" sz="2000" dirty="0" err="1" smtClean="0"/>
              <a:t>phosphates</a:t>
            </a:r>
            <a:r>
              <a:rPr lang="ru-RU" sz="2000" dirty="0" smtClean="0"/>
              <a:t>. DNA </a:t>
            </a:r>
            <a:r>
              <a:rPr lang="ru-RU" sz="2000" dirty="0" err="1" smtClean="0"/>
              <a:t>polymerase</a:t>
            </a:r>
            <a:r>
              <a:rPr lang="ru-RU" sz="2000" dirty="0" smtClean="0"/>
              <a:t> </a:t>
            </a:r>
            <a:r>
              <a:rPr lang="ru-RU" sz="2000" dirty="0" err="1" smtClean="0"/>
              <a:t>travels</a:t>
            </a:r>
            <a:r>
              <a:rPr lang="ru-RU" sz="2000" dirty="0" smtClean="0"/>
              <a:t> </a:t>
            </a:r>
            <a:r>
              <a:rPr lang="ru-RU" sz="2000" dirty="0" err="1" smtClean="0"/>
              <a:t>from</a:t>
            </a:r>
            <a:r>
              <a:rPr lang="ru-RU" sz="2000" dirty="0" smtClean="0"/>
              <a:t> </a:t>
            </a:r>
            <a:r>
              <a:rPr lang="ru-RU" sz="2000" dirty="0" err="1" smtClean="0"/>
              <a:t>the</a:t>
            </a:r>
            <a:r>
              <a:rPr lang="ru-RU" sz="2000" dirty="0" smtClean="0"/>
              <a:t> 3' </a:t>
            </a:r>
            <a:r>
              <a:rPr lang="ru-RU" sz="2000" dirty="0" err="1" smtClean="0"/>
              <a:t>to</a:t>
            </a:r>
            <a:r>
              <a:rPr lang="ru-RU" sz="2000" dirty="0" smtClean="0"/>
              <a:t> </a:t>
            </a:r>
            <a:r>
              <a:rPr lang="ru-RU" sz="2000" dirty="0" err="1" smtClean="0"/>
              <a:t>the</a:t>
            </a:r>
            <a:r>
              <a:rPr lang="ru-RU" sz="2000" dirty="0" smtClean="0"/>
              <a:t> 5' </a:t>
            </a:r>
            <a:r>
              <a:rPr lang="ru-RU" sz="2000" dirty="0" err="1" smtClean="0"/>
              <a:t>end</a:t>
            </a:r>
            <a:r>
              <a:rPr lang="ru-RU" sz="2000" dirty="0" smtClean="0"/>
              <a:t>. </a:t>
            </a:r>
            <a:endParaRPr lang="en-US" sz="2000" dirty="0" smtClean="0"/>
          </a:p>
          <a:p>
            <a:r>
              <a:rPr lang="ru-RU" sz="2000" dirty="0" smtClean="0"/>
              <a:t>3. DNA </a:t>
            </a:r>
            <a:r>
              <a:rPr lang="ru-RU" sz="2000" dirty="0" err="1" smtClean="0"/>
              <a:t>polymerase</a:t>
            </a:r>
            <a:r>
              <a:rPr lang="ru-RU" sz="2000" dirty="0" smtClean="0"/>
              <a:t> </a:t>
            </a:r>
            <a:r>
              <a:rPr lang="ru-RU" sz="2000" dirty="0" err="1" smtClean="0"/>
              <a:t>adds</a:t>
            </a:r>
            <a:r>
              <a:rPr lang="ru-RU" sz="2000" dirty="0" smtClean="0"/>
              <a:t> </a:t>
            </a:r>
            <a:r>
              <a:rPr lang="ru-RU" sz="2000" b="1" dirty="0" err="1" smtClean="0"/>
              <a:t>complementary</a:t>
            </a:r>
            <a:r>
              <a:rPr lang="ru-RU" sz="2000" dirty="0" smtClean="0"/>
              <a:t> </a:t>
            </a:r>
            <a:r>
              <a:rPr lang="ru-RU" sz="2000" dirty="0" err="1" smtClean="0"/>
              <a:t>nucleotides</a:t>
            </a:r>
            <a:r>
              <a:rPr lang="ru-RU" sz="2000" dirty="0" smtClean="0"/>
              <a:t> </a:t>
            </a:r>
            <a:r>
              <a:rPr lang="ru-RU" sz="2000" dirty="0" err="1" smtClean="0"/>
              <a:t>on</a:t>
            </a:r>
            <a:r>
              <a:rPr lang="ru-RU" sz="2000" dirty="0" smtClean="0"/>
              <a:t> </a:t>
            </a:r>
            <a:r>
              <a:rPr lang="ru-RU" sz="2000" dirty="0" err="1" smtClean="0"/>
              <a:t>the</a:t>
            </a:r>
            <a:r>
              <a:rPr lang="ru-RU" sz="2000" dirty="0" smtClean="0"/>
              <a:t> </a:t>
            </a:r>
            <a:r>
              <a:rPr lang="ru-RU" sz="2000" dirty="0" err="1" smtClean="0"/>
              <a:t>other</a:t>
            </a:r>
            <a:r>
              <a:rPr lang="ru-RU" sz="2000" dirty="0" smtClean="0"/>
              <a:t> </a:t>
            </a:r>
            <a:r>
              <a:rPr lang="ru-RU" sz="2000" dirty="0" err="1" smtClean="0"/>
              <a:t>side</a:t>
            </a:r>
            <a:r>
              <a:rPr lang="ru-RU" sz="2000" dirty="0" smtClean="0"/>
              <a:t> </a:t>
            </a:r>
            <a:r>
              <a:rPr lang="ru-RU" sz="2000" dirty="0" err="1" smtClean="0"/>
              <a:t>of</a:t>
            </a:r>
            <a:r>
              <a:rPr lang="ru-RU" sz="2000" dirty="0" smtClean="0"/>
              <a:t> </a:t>
            </a:r>
            <a:r>
              <a:rPr lang="ru-RU" sz="2000" dirty="0" err="1" smtClean="0"/>
              <a:t>the</a:t>
            </a:r>
            <a:r>
              <a:rPr lang="ru-RU" sz="2000" dirty="0" smtClean="0"/>
              <a:t> </a:t>
            </a:r>
            <a:r>
              <a:rPr lang="ru-RU" sz="2000" dirty="0" err="1" smtClean="0"/>
              <a:t>ladder</a:t>
            </a:r>
            <a:r>
              <a:rPr lang="ru-RU" sz="2000" dirty="0" smtClean="0"/>
              <a:t>. </a:t>
            </a:r>
            <a:r>
              <a:rPr lang="ru-RU" sz="2000" dirty="0" err="1" smtClean="0"/>
              <a:t>Traveling</a:t>
            </a:r>
            <a:r>
              <a:rPr lang="ru-RU" sz="2000" dirty="0" smtClean="0"/>
              <a:t> </a:t>
            </a:r>
            <a:r>
              <a:rPr lang="ru-RU" sz="2000" dirty="0" err="1" smtClean="0"/>
              <a:t>in</a:t>
            </a:r>
            <a:r>
              <a:rPr lang="ru-RU" sz="2000" dirty="0" smtClean="0"/>
              <a:t> </a:t>
            </a:r>
            <a:r>
              <a:rPr lang="ru-RU" sz="2000" dirty="0" err="1" smtClean="0"/>
              <a:t>the</a:t>
            </a:r>
            <a:r>
              <a:rPr lang="ru-RU" sz="2000" dirty="0" smtClean="0"/>
              <a:t> </a:t>
            </a:r>
            <a:r>
              <a:rPr lang="ru-RU" sz="2000" dirty="0" err="1" smtClean="0"/>
              <a:t>opposite</a:t>
            </a:r>
            <a:r>
              <a:rPr lang="ru-RU" sz="2000" dirty="0" smtClean="0"/>
              <a:t> </a:t>
            </a:r>
            <a:r>
              <a:rPr lang="ru-RU" sz="2000" dirty="0" err="1" smtClean="0"/>
              <a:t>direction</a:t>
            </a:r>
            <a:r>
              <a:rPr lang="ru-RU" sz="2000" dirty="0" smtClean="0"/>
              <a:t>.</a:t>
            </a:r>
          </a:p>
          <a:p>
            <a:r>
              <a:rPr lang="ru-RU" sz="2000" dirty="0" smtClean="0"/>
              <a:t>4. </a:t>
            </a:r>
            <a:r>
              <a:rPr lang="ru-RU" sz="2000" dirty="0" err="1" smtClean="0"/>
              <a:t>One</a:t>
            </a:r>
            <a:r>
              <a:rPr lang="ru-RU" sz="2000" dirty="0" smtClean="0"/>
              <a:t> </a:t>
            </a:r>
            <a:r>
              <a:rPr lang="ru-RU" sz="2000" dirty="0" err="1" smtClean="0"/>
              <a:t>side</a:t>
            </a:r>
            <a:r>
              <a:rPr lang="ru-RU" sz="2000" dirty="0" smtClean="0"/>
              <a:t> </a:t>
            </a:r>
            <a:r>
              <a:rPr lang="ru-RU" sz="2000" dirty="0" err="1" smtClean="0"/>
              <a:t>is</a:t>
            </a:r>
            <a:r>
              <a:rPr lang="ru-RU" sz="2000" dirty="0" smtClean="0"/>
              <a:t> </a:t>
            </a:r>
            <a:r>
              <a:rPr lang="ru-RU" sz="2000" dirty="0" err="1" smtClean="0"/>
              <a:t>the</a:t>
            </a:r>
            <a:r>
              <a:rPr lang="ru-RU" sz="2000" dirty="0" smtClean="0"/>
              <a:t> </a:t>
            </a:r>
            <a:r>
              <a:rPr lang="ru-RU" sz="2000" b="1" dirty="0" err="1" smtClean="0"/>
              <a:t>leading</a:t>
            </a:r>
            <a:r>
              <a:rPr lang="ru-RU" sz="2000" b="1" dirty="0" smtClean="0"/>
              <a:t> </a:t>
            </a:r>
            <a:r>
              <a:rPr lang="ru-RU" sz="2000" b="1" dirty="0" err="1" smtClean="0"/>
              <a:t>strand</a:t>
            </a:r>
            <a:r>
              <a:rPr lang="ru-RU" sz="2000" dirty="0" smtClean="0"/>
              <a:t> - </a:t>
            </a:r>
            <a:r>
              <a:rPr lang="ru-RU" sz="2000" dirty="0" err="1" smtClean="0"/>
              <a:t>it</a:t>
            </a:r>
            <a:r>
              <a:rPr lang="ru-RU" sz="2000" dirty="0" smtClean="0"/>
              <a:t> </a:t>
            </a:r>
            <a:r>
              <a:rPr lang="ru-RU" sz="2000" dirty="0" err="1" smtClean="0"/>
              <a:t>follows</a:t>
            </a:r>
            <a:r>
              <a:rPr lang="ru-RU" sz="2000" dirty="0" smtClean="0"/>
              <a:t> </a:t>
            </a:r>
            <a:r>
              <a:rPr lang="ru-RU" sz="2000" dirty="0" err="1" smtClean="0"/>
              <a:t>the</a:t>
            </a:r>
            <a:r>
              <a:rPr lang="ru-RU" sz="2000" dirty="0" smtClean="0"/>
              <a:t> </a:t>
            </a:r>
            <a:r>
              <a:rPr lang="ru-RU" sz="2000" dirty="0" err="1" smtClean="0"/>
              <a:t>helicase</a:t>
            </a:r>
            <a:r>
              <a:rPr lang="ru-RU" sz="2000" dirty="0" smtClean="0"/>
              <a:t> </a:t>
            </a:r>
            <a:r>
              <a:rPr lang="ru-RU" sz="2000" dirty="0" err="1" smtClean="0"/>
              <a:t>as</a:t>
            </a:r>
            <a:r>
              <a:rPr lang="ru-RU" sz="2000" dirty="0" smtClean="0"/>
              <a:t> </a:t>
            </a:r>
            <a:r>
              <a:rPr lang="ru-RU" sz="2000" dirty="0" err="1" smtClean="0"/>
              <a:t>it</a:t>
            </a:r>
            <a:r>
              <a:rPr lang="ru-RU" sz="2000" dirty="0" smtClean="0"/>
              <a:t> </a:t>
            </a:r>
            <a:r>
              <a:rPr lang="ru-RU" sz="2000" dirty="0" err="1" smtClean="0"/>
              <a:t>unwinds</a:t>
            </a:r>
            <a:r>
              <a:rPr lang="ru-RU" sz="2000" dirty="0" smtClean="0"/>
              <a:t>.</a:t>
            </a:r>
          </a:p>
          <a:p>
            <a:r>
              <a:rPr lang="ru-RU" sz="2000" dirty="0" smtClean="0"/>
              <a:t>5. </a:t>
            </a:r>
            <a:r>
              <a:rPr lang="ru-RU" sz="2000" dirty="0" err="1" smtClean="0"/>
              <a:t>The</a:t>
            </a:r>
            <a:r>
              <a:rPr lang="ru-RU" sz="2000" dirty="0" smtClean="0"/>
              <a:t> </a:t>
            </a:r>
            <a:r>
              <a:rPr lang="ru-RU" sz="2000" dirty="0" err="1" smtClean="0"/>
              <a:t>other</a:t>
            </a:r>
            <a:r>
              <a:rPr lang="ru-RU" sz="2000" dirty="0" smtClean="0"/>
              <a:t> </a:t>
            </a:r>
            <a:r>
              <a:rPr lang="ru-RU" sz="2000" dirty="0" err="1" smtClean="0"/>
              <a:t>side</a:t>
            </a:r>
            <a:r>
              <a:rPr lang="ru-RU" sz="2000" dirty="0" smtClean="0"/>
              <a:t> </a:t>
            </a:r>
            <a:r>
              <a:rPr lang="ru-RU" sz="2000" dirty="0" err="1" smtClean="0"/>
              <a:t>is</a:t>
            </a:r>
            <a:r>
              <a:rPr lang="ru-RU" sz="2000" dirty="0" smtClean="0"/>
              <a:t> </a:t>
            </a:r>
            <a:r>
              <a:rPr lang="ru-RU" sz="2000" dirty="0" err="1" smtClean="0"/>
              <a:t>the</a:t>
            </a:r>
            <a:r>
              <a:rPr lang="ru-RU" sz="2000" dirty="0" smtClean="0"/>
              <a:t> </a:t>
            </a:r>
            <a:r>
              <a:rPr lang="ru-RU" sz="2000" b="1" dirty="0" err="1" smtClean="0"/>
              <a:t>lagging</a:t>
            </a:r>
            <a:r>
              <a:rPr lang="ru-RU" sz="2000" b="1" dirty="0" smtClean="0"/>
              <a:t> </a:t>
            </a:r>
            <a:r>
              <a:rPr lang="ru-RU" sz="2000" b="1" dirty="0" err="1" smtClean="0"/>
              <a:t>strand</a:t>
            </a:r>
            <a:r>
              <a:rPr lang="ru-RU" sz="2000" dirty="0" smtClean="0"/>
              <a:t> - </a:t>
            </a:r>
            <a:r>
              <a:rPr lang="ru-RU" sz="2000" dirty="0" err="1" smtClean="0"/>
              <a:t>its</a:t>
            </a:r>
            <a:r>
              <a:rPr lang="ru-RU" sz="2000" dirty="0" smtClean="0"/>
              <a:t> </a:t>
            </a:r>
            <a:r>
              <a:rPr lang="ru-RU" sz="2000" dirty="0" err="1" smtClean="0"/>
              <a:t>moving</a:t>
            </a:r>
            <a:r>
              <a:rPr lang="ru-RU" sz="2000" dirty="0" smtClean="0"/>
              <a:t> </a:t>
            </a:r>
            <a:r>
              <a:rPr lang="ru-RU" sz="2000" dirty="0" err="1" smtClean="0"/>
              <a:t>away</a:t>
            </a:r>
            <a:r>
              <a:rPr lang="ru-RU" sz="2000" dirty="0" smtClean="0"/>
              <a:t> </a:t>
            </a:r>
            <a:r>
              <a:rPr lang="ru-RU" sz="2000" dirty="0" err="1" smtClean="0"/>
              <a:t>from</a:t>
            </a:r>
            <a:r>
              <a:rPr lang="ru-RU" sz="2000" dirty="0" smtClean="0"/>
              <a:t> </a:t>
            </a:r>
            <a:r>
              <a:rPr lang="ru-RU" sz="2000" dirty="0" err="1" smtClean="0"/>
              <a:t>the</a:t>
            </a:r>
            <a:r>
              <a:rPr lang="ru-RU" sz="2000" dirty="0" smtClean="0"/>
              <a:t> </a:t>
            </a:r>
            <a:r>
              <a:rPr lang="ru-RU" sz="2000" dirty="0" err="1" smtClean="0"/>
              <a:t>helicase</a:t>
            </a:r>
            <a:endParaRPr lang="en-US" sz="2000" dirty="0" smtClean="0"/>
          </a:p>
          <a:p>
            <a:r>
              <a:rPr lang="en-US" sz="2000" dirty="0" smtClean="0"/>
              <a:t>6. </a:t>
            </a:r>
            <a:r>
              <a:rPr lang="ru-RU" sz="2000" dirty="0" err="1" smtClean="0"/>
              <a:t>During</a:t>
            </a:r>
            <a:r>
              <a:rPr lang="ru-RU" sz="2000" dirty="0" smtClean="0"/>
              <a:t> </a:t>
            </a:r>
            <a:r>
              <a:rPr lang="ru-RU" sz="2000" dirty="0" err="1" smtClean="0"/>
              <a:t>replication</a:t>
            </a:r>
            <a:r>
              <a:rPr lang="ru-RU" sz="2000" dirty="0" smtClean="0"/>
              <a:t>, </a:t>
            </a:r>
            <a:r>
              <a:rPr lang="ru-RU" sz="2000" dirty="0" err="1" smtClean="0"/>
              <a:t>there</a:t>
            </a:r>
            <a:r>
              <a:rPr lang="ru-RU" sz="2000" dirty="0" smtClean="0"/>
              <a:t> </a:t>
            </a:r>
            <a:r>
              <a:rPr lang="ru-RU" sz="2000" dirty="0" err="1" smtClean="0"/>
              <a:t>are</a:t>
            </a:r>
            <a:r>
              <a:rPr lang="ru-RU" sz="2000" dirty="0" smtClean="0"/>
              <a:t> </a:t>
            </a:r>
            <a:r>
              <a:rPr lang="ru-RU" sz="2000" dirty="0" err="1" smtClean="0"/>
              <a:t>many</a:t>
            </a:r>
            <a:r>
              <a:rPr lang="ru-RU" sz="2000" dirty="0" smtClean="0"/>
              <a:t> </a:t>
            </a:r>
            <a:r>
              <a:rPr lang="ru-RU" sz="2000" dirty="0" err="1" smtClean="0"/>
              <a:t>points</a:t>
            </a:r>
            <a:r>
              <a:rPr lang="ru-RU" sz="2000" dirty="0" smtClean="0"/>
              <a:t> </a:t>
            </a:r>
            <a:r>
              <a:rPr lang="ru-RU" sz="2000" dirty="0" err="1" smtClean="0"/>
              <a:t>along</a:t>
            </a:r>
            <a:r>
              <a:rPr lang="ru-RU" sz="2000" dirty="0" smtClean="0"/>
              <a:t> </a:t>
            </a:r>
            <a:r>
              <a:rPr lang="ru-RU" sz="2000" dirty="0" err="1" smtClean="0"/>
              <a:t>the</a:t>
            </a:r>
            <a:r>
              <a:rPr lang="ru-RU" sz="2000" dirty="0" smtClean="0"/>
              <a:t> DNA </a:t>
            </a:r>
            <a:r>
              <a:rPr lang="ru-RU" sz="2000" dirty="0" err="1" smtClean="0"/>
              <a:t>that</a:t>
            </a:r>
            <a:r>
              <a:rPr lang="ru-RU" sz="2000" dirty="0" smtClean="0"/>
              <a:t> </a:t>
            </a:r>
            <a:r>
              <a:rPr lang="ru-RU" sz="2000" dirty="0" err="1" smtClean="0"/>
              <a:t>are</a:t>
            </a:r>
            <a:r>
              <a:rPr lang="ru-RU" sz="2000" dirty="0" smtClean="0"/>
              <a:t> </a:t>
            </a:r>
            <a:r>
              <a:rPr lang="ru-RU" sz="2000" dirty="0" err="1" smtClean="0"/>
              <a:t>synthesized</a:t>
            </a:r>
            <a:r>
              <a:rPr lang="ru-RU" sz="2000" dirty="0" smtClean="0"/>
              <a:t> </a:t>
            </a:r>
            <a:r>
              <a:rPr lang="ru-RU" sz="2000" dirty="0" err="1" smtClean="0"/>
              <a:t>at</a:t>
            </a:r>
            <a:r>
              <a:rPr lang="ru-RU" sz="2000" dirty="0" smtClean="0"/>
              <a:t> </a:t>
            </a:r>
            <a:r>
              <a:rPr lang="ru-RU" sz="2000" dirty="0" err="1" smtClean="0"/>
              <a:t>the</a:t>
            </a:r>
            <a:r>
              <a:rPr lang="ru-RU" sz="2000" dirty="0" smtClean="0"/>
              <a:t> </a:t>
            </a:r>
            <a:r>
              <a:rPr lang="ru-RU" sz="2000" dirty="0" err="1" smtClean="0"/>
              <a:t>same</a:t>
            </a:r>
            <a:r>
              <a:rPr lang="ru-RU" sz="2000" dirty="0" smtClean="0"/>
              <a:t> </a:t>
            </a:r>
            <a:r>
              <a:rPr lang="ru-RU" sz="2000" dirty="0" err="1" smtClean="0"/>
              <a:t>time</a:t>
            </a:r>
            <a:r>
              <a:rPr lang="ru-RU" sz="2000" dirty="0" smtClean="0"/>
              <a:t> (</a:t>
            </a:r>
            <a:r>
              <a:rPr lang="ru-RU" sz="2000" dirty="0" err="1" smtClean="0"/>
              <a:t>multiple</a:t>
            </a:r>
            <a:r>
              <a:rPr lang="ru-RU" sz="2000" dirty="0" smtClean="0"/>
              <a:t> </a:t>
            </a:r>
            <a:r>
              <a:rPr lang="ru-RU" sz="2000" dirty="0" err="1" smtClean="0"/>
              <a:t>replication</a:t>
            </a:r>
            <a:r>
              <a:rPr lang="ru-RU" sz="2000" dirty="0" smtClean="0"/>
              <a:t> </a:t>
            </a:r>
            <a:r>
              <a:rPr lang="ru-RU" sz="2000" dirty="0" err="1" smtClean="0"/>
              <a:t>forks</a:t>
            </a:r>
            <a:r>
              <a:rPr lang="ru-RU" sz="2000" dirty="0" smtClean="0"/>
              <a:t>). </a:t>
            </a:r>
            <a:r>
              <a:rPr lang="ru-RU" sz="2000" dirty="0" err="1" smtClean="0"/>
              <a:t>It</a:t>
            </a:r>
            <a:r>
              <a:rPr lang="ru-RU" sz="2000" dirty="0" smtClean="0"/>
              <a:t> </a:t>
            </a:r>
            <a:r>
              <a:rPr lang="ru-RU" sz="2000" dirty="0" err="1" smtClean="0"/>
              <a:t>would</a:t>
            </a:r>
            <a:r>
              <a:rPr lang="ru-RU" sz="2000" dirty="0" smtClean="0"/>
              <a:t> </a:t>
            </a:r>
            <a:r>
              <a:rPr lang="ru-RU" sz="2000" dirty="0" err="1" smtClean="0"/>
              <a:t>take</a:t>
            </a:r>
            <a:r>
              <a:rPr lang="en-US" sz="2000" dirty="0" smtClean="0"/>
              <a:t> time,</a:t>
            </a:r>
            <a:r>
              <a:rPr lang="ru-RU" sz="2000" dirty="0" smtClean="0"/>
              <a:t> </a:t>
            </a:r>
            <a:r>
              <a:rPr lang="en-US" sz="2000" dirty="0" smtClean="0"/>
              <a:t>h</a:t>
            </a:r>
            <a:r>
              <a:rPr lang="ru-RU" sz="2000" dirty="0" err="1" smtClean="0"/>
              <a:t>o</a:t>
            </a:r>
            <a:r>
              <a:rPr lang="en-US" sz="2000" dirty="0" smtClean="0"/>
              <a:t>w</a:t>
            </a:r>
            <a:r>
              <a:rPr lang="ru-RU" sz="2000" dirty="0" err="1" smtClean="0"/>
              <a:t>ever</a:t>
            </a:r>
            <a:r>
              <a:rPr lang="en-US" sz="2000" dirty="0" smtClean="0"/>
              <a:t>,</a:t>
            </a:r>
            <a:r>
              <a:rPr lang="ru-RU" sz="2000" dirty="0" smtClean="0"/>
              <a:t> </a:t>
            </a:r>
            <a:r>
              <a:rPr lang="ru-RU" sz="2000" dirty="0" err="1" smtClean="0"/>
              <a:t>to</a:t>
            </a:r>
            <a:r>
              <a:rPr lang="ru-RU" sz="2000" dirty="0" smtClean="0"/>
              <a:t> </a:t>
            </a:r>
            <a:r>
              <a:rPr lang="ru-RU" sz="2000" dirty="0" err="1" smtClean="0"/>
              <a:t>go</a:t>
            </a:r>
            <a:r>
              <a:rPr lang="ru-RU" sz="2000" dirty="0" smtClean="0"/>
              <a:t> </a:t>
            </a:r>
            <a:r>
              <a:rPr lang="ru-RU" sz="2000" dirty="0" err="1" smtClean="0"/>
              <a:t>from</a:t>
            </a:r>
            <a:r>
              <a:rPr lang="ru-RU" sz="2000" dirty="0" smtClean="0"/>
              <a:t> </a:t>
            </a:r>
            <a:r>
              <a:rPr lang="ru-RU" sz="2000" dirty="0" err="1" smtClean="0"/>
              <a:t>one</a:t>
            </a:r>
            <a:r>
              <a:rPr lang="ru-RU" sz="2000" dirty="0" smtClean="0"/>
              <a:t> </a:t>
            </a:r>
            <a:r>
              <a:rPr lang="ru-RU" sz="2000" dirty="0" err="1" smtClean="0"/>
              <a:t>end</a:t>
            </a:r>
            <a:r>
              <a:rPr lang="ru-RU" sz="2000" dirty="0" smtClean="0"/>
              <a:t> </a:t>
            </a:r>
            <a:r>
              <a:rPr lang="en-US" sz="2000" dirty="0" smtClean="0"/>
              <a:t>of template </a:t>
            </a:r>
            <a:r>
              <a:rPr lang="ru-RU" sz="2000" dirty="0" err="1" smtClean="0"/>
              <a:t>to</a:t>
            </a:r>
            <a:r>
              <a:rPr lang="ru-RU" sz="2000" dirty="0" smtClean="0"/>
              <a:t> </a:t>
            </a:r>
            <a:r>
              <a:rPr lang="en-US" sz="2000" dirty="0" err="1" smtClean="0"/>
              <a:t>ano</a:t>
            </a:r>
            <a:r>
              <a:rPr lang="ru-RU" sz="2000" dirty="0" err="1" smtClean="0"/>
              <a:t>ther</a:t>
            </a:r>
            <a:r>
              <a:rPr lang="ru-RU" sz="2000" dirty="0" smtClean="0"/>
              <a:t>, </a:t>
            </a:r>
            <a:r>
              <a:rPr lang="ru-RU" sz="2000" dirty="0" err="1" smtClean="0"/>
              <a:t>it</a:t>
            </a:r>
            <a:r>
              <a:rPr lang="ru-RU" sz="2000" dirty="0" smtClean="0"/>
              <a:t> </a:t>
            </a:r>
            <a:r>
              <a:rPr lang="ru-RU" sz="2000" dirty="0" err="1" smtClean="0"/>
              <a:t>is</a:t>
            </a:r>
            <a:r>
              <a:rPr lang="ru-RU" sz="2000" dirty="0" smtClean="0"/>
              <a:t> </a:t>
            </a:r>
            <a:r>
              <a:rPr lang="ru-RU" sz="2000" dirty="0" err="1" smtClean="0"/>
              <a:t>more</a:t>
            </a:r>
            <a:r>
              <a:rPr lang="ru-RU" sz="2000" dirty="0" smtClean="0"/>
              <a:t> </a:t>
            </a:r>
            <a:r>
              <a:rPr lang="ru-RU" sz="2000" dirty="0" err="1" smtClean="0"/>
              <a:t>efficient</a:t>
            </a:r>
            <a:r>
              <a:rPr lang="ru-RU" sz="2000" dirty="0" smtClean="0"/>
              <a:t> </a:t>
            </a:r>
            <a:r>
              <a:rPr lang="ru-RU" sz="2000" dirty="0" err="1" smtClean="0"/>
              <a:t>to</a:t>
            </a:r>
            <a:r>
              <a:rPr lang="ru-RU" sz="2000" dirty="0" smtClean="0"/>
              <a:t> </a:t>
            </a:r>
            <a:r>
              <a:rPr lang="ru-RU" sz="2000" dirty="0" err="1" smtClean="0"/>
              <a:t>open</a:t>
            </a:r>
            <a:r>
              <a:rPr lang="ru-RU" sz="2000" dirty="0" smtClean="0"/>
              <a:t> </a:t>
            </a:r>
            <a:r>
              <a:rPr lang="ru-RU" sz="2000" dirty="0" err="1" smtClean="0"/>
              <a:t>up</a:t>
            </a:r>
            <a:r>
              <a:rPr lang="ru-RU" sz="2000" dirty="0" smtClean="0"/>
              <a:t> </a:t>
            </a:r>
            <a:r>
              <a:rPr lang="ru-RU" sz="2000" dirty="0" err="1" smtClean="0"/>
              <a:t>several</a:t>
            </a:r>
            <a:r>
              <a:rPr lang="ru-RU" sz="2000" dirty="0" smtClean="0"/>
              <a:t> </a:t>
            </a:r>
            <a:r>
              <a:rPr lang="ru-RU" sz="2000" dirty="0" err="1" smtClean="0"/>
              <a:t>points</a:t>
            </a:r>
            <a:r>
              <a:rPr lang="ru-RU" sz="2000" dirty="0" smtClean="0"/>
              <a:t> </a:t>
            </a:r>
            <a:r>
              <a:rPr lang="ru-RU" sz="2000" dirty="0" err="1" smtClean="0"/>
              <a:t>at</a:t>
            </a:r>
            <a:r>
              <a:rPr lang="ru-RU" sz="2000" dirty="0" smtClean="0"/>
              <a:t> </a:t>
            </a:r>
            <a:r>
              <a:rPr lang="ru-RU" sz="2000" dirty="0" err="1" smtClean="0"/>
              <a:t>one</a:t>
            </a:r>
            <a:r>
              <a:rPr lang="ru-RU" sz="2000" dirty="0" smtClean="0"/>
              <a:t> </a:t>
            </a:r>
            <a:r>
              <a:rPr lang="ru-RU" sz="2000" dirty="0" err="1" smtClean="0"/>
              <a:t>time</a:t>
            </a:r>
            <a:r>
              <a:rPr lang="ru-RU" sz="2000" dirty="0" smtClean="0"/>
              <a:t>.</a:t>
            </a:r>
          </a:p>
          <a:p>
            <a:endParaRPr lang="en-US" sz="2000" dirty="0" smtClean="0"/>
          </a:p>
          <a:p>
            <a:endParaRPr lang="ru-RU" sz="2000" dirty="0" smtClean="0"/>
          </a:p>
          <a:p>
            <a:endParaRPr lang="ru-RU" sz="2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33872"/>
            <a:ext cx="9036496" cy="1143000"/>
          </a:xfrm>
        </p:spPr>
        <p:txBody>
          <a:bodyPr>
            <a:normAutofit fontScale="90000"/>
          </a:bodyPr>
          <a:lstStyle/>
          <a:p>
            <a:pPr algn="just"/>
            <a:r>
              <a:rPr lang="en-US" sz="2000" b="1" dirty="0" smtClean="0"/>
              <a:t/>
            </a:r>
            <a:br>
              <a:rPr lang="en-US" sz="2000" b="1" dirty="0" smtClean="0"/>
            </a:br>
            <a:r>
              <a:rPr lang="en-US" sz="2000" b="1" dirty="0" smtClean="0"/>
              <a:t>       </a:t>
            </a:r>
            <a:r>
              <a:rPr lang="en-US" sz="2000" dirty="0" smtClean="0"/>
              <a:t>When a cell divides, it must replicate the DNA in its genome so that the 2 daughter cells have the same genetic information as their parent. Here, the 2 strands of </a:t>
            </a:r>
            <a:r>
              <a:rPr lang="en-US" sz="2000" dirty="0" err="1" smtClean="0"/>
              <a:t>dsDNA</a:t>
            </a:r>
            <a:r>
              <a:rPr lang="en-US" sz="2000" dirty="0" smtClean="0"/>
              <a:t> are separated and then each strand's </a:t>
            </a:r>
            <a:r>
              <a:rPr lang="en-US" sz="2000" b="1" dirty="0" smtClean="0"/>
              <a:t>complementary DNA</a:t>
            </a:r>
            <a:r>
              <a:rPr lang="en-US" sz="2000" dirty="0" smtClean="0"/>
              <a:t> sequence is recreated by </a:t>
            </a:r>
            <a:r>
              <a:rPr lang="en-US" sz="2000" b="1" dirty="0" smtClean="0"/>
              <a:t>DNA polymerase</a:t>
            </a:r>
            <a:r>
              <a:rPr lang="en-US" sz="2000" dirty="0" smtClean="0"/>
              <a:t>. This enzyme makes the complementary strand by finding the correct base through complementary base pairing, and bonding it onto the original strand. As DNA polymerases can only extend a DNA strand in a 5′ → 3′ direction, different mechanisms are used to copy the </a:t>
            </a:r>
            <a:r>
              <a:rPr lang="en-US" sz="2000" dirty="0" err="1" smtClean="0"/>
              <a:t>antiparallel</a:t>
            </a:r>
            <a:r>
              <a:rPr lang="en-US" sz="2000" dirty="0" smtClean="0"/>
              <a:t> strands of the double helix. In this way, the base on the old strand dictates which base appears on the new strand, and the cell ends up with a perfect copy of its DNA. </a:t>
            </a:r>
            <a:br>
              <a:rPr lang="en-US" sz="2000" dirty="0" smtClean="0"/>
            </a:br>
            <a:endParaRPr lang="ru-RU" sz="2000" dirty="0"/>
          </a:p>
        </p:txBody>
      </p:sp>
      <p:pic>
        <p:nvPicPr>
          <p:cNvPr id="4" name="Содержимое 3" descr="450px-Replication_fork.svg.png"/>
          <p:cNvPicPr>
            <a:picLocks noGrp="1" noChangeAspect="1"/>
          </p:cNvPicPr>
          <p:nvPr>
            <p:ph idx="1"/>
          </p:nvPr>
        </p:nvPicPr>
        <p:blipFill>
          <a:blip r:embed="rId2" cstate="print"/>
          <a:stretch>
            <a:fillRect/>
          </a:stretch>
        </p:blipFill>
        <p:spPr>
          <a:xfrm>
            <a:off x="2051720" y="2924944"/>
            <a:ext cx="4286250" cy="2543175"/>
          </a:xfrm>
        </p:spPr>
      </p:pic>
      <p:sp>
        <p:nvSpPr>
          <p:cNvPr id="5" name="Прямоугольник 4"/>
          <p:cNvSpPr/>
          <p:nvPr/>
        </p:nvSpPr>
        <p:spPr>
          <a:xfrm>
            <a:off x="4163380" y="3068960"/>
            <a:ext cx="1560748" cy="369332"/>
          </a:xfrm>
          <a:prstGeom prst="rect">
            <a:avLst/>
          </a:prstGeom>
        </p:spPr>
        <p:txBody>
          <a:bodyPr wrap="none">
            <a:spAutoFit/>
          </a:bodyPr>
          <a:lstStyle/>
          <a:p>
            <a:r>
              <a:rPr lang="en-US" dirty="0" smtClean="0"/>
              <a:t>Leading strand</a:t>
            </a:r>
            <a:endParaRPr lang="ru-RU" dirty="0"/>
          </a:p>
        </p:txBody>
      </p:sp>
      <p:sp>
        <p:nvSpPr>
          <p:cNvPr id="6" name="Прямоугольник 5"/>
          <p:cNvSpPr/>
          <p:nvPr/>
        </p:nvSpPr>
        <p:spPr>
          <a:xfrm>
            <a:off x="4427984" y="5013176"/>
            <a:ext cx="1543628" cy="369332"/>
          </a:xfrm>
          <a:prstGeom prst="rect">
            <a:avLst/>
          </a:prstGeom>
        </p:spPr>
        <p:txBody>
          <a:bodyPr wrap="none">
            <a:spAutoFit/>
          </a:bodyPr>
          <a:lstStyle/>
          <a:p>
            <a:r>
              <a:rPr lang="en-US" dirty="0" smtClean="0"/>
              <a:t>Lagging strand</a:t>
            </a:r>
            <a:endParaRPr lang="ru-RU" dirty="0"/>
          </a:p>
        </p:txBody>
      </p:sp>
      <p:sp>
        <p:nvSpPr>
          <p:cNvPr id="7" name="Прямоугольник 6"/>
          <p:cNvSpPr/>
          <p:nvPr/>
        </p:nvSpPr>
        <p:spPr>
          <a:xfrm>
            <a:off x="5796136" y="3995772"/>
            <a:ext cx="1651286" cy="369332"/>
          </a:xfrm>
          <a:prstGeom prst="rect">
            <a:avLst/>
          </a:prstGeom>
        </p:spPr>
        <p:txBody>
          <a:bodyPr wrap="none">
            <a:spAutoFit/>
          </a:bodyPr>
          <a:lstStyle/>
          <a:p>
            <a:r>
              <a:rPr lang="en-US" dirty="0" smtClean="0"/>
              <a:t>Replication fork</a:t>
            </a:r>
            <a:endParaRPr lang="ru-RU" dirty="0"/>
          </a:p>
        </p:txBody>
      </p:sp>
      <p:sp>
        <p:nvSpPr>
          <p:cNvPr id="9" name="Прямоугольник 8"/>
          <p:cNvSpPr/>
          <p:nvPr/>
        </p:nvSpPr>
        <p:spPr>
          <a:xfrm>
            <a:off x="1043608" y="5805264"/>
            <a:ext cx="8136904" cy="646331"/>
          </a:xfrm>
          <a:prstGeom prst="rect">
            <a:avLst/>
          </a:prstGeom>
        </p:spPr>
        <p:txBody>
          <a:bodyPr wrap="square">
            <a:spAutoFit/>
          </a:bodyPr>
          <a:lstStyle/>
          <a:p>
            <a:r>
              <a:rPr lang="en-US" b="1" dirty="0" smtClean="0"/>
              <a:t>a</a:t>
            </a:r>
            <a:r>
              <a:rPr lang="en-US" dirty="0" smtClean="0"/>
              <a:t> – parental DNA strands; </a:t>
            </a:r>
            <a:r>
              <a:rPr lang="en-US" b="1" dirty="0" smtClean="0"/>
              <a:t>b, c </a:t>
            </a:r>
            <a:r>
              <a:rPr lang="en-US" dirty="0" smtClean="0"/>
              <a:t>- daughter strands synthesis, </a:t>
            </a:r>
            <a:r>
              <a:rPr lang="en-US" b="1" dirty="0" smtClean="0"/>
              <a:t>c</a:t>
            </a:r>
            <a:r>
              <a:rPr lang="en-US" dirty="0" smtClean="0"/>
              <a:t> – Okazaki fragments; </a:t>
            </a:r>
          </a:p>
          <a:p>
            <a:r>
              <a:rPr lang="en-US" b="1" dirty="0" smtClean="0"/>
              <a:t>d </a:t>
            </a:r>
            <a:r>
              <a:rPr lang="en-US" dirty="0" smtClean="0"/>
              <a:t>– unwinding of </a:t>
            </a:r>
            <a:r>
              <a:rPr lang="en-US" dirty="0" err="1" smtClean="0"/>
              <a:t>dsDNA</a:t>
            </a:r>
            <a:r>
              <a:rPr lang="en-US" dirty="0" smtClean="0"/>
              <a:t>;</a:t>
            </a:r>
            <a:r>
              <a:rPr lang="en-US" b="1" dirty="0" smtClean="0"/>
              <a:t> e</a:t>
            </a:r>
            <a:r>
              <a:rPr lang="en-US" dirty="0" smtClean="0"/>
              <a:t> - RNA-primer; </a:t>
            </a:r>
            <a:r>
              <a:rPr lang="en-US" b="1" dirty="0" smtClean="0"/>
              <a:t>f</a:t>
            </a:r>
            <a:r>
              <a:rPr lang="en-US" dirty="0" smtClean="0"/>
              <a:t> – direction of the primed synthesis.</a:t>
            </a:r>
            <a:endParaRPr lang="ru-RU" dirty="0"/>
          </a:p>
        </p:txBody>
      </p:sp>
      <p:sp>
        <p:nvSpPr>
          <p:cNvPr id="11" name="Прямоугольник 10"/>
          <p:cNvSpPr/>
          <p:nvPr/>
        </p:nvSpPr>
        <p:spPr>
          <a:xfrm>
            <a:off x="179512" y="-25643"/>
            <a:ext cx="864095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ctr">
              <a:spcBef>
                <a:spcPct val="0"/>
              </a:spcBef>
              <a:defRPr/>
            </a:pPr>
            <a:r>
              <a:rPr lang="ru-RU" sz="3600" b="1" dirty="0" smtClean="0"/>
              <a:t>DNA </a:t>
            </a:r>
            <a:r>
              <a:rPr lang="ru-RU" sz="3600" b="1" dirty="0" err="1" smtClean="0"/>
              <a:t>replication</a:t>
            </a:r>
            <a:r>
              <a:rPr lang="en-US" sz="3600" b="1" dirty="0" smtClean="0"/>
              <a:t> </a:t>
            </a:r>
            <a:r>
              <a:rPr lang="en-US" sz="2400" b="1" dirty="0" smtClean="0"/>
              <a:t>by semi-conservative  mechanism: </a:t>
            </a:r>
            <a:endParaRPr lang="ru-RU" sz="24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50405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DNA replication in eukaryotes</a:t>
            </a:r>
            <a:endParaRPr lang="ru-RU" b="1" dirty="0"/>
          </a:p>
        </p:txBody>
      </p:sp>
      <p:pic>
        <p:nvPicPr>
          <p:cNvPr id="4" name="Содержимое 3" descr="450px-DNA_replication_en.png"/>
          <p:cNvPicPr>
            <a:picLocks noGrp="1" noChangeAspect="1"/>
          </p:cNvPicPr>
          <p:nvPr>
            <p:ph idx="1"/>
          </p:nvPr>
        </p:nvPicPr>
        <p:blipFill>
          <a:blip r:embed="rId2" cstate="print"/>
          <a:stretch>
            <a:fillRect/>
          </a:stretch>
        </p:blipFill>
        <p:spPr>
          <a:xfrm>
            <a:off x="-193355" y="980727"/>
            <a:ext cx="9337355" cy="4544179"/>
          </a:xfrm>
        </p:spPr>
      </p:pic>
      <p:sp>
        <p:nvSpPr>
          <p:cNvPr id="5" name="Прямоугольник 4"/>
          <p:cNvSpPr/>
          <p:nvPr/>
        </p:nvSpPr>
        <p:spPr>
          <a:xfrm>
            <a:off x="0" y="5469031"/>
            <a:ext cx="9144000" cy="1323439"/>
          </a:xfrm>
          <a:prstGeom prst="rect">
            <a:avLst/>
          </a:prstGeom>
        </p:spPr>
        <p:txBody>
          <a:bodyPr wrap="square">
            <a:spAutoFit/>
          </a:bodyPr>
          <a:lstStyle/>
          <a:p>
            <a:r>
              <a:rPr lang="en-US" sz="2000" dirty="0" smtClean="0"/>
              <a:t>The double helix is nicked by </a:t>
            </a:r>
            <a:r>
              <a:rPr lang="en-US" sz="2000" dirty="0" err="1" smtClean="0"/>
              <a:t>topoisomerase</a:t>
            </a:r>
            <a:r>
              <a:rPr lang="en-US" sz="2000" dirty="0" smtClean="0"/>
              <a:t> and unwound by a </a:t>
            </a:r>
            <a:r>
              <a:rPr lang="en-US" sz="2000" dirty="0" err="1" smtClean="0"/>
              <a:t>helicase</a:t>
            </a:r>
            <a:r>
              <a:rPr lang="en-US" sz="2000" dirty="0" smtClean="0"/>
              <a:t>. Next, </a:t>
            </a:r>
            <a:r>
              <a:rPr lang="en-US" sz="2000" b="1" dirty="0" smtClean="0"/>
              <a:t>DNA polymerase </a:t>
            </a:r>
            <a:r>
              <a:rPr lang="el-GR" sz="2000" b="1" dirty="0" smtClean="0"/>
              <a:t>δ</a:t>
            </a:r>
            <a:r>
              <a:rPr lang="en-US" sz="2000" b="1" dirty="0" smtClean="0"/>
              <a:t> </a:t>
            </a:r>
            <a:r>
              <a:rPr lang="en-US" sz="2000" dirty="0" smtClean="0"/>
              <a:t>produces the </a:t>
            </a:r>
            <a:r>
              <a:rPr lang="en-US" sz="2000" b="1" dirty="0" smtClean="0"/>
              <a:t>leading strand copy</a:t>
            </a:r>
            <a:r>
              <a:rPr lang="en-US" sz="2000" dirty="0" smtClean="0"/>
              <a:t>. </a:t>
            </a:r>
            <a:r>
              <a:rPr lang="en-US" sz="2000" b="1" dirty="0" smtClean="0"/>
              <a:t>DNA polymerase </a:t>
            </a:r>
            <a:r>
              <a:rPr lang="el-GR" sz="2000" b="1" dirty="0" smtClean="0"/>
              <a:t>α</a:t>
            </a:r>
            <a:r>
              <a:rPr lang="en-US" sz="2000" dirty="0" smtClean="0"/>
              <a:t> binds to the </a:t>
            </a:r>
            <a:r>
              <a:rPr lang="en-US" sz="2000" b="1" dirty="0" smtClean="0"/>
              <a:t>lagging strand</a:t>
            </a:r>
            <a:r>
              <a:rPr lang="en-US" sz="2000" dirty="0" smtClean="0"/>
              <a:t>. This enzyme makes discontinuous segments (</a:t>
            </a:r>
            <a:r>
              <a:rPr lang="en-US" sz="2000" b="1" dirty="0" smtClean="0"/>
              <a:t>Okazaki fragments</a:t>
            </a:r>
            <a:r>
              <a:rPr lang="en-US" sz="2000" dirty="0" smtClean="0"/>
              <a:t>) before </a:t>
            </a:r>
            <a:r>
              <a:rPr lang="en-US" sz="2000" b="1" dirty="0" smtClean="0"/>
              <a:t>DNA </a:t>
            </a:r>
            <a:r>
              <a:rPr lang="en-US" sz="2000" b="1" dirty="0" err="1" smtClean="0"/>
              <a:t>ligase</a:t>
            </a:r>
            <a:r>
              <a:rPr lang="en-US" sz="2000" b="1" dirty="0" smtClean="0"/>
              <a:t> </a:t>
            </a:r>
            <a:r>
              <a:rPr lang="en-US" sz="2000" dirty="0" smtClean="0"/>
              <a:t>joins them together.</a:t>
            </a:r>
            <a:endParaRPr lang="ru-RU" sz="2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Looping model in eukaryotes</a:t>
            </a:r>
            <a:endParaRPr lang="uk-UA" dirty="0"/>
          </a:p>
        </p:txBody>
      </p:sp>
      <p:pic>
        <p:nvPicPr>
          <p:cNvPr id="2050"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909891" y="1600200"/>
            <a:ext cx="4966366" cy="4221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88" y="973178"/>
            <a:ext cx="9144000" cy="5768190"/>
          </a:xfrm>
          <a:prstGeom prst="rect">
            <a:avLst/>
          </a:prstGeom>
        </p:spPr>
      </p:pic>
      <p:sp>
        <p:nvSpPr>
          <p:cNvPr id="3" name="TextBox 2"/>
          <p:cNvSpPr txBox="1"/>
          <p:nvPr/>
        </p:nvSpPr>
        <p:spPr>
          <a:xfrm>
            <a:off x="0" y="-34935"/>
            <a:ext cx="9144000"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Calibri" pitchFamily="34" charset="0"/>
                <a:cs typeface="Damascus"/>
              </a:rPr>
              <a:t>DNA replication in prokaryotes. </a:t>
            </a:r>
            <a:r>
              <a:rPr lang="en-US" sz="2400" b="1" dirty="0" smtClean="0">
                <a:latin typeface="Calibri" pitchFamily="34" charset="0"/>
                <a:cs typeface="Damascus"/>
              </a:rPr>
              <a:t>Loop model: Copying both DNA strands by the </a:t>
            </a:r>
            <a:r>
              <a:rPr lang="en-US" sz="2400" b="1" dirty="0" err="1" smtClean="0">
                <a:latin typeface="Calibri" pitchFamily="34" charset="0"/>
                <a:cs typeface="Damascus"/>
              </a:rPr>
              <a:t>replisome</a:t>
            </a:r>
            <a:r>
              <a:rPr lang="en-US" sz="2400" b="1" dirty="0" smtClean="0">
                <a:latin typeface="Calibri" pitchFamily="34" charset="0"/>
                <a:cs typeface="Damascus"/>
              </a:rPr>
              <a:t> at a replication fork</a:t>
            </a:r>
            <a:endParaRPr lang="en-US" sz="2400" b="1" dirty="0">
              <a:latin typeface="Calibri" pitchFamily="34" charset="0"/>
              <a:cs typeface="Damascus"/>
            </a:endParaRPr>
          </a:p>
        </p:txBody>
      </p:sp>
    </p:spTree>
    <p:extLst>
      <p:ext uri="{BB962C8B-B14F-4D97-AF65-F5344CB8AC3E}">
        <p14:creationId xmlns:p14="http://schemas.microsoft.com/office/powerpoint/2010/main" val="40400979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Looping model in prokaryotes</a:t>
            </a:r>
            <a:endParaRPr lang="uk-UA" dirty="0"/>
          </a:p>
        </p:txBody>
      </p:sp>
      <p:pic>
        <p:nvPicPr>
          <p:cNvPr id="1026"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2411759" y="1600200"/>
            <a:ext cx="4923045" cy="40324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785244"/>
            <a:ext cx="9144000" cy="1659944"/>
          </a:xfrm>
          <a:prstGeom prst="rect">
            <a:avLst/>
          </a:prstGeom>
        </p:spPr>
      </p:pic>
      <p:sp>
        <p:nvSpPr>
          <p:cNvPr id="4" name="TextBox 3"/>
          <p:cNvSpPr txBox="1"/>
          <p:nvPr/>
        </p:nvSpPr>
        <p:spPr>
          <a:xfrm>
            <a:off x="901700" y="2639847"/>
            <a:ext cx="7721599" cy="646331"/>
          </a:xfrm>
          <a:prstGeom prst="rect">
            <a:avLst/>
          </a:prstGeom>
          <a:noFill/>
        </p:spPr>
        <p:txBody>
          <a:bodyPr wrap="square" rtlCol="0">
            <a:spAutoFit/>
          </a:bodyPr>
          <a:lstStyle/>
          <a:p>
            <a:r>
              <a:rPr lang="en-US" dirty="0" smtClean="0">
                <a:latin typeface="Damascus"/>
                <a:cs typeface="Damascus"/>
              </a:rPr>
              <a:t>                        The DNA polymerase reaction</a:t>
            </a:r>
          </a:p>
          <a:p>
            <a:r>
              <a:rPr lang="en-US" dirty="0" smtClean="0">
                <a:latin typeface="Damascus"/>
                <a:cs typeface="Damascus"/>
              </a:rPr>
              <a:t>Insertion of guanine (G) as </a:t>
            </a:r>
            <a:r>
              <a:rPr lang="en-US" dirty="0" err="1" smtClean="0">
                <a:latin typeface="Damascus"/>
                <a:cs typeface="Damascus"/>
              </a:rPr>
              <a:t>dGTP</a:t>
            </a:r>
            <a:r>
              <a:rPr lang="en-US" dirty="0" smtClean="0">
                <a:latin typeface="Damascus"/>
                <a:cs typeface="Damascus"/>
              </a:rPr>
              <a:t> opposite cytosine (C) in template DNA</a:t>
            </a:r>
            <a:endParaRPr lang="en-US" dirty="0">
              <a:latin typeface="Damascus"/>
              <a:cs typeface="Damascus"/>
            </a:endParaRPr>
          </a:p>
        </p:txBody>
      </p:sp>
      <p:pic>
        <p:nvPicPr>
          <p:cNvPr id="3" name="Picture 2"/>
          <p:cNvPicPr>
            <a:picLocks noChangeAspect="1"/>
          </p:cNvPicPr>
          <p:nvPr/>
        </p:nvPicPr>
        <p:blipFill>
          <a:blip r:embed="rId3" cstate="print"/>
          <a:stretch>
            <a:fillRect/>
          </a:stretch>
        </p:blipFill>
        <p:spPr>
          <a:xfrm>
            <a:off x="2664601" y="3626466"/>
            <a:ext cx="3548650" cy="3039622"/>
          </a:xfrm>
          <a:prstGeom prst="rect">
            <a:avLst/>
          </a:prstGeom>
        </p:spPr>
      </p:pic>
      <p:sp>
        <p:nvSpPr>
          <p:cNvPr id="5" name="TextBox 4"/>
          <p:cNvSpPr txBox="1"/>
          <p:nvPr/>
        </p:nvSpPr>
        <p:spPr>
          <a:xfrm>
            <a:off x="6113639" y="5018201"/>
            <a:ext cx="1394557" cy="369332"/>
          </a:xfrm>
          <a:prstGeom prst="rect">
            <a:avLst/>
          </a:prstGeom>
          <a:noFill/>
        </p:spPr>
        <p:txBody>
          <a:bodyPr wrap="square" rtlCol="0">
            <a:spAutoFit/>
          </a:bodyPr>
          <a:lstStyle/>
          <a:p>
            <a:r>
              <a:rPr lang="en-US" dirty="0" smtClean="0">
                <a:solidFill>
                  <a:srgbClr val="FF6600"/>
                </a:solidFill>
              </a:rPr>
              <a:t>A, T, G, or C</a:t>
            </a:r>
            <a:endParaRPr lang="en-US" dirty="0">
              <a:solidFill>
                <a:srgbClr val="FF6600"/>
              </a:solidFill>
            </a:endParaRPr>
          </a:p>
        </p:txBody>
      </p:sp>
      <p:sp>
        <p:nvSpPr>
          <p:cNvPr id="6" name="Прямоугольник 5"/>
          <p:cNvSpPr/>
          <p:nvPr/>
        </p:nvSpPr>
        <p:spPr>
          <a:xfrm>
            <a:off x="432048" y="0"/>
            <a:ext cx="8100392"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4000" b="1" dirty="0" smtClean="0">
                <a:latin typeface="Calibri" pitchFamily="34" charset="0"/>
                <a:cs typeface="Damascus"/>
              </a:rPr>
              <a:t>DNA replication </a:t>
            </a:r>
            <a:endParaRPr lang="ru-RU" sz="4000" dirty="0"/>
          </a:p>
        </p:txBody>
      </p:sp>
    </p:spTree>
    <p:extLst>
      <p:ext uri="{BB962C8B-B14F-4D97-AF65-F5344CB8AC3E}">
        <p14:creationId xmlns:p14="http://schemas.microsoft.com/office/powerpoint/2010/main" val="14635662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0648"/>
            <a:ext cx="9144000" cy="4168987"/>
          </a:xfrm>
          <a:prstGeom prst="rect">
            <a:avLst/>
          </a:prstGeom>
          <a:noFill/>
        </p:spPr>
        <p:txBody>
          <a:bodyPr wrap="square" rtlCol="0">
            <a:spAutoFit/>
          </a:bodyPr>
          <a:lstStyle/>
          <a:p>
            <a:endParaRPr lang="en-US" sz="2000" dirty="0">
              <a:latin typeface="Damascus"/>
              <a:cs typeface="Damascus"/>
            </a:endParaRPr>
          </a:p>
          <a:p>
            <a:r>
              <a:rPr lang="en-US" sz="2400" dirty="0" smtClean="0">
                <a:latin typeface="Damascus"/>
                <a:cs typeface="Damascus"/>
              </a:rPr>
              <a:t>Intracellular concentrations (</a:t>
            </a:r>
            <a:r>
              <a:rPr lang="en-US" sz="2400" dirty="0" err="1" smtClean="0">
                <a:latin typeface="Damascus"/>
                <a:cs typeface="Damascus"/>
              </a:rPr>
              <a:t>dNTP</a:t>
            </a:r>
            <a:r>
              <a:rPr lang="en-US" sz="2400" dirty="0" smtClean="0">
                <a:latin typeface="Damascus"/>
                <a:cs typeface="Damascus"/>
              </a:rPr>
              <a:t> pools) control mutation rates</a:t>
            </a:r>
          </a:p>
          <a:p>
            <a:endParaRPr lang="en-US" sz="2400" dirty="0">
              <a:latin typeface="Damascus"/>
              <a:cs typeface="Damascus"/>
            </a:endParaRPr>
          </a:p>
          <a:p>
            <a:r>
              <a:rPr lang="en-US" sz="2400" dirty="0" smtClean="0">
                <a:latin typeface="Damascus"/>
                <a:cs typeface="Damascus"/>
              </a:rPr>
              <a:t>Enzymes of </a:t>
            </a:r>
            <a:r>
              <a:rPr lang="en-US" sz="2400" dirty="0" err="1" smtClean="0">
                <a:latin typeface="Damascus"/>
                <a:cs typeface="Damascus"/>
              </a:rPr>
              <a:t>dNTP</a:t>
            </a:r>
            <a:r>
              <a:rPr lang="en-US" sz="2400" dirty="0" smtClean="0">
                <a:latin typeface="Damascus"/>
                <a:cs typeface="Damascus"/>
              </a:rPr>
              <a:t> metabolism are targets for anticancer, antiviral,</a:t>
            </a:r>
          </a:p>
          <a:p>
            <a:r>
              <a:rPr lang="en-US" sz="2400" dirty="0">
                <a:latin typeface="Damascus"/>
                <a:cs typeface="Damascus"/>
              </a:rPr>
              <a:t>	</a:t>
            </a:r>
            <a:r>
              <a:rPr lang="en-US" sz="2400" dirty="0" smtClean="0">
                <a:latin typeface="Damascus"/>
                <a:cs typeface="Damascus"/>
              </a:rPr>
              <a:t>and antibacterial drugs</a:t>
            </a:r>
          </a:p>
          <a:p>
            <a:endParaRPr lang="en-US" sz="2400" dirty="0">
              <a:latin typeface="Damascus"/>
              <a:cs typeface="Damascus"/>
            </a:endParaRPr>
          </a:p>
          <a:p>
            <a:r>
              <a:rPr lang="en-US" sz="2400" dirty="0" err="1" smtClean="0">
                <a:latin typeface="Damascus"/>
                <a:cs typeface="Damascus"/>
              </a:rPr>
              <a:t>dNTP</a:t>
            </a:r>
            <a:r>
              <a:rPr lang="en-US" sz="2400" dirty="0" smtClean="0">
                <a:latin typeface="Damascus"/>
                <a:cs typeface="Damascus"/>
              </a:rPr>
              <a:t> pools in mitochondria may contribute to high mutation rate 	of the mitochondrial genome</a:t>
            </a:r>
          </a:p>
          <a:p>
            <a:endParaRPr lang="en-US" sz="2400" dirty="0">
              <a:latin typeface="Damascus"/>
              <a:cs typeface="Damascus"/>
            </a:endParaRPr>
          </a:p>
          <a:p>
            <a:r>
              <a:rPr lang="en-US" sz="2400" dirty="0" err="1" smtClean="0">
                <a:latin typeface="Damascus"/>
                <a:cs typeface="Damascus"/>
              </a:rPr>
              <a:t>dNTPs</a:t>
            </a:r>
            <a:r>
              <a:rPr lang="en-US" sz="2400" dirty="0" smtClean="0">
                <a:latin typeface="Damascus"/>
                <a:cs typeface="Damascus"/>
              </a:rPr>
              <a:t> may be targets for DNA damage by reactive oxygen species </a:t>
            </a:r>
            <a:endParaRPr lang="en-US" sz="2400" dirty="0">
              <a:latin typeface="Damascus"/>
              <a:cs typeface="Damascus"/>
            </a:endParaRPr>
          </a:p>
        </p:txBody>
      </p:sp>
      <p:sp>
        <p:nvSpPr>
          <p:cNvPr id="3" name="Прямокутник 2"/>
          <p:cNvSpPr/>
          <p:nvPr/>
        </p:nvSpPr>
        <p:spPr>
          <a:xfrm>
            <a:off x="0" y="-326856"/>
            <a:ext cx="9143999"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ctr"/>
            <a:r>
              <a:rPr lang="en-US" sz="2800" b="1" dirty="0" smtClean="0">
                <a:solidFill>
                  <a:prstClr val="black"/>
                </a:solidFill>
                <a:latin typeface="Damascus"/>
                <a:cs typeface="Damascus"/>
              </a:rPr>
              <a:t>Importance of </a:t>
            </a:r>
            <a:r>
              <a:rPr lang="en-US" sz="2800" b="1" dirty="0" err="1" smtClean="0">
                <a:solidFill>
                  <a:prstClr val="black"/>
                </a:solidFill>
                <a:latin typeface="Damascus"/>
                <a:cs typeface="Damascus"/>
              </a:rPr>
              <a:t>Deoxyribonucleotide</a:t>
            </a:r>
            <a:r>
              <a:rPr lang="en-US" sz="2800" b="1" dirty="0" smtClean="0">
                <a:solidFill>
                  <a:prstClr val="black"/>
                </a:solidFill>
                <a:latin typeface="Damascus"/>
                <a:cs typeface="Damascus"/>
              </a:rPr>
              <a:t> Metabolism</a:t>
            </a:r>
          </a:p>
        </p:txBody>
      </p:sp>
    </p:spTree>
    <p:extLst>
      <p:ext uri="{BB962C8B-B14F-4D97-AF65-F5344CB8AC3E}">
        <p14:creationId xmlns:p14="http://schemas.microsoft.com/office/powerpoint/2010/main" val="30074728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Grp="1" noChangeArrowheads="1"/>
          </p:cNvSpPr>
          <p:nvPr>
            <p:ph type="title"/>
          </p:nvPr>
        </p:nvSpPr>
        <p:spPr>
          <a:xfrm>
            <a:off x="0" y="0"/>
            <a:ext cx="9144000" cy="105273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300" b="1" dirty="0">
                <a:solidFill>
                  <a:schemeClr val="tx1"/>
                </a:solidFill>
                <a:latin typeface="Chalkboard" charset="0"/>
              </a:rPr>
              <a:t>All organisms use the same genetic code</a:t>
            </a:r>
            <a:br>
              <a:rPr lang="en-US" sz="2300" b="1" dirty="0">
                <a:solidFill>
                  <a:schemeClr val="tx1"/>
                </a:solidFill>
                <a:latin typeface="Chalkboard" charset="0"/>
              </a:rPr>
            </a:br>
            <a:r>
              <a:rPr lang="en-US" sz="2300" b="1" dirty="0">
                <a:solidFill>
                  <a:schemeClr val="tx1"/>
                </a:solidFill>
                <a:latin typeface="Chalkboard" charset="0"/>
              </a:rPr>
              <a:t>Each set of three nucleotides codes for an amino acid = “The Genetic Code”</a:t>
            </a:r>
            <a:endParaRPr lang="ru-RU" sz="2300" b="1" dirty="0">
              <a:solidFill>
                <a:schemeClr val="tx1"/>
              </a:solidFill>
              <a:latin typeface="Chalkboard" charset="0"/>
            </a:endParaRPr>
          </a:p>
        </p:txBody>
      </p:sp>
      <p:sp>
        <p:nvSpPr>
          <p:cNvPr id="150533" name="Rectangle 5"/>
          <p:cNvSpPr>
            <a:spLocks noGrp="1" noChangeArrowheads="1"/>
          </p:cNvSpPr>
          <p:nvPr>
            <p:ph idx="1"/>
          </p:nvPr>
        </p:nvSpPr>
        <p:spPr>
          <a:xfrm>
            <a:off x="0" y="1124744"/>
            <a:ext cx="9144000" cy="5328592"/>
          </a:xfrm>
        </p:spPr>
        <p:txBody>
          <a:bodyPr/>
          <a:lstStyle/>
          <a:p>
            <a:pPr>
              <a:buNone/>
            </a:pPr>
            <a:r>
              <a:rPr lang="en-US" b="1" dirty="0" smtClean="0"/>
              <a:t>1968</a:t>
            </a:r>
            <a:r>
              <a:rPr lang="en-US" dirty="0" smtClean="0"/>
              <a:t> </a:t>
            </a:r>
            <a:r>
              <a:rPr lang="en-US" b="1" dirty="0" smtClean="0"/>
              <a:t>Nirenberg, Khorana </a:t>
            </a:r>
            <a:r>
              <a:rPr lang="en-US" dirty="0" smtClean="0"/>
              <a:t>&amp; </a:t>
            </a:r>
            <a:r>
              <a:rPr lang="en-US" b="1" dirty="0" smtClean="0"/>
              <a:t>Holley</a:t>
            </a:r>
            <a:r>
              <a:rPr lang="en-US" dirty="0" smtClean="0"/>
              <a:t> Nobel prize             for genetic code elucidating</a:t>
            </a:r>
            <a:endParaRPr lang="ru-RU" dirty="0"/>
          </a:p>
        </p:txBody>
      </p:sp>
      <p:pic>
        <p:nvPicPr>
          <p:cNvPr id="150535" name="Picture 7" descr="sf11x10"/>
          <p:cNvPicPr>
            <a:picLocks noChangeAspect="1" noChangeArrowheads="1"/>
          </p:cNvPicPr>
          <p:nvPr/>
        </p:nvPicPr>
        <p:blipFill>
          <a:blip r:embed="rId2" cstate="print"/>
          <a:srcRect/>
          <a:stretch>
            <a:fillRect/>
          </a:stretch>
        </p:blipFill>
        <p:spPr bwMode="auto">
          <a:xfrm>
            <a:off x="611560" y="2132856"/>
            <a:ext cx="7847546" cy="47521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50535"/>
                                        </p:tgtEl>
                                        <p:attrNameLst>
                                          <p:attrName>style.visibility</p:attrName>
                                        </p:attrNameLst>
                                      </p:cBhvr>
                                      <p:to>
                                        <p:strVal val="visible"/>
                                      </p:to>
                                    </p:set>
                                    <p:animEffect transition="in" filter="blinds(vertical)">
                                      <p:cBhvr>
                                        <p:cTn id="7" dur="500"/>
                                        <p:tgtEl>
                                          <p:spTgt spid="150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84"/>
            <a:ext cx="91440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Central dogma of molecular biology</a:t>
            </a:r>
            <a:r>
              <a:rPr lang="en-US" dirty="0" smtClean="0"/>
              <a:t/>
            </a:r>
            <a:br>
              <a:rPr lang="en-US" dirty="0" smtClean="0"/>
            </a:br>
            <a:r>
              <a:rPr lang="en-US" dirty="0" smtClean="0"/>
              <a:t>regards the  information flow in </a:t>
            </a:r>
            <a:r>
              <a:rPr lang="en-US" dirty="0" err="1" smtClean="0"/>
              <a:t>biosystems</a:t>
            </a:r>
            <a:r>
              <a:rPr lang="en-US" dirty="0" smtClean="0"/>
              <a:t/>
            </a:r>
            <a:br>
              <a:rPr lang="en-US" dirty="0" smtClean="0"/>
            </a:br>
            <a:endParaRPr lang="ru-RU" dirty="0"/>
          </a:p>
        </p:txBody>
      </p:sp>
      <p:pic>
        <p:nvPicPr>
          <p:cNvPr id="1026" name="Picture 2" descr="https://upload.wikimedia.org/wikipedia/commons/0/06/Centraldogma_nodetails.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536" y="2060848"/>
            <a:ext cx="3623756" cy="2966567"/>
          </a:xfrm>
          <a:prstGeom prst="rect">
            <a:avLst/>
          </a:prstGeom>
          <a:noFill/>
        </p:spPr>
      </p:pic>
      <p:sp>
        <p:nvSpPr>
          <p:cNvPr id="10" name="Содержимое 9"/>
          <p:cNvSpPr>
            <a:spLocks noGrp="1"/>
          </p:cNvSpPr>
          <p:nvPr>
            <p:ph idx="1"/>
          </p:nvPr>
        </p:nvSpPr>
        <p:spPr>
          <a:xfrm>
            <a:off x="0" y="1124744"/>
            <a:ext cx="9144000" cy="5256585"/>
          </a:xfrm>
        </p:spPr>
        <p:txBody>
          <a:bodyPr>
            <a:normAutofit lnSpcReduction="10000"/>
          </a:bodyPr>
          <a:lstStyle/>
          <a:p>
            <a:pPr>
              <a:buNone/>
            </a:pPr>
            <a:r>
              <a:rPr lang="en-US" sz="2400" dirty="0" smtClean="0"/>
              <a:t>	              Replication of DNA by DNA polymerases </a:t>
            </a:r>
          </a:p>
          <a:p>
            <a:pPr>
              <a:buNone/>
            </a:pPr>
            <a:r>
              <a:rPr lang="en-US" sz="2400" dirty="0" smtClean="0"/>
              <a:t>		</a:t>
            </a:r>
            <a:endParaRPr lang="en-US" sz="2800" dirty="0" smtClean="0"/>
          </a:p>
          <a:p>
            <a:pPr>
              <a:buNone/>
            </a:pPr>
            <a:r>
              <a:rPr lang="en-US" sz="2000" dirty="0" smtClean="0"/>
              <a:t>                                                                   </a:t>
            </a:r>
          </a:p>
          <a:p>
            <a:pPr>
              <a:buNone/>
            </a:pPr>
            <a:r>
              <a:rPr lang="en-US" sz="2000" dirty="0"/>
              <a:t>	</a:t>
            </a:r>
            <a:r>
              <a:rPr lang="en-US" sz="2000" dirty="0" smtClean="0"/>
              <a:t>		               </a:t>
            </a:r>
            <a:r>
              <a:rPr lang="en-US" sz="2800" dirty="0" smtClean="0"/>
              <a:t>Transcription of RNA by RNA polymerase </a:t>
            </a:r>
          </a:p>
          <a:p>
            <a:pPr>
              <a:buNone/>
            </a:pPr>
            <a:r>
              <a:rPr lang="en-US" sz="2000" dirty="0" smtClean="0"/>
              <a:t>				</a:t>
            </a:r>
            <a:br>
              <a:rPr lang="en-US" sz="2000" dirty="0" smtClean="0"/>
            </a:br>
            <a:r>
              <a:rPr lang="en-US" sz="2000" dirty="0" smtClean="0"/>
              <a:t>                                                             </a:t>
            </a:r>
            <a:r>
              <a:rPr lang="en-US" sz="2000" dirty="0"/>
              <a:t>	</a:t>
            </a:r>
            <a:r>
              <a:rPr lang="en-US" sz="2000" dirty="0" smtClean="0"/>
              <a:t>				              					</a:t>
            </a:r>
            <a:r>
              <a:rPr lang="en-US" sz="2800" dirty="0" smtClean="0"/>
              <a:t>Reverse transcriptase 						(</a:t>
            </a:r>
            <a:r>
              <a:rPr lang="en-US" sz="2800" dirty="0" err="1" smtClean="0"/>
              <a:t>revertase</a:t>
            </a:r>
            <a:r>
              <a:rPr lang="en-US" sz="2800" dirty="0" smtClean="0"/>
              <a:t>)                                                                             					copies RNA into DNA</a:t>
            </a:r>
            <a:r>
              <a:rPr lang="en-US" sz="2000" dirty="0" smtClean="0"/>
              <a:t/>
            </a:r>
            <a:br>
              <a:rPr lang="en-US" sz="2000" dirty="0" smtClean="0"/>
            </a:br>
            <a:r>
              <a:rPr lang="en-US" sz="2000" dirty="0" smtClean="0"/>
              <a:t>                                                           </a:t>
            </a:r>
          </a:p>
          <a:p>
            <a:pPr>
              <a:buNone/>
            </a:pPr>
            <a:r>
              <a:rPr lang="en-US" sz="2000" dirty="0"/>
              <a:t>	</a:t>
            </a:r>
            <a:r>
              <a:rPr lang="en-US" sz="2000" dirty="0" smtClean="0"/>
              <a:t>				  </a:t>
            </a:r>
            <a:r>
              <a:rPr lang="en-US" sz="2800" dirty="0" smtClean="0"/>
              <a:t>Translation is </a:t>
            </a:r>
            <a:r>
              <a:rPr lang="en-US" sz="2800" dirty="0" err="1" smtClean="0"/>
              <a:t>perfomed</a:t>
            </a:r>
            <a:r>
              <a:rPr lang="en-US" sz="2800" dirty="0" smtClean="0"/>
              <a:t> on 						</a:t>
            </a:r>
            <a:r>
              <a:rPr lang="en-US" sz="2800" dirty="0" err="1" smtClean="0"/>
              <a:t>ribosomes</a:t>
            </a:r>
            <a:endParaRPr lang="en-US" sz="2800" dirty="0" smtClean="0"/>
          </a:p>
          <a:p>
            <a:pPr>
              <a:buNone/>
            </a:pPr>
            <a:endParaRPr lang="en-US" sz="2000" dirty="0" smtClean="0"/>
          </a:p>
          <a:p>
            <a:pPr>
              <a:buNone/>
            </a:pPr>
            <a:r>
              <a:rPr lang="en-US" sz="2000" dirty="0" smtClean="0"/>
              <a:t>Modified from original picture of Mr. </a:t>
            </a:r>
            <a:r>
              <a:rPr lang="en-US" sz="2000" dirty="0" err="1" smtClean="0"/>
              <a:t>Narayanese</a:t>
            </a:r>
            <a:endParaRPr lang="ru-RU" sz="2000" dirty="0"/>
          </a:p>
        </p:txBody>
      </p:sp>
      <p:cxnSp>
        <p:nvCxnSpPr>
          <p:cNvPr id="12" name="Прямая со стрелкой 11"/>
          <p:cNvCxnSpPr/>
          <p:nvPr/>
        </p:nvCxnSpPr>
        <p:spPr>
          <a:xfrm flipH="1" flipV="1">
            <a:off x="3923928" y="3789040"/>
            <a:ext cx="360040" cy="14401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Прямая со стрелкой 15"/>
          <p:cNvCxnSpPr/>
          <p:nvPr/>
        </p:nvCxnSpPr>
        <p:spPr>
          <a:xfrm flipH="1">
            <a:off x="1907704" y="2636912"/>
            <a:ext cx="792088"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0" name="Прямая со стрелкой 19"/>
          <p:cNvCxnSpPr/>
          <p:nvPr/>
        </p:nvCxnSpPr>
        <p:spPr>
          <a:xfrm flipH="1">
            <a:off x="971600" y="1556792"/>
            <a:ext cx="648072" cy="57606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2" name="Прямая со стрелкой 21"/>
          <p:cNvCxnSpPr/>
          <p:nvPr/>
        </p:nvCxnSpPr>
        <p:spPr>
          <a:xfrm flipH="1" flipV="1">
            <a:off x="1403648" y="4077072"/>
            <a:ext cx="2808312" cy="7920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en-US" sz="4000" b="1" dirty="0">
                <a:solidFill>
                  <a:srgbClr val="3333CC"/>
                </a:solidFill>
              </a:rPr>
              <a:t>The genetic code</a:t>
            </a:r>
            <a:br>
              <a:rPr lang="en-US" sz="4000" b="1" dirty="0">
                <a:solidFill>
                  <a:srgbClr val="3333CC"/>
                </a:solidFill>
              </a:rPr>
            </a:br>
            <a:endParaRPr lang="ru-RU" sz="4000" b="1" dirty="0">
              <a:solidFill>
                <a:srgbClr val="3333CC"/>
              </a:solidFill>
            </a:endParaRPr>
          </a:p>
        </p:txBody>
      </p:sp>
      <p:sp>
        <p:nvSpPr>
          <p:cNvPr id="168963" name="Rectangle 3"/>
          <p:cNvSpPr>
            <a:spLocks noGrp="1" noChangeArrowheads="1"/>
          </p:cNvSpPr>
          <p:nvPr>
            <p:ph type="body" idx="1"/>
          </p:nvPr>
        </p:nvSpPr>
        <p:spPr>
          <a:xfrm>
            <a:off x="0" y="1412875"/>
            <a:ext cx="9144000" cy="5040313"/>
          </a:xfrm>
        </p:spPr>
        <p:txBody>
          <a:bodyPr>
            <a:normAutofit lnSpcReduction="10000"/>
          </a:bodyPr>
          <a:lstStyle/>
          <a:p>
            <a:pPr>
              <a:lnSpc>
                <a:spcPct val="80000"/>
              </a:lnSpc>
            </a:pPr>
            <a:endParaRPr lang="en-US" sz="800" b="1" dirty="0">
              <a:solidFill>
                <a:srgbClr val="F4A574"/>
              </a:solidFill>
            </a:endParaRPr>
          </a:p>
          <a:p>
            <a:pPr lvl="1">
              <a:lnSpc>
                <a:spcPct val="80000"/>
              </a:lnSpc>
            </a:pPr>
            <a:r>
              <a:rPr lang="en-US" dirty="0"/>
              <a:t> consists of 64 triplet </a:t>
            </a:r>
            <a:r>
              <a:rPr lang="en-US" dirty="0" err="1"/>
              <a:t>codons</a:t>
            </a:r>
            <a:r>
              <a:rPr lang="en-US" dirty="0"/>
              <a:t> (A, G, C, U)  43 = 64</a:t>
            </a:r>
          </a:p>
          <a:p>
            <a:pPr lvl="1">
              <a:lnSpc>
                <a:spcPct val="80000"/>
              </a:lnSpc>
            </a:pPr>
            <a:r>
              <a:rPr lang="en-US" dirty="0" smtClean="0"/>
              <a:t> </a:t>
            </a:r>
            <a:r>
              <a:rPr lang="en-US" dirty="0"/>
              <a:t>all </a:t>
            </a:r>
            <a:r>
              <a:rPr lang="en-US" dirty="0" err="1"/>
              <a:t>codons</a:t>
            </a:r>
            <a:r>
              <a:rPr lang="en-US" dirty="0"/>
              <a:t> are used in protein synthesis</a:t>
            </a:r>
          </a:p>
          <a:p>
            <a:pPr lvl="2">
              <a:lnSpc>
                <a:spcPct val="80000"/>
              </a:lnSpc>
            </a:pPr>
            <a:r>
              <a:rPr lang="en-US" sz="2800" dirty="0"/>
              <a:t> 20 amino acids</a:t>
            </a:r>
          </a:p>
          <a:p>
            <a:pPr lvl="2">
              <a:lnSpc>
                <a:spcPct val="80000"/>
              </a:lnSpc>
            </a:pPr>
            <a:r>
              <a:rPr lang="en-US" sz="2800" dirty="0"/>
              <a:t> 3 termination (</a:t>
            </a:r>
            <a:r>
              <a:rPr lang="en-US" sz="2800" dirty="0">
                <a:solidFill>
                  <a:srgbClr val="FF3300"/>
                </a:solidFill>
              </a:rPr>
              <a:t>stop</a:t>
            </a:r>
            <a:r>
              <a:rPr lang="en-US" sz="2800" dirty="0"/>
              <a:t>) </a:t>
            </a:r>
            <a:r>
              <a:rPr lang="en-US" sz="2800" dirty="0" err="1"/>
              <a:t>codons</a:t>
            </a:r>
            <a:r>
              <a:rPr lang="en-US" sz="2800" dirty="0"/>
              <a:t>: </a:t>
            </a:r>
            <a:r>
              <a:rPr lang="en-US" sz="2800" dirty="0">
                <a:solidFill>
                  <a:srgbClr val="FF3300"/>
                </a:solidFill>
              </a:rPr>
              <a:t>UAA, UAG, UGA</a:t>
            </a:r>
          </a:p>
          <a:p>
            <a:pPr lvl="2">
              <a:lnSpc>
                <a:spcPct val="80000"/>
              </a:lnSpc>
            </a:pPr>
            <a:r>
              <a:rPr lang="en-US" sz="2800" dirty="0"/>
              <a:t> </a:t>
            </a:r>
            <a:r>
              <a:rPr lang="en-US" sz="2800" dirty="0" smtClean="0">
                <a:solidFill>
                  <a:srgbClr val="FF3300"/>
                </a:solidFill>
              </a:rPr>
              <a:t>AUG, </a:t>
            </a:r>
            <a:r>
              <a:rPr lang="en-US" sz="2800" dirty="0" err="1" smtClean="0"/>
              <a:t>codon</a:t>
            </a:r>
            <a:r>
              <a:rPr lang="en-US" sz="2800" dirty="0" smtClean="0"/>
              <a:t> for </a:t>
            </a:r>
            <a:r>
              <a:rPr lang="en-US" sz="2800" dirty="0" err="1" smtClean="0"/>
              <a:t>methionine</a:t>
            </a:r>
            <a:r>
              <a:rPr lang="en-US" sz="2800" dirty="0" smtClean="0"/>
              <a:t> (or </a:t>
            </a:r>
            <a:r>
              <a:rPr lang="en-US" sz="2800" dirty="0" err="1" smtClean="0"/>
              <a:t>formyl-methionine</a:t>
            </a:r>
            <a:r>
              <a:rPr lang="en-US" sz="2800" dirty="0" smtClean="0"/>
              <a:t> in prokaryotes) </a:t>
            </a:r>
            <a:r>
              <a:rPr lang="en-US" sz="2800" dirty="0"/>
              <a:t>is the </a:t>
            </a:r>
            <a:r>
              <a:rPr lang="en-US" sz="2800" dirty="0">
                <a:solidFill>
                  <a:srgbClr val="FF3300"/>
                </a:solidFill>
              </a:rPr>
              <a:t>start</a:t>
            </a:r>
            <a:r>
              <a:rPr lang="en-US" sz="2800" dirty="0"/>
              <a:t> </a:t>
            </a:r>
            <a:r>
              <a:rPr lang="en-US" sz="2800" dirty="0" err="1"/>
              <a:t>codon</a:t>
            </a:r>
            <a:r>
              <a:rPr lang="en-US" sz="2800" dirty="0"/>
              <a:t> (also used internally)</a:t>
            </a:r>
          </a:p>
          <a:p>
            <a:pPr lvl="1">
              <a:lnSpc>
                <a:spcPct val="80000"/>
              </a:lnSpc>
            </a:pPr>
            <a:r>
              <a:rPr lang="en-US" dirty="0"/>
              <a:t> multiple </a:t>
            </a:r>
            <a:r>
              <a:rPr lang="en-US" dirty="0" err="1"/>
              <a:t>codons</a:t>
            </a:r>
            <a:r>
              <a:rPr lang="en-US" dirty="0"/>
              <a:t> for a single amino acid = </a:t>
            </a:r>
            <a:r>
              <a:rPr lang="en-US" dirty="0">
                <a:solidFill>
                  <a:schemeClr val="hlink"/>
                </a:solidFill>
              </a:rPr>
              <a:t>degeneracy</a:t>
            </a:r>
            <a:endParaRPr lang="en-US" dirty="0"/>
          </a:p>
          <a:p>
            <a:pPr lvl="1">
              <a:lnSpc>
                <a:spcPct val="80000"/>
              </a:lnSpc>
            </a:pPr>
            <a:r>
              <a:rPr lang="en-US" dirty="0"/>
              <a:t>Genetic code is unambiguous. Each triplet </a:t>
            </a:r>
            <a:r>
              <a:rPr lang="en-US" dirty="0" err="1"/>
              <a:t>codon</a:t>
            </a:r>
            <a:r>
              <a:rPr lang="en-US" dirty="0"/>
              <a:t> has only one meaning</a:t>
            </a:r>
          </a:p>
          <a:p>
            <a:pPr lvl="1">
              <a:lnSpc>
                <a:spcPct val="80000"/>
              </a:lnSpc>
            </a:pPr>
            <a:r>
              <a:rPr lang="en-US" dirty="0"/>
              <a:t> </a:t>
            </a:r>
            <a:r>
              <a:rPr lang="en-US" b="1" dirty="0"/>
              <a:t>5</a:t>
            </a:r>
            <a:r>
              <a:rPr lang="en-US" dirty="0"/>
              <a:t> amino acids are specified by the </a:t>
            </a:r>
            <a:r>
              <a:rPr lang="en-US" b="1" dirty="0"/>
              <a:t>first </a:t>
            </a:r>
            <a:r>
              <a:rPr lang="en-US" b="1" dirty="0" smtClean="0"/>
              <a:t>2 </a:t>
            </a:r>
            <a:r>
              <a:rPr lang="en-US" dirty="0"/>
              <a:t>nucleotides only</a:t>
            </a:r>
          </a:p>
          <a:p>
            <a:pPr lvl="1">
              <a:lnSpc>
                <a:spcPct val="80000"/>
              </a:lnSpc>
            </a:pPr>
            <a:r>
              <a:rPr lang="en-US" dirty="0" smtClean="0"/>
              <a:t> </a:t>
            </a:r>
            <a:r>
              <a:rPr lang="en-US" dirty="0"/>
              <a:t>3 additional amino acids (</a:t>
            </a:r>
            <a:r>
              <a:rPr lang="en-US" b="1" dirty="0" err="1"/>
              <a:t>Arg</a:t>
            </a:r>
            <a:r>
              <a:rPr lang="en-US" dirty="0"/>
              <a:t>, </a:t>
            </a:r>
            <a:r>
              <a:rPr lang="en-US" b="1" dirty="0" err="1"/>
              <a:t>Leu</a:t>
            </a:r>
            <a:r>
              <a:rPr lang="en-US" dirty="0"/>
              <a:t>, and </a:t>
            </a:r>
            <a:r>
              <a:rPr lang="en-US" b="1" dirty="0"/>
              <a:t>Ser</a:t>
            </a:r>
            <a:r>
              <a:rPr lang="en-US" dirty="0"/>
              <a:t>) are specified by </a:t>
            </a:r>
            <a:r>
              <a:rPr lang="en-US" b="1" dirty="0" smtClean="0"/>
              <a:t>6</a:t>
            </a:r>
            <a:r>
              <a:rPr lang="en-US" dirty="0" smtClean="0"/>
              <a:t> </a:t>
            </a:r>
            <a:r>
              <a:rPr lang="en-US" dirty="0"/>
              <a:t>different </a:t>
            </a:r>
            <a:r>
              <a:rPr lang="en-US" dirty="0" err="1"/>
              <a:t>codons</a:t>
            </a:r>
            <a:endParaRPr lang="en-US" dirty="0"/>
          </a:p>
          <a:p>
            <a:pPr>
              <a:lnSpc>
                <a:spcPct val="80000"/>
              </a:lnSpc>
            </a:pPr>
            <a:endParaRPr lang="ru-RU" sz="1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000" b="1" dirty="0">
                <a:solidFill>
                  <a:schemeClr val="tx1"/>
                </a:solidFill>
              </a:rPr>
              <a:t>Accuracy</a:t>
            </a:r>
            <a:r>
              <a:rPr lang="en-US" sz="4000" b="1" i="1" dirty="0">
                <a:solidFill>
                  <a:schemeClr val="tx1"/>
                </a:solidFill>
              </a:rPr>
              <a:t> of Replication</a:t>
            </a:r>
            <a:endParaRPr lang="ru-RU" sz="4000" b="1" i="1" dirty="0">
              <a:solidFill>
                <a:schemeClr val="tx1"/>
              </a:solidFill>
            </a:endParaRPr>
          </a:p>
        </p:txBody>
      </p:sp>
      <p:sp>
        <p:nvSpPr>
          <p:cNvPr id="163843" name="Rectangle 3"/>
          <p:cNvSpPr>
            <a:spLocks noGrp="1" noChangeArrowheads="1"/>
          </p:cNvSpPr>
          <p:nvPr>
            <p:ph type="body" idx="1"/>
          </p:nvPr>
        </p:nvSpPr>
        <p:spPr/>
        <p:txBody>
          <a:bodyPr/>
          <a:lstStyle/>
          <a:p>
            <a:pPr>
              <a:lnSpc>
                <a:spcPct val="90000"/>
              </a:lnSpc>
            </a:pPr>
            <a:r>
              <a:rPr lang="en-US" sz="2500" b="1" i="1"/>
              <a:t> </a:t>
            </a:r>
            <a:r>
              <a:rPr lang="en-US" sz="2500"/>
              <a:t>The mismatched nucleotide causes a pause in replication, and the mismatched nucleotide is excised from the daughter strand. </a:t>
            </a:r>
          </a:p>
          <a:p>
            <a:pPr>
              <a:lnSpc>
                <a:spcPct val="90000"/>
              </a:lnSpc>
            </a:pPr>
            <a:r>
              <a:rPr lang="en-US" sz="2500"/>
              <a:t>The errors that slip through nucleotide selection and proofreading cause a </a:t>
            </a:r>
            <a:r>
              <a:rPr lang="en-US" sz="2500" i="1">
                <a:solidFill>
                  <a:srgbClr val="FF3300"/>
                </a:solidFill>
              </a:rPr>
              <a:t>gene mutation</a:t>
            </a:r>
            <a:r>
              <a:rPr lang="en-US" sz="2500"/>
              <a:t> to occur. </a:t>
            </a:r>
          </a:p>
          <a:p>
            <a:pPr>
              <a:lnSpc>
                <a:spcPct val="90000"/>
              </a:lnSpc>
            </a:pPr>
            <a:r>
              <a:rPr lang="en-US" sz="2500"/>
              <a:t>Actually it is of benefit for mutations to occur occasionally because variation is the raw material for the evolutionary process. </a:t>
            </a:r>
            <a:endParaRPr lang="ru-RU" sz="250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b="1" dirty="0"/>
              <a:t>Point Mutations</a:t>
            </a:r>
            <a:r>
              <a:rPr lang="ru-RU" dirty="0"/>
              <a:t> </a:t>
            </a:r>
          </a:p>
        </p:txBody>
      </p:sp>
      <p:sp>
        <p:nvSpPr>
          <p:cNvPr id="164867" name="Rectangle 3"/>
          <p:cNvSpPr>
            <a:spLocks noGrp="1" noChangeArrowheads="1"/>
          </p:cNvSpPr>
          <p:nvPr>
            <p:ph type="body" idx="1"/>
          </p:nvPr>
        </p:nvSpPr>
        <p:spPr>
          <a:xfrm>
            <a:off x="1370013" y="1557338"/>
            <a:ext cx="7313612" cy="4384675"/>
          </a:xfrm>
        </p:spPr>
        <p:txBody>
          <a:bodyPr>
            <a:normAutofit lnSpcReduction="10000"/>
          </a:bodyPr>
          <a:lstStyle/>
          <a:p>
            <a:pPr>
              <a:lnSpc>
                <a:spcPct val="90000"/>
              </a:lnSpc>
            </a:pPr>
            <a:r>
              <a:rPr lang="en-US" dirty="0"/>
              <a:t>Point mutations involve a change in a single nucleotide and therefore a change in a specific </a:t>
            </a:r>
            <a:r>
              <a:rPr lang="en-US" dirty="0" err="1"/>
              <a:t>codon</a:t>
            </a:r>
            <a:r>
              <a:rPr lang="en-US" dirty="0"/>
              <a:t>. </a:t>
            </a:r>
          </a:p>
          <a:p>
            <a:pPr>
              <a:lnSpc>
                <a:spcPct val="90000"/>
              </a:lnSpc>
            </a:pPr>
            <a:r>
              <a:rPr lang="en-US" dirty="0"/>
              <a:t>When one base is substituted for another, the results can be variable. For example, if </a:t>
            </a:r>
            <a:r>
              <a:rPr lang="en-US" b="1" dirty="0"/>
              <a:t>UA</a:t>
            </a:r>
            <a:r>
              <a:rPr lang="en-US" b="1" dirty="0">
                <a:solidFill>
                  <a:srgbClr val="00B0F0"/>
                </a:solidFill>
              </a:rPr>
              <a:t>C</a:t>
            </a:r>
            <a:r>
              <a:rPr lang="en-US" dirty="0"/>
              <a:t> is changed to </a:t>
            </a:r>
            <a:r>
              <a:rPr lang="en-US" b="1" dirty="0"/>
              <a:t>UA</a:t>
            </a:r>
            <a:r>
              <a:rPr lang="en-US" b="1" dirty="0">
                <a:solidFill>
                  <a:srgbClr val="FF3300"/>
                </a:solidFill>
              </a:rPr>
              <a:t>U</a:t>
            </a:r>
            <a:r>
              <a:rPr lang="en-US" dirty="0"/>
              <a:t>, there is no noticeable effect, because both of these </a:t>
            </a:r>
            <a:r>
              <a:rPr lang="en-US" dirty="0" err="1"/>
              <a:t>codons</a:t>
            </a:r>
            <a:r>
              <a:rPr lang="en-US" dirty="0"/>
              <a:t> code for </a:t>
            </a:r>
            <a:r>
              <a:rPr lang="en-US" b="1" dirty="0"/>
              <a:t>tyrosine</a:t>
            </a:r>
            <a:r>
              <a:rPr lang="en-US" dirty="0"/>
              <a:t>. Therefore, this is called a </a:t>
            </a:r>
            <a:r>
              <a:rPr lang="en-US" b="1" i="1" dirty="0">
                <a:solidFill>
                  <a:srgbClr val="FF3300"/>
                </a:solidFill>
              </a:rPr>
              <a:t>silent mutation</a:t>
            </a:r>
            <a:r>
              <a:rPr lang="en-US" dirty="0"/>
              <a:t>. </a:t>
            </a:r>
            <a:endParaRPr lang="ru-RU" dirty="0"/>
          </a:p>
        </p:txBody>
      </p:sp>
      <p:pic>
        <p:nvPicPr>
          <p:cNvPr id="164868" name="Picture 4" descr="dis_singlemutations"/>
          <p:cNvPicPr>
            <a:picLocks noChangeAspect="1" noChangeArrowheads="1"/>
          </p:cNvPicPr>
          <p:nvPr/>
        </p:nvPicPr>
        <p:blipFill>
          <a:blip r:embed="rId2" cstate="print"/>
          <a:srcRect/>
          <a:stretch>
            <a:fillRect/>
          </a:stretch>
        </p:blipFill>
        <p:spPr bwMode="auto">
          <a:xfrm>
            <a:off x="3851920" y="5318720"/>
            <a:ext cx="3733800" cy="99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64868"/>
                                        </p:tgtEl>
                                        <p:attrNameLst>
                                          <p:attrName>style.visibility</p:attrName>
                                        </p:attrNameLst>
                                      </p:cBhvr>
                                      <p:to>
                                        <p:strVal val="visible"/>
                                      </p:to>
                                    </p:set>
                                    <p:animEffect transition="in" filter="blinds(vertical)">
                                      <p:cBhvr>
                                        <p:cTn id="7" dur="500"/>
                                        <p:tgtEl>
                                          <p:spTgt spid="164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000" b="1" dirty="0"/>
              <a:t>Point Mutations</a:t>
            </a:r>
            <a:endParaRPr lang="ru-RU" sz="4000" b="1" dirty="0"/>
          </a:p>
        </p:txBody>
      </p:sp>
      <p:sp>
        <p:nvSpPr>
          <p:cNvPr id="165891" name="Rectangle 3"/>
          <p:cNvSpPr>
            <a:spLocks noGrp="1" noChangeArrowheads="1"/>
          </p:cNvSpPr>
          <p:nvPr>
            <p:ph type="body" idx="1"/>
          </p:nvPr>
        </p:nvSpPr>
        <p:spPr/>
        <p:txBody>
          <a:bodyPr/>
          <a:lstStyle/>
          <a:p>
            <a:r>
              <a:rPr lang="en-US" dirty="0"/>
              <a:t>If </a:t>
            </a:r>
            <a:r>
              <a:rPr lang="en-US" b="1" dirty="0"/>
              <a:t>UA</a:t>
            </a:r>
            <a:r>
              <a:rPr lang="en-US" b="1" dirty="0">
                <a:solidFill>
                  <a:srgbClr val="00B0F0"/>
                </a:solidFill>
              </a:rPr>
              <a:t>C</a:t>
            </a:r>
            <a:r>
              <a:rPr lang="en-US" dirty="0"/>
              <a:t> is changed to </a:t>
            </a:r>
            <a:r>
              <a:rPr lang="en-US" b="1" dirty="0" smtClean="0"/>
              <a:t>UA</a:t>
            </a:r>
            <a:r>
              <a:rPr lang="en-US" b="1" dirty="0" smtClean="0">
                <a:solidFill>
                  <a:srgbClr val="FF3300"/>
                </a:solidFill>
              </a:rPr>
              <a:t>G </a:t>
            </a:r>
            <a:r>
              <a:rPr lang="en-US" b="1" dirty="0" smtClean="0"/>
              <a:t>(</a:t>
            </a:r>
            <a:r>
              <a:rPr lang="en-US" b="1" dirty="0"/>
              <a:t>stop</a:t>
            </a:r>
            <a:r>
              <a:rPr lang="en-US" dirty="0"/>
              <a:t> </a:t>
            </a:r>
            <a:r>
              <a:rPr lang="en-US" b="1" dirty="0" err="1" smtClean="0"/>
              <a:t>codon</a:t>
            </a:r>
            <a:r>
              <a:rPr lang="en-US" b="1" dirty="0" smtClean="0"/>
              <a:t>)</a:t>
            </a:r>
            <a:r>
              <a:rPr lang="en-US" dirty="0" smtClean="0"/>
              <a:t>.</a:t>
            </a:r>
            <a:endParaRPr lang="en-US" dirty="0"/>
          </a:p>
          <a:p>
            <a:r>
              <a:rPr lang="en-US" dirty="0" smtClean="0"/>
              <a:t>If </a:t>
            </a:r>
            <a:r>
              <a:rPr lang="en-US" dirty="0"/>
              <a:t>this substitution occurs early in the gene, the resulting protein may be too short and may be unable to function. Such an effect is called a </a:t>
            </a:r>
            <a:r>
              <a:rPr lang="en-US" b="1" dirty="0">
                <a:solidFill>
                  <a:srgbClr val="FF3300"/>
                </a:solidFill>
              </a:rPr>
              <a:t>nonsense mutation</a:t>
            </a:r>
            <a:r>
              <a:rPr lang="en-US" dirty="0">
                <a:solidFill>
                  <a:srgbClr val="FF3300"/>
                </a:solidFill>
              </a:rPr>
              <a:t>.</a:t>
            </a:r>
            <a:endParaRPr lang="ru-RU" dirty="0">
              <a:solidFill>
                <a:srgbClr val="FF3300"/>
              </a:solidFill>
            </a:endParaRPr>
          </a:p>
        </p:txBody>
      </p:sp>
      <p:pic>
        <p:nvPicPr>
          <p:cNvPr id="165892" name="Picture 4" descr="dis_nonsensemutations"/>
          <p:cNvPicPr>
            <a:picLocks noChangeAspect="1" noChangeArrowheads="1"/>
          </p:cNvPicPr>
          <p:nvPr/>
        </p:nvPicPr>
        <p:blipFill>
          <a:blip r:embed="rId2" cstate="print"/>
          <a:srcRect/>
          <a:stretch>
            <a:fillRect/>
          </a:stretch>
        </p:blipFill>
        <p:spPr bwMode="auto">
          <a:xfrm>
            <a:off x="4643438" y="4365104"/>
            <a:ext cx="3733800" cy="99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65892"/>
                                        </p:tgtEl>
                                        <p:attrNameLst>
                                          <p:attrName>style.visibility</p:attrName>
                                        </p:attrNameLst>
                                      </p:cBhvr>
                                      <p:to>
                                        <p:strVal val="visible"/>
                                      </p:to>
                                    </p:set>
                                    <p:animEffect transition="in" filter="blinds(vertical)">
                                      <p:cBhvr>
                                        <p:cTn id="7" dur="500"/>
                                        <p:tgtEl>
                                          <p:spTgt spid="165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000" b="1" dirty="0"/>
              <a:t>Point Mutations</a:t>
            </a:r>
            <a:endParaRPr lang="ru-RU" sz="4000" b="1" dirty="0"/>
          </a:p>
        </p:txBody>
      </p:sp>
      <p:sp>
        <p:nvSpPr>
          <p:cNvPr id="166915" name="Rectangle 3"/>
          <p:cNvSpPr>
            <a:spLocks noGrp="1" noChangeArrowheads="1"/>
          </p:cNvSpPr>
          <p:nvPr>
            <p:ph type="body" idx="1"/>
          </p:nvPr>
        </p:nvSpPr>
        <p:spPr/>
        <p:txBody>
          <a:bodyPr/>
          <a:lstStyle/>
          <a:p>
            <a:r>
              <a:rPr lang="en-US" dirty="0"/>
              <a:t>Finally, if </a:t>
            </a:r>
            <a:r>
              <a:rPr lang="en-US" b="1" dirty="0">
                <a:solidFill>
                  <a:srgbClr val="00B0F0"/>
                </a:solidFill>
              </a:rPr>
              <a:t>U</a:t>
            </a:r>
            <a:r>
              <a:rPr lang="en-US" b="1" dirty="0"/>
              <a:t>AC</a:t>
            </a:r>
            <a:r>
              <a:rPr lang="en-US" dirty="0"/>
              <a:t> is changed to </a:t>
            </a:r>
            <a:r>
              <a:rPr lang="en-US" b="1" dirty="0">
                <a:solidFill>
                  <a:srgbClr val="FF3300"/>
                </a:solidFill>
              </a:rPr>
              <a:t>C</a:t>
            </a:r>
            <a:r>
              <a:rPr lang="en-US" b="1" dirty="0"/>
              <a:t>AC</a:t>
            </a:r>
            <a:r>
              <a:rPr lang="en-US" dirty="0"/>
              <a:t>, then </a:t>
            </a:r>
            <a:r>
              <a:rPr lang="en-US" b="1" dirty="0" err="1"/>
              <a:t>histidine</a:t>
            </a:r>
            <a:r>
              <a:rPr lang="en-US" dirty="0"/>
              <a:t> is incorporated into the protein instead of </a:t>
            </a:r>
            <a:r>
              <a:rPr lang="en-US" b="1" dirty="0"/>
              <a:t>tyrosine</a:t>
            </a:r>
            <a:r>
              <a:rPr lang="en-US" dirty="0"/>
              <a:t>. This is a </a:t>
            </a:r>
            <a:r>
              <a:rPr lang="en-US" i="1" dirty="0" err="1">
                <a:solidFill>
                  <a:srgbClr val="FF3300"/>
                </a:solidFill>
              </a:rPr>
              <a:t>missense</a:t>
            </a:r>
            <a:r>
              <a:rPr lang="en-US" i="1" dirty="0">
                <a:solidFill>
                  <a:srgbClr val="FF3300"/>
                </a:solidFill>
              </a:rPr>
              <a:t> mutation</a:t>
            </a:r>
            <a:r>
              <a:rPr lang="en-US" dirty="0"/>
              <a:t>.</a:t>
            </a:r>
            <a:endParaRPr lang="ru-RU" dirty="0"/>
          </a:p>
        </p:txBody>
      </p:sp>
      <p:pic>
        <p:nvPicPr>
          <p:cNvPr id="166916" name="Picture 4" descr="dis_missensemutations2"/>
          <p:cNvPicPr>
            <a:picLocks noChangeAspect="1" noChangeArrowheads="1"/>
          </p:cNvPicPr>
          <p:nvPr/>
        </p:nvPicPr>
        <p:blipFill>
          <a:blip r:embed="rId2" cstate="print"/>
          <a:srcRect/>
          <a:stretch>
            <a:fillRect/>
          </a:stretch>
        </p:blipFill>
        <p:spPr bwMode="auto">
          <a:xfrm>
            <a:off x="1908175" y="3573016"/>
            <a:ext cx="5759450" cy="1800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blinds(vertical)">
                                      <p:cBhvr>
                                        <p:cTn id="7" dur="500"/>
                                        <p:tgtEl>
                                          <p:spTgt spid="166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000" b="1" dirty="0"/>
              <a:t>Point Mutations</a:t>
            </a:r>
            <a:endParaRPr lang="ru-RU" sz="4000" b="1" dirty="0"/>
          </a:p>
        </p:txBody>
      </p:sp>
      <p:sp>
        <p:nvSpPr>
          <p:cNvPr id="169987" name="Rectangle 3"/>
          <p:cNvSpPr>
            <a:spLocks noGrp="1" noChangeArrowheads="1"/>
          </p:cNvSpPr>
          <p:nvPr>
            <p:ph type="body" idx="1"/>
          </p:nvPr>
        </p:nvSpPr>
        <p:spPr>
          <a:xfrm>
            <a:off x="899592" y="1484784"/>
            <a:ext cx="7313612" cy="4384675"/>
          </a:xfrm>
        </p:spPr>
        <p:txBody>
          <a:bodyPr/>
          <a:lstStyle/>
          <a:p>
            <a:r>
              <a:rPr lang="en-US" sz="2500" dirty="0"/>
              <a:t>The term reading frame applies to the sequence of </a:t>
            </a:r>
            <a:r>
              <a:rPr lang="en-US" sz="2500" dirty="0" err="1"/>
              <a:t>codons</a:t>
            </a:r>
            <a:r>
              <a:rPr lang="en-US" sz="2500" dirty="0"/>
              <a:t> because they are read from some specific starting point as is this sentence:</a:t>
            </a:r>
          </a:p>
          <a:p>
            <a:r>
              <a:rPr lang="en-US" sz="2500" b="1" dirty="0"/>
              <a:t>THE </a:t>
            </a:r>
            <a:r>
              <a:rPr lang="en-US" sz="2500" b="1" dirty="0" smtClean="0"/>
              <a:t>BIG DOG WAS SAD</a:t>
            </a:r>
            <a:r>
              <a:rPr lang="en-US" sz="2500" dirty="0" smtClean="0"/>
              <a:t>. </a:t>
            </a:r>
            <a:r>
              <a:rPr lang="en-US" sz="2500" dirty="0"/>
              <a:t>If the latter C is deleted from this sentence and the reading frame is shifted, </a:t>
            </a:r>
            <a:endParaRPr lang="uk-UA" sz="2500" dirty="0"/>
          </a:p>
          <a:p>
            <a:r>
              <a:rPr lang="en-US" sz="2500" b="1" dirty="0" smtClean="0"/>
              <a:t>HEB IGD OGW ASS A </a:t>
            </a:r>
            <a:r>
              <a:rPr lang="en-US" sz="2500" dirty="0" smtClean="0"/>
              <a:t>–</a:t>
            </a:r>
            <a:r>
              <a:rPr lang="en-US" sz="2500" dirty="0"/>
              <a:t>something that doesn't make </a:t>
            </a:r>
            <a:r>
              <a:rPr lang="en-US" sz="2500" dirty="0" err="1"/>
              <a:t>sence</a:t>
            </a:r>
            <a:r>
              <a:rPr lang="en-US" sz="2500" dirty="0"/>
              <a:t>. </a:t>
            </a:r>
            <a:endParaRPr lang="uk-UA" sz="2500" dirty="0"/>
          </a:p>
          <a:p>
            <a:r>
              <a:rPr lang="en-US" sz="2500" dirty="0"/>
              <a:t>That call </a:t>
            </a:r>
            <a:r>
              <a:rPr lang="en-US" sz="2500" b="1" dirty="0" err="1">
                <a:solidFill>
                  <a:srgbClr val="FF3300"/>
                </a:solidFill>
              </a:rPr>
              <a:t>frameshift</a:t>
            </a:r>
            <a:r>
              <a:rPr lang="en-US" sz="2500" b="1" dirty="0">
                <a:solidFill>
                  <a:srgbClr val="FF3300"/>
                </a:solidFill>
              </a:rPr>
              <a:t> mutations.</a:t>
            </a:r>
            <a:endParaRPr lang="ru-RU" sz="2500" b="1" dirty="0">
              <a:solidFill>
                <a:srgbClr val="FF33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331913" y="404813"/>
            <a:ext cx="7313612" cy="608012"/>
          </a:xfrm>
        </p:spPr>
        <p:style>
          <a:lnRef idx="1">
            <a:schemeClr val="accent3"/>
          </a:lnRef>
          <a:fillRef idx="2">
            <a:schemeClr val="accent3"/>
          </a:fillRef>
          <a:effectRef idx="1">
            <a:schemeClr val="accent3"/>
          </a:effectRef>
          <a:fontRef idx="minor">
            <a:schemeClr val="dk1"/>
          </a:fontRef>
        </p:style>
        <p:txBody>
          <a:bodyPr/>
          <a:lstStyle/>
          <a:p>
            <a:pPr algn="ctr"/>
            <a:r>
              <a:rPr lang="ru-RU" sz="3200" b="1" dirty="0" err="1">
                <a:solidFill>
                  <a:schemeClr val="tx1"/>
                </a:solidFill>
              </a:rPr>
              <a:t>Gene</a:t>
            </a:r>
            <a:r>
              <a:rPr lang="ru-RU" sz="3200" b="1" dirty="0">
                <a:solidFill>
                  <a:schemeClr val="tx1"/>
                </a:solidFill>
              </a:rPr>
              <a:t> </a:t>
            </a:r>
            <a:r>
              <a:rPr lang="ru-RU" sz="3200" b="1" dirty="0" err="1">
                <a:solidFill>
                  <a:schemeClr val="tx1"/>
                </a:solidFill>
              </a:rPr>
              <a:t>Expression</a:t>
            </a:r>
            <a:endParaRPr lang="ru-RU" sz="3200" b="1" dirty="0">
              <a:solidFill>
                <a:schemeClr val="tx1"/>
              </a:solidFill>
            </a:endParaRPr>
          </a:p>
        </p:txBody>
      </p:sp>
      <p:sp>
        <p:nvSpPr>
          <p:cNvPr id="125955" name="Rectangle 3"/>
          <p:cNvSpPr>
            <a:spLocks noGrp="1" noChangeArrowheads="1"/>
          </p:cNvSpPr>
          <p:nvPr>
            <p:ph type="body" idx="1"/>
          </p:nvPr>
        </p:nvSpPr>
        <p:spPr>
          <a:xfrm>
            <a:off x="1370013" y="981075"/>
            <a:ext cx="7313612" cy="2232025"/>
          </a:xfrm>
        </p:spPr>
        <p:txBody>
          <a:bodyPr>
            <a:normAutofit lnSpcReduction="10000"/>
          </a:bodyPr>
          <a:lstStyle/>
          <a:p>
            <a:pPr>
              <a:lnSpc>
                <a:spcPct val="80000"/>
              </a:lnSpc>
            </a:pPr>
            <a:r>
              <a:rPr lang="en-US" sz="1900" b="1" dirty="0">
                <a:solidFill>
                  <a:srgbClr val="3333CC"/>
                </a:solidFill>
              </a:rPr>
              <a:t>The process by which a gene produces a product, usually a protein, is called</a:t>
            </a:r>
            <a:r>
              <a:rPr lang="en-US" sz="1900" dirty="0"/>
              <a:t> </a:t>
            </a:r>
            <a:r>
              <a:rPr lang="en-US" sz="1900" b="1" dirty="0"/>
              <a:t>gene expression</a:t>
            </a:r>
            <a:r>
              <a:rPr lang="en-US" sz="1900" dirty="0"/>
              <a:t>.</a:t>
            </a:r>
          </a:p>
          <a:p>
            <a:pPr>
              <a:lnSpc>
                <a:spcPct val="80000"/>
              </a:lnSpc>
            </a:pPr>
            <a:r>
              <a:rPr lang="en-US" sz="1900" dirty="0"/>
              <a:t> DNA not only serves as a template for its own replication, it is also a template for RNA formation. </a:t>
            </a:r>
          </a:p>
          <a:p>
            <a:pPr>
              <a:lnSpc>
                <a:spcPct val="80000"/>
              </a:lnSpc>
            </a:pPr>
            <a:r>
              <a:rPr lang="en-US" sz="1900" dirty="0"/>
              <a:t> </a:t>
            </a:r>
            <a:r>
              <a:rPr lang="ru-RU" sz="1900" dirty="0" err="1"/>
              <a:t>Gene</a:t>
            </a:r>
            <a:r>
              <a:rPr lang="ru-RU" sz="1900" dirty="0"/>
              <a:t> </a:t>
            </a:r>
            <a:r>
              <a:rPr lang="ru-RU" sz="1900" dirty="0" err="1"/>
              <a:t>Expression</a:t>
            </a:r>
            <a:r>
              <a:rPr lang="ru-RU" sz="1900" dirty="0"/>
              <a:t> </a:t>
            </a:r>
            <a:r>
              <a:rPr lang="ru-RU" sz="1900" dirty="0" err="1"/>
              <a:t>in</a:t>
            </a:r>
            <a:r>
              <a:rPr lang="ru-RU" sz="1900" dirty="0"/>
              <a:t> </a:t>
            </a:r>
            <a:r>
              <a:rPr lang="ru-RU" sz="1900" b="1" dirty="0" err="1"/>
              <a:t>prokaryotes</a:t>
            </a:r>
            <a:r>
              <a:rPr lang="ru-RU" sz="1900" dirty="0"/>
              <a:t>:</a:t>
            </a:r>
          </a:p>
          <a:p>
            <a:pPr>
              <a:lnSpc>
                <a:spcPct val="80000"/>
              </a:lnSpc>
            </a:pPr>
            <a:r>
              <a:rPr lang="ru-RU" sz="1900" dirty="0"/>
              <a:t> </a:t>
            </a:r>
            <a:r>
              <a:rPr lang="ru-RU" sz="1900" dirty="0" err="1">
                <a:solidFill>
                  <a:srgbClr val="FF3300"/>
                </a:solidFill>
              </a:rPr>
              <a:t>transcription</a:t>
            </a:r>
            <a:r>
              <a:rPr lang="ru-RU" sz="1900" dirty="0">
                <a:solidFill>
                  <a:srgbClr val="FF3300"/>
                </a:solidFill>
              </a:rPr>
              <a:t>, </a:t>
            </a:r>
            <a:r>
              <a:rPr lang="ru-RU" sz="1900" dirty="0" err="1">
                <a:solidFill>
                  <a:srgbClr val="FF3300"/>
                </a:solidFill>
              </a:rPr>
              <a:t>translation</a:t>
            </a:r>
            <a:r>
              <a:rPr lang="ru-RU" sz="1900" dirty="0"/>
              <a:t>. </a:t>
            </a:r>
            <a:endParaRPr lang="en-US" sz="1900" dirty="0"/>
          </a:p>
          <a:p>
            <a:pPr>
              <a:lnSpc>
                <a:spcPct val="80000"/>
              </a:lnSpc>
            </a:pPr>
            <a:r>
              <a:rPr lang="en-US" sz="1900" dirty="0"/>
              <a:t>Gene Expression in </a:t>
            </a:r>
            <a:r>
              <a:rPr lang="en-US" sz="1900" b="1" dirty="0"/>
              <a:t>eukaryotic cells</a:t>
            </a:r>
            <a:r>
              <a:rPr lang="en-US" sz="1900" dirty="0"/>
              <a:t>:</a:t>
            </a:r>
            <a:endParaRPr lang="uk-UA" sz="1900" dirty="0"/>
          </a:p>
          <a:p>
            <a:pPr>
              <a:lnSpc>
                <a:spcPct val="80000"/>
              </a:lnSpc>
            </a:pPr>
            <a:r>
              <a:rPr lang="en-US" sz="1900" dirty="0"/>
              <a:t> </a:t>
            </a:r>
            <a:r>
              <a:rPr lang="en-US" sz="1900" dirty="0">
                <a:solidFill>
                  <a:srgbClr val="FF3300"/>
                </a:solidFill>
              </a:rPr>
              <a:t>transcription, </a:t>
            </a:r>
            <a:r>
              <a:rPr lang="en-US" sz="1900" u="sng" dirty="0">
                <a:solidFill>
                  <a:srgbClr val="FF3300"/>
                </a:solidFill>
              </a:rPr>
              <a:t>processing</a:t>
            </a:r>
            <a:r>
              <a:rPr lang="en-US" sz="1900" dirty="0">
                <a:solidFill>
                  <a:srgbClr val="FF3300"/>
                </a:solidFill>
              </a:rPr>
              <a:t>, translation</a:t>
            </a:r>
            <a:r>
              <a:rPr lang="en-US" sz="1900" dirty="0"/>
              <a:t>.</a:t>
            </a:r>
            <a:endParaRPr lang="ru-RU" sz="1900" dirty="0"/>
          </a:p>
        </p:txBody>
      </p:sp>
      <p:pic>
        <p:nvPicPr>
          <p:cNvPr id="125956"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1188" y="2996952"/>
            <a:ext cx="3743325" cy="3573462"/>
          </a:xfrm>
          <a:prstGeom prst="rect">
            <a:avLst/>
          </a:prstGeom>
          <a:noFill/>
          <a:ln w="9525">
            <a:noFill/>
            <a:miter lim="800000"/>
            <a:headEnd/>
            <a:tailEnd/>
          </a:ln>
        </p:spPr>
      </p:pic>
      <p:pic>
        <p:nvPicPr>
          <p:cNvPr id="125957"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16463" y="3023890"/>
            <a:ext cx="3960812" cy="3573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5955">
                                            <p:txEl>
                                              <p:pRg st="0" end="0"/>
                                            </p:txEl>
                                          </p:spTgt>
                                        </p:tgtEl>
                                        <p:attrNameLst>
                                          <p:attrName>style.visibility</p:attrName>
                                        </p:attrNameLst>
                                      </p:cBhvr>
                                      <p:to>
                                        <p:strVal val="visible"/>
                                      </p:to>
                                    </p:set>
                                    <p:anim calcmode="lin" valueType="num">
                                      <p:cBhvr additive="base">
                                        <p:cTn id="7" dur="500" fill="hold"/>
                                        <p:tgtEl>
                                          <p:spTgt spid="1259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595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5955">
                                            <p:txEl>
                                              <p:pRg st="1" end="1"/>
                                            </p:txEl>
                                          </p:spTgt>
                                        </p:tgtEl>
                                        <p:attrNameLst>
                                          <p:attrName>style.visibility</p:attrName>
                                        </p:attrNameLst>
                                      </p:cBhvr>
                                      <p:to>
                                        <p:strVal val="visible"/>
                                      </p:to>
                                    </p:set>
                                    <p:anim calcmode="lin" valueType="num">
                                      <p:cBhvr additive="base">
                                        <p:cTn id="12" dur="500" fill="hold"/>
                                        <p:tgtEl>
                                          <p:spTgt spid="12595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595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5955">
                                            <p:txEl>
                                              <p:pRg st="2" end="2"/>
                                            </p:txEl>
                                          </p:spTgt>
                                        </p:tgtEl>
                                        <p:attrNameLst>
                                          <p:attrName>style.visibility</p:attrName>
                                        </p:attrNameLst>
                                      </p:cBhvr>
                                      <p:to>
                                        <p:strVal val="visible"/>
                                      </p:to>
                                    </p:set>
                                    <p:anim calcmode="lin" valueType="num">
                                      <p:cBhvr additive="base">
                                        <p:cTn id="17" dur="500" fill="hold"/>
                                        <p:tgtEl>
                                          <p:spTgt spid="1259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595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25955">
                                            <p:txEl>
                                              <p:pRg st="3" end="3"/>
                                            </p:txEl>
                                          </p:spTgt>
                                        </p:tgtEl>
                                        <p:attrNameLst>
                                          <p:attrName>style.visibility</p:attrName>
                                        </p:attrNameLst>
                                      </p:cBhvr>
                                      <p:to>
                                        <p:strVal val="visible"/>
                                      </p:to>
                                    </p:set>
                                    <p:anim calcmode="lin" valueType="num">
                                      <p:cBhvr additive="base">
                                        <p:cTn id="22" dur="500" fill="hold"/>
                                        <p:tgtEl>
                                          <p:spTgt spid="12595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2595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25955">
                                            <p:txEl>
                                              <p:pRg st="4" end="4"/>
                                            </p:txEl>
                                          </p:spTgt>
                                        </p:tgtEl>
                                        <p:attrNameLst>
                                          <p:attrName>style.visibility</p:attrName>
                                        </p:attrNameLst>
                                      </p:cBhvr>
                                      <p:to>
                                        <p:strVal val="visible"/>
                                      </p:to>
                                    </p:set>
                                    <p:anim calcmode="lin" valueType="num">
                                      <p:cBhvr additive="base">
                                        <p:cTn id="27" dur="500" fill="hold"/>
                                        <p:tgtEl>
                                          <p:spTgt spid="12595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2595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25955">
                                            <p:txEl>
                                              <p:pRg st="5" end="5"/>
                                            </p:txEl>
                                          </p:spTgt>
                                        </p:tgtEl>
                                        <p:attrNameLst>
                                          <p:attrName>style.visibility</p:attrName>
                                        </p:attrNameLst>
                                      </p:cBhvr>
                                      <p:to>
                                        <p:strVal val="visible"/>
                                      </p:to>
                                    </p:set>
                                    <p:anim calcmode="lin" valueType="num">
                                      <p:cBhvr additive="base">
                                        <p:cTn id="32" dur="500" fill="hold"/>
                                        <p:tgtEl>
                                          <p:spTgt spid="12595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2595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3" presetClass="entr" presetSubtype="10" fill="hold" nodeType="afterEffect">
                                  <p:stCondLst>
                                    <p:cond delay="0"/>
                                  </p:stCondLst>
                                  <p:childTnLst>
                                    <p:set>
                                      <p:cBhvr>
                                        <p:cTn id="36" dur="1" fill="hold">
                                          <p:stCondLst>
                                            <p:cond delay="0"/>
                                          </p:stCondLst>
                                        </p:cTn>
                                        <p:tgtEl>
                                          <p:spTgt spid="125956"/>
                                        </p:tgtEl>
                                        <p:attrNameLst>
                                          <p:attrName>style.visibility</p:attrName>
                                        </p:attrNameLst>
                                      </p:cBhvr>
                                      <p:to>
                                        <p:strVal val="visible"/>
                                      </p:to>
                                    </p:set>
                                    <p:animEffect transition="in" filter="blinds(horizontal)">
                                      <p:cBhvr>
                                        <p:cTn id="37" dur="500"/>
                                        <p:tgtEl>
                                          <p:spTgt spid="125956"/>
                                        </p:tgtEl>
                                      </p:cBhvr>
                                    </p:animEffect>
                                  </p:childTnLst>
                                </p:cTn>
                              </p:par>
                            </p:childTnLst>
                          </p:cTn>
                        </p:par>
                        <p:par>
                          <p:cTn id="38" fill="hold">
                            <p:stCondLst>
                              <p:cond delay="3500"/>
                            </p:stCondLst>
                            <p:childTnLst>
                              <p:par>
                                <p:cTn id="39" presetID="4" presetClass="entr" presetSubtype="16" fill="hold" nodeType="afterEffect">
                                  <p:stCondLst>
                                    <p:cond delay="0"/>
                                  </p:stCondLst>
                                  <p:childTnLst>
                                    <p:set>
                                      <p:cBhvr>
                                        <p:cTn id="40" dur="1" fill="hold">
                                          <p:stCondLst>
                                            <p:cond delay="0"/>
                                          </p:stCondLst>
                                        </p:cTn>
                                        <p:tgtEl>
                                          <p:spTgt spid="125957"/>
                                        </p:tgtEl>
                                        <p:attrNameLst>
                                          <p:attrName>style.visibility</p:attrName>
                                        </p:attrNameLst>
                                      </p:cBhvr>
                                      <p:to>
                                        <p:strVal val="visible"/>
                                      </p:to>
                                    </p:set>
                                    <p:animEffect transition="in" filter="box(in)">
                                      <p:cBhvr>
                                        <p:cTn id="41" dur="500"/>
                                        <p:tgtEl>
                                          <p:spTgt spid="125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4"/>
          <p:cNvSpPr>
            <a:spLocks noGrp="1" noChangeArrowheads="1"/>
          </p:cNvSpPr>
          <p:nvPr>
            <p:ph type="title"/>
          </p:nvPr>
        </p:nvSpPr>
        <p:spPr>
          <a:xfrm>
            <a:off x="1331913" y="260350"/>
            <a:ext cx="7313612" cy="536575"/>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en-US" sz="4000" b="1" dirty="0">
                <a:solidFill>
                  <a:schemeClr val="tx1"/>
                </a:solidFill>
              </a:rPr>
              <a:t>Transcription</a:t>
            </a:r>
            <a:endParaRPr lang="ru-RU" sz="4000" b="1" dirty="0">
              <a:solidFill>
                <a:schemeClr val="tx1"/>
              </a:solidFill>
            </a:endParaRPr>
          </a:p>
        </p:txBody>
      </p:sp>
      <p:sp>
        <p:nvSpPr>
          <p:cNvPr id="118789" name="Rectangle 5"/>
          <p:cNvSpPr>
            <a:spLocks noGrp="1" noChangeArrowheads="1"/>
          </p:cNvSpPr>
          <p:nvPr>
            <p:ph type="body" sz="half" idx="1"/>
          </p:nvPr>
        </p:nvSpPr>
        <p:spPr>
          <a:xfrm>
            <a:off x="827088" y="1557338"/>
            <a:ext cx="3940175" cy="4967287"/>
          </a:xfrm>
        </p:spPr>
        <p:txBody>
          <a:bodyPr/>
          <a:lstStyle/>
          <a:p>
            <a:pPr>
              <a:lnSpc>
                <a:spcPct val="90000"/>
              </a:lnSpc>
            </a:pPr>
            <a:r>
              <a:rPr lang="en-US" sz="2100" dirty="0"/>
              <a:t>It is the first step required for gene expression.</a:t>
            </a:r>
          </a:p>
          <a:p>
            <a:pPr>
              <a:lnSpc>
                <a:spcPct val="90000"/>
              </a:lnSpc>
            </a:pPr>
            <a:r>
              <a:rPr lang="en-US" sz="2100" dirty="0"/>
              <a:t>During transcription, a mRNA molecule is formed that has a sequence of bases complementary to a portion of one DNA strand; </a:t>
            </a:r>
          </a:p>
          <a:p>
            <a:pPr>
              <a:lnSpc>
                <a:spcPct val="90000"/>
              </a:lnSpc>
            </a:pPr>
            <a:r>
              <a:rPr lang="en-US" sz="2100" dirty="0"/>
              <a:t> A, T, G, or </a:t>
            </a:r>
            <a:r>
              <a:rPr lang="ru-RU" sz="2100" dirty="0"/>
              <a:t>С</a:t>
            </a:r>
            <a:r>
              <a:rPr lang="en-US" sz="2100" dirty="0"/>
              <a:t> is present in the DNA template, </a:t>
            </a:r>
          </a:p>
          <a:p>
            <a:pPr>
              <a:lnSpc>
                <a:spcPct val="90000"/>
              </a:lnSpc>
            </a:pPr>
            <a:r>
              <a:rPr lang="en-US" sz="2100" dirty="0"/>
              <a:t>U, A, C, or G is incorporated into the mRNA molecule</a:t>
            </a:r>
            <a:r>
              <a:rPr lang="ru-RU" sz="2100" dirty="0"/>
              <a:t> </a:t>
            </a:r>
            <a:r>
              <a:rPr lang="en-US" sz="2100" dirty="0"/>
              <a:t> </a:t>
            </a:r>
            <a:endParaRPr lang="ru-RU" sz="2100" dirty="0"/>
          </a:p>
        </p:txBody>
      </p:sp>
      <p:sp>
        <p:nvSpPr>
          <p:cNvPr id="118790" name="Rectangle 6"/>
          <p:cNvSpPr>
            <a:spLocks noGrp="1" noChangeArrowheads="1"/>
          </p:cNvSpPr>
          <p:nvPr>
            <p:ph sz="half" idx="2"/>
          </p:nvPr>
        </p:nvSpPr>
        <p:spPr/>
        <p:txBody>
          <a:bodyPr/>
          <a:lstStyle/>
          <a:p>
            <a:pPr>
              <a:lnSpc>
                <a:spcPct val="80000"/>
              </a:lnSpc>
            </a:pPr>
            <a:endParaRPr lang="ru-RU" sz="1300"/>
          </a:p>
        </p:txBody>
      </p:sp>
      <p:pic>
        <p:nvPicPr>
          <p:cNvPr id="118792" name="Picture 8" descr="c7"/>
          <p:cNvPicPr>
            <a:picLocks noChangeAspect="1" noChangeArrowheads="1"/>
          </p:cNvPicPr>
          <p:nvPr/>
        </p:nvPicPr>
        <p:blipFill>
          <a:blip r:embed="rId2" cstate="print"/>
          <a:srcRect/>
          <a:stretch>
            <a:fillRect/>
          </a:stretch>
        </p:blipFill>
        <p:spPr bwMode="auto">
          <a:xfrm>
            <a:off x="4787900" y="1844675"/>
            <a:ext cx="3962400" cy="4048125"/>
          </a:xfrm>
          <a:prstGeom prst="rect">
            <a:avLst/>
          </a:prstGeom>
          <a:noFill/>
        </p:spPr>
      </p:pic>
      <p:sp>
        <p:nvSpPr>
          <p:cNvPr id="118793" name="Rectangle 9"/>
          <p:cNvSpPr>
            <a:spLocks noChangeArrowheads="1"/>
          </p:cNvSpPr>
          <p:nvPr/>
        </p:nvSpPr>
        <p:spPr bwMode="auto">
          <a:xfrm>
            <a:off x="468313" y="765175"/>
            <a:ext cx="8424862" cy="641350"/>
          </a:xfrm>
          <a:prstGeom prst="rect">
            <a:avLst/>
          </a:prstGeom>
          <a:noFill/>
          <a:ln w="9525">
            <a:noFill/>
            <a:miter lim="800000"/>
            <a:headEnd/>
            <a:tailEnd/>
          </a:ln>
          <a:effectLst/>
        </p:spPr>
        <p:txBody>
          <a:bodyPr>
            <a:spAutoFit/>
          </a:bodyPr>
          <a:lstStyle/>
          <a:p>
            <a:pPr algn="ctr">
              <a:lnSpc>
                <a:spcPct val="90000"/>
              </a:lnSpc>
              <a:spcBef>
                <a:spcPct val="20000"/>
              </a:spcBef>
              <a:buClr>
                <a:schemeClr val="tx2"/>
              </a:buClr>
              <a:buSzPct val="70000"/>
              <a:buFont typeface="Wingdings" pitchFamily="2" charset="2"/>
              <a:buChar char="¡"/>
            </a:pPr>
            <a:r>
              <a:rPr lang="en-US" sz="2000" b="1" dirty="0">
                <a:solidFill>
                  <a:srgbClr val="3333CC"/>
                </a:solidFill>
              </a:rPr>
              <a:t>The process by which a mRNA copy is made of a portion of DNA is called transcription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8792"/>
                                        </p:tgtEl>
                                        <p:attrNameLst>
                                          <p:attrName>style.visibility</p:attrName>
                                        </p:attrNameLst>
                                      </p:cBhvr>
                                      <p:to>
                                        <p:strVal val="visible"/>
                                      </p:to>
                                    </p:set>
                                    <p:animEffect transition="in" filter="blinds(horizontal)">
                                      <p:cBhvr>
                                        <p:cTn id="7" dur="500"/>
                                        <p:tgtEl>
                                          <p:spTgt spid="118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sz="4400" b="1" dirty="0">
                <a:solidFill>
                  <a:schemeClr val="tx1"/>
                </a:solidFill>
              </a:rPr>
              <a:t>Transcription</a:t>
            </a:r>
            <a:endParaRPr lang="ru-RU" sz="4400" b="1" dirty="0">
              <a:solidFill>
                <a:schemeClr val="tx1"/>
              </a:solidFill>
            </a:endParaRPr>
          </a:p>
        </p:txBody>
      </p:sp>
      <p:sp>
        <p:nvSpPr>
          <p:cNvPr id="126979" name="Rectangle 3"/>
          <p:cNvSpPr>
            <a:spLocks noGrp="1" noChangeArrowheads="1"/>
          </p:cNvSpPr>
          <p:nvPr>
            <p:ph type="body" idx="1"/>
          </p:nvPr>
        </p:nvSpPr>
        <p:spPr>
          <a:xfrm>
            <a:off x="1370013" y="1557338"/>
            <a:ext cx="7313612" cy="4751387"/>
          </a:xfrm>
        </p:spPr>
        <p:txBody>
          <a:bodyPr/>
          <a:lstStyle/>
          <a:p>
            <a:pPr>
              <a:lnSpc>
                <a:spcPct val="90000"/>
              </a:lnSpc>
            </a:pPr>
            <a:r>
              <a:rPr lang="en-US" sz="2100"/>
              <a:t>Transcription begins at a region of DNA called a </a:t>
            </a:r>
            <a:r>
              <a:rPr lang="en-US" sz="2100" b="1">
                <a:solidFill>
                  <a:srgbClr val="3333CC"/>
                </a:solidFill>
              </a:rPr>
              <a:t>promoter.</a:t>
            </a:r>
            <a:r>
              <a:rPr lang="en-US" sz="2100" b="1"/>
              <a:t> </a:t>
            </a:r>
          </a:p>
          <a:p>
            <a:pPr>
              <a:lnSpc>
                <a:spcPct val="90000"/>
              </a:lnSpc>
            </a:pPr>
            <a:r>
              <a:rPr lang="en-US" sz="2100"/>
              <a:t>A </a:t>
            </a:r>
            <a:r>
              <a:rPr lang="en-US" sz="2100" b="1">
                <a:solidFill>
                  <a:srgbClr val="3333CC"/>
                </a:solidFill>
              </a:rPr>
              <a:t>promoter</a:t>
            </a:r>
            <a:r>
              <a:rPr lang="en-US" sz="2100"/>
              <a:t> is a special sequence of DNA bases where </a:t>
            </a:r>
            <a:r>
              <a:rPr lang="en-US" sz="2100" b="1">
                <a:solidFill>
                  <a:srgbClr val="3333CC"/>
                </a:solidFill>
              </a:rPr>
              <a:t>RNA polymerase</a:t>
            </a:r>
            <a:r>
              <a:rPr lang="en-US" sz="2100"/>
              <a:t> attaches and the transcribing process begins. A promoter is at the start end of the gene to be transcribed.</a:t>
            </a:r>
          </a:p>
          <a:p>
            <a:pPr>
              <a:lnSpc>
                <a:spcPct val="90000"/>
              </a:lnSpc>
            </a:pPr>
            <a:r>
              <a:rPr lang="en-US" sz="2100"/>
              <a:t>Elongation of the mRNA molecule occurs as long as transcription proceeds. Finally, RNA polymerase comes to a </a:t>
            </a:r>
            <a:r>
              <a:rPr lang="en-US" sz="2100" b="1"/>
              <a:t>terminator </a:t>
            </a:r>
            <a:r>
              <a:rPr lang="en-US" sz="2100"/>
              <a:t>sequence at the other end of the gene being transcribed.</a:t>
            </a:r>
          </a:p>
          <a:p>
            <a:pPr>
              <a:lnSpc>
                <a:spcPct val="90000"/>
              </a:lnSpc>
            </a:pPr>
            <a:r>
              <a:rPr lang="en-US" sz="2100"/>
              <a:t>The </a:t>
            </a:r>
            <a:r>
              <a:rPr lang="en-US" sz="2100" b="1">
                <a:solidFill>
                  <a:srgbClr val="3333CC"/>
                </a:solidFill>
              </a:rPr>
              <a:t>terminator causes RNA polymerase</a:t>
            </a:r>
            <a:r>
              <a:rPr lang="en-US" sz="2100"/>
              <a:t> to stop transcribing the DNA and to release the mRNA molecule, now called a RNA transcript</a:t>
            </a:r>
            <a:r>
              <a:rPr lang="ru-RU" sz="2100"/>
              <a:t> </a:t>
            </a:r>
            <a:endParaRPr lang="en-US" sz="2100"/>
          </a:p>
          <a:p>
            <a:pPr>
              <a:lnSpc>
                <a:spcPct val="90000"/>
              </a:lnSpc>
            </a:pPr>
            <a:endParaRPr lang="ru-RU" sz="210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2909888" y="-519113"/>
            <a:ext cx="9144000" cy="0"/>
          </a:xfrm>
          <a:prstGeom prst="rect">
            <a:avLst/>
          </a:prstGeom>
          <a:noFill/>
          <a:ln w="9525">
            <a:noFill/>
            <a:miter lim="800000"/>
            <a:headEnd/>
            <a:tailEnd/>
          </a:ln>
          <a:effectLst/>
        </p:spPr>
        <p:txBody>
          <a:bodyPr>
            <a:spAutoFit/>
          </a:bodyPr>
          <a:lstStyle/>
          <a:p>
            <a:endParaRPr lang="ru-RU"/>
          </a:p>
        </p:txBody>
      </p:sp>
      <p:sp>
        <p:nvSpPr>
          <p:cNvPr id="23557" name="Rectangle 5"/>
          <p:cNvSpPr>
            <a:spLocks noGrp="1" noChangeArrowheads="1"/>
          </p:cNvSpPr>
          <p:nvPr>
            <p:ph type="title"/>
          </p:nvPr>
        </p:nvSpPr>
        <p:spPr>
          <a:xfrm>
            <a:off x="1258888" y="333375"/>
            <a:ext cx="7313612" cy="935038"/>
          </a:xfrm>
        </p:spPr>
        <p:style>
          <a:lnRef idx="1">
            <a:schemeClr val="accent3"/>
          </a:lnRef>
          <a:fillRef idx="2">
            <a:schemeClr val="accent3"/>
          </a:fillRef>
          <a:effectRef idx="1">
            <a:schemeClr val="accent3"/>
          </a:effectRef>
          <a:fontRef idx="minor">
            <a:schemeClr val="dk1"/>
          </a:fontRef>
        </p:style>
        <p:txBody>
          <a:bodyPr/>
          <a:lstStyle/>
          <a:p>
            <a:pPr algn="ctr"/>
            <a:r>
              <a:rPr lang="en-US" sz="4400" b="1" i="1" dirty="0">
                <a:solidFill>
                  <a:schemeClr val="tx1"/>
                </a:solidFill>
              </a:rPr>
              <a:t>RNA Processing</a:t>
            </a:r>
            <a:r>
              <a:rPr lang="ru-RU" sz="3200" dirty="0"/>
              <a:t> </a:t>
            </a:r>
          </a:p>
        </p:txBody>
      </p:sp>
      <p:pic>
        <p:nvPicPr>
          <p:cNvPr id="23563" name="Picture 11" descr="c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7950" y="2852738"/>
            <a:ext cx="6886575" cy="3789362"/>
          </a:xfrm>
          <a:prstGeom prst="rect">
            <a:avLst/>
          </a:prstGeom>
          <a:noFill/>
        </p:spPr>
      </p:pic>
      <p:sp>
        <p:nvSpPr>
          <p:cNvPr id="23565" name="Rectangle 13"/>
          <p:cNvSpPr>
            <a:spLocks noGrp="1" noChangeArrowheads="1"/>
          </p:cNvSpPr>
          <p:nvPr>
            <p:ph type="body" sz="half" idx="1"/>
          </p:nvPr>
        </p:nvSpPr>
        <p:spPr>
          <a:xfrm>
            <a:off x="1370013" y="1484313"/>
            <a:ext cx="7313612" cy="2324100"/>
          </a:xfrm>
        </p:spPr>
        <p:txBody>
          <a:bodyPr/>
          <a:lstStyle/>
          <a:p>
            <a:pPr>
              <a:lnSpc>
                <a:spcPct val="80000"/>
              </a:lnSpc>
            </a:pPr>
            <a:r>
              <a:rPr lang="en-US" sz="1800"/>
              <a:t>Special molecular splicing complexes cut out sections of</a:t>
            </a:r>
            <a:r>
              <a:rPr lang="en-US" sz="1800" b="1"/>
              <a:t> introns.</a:t>
            </a:r>
            <a:r>
              <a:rPr lang="en-US" sz="1800"/>
              <a:t> Then the remaining portions of the mRNA tape are spliced together. </a:t>
            </a:r>
          </a:p>
          <a:p>
            <a:pPr>
              <a:lnSpc>
                <a:spcPct val="80000"/>
              </a:lnSpc>
            </a:pPr>
            <a:r>
              <a:rPr lang="en-US" sz="1800" b="1"/>
              <a:t> exons:</a:t>
            </a:r>
            <a:r>
              <a:rPr lang="en-US" sz="1800"/>
              <a:t> portions of the mRNA transcript that code for amino acids. </a:t>
            </a:r>
          </a:p>
          <a:p>
            <a:pPr>
              <a:lnSpc>
                <a:spcPct val="80000"/>
              </a:lnSpc>
            </a:pPr>
            <a:r>
              <a:rPr lang="en-US" sz="1800"/>
              <a:t>From this, it follows that introns are </a:t>
            </a:r>
            <a:r>
              <a:rPr lang="en-US" sz="1800" i="1"/>
              <a:t>noncoding</a:t>
            </a:r>
            <a:r>
              <a:rPr lang="en-US" sz="1800"/>
              <a:t> portions of the original mRNA tape; they do not contain information for the sequencing of amino acids in a protein.</a:t>
            </a:r>
            <a:endParaRPr lang="ru-RU"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3563"/>
                                        </p:tgtEl>
                                        <p:attrNameLst>
                                          <p:attrName>style.visibility</p:attrName>
                                        </p:attrNameLst>
                                      </p:cBhvr>
                                      <p:to>
                                        <p:strVal val="visible"/>
                                      </p:to>
                                    </p:set>
                                    <p:animEffect transition="in" filter="blinds(horizontal)">
                                      <p:cBhvr>
                                        <p:cTn id="7" dur="500"/>
                                        <p:tgtEl>
                                          <p:spTgt spid="23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107503" y="476672"/>
          <a:ext cx="9036497" cy="5328591"/>
        </p:xfrm>
        <a:graphic>
          <a:graphicData uri="http://schemas.openxmlformats.org/drawingml/2006/table">
            <a:tbl>
              <a:tblPr/>
              <a:tblGrid>
                <a:gridCol w="2761892">
                  <a:extLst>
                    <a:ext uri="{9D8B030D-6E8A-4147-A177-3AD203B41FA5}">
                      <a16:colId xmlns:a16="http://schemas.microsoft.com/office/drawing/2014/main" val="20000"/>
                    </a:ext>
                  </a:extLst>
                </a:gridCol>
                <a:gridCol w="2761892">
                  <a:extLst>
                    <a:ext uri="{9D8B030D-6E8A-4147-A177-3AD203B41FA5}">
                      <a16:colId xmlns:a16="http://schemas.microsoft.com/office/drawing/2014/main" val="20001"/>
                    </a:ext>
                  </a:extLst>
                </a:gridCol>
                <a:gridCol w="3512713">
                  <a:extLst>
                    <a:ext uri="{9D8B030D-6E8A-4147-A177-3AD203B41FA5}">
                      <a16:colId xmlns:a16="http://schemas.microsoft.com/office/drawing/2014/main" val="20002"/>
                    </a:ext>
                  </a:extLst>
                </a:gridCol>
              </a:tblGrid>
              <a:tr h="1854366">
                <a:tc gridSpan="3">
                  <a:txBody>
                    <a:bodyPr/>
                    <a:lstStyle/>
                    <a:p>
                      <a:pPr algn="ctr">
                        <a:lnSpc>
                          <a:spcPct val="115000"/>
                        </a:lnSpc>
                        <a:spcAft>
                          <a:spcPts val="0"/>
                        </a:spcAft>
                      </a:pPr>
                      <a:r>
                        <a:rPr lang="en-US" sz="2800" b="1" kern="1200" dirty="0">
                          <a:solidFill>
                            <a:srgbClr val="000000"/>
                          </a:solidFill>
                          <a:latin typeface="Arial" pitchFamily="34" charset="0"/>
                          <a:ea typeface="Times New Roman"/>
                          <a:cs typeface="Arial" pitchFamily="34" charset="0"/>
                        </a:rPr>
                        <a:t>3 classes of information transfer suggested by the dogma</a:t>
                      </a:r>
                      <a:endParaRPr lang="ru-RU" sz="900" b="1" dirty="0">
                        <a:latin typeface="Arial" pitchFamily="34" charset="0"/>
                        <a:ea typeface="Calibri"/>
                        <a:cs typeface="Arial" pitchFamily="34" charset="0"/>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893772">
                <a:tc>
                  <a:txBody>
                    <a:bodyPr/>
                    <a:lstStyle/>
                    <a:p>
                      <a:pPr>
                        <a:lnSpc>
                          <a:spcPct val="115000"/>
                        </a:lnSpc>
                        <a:spcAft>
                          <a:spcPts val="0"/>
                        </a:spcAft>
                      </a:pPr>
                      <a:r>
                        <a:rPr lang="en-US" sz="2500" b="1" kern="1200" dirty="0">
                          <a:solidFill>
                            <a:srgbClr val="000000"/>
                          </a:solidFill>
                          <a:latin typeface="Calibri"/>
                          <a:ea typeface="Times New Roman"/>
                          <a:cs typeface="Arial"/>
                        </a:rPr>
                        <a:t>General</a:t>
                      </a:r>
                      <a:endParaRPr lang="ru-RU" sz="900" dirty="0">
                        <a:latin typeface="Calibri"/>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en-US" sz="2500" b="1" kern="1200" dirty="0">
                          <a:solidFill>
                            <a:srgbClr val="000000"/>
                          </a:solidFill>
                          <a:latin typeface="Calibri"/>
                          <a:ea typeface="Times New Roman"/>
                          <a:cs typeface="Arial"/>
                        </a:rPr>
                        <a:t>Special</a:t>
                      </a:r>
                      <a:endParaRPr lang="ru-RU" sz="900" dirty="0">
                        <a:latin typeface="Calibri"/>
                        <a:ea typeface="Calibri"/>
                        <a:cs typeface="Times New Roman"/>
                      </a:endParaRPr>
                    </a:p>
                  </a:txBody>
                  <a:tcPr marL="71718" marR="71718" marT="35859" marB="35859"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en-US" sz="2500" b="1" kern="1200" dirty="0">
                          <a:solidFill>
                            <a:srgbClr val="000000"/>
                          </a:solidFill>
                          <a:latin typeface="Calibri"/>
                          <a:ea typeface="Times New Roman"/>
                          <a:cs typeface="Arial"/>
                        </a:rPr>
                        <a:t>Unknown</a:t>
                      </a:r>
                      <a:endParaRPr lang="ru-RU" sz="900" dirty="0">
                        <a:latin typeface="Calibri"/>
                        <a:ea typeface="Calibri"/>
                        <a:cs typeface="Times New Roman"/>
                      </a:endParaRPr>
                    </a:p>
                  </a:txBody>
                  <a:tcPr marL="71718" marR="71718" marT="35859" marB="35859"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860151">
                <a:tc>
                  <a:txBody>
                    <a:bodyPr/>
                    <a:lstStyle/>
                    <a:p>
                      <a:pPr>
                        <a:lnSpc>
                          <a:spcPct val="115000"/>
                        </a:lnSpc>
                        <a:spcAft>
                          <a:spcPts val="0"/>
                        </a:spcAft>
                      </a:pPr>
                      <a:r>
                        <a:rPr lang="en-US" sz="2400" kern="1200" dirty="0">
                          <a:solidFill>
                            <a:srgbClr val="000000"/>
                          </a:solidFill>
                          <a:latin typeface="Calibri"/>
                          <a:ea typeface="Times New Roman"/>
                          <a:cs typeface="Arial"/>
                        </a:rPr>
                        <a:t>DNA → DNA</a:t>
                      </a:r>
                      <a:endParaRPr lang="ru-RU" sz="2400" dirty="0">
                        <a:latin typeface="Calibri"/>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nSpc>
                          <a:spcPct val="115000"/>
                        </a:lnSpc>
                        <a:spcAft>
                          <a:spcPts val="0"/>
                        </a:spcAft>
                      </a:pPr>
                      <a:r>
                        <a:rPr lang="en-US" sz="2400" kern="1200" dirty="0">
                          <a:solidFill>
                            <a:srgbClr val="000000"/>
                          </a:solidFill>
                          <a:latin typeface="Calibri"/>
                          <a:ea typeface="Times New Roman"/>
                          <a:cs typeface="Arial"/>
                        </a:rPr>
                        <a:t>RNA → DNA</a:t>
                      </a:r>
                      <a:endParaRPr lang="ru-RU" sz="2400" dirty="0">
                        <a:latin typeface="Calibri"/>
                        <a:ea typeface="Calibri"/>
                        <a:cs typeface="Times New Roman"/>
                      </a:endParaRPr>
                    </a:p>
                  </a:txBody>
                  <a:tcPr marL="71718" marR="71718" marT="35859" marB="35859" anchor="ctr">
                    <a:lnL>
                      <a:noFill/>
                    </a:lnL>
                    <a:lnR>
                      <a:noFill/>
                    </a:lnR>
                    <a:lnT>
                      <a:noFill/>
                    </a:lnT>
                    <a:lnB>
                      <a:noFill/>
                    </a:lnB>
                  </a:tcPr>
                </a:tc>
                <a:tc>
                  <a:txBody>
                    <a:bodyPr/>
                    <a:lstStyle/>
                    <a:p>
                      <a:pPr>
                        <a:lnSpc>
                          <a:spcPct val="115000"/>
                        </a:lnSpc>
                        <a:spcAft>
                          <a:spcPts val="0"/>
                        </a:spcAft>
                      </a:pPr>
                      <a:r>
                        <a:rPr lang="en-US" sz="2400" kern="1200" dirty="0">
                          <a:solidFill>
                            <a:srgbClr val="000000"/>
                          </a:solidFill>
                          <a:latin typeface="Calibri"/>
                          <a:ea typeface="Times New Roman"/>
                          <a:cs typeface="Arial"/>
                        </a:rPr>
                        <a:t>protein → DNA</a:t>
                      </a:r>
                      <a:endParaRPr lang="ru-RU" sz="2400" dirty="0">
                        <a:latin typeface="Calibri"/>
                        <a:ea typeface="Calibri"/>
                        <a:cs typeface="Times New Roman"/>
                      </a:endParaRPr>
                    </a:p>
                  </a:txBody>
                  <a:tcPr marL="71718" marR="71718" marT="35859" marB="35859"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860151">
                <a:tc>
                  <a:txBody>
                    <a:bodyPr/>
                    <a:lstStyle/>
                    <a:p>
                      <a:pPr>
                        <a:lnSpc>
                          <a:spcPct val="115000"/>
                        </a:lnSpc>
                        <a:spcAft>
                          <a:spcPts val="0"/>
                        </a:spcAft>
                      </a:pPr>
                      <a:r>
                        <a:rPr lang="en-US" sz="2400" kern="1200" dirty="0">
                          <a:solidFill>
                            <a:srgbClr val="000000"/>
                          </a:solidFill>
                          <a:latin typeface="Calibri"/>
                          <a:ea typeface="Times New Roman"/>
                          <a:cs typeface="Arial"/>
                        </a:rPr>
                        <a:t>DNA → RNA</a:t>
                      </a:r>
                      <a:endParaRPr lang="ru-RU" sz="2400" dirty="0">
                        <a:latin typeface="Calibri"/>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nSpc>
                          <a:spcPct val="115000"/>
                        </a:lnSpc>
                        <a:spcAft>
                          <a:spcPts val="0"/>
                        </a:spcAft>
                      </a:pPr>
                      <a:r>
                        <a:rPr lang="en-US" sz="2400" kern="1200">
                          <a:solidFill>
                            <a:srgbClr val="000000"/>
                          </a:solidFill>
                          <a:latin typeface="Calibri"/>
                          <a:ea typeface="Times New Roman"/>
                          <a:cs typeface="Arial"/>
                        </a:rPr>
                        <a:t>RNA → RNA</a:t>
                      </a:r>
                      <a:endParaRPr lang="ru-RU" sz="2400">
                        <a:latin typeface="Calibri"/>
                        <a:ea typeface="Calibri"/>
                        <a:cs typeface="Times New Roman"/>
                      </a:endParaRPr>
                    </a:p>
                  </a:txBody>
                  <a:tcPr marL="71718" marR="71718" marT="35859" marB="35859" anchor="ctr">
                    <a:lnL>
                      <a:noFill/>
                    </a:lnL>
                    <a:lnR>
                      <a:noFill/>
                    </a:lnR>
                    <a:lnT>
                      <a:noFill/>
                    </a:lnT>
                    <a:lnB>
                      <a:noFill/>
                    </a:lnB>
                  </a:tcPr>
                </a:tc>
                <a:tc>
                  <a:txBody>
                    <a:bodyPr/>
                    <a:lstStyle/>
                    <a:p>
                      <a:pPr>
                        <a:lnSpc>
                          <a:spcPct val="115000"/>
                        </a:lnSpc>
                        <a:spcAft>
                          <a:spcPts val="0"/>
                        </a:spcAft>
                      </a:pPr>
                      <a:r>
                        <a:rPr lang="en-US" sz="2400" kern="1200" dirty="0">
                          <a:solidFill>
                            <a:srgbClr val="000000"/>
                          </a:solidFill>
                          <a:latin typeface="Calibri"/>
                          <a:ea typeface="Times New Roman"/>
                          <a:cs typeface="Arial"/>
                        </a:rPr>
                        <a:t>protein → RNA</a:t>
                      </a:r>
                      <a:endParaRPr lang="ru-RU" sz="2400" dirty="0">
                        <a:latin typeface="Calibri"/>
                        <a:ea typeface="Calibri"/>
                        <a:cs typeface="Times New Roman"/>
                      </a:endParaRPr>
                    </a:p>
                  </a:txBody>
                  <a:tcPr marL="71718" marR="71718" marT="35859" marB="35859"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860151">
                <a:tc>
                  <a:txBody>
                    <a:bodyPr/>
                    <a:lstStyle/>
                    <a:p>
                      <a:pPr>
                        <a:lnSpc>
                          <a:spcPct val="115000"/>
                        </a:lnSpc>
                        <a:spcAft>
                          <a:spcPts val="0"/>
                        </a:spcAft>
                      </a:pPr>
                      <a:r>
                        <a:rPr lang="en-US" sz="2400" kern="1200" dirty="0">
                          <a:solidFill>
                            <a:srgbClr val="000000"/>
                          </a:solidFill>
                          <a:latin typeface="Calibri"/>
                          <a:ea typeface="Times New Roman"/>
                          <a:cs typeface="Arial"/>
                        </a:rPr>
                        <a:t>RNA → protein</a:t>
                      </a:r>
                      <a:endParaRPr lang="ru-RU" sz="2400" dirty="0">
                        <a:latin typeface="Calibri"/>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kern="1200" dirty="0">
                          <a:solidFill>
                            <a:srgbClr val="000000"/>
                          </a:solidFill>
                          <a:latin typeface="Calibri"/>
                          <a:ea typeface="Times New Roman"/>
                          <a:cs typeface="Arial"/>
                        </a:rPr>
                        <a:t>DNA → protein</a:t>
                      </a:r>
                      <a:endParaRPr lang="ru-RU" sz="2400" dirty="0">
                        <a:latin typeface="Calibri"/>
                        <a:ea typeface="Calibri"/>
                        <a:cs typeface="Times New Roman"/>
                      </a:endParaRPr>
                    </a:p>
                  </a:txBody>
                  <a:tcPr marL="71718" marR="71718" marT="35859" marB="35859"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kern="1200" dirty="0">
                          <a:solidFill>
                            <a:srgbClr val="000000"/>
                          </a:solidFill>
                          <a:latin typeface="Calibri"/>
                          <a:ea typeface="Times New Roman"/>
                          <a:cs typeface="Arial"/>
                        </a:rPr>
                        <a:t>protein → protein</a:t>
                      </a:r>
                      <a:endParaRPr lang="ru-RU" sz="2400" dirty="0">
                        <a:latin typeface="Calibri"/>
                        <a:ea typeface="Calibri"/>
                        <a:cs typeface="Times New Roman"/>
                      </a:endParaRPr>
                    </a:p>
                  </a:txBody>
                  <a:tcPr marL="71718" marR="71718" marT="35859" marB="35859"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043608" y="-27384"/>
            <a:ext cx="7313612" cy="432048"/>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ru-RU" sz="4000" b="1" dirty="0" err="1" smtClean="0"/>
              <a:t>Translation</a:t>
            </a:r>
            <a:endParaRPr lang="ru-RU" sz="4000" b="1" dirty="0"/>
          </a:p>
        </p:txBody>
      </p:sp>
      <p:sp>
        <p:nvSpPr>
          <p:cNvPr id="73731" name="Rectangle 3"/>
          <p:cNvSpPr>
            <a:spLocks noGrp="1" noChangeArrowheads="1"/>
          </p:cNvSpPr>
          <p:nvPr>
            <p:ph type="body" sz="half" idx="1"/>
          </p:nvPr>
        </p:nvSpPr>
        <p:spPr>
          <a:xfrm>
            <a:off x="467544" y="476671"/>
            <a:ext cx="4321175" cy="2592289"/>
          </a:xfrm>
        </p:spPr>
        <p:txBody>
          <a:bodyPr>
            <a:normAutofit fontScale="92500" lnSpcReduction="10000"/>
          </a:bodyPr>
          <a:lstStyle/>
          <a:p>
            <a:pPr algn="just">
              <a:lnSpc>
                <a:spcPct val="80000"/>
              </a:lnSpc>
              <a:buFont typeface="Wingdings" pitchFamily="2" charset="2"/>
              <a:buNone/>
            </a:pPr>
            <a:endParaRPr lang="en-US" sz="2000" dirty="0"/>
          </a:p>
          <a:p>
            <a:pPr algn="just">
              <a:lnSpc>
                <a:spcPct val="80000"/>
              </a:lnSpc>
            </a:pPr>
            <a:r>
              <a:rPr lang="en-US" sz="2000" b="1" dirty="0" smtClean="0">
                <a:solidFill>
                  <a:srgbClr val="3333CC"/>
                </a:solidFill>
              </a:rPr>
              <a:t>During </a:t>
            </a:r>
            <a:r>
              <a:rPr lang="en-US" sz="2000" b="1" dirty="0">
                <a:solidFill>
                  <a:srgbClr val="3333CC"/>
                </a:solidFill>
              </a:rPr>
              <a:t>translation, the sequence of </a:t>
            </a:r>
            <a:r>
              <a:rPr lang="en-US" sz="2000" b="1" dirty="0" err="1">
                <a:solidFill>
                  <a:srgbClr val="3333CC"/>
                </a:solidFill>
              </a:rPr>
              <a:t>codons</a:t>
            </a:r>
            <a:r>
              <a:rPr lang="en-US" sz="2000" b="1" dirty="0">
                <a:solidFill>
                  <a:srgbClr val="3333CC"/>
                </a:solidFill>
              </a:rPr>
              <a:t> in mRNA directs the sequence of amino acids in a protein.</a:t>
            </a:r>
          </a:p>
          <a:p>
            <a:pPr algn="just">
              <a:lnSpc>
                <a:spcPct val="80000"/>
              </a:lnSpc>
            </a:pPr>
            <a:r>
              <a:rPr lang="en-US" sz="2000" dirty="0" smtClean="0"/>
              <a:t>Two </a:t>
            </a:r>
            <a:r>
              <a:rPr lang="en-US" sz="2000" dirty="0"/>
              <a:t>other types of RNA are needed for protein synthesis. </a:t>
            </a:r>
          </a:p>
          <a:p>
            <a:pPr algn="just">
              <a:lnSpc>
                <a:spcPct val="80000"/>
              </a:lnSpc>
            </a:pPr>
            <a:r>
              <a:rPr lang="en-US" sz="2000" b="1" dirty="0" err="1" smtClean="0"/>
              <a:t>rRNA</a:t>
            </a:r>
            <a:r>
              <a:rPr lang="en-US" sz="2000" b="1" dirty="0" smtClean="0"/>
              <a:t> </a:t>
            </a:r>
            <a:r>
              <a:rPr lang="en-US" sz="2000" dirty="0"/>
              <a:t>is contained in the </a:t>
            </a:r>
            <a:r>
              <a:rPr lang="en-US" sz="2000" dirty="0" err="1"/>
              <a:t>ribosomes</a:t>
            </a:r>
            <a:r>
              <a:rPr lang="en-US" sz="2000" dirty="0"/>
              <a:t>, where the </a:t>
            </a:r>
            <a:r>
              <a:rPr lang="en-US" sz="2000" dirty="0" err="1"/>
              <a:t>codons</a:t>
            </a:r>
            <a:r>
              <a:rPr lang="en-US" sz="2000" dirty="0"/>
              <a:t> of mRNA are read </a:t>
            </a:r>
          </a:p>
          <a:p>
            <a:pPr algn="just">
              <a:lnSpc>
                <a:spcPct val="80000"/>
              </a:lnSpc>
            </a:pPr>
            <a:r>
              <a:rPr lang="en-US" sz="2000" b="1" dirty="0" err="1" smtClean="0"/>
              <a:t>tRNA</a:t>
            </a:r>
            <a:r>
              <a:rPr lang="en-US" sz="2000" dirty="0" smtClean="0"/>
              <a:t> </a:t>
            </a:r>
            <a:r>
              <a:rPr lang="en-US" sz="2000" dirty="0"/>
              <a:t>carries amino acids to the </a:t>
            </a:r>
            <a:r>
              <a:rPr lang="en-US" sz="2000" dirty="0" err="1"/>
              <a:t>ribosomes</a:t>
            </a:r>
            <a:r>
              <a:rPr lang="en-US" sz="2000" dirty="0"/>
              <a:t> so that protein synthesis </a:t>
            </a:r>
            <a:r>
              <a:rPr lang="ru-RU" sz="2000" dirty="0"/>
              <a:t>с</a:t>
            </a:r>
            <a:r>
              <a:rPr lang="en-US" sz="2000" dirty="0"/>
              <a:t>an occur.</a:t>
            </a:r>
          </a:p>
          <a:p>
            <a:pPr>
              <a:lnSpc>
                <a:spcPct val="80000"/>
              </a:lnSpc>
              <a:buNone/>
            </a:pPr>
            <a:endParaRPr lang="ru-RU" sz="2000" dirty="0"/>
          </a:p>
        </p:txBody>
      </p:sp>
      <p:pic>
        <p:nvPicPr>
          <p:cNvPr id="73732" name="Picture 4" descr="c7"/>
          <p:cNvPicPr>
            <a:picLocks noChangeAspect="1" noChangeArrowheads="1"/>
          </p:cNvPicPr>
          <p:nvPr/>
        </p:nvPicPr>
        <p:blipFill>
          <a:blip r:embed="rId2" cstate="print"/>
          <a:srcRect/>
          <a:stretch>
            <a:fillRect/>
          </a:stretch>
        </p:blipFill>
        <p:spPr bwMode="auto">
          <a:xfrm>
            <a:off x="5004048" y="476672"/>
            <a:ext cx="4139952" cy="6329063"/>
          </a:xfrm>
          <a:prstGeom prst="rect">
            <a:avLst/>
          </a:prstGeom>
          <a:noFill/>
          <a:ln w="38100">
            <a:solidFill>
              <a:schemeClr val="tx1"/>
            </a:solidFill>
            <a:miter lim="800000"/>
            <a:headEnd/>
            <a:tailEnd/>
          </a:ln>
        </p:spPr>
      </p:pic>
      <p:pic>
        <p:nvPicPr>
          <p:cNvPr id="7" name="Рисунок 6" descr="tRNA.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1011" y="2996952"/>
            <a:ext cx="4055005" cy="3745560"/>
          </a:xfrm>
          <a:prstGeom prst="rect">
            <a:avLst/>
          </a:prstGeom>
        </p:spPr>
      </p:pic>
      <p:sp>
        <p:nvSpPr>
          <p:cNvPr id="8" name="Прямоугольник 7"/>
          <p:cNvSpPr/>
          <p:nvPr/>
        </p:nvSpPr>
        <p:spPr>
          <a:xfrm>
            <a:off x="7956376" y="6237312"/>
            <a:ext cx="1584176" cy="646331"/>
          </a:xfrm>
          <a:prstGeom prst="rect">
            <a:avLst/>
          </a:prstGeom>
        </p:spPr>
        <p:txBody>
          <a:bodyPr wrap="square">
            <a:spAutoFit/>
          </a:bodyPr>
          <a:lstStyle/>
          <a:p>
            <a:r>
              <a:rPr lang="en-US" sz="3600" b="1" dirty="0" err="1" smtClean="0"/>
              <a:t>tRNA</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checkerboard(across)">
                                      <p:cBhvr>
                                        <p:cTn id="7"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a:r>
              <a:rPr lang="en-US" b="1" dirty="0">
                <a:solidFill>
                  <a:schemeClr val="tx1"/>
                </a:solidFill>
              </a:rPr>
              <a:t>The steps of </a:t>
            </a:r>
            <a:r>
              <a:rPr lang="en-US" b="1" dirty="0" smtClean="0">
                <a:solidFill>
                  <a:schemeClr val="tx1"/>
                </a:solidFill>
              </a:rPr>
              <a:t>translation</a:t>
            </a:r>
            <a:endParaRPr lang="ru-RU" b="1" dirty="0">
              <a:solidFill>
                <a:schemeClr val="tx1"/>
              </a:solidFill>
            </a:endParaRPr>
          </a:p>
        </p:txBody>
      </p:sp>
      <p:sp>
        <p:nvSpPr>
          <p:cNvPr id="49156" name="Rectangle 4"/>
          <p:cNvSpPr>
            <a:spLocks noGrp="1" noChangeArrowheads="1"/>
          </p:cNvSpPr>
          <p:nvPr>
            <p:ph type="body" idx="1"/>
          </p:nvPr>
        </p:nvSpPr>
        <p:spPr>
          <a:xfrm>
            <a:off x="1444625" y="2051050"/>
            <a:ext cx="6905625" cy="3740150"/>
          </a:xfrm>
        </p:spPr>
        <p:txBody>
          <a:bodyPr/>
          <a:lstStyle/>
          <a:p>
            <a:r>
              <a:rPr lang="en-US" b="1" dirty="0">
                <a:solidFill>
                  <a:srgbClr val="FF0000"/>
                </a:solidFill>
              </a:rPr>
              <a:t>mRNA Binds to </a:t>
            </a:r>
            <a:r>
              <a:rPr lang="en-US" b="1" dirty="0" smtClean="0">
                <a:solidFill>
                  <a:srgbClr val="FF0000"/>
                </a:solidFill>
              </a:rPr>
              <a:t>Ribosome</a:t>
            </a:r>
            <a:r>
              <a:rPr lang="en-US" dirty="0" smtClean="0">
                <a:solidFill>
                  <a:srgbClr val="FF0000"/>
                </a:solidFill>
              </a:rPr>
              <a:t> </a:t>
            </a:r>
            <a:endParaRPr lang="en-US" dirty="0">
              <a:solidFill>
                <a:srgbClr val="FF0000"/>
              </a:solidFill>
            </a:endParaRPr>
          </a:p>
          <a:p>
            <a:r>
              <a:rPr lang="en-US" b="1" dirty="0">
                <a:solidFill>
                  <a:srgbClr val="FF0000"/>
                </a:solidFill>
              </a:rPr>
              <a:t>Polypeptide Chain Is Elongated</a:t>
            </a:r>
            <a:r>
              <a:rPr lang="en-US" dirty="0">
                <a:solidFill>
                  <a:srgbClr val="FF0000"/>
                </a:solidFill>
              </a:rPr>
              <a:t> </a:t>
            </a:r>
          </a:p>
          <a:p>
            <a:r>
              <a:rPr lang="en-US" b="1" dirty="0">
                <a:solidFill>
                  <a:srgbClr val="FF0000"/>
                </a:solidFill>
              </a:rPr>
              <a:t>Termination of the Growing Chain</a:t>
            </a:r>
            <a:r>
              <a:rPr lang="ru-RU" dirty="0">
                <a:solidFill>
                  <a:srgbClr val="FF0000"/>
                </a:solidFill>
              </a:rPr>
              <a:t> </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a:xfrm>
            <a:off x="1331640" y="116633"/>
            <a:ext cx="7351985" cy="792087"/>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sz="3200" b="1" dirty="0" err="1"/>
              <a:t>The</a:t>
            </a:r>
            <a:r>
              <a:rPr lang="ru-RU" sz="3200" b="1" dirty="0"/>
              <a:t> </a:t>
            </a:r>
            <a:r>
              <a:rPr lang="ru-RU" sz="3200" b="1" dirty="0" err="1" smtClean="0"/>
              <a:t>translation</a:t>
            </a:r>
            <a:r>
              <a:rPr lang="en-US" sz="3200" b="1" dirty="0" smtClean="0"/>
              <a:t> </a:t>
            </a:r>
            <a:r>
              <a:rPr lang="ru-RU" sz="3200" b="1" dirty="0" err="1" smtClean="0"/>
              <a:t>steps</a:t>
            </a:r>
            <a:r>
              <a:rPr lang="ru-RU" sz="3200" b="1" dirty="0" smtClean="0"/>
              <a:t> </a:t>
            </a:r>
            <a:r>
              <a:rPr lang="ru-RU" sz="3200" b="1" dirty="0" err="1" smtClean="0"/>
              <a:t>in</a:t>
            </a:r>
            <a:r>
              <a:rPr lang="ru-RU" sz="3200" b="1" dirty="0" smtClean="0"/>
              <a:t> </a:t>
            </a:r>
            <a:r>
              <a:rPr lang="en-US" sz="3200" b="1" dirty="0" smtClean="0"/>
              <a:t>prokaryotes </a:t>
            </a:r>
            <a:r>
              <a:rPr lang="ru-RU" sz="3200" b="1" dirty="0" err="1" smtClean="0"/>
              <a:t>are</a:t>
            </a:r>
            <a:r>
              <a:rPr lang="ru-RU" sz="3200" b="1" dirty="0"/>
              <a:t>:</a:t>
            </a:r>
            <a:r>
              <a:rPr lang="ru-RU" sz="3200" dirty="0"/>
              <a:t> </a:t>
            </a:r>
            <a:br>
              <a:rPr lang="ru-RU" sz="3200" dirty="0"/>
            </a:br>
            <a:endParaRPr lang="ru-RU" sz="3200" dirty="0"/>
          </a:p>
        </p:txBody>
      </p:sp>
      <p:sp>
        <p:nvSpPr>
          <p:cNvPr id="67674" name="Rectangle 90"/>
          <p:cNvSpPr>
            <a:spLocks noGrp="1" noChangeArrowheads="1"/>
          </p:cNvSpPr>
          <p:nvPr>
            <p:ph type="body" sz="half" idx="1"/>
          </p:nvPr>
        </p:nvSpPr>
        <p:spPr>
          <a:xfrm>
            <a:off x="1403350" y="908050"/>
            <a:ext cx="7313613" cy="2414588"/>
          </a:xfrm>
        </p:spPr>
        <p:txBody>
          <a:bodyPr/>
          <a:lstStyle/>
          <a:p>
            <a:pPr>
              <a:lnSpc>
                <a:spcPct val="80000"/>
              </a:lnSpc>
            </a:pPr>
            <a:r>
              <a:rPr lang="en-US" sz="2000" dirty="0" smtClean="0"/>
              <a:t>Small subunit of </a:t>
            </a:r>
            <a:r>
              <a:rPr lang="ru-RU" sz="2000" dirty="0" err="1" smtClean="0"/>
              <a:t>ribosome</a:t>
            </a:r>
            <a:r>
              <a:rPr lang="ru-RU" sz="2000" dirty="0" smtClean="0"/>
              <a:t> </a:t>
            </a:r>
            <a:r>
              <a:rPr lang="ru-RU" sz="2000" dirty="0" err="1" smtClean="0"/>
              <a:t>binds</a:t>
            </a:r>
            <a:r>
              <a:rPr lang="en-US" sz="2000" dirty="0" smtClean="0"/>
              <a:t> by its 16S </a:t>
            </a:r>
            <a:r>
              <a:rPr lang="en-US" sz="2000" dirty="0" err="1" smtClean="0"/>
              <a:t>rRNA</a:t>
            </a:r>
            <a:r>
              <a:rPr lang="en-US" sz="2000" dirty="0" smtClean="0"/>
              <a:t> 3’ end sequence </a:t>
            </a:r>
            <a:r>
              <a:rPr lang="ru-RU" sz="2000" dirty="0" err="1" smtClean="0"/>
              <a:t>to</a:t>
            </a:r>
            <a:r>
              <a:rPr lang="ru-RU" sz="2000" dirty="0" smtClean="0"/>
              <a:t> </a:t>
            </a:r>
            <a:r>
              <a:rPr lang="en-US" sz="2000" dirty="0" smtClean="0"/>
              <a:t>complementary</a:t>
            </a:r>
            <a:r>
              <a:rPr lang="ru-RU" sz="2000" dirty="0" smtClean="0"/>
              <a:t> </a:t>
            </a:r>
            <a:r>
              <a:rPr lang="en-US" sz="2000" b="1" dirty="0" err="1" smtClean="0"/>
              <a:t>purine</a:t>
            </a:r>
            <a:r>
              <a:rPr lang="en-US" sz="2000" b="1" dirty="0" smtClean="0"/>
              <a:t>-rich</a:t>
            </a:r>
            <a:r>
              <a:rPr lang="en-US" sz="2000" dirty="0" smtClean="0"/>
              <a:t> </a:t>
            </a:r>
            <a:r>
              <a:rPr lang="en-US" sz="2000" b="1" dirty="0" smtClean="0"/>
              <a:t>Shine-</a:t>
            </a:r>
            <a:r>
              <a:rPr lang="en-US" sz="2000" b="1" dirty="0" err="1" smtClean="0"/>
              <a:t>Dalgarno</a:t>
            </a:r>
            <a:r>
              <a:rPr lang="en-US" sz="2000" b="1" dirty="0" smtClean="0"/>
              <a:t> sequence in </a:t>
            </a:r>
            <a:r>
              <a:rPr lang="ru-RU" sz="2000" b="1" dirty="0" err="1" smtClean="0"/>
              <a:t>mRNA</a:t>
            </a:r>
            <a:r>
              <a:rPr lang="en-US" sz="2000" dirty="0" smtClean="0"/>
              <a:t>, located 5-10 bases </a:t>
            </a:r>
            <a:r>
              <a:rPr lang="en-US" sz="2000" dirty="0" err="1" smtClean="0"/>
              <a:t>upstrem</a:t>
            </a:r>
            <a:r>
              <a:rPr lang="en-US" sz="2000" dirty="0" smtClean="0"/>
              <a:t> from the AUG start </a:t>
            </a:r>
            <a:r>
              <a:rPr lang="en-US" sz="2000" dirty="0" err="1" smtClean="0"/>
              <a:t>codon</a:t>
            </a:r>
            <a:r>
              <a:rPr lang="ru-RU" sz="2000" dirty="0" smtClean="0"/>
              <a:t>. </a:t>
            </a:r>
            <a:endParaRPr lang="en-US" sz="2000" dirty="0"/>
          </a:p>
          <a:p>
            <a:pPr>
              <a:lnSpc>
                <a:spcPct val="80000"/>
              </a:lnSpc>
            </a:pPr>
            <a:r>
              <a:rPr lang="ru-RU" sz="2000" dirty="0" err="1" smtClean="0"/>
              <a:t>The</a:t>
            </a:r>
            <a:r>
              <a:rPr lang="ru-RU" sz="2000" dirty="0" smtClean="0"/>
              <a:t> </a:t>
            </a:r>
            <a:r>
              <a:rPr lang="ru-RU" sz="2000" dirty="0" err="1"/>
              <a:t>ribosome</a:t>
            </a:r>
            <a:r>
              <a:rPr lang="ru-RU" sz="2000" dirty="0"/>
              <a:t> </a:t>
            </a:r>
            <a:r>
              <a:rPr lang="ru-RU" sz="2000" dirty="0" err="1"/>
              <a:t>starts</a:t>
            </a:r>
            <a:r>
              <a:rPr lang="ru-RU" sz="2000" dirty="0"/>
              <a:t> </a:t>
            </a:r>
            <a:r>
              <a:rPr lang="ru-RU" sz="2000" dirty="0" err="1"/>
              <a:t>matching</a:t>
            </a:r>
            <a:r>
              <a:rPr lang="ru-RU" sz="2000" dirty="0"/>
              <a:t> </a:t>
            </a:r>
            <a:r>
              <a:rPr lang="ru-RU" sz="2000" dirty="0" err="1"/>
              <a:t>tRNA</a:t>
            </a:r>
            <a:r>
              <a:rPr lang="ru-RU" sz="2000" dirty="0"/>
              <a:t> </a:t>
            </a:r>
            <a:r>
              <a:rPr lang="ru-RU" sz="2000" dirty="0" err="1"/>
              <a:t>anticodon</a:t>
            </a:r>
            <a:r>
              <a:rPr lang="ru-RU" sz="2000" dirty="0"/>
              <a:t> </a:t>
            </a:r>
            <a:r>
              <a:rPr lang="ru-RU" sz="2000" dirty="0" err="1"/>
              <a:t>sequences</a:t>
            </a:r>
            <a:r>
              <a:rPr lang="ru-RU" sz="2000" dirty="0"/>
              <a:t> </a:t>
            </a:r>
            <a:r>
              <a:rPr lang="ru-RU" sz="2000" dirty="0" err="1"/>
              <a:t>to</a:t>
            </a:r>
            <a:r>
              <a:rPr lang="ru-RU" sz="2000" dirty="0"/>
              <a:t> </a:t>
            </a:r>
            <a:r>
              <a:rPr lang="ru-RU" sz="2000" dirty="0" err="1"/>
              <a:t>the</a:t>
            </a:r>
            <a:r>
              <a:rPr lang="ru-RU" sz="2000" dirty="0"/>
              <a:t> </a:t>
            </a:r>
            <a:r>
              <a:rPr lang="ru-RU" sz="2000" dirty="0" err="1"/>
              <a:t>mRNA</a:t>
            </a:r>
            <a:r>
              <a:rPr lang="ru-RU" sz="2000" dirty="0"/>
              <a:t> </a:t>
            </a:r>
            <a:r>
              <a:rPr lang="ru-RU" sz="2000" dirty="0" err="1"/>
              <a:t>codon</a:t>
            </a:r>
            <a:r>
              <a:rPr lang="ru-RU" sz="2000" dirty="0"/>
              <a:t> </a:t>
            </a:r>
            <a:r>
              <a:rPr lang="ru-RU" sz="2000" dirty="0" err="1"/>
              <a:t>sequence</a:t>
            </a:r>
            <a:r>
              <a:rPr lang="ru-RU" sz="2000" dirty="0"/>
              <a:t>. </a:t>
            </a:r>
          </a:p>
          <a:p>
            <a:pPr>
              <a:lnSpc>
                <a:spcPct val="80000"/>
              </a:lnSpc>
            </a:pPr>
            <a:endParaRPr lang="ru-RU" sz="2000" dirty="0"/>
          </a:p>
        </p:txBody>
      </p:sp>
      <p:sp>
        <p:nvSpPr>
          <p:cNvPr id="67677" name="Rectangle 93"/>
          <p:cNvSpPr>
            <a:spLocks noGrp="1" noChangeArrowheads="1"/>
          </p:cNvSpPr>
          <p:nvPr>
            <p:ph sz="half" idx="2"/>
          </p:nvPr>
        </p:nvSpPr>
        <p:spPr/>
        <p:txBody>
          <a:bodyPr/>
          <a:lstStyle/>
          <a:p>
            <a:endParaRPr lang="ru-RU" sz="2500"/>
          </a:p>
        </p:txBody>
      </p:sp>
      <p:pic>
        <p:nvPicPr>
          <p:cNvPr id="67676" name="Picture 92" descr="c8"/>
          <p:cNvPicPr>
            <a:picLocks noChangeAspect="1" noChangeArrowheads="1"/>
          </p:cNvPicPr>
          <p:nvPr/>
        </p:nvPicPr>
        <p:blipFill>
          <a:blip r:embed="rId2" cstate="print"/>
          <a:srcRect/>
          <a:stretch>
            <a:fillRect/>
          </a:stretch>
        </p:blipFill>
        <p:spPr bwMode="auto">
          <a:xfrm>
            <a:off x="1403350" y="2349500"/>
            <a:ext cx="7143750" cy="4048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7676"/>
                                        </p:tgtEl>
                                        <p:attrNameLst>
                                          <p:attrName>style.visibility</p:attrName>
                                        </p:attrNameLst>
                                      </p:cBhvr>
                                      <p:to>
                                        <p:strVal val="visible"/>
                                      </p:to>
                                    </p:set>
                                    <p:animEffect transition="in" filter="blinds(horizontal)">
                                      <p:cBhvr>
                                        <p:cTn id="7" dur="500"/>
                                        <p:tgtEl>
                                          <p:spTgt spid="67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84"/>
            <a:ext cx="9144000" cy="28803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400" dirty="0" smtClean="0">
                <a:latin typeface="Arial" pitchFamily="34" charset="0"/>
                <a:cs typeface="Arial" pitchFamily="34" charset="0"/>
              </a:rPr>
              <a:t>Protein synthesis initiation differences in prokaryotes and eukaryotes</a:t>
            </a:r>
            <a:endParaRPr lang="ru-RU" sz="2400" dirty="0">
              <a:latin typeface="Arial" pitchFamily="34" charset="0"/>
              <a:cs typeface="Arial" pitchFamily="34" charset="0"/>
            </a:endParaRPr>
          </a:p>
        </p:txBody>
      </p:sp>
      <p:pic>
        <p:nvPicPr>
          <p:cNvPr id="6" name="Рисунок 5" descr="Без имени-2.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17484" y="332656"/>
            <a:ext cx="3491020" cy="6525344"/>
          </a:xfrm>
          <a:prstGeom prst="rect">
            <a:avLst/>
          </a:prstGeom>
        </p:spPr>
      </p:pic>
      <p:pic>
        <p:nvPicPr>
          <p:cNvPr id="11" name="Содержимое 10" descr="ProtSynProk.jpg"/>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2833465" y="332656"/>
            <a:ext cx="2746647" cy="6525344"/>
          </a:xfrm>
        </p:spPr>
      </p:pic>
      <p:sp>
        <p:nvSpPr>
          <p:cNvPr id="5" name="Прямоугольник 4"/>
          <p:cNvSpPr/>
          <p:nvPr/>
        </p:nvSpPr>
        <p:spPr>
          <a:xfrm>
            <a:off x="-36512" y="260648"/>
            <a:ext cx="2880320" cy="2862322"/>
          </a:xfrm>
          <a:prstGeom prst="rect">
            <a:avLst/>
          </a:prstGeom>
        </p:spPr>
        <p:txBody>
          <a:bodyPr wrap="square">
            <a:spAutoFit/>
          </a:bodyPr>
          <a:lstStyle/>
          <a:p>
            <a:r>
              <a:rPr lang="en-US" dirty="0" smtClean="0">
                <a:solidFill>
                  <a:srgbClr val="00B0F0"/>
                </a:solidFill>
                <a:latin typeface="Arial" pitchFamily="34" charset="0"/>
                <a:cs typeface="Arial" pitchFamily="34" charset="0"/>
              </a:rPr>
              <a:t>Prokaryotes:</a:t>
            </a:r>
          </a:p>
          <a:p>
            <a:r>
              <a:rPr lang="en-US" dirty="0" smtClean="0">
                <a:latin typeface="Arial" pitchFamily="34" charset="0"/>
                <a:cs typeface="Arial" pitchFamily="34" charset="0"/>
              </a:rPr>
              <a:t>1)</a:t>
            </a:r>
            <a:r>
              <a:rPr lang="en-US" b="1" dirty="0" smtClean="0"/>
              <a:t> Shine-</a:t>
            </a:r>
            <a:r>
              <a:rPr lang="en-US" b="1" dirty="0" err="1" smtClean="0"/>
              <a:t>Dalgarno</a:t>
            </a:r>
            <a:r>
              <a:rPr lang="en-US" b="1" dirty="0" smtClean="0"/>
              <a:t> sequence </a:t>
            </a:r>
            <a:r>
              <a:rPr lang="ru-RU" dirty="0" err="1" smtClean="0"/>
              <a:t>mRNA</a:t>
            </a:r>
            <a:r>
              <a:rPr lang="en-US" dirty="0" smtClean="0"/>
              <a:t> binds to 16S </a:t>
            </a:r>
            <a:r>
              <a:rPr lang="en-US" dirty="0" err="1" smtClean="0"/>
              <a:t>rRNA</a:t>
            </a:r>
            <a:r>
              <a:rPr lang="en-US" dirty="0" smtClean="0"/>
              <a:t> of small subunit</a:t>
            </a:r>
          </a:p>
          <a:p>
            <a:r>
              <a:rPr lang="en-US" dirty="0" smtClean="0"/>
              <a:t>2) </a:t>
            </a:r>
            <a:r>
              <a:rPr lang="en-US" dirty="0" err="1" smtClean="0"/>
              <a:t>Anticodon</a:t>
            </a:r>
            <a:r>
              <a:rPr lang="en-US" dirty="0" smtClean="0"/>
              <a:t> UAC </a:t>
            </a:r>
            <a:r>
              <a:rPr lang="en-US" dirty="0" err="1" smtClean="0"/>
              <a:t>fMet-tRNA</a:t>
            </a:r>
            <a:r>
              <a:rPr lang="en-US" baseline="30000" dirty="0" err="1" smtClean="0"/>
              <a:t>fMet</a:t>
            </a:r>
            <a:r>
              <a:rPr lang="en-US" dirty="0" smtClean="0"/>
              <a:t> is paired with start </a:t>
            </a:r>
            <a:r>
              <a:rPr lang="en-US" dirty="0" err="1" smtClean="0"/>
              <a:t>codon</a:t>
            </a:r>
            <a:r>
              <a:rPr lang="en-US" dirty="0" smtClean="0"/>
              <a:t> AUG of mRNA</a:t>
            </a:r>
          </a:p>
          <a:p>
            <a:r>
              <a:rPr lang="en-US" dirty="0" smtClean="0"/>
              <a:t>3) Large subunit is joined to produce of initiation complex </a:t>
            </a:r>
            <a:endParaRPr lang="ru-RU" dirty="0"/>
          </a:p>
        </p:txBody>
      </p:sp>
      <p:sp>
        <p:nvSpPr>
          <p:cNvPr id="7" name="Прямоугольник 6"/>
          <p:cNvSpPr/>
          <p:nvPr/>
        </p:nvSpPr>
        <p:spPr>
          <a:xfrm>
            <a:off x="-36512" y="3068961"/>
            <a:ext cx="3076035" cy="3139321"/>
          </a:xfrm>
          <a:prstGeom prst="rect">
            <a:avLst/>
          </a:prstGeom>
        </p:spPr>
        <p:txBody>
          <a:bodyPr wrap="square">
            <a:spAutoFit/>
          </a:bodyPr>
          <a:lstStyle/>
          <a:p>
            <a:r>
              <a:rPr lang="en-US" dirty="0" smtClean="0">
                <a:solidFill>
                  <a:srgbClr val="00B0F0"/>
                </a:solidFill>
                <a:latin typeface="Arial" pitchFamily="34" charset="0"/>
                <a:cs typeface="Arial" pitchFamily="34" charset="0"/>
              </a:rPr>
              <a:t>Eukaryotes: </a:t>
            </a:r>
            <a:endParaRPr lang="en-US" dirty="0" smtClean="0">
              <a:latin typeface="Arial" pitchFamily="34" charset="0"/>
              <a:cs typeface="Arial" pitchFamily="34" charset="0"/>
            </a:endParaRPr>
          </a:p>
          <a:p>
            <a:pPr marL="342900" indent="-342900">
              <a:buAutoNum type="arabicParenR"/>
            </a:pPr>
            <a:r>
              <a:rPr lang="en-US" dirty="0" smtClean="0"/>
              <a:t>small subunit binds to the</a:t>
            </a:r>
          </a:p>
          <a:p>
            <a:pPr marL="342900" indent="-342900"/>
            <a:r>
              <a:rPr lang="en-US" dirty="0" smtClean="0"/>
              <a:t> initiatory </a:t>
            </a:r>
            <a:r>
              <a:rPr lang="en-US" dirty="0" err="1" smtClean="0"/>
              <a:t>tRNA</a:t>
            </a:r>
            <a:r>
              <a:rPr lang="en-US" dirty="0" smtClean="0"/>
              <a:t> (Met-</a:t>
            </a:r>
            <a:r>
              <a:rPr lang="en-US" dirty="0" err="1" smtClean="0"/>
              <a:t>tRNA</a:t>
            </a:r>
            <a:r>
              <a:rPr lang="en-US" baseline="30000" dirty="0" err="1" smtClean="0"/>
              <a:t>Met</a:t>
            </a:r>
            <a:r>
              <a:rPr lang="en-US" dirty="0" smtClean="0"/>
              <a:t>).</a:t>
            </a:r>
          </a:p>
          <a:p>
            <a:pPr marL="342900" indent="-342900"/>
            <a:r>
              <a:rPr lang="en-US" dirty="0" smtClean="0"/>
              <a:t>This complex joins to mRNA </a:t>
            </a:r>
          </a:p>
          <a:p>
            <a:pPr marL="342900" indent="-342900"/>
            <a:r>
              <a:rPr lang="en-US" dirty="0" smtClean="0"/>
              <a:t>and moves until </a:t>
            </a:r>
            <a:r>
              <a:rPr lang="en-US" dirty="0" err="1" smtClean="0"/>
              <a:t>anticodon</a:t>
            </a:r>
            <a:r>
              <a:rPr lang="en-US" dirty="0" smtClean="0"/>
              <a:t> </a:t>
            </a:r>
          </a:p>
          <a:p>
            <a:pPr marL="342900" indent="-342900"/>
            <a:r>
              <a:rPr lang="en-US" dirty="0" smtClean="0"/>
              <a:t>UAC reaches the start </a:t>
            </a:r>
            <a:r>
              <a:rPr lang="en-US" dirty="0" err="1" smtClean="0"/>
              <a:t>codon</a:t>
            </a:r>
            <a:r>
              <a:rPr lang="en-US" dirty="0" smtClean="0"/>
              <a:t> </a:t>
            </a:r>
          </a:p>
          <a:p>
            <a:pPr marL="342900" indent="-342900"/>
            <a:r>
              <a:rPr lang="en-US" dirty="0" smtClean="0"/>
              <a:t>AUG of mRNA. Then large </a:t>
            </a:r>
          </a:p>
          <a:p>
            <a:pPr marL="342900" indent="-342900"/>
            <a:r>
              <a:rPr lang="en-US" dirty="0" smtClean="0"/>
              <a:t>subunit  is joined to the </a:t>
            </a:r>
          </a:p>
          <a:p>
            <a:pPr marL="342900" indent="-342900"/>
            <a:r>
              <a:rPr lang="en-US" dirty="0" smtClean="0"/>
              <a:t>complex of </a:t>
            </a:r>
            <a:r>
              <a:rPr lang="en-US" dirty="0" err="1" smtClean="0"/>
              <a:t>tRNA</a:t>
            </a:r>
            <a:r>
              <a:rPr lang="en-US" dirty="0" smtClean="0"/>
              <a:t>-mRNA-small </a:t>
            </a:r>
          </a:p>
          <a:p>
            <a:pPr marL="342900" indent="-342900"/>
            <a:r>
              <a:rPr lang="en-US" dirty="0" smtClean="0"/>
              <a:t>subunit to form initiation </a:t>
            </a:r>
          </a:p>
          <a:p>
            <a:pPr marL="342900" indent="-342900"/>
            <a:r>
              <a:rPr lang="en-US" dirty="0" smtClean="0"/>
              <a:t>complex. </a:t>
            </a:r>
            <a:endParaRPr lang="ru-RU" dirty="0"/>
          </a:p>
        </p:txBody>
      </p:sp>
      <p:sp>
        <p:nvSpPr>
          <p:cNvPr id="8" name="Прямоугольник 7"/>
          <p:cNvSpPr/>
          <p:nvPr/>
        </p:nvSpPr>
        <p:spPr>
          <a:xfrm>
            <a:off x="-35891" y="6093296"/>
            <a:ext cx="2879699" cy="646331"/>
          </a:xfrm>
          <a:prstGeom prst="rect">
            <a:avLst/>
          </a:prstGeom>
        </p:spPr>
        <p:txBody>
          <a:bodyPr wrap="none">
            <a:spAutoFit/>
          </a:bodyPr>
          <a:lstStyle/>
          <a:p>
            <a:pPr marL="342900" lvl="0" indent="-342900"/>
            <a:r>
              <a:rPr lang="en-US" dirty="0" smtClean="0">
                <a:solidFill>
                  <a:srgbClr val="00B0F0"/>
                </a:solidFill>
              </a:rPr>
              <a:t>Next steps of translation are</a:t>
            </a:r>
          </a:p>
          <a:p>
            <a:pPr marL="342900" lvl="0" indent="-342900"/>
            <a:r>
              <a:rPr lang="en-US" dirty="0" smtClean="0">
                <a:solidFill>
                  <a:srgbClr val="00B0F0"/>
                </a:solidFill>
              </a:rPr>
              <a:t>similar in pro- &amp; eukaryotes</a:t>
            </a:r>
            <a:endParaRPr lang="ru-RU" dirty="0">
              <a:solidFill>
                <a:srgbClr val="00B0F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Rectangle 4"/>
          <p:cNvSpPr>
            <a:spLocks noGrp="1" noChangeArrowheads="1"/>
          </p:cNvSpPr>
          <p:nvPr>
            <p:ph type="title"/>
          </p:nvPr>
        </p:nvSpPr>
        <p:spPr>
          <a:xfrm>
            <a:off x="971550" y="1"/>
            <a:ext cx="7632700" cy="112474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sz="2000" dirty="0" err="1">
                <a:solidFill>
                  <a:schemeClr val="tx1"/>
                </a:solidFill>
              </a:rPr>
              <a:t>Each</a:t>
            </a:r>
            <a:r>
              <a:rPr lang="ru-RU" sz="2000" dirty="0">
                <a:solidFill>
                  <a:schemeClr val="tx1"/>
                </a:solidFill>
              </a:rPr>
              <a:t> </a:t>
            </a:r>
            <a:r>
              <a:rPr lang="ru-RU" sz="2000" dirty="0" err="1">
                <a:solidFill>
                  <a:schemeClr val="tx1"/>
                </a:solidFill>
              </a:rPr>
              <a:t>time</a:t>
            </a:r>
            <a:r>
              <a:rPr lang="ru-RU" sz="2000" dirty="0">
                <a:solidFill>
                  <a:schemeClr val="tx1"/>
                </a:solidFill>
              </a:rPr>
              <a:t> </a:t>
            </a:r>
            <a:r>
              <a:rPr lang="ru-RU" sz="2000" dirty="0" err="1">
                <a:solidFill>
                  <a:schemeClr val="tx1"/>
                </a:solidFill>
              </a:rPr>
              <a:t>a</a:t>
            </a:r>
            <a:r>
              <a:rPr lang="ru-RU" sz="2000" dirty="0">
                <a:solidFill>
                  <a:schemeClr val="tx1"/>
                </a:solidFill>
              </a:rPr>
              <a:t> </a:t>
            </a:r>
            <a:r>
              <a:rPr lang="ru-RU" sz="2000" dirty="0" err="1">
                <a:solidFill>
                  <a:schemeClr val="tx1"/>
                </a:solidFill>
              </a:rPr>
              <a:t>new</a:t>
            </a:r>
            <a:r>
              <a:rPr lang="ru-RU" sz="2000" dirty="0">
                <a:solidFill>
                  <a:schemeClr val="tx1"/>
                </a:solidFill>
              </a:rPr>
              <a:t> </a:t>
            </a:r>
            <a:r>
              <a:rPr lang="ru-RU" sz="2000" dirty="0" err="1">
                <a:solidFill>
                  <a:schemeClr val="tx1"/>
                </a:solidFill>
              </a:rPr>
              <a:t>tRNA</a:t>
            </a:r>
            <a:r>
              <a:rPr lang="ru-RU" sz="2000" dirty="0">
                <a:solidFill>
                  <a:schemeClr val="tx1"/>
                </a:solidFill>
              </a:rPr>
              <a:t> </a:t>
            </a:r>
            <a:r>
              <a:rPr lang="ru-RU" sz="2000" dirty="0" err="1">
                <a:solidFill>
                  <a:schemeClr val="tx1"/>
                </a:solidFill>
              </a:rPr>
              <a:t>comes</a:t>
            </a:r>
            <a:r>
              <a:rPr lang="ru-RU" sz="2000" dirty="0">
                <a:solidFill>
                  <a:schemeClr val="tx1"/>
                </a:solidFill>
              </a:rPr>
              <a:t> </a:t>
            </a:r>
            <a:r>
              <a:rPr lang="ru-RU" sz="2000" dirty="0" err="1">
                <a:solidFill>
                  <a:schemeClr val="tx1"/>
                </a:solidFill>
              </a:rPr>
              <a:t>into</a:t>
            </a:r>
            <a:r>
              <a:rPr lang="ru-RU" sz="2000" dirty="0">
                <a:solidFill>
                  <a:schemeClr val="tx1"/>
                </a:solidFill>
              </a:rPr>
              <a:t> </a:t>
            </a:r>
            <a:r>
              <a:rPr lang="ru-RU" sz="2000" dirty="0" err="1">
                <a:solidFill>
                  <a:schemeClr val="tx1"/>
                </a:solidFill>
              </a:rPr>
              <a:t>the</a:t>
            </a:r>
            <a:r>
              <a:rPr lang="ru-RU" sz="2000" dirty="0">
                <a:solidFill>
                  <a:schemeClr val="tx1"/>
                </a:solidFill>
              </a:rPr>
              <a:t> </a:t>
            </a:r>
            <a:r>
              <a:rPr lang="ru-RU" sz="2000" dirty="0" err="1">
                <a:solidFill>
                  <a:schemeClr val="tx1"/>
                </a:solidFill>
              </a:rPr>
              <a:t>ribosome</a:t>
            </a:r>
            <a:r>
              <a:rPr lang="ru-RU" sz="2000" dirty="0">
                <a:solidFill>
                  <a:schemeClr val="tx1"/>
                </a:solidFill>
              </a:rPr>
              <a:t>, </a:t>
            </a:r>
            <a:r>
              <a:rPr lang="ru-RU" sz="2000" dirty="0" err="1">
                <a:solidFill>
                  <a:schemeClr val="tx1"/>
                </a:solidFill>
              </a:rPr>
              <a:t>the</a:t>
            </a:r>
            <a:r>
              <a:rPr lang="ru-RU" sz="2000" dirty="0">
                <a:solidFill>
                  <a:schemeClr val="tx1"/>
                </a:solidFill>
              </a:rPr>
              <a:t> </a:t>
            </a:r>
            <a:r>
              <a:rPr lang="ru-RU" sz="2000" dirty="0" err="1">
                <a:solidFill>
                  <a:schemeClr val="tx1"/>
                </a:solidFill>
              </a:rPr>
              <a:t>amino</a:t>
            </a:r>
            <a:r>
              <a:rPr lang="ru-RU" sz="2000" dirty="0">
                <a:solidFill>
                  <a:schemeClr val="tx1"/>
                </a:solidFill>
              </a:rPr>
              <a:t> </a:t>
            </a:r>
            <a:r>
              <a:rPr lang="ru-RU" sz="2000" dirty="0" err="1">
                <a:solidFill>
                  <a:schemeClr val="tx1"/>
                </a:solidFill>
              </a:rPr>
              <a:t>acid</a:t>
            </a:r>
            <a:r>
              <a:rPr lang="ru-RU" sz="2000" dirty="0">
                <a:solidFill>
                  <a:schemeClr val="tx1"/>
                </a:solidFill>
              </a:rPr>
              <a:t> </a:t>
            </a:r>
            <a:r>
              <a:rPr lang="ru-RU" sz="2000" dirty="0" err="1">
                <a:solidFill>
                  <a:schemeClr val="tx1"/>
                </a:solidFill>
              </a:rPr>
              <a:t>that</a:t>
            </a:r>
            <a:r>
              <a:rPr lang="ru-RU" sz="2000" dirty="0">
                <a:solidFill>
                  <a:schemeClr val="tx1"/>
                </a:solidFill>
              </a:rPr>
              <a:t> </a:t>
            </a:r>
            <a:r>
              <a:rPr lang="ru-RU" sz="2000" dirty="0" err="1">
                <a:solidFill>
                  <a:schemeClr val="tx1"/>
                </a:solidFill>
              </a:rPr>
              <a:t>it</a:t>
            </a:r>
            <a:r>
              <a:rPr lang="ru-RU" sz="2000" dirty="0">
                <a:solidFill>
                  <a:schemeClr val="tx1"/>
                </a:solidFill>
              </a:rPr>
              <a:t> </a:t>
            </a:r>
            <a:r>
              <a:rPr lang="ru-RU" sz="2000" dirty="0" err="1">
                <a:solidFill>
                  <a:schemeClr val="tx1"/>
                </a:solidFill>
              </a:rPr>
              <a:t>was</a:t>
            </a:r>
            <a:r>
              <a:rPr lang="ru-RU" sz="2000" dirty="0">
                <a:solidFill>
                  <a:schemeClr val="tx1"/>
                </a:solidFill>
              </a:rPr>
              <a:t> </a:t>
            </a:r>
            <a:r>
              <a:rPr lang="ru-RU" sz="2000" dirty="0" err="1">
                <a:solidFill>
                  <a:schemeClr val="tx1"/>
                </a:solidFill>
              </a:rPr>
              <a:t>carrying</a:t>
            </a:r>
            <a:r>
              <a:rPr lang="ru-RU" sz="2000" dirty="0">
                <a:solidFill>
                  <a:schemeClr val="tx1"/>
                </a:solidFill>
              </a:rPr>
              <a:t> </a:t>
            </a:r>
            <a:r>
              <a:rPr lang="ru-RU" sz="2000" dirty="0" err="1">
                <a:solidFill>
                  <a:schemeClr val="tx1"/>
                </a:solidFill>
              </a:rPr>
              <a:t>gets</a:t>
            </a:r>
            <a:r>
              <a:rPr lang="ru-RU" sz="2000" dirty="0">
                <a:solidFill>
                  <a:schemeClr val="tx1"/>
                </a:solidFill>
              </a:rPr>
              <a:t> </a:t>
            </a:r>
            <a:r>
              <a:rPr lang="ru-RU" sz="2000" dirty="0" err="1">
                <a:solidFill>
                  <a:schemeClr val="tx1"/>
                </a:solidFill>
              </a:rPr>
              <a:t>added</a:t>
            </a:r>
            <a:r>
              <a:rPr lang="ru-RU" sz="2000" dirty="0">
                <a:solidFill>
                  <a:schemeClr val="tx1"/>
                </a:solidFill>
              </a:rPr>
              <a:t> </a:t>
            </a:r>
            <a:r>
              <a:rPr lang="ru-RU" sz="2000" dirty="0" err="1">
                <a:solidFill>
                  <a:schemeClr val="tx1"/>
                </a:solidFill>
              </a:rPr>
              <a:t>to</a:t>
            </a:r>
            <a:r>
              <a:rPr lang="ru-RU" sz="2000" dirty="0">
                <a:solidFill>
                  <a:schemeClr val="tx1"/>
                </a:solidFill>
              </a:rPr>
              <a:t> </a:t>
            </a:r>
            <a:r>
              <a:rPr lang="ru-RU" sz="2000" dirty="0" err="1">
                <a:solidFill>
                  <a:schemeClr val="tx1"/>
                </a:solidFill>
              </a:rPr>
              <a:t>the</a:t>
            </a:r>
            <a:r>
              <a:rPr lang="ru-RU" sz="2000" dirty="0">
                <a:solidFill>
                  <a:schemeClr val="tx1"/>
                </a:solidFill>
              </a:rPr>
              <a:t> </a:t>
            </a:r>
            <a:r>
              <a:rPr lang="ru-RU" sz="2000" dirty="0" err="1">
                <a:solidFill>
                  <a:schemeClr val="tx1"/>
                </a:solidFill>
              </a:rPr>
              <a:t>elongating</a:t>
            </a:r>
            <a:r>
              <a:rPr lang="ru-RU" sz="2000" dirty="0">
                <a:solidFill>
                  <a:schemeClr val="tx1"/>
                </a:solidFill>
              </a:rPr>
              <a:t> </a:t>
            </a:r>
            <a:r>
              <a:rPr lang="ru-RU" sz="2000" dirty="0" err="1">
                <a:solidFill>
                  <a:schemeClr val="tx1"/>
                </a:solidFill>
              </a:rPr>
              <a:t>polypeptide</a:t>
            </a:r>
            <a:r>
              <a:rPr lang="ru-RU" sz="2000" dirty="0">
                <a:solidFill>
                  <a:schemeClr val="tx1"/>
                </a:solidFill>
              </a:rPr>
              <a:t> </a:t>
            </a:r>
            <a:r>
              <a:rPr lang="ru-RU" sz="2000" dirty="0" err="1">
                <a:solidFill>
                  <a:schemeClr val="tx1"/>
                </a:solidFill>
              </a:rPr>
              <a:t>chain</a:t>
            </a:r>
            <a:r>
              <a:rPr lang="ru-RU" sz="2000" dirty="0">
                <a:solidFill>
                  <a:schemeClr val="tx1"/>
                </a:solidFill>
              </a:rPr>
              <a:t>. </a:t>
            </a:r>
            <a:br>
              <a:rPr lang="ru-RU" sz="2000" dirty="0">
                <a:solidFill>
                  <a:schemeClr val="tx1"/>
                </a:solidFill>
              </a:rPr>
            </a:br>
            <a:endParaRPr lang="ru-RU" sz="3200" dirty="0">
              <a:solidFill>
                <a:schemeClr val="tx1"/>
              </a:solidFill>
            </a:endParaRPr>
          </a:p>
        </p:txBody>
      </p:sp>
      <p:pic>
        <p:nvPicPr>
          <p:cNvPr id="136200" name="Picture 8" descr="c8"/>
          <p:cNvPicPr>
            <a:picLocks noChangeAspect="1" noChangeArrowheads="1"/>
          </p:cNvPicPr>
          <p:nvPr/>
        </p:nvPicPr>
        <p:blipFill>
          <a:blip r:embed="rId2" cstate="print"/>
          <a:srcRect/>
          <a:stretch>
            <a:fillRect/>
          </a:stretch>
        </p:blipFill>
        <p:spPr bwMode="auto">
          <a:xfrm>
            <a:off x="1031099" y="1197471"/>
            <a:ext cx="7186020" cy="547188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6200"/>
                                        </p:tgtEl>
                                        <p:attrNameLst>
                                          <p:attrName>style.visibility</p:attrName>
                                        </p:attrNameLst>
                                      </p:cBhvr>
                                      <p:to>
                                        <p:strVal val="visible"/>
                                      </p:to>
                                    </p:set>
                                    <p:anim calcmode="lin" valueType="num">
                                      <p:cBhvr additive="base">
                                        <p:cTn id="7" dur="500" fill="hold"/>
                                        <p:tgtEl>
                                          <p:spTgt spid="136200"/>
                                        </p:tgtEl>
                                        <p:attrNameLst>
                                          <p:attrName>ppt_x</p:attrName>
                                        </p:attrNameLst>
                                      </p:cBhvr>
                                      <p:tavLst>
                                        <p:tav tm="0">
                                          <p:val>
                                            <p:strVal val="#ppt_x"/>
                                          </p:val>
                                        </p:tav>
                                        <p:tav tm="100000">
                                          <p:val>
                                            <p:strVal val="#ppt_x"/>
                                          </p:val>
                                        </p:tav>
                                      </p:tavLst>
                                    </p:anim>
                                    <p:anim calcmode="lin" valueType="num">
                                      <p:cBhvr additive="base">
                                        <p:cTn id="8" dur="500" fill="hold"/>
                                        <p:tgtEl>
                                          <p:spTgt spid="136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1042988" y="692150"/>
            <a:ext cx="7640637" cy="144070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a:t/>
            </a:r>
            <a:br>
              <a:rPr lang="en-US" sz="2000" dirty="0"/>
            </a:br>
            <a:r>
              <a:rPr lang="ru-RU" sz="2400" dirty="0" err="1">
                <a:solidFill>
                  <a:schemeClr val="tx1"/>
                </a:solidFill>
              </a:rPr>
              <a:t>The</a:t>
            </a:r>
            <a:r>
              <a:rPr lang="ru-RU" sz="2400" dirty="0">
                <a:solidFill>
                  <a:schemeClr val="tx1"/>
                </a:solidFill>
              </a:rPr>
              <a:t> </a:t>
            </a:r>
            <a:r>
              <a:rPr lang="ru-RU" sz="2400" dirty="0" err="1">
                <a:solidFill>
                  <a:schemeClr val="tx1"/>
                </a:solidFill>
              </a:rPr>
              <a:t>ribosome</a:t>
            </a:r>
            <a:r>
              <a:rPr lang="ru-RU" sz="2400" dirty="0">
                <a:solidFill>
                  <a:schemeClr val="tx1"/>
                </a:solidFill>
              </a:rPr>
              <a:t> </a:t>
            </a:r>
            <a:r>
              <a:rPr lang="ru-RU" sz="2400" dirty="0" err="1">
                <a:solidFill>
                  <a:schemeClr val="tx1"/>
                </a:solidFill>
              </a:rPr>
              <a:t>continues</a:t>
            </a:r>
            <a:r>
              <a:rPr lang="ru-RU" sz="2400" dirty="0">
                <a:solidFill>
                  <a:schemeClr val="tx1"/>
                </a:solidFill>
              </a:rPr>
              <a:t> </a:t>
            </a:r>
            <a:r>
              <a:rPr lang="en-US" sz="2400" dirty="0" smtClean="0">
                <a:solidFill>
                  <a:schemeClr val="tx1"/>
                </a:solidFill>
              </a:rPr>
              <a:t>synthesis </a:t>
            </a:r>
            <a:r>
              <a:rPr lang="ru-RU" sz="2400" dirty="0" err="1" smtClean="0">
                <a:solidFill>
                  <a:schemeClr val="tx1"/>
                </a:solidFill>
              </a:rPr>
              <a:t>until</a:t>
            </a:r>
            <a:r>
              <a:rPr lang="ru-RU" sz="2400" dirty="0" smtClean="0">
                <a:solidFill>
                  <a:schemeClr val="tx1"/>
                </a:solidFill>
              </a:rPr>
              <a:t> </a:t>
            </a:r>
            <a:r>
              <a:rPr lang="ru-RU" sz="2400" dirty="0" err="1">
                <a:solidFill>
                  <a:schemeClr val="tx1"/>
                </a:solidFill>
              </a:rPr>
              <a:t>it</a:t>
            </a:r>
            <a:r>
              <a:rPr lang="ru-RU" sz="2400" dirty="0">
                <a:solidFill>
                  <a:schemeClr val="tx1"/>
                </a:solidFill>
              </a:rPr>
              <a:t> </a:t>
            </a:r>
            <a:r>
              <a:rPr lang="ru-RU" sz="2400" dirty="0" err="1">
                <a:solidFill>
                  <a:schemeClr val="tx1"/>
                </a:solidFill>
              </a:rPr>
              <a:t>hits</a:t>
            </a:r>
            <a:r>
              <a:rPr lang="ru-RU" sz="2400" dirty="0">
                <a:solidFill>
                  <a:schemeClr val="tx1"/>
                </a:solidFill>
              </a:rPr>
              <a:t> </a:t>
            </a:r>
            <a:r>
              <a:rPr lang="ru-RU" sz="2400" dirty="0" err="1">
                <a:solidFill>
                  <a:schemeClr val="tx1"/>
                </a:solidFill>
              </a:rPr>
              <a:t>a</a:t>
            </a:r>
            <a:r>
              <a:rPr lang="ru-RU" sz="2400" dirty="0">
                <a:solidFill>
                  <a:schemeClr val="tx1"/>
                </a:solidFill>
              </a:rPr>
              <a:t> </a:t>
            </a:r>
            <a:r>
              <a:rPr lang="ru-RU" sz="2400" dirty="0" err="1">
                <a:solidFill>
                  <a:schemeClr val="tx1"/>
                </a:solidFill>
              </a:rPr>
              <a:t>stop</a:t>
            </a:r>
            <a:r>
              <a:rPr lang="ru-RU" sz="2400" dirty="0">
                <a:solidFill>
                  <a:schemeClr val="tx1"/>
                </a:solidFill>
              </a:rPr>
              <a:t> </a:t>
            </a:r>
            <a:r>
              <a:rPr lang="ru-RU" sz="2400" dirty="0" err="1">
                <a:solidFill>
                  <a:schemeClr val="tx1"/>
                </a:solidFill>
              </a:rPr>
              <a:t>sequence</a:t>
            </a:r>
            <a:r>
              <a:rPr lang="ru-RU" sz="2400" dirty="0">
                <a:solidFill>
                  <a:schemeClr val="tx1"/>
                </a:solidFill>
              </a:rPr>
              <a:t>, </a:t>
            </a:r>
            <a:r>
              <a:rPr lang="ru-RU" sz="2400" dirty="0" err="1">
                <a:solidFill>
                  <a:schemeClr val="tx1"/>
                </a:solidFill>
              </a:rPr>
              <a:t>then</a:t>
            </a:r>
            <a:r>
              <a:rPr lang="ru-RU" sz="2400" dirty="0">
                <a:solidFill>
                  <a:schemeClr val="tx1"/>
                </a:solidFill>
              </a:rPr>
              <a:t> </a:t>
            </a:r>
            <a:r>
              <a:rPr lang="ru-RU" sz="2400" dirty="0" err="1">
                <a:solidFill>
                  <a:schemeClr val="tx1"/>
                </a:solidFill>
              </a:rPr>
              <a:t>it</a:t>
            </a:r>
            <a:r>
              <a:rPr lang="ru-RU" sz="2400" dirty="0">
                <a:solidFill>
                  <a:schemeClr val="tx1"/>
                </a:solidFill>
              </a:rPr>
              <a:t> </a:t>
            </a:r>
            <a:r>
              <a:rPr lang="ru-RU" sz="2400" dirty="0" err="1">
                <a:solidFill>
                  <a:schemeClr val="tx1"/>
                </a:solidFill>
              </a:rPr>
              <a:t>releases</a:t>
            </a:r>
            <a:r>
              <a:rPr lang="ru-RU" sz="2400" dirty="0">
                <a:solidFill>
                  <a:schemeClr val="tx1"/>
                </a:solidFill>
              </a:rPr>
              <a:t> </a:t>
            </a:r>
            <a:r>
              <a:rPr lang="ru-RU" sz="2400" dirty="0" err="1">
                <a:solidFill>
                  <a:schemeClr val="tx1"/>
                </a:solidFill>
              </a:rPr>
              <a:t>the</a:t>
            </a:r>
            <a:r>
              <a:rPr lang="ru-RU" sz="2400" dirty="0">
                <a:solidFill>
                  <a:schemeClr val="tx1"/>
                </a:solidFill>
              </a:rPr>
              <a:t> </a:t>
            </a:r>
            <a:r>
              <a:rPr lang="ru-RU" sz="2400" dirty="0" err="1">
                <a:solidFill>
                  <a:schemeClr val="tx1"/>
                </a:solidFill>
              </a:rPr>
              <a:t>polypeptide</a:t>
            </a:r>
            <a:r>
              <a:rPr lang="ru-RU" sz="2400" dirty="0">
                <a:solidFill>
                  <a:schemeClr val="tx1"/>
                </a:solidFill>
              </a:rPr>
              <a:t> </a:t>
            </a:r>
            <a:r>
              <a:rPr lang="ru-RU" sz="2400" dirty="0" err="1">
                <a:solidFill>
                  <a:schemeClr val="tx1"/>
                </a:solidFill>
              </a:rPr>
              <a:t>and</a:t>
            </a:r>
            <a:r>
              <a:rPr lang="ru-RU" sz="2400" dirty="0">
                <a:solidFill>
                  <a:schemeClr val="tx1"/>
                </a:solidFill>
              </a:rPr>
              <a:t> </a:t>
            </a:r>
            <a:r>
              <a:rPr lang="ru-RU" sz="2400" dirty="0" err="1">
                <a:solidFill>
                  <a:schemeClr val="tx1"/>
                </a:solidFill>
              </a:rPr>
              <a:t>the</a:t>
            </a:r>
            <a:r>
              <a:rPr lang="ru-RU" sz="2400" dirty="0">
                <a:solidFill>
                  <a:schemeClr val="tx1"/>
                </a:solidFill>
              </a:rPr>
              <a:t> </a:t>
            </a:r>
            <a:r>
              <a:rPr lang="ru-RU" sz="2400" dirty="0" err="1">
                <a:solidFill>
                  <a:schemeClr val="tx1"/>
                </a:solidFill>
              </a:rPr>
              <a:t>mRNA</a:t>
            </a:r>
            <a:r>
              <a:rPr lang="ru-RU" sz="2400" dirty="0">
                <a:solidFill>
                  <a:schemeClr val="tx1"/>
                </a:solidFill>
              </a:rPr>
              <a:t>. </a:t>
            </a:r>
            <a:br>
              <a:rPr lang="ru-RU" sz="2400" dirty="0">
                <a:solidFill>
                  <a:schemeClr val="tx1"/>
                </a:solidFill>
              </a:rPr>
            </a:br>
            <a:r>
              <a:rPr lang="en-US" sz="2400" dirty="0">
                <a:solidFill>
                  <a:schemeClr val="tx1"/>
                </a:solidFill>
              </a:rPr>
              <a:t/>
            </a:r>
            <a:br>
              <a:rPr lang="en-US" sz="2400" dirty="0">
                <a:solidFill>
                  <a:schemeClr val="tx1"/>
                </a:solidFill>
              </a:rPr>
            </a:br>
            <a:endParaRPr lang="ru-RU" sz="2400" dirty="0"/>
          </a:p>
        </p:txBody>
      </p:sp>
      <p:sp>
        <p:nvSpPr>
          <p:cNvPr id="138244" name="Rectangle 4"/>
          <p:cNvSpPr>
            <a:spLocks noGrp="1" noChangeArrowheads="1"/>
          </p:cNvSpPr>
          <p:nvPr>
            <p:ph idx="1"/>
          </p:nvPr>
        </p:nvSpPr>
        <p:spPr>
          <a:xfrm>
            <a:off x="1370013" y="3141663"/>
            <a:ext cx="7313612" cy="3455987"/>
          </a:xfrm>
        </p:spPr>
        <p:txBody>
          <a:bodyPr/>
          <a:lstStyle/>
          <a:p>
            <a:pPr>
              <a:buNone/>
            </a:pPr>
            <a:endParaRPr lang="ru-RU" dirty="0"/>
          </a:p>
        </p:txBody>
      </p:sp>
      <p:pic>
        <p:nvPicPr>
          <p:cNvPr id="138246" name="Picture 6" descr="c8"/>
          <p:cNvPicPr>
            <a:picLocks noChangeAspect="1" noChangeArrowheads="1"/>
          </p:cNvPicPr>
          <p:nvPr/>
        </p:nvPicPr>
        <p:blipFill>
          <a:blip r:embed="rId2" cstate="print"/>
          <a:srcRect/>
          <a:stretch>
            <a:fillRect/>
          </a:stretch>
        </p:blipFill>
        <p:spPr bwMode="auto">
          <a:xfrm>
            <a:off x="600655" y="3284984"/>
            <a:ext cx="8241055" cy="27030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8246"/>
                                        </p:tgtEl>
                                        <p:attrNameLst>
                                          <p:attrName>style.visibility</p:attrName>
                                        </p:attrNameLst>
                                      </p:cBhvr>
                                      <p:to>
                                        <p:strVal val="visible"/>
                                      </p:to>
                                    </p:set>
                                    <p:anim calcmode="lin" valueType="num">
                                      <p:cBhvr additive="base">
                                        <p:cTn id="7" dur="500" fill="hold"/>
                                        <p:tgtEl>
                                          <p:spTgt spid="138246"/>
                                        </p:tgtEl>
                                        <p:attrNameLst>
                                          <p:attrName>ppt_x</p:attrName>
                                        </p:attrNameLst>
                                      </p:cBhvr>
                                      <p:tavLst>
                                        <p:tav tm="0">
                                          <p:val>
                                            <p:strVal val="#ppt_x"/>
                                          </p:val>
                                        </p:tav>
                                        <p:tav tm="100000">
                                          <p:val>
                                            <p:strVal val="#ppt_x"/>
                                          </p:val>
                                        </p:tav>
                                      </p:tavLst>
                                    </p:anim>
                                    <p:anim calcmode="lin" valueType="num">
                                      <p:cBhvr additive="base">
                                        <p:cTn id="8" dur="500" fill="hold"/>
                                        <p:tgtEl>
                                          <p:spTgt spid="138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Grp="1" noChangeArrowheads="1"/>
          </p:cNvSpPr>
          <p:nvPr>
            <p:ph type="title"/>
          </p:nvPr>
        </p:nvSpPr>
        <p:spPr>
          <a:xfrm>
            <a:off x="457200" y="0"/>
            <a:ext cx="8229600" cy="1052736"/>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ru-RU" sz="2400" dirty="0"/>
              <a:t/>
            </a:r>
            <a:br>
              <a:rPr lang="ru-RU" sz="2400" dirty="0"/>
            </a:br>
            <a:r>
              <a:rPr lang="ru-RU" sz="2400" dirty="0"/>
              <a:t> </a:t>
            </a:r>
            <a:r>
              <a:rPr lang="ru-RU" sz="2400" dirty="0" err="1">
                <a:solidFill>
                  <a:schemeClr val="tx1"/>
                </a:solidFill>
              </a:rPr>
              <a:t>The</a:t>
            </a:r>
            <a:r>
              <a:rPr lang="ru-RU" sz="2400" dirty="0">
                <a:solidFill>
                  <a:schemeClr val="tx1"/>
                </a:solidFill>
              </a:rPr>
              <a:t> </a:t>
            </a:r>
            <a:r>
              <a:rPr lang="ru-RU" sz="2400" dirty="0" err="1">
                <a:solidFill>
                  <a:schemeClr val="tx1"/>
                </a:solidFill>
              </a:rPr>
              <a:t>polypeptide</a:t>
            </a:r>
            <a:r>
              <a:rPr lang="ru-RU" sz="2400" dirty="0">
                <a:solidFill>
                  <a:schemeClr val="tx1"/>
                </a:solidFill>
              </a:rPr>
              <a:t> </a:t>
            </a:r>
            <a:r>
              <a:rPr lang="ru-RU" sz="2400" dirty="0" err="1">
                <a:solidFill>
                  <a:schemeClr val="tx1"/>
                </a:solidFill>
              </a:rPr>
              <a:t>forms</a:t>
            </a:r>
            <a:r>
              <a:rPr lang="ru-RU" sz="2400" dirty="0">
                <a:solidFill>
                  <a:schemeClr val="tx1"/>
                </a:solidFill>
              </a:rPr>
              <a:t> </a:t>
            </a:r>
            <a:r>
              <a:rPr lang="ru-RU" sz="2400" dirty="0" err="1">
                <a:solidFill>
                  <a:schemeClr val="tx1"/>
                </a:solidFill>
              </a:rPr>
              <a:t>into</a:t>
            </a:r>
            <a:r>
              <a:rPr lang="ru-RU" sz="2400" dirty="0">
                <a:solidFill>
                  <a:schemeClr val="tx1"/>
                </a:solidFill>
              </a:rPr>
              <a:t> </a:t>
            </a:r>
            <a:r>
              <a:rPr lang="ru-RU" sz="2400" dirty="0" err="1">
                <a:solidFill>
                  <a:schemeClr val="tx1"/>
                </a:solidFill>
              </a:rPr>
              <a:t>its</a:t>
            </a:r>
            <a:r>
              <a:rPr lang="ru-RU" sz="2400" dirty="0">
                <a:solidFill>
                  <a:schemeClr val="tx1"/>
                </a:solidFill>
              </a:rPr>
              <a:t> </a:t>
            </a:r>
            <a:r>
              <a:rPr lang="ru-RU" sz="2400" dirty="0" err="1">
                <a:solidFill>
                  <a:schemeClr val="tx1"/>
                </a:solidFill>
              </a:rPr>
              <a:t>native</a:t>
            </a:r>
            <a:r>
              <a:rPr lang="ru-RU" sz="2400" dirty="0">
                <a:solidFill>
                  <a:schemeClr val="tx1"/>
                </a:solidFill>
              </a:rPr>
              <a:t> </a:t>
            </a:r>
            <a:r>
              <a:rPr lang="ru-RU" sz="2400" dirty="0" err="1">
                <a:solidFill>
                  <a:schemeClr val="tx1"/>
                </a:solidFill>
              </a:rPr>
              <a:t>shape</a:t>
            </a:r>
            <a:r>
              <a:rPr lang="ru-RU" sz="2400" dirty="0">
                <a:solidFill>
                  <a:schemeClr val="tx1"/>
                </a:solidFill>
              </a:rPr>
              <a:t> </a:t>
            </a:r>
            <a:r>
              <a:rPr lang="ru-RU" sz="2400" dirty="0" err="1">
                <a:solidFill>
                  <a:schemeClr val="tx1"/>
                </a:solidFill>
              </a:rPr>
              <a:t>and</a:t>
            </a:r>
            <a:r>
              <a:rPr lang="ru-RU" sz="2400" dirty="0">
                <a:solidFill>
                  <a:schemeClr val="tx1"/>
                </a:solidFill>
              </a:rPr>
              <a:t> </a:t>
            </a:r>
            <a:r>
              <a:rPr lang="ru-RU" sz="2400" dirty="0" err="1">
                <a:solidFill>
                  <a:schemeClr val="tx1"/>
                </a:solidFill>
              </a:rPr>
              <a:t>starts</a:t>
            </a:r>
            <a:r>
              <a:rPr lang="ru-RU" sz="2400" dirty="0">
                <a:solidFill>
                  <a:schemeClr val="tx1"/>
                </a:solidFill>
              </a:rPr>
              <a:t> </a:t>
            </a:r>
            <a:r>
              <a:rPr lang="ru-RU" sz="2400" dirty="0" err="1">
                <a:solidFill>
                  <a:schemeClr val="tx1"/>
                </a:solidFill>
              </a:rPr>
              <a:t>acting</a:t>
            </a:r>
            <a:r>
              <a:rPr lang="ru-RU" sz="2400" dirty="0">
                <a:solidFill>
                  <a:schemeClr val="tx1"/>
                </a:solidFill>
              </a:rPr>
              <a:t> </a:t>
            </a:r>
            <a:r>
              <a:rPr lang="ru-RU" sz="2400" dirty="0" err="1">
                <a:solidFill>
                  <a:schemeClr val="tx1"/>
                </a:solidFill>
              </a:rPr>
              <a:t>as</a:t>
            </a:r>
            <a:r>
              <a:rPr lang="ru-RU" sz="2400" dirty="0">
                <a:solidFill>
                  <a:schemeClr val="tx1"/>
                </a:solidFill>
              </a:rPr>
              <a:t> </a:t>
            </a:r>
            <a:r>
              <a:rPr lang="ru-RU" sz="2400" dirty="0" err="1">
                <a:solidFill>
                  <a:schemeClr val="tx1"/>
                </a:solidFill>
              </a:rPr>
              <a:t>a</a:t>
            </a:r>
            <a:r>
              <a:rPr lang="ru-RU" sz="2400" dirty="0">
                <a:solidFill>
                  <a:schemeClr val="tx1"/>
                </a:solidFill>
              </a:rPr>
              <a:t> </a:t>
            </a:r>
            <a:r>
              <a:rPr lang="ru-RU" sz="2400" dirty="0" err="1">
                <a:solidFill>
                  <a:schemeClr val="tx1"/>
                </a:solidFill>
              </a:rPr>
              <a:t>functional</a:t>
            </a:r>
            <a:r>
              <a:rPr lang="ru-RU" sz="2400" dirty="0">
                <a:solidFill>
                  <a:schemeClr val="tx1"/>
                </a:solidFill>
              </a:rPr>
              <a:t> </a:t>
            </a:r>
            <a:r>
              <a:rPr lang="ru-RU" sz="2400" dirty="0" err="1">
                <a:solidFill>
                  <a:schemeClr val="tx1"/>
                </a:solidFill>
              </a:rPr>
              <a:t>protein</a:t>
            </a:r>
            <a:r>
              <a:rPr lang="ru-RU" sz="2400" dirty="0">
                <a:solidFill>
                  <a:schemeClr val="tx1"/>
                </a:solidFill>
              </a:rPr>
              <a:t> </a:t>
            </a:r>
            <a:r>
              <a:rPr lang="ru-RU" sz="2400" dirty="0" err="1">
                <a:solidFill>
                  <a:schemeClr val="tx1"/>
                </a:solidFill>
              </a:rPr>
              <a:t>in</a:t>
            </a:r>
            <a:r>
              <a:rPr lang="ru-RU" sz="2400" dirty="0">
                <a:solidFill>
                  <a:schemeClr val="tx1"/>
                </a:solidFill>
              </a:rPr>
              <a:t> </a:t>
            </a:r>
            <a:r>
              <a:rPr lang="ru-RU" sz="2400" dirty="0" err="1">
                <a:solidFill>
                  <a:schemeClr val="tx1"/>
                </a:solidFill>
              </a:rPr>
              <a:t>the</a:t>
            </a:r>
            <a:r>
              <a:rPr lang="ru-RU" sz="2400" dirty="0">
                <a:solidFill>
                  <a:schemeClr val="tx1"/>
                </a:solidFill>
              </a:rPr>
              <a:t> </a:t>
            </a:r>
            <a:r>
              <a:rPr lang="en-US" sz="2400" dirty="0">
                <a:solidFill>
                  <a:schemeClr val="tx1"/>
                </a:solidFill>
              </a:rPr>
              <a:t> cell</a:t>
            </a:r>
            <a:endParaRPr lang="ru-RU" sz="2400" dirty="0">
              <a:solidFill>
                <a:schemeClr val="tx1"/>
              </a:solidFill>
            </a:endParaRPr>
          </a:p>
        </p:txBody>
      </p:sp>
      <p:grpSp>
        <p:nvGrpSpPr>
          <p:cNvPr id="2" name="Group 6"/>
          <p:cNvGrpSpPr>
            <a:grpSpLocks/>
          </p:cNvGrpSpPr>
          <p:nvPr/>
        </p:nvGrpSpPr>
        <p:grpSpPr bwMode="auto">
          <a:xfrm>
            <a:off x="2051050" y="1938225"/>
            <a:ext cx="6049963" cy="4249850"/>
            <a:chOff x="3120" y="1296"/>
            <a:chExt cx="2640" cy="2544"/>
          </a:xfrm>
        </p:grpSpPr>
        <p:pic>
          <p:nvPicPr>
            <p:cNvPr id="144391"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77" y="1671"/>
              <a:ext cx="2357" cy="1767"/>
            </a:xfrm>
            <a:prstGeom prst="rect">
              <a:avLst/>
            </a:prstGeom>
            <a:noFill/>
          </p:spPr>
        </p:pic>
        <p:sp>
          <p:nvSpPr>
            <p:cNvPr id="144392" name="Rectangle 8"/>
            <p:cNvSpPr>
              <a:spLocks noChangeArrowheads="1"/>
            </p:cNvSpPr>
            <p:nvPr/>
          </p:nvSpPr>
          <p:spPr bwMode="auto">
            <a:xfrm>
              <a:off x="3120" y="1296"/>
              <a:ext cx="2640" cy="2544"/>
            </a:xfrm>
            <a:prstGeom prst="rect">
              <a:avLst/>
            </a:prstGeom>
            <a:noFill/>
            <a:ln w="9525">
              <a:solidFill>
                <a:schemeClr val="tx1"/>
              </a:solidFill>
              <a:miter lim="800000"/>
              <a:headEnd/>
              <a:tailEnd/>
            </a:ln>
            <a:effectLst/>
          </p:spPr>
          <p:txBody>
            <a:bodyPr wrap="none" anchor="ctr"/>
            <a:lstStyle/>
            <a:p>
              <a:pPr eaLnBrk="0" hangingPunct="0"/>
              <a:endParaRPr lang="uk-UA" sz="2400">
                <a:solidFill>
                  <a:schemeClr val="bg1"/>
                </a:solidFill>
                <a:latin typeface="Time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1" presetClass="entr" presetSubtype="0" fill="hold" nodeType="withEffect">
                                  <p:stCondLst>
                                    <p:cond delay="0"/>
                                  </p:stCondLst>
                                  <p:childTnLst>
                                    <p:set>
                                      <p:cBhvr>
                                        <p:cTn id="8" dur="1000">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48680"/>
          </a:xfrm>
        </p:spPr>
        <p:style>
          <a:lnRef idx="1">
            <a:schemeClr val="accent3"/>
          </a:lnRef>
          <a:fillRef idx="2">
            <a:schemeClr val="accent3"/>
          </a:fillRef>
          <a:effectRef idx="1">
            <a:schemeClr val="accent3"/>
          </a:effectRef>
          <a:fontRef idx="minor">
            <a:schemeClr val="dk1"/>
          </a:fontRef>
        </p:style>
        <p:txBody>
          <a:bodyPr>
            <a:noAutofit/>
          </a:bodyPr>
          <a:lstStyle/>
          <a:p>
            <a:r>
              <a:rPr lang="en-US" sz="4000" b="1" baseline="-25000" dirty="0" smtClean="0"/>
              <a:t>Coupling between Transcription &amp; Translation in Bacterial Cells. </a:t>
            </a:r>
            <a:endParaRPr lang="ru-RU" sz="4000" dirty="0"/>
          </a:p>
        </p:txBody>
      </p:sp>
      <p:pic>
        <p:nvPicPr>
          <p:cNvPr id="1026"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971600" y="1052736"/>
            <a:ext cx="7440175" cy="4226371"/>
          </a:xfrm>
          <a:prstGeom prst="rect">
            <a:avLst/>
          </a:prstGeom>
          <a:noFill/>
          <a:ln w="9525">
            <a:noFill/>
            <a:miter lim="800000"/>
            <a:headEnd/>
            <a:tailEnd/>
          </a:ln>
        </p:spPr>
      </p:pic>
      <p:sp>
        <p:nvSpPr>
          <p:cNvPr id="4" name="Прямокутник 3"/>
          <p:cNvSpPr/>
          <p:nvPr/>
        </p:nvSpPr>
        <p:spPr>
          <a:xfrm>
            <a:off x="0" y="5877272"/>
            <a:ext cx="9144000" cy="954107"/>
          </a:xfrm>
          <a:prstGeom prst="rect">
            <a:avLst/>
          </a:prstGeom>
        </p:spPr>
        <p:txBody>
          <a:bodyPr wrap="square">
            <a:spAutoFit/>
          </a:bodyPr>
          <a:lstStyle/>
          <a:p>
            <a:r>
              <a:rPr lang="en-US" sz="2400" b="1" baseline="-25000" dirty="0" smtClean="0">
                <a:latin typeface="Arial" pitchFamily="34" charset="0"/>
                <a:cs typeface="Arial" pitchFamily="34" charset="0"/>
              </a:rPr>
              <a:t>Electron Micrograph Showing the DNA molecule isolated from </a:t>
            </a:r>
            <a:r>
              <a:rPr lang="en-US" sz="2400" b="1" i="1" baseline="-25000" dirty="0" smtClean="0">
                <a:latin typeface="Arial" pitchFamily="34" charset="0"/>
                <a:cs typeface="Arial" pitchFamily="34" charset="0"/>
              </a:rPr>
              <a:t>E. coli</a:t>
            </a:r>
            <a:r>
              <a:rPr lang="en-US" sz="2400" b="1" baseline="-25000" dirty="0" smtClean="0">
                <a:latin typeface="Arial" pitchFamily="34" charset="0"/>
                <a:cs typeface="Arial" pitchFamily="34" charset="0"/>
              </a:rPr>
              <a:t>, in which transcription is proceeding from left to right. Before transcription is completed, </a:t>
            </a:r>
            <a:r>
              <a:rPr lang="en-US" sz="2400" b="1" baseline="-25000" dirty="0" err="1" smtClean="0">
                <a:latin typeface="Arial" pitchFamily="34" charset="0"/>
                <a:cs typeface="Arial" pitchFamily="34" charset="0"/>
              </a:rPr>
              <a:t>ribosomes</a:t>
            </a:r>
            <a:r>
              <a:rPr lang="en-US" sz="2400" b="1" baseline="-25000" dirty="0" smtClean="0">
                <a:latin typeface="Arial" pitchFamily="34" charset="0"/>
                <a:cs typeface="Arial" pitchFamily="34" charset="0"/>
              </a:rPr>
              <a:t> become associated with the newly forming mRNA molecule and begin translation. </a:t>
            </a:r>
            <a:endParaRPr lang="uk-UA" sz="2400" dirty="0">
              <a:latin typeface="Arial" pitchFamily="34" charset="0"/>
              <a:cs typeface="Arial"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style>
          <a:lnRef idx="1">
            <a:schemeClr val="accent3"/>
          </a:lnRef>
          <a:fillRef idx="2">
            <a:schemeClr val="accent3"/>
          </a:fillRef>
          <a:effectRef idx="1">
            <a:schemeClr val="accent3"/>
          </a:effectRef>
          <a:fontRef idx="minor">
            <a:schemeClr val="dk1"/>
          </a:fontRef>
        </p:style>
        <p:txBody>
          <a:bodyPr>
            <a:normAutofit/>
          </a:bodyPr>
          <a:lstStyle/>
          <a:p>
            <a:r>
              <a:rPr lang="en-US" sz="2400" dirty="0" smtClean="0"/>
              <a:t>Formation of peptide bound between 2 amino acids</a:t>
            </a:r>
            <a:endParaRPr lang="ru-RU" sz="2400" dirty="0"/>
          </a:p>
        </p:txBody>
      </p:sp>
      <p:pic>
        <p:nvPicPr>
          <p:cNvPr id="3075" name="Picture 3"/>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955259" y="1600200"/>
            <a:ext cx="5233482" cy="4525963"/>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en-US" sz="2400" b="1" baseline="-25000" dirty="0" smtClean="0"/>
              <a:t>Amino Acid Sequence of Insulin </a:t>
            </a:r>
            <a:r>
              <a:rPr lang="en-US" sz="2400" baseline="-25000" dirty="0" smtClean="0"/>
              <a:t>Differences in the primary structure of insulin from several different  organisms are summarized in the lower box. </a:t>
            </a:r>
            <a:endParaRPr lang="ru-RU" sz="2400" dirty="0"/>
          </a:p>
        </p:txBody>
      </p:sp>
      <p:pic>
        <p:nvPicPr>
          <p:cNvPr id="5122"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67544" y="2276872"/>
            <a:ext cx="8136904" cy="325918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50405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General flow of information</a:t>
            </a:r>
            <a:endParaRPr lang="ru-RU" dirty="0"/>
          </a:p>
        </p:txBody>
      </p:sp>
      <p:pic>
        <p:nvPicPr>
          <p:cNvPr id="5" name="Picture 2" descr="Central Dogma of Molecular Biochemistry with Enzymes.jpg"/>
          <p:cNvPicPr>
            <a:picLocks noGrp="1" noChangeAspect="1" noChangeArrowheads="1"/>
          </p:cNvPicPr>
          <p:nvPr>
            <p:ph sz="half" idx="1"/>
          </p:nvPr>
        </p:nvPicPr>
        <p:blipFill>
          <a:blip r:embed="rId2" cstate="print"/>
          <a:srcRect/>
          <a:stretch>
            <a:fillRect/>
          </a:stretch>
        </p:blipFill>
        <p:spPr bwMode="auto">
          <a:xfrm>
            <a:off x="2051719" y="631722"/>
            <a:ext cx="4935653" cy="6037638"/>
          </a:xfrm>
          <a:prstGeom prst="rect">
            <a:avLst/>
          </a:prstGeom>
          <a:noFill/>
        </p:spPr>
      </p:pic>
      <p:sp>
        <p:nvSpPr>
          <p:cNvPr id="6" name="Прямоугольник 5"/>
          <p:cNvSpPr/>
          <p:nvPr/>
        </p:nvSpPr>
        <p:spPr>
          <a:xfrm>
            <a:off x="6696744" y="6567155"/>
            <a:ext cx="4572000" cy="246221"/>
          </a:xfrm>
          <a:prstGeom prst="rect">
            <a:avLst/>
          </a:prstGeom>
        </p:spPr>
        <p:txBody>
          <a:bodyPr>
            <a:spAutoFit/>
          </a:bodyPr>
          <a:lstStyle/>
          <a:p>
            <a:r>
              <a:rPr lang="en-US" sz="1000" dirty="0" smtClean="0"/>
              <a:t>(Modified from original picture of </a:t>
            </a:r>
            <a:r>
              <a:rPr lang="en-US" sz="1000" dirty="0" err="1" smtClean="0"/>
              <a:t>Dhorspool</a:t>
            </a:r>
            <a:r>
              <a:rPr lang="en-US" sz="1000" dirty="0" smtClean="0"/>
              <a:t>)</a:t>
            </a:r>
            <a:endParaRPr lang="ru-RU" sz="10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2204864"/>
          </a:xfrm>
        </p:spPr>
        <p:style>
          <a:lnRef idx="1">
            <a:schemeClr val="accent3"/>
          </a:lnRef>
          <a:fillRef idx="2">
            <a:schemeClr val="accent3"/>
          </a:fillRef>
          <a:effectRef idx="1">
            <a:schemeClr val="accent3"/>
          </a:effectRef>
          <a:fontRef idx="minor">
            <a:schemeClr val="dk1"/>
          </a:fontRef>
        </p:style>
        <p:txBody>
          <a:bodyPr>
            <a:noAutofit/>
          </a:bodyPr>
          <a:lstStyle/>
          <a:p>
            <a:r>
              <a:rPr lang="en-US" sz="2400" baseline="-25000" dirty="0" smtClean="0">
                <a:latin typeface="Arial" pitchFamily="34" charset="0"/>
                <a:cs typeface="Arial" pitchFamily="34" charset="0"/>
              </a:rPr>
              <a:t>The </a:t>
            </a:r>
            <a:r>
              <a:rPr lang="el-GR" sz="2400" baseline="-25000" dirty="0" smtClean="0">
                <a:latin typeface="Arial" pitchFamily="34" charset="0"/>
                <a:cs typeface="Arial" pitchFamily="34" charset="0"/>
              </a:rPr>
              <a:t>α</a:t>
            </a:r>
            <a:r>
              <a:rPr lang="en-US" sz="2400" baseline="-25000" dirty="0" smtClean="0">
                <a:latin typeface="Arial" pitchFamily="34" charset="0"/>
                <a:cs typeface="Arial" pitchFamily="34" charset="0"/>
              </a:rPr>
              <a:t>-Helix and </a:t>
            </a:r>
            <a:r>
              <a:rPr lang="el-GR" sz="2400" baseline="-25000" dirty="0" smtClean="0">
                <a:latin typeface="Arial" pitchFamily="34" charset="0"/>
                <a:cs typeface="Arial" pitchFamily="34" charset="0"/>
              </a:rPr>
              <a:t>β</a:t>
            </a:r>
            <a:r>
              <a:rPr lang="en-US" sz="2400" baseline="-25000" dirty="0" smtClean="0">
                <a:latin typeface="Arial" pitchFamily="34" charset="0"/>
                <a:cs typeface="Arial" pitchFamily="34" charset="0"/>
              </a:rPr>
              <a:t>-Sheet Forms of Secondary Structure: (Left) An a helix is generated by hydrogen bonding between the —C=0 and —NH groups of the peptide bonds. The amino acid side chains (R1→ R8) project outward from the </a:t>
            </a:r>
            <a:r>
              <a:rPr lang="el-GR" sz="2400" baseline="-25000" dirty="0" smtClean="0">
                <a:latin typeface="Arial" pitchFamily="34" charset="0"/>
                <a:cs typeface="Arial" pitchFamily="34" charset="0"/>
              </a:rPr>
              <a:t>α</a:t>
            </a:r>
            <a:r>
              <a:rPr lang="en-US" sz="2400" baseline="-25000" dirty="0" smtClean="0">
                <a:latin typeface="Arial" pitchFamily="34" charset="0"/>
                <a:cs typeface="Arial" pitchFamily="34" charset="0"/>
              </a:rPr>
              <a:t>-helix. (Right) A </a:t>
            </a:r>
            <a:r>
              <a:rPr lang="el-GR" sz="2400" baseline="-25000" dirty="0" smtClean="0">
                <a:latin typeface="Arial" pitchFamily="34" charset="0"/>
                <a:cs typeface="Arial" pitchFamily="34" charset="0"/>
              </a:rPr>
              <a:t>β</a:t>
            </a:r>
            <a:r>
              <a:rPr lang="en-US" sz="2400" baseline="-25000" dirty="0" smtClean="0">
                <a:latin typeface="Arial" pitchFamily="34" charset="0"/>
                <a:cs typeface="Arial" pitchFamily="34" charset="0"/>
              </a:rPr>
              <a:t>-sheet is also generated by hydrogen bonding between the —C=0 and —NH groups of the peptide bonds. However, the hydrogen bonds are formed between amino acids situated in different regions of the polypeptide chain. In this example, the two regions of polypeptide chain are running in opposite N-terminus →C-terminus directions, forming an </a:t>
            </a:r>
            <a:r>
              <a:rPr lang="en-US" sz="2400" baseline="-25000" dirty="0" err="1" smtClean="0">
                <a:latin typeface="Arial" pitchFamily="34" charset="0"/>
                <a:cs typeface="Arial" pitchFamily="34" charset="0"/>
              </a:rPr>
              <a:t>antiparallel</a:t>
            </a:r>
            <a:r>
              <a:rPr lang="en-US" sz="2400" baseline="-25000" dirty="0" smtClean="0">
                <a:latin typeface="Arial" pitchFamily="34" charset="0"/>
                <a:cs typeface="Arial" pitchFamily="34" charset="0"/>
              </a:rPr>
              <a:t> </a:t>
            </a:r>
            <a:r>
              <a:rPr lang="el-GR" sz="2400" baseline="-25000" dirty="0" smtClean="0">
                <a:latin typeface="Arial" pitchFamily="34" charset="0"/>
                <a:cs typeface="Arial" pitchFamily="34" charset="0"/>
              </a:rPr>
              <a:t>β</a:t>
            </a:r>
            <a:r>
              <a:rPr lang="en-US" sz="2400" baseline="-25000" dirty="0" smtClean="0">
                <a:latin typeface="Arial" pitchFamily="34" charset="0"/>
                <a:cs typeface="Arial" pitchFamily="34" charset="0"/>
              </a:rPr>
              <a:t>-sheet. The amino acid side chains (R1 → R5, and R36→R40) project either above or below the plane of the pleated </a:t>
            </a:r>
            <a:r>
              <a:rPr lang="el-GR" sz="2400" baseline="-25000" dirty="0" smtClean="0">
                <a:latin typeface="Arial" pitchFamily="34" charset="0"/>
                <a:cs typeface="Arial" pitchFamily="34" charset="0"/>
              </a:rPr>
              <a:t>β</a:t>
            </a:r>
            <a:r>
              <a:rPr lang="en-US" sz="2400" baseline="-25000" dirty="0" smtClean="0">
                <a:latin typeface="Arial" pitchFamily="34" charset="0"/>
                <a:cs typeface="Arial" pitchFamily="34" charset="0"/>
              </a:rPr>
              <a:t>-sheet.</a:t>
            </a:r>
            <a:endParaRPr lang="ru-RU" sz="2400" dirty="0">
              <a:latin typeface="Arial" pitchFamily="34" charset="0"/>
              <a:cs typeface="Arial" pitchFamily="34" charset="0"/>
            </a:endParaRPr>
          </a:p>
        </p:txBody>
      </p:sp>
      <p:pic>
        <p:nvPicPr>
          <p:cNvPr id="2050"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659190" y="2276872"/>
            <a:ext cx="5825620" cy="4525963"/>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1570186"/>
          </a:xfrm>
        </p:spPr>
        <p:style>
          <a:lnRef idx="1">
            <a:schemeClr val="accent3"/>
          </a:lnRef>
          <a:fillRef idx="2">
            <a:schemeClr val="accent3"/>
          </a:fillRef>
          <a:effectRef idx="1">
            <a:schemeClr val="accent3"/>
          </a:effectRef>
          <a:fontRef idx="minor">
            <a:schemeClr val="dk1"/>
          </a:fontRef>
        </p:style>
        <p:txBody>
          <a:bodyPr>
            <a:noAutofit/>
          </a:bodyPr>
          <a:lstStyle/>
          <a:p>
            <a:r>
              <a:rPr lang="en-US" sz="2800" b="1" baseline="-25000" dirty="0" smtClean="0"/>
              <a:t>Secondary Structure Motifs in Protein </a:t>
            </a:r>
            <a:r>
              <a:rPr lang="en-US" sz="2800" baseline="-25000" dirty="0" smtClean="0"/>
              <a:t>(Top) Two different ways of illustrating the </a:t>
            </a:r>
            <a:r>
              <a:rPr lang="el-GR" sz="2800" baseline="-25000" dirty="0" smtClean="0"/>
              <a:t>β</a:t>
            </a:r>
            <a:r>
              <a:rPr lang="en-US" sz="2800" baseline="-25000" dirty="0" smtClean="0"/>
              <a:t>-</a:t>
            </a:r>
            <a:r>
              <a:rPr lang="el-GR" sz="2800" baseline="-25000" dirty="0" smtClean="0"/>
              <a:t>α</a:t>
            </a:r>
            <a:r>
              <a:rPr lang="en-US" sz="2800" baseline="-25000" dirty="0" smtClean="0"/>
              <a:t>-</a:t>
            </a:r>
            <a:r>
              <a:rPr lang="el-GR" sz="2800" baseline="-25000" dirty="0" smtClean="0"/>
              <a:t>β</a:t>
            </a:r>
            <a:r>
              <a:rPr lang="en-US" sz="2800" baseline="-25000" dirty="0" smtClean="0"/>
              <a:t> motif; the </a:t>
            </a:r>
            <a:r>
              <a:rPr lang="el-GR" sz="2800" baseline="-25000" dirty="0" smtClean="0"/>
              <a:t>α </a:t>
            </a:r>
            <a:r>
              <a:rPr lang="en-US" sz="2800" baseline="-25000" dirty="0" smtClean="0"/>
              <a:t>-helical region is represented as a helix in diagram and as a cylinder in the other. (Bottom) Two other commonly encountered protein motifs, the hairpin-loop motif and the helix-turn-helix motif. In each of the 4 diagrams, only a small portion of an entire protein molecule is shown.</a:t>
            </a:r>
            <a:endParaRPr lang="ru-RU" sz="2800" dirty="0"/>
          </a:p>
        </p:txBody>
      </p:sp>
      <p:pic>
        <p:nvPicPr>
          <p:cNvPr id="6146"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2987824" y="1700808"/>
            <a:ext cx="3744416" cy="432048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43408"/>
            <a:ext cx="9144000" cy="1728192"/>
          </a:xfrm>
        </p:spPr>
        <p:style>
          <a:lnRef idx="1">
            <a:schemeClr val="accent3"/>
          </a:lnRef>
          <a:fillRef idx="2">
            <a:schemeClr val="accent3"/>
          </a:fillRef>
          <a:effectRef idx="1">
            <a:schemeClr val="accent3"/>
          </a:effectRef>
          <a:fontRef idx="minor">
            <a:schemeClr val="dk1"/>
          </a:fontRef>
        </p:style>
        <p:txBody>
          <a:bodyPr>
            <a:normAutofit/>
          </a:bodyPr>
          <a:lstStyle/>
          <a:p>
            <a:r>
              <a:rPr lang="en-US" sz="2700" baseline="-25000" dirty="0" smtClean="0"/>
              <a:t>Protein Containing 2 </a:t>
            </a:r>
            <a:r>
              <a:rPr lang="en-US" sz="2700" baseline="-25000" dirty="0" err="1" smtClean="0"/>
              <a:t>Funttional</a:t>
            </a:r>
            <a:r>
              <a:rPr lang="en-US" sz="2700" baseline="-25000" dirty="0" smtClean="0"/>
              <a:t> Domains. This model of the enzyme </a:t>
            </a:r>
            <a:r>
              <a:rPr lang="en-US" sz="2700" baseline="-25000" dirty="0" err="1" smtClean="0"/>
              <a:t>glyceraldehyde</a:t>
            </a:r>
            <a:r>
              <a:rPr lang="en-US" sz="2700" baseline="-25000" dirty="0" smtClean="0"/>
              <a:t>-phosphate </a:t>
            </a:r>
            <a:r>
              <a:rPr lang="en-US" sz="2700" baseline="-25000" dirty="0" err="1" smtClean="0"/>
              <a:t>dehydrogenase</a:t>
            </a:r>
            <a:r>
              <a:rPr lang="en-US" sz="2700" baseline="-25000" dirty="0" smtClean="0"/>
              <a:t> shows a single polypeptide chain folded into 2 domains: 1 domain binds to the substance being metabolized, whereas the other domain binds to a chemical factor required for the reaction to occur. The 2 domains are indicated by different colored shading. The N and C refer to the N-terminus  (NH</a:t>
            </a:r>
            <a:r>
              <a:rPr lang="en-US" sz="2700" baseline="-35000" dirty="0" smtClean="0"/>
              <a:t>2 </a:t>
            </a:r>
            <a:r>
              <a:rPr lang="en-US" sz="2700" baseline="-25000" dirty="0" smtClean="0"/>
              <a:t>group) and C-terminus (COOH group),</a:t>
            </a:r>
            <a:r>
              <a:rPr lang="en-US" sz="2700" dirty="0" smtClean="0"/>
              <a:t> </a:t>
            </a:r>
            <a:r>
              <a:rPr lang="en-US" sz="2700" baseline="-25000" dirty="0" smtClean="0"/>
              <a:t>respectively.</a:t>
            </a:r>
            <a:endParaRPr lang="ru-RU" sz="2700" dirty="0"/>
          </a:p>
        </p:txBody>
      </p:sp>
      <p:pic>
        <p:nvPicPr>
          <p:cNvPr id="7170"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2770697" y="1988840"/>
            <a:ext cx="3602606" cy="4525963"/>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5300" b="1" baseline="-25000" dirty="0" smtClean="0"/>
              <a:t>The Three Main Types of Protein Domains, and Examples of Proteins in Which They Occur</a:t>
            </a:r>
            <a:r>
              <a:rPr lang="ru-RU" sz="2400" dirty="0" smtClean="0"/>
              <a:t/>
            </a:r>
            <a:br>
              <a:rPr lang="ru-RU" sz="2400" dirty="0" smtClean="0"/>
            </a:br>
            <a:endParaRPr lang="ru-RU" sz="2400" dirty="0"/>
          </a:p>
        </p:txBody>
      </p:sp>
      <p:pic>
        <p:nvPicPr>
          <p:cNvPr id="8195" name="Picture 3"/>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57200" y="1971386"/>
            <a:ext cx="8229600" cy="378359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844824"/>
          </a:xfrm>
        </p:spPr>
        <p:style>
          <a:lnRef idx="1">
            <a:schemeClr val="accent3"/>
          </a:lnRef>
          <a:fillRef idx="2">
            <a:schemeClr val="accent3"/>
          </a:fillRef>
          <a:effectRef idx="1">
            <a:schemeClr val="accent3"/>
          </a:effectRef>
          <a:fontRef idx="minor">
            <a:schemeClr val="dk1"/>
          </a:fontRef>
        </p:style>
        <p:txBody>
          <a:bodyPr>
            <a:normAutofit/>
          </a:bodyPr>
          <a:lstStyle/>
          <a:p>
            <a:r>
              <a:rPr lang="en-US" sz="2700" baseline="-25000" dirty="0" smtClean="0"/>
              <a:t>4 levels of Protein Structure: </a:t>
            </a:r>
            <a:r>
              <a:rPr lang="en-US" sz="2700" b="1" i="1" baseline="-25000" dirty="0" smtClean="0"/>
              <a:t>Primary structure </a:t>
            </a:r>
            <a:r>
              <a:rPr lang="en-US" sz="2700" baseline="-25000" dirty="0" smtClean="0"/>
              <a:t>refers to the linear sequence of amino acids in a peptide chain. </a:t>
            </a:r>
            <a:r>
              <a:rPr lang="en-US" sz="2700" b="1" i="1" baseline="-25000" dirty="0" smtClean="0"/>
              <a:t>Secondary</a:t>
            </a:r>
            <a:r>
              <a:rPr lang="en-US" sz="2700" baseline="-25000" dirty="0" smtClean="0"/>
              <a:t> structure involves the folding of the primary structure into a helices and </a:t>
            </a:r>
            <a:r>
              <a:rPr lang="el-GR" sz="2700" baseline="-25000" dirty="0" smtClean="0"/>
              <a:t>β</a:t>
            </a:r>
            <a:r>
              <a:rPr lang="en-US" sz="2700" baseline="-25000" dirty="0" smtClean="0"/>
              <a:t> sheets. </a:t>
            </a:r>
            <a:r>
              <a:rPr lang="en-US" sz="2700" b="1" i="1" baseline="-25000" dirty="0" smtClean="0"/>
              <a:t>Tertiary</a:t>
            </a:r>
            <a:r>
              <a:rPr lang="en-US" sz="2700" baseline="-25000" dirty="0" smtClean="0"/>
              <a:t> structure refers to the further folding of the polypeptide chain into one or more compact structures known as domains. </a:t>
            </a:r>
            <a:r>
              <a:rPr lang="en-US" sz="2700" b="1" i="1" baseline="-25000" dirty="0" smtClean="0"/>
              <a:t>Quaternary</a:t>
            </a:r>
            <a:r>
              <a:rPr lang="en-US" sz="2700" baseline="-25000" dirty="0" smtClean="0"/>
              <a:t> structure involves the formation of a </a:t>
            </a:r>
            <a:r>
              <a:rPr lang="en-US" sz="2700" baseline="-25000" dirty="0" err="1" smtClean="0"/>
              <a:t>multisubunit</a:t>
            </a:r>
            <a:r>
              <a:rPr lang="en-US" sz="2700" baseline="-25000" dirty="0" smtClean="0"/>
              <a:t>  protein from more than one polypeptide chain.</a:t>
            </a:r>
            <a:endParaRPr lang="ru-RU" dirty="0"/>
          </a:p>
        </p:txBody>
      </p:sp>
      <p:pic>
        <p:nvPicPr>
          <p:cNvPr id="1026"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043608" y="1916832"/>
            <a:ext cx="7056784" cy="4392488"/>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72008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baseline="-25000" dirty="0" smtClean="0">
                <a:latin typeface="Arial" pitchFamily="34" charset="0"/>
                <a:cs typeface="Arial" pitchFamily="34" charset="0"/>
              </a:rPr>
              <a:t>Conjugated proteins</a:t>
            </a:r>
            <a:endParaRPr lang="ru-RU" dirty="0">
              <a:latin typeface="Arial" pitchFamily="34" charset="0"/>
              <a:cs typeface="Arial" pitchFamily="34" charset="0"/>
            </a:endParaRPr>
          </a:p>
        </p:txBody>
      </p:sp>
      <p:sp>
        <p:nvSpPr>
          <p:cNvPr id="3" name="Содержимое 2"/>
          <p:cNvSpPr>
            <a:spLocks noGrp="1"/>
          </p:cNvSpPr>
          <p:nvPr>
            <p:ph idx="1"/>
          </p:nvPr>
        </p:nvSpPr>
        <p:spPr>
          <a:xfrm>
            <a:off x="457200" y="764704"/>
            <a:ext cx="8229600" cy="4525963"/>
          </a:xfrm>
        </p:spPr>
        <p:txBody>
          <a:bodyPr/>
          <a:lstStyle/>
          <a:p>
            <a:pPr>
              <a:buNone/>
            </a:pPr>
            <a:r>
              <a:rPr lang="en-US" baseline="-25000" dirty="0" smtClean="0"/>
              <a:t>contain substances in addition to amino acids; these are called </a:t>
            </a:r>
            <a:r>
              <a:rPr lang="en-US" b="1" baseline="-25000" dirty="0" smtClean="0"/>
              <a:t>conjugated proteins. Conjugated proteins </a:t>
            </a:r>
            <a:r>
              <a:rPr lang="en-US" baseline="-25000" dirty="0" smtClean="0"/>
              <a:t>include those linked covalently or </a:t>
            </a:r>
            <a:r>
              <a:rPr lang="en-US" baseline="-25000" dirty="0" err="1" smtClean="0"/>
              <a:t>noncovalently</a:t>
            </a:r>
            <a:r>
              <a:rPr lang="en-US" baseline="-25000" dirty="0" smtClean="0"/>
              <a:t>: </a:t>
            </a:r>
          </a:p>
          <a:p>
            <a:pPr>
              <a:buNone/>
            </a:pPr>
            <a:r>
              <a:rPr lang="en-US" b="1" baseline="-25000" dirty="0" smtClean="0"/>
              <a:t>to nucleic acids, the </a:t>
            </a:r>
            <a:r>
              <a:rPr lang="en-US" b="1" i="1" baseline="-25000" dirty="0" smtClean="0"/>
              <a:t>nucleoproteins; </a:t>
            </a:r>
          </a:p>
          <a:p>
            <a:pPr>
              <a:buNone/>
            </a:pPr>
            <a:r>
              <a:rPr lang="en-US" b="1" baseline="-25000" dirty="0" smtClean="0"/>
              <a:t>to lipids</a:t>
            </a:r>
            <a:r>
              <a:rPr lang="en-US" b="1" i="1" baseline="-25000" dirty="0" smtClean="0"/>
              <a:t>, the lipoproteins; </a:t>
            </a:r>
          </a:p>
          <a:p>
            <a:pPr>
              <a:buNone/>
            </a:pPr>
            <a:r>
              <a:rPr lang="en-US" b="1" baseline="-25000" dirty="0" smtClean="0"/>
              <a:t>to carbohydrates</a:t>
            </a:r>
            <a:r>
              <a:rPr lang="en-US" b="1" i="1" baseline="-25000" dirty="0" smtClean="0"/>
              <a:t>, the </a:t>
            </a:r>
            <a:r>
              <a:rPr lang="en-US" b="1" i="1" baseline="-25000" dirty="0" err="1" smtClean="0"/>
              <a:t>glycoproteins</a:t>
            </a:r>
            <a:r>
              <a:rPr lang="en-US" b="1" i="1" baseline="-25000" dirty="0" smtClean="0"/>
              <a:t>; </a:t>
            </a:r>
          </a:p>
          <a:p>
            <a:pPr>
              <a:buNone/>
            </a:pPr>
            <a:r>
              <a:rPr lang="en-US" b="1" baseline="-25000" dirty="0" smtClean="0"/>
              <a:t>to various low-molecular-weight materials, including</a:t>
            </a:r>
            <a:r>
              <a:rPr lang="en-US" b="1" i="1" baseline="-25000" dirty="0" smtClean="0"/>
              <a:t> metals &amp; metal-containing groups.</a:t>
            </a:r>
            <a:endParaRPr lang="ru-RU"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67544" y="1"/>
            <a:ext cx="8216081" cy="908720"/>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en-US" sz="3200" b="1" dirty="0" err="1" smtClean="0"/>
              <a:t>Glycoproteins</a:t>
            </a:r>
            <a:r>
              <a:rPr lang="uk-UA" sz="3200" b="1" dirty="0"/>
              <a:t/>
            </a:r>
            <a:br>
              <a:rPr lang="uk-UA" sz="3200" b="1" dirty="0"/>
            </a:br>
            <a:endParaRPr lang="ru-RU" sz="3200" b="1" dirty="0"/>
          </a:p>
        </p:txBody>
      </p:sp>
      <p:sp>
        <p:nvSpPr>
          <p:cNvPr id="98307" name="Rectangle 3"/>
          <p:cNvSpPr>
            <a:spLocks noGrp="1" noChangeArrowheads="1"/>
          </p:cNvSpPr>
          <p:nvPr>
            <p:ph type="body" sz="half" idx="1"/>
          </p:nvPr>
        </p:nvSpPr>
        <p:spPr>
          <a:xfrm>
            <a:off x="251520" y="3933056"/>
            <a:ext cx="8892479" cy="1440160"/>
          </a:xfrm>
        </p:spPr>
        <p:txBody>
          <a:bodyPr/>
          <a:lstStyle/>
          <a:p>
            <a:pPr>
              <a:buNone/>
            </a:pPr>
            <a:r>
              <a:rPr lang="en-US" sz="2500" b="1" dirty="0" err="1">
                <a:solidFill>
                  <a:srgbClr val="FF3300"/>
                </a:solidFill>
              </a:rPr>
              <a:t>Glycoproteins</a:t>
            </a:r>
            <a:r>
              <a:rPr lang="en-US" sz="2500" dirty="0">
                <a:solidFill>
                  <a:srgbClr val="FF3300"/>
                </a:solidFill>
              </a:rPr>
              <a:t> </a:t>
            </a:r>
            <a:r>
              <a:rPr lang="en-US" sz="2500" dirty="0"/>
              <a:t>are combinations of </a:t>
            </a:r>
            <a:r>
              <a:rPr lang="en-US" sz="2500" dirty="0">
                <a:solidFill>
                  <a:srgbClr val="FF3300"/>
                </a:solidFill>
              </a:rPr>
              <a:t>proteins</a:t>
            </a:r>
            <a:r>
              <a:rPr lang="en-US" sz="2500" dirty="0"/>
              <a:t> and </a:t>
            </a:r>
            <a:r>
              <a:rPr lang="en-US" sz="2500" i="1" dirty="0">
                <a:solidFill>
                  <a:srgbClr val="FF3300"/>
                </a:solidFill>
              </a:rPr>
              <a:t>carbohydrates</a:t>
            </a:r>
            <a:r>
              <a:rPr lang="en-US" sz="2500" i="1" dirty="0"/>
              <a:t>.</a:t>
            </a:r>
            <a:r>
              <a:rPr lang="en-US" sz="2500" dirty="0"/>
              <a:t> </a:t>
            </a:r>
          </a:p>
          <a:p>
            <a:pPr>
              <a:buNone/>
            </a:pPr>
            <a:r>
              <a:rPr lang="en-US" sz="2500" dirty="0"/>
              <a:t>Most receptors are usually </a:t>
            </a:r>
            <a:r>
              <a:rPr lang="en-US" sz="2500" dirty="0" err="1"/>
              <a:t>glycoproteins</a:t>
            </a:r>
            <a:r>
              <a:rPr lang="en-US" sz="2500" dirty="0"/>
              <a:t>, meaning mostly protein with a side-chain made of carbohydrate</a:t>
            </a:r>
            <a:r>
              <a:rPr lang="en-US" sz="2500" dirty="0" smtClean="0"/>
              <a:t>. </a:t>
            </a:r>
            <a:endParaRPr lang="en-US" sz="2500" dirty="0"/>
          </a:p>
        </p:txBody>
      </p:sp>
      <p:pic>
        <p:nvPicPr>
          <p:cNvPr id="98311" name="Picture 7" descr="cellsurface"/>
          <p:cNvPicPr>
            <a:picLocks noChangeAspect="1" noChangeArrowheads="1"/>
          </p:cNvPicPr>
          <p:nvPr/>
        </p:nvPicPr>
        <p:blipFill>
          <a:blip r:embed="rId2" cstate="print"/>
          <a:srcRect/>
          <a:stretch>
            <a:fillRect/>
          </a:stretch>
        </p:blipFill>
        <p:spPr bwMode="auto">
          <a:xfrm>
            <a:off x="617984" y="981075"/>
            <a:ext cx="3810000" cy="2859088"/>
          </a:xfrm>
          <a:prstGeom prst="rect">
            <a:avLst/>
          </a:prstGeom>
          <a:noFill/>
        </p:spPr>
      </p:pic>
      <p:pic>
        <p:nvPicPr>
          <p:cNvPr id="98312" name="Picture 8" descr="i120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16016" y="1034228"/>
            <a:ext cx="2190879" cy="2753967"/>
          </a:xfrm>
          <a:prstGeom prst="rect">
            <a:avLst/>
          </a:prstGeom>
          <a:noFill/>
          <a:ln w="57150">
            <a:solidFill>
              <a:schemeClr val="folHlink"/>
            </a:solidFill>
            <a:miter lim="800000"/>
            <a:headEnd/>
            <a:tailEnd/>
          </a:ln>
        </p:spPr>
      </p:pic>
      <p:sp>
        <p:nvSpPr>
          <p:cNvPr id="6" name="Прямоугольник 5"/>
          <p:cNvSpPr/>
          <p:nvPr/>
        </p:nvSpPr>
        <p:spPr>
          <a:xfrm>
            <a:off x="7020272" y="2564904"/>
            <a:ext cx="1614353" cy="477054"/>
          </a:xfrm>
          <a:prstGeom prst="rect">
            <a:avLst/>
          </a:prstGeom>
        </p:spPr>
        <p:txBody>
          <a:bodyPr wrap="none">
            <a:spAutoFit/>
          </a:bodyPr>
          <a:lstStyle/>
          <a:p>
            <a:r>
              <a:rPr lang="en-US" sz="2500" dirty="0" smtClean="0">
                <a:solidFill>
                  <a:prstClr val="black"/>
                </a:solidFill>
              </a:rPr>
              <a:t>membrane</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8312"/>
                                        </p:tgtEl>
                                        <p:attrNameLst>
                                          <p:attrName>style.visibility</p:attrName>
                                        </p:attrNameLst>
                                      </p:cBhvr>
                                      <p:to>
                                        <p:strVal val="visible"/>
                                      </p:to>
                                    </p:set>
                                    <p:anim calcmode="lin" valueType="num">
                                      <p:cBhvr additive="base">
                                        <p:cTn id="7" dur="500" fill="hold"/>
                                        <p:tgtEl>
                                          <p:spTgt spid="98312"/>
                                        </p:tgtEl>
                                        <p:attrNameLst>
                                          <p:attrName>ppt_x</p:attrName>
                                        </p:attrNameLst>
                                      </p:cBhvr>
                                      <p:tavLst>
                                        <p:tav tm="0">
                                          <p:val>
                                            <p:strVal val="1+#ppt_w/2"/>
                                          </p:val>
                                        </p:tav>
                                        <p:tav tm="100000">
                                          <p:val>
                                            <p:strVal val="#ppt_x"/>
                                          </p:val>
                                        </p:tav>
                                      </p:tavLst>
                                    </p:anim>
                                    <p:anim calcmode="lin" valueType="num">
                                      <p:cBhvr additive="base">
                                        <p:cTn id="8" dur="500" fill="hold"/>
                                        <p:tgtEl>
                                          <p:spTgt spid="983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2185988" y="2314575"/>
            <a:ext cx="9144000" cy="0"/>
          </a:xfrm>
          <a:prstGeom prst="rect">
            <a:avLst/>
          </a:prstGeom>
          <a:noFill/>
          <a:ln w="9525">
            <a:noFill/>
            <a:miter lim="800000"/>
            <a:headEnd/>
            <a:tailEnd/>
          </a:ln>
          <a:effectLst/>
        </p:spPr>
        <p:txBody>
          <a:bodyPr>
            <a:spAutoFit/>
          </a:bodyPr>
          <a:lstStyle/>
          <a:p>
            <a:endParaRPr lang="ru-RU"/>
          </a:p>
        </p:txBody>
      </p:sp>
      <p:sp>
        <p:nvSpPr>
          <p:cNvPr id="55299" name="Text Box 3"/>
          <p:cNvSpPr txBox="1">
            <a:spLocks noChangeArrowheads="1"/>
          </p:cNvSpPr>
          <p:nvPr/>
        </p:nvSpPr>
        <p:spPr bwMode="auto">
          <a:xfrm>
            <a:off x="396875" y="981075"/>
            <a:ext cx="8351838" cy="2160591"/>
          </a:xfrm>
          <a:prstGeom prst="rect">
            <a:avLst/>
          </a:prstGeom>
          <a:noFill/>
          <a:ln w="9525">
            <a:noFill/>
            <a:miter lim="800000"/>
            <a:headEnd/>
            <a:tailEnd/>
          </a:ln>
          <a:effectLst/>
        </p:spPr>
        <p:txBody>
          <a:bodyPr>
            <a:spAutoFit/>
          </a:bodyPr>
          <a:lstStyle/>
          <a:p>
            <a:r>
              <a:rPr lang="uk-UA" sz="3200" b="1" dirty="0">
                <a:solidFill>
                  <a:schemeClr val="tx2"/>
                </a:solidFill>
                <a:latin typeface="Times New Roman" pitchFamily="18" charset="0"/>
              </a:rPr>
              <a:t>	</a:t>
            </a:r>
            <a:r>
              <a:rPr lang="en-US" sz="3200" dirty="0">
                <a:solidFill>
                  <a:schemeClr val="tx2"/>
                </a:solidFill>
                <a:latin typeface="Times New Roman" pitchFamily="18" charset="0"/>
              </a:rPr>
              <a:t>Consist from </a:t>
            </a:r>
            <a:r>
              <a:rPr lang="en-US" sz="3200" dirty="0" smtClean="0">
                <a:solidFill>
                  <a:schemeClr val="tx2"/>
                </a:solidFill>
                <a:latin typeface="Times New Roman" pitchFamily="18" charset="0"/>
              </a:rPr>
              <a:t>polypeptide </a:t>
            </a:r>
            <a:r>
              <a:rPr lang="en-US" sz="3200" dirty="0">
                <a:solidFill>
                  <a:schemeClr val="tx2"/>
                </a:solidFill>
                <a:latin typeface="Times New Roman" pitchFamily="18" charset="0"/>
              </a:rPr>
              <a:t>chains </a:t>
            </a:r>
            <a:r>
              <a:rPr lang="en-US" sz="3200" dirty="0" smtClean="0">
                <a:latin typeface="Times New Roman" pitchFamily="18" charset="0"/>
              </a:rPr>
              <a:t>and </a:t>
            </a:r>
            <a:r>
              <a:rPr lang="en-US" sz="3200" dirty="0" smtClean="0">
                <a:solidFill>
                  <a:srgbClr val="FF3300"/>
                </a:solidFill>
                <a:latin typeface="Times New Roman" pitchFamily="18" charset="0"/>
              </a:rPr>
              <a:t>lipids </a:t>
            </a:r>
            <a:r>
              <a:rPr lang="en-US" sz="2600" b="1" dirty="0" smtClean="0">
                <a:solidFill>
                  <a:srgbClr val="FF3300"/>
                </a:solidFill>
                <a:latin typeface="Times New Roman" pitchFamily="18" charset="0"/>
              </a:rPr>
              <a:t>Lipoproteins</a:t>
            </a:r>
            <a:r>
              <a:rPr lang="en-US" sz="2600" dirty="0" smtClean="0">
                <a:solidFill>
                  <a:srgbClr val="FFFF00"/>
                </a:solidFill>
                <a:latin typeface="Times New Roman" pitchFamily="18" charset="0"/>
              </a:rPr>
              <a:t> </a:t>
            </a:r>
            <a:r>
              <a:rPr lang="en-US" sz="2400" dirty="0" smtClean="0">
                <a:latin typeface="Times New Roman" pitchFamily="18" charset="0"/>
              </a:rPr>
              <a:t>are </a:t>
            </a:r>
            <a:r>
              <a:rPr lang="en-US" sz="2400" dirty="0">
                <a:latin typeface="Times New Roman" pitchFamily="18" charset="0"/>
              </a:rPr>
              <a:t>active in transporting fat molecules throughout the body via the bloodstream. They amount to a capsule of protein surrounding a globule of fat. </a:t>
            </a:r>
            <a:r>
              <a:rPr lang="en-US" sz="2600" dirty="0">
                <a:solidFill>
                  <a:srgbClr val="FFFF00"/>
                </a:solidFill>
                <a:latin typeface="Times New Roman" pitchFamily="18" charset="0"/>
              </a:rPr>
              <a:t> </a:t>
            </a:r>
          </a:p>
          <a:p>
            <a:pPr algn="l">
              <a:lnSpc>
                <a:spcPct val="110000"/>
              </a:lnSpc>
            </a:pPr>
            <a:endParaRPr lang="en-US" sz="2400" dirty="0">
              <a:latin typeface="Times New Roman" pitchFamily="18" charset="0"/>
            </a:endParaRPr>
          </a:p>
        </p:txBody>
      </p:sp>
      <p:sp>
        <p:nvSpPr>
          <p:cNvPr id="55300" name="Text Box 4"/>
          <p:cNvSpPr txBox="1">
            <a:spLocks noChangeArrowheads="1"/>
          </p:cNvSpPr>
          <p:nvPr/>
        </p:nvSpPr>
        <p:spPr bwMode="auto">
          <a:xfrm>
            <a:off x="457200" y="228600"/>
            <a:ext cx="8382000" cy="646331"/>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marL="457200" indent="-457200" algn="ctr"/>
            <a:r>
              <a:rPr lang="en-US" sz="3600" dirty="0" smtClean="0">
                <a:latin typeface="Arial" pitchFamily="34" charset="0"/>
                <a:cs typeface="Arial" pitchFamily="34" charset="0"/>
              </a:rPr>
              <a:t>Lipoproteins</a:t>
            </a:r>
            <a:endParaRPr lang="uk-UA" sz="3600" dirty="0">
              <a:latin typeface="Arial" pitchFamily="34" charset="0"/>
              <a:cs typeface="Arial" pitchFamily="34" charset="0"/>
            </a:endParaRPr>
          </a:p>
        </p:txBody>
      </p:sp>
      <p:pic>
        <p:nvPicPr>
          <p:cNvPr id="55302" name="Picture 6" descr="lipoprotein"/>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93143" y="2924945"/>
            <a:ext cx="7061882" cy="37108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additive="base">
                                        <p:cTn id="7" dur="500" fill="hold"/>
                                        <p:tgtEl>
                                          <p:spTgt spid="55300"/>
                                        </p:tgtEl>
                                        <p:attrNameLst>
                                          <p:attrName>ppt_x</p:attrName>
                                        </p:attrNameLst>
                                      </p:cBhvr>
                                      <p:tavLst>
                                        <p:tav tm="0">
                                          <p:val>
                                            <p:strVal val="0-#ppt_w/2"/>
                                          </p:val>
                                        </p:tav>
                                        <p:tav tm="100000">
                                          <p:val>
                                            <p:strVal val="#ppt_x"/>
                                          </p:val>
                                        </p:tav>
                                      </p:tavLst>
                                    </p:anim>
                                    <p:anim calcmode="lin" valueType="num">
                                      <p:cBhvr additive="base">
                                        <p:cTn id="8" dur="500" fill="hold"/>
                                        <p:tgtEl>
                                          <p:spTgt spid="553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5299"/>
                                        </p:tgtEl>
                                        <p:attrNameLst>
                                          <p:attrName>style.visibility</p:attrName>
                                        </p:attrNameLst>
                                      </p:cBhvr>
                                      <p:to>
                                        <p:strVal val="visible"/>
                                      </p:to>
                                    </p:set>
                                    <p:animEffect transition="in" filter="wipe(up)">
                                      <p:cBhvr>
                                        <p:cTn id="12" dur="5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P spid="55300"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0013" y="-27384"/>
            <a:ext cx="7313612" cy="57606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3200" dirty="0" smtClean="0"/>
              <a:t>Fibrous proteins</a:t>
            </a:r>
            <a:endParaRPr lang="ru-RU" sz="3200" dirty="0"/>
          </a:p>
        </p:txBody>
      </p:sp>
      <p:sp>
        <p:nvSpPr>
          <p:cNvPr id="3" name="Текст 2"/>
          <p:cNvSpPr>
            <a:spLocks noGrp="1"/>
          </p:cNvSpPr>
          <p:nvPr>
            <p:ph type="body" sz="half" idx="1"/>
          </p:nvPr>
        </p:nvSpPr>
        <p:spPr>
          <a:xfrm>
            <a:off x="0" y="620688"/>
            <a:ext cx="9144000" cy="1512168"/>
          </a:xfrm>
        </p:spPr>
        <p:txBody>
          <a:bodyPr>
            <a:normAutofit fontScale="70000" lnSpcReduction="20000"/>
          </a:bodyPr>
          <a:lstStyle/>
          <a:p>
            <a:pPr>
              <a:buNone/>
            </a:pPr>
            <a:r>
              <a:rPr lang="en-US" dirty="0" smtClean="0"/>
              <a:t>Most proteins that acts as structural proteins </a:t>
            </a:r>
            <a:r>
              <a:rPr lang="en-US" i="1" dirty="0" smtClean="0"/>
              <a:t>outside</a:t>
            </a:r>
            <a:r>
              <a:rPr lang="en-US" dirty="0" smtClean="0"/>
              <a:t> living cells are fibrous, such as collagen and </a:t>
            </a:r>
            <a:r>
              <a:rPr lang="en-US" dirty="0" err="1" smtClean="0"/>
              <a:t>elastins</a:t>
            </a:r>
            <a:r>
              <a:rPr lang="en-US" dirty="0" smtClean="0"/>
              <a:t> of connective tissues; keratins of hair, skin and fingernails; and fibroin of silk.  Collagen fiber 1 mm in diameter is capable of suspending a weight of over 10 kg. </a:t>
            </a:r>
          </a:p>
          <a:p>
            <a:pPr>
              <a:buNone/>
            </a:pPr>
            <a:r>
              <a:rPr lang="en-US" dirty="0" smtClean="0"/>
              <a:t>In contrast, most protein within the cell are globular.</a:t>
            </a:r>
          </a:p>
          <a:p>
            <a:pPr>
              <a:buNone/>
            </a:pPr>
            <a:endParaRPr lang="ru-RU" dirty="0"/>
          </a:p>
        </p:txBody>
      </p:sp>
      <p:pic>
        <p:nvPicPr>
          <p:cNvPr id="10242" name="Picture 2"/>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3059833" y="2089424"/>
            <a:ext cx="3816423" cy="2816317"/>
          </a:xfrm>
          <a:prstGeom prst="rect">
            <a:avLst/>
          </a:prstGeom>
          <a:noFill/>
          <a:ln w="9525">
            <a:noFill/>
            <a:miter lim="800000"/>
            <a:headEnd/>
            <a:tailEnd/>
          </a:ln>
        </p:spPr>
      </p:pic>
      <p:sp>
        <p:nvSpPr>
          <p:cNvPr id="6" name="Прямоугольник 5"/>
          <p:cNvSpPr/>
          <p:nvPr/>
        </p:nvSpPr>
        <p:spPr>
          <a:xfrm>
            <a:off x="0" y="5085184"/>
            <a:ext cx="9144000" cy="1815882"/>
          </a:xfrm>
          <a:prstGeom prst="rect">
            <a:avLst/>
          </a:prstGeom>
        </p:spPr>
        <p:txBody>
          <a:bodyPr wrap="square">
            <a:spAutoFit/>
          </a:bodyPr>
          <a:lstStyle/>
          <a:p>
            <a:r>
              <a:rPr lang="en-US" sz="1600" dirty="0" smtClean="0"/>
              <a:t>(a) The basic collagen monomer is a triple helix composed of three distinct helical polypeptide chains. Each chain is about 1000 amino acids in length with </a:t>
            </a:r>
            <a:r>
              <a:rPr lang="en-US" sz="1600" dirty="0" err="1" smtClean="0"/>
              <a:t>glycine</a:t>
            </a:r>
            <a:r>
              <a:rPr lang="en-US" sz="1600" dirty="0" smtClean="0"/>
              <a:t> constituting essentially every 3rd residue. </a:t>
            </a:r>
          </a:p>
          <a:p>
            <a:r>
              <a:rPr lang="en-US" sz="1600" dirty="0" smtClean="0"/>
              <a:t>(b) The monomers become aligned in rows in which the molecules in one row are staggered relative to those in the neighboring row. </a:t>
            </a:r>
          </a:p>
          <a:p>
            <a:r>
              <a:rPr lang="en-US" sz="1600" dirty="0" smtClean="0"/>
              <a:t>(c) An electron micrograph of human collagen fibers showing their characteristic banding pattern, which results from the arrangement of the collagen monomers. The bands repeat along the fiber with a periodicity of 64 to 70 nm. (by </a:t>
            </a:r>
            <a:r>
              <a:rPr lang="en-US" sz="1600" dirty="0" err="1" smtClean="0"/>
              <a:t>J.Gross</a:t>
            </a:r>
            <a:r>
              <a:rPr lang="en-US" sz="1600" dirty="0" smtClean="0"/>
              <a:t> &amp; F.O. Schmitt.)</a:t>
            </a:r>
            <a:endParaRPr lang="ru-RU" sz="1600" dirty="0"/>
          </a:p>
        </p:txBody>
      </p:sp>
      <p:sp>
        <p:nvSpPr>
          <p:cNvPr id="7" name="Прямоугольник 6"/>
          <p:cNvSpPr/>
          <p:nvPr/>
        </p:nvSpPr>
        <p:spPr>
          <a:xfrm>
            <a:off x="2987824" y="4787860"/>
            <a:ext cx="3960440" cy="369332"/>
          </a:xfrm>
          <a:prstGeom prst="rect">
            <a:avLst/>
          </a:prstGeom>
        </p:spPr>
        <p:txBody>
          <a:bodyPr wrap="square">
            <a:spAutoFit/>
          </a:bodyPr>
          <a:lstStyle/>
          <a:p>
            <a:r>
              <a:rPr lang="en-US" b="1" i="1" baseline="-25000" dirty="0" smtClean="0">
                <a:solidFill>
                  <a:prstClr val="black"/>
                </a:solidFill>
              </a:rPr>
              <a:t>(a)                          (b)                                         (c)</a:t>
            </a:r>
            <a:endParaRPr lang="ru-RU"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en-US" sz="3200" dirty="0" smtClean="0"/>
              <a:t>Globular proteins: A model of whale </a:t>
            </a:r>
            <a:r>
              <a:rPr lang="en-US" sz="3200" dirty="0" err="1" smtClean="0"/>
              <a:t>myoglobin</a:t>
            </a:r>
            <a:r>
              <a:rPr lang="en-US" sz="3200" dirty="0" smtClean="0"/>
              <a:t> </a:t>
            </a:r>
            <a:endParaRPr lang="ru-RU" sz="3200" dirty="0"/>
          </a:p>
        </p:txBody>
      </p:sp>
      <p:sp>
        <p:nvSpPr>
          <p:cNvPr id="3" name="Текст 2"/>
          <p:cNvSpPr>
            <a:spLocks noGrp="1"/>
          </p:cNvSpPr>
          <p:nvPr>
            <p:ph type="body" idx="1"/>
          </p:nvPr>
        </p:nvSpPr>
        <p:spPr>
          <a:xfrm>
            <a:off x="457200" y="1412776"/>
            <a:ext cx="4040188" cy="762099"/>
          </a:xfrm>
        </p:spPr>
        <p:txBody>
          <a:bodyPr>
            <a:normAutofit fontScale="25000" lnSpcReduction="20000"/>
          </a:bodyPr>
          <a:lstStyle/>
          <a:p>
            <a:endParaRPr lang="en-US" baseline="-25000" dirty="0" smtClean="0">
              <a:solidFill>
                <a:prstClr val="black"/>
              </a:solidFill>
            </a:endParaRPr>
          </a:p>
          <a:p>
            <a:endParaRPr lang="en-US" baseline="-25000" dirty="0" smtClean="0">
              <a:solidFill>
                <a:prstClr val="black"/>
              </a:solidFill>
            </a:endParaRPr>
          </a:p>
          <a:p>
            <a:endParaRPr lang="en-US" sz="9600" b="0" baseline="-25000" dirty="0" smtClean="0">
              <a:solidFill>
                <a:prstClr val="black"/>
              </a:solidFill>
              <a:latin typeface="Arial" pitchFamily="34" charset="0"/>
              <a:cs typeface="Arial" pitchFamily="34" charset="0"/>
            </a:endParaRPr>
          </a:p>
          <a:p>
            <a:endParaRPr lang="en-US" sz="9600" b="0" baseline="-25000" dirty="0" smtClean="0">
              <a:solidFill>
                <a:prstClr val="black"/>
              </a:solidFill>
              <a:latin typeface="Arial" pitchFamily="34" charset="0"/>
              <a:cs typeface="Arial" pitchFamily="34" charset="0"/>
            </a:endParaRPr>
          </a:p>
          <a:p>
            <a:endParaRPr lang="en-US" sz="9600" b="0" baseline="-25000" dirty="0" smtClean="0">
              <a:solidFill>
                <a:prstClr val="black"/>
              </a:solidFill>
              <a:latin typeface="Arial" pitchFamily="34" charset="0"/>
              <a:cs typeface="Arial" pitchFamily="34" charset="0"/>
            </a:endParaRPr>
          </a:p>
          <a:p>
            <a:pPr algn="ctr"/>
            <a:r>
              <a:rPr lang="en-US" sz="9600" b="0" baseline="-25000" dirty="0" smtClean="0">
                <a:solidFill>
                  <a:prstClr val="black"/>
                </a:solidFill>
                <a:latin typeface="Arial" pitchFamily="34" charset="0"/>
                <a:cs typeface="Arial" pitchFamily="34" charset="0"/>
              </a:rPr>
              <a:t>A physical model of the protein</a:t>
            </a:r>
            <a:endParaRPr lang="ru-RU" sz="9600" b="0" dirty="0" smtClean="0">
              <a:latin typeface="Arial" pitchFamily="34" charset="0"/>
              <a:cs typeface="Arial" pitchFamily="34" charset="0"/>
            </a:endParaRPr>
          </a:p>
          <a:p>
            <a:endParaRPr lang="ru-RU" dirty="0"/>
          </a:p>
        </p:txBody>
      </p:sp>
      <p:sp>
        <p:nvSpPr>
          <p:cNvPr id="5" name="Текст 4"/>
          <p:cNvSpPr>
            <a:spLocks noGrp="1"/>
          </p:cNvSpPr>
          <p:nvPr>
            <p:ph type="body" sz="quarter" idx="3"/>
          </p:nvPr>
        </p:nvSpPr>
        <p:spPr>
          <a:xfrm>
            <a:off x="4644008" y="1268760"/>
            <a:ext cx="4041775" cy="927794"/>
          </a:xfrm>
        </p:spPr>
        <p:txBody>
          <a:bodyPr>
            <a:normAutofit fontScale="32500" lnSpcReduction="20000"/>
          </a:bodyPr>
          <a:lstStyle/>
          <a:p>
            <a:r>
              <a:rPr lang="en-US" sz="6200" b="0" baseline="-25000" dirty="0" smtClean="0">
                <a:latin typeface="Arial" pitchFamily="34" charset="0"/>
                <a:cs typeface="Arial" pitchFamily="34" charset="0"/>
              </a:rPr>
              <a:t>Most of amino acids are within </a:t>
            </a:r>
            <a:r>
              <a:rPr lang="el-GR" sz="6200" b="0" baseline="-25000" dirty="0" smtClean="0">
                <a:latin typeface="Arial" pitchFamily="34" charset="0"/>
                <a:cs typeface="Arial" pitchFamily="34" charset="0"/>
              </a:rPr>
              <a:t>α</a:t>
            </a:r>
            <a:r>
              <a:rPr lang="en-US" sz="6200" b="0" baseline="-25000" dirty="0" smtClean="0">
                <a:latin typeface="Arial" pitchFamily="34" charset="0"/>
                <a:cs typeface="Arial" pitchFamily="34" charset="0"/>
              </a:rPr>
              <a:t>-helical regions. The </a:t>
            </a:r>
            <a:r>
              <a:rPr lang="en-US" sz="6200" b="0" baseline="-25000" dirty="0" err="1" smtClean="0">
                <a:latin typeface="Arial" pitchFamily="34" charset="0"/>
                <a:cs typeface="Arial" pitchFamily="34" charset="0"/>
              </a:rPr>
              <a:t>nonhelical</a:t>
            </a:r>
            <a:r>
              <a:rPr lang="en-US" sz="6200" b="0" baseline="-25000" dirty="0" smtClean="0">
                <a:latin typeface="Arial" pitchFamily="34" charset="0"/>
                <a:cs typeface="Arial" pitchFamily="34" charset="0"/>
              </a:rPr>
              <a:t> regions occupy primarily the corners of polypeptide chain. </a:t>
            </a:r>
            <a:r>
              <a:rPr lang="en-US" sz="6200" b="0" baseline="-25000" dirty="0" err="1" smtClean="0">
                <a:latin typeface="Arial" pitchFamily="34" charset="0"/>
                <a:cs typeface="Arial" pitchFamily="34" charset="0"/>
              </a:rPr>
              <a:t>Heme</a:t>
            </a:r>
            <a:r>
              <a:rPr lang="en-US" sz="6200" b="0" baseline="-25000" dirty="0" smtClean="0">
                <a:latin typeface="Arial" pitchFamily="34" charset="0"/>
                <a:cs typeface="Arial" pitchFamily="34" charset="0"/>
              </a:rPr>
              <a:t> is in red. </a:t>
            </a:r>
            <a:endParaRPr lang="ru-RU" sz="6200" b="0" dirty="0" smtClean="0">
              <a:latin typeface="Arial" pitchFamily="34" charset="0"/>
              <a:cs typeface="Arial" pitchFamily="34" charset="0"/>
            </a:endParaRPr>
          </a:p>
          <a:p>
            <a:endParaRPr lang="ru-RU" dirty="0"/>
          </a:p>
        </p:txBody>
      </p:sp>
      <p:pic>
        <p:nvPicPr>
          <p:cNvPr id="7" name="Picture 2"/>
          <p:cNvPicPr>
            <a:picLocks noGrp="1" noChangeAspect="1" noChangeArrowheads="1"/>
          </p:cNvPicPr>
          <p:nvPr>
            <p:ph sz="quarter" idx="4"/>
          </p:nvPr>
        </p:nvPicPr>
        <p:blipFill>
          <a:blip r:embed="rId2" cstate="email">
            <a:extLst>
              <a:ext uri="{28A0092B-C50C-407E-A947-70E740481C1C}">
                <a14:useLocalDpi xmlns:a14="http://schemas.microsoft.com/office/drawing/2010/main"/>
              </a:ext>
            </a:extLst>
          </a:blip>
          <a:srcRect/>
          <a:stretch>
            <a:fillRect/>
          </a:stretch>
        </p:blipFill>
        <p:spPr bwMode="auto">
          <a:xfrm>
            <a:off x="4645025" y="2202871"/>
            <a:ext cx="4041775" cy="3895296"/>
          </a:xfrm>
          <a:prstGeom prst="rect">
            <a:avLst/>
          </a:prstGeom>
          <a:noFill/>
          <a:ln w="9525">
            <a:noFill/>
            <a:miter lim="800000"/>
            <a:headEnd/>
            <a:tailEnd/>
          </a:ln>
        </p:spPr>
      </p:pic>
      <p:pic>
        <p:nvPicPr>
          <p:cNvPr id="3074" name="Picture 2"/>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457200" y="2247561"/>
            <a:ext cx="4040188" cy="380591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50405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Action of retrovirus </a:t>
            </a:r>
            <a:r>
              <a:rPr lang="en-US" dirty="0" err="1" smtClean="0"/>
              <a:t>revertase</a:t>
            </a:r>
            <a:endParaRPr lang="ru-RU" dirty="0"/>
          </a:p>
        </p:txBody>
      </p:sp>
      <p:pic>
        <p:nvPicPr>
          <p:cNvPr id="4" name="Содержимое 3" descr="Extended_Central_Dogma_with_Enzymes.jpg"/>
          <p:cNvPicPr>
            <a:picLocks noGrp="1" noChangeAspect="1"/>
          </p:cNvPicPr>
          <p:nvPr>
            <p:ph idx="1"/>
          </p:nvPr>
        </p:nvPicPr>
        <p:blipFill>
          <a:blip r:embed="rId2" cstate="email">
            <a:extLst>
              <a:ext uri="{28A0092B-C50C-407E-A947-70E740481C1C}">
                <a14:useLocalDpi xmlns:a14="http://schemas.microsoft.com/office/drawing/2010/main"/>
              </a:ext>
            </a:extLst>
          </a:blip>
          <a:srcRect b="-417"/>
          <a:stretch>
            <a:fillRect/>
          </a:stretch>
        </p:blipFill>
        <p:spPr>
          <a:xfrm>
            <a:off x="14359" y="836712"/>
            <a:ext cx="8973953" cy="4896545"/>
          </a:xfr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043608" y="0"/>
            <a:ext cx="7313612" cy="692696"/>
          </a:xfrm>
        </p:spPr>
        <p:style>
          <a:lnRef idx="1">
            <a:schemeClr val="accent3"/>
          </a:lnRef>
          <a:fillRef idx="2">
            <a:schemeClr val="accent3"/>
          </a:fillRef>
          <a:effectRef idx="1">
            <a:schemeClr val="accent3"/>
          </a:effectRef>
          <a:fontRef idx="minor">
            <a:schemeClr val="dk1"/>
          </a:fontRef>
        </p:style>
        <p:txBody>
          <a:bodyPr>
            <a:noAutofit/>
          </a:bodyPr>
          <a:lstStyle/>
          <a:p>
            <a:r>
              <a:rPr lang="en-US" sz="2400" b="1" dirty="0" smtClean="0">
                <a:solidFill>
                  <a:schemeClr val="tx1"/>
                </a:solidFill>
                <a:latin typeface="Arial" pitchFamily="34" charset="0"/>
                <a:cs typeface="Arial" pitchFamily="34" charset="0"/>
              </a:rPr>
              <a:t>Gene expression in </a:t>
            </a:r>
            <a:r>
              <a:rPr lang="en-US" sz="2400" b="1" i="1" dirty="0" smtClean="0">
                <a:latin typeface="Arial" pitchFamily="34" charset="0"/>
                <a:cs typeface="Arial" pitchFamily="34" charset="0"/>
              </a:rPr>
              <a:t>L</a:t>
            </a:r>
            <a:r>
              <a:rPr lang="ru-RU" sz="2400" b="1" i="1" dirty="0" err="1" smtClean="0">
                <a:latin typeface="Arial" pitchFamily="34" charset="0"/>
                <a:cs typeface="Arial" pitchFamily="34" charset="0"/>
              </a:rPr>
              <a:t>ac</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operon</a:t>
            </a:r>
            <a:r>
              <a:rPr lang="ru-RU" sz="2400" b="1" dirty="0" smtClean="0">
                <a:latin typeface="Arial" pitchFamily="34" charset="0"/>
                <a:cs typeface="Arial" pitchFamily="34" charset="0"/>
              </a:rPr>
              <a:t> </a:t>
            </a:r>
            <a:r>
              <a:rPr lang="en-US" sz="2400" b="1" dirty="0" smtClean="0">
                <a:latin typeface="Arial" pitchFamily="34" charset="0"/>
                <a:cs typeface="Arial" pitchFamily="34" charset="0"/>
              </a:rPr>
              <a:t>of </a:t>
            </a:r>
            <a:r>
              <a:rPr lang="ru-RU" sz="2400" b="1" i="1" dirty="0" smtClean="0">
                <a:latin typeface="Arial" pitchFamily="34" charset="0"/>
                <a:cs typeface="Arial" pitchFamily="34" charset="0"/>
              </a:rPr>
              <a:t>E. </a:t>
            </a:r>
            <a:r>
              <a:rPr lang="en-US" sz="2400" b="1" i="1" dirty="0" smtClean="0">
                <a:latin typeface="Arial" pitchFamily="34" charset="0"/>
                <a:cs typeface="Arial" pitchFamily="34" charset="0"/>
              </a:rPr>
              <a:t>c</a:t>
            </a:r>
            <a:r>
              <a:rPr lang="ru-RU" sz="2400" b="1" i="1" dirty="0" err="1" smtClean="0">
                <a:latin typeface="Arial" pitchFamily="34" charset="0"/>
                <a:cs typeface="Arial" pitchFamily="34" charset="0"/>
              </a:rPr>
              <a:t>oli</a:t>
            </a:r>
            <a:r>
              <a:rPr lang="en-US" sz="2400" b="1" i="1" dirty="0" smtClean="0"/>
              <a:t/>
            </a:r>
            <a:br>
              <a:rPr lang="en-US" sz="2400" b="1" i="1" dirty="0" smtClean="0"/>
            </a:br>
            <a:endParaRPr lang="ru-RU" sz="2400" dirty="0">
              <a:solidFill>
                <a:schemeClr val="tx1"/>
              </a:solidFill>
              <a:latin typeface="Chalkboard" charset="0"/>
            </a:endParaRPr>
          </a:p>
        </p:txBody>
      </p:sp>
      <p:sp>
        <p:nvSpPr>
          <p:cNvPr id="152579" name="Rectangle 3"/>
          <p:cNvSpPr>
            <a:spLocks noGrp="1" noChangeArrowheads="1"/>
          </p:cNvSpPr>
          <p:nvPr>
            <p:ph type="body" idx="1"/>
          </p:nvPr>
        </p:nvSpPr>
        <p:spPr>
          <a:xfrm>
            <a:off x="-36512" y="764704"/>
            <a:ext cx="9036496" cy="5616575"/>
          </a:xfrm>
        </p:spPr>
        <p:txBody>
          <a:bodyPr>
            <a:normAutofit lnSpcReduction="10000"/>
          </a:bodyPr>
          <a:lstStyle/>
          <a:p>
            <a:pPr>
              <a:lnSpc>
                <a:spcPct val="80000"/>
              </a:lnSpc>
              <a:buFont typeface="Wingdings" pitchFamily="2" charset="2"/>
              <a:buNone/>
            </a:pPr>
            <a:r>
              <a:rPr lang="en-US" sz="2000" dirty="0" smtClean="0"/>
              <a:t>Genes under control of one promoter are </a:t>
            </a:r>
            <a:r>
              <a:rPr lang="en-US" sz="2000" dirty="0" err="1" smtClean="0"/>
              <a:t>colled</a:t>
            </a:r>
            <a:r>
              <a:rPr lang="en-US" sz="2000" dirty="0" smtClean="0"/>
              <a:t> </a:t>
            </a:r>
            <a:r>
              <a:rPr lang="en-US" sz="2000" dirty="0" err="1" smtClean="0"/>
              <a:t>operon</a:t>
            </a:r>
            <a:r>
              <a:rPr lang="en-US" sz="2000" dirty="0" smtClean="0"/>
              <a:t>. </a:t>
            </a:r>
            <a:r>
              <a:rPr lang="en-US" sz="2000" i="1" dirty="0" smtClean="0"/>
              <a:t>Lac</a:t>
            </a:r>
            <a:r>
              <a:rPr lang="en-US" sz="2000" dirty="0" smtClean="0"/>
              <a:t> </a:t>
            </a:r>
            <a:r>
              <a:rPr lang="en-US" sz="2000" dirty="0" err="1" smtClean="0"/>
              <a:t>operon</a:t>
            </a:r>
            <a:r>
              <a:rPr lang="en-US" sz="2000" dirty="0" smtClean="0"/>
              <a:t> has 3 genes </a:t>
            </a:r>
            <a:r>
              <a:rPr lang="en-US" sz="2000" b="1" i="1" dirty="0" smtClean="0"/>
              <a:t>z</a:t>
            </a:r>
            <a:r>
              <a:rPr lang="en-US" sz="2000" i="1" dirty="0" smtClean="0"/>
              <a:t>, </a:t>
            </a:r>
            <a:r>
              <a:rPr lang="en-US" sz="2000" b="1" i="1" dirty="0" smtClean="0"/>
              <a:t>y</a:t>
            </a:r>
            <a:r>
              <a:rPr lang="en-US" sz="2000" i="1" dirty="0" smtClean="0"/>
              <a:t> </a:t>
            </a:r>
            <a:r>
              <a:rPr lang="en-US" sz="2000" dirty="0" smtClean="0"/>
              <a:t>and </a:t>
            </a:r>
            <a:r>
              <a:rPr lang="el-GR" sz="2000" b="1" i="1" dirty="0" smtClean="0"/>
              <a:t>α</a:t>
            </a:r>
            <a:r>
              <a:rPr lang="en-US" sz="2000" dirty="0" smtClean="0"/>
              <a:t> under control of  one </a:t>
            </a:r>
            <a:r>
              <a:rPr lang="en-US" sz="2000" dirty="0" err="1" smtClean="0"/>
              <a:t>promotor</a:t>
            </a:r>
            <a:r>
              <a:rPr lang="en-US" sz="2000" dirty="0" smtClean="0"/>
              <a:t>. </a:t>
            </a:r>
            <a:endParaRPr lang="ru-RU" sz="2000" dirty="0"/>
          </a:p>
          <a:p>
            <a:pPr>
              <a:lnSpc>
                <a:spcPct val="80000"/>
              </a:lnSpc>
            </a:pPr>
            <a:r>
              <a:rPr lang="ru-RU" sz="2000" dirty="0" err="1"/>
              <a:t>Function</a:t>
            </a:r>
            <a:r>
              <a:rPr lang="ru-RU" sz="2000" dirty="0"/>
              <a:t> - </a:t>
            </a:r>
            <a:r>
              <a:rPr lang="ru-RU" sz="2000" dirty="0" err="1"/>
              <a:t>to</a:t>
            </a:r>
            <a:r>
              <a:rPr lang="ru-RU" sz="2000" dirty="0"/>
              <a:t> </a:t>
            </a:r>
            <a:r>
              <a:rPr lang="ru-RU" sz="2000" dirty="0" err="1"/>
              <a:t>produce</a:t>
            </a:r>
            <a:r>
              <a:rPr lang="ru-RU" sz="2000" dirty="0"/>
              <a:t> </a:t>
            </a:r>
            <a:r>
              <a:rPr lang="ru-RU" sz="2000" dirty="0" err="1"/>
              <a:t>enzymes</a:t>
            </a:r>
            <a:r>
              <a:rPr lang="ru-RU" sz="2000" dirty="0"/>
              <a:t> </a:t>
            </a:r>
            <a:r>
              <a:rPr lang="ru-RU" sz="2000" dirty="0" err="1"/>
              <a:t>which</a:t>
            </a:r>
            <a:r>
              <a:rPr lang="ru-RU" sz="2000" dirty="0"/>
              <a:t> </a:t>
            </a:r>
            <a:r>
              <a:rPr lang="ru-RU" sz="2000" dirty="0" err="1"/>
              <a:t>break</a:t>
            </a:r>
            <a:r>
              <a:rPr lang="ru-RU" sz="2000" dirty="0"/>
              <a:t> </a:t>
            </a:r>
            <a:r>
              <a:rPr lang="ru-RU" sz="2000" dirty="0" err="1"/>
              <a:t>down</a:t>
            </a:r>
            <a:r>
              <a:rPr lang="ru-RU" sz="2000" dirty="0"/>
              <a:t> </a:t>
            </a:r>
            <a:r>
              <a:rPr lang="ru-RU" sz="2000" dirty="0" err="1">
                <a:solidFill>
                  <a:srgbClr val="FC98E7"/>
                </a:solidFill>
                <a:hlinkClick r:id="rId2"/>
              </a:rPr>
              <a:t>lactose</a:t>
            </a:r>
            <a:r>
              <a:rPr lang="ru-RU" sz="2000" dirty="0">
                <a:solidFill>
                  <a:srgbClr val="FC98E7"/>
                </a:solidFill>
              </a:rPr>
              <a:t> </a:t>
            </a:r>
            <a:r>
              <a:rPr lang="ru-RU" sz="2000" dirty="0"/>
              <a:t>(</a:t>
            </a:r>
            <a:r>
              <a:rPr lang="ru-RU" sz="2000" dirty="0" err="1"/>
              <a:t>milk</a:t>
            </a:r>
            <a:r>
              <a:rPr lang="ru-RU" sz="2000" dirty="0"/>
              <a:t> </a:t>
            </a:r>
            <a:r>
              <a:rPr lang="ru-RU" sz="2000" dirty="0" err="1"/>
              <a:t>sugar</a:t>
            </a:r>
            <a:r>
              <a:rPr lang="ru-RU" sz="2000" dirty="0"/>
              <a:t>) </a:t>
            </a:r>
            <a:r>
              <a:rPr lang="en-US" sz="2000" dirty="0" smtClean="0"/>
              <a:t>to glucose and </a:t>
            </a:r>
            <a:r>
              <a:rPr lang="en-US" sz="2000" dirty="0" err="1" smtClean="0"/>
              <a:t>galactose</a:t>
            </a:r>
            <a:endParaRPr lang="ru-RU" sz="2000" dirty="0"/>
          </a:p>
          <a:p>
            <a:pPr lvl="1">
              <a:lnSpc>
                <a:spcPct val="80000"/>
              </a:lnSpc>
            </a:pPr>
            <a:r>
              <a:rPr lang="ru-RU" sz="1800" dirty="0" err="1"/>
              <a:t>when</a:t>
            </a:r>
            <a:r>
              <a:rPr lang="ru-RU" sz="1800" dirty="0"/>
              <a:t> </a:t>
            </a:r>
            <a:r>
              <a:rPr lang="ru-RU" sz="1800" dirty="0" err="1"/>
              <a:t>lactose</a:t>
            </a:r>
            <a:r>
              <a:rPr lang="ru-RU" sz="1800" dirty="0"/>
              <a:t> </a:t>
            </a:r>
            <a:r>
              <a:rPr lang="ru-RU" sz="1800" dirty="0" err="1"/>
              <a:t>is</a:t>
            </a:r>
            <a:r>
              <a:rPr lang="ru-RU" sz="1800" dirty="0"/>
              <a:t> </a:t>
            </a:r>
            <a:r>
              <a:rPr lang="ru-RU" sz="1800" dirty="0" err="1"/>
              <a:t>present</a:t>
            </a:r>
            <a:r>
              <a:rPr lang="ru-RU" sz="1800" dirty="0"/>
              <a:t>, </a:t>
            </a:r>
            <a:r>
              <a:rPr lang="ru-RU" sz="1800" dirty="0" err="1" smtClean="0"/>
              <a:t>the</a:t>
            </a:r>
            <a:r>
              <a:rPr lang="en-US" sz="1800" dirty="0" smtClean="0"/>
              <a:t> genes</a:t>
            </a:r>
            <a:r>
              <a:rPr lang="ru-RU" sz="1800" dirty="0" smtClean="0"/>
              <a:t> </a:t>
            </a:r>
            <a:r>
              <a:rPr lang="ru-RU" sz="1800" dirty="0" err="1"/>
              <a:t>turn</a:t>
            </a:r>
            <a:r>
              <a:rPr lang="ru-RU" sz="1800" dirty="0"/>
              <a:t> </a:t>
            </a:r>
            <a:r>
              <a:rPr lang="ru-RU" sz="1800" dirty="0" err="1"/>
              <a:t>on</a:t>
            </a:r>
            <a:r>
              <a:rPr lang="ru-RU" sz="1800" dirty="0"/>
              <a:t> </a:t>
            </a:r>
            <a:r>
              <a:rPr lang="ru-RU" sz="1800" dirty="0" err="1"/>
              <a:t>and</a:t>
            </a:r>
            <a:r>
              <a:rPr lang="ru-RU" sz="1800" dirty="0"/>
              <a:t> </a:t>
            </a:r>
            <a:r>
              <a:rPr lang="ru-RU" sz="1800" dirty="0" err="1"/>
              <a:t>produce</a:t>
            </a:r>
            <a:r>
              <a:rPr lang="ru-RU" sz="1800" dirty="0"/>
              <a:t> </a:t>
            </a:r>
            <a:r>
              <a:rPr lang="ru-RU" sz="1800" dirty="0" err="1"/>
              <a:t>enzymes</a:t>
            </a:r>
            <a:r>
              <a:rPr lang="ru-RU" sz="1800" dirty="0"/>
              <a:t> </a:t>
            </a:r>
          </a:p>
          <a:p>
            <a:pPr>
              <a:lnSpc>
                <a:spcPct val="80000"/>
              </a:lnSpc>
            </a:pPr>
            <a:r>
              <a:rPr lang="en-US" sz="2000" dirty="0" smtClean="0"/>
              <a:t>2</a:t>
            </a:r>
            <a:r>
              <a:rPr lang="ru-RU" sz="2000" dirty="0" smtClean="0"/>
              <a:t> </a:t>
            </a:r>
            <a:r>
              <a:rPr lang="ru-RU" sz="2000" dirty="0" err="1"/>
              <a:t>components</a:t>
            </a:r>
            <a:r>
              <a:rPr lang="ru-RU" sz="2000" dirty="0"/>
              <a:t> - </a:t>
            </a:r>
            <a:r>
              <a:rPr lang="ru-RU" sz="2000" b="1" dirty="0" err="1"/>
              <a:t>repressor</a:t>
            </a:r>
            <a:r>
              <a:rPr lang="ru-RU" sz="2000" b="1" dirty="0"/>
              <a:t> </a:t>
            </a:r>
            <a:r>
              <a:rPr lang="ru-RU" sz="2000" b="1" dirty="0" err="1" smtClean="0"/>
              <a:t>gene</a:t>
            </a:r>
            <a:r>
              <a:rPr lang="ru-RU" sz="2000" b="1" dirty="0" smtClean="0"/>
              <a:t> </a:t>
            </a:r>
            <a:r>
              <a:rPr lang="ru-RU" sz="2000" dirty="0" err="1"/>
              <a:t>and</a:t>
            </a:r>
            <a:r>
              <a:rPr lang="ru-RU" sz="2000" dirty="0"/>
              <a:t> </a:t>
            </a:r>
            <a:r>
              <a:rPr lang="ru-RU" sz="2000" b="1" dirty="0" err="1"/>
              <a:t>functional</a:t>
            </a:r>
            <a:r>
              <a:rPr lang="ru-RU" sz="2000" b="1" dirty="0"/>
              <a:t> </a:t>
            </a:r>
            <a:r>
              <a:rPr lang="ru-RU" sz="2000" b="1" dirty="0" err="1"/>
              <a:t>genes</a:t>
            </a:r>
            <a:r>
              <a:rPr lang="ru-RU" sz="2000" b="1" dirty="0"/>
              <a:t> </a:t>
            </a:r>
            <a:r>
              <a:rPr lang="en-US" sz="2000" b="1" dirty="0" smtClean="0"/>
              <a:t>of </a:t>
            </a:r>
            <a:r>
              <a:rPr lang="en-US" sz="2000" b="1" dirty="0" err="1" smtClean="0"/>
              <a:t>operon</a:t>
            </a:r>
            <a:endParaRPr lang="ru-RU" sz="2000" b="1" dirty="0"/>
          </a:p>
          <a:p>
            <a:pPr>
              <a:lnSpc>
                <a:spcPct val="80000"/>
              </a:lnSpc>
            </a:pPr>
            <a:r>
              <a:rPr lang="ru-RU" sz="2000" b="1" dirty="0" err="1"/>
              <a:t>Promoter</a:t>
            </a:r>
            <a:r>
              <a:rPr lang="ru-RU" sz="2000" b="1" dirty="0"/>
              <a:t> (P)</a:t>
            </a:r>
            <a:r>
              <a:rPr lang="ru-RU" sz="2000" dirty="0"/>
              <a:t> </a:t>
            </a:r>
            <a:r>
              <a:rPr lang="ru-RU" sz="2000" dirty="0" smtClean="0"/>
              <a:t>– </a:t>
            </a:r>
            <a:r>
              <a:rPr lang="en-US" sz="2000" dirty="0" smtClean="0"/>
              <a:t>a region of DNA where RNA polymerase and other proteins involved in regulation of transcription bind. It </a:t>
            </a:r>
            <a:r>
              <a:rPr lang="ru-RU" sz="2000" dirty="0" err="1" smtClean="0"/>
              <a:t>aids</a:t>
            </a:r>
            <a:r>
              <a:rPr lang="ru-RU" sz="2000" dirty="0" smtClean="0"/>
              <a:t> RNA </a:t>
            </a:r>
            <a:r>
              <a:rPr lang="ru-RU" sz="2000" dirty="0" err="1"/>
              <a:t>polymerase</a:t>
            </a:r>
            <a:r>
              <a:rPr lang="ru-RU" sz="2000" dirty="0"/>
              <a:t> </a:t>
            </a:r>
            <a:r>
              <a:rPr lang="ru-RU" sz="2000" dirty="0" err="1" smtClean="0"/>
              <a:t>binding</a:t>
            </a:r>
            <a:r>
              <a:rPr lang="en-US" sz="2000" dirty="0" smtClean="0"/>
              <a:t> </a:t>
            </a:r>
            <a:r>
              <a:rPr lang="ru-RU" sz="2000" dirty="0" smtClean="0"/>
              <a:t> </a:t>
            </a:r>
            <a:r>
              <a:rPr lang="en-US" sz="2000" dirty="0" smtClean="0"/>
              <a:t>to DNA template.</a:t>
            </a:r>
            <a:endParaRPr lang="ru-RU" sz="2000" dirty="0"/>
          </a:p>
          <a:p>
            <a:pPr>
              <a:lnSpc>
                <a:spcPct val="80000"/>
              </a:lnSpc>
            </a:pPr>
            <a:r>
              <a:rPr lang="ru-RU" sz="2000" b="1" dirty="0" err="1"/>
              <a:t>Operator</a:t>
            </a:r>
            <a:r>
              <a:rPr lang="ru-RU" sz="2000" b="1" dirty="0"/>
              <a:t> (O)</a:t>
            </a:r>
            <a:r>
              <a:rPr lang="ru-RU" sz="2000" dirty="0"/>
              <a:t> - "</a:t>
            </a:r>
            <a:r>
              <a:rPr lang="ru-RU" sz="2000" dirty="0" err="1"/>
              <a:t>on</a:t>
            </a:r>
            <a:r>
              <a:rPr lang="ru-RU" sz="2000" dirty="0"/>
              <a:t>/</a:t>
            </a:r>
            <a:r>
              <a:rPr lang="ru-RU" sz="2000" dirty="0" err="1"/>
              <a:t>off</a:t>
            </a:r>
            <a:r>
              <a:rPr lang="ru-RU" sz="2000" dirty="0"/>
              <a:t>" </a:t>
            </a:r>
            <a:r>
              <a:rPr lang="ru-RU" sz="2000" dirty="0" err="1"/>
              <a:t>switch</a:t>
            </a:r>
            <a:r>
              <a:rPr lang="ru-RU" sz="2000" dirty="0"/>
              <a:t> - </a:t>
            </a:r>
            <a:r>
              <a:rPr lang="ru-RU" sz="2000" dirty="0" err="1"/>
              <a:t>binding</a:t>
            </a:r>
            <a:r>
              <a:rPr lang="ru-RU" sz="2000" dirty="0"/>
              <a:t> </a:t>
            </a:r>
            <a:r>
              <a:rPr lang="ru-RU" sz="2000" dirty="0" err="1"/>
              <a:t>site</a:t>
            </a:r>
            <a:r>
              <a:rPr lang="ru-RU" sz="2000" dirty="0"/>
              <a:t> </a:t>
            </a:r>
            <a:r>
              <a:rPr lang="ru-RU" sz="2000" dirty="0" err="1"/>
              <a:t>for</a:t>
            </a:r>
            <a:r>
              <a:rPr lang="ru-RU" sz="2000" dirty="0"/>
              <a:t> </a:t>
            </a:r>
            <a:r>
              <a:rPr lang="ru-RU" sz="2000" dirty="0" err="1"/>
              <a:t>the</a:t>
            </a:r>
            <a:r>
              <a:rPr lang="ru-RU" sz="2000" dirty="0"/>
              <a:t> </a:t>
            </a:r>
            <a:r>
              <a:rPr lang="ru-RU" sz="2000" dirty="0" err="1"/>
              <a:t>repressor</a:t>
            </a:r>
            <a:r>
              <a:rPr lang="ru-RU" sz="2000" dirty="0"/>
              <a:t> </a:t>
            </a:r>
            <a:r>
              <a:rPr lang="ru-RU" sz="2000" dirty="0" err="1"/>
              <a:t>protein</a:t>
            </a:r>
            <a:r>
              <a:rPr lang="ru-RU" sz="2000" dirty="0"/>
              <a:t> </a:t>
            </a:r>
          </a:p>
          <a:p>
            <a:pPr lvl="1">
              <a:lnSpc>
                <a:spcPct val="80000"/>
              </a:lnSpc>
            </a:pPr>
            <a:r>
              <a:rPr lang="ru-RU" sz="1800" b="1" dirty="0" err="1" smtClean="0"/>
              <a:t>Repressor</a:t>
            </a:r>
            <a:r>
              <a:rPr lang="ru-RU" sz="1800" b="1" dirty="0" smtClean="0"/>
              <a:t> </a:t>
            </a:r>
            <a:r>
              <a:rPr lang="ru-RU" sz="1800" b="1" dirty="0" err="1"/>
              <a:t>gene</a:t>
            </a:r>
            <a:r>
              <a:rPr lang="ru-RU" sz="1800" b="1" dirty="0"/>
              <a:t> </a:t>
            </a:r>
            <a:r>
              <a:rPr lang="ru-RU" sz="1800" b="1" dirty="0" smtClean="0"/>
              <a:t>(</a:t>
            </a:r>
            <a:r>
              <a:rPr lang="en-US" sz="1800" b="1" i="1" dirty="0" smtClean="0"/>
              <a:t>l</a:t>
            </a:r>
            <a:r>
              <a:rPr lang="ru-RU" sz="1800" b="1" i="1" dirty="0" err="1" smtClean="0"/>
              <a:t>ac</a:t>
            </a:r>
            <a:r>
              <a:rPr lang="en-US" sz="1800" b="1" i="1" dirty="0" smtClean="0"/>
              <a:t> </a:t>
            </a:r>
            <a:r>
              <a:rPr lang="ru-RU" sz="1800" b="1" i="1" dirty="0" smtClean="0"/>
              <a:t>I</a:t>
            </a:r>
            <a:r>
              <a:rPr lang="ru-RU" sz="1800" b="1" dirty="0"/>
              <a:t>) </a:t>
            </a:r>
            <a:r>
              <a:rPr lang="ru-RU" sz="1800" dirty="0"/>
              <a:t>- </a:t>
            </a:r>
            <a:r>
              <a:rPr lang="ru-RU" sz="1800" dirty="0" err="1"/>
              <a:t>produces</a:t>
            </a:r>
            <a:r>
              <a:rPr lang="ru-RU" sz="1800" dirty="0"/>
              <a:t> </a:t>
            </a:r>
            <a:r>
              <a:rPr lang="ru-RU" sz="1800" dirty="0" err="1"/>
              <a:t>repressor</a:t>
            </a:r>
            <a:r>
              <a:rPr lang="ru-RU" sz="1800" dirty="0"/>
              <a:t> </a:t>
            </a:r>
            <a:r>
              <a:rPr lang="ru-RU" sz="1800" dirty="0" err="1"/>
              <a:t>protein</a:t>
            </a:r>
            <a:r>
              <a:rPr lang="ru-RU" sz="1800" dirty="0"/>
              <a:t> </a:t>
            </a:r>
            <a:r>
              <a:rPr lang="ru-RU" sz="1800" dirty="0" err="1" smtClean="0"/>
              <a:t>w</a:t>
            </a:r>
            <a:r>
              <a:rPr lang="en-US" sz="1800" dirty="0" err="1" smtClean="0"/>
              <a:t>ith</a:t>
            </a:r>
            <a:r>
              <a:rPr lang="ru-RU" sz="1800" dirty="0" smtClean="0"/>
              <a:t> </a:t>
            </a:r>
            <a:r>
              <a:rPr lang="en-US" sz="1800" dirty="0" smtClean="0"/>
              <a:t>2</a:t>
            </a:r>
            <a:r>
              <a:rPr lang="ru-RU" sz="1800" dirty="0" smtClean="0"/>
              <a:t> </a:t>
            </a:r>
            <a:r>
              <a:rPr lang="ru-RU" sz="1800" dirty="0" err="1"/>
              <a:t>binding</a:t>
            </a:r>
            <a:r>
              <a:rPr lang="ru-RU" sz="1800" dirty="0"/>
              <a:t> </a:t>
            </a:r>
            <a:r>
              <a:rPr lang="ru-RU" sz="1800" dirty="0" err="1"/>
              <a:t>sites</a:t>
            </a:r>
            <a:r>
              <a:rPr lang="ru-RU" sz="1800" dirty="0"/>
              <a:t>, </a:t>
            </a:r>
            <a:r>
              <a:rPr lang="en-US" sz="1800" dirty="0" smtClean="0"/>
              <a:t>1</a:t>
            </a:r>
            <a:r>
              <a:rPr lang="ru-RU" sz="1800" dirty="0" smtClean="0"/>
              <a:t> </a:t>
            </a:r>
            <a:r>
              <a:rPr lang="ru-RU" sz="1800" dirty="0" err="1"/>
              <a:t>for</a:t>
            </a:r>
            <a:r>
              <a:rPr lang="ru-RU" sz="1800" dirty="0"/>
              <a:t> </a:t>
            </a:r>
            <a:r>
              <a:rPr lang="ru-RU" sz="1800" dirty="0" err="1"/>
              <a:t>the</a:t>
            </a:r>
            <a:r>
              <a:rPr lang="ru-RU" sz="1800" dirty="0"/>
              <a:t> </a:t>
            </a:r>
            <a:r>
              <a:rPr lang="ru-RU" sz="1800" dirty="0" err="1"/>
              <a:t>operator</a:t>
            </a:r>
            <a:r>
              <a:rPr lang="ru-RU" sz="1800" dirty="0"/>
              <a:t> </a:t>
            </a:r>
            <a:r>
              <a:rPr lang="ru-RU" sz="1800" dirty="0" err="1"/>
              <a:t>and</a:t>
            </a:r>
            <a:r>
              <a:rPr lang="ru-RU" sz="1800" dirty="0"/>
              <a:t> </a:t>
            </a:r>
            <a:r>
              <a:rPr lang="en-US" sz="1800" dirty="0" smtClean="0"/>
              <a:t>1</a:t>
            </a:r>
            <a:r>
              <a:rPr lang="ru-RU" sz="1800" dirty="0" smtClean="0"/>
              <a:t> </a:t>
            </a:r>
            <a:r>
              <a:rPr lang="ru-RU" sz="1800" dirty="0" err="1"/>
              <a:t>for</a:t>
            </a:r>
            <a:r>
              <a:rPr lang="ru-RU" sz="1800" dirty="0"/>
              <a:t> </a:t>
            </a:r>
            <a:r>
              <a:rPr lang="ru-RU" sz="1800" dirty="0" err="1"/>
              <a:t>lactose</a:t>
            </a:r>
            <a:r>
              <a:rPr lang="ru-RU" sz="1800" dirty="0"/>
              <a:t> </a:t>
            </a:r>
            <a:endParaRPr lang="en-US" sz="1800" dirty="0" smtClean="0"/>
          </a:p>
          <a:p>
            <a:pPr lvl="1">
              <a:lnSpc>
                <a:spcPct val="80000"/>
              </a:lnSpc>
            </a:pPr>
            <a:r>
              <a:rPr lang="ru-RU" sz="1800" dirty="0" err="1" smtClean="0"/>
              <a:t>The</a:t>
            </a:r>
            <a:r>
              <a:rPr lang="ru-RU" sz="1800" dirty="0" smtClean="0"/>
              <a:t> </a:t>
            </a:r>
            <a:r>
              <a:rPr lang="ru-RU" sz="1800" dirty="0" err="1"/>
              <a:t>repressor</a:t>
            </a:r>
            <a:r>
              <a:rPr lang="ru-RU" sz="1800" dirty="0"/>
              <a:t> </a:t>
            </a:r>
            <a:r>
              <a:rPr lang="ru-RU" sz="1800" dirty="0" err="1"/>
              <a:t>protein</a:t>
            </a:r>
            <a:r>
              <a:rPr lang="ru-RU" sz="1800" dirty="0"/>
              <a:t> </a:t>
            </a:r>
            <a:r>
              <a:rPr lang="ru-RU" sz="1800" dirty="0" err="1"/>
              <a:t>is</a:t>
            </a:r>
            <a:r>
              <a:rPr lang="ru-RU" sz="1800" dirty="0"/>
              <a:t> </a:t>
            </a:r>
            <a:r>
              <a:rPr lang="ru-RU" sz="1800" dirty="0" err="1"/>
              <a:t>under</a:t>
            </a:r>
            <a:r>
              <a:rPr lang="ru-RU" sz="1800" dirty="0"/>
              <a:t> </a:t>
            </a:r>
            <a:r>
              <a:rPr lang="ru-RU" sz="1800" dirty="0" err="1"/>
              <a:t>allosteric</a:t>
            </a:r>
            <a:r>
              <a:rPr lang="ru-RU" sz="1800" dirty="0"/>
              <a:t> </a:t>
            </a:r>
            <a:r>
              <a:rPr lang="ru-RU" sz="1800" dirty="0" err="1"/>
              <a:t>control</a:t>
            </a:r>
            <a:r>
              <a:rPr lang="ru-RU" sz="1800" dirty="0"/>
              <a:t> - </a:t>
            </a:r>
            <a:r>
              <a:rPr lang="ru-RU" sz="1800" dirty="0" err="1"/>
              <a:t>when</a:t>
            </a:r>
            <a:r>
              <a:rPr lang="ru-RU" sz="1800" dirty="0"/>
              <a:t> </a:t>
            </a:r>
            <a:r>
              <a:rPr lang="ru-RU" sz="1800" dirty="0" err="1"/>
              <a:t>not</a:t>
            </a:r>
            <a:r>
              <a:rPr lang="ru-RU" sz="1800" dirty="0"/>
              <a:t> </a:t>
            </a:r>
            <a:r>
              <a:rPr lang="ru-RU" sz="1800" dirty="0" err="1"/>
              <a:t>bound</a:t>
            </a:r>
            <a:r>
              <a:rPr lang="ru-RU" sz="1800" dirty="0"/>
              <a:t> </a:t>
            </a:r>
            <a:r>
              <a:rPr lang="ru-RU" sz="1800" dirty="0" err="1"/>
              <a:t>to</a:t>
            </a:r>
            <a:r>
              <a:rPr lang="ru-RU" sz="1800" dirty="0"/>
              <a:t> </a:t>
            </a:r>
            <a:r>
              <a:rPr lang="ru-RU" sz="1800" dirty="0" err="1"/>
              <a:t>lactose</a:t>
            </a:r>
            <a:r>
              <a:rPr lang="ru-RU" sz="1800" dirty="0"/>
              <a:t>, </a:t>
            </a:r>
            <a:r>
              <a:rPr lang="ru-RU" sz="1800" dirty="0" err="1"/>
              <a:t>the</a:t>
            </a:r>
            <a:r>
              <a:rPr lang="ru-RU" sz="1800" dirty="0"/>
              <a:t> </a:t>
            </a:r>
            <a:r>
              <a:rPr lang="ru-RU" sz="1800" dirty="0" err="1"/>
              <a:t>repressor</a:t>
            </a:r>
            <a:r>
              <a:rPr lang="ru-RU" sz="1800" dirty="0"/>
              <a:t> </a:t>
            </a:r>
            <a:r>
              <a:rPr lang="ru-RU" sz="1800" dirty="0" err="1"/>
              <a:t>protein</a:t>
            </a:r>
            <a:r>
              <a:rPr lang="ru-RU" sz="1800" dirty="0"/>
              <a:t> </a:t>
            </a:r>
            <a:r>
              <a:rPr lang="ru-RU" sz="1800" dirty="0" err="1"/>
              <a:t>can</a:t>
            </a:r>
            <a:r>
              <a:rPr lang="ru-RU" sz="1800" dirty="0"/>
              <a:t> </a:t>
            </a:r>
            <a:r>
              <a:rPr lang="ru-RU" sz="1800" dirty="0" err="1"/>
              <a:t>bind</a:t>
            </a:r>
            <a:r>
              <a:rPr lang="ru-RU" sz="1800" dirty="0"/>
              <a:t> </a:t>
            </a:r>
            <a:r>
              <a:rPr lang="ru-RU" sz="1800" dirty="0" err="1"/>
              <a:t>to</a:t>
            </a:r>
            <a:r>
              <a:rPr lang="ru-RU" sz="1800" dirty="0"/>
              <a:t> </a:t>
            </a:r>
            <a:r>
              <a:rPr lang="ru-RU" sz="1800" dirty="0" err="1"/>
              <a:t>the</a:t>
            </a:r>
            <a:r>
              <a:rPr lang="ru-RU" sz="1800" dirty="0"/>
              <a:t> </a:t>
            </a:r>
            <a:r>
              <a:rPr lang="ru-RU" sz="1800" dirty="0" err="1" smtClean="0"/>
              <a:t>operator</a:t>
            </a:r>
            <a:r>
              <a:rPr lang="en-US" sz="1800" dirty="0" smtClean="0"/>
              <a:t> and prevent RNA polymerase from binding to the promoter</a:t>
            </a:r>
          </a:p>
          <a:p>
            <a:pPr lvl="1">
              <a:lnSpc>
                <a:spcPct val="80000"/>
              </a:lnSpc>
            </a:pPr>
            <a:r>
              <a:rPr lang="ru-RU" sz="1800" dirty="0" err="1" smtClean="0"/>
              <a:t>When</a:t>
            </a:r>
            <a:r>
              <a:rPr lang="ru-RU" sz="1800" dirty="0" smtClean="0"/>
              <a:t> </a:t>
            </a:r>
            <a:r>
              <a:rPr lang="ru-RU" sz="1800" dirty="0" err="1"/>
              <a:t>lactose</a:t>
            </a:r>
            <a:r>
              <a:rPr lang="ru-RU" sz="1800" dirty="0"/>
              <a:t> </a:t>
            </a:r>
            <a:r>
              <a:rPr lang="ru-RU" sz="1800" dirty="0" err="1"/>
              <a:t>is</a:t>
            </a:r>
            <a:r>
              <a:rPr lang="ru-RU" sz="1800" dirty="0"/>
              <a:t> </a:t>
            </a:r>
            <a:r>
              <a:rPr lang="ru-RU" sz="1800" dirty="0" err="1"/>
              <a:t>present</a:t>
            </a:r>
            <a:r>
              <a:rPr lang="ru-RU" sz="1800" dirty="0"/>
              <a:t>, </a:t>
            </a:r>
            <a:r>
              <a:rPr lang="ru-RU" sz="1800" dirty="0" err="1"/>
              <a:t>an</a:t>
            </a:r>
            <a:r>
              <a:rPr lang="ru-RU" sz="1800" dirty="0"/>
              <a:t> </a:t>
            </a:r>
            <a:r>
              <a:rPr lang="ru-RU" sz="1800" b="1" dirty="0" err="1"/>
              <a:t>isomer</a:t>
            </a:r>
            <a:r>
              <a:rPr lang="ru-RU" sz="1800" b="1" dirty="0"/>
              <a:t> </a:t>
            </a:r>
            <a:r>
              <a:rPr lang="ru-RU" sz="1800" b="1" dirty="0" err="1"/>
              <a:t>of</a:t>
            </a:r>
            <a:r>
              <a:rPr lang="ru-RU" sz="1800" b="1" dirty="0"/>
              <a:t> </a:t>
            </a:r>
            <a:r>
              <a:rPr lang="ru-RU" sz="1800" b="1" dirty="0" err="1"/>
              <a:t>lactose</a:t>
            </a:r>
            <a:r>
              <a:rPr lang="ru-RU" sz="1800" b="1" dirty="0"/>
              <a:t>, </a:t>
            </a:r>
            <a:r>
              <a:rPr lang="ru-RU" sz="1800" b="1" dirty="0" err="1"/>
              <a:t>allolactose</a:t>
            </a:r>
            <a:r>
              <a:rPr lang="ru-RU" sz="1800" dirty="0"/>
              <a:t>, </a:t>
            </a:r>
            <a:r>
              <a:rPr lang="ru-RU" sz="1800" dirty="0" err="1"/>
              <a:t>will</a:t>
            </a:r>
            <a:r>
              <a:rPr lang="ru-RU" sz="1800" dirty="0"/>
              <a:t> </a:t>
            </a:r>
            <a:r>
              <a:rPr lang="ru-RU" sz="1800" dirty="0" err="1"/>
              <a:t>also</a:t>
            </a:r>
            <a:r>
              <a:rPr lang="ru-RU" sz="1800" dirty="0"/>
              <a:t> </a:t>
            </a:r>
            <a:r>
              <a:rPr lang="ru-RU" sz="1800" dirty="0" err="1"/>
              <a:t>be</a:t>
            </a:r>
            <a:r>
              <a:rPr lang="ru-RU" sz="1800" dirty="0"/>
              <a:t> </a:t>
            </a:r>
            <a:r>
              <a:rPr lang="ru-RU" sz="1800" dirty="0" err="1"/>
              <a:t>present</a:t>
            </a:r>
            <a:r>
              <a:rPr lang="ru-RU" sz="1800" dirty="0"/>
              <a:t> </a:t>
            </a:r>
            <a:r>
              <a:rPr lang="ru-RU" sz="1800" dirty="0" err="1"/>
              <a:t>in</a:t>
            </a:r>
            <a:r>
              <a:rPr lang="ru-RU" sz="1800" dirty="0"/>
              <a:t> </a:t>
            </a:r>
            <a:r>
              <a:rPr lang="ru-RU" sz="1800" dirty="0" err="1"/>
              <a:t>small</a:t>
            </a:r>
            <a:r>
              <a:rPr lang="ru-RU" sz="1800" dirty="0"/>
              <a:t> </a:t>
            </a:r>
            <a:r>
              <a:rPr lang="ru-RU" sz="1800" dirty="0" err="1"/>
              <a:t>amounts</a:t>
            </a:r>
            <a:r>
              <a:rPr lang="ru-RU" sz="1800" dirty="0"/>
              <a:t>.  </a:t>
            </a:r>
            <a:r>
              <a:rPr lang="ru-RU" sz="1800" dirty="0" err="1"/>
              <a:t>Allolactose</a:t>
            </a:r>
            <a:r>
              <a:rPr lang="ru-RU" sz="1800" dirty="0"/>
              <a:t> </a:t>
            </a:r>
            <a:r>
              <a:rPr lang="ru-RU" sz="1800" dirty="0" err="1"/>
              <a:t>binds</a:t>
            </a:r>
            <a:r>
              <a:rPr lang="ru-RU" sz="1800" dirty="0"/>
              <a:t> </a:t>
            </a:r>
            <a:r>
              <a:rPr lang="ru-RU" sz="1800" dirty="0" err="1"/>
              <a:t>to</a:t>
            </a:r>
            <a:r>
              <a:rPr lang="ru-RU" sz="1800" dirty="0"/>
              <a:t> </a:t>
            </a:r>
            <a:r>
              <a:rPr lang="ru-RU" sz="1800" dirty="0" err="1"/>
              <a:t>the</a:t>
            </a:r>
            <a:r>
              <a:rPr lang="ru-RU" sz="1800" dirty="0"/>
              <a:t> </a:t>
            </a:r>
            <a:r>
              <a:rPr lang="ru-RU" sz="1800" dirty="0" err="1"/>
              <a:t>allosteric</a:t>
            </a:r>
            <a:r>
              <a:rPr lang="ru-RU" sz="1800" dirty="0"/>
              <a:t> </a:t>
            </a:r>
            <a:r>
              <a:rPr lang="ru-RU" sz="1800" dirty="0" err="1"/>
              <a:t>site</a:t>
            </a:r>
            <a:r>
              <a:rPr lang="ru-RU" sz="1800" dirty="0"/>
              <a:t> </a:t>
            </a:r>
            <a:r>
              <a:rPr lang="ru-RU" sz="1800" dirty="0" err="1"/>
              <a:t>and</a:t>
            </a:r>
            <a:r>
              <a:rPr lang="ru-RU" sz="1800" dirty="0"/>
              <a:t> </a:t>
            </a:r>
            <a:r>
              <a:rPr lang="ru-RU" sz="1800" dirty="0" err="1"/>
              <a:t>changes</a:t>
            </a:r>
            <a:r>
              <a:rPr lang="ru-RU" sz="1800" dirty="0"/>
              <a:t> </a:t>
            </a:r>
            <a:r>
              <a:rPr lang="ru-RU" sz="1800" dirty="0" err="1"/>
              <a:t>the</a:t>
            </a:r>
            <a:r>
              <a:rPr lang="ru-RU" sz="1800" dirty="0"/>
              <a:t> </a:t>
            </a:r>
            <a:r>
              <a:rPr lang="ru-RU" sz="1800" dirty="0" err="1"/>
              <a:t>conformation</a:t>
            </a:r>
            <a:r>
              <a:rPr lang="ru-RU" sz="1800" dirty="0"/>
              <a:t> </a:t>
            </a:r>
            <a:r>
              <a:rPr lang="ru-RU" sz="1800" dirty="0" err="1"/>
              <a:t>of</a:t>
            </a:r>
            <a:r>
              <a:rPr lang="ru-RU" sz="1800" dirty="0"/>
              <a:t> </a:t>
            </a:r>
            <a:r>
              <a:rPr lang="ru-RU" sz="1800" dirty="0" err="1"/>
              <a:t>the</a:t>
            </a:r>
            <a:r>
              <a:rPr lang="ru-RU" sz="1800" dirty="0"/>
              <a:t> </a:t>
            </a:r>
            <a:r>
              <a:rPr lang="ru-RU" sz="1800" dirty="0" err="1"/>
              <a:t>repressor</a:t>
            </a:r>
            <a:r>
              <a:rPr lang="ru-RU" sz="1800" dirty="0"/>
              <a:t> </a:t>
            </a:r>
            <a:r>
              <a:rPr lang="ru-RU" sz="1800" dirty="0" err="1"/>
              <a:t>protein</a:t>
            </a:r>
            <a:r>
              <a:rPr lang="ru-RU" sz="1800" dirty="0"/>
              <a:t> </a:t>
            </a:r>
            <a:r>
              <a:rPr lang="ru-RU" sz="1800" dirty="0" err="1"/>
              <a:t>so</a:t>
            </a:r>
            <a:r>
              <a:rPr lang="ru-RU" sz="1800" dirty="0"/>
              <a:t> </a:t>
            </a:r>
            <a:r>
              <a:rPr lang="ru-RU" sz="1800" dirty="0" err="1"/>
              <a:t>that</a:t>
            </a:r>
            <a:r>
              <a:rPr lang="ru-RU" sz="1800" dirty="0"/>
              <a:t> </a:t>
            </a:r>
            <a:r>
              <a:rPr lang="ru-RU" sz="1800" dirty="0" err="1"/>
              <a:t>it</a:t>
            </a:r>
            <a:r>
              <a:rPr lang="ru-RU" sz="1800" dirty="0"/>
              <a:t> </a:t>
            </a:r>
            <a:r>
              <a:rPr lang="ru-RU" sz="1800" dirty="0" err="1"/>
              <a:t>is</a:t>
            </a:r>
            <a:r>
              <a:rPr lang="ru-RU" sz="1800" dirty="0"/>
              <a:t> </a:t>
            </a:r>
            <a:r>
              <a:rPr lang="ru-RU" sz="1800" dirty="0" err="1"/>
              <a:t>no</a:t>
            </a:r>
            <a:r>
              <a:rPr lang="ru-RU" sz="1800" dirty="0"/>
              <a:t> </a:t>
            </a:r>
            <a:r>
              <a:rPr lang="ru-RU" sz="1800" dirty="0" err="1"/>
              <a:t>longer</a:t>
            </a:r>
            <a:r>
              <a:rPr lang="ru-RU" sz="1800" dirty="0"/>
              <a:t> </a:t>
            </a:r>
            <a:r>
              <a:rPr lang="ru-RU" sz="1800" dirty="0" err="1"/>
              <a:t>capable</a:t>
            </a:r>
            <a:r>
              <a:rPr lang="ru-RU" sz="1800" dirty="0"/>
              <a:t> </a:t>
            </a:r>
            <a:r>
              <a:rPr lang="ru-RU" sz="1800" dirty="0" err="1"/>
              <a:t>of</a:t>
            </a:r>
            <a:r>
              <a:rPr lang="ru-RU" sz="1800" dirty="0"/>
              <a:t> </a:t>
            </a:r>
            <a:r>
              <a:rPr lang="ru-RU" sz="1800" dirty="0" err="1"/>
              <a:t>binding</a:t>
            </a:r>
            <a:r>
              <a:rPr lang="ru-RU" sz="1800" dirty="0"/>
              <a:t> </a:t>
            </a:r>
            <a:r>
              <a:rPr lang="ru-RU" sz="1800" dirty="0" err="1"/>
              <a:t>to</a:t>
            </a:r>
            <a:r>
              <a:rPr lang="ru-RU" sz="1800" dirty="0"/>
              <a:t> </a:t>
            </a:r>
            <a:r>
              <a:rPr lang="ru-RU" sz="1800" dirty="0" err="1"/>
              <a:t>the</a:t>
            </a:r>
            <a:r>
              <a:rPr lang="ru-RU" sz="1800" dirty="0"/>
              <a:t> </a:t>
            </a:r>
            <a:r>
              <a:rPr lang="ru-RU" sz="1800" dirty="0" err="1"/>
              <a:t>operator</a:t>
            </a:r>
            <a:r>
              <a:rPr lang="ru-RU" sz="1800" dirty="0"/>
              <a:t> </a:t>
            </a:r>
          </a:p>
          <a:p>
            <a:pPr>
              <a:lnSpc>
                <a:spcPct val="80000"/>
              </a:lnSpc>
              <a:buNone/>
            </a:pPr>
            <a:r>
              <a:rPr lang="ru-RU" sz="1800" b="1" dirty="0" err="1" smtClean="0"/>
              <a:t>Repressor</a:t>
            </a:r>
            <a:r>
              <a:rPr lang="ru-RU" sz="1800" b="1" dirty="0" smtClean="0"/>
              <a:t> (</a:t>
            </a:r>
            <a:r>
              <a:rPr lang="ru-RU" sz="1800" b="1" i="1" dirty="0" err="1" smtClean="0"/>
              <a:t>lac</a:t>
            </a:r>
            <a:r>
              <a:rPr lang="en-US" sz="1800" b="1" i="1" dirty="0" smtClean="0"/>
              <a:t> </a:t>
            </a:r>
            <a:r>
              <a:rPr lang="ru-RU" sz="1800" b="1" i="1" dirty="0" smtClean="0"/>
              <a:t>I</a:t>
            </a:r>
            <a:r>
              <a:rPr lang="ru-RU" sz="1800" b="1" dirty="0" smtClean="0"/>
              <a:t>) </a:t>
            </a:r>
            <a:r>
              <a:rPr lang="ru-RU" sz="1800" b="1" dirty="0" err="1" smtClean="0"/>
              <a:t>gene</a:t>
            </a:r>
            <a:r>
              <a:rPr lang="ru-RU" sz="1800" b="1" dirty="0" smtClean="0"/>
              <a:t> </a:t>
            </a:r>
            <a:r>
              <a:rPr lang="en-US" sz="1800" b="1" dirty="0" smtClean="0"/>
              <a:t>regulation of </a:t>
            </a:r>
            <a:r>
              <a:rPr lang="en-US" sz="1800" b="1" dirty="0" err="1" smtClean="0"/>
              <a:t>operon</a:t>
            </a:r>
            <a:r>
              <a:rPr lang="en-US" sz="1800" b="1" dirty="0" smtClean="0"/>
              <a:t> </a:t>
            </a:r>
            <a:r>
              <a:rPr lang="en-US" sz="1800" dirty="0" smtClean="0"/>
              <a:t>is called </a:t>
            </a:r>
            <a:r>
              <a:rPr lang="en-US" sz="1800" b="1" dirty="0" smtClean="0"/>
              <a:t>negative control.</a:t>
            </a:r>
          </a:p>
          <a:p>
            <a:pPr>
              <a:lnSpc>
                <a:spcPct val="80000"/>
              </a:lnSpc>
              <a:buNone/>
            </a:pPr>
            <a:r>
              <a:rPr lang="en-US" sz="1800" b="1" dirty="0" smtClean="0"/>
              <a:t>Positive control: </a:t>
            </a:r>
            <a:r>
              <a:rPr lang="en-US" sz="1800" dirty="0" smtClean="0"/>
              <a:t>When glucose is absent </a:t>
            </a:r>
            <a:r>
              <a:rPr lang="en-US" sz="1800" b="1" dirty="0" smtClean="0"/>
              <a:t>cyclic AMP</a:t>
            </a:r>
            <a:r>
              <a:rPr lang="en-US" sz="1800" dirty="0" smtClean="0"/>
              <a:t> (</a:t>
            </a:r>
            <a:r>
              <a:rPr lang="en-US" sz="1800" dirty="0" err="1" smtClean="0"/>
              <a:t>cAMP</a:t>
            </a:r>
            <a:r>
              <a:rPr lang="en-US" sz="1800" dirty="0" smtClean="0"/>
              <a:t>) increases in the cell, </a:t>
            </a:r>
            <a:r>
              <a:rPr lang="en-US" sz="1800" dirty="0" err="1" smtClean="0"/>
              <a:t>cAMP</a:t>
            </a:r>
            <a:r>
              <a:rPr lang="en-US" sz="1800" dirty="0" smtClean="0"/>
              <a:t> binds to the </a:t>
            </a:r>
            <a:r>
              <a:rPr lang="en-US" sz="1800" b="1" dirty="0" err="1" smtClean="0"/>
              <a:t>catabolite</a:t>
            </a:r>
            <a:r>
              <a:rPr lang="en-US" sz="1800" b="1" dirty="0" smtClean="0"/>
              <a:t> activator protein </a:t>
            </a:r>
            <a:r>
              <a:rPr lang="en-US" sz="1800" dirty="0" smtClean="0"/>
              <a:t>(CAP). </a:t>
            </a:r>
            <a:r>
              <a:rPr lang="en-US" sz="1800" dirty="0" err="1" smtClean="0"/>
              <a:t>Coplex</a:t>
            </a:r>
            <a:r>
              <a:rPr lang="en-US" sz="1800" dirty="0" smtClean="0"/>
              <a:t> </a:t>
            </a:r>
            <a:r>
              <a:rPr lang="en-US" sz="1800" dirty="0" err="1" smtClean="0"/>
              <a:t>cAMP</a:t>
            </a:r>
            <a:r>
              <a:rPr lang="en-US" sz="1800" dirty="0" smtClean="0"/>
              <a:t>-CAP binds to CAP binding site hear the </a:t>
            </a:r>
            <a:r>
              <a:rPr lang="en-US" sz="1800" dirty="0" err="1" smtClean="0"/>
              <a:t>promotor</a:t>
            </a:r>
            <a:r>
              <a:rPr lang="en-US" sz="1800" dirty="0" smtClean="0"/>
              <a:t>, however, not </a:t>
            </a:r>
            <a:r>
              <a:rPr lang="en-US" sz="1800" dirty="0" err="1" smtClean="0"/>
              <a:t>overlaping</a:t>
            </a:r>
            <a:r>
              <a:rPr lang="en-US" sz="1800" dirty="0" smtClean="0"/>
              <a:t> it. As a result, </a:t>
            </a:r>
            <a:r>
              <a:rPr lang="en-US" sz="1800" i="1" dirty="0" smtClean="0"/>
              <a:t>Lac-</a:t>
            </a:r>
            <a:r>
              <a:rPr lang="en-US" sz="1800" dirty="0" err="1" smtClean="0"/>
              <a:t>operon</a:t>
            </a:r>
            <a:r>
              <a:rPr lang="en-US" sz="1800" dirty="0" smtClean="0"/>
              <a:t> transcription is highly enhanced. When glucose is present, </a:t>
            </a:r>
            <a:r>
              <a:rPr lang="en-US" sz="1800" dirty="0" err="1" smtClean="0"/>
              <a:t>cAMP</a:t>
            </a:r>
            <a:r>
              <a:rPr lang="en-US" sz="1800" dirty="0" smtClean="0"/>
              <a:t> is low, complex </a:t>
            </a:r>
            <a:r>
              <a:rPr lang="en-US" sz="1800" dirty="0" err="1" smtClean="0"/>
              <a:t>cAMP</a:t>
            </a:r>
            <a:r>
              <a:rPr lang="en-US" sz="1800" dirty="0" smtClean="0"/>
              <a:t>-CAP does not form. The rate of transcription is not increased. If lactose absent, the </a:t>
            </a:r>
            <a:r>
              <a:rPr lang="en-US" sz="1800" i="1" dirty="0" smtClean="0"/>
              <a:t>Lac</a:t>
            </a:r>
            <a:r>
              <a:rPr lang="en-US" sz="1800" dirty="0" smtClean="0"/>
              <a:t>-</a:t>
            </a:r>
            <a:r>
              <a:rPr lang="en-US" sz="1800" dirty="0" err="1" smtClean="0"/>
              <a:t>operon</a:t>
            </a:r>
            <a:r>
              <a:rPr lang="en-US" sz="1800" dirty="0" smtClean="0"/>
              <a:t> is not expressed.</a:t>
            </a:r>
            <a:endParaRPr lang="ru-RU" sz="1800" dirty="0" smtClean="0"/>
          </a:p>
          <a:p>
            <a:pPr>
              <a:lnSpc>
                <a:spcPct val="80000"/>
              </a:lnSpc>
              <a:buNone/>
            </a:pPr>
            <a:endParaRPr lang="ru-RU"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2579">
                                            <p:txEl>
                                              <p:pRg st="0" end="0"/>
                                            </p:txEl>
                                          </p:spTgt>
                                        </p:tgtEl>
                                        <p:attrNameLst>
                                          <p:attrName>style.visibility</p:attrName>
                                        </p:attrNameLst>
                                      </p:cBhvr>
                                      <p:to>
                                        <p:strVal val="visible"/>
                                      </p:to>
                                    </p:set>
                                    <p:animEffect transition="in" filter="blinds(horizontal)">
                                      <p:cBhvr>
                                        <p:cTn id="7" dur="500"/>
                                        <p:tgtEl>
                                          <p:spTgt spid="152579">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52579">
                                            <p:txEl>
                                              <p:pRg st="1" end="1"/>
                                            </p:txEl>
                                          </p:spTgt>
                                        </p:tgtEl>
                                        <p:attrNameLst>
                                          <p:attrName>style.visibility</p:attrName>
                                        </p:attrNameLst>
                                      </p:cBhvr>
                                      <p:to>
                                        <p:strVal val="visible"/>
                                      </p:to>
                                    </p:set>
                                    <p:animEffect transition="in" filter="blinds(horizontal)">
                                      <p:cBhvr>
                                        <p:cTn id="11" dur="500"/>
                                        <p:tgtEl>
                                          <p:spTgt spid="152579">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52579">
                                            <p:txEl>
                                              <p:pRg st="2" end="2"/>
                                            </p:txEl>
                                          </p:spTgt>
                                        </p:tgtEl>
                                        <p:attrNameLst>
                                          <p:attrName>style.visibility</p:attrName>
                                        </p:attrNameLst>
                                      </p:cBhvr>
                                      <p:to>
                                        <p:strVal val="visible"/>
                                      </p:to>
                                    </p:set>
                                    <p:animEffect transition="in" filter="blinds(horizontal)">
                                      <p:cBhvr>
                                        <p:cTn id="15" dur="500"/>
                                        <p:tgtEl>
                                          <p:spTgt spid="152579">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52579">
                                            <p:txEl>
                                              <p:pRg st="3" end="3"/>
                                            </p:txEl>
                                          </p:spTgt>
                                        </p:tgtEl>
                                        <p:attrNameLst>
                                          <p:attrName>style.visibility</p:attrName>
                                        </p:attrNameLst>
                                      </p:cBhvr>
                                      <p:to>
                                        <p:strVal val="visible"/>
                                      </p:to>
                                    </p:set>
                                    <p:animEffect transition="in" filter="blinds(horizontal)">
                                      <p:cBhvr>
                                        <p:cTn id="19" dur="500"/>
                                        <p:tgtEl>
                                          <p:spTgt spid="152579">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52579">
                                            <p:txEl>
                                              <p:pRg st="4" end="4"/>
                                            </p:txEl>
                                          </p:spTgt>
                                        </p:tgtEl>
                                        <p:attrNameLst>
                                          <p:attrName>style.visibility</p:attrName>
                                        </p:attrNameLst>
                                      </p:cBhvr>
                                      <p:to>
                                        <p:strVal val="visible"/>
                                      </p:to>
                                    </p:set>
                                    <p:animEffect transition="in" filter="blinds(horizontal)">
                                      <p:cBhvr>
                                        <p:cTn id="23" dur="500"/>
                                        <p:tgtEl>
                                          <p:spTgt spid="152579">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52579">
                                            <p:txEl>
                                              <p:pRg st="5" end="5"/>
                                            </p:txEl>
                                          </p:spTgt>
                                        </p:tgtEl>
                                        <p:attrNameLst>
                                          <p:attrName>style.visibility</p:attrName>
                                        </p:attrNameLst>
                                      </p:cBhvr>
                                      <p:to>
                                        <p:strVal val="visible"/>
                                      </p:to>
                                    </p:set>
                                    <p:animEffect transition="in" filter="blinds(horizontal)">
                                      <p:cBhvr>
                                        <p:cTn id="27" dur="500"/>
                                        <p:tgtEl>
                                          <p:spTgt spid="152579">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152579">
                                            <p:txEl>
                                              <p:pRg st="6" end="6"/>
                                            </p:txEl>
                                          </p:spTgt>
                                        </p:tgtEl>
                                        <p:attrNameLst>
                                          <p:attrName>style.visibility</p:attrName>
                                        </p:attrNameLst>
                                      </p:cBhvr>
                                      <p:to>
                                        <p:strVal val="visible"/>
                                      </p:to>
                                    </p:set>
                                    <p:animEffect transition="in" filter="blinds(horizontal)">
                                      <p:cBhvr>
                                        <p:cTn id="31" dur="500"/>
                                        <p:tgtEl>
                                          <p:spTgt spid="152579">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152579">
                                            <p:txEl>
                                              <p:pRg st="7" end="7"/>
                                            </p:txEl>
                                          </p:spTgt>
                                        </p:tgtEl>
                                        <p:attrNameLst>
                                          <p:attrName>style.visibility</p:attrName>
                                        </p:attrNameLst>
                                      </p:cBhvr>
                                      <p:to>
                                        <p:strVal val="visible"/>
                                      </p:to>
                                    </p:set>
                                    <p:animEffect transition="in" filter="blinds(horizontal)">
                                      <p:cBhvr>
                                        <p:cTn id="35" dur="500"/>
                                        <p:tgtEl>
                                          <p:spTgt spid="152579">
                                            <p:txEl>
                                              <p:pRg st="7" end="7"/>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152579">
                                            <p:txEl>
                                              <p:pRg st="8" end="8"/>
                                            </p:txEl>
                                          </p:spTgt>
                                        </p:tgtEl>
                                        <p:attrNameLst>
                                          <p:attrName>style.visibility</p:attrName>
                                        </p:attrNameLst>
                                      </p:cBhvr>
                                      <p:to>
                                        <p:strVal val="visible"/>
                                      </p:to>
                                    </p:set>
                                    <p:animEffect transition="in" filter="blinds(horizontal)">
                                      <p:cBhvr>
                                        <p:cTn id="39" dur="500"/>
                                        <p:tgtEl>
                                          <p:spTgt spid="152579">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52579">
                                            <p:txEl>
                                              <p:pRg st="9" end="9"/>
                                            </p:txEl>
                                          </p:spTgt>
                                        </p:tgtEl>
                                        <p:attrNameLst>
                                          <p:attrName>style.visibility</p:attrName>
                                        </p:attrNameLst>
                                      </p:cBhvr>
                                      <p:to>
                                        <p:strVal val="visible"/>
                                      </p:to>
                                    </p:set>
                                    <p:animEffect transition="in" filter="blinds(horizontal)">
                                      <p:cBhvr>
                                        <p:cTn id="44" dur="500"/>
                                        <p:tgtEl>
                                          <p:spTgt spid="152579">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52579">
                                            <p:txEl>
                                              <p:pRg st="10" end="10"/>
                                            </p:txEl>
                                          </p:spTgt>
                                        </p:tgtEl>
                                        <p:attrNameLst>
                                          <p:attrName>style.visibility</p:attrName>
                                        </p:attrNameLst>
                                      </p:cBhvr>
                                      <p:to>
                                        <p:strVal val="visible"/>
                                      </p:to>
                                    </p:set>
                                    <p:animEffect transition="in" filter="blinds(horizontal)">
                                      <p:cBhvr>
                                        <p:cTn id="49" dur="500"/>
                                        <p:tgtEl>
                                          <p:spTgt spid="15257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4"/>
          <p:cNvSpPr>
            <a:spLocks noGrp="1" noChangeArrowheads="1"/>
          </p:cNvSpPr>
          <p:nvPr>
            <p:ph type="title"/>
          </p:nvPr>
        </p:nvSpPr>
        <p:spPr>
          <a:xfrm>
            <a:off x="179512" y="1"/>
            <a:ext cx="8784976" cy="126876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sz="2400" b="1" dirty="0" err="1"/>
              <a:t>Operation</a:t>
            </a:r>
            <a:r>
              <a:rPr lang="ru-RU" sz="2400" b="1" dirty="0"/>
              <a:t> - </a:t>
            </a:r>
            <a:r>
              <a:rPr lang="ru-RU" sz="2400" b="1" dirty="0" err="1"/>
              <a:t>If</a:t>
            </a:r>
            <a:r>
              <a:rPr lang="ru-RU" sz="2400" b="1" dirty="0"/>
              <a:t> </a:t>
            </a:r>
            <a:r>
              <a:rPr lang="ru-RU" sz="2400" b="1" dirty="0" err="1"/>
              <a:t>lactose</a:t>
            </a:r>
            <a:r>
              <a:rPr lang="ru-RU" sz="2400" b="1" dirty="0"/>
              <a:t> </a:t>
            </a:r>
            <a:r>
              <a:rPr lang="ru-RU" sz="2400" b="1" dirty="0" err="1"/>
              <a:t>is</a:t>
            </a:r>
            <a:r>
              <a:rPr lang="ru-RU" sz="2400" b="1" dirty="0"/>
              <a:t> </a:t>
            </a:r>
            <a:r>
              <a:rPr lang="ru-RU" sz="2400" b="1" dirty="0" err="1"/>
              <a:t>not</a:t>
            </a:r>
            <a:r>
              <a:rPr lang="ru-RU" sz="2400" b="1" dirty="0"/>
              <a:t> </a:t>
            </a:r>
            <a:r>
              <a:rPr lang="ru-RU" sz="2400" b="1" dirty="0" err="1"/>
              <a:t>present</a:t>
            </a:r>
            <a:r>
              <a:rPr lang="ru-RU" sz="2400" b="1" dirty="0"/>
              <a:t>:</a:t>
            </a:r>
            <a:br>
              <a:rPr lang="ru-RU" sz="2400" b="1" dirty="0"/>
            </a:br>
            <a:r>
              <a:rPr lang="ru-RU" sz="2400" dirty="0" err="1"/>
              <a:t>the</a:t>
            </a:r>
            <a:r>
              <a:rPr lang="ru-RU" sz="2400" dirty="0"/>
              <a:t> </a:t>
            </a:r>
            <a:r>
              <a:rPr lang="ru-RU" sz="2400" dirty="0" err="1"/>
              <a:t>repressor</a:t>
            </a:r>
            <a:r>
              <a:rPr lang="ru-RU" sz="2400" dirty="0"/>
              <a:t> </a:t>
            </a:r>
            <a:r>
              <a:rPr lang="ru-RU" sz="2400" dirty="0" err="1"/>
              <a:t>gene</a:t>
            </a:r>
            <a:r>
              <a:rPr lang="ru-RU" sz="2400" dirty="0"/>
              <a:t> </a:t>
            </a:r>
            <a:r>
              <a:rPr lang="ru-RU" sz="2400" dirty="0" err="1"/>
              <a:t>produces</a:t>
            </a:r>
            <a:r>
              <a:rPr lang="ru-RU" sz="2400" dirty="0"/>
              <a:t> </a:t>
            </a:r>
            <a:r>
              <a:rPr lang="ru-RU" sz="2400" dirty="0" err="1"/>
              <a:t>repressor</a:t>
            </a:r>
            <a:r>
              <a:rPr lang="ru-RU" sz="2400" dirty="0"/>
              <a:t>, </a:t>
            </a:r>
            <a:r>
              <a:rPr lang="ru-RU" sz="2400" dirty="0" err="1"/>
              <a:t>which</a:t>
            </a:r>
            <a:r>
              <a:rPr lang="ru-RU" sz="2400" dirty="0"/>
              <a:t> </a:t>
            </a:r>
            <a:r>
              <a:rPr lang="ru-RU" sz="2400" dirty="0" err="1"/>
              <a:t>binds</a:t>
            </a:r>
            <a:r>
              <a:rPr lang="ru-RU" sz="2400" dirty="0"/>
              <a:t> </a:t>
            </a:r>
            <a:r>
              <a:rPr lang="ru-RU" sz="2400" dirty="0" err="1"/>
              <a:t>to</a:t>
            </a:r>
            <a:r>
              <a:rPr lang="ru-RU" sz="2400" dirty="0"/>
              <a:t> </a:t>
            </a:r>
            <a:r>
              <a:rPr lang="ru-RU" sz="2400" dirty="0" err="1"/>
              <a:t>the</a:t>
            </a:r>
            <a:r>
              <a:rPr lang="ru-RU" sz="2400" dirty="0"/>
              <a:t> </a:t>
            </a:r>
            <a:r>
              <a:rPr lang="ru-RU" sz="2400" dirty="0" err="1"/>
              <a:t>operator</a:t>
            </a:r>
            <a:r>
              <a:rPr lang="ru-RU" sz="2400" dirty="0"/>
              <a:t>. </a:t>
            </a:r>
            <a:r>
              <a:rPr lang="ru-RU" sz="2400" dirty="0" err="1"/>
              <a:t>This</a:t>
            </a:r>
            <a:r>
              <a:rPr lang="ru-RU" sz="2400" dirty="0"/>
              <a:t> </a:t>
            </a:r>
            <a:r>
              <a:rPr lang="ru-RU" sz="2400" dirty="0" err="1"/>
              <a:t>blocks</a:t>
            </a:r>
            <a:r>
              <a:rPr lang="ru-RU" sz="2400" dirty="0"/>
              <a:t> </a:t>
            </a:r>
            <a:r>
              <a:rPr lang="ru-RU" sz="2400" dirty="0" err="1"/>
              <a:t>the</a:t>
            </a:r>
            <a:r>
              <a:rPr lang="ru-RU" sz="2400" dirty="0"/>
              <a:t> </a:t>
            </a:r>
            <a:r>
              <a:rPr lang="ru-RU" sz="2400" dirty="0" err="1"/>
              <a:t>action</a:t>
            </a:r>
            <a:r>
              <a:rPr lang="ru-RU" sz="2400" dirty="0"/>
              <a:t> </a:t>
            </a:r>
            <a:r>
              <a:rPr lang="ru-RU" sz="2400" dirty="0" err="1"/>
              <a:t>of</a:t>
            </a:r>
            <a:r>
              <a:rPr lang="ru-RU" sz="2400" dirty="0"/>
              <a:t> RNA </a:t>
            </a:r>
            <a:r>
              <a:rPr lang="ru-RU" sz="2400" dirty="0" err="1"/>
              <a:t>polymerase</a:t>
            </a:r>
            <a:r>
              <a:rPr lang="ru-RU" sz="2400" dirty="0"/>
              <a:t>, </a:t>
            </a:r>
            <a:r>
              <a:rPr lang="ru-RU" sz="2400" dirty="0" err="1"/>
              <a:t>thereby</a:t>
            </a:r>
            <a:r>
              <a:rPr lang="ru-RU" sz="2400" dirty="0"/>
              <a:t> </a:t>
            </a:r>
            <a:r>
              <a:rPr lang="ru-RU" sz="2400" dirty="0" err="1"/>
              <a:t>preventing</a:t>
            </a:r>
            <a:r>
              <a:rPr lang="ru-RU" sz="2400" dirty="0"/>
              <a:t> </a:t>
            </a:r>
            <a:r>
              <a:rPr lang="ru-RU" sz="2400" dirty="0" err="1"/>
              <a:t>transcription</a:t>
            </a:r>
            <a:r>
              <a:rPr lang="ru-RU" sz="2400" dirty="0"/>
              <a:t/>
            </a:r>
            <a:br>
              <a:rPr lang="ru-RU" sz="2400" dirty="0"/>
            </a:br>
            <a:endParaRPr lang="ru-RU" sz="2400" dirty="0"/>
          </a:p>
        </p:txBody>
      </p:sp>
      <p:pic>
        <p:nvPicPr>
          <p:cNvPr id="153610" name="Picture 10" descr="lacoperon"/>
          <p:cNvPicPr>
            <a:picLocks noGrp="1" noChangeAspect="1" noChangeArrowheads="1"/>
          </p:cNvPicPr>
          <p:nvPr>
            <p:ph idx="1"/>
          </p:nvPr>
        </p:nvPicPr>
        <p:blipFill>
          <a:blip r:embed="rId2" cstate="print"/>
          <a:srcRect/>
          <a:stretch>
            <a:fillRect/>
          </a:stretch>
        </p:blipFill>
        <p:spPr>
          <a:xfrm>
            <a:off x="655144" y="1335130"/>
            <a:ext cx="7949304" cy="5522870"/>
          </a:xfrm>
          <a:noFill/>
          <a:ln w="57150">
            <a:solidFill>
              <a:schemeClr val="tx1"/>
            </a:solid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Regulation of </a:t>
            </a:r>
            <a:r>
              <a:rPr lang="en-US" i="1" dirty="0" err="1" smtClean="0"/>
              <a:t>trp</a:t>
            </a:r>
            <a:r>
              <a:rPr lang="en-US" dirty="0" smtClean="0"/>
              <a:t> </a:t>
            </a:r>
            <a:r>
              <a:rPr lang="en-US" dirty="0" err="1" smtClean="0"/>
              <a:t>operon</a:t>
            </a:r>
            <a:endParaRPr lang="ru-RU" dirty="0"/>
          </a:p>
        </p:txBody>
      </p:sp>
      <p:pic>
        <p:nvPicPr>
          <p:cNvPr id="3074"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57200" y="1819471"/>
            <a:ext cx="8229600" cy="4087420"/>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baseline="-25000" dirty="0" smtClean="0"/>
              <a:t>Eukaryotic Gene Expression</a:t>
            </a:r>
            <a:r>
              <a:rPr lang="en-US" b="1" dirty="0" smtClean="0"/>
              <a:t/>
            </a:r>
            <a:br>
              <a:rPr lang="en-US" b="1" dirty="0" smtClean="0"/>
            </a:br>
            <a:endParaRPr lang="ru-RU" dirty="0"/>
          </a:p>
        </p:txBody>
      </p:sp>
      <p:sp>
        <p:nvSpPr>
          <p:cNvPr id="3" name="Содержимое 2"/>
          <p:cNvSpPr>
            <a:spLocks noGrp="1"/>
          </p:cNvSpPr>
          <p:nvPr>
            <p:ph idx="1"/>
          </p:nvPr>
        </p:nvSpPr>
        <p:spPr>
          <a:xfrm>
            <a:off x="-108520" y="1484784"/>
            <a:ext cx="9252520" cy="4525963"/>
          </a:xfrm>
        </p:spPr>
        <p:txBody>
          <a:bodyPr>
            <a:normAutofit fontScale="70000" lnSpcReduction="20000"/>
          </a:bodyPr>
          <a:lstStyle/>
          <a:p>
            <a:r>
              <a:rPr lang="en-US" b="1" dirty="0" smtClean="0"/>
              <a:t>The regulation of gene expression in eukaryotes is much more complex and variable than in prokaryotes. There are several reasons for this complexity:</a:t>
            </a:r>
          </a:p>
          <a:p>
            <a:r>
              <a:rPr lang="en-US" b="1" dirty="0" smtClean="0"/>
              <a:t>1. Larger genome size with extensive </a:t>
            </a:r>
            <a:r>
              <a:rPr lang="en-US" b="1" dirty="0" err="1" smtClean="0"/>
              <a:t>noncoding</a:t>
            </a:r>
            <a:r>
              <a:rPr lang="en-US" b="1" dirty="0" smtClean="0"/>
              <a:t> regions</a:t>
            </a:r>
          </a:p>
          <a:p>
            <a:r>
              <a:rPr lang="en-US" b="1" dirty="0" smtClean="0"/>
              <a:t>2. Compartmentalization within the cell (such as the nucleus and other organelles), requiring that nuclear-encoded gene products be targeted to organelles</a:t>
            </a:r>
          </a:p>
          <a:p>
            <a:r>
              <a:rPr lang="en-US" b="1" dirty="0" smtClean="0"/>
              <a:t>3. More extensive transcript processing (for example, </a:t>
            </a:r>
            <a:r>
              <a:rPr lang="en-US" b="1" dirty="0" err="1" smtClean="0"/>
              <a:t>introns</a:t>
            </a:r>
            <a:r>
              <a:rPr lang="en-US" b="1" dirty="0" smtClean="0"/>
              <a:t>)</a:t>
            </a:r>
          </a:p>
          <a:p>
            <a:r>
              <a:rPr lang="en-US" b="1" dirty="0" smtClean="0"/>
              <a:t>4. Scattered genes each with their own promoter (that is, not organized into </a:t>
            </a:r>
            <a:r>
              <a:rPr lang="en-US" b="1" dirty="0" err="1" smtClean="0"/>
              <a:t>operons</a:t>
            </a:r>
            <a:r>
              <a:rPr lang="en-US" b="1" dirty="0" smtClean="0"/>
              <a:t>)</a:t>
            </a:r>
          </a:p>
          <a:p>
            <a:r>
              <a:rPr lang="en-US" b="1" dirty="0" smtClean="0"/>
              <a:t>5. Regulation from a distance</a:t>
            </a:r>
          </a:p>
          <a:p>
            <a:r>
              <a:rPr lang="en-US" b="1" dirty="0" smtClean="0"/>
              <a:t>6. Complex mechanisms to control development</a:t>
            </a:r>
          </a:p>
          <a:p>
            <a:r>
              <a:rPr lang="en-US" b="1" dirty="0" smtClean="0"/>
              <a:t>7. Cell- and tissue-specific gene expression during the differentiation of cells and tissues</a:t>
            </a:r>
          </a:p>
          <a:p>
            <a:endParaRPr lang="ru-RU"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sp>
        <p:nvSpPr>
          <p:cNvPr id="3" name="Содержимое 2"/>
          <p:cNvSpPr>
            <a:spLocks noGrp="1"/>
          </p:cNvSpPr>
          <p:nvPr>
            <p:ph idx="1"/>
          </p:nvPr>
        </p:nvSpPr>
        <p:spPr/>
        <p:txBody>
          <a:bodyPr>
            <a:normAutofit fontScale="92500" lnSpcReduction="10000"/>
          </a:bodyPr>
          <a:lstStyle/>
          <a:p>
            <a:pPr>
              <a:buNone/>
            </a:pPr>
            <a:r>
              <a:rPr lang="en-US" b="1" baseline="-25000" dirty="0" smtClean="0"/>
              <a:t>		Complexity. </a:t>
            </a:r>
            <a:r>
              <a:rPr lang="en-US" baseline="-25000" dirty="0" smtClean="0"/>
              <a:t>In eukaryotic cells, many levels of control are possible: transcriptional, RNA processing, RNA transport, mRNA degradation, translational, protein processing, protein activity, and protein degradation. </a:t>
            </a:r>
            <a:r>
              <a:rPr lang="en-US" baseline="-25000" dirty="0" err="1" smtClean="0"/>
              <a:t>Operons</a:t>
            </a:r>
            <a:r>
              <a:rPr lang="en-US" baseline="-25000" dirty="0" smtClean="0"/>
              <a:t> are not found in eukaryotes, and individual or distant genes often must be regulated in groups or networks. </a:t>
            </a:r>
          </a:p>
          <a:p>
            <a:pPr>
              <a:buNone/>
            </a:pPr>
            <a:r>
              <a:rPr lang="en-US" baseline="-25000" dirty="0" smtClean="0"/>
              <a:t>		To control transcription, a complex array of general transcription factors interact with the promoter and RNA polymerase, and gene-specific regulatory proteins interact with regulatory protein binding sites. Regulatory regions can be adjacent to or distant from structural genes, as are enhancer sequences. Proteins that bind to DNA sequences are called </a:t>
            </a:r>
            <a:r>
              <a:rPr lang="en-US" b="1" i="1" baseline="-25000" dirty="0" smtClean="0"/>
              <a:t>trans-acting </a:t>
            </a:r>
            <a:r>
              <a:rPr lang="en-US" b="1" baseline="-25000" dirty="0" smtClean="0"/>
              <a:t>factors</a:t>
            </a:r>
            <a:r>
              <a:rPr lang="en-US" baseline="-25000" dirty="0" smtClean="0"/>
              <a:t>, and the binding sites on the DNA are sometimes called </a:t>
            </a:r>
            <a:r>
              <a:rPr lang="en-US" b="1" i="1" baseline="-25000" dirty="0" err="1" smtClean="0"/>
              <a:t>cis</a:t>
            </a:r>
            <a:r>
              <a:rPr lang="en-US" b="1" i="1" baseline="-25000" dirty="0" smtClean="0"/>
              <a:t> elements</a:t>
            </a:r>
            <a:r>
              <a:rPr lang="en-US" i="1" baseline="-25000" dirty="0" smtClean="0"/>
              <a:t>. </a:t>
            </a:r>
            <a:r>
              <a:rPr lang="en-US" baseline="-25000" dirty="0" smtClean="0"/>
              <a:t>Specific sequences or </a:t>
            </a:r>
            <a:r>
              <a:rPr lang="en-US" i="1" baseline="-25000" dirty="0" err="1" smtClean="0"/>
              <a:t>cis</a:t>
            </a:r>
            <a:r>
              <a:rPr lang="en-US" baseline="-25000" dirty="0" smtClean="0"/>
              <a:t> elements and their corresponding regulatory proteins or </a:t>
            </a:r>
            <a:r>
              <a:rPr lang="en-US" baseline="-25000" dirty="0" err="1" smtClean="0"/>
              <a:t>frans</a:t>
            </a:r>
            <a:r>
              <a:rPr lang="en-US" baseline="-25000" dirty="0" smtClean="0"/>
              <a:t>-acting factors are often gene-specific; for example, heat shock genes have special heat shock sequences that bind heat shock protein factors. </a:t>
            </a:r>
            <a:endParaRPr lang="ru-RU"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sp>
        <p:nvSpPr>
          <p:cNvPr id="3" name="Содержимое 2"/>
          <p:cNvSpPr>
            <a:spLocks noGrp="1"/>
          </p:cNvSpPr>
          <p:nvPr>
            <p:ph idx="1"/>
          </p:nvPr>
        </p:nvSpPr>
        <p:spPr/>
        <p:txBody>
          <a:bodyPr>
            <a:normAutofit/>
          </a:bodyPr>
          <a:lstStyle/>
          <a:p>
            <a:pPr>
              <a:buNone/>
            </a:pPr>
            <a:r>
              <a:rPr lang="en-US" baseline="-25000" dirty="0" smtClean="0"/>
              <a:t>		Regulatory proteins must have specific three-dimensional conformations which enable them to interact closely with specific DNA regions. Protein binding specificity is determined by special sequences sometimes called DNA-binding structural motifs. </a:t>
            </a:r>
            <a:r>
              <a:rPr lang="en-US" i="1" baseline="-25000" dirty="0" smtClean="0"/>
              <a:t>Figure shows </a:t>
            </a:r>
            <a:r>
              <a:rPr lang="en-US" baseline="-25000" dirty="0" smtClean="0"/>
              <a:t>three classes of protein motifs found in regulatory proteins: the zinc-finger, the helix-</a:t>
            </a:r>
            <a:r>
              <a:rPr lang="en-US" baseline="-25000" dirty="0" err="1" smtClean="0"/>
              <a:t>tum</a:t>
            </a:r>
            <a:r>
              <a:rPr lang="en-US" baseline="-25000" dirty="0" smtClean="0"/>
              <a:t>-helix, and the </a:t>
            </a:r>
            <a:r>
              <a:rPr lang="en-US" baseline="-25000" dirty="0" err="1" smtClean="0"/>
              <a:t>leucine</a:t>
            </a:r>
            <a:r>
              <a:rPr lang="en-US" baseline="-25000" dirty="0" smtClean="0"/>
              <a:t>-zipper motifs. </a:t>
            </a:r>
          </a:p>
          <a:p>
            <a:pPr>
              <a:buNone/>
            </a:pPr>
            <a:r>
              <a:rPr lang="en-US" baseline="-25000" dirty="0" smtClean="0"/>
              <a:t>               </a:t>
            </a:r>
            <a:endParaRPr lang="ru-RU"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pic>
        <p:nvPicPr>
          <p:cNvPr id="6146"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183192" y="1412776"/>
            <a:ext cx="6845192" cy="5328592"/>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sp>
        <p:nvSpPr>
          <p:cNvPr id="3" name="Содержимое 2"/>
          <p:cNvSpPr>
            <a:spLocks noGrp="1"/>
          </p:cNvSpPr>
          <p:nvPr>
            <p:ph idx="1"/>
          </p:nvPr>
        </p:nvSpPr>
        <p:spPr/>
        <p:txBody>
          <a:bodyPr/>
          <a:lstStyle/>
          <a:p>
            <a:pPr>
              <a:buNone/>
            </a:pPr>
            <a:r>
              <a:rPr lang="en-US" baseline="-25000" dirty="0" smtClean="0"/>
              <a:t>Proteins encoded by the </a:t>
            </a:r>
            <a:r>
              <a:rPr lang="en-US" baseline="-25000" dirty="0" err="1" smtClean="0"/>
              <a:t>homeotic</a:t>
            </a:r>
            <a:r>
              <a:rPr lang="en-US" baseline="-25000" dirty="0" smtClean="0"/>
              <a:t> genes (which control major developmental pathways) are examples of regulatory proteins with a helix-</a:t>
            </a:r>
            <a:r>
              <a:rPr lang="en-US" baseline="-25000" dirty="0" err="1" smtClean="0"/>
              <a:t>tum</a:t>
            </a:r>
            <a:r>
              <a:rPr lang="en-US" baseline="-25000" dirty="0" smtClean="0"/>
              <a:t>-helix motif. Within the gene is a </a:t>
            </a:r>
            <a:r>
              <a:rPr lang="en-US" baseline="-25000" dirty="0" err="1" smtClean="0"/>
              <a:t>homeobox</a:t>
            </a:r>
            <a:r>
              <a:rPr lang="en-US" baseline="-25000" dirty="0" smtClean="0"/>
              <a:t> sequence that encodes the </a:t>
            </a:r>
            <a:r>
              <a:rPr lang="en-US" baseline="-25000" dirty="0" err="1" smtClean="0"/>
              <a:t>homeodomain</a:t>
            </a:r>
            <a:r>
              <a:rPr lang="en-US" baseline="-25000" dirty="0" smtClean="0"/>
              <a:t>, a region where the helix-turn-helix is located. This region of the protein binds specifically to a sequence adjacent to the 5' flanking region of all genes controlled by the </a:t>
            </a:r>
            <a:r>
              <a:rPr lang="en-US" baseline="-25000" dirty="0" err="1" smtClean="0"/>
              <a:t>homeotic</a:t>
            </a:r>
            <a:r>
              <a:rPr lang="en-US" baseline="-25000" dirty="0" smtClean="0"/>
              <a:t> genes (Figure 3.23). There are many other eukaryotic regulatory proteins that have been identified.</a:t>
            </a:r>
            <a:endParaRPr lang="ru-RU" dirty="0" smtClean="0"/>
          </a:p>
          <a:p>
            <a:endParaRPr lang="ru-RU"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pic>
        <p:nvPicPr>
          <p:cNvPr id="7170"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57200" y="1902386"/>
            <a:ext cx="8229600" cy="392159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sp>
        <p:nvSpPr>
          <p:cNvPr id="3" name="Содержимое 2"/>
          <p:cNvSpPr>
            <a:spLocks noGrp="1"/>
          </p:cNvSpPr>
          <p:nvPr>
            <p:ph idx="1"/>
          </p:nvPr>
        </p:nvSpPr>
        <p:spPr/>
        <p:txBody>
          <a:bodyPr>
            <a:normAutofit fontScale="92500" lnSpcReduction="10000"/>
          </a:bodyPr>
          <a:lstStyle/>
          <a:p>
            <a:pPr>
              <a:buNone/>
            </a:pPr>
            <a:r>
              <a:rPr lang="en-US" baseline="-25000" dirty="0" smtClean="0"/>
              <a:t>		In addition to controlling transcription, eukaryotes regulate their genes by controlling mRNA processing and transport of mRNAs to the cytoplasm, the rate of translation and the availability of mRNA (controlled through stability and the masking of mRNA), and protein processing. Two different cell types may process the same RNA differently, by alternative splicing, to yield two different proteins. That is, different </a:t>
            </a:r>
            <a:r>
              <a:rPr lang="en-US" baseline="-25000" dirty="0" err="1" smtClean="0"/>
              <a:t>introns</a:t>
            </a:r>
            <a:r>
              <a:rPr lang="en-US" baseline="-25000" dirty="0" smtClean="0"/>
              <a:t> and </a:t>
            </a:r>
            <a:r>
              <a:rPr lang="en-US" baseline="-25000" dirty="0" err="1" smtClean="0"/>
              <a:t>exons</a:t>
            </a:r>
            <a:r>
              <a:rPr lang="en-US" baseline="-25000" dirty="0" smtClean="0"/>
              <a:t> (or portions of them) in some </a:t>
            </a:r>
            <a:r>
              <a:rPr lang="en-US" baseline="-25000" dirty="0" err="1" smtClean="0"/>
              <a:t>intron</a:t>
            </a:r>
            <a:r>
              <a:rPr lang="en-US" baseline="-25000" dirty="0" smtClean="0"/>
              <a:t>-containing primary RNA transcripts are selectively removed or , retained. </a:t>
            </a:r>
          </a:p>
          <a:p>
            <a:pPr>
              <a:buNone/>
            </a:pPr>
            <a:r>
              <a:rPr lang="en-US" baseline="-25000" dirty="0" smtClean="0"/>
              <a:t>		An example is the gene </a:t>
            </a:r>
            <a:r>
              <a:rPr lang="en-US" baseline="-25000" dirty="0" err="1" smtClean="0"/>
              <a:t>calcitonin</a:t>
            </a:r>
            <a:r>
              <a:rPr lang="en-US" baseline="-25000" dirty="0" smtClean="0"/>
              <a:t> which is expressed in both the thyroid and hypothalamus. As Figure 3.24 shows, the pre-mRNA contains five </a:t>
            </a:r>
            <a:r>
              <a:rPr lang="en-US" baseline="-25000" dirty="0" err="1" smtClean="0"/>
              <a:t>introns</a:t>
            </a:r>
            <a:r>
              <a:rPr lang="en-US" baseline="-25000" dirty="0" smtClean="0"/>
              <a:t> separating six </a:t>
            </a:r>
            <a:r>
              <a:rPr lang="en-US" baseline="-25000" dirty="0" err="1" smtClean="0"/>
              <a:t>exons</a:t>
            </a:r>
            <a:r>
              <a:rPr lang="en-US" baseline="-25000" dirty="0" smtClean="0"/>
              <a:t>. The transcript can be processed in either of two ways to generate </a:t>
            </a:r>
            <a:r>
              <a:rPr lang="en-US" baseline="-25000" dirty="0" err="1" smtClean="0"/>
              <a:t>calcitonin</a:t>
            </a:r>
            <a:r>
              <a:rPr lang="en-US" baseline="-25000" dirty="0" smtClean="0"/>
              <a:t> mRNA in the thyroid cells or </a:t>
            </a:r>
            <a:r>
              <a:rPr lang="en-US" baseline="-25000" dirty="0" err="1" smtClean="0"/>
              <a:t>calcitonin</a:t>
            </a:r>
            <a:r>
              <a:rPr lang="en-US" baseline="-25000" dirty="0" smtClean="0"/>
              <a:t> gene-related polypeptide (CGRP) mRNA in the hypothalamus cells (Figure 3.24).</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152" y="0"/>
            <a:ext cx="3203848" cy="1124744"/>
          </a:xfrm>
        </p:spPr>
        <p:style>
          <a:lnRef idx="1">
            <a:schemeClr val="accent3"/>
          </a:lnRef>
          <a:fillRef idx="2">
            <a:schemeClr val="accent3"/>
          </a:fillRef>
          <a:effectRef idx="1">
            <a:schemeClr val="accent3"/>
          </a:effectRef>
          <a:fontRef idx="minor">
            <a:schemeClr val="dk1"/>
          </a:fontRef>
        </p:style>
        <p:txBody>
          <a:bodyPr>
            <a:noAutofit/>
          </a:bodyPr>
          <a:lstStyle/>
          <a:p>
            <a:r>
              <a:rPr lang="en-US" sz="2400" dirty="0" smtClean="0"/>
              <a:t>The synthesis of </a:t>
            </a:r>
            <a:r>
              <a:rPr lang="en-US" sz="2400" dirty="0" err="1" smtClean="0"/>
              <a:t>cDNA</a:t>
            </a:r>
            <a:r>
              <a:rPr lang="en-US" sz="2400" dirty="0" smtClean="0"/>
              <a:t> using of retrovirus </a:t>
            </a:r>
            <a:r>
              <a:rPr lang="en-US" sz="2400" dirty="0" err="1" smtClean="0"/>
              <a:t>revertase</a:t>
            </a:r>
            <a:endParaRPr lang="ru-RU" sz="2400" dirty="0"/>
          </a:p>
        </p:txBody>
      </p:sp>
      <p:pic>
        <p:nvPicPr>
          <p:cNvPr id="5" name="Содержимое 4" descr="baltimore.jpg"/>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5652120" y="3573016"/>
            <a:ext cx="1029992" cy="1443261"/>
          </a:xfrm>
        </p:spPr>
      </p:pic>
      <p:sp>
        <p:nvSpPr>
          <p:cNvPr id="4" name="Содержимое 3"/>
          <p:cNvSpPr>
            <a:spLocks noGrp="1"/>
          </p:cNvSpPr>
          <p:nvPr>
            <p:ph sz="half" idx="2"/>
          </p:nvPr>
        </p:nvSpPr>
        <p:spPr>
          <a:xfrm>
            <a:off x="5148064" y="3717032"/>
            <a:ext cx="3995936" cy="3140968"/>
          </a:xfrm>
        </p:spPr>
        <p:txBody>
          <a:bodyPr>
            <a:normAutofit fontScale="92500" lnSpcReduction="20000"/>
          </a:bodyPr>
          <a:lstStyle/>
          <a:p>
            <a:pPr>
              <a:buNone/>
            </a:pPr>
            <a:endParaRPr lang="en-US" sz="1800" b="1" dirty="0" smtClean="0"/>
          </a:p>
          <a:p>
            <a:pPr>
              <a:buNone/>
            </a:pPr>
            <a:endParaRPr lang="en-US" sz="1800" b="1" dirty="0" smtClean="0"/>
          </a:p>
          <a:p>
            <a:pPr>
              <a:buNone/>
            </a:pPr>
            <a:endParaRPr lang="en-US" sz="1800" b="1" dirty="0" smtClean="0"/>
          </a:p>
          <a:p>
            <a:pPr>
              <a:buNone/>
            </a:pPr>
            <a:endParaRPr lang="en-US" sz="1800" b="1" dirty="0" smtClean="0"/>
          </a:p>
          <a:p>
            <a:pPr>
              <a:buNone/>
            </a:pPr>
            <a:endParaRPr lang="en-US" sz="1800" b="1" dirty="0" smtClean="0"/>
          </a:p>
          <a:p>
            <a:pPr>
              <a:buNone/>
            </a:pPr>
            <a:r>
              <a:rPr lang="en-US" sz="1600" b="1" dirty="0" smtClean="0">
                <a:latin typeface="Arial" pitchFamily="34" charset="0"/>
                <a:cs typeface="Arial" pitchFamily="34" charset="0"/>
              </a:rPr>
              <a:t>        </a:t>
            </a:r>
            <a:r>
              <a:rPr lang="en-US" sz="1600" b="1" dirty="0" err="1" smtClean="0">
                <a:latin typeface="Arial" pitchFamily="34" charset="0"/>
                <a:cs typeface="Arial" pitchFamily="34" charset="0"/>
              </a:rPr>
              <a:t>D.Baltimore</a:t>
            </a:r>
            <a:r>
              <a:rPr lang="en-US" sz="1600" b="1" dirty="0" smtClean="0">
                <a:latin typeface="Arial" pitchFamily="34" charset="0"/>
                <a:cs typeface="Arial" pitchFamily="34" charset="0"/>
              </a:rPr>
              <a:t>  </a:t>
            </a:r>
            <a:r>
              <a:rPr lang="en-US" sz="1600" b="1" dirty="0" err="1" smtClean="0">
                <a:latin typeface="Arial" pitchFamily="34" charset="0"/>
                <a:cs typeface="Arial" pitchFamily="34" charset="0"/>
              </a:rPr>
              <a:t>R.Dulbecco</a:t>
            </a:r>
            <a:r>
              <a:rPr lang="en-US" sz="1600" b="1" dirty="0" smtClean="0">
                <a:latin typeface="Arial" pitchFamily="34" charset="0"/>
                <a:cs typeface="Arial" pitchFamily="34" charset="0"/>
              </a:rPr>
              <a:t>   </a:t>
            </a:r>
            <a:r>
              <a:rPr lang="en-US" sz="1600" b="1" dirty="0" err="1" smtClean="0">
                <a:latin typeface="Arial" pitchFamily="34" charset="0"/>
                <a:cs typeface="Arial" pitchFamily="34" charset="0"/>
              </a:rPr>
              <a:t>H.M.Temin</a:t>
            </a:r>
            <a:endParaRPr lang="en-US" sz="1600" b="1" dirty="0" smtClean="0">
              <a:latin typeface="Arial" pitchFamily="34" charset="0"/>
              <a:cs typeface="Arial" pitchFamily="34" charset="0"/>
            </a:endParaRPr>
          </a:p>
          <a:p>
            <a:pPr>
              <a:buNone/>
            </a:pPr>
            <a:r>
              <a:rPr lang="en-US" sz="1800" b="1" dirty="0" smtClean="0">
                <a:latin typeface="Arial" pitchFamily="34" charset="0"/>
                <a:cs typeface="Arial" pitchFamily="34" charset="0"/>
              </a:rPr>
              <a:t>The Nobel Prize in Physiology or Medicine 1975 </a:t>
            </a:r>
            <a:r>
              <a:rPr lang="en-US" sz="1800" dirty="0" smtClean="0">
                <a:latin typeface="Arial" pitchFamily="34" charset="0"/>
                <a:cs typeface="Arial" pitchFamily="34" charset="0"/>
              </a:rPr>
              <a:t>was awarded jointly to them </a:t>
            </a:r>
            <a:r>
              <a:rPr lang="en-US" sz="1800" i="1" dirty="0" smtClean="0">
                <a:latin typeface="Arial" pitchFamily="34" charset="0"/>
                <a:cs typeface="Arial" pitchFamily="34" charset="0"/>
              </a:rPr>
              <a:t>"for their discoveries concerning the interaction between </a:t>
            </a:r>
            <a:r>
              <a:rPr lang="en-US" sz="1800" i="1" dirty="0" err="1" smtClean="0">
                <a:latin typeface="Arial" pitchFamily="34" charset="0"/>
                <a:cs typeface="Arial" pitchFamily="34" charset="0"/>
              </a:rPr>
              <a:t>tumour</a:t>
            </a:r>
            <a:r>
              <a:rPr lang="en-US" sz="1800" i="1" dirty="0" smtClean="0">
                <a:latin typeface="Arial" pitchFamily="34" charset="0"/>
                <a:cs typeface="Arial" pitchFamily="34" charset="0"/>
              </a:rPr>
              <a:t> viruses and the genetic material of the cell"</a:t>
            </a:r>
            <a:r>
              <a:rPr lang="en-US" sz="1800" dirty="0" smtClean="0">
                <a:latin typeface="Arial" pitchFamily="34" charset="0"/>
                <a:cs typeface="Arial" pitchFamily="34" charset="0"/>
              </a:rPr>
              <a:t>.</a:t>
            </a:r>
          </a:p>
          <a:p>
            <a:endParaRPr lang="ru-RU" dirty="0"/>
          </a:p>
        </p:txBody>
      </p:sp>
      <p:pic>
        <p:nvPicPr>
          <p:cNvPr id="6" name="Рисунок 5" descr="dulbecc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76256" y="3573016"/>
            <a:ext cx="1029160" cy="1442095"/>
          </a:xfrm>
          <a:prstGeom prst="rect">
            <a:avLst/>
          </a:prstGeom>
        </p:spPr>
      </p:pic>
      <p:pic>
        <p:nvPicPr>
          <p:cNvPr id="7" name="Рисунок 6" descr="temin.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56376" y="3573016"/>
            <a:ext cx="1029160" cy="1442095"/>
          </a:xfrm>
          <a:prstGeom prst="rect">
            <a:avLst/>
          </a:prstGeom>
        </p:spPr>
      </p:pic>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9394" y="16093"/>
            <a:ext cx="4967412" cy="6841907"/>
          </a:xfrm>
          <a:prstGeom prst="rect">
            <a:avLst/>
          </a:prstGeom>
          <a:noFill/>
          <a:ln w="9525">
            <a:noFill/>
            <a:miter lim="800000"/>
            <a:headEnd/>
            <a:tailEnd/>
          </a:ln>
        </p:spPr>
      </p:pic>
      <p:sp>
        <p:nvSpPr>
          <p:cNvPr id="8" name="Прямоугольник 7"/>
          <p:cNvSpPr/>
          <p:nvPr/>
        </p:nvSpPr>
        <p:spPr>
          <a:xfrm>
            <a:off x="971600" y="692696"/>
            <a:ext cx="1547924" cy="523220"/>
          </a:xfrm>
          <a:prstGeom prst="rect">
            <a:avLst/>
          </a:prstGeom>
        </p:spPr>
        <p:txBody>
          <a:bodyPr wrap="none">
            <a:spAutoFit/>
          </a:bodyPr>
          <a:lstStyle/>
          <a:p>
            <a:r>
              <a:rPr lang="en-US" sz="1400" dirty="0" smtClean="0"/>
              <a:t>Synthesis of </a:t>
            </a:r>
            <a:r>
              <a:rPr lang="en-US" sz="1400" dirty="0" err="1" smtClean="0"/>
              <a:t>cDNA</a:t>
            </a:r>
            <a:r>
              <a:rPr lang="en-US" sz="1400" dirty="0" smtClean="0"/>
              <a:t>,</a:t>
            </a:r>
          </a:p>
          <a:p>
            <a:r>
              <a:rPr lang="en-US" sz="1400" dirty="0" smtClean="0"/>
              <a:t>looping</a:t>
            </a:r>
            <a:endParaRPr lang="ru-RU" sz="1400" dirty="0"/>
          </a:p>
        </p:txBody>
      </p:sp>
      <p:sp>
        <p:nvSpPr>
          <p:cNvPr id="9" name="Прямоугольник 8"/>
          <p:cNvSpPr/>
          <p:nvPr/>
        </p:nvSpPr>
        <p:spPr>
          <a:xfrm>
            <a:off x="539552" y="2564904"/>
            <a:ext cx="1944216" cy="523220"/>
          </a:xfrm>
          <a:prstGeom prst="rect">
            <a:avLst/>
          </a:prstGeom>
        </p:spPr>
        <p:txBody>
          <a:bodyPr wrap="square">
            <a:spAutoFit/>
          </a:bodyPr>
          <a:lstStyle/>
          <a:p>
            <a:r>
              <a:rPr lang="en-US" sz="1400" dirty="0" smtClean="0"/>
              <a:t>Separation of </a:t>
            </a:r>
            <a:r>
              <a:rPr lang="en-US" sz="1400" dirty="0" err="1" smtClean="0"/>
              <a:t>cDNA</a:t>
            </a:r>
            <a:r>
              <a:rPr lang="en-US" sz="1400" dirty="0" smtClean="0"/>
              <a:t>  and mRNA </a:t>
            </a:r>
            <a:r>
              <a:rPr lang="en-US" sz="1400" dirty="0" err="1" smtClean="0"/>
              <a:t>denaturation</a:t>
            </a:r>
            <a:r>
              <a:rPr lang="en-US" sz="1400" dirty="0" smtClean="0"/>
              <a:t> </a:t>
            </a:r>
            <a:endParaRPr lang="ru-RU" sz="1400" dirty="0"/>
          </a:p>
        </p:txBody>
      </p:sp>
      <p:sp>
        <p:nvSpPr>
          <p:cNvPr id="10" name="Прямоугольник 9"/>
          <p:cNvSpPr/>
          <p:nvPr/>
        </p:nvSpPr>
        <p:spPr>
          <a:xfrm>
            <a:off x="395536" y="3789040"/>
            <a:ext cx="2467987" cy="584775"/>
          </a:xfrm>
          <a:prstGeom prst="rect">
            <a:avLst/>
          </a:prstGeom>
        </p:spPr>
        <p:txBody>
          <a:bodyPr wrap="square">
            <a:spAutoFit/>
          </a:bodyPr>
          <a:lstStyle/>
          <a:p>
            <a:r>
              <a:rPr lang="en-US" sz="1600" dirty="0" smtClean="0"/>
              <a:t>Production of </a:t>
            </a:r>
          </a:p>
          <a:p>
            <a:r>
              <a:rPr lang="en-US" sz="1600" dirty="0" smtClean="0"/>
              <a:t>complementary chain</a:t>
            </a:r>
            <a:endParaRPr lang="ru-RU" sz="1600" dirty="0"/>
          </a:p>
        </p:txBody>
      </p:sp>
      <p:sp>
        <p:nvSpPr>
          <p:cNvPr id="11" name="Прямоугольник 10"/>
          <p:cNvSpPr/>
          <p:nvPr/>
        </p:nvSpPr>
        <p:spPr>
          <a:xfrm>
            <a:off x="2627784" y="5013176"/>
            <a:ext cx="1683794" cy="338554"/>
          </a:xfrm>
          <a:prstGeom prst="rect">
            <a:avLst/>
          </a:prstGeom>
        </p:spPr>
        <p:txBody>
          <a:bodyPr wrap="none">
            <a:spAutoFit/>
          </a:bodyPr>
          <a:lstStyle/>
          <a:p>
            <a:r>
              <a:rPr lang="en-US" sz="1600" dirty="0" smtClean="0"/>
              <a:t>Loop head cutting</a:t>
            </a:r>
            <a:endParaRPr lang="ru-RU" sz="1600" dirty="0"/>
          </a:p>
        </p:txBody>
      </p:sp>
      <p:sp>
        <p:nvSpPr>
          <p:cNvPr id="12" name="Прямокутник 11"/>
          <p:cNvSpPr/>
          <p:nvPr/>
        </p:nvSpPr>
        <p:spPr>
          <a:xfrm>
            <a:off x="5436096" y="1196752"/>
            <a:ext cx="3707904" cy="1938992"/>
          </a:xfrm>
          <a:prstGeom prst="rect">
            <a:avLst/>
          </a:prstGeom>
        </p:spPr>
        <p:txBody>
          <a:bodyPr wrap="square">
            <a:spAutoFit/>
          </a:bodyPr>
          <a:lstStyle/>
          <a:p>
            <a:r>
              <a:rPr lang="en-US" sz="2000" dirty="0" smtClean="0"/>
              <a:t>The </a:t>
            </a:r>
            <a:r>
              <a:rPr lang="en-US" sz="2000" dirty="0" err="1" smtClean="0"/>
              <a:t>revertase</a:t>
            </a:r>
            <a:r>
              <a:rPr lang="en-US" sz="2000" dirty="0" smtClean="0"/>
              <a:t> or reversed transcriptase was discovered independently by </a:t>
            </a:r>
            <a:r>
              <a:rPr lang="en-US" sz="2000" dirty="0" err="1" smtClean="0"/>
              <a:t>H.Temin</a:t>
            </a:r>
            <a:r>
              <a:rPr lang="en-US" sz="2000" dirty="0" smtClean="0"/>
              <a:t> and </a:t>
            </a:r>
            <a:r>
              <a:rPr lang="en-US" sz="2000" dirty="0" err="1" smtClean="0"/>
              <a:t>D.Baltimore</a:t>
            </a:r>
            <a:r>
              <a:rPr lang="en-US" sz="2000" dirty="0" smtClean="0"/>
              <a:t> in 1970. This can be used in synthesis of genes and their fragments from mRNA.</a:t>
            </a:r>
            <a:endParaRPr lang="uk-UA" sz="20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Regulation of expression in eukaryotes</a:t>
            </a:r>
            <a:endParaRPr lang="ru-RU" dirty="0"/>
          </a:p>
        </p:txBody>
      </p:sp>
      <p:pic>
        <p:nvPicPr>
          <p:cNvPr id="5122"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57200" y="2229250"/>
            <a:ext cx="8229600" cy="3267863"/>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824707" y="0"/>
            <a:ext cx="5627613" cy="6649662"/>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baseline="-25000" dirty="0" smtClean="0"/>
              <a:t>UNDERSTANDING AND EXPLOITING GENE EXPRESSION</a:t>
            </a:r>
            <a:r>
              <a:rPr lang="en-US" b="1" dirty="0" smtClean="0"/>
              <a:t/>
            </a:r>
            <a:br>
              <a:rPr lang="en-US" b="1" dirty="0" smtClean="0"/>
            </a:br>
            <a:endParaRPr lang="ru-RU" dirty="0"/>
          </a:p>
        </p:txBody>
      </p:sp>
      <p:sp>
        <p:nvSpPr>
          <p:cNvPr id="3" name="Содержимое 2"/>
          <p:cNvSpPr>
            <a:spLocks noGrp="1"/>
          </p:cNvSpPr>
          <p:nvPr>
            <p:ph idx="1"/>
          </p:nvPr>
        </p:nvSpPr>
        <p:spPr/>
        <p:txBody>
          <a:bodyPr>
            <a:normAutofit fontScale="77500" lnSpcReduction="20000"/>
          </a:bodyPr>
          <a:lstStyle/>
          <a:p>
            <a:pPr>
              <a:buNone/>
            </a:pPr>
            <a:r>
              <a:rPr lang="en-US" b="1" baseline="-25000" dirty="0" smtClean="0"/>
              <a:t>	</a:t>
            </a:r>
            <a:r>
              <a:rPr lang="en-US" baseline="-25000" dirty="0" smtClean="0"/>
              <a:t>	In the early years of molecular biology (certainly though the 1950s) the complexity of eukaryotic gene  expression precluded rapid progress in understanding gene control. In these early years, bacteria and viruses were used as models for gene regulation, although ultimately the complex mechanisms of eukaryotic gene expression would have to be studied in eukaryotic organisms. The advent of recombinant DNA technology provided the means for such study.</a:t>
            </a:r>
            <a:endParaRPr lang="en-US" dirty="0" smtClean="0"/>
          </a:p>
          <a:p>
            <a:pPr>
              <a:buNone/>
            </a:pPr>
            <a:r>
              <a:rPr lang="en-US" baseline="-25000" dirty="0" smtClean="0"/>
              <a:t>		The scientist must have a thorough understanding of eukaryotic gene expression to be able to manipulate the eukaryotic organism or desired product. The use of eukaryotic genes poses special challenges for biotechnologists, especially when a prokaryotic organism is used as a host for expression. Eukaryotic and prokaryotic genes are regulated in distinctly different ways because of differences in, for example, genome organization, promoter sequences, transcription factors, and processing mechanisms. To enhance the expression of a gene, one must know host promoter sequences as well as </a:t>
            </a:r>
            <a:r>
              <a:rPr lang="en-US" baseline="-25000" dirty="0" err="1" smtClean="0"/>
              <a:t>codon</a:t>
            </a:r>
            <a:r>
              <a:rPr lang="en-US" baseline="-25000" dirty="0" smtClean="0"/>
              <a:t> usage. Sometimes promoter sequences must be substituted or modified, or the number of gene copies may also be increased to maximize gene expression. A comprehensive understanding of eukaryotic gene expression enables the scientist to modify genes and regulatory sequences, permitting a select protein to be synthesized in a particular host cell.</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mb.sv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89993" y="404664"/>
            <a:ext cx="8549845" cy="6453336"/>
          </a:xfrm>
          <a:prstGeom prst="rect">
            <a:avLst/>
          </a:prstGeom>
          <a:noFill/>
        </p:spPr>
      </p:pic>
      <p:sp>
        <p:nvSpPr>
          <p:cNvPr id="3" name="Прямоугольник 2"/>
          <p:cNvSpPr/>
          <p:nvPr/>
        </p:nvSpPr>
        <p:spPr>
          <a:xfrm>
            <a:off x="0" y="0"/>
            <a:ext cx="914400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400" dirty="0" smtClean="0">
                <a:latin typeface="Arial" pitchFamily="34" charset="0"/>
                <a:cs typeface="Arial" pitchFamily="34" charset="0"/>
              </a:rPr>
              <a:t>Central dogma for </a:t>
            </a:r>
            <a:r>
              <a:rPr lang="en-US" sz="2400" dirty="0" err="1" smtClean="0">
                <a:latin typeface="Arial" pitchFamily="34" charset="0"/>
                <a:cs typeface="Arial" pitchFamily="34" charset="0"/>
              </a:rPr>
              <a:t>eukariotic</a:t>
            </a:r>
            <a:r>
              <a:rPr lang="en-US" sz="2400" dirty="0" smtClean="0">
                <a:latin typeface="Arial" pitchFamily="34" charset="0"/>
                <a:cs typeface="Arial" pitchFamily="34" charset="0"/>
              </a:rPr>
              <a:t> cell</a:t>
            </a:r>
            <a:endParaRPr lang="ru-RU" sz="2400" dirty="0"/>
          </a:p>
        </p:txBody>
      </p:sp>
      <p:sp>
        <p:nvSpPr>
          <p:cNvPr id="4" name="Прямоугольник 3"/>
          <p:cNvSpPr/>
          <p:nvPr/>
        </p:nvSpPr>
        <p:spPr>
          <a:xfrm>
            <a:off x="7596336" y="6567155"/>
            <a:ext cx="2808312" cy="246221"/>
          </a:xfrm>
          <a:prstGeom prst="rect">
            <a:avLst/>
          </a:prstGeom>
        </p:spPr>
        <p:txBody>
          <a:bodyPr wrap="square">
            <a:spAutoFit/>
          </a:bodyPr>
          <a:lstStyle/>
          <a:p>
            <a:r>
              <a:rPr lang="en-US" sz="1000" dirty="0" smtClean="0">
                <a:solidFill>
                  <a:prstClr val="black"/>
                </a:solidFill>
                <a:latin typeface="Arial" pitchFamily="34" charset="0"/>
                <a:cs typeface="Arial" pitchFamily="34" charset="0"/>
              </a:rPr>
              <a:t>After </a:t>
            </a:r>
            <a:r>
              <a:rPr lang="en-US" sz="1000" dirty="0" err="1" smtClean="0">
                <a:solidFill>
                  <a:prstClr val="black"/>
                </a:solidFill>
                <a:latin typeface="Arial" pitchFamily="34" charset="0"/>
                <a:cs typeface="Arial" pitchFamily="34" charset="0"/>
              </a:rPr>
              <a:t>M.Jones</a:t>
            </a:r>
            <a:r>
              <a:rPr lang="en-US" sz="1000" dirty="0" smtClean="0">
                <a:solidFill>
                  <a:prstClr val="black"/>
                </a:solidFill>
                <a:latin typeface="Arial" pitchFamily="34" charset="0"/>
                <a:cs typeface="Arial" pitchFamily="34" charset="0"/>
              </a:rPr>
              <a:t>, modified</a:t>
            </a:r>
            <a:endParaRPr lang="ru-RU" sz="1000" dirty="0"/>
          </a:p>
        </p:txBody>
      </p:sp>
      <p:sp>
        <p:nvSpPr>
          <p:cNvPr id="7" name="Прямоугольник 6"/>
          <p:cNvSpPr/>
          <p:nvPr/>
        </p:nvSpPr>
        <p:spPr>
          <a:xfrm>
            <a:off x="0" y="1052736"/>
            <a:ext cx="671979" cy="369332"/>
          </a:xfrm>
          <a:prstGeom prst="rect">
            <a:avLst/>
          </a:prstGeom>
        </p:spPr>
        <p:txBody>
          <a:bodyPr wrap="none">
            <a:spAutoFit/>
          </a:bodyPr>
          <a:lstStyle/>
          <a:p>
            <a:r>
              <a:rPr lang="en-US" dirty="0" smtClean="0">
                <a:latin typeface="Arial" pitchFamily="34" charset="0"/>
                <a:cs typeface="Arial" pitchFamily="34" charset="0"/>
              </a:rPr>
              <a:t>DNA</a:t>
            </a:r>
            <a:endParaRPr lang="ru-RU" dirty="0"/>
          </a:p>
        </p:txBody>
      </p:sp>
      <p:sp>
        <p:nvSpPr>
          <p:cNvPr id="8" name="Прямоугольник 7"/>
          <p:cNvSpPr/>
          <p:nvPr/>
        </p:nvSpPr>
        <p:spPr>
          <a:xfrm>
            <a:off x="0" y="2420888"/>
            <a:ext cx="915700" cy="369332"/>
          </a:xfrm>
          <a:prstGeom prst="rect">
            <a:avLst/>
          </a:prstGeom>
        </p:spPr>
        <p:txBody>
          <a:bodyPr wrap="none">
            <a:spAutoFit/>
          </a:bodyPr>
          <a:lstStyle/>
          <a:p>
            <a:r>
              <a:rPr lang="en-US" dirty="0">
                <a:solidFill>
                  <a:prstClr val="black"/>
                </a:solidFill>
                <a:latin typeface="Arial" pitchFamily="34" charset="0"/>
                <a:cs typeface="Arial" pitchFamily="34" charset="0"/>
              </a:rPr>
              <a:t>mRNA </a:t>
            </a:r>
            <a:endParaRPr lang="ru-RU" dirty="0"/>
          </a:p>
        </p:txBody>
      </p:sp>
      <p:sp>
        <p:nvSpPr>
          <p:cNvPr id="9" name="Прямоугольник 8"/>
          <p:cNvSpPr/>
          <p:nvPr/>
        </p:nvSpPr>
        <p:spPr>
          <a:xfrm>
            <a:off x="0" y="3717032"/>
            <a:ext cx="915635" cy="369332"/>
          </a:xfrm>
          <a:prstGeom prst="rect">
            <a:avLst/>
          </a:prstGeom>
        </p:spPr>
        <p:txBody>
          <a:bodyPr wrap="none">
            <a:spAutoFit/>
          </a:bodyPr>
          <a:lstStyle/>
          <a:p>
            <a:pPr lvl="0"/>
            <a:r>
              <a:rPr lang="en-US" dirty="0">
                <a:solidFill>
                  <a:prstClr val="black"/>
                </a:solidFill>
                <a:latin typeface="Arial" pitchFamily="34" charset="0"/>
                <a:cs typeface="Arial" pitchFamily="34" charset="0"/>
              </a:rPr>
              <a:t>Protein</a:t>
            </a:r>
            <a:endParaRPr lang="ru-RU" dirty="0">
              <a:solidFill>
                <a:prstClr val="black"/>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2659</TotalTime>
  <Words>4163</Words>
  <Application>Microsoft Office PowerPoint</Application>
  <PresentationFormat>Экран (4:3)</PresentationFormat>
  <Paragraphs>392</Paragraphs>
  <Slides>82</Slides>
  <Notes>1</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82</vt:i4>
      </vt:variant>
    </vt:vector>
  </HeadingPairs>
  <TitlesOfParts>
    <vt:vector size="92" baseType="lpstr">
      <vt:lpstr>Arial</vt:lpstr>
      <vt:lpstr>Calibri</vt:lpstr>
      <vt:lpstr>Chalkboard</vt:lpstr>
      <vt:lpstr>Damascus</vt:lpstr>
      <vt:lpstr>ＭＳ Ｐゴシック</vt:lpstr>
      <vt:lpstr>Times</vt:lpstr>
      <vt:lpstr>Times New Roman</vt:lpstr>
      <vt:lpstr>Verdana</vt:lpstr>
      <vt:lpstr>Wingdings</vt:lpstr>
      <vt:lpstr>Тема Office</vt:lpstr>
      <vt:lpstr>Lecture 2. Molecular bases of heredity. The characteristics of nucleic acids and hereditary information flow</vt:lpstr>
      <vt:lpstr> Lecture questions </vt:lpstr>
      <vt:lpstr>History data on DNA</vt:lpstr>
      <vt:lpstr> Central dogma of molecular biology regards the  information flow in biosystems </vt:lpstr>
      <vt:lpstr>Презентация PowerPoint</vt:lpstr>
      <vt:lpstr>General flow of information</vt:lpstr>
      <vt:lpstr>Action of retrovirus revertase</vt:lpstr>
      <vt:lpstr>The synthesis of cDNA using of retrovirus revertase</vt:lpstr>
      <vt:lpstr>Презентация PowerPoint</vt:lpstr>
      <vt:lpstr>Nucleic acids</vt:lpstr>
      <vt:lpstr>DNA Basics:</vt:lpstr>
      <vt:lpstr>Презентация PowerPoint</vt:lpstr>
      <vt:lpstr> Chromosomes of eukaryotes are combination of nucleic acids and proteins </vt:lpstr>
      <vt:lpstr>Nucleic acids</vt:lpstr>
      <vt:lpstr>Nucleic acids</vt:lpstr>
      <vt:lpstr>Double helix side view </vt:lpstr>
      <vt:lpstr>Nitrogenous bases pairing by  hydrogen bounds</vt:lpstr>
      <vt:lpstr> Chemical structure of DNA </vt:lpstr>
      <vt:lpstr>Gene and RNA</vt:lpstr>
      <vt:lpstr>RNA –a polymer of ribose-containing nucleotides, which forms single-strand </vt:lpstr>
      <vt:lpstr>Презентация PowerPoint</vt:lpstr>
      <vt:lpstr>DNA replication </vt:lpstr>
      <vt:lpstr>   STRUCTURAL OVERVIEW OF DNA REPLICATION</vt:lpstr>
      <vt:lpstr>Презентация PowerPoint</vt:lpstr>
      <vt:lpstr>Which Model of DNA Replication is Correct?</vt:lpstr>
      <vt:lpstr>Презентация PowerPoint</vt:lpstr>
      <vt:lpstr>Презентация PowerPoint</vt:lpstr>
      <vt:lpstr>Презентация PowerPoint</vt:lpstr>
      <vt:lpstr>Презентация PowerPoint</vt:lpstr>
      <vt:lpstr>Презентация PowerPoint</vt:lpstr>
      <vt:lpstr>DNA replication</vt:lpstr>
      <vt:lpstr>        When a cell divides, it must replicate the DNA in its genome so that the 2 daughter cells have the same genetic information as their parent. Here, the 2 strands of dsDNA are separated and then each strand's complementary DNA sequence is recreated by DNA polymerase. This enzyme makes the complementary strand by finding the correct base through complementary base pairing, and bonding it onto the original strand. As DNA polymerases can only extend a DNA strand in a 5′ → 3′ direction, different mechanisms are used to copy the antiparallel strands of the double helix. In this way, the base on the old strand dictates which base appears on the new strand, and the cell ends up with a perfect copy of its DNA.  </vt:lpstr>
      <vt:lpstr>DNA replication in eukaryotes</vt:lpstr>
      <vt:lpstr>Looping model in eukaryotes</vt:lpstr>
      <vt:lpstr>Презентация PowerPoint</vt:lpstr>
      <vt:lpstr>Looping model in prokaryotes</vt:lpstr>
      <vt:lpstr>Презентация PowerPoint</vt:lpstr>
      <vt:lpstr>Презентация PowerPoint</vt:lpstr>
      <vt:lpstr>All organisms use the same genetic code Each set of three nucleotides codes for an amino acid = “The Genetic Code”</vt:lpstr>
      <vt:lpstr>The genetic code </vt:lpstr>
      <vt:lpstr>Accuracy of Replication</vt:lpstr>
      <vt:lpstr>Point Mutations </vt:lpstr>
      <vt:lpstr>Point Mutations</vt:lpstr>
      <vt:lpstr>Point Mutations</vt:lpstr>
      <vt:lpstr>Point Mutations</vt:lpstr>
      <vt:lpstr>Gene Expression</vt:lpstr>
      <vt:lpstr>Transcription</vt:lpstr>
      <vt:lpstr>Transcription</vt:lpstr>
      <vt:lpstr>RNA Processing </vt:lpstr>
      <vt:lpstr>Translation</vt:lpstr>
      <vt:lpstr>The steps of translation</vt:lpstr>
      <vt:lpstr>The translation steps in prokaryotes are:  </vt:lpstr>
      <vt:lpstr>Protein synthesis initiation differences in prokaryotes and eukaryotes</vt:lpstr>
      <vt:lpstr>Each time a new tRNA comes into the ribosome, the amino acid that it was carrying gets added to the elongating polypeptide chain.  </vt:lpstr>
      <vt:lpstr> The ribosome continues synthesis until it hits a stop sequence, then it releases the polypeptide and the mRNA.   </vt:lpstr>
      <vt:lpstr>  The polypeptide forms into its native shape and starts acting as a functional protein in the  cell</vt:lpstr>
      <vt:lpstr>Coupling between Transcription &amp; Translation in Bacterial Cells. </vt:lpstr>
      <vt:lpstr>Formation of peptide bound between 2 amino acids</vt:lpstr>
      <vt:lpstr>Amino Acid Sequence of Insulin Differences in the primary structure of insulin from several different  organisms are summarized in the lower box. </vt:lpstr>
      <vt:lpstr>The α-Helix and β-Sheet Forms of Secondary Structure: (Left) An a helix is generated by hydrogen bonding between the —C=0 and —NH groups of the peptide bonds. The amino acid side chains (R1→ R8) project outward from the α-helix. (Right) A β-sheet is also generated by hydrogen bonding between the —C=0 and —NH groups of the peptide bonds. However, the hydrogen bonds are formed between amino acids situated in different regions of the polypeptide chain. In this example, the two regions of polypeptide chain are running in opposite N-terminus →C-terminus directions, forming an antiparallel β-sheet. The amino acid side chains (R1 → R5, and R36→R40) project either above or below the plane of the pleated β-sheet.</vt:lpstr>
      <vt:lpstr>Secondary Structure Motifs in Protein (Top) Two different ways of illustrating the β-α-β motif; the α -helical region is represented as a helix in diagram and as a cylinder in the other. (Bottom) Two other commonly encountered protein motifs, the hairpin-loop motif and the helix-turn-helix motif. In each of the 4 diagrams, only a small portion of an entire protein molecule is shown.</vt:lpstr>
      <vt:lpstr>Protein Containing 2 Funttional Domains. This model of the enzyme glyceraldehyde-phosphate dehydrogenase shows a single polypeptide chain folded into 2 domains: 1 domain binds to the substance being metabolized, whereas the other domain binds to a chemical factor required for the reaction to occur. The 2 domains are indicated by different colored shading. The N and C refer to the N-terminus  (NH2 group) and C-terminus (COOH group), respectively.</vt:lpstr>
      <vt:lpstr>The Three Main Types of Protein Domains, and Examples of Proteins in Which They Occur </vt:lpstr>
      <vt:lpstr>4 levels of Protein Structure: Primary structure refers to the linear sequence of amino acids in a peptide chain. Secondary structure involves the folding of the primary structure into a helices and β sheets. Tertiary structure refers to the further folding of the polypeptide chain into one or more compact structures known as domains. Quaternary structure involves the formation of a multisubunit  protein from more than one polypeptide chain.</vt:lpstr>
      <vt:lpstr>Conjugated proteins</vt:lpstr>
      <vt:lpstr>Glycoproteins </vt:lpstr>
      <vt:lpstr>Презентация PowerPoint</vt:lpstr>
      <vt:lpstr>Fibrous proteins</vt:lpstr>
      <vt:lpstr>Globular proteins: A model of whale myoglobin </vt:lpstr>
      <vt:lpstr>Gene expression in Lac operon of E. coli </vt:lpstr>
      <vt:lpstr>Operation - If lactose is not present: the repressor gene produces repressor, which binds to the operator. This blocks the action of RNA polymerase, thereby preventing transcription </vt:lpstr>
      <vt:lpstr>Regulation of trp operon</vt:lpstr>
      <vt:lpstr>Eukaryotic Gene Expression </vt:lpstr>
      <vt:lpstr>Regulation of expression in eukaryotes</vt:lpstr>
      <vt:lpstr>Regulation of expression in eukaryotes</vt:lpstr>
      <vt:lpstr>Regulation of expression in eukaryotes</vt:lpstr>
      <vt:lpstr>Regulation of expression in eukaryotes</vt:lpstr>
      <vt:lpstr>Regulation of expression in eukaryotes</vt:lpstr>
      <vt:lpstr>Regulation of expression in eukaryotes</vt:lpstr>
      <vt:lpstr>Regulation of expression in eukaryotes</vt:lpstr>
      <vt:lpstr>Презентация PowerPoint</vt:lpstr>
      <vt:lpstr>UNDERSTANDING AND EXPLOITING GENE EXPRESSION </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2. Molecular bases of heredity. The characteristics of nucleic acids and hereditary information flow</dc:title>
  <dc:creator>User</dc:creator>
  <cp:lastModifiedBy>Dell03</cp:lastModifiedBy>
  <cp:revision>229</cp:revision>
  <dcterms:created xsi:type="dcterms:W3CDTF">2016-10-24T15:40:54Z</dcterms:created>
  <dcterms:modified xsi:type="dcterms:W3CDTF">2020-03-24T11:27:53Z</dcterms:modified>
</cp:coreProperties>
</file>