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slide+xml" PartName="/ppt/slides/slide82.xml"/>
  <Override ContentType="application/vnd.openxmlformats-officedocument.presentationml.slide+xml" PartName="/ppt/slides/slide83.xml"/>
  <Override ContentType="application/vnd.openxmlformats-officedocument.presentationml.slide+xml" PartName="/ppt/slides/slide84.xml"/>
  <Override ContentType="application/vnd.openxmlformats-officedocument.presentationml.slide+xml" PartName="/ppt/slides/slide85.xml"/>
  <Override ContentType="application/vnd.openxmlformats-officedocument.presentationml.slide+xml" PartName="/ppt/slides/slide86.xml"/>
  <Override ContentType="application/vnd.openxmlformats-officedocument.presentationml.slide+xml" PartName="/ppt/slides/slide87.xml"/>
  <Override ContentType="application/vnd.openxmlformats-officedocument.presentationml.slide+xml" PartName="/ppt/slides/slide88.xml"/>
  <Override ContentType="application/vnd.openxmlformats-officedocument.presentationml.slide+xml" PartName="/ppt/slides/slide89.xml"/>
  <Override ContentType="application/vnd.openxmlformats-officedocument.presentationml.slide+xml" PartName="/ppt/slides/slide90.xml"/>
  <Override ContentType="application/vnd.openxmlformats-officedocument.presentationml.slide+xml" PartName="/ppt/slides/slide91.xml"/>
  <Override ContentType="application/vnd.openxmlformats-officedocument.presentationml.slide+xml" PartName="/ppt/slides/slide92.xml"/>
  <Override ContentType="application/vnd.openxmlformats-officedocument.presentationml.slide+xml" PartName="/ppt/slides/slide93.xml"/>
  <Override ContentType="application/vnd.openxmlformats-officedocument.presentationml.slide+xml" PartName="/ppt/slides/slide94.xml"/>
  <Override ContentType="application/vnd.openxmlformats-officedocument.presentationml.slide+xml" PartName="/ppt/slides/slide95.xml"/>
  <Override ContentType="application/vnd.openxmlformats-officedocument.presentationml.slide+xml" PartName="/ppt/slides/slide96.xml"/>
  <Override ContentType="application/vnd.openxmlformats-officedocument.presentationml.slide+xml" PartName="/ppt/slides/slide97.xml"/>
  <Override ContentType="application/vnd.openxmlformats-officedocument.presentationml.slide+xml" PartName="/ppt/slides/slide98.xml"/>
  <Override ContentType="application/vnd.openxmlformats-officedocument.presentationml.slide+xml" PartName="/ppt/slides/slide99.xml"/>
  <Override ContentType="application/vnd.openxmlformats-officedocument.presentationml.slide+xml" PartName="/ppt/slides/slide100.xml"/>
  <Override ContentType="application/vnd.openxmlformats-officedocument.presentationml.slide+xml" PartName="/ppt/slides/slide101.xml"/>
  <Override ContentType="application/vnd.openxmlformats-officedocument.presentationml.slide+xml" PartName="/ppt/slides/slide102.xml"/>
  <Override ContentType="application/vnd.openxmlformats-officedocument.presentationml.slide+xml" PartName="/ppt/slides/slide103.xml"/>
  <Override ContentType="application/vnd.openxmlformats-officedocument.presentationml.slide+xml" PartName="/ppt/slides/slide104.xml"/>
  <Override ContentType="application/vnd.openxmlformats-officedocument.presentationml.slide+xml" PartName="/ppt/slides/slide105.xml"/>
  <Override ContentType="application/vnd.openxmlformats-officedocument.presentationml.slide+xml" PartName="/ppt/slides/slide106.xml"/>
  <Override ContentType="application/vnd.openxmlformats-officedocument.presentationml.slide+xml" PartName="/ppt/slides/slide107.xml"/>
  <Override ContentType="application/vnd.openxmlformats-officedocument.presentationml.slide+xml" PartName="/ppt/slides/slide108.xml"/>
  <Override ContentType="application/vnd.openxmlformats-officedocument.presentationml.slide+xml" PartName="/ppt/slides/slide109.xml"/>
  <Override ContentType="application/vnd.openxmlformats-officedocument.presentationml.slide+xml" PartName="/ppt/slides/slide110.xml"/>
  <Override ContentType="application/vnd.openxmlformats-officedocument.presentationml.slide+xml" PartName="/ppt/slides/slide111.xml"/>
  <Override ContentType="application/vnd.openxmlformats-officedocument.presentationml.slide+xml" PartName="/ppt/slides/slide112.xml"/>
  <Override ContentType="application/vnd.openxmlformats-officedocument.presentationml.slide+xml" PartName="/ppt/slides/slide113.xml"/>
  <Override ContentType="application/vnd.openxmlformats-officedocument.presentationml.slide+xml" PartName="/ppt/slides/slide114.xml"/>
  <Override ContentType="application/vnd.openxmlformats-officedocument.presentationml.slide+xml" PartName="/ppt/slides/slide115.xml"/>
  <Override ContentType="application/vnd.openxmlformats-officedocument.presentationml.slide+xml" PartName="/ppt/slides/slide116.xml"/>
  <Override ContentType="application/vnd.openxmlformats-officedocument.presentationml.slide+xml" PartName="/ppt/slides/slide117.xml"/>
  <Override ContentType="application/vnd.openxmlformats-officedocument.presentationml.slide+xml" PartName="/ppt/slides/slide118.xml"/>
  <Override ContentType="application/vnd.openxmlformats-officedocument.presentationml.slide+xml" PartName="/ppt/slides/slide119.xml"/>
  <Override ContentType="application/vnd.openxmlformats-officedocument.presentationml.slide+xml" PartName="/ppt/slides/slide120.xml"/>
  <Override ContentType="application/vnd.openxmlformats-officedocument.presentationml.slide+xml" PartName="/ppt/slides/slide121.xml"/>
  <Override ContentType="application/vnd.openxmlformats-officedocument.presentationml.slide+xml" PartName="/ppt/slides/slide122.xml"/>
  <Override ContentType="application/vnd.openxmlformats-officedocument.presentationml.slide+xml" PartName="/ppt/slides/slide123.xml"/>
  <Override ContentType="application/vnd.openxmlformats-officedocument.presentationml.slide+xml" PartName="/ppt/slides/slide124.xml"/>
  <Override ContentType="application/vnd.openxmlformats-officedocument.presentationml.slide+xml" PartName="/ppt/slides/slide125.xml"/>
  <Override ContentType="application/vnd.openxmlformats-officedocument.presentationml.slide+xml" PartName="/ppt/slides/slide126.xml"/>
  <Override ContentType="application/vnd.openxmlformats-officedocument.presentationml.slide+xml" PartName="/ppt/slides/slide127.xml"/>
  <Override ContentType="application/vnd.openxmlformats-officedocument.presentationml.slide+xml" PartName="/ppt/slides/slide128.xml"/>
  <Override ContentType="application/vnd.openxmlformats-officedocument.presentationml.slide+xml" PartName="/ppt/slides/slide129.xml"/>
  <Override ContentType="application/vnd.openxmlformats-officedocument.presentationml.slide+xml" PartName="/ppt/slides/slide130.xml"/>
  <Override ContentType="application/vnd.openxmlformats-officedocument.presentationml.slide+xml" PartName="/ppt/slides/slide131.xml"/>
  <Override ContentType="application/vnd.openxmlformats-officedocument.presentationml.slide+xml" PartName="/ppt/slides/slide132.xml"/>
  <Override ContentType="application/vnd.openxmlformats-officedocument.presentationml.slide+xml" PartName="/ppt/slides/slide133.xml"/>
  <Override ContentType="application/vnd.openxmlformats-officedocument.presentationml.slide+xml" PartName="/ppt/slides/slide134.xml"/>
  <Override ContentType="application/vnd.openxmlformats-officedocument.presentationml.slide+xml" PartName="/ppt/slides/slide135.xml"/>
  <Override ContentType="application/vnd.openxmlformats-officedocument.presentationml.slide+xml" PartName="/ppt/slides/slide136.xml"/>
  <Override ContentType="application/vnd.openxmlformats-officedocument.presentationml.slide+xml" PartName="/ppt/slides/slide137.xml"/>
  <Override ContentType="application/vnd.openxmlformats-officedocument.presentationml.slide+xml" PartName="/ppt/slides/slide138.xml"/>
  <Override ContentType="application/vnd.openxmlformats-officedocument.presentationml.slide+xml" PartName="/ppt/slides/slide139.xml"/>
  <Override ContentType="application/vnd.openxmlformats-officedocument.presentationml.slide+xml" PartName="/ppt/slides/slide140.xml"/>
  <Override ContentType="application/vnd.openxmlformats-officedocument.presentationml.slide+xml" PartName="/ppt/slides/slide141.xml"/>
  <Override ContentType="application/vnd.openxmlformats-officedocument.presentationml.slide+xml" PartName="/ppt/slides/slide142.xml"/>
  <Override ContentType="application/vnd.openxmlformats-officedocument.presentationml.slide+xml" PartName="/ppt/slides/slide143.xml"/>
  <Override ContentType="application/vnd.openxmlformats-officedocument.presentationml.slide+xml" PartName="/ppt/slides/slide144.xml"/>
  <Override ContentType="application/vnd.openxmlformats-officedocument.presentationml.slide+xml" PartName="/ppt/slides/slide145.xml"/>
  <Override ContentType="application/vnd.openxmlformats-officedocument.presentationml.slide+xml" PartName="/ppt/slides/slide146.xml"/>
  <Override ContentType="application/vnd.openxmlformats-officedocument.presentationml.slide+xml" PartName="/ppt/slides/slide147.xml"/>
  <Override ContentType="application/vnd.openxmlformats-officedocument.presentationml.slide+xml" PartName="/ppt/slides/slide148.xml"/>
  <Override ContentType="application/vnd.openxmlformats-officedocument.presentationml.slide+xml" PartName="/ppt/slides/slide149.xml"/>
  <Override ContentType="application/vnd.openxmlformats-officedocument.presentationml.slide+xml" PartName="/ppt/slides/slide150.xml"/>
  <Override ContentType="application/vnd.openxmlformats-officedocument.presentationml.slide+xml" PartName="/ppt/slides/slide151.xml"/>
  <Override ContentType="application/vnd.openxmlformats-officedocument.presentationml.slide+xml" PartName="/ppt/slides/slide152.xml"/>
  <Override ContentType="application/vnd.openxmlformats-officedocument.presentationml.slide+xml" PartName="/ppt/slides/slide153.xml"/>
  <Override ContentType="application/vnd.openxmlformats-officedocument.presentationml.slide+xml" PartName="/ppt/slides/slide154.xml"/>
  <Override ContentType="application/vnd.openxmlformats-officedocument.presentationml.slide+xml" PartName="/ppt/slides/slide155.xml"/>
  <Override ContentType="application/vnd.openxmlformats-officedocument.presentationml.slide+xml" PartName="/ppt/slides/slide156.xml"/>
  <Override ContentType="application/vnd.openxmlformats-officedocument.presentationml.slide+xml" PartName="/ppt/slides/slide157.xml"/>
  <Override ContentType="application/vnd.openxmlformats-officedocument.presentationml.slide+xml" PartName="/ppt/slides/slide158.xml"/>
  <Override ContentType="application/vnd.openxmlformats-officedocument.presentationml.slide+xml" PartName="/ppt/slides/slide159.xml"/>
  <Override ContentType="application/vnd.openxmlformats-officedocument.presentationml.slide+xml" PartName="/ppt/slides/slide160.xml"/>
  <Override ContentType="application/vnd.openxmlformats-officedocument.presentationml.slide+xml" PartName="/ppt/slides/slide161.xml"/>
  <Override ContentType="application/vnd.openxmlformats-officedocument.presentationml.slide+xml" PartName="/ppt/slides/slide162.xml"/>
  <Override ContentType="application/vnd.openxmlformats-officedocument.presentationml.slide+xml" PartName="/ppt/slides/slide163.xml"/>
  <Override ContentType="application/vnd.openxmlformats-officedocument.presentationml.slide+xml" PartName="/ppt/slides/slide164.xml"/>
  <Override ContentType="application/vnd.openxmlformats-officedocument.presentationml.slide+xml" PartName="/ppt/slides/slide165.xml"/>
  <Override ContentType="application/vnd.openxmlformats-officedocument.presentationml.slide+xml" PartName="/ppt/slides/slide166.xml"/>
  <Override ContentType="application/vnd.openxmlformats-officedocument.presentationml.slide+xml" PartName="/ppt/slides/slide167.xml"/>
  <Override ContentType="application/vnd.openxmlformats-officedocument.presentationml.slide+xml" PartName="/ppt/slides/slide168.xml"/>
  <Override ContentType="application/vnd.openxmlformats-officedocument.presentationml.slide+xml" PartName="/ppt/slides/slide169.xml"/>
  <Override ContentType="application/vnd.openxmlformats-officedocument.presentationml.slide+xml" PartName="/ppt/slides/slide170.xml"/>
  <Override ContentType="application/vnd.openxmlformats-officedocument.presentationml.slide+xml" PartName="/ppt/slides/slide171.xml"/>
  <Override ContentType="application/vnd.openxmlformats-officedocument.presentationml.slide+xml" PartName="/ppt/slides/slide172.xml"/>
  <Override ContentType="application/vnd.openxmlformats-officedocument.presentationml.slide+xml" PartName="/ppt/slides/slide173.xml"/>
  <Override ContentType="application/vnd.openxmlformats-officedocument.presentationml.slide+xml" PartName="/ppt/slides/slide174.xml"/>
  <Override ContentType="application/vnd.openxmlformats-officedocument.presentationml.slide+xml" PartName="/ppt/slides/slide175.xml"/>
  <Override ContentType="application/vnd.openxmlformats-officedocument.presentationml.slide+xml" PartName="/ppt/slides/slide176.xml"/>
  <Override ContentType="application/vnd.openxmlformats-officedocument.presentationml.slide+xml" PartName="/ppt/slides/slide177.xml"/>
  <Override ContentType="application/vnd.openxmlformats-officedocument.presentationml.slide+xml" PartName="/ppt/slides/slide178.xml"/>
  <Override ContentType="application/vnd.openxmlformats-officedocument.presentationml.slide+xml" PartName="/ppt/slides/slide179.xml"/>
  <Override ContentType="application/vnd.openxmlformats-officedocument.presentationml.slide+xml" PartName="/ppt/slides/slide180.xml"/>
  <Override ContentType="application/vnd.openxmlformats-officedocument.presentationml.slide+xml" PartName="/ppt/slides/slide181.xml"/>
  <Override ContentType="application/vnd.openxmlformats-officedocument.presentationml.slide+xml" PartName="/ppt/slides/slide182.xml"/>
  <Override ContentType="application/vnd.openxmlformats-officedocument.presentationml.slide+xml" PartName="/ppt/slides/slide183.xml"/>
  <Override ContentType="application/vnd.openxmlformats-officedocument.presentationml.slide+xml" PartName="/ppt/slides/slide184.xml"/>
  <Override ContentType="application/vnd.openxmlformats-officedocument.presentationml.slide+xml" PartName="/ppt/slides/slide185.xml"/>
  <Override ContentType="application/vnd.openxmlformats-officedocument.presentationml.slide+xml" PartName="/ppt/slides/slide186.xml"/>
  <Override ContentType="application/vnd.openxmlformats-officedocument.presentationml.slide+xml" PartName="/ppt/slides/slide187.xml"/>
  <Override ContentType="application/vnd.openxmlformats-officedocument.presentationml.slide+xml" PartName="/ppt/slides/slide188.xml"/>
  <Override ContentType="application/vnd.openxmlformats-officedocument.presentationml.slide+xml" PartName="/ppt/slides/slide189.xml"/>
  <Override ContentType="application/vnd.openxmlformats-officedocument.presentationml.slide+xml" PartName="/ppt/slides/slide190.xml"/>
  <Override ContentType="application/vnd.openxmlformats-officedocument.presentationml.slide+xml" PartName="/ppt/slides/slide191.xml"/>
  <Override ContentType="application/vnd.openxmlformats-officedocument.presentationml.slide+xml" PartName="/ppt/slides/slide192.xml"/>
  <Override ContentType="application/vnd.openxmlformats-officedocument.presentationml.slide+xml" PartName="/ppt/slides/slide193.xml"/>
  <Override ContentType="application/vnd.openxmlformats-officedocument.presentationml.slide+xml" PartName="/ppt/slides/slide194.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96"/>
  </p:notesMasterIdLst>
  <p:sldIdLst>
    <p:sldId id="286" r:id="rId2"/>
    <p:sldId id="424" r:id="rId3"/>
    <p:sldId id="344" r:id="rId4"/>
    <p:sldId id="290" r:id="rId5"/>
    <p:sldId id="288" r:id="rId6"/>
    <p:sldId id="257" r:id="rId7"/>
    <p:sldId id="289" r:id="rId8"/>
    <p:sldId id="425" r:id="rId9"/>
    <p:sldId id="292" r:id="rId10"/>
    <p:sldId id="426" r:id="rId11"/>
    <p:sldId id="361" r:id="rId12"/>
    <p:sldId id="363" r:id="rId13"/>
    <p:sldId id="364" r:id="rId14"/>
    <p:sldId id="367" r:id="rId15"/>
    <p:sldId id="372" r:id="rId16"/>
    <p:sldId id="373" r:id="rId17"/>
    <p:sldId id="374" r:id="rId18"/>
    <p:sldId id="375" r:id="rId19"/>
    <p:sldId id="376" r:id="rId20"/>
    <p:sldId id="378" r:id="rId21"/>
    <p:sldId id="379" r:id="rId22"/>
    <p:sldId id="380" r:id="rId23"/>
    <p:sldId id="262" r:id="rId24"/>
    <p:sldId id="296" r:id="rId25"/>
    <p:sldId id="382" r:id="rId26"/>
    <p:sldId id="429" r:id="rId27"/>
    <p:sldId id="427" r:id="rId28"/>
    <p:sldId id="428" r:id="rId29"/>
    <p:sldId id="430" r:id="rId30"/>
    <p:sldId id="385" r:id="rId31"/>
    <p:sldId id="387" r:id="rId32"/>
    <p:sldId id="389" r:id="rId33"/>
    <p:sldId id="431" r:id="rId34"/>
    <p:sldId id="388" r:id="rId35"/>
    <p:sldId id="415" r:id="rId36"/>
    <p:sldId id="391" r:id="rId37"/>
    <p:sldId id="416" r:id="rId38"/>
    <p:sldId id="392" r:id="rId39"/>
    <p:sldId id="393" r:id="rId40"/>
    <p:sldId id="395" r:id="rId41"/>
    <p:sldId id="433" r:id="rId42"/>
    <p:sldId id="434" r:id="rId43"/>
    <p:sldId id="436" r:id="rId44"/>
    <p:sldId id="435" r:id="rId45"/>
    <p:sldId id="437" r:id="rId46"/>
    <p:sldId id="438" r:id="rId47"/>
    <p:sldId id="439" r:id="rId48"/>
    <p:sldId id="440" r:id="rId49"/>
    <p:sldId id="441" r:id="rId50"/>
    <p:sldId id="442" r:id="rId51"/>
    <p:sldId id="443" r:id="rId52"/>
    <p:sldId id="444" r:id="rId53"/>
    <p:sldId id="448" r:id="rId54"/>
    <p:sldId id="449" r:id="rId55"/>
    <p:sldId id="450" r:id="rId56"/>
    <p:sldId id="447" r:id="rId57"/>
    <p:sldId id="453" r:id="rId58"/>
    <p:sldId id="456" r:id="rId59"/>
    <p:sldId id="454" r:id="rId60"/>
    <p:sldId id="457" r:id="rId61"/>
    <p:sldId id="458" r:id="rId62"/>
    <p:sldId id="459" r:id="rId63"/>
    <p:sldId id="404" r:id="rId64"/>
    <p:sldId id="403" r:id="rId65"/>
    <p:sldId id="455" r:id="rId66"/>
    <p:sldId id="406" r:id="rId67"/>
    <p:sldId id="405" r:id="rId68"/>
    <p:sldId id="401" r:id="rId69"/>
    <p:sldId id="402" r:id="rId70"/>
    <p:sldId id="421" r:id="rId71"/>
    <p:sldId id="422" r:id="rId72"/>
    <p:sldId id="398" r:id="rId73"/>
    <p:sldId id="399" r:id="rId74"/>
    <p:sldId id="400" r:id="rId75"/>
    <p:sldId id="464" r:id="rId76"/>
    <p:sldId id="461" r:id="rId77"/>
    <p:sldId id="462" r:id="rId78"/>
    <p:sldId id="423" r:id="rId79"/>
    <p:sldId id="465" r:id="rId80"/>
    <p:sldId id="419" r:id="rId81"/>
    <p:sldId id="420" r:id="rId82"/>
    <p:sldId id="474" r:id="rId83"/>
    <p:sldId id="475" r:id="rId84"/>
    <p:sldId id="466" r:id="rId85"/>
    <p:sldId id="467" r:id="rId86"/>
    <p:sldId id="468" r:id="rId87"/>
    <p:sldId id="469" r:id="rId88"/>
    <p:sldId id="470" r:id="rId89"/>
    <p:sldId id="471" r:id="rId90"/>
    <p:sldId id="472" r:id="rId91"/>
    <p:sldId id="473" r:id="rId92"/>
    <p:sldId id="478" r:id="rId93"/>
    <p:sldId id="479" r:id="rId94"/>
    <p:sldId id="480" r:id="rId95"/>
    <p:sldId id="481" r:id="rId96"/>
    <p:sldId id="482" r:id="rId97"/>
    <p:sldId id="483" r:id="rId98"/>
    <p:sldId id="484" r:id="rId99"/>
    <p:sldId id="485" r:id="rId100"/>
    <p:sldId id="486" r:id="rId101"/>
    <p:sldId id="489" r:id="rId102"/>
    <p:sldId id="490" r:id="rId103"/>
    <p:sldId id="491" r:id="rId104"/>
    <p:sldId id="492" r:id="rId105"/>
    <p:sldId id="493" r:id="rId106"/>
    <p:sldId id="494" r:id="rId107"/>
    <p:sldId id="495" r:id="rId108"/>
    <p:sldId id="496" r:id="rId109"/>
    <p:sldId id="497" r:id="rId110"/>
    <p:sldId id="498" r:id="rId111"/>
    <p:sldId id="499" r:id="rId112"/>
    <p:sldId id="500" r:id="rId113"/>
    <p:sldId id="501" r:id="rId114"/>
    <p:sldId id="502" r:id="rId115"/>
    <p:sldId id="407" r:id="rId116"/>
    <p:sldId id="408" r:id="rId117"/>
    <p:sldId id="488" r:id="rId118"/>
    <p:sldId id="410" r:id="rId119"/>
    <p:sldId id="409" r:id="rId120"/>
    <p:sldId id="411" r:id="rId121"/>
    <p:sldId id="412" r:id="rId122"/>
    <p:sldId id="300" r:id="rId123"/>
    <p:sldId id="476" r:id="rId124"/>
    <p:sldId id="293" r:id="rId125"/>
    <p:sldId id="299" r:id="rId126"/>
    <p:sldId id="302" r:id="rId127"/>
    <p:sldId id="307" r:id="rId128"/>
    <p:sldId id="349" r:id="rId129"/>
    <p:sldId id="350" r:id="rId130"/>
    <p:sldId id="351" r:id="rId131"/>
    <p:sldId id="352" r:id="rId132"/>
    <p:sldId id="353" r:id="rId133"/>
    <p:sldId id="308" r:id="rId134"/>
    <p:sldId id="413" r:id="rId135"/>
    <p:sldId id="477" r:id="rId136"/>
    <p:sldId id="414" r:id="rId137"/>
    <p:sldId id="347" r:id="rId138"/>
    <p:sldId id="348" r:id="rId139"/>
    <p:sldId id="309" r:id="rId140"/>
    <p:sldId id="310" r:id="rId141"/>
    <p:sldId id="304" r:id="rId142"/>
    <p:sldId id="311" r:id="rId143"/>
    <p:sldId id="313" r:id="rId144"/>
    <p:sldId id="314" r:id="rId145"/>
    <p:sldId id="316" r:id="rId146"/>
    <p:sldId id="318" r:id="rId147"/>
    <p:sldId id="317" r:id="rId148"/>
    <p:sldId id="319" r:id="rId149"/>
    <p:sldId id="321" r:id="rId150"/>
    <p:sldId id="323" r:id="rId151"/>
    <p:sldId id="324" r:id="rId152"/>
    <p:sldId id="326" r:id="rId153"/>
    <p:sldId id="328" r:id="rId154"/>
    <p:sldId id="516" r:id="rId155"/>
    <p:sldId id="517" r:id="rId156"/>
    <p:sldId id="518" r:id="rId157"/>
    <p:sldId id="519" r:id="rId158"/>
    <p:sldId id="520" r:id="rId159"/>
    <p:sldId id="521" r:id="rId160"/>
    <p:sldId id="522" r:id="rId161"/>
    <p:sldId id="523" r:id="rId162"/>
    <p:sldId id="524" r:id="rId163"/>
    <p:sldId id="525" r:id="rId164"/>
    <p:sldId id="526" r:id="rId165"/>
    <p:sldId id="527" r:id="rId166"/>
    <p:sldId id="337" r:id="rId167"/>
    <p:sldId id="339" r:id="rId168"/>
    <p:sldId id="340" r:id="rId169"/>
    <p:sldId id="341" r:id="rId170"/>
    <p:sldId id="342" r:id="rId171"/>
    <p:sldId id="503" r:id="rId172"/>
    <p:sldId id="504" r:id="rId173"/>
    <p:sldId id="505" r:id="rId174"/>
    <p:sldId id="506" r:id="rId175"/>
    <p:sldId id="507" r:id="rId176"/>
    <p:sldId id="508" r:id="rId177"/>
    <p:sldId id="509" r:id="rId178"/>
    <p:sldId id="510" r:id="rId179"/>
    <p:sldId id="511" r:id="rId180"/>
    <p:sldId id="512" r:id="rId181"/>
    <p:sldId id="513" r:id="rId182"/>
    <p:sldId id="514" r:id="rId183"/>
    <p:sldId id="515" r:id="rId184"/>
    <p:sldId id="355" r:id="rId185"/>
    <p:sldId id="357" r:id="rId186"/>
    <p:sldId id="359" r:id="rId187"/>
    <p:sldId id="358" r:id="rId188"/>
    <p:sldId id="338" r:id="rId189"/>
    <p:sldId id="269" r:id="rId190"/>
    <p:sldId id="270" r:id="rId191"/>
    <p:sldId id="271" r:id="rId192"/>
    <p:sldId id="275" r:id="rId193"/>
    <p:sldId id="281" r:id="rId194"/>
    <p:sldId id="282" r:id="rId195"/>
  </p:sldIdLst>
  <p:sldSz cx="9144000" cy="6858000" type="screen4x3"/>
  <p:notesSz cx="6742113"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77" d="100"/>
          <a:sy n="77" d="100"/>
        </p:scale>
        <p:origin x="3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notesMaster" Target="notesMasters/notesMaster1.xml"/><Relationship Id="rId200"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viewProps" Target="viewProps.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8971" y="0"/>
            <a:ext cx="2921582" cy="493633"/>
          </a:xfrm>
          <a:prstGeom prst="rect">
            <a:avLst/>
          </a:prstGeom>
        </p:spPr>
        <p:txBody>
          <a:bodyPr vert="horz" lIns="91440" tIns="45720" rIns="91440" bIns="45720" rtlCol="0"/>
          <a:lstStyle>
            <a:lvl1pPr algn="r">
              <a:defRPr sz="1200"/>
            </a:lvl1pPr>
          </a:lstStyle>
          <a:p>
            <a:fld id="{E94F15E9-495F-4731-87AE-25AA8F016F18}" type="datetimeFigureOut">
              <a:rPr lang="ru-RU" smtClean="0"/>
              <a:pPr/>
              <a:t>24.03.2020</a:t>
            </a:fld>
            <a:endParaRPr lang="ru-RU"/>
          </a:p>
        </p:txBody>
      </p:sp>
      <p:sp>
        <p:nvSpPr>
          <p:cNvPr id="4" name="Образ слайда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4212" y="4689515"/>
            <a:ext cx="539369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7316"/>
            <a:ext cx="2921582" cy="49363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8971" y="9377316"/>
            <a:ext cx="2921582" cy="493633"/>
          </a:xfrm>
          <a:prstGeom prst="rect">
            <a:avLst/>
          </a:prstGeom>
        </p:spPr>
        <p:txBody>
          <a:bodyPr vert="horz" lIns="91440" tIns="45720" rIns="91440" bIns="45720" rtlCol="0" anchor="b"/>
          <a:lstStyle>
            <a:lvl1pPr algn="r">
              <a:defRPr sz="1200"/>
            </a:lvl1pPr>
          </a:lstStyle>
          <a:p>
            <a:fld id="{2F76D6B6-09C6-478A-8A44-276F2BD0746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a:bodyPr>
          <a:lstStyle/>
          <a:p>
            <a:endParaRPr lang="uk-UA" dirty="0"/>
          </a:p>
        </p:txBody>
      </p:sp>
      <p:sp>
        <p:nvSpPr>
          <p:cNvPr id="4" name="Місце для номера слайда 3"/>
          <p:cNvSpPr>
            <a:spLocks noGrp="1"/>
          </p:cNvSpPr>
          <p:nvPr>
            <p:ph type="sldNum" sz="quarter" idx="10"/>
          </p:nvPr>
        </p:nvSpPr>
        <p:spPr/>
        <p:txBody>
          <a:bodyPr/>
          <a:lstStyle/>
          <a:p>
            <a:fld id="{2F76D6B6-09C6-478A-8A44-276F2BD07462}"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F76D6B6-09C6-478A-8A44-276F2BD07462}" type="slidenum">
              <a:rPr lang="ru-RU" smtClean="0"/>
              <a:pPr/>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F76D6B6-09C6-478A-8A44-276F2BD07462}" type="slidenum">
              <a:rPr lang="ru-RU" smtClean="0"/>
              <a:pPr/>
              <a:t>13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F76D6B6-09C6-478A-8A44-276F2BD07462}" type="slidenum">
              <a:rPr lang="ru-RU" smtClean="0"/>
              <a:pPr/>
              <a:t>23</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a:bodyPr>
          <a:lstStyle/>
          <a:p>
            <a:endParaRPr lang="uk-UA" dirty="0"/>
          </a:p>
        </p:txBody>
      </p:sp>
      <p:sp>
        <p:nvSpPr>
          <p:cNvPr id="4" name="Місце для номера слайда 3"/>
          <p:cNvSpPr>
            <a:spLocks noGrp="1"/>
          </p:cNvSpPr>
          <p:nvPr>
            <p:ph type="sldNum" sz="quarter" idx="10"/>
          </p:nvPr>
        </p:nvSpPr>
        <p:spPr/>
        <p:txBody>
          <a:bodyPr/>
          <a:lstStyle/>
          <a:p>
            <a:fld id="{F5FF3F69-CD85-4505-98D1-8C4FCE722909}" type="slidenum">
              <a:rPr lang="ru-RU" smtClean="0"/>
              <a:pPr/>
              <a:t>83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D950461-11F4-4B1D-9A1B-2CDCE02C4DC1}" type="datetime1">
              <a:rPr lang="ru-RU" smtClean="0"/>
              <a:pPr/>
              <a:t>24.03.2020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B78B32-8FD9-4B1F-B5BF-155846065245}" type="datetime1">
              <a:rPr lang="ru-RU" smtClean="0"/>
              <a:pPr/>
              <a:t>24.03.2020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75F082-B98A-4589-9C30-A990FF86B1D9}" type="datetime1">
              <a:rPr lang="ru-RU" smtClean="0"/>
              <a:pPr/>
              <a:t>24.03.2020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838200" y="1905000"/>
            <a:ext cx="3927475"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838200" y="6245225"/>
            <a:ext cx="1901825"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4290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937375" y="6245225"/>
            <a:ext cx="1901825" cy="476250"/>
          </a:xfrm>
        </p:spPr>
        <p:txBody>
          <a:bodyPr/>
          <a:lstStyle>
            <a:lvl1pPr>
              <a:defRPr/>
            </a:lvl1pPr>
          </a:lstStyle>
          <a:p>
            <a:fld id="{9B1B4D03-50B5-4DA0-88AF-87281229B0BD}"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838200" y="1905000"/>
            <a:ext cx="3927475"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918075" y="1905000"/>
            <a:ext cx="3927475"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918075" y="4076700"/>
            <a:ext cx="3927475"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838200" y="6245225"/>
            <a:ext cx="1901825" cy="476250"/>
          </a:xfrm>
        </p:spPr>
        <p:txBody>
          <a:bodyPr/>
          <a:lstStyle>
            <a:lvl1pPr>
              <a:defRPr/>
            </a:lvl1pPr>
          </a:lstStyle>
          <a:p>
            <a:endParaRPr lang="ru-RU"/>
          </a:p>
        </p:txBody>
      </p:sp>
      <p:sp>
        <p:nvSpPr>
          <p:cNvPr id="7" name="Нижний колонтитул 6"/>
          <p:cNvSpPr>
            <a:spLocks noGrp="1"/>
          </p:cNvSpPr>
          <p:nvPr>
            <p:ph type="ftr" sz="quarter" idx="11"/>
          </p:nvPr>
        </p:nvSpPr>
        <p:spPr>
          <a:xfrm>
            <a:off x="3429000" y="6245225"/>
            <a:ext cx="2895600" cy="476250"/>
          </a:xfrm>
        </p:spPr>
        <p:txBody>
          <a:bodyPr/>
          <a:lstStyle>
            <a:lvl1pPr>
              <a:defRPr/>
            </a:lvl1pPr>
          </a:lstStyle>
          <a:p>
            <a:endParaRPr lang="ru-RU"/>
          </a:p>
        </p:txBody>
      </p:sp>
      <p:sp>
        <p:nvSpPr>
          <p:cNvPr id="8" name="Номер слайда 7"/>
          <p:cNvSpPr>
            <a:spLocks noGrp="1"/>
          </p:cNvSpPr>
          <p:nvPr>
            <p:ph type="sldNum" sz="quarter" idx="12"/>
          </p:nvPr>
        </p:nvSpPr>
        <p:spPr>
          <a:xfrm>
            <a:off x="6937375" y="6245225"/>
            <a:ext cx="1901825" cy="476250"/>
          </a:xfrm>
        </p:spPr>
        <p:txBody>
          <a:bodyPr/>
          <a:lstStyle>
            <a:lvl1pPr>
              <a:defRPr/>
            </a:lvl1pPr>
          </a:lstStyle>
          <a:p>
            <a:fld id="{1BCBC1E8-0A9A-41EB-8F2A-308EC341666B}"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838200" y="1905000"/>
            <a:ext cx="8007350" cy="4191000"/>
          </a:xfrm>
        </p:spPr>
        <p:txBody>
          <a:bodyPr/>
          <a:lstStyle/>
          <a:p>
            <a:endParaRPr lang="ru-RU"/>
          </a:p>
        </p:txBody>
      </p:sp>
      <p:sp>
        <p:nvSpPr>
          <p:cNvPr id="4" name="Дата 3"/>
          <p:cNvSpPr>
            <a:spLocks noGrp="1"/>
          </p:cNvSpPr>
          <p:nvPr>
            <p:ph type="dt" sz="half" idx="10"/>
          </p:nvPr>
        </p:nvSpPr>
        <p:spPr>
          <a:xfrm>
            <a:off x="838200" y="6245225"/>
            <a:ext cx="1901825" cy="476250"/>
          </a:xfrm>
        </p:spPr>
        <p:txBody>
          <a:bodyPr/>
          <a:lstStyle>
            <a:lvl1pPr>
              <a:defRPr/>
            </a:lvl1pPr>
          </a:lstStyle>
          <a:p>
            <a:endParaRPr lang="ru-RU"/>
          </a:p>
        </p:txBody>
      </p:sp>
      <p:sp>
        <p:nvSpPr>
          <p:cNvPr id="5" name="Нижний колонтитул 4"/>
          <p:cNvSpPr>
            <a:spLocks noGrp="1"/>
          </p:cNvSpPr>
          <p:nvPr>
            <p:ph type="ftr" sz="quarter" idx="11"/>
          </p:nvPr>
        </p:nvSpPr>
        <p:spPr>
          <a:xfrm>
            <a:off x="3429000" y="6245225"/>
            <a:ext cx="2895600" cy="476250"/>
          </a:xfrm>
        </p:spPr>
        <p:txBody>
          <a:bodyPr/>
          <a:lstStyle>
            <a:lvl1pPr>
              <a:defRPr/>
            </a:lvl1pPr>
          </a:lstStyle>
          <a:p>
            <a:endParaRPr lang="ru-RU"/>
          </a:p>
        </p:txBody>
      </p:sp>
      <p:sp>
        <p:nvSpPr>
          <p:cNvPr id="6" name="Номер слайда 5"/>
          <p:cNvSpPr>
            <a:spLocks noGrp="1"/>
          </p:cNvSpPr>
          <p:nvPr>
            <p:ph type="sldNum" sz="quarter" idx="12"/>
          </p:nvPr>
        </p:nvSpPr>
        <p:spPr>
          <a:xfrm>
            <a:off x="6937375" y="6245225"/>
            <a:ext cx="1901825" cy="476250"/>
          </a:xfrm>
        </p:spPr>
        <p:txBody>
          <a:bodyPr/>
          <a:lstStyle>
            <a:lvl1pPr>
              <a:defRPr/>
            </a:lvl1pPr>
          </a:lstStyle>
          <a:p>
            <a:fld id="{77EA5E42-327D-4E60-B6D7-338DA9BF56E9}" type="slidenum">
              <a:rPr lang="ru-RU"/>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verTx">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8007350"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8200" y="4076700"/>
            <a:ext cx="8007350"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838200" y="6245225"/>
            <a:ext cx="1901825"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4290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937375" y="6245225"/>
            <a:ext cx="1901825" cy="476250"/>
          </a:xfrm>
        </p:spPr>
        <p:txBody>
          <a:bodyPr/>
          <a:lstStyle>
            <a:lvl1pPr>
              <a:defRPr/>
            </a:lvl1pPr>
          </a:lstStyle>
          <a:p>
            <a:fld id="{2967A951-42F8-4F54-B64D-2003A8D4C5D4}"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634456-FCDA-48BE-B9A3-33426F56F304}" type="datetime1">
              <a:rPr lang="ru-RU" smtClean="0"/>
              <a:pPr/>
              <a:t>24.03.2020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D5D963-C728-4796-812A-3E3973371486}" type="datetime1">
              <a:rPr lang="ru-RU" smtClean="0"/>
              <a:pPr/>
              <a:t>24.03.2020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14A9A97-E01D-49EA-A96E-492C6843E4DC}" type="datetime1">
              <a:rPr lang="ru-RU" smtClean="0"/>
              <a:pPr/>
              <a:t>24.03.2020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25BE03D-3B77-43B0-A249-2F1494B2AC95}" type="datetime1">
              <a:rPr lang="ru-RU" smtClean="0"/>
              <a:pPr/>
              <a:t>24.03.2020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66DA87F-C180-4984-9CF6-C46839462A9B}" type="datetime1">
              <a:rPr lang="ru-RU" smtClean="0"/>
              <a:pPr/>
              <a:t>24.03.2020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08140A-6890-450B-AAFF-5D9E2B48A5AB}" type="datetime1">
              <a:rPr lang="ru-RU" smtClean="0"/>
              <a:pPr/>
              <a:t>24.03.2020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9FFF446-675A-4832-A4C4-BA2ADBB675EC}" type="datetime1">
              <a:rPr lang="ru-RU" smtClean="0"/>
              <a:pPr/>
              <a:t>24.03.2020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A590093-0EE4-427C-8230-AAA5EB955496}" type="datetime1">
              <a:rPr lang="ru-RU" smtClean="0"/>
              <a:pPr/>
              <a:t>24.03.2020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FEE247-F1D9-4978-BC24-E4E20778E7B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0505A-70B1-44A3-8AEB-3EAD6F973CEA}" type="datetime1">
              <a:rPr lang="ru-RU" smtClean="0"/>
              <a:pPr/>
              <a:t>24.03.2020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FEE247-F1D9-4978-BC24-E4E20778E7B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s://en.wikipedia.org/w/index.php?title=Evert_Gorter&amp;action=edit&amp;redlink=1" TargetMode="External"/><Relationship Id="rId7" Type="http://schemas.openxmlformats.org/officeDocument/2006/relationships/hyperlink" Target="https://en.wikipedia.org/w/index.php?title=J._David_Robertson&amp;action=edit&amp;redlink=1" TargetMode="External"/><Relationship Id="rId2" Type="http://schemas.openxmlformats.org/officeDocument/2006/relationships/hyperlink" Target="https://en.wikipedia.org/wiki/Ernest_Overton" TargetMode="External"/><Relationship Id="rId1" Type="http://schemas.openxmlformats.org/officeDocument/2006/relationships/slideLayout" Target="../slideLayouts/slideLayout2.xml"/><Relationship Id="rId6" Type="http://schemas.openxmlformats.org/officeDocument/2006/relationships/hyperlink" Target="https://en.wikipedia.org/wiki/James_Danielli" TargetMode="External"/><Relationship Id="rId5" Type="http://schemas.openxmlformats.org/officeDocument/2006/relationships/hyperlink" Target="https://en.wikipedia.org/wiki/Hugh_Davson" TargetMode="External"/><Relationship Id="rId4" Type="http://schemas.openxmlformats.org/officeDocument/2006/relationships/hyperlink" Target="https://en.wikipedia.org/w/index.php?title=Fran%C3%A7ois_Grendel&amp;action=edit&amp;redlink=1" TargetMode="External"/></Relationships>
</file>

<file path=ppt/slides/_rels/slide10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hyperlink" Target="https://en.wikipedia.org/wiki/File:Cell_membrane_detailed_diagram_4.svg" TargetMode="Externa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arget="../media/image100.jpeg" Type="http://schemas.openxmlformats.org/officeDocument/2006/relationships/image"/><Relationship Id="rId1" Target="../slideLayouts/slideLayout12.xml" Type="http://schemas.openxmlformats.org/officeDocument/2006/relationships/slideLayout"/></Relationships>
</file>

<file path=ppt/slides/_rels/slide10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arget="../media/image103.jpeg" Type="http://schemas.openxmlformats.org/officeDocument/2006/relationships/image"/><Relationship Id="rId1" Target="../slideLayouts/slideLayout2.xml" Type="http://schemas.openxmlformats.org/officeDocument/2006/relationships/slideLayout"/></Relationships>
</file>

<file path=ppt/slides/_rels/slide107.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arget="../media/image11.jpeg" Type="http://schemas.openxmlformats.org/officeDocument/2006/relationships/image"/><Relationship Id="rId2" Target="../media/image10.jpeg" Type="http://schemas.openxmlformats.org/officeDocument/2006/relationships/image"/><Relationship Id="rId1" Target="../slideLayouts/slideLayout7.xml" Type="http://schemas.openxmlformats.org/officeDocument/2006/relationships/slideLayout"/></Relationships>
</file>

<file path=ppt/slides/_rels/slide11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jpeg"/><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3" Target="../media/image109.jpeg" Type="http://schemas.openxmlformats.org/officeDocument/2006/relationships/image"/><Relationship Id="rId2" Target="http://upload.wikimedia.org/wikipedia/commons/b/b7/Pinocytosis.svg" TargetMode="External" Type="http://schemas.openxmlformats.org/officeDocument/2006/relationships/hyperlink"/><Relationship Id="rId1" Target="../slideLayouts/slideLayout12.xml" Type="http://schemas.openxmlformats.org/officeDocument/2006/relationships/slideLayout"/></Relationships>
</file>

<file path=ppt/slides/_rels/slide112.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arget="../media/image89.jpeg" Type="http://schemas.openxmlformats.org/officeDocument/2006/relationships/image"/><Relationship Id="rId1" Target="../slideLayouts/slideLayout7.xml" Type="http://schemas.openxmlformats.org/officeDocument/2006/relationships/slideLayout"/></Relationships>
</file>

<file path=ppt/slides/_rels/slide125.xml.rels><?xml version="1.0" encoding="UTF-8" standalone="yes" ?><Relationships xmlns="http://schemas.openxmlformats.org/package/2006/relationships"><Relationship Id="rId2" Target="../media/image91.jpeg" Type="http://schemas.openxmlformats.org/officeDocument/2006/relationships/image"/><Relationship Id="rId1" Target="../slideLayouts/slideLayout7.xml" Type="http://schemas.openxmlformats.org/officeDocument/2006/relationships/slideLayout"/></Relationships>
</file>

<file path=ppt/slides/_rels/slide126.xml.rels><?xml version="1.0" encoding="UTF-8" standalone="yes" ?><Relationships xmlns="http://schemas.openxmlformats.org/package/2006/relationships"><Relationship Id="rId3" Target="../media/image80.jpeg" Type="http://schemas.openxmlformats.org/officeDocument/2006/relationships/image"/><Relationship Id="rId2" Target="../media/image79.jpeg" Type="http://schemas.openxmlformats.org/officeDocument/2006/relationships/image"/><Relationship Id="rId1" Target="../slideLayouts/slideLayout2.xml" Type="http://schemas.openxmlformats.org/officeDocument/2006/relationships/slideLayout"/></Relationships>
</file>

<file path=ppt/slides/_rels/slide127.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3" Type="http://schemas.openxmlformats.org/officeDocument/2006/relationships/image" Target="../media/image82.jpeg"/><Relationship Id="rId7" Type="http://schemas.openxmlformats.org/officeDocument/2006/relationships/image" Target="../media/image84.jpeg"/><Relationship Id="rId2" Type="http://schemas.openxmlformats.org/officeDocument/2006/relationships/hyperlink" Target="http://www.nobelprize.org/nobel_prizes/medicine/laureates/2013/rothman.html" TargetMode="External"/><Relationship Id="rId1" Type="http://schemas.openxmlformats.org/officeDocument/2006/relationships/slideLayout" Target="../slideLayouts/slideLayout7.xml"/><Relationship Id="rId6" Type="http://schemas.openxmlformats.org/officeDocument/2006/relationships/hyperlink" Target="http://www.nobelprize.org/nobel_prizes/medicine/laureates/2013/sudhof.html" TargetMode="External"/><Relationship Id="rId5" Type="http://schemas.openxmlformats.org/officeDocument/2006/relationships/image" Target="../media/image83.jpeg"/><Relationship Id="rId4" Type="http://schemas.openxmlformats.org/officeDocument/2006/relationships/hyperlink" Target="http://www.nobelprize.org/nobel_prizes/medicine/laureates/2013/schekman.html" TargetMode="External"/></Relationships>
</file>

<file path=ppt/slides/_rels/slide129.xml.rels><?xml version="1.0" encoding="UTF-8" standalone="yes" ?><Relationships xmlns="http://schemas.openxmlformats.org/package/2006/relationships"><Relationship Id="rId2" Target="../media/image85.jpeg" Type="http://schemas.openxmlformats.org/officeDocument/2006/relationships/image"/><Relationship Id="rId1" Target="../slideLayouts/slideLayout7.xml" Type="http://schemas.openxmlformats.org/officeDocument/2006/relationships/slideLayout"/></Relationships>
</file>

<file path=ppt/slides/_rels/slide13.xml.rels><?xml version="1.0" encoding="UTF-8" standalone="yes" ?><Relationships xmlns="http://schemas.openxmlformats.org/package/2006/relationships"><Relationship Id="rId3" Target="../media/image12.jpeg" Type="http://schemas.openxmlformats.org/officeDocument/2006/relationships/image"/><Relationship Id="rId2" Target="../notesSlides/notesSlide3.xml" Type="http://schemas.openxmlformats.org/officeDocument/2006/relationships/notesSlide"/><Relationship Id="rId1" Target="../slideLayouts/slideLayout7.xml" Type="http://schemas.openxmlformats.org/officeDocument/2006/relationships/slideLayout"/><Relationship Id="rId6" Target="../media/image15.jpeg" Type="http://schemas.openxmlformats.org/officeDocument/2006/relationships/image"/><Relationship Id="rId5" Target="../media/image14.jpeg" Type="http://schemas.openxmlformats.org/officeDocument/2006/relationships/image"/><Relationship Id="rId4" Target="../media/image13.jpeg" Type="http://schemas.openxmlformats.org/officeDocument/2006/relationships/image"/></Relationships>
</file>

<file path=ppt/slides/_rels/slide130.xml.rels><?xml version="1.0" encoding="UTF-8" standalone="yes" ?><Relationships xmlns="http://schemas.openxmlformats.org/package/2006/relationships"><Relationship Id="rId2" Target="../media/image116.jpeg" Type="http://schemas.openxmlformats.org/officeDocument/2006/relationships/image"/><Relationship Id="rId1" Target="../slideLayouts/slideLayout7.xml" Type="http://schemas.openxmlformats.org/officeDocument/2006/relationships/slideLayout"/></Relationships>
</file>

<file path=ppt/slides/_rels/slide131.xml.rels><?xml version="1.0" encoding="UTF-8" standalone="yes" ?><Relationships xmlns="http://schemas.openxmlformats.org/package/2006/relationships"><Relationship Id="rId2" Target="../media/image87.jpeg" Type="http://schemas.openxmlformats.org/officeDocument/2006/relationships/image"/><Relationship Id="rId1" Target="../slideLayouts/slideLayout7.xml" Type="http://schemas.openxmlformats.org/officeDocument/2006/relationships/slideLayout"/></Relationships>
</file>

<file path=ppt/slides/_rels/slide132.xml.rels><?xml version="1.0" encoding="UTF-8" standalone="yes" ?><Relationships xmlns="http://schemas.openxmlformats.org/package/2006/relationships"><Relationship Id="rId2" Target="../media/image88.jpeg" Type="http://schemas.openxmlformats.org/officeDocument/2006/relationships/image"/><Relationship Id="rId1" Target="../slideLayouts/slideLayout7.xml" Type="http://schemas.openxmlformats.org/officeDocument/2006/relationships/slideLayout"/></Relationships>
</file>

<file path=ppt/slides/_rels/slide13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3" Target="../media/image93.jpeg" Type="http://schemas.openxmlformats.org/officeDocument/2006/relationships/image"/><Relationship Id="rId2" Target="../media/image92.jpeg" Type="http://schemas.openxmlformats.org/officeDocument/2006/relationships/image"/><Relationship Id="rId1" Target="../slideLayouts/slideLayout7.xml" Type="http://schemas.openxmlformats.org/officeDocument/2006/relationships/slideLayout"/></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arget="../media/image96.jpeg" Type="http://schemas.openxmlformats.org/officeDocument/2006/relationships/image"/><Relationship Id="rId1" Target="../slideLayouts/slideLayout7.xml" Type="http://schemas.openxmlformats.org/officeDocument/2006/relationships/slideLayout"/></Relationships>
</file>

<file path=ppt/slides/_rels/slide138.xml.rels><?xml version="1.0" encoding="UTF-8" standalone="yes" ?><Relationships xmlns="http://schemas.openxmlformats.org/package/2006/relationships"><Relationship Id="rId2" Target="../media/image97.jpeg" Type="http://schemas.openxmlformats.org/officeDocument/2006/relationships/image"/><Relationship Id="rId1" Target="../slideLayouts/slideLayout7.xml" Type="http://schemas.openxmlformats.org/officeDocument/2006/relationships/slideLayout"/></Relationships>
</file>

<file path=ppt/slides/_rels/slide139.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hyperlink" Target="https://en.wikipedia.org/wiki/File:Cell_membrane_detailed_diagram_4.svg" TargetMode="External"/><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arget="../media/image100.jpeg" Type="http://schemas.openxmlformats.org/officeDocument/2006/relationships/image"/><Relationship Id="rId1" Target="../slideLayouts/slideLayout12.xml" Type="http://schemas.openxmlformats.org/officeDocument/2006/relationships/slideLayout"/></Relationships>
</file>

<file path=ppt/slides/_rels/slide14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2" Target="../media/image103.jpeg" Type="http://schemas.openxmlformats.org/officeDocument/2006/relationships/image"/><Relationship Id="rId1" Target="../slideLayouts/slideLayout2.xml" Type="http://schemas.openxmlformats.org/officeDocument/2006/relationships/slideLayout"/></Relationships>
</file>

<file path=ppt/slides/_rels/slide14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4.xml"/></Relationships>
</file>

<file path=ppt/slides/_rels/slide147.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3" Target="../media/image109.jpeg" Type="http://schemas.openxmlformats.org/officeDocument/2006/relationships/image"/><Relationship Id="rId2" Target="http://upload.wikimedia.org/wikipedia/commons/b/b7/Pinocytosis.svg" TargetMode="External" Type="http://schemas.openxmlformats.org/officeDocument/2006/relationships/hyperlink"/><Relationship Id="rId1" Target="../slideLayouts/slideLayout12.xml" Type="http://schemas.openxmlformats.org/officeDocument/2006/relationships/slideLayout"/></Relationships>
</file>

<file path=ppt/slides/_rels/slide151.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2.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12.xml"/></Relationships>
</file>

<file path=ppt/slides/_rels/slide163.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4.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4.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9.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4.xml"/></Relationships>
</file>

<file path=ppt/slides/_rels/slide17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2" Type="http://schemas.openxmlformats.org/officeDocument/2006/relationships/image" Target="../media/image130.jpeg"/><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9.xml"/></Relationships>
</file>

<file path=ppt/slides/_rels/slide17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9.xml"/></Relationships>
</file>

<file path=ppt/slides/_rels/slide178.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9.xml"/></Relationships>
</file>

<file path=ppt/slides/_rels/slide179.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9.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hyperlink" Target="https://en.wikipedia.org/wiki/File:Cell_membrane_detailed_diagram_en.svg" TargetMode="External"/><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3" Target="../media/image136.jpeg" Type="http://schemas.openxmlformats.org/officeDocument/2006/relationships/image"/><Relationship Id="rId2" Target="https://en.wikipedia.org/wiki/File:Blausen_0213_CellularDiffusion.png" TargetMode="External" Type="http://schemas.openxmlformats.org/officeDocument/2006/relationships/hyperlink"/><Relationship Id="rId1" Target="../slideLayouts/slideLayout7.xml" Type="http://schemas.openxmlformats.org/officeDocument/2006/relationships/slideLayout"/></Relationships>
</file>

<file path=ppt/slides/_rels/slide184.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2" Type="http://schemas.openxmlformats.org/officeDocument/2006/relationships/image" Target="../media/image130.jpeg"/><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9.xml"/></Relationships>
</file>

<file path=ppt/slides/_rels/slide191.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9.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hyperlink" Target="https://en.wikipedia.org/wiki/File:Cell_membrane_detailed_diagram_en.svg" TargetMode="External"/><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3" Target="../media/image136.jpeg" Type="http://schemas.openxmlformats.org/officeDocument/2006/relationships/image"/><Relationship Id="rId2" Target="https://en.wikipedia.org/wiki/File:Blausen_0213_CellularDiffusion.png" TargetMode="External" Type="http://schemas.openxmlformats.org/officeDocument/2006/relationships/hyperlink"/><Relationship Id="rId1" Target="../slideLayouts/slideLayout7.xml" Type="http://schemas.openxmlformats.org/officeDocument/2006/relationships/slideLayout"/></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arget="../media/image23.jpeg" Type="http://schemas.openxmlformats.org/officeDocument/2006/relationships/image"/><Relationship Id="rId1" Target="../slideLayouts/slideLayout7.xml" Type="http://schemas.openxmlformats.org/officeDocument/2006/relationships/slideLayout"/></Relationships>
</file>

<file path=ppt/slides/_rels/slide27.xml.rels><?xml version="1.0" encoding="UTF-8" standalone="yes" ?><Relationships xmlns="http://schemas.openxmlformats.org/package/2006/relationships"><Relationship Id="rId2" Target="../media/image24.jpeg" Type="http://schemas.openxmlformats.org/officeDocument/2006/relationships/image"/><Relationship Id="rId1" Target="../slideLayouts/slideLayout6.xml" Type="http://schemas.openxmlformats.org/officeDocument/2006/relationships/slideLayout"/></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Nanobiotechnology" TargetMode="External"/><Relationship Id="rId13" Type="http://schemas.openxmlformats.org/officeDocument/2006/relationships/hyperlink" Target="https://en.wikipedia.org/wiki/Genetics" TargetMode="External"/><Relationship Id="rId18" Type="http://schemas.openxmlformats.org/officeDocument/2006/relationships/hyperlink" Target="https://en.wikipedia.org/wiki/Microbiology" TargetMode="External"/><Relationship Id="rId26" Type="http://schemas.openxmlformats.org/officeDocument/2006/relationships/hyperlink" Target="https://en.wikipedia.org/wiki/In_vitro_diagnostics" TargetMode="External"/><Relationship Id="rId3" Type="http://schemas.openxmlformats.org/officeDocument/2006/relationships/hyperlink" Target="https://en.wikipedia.org/wiki/Molecular_biology" TargetMode="External"/><Relationship Id="rId21" Type="http://schemas.openxmlformats.org/officeDocument/2006/relationships/hyperlink" Target="https://en.wikipedia.org/wiki/Physiology" TargetMode="External"/><Relationship Id="rId34" Type="http://schemas.openxmlformats.org/officeDocument/2006/relationships/hyperlink" Target="https://en.wikipedia.org/wiki/Transcriptome" TargetMode="External"/><Relationship Id="rId7" Type="http://schemas.openxmlformats.org/officeDocument/2006/relationships/hyperlink" Target="https://en.wikipedia.org/wiki/Cell_biology" TargetMode="External"/><Relationship Id="rId12" Type="http://schemas.openxmlformats.org/officeDocument/2006/relationships/hyperlink" Target="https://en.wikipedia.org/wiki/Cytogenetics" TargetMode="External"/><Relationship Id="rId17" Type="http://schemas.openxmlformats.org/officeDocument/2006/relationships/hyperlink" Target="https://en.wikipedia.org/wiki/Systems_biology" TargetMode="External"/><Relationship Id="rId25" Type="http://schemas.openxmlformats.org/officeDocument/2006/relationships/hyperlink" Target="https://en.wikipedia.org/wiki/Medicine" TargetMode="External"/><Relationship Id="rId33" Type="http://schemas.openxmlformats.org/officeDocument/2006/relationships/hyperlink" Target="https://en.wikipedia.org/wiki/Genome" TargetMode="External"/><Relationship Id="rId2" Type="http://schemas.openxmlformats.org/officeDocument/2006/relationships/notesSlide" Target="../notesSlides/notesSlide1.xml"/><Relationship Id="rId16" Type="http://schemas.openxmlformats.org/officeDocument/2006/relationships/hyperlink" Target="https://en.wikipedia.org/wiki/Biostatistics" TargetMode="External"/><Relationship Id="rId20" Type="http://schemas.openxmlformats.org/officeDocument/2006/relationships/hyperlink" Target="https://en.wikipedia.org/wiki/Parasitology" TargetMode="External"/><Relationship Id="rId29" Type="http://schemas.openxmlformats.org/officeDocument/2006/relationships/hyperlink" Target="https://en.wikipedia.org/wiki/HIV" TargetMode="External"/><Relationship Id="rId1" Type="http://schemas.openxmlformats.org/officeDocument/2006/relationships/slideLayout" Target="../slideLayouts/slideLayout7.xml"/><Relationship Id="rId6" Type="http://schemas.openxmlformats.org/officeDocument/2006/relationships/hyperlink" Target="https://en.wikipedia.org/wiki/Biotechnology" TargetMode="External"/><Relationship Id="rId11" Type="http://schemas.openxmlformats.org/officeDocument/2006/relationships/hyperlink" Target="https://en.wikipedia.org/wiki/Embryology" TargetMode="External"/><Relationship Id="rId24" Type="http://schemas.openxmlformats.org/officeDocument/2006/relationships/hyperlink" Target="https://en.wikipedia.org/wiki/Life_sciences" TargetMode="External"/><Relationship Id="rId32" Type="http://schemas.openxmlformats.org/officeDocument/2006/relationships/hyperlink" Target="https://en.wikipedia.org/wiki/Molecular_medicine" TargetMode="External"/><Relationship Id="rId5" Type="http://schemas.openxmlformats.org/officeDocument/2006/relationships/hyperlink" Target="https://en.wikipedia.org/wiki/Biophysics" TargetMode="External"/><Relationship Id="rId15" Type="http://schemas.openxmlformats.org/officeDocument/2006/relationships/hyperlink" Target="https://en.wikipedia.org/wiki/Bioinformatics" TargetMode="External"/><Relationship Id="rId23" Type="http://schemas.openxmlformats.org/officeDocument/2006/relationships/hyperlink" Target="https://en.wikipedia.org/wiki/Toxicology" TargetMode="External"/><Relationship Id="rId28" Type="http://schemas.openxmlformats.org/officeDocument/2006/relationships/hyperlink" Target="https://en.wikipedia.org/wiki/Cystic_fibrosis" TargetMode="External"/><Relationship Id="rId36" Type="http://schemas.openxmlformats.org/officeDocument/2006/relationships/hyperlink" Target="https://en.wikipedia.org/wiki/Metabolome" TargetMode="External"/><Relationship Id="rId10" Type="http://schemas.openxmlformats.org/officeDocument/2006/relationships/hyperlink" Target="https://en.wikipedia.org/w/index.php?title=Laboratory_medical_biology&amp;action=edit&amp;redlink=1" TargetMode="External"/><Relationship Id="rId19" Type="http://schemas.openxmlformats.org/officeDocument/2006/relationships/hyperlink" Target="https://en.wikipedia.org/wiki/Virology" TargetMode="External"/><Relationship Id="rId31" Type="http://schemas.openxmlformats.org/officeDocument/2006/relationships/hyperlink" Target="https://en.wikipedia.org/wiki/Single-nucleotide_polymorphism" TargetMode="External"/><Relationship Id="rId4" Type="http://schemas.openxmlformats.org/officeDocument/2006/relationships/hyperlink" Target="https://en.wikipedia.org/wiki/Biochemistry" TargetMode="External"/><Relationship Id="rId9" Type="http://schemas.openxmlformats.org/officeDocument/2006/relationships/hyperlink" Target="https://en.wikipedia.org/wiki/Biological_engineering" TargetMode="External"/><Relationship Id="rId14" Type="http://schemas.openxmlformats.org/officeDocument/2006/relationships/hyperlink" Target="https://en.wikipedia.org/wiki/Gene_therapy" TargetMode="External"/><Relationship Id="rId22" Type="http://schemas.openxmlformats.org/officeDocument/2006/relationships/hyperlink" Target="https://en.wikipedia.org/wiki/Pathology" TargetMode="External"/><Relationship Id="rId27" Type="http://schemas.openxmlformats.org/officeDocument/2006/relationships/hyperlink" Target="https://en.wikipedia.org/wiki/In_vitro_fertilisation" TargetMode="External"/><Relationship Id="rId30" Type="http://schemas.openxmlformats.org/officeDocument/2006/relationships/hyperlink" Target="https://en.wikipedia.org/wiki/Carcinogenesis" TargetMode="External"/><Relationship Id="rId35" Type="http://schemas.openxmlformats.org/officeDocument/2006/relationships/hyperlink" Target="https://en.wikipedia.org/wiki/Proteom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arget="../media/image28.jpeg" Type="http://schemas.openxmlformats.org/officeDocument/2006/relationships/image"/><Relationship Id="rId2" Target="../media/image27.jpeg" Type="http://schemas.openxmlformats.org/officeDocument/2006/relationships/image"/><Relationship Id="rId1" Target="../slideLayouts/slideLayout2.xml" Type="http://schemas.openxmlformats.org/officeDocument/2006/relationships/slideLayout"/></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arget="../media/image32.jpeg" Type="http://schemas.openxmlformats.org/officeDocument/2006/relationships/image"/><Relationship Id="rId2" Target="../media/image31.jpeg" Type="http://schemas.openxmlformats.org/officeDocument/2006/relationships/image"/><Relationship Id="rId1" Target="../slideLayouts/slideLayout6.xml" Type="http://schemas.openxmlformats.org/officeDocument/2006/relationships/slideLayout"/></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arget="../media/image34.jpeg" Type="http://schemas.openxmlformats.org/officeDocument/2006/relationships/image"/><Relationship Id="rId2" Target="../media/image33.jpeg" Type="http://schemas.openxmlformats.org/officeDocument/2006/relationships/image"/><Relationship Id="rId1" Target="../slideLayouts/slideLayout7.xml" Type="http://schemas.openxmlformats.org/officeDocument/2006/relationships/slideLayout"/><Relationship Id="rId4" Target="../media/image35.jpeg" Type="http://schemas.openxmlformats.org/officeDocument/2006/relationships/image"/></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arget="../media/image37.jpeg" Type="http://schemas.openxmlformats.org/officeDocument/2006/relationships/image"/><Relationship Id="rId2" Target="../media/image36.jpeg" Type="http://schemas.openxmlformats.org/officeDocument/2006/relationships/image"/><Relationship Id="rId1" Target="../slideLayouts/slideLayout2.xml" Type="http://schemas.openxmlformats.org/officeDocument/2006/relationships/slideLayout"/></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arget="../media/image38.jpeg" Type="http://schemas.openxmlformats.org/officeDocument/2006/relationships/image"/><Relationship Id="rId1" Target="../slideLayouts/slideLayout2.xml" Type="http://schemas.openxmlformats.org/officeDocument/2006/relationships/slideLayout"/></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arget="../media/image45.jpeg" Type="http://schemas.openxmlformats.org/officeDocument/2006/relationships/image"/><Relationship Id="rId3" Target="../media/image40.jpeg" Type="http://schemas.openxmlformats.org/officeDocument/2006/relationships/image"/><Relationship Id="rId7" Target="../media/image44.jpeg" Type="http://schemas.openxmlformats.org/officeDocument/2006/relationships/image"/><Relationship Id="rId2" Target="../media/image39.jpeg" Type="http://schemas.openxmlformats.org/officeDocument/2006/relationships/image"/><Relationship Id="rId1" Target="../slideLayouts/slideLayout2.xml" Type="http://schemas.openxmlformats.org/officeDocument/2006/relationships/slideLayout"/><Relationship Id="rId6" Target="../media/image43.jpeg" Type="http://schemas.openxmlformats.org/officeDocument/2006/relationships/image"/><Relationship Id="rId5" Target="../media/image42.jpeg" Type="http://schemas.openxmlformats.org/officeDocument/2006/relationships/image"/><Relationship Id="rId10" Target="../media/image47.jpeg" Type="http://schemas.openxmlformats.org/officeDocument/2006/relationships/image"/><Relationship Id="rId4" Target="../media/image41.jpeg" Type="http://schemas.openxmlformats.org/officeDocument/2006/relationships/image"/><Relationship Id="rId9" Target="../media/image46.jpeg" Type="http://schemas.openxmlformats.org/officeDocument/2006/relationships/image"/></Relationships>
</file>

<file path=ppt/slides/_rels/slide47.xml.rels><?xml version="1.0" encoding="UTF-8" standalone="yes" ?><Relationships xmlns="http://schemas.openxmlformats.org/package/2006/relationships"><Relationship Id="rId3" Target="../media/image49.jpeg" Type="http://schemas.openxmlformats.org/officeDocument/2006/relationships/image"/><Relationship Id="rId7" Target="../media/image53.jpeg" Type="http://schemas.openxmlformats.org/officeDocument/2006/relationships/image"/><Relationship Id="rId2" Target="../media/image48.jpeg" Type="http://schemas.openxmlformats.org/officeDocument/2006/relationships/image"/><Relationship Id="rId1" Target="../slideLayouts/slideLayout2.xml" Type="http://schemas.openxmlformats.org/officeDocument/2006/relationships/slideLayout"/><Relationship Id="rId6" Target="../media/image52.jpeg" Type="http://schemas.openxmlformats.org/officeDocument/2006/relationships/image"/><Relationship Id="rId5" Target="../media/image51.jpeg" Type="http://schemas.openxmlformats.org/officeDocument/2006/relationships/image"/><Relationship Id="rId4" Target="../media/image50.jpeg" Type="http://schemas.openxmlformats.org/officeDocument/2006/relationships/image"/></Relationships>
</file>

<file path=ppt/slides/_rels/slide48.xml.rels><?xml version="1.0" encoding="UTF-8" standalone="yes" ?><Relationships xmlns="http://schemas.openxmlformats.org/package/2006/relationships"><Relationship Id="rId2" Target="../media/image54.jpeg" Type="http://schemas.openxmlformats.org/officeDocument/2006/relationships/image"/><Relationship Id="rId1" Target="../slideLayouts/slideLayout2.xml" Type="http://schemas.openxmlformats.org/officeDocument/2006/relationships/slideLayout"/></Relationships>
</file>

<file path=ppt/slides/_rels/slide49.xml.rels><?xml version="1.0" encoding="UTF-8" standalone="yes" ?><Relationships xmlns="http://schemas.openxmlformats.org/package/2006/relationships"><Relationship Id="rId2" Target="../media/image55.jpeg" Type="http://schemas.openxmlformats.org/officeDocument/2006/relationships/image"/><Relationship Id="rId1" Target="../slideLayouts/slideLayout2.xml" Type="http://schemas.openxmlformats.org/officeDocument/2006/relationships/slideLayout"/></Relationships>
</file>

<file path=ppt/slides/_rels/slide5.xml.rels><?xml version="1.0" encoding="UTF-8" standalone="yes" ?><Relationships xmlns="http://schemas.openxmlformats.org/package/2006/relationships"><Relationship Id="rId3" Target="../media/image2.jpeg" Type="http://schemas.openxmlformats.org/officeDocument/2006/relationships/image"/><Relationship Id="rId2" Target="../media/image1.jpeg" Type="http://schemas.openxmlformats.org/officeDocument/2006/relationships/image"/><Relationship Id="rId1" Target="../slideLayouts/slideLayout7.xml" Type="http://schemas.openxmlformats.org/officeDocument/2006/relationships/slideLayout"/><Relationship Id="rId5" Target="../media/image4.jpeg" Type="http://schemas.openxmlformats.org/officeDocument/2006/relationships/image"/><Relationship Id="rId4" Target="../media/image3.jpeg" Type="http://schemas.openxmlformats.org/officeDocument/2006/relationships/image"/></Relationships>
</file>

<file path=ppt/slides/_rels/slide50.xml.rels><?xml version="1.0" encoding="UTF-8" standalone="yes" ?><Relationships xmlns="http://schemas.openxmlformats.org/package/2006/relationships"><Relationship Id="rId2" Target="../media/image56.jpeg" Type="http://schemas.openxmlformats.org/officeDocument/2006/relationships/image"/><Relationship Id="rId1" Target="../slideLayouts/slideLayout2.xml" Type="http://schemas.openxmlformats.org/officeDocument/2006/relationships/slideLayout"/></Relationships>
</file>

<file path=ppt/slides/_rels/slide51.xml.rels><?xml version="1.0" encoding="UTF-8" standalone="yes" ?><Relationships xmlns="http://schemas.openxmlformats.org/package/2006/relationships"><Relationship Id="rId2" Target="../media/image57.jpeg" Type="http://schemas.openxmlformats.org/officeDocument/2006/relationships/image"/><Relationship Id="rId1" Target="../slideLayouts/slideLayout2.xml" Type="http://schemas.openxmlformats.org/officeDocument/2006/relationships/slideLayout"/></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arget="../media/image58.jpeg" Type="http://schemas.openxmlformats.org/officeDocument/2006/relationships/image"/><Relationship Id="rId1" Target="../slideLayouts/slideLayout2.xml" Type="http://schemas.openxmlformats.org/officeDocument/2006/relationships/slideLayout"/></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6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13.xml"/><Relationship Id="rId5" Type="http://schemas.openxmlformats.org/officeDocument/2006/relationships/image" Target="../media/image71.png"/><Relationship Id="rId4" Type="http://schemas.openxmlformats.org/officeDocument/2006/relationships/image" Target="../media/image70.jpeg"/></Relationships>
</file>

<file path=ppt/slides/_rels/slide7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hyperlink" Target="https://www.nobelprize.org/prizes/medicine/2009/press-release/" TargetMode="External"/><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arget="../media/image74.jpeg" Type="http://schemas.openxmlformats.org/officeDocument/2006/relationships/image"/><Relationship Id="rId1" Target="../slideLayouts/slideLayout7.xml" Type="http://schemas.openxmlformats.org/officeDocument/2006/relationships/slideLayout"/></Relationships>
</file>

<file path=ppt/slides/_rels/slide7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84.xml.rels><?xml version="1.0" encoding="UTF-8" standalone="yes" ?><Relationships xmlns="http://schemas.openxmlformats.org/package/2006/relationships"><Relationship Id="rId3" Target="../media/image80.jpeg" Type="http://schemas.openxmlformats.org/officeDocument/2006/relationships/image"/><Relationship Id="rId2" Target="../media/image79.jpeg" Type="http://schemas.openxmlformats.org/officeDocument/2006/relationships/image"/><Relationship Id="rId1" Target="../slideLayouts/slideLayout2.xml" Type="http://schemas.openxmlformats.org/officeDocument/2006/relationships/slideLayout"/></Relationships>
</file>

<file path=ppt/slides/_rels/slide85.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image" Target="../media/image82.jpeg"/><Relationship Id="rId7" Type="http://schemas.openxmlformats.org/officeDocument/2006/relationships/image" Target="../media/image84.jpeg"/><Relationship Id="rId2" Type="http://schemas.openxmlformats.org/officeDocument/2006/relationships/hyperlink" Target="http://www.nobelprize.org/nobel_prizes/medicine/laureates/2013/rothman.html" TargetMode="External"/><Relationship Id="rId1" Type="http://schemas.openxmlformats.org/officeDocument/2006/relationships/slideLayout" Target="../slideLayouts/slideLayout7.xml"/><Relationship Id="rId6" Type="http://schemas.openxmlformats.org/officeDocument/2006/relationships/hyperlink" Target="http://www.nobelprize.org/nobel_prizes/medicine/laureates/2013/sudhof.html" TargetMode="External"/><Relationship Id="rId5" Type="http://schemas.openxmlformats.org/officeDocument/2006/relationships/image" Target="../media/image83.jpeg"/><Relationship Id="rId4" Type="http://schemas.openxmlformats.org/officeDocument/2006/relationships/hyperlink" Target="http://www.nobelprize.org/nobel_prizes/medicine/laureates/2013/schekman.html" TargetMode="External"/></Relationships>
</file>

<file path=ppt/slides/_rels/slide87.xml.rels><?xml version="1.0" encoding="UTF-8" standalone="yes" ?><Relationships xmlns="http://schemas.openxmlformats.org/package/2006/relationships"><Relationship Id="rId2" Target="../media/image85.jpeg" Type="http://schemas.openxmlformats.org/officeDocument/2006/relationships/image"/><Relationship Id="rId1" Target="../slideLayouts/slideLayout7.xml" Type="http://schemas.openxmlformats.org/officeDocument/2006/relationships/slideLayout"/></Relationships>
</file>

<file path=ppt/slides/_rels/slide88.xml.rels><?xml version="1.0" encoding="UTF-8" standalone="yes" ?><Relationships xmlns="http://schemas.openxmlformats.org/package/2006/relationships"><Relationship Id="rId2" Target="../media/image86.jpeg" Type="http://schemas.openxmlformats.org/officeDocument/2006/relationships/image"/><Relationship Id="rId1" Target="../slideLayouts/slideLayout7.xml" Type="http://schemas.openxmlformats.org/officeDocument/2006/relationships/slideLayout"/></Relationships>
</file>

<file path=ppt/slides/_rels/slide89.xml.rels><?xml version="1.0" encoding="UTF-8" standalone="yes" ?><Relationships xmlns="http://schemas.openxmlformats.org/package/2006/relationships"><Relationship Id="rId2" Target="../media/image87.jpeg" Type="http://schemas.openxmlformats.org/officeDocument/2006/relationships/image"/><Relationship Id="rId1" Target="../slideLayouts/slideLayout7.xml" Type="http://schemas.openxmlformats.org/officeDocument/2006/relationships/slideLayout"/></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arget="../media/image88.jpeg" Type="http://schemas.openxmlformats.org/officeDocument/2006/relationships/image"/><Relationship Id="rId1" Target="../slideLayouts/slideLayout7.xml" Type="http://schemas.openxmlformats.org/officeDocument/2006/relationships/slideLayout"/></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arget="../media/image90.jpeg" Type="http://schemas.openxmlformats.org/officeDocument/2006/relationships/image"/><Relationship Id="rId2" Target="../media/image89.jpeg" Type="http://schemas.openxmlformats.org/officeDocument/2006/relationships/image"/><Relationship Id="rId1" Target="../slideLayouts/slideLayout7.xml" Type="http://schemas.openxmlformats.org/officeDocument/2006/relationships/slideLayout"/></Relationships>
</file>

<file path=ppt/slides/_rels/slide94.xml.rels><?xml version="1.0" encoding="UTF-8" standalone="yes" ?><Relationships xmlns="http://schemas.openxmlformats.org/package/2006/relationships"><Relationship Id="rId2" Target="../media/image91.jpeg" Type="http://schemas.openxmlformats.org/officeDocument/2006/relationships/image"/><Relationship Id="rId1" Target="../slideLayouts/slideLayout7.xml" Type="http://schemas.openxmlformats.org/officeDocument/2006/relationships/slideLayout"/></Relationships>
</file>

<file path=ppt/slides/_rels/slide95.xml.rels><?xml version="1.0" encoding="UTF-8" standalone="yes" ?><Relationships xmlns="http://schemas.openxmlformats.org/package/2006/relationships"><Relationship Id="rId3" Target="../media/image93.jpeg" Type="http://schemas.openxmlformats.org/officeDocument/2006/relationships/image"/><Relationship Id="rId2" Target="../media/image92.jpeg" Type="http://schemas.openxmlformats.org/officeDocument/2006/relationships/image"/><Relationship Id="rId1" Target="../slideLayouts/slideLayout7.xml" Type="http://schemas.openxmlformats.org/officeDocument/2006/relationships/slideLayout"/></Relationships>
</file>

<file path=ppt/slides/_rels/slide9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arget="../media/image96.jpeg" Type="http://schemas.openxmlformats.org/officeDocument/2006/relationships/image"/><Relationship Id="rId1" Target="../slideLayouts/slideLayout7.xml" Type="http://schemas.openxmlformats.org/officeDocument/2006/relationships/slideLayout"/></Relationships>
</file>

<file path=ppt/slides/_rels/slide99.xml.rels><?xml version="1.0" encoding="UTF-8" standalone="yes" ?><Relationships xmlns="http://schemas.openxmlformats.org/package/2006/relationships"><Relationship Id="rId2" Target="../media/image97.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92696"/>
            <a:ext cx="9144000"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2400" b="1" u="sng" cap="all" dirty="0" smtClean="0">
                <a:latin typeface="Arial" pitchFamily="34" charset="0"/>
              </a:rPr>
              <a:t>Lecture 1.</a:t>
            </a:r>
          </a:p>
          <a:p>
            <a:pPr algn="ctr"/>
            <a:r>
              <a:rPr lang="en-US" sz="2400" b="1" cap="all" dirty="0" smtClean="0">
                <a:latin typeface="Arial" pitchFamily="34" charset="0"/>
              </a:rPr>
              <a:t>Medical Biology Introduction. </a:t>
            </a:r>
          </a:p>
          <a:p>
            <a:pPr algn="ctr"/>
            <a:r>
              <a:rPr lang="en-US" sz="2400" b="1" cap="all" dirty="0" smtClean="0">
                <a:latin typeface="Arial" pitchFamily="34" charset="0"/>
              </a:rPr>
              <a:t>Cell  Structure and functional organization. </a:t>
            </a:r>
          </a:p>
          <a:p>
            <a:pPr algn="ctr"/>
            <a:r>
              <a:rPr lang="en-US" sz="2400" b="1" cap="all" dirty="0" smtClean="0">
                <a:latin typeface="Arial" pitchFamily="34" charset="0"/>
              </a:rPr>
              <a:t>Optical systems in </a:t>
            </a:r>
            <a:r>
              <a:rPr lang="en-US" sz="2400" b="1" cap="all" dirty="0" err="1" smtClean="0">
                <a:latin typeface="Arial" pitchFamily="34" charset="0"/>
              </a:rPr>
              <a:t>bioMEDIcal</a:t>
            </a:r>
            <a:r>
              <a:rPr lang="en-US" sz="2400" b="1" cap="all" dirty="0" smtClean="0">
                <a:latin typeface="Arial" pitchFamily="34" charset="0"/>
              </a:rPr>
              <a:t> research.</a:t>
            </a:r>
            <a:endParaRPr lang="ru-RU" sz="2400" b="1" cap="all" dirty="0">
              <a:latin typeface="Arial" pitchFamily="34" charset="0"/>
            </a:endParaRPr>
          </a:p>
        </p:txBody>
      </p:sp>
      <p:sp>
        <p:nvSpPr>
          <p:cNvPr id="5" name="Номер слайда 4"/>
          <p:cNvSpPr>
            <a:spLocks noGrp="1"/>
          </p:cNvSpPr>
          <p:nvPr>
            <p:ph type="sldNum" sz="quarter" idx="12"/>
          </p:nvPr>
        </p:nvSpPr>
        <p:spPr/>
        <p:txBody>
          <a:bodyPr/>
          <a:lstStyle/>
          <a:p>
            <a:fld id="{D4FEE247-F1D9-4978-BC24-E4E20778E7B9}" type="slidenum">
              <a:rPr lang="ru-RU" smtClean="0"/>
              <a:pPr/>
              <a:t>1</a:t>
            </a:fld>
            <a:endParaRPr lang="ru-RU"/>
          </a:p>
        </p:txBody>
      </p:sp>
      <p:sp>
        <p:nvSpPr>
          <p:cNvPr id="6" name="Прямокутник 5"/>
          <p:cNvSpPr/>
          <p:nvPr/>
        </p:nvSpPr>
        <p:spPr>
          <a:xfrm>
            <a:off x="251520" y="2780928"/>
            <a:ext cx="8496944" cy="137134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000" b="1" dirty="0" smtClean="0"/>
              <a:t>Compiled by doc. Boris M. </a:t>
            </a:r>
            <a:r>
              <a:rPr lang="en-US" sz="2000" b="1" dirty="0" err="1" smtClean="0"/>
              <a:t>Sharga</a:t>
            </a:r>
            <a:r>
              <a:rPr lang="en-US" sz="2000" b="1" dirty="0" smtClean="0"/>
              <a:t>, </a:t>
            </a:r>
          </a:p>
          <a:p>
            <a:pPr algn="ctr"/>
            <a:r>
              <a:rPr lang="en-US" sz="2000" dirty="0" smtClean="0"/>
              <a:t>M.Sc. , London University 1994,</a:t>
            </a:r>
          </a:p>
          <a:p>
            <a:pPr algn="ctr"/>
            <a:r>
              <a:rPr lang="en-US" sz="2000" dirty="0" smtClean="0"/>
              <a:t>C. Sc. (PhD), </a:t>
            </a:r>
            <a:r>
              <a:rPr lang="en-US" sz="2000" dirty="0" err="1" smtClean="0"/>
              <a:t>D.K.Zabolotny’s</a:t>
            </a:r>
            <a:r>
              <a:rPr lang="en-US" sz="2000" dirty="0" smtClean="0"/>
              <a:t> Institute of Microbiology &amp; Virology 2002, Kyiv</a:t>
            </a:r>
          </a:p>
          <a:p>
            <a:pPr algn="ctr"/>
            <a:r>
              <a:rPr lang="en-US" sz="2000" dirty="0" smtClean="0"/>
              <a:t>boris.sharga@uzhnu.edu.ua</a:t>
            </a:r>
            <a:endParaRPr lang="uk-UA"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548680"/>
            <a:ext cx="9144000" cy="61252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organisms</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bacteria, fungi, plants, animals. Some remain for a time inactive: spores, seeds, cysts. These appear not to perform vital functions but are activated by suitable </a:t>
            </a:r>
            <a:r>
              <a:rPr lang="en-US" sz="2000" dirty="0" smtClean="0">
                <a:latin typeface="Arial" pitchFamily="34" charset="0"/>
                <a:ea typeface="Calibri" pitchFamily="34" charset="0"/>
                <a:cs typeface="Arial" pitchFamily="34" charset="0"/>
              </a:rPr>
              <a:t>stimulation from environment.</a:t>
            </a:r>
            <a:endParaRPr lang="en-US" sz="20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They have 10 characteristics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n-US" sz="2000" b="0" i="1" u="none" strike="noStrike" cap="none" normalizeH="0" baseline="0" dirty="0" smtClean="0">
                <a:ln>
                  <a:noFill/>
                </a:ln>
                <a:solidFill>
                  <a:schemeClr val="tx1"/>
                </a:solidFill>
                <a:effectLst/>
                <a:latin typeface="Arial" pitchFamily="34" charset="0"/>
                <a:ea typeface="Calibri" pitchFamily="34" charset="0"/>
                <a:cs typeface="Arial" pitchFamily="34" charset="0"/>
              </a:rPr>
              <a:t>Mnemonic</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BERLIN GOD SEES</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B</a:t>
            </a:r>
            <a:r>
              <a:rPr kumimoji="0" lang="en-US"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reathing</a:t>
            </a:r>
            <a:r>
              <a:rPr kumimoji="0" lang="en-US" sz="2000" b="0" i="0" u="none" strike="noStrike" cap="none" normalizeH="0" baseline="0" dirty="0" smtClean="0">
                <a:ln>
                  <a:noFill/>
                </a:ln>
                <a:solidFill>
                  <a:srgbClr val="0070C0"/>
                </a:solidFill>
                <a:effectLst/>
                <a:latin typeface="Arial" pitchFamily="34" charset="0"/>
                <a:ea typeface="Calibri" pitchFamily="34"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Respiration=</a:t>
            </a:r>
            <a:r>
              <a:rPr kumimoji="0" lang="en-US" sz="2000" b="1" i="1" u="none" strike="noStrike" cap="none" normalizeH="0" baseline="0" dirty="0" smtClean="0">
                <a:ln>
                  <a:noFill/>
                </a:ln>
                <a:solidFill>
                  <a:schemeClr val="tx1"/>
                </a:solidFill>
                <a:effectLst/>
                <a:latin typeface="Arial" pitchFamily="34" charset="0"/>
                <a:ea typeface="Calibri" pitchFamily="34" charset="0"/>
                <a:cs typeface="Arial" pitchFamily="34" charset="0"/>
              </a:rPr>
              <a:t>E</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from nutrients to power other functions.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Usually O</a:t>
            </a:r>
            <a:r>
              <a:rPr kumimoji="0" lang="en-US" sz="2000" b="0" i="0" u="none" strike="noStrike" cap="none" normalizeH="0" baseline="-25000" dirty="0" smtClean="0">
                <a:ln>
                  <a:noFill/>
                </a:ln>
                <a:solidFill>
                  <a:schemeClr val="tx1"/>
                </a:solidFill>
                <a:effectLst/>
                <a:latin typeface="Arial" pitchFamily="34" charset="0"/>
                <a:ea typeface="Calibri" pitchFamily="34" charset="0"/>
                <a:cs typeface="Arial" pitchFamily="34" charset="0"/>
              </a:rPr>
              <a:t>2</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needed, CO</a:t>
            </a:r>
            <a:r>
              <a:rPr kumimoji="0" lang="en-US" sz="2000" b="0" i="0" u="none" strike="noStrike" cap="none" normalizeH="0" baseline="-25000" dirty="0" smtClean="0">
                <a:ln>
                  <a:noFill/>
                </a:ln>
                <a:solidFill>
                  <a:schemeClr val="tx1"/>
                </a:solidFill>
                <a:effectLst/>
                <a:latin typeface="Arial" pitchFamily="34" charset="0"/>
                <a:ea typeface="Calibri" pitchFamily="34" charset="0"/>
                <a:cs typeface="Arial" pitchFamily="34" charset="0"/>
              </a:rPr>
              <a:t>2</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a:t>
            </a:r>
            <a:r>
              <a:rPr kumimoji="0" lang="en-US" sz="20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o</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000" b="1" i="1" u="none" strike="noStrike" cap="none" normalizeH="0" baseline="0" dirty="0" smtClean="0">
                <a:ln>
                  <a:noFill/>
                </a:ln>
                <a:solidFill>
                  <a:schemeClr val="tx1"/>
                </a:solidFill>
                <a:effectLst/>
                <a:latin typeface="Arial" pitchFamily="34" charset="0"/>
                <a:ea typeface="Calibri" pitchFamily="34" charset="0"/>
                <a:cs typeface="Arial" pitchFamily="34" charset="0"/>
              </a:rPr>
              <a:t>E</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for metabolism.</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E</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xcreti</a:t>
            </a:r>
            <a:r>
              <a:rPr kumimoji="0" lang="en-US"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o</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n</a:t>
            </a:r>
            <a:r>
              <a:rPr kumimoji="0" lang="en-US"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metabolic waste products removal ≠ </a:t>
            </a:r>
            <a:r>
              <a:rPr kumimoji="0" lang="en-US"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egestion</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R</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eproduction</a:t>
            </a:r>
            <a:r>
              <a:rPr lang="en-US" sz="2000" dirty="0" smtClean="0">
                <a:latin typeface="Arial" pitchFamily="34" charset="0"/>
                <a:ea typeface="Calibri" pitchFamily="34" charset="0"/>
                <a:cs typeface="Arial" pitchFamily="34" charset="0"/>
              </a:rPr>
              <a:t> = to pass genes by sexual or asexual process </a:t>
            </a:r>
            <a:endParaRPr kumimoji="0" lang="ru-RU" sz="2000"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L</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ocomotion</a:t>
            </a:r>
            <a:r>
              <a:rPr kumimoji="0" lang="hu-HU"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animal m</a:t>
            </a:r>
            <a:r>
              <a:rPr kumimoji="0" lang="hu-HU"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ove</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 </a:t>
            </a:r>
            <a:r>
              <a:rPr lang="en-US" sz="2000" dirty="0" smtClean="0">
                <a:latin typeface="Arial" pitchFamily="34" charset="0"/>
                <a:ea typeface="Calibri" pitchFamily="34" charset="0"/>
                <a:cs typeface="Arial" pitchFamily="34" charset="0"/>
              </a:rPr>
              <a:t>who</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body, plant</a:t>
            </a:r>
            <a:r>
              <a:rPr kumimoji="0" lang="en-US" sz="2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growing parts</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I</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rritability</a:t>
            </a:r>
            <a:r>
              <a:rPr kumimoji="0" lang="en-US" sz="2000" b="0" i="0" u="none" strike="noStrike" cap="none" normalizeH="0" baseline="0" dirty="0" smtClean="0">
                <a:ln>
                  <a:noFill/>
                </a:ln>
                <a:solidFill>
                  <a:srgbClr val="0070C0"/>
                </a:solidFill>
                <a:effectLst/>
                <a:latin typeface="Arial" pitchFamily="34" charset="0"/>
                <a:ea typeface="Calibri" pitchFamily="34"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hu-HU" sz="2000" b="0" i="1" u="none" strike="noStrike" cap="none" normalizeH="0" baseline="0" dirty="0" smtClean="0">
                <a:ln>
                  <a:noFill/>
                </a:ln>
                <a:solidFill>
                  <a:schemeClr val="tx1"/>
                </a:solidFill>
                <a:effectLst/>
                <a:latin typeface="Arial" pitchFamily="34" charset="0"/>
                <a:ea typeface="Calibri" pitchFamily="34" charset="0"/>
                <a:cs typeface="Arial" pitchFamily="34" charset="0"/>
              </a:rPr>
              <a:t>Sensitivity </a:t>
            </a:r>
            <a:r>
              <a:rPr kumimoji="0" lang="en-US" sz="2000" b="0" i="1" u="none" strike="noStrike" cap="none" normalizeH="0" baseline="0" dirty="0" smtClean="0">
                <a:ln>
                  <a:noFill/>
                </a:ln>
                <a:solidFill>
                  <a:schemeClr val="tx1"/>
                </a:solidFill>
                <a:effectLst/>
                <a:latin typeface="Arial" pitchFamily="34" charset="0"/>
                <a:ea typeface="Calibri" pitchFamily="34" charset="0"/>
                <a:cs typeface="Arial" pitchFamily="34" charset="0"/>
              </a:rPr>
              <a:t>&amp;</a:t>
            </a:r>
            <a:r>
              <a:rPr kumimoji="0" lang="hu-HU" sz="2000" b="0" i="1" u="none" strike="noStrike" cap="none" normalizeH="0" baseline="0" dirty="0" smtClean="0">
                <a:ln>
                  <a:noFill/>
                </a:ln>
                <a:solidFill>
                  <a:schemeClr val="tx1"/>
                </a:solidFill>
                <a:effectLst/>
                <a:latin typeface="Arial" pitchFamily="34" charset="0"/>
                <a:ea typeface="Calibri" pitchFamily="34" charset="0"/>
                <a:cs typeface="Arial" pitchFamily="34" charset="0"/>
              </a:rPr>
              <a:t> response</a:t>
            </a:r>
            <a:r>
              <a:rPr lang="en-US" sz="2000" dirty="0" smtClean="0">
                <a:latin typeface="Arial" pitchFamily="34" charset="0"/>
                <a:ea typeface="Calibri" pitchFamily="34" charset="0"/>
                <a:cs typeface="Arial" pitchFamily="34" charset="0"/>
              </a:rPr>
              <a:t>: environment influences certain organism’s areas &amp; they send messages to other parts which respond, e.g., by secretion, movement, growth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N</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utrition</a:t>
            </a:r>
            <a:r>
              <a:rPr kumimoji="0" lang="en-US" sz="2000" b="0" i="0" u="none" strike="noStrike" cap="none" normalizeH="0" baseline="0" dirty="0" smtClean="0">
                <a:ln>
                  <a:noFill/>
                </a:ln>
                <a:solidFill>
                  <a:srgbClr val="0070C0"/>
                </a:solidFill>
                <a:effectLst/>
                <a:latin typeface="Arial" pitchFamily="34" charset="0"/>
                <a:ea typeface="Calibri" pitchFamily="34" charset="0"/>
                <a:cs typeface="Arial" pitchFamily="34" charset="0"/>
              </a:rPr>
              <a:t> </a:t>
            </a:r>
            <a:r>
              <a:rPr lang="en-US" sz="2000" dirty="0" smtClean="0">
                <a:latin typeface="Arial" pitchFamily="34" charset="0"/>
                <a:ea typeface="Calibri" pitchFamily="34" charset="0"/>
                <a:cs typeface="Arial" pitchFamily="34" charset="0"/>
              </a:rPr>
              <a:t>= </a:t>
            </a:r>
            <a:r>
              <a:rPr lang="en-US" sz="2000" dirty="0" err="1" smtClean="0">
                <a:latin typeface="Arial" pitchFamily="34" charset="0"/>
                <a:ea typeface="Calibri" pitchFamily="34" charset="0"/>
                <a:cs typeface="Arial" pitchFamily="34" charset="0"/>
              </a:rPr>
              <a:t>environment→materials</a:t>
            </a:r>
            <a:r>
              <a:rPr lang="en-US" sz="2000" dirty="0" smtClean="0">
                <a:latin typeface="Arial" pitchFamily="34" charset="0"/>
                <a:ea typeface="Calibri" pitchFamily="34" charset="0"/>
                <a:cs typeface="Arial" pitchFamily="34" charset="0"/>
              </a:rPr>
              <a:t> to build up &amp; maintain of living matter, life chemicals: nucleic acids, proteins, lipids, carbohydrates, etc.</a:t>
            </a:r>
            <a:endParaRPr kumimoji="0" lang="ru-RU" sz="2000" b="0" i="0" u="none" strike="noStrike" cap="none" normalizeH="0" baseline="0" dirty="0" smtClean="0">
              <a:ln>
                <a:noFill/>
              </a:ln>
              <a:solidFill>
                <a:srgbClr val="0070C0"/>
              </a:solidFill>
              <a:effectLst/>
              <a:latin typeface="Arial" pitchFamily="34" charset="0"/>
              <a:cs typeface="Arial" pitchFamily="34" charset="0"/>
            </a:endParaRPr>
          </a:p>
          <a:p>
            <a:pPr lvl="0" eaLnBrk="0" fontAlgn="base" hangingPunct="0">
              <a:spcBef>
                <a:spcPct val="0"/>
              </a:spcBef>
              <a:spcAft>
                <a:spcPct val="0"/>
              </a:spcAf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G</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rowing</a:t>
            </a:r>
            <a:r>
              <a:rPr lang="en-US" sz="2000" dirty="0" smtClean="0">
                <a:latin typeface="Arial" pitchFamily="34" charset="0"/>
                <a:ea typeface="Calibri" pitchFamily="34" charset="0"/>
                <a:cs typeface="Arial" pitchFamily="34" charset="0"/>
              </a:rPr>
              <a:t> = cells divide &amp; grow again by adding living material from food until they repeat the process</a:t>
            </a:r>
            <a:endParaRPr kumimoji="0" lang="ru-RU" sz="2000" b="0" i="0" u="none" strike="noStrike" cap="none" normalizeH="0" baseline="0" dirty="0" smtClean="0">
              <a:ln>
                <a:noFill/>
              </a:ln>
              <a:solidFill>
                <a:srgbClr val="0070C0"/>
              </a:solidFill>
              <a:effectLst/>
              <a:latin typeface="Arial" pitchFamily="34" charset="0"/>
              <a:cs typeface="Arial" pitchFamily="34" charset="0"/>
            </a:endParaRPr>
          </a:p>
          <a:p>
            <a:pPr lvl="0" eaLnBrk="0" fontAlgn="base" hangingPunct="0">
              <a:spcBef>
                <a:spcPct val="0"/>
              </a:spcBef>
              <a:spcAft>
                <a:spcPct val="0"/>
              </a:spcAf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O</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smoreguation</a:t>
            </a:r>
            <a:r>
              <a:rPr lang="en-US" sz="2000" dirty="0" smtClean="0">
                <a:latin typeface="Arial" pitchFamily="34" charset="0"/>
                <a:ea typeface="Calibri" pitchFamily="34" charset="0"/>
                <a:cs typeface="Arial" pitchFamily="34" charset="0"/>
              </a:rPr>
              <a:t> = maintenance of normal water content in cells </a:t>
            </a:r>
            <a:endParaRPr kumimoji="0" lang="ru-RU" sz="2000" b="0" i="0" u="none" strike="noStrike" cap="none" normalizeH="0" baseline="0" dirty="0" smtClean="0">
              <a:ln>
                <a:noFill/>
              </a:ln>
              <a:solidFill>
                <a:srgbClr val="0070C0"/>
              </a:solidFill>
              <a:effectLst/>
              <a:latin typeface="Arial" pitchFamily="34" charset="0"/>
              <a:cs typeface="Arial" pitchFamily="34" charset="0"/>
            </a:endParaRPr>
          </a:p>
          <a:p>
            <a:pPr lvl="0" eaLnBrk="0" fontAlgn="base" hangingPunct="0">
              <a:spcBef>
                <a:spcPct val="0"/>
              </a:spcBef>
              <a:spcAft>
                <a:spcPct val="0"/>
              </a:spcAf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D</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eath</a:t>
            </a:r>
            <a:r>
              <a:rPr lang="en-US" sz="2000" dirty="0" smtClean="0">
                <a:latin typeface="Arial" pitchFamily="34" charset="0"/>
                <a:ea typeface="Calibri" pitchFamily="34" charset="0"/>
                <a:cs typeface="Arial" pitchFamily="34" charset="0"/>
              </a:rPr>
              <a:t> = when metabolism ceases completely</a:t>
            </a:r>
            <a:endParaRPr kumimoji="0" lang="ru-RU" sz="2000" b="0" i="0" u="none" strike="noStrike" cap="none" normalizeH="0" baseline="0" dirty="0" smtClean="0">
              <a:ln>
                <a:noFill/>
              </a:ln>
              <a:solidFill>
                <a:srgbClr val="0070C0"/>
              </a:solidFill>
              <a:effectLst/>
              <a:latin typeface="Arial" pitchFamily="34" charset="0"/>
              <a:cs typeface="Arial" pitchFamily="34" charset="0"/>
            </a:endParaRPr>
          </a:p>
          <a:p>
            <a:pPr lvl="0" eaLnBrk="0" fontAlgn="base" hangingPunct="0">
              <a:spcBef>
                <a:spcPct val="0"/>
              </a:spcBef>
              <a:spcAft>
                <a:spcPct val="0"/>
              </a:spcAft>
            </a:pPr>
            <a:r>
              <a:rPr kumimoji="0" lang="hu-HU" sz="2000" b="1" i="0" u="none" strike="noStrike" cap="none" normalizeH="0" baseline="0" dirty="0" smtClean="0">
                <a:ln>
                  <a:noFill/>
                </a:ln>
                <a:solidFill>
                  <a:srgbClr val="00B0F0"/>
                </a:solidFill>
                <a:effectLst/>
                <a:latin typeface="Arial" pitchFamily="34" charset="0"/>
                <a:ea typeface="Calibri" pitchFamily="34" charset="0"/>
                <a:cs typeface="Arial" pitchFamily="34" charset="0"/>
              </a:rPr>
              <a:t>C</a:t>
            </a:r>
            <a:r>
              <a:rPr kumimoji="0" lang="hu-HU" sz="2000" b="0" i="0" u="none" strike="noStrike" cap="none" normalizeH="0" baseline="0" dirty="0" smtClean="0">
                <a:ln>
                  <a:noFill/>
                </a:ln>
                <a:solidFill>
                  <a:srgbClr val="00B0F0"/>
                </a:solidFill>
                <a:effectLst/>
                <a:latin typeface="Arial" pitchFamily="34" charset="0"/>
                <a:ea typeface="Calibri" pitchFamily="34" charset="0"/>
                <a:cs typeface="Arial" pitchFamily="34" charset="0"/>
              </a:rPr>
              <a:t>ells</a:t>
            </a:r>
            <a:r>
              <a:rPr lang="en-US" sz="2000" dirty="0" smtClean="0">
                <a:latin typeface="Arial" pitchFamily="34" charset="0"/>
                <a:ea typeface="Calibri" pitchFamily="34" charset="0"/>
                <a:cs typeface="Arial" pitchFamily="34" charset="0"/>
              </a:rPr>
              <a:t> = simplest unit of life. Need </a:t>
            </a:r>
            <a:r>
              <a:rPr lang="en-US" sz="2000" i="1" dirty="0" smtClean="0">
                <a:latin typeface="Arial" pitchFamily="34" charset="0"/>
                <a:ea typeface="Calibri" pitchFamily="34" charset="0"/>
                <a:cs typeface="Arial" pitchFamily="34" charset="0"/>
              </a:rPr>
              <a:t>E</a:t>
            </a:r>
            <a:r>
              <a:rPr lang="en-US" sz="2000" dirty="0" smtClean="0">
                <a:latin typeface="Arial" pitchFamily="34" charset="0"/>
                <a:ea typeface="Calibri" pitchFamily="34" charset="0"/>
                <a:cs typeface="Arial" pitchFamily="34" charset="0"/>
              </a:rPr>
              <a:t>, nutrients, optimal pH, O</a:t>
            </a:r>
            <a:r>
              <a:rPr lang="en-US" sz="2000" baseline="-25000" dirty="0" smtClean="0">
                <a:latin typeface="Arial" pitchFamily="34" charset="0"/>
                <a:ea typeface="Calibri" pitchFamily="34" charset="0"/>
                <a:cs typeface="Arial" pitchFamily="34" charset="0"/>
              </a:rPr>
              <a:t>2</a:t>
            </a:r>
            <a:r>
              <a:rPr lang="en-US" sz="2000" dirty="0" smtClean="0">
                <a:latin typeface="Arial" pitchFamily="34" charset="0"/>
                <a:ea typeface="Calibri" pitchFamily="34" charset="0"/>
                <a:cs typeface="Arial" pitchFamily="34" charset="0"/>
              </a:rPr>
              <a:t>, t</a:t>
            </a:r>
            <a:r>
              <a:rPr lang="en-US" sz="2000" baseline="30000" dirty="0" smtClean="0">
                <a:latin typeface="Arial" pitchFamily="34" charset="0"/>
                <a:ea typeface="Calibri" pitchFamily="34" charset="0"/>
                <a:cs typeface="Arial" pitchFamily="34" charset="0"/>
              </a:rPr>
              <a:t>o</a:t>
            </a:r>
            <a:r>
              <a:rPr lang="en-US" sz="2000" dirty="0" smtClean="0">
                <a:latin typeface="Arial" pitchFamily="34" charset="0"/>
                <a:ea typeface="Calibri" pitchFamily="34" charset="0"/>
                <a:cs typeface="Arial" pitchFamily="34" charset="0"/>
              </a:rPr>
              <a:t>.</a:t>
            </a:r>
            <a:endParaRPr kumimoji="0" lang="hu-HU" sz="2000" b="0" i="0" u="none" strike="noStrike" cap="none" normalizeH="0" baseline="0" dirty="0" smtClean="0">
              <a:ln>
                <a:noFill/>
              </a:ln>
              <a:solidFill>
                <a:srgbClr val="0070C0"/>
              </a:solidFill>
              <a:effectLst/>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fld id="{D4FEE247-F1D9-4978-BC24-E4E20778E7B9}" type="slidenum">
              <a:rPr lang="ru-RU" smtClean="0"/>
              <a:pPr/>
              <a:t>10</a:t>
            </a:fld>
            <a:endParaRPr lang="ru-RU"/>
          </a:p>
        </p:txBody>
      </p:sp>
      <p:sp>
        <p:nvSpPr>
          <p:cNvPr id="5" name="Прямоугольник 4"/>
          <p:cNvSpPr/>
          <p:nvPr/>
        </p:nvSpPr>
        <p:spPr>
          <a:xfrm>
            <a:off x="2555776" y="-27384"/>
            <a:ext cx="4073302"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fontAlgn="base">
              <a:spcBef>
                <a:spcPct val="0"/>
              </a:spcBef>
              <a:spcAft>
                <a:spcPct val="0"/>
              </a:spcAft>
            </a:pPr>
            <a:r>
              <a:rPr lang="en-US" sz="2400" b="1" dirty="0" smtClean="0">
                <a:solidFill>
                  <a:schemeClr val="tx1"/>
                </a:solidFill>
                <a:latin typeface="Arial" pitchFamily="34" charset="0"/>
                <a:ea typeface="Calibri" pitchFamily="34" charset="0"/>
                <a:cs typeface="Arial" pitchFamily="34" charset="0"/>
              </a:rPr>
              <a:t>Living things </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a:xfrm>
            <a:off x="0" y="1"/>
            <a:ext cx="9144000" cy="620687"/>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dirty="0"/>
              <a:t>Vacuoles</a:t>
            </a:r>
            <a:endParaRPr lang="ru-RU" dirty="0"/>
          </a:p>
        </p:txBody>
      </p:sp>
      <p:sp>
        <p:nvSpPr>
          <p:cNvPr id="39939" name="Rectangle 3"/>
          <p:cNvSpPr>
            <a:spLocks noGrp="1" noRot="1" noChangeArrowheads="1"/>
          </p:cNvSpPr>
          <p:nvPr>
            <p:ph type="body" sz="half" idx="1"/>
          </p:nvPr>
        </p:nvSpPr>
        <p:spPr>
          <a:xfrm>
            <a:off x="827088" y="1628775"/>
            <a:ext cx="3927475" cy="4191000"/>
          </a:xfrm>
        </p:spPr>
        <p:txBody>
          <a:bodyPr>
            <a:normAutofit fontScale="92500"/>
          </a:bodyPr>
          <a:lstStyle/>
          <a:p>
            <a:r>
              <a:rPr lang="en-US" sz="2800" dirty="0"/>
              <a:t>Large membrane-closed sac for cellular storage</a:t>
            </a:r>
          </a:p>
          <a:p>
            <a:r>
              <a:rPr lang="en-US" sz="2800" b="1" dirty="0"/>
              <a:t>Three </a:t>
            </a:r>
            <a:r>
              <a:rPr lang="en-US" sz="2800" b="1" dirty="0" smtClean="0"/>
              <a:t>types:</a:t>
            </a:r>
            <a:endParaRPr lang="en-US" sz="2800" b="1" dirty="0"/>
          </a:p>
          <a:p>
            <a:r>
              <a:rPr lang="en-US" sz="2800" dirty="0"/>
              <a:t>Food vacuole (</a:t>
            </a:r>
            <a:r>
              <a:rPr lang="en-US" sz="2800" dirty="0" err="1"/>
              <a:t>lysosomes</a:t>
            </a:r>
            <a:r>
              <a:rPr lang="en-US" sz="2800" dirty="0"/>
              <a:t> attach)</a:t>
            </a:r>
          </a:p>
          <a:p>
            <a:r>
              <a:rPr lang="en-US" sz="2800" dirty="0"/>
              <a:t>Contractile vacuole (</a:t>
            </a:r>
            <a:r>
              <a:rPr lang="en-US" sz="2800" dirty="0" err="1"/>
              <a:t>Protozoons</a:t>
            </a:r>
            <a:r>
              <a:rPr lang="en-US" sz="2800" dirty="0"/>
              <a:t>)</a:t>
            </a:r>
          </a:p>
          <a:p>
            <a:r>
              <a:rPr lang="en-US" sz="2800" dirty="0"/>
              <a:t>Central vacuole (mature plant cell)</a:t>
            </a:r>
            <a:endParaRPr lang="ru-RU" sz="2800" dirty="0"/>
          </a:p>
        </p:txBody>
      </p:sp>
      <p:pic>
        <p:nvPicPr>
          <p:cNvPr id="39941" name="Picture 5" descr="c7x15vacuole"/>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918075" y="2032000"/>
            <a:ext cx="3927475" cy="39370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0-#ppt_w/2"/>
                                          </p:val>
                                        </p:tav>
                                        <p:tav tm="100000">
                                          <p:val>
                                            <p:strVal val="#ppt_x"/>
                                          </p:val>
                                        </p:tav>
                                      </p:tavLst>
                                    </p:anim>
                                    <p:anim calcmode="lin" valueType="num">
                                      <p:cBhvr additive="base">
                                        <p:cTn id="8" dur="500" fill="hold"/>
                                        <p:tgtEl>
                                          <p:spTgt spid="39938"/>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9941"/>
                                        </p:tgtEl>
                                        <p:attrNameLst>
                                          <p:attrName>style.visibility</p:attrName>
                                        </p:attrNameLst>
                                      </p:cBhvr>
                                      <p:to>
                                        <p:strVal val="visible"/>
                                      </p:to>
                                    </p:set>
                                    <p:anim calcmode="lin" valueType="num">
                                      <p:cBhvr additive="base">
                                        <p:cTn id="11" dur="500" fill="hold"/>
                                        <p:tgtEl>
                                          <p:spTgt spid="39941"/>
                                        </p:tgtEl>
                                        <p:attrNameLst>
                                          <p:attrName>ppt_x</p:attrName>
                                        </p:attrNameLst>
                                      </p:cBhvr>
                                      <p:tavLst>
                                        <p:tav tm="0">
                                          <p:val>
                                            <p:strVal val="#ppt_x"/>
                                          </p:val>
                                        </p:tav>
                                        <p:tav tm="100000">
                                          <p:val>
                                            <p:strVal val="#ppt_x"/>
                                          </p:val>
                                        </p:tav>
                                      </p:tavLst>
                                    </p:anim>
                                    <p:anim calcmode="lin" valueType="num">
                                      <p:cBhvr additive="base">
                                        <p:cTn id="12" dur="500" fill="hold"/>
                                        <p:tgtEl>
                                          <p:spTgt spid="399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a:xfrm>
            <a:off x="0" y="0"/>
            <a:ext cx="9144000" cy="764704"/>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dirty="0"/>
              <a:t>Plasma </a:t>
            </a:r>
            <a:r>
              <a:rPr lang="en-US" dirty="0" smtClean="0"/>
              <a:t>membrane (PM)</a:t>
            </a:r>
            <a:endParaRPr lang="ru-RU" dirty="0"/>
          </a:p>
        </p:txBody>
      </p:sp>
      <p:sp>
        <p:nvSpPr>
          <p:cNvPr id="40963" name="Rectangle 3"/>
          <p:cNvSpPr>
            <a:spLocks noGrp="1" noRot="1" noChangeArrowheads="1"/>
          </p:cNvSpPr>
          <p:nvPr>
            <p:ph type="body" idx="1"/>
          </p:nvPr>
        </p:nvSpPr>
        <p:spPr>
          <a:xfrm>
            <a:off x="457200" y="1052737"/>
            <a:ext cx="8229600" cy="4104455"/>
          </a:xfrm>
        </p:spPr>
        <p:txBody>
          <a:bodyPr>
            <a:normAutofit/>
          </a:bodyPr>
          <a:lstStyle/>
          <a:p>
            <a:pPr>
              <a:lnSpc>
                <a:spcPct val="90000"/>
              </a:lnSpc>
              <a:buNone/>
            </a:pPr>
            <a:r>
              <a:rPr lang="en-US" sz="2400" dirty="0" smtClean="0"/>
              <a:t>		       The </a:t>
            </a:r>
            <a:r>
              <a:rPr lang="en-US" sz="2400" dirty="0"/>
              <a:t>boundary of every cell </a:t>
            </a:r>
            <a:r>
              <a:rPr lang="en-US" sz="2400" dirty="0" smtClean="0"/>
              <a:t>approx. 8 nm </a:t>
            </a:r>
            <a:r>
              <a:rPr lang="en-US" sz="2400" dirty="0"/>
              <a:t>thick</a:t>
            </a:r>
          </a:p>
          <a:p>
            <a:pPr>
              <a:lnSpc>
                <a:spcPct val="90000"/>
              </a:lnSpc>
              <a:buFont typeface="Wingdings" pitchFamily="2" charset="2"/>
              <a:buNone/>
            </a:pPr>
            <a:r>
              <a:rPr lang="en-US" sz="2400" dirty="0" smtClean="0">
                <a:solidFill>
                  <a:srgbClr val="00B0F0"/>
                </a:solidFill>
              </a:rPr>
              <a:t>		       </a:t>
            </a:r>
            <a:r>
              <a:rPr lang="en-US" sz="2400" b="1" dirty="0" smtClean="0"/>
              <a:t>Functions</a:t>
            </a:r>
            <a:r>
              <a:rPr lang="en-US" sz="2400" dirty="0" smtClean="0"/>
              <a:t>: 1. Compartmentalization </a:t>
            </a:r>
          </a:p>
          <a:p>
            <a:pPr>
              <a:lnSpc>
                <a:spcPct val="90000"/>
              </a:lnSpc>
              <a:buFont typeface="Wingdings" pitchFamily="2" charset="2"/>
              <a:buNone/>
            </a:pPr>
            <a:r>
              <a:rPr lang="en-US" sz="2400" dirty="0" smtClean="0"/>
              <a:t>		       	             2. Selectively permeable barrier</a:t>
            </a:r>
          </a:p>
          <a:p>
            <a:pPr>
              <a:lnSpc>
                <a:spcPct val="90000"/>
              </a:lnSpc>
              <a:buFont typeface="Wingdings" pitchFamily="2" charset="2"/>
              <a:buNone/>
            </a:pPr>
            <a:r>
              <a:rPr lang="en-US" sz="2400" dirty="0" smtClean="0"/>
              <a:t>		        	             3. Transporting solutes</a:t>
            </a:r>
          </a:p>
          <a:p>
            <a:pPr>
              <a:lnSpc>
                <a:spcPct val="90000"/>
              </a:lnSpc>
              <a:buFont typeface="Wingdings" pitchFamily="2" charset="2"/>
              <a:buNone/>
            </a:pPr>
            <a:r>
              <a:rPr lang="en-US" sz="2400" dirty="0" smtClean="0"/>
              <a:t>		        	             4. Responding to external signals</a:t>
            </a:r>
          </a:p>
          <a:p>
            <a:pPr>
              <a:lnSpc>
                <a:spcPct val="90000"/>
              </a:lnSpc>
              <a:buFont typeface="Wingdings" pitchFamily="2" charset="2"/>
              <a:buNone/>
            </a:pPr>
            <a:r>
              <a:rPr lang="en-US" sz="2400" dirty="0" smtClean="0"/>
              <a:t>		                           5. Intercellular interaction</a:t>
            </a:r>
          </a:p>
          <a:p>
            <a:pPr>
              <a:lnSpc>
                <a:spcPct val="90000"/>
              </a:lnSpc>
              <a:buFont typeface="Wingdings" pitchFamily="2" charset="2"/>
              <a:buNone/>
            </a:pPr>
            <a:r>
              <a:rPr lang="en-US" sz="2400" dirty="0" smtClean="0"/>
              <a:t>		                           6. Locus for biochemical activities</a:t>
            </a:r>
          </a:p>
          <a:p>
            <a:pPr>
              <a:lnSpc>
                <a:spcPct val="90000"/>
              </a:lnSpc>
              <a:buFont typeface="Wingdings" pitchFamily="2" charset="2"/>
              <a:buNone/>
            </a:pPr>
            <a:r>
              <a:rPr lang="en-US" sz="2400" dirty="0" smtClean="0"/>
              <a:t>		                           7. Energy transduction</a:t>
            </a:r>
          </a:p>
          <a:p>
            <a:pPr>
              <a:lnSpc>
                <a:spcPct val="90000"/>
              </a:lnSpc>
              <a:buFont typeface="Wingdings" pitchFamily="2" charset="2"/>
              <a:buNone/>
            </a:pPr>
            <a:r>
              <a:rPr lang="en-US"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500" fill="hold"/>
                                        <p:tgtEl>
                                          <p:spTgt spid="40962"/>
                                        </p:tgtEl>
                                        <p:attrNameLst>
                                          <p:attrName>ppt_x</p:attrName>
                                        </p:attrNameLst>
                                      </p:cBhvr>
                                      <p:tavLst>
                                        <p:tav tm="0">
                                          <p:val>
                                            <p:strVal val="#ppt_x"/>
                                          </p:val>
                                        </p:tav>
                                        <p:tav tm="100000">
                                          <p:val>
                                            <p:strVal val="#ppt_x"/>
                                          </p:val>
                                        </p:tav>
                                      </p:tavLst>
                                    </p:anim>
                                    <p:anim calcmode="lin" valueType="num">
                                      <p:cBhvr additive="base">
                                        <p:cTn id="8" dur="500" fill="hold"/>
                                        <p:tgtEl>
                                          <p:spTgt spid="409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400" b="1" dirty="0" smtClean="0">
                <a:latin typeface="Arial" pitchFamily="34" charset="0"/>
                <a:cs typeface="Arial" pitchFamily="34" charset="0"/>
              </a:rPr>
              <a:t>Plasma membrane (PM) models</a:t>
            </a:r>
            <a:endParaRPr lang="uk-UA" sz="2400" b="1" dirty="0">
              <a:latin typeface="Arial" pitchFamily="34" charset="0"/>
              <a:cs typeface="Arial" pitchFamily="34" charset="0"/>
            </a:endParaRPr>
          </a:p>
        </p:txBody>
      </p:sp>
      <p:sp>
        <p:nvSpPr>
          <p:cNvPr id="3" name="Місце для вмісту 2"/>
          <p:cNvSpPr>
            <a:spLocks noGrp="1"/>
          </p:cNvSpPr>
          <p:nvPr>
            <p:ph idx="1"/>
          </p:nvPr>
        </p:nvSpPr>
        <p:spPr>
          <a:xfrm>
            <a:off x="0" y="260648"/>
            <a:ext cx="9144000" cy="6453336"/>
          </a:xfrm>
        </p:spPr>
        <p:txBody>
          <a:bodyPr>
            <a:noAutofit/>
          </a:bodyPr>
          <a:lstStyle/>
          <a:p>
            <a:pPr>
              <a:buNone/>
            </a:pPr>
            <a:r>
              <a:rPr lang="en-US" sz="2000" b="1" dirty="0" smtClean="0">
                <a:latin typeface="Arial" pitchFamily="34" charset="0"/>
                <a:cs typeface="Arial" pitchFamily="34" charset="0"/>
              </a:rPr>
              <a:t>1895</a:t>
            </a:r>
            <a:r>
              <a:rPr lang="en-US" sz="2000" dirty="0" smtClean="0">
                <a:latin typeface="Arial" pitchFamily="34" charset="0"/>
                <a:cs typeface="Arial" pitchFamily="34" charset="0"/>
              </a:rPr>
              <a:t> – </a:t>
            </a:r>
            <a:r>
              <a:rPr lang="en-US" sz="2000" dirty="0" smtClean="0">
                <a:latin typeface="Arial" pitchFamily="34" charset="0"/>
                <a:cs typeface="Arial" pitchFamily="34" charset="0"/>
                <a:hlinkClick r:id="rId2" tooltip="Ernest Overton"/>
              </a:rPr>
              <a:t>Ernest Overton</a:t>
            </a:r>
            <a:r>
              <a:rPr lang="en-US" sz="2000" dirty="0" smtClean="0">
                <a:latin typeface="Arial" pitchFamily="34" charset="0"/>
                <a:cs typeface="Arial" pitchFamily="34" charset="0"/>
              </a:rPr>
              <a:t>: cell membranes are made out of lipids.</a:t>
            </a:r>
          </a:p>
          <a:p>
            <a:pPr>
              <a:buNone/>
            </a:pPr>
            <a:r>
              <a:rPr lang="en-US" sz="2000" b="1" dirty="0" smtClean="0">
                <a:latin typeface="Arial" pitchFamily="34" charset="0"/>
                <a:cs typeface="Arial" pitchFamily="34" charset="0"/>
              </a:rPr>
              <a:t>1925</a:t>
            </a:r>
            <a:r>
              <a:rPr lang="en-US" sz="2000" dirty="0" smtClean="0">
                <a:latin typeface="Arial" pitchFamily="34" charset="0"/>
                <a:cs typeface="Arial" pitchFamily="34" charset="0"/>
              </a:rPr>
              <a:t> – </a:t>
            </a:r>
            <a:r>
              <a:rPr lang="en-US" sz="2000" dirty="0" smtClean="0">
                <a:latin typeface="Arial" pitchFamily="34" charset="0"/>
                <a:cs typeface="Arial" pitchFamily="34" charset="0"/>
                <a:hlinkClick r:id="rId3" tooltip="Evert Gorter (page does not exist)"/>
              </a:rPr>
              <a:t>Evert </a:t>
            </a:r>
            <a:r>
              <a:rPr lang="en-US" sz="2000" dirty="0" err="1" smtClean="0">
                <a:latin typeface="Arial" pitchFamily="34" charset="0"/>
                <a:cs typeface="Arial" pitchFamily="34" charset="0"/>
                <a:hlinkClick r:id="rId3" tooltip="Evert Gorter (page does not exist)"/>
              </a:rPr>
              <a:t>Gorter</a:t>
            </a:r>
            <a:r>
              <a:rPr lang="en-US" sz="2000" dirty="0" smtClean="0">
                <a:latin typeface="Arial" pitchFamily="34" charset="0"/>
                <a:cs typeface="Arial" pitchFamily="34" charset="0"/>
              </a:rPr>
              <a:t> &amp; </a:t>
            </a:r>
            <a:r>
              <a:rPr lang="en-US" sz="2000" dirty="0" smtClean="0">
                <a:latin typeface="Arial" pitchFamily="34" charset="0"/>
                <a:cs typeface="Arial" pitchFamily="34" charset="0"/>
                <a:hlinkClick r:id="rId4" tooltip="François Grendel (page does not exist)"/>
              </a:rPr>
              <a:t>François </a:t>
            </a:r>
            <a:r>
              <a:rPr lang="en-US" sz="2000" dirty="0" err="1" smtClean="0">
                <a:latin typeface="Arial" pitchFamily="34" charset="0"/>
                <a:cs typeface="Arial" pitchFamily="34" charset="0"/>
                <a:hlinkClick r:id="rId4" tooltip="François Grendel (page does not exist)"/>
              </a:rPr>
              <a:t>Grendel</a:t>
            </a:r>
            <a:r>
              <a:rPr lang="en-US" sz="2000" dirty="0" smtClean="0">
                <a:latin typeface="Arial" pitchFamily="34" charset="0"/>
                <a:cs typeface="Arial" pitchFamily="34" charset="0"/>
              </a:rPr>
              <a:t>: red blood cell membranes are formed by a fatty layer two molecules thick, </a:t>
            </a:r>
            <a:r>
              <a:rPr lang="en-US" sz="2000" i="1" dirty="0" smtClean="0">
                <a:latin typeface="Arial" pitchFamily="34" charset="0"/>
                <a:cs typeface="Arial" pitchFamily="34" charset="0"/>
              </a:rPr>
              <a:t>i.e.</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bilayer</a:t>
            </a:r>
            <a:r>
              <a:rPr lang="en-US" sz="2000" dirty="0" smtClean="0">
                <a:latin typeface="Arial" pitchFamily="34" charset="0"/>
                <a:cs typeface="Arial" pitchFamily="34" charset="0"/>
              </a:rPr>
              <a:t> nature of the cell membrane.</a:t>
            </a:r>
          </a:p>
          <a:p>
            <a:pPr>
              <a:buNone/>
            </a:pPr>
            <a:r>
              <a:rPr lang="en-US" sz="2000" b="1" dirty="0" smtClean="0">
                <a:latin typeface="Arial" pitchFamily="34" charset="0"/>
                <a:cs typeface="Arial" pitchFamily="34" charset="0"/>
              </a:rPr>
              <a:t>1935</a:t>
            </a:r>
            <a:r>
              <a:rPr lang="en-US" sz="2000" dirty="0" smtClean="0">
                <a:latin typeface="Arial" pitchFamily="34" charset="0"/>
                <a:cs typeface="Arial" pitchFamily="34" charset="0"/>
              </a:rPr>
              <a:t> – </a:t>
            </a:r>
            <a:r>
              <a:rPr lang="en-US" sz="2000" dirty="0" smtClean="0">
                <a:solidFill>
                  <a:schemeClr val="tx2"/>
                </a:solidFill>
                <a:latin typeface="Arial" pitchFamily="34" charset="0"/>
                <a:cs typeface="Arial" pitchFamily="34" charset="0"/>
                <a:hlinkClick r:id="rId5" tooltip="Hugh Davson"/>
              </a:rPr>
              <a:t>Hugh </a:t>
            </a:r>
            <a:r>
              <a:rPr lang="en-US" sz="2000" dirty="0" err="1" smtClean="0">
                <a:solidFill>
                  <a:schemeClr val="tx2"/>
                </a:solidFill>
                <a:latin typeface="Arial" pitchFamily="34" charset="0"/>
                <a:cs typeface="Arial" pitchFamily="34" charset="0"/>
                <a:hlinkClick r:id="rId5" tooltip="Hugh Davson"/>
              </a:rPr>
              <a:t>Davson</a:t>
            </a:r>
            <a:r>
              <a:rPr lang="en-US" sz="2000" dirty="0" smtClean="0">
                <a:solidFill>
                  <a:schemeClr val="tx2"/>
                </a:solidFill>
                <a:latin typeface="Arial" pitchFamily="34" charset="0"/>
                <a:cs typeface="Arial" pitchFamily="34" charset="0"/>
              </a:rPr>
              <a:t> &amp; </a:t>
            </a:r>
            <a:r>
              <a:rPr lang="en-US" sz="2000" dirty="0" smtClean="0">
                <a:solidFill>
                  <a:schemeClr val="tx2"/>
                </a:solidFill>
                <a:latin typeface="Arial" pitchFamily="34" charset="0"/>
                <a:cs typeface="Arial" pitchFamily="34" charset="0"/>
                <a:hlinkClick r:id="rId6" tooltip="James Danielli"/>
              </a:rPr>
              <a:t>James </a:t>
            </a:r>
            <a:r>
              <a:rPr lang="en-US" sz="2000" dirty="0" err="1" smtClean="0">
                <a:solidFill>
                  <a:schemeClr val="tx2"/>
                </a:solidFill>
                <a:latin typeface="Arial" pitchFamily="34" charset="0"/>
                <a:cs typeface="Arial" pitchFamily="34" charset="0"/>
                <a:hlinkClick r:id="rId6" tooltip="James Danielli"/>
              </a:rPr>
              <a:t>Danielli</a:t>
            </a:r>
            <a:r>
              <a:rPr lang="en-US" sz="2000" dirty="0" smtClean="0">
                <a:latin typeface="Arial" pitchFamily="34" charset="0"/>
                <a:cs typeface="Arial" pitchFamily="34" charset="0"/>
              </a:rPr>
              <a:t>: lipid membranes are layers composed by proteins and lipids with pore-like structures that allow specific permeability for certain molecules. Then, they suggested a model for the cell membrane, consisting of a lipid layer surrounded by protein layers at both sides of it.</a:t>
            </a:r>
            <a:r>
              <a:rPr lang="en-US" sz="2000" dirty="0" smtClean="0">
                <a:latin typeface="Arial" pitchFamily="34" charset="0"/>
                <a:ea typeface="Times New Roman" pitchFamily="18" charset="0"/>
                <a:cs typeface="Arial" pitchFamily="34" charset="0"/>
              </a:rPr>
              <a:t> Proteins are on the surface of lipid </a:t>
            </a:r>
            <a:r>
              <a:rPr lang="en-US" sz="2000" dirty="0" err="1" smtClean="0">
                <a:latin typeface="Arial" pitchFamily="34" charset="0"/>
                <a:ea typeface="Times New Roman" pitchFamily="18" charset="0"/>
                <a:cs typeface="Arial" pitchFamily="34" charset="0"/>
              </a:rPr>
              <a:t>bilayer</a:t>
            </a:r>
            <a:r>
              <a:rPr lang="en-US" sz="2000" dirty="0" smtClean="0">
                <a:latin typeface="Arial" pitchFamily="34" charset="0"/>
                <a:ea typeface="Times New Roman" pitchFamily="18" charset="0"/>
                <a:cs typeface="Arial" pitchFamily="34" charset="0"/>
              </a:rPr>
              <a:t>.</a:t>
            </a:r>
            <a:endParaRPr lang="en-US" sz="2000" dirty="0" smtClean="0">
              <a:latin typeface="Arial" pitchFamily="34" charset="0"/>
              <a:cs typeface="Arial" pitchFamily="34" charset="0"/>
            </a:endParaRPr>
          </a:p>
          <a:p>
            <a:pPr>
              <a:buNone/>
            </a:pPr>
            <a:r>
              <a:rPr lang="en-US" sz="2000" b="1" dirty="0" smtClean="0">
                <a:latin typeface="Arial" pitchFamily="34" charset="0"/>
                <a:cs typeface="Arial" pitchFamily="34" charset="0"/>
              </a:rPr>
              <a:t>1957</a:t>
            </a:r>
            <a:r>
              <a:rPr lang="en-US" sz="2000" dirty="0" smtClean="0">
                <a:latin typeface="Arial" pitchFamily="34" charset="0"/>
                <a:cs typeface="Arial" pitchFamily="34" charset="0"/>
              </a:rPr>
              <a:t> – </a:t>
            </a:r>
            <a:r>
              <a:rPr lang="en-US" sz="2000" b="1" u="sng" dirty="0" smtClean="0">
                <a:latin typeface="Arial" pitchFamily="34" charset="0"/>
                <a:cs typeface="Arial" pitchFamily="34" charset="0"/>
                <a:hlinkClick r:id="rId7" tooltip="J. David Robertson (page does not exist)"/>
              </a:rPr>
              <a:t>J. David Robertson</a:t>
            </a:r>
            <a:r>
              <a:rPr lang="en-US" sz="2000" dirty="0" smtClean="0">
                <a:latin typeface="Arial" pitchFamily="34" charset="0"/>
                <a:cs typeface="Arial" pitchFamily="34" charset="0"/>
              </a:rPr>
              <a:t>: </a:t>
            </a:r>
            <a:r>
              <a:rPr lang="en-US" sz="2000" dirty="0" smtClean="0">
                <a:latin typeface="Arial" pitchFamily="34" charset="0"/>
                <a:ea typeface="Times New Roman" pitchFamily="18" charset="0"/>
                <a:cs typeface="Arial" pitchFamily="34" charset="0"/>
              </a:rPr>
              <a:t>Electron microscopy </a:t>
            </a:r>
            <a:r>
              <a:rPr lang="en-US" sz="2000" dirty="0" smtClean="0">
                <a:latin typeface="Arial" pitchFamily="34" charset="0"/>
                <a:cs typeface="Arial" pitchFamily="34" charset="0"/>
              </a:rPr>
              <a:t>studies, establishes the "Unit Membrane Hypothesis". This, states that all membranes in the cell, </a:t>
            </a:r>
            <a:r>
              <a:rPr lang="en-US" sz="2000" i="1" dirty="0" smtClean="0">
                <a:latin typeface="Arial" pitchFamily="34" charset="0"/>
                <a:cs typeface="Arial" pitchFamily="34" charset="0"/>
              </a:rPr>
              <a:t>i.e.</a:t>
            </a:r>
            <a:r>
              <a:rPr lang="en-US" sz="2000" dirty="0" smtClean="0">
                <a:latin typeface="Arial" pitchFamily="34" charset="0"/>
                <a:cs typeface="Arial" pitchFamily="34" charset="0"/>
              </a:rPr>
              <a:t> plasma and organelle membranes, have the same structure: EM </a:t>
            </a:r>
            <a:r>
              <a:rPr lang="en-US" sz="2000" dirty="0" smtClean="0">
                <a:latin typeface="Arial" pitchFamily="34" charset="0"/>
                <a:ea typeface="Times New Roman" pitchFamily="18" charset="0"/>
                <a:cs typeface="Arial" pitchFamily="34" charset="0"/>
              </a:rPr>
              <a:t>showed proteins onto surface </a:t>
            </a:r>
            <a:r>
              <a:rPr lang="en-US" sz="2000" dirty="0" smtClean="0">
                <a:latin typeface="Arial" pitchFamily="34" charset="0"/>
                <a:cs typeface="Arial" pitchFamily="34" charset="0"/>
              </a:rPr>
              <a:t>of </a:t>
            </a:r>
            <a:r>
              <a:rPr lang="en-US" sz="2000" dirty="0" err="1" smtClean="0">
                <a:latin typeface="Arial" pitchFamily="34" charset="0"/>
                <a:cs typeface="Arial" pitchFamily="34" charset="0"/>
              </a:rPr>
              <a:t>bilayer</a:t>
            </a:r>
            <a:r>
              <a:rPr lang="en-US" sz="2000" dirty="0" smtClean="0">
                <a:latin typeface="Arial" pitchFamily="34" charset="0"/>
                <a:cs typeface="Arial" pitchFamily="34" charset="0"/>
              </a:rPr>
              <a:t> of phospholipids at both sides of it.</a:t>
            </a:r>
            <a:r>
              <a:rPr lang="en-US" sz="2000" dirty="0" smtClean="0">
                <a:latin typeface="Arial" pitchFamily="34" charset="0"/>
                <a:ea typeface="Times New Roman" pitchFamily="18" charset="0"/>
                <a:cs typeface="Arial" pitchFamily="34" charset="0"/>
              </a:rPr>
              <a:t> </a:t>
            </a:r>
            <a:endParaRPr lang="en-US" sz="2000" dirty="0" smtClean="0">
              <a:latin typeface="Arial" pitchFamily="34" charset="0"/>
              <a:cs typeface="Arial" pitchFamily="34" charset="0"/>
            </a:endParaRPr>
          </a:p>
          <a:p>
            <a:pPr>
              <a:buNone/>
            </a:pPr>
            <a:r>
              <a:rPr lang="en-US" sz="2000" b="1" dirty="0" smtClean="0">
                <a:latin typeface="Arial" pitchFamily="34" charset="0"/>
                <a:cs typeface="Arial" pitchFamily="34" charset="0"/>
              </a:rPr>
              <a:t>1972</a:t>
            </a:r>
            <a:r>
              <a:rPr lang="en-US" sz="2000" dirty="0" smtClean="0">
                <a:latin typeface="Arial" pitchFamily="34" charset="0"/>
                <a:cs typeface="Arial" pitchFamily="34" charset="0"/>
              </a:rPr>
              <a:t> –</a:t>
            </a:r>
            <a:r>
              <a:rPr lang="en-US" sz="2000" u="sng" dirty="0" smtClean="0">
                <a:solidFill>
                  <a:schemeClr val="tx2"/>
                </a:solidFill>
                <a:latin typeface="Arial" pitchFamily="34" charset="0"/>
                <a:cs typeface="Arial" pitchFamily="34" charset="0"/>
              </a:rPr>
              <a:t> </a:t>
            </a:r>
            <a:r>
              <a:rPr lang="en-US" sz="2000" b="1" u="sng" dirty="0" smtClean="0">
                <a:solidFill>
                  <a:schemeClr val="tx2"/>
                </a:solidFill>
                <a:latin typeface="Arial" pitchFamily="34" charset="0"/>
                <a:cs typeface="Arial" pitchFamily="34" charset="0"/>
              </a:rPr>
              <a:t>SJ Singer &amp; GL Nicolson </a:t>
            </a:r>
            <a:r>
              <a:rPr lang="en-US" sz="2000" dirty="0" smtClean="0">
                <a:latin typeface="Arial" pitchFamily="34" charset="0"/>
                <a:cs typeface="Arial" pitchFamily="34" charset="0"/>
              </a:rPr>
              <a:t>:</a:t>
            </a:r>
            <a:r>
              <a:rPr lang="en-US" sz="2000" b="1" dirty="0" smtClean="0">
                <a:latin typeface="Arial" pitchFamily="34" charset="0"/>
                <a:ea typeface="Times New Roman" pitchFamily="18" charset="0"/>
                <a:cs typeface="Arial" pitchFamily="34" charset="0"/>
              </a:rPr>
              <a:t>Fluid-mosaic model </a:t>
            </a:r>
            <a:r>
              <a:rPr lang="en-US" sz="2000" dirty="0" smtClean="0">
                <a:latin typeface="Arial" pitchFamily="34" charset="0"/>
                <a:cs typeface="Arial" pitchFamily="34" charset="0"/>
              </a:rPr>
              <a:t>as an explanation for the data and latest evidence regarding the structure and thermodynamics of cell membranes:</a:t>
            </a:r>
            <a:r>
              <a:rPr lang="en-US" sz="2000" b="1" dirty="0" smtClean="0">
                <a:latin typeface="Arial" pitchFamily="34" charset="0"/>
                <a:ea typeface="Times New Roman" pitchFamily="18" charset="0"/>
                <a:cs typeface="Arial" pitchFamily="34" charset="0"/>
              </a:rPr>
              <a:t> </a:t>
            </a:r>
            <a:r>
              <a:rPr lang="en-US" sz="2000" dirty="0" smtClean="0">
                <a:latin typeface="Arial" pitchFamily="34" charset="0"/>
                <a:ea typeface="Times New Roman" pitchFamily="18" charset="0"/>
                <a:cs typeface="Arial" pitchFamily="34" charset="0"/>
              </a:rPr>
              <a:t>proteins penetrate in and through the lipid </a:t>
            </a:r>
            <a:r>
              <a:rPr lang="en-US" sz="2000" dirty="0" err="1" smtClean="0">
                <a:latin typeface="Arial" pitchFamily="34" charset="0"/>
                <a:ea typeface="Times New Roman" pitchFamily="18" charset="0"/>
                <a:cs typeface="Arial" pitchFamily="34" charset="0"/>
              </a:rPr>
              <a:t>bilayer</a:t>
            </a:r>
            <a:endParaRPr lang="en-US" sz="2000" dirty="0" smtClean="0">
              <a:latin typeface="Arial" pitchFamily="34" charset="0"/>
              <a:cs typeface="Arial" pitchFamily="34" charset="0"/>
            </a:endParaRPr>
          </a:p>
          <a:p>
            <a:pPr eaLnBrk="0" fontAlgn="base" hangingPunct="0">
              <a:spcBef>
                <a:spcPct val="0"/>
              </a:spcBef>
              <a:spcAft>
                <a:spcPct val="0"/>
              </a:spcAft>
              <a:buNone/>
            </a:pPr>
            <a:r>
              <a:rPr lang="en-US" sz="2000" b="1" dirty="0" smtClean="0">
                <a:latin typeface="Arial" pitchFamily="34" charset="0"/>
                <a:ea typeface="Times New Roman" pitchFamily="18" charset="0"/>
                <a:cs typeface="Arial" pitchFamily="34" charset="0"/>
              </a:rPr>
              <a:t>2005 -</a:t>
            </a:r>
            <a:r>
              <a:rPr lang="en-US" sz="2000" dirty="0" smtClean="0">
                <a:latin typeface="Arial" pitchFamily="34" charset="0"/>
                <a:ea typeface="Times New Roman" pitchFamily="18" charset="0"/>
                <a:cs typeface="Arial" pitchFamily="34" charset="0"/>
              </a:rPr>
              <a:t> </a:t>
            </a:r>
            <a:r>
              <a:rPr lang="en-US" sz="2000" b="1" u="sng" dirty="0" smtClean="0">
                <a:solidFill>
                  <a:schemeClr val="tx2"/>
                </a:solidFill>
                <a:latin typeface="Arial" pitchFamily="34" charset="0"/>
                <a:cs typeface="Arial" pitchFamily="34" charset="0"/>
              </a:rPr>
              <a:t>Donald M. </a:t>
            </a:r>
            <a:r>
              <a:rPr lang="en-US" sz="2000" b="1" u="sng" dirty="0" err="1" smtClean="0">
                <a:solidFill>
                  <a:schemeClr val="tx2"/>
                </a:solidFill>
                <a:latin typeface="Arial" pitchFamily="34" charset="0"/>
                <a:cs typeface="Arial" pitchFamily="34" charset="0"/>
              </a:rPr>
              <a:t>Engelman</a:t>
            </a:r>
            <a:r>
              <a:rPr lang="en-US" sz="2000" b="1" u="sng" dirty="0" smtClean="0">
                <a:solidFill>
                  <a:schemeClr val="tx2"/>
                </a:solidFill>
                <a:latin typeface="Arial" pitchFamily="34" charset="0"/>
                <a:cs typeface="Arial" pitchFamily="34" charset="0"/>
              </a:rPr>
              <a:t> </a:t>
            </a:r>
            <a:r>
              <a:rPr lang="en-US" sz="2000" dirty="0" smtClean="0">
                <a:solidFill>
                  <a:srgbClr val="FF0000"/>
                </a:solidFill>
                <a:latin typeface="Arial" pitchFamily="34" charset="0"/>
                <a:ea typeface="Times New Roman" pitchFamily="18" charset="0"/>
                <a:cs typeface="Arial" pitchFamily="34" charset="0"/>
              </a:rPr>
              <a:t>Plasma membrane is “more mosaic than-fluid </a:t>
            </a:r>
            <a:r>
              <a:rPr lang="en-US" sz="2000" dirty="0" err="1" smtClean="0">
                <a:solidFill>
                  <a:srgbClr val="FF0000"/>
                </a:solidFill>
                <a:latin typeface="Arial" pitchFamily="34" charset="0"/>
                <a:ea typeface="Times New Roman" pitchFamily="18" charset="0"/>
                <a:cs typeface="Arial" pitchFamily="34" charset="0"/>
              </a:rPr>
              <a:t>mosaic”,</a:t>
            </a:r>
            <a:r>
              <a:rPr lang="en-US" sz="2000" dirty="0" err="1" smtClean="0">
                <a:solidFill>
                  <a:srgbClr val="FF0000"/>
                </a:solidFill>
                <a:latin typeface="Arial" pitchFamily="34" charset="0"/>
                <a:cs typeface="Arial" pitchFamily="34" charset="0"/>
              </a:rPr>
              <a:t>“Many</a:t>
            </a:r>
            <a:r>
              <a:rPr lang="en-US" sz="2000" dirty="0" smtClean="0">
                <a:solidFill>
                  <a:srgbClr val="FF0000"/>
                </a:solidFill>
                <a:latin typeface="Arial" pitchFamily="34" charset="0"/>
                <a:cs typeface="Arial" pitchFamily="34" charset="0"/>
              </a:rPr>
              <a:t> of protein “islands” floating into “sea” of phospholipids” </a:t>
            </a:r>
            <a:r>
              <a:rPr lang="en-US" sz="2000" dirty="0" smtClean="0">
                <a:latin typeface="Arial" pitchFamily="34" charset="0"/>
                <a:cs typeface="Arial" pitchFamily="34" charset="0"/>
              </a:rPr>
              <a:t>Some of the key themes that are emerging are that membranes are patchy, with segregated regions of structure and function, that lipid regions vary in thickness and composition, and that crowding and </a:t>
            </a:r>
            <a:r>
              <a:rPr lang="en-US" sz="2000" dirty="0" err="1" smtClean="0">
                <a:latin typeface="Arial" pitchFamily="34" charset="0"/>
                <a:cs typeface="Arial" pitchFamily="34" charset="0"/>
              </a:rPr>
              <a:t>ectodomains</a:t>
            </a:r>
            <a:r>
              <a:rPr lang="en-US" sz="2000" dirty="0" smtClean="0">
                <a:latin typeface="Arial" pitchFamily="34" charset="0"/>
                <a:cs typeface="Arial" pitchFamily="34" charset="0"/>
              </a:rPr>
              <a:t> limit exposure of lipid to the adjacent aqueous regions.</a:t>
            </a:r>
            <a:endParaRPr lang="en-US" sz="2000" dirty="0" smtClean="0">
              <a:solidFill>
                <a:srgbClr val="FF0000"/>
              </a:solidFill>
              <a:latin typeface="Arial" pitchFamily="34" charset="0"/>
              <a:cs typeface="Arial" pitchFamily="34" charset="0"/>
            </a:endParaRPr>
          </a:p>
          <a:p>
            <a:endParaRPr lang="uk-UA" sz="20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102</a:t>
            </a:fld>
            <a:endParaRPr lang="ru-RU"/>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103</a:t>
            </a:fld>
            <a:endParaRPr lang="ru-RU"/>
          </a:p>
        </p:txBody>
      </p:sp>
      <p:pic>
        <p:nvPicPr>
          <p:cNvPr id="3" name="Рисунок 2" descr="https://upload.wikimedia.org/wikipedia/commons/thumb/3/3a/Cell_membrane_detailed_diagram_4.svg/400px-Cell_membrane_detailed_diagram_4.svg.png">
            <a:hlinkClick r:id="rId2"/>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2051720" y="0"/>
            <a:ext cx="5616624" cy="7173416"/>
          </a:xfrm>
          <a:prstGeom prst="rect">
            <a:avLst/>
          </a:prstGeom>
          <a:noFill/>
          <a:ln w="9525">
            <a:noFill/>
            <a:miter lim="800000"/>
            <a:headEnd/>
            <a:tailEnd/>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0" y="1"/>
            <a:ext cx="9144000" cy="548679"/>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b="0" dirty="0"/>
              <a:t>Plasma membrane</a:t>
            </a:r>
            <a:endParaRPr lang="ru-RU" b="0" dirty="0"/>
          </a:p>
        </p:txBody>
      </p:sp>
      <p:sp>
        <p:nvSpPr>
          <p:cNvPr id="41987" name="Rectangle 3"/>
          <p:cNvSpPr>
            <a:spLocks noGrp="1" noRot="1" noChangeArrowheads="1"/>
          </p:cNvSpPr>
          <p:nvPr>
            <p:ph type="body" sz="half" idx="1"/>
          </p:nvPr>
        </p:nvSpPr>
        <p:spPr>
          <a:xfrm>
            <a:off x="1" y="1341438"/>
            <a:ext cx="3275856" cy="5516562"/>
          </a:xfrm>
        </p:spPr>
        <p:txBody>
          <a:bodyPr>
            <a:normAutofit lnSpcReduction="10000"/>
          </a:bodyPr>
          <a:lstStyle/>
          <a:p>
            <a:pPr>
              <a:lnSpc>
                <a:spcPct val="80000"/>
              </a:lnSpc>
            </a:pPr>
            <a:r>
              <a:rPr lang="en-US" sz="1800" dirty="0"/>
              <a:t>envelops the cell and aids in maintaining its structural and functional integrity. </a:t>
            </a:r>
          </a:p>
          <a:p>
            <a:pPr>
              <a:lnSpc>
                <a:spcPct val="80000"/>
              </a:lnSpc>
            </a:pPr>
            <a:r>
              <a:rPr lang="en-US" sz="1800" dirty="0"/>
              <a:t>Composed of lipid </a:t>
            </a:r>
            <a:r>
              <a:rPr lang="en-US" sz="1800" dirty="0" err="1"/>
              <a:t>bilayer</a:t>
            </a:r>
            <a:r>
              <a:rPr lang="en-US" sz="1800" dirty="0"/>
              <a:t> and associated proteins.</a:t>
            </a:r>
          </a:p>
          <a:p>
            <a:pPr>
              <a:lnSpc>
                <a:spcPct val="80000"/>
              </a:lnSpc>
            </a:pPr>
            <a:r>
              <a:rPr lang="en-US" sz="1800" dirty="0" err="1" smtClean="0"/>
              <a:t>bilayer</a:t>
            </a:r>
            <a:r>
              <a:rPr lang="en-US" sz="1800" dirty="0" smtClean="0"/>
              <a:t> is composed</a:t>
            </a:r>
            <a:r>
              <a:rPr lang="en-US" sz="1800" dirty="0"/>
              <a:t>:</a:t>
            </a:r>
          </a:p>
          <a:p>
            <a:pPr>
              <a:lnSpc>
                <a:spcPct val="80000"/>
              </a:lnSpc>
              <a:buFont typeface="Wingdings" pitchFamily="2" charset="2"/>
              <a:buNone/>
            </a:pPr>
            <a:r>
              <a:rPr lang="en-US" sz="1800" dirty="0"/>
              <a:t>-  </a:t>
            </a:r>
            <a:r>
              <a:rPr lang="en-US" sz="1800" dirty="0">
                <a:solidFill>
                  <a:srgbClr val="00B0F0"/>
                </a:solidFill>
              </a:rPr>
              <a:t>Phospholipids </a:t>
            </a:r>
            <a:r>
              <a:rPr lang="en-US" sz="1800" dirty="0"/>
              <a:t>(hydrophilic </a:t>
            </a:r>
            <a:r>
              <a:rPr lang="en-US" sz="1800" dirty="0" smtClean="0"/>
              <a:t> heads and </a:t>
            </a:r>
            <a:r>
              <a:rPr lang="en-US" sz="1800" dirty="0" err="1" smtClean="0"/>
              <a:t>hydrоphobic</a:t>
            </a:r>
            <a:r>
              <a:rPr lang="en-US" sz="1800" dirty="0" smtClean="0"/>
              <a:t> tails),</a:t>
            </a:r>
            <a:endParaRPr lang="en-US" sz="1800" dirty="0"/>
          </a:p>
          <a:p>
            <a:pPr marL="0" indent="0">
              <a:lnSpc>
                <a:spcPct val="80000"/>
              </a:lnSpc>
              <a:spcBef>
                <a:spcPts val="0"/>
              </a:spcBef>
              <a:buFont typeface="Wingdings" pitchFamily="2" charset="2"/>
              <a:buNone/>
            </a:pPr>
            <a:r>
              <a:rPr lang="en-US" sz="1800" u="sng" dirty="0" smtClean="0">
                <a:solidFill>
                  <a:srgbClr val="00B0F0"/>
                </a:solidFill>
              </a:rPr>
              <a:t>- </a:t>
            </a:r>
            <a:r>
              <a:rPr lang="en-US" sz="1800" u="sng" dirty="0" err="1" smtClean="0">
                <a:solidFill>
                  <a:srgbClr val="00B0F0"/>
                </a:solidFill>
              </a:rPr>
              <a:t>Glycolipids</a:t>
            </a:r>
            <a:r>
              <a:rPr lang="en-US" sz="1800" u="sng" dirty="0" smtClean="0">
                <a:solidFill>
                  <a:srgbClr val="00B0F0"/>
                </a:solidFill>
              </a:rPr>
              <a:t> </a:t>
            </a:r>
            <a:r>
              <a:rPr lang="en-US" sz="1800" dirty="0"/>
              <a:t>are present in outer leaflet only. They have polar carbohydrate residues that extend from the outer leaflet into the extracellular space, forming part of </a:t>
            </a:r>
            <a:r>
              <a:rPr lang="en-US" sz="2000" b="1" dirty="0" err="1">
                <a:solidFill>
                  <a:schemeClr val="folHlink"/>
                </a:solidFill>
              </a:rPr>
              <a:t>glycocalix</a:t>
            </a:r>
            <a:r>
              <a:rPr lang="en-US" sz="1800" dirty="0">
                <a:solidFill>
                  <a:schemeClr val="folHlink"/>
                </a:solidFill>
              </a:rPr>
              <a:t>.</a:t>
            </a:r>
          </a:p>
          <a:p>
            <a:pPr>
              <a:lnSpc>
                <a:spcPct val="80000"/>
              </a:lnSpc>
              <a:buFont typeface="Wingdings" pitchFamily="2" charset="2"/>
              <a:buNone/>
            </a:pPr>
            <a:r>
              <a:rPr lang="en-US" sz="1800" u="sng" dirty="0">
                <a:solidFill>
                  <a:srgbClr val="00B0F0"/>
                </a:solidFill>
              </a:rPr>
              <a:t>-Cholesterol</a:t>
            </a:r>
            <a:r>
              <a:rPr lang="en-US" sz="1800" dirty="0">
                <a:solidFill>
                  <a:srgbClr val="00B0F0"/>
                </a:solidFill>
              </a:rPr>
              <a:t>  </a:t>
            </a:r>
            <a:r>
              <a:rPr lang="en-US" sz="1800" dirty="0"/>
              <a:t>is located in both leaflets and assists in maintaining the structural integrity of the plasma membrane.</a:t>
            </a:r>
            <a:endParaRPr lang="en-US" sz="1800" u="sng" dirty="0"/>
          </a:p>
          <a:p>
            <a:pPr>
              <a:lnSpc>
                <a:spcPct val="80000"/>
              </a:lnSpc>
            </a:pPr>
            <a:r>
              <a:rPr lang="en-US" sz="1800" b="1" dirty="0"/>
              <a:t>Membrane </a:t>
            </a:r>
            <a:r>
              <a:rPr lang="en-US" sz="1800" b="1" dirty="0" smtClean="0"/>
              <a:t>proteins: </a:t>
            </a:r>
            <a:endParaRPr lang="en-US" sz="1800" b="1" dirty="0"/>
          </a:p>
          <a:p>
            <a:pPr>
              <a:lnSpc>
                <a:spcPct val="80000"/>
              </a:lnSpc>
              <a:buFont typeface="Wingdings" pitchFamily="2" charset="2"/>
              <a:buNone/>
            </a:pPr>
            <a:r>
              <a:rPr lang="en-US" sz="1800" dirty="0" smtClean="0"/>
              <a:t>- integral </a:t>
            </a:r>
            <a:r>
              <a:rPr lang="en-US" sz="1800" dirty="0"/>
              <a:t>(are </a:t>
            </a:r>
            <a:r>
              <a:rPr lang="en-US" sz="1800" dirty="0" smtClean="0"/>
              <a:t>within </a:t>
            </a:r>
            <a:r>
              <a:rPr lang="en-US" sz="1800" dirty="0"/>
              <a:t>the lipid </a:t>
            </a:r>
            <a:r>
              <a:rPr lang="en-US" sz="1800" dirty="0" err="1"/>
              <a:t>bilayer</a:t>
            </a:r>
            <a:r>
              <a:rPr lang="en-US" sz="1800" dirty="0"/>
              <a:t>) </a:t>
            </a:r>
          </a:p>
          <a:p>
            <a:pPr>
              <a:lnSpc>
                <a:spcPct val="80000"/>
              </a:lnSpc>
              <a:buFont typeface="Wingdings" pitchFamily="2" charset="2"/>
              <a:buNone/>
            </a:pPr>
            <a:r>
              <a:rPr lang="en-US" sz="1800" dirty="0"/>
              <a:t>- peripheral proteins (don‘t extend into the lipid </a:t>
            </a:r>
            <a:r>
              <a:rPr lang="en-US" sz="1800" dirty="0" err="1"/>
              <a:t>bilayer</a:t>
            </a:r>
            <a:r>
              <a:rPr lang="en-US" sz="1800" dirty="0"/>
              <a:t>). </a:t>
            </a:r>
            <a:endParaRPr lang="ru-RU" sz="1800" dirty="0"/>
          </a:p>
        </p:txBody>
      </p:sp>
      <p:pic>
        <p:nvPicPr>
          <p:cNvPr id="41990" name="Picture 6" descr="Plasma Membrane"/>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178713" y="1310148"/>
            <a:ext cx="5965287" cy="499917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1990"/>
                                        </p:tgtEl>
                                        <p:attrNameLst>
                                          <p:attrName>style.visibility</p:attrName>
                                        </p:attrNameLst>
                                      </p:cBhvr>
                                      <p:to>
                                        <p:strVal val="visible"/>
                                      </p:to>
                                    </p:set>
                                    <p:anim calcmode="lin" valueType="num">
                                      <p:cBhvr additive="base">
                                        <p:cTn id="12" dur="500" fill="hold"/>
                                        <p:tgtEl>
                                          <p:spTgt spid="41990"/>
                                        </p:tgtEl>
                                        <p:attrNameLst>
                                          <p:attrName>ppt_x</p:attrName>
                                        </p:attrNameLst>
                                      </p:cBhvr>
                                      <p:tavLst>
                                        <p:tav tm="0">
                                          <p:val>
                                            <p:strVal val="0-#ppt_w/2"/>
                                          </p:val>
                                        </p:tav>
                                        <p:tav tm="100000">
                                          <p:val>
                                            <p:strVal val="#ppt_x"/>
                                          </p:val>
                                        </p:tav>
                                      </p:tavLst>
                                    </p:anim>
                                    <p:anim calcmode="lin" valueType="num">
                                      <p:cBhvr additive="base">
                                        <p:cTn id="13" dur="500" fill="hold"/>
                                        <p:tgtEl>
                                          <p:spTgt spid="419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xfrm>
            <a:off x="539552" y="1"/>
            <a:ext cx="3898900" cy="1124744"/>
          </a:xfrm>
        </p:spPr>
        <p:style>
          <a:lnRef idx="1">
            <a:schemeClr val="accent3"/>
          </a:lnRef>
          <a:fillRef idx="2">
            <a:schemeClr val="accent3"/>
          </a:fillRef>
          <a:effectRef idx="1">
            <a:schemeClr val="accent3"/>
          </a:effectRef>
          <a:fontRef idx="minor">
            <a:schemeClr val="dk1"/>
          </a:fontRef>
        </p:style>
        <p:txBody>
          <a:bodyPr/>
          <a:lstStyle/>
          <a:p>
            <a:r>
              <a:rPr lang="uk-UA" b="0" u="sng" dirty="0" err="1"/>
              <a:t>Glycocalyx</a:t>
            </a:r>
            <a:endParaRPr lang="ru-RU" b="0" u="sng" dirty="0"/>
          </a:p>
        </p:txBody>
      </p:sp>
      <p:sp>
        <p:nvSpPr>
          <p:cNvPr id="45059" name="Rectangle 3"/>
          <p:cNvSpPr>
            <a:spLocks noGrp="1" noRot="1" noChangeArrowheads="1"/>
          </p:cNvSpPr>
          <p:nvPr>
            <p:ph type="body" sz="half" idx="1"/>
          </p:nvPr>
        </p:nvSpPr>
        <p:spPr>
          <a:xfrm>
            <a:off x="838200" y="1268413"/>
            <a:ext cx="3927475" cy="5329237"/>
          </a:xfrm>
        </p:spPr>
        <p:txBody>
          <a:bodyPr/>
          <a:lstStyle/>
          <a:p>
            <a:pPr>
              <a:lnSpc>
                <a:spcPct val="90000"/>
              </a:lnSpc>
            </a:pPr>
            <a:r>
              <a:rPr lang="uk-UA" sz="2400" b="1" dirty="0" err="1"/>
              <a:t>is</a:t>
            </a:r>
            <a:r>
              <a:rPr lang="uk-UA" sz="2400" b="1" dirty="0"/>
              <a:t> a </a:t>
            </a:r>
            <a:r>
              <a:rPr lang="uk-UA" sz="2400" b="1" dirty="0" err="1"/>
              <a:t>sugar</a:t>
            </a:r>
            <a:r>
              <a:rPr lang="uk-UA" sz="2400" b="1" dirty="0"/>
              <a:t> </a:t>
            </a:r>
            <a:r>
              <a:rPr lang="uk-UA" sz="2400" b="1" dirty="0" err="1"/>
              <a:t>coat</a:t>
            </a:r>
            <a:r>
              <a:rPr lang="uk-UA" sz="2400" b="1" dirty="0"/>
              <a:t> </a:t>
            </a:r>
            <a:r>
              <a:rPr lang="en-US" sz="2400" b="1" dirty="0" smtClean="0"/>
              <a:t>-</a:t>
            </a:r>
            <a:r>
              <a:rPr lang="uk-UA" sz="2400" b="1" dirty="0" smtClean="0"/>
              <a:t> </a:t>
            </a:r>
            <a:r>
              <a:rPr lang="uk-UA" sz="2400" b="1" dirty="0" err="1"/>
              <a:t>associated</a:t>
            </a:r>
            <a:r>
              <a:rPr lang="uk-UA" sz="2400" b="1" dirty="0"/>
              <a:t> </a:t>
            </a:r>
            <a:r>
              <a:rPr lang="uk-UA" sz="2400" b="1" dirty="0" err="1"/>
              <a:t>with</a:t>
            </a:r>
            <a:r>
              <a:rPr lang="uk-UA" sz="2400" b="1" dirty="0"/>
              <a:t> </a:t>
            </a:r>
            <a:r>
              <a:rPr lang="uk-UA" sz="2400" b="1" dirty="0" err="1"/>
              <a:t>the</a:t>
            </a:r>
            <a:r>
              <a:rPr lang="uk-UA" sz="2400" b="1" dirty="0"/>
              <a:t> </a:t>
            </a:r>
            <a:r>
              <a:rPr lang="uk-UA" sz="2400" b="1" dirty="0" err="1" smtClean="0"/>
              <a:t>outer</a:t>
            </a:r>
            <a:r>
              <a:rPr lang="uk-UA" sz="2400" b="1" dirty="0" smtClean="0"/>
              <a:t> </a:t>
            </a:r>
            <a:r>
              <a:rPr lang="uk-UA" sz="2400" b="1" dirty="0" err="1"/>
              <a:t>leaflet</a:t>
            </a:r>
            <a:r>
              <a:rPr lang="uk-UA" sz="2400" b="1" dirty="0"/>
              <a:t> </a:t>
            </a:r>
            <a:r>
              <a:rPr lang="uk-UA" sz="2400" b="1" dirty="0" err="1"/>
              <a:t>of</a:t>
            </a:r>
            <a:r>
              <a:rPr lang="uk-UA" sz="2400" b="1" dirty="0"/>
              <a:t> </a:t>
            </a:r>
            <a:r>
              <a:rPr lang="uk-UA" sz="2400" b="1" dirty="0" err="1"/>
              <a:t>plasma</a:t>
            </a:r>
            <a:r>
              <a:rPr lang="uk-UA" sz="2400" b="1" dirty="0"/>
              <a:t> </a:t>
            </a:r>
            <a:r>
              <a:rPr lang="uk-UA" sz="2400" b="1" dirty="0" err="1"/>
              <a:t>membrane</a:t>
            </a:r>
            <a:r>
              <a:rPr lang="uk-UA" sz="2400" b="1" dirty="0"/>
              <a:t> (</a:t>
            </a:r>
            <a:r>
              <a:rPr lang="uk-UA" sz="2400" b="1" dirty="0" err="1"/>
              <a:t>in</a:t>
            </a:r>
            <a:r>
              <a:rPr lang="uk-UA" sz="2400" b="1" dirty="0"/>
              <a:t> </a:t>
            </a:r>
            <a:r>
              <a:rPr lang="uk-UA" sz="2400" b="1" dirty="0" err="1"/>
              <a:t>animal</a:t>
            </a:r>
            <a:r>
              <a:rPr lang="uk-UA" sz="2400" b="1" dirty="0"/>
              <a:t> </a:t>
            </a:r>
            <a:r>
              <a:rPr lang="uk-UA" sz="2400" b="1" dirty="0" err="1"/>
              <a:t>cells</a:t>
            </a:r>
            <a:r>
              <a:rPr lang="uk-UA" sz="2400" b="1" dirty="0"/>
              <a:t>). </a:t>
            </a:r>
            <a:endParaRPr lang="en-US" sz="2400" b="1" dirty="0"/>
          </a:p>
          <a:p>
            <a:pPr>
              <a:lnSpc>
                <a:spcPct val="90000"/>
              </a:lnSpc>
            </a:pPr>
            <a:r>
              <a:rPr lang="uk-UA" sz="2400" b="1" i="1" dirty="0" err="1">
                <a:solidFill>
                  <a:srgbClr val="FF0066"/>
                </a:solidFill>
              </a:rPr>
              <a:t>Functions</a:t>
            </a:r>
            <a:r>
              <a:rPr lang="uk-UA" sz="2400" b="1" i="1" dirty="0">
                <a:solidFill>
                  <a:srgbClr val="FF0066"/>
                </a:solidFill>
              </a:rPr>
              <a:t> </a:t>
            </a:r>
            <a:endParaRPr lang="en-US" sz="2400" b="1" i="1" dirty="0">
              <a:solidFill>
                <a:srgbClr val="FF0066"/>
              </a:solidFill>
            </a:endParaRPr>
          </a:p>
          <a:p>
            <a:pPr>
              <a:lnSpc>
                <a:spcPct val="90000"/>
              </a:lnSpc>
            </a:pPr>
            <a:r>
              <a:rPr lang="uk-UA" sz="2400" b="1" dirty="0"/>
              <a:t> </a:t>
            </a:r>
            <a:r>
              <a:rPr lang="uk-UA" sz="2400" b="1" dirty="0" err="1"/>
              <a:t>aiding</a:t>
            </a:r>
            <a:r>
              <a:rPr lang="uk-UA" sz="2400" b="1" dirty="0"/>
              <a:t> </a:t>
            </a:r>
            <a:r>
              <a:rPr lang="uk-UA" sz="2400" b="1" dirty="0" err="1"/>
              <a:t>in</a:t>
            </a:r>
            <a:r>
              <a:rPr lang="uk-UA" sz="2400" b="1" dirty="0"/>
              <a:t> </a:t>
            </a:r>
            <a:r>
              <a:rPr lang="uk-UA" sz="2400" b="1" dirty="0" err="1"/>
              <a:t>cellular</a:t>
            </a:r>
            <a:r>
              <a:rPr lang="uk-UA" sz="2400" b="1" dirty="0"/>
              <a:t> </a:t>
            </a:r>
            <a:r>
              <a:rPr lang="uk-UA" sz="2400" b="1" dirty="0" err="1"/>
              <a:t>attachment</a:t>
            </a:r>
            <a:r>
              <a:rPr lang="uk-UA" sz="2400" b="1" dirty="0"/>
              <a:t> </a:t>
            </a:r>
            <a:r>
              <a:rPr lang="uk-UA" sz="2400" b="1" dirty="0" err="1"/>
              <a:t>to</a:t>
            </a:r>
            <a:r>
              <a:rPr lang="uk-UA" sz="2400" b="1" dirty="0"/>
              <a:t> </a:t>
            </a:r>
            <a:r>
              <a:rPr lang="uk-UA" sz="2400" b="1" dirty="0" err="1"/>
              <a:t>extracellular</a:t>
            </a:r>
            <a:r>
              <a:rPr lang="uk-UA" sz="2400" b="1" dirty="0"/>
              <a:t> </a:t>
            </a:r>
            <a:r>
              <a:rPr lang="uk-UA" sz="2400" b="1" dirty="0" err="1"/>
              <a:t>matrix</a:t>
            </a:r>
            <a:r>
              <a:rPr lang="uk-UA" sz="2400" b="1" dirty="0"/>
              <a:t> </a:t>
            </a:r>
            <a:r>
              <a:rPr lang="uk-UA" sz="2400" b="1" dirty="0" err="1"/>
              <a:t>components</a:t>
            </a:r>
            <a:r>
              <a:rPr lang="uk-UA" sz="2400" b="1" dirty="0"/>
              <a:t> </a:t>
            </a:r>
            <a:endParaRPr lang="en-US" sz="2400" b="1" dirty="0"/>
          </a:p>
          <a:p>
            <a:pPr>
              <a:lnSpc>
                <a:spcPct val="90000"/>
              </a:lnSpc>
            </a:pPr>
            <a:r>
              <a:rPr lang="uk-UA" sz="2400" b="1" dirty="0"/>
              <a:t> </a:t>
            </a:r>
            <a:r>
              <a:rPr lang="uk-UA" sz="2400" b="1" dirty="0" err="1"/>
              <a:t>binding</a:t>
            </a:r>
            <a:r>
              <a:rPr lang="uk-UA" sz="2400" b="1" dirty="0"/>
              <a:t> </a:t>
            </a:r>
            <a:r>
              <a:rPr lang="uk-UA" sz="2400" b="1" dirty="0" err="1"/>
              <a:t>of</a:t>
            </a:r>
            <a:r>
              <a:rPr lang="uk-UA" sz="2400" b="1" dirty="0"/>
              <a:t> </a:t>
            </a:r>
            <a:r>
              <a:rPr lang="uk-UA" sz="2400" b="1" dirty="0" err="1" smtClean="0"/>
              <a:t>cellula</a:t>
            </a:r>
            <a:r>
              <a:rPr lang="en-US" sz="2400" b="1" dirty="0" smtClean="0"/>
              <a:t>e</a:t>
            </a:r>
            <a:r>
              <a:rPr lang="uk-UA" sz="2400" b="1" dirty="0" smtClean="0"/>
              <a:t> </a:t>
            </a:r>
            <a:r>
              <a:rPr lang="uk-UA" sz="2400" b="1" dirty="0" err="1"/>
              <a:t>and</a:t>
            </a:r>
            <a:r>
              <a:rPr lang="uk-UA" sz="2400" b="1" dirty="0"/>
              <a:t> </a:t>
            </a:r>
            <a:r>
              <a:rPr lang="uk-UA" sz="2400" b="1" dirty="0" err="1"/>
              <a:t>enzymes</a:t>
            </a:r>
            <a:r>
              <a:rPr lang="uk-UA" sz="2400" b="1" dirty="0"/>
              <a:t> </a:t>
            </a:r>
            <a:r>
              <a:rPr lang="uk-UA" sz="2400" b="1" dirty="0" err="1"/>
              <a:t>to</a:t>
            </a:r>
            <a:r>
              <a:rPr lang="uk-UA" sz="2400" b="1" dirty="0"/>
              <a:t> </a:t>
            </a:r>
            <a:r>
              <a:rPr lang="uk-UA" sz="2400" b="1" dirty="0" err="1"/>
              <a:t>the</a:t>
            </a:r>
            <a:r>
              <a:rPr lang="uk-UA" sz="2400" b="1" dirty="0"/>
              <a:t> </a:t>
            </a:r>
            <a:r>
              <a:rPr lang="uk-UA" sz="2400" b="1" dirty="0" err="1"/>
              <a:t>cell</a:t>
            </a:r>
            <a:r>
              <a:rPr lang="uk-UA" sz="2400" dirty="0"/>
              <a:t> </a:t>
            </a:r>
            <a:endParaRPr lang="ru-RU" sz="2400" dirty="0"/>
          </a:p>
        </p:txBody>
      </p:sp>
      <p:pic>
        <p:nvPicPr>
          <p:cNvPr id="45061" name="Picture 5" descr="04-09-Gn"/>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859338" y="476672"/>
            <a:ext cx="3927475" cy="2230016"/>
          </a:xfrm>
          <a:noFill/>
          <a:ln/>
        </p:spPr>
      </p:pic>
      <p:pic>
        <p:nvPicPr>
          <p:cNvPr id="45062" name="Picture 6" descr="cell"/>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59338" y="2420938"/>
            <a:ext cx="4105275" cy="4186237"/>
          </a:xfrm>
          <a:prstGeom prst="rect">
            <a:avLst/>
          </a:prstGeom>
          <a:solidFill>
            <a:schemeClr val="tx1"/>
          </a:solidFill>
          <a:ln w="9525">
            <a:solidFill>
              <a:srgbClr val="000000"/>
            </a:solidFill>
            <a:miter lim="800000"/>
            <a:headEnd/>
            <a:tailEnd/>
          </a:ln>
        </p:spPr>
      </p:pic>
      <p:sp>
        <p:nvSpPr>
          <p:cNvPr id="1025" name="Rectangle 1"/>
          <p:cNvSpPr>
            <a:spLocks noChangeArrowheads="1"/>
          </p:cNvSpPr>
          <p:nvPr/>
        </p:nvSpPr>
        <p:spPr bwMode="auto">
          <a:xfrm>
            <a:off x="0" y="178895"/>
            <a:ext cx="797045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lang="en-US" sz="1400" dirty="0" err="1" smtClean="0">
                <a:latin typeface="Arial" pitchFamily="34" charset="0"/>
                <a:ea typeface="Calibri" pitchFamily="34" charset="0"/>
                <a:cs typeface="Arial" pitchFamily="34" charset="0"/>
              </a:rPr>
              <a:t>glycocalyx</a:t>
            </a:r>
            <a:r>
              <a:rPr lang="en-US" sz="1400" dirty="0" smtClean="0">
                <a:latin typeface="Arial" pitchFamily="34" charset="0"/>
                <a:ea typeface="Calibri" pitchFamily="34" charset="0"/>
                <a:cs typeface="Arial" pitchFamily="34" charset="0"/>
              </a:rPr>
              <a:t>                  </a:t>
            </a:r>
            <a:r>
              <a:rPr lang="en-US" sz="1400" dirty="0" err="1" smtClean="0">
                <a:latin typeface="Arial" pitchFamily="34" charset="0"/>
                <a:ea typeface="Calibri" pitchFamily="34" charset="0"/>
                <a:cs typeface="Arial" pitchFamily="34" charset="0"/>
              </a:rPr>
              <a:t>microvilli</a:t>
            </a:r>
            <a:endParaRPr lang="en-US" sz="14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diamond(in)">
                                      <p:cBhvr>
                                        <p:cTn id="7" dur="2000"/>
                                        <p:tgtEl>
                                          <p:spTgt spid="45058"/>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5059">
                                            <p:txEl>
                                              <p:pRg st="0" end="0"/>
                                            </p:txEl>
                                          </p:spTgt>
                                        </p:tgtEl>
                                        <p:attrNameLst>
                                          <p:attrName>style.visibility</p:attrName>
                                        </p:attrNameLst>
                                      </p:cBhvr>
                                      <p:to>
                                        <p:strVal val="visible"/>
                                      </p:to>
                                    </p:set>
                                    <p:anim calcmode="lin" valueType="num">
                                      <p:cBhvr additive="base">
                                        <p:cTn id="10"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45059">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45059">
                                            <p:txEl>
                                              <p:pRg st="1" end="1"/>
                                            </p:txEl>
                                          </p:spTgt>
                                        </p:tgtEl>
                                        <p:attrNameLst>
                                          <p:attrName>style.visibility</p:attrName>
                                        </p:attrNameLst>
                                      </p:cBhvr>
                                      <p:to>
                                        <p:strVal val="visible"/>
                                      </p:to>
                                    </p:set>
                                    <p:anim calcmode="lin" valueType="num">
                                      <p:cBhvr additive="base">
                                        <p:cTn id="14" dur="500" fill="hold"/>
                                        <p:tgtEl>
                                          <p:spTgt spid="45059">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5059">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45059">
                                            <p:txEl>
                                              <p:pRg st="2" end="2"/>
                                            </p:txEl>
                                          </p:spTgt>
                                        </p:tgtEl>
                                        <p:attrNameLst>
                                          <p:attrName>style.visibility</p:attrName>
                                        </p:attrNameLst>
                                      </p:cBhvr>
                                      <p:to>
                                        <p:strVal val="visible"/>
                                      </p:to>
                                    </p:set>
                                    <p:anim calcmode="lin" valueType="num">
                                      <p:cBhvr additive="base">
                                        <p:cTn id="18"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5059">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5059">
                                            <p:txEl>
                                              <p:pRg st="3" end="3"/>
                                            </p:txEl>
                                          </p:spTgt>
                                        </p:tgtEl>
                                        <p:attrNameLst>
                                          <p:attrName>style.visibility</p:attrName>
                                        </p:attrNameLst>
                                      </p:cBhvr>
                                      <p:to>
                                        <p:strVal val="visible"/>
                                      </p:to>
                                    </p:set>
                                    <p:anim calcmode="lin" valueType="num">
                                      <p:cBhvr additive="base">
                                        <p:cTn id="22" dur="500" fill="hold"/>
                                        <p:tgtEl>
                                          <p:spTgt spid="45059">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50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animBg="1"/>
      <p:bldP spid="45059"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b="0" i="1" dirty="0"/>
              <a:t>Plasma Membrane Transport </a:t>
            </a:r>
            <a:r>
              <a:rPr lang="en-US" b="0" i="1" dirty="0" smtClean="0"/>
              <a:t>Processes</a:t>
            </a:r>
            <a:endParaRPr lang="ru-RU" b="0" i="1" dirty="0"/>
          </a:p>
        </p:txBody>
      </p:sp>
      <p:sp>
        <p:nvSpPr>
          <p:cNvPr id="100355" name="Rectangle 3"/>
          <p:cNvSpPr>
            <a:spLocks noGrp="1" noRot="1" noChangeArrowheads="1"/>
          </p:cNvSpPr>
          <p:nvPr>
            <p:ph type="body" idx="1"/>
          </p:nvPr>
        </p:nvSpPr>
        <p:spPr>
          <a:xfrm>
            <a:off x="827584" y="764704"/>
            <a:ext cx="8007350" cy="2159000"/>
          </a:xfrm>
        </p:spPr>
        <p:txBody>
          <a:bodyPr/>
          <a:lstStyle/>
          <a:p>
            <a:r>
              <a:rPr lang="en-US" dirty="0" smtClean="0"/>
              <a:t>include </a:t>
            </a:r>
            <a:r>
              <a:rPr lang="en-US" dirty="0"/>
              <a:t>transport of a single molecule (</a:t>
            </a:r>
            <a:r>
              <a:rPr lang="en-US" dirty="0" err="1"/>
              <a:t>uniport</a:t>
            </a:r>
            <a:r>
              <a:rPr lang="en-US" dirty="0"/>
              <a:t>) or </a:t>
            </a:r>
            <a:r>
              <a:rPr lang="en-US" dirty="0" err="1"/>
              <a:t>cotransport</a:t>
            </a:r>
            <a:r>
              <a:rPr lang="en-US" dirty="0"/>
              <a:t> of </a:t>
            </a:r>
            <a:r>
              <a:rPr lang="en-US" dirty="0" smtClean="0"/>
              <a:t>2 </a:t>
            </a:r>
            <a:r>
              <a:rPr lang="en-US" dirty="0"/>
              <a:t>different molecules in the same (</a:t>
            </a:r>
            <a:r>
              <a:rPr lang="en-US" dirty="0" err="1"/>
              <a:t>symport</a:t>
            </a:r>
            <a:r>
              <a:rPr lang="en-US" dirty="0"/>
              <a:t>) or opposite (</a:t>
            </a:r>
            <a:r>
              <a:rPr lang="en-US" dirty="0" err="1"/>
              <a:t>antiport</a:t>
            </a:r>
            <a:r>
              <a:rPr lang="en-US" dirty="0"/>
              <a:t>) direction.</a:t>
            </a:r>
            <a:endParaRPr lang="ru-RU" dirty="0"/>
          </a:p>
        </p:txBody>
      </p:sp>
      <p:pic>
        <p:nvPicPr>
          <p:cNvPr id="100357" name="Picture 5" descr="Fig12_29UniCotranspor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19250" y="3429000"/>
            <a:ext cx="5638800" cy="30956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0357"/>
                                        </p:tgtEl>
                                        <p:attrNameLst>
                                          <p:attrName>style.visibility</p:attrName>
                                        </p:attrNameLst>
                                      </p:cBhvr>
                                      <p:to>
                                        <p:strVal val="visible"/>
                                      </p:to>
                                    </p:set>
                                    <p:anim calcmode="lin" valueType="num">
                                      <p:cBhvr additive="base">
                                        <p:cTn id="7" dur="500" fill="hold"/>
                                        <p:tgtEl>
                                          <p:spTgt spid="100357"/>
                                        </p:tgtEl>
                                        <p:attrNameLst>
                                          <p:attrName>ppt_x</p:attrName>
                                        </p:attrNameLst>
                                      </p:cBhvr>
                                      <p:tavLst>
                                        <p:tav tm="0">
                                          <p:val>
                                            <p:strVal val="#ppt_x"/>
                                          </p:val>
                                        </p:tav>
                                        <p:tav tm="100000">
                                          <p:val>
                                            <p:strVal val="#ppt_x"/>
                                          </p:val>
                                        </p:tav>
                                      </p:tavLst>
                                    </p:anim>
                                    <p:anim calcmode="lin" valueType="num">
                                      <p:cBhvr additive="base">
                                        <p:cTn id="8" dur="500" fill="hold"/>
                                        <p:tgtEl>
                                          <p:spTgt spid="1003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rrowheads="1"/>
          </p:cNvSpPr>
          <p:nvPr>
            <p:ph type="title"/>
          </p:nvPr>
        </p:nvSpPr>
        <p:spPr>
          <a:xfrm>
            <a:off x="468313" y="0"/>
            <a:ext cx="8385175" cy="523925"/>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4000" dirty="0"/>
              <a:t> </a:t>
            </a:r>
            <a:r>
              <a:rPr lang="en-US" sz="2800" b="1" dirty="0">
                <a:latin typeface="Arial" pitchFamily="34" charset="0"/>
                <a:cs typeface="Arial" pitchFamily="34" charset="0"/>
              </a:rPr>
              <a:t>Passive </a:t>
            </a:r>
            <a:r>
              <a:rPr lang="en-US" sz="2800" b="1" dirty="0" smtClean="0">
                <a:latin typeface="Arial" pitchFamily="34" charset="0"/>
                <a:cs typeface="Arial" pitchFamily="34" charset="0"/>
              </a:rPr>
              <a:t>transport</a:t>
            </a:r>
            <a:endParaRPr lang="ru-RU" sz="2800" b="1" dirty="0">
              <a:latin typeface="Arial" pitchFamily="34" charset="0"/>
              <a:cs typeface="Arial" pitchFamily="34" charset="0"/>
            </a:endParaRPr>
          </a:p>
        </p:txBody>
      </p:sp>
      <p:sp>
        <p:nvSpPr>
          <p:cNvPr id="101379" name="Rectangle 3"/>
          <p:cNvSpPr>
            <a:spLocks noGrp="1" noRot="1" noChangeArrowheads="1"/>
          </p:cNvSpPr>
          <p:nvPr>
            <p:ph type="body" sz="half" idx="1"/>
          </p:nvPr>
        </p:nvSpPr>
        <p:spPr>
          <a:xfrm>
            <a:off x="251520" y="548680"/>
            <a:ext cx="8496944" cy="6120680"/>
          </a:xfrm>
        </p:spPr>
        <p:txBody>
          <a:bodyPr/>
          <a:lstStyle/>
          <a:p>
            <a:pPr>
              <a:lnSpc>
                <a:spcPct val="90000"/>
              </a:lnSpc>
              <a:buNone/>
            </a:pPr>
            <a:r>
              <a:rPr lang="en-US" sz="1800" dirty="0">
                <a:latin typeface="Arial" pitchFamily="34" charset="0"/>
                <a:cs typeface="Arial" pitchFamily="34" charset="0"/>
              </a:rPr>
              <a:t>molecules move across the plasma membrane down a concentration or electrochemical gradient.</a:t>
            </a:r>
          </a:p>
          <a:p>
            <a:pPr>
              <a:lnSpc>
                <a:spcPct val="90000"/>
              </a:lnSpc>
              <a:buNone/>
            </a:pPr>
            <a:r>
              <a:rPr lang="en-US" sz="1800" b="1" dirty="0">
                <a:solidFill>
                  <a:schemeClr val="folHlink"/>
                </a:solidFill>
                <a:latin typeface="Arial" pitchFamily="34" charset="0"/>
                <a:cs typeface="Arial" pitchFamily="34" charset="0"/>
              </a:rPr>
              <a:t>1.</a:t>
            </a:r>
            <a:r>
              <a:rPr lang="en-US" sz="1800" b="1" dirty="0">
                <a:latin typeface="Arial" pitchFamily="34" charset="0"/>
                <a:cs typeface="Arial" pitchFamily="34" charset="0"/>
              </a:rPr>
              <a:t>  </a:t>
            </a:r>
            <a:r>
              <a:rPr lang="en-US" sz="1800" b="1" i="1" dirty="0">
                <a:solidFill>
                  <a:schemeClr val="folHlink"/>
                </a:solidFill>
                <a:latin typeface="Arial" pitchFamily="34" charset="0"/>
                <a:cs typeface="Arial" pitchFamily="34" charset="0"/>
              </a:rPr>
              <a:t>Simple diffusion</a:t>
            </a:r>
            <a:r>
              <a:rPr lang="en-US" sz="1800" dirty="0">
                <a:latin typeface="Arial" pitchFamily="34" charset="0"/>
                <a:cs typeface="Arial" pitchFamily="34" charset="0"/>
              </a:rPr>
              <a:t> transports small </a:t>
            </a:r>
            <a:r>
              <a:rPr lang="en-US" sz="1800" dirty="0" err="1">
                <a:latin typeface="Arial" pitchFamily="34" charset="0"/>
                <a:cs typeface="Arial" pitchFamily="34" charset="0"/>
              </a:rPr>
              <a:t>nonpolar</a:t>
            </a:r>
            <a:r>
              <a:rPr lang="en-US" sz="1800" dirty="0">
                <a:latin typeface="Arial" pitchFamily="34" charset="0"/>
                <a:cs typeface="Arial" pitchFamily="34" charset="0"/>
              </a:rPr>
              <a:t> molecules </a:t>
            </a:r>
            <a:r>
              <a:rPr lang="en-US" sz="1800" dirty="0" smtClean="0">
                <a:latin typeface="Arial" pitchFamily="34" charset="0"/>
                <a:cs typeface="Arial" pitchFamily="34" charset="0"/>
              </a:rPr>
              <a:t>(O</a:t>
            </a:r>
            <a:r>
              <a:rPr lang="en-US" sz="1800" baseline="-25000" dirty="0" smtClean="0">
                <a:latin typeface="Arial" pitchFamily="34" charset="0"/>
                <a:cs typeface="Arial" pitchFamily="34" charset="0"/>
              </a:rPr>
              <a:t>2</a:t>
            </a:r>
            <a:r>
              <a:rPr lang="en-US" sz="1800" dirty="0" smtClean="0">
                <a:latin typeface="Arial" pitchFamily="34" charset="0"/>
                <a:cs typeface="Arial" pitchFamily="34" charset="0"/>
              </a:rPr>
              <a:t> </a:t>
            </a:r>
            <a:r>
              <a:rPr lang="en-US" sz="1800" dirty="0">
                <a:latin typeface="Arial" pitchFamily="34" charset="0"/>
                <a:cs typeface="Arial" pitchFamily="34" charset="0"/>
              </a:rPr>
              <a:t>and N</a:t>
            </a:r>
            <a:r>
              <a:rPr lang="en-US" sz="1800" baseline="-25000" dirty="0">
                <a:latin typeface="Arial" pitchFamily="34" charset="0"/>
                <a:cs typeface="Arial" pitchFamily="34" charset="0"/>
              </a:rPr>
              <a:t>2</a:t>
            </a:r>
            <a:r>
              <a:rPr lang="en-US" sz="1800" dirty="0">
                <a:latin typeface="Arial" pitchFamily="34" charset="0"/>
                <a:cs typeface="Arial" pitchFamily="34" charset="0"/>
              </a:rPr>
              <a:t>) and </a:t>
            </a:r>
            <a:r>
              <a:rPr lang="en-US" sz="1800" dirty="0" smtClean="0">
                <a:latin typeface="Arial" pitchFamily="34" charset="0"/>
                <a:cs typeface="Arial" pitchFamily="34" charset="0"/>
              </a:rPr>
              <a:t>small, uncharged</a:t>
            </a:r>
            <a:r>
              <a:rPr lang="en-US" sz="1800" dirty="0">
                <a:latin typeface="Arial" pitchFamily="34" charset="0"/>
                <a:cs typeface="Arial" pitchFamily="34" charset="0"/>
              </a:rPr>
              <a:t>, polar molecules (</a:t>
            </a:r>
            <a:r>
              <a:rPr lang="en-US" sz="1800" dirty="0" smtClean="0">
                <a:latin typeface="Arial" pitchFamily="34" charset="0"/>
                <a:cs typeface="Arial" pitchFamily="34" charset="0"/>
              </a:rPr>
              <a:t>H</a:t>
            </a:r>
            <a:r>
              <a:rPr lang="en-US" sz="1800" baseline="-25000" dirty="0" smtClean="0">
                <a:latin typeface="Arial" pitchFamily="34" charset="0"/>
                <a:cs typeface="Arial" pitchFamily="34" charset="0"/>
              </a:rPr>
              <a:t>2</a:t>
            </a:r>
            <a:r>
              <a:rPr lang="en-US" sz="1800" dirty="0" smtClean="0">
                <a:latin typeface="Arial" pitchFamily="34" charset="0"/>
                <a:cs typeface="Arial" pitchFamily="34" charset="0"/>
              </a:rPr>
              <a:t>O, CO</a:t>
            </a:r>
            <a:r>
              <a:rPr lang="en-US" sz="1800" baseline="-25000" dirty="0" smtClean="0">
                <a:latin typeface="Arial" pitchFamily="34" charset="0"/>
                <a:cs typeface="Arial" pitchFamily="34" charset="0"/>
              </a:rPr>
              <a:t>2</a:t>
            </a:r>
            <a:r>
              <a:rPr lang="en-US" sz="1800" dirty="0">
                <a:latin typeface="Arial" pitchFamily="34" charset="0"/>
                <a:cs typeface="Arial" pitchFamily="34" charset="0"/>
              </a:rPr>
              <a:t>, and glycerol</a:t>
            </a:r>
            <a:r>
              <a:rPr lang="en-US" sz="1800" dirty="0" smtClean="0">
                <a:latin typeface="Arial" pitchFamily="34" charset="0"/>
                <a:cs typeface="Arial" pitchFamily="34" charset="0"/>
              </a:rPr>
              <a:t>).</a:t>
            </a:r>
          </a:p>
          <a:p>
            <a:pPr>
              <a:lnSpc>
                <a:spcPct val="90000"/>
              </a:lnSpc>
              <a:buNone/>
            </a:pPr>
            <a:r>
              <a:rPr lang="en-US" sz="1800" dirty="0" smtClean="0">
                <a:latin typeface="Arial" pitchFamily="34" charset="0"/>
                <a:cs typeface="Arial" pitchFamily="34" charset="0"/>
              </a:rPr>
              <a:t>	</a:t>
            </a:r>
            <a:r>
              <a:rPr lang="en-US" sz="1800" dirty="0" smtClean="0">
                <a:solidFill>
                  <a:srgbClr val="00B0F0"/>
                </a:solidFill>
                <a:latin typeface="Arial" pitchFamily="34" charset="0"/>
                <a:cs typeface="Arial" pitchFamily="34" charset="0"/>
              </a:rPr>
              <a:t>a. Neutral diffusion</a:t>
            </a:r>
            <a:r>
              <a:rPr lang="en-US" sz="1800" dirty="0" smtClean="0">
                <a:latin typeface="Arial" pitchFamily="34" charset="0"/>
                <a:cs typeface="Arial" pitchFamily="34" charset="0"/>
              </a:rPr>
              <a:t>,</a:t>
            </a:r>
            <a:r>
              <a:rPr lang="en-US" sz="1800" i="1" dirty="0" smtClean="0">
                <a:latin typeface="Arial" pitchFamily="34" charset="0"/>
                <a:cs typeface="Arial" pitchFamily="34" charset="0"/>
              </a:rPr>
              <a:t> </a:t>
            </a:r>
            <a:r>
              <a:rPr lang="en-US" sz="1800" dirty="0" err="1" smtClean="0">
                <a:solidFill>
                  <a:srgbClr val="FF0000"/>
                </a:solidFill>
                <a:latin typeface="Arial" pitchFamily="34" charset="0"/>
                <a:cs typeface="Arial" pitchFamily="34" charset="0"/>
              </a:rPr>
              <a:t>Fick’s</a:t>
            </a:r>
            <a:r>
              <a:rPr lang="en-US" sz="1800" dirty="0" smtClean="0">
                <a:latin typeface="Arial" pitchFamily="34" charset="0"/>
                <a:cs typeface="Arial" pitchFamily="34" charset="0"/>
              </a:rPr>
              <a:t> law :  </a:t>
            </a:r>
            <a:r>
              <a:rPr lang="en-US" sz="1800" b="1" i="1" dirty="0" smtClean="0">
                <a:latin typeface="Arial" pitchFamily="34" charset="0"/>
                <a:cs typeface="Arial" pitchFamily="34" charset="0"/>
              </a:rPr>
              <a:t>J = -</a:t>
            </a:r>
            <a:r>
              <a:rPr lang="en-US" sz="1800" b="1" i="1" dirty="0" err="1" smtClean="0">
                <a:latin typeface="Arial" pitchFamily="34" charset="0"/>
                <a:cs typeface="Arial" pitchFamily="34" charset="0"/>
              </a:rPr>
              <a:t>Ddc</a:t>
            </a:r>
            <a:r>
              <a:rPr lang="en-US" sz="1800" b="1" i="1" dirty="0" smtClean="0">
                <a:latin typeface="Arial" pitchFamily="34" charset="0"/>
                <a:cs typeface="Arial" pitchFamily="34" charset="0"/>
              </a:rPr>
              <a:t>/</a:t>
            </a:r>
            <a:r>
              <a:rPr lang="en-US" sz="1800" b="1" i="1" dirty="0" err="1" smtClean="0">
                <a:latin typeface="Arial" pitchFamily="34" charset="0"/>
                <a:cs typeface="Arial" pitchFamily="34" charset="0"/>
              </a:rPr>
              <a:t>dx</a:t>
            </a:r>
            <a:r>
              <a:rPr lang="en-US" sz="1800" i="1" dirty="0" smtClean="0">
                <a:latin typeface="Arial" pitchFamily="34" charset="0"/>
                <a:cs typeface="Arial" pitchFamily="34" charset="0"/>
              </a:rPr>
              <a:t>, </a:t>
            </a:r>
            <a:r>
              <a:rPr lang="en-US" sz="1800" dirty="0" smtClean="0">
                <a:latin typeface="Arial" pitchFamily="34" charset="0"/>
                <a:cs typeface="Arial" pitchFamily="34" charset="0"/>
              </a:rPr>
              <a:t>where</a:t>
            </a:r>
            <a:r>
              <a:rPr lang="en-US" sz="1800" i="1" dirty="0" smtClean="0">
                <a:latin typeface="Arial" pitchFamily="34" charset="0"/>
                <a:cs typeface="Arial" pitchFamily="34" charset="0"/>
              </a:rPr>
              <a:t> D </a:t>
            </a:r>
            <a:r>
              <a:rPr lang="en-US" sz="1800" dirty="0" smtClean="0">
                <a:latin typeface="Arial" pitchFamily="34" charset="0"/>
                <a:cs typeface="Arial" pitchFamily="34" charset="0"/>
              </a:rPr>
              <a:t>is</a:t>
            </a:r>
            <a:r>
              <a:rPr lang="en-US" sz="1800" i="1" dirty="0" smtClean="0">
                <a:latin typeface="Arial" pitchFamily="34" charset="0"/>
                <a:cs typeface="Arial" pitchFamily="34" charset="0"/>
              </a:rPr>
              <a:t> diffusion coefficient </a:t>
            </a:r>
            <a:r>
              <a:rPr lang="en-US" sz="1800" b="1" i="1" dirty="0" smtClean="0">
                <a:latin typeface="Arial" pitchFamily="34" charset="0"/>
                <a:cs typeface="Arial" pitchFamily="34" charset="0"/>
              </a:rPr>
              <a:t>(cm</a:t>
            </a:r>
            <a:r>
              <a:rPr lang="en-US" sz="1800" b="1" i="1" baseline="30000" dirty="0" smtClean="0">
                <a:latin typeface="Arial" pitchFamily="34" charset="0"/>
                <a:cs typeface="Arial" pitchFamily="34" charset="0"/>
              </a:rPr>
              <a:t>2</a:t>
            </a:r>
            <a:r>
              <a:rPr lang="en-US" sz="1800" b="1" i="1" dirty="0" smtClean="0">
                <a:latin typeface="Arial" pitchFamily="34" charset="0"/>
                <a:cs typeface="Arial" pitchFamily="34" charset="0"/>
              </a:rPr>
              <a:t>/c) </a:t>
            </a:r>
            <a:r>
              <a:rPr lang="en-US" sz="1800" dirty="0" smtClean="0">
                <a:latin typeface="Arial" pitchFamily="34" charset="0"/>
                <a:cs typeface="Arial" pitchFamily="34" charset="0"/>
              </a:rPr>
              <a:t>and</a:t>
            </a:r>
            <a:r>
              <a:rPr lang="en-US" sz="1800" i="1" dirty="0" smtClean="0">
                <a:latin typeface="Arial" pitchFamily="34" charset="0"/>
                <a:cs typeface="Arial" pitchFamily="34" charset="0"/>
              </a:rPr>
              <a:t> </a:t>
            </a:r>
            <a:r>
              <a:rPr lang="en-US" sz="1800" b="1" i="1" dirty="0" smtClean="0">
                <a:latin typeface="Arial" pitchFamily="34" charset="0"/>
                <a:cs typeface="Arial" pitchFamily="34" charset="0"/>
              </a:rPr>
              <a:t>dc/</a:t>
            </a:r>
            <a:r>
              <a:rPr lang="en-US" sz="1800" b="1" i="1" dirty="0" err="1" smtClean="0">
                <a:latin typeface="Arial" pitchFamily="34" charset="0"/>
                <a:cs typeface="Arial" pitchFamily="34" charset="0"/>
              </a:rPr>
              <a:t>dx</a:t>
            </a:r>
            <a:r>
              <a:rPr lang="en-US" sz="1800" i="1" dirty="0" smtClean="0">
                <a:latin typeface="Arial" pitchFamily="34" charset="0"/>
                <a:cs typeface="Arial" pitchFamily="34" charset="0"/>
              </a:rPr>
              <a:t> </a:t>
            </a:r>
            <a:r>
              <a:rPr lang="en-US" sz="1800" dirty="0" smtClean="0">
                <a:latin typeface="Arial" pitchFamily="34" charset="0"/>
                <a:cs typeface="Arial" pitchFamily="34" charset="0"/>
              </a:rPr>
              <a:t>is</a:t>
            </a:r>
            <a:r>
              <a:rPr lang="en-US" sz="1800" i="1" dirty="0" smtClean="0">
                <a:latin typeface="Arial" pitchFamily="34" charset="0"/>
                <a:cs typeface="Arial" pitchFamily="34" charset="0"/>
              </a:rPr>
              <a:t> concentration gradient </a:t>
            </a:r>
            <a:r>
              <a:rPr lang="en-US" sz="1800" dirty="0" smtClean="0">
                <a:latin typeface="Arial" pitchFamily="34" charset="0"/>
                <a:cs typeface="Arial" pitchFamily="34" charset="0"/>
              </a:rPr>
              <a:t>between two sides of membrane.</a:t>
            </a:r>
          </a:p>
          <a:p>
            <a:pPr>
              <a:lnSpc>
                <a:spcPct val="90000"/>
              </a:lnSpc>
              <a:buNone/>
            </a:pPr>
            <a:r>
              <a:rPr lang="en-US" sz="1800" dirty="0" smtClean="0">
                <a:latin typeface="Arial" pitchFamily="34" charset="0"/>
                <a:cs typeface="Arial" pitchFamily="34" charset="0"/>
              </a:rPr>
              <a:t>  	</a:t>
            </a:r>
            <a:r>
              <a:rPr lang="en-US" sz="1800" dirty="0" smtClean="0">
                <a:solidFill>
                  <a:srgbClr val="00B0F0"/>
                </a:solidFill>
                <a:latin typeface="Arial" pitchFamily="34" charset="0"/>
                <a:cs typeface="Arial" pitchFamily="34" charset="0"/>
              </a:rPr>
              <a:t>b. Ionic diffusion, Nernst- Planck equation: </a:t>
            </a:r>
            <a:r>
              <a:rPr lang="en-US" sz="1800" b="1" dirty="0" err="1" smtClean="0">
                <a:latin typeface="Arial" pitchFamily="34" charset="0"/>
                <a:cs typeface="Arial" pitchFamily="34" charset="0"/>
              </a:rPr>
              <a:t>polyanionic</a:t>
            </a:r>
            <a:r>
              <a:rPr lang="en-US" sz="1800" b="1" dirty="0" smtClean="0">
                <a:latin typeface="Arial" pitchFamily="34" charset="0"/>
                <a:cs typeface="Arial" pitchFamily="34" charset="0"/>
              </a:rPr>
              <a:t> proteins involved</a:t>
            </a:r>
            <a:r>
              <a:rPr lang="en-US" sz="1800" dirty="0" smtClean="0">
                <a:latin typeface="Arial" pitchFamily="34" charset="0"/>
                <a:cs typeface="Arial" pitchFamily="34" charset="0"/>
              </a:rPr>
              <a:t>;</a:t>
            </a:r>
            <a:r>
              <a:rPr lang="en-US" sz="1800" i="1" dirty="0" smtClean="0">
                <a:latin typeface="Arial" pitchFamily="34" charset="0"/>
                <a:cs typeface="Arial" pitchFamily="34" charset="0"/>
              </a:rPr>
              <a:t>  </a:t>
            </a:r>
          </a:p>
          <a:p>
            <a:pPr>
              <a:lnSpc>
                <a:spcPct val="90000"/>
              </a:lnSpc>
              <a:buNone/>
            </a:pPr>
            <a:r>
              <a:rPr lang="en-US" sz="1800" i="1" dirty="0" smtClean="0">
                <a:latin typeface="Arial" pitchFamily="34" charset="0"/>
                <a:cs typeface="Arial" pitchFamily="34" charset="0"/>
              </a:rPr>
              <a:t>	</a:t>
            </a:r>
            <a:r>
              <a:rPr lang="en-US" sz="1800" b="1" i="1" dirty="0" smtClean="0">
                <a:latin typeface="Arial" pitchFamily="34" charset="0"/>
                <a:cs typeface="Arial" pitchFamily="34" charset="0"/>
              </a:rPr>
              <a:t>J = -</a:t>
            </a:r>
            <a:r>
              <a:rPr lang="en-US" sz="1800" b="1" i="1" dirty="0" err="1" smtClean="0">
                <a:latin typeface="Arial" pitchFamily="34" charset="0"/>
                <a:cs typeface="Arial" pitchFamily="34" charset="0"/>
              </a:rPr>
              <a:t>Ddc</a:t>
            </a:r>
            <a:r>
              <a:rPr lang="en-US" sz="1800" b="1" i="1" dirty="0" smtClean="0">
                <a:latin typeface="Arial" pitchFamily="34" charset="0"/>
                <a:cs typeface="Arial" pitchFamily="34" charset="0"/>
              </a:rPr>
              <a:t>/</a:t>
            </a:r>
            <a:r>
              <a:rPr lang="en-US" sz="1800" b="1" i="1" dirty="0" err="1" smtClean="0">
                <a:latin typeface="Arial" pitchFamily="34" charset="0"/>
                <a:cs typeface="Arial" pitchFamily="34" charset="0"/>
              </a:rPr>
              <a:t>dx</a:t>
            </a:r>
            <a:r>
              <a:rPr lang="en-US" sz="1800" b="1" i="1" dirty="0" smtClean="0">
                <a:latin typeface="Arial" pitchFamily="34" charset="0"/>
                <a:cs typeface="Arial" pitchFamily="34" charset="0"/>
              </a:rPr>
              <a:t> + </a:t>
            </a:r>
            <a:r>
              <a:rPr lang="en-US" sz="1800" b="1" i="1" dirty="0" err="1" smtClean="0">
                <a:latin typeface="Arial" pitchFamily="34" charset="0"/>
                <a:cs typeface="Arial" pitchFamily="34" charset="0"/>
              </a:rPr>
              <a:t>Ady</a:t>
            </a:r>
            <a:r>
              <a:rPr lang="en-US" sz="1800" b="1" i="1" dirty="0" smtClean="0">
                <a:latin typeface="Arial" pitchFamily="34" charset="0"/>
                <a:cs typeface="Arial" pitchFamily="34" charset="0"/>
              </a:rPr>
              <a:t>/</a:t>
            </a:r>
            <a:r>
              <a:rPr lang="en-US" sz="1800" b="1" i="1" dirty="0" err="1" smtClean="0">
                <a:latin typeface="Arial" pitchFamily="34" charset="0"/>
                <a:cs typeface="Arial" pitchFamily="34" charset="0"/>
              </a:rPr>
              <a:t>dx</a:t>
            </a:r>
            <a:r>
              <a:rPr lang="en-US" sz="1800" b="1" i="1" dirty="0" smtClean="0">
                <a:latin typeface="Arial" pitchFamily="34" charset="0"/>
                <a:cs typeface="Arial" pitchFamily="34" charset="0"/>
              </a:rPr>
              <a:t>,</a:t>
            </a:r>
            <a:r>
              <a:rPr lang="en-US" sz="1800" b="1" dirty="0" smtClean="0">
                <a:latin typeface="Arial" pitchFamily="34" charset="0"/>
                <a:cs typeface="Arial" pitchFamily="34" charset="0"/>
              </a:rPr>
              <a:t> </a:t>
            </a:r>
            <a:r>
              <a:rPr lang="en-US" sz="1800" dirty="0" smtClean="0">
                <a:latin typeface="Arial" pitchFamily="34" charset="0"/>
                <a:cs typeface="Arial" pitchFamily="34" charset="0"/>
              </a:rPr>
              <a:t>where </a:t>
            </a:r>
            <a:r>
              <a:rPr lang="en-US" sz="1800" b="1" i="1" dirty="0" err="1" smtClean="0">
                <a:latin typeface="Arial" pitchFamily="34" charset="0"/>
                <a:cs typeface="Arial" pitchFamily="34" charset="0"/>
              </a:rPr>
              <a:t>dy</a:t>
            </a:r>
            <a:r>
              <a:rPr lang="en-US" sz="1800" b="1" i="1" dirty="0" smtClean="0">
                <a:latin typeface="Arial" pitchFamily="34" charset="0"/>
                <a:cs typeface="Arial" pitchFamily="34" charset="0"/>
              </a:rPr>
              <a:t>/</a:t>
            </a:r>
            <a:r>
              <a:rPr lang="en-US" sz="1800" b="1" i="1" dirty="0" err="1" smtClean="0">
                <a:latin typeface="Arial" pitchFamily="34" charset="0"/>
                <a:cs typeface="Arial" pitchFamily="34" charset="0"/>
              </a:rPr>
              <a:t>dx</a:t>
            </a:r>
            <a:r>
              <a:rPr lang="en-US" sz="1800" i="1" dirty="0" smtClean="0">
                <a:latin typeface="Arial" pitchFamily="34" charset="0"/>
                <a:cs typeface="Arial" pitchFamily="34" charset="0"/>
              </a:rPr>
              <a:t> </a:t>
            </a:r>
            <a:r>
              <a:rPr lang="en-US" sz="1800" dirty="0" smtClean="0">
                <a:latin typeface="Arial" pitchFamily="34" charset="0"/>
                <a:cs typeface="Arial" pitchFamily="34" charset="0"/>
              </a:rPr>
              <a:t>is </a:t>
            </a:r>
            <a:r>
              <a:rPr lang="en-US" sz="1800" i="1" dirty="0" smtClean="0">
                <a:latin typeface="Arial" pitchFamily="34" charset="0"/>
                <a:cs typeface="Arial" pitchFamily="34" charset="0"/>
              </a:rPr>
              <a:t>charge gradient </a:t>
            </a:r>
            <a:r>
              <a:rPr lang="en-US" sz="1800" dirty="0" smtClean="0">
                <a:latin typeface="Arial" pitchFamily="34" charset="0"/>
                <a:cs typeface="Arial" pitchFamily="34" charset="0"/>
              </a:rPr>
              <a:t>between two sides of membrane, </a:t>
            </a:r>
            <a:r>
              <a:rPr lang="en-US" sz="1800" i="1" dirty="0" smtClean="0">
                <a:latin typeface="Arial" pitchFamily="34" charset="0"/>
                <a:cs typeface="Arial" pitchFamily="34" charset="0"/>
              </a:rPr>
              <a:t>A</a:t>
            </a:r>
            <a:r>
              <a:rPr lang="en-US" sz="1800" dirty="0" smtClean="0">
                <a:latin typeface="Arial" pitchFamily="34" charset="0"/>
                <a:cs typeface="Arial" pitchFamily="34" charset="0"/>
              </a:rPr>
              <a:t> is a constant for particular ion.</a:t>
            </a:r>
            <a:endParaRPr lang="en-US" sz="1800" dirty="0">
              <a:latin typeface="Arial" pitchFamily="34" charset="0"/>
              <a:cs typeface="Arial" pitchFamily="34" charset="0"/>
            </a:endParaRPr>
          </a:p>
          <a:p>
            <a:pPr>
              <a:lnSpc>
                <a:spcPct val="90000"/>
              </a:lnSpc>
              <a:buNone/>
            </a:pPr>
            <a:r>
              <a:rPr lang="en-US" sz="1800" b="1" dirty="0">
                <a:solidFill>
                  <a:schemeClr val="folHlink"/>
                </a:solidFill>
                <a:latin typeface="Arial" pitchFamily="34" charset="0"/>
                <a:cs typeface="Arial" pitchFamily="34" charset="0"/>
              </a:rPr>
              <a:t>2.</a:t>
            </a:r>
            <a:r>
              <a:rPr lang="en-US" sz="1800" b="1" dirty="0">
                <a:latin typeface="Arial" pitchFamily="34" charset="0"/>
                <a:cs typeface="Arial" pitchFamily="34" charset="0"/>
              </a:rPr>
              <a:t>  </a:t>
            </a:r>
            <a:r>
              <a:rPr lang="en-US" sz="1800" b="1" i="1" dirty="0">
                <a:solidFill>
                  <a:schemeClr val="folHlink"/>
                </a:solidFill>
                <a:latin typeface="Arial" pitchFamily="34" charset="0"/>
                <a:cs typeface="Arial" pitchFamily="34" charset="0"/>
              </a:rPr>
              <a:t>Facilitated diffusion</a:t>
            </a:r>
            <a:r>
              <a:rPr lang="en-US" sz="1800" dirty="0">
                <a:latin typeface="Arial" pitchFamily="34" charset="0"/>
                <a:cs typeface="Arial" pitchFamily="34" charset="0"/>
              </a:rPr>
              <a:t> occurs via ion channel and/or carrier proteins. It </a:t>
            </a:r>
            <a:r>
              <a:rPr lang="en-US" sz="1800" dirty="0" smtClean="0">
                <a:latin typeface="Arial" pitchFamily="34" charset="0"/>
                <a:cs typeface="Arial" pitchFamily="34" charset="0"/>
              </a:rPr>
              <a:t>is: faster </a:t>
            </a:r>
            <a:r>
              <a:rPr lang="en-US" sz="1800" dirty="0">
                <a:latin typeface="Arial" pitchFamily="34" charset="0"/>
                <a:cs typeface="Arial" pitchFamily="34" charset="0"/>
              </a:rPr>
              <a:t>than simple </a:t>
            </a:r>
            <a:r>
              <a:rPr lang="en-US" sz="1800" dirty="0" smtClean="0">
                <a:latin typeface="Arial" pitchFamily="34" charset="0"/>
                <a:cs typeface="Arial" pitchFamily="34" charset="0"/>
              </a:rPr>
              <a:t>diffusion; specific for particular molecules; reaches saturation.</a:t>
            </a:r>
            <a:endParaRPr lang="en-US" sz="1800" dirty="0">
              <a:latin typeface="Arial" pitchFamily="34" charset="0"/>
              <a:cs typeface="Arial" pitchFamily="34" charset="0"/>
            </a:endParaRPr>
          </a:p>
          <a:p>
            <a:pPr>
              <a:lnSpc>
                <a:spcPct val="90000"/>
              </a:lnSpc>
              <a:buNone/>
            </a:pPr>
            <a:r>
              <a:rPr lang="en-US" sz="1800" b="1" i="1" dirty="0">
                <a:solidFill>
                  <a:schemeClr val="folHlink"/>
                </a:solidFill>
                <a:latin typeface="Arial" pitchFamily="34" charset="0"/>
                <a:cs typeface="Arial" pitchFamily="34" charset="0"/>
              </a:rPr>
              <a:t>3. </a:t>
            </a:r>
            <a:r>
              <a:rPr lang="ru-RU" sz="1800" b="1" i="1" dirty="0" err="1">
                <a:solidFill>
                  <a:schemeClr val="folHlink"/>
                </a:solidFill>
                <a:latin typeface="Arial" pitchFamily="34" charset="0"/>
                <a:cs typeface="Arial" pitchFamily="34" charset="0"/>
              </a:rPr>
              <a:t>Osmosis</a:t>
            </a:r>
            <a:r>
              <a:rPr lang="ru-RU" sz="1800" dirty="0">
                <a:latin typeface="Arial" pitchFamily="34" charset="0"/>
                <a:cs typeface="Arial" pitchFamily="34" charset="0"/>
              </a:rPr>
              <a:t> </a:t>
            </a:r>
            <a:r>
              <a:rPr lang="ru-RU" sz="1800" dirty="0" err="1">
                <a:latin typeface="Arial" pitchFamily="34" charset="0"/>
                <a:cs typeface="Arial" pitchFamily="34" charset="0"/>
              </a:rPr>
              <a:t>is</a:t>
            </a:r>
            <a:r>
              <a:rPr lang="ru-RU" sz="1800" dirty="0">
                <a:latin typeface="Arial" pitchFamily="34" charset="0"/>
                <a:cs typeface="Arial" pitchFamily="34" charset="0"/>
              </a:rPr>
              <a:t> </a:t>
            </a:r>
            <a:r>
              <a:rPr lang="ru-RU" sz="1800" dirty="0" err="1">
                <a:latin typeface="Arial" pitchFamily="34" charset="0"/>
                <a:cs typeface="Arial" pitchFamily="34" charset="0"/>
              </a:rPr>
              <a:t>the</a:t>
            </a:r>
            <a:r>
              <a:rPr lang="ru-RU" sz="1800" dirty="0">
                <a:latin typeface="Arial" pitchFamily="34" charset="0"/>
                <a:cs typeface="Arial" pitchFamily="34" charset="0"/>
              </a:rPr>
              <a:t> </a:t>
            </a:r>
            <a:r>
              <a:rPr lang="ru-RU" sz="1800" dirty="0" err="1">
                <a:latin typeface="Arial" pitchFamily="34" charset="0"/>
                <a:cs typeface="Arial" pitchFamily="34" charset="0"/>
              </a:rPr>
              <a:t>diffusion</a:t>
            </a:r>
            <a:r>
              <a:rPr lang="ru-RU" sz="1800" dirty="0">
                <a:latin typeface="Arial" pitchFamily="34" charset="0"/>
                <a:cs typeface="Arial" pitchFamily="34" charset="0"/>
              </a:rPr>
              <a:t> </a:t>
            </a:r>
            <a:r>
              <a:rPr lang="ru-RU" sz="1800" dirty="0" err="1">
                <a:latin typeface="Arial" pitchFamily="34" charset="0"/>
                <a:cs typeface="Arial" pitchFamily="34" charset="0"/>
              </a:rPr>
              <a:t>of</a:t>
            </a:r>
            <a:r>
              <a:rPr lang="ru-RU" sz="1800" dirty="0">
                <a:latin typeface="Arial" pitchFamily="34" charset="0"/>
                <a:cs typeface="Arial" pitchFamily="34" charset="0"/>
              </a:rPr>
              <a:t> </a:t>
            </a:r>
            <a:r>
              <a:rPr lang="ru-RU" sz="1800" dirty="0" err="1">
                <a:latin typeface="Arial" pitchFamily="34" charset="0"/>
                <a:cs typeface="Arial" pitchFamily="34" charset="0"/>
              </a:rPr>
              <a:t>water</a:t>
            </a:r>
            <a:r>
              <a:rPr lang="ru-RU" sz="1800" dirty="0">
                <a:latin typeface="Arial" pitchFamily="34" charset="0"/>
                <a:cs typeface="Arial" pitchFamily="34" charset="0"/>
              </a:rPr>
              <a:t> </a:t>
            </a:r>
            <a:r>
              <a:rPr lang="ru-RU" sz="1800" dirty="0" err="1">
                <a:latin typeface="Arial" pitchFamily="34" charset="0"/>
                <a:cs typeface="Arial" pitchFamily="34" charset="0"/>
              </a:rPr>
              <a:t>across</a:t>
            </a:r>
            <a:r>
              <a:rPr lang="ru-RU" sz="1800" dirty="0">
                <a:latin typeface="Arial" pitchFamily="34" charset="0"/>
                <a:cs typeface="Arial" pitchFamily="34" charset="0"/>
              </a:rPr>
              <a:t> </a:t>
            </a:r>
            <a:r>
              <a:rPr lang="ru-RU" sz="1800" dirty="0" err="1">
                <a:latin typeface="Arial" pitchFamily="34" charset="0"/>
                <a:cs typeface="Arial" pitchFamily="34" charset="0"/>
              </a:rPr>
              <a:t>a</a:t>
            </a:r>
            <a:r>
              <a:rPr lang="ru-RU" sz="1800" dirty="0">
                <a:latin typeface="Arial" pitchFamily="34" charset="0"/>
                <a:cs typeface="Arial" pitchFamily="34" charset="0"/>
              </a:rPr>
              <a:t> </a:t>
            </a:r>
            <a:r>
              <a:rPr lang="ru-RU" sz="1800" dirty="0" err="1">
                <a:latin typeface="Arial" pitchFamily="34" charset="0"/>
                <a:cs typeface="Arial" pitchFamily="34" charset="0"/>
              </a:rPr>
              <a:t>selectively</a:t>
            </a:r>
            <a:r>
              <a:rPr lang="ru-RU" sz="1800" dirty="0">
                <a:latin typeface="Arial" pitchFamily="34" charset="0"/>
                <a:cs typeface="Arial" pitchFamily="34" charset="0"/>
              </a:rPr>
              <a:t> </a:t>
            </a:r>
            <a:r>
              <a:rPr lang="ru-RU" sz="1800" dirty="0" err="1">
                <a:latin typeface="Arial" pitchFamily="34" charset="0"/>
                <a:cs typeface="Arial" pitchFamily="34" charset="0"/>
              </a:rPr>
              <a:t>permeable</a:t>
            </a:r>
            <a:r>
              <a:rPr lang="ru-RU" sz="1800" dirty="0">
                <a:latin typeface="Arial" pitchFamily="34" charset="0"/>
                <a:cs typeface="Arial" pitchFamily="34" charset="0"/>
              </a:rPr>
              <a:t> </a:t>
            </a:r>
            <a:r>
              <a:rPr lang="ru-RU" sz="1800" dirty="0" err="1">
                <a:latin typeface="Arial" pitchFamily="34" charset="0"/>
                <a:cs typeface="Arial" pitchFamily="34" charset="0"/>
              </a:rPr>
              <a:t>membrane</a:t>
            </a:r>
            <a:r>
              <a:rPr lang="ru-RU" sz="1800" dirty="0">
                <a:latin typeface="Arial" pitchFamily="34" charset="0"/>
                <a:cs typeface="Arial" pitchFamily="34" charset="0"/>
              </a:rPr>
              <a:t> </a:t>
            </a:r>
            <a:r>
              <a:rPr lang="ru-RU" sz="1800" dirty="0" err="1">
                <a:latin typeface="Arial" pitchFamily="34" charset="0"/>
                <a:cs typeface="Arial" pitchFamily="34" charset="0"/>
              </a:rPr>
              <a:t>in</a:t>
            </a:r>
            <a:r>
              <a:rPr lang="ru-RU" sz="1800" dirty="0">
                <a:latin typeface="Arial" pitchFamily="34" charset="0"/>
                <a:cs typeface="Arial" pitchFamily="34" charset="0"/>
              </a:rPr>
              <a:t> </a:t>
            </a:r>
            <a:r>
              <a:rPr lang="ru-RU" sz="1800" dirty="0" err="1">
                <a:latin typeface="Arial" pitchFamily="34" charset="0"/>
                <a:cs typeface="Arial" pitchFamily="34" charset="0"/>
              </a:rPr>
              <a:t>response</a:t>
            </a:r>
            <a:r>
              <a:rPr lang="ru-RU" sz="1800" dirty="0">
                <a:latin typeface="Arial" pitchFamily="34" charset="0"/>
                <a:cs typeface="Arial" pitchFamily="34" charset="0"/>
              </a:rPr>
              <a:t> </a:t>
            </a:r>
            <a:r>
              <a:rPr lang="ru-RU" sz="1800" dirty="0" err="1">
                <a:latin typeface="Arial" pitchFamily="34" charset="0"/>
                <a:cs typeface="Arial" pitchFamily="34" charset="0"/>
              </a:rPr>
              <a:t>to</a:t>
            </a:r>
            <a:r>
              <a:rPr lang="ru-RU" sz="1800" dirty="0">
                <a:latin typeface="Arial" pitchFamily="34" charset="0"/>
                <a:cs typeface="Arial" pitchFamily="34" charset="0"/>
              </a:rPr>
              <a:t> </a:t>
            </a:r>
            <a:r>
              <a:rPr lang="ru-RU" sz="1800" dirty="0" err="1">
                <a:latin typeface="Arial" pitchFamily="34" charset="0"/>
                <a:cs typeface="Arial" pitchFamily="34" charset="0"/>
              </a:rPr>
              <a:t>its</a:t>
            </a:r>
            <a:r>
              <a:rPr lang="ru-RU" sz="1800" dirty="0">
                <a:latin typeface="Arial" pitchFamily="34" charset="0"/>
                <a:cs typeface="Arial" pitchFamily="34" charset="0"/>
              </a:rPr>
              <a:t> </a:t>
            </a:r>
            <a:r>
              <a:rPr lang="ru-RU" sz="1800" dirty="0" err="1">
                <a:latin typeface="Arial" pitchFamily="34" charset="0"/>
                <a:cs typeface="Arial" pitchFamily="34" charset="0"/>
              </a:rPr>
              <a:t>concentration</a:t>
            </a:r>
            <a:r>
              <a:rPr lang="ru-RU" sz="1800" dirty="0">
                <a:latin typeface="Arial" pitchFamily="34" charset="0"/>
                <a:cs typeface="Arial" pitchFamily="34" charset="0"/>
              </a:rPr>
              <a:t> </a:t>
            </a:r>
            <a:r>
              <a:rPr lang="ru-RU" sz="1800" dirty="0" err="1">
                <a:latin typeface="Arial" pitchFamily="34" charset="0"/>
                <a:cs typeface="Arial" pitchFamily="34" charset="0"/>
              </a:rPr>
              <a:t>gradient</a:t>
            </a:r>
            <a:r>
              <a:rPr lang="ru-RU" sz="1800" dirty="0">
                <a:latin typeface="Arial" pitchFamily="34" charset="0"/>
                <a:cs typeface="Arial" pitchFamily="34" charset="0"/>
              </a:rPr>
              <a:t>. </a:t>
            </a:r>
            <a:endParaRPr lang="en-US" sz="1800" dirty="0">
              <a:latin typeface="Arial" pitchFamily="34" charset="0"/>
              <a:cs typeface="Arial" pitchFamily="34" charset="0"/>
            </a:endParaRPr>
          </a:p>
          <a:p>
            <a:pPr>
              <a:lnSpc>
                <a:spcPct val="90000"/>
              </a:lnSpc>
            </a:pPr>
            <a:endParaRPr lang="ru-RU" sz="2000" dirty="0"/>
          </a:p>
        </p:txBody>
      </p:sp>
      <p:pic>
        <p:nvPicPr>
          <p:cNvPr id="101382" name="Picture 6" descr="pastrans"/>
          <p:cNvPicPr>
            <a:picLocks noGrp="1" noChangeAspect="1" noChangeArrowheads="1"/>
          </p:cNvPicPr>
          <p:nvPr>
            <p:ph sz="half" idx="4294967295"/>
          </p:nvPr>
        </p:nvPicPr>
        <p:blipFill>
          <a:blip r:embed="rId2" cstate="email">
            <a:extLst>
              <a:ext uri="{28A0092B-C50C-407E-A947-70E740481C1C}">
                <a14:useLocalDpi xmlns:a14="http://schemas.microsoft.com/office/drawing/2010/main"/>
              </a:ext>
            </a:extLst>
          </a:blip>
          <a:srcRect/>
          <a:stretch>
            <a:fillRect/>
          </a:stretch>
        </p:blipFill>
        <p:spPr>
          <a:xfrm>
            <a:off x="4595697" y="4293097"/>
            <a:ext cx="3936917" cy="2564904"/>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1382"/>
                                        </p:tgtEl>
                                        <p:attrNameLst>
                                          <p:attrName>style.visibility</p:attrName>
                                        </p:attrNameLst>
                                      </p:cBhvr>
                                      <p:to>
                                        <p:strVal val="visible"/>
                                      </p:to>
                                    </p:set>
                                    <p:animEffect transition="in" filter="blinds(horizontal)">
                                      <p:cBhvr>
                                        <p:cTn id="7" dur="500"/>
                                        <p:tgtEl>
                                          <p:spTgt spid="101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108</a:t>
            </a:fld>
            <a:endParaRPr lang="ru-RU"/>
          </a:p>
        </p:txBody>
      </p:sp>
      <p:sp>
        <p:nvSpPr>
          <p:cNvPr id="3" name="Прямоугольник 2"/>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dirty="0" smtClean="0">
                <a:solidFill>
                  <a:schemeClr val="tx1"/>
                </a:solidFill>
                <a:latin typeface="Arial" pitchFamily="34" charset="0"/>
                <a:cs typeface="Arial" pitchFamily="34" charset="0"/>
              </a:rPr>
              <a:t>Active transport</a:t>
            </a:r>
            <a:endParaRPr lang="ru-RU" sz="2400" b="1" dirty="0">
              <a:solidFill>
                <a:schemeClr val="tx1"/>
              </a:solidFill>
              <a:latin typeface="Arial" pitchFamily="34" charset="0"/>
              <a:cs typeface="Arial" pitchFamily="34" charset="0"/>
            </a:endParaRPr>
          </a:p>
        </p:txBody>
      </p:sp>
      <p:sp>
        <p:nvSpPr>
          <p:cNvPr id="4" name="Прямоугольник 3"/>
          <p:cNvSpPr/>
          <p:nvPr/>
        </p:nvSpPr>
        <p:spPr>
          <a:xfrm>
            <a:off x="0" y="476672"/>
            <a:ext cx="9144000" cy="757130"/>
          </a:xfrm>
          <a:prstGeom prst="rect">
            <a:avLst/>
          </a:prstGeom>
        </p:spPr>
        <p:txBody>
          <a:bodyPr wrap="square">
            <a:spAutoFit/>
          </a:bodyPr>
          <a:lstStyle/>
          <a:p>
            <a:pPr algn="ctr">
              <a:lnSpc>
                <a:spcPct val="90000"/>
              </a:lnSpc>
            </a:pPr>
            <a:r>
              <a:rPr lang="en-US" sz="2400" b="1" dirty="0" smtClean="0">
                <a:latin typeface="Arial" pitchFamily="34" charset="0"/>
                <a:cs typeface="Arial" pitchFamily="34" charset="0"/>
              </a:rPr>
              <a:t>is an energy-requiring process of a molecule transport against an electrochemical gradient via carrier proteins.</a:t>
            </a:r>
            <a:endParaRPr lang="en-US" sz="2400" b="1" i="1" dirty="0">
              <a:latin typeface="Arial" pitchFamily="34" charset="0"/>
              <a:cs typeface="Arial" pitchFamily="34" charset="0"/>
            </a:endParaRPr>
          </a:p>
        </p:txBody>
      </p:sp>
      <p:pic>
        <p:nvPicPr>
          <p:cNvPr id="5" name="Picture 9" descr="Active+Transpor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5576" y="1484784"/>
            <a:ext cx="7560840" cy="4852738"/>
          </a:xfrm>
          <a:prstGeom prst="rect">
            <a:avLst/>
          </a:prstGeom>
          <a:noFill/>
        </p:spPr>
      </p:pic>
      <p:sp>
        <p:nvSpPr>
          <p:cNvPr id="68609" name="Rectangle 1"/>
          <p:cNvSpPr>
            <a:spLocks noChangeArrowheads="1"/>
          </p:cNvSpPr>
          <p:nvPr/>
        </p:nvSpPr>
        <p:spPr bwMode="auto">
          <a:xfrm>
            <a:off x="1475656" y="6309320"/>
            <a:ext cx="597666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Na</a:t>
            </a:r>
            <a:r>
              <a:rPr kumimoji="0" lang="en-US" sz="2000" b="1" i="0" u="none" strike="noStrike" cap="none" normalizeH="0" baseline="30000" dirty="0" err="1" smtClean="0">
                <a:ln>
                  <a:noFill/>
                </a:ln>
                <a:solidFill>
                  <a:schemeClr val="tx1"/>
                </a:solidFill>
                <a:effectLst/>
                <a:latin typeface="Arial" pitchFamily="34" charset="0"/>
                <a:ea typeface="Calibri" pitchFamily="34" charset="0"/>
                <a:cs typeface="Arial" pitchFamily="34" charset="0"/>
              </a:rPr>
              <a:t>+</a:t>
            </a:r>
            <a:r>
              <a:rPr kumimoji="0" lang="en-U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ATP-</a:t>
            </a:r>
            <a:r>
              <a:rPr kumimoji="0" lang="en-U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ase</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enzyme mode</a:t>
            </a:r>
            <a:r>
              <a:rPr kumimoji="0" lang="en-US" sz="2000" b="1" i="0" u="none" strike="noStrike" cap="none" normalizeH="0" dirty="0" smtClean="0">
                <a:ln>
                  <a:noFill/>
                </a:ln>
                <a:solidFill>
                  <a:schemeClr val="tx1"/>
                </a:solidFill>
                <a:effectLst/>
                <a:latin typeface="Arial" pitchFamily="34" charset="0"/>
                <a:ea typeface="Calibri" pitchFamily="34" charset="0"/>
                <a:cs typeface="Arial" pitchFamily="34" charset="0"/>
              </a:rPr>
              <a:t> of action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109</a:t>
            </a:fld>
            <a:endParaRPr lang="ru-RU"/>
          </a:p>
        </p:txBody>
      </p:sp>
      <p:pic>
        <p:nvPicPr>
          <p:cNvPr id="3" name="Picture 6" descr="Comparison of passive and active transpor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0" y="783975"/>
            <a:ext cx="9144000" cy="4373217"/>
          </a:xfrm>
          <a:prstGeom prst="rect">
            <a:avLst/>
          </a:prstGeom>
          <a:noFill/>
          <a:ln/>
        </p:spPr>
      </p:pic>
      <p:sp>
        <p:nvSpPr>
          <p:cNvPr id="4" name="Прямоугольник 3"/>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dirty="0" smtClean="0">
                <a:latin typeface="Arial" pitchFamily="34" charset="0"/>
                <a:cs typeface="Arial" pitchFamily="34" charset="0"/>
              </a:rPr>
              <a:t>Comparison active and passive transport</a:t>
            </a:r>
            <a:endParaRPr lang="ru-RU" sz="24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11</a:t>
            </a:fld>
            <a:endParaRPr lang="ru-RU"/>
          </a:p>
        </p:txBody>
      </p:sp>
      <p:pic>
        <p:nvPicPr>
          <p:cNvPr id="3" name="Рисунок 2" descr="CellTypeImage - 0001.jpg"/>
          <p:cNvPicPr/>
          <p:nvPr/>
        </p:nvPicPr>
        <p:blipFill>
          <a:blip r:embed="rId2" cstate="email">
            <a:extLst>
              <a:ext uri="{28A0092B-C50C-407E-A947-70E740481C1C}">
                <a14:useLocalDpi xmlns:a14="http://schemas.microsoft.com/office/drawing/2010/main"/>
              </a:ext>
            </a:extLst>
          </a:blip>
          <a:stretch>
            <a:fillRect/>
          </a:stretch>
        </p:blipFill>
        <p:spPr>
          <a:xfrm>
            <a:off x="0" y="908720"/>
            <a:ext cx="4176464" cy="3744416"/>
          </a:xfrm>
          <a:prstGeom prst="rect">
            <a:avLst/>
          </a:prstGeom>
        </p:spPr>
      </p:pic>
      <p:sp>
        <p:nvSpPr>
          <p:cNvPr id="1026" name="Rectangle 2"/>
          <p:cNvSpPr>
            <a:spLocks noChangeArrowheads="1"/>
          </p:cNvSpPr>
          <p:nvPr/>
        </p:nvSpPr>
        <p:spPr bwMode="auto">
          <a:xfrm>
            <a:off x="0" y="4745794"/>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The</a:t>
            </a:r>
            <a:r>
              <a:rPr kumimoji="0" lang="en-US" sz="2000" i="0" u="none" strike="noStrike" cap="none" normalizeH="0" dirty="0" smtClean="0">
                <a:ln>
                  <a:noFill/>
                </a:ln>
                <a:solidFill>
                  <a:schemeClr val="tx1"/>
                </a:solidFill>
                <a:effectLst/>
                <a:latin typeface="Arial" pitchFamily="34" charset="0"/>
                <a:ea typeface="Calibri" pitchFamily="34" charset="0"/>
                <a:cs typeface="Arial" pitchFamily="34" charset="0"/>
              </a:rPr>
              <a:t> 1st culture of human cells was begun by </a:t>
            </a:r>
            <a:r>
              <a:rPr kumimoji="0" lang="en-US" sz="2000" b="1" i="0" u="none" strike="noStrike" cap="none" normalizeH="0" dirty="0" smtClean="0">
                <a:ln>
                  <a:noFill/>
                </a:ln>
                <a:solidFill>
                  <a:schemeClr val="tx1"/>
                </a:solidFill>
                <a:effectLst/>
                <a:latin typeface="Arial" pitchFamily="34" charset="0"/>
                <a:ea typeface="Calibri" pitchFamily="34" charset="0"/>
                <a:cs typeface="Arial" pitchFamily="34" charset="0"/>
              </a:rPr>
              <a:t>George and </a:t>
            </a:r>
            <a:r>
              <a:rPr lang="en-US" sz="2000" b="1" dirty="0" smtClean="0">
                <a:latin typeface="Arial" pitchFamily="34" charset="0"/>
                <a:ea typeface="Calibri" pitchFamily="34" charset="0"/>
                <a:cs typeface="Arial" pitchFamily="34" charset="0"/>
              </a:rPr>
              <a:t>M</a:t>
            </a:r>
            <a:r>
              <a:rPr kumimoji="0" lang="en-US" sz="2000" b="1" i="0" u="none" strike="noStrike" cap="none" normalizeH="0" dirty="0" smtClean="0">
                <a:ln>
                  <a:noFill/>
                </a:ln>
                <a:solidFill>
                  <a:schemeClr val="tx1"/>
                </a:solidFill>
                <a:effectLst/>
                <a:latin typeface="Arial" pitchFamily="34" charset="0"/>
                <a:ea typeface="Calibri" pitchFamily="34" charset="0"/>
                <a:cs typeface="Arial" pitchFamily="34" charset="0"/>
              </a:rPr>
              <a:t>artha </a:t>
            </a:r>
            <a:r>
              <a:rPr kumimoji="0" lang="en-US" sz="2000" b="1" i="0" u="none" strike="noStrike" cap="none" normalizeH="0" dirty="0" err="1" smtClean="0">
                <a:ln>
                  <a:noFill/>
                </a:ln>
                <a:solidFill>
                  <a:schemeClr val="tx1"/>
                </a:solidFill>
                <a:effectLst/>
                <a:latin typeface="Arial" pitchFamily="34" charset="0"/>
                <a:ea typeface="Calibri" pitchFamily="34" charset="0"/>
                <a:cs typeface="Arial" pitchFamily="34" charset="0"/>
              </a:rPr>
              <a:t>Gey</a:t>
            </a:r>
            <a:r>
              <a:rPr kumimoji="0" lang="en-US" sz="2000" b="1"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n-US" sz="2000" i="0" u="none" strike="noStrike" cap="none" normalizeH="0" dirty="0" smtClean="0">
                <a:ln>
                  <a:noFill/>
                </a:ln>
                <a:solidFill>
                  <a:schemeClr val="tx1"/>
                </a:solidFill>
                <a:effectLst/>
                <a:latin typeface="Arial" pitchFamily="34" charset="0"/>
                <a:ea typeface="Calibri" pitchFamily="34" charset="0"/>
                <a:cs typeface="Arial" pitchFamily="34" charset="0"/>
              </a:rPr>
              <a:t>of </a:t>
            </a:r>
            <a:r>
              <a:rPr kumimoji="0" lang="en-US" sz="2000" b="1" i="0" u="none" strike="noStrike" cap="none" normalizeH="0" dirty="0" smtClean="0">
                <a:ln>
                  <a:noFill/>
                </a:ln>
                <a:solidFill>
                  <a:schemeClr val="tx1"/>
                </a:solidFill>
                <a:effectLst/>
                <a:latin typeface="Arial" pitchFamily="34" charset="0"/>
                <a:ea typeface="Calibri" pitchFamily="34" charset="0"/>
                <a:cs typeface="Arial" pitchFamily="34" charset="0"/>
              </a:rPr>
              <a:t>Johns Hopkins University</a:t>
            </a:r>
            <a:r>
              <a:rPr kumimoji="0" lang="en-US" sz="2000" i="0" u="none" strike="noStrike" cap="none" normalizeH="0" dirty="0" smtClean="0">
                <a:ln>
                  <a:noFill/>
                </a:ln>
                <a:solidFill>
                  <a:schemeClr val="tx1"/>
                </a:solidFill>
                <a:effectLst/>
                <a:latin typeface="Arial" pitchFamily="34" charset="0"/>
                <a:ea typeface="Calibri" pitchFamily="34" charset="0"/>
                <a:cs typeface="Arial" pitchFamily="34" charset="0"/>
              </a:rPr>
              <a:t> in </a:t>
            </a:r>
            <a:r>
              <a:rPr kumimoji="0" lang="en-US" sz="2000" b="1" i="0" u="none" strike="noStrike" cap="none" normalizeH="0" dirty="0" smtClean="0">
                <a:ln>
                  <a:noFill/>
                </a:ln>
                <a:solidFill>
                  <a:schemeClr val="tx1"/>
                </a:solidFill>
                <a:effectLst/>
                <a:latin typeface="Arial" pitchFamily="34" charset="0"/>
                <a:ea typeface="Calibri" pitchFamily="34" charset="0"/>
                <a:cs typeface="Arial" pitchFamily="34" charset="0"/>
              </a:rPr>
              <a:t>1951</a:t>
            </a:r>
            <a:r>
              <a:rPr kumimoji="0" lang="en-US" sz="200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n-U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HeLa</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cells, were the first human cells to be kept in culture for long periods of time and are still in use today. Unlike normal cells, which have a finite lifetime in culture, cells (such as </a:t>
            </a:r>
            <a:r>
              <a:rPr kumimoji="0" lang="en-US"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HeLa</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cells) that are derived from cancerous tumors can be cultured indefinitely as long as conditions are favorable to support cell growth and division.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1691680" y="332656"/>
            <a:ext cx="5960286"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400" b="1" dirty="0" smtClean="0">
                <a:latin typeface="Arial" pitchFamily="34" charset="0"/>
                <a:ea typeface="Calibri" pitchFamily="34" charset="0"/>
                <a:cs typeface="Arial" pitchFamily="34" charset="0"/>
              </a:rPr>
              <a:t>Life is the most basic property of cells. </a:t>
            </a:r>
            <a:endParaRPr lang="ru-RU" sz="2400" dirty="0">
              <a:latin typeface="Arial" pitchFamily="34" charset="0"/>
              <a:cs typeface="Arial" pitchFamily="34" charset="0"/>
            </a:endParaRP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45489" y="908720"/>
            <a:ext cx="3122855" cy="2664295"/>
          </a:xfrm>
          <a:prstGeom prst="rect">
            <a:avLst/>
          </a:prstGeom>
          <a:noFill/>
          <a:ln w="9525">
            <a:noFill/>
            <a:miter lim="800000"/>
            <a:headEnd/>
            <a:tailEnd/>
          </a:ln>
        </p:spPr>
      </p:pic>
      <p:sp>
        <p:nvSpPr>
          <p:cNvPr id="7" name="Прямокутник 6"/>
          <p:cNvSpPr/>
          <p:nvPr/>
        </p:nvSpPr>
        <p:spPr>
          <a:xfrm>
            <a:off x="4320480" y="3717032"/>
            <a:ext cx="4572000" cy="707886"/>
          </a:xfrm>
          <a:prstGeom prst="rect">
            <a:avLst/>
          </a:prstGeom>
        </p:spPr>
        <p:txBody>
          <a:bodyPr>
            <a:spAutoFit/>
          </a:bodyPr>
          <a:lstStyle/>
          <a:p>
            <a:r>
              <a:rPr lang="en-US" sz="2000" dirty="0" smtClean="0"/>
              <a:t>Malignant tumor cells named </a:t>
            </a:r>
            <a:r>
              <a:rPr lang="en-US" sz="2000" dirty="0" err="1" smtClean="0"/>
              <a:t>HeLa</a:t>
            </a:r>
            <a:r>
              <a:rPr lang="en-US" sz="2000" dirty="0" smtClean="0"/>
              <a:t> </a:t>
            </a:r>
          </a:p>
          <a:p>
            <a:r>
              <a:rPr lang="en-US" sz="2000" dirty="0" smtClean="0"/>
              <a:t>cells after the donor, Henrietta Lacks.</a:t>
            </a:r>
            <a:endParaRPr lang="uk-UA" sz="2000"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rrowheads="1"/>
          </p:cNvSpPr>
          <p:nvPr>
            <p:ph type="title"/>
          </p:nvPr>
        </p:nvSpPr>
        <p:spPr>
          <a:xfrm>
            <a:off x="0" y="274638"/>
            <a:ext cx="9144000" cy="1143000"/>
          </a:xfrm>
        </p:spPr>
        <p:style>
          <a:lnRef idx="1">
            <a:schemeClr val="accent3"/>
          </a:lnRef>
          <a:fillRef idx="2">
            <a:schemeClr val="accent3"/>
          </a:fillRef>
          <a:effectRef idx="1">
            <a:schemeClr val="accent3"/>
          </a:effectRef>
          <a:fontRef idx="minor">
            <a:schemeClr val="dk1"/>
          </a:fontRef>
        </p:style>
        <p:txBody>
          <a:bodyPr>
            <a:normAutofit/>
          </a:bodyPr>
          <a:lstStyle/>
          <a:p>
            <a:r>
              <a:rPr lang="en-US" b="0" dirty="0"/>
              <a:t> </a:t>
            </a:r>
            <a:r>
              <a:rPr lang="en-US" b="0" dirty="0" err="1"/>
              <a:t>Exocytosis</a:t>
            </a:r>
            <a:r>
              <a:rPr lang="en-US" b="0" dirty="0"/>
              <a:t>  </a:t>
            </a:r>
            <a:r>
              <a:rPr lang="en-US" b="0" dirty="0" smtClean="0"/>
              <a:t>                     </a:t>
            </a:r>
            <a:r>
              <a:rPr lang="en-US" b="0" dirty="0" err="1"/>
              <a:t>Endocytosis</a:t>
            </a:r>
            <a:endParaRPr lang="ru-RU" b="0" dirty="0"/>
          </a:p>
        </p:txBody>
      </p:sp>
      <p:sp>
        <p:nvSpPr>
          <p:cNvPr id="103427" name="Rectangle 3"/>
          <p:cNvSpPr>
            <a:spLocks noGrp="1" noRot="1" noChangeArrowheads="1"/>
          </p:cNvSpPr>
          <p:nvPr>
            <p:ph type="body" sz="half" idx="1"/>
          </p:nvPr>
        </p:nvSpPr>
        <p:spPr>
          <a:xfrm>
            <a:off x="0" y="1341438"/>
            <a:ext cx="4754563" cy="1511300"/>
          </a:xfrm>
        </p:spPr>
        <p:txBody>
          <a:bodyPr/>
          <a:lstStyle/>
          <a:p>
            <a:r>
              <a:rPr lang="en-US" dirty="0"/>
              <a:t>is </a:t>
            </a:r>
            <a:r>
              <a:rPr lang="en-US" dirty="0" smtClean="0"/>
              <a:t>the way </a:t>
            </a:r>
            <a:r>
              <a:rPr lang="en-US" dirty="0"/>
              <a:t>that substances can  exit cells. </a:t>
            </a:r>
          </a:p>
        </p:txBody>
      </p:sp>
      <p:sp>
        <p:nvSpPr>
          <p:cNvPr id="103430" name="Rectangle 6"/>
          <p:cNvSpPr>
            <a:spLocks noGrp="1" noRot="1" noChangeArrowheads="1"/>
          </p:cNvSpPr>
          <p:nvPr>
            <p:ph type="body" sz="half" idx="2"/>
          </p:nvPr>
        </p:nvSpPr>
        <p:spPr>
          <a:xfrm>
            <a:off x="4932363" y="1484313"/>
            <a:ext cx="4211637" cy="1379537"/>
          </a:xfrm>
        </p:spPr>
        <p:txBody>
          <a:bodyPr/>
          <a:lstStyle/>
          <a:p>
            <a:r>
              <a:rPr lang="en-US" dirty="0"/>
              <a:t> is </a:t>
            </a:r>
            <a:r>
              <a:rPr lang="en-US" dirty="0" smtClean="0"/>
              <a:t>the way </a:t>
            </a:r>
            <a:r>
              <a:rPr lang="en-US" dirty="0"/>
              <a:t>that substances can  enter cells. </a:t>
            </a:r>
          </a:p>
          <a:p>
            <a:endParaRPr lang="ru-RU" dirty="0"/>
          </a:p>
        </p:txBody>
      </p:sp>
      <p:pic>
        <p:nvPicPr>
          <p:cNvPr id="103429" name="Picture 5" descr="exocytosis5"/>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a:stretch>
            <a:fillRect/>
          </a:stretch>
        </p:blipFill>
        <p:spPr>
          <a:xfrm>
            <a:off x="0" y="2383234"/>
            <a:ext cx="4565650" cy="3709591"/>
          </a:xfrm>
          <a:noFill/>
          <a:ln/>
        </p:spPr>
      </p:pic>
      <p:pic>
        <p:nvPicPr>
          <p:cNvPr id="103431" name="Picture 7" descr="Endocytosi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716016" y="2410217"/>
            <a:ext cx="4427984" cy="368260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3429"/>
                                        </p:tgtEl>
                                        <p:attrNameLst>
                                          <p:attrName>style.visibility</p:attrName>
                                        </p:attrNameLst>
                                      </p:cBhvr>
                                      <p:to>
                                        <p:strVal val="visible"/>
                                      </p:to>
                                    </p:set>
                                    <p:anim calcmode="lin" valueType="num">
                                      <p:cBhvr additive="base">
                                        <p:cTn id="7" dur="500" fill="hold"/>
                                        <p:tgtEl>
                                          <p:spTgt spid="103429"/>
                                        </p:tgtEl>
                                        <p:attrNameLst>
                                          <p:attrName>ppt_x</p:attrName>
                                        </p:attrNameLst>
                                      </p:cBhvr>
                                      <p:tavLst>
                                        <p:tav tm="0">
                                          <p:val>
                                            <p:strVal val="1+#ppt_w/2"/>
                                          </p:val>
                                        </p:tav>
                                        <p:tav tm="100000">
                                          <p:val>
                                            <p:strVal val="#ppt_x"/>
                                          </p:val>
                                        </p:tav>
                                      </p:tavLst>
                                    </p:anim>
                                    <p:anim calcmode="lin" valueType="num">
                                      <p:cBhvr additive="base">
                                        <p:cTn id="8" dur="500" fill="hold"/>
                                        <p:tgtEl>
                                          <p:spTgt spid="1034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16" fill="hold" nodeType="afterEffect">
                                  <p:stCondLst>
                                    <p:cond delay="0"/>
                                  </p:stCondLst>
                                  <p:childTnLst>
                                    <p:set>
                                      <p:cBhvr>
                                        <p:cTn id="11" dur="1" fill="hold">
                                          <p:stCondLst>
                                            <p:cond delay="0"/>
                                          </p:stCondLst>
                                        </p:cTn>
                                        <p:tgtEl>
                                          <p:spTgt spid="103431"/>
                                        </p:tgtEl>
                                        <p:attrNameLst>
                                          <p:attrName>style.visibility</p:attrName>
                                        </p:attrNameLst>
                                      </p:cBhvr>
                                      <p:to>
                                        <p:strVal val="visible"/>
                                      </p:to>
                                    </p:set>
                                    <p:animEffect transition="in" filter="box(in)">
                                      <p:cBhvr>
                                        <p:cTn id="12" dur="500"/>
                                        <p:tgtEl>
                                          <p:spTgt spid="103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rrowheads="1"/>
          </p:cNvSpPr>
          <p:nvPr>
            <p:ph type="title"/>
          </p:nvPr>
        </p:nvSpPr>
        <p:spPr>
          <a:xfrm>
            <a:off x="0" y="1"/>
            <a:ext cx="9144000" cy="764703"/>
          </a:xfrm>
        </p:spPr>
        <p:style>
          <a:lnRef idx="1">
            <a:schemeClr val="accent3"/>
          </a:lnRef>
          <a:fillRef idx="2">
            <a:schemeClr val="accent3"/>
          </a:fillRef>
          <a:effectRef idx="1">
            <a:schemeClr val="accent3"/>
          </a:effectRef>
          <a:fontRef idx="minor">
            <a:schemeClr val="dk1"/>
          </a:fontRef>
        </p:style>
        <p:txBody>
          <a:bodyPr/>
          <a:lstStyle/>
          <a:p>
            <a:pPr algn="ctr"/>
            <a:r>
              <a:rPr lang="en-US" b="1" dirty="0" err="1" smtClean="0"/>
              <a:t>Pinocytosis</a:t>
            </a:r>
            <a:endParaRPr lang="ru-RU" b="1" dirty="0"/>
          </a:p>
        </p:txBody>
      </p:sp>
      <p:pic>
        <p:nvPicPr>
          <p:cNvPr id="104456" name="Picture 8" descr="Image:Pinocytosis.svg">
            <a:hlinkClick r:id="rId2"/>
          </p:cNvPr>
          <p:cNvPicPr>
            <a:picLocks noGrp="1" noChangeAspect="1" noChangeArrowheads="1"/>
          </p:cNvPicPr>
          <p:nvPr>
            <p:ph sz="half" idx="2"/>
          </p:nvPr>
        </p:nvPicPr>
        <p:blipFill>
          <a:blip r:embed="rId3" cstate="email">
            <a:extLst>
              <a:ext uri="{28A0092B-C50C-407E-A947-70E740481C1C}">
                <a14:useLocalDpi xmlns:a14="http://schemas.microsoft.com/office/drawing/2010/main"/>
              </a:ext>
            </a:extLst>
          </a:blip>
          <a:srcRect/>
          <a:stretch>
            <a:fillRect/>
          </a:stretch>
        </p:blipFill>
        <p:spPr>
          <a:xfrm>
            <a:off x="1905584" y="836711"/>
            <a:ext cx="5474728" cy="4772839"/>
          </a:xfrm>
          <a:noFill/>
          <a:ln/>
        </p:spPr>
      </p:pic>
      <p:sp>
        <p:nvSpPr>
          <p:cNvPr id="6" name="Прямоугольник 5"/>
          <p:cNvSpPr/>
          <p:nvPr/>
        </p:nvSpPr>
        <p:spPr>
          <a:xfrm>
            <a:off x="0" y="5657671"/>
            <a:ext cx="9144000" cy="1200329"/>
          </a:xfrm>
          <a:prstGeom prst="rect">
            <a:avLst/>
          </a:prstGeom>
        </p:spPr>
        <p:txBody>
          <a:bodyPr wrap="square">
            <a:spAutoFit/>
          </a:bodyPr>
          <a:lstStyle/>
          <a:p>
            <a:pPr algn="ctr">
              <a:buNone/>
            </a:pPr>
            <a:r>
              <a:rPr lang="en-US" sz="2400" dirty="0" smtClean="0">
                <a:latin typeface="Arial" pitchFamily="34" charset="0"/>
                <a:cs typeface="Arial" pitchFamily="34" charset="0"/>
              </a:rPr>
              <a:t>When macromolecules are taken in by </a:t>
            </a:r>
            <a:r>
              <a:rPr lang="en-US" sz="2400" dirty="0" err="1" smtClean="0">
                <a:latin typeface="Arial" pitchFamily="34" charset="0"/>
                <a:cs typeface="Arial" pitchFamily="34" charset="0"/>
              </a:rPr>
              <a:t>endocytosis</a:t>
            </a:r>
            <a:r>
              <a:rPr lang="en-US" sz="2400" dirty="0" smtClean="0">
                <a:latin typeface="Arial" pitchFamily="34" charset="0"/>
                <a:cs typeface="Arial" pitchFamily="34" charset="0"/>
              </a:rPr>
              <a:t>, the process is called </a:t>
            </a:r>
            <a:r>
              <a:rPr lang="en-US" sz="2400" b="1" i="1" dirty="0" err="1" smtClean="0">
                <a:latin typeface="Arial" pitchFamily="34" charset="0"/>
                <a:cs typeface="Arial" pitchFamily="34" charset="0"/>
              </a:rPr>
              <a:t>Pinocytosis</a:t>
            </a:r>
            <a:r>
              <a:rPr lang="en-US" sz="2400" b="1" i="1" dirty="0" smtClean="0">
                <a:solidFill>
                  <a:schemeClr val="folHlink"/>
                </a:solidFill>
                <a:latin typeface="Arial" pitchFamily="34" charset="0"/>
                <a:cs typeface="Arial" pitchFamily="34" charset="0"/>
              </a:rPr>
              <a:t> </a:t>
            </a:r>
            <a:r>
              <a:rPr lang="en-US" sz="2400" dirty="0" smtClean="0">
                <a:latin typeface="Arial" pitchFamily="34" charset="0"/>
                <a:cs typeface="Arial" pitchFamily="34" charset="0"/>
              </a:rPr>
              <a:t>(cell drinking), and the result is formation of vesicle.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4456"/>
                                        </p:tgtEl>
                                        <p:attrNameLst>
                                          <p:attrName>style.visibility</p:attrName>
                                        </p:attrNameLst>
                                      </p:cBhvr>
                                      <p:to>
                                        <p:strVal val="visible"/>
                                      </p:to>
                                    </p:set>
                                    <p:anim calcmode="lin" valueType="num">
                                      <p:cBhvr additive="base">
                                        <p:cTn id="7" dur="500" fill="hold"/>
                                        <p:tgtEl>
                                          <p:spTgt spid="104456"/>
                                        </p:tgtEl>
                                        <p:attrNameLst>
                                          <p:attrName>ppt_x</p:attrName>
                                        </p:attrNameLst>
                                      </p:cBhvr>
                                      <p:tavLst>
                                        <p:tav tm="0">
                                          <p:val>
                                            <p:strVal val="#ppt_x"/>
                                          </p:val>
                                        </p:tav>
                                        <p:tav tm="100000">
                                          <p:val>
                                            <p:strVal val="#ppt_x"/>
                                          </p:val>
                                        </p:tav>
                                      </p:tavLst>
                                    </p:anim>
                                    <p:anim calcmode="lin" valueType="num">
                                      <p:cBhvr additive="base">
                                        <p:cTn id="8" dur="500" fill="hold"/>
                                        <p:tgtEl>
                                          <p:spTgt spid="10445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112</a:t>
            </a:fld>
            <a:endParaRPr lang="ru-RU"/>
          </a:p>
        </p:txBody>
      </p:sp>
      <p:pic>
        <p:nvPicPr>
          <p:cNvPr id="3" name="Picture 5" descr="16-08a_phagocytosis_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92696"/>
            <a:ext cx="8972885" cy="6165304"/>
          </a:xfrm>
          <a:prstGeom prst="rect">
            <a:avLst/>
          </a:prstGeom>
          <a:noFill/>
        </p:spPr>
      </p:pic>
      <p:sp>
        <p:nvSpPr>
          <p:cNvPr id="4" name="Прямоугольник 3"/>
          <p:cNvSpPr/>
          <p:nvPr/>
        </p:nvSpPr>
        <p:spPr>
          <a:xfrm>
            <a:off x="2339752" y="44624"/>
            <a:ext cx="6804248" cy="646331"/>
          </a:xfrm>
          <a:prstGeom prst="rect">
            <a:avLst/>
          </a:prstGeom>
        </p:spPr>
        <p:txBody>
          <a:bodyPr wrap="square">
            <a:spAutoFit/>
          </a:bodyPr>
          <a:lstStyle/>
          <a:p>
            <a:r>
              <a:rPr lang="en-US" b="1" i="1" dirty="0" smtClean="0">
                <a:solidFill>
                  <a:schemeClr val="folHlink"/>
                </a:solidFill>
              </a:rPr>
              <a:t> </a:t>
            </a:r>
            <a:r>
              <a:rPr lang="en-US" dirty="0" smtClean="0">
                <a:solidFill>
                  <a:schemeClr val="folHlink"/>
                </a:solidFill>
              </a:rPr>
              <a:t>(</a:t>
            </a:r>
            <a:r>
              <a:rPr lang="en-US" dirty="0" smtClean="0"/>
              <a:t>cell eating) is transport process by which amoeboid-type cells engulf large material, forming an intracellular vacuole.</a:t>
            </a:r>
            <a:endParaRPr lang="en-US" dirty="0"/>
          </a:p>
        </p:txBody>
      </p:sp>
      <p:sp>
        <p:nvSpPr>
          <p:cNvPr id="5" name="Прямокутник 4"/>
          <p:cNvSpPr/>
          <p:nvPr/>
        </p:nvSpPr>
        <p:spPr>
          <a:xfrm>
            <a:off x="0" y="0"/>
            <a:ext cx="2267744"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err="1" smtClean="0">
                <a:latin typeface="Arial" pitchFamily="34" charset="0"/>
                <a:cs typeface="Arial" pitchFamily="34" charset="0"/>
              </a:rPr>
              <a:t>Phagocytosis</a:t>
            </a:r>
            <a:endParaRPr lang="uk-UA" sz="24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a:xfrm>
            <a:off x="1" y="0"/>
            <a:ext cx="9143999"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GB" sz="4000" dirty="0">
                <a:latin typeface="Arial" pitchFamily="34" charset="0"/>
                <a:cs typeface="Arial" pitchFamily="34" charset="0"/>
              </a:rPr>
              <a:t>CYTOSKELETON</a:t>
            </a:r>
            <a:endParaRPr lang="ru-RU" sz="4000" dirty="0">
              <a:latin typeface="Arial" pitchFamily="34" charset="0"/>
              <a:cs typeface="Arial" pitchFamily="34" charset="0"/>
            </a:endParaRPr>
          </a:p>
        </p:txBody>
      </p:sp>
      <p:sp>
        <p:nvSpPr>
          <p:cNvPr id="46083" name="Rectangle 3"/>
          <p:cNvSpPr>
            <a:spLocks noGrp="1" noRot="1" noChangeArrowheads="1"/>
          </p:cNvSpPr>
          <p:nvPr>
            <p:ph type="body" idx="1"/>
          </p:nvPr>
        </p:nvSpPr>
        <p:spPr>
          <a:xfrm>
            <a:off x="0" y="908050"/>
            <a:ext cx="9144000" cy="3036888"/>
          </a:xfrm>
        </p:spPr>
        <p:txBody>
          <a:bodyPr>
            <a:noAutofit/>
          </a:bodyPr>
          <a:lstStyle/>
          <a:p>
            <a:pPr marL="0" indent="0">
              <a:lnSpc>
                <a:spcPct val="80000"/>
              </a:lnSpc>
              <a:spcBef>
                <a:spcPts val="0"/>
              </a:spcBef>
            </a:pPr>
            <a:r>
              <a:rPr lang="en-US" sz="2400" dirty="0" smtClean="0">
                <a:latin typeface="Arial" pitchFamily="34" charset="0"/>
                <a:cs typeface="Arial" pitchFamily="34" charset="0"/>
              </a:rPr>
              <a:t> Network </a:t>
            </a:r>
            <a:r>
              <a:rPr lang="en-US" sz="2400" dirty="0">
                <a:latin typeface="Arial" pitchFamily="34" charset="0"/>
                <a:cs typeface="Arial" pitchFamily="34" charset="0"/>
              </a:rPr>
              <a:t>of </a:t>
            </a:r>
            <a:r>
              <a:rPr lang="en-US" sz="2400" b="1" dirty="0">
                <a:solidFill>
                  <a:srgbClr val="0000FF"/>
                </a:solidFill>
                <a:latin typeface="Arial" pitchFamily="34" charset="0"/>
                <a:cs typeface="Arial" pitchFamily="34" charset="0"/>
              </a:rPr>
              <a:t>fibers</a:t>
            </a:r>
            <a:r>
              <a:rPr lang="en-US" sz="2400" dirty="0">
                <a:latin typeface="Arial" pitchFamily="34" charset="0"/>
                <a:cs typeface="Arial" pitchFamily="34" charset="0"/>
              </a:rPr>
              <a:t> through out the cytoplasm.</a:t>
            </a:r>
          </a:p>
          <a:p>
            <a:pPr marL="0" indent="0">
              <a:lnSpc>
                <a:spcPct val="80000"/>
              </a:lnSpc>
              <a:spcBef>
                <a:spcPts val="0"/>
              </a:spcBef>
            </a:pPr>
            <a:r>
              <a:rPr lang="en-US" sz="2400" dirty="0" smtClean="0">
                <a:latin typeface="Arial" pitchFamily="34" charset="0"/>
                <a:cs typeface="Arial" pitchFamily="34" charset="0"/>
              </a:rPr>
              <a:t> Aids </a:t>
            </a:r>
            <a:r>
              <a:rPr lang="en-US" sz="2400" dirty="0">
                <a:latin typeface="Arial" pitchFamily="34" charset="0"/>
                <a:cs typeface="Arial" pitchFamily="34" charset="0"/>
              </a:rPr>
              <a:t>in </a:t>
            </a:r>
            <a:r>
              <a:rPr lang="en-US" sz="2400" b="1" dirty="0">
                <a:solidFill>
                  <a:srgbClr val="0000FF"/>
                </a:solidFill>
                <a:latin typeface="Arial" pitchFamily="34" charset="0"/>
                <a:cs typeface="Arial" pitchFamily="34" charset="0"/>
              </a:rPr>
              <a:t>cellular support and movement</a:t>
            </a:r>
            <a:r>
              <a:rPr lang="en-US" sz="2400" dirty="0">
                <a:solidFill>
                  <a:srgbClr val="0000FF"/>
                </a:solidFill>
                <a:latin typeface="Arial" pitchFamily="34" charset="0"/>
                <a:cs typeface="Arial" pitchFamily="34" charset="0"/>
              </a:rPr>
              <a:t>.</a:t>
            </a:r>
          </a:p>
          <a:p>
            <a:pPr marL="0" indent="0">
              <a:lnSpc>
                <a:spcPct val="80000"/>
              </a:lnSpc>
              <a:spcBef>
                <a:spcPts val="0"/>
              </a:spcBef>
            </a:pPr>
            <a:r>
              <a:rPr lang="en-US" sz="2400" b="1" dirty="0" smtClean="0">
                <a:solidFill>
                  <a:srgbClr val="CC0000"/>
                </a:solidFill>
                <a:latin typeface="Arial" pitchFamily="34" charset="0"/>
                <a:cs typeface="Arial" pitchFamily="34" charset="0"/>
              </a:rPr>
              <a:t> Composed </a:t>
            </a:r>
            <a:r>
              <a:rPr lang="en-US" sz="2400" b="1" dirty="0">
                <a:solidFill>
                  <a:srgbClr val="CC0000"/>
                </a:solidFill>
                <a:latin typeface="Arial" pitchFamily="34" charset="0"/>
                <a:cs typeface="Arial" pitchFamily="34" charset="0"/>
              </a:rPr>
              <a:t>of </a:t>
            </a:r>
            <a:r>
              <a:rPr lang="en-US" sz="2400" b="1" dirty="0" smtClean="0">
                <a:solidFill>
                  <a:srgbClr val="CC0000"/>
                </a:solidFill>
                <a:latin typeface="Arial" pitchFamily="34" charset="0"/>
                <a:cs typeface="Arial" pitchFamily="34" charset="0"/>
              </a:rPr>
              <a:t>3 </a:t>
            </a:r>
            <a:r>
              <a:rPr lang="en-US" sz="2400" b="1" dirty="0">
                <a:solidFill>
                  <a:srgbClr val="CC0000"/>
                </a:solidFill>
                <a:latin typeface="Arial" pitchFamily="34" charset="0"/>
                <a:cs typeface="Arial" pitchFamily="34" charset="0"/>
              </a:rPr>
              <a:t>components:</a:t>
            </a:r>
          </a:p>
          <a:p>
            <a:pPr marL="0" indent="0">
              <a:lnSpc>
                <a:spcPct val="80000"/>
              </a:lnSpc>
              <a:spcBef>
                <a:spcPts val="0"/>
              </a:spcBef>
              <a:buFont typeface="Wingdings" pitchFamily="2" charset="2"/>
              <a:buNone/>
            </a:pPr>
            <a:r>
              <a:rPr lang="en-US" sz="2400" dirty="0" smtClean="0">
                <a:latin typeface="Arial" pitchFamily="34" charset="0"/>
                <a:cs typeface="Arial" pitchFamily="34" charset="0"/>
              </a:rPr>
              <a:t>1.</a:t>
            </a:r>
            <a:r>
              <a:rPr lang="en-US" sz="2400" b="1" dirty="0" smtClean="0">
                <a:solidFill>
                  <a:schemeClr val="folHlink"/>
                </a:solidFill>
                <a:latin typeface="Arial" pitchFamily="34" charset="0"/>
                <a:cs typeface="Arial" pitchFamily="34" charset="0"/>
              </a:rPr>
              <a:t>Microfilaments</a:t>
            </a:r>
            <a:r>
              <a:rPr lang="en-US" sz="2400" dirty="0" smtClean="0">
                <a:solidFill>
                  <a:schemeClr val="folHlink"/>
                </a:solidFill>
                <a:latin typeface="Arial" pitchFamily="34" charset="0"/>
                <a:cs typeface="Arial" pitchFamily="34" charset="0"/>
              </a:rPr>
              <a:t> </a:t>
            </a:r>
            <a:r>
              <a:rPr lang="en-US" sz="2400" dirty="0">
                <a:latin typeface="Arial" pitchFamily="34" charset="0"/>
                <a:cs typeface="Arial" pitchFamily="34" charset="0"/>
              </a:rPr>
              <a:t>- globular protein (</a:t>
            </a:r>
            <a:r>
              <a:rPr lang="en-US" sz="2400" dirty="0" err="1">
                <a:latin typeface="Arial" pitchFamily="34" charset="0"/>
                <a:cs typeface="Arial" pitchFamily="34" charset="0"/>
              </a:rPr>
              <a:t>actin</a:t>
            </a:r>
            <a:r>
              <a:rPr lang="en-US" sz="2400" dirty="0">
                <a:latin typeface="Arial" pitchFamily="34" charset="0"/>
                <a:cs typeface="Arial" pitchFamily="34" charset="0"/>
              </a:rPr>
              <a:t>) - support and cellular contraction</a:t>
            </a:r>
          </a:p>
          <a:p>
            <a:pPr marL="0" indent="0">
              <a:lnSpc>
                <a:spcPct val="80000"/>
              </a:lnSpc>
              <a:spcBef>
                <a:spcPts val="0"/>
              </a:spcBef>
              <a:buFont typeface="Wingdings" pitchFamily="2" charset="2"/>
              <a:buNone/>
            </a:pPr>
            <a:r>
              <a:rPr lang="en-US" sz="2400" dirty="0" smtClean="0">
                <a:latin typeface="Arial" pitchFamily="34" charset="0"/>
                <a:cs typeface="Arial" pitchFamily="34" charset="0"/>
              </a:rPr>
              <a:t>2.</a:t>
            </a:r>
            <a:r>
              <a:rPr lang="en-US" sz="2400" b="1" dirty="0" smtClean="0">
                <a:solidFill>
                  <a:schemeClr val="folHlink"/>
                </a:solidFill>
                <a:latin typeface="Arial" pitchFamily="34" charset="0"/>
                <a:cs typeface="Arial" pitchFamily="34" charset="0"/>
              </a:rPr>
              <a:t>Intermediate </a:t>
            </a:r>
            <a:r>
              <a:rPr lang="en-US" sz="2400" b="1" dirty="0">
                <a:solidFill>
                  <a:schemeClr val="folHlink"/>
                </a:solidFill>
                <a:latin typeface="Arial" pitchFamily="34" charset="0"/>
                <a:cs typeface="Arial" pitchFamily="34" charset="0"/>
              </a:rPr>
              <a:t>filaments</a:t>
            </a:r>
            <a:r>
              <a:rPr lang="en-US" sz="2400" dirty="0">
                <a:latin typeface="Arial" pitchFamily="34" charset="0"/>
                <a:cs typeface="Arial" pitchFamily="34" charset="0"/>
              </a:rPr>
              <a:t> - fibrous protein </a:t>
            </a:r>
            <a:r>
              <a:rPr lang="en-US" sz="2400" dirty="0" smtClean="0">
                <a:latin typeface="Arial" pitchFamily="34" charset="0"/>
                <a:cs typeface="Arial" pitchFamily="34" charset="0"/>
              </a:rPr>
              <a:t>– support	</a:t>
            </a:r>
          </a:p>
          <a:p>
            <a:pPr marL="0" indent="0">
              <a:lnSpc>
                <a:spcPct val="80000"/>
              </a:lnSpc>
              <a:spcBef>
                <a:spcPts val="0"/>
              </a:spcBef>
              <a:buFont typeface="Wingdings" pitchFamily="2" charset="2"/>
              <a:buNone/>
            </a:pPr>
            <a:r>
              <a:rPr lang="en-US" sz="2400" dirty="0" smtClean="0">
                <a:latin typeface="Arial" pitchFamily="34" charset="0"/>
                <a:cs typeface="Arial" pitchFamily="34" charset="0"/>
              </a:rPr>
              <a:t>3.</a:t>
            </a:r>
            <a:r>
              <a:rPr lang="en-US" sz="2400" b="1" dirty="0" smtClean="0">
                <a:solidFill>
                  <a:schemeClr val="folHlink"/>
                </a:solidFill>
                <a:latin typeface="Arial" pitchFamily="34" charset="0"/>
                <a:cs typeface="Arial" pitchFamily="34" charset="0"/>
              </a:rPr>
              <a:t>Microtubles</a:t>
            </a:r>
            <a:r>
              <a:rPr lang="en-US" sz="2400" dirty="0" smtClean="0">
                <a:latin typeface="Arial" pitchFamily="34" charset="0"/>
                <a:cs typeface="Arial" pitchFamily="34" charset="0"/>
              </a:rPr>
              <a:t> </a:t>
            </a:r>
            <a:r>
              <a:rPr lang="en-US" sz="2400" dirty="0">
                <a:latin typeface="Arial" pitchFamily="34" charset="0"/>
                <a:cs typeface="Arial" pitchFamily="34" charset="0"/>
              </a:rPr>
              <a:t>- globular protein (</a:t>
            </a:r>
            <a:r>
              <a:rPr lang="en-US" sz="2400" dirty="0" err="1">
                <a:latin typeface="Arial" pitchFamily="34" charset="0"/>
                <a:cs typeface="Arial" pitchFamily="34" charset="0"/>
              </a:rPr>
              <a:t>tubulin</a:t>
            </a:r>
            <a:r>
              <a:rPr lang="en-US" sz="2400" dirty="0">
                <a:latin typeface="Arial" pitchFamily="34" charset="0"/>
                <a:cs typeface="Arial" pitchFamily="34" charset="0"/>
              </a:rPr>
              <a:t>)  support and cell motility</a:t>
            </a:r>
          </a:p>
        </p:txBody>
      </p:sp>
      <p:pic>
        <p:nvPicPr>
          <p:cNvPr id="46084" name="Picture 4" descr="sf5x1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3893" y="2996952"/>
            <a:ext cx="9187893" cy="38610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083">
                                            <p:txEl>
                                              <p:pRg st="0" end="0"/>
                                            </p:txEl>
                                          </p:spTgt>
                                        </p:tgtEl>
                                        <p:attrNameLst>
                                          <p:attrName>style.visibility</p:attrName>
                                        </p:attrNameLst>
                                      </p:cBhvr>
                                      <p:to>
                                        <p:strVal val="visible"/>
                                      </p:to>
                                    </p:set>
                                    <p:anim calcmode="lin" valueType="num">
                                      <p:cBhvr additive="base">
                                        <p:cTn id="11" dur="500" fill="hold"/>
                                        <p:tgtEl>
                                          <p:spTgt spid="4608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4608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6083">
                                            <p:txEl>
                                              <p:pRg st="1" end="1"/>
                                            </p:txEl>
                                          </p:spTgt>
                                        </p:tgtEl>
                                        <p:attrNameLst>
                                          <p:attrName>style.visibility</p:attrName>
                                        </p:attrNameLst>
                                      </p:cBhvr>
                                      <p:to>
                                        <p:strVal val="visible"/>
                                      </p:to>
                                    </p:set>
                                    <p:anim calcmode="lin" valueType="num">
                                      <p:cBhvr additive="base">
                                        <p:cTn id="15" dur="500" fill="hold"/>
                                        <p:tgtEl>
                                          <p:spTgt spid="46083">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6083">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 calcmode="lin" valueType="num">
                                      <p:cBhvr additive="base">
                                        <p:cTn id="19" dur="500" fill="hold"/>
                                        <p:tgtEl>
                                          <p:spTgt spid="460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608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6083">
                                            <p:txEl>
                                              <p:pRg st="3" end="3"/>
                                            </p:txEl>
                                          </p:spTgt>
                                        </p:tgtEl>
                                        <p:attrNameLst>
                                          <p:attrName>style.visibility</p:attrName>
                                        </p:attrNameLst>
                                      </p:cBhvr>
                                      <p:to>
                                        <p:strVal val="visible"/>
                                      </p:to>
                                    </p:set>
                                    <p:anim calcmode="lin" valueType="num">
                                      <p:cBhvr additive="base">
                                        <p:cTn id="23" dur="500" fill="hold"/>
                                        <p:tgtEl>
                                          <p:spTgt spid="4608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4608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6083">
                                            <p:txEl>
                                              <p:pRg st="4" end="4"/>
                                            </p:txEl>
                                          </p:spTgt>
                                        </p:tgtEl>
                                        <p:attrNameLst>
                                          <p:attrName>style.visibility</p:attrName>
                                        </p:attrNameLst>
                                      </p:cBhvr>
                                      <p:to>
                                        <p:strVal val="visible"/>
                                      </p:to>
                                    </p:set>
                                    <p:anim calcmode="lin" valueType="num">
                                      <p:cBhvr additive="base">
                                        <p:cTn id="27" dur="500" fill="hold"/>
                                        <p:tgtEl>
                                          <p:spTgt spid="46083">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4608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6083">
                                            <p:txEl>
                                              <p:pRg st="5" end="5"/>
                                            </p:txEl>
                                          </p:spTgt>
                                        </p:tgtEl>
                                        <p:attrNameLst>
                                          <p:attrName>style.visibility</p:attrName>
                                        </p:attrNameLst>
                                      </p:cBhvr>
                                      <p:to>
                                        <p:strVal val="visible"/>
                                      </p:to>
                                    </p:set>
                                    <p:anim calcmode="lin" valueType="num">
                                      <p:cBhvr additive="base">
                                        <p:cTn id="31" dur="500" fill="hold"/>
                                        <p:tgtEl>
                                          <p:spTgt spid="46083">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6083">
                                            <p:txEl>
                                              <p:pRg st="5" end="5"/>
                                            </p:txEl>
                                          </p:spTgt>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3" presetClass="entr" presetSubtype="10" fill="hold" nodeType="afterEffect">
                                  <p:stCondLst>
                                    <p:cond delay="0"/>
                                  </p:stCondLst>
                                  <p:childTnLst>
                                    <p:set>
                                      <p:cBhvr>
                                        <p:cTn id="35" dur="1" fill="hold">
                                          <p:stCondLst>
                                            <p:cond delay="0"/>
                                          </p:stCondLst>
                                        </p:cTn>
                                        <p:tgtEl>
                                          <p:spTgt spid="46084"/>
                                        </p:tgtEl>
                                        <p:attrNameLst>
                                          <p:attrName>style.visibility</p:attrName>
                                        </p:attrNameLst>
                                      </p:cBhvr>
                                      <p:to>
                                        <p:strVal val="visible"/>
                                      </p:to>
                                    </p:set>
                                    <p:animEffect transition="in" filter="blinds(horizontal)">
                                      <p:cBhvr>
                                        <p:cTn id="36" dur="5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nimBg="1"/>
      <p:bldP spid="46083"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Rot="1" noChangeArrowheads="1"/>
          </p:cNvSpPr>
          <p:nvPr>
            <p:ph type="title"/>
          </p:nvPr>
        </p:nvSpPr>
        <p:spPr>
          <a:xfrm>
            <a:off x="0" y="1"/>
            <a:ext cx="9144000" cy="692695"/>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ru-RU" dirty="0"/>
              <a:t>CENTRIOLES</a:t>
            </a:r>
          </a:p>
        </p:txBody>
      </p:sp>
      <p:sp>
        <p:nvSpPr>
          <p:cNvPr id="47107" name="Rectangle 3"/>
          <p:cNvSpPr>
            <a:spLocks noGrp="1" noRot="1" noChangeArrowheads="1"/>
          </p:cNvSpPr>
          <p:nvPr>
            <p:ph type="body" sz="half" idx="1"/>
          </p:nvPr>
        </p:nvSpPr>
        <p:spPr>
          <a:xfrm>
            <a:off x="1" y="980728"/>
            <a:ext cx="2555775" cy="5877272"/>
          </a:xfrm>
        </p:spPr>
        <p:txBody>
          <a:bodyPr>
            <a:normAutofit/>
          </a:bodyPr>
          <a:lstStyle/>
          <a:p>
            <a:pPr>
              <a:lnSpc>
                <a:spcPct val="80000"/>
              </a:lnSpc>
            </a:pPr>
            <a:r>
              <a:rPr lang="ru-RU" sz="2000" dirty="0"/>
              <a:t> </a:t>
            </a:r>
            <a:r>
              <a:rPr lang="ru-RU" sz="2400" dirty="0" err="1"/>
              <a:t>found</a:t>
            </a:r>
            <a:r>
              <a:rPr lang="ru-RU" sz="2400" dirty="0"/>
              <a:t> </a:t>
            </a:r>
            <a:r>
              <a:rPr lang="ru-RU" sz="2400" dirty="0" err="1"/>
              <a:t>in</a:t>
            </a:r>
            <a:r>
              <a:rPr lang="ru-RU" sz="2400" dirty="0"/>
              <a:t> </a:t>
            </a:r>
            <a:r>
              <a:rPr lang="en-US" sz="2400" dirty="0"/>
              <a:t>animal cells only </a:t>
            </a:r>
          </a:p>
          <a:p>
            <a:pPr>
              <a:lnSpc>
                <a:spcPct val="80000"/>
              </a:lnSpc>
            </a:pPr>
            <a:r>
              <a:rPr lang="ru-RU" sz="2400" dirty="0" err="1"/>
              <a:t>Paired</a:t>
            </a:r>
            <a:r>
              <a:rPr lang="ru-RU" sz="2400" dirty="0"/>
              <a:t> </a:t>
            </a:r>
            <a:r>
              <a:rPr lang="ru-RU" sz="2400" dirty="0" err="1"/>
              <a:t>cylindrical</a:t>
            </a:r>
            <a:r>
              <a:rPr lang="ru-RU" sz="2400" dirty="0"/>
              <a:t> </a:t>
            </a:r>
            <a:r>
              <a:rPr lang="ru-RU" sz="2400" dirty="0" err="1"/>
              <a:t>organelles</a:t>
            </a:r>
            <a:r>
              <a:rPr lang="ru-RU" sz="2400" dirty="0"/>
              <a:t> </a:t>
            </a:r>
            <a:r>
              <a:rPr lang="ru-RU" sz="2400" dirty="0" err="1"/>
              <a:t>near</a:t>
            </a:r>
            <a:r>
              <a:rPr lang="ru-RU" sz="2400" dirty="0"/>
              <a:t> </a:t>
            </a:r>
            <a:r>
              <a:rPr lang="ru-RU" sz="2400" dirty="0" err="1"/>
              <a:t>nucleus</a:t>
            </a:r>
            <a:r>
              <a:rPr lang="ru-RU" sz="2400" dirty="0"/>
              <a:t/>
            </a:r>
            <a:br>
              <a:rPr lang="ru-RU" sz="2400" dirty="0"/>
            </a:br>
            <a:endParaRPr lang="en-US" sz="2400" dirty="0"/>
          </a:p>
          <a:p>
            <a:pPr>
              <a:lnSpc>
                <a:spcPct val="80000"/>
              </a:lnSpc>
            </a:pPr>
            <a:r>
              <a:rPr lang="ru-RU" sz="2400" dirty="0"/>
              <a:t>- </a:t>
            </a:r>
            <a:r>
              <a:rPr lang="ru-RU" sz="2400" dirty="0" err="1"/>
              <a:t>Composed</a:t>
            </a:r>
            <a:r>
              <a:rPr lang="ru-RU" sz="2400" dirty="0"/>
              <a:t> </a:t>
            </a:r>
            <a:r>
              <a:rPr lang="ru-RU" sz="2400" dirty="0" err="1"/>
              <a:t>of</a:t>
            </a:r>
            <a:r>
              <a:rPr lang="ru-RU" sz="2400" dirty="0"/>
              <a:t> </a:t>
            </a:r>
            <a:r>
              <a:rPr lang="ru-RU" sz="2400" dirty="0" err="1"/>
              <a:t>nine</a:t>
            </a:r>
            <a:r>
              <a:rPr lang="ru-RU" sz="2400" dirty="0"/>
              <a:t> </a:t>
            </a:r>
            <a:r>
              <a:rPr lang="en-US" sz="2400" dirty="0" err="1" smtClean="0"/>
              <a:t>bandles</a:t>
            </a:r>
            <a:r>
              <a:rPr lang="ru-RU" sz="2400" dirty="0" smtClean="0"/>
              <a:t>, </a:t>
            </a:r>
            <a:r>
              <a:rPr lang="ru-RU" sz="2400" dirty="0" err="1"/>
              <a:t>each</a:t>
            </a:r>
            <a:r>
              <a:rPr lang="ru-RU" sz="2400" dirty="0"/>
              <a:t> </a:t>
            </a:r>
            <a:r>
              <a:rPr lang="ru-RU" sz="2400" dirty="0" err="1"/>
              <a:t>with</a:t>
            </a:r>
            <a:r>
              <a:rPr lang="ru-RU" sz="2400" dirty="0"/>
              <a:t> </a:t>
            </a:r>
            <a:r>
              <a:rPr lang="ru-RU" sz="2400" dirty="0" err="1"/>
              <a:t>three</a:t>
            </a:r>
            <a:r>
              <a:rPr lang="ru-RU" sz="2400" dirty="0"/>
              <a:t> </a:t>
            </a:r>
            <a:r>
              <a:rPr lang="ru-RU" sz="2400" dirty="0" err="1"/>
              <a:t>tubules</a:t>
            </a:r>
            <a:r>
              <a:rPr lang="ru-RU" sz="2400" dirty="0"/>
              <a:t/>
            </a:r>
            <a:br>
              <a:rPr lang="ru-RU" sz="2400" dirty="0"/>
            </a:br>
            <a:endParaRPr lang="en-US" sz="2400" dirty="0"/>
          </a:p>
          <a:p>
            <a:pPr>
              <a:lnSpc>
                <a:spcPct val="80000"/>
              </a:lnSpc>
            </a:pPr>
            <a:r>
              <a:rPr lang="ru-RU" sz="2400" dirty="0"/>
              <a:t>- </a:t>
            </a:r>
            <a:r>
              <a:rPr lang="ru-RU" sz="2400" dirty="0" err="1"/>
              <a:t>Involved</a:t>
            </a:r>
            <a:r>
              <a:rPr lang="ru-RU" sz="2400" dirty="0"/>
              <a:t> </a:t>
            </a:r>
            <a:r>
              <a:rPr lang="ru-RU" sz="2400" dirty="0" err="1"/>
              <a:t>in</a:t>
            </a:r>
            <a:r>
              <a:rPr lang="ru-RU" sz="2400" dirty="0"/>
              <a:t> </a:t>
            </a:r>
            <a:r>
              <a:rPr lang="ru-RU" sz="2400" dirty="0" err="1"/>
              <a:t>cellular</a:t>
            </a:r>
            <a:r>
              <a:rPr lang="ru-RU" sz="2400" dirty="0"/>
              <a:t> </a:t>
            </a:r>
            <a:r>
              <a:rPr lang="ru-RU" sz="2400" dirty="0" err="1"/>
              <a:t>division</a:t>
            </a:r>
            <a:r>
              <a:rPr lang="ru-RU" sz="2400" dirty="0"/>
              <a:t/>
            </a:r>
            <a:br>
              <a:rPr lang="ru-RU" sz="2400" dirty="0"/>
            </a:br>
            <a:endParaRPr lang="en-US" sz="2400" dirty="0"/>
          </a:p>
          <a:p>
            <a:pPr>
              <a:lnSpc>
                <a:spcPct val="80000"/>
              </a:lnSpc>
            </a:pPr>
            <a:r>
              <a:rPr lang="ru-RU" sz="2400" dirty="0"/>
              <a:t>- </a:t>
            </a:r>
            <a:r>
              <a:rPr lang="ru-RU" sz="2400" dirty="0" err="1"/>
              <a:t>Lie</a:t>
            </a:r>
            <a:r>
              <a:rPr lang="ru-RU" sz="2400" dirty="0"/>
              <a:t> </a:t>
            </a:r>
            <a:r>
              <a:rPr lang="ru-RU" sz="2400" dirty="0" err="1"/>
              <a:t>at</a:t>
            </a:r>
            <a:r>
              <a:rPr lang="ru-RU" sz="2400" dirty="0"/>
              <a:t> </a:t>
            </a:r>
            <a:r>
              <a:rPr lang="ru-RU" sz="2400" dirty="0" err="1"/>
              <a:t>right</a:t>
            </a:r>
            <a:r>
              <a:rPr lang="ru-RU" sz="2400" dirty="0"/>
              <a:t> </a:t>
            </a:r>
            <a:r>
              <a:rPr lang="ru-RU" sz="2400" dirty="0" err="1"/>
              <a:t>angles</a:t>
            </a:r>
            <a:r>
              <a:rPr lang="ru-RU" sz="2400" dirty="0"/>
              <a:t> </a:t>
            </a:r>
            <a:r>
              <a:rPr lang="ru-RU" sz="2400" dirty="0" err="1"/>
              <a:t>to</a:t>
            </a:r>
            <a:r>
              <a:rPr lang="ru-RU" sz="2400" dirty="0"/>
              <a:t> </a:t>
            </a:r>
            <a:r>
              <a:rPr lang="ru-RU" sz="2400" dirty="0" err="1"/>
              <a:t>each</a:t>
            </a:r>
            <a:r>
              <a:rPr lang="ru-RU" sz="2400" dirty="0"/>
              <a:t> </a:t>
            </a:r>
            <a:r>
              <a:rPr lang="ru-RU" sz="2400" dirty="0" err="1"/>
              <a:t>other</a:t>
            </a:r>
            <a:r>
              <a:rPr lang="ru-RU" sz="2400" dirty="0"/>
              <a:t> </a:t>
            </a:r>
          </a:p>
        </p:txBody>
      </p:sp>
      <p:pic>
        <p:nvPicPr>
          <p:cNvPr id="47114" name="Picture 10" descr="Image116"/>
          <p:cNvPicPr>
            <a:picLocks noChangeAspect="1" noChangeArrowheads="1"/>
          </p:cNvPicPr>
          <p:nvPr/>
        </p:nvPicPr>
        <p:blipFill>
          <a:blip r:embed="rId2" cstate="email">
            <a:extLst>
              <a:ext uri="{28A0092B-C50C-407E-A947-70E740481C1C}">
                <a14:useLocalDpi xmlns:a14="http://schemas.microsoft.com/office/drawing/2010/main"/>
              </a:ext>
            </a:extLst>
          </a:blip>
          <a:srcRect t="1759" r="318" b="4990"/>
          <a:stretch>
            <a:fillRect/>
          </a:stretch>
        </p:blipFill>
        <p:spPr bwMode="auto">
          <a:xfrm>
            <a:off x="2411760" y="729869"/>
            <a:ext cx="6732240" cy="58255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107">
                                            <p:txEl>
                                              <p:pRg st="1" end="1"/>
                                            </p:txEl>
                                          </p:spTgt>
                                        </p:tgtEl>
                                        <p:attrNameLst>
                                          <p:attrName>style.visibility</p:attrName>
                                        </p:attrNameLst>
                                      </p:cBhvr>
                                      <p:to>
                                        <p:strVal val="visible"/>
                                      </p:to>
                                    </p:set>
                                    <p:anim calcmode="lin" valueType="num">
                                      <p:cBhvr additive="base">
                                        <p:cTn id="12"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7107">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7107">
                                            <p:txEl>
                                              <p:pRg st="2" end="2"/>
                                            </p:txEl>
                                          </p:spTgt>
                                        </p:tgtEl>
                                        <p:attrNameLst>
                                          <p:attrName>style.visibility</p:attrName>
                                        </p:attrNameLst>
                                      </p:cBhvr>
                                      <p:to>
                                        <p:strVal val="visible"/>
                                      </p:to>
                                    </p:set>
                                    <p:anim calcmode="lin" valueType="num">
                                      <p:cBhvr additive="base">
                                        <p:cTn id="17" dur="500" fill="hold"/>
                                        <p:tgtEl>
                                          <p:spTgt spid="47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107">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7107">
                                            <p:txEl>
                                              <p:pRg st="3" end="3"/>
                                            </p:txEl>
                                          </p:spTgt>
                                        </p:tgtEl>
                                        <p:attrNameLst>
                                          <p:attrName>style.visibility</p:attrName>
                                        </p:attrNameLst>
                                      </p:cBhvr>
                                      <p:to>
                                        <p:strVal val="visible"/>
                                      </p:to>
                                    </p:set>
                                    <p:anim calcmode="lin" valueType="num">
                                      <p:cBhvr additive="base">
                                        <p:cTn id="22" dur="500" fill="hold"/>
                                        <p:tgtEl>
                                          <p:spTgt spid="47107">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47107">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47107">
                                            <p:txEl>
                                              <p:pRg st="4" end="4"/>
                                            </p:txEl>
                                          </p:spTgt>
                                        </p:tgtEl>
                                        <p:attrNameLst>
                                          <p:attrName>style.visibility</p:attrName>
                                        </p:attrNameLst>
                                      </p:cBhvr>
                                      <p:to>
                                        <p:strVal val="visible"/>
                                      </p:to>
                                    </p:set>
                                    <p:anim calcmode="lin" valueType="num">
                                      <p:cBhvr additive="base">
                                        <p:cTn id="27" dur="500" fill="hold"/>
                                        <p:tgtEl>
                                          <p:spTgt spid="4710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710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7114"/>
                                        </p:tgtEl>
                                        <p:attrNameLst>
                                          <p:attrName>style.visibility</p:attrName>
                                        </p:attrNameLst>
                                      </p:cBhvr>
                                      <p:to>
                                        <p:strVal val="visible"/>
                                      </p:to>
                                    </p:set>
                                    <p:anim calcmode="lin" valueType="num">
                                      <p:cBhvr additive="base">
                                        <p:cTn id="31" dur="500" fill="hold"/>
                                        <p:tgtEl>
                                          <p:spTgt spid="47114"/>
                                        </p:tgtEl>
                                        <p:attrNameLst>
                                          <p:attrName>ppt_x</p:attrName>
                                        </p:attrNameLst>
                                      </p:cBhvr>
                                      <p:tavLst>
                                        <p:tav tm="0">
                                          <p:val>
                                            <p:strVal val="#ppt_x"/>
                                          </p:val>
                                        </p:tav>
                                        <p:tav tm="100000">
                                          <p:val>
                                            <p:strVal val="#ppt_x"/>
                                          </p:val>
                                        </p:tav>
                                      </p:tavLst>
                                    </p:anim>
                                    <p:anim calcmode="lin" valueType="num">
                                      <p:cBhvr additive="base">
                                        <p:cTn id="32" dur="500" fill="hold"/>
                                        <p:tgtEl>
                                          <p:spTgt spid="47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115</a:t>
            </a:fld>
            <a:endParaRPr lang="ru-RU"/>
          </a:p>
        </p:txBody>
      </p:sp>
      <p:sp>
        <p:nvSpPr>
          <p:cNvPr id="5121" name="Rectangle 1"/>
          <p:cNvSpPr>
            <a:spLocks noChangeArrowheads="1"/>
          </p:cNvSpPr>
          <p:nvPr/>
        </p:nvSpPr>
        <p:spPr bwMode="auto">
          <a:xfrm>
            <a:off x="755576" y="721433"/>
            <a:ext cx="8388424"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all volume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animal or young plant cells.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plant cell</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differentiation</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 small </a:t>
            </a: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vacuolar bubbles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large vacuole</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en-US" b="1" dirty="0" smtClean="0">
                <a:solidFill>
                  <a:srgbClr val="00B050"/>
                </a:solidFill>
                <a:latin typeface="Arial" pitchFamily="34" charset="0"/>
                <a:ea typeface="Calibri" pitchFamily="34" charset="0"/>
                <a:cs typeface="Arial" pitchFamily="34" charset="0"/>
              </a:rPr>
              <a:t>	Cytoplasm</a:t>
            </a:r>
            <a:r>
              <a:rPr lang="en-US" dirty="0" smtClean="0">
                <a:solidFill>
                  <a:srgbClr val="00B050"/>
                </a:solidFill>
                <a:latin typeface="Arial" pitchFamily="34" charset="0"/>
                <a:ea typeface="Calibri" pitchFamily="34" charset="0"/>
                <a:cs typeface="Arial" pitchFamily="34" charset="0"/>
              </a:rPr>
              <a:t> </a:t>
            </a:r>
            <a:r>
              <a:rPr lang="en-US" b="1" dirty="0" smtClean="0">
                <a:solidFill>
                  <a:srgbClr val="00B050"/>
                </a:solidFill>
                <a:latin typeface="Arial" pitchFamily="34" charset="0"/>
                <a:ea typeface="Calibri" pitchFamily="34" charset="0"/>
                <a:cs typeface="Arial" pitchFamily="34" charset="0"/>
              </a:rPr>
              <a:t>movement</a:t>
            </a:r>
            <a:r>
              <a:rPr lang="en-US" dirty="0" smtClean="0">
                <a:solidFill>
                  <a:srgbClr val="00B050"/>
                </a:solidFill>
                <a:latin typeface="Arial" pitchFamily="34" charset="0"/>
                <a:ea typeface="Calibri" pitchFamily="34" charset="0"/>
                <a:cs typeface="Arial" pitchFamily="34" charset="0"/>
              </a:rPr>
              <a:t> </a:t>
            </a:r>
            <a:r>
              <a:rPr lang="en-US" b="1" dirty="0" smtClean="0">
                <a:solidFill>
                  <a:srgbClr val="00B050"/>
                </a:solidFill>
                <a:latin typeface="Arial" pitchFamily="34" charset="0"/>
                <a:ea typeface="Calibri" pitchFamily="34" charset="0"/>
                <a:cs typeface="Arial" pitchFamily="34" charset="0"/>
              </a:rPr>
              <a:t>:</a:t>
            </a:r>
            <a:r>
              <a:rPr kumimoji="0" lang="en-US" b="0" i="0" u="none" strike="noStrike" cap="none" normalizeH="0" baseline="0" dirty="0" smtClean="0">
                <a:ln>
                  <a:noFill/>
                </a:ln>
                <a:solidFill>
                  <a:srgbClr val="00B050"/>
                </a:solidFill>
                <a:effectLst/>
                <a:latin typeface="Arial" pitchFamily="34" charset="0"/>
                <a:ea typeface="Calibri" pitchFamily="34" charset="0"/>
                <a:cs typeface="Arial" pitchFamily="34" charset="0"/>
              </a:rPr>
              <a:t> </a:t>
            </a:r>
          </a:p>
          <a:p>
            <a:pPr lvl="0" eaLnBrk="0" fontAlgn="base" hangingPunct="0">
              <a:spcBef>
                <a:spcPct val="0"/>
              </a:spcBef>
              <a:spcAft>
                <a:spcPct val="0"/>
              </a:spcAf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good for </a:t>
            </a:r>
            <a:r>
              <a:rPr lang="en-US" dirty="0" smtClean="0">
                <a:latin typeface="Arial" pitchFamily="34" charset="0"/>
                <a:ea typeface="Calibri" pitchFamily="34" charset="0"/>
                <a:cs typeface="Arial" pitchFamily="34" charset="0"/>
              </a:rPr>
              <a:t>organelles placement,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for biochemical reactions, for metabolic products release, etc.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main mechanism of the locomotion in </a:t>
            </a:r>
            <a:r>
              <a:rPr kumimoji="0" lang="en-US"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protists</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b="0" i="1" u="none" strike="noStrike" cap="none" normalizeH="0" baseline="0" dirty="0" smtClean="0">
                <a:ln>
                  <a:noFill/>
                </a:ln>
                <a:solidFill>
                  <a:schemeClr val="tx1"/>
                </a:solidFill>
                <a:effectLst/>
                <a:latin typeface="Arial" pitchFamily="34" charset="0"/>
                <a:ea typeface="Calibri" pitchFamily="34" charset="0"/>
                <a:cs typeface="Arial" pitchFamily="34" charset="0"/>
              </a:rPr>
              <a:t>Amoeba</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lang="en-US" dirty="0" smtClean="0">
                <a:latin typeface="Arial" pitchFamily="34" charset="0"/>
                <a:cs typeface="Arial" pitchFamily="34" charset="0"/>
              </a:rPr>
              <a:t> 	</a:t>
            </a:r>
          </a:p>
          <a:p>
            <a:pPr lvl="0" eaLnBrk="0" fontAlgn="base" hangingPunct="0">
              <a:spcBef>
                <a:spcPct val="0"/>
              </a:spcBef>
              <a:spcAft>
                <a:spcPct val="0"/>
              </a:spcAft>
            </a:pPr>
            <a:r>
              <a:rPr lang="en-US" b="1" dirty="0" smtClean="0">
                <a:latin typeface="Arial" pitchFamily="34" charset="0"/>
                <a:ea typeface="Calibri" pitchFamily="34" charset="0"/>
                <a:cs typeface="Arial" pitchFamily="34" charset="0"/>
              </a:rPr>
              <a:t>Cytoplasm water </a:t>
            </a:r>
            <a:r>
              <a:rPr lang="en-US" dirty="0" smtClean="0">
                <a:latin typeface="Arial" pitchFamily="34" charset="0"/>
                <a:ea typeface="Calibri" pitchFamily="34" charset="0"/>
                <a:cs typeface="Arial" pitchFamily="34" charset="0"/>
              </a:rPr>
              <a:t>content is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75-85%.</a:t>
            </a:r>
            <a:r>
              <a:rPr kumimoji="0" lang="en-US"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lang="en-US" dirty="0" smtClean="0">
              <a:latin typeface="Arial" pitchFamily="34" charset="0"/>
              <a:ea typeface="Calibri" pitchFamily="34" charset="0"/>
              <a:cs typeface="Arial" pitchFamily="34" charset="0"/>
            </a:endParaRPr>
          </a:p>
          <a:p>
            <a:pPr lvl="2" eaLnBrk="0" fontAlgn="base" hangingPunct="0">
              <a:spcBef>
                <a:spcPct val="0"/>
              </a:spcBef>
              <a:spcAft>
                <a:spcPct val="0"/>
              </a:spcAft>
            </a:pPr>
            <a:r>
              <a:rPr lang="en-US" dirty="0" smtClean="0">
                <a:latin typeface="Arial" pitchFamily="34" charset="0"/>
                <a:ea typeface="Calibri" pitchFamily="34" charset="0"/>
                <a:cs typeface="Arial" pitchFamily="34" charset="0"/>
              </a:rPr>
              <a:t>O</a:t>
            </a:r>
            <a:r>
              <a:rPr kumimoji="0" lang="en-US" b="0" i="0" u="none" strike="noStrike" cap="none" normalizeH="0" dirty="0" smtClean="0">
                <a:ln>
                  <a:noFill/>
                </a:ln>
                <a:solidFill>
                  <a:schemeClr val="tx1"/>
                </a:solidFill>
                <a:effectLst/>
                <a:latin typeface="Arial" pitchFamily="34" charset="0"/>
                <a:ea typeface="Calibri" pitchFamily="34" charset="0"/>
                <a:cs typeface="Arial" pitchFamily="34" charset="0"/>
              </a:rPr>
              <a:t>ther constituents: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ea typeface="Calibri" pitchFamily="34" charset="0"/>
                <a:cs typeface="Arial" pitchFamily="34" charset="0"/>
              </a:rPr>
              <a:t>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proteins &amp; amino acids - 10-12%,   </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ea typeface="Calibri" pitchFamily="34" charset="0"/>
                <a:cs typeface="Arial" pitchFamily="34" charset="0"/>
              </a:rPr>
              <a:t>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carbohydrates 4-6%, </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ea typeface="Calibri" pitchFamily="34" charset="0"/>
                <a:cs typeface="Arial" pitchFamily="34" charset="0"/>
              </a:rPr>
              <a:t>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lipids – 2-3%, </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ea typeface="Calibri" pitchFamily="34" charset="0"/>
                <a:cs typeface="Arial" pitchFamily="34" charset="0"/>
              </a:rPr>
              <a:t>	                 </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inorganic &amp; other compounds – 1%.</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All these are in colloidal solution, which is not mixed with water or vacuole content.</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ea typeface="Calibri" pitchFamily="34" charset="0"/>
                <a:cs typeface="Arial" pitchFamily="34" charset="0"/>
              </a:rPr>
              <a:t>Water is a medium in which all cellular activities take place. Water molecule polarity allows the formation of hydrogen bounds with other molecules of water and with molecules of other compounds, proteins, NA, carbohydrates, etc.</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3419872" y="57121"/>
            <a:ext cx="305509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fontAlgn="base">
              <a:spcBef>
                <a:spcPct val="0"/>
              </a:spcBef>
              <a:spcAft>
                <a:spcPct val="0"/>
              </a:spcAft>
            </a:pPr>
            <a:r>
              <a:rPr lang="en-US" sz="2400" b="1" dirty="0" smtClean="0">
                <a:solidFill>
                  <a:schemeClr val="tx1"/>
                </a:solidFill>
                <a:latin typeface="Arial" pitchFamily="34" charset="0"/>
                <a:ea typeface="Calibri" pitchFamily="34" charset="0"/>
                <a:cs typeface="Arial" pitchFamily="34" charset="0"/>
              </a:rPr>
              <a:t>Cytoplasm</a:t>
            </a:r>
            <a:r>
              <a:rPr lang="en-US" sz="2400" dirty="0" smtClean="0">
                <a:solidFill>
                  <a:schemeClr val="tx1"/>
                </a:solidFill>
                <a:latin typeface="Arial" pitchFamily="34" charset="0"/>
                <a:ea typeface="Calibri" pitchFamily="34" charset="0"/>
                <a:cs typeface="Arial" pitchFamily="34" charset="0"/>
              </a:rPr>
              <a:t> </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ellsA - 0010.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851920" y="332656"/>
            <a:ext cx="2808312" cy="3384376"/>
          </a:xfrm>
          <a:prstGeom prst="rect">
            <a:avLst/>
          </a:prstGeom>
        </p:spPr>
      </p:pic>
      <p:sp>
        <p:nvSpPr>
          <p:cNvPr id="3" name="Прямоугольник 2"/>
          <p:cNvSpPr/>
          <p:nvPr/>
        </p:nvSpPr>
        <p:spPr>
          <a:xfrm>
            <a:off x="755576" y="3834914"/>
            <a:ext cx="8388424" cy="2246769"/>
          </a:xfrm>
          <a:prstGeom prst="rect">
            <a:avLst/>
          </a:prstGeom>
        </p:spPr>
        <p:txBody>
          <a:bodyPr wrap="square">
            <a:spAutoFit/>
          </a:bodyPr>
          <a:lstStyle/>
          <a:p>
            <a:r>
              <a:rPr lang="en-US" sz="2000" i="1" dirty="0" smtClean="0">
                <a:latin typeface="Arial" pitchFamily="34" charset="0"/>
                <a:cs typeface="Arial" pitchFamily="34" charset="0"/>
              </a:rPr>
              <a:t>(Top) </a:t>
            </a:r>
            <a:r>
              <a:rPr lang="en-US" sz="2000" dirty="0" smtClean="0">
                <a:latin typeface="Arial" pitchFamily="34" charset="0"/>
                <a:cs typeface="Arial" pitchFamily="34" charset="0"/>
              </a:rPr>
              <a:t>The electrons of the 2 covalent  bonds in water are closer to the oxygen atom than to the </a:t>
            </a:r>
            <a:r>
              <a:rPr lang="en-US" sz="2000" dirty="0" err="1" smtClean="0">
                <a:latin typeface="Arial" pitchFamily="34" charset="0"/>
                <a:cs typeface="Arial" pitchFamily="34" charset="0"/>
              </a:rPr>
              <a:t>hydrogens</a:t>
            </a:r>
            <a:r>
              <a:rPr lang="en-US" sz="2000" dirty="0" smtClean="0">
                <a:latin typeface="Arial" pitchFamily="34" charset="0"/>
                <a:cs typeface="Arial" pitchFamily="34" charset="0"/>
              </a:rPr>
              <a:t>, imparting a partial negative charge to the oxygen and a partial positive charge to the </a:t>
            </a:r>
            <a:r>
              <a:rPr lang="en-US" sz="2000" dirty="0" err="1" smtClean="0">
                <a:latin typeface="Arial" pitchFamily="34" charset="0"/>
                <a:cs typeface="Arial" pitchFamily="34" charset="0"/>
              </a:rPr>
              <a:t>hydrogens</a:t>
            </a:r>
            <a:r>
              <a:rPr lang="en-US" sz="2000" dirty="0" smtClean="0">
                <a:latin typeface="Arial" pitchFamily="34" charset="0"/>
                <a:cs typeface="Arial" pitchFamily="34" charset="0"/>
              </a:rPr>
              <a:t>.</a:t>
            </a:r>
            <a:r>
              <a:rPr lang="en-US" sz="2000" i="1" dirty="0" smtClean="0">
                <a:latin typeface="Arial" pitchFamily="34" charset="0"/>
                <a:cs typeface="Arial" pitchFamily="34" charset="0"/>
              </a:rPr>
              <a:t> </a:t>
            </a:r>
          </a:p>
          <a:p>
            <a:r>
              <a:rPr lang="en-US" sz="2000" i="1" dirty="0" smtClean="0">
                <a:latin typeface="Arial" pitchFamily="34" charset="0"/>
                <a:cs typeface="Arial" pitchFamily="34" charset="0"/>
              </a:rPr>
              <a:t>(Bottom) </a:t>
            </a:r>
            <a:r>
              <a:rPr lang="en-US" sz="2000" dirty="0" smtClean="0">
                <a:latin typeface="Arial" pitchFamily="34" charset="0"/>
                <a:cs typeface="Arial" pitchFamily="34" charset="0"/>
              </a:rPr>
              <a:t>This polarity promotes the formation of hydrogen bonds between adjacent water molecules in which the hydrogen atom of one water molecule interacts weakly with the oxygen atom of an adjacent water molecule.</a:t>
            </a:r>
            <a:endParaRPr lang="ru-RU" sz="2000" dirty="0">
              <a:latin typeface="Arial" pitchFamily="34" charset="0"/>
              <a:cs typeface="Arial" pitchFamily="34" charset="0"/>
            </a:endParaRPr>
          </a:p>
        </p:txBody>
      </p:sp>
      <p:sp>
        <p:nvSpPr>
          <p:cNvPr id="5" name="Номер слайда 4"/>
          <p:cNvSpPr>
            <a:spLocks noGrp="1"/>
          </p:cNvSpPr>
          <p:nvPr>
            <p:ph type="sldNum" sz="quarter" idx="12"/>
          </p:nvPr>
        </p:nvSpPr>
        <p:spPr/>
        <p:txBody>
          <a:bodyPr/>
          <a:lstStyle/>
          <a:p>
            <a:fld id="{D4FEE247-F1D9-4978-BC24-E4E20778E7B9}" type="slidenum">
              <a:rPr lang="ru-RU" smtClean="0"/>
              <a:pPr/>
              <a:t>116</a:t>
            </a:fld>
            <a:endParaRPr lang="ru-RU"/>
          </a:p>
        </p:txBody>
      </p:sp>
      <p:sp>
        <p:nvSpPr>
          <p:cNvPr id="6" name="Прямоугольник 5"/>
          <p:cNvSpPr/>
          <p:nvPr/>
        </p:nvSpPr>
        <p:spPr>
          <a:xfrm>
            <a:off x="2339752" y="-96767"/>
            <a:ext cx="5328592"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a:r>
              <a:rPr lang="en-US" sz="2000" b="1" dirty="0" smtClean="0">
                <a:solidFill>
                  <a:prstClr val="black"/>
                </a:solidFill>
                <a:latin typeface="Arial" pitchFamily="34" charset="0"/>
                <a:cs typeface="Arial" pitchFamily="34" charset="0"/>
              </a:rPr>
              <a:t>Hydrogen Bonding in Water</a:t>
            </a:r>
            <a:r>
              <a:rPr lang="en-US" sz="2000" i="1" dirty="0" smtClean="0">
                <a:solidFill>
                  <a:prstClr val="black"/>
                </a:solidFill>
                <a:latin typeface="Arial" pitchFamily="34" charset="0"/>
                <a:cs typeface="Arial" pitchFamily="34" charset="0"/>
              </a:rPr>
              <a:t> </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117</a:t>
            </a:fld>
            <a:endParaRPr lang="ru-RU"/>
          </a:p>
        </p:txBody>
      </p:sp>
      <p:sp>
        <p:nvSpPr>
          <p:cNvPr id="3" name="Rectangle 3"/>
          <p:cNvSpPr txBox="1">
            <a:spLocks noRot="1" noChangeArrowheads="1"/>
          </p:cNvSpPr>
          <p:nvPr/>
        </p:nvSpPr>
        <p:spPr>
          <a:xfrm>
            <a:off x="457200" y="404664"/>
            <a:ext cx="8229600"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rgbClr val="FF0000"/>
                </a:solidFill>
                <a:effectLst/>
                <a:uLnTx/>
                <a:uFillTx/>
                <a:latin typeface="+mn-lt"/>
                <a:ea typeface="+mn-ea"/>
                <a:cs typeface="+mn-cs"/>
              </a:rPr>
              <a:t>Cytoplasm</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 Viscous contents of cell</a:t>
            </a:r>
            <a:r>
              <a:rPr kumimoji="0" lang="en-US" sz="3200" b="0" i="0" u="none" strike="noStrike" kern="1200" cap="none" spc="0" normalizeH="0" baseline="0" noProof="0" dirty="0" smtClean="0">
                <a:ln>
                  <a:noFill/>
                </a:ln>
                <a:solidFill>
                  <a:schemeClr val="folHlink"/>
                </a:solidFill>
                <a:effectLst/>
                <a:uLnTx/>
                <a:uFillTx/>
                <a:latin typeface="+mn-lt"/>
                <a:ea typeface="+mn-ea"/>
                <a:cs typeface="+mn-cs"/>
              </a:rPr>
              <a:t> between the nuclear membrane and the plasma membrane (PM)</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This include cell organelles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err="1" smtClean="0">
                <a:ln>
                  <a:noFill/>
                </a:ln>
                <a:solidFill>
                  <a:srgbClr val="FF0066"/>
                </a:solidFill>
                <a:effectLst/>
                <a:uLnTx/>
                <a:uFillTx/>
                <a:latin typeface="+mn-lt"/>
                <a:ea typeface="+mn-ea"/>
                <a:cs typeface="+mn-cs"/>
              </a:rPr>
              <a:t>Cytosol</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aqueous part. </a:t>
            </a:r>
            <a:r>
              <a:rPr kumimoji="0" lang="en-US" sz="3200" b="0" i="0" u="none" strike="noStrike" kern="1200" cap="none" spc="0" normalizeH="0" baseline="0" noProof="0" dirty="0" smtClean="0">
                <a:ln>
                  <a:noFill/>
                </a:ln>
                <a:solidFill>
                  <a:schemeClr val="folHlink"/>
                </a:solidFill>
                <a:effectLst/>
                <a:uLnTx/>
                <a:uFillTx/>
                <a:latin typeface="+mn-lt"/>
                <a:ea typeface="+mn-ea"/>
                <a:cs typeface="+mn-cs"/>
              </a:rPr>
              <a:t>The semi-fluid medium found in the cytoplasm.</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This does not include the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organelles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rgbClr val="FF0066"/>
                </a:solidFill>
                <a:effectLst/>
                <a:uLnTx/>
                <a:uFillTx/>
                <a:latin typeface="+mn-lt"/>
                <a:ea typeface="+mn-ea"/>
                <a:cs typeface="+mn-cs"/>
              </a:rPr>
              <a:t>Cytoskeleton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lang="en-US" sz="3200" noProof="0" dirty="0" smtClean="0"/>
              <a:t>h</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ighly organized network of fibrous proteins that support the cell.</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image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1840" y="0"/>
            <a:ext cx="3168352" cy="4788918"/>
          </a:xfrm>
          <a:prstGeom prst="rect">
            <a:avLst/>
          </a:prstGeom>
          <a:noFill/>
          <a:ln w="9525">
            <a:noFill/>
            <a:miter lim="800000"/>
            <a:headEnd/>
            <a:tailEnd/>
          </a:ln>
        </p:spPr>
      </p:pic>
      <p:sp>
        <p:nvSpPr>
          <p:cNvPr id="3481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6" name="Номер слайда 5"/>
          <p:cNvSpPr>
            <a:spLocks noGrp="1"/>
          </p:cNvSpPr>
          <p:nvPr>
            <p:ph type="sldNum" sz="quarter" idx="12"/>
          </p:nvPr>
        </p:nvSpPr>
        <p:spPr/>
        <p:txBody>
          <a:bodyPr/>
          <a:lstStyle/>
          <a:p>
            <a:fld id="{D4FEE247-F1D9-4978-BC24-E4E20778E7B9}" type="slidenum">
              <a:rPr lang="ru-RU" smtClean="0"/>
              <a:pPr/>
              <a:t>118</a:t>
            </a:fld>
            <a:endParaRPr lang="ru-RU"/>
          </a:p>
        </p:txBody>
      </p:sp>
      <p:sp>
        <p:nvSpPr>
          <p:cNvPr id="7" name="Прямоугольник 6"/>
          <p:cNvSpPr/>
          <p:nvPr/>
        </p:nvSpPr>
        <p:spPr>
          <a:xfrm>
            <a:off x="683568" y="4797152"/>
            <a:ext cx="8460432" cy="1938992"/>
          </a:xfrm>
          <a:prstGeom prst="rect">
            <a:avLst/>
          </a:prstGeom>
        </p:spPr>
        <p:txBody>
          <a:bodyPr wrap="square">
            <a:spAutoFit/>
          </a:bodyPr>
          <a:lstStyle/>
          <a:p>
            <a:pPr marR="38100"/>
            <a:r>
              <a:rPr lang="en-US" sz="2000" b="1" i="1" spc="20" dirty="0" smtClean="0">
                <a:solidFill>
                  <a:srgbClr val="000000"/>
                </a:solidFill>
                <a:latin typeface="Arial" pitchFamily="34" charset="0"/>
                <a:ea typeface="Segoe UI"/>
                <a:cs typeface="Arial" pitchFamily="34" charset="0"/>
              </a:rPr>
              <a:t>Role of Water as a Solvent</a:t>
            </a:r>
            <a:r>
              <a:rPr lang="en-US" sz="2000" i="1" dirty="0" smtClean="0">
                <a:solidFill>
                  <a:srgbClr val="000000"/>
                </a:solidFill>
                <a:latin typeface="Arial" pitchFamily="34" charset="0"/>
                <a:ea typeface="Segoe UI"/>
                <a:cs typeface="Arial" pitchFamily="34" charset="0"/>
              </a:rPr>
              <a:t> </a:t>
            </a:r>
            <a:r>
              <a:rPr lang="en-US" sz="2000" i="1" spc="-20" dirty="0" smtClean="0">
                <a:solidFill>
                  <a:srgbClr val="000000"/>
                </a:solidFill>
                <a:latin typeface="Arial" pitchFamily="34" charset="0"/>
                <a:ea typeface="Bookman Old Style"/>
                <a:cs typeface="Arial" pitchFamily="34" charset="0"/>
              </a:rPr>
              <a:t>(Top) </a:t>
            </a:r>
            <a:r>
              <a:rPr lang="en-US" sz="2000" spc="-25" dirty="0" smtClean="0">
                <a:latin typeface="Arial" pitchFamily="34" charset="0"/>
                <a:ea typeface="Bookman Old Style"/>
                <a:cs typeface="Arial" pitchFamily="34" charset="0"/>
              </a:rPr>
              <a:t>The ability of the water molecule to form hydrogen bonds helps it to </a:t>
            </a:r>
            <a:r>
              <a:rPr lang="en-US" sz="2000" spc="-25" dirty="0" err="1" smtClean="0">
                <a:latin typeface="Arial" pitchFamily="34" charset="0"/>
                <a:ea typeface="Bookman Old Style"/>
                <a:cs typeface="Arial" pitchFamily="34" charset="0"/>
              </a:rPr>
              <a:t>solubilize</a:t>
            </a:r>
            <a:r>
              <a:rPr lang="en-US" sz="2000" spc="-25" dirty="0" smtClean="0">
                <a:latin typeface="Arial" pitchFamily="34" charset="0"/>
                <a:ea typeface="Bookman Old Style"/>
                <a:cs typeface="Arial" pitchFamily="34" charset="0"/>
              </a:rPr>
              <a:t> other substances to which it can bond.</a:t>
            </a:r>
            <a:r>
              <a:rPr lang="en-US" sz="2000" spc="-20" dirty="0" smtClean="0">
                <a:solidFill>
                  <a:srgbClr val="000000"/>
                </a:solidFill>
                <a:latin typeface="Arial" pitchFamily="34" charset="0"/>
                <a:ea typeface="Bookman Old Style"/>
                <a:cs typeface="Arial" pitchFamily="34" charset="0"/>
              </a:rPr>
              <a:t> </a:t>
            </a:r>
          </a:p>
          <a:p>
            <a:pPr marR="38100"/>
            <a:r>
              <a:rPr lang="en-US" sz="2000" spc="-20" dirty="0" smtClean="0">
                <a:solidFill>
                  <a:srgbClr val="000000"/>
                </a:solidFill>
                <a:latin typeface="Arial" pitchFamily="34" charset="0"/>
                <a:ea typeface="Bookman Old Style"/>
                <a:cs typeface="Arial" pitchFamily="34" charset="0"/>
              </a:rPr>
              <a:t>(</a:t>
            </a:r>
            <a:r>
              <a:rPr lang="en-US" sz="2000" i="1" spc="-20" dirty="0" smtClean="0">
                <a:solidFill>
                  <a:srgbClr val="000000"/>
                </a:solidFill>
                <a:latin typeface="Arial" pitchFamily="34" charset="0"/>
                <a:ea typeface="Bookman Old Style"/>
                <a:cs typeface="Arial" pitchFamily="34" charset="0"/>
              </a:rPr>
              <a:t>Middle</a:t>
            </a:r>
            <a:r>
              <a:rPr lang="en-US" sz="2000" spc="-20" dirty="0" smtClean="0">
                <a:solidFill>
                  <a:srgbClr val="000000"/>
                </a:solidFill>
                <a:latin typeface="Arial" pitchFamily="34" charset="0"/>
                <a:ea typeface="Bookman Old Style"/>
                <a:cs typeface="Arial" pitchFamily="34" charset="0"/>
              </a:rPr>
              <a:t>) </a:t>
            </a:r>
            <a:r>
              <a:rPr lang="en-US" sz="2000" spc="-25" dirty="0" smtClean="0">
                <a:latin typeface="Arial" pitchFamily="34" charset="0"/>
                <a:ea typeface="Bookman Old Style"/>
                <a:cs typeface="Arial" pitchFamily="34" charset="0"/>
              </a:rPr>
              <a:t>The polarity of the water molecule allows its positively and negatively charged regions to interact with ions.</a:t>
            </a:r>
            <a:r>
              <a:rPr lang="en-US" sz="2000" spc="-20" dirty="0" smtClean="0">
                <a:solidFill>
                  <a:srgbClr val="000000"/>
                </a:solidFill>
                <a:latin typeface="Arial" pitchFamily="34" charset="0"/>
                <a:ea typeface="Bookman Old Style"/>
                <a:cs typeface="Arial" pitchFamily="34" charset="0"/>
              </a:rPr>
              <a:t> (Bottom) </a:t>
            </a:r>
            <a:r>
              <a:rPr lang="en-US" sz="2000" spc="-25" dirty="0" smtClean="0">
                <a:latin typeface="Arial" pitchFamily="34" charset="0"/>
                <a:ea typeface="Bookman Old Style"/>
                <a:cs typeface="Arial" pitchFamily="34" charset="0"/>
              </a:rPr>
              <a:t>The polarity of the water molecule also facilitates its interaction with polar molecules</a:t>
            </a:r>
            <a:r>
              <a:rPr lang="en-US" sz="2000" i="1" spc="-25" dirty="0" smtClean="0">
                <a:latin typeface="Arial" pitchFamily="34" charset="0"/>
                <a:ea typeface="Bookman Old Style"/>
                <a:cs typeface="Arial" pitchFamily="34" charset="0"/>
              </a:rPr>
              <a:t>.</a:t>
            </a:r>
            <a:endParaRPr lang="ru-RU" sz="2000" i="1" spc="-25" dirty="0">
              <a:latin typeface="Arial" pitchFamily="34" charset="0"/>
              <a:ea typeface="Bookman Old Style"/>
              <a:cs typeface="Arial" pitchFamily="34" charset="0"/>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ellsB - 0010.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19672" y="949480"/>
            <a:ext cx="5967084" cy="1903456"/>
          </a:xfrm>
          <a:prstGeom prst="rect">
            <a:avLst/>
          </a:prstGeom>
        </p:spPr>
      </p:pic>
      <p:sp>
        <p:nvSpPr>
          <p:cNvPr id="614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6" name="Номер слайда 5"/>
          <p:cNvSpPr>
            <a:spLocks noGrp="1"/>
          </p:cNvSpPr>
          <p:nvPr>
            <p:ph type="sldNum" sz="quarter" idx="12"/>
          </p:nvPr>
        </p:nvSpPr>
        <p:spPr/>
        <p:txBody>
          <a:bodyPr/>
          <a:lstStyle/>
          <a:p>
            <a:fld id="{D4FEE247-F1D9-4978-BC24-E4E20778E7B9}" type="slidenum">
              <a:rPr lang="ru-RU" smtClean="0"/>
              <a:pPr/>
              <a:t>119</a:t>
            </a:fld>
            <a:endParaRPr lang="ru-RU"/>
          </a:p>
        </p:txBody>
      </p:sp>
      <p:sp>
        <p:nvSpPr>
          <p:cNvPr id="7" name="Прямоугольник 6"/>
          <p:cNvSpPr/>
          <p:nvPr/>
        </p:nvSpPr>
        <p:spPr>
          <a:xfrm>
            <a:off x="1907704" y="3006144"/>
            <a:ext cx="7236296" cy="2308324"/>
          </a:xfrm>
          <a:prstGeom prst="rect">
            <a:avLst/>
          </a:prstGeom>
        </p:spPr>
        <p:txBody>
          <a:bodyPr wrap="square">
            <a:spAutoFit/>
          </a:bodyPr>
          <a:lstStyle/>
          <a:p>
            <a:r>
              <a:rPr lang="en-US" sz="2400" spc="-25" dirty="0" smtClean="0">
                <a:solidFill>
                  <a:srgbClr val="000000"/>
                </a:solidFill>
                <a:latin typeface="Arial" pitchFamily="34" charset="0"/>
                <a:ea typeface="Bookman Old Style"/>
                <a:cs typeface="Arial" pitchFamily="34" charset="0"/>
              </a:rPr>
              <a:t>The </a:t>
            </a:r>
            <a:r>
              <a:rPr lang="en-US" sz="2400" spc="-25" dirty="0" smtClean="0">
                <a:latin typeface="Arial" pitchFamily="34" charset="0"/>
                <a:ea typeface="Bookman Old Style"/>
                <a:cs typeface="Arial" pitchFamily="34" charset="0"/>
              </a:rPr>
              <a:t>colored circles represent chemical building blocks used in the construction of macromolecules.</a:t>
            </a:r>
            <a:r>
              <a:rPr lang="en-US" sz="2400" spc="-20" dirty="0" smtClean="0">
                <a:solidFill>
                  <a:srgbClr val="000000"/>
                </a:solidFill>
                <a:latin typeface="Arial" pitchFamily="34" charset="0"/>
                <a:ea typeface="Bookman Old Style"/>
                <a:cs typeface="Arial" pitchFamily="34" charset="0"/>
              </a:rPr>
              <a:t> </a:t>
            </a:r>
          </a:p>
          <a:p>
            <a:r>
              <a:rPr lang="en-US" sz="2400" spc="-20" dirty="0" smtClean="0">
                <a:solidFill>
                  <a:srgbClr val="000000"/>
                </a:solidFill>
                <a:latin typeface="Arial" pitchFamily="34" charset="0"/>
                <a:ea typeface="Bookman Old Style"/>
                <a:cs typeface="Arial" pitchFamily="34" charset="0"/>
              </a:rPr>
              <a:t>(</a:t>
            </a:r>
            <a:r>
              <a:rPr lang="en-US" sz="2400" i="1" spc="-20" dirty="0" smtClean="0">
                <a:solidFill>
                  <a:srgbClr val="000000"/>
                </a:solidFill>
                <a:latin typeface="Arial" pitchFamily="34" charset="0"/>
                <a:ea typeface="Bookman Old Style"/>
                <a:cs typeface="Arial" pitchFamily="34" charset="0"/>
              </a:rPr>
              <a:t>Top</a:t>
            </a:r>
            <a:r>
              <a:rPr lang="en-US" sz="2400" spc="-20" dirty="0" smtClean="0">
                <a:solidFill>
                  <a:srgbClr val="000000"/>
                </a:solidFill>
                <a:latin typeface="Arial" pitchFamily="34" charset="0"/>
                <a:ea typeface="Bookman Old Style"/>
                <a:cs typeface="Arial" pitchFamily="34" charset="0"/>
              </a:rPr>
              <a:t>) </a:t>
            </a:r>
            <a:r>
              <a:rPr lang="en-US" sz="2400" spc="-25" dirty="0" smtClean="0">
                <a:latin typeface="Arial" pitchFamily="34" charset="0"/>
                <a:ea typeface="Bookman Old Style"/>
                <a:cs typeface="Arial" pitchFamily="34" charset="0"/>
              </a:rPr>
              <a:t>Macromolecules are built up by dehydration reactions in which water is a product.</a:t>
            </a:r>
            <a:r>
              <a:rPr lang="en-US" sz="2400" spc="-20" dirty="0" smtClean="0">
                <a:solidFill>
                  <a:srgbClr val="000000"/>
                </a:solidFill>
                <a:latin typeface="Arial" pitchFamily="34" charset="0"/>
                <a:ea typeface="Bookman Old Style"/>
                <a:cs typeface="Arial" pitchFamily="34" charset="0"/>
              </a:rPr>
              <a:t> </a:t>
            </a:r>
          </a:p>
          <a:p>
            <a:r>
              <a:rPr lang="en-US" sz="2400" spc="-20" dirty="0" smtClean="0">
                <a:solidFill>
                  <a:srgbClr val="000000"/>
                </a:solidFill>
                <a:latin typeface="Arial" pitchFamily="34" charset="0"/>
                <a:ea typeface="Bookman Old Style"/>
                <a:cs typeface="Arial" pitchFamily="34" charset="0"/>
              </a:rPr>
              <a:t>(</a:t>
            </a:r>
            <a:r>
              <a:rPr lang="en-US" sz="2400" i="1" spc="-20" dirty="0" smtClean="0">
                <a:solidFill>
                  <a:srgbClr val="000000"/>
                </a:solidFill>
                <a:latin typeface="Arial" pitchFamily="34" charset="0"/>
                <a:ea typeface="Bookman Old Style"/>
                <a:cs typeface="Arial" pitchFamily="34" charset="0"/>
              </a:rPr>
              <a:t>Bottom</a:t>
            </a:r>
            <a:r>
              <a:rPr lang="en-US" sz="2400" spc="-20" dirty="0" smtClean="0">
                <a:solidFill>
                  <a:srgbClr val="000000"/>
                </a:solidFill>
                <a:latin typeface="Arial" pitchFamily="34" charset="0"/>
                <a:ea typeface="Bookman Old Style"/>
                <a:cs typeface="Arial" pitchFamily="34" charset="0"/>
              </a:rPr>
              <a:t>) </a:t>
            </a:r>
            <a:r>
              <a:rPr lang="en-US" sz="2400" spc="-25" dirty="0" smtClean="0">
                <a:latin typeface="Arial" pitchFamily="34" charset="0"/>
                <a:ea typeface="Bookman Old Style"/>
                <a:cs typeface="Arial" pitchFamily="34" charset="0"/>
              </a:rPr>
              <a:t>Macromolecules are broken down by hydrolysis reactions in which water is a reactant.</a:t>
            </a:r>
            <a:endParaRPr lang="ru-RU" sz="2400" spc="-25" dirty="0">
              <a:latin typeface="Arial" pitchFamily="34" charset="0"/>
              <a:ea typeface="Bookman Old Style"/>
              <a:cs typeface="Arial" pitchFamily="34" charset="0"/>
            </a:endParaRPr>
          </a:p>
        </p:txBody>
      </p:sp>
      <p:sp>
        <p:nvSpPr>
          <p:cNvPr id="8" name="Прямоугольник 7"/>
          <p:cNvSpPr/>
          <p:nvPr/>
        </p:nvSpPr>
        <p:spPr>
          <a:xfrm>
            <a:off x="0"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spc="20" dirty="0" smtClean="0">
                <a:latin typeface="Arial" pitchFamily="34" charset="0"/>
                <a:ea typeface="Segoe UI"/>
                <a:cs typeface="Arial" pitchFamily="34" charset="0"/>
              </a:rPr>
              <a:t>Role of Water as a Product and Reactant in the Formation and Breakdown of Macromolecules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a:t>
            </a:fld>
            <a:endParaRPr lang="ru-RU"/>
          </a:p>
        </p:txBody>
      </p:sp>
      <p:sp>
        <p:nvSpPr>
          <p:cNvPr id="107521" name="Rectangle 1"/>
          <p:cNvSpPr>
            <a:spLocks noChangeArrowheads="1"/>
          </p:cNvSpPr>
          <p:nvPr/>
        </p:nvSpPr>
        <p:spPr bwMode="auto">
          <a:xfrm>
            <a:off x="0" y="467489"/>
            <a:ext cx="9144000" cy="67710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defTabSz="914400" rtl="0" eaLnBrk="1" fontAlgn="base" latinLnBrk="0" hangingPunct="1">
              <a:spcBef>
                <a:spcPct val="0"/>
              </a:spcBef>
              <a:spcAft>
                <a:spcPct val="0"/>
              </a:spcAft>
              <a:buClrTx/>
              <a:buSzTx/>
              <a:buFontTx/>
              <a:buNone/>
              <a:tabLst/>
            </a:pPr>
            <a:r>
              <a:rPr kumimoji="0" lang="en-US" sz="2000" b="1" i="0" u="none" strike="noStrike" cap="none" normalizeH="0" baseline="0" dirty="0" smtClean="0" bmk="">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complexity</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 terms of order &amp; consistency</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lvl="0" indent="174625" eaLnBrk="0" fontAlgn="base" hangingPunct="0">
              <a:spcBef>
                <a:spcPct val="0"/>
              </a:spcBef>
              <a:spcAft>
                <a:spcPct val="0"/>
              </a:spcAft>
              <a:buFontTx/>
              <a:buChar char="-"/>
            </a:pP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complex a structure is, ↑number of parts that must be in </a:t>
            </a:r>
            <a:r>
              <a:rPr lang="en-US" dirty="0" smtClean="0">
                <a:solidFill>
                  <a:srgbClr val="000000"/>
                </a:solidFill>
                <a:latin typeface="Arial" pitchFamily="34" charset="0"/>
                <a:ea typeface="Times New Roman" pitchFamily="18" charset="0"/>
                <a:cs typeface="Arial" pitchFamily="34" charset="0"/>
              </a:rPr>
              <a:t>o</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rder, the </a:t>
            </a:r>
            <a:r>
              <a:rPr lang="en-US" dirty="0" smtClean="0">
                <a:solidFill>
                  <a:srgbClr val="000000"/>
                </a:solidFill>
                <a:latin typeface="Arial" pitchFamily="34" charset="0"/>
                <a:ea typeface="Times New Roman" pitchFamily="18" charset="0"/>
                <a:cs typeface="Arial" pitchFamily="34" charset="0"/>
              </a:rPr>
              <a:t>↓ errors tolerance </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 the nature &amp; interactions of the parts, &amp; ↑control needed to maintain the system. </a:t>
            </a:r>
          </a:p>
          <a:p>
            <a:pPr lvl="0" indent="176213" eaLnBrk="0" fontAlgn="base" hangingPunct="0">
              <a:spcBef>
                <a:spcPct val="0"/>
              </a:spcBef>
              <a:spcAft>
                <a:spcPct val="0"/>
              </a:spcAft>
              <a:buFontTx/>
              <a:buChar char="-"/>
            </a:pP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Complexity </a:t>
            </a:r>
            <a:r>
              <a:rPr lang="en-US" sz="2000" dirty="0" smtClean="0">
                <a:solidFill>
                  <a:srgbClr val="000000"/>
                </a:solidFill>
                <a:latin typeface="Arial" pitchFamily="34" charset="0"/>
                <a:ea typeface="Times New Roman" pitchFamily="18" charset="0"/>
                <a:cs typeface="Arial" pitchFamily="34" charset="0"/>
              </a:rPr>
              <a:t>and </a:t>
            </a:r>
            <a:r>
              <a:rPr lang="en-US" sz="2000" b="1" dirty="0" smtClean="0">
                <a:solidFill>
                  <a:srgbClr val="000000"/>
                </a:solidFill>
                <a:latin typeface="Arial" pitchFamily="34" charset="0"/>
                <a:ea typeface="Times New Roman" pitchFamily="18" charset="0"/>
                <a:cs typeface="Arial" pitchFamily="34" charset="0"/>
              </a:rPr>
              <a:t>consistency </a:t>
            </a:r>
            <a:r>
              <a:rPr lang="en-US" sz="2000" dirty="0" smtClean="0">
                <a:solidFill>
                  <a:srgbClr val="000000"/>
                </a:solidFill>
                <a:latin typeface="Arial" pitchFamily="34" charset="0"/>
                <a:ea typeface="Times New Roman" pitchFamily="18" charset="0"/>
                <a:cs typeface="Arial" pitchFamily="34" charset="0"/>
              </a:rPr>
              <a:t>at every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levels: </a:t>
            </a:r>
            <a:r>
              <a:rPr lang="en-US" sz="2000" b="1" dirty="0" smtClean="0">
                <a:solidFill>
                  <a:srgbClr val="000000"/>
                </a:solidFill>
                <a:latin typeface="Arial" pitchFamily="34" charset="0"/>
                <a:ea typeface="Times New Roman" pitchFamily="18" charset="0"/>
                <a:cs typeface="Arial" pitchFamily="34" charset="0"/>
              </a:rPr>
              <a:t>atoms</a:t>
            </a:r>
            <a:r>
              <a:rPr lang="en-US" sz="2000" dirty="0" smtClean="0">
                <a:solidFill>
                  <a:srgbClr val="000000"/>
                </a:solidFill>
                <a:latin typeface="Arial" pitchFamily="34" charset="0"/>
                <a:ea typeface="Times New Roman" pitchFamily="18" charset="0"/>
                <a:cs typeface="Arial" pitchFamily="34" charset="0"/>
              </a:rPr>
              <a:t> </a:t>
            </a:r>
            <a:r>
              <a:rPr lang="en-US" sz="2000" b="1" dirty="0" smtClean="0">
                <a:solidFill>
                  <a:srgbClr val="000000"/>
                </a:solidFill>
                <a:latin typeface="Arial" pitchFamily="34" charset="0"/>
                <a:ea typeface="Times New Roman" pitchFamily="18" charset="0"/>
                <a:cs typeface="Arial" pitchFamily="34" charset="0"/>
              </a:rPr>
              <a:t>→ small molecules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giant polymers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complexes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a:t>
            </a:r>
            <a:r>
              <a:rPr kumimoji="0" lang="en-US" sz="20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subcellular</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organelles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lvl="0" indent="449263" eaLnBrk="0" fontAlgn="base" hangingPunct="0">
              <a:spcBef>
                <a:spcPct val="0"/>
              </a:spcBef>
              <a:spcAft>
                <a:spcPct val="0"/>
              </a:spcAft>
              <a:buFontTx/>
              <a:buChar char="-"/>
            </a:pP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Each type of cell has a consistent </a:t>
            </a:r>
            <a:r>
              <a:rPr lang="en-US" sz="2000" b="1" dirty="0" smtClean="0">
                <a:solidFill>
                  <a:srgbClr val="000000"/>
                </a:solidFill>
                <a:latin typeface="Arial" pitchFamily="34" charset="0"/>
                <a:ea typeface="Times New Roman" pitchFamily="18" charset="0"/>
                <a:cs typeface="Arial" pitchFamily="34" charset="0"/>
              </a:rPr>
              <a:t>EM appearance: </a:t>
            </a:r>
            <a:r>
              <a:rPr kumimoji="0" lang="en-US" sz="20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organelles</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have particular shape &amp; location in all individuals of a species</a:t>
            </a:r>
            <a:r>
              <a:rPr lang="en-US" sz="2000" b="1" dirty="0" smtClean="0">
                <a:solidFill>
                  <a:srgbClr val="000000"/>
                </a:solidFill>
                <a:latin typeface="Arial" pitchFamily="34" charset="0"/>
                <a:ea typeface="Times New Roman" pitchFamily="18" charset="0"/>
                <a:cs typeface="Arial" pitchFamily="34" charset="0"/>
              </a:rPr>
              <a:t>. </a:t>
            </a:r>
            <a:r>
              <a:rPr lang="en-US" sz="2000" b="1" i="1" dirty="0" smtClean="0">
                <a:solidFill>
                  <a:srgbClr val="000000"/>
                </a:solidFill>
                <a:latin typeface="Arial" pitchFamily="34" charset="0"/>
                <a:ea typeface="Times New Roman" pitchFamily="18" charset="0"/>
                <a:cs typeface="Arial" pitchFamily="34" charset="0"/>
              </a:rPr>
              <a:t>Macromolecules</a:t>
            </a:r>
            <a:r>
              <a:rPr lang="en-US" sz="2000" b="1" dirty="0" smtClean="0">
                <a:solidFill>
                  <a:srgbClr val="000000"/>
                </a:solidFill>
                <a:latin typeface="Arial" pitchFamily="34" charset="0"/>
                <a:ea typeface="Times New Roman" pitchFamily="18" charset="0"/>
                <a:cs typeface="Arial" pitchFamily="34" charset="0"/>
              </a:rPr>
              <a:t> have consistent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composition in organelles, </a:t>
            </a:r>
            <a:r>
              <a:rPr lang="en-US" sz="2000" b="1" dirty="0" smtClean="0">
                <a:solidFill>
                  <a:srgbClr val="000000"/>
                </a:solidFill>
                <a:latin typeface="Arial" pitchFamily="34" charset="0"/>
                <a:ea typeface="Times New Roman" pitchFamily="18" charset="0"/>
                <a:cs typeface="Arial" pitchFamily="34" charset="0"/>
              </a:rPr>
              <a:t>predictable in arrangement.</a:t>
            </a:r>
            <a:r>
              <a:rPr lang="en-US" sz="2000" dirty="0" smtClean="0">
                <a:solidFill>
                  <a:srgbClr val="000000"/>
                </a:solidFill>
                <a:latin typeface="Arial" pitchFamily="34" charset="0"/>
                <a:ea typeface="Times New Roman" pitchFamily="18" charset="0"/>
                <a:cs typeface="Arial" pitchFamily="34" charset="0"/>
              </a:rPr>
              <a:t> </a:t>
            </a:r>
          </a:p>
          <a:p>
            <a:pPr lvl="0" indent="174625" eaLnBrk="0" fontAlgn="base" hangingPunct="0">
              <a:spcBef>
                <a:spcPct val="0"/>
              </a:spcBef>
              <a:spcAft>
                <a:spcPct val="0"/>
              </a:spcAft>
              <a:buFontTx/>
              <a:buChar char="-"/>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apical ends of the cells, lining the intestine, have </a:t>
            </a:r>
            <a:r>
              <a:rPr kumimoji="0" lang="en-US" sz="2000" b="1" i="1"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microvilli</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to facilitate </a:t>
            </a:r>
            <a:r>
              <a:rPr lang="en-US" sz="2000" dirty="0" smtClean="0">
                <a:solidFill>
                  <a:srgbClr val="000000"/>
                </a:solidFill>
                <a:latin typeface="Arial" pitchFamily="34" charset="0"/>
                <a:ea typeface="Times New Roman" pitchFamily="18" charset="0"/>
                <a:cs typeface="Arial" pitchFamily="34" charset="0"/>
              </a:rPr>
              <a:t>nutrients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absorption, while their basal ends have numerous </a:t>
            </a:r>
            <a:r>
              <a:rPr kumimoji="0" lang="en-US" sz="20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mitochondria</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providing the energy for membrane transport. The </a:t>
            </a:r>
            <a:r>
              <a:rPr kumimoji="0" lang="en-US"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microvilli</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project outward due to internal skeleton </a:t>
            </a:r>
            <a:r>
              <a:rPr kumimoji="0" lang="en-US" sz="20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filaments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composed of the protein </a:t>
            </a:r>
            <a:r>
              <a:rPr kumimoji="0" lang="en-US" sz="2000" b="1" i="1"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actin</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that is arranged in a consistent double heli</a:t>
            </a:r>
            <a:r>
              <a:rPr lang="en-US" sz="2000" dirty="0" smtClean="0">
                <a:solidFill>
                  <a:srgbClr val="000000"/>
                </a:solidFill>
                <a:latin typeface="Arial" pitchFamily="34" charset="0"/>
                <a:ea typeface="Times New Roman" pitchFamily="18" charset="0"/>
                <a:cs typeface="Arial" pitchFamily="34" charset="0"/>
              </a:rPr>
              <a:t>x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array.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Mitochondria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have a characteristic internal membranes, composed of a consistent array of proteins, including an ATP-synthesizing enzyme projecting from the inner membrane like a ball on a stick.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Evolution tends to move slowly at the levels of biological organization</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a:t>
            </a:r>
            <a:r>
              <a:rPr kumimoji="0" lang="en-US" sz="2000" b="0" i="1" u="none" strike="noStrike" cap="none" normalizeH="0" dirty="0" smtClean="0">
                <a:ln>
                  <a:noFill/>
                </a:ln>
                <a:solidFill>
                  <a:srgbClr val="000000"/>
                </a:solidFill>
                <a:effectLst/>
                <a:latin typeface="Arial" pitchFamily="34" charset="0"/>
                <a:ea typeface="Times New Roman" pitchFamily="18" charset="0"/>
                <a:cs typeface="Arial" pitchFamily="34" charset="0"/>
              </a:rPr>
              <a:t> g</a:t>
            </a:r>
            <a:r>
              <a:rPr kumimoji="0" lang="en-US"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human &amp; a cat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 organelles are very similar; </a:t>
            </a:r>
            <a:r>
              <a:rPr lang="en-US" sz="2000" dirty="0" smtClean="0">
                <a:solidFill>
                  <a:srgbClr val="000000"/>
                </a:solidFill>
                <a:latin typeface="Arial" pitchFamily="34" charset="0"/>
                <a:ea typeface="Times New Roman" pitchFamily="18" charset="0"/>
                <a:cs typeface="Arial" pitchFamily="34" charset="0"/>
              </a:rPr>
              <a:t>t</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he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ATP-synthesizing enzyme is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virtually identical in yeast, birds, &amp; redwood trees. Information about cells from one organism often have direct application to other forms of life. E.g., the </a:t>
            </a:r>
            <a:r>
              <a:rPr lang="en-US" sz="2000" b="1" dirty="0" smtClean="0">
                <a:solidFill>
                  <a:srgbClr val="000000"/>
                </a:solidFill>
                <a:latin typeface="Arial" pitchFamily="34" charset="0"/>
                <a:ea typeface="Times New Roman" pitchFamily="18" charset="0"/>
                <a:cs typeface="Arial" pitchFamily="34" charset="0"/>
              </a:rPr>
              <a:t>protein synthesis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the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conservation of chemical energy</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or </a:t>
            </a:r>
            <a:r>
              <a:rPr lang="en-US" sz="2000" b="1" dirty="0" smtClean="0">
                <a:solidFill>
                  <a:srgbClr val="000000"/>
                </a:solidFill>
                <a:latin typeface="Arial" pitchFamily="34" charset="0"/>
                <a:ea typeface="Times New Roman" pitchFamily="18" charset="0"/>
                <a:cs typeface="Arial" pitchFamily="34" charset="0"/>
              </a:rPr>
              <a:t>membrane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structure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are remarkably similar in all cells.</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1475656" y="0"/>
            <a:ext cx="6408712"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smtClean="0">
                <a:solidFill>
                  <a:srgbClr val="000000"/>
                </a:solidFill>
                <a:latin typeface="Arial" pitchFamily="34" charset="0"/>
                <a:ea typeface="Times New Roman" pitchFamily="18" charset="0"/>
                <a:cs typeface="Arial" pitchFamily="34" charset="0"/>
              </a:rPr>
              <a:t>  C</a:t>
            </a:r>
            <a:r>
              <a:rPr lang="en-US" sz="2400" b="1" dirty="0" smtClean="0" bmk="">
                <a:solidFill>
                  <a:srgbClr val="000000"/>
                </a:solidFill>
                <a:latin typeface="Arial" pitchFamily="34" charset="0"/>
                <a:ea typeface="Times New Roman" pitchFamily="18" charset="0"/>
                <a:cs typeface="Arial" pitchFamily="34" charset="0"/>
              </a:rPr>
              <a:t>ells Are Highly Complex and Organized </a:t>
            </a:r>
            <a:endParaRPr lang="ru-RU" sz="2400"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120</a:t>
            </a:fld>
            <a:endParaRPr lang="ru-RU"/>
          </a:p>
        </p:txBody>
      </p:sp>
      <p:graphicFrame>
        <p:nvGraphicFramePr>
          <p:cNvPr id="3" name="Таблица 2"/>
          <p:cNvGraphicFramePr>
            <a:graphicFrameLocks noGrp="1"/>
          </p:cNvGraphicFramePr>
          <p:nvPr/>
        </p:nvGraphicFramePr>
        <p:xfrm>
          <a:off x="0" y="476668"/>
          <a:ext cx="9144000" cy="6533765"/>
        </p:xfrm>
        <a:graphic>
          <a:graphicData uri="http://schemas.openxmlformats.org/drawingml/2006/table">
            <a:tbl>
              <a:tblPr/>
              <a:tblGrid>
                <a:gridCol w="3302001">
                  <a:extLst>
                    <a:ext uri="{9D8B030D-6E8A-4147-A177-3AD203B41FA5}">
                      <a16:colId xmlns:a16="http://schemas.microsoft.com/office/drawing/2014/main" val="20000"/>
                    </a:ext>
                  </a:extLst>
                </a:gridCol>
                <a:gridCol w="5841999">
                  <a:extLst>
                    <a:ext uri="{9D8B030D-6E8A-4147-A177-3AD203B41FA5}">
                      <a16:colId xmlns:a16="http://schemas.microsoft.com/office/drawing/2014/main" val="20001"/>
                    </a:ext>
                  </a:extLst>
                </a:gridCol>
              </a:tblGrid>
              <a:tr h="431629">
                <a:tc>
                  <a:txBody>
                    <a:bodyPr/>
                    <a:lstStyle/>
                    <a:p>
                      <a:pPr>
                        <a:lnSpc>
                          <a:spcPct val="115000"/>
                        </a:lnSpc>
                        <a:spcAft>
                          <a:spcPts val="0"/>
                        </a:spcAft>
                      </a:pPr>
                      <a:r>
                        <a:rPr lang="en-US" sz="2400" b="1" dirty="0">
                          <a:latin typeface="Arial"/>
                          <a:ea typeface="Calibri"/>
                          <a:cs typeface="Times New Roman"/>
                        </a:rPr>
                        <a:t>Functions</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b="1" dirty="0">
                          <a:latin typeface="Arial"/>
                          <a:ea typeface="Calibri"/>
                          <a:cs typeface="Times New Roman"/>
                        </a:rPr>
                        <a:t>Examples</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1629">
                <a:tc>
                  <a:txBody>
                    <a:bodyPr/>
                    <a:lstStyle/>
                    <a:p>
                      <a:pPr>
                        <a:lnSpc>
                          <a:spcPct val="115000"/>
                        </a:lnSpc>
                        <a:spcAft>
                          <a:spcPts val="0"/>
                        </a:spcAft>
                      </a:pPr>
                      <a:r>
                        <a:rPr lang="en-US" sz="2400" dirty="0">
                          <a:latin typeface="Arial"/>
                          <a:ea typeface="Calibri"/>
                          <a:cs typeface="Times New Roman"/>
                        </a:rPr>
                        <a:t>Structural materials</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Collagen, chitin</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1629">
                <a:tc>
                  <a:txBody>
                    <a:bodyPr/>
                    <a:lstStyle/>
                    <a:p>
                      <a:pPr>
                        <a:lnSpc>
                          <a:spcPct val="115000"/>
                        </a:lnSpc>
                        <a:spcAft>
                          <a:spcPts val="0"/>
                        </a:spcAft>
                      </a:pPr>
                      <a:r>
                        <a:rPr lang="en-US" sz="2400" dirty="0">
                          <a:latin typeface="Arial"/>
                          <a:ea typeface="Calibri"/>
                          <a:cs typeface="Times New Roman"/>
                        </a:rPr>
                        <a:t>Hormones</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Insulin, growth hormone</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1629">
                <a:tc>
                  <a:txBody>
                    <a:bodyPr/>
                    <a:lstStyle/>
                    <a:p>
                      <a:pPr>
                        <a:lnSpc>
                          <a:spcPct val="115000"/>
                        </a:lnSpc>
                        <a:spcAft>
                          <a:spcPts val="0"/>
                        </a:spcAft>
                      </a:pPr>
                      <a:r>
                        <a:rPr lang="en-US" sz="2400">
                          <a:latin typeface="Arial"/>
                          <a:ea typeface="Calibri"/>
                          <a:cs typeface="Times New Roman"/>
                        </a:rPr>
                        <a:t>Movements</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err="1">
                          <a:latin typeface="Arial"/>
                          <a:ea typeface="Calibri"/>
                          <a:cs typeface="Times New Roman"/>
                        </a:rPr>
                        <a:t>Actin</a:t>
                      </a:r>
                      <a:r>
                        <a:rPr lang="en-US" sz="2400" dirty="0">
                          <a:latin typeface="Arial"/>
                          <a:ea typeface="Calibri"/>
                          <a:cs typeface="Times New Roman"/>
                        </a:rPr>
                        <a:t>, myosin</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92923">
                <a:tc>
                  <a:txBody>
                    <a:bodyPr/>
                    <a:lstStyle/>
                    <a:p>
                      <a:pPr>
                        <a:lnSpc>
                          <a:spcPct val="115000"/>
                        </a:lnSpc>
                        <a:spcAft>
                          <a:spcPts val="0"/>
                        </a:spcAft>
                      </a:pPr>
                      <a:r>
                        <a:rPr lang="en-US" sz="2400">
                          <a:latin typeface="Arial"/>
                          <a:ea typeface="Calibri"/>
                          <a:cs typeface="Times New Roman"/>
                        </a:rPr>
                        <a:t>Transport of the diluted compounds</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err="1">
                          <a:latin typeface="Arial"/>
                          <a:ea typeface="Calibri"/>
                          <a:cs typeface="Times New Roman"/>
                        </a:rPr>
                        <a:t>Na</a:t>
                      </a:r>
                      <a:r>
                        <a:rPr lang="en-US" sz="2400" baseline="30000" dirty="0" err="1">
                          <a:latin typeface="Arial"/>
                          <a:ea typeface="Calibri"/>
                          <a:cs typeface="Times New Roman"/>
                        </a:rPr>
                        <a:t>+</a:t>
                      </a:r>
                      <a:r>
                        <a:rPr lang="en-US" sz="2400" dirty="0" err="1">
                          <a:latin typeface="Arial"/>
                          <a:ea typeface="Calibri"/>
                          <a:cs typeface="Times New Roman"/>
                        </a:rPr>
                        <a:t>K</a:t>
                      </a:r>
                      <a:r>
                        <a:rPr lang="en-US" sz="2400" baseline="30000" dirty="0">
                          <a:latin typeface="Arial"/>
                          <a:ea typeface="Calibri"/>
                          <a:cs typeface="Times New Roman"/>
                        </a:rPr>
                        <a:t>+</a:t>
                      </a:r>
                      <a:r>
                        <a:rPr lang="en-US" sz="2400" dirty="0">
                          <a:latin typeface="Arial"/>
                          <a:ea typeface="Calibri"/>
                          <a:cs typeface="Times New Roman"/>
                        </a:rPr>
                        <a:t> pump</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31629">
                <a:tc>
                  <a:txBody>
                    <a:bodyPr/>
                    <a:lstStyle/>
                    <a:p>
                      <a:pPr>
                        <a:lnSpc>
                          <a:spcPct val="115000"/>
                        </a:lnSpc>
                        <a:spcAft>
                          <a:spcPts val="0"/>
                        </a:spcAft>
                      </a:pPr>
                      <a:r>
                        <a:rPr lang="en-US" sz="2400">
                          <a:latin typeface="Arial"/>
                          <a:ea typeface="Calibri"/>
                          <a:cs typeface="Times New Roman"/>
                        </a:rPr>
                        <a:t>Nutrient storage</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Casein, </a:t>
                      </a:r>
                      <a:r>
                        <a:rPr lang="en-US" sz="2400" dirty="0" err="1">
                          <a:latin typeface="Arial"/>
                          <a:ea typeface="Calibri"/>
                          <a:cs typeface="Times New Roman"/>
                        </a:rPr>
                        <a:t>ferritin</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31629">
                <a:tc>
                  <a:txBody>
                    <a:bodyPr/>
                    <a:lstStyle/>
                    <a:p>
                      <a:pPr>
                        <a:lnSpc>
                          <a:spcPct val="115000"/>
                        </a:lnSpc>
                        <a:spcAft>
                          <a:spcPts val="0"/>
                        </a:spcAft>
                      </a:pPr>
                      <a:r>
                        <a:rPr lang="en-US" sz="2400" dirty="0">
                          <a:latin typeface="Arial"/>
                          <a:ea typeface="Calibri"/>
                          <a:cs typeface="Times New Roman"/>
                        </a:rPr>
                        <a:t>Signal transmission</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Receptor of acetylcholine</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31629">
                <a:tc>
                  <a:txBody>
                    <a:bodyPr/>
                    <a:lstStyle/>
                    <a:p>
                      <a:pPr>
                        <a:lnSpc>
                          <a:spcPct val="115000"/>
                        </a:lnSpc>
                        <a:spcAft>
                          <a:spcPts val="0"/>
                        </a:spcAft>
                      </a:pPr>
                      <a:r>
                        <a:rPr lang="en-US" sz="2400">
                          <a:latin typeface="Arial"/>
                          <a:ea typeface="Calibri"/>
                          <a:cs typeface="Times New Roman"/>
                        </a:rPr>
                        <a:t>Gene regulation</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Lac-repressor</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31629">
                <a:tc>
                  <a:txBody>
                    <a:bodyPr/>
                    <a:lstStyle/>
                    <a:p>
                      <a:pPr>
                        <a:lnSpc>
                          <a:spcPct val="115000"/>
                        </a:lnSpc>
                        <a:spcAft>
                          <a:spcPts val="0"/>
                        </a:spcAft>
                      </a:pPr>
                      <a:r>
                        <a:rPr lang="en-US" sz="2400" dirty="0">
                          <a:latin typeface="Arial"/>
                          <a:ea typeface="Calibri"/>
                          <a:cs typeface="Times New Roman"/>
                        </a:rPr>
                        <a:t>Osmotic regulation</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err="1">
                          <a:latin typeface="Arial"/>
                          <a:ea typeface="Calibri"/>
                          <a:cs typeface="Times New Roman"/>
                        </a:rPr>
                        <a:t>Albumines</a:t>
                      </a:r>
                      <a:r>
                        <a:rPr lang="en-US" sz="2400" dirty="0">
                          <a:latin typeface="Arial"/>
                          <a:ea typeface="Calibri"/>
                          <a:cs typeface="Times New Roman"/>
                        </a:rPr>
                        <a:t> in blood</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31629">
                <a:tc>
                  <a:txBody>
                    <a:bodyPr/>
                    <a:lstStyle/>
                    <a:p>
                      <a:pPr>
                        <a:lnSpc>
                          <a:spcPct val="115000"/>
                        </a:lnSpc>
                        <a:spcAft>
                          <a:spcPts val="0"/>
                        </a:spcAft>
                      </a:pPr>
                      <a:r>
                        <a:rPr lang="en-US" sz="2400">
                          <a:latin typeface="Arial"/>
                          <a:ea typeface="Calibri"/>
                          <a:cs typeface="Times New Roman"/>
                        </a:rPr>
                        <a:t>Transfer of electrons</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err="1">
                          <a:latin typeface="Arial"/>
                          <a:ea typeface="Calibri"/>
                          <a:cs typeface="Times New Roman"/>
                        </a:rPr>
                        <a:t>Cytochroms</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31629">
                <a:tc>
                  <a:txBody>
                    <a:bodyPr/>
                    <a:lstStyle/>
                    <a:p>
                      <a:pPr>
                        <a:lnSpc>
                          <a:spcPct val="115000"/>
                        </a:lnSpc>
                        <a:spcAft>
                          <a:spcPts val="0"/>
                        </a:spcAft>
                      </a:pPr>
                      <a:r>
                        <a:rPr lang="en-US" sz="2400">
                          <a:latin typeface="Arial"/>
                          <a:ea typeface="Calibri"/>
                          <a:cs typeface="Times New Roman"/>
                        </a:rPr>
                        <a:t>Immune responce</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Antibodies</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431629">
                <a:tc>
                  <a:txBody>
                    <a:bodyPr/>
                    <a:lstStyle/>
                    <a:p>
                      <a:pPr>
                        <a:lnSpc>
                          <a:spcPct val="115000"/>
                        </a:lnSpc>
                        <a:spcAft>
                          <a:spcPts val="0"/>
                        </a:spcAft>
                      </a:pPr>
                      <a:r>
                        <a:rPr lang="en-US" sz="2400">
                          <a:latin typeface="Arial"/>
                          <a:ea typeface="Calibri"/>
                          <a:cs typeface="Times New Roman"/>
                        </a:rPr>
                        <a:t>Toxins</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latin typeface="Arial"/>
                          <a:ea typeface="Calibri"/>
                          <a:cs typeface="Times New Roman"/>
                        </a:rPr>
                        <a:t>Cholera, </a:t>
                      </a:r>
                      <a:r>
                        <a:rPr lang="en-US" sz="2400" dirty="0" err="1">
                          <a:latin typeface="Arial"/>
                          <a:ea typeface="Calibri"/>
                          <a:cs typeface="Times New Roman"/>
                        </a:rPr>
                        <a:t>diphteria</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892923">
                <a:tc>
                  <a:txBody>
                    <a:bodyPr/>
                    <a:lstStyle/>
                    <a:p>
                      <a:pPr>
                        <a:lnSpc>
                          <a:spcPct val="115000"/>
                        </a:lnSpc>
                        <a:spcAft>
                          <a:spcPts val="0"/>
                        </a:spcAft>
                      </a:pPr>
                      <a:r>
                        <a:rPr lang="en-US" sz="2400">
                          <a:latin typeface="Arial"/>
                          <a:ea typeface="Calibri"/>
                          <a:cs typeface="Times New Roman"/>
                        </a:rPr>
                        <a:t>Enzymes</a:t>
                      </a:r>
                      <a:endParaRPr lang="ru-RU" sz="24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err="1">
                          <a:latin typeface="Arial"/>
                          <a:ea typeface="Calibri"/>
                          <a:cs typeface="Times New Roman"/>
                        </a:rPr>
                        <a:t>Oxydreductases</a:t>
                      </a:r>
                      <a:r>
                        <a:rPr lang="en-US" sz="2400" dirty="0" smtClean="0">
                          <a:latin typeface="Arial"/>
                          <a:ea typeface="Calibri"/>
                          <a:cs typeface="Times New Roman"/>
                        </a:rPr>
                        <a:t>, </a:t>
                      </a:r>
                      <a:r>
                        <a:rPr lang="en-US" sz="2400" dirty="0" err="1" smtClean="0">
                          <a:latin typeface="Arial"/>
                          <a:ea typeface="Calibri"/>
                          <a:cs typeface="Times New Roman"/>
                        </a:rPr>
                        <a:t>transferases</a:t>
                      </a:r>
                      <a:r>
                        <a:rPr lang="en-US" sz="2400" dirty="0">
                          <a:latin typeface="Arial"/>
                          <a:ea typeface="Calibri"/>
                          <a:cs typeface="Times New Roman"/>
                        </a:rPr>
                        <a:t>, </a:t>
                      </a:r>
                      <a:r>
                        <a:rPr lang="en-US" sz="2400" dirty="0" err="1">
                          <a:latin typeface="Arial"/>
                          <a:ea typeface="Calibri"/>
                          <a:cs typeface="Times New Roman"/>
                        </a:rPr>
                        <a:t>hydrolases,liases,isomerases</a:t>
                      </a:r>
                      <a:r>
                        <a:rPr lang="en-US" sz="2400" dirty="0">
                          <a:latin typeface="Arial"/>
                          <a:ea typeface="Calibri"/>
                          <a:cs typeface="Times New Roman"/>
                        </a:rPr>
                        <a:t>, </a:t>
                      </a:r>
                      <a:r>
                        <a:rPr lang="en-US" sz="2400" dirty="0" err="1">
                          <a:latin typeface="Arial"/>
                          <a:ea typeface="Calibri"/>
                          <a:cs typeface="Times New Roman"/>
                        </a:rPr>
                        <a:t>ligase</a:t>
                      </a:r>
                      <a:r>
                        <a:rPr lang="en-US" sz="2400" dirty="0">
                          <a:latin typeface="Arial"/>
                          <a:ea typeface="Calibri"/>
                          <a:cs typeface="Times New Roman"/>
                        </a:rPr>
                        <a:t> </a:t>
                      </a:r>
                      <a:endParaRPr lang="ru-RU" sz="24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1025" name="Rectangle 1"/>
          <p:cNvSpPr>
            <a:spLocks noChangeArrowheads="1"/>
          </p:cNvSpPr>
          <p:nvPr/>
        </p:nvSpPr>
        <p:spPr bwMode="auto">
          <a:xfrm>
            <a:off x="0" y="-25643"/>
            <a:ext cx="9144000" cy="46166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dirty="0" smtClean="0">
                <a:ln>
                  <a:noFill/>
                </a:ln>
                <a:solidFill>
                  <a:schemeClr val="tx1"/>
                </a:solidFill>
                <a:effectLst/>
                <a:latin typeface="Arial" pitchFamily="34" charset="0"/>
                <a:ea typeface="Calibri" pitchFamily="34" charset="0"/>
                <a:cs typeface="Arial" pitchFamily="34" charset="0"/>
              </a:rPr>
              <a:t>Some Functions of Proteins</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121</a:t>
            </a:fld>
            <a:endParaRPr lang="ru-RU"/>
          </a:p>
        </p:txBody>
      </p:sp>
      <p:sp>
        <p:nvSpPr>
          <p:cNvPr id="126977" name="Rectangle 1"/>
          <p:cNvSpPr>
            <a:spLocks noChangeArrowheads="1"/>
          </p:cNvSpPr>
          <p:nvPr/>
        </p:nvSpPr>
        <p:spPr bwMode="auto">
          <a:xfrm>
            <a:off x="1187624" y="1556792"/>
            <a:ext cx="770485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main functions of </a:t>
            </a:r>
            <a:r>
              <a:rPr kumimoji="0" lang="en-US" sz="2400" b="0" i="0" u="none" strike="noStrike" cap="none" normalizeH="0" baseline="0" dirty="0" smtClean="0">
                <a:ln>
                  <a:noFill/>
                </a:ln>
                <a:solidFill>
                  <a:srgbClr val="0070C0"/>
                </a:solidFill>
                <a:effectLst/>
                <a:latin typeface="Arial" pitchFamily="34" charset="0"/>
                <a:ea typeface="Calibri" pitchFamily="34" charset="0"/>
                <a:cs typeface="Arial" pitchFamily="34" charset="0"/>
              </a:rPr>
              <a:t>carbohydrates and lipids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is structural and to serve as energy storing compounds.</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a:t>
            </a:r>
            <a:r>
              <a:rPr kumimoji="0" lang="en-US" sz="2400" b="0" i="0" u="none" strike="noStrike" cap="none" normalizeH="0" baseline="0" dirty="0" smtClean="0">
                <a:ln>
                  <a:noFill/>
                </a:ln>
                <a:solidFill>
                  <a:srgbClr val="0070C0"/>
                </a:solidFill>
                <a:effectLst/>
                <a:latin typeface="Arial" pitchFamily="34" charset="0"/>
                <a:ea typeface="Calibri" pitchFamily="34" charset="0"/>
                <a:cs typeface="Arial" pitchFamily="34" charset="0"/>
              </a:rPr>
              <a:t>DNA </a:t>
            </a:r>
            <a:r>
              <a:rPr kumimoji="0" lang="en-US" sz="2400" b="0" i="0" u="none" strike="noStrike" cap="none" normalizeH="0" baseline="0" dirty="0" smtClean="0">
                <a:ln>
                  <a:noFill/>
                </a:ln>
                <a:effectLst/>
                <a:latin typeface="Arial" pitchFamily="34" charset="0"/>
                <a:ea typeface="Calibri" pitchFamily="34" charset="0"/>
                <a:cs typeface="Arial" pitchFamily="34" charset="0"/>
              </a:rPr>
              <a:t>and</a:t>
            </a:r>
            <a:r>
              <a:rPr kumimoji="0" lang="en-US" sz="2400" b="0" i="0" u="none" strike="noStrike" cap="none" normalizeH="0" baseline="0" dirty="0" smtClean="0">
                <a:ln>
                  <a:noFill/>
                </a:ln>
                <a:solidFill>
                  <a:srgbClr val="0070C0"/>
                </a:solidFill>
                <a:effectLst/>
                <a:latin typeface="Arial" pitchFamily="34" charset="0"/>
                <a:ea typeface="Calibri" pitchFamily="34" charset="0"/>
                <a:cs typeface="Arial" pitchFamily="34" charset="0"/>
              </a:rPr>
              <a:t> RNA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are key molecules in storage and realization of genetic information and have structural function also</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 ( </a:t>
            </a:r>
            <a:r>
              <a:rPr kumimoji="0" lang="en-US" sz="2400" b="0" i="1" u="none" strike="noStrike" cap="none" normalizeH="0" dirty="0" smtClean="0">
                <a:ln>
                  <a:noFill/>
                </a:ln>
                <a:solidFill>
                  <a:schemeClr val="tx1"/>
                </a:solidFill>
                <a:effectLst/>
                <a:latin typeface="Arial" pitchFamily="34" charset="0"/>
                <a:ea typeface="Calibri" pitchFamily="34" charset="0"/>
                <a:cs typeface="Arial" pitchFamily="34" charset="0"/>
              </a:rPr>
              <a:t>for</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n-US" sz="2400" b="0" i="1" u="none" strike="noStrike" cap="none" normalizeH="0" dirty="0" smtClean="0">
                <a:ln>
                  <a:noFill/>
                </a:ln>
                <a:solidFill>
                  <a:schemeClr val="tx1"/>
                </a:solidFill>
                <a:effectLst/>
                <a:latin typeface="Arial" pitchFamily="34" charset="0"/>
                <a:ea typeface="Calibri" pitchFamily="34" charset="0"/>
                <a:cs typeface="Arial" pitchFamily="34" charset="0"/>
              </a:rPr>
              <a:t>ex</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 in </a:t>
            </a:r>
            <a:r>
              <a:rPr kumimoji="0" lang="en-US" sz="2400" b="0" i="0" u="none" strike="noStrike" cap="none" normalizeH="0" dirty="0" err="1" smtClean="0">
                <a:ln>
                  <a:noFill/>
                </a:ln>
                <a:solidFill>
                  <a:schemeClr val="tx1"/>
                </a:solidFill>
                <a:effectLst/>
                <a:latin typeface="Arial" pitchFamily="34" charset="0"/>
                <a:ea typeface="Calibri" pitchFamily="34" charset="0"/>
                <a:cs typeface="Arial" pitchFamily="34" charset="0"/>
              </a:rPr>
              <a:t>r</a:t>
            </a:r>
            <a:r>
              <a:rPr lang="en-US" sz="2400" dirty="0" err="1" smtClean="0">
                <a:latin typeface="Arial" pitchFamily="34" charset="0"/>
                <a:cs typeface="Arial" pitchFamily="34" charset="0"/>
              </a:rPr>
              <a:t>ibosomes</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2771800" y="0"/>
            <a:ext cx="3594254"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400" dirty="0" smtClean="0">
                <a:solidFill>
                  <a:srgbClr val="0070C0"/>
                </a:solidFill>
                <a:latin typeface="Arial" pitchFamily="34" charset="0"/>
                <a:ea typeface="Calibri" pitchFamily="34" charset="0"/>
                <a:cs typeface="Arial" pitchFamily="34" charset="0"/>
              </a:rPr>
              <a:t>Carbohydrates and lipids</a:t>
            </a:r>
            <a:endParaRPr lang="ru-RU"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122</a:t>
            </a:fld>
            <a:endParaRPr lang="ru-RU"/>
          </a:p>
        </p:txBody>
      </p:sp>
      <p:sp>
        <p:nvSpPr>
          <p:cNvPr id="3" name="Прямоугольник 2"/>
          <p:cNvSpPr/>
          <p:nvPr/>
        </p:nvSpPr>
        <p:spPr>
          <a:xfrm>
            <a:off x="1403648" y="980728"/>
            <a:ext cx="6768752" cy="984244"/>
          </a:xfrm>
          <a:prstGeom prst="rect">
            <a:avLst/>
          </a:prstGeom>
        </p:spPr>
        <p:txBody>
          <a:bodyPr wrap="square">
            <a:spAutoFit/>
          </a:bodyPr>
          <a:lstStyle/>
          <a:p>
            <a:pPr>
              <a:lnSpc>
                <a:spcPct val="80000"/>
              </a:lnSpc>
            </a:pPr>
            <a:r>
              <a:rPr lang="en-US" dirty="0" smtClean="0"/>
              <a:t>A double membrane organelle with its own circular DNA (prokaryote like genome) and </a:t>
            </a:r>
            <a:r>
              <a:rPr lang="en-US" dirty="0" err="1" smtClean="0"/>
              <a:t>ribosomes</a:t>
            </a:r>
            <a:r>
              <a:rPr lang="en-US" dirty="0" smtClean="0"/>
              <a:t>.  It is the site of cellular respiration, a catabolic, </a:t>
            </a:r>
            <a:r>
              <a:rPr lang="en-US" dirty="0" err="1" smtClean="0"/>
              <a:t>exergonic</a:t>
            </a:r>
            <a:r>
              <a:rPr lang="en-US" dirty="0" smtClean="0"/>
              <a:t>, oxygen requiring process that uses energy extracted from organic molecules (like glucose) to produce ATP.</a:t>
            </a:r>
            <a:endParaRPr lang="en-US" dirty="0"/>
          </a:p>
        </p:txBody>
      </p:sp>
      <p:pic>
        <p:nvPicPr>
          <p:cNvPr id="4" name="Picture 5" descr="mitochon"/>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198702" y="2040105"/>
            <a:ext cx="5037594" cy="3405119"/>
          </a:xfrm>
          <a:prstGeom prst="rect">
            <a:avLst/>
          </a:prstGeom>
          <a:noFill/>
        </p:spPr>
      </p:pic>
      <p:sp>
        <p:nvSpPr>
          <p:cNvPr id="5" name="Прямоугольник 4"/>
          <p:cNvSpPr/>
          <p:nvPr/>
        </p:nvSpPr>
        <p:spPr>
          <a:xfrm>
            <a:off x="3563888" y="0"/>
            <a:ext cx="2346801"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dirty="0" smtClean="0">
                <a:solidFill>
                  <a:schemeClr val="tx1"/>
                </a:solidFill>
                <a:latin typeface="Arial" pitchFamily="34" charset="0"/>
                <a:cs typeface="Arial" pitchFamily="34" charset="0"/>
              </a:rPr>
              <a:t>Mitochondrion</a:t>
            </a:r>
            <a:endParaRPr lang="ru-RU" sz="2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123</a:t>
            </a:fld>
            <a:endParaRPr lang="ru-RU"/>
          </a:p>
        </p:txBody>
      </p:sp>
      <p:sp>
        <p:nvSpPr>
          <p:cNvPr id="3" name="Прямоугольник 2"/>
          <p:cNvSpPr/>
          <p:nvPr/>
        </p:nvSpPr>
        <p:spPr>
          <a:xfrm>
            <a:off x="0" y="-157939"/>
            <a:ext cx="9144000" cy="8051435"/>
          </a:xfrm>
          <a:prstGeom prst="rect">
            <a:avLst/>
          </a:prstGeom>
        </p:spPr>
        <p:txBody>
          <a:bodyPr wrap="square">
            <a:spAutoFit/>
          </a:bodyPr>
          <a:lstStyle/>
          <a:p>
            <a:r>
              <a:rPr lang="en-US" sz="2000" dirty="0" smtClean="0">
                <a:latin typeface="Arial" pitchFamily="34" charset="0"/>
                <a:cs typeface="Arial" pitchFamily="34" charset="0"/>
              </a:rPr>
              <a:t>	</a:t>
            </a:r>
          </a:p>
          <a:p>
            <a:r>
              <a:rPr lang="en-US" sz="2000" dirty="0" smtClean="0">
                <a:latin typeface="Arial" pitchFamily="34" charset="0"/>
                <a:cs typeface="Arial" pitchFamily="34" charset="0"/>
              </a:rPr>
              <a:t>A double membrane, own circular DNA, prokaryote like genome and </a:t>
            </a:r>
            <a:r>
              <a:rPr lang="en-US" sz="2000" dirty="0" err="1" smtClean="0">
                <a:latin typeface="Arial" pitchFamily="34" charset="0"/>
                <a:cs typeface="Arial" pitchFamily="34" charset="0"/>
              </a:rPr>
              <a:t>ribosomes</a:t>
            </a:r>
            <a:r>
              <a:rPr lang="en-US" sz="2000" dirty="0" smtClean="0">
                <a:latin typeface="Arial" pitchFamily="34" charset="0"/>
                <a:cs typeface="Arial" pitchFamily="34" charset="0"/>
              </a:rPr>
              <a:t>.  It is the </a:t>
            </a:r>
            <a:r>
              <a:rPr lang="en-US" sz="2000" b="1" dirty="0" smtClean="0">
                <a:latin typeface="Arial" pitchFamily="34" charset="0"/>
                <a:cs typeface="Arial" pitchFamily="34" charset="0"/>
              </a:rPr>
              <a:t>site of aerobic</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cellular respiration</a:t>
            </a:r>
            <a:r>
              <a:rPr lang="en-US" sz="2000" dirty="0" smtClean="0">
                <a:latin typeface="Arial" pitchFamily="34" charset="0"/>
                <a:cs typeface="Arial" pitchFamily="34" charset="0"/>
              </a:rPr>
              <a:t>, a catabolic, </a:t>
            </a:r>
            <a:r>
              <a:rPr lang="en-US" sz="2000" dirty="0" err="1" smtClean="0">
                <a:latin typeface="Arial" pitchFamily="34" charset="0"/>
                <a:cs typeface="Arial" pitchFamily="34" charset="0"/>
              </a:rPr>
              <a:t>exergonic</a:t>
            </a:r>
            <a:r>
              <a:rPr lang="en-US" sz="2000" dirty="0" smtClean="0">
                <a:latin typeface="Arial" pitchFamily="34" charset="0"/>
                <a:cs typeface="Arial" pitchFamily="34" charset="0"/>
              </a:rPr>
              <a:t>, oxygen requiring process that uses </a:t>
            </a:r>
            <a:r>
              <a:rPr lang="en-US" sz="2000" b="1" dirty="0" smtClean="0">
                <a:latin typeface="Arial" pitchFamily="34" charset="0"/>
                <a:cs typeface="Arial" pitchFamily="34" charset="0"/>
              </a:rPr>
              <a:t>energy extracted from organic molecules (like glucose) to produce ATP.</a:t>
            </a:r>
            <a:r>
              <a:rPr lang="en-US" sz="2000" dirty="0" smtClean="0">
                <a:latin typeface="Arial" pitchFamily="34" charset="0"/>
                <a:cs typeface="Arial" pitchFamily="34" charset="0"/>
              </a:rPr>
              <a:t> The inner membrane is folded into </a:t>
            </a:r>
            <a:r>
              <a:rPr lang="en-US" sz="2000" b="1" dirty="0" err="1" smtClean="0">
                <a:latin typeface="Arial" pitchFamily="34" charset="0"/>
                <a:cs typeface="Arial" pitchFamily="34" charset="0"/>
              </a:rPr>
              <a:t>cristae</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protruding into the mitochondrion lumen </a:t>
            </a:r>
            <a:r>
              <a:rPr lang="en-US" sz="2000" b="1" dirty="0" smtClean="0">
                <a:latin typeface="Arial" pitchFamily="34" charset="0"/>
                <a:cs typeface="Arial" pitchFamily="34" charset="0"/>
              </a:rPr>
              <a:t>(matrix)</a:t>
            </a:r>
            <a:r>
              <a:rPr lang="en-US" sz="2000" dirty="0" smtClean="0">
                <a:latin typeface="Arial" pitchFamily="34" charset="0"/>
                <a:cs typeface="Arial" pitchFamily="34" charset="0"/>
              </a:rPr>
              <a:t>. The </a:t>
            </a:r>
            <a:r>
              <a:rPr lang="en-US" sz="2000" b="1" dirty="0" smtClean="0">
                <a:latin typeface="Arial" pitchFamily="34" charset="0"/>
                <a:cs typeface="Arial" pitchFamily="34" charset="0"/>
              </a:rPr>
              <a:t>citric acid cycle </a:t>
            </a:r>
            <a:r>
              <a:rPr lang="en-US" sz="2000" dirty="0" smtClean="0">
                <a:latin typeface="Arial" pitchFamily="34" charset="0"/>
                <a:cs typeface="Arial" pitchFamily="34" charset="0"/>
              </a:rPr>
              <a:t>reactions</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occur in the matrix, generating high-energy </a:t>
            </a:r>
            <a:r>
              <a:rPr lang="en-US" sz="2000" b="1" dirty="0" smtClean="0">
                <a:latin typeface="Arial" pitchFamily="34" charset="0"/>
                <a:cs typeface="Arial" pitchFamily="34" charset="0"/>
              </a:rPr>
              <a:t>NADH</a:t>
            </a:r>
            <a:r>
              <a:rPr lang="en-US" sz="2000" dirty="0" smtClean="0">
                <a:latin typeface="Arial" pitchFamily="34" charset="0"/>
                <a:cs typeface="Arial" pitchFamily="34" charset="0"/>
              </a:rPr>
              <a:t> and </a:t>
            </a:r>
            <a:r>
              <a:rPr lang="en-US" sz="2000" b="1" dirty="0" smtClean="0">
                <a:latin typeface="Arial" pitchFamily="34" charset="0"/>
                <a:cs typeface="Arial" pitchFamily="34" charset="0"/>
              </a:rPr>
              <a:t>NADPH</a:t>
            </a:r>
            <a:r>
              <a:rPr lang="en-US" sz="2000" dirty="0" smtClean="0">
                <a:latin typeface="Arial" pitchFamily="34" charset="0"/>
                <a:cs typeface="Arial" pitchFamily="34" charset="0"/>
              </a:rPr>
              <a:t>, which in turn transfer their electrons to acceptor molecules located in the inner membrane; the electrons are then passed along a set of </a:t>
            </a:r>
            <a:r>
              <a:rPr lang="en-US" sz="2000" b="1" dirty="0" smtClean="0">
                <a:latin typeface="Arial" pitchFamily="34" charset="0"/>
                <a:cs typeface="Arial" pitchFamily="34" charset="0"/>
              </a:rPr>
              <a:t>electron carriers </a:t>
            </a:r>
            <a:r>
              <a:rPr lang="en-US" sz="2000" dirty="0" smtClean="0">
                <a:latin typeface="Arial" pitchFamily="34" charset="0"/>
                <a:cs typeface="Arial" pitchFamily="34" charset="0"/>
              </a:rPr>
              <a:t>to </a:t>
            </a:r>
            <a:r>
              <a:rPr lang="en-US" sz="2000" b="1" dirty="0" smtClean="0">
                <a:latin typeface="Arial" pitchFamily="34" charset="0"/>
                <a:cs typeface="Arial" pitchFamily="34" charset="0"/>
              </a:rPr>
              <a:t>O</a:t>
            </a:r>
            <a:r>
              <a:rPr lang="en-US" sz="2000" b="1" baseline="-25000" dirty="0" smtClean="0">
                <a:latin typeface="Arial" pitchFamily="34" charset="0"/>
                <a:cs typeface="Arial" pitchFamily="34" charset="0"/>
              </a:rPr>
              <a:t>2</a:t>
            </a:r>
            <a:r>
              <a:rPr lang="en-US" sz="2000" dirty="0" smtClean="0">
                <a:latin typeface="Arial" pitchFamily="34" charset="0"/>
                <a:cs typeface="Arial" pitchFamily="34" charset="0"/>
              </a:rPr>
              <a:t>, which thereby becomes reduced to </a:t>
            </a:r>
            <a:r>
              <a:rPr lang="en-US" sz="2000" b="1" dirty="0" smtClean="0">
                <a:latin typeface="Arial" pitchFamily="34" charset="0"/>
                <a:cs typeface="Arial" pitchFamily="34" charset="0"/>
              </a:rPr>
              <a:t>H</a:t>
            </a:r>
            <a:r>
              <a:rPr lang="en-US" sz="2000" b="1" baseline="-25000" dirty="0" smtClean="0">
                <a:latin typeface="Arial" pitchFamily="34" charset="0"/>
                <a:cs typeface="Arial" pitchFamily="34" charset="0"/>
              </a:rPr>
              <a:t>2</a:t>
            </a:r>
            <a:r>
              <a:rPr lang="en-US" sz="2000" b="1" dirty="0" smtClean="0">
                <a:latin typeface="Arial" pitchFamily="34" charset="0"/>
                <a:cs typeface="Arial" pitchFamily="34" charset="0"/>
              </a:rPr>
              <a:t>O.</a:t>
            </a:r>
            <a:r>
              <a:rPr lang="en-US" sz="2000" dirty="0" smtClean="0">
                <a:latin typeface="Arial" pitchFamily="34" charset="0"/>
                <a:cs typeface="Arial" pitchFamily="34" charset="0"/>
              </a:rPr>
              <a:t> Electron transport in the inner membrane results in accumulation of protons </a:t>
            </a:r>
            <a:r>
              <a:rPr lang="en-US" sz="2000" b="1" dirty="0" smtClean="0">
                <a:latin typeface="Arial" pitchFamily="34" charset="0"/>
                <a:cs typeface="Arial" pitchFamily="34" charset="0"/>
              </a:rPr>
              <a:t>in the space between </a:t>
            </a:r>
            <a:r>
              <a:rPr lang="en-US" sz="2000" dirty="0" smtClean="0">
                <a:latin typeface="Arial" pitchFamily="34" charset="0"/>
                <a:cs typeface="Arial" pitchFamily="34" charset="0"/>
              </a:rPr>
              <a:t>the inner and outer membranes, thereby producing an electrochemical potential across the inner membrane; </a:t>
            </a:r>
            <a:r>
              <a:rPr lang="en-US" sz="2000" b="1" dirty="0" smtClean="0">
                <a:latin typeface="Arial" pitchFamily="34" charset="0"/>
                <a:cs typeface="Arial" pitchFamily="34" charset="0"/>
              </a:rPr>
              <a:t>ATP </a:t>
            </a:r>
            <a:r>
              <a:rPr lang="en-US" sz="2000" b="1" dirty="0" err="1" smtClean="0">
                <a:latin typeface="Arial" pitchFamily="34" charset="0"/>
                <a:cs typeface="Arial" pitchFamily="34" charset="0"/>
              </a:rPr>
              <a:t>synthase</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molecules located in the inner membrane provide a channel for the return of these protons to the matrix compartment, thereby driving the synthesis of ATP, a process known as </a:t>
            </a:r>
            <a:r>
              <a:rPr lang="en-US" sz="2000" b="1" dirty="0" smtClean="0">
                <a:latin typeface="Arial" pitchFamily="34" charset="0"/>
                <a:cs typeface="Arial" pitchFamily="34" charset="0"/>
              </a:rPr>
              <a:t>oxidative </a:t>
            </a:r>
            <a:r>
              <a:rPr lang="en-US" sz="2000" b="1" dirty="0" err="1" smtClean="0">
                <a:latin typeface="Arial" pitchFamily="34" charset="0"/>
                <a:cs typeface="Arial" pitchFamily="34" charset="0"/>
              </a:rPr>
              <a:t>phosphorylation</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One of the carriers in electron transport is </a:t>
            </a:r>
            <a:r>
              <a:rPr lang="en-US" sz="2000" b="1" dirty="0" err="1" smtClean="0">
                <a:latin typeface="Arial" pitchFamily="34" charset="0"/>
                <a:cs typeface="Arial" pitchFamily="34" charset="0"/>
              </a:rPr>
              <a:t>cytochrome</a:t>
            </a:r>
            <a:r>
              <a:rPr lang="en-US" sz="2000" b="1" dirty="0" smtClean="0">
                <a:latin typeface="Arial" pitchFamily="34" charset="0"/>
                <a:cs typeface="Arial" pitchFamily="34" charset="0"/>
              </a:rPr>
              <a:t> </a:t>
            </a:r>
            <a:r>
              <a:rPr lang="en-US" sz="2000" b="1" i="1" dirty="0" smtClean="0">
                <a:latin typeface="Arial" pitchFamily="34" charset="0"/>
                <a:cs typeface="Arial" pitchFamily="34" charset="0"/>
              </a:rPr>
              <a:t>c,</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a small, soluble protein in the space between the inner and outer membranes. </a:t>
            </a:r>
            <a:r>
              <a:rPr lang="en-US" sz="2000" dirty="0" err="1" smtClean="0">
                <a:latin typeface="Arial" pitchFamily="34" charset="0"/>
                <a:cs typeface="Arial" pitchFamily="34" charset="0"/>
              </a:rPr>
              <a:t>Cytochrome</a:t>
            </a:r>
            <a:r>
              <a:rPr lang="en-US" sz="2000" dirty="0" smtClean="0">
                <a:latin typeface="Arial" pitchFamily="34" charset="0"/>
                <a:cs typeface="Arial" pitchFamily="34" charset="0"/>
              </a:rPr>
              <a:t> </a:t>
            </a:r>
            <a:r>
              <a:rPr lang="en-US" sz="2000" b="1" i="1" dirty="0" smtClean="0">
                <a:latin typeface="Arial" pitchFamily="34" charset="0"/>
                <a:cs typeface="Arial" pitchFamily="34" charset="0"/>
              </a:rPr>
              <a:t>c</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also plays an important role in initiating of apoptosis. In response to circumstances, cells generate molecules (Bcl-2 family of proteins) that create pores in the outer membrane of mitochondria, permitting the release of </a:t>
            </a:r>
            <a:r>
              <a:rPr lang="en-US" sz="2000" b="1" dirty="0" err="1" smtClean="0">
                <a:latin typeface="Arial" pitchFamily="34" charset="0"/>
                <a:cs typeface="Arial" pitchFamily="34" charset="0"/>
              </a:rPr>
              <a:t>cytochrome</a:t>
            </a:r>
            <a:r>
              <a:rPr lang="en-US" sz="2000" b="1" dirty="0" smtClean="0">
                <a:latin typeface="Arial" pitchFamily="34" charset="0"/>
                <a:cs typeface="Arial" pitchFamily="34" charset="0"/>
              </a:rPr>
              <a:t> </a:t>
            </a:r>
            <a:r>
              <a:rPr lang="en-US" sz="2000" b="1" i="1" dirty="0" smtClean="0">
                <a:latin typeface="Arial" pitchFamily="34" charset="0"/>
                <a:cs typeface="Arial" pitchFamily="34" charset="0"/>
              </a:rPr>
              <a:t>c</a:t>
            </a:r>
            <a:r>
              <a:rPr lang="en-US" sz="2000" dirty="0" smtClean="0">
                <a:latin typeface="Arial" pitchFamily="34" charset="0"/>
                <a:cs typeface="Arial" pitchFamily="34" charset="0"/>
              </a:rPr>
              <a:t> (and other apoptosis-inducing proteins) into the </a:t>
            </a:r>
            <a:r>
              <a:rPr lang="en-US" sz="2000" dirty="0" err="1" smtClean="0">
                <a:latin typeface="Arial" pitchFamily="34" charset="0"/>
                <a:cs typeface="Arial" pitchFamily="34" charset="0"/>
              </a:rPr>
              <a:t>cytosol</a:t>
            </a:r>
            <a:r>
              <a:rPr lang="en-US" sz="2000" dirty="0" smtClean="0">
                <a:latin typeface="Arial" pitchFamily="34" charset="0"/>
                <a:cs typeface="Arial" pitchFamily="34" charset="0"/>
              </a:rPr>
              <a:t>. </a:t>
            </a:r>
            <a:r>
              <a:rPr lang="en-US" sz="2000" b="1" dirty="0" err="1" smtClean="0">
                <a:latin typeface="Arial" pitchFamily="34" charset="0"/>
                <a:cs typeface="Arial" pitchFamily="34" charset="0"/>
              </a:rPr>
              <a:t>Cytochrome</a:t>
            </a:r>
            <a:r>
              <a:rPr lang="en-US" sz="2000" b="1" dirty="0" smtClean="0">
                <a:latin typeface="Arial" pitchFamily="34" charset="0"/>
                <a:cs typeface="Arial" pitchFamily="34" charset="0"/>
              </a:rPr>
              <a:t> c</a:t>
            </a:r>
            <a:r>
              <a:rPr lang="en-US" sz="2000" dirty="0" smtClean="0">
                <a:latin typeface="Arial" pitchFamily="34" charset="0"/>
                <a:cs typeface="Arial" pitchFamily="34" charset="0"/>
              </a:rPr>
              <a:t> binds to a protein called </a:t>
            </a:r>
            <a:r>
              <a:rPr lang="en-US" sz="2000" b="1" dirty="0" smtClean="0">
                <a:latin typeface="Arial" pitchFamily="34" charset="0"/>
                <a:cs typeface="Arial" pitchFamily="34" charset="0"/>
              </a:rPr>
              <a:t>Apaf-1</a:t>
            </a:r>
            <a:r>
              <a:rPr lang="en-US" sz="2000" dirty="0" smtClean="0">
                <a:latin typeface="Arial" pitchFamily="34" charset="0"/>
                <a:cs typeface="Arial" pitchFamily="34" charset="0"/>
              </a:rPr>
              <a:t>, which in turn activates a </a:t>
            </a:r>
            <a:r>
              <a:rPr lang="en-US" sz="2000" b="1" dirty="0" smtClean="0">
                <a:latin typeface="Arial" pitchFamily="34" charset="0"/>
                <a:cs typeface="Arial" pitchFamily="34" charset="0"/>
              </a:rPr>
              <a:t>cascade</a:t>
            </a:r>
            <a:r>
              <a:rPr lang="en-US" sz="2000" dirty="0" smtClean="0">
                <a:latin typeface="Arial" pitchFamily="34" charset="0"/>
                <a:cs typeface="Arial" pitchFamily="34" charset="0"/>
              </a:rPr>
              <a:t> of </a:t>
            </a:r>
            <a:r>
              <a:rPr lang="en-US" sz="2000" b="1" dirty="0" err="1" smtClean="0">
                <a:latin typeface="Arial" pitchFamily="34" charset="0"/>
                <a:cs typeface="Arial" pitchFamily="34" charset="0"/>
              </a:rPr>
              <a:t>caspase</a:t>
            </a:r>
            <a:r>
              <a:rPr lang="en-US" sz="2000" dirty="0" smtClean="0">
                <a:latin typeface="Arial" pitchFamily="34" charset="0"/>
                <a:cs typeface="Arial" pitchFamily="34" charset="0"/>
              </a:rPr>
              <a:t> </a:t>
            </a:r>
            <a:r>
              <a:rPr lang="en-US" sz="2000" i="1" dirty="0" smtClean="0">
                <a:latin typeface="Arial" pitchFamily="34" charset="0"/>
                <a:cs typeface="Arial" pitchFamily="34" charset="0"/>
              </a:rPr>
              <a:t>proteases</a:t>
            </a:r>
            <a:r>
              <a:rPr lang="en-US" sz="2000" dirty="0" smtClean="0">
                <a:latin typeface="Arial" pitchFamily="34" charset="0"/>
                <a:cs typeface="Arial" pitchFamily="34" charset="0"/>
              </a:rPr>
              <a:t>, leading to cell death.</a:t>
            </a:r>
            <a:endParaRPr lang="uk-UA" sz="2000" dirty="0" smtClean="0">
              <a:latin typeface="Arial" pitchFamily="34" charset="0"/>
              <a:cs typeface="Arial" pitchFamily="34" charset="0"/>
            </a:endParaRPr>
          </a:p>
          <a:p>
            <a:endParaRPr lang="uk-UA" dirty="0" smtClean="0">
              <a:latin typeface="Arial" pitchFamily="34" charset="0"/>
              <a:cs typeface="Arial" pitchFamily="34" charset="0"/>
            </a:endParaRPr>
          </a:p>
          <a:p>
            <a:pPr>
              <a:lnSpc>
                <a:spcPct val="80000"/>
              </a:lnSpc>
            </a:pPr>
            <a:endParaRPr lang="en-US" sz="2400" b="1" dirty="0">
              <a:latin typeface="Arial" pitchFamily="34" charset="0"/>
              <a:cs typeface="Arial" pitchFamily="34" charset="0"/>
            </a:endParaRPr>
          </a:p>
        </p:txBody>
      </p:sp>
      <p:sp>
        <p:nvSpPr>
          <p:cNvPr id="5" name="Прямоугольник 4"/>
          <p:cNvSpPr/>
          <p:nvPr/>
        </p:nvSpPr>
        <p:spPr>
          <a:xfrm>
            <a:off x="0" y="-26161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latin typeface="Arial" pitchFamily="34" charset="0"/>
                <a:cs typeface="Arial" pitchFamily="34" charset="0"/>
              </a:rPr>
              <a:t>Mitochondrion</a:t>
            </a:r>
            <a:endParaRPr lang="ru-RU" sz="2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D4FEE247-F1D9-4978-BC24-E4E20778E7B9}" type="slidenum">
              <a:rPr lang="ru-RU" smtClean="0"/>
              <a:pPr/>
              <a:t>124</a:t>
            </a:fld>
            <a:endParaRPr lang="ru-RU"/>
          </a:p>
        </p:txBody>
      </p:sp>
      <p:pic>
        <p:nvPicPr>
          <p:cNvPr id="4"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600" y="1168400"/>
            <a:ext cx="8928100" cy="4521200"/>
          </a:xfrm>
          <a:prstGeom prst="rect">
            <a:avLst/>
          </a:prstGeom>
        </p:spPr>
      </p:pic>
      <p:sp>
        <p:nvSpPr>
          <p:cNvPr id="5" name="TextBox 4"/>
          <p:cNvSpPr txBox="1"/>
          <p:nvPr/>
        </p:nvSpPr>
        <p:spPr>
          <a:xfrm>
            <a:off x="1828835" y="324556"/>
            <a:ext cx="5263445" cy="400110"/>
          </a:xfrm>
          <a:prstGeom prst="rect">
            <a:avLst/>
          </a:prstGeom>
          <a:noFill/>
        </p:spPr>
        <p:txBody>
          <a:bodyPr wrap="square" rtlCol="0">
            <a:spAutoFit/>
          </a:bodyPr>
          <a:lstStyle/>
          <a:p>
            <a:pPr algn="ctr"/>
            <a:r>
              <a:rPr lang="en-US" sz="2000" dirty="0" smtClean="0">
                <a:latin typeface="Damascus"/>
                <a:cs typeface="Damascus"/>
              </a:rPr>
              <a:t>The mitochondrion—powerhouse of the cell</a:t>
            </a:r>
            <a:endParaRPr lang="en-US" sz="2000" dirty="0">
              <a:latin typeface="Damascus"/>
              <a:cs typeface="Damascus"/>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125</a:t>
            </a:fld>
            <a:endParaRPr lang="ru-RU"/>
          </a:p>
        </p:txBody>
      </p:sp>
      <p:pic>
        <p:nvPicPr>
          <p:cNvPr id="3"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266700"/>
            <a:ext cx="9144000" cy="6301946"/>
          </a:xfrm>
          <a:prstGeom prst="rect">
            <a:avLst/>
          </a:prstGeom>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a:xfrm>
            <a:off x="457200" y="0"/>
            <a:ext cx="8385175" cy="836613"/>
          </a:xfrm>
        </p:spPr>
        <p:txBody>
          <a:bodyPr/>
          <a:lstStyle/>
          <a:p>
            <a:pPr algn="ctr"/>
            <a:r>
              <a:rPr lang="en-US">
                <a:solidFill>
                  <a:schemeClr val="folHlink"/>
                </a:solidFill>
              </a:rPr>
              <a:t>Endoplasmic reticulum</a:t>
            </a:r>
            <a:endParaRPr lang="ru-RU">
              <a:solidFill>
                <a:schemeClr val="folHlink"/>
              </a:solidFill>
            </a:endParaRPr>
          </a:p>
        </p:txBody>
      </p:sp>
      <p:sp>
        <p:nvSpPr>
          <p:cNvPr id="34819" name="Rectangle 3"/>
          <p:cNvSpPr>
            <a:spLocks noGrp="1" noRot="1" noChangeArrowheads="1"/>
          </p:cNvSpPr>
          <p:nvPr>
            <p:ph type="body" idx="1"/>
          </p:nvPr>
        </p:nvSpPr>
        <p:spPr>
          <a:xfrm>
            <a:off x="323850" y="765175"/>
            <a:ext cx="4535488" cy="6092825"/>
          </a:xfrm>
        </p:spPr>
        <p:txBody>
          <a:bodyPr>
            <a:normAutofit lnSpcReduction="10000"/>
          </a:bodyPr>
          <a:lstStyle/>
          <a:p>
            <a:pPr>
              <a:lnSpc>
                <a:spcPct val="80000"/>
              </a:lnSpc>
            </a:pPr>
            <a:r>
              <a:rPr lang="en-US" sz="2400" dirty="0"/>
              <a:t>Extensive membranous networks of tubules and sacs called </a:t>
            </a:r>
            <a:r>
              <a:rPr lang="en-US" sz="2400" dirty="0" err="1"/>
              <a:t>cisternae</a:t>
            </a:r>
            <a:endParaRPr lang="en-US" sz="2400" dirty="0"/>
          </a:p>
          <a:p>
            <a:pPr>
              <a:lnSpc>
                <a:spcPct val="80000"/>
              </a:lnSpc>
              <a:buFont typeface="Wingdings" pitchFamily="2" charset="2"/>
              <a:buNone/>
            </a:pPr>
            <a:endParaRPr lang="en-US" sz="2400" dirty="0"/>
          </a:p>
          <a:p>
            <a:pPr>
              <a:lnSpc>
                <a:spcPct val="80000"/>
              </a:lnSpc>
            </a:pPr>
            <a:r>
              <a:rPr lang="en-US" sz="2400" b="1" dirty="0">
                <a:solidFill>
                  <a:srgbClr val="0000FF"/>
                </a:solidFill>
              </a:rPr>
              <a:t>A .Rough Endoplasmic reticulum (RER)</a:t>
            </a:r>
          </a:p>
          <a:p>
            <a:pPr>
              <a:lnSpc>
                <a:spcPct val="80000"/>
              </a:lnSpc>
              <a:buFont typeface="Wingdings" pitchFamily="2" charset="2"/>
              <a:buNone/>
            </a:pPr>
            <a:r>
              <a:rPr lang="en-US" sz="2400" dirty="0"/>
              <a:t>         -Studded with ribosome's.</a:t>
            </a:r>
          </a:p>
          <a:p>
            <a:pPr>
              <a:lnSpc>
                <a:spcPct val="80000"/>
              </a:lnSpc>
              <a:buFont typeface="Wingdings" pitchFamily="2" charset="2"/>
              <a:buNone/>
            </a:pPr>
            <a:r>
              <a:rPr lang="en-US" sz="2400" dirty="0"/>
              <a:t>         -Site of protein synthesis. </a:t>
            </a:r>
          </a:p>
          <a:p>
            <a:pPr>
              <a:lnSpc>
                <a:spcPct val="80000"/>
              </a:lnSpc>
              <a:buFont typeface="Wingdings" pitchFamily="2" charset="2"/>
              <a:buNone/>
            </a:pPr>
            <a:r>
              <a:rPr lang="en-US" sz="2400" dirty="0"/>
              <a:t>       </a:t>
            </a:r>
            <a:r>
              <a:rPr lang="en-US" sz="2400" dirty="0" smtClean="0"/>
              <a:t>- starts from nucleus and plasma membrane  </a:t>
            </a:r>
            <a:endParaRPr lang="en-US" sz="2400" dirty="0"/>
          </a:p>
          <a:p>
            <a:pPr>
              <a:lnSpc>
                <a:spcPct val="80000"/>
              </a:lnSpc>
              <a:buFont typeface="Wingdings" pitchFamily="2" charset="2"/>
              <a:buNone/>
            </a:pPr>
            <a:r>
              <a:rPr lang="en-US" sz="2400" b="1" dirty="0">
                <a:solidFill>
                  <a:srgbClr val="0000FF"/>
                </a:solidFill>
              </a:rPr>
              <a:t>B. Smooth Endoplasmic reticulum (SER</a:t>
            </a:r>
            <a:r>
              <a:rPr lang="en-US" sz="2400" b="1" dirty="0" smtClean="0">
                <a:solidFill>
                  <a:srgbClr val="0000FF"/>
                </a:solidFill>
              </a:rPr>
              <a:t>), tubes diameter 25-30 nm </a:t>
            </a:r>
            <a:endParaRPr lang="en-US" sz="2400" b="1" dirty="0">
              <a:solidFill>
                <a:srgbClr val="0000FF"/>
              </a:solidFill>
            </a:endParaRPr>
          </a:p>
          <a:p>
            <a:pPr>
              <a:lnSpc>
                <a:spcPct val="80000"/>
              </a:lnSpc>
              <a:buFont typeface="Wingdings" pitchFamily="2" charset="2"/>
              <a:buNone/>
            </a:pPr>
            <a:r>
              <a:rPr lang="en-US" sz="2400" dirty="0"/>
              <a:t>     </a:t>
            </a:r>
            <a:r>
              <a:rPr lang="en-US" sz="2000" dirty="0"/>
              <a:t>-Synthesizes lipids, phospholipids and steroids. </a:t>
            </a:r>
          </a:p>
          <a:p>
            <a:pPr>
              <a:lnSpc>
                <a:spcPct val="80000"/>
              </a:lnSpc>
              <a:buFont typeface="Wingdings" pitchFamily="2" charset="2"/>
              <a:buNone/>
            </a:pPr>
            <a:r>
              <a:rPr lang="en-US" sz="2000" dirty="0"/>
              <a:t>     -Detoxifies drugs, alcohol and poisons</a:t>
            </a:r>
          </a:p>
          <a:p>
            <a:pPr>
              <a:lnSpc>
                <a:spcPct val="80000"/>
              </a:lnSpc>
              <a:buFont typeface="Wingdings" pitchFamily="2" charset="2"/>
              <a:buNone/>
            </a:pPr>
            <a:r>
              <a:rPr lang="en-US" sz="2000" dirty="0"/>
              <a:t>     -Carbohydrate Addition and </a:t>
            </a:r>
            <a:r>
              <a:rPr lang="en-US" sz="2000" dirty="0" smtClean="0"/>
              <a:t>modification</a:t>
            </a:r>
          </a:p>
          <a:p>
            <a:pPr>
              <a:lnSpc>
                <a:spcPct val="80000"/>
              </a:lnSpc>
              <a:buFontTx/>
              <a:buChar char="-"/>
            </a:pPr>
            <a:r>
              <a:rPr lang="en-US" sz="2000" dirty="0" smtClean="0"/>
              <a:t>Divides the media for independent reactions. It is connected with RER.</a:t>
            </a:r>
          </a:p>
          <a:p>
            <a:pPr>
              <a:lnSpc>
                <a:spcPct val="80000"/>
              </a:lnSpc>
              <a:buFontTx/>
              <a:buChar char="-"/>
            </a:pPr>
            <a:r>
              <a:rPr lang="en-US" sz="2000" dirty="0" smtClean="0"/>
              <a:t>Substances transport into and out of the cells </a:t>
            </a:r>
            <a:endParaRPr lang="en-US" sz="2000" dirty="0"/>
          </a:p>
          <a:p>
            <a:pPr>
              <a:lnSpc>
                <a:spcPct val="80000"/>
              </a:lnSpc>
              <a:buFont typeface="Wingdings" pitchFamily="2" charset="2"/>
              <a:buNone/>
            </a:pPr>
            <a:endParaRPr lang="en-US" sz="2400" dirty="0"/>
          </a:p>
          <a:p>
            <a:pPr>
              <a:lnSpc>
                <a:spcPct val="80000"/>
              </a:lnSpc>
              <a:buFont typeface="Wingdings" pitchFamily="2" charset="2"/>
              <a:buNone/>
            </a:pPr>
            <a:endParaRPr lang="en-US" sz="2400" dirty="0"/>
          </a:p>
          <a:p>
            <a:pPr>
              <a:lnSpc>
                <a:spcPct val="80000"/>
              </a:lnSpc>
              <a:buFont typeface="Wingdings" pitchFamily="2" charset="2"/>
              <a:buNone/>
            </a:pPr>
            <a:endParaRPr lang="ru-RU" sz="2400" dirty="0"/>
          </a:p>
        </p:txBody>
      </p:sp>
      <p:pic>
        <p:nvPicPr>
          <p:cNvPr id="34820" name="Picture 4" descr="endoplasmic_reticulum"/>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076825" y="1196975"/>
            <a:ext cx="3829050" cy="2590800"/>
          </a:xfrm>
          <a:prstGeom prst="rect">
            <a:avLst/>
          </a:prstGeom>
          <a:noFill/>
        </p:spPr>
      </p:pic>
      <p:pic>
        <p:nvPicPr>
          <p:cNvPr id="34821" name="Picture 5" descr="3Slide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3800" y="3573463"/>
            <a:ext cx="3924300" cy="30241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ox(in)">
                                      <p:cBhvr>
                                        <p:cTn id="7" dur="500"/>
                                        <p:tgtEl>
                                          <p:spTgt spid="34818"/>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4819">
                                            <p:txEl>
                                              <p:pRg st="0" end="0"/>
                                            </p:txEl>
                                          </p:spTgt>
                                        </p:tgtEl>
                                        <p:attrNameLst>
                                          <p:attrName>style.visibility</p:attrName>
                                        </p:attrNameLst>
                                      </p:cBhvr>
                                      <p:to>
                                        <p:strVal val="visible"/>
                                      </p:to>
                                    </p:set>
                                    <p:animEffect transition="in" filter="box(in)">
                                      <p:cBhvr>
                                        <p:cTn id="11" dur="500"/>
                                        <p:tgtEl>
                                          <p:spTgt spid="34819">
                                            <p:txEl>
                                              <p:pRg st="0" end="0"/>
                                            </p:txEl>
                                          </p:spTgt>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animEffect transition="in" filter="box(in)">
                                      <p:cBhvr>
                                        <p:cTn id="15" dur="500"/>
                                        <p:tgtEl>
                                          <p:spTgt spid="34819">
                                            <p:txEl>
                                              <p:pRg st="2" end="2"/>
                                            </p:txEl>
                                          </p:spTgt>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34819">
                                            <p:txEl>
                                              <p:pRg st="3" end="3"/>
                                            </p:txEl>
                                          </p:spTgt>
                                        </p:tgtEl>
                                        <p:attrNameLst>
                                          <p:attrName>style.visibility</p:attrName>
                                        </p:attrNameLst>
                                      </p:cBhvr>
                                      <p:to>
                                        <p:strVal val="visible"/>
                                      </p:to>
                                    </p:set>
                                    <p:animEffect transition="in" filter="box(in)">
                                      <p:cBhvr>
                                        <p:cTn id="19" dur="500"/>
                                        <p:tgtEl>
                                          <p:spTgt spid="34819">
                                            <p:txEl>
                                              <p:pRg st="3" end="3"/>
                                            </p:txEl>
                                          </p:spTgt>
                                        </p:tgtEl>
                                      </p:cBhvr>
                                    </p:animEffect>
                                  </p:childTnLst>
                                </p:cTn>
                              </p:par>
                            </p:childTnLst>
                          </p:cTn>
                        </p:par>
                        <p:par>
                          <p:cTn id="20" fill="hold">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animEffect transition="in" filter="box(in)">
                                      <p:cBhvr>
                                        <p:cTn id="23" dur="500"/>
                                        <p:tgtEl>
                                          <p:spTgt spid="34819">
                                            <p:txEl>
                                              <p:pRg st="4" end="4"/>
                                            </p:txEl>
                                          </p:spTgt>
                                        </p:tgtEl>
                                      </p:cBhvr>
                                    </p:animEffect>
                                  </p:childTnLst>
                                </p:cTn>
                              </p:par>
                            </p:childTnLst>
                          </p:cTn>
                        </p:par>
                        <p:par>
                          <p:cTn id="24" fill="hold">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box(in)">
                                      <p:cBhvr>
                                        <p:cTn id="27" dur="500"/>
                                        <p:tgtEl>
                                          <p:spTgt spid="34819">
                                            <p:txEl>
                                              <p:pRg st="5" end="5"/>
                                            </p:txEl>
                                          </p:spTgt>
                                        </p:tgtEl>
                                      </p:cBhvr>
                                    </p:animEffect>
                                  </p:childTnLst>
                                </p:cTn>
                              </p:par>
                            </p:childTnLst>
                          </p:cTn>
                        </p:par>
                        <p:par>
                          <p:cTn id="28" fill="hold">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34819">
                                            <p:txEl>
                                              <p:pRg st="6" end="6"/>
                                            </p:txEl>
                                          </p:spTgt>
                                        </p:tgtEl>
                                        <p:attrNameLst>
                                          <p:attrName>style.visibility</p:attrName>
                                        </p:attrNameLst>
                                      </p:cBhvr>
                                      <p:to>
                                        <p:strVal val="visible"/>
                                      </p:to>
                                    </p:set>
                                    <p:animEffect transition="in" filter="box(in)">
                                      <p:cBhvr>
                                        <p:cTn id="31" dur="500"/>
                                        <p:tgtEl>
                                          <p:spTgt spid="34819">
                                            <p:txEl>
                                              <p:pRg st="6" end="6"/>
                                            </p:txEl>
                                          </p:spTgt>
                                        </p:tgtEl>
                                      </p:cBhvr>
                                    </p:animEffect>
                                  </p:childTnLst>
                                </p:cTn>
                              </p:par>
                            </p:childTnLst>
                          </p:cTn>
                        </p:par>
                        <p:par>
                          <p:cTn id="32" fill="hold">
                            <p:stCondLst>
                              <p:cond delay="3500"/>
                            </p:stCondLst>
                            <p:childTnLst>
                              <p:par>
                                <p:cTn id="33" presetID="4" presetClass="entr" presetSubtype="16" fill="hold" grpId="0" nodeType="afterEffect">
                                  <p:stCondLst>
                                    <p:cond delay="0"/>
                                  </p:stCondLst>
                                  <p:childTnLst>
                                    <p:set>
                                      <p:cBhvr>
                                        <p:cTn id="34" dur="1" fill="hold">
                                          <p:stCondLst>
                                            <p:cond delay="0"/>
                                          </p:stCondLst>
                                        </p:cTn>
                                        <p:tgtEl>
                                          <p:spTgt spid="34819">
                                            <p:txEl>
                                              <p:pRg st="7" end="7"/>
                                            </p:txEl>
                                          </p:spTgt>
                                        </p:tgtEl>
                                        <p:attrNameLst>
                                          <p:attrName>style.visibility</p:attrName>
                                        </p:attrNameLst>
                                      </p:cBhvr>
                                      <p:to>
                                        <p:strVal val="visible"/>
                                      </p:to>
                                    </p:set>
                                    <p:animEffect transition="in" filter="box(in)">
                                      <p:cBhvr>
                                        <p:cTn id="35" dur="500"/>
                                        <p:tgtEl>
                                          <p:spTgt spid="34819">
                                            <p:txEl>
                                              <p:pRg st="7" end="7"/>
                                            </p:txEl>
                                          </p:spTgt>
                                        </p:tgtEl>
                                      </p:cBhvr>
                                    </p:animEffect>
                                  </p:childTnLst>
                                </p:cTn>
                              </p:par>
                            </p:childTnLst>
                          </p:cTn>
                        </p:par>
                        <p:par>
                          <p:cTn id="36" fill="hold">
                            <p:stCondLst>
                              <p:cond delay="4000"/>
                            </p:stCondLst>
                            <p:childTnLst>
                              <p:par>
                                <p:cTn id="37" presetID="4" presetClass="entr" presetSubtype="16" fill="hold" grpId="0" nodeType="afterEffect">
                                  <p:stCondLst>
                                    <p:cond delay="0"/>
                                  </p:stCondLst>
                                  <p:childTnLst>
                                    <p:set>
                                      <p:cBhvr>
                                        <p:cTn id="38" dur="1" fill="hold">
                                          <p:stCondLst>
                                            <p:cond delay="0"/>
                                          </p:stCondLst>
                                        </p:cTn>
                                        <p:tgtEl>
                                          <p:spTgt spid="34819">
                                            <p:txEl>
                                              <p:pRg st="8" end="8"/>
                                            </p:txEl>
                                          </p:spTgt>
                                        </p:tgtEl>
                                        <p:attrNameLst>
                                          <p:attrName>style.visibility</p:attrName>
                                        </p:attrNameLst>
                                      </p:cBhvr>
                                      <p:to>
                                        <p:strVal val="visible"/>
                                      </p:to>
                                    </p:set>
                                    <p:animEffect transition="in" filter="box(in)">
                                      <p:cBhvr>
                                        <p:cTn id="39" dur="500"/>
                                        <p:tgtEl>
                                          <p:spTgt spid="34819">
                                            <p:txEl>
                                              <p:pRg st="8" end="8"/>
                                            </p:txEl>
                                          </p:spTgt>
                                        </p:tgtEl>
                                      </p:cBhvr>
                                    </p:animEffect>
                                  </p:childTnLst>
                                </p:cTn>
                              </p:par>
                            </p:childTnLst>
                          </p:cTn>
                        </p:par>
                        <p:par>
                          <p:cTn id="40" fill="hold">
                            <p:stCondLst>
                              <p:cond delay="4500"/>
                            </p:stCondLst>
                            <p:childTnLst>
                              <p:par>
                                <p:cTn id="41" presetID="4" presetClass="entr" presetSubtype="16" fill="hold" grpId="0" nodeType="afterEffect">
                                  <p:stCondLst>
                                    <p:cond delay="0"/>
                                  </p:stCondLst>
                                  <p:childTnLst>
                                    <p:set>
                                      <p:cBhvr>
                                        <p:cTn id="42" dur="1" fill="hold">
                                          <p:stCondLst>
                                            <p:cond delay="0"/>
                                          </p:stCondLst>
                                        </p:cTn>
                                        <p:tgtEl>
                                          <p:spTgt spid="34819">
                                            <p:txEl>
                                              <p:pRg st="9" end="9"/>
                                            </p:txEl>
                                          </p:spTgt>
                                        </p:tgtEl>
                                        <p:attrNameLst>
                                          <p:attrName>style.visibility</p:attrName>
                                        </p:attrNameLst>
                                      </p:cBhvr>
                                      <p:to>
                                        <p:strVal val="visible"/>
                                      </p:to>
                                    </p:set>
                                    <p:animEffect transition="in" filter="box(in)">
                                      <p:cBhvr>
                                        <p:cTn id="43" dur="500"/>
                                        <p:tgtEl>
                                          <p:spTgt spid="34819">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34819">
                                            <p:txEl>
                                              <p:pRg st="10" end="10"/>
                                            </p:txEl>
                                          </p:spTgt>
                                        </p:tgtEl>
                                        <p:attrNameLst>
                                          <p:attrName>style.visibility</p:attrName>
                                        </p:attrNameLst>
                                      </p:cBhvr>
                                      <p:to>
                                        <p:strVal val="visible"/>
                                      </p:to>
                                    </p:set>
                                    <p:animEffect transition="in" filter="box(in)">
                                      <p:cBhvr>
                                        <p:cTn id="48" dur="500"/>
                                        <p:tgtEl>
                                          <p:spTgt spid="34819">
                                            <p:txEl>
                                              <p:pRg st="10" end="1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34819">
                                            <p:txEl>
                                              <p:pRg st="11" end="11"/>
                                            </p:txEl>
                                          </p:spTgt>
                                        </p:tgtEl>
                                        <p:attrNameLst>
                                          <p:attrName>style.visibility</p:attrName>
                                        </p:attrNameLst>
                                      </p:cBhvr>
                                      <p:to>
                                        <p:strVal val="visible"/>
                                      </p:to>
                                    </p:set>
                                    <p:animEffect transition="in" filter="box(in)">
                                      <p:cBhvr>
                                        <p:cTn id="53" dur="500"/>
                                        <p:tgtEl>
                                          <p:spTgt spid="34819">
                                            <p:txEl>
                                              <p:pRg st="11" end="11"/>
                                            </p:txEl>
                                          </p:spTgt>
                                        </p:tgtEl>
                                      </p:cBhvr>
                                    </p:animEffect>
                                  </p:childTnLst>
                                </p:cTn>
                              </p:par>
                              <p:par>
                                <p:cTn id="54" presetID="4" presetClass="entr" presetSubtype="16" fill="hold" nodeType="withEffect">
                                  <p:stCondLst>
                                    <p:cond delay="0"/>
                                  </p:stCondLst>
                                  <p:childTnLst>
                                    <p:set>
                                      <p:cBhvr>
                                        <p:cTn id="55" dur="1" fill="hold">
                                          <p:stCondLst>
                                            <p:cond delay="0"/>
                                          </p:stCondLst>
                                        </p:cTn>
                                        <p:tgtEl>
                                          <p:spTgt spid="34820"/>
                                        </p:tgtEl>
                                        <p:attrNameLst>
                                          <p:attrName>style.visibility</p:attrName>
                                        </p:attrNameLst>
                                      </p:cBhvr>
                                      <p:to>
                                        <p:strVal val="visible"/>
                                      </p:to>
                                    </p:set>
                                    <p:animEffect transition="in" filter="box(in)">
                                      <p:cBhvr>
                                        <p:cTn id="56" dur="500"/>
                                        <p:tgtEl>
                                          <p:spTgt spid="34820"/>
                                        </p:tgtEl>
                                      </p:cBhvr>
                                    </p:animEffect>
                                  </p:childTnLst>
                                </p:cTn>
                              </p:par>
                            </p:childTnLst>
                          </p:cTn>
                        </p:par>
                        <p:par>
                          <p:cTn id="57" fill="hold">
                            <p:stCondLst>
                              <p:cond delay="500"/>
                            </p:stCondLst>
                            <p:childTnLst>
                              <p:par>
                                <p:cTn id="58" presetID="3" presetClass="entr" presetSubtype="10" fill="hold" nodeType="afterEffect">
                                  <p:stCondLst>
                                    <p:cond delay="0"/>
                                  </p:stCondLst>
                                  <p:childTnLst>
                                    <p:set>
                                      <p:cBhvr>
                                        <p:cTn id="59" dur="1" fill="hold">
                                          <p:stCondLst>
                                            <p:cond delay="0"/>
                                          </p:stCondLst>
                                        </p:cTn>
                                        <p:tgtEl>
                                          <p:spTgt spid="34821"/>
                                        </p:tgtEl>
                                        <p:attrNameLst>
                                          <p:attrName>style.visibility</p:attrName>
                                        </p:attrNameLst>
                                      </p:cBhvr>
                                      <p:to>
                                        <p:strVal val="visible"/>
                                      </p:to>
                                    </p:set>
                                    <p:animEffect transition="in" filter="blinds(horizontal)">
                                      <p:cBhvr>
                                        <p:cTn id="60"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algn="ctr"/>
            <a:r>
              <a:rPr lang="en-US"/>
              <a:t>Golgy apparatus (complex)</a:t>
            </a:r>
            <a:endParaRPr lang="ru-RU"/>
          </a:p>
        </p:txBody>
      </p:sp>
      <p:sp>
        <p:nvSpPr>
          <p:cNvPr id="36867" name="Rectangle 3"/>
          <p:cNvSpPr>
            <a:spLocks noGrp="1" noRot="1" noChangeArrowheads="1"/>
          </p:cNvSpPr>
          <p:nvPr>
            <p:ph type="body" sz="half" idx="1"/>
          </p:nvPr>
        </p:nvSpPr>
        <p:spPr>
          <a:xfrm>
            <a:off x="179388" y="1557338"/>
            <a:ext cx="4586287" cy="4032250"/>
          </a:xfrm>
        </p:spPr>
        <p:txBody>
          <a:bodyPr/>
          <a:lstStyle/>
          <a:p>
            <a:r>
              <a:rPr lang="en-US" sz="2800" dirty="0"/>
              <a:t>Stacked, flattened membranous organelle with sacs called </a:t>
            </a:r>
            <a:r>
              <a:rPr lang="en-US" sz="2800" b="1" dirty="0" err="1"/>
              <a:t>cisternae</a:t>
            </a:r>
            <a:endParaRPr lang="en-US" sz="2800" b="1" dirty="0"/>
          </a:p>
          <a:p>
            <a:r>
              <a:rPr lang="en-US" sz="2800" dirty="0"/>
              <a:t>Modifies, stores, and routes products from the ER to the Plasma </a:t>
            </a:r>
            <a:r>
              <a:rPr lang="en-US" sz="2800" dirty="0" smtClean="0"/>
              <a:t>membrane (PM)</a:t>
            </a:r>
            <a:endParaRPr lang="en-US" sz="2800" dirty="0"/>
          </a:p>
        </p:txBody>
      </p:sp>
      <p:pic>
        <p:nvPicPr>
          <p:cNvPr id="36869" name="Picture 5" descr="CRMgolgi"/>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787900" y="1412974"/>
            <a:ext cx="4356100" cy="4032250"/>
          </a:xfrm>
          <a:noFill/>
          <a:ln/>
        </p:spPr>
      </p:pic>
      <p:sp>
        <p:nvSpPr>
          <p:cNvPr id="5" name="Прямоугольник 4"/>
          <p:cNvSpPr/>
          <p:nvPr/>
        </p:nvSpPr>
        <p:spPr>
          <a:xfrm>
            <a:off x="323528" y="4399944"/>
            <a:ext cx="4752528" cy="1631216"/>
          </a:xfrm>
          <a:prstGeom prst="rect">
            <a:avLst/>
          </a:prstGeom>
        </p:spPr>
        <p:txBody>
          <a:bodyPr wrap="square">
            <a:spAutoFit/>
          </a:bodyPr>
          <a:lstStyle/>
          <a:p>
            <a:r>
              <a:rPr lang="en-US" sz="2000" dirty="0" smtClean="0"/>
              <a:t>From the work of Palade, the traffic of </a:t>
            </a:r>
            <a:r>
              <a:rPr lang="en-US" sz="2000" dirty="0" err="1" smtClean="0"/>
              <a:t>secretory</a:t>
            </a:r>
            <a:r>
              <a:rPr lang="en-US" sz="2000" dirty="0" smtClean="0"/>
              <a:t> proteins from the ER was understood to be carried out using small membrane-surrounded vesicles that bud from one membrane and fuse with another </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checkerboard(across)">
                                      <p:cBhvr>
                                        <p:cTn id="7" dur="500"/>
                                        <p:tgtEl>
                                          <p:spTgt spid="3686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6869"/>
                                        </p:tgtEl>
                                        <p:attrNameLst>
                                          <p:attrName>style.visibility</p:attrName>
                                        </p:attrNameLst>
                                      </p:cBhvr>
                                      <p:to>
                                        <p:strVal val="visible"/>
                                      </p:to>
                                    </p:set>
                                    <p:animEffect transition="in" filter="blinds(horizontal)">
                                      <p:cBhvr>
                                        <p:cTn id="11" dur="500"/>
                                        <p:tgtEl>
                                          <p:spTgt spid="36869"/>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36867">
                                            <p:txEl>
                                              <p:pRg st="0" end="0"/>
                                            </p:txEl>
                                          </p:spTgt>
                                        </p:tgtEl>
                                        <p:attrNameLst>
                                          <p:attrName>style.visibility</p:attrName>
                                        </p:attrNameLst>
                                      </p:cBhvr>
                                      <p:to>
                                        <p:strVal val="visible"/>
                                      </p:to>
                                    </p:set>
                                    <p:animEffect transition="in" filter="box(in)">
                                      <p:cBhvr>
                                        <p:cTn id="15" dur="500"/>
                                        <p:tgtEl>
                                          <p:spTgt spid="36867">
                                            <p:txEl>
                                              <p:pRg st="0" end="0"/>
                                            </p:txEl>
                                          </p:spTgt>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36867">
                                            <p:txEl>
                                              <p:pRg st="1" end="1"/>
                                            </p:txEl>
                                          </p:spTgt>
                                        </p:tgtEl>
                                        <p:attrNameLst>
                                          <p:attrName>style.visibility</p:attrName>
                                        </p:attrNameLst>
                                      </p:cBhvr>
                                      <p:to>
                                        <p:strVal val="visible"/>
                                      </p:to>
                                    </p:set>
                                    <p:animEffect transition="in" filter="box(in)">
                                      <p:cBhvr>
                                        <p:cTn id="19" dur="500"/>
                                        <p:tgtEl>
                                          <p:spTgt spid="368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128</a:t>
            </a:fld>
            <a:endParaRPr lang="ru-RU"/>
          </a:p>
        </p:txBody>
      </p:sp>
      <p:pic>
        <p:nvPicPr>
          <p:cNvPr id="1026" name="Picture 2" descr="James E. Rothman">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9712" y="188640"/>
            <a:ext cx="1286105" cy="1656184"/>
          </a:xfrm>
          <a:prstGeom prst="rect">
            <a:avLst/>
          </a:prstGeom>
          <a:noFill/>
        </p:spPr>
      </p:pic>
      <p:pic>
        <p:nvPicPr>
          <p:cNvPr id="1027" name="Picture 3" descr="Randy W. Schekma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08864" y="188640"/>
            <a:ext cx="1286105" cy="1656184"/>
          </a:xfrm>
          <a:prstGeom prst="rect">
            <a:avLst/>
          </a:prstGeom>
          <a:noFill/>
        </p:spPr>
      </p:pic>
      <p:pic>
        <p:nvPicPr>
          <p:cNvPr id="1028" name="Picture 4" descr="Thomas C. Südhof">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179764" y="188640"/>
            <a:ext cx="1344564" cy="1656184"/>
          </a:xfrm>
          <a:prstGeom prst="rect">
            <a:avLst/>
          </a:prstGeom>
          <a:noFill/>
        </p:spPr>
      </p:pic>
      <p:sp>
        <p:nvSpPr>
          <p:cNvPr id="10" name="Прямоугольник 9"/>
          <p:cNvSpPr/>
          <p:nvPr/>
        </p:nvSpPr>
        <p:spPr>
          <a:xfrm>
            <a:off x="1331640" y="2204864"/>
            <a:ext cx="6912768" cy="1200329"/>
          </a:xfrm>
          <a:prstGeom prst="rect">
            <a:avLst/>
          </a:prstGeom>
        </p:spPr>
        <p:txBody>
          <a:bodyPr wrap="square">
            <a:spAutoFit/>
          </a:bodyPr>
          <a:lstStyle/>
          <a:p>
            <a:pPr lvl="0"/>
            <a:r>
              <a:rPr lang="en-US" b="1" dirty="0" smtClean="0"/>
              <a:t>The Nobel Prize in Physiology or Medicine 2013 </a:t>
            </a:r>
            <a:r>
              <a:rPr lang="en-US" dirty="0" smtClean="0"/>
              <a:t>was awarded jointly to J.E. Rothman, R.W. </a:t>
            </a:r>
            <a:r>
              <a:rPr lang="en-US" dirty="0" err="1" smtClean="0"/>
              <a:t>Schekman</a:t>
            </a:r>
            <a:r>
              <a:rPr lang="en-US" dirty="0" smtClean="0"/>
              <a:t> and T.C. </a:t>
            </a:r>
            <a:r>
              <a:rPr lang="en-US" dirty="0" err="1" smtClean="0"/>
              <a:t>Südhof</a:t>
            </a:r>
            <a:r>
              <a:rPr lang="en-US" dirty="0" smtClean="0"/>
              <a:t> </a:t>
            </a:r>
          </a:p>
          <a:p>
            <a:pPr lvl="0"/>
            <a:r>
              <a:rPr lang="en-US" b="1" i="1" dirty="0" smtClean="0"/>
              <a:t>"for their discoveries of machinery regulating vesicle traffic, a major transport system in our cells"</a:t>
            </a:r>
            <a:r>
              <a:rPr lang="en-US" b="1" dirty="0" smtClean="0"/>
              <a:t>.</a:t>
            </a:r>
            <a:endParaRPr lang="ru-RU" b="1" dirty="0"/>
          </a:p>
        </p:txBody>
      </p:sp>
      <p:sp>
        <p:nvSpPr>
          <p:cNvPr id="11" name="Прямоугольник 10"/>
          <p:cNvSpPr/>
          <p:nvPr/>
        </p:nvSpPr>
        <p:spPr>
          <a:xfrm>
            <a:off x="1691680" y="1916832"/>
            <a:ext cx="5472608" cy="369332"/>
          </a:xfrm>
          <a:prstGeom prst="rect">
            <a:avLst/>
          </a:prstGeom>
        </p:spPr>
        <p:txBody>
          <a:bodyPr wrap="square">
            <a:spAutoFit/>
          </a:bodyPr>
          <a:lstStyle/>
          <a:p>
            <a:r>
              <a:rPr lang="en-US" dirty="0" smtClean="0"/>
              <a:t>James E. Rothman   </a:t>
            </a:r>
            <a:endParaRPr lang="ru-RU" dirty="0"/>
          </a:p>
        </p:txBody>
      </p:sp>
      <p:sp>
        <p:nvSpPr>
          <p:cNvPr id="12" name="Прямоугольник 11"/>
          <p:cNvSpPr/>
          <p:nvPr/>
        </p:nvSpPr>
        <p:spPr>
          <a:xfrm>
            <a:off x="5796136" y="1907540"/>
            <a:ext cx="2016224" cy="369332"/>
          </a:xfrm>
          <a:prstGeom prst="rect">
            <a:avLst/>
          </a:prstGeom>
        </p:spPr>
        <p:txBody>
          <a:bodyPr wrap="square">
            <a:spAutoFit/>
          </a:bodyPr>
          <a:lstStyle/>
          <a:p>
            <a:pPr lvl="0"/>
            <a:r>
              <a:rPr lang="ru-RU" b="1" dirty="0" smtClean="0">
                <a:solidFill>
                  <a:prstClr val="black"/>
                </a:solidFill>
                <a:latin typeface="Arial" charset="0"/>
              </a:rPr>
              <a:t> </a:t>
            </a:r>
            <a:r>
              <a:rPr lang="ru-RU" dirty="0" err="1" smtClean="0">
                <a:solidFill>
                  <a:prstClr val="black"/>
                </a:solidFill>
              </a:rPr>
              <a:t>Thomas</a:t>
            </a:r>
            <a:r>
              <a:rPr lang="ru-RU" dirty="0" smtClean="0">
                <a:solidFill>
                  <a:prstClr val="black"/>
                </a:solidFill>
              </a:rPr>
              <a:t> C. </a:t>
            </a:r>
            <a:r>
              <a:rPr lang="ru-RU" dirty="0" err="1" smtClean="0">
                <a:solidFill>
                  <a:prstClr val="black"/>
                </a:solidFill>
              </a:rPr>
              <a:t>Südhof</a:t>
            </a:r>
            <a:endParaRPr lang="ru-RU" dirty="0" smtClean="0">
              <a:solidFill>
                <a:prstClr val="black"/>
              </a:solidFill>
            </a:endParaRPr>
          </a:p>
        </p:txBody>
      </p:sp>
      <p:sp>
        <p:nvSpPr>
          <p:cNvPr id="16" name="Прямоугольник 15"/>
          <p:cNvSpPr/>
          <p:nvPr/>
        </p:nvSpPr>
        <p:spPr>
          <a:xfrm>
            <a:off x="3507830" y="1916832"/>
            <a:ext cx="2392835" cy="369332"/>
          </a:xfrm>
          <a:prstGeom prst="rect">
            <a:avLst/>
          </a:prstGeom>
        </p:spPr>
        <p:txBody>
          <a:bodyPr wrap="none">
            <a:spAutoFit/>
          </a:bodyPr>
          <a:lstStyle/>
          <a:p>
            <a:r>
              <a:rPr lang="en-US" dirty="0" smtClean="0"/>
              <a:t>     Randy W. </a:t>
            </a:r>
            <a:r>
              <a:rPr lang="en-US" dirty="0" err="1" smtClean="0"/>
              <a:t>Schekman</a:t>
            </a:r>
            <a:r>
              <a:rPr lang="en-US" dirty="0" smtClean="0"/>
              <a:t> </a:t>
            </a:r>
            <a:endParaRPr lang="ru-RU" dirty="0"/>
          </a:p>
        </p:txBody>
      </p:sp>
      <p:sp>
        <p:nvSpPr>
          <p:cNvPr id="13" name="Прямоугольник 12"/>
          <p:cNvSpPr/>
          <p:nvPr/>
        </p:nvSpPr>
        <p:spPr>
          <a:xfrm>
            <a:off x="1115616" y="2996952"/>
            <a:ext cx="7200800" cy="3447098"/>
          </a:xfrm>
          <a:prstGeom prst="rect">
            <a:avLst/>
          </a:prstGeom>
        </p:spPr>
        <p:txBody>
          <a:bodyPr wrap="square">
            <a:spAutoFit/>
          </a:bodyPr>
          <a:lstStyle/>
          <a:p>
            <a:endParaRPr lang="ru-RU" dirty="0" smtClean="0"/>
          </a:p>
          <a:p>
            <a:pPr algn="just"/>
            <a:r>
              <a:rPr lang="en-US" sz="2000" dirty="0" smtClean="0">
                <a:latin typeface="Arial" pitchFamily="34" charset="0"/>
                <a:cs typeface="Arial" pitchFamily="34" charset="0"/>
              </a:rPr>
              <a:t>Specificity is required for the release of neurotransmitters into the </a:t>
            </a:r>
            <a:r>
              <a:rPr lang="en-US" sz="2000" dirty="0" err="1" smtClean="0">
                <a:latin typeface="Arial" pitchFamily="34" charset="0"/>
                <a:cs typeface="Arial" pitchFamily="34" charset="0"/>
              </a:rPr>
              <a:t>presynaptic</a:t>
            </a:r>
            <a:r>
              <a:rPr lang="en-US" sz="2000" dirty="0" smtClean="0">
                <a:latin typeface="Arial" pitchFamily="34" charset="0"/>
                <a:cs typeface="Arial" pitchFamily="34" charset="0"/>
              </a:rPr>
              <a:t> region of a nerve cell to transmit a signal to a neighboring nerve cell. Likewise, specificity is required for the export of hormones such as insulin to the cell surface. Vesicles within the cell are critical components of this transportation, however, precise mechanism by which these vesicles found their correct destination and how they fused with organelles or the PM to deliver the cargo remained mysterious. The work of the three 2013 Laureates radically altered our understanding of this aspect of cell biology.</a:t>
            </a:r>
            <a:endParaRPr lang="ru-RU" sz="2000" dirty="0">
              <a:latin typeface="Arial" pitchFamily="34" charset="0"/>
              <a:cs typeface="Arial" pitchFamily="34" charset="0"/>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129</a:t>
            </a:fld>
            <a:endParaRPr lang="ru-RU"/>
          </a:p>
        </p:txBody>
      </p:sp>
      <p:sp>
        <p:nvSpPr>
          <p:cNvPr id="3" name="Прямоугольник 2"/>
          <p:cNvSpPr/>
          <p:nvPr/>
        </p:nvSpPr>
        <p:spPr>
          <a:xfrm>
            <a:off x="1547664" y="4077072"/>
            <a:ext cx="6192688" cy="2554545"/>
          </a:xfrm>
          <a:prstGeom prst="rect">
            <a:avLst/>
          </a:prstGeom>
        </p:spPr>
        <p:txBody>
          <a:bodyPr wrap="square">
            <a:spAutoFit/>
          </a:bodyPr>
          <a:lstStyle/>
          <a:p>
            <a:endParaRPr lang="ru-RU" sz="2000" i="1" dirty="0" smtClean="0">
              <a:latin typeface="Arial" pitchFamily="34" charset="0"/>
              <a:cs typeface="Arial" pitchFamily="34" charset="0"/>
            </a:endParaRPr>
          </a:p>
          <a:p>
            <a:r>
              <a:rPr lang="en-US" sz="2000" i="1" dirty="0" smtClean="0">
                <a:latin typeface="Arial" pitchFamily="34" charset="0"/>
                <a:cs typeface="Arial" pitchFamily="34" charset="0"/>
              </a:rPr>
              <a:t>          </a:t>
            </a:r>
            <a:r>
              <a:rPr lang="en-US" sz="2000" dirty="0" smtClean="0">
                <a:latin typeface="Arial" pitchFamily="34" charset="0"/>
                <a:cs typeface="Arial" pitchFamily="34" charset="0"/>
              </a:rPr>
              <a:t>Each cell in the body has a complex organization where specific cellular functions are separated into different compartments called organelles. Molecules produced in the cell are packaged in vesicles and transported with special and temporal precision to the correct locations within and outside the cell. </a:t>
            </a:r>
            <a:endParaRPr lang="ru-RU" sz="2000"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71625" y="692696"/>
            <a:ext cx="6000750" cy="37909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a:t>
            </a:fld>
            <a:endParaRPr lang="ru-RU"/>
          </a:p>
        </p:txBody>
      </p:sp>
      <p:sp>
        <p:nvSpPr>
          <p:cNvPr id="2051" name="Rectangle 3"/>
          <p:cNvSpPr>
            <a:spLocks noChangeArrowheads="1"/>
          </p:cNvSpPr>
          <p:nvPr/>
        </p:nvSpPr>
        <p:spPr bwMode="auto">
          <a:xfrm>
            <a:off x="0" y="764704"/>
            <a:ext cx="320384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Middle, top</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small intestine wall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villus</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structure, LM. </a:t>
            </a: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Inset 1</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epithelial layer of cells lining the inner intestinal wall, TEM. The apical surface of each cell, facing the tube, contains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microvilli</a:t>
            </a:r>
            <a:r>
              <a:rPr lang="en-US" dirty="0" smtClean="0">
                <a:solidFill>
                  <a:srgbClr val="000000"/>
                </a:solidFill>
                <a:latin typeface="Calibri" pitchFamily="34" charset="0"/>
                <a:ea typeface="Times New Roman" pitchFamily="18" charset="0"/>
                <a:cs typeface="Times New Roman" pitchFamily="18" charset="0"/>
              </a:rPr>
              <a:t>,</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the basal region has numerous mitochondria. </a:t>
            </a: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Inset 2</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each microvillus contains a bundle of microfilaments. </a:t>
            </a: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Inset 3</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double row of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actin</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protein molecules make up each filament. </a:t>
            </a: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Inset 4</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 mitochondrion similar to those found in the basal region of the cells; </a:t>
            </a: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inset 5</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inner membrane of a mitochondrion with stalked particles (upper arrow) that project from the membrane (lower arrow), the ATP synthesis sites; </a:t>
            </a:r>
            <a:r>
              <a:rPr kumimoji="0" lang="en-US"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inset 6 &amp; 7</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model of the ATP-synthesizing machinery</a:t>
            </a:r>
            <a:r>
              <a:rPr kumimoji="0" lang="uk-UA"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r>
              <a:rPr kumimoji="0" lang="uk-UA"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endParaRPr kumimoji="0" lang="uk-UA" b="0" i="0" u="none" strike="noStrike" cap="none" normalizeH="0" baseline="0" dirty="0" smtClean="0">
              <a:ln>
                <a:noFill/>
              </a:ln>
              <a:solidFill>
                <a:schemeClr val="tx1"/>
              </a:solidFill>
              <a:effectLst/>
              <a:latin typeface="Arial" pitchFamily="34" charset="0"/>
            </a:endParaRPr>
          </a:p>
        </p:txBody>
      </p:sp>
      <p:sp>
        <p:nvSpPr>
          <p:cNvPr id="5" name="Прямоугольник 4"/>
          <p:cNvSpPr/>
          <p:nvPr/>
        </p:nvSpPr>
        <p:spPr>
          <a:xfrm>
            <a:off x="0" y="0"/>
            <a:ext cx="313184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smtClean="0">
                <a:solidFill>
                  <a:srgbClr val="000000"/>
                </a:solidFill>
                <a:latin typeface="Arial" pitchFamily="34" charset="0"/>
                <a:ea typeface="Times New Roman" pitchFamily="18" charset="0"/>
                <a:cs typeface="Arial" pitchFamily="34" charset="0"/>
              </a:rPr>
              <a:t>Cellular &amp; Molecular Organization Levels</a:t>
            </a:r>
            <a:r>
              <a:rPr lang="en-US" sz="2400" dirty="0" smtClean="0">
                <a:solidFill>
                  <a:srgbClr val="000000"/>
                </a:solidFill>
                <a:latin typeface="Arial" pitchFamily="34" charset="0"/>
                <a:ea typeface="Times New Roman" pitchFamily="18" charset="0"/>
                <a:cs typeface="Arial" pitchFamily="34" charset="0"/>
              </a:rPr>
              <a:t> </a:t>
            </a:r>
            <a:endParaRPr lang="ru-RU" sz="2400" dirty="0">
              <a:latin typeface="Arial" pitchFamily="34" charset="0"/>
              <a:cs typeface="Arial" pitchFamily="34" charset="0"/>
            </a:endParaRPr>
          </a:p>
        </p:txBody>
      </p:sp>
      <p:pic>
        <p:nvPicPr>
          <p:cNvPr id="9" name="Рисунок 8" descr="CellTypeImage - 0002.jpg"/>
          <p:cNvPicPr/>
          <p:nvPr/>
        </p:nvPicPr>
        <p:blipFill>
          <a:blip r:embed="rId3" cstate="email">
            <a:extLst>
              <a:ext uri="{28A0092B-C50C-407E-A947-70E740481C1C}">
                <a14:useLocalDpi xmlns:a14="http://schemas.microsoft.com/office/drawing/2010/main"/>
              </a:ext>
            </a:extLst>
          </a:blip>
          <a:srcRect/>
          <a:stretch>
            <a:fillRect/>
          </a:stretch>
        </p:blipFill>
        <p:spPr>
          <a:xfrm>
            <a:off x="3275855" y="72008"/>
            <a:ext cx="5868145" cy="5805264"/>
          </a:xfrm>
          <a:prstGeom prst="rect">
            <a:avLst/>
          </a:prstGeom>
        </p:spPr>
      </p:pic>
      <p:sp>
        <p:nvSpPr>
          <p:cNvPr id="10" name="Прямокутник 9"/>
          <p:cNvSpPr/>
          <p:nvPr/>
        </p:nvSpPr>
        <p:spPr>
          <a:xfrm>
            <a:off x="3275856" y="44624"/>
            <a:ext cx="1512168" cy="840230"/>
          </a:xfrm>
          <a:prstGeom prst="rect">
            <a:avLst/>
          </a:prstGeom>
        </p:spPr>
        <p:txBody>
          <a:bodyPr wrap="square">
            <a:spAutoFit/>
          </a:bodyPr>
          <a:lstStyle/>
          <a:p>
            <a:pPr>
              <a:lnSpc>
                <a:spcPct val="90000"/>
              </a:lnSpc>
            </a:pPr>
            <a:r>
              <a:rPr lang="en-US" b="1" dirty="0" err="1" smtClean="0"/>
              <a:t>Villus</a:t>
            </a:r>
            <a:r>
              <a:rPr lang="en-US" b="1" dirty="0" smtClean="0"/>
              <a:t> of the small intestinal wall</a:t>
            </a:r>
            <a:endParaRPr lang="uk-UA" dirty="0"/>
          </a:p>
        </p:txBody>
      </p:sp>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75856" y="3153320"/>
            <a:ext cx="1298549" cy="2579936"/>
          </a:xfrm>
          <a:prstGeom prst="rect">
            <a:avLst/>
          </a:prstGeom>
          <a:noFill/>
          <a:ln w="9525">
            <a:noFill/>
            <a:miter lim="800000"/>
            <a:headEnd/>
            <a:tailEnd/>
          </a:ln>
        </p:spPr>
      </p:pic>
      <p:pic>
        <p:nvPicPr>
          <p:cNvPr id="2053"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l="-399" t="-445"/>
          <a:stretch>
            <a:fillRect/>
          </a:stretch>
        </p:blipFill>
        <p:spPr bwMode="auto">
          <a:xfrm>
            <a:off x="8051415" y="0"/>
            <a:ext cx="800061" cy="836711"/>
          </a:xfrm>
          <a:prstGeom prst="rect">
            <a:avLst/>
          </a:prstGeom>
          <a:noFill/>
          <a:ln w="9525">
            <a:noFill/>
            <a:miter lim="800000"/>
            <a:headEnd/>
            <a:tailEnd/>
          </a:ln>
        </p:spPr>
      </p:pic>
      <p:sp>
        <p:nvSpPr>
          <p:cNvPr id="13" name="Прямокутник 12"/>
          <p:cNvSpPr/>
          <p:nvPr/>
        </p:nvSpPr>
        <p:spPr>
          <a:xfrm>
            <a:off x="7740352" y="611396"/>
            <a:ext cx="936104" cy="338554"/>
          </a:xfrm>
          <a:prstGeom prst="rect">
            <a:avLst/>
          </a:prstGeom>
        </p:spPr>
        <p:txBody>
          <a:bodyPr wrap="square">
            <a:spAutoFit/>
          </a:bodyPr>
          <a:lstStyle/>
          <a:p>
            <a:r>
              <a:rPr lang="en-US" sz="1600" dirty="0" smtClean="0">
                <a:solidFill>
                  <a:srgbClr val="000000"/>
                </a:solidFill>
                <a:latin typeface="Calibri" pitchFamily="34" charset="0"/>
                <a:ea typeface="Times New Roman" pitchFamily="18" charset="0"/>
                <a:cs typeface="Times New Roman" pitchFamily="18" charset="0"/>
              </a:rPr>
              <a:t>Inset  7</a:t>
            </a:r>
            <a:endParaRPr lang="uk-UA" sz="1600" dirty="0"/>
          </a:p>
        </p:txBody>
      </p:sp>
      <p:sp>
        <p:nvSpPr>
          <p:cNvPr id="14" name="Прямокутник 13"/>
          <p:cNvSpPr/>
          <p:nvPr/>
        </p:nvSpPr>
        <p:spPr>
          <a:xfrm>
            <a:off x="5724128" y="5661248"/>
            <a:ext cx="815031" cy="369332"/>
          </a:xfrm>
          <a:prstGeom prst="rect">
            <a:avLst/>
          </a:prstGeom>
        </p:spPr>
        <p:txBody>
          <a:bodyPr wrap="none">
            <a:spAutoFit/>
          </a:bodyPr>
          <a:lstStyle/>
          <a:p>
            <a:r>
              <a:rPr lang="en-US" dirty="0" smtClean="0"/>
              <a:t>Inset 1</a:t>
            </a:r>
            <a:endParaRPr lang="uk-UA" dirty="0"/>
          </a:p>
        </p:txBody>
      </p:sp>
      <p:sp>
        <p:nvSpPr>
          <p:cNvPr id="15" name="Прямокутник 14"/>
          <p:cNvSpPr/>
          <p:nvPr/>
        </p:nvSpPr>
        <p:spPr>
          <a:xfrm>
            <a:off x="7933433" y="5661248"/>
            <a:ext cx="815031" cy="369332"/>
          </a:xfrm>
          <a:prstGeom prst="rect">
            <a:avLst/>
          </a:prstGeom>
        </p:spPr>
        <p:txBody>
          <a:bodyPr wrap="none">
            <a:spAutoFit/>
          </a:bodyPr>
          <a:lstStyle/>
          <a:p>
            <a:r>
              <a:rPr lang="en-US" dirty="0" smtClean="0"/>
              <a:t>Inset 4</a:t>
            </a:r>
            <a:endParaRPr lang="uk-UA" dirty="0"/>
          </a:p>
        </p:txBody>
      </p:sp>
      <p:sp>
        <p:nvSpPr>
          <p:cNvPr id="16" name="Прямокутник 15"/>
          <p:cNvSpPr/>
          <p:nvPr/>
        </p:nvSpPr>
        <p:spPr>
          <a:xfrm>
            <a:off x="3540945" y="5661248"/>
            <a:ext cx="815031" cy="369332"/>
          </a:xfrm>
          <a:prstGeom prst="rect">
            <a:avLst/>
          </a:prstGeom>
        </p:spPr>
        <p:txBody>
          <a:bodyPr wrap="none">
            <a:spAutoFit/>
          </a:bodyPr>
          <a:lstStyle/>
          <a:p>
            <a:r>
              <a:rPr lang="en-US" dirty="0" smtClean="0"/>
              <a:t>Inset 3</a:t>
            </a:r>
            <a:endParaRPr lang="uk-UA" dirty="0"/>
          </a:p>
        </p:txBody>
      </p:sp>
      <p:sp>
        <p:nvSpPr>
          <p:cNvPr id="17" name="Прямокутник 16"/>
          <p:cNvSpPr/>
          <p:nvPr/>
        </p:nvSpPr>
        <p:spPr>
          <a:xfrm>
            <a:off x="3275856" y="2771636"/>
            <a:ext cx="815031" cy="369332"/>
          </a:xfrm>
          <a:prstGeom prst="rect">
            <a:avLst/>
          </a:prstGeom>
        </p:spPr>
        <p:txBody>
          <a:bodyPr wrap="none">
            <a:spAutoFit/>
          </a:bodyPr>
          <a:lstStyle/>
          <a:p>
            <a:r>
              <a:rPr lang="en-US" dirty="0" smtClean="0"/>
              <a:t>Inset 2</a:t>
            </a:r>
            <a:endParaRPr lang="uk-UA" dirty="0"/>
          </a:p>
        </p:txBody>
      </p:sp>
      <p:pic>
        <p:nvPicPr>
          <p:cNvPr id="2054"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84368" y="4005064"/>
            <a:ext cx="1238523" cy="1649537"/>
          </a:xfrm>
          <a:prstGeom prst="rect">
            <a:avLst/>
          </a:prstGeom>
          <a:noFill/>
          <a:ln w="9525">
            <a:noFill/>
            <a:miter lim="800000"/>
            <a:headEnd/>
            <a:tailEnd/>
          </a:ln>
        </p:spPr>
      </p:pic>
      <p:sp>
        <p:nvSpPr>
          <p:cNvPr id="20" name="Прямокутник 19"/>
          <p:cNvSpPr/>
          <p:nvPr/>
        </p:nvSpPr>
        <p:spPr>
          <a:xfrm>
            <a:off x="7789417" y="2123564"/>
            <a:ext cx="815031" cy="369332"/>
          </a:xfrm>
          <a:prstGeom prst="rect">
            <a:avLst/>
          </a:prstGeom>
        </p:spPr>
        <p:txBody>
          <a:bodyPr wrap="none">
            <a:spAutoFit/>
          </a:bodyPr>
          <a:lstStyle/>
          <a:p>
            <a:r>
              <a:rPr lang="en-US" dirty="0" smtClean="0">
                <a:solidFill>
                  <a:srgbClr val="000000"/>
                </a:solidFill>
                <a:latin typeface="Calibri" pitchFamily="34" charset="0"/>
                <a:ea typeface="Times New Roman" pitchFamily="18" charset="0"/>
                <a:cs typeface="Times New Roman" pitchFamily="18" charset="0"/>
              </a:rPr>
              <a:t>Inset 6</a:t>
            </a:r>
            <a:endParaRPr lang="uk-UA" dirty="0"/>
          </a:p>
        </p:txBody>
      </p:sp>
      <p:sp>
        <p:nvSpPr>
          <p:cNvPr id="21" name="Прямокутник 20"/>
          <p:cNvSpPr/>
          <p:nvPr/>
        </p:nvSpPr>
        <p:spPr>
          <a:xfrm>
            <a:off x="7861425" y="3563724"/>
            <a:ext cx="815031" cy="369332"/>
          </a:xfrm>
          <a:prstGeom prst="rect">
            <a:avLst/>
          </a:prstGeom>
        </p:spPr>
        <p:txBody>
          <a:bodyPr wrap="none">
            <a:spAutoFit/>
          </a:bodyPr>
          <a:lstStyle/>
          <a:p>
            <a:r>
              <a:rPr lang="en-US" dirty="0" smtClean="0">
                <a:solidFill>
                  <a:srgbClr val="000000"/>
                </a:solidFill>
                <a:latin typeface="Calibri" pitchFamily="34" charset="0"/>
                <a:ea typeface="Times New Roman" pitchFamily="18" charset="0"/>
                <a:cs typeface="Times New Roman" pitchFamily="18" charset="0"/>
              </a:rPr>
              <a:t>Inset 5</a:t>
            </a:r>
            <a:endParaRPr lang="uk-UA"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130</a:t>
            </a:fld>
            <a:endParaRPr lang="ru-RU"/>
          </a:p>
        </p:txBody>
      </p:sp>
      <p:sp>
        <p:nvSpPr>
          <p:cNvPr id="3" name="Прямоугольник 2"/>
          <p:cNvSpPr/>
          <p:nvPr/>
        </p:nvSpPr>
        <p:spPr>
          <a:xfrm>
            <a:off x="2267744" y="3645024"/>
            <a:ext cx="5238328" cy="2246769"/>
          </a:xfrm>
          <a:prstGeom prst="rect">
            <a:avLst/>
          </a:prstGeom>
        </p:spPr>
        <p:txBody>
          <a:bodyPr wrap="square">
            <a:spAutoFit/>
          </a:bodyPr>
          <a:lstStyle/>
          <a:p>
            <a:r>
              <a:rPr lang="en-US" sz="2000" b="1" dirty="0" err="1" smtClean="0">
                <a:latin typeface="Arial" pitchFamily="34" charset="0"/>
                <a:cs typeface="Arial" pitchFamily="34" charset="0"/>
              </a:rPr>
              <a:t>R.W.Schekman</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discovered 23 genes encoding proteins that are key regulators of vesicle traffic. Comparing normal with genetically mutated yeast cells in which vesicle traffic was disturbed, he identified genes that control transport to different compartments and to the cell surface. </a:t>
            </a:r>
            <a:endParaRPr lang="ru-RU" sz="2000" dirty="0">
              <a:latin typeface="Arial" pitchFamily="34" charset="0"/>
              <a:cs typeface="Arial" pitchFamily="34" charset="0"/>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67744" y="1340768"/>
            <a:ext cx="4968552" cy="2221235"/>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131</a:t>
            </a:fld>
            <a:endParaRPr lang="ru-RU"/>
          </a:p>
        </p:txBody>
      </p:sp>
      <p:sp>
        <p:nvSpPr>
          <p:cNvPr id="4" name="Прямоугольник 3"/>
          <p:cNvSpPr/>
          <p:nvPr/>
        </p:nvSpPr>
        <p:spPr>
          <a:xfrm>
            <a:off x="2051720" y="2413338"/>
            <a:ext cx="4806280" cy="2031325"/>
          </a:xfrm>
          <a:prstGeom prst="rect">
            <a:avLst/>
          </a:prstGeom>
        </p:spPr>
        <p:txBody>
          <a:bodyPr wrap="square">
            <a:spAutoFit/>
          </a:bodyPr>
          <a:lstStyle/>
          <a:p>
            <a:r>
              <a:rPr lang="en-US" b="1" dirty="0" err="1" smtClean="0"/>
              <a:t>J.E.Rothman</a:t>
            </a:r>
            <a:r>
              <a:rPr lang="en-US" dirty="0" smtClean="0"/>
              <a:t> discovered that a protein complex enables vesicles to fuse with their target membranes. Proteins on the vesicle bind to </a:t>
            </a:r>
            <a:r>
              <a:rPr lang="en-US" b="1" dirty="0" smtClean="0"/>
              <a:t>specific</a:t>
            </a:r>
            <a:r>
              <a:rPr lang="en-US" dirty="0" smtClean="0"/>
              <a:t> </a:t>
            </a:r>
            <a:r>
              <a:rPr lang="en-US" b="1" dirty="0" smtClean="0"/>
              <a:t>complementary</a:t>
            </a:r>
            <a:r>
              <a:rPr lang="en-US" dirty="0" smtClean="0"/>
              <a:t> </a:t>
            </a:r>
            <a:r>
              <a:rPr lang="en-US" b="1" dirty="0" smtClean="0"/>
              <a:t>proteins</a:t>
            </a:r>
            <a:r>
              <a:rPr lang="en-US" dirty="0" smtClean="0"/>
              <a:t> on the target membrane, ensuring that the vesicle fuses at the right location and that cargo molecules are delivered to the correct destination. </a:t>
            </a:r>
            <a:endParaRPr lang="ru-RU" dirty="0"/>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23728" y="116632"/>
            <a:ext cx="4660182" cy="2235126"/>
          </a:xfrm>
          <a:prstGeom prst="rect">
            <a:avLst/>
          </a:prstGeom>
          <a:noFill/>
          <a:ln w="9525">
            <a:noFill/>
            <a:miter lim="800000"/>
            <a:headEnd/>
            <a:tailEnd/>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132</a:t>
            </a:fld>
            <a:endParaRPr lang="ru-RU"/>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23988" y="548680"/>
            <a:ext cx="6296025" cy="2295525"/>
          </a:xfrm>
          <a:prstGeom prst="rect">
            <a:avLst/>
          </a:prstGeom>
          <a:noFill/>
          <a:ln w="9525">
            <a:noFill/>
            <a:miter lim="800000"/>
            <a:headEnd/>
            <a:tailEnd/>
          </a:ln>
        </p:spPr>
      </p:pic>
      <p:sp>
        <p:nvSpPr>
          <p:cNvPr id="4" name="Прямоугольник 3"/>
          <p:cNvSpPr/>
          <p:nvPr/>
        </p:nvSpPr>
        <p:spPr>
          <a:xfrm>
            <a:off x="1475656" y="2754794"/>
            <a:ext cx="6264696" cy="2585323"/>
          </a:xfrm>
          <a:prstGeom prst="rect">
            <a:avLst/>
          </a:prstGeom>
        </p:spPr>
        <p:txBody>
          <a:bodyPr wrap="square">
            <a:spAutoFit/>
          </a:bodyPr>
          <a:lstStyle/>
          <a:p>
            <a:r>
              <a:rPr lang="en-US" dirty="0" err="1" smtClean="0">
                <a:latin typeface="Arial" pitchFamily="34" charset="0"/>
                <a:cs typeface="Arial" pitchFamily="34" charset="0"/>
              </a:rPr>
              <a:t>T.C.Südhof</a:t>
            </a:r>
            <a:r>
              <a:rPr lang="en-US" dirty="0" smtClean="0">
                <a:latin typeface="Arial" pitchFamily="34" charset="0"/>
                <a:cs typeface="Arial" pitchFamily="34" charset="0"/>
              </a:rPr>
              <a:t> studied how signals are transmitted from one nerve cell to another in the brain, and how calcium (Ca</a:t>
            </a:r>
            <a:r>
              <a:rPr lang="en-US" baseline="30000" dirty="0" smtClean="0">
                <a:latin typeface="Arial" pitchFamily="34" charset="0"/>
                <a:cs typeface="Arial" pitchFamily="34" charset="0"/>
              </a:rPr>
              <a:t>2+</a:t>
            </a:r>
            <a:r>
              <a:rPr lang="en-US" dirty="0" smtClean="0">
                <a:latin typeface="Arial" pitchFamily="34" charset="0"/>
                <a:cs typeface="Arial" pitchFamily="34" charset="0"/>
              </a:rPr>
              <a:t>) controls this process. He </a:t>
            </a:r>
            <a:r>
              <a:rPr lang="en-US" b="1" dirty="0" smtClean="0">
                <a:latin typeface="Arial" pitchFamily="34" charset="0"/>
                <a:cs typeface="Arial" pitchFamily="34" charset="0"/>
              </a:rPr>
              <a:t>identified</a:t>
            </a:r>
            <a:r>
              <a:rPr lang="en-US" dirty="0" smtClean="0">
                <a:latin typeface="Arial" pitchFamily="34" charset="0"/>
                <a:cs typeface="Arial" pitchFamily="34" charset="0"/>
              </a:rPr>
              <a:t> the molecular </a:t>
            </a:r>
            <a:r>
              <a:rPr lang="en-US" b="1" dirty="0" smtClean="0">
                <a:latin typeface="Arial" pitchFamily="34" charset="0"/>
                <a:cs typeface="Arial" pitchFamily="34" charset="0"/>
              </a:rPr>
              <a:t>machinery that senses calcium ions </a:t>
            </a:r>
            <a:r>
              <a:rPr lang="en-US" dirty="0" smtClean="0">
                <a:latin typeface="Arial" pitchFamily="34" charset="0"/>
                <a:cs typeface="Arial" pitchFamily="34" charset="0"/>
              </a:rPr>
              <a:t>and </a:t>
            </a:r>
            <a:r>
              <a:rPr lang="en-US" b="1" dirty="0" smtClean="0">
                <a:latin typeface="Arial" pitchFamily="34" charset="0"/>
                <a:cs typeface="Arial" pitchFamily="34" charset="0"/>
              </a:rPr>
              <a:t>converts this information to vesicle fusion</a:t>
            </a:r>
            <a:r>
              <a:rPr lang="en-US" dirty="0" smtClean="0">
                <a:latin typeface="Arial" pitchFamily="34" charset="0"/>
                <a:cs typeface="Arial" pitchFamily="34" charset="0"/>
              </a:rPr>
              <a:t>, thereby explaining how temporal precision is achieved and how vesicles can be released on command. The proteins </a:t>
            </a:r>
            <a:r>
              <a:rPr lang="en-US" b="1" dirty="0" err="1" smtClean="0"/>
              <a:t>complexin</a:t>
            </a:r>
            <a:r>
              <a:rPr lang="en-US" dirty="0" smtClean="0"/>
              <a:t> and </a:t>
            </a:r>
            <a:r>
              <a:rPr lang="en-US" b="1" dirty="0" err="1" smtClean="0"/>
              <a:t>synaptotagmin</a:t>
            </a:r>
            <a:r>
              <a:rPr lang="en-US" dirty="0" smtClean="0"/>
              <a:t> are two critical proteins in calcium-mediated vesicle fusion </a:t>
            </a:r>
            <a:endParaRPr lang="ru-RU" dirty="0">
              <a:latin typeface="Arial" pitchFamily="34" charset="0"/>
              <a:cs typeface="Arial" pitchFamily="34" charset="0"/>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1403648" y="-99392"/>
            <a:ext cx="4103687" cy="839788"/>
          </a:xfrm>
        </p:spPr>
        <p:txBody>
          <a:bodyPr/>
          <a:lstStyle/>
          <a:p>
            <a:r>
              <a:rPr lang="en-US" dirty="0" err="1" smtClean="0"/>
              <a:t>Lysosomes</a:t>
            </a:r>
            <a:endParaRPr lang="ru-RU" dirty="0"/>
          </a:p>
        </p:txBody>
      </p:sp>
      <p:sp>
        <p:nvSpPr>
          <p:cNvPr id="38915" name="Rectangle 3"/>
          <p:cNvSpPr>
            <a:spLocks noGrp="1" noRot="1" noChangeArrowheads="1"/>
          </p:cNvSpPr>
          <p:nvPr>
            <p:ph type="body" sz="half" idx="1"/>
          </p:nvPr>
        </p:nvSpPr>
        <p:spPr>
          <a:xfrm>
            <a:off x="1547664" y="4076849"/>
            <a:ext cx="6336704" cy="864319"/>
          </a:xfrm>
        </p:spPr>
        <p:txBody>
          <a:bodyPr>
            <a:normAutofit fontScale="92500"/>
          </a:bodyPr>
          <a:lstStyle/>
          <a:p>
            <a:pPr>
              <a:buNone/>
            </a:pPr>
            <a:r>
              <a:rPr lang="en-US" sz="2800" dirty="0" smtClean="0"/>
              <a:t>- </a:t>
            </a:r>
            <a:r>
              <a:rPr lang="en-US" sz="2000" dirty="0" smtClean="0"/>
              <a:t>Membrane-enclosed </a:t>
            </a:r>
            <a:r>
              <a:rPr lang="en-US" sz="2000" dirty="0"/>
              <a:t>bag of hydrolytic </a:t>
            </a:r>
            <a:r>
              <a:rPr lang="en-US" sz="2000" dirty="0" smtClean="0"/>
              <a:t>(digestive) enzymes</a:t>
            </a:r>
            <a:endParaRPr lang="en-US" sz="2000" dirty="0"/>
          </a:p>
          <a:p>
            <a:pPr>
              <a:buFont typeface="Wingdings" pitchFamily="2" charset="2"/>
              <a:buNone/>
            </a:pPr>
            <a:r>
              <a:rPr lang="en-US" sz="2000" dirty="0" smtClean="0"/>
              <a:t>- Degradation </a:t>
            </a:r>
            <a:r>
              <a:rPr lang="en-US" sz="2000" dirty="0"/>
              <a:t>of old cell components or ingested materials</a:t>
            </a:r>
          </a:p>
          <a:p>
            <a:endParaRPr lang="en-US" sz="2800" dirty="0"/>
          </a:p>
          <a:p>
            <a:pPr>
              <a:buFont typeface="Wingdings" pitchFamily="2" charset="2"/>
              <a:buNone/>
            </a:pPr>
            <a:endParaRPr lang="en-US" sz="2800" dirty="0"/>
          </a:p>
          <a:p>
            <a:endParaRPr lang="ru-RU" sz="2800" dirty="0"/>
          </a:p>
        </p:txBody>
      </p:sp>
      <p:grpSp>
        <p:nvGrpSpPr>
          <p:cNvPr id="2" name="Group 5"/>
          <p:cNvGrpSpPr>
            <a:grpSpLocks/>
          </p:cNvGrpSpPr>
          <p:nvPr/>
        </p:nvGrpSpPr>
        <p:grpSpPr bwMode="auto">
          <a:xfrm>
            <a:off x="4716553" y="0"/>
            <a:ext cx="3528126" cy="4220845"/>
            <a:chOff x="1319" y="2256"/>
            <a:chExt cx="2767" cy="2093"/>
          </a:xfrm>
        </p:grpSpPr>
        <p:pic>
          <p:nvPicPr>
            <p:cNvPr id="38918"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19" y="2457"/>
              <a:ext cx="2767" cy="1892"/>
            </a:xfrm>
            <a:prstGeom prst="rect">
              <a:avLst/>
            </a:prstGeom>
            <a:noFill/>
          </p:spPr>
        </p:pic>
        <p:sp>
          <p:nvSpPr>
            <p:cNvPr id="38919" name="Rectangle 7"/>
            <p:cNvSpPr>
              <a:spLocks noChangeArrowheads="1"/>
            </p:cNvSpPr>
            <p:nvPr/>
          </p:nvSpPr>
          <p:spPr bwMode="auto">
            <a:xfrm>
              <a:off x="1488" y="2256"/>
              <a:ext cx="336" cy="240"/>
            </a:xfrm>
            <a:prstGeom prst="rect">
              <a:avLst/>
            </a:prstGeom>
            <a:solidFill>
              <a:schemeClr val="bg1"/>
            </a:solidFill>
            <a:ln w="9525">
              <a:noFill/>
              <a:miter lim="800000"/>
              <a:headEnd/>
              <a:tailEnd/>
            </a:ln>
            <a:effectLst/>
          </p:spPr>
          <p:txBody>
            <a:bodyPr wrap="none" anchor="ctr"/>
            <a:lstStyle/>
            <a:p>
              <a:endParaRPr lang="ru-RU"/>
            </a:p>
          </p:txBody>
        </p:sp>
      </p:grpSp>
      <p:pic>
        <p:nvPicPr>
          <p:cNvPr id="38920" name="Picture 8" descr="Autophagy of a liver cell mitochondrion by a lysosom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03648" y="980728"/>
            <a:ext cx="3384376" cy="279616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diamond(in)">
                                      <p:cBhvr>
                                        <p:cTn id="7" dur="2000"/>
                                        <p:tgtEl>
                                          <p:spTgt spid="3891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8915">
                                            <p:txEl>
                                              <p:pRg st="0" end="0"/>
                                            </p:txEl>
                                          </p:spTgt>
                                        </p:tgtEl>
                                        <p:attrNameLst>
                                          <p:attrName>style.visibility</p:attrName>
                                        </p:attrNameLst>
                                      </p:cBhvr>
                                      <p:to>
                                        <p:strVal val="visible"/>
                                      </p:to>
                                    </p:set>
                                    <p:animEffect transition="in" filter="blinds(horizontal)">
                                      <p:cBhvr>
                                        <p:cTn id="10" dur="500"/>
                                        <p:tgtEl>
                                          <p:spTgt spid="3891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Effect transition="in" filter="blinds(horizontal)">
                                      <p:cBhvr>
                                        <p:cTn id="13" dur="500"/>
                                        <p:tgtEl>
                                          <p:spTgt spid="38915">
                                            <p:txEl>
                                              <p:pRg st="1" end="1"/>
                                            </p:txEl>
                                          </p:spTgt>
                                        </p:tgtEl>
                                      </p:cBhvr>
                                    </p:animEffect>
                                  </p:childTnLst>
                                </p:cTn>
                              </p:par>
                              <p:par>
                                <p:cTn id="14" presetID="2" presetClass="entr" presetSubtype="4"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38920"/>
                                        </p:tgtEl>
                                        <p:attrNameLst>
                                          <p:attrName>style.visibility</p:attrName>
                                        </p:attrNameLst>
                                      </p:cBhvr>
                                      <p:to>
                                        <p:strVal val="visible"/>
                                      </p:to>
                                    </p:set>
                                    <p:anim calcmode="lin" valueType="num">
                                      <p:cBhvr additive="base">
                                        <p:cTn id="20" dur="500" fill="hold"/>
                                        <p:tgtEl>
                                          <p:spTgt spid="38920"/>
                                        </p:tgtEl>
                                        <p:attrNameLst>
                                          <p:attrName>ppt_x</p:attrName>
                                        </p:attrNameLst>
                                      </p:cBhvr>
                                      <p:tavLst>
                                        <p:tav tm="0">
                                          <p:val>
                                            <p:strVal val="#ppt_x"/>
                                          </p:val>
                                        </p:tav>
                                        <p:tav tm="100000">
                                          <p:val>
                                            <p:strVal val="#ppt_x"/>
                                          </p:val>
                                        </p:tav>
                                      </p:tavLst>
                                    </p:anim>
                                    <p:anim calcmode="lin" valueType="num">
                                      <p:cBhvr additive="base">
                                        <p:cTn id="21" dur="500" fill="hold"/>
                                        <p:tgtEl>
                                          <p:spTgt spid="389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38538"/>
          </a:xfrm>
        </p:spPr>
        <p:txBody>
          <a:bodyPr>
            <a:normAutofit/>
          </a:bodyPr>
          <a:lstStyle/>
          <a:p>
            <a:r>
              <a:rPr lang="en-US" sz="2000" i="1" dirty="0" smtClean="0"/>
              <a:t>Clostridium </a:t>
            </a:r>
            <a:r>
              <a:rPr lang="en-US" sz="2000" i="1" dirty="0" err="1" smtClean="0"/>
              <a:t>botulinum</a:t>
            </a:r>
            <a:r>
              <a:rPr lang="en-US" sz="2000" dirty="0" smtClean="0"/>
              <a:t>, is a paralytic disease and the majority of the toxin types cleave SNAP-25, VAMP/</a:t>
            </a:r>
            <a:r>
              <a:rPr lang="en-US" sz="2000" dirty="0" err="1" smtClean="0"/>
              <a:t>Synaptobrevin</a:t>
            </a:r>
            <a:r>
              <a:rPr lang="en-US" sz="2000" dirty="0" smtClean="0"/>
              <a:t> and </a:t>
            </a:r>
            <a:r>
              <a:rPr lang="en-US" sz="2000" dirty="0" err="1" smtClean="0"/>
              <a:t>Syntaxin</a:t>
            </a:r>
            <a:r>
              <a:rPr lang="en-US" sz="2000" dirty="0" smtClean="0"/>
              <a:t>, thereby inhibiting acetylcholine release at the neuromuscular junction.</a:t>
            </a:r>
            <a:br>
              <a:rPr lang="en-US" sz="2000" dirty="0" smtClean="0"/>
            </a:br>
            <a:r>
              <a:rPr lang="en-US" sz="2000" dirty="0" smtClean="0"/>
              <a:t> The tetanus neurotoxin (from </a:t>
            </a:r>
            <a:r>
              <a:rPr lang="en-US" sz="2000" i="1" dirty="0" smtClean="0"/>
              <a:t>Clostridium </a:t>
            </a:r>
            <a:r>
              <a:rPr lang="en-US" sz="2000" i="1" dirty="0" err="1" smtClean="0"/>
              <a:t>tetani</a:t>
            </a:r>
            <a:r>
              <a:rPr lang="en-US" sz="2000" i="1" dirty="0" smtClean="0"/>
              <a:t>) </a:t>
            </a:r>
            <a:r>
              <a:rPr lang="en-US" sz="2000" dirty="0" smtClean="0"/>
              <a:t>targets VAMP/</a:t>
            </a:r>
            <a:r>
              <a:rPr lang="en-US" sz="2000" dirty="0" err="1" smtClean="0"/>
              <a:t>Synaptobrevin</a:t>
            </a:r>
            <a:r>
              <a:rPr lang="en-US" sz="2000" dirty="0" smtClean="0"/>
              <a:t> in inhibitory </a:t>
            </a:r>
            <a:r>
              <a:rPr lang="en-US" sz="2000" dirty="0" err="1" smtClean="0"/>
              <a:t>interneurons</a:t>
            </a:r>
            <a:r>
              <a:rPr lang="en-US" sz="2000" dirty="0" smtClean="0"/>
              <a:t> and blocks release of GABA or </a:t>
            </a:r>
            <a:r>
              <a:rPr lang="en-US" sz="2000" dirty="0" err="1" smtClean="0"/>
              <a:t>glycine</a:t>
            </a:r>
            <a:r>
              <a:rPr lang="en-US" sz="2000" dirty="0" smtClean="0"/>
              <a:t>, leading to spastic paralysis </a:t>
            </a:r>
            <a:endParaRPr lang="ru-RU" sz="2000" dirty="0"/>
          </a:p>
        </p:txBody>
      </p:sp>
      <p:sp>
        <p:nvSpPr>
          <p:cNvPr id="3" name="Номер слайда 2"/>
          <p:cNvSpPr>
            <a:spLocks noGrp="1"/>
          </p:cNvSpPr>
          <p:nvPr>
            <p:ph type="sldNum" sz="quarter" idx="12"/>
          </p:nvPr>
        </p:nvSpPr>
        <p:spPr/>
        <p:txBody>
          <a:bodyPr/>
          <a:lstStyle/>
          <a:p>
            <a:fld id="{D4FEE247-F1D9-4978-BC24-E4E20778E7B9}" type="slidenum">
              <a:rPr lang="ru-RU" smtClean="0"/>
              <a:pPr/>
              <a:t>134</a:t>
            </a:fld>
            <a:endParaRPr lang="ru-RU"/>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135</a:t>
            </a:fld>
            <a:endParaRPr lang="ru-RU"/>
          </a:p>
        </p:txBody>
      </p:sp>
      <p:sp>
        <p:nvSpPr>
          <p:cNvPr id="3" name="Прямоугольник 2"/>
          <p:cNvSpPr/>
          <p:nvPr/>
        </p:nvSpPr>
        <p:spPr>
          <a:xfrm>
            <a:off x="0" y="2276872"/>
            <a:ext cx="9252520" cy="4708981"/>
          </a:xfrm>
          <a:prstGeom prst="rect">
            <a:avLst/>
          </a:prstGeom>
        </p:spPr>
        <p:txBody>
          <a:bodyPr wrap="square">
            <a:spAutoFit/>
          </a:bodyPr>
          <a:lstStyle/>
          <a:p>
            <a:r>
              <a:rPr lang="en-US" sz="2000" dirty="0" smtClean="0"/>
              <a:t/>
            </a:r>
            <a:br>
              <a:rPr lang="en-US" sz="2000" dirty="0" smtClean="0"/>
            </a:br>
            <a:r>
              <a:rPr lang="en-US" sz="2000" dirty="0" smtClean="0">
                <a:latin typeface="Arial" pitchFamily="34" charset="0"/>
                <a:cs typeface="Arial" pitchFamily="34" charset="0"/>
              </a:rPr>
              <a:t>Yoshinori </a:t>
            </a:r>
            <a:r>
              <a:rPr lang="en-US" sz="2000" dirty="0" err="1" smtClean="0">
                <a:latin typeface="Arial" pitchFamily="34" charset="0"/>
                <a:cs typeface="Arial" pitchFamily="34" charset="0"/>
              </a:rPr>
              <a:t>Ohsumi</a:t>
            </a:r>
            <a:r>
              <a:rPr lang="en-US" sz="2000" dirty="0" smtClean="0">
                <a:latin typeface="Arial" pitchFamily="34" charset="0"/>
                <a:cs typeface="Arial" pitchFamily="34" charset="0"/>
              </a:rPr>
              <a:t> "for his discoveries of mechanisms for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a:t>
            </a:r>
            <a:endParaRPr lang="ru-RU" sz="2000" dirty="0" smtClean="0">
              <a:latin typeface="Arial" pitchFamily="34" charset="0"/>
              <a:cs typeface="Arial" pitchFamily="34" charset="0"/>
            </a:endParaRPr>
          </a:p>
          <a:p>
            <a:r>
              <a:rPr lang="en-US" sz="2000" dirty="0" smtClean="0">
                <a:latin typeface="Arial" pitchFamily="34" charset="0"/>
                <a:cs typeface="Arial" pitchFamily="34" charset="0"/>
              </a:rPr>
              <a:t>The  </a:t>
            </a:r>
            <a:r>
              <a:rPr lang="en-US" sz="2000" b="1" dirty="0" err="1" smtClean="0">
                <a:latin typeface="Arial" pitchFamily="34" charset="0"/>
                <a:cs typeface="Arial" pitchFamily="34" charset="0"/>
              </a:rPr>
              <a:t>phagophore</a:t>
            </a:r>
            <a:r>
              <a:rPr lang="en-US" sz="2000" dirty="0" smtClean="0">
                <a:latin typeface="Arial" pitchFamily="34" charset="0"/>
                <a:cs typeface="Arial" pitchFamily="34" charset="0"/>
              </a:rPr>
              <a:t> extends to form a </a:t>
            </a:r>
            <a:r>
              <a:rPr lang="en-US" sz="2000" b="1" dirty="0" smtClean="0">
                <a:latin typeface="Arial" pitchFamily="34" charset="0"/>
                <a:cs typeface="Arial" pitchFamily="34" charset="0"/>
              </a:rPr>
              <a:t>double-membrane </a:t>
            </a:r>
            <a:r>
              <a:rPr lang="en-US" sz="2000" b="1" dirty="0" err="1" smtClean="0">
                <a:latin typeface="Arial" pitchFamily="34" charset="0"/>
                <a:cs typeface="Arial" pitchFamily="34" charset="0"/>
              </a:rPr>
              <a:t>autophagosome</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that engulfs </a:t>
            </a:r>
            <a:r>
              <a:rPr lang="en-US" sz="2000" dirty="0" err="1" smtClean="0">
                <a:latin typeface="Arial" pitchFamily="34" charset="0"/>
                <a:cs typeface="Arial" pitchFamily="34" charset="0"/>
              </a:rPr>
              <a:t>cytoplasmic</a:t>
            </a:r>
            <a:r>
              <a:rPr lang="en-US" sz="2000" dirty="0" smtClean="0">
                <a:latin typeface="Arial" pitchFamily="34" charset="0"/>
                <a:cs typeface="Arial" pitchFamily="34" charset="0"/>
              </a:rPr>
              <a:t> material. </a:t>
            </a:r>
            <a:r>
              <a:rPr lang="en-US" sz="2000" b="1" dirty="0" smtClean="0">
                <a:latin typeface="Arial" pitchFamily="34" charset="0"/>
                <a:cs typeface="Arial" pitchFamily="34" charset="0"/>
              </a:rPr>
              <a:t>The </a:t>
            </a:r>
            <a:r>
              <a:rPr lang="en-US" sz="2000" b="1" dirty="0" err="1" smtClean="0">
                <a:latin typeface="Arial" pitchFamily="34" charset="0"/>
                <a:cs typeface="Arial" pitchFamily="34" charset="0"/>
              </a:rPr>
              <a:t>autophagosome</a:t>
            </a:r>
            <a:r>
              <a:rPr lang="en-US" sz="2000" b="1" dirty="0" smtClean="0">
                <a:latin typeface="Arial" pitchFamily="34" charset="0"/>
                <a:cs typeface="Arial" pitchFamily="34" charset="0"/>
              </a:rPr>
              <a:t> fuses with the </a:t>
            </a:r>
            <a:r>
              <a:rPr lang="en-US" sz="2000" b="1" dirty="0" err="1" smtClean="0">
                <a:latin typeface="Arial" pitchFamily="34" charset="0"/>
                <a:cs typeface="Arial" pitchFamily="34" charset="0"/>
              </a:rPr>
              <a:t>lysosome</a:t>
            </a:r>
            <a:r>
              <a:rPr lang="en-US" sz="2000" dirty="0" smtClean="0">
                <a:latin typeface="Arial" pitchFamily="34" charset="0"/>
                <a:cs typeface="Arial" pitchFamily="34" charset="0"/>
              </a:rPr>
              <a:t>, where the content is degraded. The eukaryotic cell can recycle part of its own content by sequestering a portion of the cytoplasm in a double-membrane vesicle that is delivered to the </a:t>
            </a:r>
            <a:r>
              <a:rPr lang="en-US" sz="2000" dirty="0" err="1" smtClean="0">
                <a:latin typeface="Arial" pitchFamily="34" charset="0"/>
                <a:cs typeface="Arial" pitchFamily="34" charset="0"/>
              </a:rPr>
              <a:t>lysosome</a:t>
            </a:r>
            <a:r>
              <a:rPr lang="en-US" sz="2000" dirty="0" smtClean="0">
                <a:latin typeface="Arial" pitchFamily="34" charset="0"/>
                <a:cs typeface="Arial" pitchFamily="34" charset="0"/>
              </a:rPr>
              <a:t> for digestion. Unlike other cellular degradation machineries,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removes long-lived proteins, large macro-molecular complexes and organelles that have become obsolete or damaged.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mediates the digestion and recycling of non-essential parts of the cell during starvation and participates in a variety of physiological processes where cellular components must be removed to leave space for new ones. In addition,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is a key cellular process capable of clearing invading microorganisms and toxic protein aggregates, and therefore plays an important role during infection, in ageing and in the pathogenesis of many human diseases.</a:t>
            </a:r>
            <a:endParaRPr lang="en-US" sz="2000" dirty="0">
              <a:latin typeface="Arial" pitchFamily="34" charset="0"/>
              <a:cs typeface="Arial" pitchFamily="34" charset="0"/>
            </a:endParaRPr>
          </a:p>
        </p:txBody>
      </p:sp>
      <p:pic>
        <p:nvPicPr>
          <p:cNvPr id="1026" name="Picture 2" descr="Yoshinori Ohsumi"/>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1840" y="692696"/>
            <a:ext cx="1374697" cy="1944215"/>
          </a:xfrm>
          <a:prstGeom prst="rect">
            <a:avLst/>
          </a:prstGeom>
          <a:noFill/>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076056" y="620688"/>
            <a:ext cx="4067944" cy="2064329"/>
          </a:xfrm>
          <a:prstGeom prst="rect">
            <a:avLst/>
          </a:prstGeom>
          <a:noFill/>
          <a:ln w="9525">
            <a:noFill/>
            <a:miter lim="800000"/>
            <a:headEnd/>
            <a:tailEnd/>
          </a:ln>
        </p:spPr>
      </p:pic>
      <p:sp>
        <p:nvSpPr>
          <p:cNvPr id="8" name="Прямокутник 7"/>
          <p:cNvSpPr/>
          <p:nvPr/>
        </p:nvSpPr>
        <p:spPr>
          <a:xfrm>
            <a:off x="0" y="0"/>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a:r>
              <a:rPr lang="en-US" sz="3200" b="1" dirty="0" smtClean="0">
                <a:solidFill>
                  <a:prstClr val="black"/>
                </a:solidFill>
                <a:latin typeface="Arial" pitchFamily="34" charset="0"/>
                <a:cs typeface="Arial" pitchFamily="34" charset="0"/>
              </a:rPr>
              <a:t>Formation of the </a:t>
            </a:r>
            <a:r>
              <a:rPr lang="en-US" sz="3200" b="1" dirty="0" err="1" smtClean="0">
                <a:solidFill>
                  <a:prstClr val="black"/>
                </a:solidFill>
                <a:latin typeface="Arial" pitchFamily="34" charset="0"/>
                <a:cs typeface="Arial" pitchFamily="34" charset="0"/>
              </a:rPr>
              <a:t>autophagosome</a:t>
            </a:r>
            <a:r>
              <a:rPr lang="en-US" sz="3200" b="1" dirty="0" smtClean="0">
                <a:solidFill>
                  <a:prstClr val="black"/>
                </a:solidFill>
                <a:latin typeface="Arial" pitchFamily="34" charset="0"/>
                <a:cs typeface="Arial" pitchFamily="34" charset="0"/>
              </a:rPr>
              <a:t> </a:t>
            </a:r>
          </a:p>
        </p:txBody>
      </p:sp>
      <p:sp>
        <p:nvSpPr>
          <p:cNvPr id="9" name="Прямокутник 8"/>
          <p:cNvSpPr/>
          <p:nvPr/>
        </p:nvSpPr>
        <p:spPr>
          <a:xfrm>
            <a:off x="0" y="614531"/>
            <a:ext cx="3014663" cy="1200329"/>
          </a:xfrm>
          <a:prstGeom prst="rect">
            <a:avLst/>
          </a:prstGeom>
        </p:spPr>
        <p:txBody>
          <a:bodyPr wrap="square">
            <a:spAutoFit/>
          </a:bodyPr>
          <a:lstStyle/>
          <a:p>
            <a:r>
              <a:rPr lang="en-US" sz="2400" b="1" dirty="0" smtClean="0">
                <a:solidFill>
                  <a:prstClr val="black"/>
                </a:solidFill>
                <a:latin typeface="Arial" pitchFamily="34" charset="0"/>
                <a:cs typeface="Arial" pitchFamily="34" charset="0"/>
              </a:rPr>
              <a:t>The Nobel Prize in Physiology or Medicine 2016</a:t>
            </a:r>
            <a:endParaRPr lang="uk-UA" sz="2400" dirty="0">
              <a:latin typeface="Arial" pitchFamily="34" charset="0"/>
              <a:cs typeface="Arial" pitchFamily="34" charset="0"/>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136</a:t>
            </a:fld>
            <a:endParaRPr lang="ru-RU"/>
          </a:p>
        </p:txBody>
      </p:sp>
      <p:sp>
        <p:nvSpPr>
          <p:cNvPr id="3" name="Прямоугольник 2"/>
          <p:cNvSpPr/>
          <p:nvPr/>
        </p:nvSpPr>
        <p:spPr>
          <a:xfrm>
            <a:off x="827584" y="548680"/>
            <a:ext cx="6768752" cy="5909310"/>
          </a:xfrm>
          <a:prstGeom prst="rect">
            <a:avLst/>
          </a:prstGeom>
        </p:spPr>
        <p:txBody>
          <a:bodyPr wrap="square">
            <a:spAutoFit/>
          </a:bodyPr>
          <a:lstStyle/>
          <a:p>
            <a:endParaRPr lang="ru-RU" dirty="0" smtClean="0"/>
          </a:p>
          <a:p>
            <a:r>
              <a:rPr lang="en-US" dirty="0" smtClean="0"/>
              <a:t> Membrane structures containing degenerating cytoplasm present in normal rat liver cells and their abundance increased dramatically following glucagon perfusion or exposure to toxic agents. </a:t>
            </a:r>
          </a:p>
          <a:p>
            <a:r>
              <a:rPr lang="en-US" dirty="0" smtClean="0"/>
              <a:t>Recognizing that the structures had the capacity to digest parts of the intracellular content, Christian de Duve coined the term </a:t>
            </a:r>
            <a:r>
              <a:rPr lang="en-US" b="1" dirty="0" err="1" smtClean="0"/>
              <a:t>autophagy</a:t>
            </a:r>
            <a:r>
              <a:rPr lang="en-US" b="1" dirty="0" smtClean="0"/>
              <a:t> in 1963. </a:t>
            </a:r>
            <a:r>
              <a:rPr lang="en-US" dirty="0" smtClean="0"/>
              <a:t> </a:t>
            </a:r>
            <a:r>
              <a:rPr lang="en-US" b="1" dirty="0" err="1" smtClean="0"/>
              <a:t>Autophagy</a:t>
            </a:r>
            <a:r>
              <a:rPr lang="en-US" dirty="0" smtClean="0"/>
              <a:t> was known to occur at a low basal level, and to increase during differentiation and remodeling in a variety of tissues, including brain, intestine, kidney, lung, liver, prostate, skin and thyroid gland4,7-13. It was speculated that </a:t>
            </a:r>
            <a:r>
              <a:rPr lang="en-US" dirty="0" err="1" smtClean="0"/>
              <a:t>autophagy</a:t>
            </a:r>
            <a:r>
              <a:rPr lang="en-US" dirty="0" smtClean="0"/>
              <a:t> might be a mechanism for coping with metabolic stress in response to starvation6 and that it might have roles in the pathogenesis of disease5. Furthermore, </a:t>
            </a:r>
            <a:r>
              <a:rPr lang="en-US" dirty="0" err="1" smtClean="0"/>
              <a:t>autophagy</a:t>
            </a:r>
            <a:r>
              <a:rPr lang="en-US" dirty="0" smtClean="0"/>
              <a:t> was shown to occur in a wide range of single cell eukaryotes and </a:t>
            </a:r>
            <a:r>
              <a:rPr lang="en-US" dirty="0" err="1" smtClean="0"/>
              <a:t>metazoa</a:t>
            </a:r>
            <a:r>
              <a:rPr lang="en-US" dirty="0" smtClean="0"/>
              <a:t>, e.g. amoeba, </a:t>
            </a:r>
            <a:r>
              <a:rPr lang="en-US" i="1" dirty="0" smtClean="0"/>
              <a:t>Euglena </a:t>
            </a:r>
            <a:r>
              <a:rPr lang="en-US" i="1" dirty="0" err="1" smtClean="0"/>
              <a:t>gracilis</a:t>
            </a:r>
            <a:r>
              <a:rPr lang="en-US" i="1" dirty="0" smtClean="0"/>
              <a:t>, </a:t>
            </a:r>
            <a:r>
              <a:rPr lang="en-US" i="1" dirty="0" err="1" smtClean="0"/>
              <a:t>Tetrahymena</a:t>
            </a:r>
            <a:r>
              <a:rPr lang="en-US" i="1" dirty="0" smtClean="0"/>
              <a:t>, </a:t>
            </a:r>
            <a:r>
              <a:rPr lang="en-US" dirty="0" smtClean="0"/>
              <a:t>insects and frogs, pointing to a function conserved throughout evolution.  </a:t>
            </a:r>
            <a:r>
              <a:rPr lang="en-US" b="1" dirty="0" err="1" smtClean="0"/>
              <a:t>Ohsumi</a:t>
            </a:r>
            <a:r>
              <a:rPr lang="en-US" b="1" dirty="0" smtClean="0"/>
              <a:t> discovered of 15 genes </a:t>
            </a:r>
            <a:r>
              <a:rPr lang="en-US" dirty="0" smtClean="0"/>
              <a:t>of key importance for </a:t>
            </a:r>
            <a:r>
              <a:rPr lang="en-US" dirty="0" err="1" smtClean="0"/>
              <a:t>autophagy</a:t>
            </a:r>
            <a:r>
              <a:rPr lang="en-US" dirty="0" smtClean="0"/>
              <a:t> in </a:t>
            </a:r>
            <a:r>
              <a:rPr lang="en-US" b="1" dirty="0" smtClean="0"/>
              <a:t>budding yeast</a:t>
            </a:r>
            <a:r>
              <a:rPr lang="en-US" dirty="0" smtClean="0"/>
              <a:t>. In a series of elegant subsequent studies, he cloned several of these genes in yeast and mammalian cells and elucidated the function of the encoded proteins. Based on Yoshinori </a:t>
            </a:r>
            <a:r>
              <a:rPr lang="en-US" dirty="0" err="1" smtClean="0"/>
              <a:t>Ohsumi’s</a:t>
            </a:r>
            <a:r>
              <a:rPr lang="en-US" dirty="0" smtClean="0"/>
              <a:t> seminal discoveries, the importance of </a:t>
            </a:r>
            <a:r>
              <a:rPr lang="en-US" dirty="0" err="1" smtClean="0"/>
              <a:t>autophagy</a:t>
            </a:r>
            <a:r>
              <a:rPr lang="en-US" dirty="0" smtClean="0"/>
              <a:t> in human physiology and disease is now appreciated.</a:t>
            </a:r>
            <a:endParaRPr lang="ru-RU"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137</a:t>
            </a:fld>
            <a:endParaRPr lang="ru-RU"/>
          </a:p>
        </p:txBody>
      </p:sp>
      <p:pic>
        <p:nvPicPr>
          <p:cNvPr id="92162"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98516" y="188640"/>
            <a:ext cx="6645514" cy="2520280"/>
          </a:xfrm>
          <a:prstGeom prst="rect">
            <a:avLst/>
          </a:prstGeom>
          <a:noFill/>
          <a:ln w="9525">
            <a:noFill/>
            <a:miter lim="800000"/>
            <a:headEnd/>
            <a:tailEnd/>
          </a:ln>
        </p:spPr>
      </p:pic>
      <p:sp>
        <p:nvSpPr>
          <p:cNvPr id="4" name="Прямоугольник 3"/>
          <p:cNvSpPr/>
          <p:nvPr/>
        </p:nvSpPr>
        <p:spPr>
          <a:xfrm>
            <a:off x="1331640" y="2815768"/>
            <a:ext cx="6480720" cy="1938992"/>
          </a:xfrm>
          <a:prstGeom prst="rect">
            <a:avLst/>
          </a:prstGeom>
        </p:spPr>
        <p:txBody>
          <a:bodyPr wrap="square">
            <a:spAutoFit/>
          </a:bodyPr>
          <a:lstStyle/>
          <a:p>
            <a:r>
              <a:rPr lang="en-US" sz="2000" b="1" dirty="0" smtClean="0"/>
              <a:t>Regulation of </a:t>
            </a:r>
            <a:r>
              <a:rPr lang="en-US" sz="2000" b="1" dirty="0" err="1" smtClean="0"/>
              <a:t>autophagosome</a:t>
            </a:r>
            <a:r>
              <a:rPr lang="en-US" sz="2000" b="1" dirty="0" smtClean="0"/>
              <a:t> formation. </a:t>
            </a:r>
          </a:p>
          <a:p>
            <a:r>
              <a:rPr lang="en-US" sz="2000" dirty="0" err="1" smtClean="0"/>
              <a:t>Y.Ohsumi</a:t>
            </a:r>
            <a:r>
              <a:rPr lang="en-US" sz="2000" dirty="0" smtClean="0"/>
              <a:t> studied the function of the proteins encoded by key </a:t>
            </a:r>
            <a:r>
              <a:rPr lang="en-US" sz="2000" dirty="0" err="1" smtClean="0"/>
              <a:t>autophagy</a:t>
            </a:r>
            <a:r>
              <a:rPr lang="en-US" sz="2000" dirty="0" smtClean="0"/>
              <a:t> genes. He delineated how stress signals initiate </a:t>
            </a:r>
            <a:r>
              <a:rPr lang="en-US" sz="2000" dirty="0" err="1" smtClean="0"/>
              <a:t>autophagy</a:t>
            </a:r>
            <a:r>
              <a:rPr lang="en-US" sz="2000" dirty="0" smtClean="0"/>
              <a:t> and the mechanism by which protein complexes promote distinct stages of </a:t>
            </a:r>
            <a:r>
              <a:rPr lang="en-US" sz="2000" dirty="0" err="1" smtClean="0"/>
              <a:t>autophagosome</a:t>
            </a:r>
            <a:r>
              <a:rPr lang="en-US" sz="2000" dirty="0" smtClean="0"/>
              <a:t> formation. </a:t>
            </a:r>
            <a:endParaRPr lang="ru-RU" sz="2000"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138</a:t>
            </a:fld>
            <a:endParaRPr lang="ru-RU"/>
          </a:p>
        </p:txBody>
      </p:sp>
      <p:pic>
        <p:nvPicPr>
          <p:cNvPr id="931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l="947"/>
          <a:stretch>
            <a:fillRect/>
          </a:stretch>
        </p:blipFill>
        <p:spPr bwMode="auto">
          <a:xfrm>
            <a:off x="899592" y="260648"/>
            <a:ext cx="6870362" cy="3600400"/>
          </a:xfrm>
          <a:prstGeom prst="rect">
            <a:avLst/>
          </a:prstGeom>
          <a:noFill/>
          <a:ln w="9525">
            <a:noFill/>
            <a:miter lim="800000"/>
            <a:headEnd/>
            <a:tailEnd/>
          </a:ln>
        </p:spPr>
      </p:pic>
      <p:sp>
        <p:nvSpPr>
          <p:cNvPr id="4" name="Прямоугольник 3"/>
          <p:cNvSpPr/>
          <p:nvPr/>
        </p:nvSpPr>
        <p:spPr>
          <a:xfrm>
            <a:off x="1619672" y="4154304"/>
            <a:ext cx="5616624" cy="1938992"/>
          </a:xfrm>
          <a:prstGeom prst="rect">
            <a:avLst/>
          </a:prstGeom>
        </p:spPr>
        <p:txBody>
          <a:bodyPr wrap="square">
            <a:spAutoFit/>
          </a:bodyPr>
          <a:lstStyle/>
          <a:p>
            <a:r>
              <a:rPr lang="en-US" sz="2000" b="1" dirty="0" err="1" smtClean="0"/>
              <a:t>Autophagy</a:t>
            </a:r>
            <a:r>
              <a:rPr lang="en-US" sz="2000" b="1" dirty="0" smtClean="0"/>
              <a:t> in health and disease. </a:t>
            </a:r>
            <a:r>
              <a:rPr lang="en-US" sz="2000" dirty="0" err="1" smtClean="0"/>
              <a:t>Autophagy</a:t>
            </a:r>
            <a:r>
              <a:rPr lang="en-US" sz="2000" dirty="0" smtClean="0"/>
              <a:t> is linked to physiological processes including embryogenesis and cell differentiation, adaptation to starvation and other types of stress, as well as pathological conditions including neurodegenerative diseases, cancer and infections.</a:t>
            </a:r>
            <a:endParaRPr lang="ru-RU" sz="2000"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pPr algn="ctr"/>
            <a:r>
              <a:rPr lang="en-US"/>
              <a:t>Vacuoles</a:t>
            </a:r>
            <a:endParaRPr lang="ru-RU"/>
          </a:p>
        </p:txBody>
      </p:sp>
      <p:sp>
        <p:nvSpPr>
          <p:cNvPr id="39939" name="Rectangle 3"/>
          <p:cNvSpPr>
            <a:spLocks noGrp="1" noRot="1" noChangeArrowheads="1"/>
          </p:cNvSpPr>
          <p:nvPr>
            <p:ph type="body" sz="half" idx="1"/>
          </p:nvPr>
        </p:nvSpPr>
        <p:spPr>
          <a:xfrm>
            <a:off x="827088" y="1628775"/>
            <a:ext cx="3927475" cy="4191000"/>
          </a:xfrm>
        </p:spPr>
        <p:txBody>
          <a:bodyPr>
            <a:normAutofit fontScale="92500"/>
          </a:bodyPr>
          <a:lstStyle/>
          <a:p>
            <a:r>
              <a:rPr lang="en-US" sz="2800"/>
              <a:t>Large membrane-closed sac for cellular storage</a:t>
            </a:r>
          </a:p>
          <a:p>
            <a:r>
              <a:rPr lang="en-US" sz="2800"/>
              <a:t>Three types</a:t>
            </a:r>
          </a:p>
          <a:p>
            <a:r>
              <a:rPr lang="en-US" sz="2800"/>
              <a:t>Food vacuole (lysosomes attach)</a:t>
            </a:r>
          </a:p>
          <a:p>
            <a:r>
              <a:rPr lang="en-US" sz="2800"/>
              <a:t>Contractile vacuole (Protozoons)</a:t>
            </a:r>
          </a:p>
          <a:p>
            <a:r>
              <a:rPr lang="en-US" sz="2800"/>
              <a:t>Central vacuole (mature plant cell)</a:t>
            </a:r>
            <a:endParaRPr lang="ru-RU" sz="2800"/>
          </a:p>
        </p:txBody>
      </p:sp>
      <p:pic>
        <p:nvPicPr>
          <p:cNvPr id="39941" name="Picture 5" descr="c7x15vacuole"/>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918075" y="2032000"/>
            <a:ext cx="3927475" cy="39370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0-#ppt_w/2"/>
                                          </p:val>
                                        </p:tav>
                                        <p:tav tm="100000">
                                          <p:val>
                                            <p:strVal val="#ppt_x"/>
                                          </p:val>
                                        </p:tav>
                                      </p:tavLst>
                                    </p:anim>
                                    <p:anim calcmode="lin" valueType="num">
                                      <p:cBhvr additive="base">
                                        <p:cTn id="8" dur="500" fill="hold"/>
                                        <p:tgtEl>
                                          <p:spTgt spid="39938"/>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9941"/>
                                        </p:tgtEl>
                                        <p:attrNameLst>
                                          <p:attrName>style.visibility</p:attrName>
                                        </p:attrNameLst>
                                      </p:cBhvr>
                                      <p:to>
                                        <p:strVal val="visible"/>
                                      </p:to>
                                    </p:set>
                                    <p:anim calcmode="lin" valueType="num">
                                      <p:cBhvr additive="base">
                                        <p:cTn id="11" dur="500" fill="hold"/>
                                        <p:tgtEl>
                                          <p:spTgt spid="39941"/>
                                        </p:tgtEl>
                                        <p:attrNameLst>
                                          <p:attrName>ppt_x</p:attrName>
                                        </p:attrNameLst>
                                      </p:cBhvr>
                                      <p:tavLst>
                                        <p:tav tm="0">
                                          <p:val>
                                            <p:strVal val="#ppt_x"/>
                                          </p:val>
                                        </p:tav>
                                        <p:tav tm="100000">
                                          <p:val>
                                            <p:strVal val="#ppt_x"/>
                                          </p:val>
                                        </p:tav>
                                      </p:tavLst>
                                    </p:anim>
                                    <p:anim calcmode="lin" valueType="num">
                                      <p:cBhvr additive="base">
                                        <p:cTn id="12" dur="500" fill="hold"/>
                                        <p:tgtEl>
                                          <p:spTgt spid="399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14</a:t>
            </a:fld>
            <a:endParaRPr lang="ru-RU"/>
          </a:p>
        </p:txBody>
      </p:sp>
      <p:sp>
        <p:nvSpPr>
          <p:cNvPr id="110593" name="Rectangle 1"/>
          <p:cNvSpPr>
            <a:spLocks noChangeArrowheads="1"/>
          </p:cNvSpPr>
          <p:nvPr/>
        </p:nvSpPr>
        <p:spPr bwMode="auto">
          <a:xfrm>
            <a:off x="0" y="476672"/>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Organisms are built according to information encoded in a collection of genes. The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human genetic program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contains enough information, if converted to words, to fill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millions of pages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of text. Remarkably, this vast amount of information is packaged into a set of </a:t>
            </a:r>
            <a:r>
              <a:rPr kumimoji="0" lang="en-US"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chrs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that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occupy the space of a cell nucleus</a:t>
            </a:r>
            <a:r>
              <a:rPr kumimoji="0" lang="en-US"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Genes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are more than storage lockers for information: they constitute the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blueprints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for constructing cellular structures, the directions for running cellular activities, and the program for making more of themselves.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Discovering the mechanisms by which cells use their genetic information to accomplish these functions has been one of the greatest achievements of science.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449263" algn="ctr" fontAlgn="base">
              <a:spcBef>
                <a:spcPct val="0"/>
              </a:spcBef>
              <a:spcAft>
                <a:spcPct val="0"/>
              </a:spcAft>
            </a:pPr>
            <a:r>
              <a:rPr lang="en-US" sz="2400" b="1" dirty="0" smtClean="0">
                <a:solidFill>
                  <a:schemeClr val="tx1"/>
                </a:solidFill>
                <a:latin typeface="Arial" pitchFamily="34" charset="0"/>
                <a:ea typeface="Times New Roman" pitchFamily="18" charset="0"/>
                <a:cs typeface="Arial" pitchFamily="34" charset="0"/>
              </a:rPr>
              <a:t>Cells Possess a Genetic Program and the Means to Use It</a:t>
            </a:r>
            <a:endParaRPr lang="ru-RU" sz="2400" b="1" dirty="0" smtClean="0">
              <a:solidFill>
                <a:schemeClr val="tx1"/>
              </a:solidFill>
              <a:latin typeface="Arial" pitchFamily="34" charset="0"/>
              <a:cs typeface="Arial" pitchFamily="34" charset="0"/>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a:xfrm>
            <a:off x="457200" y="44624"/>
            <a:ext cx="8229600" cy="1143000"/>
          </a:xfrm>
        </p:spPr>
        <p:txBody>
          <a:bodyPr/>
          <a:lstStyle/>
          <a:p>
            <a:pPr algn="ctr"/>
            <a:r>
              <a:rPr lang="en-US" dirty="0"/>
              <a:t>Plasma </a:t>
            </a:r>
            <a:r>
              <a:rPr lang="en-US" dirty="0" smtClean="0"/>
              <a:t>membrane (PM)</a:t>
            </a:r>
            <a:endParaRPr lang="ru-RU" dirty="0"/>
          </a:p>
        </p:txBody>
      </p:sp>
      <p:sp>
        <p:nvSpPr>
          <p:cNvPr id="40963" name="Rectangle 3"/>
          <p:cNvSpPr>
            <a:spLocks noGrp="1" noRot="1" noChangeArrowheads="1"/>
          </p:cNvSpPr>
          <p:nvPr>
            <p:ph type="body" idx="1"/>
          </p:nvPr>
        </p:nvSpPr>
        <p:spPr>
          <a:xfrm>
            <a:off x="457200" y="1052737"/>
            <a:ext cx="8229600" cy="4104455"/>
          </a:xfrm>
        </p:spPr>
        <p:txBody>
          <a:bodyPr>
            <a:normAutofit/>
          </a:bodyPr>
          <a:lstStyle/>
          <a:p>
            <a:pPr>
              <a:lnSpc>
                <a:spcPct val="90000"/>
              </a:lnSpc>
              <a:buNone/>
            </a:pPr>
            <a:r>
              <a:rPr lang="en-US" sz="2400" dirty="0" smtClean="0"/>
              <a:t>		       The </a:t>
            </a:r>
            <a:r>
              <a:rPr lang="en-US" sz="2400" dirty="0"/>
              <a:t>boundary of every cell </a:t>
            </a:r>
            <a:r>
              <a:rPr lang="en-US" sz="2400" dirty="0" smtClean="0"/>
              <a:t>approx. 8 nm </a:t>
            </a:r>
            <a:r>
              <a:rPr lang="en-US" sz="2400" dirty="0"/>
              <a:t>thick</a:t>
            </a:r>
          </a:p>
          <a:p>
            <a:pPr>
              <a:lnSpc>
                <a:spcPct val="90000"/>
              </a:lnSpc>
              <a:buFont typeface="Wingdings" pitchFamily="2" charset="2"/>
              <a:buNone/>
            </a:pPr>
            <a:r>
              <a:rPr lang="en-US" sz="2400" dirty="0" smtClean="0">
                <a:solidFill>
                  <a:srgbClr val="00B0F0"/>
                </a:solidFill>
              </a:rPr>
              <a:t>		       Functions: </a:t>
            </a:r>
            <a:r>
              <a:rPr lang="en-US" sz="2400" dirty="0" smtClean="0"/>
              <a:t>1. Compartmentalization </a:t>
            </a:r>
          </a:p>
          <a:p>
            <a:pPr>
              <a:lnSpc>
                <a:spcPct val="90000"/>
              </a:lnSpc>
              <a:buFont typeface="Wingdings" pitchFamily="2" charset="2"/>
              <a:buNone/>
            </a:pPr>
            <a:r>
              <a:rPr lang="en-US" sz="2400" dirty="0" smtClean="0"/>
              <a:t>		       	             2. Selectively permeable barrier</a:t>
            </a:r>
          </a:p>
          <a:p>
            <a:pPr>
              <a:lnSpc>
                <a:spcPct val="90000"/>
              </a:lnSpc>
              <a:buFont typeface="Wingdings" pitchFamily="2" charset="2"/>
              <a:buNone/>
            </a:pPr>
            <a:r>
              <a:rPr lang="en-US" sz="2400" dirty="0" smtClean="0"/>
              <a:t>		        	             3. Transporting solutes</a:t>
            </a:r>
          </a:p>
          <a:p>
            <a:pPr>
              <a:lnSpc>
                <a:spcPct val="90000"/>
              </a:lnSpc>
              <a:buFont typeface="Wingdings" pitchFamily="2" charset="2"/>
              <a:buNone/>
            </a:pPr>
            <a:r>
              <a:rPr lang="en-US" sz="2400" dirty="0" smtClean="0"/>
              <a:t>		        	             4. Responding to external signals</a:t>
            </a:r>
          </a:p>
          <a:p>
            <a:pPr>
              <a:lnSpc>
                <a:spcPct val="90000"/>
              </a:lnSpc>
              <a:buFont typeface="Wingdings" pitchFamily="2" charset="2"/>
              <a:buNone/>
            </a:pPr>
            <a:r>
              <a:rPr lang="en-US" sz="2400" dirty="0" smtClean="0"/>
              <a:t>		                           5. Intercellular interaction</a:t>
            </a:r>
          </a:p>
          <a:p>
            <a:pPr>
              <a:lnSpc>
                <a:spcPct val="90000"/>
              </a:lnSpc>
              <a:buFont typeface="Wingdings" pitchFamily="2" charset="2"/>
              <a:buNone/>
            </a:pPr>
            <a:r>
              <a:rPr lang="en-US" sz="2400" dirty="0" smtClean="0"/>
              <a:t>		                           6. Locus for biochemical activities</a:t>
            </a:r>
          </a:p>
          <a:p>
            <a:pPr>
              <a:lnSpc>
                <a:spcPct val="90000"/>
              </a:lnSpc>
              <a:buFont typeface="Wingdings" pitchFamily="2" charset="2"/>
              <a:buNone/>
            </a:pPr>
            <a:r>
              <a:rPr lang="en-US" sz="2400" dirty="0" smtClean="0"/>
              <a:t>		                           7. Energy transduction</a:t>
            </a:r>
          </a:p>
          <a:p>
            <a:pPr>
              <a:lnSpc>
                <a:spcPct val="90000"/>
              </a:lnSpc>
              <a:buFont typeface="Wingdings" pitchFamily="2" charset="2"/>
              <a:buNone/>
            </a:pPr>
            <a:r>
              <a:rPr lang="en-US"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500" fill="hold"/>
                                        <p:tgtEl>
                                          <p:spTgt spid="40962"/>
                                        </p:tgtEl>
                                        <p:attrNameLst>
                                          <p:attrName>ppt_x</p:attrName>
                                        </p:attrNameLst>
                                      </p:cBhvr>
                                      <p:tavLst>
                                        <p:tav tm="0">
                                          <p:val>
                                            <p:strVal val="#ppt_x"/>
                                          </p:val>
                                        </p:tav>
                                        <p:tav tm="100000">
                                          <p:val>
                                            <p:strVal val="#ppt_x"/>
                                          </p:val>
                                        </p:tav>
                                      </p:tavLst>
                                    </p:anim>
                                    <p:anim calcmode="lin" valueType="num">
                                      <p:cBhvr additive="base">
                                        <p:cTn id="8" dur="500" fill="hold"/>
                                        <p:tgtEl>
                                          <p:spTgt spid="409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141</a:t>
            </a:fld>
            <a:endParaRPr lang="ru-RU"/>
          </a:p>
        </p:txBody>
      </p:sp>
      <p:sp>
        <p:nvSpPr>
          <p:cNvPr id="3" name="Rectangle 1"/>
          <p:cNvSpPr>
            <a:spLocks noChangeArrowheads="1"/>
          </p:cNvSpPr>
          <p:nvPr/>
        </p:nvSpPr>
        <p:spPr bwMode="auto">
          <a:xfrm>
            <a:off x="1403648" y="1541548"/>
            <a:ext cx="691276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000" b="1" dirty="0" smtClean="0">
                <a:solidFill>
                  <a:srgbClr val="00B0F0"/>
                </a:solidFill>
                <a:latin typeface="Calibri" pitchFamily="34" charset="0"/>
                <a:ea typeface="Times New Roman" pitchFamily="18" charset="0"/>
                <a:cs typeface="Times New Roman" pitchFamily="18" charset="0"/>
              </a:rPr>
              <a:t>Models of Plasma Membrane Structure</a:t>
            </a:r>
            <a:endParaRPr kumimoji="0" lang="en-US" sz="2000" b="1" i="0" u="none" strike="noStrike" cap="none" normalizeH="0" baseline="0" dirty="0" smtClean="0">
              <a:ln>
                <a:noFill/>
              </a:ln>
              <a:solidFill>
                <a:srgbClr val="00B0F0"/>
              </a:solidFill>
              <a:effectLst/>
              <a:latin typeface="Calibri" pitchFamily="34" charset="0"/>
              <a:ea typeface="Times New Roman" pitchFamily="18" charset="0"/>
              <a:cs typeface="Times New Roman" pitchFamily="18" charset="0"/>
            </a:endParaRPr>
          </a:p>
          <a:p>
            <a:pPr lvl="0" fontAlgn="base">
              <a:spcBef>
                <a:spcPct val="0"/>
              </a:spcBef>
              <a:spcAft>
                <a:spcPct val="0"/>
              </a:spcAf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Davson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&amp; </a:t>
            </a:r>
            <a:r>
              <a:rPr lang="en-US" sz="2000" b="1" dirty="0" smtClean="0">
                <a:latin typeface="Calibri" pitchFamily="34" charset="0"/>
                <a:ea typeface="Times New Roman" pitchFamily="18" charset="0"/>
                <a:cs typeface="Times New Roman" pitchFamily="18" charset="0"/>
              </a:rPr>
              <a:t>J. </a:t>
            </a:r>
            <a:r>
              <a:rPr lang="en-US" sz="2000" b="1" dirty="0" err="1" smtClean="0">
                <a:latin typeface="Calibri" pitchFamily="34" charset="0"/>
                <a:ea typeface="Times New Roman" pitchFamily="18" charset="0"/>
                <a:cs typeface="Times New Roman" pitchFamily="18" charset="0"/>
              </a:rPr>
              <a:t>Danielli</a:t>
            </a:r>
            <a:r>
              <a:rPr lang="en-US" sz="2000" b="1" dirty="0" smtClean="0">
                <a:latin typeface="Calibri" pitchFamily="34" charset="0"/>
                <a:ea typeface="Times New Roman" pitchFamily="18" charset="0"/>
                <a:cs typeface="Times New Roman" pitchFamily="18" charset="0"/>
              </a:rPr>
              <a:t> (1935): </a:t>
            </a:r>
            <a:r>
              <a:rPr lang="en-US" sz="2000" dirty="0" smtClean="0">
                <a:latin typeface="Calibri" pitchFamily="34" charset="0"/>
                <a:ea typeface="Times New Roman" pitchFamily="18" charset="0"/>
                <a:cs typeface="Times New Roman" pitchFamily="18" charset="0"/>
              </a:rPr>
              <a:t>proteins are on the surface of lipid </a:t>
            </a:r>
            <a:r>
              <a:rPr lang="en-US" sz="2000" dirty="0" err="1" smtClean="0">
                <a:latin typeface="Calibri" pitchFamily="34" charset="0"/>
                <a:ea typeface="Times New Roman" pitchFamily="18" charset="0"/>
                <a:cs typeface="Times New Roman" pitchFamily="18" charset="0"/>
              </a:rPr>
              <a:t>bilayer</a:t>
            </a:r>
            <a:r>
              <a:rPr lang="en-US" sz="2000" dirty="0" smtClean="0">
                <a:latin typeface="Calibri" pitchFamily="34" charset="0"/>
                <a:ea typeface="Times New Roman" pitchFamily="18" charset="0"/>
                <a:cs typeface="Times New Roman" pitchFamily="18" charset="0"/>
              </a:rPr>
              <a:t>.</a:t>
            </a:r>
            <a:endParaRPr kumimoji="0" lang="ru-RU" sz="200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J.D.Robertson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(1959) </a:t>
            </a:r>
            <a:r>
              <a:rPr kumimoji="0" lang="en-US" sz="200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Electron microscopy showed proteins onto surface </a:t>
            </a:r>
          </a:p>
          <a:p>
            <a:pPr lvl="0" eaLnBrk="0" fontAlgn="base" hangingPunct="0">
              <a:spcBef>
                <a:spcPct val="0"/>
              </a:spcBef>
              <a:spcAft>
                <a:spcPct val="0"/>
              </a:spcAft>
            </a:pPr>
            <a:r>
              <a:rPr kumimoji="0" lang="en-US" sz="200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Fluid-mosaic model of </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S.J. Singer &amp; G.L. Nicolson </a:t>
            </a:r>
            <a:r>
              <a:rPr lang="en-US" sz="2000" b="1" dirty="0" smtClean="0">
                <a:latin typeface="Calibri" pitchFamily="34" charset="0"/>
                <a:ea typeface="Times New Roman" pitchFamily="18" charset="0"/>
                <a:cs typeface="Times New Roman" pitchFamily="18" charset="0"/>
              </a:rPr>
              <a:t>(1972</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en-US" sz="2000" dirty="0" smtClean="0">
                <a:latin typeface="Calibri" pitchFamily="34" charset="0"/>
                <a:ea typeface="Times New Roman" pitchFamily="18" charset="0"/>
                <a:cs typeface="Times New Roman" pitchFamily="18" charset="0"/>
              </a:rPr>
              <a:t>proteins penetrate in and through the lipid </a:t>
            </a:r>
            <a:r>
              <a:rPr lang="en-US" sz="2000" dirty="0" err="1" smtClean="0">
                <a:latin typeface="Calibri" pitchFamily="34" charset="0"/>
                <a:ea typeface="Times New Roman" pitchFamily="18" charset="0"/>
                <a:cs typeface="Times New Roman" pitchFamily="18" charset="0"/>
              </a:rPr>
              <a:t>bilayer</a:t>
            </a:r>
            <a:endParaRPr kumimoji="0" lang="ru-RU" sz="200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rgbClr val="00B0F0"/>
                </a:solidFill>
                <a:effectLst/>
                <a:latin typeface="Calibri" pitchFamily="34" charset="0"/>
                <a:ea typeface="Times New Roman" pitchFamily="18" charset="0"/>
                <a:cs typeface="Times New Roman" pitchFamily="18" charset="0"/>
              </a:rPr>
              <a:t>New Model:</a:t>
            </a:r>
            <a:r>
              <a:rPr kumimoji="0" lang="en-US" sz="2000" i="0" u="none" strike="noStrike" cap="none" normalizeH="0" dirty="0" smtClean="0">
                <a:ln>
                  <a:noFill/>
                </a:ln>
                <a:solidFill>
                  <a:srgbClr val="00B0F0"/>
                </a:solidFill>
                <a:effectLst/>
                <a:latin typeface="Calibri" pitchFamily="34" charset="0"/>
                <a:ea typeface="Times New Roman" pitchFamily="18" charset="0"/>
                <a:cs typeface="Times New Roman" pitchFamily="18" charset="0"/>
              </a:rPr>
              <a:t> </a:t>
            </a:r>
            <a:r>
              <a:rPr kumimoji="0" lang="en-US" sz="2000" i="0" u="none" strike="noStrike" cap="none" normalizeH="0" baseline="0" dirty="0" smtClean="0">
                <a:ln>
                  <a:noFill/>
                </a:ln>
                <a:solidFill>
                  <a:srgbClr val="00B0F0"/>
                </a:solidFill>
                <a:effectLst/>
                <a:latin typeface="Calibri" pitchFamily="34"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Plasma membrane is “more mosaic than-fluid mosaic” (2005)</a:t>
            </a:r>
          </a:p>
          <a:p>
            <a:pPr marL="0" marR="0" lvl="0" indent="0" algn="l" defTabSz="914400" rtl="0" eaLnBrk="0" fontAlgn="base" latinLnBrk="0" hangingPunct="0">
              <a:lnSpc>
                <a:spcPct val="100000"/>
              </a:lnSpc>
              <a:spcBef>
                <a:spcPct val="0"/>
              </a:spcBef>
              <a:spcAft>
                <a:spcPct val="0"/>
              </a:spcAft>
              <a:buClrTx/>
              <a:buSzTx/>
              <a:buFontTx/>
              <a:buNone/>
              <a:tabLst/>
            </a:pPr>
            <a:r>
              <a:rPr lang="en-US" sz="2000" dirty="0" smtClean="0">
                <a:solidFill>
                  <a:srgbClr val="FF0000"/>
                </a:solidFill>
                <a:latin typeface="Calibri" pitchFamily="34" charset="0"/>
                <a:cs typeface="Times New Roman" pitchFamily="18" charset="0"/>
              </a:rPr>
              <a:t>“Many of protein </a:t>
            </a:r>
            <a:r>
              <a:rPr lang="en-US" sz="2000" dirty="0" err="1" smtClean="0">
                <a:solidFill>
                  <a:srgbClr val="FF0000"/>
                </a:solidFill>
                <a:latin typeface="Calibri" pitchFamily="34" charset="0"/>
                <a:cs typeface="Times New Roman" pitchFamily="18" charset="0"/>
              </a:rPr>
              <a:t>isebergs</a:t>
            </a:r>
            <a:r>
              <a:rPr lang="en-US" sz="2000" dirty="0" smtClean="0">
                <a:solidFill>
                  <a:srgbClr val="FF0000"/>
                </a:solidFill>
                <a:latin typeface="Calibri" pitchFamily="34" charset="0"/>
                <a:cs typeface="Times New Roman" pitchFamily="18" charset="0"/>
              </a:rPr>
              <a:t> floating into sea of </a:t>
            </a:r>
            <a:r>
              <a:rPr lang="en-US" sz="2000" dirty="0" err="1" smtClean="0">
                <a:solidFill>
                  <a:srgbClr val="FF0000"/>
                </a:solidFill>
                <a:latin typeface="Calibri" pitchFamily="34" charset="0"/>
                <a:cs typeface="Times New Roman" pitchFamily="18" charset="0"/>
              </a:rPr>
              <a:t>phospholipides</a:t>
            </a:r>
            <a:r>
              <a:rPr lang="en-US" sz="2000" dirty="0" smtClean="0">
                <a:solidFill>
                  <a:srgbClr val="FF0000"/>
                </a:solidFill>
                <a:latin typeface="Calibri" pitchFamily="34" charset="0"/>
                <a:cs typeface="Times New Roman" pitchFamily="18" charset="0"/>
              </a:rPr>
              <a:t>” </a:t>
            </a:r>
            <a:endParaRPr kumimoji="0" lang="en-US" sz="2000" i="0" u="none" strike="noStrike" cap="none" normalizeH="0" baseline="0" dirty="0" smtClean="0">
              <a:ln>
                <a:noFill/>
              </a:ln>
              <a:solidFill>
                <a:srgbClr val="FF0000"/>
              </a:solidFill>
              <a:effectLst/>
              <a:latin typeface="Arial" pitchFamily="34" charset="0"/>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142</a:t>
            </a:fld>
            <a:endParaRPr lang="ru-RU"/>
          </a:p>
        </p:txBody>
      </p:sp>
      <p:pic>
        <p:nvPicPr>
          <p:cNvPr id="3" name="Рисунок 2" descr="https://upload.wikimedia.org/wikipedia/commons/thumb/3/3a/Cell_membrane_detailed_diagram_4.svg/400px-Cell_membrane_detailed_diagram_4.svg.png">
            <a:hlinkClick r:id="rId2"/>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2627784" y="0"/>
            <a:ext cx="4536504" cy="5663977"/>
          </a:xfrm>
          <a:prstGeom prst="rect">
            <a:avLst/>
          </a:prstGeom>
          <a:noFill/>
          <a:ln w="9525">
            <a:noFill/>
            <a:miter lim="800000"/>
            <a:headEnd/>
            <a:tailEnd/>
          </a:ln>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lstStyle/>
          <a:p>
            <a:pPr algn="ctr"/>
            <a:r>
              <a:rPr lang="en-US" b="0"/>
              <a:t>Plasma membrane</a:t>
            </a:r>
            <a:endParaRPr lang="ru-RU" b="0"/>
          </a:p>
        </p:txBody>
      </p:sp>
      <p:sp>
        <p:nvSpPr>
          <p:cNvPr id="41987" name="Rectangle 3"/>
          <p:cNvSpPr>
            <a:spLocks noGrp="1" noRot="1" noChangeArrowheads="1"/>
          </p:cNvSpPr>
          <p:nvPr>
            <p:ph type="body" sz="half" idx="1"/>
          </p:nvPr>
        </p:nvSpPr>
        <p:spPr>
          <a:xfrm>
            <a:off x="395288" y="1341438"/>
            <a:ext cx="4370387" cy="5516562"/>
          </a:xfrm>
        </p:spPr>
        <p:txBody>
          <a:bodyPr/>
          <a:lstStyle/>
          <a:p>
            <a:pPr>
              <a:lnSpc>
                <a:spcPct val="80000"/>
              </a:lnSpc>
            </a:pPr>
            <a:r>
              <a:rPr lang="en-US" sz="1800" dirty="0"/>
              <a:t>envelops the cell and aids in maintaining its structural and functional integrity. </a:t>
            </a:r>
          </a:p>
          <a:p>
            <a:pPr>
              <a:lnSpc>
                <a:spcPct val="80000"/>
              </a:lnSpc>
            </a:pPr>
            <a:r>
              <a:rPr lang="en-US" sz="1800" dirty="0"/>
              <a:t>Composed of lipid </a:t>
            </a:r>
            <a:r>
              <a:rPr lang="en-US" sz="1800" dirty="0" err="1"/>
              <a:t>bilayer</a:t>
            </a:r>
            <a:r>
              <a:rPr lang="en-US" sz="1800" dirty="0"/>
              <a:t> and associated proteins.</a:t>
            </a:r>
          </a:p>
          <a:p>
            <a:pPr>
              <a:lnSpc>
                <a:spcPct val="80000"/>
              </a:lnSpc>
            </a:pPr>
            <a:r>
              <a:rPr lang="en-US" sz="1800" dirty="0" err="1"/>
              <a:t>bilayer</a:t>
            </a:r>
            <a:r>
              <a:rPr lang="en-US" sz="1800" dirty="0"/>
              <a:t> </a:t>
            </a:r>
            <a:r>
              <a:rPr lang="en-US" sz="1800" dirty="0" smtClean="0"/>
              <a:t>is composed</a:t>
            </a:r>
            <a:r>
              <a:rPr lang="en-US" sz="1800" dirty="0"/>
              <a:t>:</a:t>
            </a:r>
          </a:p>
          <a:p>
            <a:pPr>
              <a:lnSpc>
                <a:spcPct val="80000"/>
              </a:lnSpc>
              <a:buFont typeface="Wingdings" pitchFamily="2" charset="2"/>
              <a:buNone/>
            </a:pPr>
            <a:r>
              <a:rPr lang="en-US" sz="1800" dirty="0"/>
              <a:t>-  </a:t>
            </a:r>
            <a:r>
              <a:rPr lang="en-US" sz="1800" dirty="0">
                <a:solidFill>
                  <a:srgbClr val="00B0F0"/>
                </a:solidFill>
              </a:rPr>
              <a:t>Phospholipids </a:t>
            </a:r>
            <a:r>
              <a:rPr lang="en-US" sz="1800" dirty="0"/>
              <a:t>(hydrophilic </a:t>
            </a:r>
            <a:r>
              <a:rPr lang="en-US" sz="1800" dirty="0" smtClean="0"/>
              <a:t> heads and </a:t>
            </a:r>
            <a:r>
              <a:rPr lang="en-US" sz="1800" dirty="0" err="1" smtClean="0"/>
              <a:t>hydrоphobic</a:t>
            </a:r>
            <a:r>
              <a:rPr lang="en-US" sz="1800" dirty="0" smtClean="0"/>
              <a:t> tails),</a:t>
            </a:r>
            <a:endParaRPr lang="en-US" sz="1800" dirty="0"/>
          </a:p>
          <a:p>
            <a:pPr>
              <a:lnSpc>
                <a:spcPct val="80000"/>
              </a:lnSpc>
              <a:buFont typeface="Wingdings" pitchFamily="2" charset="2"/>
              <a:buNone/>
            </a:pPr>
            <a:r>
              <a:rPr lang="en-US" sz="1800" u="sng" dirty="0" smtClean="0">
                <a:solidFill>
                  <a:srgbClr val="00B0F0"/>
                </a:solidFill>
              </a:rPr>
              <a:t>- </a:t>
            </a:r>
            <a:r>
              <a:rPr lang="en-US" sz="1800" u="sng" dirty="0" err="1" smtClean="0">
                <a:solidFill>
                  <a:srgbClr val="00B0F0"/>
                </a:solidFill>
              </a:rPr>
              <a:t>Glycolipids</a:t>
            </a:r>
            <a:r>
              <a:rPr lang="en-US" sz="1800" u="sng" dirty="0" smtClean="0">
                <a:solidFill>
                  <a:srgbClr val="00B0F0"/>
                </a:solidFill>
              </a:rPr>
              <a:t> </a:t>
            </a:r>
            <a:r>
              <a:rPr lang="en-US" sz="1800" dirty="0"/>
              <a:t>are present in outer leaflet only. They have polar carbohydrate residues that extend from the outer leaflet into the extracellular space, forming part of </a:t>
            </a:r>
            <a:r>
              <a:rPr lang="en-US" sz="2000" b="1" dirty="0" err="1">
                <a:solidFill>
                  <a:schemeClr val="folHlink"/>
                </a:solidFill>
              </a:rPr>
              <a:t>glycocalix</a:t>
            </a:r>
            <a:r>
              <a:rPr lang="en-US" sz="1800" dirty="0">
                <a:solidFill>
                  <a:schemeClr val="folHlink"/>
                </a:solidFill>
              </a:rPr>
              <a:t>.</a:t>
            </a:r>
          </a:p>
          <a:p>
            <a:pPr>
              <a:lnSpc>
                <a:spcPct val="80000"/>
              </a:lnSpc>
              <a:buFont typeface="Wingdings" pitchFamily="2" charset="2"/>
              <a:buNone/>
            </a:pPr>
            <a:r>
              <a:rPr lang="en-US" sz="1800" u="sng" dirty="0">
                <a:solidFill>
                  <a:srgbClr val="00B0F0"/>
                </a:solidFill>
              </a:rPr>
              <a:t>-Cholesterol</a:t>
            </a:r>
            <a:r>
              <a:rPr lang="en-US" sz="1800" dirty="0">
                <a:solidFill>
                  <a:srgbClr val="00B0F0"/>
                </a:solidFill>
              </a:rPr>
              <a:t>  </a:t>
            </a:r>
            <a:r>
              <a:rPr lang="en-US" sz="1800" dirty="0"/>
              <a:t>is located in both leaflets and assists in maintaining the structural integrity of the plasma membrane.</a:t>
            </a:r>
            <a:endParaRPr lang="en-US" sz="1800" u="sng" dirty="0"/>
          </a:p>
          <a:p>
            <a:pPr>
              <a:lnSpc>
                <a:spcPct val="80000"/>
              </a:lnSpc>
            </a:pPr>
            <a:r>
              <a:rPr lang="en-US" sz="1800" b="1" dirty="0"/>
              <a:t>Membrane </a:t>
            </a:r>
            <a:r>
              <a:rPr lang="en-US" sz="1800" b="1" dirty="0" smtClean="0"/>
              <a:t>proteins: </a:t>
            </a:r>
            <a:endParaRPr lang="en-US" sz="1800" b="1" dirty="0"/>
          </a:p>
          <a:p>
            <a:pPr>
              <a:lnSpc>
                <a:spcPct val="80000"/>
              </a:lnSpc>
              <a:buFont typeface="Wingdings" pitchFamily="2" charset="2"/>
              <a:buNone/>
            </a:pPr>
            <a:r>
              <a:rPr lang="en-US" sz="1800" dirty="0" smtClean="0"/>
              <a:t>- integral </a:t>
            </a:r>
            <a:r>
              <a:rPr lang="en-US" sz="1800" dirty="0"/>
              <a:t>(are </a:t>
            </a:r>
            <a:r>
              <a:rPr lang="en-US" sz="1800" dirty="0" smtClean="0"/>
              <a:t>within </a:t>
            </a:r>
            <a:r>
              <a:rPr lang="en-US" sz="1800" dirty="0"/>
              <a:t>the lipid </a:t>
            </a:r>
            <a:r>
              <a:rPr lang="en-US" sz="1800" dirty="0" err="1"/>
              <a:t>bilayer</a:t>
            </a:r>
            <a:r>
              <a:rPr lang="en-US" sz="1800" dirty="0"/>
              <a:t>) </a:t>
            </a:r>
          </a:p>
          <a:p>
            <a:pPr>
              <a:lnSpc>
                <a:spcPct val="80000"/>
              </a:lnSpc>
              <a:buFont typeface="Wingdings" pitchFamily="2" charset="2"/>
              <a:buNone/>
            </a:pPr>
            <a:r>
              <a:rPr lang="en-US" sz="1800" dirty="0"/>
              <a:t>- peripheral proteins (don‘t extend into the lipid </a:t>
            </a:r>
            <a:r>
              <a:rPr lang="en-US" sz="1800" dirty="0" err="1"/>
              <a:t>bilayer</a:t>
            </a:r>
            <a:r>
              <a:rPr lang="en-US" sz="1800" dirty="0"/>
              <a:t>). </a:t>
            </a:r>
            <a:endParaRPr lang="ru-RU" sz="1800" dirty="0"/>
          </a:p>
        </p:txBody>
      </p:sp>
      <p:pic>
        <p:nvPicPr>
          <p:cNvPr id="41990" name="Picture 6" descr="Plasma Membrane"/>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762500" y="2133600"/>
            <a:ext cx="4381500" cy="36718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1990"/>
                                        </p:tgtEl>
                                        <p:attrNameLst>
                                          <p:attrName>style.visibility</p:attrName>
                                        </p:attrNameLst>
                                      </p:cBhvr>
                                      <p:to>
                                        <p:strVal val="visible"/>
                                      </p:to>
                                    </p:set>
                                    <p:anim calcmode="lin" valueType="num">
                                      <p:cBhvr additive="base">
                                        <p:cTn id="12" dur="500" fill="hold"/>
                                        <p:tgtEl>
                                          <p:spTgt spid="41990"/>
                                        </p:tgtEl>
                                        <p:attrNameLst>
                                          <p:attrName>ppt_x</p:attrName>
                                        </p:attrNameLst>
                                      </p:cBhvr>
                                      <p:tavLst>
                                        <p:tav tm="0">
                                          <p:val>
                                            <p:strVal val="0-#ppt_w/2"/>
                                          </p:val>
                                        </p:tav>
                                        <p:tav tm="100000">
                                          <p:val>
                                            <p:strVal val="#ppt_x"/>
                                          </p:val>
                                        </p:tav>
                                      </p:tavLst>
                                    </p:anim>
                                    <p:anim calcmode="lin" valueType="num">
                                      <p:cBhvr additive="base">
                                        <p:cTn id="13" dur="500" fill="hold"/>
                                        <p:tgtEl>
                                          <p:spTgt spid="419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xfrm>
            <a:off x="457200" y="244475"/>
            <a:ext cx="3898900" cy="1431925"/>
          </a:xfrm>
        </p:spPr>
        <p:txBody>
          <a:bodyPr/>
          <a:lstStyle/>
          <a:p>
            <a:r>
              <a:rPr lang="uk-UA" b="0" u="sng"/>
              <a:t>Glycocalyx</a:t>
            </a:r>
            <a:endParaRPr lang="ru-RU" b="0" u="sng"/>
          </a:p>
        </p:txBody>
      </p:sp>
      <p:sp>
        <p:nvSpPr>
          <p:cNvPr id="45059" name="Rectangle 3"/>
          <p:cNvSpPr>
            <a:spLocks noGrp="1" noRot="1" noChangeArrowheads="1"/>
          </p:cNvSpPr>
          <p:nvPr>
            <p:ph type="body" sz="half" idx="1"/>
          </p:nvPr>
        </p:nvSpPr>
        <p:spPr>
          <a:xfrm>
            <a:off x="838200" y="1268413"/>
            <a:ext cx="3927475" cy="5329237"/>
          </a:xfrm>
        </p:spPr>
        <p:txBody>
          <a:bodyPr/>
          <a:lstStyle/>
          <a:p>
            <a:pPr>
              <a:lnSpc>
                <a:spcPct val="90000"/>
              </a:lnSpc>
            </a:pPr>
            <a:r>
              <a:rPr lang="uk-UA" sz="2400" b="1" dirty="0" err="1"/>
              <a:t>is</a:t>
            </a:r>
            <a:r>
              <a:rPr lang="uk-UA" sz="2400" b="1" dirty="0"/>
              <a:t> a </a:t>
            </a:r>
            <a:r>
              <a:rPr lang="uk-UA" sz="2400" b="1" dirty="0" err="1"/>
              <a:t>sugar</a:t>
            </a:r>
            <a:r>
              <a:rPr lang="uk-UA" sz="2400" b="1" dirty="0"/>
              <a:t> </a:t>
            </a:r>
            <a:r>
              <a:rPr lang="uk-UA" sz="2400" b="1" dirty="0" err="1"/>
              <a:t>coat</a:t>
            </a:r>
            <a:r>
              <a:rPr lang="uk-UA" sz="2400" b="1" dirty="0"/>
              <a:t> </a:t>
            </a:r>
            <a:r>
              <a:rPr lang="uk-UA" sz="2400" b="1" dirty="0" err="1"/>
              <a:t>commonly</a:t>
            </a:r>
            <a:r>
              <a:rPr lang="uk-UA" sz="2400" b="1" dirty="0"/>
              <a:t> </a:t>
            </a:r>
            <a:r>
              <a:rPr lang="uk-UA" sz="2400" b="1" dirty="0" err="1"/>
              <a:t>associated</a:t>
            </a:r>
            <a:r>
              <a:rPr lang="uk-UA" sz="2400" b="1" dirty="0"/>
              <a:t> </a:t>
            </a:r>
            <a:r>
              <a:rPr lang="uk-UA" sz="2400" b="1" dirty="0" err="1"/>
              <a:t>with</a:t>
            </a:r>
            <a:r>
              <a:rPr lang="uk-UA" sz="2400" b="1" dirty="0"/>
              <a:t> </a:t>
            </a:r>
            <a:r>
              <a:rPr lang="uk-UA" sz="2400" b="1" dirty="0" err="1"/>
              <a:t>the</a:t>
            </a:r>
            <a:r>
              <a:rPr lang="uk-UA" sz="2400" b="1" dirty="0"/>
              <a:t> </a:t>
            </a:r>
            <a:r>
              <a:rPr lang="uk-UA" sz="2400" b="1" dirty="0" err="1"/>
              <a:t>extracytoplasmic</a:t>
            </a:r>
            <a:r>
              <a:rPr lang="uk-UA" sz="2400" b="1" dirty="0"/>
              <a:t> </a:t>
            </a:r>
            <a:r>
              <a:rPr lang="uk-UA" sz="2400" b="1" dirty="0" err="1"/>
              <a:t>aspects</a:t>
            </a:r>
            <a:r>
              <a:rPr lang="uk-UA" sz="2400" b="1" dirty="0"/>
              <a:t> </a:t>
            </a:r>
            <a:r>
              <a:rPr lang="uk-UA" sz="2400" b="1" dirty="0" err="1"/>
              <a:t>of</a:t>
            </a:r>
            <a:r>
              <a:rPr lang="uk-UA" sz="2400" b="1" dirty="0"/>
              <a:t> </a:t>
            </a:r>
            <a:r>
              <a:rPr lang="uk-UA" sz="2400" b="1" dirty="0" err="1"/>
              <a:t>the</a:t>
            </a:r>
            <a:r>
              <a:rPr lang="uk-UA" sz="2400" b="1" dirty="0"/>
              <a:t> </a:t>
            </a:r>
            <a:r>
              <a:rPr lang="uk-UA" sz="2400" b="1" dirty="0" err="1"/>
              <a:t>outer</a:t>
            </a:r>
            <a:r>
              <a:rPr lang="uk-UA" sz="2400" b="1" dirty="0"/>
              <a:t> </a:t>
            </a:r>
            <a:r>
              <a:rPr lang="uk-UA" sz="2400" b="1" dirty="0" err="1"/>
              <a:t>leaflet</a:t>
            </a:r>
            <a:r>
              <a:rPr lang="uk-UA" sz="2400" b="1" dirty="0"/>
              <a:t> </a:t>
            </a:r>
            <a:r>
              <a:rPr lang="uk-UA" sz="2400" b="1" dirty="0" err="1"/>
              <a:t>of</a:t>
            </a:r>
            <a:r>
              <a:rPr lang="uk-UA" sz="2400" b="1" dirty="0"/>
              <a:t> </a:t>
            </a:r>
            <a:r>
              <a:rPr lang="uk-UA" sz="2400" b="1" dirty="0" err="1"/>
              <a:t>plasma</a:t>
            </a:r>
            <a:r>
              <a:rPr lang="uk-UA" sz="2400" b="1" dirty="0"/>
              <a:t> </a:t>
            </a:r>
            <a:r>
              <a:rPr lang="uk-UA" sz="2400" b="1" dirty="0" err="1"/>
              <a:t>membrane</a:t>
            </a:r>
            <a:r>
              <a:rPr lang="uk-UA" sz="2400" b="1" dirty="0"/>
              <a:t> (</a:t>
            </a:r>
            <a:r>
              <a:rPr lang="uk-UA" sz="2400" b="1" dirty="0" err="1"/>
              <a:t>in</a:t>
            </a:r>
            <a:r>
              <a:rPr lang="uk-UA" sz="2400" b="1" dirty="0"/>
              <a:t> </a:t>
            </a:r>
            <a:r>
              <a:rPr lang="uk-UA" sz="2400" b="1" dirty="0" err="1"/>
              <a:t>animal</a:t>
            </a:r>
            <a:r>
              <a:rPr lang="uk-UA" sz="2400" b="1" dirty="0"/>
              <a:t> </a:t>
            </a:r>
            <a:r>
              <a:rPr lang="uk-UA" sz="2400" b="1" dirty="0" err="1"/>
              <a:t>cells</a:t>
            </a:r>
            <a:r>
              <a:rPr lang="uk-UA" sz="2400" b="1" dirty="0"/>
              <a:t>). </a:t>
            </a:r>
            <a:endParaRPr lang="en-US" sz="2400" b="1" dirty="0"/>
          </a:p>
          <a:p>
            <a:pPr>
              <a:lnSpc>
                <a:spcPct val="90000"/>
              </a:lnSpc>
            </a:pPr>
            <a:r>
              <a:rPr lang="uk-UA" sz="2400" b="1" i="1" dirty="0" err="1">
                <a:solidFill>
                  <a:srgbClr val="FF0066"/>
                </a:solidFill>
              </a:rPr>
              <a:t>Functions</a:t>
            </a:r>
            <a:r>
              <a:rPr lang="uk-UA" sz="2400" b="1" i="1" dirty="0">
                <a:solidFill>
                  <a:srgbClr val="FF0066"/>
                </a:solidFill>
              </a:rPr>
              <a:t> </a:t>
            </a:r>
            <a:endParaRPr lang="en-US" sz="2400" b="1" i="1" dirty="0">
              <a:solidFill>
                <a:srgbClr val="FF0066"/>
              </a:solidFill>
            </a:endParaRPr>
          </a:p>
          <a:p>
            <a:pPr>
              <a:lnSpc>
                <a:spcPct val="90000"/>
              </a:lnSpc>
            </a:pPr>
            <a:r>
              <a:rPr lang="uk-UA" sz="2400" b="1" dirty="0"/>
              <a:t> </a:t>
            </a:r>
            <a:r>
              <a:rPr lang="uk-UA" sz="2400" b="1" dirty="0" err="1"/>
              <a:t>aiding</a:t>
            </a:r>
            <a:r>
              <a:rPr lang="uk-UA" sz="2400" b="1" dirty="0"/>
              <a:t> </a:t>
            </a:r>
            <a:r>
              <a:rPr lang="uk-UA" sz="2400" b="1" dirty="0" err="1"/>
              <a:t>in</a:t>
            </a:r>
            <a:r>
              <a:rPr lang="uk-UA" sz="2400" b="1" dirty="0"/>
              <a:t> </a:t>
            </a:r>
            <a:r>
              <a:rPr lang="uk-UA" sz="2400" b="1" dirty="0" err="1"/>
              <a:t>cellular</a:t>
            </a:r>
            <a:r>
              <a:rPr lang="uk-UA" sz="2400" b="1" dirty="0"/>
              <a:t> </a:t>
            </a:r>
            <a:r>
              <a:rPr lang="uk-UA" sz="2400" b="1" dirty="0" err="1"/>
              <a:t>attachment</a:t>
            </a:r>
            <a:r>
              <a:rPr lang="uk-UA" sz="2400" b="1" dirty="0"/>
              <a:t> </a:t>
            </a:r>
            <a:r>
              <a:rPr lang="uk-UA" sz="2400" b="1" dirty="0" err="1"/>
              <a:t>to</a:t>
            </a:r>
            <a:r>
              <a:rPr lang="uk-UA" sz="2400" b="1" dirty="0"/>
              <a:t> </a:t>
            </a:r>
            <a:r>
              <a:rPr lang="uk-UA" sz="2400" b="1" dirty="0" err="1"/>
              <a:t>extracellular</a:t>
            </a:r>
            <a:r>
              <a:rPr lang="uk-UA" sz="2400" b="1" dirty="0"/>
              <a:t> </a:t>
            </a:r>
            <a:r>
              <a:rPr lang="uk-UA" sz="2400" b="1" dirty="0" err="1"/>
              <a:t>matrix</a:t>
            </a:r>
            <a:r>
              <a:rPr lang="uk-UA" sz="2400" b="1" dirty="0"/>
              <a:t> </a:t>
            </a:r>
            <a:r>
              <a:rPr lang="uk-UA" sz="2400" b="1" dirty="0" err="1"/>
              <a:t>components</a:t>
            </a:r>
            <a:r>
              <a:rPr lang="uk-UA" sz="2400" b="1" dirty="0"/>
              <a:t> </a:t>
            </a:r>
            <a:endParaRPr lang="en-US" sz="2400" b="1" dirty="0"/>
          </a:p>
          <a:p>
            <a:pPr>
              <a:lnSpc>
                <a:spcPct val="90000"/>
              </a:lnSpc>
            </a:pPr>
            <a:r>
              <a:rPr lang="uk-UA" sz="2400" b="1" dirty="0"/>
              <a:t> </a:t>
            </a:r>
            <a:r>
              <a:rPr lang="uk-UA" sz="2400" b="1" dirty="0" err="1"/>
              <a:t>binding</a:t>
            </a:r>
            <a:r>
              <a:rPr lang="uk-UA" sz="2400" b="1" dirty="0"/>
              <a:t> </a:t>
            </a:r>
            <a:r>
              <a:rPr lang="uk-UA" sz="2400" b="1" dirty="0" err="1"/>
              <a:t>of</a:t>
            </a:r>
            <a:r>
              <a:rPr lang="uk-UA" sz="2400" b="1" dirty="0"/>
              <a:t> </a:t>
            </a:r>
            <a:r>
              <a:rPr lang="uk-UA" sz="2400" b="1" dirty="0" err="1" smtClean="0"/>
              <a:t>cellula</a:t>
            </a:r>
            <a:r>
              <a:rPr lang="en-US" sz="2400" b="1" dirty="0" smtClean="0"/>
              <a:t>e</a:t>
            </a:r>
            <a:r>
              <a:rPr lang="uk-UA" sz="2400" b="1" dirty="0" smtClean="0"/>
              <a:t> </a:t>
            </a:r>
            <a:r>
              <a:rPr lang="uk-UA" sz="2400" b="1" dirty="0" err="1"/>
              <a:t>and</a:t>
            </a:r>
            <a:r>
              <a:rPr lang="uk-UA" sz="2400" b="1" dirty="0"/>
              <a:t> </a:t>
            </a:r>
            <a:r>
              <a:rPr lang="uk-UA" sz="2400" b="1" dirty="0" err="1"/>
              <a:t>enzymes</a:t>
            </a:r>
            <a:r>
              <a:rPr lang="uk-UA" sz="2400" b="1" dirty="0"/>
              <a:t> </a:t>
            </a:r>
            <a:r>
              <a:rPr lang="uk-UA" sz="2400" b="1" dirty="0" err="1"/>
              <a:t>to</a:t>
            </a:r>
            <a:r>
              <a:rPr lang="uk-UA" sz="2400" b="1" dirty="0"/>
              <a:t> </a:t>
            </a:r>
            <a:r>
              <a:rPr lang="uk-UA" sz="2400" b="1" dirty="0" err="1"/>
              <a:t>the</a:t>
            </a:r>
            <a:r>
              <a:rPr lang="uk-UA" sz="2400" b="1" dirty="0"/>
              <a:t> </a:t>
            </a:r>
            <a:r>
              <a:rPr lang="uk-UA" sz="2400" b="1" dirty="0" err="1"/>
              <a:t>cell</a:t>
            </a:r>
            <a:r>
              <a:rPr lang="uk-UA" sz="2400" dirty="0"/>
              <a:t> </a:t>
            </a:r>
            <a:endParaRPr lang="ru-RU" sz="2400" dirty="0"/>
          </a:p>
        </p:txBody>
      </p:sp>
      <p:pic>
        <p:nvPicPr>
          <p:cNvPr id="45061" name="Picture 5" descr="04-09-Gn"/>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859338" y="476672"/>
            <a:ext cx="3927475" cy="2230016"/>
          </a:xfrm>
          <a:noFill/>
          <a:ln/>
        </p:spPr>
      </p:pic>
      <p:pic>
        <p:nvPicPr>
          <p:cNvPr id="45062" name="Picture 6" descr="cell"/>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59338" y="2420938"/>
            <a:ext cx="4105275" cy="4186237"/>
          </a:xfrm>
          <a:prstGeom prst="rect">
            <a:avLst/>
          </a:prstGeom>
          <a:solidFill>
            <a:schemeClr val="tx1"/>
          </a:solidFill>
          <a:ln w="9525">
            <a:solidFill>
              <a:srgbClr val="000000"/>
            </a:solidFill>
            <a:miter lim="800000"/>
            <a:headEnd/>
            <a:tailEnd/>
          </a:ln>
        </p:spPr>
      </p:pic>
      <p:sp>
        <p:nvSpPr>
          <p:cNvPr id="1025" name="Rectangle 1"/>
          <p:cNvSpPr>
            <a:spLocks noChangeArrowheads="1"/>
          </p:cNvSpPr>
          <p:nvPr/>
        </p:nvSpPr>
        <p:spPr bwMode="auto">
          <a:xfrm>
            <a:off x="0" y="178895"/>
            <a:ext cx="797045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lang="en-US" sz="1400" dirty="0" err="1" smtClean="0">
                <a:latin typeface="Arial" pitchFamily="34" charset="0"/>
                <a:ea typeface="Calibri" pitchFamily="34" charset="0"/>
                <a:cs typeface="Arial" pitchFamily="34" charset="0"/>
              </a:rPr>
              <a:t>glycocalyx</a:t>
            </a:r>
            <a:r>
              <a:rPr lang="en-US" sz="1400" dirty="0" smtClean="0">
                <a:latin typeface="Arial" pitchFamily="34" charset="0"/>
                <a:ea typeface="Calibri" pitchFamily="34" charset="0"/>
                <a:cs typeface="Arial" pitchFamily="34" charset="0"/>
              </a:rPr>
              <a:t>                  </a:t>
            </a:r>
            <a:r>
              <a:rPr lang="en-US" sz="1400" dirty="0" err="1" smtClean="0">
                <a:latin typeface="Arial" pitchFamily="34" charset="0"/>
                <a:ea typeface="Calibri" pitchFamily="34" charset="0"/>
                <a:cs typeface="Arial" pitchFamily="34" charset="0"/>
              </a:rPr>
              <a:t>microvilli</a:t>
            </a:r>
            <a:endParaRPr lang="en-US" sz="14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diamond(in)">
                                      <p:cBhvr>
                                        <p:cTn id="7" dur="2000"/>
                                        <p:tgtEl>
                                          <p:spTgt spid="45058"/>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5059">
                                            <p:txEl>
                                              <p:pRg st="0" end="0"/>
                                            </p:txEl>
                                          </p:spTgt>
                                        </p:tgtEl>
                                        <p:attrNameLst>
                                          <p:attrName>style.visibility</p:attrName>
                                        </p:attrNameLst>
                                      </p:cBhvr>
                                      <p:to>
                                        <p:strVal val="visible"/>
                                      </p:to>
                                    </p:set>
                                    <p:anim calcmode="lin" valueType="num">
                                      <p:cBhvr additive="base">
                                        <p:cTn id="10"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45059">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45059">
                                            <p:txEl>
                                              <p:pRg st="1" end="1"/>
                                            </p:txEl>
                                          </p:spTgt>
                                        </p:tgtEl>
                                        <p:attrNameLst>
                                          <p:attrName>style.visibility</p:attrName>
                                        </p:attrNameLst>
                                      </p:cBhvr>
                                      <p:to>
                                        <p:strVal val="visible"/>
                                      </p:to>
                                    </p:set>
                                    <p:anim calcmode="lin" valueType="num">
                                      <p:cBhvr additive="base">
                                        <p:cTn id="14" dur="500" fill="hold"/>
                                        <p:tgtEl>
                                          <p:spTgt spid="45059">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5059">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45059">
                                            <p:txEl>
                                              <p:pRg st="2" end="2"/>
                                            </p:txEl>
                                          </p:spTgt>
                                        </p:tgtEl>
                                        <p:attrNameLst>
                                          <p:attrName>style.visibility</p:attrName>
                                        </p:attrNameLst>
                                      </p:cBhvr>
                                      <p:to>
                                        <p:strVal val="visible"/>
                                      </p:to>
                                    </p:set>
                                    <p:anim calcmode="lin" valueType="num">
                                      <p:cBhvr additive="base">
                                        <p:cTn id="18"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5059">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5059">
                                            <p:txEl>
                                              <p:pRg st="3" end="3"/>
                                            </p:txEl>
                                          </p:spTgt>
                                        </p:tgtEl>
                                        <p:attrNameLst>
                                          <p:attrName>style.visibility</p:attrName>
                                        </p:attrNameLst>
                                      </p:cBhvr>
                                      <p:to>
                                        <p:strVal val="visible"/>
                                      </p:to>
                                    </p:set>
                                    <p:anim calcmode="lin" valueType="num">
                                      <p:cBhvr additive="base">
                                        <p:cTn id="22" dur="500" fill="hold"/>
                                        <p:tgtEl>
                                          <p:spTgt spid="45059">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50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45059" grpId="0" build="p"/>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p:txBody>
          <a:bodyPr>
            <a:normAutofit fontScale="90000"/>
          </a:bodyPr>
          <a:lstStyle/>
          <a:p>
            <a:pPr algn="ctr"/>
            <a:r>
              <a:rPr lang="en-US" b="0" i="1"/>
              <a:t>Plasma Membrane Transport Processes.</a:t>
            </a:r>
            <a:endParaRPr lang="ru-RU" b="0" i="1"/>
          </a:p>
        </p:txBody>
      </p:sp>
      <p:sp>
        <p:nvSpPr>
          <p:cNvPr id="100355" name="Rectangle 3"/>
          <p:cNvSpPr>
            <a:spLocks noGrp="1" noRot="1" noChangeArrowheads="1"/>
          </p:cNvSpPr>
          <p:nvPr>
            <p:ph type="body" idx="1"/>
          </p:nvPr>
        </p:nvSpPr>
        <p:spPr>
          <a:xfrm>
            <a:off x="838200" y="1341438"/>
            <a:ext cx="8007350" cy="2159000"/>
          </a:xfrm>
        </p:spPr>
        <p:txBody>
          <a:bodyPr/>
          <a:lstStyle/>
          <a:p>
            <a:r>
              <a:rPr lang="en-US" dirty="0" smtClean="0"/>
              <a:t>include </a:t>
            </a:r>
            <a:r>
              <a:rPr lang="en-US" dirty="0"/>
              <a:t>transport of a single molecule (</a:t>
            </a:r>
            <a:r>
              <a:rPr lang="en-US" dirty="0" err="1"/>
              <a:t>uniport</a:t>
            </a:r>
            <a:r>
              <a:rPr lang="en-US" dirty="0"/>
              <a:t>) or </a:t>
            </a:r>
            <a:r>
              <a:rPr lang="en-US" dirty="0" err="1"/>
              <a:t>cotransport</a:t>
            </a:r>
            <a:r>
              <a:rPr lang="en-US" dirty="0"/>
              <a:t> of </a:t>
            </a:r>
            <a:r>
              <a:rPr lang="en-US" dirty="0" smtClean="0"/>
              <a:t>2 </a:t>
            </a:r>
            <a:r>
              <a:rPr lang="en-US" dirty="0"/>
              <a:t>different molecules in the same (</a:t>
            </a:r>
            <a:r>
              <a:rPr lang="en-US" dirty="0" err="1"/>
              <a:t>symport</a:t>
            </a:r>
            <a:r>
              <a:rPr lang="en-US" dirty="0"/>
              <a:t>) or opposite (</a:t>
            </a:r>
            <a:r>
              <a:rPr lang="en-US" dirty="0" err="1"/>
              <a:t>antiport</a:t>
            </a:r>
            <a:r>
              <a:rPr lang="en-US" dirty="0"/>
              <a:t>) direction.</a:t>
            </a:r>
            <a:endParaRPr lang="ru-RU" dirty="0"/>
          </a:p>
        </p:txBody>
      </p:sp>
      <p:pic>
        <p:nvPicPr>
          <p:cNvPr id="100357" name="Picture 5" descr="Fig12_29UniCotranspor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19250" y="3429000"/>
            <a:ext cx="5638800" cy="30956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0357"/>
                                        </p:tgtEl>
                                        <p:attrNameLst>
                                          <p:attrName>style.visibility</p:attrName>
                                        </p:attrNameLst>
                                      </p:cBhvr>
                                      <p:to>
                                        <p:strVal val="visible"/>
                                      </p:to>
                                    </p:set>
                                    <p:anim calcmode="lin" valueType="num">
                                      <p:cBhvr additive="base">
                                        <p:cTn id="7" dur="500" fill="hold"/>
                                        <p:tgtEl>
                                          <p:spTgt spid="100357"/>
                                        </p:tgtEl>
                                        <p:attrNameLst>
                                          <p:attrName>ppt_x</p:attrName>
                                        </p:attrNameLst>
                                      </p:cBhvr>
                                      <p:tavLst>
                                        <p:tav tm="0">
                                          <p:val>
                                            <p:strVal val="#ppt_x"/>
                                          </p:val>
                                        </p:tav>
                                        <p:tav tm="100000">
                                          <p:val>
                                            <p:strVal val="#ppt_x"/>
                                          </p:val>
                                        </p:tav>
                                      </p:tavLst>
                                    </p:anim>
                                    <p:anim calcmode="lin" valueType="num">
                                      <p:cBhvr additive="base">
                                        <p:cTn id="8" dur="500" fill="hold"/>
                                        <p:tgtEl>
                                          <p:spTgt spid="1003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rrowheads="1"/>
          </p:cNvSpPr>
          <p:nvPr>
            <p:ph type="title"/>
          </p:nvPr>
        </p:nvSpPr>
        <p:spPr>
          <a:xfrm>
            <a:off x="468313" y="-171400"/>
            <a:ext cx="8385175" cy="695325"/>
          </a:xfrm>
        </p:spPr>
        <p:txBody>
          <a:bodyPr>
            <a:normAutofit fontScale="90000"/>
          </a:bodyPr>
          <a:lstStyle/>
          <a:p>
            <a:pPr algn="ctr"/>
            <a:r>
              <a:rPr lang="en-US" sz="4000" dirty="0"/>
              <a:t> </a:t>
            </a:r>
            <a:r>
              <a:rPr lang="en-US" sz="2800" dirty="0"/>
              <a:t>Passive </a:t>
            </a:r>
            <a:r>
              <a:rPr lang="en-US" sz="2800" dirty="0" smtClean="0"/>
              <a:t>transport</a:t>
            </a:r>
            <a:endParaRPr lang="ru-RU" sz="2800" b="0" dirty="0"/>
          </a:p>
        </p:txBody>
      </p:sp>
      <p:sp>
        <p:nvSpPr>
          <p:cNvPr id="101379" name="Rectangle 3"/>
          <p:cNvSpPr>
            <a:spLocks noGrp="1" noRot="1" noChangeArrowheads="1"/>
          </p:cNvSpPr>
          <p:nvPr>
            <p:ph type="body" sz="half" idx="1"/>
          </p:nvPr>
        </p:nvSpPr>
        <p:spPr>
          <a:xfrm>
            <a:off x="827584" y="548680"/>
            <a:ext cx="7920880" cy="5330825"/>
          </a:xfrm>
        </p:spPr>
        <p:txBody>
          <a:bodyPr/>
          <a:lstStyle/>
          <a:p>
            <a:pPr>
              <a:lnSpc>
                <a:spcPct val="90000"/>
              </a:lnSpc>
              <a:buNone/>
            </a:pPr>
            <a:r>
              <a:rPr lang="en-US" sz="1800" dirty="0"/>
              <a:t>molecules move across the plasma membrane down a concentration or electrochemical gradient.</a:t>
            </a:r>
          </a:p>
          <a:p>
            <a:pPr>
              <a:lnSpc>
                <a:spcPct val="90000"/>
              </a:lnSpc>
              <a:buNone/>
            </a:pPr>
            <a:r>
              <a:rPr lang="en-US" sz="1800" b="1" dirty="0">
                <a:solidFill>
                  <a:schemeClr val="folHlink"/>
                </a:solidFill>
              </a:rPr>
              <a:t>1.</a:t>
            </a:r>
            <a:r>
              <a:rPr lang="en-US" sz="1800" b="1" dirty="0"/>
              <a:t>  </a:t>
            </a:r>
            <a:r>
              <a:rPr lang="en-US" sz="1800" b="1" i="1" dirty="0">
                <a:solidFill>
                  <a:schemeClr val="folHlink"/>
                </a:solidFill>
              </a:rPr>
              <a:t>Simple diffusion</a:t>
            </a:r>
            <a:r>
              <a:rPr lang="en-US" sz="1800" dirty="0"/>
              <a:t> transports small </a:t>
            </a:r>
            <a:r>
              <a:rPr lang="en-US" sz="1800" dirty="0" err="1"/>
              <a:t>nonpolar</a:t>
            </a:r>
            <a:r>
              <a:rPr lang="en-US" sz="1800" dirty="0"/>
              <a:t> molecules </a:t>
            </a:r>
            <a:r>
              <a:rPr lang="en-US" sz="1800" dirty="0" smtClean="0"/>
              <a:t>(O</a:t>
            </a:r>
            <a:r>
              <a:rPr lang="en-US" sz="1800" baseline="-25000" dirty="0" smtClean="0"/>
              <a:t>2</a:t>
            </a:r>
            <a:r>
              <a:rPr lang="en-US" sz="1800" dirty="0" smtClean="0"/>
              <a:t> </a:t>
            </a:r>
            <a:r>
              <a:rPr lang="en-US" sz="1800" dirty="0"/>
              <a:t>and N</a:t>
            </a:r>
            <a:r>
              <a:rPr lang="en-US" sz="1800" baseline="-25000" dirty="0"/>
              <a:t>2</a:t>
            </a:r>
            <a:r>
              <a:rPr lang="en-US" sz="1800" dirty="0"/>
              <a:t>) and </a:t>
            </a:r>
            <a:r>
              <a:rPr lang="en-US" sz="1800" dirty="0" smtClean="0"/>
              <a:t>small, uncharged</a:t>
            </a:r>
            <a:r>
              <a:rPr lang="en-US" sz="1800" dirty="0"/>
              <a:t>, polar molecules (</a:t>
            </a:r>
            <a:r>
              <a:rPr lang="en-US" sz="1800" dirty="0" smtClean="0"/>
              <a:t>H</a:t>
            </a:r>
            <a:r>
              <a:rPr lang="en-US" sz="1800" baseline="-25000" dirty="0" smtClean="0"/>
              <a:t>2</a:t>
            </a:r>
            <a:r>
              <a:rPr lang="en-US" sz="1800" dirty="0" smtClean="0"/>
              <a:t>O, CO</a:t>
            </a:r>
            <a:r>
              <a:rPr lang="en-US" sz="1800" baseline="-25000" dirty="0" smtClean="0"/>
              <a:t>2</a:t>
            </a:r>
            <a:r>
              <a:rPr lang="en-US" sz="1800" dirty="0"/>
              <a:t>, and glycerol</a:t>
            </a:r>
            <a:r>
              <a:rPr lang="en-US" sz="1800" dirty="0" smtClean="0"/>
              <a:t>).</a:t>
            </a:r>
          </a:p>
          <a:p>
            <a:pPr>
              <a:lnSpc>
                <a:spcPct val="90000"/>
              </a:lnSpc>
              <a:buNone/>
            </a:pPr>
            <a:r>
              <a:rPr lang="en-US" sz="1800" dirty="0" smtClean="0"/>
              <a:t>	</a:t>
            </a:r>
            <a:r>
              <a:rPr lang="en-US" sz="1800" dirty="0" smtClean="0">
                <a:solidFill>
                  <a:srgbClr val="00B0F0"/>
                </a:solidFill>
              </a:rPr>
              <a:t>a. Neutral diffusion</a:t>
            </a:r>
            <a:r>
              <a:rPr lang="en-US" sz="1800" dirty="0" smtClean="0"/>
              <a:t>,</a:t>
            </a:r>
            <a:r>
              <a:rPr lang="en-US" sz="1800" i="1" dirty="0" smtClean="0"/>
              <a:t> </a:t>
            </a:r>
            <a:r>
              <a:rPr lang="en-US" sz="1800" dirty="0" err="1" smtClean="0">
                <a:solidFill>
                  <a:srgbClr val="FF0000"/>
                </a:solidFill>
              </a:rPr>
              <a:t>Fick’s</a:t>
            </a:r>
            <a:r>
              <a:rPr lang="en-US" sz="1800" dirty="0" smtClean="0"/>
              <a:t> law :  </a:t>
            </a:r>
            <a:r>
              <a:rPr lang="en-US" sz="1800" b="1" i="1" dirty="0" smtClean="0"/>
              <a:t>J = -</a:t>
            </a:r>
            <a:r>
              <a:rPr lang="en-US" sz="1800" b="1" i="1" dirty="0" err="1" smtClean="0"/>
              <a:t>Ddc</a:t>
            </a:r>
            <a:r>
              <a:rPr lang="en-US" sz="1800" b="1" i="1" dirty="0" smtClean="0"/>
              <a:t>/</a:t>
            </a:r>
            <a:r>
              <a:rPr lang="en-US" sz="1800" b="1" i="1" dirty="0" err="1" smtClean="0"/>
              <a:t>dx</a:t>
            </a:r>
            <a:r>
              <a:rPr lang="en-US" sz="1800" i="1" dirty="0" smtClean="0"/>
              <a:t>, </a:t>
            </a:r>
            <a:r>
              <a:rPr lang="en-US" sz="1800" dirty="0" smtClean="0"/>
              <a:t>where</a:t>
            </a:r>
            <a:r>
              <a:rPr lang="en-US" sz="1800" i="1" dirty="0" smtClean="0"/>
              <a:t> D </a:t>
            </a:r>
            <a:r>
              <a:rPr lang="en-US" sz="1800" dirty="0" smtClean="0"/>
              <a:t>is</a:t>
            </a:r>
            <a:r>
              <a:rPr lang="en-US" sz="1800" i="1" dirty="0" smtClean="0"/>
              <a:t> diffusion coefficient </a:t>
            </a:r>
            <a:r>
              <a:rPr lang="en-US" sz="1800" b="1" i="1" dirty="0" smtClean="0"/>
              <a:t>(cm</a:t>
            </a:r>
            <a:r>
              <a:rPr lang="en-US" sz="1800" b="1" i="1" baseline="30000" dirty="0" smtClean="0"/>
              <a:t>2</a:t>
            </a:r>
            <a:r>
              <a:rPr lang="en-US" sz="1800" b="1" i="1" dirty="0" smtClean="0"/>
              <a:t>/c) </a:t>
            </a:r>
            <a:r>
              <a:rPr lang="en-US" sz="1800" dirty="0" smtClean="0"/>
              <a:t>and</a:t>
            </a:r>
            <a:r>
              <a:rPr lang="en-US" sz="1800" i="1" dirty="0" smtClean="0"/>
              <a:t> </a:t>
            </a:r>
            <a:r>
              <a:rPr lang="en-US" sz="1800" b="1" i="1" dirty="0" smtClean="0"/>
              <a:t>dc/</a:t>
            </a:r>
            <a:r>
              <a:rPr lang="en-US" sz="1800" b="1" i="1" dirty="0" err="1" smtClean="0"/>
              <a:t>dx</a:t>
            </a:r>
            <a:r>
              <a:rPr lang="en-US" sz="1800" i="1" dirty="0" smtClean="0"/>
              <a:t> </a:t>
            </a:r>
            <a:r>
              <a:rPr lang="en-US" sz="1800" dirty="0" smtClean="0"/>
              <a:t>is</a:t>
            </a:r>
            <a:r>
              <a:rPr lang="en-US" sz="1800" i="1" dirty="0" smtClean="0"/>
              <a:t> concentration gradient </a:t>
            </a:r>
            <a:r>
              <a:rPr lang="en-US" sz="1800" dirty="0" smtClean="0"/>
              <a:t>between two sides of membrane.</a:t>
            </a:r>
          </a:p>
          <a:p>
            <a:pPr>
              <a:lnSpc>
                <a:spcPct val="90000"/>
              </a:lnSpc>
              <a:buNone/>
            </a:pPr>
            <a:r>
              <a:rPr lang="en-US" sz="1800" dirty="0" smtClean="0"/>
              <a:t>  	</a:t>
            </a:r>
            <a:r>
              <a:rPr lang="en-US" sz="1800" dirty="0" smtClean="0">
                <a:solidFill>
                  <a:srgbClr val="00B0F0"/>
                </a:solidFill>
              </a:rPr>
              <a:t>b. Ionic diffusion, Nernst- Planck equation: </a:t>
            </a:r>
            <a:r>
              <a:rPr lang="en-US" sz="1800" dirty="0" err="1" smtClean="0"/>
              <a:t>polyanionic</a:t>
            </a:r>
            <a:r>
              <a:rPr lang="en-US" sz="1800" dirty="0" smtClean="0"/>
              <a:t> proteins involved;</a:t>
            </a:r>
            <a:r>
              <a:rPr lang="en-US" sz="1800" i="1" dirty="0" smtClean="0"/>
              <a:t>  </a:t>
            </a:r>
          </a:p>
          <a:p>
            <a:pPr>
              <a:lnSpc>
                <a:spcPct val="90000"/>
              </a:lnSpc>
              <a:buNone/>
            </a:pPr>
            <a:r>
              <a:rPr lang="en-US" sz="1800" i="1" dirty="0" smtClean="0"/>
              <a:t>	</a:t>
            </a:r>
            <a:r>
              <a:rPr lang="en-US" sz="1800" b="1" i="1" dirty="0" smtClean="0"/>
              <a:t>J = -</a:t>
            </a:r>
            <a:r>
              <a:rPr lang="en-US" sz="1800" b="1" i="1" dirty="0" err="1" smtClean="0"/>
              <a:t>Ddc</a:t>
            </a:r>
            <a:r>
              <a:rPr lang="en-US" sz="1800" b="1" i="1" dirty="0" smtClean="0"/>
              <a:t>/</a:t>
            </a:r>
            <a:r>
              <a:rPr lang="en-US" sz="1800" b="1" i="1" dirty="0" err="1" smtClean="0"/>
              <a:t>dx</a:t>
            </a:r>
            <a:r>
              <a:rPr lang="en-US" sz="1800" b="1" i="1" dirty="0" smtClean="0"/>
              <a:t> + </a:t>
            </a:r>
            <a:r>
              <a:rPr lang="en-US" sz="1800" b="1" i="1" dirty="0" err="1" smtClean="0"/>
              <a:t>Ady</a:t>
            </a:r>
            <a:r>
              <a:rPr lang="en-US" sz="1800" b="1" i="1" dirty="0" smtClean="0"/>
              <a:t>/</a:t>
            </a:r>
            <a:r>
              <a:rPr lang="en-US" sz="1800" b="1" i="1" dirty="0" err="1" smtClean="0"/>
              <a:t>dx</a:t>
            </a:r>
            <a:r>
              <a:rPr lang="en-US" sz="1800" b="1" i="1" dirty="0" smtClean="0"/>
              <a:t>,</a:t>
            </a:r>
            <a:r>
              <a:rPr lang="en-US" sz="1800" b="1" dirty="0" smtClean="0"/>
              <a:t> </a:t>
            </a:r>
            <a:r>
              <a:rPr lang="en-US" sz="1800" dirty="0" smtClean="0"/>
              <a:t>where </a:t>
            </a:r>
            <a:r>
              <a:rPr lang="en-US" sz="1800" b="1" i="1" dirty="0" err="1" smtClean="0"/>
              <a:t>dy</a:t>
            </a:r>
            <a:r>
              <a:rPr lang="en-US" sz="1800" b="1" i="1" dirty="0" smtClean="0"/>
              <a:t>/</a:t>
            </a:r>
            <a:r>
              <a:rPr lang="en-US" sz="1800" b="1" i="1" dirty="0" err="1" smtClean="0"/>
              <a:t>dx</a:t>
            </a:r>
            <a:r>
              <a:rPr lang="en-US" sz="1800" i="1" dirty="0" smtClean="0"/>
              <a:t> </a:t>
            </a:r>
            <a:r>
              <a:rPr lang="en-US" sz="1800" dirty="0" smtClean="0"/>
              <a:t>is </a:t>
            </a:r>
            <a:r>
              <a:rPr lang="en-US" sz="1800" i="1" dirty="0" smtClean="0"/>
              <a:t>charge gradient </a:t>
            </a:r>
            <a:r>
              <a:rPr lang="en-US" sz="1800" dirty="0" smtClean="0"/>
              <a:t>between two sides of membrane, </a:t>
            </a:r>
            <a:r>
              <a:rPr lang="en-US" sz="1800" i="1" dirty="0" smtClean="0"/>
              <a:t>A</a:t>
            </a:r>
            <a:r>
              <a:rPr lang="en-US" sz="1800" dirty="0" smtClean="0"/>
              <a:t> is a constant for particular ion.</a:t>
            </a:r>
            <a:endParaRPr lang="en-US" sz="1800" dirty="0"/>
          </a:p>
          <a:p>
            <a:pPr>
              <a:lnSpc>
                <a:spcPct val="90000"/>
              </a:lnSpc>
              <a:buNone/>
            </a:pPr>
            <a:r>
              <a:rPr lang="en-US" sz="1800" b="1" dirty="0">
                <a:solidFill>
                  <a:schemeClr val="folHlink"/>
                </a:solidFill>
              </a:rPr>
              <a:t>2.</a:t>
            </a:r>
            <a:r>
              <a:rPr lang="en-US" sz="1800" b="1" dirty="0"/>
              <a:t>  </a:t>
            </a:r>
            <a:r>
              <a:rPr lang="en-US" sz="1800" b="1" i="1" dirty="0">
                <a:solidFill>
                  <a:schemeClr val="folHlink"/>
                </a:solidFill>
              </a:rPr>
              <a:t>Facilitated diffusion</a:t>
            </a:r>
            <a:r>
              <a:rPr lang="en-US" sz="1800" dirty="0"/>
              <a:t> occurs via ion channel and/or carrier proteins. It </a:t>
            </a:r>
            <a:r>
              <a:rPr lang="en-US" sz="1800" dirty="0" smtClean="0"/>
              <a:t>is: faster </a:t>
            </a:r>
            <a:r>
              <a:rPr lang="en-US" sz="1800" dirty="0"/>
              <a:t>than simple </a:t>
            </a:r>
            <a:r>
              <a:rPr lang="en-US" sz="1800" dirty="0" smtClean="0"/>
              <a:t>diffusion; specific for particular molecules; reaches saturation.</a:t>
            </a:r>
            <a:endParaRPr lang="en-US" sz="1800" dirty="0"/>
          </a:p>
          <a:p>
            <a:pPr>
              <a:lnSpc>
                <a:spcPct val="90000"/>
              </a:lnSpc>
              <a:buNone/>
            </a:pPr>
            <a:r>
              <a:rPr lang="en-US" sz="1800" b="1" i="1" dirty="0">
                <a:solidFill>
                  <a:schemeClr val="folHlink"/>
                </a:solidFill>
              </a:rPr>
              <a:t>3. </a:t>
            </a:r>
            <a:r>
              <a:rPr lang="ru-RU" sz="1800" b="1" i="1" dirty="0" err="1">
                <a:solidFill>
                  <a:schemeClr val="folHlink"/>
                </a:solidFill>
              </a:rPr>
              <a:t>Osmosis</a:t>
            </a:r>
            <a:r>
              <a:rPr lang="ru-RU" sz="1800" dirty="0"/>
              <a:t> </a:t>
            </a:r>
            <a:r>
              <a:rPr lang="ru-RU" sz="1800" dirty="0" err="1"/>
              <a:t>is</a:t>
            </a:r>
            <a:r>
              <a:rPr lang="ru-RU" sz="1800" dirty="0"/>
              <a:t> </a:t>
            </a:r>
            <a:r>
              <a:rPr lang="ru-RU" sz="1800" dirty="0" err="1"/>
              <a:t>the</a:t>
            </a:r>
            <a:r>
              <a:rPr lang="ru-RU" sz="1800" dirty="0"/>
              <a:t> </a:t>
            </a:r>
            <a:r>
              <a:rPr lang="ru-RU" sz="1800" dirty="0" err="1"/>
              <a:t>diffusion</a:t>
            </a:r>
            <a:r>
              <a:rPr lang="ru-RU" sz="1800" dirty="0"/>
              <a:t> </a:t>
            </a:r>
            <a:r>
              <a:rPr lang="ru-RU" sz="1800" dirty="0" err="1"/>
              <a:t>of</a:t>
            </a:r>
            <a:r>
              <a:rPr lang="ru-RU" sz="1800" dirty="0"/>
              <a:t> </a:t>
            </a:r>
            <a:r>
              <a:rPr lang="ru-RU" sz="1800" dirty="0" err="1"/>
              <a:t>water</a:t>
            </a:r>
            <a:r>
              <a:rPr lang="ru-RU" sz="1800" dirty="0"/>
              <a:t> </a:t>
            </a:r>
            <a:r>
              <a:rPr lang="ru-RU" sz="1800" dirty="0" err="1"/>
              <a:t>across</a:t>
            </a:r>
            <a:r>
              <a:rPr lang="ru-RU" sz="1800" dirty="0"/>
              <a:t> </a:t>
            </a:r>
            <a:r>
              <a:rPr lang="ru-RU" sz="1800" dirty="0" err="1"/>
              <a:t>a</a:t>
            </a:r>
            <a:r>
              <a:rPr lang="ru-RU" sz="1800" dirty="0"/>
              <a:t> </a:t>
            </a:r>
            <a:r>
              <a:rPr lang="ru-RU" sz="1800" dirty="0" err="1"/>
              <a:t>selectively</a:t>
            </a:r>
            <a:r>
              <a:rPr lang="ru-RU" sz="1800" dirty="0"/>
              <a:t> </a:t>
            </a:r>
            <a:r>
              <a:rPr lang="ru-RU" sz="1800" dirty="0" err="1"/>
              <a:t>permeable</a:t>
            </a:r>
            <a:r>
              <a:rPr lang="ru-RU" sz="1800" dirty="0"/>
              <a:t> </a:t>
            </a:r>
            <a:r>
              <a:rPr lang="ru-RU" sz="1800" dirty="0" err="1"/>
              <a:t>membrane</a:t>
            </a:r>
            <a:r>
              <a:rPr lang="ru-RU" sz="1800" dirty="0"/>
              <a:t> </a:t>
            </a:r>
            <a:r>
              <a:rPr lang="ru-RU" sz="1800" dirty="0" err="1"/>
              <a:t>in</a:t>
            </a:r>
            <a:r>
              <a:rPr lang="ru-RU" sz="1800" dirty="0"/>
              <a:t> </a:t>
            </a:r>
            <a:r>
              <a:rPr lang="ru-RU" sz="1800" dirty="0" err="1"/>
              <a:t>response</a:t>
            </a:r>
            <a:r>
              <a:rPr lang="ru-RU" sz="1800" dirty="0"/>
              <a:t> </a:t>
            </a:r>
            <a:r>
              <a:rPr lang="ru-RU" sz="1800" dirty="0" err="1"/>
              <a:t>to</a:t>
            </a:r>
            <a:r>
              <a:rPr lang="ru-RU" sz="1800" dirty="0"/>
              <a:t> </a:t>
            </a:r>
            <a:r>
              <a:rPr lang="ru-RU" sz="1800" dirty="0" err="1"/>
              <a:t>its</a:t>
            </a:r>
            <a:r>
              <a:rPr lang="ru-RU" sz="1800" dirty="0"/>
              <a:t> </a:t>
            </a:r>
            <a:r>
              <a:rPr lang="ru-RU" sz="1800" dirty="0" err="1"/>
              <a:t>concentration</a:t>
            </a:r>
            <a:r>
              <a:rPr lang="ru-RU" sz="1800" dirty="0"/>
              <a:t> </a:t>
            </a:r>
            <a:r>
              <a:rPr lang="ru-RU" sz="1800" dirty="0" err="1"/>
              <a:t>gradient</a:t>
            </a:r>
            <a:r>
              <a:rPr lang="ru-RU" sz="1800" dirty="0"/>
              <a:t>. </a:t>
            </a:r>
            <a:endParaRPr lang="en-US" sz="1800" dirty="0"/>
          </a:p>
          <a:p>
            <a:pPr>
              <a:lnSpc>
                <a:spcPct val="90000"/>
              </a:lnSpc>
            </a:pPr>
            <a:endParaRPr lang="ru-RU" sz="2000" dirty="0"/>
          </a:p>
        </p:txBody>
      </p:sp>
      <p:pic>
        <p:nvPicPr>
          <p:cNvPr id="101382" name="Picture 6" descr="pastrans"/>
          <p:cNvPicPr>
            <a:picLocks noGrp="1" noChangeAspect="1" noChangeArrowheads="1"/>
          </p:cNvPicPr>
          <p:nvPr>
            <p:ph sz="half" idx="4294967295"/>
          </p:nvPr>
        </p:nvPicPr>
        <p:blipFill>
          <a:blip r:embed="rId2" cstate="email">
            <a:extLst>
              <a:ext uri="{28A0092B-C50C-407E-A947-70E740481C1C}">
                <a14:useLocalDpi xmlns:a14="http://schemas.microsoft.com/office/drawing/2010/main"/>
              </a:ext>
            </a:extLst>
          </a:blip>
          <a:srcRect/>
          <a:stretch>
            <a:fillRect/>
          </a:stretch>
        </p:blipFill>
        <p:spPr>
          <a:xfrm>
            <a:off x="5076056" y="4149080"/>
            <a:ext cx="3168526" cy="2064297"/>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1382"/>
                                        </p:tgtEl>
                                        <p:attrNameLst>
                                          <p:attrName>style.visibility</p:attrName>
                                        </p:attrNameLst>
                                      </p:cBhvr>
                                      <p:to>
                                        <p:strVal val="visible"/>
                                      </p:to>
                                    </p:set>
                                    <p:animEffect transition="in" filter="blinds(horizontal)">
                                      <p:cBhvr>
                                        <p:cTn id="7" dur="500"/>
                                        <p:tgtEl>
                                          <p:spTgt spid="101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147</a:t>
            </a:fld>
            <a:endParaRPr lang="ru-RU"/>
          </a:p>
        </p:txBody>
      </p:sp>
      <p:sp>
        <p:nvSpPr>
          <p:cNvPr id="3" name="Прямоугольник 2"/>
          <p:cNvSpPr/>
          <p:nvPr/>
        </p:nvSpPr>
        <p:spPr>
          <a:xfrm>
            <a:off x="3726544" y="404664"/>
            <a:ext cx="2191947" cy="461665"/>
          </a:xfrm>
          <a:prstGeom prst="rect">
            <a:avLst/>
          </a:prstGeom>
        </p:spPr>
        <p:txBody>
          <a:bodyPr wrap="none">
            <a:spAutoFit/>
          </a:bodyPr>
          <a:lstStyle/>
          <a:p>
            <a:r>
              <a:rPr lang="en-US" sz="2400" dirty="0" smtClean="0"/>
              <a:t>Active transport</a:t>
            </a:r>
            <a:endParaRPr lang="ru-RU" sz="2400" dirty="0"/>
          </a:p>
        </p:txBody>
      </p:sp>
      <p:sp>
        <p:nvSpPr>
          <p:cNvPr id="4" name="Прямоугольник 3"/>
          <p:cNvSpPr/>
          <p:nvPr/>
        </p:nvSpPr>
        <p:spPr>
          <a:xfrm>
            <a:off x="1907704" y="764704"/>
            <a:ext cx="5616624" cy="590931"/>
          </a:xfrm>
          <a:prstGeom prst="rect">
            <a:avLst/>
          </a:prstGeom>
        </p:spPr>
        <p:txBody>
          <a:bodyPr wrap="square">
            <a:spAutoFit/>
          </a:bodyPr>
          <a:lstStyle/>
          <a:p>
            <a:pPr algn="ctr">
              <a:lnSpc>
                <a:spcPct val="90000"/>
              </a:lnSpc>
            </a:pPr>
            <a:r>
              <a:rPr lang="en-US" dirty="0" smtClean="0"/>
              <a:t>is an energy-requiring process of a molecule transport against an electrochemical gradient via carrier proteins.</a:t>
            </a:r>
            <a:endParaRPr lang="en-US" b="1" i="1" dirty="0"/>
          </a:p>
        </p:txBody>
      </p:sp>
      <p:pic>
        <p:nvPicPr>
          <p:cNvPr id="5" name="Picture 9" descr="Active+Transport"/>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895768" y="1412776"/>
            <a:ext cx="5447946" cy="3600400"/>
          </a:xfrm>
          <a:prstGeom prst="rect">
            <a:avLst/>
          </a:prstGeom>
          <a:noFill/>
        </p:spPr>
      </p:pic>
      <p:sp>
        <p:nvSpPr>
          <p:cNvPr id="68609" name="Rectangle 1"/>
          <p:cNvSpPr>
            <a:spLocks noChangeArrowheads="1"/>
          </p:cNvSpPr>
          <p:nvPr/>
        </p:nvSpPr>
        <p:spPr bwMode="auto">
          <a:xfrm>
            <a:off x="2051720" y="5013176"/>
            <a:ext cx="511256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Na</a:t>
            </a:r>
            <a:r>
              <a:rPr kumimoji="0" lang="en-US" sz="1600" b="0" i="0" u="none" strike="noStrike" cap="none" normalizeH="0" baseline="30000" dirty="0" err="1" smtClean="0">
                <a:ln>
                  <a:noFill/>
                </a:ln>
                <a:solidFill>
                  <a:schemeClr val="tx1"/>
                </a:solidFill>
                <a:effectLst/>
                <a:latin typeface="Arial" pitchFamily="34" charset="0"/>
                <a:ea typeface="Calibri" pitchFamily="34" charset="0"/>
                <a:cs typeface="Arial" pitchFamily="34" charset="0"/>
              </a:rPr>
              <a:t>+</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a:t>
            </a:r>
            <a:r>
              <a:rPr kumimoji="0" lang="en-US" sz="16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ATP-</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ase</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enzyme mode</a:t>
            </a:r>
            <a:r>
              <a:rPr kumimoji="0" lang="en-US" sz="1600" b="0" i="0" u="none" strike="noStrike" cap="none" normalizeH="0" dirty="0" smtClean="0">
                <a:ln>
                  <a:noFill/>
                </a:ln>
                <a:solidFill>
                  <a:schemeClr val="tx1"/>
                </a:solidFill>
                <a:effectLst/>
                <a:latin typeface="Arial" pitchFamily="34" charset="0"/>
                <a:ea typeface="Calibri" pitchFamily="34" charset="0"/>
                <a:cs typeface="Arial" pitchFamily="34" charset="0"/>
              </a:rPr>
              <a:t> of action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148</a:t>
            </a:fld>
            <a:endParaRPr lang="ru-RU"/>
          </a:p>
        </p:txBody>
      </p:sp>
      <p:pic>
        <p:nvPicPr>
          <p:cNvPr id="3" name="Picture 6" descr="Comparison of passive and active transpor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2339752" y="2780928"/>
            <a:ext cx="4968552" cy="2376264"/>
          </a:xfrm>
          <a:prstGeom prst="rect">
            <a:avLst/>
          </a:prstGeom>
          <a:noFill/>
          <a:ln/>
        </p:spPr>
      </p:pic>
      <p:sp>
        <p:nvSpPr>
          <p:cNvPr id="4" name="Прямоугольник 3"/>
          <p:cNvSpPr/>
          <p:nvPr/>
        </p:nvSpPr>
        <p:spPr>
          <a:xfrm>
            <a:off x="2627784" y="1772816"/>
            <a:ext cx="3992183" cy="369332"/>
          </a:xfrm>
          <a:prstGeom prst="rect">
            <a:avLst/>
          </a:prstGeom>
        </p:spPr>
        <p:txBody>
          <a:bodyPr wrap="none">
            <a:spAutoFit/>
          </a:bodyPr>
          <a:lstStyle/>
          <a:p>
            <a:r>
              <a:rPr lang="en-US" dirty="0" smtClean="0"/>
              <a:t>Comparison active and passive transport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rrowheads="1"/>
          </p:cNvSpPr>
          <p:nvPr>
            <p:ph type="title"/>
          </p:nvPr>
        </p:nvSpPr>
        <p:spPr/>
        <p:txBody>
          <a:bodyPr/>
          <a:lstStyle/>
          <a:p>
            <a:r>
              <a:rPr lang="en-US" b="0"/>
              <a:t> Exocytosis     Endocytosis</a:t>
            </a:r>
            <a:endParaRPr lang="ru-RU" b="0"/>
          </a:p>
        </p:txBody>
      </p:sp>
      <p:sp>
        <p:nvSpPr>
          <p:cNvPr id="103427" name="Rectangle 3"/>
          <p:cNvSpPr>
            <a:spLocks noGrp="1" noRot="1" noChangeArrowheads="1"/>
          </p:cNvSpPr>
          <p:nvPr>
            <p:ph type="body" sz="half" idx="1"/>
          </p:nvPr>
        </p:nvSpPr>
        <p:spPr>
          <a:xfrm>
            <a:off x="827088" y="1341438"/>
            <a:ext cx="3927475" cy="1511300"/>
          </a:xfrm>
        </p:spPr>
        <p:txBody>
          <a:bodyPr/>
          <a:lstStyle/>
          <a:p>
            <a:r>
              <a:rPr lang="en-US"/>
              <a:t>is way that substances can  exit cells. </a:t>
            </a:r>
          </a:p>
        </p:txBody>
      </p:sp>
      <p:sp>
        <p:nvSpPr>
          <p:cNvPr id="103430" name="Rectangle 6"/>
          <p:cNvSpPr>
            <a:spLocks noGrp="1" noRot="1" noChangeArrowheads="1"/>
          </p:cNvSpPr>
          <p:nvPr>
            <p:ph type="body" sz="half" idx="2"/>
          </p:nvPr>
        </p:nvSpPr>
        <p:spPr>
          <a:xfrm>
            <a:off x="4932363" y="1484313"/>
            <a:ext cx="3927475" cy="1379537"/>
          </a:xfrm>
        </p:spPr>
        <p:txBody>
          <a:bodyPr/>
          <a:lstStyle/>
          <a:p>
            <a:r>
              <a:rPr lang="en-US"/>
              <a:t> is way that substances can  enter cells. </a:t>
            </a:r>
          </a:p>
          <a:p>
            <a:endParaRPr lang="ru-RU"/>
          </a:p>
        </p:txBody>
      </p:sp>
      <p:pic>
        <p:nvPicPr>
          <p:cNvPr id="103429" name="Picture 5" descr="exocytosis5"/>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a:stretch>
            <a:fillRect/>
          </a:stretch>
        </p:blipFill>
        <p:spPr>
          <a:xfrm>
            <a:off x="755650" y="2997200"/>
            <a:ext cx="3810000" cy="3095625"/>
          </a:xfrm>
          <a:noFill/>
          <a:ln/>
        </p:spPr>
      </p:pic>
      <p:pic>
        <p:nvPicPr>
          <p:cNvPr id="103431" name="Picture 7" descr="Endocytosi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076825" y="2924175"/>
            <a:ext cx="3810000" cy="31686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3429"/>
                                        </p:tgtEl>
                                        <p:attrNameLst>
                                          <p:attrName>style.visibility</p:attrName>
                                        </p:attrNameLst>
                                      </p:cBhvr>
                                      <p:to>
                                        <p:strVal val="visible"/>
                                      </p:to>
                                    </p:set>
                                    <p:anim calcmode="lin" valueType="num">
                                      <p:cBhvr additive="base">
                                        <p:cTn id="7" dur="500" fill="hold"/>
                                        <p:tgtEl>
                                          <p:spTgt spid="103429"/>
                                        </p:tgtEl>
                                        <p:attrNameLst>
                                          <p:attrName>ppt_x</p:attrName>
                                        </p:attrNameLst>
                                      </p:cBhvr>
                                      <p:tavLst>
                                        <p:tav tm="0">
                                          <p:val>
                                            <p:strVal val="1+#ppt_w/2"/>
                                          </p:val>
                                        </p:tav>
                                        <p:tav tm="100000">
                                          <p:val>
                                            <p:strVal val="#ppt_x"/>
                                          </p:val>
                                        </p:tav>
                                      </p:tavLst>
                                    </p:anim>
                                    <p:anim calcmode="lin" valueType="num">
                                      <p:cBhvr additive="base">
                                        <p:cTn id="8" dur="500" fill="hold"/>
                                        <p:tgtEl>
                                          <p:spTgt spid="1034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16" fill="hold" nodeType="afterEffect">
                                  <p:stCondLst>
                                    <p:cond delay="0"/>
                                  </p:stCondLst>
                                  <p:childTnLst>
                                    <p:set>
                                      <p:cBhvr>
                                        <p:cTn id="11" dur="1" fill="hold">
                                          <p:stCondLst>
                                            <p:cond delay="0"/>
                                          </p:stCondLst>
                                        </p:cTn>
                                        <p:tgtEl>
                                          <p:spTgt spid="103431"/>
                                        </p:tgtEl>
                                        <p:attrNameLst>
                                          <p:attrName>style.visibility</p:attrName>
                                        </p:attrNameLst>
                                      </p:cBhvr>
                                      <p:to>
                                        <p:strVal val="visible"/>
                                      </p:to>
                                    </p:set>
                                    <p:animEffect transition="in" filter="box(in)">
                                      <p:cBhvr>
                                        <p:cTn id="12" dur="500"/>
                                        <p:tgtEl>
                                          <p:spTgt spid="103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15</a:t>
            </a:fld>
            <a:endParaRPr lang="ru-RU"/>
          </a:p>
        </p:txBody>
      </p:sp>
      <p:sp>
        <p:nvSpPr>
          <p:cNvPr id="111618" name="Rectangle 2"/>
          <p:cNvSpPr>
            <a:spLocks noChangeArrowheads="1"/>
          </p:cNvSpPr>
          <p:nvPr/>
        </p:nvSpPr>
        <p:spPr bwMode="auto">
          <a:xfrm>
            <a:off x="0" y="769440"/>
            <a:ext cx="6156176"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Tx/>
              <a:buNone/>
              <a:tabLst/>
            </a:pPr>
            <a:r>
              <a:rPr lang="en-US" sz="2000" dirty="0" smtClean="0">
                <a:solidFill>
                  <a:srgbClr val="000000"/>
                </a:solidFill>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Cells reproduce by division, a process in which the contents of a "mother" cell are distributed into 2 "daughter" cells. Prior to division, the genetic material is faithfully duplicated, and each daughter cell receives a complete and equal share of genetic information. In most cases, the 2 daughter cells produced by division have approximately equal volume. In some cases, however, as occurs when a human </a:t>
            </a:r>
            <a:r>
              <a:rPr kumimoji="0" lang="en-US"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oocyte</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undergoes division, 1 of the cells can retain nearly all of the cytoplasm, even though it receives only half of the genetic material.</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endParaRPr>
          </a:p>
        </p:txBody>
      </p:sp>
      <p:pic>
        <p:nvPicPr>
          <p:cNvPr id="111617" name="Рисунок 0" descr="CellTypeImage - 0003eg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56176" y="1260525"/>
            <a:ext cx="2987823" cy="2902398"/>
          </a:xfrm>
          <a:prstGeom prst="rect">
            <a:avLst/>
          </a:prstGeom>
          <a:noFill/>
        </p:spPr>
      </p:pic>
      <p:sp>
        <p:nvSpPr>
          <p:cNvPr id="111619" name="Rectangle 3"/>
          <p:cNvSpPr>
            <a:spLocks noChangeArrowheads="1"/>
          </p:cNvSpPr>
          <p:nvPr/>
        </p:nvSpPr>
        <p:spPr bwMode="auto">
          <a:xfrm>
            <a:off x="0" y="4221088"/>
            <a:ext cx="896448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dirty="0" smtClean="0">
                <a:solidFill>
                  <a:srgbClr val="000000"/>
                </a:solidFill>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This mammalian egg has recently undergone a highly unequal cell division in which most of the cytoplasm has been retained within the large egg,  while the other cell consists almost totally of nuclear material (indicated by the blue-staining chromosomes).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449263" algn="ctr" fontAlgn="base">
              <a:spcBef>
                <a:spcPct val="0"/>
              </a:spcBef>
              <a:spcAft>
                <a:spcPct val="0"/>
              </a:spcAft>
            </a:pPr>
            <a:r>
              <a:rPr lang="en-US" sz="2400" b="1" dirty="0" smtClean="0">
                <a:solidFill>
                  <a:schemeClr val="tx1"/>
                </a:solidFill>
                <a:latin typeface="Arial" pitchFamily="34" charset="0"/>
                <a:ea typeface="Times New Roman" pitchFamily="18" charset="0"/>
                <a:cs typeface="Arial" pitchFamily="34" charset="0"/>
              </a:rPr>
              <a:t>Cells Are Capable of Producing More of Themselves</a:t>
            </a:r>
            <a:endParaRPr lang="ru-RU" sz="2400" dirty="0" smtClean="0">
              <a:solidFill>
                <a:schemeClr val="tx1"/>
              </a:solidFill>
              <a:latin typeface="Arial" pitchFamily="34" charset="0"/>
              <a:cs typeface="Arial" pitchFamily="34" charset="0"/>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rrowheads="1"/>
          </p:cNvSpPr>
          <p:nvPr>
            <p:ph type="title"/>
          </p:nvPr>
        </p:nvSpPr>
        <p:spPr>
          <a:xfrm>
            <a:off x="0" y="0"/>
            <a:ext cx="8385175" cy="1431925"/>
          </a:xfrm>
        </p:spPr>
        <p:txBody>
          <a:bodyPr/>
          <a:lstStyle/>
          <a:p>
            <a:pPr algn="ctr"/>
            <a:r>
              <a:rPr lang="en-US" b="0" i="1" dirty="0" err="1" smtClean="0">
                <a:solidFill>
                  <a:schemeClr val="folHlink"/>
                </a:solidFill>
              </a:rPr>
              <a:t>Pinocytosis</a:t>
            </a:r>
            <a:endParaRPr lang="ru-RU" b="0" i="1" dirty="0">
              <a:solidFill>
                <a:schemeClr val="folHlink"/>
              </a:solidFill>
            </a:endParaRPr>
          </a:p>
        </p:txBody>
      </p:sp>
      <p:pic>
        <p:nvPicPr>
          <p:cNvPr id="104456" name="Picture 8" descr="Image:Pinocytosis.svg">
            <a:hlinkClick r:id="rId2"/>
          </p:cNvPr>
          <p:cNvPicPr>
            <a:picLocks noGrp="1" noChangeAspect="1" noChangeArrowheads="1"/>
          </p:cNvPicPr>
          <p:nvPr>
            <p:ph sz="half" idx="2"/>
          </p:nvPr>
        </p:nvPicPr>
        <p:blipFill>
          <a:blip r:embed="rId3" cstate="email">
            <a:extLst>
              <a:ext uri="{28A0092B-C50C-407E-A947-70E740481C1C}">
                <a14:useLocalDpi xmlns:a14="http://schemas.microsoft.com/office/drawing/2010/main"/>
              </a:ext>
            </a:extLst>
          </a:blip>
          <a:srcRect/>
          <a:stretch>
            <a:fillRect/>
          </a:stretch>
        </p:blipFill>
        <p:spPr>
          <a:xfrm>
            <a:off x="2843808" y="1052736"/>
            <a:ext cx="2808312" cy="2448272"/>
          </a:xfrm>
          <a:noFill/>
          <a:ln/>
        </p:spPr>
      </p:pic>
      <p:sp>
        <p:nvSpPr>
          <p:cNvPr id="6" name="Прямоугольник 5"/>
          <p:cNvSpPr/>
          <p:nvPr/>
        </p:nvSpPr>
        <p:spPr>
          <a:xfrm>
            <a:off x="1403648" y="3668831"/>
            <a:ext cx="5616624" cy="1015663"/>
          </a:xfrm>
          <a:prstGeom prst="rect">
            <a:avLst/>
          </a:prstGeom>
        </p:spPr>
        <p:txBody>
          <a:bodyPr wrap="square">
            <a:spAutoFit/>
          </a:bodyPr>
          <a:lstStyle/>
          <a:p>
            <a:pPr algn="ctr">
              <a:buNone/>
            </a:pPr>
            <a:r>
              <a:rPr lang="en-US" sz="2000" dirty="0" smtClean="0"/>
              <a:t>When macromolecules are taken in by </a:t>
            </a:r>
            <a:r>
              <a:rPr lang="en-US" sz="2000" dirty="0" err="1" smtClean="0"/>
              <a:t>endocytosis</a:t>
            </a:r>
            <a:r>
              <a:rPr lang="en-US" sz="2000" dirty="0" smtClean="0"/>
              <a:t>, the process is called </a:t>
            </a:r>
            <a:r>
              <a:rPr lang="en-US" sz="2000" b="1" i="1" dirty="0" err="1" smtClean="0">
                <a:solidFill>
                  <a:schemeClr val="folHlink"/>
                </a:solidFill>
              </a:rPr>
              <a:t>Pinocytosis</a:t>
            </a:r>
            <a:r>
              <a:rPr lang="en-US" sz="2000" b="1" i="1" dirty="0" smtClean="0">
                <a:solidFill>
                  <a:schemeClr val="folHlink"/>
                </a:solidFill>
              </a:rPr>
              <a:t> </a:t>
            </a:r>
            <a:r>
              <a:rPr lang="en-US" sz="2000" dirty="0" smtClean="0"/>
              <a:t>(cell drinking), and the result is formation of vesicle. </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4456"/>
                                        </p:tgtEl>
                                        <p:attrNameLst>
                                          <p:attrName>style.visibility</p:attrName>
                                        </p:attrNameLst>
                                      </p:cBhvr>
                                      <p:to>
                                        <p:strVal val="visible"/>
                                      </p:to>
                                    </p:set>
                                    <p:anim calcmode="lin" valueType="num">
                                      <p:cBhvr additive="base">
                                        <p:cTn id="7" dur="500" fill="hold"/>
                                        <p:tgtEl>
                                          <p:spTgt spid="104456"/>
                                        </p:tgtEl>
                                        <p:attrNameLst>
                                          <p:attrName>ppt_x</p:attrName>
                                        </p:attrNameLst>
                                      </p:cBhvr>
                                      <p:tavLst>
                                        <p:tav tm="0">
                                          <p:val>
                                            <p:strVal val="#ppt_x"/>
                                          </p:val>
                                        </p:tav>
                                        <p:tav tm="100000">
                                          <p:val>
                                            <p:strVal val="#ppt_x"/>
                                          </p:val>
                                        </p:tav>
                                      </p:tavLst>
                                    </p:anim>
                                    <p:anim calcmode="lin" valueType="num">
                                      <p:cBhvr additive="base">
                                        <p:cTn id="8" dur="500" fill="hold"/>
                                        <p:tgtEl>
                                          <p:spTgt spid="10445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151</a:t>
            </a:fld>
            <a:endParaRPr lang="ru-RU"/>
          </a:p>
        </p:txBody>
      </p:sp>
      <p:pic>
        <p:nvPicPr>
          <p:cNvPr id="3" name="Picture 5" descr="16-08a_phagocytosis_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71600" y="692696"/>
            <a:ext cx="7231151" cy="4968552"/>
          </a:xfrm>
          <a:prstGeom prst="rect">
            <a:avLst/>
          </a:prstGeom>
          <a:noFill/>
        </p:spPr>
      </p:pic>
      <p:sp>
        <p:nvSpPr>
          <p:cNvPr id="4" name="Прямоугольник 3"/>
          <p:cNvSpPr/>
          <p:nvPr/>
        </p:nvSpPr>
        <p:spPr>
          <a:xfrm>
            <a:off x="1115616" y="44624"/>
            <a:ext cx="6840760" cy="646331"/>
          </a:xfrm>
          <a:prstGeom prst="rect">
            <a:avLst/>
          </a:prstGeom>
        </p:spPr>
        <p:txBody>
          <a:bodyPr wrap="square">
            <a:spAutoFit/>
          </a:bodyPr>
          <a:lstStyle/>
          <a:p>
            <a:r>
              <a:rPr lang="en-US" b="1" i="1" dirty="0" err="1" smtClean="0">
                <a:solidFill>
                  <a:schemeClr val="folHlink"/>
                </a:solidFill>
              </a:rPr>
              <a:t>Phagocytosis</a:t>
            </a:r>
            <a:r>
              <a:rPr lang="en-US" b="1" i="1" dirty="0" smtClean="0">
                <a:solidFill>
                  <a:schemeClr val="folHlink"/>
                </a:solidFill>
              </a:rPr>
              <a:t> </a:t>
            </a:r>
            <a:r>
              <a:rPr lang="en-US" dirty="0" smtClean="0">
                <a:solidFill>
                  <a:schemeClr val="folHlink"/>
                </a:solidFill>
              </a:rPr>
              <a:t>(</a:t>
            </a:r>
            <a:r>
              <a:rPr lang="en-US" dirty="0" smtClean="0"/>
              <a:t>cell eating) is transport process by which amoeboid-type cells engulf large material, forming an intracellular vacuole.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a:xfrm>
            <a:off x="468313" y="188913"/>
            <a:ext cx="8385175" cy="576262"/>
          </a:xfrm>
        </p:spPr>
        <p:txBody>
          <a:bodyPr>
            <a:normAutofit fontScale="90000"/>
          </a:bodyPr>
          <a:lstStyle/>
          <a:p>
            <a:pPr algn="ctr"/>
            <a:r>
              <a:rPr lang="en-GB" sz="4000">
                <a:solidFill>
                  <a:srgbClr val="FF0066"/>
                </a:solidFill>
              </a:rPr>
              <a:t>CYTOSKELETON</a:t>
            </a:r>
            <a:endParaRPr lang="ru-RU" sz="4000">
              <a:solidFill>
                <a:srgbClr val="FF0066"/>
              </a:solidFill>
            </a:endParaRPr>
          </a:p>
        </p:txBody>
      </p:sp>
      <p:sp>
        <p:nvSpPr>
          <p:cNvPr id="46083" name="Rectangle 3"/>
          <p:cNvSpPr>
            <a:spLocks noGrp="1" noRot="1" noChangeArrowheads="1"/>
          </p:cNvSpPr>
          <p:nvPr>
            <p:ph type="body" idx="1"/>
          </p:nvPr>
        </p:nvSpPr>
        <p:spPr>
          <a:xfrm>
            <a:off x="395288" y="908050"/>
            <a:ext cx="8353425" cy="3036888"/>
          </a:xfrm>
        </p:spPr>
        <p:txBody>
          <a:bodyPr/>
          <a:lstStyle/>
          <a:p>
            <a:pPr>
              <a:lnSpc>
                <a:spcPct val="80000"/>
              </a:lnSpc>
            </a:pPr>
            <a:r>
              <a:rPr lang="en-US" sz="2000" dirty="0"/>
              <a:t>Network of </a:t>
            </a:r>
            <a:r>
              <a:rPr lang="en-US" sz="2000" b="1" dirty="0">
                <a:solidFill>
                  <a:srgbClr val="0000FF"/>
                </a:solidFill>
              </a:rPr>
              <a:t>fibers</a:t>
            </a:r>
            <a:r>
              <a:rPr lang="en-US" sz="2000" dirty="0"/>
              <a:t> through out the cytoplasm.</a:t>
            </a:r>
          </a:p>
          <a:p>
            <a:pPr>
              <a:lnSpc>
                <a:spcPct val="80000"/>
              </a:lnSpc>
            </a:pPr>
            <a:r>
              <a:rPr lang="en-US" sz="2000" dirty="0"/>
              <a:t>Aids in </a:t>
            </a:r>
            <a:r>
              <a:rPr lang="en-US" sz="2000" b="1" dirty="0">
                <a:solidFill>
                  <a:srgbClr val="0000FF"/>
                </a:solidFill>
              </a:rPr>
              <a:t>cellular support and movement</a:t>
            </a:r>
            <a:r>
              <a:rPr lang="en-US" sz="2000" dirty="0">
                <a:solidFill>
                  <a:srgbClr val="0000FF"/>
                </a:solidFill>
              </a:rPr>
              <a:t>.</a:t>
            </a:r>
          </a:p>
          <a:p>
            <a:pPr>
              <a:lnSpc>
                <a:spcPct val="80000"/>
              </a:lnSpc>
            </a:pPr>
            <a:r>
              <a:rPr lang="en-US" sz="2000" b="1" dirty="0">
                <a:solidFill>
                  <a:srgbClr val="CC0000"/>
                </a:solidFill>
              </a:rPr>
              <a:t>Composed of three components:</a:t>
            </a:r>
          </a:p>
          <a:p>
            <a:pPr>
              <a:lnSpc>
                <a:spcPct val="80000"/>
              </a:lnSpc>
              <a:buFont typeface="Wingdings" pitchFamily="2" charset="2"/>
              <a:buNone/>
            </a:pPr>
            <a:r>
              <a:rPr lang="en-US" sz="2000" dirty="0"/>
              <a:t>	1.	</a:t>
            </a:r>
            <a:r>
              <a:rPr lang="en-US" sz="2000" b="1" dirty="0">
                <a:solidFill>
                  <a:schemeClr val="folHlink"/>
                </a:solidFill>
              </a:rPr>
              <a:t>Microfilaments</a:t>
            </a:r>
            <a:r>
              <a:rPr lang="en-US" sz="2000" dirty="0">
                <a:solidFill>
                  <a:schemeClr val="folHlink"/>
                </a:solidFill>
              </a:rPr>
              <a:t> </a:t>
            </a:r>
            <a:r>
              <a:rPr lang="en-US" sz="2000" dirty="0"/>
              <a:t>- globular protein (</a:t>
            </a:r>
            <a:r>
              <a:rPr lang="en-US" sz="2000" dirty="0" err="1"/>
              <a:t>actin</a:t>
            </a:r>
            <a:r>
              <a:rPr lang="en-US" sz="2000" dirty="0"/>
              <a:t>) - support and cellular contraction</a:t>
            </a:r>
          </a:p>
          <a:p>
            <a:pPr>
              <a:lnSpc>
                <a:spcPct val="80000"/>
              </a:lnSpc>
              <a:buFont typeface="Wingdings" pitchFamily="2" charset="2"/>
              <a:buNone/>
            </a:pPr>
            <a:endParaRPr lang="en-US" sz="1000" dirty="0"/>
          </a:p>
          <a:p>
            <a:pPr>
              <a:lnSpc>
                <a:spcPct val="80000"/>
              </a:lnSpc>
              <a:buFont typeface="Wingdings" pitchFamily="2" charset="2"/>
              <a:buNone/>
            </a:pPr>
            <a:r>
              <a:rPr lang="en-US" sz="2000" dirty="0"/>
              <a:t>	2.	</a:t>
            </a:r>
            <a:r>
              <a:rPr lang="en-US" sz="2000" b="1" dirty="0">
                <a:solidFill>
                  <a:schemeClr val="folHlink"/>
                </a:solidFill>
              </a:rPr>
              <a:t>Intermediate filaments</a:t>
            </a:r>
            <a:r>
              <a:rPr lang="en-US" sz="2000" dirty="0"/>
              <a:t> - fibrous protein - support</a:t>
            </a:r>
          </a:p>
          <a:p>
            <a:pPr>
              <a:lnSpc>
                <a:spcPct val="80000"/>
              </a:lnSpc>
              <a:buFont typeface="Wingdings" pitchFamily="2" charset="2"/>
              <a:buNone/>
            </a:pPr>
            <a:endParaRPr lang="en-US" sz="1000" dirty="0"/>
          </a:p>
          <a:p>
            <a:pPr>
              <a:lnSpc>
                <a:spcPct val="80000"/>
              </a:lnSpc>
              <a:buFont typeface="Wingdings" pitchFamily="2" charset="2"/>
              <a:buNone/>
            </a:pPr>
            <a:r>
              <a:rPr lang="en-US" sz="2000" dirty="0"/>
              <a:t>	3.	</a:t>
            </a:r>
            <a:r>
              <a:rPr lang="en-US" sz="2000" b="1" dirty="0" err="1">
                <a:solidFill>
                  <a:schemeClr val="folHlink"/>
                </a:solidFill>
              </a:rPr>
              <a:t>Microtubles</a:t>
            </a:r>
            <a:r>
              <a:rPr lang="en-US" sz="2000" dirty="0"/>
              <a:t> - globular protein (</a:t>
            </a:r>
            <a:r>
              <a:rPr lang="en-US" sz="2000" dirty="0" err="1"/>
              <a:t>tubulin</a:t>
            </a:r>
            <a:r>
              <a:rPr lang="en-US" sz="2000" dirty="0"/>
              <a:t>)  support and cell motility</a:t>
            </a:r>
          </a:p>
        </p:txBody>
      </p:sp>
      <p:pic>
        <p:nvPicPr>
          <p:cNvPr id="46084" name="Picture 4" descr="sf5x1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99592" y="3284984"/>
            <a:ext cx="7704856" cy="3311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083">
                                            <p:txEl>
                                              <p:pRg st="0" end="0"/>
                                            </p:txEl>
                                          </p:spTgt>
                                        </p:tgtEl>
                                        <p:attrNameLst>
                                          <p:attrName>style.visibility</p:attrName>
                                        </p:attrNameLst>
                                      </p:cBhvr>
                                      <p:to>
                                        <p:strVal val="visible"/>
                                      </p:to>
                                    </p:set>
                                    <p:anim calcmode="lin" valueType="num">
                                      <p:cBhvr additive="base">
                                        <p:cTn id="11" dur="500" fill="hold"/>
                                        <p:tgtEl>
                                          <p:spTgt spid="4608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4608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6083">
                                            <p:txEl>
                                              <p:pRg st="1" end="1"/>
                                            </p:txEl>
                                          </p:spTgt>
                                        </p:tgtEl>
                                        <p:attrNameLst>
                                          <p:attrName>style.visibility</p:attrName>
                                        </p:attrNameLst>
                                      </p:cBhvr>
                                      <p:to>
                                        <p:strVal val="visible"/>
                                      </p:to>
                                    </p:set>
                                    <p:anim calcmode="lin" valueType="num">
                                      <p:cBhvr additive="base">
                                        <p:cTn id="15" dur="500" fill="hold"/>
                                        <p:tgtEl>
                                          <p:spTgt spid="46083">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6083">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 calcmode="lin" valueType="num">
                                      <p:cBhvr additive="base">
                                        <p:cTn id="19" dur="500" fill="hold"/>
                                        <p:tgtEl>
                                          <p:spTgt spid="460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608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6083">
                                            <p:txEl>
                                              <p:pRg st="3" end="3"/>
                                            </p:txEl>
                                          </p:spTgt>
                                        </p:tgtEl>
                                        <p:attrNameLst>
                                          <p:attrName>style.visibility</p:attrName>
                                        </p:attrNameLst>
                                      </p:cBhvr>
                                      <p:to>
                                        <p:strVal val="visible"/>
                                      </p:to>
                                    </p:set>
                                    <p:anim calcmode="lin" valueType="num">
                                      <p:cBhvr additive="base">
                                        <p:cTn id="23" dur="500" fill="hold"/>
                                        <p:tgtEl>
                                          <p:spTgt spid="4608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4608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anim calcmode="lin" valueType="num">
                                      <p:cBhvr additive="base">
                                        <p:cTn id="27" dur="500" fill="hold"/>
                                        <p:tgtEl>
                                          <p:spTgt spid="46083">
                                            <p:txEl>
                                              <p:pRg st="5" end="5"/>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4608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6083">
                                            <p:txEl>
                                              <p:pRg st="7" end="7"/>
                                            </p:txEl>
                                          </p:spTgt>
                                        </p:tgtEl>
                                        <p:attrNameLst>
                                          <p:attrName>style.visibility</p:attrName>
                                        </p:attrNameLst>
                                      </p:cBhvr>
                                      <p:to>
                                        <p:strVal val="visible"/>
                                      </p:to>
                                    </p:set>
                                    <p:anim calcmode="lin" valueType="num">
                                      <p:cBhvr additive="base">
                                        <p:cTn id="31" dur="500" fill="hold"/>
                                        <p:tgtEl>
                                          <p:spTgt spid="46083">
                                            <p:txEl>
                                              <p:pRg st="7" end="7"/>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6083">
                                            <p:txEl>
                                              <p:pRg st="7" end="7"/>
                                            </p:txEl>
                                          </p:spTgt>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3" presetClass="entr" presetSubtype="10" fill="hold" nodeType="afterEffect">
                                  <p:stCondLst>
                                    <p:cond delay="0"/>
                                  </p:stCondLst>
                                  <p:childTnLst>
                                    <p:set>
                                      <p:cBhvr>
                                        <p:cTn id="35" dur="1" fill="hold">
                                          <p:stCondLst>
                                            <p:cond delay="0"/>
                                          </p:stCondLst>
                                        </p:cTn>
                                        <p:tgtEl>
                                          <p:spTgt spid="46084"/>
                                        </p:tgtEl>
                                        <p:attrNameLst>
                                          <p:attrName>style.visibility</p:attrName>
                                        </p:attrNameLst>
                                      </p:cBhvr>
                                      <p:to>
                                        <p:strVal val="visible"/>
                                      </p:to>
                                    </p:set>
                                    <p:animEffect transition="in" filter="blinds(horizontal)">
                                      <p:cBhvr>
                                        <p:cTn id="36" dur="5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Rot="1" noChangeArrowheads="1"/>
          </p:cNvSpPr>
          <p:nvPr>
            <p:ph type="title"/>
          </p:nvPr>
        </p:nvSpPr>
        <p:spPr/>
        <p:txBody>
          <a:bodyPr/>
          <a:lstStyle/>
          <a:p>
            <a:pPr algn="ctr"/>
            <a:r>
              <a:rPr lang="ru-RU"/>
              <a:t>CENTRIOLES</a:t>
            </a:r>
          </a:p>
        </p:txBody>
      </p:sp>
      <p:sp>
        <p:nvSpPr>
          <p:cNvPr id="47107" name="Rectangle 3"/>
          <p:cNvSpPr>
            <a:spLocks noGrp="1" noRot="1" noChangeArrowheads="1"/>
          </p:cNvSpPr>
          <p:nvPr>
            <p:ph type="body" sz="half" idx="1"/>
          </p:nvPr>
        </p:nvSpPr>
        <p:spPr>
          <a:xfrm>
            <a:off x="395289" y="1412875"/>
            <a:ext cx="2808559" cy="4694238"/>
          </a:xfrm>
        </p:spPr>
        <p:txBody>
          <a:bodyPr>
            <a:normAutofit lnSpcReduction="10000"/>
          </a:bodyPr>
          <a:lstStyle/>
          <a:p>
            <a:pPr>
              <a:lnSpc>
                <a:spcPct val="80000"/>
              </a:lnSpc>
            </a:pPr>
            <a:r>
              <a:rPr lang="ru-RU" sz="2000" dirty="0"/>
              <a:t> </a:t>
            </a:r>
            <a:r>
              <a:rPr lang="ru-RU" sz="2400" dirty="0" err="1"/>
              <a:t>found</a:t>
            </a:r>
            <a:r>
              <a:rPr lang="ru-RU" sz="2400" dirty="0"/>
              <a:t> </a:t>
            </a:r>
            <a:r>
              <a:rPr lang="ru-RU" sz="2400" dirty="0" err="1"/>
              <a:t>in</a:t>
            </a:r>
            <a:r>
              <a:rPr lang="ru-RU" sz="2400" dirty="0"/>
              <a:t> </a:t>
            </a:r>
            <a:r>
              <a:rPr lang="en-US" sz="2400" dirty="0"/>
              <a:t>animal cells only </a:t>
            </a:r>
          </a:p>
          <a:p>
            <a:pPr>
              <a:lnSpc>
                <a:spcPct val="80000"/>
              </a:lnSpc>
            </a:pPr>
            <a:r>
              <a:rPr lang="ru-RU" sz="2400" dirty="0" err="1"/>
              <a:t>Paired</a:t>
            </a:r>
            <a:r>
              <a:rPr lang="ru-RU" sz="2400" dirty="0"/>
              <a:t> </a:t>
            </a:r>
            <a:r>
              <a:rPr lang="ru-RU" sz="2400" dirty="0" err="1"/>
              <a:t>cylindrical</a:t>
            </a:r>
            <a:r>
              <a:rPr lang="ru-RU" sz="2400" dirty="0"/>
              <a:t> </a:t>
            </a:r>
            <a:r>
              <a:rPr lang="ru-RU" sz="2400" dirty="0" err="1"/>
              <a:t>organelles</a:t>
            </a:r>
            <a:r>
              <a:rPr lang="ru-RU" sz="2400" dirty="0"/>
              <a:t> </a:t>
            </a:r>
            <a:r>
              <a:rPr lang="ru-RU" sz="2400" dirty="0" err="1"/>
              <a:t>near</a:t>
            </a:r>
            <a:r>
              <a:rPr lang="ru-RU" sz="2400" dirty="0"/>
              <a:t> </a:t>
            </a:r>
            <a:r>
              <a:rPr lang="ru-RU" sz="2400" dirty="0" err="1"/>
              <a:t>nucleus</a:t>
            </a:r>
            <a:r>
              <a:rPr lang="ru-RU" sz="2400" dirty="0"/>
              <a:t/>
            </a:r>
            <a:br>
              <a:rPr lang="ru-RU" sz="2400" dirty="0"/>
            </a:br>
            <a:endParaRPr lang="en-US" sz="2400" dirty="0"/>
          </a:p>
          <a:p>
            <a:pPr>
              <a:lnSpc>
                <a:spcPct val="80000"/>
              </a:lnSpc>
            </a:pPr>
            <a:r>
              <a:rPr lang="ru-RU" sz="2400" dirty="0"/>
              <a:t>- </a:t>
            </a:r>
            <a:r>
              <a:rPr lang="ru-RU" sz="2400" dirty="0" err="1"/>
              <a:t>Composed</a:t>
            </a:r>
            <a:r>
              <a:rPr lang="ru-RU" sz="2400" dirty="0"/>
              <a:t> </a:t>
            </a:r>
            <a:r>
              <a:rPr lang="ru-RU" sz="2400" dirty="0" err="1"/>
              <a:t>of</a:t>
            </a:r>
            <a:r>
              <a:rPr lang="ru-RU" sz="2400" dirty="0"/>
              <a:t> </a:t>
            </a:r>
            <a:r>
              <a:rPr lang="ru-RU" sz="2400" dirty="0" err="1"/>
              <a:t>nine</a:t>
            </a:r>
            <a:r>
              <a:rPr lang="ru-RU" sz="2400" dirty="0"/>
              <a:t> </a:t>
            </a:r>
            <a:r>
              <a:rPr lang="ru-RU" sz="2400" dirty="0" err="1"/>
              <a:t>tubes</a:t>
            </a:r>
            <a:r>
              <a:rPr lang="ru-RU" sz="2400" dirty="0"/>
              <a:t>, </a:t>
            </a:r>
            <a:r>
              <a:rPr lang="ru-RU" sz="2400" dirty="0" err="1"/>
              <a:t>each</a:t>
            </a:r>
            <a:r>
              <a:rPr lang="ru-RU" sz="2400" dirty="0"/>
              <a:t> </a:t>
            </a:r>
            <a:r>
              <a:rPr lang="ru-RU" sz="2400" dirty="0" err="1"/>
              <a:t>with</a:t>
            </a:r>
            <a:r>
              <a:rPr lang="ru-RU" sz="2400" dirty="0"/>
              <a:t> </a:t>
            </a:r>
            <a:r>
              <a:rPr lang="ru-RU" sz="2400" dirty="0" err="1"/>
              <a:t>three</a:t>
            </a:r>
            <a:r>
              <a:rPr lang="ru-RU" sz="2400" dirty="0"/>
              <a:t> </a:t>
            </a:r>
            <a:r>
              <a:rPr lang="ru-RU" sz="2400" dirty="0" err="1"/>
              <a:t>tubules</a:t>
            </a:r>
            <a:r>
              <a:rPr lang="ru-RU" sz="2400" dirty="0"/>
              <a:t/>
            </a:r>
            <a:br>
              <a:rPr lang="ru-RU" sz="2400" dirty="0"/>
            </a:br>
            <a:endParaRPr lang="en-US" sz="2400" dirty="0"/>
          </a:p>
          <a:p>
            <a:pPr>
              <a:lnSpc>
                <a:spcPct val="80000"/>
              </a:lnSpc>
            </a:pPr>
            <a:r>
              <a:rPr lang="ru-RU" sz="2400" dirty="0"/>
              <a:t>- </a:t>
            </a:r>
            <a:r>
              <a:rPr lang="ru-RU" sz="2400" dirty="0" err="1"/>
              <a:t>Involved</a:t>
            </a:r>
            <a:r>
              <a:rPr lang="ru-RU" sz="2400" dirty="0"/>
              <a:t> </a:t>
            </a:r>
            <a:r>
              <a:rPr lang="ru-RU" sz="2400" dirty="0" err="1"/>
              <a:t>in</a:t>
            </a:r>
            <a:r>
              <a:rPr lang="ru-RU" sz="2400" dirty="0"/>
              <a:t> </a:t>
            </a:r>
            <a:r>
              <a:rPr lang="ru-RU" sz="2400" dirty="0" err="1"/>
              <a:t>cellular</a:t>
            </a:r>
            <a:r>
              <a:rPr lang="ru-RU" sz="2400" dirty="0"/>
              <a:t> </a:t>
            </a:r>
            <a:r>
              <a:rPr lang="ru-RU" sz="2400" dirty="0" err="1"/>
              <a:t>division</a:t>
            </a:r>
            <a:r>
              <a:rPr lang="ru-RU" sz="2400" dirty="0"/>
              <a:t/>
            </a:r>
            <a:br>
              <a:rPr lang="ru-RU" sz="2400" dirty="0"/>
            </a:br>
            <a:endParaRPr lang="en-US" sz="2400" dirty="0"/>
          </a:p>
          <a:p>
            <a:pPr>
              <a:lnSpc>
                <a:spcPct val="80000"/>
              </a:lnSpc>
            </a:pPr>
            <a:r>
              <a:rPr lang="ru-RU" sz="2400" dirty="0"/>
              <a:t>- </a:t>
            </a:r>
            <a:r>
              <a:rPr lang="ru-RU" sz="2400" dirty="0" err="1"/>
              <a:t>Lie</a:t>
            </a:r>
            <a:r>
              <a:rPr lang="ru-RU" sz="2400" dirty="0"/>
              <a:t> </a:t>
            </a:r>
            <a:r>
              <a:rPr lang="ru-RU" sz="2400" dirty="0" err="1"/>
              <a:t>at</a:t>
            </a:r>
            <a:r>
              <a:rPr lang="ru-RU" sz="2400" dirty="0"/>
              <a:t> </a:t>
            </a:r>
            <a:r>
              <a:rPr lang="ru-RU" sz="2400" dirty="0" err="1"/>
              <a:t>right</a:t>
            </a:r>
            <a:r>
              <a:rPr lang="ru-RU" sz="2400" dirty="0"/>
              <a:t> </a:t>
            </a:r>
            <a:r>
              <a:rPr lang="ru-RU" sz="2400" dirty="0" err="1"/>
              <a:t>angles</a:t>
            </a:r>
            <a:r>
              <a:rPr lang="ru-RU" sz="2400" dirty="0"/>
              <a:t> </a:t>
            </a:r>
            <a:r>
              <a:rPr lang="ru-RU" sz="2400" dirty="0" err="1"/>
              <a:t>to</a:t>
            </a:r>
            <a:r>
              <a:rPr lang="ru-RU" sz="2400" dirty="0"/>
              <a:t> </a:t>
            </a:r>
            <a:r>
              <a:rPr lang="ru-RU" sz="2400" dirty="0" err="1"/>
              <a:t>each</a:t>
            </a:r>
            <a:r>
              <a:rPr lang="ru-RU" sz="2400" dirty="0"/>
              <a:t> </a:t>
            </a:r>
            <a:r>
              <a:rPr lang="ru-RU" sz="2400" dirty="0" err="1"/>
              <a:t>other</a:t>
            </a:r>
            <a:r>
              <a:rPr lang="ru-RU" sz="2400" dirty="0"/>
              <a:t> </a:t>
            </a:r>
          </a:p>
        </p:txBody>
      </p:sp>
      <p:pic>
        <p:nvPicPr>
          <p:cNvPr id="47114" name="Picture 10" descr="Image116"/>
          <p:cNvPicPr>
            <a:picLocks noChangeAspect="1" noChangeArrowheads="1"/>
          </p:cNvPicPr>
          <p:nvPr/>
        </p:nvPicPr>
        <p:blipFill>
          <a:blip r:embed="rId2" cstate="email">
            <a:extLst>
              <a:ext uri="{28A0092B-C50C-407E-A947-70E740481C1C}">
                <a14:useLocalDpi xmlns:a14="http://schemas.microsoft.com/office/drawing/2010/main"/>
              </a:ext>
            </a:extLst>
          </a:blip>
          <a:srcRect t="1759" r="318" b="4990"/>
          <a:stretch>
            <a:fillRect/>
          </a:stretch>
        </p:blipFill>
        <p:spPr bwMode="auto">
          <a:xfrm>
            <a:off x="3087011" y="1196753"/>
            <a:ext cx="5517437" cy="47743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107">
                                            <p:txEl>
                                              <p:pRg st="1" end="1"/>
                                            </p:txEl>
                                          </p:spTgt>
                                        </p:tgtEl>
                                        <p:attrNameLst>
                                          <p:attrName>style.visibility</p:attrName>
                                        </p:attrNameLst>
                                      </p:cBhvr>
                                      <p:to>
                                        <p:strVal val="visible"/>
                                      </p:to>
                                    </p:set>
                                    <p:anim calcmode="lin" valueType="num">
                                      <p:cBhvr additive="base">
                                        <p:cTn id="12"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7107">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7107">
                                            <p:txEl>
                                              <p:pRg st="2" end="2"/>
                                            </p:txEl>
                                          </p:spTgt>
                                        </p:tgtEl>
                                        <p:attrNameLst>
                                          <p:attrName>style.visibility</p:attrName>
                                        </p:attrNameLst>
                                      </p:cBhvr>
                                      <p:to>
                                        <p:strVal val="visible"/>
                                      </p:to>
                                    </p:set>
                                    <p:anim calcmode="lin" valueType="num">
                                      <p:cBhvr additive="base">
                                        <p:cTn id="17" dur="500" fill="hold"/>
                                        <p:tgtEl>
                                          <p:spTgt spid="47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107">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7107">
                                            <p:txEl>
                                              <p:pRg st="3" end="3"/>
                                            </p:txEl>
                                          </p:spTgt>
                                        </p:tgtEl>
                                        <p:attrNameLst>
                                          <p:attrName>style.visibility</p:attrName>
                                        </p:attrNameLst>
                                      </p:cBhvr>
                                      <p:to>
                                        <p:strVal val="visible"/>
                                      </p:to>
                                    </p:set>
                                    <p:anim calcmode="lin" valueType="num">
                                      <p:cBhvr additive="base">
                                        <p:cTn id="22" dur="500" fill="hold"/>
                                        <p:tgtEl>
                                          <p:spTgt spid="47107">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47107">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47107">
                                            <p:txEl>
                                              <p:pRg st="4" end="4"/>
                                            </p:txEl>
                                          </p:spTgt>
                                        </p:tgtEl>
                                        <p:attrNameLst>
                                          <p:attrName>style.visibility</p:attrName>
                                        </p:attrNameLst>
                                      </p:cBhvr>
                                      <p:to>
                                        <p:strVal val="visible"/>
                                      </p:to>
                                    </p:set>
                                    <p:anim calcmode="lin" valueType="num">
                                      <p:cBhvr additive="base">
                                        <p:cTn id="27" dur="500" fill="hold"/>
                                        <p:tgtEl>
                                          <p:spTgt spid="4710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710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7114"/>
                                        </p:tgtEl>
                                        <p:attrNameLst>
                                          <p:attrName>style.visibility</p:attrName>
                                        </p:attrNameLst>
                                      </p:cBhvr>
                                      <p:to>
                                        <p:strVal val="visible"/>
                                      </p:to>
                                    </p:set>
                                    <p:anim calcmode="lin" valueType="num">
                                      <p:cBhvr additive="base">
                                        <p:cTn id="31" dur="500" fill="hold"/>
                                        <p:tgtEl>
                                          <p:spTgt spid="47114"/>
                                        </p:tgtEl>
                                        <p:attrNameLst>
                                          <p:attrName>ppt_x</p:attrName>
                                        </p:attrNameLst>
                                      </p:cBhvr>
                                      <p:tavLst>
                                        <p:tav tm="0">
                                          <p:val>
                                            <p:strVal val="#ppt_x"/>
                                          </p:val>
                                        </p:tav>
                                        <p:tav tm="100000">
                                          <p:val>
                                            <p:strVal val="#ppt_x"/>
                                          </p:val>
                                        </p:tav>
                                      </p:tavLst>
                                    </p:anim>
                                    <p:anim calcmode="lin" valueType="num">
                                      <p:cBhvr additive="base">
                                        <p:cTn id="32" dur="500" fill="hold"/>
                                        <p:tgtEl>
                                          <p:spTgt spid="47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154</a:t>
            </a:fld>
            <a:endParaRPr lang="ru-RU"/>
          </a:p>
        </p:txBody>
      </p:sp>
      <p:sp>
        <p:nvSpPr>
          <p:cNvPr id="5121" name="Rectangle 1"/>
          <p:cNvSpPr>
            <a:spLocks noChangeArrowheads="1"/>
          </p:cNvSpPr>
          <p:nvPr/>
        </p:nvSpPr>
        <p:spPr bwMode="auto">
          <a:xfrm>
            <a:off x="0" y="486477"/>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all volume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animal or young plant cells.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plant cell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differentiation</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small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vacuolar bubbles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large vacuole</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en-US" sz="2400" b="1" dirty="0" smtClean="0">
                <a:solidFill>
                  <a:srgbClr val="00B050"/>
                </a:solidFill>
                <a:latin typeface="Arial" pitchFamily="34" charset="0"/>
                <a:ea typeface="Calibri" pitchFamily="34" charset="0"/>
                <a:cs typeface="Arial" pitchFamily="34" charset="0"/>
              </a:rPr>
              <a:t>	Cytoplasm</a:t>
            </a:r>
            <a:r>
              <a:rPr lang="en-US" sz="2400" dirty="0" smtClean="0">
                <a:solidFill>
                  <a:srgbClr val="00B050"/>
                </a:solidFill>
                <a:latin typeface="Arial" pitchFamily="34" charset="0"/>
                <a:ea typeface="Calibri" pitchFamily="34" charset="0"/>
                <a:cs typeface="Arial" pitchFamily="34" charset="0"/>
              </a:rPr>
              <a:t> </a:t>
            </a:r>
            <a:r>
              <a:rPr lang="en-US" sz="2400" b="1" dirty="0" smtClean="0">
                <a:solidFill>
                  <a:srgbClr val="00B050"/>
                </a:solidFill>
                <a:latin typeface="Arial" pitchFamily="34" charset="0"/>
                <a:ea typeface="Calibri" pitchFamily="34" charset="0"/>
                <a:cs typeface="Arial" pitchFamily="34" charset="0"/>
              </a:rPr>
              <a:t>movement</a:t>
            </a:r>
            <a:r>
              <a:rPr lang="en-US" sz="2400" dirty="0" smtClean="0">
                <a:solidFill>
                  <a:srgbClr val="00B050"/>
                </a:solidFill>
                <a:latin typeface="Arial" pitchFamily="34" charset="0"/>
                <a:ea typeface="Calibri" pitchFamily="34" charset="0"/>
                <a:cs typeface="Arial" pitchFamily="34" charset="0"/>
              </a:rPr>
              <a:t> </a:t>
            </a:r>
            <a:r>
              <a:rPr lang="en-US" sz="2400" b="1" dirty="0" smtClean="0">
                <a:solidFill>
                  <a:srgbClr val="00B050"/>
                </a:solidFill>
                <a:latin typeface="Arial" pitchFamily="34" charset="0"/>
                <a:ea typeface="Calibri" pitchFamily="34" charset="0"/>
                <a:cs typeface="Arial" pitchFamily="34" charset="0"/>
              </a:rPr>
              <a:t>:</a:t>
            </a:r>
            <a:r>
              <a:rPr kumimoji="0" lang="en-US" sz="2400" b="0" i="0" u="none" strike="noStrike" cap="none" normalizeH="0" baseline="0" dirty="0" smtClean="0">
                <a:ln>
                  <a:noFill/>
                </a:ln>
                <a:solidFill>
                  <a:srgbClr val="00B050"/>
                </a:solidFill>
                <a:effectLst/>
                <a:latin typeface="Arial" pitchFamily="34" charset="0"/>
                <a:ea typeface="Calibri" pitchFamily="34" charset="0"/>
                <a:cs typeface="Arial" pitchFamily="34" charset="0"/>
              </a:rPr>
              <a:t> </a:t>
            </a:r>
          </a:p>
          <a:p>
            <a:pPr lvl="0"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good for </a:t>
            </a:r>
            <a:r>
              <a:rPr lang="en-US" sz="2400" dirty="0" smtClean="0">
                <a:latin typeface="Arial" pitchFamily="34" charset="0"/>
                <a:ea typeface="Calibri" pitchFamily="34" charset="0"/>
                <a:cs typeface="Arial" pitchFamily="34" charset="0"/>
              </a:rPr>
              <a:t>organelles placement,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for biochemical reactions, for metabolic products release, etc.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main mechanism of the locomotion in </a:t>
            </a: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protists</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Amoeba</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lang="en-US" sz="2400" dirty="0" smtClean="0">
                <a:latin typeface="Arial" pitchFamily="34" charset="0"/>
                <a:cs typeface="Arial" pitchFamily="34" charset="0"/>
              </a:rPr>
              <a:t> 	</a:t>
            </a:r>
          </a:p>
          <a:p>
            <a:pPr lvl="0" eaLnBrk="0" fontAlgn="base" hangingPunct="0">
              <a:spcBef>
                <a:spcPct val="0"/>
              </a:spcBef>
              <a:spcAft>
                <a:spcPct val="0"/>
              </a:spcAft>
            </a:pPr>
            <a:r>
              <a:rPr lang="en-US" sz="2400" b="1" dirty="0" smtClean="0">
                <a:latin typeface="Arial" pitchFamily="34" charset="0"/>
                <a:ea typeface="Calibri" pitchFamily="34" charset="0"/>
                <a:cs typeface="Arial" pitchFamily="34" charset="0"/>
              </a:rPr>
              <a:t>Cytoplasm water </a:t>
            </a:r>
            <a:r>
              <a:rPr lang="en-US" sz="2400" dirty="0" smtClean="0">
                <a:latin typeface="Arial" pitchFamily="34" charset="0"/>
                <a:ea typeface="Calibri" pitchFamily="34" charset="0"/>
                <a:cs typeface="Arial" pitchFamily="34" charset="0"/>
              </a:rPr>
              <a:t>content is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75-85%.</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lang="en-US" sz="2400" dirty="0" smtClean="0">
              <a:latin typeface="Arial" pitchFamily="34" charset="0"/>
              <a:ea typeface="Calibri" pitchFamily="34" charset="0"/>
              <a:cs typeface="Arial" pitchFamily="34" charset="0"/>
            </a:endParaRPr>
          </a:p>
          <a:p>
            <a:pPr lvl="0" eaLnBrk="0" fontAlgn="base" hangingPunct="0">
              <a:spcBef>
                <a:spcPct val="0"/>
              </a:spcBef>
              <a:spcAft>
                <a:spcPct val="0"/>
              </a:spcAft>
            </a:pPr>
            <a:r>
              <a:rPr lang="en-US" sz="2400" dirty="0" smtClean="0">
                <a:latin typeface="Arial" pitchFamily="34" charset="0"/>
                <a:ea typeface="Calibri" pitchFamily="34" charset="0"/>
                <a:cs typeface="Arial" pitchFamily="34" charset="0"/>
              </a:rPr>
              <a:t>O</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ther constituents: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en-US" sz="2400" dirty="0" smtClean="0">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proteins &amp; amino acids - 10-12%,   </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carbohydrates 4-6%, </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lipids – 2-3%, </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inorganic &amp; other compounds – 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All these are in colloidal solution, which is not mixed with water or vacuole content. </a:t>
            </a:r>
            <a:r>
              <a:rPr lang="en-US" sz="2400" dirty="0" smtClean="0">
                <a:latin typeface="Arial" pitchFamily="34" charset="0"/>
                <a:ea typeface="Calibri" pitchFamily="34" charset="0"/>
                <a:cs typeface="Arial" pitchFamily="34" charset="0"/>
              </a:rPr>
              <a:t>Water is a medium in which all cellular activities take place. Water molecule polarity allows the formation of hydrogen bounds with other molecules of water and with molecules of other compounds, proteins, NA, carbohydrates, etc.</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0" y="1"/>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fontAlgn="base">
              <a:spcBef>
                <a:spcPct val="0"/>
              </a:spcBef>
              <a:spcAft>
                <a:spcPct val="0"/>
              </a:spcAft>
            </a:pPr>
            <a:r>
              <a:rPr lang="en-US" sz="2400" b="1" dirty="0" smtClean="0">
                <a:solidFill>
                  <a:schemeClr val="tx1"/>
                </a:solidFill>
                <a:latin typeface="Arial" pitchFamily="34" charset="0"/>
                <a:ea typeface="Calibri" pitchFamily="34" charset="0"/>
                <a:cs typeface="Arial" pitchFamily="34" charset="0"/>
              </a:rPr>
              <a:t>Cytoplasm</a:t>
            </a:r>
            <a:r>
              <a:rPr lang="en-US" sz="2400" dirty="0" smtClean="0">
                <a:solidFill>
                  <a:schemeClr val="tx1"/>
                </a:solidFill>
                <a:latin typeface="Arial" pitchFamily="34" charset="0"/>
                <a:ea typeface="Calibri" pitchFamily="34" charset="0"/>
                <a:cs typeface="Arial" pitchFamily="34" charset="0"/>
              </a:rPr>
              <a:t> </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ellsA - 0010.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427984" y="585297"/>
            <a:ext cx="4716016" cy="5683404"/>
          </a:xfrm>
          <a:prstGeom prst="rect">
            <a:avLst/>
          </a:prstGeom>
        </p:spPr>
      </p:pic>
      <p:sp>
        <p:nvSpPr>
          <p:cNvPr id="3" name="Прямоугольник 2"/>
          <p:cNvSpPr/>
          <p:nvPr/>
        </p:nvSpPr>
        <p:spPr>
          <a:xfrm>
            <a:off x="0" y="692696"/>
            <a:ext cx="4355976" cy="6001643"/>
          </a:xfrm>
          <a:prstGeom prst="rect">
            <a:avLst/>
          </a:prstGeom>
        </p:spPr>
        <p:txBody>
          <a:bodyPr wrap="square">
            <a:spAutoFit/>
          </a:bodyPr>
          <a:lstStyle/>
          <a:p>
            <a:pPr algn="ctr"/>
            <a:r>
              <a:rPr lang="en-US" sz="2400" b="1" dirty="0" smtClean="0"/>
              <a:t>Hydrogen Bonding in Water</a:t>
            </a:r>
            <a:r>
              <a:rPr lang="en-US" sz="2400" i="1" dirty="0" smtClean="0"/>
              <a:t> </a:t>
            </a:r>
          </a:p>
          <a:p>
            <a:r>
              <a:rPr lang="en-US" sz="2400" i="1" dirty="0" smtClean="0"/>
              <a:t>(Top) </a:t>
            </a:r>
            <a:r>
              <a:rPr lang="en-US" sz="2400" dirty="0" smtClean="0"/>
              <a:t>The electrons of the 2 covalent  bonds in water are closer to the oxygen atom than to the </a:t>
            </a:r>
            <a:r>
              <a:rPr lang="en-US" sz="2400" dirty="0" err="1" smtClean="0"/>
              <a:t>hydrogens</a:t>
            </a:r>
            <a:r>
              <a:rPr lang="en-US" sz="2400" dirty="0" smtClean="0"/>
              <a:t>, imparting a partial negative charge to the oxygen and a partial positive charge to the </a:t>
            </a:r>
            <a:r>
              <a:rPr lang="en-US" sz="2400" dirty="0" err="1" smtClean="0"/>
              <a:t>hydrogens</a:t>
            </a:r>
            <a:r>
              <a:rPr lang="en-US" sz="2400" dirty="0" smtClean="0"/>
              <a:t>.</a:t>
            </a:r>
            <a:r>
              <a:rPr lang="en-US" sz="2400" i="1" dirty="0" smtClean="0"/>
              <a:t> </a:t>
            </a:r>
          </a:p>
          <a:p>
            <a:r>
              <a:rPr lang="en-US" sz="2400" i="1" dirty="0" smtClean="0"/>
              <a:t>(Bottom) </a:t>
            </a:r>
            <a:r>
              <a:rPr lang="en-US" sz="2400" dirty="0" smtClean="0"/>
              <a:t>This polarity promotes the formation of hydrogen bonds between adjacent water molecules in which the hydrogen atom of one water molecule interacts weakly with the oxygen atom of an adjacent water molecule.</a:t>
            </a:r>
            <a:endParaRPr lang="ru-RU" sz="2400"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155</a:t>
            </a:fld>
            <a:endParaRPr lang="ru-RU"/>
          </a:p>
        </p:txBody>
      </p:sp>
      <p:sp>
        <p:nvSpPr>
          <p:cNvPr id="6" name="Прямокутник 5"/>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solidFill>
                  <a:prstClr val="black"/>
                </a:solidFill>
                <a:latin typeface="Arial" pitchFamily="34" charset="0"/>
                <a:cs typeface="Arial" pitchFamily="34" charset="0"/>
              </a:rPr>
              <a:t>Water Importance</a:t>
            </a:r>
            <a:endParaRPr lang="uk-UA" sz="2800" dirty="0">
              <a:latin typeface="Arial" pitchFamily="34" charset="0"/>
              <a:cs typeface="Arial" pitchFamily="34" charset="0"/>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image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60032" y="413096"/>
            <a:ext cx="4283968" cy="6475155"/>
          </a:xfrm>
          <a:prstGeom prst="rect">
            <a:avLst/>
          </a:prstGeom>
          <a:noFill/>
          <a:ln w="9525">
            <a:noFill/>
            <a:miter lim="800000"/>
            <a:headEnd/>
            <a:tailEnd/>
          </a:ln>
        </p:spPr>
      </p:pic>
      <p:sp>
        <p:nvSpPr>
          <p:cNvPr id="3481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6" name="Номер слайда 5"/>
          <p:cNvSpPr>
            <a:spLocks noGrp="1"/>
          </p:cNvSpPr>
          <p:nvPr>
            <p:ph type="sldNum" sz="quarter" idx="12"/>
          </p:nvPr>
        </p:nvSpPr>
        <p:spPr/>
        <p:txBody>
          <a:bodyPr/>
          <a:lstStyle/>
          <a:p>
            <a:fld id="{D4FEE247-F1D9-4978-BC24-E4E20778E7B9}" type="slidenum">
              <a:rPr lang="ru-RU" smtClean="0"/>
              <a:pPr/>
              <a:t>156</a:t>
            </a:fld>
            <a:endParaRPr lang="ru-RU"/>
          </a:p>
        </p:txBody>
      </p:sp>
      <p:sp>
        <p:nvSpPr>
          <p:cNvPr id="7" name="Прямоугольник 6"/>
          <p:cNvSpPr/>
          <p:nvPr/>
        </p:nvSpPr>
        <p:spPr>
          <a:xfrm>
            <a:off x="0" y="764704"/>
            <a:ext cx="4860032" cy="4154984"/>
          </a:xfrm>
          <a:prstGeom prst="rect">
            <a:avLst/>
          </a:prstGeom>
        </p:spPr>
        <p:txBody>
          <a:bodyPr wrap="square">
            <a:spAutoFit/>
          </a:bodyPr>
          <a:lstStyle/>
          <a:p>
            <a:pPr marR="38100" algn="just"/>
            <a:r>
              <a:rPr lang="en-US" sz="2400" spc="-20" dirty="0" smtClean="0">
                <a:solidFill>
                  <a:srgbClr val="000000"/>
                </a:solidFill>
                <a:latin typeface="Arial" pitchFamily="34" charset="0"/>
                <a:ea typeface="Bookman Old Style"/>
                <a:cs typeface="Arial" pitchFamily="34" charset="0"/>
              </a:rPr>
              <a:t>(Top) </a:t>
            </a:r>
            <a:r>
              <a:rPr lang="en-US" sz="2400" spc="-25" dirty="0" smtClean="0">
                <a:latin typeface="Arial" pitchFamily="34" charset="0"/>
                <a:ea typeface="Bookman Old Style"/>
                <a:cs typeface="Arial" pitchFamily="34" charset="0"/>
              </a:rPr>
              <a:t>The ability of the water molecule to form hydrogen bonds helps it to </a:t>
            </a:r>
            <a:r>
              <a:rPr lang="en-US" sz="2400" spc="-25" dirty="0" err="1" smtClean="0">
                <a:latin typeface="Arial" pitchFamily="34" charset="0"/>
                <a:ea typeface="Bookman Old Style"/>
                <a:cs typeface="Arial" pitchFamily="34" charset="0"/>
              </a:rPr>
              <a:t>solubilize</a:t>
            </a:r>
            <a:r>
              <a:rPr lang="en-US" sz="2400" spc="-25" dirty="0" smtClean="0">
                <a:latin typeface="Arial" pitchFamily="34" charset="0"/>
                <a:ea typeface="Bookman Old Style"/>
                <a:cs typeface="Arial" pitchFamily="34" charset="0"/>
              </a:rPr>
              <a:t> other substances to which it can bond.</a:t>
            </a:r>
            <a:r>
              <a:rPr lang="en-US" sz="2400" spc="-20" dirty="0" smtClean="0">
                <a:solidFill>
                  <a:srgbClr val="000000"/>
                </a:solidFill>
                <a:latin typeface="Arial" pitchFamily="34" charset="0"/>
                <a:ea typeface="Bookman Old Style"/>
                <a:cs typeface="Arial" pitchFamily="34" charset="0"/>
              </a:rPr>
              <a:t> </a:t>
            </a:r>
          </a:p>
          <a:p>
            <a:pPr marR="38100" algn="just"/>
            <a:r>
              <a:rPr lang="en-US" sz="2400" spc="-20" dirty="0" smtClean="0">
                <a:solidFill>
                  <a:srgbClr val="000000"/>
                </a:solidFill>
                <a:latin typeface="Arial" pitchFamily="34" charset="0"/>
                <a:ea typeface="Bookman Old Style"/>
                <a:cs typeface="Arial" pitchFamily="34" charset="0"/>
              </a:rPr>
              <a:t>(Middle) </a:t>
            </a:r>
            <a:r>
              <a:rPr lang="en-US" sz="2400" spc="-25" dirty="0" smtClean="0">
                <a:latin typeface="Arial" pitchFamily="34" charset="0"/>
                <a:ea typeface="Bookman Old Style"/>
                <a:cs typeface="Arial" pitchFamily="34" charset="0"/>
              </a:rPr>
              <a:t>The polarity of the water molecule allows its positively and negatively charged regions to interact with ions.</a:t>
            </a:r>
            <a:r>
              <a:rPr lang="en-US" sz="2400" spc="-20" dirty="0" smtClean="0">
                <a:solidFill>
                  <a:srgbClr val="000000"/>
                </a:solidFill>
                <a:latin typeface="Arial" pitchFamily="34" charset="0"/>
                <a:ea typeface="Bookman Old Style"/>
                <a:cs typeface="Arial" pitchFamily="34" charset="0"/>
              </a:rPr>
              <a:t> (Bottom) </a:t>
            </a:r>
            <a:r>
              <a:rPr lang="en-US" sz="2400" spc="-25" dirty="0" smtClean="0">
                <a:latin typeface="Arial" pitchFamily="34" charset="0"/>
                <a:ea typeface="Bookman Old Style"/>
                <a:cs typeface="Arial" pitchFamily="34" charset="0"/>
              </a:rPr>
              <a:t>The polarity of the water molecule also facilitates its interaction with polar molecules.</a:t>
            </a:r>
            <a:endParaRPr lang="ru-RU" sz="2400" spc="-25" dirty="0">
              <a:latin typeface="Arial" pitchFamily="34" charset="0"/>
              <a:ea typeface="Bookman Old Style"/>
              <a:cs typeface="Arial" pitchFamily="34" charset="0"/>
            </a:endParaRPr>
          </a:p>
        </p:txBody>
      </p:sp>
      <p:sp>
        <p:nvSpPr>
          <p:cNvPr id="8" name="Прямокутник 7"/>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spc="20" dirty="0" smtClean="0">
                <a:solidFill>
                  <a:srgbClr val="000000"/>
                </a:solidFill>
                <a:latin typeface="Arial" pitchFamily="34" charset="0"/>
                <a:ea typeface="Segoe UI"/>
                <a:cs typeface="Arial" pitchFamily="34" charset="0"/>
              </a:rPr>
              <a:t>Role of Water as a Solvent</a:t>
            </a:r>
            <a:r>
              <a:rPr lang="en-US" sz="2400" dirty="0" smtClean="0">
                <a:solidFill>
                  <a:srgbClr val="000000"/>
                </a:solidFill>
                <a:latin typeface="Arial" pitchFamily="34" charset="0"/>
                <a:ea typeface="Segoe UI"/>
                <a:cs typeface="Arial" pitchFamily="34" charset="0"/>
              </a:rPr>
              <a:t> </a:t>
            </a:r>
            <a:endParaRPr lang="uk-UA" sz="2400"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ellsB - 0010.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836712"/>
            <a:ext cx="9169314" cy="2924944"/>
          </a:xfrm>
          <a:prstGeom prst="rect">
            <a:avLst/>
          </a:prstGeom>
        </p:spPr>
      </p:pic>
      <p:sp>
        <p:nvSpPr>
          <p:cNvPr id="614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6" name="Номер слайда 5"/>
          <p:cNvSpPr>
            <a:spLocks noGrp="1"/>
          </p:cNvSpPr>
          <p:nvPr>
            <p:ph type="sldNum" sz="quarter" idx="12"/>
          </p:nvPr>
        </p:nvSpPr>
        <p:spPr/>
        <p:txBody>
          <a:bodyPr/>
          <a:lstStyle/>
          <a:p>
            <a:fld id="{D4FEE247-F1D9-4978-BC24-E4E20778E7B9}" type="slidenum">
              <a:rPr lang="ru-RU" smtClean="0"/>
              <a:pPr/>
              <a:t>157</a:t>
            </a:fld>
            <a:endParaRPr lang="ru-RU"/>
          </a:p>
        </p:txBody>
      </p:sp>
      <p:sp>
        <p:nvSpPr>
          <p:cNvPr id="7" name="Прямоугольник 6"/>
          <p:cNvSpPr/>
          <p:nvPr/>
        </p:nvSpPr>
        <p:spPr>
          <a:xfrm>
            <a:off x="0" y="3789040"/>
            <a:ext cx="9144000" cy="2677656"/>
          </a:xfrm>
          <a:prstGeom prst="rect">
            <a:avLst/>
          </a:prstGeom>
        </p:spPr>
        <p:txBody>
          <a:bodyPr wrap="square">
            <a:spAutoFit/>
          </a:bodyPr>
          <a:lstStyle/>
          <a:p>
            <a:r>
              <a:rPr lang="en-US" sz="2800" spc="-25" dirty="0" smtClean="0">
                <a:solidFill>
                  <a:srgbClr val="000000"/>
                </a:solidFill>
                <a:latin typeface="Arial" pitchFamily="34" charset="0"/>
                <a:ea typeface="Bookman Old Style"/>
                <a:cs typeface="Arial" pitchFamily="34" charset="0"/>
              </a:rPr>
              <a:t>The </a:t>
            </a:r>
            <a:r>
              <a:rPr lang="en-US" sz="2800" spc="-25" dirty="0" smtClean="0">
                <a:latin typeface="Arial" pitchFamily="34" charset="0"/>
                <a:ea typeface="Bookman Old Style"/>
                <a:cs typeface="Arial" pitchFamily="34" charset="0"/>
              </a:rPr>
              <a:t>colored circles represent chemical building blocks used in the construction of macromolecules.</a:t>
            </a:r>
            <a:r>
              <a:rPr lang="en-US" sz="2800" spc="-20" dirty="0" smtClean="0">
                <a:solidFill>
                  <a:srgbClr val="000000"/>
                </a:solidFill>
                <a:latin typeface="Arial" pitchFamily="34" charset="0"/>
                <a:ea typeface="Bookman Old Style"/>
                <a:cs typeface="Arial" pitchFamily="34" charset="0"/>
              </a:rPr>
              <a:t> </a:t>
            </a:r>
          </a:p>
          <a:p>
            <a:r>
              <a:rPr lang="en-US" sz="2800" spc="-20" dirty="0" smtClean="0">
                <a:solidFill>
                  <a:srgbClr val="000000"/>
                </a:solidFill>
                <a:latin typeface="Arial" pitchFamily="34" charset="0"/>
                <a:ea typeface="Bookman Old Style"/>
                <a:cs typeface="Arial" pitchFamily="34" charset="0"/>
              </a:rPr>
              <a:t>(Top) </a:t>
            </a:r>
            <a:r>
              <a:rPr lang="en-US" sz="2800" spc="-25" dirty="0" smtClean="0">
                <a:latin typeface="Arial" pitchFamily="34" charset="0"/>
                <a:ea typeface="Bookman Old Style"/>
                <a:cs typeface="Arial" pitchFamily="34" charset="0"/>
              </a:rPr>
              <a:t>Macromolecules are built up by dehydration reactions in which water is a product.</a:t>
            </a:r>
            <a:r>
              <a:rPr lang="en-US" sz="2800" spc="-20" dirty="0" smtClean="0">
                <a:solidFill>
                  <a:srgbClr val="000000"/>
                </a:solidFill>
                <a:latin typeface="Arial" pitchFamily="34" charset="0"/>
                <a:ea typeface="Bookman Old Style"/>
                <a:cs typeface="Arial" pitchFamily="34" charset="0"/>
              </a:rPr>
              <a:t> </a:t>
            </a:r>
          </a:p>
          <a:p>
            <a:r>
              <a:rPr lang="en-US" sz="2800" spc="-20" dirty="0" smtClean="0">
                <a:solidFill>
                  <a:srgbClr val="000000"/>
                </a:solidFill>
                <a:latin typeface="Arial" pitchFamily="34" charset="0"/>
                <a:ea typeface="Bookman Old Style"/>
                <a:cs typeface="Arial" pitchFamily="34" charset="0"/>
              </a:rPr>
              <a:t>(Bottom) </a:t>
            </a:r>
            <a:r>
              <a:rPr lang="en-US" sz="2800" spc="-25" dirty="0" smtClean="0">
                <a:latin typeface="Arial" pitchFamily="34" charset="0"/>
                <a:ea typeface="Bookman Old Style"/>
                <a:cs typeface="Arial" pitchFamily="34" charset="0"/>
              </a:rPr>
              <a:t>Macromolecules are broken down by hydrolysis reactions in which water is a reactant.</a:t>
            </a:r>
            <a:endParaRPr lang="ru-RU" sz="2800" spc="-25" dirty="0">
              <a:latin typeface="Arial" pitchFamily="34" charset="0"/>
              <a:ea typeface="Bookman Old Style"/>
              <a:cs typeface="Arial" pitchFamily="34" charset="0"/>
            </a:endParaRPr>
          </a:p>
        </p:txBody>
      </p:sp>
      <p:sp>
        <p:nvSpPr>
          <p:cNvPr id="8" name="Прямокутник 7"/>
          <p:cNvSpPr/>
          <p:nvPr/>
        </p:nvSpPr>
        <p:spPr>
          <a:xfrm>
            <a:off x="0"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spc="20" dirty="0" smtClean="0">
                <a:latin typeface="Arial" pitchFamily="34" charset="0"/>
                <a:ea typeface="Segoe UI"/>
                <a:cs typeface="Arial" pitchFamily="34" charset="0"/>
              </a:rPr>
              <a:t>Role of Water as a Product and Reactant in the Formation and Breakdown of Macromolecules </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158</a:t>
            </a:fld>
            <a:endParaRPr lang="ru-RU"/>
          </a:p>
        </p:txBody>
      </p:sp>
      <p:sp>
        <p:nvSpPr>
          <p:cNvPr id="126977" name="Rectangle 1"/>
          <p:cNvSpPr>
            <a:spLocks noChangeArrowheads="1"/>
          </p:cNvSpPr>
          <p:nvPr/>
        </p:nvSpPr>
        <p:spPr bwMode="auto">
          <a:xfrm>
            <a:off x="107504" y="1052736"/>
            <a:ext cx="9036496"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There are 4 main classes of biological</a:t>
            </a:r>
            <a:r>
              <a:rPr kumimoji="0" lang="en-US" sz="28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molecules: nucleic acids,  proteins, </a:t>
            </a:r>
            <a:r>
              <a:rPr lang="en-US" sz="2800" dirty="0" smtClean="0">
                <a:solidFill>
                  <a:srgbClr val="0070C0"/>
                </a:solidFill>
                <a:latin typeface="Calibri" pitchFamily="34" charset="0"/>
                <a:ea typeface="Calibri" pitchFamily="34" charset="0"/>
                <a:cs typeface="Times New Roman" pitchFamily="18" charset="0"/>
              </a:rPr>
              <a:t>carbohydrates and lipids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main functions of </a:t>
            </a:r>
            <a:r>
              <a:rPr kumimoji="0" lang="en-US" sz="2800" b="0" i="0" u="none" strike="noStrike" cap="none" normalizeH="0" baseline="0" dirty="0" smtClean="0">
                <a:ln>
                  <a:noFill/>
                </a:ln>
                <a:solidFill>
                  <a:srgbClr val="0070C0"/>
                </a:solidFill>
                <a:effectLst/>
                <a:latin typeface="Calibri" pitchFamily="34" charset="0"/>
                <a:ea typeface="Calibri" pitchFamily="34" charset="0"/>
                <a:cs typeface="Times New Roman" pitchFamily="18" charset="0"/>
              </a:rPr>
              <a:t>carbohydrates and lipids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is structural and to serve as energy storing compounds.</a:t>
            </a:r>
            <a:endParaRPr kumimoji="0" lang="ru-RU" sz="2800" b="0" i="0" u="none" strike="noStrike" cap="none" normalizeH="0" baseline="0" dirty="0" smtClean="0">
              <a:ln>
                <a:noFill/>
              </a:ln>
              <a:solidFill>
                <a:schemeClr val="tx1"/>
              </a:solidFill>
              <a:effectLst/>
              <a:latin typeface="Arial" pitchFamily="34" charset="0"/>
            </a:endParaRPr>
          </a:p>
          <a:p>
            <a:pPr lvl="0" eaLnBrk="0" fontAlgn="base" hangingPunct="0">
              <a:spcBef>
                <a:spcPct val="0"/>
              </a:spcBef>
              <a:spcAft>
                <a:spcPct val="0"/>
              </a:spcAf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a:t>
            </a:r>
            <a:r>
              <a:rPr kumimoji="0" lang="en-US" sz="2800" b="0" i="0" u="none" strike="noStrike" cap="none" normalizeH="0" baseline="0" dirty="0" smtClean="0">
                <a:ln>
                  <a:noFill/>
                </a:ln>
                <a:solidFill>
                  <a:srgbClr val="0070C0"/>
                </a:solidFill>
                <a:effectLst/>
                <a:latin typeface="Calibri" pitchFamily="34" charset="0"/>
                <a:ea typeface="Calibri" pitchFamily="34" charset="0"/>
                <a:cs typeface="Times New Roman" pitchFamily="18" charset="0"/>
              </a:rPr>
              <a:t>DNA and RNA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are key molecules in storage and realization of genetic information and have structural function also</a:t>
            </a:r>
            <a:r>
              <a:rPr kumimoji="0" lang="en-US" sz="28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(ex., </a:t>
            </a:r>
            <a:r>
              <a:rPr kumimoji="0" lang="en-US" sz="28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r</a:t>
            </a:r>
            <a:r>
              <a:rPr lang="en-US" sz="2800" dirty="0" err="1" smtClean="0"/>
              <a:t>ibosomes</a:t>
            </a:r>
            <a:r>
              <a:rPr kumimoji="0" lang="en-US" sz="28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a:t>
            </a:r>
            <a:endParaRPr kumimoji="0" lang="en-US" sz="2800" b="0" i="0" u="none" strike="noStrike" cap="none" normalizeH="0" baseline="0" dirty="0" smtClean="0">
              <a:ln>
                <a:noFill/>
              </a:ln>
              <a:solidFill>
                <a:schemeClr val="tx1"/>
              </a:solidFill>
              <a:effectLst/>
              <a:latin typeface="Arial" pitchFamily="34" charset="0"/>
            </a:endParaRPr>
          </a:p>
        </p:txBody>
      </p:sp>
      <p:sp>
        <p:nvSpPr>
          <p:cNvPr id="4" name="Прямокутник 3"/>
          <p:cNvSpPr/>
          <p:nvPr/>
        </p:nvSpPr>
        <p:spPr>
          <a:xfrm>
            <a:off x="0" y="93733"/>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solidFill>
                  <a:prstClr val="black"/>
                </a:solidFill>
                <a:latin typeface="Arial" pitchFamily="34" charset="0"/>
                <a:ea typeface="Calibri" pitchFamily="34" charset="0"/>
                <a:cs typeface="Arial" pitchFamily="34" charset="0"/>
              </a:rPr>
              <a:t>Classes of biological molecules</a:t>
            </a:r>
            <a:endParaRPr lang="uk-UA" sz="2800" b="1" dirty="0">
              <a:latin typeface="Arial" pitchFamily="34" charset="0"/>
              <a:cs typeface="Arial" pitchFamily="34" charset="0"/>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Grp="1" noRot="1" noChangeArrowheads="1"/>
          </p:cNvSpPr>
          <p:nvPr>
            <p:ph type="title"/>
          </p:nvPr>
        </p:nvSpPr>
        <p:spPr>
          <a:xfrm>
            <a:off x="3059832" y="53752"/>
            <a:ext cx="3312368" cy="494928"/>
          </a:xfrm>
        </p:spPr>
        <p:txBody>
          <a:bodyPr>
            <a:normAutofit fontScale="90000"/>
          </a:bodyPr>
          <a:lstStyle/>
          <a:p>
            <a:r>
              <a:rPr lang="en-US" sz="4800" b="0" dirty="0"/>
              <a:t>Nucleic acids</a:t>
            </a:r>
            <a:endParaRPr lang="ru-RU" sz="4800" b="0" dirty="0"/>
          </a:p>
        </p:txBody>
      </p:sp>
      <p:pic>
        <p:nvPicPr>
          <p:cNvPr id="142343" name="Picture 7" descr="0837-2_00_0537"/>
          <p:cNvPicPr>
            <a:picLocks noGrp="1" noChangeAspect="1" noChangeArrowheads="1"/>
          </p:cNvPicPr>
          <p:nvPr>
            <p:ph sz="half" idx="4294967295"/>
          </p:nvPr>
        </p:nvPicPr>
        <p:blipFill>
          <a:blip r:embed="rId2" cstate="email">
            <a:extLst>
              <a:ext uri="{28A0092B-C50C-407E-A947-70E740481C1C}">
                <a14:useLocalDpi xmlns:a14="http://schemas.microsoft.com/office/drawing/2010/main"/>
              </a:ext>
            </a:extLst>
          </a:blip>
          <a:srcRect l="3666" t="2251" b="952"/>
          <a:stretch>
            <a:fillRect/>
          </a:stretch>
        </p:blipFill>
        <p:spPr>
          <a:xfrm>
            <a:off x="2051720" y="548679"/>
            <a:ext cx="5415372" cy="4431885"/>
          </a:xfrm>
          <a:noFill/>
          <a:ln w="38100">
            <a:solidFill>
              <a:schemeClr val="tx1"/>
            </a:solidFill>
          </a:ln>
        </p:spPr>
      </p:pic>
      <p:sp>
        <p:nvSpPr>
          <p:cNvPr id="8" name="Прямоугольник 7"/>
          <p:cNvSpPr/>
          <p:nvPr/>
        </p:nvSpPr>
        <p:spPr>
          <a:xfrm>
            <a:off x="1259632" y="5097841"/>
            <a:ext cx="6840760" cy="1421928"/>
          </a:xfrm>
          <a:prstGeom prst="rect">
            <a:avLst/>
          </a:prstGeom>
        </p:spPr>
        <p:txBody>
          <a:bodyPr wrap="square">
            <a:spAutoFit/>
          </a:bodyPr>
          <a:lstStyle/>
          <a:p>
            <a:pPr>
              <a:lnSpc>
                <a:spcPct val="80000"/>
              </a:lnSpc>
            </a:pPr>
            <a:r>
              <a:rPr lang="en-US" dirty="0" smtClean="0"/>
              <a:t>The nucleic acids are polymers of nucleotides. </a:t>
            </a:r>
            <a:r>
              <a:rPr lang="en-US" b="1" dirty="0" smtClean="0">
                <a:solidFill>
                  <a:schemeClr val="tx2"/>
                </a:solidFill>
              </a:rPr>
              <a:t>A nucleotide consist of:</a:t>
            </a:r>
            <a:r>
              <a:rPr lang="en-US" b="1" dirty="0" smtClean="0"/>
              <a:t> </a:t>
            </a:r>
          </a:p>
          <a:p>
            <a:pPr marL="342900" indent="-342900">
              <a:lnSpc>
                <a:spcPct val="80000"/>
              </a:lnSpc>
              <a:buAutoNum type="arabicParenR"/>
            </a:pPr>
            <a:r>
              <a:rPr lang="en-US" dirty="0" smtClean="0"/>
              <a:t>5-carbon sugar (</a:t>
            </a:r>
            <a:r>
              <a:rPr lang="en-US" dirty="0" err="1" smtClean="0"/>
              <a:t>deoxyribose</a:t>
            </a:r>
            <a:r>
              <a:rPr lang="en-US" dirty="0" smtClean="0"/>
              <a:t> in DNA and ribose in RNA);</a:t>
            </a:r>
          </a:p>
          <a:p>
            <a:pPr marL="342900" indent="-342900">
              <a:lnSpc>
                <a:spcPct val="80000"/>
              </a:lnSpc>
              <a:buAutoNum type="arabicParenR"/>
            </a:pPr>
            <a:r>
              <a:rPr lang="en-US" dirty="0" smtClean="0"/>
              <a:t>2) a phosphate group (PO</a:t>
            </a:r>
            <a:r>
              <a:rPr lang="en-US" baseline="-25000" dirty="0" smtClean="0"/>
              <a:t>4</a:t>
            </a:r>
            <a:r>
              <a:rPr lang="en-US" dirty="0" smtClean="0"/>
              <a:t>); </a:t>
            </a:r>
          </a:p>
          <a:p>
            <a:pPr>
              <a:lnSpc>
                <a:spcPct val="80000"/>
              </a:lnSpc>
            </a:pPr>
            <a:r>
              <a:rPr lang="en-US" dirty="0" smtClean="0"/>
              <a:t>3) one of five types nitrogenous bases: </a:t>
            </a:r>
          </a:p>
          <a:p>
            <a:pPr>
              <a:lnSpc>
                <a:spcPct val="80000"/>
              </a:lnSpc>
            </a:pPr>
            <a:r>
              <a:rPr lang="en-US" b="1" i="1" dirty="0" err="1" smtClean="0">
                <a:solidFill>
                  <a:srgbClr val="FF3300"/>
                </a:solidFill>
              </a:rPr>
              <a:t>Purines</a:t>
            </a:r>
            <a:r>
              <a:rPr lang="en-US" dirty="0" smtClean="0"/>
              <a:t>, 2 rings:  Adenine (A), Guanine (G);</a:t>
            </a:r>
          </a:p>
          <a:p>
            <a:pPr>
              <a:lnSpc>
                <a:spcPct val="80000"/>
              </a:lnSpc>
            </a:pPr>
            <a:r>
              <a:rPr lang="en-US" b="1" i="1" dirty="0" err="1" smtClean="0">
                <a:solidFill>
                  <a:srgbClr val="FF3300"/>
                </a:solidFill>
              </a:rPr>
              <a:t>Pyrimidines</a:t>
            </a:r>
            <a:r>
              <a:rPr lang="en-US" dirty="0" smtClean="0"/>
              <a:t>, 1 ring – Thymine (T), Cytosine (C), </a:t>
            </a:r>
            <a:r>
              <a:rPr lang="en-US" dirty="0" err="1" smtClean="0"/>
              <a:t>Uracil</a:t>
            </a:r>
            <a:r>
              <a:rPr lang="en-US" dirty="0" smtClean="0"/>
              <a:t> (U).</a:t>
            </a: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42343"/>
                                        </p:tgtEl>
                                        <p:attrNameLst>
                                          <p:attrName>style.visibility</p:attrName>
                                        </p:attrNameLst>
                                      </p:cBhvr>
                                      <p:to>
                                        <p:strVal val="visible"/>
                                      </p:to>
                                    </p:set>
                                    <p:animEffect transition="in" filter="box(in)">
                                      <p:cBhvr>
                                        <p:cTn id="7" dur="500"/>
                                        <p:tgtEl>
                                          <p:spTgt spid="142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16</a:t>
            </a:fld>
            <a:endParaRPr lang="ru-RU"/>
          </a:p>
        </p:txBody>
      </p:sp>
      <p:sp>
        <p:nvSpPr>
          <p:cNvPr id="116738" name="Rectangle 2"/>
          <p:cNvSpPr>
            <a:spLocks noChangeArrowheads="1"/>
          </p:cNvSpPr>
          <p:nvPr/>
        </p:nvSpPr>
        <p:spPr bwMode="auto">
          <a:xfrm>
            <a:off x="0" y="629974"/>
            <a:ext cx="9144000"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5113" eaLnBrk="0" fontAlgn="base" hangingPunct="0">
              <a:spcBef>
                <a:spcPct val="0"/>
              </a:spcBef>
              <a:spcAft>
                <a:spcPct val="0"/>
              </a:spcAf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energy of </a:t>
            </a:r>
            <a:r>
              <a:rPr lang="en-US" sz="2000" dirty="0" smtClean="0">
                <a:solidFill>
                  <a:srgbClr val="000000"/>
                </a:solidFill>
                <a:latin typeface="Arial" pitchFamily="34" charset="0"/>
                <a:ea typeface="Times New Roman" pitchFamily="18" charset="0"/>
                <a:cs typeface="Arial" pitchFamily="34" charset="0"/>
              </a:rPr>
              <a:t>sun</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light is trapped by light-absorbing pigments that are present in the membranes of photosynthetic cells and converted by photosynthesis into chemical energy that is stored in energy-rich carbohydrates, such as sucrose or starch. The energy trapped in these molecules provides the fuel for activities of virtually all the organisms on Earth. </a:t>
            </a:r>
          </a:p>
          <a:p>
            <a:pPr lvl="0" indent="449263" eaLnBrk="0" fontAlgn="base" hangingPunct="0">
              <a:spcBef>
                <a:spcPct val="0"/>
              </a:spcBef>
              <a:spcAft>
                <a:spcPct val="0"/>
              </a:spcAf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 humans, glucose from </a:t>
            </a:r>
            <a:r>
              <a:rPr lang="en-US" sz="2000" dirty="0" smtClean="0">
                <a:solidFill>
                  <a:srgbClr val="000000"/>
                </a:solidFill>
                <a:latin typeface="Arial" pitchFamily="34" charset="0"/>
                <a:ea typeface="Times New Roman" pitchFamily="18" charset="0"/>
                <a:cs typeface="Arial" pitchFamily="34" charset="0"/>
              </a:rPr>
              <a:t>sucrose or starch</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is released by the liver into the blood and circulates through the body delivering chemical energy to all the cells. Once in a cell, the glucose is disassembled in such a way that its energy content can be stored in a readily available form (usually as ATP) and later put to use in running all the myriad energy-requiring activities that occur in a cell.</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116737" name="Рисунок 3" descr="CellTypeImage - 000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79912" y="3783848"/>
            <a:ext cx="3397299" cy="1661375"/>
          </a:xfrm>
          <a:prstGeom prst="rect">
            <a:avLst/>
          </a:prstGeom>
          <a:noFill/>
        </p:spPr>
      </p:pic>
      <p:sp>
        <p:nvSpPr>
          <p:cNvPr id="116739" name="Rectangle 3"/>
          <p:cNvSpPr>
            <a:spLocks noChangeArrowheads="1"/>
          </p:cNvSpPr>
          <p:nvPr/>
        </p:nvSpPr>
        <p:spPr bwMode="auto">
          <a:xfrm>
            <a:off x="0" y="5356373"/>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Filamentous alga </a:t>
            </a:r>
            <a:r>
              <a:rPr kumimoji="0" lang="en-US" sz="2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Spirogyra.</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The ribbon-like chloroplast, which is seen to </a:t>
            </a: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zig-zag</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through the cell, is the site where energy from sunlight is captured and converted to chemical energy during photosynthesis.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2267744" y="0"/>
            <a:ext cx="5344861"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lvl="0" indent="449263" fontAlgn="base">
              <a:spcBef>
                <a:spcPct val="0"/>
              </a:spcBef>
              <a:spcAft>
                <a:spcPct val="0"/>
              </a:spcAft>
            </a:pPr>
            <a:r>
              <a:rPr lang="en-US" sz="2400" b="1" dirty="0" smtClean="0">
                <a:latin typeface="Arial" pitchFamily="34" charset="0"/>
                <a:ea typeface="Times New Roman" pitchFamily="18" charset="0"/>
                <a:cs typeface="Arial" pitchFamily="34" charset="0"/>
              </a:rPr>
              <a:t>Cells Acquire and Utilize Energy</a:t>
            </a:r>
            <a:endParaRPr lang="ru-RU" sz="2400" dirty="0" smtClean="0">
              <a:latin typeface="Arial" pitchFamily="34" charset="0"/>
              <a:cs typeface="Arial" pitchFamily="34" charset="0"/>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Rectangle 4"/>
          <p:cNvSpPr>
            <a:spLocks noGrp="1" noRot="1" noChangeArrowheads="1"/>
          </p:cNvSpPr>
          <p:nvPr>
            <p:ph type="title"/>
          </p:nvPr>
        </p:nvSpPr>
        <p:spPr>
          <a:xfrm>
            <a:off x="457200" y="244475"/>
            <a:ext cx="8385175" cy="592138"/>
          </a:xfrm>
        </p:spPr>
        <p:txBody>
          <a:bodyPr>
            <a:normAutofit fontScale="90000"/>
          </a:bodyPr>
          <a:lstStyle/>
          <a:p>
            <a:pPr algn="ctr"/>
            <a:r>
              <a:rPr lang="en-US" b="0"/>
              <a:t>Nucleic acids</a:t>
            </a:r>
            <a:endParaRPr lang="ru-RU" b="0"/>
          </a:p>
        </p:txBody>
      </p:sp>
      <p:sp>
        <p:nvSpPr>
          <p:cNvPr id="140291" name="Rectangle 3"/>
          <p:cNvSpPr>
            <a:spLocks noGrp="1" noRot="1" noChangeArrowheads="1"/>
          </p:cNvSpPr>
          <p:nvPr>
            <p:ph type="body" idx="4294967295"/>
          </p:nvPr>
        </p:nvSpPr>
        <p:spPr>
          <a:xfrm>
            <a:off x="467544" y="908050"/>
            <a:ext cx="8676456" cy="1296814"/>
          </a:xfrm>
        </p:spPr>
        <p:txBody>
          <a:bodyPr>
            <a:normAutofit lnSpcReduction="10000"/>
          </a:bodyPr>
          <a:lstStyle/>
          <a:p>
            <a:pPr>
              <a:lnSpc>
                <a:spcPct val="90000"/>
              </a:lnSpc>
            </a:pPr>
            <a:r>
              <a:rPr lang="en-US" sz="2800" dirty="0"/>
              <a:t>there are </a:t>
            </a:r>
            <a:r>
              <a:rPr lang="uk-UA" sz="2800" dirty="0"/>
              <a:t>2 </a:t>
            </a:r>
            <a:r>
              <a:rPr lang="en-US" sz="2800" dirty="0"/>
              <a:t>types of nucleic acids: </a:t>
            </a:r>
            <a:r>
              <a:rPr lang="en-US" sz="2800" dirty="0">
                <a:solidFill>
                  <a:srgbClr val="FF3300"/>
                </a:solidFill>
              </a:rPr>
              <a:t>DNA </a:t>
            </a:r>
            <a:r>
              <a:rPr lang="en-US" sz="2800" dirty="0"/>
              <a:t>(deoxyribonucleic acid) and </a:t>
            </a:r>
            <a:r>
              <a:rPr lang="en-US" sz="2800" dirty="0">
                <a:solidFill>
                  <a:srgbClr val="FF3300"/>
                </a:solidFill>
              </a:rPr>
              <a:t>RNA</a:t>
            </a:r>
            <a:r>
              <a:rPr lang="en-US" sz="2800" dirty="0"/>
              <a:t> (ribonucleic acid). </a:t>
            </a:r>
          </a:p>
          <a:p>
            <a:pPr>
              <a:lnSpc>
                <a:spcPct val="90000"/>
              </a:lnSpc>
            </a:pPr>
            <a:r>
              <a:rPr lang="en-US" sz="2800" dirty="0"/>
              <a:t>DNA Provides Information for the Structure of Proteins</a:t>
            </a:r>
          </a:p>
          <a:p>
            <a:pPr>
              <a:lnSpc>
                <a:spcPct val="90000"/>
              </a:lnSpc>
            </a:pPr>
            <a:endParaRPr lang="ru-RU" sz="2800" dirty="0"/>
          </a:p>
        </p:txBody>
      </p:sp>
      <p:graphicFrame>
        <p:nvGraphicFramePr>
          <p:cNvPr id="140373" name="Group 85"/>
          <p:cNvGraphicFramePr>
            <a:graphicFrameLocks noGrp="1"/>
          </p:cNvGraphicFramePr>
          <p:nvPr>
            <p:ph type="tbl" idx="1"/>
          </p:nvPr>
        </p:nvGraphicFramePr>
        <p:xfrm>
          <a:off x="611188" y="2276872"/>
          <a:ext cx="8007350" cy="3235326"/>
        </p:xfrm>
        <a:graphic>
          <a:graphicData uri="http://schemas.openxmlformats.org/drawingml/2006/table">
            <a:tbl>
              <a:tblPr/>
              <a:tblGrid>
                <a:gridCol w="1612900">
                  <a:extLst>
                    <a:ext uri="{9D8B030D-6E8A-4147-A177-3AD203B41FA5}">
                      <a16:colId xmlns:a16="http://schemas.microsoft.com/office/drawing/2014/main" val="20000"/>
                    </a:ext>
                  </a:extLst>
                </a:gridCol>
                <a:gridCol w="3308350">
                  <a:extLst>
                    <a:ext uri="{9D8B030D-6E8A-4147-A177-3AD203B41FA5}">
                      <a16:colId xmlns:a16="http://schemas.microsoft.com/office/drawing/2014/main" val="20001"/>
                    </a:ext>
                  </a:extLst>
                </a:gridCol>
                <a:gridCol w="3086100">
                  <a:extLst>
                    <a:ext uri="{9D8B030D-6E8A-4147-A177-3AD203B41FA5}">
                      <a16:colId xmlns:a16="http://schemas.microsoft.com/office/drawing/2014/main" val="20002"/>
                    </a:ext>
                  </a:extLst>
                </a:gridCol>
              </a:tblGrid>
              <a:tr h="495300">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Times New Roman" pitchFamily="18" charset="0"/>
                        </a:rPr>
                        <a:t>Structure</a:t>
                      </a:r>
                      <a:endParaRPr kumimoji="0" lang="en-US" sz="2400" b="0" i="0" u="none" strike="noStrike" cap="none" normalizeH="0" baseline="0" dirty="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Times New Roman" pitchFamily="18" charset="0"/>
                        </a:rPr>
                        <a:t>DNA</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Times New Roman" pitchFamily="18" charset="0"/>
                        </a:rPr>
                        <a:t>RNA</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93713">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Sugar</a:t>
                      </a:r>
                      <a:endParaRPr kumimoji="0" lang="en-US" sz="2400" b="0" i="0" u="none" strike="noStrike" cap="none" normalizeH="0" baseline="0" dirty="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err="1" smtClean="0">
                          <a:ln>
                            <a:noFill/>
                          </a:ln>
                          <a:solidFill>
                            <a:schemeClr val="tx1"/>
                          </a:solidFill>
                          <a:effectLst/>
                          <a:latin typeface="Arial" charset="0"/>
                          <a:cs typeface="Times New Roman" pitchFamily="18" charset="0"/>
                        </a:rPr>
                        <a:t>Deoxyribose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Ribose</a:t>
                      </a:r>
                      <a:endParaRPr kumimoji="0" lang="en-U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76300">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Bases</a:t>
                      </a:r>
                      <a:endParaRPr kumimoji="0" lang="en-US" sz="2400" b="0" i="0" u="none" strike="noStrike" cap="none" normalizeH="0" baseline="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Adenine, guanine, thymine, cytosine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Adenine, guanine, </a:t>
                      </a:r>
                      <a:r>
                        <a:rPr kumimoji="0" lang="en-US" sz="2400" b="0" i="0" u="none" strike="noStrike" cap="none" normalizeH="0" baseline="0" dirty="0" err="1" smtClean="0">
                          <a:ln>
                            <a:noFill/>
                          </a:ln>
                          <a:solidFill>
                            <a:schemeClr val="tx1"/>
                          </a:solidFill>
                          <a:effectLst/>
                          <a:latin typeface="Arial" charset="0"/>
                          <a:cs typeface="Times New Roman" pitchFamily="18" charset="0"/>
                        </a:rPr>
                        <a:t>uracil</a:t>
                      </a:r>
                      <a:r>
                        <a:rPr kumimoji="0" lang="en-US" sz="2400" b="0" i="0" u="none" strike="noStrike" cap="none" normalizeH="0" baseline="0" dirty="0" smtClean="0">
                          <a:ln>
                            <a:noFill/>
                          </a:ln>
                          <a:solidFill>
                            <a:schemeClr val="tx1"/>
                          </a:solidFill>
                          <a:effectLst/>
                          <a:latin typeface="Arial" charset="0"/>
                          <a:cs typeface="Times New Roman" pitchFamily="18" charset="0"/>
                        </a:rPr>
                        <a:t>, cytosine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74713">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Strands</a:t>
                      </a:r>
                      <a:endParaRPr kumimoji="0" lang="en-US" sz="2400" b="0" i="0" u="none" strike="noStrike" cap="none" normalizeH="0" baseline="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Double-stranded with base pairing</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Single-stranded</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95300">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Helix</a:t>
                      </a:r>
                      <a:endParaRPr kumimoji="0" lang="en-US" sz="2400" b="0" i="0" u="none" strike="noStrike" cap="none" normalizeH="0" baseline="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Yes</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No</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Rectangle 4"/>
          <p:cNvSpPr>
            <a:spLocks noGrp="1" noRot="1" noChangeArrowheads="1"/>
          </p:cNvSpPr>
          <p:nvPr>
            <p:ph type="title"/>
          </p:nvPr>
        </p:nvSpPr>
        <p:spPr>
          <a:xfrm>
            <a:off x="35496" y="188913"/>
            <a:ext cx="8385175" cy="592137"/>
          </a:xfrm>
        </p:spPr>
        <p:txBody>
          <a:bodyPr>
            <a:normAutofit fontScale="90000"/>
          </a:bodyPr>
          <a:lstStyle/>
          <a:p>
            <a:r>
              <a:rPr lang="en-US" sz="4000" dirty="0"/>
              <a:t>DNA   </a:t>
            </a:r>
            <a:r>
              <a:rPr lang="en-US" sz="4000" dirty="0" smtClean="0"/>
              <a:t>                                  </a:t>
            </a:r>
            <a:r>
              <a:rPr lang="en-US" sz="4000" dirty="0"/>
              <a:t>RNA</a:t>
            </a:r>
            <a:endParaRPr lang="ru-RU" sz="4000" dirty="0"/>
          </a:p>
        </p:txBody>
      </p:sp>
      <p:sp>
        <p:nvSpPr>
          <p:cNvPr id="145413" name="Rectangle 5"/>
          <p:cNvSpPr>
            <a:spLocks noGrp="1" noRot="1" noChangeArrowheads="1"/>
          </p:cNvSpPr>
          <p:nvPr>
            <p:ph type="body" sz="half" idx="1"/>
          </p:nvPr>
        </p:nvSpPr>
        <p:spPr>
          <a:xfrm>
            <a:off x="755973" y="980728"/>
            <a:ext cx="3095947" cy="4895850"/>
          </a:xfrm>
        </p:spPr>
        <p:txBody>
          <a:bodyPr/>
          <a:lstStyle/>
          <a:p>
            <a:pPr marL="533400" indent="-533400">
              <a:lnSpc>
                <a:spcPct val="80000"/>
              </a:lnSpc>
              <a:buNone/>
            </a:pPr>
            <a:r>
              <a:rPr lang="en-US" sz="2000" dirty="0" smtClean="0">
                <a:solidFill>
                  <a:srgbClr val="00B0F0"/>
                </a:solidFill>
                <a:latin typeface="Arial" pitchFamily="34" charset="0"/>
                <a:cs typeface="Arial" pitchFamily="34" charset="0"/>
              </a:rPr>
              <a:t>1.Located </a:t>
            </a:r>
            <a:r>
              <a:rPr lang="en-US" sz="2000" dirty="0">
                <a:solidFill>
                  <a:srgbClr val="00B0F0"/>
                </a:solidFill>
                <a:latin typeface="Arial" pitchFamily="34" charset="0"/>
                <a:cs typeface="Arial" pitchFamily="34" charset="0"/>
              </a:rPr>
              <a:t>in </a:t>
            </a:r>
            <a:r>
              <a:rPr lang="en-US" sz="2000" dirty="0" smtClean="0">
                <a:solidFill>
                  <a:srgbClr val="00B0F0"/>
                </a:solidFill>
                <a:latin typeface="Arial" pitchFamily="34" charset="0"/>
                <a:cs typeface="Arial" pitchFamily="34" charset="0"/>
              </a:rPr>
              <a:t>nucleus as </a:t>
            </a:r>
            <a:r>
              <a:rPr lang="en-US" sz="2000" dirty="0">
                <a:solidFill>
                  <a:srgbClr val="00B0F0"/>
                </a:solidFill>
                <a:latin typeface="Arial" pitchFamily="34" charset="0"/>
                <a:cs typeface="Arial" pitchFamily="34" charset="0"/>
              </a:rPr>
              <a:t>packaged </a:t>
            </a:r>
            <a:r>
              <a:rPr lang="en-US" sz="2000" dirty="0" err="1" smtClean="0">
                <a:solidFill>
                  <a:srgbClr val="00B0F0"/>
                </a:solidFill>
                <a:latin typeface="Arial" pitchFamily="34" charset="0"/>
                <a:cs typeface="Arial" pitchFamily="34" charset="0"/>
              </a:rPr>
              <a:t>cromosomes</a:t>
            </a:r>
            <a:r>
              <a:rPr lang="en-US" sz="2000" dirty="0" smtClean="0">
                <a:solidFill>
                  <a:srgbClr val="00B0F0"/>
                </a:solidFill>
                <a:latin typeface="Arial" pitchFamily="34" charset="0"/>
                <a:cs typeface="Arial" pitchFamily="34" charset="0"/>
              </a:rPr>
              <a:t> &amp;</a:t>
            </a:r>
            <a:endParaRPr lang="en-US" sz="2000" dirty="0">
              <a:solidFill>
                <a:srgbClr val="00B0F0"/>
              </a:solidFill>
              <a:latin typeface="Arial" pitchFamily="34" charset="0"/>
              <a:cs typeface="Arial" pitchFamily="34" charset="0"/>
            </a:endParaRPr>
          </a:p>
          <a:p>
            <a:pPr marL="914400" lvl="1" indent="-457200">
              <a:lnSpc>
                <a:spcPct val="80000"/>
              </a:lnSpc>
              <a:buNone/>
            </a:pPr>
            <a:r>
              <a:rPr lang="en-US" sz="2000" dirty="0" smtClean="0">
                <a:solidFill>
                  <a:srgbClr val="00B0F0"/>
                </a:solidFill>
                <a:latin typeface="Arial" pitchFamily="34" charset="0"/>
                <a:cs typeface="Arial" pitchFamily="34" charset="0"/>
              </a:rPr>
              <a:t> in mitochondria,</a:t>
            </a:r>
          </a:p>
          <a:p>
            <a:pPr marL="914400" lvl="1" indent="-457200">
              <a:lnSpc>
                <a:spcPct val="80000"/>
              </a:lnSpc>
              <a:buNone/>
            </a:pPr>
            <a:r>
              <a:rPr lang="en-US" sz="2000" dirty="0" smtClean="0">
                <a:solidFill>
                  <a:srgbClr val="00B0F0"/>
                </a:solidFill>
                <a:latin typeface="Arial" pitchFamily="34" charset="0"/>
                <a:cs typeface="Arial" pitchFamily="34" charset="0"/>
              </a:rPr>
              <a:t>and chloroplasts in circular form</a:t>
            </a:r>
            <a:endParaRPr lang="en-US" sz="2000" dirty="0">
              <a:solidFill>
                <a:srgbClr val="00B0F0"/>
              </a:solidFill>
              <a:latin typeface="Arial" pitchFamily="34" charset="0"/>
              <a:cs typeface="Arial" pitchFamily="34" charset="0"/>
            </a:endParaRPr>
          </a:p>
          <a:p>
            <a:pPr marL="533400" indent="-533400">
              <a:lnSpc>
                <a:spcPct val="80000"/>
              </a:lnSpc>
              <a:buNone/>
            </a:pPr>
            <a:r>
              <a:rPr lang="en-US" sz="2000" dirty="0" smtClean="0">
                <a:solidFill>
                  <a:srgbClr val="00B0F0"/>
                </a:solidFill>
                <a:latin typeface="Arial" pitchFamily="34" charset="0"/>
                <a:cs typeface="Arial" pitchFamily="34" charset="0"/>
              </a:rPr>
              <a:t>2.DNA </a:t>
            </a:r>
            <a:r>
              <a:rPr lang="en-US" sz="2000" dirty="0">
                <a:solidFill>
                  <a:srgbClr val="00B0F0"/>
                </a:solidFill>
                <a:latin typeface="Arial" pitchFamily="34" charset="0"/>
                <a:cs typeface="Arial" pitchFamily="34" charset="0"/>
              </a:rPr>
              <a:t>is double stranded, present in the form of a double helix</a:t>
            </a:r>
          </a:p>
          <a:p>
            <a:pPr marL="533400" indent="-533400" eaLnBrk="0" hangingPunct="0">
              <a:lnSpc>
                <a:spcPct val="80000"/>
              </a:lnSpc>
              <a:spcBef>
                <a:spcPct val="0"/>
              </a:spcBef>
              <a:buClrTx/>
              <a:buFontTx/>
              <a:buNone/>
            </a:pPr>
            <a:r>
              <a:rPr lang="en-US" sz="2000" dirty="0" smtClean="0">
                <a:solidFill>
                  <a:srgbClr val="00B0F0"/>
                </a:solidFill>
                <a:latin typeface="Arial" pitchFamily="34" charset="0"/>
                <a:cs typeface="Arial" pitchFamily="34" charset="0"/>
              </a:rPr>
              <a:t>3.Bases </a:t>
            </a:r>
            <a:r>
              <a:rPr lang="en-US" sz="2000" dirty="0">
                <a:solidFill>
                  <a:srgbClr val="00B0F0"/>
                </a:solidFill>
                <a:latin typeface="Arial" pitchFamily="34" charset="0"/>
                <a:cs typeface="Arial" pitchFamily="34" charset="0"/>
              </a:rPr>
              <a:t>make up complementary base </a:t>
            </a:r>
            <a:r>
              <a:rPr lang="en-US" sz="2000" dirty="0" smtClean="0">
                <a:solidFill>
                  <a:srgbClr val="00B0F0"/>
                </a:solidFill>
                <a:latin typeface="Arial" pitchFamily="34" charset="0"/>
                <a:cs typeface="Arial" pitchFamily="34" charset="0"/>
              </a:rPr>
              <a:t>pairs. </a:t>
            </a:r>
            <a:endParaRPr lang="ru-RU" sz="2400" dirty="0">
              <a:solidFill>
                <a:srgbClr val="00B0F0"/>
              </a:solidFill>
            </a:endParaRPr>
          </a:p>
          <a:p>
            <a:pPr marL="533400" indent="-533400">
              <a:lnSpc>
                <a:spcPct val="80000"/>
              </a:lnSpc>
            </a:pPr>
            <a:endParaRPr lang="ru-RU" sz="2400" dirty="0"/>
          </a:p>
        </p:txBody>
      </p:sp>
      <p:sp>
        <p:nvSpPr>
          <p:cNvPr id="145414" name="Rectangle 6"/>
          <p:cNvSpPr>
            <a:spLocks noGrp="1" noRot="1" noChangeArrowheads="1"/>
          </p:cNvSpPr>
          <p:nvPr>
            <p:ph type="body" sz="half" idx="2"/>
          </p:nvPr>
        </p:nvSpPr>
        <p:spPr>
          <a:xfrm>
            <a:off x="4283968" y="908720"/>
            <a:ext cx="4680520" cy="5329237"/>
          </a:xfrm>
        </p:spPr>
        <p:txBody>
          <a:bodyPr/>
          <a:lstStyle/>
          <a:p>
            <a:pPr>
              <a:lnSpc>
                <a:spcPct val="80000"/>
              </a:lnSpc>
            </a:pPr>
            <a:r>
              <a:rPr lang="en-US" sz="2400" b="1" i="1" dirty="0">
                <a:solidFill>
                  <a:srgbClr val="FF0066"/>
                </a:solidFill>
                <a:latin typeface="Arial" pitchFamily="34" charset="0"/>
                <a:cs typeface="Arial" pitchFamily="34" charset="0"/>
              </a:rPr>
              <a:t>Messenger RNA</a:t>
            </a:r>
            <a:r>
              <a:rPr lang="en-US" sz="2400" dirty="0">
                <a:latin typeface="Arial" pitchFamily="34" charset="0"/>
                <a:cs typeface="Arial" pitchFamily="34" charset="0"/>
              </a:rPr>
              <a:t> carries the genetic code to the cytoplasm to direct</a:t>
            </a:r>
            <a:r>
              <a:rPr lang="en-US" sz="2000" dirty="0">
                <a:latin typeface="Arial" pitchFamily="34" charset="0"/>
                <a:cs typeface="Arial" pitchFamily="34" charset="0"/>
              </a:rPr>
              <a:t> protein synthesis</a:t>
            </a:r>
            <a:r>
              <a:rPr lang="uk-UA" sz="2000" dirty="0" smtClean="0">
                <a:latin typeface="Arial" pitchFamily="34" charset="0"/>
                <a:cs typeface="Arial" pitchFamily="34" charset="0"/>
              </a:rPr>
              <a:t>.</a:t>
            </a:r>
            <a:r>
              <a:rPr lang="en-US" sz="2000" dirty="0" smtClean="0">
                <a:latin typeface="Arial" pitchFamily="34" charset="0"/>
                <a:cs typeface="Arial" pitchFamily="34" charset="0"/>
              </a:rPr>
              <a:t> This </a:t>
            </a:r>
            <a:r>
              <a:rPr lang="en-US" sz="2000" dirty="0">
                <a:latin typeface="Arial" pitchFamily="34" charset="0"/>
                <a:cs typeface="Arial" pitchFamily="34" charset="0"/>
              </a:rPr>
              <a:t>single-stranded molecule (hundreds to thousands of </a:t>
            </a:r>
            <a:r>
              <a:rPr lang="en-US" sz="2000" dirty="0" smtClean="0">
                <a:latin typeface="Arial" pitchFamily="34" charset="0"/>
                <a:cs typeface="Arial" pitchFamily="34" charset="0"/>
              </a:rPr>
              <a:t>nucleotides) </a:t>
            </a:r>
            <a:r>
              <a:rPr lang="en-US" sz="2000" dirty="0">
                <a:latin typeface="Arial" pitchFamily="34" charset="0"/>
                <a:cs typeface="Arial" pitchFamily="34" charset="0"/>
              </a:rPr>
              <a:t>contains </a:t>
            </a:r>
            <a:r>
              <a:rPr lang="en-US" sz="2000" dirty="0" err="1" smtClean="0">
                <a:latin typeface="Arial" pitchFamily="34" charset="0"/>
                <a:cs typeface="Arial" pitchFamily="34" charset="0"/>
              </a:rPr>
              <a:t>codons</a:t>
            </a:r>
            <a:r>
              <a:rPr lang="en-US" sz="2000" dirty="0" smtClean="0">
                <a:latin typeface="Arial" pitchFamily="34" charset="0"/>
                <a:cs typeface="Arial" pitchFamily="34" charset="0"/>
              </a:rPr>
              <a:t>.</a:t>
            </a:r>
            <a:endParaRPr lang="uk-UA" sz="2000" dirty="0">
              <a:latin typeface="Arial" pitchFamily="34" charset="0"/>
              <a:cs typeface="Arial" pitchFamily="34" charset="0"/>
            </a:endParaRPr>
          </a:p>
          <a:p>
            <a:pPr>
              <a:lnSpc>
                <a:spcPct val="80000"/>
              </a:lnSpc>
            </a:pPr>
            <a:r>
              <a:rPr lang="en-US" sz="2000" b="1" i="1" dirty="0">
                <a:solidFill>
                  <a:srgbClr val="FF0066"/>
                </a:solidFill>
                <a:latin typeface="Arial" pitchFamily="34" charset="0"/>
                <a:cs typeface="Arial" pitchFamily="34" charset="0"/>
              </a:rPr>
              <a:t>Transfer RNA</a:t>
            </a:r>
            <a:r>
              <a:rPr lang="en-US" sz="2000" dirty="0">
                <a:latin typeface="Arial" pitchFamily="34" charset="0"/>
                <a:cs typeface="Arial" pitchFamily="34" charset="0"/>
              </a:rPr>
              <a:t> is folded into a cloverleaf shape and contains about </a:t>
            </a:r>
            <a:r>
              <a:rPr lang="uk-UA" sz="2000" dirty="0">
                <a:latin typeface="Arial" pitchFamily="34" charset="0"/>
                <a:cs typeface="Arial" pitchFamily="34" charset="0"/>
              </a:rPr>
              <a:t>80 </a:t>
            </a:r>
            <a:r>
              <a:rPr lang="en-US" sz="2000" dirty="0" smtClean="0">
                <a:latin typeface="Arial" pitchFamily="34" charset="0"/>
                <a:cs typeface="Arial" pitchFamily="34" charset="0"/>
              </a:rPr>
              <a:t>nucleotides. </a:t>
            </a:r>
            <a:endParaRPr lang="en-US" sz="2000" b="1" i="1" dirty="0">
              <a:latin typeface="Arial" pitchFamily="34" charset="0"/>
              <a:cs typeface="Arial" pitchFamily="34" charset="0"/>
            </a:endParaRPr>
          </a:p>
          <a:p>
            <a:pPr>
              <a:lnSpc>
                <a:spcPct val="80000"/>
              </a:lnSpc>
            </a:pPr>
            <a:r>
              <a:rPr lang="en-US" sz="2000" b="1" i="1" dirty="0">
                <a:solidFill>
                  <a:srgbClr val="FF0066"/>
                </a:solidFill>
                <a:latin typeface="Arial" pitchFamily="34" charset="0"/>
                <a:cs typeface="Arial" pitchFamily="34" charset="0"/>
              </a:rPr>
              <a:t>Ribosomal RNA</a:t>
            </a:r>
            <a:r>
              <a:rPr lang="en-US" sz="2000" dirty="0">
                <a:latin typeface="Arial" pitchFamily="34" charset="0"/>
                <a:cs typeface="Arial" pitchFamily="34" charset="0"/>
              </a:rPr>
              <a:t> associates with many different proteins (including enzymes) to form </a:t>
            </a:r>
            <a:r>
              <a:rPr lang="en-US" sz="2000" dirty="0" err="1" smtClean="0">
                <a:latin typeface="Arial" pitchFamily="34" charset="0"/>
                <a:cs typeface="Arial" pitchFamily="34" charset="0"/>
              </a:rPr>
              <a:t>ribosomes</a:t>
            </a:r>
            <a:r>
              <a:rPr lang="en-US" sz="2000" dirty="0" smtClean="0">
                <a:latin typeface="Arial" pitchFamily="34" charset="0"/>
                <a:cs typeface="Arial" pitchFamily="34" charset="0"/>
              </a:rPr>
              <a:t>, which are involved into protein synthesis.</a:t>
            </a:r>
            <a:endParaRPr lang="uk-UA" sz="2000" dirty="0">
              <a:latin typeface="Arial" pitchFamily="34" charset="0"/>
              <a:cs typeface="Arial" pitchFamily="34" charset="0"/>
            </a:endParaRPr>
          </a:p>
          <a:p>
            <a:pPr>
              <a:lnSpc>
                <a:spcPct val="80000"/>
              </a:lnSpc>
              <a:buFont typeface="Wingdings" pitchFamily="2" charset="2"/>
              <a:buNone/>
            </a:pPr>
            <a:endParaRPr lang="ru-RU" sz="2000" dirty="0"/>
          </a:p>
          <a:p>
            <a:pPr>
              <a:lnSpc>
                <a:spcPct val="80000"/>
              </a:lnSpc>
            </a:pPr>
            <a:endParaRPr lang="ru-RU" sz="2000"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0" name="Rectangle 4"/>
          <p:cNvSpPr>
            <a:spLocks noGrp="1" noRot="1" noChangeArrowheads="1"/>
          </p:cNvSpPr>
          <p:nvPr>
            <p:ph type="title"/>
          </p:nvPr>
        </p:nvSpPr>
        <p:spPr/>
        <p:txBody>
          <a:bodyPr>
            <a:normAutofit fontScale="90000"/>
          </a:bodyPr>
          <a:lstStyle/>
          <a:p>
            <a:pPr algn="ctr"/>
            <a:r>
              <a:rPr lang="en-US"/>
              <a:t>Realization of hereditary information</a:t>
            </a:r>
            <a:endParaRPr lang="ru-RU"/>
          </a:p>
        </p:txBody>
      </p:sp>
      <p:pic>
        <p:nvPicPr>
          <p:cNvPr id="147465" name="Picture 9" descr="image002[1]"/>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5291634" y="1412776"/>
            <a:ext cx="3096790" cy="3745011"/>
          </a:xfrm>
          <a:ln/>
        </p:spPr>
        <p:style>
          <a:lnRef idx="1">
            <a:schemeClr val="accent3"/>
          </a:lnRef>
          <a:fillRef idx="2">
            <a:schemeClr val="accent3"/>
          </a:fillRef>
          <a:effectRef idx="1">
            <a:schemeClr val="accent3"/>
          </a:effectRef>
          <a:fontRef idx="minor">
            <a:schemeClr val="dk1"/>
          </a:fontRef>
        </p:style>
      </p:pic>
      <p:pic>
        <p:nvPicPr>
          <p:cNvPr id="147466" name="Picture 10" descr="CAC1YJ4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00113" y="1439495"/>
            <a:ext cx="4247951" cy="2853601"/>
          </a:xfrm>
          <a:prstGeom prst="rect">
            <a:avLst/>
          </a:prstGeom>
          <a:ln>
            <a:headEnd/>
            <a:tailEnd/>
          </a:ln>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7465"/>
                                        </p:tgtEl>
                                        <p:attrNameLst>
                                          <p:attrName>style.visibility</p:attrName>
                                        </p:attrNameLst>
                                      </p:cBhvr>
                                      <p:to>
                                        <p:strVal val="visible"/>
                                      </p:to>
                                    </p:set>
                                    <p:anim calcmode="lin" valueType="num">
                                      <p:cBhvr additive="base">
                                        <p:cTn id="7" dur="500" fill="hold"/>
                                        <p:tgtEl>
                                          <p:spTgt spid="147465"/>
                                        </p:tgtEl>
                                        <p:attrNameLst>
                                          <p:attrName>ppt_x</p:attrName>
                                        </p:attrNameLst>
                                      </p:cBhvr>
                                      <p:tavLst>
                                        <p:tav tm="0">
                                          <p:val>
                                            <p:strVal val="#ppt_x"/>
                                          </p:val>
                                        </p:tav>
                                        <p:tav tm="100000">
                                          <p:val>
                                            <p:strVal val="#ppt_x"/>
                                          </p:val>
                                        </p:tav>
                                      </p:tavLst>
                                    </p:anim>
                                    <p:anim calcmode="lin" valueType="num">
                                      <p:cBhvr additive="base">
                                        <p:cTn id="8" dur="500" fill="hold"/>
                                        <p:tgtEl>
                                          <p:spTgt spid="1474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9" name="Rectangle 5"/>
          <p:cNvSpPr>
            <a:spLocks noGrp="1" noRot="1" noChangeArrowheads="1"/>
          </p:cNvSpPr>
          <p:nvPr>
            <p:ph type="body" sz="half" idx="1"/>
          </p:nvPr>
        </p:nvSpPr>
        <p:spPr>
          <a:xfrm>
            <a:off x="1187624" y="4365104"/>
            <a:ext cx="6840760" cy="1944216"/>
          </a:xfrm>
        </p:spPr>
        <p:txBody>
          <a:bodyPr>
            <a:normAutofit fontScale="77500" lnSpcReduction="20000"/>
          </a:bodyPr>
          <a:lstStyle/>
          <a:p>
            <a:pPr>
              <a:lnSpc>
                <a:spcPct val="90000"/>
              </a:lnSpc>
              <a:buNone/>
            </a:pPr>
            <a:r>
              <a:rPr lang="en-US" sz="2000" dirty="0" smtClean="0">
                <a:latin typeface="Arial" pitchFamily="34" charset="0"/>
                <a:cs typeface="Arial" pitchFamily="34" charset="0"/>
              </a:rPr>
              <a:t>	A</a:t>
            </a:r>
            <a:r>
              <a:rPr lang="en-US" sz="2000" b="1" dirty="0" smtClean="0">
                <a:latin typeface="Arial" pitchFamily="34" charset="0"/>
                <a:cs typeface="Arial" pitchFamily="34" charset="0"/>
              </a:rPr>
              <a:t> </a:t>
            </a:r>
            <a:r>
              <a:rPr lang="en-US" sz="2000" b="1" dirty="0">
                <a:latin typeface="Arial" pitchFamily="34" charset="0"/>
                <a:cs typeface="Arial" pitchFamily="34" charset="0"/>
              </a:rPr>
              <a:t>gene</a:t>
            </a:r>
            <a:r>
              <a:rPr lang="en-US" sz="2000" dirty="0">
                <a:latin typeface="Arial" pitchFamily="34" charset="0"/>
                <a:cs typeface="Arial" pitchFamily="34" charset="0"/>
              </a:rPr>
              <a:t> is </a:t>
            </a:r>
            <a:r>
              <a:rPr lang="en-US" sz="2000" dirty="0" smtClean="0">
                <a:latin typeface="Arial" pitchFamily="34" charset="0"/>
                <a:cs typeface="Arial" pitchFamily="34" charset="0"/>
              </a:rPr>
              <a:t>a </a:t>
            </a:r>
            <a:r>
              <a:rPr lang="en-US" sz="2000" dirty="0">
                <a:latin typeface="Arial" pitchFamily="34" charset="0"/>
                <a:cs typeface="Arial" pitchFamily="34" charset="0"/>
              </a:rPr>
              <a:t>collection of </a:t>
            </a:r>
            <a:r>
              <a:rPr lang="en-US" sz="2000" dirty="0" smtClean="0">
                <a:latin typeface="Arial" pitchFamily="34" charset="0"/>
                <a:cs typeface="Arial" pitchFamily="34" charset="0"/>
              </a:rPr>
              <a:t>DNA </a:t>
            </a:r>
            <a:r>
              <a:rPr lang="en-US" sz="2000" dirty="0">
                <a:latin typeface="Arial" pitchFamily="34" charset="0"/>
                <a:cs typeface="Arial" pitchFamily="34" charset="0"/>
              </a:rPr>
              <a:t>nucleotides </a:t>
            </a:r>
            <a:r>
              <a:rPr lang="en-US" sz="2000" dirty="0" smtClean="0">
                <a:latin typeface="Arial" pitchFamily="34" charset="0"/>
                <a:cs typeface="Arial" pitchFamily="34" charset="0"/>
              </a:rPr>
              <a:t>containing instructions </a:t>
            </a:r>
            <a:r>
              <a:rPr lang="en-US" sz="2000" dirty="0">
                <a:latin typeface="Arial" pitchFamily="34" charset="0"/>
                <a:cs typeface="Arial" pitchFamily="34" charset="0"/>
              </a:rPr>
              <a:t>for an individual </a:t>
            </a:r>
            <a:r>
              <a:rPr lang="en-US" sz="2000" dirty="0" smtClean="0">
                <a:latin typeface="Arial" pitchFamily="34" charset="0"/>
                <a:cs typeface="Arial" pitchFamily="34" charset="0"/>
              </a:rPr>
              <a:t>protein synthesis. </a:t>
            </a:r>
            <a:r>
              <a:rPr lang="en-US" sz="2000" b="1" dirty="0" smtClean="0">
                <a:latin typeface="Arial" pitchFamily="34" charset="0"/>
                <a:cs typeface="Arial" pitchFamily="34" charset="0"/>
              </a:rPr>
              <a:t>Each </a:t>
            </a:r>
            <a:r>
              <a:rPr lang="en-US" sz="2000" b="1" dirty="0">
                <a:latin typeface="Arial" pitchFamily="34" charset="0"/>
                <a:cs typeface="Arial" pitchFamily="34" charset="0"/>
              </a:rPr>
              <a:t>set of </a:t>
            </a:r>
            <a:r>
              <a:rPr lang="en-US" sz="2000" b="1" dirty="0" smtClean="0">
                <a:latin typeface="Arial" pitchFamily="34" charset="0"/>
                <a:cs typeface="Arial" pitchFamily="34" charset="0"/>
              </a:rPr>
              <a:t>3 </a:t>
            </a:r>
            <a:r>
              <a:rPr lang="en-US" sz="2000" b="1" dirty="0">
                <a:latin typeface="Arial" pitchFamily="34" charset="0"/>
                <a:cs typeface="Arial" pitchFamily="34" charset="0"/>
              </a:rPr>
              <a:t>nucleotides codes for an amino acid = </a:t>
            </a:r>
            <a:r>
              <a:rPr lang="en-US" sz="2000" b="1" dirty="0" smtClean="0">
                <a:latin typeface="Arial" pitchFamily="34" charset="0"/>
                <a:cs typeface="Arial" pitchFamily="34" charset="0"/>
              </a:rPr>
              <a:t>Genetic Code. </a:t>
            </a:r>
            <a:r>
              <a:rPr lang="en-US" sz="2000" b="1" i="1" dirty="0" smtClean="0">
                <a:latin typeface="Arial" pitchFamily="34" charset="0"/>
                <a:cs typeface="Arial" pitchFamily="34" charset="0"/>
              </a:rPr>
              <a:t>Genetic </a:t>
            </a:r>
            <a:r>
              <a:rPr lang="en-US" sz="2000" b="1" i="1" dirty="0">
                <a:latin typeface="Arial" pitchFamily="34" charset="0"/>
                <a:cs typeface="Arial" pitchFamily="34" charset="0"/>
              </a:rPr>
              <a:t>Code</a:t>
            </a:r>
            <a:r>
              <a:rPr lang="ru-RU" sz="2000" dirty="0">
                <a:latin typeface="Arial" pitchFamily="34" charset="0"/>
                <a:cs typeface="Arial" pitchFamily="34" charset="0"/>
              </a:rPr>
              <a:t> </a:t>
            </a:r>
            <a:r>
              <a:rPr lang="en-US" sz="2000" b="1" i="1" dirty="0" smtClean="0">
                <a:latin typeface="Arial" pitchFamily="34" charset="0"/>
                <a:cs typeface="Arial" pitchFamily="34" charset="0"/>
              </a:rPr>
              <a:t>Characteristics </a:t>
            </a:r>
            <a:r>
              <a:rPr lang="en-US" sz="2000" dirty="0" smtClean="0">
                <a:latin typeface="Arial" pitchFamily="34" charset="0"/>
                <a:cs typeface="Arial" pitchFamily="34" charset="0"/>
              </a:rPr>
              <a:t>:            </a:t>
            </a:r>
          </a:p>
          <a:p>
            <a:pPr>
              <a:lnSpc>
                <a:spcPct val="90000"/>
              </a:lnSpc>
              <a:buNone/>
            </a:pPr>
            <a:r>
              <a:rPr lang="en-US" sz="2000" dirty="0" smtClean="0">
                <a:latin typeface="Arial" pitchFamily="34" charset="0"/>
                <a:cs typeface="Arial" pitchFamily="34" charset="0"/>
              </a:rPr>
              <a:t>					      - Universality</a:t>
            </a:r>
            <a:endParaRPr lang="en-US" sz="2000" dirty="0">
              <a:latin typeface="Arial" pitchFamily="34" charset="0"/>
              <a:cs typeface="Arial" pitchFamily="34" charset="0"/>
            </a:endParaRPr>
          </a:p>
          <a:p>
            <a:pPr>
              <a:lnSpc>
                <a:spcPct val="90000"/>
              </a:lnSpc>
              <a:buNone/>
            </a:pPr>
            <a:r>
              <a:rPr lang="en-US" sz="2000" dirty="0" smtClean="0">
                <a:latin typeface="Arial" pitchFamily="34" charset="0"/>
                <a:cs typeface="Arial" pitchFamily="34" charset="0"/>
              </a:rPr>
              <a:t>					      - </a:t>
            </a:r>
            <a:r>
              <a:rPr lang="ru-RU" sz="2000" dirty="0" err="1" smtClean="0">
                <a:latin typeface="Arial" pitchFamily="34" charset="0"/>
                <a:cs typeface="Arial" pitchFamily="34" charset="0"/>
              </a:rPr>
              <a:t>Triplet</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Nature</a:t>
            </a:r>
            <a:endParaRPr lang="en-US" sz="2000" dirty="0" smtClean="0">
              <a:latin typeface="Arial" pitchFamily="34" charset="0"/>
              <a:cs typeface="Arial" pitchFamily="34" charset="0"/>
            </a:endParaRPr>
          </a:p>
          <a:p>
            <a:pPr>
              <a:lnSpc>
                <a:spcPct val="90000"/>
              </a:lnSpc>
              <a:buNone/>
            </a:pPr>
            <a:r>
              <a:rPr lang="en-US" sz="2000" i="1" dirty="0" smtClean="0">
                <a:latin typeface="Arial" pitchFamily="34" charset="0"/>
                <a:cs typeface="Arial" pitchFamily="34" charset="0"/>
              </a:rPr>
              <a:t>					      - </a:t>
            </a:r>
            <a:r>
              <a:rPr lang="ru-RU" sz="2000" i="1" dirty="0" err="1" smtClean="0">
                <a:latin typeface="Arial" pitchFamily="34" charset="0"/>
                <a:cs typeface="Arial" pitchFamily="34" charset="0"/>
              </a:rPr>
              <a:t>No</a:t>
            </a:r>
            <a:r>
              <a:rPr lang="ru-RU" sz="2000" i="1" dirty="0" smtClean="0">
                <a:latin typeface="Arial" pitchFamily="34" charset="0"/>
                <a:cs typeface="Arial" pitchFamily="34" charset="0"/>
              </a:rPr>
              <a:t> </a:t>
            </a:r>
            <a:r>
              <a:rPr lang="ru-RU" sz="2000" i="1" dirty="0" err="1">
                <a:latin typeface="Arial" pitchFamily="34" charset="0"/>
                <a:cs typeface="Arial" pitchFamily="34" charset="0"/>
              </a:rPr>
              <a:t>Overlapping</a:t>
            </a:r>
            <a:endParaRPr lang="en-US" sz="2000" i="1" dirty="0">
              <a:latin typeface="Arial" pitchFamily="34" charset="0"/>
              <a:cs typeface="Arial" pitchFamily="34" charset="0"/>
            </a:endParaRPr>
          </a:p>
          <a:p>
            <a:pPr>
              <a:lnSpc>
                <a:spcPct val="90000"/>
              </a:lnSpc>
              <a:buNone/>
            </a:pPr>
            <a:r>
              <a:rPr lang="en-US" sz="2000" dirty="0" smtClean="0">
                <a:latin typeface="Arial" pitchFamily="34" charset="0"/>
                <a:cs typeface="Arial" pitchFamily="34" charset="0"/>
              </a:rPr>
              <a:t>					      - </a:t>
            </a:r>
            <a:r>
              <a:rPr lang="ru-RU" sz="2000" i="1" dirty="0" err="1" smtClean="0">
                <a:latin typeface="Arial" pitchFamily="34" charset="0"/>
                <a:cs typeface="Arial" pitchFamily="34" charset="0"/>
              </a:rPr>
              <a:t>No</a:t>
            </a:r>
            <a:r>
              <a:rPr lang="ru-RU" sz="2000" i="1" dirty="0" smtClean="0">
                <a:latin typeface="Arial" pitchFamily="34" charset="0"/>
                <a:cs typeface="Arial" pitchFamily="34" charset="0"/>
              </a:rPr>
              <a:t> </a:t>
            </a:r>
            <a:r>
              <a:rPr lang="ru-RU" sz="2000" i="1" dirty="0" err="1">
                <a:latin typeface="Arial" pitchFamily="34" charset="0"/>
                <a:cs typeface="Arial" pitchFamily="34" charset="0"/>
              </a:rPr>
              <a:t>Punctuation</a:t>
            </a:r>
            <a:r>
              <a:rPr lang="ru-RU" sz="2000" dirty="0">
                <a:latin typeface="Arial" pitchFamily="34" charset="0"/>
                <a:cs typeface="Arial" pitchFamily="34" charset="0"/>
              </a:rPr>
              <a:t> </a:t>
            </a:r>
            <a:endParaRPr lang="en-US" sz="2000" dirty="0">
              <a:latin typeface="Arial" pitchFamily="34" charset="0"/>
              <a:cs typeface="Arial" pitchFamily="34" charset="0"/>
            </a:endParaRPr>
          </a:p>
          <a:p>
            <a:pPr>
              <a:lnSpc>
                <a:spcPct val="90000"/>
              </a:lnSpc>
              <a:buNone/>
            </a:pPr>
            <a:r>
              <a:rPr lang="en-US" sz="2000" dirty="0" smtClean="0">
                <a:latin typeface="Arial" pitchFamily="34" charset="0"/>
                <a:cs typeface="Arial" pitchFamily="34" charset="0"/>
              </a:rPr>
              <a:t>					      - </a:t>
            </a:r>
            <a:r>
              <a:rPr lang="ru-RU" sz="2000" i="1" dirty="0" err="1" smtClean="0">
                <a:latin typeface="Arial" pitchFamily="34" charset="0"/>
                <a:cs typeface="Arial" pitchFamily="34" charset="0"/>
              </a:rPr>
              <a:t>Degeneracy</a:t>
            </a:r>
            <a:r>
              <a:rPr lang="ru-RU" sz="2000" dirty="0" smtClean="0">
                <a:latin typeface="Arial" pitchFamily="34" charset="0"/>
                <a:cs typeface="Arial" pitchFamily="34" charset="0"/>
              </a:rPr>
              <a:t> </a:t>
            </a:r>
            <a:endParaRPr lang="en-US" sz="2000" dirty="0">
              <a:latin typeface="Arial" pitchFamily="34" charset="0"/>
              <a:cs typeface="Arial" pitchFamily="34" charset="0"/>
            </a:endParaRPr>
          </a:p>
          <a:p>
            <a:pPr>
              <a:lnSpc>
                <a:spcPct val="90000"/>
              </a:lnSpc>
              <a:buNone/>
            </a:pPr>
            <a:r>
              <a:rPr lang="en-US" sz="2000" i="1" dirty="0" smtClean="0">
                <a:latin typeface="Arial" pitchFamily="34" charset="0"/>
                <a:cs typeface="Arial" pitchFamily="34" charset="0"/>
              </a:rPr>
              <a:t>					      - </a:t>
            </a:r>
            <a:r>
              <a:rPr lang="ru-RU" sz="2000" i="1" dirty="0" err="1" smtClean="0">
                <a:latin typeface="Arial" pitchFamily="34" charset="0"/>
                <a:cs typeface="Arial" pitchFamily="34" charset="0"/>
              </a:rPr>
              <a:t>Colinearity</a:t>
            </a:r>
            <a:r>
              <a:rPr lang="ru-RU" sz="2000" dirty="0" smtClean="0">
                <a:latin typeface="Arial" pitchFamily="34" charset="0"/>
                <a:cs typeface="Arial" pitchFamily="34" charset="0"/>
              </a:rPr>
              <a:t> </a:t>
            </a:r>
            <a:endParaRPr lang="ru-RU" sz="2000" dirty="0">
              <a:latin typeface="Arial" pitchFamily="34" charset="0"/>
              <a:cs typeface="Arial" pitchFamily="34" charset="0"/>
            </a:endParaRPr>
          </a:p>
        </p:txBody>
      </p:sp>
      <p:pic>
        <p:nvPicPr>
          <p:cNvPr id="149514" name="Picture 10" descr="sf11x10"/>
          <p:cNvPicPr>
            <a:picLocks noGrp="1" noChangeAspect="1" noChangeArrowheads="1"/>
          </p:cNvPicPr>
          <p:nvPr>
            <p:ph type="body" sz="half" idx="2"/>
          </p:nvPr>
        </p:nvPicPr>
        <p:blipFill>
          <a:blip r:embed="rId2" cstate="email">
            <a:extLst>
              <a:ext uri="{28A0092B-C50C-407E-A947-70E740481C1C}">
                <a14:useLocalDpi xmlns:a14="http://schemas.microsoft.com/office/drawing/2010/main"/>
              </a:ext>
            </a:extLst>
          </a:blip>
          <a:srcRect/>
          <a:stretch>
            <a:fillRect/>
          </a:stretch>
        </p:blipFill>
        <p:spPr>
          <a:xfrm>
            <a:off x="2267744" y="476672"/>
            <a:ext cx="4787900" cy="3672408"/>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149514"/>
                                        </p:tgtEl>
                                        <p:attrNameLst>
                                          <p:attrName>style.visibility</p:attrName>
                                        </p:attrNameLst>
                                      </p:cBhvr>
                                      <p:to>
                                        <p:strVal val="visible"/>
                                      </p:to>
                                    </p:set>
                                    <p:animEffect transition="in" filter="blinds(vertical)">
                                      <p:cBhvr>
                                        <p:cTn id="7" dur="500"/>
                                        <p:tgtEl>
                                          <p:spTgt spid="149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164</a:t>
            </a:fld>
            <a:endParaRPr lang="ru-RU"/>
          </a:p>
        </p:txBody>
      </p:sp>
      <p:sp>
        <p:nvSpPr>
          <p:cNvPr id="3" name="Rectangle 3"/>
          <p:cNvSpPr txBox="1">
            <a:spLocks noRot="1" noChangeArrowheads="1"/>
          </p:cNvSpPr>
          <p:nvPr/>
        </p:nvSpPr>
        <p:spPr>
          <a:xfrm>
            <a:off x="457200" y="404664"/>
            <a:ext cx="8229600" cy="4525963"/>
          </a:xfrm>
          <a:prstGeom prst="rect">
            <a:avLst/>
          </a:prstGeom>
        </p:spPr>
        <p:txBody>
          <a:bodyPr>
            <a:normAutofit fontScale="62500" lnSpcReduction="20000"/>
          </a:bodyPr>
          <a:lstStyle/>
          <a:p>
            <a:pPr marL="342900" lvl="0" indent="-342900">
              <a:spcBef>
                <a:spcPct val="20000"/>
              </a:spcBef>
              <a:buFont typeface="Arial" pitchFamily="34" charset="0"/>
              <a:buChar char="•"/>
              <a:defRPr/>
            </a:pPr>
            <a:r>
              <a:rPr kumimoji="0" lang="en-US" sz="3200" b="0" i="0" u="none" strike="noStrike" kern="1200" cap="none" spc="0" normalizeH="0" baseline="0" noProof="0" dirty="0" smtClean="0">
                <a:ln>
                  <a:noFill/>
                </a:ln>
                <a:solidFill>
                  <a:srgbClr val="FF0000"/>
                </a:solidFill>
                <a:effectLst/>
                <a:uLnTx/>
                <a:uFillTx/>
                <a:latin typeface="+mn-lt"/>
                <a:ea typeface="+mn-ea"/>
                <a:cs typeface="+mn-cs"/>
              </a:rPr>
              <a:t>Cytoplasm</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 Viscous contents of cell</a:t>
            </a:r>
            <a:r>
              <a:rPr kumimoji="0" lang="en-US" sz="3200" b="0" i="0" u="none" strike="noStrike" kern="1200" cap="none" spc="0" normalizeH="0" baseline="0" noProof="0" dirty="0" smtClean="0">
                <a:ln>
                  <a:noFill/>
                </a:ln>
                <a:solidFill>
                  <a:schemeClr val="folHlink"/>
                </a:solidFill>
                <a:effectLst/>
                <a:uLnTx/>
                <a:uFillTx/>
                <a:latin typeface="+mn-lt"/>
                <a:ea typeface="+mn-ea"/>
                <a:cs typeface="+mn-cs"/>
              </a:rPr>
              <a:t> between the nuclear membrane and the plasma membrane (PM)</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This include cell organelles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lang="en-US" sz="3200" b="1" dirty="0" smtClean="0"/>
              <a:t>The cytoplasm of the cell is all the material outside of the nucleus. </a:t>
            </a:r>
          </a:p>
          <a:p>
            <a:pPr marL="342900" lvl="0" indent="-342900">
              <a:spcBef>
                <a:spcPct val="20000"/>
              </a:spcBef>
              <a:defRPr/>
            </a:pPr>
            <a:r>
              <a:rPr lang="en-US" sz="3200" b="1" dirty="0" smtClean="0"/>
              <a:t>On occasion, it is necessary to distinguish between the </a:t>
            </a:r>
            <a:r>
              <a:rPr lang="en-US" sz="3200" b="1" dirty="0" err="1" smtClean="0"/>
              <a:t>cytosol</a:t>
            </a:r>
            <a:r>
              <a:rPr lang="en-US" sz="3200" b="1" dirty="0" smtClean="0"/>
              <a:t> and the cytoplasm.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kumimoji="0" lang="en-US" sz="3200" b="0" i="0" u="none" strike="noStrike" kern="1200" cap="none" spc="0" normalizeH="0" baseline="0" noProof="0" dirty="0" err="1" smtClean="0">
                <a:ln>
                  <a:noFill/>
                </a:ln>
                <a:solidFill>
                  <a:srgbClr val="FF0066"/>
                </a:solidFill>
                <a:effectLst/>
                <a:uLnTx/>
                <a:uFillTx/>
                <a:latin typeface="+mn-lt"/>
                <a:ea typeface="+mn-ea"/>
                <a:cs typeface="+mn-cs"/>
              </a:rPr>
              <a:t>Cytosol</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aqueous part. </a:t>
            </a:r>
            <a:r>
              <a:rPr kumimoji="0" lang="en-US" sz="3200" b="0" i="0" u="none" strike="noStrike" kern="1200" cap="none" spc="0" normalizeH="0" baseline="0" noProof="0" dirty="0" smtClean="0">
                <a:ln>
                  <a:noFill/>
                </a:ln>
                <a:solidFill>
                  <a:schemeClr val="folHlink"/>
                </a:solidFill>
                <a:effectLst/>
                <a:uLnTx/>
                <a:uFillTx/>
                <a:latin typeface="+mn-lt"/>
                <a:ea typeface="+mn-ea"/>
                <a:cs typeface="+mn-cs"/>
              </a:rPr>
              <a:t>The semi-fluid medium found in the cytoplasm.</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This does not include the membranous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organelles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lang="en-US" sz="3200" dirty="0" smtClean="0"/>
              <a:t>The </a:t>
            </a:r>
            <a:r>
              <a:rPr lang="en-US" sz="3200" dirty="0" err="1" smtClean="0"/>
              <a:t>cytosol</a:t>
            </a:r>
            <a:r>
              <a:rPr lang="en-US" sz="3200" dirty="0" smtClean="0"/>
              <a:t> is defined as all the material in the cytoplasm, </a:t>
            </a:r>
            <a:r>
              <a:rPr lang="en-US" sz="3200" i="1" dirty="0" smtClean="0"/>
              <a:t>excluding the contents of the various membranous organelles.</a:t>
            </a:r>
            <a:r>
              <a:rPr lang="en-US" sz="3200" dirty="0" smtClean="0"/>
              <a:t> The </a:t>
            </a:r>
            <a:r>
              <a:rPr lang="en-US" sz="3200" dirty="0" err="1" smtClean="0"/>
              <a:t>cytosol</a:t>
            </a:r>
            <a:r>
              <a:rPr lang="en-US" sz="3200" dirty="0" smtClean="0"/>
              <a:t>, therefore, does include the </a:t>
            </a:r>
            <a:r>
              <a:rPr lang="en-US" sz="3200" i="1" dirty="0" smtClean="0"/>
              <a:t>cytoskeleton</a:t>
            </a:r>
            <a:r>
              <a:rPr lang="en-US" sz="3200" dirty="0" smtClean="0"/>
              <a:t>, the </a:t>
            </a:r>
            <a:r>
              <a:rPr lang="en-US" sz="3200" i="1" dirty="0" err="1" smtClean="0"/>
              <a:t>ribosomes</a:t>
            </a:r>
            <a:r>
              <a:rPr lang="en-US" sz="3200" dirty="0" smtClean="0"/>
              <a:t>, and the </a:t>
            </a:r>
            <a:r>
              <a:rPr lang="en-US" sz="3200" i="1" dirty="0" err="1" smtClean="0"/>
              <a:t>centrosome</a:t>
            </a:r>
            <a:r>
              <a:rPr lang="en-US" sz="3200" dirty="0" smtClean="0"/>
              <a:t>, together with all the other macromolecules and solutes outside the nucleus and also outside the lumen of the various </a:t>
            </a:r>
            <a:r>
              <a:rPr lang="en-US" sz="3200" dirty="0" err="1" smtClean="0"/>
              <a:t>cytoplasmic</a:t>
            </a:r>
            <a:r>
              <a:rPr lang="en-US" sz="3200" dirty="0" smtClean="0"/>
              <a:t> membranous organelles (mitochondria, ER, Golgi, transport vesicles, </a:t>
            </a:r>
            <a:r>
              <a:rPr lang="en-US" sz="3200" dirty="0" err="1" smtClean="0"/>
              <a:t>endosomes</a:t>
            </a:r>
            <a:r>
              <a:rPr lang="en-US" sz="3200" dirty="0" smtClean="0"/>
              <a:t>, and so forth).</a:t>
            </a:r>
            <a:endParaRPr lang="uk-UA"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rgbClr val="FF0066"/>
                </a:solidFill>
                <a:effectLst/>
                <a:uLnTx/>
                <a:uFillTx/>
                <a:latin typeface="+mn-lt"/>
                <a:ea typeface="+mn-ea"/>
                <a:cs typeface="+mn-cs"/>
              </a:rPr>
              <a:t>Cytoskeleton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lang="en-US" sz="3200" noProof="0" dirty="0" smtClean="0"/>
              <a:t>h</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ighly organized network of fibrous proteins that support the cell.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165</a:t>
            </a:fld>
            <a:endParaRPr lang="ru-RU"/>
          </a:p>
        </p:txBody>
      </p:sp>
      <p:graphicFrame>
        <p:nvGraphicFramePr>
          <p:cNvPr id="3" name="Таблица 2"/>
          <p:cNvGraphicFramePr>
            <a:graphicFrameLocks noGrp="1"/>
          </p:cNvGraphicFramePr>
          <p:nvPr/>
        </p:nvGraphicFramePr>
        <p:xfrm>
          <a:off x="1115616" y="1052736"/>
          <a:ext cx="7632847" cy="4863084"/>
        </p:xfrm>
        <a:graphic>
          <a:graphicData uri="http://schemas.openxmlformats.org/drawingml/2006/table">
            <a:tbl>
              <a:tblPr/>
              <a:tblGrid>
                <a:gridCol w="3591130">
                  <a:extLst>
                    <a:ext uri="{9D8B030D-6E8A-4147-A177-3AD203B41FA5}">
                      <a16:colId xmlns:a16="http://schemas.microsoft.com/office/drawing/2014/main" val="20000"/>
                    </a:ext>
                  </a:extLst>
                </a:gridCol>
                <a:gridCol w="4041717">
                  <a:extLst>
                    <a:ext uri="{9D8B030D-6E8A-4147-A177-3AD203B41FA5}">
                      <a16:colId xmlns:a16="http://schemas.microsoft.com/office/drawing/2014/main" val="20001"/>
                    </a:ext>
                  </a:extLst>
                </a:gridCol>
              </a:tblGrid>
              <a:tr h="254000">
                <a:tc>
                  <a:txBody>
                    <a:bodyPr/>
                    <a:lstStyle/>
                    <a:p>
                      <a:pPr>
                        <a:lnSpc>
                          <a:spcPct val="115000"/>
                        </a:lnSpc>
                        <a:spcAft>
                          <a:spcPts val="0"/>
                        </a:spcAft>
                      </a:pPr>
                      <a:r>
                        <a:rPr lang="en-US" sz="1800" b="1" dirty="0">
                          <a:latin typeface="Arial"/>
                          <a:ea typeface="Calibri"/>
                          <a:cs typeface="Times New Roman"/>
                        </a:rPr>
                        <a:t>Functions</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b="1" dirty="0">
                          <a:latin typeface="Arial"/>
                          <a:ea typeface="Calibri"/>
                          <a:cs typeface="Times New Roman"/>
                        </a:rPr>
                        <a:t>Examples</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4000">
                <a:tc>
                  <a:txBody>
                    <a:bodyPr/>
                    <a:lstStyle/>
                    <a:p>
                      <a:pPr>
                        <a:lnSpc>
                          <a:spcPct val="115000"/>
                        </a:lnSpc>
                        <a:spcAft>
                          <a:spcPts val="0"/>
                        </a:spcAft>
                      </a:pPr>
                      <a:r>
                        <a:rPr lang="en-US" sz="1800" dirty="0">
                          <a:latin typeface="Arial"/>
                          <a:ea typeface="Calibri"/>
                          <a:cs typeface="Times New Roman"/>
                        </a:rPr>
                        <a:t>Structural materials</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Collagen, chitin</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4000">
                <a:tc>
                  <a:txBody>
                    <a:bodyPr/>
                    <a:lstStyle/>
                    <a:p>
                      <a:pPr>
                        <a:lnSpc>
                          <a:spcPct val="115000"/>
                        </a:lnSpc>
                        <a:spcAft>
                          <a:spcPts val="0"/>
                        </a:spcAft>
                      </a:pPr>
                      <a:r>
                        <a:rPr lang="en-US" sz="1800">
                          <a:latin typeface="Arial"/>
                          <a:ea typeface="Calibri"/>
                          <a:cs typeface="Times New Roman"/>
                        </a:rPr>
                        <a:t>Hormones</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Insulin, growth hormone</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4000">
                <a:tc>
                  <a:txBody>
                    <a:bodyPr/>
                    <a:lstStyle/>
                    <a:p>
                      <a:pPr>
                        <a:lnSpc>
                          <a:spcPct val="115000"/>
                        </a:lnSpc>
                        <a:spcAft>
                          <a:spcPts val="0"/>
                        </a:spcAft>
                      </a:pPr>
                      <a:r>
                        <a:rPr lang="en-US" sz="1800">
                          <a:latin typeface="Arial"/>
                          <a:ea typeface="Calibri"/>
                          <a:cs typeface="Times New Roman"/>
                        </a:rPr>
                        <a:t>Movements</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err="1">
                          <a:latin typeface="Arial"/>
                          <a:ea typeface="Calibri"/>
                          <a:cs typeface="Times New Roman"/>
                        </a:rPr>
                        <a:t>Actin</a:t>
                      </a:r>
                      <a:r>
                        <a:rPr lang="en-US" sz="1800" dirty="0">
                          <a:latin typeface="Arial"/>
                          <a:ea typeface="Calibri"/>
                          <a:cs typeface="Times New Roman"/>
                        </a:rPr>
                        <a:t>, myosin</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8000">
                <a:tc>
                  <a:txBody>
                    <a:bodyPr/>
                    <a:lstStyle/>
                    <a:p>
                      <a:pPr>
                        <a:lnSpc>
                          <a:spcPct val="115000"/>
                        </a:lnSpc>
                        <a:spcAft>
                          <a:spcPts val="0"/>
                        </a:spcAft>
                      </a:pPr>
                      <a:r>
                        <a:rPr lang="en-US" sz="1800">
                          <a:latin typeface="Arial"/>
                          <a:ea typeface="Calibri"/>
                          <a:cs typeface="Times New Roman"/>
                        </a:rPr>
                        <a:t>Transport of the diluted compounds</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err="1">
                          <a:latin typeface="Arial"/>
                          <a:ea typeface="Calibri"/>
                          <a:cs typeface="Times New Roman"/>
                        </a:rPr>
                        <a:t>Na</a:t>
                      </a:r>
                      <a:r>
                        <a:rPr lang="en-US" sz="1800" baseline="30000" dirty="0" err="1">
                          <a:latin typeface="Arial"/>
                          <a:ea typeface="Calibri"/>
                          <a:cs typeface="Times New Roman"/>
                        </a:rPr>
                        <a:t>+</a:t>
                      </a:r>
                      <a:r>
                        <a:rPr lang="en-US" sz="1800" dirty="0" err="1">
                          <a:latin typeface="Arial"/>
                          <a:ea typeface="Calibri"/>
                          <a:cs typeface="Times New Roman"/>
                        </a:rPr>
                        <a:t>K</a:t>
                      </a:r>
                      <a:r>
                        <a:rPr lang="en-US" sz="1800" baseline="30000" dirty="0">
                          <a:latin typeface="Arial"/>
                          <a:ea typeface="Calibri"/>
                          <a:cs typeface="Times New Roman"/>
                        </a:rPr>
                        <a:t>+</a:t>
                      </a:r>
                      <a:r>
                        <a:rPr lang="en-US" sz="1800" dirty="0">
                          <a:latin typeface="Arial"/>
                          <a:ea typeface="Calibri"/>
                          <a:cs typeface="Times New Roman"/>
                        </a:rPr>
                        <a:t> pump</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54000">
                <a:tc>
                  <a:txBody>
                    <a:bodyPr/>
                    <a:lstStyle/>
                    <a:p>
                      <a:pPr>
                        <a:lnSpc>
                          <a:spcPct val="115000"/>
                        </a:lnSpc>
                        <a:spcAft>
                          <a:spcPts val="0"/>
                        </a:spcAft>
                      </a:pPr>
                      <a:r>
                        <a:rPr lang="en-US" sz="1800">
                          <a:latin typeface="Arial"/>
                          <a:ea typeface="Calibri"/>
                          <a:cs typeface="Times New Roman"/>
                        </a:rPr>
                        <a:t>Nutrient storage</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Casein, </a:t>
                      </a:r>
                      <a:r>
                        <a:rPr lang="en-US" sz="1800" dirty="0" err="1">
                          <a:latin typeface="Arial"/>
                          <a:ea typeface="Calibri"/>
                          <a:cs typeface="Times New Roman"/>
                        </a:rPr>
                        <a:t>ferritin</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54000">
                <a:tc>
                  <a:txBody>
                    <a:bodyPr/>
                    <a:lstStyle/>
                    <a:p>
                      <a:pPr>
                        <a:lnSpc>
                          <a:spcPct val="115000"/>
                        </a:lnSpc>
                        <a:spcAft>
                          <a:spcPts val="0"/>
                        </a:spcAft>
                      </a:pPr>
                      <a:r>
                        <a:rPr lang="en-US" sz="1800">
                          <a:latin typeface="Arial"/>
                          <a:ea typeface="Calibri"/>
                          <a:cs typeface="Times New Roman"/>
                        </a:rPr>
                        <a:t>Signal transmission</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Receptor of acetylcholine</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54000">
                <a:tc>
                  <a:txBody>
                    <a:bodyPr/>
                    <a:lstStyle/>
                    <a:p>
                      <a:pPr>
                        <a:lnSpc>
                          <a:spcPct val="115000"/>
                        </a:lnSpc>
                        <a:spcAft>
                          <a:spcPts val="0"/>
                        </a:spcAft>
                      </a:pPr>
                      <a:r>
                        <a:rPr lang="en-US" sz="1800">
                          <a:latin typeface="Arial"/>
                          <a:ea typeface="Calibri"/>
                          <a:cs typeface="Times New Roman"/>
                        </a:rPr>
                        <a:t>Gene regulation</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Lac-repressor</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54000">
                <a:tc>
                  <a:txBody>
                    <a:bodyPr/>
                    <a:lstStyle/>
                    <a:p>
                      <a:pPr>
                        <a:lnSpc>
                          <a:spcPct val="115000"/>
                        </a:lnSpc>
                        <a:spcAft>
                          <a:spcPts val="0"/>
                        </a:spcAft>
                      </a:pPr>
                      <a:r>
                        <a:rPr lang="en-US" sz="1800">
                          <a:latin typeface="Arial"/>
                          <a:ea typeface="Calibri"/>
                          <a:cs typeface="Times New Roman"/>
                        </a:rPr>
                        <a:t>Osmotic regulation</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err="1">
                          <a:latin typeface="Arial"/>
                          <a:ea typeface="Calibri"/>
                          <a:cs typeface="Times New Roman"/>
                        </a:rPr>
                        <a:t>Albumines</a:t>
                      </a:r>
                      <a:r>
                        <a:rPr lang="en-US" sz="1800" dirty="0">
                          <a:latin typeface="Arial"/>
                          <a:ea typeface="Calibri"/>
                          <a:cs typeface="Times New Roman"/>
                        </a:rPr>
                        <a:t> in blood</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54000">
                <a:tc>
                  <a:txBody>
                    <a:bodyPr/>
                    <a:lstStyle/>
                    <a:p>
                      <a:pPr>
                        <a:lnSpc>
                          <a:spcPct val="115000"/>
                        </a:lnSpc>
                        <a:spcAft>
                          <a:spcPts val="0"/>
                        </a:spcAft>
                      </a:pPr>
                      <a:r>
                        <a:rPr lang="en-US" sz="1800">
                          <a:latin typeface="Arial"/>
                          <a:ea typeface="Calibri"/>
                          <a:cs typeface="Times New Roman"/>
                        </a:rPr>
                        <a:t>Transfer of electrons</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err="1">
                          <a:latin typeface="Arial"/>
                          <a:ea typeface="Calibri"/>
                          <a:cs typeface="Times New Roman"/>
                        </a:rPr>
                        <a:t>Cytochroms</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54000">
                <a:tc>
                  <a:txBody>
                    <a:bodyPr/>
                    <a:lstStyle/>
                    <a:p>
                      <a:pPr>
                        <a:lnSpc>
                          <a:spcPct val="115000"/>
                        </a:lnSpc>
                        <a:spcAft>
                          <a:spcPts val="0"/>
                        </a:spcAft>
                      </a:pPr>
                      <a:r>
                        <a:rPr lang="en-US" sz="1800">
                          <a:latin typeface="Arial"/>
                          <a:ea typeface="Calibri"/>
                          <a:cs typeface="Times New Roman"/>
                        </a:rPr>
                        <a:t>Immune responce</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Antibodies</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54000">
                <a:tc>
                  <a:txBody>
                    <a:bodyPr/>
                    <a:lstStyle/>
                    <a:p>
                      <a:pPr>
                        <a:lnSpc>
                          <a:spcPct val="115000"/>
                        </a:lnSpc>
                        <a:spcAft>
                          <a:spcPts val="0"/>
                        </a:spcAft>
                      </a:pPr>
                      <a:r>
                        <a:rPr lang="en-US" sz="1800">
                          <a:latin typeface="Arial"/>
                          <a:ea typeface="Calibri"/>
                          <a:cs typeface="Times New Roman"/>
                        </a:rPr>
                        <a:t>Toxins</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Arial"/>
                          <a:ea typeface="Calibri"/>
                          <a:cs typeface="Times New Roman"/>
                        </a:rPr>
                        <a:t>Cholera, </a:t>
                      </a:r>
                      <a:r>
                        <a:rPr lang="en-US" sz="1800" dirty="0" err="1">
                          <a:latin typeface="Arial"/>
                          <a:ea typeface="Calibri"/>
                          <a:cs typeface="Times New Roman"/>
                        </a:rPr>
                        <a:t>diphteria</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762000">
                <a:tc>
                  <a:txBody>
                    <a:bodyPr/>
                    <a:lstStyle/>
                    <a:p>
                      <a:pPr>
                        <a:lnSpc>
                          <a:spcPct val="115000"/>
                        </a:lnSpc>
                        <a:spcAft>
                          <a:spcPts val="0"/>
                        </a:spcAft>
                      </a:pPr>
                      <a:r>
                        <a:rPr lang="en-US" sz="1800">
                          <a:latin typeface="Arial"/>
                          <a:ea typeface="Calibri"/>
                          <a:cs typeface="Times New Roman"/>
                        </a:rPr>
                        <a:t>Enzymes</a:t>
                      </a:r>
                      <a:endParaRPr lang="ru-RU" sz="180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err="1">
                          <a:latin typeface="Arial"/>
                          <a:ea typeface="Calibri"/>
                          <a:cs typeface="Times New Roman"/>
                        </a:rPr>
                        <a:t>Oxydreductases</a:t>
                      </a:r>
                      <a:r>
                        <a:rPr lang="en-US" sz="1800" dirty="0" smtClean="0">
                          <a:latin typeface="Arial"/>
                          <a:ea typeface="Calibri"/>
                          <a:cs typeface="Times New Roman"/>
                        </a:rPr>
                        <a:t>, </a:t>
                      </a:r>
                      <a:r>
                        <a:rPr lang="en-US" sz="1800" dirty="0" err="1" smtClean="0">
                          <a:latin typeface="Arial"/>
                          <a:ea typeface="Calibri"/>
                          <a:cs typeface="Times New Roman"/>
                        </a:rPr>
                        <a:t>transferases</a:t>
                      </a:r>
                      <a:r>
                        <a:rPr lang="en-US" sz="1800" dirty="0">
                          <a:latin typeface="Arial"/>
                          <a:ea typeface="Calibri"/>
                          <a:cs typeface="Times New Roman"/>
                        </a:rPr>
                        <a:t>, </a:t>
                      </a:r>
                      <a:r>
                        <a:rPr lang="en-US" sz="1800" dirty="0" err="1">
                          <a:latin typeface="Arial"/>
                          <a:ea typeface="Calibri"/>
                          <a:cs typeface="Times New Roman"/>
                        </a:rPr>
                        <a:t>hydrolases</a:t>
                      </a:r>
                      <a:r>
                        <a:rPr lang="en-US" sz="1800" dirty="0" smtClean="0">
                          <a:latin typeface="Arial"/>
                          <a:ea typeface="Calibri"/>
                          <a:cs typeface="Times New Roman"/>
                        </a:rPr>
                        <a:t>, </a:t>
                      </a:r>
                      <a:r>
                        <a:rPr lang="en-US" sz="1800" dirty="0" err="1" smtClean="0">
                          <a:latin typeface="Arial"/>
                          <a:ea typeface="Calibri"/>
                          <a:cs typeface="Times New Roman"/>
                        </a:rPr>
                        <a:t>liases</a:t>
                      </a:r>
                      <a:r>
                        <a:rPr lang="en-US" sz="1800" dirty="0" smtClean="0">
                          <a:latin typeface="Arial"/>
                          <a:ea typeface="Calibri"/>
                          <a:cs typeface="Times New Roman"/>
                        </a:rPr>
                        <a:t>, </a:t>
                      </a:r>
                      <a:r>
                        <a:rPr lang="en-US" sz="1800" dirty="0" err="1" smtClean="0">
                          <a:latin typeface="Arial"/>
                          <a:ea typeface="Calibri"/>
                          <a:cs typeface="Times New Roman"/>
                        </a:rPr>
                        <a:t>isomerases</a:t>
                      </a:r>
                      <a:r>
                        <a:rPr lang="en-US" sz="1800" dirty="0">
                          <a:latin typeface="Arial"/>
                          <a:ea typeface="Calibri"/>
                          <a:cs typeface="Times New Roman"/>
                        </a:rPr>
                        <a:t>, </a:t>
                      </a:r>
                      <a:r>
                        <a:rPr lang="en-US" sz="1800" dirty="0" err="1">
                          <a:latin typeface="Arial"/>
                          <a:ea typeface="Calibri"/>
                          <a:cs typeface="Times New Roman"/>
                        </a:rPr>
                        <a:t>ligase</a:t>
                      </a:r>
                      <a:r>
                        <a:rPr lang="en-US" sz="1800" dirty="0">
                          <a:latin typeface="Arial"/>
                          <a:ea typeface="Calibri"/>
                          <a:cs typeface="Times New Roman"/>
                        </a:rPr>
                        <a:t> </a:t>
                      </a:r>
                      <a:endParaRPr lang="ru-RU" sz="1800" dirty="0">
                        <a:latin typeface="Calibri"/>
                        <a:ea typeface="Calibri"/>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1025" name="Rectangle 1"/>
          <p:cNvSpPr>
            <a:spLocks noChangeArrowheads="1"/>
          </p:cNvSpPr>
          <p:nvPr/>
        </p:nvSpPr>
        <p:spPr bwMode="auto">
          <a:xfrm>
            <a:off x="0" y="-46166"/>
            <a:ext cx="9252520" cy="73866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Some Functions of Proteins</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Grp="1" noRot="1" noChangeArrowheads="1"/>
          </p:cNvSpPr>
          <p:nvPr>
            <p:ph type="title"/>
          </p:nvPr>
        </p:nvSpPr>
        <p:spPr>
          <a:xfrm>
            <a:off x="3059832" y="53752"/>
            <a:ext cx="3312368" cy="494928"/>
          </a:xfrm>
        </p:spPr>
        <p:txBody>
          <a:bodyPr>
            <a:normAutofit fontScale="90000"/>
          </a:bodyPr>
          <a:lstStyle/>
          <a:p>
            <a:r>
              <a:rPr lang="en-US" sz="4800" b="0" dirty="0"/>
              <a:t>Nucleic acids</a:t>
            </a:r>
            <a:endParaRPr lang="ru-RU" sz="4800" b="0" dirty="0"/>
          </a:p>
        </p:txBody>
      </p:sp>
      <p:pic>
        <p:nvPicPr>
          <p:cNvPr id="142343" name="Picture 7" descr="0837-2_00_0537"/>
          <p:cNvPicPr>
            <a:picLocks noGrp="1" noChangeAspect="1" noChangeArrowheads="1"/>
          </p:cNvPicPr>
          <p:nvPr>
            <p:ph sz="half" idx="4294967295"/>
          </p:nvPr>
        </p:nvPicPr>
        <p:blipFill>
          <a:blip r:embed="rId2" cstate="email">
            <a:extLst>
              <a:ext uri="{28A0092B-C50C-407E-A947-70E740481C1C}">
                <a14:useLocalDpi xmlns:a14="http://schemas.microsoft.com/office/drawing/2010/main"/>
              </a:ext>
            </a:extLst>
          </a:blip>
          <a:srcRect l="3666" t="2251" b="952"/>
          <a:stretch>
            <a:fillRect/>
          </a:stretch>
        </p:blipFill>
        <p:spPr>
          <a:xfrm>
            <a:off x="2051720" y="548679"/>
            <a:ext cx="5415372" cy="4431885"/>
          </a:xfrm>
          <a:noFill/>
          <a:ln w="38100">
            <a:solidFill>
              <a:schemeClr val="tx1"/>
            </a:solidFill>
          </a:ln>
        </p:spPr>
      </p:pic>
      <p:sp>
        <p:nvSpPr>
          <p:cNvPr id="8" name="Прямоугольник 7"/>
          <p:cNvSpPr/>
          <p:nvPr/>
        </p:nvSpPr>
        <p:spPr>
          <a:xfrm>
            <a:off x="1259632" y="5097841"/>
            <a:ext cx="6840760" cy="1421928"/>
          </a:xfrm>
          <a:prstGeom prst="rect">
            <a:avLst/>
          </a:prstGeom>
        </p:spPr>
        <p:txBody>
          <a:bodyPr wrap="square">
            <a:spAutoFit/>
          </a:bodyPr>
          <a:lstStyle/>
          <a:p>
            <a:pPr>
              <a:lnSpc>
                <a:spcPct val="80000"/>
              </a:lnSpc>
            </a:pPr>
            <a:r>
              <a:rPr lang="en-US" dirty="0" smtClean="0"/>
              <a:t>The nucleic acids are polymers of nucleotides. </a:t>
            </a:r>
            <a:r>
              <a:rPr lang="en-US" b="1" dirty="0" smtClean="0">
                <a:solidFill>
                  <a:schemeClr val="tx2"/>
                </a:solidFill>
              </a:rPr>
              <a:t>A nucleotide consist of:</a:t>
            </a:r>
            <a:r>
              <a:rPr lang="en-US" b="1" dirty="0" smtClean="0"/>
              <a:t> </a:t>
            </a:r>
          </a:p>
          <a:p>
            <a:pPr marL="342900" indent="-342900">
              <a:lnSpc>
                <a:spcPct val="80000"/>
              </a:lnSpc>
              <a:buAutoNum type="arabicParenR"/>
            </a:pPr>
            <a:r>
              <a:rPr lang="en-US" dirty="0" smtClean="0"/>
              <a:t>5-carbon sugar (</a:t>
            </a:r>
            <a:r>
              <a:rPr lang="en-US" dirty="0" err="1" smtClean="0"/>
              <a:t>deoxyribose</a:t>
            </a:r>
            <a:r>
              <a:rPr lang="en-US" dirty="0" smtClean="0"/>
              <a:t> in DNA and ribose in RNA);</a:t>
            </a:r>
          </a:p>
          <a:p>
            <a:pPr marL="342900" indent="-342900">
              <a:lnSpc>
                <a:spcPct val="80000"/>
              </a:lnSpc>
              <a:buAutoNum type="arabicParenR"/>
            </a:pPr>
            <a:r>
              <a:rPr lang="en-US" dirty="0" smtClean="0"/>
              <a:t>2) a phosphate group (PO</a:t>
            </a:r>
            <a:r>
              <a:rPr lang="en-US" baseline="-25000" dirty="0" smtClean="0"/>
              <a:t>4</a:t>
            </a:r>
            <a:r>
              <a:rPr lang="en-US" dirty="0" smtClean="0"/>
              <a:t>); </a:t>
            </a:r>
          </a:p>
          <a:p>
            <a:pPr>
              <a:lnSpc>
                <a:spcPct val="80000"/>
              </a:lnSpc>
            </a:pPr>
            <a:r>
              <a:rPr lang="en-US" dirty="0" smtClean="0"/>
              <a:t>3) one of five types nitrogenous bases: </a:t>
            </a:r>
          </a:p>
          <a:p>
            <a:pPr>
              <a:lnSpc>
                <a:spcPct val="80000"/>
              </a:lnSpc>
            </a:pPr>
            <a:r>
              <a:rPr lang="en-US" b="1" i="1" dirty="0" err="1" smtClean="0">
                <a:solidFill>
                  <a:srgbClr val="FF3300"/>
                </a:solidFill>
              </a:rPr>
              <a:t>Purines</a:t>
            </a:r>
            <a:r>
              <a:rPr lang="en-US" dirty="0" smtClean="0"/>
              <a:t>, 2 rings:  Adenine (A), Guanine (G);</a:t>
            </a:r>
          </a:p>
          <a:p>
            <a:pPr>
              <a:lnSpc>
                <a:spcPct val="80000"/>
              </a:lnSpc>
            </a:pPr>
            <a:r>
              <a:rPr lang="en-US" b="1" i="1" dirty="0" err="1" smtClean="0">
                <a:solidFill>
                  <a:srgbClr val="FF3300"/>
                </a:solidFill>
              </a:rPr>
              <a:t>Pyrimidines</a:t>
            </a:r>
            <a:r>
              <a:rPr lang="en-US" dirty="0" smtClean="0"/>
              <a:t>, 1 ring – Thymine (T), Cytosine (C), </a:t>
            </a:r>
            <a:r>
              <a:rPr lang="en-US" dirty="0" err="1" smtClean="0"/>
              <a:t>Uracil</a:t>
            </a:r>
            <a:r>
              <a:rPr lang="en-US" dirty="0" smtClean="0"/>
              <a:t> (U).</a:t>
            </a: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42343"/>
                                        </p:tgtEl>
                                        <p:attrNameLst>
                                          <p:attrName>style.visibility</p:attrName>
                                        </p:attrNameLst>
                                      </p:cBhvr>
                                      <p:to>
                                        <p:strVal val="visible"/>
                                      </p:to>
                                    </p:set>
                                    <p:animEffect transition="in" filter="box(in)">
                                      <p:cBhvr>
                                        <p:cTn id="7" dur="500"/>
                                        <p:tgtEl>
                                          <p:spTgt spid="142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Rectangle 4"/>
          <p:cNvSpPr>
            <a:spLocks noGrp="1" noRot="1" noChangeArrowheads="1"/>
          </p:cNvSpPr>
          <p:nvPr>
            <p:ph type="title"/>
          </p:nvPr>
        </p:nvSpPr>
        <p:spPr>
          <a:xfrm>
            <a:off x="457200" y="244475"/>
            <a:ext cx="8385175" cy="592138"/>
          </a:xfrm>
        </p:spPr>
        <p:txBody>
          <a:bodyPr>
            <a:normAutofit fontScale="90000"/>
          </a:bodyPr>
          <a:lstStyle/>
          <a:p>
            <a:pPr algn="ctr"/>
            <a:r>
              <a:rPr lang="en-US" b="0"/>
              <a:t>Nucleic acids</a:t>
            </a:r>
            <a:endParaRPr lang="ru-RU" b="0"/>
          </a:p>
        </p:txBody>
      </p:sp>
      <p:sp>
        <p:nvSpPr>
          <p:cNvPr id="140291" name="Rectangle 3"/>
          <p:cNvSpPr>
            <a:spLocks noGrp="1" noRot="1" noChangeArrowheads="1"/>
          </p:cNvSpPr>
          <p:nvPr>
            <p:ph type="body" idx="4294967295"/>
          </p:nvPr>
        </p:nvSpPr>
        <p:spPr>
          <a:xfrm>
            <a:off x="467544" y="908050"/>
            <a:ext cx="8676456" cy="1296814"/>
          </a:xfrm>
        </p:spPr>
        <p:txBody>
          <a:bodyPr>
            <a:normAutofit lnSpcReduction="10000"/>
          </a:bodyPr>
          <a:lstStyle/>
          <a:p>
            <a:pPr>
              <a:lnSpc>
                <a:spcPct val="90000"/>
              </a:lnSpc>
            </a:pPr>
            <a:r>
              <a:rPr lang="en-US" sz="2800" dirty="0"/>
              <a:t>there are </a:t>
            </a:r>
            <a:r>
              <a:rPr lang="uk-UA" sz="2800" dirty="0"/>
              <a:t>2 </a:t>
            </a:r>
            <a:r>
              <a:rPr lang="en-US" sz="2800" dirty="0"/>
              <a:t>types of nucleic acids: </a:t>
            </a:r>
            <a:r>
              <a:rPr lang="en-US" sz="2800" dirty="0">
                <a:solidFill>
                  <a:srgbClr val="FF3300"/>
                </a:solidFill>
              </a:rPr>
              <a:t>DNA </a:t>
            </a:r>
            <a:r>
              <a:rPr lang="en-US" sz="2800" dirty="0"/>
              <a:t>(deoxyribonucleic acid) and </a:t>
            </a:r>
            <a:r>
              <a:rPr lang="en-US" sz="2800" dirty="0">
                <a:solidFill>
                  <a:srgbClr val="FF3300"/>
                </a:solidFill>
              </a:rPr>
              <a:t>RNA</a:t>
            </a:r>
            <a:r>
              <a:rPr lang="en-US" sz="2800" dirty="0"/>
              <a:t> (ribonucleic acid). </a:t>
            </a:r>
          </a:p>
          <a:p>
            <a:pPr>
              <a:lnSpc>
                <a:spcPct val="90000"/>
              </a:lnSpc>
            </a:pPr>
            <a:r>
              <a:rPr lang="en-US" sz="2800" dirty="0"/>
              <a:t>DNA Provides Information for the Structure of Proteins</a:t>
            </a:r>
          </a:p>
          <a:p>
            <a:pPr>
              <a:lnSpc>
                <a:spcPct val="90000"/>
              </a:lnSpc>
            </a:pPr>
            <a:endParaRPr lang="ru-RU" sz="2800" dirty="0"/>
          </a:p>
        </p:txBody>
      </p:sp>
      <p:graphicFrame>
        <p:nvGraphicFramePr>
          <p:cNvPr id="140373" name="Group 85"/>
          <p:cNvGraphicFramePr>
            <a:graphicFrameLocks noGrp="1"/>
          </p:cNvGraphicFramePr>
          <p:nvPr>
            <p:ph type="tbl" idx="1"/>
          </p:nvPr>
        </p:nvGraphicFramePr>
        <p:xfrm>
          <a:off x="611188" y="2276872"/>
          <a:ext cx="8007350" cy="3235326"/>
        </p:xfrm>
        <a:graphic>
          <a:graphicData uri="http://schemas.openxmlformats.org/drawingml/2006/table">
            <a:tbl>
              <a:tblPr/>
              <a:tblGrid>
                <a:gridCol w="1612900">
                  <a:extLst>
                    <a:ext uri="{9D8B030D-6E8A-4147-A177-3AD203B41FA5}">
                      <a16:colId xmlns:a16="http://schemas.microsoft.com/office/drawing/2014/main" val="20000"/>
                    </a:ext>
                  </a:extLst>
                </a:gridCol>
                <a:gridCol w="3308350">
                  <a:extLst>
                    <a:ext uri="{9D8B030D-6E8A-4147-A177-3AD203B41FA5}">
                      <a16:colId xmlns:a16="http://schemas.microsoft.com/office/drawing/2014/main" val="20001"/>
                    </a:ext>
                  </a:extLst>
                </a:gridCol>
                <a:gridCol w="3086100">
                  <a:extLst>
                    <a:ext uri="{9D8B030D-6E8A-4147-A177-3AD203B41FA5}">
                      <a16:colId xmlns:a16="http://schemas.microsoft.com/office/drawing/2014/main" val="20002"/>
                    </a:ext>
                  </a:extLst>
                </a:gridCol>
              </a:tblGrid>
              <a:tr h="495300">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Times New Roman" pitchFamily="18" charset="0"/>
                        </a:rPr>
                        <a:t>Structure</a:t>
                      </a:r>
                      <a:endParaRPr kumimoji="0" lang="en-US" sz="2400" b="0" i="0" u="none" strike="noStrike" cap="none" normalizeH="0" baseline="0" dirty="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Times New Roman" pitchFamily="18" charset="0"/>
                        </a:rPr>
                        <a:t>DNA</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charset="0"/>
                          <a:cs typeface="Times New Roman" pitchFamily="18" charset="0"/>
                        </a:rPr>
                        <a:t>RNA</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93713">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Sugar</a:t>
                      </a:r>
                      <a:endParaRPr kumimoji="0" lang="en-US" sz="2400" b="0" i="0" u="none" strike="noStrike" cap="none" normalizeH="0" baseline="0" dirty="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err="1" smtClean="0">
                          <a:ln>
                            <a:noFill/>
                          </a:ln>
                          <a:solidFill>
                            <a:schemeClr val="tx1"/>
                          </a:solidFill>
                          <a:effectLst/>
                          <a:latin typeface="Arial" charset="0"/>
                          <a:cs typeface="Times New Roman" pitchFamily="18" charset="0"/>
                        </a:rPr>
                        <a:t>Deoxyribose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Ribose</a:t>
                      </a:r>
                      <a:endParaRPr kumimoji="0" lang="en-U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76300">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Bases</a:t>
                      </a:r>
                      <a:endParaRPr kumimoji="0" lang="en-US" sz="2400" b="0" i="0" u="none" strike="noStrike" cap="none" normalizeH="0" baseline="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Adenine, guanine, thymine, cytosine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Adenine, guanine, </a:t>
                      </a:r>
                      <a:r>
                        <a:rPr kumimoji="0" lang="en-US" sz="2400" b="0" i="0" u="none" strike="noStrike" cap="none" normalizeH="0" baseline="0" dirty="0" err="1" smtClean="0">
                          <a:ln>
                            <a:noFill/>
                          </a:ln>
                          <a:solidFill>
                            <a:schemeClr val="tx1"/>
                          </a:solidFill>
                          <a:effectLst/>
                          <a:latin typeface="Arial" charset="0"/>
                          <a:cs typeface="Times New Roman" pitchFamily="18" charset="0"/>
                        </a:rPr>
                        <a:t>uracil</a:t>
                      </a:r>
                      <a:r>
                        <a:rPr kumimoji="0" lang="en-US" sz="2400" b="0" i="0" u="none" strike="noStrike" cap="none" normalizeH="0" baseline="0" dirty="0" smtClean="0">
                          <a:ln>
                            <a:noFill/>
                          </a:ln>
                          <a:solidFill>
                            <a:schemeClr val="tx1"/>
                          </a:solidFill>
                          <a:effectLst/>
                          <a:latin typeface="Arial" charset="0"/>
                          <a:cs typeface="Times New Roman" pitchFamily="18" charset="0"/>
                        </a:rPr>
                        <a:t>, cytosine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74713">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Strands</a:t>
                      </a:r>
                      <a:endParaRPr kumimoji="0" lang="en-US" sz="2400" b="0" i="0" u="none" strike="noStrike" cap="none" normalizeH="0" baseline="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Double-stranded with base pairing</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Single-stranded</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95300">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Times New Roman" pitchFamily="18" charset="0"/>
                        </a:rPr>
                        <a:t>Helix</a:t>
                      </a:r>
                      <a:endParaRPr kumimoji="0" lang="en-US" sz="2400" b="0" i="0" u="none" strike="noStrike" cap="none" normalizeH="0" baseline="0" smtClean="0">
                        <a:ln>
                          <a:noFill/>
                        </a:ln>
                        <a:solidFill>
                          <a:schemeClr val="tx1"/>
                        </a:solidFill>
                        <a:effectLst/>
                        <a:latin typeface="Arial"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Yes</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Times New Roman" pitchFamily="18" charset="0"/>
                        </a:rPr>
                        <a:t>No</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Rectangle 4"/>
          <p:cNvSpPr>
            <a:spLocks noGrp="1" noRot="1" noChangeArrowheads="1"/>
          </p:cNvSpPr>
          <p:nvPr>
            <p:ph type="title"/>
          </p:nvPr>
        </p:nvSpPr>
        <p:spPr>
          <a:xfrm>
            <a:off x="35496" y="188913"/>
            <a:ext cx="8385175" cy="592137"/>
          </a:xfrm>
        </p:spPr>
        <p:txBody>
          <a:bodyPr>
            <a:normAutofit fontScale="90000"/>
          </a:bodyPr>
          <a:lstStyle/>
          <a:p>
            <a:r>
              <a:rPr lang="en-US" sz="4000" dirty="0"/>
              <a:t>DNA   </a:t>
            </a:r>
            <a:r>
              <a:rPr lang="en-US" sz="4000" dirty="0" smtClean="0"/>
              <a:t>                                  </a:t>
            </a:r>
            <a:r>
              <a:rPr lang="en-US" sz="4000" dirty="0"/>
              <a:t>RNA</a:t>
            </a:r>
            <a:endParaRPr lang="ru-RU" sz="4000" dirty="0"/>
          </a:p>
        </p:txBody>
      </p:sp>
      <p:sp>
        <p:nvSpPr>
          <p:cNvPr id="145413" name="Rectangle 5"/>
          <p:cNvSpPr>
            <a:spLocks noGrp="1" noRot="1" noChangeArrowheads="1"/>
          </p:cNvSpPr>
          <p:nvPr>
            <p:ph type="body" sz="half" idx="1"/>
          </p:nvPr>
        </p:nvSpPr>
        <p:spPr>
          <a:xfrm>
            <a:off x="755973" y="980728"/>
            <a:ext cx="3095947" cy="4895850"/>
          </a:xfrm>
        </p:spPr>
        <p:txBody>
          <a:bodyPr/>
          <a:lstStyle/>
          <a:p>
            <a:pPr marL="533400" indent="-533400">
              <a:lnSpc>
                <a:spcPct val="80000"/>
              </a:lnSpc>
              <a:buNone/>
            </a:pPr>
            <a:r>
              <a:rPr lang="en-US" sz="2000" dirty="0" smtClean="0">
                <a:solidFill>
                  <a:srgbClr val="00B0F0"/>
                </a:solidFill>
                <a:latin typeface="Arial" pitchFamily="34" charset="0"/>
                <a:cs typeface="Arial" pitchFamily="34" charset="0"/>
              </a:rPr>
              <a:t>1.Located </a:t>
            </a:r>
            <a:r>
              <a:rPr lang="en-US" sz="2000" dirty="0">
                <a:solidFill>
                  <a:srgbClr val="00B0F0"/>
                </a:solidFill>
                <a:latin typeface="Arial" pitchFamily="34" charset="0"/>
                <a:cs typeface="Arial" pitchFamily="34" charset="0"/>
              </a:rPr>
              <a:t>in </a:t>
            </a:r>
            <a:r>
              <a:rPr lang="en-US" sz="2000" dirty="0" smtClean="0">
                <a:solidFill>
                  <a:srgbClr val="00B0F0"/>
                </a:solidFill>
                <a:latin typeface="Arial" pitchFamily="34" charset="0"/>
                <a:cs typeface="Arial" pitchFamily="34" charset="0"/>
              </a:rPr>
              <a:t>nucleus as </a:t>
            </a:r>
            <a:r>
              <a:rPr lang="en-US" sz="2000" dirty="0">
                <a:solidFill>
                  <a:srgbClr val="00B0F0"/>
                </a:solidFill>
                <a:latin typeface="Arial" pitchFamily="34" charset="0"/>
                <a:cs typeface="Arial" pitchFamily="34" charset="0"/>
              </a:rPr>
              <a:t>packaged </a:t>
            </a:r>
            <a:r>
              <a:rPr lang="en-US" sz="2000" dirty="0" err="1" smtClean="0">
                <a:solidFill>
                  <a:srgbClr val="00B0F0"/>
                </a:solidFill>
                <a:latin typeface="Arial" pitchFamily="34" charset="0"/>
                <a:cs typeface="Arial" pitchFamily="34" charset="0"/>
              </a:rPr>
              <a:t>cromosomes</a:t>
            </a:r>
            <a:r>
              <a:rPr lang="en-US" sz="2000" dirty="0" smtClean="0">
                <a:solidFill>
                  <a:srgbClr val="00B0F0"/>
                </a:solidFill>
                <a:latin typeface="Arial" pitchFamily="34" charset="0"/>
                <a:cs typeface="Arial" pitchFamily="34" charset="0"/>
              </a:rPr>
              <a:t> &amp;</a:t>
            </a:r>
            <a:endParaRPr lang="en-US" sz="2000" dirty="0">
              <a:solidFill>
                <a:srgbClr val="00B0F0"/>
              </a:solidFill>
              <a:latin typeface="Arial" pitchFamily="34" charset="0"/>
              <a:cs typeface="Arial" pitchFamily="34" charset="0"/>
            </a:endParaRPr>
          </a:p>
          <a:p>
            <a:pPr marL="914400" lvl="1" indent="-457200">
              <a:lnSpc>
                <a:spcPct val="80000"/>
              </a:lnSpc>
              <a:buNone/>
            </a:pPr>
            <a:r>
              <a:rPr lang="en-US" sz="2000" dirty="0" smtClean="0">
                <a:solidFill>
                  <a:srgbClr val="00B0F0"/>
                </a:solidFill>
                <a:latin typeface="Arial" pitchFamily="34" charset="0"/>
                <a:cs typeface="Arial" pitchFamily="34" charset="0"/>
              </a:rPr>
              <a:t> in mitochondria,</a:t>
            </a:r>
          </a:p>
          <a:p>
            <a:pPr marL="914400" lvl="1" indent="-457200">
              <a:lnSpc>
                <a:spcPct val="80000"/>
              </a:lnSpc>
              <a:buNone/>
            </a:pPr>
            <a:r>
              <a:rPr lang="en-US" sz="2000" dirty="0" smtClean="0">
                <a:solidFill>
                  <a:srgbClr val="00B0F0"/>
                </a:solidFill>
                <a:latin typeface="Arial" pitchFamily="34" charset="0"/>
                <a:cs typeface="Arial" pitchFamily="34" charset="0"/>
              </a:rPr>
              <a:t>and chloroplasts in circular form</a:t>
            </a:r>
            <a:endParaRPr lang="en-US" sz="2000" dirty="0">
              <a:solidFill>
                <a:srgbClr val="00B0F0"/>
              </a:solidFill>
              <a:latin typeface="Arial" pitchFamily="34" charset="0"/>
              <a:cs typeface="Arial" pitchFamily="34" charset="0"/>
            </a:endParaRPr>
          </a:p>
          <a:p>
            <a:pPr marL="533400" indent="-533400">
              <a:lnSpc>
                <a:spcPct val="80000"/>
              </a:lnSpc>
              <a:buNone/>
            </a:pPr>
            <a:r>
              <a:rPr lang="en-US" sz="2000" dirty="0" smtClean="0">
                <a:solidFill>
                  <a:srgbClr val="00B0F0"/>
                </a:solidFill>
                <a:latin typeface="Arial" pitchFamily="34" charset="0"/>
                <a:cs typeface="Arial" pitchFamily="34" charset="0"/>
              </a:rPr>
              <a:t>2.DNA </a:t>
            </a:r>
            <a:r>
              <a:rPr lang="en-US" sz="2000" dirty="0">
                <a:solidFill>
                  <a:srgbClr val="00B0F0"/>
                </a:solidFill>
                <a:latin typeface="Arial" pitchFamily="34" charset="0"/>
                <a:cs typeface="Arial" pitchFamily="34" charset="0"/>
              </a:rPr>
              <a:t>is double stranded, present in the form of a double helix</a:t>
            </a:r>
          </a:p>
          <a:p>
            <a:pPr marL="533400" indent="-533400" eaLnBrk="0" hangingPunct="0">
              <a:lnSpc>
                <a:spcPct val="80000"/>
              </a:lnSpc>
              <a:spcBef>
                <a:spcPct val="0"/>
              </a:spcBef>
              <a:buClrTx/>
              <a:buFontTx/>
              <a:buNone/>
            </a:pPr>
            <a:r>
              <a:rPr lang="en-US" sz="2000" dirty="0" smtClean="0">
                <a:solidFill>
                  <a:srgbClr val="00B0F0"/>
                </a:solidFill>
                <a:latin typeface="Arial" pitchFamily="34" charset="0"/>
                <a:cs typeface="Arial" pitchFamily="34" charset="0"/>
              </a:rPr>
              <a:t>3.Bases </a:t>
            </a:r>
            <a:r>
              <a:rPr lang="en-US" sz="2000" dirty="0">
                <a:solidFill>
                  <a:srgbClr val="00B0F0"/>
                </a:solidFill>
                <a:latin typeface="Arial" pitchFamily="34" charset="0"/>
                <a:cs typeface="Arial" pitchFamily="34" charset="0"/>
              </a:rPr>
              <a:t>make up complementary base </a:t>
            </a:r>
            <a:r>
              <a:rPr lang="en-US" sz="2000" dirty="0" smtClean="0">
                <a:solidFill>
                  <a:srgbClr val="00B0F0"/>
                </a:solidFill>
                <a:latin typeface="Arial" pitchFamily="34" charset="0"/>
                <a:cs typeface="Arial" pitchFamily="34" charset="0"/>
              </a:rPr>
              <a:t>pairs. </a:t>
            </a:r>
            <a:endParaRPr lang="ru-RU" sz="2400" dirty="0">
              <a:solidFill>
                <a:srgbClr val="00B0F0"/>
              </a:solidFill>
            </a:endParaRPr>
          </a:p>
          <a:p>
            <a:pPr marL="533400" indent="-533400">
              <a:lnSpc>
                <a:spcPct val="80000"/>
              </a:lnSpc>
            </a:pPr>
            <a:endParaRPr lang="ru-RU" sz="2400" dirty="0"/>
          </a:p>
        </p:txBody>
      </p:sp>
      <p:sp>
        <p:nvSpPr>
          <p:cNvPr id="145414" name="Rectangle 6"/>
          <p:cNvSpPr>
            <a:spLocks noGrp="1" noRot="1" noChangeArrowheads="1"/>
          </p:cNvSpPr>
          <p:nvPr>
            <p:ph type="body" sz="half" idx="2"/>
          </p:nvPr>
        </p:nvSpPr>
        <p:spPr>
          <a:xfrm>
            <a:off x="4283968" y="908720"/>
            <a:ext cx="4680520" cy="5329237"/>
          </a:xfrm>
        </p:spPr>
        <p:txBody>
          <a:bodyPr/>
          <a:lstStyle/>
          <a:p>
            <a:pPr>
              <a:lnSpc>
                <a:spcPct val="80000"/>
              </a:lnSpc>
            </a:pPr>
            <a:r>
              <a:rPr lang="en-US" sz="2400" b="1" i="1" dirty="0">
                <a:solidFill>
                  <a:srgbClr val="FF0066"/>
                </a:solidFill>
                <a:latin typeface="Arial" pitchFamily="34" charset="0"/>
                <a:cs typeface="Arial" pitchFamily="34" charset="0"/>
              </a:rPr>
              <a:t>Messenger RNA</a:t>
            </a:r>
            <a:r>
              <a:rPr lang="en-US" sz="2400" dirty="0">
                <a:latin typeface="Arial" pitchFamily="34" charset="0"/>
                <a:cs typeface="Arial" pitchFamily="34" charset="0"/>
              </a:rPr>
              <a:t> carries the genetic code to the cytoplasm to direct</a:t>
            </a:r>
            <a:r>
              <a:rPr lang="en-US" sz="2000" dirty="0">
                <a:latin typeface="Arial" pitchFamily="34" charset="0"/>
                <a:cs typeface="Arial" pitchFamily="34" charset="0"/>
              </a:rPr>
              <a:t> protein synthesis</a:t>
            </a:r>
            <a:r>
              <a:rPr lang="uk-UA" sz="2000" dirty="0" smtClean="0">
                <a:latin typeface="Arial" pitchFamily="34" charset="0"/>
                <a:cs typeface="Arial" pitchFamily="34" charset="0"/>
              </a:rPr>
              <a:t>.</a:t>
            </a:r>
            <a:r>
              <a:rPr lang="en-US" sz="2000" dirty="0" smtClean="0">
                <a:latin typeface="Arial" pitchFamily="34" charset="0"/>
                <a:cs typeface="Arial" pitchFamily="34" charset="0"/>
              </a:rPr>
              <a:t> This </a:t>
            </a:r>
            <a:r>
              <a:rPr lang="en-US" sz="2000" dirty="0">
                <a:latin typeface="Arial" pitchFamily="34" charset="0"/>
                <a:cs typeface="Arial" pitchFamily="34" charset="0"/>
              </a:rPr>
              <a:t>single-stranded molecule (hundreds to thousands of </a:t>
            </a:r>
            <a:r>
              <a:rPr lang="en-US" sz="2000" dirty="0" smtClean="0">
                <a:latin typeface="Arial" pitchFamily="34" charset="0"/>
                <a:cs typeface="Arial" pitchFamily="34" charset="0"/>
              </a:rPr>
              <a:t>nucleotides) </a:t>
            </a:r>
            <a:r>
              <a:rPr lang="en-US" sz="2000" dirty="0">
                <a:latin typeface="Arial" pitchFamily="34" charset="0"/>
                <a:cs typeface="Arial" pitchFamily="34" charset="0"/>
              </a:rPr>
              <a:t>contains </a:t>
            </a:r>
            <a:r>
              <a:rPr lang="en-US" sz="2000" dirty="0" err="1" smtClean="0">
                <a:latin typeface="Arial" pitchFamily="34" charset="0"/>
                <a:cs typeface="Arial" pitchFamily="34" charset="0"/>
              </a:rPr>
              <a:t>codons</a:t>
            </a:r>
            <a:r>
              <a:rPr lang="en-US" sz="2000" dirty="0" smtClean="0">
                <a:latin typeface="Arial" pitchFamily="34" charset="0"/>
                <a:cs typeface="Arial" pitchFamily="34" charset="0"/>
              </a:rPr>
              <a:t>.</a:t>
            </a:r>
            <a:endParaRPr lang="uk-UA" sz="2000" dirty="0">
              <a:latin typeface="Arial" pitchFamily="34" charset="0"/>
              <a:cs typeface="Arial" pitchFamily="34" charset="0"/>
            </a:endParaRPr>
          </a:p>
          <a:p>
            <a:pPr>
              <a:lnSpc>
                <a:spcPct val="80000"/>
              </a:lnSpc>
            </a:pPr>
            <a:r>
              <a:rPr lang="en-US" sz="2000" b="1" i="1" dirty="0">
                <a:solidFill>
                  <a:srgbClr val="FF0066"/>
                </a:solidFill>
                <a:latin typeface="Arial" pitchFamily="34" charset="0"/>
                <a:cs typeface="Arial" pitchFamily="34" charset="0"/>
              </a:rPr>
              <a:t>Transfer RNA</a:t>
            </a:r>
            <a:r>
              <a:rPr lang="en-US" sz="2000" dirty="0">
                <a:latin typeface="Arial" pitchFamily="34" charset="0"/>
                <a:cs typeface="Arial" pitchFamily="34" charset="0"/>
              </a:rPr>
              <a:t> is folded into a cloverleaf shape and contains about </a:t>
            </a:r>
            <a:r>
              <a:rPr lang="uk-UA" sz="2000" dirty="0">
                <a:latin typeface="Arial" pitchFamily="34" charset="0"/>
                <a:cs typeface="Arial" pitchFamily="34" charset="0"/>
              </a:rPr>
              <a:t>80 </a:t>
            </a:r>
            <a:r>
              <a:rPr lang="en-US" sz="2000" dirty="0" smtClean="0">
                <a:latin typeface="Arial" pitchFamily="34" charset="0"/>
                <a:cs typeface="Arial" pitchFamily="34" charset="0"/>
              </a:rPr>
              <a:t>nucleotides. </a:t>
            </a:r>
            <a:endParaRPr lang="en-US" sz="2000" b="1" i="1" dirty="0">
              <a:latin typeface="Arial" pitchFamily="34" charset="0"/>
              <a:cs typeface="Arial" pitchFamily="34" charset="0"/>
            </a:endParaRPr>
          </a:p>
          <a:p>
            <a:pPr>
              <a:lnSpc>
                <a:spcPct val="80000"/>
              </a:lnSpc>
            </a:pPr>
            <a:r>
              <a:rPr lang="en-US" sz="2000" b="1" i="1" dirty="0">
                <a:solidFill>
                  <a:srgbClr val="FF0066"/>
                </a:solidFill>
                <a:latin typeface="Arial" pitchFamily="34" charset="0"/>
                <a:cs typeface="Arial" pitchFamily="34" charset="0"/>
              </a:rPr>
              <a:t>Ribosomal RNA</a:t>
            </a:r>
            <a:r>
              <a:rPr lang="en-US" sz="2000" dirty="0">
                <a:latin typeface="Arial" pitchFamily="34" charset="0"/>
                <a:cs typeface="Arial" pitchFamily="34" charset="0"/>
              </a:rPr>
              <a:t> associates with many different proteins (including enzymes) to form </a:t>
            </a:r>
            <a:r>
              <a:rPr lang="en-US" sz="2000" dirty="0" err="1" smtClean="0">
                <a:latin typeface="Arial" pitchFamily="34" charset="0"/>
                <a:cs typeface="Arial" pitchFamily="34" charset="0"/>
              </a:rPr>
              <a:t>ribosomes</a:t>
            </a:r>
            <a:r>
              <a:rPr lang="en-US" sz="2000" dirty="0" smtClean="0">
                <a:latin typeface="Arial" pitchFamily="34" charset="0"/>
                <a:cs typeface="Arial" pitchFamily="34" charset="0"/>
              </a:rPr>
              <a:t>, which are involved into protein synthesis.</a:t>
            </a:r>
            <a:endParaRPr lang="uk-UA" sz="2000" dirty="0">
              <a:latin typeface="Arial" pitchFamily="34" charset="0"/>
              <a:cs typeface="Arial" pitchFamily="34" charset="0"/>
            </a:endParaRPr>
          </a:p>
          <a:p>
            <a:pPr>
              <a:lnSpc>
                <a:spcPct val="80000"/>
              </a:lnSpc>
              <a:buFont typeface="Wingdings" pitchFamily="2" charset="2"/>
              <a:buNone/>
            </a:pPr>
            <a:endParaRPr lang="ru-RU" sz="2000" dirty="0"/>
          </a:p>
          <a:p>
            <a:pPr>
              <a:lnSpc>
                <a:spcPct val="80000"/>
              </a:lnSpc>
            </a:pPr>
            <a:endParaRPr lang="ru-RU" sz="2000" dirty="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0" name="Rectangle 4"/>
          <p:cNvSpPr>
            <a:spLocks noGrp="1" noRot="1" noChangeArrowheads="1"/>
          </p:cNvSpPr>
          <p:nvPr>
            <p:ph type="title"/>
          </p:nvPr>
        </p:nvSpPr>
        <p:spPr/>
        <p:txBody>
          <a:bodyPr>
            <a:normAutofit fontScale="90000"/>
          </a:bodyPr>
          <a:lstStyle/>
          <a:p>
            <a:pPr algn="ctr"/>
            <a:r>
              <a:rPr lang="en-US"/>
              <a:t>Realization of hereditary information</a:t>
            </a:r>
            <a:endParaRPr lang="ru-RU"/>
          </a:p>
        </p:txBody>
      </p:sp>
      <p:pic>
        <p:nvPicPr>
          <p:cNvPr id="147465" name="Picture 9" descr="image002[1]"/>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5291634" y="1412776"/>
            <a:ext cx="3096790" cy="3745011"/>
          </a:xfrm>
          <a:ln/>
        </p:spPr>
        <p:style>
          <a:lnRef idx="1">
            <a:schemeClr val="accent3"/>
          </a:lnRef>
          <a:fillRef idx="2">
            <a:schemeClr val="accent3"/>
          </a:fillRef>
          <a:effectRef idx="1">
            <a:schemeClr val="accent3"/>
          </a:effectRef>
          <a:fontRef idx="minor">
            <a:schemeClr val="dk1"/>
          </a:fontRef>
        </p:style>
      </p:pic>
      <p:pic>
        <p:nvPicPr>
          <p:cNvPr id="147466" name="Picture 10" descr="CAC1YJ4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00113" y="1439495"/>
            <a:ext cx="4247951" cy="2853601"/>
          </a:xfrm>
          <a:prstGeom prst="rect">
            <a:avLst/>
          </a:prstGeom>
          <a:ln>
            <a:headEnd/>
            <a:tailEnd/>
          </a:ln>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7465"/>
                                        </p:tgtEl>
                                        <p:attrNameLst>
                                          <p:attrName>style.visibility</p:attrName>
                                        </p:attrNameLst>
                                      </p:cBhvr>
                                      <p:to>
                                        <p:strVal val="visible"/>
                                      </p:to>
                                    </p:set>
                                    <p:anim calcmode="lin" valueType="num">
                                      <p:cBhvr additive="base">
                                        <p:cTn id="7" dur="500" fill="hold"/>
                                        <p:tgtEl>
                                          <p:spTgt spid="147465"/>
                                        </p:tgtEl>
                                        <p:attrNameLst>
                                          <p:attrName>ppt_x</p:attrName>
                                        </p:attrNameLst>
                                      </p:cBhvr>
                                      <p:tavLst>
                                        <p:tav tm="0">
                                          <p:val>
                                            <p:strVal val="#ppt_x"/>
                                          </p:val>
                                        </p:tav>
                                        <p:tav tm="100000">
                                          <p:val>
                                            <p:strVal val="#ppt_x"/>
                                          </p:val>
                                        </p:tav>
                                      </p:tavLst>
                                    </p:anim>
                                    <p:anim calcmode="lin" valueType="num">
                                      <p:cBhvr additive="base">
                                        <p:cTn id="8" dur="500" fill="hold"/>
                                        <p:tgtEl>
                                          <p:spTgt spid="1474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17</a:t>
            </a:fld>
            <a:endParaRPr lang="ru-RU"/>
          </a:p>
        </p:txBody>
      </p:sp>
      <p:sp>
        <p:nvSpPr>
          <p:cNvPr id="117761" name="Rectangle 1"/>
          <p:cNvSpPr>
            <a:spLocks noChangeArrowheads="1"/>
          </p:cNvSpPr>
          <p:nvPr/>
        </p:nvSpPr>
        <p:spPr bwMode="auto">
          <a:xfrm>
            <a:off x="0" y="794465"/>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Tx/>
              <a:buNone/>
              <a:tabLst/>
            </a:pPr>
            <a:r>
              <a:rPr lang="en-US" sz="2800" dirty="0" smtClean="0">
                <a:solidFill>
                  <a:srgbClr val="000000"/>
                </a:solidFill>
                <a:latin typeface="Arial" pitchFamily="34" charset="0"/>
                <a:ea typeface="Times New Roman" pitchFamily="18" charset="0"/>
                <a:cs typeface="Arial" pitchFamily="34" charset="0"/>
              </a:rPr>
              <a:t>      </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Cells function like miniaturized chemical plants.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Even the simplest bacterial cell is capable of hundreds of different chemical transformations, none of which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occurs at any significant rate in the inanimate world.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Virtually all chemical changes that take place in cells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require enzymes—molecules that greatly increase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rate at which a chemical reaction occurs.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The </a:t>
            </a:r>
            <a:r>
              <a:rPr kumimoji="0" lang="en-US"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sum total of the chemical reactions </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that occur </a:t>
            </a:r>
          </a:p>
          <a:p>
            <a:pPr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 a cell </a:t>
            </a:r>
            <a:r>
              <a:rPr kumimoji="0" lang="en-US"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represents that cell's metabolism</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449263" fontAlgn="base">
              <a:spcBef>
                <a:spcPct val="0"/>
              </a:spcBef>
              <a:spcAft>
                <a:spcPct val="0"/>
              </a:spcAft>
            </a:pPr>
            <a:r>
              <a:rPr lang="en-US" sz="2800" b="1" dirty="0" smtClean="0">
                <a:latin typeface="Arial" pitchFamily="34" charset="0"/>
                <a:ea typeface="Times New Roman" pitchFamily="18" charset="0"/>
                <a:cs typeface="Arial" pitchFamily="34" charset="0"/>
              </a:rPr>
              <a:t>Cells Carry Out a Variety of Chemical Reactions</a:t>
            </a:r>
            <a:endParaRPr lang="ru-RU" sz="2800" dirty="0" smtClean="0">
              <a:latin typeface="Arial" pitchFamily="34" charset="0"/>
              <a:cs typeface="Arial" pitchFamily="34" charset="0"/>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9" name="Rectangle 5"/>
          <p:cNvSpPr>
            <a:spLocks noGrp="1" noRot="1" noChangeArrowheads="1"/>
          </p:cNvSpPr>
          <p:nvPr>
            <p:ph type="body" sz="half" idx="1"/>
          </p:nvPr>
        </p:nvSpPr>
        <p:spPr>
          <a:xfrm>
            <a:off x="1187624" y="4365104"/>
            <a:ext cx="6840760" cy="1944216"/>
          </a:xfrm>
        </p:spPr>
        <p:txBody>
          <a:bodyPr>
            <a:normAutofit fontScale="77500" lnSpcReduction="20000"/>
          </a:bodyPr>
          <a:lstStyle/>
          <a:p>
            <a:pPr>
              <a:lnSpc>
                <a:spcPct val="90000"/>
              </a:lnSpc>
              <a:buNone/>
            </a:pPr>
            <a:r>
              <a:rPr lang="en-US" sz="2000" dirty="0" smtClean="0">
                <a:latin typeface="Arial" pitchFamily="34" charset="0"/>
                <a:cs typeface="Arial" pitchFamily="34" charset="0"/>
              </a:rPr>
              <a:t>	A</a:t>
            </a:r>
            <a:r>
              <a:rPr lang="en-US" sz="2000" b="1" dirty="0" smtClean="0">
                <a:latin typeface="Arial" pitchFamily="34" charset="0"/>
                <a:cs typeface="Arial" pitchFamily="34" charset="0"/>
              </a:rPr>
              <a:t> </a:t>
            </a:r>
            <a:r>
              <a:rPr lang="en-US" sz="2000" b="1" dirty="0">
                <a:latin typeface="Arial" pitchFamily="34" charset="0"/>
                <a:cs typeface="Arial" pitchFamily="34" charset="0"/>
              </a:rPr>
              <a:t>gene</a:t>
            </a:r>
            <a:r>
              <a:rPr lang="en-US" sz="2000" dirty="0">
                <a:latin typeface="Arial" pitchFamily="34" charset="0"/>
                <a:cs typeface="Arial" pitchFamily="34" charset="0"/>
              </a:rPr>
              <a:t> is </a:t>
            </a:r>
            <a:r>
              <a:rPr lang="en-US" sz="2000" dirty="0" smtClean="0">
                <a:latin typeface="Arial" pitchFamily="34" charset="0"/>
                <a:cs typeface="Arial" pitchFamily="34" charset="0"/>
              </a:rPr>
              <a:t>a </a:t>
            </a:r>
            <a:r>
              <a:rPr lang="en-US" sz="2000" dirty="0">
                <a:latin typeface="Arial" pitchFamily="34" charset="0"/>
                <a:cs typeface="Arial" pitchFamily="34" charset="0"/>
              </a:rPr>
              <a:t>collection of </a:t>
            </a:r>
            <a:r>
              <a:rPr lang="en-US" sz="2000" dirty="0" smtClean="0">
                <a:latin typeface="Arial" pitchFamily="34" charset="0"/>
                <a:cs typeface="Arial" pitchFamily="34" charset="0"/>
              </a:rPr>
              <a:t>DNA </a:t>
            </a:r>
            <a:r>
              <a:rPr lang="en-US" sz="2000" dirty="0">
                <a:latin typeface="Arial" pitchFamily="34" charset="0"/>
                <a:cs typeface="Arial" pitchFamily="34" charset="0"/>
              </a:rPr>
              <a:t>nucleotides </a:t>
            </a:r>
            <a:r>
              <a:rPr lang="en-US" sz="2000" dirty="0" smtClean="0">
                <a:latin typeface="Arial" pitchFamily="34" charset="0"/>
                <a:cs typeface="Arial" pitchFamily="34" charset="0"/>
              </a:rPr>
              <a:t>containing instructions </a:t>
            </a:r>
            <a:r>
              <a:rPr lang="en-US" sz="2000" dirty="0">
                <a:latin typeface="Arial" pitchFamily="34" charset="0"/>
                <a:cs typeface="Arial" pitchFamily="34" charset="0"/>
              </a:rPr>
              <a:t>for an individual </a:t>
            </a:r>
            <a:r>
              <a:rPr lang="en-US" sz="2000" dirty="0" smtClean="0">
                <a:latin typeface="Arial" pitchFamily="34" charset="0"/>
                <a:cs typeface="Arial" pitchFamily="34" charset="0"/>
              </a:rPr>
              <a:t>protein synthesis. </a:t>
            </a:r>
            <a:r>
              <a:rPr lang="en-US" sz="2000" b="1" dirty="0" smtClean="0">
                <a:latin typeface="Arial" pitchFamily="34" charset="0"/>
                <a:cs typeface="Arial" pitchFamily="34" charset="0"/>
              </a:rPr>
              <a:t>Each </a:t>
            </a:r>
            <a:r>
              <a:rPr lang="en-US" sz="2000" b="1" dirty="0">
                <a:latin typeface="Arial" pitchFamily="34" charset="0"/>
                <a:cs typeface="Arial" pitchFamily="34" charset="0"/>
              </a:rPr>
              <a:t>set of </a:t>
            </a:r>
            <a:r>
              <a:rPr lang="en-US" sz="2000" b="1" dirty="0" smtClean="0">
                <a:latin typeface="Arial" pitchFamily="34" charset="0"/>
                <a:cs typeface="Arial" pitchFamily="34" charset="0"/>
              </a:rPr>
              <a:t>3 </a:t>
            </a:r>
            <a:r>
              <a:rPr lang="en-US" sz="2000" b="1" dirty="0">
                <a:latin typeface="Arial" pitchFamily="34" charset="0"/>
                <a:cs typeface="Arial" pitchFamily="34" charset="0"/>
              </a:rPr>
              <a:t>nucleotides codes for an amino acid = </a:t>
            </a:r>
            <a:r>
              <a:rPr lang="en-US" sz="2000" b="1" dirty="0" smtClean="0">
                <a:latin typeface="Arial" pitchFamily="34" charset="0"/>
                <a:cs typeface="Arial" pitchFamily="34" charset="0"/>
              </a:rPr>
              <a:t>Genetic Code. </a:t>
            </a:r>
            <a:r>
              <a:rPr lang="en-US" sz="2000" b="1" i="1" dirty="0" smtClean="0">
                <a:latin typeface="Arial" pitchFamily="34" charset="0"/>
                <a:cs typeface="Arial" pitchFamily="34" charset="0"/>
              </a:rPr>
              <a:t>Genetic </a:t>
            </a:r>
            <a:r>
              <a:rPr lang="en-US" sz="2000" b="1" i="1" dirty="0">
                <a:latin typeface="Arial" pitchFamily="34" charset="0"/>
                <a:cs typeface="Arial" pitchFamily="34" charset="0"/>
              </a:rPr>
              <a:t>Code</a:t>
            </a:r>
            <a:r>
              <a:rPr lang="ru-RU" sz="2000" dirty="0">
                <a:latin typeface="Arial" pitchFamily="34" charset="0"/>
                <a:cs typeface="Arial" pitchFamily="34" charset="0"/>
              </a:rPr>
              <a:t> </a:t>
            </a:r>
            <a:r>
              <a:rPr lang="en-US" sz="2000" b="1" i="1" dirty="0" smtClean="0">
                <a:latin typeface="Arial" pitchFamily="34" charset="0"/>
                <a:cs typeface="Arial" pitchFamily="34" charset="0"/>
              </a:rPr>
              <a:t>Characteristics </a:t>
            </a:r>
            <a:r>
              <a:rPr lang="en-US" sz="2000" dirty="0" smtClean="0">
                <a:latin typeface="Arial" pitchFamily="34" charset="0"/>
                <a:cs typeface="Arial" pitchFamily="34" charset="0"/>
              </a:rPr>
              <a:t>:            </a:t>
            </a:r>
          </a:p>
          <a:p>
            <a:pPr>
              <a:lnSpc>
                <a:spcPct val="90000"/>
              </a:lnSpc>
              <a:buNone/>
            </a:pPr>
            <a:r>
              <a:rPr lang="en-US" sz="2000" dirty="0" smtClean="0">
                <a:latin typeface="Arial" pitchFamily="34" charset="0"/>
                <a:cs typeface="Arial" pitchFamily="34" charset="0"/>
              </a:rPr>
              <a:t>					      - Universality</a:t>
            </a:r>
            <a:endParaRPr lang="en-US" sz="2000" dirty="0">
              <a:latin typeface="Arial" pitchFamily="34" charset="0"/>
              <a:cs typeface="Arial" pitchFamily="34" charset="0"/>
            </a:endParaRPr>
          </a:p>
          <a:p>
            <a:pPr>
              <a:lnSpc>
                <a:spcPct val="90000"/>
              </a:lnSpc>
              <a:buNone/>
            </a:pPr>
            <a:r>
              <a:rPr lang="en-US" sz="2000" dirty="0" smtClean="0">
                <a:latin typeface="Arial" pitchFamily="34" charset="0"/>
                <a:cs typeface="Arial" pitchFamily="34" charset="0"/>
              </a:rPr>
              <a:t>					      - </a:t>
            </a:r>
            <a:r>
              <a:rPr lang="ru-RU" sz="2000" dirty="0" err="1" smtClean="0">
                <a:latin typeface="Arial" pitchFamily="34" charset="0"/>
                <a:cs typeface="Arial" pitchFamily="34" charset="0"/>
              </a:rPr>
              <a:t>Triplet</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Nature</a:t>
            </a:r>
            <a:endParaRPr lang="en-US" sz="2000" dirty="0" smtClean="0">
              <a:latin typeface="Arial" pitchFamily="34" charset="0"/>
              <a:cs typeface="Arial" pitchFamily="34" charset="0"/>
            </a:endParaRPr>
          </a:p>
          <a:p>
            <a:pPr>
              <a:lnSpc>
                <a:spcPct val="90000"/>
              </a:lnSpc>
              <a:buNone/>
            </a:pPr>
            <a:r>
              <a:rPr lang="en-US" sz="2000" i="1" dirty="0" smtClean="0">
                <a:latin typeface="Arial" pitchFamily="34" charset="0"/>
                <a:cs typeface="Arial" pitchFamily="34" charset="0"/>
              </a:rPr>
              <a:t>					      - </a:t>
            </a:r>
            <a:r>
              <a:rPr lang="ru-RU" sz="2000" i="1" dirty="0" err="1" smtClean="0">
                <a:latin typeface="Arial" pitchFamily="34" charset="0"/>
                <a:cs typeface="Arial" pitchFamily="34" charset="0"/>
              </a:rPr>
              <a:t>No</a:t>
            </a:r>
            <a:r>
              <a:rPr lang="ru-RU" sz="2000" i="1" dirty="0" smtClean="0">
                <a:latin typeface="Arial" pitchFamily="34" charset="0"/>
                <a:cs typeface="Arial" pitchFamily="34" charset="0"/>
              </a:rPr>
              <a:t> </a:t>
            </a:r>
            <a:r>
              <a:rPr lang="ru-RU" sz="2000" i="1" dirty="0" err="1">
                <a:latin typeface="Arial" pitchFamily="34" charset="0"/>
                <a:cs typeface="Arial" pitchFamily="34" charset="0"/>
              </a:rPr>
              <a:t>Overlapping</a:t>
            </a:r>
            <a:endParaRPr lang="en-US" sz="2000" i="1" dirty="0">
              <a:latin typeface="Arial" pitchFamily="34" charset="0"/>
              <a:cs typeface="Arial" pitchFamily="34" charset="0"/>
            </a:endParaRPr>
          </a:p>
          <a:p>
            <a:pPr>
              <a:lnSpc>
                <a:spcPct val="90000"/>
              </a:lnSpc>
              <a:buNone/>
            </a:pPr>
            <a:r>
              <a:rPr lang="en-US" sz="2000" dirty="0" smtClean="0">
                <a:latin typeface="Arial" pitchFamily="34" charset="0"/>
                <a:cs typeface="Arial" pitchFamily="34" charset="0"/>
              </a:rPr>
              <a:t>					      - </a:t>
            </a:r>
            <a:r>
              <a:rPr lang="ru-RU" sz="2000" i="1" dirty="0" err="1" smtClean="0">
                <a:latin typeface="Arial" pitchFamily="34" charset="0"/>
                <a:cs typeface="Arial" pitchFamily="34" charset="0"/>
              </a:rPr>
              <a:t>No</a:t>
            </a:r>
            <a:r>
              <a:rPr lang="ru-RU" sz="2000" i="1" dirty="0" smtClean="0">
                <a:latin typeface="Arial" pitchFamily="34" charset="0"/>
                <a:cs typeface="Arial" pitchFamily="34" charset="0"/>
              </a:rPr>
              <a:t> </a:t>
            </a:r>
            <a:r>
              <a:rPr lang="ru-RU" sz="2000" i="1" dirty="0" err="1">
                <a:latin typeface="Arial" pitchFamily="34" charset="0"/>
                <a:cs typeface="Arial" pitchFamily="34" charset="0"/>
              </a:rPr>
              <a:t>Punctuation</a:t>
            </a:r>
            <a:r>
              <a:rPr lang="ru-RU" sz="2000" dirty="0">
                <a:latin typeface="Arial" pitchFamily="34" charset="0"/>
                <a:cs typeface="Arial" pitchFamily="34" charset="0"/>
              </a:rPr>
              <a:t> </a:t>
            </a:r>
            <a:endParaRPr lang="en-US" sz="2000" dirty="0">
              <a:latin typeface="Arial" pitchFamily="34" charset="0"/>
              <a:cs typeface="Arial" pitchFamily="34" charset="0"/>
            </a:endParaRPr>
          </a:p>
          <a:p>
            <a:pPr>
              <a:lnSpc>
                <a:spcPct val="90000"/>
              </a:lnSpc>
              <a:buNone/>
            </a:pPr>
            <a:r>
              <a:rPr lang="en-US" sz="2000" dirty="0" smtClean="0">
                <a:latin typeface="Arial" pitchFamily="34" charset="0"/>
                <a:cs typeface="Arial" pitchFamily="34" charset="0"/>
              </a:rPr>
              <a:t>					      - </a:t>
            </a:r>
            <a:r>
              <a:rPr lang="ru-RU" sz="2000" i="1" dirty="0" err="1" smtClean="0">
                <a:latin typeface="Arial" pitchFamily="34" charset="0"/>
                <a:cs typeface="Arial" pitchFamily="34" charset="0"/>
              </a:rPr>
              <a:t>Degeneracy</a:t>
            </a:r>
            <a:r>
              <a:rPr lang="ru-RU" sz="2000" dirty="0" smtClean="0">
                <a:latin typeface="Arial" pitchFamily="34" charset="0"/>
                <a:cs typeface="Arial" pitchFamily="34" charset="0"/>
              </a:rPr>
              <a:t> </a:t>
            </a:r>
            <a:endParaRPr lang="en-US" sz="2000" dirty="0">
              <a:latin typeface="Arial" pitchFamily="34" charset="0"/>
              <a:cs typeface="Arial" pitchFamily="34" charset="0"/>
            </a:endParaRPr>
          </a:p>
          <a:p>
            <a:pPr>
              <a:lnSpc>
                <a:spcPct val="90000"/>
              </a:lnSpc>
              <a:buNone/>
            </a:pPr>
            <a:r>
              <a:rPr lang="en-US" sz="2000" i="1" dirty="0" smtClean="0">
                <a:latin typeface="Arial" pitchFamily="34" charset="0"/>
                <a:cs typeface="Arial" pitchFamily="34" charset="0"/>
              </a:rPr>
              <a:t>					      - </a:t>
            </a:r>
            <a:r>
              <a:rPr lang="ru-RU" sz="2000" i="1" dirty="0" err="1" smtClean="0">
                <a:latin typeface="Arial" pitchFamily="34" charset="0"/>
                <a:cs typeface="Arial" pitchFamily="34" charset="0"/>
              </a:rPr>
              <a:t>Colinearity</a:t>
            </a:r>
            <a:r>
              <a:rPr lang="ru-RU" sz="2000" dirty="0" smtClean="0">
                <a:latin typeface="Arial" pitchFamily="34" charset="0"/>
                <a:cs typeface="Arial" pitchFamily="34" charset="0"/>
              </a:rPr>
              <a:t> </a:t>
            </a:r>
            <a:endParaRPr lang="ru-RU" sz="2000" dirty="0">
              <a:latin typeface="Arial" pitchFamily="34" charset="0"/>
              <a:cs typeface="Arial" pitchFamily="34" charset="0"/>
            </a:endParaRPr>
          </a:p>
        </p:txBody>
      </p:sp>
      <p:pic>
        <p:nvPicPr>
          <p:cNvPr id="149514" name="Picture 10" descr="sf11x10"/>
          <p:cNvPicPr>
            <a:picLocks noGrp="1" noChangeAspect="1" noChangeArrowheads="1"/>
          </p:cNvPicPr>
          <p:nvPr>
            <p:ph type="body" sz="half" idx="2"/>
          </p:nvPr>
        </p:nvPicPr>
        <p:blipFill>
          <a:blip r:embed="rId2" cstate="email">
            <a:extLst>
              <a:ext uri="{28A0092B-C50C-407E-A947-70E740481C1C}">
                <a14:useLocalDpi xmlns:a14="http://schemas.microsoft.com/office/drawing/2010/main"/>
              </a:ext>
            </a:extLst>
          </a:blip>
          <a:srcRect/>
          <a:stretch>
            <a:fillRect/>
          </a:stretch>
        </p:blipFill>
        <p:spPr>
          <a:xfrm>
            <a:off x="2267744" y="476672"/>
            <a:ext cx="4787900" cy="3672408"/>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149514"/>
                                        </p:tgtEl>
                                        <p:attrNameLst>
                                          <p:attrName>style.visibility</p:attrName>
                                        </p:attrNameLst>
                                      </p:cBhvr>
                                      <p:to>
                                        <p:strVal val="visible"/>
                                      </p:to>
                                    </p:set>
                                    <p:animEffect transition="in" filter="blinds(vertical)">
                                      <p:cBhvr>
                                        <p:cTn id="7" dur="500"/>
                                        <p:tgtEl>
                                          <p:spTgt spid="149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171</a:t>
            </a:fld>
            <a:endParaRPr lang="ru-RU"/>
          </a:p>
        </p:txBody>
      </p:sp>
      <p:pic>
        <p:nvPicPr>
          <p:cNvPr id="3" name="Рисунок 2" descr="http://vlab.amrita.edu/userfiles/light_and_spectrom.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492250" y="1601192"/>
            <a:ext cx="5888062" cy="3556000"/>
          </a:xfrm>
          <a:prstGeom prst="rect">
            <a:avLst/>
          </a:prstGeom>
          <a:noFill/>
          <a:ln w="9525">
            <a:noFill/>
            <a:miter lim="800000"/>
            <a:headEnd/>
            <a:tailEnd/>
          </a:ln>
        </p:spPr>
      </p:pic>
      <p:sp>
        <p:nvSpPr>
          <p:cNvPr id="2049" name="Rectangle 1"/>
          <p:cNvSpPr>
            <a:spLocks noChangeArrowheads="1"/>
          </p:cNvSpPr>
          <p:nvPr/>
        </p:nvSpPr>
        <p:spPr bwMode="auto">
          <a:xfrm>
            <a:off x="899592" y="229420"/>
            <a:ext cx="6984776"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hu-HU" sz="2000" b="1" dirty="0" smtClean="0">
                <a:latin typeface="Calibri" pitchFamily="34" charset="0"/>
                <a:ea typeface="Times New Roman" pitchFamily="18" charset="0"/>
                <a:cs typeface="Times New Roman" pitchFamily="18" charset="0"/>
              </a:rPr>
              <a:t>Optical s</a:t>
            </a:r>
            <a:r>
              <a:rPr lang="en-US" sz="2000" b="1" dirty="0" smtClean="0">
                <a:latin typeface="Calibri" pitchFamily="34" charset="0"/>
                <a:ea typeface="Times New Roman" pitchFamily="18" charset="0"/>
                <a:cs typeface="Times New Roman" pitchFamily="18" charset="0"/>
              </a:rPr>
              <a:t>y</a:t>
            </a:r>
            <a:r>
              <a:rPr lang="hu-HU" sz="2000" b="1" dirty="0" smtClean="0">
                <a:latin typeface="Calibri" pitchFamily="34" charset="0"/>
                <a:ea typeface="Times New Roman" pitchFamily="18" charset="0"/>
                <a:cs typeface="Times New Roman" pitchFamily="18" charset="0"/>
              </a:rPr>
              <a:t>stems</a:t>
            </a:r>
            <a:r>
              <a:rPr lang="en-US" sz="2000" b="1" dirty="0" smtClean="0">
                <a:latin typeface="Calibri" pitchFamily="34" charset="0"/>
                <a:ea typeface="Times New Roman" pitchFamily="18" charset="0"/>
                <a:cs typeface="Times New Roman" pitchFamily="18" charset="0"/>
              </a:rPr>
              <a:t> and Biosensors in Medical Biology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Light and Spectrum profile</a:t>
            </a:r>
            <a:r>
              <a:rPr kumimoji="0" lang="en-US" sz="130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120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The relationship between the wavelength of light and the common types of electromagnetic radiation. Light in the short wavelengths of 200 to 400 nm is referred to as ultraviolet (UV).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Light in the longer wavelengths of 700 to 900 nm is referred to as near infrared (near IR). </a:t>
            </a:r>
            <a:endParaRPr kumimoji="0" lang="en-US" sz="1800" b="0" i="0" u="none" strike="noStrike" cap="none" normalizeH="0" baseline="0" dirty="0" smtClean="0">
              <a:ln>
                <a:noFill/>
              </a:ln>
              <a:solidFill>
                <a:schemeClr val="tx1"/>
              </a:solidFill>
              <a:effectLst/>
              <a:latin typeface="Arial" pitchFamily="34" charset="0"/>
            </a:endParaRPr>
          </a:p>
        </p:txBody>
      </p:sp>
      <p:sp>
        <p:nvSpPr>
          <p:cNvPr id="5" name="Прямоугольник 4"/>
          <p:cNvSpPr/>
          <p:nvPr/>
        </p:nvSpPr>
        <p:spPr>
          <a:xfrm>
            <a:off x="755576" y="5211777"/>
            <a:ext cx="7704856" cy="954107"/>
          </a:xfrm>
          <a:prstGeom prst="rect">
            <a:avLst/>
          </a:prstGeom>
        </p:spPr>
        <p:txBody>
          <a:bodyPr wrap="square">
            <a:spAutoFit/>
          </a:bodyPr>
          <a:lstStyle/>
          <a:p>
            <a:r>
              <a:rPr lang="en-US" sz="1400" dirty="0" smtClean="0"/>
              <a:t>Visible light to human eye falls between the wavelengths of 400 and 700 nm. Any solution containing a compound that absorbs light in the visible region will appear colored to the eye. The solution is colored because specific wavelengths of light are absorbed as they pass through the solution. Then, the only light that the eye will perceive are the wavelengths of light that are transmitted (not absorbed). </a:t>
            </a:r>
            <a:endParaRPr lang="ru-RU" sz="1400"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172</a:t>
            </a:fld>
            <a:endParaRPr lang="ru-RU"/>
          </a:p>
        </p:txBody>
      </p:sp>
      <p:sp>
        <p:nvSpPr>
          <p:cNvPr id="102402" name="Rectangle 2"/>
          <p:cNvSpPr>
            <a:spLocks noChangeArrowheads="1"/>
          </p:cNvSpPr>
          <p:nvPr/>
        </p:nvSpPr>
        <p:spPr bwMode="auto">
          <a:xfrm>
            <a:off x="0" y="3861048"/>
            <a:ext cx="8964488"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b="1" dirty="0" smtClean="0">
              <a:latin typeface="+mj-lt"/>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rPr>
              <a:t>Beer-Lambert Law:</a:t>
            </a:r>
            <a:endParaRPr kumimoji="0" lang="ru-RU"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The Beer-Lambert Law states that the amount of light absorbed is proportional to the number of molecules of absorbing substance in the light path, i.e.,  absorption is proportional both to the concentration of the sample solution and to the length of the light path through the solution. This relationship can be expressed as follows:     </a:t>
            </a:r>
            <a:endParaRPr kumimoji="0" lang="ru-RU" sz="1600" b="0" i="0" u="none" strike="noStrike" cap="none" normalizeH="0" baseline="0" dirty="0" smtClean="0">
              <a:ln>
                <a:noFill/>
              </a:ln>
              <a:solidFill>
                <a:schemeClr val="tx1"/>
              </a:solidFill>
              <a:effectLst/>
              <a:latin typeface="Arial" pitchFamily="34" charset="0"/>
            </a:endParaRPr>
          </a:p>
          <a:p>
            <a:pPr lvl="0" algn="ctr" eaLnBrk="0" fontAlgn="base" hangingPunct="0">
              <a:spcBef>
                <a:spcPct val="0"/>
              </a:spcBef>
              <a:spcAft>
                <a:spcPct val="0"/>
              </a:spcAf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Absorbance,  </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 </a:t>
            </a:r>
            <a:r>
              <a:rPr kumimoji="0" lang="ru-RU" sz="2000" b="1" i="1"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ε</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6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 </a:t>
            </a:r>
            <a:r>
              <a:rPr kumimoji="0" lang="en-US" sz="16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en-US" sz="1400" dirty="0" smtClean="0">
                <a:latin typeface="Arial" pitchFamily="34" charset="0"/>
                <a:ea typeface="Times New Roman" pitchFamily="18" charset="0"/>
                <a:cs typeface="Arial" pitchFamily="34" charset="0"/>
              </a:rPr>
              <a:t>, </a:t>
            </a:r>
          </a:p>
          <a:p>
            <a:pPr lvl="0" algn="just" eaLnBrk="0" fontAlgn="base" hangingPunct="0">
              <a:spcBef>
                <a:spcPct val="0"/>
              </a:spcBef>
              <a:spcAft>
                <a:spcPct val="0"/>
              </a:spcAft>
            </a:pPr>
            <a:r>
              <a:rPr lang="en-US" sz="1400" dirty="0" err="1" smtClean="0">
                <a:latin typeface="Arial" pitchFamily="34" charset="0"/>
                <a:ea typeface="Times New Roman" pitchFamily="18" charset="0"/>
                <a:cs typeface="Arial" pitchFamily="34" charset="0"/>
              </a:rPr>
              <a:t>whear</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en-US" sz="1600" b="1" i="1" dirty="0" smtClean="0">
                <a:latin typeface="Calibri" pitchFamily="34" charset="0"/>
                <a:ea typeface="Times New Roman" pitchFamily="18" charset="0"/>
                <a:cs typeface="Times New Roman" pitchFamily="18" charset="0"/>
              </a:rPr>
              <a:t>c</a:t>
            </a:r>
            <a:r>
              <a:rPr lang="en-US" sz="1600" dirty="0" smtClean="0">
                <a:latin typeface="Calibri" pitchFamily="34" charset="0"/>
                <a:ea typeface="Times New Roman" pitchFamily="18" charset="0"/>
                <a:cs typeface="Times New Roman" pitchFamily="18" charset="0"/>
              </a:rPr>
              <a:t> = concentration of the sample (in Moles/liter),</a:t>
            </a:r>
            <a:r>
              <a:rPr lang="en-US" sz="1600" i="1" dirty="0" smtClean="0">
                <a:latin typeface="Calibri" pitchFamily="34" charset="0"/>
                <a:ea typeface="Times New Roman" pitchFamily="18" charset="0"/>
                <a:cs typeface="Times New Roman" pitchFamily="18" charset="0"/>
              </a:rPr>
              <a:t> </a:t>
            </a:r>
            <a:r>
              <a:rPr lang="en-US" sz="1600" b="1" i="1" dirty="0" smtClean="0">
                <a:latin typeface="Calibri" pitchFamily="34" charset="0"/>
                <a:ea typeface="Times New Roman" pitchFamily="18" charset="0"/>
                <a:cs typeface="Times New Roman" pitchFamily="18" charset="0"/>
              </a:rPr>
              <a:t>l </a:t>
            </a:r>
            <a:r>
              <a:rPr lang="en-US" sz="1600" dirty="0" smtClean="0">
                <a:latin typeface="Calibri" pitchFamily="34" charset="0"/>
                <a:ea typeface="Times New Roman" pitchFamily="18" charset="0"/>
                <a:cs typeface="Times New Roman" pitchFamily="18" charset="0"/>
              </a:rPr>
              <a:t>= length of the light path through the solution (in cm) and </a:t>
            </a:r>
            <a:r>
              <a:rPr lang="ru-RU" sz="1600" b="1" i="1" dirty="0" err="1" smtClean="0">
                <a:latin typeface="Calibri" pitchFamily="34" charset="0"/>
                <a:ea typeface="Times New Roman" pitchFamily="18" charset="0"/>
                <a:cs typeface="Times New Roman" pitchFamily="18" charset="0"/>
              </a:rPr>
              <a:t>ε</a:t>
            </a:r>
            <a:r>
              <a:rPr lang="en-US" sz="1600" dirty="0" smtClean="0">
                <a:latin typeface="Calibri" pitchFamily="34" charset="0"/>
                <a:ea typeface="Times New Roman" pitchFamily="18" charset="0"/>
                <a:cs typeface="Times New Roman" pitchFamily="18" charset="0"/>
              </a:rPr>
              <a:t> = molar extinction coefficient . We can calculate the concentration, if  </a:t>
            </a:r>
            <a:r>
              <a:rPr lang="en-US" sz="1600" b="1" i="1" dirty="0" smtClean="0">
                <a:latin typeface="Calibri" pitchFamily="34" charset="0"/>
                <a:ea typeface="Times New Roman" pitchFamily="18" charset="0"/>
                <a:cs typeface="Times New Roman" pitchFamily="18" charset="0"/>
              </a:rPr>
              <a:t>A</a:t>
            </a:r>
            <a:r>
              <a:rPr lang="en-US" sz="1600" dirty="0" smtClean="0">
                <a:latin typeface="Calibri" pitchFamily="34" charset="0"/>
                <a:ea typeface="Times New Roman" pitchFamily="18" charset="0"/>
                <a:cs typeface="Times New Roman" pitchFamily="18" charset="0"/>
              </a:rPr>
              <a:t> is measured: </a:t>
            </a:r>
            <a:r>
              <a:rPr lang="en-US" sz="1600" b="1" dirty="0" smtClean="0">
                <a:latin typeface="Calibri" pitchFamily="34" charset="0"/>
                <a:ea typeface="Times New Roman" pitchFamily="18" charset="0"/>
                <a:cs typeface="Times New Roman" pitchFamily="18" charset="0"/>
              </a:rPr>
              <a:t>c = A/</a:t>
            </a:r>
            <a:r>
              <a:rPr lang="ru-RU" sz="1600" b="1" i="1" dirty="0" smtClean="0">
                <a:latin typeface="Calibri" pitchFamily="34" charset="0"/>
                <a:ea typeface="Times New Roman" pitchFamily="18" charset="0"/>
                <a:cs typeface="Times New Roman" pitchFamily="18" charset="0"/>
              </a:rPr>
              <a:t> </a:t>
            </a:r>
            <a:r>
              <a:rPr lang="ru-RU" sz="1600" b="1" i="1" dirty="0" err="1" smtClean="0">
                <a:latin typeface="Calibri" pitchFamily="34" charset="0"/>
                <a:ea typeface="Times New Roman" pitchFamily="18" charset="0"/>
                <a:cs typeface="Times New Roman" pitchFamily="18" charset="0"/>
              </a:rPr>
              <a:t>ε</a:t>
            </a:r>
            <a:r>
              <a:rPr lang="en-US" sz="1600" b="1" i="1" dirty="0" smtClean="0">
                <a:latin typeface="Calibri" pitchFamily="34" charset="0"/>
                <a:ea typeface="Times New Roman" pitchFamily="18" charset="0"/>
                <a:cs typeface="Times New Roman" pitchFamily="18" charset="0"/>
              </a:rPr>
              <a:t>l</a:t>
            </a:r>
            <a:r>
              <a:rPr lang="en-US" sz="1600" dirty="0" smtClean="0">
                <a:latin typeface="Calibri" pitchFamily="34" charset="0"/>
                <a:ea typeface="Times New Roman" pitchFamily="18" charset="0"/>
                <a:cs typeface="Times New Roman" pitchFamily="18" charset="0"/>
              </a:rPr>
              <a:t> </a:t>
            </a:r>
            <a:endParaRPr lang="ru-RU" sz="1600" dirty="0" smtClean="0">
              <a:latin typeface="Arial" pitchFamily="34" charset="0"/>
            </a:endParaRPr>
          </a:p>
          <a:p>
            <a:pPr lvl="0" eaLnBrk="0" fontAlgn="base" hangingPunct="0">
              <a:spcBef>
                <a:spcPct val="0"/>
              </a:spcBef>
              <a:spcAft>
                <a:spcPct val="0"/>
              </a:spcAft>
            </a:pPr>
            <a:endPar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eaLnBrk="0" fontAlgn="base" hangingPunct="0">
              <a:spcBef>
                <a:spcPct val="0"/>
              </a:spcBef>
              <a:spcAft>
                <a:spcPct val="0"/>
              </a:spcAft>
            </a:pPr>
            <a:endParaRPr lang="en-US" sz="1100"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p:txBody>
      </p:sp>
      <p:pic>
        <p:nvPicPr>
          <p:cNvPr id="102401" name="Рисунок 3" descr="http://vlab.amrita.edu/userfiles/image7%281%29.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635896" y="-315416"/>
            <a:ext cx="5481690" cy="4680520"/>
          </a:xfrm>
          <a:prstGeom prst="rect">
            <a:avLst/>
          </a:prstGeom>
          <a:noFill/>
        </p:spPr>
      </p:pic>
      <p:sp>
        <p:nvSpPr>
          <p:cNvPr id="102403" name="Rectangle 3"/>
          <p:cNvSpPr>
            <a:spLocks noChangeArrowheads="1"/>
          </p:cNvSpPr>
          <p:nvPr/>
        </p:nvSpPr>
        <p:spPr bwMode="auto">
          <a:xfrm>
            <a:off x="0" y="0"/>
            <a:ext cx="324036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endParaRPr>
          </a:p>
          <a:p>
            <a:pPr lvl="0" eaLnBrk="0" fontAlgn="base" hangingPunct="0">
              <a:spcBef>
                <a:spcPct val="0"/>
              </a:spcBef>
              <a:spcAft>
                <a:spcPct val="0"/>
              </a:spcAft>
            </a:pPr>
            <a:r>
              <a:rPr lang="en-US" sz="1600" dirty="0" smtClean="0">
                <a:latin typeface="Arial" pitchFamily="34" charset="0"/>
                <a:ea typeface="Times New Roman" pitchFamily="18" charset="0"/>
              </a:rPr>
              <a:t>       </a:t>
            </a:r>
            <a:r>
              <a:rPr kumimoji="0" lang="en-US" sz="1600" b="0" i="0" u="none" strike="noStrike" cap="none" normalizeH="0" baseline="0" dirty="0" smtClean="0">
                <a:ln>
                  <a:noFill/>
                </a:ln>
                <a:solidFill>
                  <a:schemeClr val="tx1"/>
                </a:solidFill>
                <a:effectLst/>
                <a:latin typeface="Arial" pitchFamily="34" charset="0"/>
                <a:ea typeface="Times New Roman" pitchFamily="18" charset="0"/>
              </a:rPr>
              <a:t>The</a:t>
            </a:r>
            <a:r>
              <a:rPr kumimoji="0" lang="en-US" sz="1600" b="0" i="0" u="none" strike="noStrike" cap="none" normalizeH="0" dirty="0" smtClean="0">
                <a:ln>
                  <a:noFill/>
                </a:ln>
                <a:solidFill>
                  <a:schemeClr val="tx1"/>
                </a:solidFill>
                <a:effectLst/>
                <a:latin typeface="Arial" pitchFamily="34" charset="0"/>
                <a:ea typeface="Times New Roman" pitchFamily="18" charset="0"/>
              </a:rPr>
              <a:t> </a:t>
            </a:r>
            <a:r>
              <a:rPr lang="ru-RU" sz="1600" dirty="0" err="1" smtClean="0">
                <a:latin typeface="Arial" pitchFamily="34" charset="0"/>
                <a:ea typeface="Times New Roman" pitchFamily="18" charset="0"/>
              </a:rPr>
              <a:t>typical</a:t>
            </a:r>
            <a:r>
              <a:rPr lang="en-US" sz="1600" dirty="0" smtClean="0">
                <a:latin typeface="Arial" pitchFamily="34" charset="0"/>
                <a:ea typeface="Times New Roman" pitchFamily="18" charset="0"/>
              </a:rPr>
              <a:t> </a:t>
            </a:r>
            <a:r>
              <a:rPr kumimoji="0" lang="en-US" sz="1600" b="1" i="0" u="none" strike="noStrike" cap="none" normalizeH="0" baseline="0" dirty="0" smtClean="0">
                <a:ln>
                  <a:noFill/>
                </a:ln>
                <a:solidFill>
                  <a:schemeClr val="tx1"/>
                </a:solidFill>
                <a:effectLst/>
                <a:latin typeface="Arial" pitchFamily="34" charset="0"/>
                <a:ea typeface="Times New Roman" pitchFamily="18" charset="0"/>
              </a:rPr>
              <a:t>standard curve </a:t>
            </a:r>
            <a:r>
              <a:rPr kumimoji="0" lang="en-US" sz="1600" b="0" i="0" u="none" strike="noStrike" cap="none" normalizeH="0" baseline="0" dirty="0" smtClean="0">
                <a:ln>
                  <a:noFill/>
                </a:ln>
                <a:solidFill>
                  <a:schemeClr val="tx1"/>
                </a:solidFill>
                <a:effectLst/>
                <a:latin typeface="Arial" pitchFamily="34" charset="0"/>
                <a:ea typeface="Times New Roman" pitchFamily="18" charset="0"/>
              </a:rPr>
              <a:t>is constructed from the known concentrations. The determination of unknown concentration from the standard curve is done by drawing a  line parallel to the X- axis  from the point on the Y axis that corresponds to the OD of the </a:t>
            </a:r>
            <a:r>
              <a:rPr lang="en-US" sz="1600" dirty="0" smtClean="0">
                <a:latin typeface="Arial" pitchFamily="34" charset="0"/>
                <a:ea typeface="Times New Roman" pitchFamily="18" charset="0"/>
              </a:rPr>
              <a:t>unknown measured in a colorimeter. </a:t>
            </a:r>
            <a:r>
              <a:rPr kumimoji="0" lang="en-US" sz="1600" b="0" i="0" u="none" strike="noStrike" cap="none" normalizeH="0" baseline="0" dirty="0" smtClean="0">
                <a:ln>
                  <a:noFill/>
                </a:ln>
                <a:solidFill>
                  <a:schemeClr val="tx1"/>
                </a:solidFill>
                <a:effectLst/>
                <a:latin typeface="Arial" pitchFamily="34" charset="0"/>
                <a:ea typeface="Times New Roman" pitchFamily="18" charset="0"/>
              </a:rPr>
              <a:t>This line will be made to intersect the standard curve drawn, and is extended vertically such that it meets the X-axis and the concentration of unknown is read from the X-axis. </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173</a:t>
            </a:fld>
            <a:endParaRPr lang="ru-RU"/>
          </a:p>
        </p:txBody>
      </p:sp>
      <p:pic>
        <p:nvPicPr>
          <p:cNvPr id="101378"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391296" y="548680"/>
            <a:ext cx="5845000" cy="3312368"/>
          </a:xfrm>
          <a:prstGeom prst="rect">
            <a:avLst/>
          </a:prstGeom>
          <a:noFill/>
          <a:ln w="9525">
            <a:noFill/>
            <a:miter lim="800000"/>
            <a:headEnd/>
            <a:tailEnd/>
          </a:ln>
        </p:spPr>
      </p:pic>
      <p:sp>
        <p:nvSpPr>
          <p:cNvPr id="5" name="Прямоугольник 4"/>
          <p:cNvSpPr/>
          <p:nvPr/>
        </p:nvSpPr>
        <p:spPr>
          <a:xfrm>
            <a:off x="1259632" y="3854078"/>
            <a:ext cx="6264696" cy="1231106"/>
          </a:xfrm>
          <a:prstGeom prst="rect">
            <a:avLst/>
          </a:prstGeom>
        </p:spPr>
        <p:txBody>
          <a:bodyPr wrap="square">
            <a:spAutoFit/>
          </a:bodyPr>
          <a:lstStyle/>
          <a:p>
            <a:pPr algn="ctr"/>
            <a:r>
              <a:rPr lang="ru-RU" sz="2000" b="1" dirty="0" err="1" smtClean="0">
                <a:solidFill>
                  <a:srgbClr val="000000"/>
                </a:solidFill>
                <a:latin typeface="Arial" pitchFamily="34" charset="0"/>
                <a:ea typeface="Arial Unicode MS"/>
                <a:cs typeface="Arial" pitchFamily="34" charset="0"/>
              </a:rPr>
              <a:t>Biosensor</a:t>
            </a:r>
            <a:r>
              <a:rPr lang="en-US" sz="2000" b="1" dirty="0" smtClean="0">
                <a:solidFill>
                  <a:srgbClr val="000000"/>
                </a:solidFill>
                <a:latin typeface="Arial" pitchFamily="34" charset="0"/>
                <a:ea typeface="Arial Unicode MS"/>
                <a:cs typeface="Arial" pitchFamily="34" charset="0"/>
              </a:rPr>
              <a:t>s</a:t>
            </a:r>
            <a:r>
              <a:rPr lang="ru-RU" sz="2000" dirty="0" smtClean="0">
                <a:solidFill>
                  <a:srgbClr val="000000"/>
                </a:solidFill>
                <a:latin typeface="Arial" pitchFamily="34" charset="0"/>
                <a:ea typeface="Arial Unicode MS"/>
                <a:cs typeface="Arial" pitchFamily="34" charset="0"/>
              </a:rPr>
              <a:t> </a:t>
            </a:r>
            <a:endParaRPr lang="en-US" sz="2000" dirty="0" smtClean="0">
              <a:solidFill>
                <a:srgbClr val="000000"/>
              </a:solidFill>
              <a:latin typeface="Arial" pitchFamily="34" charset="0"/>
              <a:ea typeface="Arial Unicode MS"/>
              <a:cs typeface="Arial" pitchFamily="34" charset="0"/>
            </a:endParaRPr>
          </a:p>
          <a:p>
            <a:pPr>
              <a:buFontTx/>
              <a:buChar char="-"/>
            </a:pPr>
            <a:r>
              <a:rPr lang="en-US" dirty="0" smtClean="0">
                <a:solidFill>
                  <a:srgbClr val="000000"/>
                </a:solidFill>
                <a:latin typeface="Arial" pitchFamily="34" charset="0"/>
                <a:ea typeface="Arial Unicode MS"/>
                <a:cs typeface="Arial" pitchFamily="34" charset="0"/>
              </a:rPr>
              <a:t> have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increasing</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applications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a:t>
            </a:r>
            <a:r>
              <a:rPr lang="ru-RU" dirty="0" smtClean="0">
                <a:solidFill>
                  <a:srgbClr val="000000"/>
                </a:solidFill>
                <a:latin typeface="Arial" pitchFamily="34" charset="0"/>
                <a:ea typeface="Arial Unicode MS"/>
                <a:cs typeface="Arial" pitchFamily="34" charset="0"/>
              </a:rPr>
              <a:t> </a:t>
            </a:r>
            <a:r>
              <a:rPr lang="en-US" dirty="0" smtClean="0">
                <a:solidFill>
                  <a:srgbClr val="000000"/>
                </a:solidFill>
                <a:latin typeface="Arial" pitchFamily="34" charset="0"/>
                <a:ea typeface="Arial Unicode MS"/>
                <a:cs typeface="Arial" pitchFamily="34" charset="0"/>
              </a:rPr>
              <a:t>M</a:t>
            </a:r>
            <a:r>
              <a:rPr lang="ru-RU" dirty="0" err="1" smtClean="0">
                <a:solidFill>
                  <a:srgbClr val="000000"/>
                </a:solidFill>
                <a:latin typeface="Arial" pitchFamily="34" charset="0"/>
                <a:ea typeface="Arial Unicode MS"/>
                <a:cs typeface="Arial" pitchFamily="34" charset="0"/>
              </a:rPr>
              <a:t>edic</a:t>
            </a:r>
            <a:r>
              <a:rPr lang="en-US" dirty="0" smtClean="0">
                <a:solidFill>
                  <a:srgbClr val="000000"/>
                </a:solidFill>
                <a:latin typeface="Arial" pitchFamily="34" charset="0"/>
                <a:ea typeface="Arial Unicode MS"/>
                <a:cs typeface="Arial" pitchFamily="34" charset="0"/>
              </a:rPr>
              <a:t>al Biology</a:t>
            </a:r>
            <a:r>
              <a:rPr lang="ru-RU" dirty="0" smtClean="0">
                <a:solidFill>
                  <a:srgbClr val="000000"/>
                </a:solidFill>
                <a:latin typeface="Arial" pitchFamily="34" charset="0"/>
                <a:ea typeface="Arial Unicode MS"/>
                <a:cs typeface="Arial" pitchFamily="34" charset="0"/>
              </a:rPr>
              <a:t> </a:t>
            </a:r>
            <a:endParaRPr lang="en-US" dirty="0" smtClean="0">
              <a:solidFill>
                <a:srgbClr val="000000"/>
              </a:solidFill>
              <a:latin typeface="Arial" pitchFamily="34" charset="0"/>
              <a:ea typeface="Arial Unicode MS"/>
              <a:cs typeface="Arial" pitchFamily="34" charset="0"/>
            </a:endParaRPr>
          </a:p>
          <a:p>
            <a:pPr>
              <a:buFontTx/>
              <a:buChar char="-"/>
            </a:pP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biomolecule</a:t>
            </a:r>
            <a:r>
              <a:rPr lang="en-US" dirty="0" smtClean="0">
                <a:solidFill>
                  <a:srgbClr val="000000"/>
                </a:solidFill>
                <a:latin typeface="Arial" pitchFamily="34" charset="0"/>
                <a:ea typeface="Arial Unicode MS"/>
                <a:cs typeface="Arial" pitchFamily="34" charset="0"/>
              </a:rPr>
              <a:t>/</a:t>
            </a:r>
            <a:r>
              <a:rPr lang="ru-RU" dirty="0" err="1" smtClean="0">
                <a:solidFill>
                  <a:srgbClr val="000000"/>
                </a:solidFill>
                <a:latin typeface="Arial" pitchFamily="34" charset="0"/>
                <a:ea typeface="Arial Unicode MS"/>
                <a:cs typeface="Arial" pitchFamily="34" charset="0"/>
              </a:rPr>
              <a:t>whole</a:t>
            </a:r>
            <a:r>
              <a:rPr lang="ru-RU" dirty="0" smtClean="0">
                <a:solidFill>
                  <a:srgbClr val="000000"/>
                </a:solidFill>
                <a:latin typeface="Arial" pitchFamily="34" charset="0"/>
                <a:ea typeface="Arial Unicode MS"/>
                <a:cs typeface="Arial" pitchFamily="34" charset="0"/>
              </a:rPr>
              <a:t> </a:t>
            </a:r>
            <a:r>
              <a:rPr lang="en-US" dirty="0" smtClean="0">
                <a:solidFill>
                  <a:srgbClr val="000000"/>
                </a:solidFill>
                <a:latin typeface="Arial" pitchFamily="34" charset="0"/>
                <a:ea typeface="Arial Unicode MS"/>
                <a:cs typeface="Arial" pitchFamily="34" charset="0"/>
              </a:rPr>
              <a:t>cell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carries</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out</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bioreaction</a:t>
            </a:r>
            <a:r>
              <a:rPr lang="ru-RU" dirty="0" smtClean="0">
                <a:solidFill>
                  <a:srgbClr val="000000"/>
                </a:solidFill>
                <a:latin typeface="Arial" pitchFamily="34" charset="0"/>
                <a:ea typeface="Arial Unicode MS"/>
                <a:cs typeface="Arial" pitchFamily="34" charset="0"/>
              </a:rPr>
              <a:t> </a:t>
            </a:r>
            <a:endParaRPr lang="en-US" dirty="0" smtClean="0">
              <a:solidFill>
                <a:srgbClr val="000000"/>
              </a:solidFill>
              <a:latin typeface="Arial" pitchFamily="34" charset="0"/>
              <a:ea typeface="Arial Unicode MS"/>
              <a:cs typeface="Arial" pitchFamily="34" charset="0"/>
            </a:endParaRPr>
          </a:p>
          <a:p>
            <a:pPr>
              <a:buFontTx/>
              <a:buChar char="-"/>
            </a:pP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reaction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products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are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used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produce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an</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electrical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signal</a:t>
            </a:r>
            <a:r>
              <a:rPr lang="ru-RU" dirty="0" smtClean="0">
                <a:solidFill>
                  <a:srgbClr val="000000"/>
                </a:solidFill>
                <a:latin typeface="Arial" pitchFamily="34" charset="0"/>
                <a:ea typeface="Arial Unicode MS"/>
                <a:cs typeface="Arial" pitchFamily="34" charset="0"/>
              </a:rPr>
              <a:t>.</a:t>
            </a:r>
            <a:endParaRPr lang="ru-RU" dirty="0">
              <a:latin typeface="Arial" pitchFamily="34" charset="0"/>
              <a:ea typeface="Arial Unicode MS"/>
              <a:cs typeface="Arial" pitchFamily="34" charset="0"/>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174</a:t>
            </a:fld>
            <a:endParaRPr lang="ru-RU"/>
          </a:p>
        </p:txBody>
      </p:sp>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67744" y="188639"/>
            <a:ext cx="4176464" cy="3812540"/>
          </a:xfrm>
          <a:prstGeom prst="rect">
            <a:avLst/>
          </a:prstGeom>
          <a:noFill/>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6" name="Прямоугольник 5"/>
          <p:cNvSpPr/>
          <p:nvPr/>
        </p:nvSpPr>
        <p:spPr>
          <a:xfrm>
            <a:off x="755576" y="4000996"/>
            <a:ext cx="7776864" cy="2031325"/>
          </a:xfrm>
          <a:prstGeom prst="rect">
            <a:avLst/>
          </a:prstGeom>
        </p:spPr>
        <p:txBody>
          <a:bodyPr wrap="square">
            <a:spAutoFit/>
          </a:bodyPr>
          <a:lstStyle/>
          <a:p>
            <a:r>
              <a:rPr lang="ru-RU" b="1" dirty="0" err="1" smtClean="0">
                <a:solidFill>
                  <a:srgbClr val="000000"/>
                </a:solidFill>
                <a:latin typeface="Arial" pitchFamily="34" charset="0"/>
                <a:ea typeface="Arial Unicode MS"/>
                <a:cs typeface="Arial" pitchFamily="34" charset="0"/>
              </a:rPr>
              <a:t>Biosensors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can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linked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ru-RU" dirty="0" smtClean="0">
                <a:solidFill>
                  <a:srgbClr val="000000"/>
                </a:solidFill>
                <a:latin typeface="Arial" pitchFamily="34" charset="0"/>
                <a:ea typeface="Arial Unicode MS"/>
                <a:cs typeface="Arial" pitchFamily="34" charset="0"/>
              </a:rPr>
              <a:t> </a:t>
            </a:r>
            <a:r>
              <a:rPr lang="ru-RU" b="1" dirty="0" err="1" smtClean="0">
                <a:solidFill>
                  <a:srgbClr val="000000"/>
                </a:solidFill>
                <a:latin typeface="Arial" pitchFamily="34" charset="0"/>
                <a:ea typeface="Arial Unicode MS"/>
                <a:cs typeface="Arial" pitchFamily="34" charset="0"/>
              </a:rPr>
              <a:t>Optic</a:t>
            </a:r>
            <a:r>
              <a:rPr lang="ru-RU" b="1" dirty="0" smtClean="0">
                <a:solidFill>
                  <a:srgbClr val="000000"/>
                </a:solidFill>
                <a:latin typeface="Arial" pitchFamily="34" charset="0"/>
                <a:ea typeface="Arial Unicode MS"/>
                <a:cs typeface="Arial" pitchFamily="34" charset="0"/>
              </a:rPr>
              <a:t> </a:t>
            </a:r>
            <a:r>
              <a:rPr lang="ru-RU" b="1" dirty="0" err="1" smtClean="0">
                <a:solidFill>
                  <a:srgbClr val="000000"/>
                </a:solidFill>
                <a:latin typeface="Arial" pitchFamily="34" charset="0"/>
                <a:ea typeface="Arial Unicode MS"/>
                <a:cs typeface="Arial" pitchFamily="34" charset="0"/>
              </a:rPr>
              <a:t>Fiber</a:t>
            </a:r>
            <a:r>
              <a:rPr lang="ru-RU" b="1"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systems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for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rapid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real-time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detection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metabolites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this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type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system</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which</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can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used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monitor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patient’s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blood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glucose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level</a:t>
            </a:r>
            <a:r>
              <a:rPr lang="ru-RU" dirty="0" smtClean="0">
                <a:solidFill>
                  <a:srgbClr val="000000"/>
                </a:solidFill>
                <a:latin typeface="Arial" pitchFamily="34" charset="0"/>
                <a:ea typeface="Arial Unicode MS"/>
                <a:cs typeface="Arial" pitchFamily="34" charset="0"/>
              </a:rPr>
              <a:t>,</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glucose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oxidase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immobilized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onto</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bacterial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magnetite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reaction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phase</a:t>
            </a:r>
            <a:r>
              <a:rPr lang="ru-RU" dirty="0" smtClean="0">
                <a:solidFill>
                  <a:srgbClr val="000000"/>
                </a:solidFill>
                <a:latin typeface="Arial" pitchFamily="34" charset="0"/>
                <a:ea typeface="Arial Unicode MS"/>
                <a:cs typeface="Arial" pitchFamily="34" charset="0"/>
              </a:rPr>
              <a:t>).</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Levels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glucose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range</a:t>
            </a:r>
            <a:r>
              <a:rPr lang="ru-RU" dirty="0" smtClean="0">
                <a:solidFill>
                  <a:srgbClr val="000000"/>
                </a:solidFill>
                <a:latin typeface="Arial" pitchFamily="34" charset="0"/>
                <a:ea typeface="Arial Unicode MS"/>
                <a:cs typeface="Arial" pitchFamily="34" charset="0"/>
              </a:rPr>
              <a:t> 0.56-22 </a:t>
            </a:r>
            <a:r>
              <a:rPr lang="ru-RU" dirty="0" err="1" smtClean="0">
                <a:solidFill>
                  <a:srgbClr val="000000"/>
                </a:solidFill>
                <a:latin typeface="Arial" pitchFamily="34" charset="0"/>
                <a:ea typeface="Arial Unicode MS"/>
                <a:cs typeface="Arial" pitchFamily="34" charset="0"/>
              </a:rPr>
              <a:t>mM</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are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linearly</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proportional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quantity</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H</a:t>
            </a:r>
            <a:r>
              <a:rPr lang="ru-RU" baseline="-25000" dirty="0" smtClean="0">
                <a:solidFill>
                  <a:srgbClr val="000000"/>
                </a:solidFill>
                <a:latin typeface="Arial" pitchFamily="34" charset="0"/>
                <a:ea typeface="Arial Unicode MS"/>
                <a:cs typeface="Arial" pitchFamily="34" charset="0"/>
              </a:rPr>
              <a:t>2</a:t>
            </a:r>
            <a:r>
              <a:rPr lang="en-US" dirty="0" smtClean="0">
                <a:solidFill>
                  <a:srgbClr val="000000"/>
                </a:solidFill>
                <a:latin typeface="Arial" pitchFamily="34" charset="0"/>
                <a:ea typeface="Arial Unicode MS"/>
                <a:cs typeface="Arial" pitchFamily="34" charset="0"/>
              </a:rPr>
              <a:t>O</a:t>
            </a:r>
            <a:r>
              <a:rPr lang="ru-RU" baseline="-25000" dirty="0" smtClean="0">
                <a:solidFill>
                  <a:srgbClr val="000000"/>
                </a:solidFill>
                <a:latin typeface="Arial" pitchFamily="34" charset="0"/>
                <a:ea typeface="Arial Unicode MS"/>
                <a:cs typeface="Arial" pitchFamily="34" charset="0"/>
              </a:rPr>
              <a:t>2</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produced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which</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moves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through</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inner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membrane</a:t>
            </a:r>
            <a:r>
              <a:rPr lang="ru-RU" dirty="0" smtClean="0">
                <a:solidFill>
                  <a:srgbClr val="000000"/>
                </a:solidFill>
                <a:latin typeface="Arial" pitchFamily="34" charset="0"/>
                <a:ea typeface="Arial Unicode MS"/>
                <a:cs typeface="Arial" pitchFamily="34" charset="0"/>
              </a:rPr>
              <a:t>,</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and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alters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color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dye</a:t>
            </a:r>
            <a:r>
              <a:rPr lang="ru-RU" dirty="0" smtClean="0">
                <a:solidFill>
                  <a:srgbClr val="000000"/>
                </a:solidFill>
                <a:latin typeface="Arial" pitchFamily="34" charset="0"/>
                <a:ea typeface="Arial Unicode MS"/>
                <a:cs typeface="Arial" pitchFamily="34" charset="0"/>
              </a:rPr>
              <a:t>, </a:t>
            </a:r>
            <a:endParaRPr lang="en-US" dirty="0" smtClean="0">
              <a:solidFill>
                <a:srgbClr val="000000"/>
              </a:solidFill>
              <a:latin typeface="Arial" pitchFamily="34" charset="0"/>
              <a:ea typeface="Arial Unicode MS"/>
              <a:cs typeface="Arial" pitchFamily="34" charset="0"/>
            </a:endParaRPr>
          </a:p>
          <a:p>
            <a:r>
              <a:rPr lang="ru-RU" i="1" dirty="0" err="1" smtClean="0">
                <a:solidFill>
                  <a:srgbClr val="000000"/>
                </a:solidFill>
                <a:latin typeface="Arial" pitchFamily="34" charset="0"/>
                <a:ea typeface="Arial Unicode MS"/>
                <a:cs typeface="Arial" pitchFamily="34" charset="0"/>
              </a:rPr>
              <a:t>o</a:t>
            </a:r>
            <a:r>
              <a:rPr lang="ru-RU" dirty="0" err="1" smtClean="0">
                <a:solidFill>
                  <a:srgbClr val="000000"/>
                </a:solidFill>
                <a:latin typeface="Arial" pitchFamily="34" charset="0"/>
                <a:ea typeface="Arial Unicode MS"/>
                <a:cs typeface="Arial" pitchFamily="34" charset="0"/>
              </a:rPr>
              <a:t>-dianisidine</a:t>
            </a:r>
            <a:r>
              <a:rPr lang="ru-RU"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Source</a:t>
            </a:r>
            <a:r>
              <a:rPr lang="ru-RU" i="1"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Tib</a:t>
            </a:r>
            <a:r>
              <a:rPr lang="ru-RU" i="1"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Tech</a:t>
            </a:r>
            <a:r>
              <a:rPr lang="ru-RU" i="1"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March</a:t>
            </a:r>
            <a:r>
              <a:rPr lang="ru-RU" i="1" dirty="0" smtClean="0">
                <a:solidFill>
                  <a:srgbClr val="000000"/>
                </a:solidFill>
                <a:latin typeface="Arial" pitchFamily="34" charset="0"/>
                <a:ea typeface="Arial Unicode MS"/>
                <a:cs typeface="Arial" pitchFamily="34" charset="0"/>
              </a:rPr>
              <a:t> 1991.</a:t>
            </a:r>
            <a:endParaRPr lang="ru-RU" dirty="0">
              <a:latin typeface="Arial" pitchFamily="34" charset="0"/>
              <a:cs typeface="Arial" pitchFamily="34" charset="0"/>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175</a:t>
            </a:fld>
            <a:endParaRPr lang="ru-RU"/>
          </a:p>
        </p:txBody>
      </p:sp>
      <p:sp>
        <p:nvSpPr>
          <p:cNvPr id="3" name="Прямоугольник 2"/>
          <p:cNvSpPr/>
          <p:nvPr/>
        </p:nvSpPr>
        <p:spPr>
          <a:xfrm>
            <a:off x="539552" y="1340768"/>
            <a:ext cx="8136904" cy="1200329"/>
          </a:xfrm>
          <a:prstGeom prst="rect">
            <a:avLst/>
          </a:prstGeom>
        </p:spPr>
        <p:txBody>
          <a:bodyPr wrap="square">
            <a:spAutoFit/>
          </a:bodyPr>
          <a:lstStyle/>
          <a:p>
            <a:r>
              <a:rPr lang="en-US" sz="3600" dirty="0" smtClean="0">
                <a:solidFill>
                  <a:srgbClr val="00B050"/>
                </a:solidFill>
                <a:latin typeface="Arial" pitchFamily="34" charset="0"/>
                <a:cs typeface="Arial" pitchFamily="34" charset="0"/>
              </a:rPr>
              <a:t>See also Microscopy presentation</a:t>
            </a:r>
          </a:p>
          <a:p>
            <a:r>
              <a:rPr lang="en-US" sz="3600" dirty="0" smtClean="0">
                <a:solidFill>
                  <a:srgbClr val="00B050"/>
                </a:solidFill>
                <a:latin typeface="Arial" pitchFamily="34" charset="0"/>
                <a:cs typeface="Arial" pitchFamily="34" charset="0"/>
              </a:rPr>
              <a:t>Thank you for attention!</a:t>
            </a:r>
            <a:endParaRPr lang="ru-RU" sz="3600" dirty="0">
              <a:solidFill>
                <a:srgbClr val="00B050"/>
              </a:solidFill>
              <a:latin typeface="Arial" pitchFamily="34" charset="0"/>
              <a:cs typeface="Arial" pitchFamily="34" charset="0"/>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733256"/>
            <a:ext cx="6336704" cy="350714"/>
          </a:xfrm>
        </p:spPr>
        <p:txBody>
          <a:bodyPr>
            <a:normAutofit/>
          </a:bodyPr>
          <a:lstStyle/>
          <a:p>
            <a:r>
              <a:rPr lang="en-US" sz="1600" dirty="0" smtClean="0"/>
              <a:t>Fig.8. Dimensions of Typical Cells, Organelles, Viruses, and Molecules</a:t>
            </a:r>
            <a:endParaRPr lang="ru-RU" sz="1600" dirty="0"/>
          </a:p>
        </p:txBody>
      </p:sp>
      <p:sp>
        <p:nvSpPr>
          <p:cNvPr id="4" name="Текст 3"/>
          <p:cNvSpPr>
            <a:spLocks noGrp="1"/>
          </p:cNvSpPr>
          <p:nvPr>
            <p:ph type="body" sz="half" idx="2"/>
          </p:nvPr>
        </p:nvSpPr>
        <p:spPr>
          <a:xfrm>
            <a:off x="683568" y="6021288"/>
            <a:ext cx="7200800" cy="576064"/>
          </a:xfrm>
        </p:spPr>
        <p:txBody>
          <a:bodyPr>
            <a:normAutofit/>
          </a:bodyPr>
          <a:lstStyle/>
          <a:p>
            <a:pPr algn="ctr"/>
            <a:r>
              <a:rPr lang="en-US" dirty="0" smtClean="0"/>
              <a:t>Note: Although typical prokaryotic cells range is 1-10 nm in diameter, a bacterium </a:t>
            </a:r>
            <a:r>
              <a:rPr lang="en-US" i="1" dirty="0" smtClean="0"/>
              <a:t>E. </a:t>
            </a:r>
            <a:r>
              <a:rPr lang="en-US" i="1" dirty="0" err="1" smtClean="0"/>
              <a:t>fishelsoni</a:t>
            </a:r>
            <a:r>
              <a:rPr lang="en-US" i="1" dirty="0" smtClean="0"/>
              <a:t>  </a:t>
            </a:r>
            <a:r>
              <a:rPr lang="en-US" dirty="0" smtClean="0"/>
              <a:t>is measuring up to 80 </a:t>
            </a:r>
            <a:r>
              <a:rPr lang="uk-UA" dirty="0" smtClean="0"/>
              <a:t>μ</a:t>
            </a:r>
            <a:r>
              <a:rPr lang="en-US" dirty="0" smtClean="0"/>
              <a:t>m by 600 </a:t>
            </a:r>
            <a:r>
              <a:rPr lang="uk-UA" dirty="0" smtClean="0"/>
              <a:t>μ</a:t>
            </a:r>
            <a:r>
              <a:rPr lang="en-US" dirty="0" smtClean="0"/>
              <a:t>m. </a:t>
            </a:r>
            <a:endParaRPr lang="ru-RU" i="1" dirty="0" smtClean="0"/>
          </a:p>
          <a:p>
            <a:endParaRPr lang="ru-RU" dirty="0"/>
          </a:p>
        </p:txBody>
      </p:sp>
      <p:pic>
        <p:nvPicPr>
          <p:cNvPr id="3078" name="Picture 6" descr="image7"/>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bwMode="auto">
          <a:xfrm>
            <a:off x="1835696" y="620688"/>
            <a:ext cx="5442992" cy="5112568"/>
          </a:xfrm>
          <a:prstGeom prst="rect">
            <a:avLst/>
          </a:prstGeom>
          <a:noFill/>
          <a:ln w="9525">
            <a:noFill/>
            <a:miter lim="800000"/>
            <a:headEnd/>
            <a:tailEnd/>
          </a:ln>
        </p:spPr>
      </p:pic>
      <p:sp>
        <p:nvSpPr>
          <p:cNvPr id="6" name="Номер слайда 5"/>
          <p:cNvSpPr>
            <a:spLocks noGrp="1"/>
          </p:cNvSpPr>
          <p:nvPr>
            <p:ph type="sldNum" sz="quarter" idx="12"/>
          </p:nvPr>
        </p:nvSpPr>
        <p:spPr/>
        <p:txBody>
          <a:bodyPr/>
          <a:lstStyle/>
          <a:p>
            <a:fld id="{D4FEE247-F1D9-4978-BC24-E4E20778E7B9}" type="slidenum">
              <a:rPr lang="ru-RU" smtClean="0"/>
              <a:pPr/>
              <a:t>176</a:t>
            </a:fld>
            <a:endParaRPr lang="ru-RU"/>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4797152"/>
            <a:ext cx="6092080" cy="504056"/>
          </a:xfrm>
        </p:spPr>
        <p:txBody>
          <a:bodyPr>
            <a:normAutofit fontScale="90000"/>
          </a:bodyPr>
          <a:lstStyle/>
          <a:p>
            <a:r>
              <a:rPr lang="en-US" dirty="0" smtClean="0"/>
              <a:t>Fig. 9. Relationship between Cell Volume and Cell </a:t>
            </a:r>
            <a:r>
              <a:rPr lang="en-US" dirty="0" err="1" smtClean="0"/>
              <a:t>Surfa</a:t>
            </a:r>
            <a:r>
              <a:rPr lang="uk-UA" dirty="0" smtClean="0"/>
              <a:t>с</a:t>
            </a:r>
            <a:r>
              <a:rPr lang="en-US" dirty="0" smtClean="0"/>
              <a:t>e Area</a:t>
            </a:r>
            <a:endParaRPr lang="ru-RU" dirty="0"/>
          </a:p>
        </p:txBody>
      </p:sp>
      <p:sp>
        <p:nvSpPr>
          <p:cNvPr id="4" name="Текст 3"/>
          <p:cNvSpPr>
            <a:spLocks noGrp="1"/>
          </p:cNvSpPr>
          <p:nvPr>
            <p:ph type="body" sz="half" idx="2"/>
          </p:nvPr>
        </p:nvSpPr>
        <p:spPr>
          <a:xfrm>
            <a:off x="755576" y="5301208"/>
            <a:ext cx="7200800" cy="792088"/>
          </a:xfrm>
        </p:spPr>
        <p:txBody>
          <a:bodyPr>
            <a:normAutofit fontScale="40000" lnSpcReduction="20000"/>
          </a:bodyPr>
          <a:lstStyle/>
          <a:p>
            <a:pPr algn="ctr"/>
            <a:r>
              <a:rPr lang="en-US" sz="4000" dirty="0" smtClean="0"/>
              <a:t>The volume of the cell increases proportionally to the cube of its radius, while the increase in surface area is proportional only to the square of the radius. </a:t>
            </a:r>
          </a:p>
          <a:p>
            <a:pPr algn="ctr"/>
            <a:r>
              <a:rPr lang="en-US" sz="4000" dirty="0" smtClean="0"/>
              <a:t>Therefore the ratio of surface area to cell volume decreases as cells become larger.</a:t>
            </a:r>
            <a:endParaRPr lang="ru-RU" sz="4000" dirty="0" smtClean="0"/>
          </a:p>
          <a:p>
            <a:endParaRPr lang="ru-RU" dirty="0"/>
          </a:p>
        </p:txBody>
      </p:sp>
      <p:pic>
        <p:nvPicPr>
          <p:cNvPr id="17" name="Місце для зображення 16" descr="cellsA - 000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935929" y="548680"/>
            <a:ext cx="4940327" cy="4437112"/>
          </a:xfrm>
        </p:spPr>
      </p:pic>
      <p:sp>
        <p:nvSpPr>
          <p:cNvPr id="6" name="Номер слайда 5"/>
          <p:cNvSpPr>
            <a:spLocks noGrp="1"/>
          </p:cNvSpPr>
          <p:nvPr>
            <p:ph type="sldNum" sz="quarter" idx="12"/>
          </p:nvPr>
        </p:nvSpPr>
        <p:spPr/>
        <p:txBody>
          <a:bodyPr/>
          <a:lstStyle/>
          <a:p>
            <a:fld id="{D4FEE247-F1D9-4978-BC24-E4E20778E7B9}" type="slidenum">
              <a:rPr lang="ru-RU" smtClean="0"/>
              <a:pPr/>
              <a:t>177</a:t>
            </a:fld>
            <a:endParaRPr lang="ru-RU"/>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4800600"/>
            <a:ext cx="6264696" cy="566738"/>
          </a:xfrm>
        </p:spPr>
        <p:txBody>
          <a:bodyPr>
            <a:normAutofit fontScale="90000"/>
          </a:bodyPr>
          <a:lstStyle/>
          <a:p>
            <a:pPr algn="ctr"/>
            <a:r>
              <a:rPr lang="en-US" dirty="0" smtClean="0"/>
              <a:t>Fig. 10. Molecular Composition of a Typical Cell Expressed in Terms of Relative Mass </a:t>
            </a:r>
            <a:endParaRPr lang="ru-RU" dirty="0"/>
          </a:p>
        </p:txBody>
      </p:sp>
      <p:sp>
        <p:nvSpPr>
          <p:cNvPr id="4" name="Текст 3"/>
          <p:cNvSpPr>
            <a:spLocks noGrp="1"/>
          </p:cNvSpPr>
          <p:nvPr>
            <p:ph type="body" sz="half" idx="2"/>
          </p:nvPr>
        </p:nvSpPr>
        <p:spPr>
          <a:xfrm>
            <a:off x="1115616" y="5367338"/>
            <a:ext cx="6264696" cy="804862"/>
          </a:xfrm>
        </p:spPr>
        <p:txBody>
          <a:bodyPr/>
          <a:lstStyle/>
          <a:p>
            <a:pPr algn="ctr"/>
            <a:r>
              <a:rPr lang="en-US" sz="1600" dirty="0" smtClean="0"/>
              <a:t>This type of diagram emphasizes the high water content of a typical cell. Next to water, protein is by far the most abundant molecule in cells.</a:t>
            </a:r>
            <a:endParaRPr lang="ru-RU" sz="1600" dirty="0" smtClean="0"/>
          </a:p>
          <a:p>
            <a:endParaRPr lang="ru-RU" dirty="0"/>
          </a:p>
        </p:txBody>
      </p:sp>
      <p:pic>
        <p:nvPicPr>
          <p:cNvPr id="5124" name="Picture 4" descr="image10"/>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bwMode="auto">
          <a:xfrm>
            <a:off x="1115616" y="476672"/>
            <a:ext cx="6264696" cy="4176464"/>
          </a:xfrm>
          <a:prstGeom prst="rect">
            <a:avLst/>
          </a:prstGeom>
          <a:noFill/>
          <a:ln w="9525">
            <a:noFill/>
            <a:miter lim="800000"/>
            <a:headEnd/>
            <a:tailEnd/>
          </a:ln>
        </p:spPr>
      </p:pic>
      <p:sp>
        <p:nvSpPr>
          <p:cNvPr id="6" name="Номер слайда 5"/>
          <p:cNvSpPr>
            <a:spLocks noGrp="1"/>
          </p:cNvSpPr>
          <p:nvPr>
            <p:ph type="sldNum" sz="quarter" idx="12"/>
          </p:nvPr>
        </p:nvSpPr>
        <p:spPr/>
        <p:txBody>
          <a:bodyPr/>
          <a:lstStyle/>
          <a:p>
            <a:fld id="{D4FEE247-F1D9-4978-BC24-E4E20778E7B9}" type="slidenum">
              <a:rPr lang="ru-RU" smtClean="0"/>
              <a:pPr/>
              <a:t>178</a:t>
            </a:fld>
            <a:endParaRPr lang="ru-RU"/>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32656"/>
            <a:ext cx="5486400" cy="566738"/>
          </a:xfrm>
        </p:spPr>
        <p:txBody>
          <a:bodyPr>
            <a:normAutofit/>
          </a:bodyPr>
          <a:lstStyle/>
          <a:p>
            <a:pPr algn="ctr"/>
            <a:r>
              <a:rPr lang="en-US" dirty="0" smtClean="0"/>
              <a:t>Table 2. Major Elements Used by Living Organisms</a:t>
            </a:r>
            <a:endParaRPr lang="ru-RU" dirty="0"/>
          </a:p>
        </p:txBody>
      </p:sp>
      <p:pic>
        <p:nvPicPr>
          <p:cNvPr id="6" name="Місце для зображення 5" descr="cellsC - 000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835696" y="1268760"/>
            <a:ext cx="5328592" cy="4176464"/>
          </a:xfrm>
        </p:spPr>
      </p:pic>
      <p:sp>
        <p:nvSpPr>
          <p:cNvPr id="5" name="Номер слайда 4"/>
          <p:cNvSpPr>
            <a:spLocks noGrp="1"/>
          </p:cNvSpPr>
          <p:nvPr>
            <p:ph type="sldNum" sz="quarter" idx="12"/>
          </p:nvPr>
        </p:nvSpPr>
        <p:spPr/>
        <p:txBody>
          <a:bodyPr/>
          <a:lstStyle/>
          <a:p>
            <a:fld id="{D4FEE247-F1D9-4978-BC24-E4E20778E7B9}" type="slidenum">
              <a:rPr lang="ru-RU" smtClean="0"/>
              <a:pPr/>
              <a:t>179</a:t>
            </a:fld>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18</a:t>
            </a:fld>
            <a:endParaRPr lang="ru-RU"/>
          </a:p>
        </p:txBody>
      </p:sp>
      <p:sp>
        <p:nvSpPr>
          <p:cNvPr id="118786" name="Rectangle 2"/>
          <p:cNvSpPr>
            <a:spLocks noChangeArrowheads="1"/>
          </p:cNvSpPr>
          <p:nvPr/>
        </p:nvSpPr>
        <p:spPr bwMode="auto">
          <a:xfrm>
            <a:off x="0" y="-96012"/>
            <a:ext cx="91440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pitchFamily="34" charset="0"/>
              <a:ea typeface="Times New Roman" pitchFamily="18" charset="0"/>
              <a:cs typeface="Palatino Linotype" pitchFamily="18" charset="0"/>
            </a:endParaRPr>
          </a:p>
          <a:p>
            <a:pPr marL="0" marR="0" lvl="0" indent="449263" algn="l" defTabSz="914400" rtl="0" eaLnBrk="1" fontAlgn="base" latinLnBrk="0" hangingPunct="1">
              <a:lnSpc>
                <a:spcPct val="100000"/>
              </a:lnSpc>
              <a:spcBef>
                <a:spcPct val="0"/>
              </a:spcBef>
              <a:spcAft>
                <a:spcPct val="0"/>
              </a:spcAft>
              <a:buClrTx/>
              <a:buSzTx/>
              <a:buFontTx/>
              <a:buNone/>
              <a:tabLst/>
            </a:pPr>
            <a:endParaRPr lang="en-US" sz="1400" b="1" dirty="0" smtClean="0">
              <a:solidFill>
                <a:srgbClr val="000000"/>
              </a:solidFill>
              <a:latin typeface="Calibri" pitchFamily="34" charset="0"/>
              <a:ea typeface="Times New Roman" pitchFamily="18" charset="0"/>
              <a:cs typeface="Palatino Linotype" pitchFamily="18" charset="0"/>
            </a:endParaRP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pitchFamily="34" charset="0"/>
              <a:ea typeface="Times New Roman" pitchFamily="18" charset="0"/>
              <a:cs typeface="Palatino Linotype" pitchFamily="18" charset="0"/>
            </a:endParaRPr>
          </a:p>
          <a:p>
            <a:pPr lvl="0" indent="180975" eaLnBrk="0" fontAlgn="base" hangingPunct="0">
              <a:spcBef>
                <a:spcPct val="0"/>
              </a:spcBef>
              <a:spcAft>
                <a:spcPct val="0"/>
              </a:spcAft>
            </a:pPr>
            <a:r>
              <a:rPr lang="en-US" dirty="0" smtClean="0">
                <a:solidFill>
                  <a:srgbClr val="000000"/>
                </a:solidFill>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Cells are sites of bustling activity. Materials are transported</a:t>
            </a:r>
            <a:r>
              <a:rPr lang="en-US" sz="2000" dirty="0" smtClean="0">
                <a:solidFill>
                  <a:srgbClr val="000000"/>
                </a:solidFill>
                <a:latin typeface="Arial" pitchFamily="34" charset="0"/>
                <a:ea typeface="Times New Roman" pitchFamily="18" charset="0"/>
                <a:cs typeface="Arial" pitchFamily="34" charset="0"/>
              </a:rPr>
              <a:t>, structures</a:t>
            </a:r>
            <a:endPar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lvl="0" eaLnBrk="0" fontAlgn="base" hangingPunct="0">
              <a:spcBef>
                <a:spcPct val="0"/>
              </a:spcBef>
              <a:spcAft>
                <a:spcPct val="0"/>
              </a:spcAf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are rapidly assembled and disassembled, and </a:t>
            </a:r>
            <a:r>
              <a:rPr lang="en-US" sz="2000" dirty="0" smtClean="0">
                <a:solidFill>
                  <a:srgbClr val="000000"/>
                </a:solidFill>
                <a:latin typeface="Arial" pitchFamily="34" charset="0"/>
                <a:ea typeface="Times New Roman" pitchFamily="18" charset="0"/>
                <a:cs typeface="Arial" pitchFamily="34" charset="0"/>
              </a:rPr>
              <a:t>in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many cases, the entire cell moves itself from one site to </a:t>
            </a:r>
            <a:r>
              <a:rPr lang="en-US" sz="2000" dirty="0" smtClean="0">
                <a:solidFill>
                  <a:srgbClr val="000000"/>
                </a:solidFill>
                <a:latin typeface="Arial" pitchFamily="34" charset="0"/>
                <a:ea typeface="Times New Roman" pitchFamily="18" charset="0"/>
                <a:cs typeface="Arial" pitchFamily="34" charset="0"/>
              </a:rPr>
              <a:t>another.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These types of activities are based upon dynamic, </a:t>
            </a:r>
            <a:r>
              <a:rPr lang="en-US" sz="2000" dirty="0" smtClean="0">
                <a:solidFill>
                  <a:srgbClr val="000000"/>
                </a:solidFill>
                <a:latin typeface="Arial" pitchFamily="34" charset="0"/>
                <a:ea typeface="Times New Roman" pitchFamily="18" charset="0"/>
                <a:cs typeface="Arial" pitchFamily="34" charset="0"/>
              </a:rPr>
              <a:t>mechanical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changes occurring within cells, most of which </a:t>
            </a:r>
            <a:r>
              <a:rPr lang="en-US" sz="2000" dirty="0" smtClean="0">
                <a:solidFill>
                  <a:srgbClr val="000000"/>
                </a:solidFill>
                <a:latin typeface="Arial" pitchFamily="34" charset="0"/>
                <a:ea typeface="Times New Roman" pitchFamily="18" charset="0"/>
                <a:cs typeface="Arial" pitchFamily="34" charset="0"/>
              </a:rPr>
              <a:t>are initiated by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changes in the shape of certain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motor</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proteins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118785" name="Рисунок 4" descr="CellTypeImage - 0004Locomo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356060" y="2496876"/>
            <a:ext cx="2923775" cy="3635896"/>
          </a:xfrm>
          <a:prstGeom prst="rect">
            <a:avLst/>
          </a:prstGeom>
          <a:noFill/>
        </p:spPr>
      </p:pic>
      <p:sp>
        <p:nvSpPr>
          <p:cNvPr id="118787" name="Rectangle 3"/>
          <p:cNvSpPr>
            <a:spLocks noChangeArrowheads="1"/>
          </p:cNvSpPr>
          <p:nvPr/>
        </p:nvSpPr>
        <p:spPr bwMode="auto">
          <a:xfrm>
            <a:off x="3707904" y="2838561"/>
            <a:ext cx="543609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dirty="0" smtClean="0">
                <a:solidFill>
                  <a:srgbClr val="000000"/>
                </a:solidFill>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This fibroblast (a type of connective tissue cell) was caught in the act of moving over the surface of a culture dish. </a:t>
            </a:r>
          </a:p>
          <a:p>
            <a:pPr marL="0" marR="0" lvl="0" indent="0" algn="l" defTabSz="914400" rtl="0" eaLnBrk="1" fontAlgn="base" latinLnBrk="0" hangingPunct="1">
              <a:lnSpc>
                <a:spcPct val="100000"/>
              </a:lnSpc>
              <a:spcBef>
                <a:spcPct val="0"/>
              </a:spcBef>
              <a:spcAft>
                <a:spcPct val="0"/>
              </a:spcAft>
              <a:buClrTx/>
              <a:buSzTx/>
              <a:buFontTx/>
              <a:buNone/>
              <a:tabLst/>
            </a:pPr>
            <a:r>
              <a:rPr lang="en-US" sz="2000" dirty="0" smtClean="0">
                <a:solidFill>
                  <a:srgbClr val="000000"/>
                </a:solidFill>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cell has been stained with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fluorescent</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antibodies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to reveal the distribution of </a:t>
            </a:r>
            <a:r>
              <a:rPr kumimoji="0" lang="en-US" sz="20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actin</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filaments</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and microtubules. The rounded edge of the cell is leading the way; the clusters of </a:t>
            </a:r>
            <a:r>
              <a:rPr kumimoji="0" lang="en-US"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actin</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filaments at the leading edge are sites where the force for movement is generated.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449263" fontAlgn="base">
              <a:spcBef>
                <a:spcPct val="0"/>
              </a:spcBef>
              <a:spcAft>
                <a:spcPct val="0"/>
              </a:spcAft>
            </a:pPr>
            <a:r>
              <a:rPr lang="en-US" sz="2400" b="1" dirty="0" smtClean="0">
                <a:latin typeface="Arial" pitchFamily="34" charset="0"/>
                <a:ea typeface="Times New Roman" pitchFamily="18" charset="0"/>
                <a:cs typeface="Arial" pitchFamily="34" charset="0"/>
              </a:rPr>
              <a:t>Cells Engage in Numerous Mechanical Activities</a:t>
            </a:r>
            <a:endParaRPr lang="ru-RU" sz="2400" dirty="0" smtClean="0">
              <a:latin typeface="Arial" pitchFamily="34" charset="0"/>
              <a:cs typeface="Arial" pitchFamily="34" charset="0"/>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Місце для зображення 10" descr="cellsD- 000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2316878" y="980728"/>
            <a:ext cx="4450941" cy="5328592"/>
          </a:xfrm>
        </p:spPr>
      </p:pic>
      <p:sp>
        <p:nvSpPr>
          <p:cNvPr id="12" name="Заголовок 1"/>
          <p:cNvSpPr>
            <a:spLocks noGrp="1"/>
          </p:cNvSpPr>
          <p:nvPr>
            <p:ph type="title"/>
          </p:nvPr>
        </p:nvSpPr>
        <p:spPr>
          <a:xfrm>
            <a:off x="1792288" y="332656"/>
            <a:ext cx="5486400" cy="566738"/>
          </a:xfrm>
        </p:spPr>
        <p:txBody>
          <a:bodyPr>
            <a:normAutofit/>
          </a:bodyPr>
          <a:lstStyle/>
          <a:p>
            <a:pPr algn="ctr"/>
            <a:r>
              <a:rPr lang="en-US" dirty="0" smtClean="0"/>
              <a:t>Table 3. Trace Elements Used by Living Organisms</a:t>
            </a:r>
            <a:endParaRPr lang="ru-RU"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180</a:t>
            </a:fld>
            <a:endParaRPr lang="ru-RU"/>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274838"/>
            <a:ext cx="4572000" cy="2308324"/>
          </a:xfrm>
          <a:prstGeom prst="rect">
            <a:avLst/>
          </a:prstGeom>
        </p:spPr>
        <p:txBody>
          <a:bodyPr>
            <a:spAutoFit/>
          </a:bodyPr>
          <a:lstStyle/>
          <a:p>
            <a:r>
              <a:rPr lang="en-US" b="1" dirty="0" smtClean="0">
                <a:solidFill>
                  <a:srgbClr val="FF0000"/>
                </a:solidFill>
              </a:rPr>
              <a:t>Nutritional Requirements of Cells</a:t>
            </a:r>
            <a:r>
              <a:rPr lang="en-US" dirty="0" smtClean="0">
                <a:solidFill>
                  <a:srgbClr val="FF0000"/>
                </a:solidFill>
              </a:rPr>
              <a:t> </a:t>
            </a:r>
            <a:endParaRPr lang="ru-RU" dirty="0" smtClean="0">
              <a:solidFill>
                <a:srgbClr val="FF0000"/>
              </a:solidFill>
            </a:endParaRPr>
          </a:p>
          <a:p>
            <a:r>
              <a:rPr lang="en-US" b="1" dirty="0" smtClean="0">
                <a:solidFill>
                  <a:srgbClr val="0070C0"/>
                </a:solidFill>
              </a:rPr>
              <a:t>1) </a:t>
            </a:r>
            <a:r>
              <a:rPr lang="en-US" b="1" dirty="0" err="1" smtClean="0">
                <a:solidFill>
                  <a:srgbClr val="0070C0"/>
                </a:solidFill>
              </a:rPr>
              <a:t>macroelements</a:t>
            </a:r>
            <a:r>
              <a:rPr lang="en-US" b="1" dirty="0" smtClean="0">
                <a:solidFill>
                  <a:srgbClr val="0070C0"/>
                </a:solidFill>
              </a:rPr>
              <a:t> or macronutrients </a:t>
            </a:r>
          </a:p>
          <a:p>
            <a:r>
              <a:rPr lang="en-US" b="1" u="sng" dirty="0" smtClean="0">
                <a:solidFill>
                  <a:srgbClr val="0070C0"/>
                </a:solidFill>
              </a:rPr>
              <a:t>C, O, H, N, S, P, (used in g)</a:t>
            </a:r>
          </a:p>
          <a:p>
            <a:r>
              <a:rPr lang="en-US" b="1" dirty="0" smtClean="0">
                <a:solidFill>
                  <a:srgbClr val="0070C0"/>
                </a:solidFill>
              </a:rPr>
              <a:t>K, Ca, Mg, Fe (used in mg)</a:t>
            </a:r>
          </a:p>
          <a:p>
            <a:r>
              <a:rPr lang="en-US" b="1" dirty="0" smtClean="0">
                <a:solidFill>
                  <a:srgbClr val="00B050"/>
                </a:solidFill>
              </a:rPr>
              <a:t>2) microelements or trace elements</a:t>
            </a:r>
          </a:p>
          <a:p>
            <a:r>
              <a:rPr lang="en-US" b="1" dirty="0" err="1" smtClean="0">
                <a:solidFill>
                  <a:srgbClr val="00B050"/>
                </a:solidFill>
              </a:rPr>
              <a:t>Mn</a:t>
            </a:r>
            <a:r>
              <a:rPr lang="en-US" b="1" dirty="0" smtClean="0">
                <a:solidFill>
                  <a:srgbClr val="00B050"/>
                </a:solidFill>
              </a:rPr>
              <a:t>, Zn, Co, Mo, Ni, Cu </a:t>
            </a:r>
            <a:r>
              <a:rPr lang="en-US" b="1" dirty="0" smtClean="0">
                <a:solidFill>
                  <a:srgbClr val="0070C0"/>
                </a:solidFill>
              </a:rPr>
              <a:t>(used in </a:t>
            </a:r>
            <a:r>
              <a:rPr lang="el-GR" b="1" dirty="0" smtClean="0">
                <a:solidFill>
                  <a:srgbClr val="0070C0"/>
                </a:solidFill>
              </a:rPr>
              <a:t>μ</a:t>
            </a:r>
            <a:r>
              <a:rPr lang="en-US" b="1" dirty="0" smtClean="0">
                <a:solidFill>
                  <a:srgbClr val="0070C0"/>
                </a:solidFill>
              </a:rPr>
              <a:t>g)</a:t>
            </a:r>
            <a:endParaRPr lang="en-US" b="1" dirty="0" smtClean="0">
              <a:solidFill>
                <a:srgbClr val="00B050"/>
              </a:solidFill>
            </a:endParaRPr>
          </a:p>
          <a:p>
            <a:r>
              <a:rPr lang="en-US" b="1" dirty="0" smtClean="0">
                <a:solidFill>
                  <a:srgbClr val="7030A0"/>
                </a:solidFill>
              </a:rPr>
              <a:t>3) special compounds, e.g., </a:t>
            </a:r>
            <a:r>
              <a:rPr lang="en-US" b="1" dirty="0" err="1" smtClean="0">
                <a:solidFill>
                  <a:srgbClr val="7030A0"/>
                </a:solidFill>
              </a:rPr>
              <a:t>silicic</a:t>
            </a:r>
            <a:r>
              <a:rPr lang="en-US" b="1" dirty="0" smtClean="0">
                <a:solidFill>
                  <a:srgbClr val="7030A0"/>
                </a:solidFill>
              </a:rPr>
              <a:t> acid H</a:t>
            </a:r>
            <a:r>
              <a:rPr lang="en-US" b="1" baseline="-25000" dirty="0" smtClean="0">
                <a:solidFill>
                  <a:srgbClr val="7030A0"/>
                </a:solidFill>
              </a:rPr>
              <a:t>4</a:t>
            </a:r>
            <a:r>
              <a:rPr lang="en-US" b="1" dirty="0" smtClean="0">
                <a:solidFill>
                  <a:srgbClr val="7030A0"/>
                </a:solidFill>
              </a:rPr>
              <a:t>SiO</a:t>
            </a:r>
            <a:r>
              <a:rPr lang="en-US" b="1" baseline="-25000" dirty="0" smtClean="0">
                <a:solidFill>
                  <a:srgbClr val="7030A0"/>
                </a:solidFill>
              </a:rPr>
              <a:t>4</a:t>
            </a:r>
            <a:r>
              <a:rPr lang="en-US" b="1" dirty="0" smtClean="0">
                <a:solidFill>
                  <a:srgbClr val="7030A0"/>
                </a:solidFill>
              </a:rPr>
              <a:t> for Diatoms to make cell wall of silica [(SiO</a:t>
            </a:r>
            <a:r>
              <a:rPr lang="en-US" b="1" baseline="-25000" dirty="0" smtClean="0">
                <a:solidFill>
                  <a:srgbClr val="7030A0"/>
                </a:solidFill>
              </a:rPr>
              <a:t>2</a:t>
            </a:r>
            <a:r>
              <a:rPr lang="en-US" b="1" dirty="0" smtClean="0">
                <a:solidFill>
                  <a:srgbClr val="7030A0"/>
                </a:solidFill>
              </a:rPr>
              <a:t>)n]</a:t>
            </a:r>
            <a:endParaRPr lang="ru-RU" b="1" dirty="0">
              <a:solidFill>
                <a:srgbClr val="7030A0"/>
              </a:solidFill>
            </a:endParaRPr>
          </a:p>
        </p:txBody>
      </p:sp>
      <p:sp>
        <p:nvSpPr>
          <p:cNvPr id="3" name="Прямоугольник 2"/>
          <p:cNvSpPr/>
          <p:nvPr/>
        </p:nvSpPr>
        <p:spPr>
          <a:xfrm>
            <a:off x="2987824" y="1916832"/>
            <a:ext cx="1868845" cy="369332"/>
          </a:xfrm>
          <a:prstGeom prst="rect">
            <a:avLst/>
          </a:prstGeom>
        </p:spPr>
        <p:txBody>
          <a:bodyPr wrap="none">
            <a:spAutoFit/>
          </a:bodyPr>
          <a:lstStyle/>
          <a:p>
            <a:r>
              <a:rPr lang="en-US" b="1" dirty="0" smtClean="0"/>
              <a:t>Microbial Growth</a:t>
            </a:r>
            <a:endParaRPr lang="ru-RU"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181</a:t>
            </a:fld>
            <a:endParaRPr lang="ru-RU"/>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3" descr="https://upload.wikimedia.org/wikipedia/commons/thumb/d/da/Cell_membrane_detailed_diagram_en.svg/400px-Cell_membrane_detailed_diagram_en.svg.png">
            <a:hlinkClick r:id="rId2"/>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34207" y="273199"/>
            <a:ext cx="6428473" cy="2651745"/>
          </a:xfrm>
          <a:prstGeom prst="rect">
            <a:avLst/>
          </a:prstGeom>
          <a:noFill/>
        </p:spPr>
      </p:pic>
      <p:sp>
        <p:nvSpPr>
          <p:cNvPr id="1027" name="Rectangle 3"/>
          <p:cNvSpPr>
            <a:spLocks noChangeArrowheads="1"/>
          </p:cNvSpPr>
          <p:nvPr/>
        </p:nvSpPr>
        <p:spPr bwMode="auto">
          <a:xfrm>
            <a:off x="2009856" y="-94565"/>
            <a:ext cx="512428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Function</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028" name="Rectangle 4"/>
          <p:cNvSpPr>
            <a:spLocks noChangeArrowheads="1"/>
          </p:cNvSpPr>
          <p:nvPr/>
        </p:nvSpPr>
        <p:spPr bwMode="auto">
          <a:xfrm>
            <a:off x="2353145" y="3091026"/>
            <a:ext cx="3659015"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detailed</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diagram</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of</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the</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cell</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membrane</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6" name="Номер слайда 5"/>
          <p:cNvSpPr>
            <a:spLocks noGrp="1"/>
          </p:cNvSpPr>
          <p:nvPr>
            <p:ph type="sldNum" sz="quarter" idx="12"/>
          </p:nvPr>
        </p:nvSpPr>
        <p:spPr/>
        <p:txBody>
          <a:bodyPr/>
          <a:lstStyle/>
          <a:p>
            <a:fld id="{D4FEE247-F1D9-4978-BC24-E4E20778E7B9}" type="slidenum">
              <a:rPr lang="ru-RU" smtClean="0"/>
              <a:pPr/>
              <a:t>182</a:t>
            </a:fld>
            <a:endParaRPr lang="ru-RU"/>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4" descr="https://upload.wikimedia.org/wikipedia/commons/thumb/9/93/Blausen_0213_CellularDiffusion.png/220px-Blausen_0213_CellularDiffusion.png">
            <a:hlinkClick r:id="rId2"/>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39752" y="0"/>
            <a:ext cx="3600401" cy="3289458"/>
          </a:xfrm>
          <a:prstGeom prst="rect">
            <a:avLst/>
          </a:prstGeom>
          <a:noFill/>
        </p:spPr>
      </p:pic>
      <p:sp>
        <p:nvSpPr>
          <p:cNvPr id="3" name="Rectangle 5"/>
          <p:cNvSpPr>
            <a:spLocks noChangeArrowheads="1"/>
          </p:cNvSpPr>
          <p:nvPr/>
        </p:nvSpPr>
        <p:spPr bwMode="auto">
          <a:xfrm rot="10800000" flipV="1">
            <a:off x="2411760" y="3162453"/>
            <a:ext cx="352839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Illustration</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depicting</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cellular</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diffusion</a:t>
            </a:r>
            <a:endParaRPr kumimoji="0" lang="ru-RU" sz="1600" b="0" i="0" u="none" strike="noStrike" cap="none" normalizeH="0" baseline="0" dirty="0" smtClean="0">
              <a:ln>
                <a:noFill/>
              </a:ln>
              <a:solidFill>
                <a:schemeClr val="tx1"/>
              </a:solidFill>
              <a:effectLst/>
              <a:latin typeface="Arial" pitchFamily="34" charset="0"/>
            </a:endParaRPr>
          </a:p>
        </p:txBody>
      </p:sp>
      <p:sp>
        <p:nvSpPr>
          <p:cNvPr id="5" name="Номер слайда 4"/>
          <p:cNvSpPr>
            <a:spLocks noGrp="1"/>
          </p:cNvSpPr>
          <p:nvPr>
            <p:ph type="sldNum" sz="quarter" idx="12"/>
          </p:nvPr>
        </p:nvSpPr>
        <p:spPr/>
        <p:txBody>
          <a:bodyPr/>
          <a:lstStyle/>
          <a:p>
            <a:fld id="{D4FEE247-F1D9-4978-BC24-E4E20778E7B9}" type="slidenum">
              <a:rPr lang="ru-RU" smtClean="0"/>
              <a:pPr/>
              <a:t>183</a:t>
            </a:fld>
            <a:endParaRPr lang="ru-RU"/>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184</a:t>
            </a:fld>
            <a:endParaRPr lang="ru-RU"/>
          </a:p>
        </p:txBody>
      </p:sp>
      <p:pic>
        <p:nvPicPr>
          <p:cNvPr id="3" name="Рисунок 2" descr="http://vlab.amrita.edu/userfiles/light_and_spectrom.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492250" y="1601192"/>
            <a:ext cx="5888062" cy="3556000"/>
          </a:xfrm>
          <a:prstGeom prst="rect">
            <a:avLst/>
          </a:prstGeom>
          <a:noFill/>
          <a:ln w="9525">
            <a:noFill/>
            <a:miter lim="800000"/>
            <a:headEnd/>
            <a:tailEnd/>
          </a:ln>
        </p:spPr>
      </p:pic>
      <p:sp>
        <p:nvSpPr>
          <p:cNvPr id="2049" name="Rectangle 1"/>
          <p:cNvSpPr>
            <a:spLocks noChangeArrowheads="1"/>
          </p:cNvSpPr>
          <p:nvPr/>
        </p:nvSpPr>
        <p:spPr bwMode="auto">
          <a:xfrm>
            <a:off x="899592" y="229420"/>
            <a:ext cx="6984776"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hu-HU" sz="2000" b="1" dirty="0" smtClean="0">
                <a:latin typeface="Calibri" pitchFamily="34" charset="0"/>
                <a:ea typeface="Times New Roman" pitchFamily="18" charset="0"/>
                <a:cs typeface="Times New Roman" pitchFamily="18" charset="0"/>
              </a:rPr>
              <a:t>Optical s</a:t>
            </a:r>
            <a:r>
              <a:rPr lang="en-US" sz="2000" b="1" dirty="0" smtClean="0">
                <a:latin typeface="Calibri" pitchFamily="34" charset="0"/>
                <a:ea typeface="Times New Roman" pitchFamily="18" charset="0"/>
                <a:cs typeface="Times New Roman" pitchFamily="18" charset="0"/>
              </a:rPr>
              <a:t>y</a:t>
            </a:r>
            <a:r>
              <a:rPr lang="hu-HU" sz="2000" b="1" dirty="0" smtClean="0">
                <a:latin typeface="Calibri" pitchFamily="34" charset="0"/>
                <a:ea typeface="Times New Roman" pitchFamily="18" charset="0"/>
                <a:cs typeface="Times New Roman" pitchFamily="18" charset="0"/>
              </a:rPr>
              <a:t>stems</a:t>
            </a:r>
            <a:r>
              <a:rPr lang="en-US" sz="2000" b="1" dirty="0" smtClean="0">
                <a:latin typeface="Calibri" pitchFamily="34" charset="0"/>
                <a:ea typeface="Times New Roman" pitchFamily="18" charset="0"/>
                <a:cs typeface="Times New Roman" pitchFamily="18" charset="0"/>
              </a:rPr>
              <a:t> and Biosensors in Medical Biology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Light and Spectrum profile</a:t>
            </a:r>
            <a:r>
              <a:rPr kumimoji="0" lang="en-US" sz="130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120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The relationship between the wavelength of light and the common types of electromagnetic radiation. Light in the short wavelengths of 200 to 400 nm is referred to as ultraviolet (UV).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Light in the longer wavelengths of 700 to 900 nm is referred to as near infrared (near IR). </a:t>
            </a:r>
            <a:endParaRPr kumimoji="0" lang="en-US" sz="1800" b="0" i="0" u="none" strike="noStrike" cap="none" normalizeH="0" baseline="0" dirty="0" smtClean="0">
              <a:ln>
                <a:noFill/>
              </a:ln>
              <a:solidFill>
                <a:schemeClr val="tx1"/>
              </a:solidFill>
              <a:effectLst/>
              <a:latin typeface="Arial" pitchFamily="34" charset="0"/>
            </a:endParaRPr>
          </a:p>
        </p:txBody>
      </p:sp>
      <p:sp>
        <p:nvSpPr>
          <p:cNvPr id="5" name="Прямоугольник 4"/>
          <p:cNvSpPr/>
          <p:nvPr/>
        </p:nvSpPr>
        <p:spPr>
          <a:xfrm>
            <a:off x="755576" y="5211777"/>
            <a:ext cx="7704856" cy="954107"/>
          </a:xfrm>
          <a:prstGeom prst="rect">
            <a:avLst/>
          </a:prstGeom>
        </p:spPr>
        <p:txBody>
          <a:bodyPr wrap="square">
            <a:spAutoFit/>
          </a:bodyPr>
          <a:lstStyle/>
          <a:p>
            <a:r>
              <a:rPr lang="en-US" sz="1400" dirty="0" smtClean="0"/>
              <a:t>Visible light to human eye falls between the wavelengths of 400 and 700 nm. Any solution containing a compound that absorbs light in the visible region will appear colored to the eye. The solution is colored because specific wavelengths of light are absorbed as they pass through the solution. Then, the only light that the eye will perceive are the wavelengths of light that are transmitted (not absorbed). </a:t>
            </a:r>
            <a:endParaRPr lang="ru-RU" sz="1400"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185</a:t>
            </a:fld>
            <a:endParaRPr lang="ru-RU"/>
          </a:p>
        </p:txBody>
      </p:sp>
      <p:sp>
        <p:nvSpPr>
          <p:cNvPr id="102402" name="Rectangle 2"/>
          <p:cNvSpPr>
            <a:spLocks noChangeArrowheads="1"/>
          </p:cNvSpPr>
          <p:nvPr/>
        </p:nvSpPr>
        <p:spPr bwMode="auto">
          <a:xfrm>
            <a:off x="1187624" y="3545719"/>
            <a:ext cx="6768751" cy="35086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b="1" dirty="0" smtClean="0">
              <a:latin typeface="+mj-lt"/>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rPr>
              <a:t>Beer-Lambert Law:</a:t>
            </a:r>
            <a:endParaRPr kumimoji="0" lang="ru-RU"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The Beer-Lambert Law states that the amount of light absorbed is proportional to the number of molecules of absorbing substance in the light path, i.e.,  absorption is proportional both to the concentration of the sample solution and to the length of the light path through the solution. This relationship can be expressed as follows:     </a:t>
            </a:r>
            <a:endParaRPr kumimoji="0" lang="ru-RU" sz="1600" b="0" i="0" u="none" strike="noStrike" cap="none" normalizeH="0" baseline="0" dirty="0" smtClean="0">
              <a:ln>
                <a:noFill/>
              </a:ln>
              <a:solidFill>
                <a:schemeClr val="tx1"/>
              </a:solidFill>
              <a:effectLst/>
              <a:latin typeface="Arial" pitchFamily="34" charset="0"/>
            </a:endParaRPr>
          </a:p>
          <a:p>
            <a:pPr lvl="0" algn="ctr" eaLnBrk="0" fontAlgn="base" hangingPunct="0">
              <a:spcBef>
                <a:spcPct val="0"/>
              </a:spcBef>
              <a:spcAft>
                <a:spcPct val="0"/>
              </a:spcAf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Absorbance,  </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 </a:t>
            </a:r>
            <a:r>
              <a:rPr kumimoji="0" lang="ru-RU" sz="2000" b="1" i="1"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ε</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6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 </a:t>
            </a:r>
            <a:r>
              <a:rPr kumimoji="0" lang="en-US" sz="16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en-US" sz="2000"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en-US" sz="1400" dirty="0" smtClean="0">
                <a:latin typeface="Arial" pitchFamily="34" charset="0"/>
                <a:ea typeface="Times New Roman" pitchFamily="18" charset="0"/>
                <a:cs typeface="Arial" pitchFamily="34" charset="0"/>
              </a:rPr>
              <a:t>, </a:t>
            </a:r>
          </a:p>
          <a:p>
            <a:pPr lvl="0" eaLnBrk="0" fontAlgn="base" hangingPunct="0">
              <a:spcBef>
                <a:spcPct val="0"/>
              </a:spcBef>
              <a:spcAft>
                <a:spcPct val="0"/>
              </a:spcAft>
            </a:pPr>
            <a:r>
              <a:rPr lang="en-US" sz="1400" dirty="0" err="1" smtClean="0">
                <a:latin typeface="Arial" pitchFamily="34" charset="0"/>
                <a:ea typeface="Times New Roman" pitchFamily="18" charset="0"/>
                <a:cs typeface="Arial" pitchFamily="34" charset="0"/>
              </a:rPr>
              <a:t>whear</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en-US" sz="1600" b="1" i="1" dirty="0" smtClean="0">
                <a:latin typeface="Calibri" pitchFamily="34" charset="0"/>
                <a:ea typeface="Times New Roman" pitchFamily="18" charset="0"/>
                <a:cs typeface="Times New Roman" pitchFamily="18" charset="0"/>
              </a:rPr>
              <a:t>c</a:t>
            </a:r>
            <a:r>
              <a:rPr lang="en-US" sz="1600" dirty="0" smtClean="0">
                <a:latin typeface="Calibri" pitchFamily="34" charset="0"/>
                <a:ea typeface="Times New Roman" pitchFamily="18" charset="0"/>
                <a:cs typeface="Times New Roman" pitchFamily="18" charset="0"/>
              </a:rPr>
              <a:t> = concentration of the sample (in Moles/liter),</a:t>
            </a:r>
            <a:r>
              <a:rPr lang="en-US" sz="1600" i="1" dirty="0" smtClean="0">
                <a:latin typeface="Calibri" pitchFamily="34" charset="0"/>
                <a:ea typeface="Times New Roman" pitchFamily="18" charset="0"/>
                <a:cs typeface="Times New Roman" pitchFamily="18" charset="0"/>
              </a:rPr>
              <a:t> </a:t>
            </a:r>
            <a:r>
              <a:rPr lang="en-US" sz="1600" b="1" i="1" dirty="0" smtClean="0">
                <a:latin typeface="Calibri" pitchFamily="34" charset="0"/>
                <a:ea typeface="Times New Roman" pitchFamily="18" charset="0"/>
                <a:cs typeface="Times New Roman" pitchFamily="18" charset="0"/>
              </a:rPr>
              <a:t>l </a:t>
            </a:r>
            <a:r>
              <a:rPr lang="en-US" sz="1600" dirty="0" smtClean="0">
                <a:latin typeface="Calibri" pitchFamily="34" charset="0"/>
                <a:ea typeface="Times New Roman" pitchFamily="18" charset="0"/>
                <a:cs typeface="Times New Roman" pitchFamily="18" charset="0"/>
              </a:rPr>
              <a:t>= length of the light path through the solution (in cm) and </a:t>
            </a:r>
            <a:r>
              <a:rPr lang="ru-RU" sz="1600" b="1" i="1" dirty="0" err="1" smtClean="0">
                <a:latin typeface="Calibri" pitchFamily="34" charset="0"/>
                <a:ea typeface="Times New Roman" pitchFamily="18" charset="0"/>
                <a:cs typeface="Times New Roman" pitchFamily="18" charset="0"/>
              </a:rPr>
              <a:t>ε</a:t>
            </a:r>
            <a:r>
              <a:rPr lang="en-US" sz="1600" dirty="0" smtClean="0">
                <a:latin typeface="Calibri" pitchFamily="34" charset="0"/>
                <a:ea typeface="Times New Roman" pitchFamily="18" charset="0"/>
                <a:cs typeface="Times New Roman" pitchFamily="18" charset="0"/>
              </a:rPr>
              <a:t> = molar extinction coefficient </a:t>
            </a:r>
            <a:endParaRPr lang="ru-RU" sz="1600" dirty="0" smtClean="0">
              <a:latin typeface="Arial" pitchFamily="34" charset="0"/>
            </a:endParaRPr>
          </a:p>
          <a:p>
            <a:pPr lvl="0" eaLnBrk="0" fontAlgn="base" hangingPunct="0">
              <a:spcBef>
                <a:spcPct val="0"/>
              </a:spcBef>
              <a:spcAft>
                <a:spcPct val="0"/>
              </a:spcAft>
            </a:pPr>
            <a:endPar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eaLnBrk="0" fontAlgn="base" hangingPunct="0">
              <a:spcBef>
                <a:spcPct val="0"/>
              </a:spcBef>
              <a:spcAft>
                <a:spcPct val="0"/>
              </a:spcAft>
            </a:pPr>
            <a:endParaRPr lang="en-US" sz="1100"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p:txBody>
      </p:sp>
      <p:pic>
        <p:nvPicPr>
          <p:cNvPr id="102401" name="Рисунок 3" descr="http://vlab.amrita.edu/userfiles/image7%281%29.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815591" y="620687"/>
            <a:ext cx="3963684" cy="3384377"/>
          </a:xfrm>
          <a:prstGeom prst="rect">
            <a:avLst/>
          </a:prstGeom>
          <a:noFill/>
        </p:spPr>
      </p:pic>
      <p:sp>
        <p:nvSpPr>
          <p:cNvPr id="102403" name="Rectangle 3"/>
          <p:cNvSpPr>
            <a:spLocks noChangeArrowheads="1"/>
          </p:cNvSpPr>
          <p:nvPr/>
        </p:nvSpPr>
        <p:spPr bwMode="auto">
          <a:xfrm>
            <a:off x="1331640" y="517029"/>
            <a:ext cx="244827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lvl="0" eaLnBrk="0" fontAlgn="base" hangingPunct="0">
              <a:spcBef>
                <a:spcPct val="0"/>
              </a:spcBef>
              <a:spcAft>
                <a:spcPct val="0"/>
              </a:spcAft>
            </a:pPr>
            <a:r>
              <a:rPr lang="en-US" sz="1200" dirty="0" smtClean="0">
                <a:latin typeface="Arial" pitchFamily="34" charset="0"/>
                <a:ea typeface="Times New Roman" pitchFamily="18" charset="0"/>
              </a:rPr>
              <a:t>       </a:t>
            </a:r>
            <a:r>
              <a:rPr kumimoji="0" lang="en-US" sz="1200" b="0" i="0" u="none" strike="noStrike" cap="none" normalizeH="0" baseline="0" dirty="0" smtClean="0">
                <a:ln>
                  <a:noFill/>
                </a:ln>
                <a:solidFill>
                  <a:schemeClr val="tx1"/>
                </a:solidFill>
                <a:effectLst/>
                <a:latin typeface="Arial" pitchFamily="34" charset="0"/>
                <a:ea typeface="Times New Roman" pitchFamily="18" charset="0"/>
              </a:rPr>
              <a:t>The</a:t>
            </a:r>
            <a:r>
              <a:rPr kumimoji="0" lang="en-US" sz="1200" b="0" i="0" u="none" strike="noStrike" cap="none" normalizeH="0" dirty="0" smtClean="0">
                <a:ln>
                  <a:noFill/>
                </a:ln>
                <a:solidFill>
                  <a:schemeClr val="tx1"/>
                </a:solidFill>
                <a:effectLst/>
                <a:latin typeface="Arial" pitchFamily="34" charset="0"/>
                <a:ea typeface="Times New Roman" pitchFamily="18" charset="0"/>
              </a:rPr>
              <a:t> </a:t>
            </a:r>
            <a:r>
              <a:rPr lang="ru-RU" sz="1200" dirty="0" err="1" smtClean="0">
                <a:latin typeface="Arial" pitchFamily="34" charset="0"/>
                <a:ea typeface="Times New Roman" pitchFamily="18" charset="0"/>
              </a:rPr>
              <a:t>typical</a:t>
            </a:r>
            <a:r>
              <a:rPr lang="en-US" sz="1200" dirty="0" smtClean="0">
                <a:latin typeface="Arial" pitchFamily="34" charset="0"/>
                <a:ea typeface="Times New Roman" pitchFamily="18" charset="0"/>
              </a:rPr>
              <a:t> </a:t>
            </a:r>
            <a:r>
              <a:rPr kumimoji="0" lang="en-US" sz="1200" b="1" i="0" u="none" strike="noStrike" cap="none" normalizeH="0" baseline="0" dirty="0" smtClean="0">
                <a:ln>
                  <a:noFill/>
                </a:ln>
                <a:solidFill>
                  <a:schemeClr val="tx1"/>
                </a:solidFill>
                <a:effectLst/>
                <a:latin typeface="Arial" pitchFamily="34" charset="0"/>
                <a:ea typeface="Times New Roman" pitchFamily="18" charset="0"/>
              </a:rPr>
              <a:t>standard curve </a:t>
            </a:r>
            <a:r>
              <a:rPr kumimoji="0" lang="en-US" sz="1200" b="0" i="0" u="none" strike="noStrike" cap="none" normalizeH="0" baseline="0" dirty="0" smtClean="0">
                <a:ln>
                  <a:noFill/>
                </a:ln>
                <a:solidFill>
                  <a:schemeClr val="tx1"/>
                </a:solidFill>
                <a:effectLst/>
                <a:latin typeface="Arial" pitchFamily="34" charset="0"/>
                <a:ea typeface="Times New Roman" pitchFamily="18" charset="0"/>
              </a:rPr>
              <a:t>is constructed from the known concentrations. The determination of unknown concentration from the standard curve is done by drawing a  line parallel to the X- axis  from the point on the Y axis that corresponds to the OD of the </a:t>
            </a:r>
            <a:r>
              <a:rPr lang="en-US" sz="1200" dirty="0" smtClean="0">
                <a:latin typeface="Arial" pitchFamily="34" charset="0"/>
                <a:ea typeface="Times New Roman" pitchFamily="18" charset="0"/>
              </a:rPr>
              <a:t>unknown measured in a colorimeter. </a:t>
            </a:r>
            <a:r>
              <a:rPr kumimoji="0" lang="en-US" sz="1200" b="0" i="0" u="none" strike="noStrike" cap="none" normalizeH="0" baseline="0" dirty="0" smtClean="0">
                <a:ln>
                  <a:noFill/>
                </a:ln>
                <a:solidFill>
                  <a:schemeClr val="tx1"/>
                </a:solidFill>
                <a:effectLst/>
                <a:latin typeface="Arial" pitchFamily="34" charset="0"/>
                <a:ea typeface="Times New Roman" pitchFamily="18" charset="0"/>
              </a:rPr>
              <a:t>This line will be made to intersect the standard curve drawn, and is extended vertically such that it meets the X-axis and the concentration of unknown is read from the X-axis. </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186</a:t>
            </a:fld>
            <a:endParaRPr lang="ru-RU"/>
          </a:p>
        </p:txBody>
      </p:sp>
      <p:pic>
        <p:nvPicPr>
          <p:cNvPr id="101378"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391296" y="548680"/>
            <a:ext cx="5845000" cy="3312368"/>
          </a:xfrm>
          <a:prstGeom prst="rect">
            <a:avLst/>
          </a:prstGeom>
          <a:noFill/>
          <a:ln w="9525">
            <a:noFill/>
            <a:miter lim="800000"/>
            <a:headEnd/>
            <a:tailEnd/>
          </a:ln>
        </p:spPr>
      </p:pic>
      <p:sp>
        <p:nvSpPr>
          <p:cNvPr id="5" name="Прямоугольник 4"/>
          <p:cNvSpPr/>
          <p:nvPr/>
        </p:nvSpPr>
        <p:spPr>
          <a:xfrm>
            <a:off x="1259632" y="3854078"/>
            <a:ext cx="6264696" cy="1231106"/>
          </a:xfrm>
          <a:prstGeom prst="rect">
            <a:avLst/>
          </a:prstGeom>
        </p:spPr>
        <p:txBody>
          <a:bodyPr wrap="square">
            <a:spAutoFit/>
          </a:bodyPr>
          <a:lstStyle/>
          <a:p>
            <a:pPr algn="ctr"/>
            <a:r>
              <a:rPr lang="ru-RU" sz="2000" b="1" dirty="0" err="1" smtClean="0">
                <a:solidFill>
                  <a:srgbClr val="000000"/>
                </a:solidFill>
                <a:latin typeface="Arial" pitchFamily="34" charset="0"/>
                <a:ea typeface="Arial Unicode MS"/>
                <a:cs typeface="Arial" pitchFamily="34" charset="0"/>
              </a:rPr>
              <a:t>Biosensor</a:t>
            </a:r>
            <a:r>
              <a:rPr lang="en-US" sz="2000" b="1" dirty="0" smtClean="0">
                <a:solidFill>
                  <a:srgbClr val="000000"/>
                </a:solidFill>
                <a:latin typeface="Arial" pitchFamily="34" charset="0"/>
                <a:ea typeface="Arial Unicode MS"/>
                <a:cs typeface="Arial" pitchFamily="34" charset="0"/>
              </a:rPr>
              <a:t>s</a:t>
            </a:r>
            <a:r>
              <a:rPr lang="ru-RU" sz="2000" dirty="0" smtClean="0">
                <a:solidFill>
                  <a:srgbClr val="000000"/>
                </a:solidFill>
                <a:latin typeface="Arial" pitchFamily="34" charset="0"/>
                <a:ea typeface="Arial Unicode MS"/>
                <a:cs typeface="Arial" pitchFamily="34" charset="0"/>
              </a:rPr>
              <a:t> </a:t>
            </a:r>
            <a:endParaRPr lang="en-US" sz="2000" dirty="0" smtClean="0">
              <a:solidFill>
                <a:srgbClr val="000000"/>
              </a:solidFill>
              <a:latin typeface="Arial" pitchFamily="34" charset="0"/>
              <a:ea typeface="Arial Unicode MS"/>
              <a:cs typeface="Arial" pitchFamily="34" charset="0"/>
            </a:endParaRPr>
          </a:p>
          <a:p>
            <a:pPr>
              <a:buFontTx/>
              <a:buChar char="-"/>
            </a:pPr>
            <a:r>
              <a:rPr lang="en-US" dirty="0" smtClean="0">
                <a:solidFill>
                  <a:srgbClr val="000000"/>
                </a:solidFill>
                <a:latin typeface="Arial" pitchFamily="34" charset="0"/>
                <a:ea typeface="Arial Unicode MS"/>
                <a:cs typeface="Arial" pitchFamily="34" charset="0"/>
              </a:rPr>
              <a:t> have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increasing</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applications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a:t>
            </a:r>
            <a:r>
              <a:rPr lang="ru-RU" dirty="0" smtClean="0">
                <a:solidFill>
                  <a:srgbClr val="000000"/>
                </a:solidFill>
                <a:latin typeface="Arial" pitchFamily="34" charset="0"/>
                <a:ea typeface="Arial Unicode MS"/>
                <a:cs typeface="Arial" pitchFamily="34" charset="0"/>
              </a:rPr>
              <a:t> </a:t>
            </a:r>
            <a:r>
              <a:rPr lang="en-US" dirty="0" smtClean="0">
                <a:solidFill>
                  <a:srgbClr val="000000"/>
                </a:solidFill>
                <a:latin typeface="Arial" pitchFamily="34" charset="0"/>
                <a:ea typeface="Arial Unicode MS"/>
                <a:cs typeface="Arial" pitchFamily="34" charset="0"/>
              </a:rPr>
              <a:t>M</a:t>
            </a:r>
            <a:r>
              <a:rPr lang="ru-RU" dirty="0" err="1" smtClean="0">
                <a:solidFill>
                  <a:srgbClr val="000000"/>
                </a:solidFill>
                <a:latin typeface="Arial" pitchFamily="34" charset="0"/>
                <a:ea typeface="Arial Unicode MS"/>
                <a:cs typeface="Arial" pitchFamily="34" charset="0"/>
              </a:rPr>
              <a:t>edic</a:t>
            </a:r>
            <a:r>
              <a:rPr lang="en-US" dirty="0" smtClean="0">
                <a:solidFill>
                  <a:srgbClr val="000000"/>
                </a:solidFill>
                <a:latin typeface="Arial" pitchFamily="34" charset="0"/>
                <a:ea typeface="Arial Unicode MS"/>
                <a:cs typeface="Arial" pitchFamily="34" charset="0"/>
              </a:rPr>
              <a:t>al Biology</a:t>
            </a:r>
            <a:r>
              <a:rPr lang="ru-RU" dirty="0" smtClean="0">
                <a:solidFill>
                  <a:srgbClr val="000000"/>
                </a:solidFill>
                <a:latin typeface="Arial" pitchFamily="34" charset="0"/>
                <a:ea typeface="Arial Unicode MS"/>
                <a:cs typeface="Arial" pitchFamily="34" charset="0"/>
              </a:rPr>
              <a:t> </a:t>
            </a:r>
            <a:endParaRPr lang="en-US" dirty="0" smtClean="0">
              <a:solidFill>
                <a:srgbClr val="000000"/>
              </a:solidFill>
              <a:latin typeface="Arial" pitchFamily="34" charset="0"/>
              <a:ea typeface="Arial Unicode MS"/>
              <a:cs typeface="Arial" pitchFamily="34" charset="0"/>
            </a:endParaRPr>
          </a:p>
          <a:p>
            <a:pPr>
              <a:buFontTx/>
              <a:buChar char="-"/>
            </a:pP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biomolecule</a:t>
            </a:r>
            <a:r>
              <a:rPr lang="en-US" dirty="0" smtClean="0">
                <a:solidFill>
                  <a:srgbClr val="000000"/>
                </a:solidFill>
                <a:latin typeface="Arial" pitchFamily="34" charset="0"/>
                <a:ea typeface="Arial Unicode MS"/>
                <a:cs typeface="Arial" pitchFamily="34" charset="0"/>
              </a:rPr>
              <a:t>/</a:t>
            </a:r>
            <a:r>
              <a:rPr lang="ru-RU" dirty="0" err="1" smtClean="0">
                <a:solidFill>
                  <a:srgbClr val="000000"/>
                </a:solidFill>
                <a:latin typeface="Arial" pitchFamily="34" charset="0"/>
                <a:ea typeface="Arial Unicode MS"/>
                <a:cs typeface="Arial" pitchFamily="34" charset="0"/>
              </a:rPr>
              <a:t>whole</a:t>
            </a:r>
            <a:r>
              <a:rPr lang="ru-RU" dirty="0" smtClean="0">
                <a:solidFill>
                  <a:srgbClr val="000000"/>
                </a:solidFill>
                <a:latin typeface="Arial" pitchFamily="34" charset="0"/>
                <a:ea typeface="Arial Unicode MS"/>
                <a:cs typeface="Arial" pitchFamily="34" charset="0"/>
              </a:rPr>
              <a:t> </a:t>
            </a:r>
            <a:r>
              <a:rPr lang="en-US" dirty="0" smtClean="0">
                <a:solidFill>
                  <a:srgbClr val="000000"/>
                </a:solidFill>
                <a:latin typeface="Arial" pitchFamily="34" charset="0"/>
                <a:ea typeface="Arial Unicode MS"/>
                <a:cs typeface="Arial" pitchFamily="34" charset="0"/>
              </a:rPr>
              <a:t>cell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carries</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out</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bioreaction</a:t>
            </a:r>
            <a:r>
              <a:rPr lang="ru-RU" dirty="0" smtClean="0">
                <a:solidFill>
                  <a:srgbClr val="000000"/>
                </a:solidFill>
                <a:latin typeface="Arial" pitchFamily="34" charset="0"/>
                <a:ea typeface="Arial Unicode MS"/>
                <a:cs typeface="Arial" pitchFamily="34" charset="0"/>
              </a:rPr>
              <a:t> </a:t>
            </a:r>
            <a:endParaRPr lang="en-US" dirty="0" smtClean="0">
              <a:solidFill>
                <a:srgbClr val="000000"/>
              </a:solidFill>
              <a:latin typeface="Arial" pitchFamily="34" charset="0"/>
              <a:ea typeface="Arial Unicode MS"/>
              <a:cs typeface="Arial" pitchFamily="34" charset="0"/>
            </a:endParaRPr>
          </a:p>
          <a:p>
            <a:pPr>
              <a:buFontTx/>
              <a:buChar char="-"/>
            </a:pP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reaction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products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are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used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produce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an</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electrical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signal</a:t>
            </a:r>
            <a:r>
              <a:rPr lang="ru-RU" dirty="0" smtClean="0">
                <a:solidFill>
                  <a:srgbClr val="000000"/>
                </a:solidFill>
                <a:latin typeface="Arial" pitchFamily="34" charset="0"/>
                <a:ea typeface="Arial Unicode MS"/>
                <a:cs typeface="Arial" pitchFamily="34" charset="0"/>
              </a:rPr>
              <a:t>.</a:t>
            </a:r>
            <a:endParaRPr lang="ru-RU" dirty="0">
              <a:latin typeface="Arial" pitchFamily="34" charset="0"/>
              <a:ea typeface="Arial Unicode MS"/>
              <a:cs typeface="Arial" pitchFamily="34" charset="0"/>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187</a:t>
            </a:fld>
            <a:endParaRPr lang="ru-RU"/>
          </a:p>
        </p:txBody>
      </p:sp>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67744" y="188639"/>
            <a:ext cx="4176464" cy="3812540"/>
          </a:xfrm>
          <a:prstGeom prst="rect">
            <a:avLst/>
          </a:prstGeom>
          <a:noFill/>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6" name="Прямоугольник 5"/>
          <p:cNvSpPr/>
          <p:nvPr/>
        </p:nvSpPr>
        <p:spPr>
          <a:xfrm>
            <a:off x="755576" y="4000996"/>
            <a:ext cx="7776864" cy="2031325"/>
          </a:xfrm>
          <a:prstGeom prst="rect">
            <a:avLst/>
          </a:prstGeom>
        </p:spPr>
        <p:txBody>
          <a:bodyPr wrap="square">
            <a:spAutoFit/>
          </a:bodyPr>
          <a:lstStyle/>
          <a:p>
            <a:r>
              <a:rPr lang="ru-RU" b="1" dirty="0" err="1" smtClean="0">
                <a:solidFill>
                  <a:srgbClr val="000000"/>
                </a:solidFill>
                <a:latin typeface="Arial" pitchFamily="34" charset="0"/>
                <a:ea typeface="Arial Unicode MS"/>
                <a:cs typeface="Arial" pitchFamily="34" charset="0"/>
              </a:rPr>
              <a:t>Biosensors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can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linked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ru-RU" dirty="0" smtClean="0">
                <a:solidFill>
                  <a:srgbClr val="000000"/>
                </a:solidFill>
                <a:latin typeface="Arial" pitchFamily="34" charset="0"/>
                <a:ea typeface="Arial Unicode MS"/>
                <a:cs typeface="Arial" pitchFamily="34" charset="0"/>
              </a:rPr>
              <a:t> </a:t>
            </a:r>
            <a:r>
              <a:rPr lang="ru-RU" b="1" dirty="0" err="1" smtClean="0">
                <a:solidFill>
                  <a:srgbClr val="000000"/>
                </a:solidFill>
                <a:latin typeface="Arial" pitchFamily="34" charset="0"/>
                <a:ea typeface="Arial Unicode MS"/>
                <a:cs typeface="Arial" pitchFamily="34" charset="0"/>
              </a:rPr>
              <a:t>Optic</a:t>
            </a:r>
            <a:r>
              <a:rPr lang="ru-RU" b="1" dirty="0" smtClean="0">
                <a:solidFill>
                  <a:srgbClr val="000000"/>
                </a:solidFill>
                <a:latin typeface="Arial" pitchFamily="34" charset="0"/>
                <a:ea typeface="Arial Unicode MS"/>
                <a:cs typeface="Arial" pitchFamily="34" charset="0"/>
              </a:rPr>
              <a:t> </a:t>
            </a:r>
            <a:r>
              <a:rPr lang="ru-RU" b="1" dirty="0" err="1" smtClean="0">
                <a:solidFill>
                  <a:srgbClr val="000000"/>
                </a:solidFill>
                <a:latin typeface="Arial" pitchFamily="34" charset="0"/>
                <a:ea typeface="Arial Unicode MS"/>
                <a:cs typeface="Arial" pitchFamily="34" charset="0"/>
              </a:rPr>
              <a:t>Fiber</a:t>
            </a:r>
            <a:r>
              <a:rPr lang="ru-RU" b="1"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systems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for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rapid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real-time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detection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metabolites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this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type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system</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which</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can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used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monitor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patient’s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blood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glucose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level</a:t>
            </a:r>
            <a:r>
              <a:rPr lang="ru-RU" dirty="0" smtClean="0">
                <a:solidFill>
                  <a:srgbClr val="000000"/>
                </a:solidFill>
                <a:latin typeface="Arial" pitchFamily="34" charset="0"/>
                <a:ea typeface="Arial Unicode MS"/>
                <a:cs typeface="Arial" pitchFamily="34" charset="0"/>
              </a:rPr>
              <a:t>,</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glucose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oxidase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immobilized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onto</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bacterial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magnetite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reaction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phase</a:t>
            </a:r>
            <a:r>
              <a:rPr lang="ru-RU" dirty="0" smtClean="0">
                <a:solidFill>
                  <a:srgbClr val="000000"/>
                </a:solidFill>
                <a:latin typeface="Arial" pitchFamily="34" charset="0"/>
                <a:ea typeface="Arial Unicode MS"/>
                <a:cs typeface="Arial" pitchFamily="34" charset="0"/>
              </a:rPr>
              <a:t>).</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Levels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glucose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range</a:t>
            </a:r>
            <a:r>
              <a:rPr lang="ru-RU" dirty="0" smtClean="0">
                <a:solidFill>
                  <a:srgbClr val="000000"/>
                </a:solidFill>
                <a:latin typeface="Arial" pitchFamily="34" charset="0"/>
                <a:ea typeface="Arial Unicode MS"/>
                <a:cs typeface="Arial" pitchFamily="34" charset="0"/>
              </a:rPr>
              <a:t> 0.56-22 </a:t>
            </a:r>
            <a:r>
              <a:rPr lang="ru-RU" dirty="0" err="1" smtClean="0">
                <a:solidFill>
                  <a:srgbClr val="000000"/>
                </a:solidFill>
                <a:latin typeface="Arial" pitchFamily="34" charset="0"/>
                <a:ea typeface="Arial Unicode MS"/>
                <a:cs typeface="Arial" pitchFamily="34" charset="0"/>
              </a:rPr>
              <a:t>mM</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are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linearly</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proportional</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to</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quantity</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H</a:t>
            </a:r>
            <a:r>
              <a:rPr lang="ru-RU" baseline="-25000" dirty="0" smtClean="0">
                <a:solidFill>
                  <a:srgbClr val="000000"/>
                </a:solidFill>
                <a:latin typeface="Arial" pitchFamily="34" charset="0"/>
                <a:ea typeface="Arial Unicode MS"/>
                <a:cs typeface="Arial" pitchFamily="34" charset="0"/>
              </a:rPr>
              <a:t>2</a:t>
            </a:r>
            <a:r>
              <a:rPr lang="en-US" dirty="0" smtClean="0">
                <a:solidFill>
                  <a:srgbClr val="000000"/>
                </a:solidFill>
                <a:latin typeface="Arial" pitchFamily="34" charset="0"/>
                <a:ea typeface="Arial Unicode MS"/>
                <a:cs typeface="Arial" pitchFamily="34" charset="0"/>
              </a:rPr>
              <a:t>O</a:t>
            </a:r>
            <a:r>
              <a:rPr lang="ru-RU" baseline="-25000" dirty="0" smtClean="0">
                <a:solidFill>
                  <a:srgbClr val="000000"/>
                </a:solidFill>
                <a:latin typeface="Arial" pitchFamily="34" charset="0"/>
                <a:ea typeface="Arial Unicode MS"/>
                <a:cs typeface="Arial" pitchFamily="34" charset="0"/>
              </a:rPr>
              <a:t>2</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produced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which</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moves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through</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inner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membrane</a:t>
            </a:r>
            <a:r>
              <a:rPr lang="ru-RU" dirty="0" smtClean="0">
                <a:solidFill>
                  <a:srgbClr val="000000"/>
                </a:solidFill>
                <a:latin typeface="Arial" pitchFamily="34" charset="0"/>
                <a:ea typeface="Arial Unicode MS"/>
                <a:cs typeface="Arial" pitchFamily="34" charset="0"/>
              </a:rPr>
              <a:t>,</a:t>
            </a:r>
            <a:r>
              <a:rPr lang="en-US"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and</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alters</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the</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color</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of</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a</a:t>
            </a:r>
            <a:r>
              <a:rPr lang="ru-RU" dirty="0" smtClean="0">
                <a:solidFill>
                  <a:srgbClr val="000000"/>
                </a:solidFill>
                <a:latin typeface="Arial" pitchFamily="34" charset="0"/>
                <a:ea typeface="Arial Unicode MS"/>
                <a:cs typeface="Arial" pitchFamily="34" charset="0"/>
              </a:rPr>
              <a:t> </a:t>
            </a:r>
            <a:r>
              <a:rPr lang="ru-RU" dirty="0" err="1" smtClean="0">
                <a:solidFill>
                  <a:srgbClr val="000000"/>
                </a:solidFill>
                <a:latin typeface="Arial" pitchFamily="34" charset="0"/>
                <a:ea typeface="Arial Unicode MS"/>
                <a:cs typeface="Arial" pitchFamily="34" charset="0"/>
              </a:rPr>
              <a:t>dye</a:t>
            </a:r>
            <a:r>
              <a:rPr lang="ru-RU" dirty="0" smtClean="0">
                <a:solidFill>
                  <a:srgbClr val="000000"/>
                </a:solidFill>
                <a:latin typeface="Arial" pitchFamily="34" charset="0"/>
                <a:ea typeface="Arial Unicode MS"/>
                <a:cs typeface="Arial" pitchFamily="34" charset="0"/>
              </a:rPr>
              <a:t>, </a:t>
            </a:r>
            <a:endParaRPr lang="en-US" dirty="0" smtClean="0">
              <a:solidFill>
                <a:srgbClr val="000000"/>
              </a:solidFill>
              <a:latin typeface="Arial" pitchFamily="34" charset="0"/>
              <a:ea typeface="Arial Unicode MS"/>
              <a:cs typeface="Arial" pitchFamily="34" charset="0"/>
            </a:endParaRPr>
          </a:p>
          <a:p>
            <a:r>
              <a:rPr lang="ru-RU" i="1" dirty="0" err="1" smtClean="0">
                <a:solidFill>
                  <a:srgbClr val="000000"/>
                </a:solidFill>
                <a:latin typeface="Arial" pitchFamily="34" charset="0"/>
                <a:ea typeface="Arial Unicode MS"/>
                <a:cs typeface="Arial" pitchFamily="34" charset="0"/>
              </a:rPr>
              <a:t>o</a:t>
            </a:r>
            <a:r>
              <a:rPr lang="ru-RU" dirty="0" err="1" smtClean="0">
                <a:solidFill>
                  <a:srgbClr val="000000"/>
                </a:solidFill>
                <a:latin typeface="Arial" pitchFamily="34" charset="0"/>
                <a:ea typeface="Arial Unicode MS"/>
                <a:cs typeface="Arial" pitchFamily="34" charset="0"/>
              </a:rPr>
              <a:t>-dianisidine</a:t>
            </a:r>
            <a:r>
              <a:rPr lang="ru-RU"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Source</a:t>
            </a:r>
            <a:r>
              <a:rPr lang="ru-RU" i="1"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Tib</a:t>
            </a:r>
            <a:r>
              <a:rPr lang="ru-RU" i="1"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Tech</a:t>
            </a:r>
            <a:r>
              <a:rPr lang="ru-RU" i="1" dirty="0" smtClean="0">
                <a:solidFill>
                  <a:srgbClr val="000000"/>
                </a:solidFill>
                <a:latin typeface="Arial" pitchFamily="34" charset="0"/>
                <a:ea typeface="Arial Unicode MS"/>
                <a:cs typeface="Arial" pitchFamily="34" charset="0"/>
              </a:rPr>
              <a:t>, </a:t>
            </a:r>
            <a:r>
              <a:rPr lang="ru-RU" i="1" dirty="0" err="1" smtClean="0">
                <a:solidFill>
                  <a:srgbClr val="000000"/>
                </a:solidFill>
                <a:latin typeface="Arial" pitchFamily="34" charset="0"/>
                <a:ea typeface="Arial Unicode MS"/>
                <a:cs typeface="Arial" pitchFamily="34" charset="0"/>
              </a:rPr>
              <a:t>March</a:t>
            </a:r>
            <a:r>
              <a:rPr lang="ru-RU" i="1" dirty="0" smtClean="0">
                <a:solidFill>
                  <a:srgbClr val="000000"/>
                </a:solidFill>
                <a:latin typeface="Arial" pitchFamily="34" charset="0"/>
                <a:ea typeface="Arial Unicode MS"/>
                <a:cs typeface="Arial" pitchFamily="34" charset="0"/>
              </a:rPr>
              <a:t> 1991.</a:t>
            </a:r>
            <a:endParaRPr lang="ru-RU" dirty="0">
              <a:latin typeface="Arial" pitchFamily="34" charset="0"/>
              <a:cs typeface="Arial" pitchFamily="34" charset="0"/>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188</a:t>
            </a:fld>
            <a:endParaRPr lang="ru-RU"/>
          </a:p>
        </p:txBody>
      </p:sp>
      <p:sp>
        <p:nvSpPr>
          <p:cNvPr id="3" name="Прямоугольник 2"/>
          <p:cNvSpPr/>
          <p:nvPr/>
        </p:nvSpPr>
        <p:spPr>
          <a:xfrm>
            <a:off x="2051720" y="2204864"/>
            <a:ext cx="5760640" cy="646331"/>
          </a:xfrm>
          <a:prstGeom prst="rect">
            <a:avLst/>
          </a:prstGeom>
        </p:spPr>
        <p:txBody>
          <a:bodyPr wrap="square">
            <a:spAutoFit/>
          </a:bodyPr>
          <a:lstStyle/>
          <a:p>
            <a:r>
              <a:rPr lang="en-US" sz="3600" dirty="0" smtClean="0">
                <a:solidFill>
                  <a:srgbClr val="00B050"/>
                </a:solidFill>
                <a:latin typeface="Blackadder ITC" pitchFamily="82" charset="0"/>
              </a:rPr>
              <a:t>Thank you for attention!</a:t>
            </a:r>
            <a:endParaRPr lang="ru-RU" sz="3600" dirty="0">
              <a:solidFill>
                <a:srgbClr val="00B050"/>
              </a:solidFill>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4800600"/>
            <a:ext cx="6264696" cy="566738"/>
          </a:xfrm>
        </p:spPr>
        <p:txBody>
          <a:bodyPr>
            <a:normAutofit fontScale="90000"/>
          </a:bodyPr>
          <a:lstStyle/>
          <a:p>
            <a:pPr algn="ctr"/>
            <a:r>
              <a:rPr lang="en-US" dirty="0" smtClean="0"/>
              <a:t>Fig. 10. Molecular Composition of a Typical Cell Expressed in Terms of Relative Mass </a:t>
            </a:r>
            <a:endParaRPr lang="ru-RU" dirty="0"/>
          </a:p>
        </p:txBody>
      </p:sp>
      <p:sp>
        <p:nvSpPr>
          <p:cNvPr id="4" name="Текст 3"/>
          <p:cNvSpPr>
            <a:spLocks noGrp="1"/>
          </p:cNvSpPr>
          <p:nvPr>
            <p:ph type="body" sz="half" idx="2"/>
          </p:nvPr>
        </p:nvSpPr>
        <p:spPr>
          <a:xfrm>
            <a:off x="1115616" y="5367338"/>
            <a:ext cx="6264696" cy="804862"/>
          </a:xfrm>
        </p:spPr>
        <p:txBody>
          <a:bodyPr/>
          <a:lstStyle/>
          <a:p>
            <a:pPr algn="ctr"/>
            <a:r>
              <a:rPr lang="en-US" sz="1600" dirty="0" smtClean="0"/>
              <a:t>This type of diagram emphasizes the high water content of a typical cell. Next to water, protein is by far the most abundant molecule in cells.</a:t>
            </a:r>
            <a:endParaRPr lang="ru-RU" sz="1600" dirty="0" smtClean="0"/>
          </a:p>
          <a:p>
            <a:endParaRPr lang="ru-RU" dirty="0"/>
          </a:p>
        </p:txBody>
      </p:sp>
      <p:pic>
        <p:nvPicPr>
          <p:cNvPr id="5124" name="Picture 4" descr="image10"/>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bwMode="auto">
          <a:xfrm>
            <a:off x="1115616" y="476672"/>
            <a:ext cx="6264696" cy="4176464"/>
          </a:xfrm>
          <a:prstGeom prst="rect">
            <a:avLst/>
          </a:prstGeom>
          <a:noFill/>
          <a:ln w="9525">
            <a:noFill/>
            <a:miter lim="800000"/>
            <a:headEnd/>
            <a:tailEnd/>
          </a:ln>
        </p:spPr>
      </p:pic>
      <p:sp>
        <p:nvSpPr>
          <p:cNvPr id="6" name="Номер слайда 5"/>
          <p:cNvSpPr>
            <a:spLocks noGrp="1"/>
          </p:cNvSpPr>
          <p:nvPr>
            <p:ph type="sldNum" sz="quarter" idx="12"/>
          </p:nvPr>
        </p:nvSpPr>
        <p:spPr/>
        <p:txBody>
          <a:bodyPr/>
          <a:lstStyle/>
          <a:p>
            <a:fld id="{D4FEE247-F1D9-4978-BC24-E4E20778E7B9}" type="slidenum">
              <a:rPr lang="ru-RU" smtClean="0"/>
              <a:pPr/>
              <a:t>189</a:t>
            </a:fld>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19</a:t>
            </a:fld>
            <a:endParaRPr lang="ru-RU"/>
          </a:p>
        </p:txBody>
      </p:sp>
      <p:sp>
        <p:nvSpPr>
          <p:cNvPr id="71681" name="Rectangle 1"/>
          <p:cNvSpPr>
            <a:spLocks noChangeArrowheads="1"/>
          </p:cNvSpPr>
          <p:nvPr/>
        </p:nvSpPr>
        <p:spPr bwMode="auto">
          <a:xfrm>
            <a:off x="0" y="81934"/>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eaLnBrk="0" fontAlgn="base" hangingPunct="0">
              <a:spcBef>
                <a:spcPct val="0"/>
              </a:spcBef>
              <a:spcAft>
                <a:spcPct val="0"/>
              </a:spcAf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Some cells respond to stimuli in obvious ways; </a:t>
            </a:r>
            <a:r>
              <a:rPr lang="en-US" sz="2400" dirty="0" smtClean="0">
                <a:solidFill>
                  <a:srgbClr val="000000"/>
                </a:solidFill>
                <a:latin typeface="Arial" pitchFamily="34" charset="0"/>
                <a:ea typeface="Times New Roman" pitchFamily="18" charset="0"/>
                <a:cs typeface="Arial" pitchFamily="34" charset="0"/>
              </a:rPr>
              <a:t>a </a:t>
            </a:r>
            <a:r>
              <a:rPr lang="en-US" sz="2400" b="1" dirty="0" smtClean="0">
                <a:solidFill>
                  <a:srgbClr val="000000"/>
                </a:solidFill>
                <a:latin typeface="Arial" pitchFamily="34" charset="0"/>
                <a:ea typeface="Times New Roman" pitchFamily="18" charset="0"/>
                <a:cs typeface="Arial" pitchFamily="34" charset="0"/>
              </a:rPr>
              <a:t>single-celled</a:t>
            </a:r>
            <a:r>
              <a:rPr lang="en-US" sz="2400" dirty="0" smtClean="0">
                <a:solidFill>
                  <a:srgbClr val="000000"/>
                </a:solidFill>
                <a:latin typeface="Arial" pitchFamily="34" charset="0"/>
                <a:ea typeface="Times New Roman" pitchFamily="18" charset="0"/>
                <a:cs typeface="Arial" pitchFamily="34" charset="0"/>
              </a:rPr>
              <a:t> </a:t>
            </a:r>
            <a:r>
              <a:rPr lang="en-US" sz="2400" b="1" dirty="0" smtClean="0">
                <a:solidFill>
                  <a:srgbClr val="000000"/>
                </a:solidFill>
                <a:latin typeface="Arial" pitchFamily="34" charset="0"/>
                <a:ea typeface="Times New Roman" pitchFamily="18" charset="0"/>
                <a:cs typeface="Arial" pitchFamily="34" charset="0"/>
              </a:rPr>
              <a:t>ciliate</a:t>
            </a:r>
            <a:r>
              <a:rPr lang="en-US" sz="2400" dirty="0" smtClean="0">
                <a:solidFill>
                  <a:srgbClr val="000000"/>
                </a:solidFill>
                <a:latin typeface="Arial" pitchFamily="34" charset="0"/>
                <a:ea typeface="Times New Roman" pitchFamily="18" charset="0"/>
                <a:cs typeface="Arial" pitchFamily="34" charset="0"/>
              </a:rPr>
              <a:t>,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e.g., moves away from an object in its path or moves toward a source of nutrients. </a:t>
            </a:r>
          </a:p>
          <a:p>
            <a:pPr marR="0" lvl="0" algn="just" defTabSz="914400" rtl="0" eaLnBrk="0" fontAlgn="base" latinLnBrk="0" hangingPunct="0">
              <a:lnSpc>
                <a:spcPct val="100000"/>
              </a:lnSpc>
              <a:spcBef>
                <a:spcPct val="0"/>
              </a:spcBef>
              <a:spcAft>
                <a:spcPct val="0"/>
              </a:spcAft>
              <a:buClrTx/>
              <a:buSzTx/>
              <a:buFontTx/>
              <a:buNone/>
              <a:tabLst/>
            </a:pPr>
            <a:r>
              <a:rPr lang="en-US" sz="2400" dirty="0" smtClean="0">
                <a:solidFill>
                  <a:srgbClr val="000000"/>
                </a:solidFill>
                <a:latin typeface="Arial" pitchFamily="34" charset="0"/>
                <a:ea typeface="Times New Roman" pitchFamily="18" charset="0"/>
                <a:cs typeface="Arial" pitchFamily="34" charset="0"/>
              </a:rPr>
              <a:t>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Cells within a </a:t>
            </a:r>
            <a:r>
              <a:rPr kumimoji="0" lang="en-US"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multicellular</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organism respond to stimuli less obviously, but they respond. Cells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possess receptors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to </a:t>
            </a:r>
            <a:r>
              <a:rPr kumimoji="0" lang="en-US" sz="2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hormones, growth factors, extracellular materials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to substances on the surfaces of other cells. A cell's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receptors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provide one of the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doorways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through which external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agents can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evoke specific responses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R="0" lvl="0" algn="just" defTabSz="914400" rtl="0" eaLnBrk="0" fontAlgn="base" latinLnBrk="0" hangingPunct="0">
              <a:lnSpc>
                <a:spcPct val="100000"/>
              </a:lnSpc>
              <a:spcBef>
                <a:spcPct val="0"/>
              </a:spcBef>
              <a:spcAft>
                <a:spcPct val="0"/>
              </a:spcAft>
              <a:buClrTx/>
              <a:buSzTx/>
              <a:buFontTx/>
              <a:buNone/>
              <a:tabLst/>
            </a:pPr>
            <a:r>
              <a:rPr lang="en-US" sz="2400" dirty="0" smtClean="0">
                <a:solidFill>
                  <a:srgbClr val="000000"/>
                </a:solidFill>
                <a:latin typeface="Arial" pitchFamily="34" charset="0"/>
                <a:ea typeface="Times New Roman" pitchFamily="18" charset="0"/>
                <a:cs typeface="Arial" pitchFamily="34" charset="0"/>
              </a:rPr>
              <a:t>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Cells may respond to specific stimuli by: </a:t>
            </a:r>
          </a:p>
          <a:p>
            <a:pPr marR="0" lvl="0" algn="just" defTabSz="914400" rtl="0"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altering</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their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metabolic</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activities</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R="0" lvl="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preparing for cell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division</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R="0" lvl="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moving</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or </a:t>
            </a:r>
          </a:p>
          <a:p>
            <a:pPr marR="0" lvl="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even committing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suicide</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0" y="0"/>
            <a:ext cx="9143999"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449263" algn="ctr" fontAlgn="base">
              <a:spcBef>
                <a:spcPct val="0"/>
              </a:spcBef>
              <a:spcAft>
                <a:spcPct val="0"/>
              </a:spcAft>
            </a:pPr>
            <a:r>
              <a:rPr lang="en-US" sz="2400" b="1" dirty="0" smtClean="0">
                <a:solidFill>
                  <a:srgbClr val="000000"/>
                </a:solidFill>
                <a:latin typeface="Arial" pitchFamily="34" charset="0"/>
                <a:ea typeface="Times New Roman" pitchFamily="18" charset="0"/>
                <a:cs typeface="Arial" pitchFamily="34" charset="0"/>
              </a:rPr>
              <a:t>Cells Are Able to Respond to Stimuli</a:t>
            </a:r>
            <a:endParaRPr lang="ru-RU" sz="2400" dirty="0" smtClean="0">
              <a:latin typeface="Arial" pitchFamily="34" charset="0"/>
              <a:cs typeface="Arial" pitchFamily="34" charset="0"/>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32656"/>
            <a:ext cx="5486400" cy="566738"/>
          </a:xfrm>
        </p:spPr>
        <p:txBody>
          <a:bodyPr>
            <a:normAutofit/>
          </a:bodyPr>
          <a:lstStyle/>
          <a:p>
            <a:pPr algn="ctr"/>
            <a:r>
              <a:rPr lang="en-US" dirty="0" smtClean="0"/>
              <a:t>Table 2. Major Elements Used by Living Organisms</a:t>
            </a:r>
            <a:endParaRPr lang="ru-RU" dirty="0"/>
          </a:p>
        </p:txBody>
      </p:sp>
      <p:pic>
        <p:nvPicPr>
          <p:cNvPr id="6" name="Місце для зображення 5" descr="cellsC - 000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835696" y="1268760"/>
            <a:ext cx="5328592" cy="4176464"/>
          </a:xfrm>
        </p:spPr>
      </p:pic>
      <p:sp>
        <p:nvSpPr>
          <p:cNvPr id="5" name="Номер слайда 4"/>
          <p:cNvSpPr>
            <a:spLocks noGrp="1"/>
          </p:cNvSpPr>
          <p:nvPr>
            <p:ph type="sldNum" sz="quarter" idx="12"/>
          </p:nvPr>
        </p:nvSpPr>
        <p:spPr/>
        <p:txBody>
          <a:bodyPr/>
          <a:lstStyle/>
          <a:p>
            <a:fld id="{D4FEE247-F1D9-4978-BC24-E4E20778E7B9}" type="slidenum">
              <a:rPr lang="ru-RU" smtClean="0"/>
              <a:pPr/>
              <a:t>190</a:t>
            </a:fld>
            <a:endParaRPr lang="ru-RU"/>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Місце для зображення 10" descr="cellsD- 000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2316878" y="980728"/>
            <a:ext cx="4450941" cy="5328592"/>
          </a:xfrm>
        </p:spPr>
      </p:pic>
      <p:sp>
        <p:nvSpPr>
          <p:cNvPr id="12" name="Заголовок 1"/>
          <p:cNvSpPr>
            <a:spLocks noGrp="1"/>
          </p:cNvSpPr>
          <p:nvPr>
            <p:ph type="title"/>
          </p:nvPr>
        </p:nvSpPr>
        <p:spPr>
          <a:xfrm>
            <a:off x="1792288" y="332656"/>
            <a:ext cx="5486400" cy="566738"/>
          </a:xfrm>
        </p:spPr>
        <p:txBody>
          <a:bodyPr>
            <a:normAutofit/>
          </a:bodyPr>
          <a:lstStyle/>
          <a:p>
            <a:pPr algn="ctr"/>
            <a:r>
              <a:rPr lang="en-US" dirty="0" smtClean="0"/>
              <a:t>Table 3. Trace Elements Used by Living Organisms</a:t>
            </a:r>
            <a:endParaRPr lang="ru-RU"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191</a:t>
            </a:fld>
            <a:endParaRPr lang="ru-RU"/>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274838"/>
            <a:ext cx="4572000" cy="2308324"/>
          </a:xfrm>
          <a:prstGeom prst="rect">
            <a:avLst/>
          </a:prstGeom>
        </p:spPr>
        <p:txBody>
          <a:bodyPr>
            <a:spAutoFit/>
          </a:bodyPr>
          <a:lstStyle/>
          <a:p>
            <a:r>
              <a:rPr lang="en-US" b="1" dirty="0" smtClean="0">
                <a:solidFill>
                  <a:srgbClr val="FF0000"/>
                </a:solidFill>
              </a:rPr>
              <a:t>Nutritional Requirements of Cells</a:t>
            </a:r>
            <a:r>
              <a:rPr lang="en-US" dirty="0" smtClean="0">
                <a:solidFill>
                  <a:srgbClr val="FF0000"/>
                </a:solidFill>
              </a:rPr>
              <a:t> </a:t>
            </a:r>
            <a:endParaRPr lang="ru-RU" dirty="0" smtClean="0">
              <a:solidFill>
                <a:srgbClr val="FF0000"/>
              </a:solidFill>
            </a:endParaRPr>
          </a:p>
          <a:p>
            <a:r>
              <a:rPr lang="en-US" b="1" dirty="0" smtClean="0">
                <a:solidFill>
                  <a:srgbClr val="0070C0"/>
                </a:solidFill>
              </a:rPr>
              <a:t>1) </a:t>
            </a:r>
            <a:r>
              <a:rPr lang="en-US" b="1" dirty="0" err="1" smtClean="0">
                <a:solidFill>
                  <a:srgbClr val="0070C0"/>
                </a:solidFill>
              </a:rPr>
              <a:t>macroelements</a:t>
            </a:r>
            <a:r>
              <a:rPr lang="en-US" b="1" dirty="0" smtClean="0">
                <a:solidFill>
                  <a:srgbClr val="0070C0"/>
                </a:solidFill>
              </a:rPr>
              <a:t> or macronutrients </a:t>
            </a:r>
          </a:p>
          <a:p>
            <a:r>
              <a:rPr lang="en-US" b="1" u="sng" dirty="0" smtClean="0">
                <a:solidFill>
                  <a:srgbClr val="0070C0"/>
                </a:solidFill>
              </a:rPr>
              <a:t>C, O, H, N, S, P, (used in g)</a:t>
            </a:r>
          </a:p>
          <a:p>
            <a:r>
              <a:rPr lang="en-US" b="1" dirty="0" smtClean="0">
                <a:solidFill>
                  <a:srgbClr val="0070C0"/>
                </a:solidFill>
              </a:rPr>
              <a:t>K, Ca, Mg, Fe (used in mg)</a:t>
            </a:r>
          </a:p>
          <a:p>
            <a:r>
              <a:rPr lang="en-US" b="1" dirty="0" smtClean="0">
                <a:solidFill>
                  <a:srgbClr val="00B050"/>
                </a:solidFill>
              </a:rPr>
              <a:t>2) microelements or trace elements</a:t>
            </a:r>
          </a:p>
          <a:p>
            <a:r>
              <a:rPr lang="en-US" b="1" dirty="0" err="1" smtClean="0">
                <a:solidFill>
                  <a:srgbClr val="00B050"/>
                </a:solidFill>
              </a:rPr>
              <a:t>Mn</a:t>
            </a:r>
            <a:r>
              <a:rPr lang="en-US" b="1" dirty="0" smtClean="0">
                <a:solidFill>
                  <a:srgbClr val="00B050"/>
                </a:solidFill>
              </a:rPr>
              <a:t>, Zn, Co, Mo, Ni, Cu </a:t>
            </a:r>
            <a:r>
              <a:rPr lang="en-US" b="1" dirty="0" smtClean="0">
                <a:solidFill>
                  <a:srgbClr val="0070C0"/>
                </a:solidFill>
              </a:rPr>
              <a:t>(used in </a:t>
            </a:r>
            <a:r>
              <a:rPr lang="el-GR" b="1" dirty="0" smtClean="0">
                <a:solidFill>
                  <a:srgbClr val="0070C0"/>
                </a:solidFill>
              </a:rPr>
              <a:t>μ</a:t>
            </a:r>
            <a:r>
              <a:rPr lang="en-US" b="1" dirty="0" smtClean="0">
                <a:solidFill>
                  <a:srgbClr val="0070C0"/>
                </a:solidFill>
              </a:rPr>
              <a:t>g)</a:t>
            </a:r>
            <a:endParaRPr lang="en-US" b="1" dirty="0" smtClean="0">
              <a:solidFill>
                <a:srgbClr val="00B050"/>
              </a:solidFill>
            </a:endParaRPr>
          </a:p>
          <a:p>
            <a:r>
              <a:rPr lang="en-US" b="1" dirty="0" smtClean="0">
                <a:solidFill>
                  <a:srgbClr val="7030A0"/>
                </a:solidFill>
              </a:rPr>
              <a:t>3) special compounds, e.g., </a:t>
            </a:r>
            <a:r>
              <a:rPr lang="en-US" b="1" dirty="0" err="1" smtClean="0">
                <a:solidFill>
                  <a:srgbClr val="7030A0"/>
                </a:solidFill>
              </a:rPr>
              <a:t>silicic</a:t>
            </a:r>
            <a:r>
              <a:rPr lang="en-US" b="1" dirty="0" smtClean="0">
                <a:solidFill>
                  <a:srgbClr val="7030A0"/>
                </a:solidFill>
              </a:rPr>
              <a:t> acid H</a:t>
            </a:r>
            <a:r>
              <a:rPr lang="en-US" b="1" baseline="-25000" dirty="0" smtClean="0">
                <a:solidFill>
                  <a:srgbClr val="7030A0"/>
                </a:solidFill>
              </a:rPr>
              <a:t>4</a:t>
            </a:r>
            <a:r>
              <a:rPr lang="en-US" b="1" dirty="0" smtClean="0">
                <a:solidFill>
                  <a:srgbClr val="7030A0"/>
                </a:solidFill>
              </a:rPr>
              <a:t>SiO</a:t>
            </a:r>
            <a:r>
              <a:rPr lang="en-US" b="1" baseline="-25000" dirty="0" smtClean="0">
                <a:solidFill>
                  <a:srgbClr val="7030A0"/>
                </a:solidFill>
              </a:rPr>
              <a:t>4</a:t>
            </a:r>
            <a:r>
              <a:rPr lang="en-US" b="1" dirty="0" smtClean="0">
                <a:solidFill>
                  <a:srgbClr val="7030A0"/>
                </a:solidFill>
              </a:rPr>
              <a:t> for Diatoms to make cell wall of silica [(SiO</a:t>
            </a:r>
            <a:r>
              <a:rPr lang="en-US" b="1" baseline="-25000" dirty="0" smtClean="0">
                <a:solidFill>
                  <a:srgbClr val="7030A0"/>
                </a:solidFill>
              </a:rPr>
              <a:t>2</a:t>
            </a:r>
            <a:r>
              <a:rPr lang="en-US" b="1" dirty="0" smtClean="0">
                <a:solidFill>
                  <a:srgbClr val="7030A0"/>
                </a:solidFill>
              </a:rPr>
              <a:t>)n]</a:t>
            </a:r>
            <a:endParaRPr lang="ru-RU" b="1" dirty="0">
              <a:solidFill>
                <a:srgbClr val="7030A0"/>
              </a:solidFill>
            </a:endParaRPr>
          </a:p>
        </p:txBody>
      </p:sp>
      <p:sp>
        <p:nvSpPr>
          <p:cNvPr id="3" name="Прямоугольник 2"/>
          <p:cNvSpPr/>
          <p:nvPr/>
        </p:nvSpPr>
        <p:spPr>
          <a:xfrm>
            <a:off x="2987824" y="1916832"/>
            <a:ext cx="1868845" cy="369332"/>
          </a:xfrm>
          <a:prstGeom prst="rect">
            <a:avLst/>
          </a:prstGeom>
        </p:spPr>
        <p:txBody>
          <a:bodyPr wrap="none">
            <a:spAutoFit/>
          </a:bodyPr>
          <a:lstStyle/>
          <a:p>
            <a:r>
              <a:rPr lang="en-US" b="1" dirty="0" smtClean="0"/>
              <a:t>Microbial Growth</a:t>
            </a:r>
            <a:endParaRPr lang="ru-RU"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192</a:t>
            </a:fld>
            <a:endParaRPr lang="ru-RU"/>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3" descr="https://upload.wikimedia.org/wikipedia/commons/thumb/d/da/Cell_membrane_detailed_diagram_en.svg/400px-Cell_membrane_detailed_diagram_en.svg.png">
            <a:hlinkClick r:id="rId2"/>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34207" y="273199"/>
            <a:ext cx="6428473" cy="2651745"/>
          </a:xfrm>
          <a:prstGeom prst="rect">
            <a:avLst/>
          </a:prstGeom>
          <a:noFill/>
        </p:spPr>
      </p:pic>
      <p:sp>
        <p:nvSpPr>
          <p:cNvPr id="1027" name="Rectangle 3"/>
          <p:cNvSpPr>
            <a:spLocks noChangeArrowheads="1"/>
          </p:cNvSpPr>
          <p:nvPr/>
        </p:nvSpPr>
        <p:spPr bwMode="auto">
          <a:xfrm>
            <a:off x="2009856" y="-94565"/>
            <a:ext cx="512428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Function</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028" name="Rectangle 4"/>
          <p:cNvSpPr>
            <a:spLocks noChangeArrowheads="1"/>
          </p:cNvSpPr>
          <p:nvPr/>
        </p:nvSpPr>
        <p:spPr bwMode="auto">
          <a:xfrm>
            <a:off x="2353145" y="3091026"/>
            <a:ext cx="3659015"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detailed</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diagram</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of</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the</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cell</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membrane</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6" name="Номер слайда 5"/>
          <p:cNvSpPr>
            <a:spLocks noGrp="1"/>
          </p:cNvSpPr>
          <p:nvPr>
            <p:ph type="sldNum" sz="quarter" idx="12"/>
          </p:nvPr>
        </p:nvSpPr>
        <p:spPr/>
        <p:txBody>
          <a:bodyPr/>
          <a:lstStyle/>
          <a:p>
            <a:fld id="{D4FEE247-F1D9-4978-BC24-E4E20778E7B9}" type="slidenum">
              <a:rPr lang="ru-RU" smtClean="0"/>
              <a:pPr/>
              <a:t>193</a:t>
            </a:fld>
            <a:endParaRPr lang="ru-RU"/>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4" descr="https://upload.wikimedia.org/wikipedia/commons/thumb/9/93/Blausen_0213_CellularDiffusion.png/220px-Blausen_0213_CellularDiffusion.png">
            <a:hlinkClick r:id="rId2"/>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39752" y="0"/>
            <a:ext cx="3600401" cy="3289458"/>
          </a:xfrm>
          <a:prstGeom prst="rect">
            <a:avLst/>
          </a:prstGeom>
          <a:noFill/>
        </p:spPr>
      </p:pic>
      <p:sp>
        <p:nvSpPr>
          <p:cNvPr id="3" name="Rectangle 5"/>
          <p:cNvSpPr>
            <a:spLocks noChangeArrowheads="1"/>
          </p:cNvSpPr>
          <p:nvPr/>
        </p:nvSpPr>
        <p:spPr bwMode="auto">
          <a:xfrm rot="10800000" flipV="1">
            <a:off x="2411760" y="3162453"/>
            <a:ext cx="352839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Illustration</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depicting</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cellular</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diffusion</a:t>
            </a:r>
            <a:endParaRPr kumimoji="0" lang="ru-RU" sz="1600" b="0" i="0" u="none" strike="noStrike" cap="none" normalizeH="0" baseline="0" dirty="0" smtClean="0">
              <a:ln>
                <a:noFill/>
              </a:ln>
              <a:solidFill>
                <a:schemeClr val="tx1"/>
              </a:solidFill>
              <a:effectLst/>
              <a:latin typeface="Arial" pitchFamily="34" charset="0"/>
            </a:endParaRPr>
          </a:p>
        </p:txBody>
      </p:sp>
      <p:sp>
        <p:nvSpPr>
          <p:cNvPr id="5" name="Номер слайда 4"/>
          <p:cNvSpPr>
            <a:spLocks noGrp="1"/>
          </p:cNvSpPr>
          <p:nvPr>
            <p:ph type="sldNum" sz="quarter" idx="12"/>
          </p:nvPr>
        </p:nvSpPr>
        <p:spPr/>
        <p:txBody>
          <a:bodyPr/>
          <a:lstStyle/>
          <a:p>
            <a:fld id="{D4FEE247-F1D9-4978-BC24-E4E20778E7B9}" type="slidenum">
              <a:rPr lang="ru-RU" smtClean="0"/>
              <a:pPr/>
              <a:t>194</a:t>
            </a:fld>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номера слайда 1"/>
          <p:cNvSpPr>
            <a:spLocks noGrp="1"/>
          </p:cNvSpPr>
          <p:nvPr>
            <p:ph type="sldNum" sz="quarter" idx="12"/>
          </p:nvPr>
        </p:nvSpPr>
        <p:spPr/>
        <p:txBody>
          <a:bodyPr/>
          <a:lstStyle/>
          <a:p>
            <a:fld id="{D4FEE247-F1D9-4978-BC24-E4E20778E7B9}" type="slidenum">
              <a:rPr lang="ru-RU" smtClean="0"/>
              <a:pPr/>
              <a:t>2</a:t>
            </a:fld>
            <a:endParaRPr lang="ru-RU"/>
          </a:p>
        </p:txBody>
      </p:sp>
      <p:sp>
        <p:nvSpPr>
          <p:cNvPr id="3" name="Прямоугольник 2"/>
          <p:cNvSpPr/>
          <p:nvPr/>
        </p:nvSpPr>
        <p:spPr>
          <a:xfrm>
            <a:off x="0" y="908720"/>
            <a:ext cx="9144000" cy="3582519"/>
          </a:xfrm>
          <a:prstGeom prst="rect">
            <a:avLst/>
          </a:prstGeom>
        </p:spPr>
        <p:txBody>
          <a:bodyPr wrap="square">
            <a:spAutoFit/>
          </a:bodyPr>
          <a:lstStyle/>
          <a:p>
            <a:pPr marL="609600" indent="-609600">
              <a:lnSpc>
                <a:spcPct val="90000"/>
              </a:lnSpc>
            </a:pPr>
            <a:r>
              <a:rPr lang="en-US" sz="2000" dirty="0" smtClean="0"/>
              <a:t>- </a:t>
            </a:r>
            <a:r>
              <a:rPr lang="en-US" sz="2800" dirty="0" smtClean="0"/>
              <a:t>Medical Biology as a science. </a:t>
            </a:r>
          </a:p>
          <a:p>
            <a:pPr marL="609600" indent="-609600">
              <a:lnSpc>
                <a:spcPct val="90000"/>
              </a:lnSpc>
            </a:pPr>
            <a:r>
              <a:rPr lang="en-US" sz="2800" dirty="0" smtClean="0"/>
              <a:t>- Characteristics of living things.</a:t>
            </a:r>
          </a:p>
          <a:p>
            <a:pPr marL="609600" indent="-609600">
              <a:lnSpc>
                <a:spcPct val="90000"/>
              </a:lnSpc>
            </a:pPr>
            <a:r>
              <a:rPr lang="en-US" sz="2800" dirty="0" smtClean="0"/>
              <a:t>- Levels of life organization.</a:t>
            </a:r>
          </a:p>
          <a:p>
            <a:pPr marL="609600" indent="-609600">
              <a:lnSpc>
                <a:spcPct val="90000"/>
              </a:lnSpc>
            </a:pPr>
            <a:r>
              <a:rPr lang="en-US" sz="2800" dirty="0" smtClean="0"/>
              <a:t>- C</a:t>
            </a:r>
            <a:r>
              <a:rPr lang="uk-UA" sz="2800" dirty="0" err="1" smtClean="0"/>
              <a:t>ell</a:t>
            </a:r>
            <a:r>
              <a:rPr lang="uk-UA" sz="2800" dirty="0" smtClean="0"/>
              <a:t> </a:t>
            </a:r>
            <a:r>
              <a:rPr lang="uk-UA" sz="2800" dirty="0" err="1" smtClean="0"/>
              <a:t>theory</a:t>
            </a:r>
            <a:r>
              <a:rPr lang="en-US" sz="2800" dirty="0" smtClean="0"/>
              <a:t>.</a:t>
            </a:r>
          </a:p>
          <a:p>
            <a:pPr marL="609600" indent="-609600">
              <a:lnSpc>
                <a:spcPct val="90000"/>
              </a:lnSpc>
            </a:pPr>
            <a:r>
              <a:rPr lang="en-US" sz="2800" dirty="0" smtClean="0"/>
              <a:t>- Cellular level of life organization: </a:t>
            </a:r>
          </a:p>
          <a:p>
            <a:pPr marL="609600" indent="-609600">
              <a:lnSpc>
                <a:spcPct val="90000"/>
              </a:lnSpc>
              <a:buFont typeface="Wingdings" pitchFamily="2" charset="2"/>
              <a:buNone/>
            </a:pPr>
            <a:r>
              <a:rPr lang="en-US" sz="2800" dirty="0" smtClean="0"/>
              <a:t>        </a:t>
            </a:r>
            <a:r>
              <a:rPr lang="en-US" sz="2800" b="1" dirty="0" smtClean="0"/>
              <a:t>prokaryotic</a:t>
            </a:r>
            <a:r>
              <a:rPr lang="en-US" sz="2800" dirty="0" smtClean="0"/>
              <a:t> and </a:t>
            </a:r>
            <a:r>
              <a:rPr lang="en-US" sz="2800" b="1" dirty="0" smtClean="0"/>
              <a:t>eukaryotic</a:t>
            </a:r>
            <a:r>
              <a:rPr lang="en-US" sz="2800" dirty="0" smtClean="0"/>
              <a:t> cells,</a:t>
            </a:r>
            <a:endParaRPr lang="uk-UA" sz="2800" dirty="0" smtClean="0"/>
          </a:p>
          <a:p>
            <a:pPr marL="609600" indent="-609600">
              <a:lnSpc>
                <a:spcPct val="90000"/>
              </a:lnSpc>
              <a:buFont typeface="Wingdings" pitchFamily="2" charset="2"/>
              <a:buNone/>
            </a:pPr>
            <a:r>
              <a:rPr lang="en-US" sz="2800" dirty="0" smtClean="0"/>
              <a:t>	</a:t>
            </a:r>
            <a:r>
              <a:rPr lang="en-US" sz="2800" b="1" dirty="0" smtClean="0"/>
              <a:t>plant</a:t>
            </a:r>
            <a:r>
              <a:rPr lang="en-US" sz="2800" dirty="0" smtClean="0"/>
              <a:t> and </a:t>
            </a:r>
            <a:r>
              <a:rPr lang="en-US" sz="2800" b="1" dirty="0" smtClean="0"/>
              <a:t>animal</a:t>
            </a:r>
            <a:r>
              <a:rPr lang="en-US" sz="2800" dirty="0" smtClean="0"/>
              <a:t> cells.</a:t>
            </a:r>
          </a:p>
          <a:p>
            <a:pPr marL="177800" indent="-177800">
              <a:lnSpc>
                <a:spcPct val="90000"/>
              </a:lnSpc>
              <a:buFontTx/>
              <a:buChar char="-"/>
            </a:pPr>
            <a:r>
              <a:rPr lang="uk-UA" sz="2800" dirty="0" err="1" smtClean="0"/>
              <a:t>The</a:t>
            </a:r>
            <a:r>
              <a:rPr lang="uk-UA" sz="2800" dirty="0" smtClean="0"/>
              <a:t> </a:t>
            </a:r>
            <a:r>
              <a:rPr lang="uk-UA" sz="2800" dirty="0" err="1" smtClean="0"/>
              <a:t>main</a:t>
            </a:r>
            <a:r>
              <a:rPr lang="uk-UA" sz="2800" dirty="0" smtClean="0"/>
              <a:t> </a:t>
            </a:r>
            <a:r>
              <a:rPr lang="uk-UA" sz="2800" dirty="0" err="1" smtClean="0"/>
              <a:t>components</a:t>
            </a:r>
            <a:r>
              <a:rPr lang="uk-UA" sz="2800" dirty="0" smtClean="0"/>
              <a:t> </a:t>
            </a:r>
            <a:r>
              <a:rPr lang="uk-UA" sz="2800" dirty="0" err="1" smtClean="0"/>
              <a:t>of</a:t>
            </a:r>
            <a:r>
              <a:rPr lang="uk-UA" sz="2800" dirty="0" smtClean="0"/>
              <a:t> </a:t>
            </a:r>
            <a:r>
              <a:rPr lang="uk-UA" sz="2800" dirty="0" err="1" smtClean="0"/>
              <a:t>eukaryotic</a:t>
            </a:r>
            <a:r>
              <a:rPr lang="uk-UA" sz="2800" dirty="0" smtClean="0"/>
              <a:t> </a:t>
            </a:r>
            <a:r>
              <a:rPr lang="uk-UA" sz="2800" dirty="0" err="1" smtClean="0"/>
              <a:t>cell</a:t>
            </a:r>
            <a:r>
              <a:rPr lang="en-US" sz="2800" dirty="0" smtClean="0"/>
              <a:t>.</a:t>
            </a:r>
          </a:p>
          <a:p>
            <a:pPr marL="177800" indent="-177800">
              <a:lnSpc>
                <a:spcPct val="90000"/>
              </a:lnSpc>
              <a:buFontTx/>
              <a:buChar char="-"/>
            </a:pPr>
            <a:r>
              <a:rPr lang="en-US" sz="2800" dirty="0" smtClean="0"/>
              <a:t>Low of Lambert-Beer. Optical devices.</a:t>
            </a:r>
            <a:endParaRPr lang="ru-RU"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sz="2700" b="1" dirty="0" smtClean="0">
                <a:solidFill>
                  <a:srgbClr val="00B0F0"/>
                </a:solidFill>
                <a:latin typeface="Arial" pitchFamily="34" charset="0"/>
                <a:ea typeface="Times New Roman" pitchFamily="18" charset="0"/>
                <a:cs typeface="Arial" pitchFamily="34" charset="0"/>
              </a:rPr>
              <a:t/>
            </a:r>
            <a:br>
              <a:rPr lang="en-US" sz="2700" b="1" dirty="0" smtClean="0">
                <a:solidFill>
                  <a:srgbClr val="00B0F0"/>
                </a:solidFill>
                <a:latin typeface="Arial" pitchFamily="34" charset="0"/>
                <a:ea typeface="Times New Roman" pitchFamily="18" charset="0"/>
                <a:cs typeface="Arial" pitchFamily="34" charset="0"/>
              </a:rPr>
            </a:br>
            <a:r>
              <a:rPr lang="en-US" sz="2700" b="1" dirty="0" smtClean="0">
                <a:solidFill>
                  <a:srgbClr val="00B0F0"/>
                </a:solidFill>
                <a:latin typeface="Arial" pitchFamily="34" charset="0"/>
                <a:ea typeface="Times New Roman" pitchFamily="18" charset="0"/>
                <a:cs typeface="Arial" pitchFamily="34" charset="0"/>
              </a:rPr>
              <a:t/>
            </a:r>
            <a:br>
              <a:rPr lang="en-US" sz="2700" b="1" dirty="0" smtClean="0">
                <a:solidFill>
                  <a:srgbClr val="00B0F0"/>
                </a:solidFill>
                <a:latin typeface="Arial" pitchFamily="34" charset="0"/>
                <a:ea typeface="Times New Roman" pitchFamily="18" charset="0"/>
                <a:cs typeface="Arial" pitchFamily="34" charset="0"/>
              </a:rPr>
            </a:br>
            <a:r>
              <a:rPr lang="en-US" sz="2700" b="1" dirty="0" smtClean="0">
                <a:solidFill>
                  <a:schemeClr val="tx1"/>
                </a:solidFill>
                <a:latin typeface="Arial" pitchFamily="34" charset="0"/>
                <a:ea typeface="Times New Roman" pitchFamily="18" charset="0"/>
                <a:cs typeface="Arial" pitchFamily="34" charset="0"/>
              </a:rPr>
              <a:t>Cells Are Capable of Self-Regulation</a:t>
            </a:r>
            <a:r>
              <a:rPr lang="ru-RU" sz="2400" dirty="0" smtClean="0">
                <a:latin typeface="Arial" pitchFamily="34" charset="0"/>
              </a:rPr>
              <a:t/>
            </a:r>
            <a:br>
              <a:rPr lang="ru-RU" sz="2400" dirty="0" smtClean="0">
                <a:latin typeface="Arial" pitchFamily="34" charset="0"/>
              </a:rPr>
            </a:br>
            <a:endParaRPr lang="ru-RU" dirty="0"/>
          </a:p>
        </p:txBody>
      </p:sp>
      <p:sp>
        <p:nvSpPr>
          <p:cNvPr id="3" name="Номер слайда 2"/>
          <p:cNvSpPr>
            <a:spLocks noGrp="1"/>
          </p:cNvSpPr>
          <p:nvPr>
            <p:ph type="sldNum" sz="quarter" idx="12"/>
          </p:nvPr>
        </p:nvSpPr>
        <p:spPr/>
        <p:txBody>
          <a:bodyPr/>
          <a:lstStyle/>
          <a:p>
            <a:fld id="{D4FEE247-F1D9-4978-BC24-E4E20778E7B9}" type="slidenum">
              <a:rPr lang="ru-RU" smtClean="0"/>
              <a:pPr/>
              <a:t>20</a:t>
            </a:fld>
            <a:endParaRPr lang="ru-RU"/>
          </a:p>
        </p:txBody>
      </p:sp>
      <p:sp>
        <p:nvSpPr>
          <p:cNvPr id="117761" name="Rectangle 1"/>
          <p:cNvSpPr>
            <a:spLocks noChangeArrowheads="1"/>
          </p:cNvSpPr>
          <p:nvPr/>
        </p:nvSpPr>
        <p:spPr bwMode="auto">
          <a:xfrm>
            <a:off x="0" y="906972"/>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eaLnBrk="0" fontAlgn="base" hangingPunct="0">
              <a:spcBef>
                <a:spcPct val="0"/>
              </a:spcBef>
              <a:spcAft>
                <a:spcPct val="0"/>
              </a:spcAf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As in the body as a whole, different </a:t>
            </a:r>
            <a:r>
              <a:rPr kumimoji="0" lang="en-US"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control mechanisms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operate within each living cell. The importance of a cell's regulatory mechanisms becomes most evident when it breaks down. For ex., failure of a cell to correct a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mistake in DNA  replication</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may result in a debilitating mutation or a breakdown in a cell's growth control that can transform the cell into a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cancer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cell with the capability to destroy the entire organism. </a:t>
            </a:r>
          </a:p>
          <a:p>
            <a:pPr lvl="0" indent="449263" eaLnBrk="0" fontAlgn="base" hangingPunct="0">
              <a:spcBef>
                <a:spcPct val="0"/>
              </a:spcBef>
              <a:spcAft>
                <a:spcPct val="0"/>
              </a:spcAf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German embryologist </a:t>
            </a:r>
            <a:r>
              <a:rPr lang="en-US" sz="2400" b="1" dirty="0" smtClean="0">
                <a:solidFill>
                  <a:srgbClr val="000000"/>
                </a:solidFill>
                <a:latin typeface="Arial" pitchFamily="34" charset="0"/>
                <a:ea typeface="Times New Roman" pitchFamily="18" charset="0"/>
                <a:cs typeface="Arial" pitchFamily="34" charset="0"/>
              </a:rPr>
              <a:t>Hans Driesch in 1891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found that he could completely separate the first 2 or 4 cells of a </a:t>
            </a:r>
            <a:r>
              <a:rPr kumimoji="0" lang="en-US"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sea urchin embryo </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and each of the isolated cells would proceed to develop into a normal embryo. How can a cell that is normally destined to form only part of an embryo regulate its own activities and form an entire embryo? How does the isolated cell recognize the absence of its neighbors, and how does this recognition cause the cell to redirect its course of development?</a:t>
            </a:r>
            <a:r>
              <a:rPr kumimoji="0" lang="ru-RU"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908720"/>
            <a:ext cx="6084168" cy="5544616"/>
          </a:xfrm>
        </p:spPr>
        <p:txBody>
          <a:bodyPr>
            <a:normAutofit fontScale="90000"/>
          </a:bodyPr>
          <a:lstStyle/>
          <a:p>
            <a:pPr algn="l"/>
            <a:r>
              <a:rPr lang="en-US" sz="2700" dirty="0" smtClean="0">
                <a:latin typeface="Arial" pitchFamily="34" charset="0"/>
                <a:cs typeface="Arial" pitchFamily="34" charset="0"/>
              </a:rPr>
              <a:t>The left panel depicts the normal development of a sea urchin in which a fertilized egg gives rise to a single embryo. The right panel depicts an experiment </a:t>
            </a:r>
            <a:r>
              <a:rPr lang="en-US" sz="2700" b="1" dirty="0" smtClean="0">
                <a:latin typeface="Arial" pitchFamily="34" charset="0"/>
                <a:cs typeface="Arial" pitchFamily="34" charset="0"/>
              </a:rPr>
              <a:t>(</a:t>
            </a:r>
            <a:r>
              <a:rPr lang="en-US" sz="2700" b="1" dirty="0" smtClean="0">
                <a:solidFill>
                  <a:srgbClr val="000000"/>
                </a:solidFill>
                <a:latin typeface="Arial" pitchFamily="34" charset="0"/>
                <a:ea typeface="Times New Roman" pitchFamily="18" charset="0"/>
                <a:cs typeface="Arial" pitchFamily="34" charset="0"/>
              </a:rPr>
              <a:t>Hans Driesch 1891) </a:t>
            </a:r>
            <a:r>
              <a:rPr lang="en-US" sz="2700" dirty="0" smtClean="0">
                <a:latin typeface="Arial" pitchFamily="34" charset="0"/>
                <a:cs typeface="Arial" pitchFamily="34" charset="0"/>
              </a:rPr>
              <a:t>in which the cells of an embryo are separated from one another after the first division and each cell is allowed to develop in isolation. Rather than developing into half of an embryo as it would if left undisturbed, each isolated cell recognizes the absence of its neighbor, regulating its development  to form a complete (although smaller) embryo. How can a part of an embryo have a sense of the whole? </a:t>
            </a:r>
            <a:r>
              <a:rPr lang="ru-RU" sz="1800" dirty="0" smtClean="0"/>
              <a:t/>
            </a:r>
            <a:br>
              <a:rPr lang="ru-RU" sz="1800" dirty="0" smtClean="0"/>
            </a:br>
            <a:endParaRPr lang="ru-RU" sz="1800" dirty="0"/>
          </a:p>
        </p:txBody>
      </p:sp>
      <p:sp>
        <p:nvSpPr>
          <p:cNvPr id="3" name="Номер слайда 2"/>
          <p:cNvSpPr>
            <a:spLocks noGrp="1"/>
          </p:cNvSpPr>
          <p:nvPr>
            <p:ph type="sldNum" sz="quarter" idx="12"/>
          </p:nvPr>
        </p:nvSpPr>
        <p:spPr/>
        <p:txBody>
          <a:bodyPr/>
          <a:lstStyle/>
          <a:p>
            <a:fld id="{D4FEE247-F1D9-4978-BC24-E4E20778E7B9}" type="slidenum">
              <a:rPr lang="ru-RU" smtClean="0"/>
              <a:pPr/>
              <a:t>21</a:t>
            </a:fld>
            <a:endParaRPr lang="ru-RU"/>
          </a:p>
        </p:txBody>
      </p:sp>
      <p:pic>
        <p:nvPicPr>
          <p:cNvPr id="5" name="Рисунок 4" descr="CellTypeImage - 0004.jpg"/>
          <p:cNvPicPr/>
          <p:nvPr/>
        </p:nvPicPr>
        <p:blipFill>
          <a:blip r:embed="rId2" cstate="email">
            <a:extLst>
              <a:ext uri="{28A0092B-C50C-407E-A947-70E740481C1C}">
                <a14:useLocalDpi xmlns:a14="http://schemas.microsoft.com/office/drawing/2010/main"/>
              </a:ext>
            </a:extLst>
          </a:blip>
          <a:stretch>
            <a:fillRect/>
          </a:stretch>
        </p:blipFill>
        <p:spPr>
          <a:xfrm>
            <a:off x="0" y="1988840"/>
            <a:ext cx="3131840" cy="3312368"/>
          </a:xfrm>
          <a:prstGeom prst="rect">
            <a:avLst/>
          </a:prstGeom>
        </p:spPr>
      </p:pic>
      <p:sp>
        <p:nvSpPr>
          <p:cNvPr id="6" name="Прямоугольник 5"/>
          <p:cNvSpPr/>
          <p:nvPr/>
        </p:nvSpPr>
        <p:spPr>
          <a:xfrm>
            <a:off x="3419872" y="188640"/>
            <a:ext cx="4752528"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dirty="0" smtClean="0">
                <a:latin typeface="Arial" pitchFamily="34" charset="0"/>
                <a:cs typeface="Arial" pitchFamily="34" charset="0"/>
              </a:rPr>
              <a:t>Self-regulation </a:t>
            </a:r>
            <a:endParaRPr lang="ru-RU"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6470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t>
            </a:r>
            <a:r>
              <a:rPr lang="ru-RU" sz="1400" dirty="0" smtClean="0"/>
              <a:t/>
            </a:r>
            <a:br>
              <a:rPr lang="ru-RU" sz="1400" dirty="0" smtClean="0"/>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         </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1400" dirty="0" smtClean="0"/>
              <a:t> </a:t>
            </a:r>
            <a:br>
              <a:rPr lang="en-US" sz="1400" dirty="0" smtClean="0"/>
            </a:br>
            <a:r>
              <a:rPr lang="en-US" sz="1400" b="1" dirty="0" smtClean="0">
                <a:solidFill>
                  <a:srgbClr val="0070C0"/>
                </a:solidFill>
                <a:latin typeface="Arial" pitchFamily="34" charset="0"/>
                <a:cs typeface="Arial" pitchFamily="34" charset="0"/>
              </a:rPr>
              <a:t> </a:t>
            </a:r>
            <a:br>
              <a:rPr lang="en-US" sz="1400" b="1" dirty="0" smtClean="0">
                <a:solidFill>
                  <a:srgbClr val="0070C0"/>
                </a:solidFill>
                <a:latin typeface="Arial" pitchFamily="34" charset="0"/>
                <a:cs typeface="Arial" pitchFamily="34" charset="0"/>
              </a:rPr>
            </a:br>
            <a:r>
              <a:rPr lang="en-US" sz="1400" b="1" dirty="0" smtClean="0">
                <a:solidFill>
                  <a:srgbClr val="0070C0"/>
                </a:solidFill>
                <a:latin typeface="Arial" pitchFamily="34" charset="0"/>
                <a:cs typeface="Arial" pitchFamily="34" charset="0"/>
              </a:rPr>
              <a:t>                      </a:t>
            </a:r>
            <a:r>
              <a:rPr lang="en-US" sz="2700" b="1" dirty="0" smtClean="0">
                <a:latin typeface="Arial" pitchFamily="34" charset="0"/>
                <a:cs typeface="Arial" pitchFamily="34" charset="0"/>
              </a:rPr>
              <a:t>Two Fundamentally Different Classes of Cells </a:t>
            </a:r>
            <a:r>
              <a:rPr lang="en-US" sz="1400" dirty="0" smtClean="0"/>
              <a:t/>
            </a:r>
            <a:br>
              <a:rPr lang="en-US" sz="1400" dirty="0" smtClean="0"/>
            </a:br>
            <a:r>
              <a:rPr lang="en-US" sz="1400" dirty="0" smtClean="0">
                <a:latin typeface="Arial" pitchFamily="34" charset="0"/>
                <a:cs typeface="Arial" pitchFamily="34" charset="0"/>
              </a:rPr>
              <a:t/>
            </a:r>
            <a:br>
              <a:rPr lang="en-US" sz="1400" dirty="0" smtClean="0">
                <a:latin typeface="Arial" pitchFamily="34" charset="0"/>
                <a:cs typeface="Arial" pitchFamily="34" charset="0"/>
              </a:rPr>
            </a:br>
            <a:r>
              <a:rPr lang="en-US" sz="2200" b="1" dirty="0" smtClean="0">
                <a:latin typeface="Arial" pitchFamily="34" charset="0"/>
                <a:cs typeface="Arial" pitchFamily="34" charset="0"/>
              </a:rPr>
              <a:t>Electron Microscopic </a:t>
            </a:r>
            <a:r>
              <a:rPr lang="en-US" sz="2200" dirty="0" smtClean="0">
                <a:latin typeface="Arial" pitchFamily="34" charset="0"/>
                <a:cs typeface="Arial" pitchFamily="34" charset="0"/>
              </a:rPr>
              <a:t>studies showed that there are </a:t>
            </a:r>
            <a:r>
              <a:rPr lang="en-US" sz="2200" b="1" dirty="0" smtClean="0">
                <a:latin typeface="Arial" pitchFamily="34" charset="0"/>
                <a:cs typeface="Arial" pitchFamily="34" charset="0"/>
              </a:rPr>
              <a:t>2 basic classes of cells—prokaryotic </a:t>
            </a:r>
            <a:r>
              <a:rPr lang="en-US" sz="2200" dirty="0" smtClean="0">
                <a:latin typeface="Arial" pitchFamily="34" charset="0"/>
                <a:cs typeface="Arial" pitchFamily="34" charset="0"/>
              </a:rPr>
              <a:t>and</a:t>
            </a:r>
            <a:r>
              <a:rPr lang="en-US" sz="2200" b="1" dirty="0" smtClean="0">
                <a:latin typeface="Arial" pitchFamily="34" charset="0"/>
                <a:cs typeface="Arial" pitchFamily="34" charset="0"/>
              </a:rPr>
              <a:t> eukaryotic </a:t>
            </a:r>
            <a:r>
              <a:rPr lang="en-US" sz="2200" dirty="0" smtClean="0">
                <a:latin typeface="Arial" pitchFamily="34" charset="0"/>
                <a:cs typeface="Arial" pitchFamily="34" charset="0"/>
              </a:rPr>
              <a:t>—</a:t>
            </a:r>
            <a:r>
              <a:rPr lang="en-US" sz="2200" i="1" dirty="0" smtClean="0">
                <a:latin typeface="Arial" pitchFamily="34" charset="0"/>
                <a:cs typeface="Arial" pitchFamily="34" charset="0"/>
              </a:rPr>
              <a:t>prokaryotic (pro =</a:t>
            </a:r>
            <a:r>
              <a:rPr lang="en-US" sz="2200" dirty="0" smtClean="0">
                <a:latin typeface="Arial" pitchFamily="34" charset="0"/>
                <a:cs typeface="Arial" pitchFamily="34" charset="0"/>
              </a:rPr>
              <a:t> before, </a:t>
            </a:r>
            <a:r>
              <a:rPr lang="en-US" sz="2200" i="1" dirty="0" err="1" smtClean="0">
                <a:latin typeface="Arial" pitchFamily="34" charset="0"/>
                <a:cs typeface="Arial" pitchFamily="34" charset="0"/>
              </a:rPr>
              <a:t>karyon</a:t>
            </a:r>
            <a:r>
              <a:rPr lang="en-US" sz="2200" dirty="0" smtClean="0">
                <a:latin typeface="Arial" pitchFamily="34" charset="0"/>
                <a:cs typeface="Arial" pitchFamily="34" charset="0"/>
              </a:rPr>
              <a:t> = nucleus) and </a:t>
            </a:r>
            <a:r>
              <a:rPr lang="en-US" sz="2200" i="1" dirty="0" smtClean="0">
                <a:latin typeface="Arial" pitchFamily="34" charset="0"/>
                <a:cs typeface="Arial" pitchFamily="34" charset="0"/>
              </a:rPr>
              <a:t>eukaryotic (</a:t>
            </a:r>
            <a:r>
              <a:rPr lang="en-US" sz="2200" i="1" dirty="0" err="1" smtClean="0">
                <a:latin typeface="Arial" pitchFamily="34" charset="0"/>
                <a:cs typeface="Arial" pitchFamily="34" charset="0"/>
              </a:rPr>
              <a:t>eu</a:t>
            </a:r>
            <a:r>
              <a:rPr lang="en-US" sz="2200" i="1" dirty="0" smtClean="0">
                <a:latin typeface="Arial" pitchFamily="34" charset="0"/>
                <a:cs typeface="Arial" pitchFamily="34" charset="0"/>
              </a:rPr>
              <a:t> =</a:t>
            </a:r>
            <a:r>
              <a:rPr lang="en-US" sz="2200" dirty="0" smtClean="0">
                <a:latin typeface="Arial" pitchFamily="34" charset="0"/>
                <a:cs typeface="Arial" pitchFamily="34" charset="0"/>
              </a:rPr>
              <a:t> true, </a:t>
            </a:r>
            <a:r>
              <a:rPr lang="en-US" sz="2200" i="1" dirty="0" err="1" smtClean="0">
                <a:latin typeface="Arial" pitchFamily="34" charset="0"/>
                <a:cs typeface="Arial" pitchFamily="34" charset="0"/>
              </a:rPr>
              <a:t>karyon</a:t>
            </a:r>
            <a:r>
              <a:rPr lang="en-US" sz="2200" dirty="0" smtClean="0">
                <a:latin typeface="Arial" pitchFamily="34" charset="0"/>
                <a:cs typeface="Arial" pitchFamily="34" charset="0"/>
              </a:rPr>
              <a:t> = nucleus) distinguished by their size and the types of internal structures, or organelles</a:t>
            </a:r>
            <a:r>
              <a:rPr lang="en-US" sz="2200" b="1" dirty="0" smtClean="0">
                <a:latin typeface="Arial" pitchFamily="34" charset="0"/>
                <a:cs typeface="Arial" pitchFamily="34" charset="0"/>
              </a:rPr>
              <a:t>, </a:t>
            </a:r>
            <a:r>
              <a:rPr lang="en-US" sz="2200" dirty="0" smtClean="0">
                <a:latin typeface="Arial" pitchFamily="34" charset="0"/>
                <a:cs typeface="Arial" pitchFamily="34" charset="0"/>
              </a:rPr>
              <a:t>they contain. All bacteria consist of </a:t>
            </a:r>
            <a:r>
              <a:rPr lang="en-US" sz="2200" b="1" dirty="0" smtClean="0">
                <a:latin typeface="Arial" pitchFamily="34" charset="0"/>
                <a:cs typeface="Arial" pitchFamily="34" charset="0"/>
              </a:rPr>
              <a:t>prokaryotic cells</a:t>
            </a:r>
            <a:r>
              <a:rPr lang="en-US" sz="2200" dirty="0" smtClean="0">
                <a:latin typeface="Arial" pitchFamily="34" charset="0"/>
                <a:cs typeface="Arial" pitchFamily="34" charset="0"/>
              </a:rPr>
              <a:t>. The </a:t>
            </a:r>
            <a:r>
              <a:rPr lang="en-US" sz="2200" dirty="0" err="1" smtClean="0">
                <a:latin typeface="Arial" pitchFamily="34" charset="0"/>
                <a:cs typeface="Arial" pitchFamily="34" charset="0"/>
              </a:rPr>
              <a:t>protists</a:t>
            </a:r>
            <a:r>
              <a:rPr lang="en-US" sz="2200" dirty="0" smtClean="0">
                <a:latin typeface="Arial" pitchFamily="34" charset="0"/>
                <a:cs typeface="Arial" pitchFamily="34" charset="0"/>
              </a:rPr>
              <a:t>, fungi, plants, and animals—consist of structurally more complex </a:t>
            </a:r>
            <a:r>
              <a:rPr lang="en-US" sz="2200" b="1" dirty="0" smtClean="0">
                <a:latin typeface="Arial" pitchFamily="34" charset="0"/>
                <a:cs typeface="Arial" pitchFamily="34" charset="0"/>
              </a:rPr>
              <a:t>eukaryotic cells. </a:t>
            </a:r>
            <a:r>
              <a:rPr lang="en-US" sz="2200" dirty="0" smtClean="0">
                <a:latin typeface="Arial" pitchFamily="34" charset="0"/>
                <a:cs typeface="Arial" pitchFamily="34" charset="0"/>
              </a:rPr>
              <a:t>Prokaryotic cells living today are similar to fossilized cells found in rocks from Australia and South Africa that date back more than </a:t>
            </a:r>
            <a:r>
              <a:rPr lang="en-US" sz="2200" b="1" dirty="0" smtClean="0">
                <a:latin typeface="Arial" pitchFamily="34" charset="0"/>
                <a:cs typeface="Arial" pitchFamily="34" charset="0"/>
              </a:rPr>
              <a:t>3.5 billion years</a:t>
            </a:r>
            <a:r>
              <a:rPr lang="en-US" sz="2200" dirty="0" smtClean="0">
                <a:latin typeface="Arial" pitchFamily="34" charset="0"/>
                <a:cs typeface="Arial" pitchFamily="34" charset="0"/>
              </a:rPr>
              <a:t>. In fact, prokaryotic cells are thought to have been the sole living residents of the planet for nearly </a:t>
            </a:r>
            <a:r>
              <a:rPr lang="en-US" sz="2200" b="1" dirty="0" smtClean="0">
                <a:latin typeface="Arial" pitchFamily="34" charset="0"/>
                <a:cs typeface="Arial" pitchFamily="34" charset="0"/>
              </a:rPr>
              <a:t>2 billion years before </a:t>
            </a:r>
            <a:r>
              <a:rPr lang="en-US" sz="2200" dirty="0" smtClean="0">
                <a:latin typeface="Arial" pitchFamily="34" charset="0"/>
                <a:cs typeface="Arial" pitchFamily="34" charset="0"/>
              </a:rPr>
              <a:t>the appearance of the first eukaryotes.</a:t>
            </a:r>
            <a:r>
              <a:rPr lang="ru-RU" sz="1600" dirty="0" smtClean="0">
                <a:latin typeface="Arial" pitchFamily="34" charset="0"/>
                <a:cs typeface="Arial" pitchFamily="34" charset="0"/>
              </a:rPr>
              <a:t/>
            </a:r>
            <a:br>
              <a:rPr lang="ru-RU" sz="1600" dirty="0" smtClean="0">
                <a:latin typeface="Arial" pitchFamily="34" charset="0"/>
                <a:cs typeface="Arial" pitchFamily="34" charset="0"/>
              </a:rPr>
            </a:br>
            <a:endParaRPr lang="ru-RU" sz="1600" dirty="0">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D4FEE247-F1D9-4978-BC24-E4E20778E7B9}" type="slidenum">
              <a:rPr lang="ru-RU" smtClean="0"/>
              <a:pPr/>
              <a:t>22</a:t>
            </a:fld>
            <a:endParaRPr lang="ru-RU"/>
          </a:p>
        </p:txBody>
      </p:sp>
      <p:pic>
        <p:nvPicPr>
          <p:cNvPr id="5" name="Рисунок 4" descr="CellTypFossil - 0007.jpg"/>
          <p:cNvPicPr/>
          <p:nvPr/>
        </p:nvPicPr>
        <p:blipFill>
          <a:blip r:embed="rId2" cstate="email">
            <a:extLst>
              <a:ext uri="{28A0092B-C50C-407E-A947-70E740481C1C}">
                <a14:useLocalDpi xmlns:a14="http://schemas.microsoft.com/office/drawing/2010/main"/>
              </a:ext>
            </a:extLst>
          </a:blip>
          <a:srcRect/>
          <a:stretch>
            <a:fillRect/>
          </a:stretch>
        </p:blipFill>
        <p:spPr>
          <a:xfrm>
            <a:off x="5724128" y="4077072"/>
            <a:ext cx="2962656" cy="1905384"/>
          </a:xfrm>
          <a:prstGeom prst="rect">
            <a:avLst/>
          </a:prstGeom>
        </p:spPr>
      </p:pic>
      <p:sp>
        <p:nvSpPr>
          <p:cNvPr id="119809" name="Rectangle 1"/>
          <p:cNvSpPr>
            <a:spLocks noChangeArrowheads="1"/>
          </p:cNvSpPr>
          <p:nvPr/>
        </p:nvSpPr>
        <p:spPr bwMode="auto">
          <a:xfrm>
            <a:off x="0" y="5936792"/>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world's most ancient known life. A 3.5 billion-year-old cast of a filamentous </a:t>
            </a:r>
            <a:r>
              <a:rPr kumimoji="0" lang="en-US"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cyanobacterium</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from western Australia. </a:t>
            </a:r>
            <a:r>
              <a:rPr kumimoji="0" lang="en-US"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(Courtesy of S.M. </a:t>
            </a:r>
            <a:r>
              <a:rPr kumimoji="0" lang="en-US" sz="2000" b="0" i="1"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Awramik</a:t>
            </a:r>
            <a:r>
              <a:rPr kumimoji="0" lang="en-US"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2800" dirty="0" smtClean="0"/>
              <a:t>Structure of a Typical </a:t>
            </a:r>
            <a:r>
              <a:rPr lang="en-US" sz="2800" dirty="0" err="1" smtClean="0"/>
              <a:t>Prokarytic</a:t>
            </a:r>
            <a:r>
              <a:rPr lang="en-US" sz="2800" dirty="0" smtClean="0"/>
              <a:t> Bacterial Cell</a:t>
            </a:r>
            <a:endParaRPr lang="ru-RU" sz="2800" dirty="0"/>
          </a:p>
        </p:txBody>
      </p:sp>
      <p:pic>
        <p:nvPicPr>
          <p:cNvPr id="7" name="Місце для зображення 6" descr="cellsA - 0005.jpg"/>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1403648" y="612775"/>
            <a:ext cx="6480720" cy="4114800"/>
          </a:xfrm>
        </p:spPr>
      </p:pic>
      <p:sp>
        <p:nvSpPr>
          <p:cNvPr id="4" name="Текст 3"/>
          <p:cNvSpPr>
            <a:spLocks noGrp="1"/>
          </p:cNvSpPr>
          <p:nvPr>
            <p:ph type="body" sz="half" idx="2"/>
          </p:nvPr>
        </p:nvSpPr>
        <p:spPr>
          <a:xfrm>
            <a:off x="0" y="5144418"/>
            <a:ext cx="9144000" cy="1380926"/>
          </a:xfrm>
        </p:spPr>
        <p:style>
          <a:lnRef idx="2">
            <a:schemeClr val="accent5"/>
          </a:lnRef>
          <a:fillRef idx="1">
            <a:schemeClr val="lt1"/>
          </a:fillRef>
          <a:effectRef idx="0">
            <a:schemeClr val="accent5"/>
          </a:effectRef>
          <a:fontRef idx="minor">
            <a:schemeClr val="dk1"/>
          </a:fontRef>
        </p:style>
        <p:txBody>
          <a:bodyPr>
            <a:normAutofit fontScale="92500" lnSpcReduction="20000"/>
          </a:bodyPr>
          <a:lstStyle/>
          <a:p>
            <a:pPr marL="457200" indent="-457200" algn="ctr">
              <a:lnSpc>
                <a:spcPct val="90000"/>
              </a:lnSpc>
            </a:pPr>
            <a:r>
              <a:rPr lang="en-US" sz="2800" dirty="0" smtClean="0">
                <a:solidFill>
                  <a:srgbClr val="0070C0"/>
                </a:solidFill>
              </a:rPr>
              <a:t>Kingdoms:  </a:t>
            </a:r>
            <a:r>
              <a:rPr lang="en-US" sz="2800" dirty="0" err="1" smtClean="0"/>
              <a:t>Monera</a:t>
            </a:r>
            <a:r>
              <a:rPr lang="en-US" sz="2800" dirty="0" smtClean="0"/>
              <a:t> (</a:t>
            </a:r>
            <a:r>
              <a:rPr lang="en-US" sz="2800" i="1" dirty="0" err="1" smtClean="0"/>
              <a:t>Eubacteria</a:t>
            </a:r>
            <a:r>
              <a:rPr lang="en-US" sz="2800" dirty="0" smtClean="0"/>
              <a:t>) &amp; </a:t>
            </a:r>
            <a:r>
              <a:rPr lang="en-US" sz="2800" dirty="0" err="1" smtClean="0"/>
              <a:t>Archaea</a:t>
            </a:r>
            <a:r>
              <a:rPr lang="en-US" sz="2800" dirty="0" smtClean="0"/>
              <a:t> (</a:t>
            </a:r>
            <a:r>
              <a:rPr lang="en-US" sz="2800" i="1" dirty="0" err="1" smtClean="0"/>
              <a:t>Archaebacteria</a:t>
            </a:r>
            <a:r>
              <a:rPr lang="en-US" sz="2800" dirty="0" smtClean="0"/>
              <a:t>)</a:t>
            </a:r>
          </a:p>
          <a:p>
            <a:pPr marL="457200" indent="-457200">
              <a:lnSpc>
                <a:spcPct val="90000"/>
              </a:lnSpc>
            </a:pPr>
            <a:r>
              <a:rPr lang="en-US" sz="2600" dirty="0" smtClean="0"/>
              <a:t>                                                                                               </a:t>
            </a:r>
            <a:endParaRPr lang="en-US" sz="2600" dirty="0" smtClean="0">
              <a:solidFill>
                <a:srgbClr val="FF0066"/>
              </a:solidFill>
            </a:endParaRPr>
          </a:p>
          <a:p>
            <a:pPr marL="457200" indent="-457200" algn="ctr">
              <a:lnSpc>
                <a:spcPct val="90000"/>
              </a:lnSpc>
            </a:pPr>
            <a:r>
              <a:rPr lang="en-US" sz="2600" dirty="0" smtClean="0"/>
              <a:t>All bacteria </a:t>
            </a:r>
            <a:r>
              <a:rPr lang="en-US" sz="2600" i="1" dirty="0" smtClean="0">
                <a:solidFill>
                  <a:srgbClr val="0070C0"/>
                </a:solidFill>
              </a:rPr>
              <a:t>have no </a:t>
            </a:r>
            <a:r>
              <a:rPr lang="en-US" sz="2600" dirty="0" smtClean="0"/>
              <a:t>nuclear membrane and membrane bound organelles</a:t>
            </a:r>
            <a:endParaRPr lang="ru-RU" sz="2600" dirty="0"/>
          </a:p>
        </p:txBody>
      </p:sp>
      <p:sp>
        <p:nvSpPr>
          <p:cNvPr id="6" name="Номер слайда 5"/>
          <p:cNvSpPr>
            <a:spLocks noGrp="1"/>
          </p:cNvSpPr>
          <p:nvPr>
            <p:ph type="sldNum" sz="quarter" idx="12"/>
          </p:nvPr>
        </p:nvSpPr>
        <p:spPr/>
        <p:txBody>
          <a:bodyPr/>
          <a:lstStyle/>
          <a:p>
            <a:fld id="{D4FEE247-F1D9-4978-BC24-E4E20778E7B9}" type="slidenum">
              <a:rPr lang="ru-RU" smtClean="0"/>
              <a:pPr/>
              <a:t>23</a:t>
            </a:fld>
            <a:endParaRPr lang="ru-R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6673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2800" dirty="0" err="1" smtClean="0"/>
              <a:t>Ultrastructure</a:t>
            </a:r>
            <a:r>
              <a:rPr lang="en-US" sz="2800" dirty="0" smtClean="0"/>
              <a:t> of bacterial cell</a:t>
            </a:r>
            <a:endParaRPr lang="ru-RU" sz="2800" dirty="0"/>
          </a:p>
        </p:txBody>
      </p:sp>
      <p:sp>
        <p:nvSpPr>
          <p:cNvPr id="4" name="Текст 3"/>
          <p:cNvSpPr>
            <a:spLocks noGrp="1"/>
          </p:cNvSpPr>
          <p:nvPr>
            <p:ph type="body" sz="half" idx="2"/>
          </p:nvPr>
        </p:nvSpPr>
        <p:spPr/>
        <p:txBody>
          <a:bodyPr>
            <a:noAutofit/>
          </a:bodyPr>
          <a:lstStyle/>
          <a:p>
            <a:pPr algn="ctr"/>
            <a:r>
              <a:rPr lang="en-US" sz="2400" dirty="0" smtClean="0"/>
              <a:t>Thin-section electron micrograph of a Gram-negative bacterium.</a:t>
            </a:r>
            <a:endParaRPr lang="ru-RU" sz="2400" dirty="0"/>
          </a:p>
        </p:txBody>
      </p:sp>
      <p:pic>
        <p:nvPicPr>
          <p:cNvPr id="8" name="Місце для зображення 7" descr="cellsB - 0005.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042988" y="612775"/>
            <a:ext cx="7345362" cy="4114800"/>
          </a:xfrm>
        </p:spPr>
      </p:pic>
      <p:sp>
        <p:nvSpPr>
          <p:cNvPr id="6" name="Номер слайда 5"/>
          <p:cNvSpPr>
            <a:spLocks noGrp="1"/>
          </p:cNvSpPr>
          <p:nvPr>
            <p:ph type="sldNum" sz="quarter" idx="12"/>
          </p:nvPr>
        </p:nvSpPr>
        <p:spPr/>
        <p:txBody>
          <a:bodyPr/>
          <a:lstStyle/>
          <a:p>
            <a:fld id="{D4FEE247-F1D9-4978-BC24-E4E20778E7B9}" type="slidenum">
              <a:rPr lang="ru-RU" smtClean="0"/>
              <a:pPr/>
              <a:t>24</a:t>
            </a:fld>
            <a:endParaRPr lang="ru-RU"/>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78694"/>
            <a:ext cx="8964488" cy="4018458"/>
          </a:xfrm>
        </p:spPr>
        <p:txBody>
          <a:bodyPr>
            <a:noAutofit/>
          </a:bodyPr>
          <a:lstStyle/>
          <a:p>
            <a:pPr algn="l"/>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2400" dirty="0" smtClean="0">
                <a:latin typeface="Arial" pitchFamily="34" charset="0"/>
                <a:cs typeface="Arial" pitchFamily="34" charset="0"/>
              </a:rPr>
              <a:t>reflect the fact that </a:t>
            </a:r>
            <a:r>
              <a:rPr lang="en-US" sz="2400" b="1" i="1" dirty="0" smtClean="0">
                <a:latin typeface="Arial" pitchFamily="34" charset="0"/>
                <a:cs typeface="Arial" pitchFamily="34" charset="0"/>
              </a:rPr>
              <a:t>eukaryotic</a:t>
            </a:r>
            <a:r>
              <a:rPr lang="en-US" sz="2400" dirty="0" smtClean="0">
                <a:latin typeface="Arial" pitchFamily="34" charset="0"/>
                <a:cs typeface="Arial" pitchFamily="34" charset="0"/>
              </a:rPr>
              <a:t> cells almost certainly </a:t>
            </a:r>
            <a:r>
              <a:rPr lang="en-US" sz="2400" b="1" i="1" dirty="0" smtClean="0">
                <a:latin typeface="Arial" pitchFamily="34" charset="0"/>
                <a:cs typeface="Arial" pitchFamily="34" charset="0"/>
              </a:rPr>
              <a:t>evolved</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from</a:t>
            </a:r>
            <a:r>
              <a:rPr lang="en-US" sz="2400" dirty="0" smtClean="0">
                <a:latin typeface="Arial" pitchFamily="34" charset="0"/>
                <a:cs typeface="Arial" pitchFamily="34" charset="0"/>
              </a:rPr>
              <a:t> </a:t>
            </a:r>
            <a:r>
              <a:rPr lang="en-US" sz="2400" b="1" i="1" dirty="0" smtClean="0">
                <a:latin typeface="Arial" pitchFamily="34" charset="0"/>
                <a:cs typeface="Arial" pitchFamily="34" charset="0"/>
              </a:rPr>
              <a:t>prokaryotic</a:t>
            </a:r>
            <a:r>
              <a:rPr lang="en-US" sz="2400" dirty="0" smtClean="0">
                <a:latin typeface="Arial" pitchFamily="34" charset="0"/>
                <a:cs typeface="Arial" pitchFamily="34" charset="0"/>
              </a:rPr>
              <a:t> ancestors. Because of their common ancestry, both types of cells share an identical genetic language, a common set of metabolic pathways, and many common structural features. </a:t>
            </a:r>
            <a:r>
              <a:rPr lang="en-US" sz="2400" i="1" dirty="0" smtClean="0">
                <a:latin typeface="Arial" pitchFamily="34" charset="0"/>
                <a:cs typeface="Arial" pitchFamily="34" charset="0"/>
              </a:rPr>
              <a:t>For ex</a:t>
            </a:r>
            <a:r>
              <a:rPr lang="en-US" sz="2400" dirty="0" smtClean="0">
                <a:latin typeface="Arial" pitchFamily="34" charset="0"/>
                <a:cs typeface="Arial" pitchFamily="34" charset="0"/>
              </a:rPr>
              <a:t>., both types of cells are bounded by a </a:t>
            </a:r>
            <a:r>
              <a:rPr lang="en-US" sz="2400" b="1" i="1" dirty="0" smtClean="0">
                <a:latin typeface="Arial" pitchFamily="34" charset="0"/>
                <a:cs typeface="Arial" pitchFamily="34" charset="0"/>
              </a:rPr>
              <a:t>PM</a:t>
            </a:r>
            <a:r>
              <a:rPr lang="en-US" sz="2400" dirty="0" smtClean="0">
                <a:latin typeface="Arial" pitchFamily="34" charset="0"/>
                <a:cs typeface="Arial" pitchFamily="34" charset="0"/>
              </a:rPr>
              <a:t> of similar construction that serves as a selectively permeable barrier between the living and nonliving worlds. Both types of cells may be surrounded by a rigid, nonliving </a:t>
            </a:r>
            <a:r>
              <a:rPr lang="en-US" sz="2400" b="1" i="1" dirty="0" smtClean="0">
                <a:latin typeface="Arial" pitchFamily="34" charset="0"/>
                <a:cs typeface="Arial" pitchFamily="34" charset="0"/>
              </a:rPr>
              <a:t>cell wall</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that protects the delicate life form within. While the cell walls of prokaryotes and eukaryotes may have similar functions, their chemical composition is very different. Internally, eukaryotic cells are much more complex—both structurally and functionally—than prokaryotic cells. </a:t>
            </a:r>
            <a:endParaRPr lang="ru-RU" sz="2400" dirty="0">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D4FEE247-F1D9-4978-BC24-E4E20778E7B9}" type="slidenum">
              <a:rPr lang="ru-RU" smtClean="0"/>
              <a:pPr/>
              <a:t>25</a:t>
            </a:fld>
            <a:endParaRPr lang="ru-RU"/>
          </a:p>
        </p:txBody>
      </p:sp>
      <p:sp>
        <p:nvSpPr>
          <p:cNvPr id="4" name="Прямоугольник 3"/>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latin typeface="Arial" pitchFamily="34" charset="0"/>
                <a:cs typeface="Arial" pitchFamily="34" charset="0"/>
              </a:rPr>
              <a:t>The prokaryotic and eukaryotic cells similarities </a:t>
            </a:r>
            <a:endParaRPr lang="ru-RU"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номера слайда 1"/>
          <p:cNvSpPr>
            <a:spLocks noGrp="1"/>
          </p:cNvSpPr>
          <p:nvPr>
            <p:ph type="sldNum" sz="quarter" idx="12"/>
          </p:nvPr>
        </p:nvSpPr>
        <p:spPr/>
        <p:txBody>
          <a:bodyPr/>
          <a:lstStyle/>
          <a:p>
            <a:fld id="{D4FEE247-F1D9-4978-BC24-E4E20778E7B9}" type="slidenum">
              <a:rPr lang="ru-RU" smtClean="0"/>
              <a:pPr/>
              <a:t>26</a:t>
            </a:fld>
            <a:endParaRPr lang="ru-RU"/>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27379" y="1"/>
            <a:ext cx="7473013" cy="685799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dirty="0"/>
          </a:p>
        </p:txBody>
      </p:sp>
      <p:sp>
        <p:nvSpPr>
          <p:cNvPr id="3" name="Місце для номера слайда 2"/>
          <p:cNvSpPr>
            <a:spLocks noGrp="1"/>
          </p:cNvSpPr>
          <p:nvPr>
            <p:ph type="sldNum" sz="quarter" idx="12"/>
          </p:nvPr>
        </p:nvSpPr>
        <p:spPr/>
        <p:txBody>
          <a:bodyPr/>
          <a:lstStyle/>
          <a:p>
            <a:fld id="{D4FEE247-F1D9-4978-BC24-E4E20778E7B9}" type="slidenum">
              <a:rPr lang="ru-RU" smtClean="0"/>
              <a:pPr/>
              <a:t>27</a:t>
            </a:fld>
            <a:endParaRPr lang="ru-RU"/>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83568" y="0"/>
            <a:ext cx="7658100" cy="6858000"/>
          </a:xfrm>
          <a:prstGeom prst="rect">
            <a:avLst/>
          </a:prstGeom>
          <a:noFill/>
          <a:ln w="9525">
            <a:noFill/>
            <a:miter lim="800000"/>
            <a:headEnd/>
            <a:tailEnd/>
          </a:ln>
        </p:spPr>
      </p:pic>
      <p:sp>
        <p:nvSpPr>
          <p:cNvPr id="7" name="Прямокутник 6"/>
          <p:cNvSpPr/>
          <p:nvPr/>
        </p:nvSpPr>
        <p:spPr>
          <a:xfrm>
            <a:off x="1403648" y="116632"/>
            <a:ext cx="1088439" cy="369332"/>
          </a:xfrm>
          <a:prstGeom prst="rect">
            <a:avLst/>
          </a:prstGeom>
        </p:spPr>
        <p:txBody>
          <a:bodyPr wrap="none">
            <a:spAutoFit/>
          </a:bodyPr>
          <a:lstStyle/>
          <a:p>
            <a:r>
              <a:rPr lang="en-US" dirty="0" smtClean="0"/>
              <a:t>Flagellum</a:t>
            </a:r>
            <a:endParaRPr lang="uk-UA" dirty="0"/>
          </a:p>
        </p:txBody>
      </p:sp>
      <p:cxnSp>
        <p:nvCxnSpPr>
          <p:cNvPr id="9" name="Пряма сполучна лінія 8"/>
          <p:cNvCxnSpPr/>
          <p:nvPr/>
        </p:nvCxnSpPr>
        <p:spPr>
          <a:xfrm>
            <a:off x="1979712" y="404664"/>
            <a:ext cx="288032" cy="288032"/>
          </a:xfrm>
          <a:prstGeom prst="line">
            <a:avLst/>
          </a:prstGeom>
        </p:spPr>
        <p:style>
          <a:lnRef idx="1">
            <a:schemeClr val="dk1"/>
          </a:lnRef>
          <a:fillRef idx="0">
            <a:schemeClr val="dk1"/>
          </a:fillRef>
          <a:effectRef idx="0">
            <a:schemeClr val="dk1"/>
          </a:effectRef>
          <a:fontRef idx="minor">
            <a:schemeClr val="tx1"/>
          </a:fontRef>
        </p:style>
      </p:cxnSp>
      <p:sp>
        <p:nvSpPr>
          <p:cNvPr id="13" name="Прямокутник 12"/>
          <p:cNvSpPr/>
          <p:nvPr/>
        </p:nvSpPr>
        <p:spPr>
          <a:xfrm>
            <a:off x="2915816" y="-27384"/>
            <a:ext cx="772969" cy="369332"/>
          </a:xfrm>
          <a:prstGeom prst="rect">
            <a:avLst/>
          </a:prstGeom>
        </p:spPr>
        <p:txBody>
          <a:bodyPr wrap="none">
            <a:spAutoFit/>
          </a:bodyPr>
          <a:lstStyle/>
          <a:p>
            <a:r>
              <a:rPr lang="en-US" dirty="0" smtClean="0"/>
              <a:t>Cilium</a:t>
            </a:r>
            <a:endParaRPr lang="uk-UA" dirty="0"/>
          </a:p>
        </p:txBody>
      </p:sp>
      <p:cxnSp>
        <p:nvCxnSpPr>
          <p:cNvPr id="14" name="Пряма сполучна лінія 13"/>
          <p:cNvCxnSpPr/>
          <p:nvPr/>
        </p:nvCxnSpPr>
        <p:spPr>
          <a:xfrm>
            <a:off x="3491880" y="260648"/>
            <a:ext cx="288032" cy="288032"/>
          </a:xfrm>
          <a:prstGeom prst="line">
            <a:avLst/>
          </a:prstGeom>
        </p:spPr>
        <p:style>
          <a:lnRef idx="1">
            <a:schemeClr val="dk1"/>
          </a:lnRef>
          <a:fillRef idx="0">
            <a:schemeClr val="dk1"/>
          </a:fillRef>
          <a:effectRef idx="0">
            <a:schemeClr val="dk1"/>
          </a:effectRef>
          <a:fontRef idx="minor">
            <a:schemeClr val="tx1"/>
          </a:fontRef>
        </p:style>
      </p:cxnSp>
      <p:sp>
        <p:nvSpPr>
          <p:cNvPr id="15" name="Прямокутник 14"/>
          <p:cNvSpPr/>
          <p:nvPr/>
        </p:nvSpPr>
        <p:spPr>
          <a:xfrm>
            <a:off x="3851920" y="116632"/>
            <a:ext cx="1313373" cy="369332"/>
          </a:xfrm>
          <a:prstGeom prst="rect">
            <a:avLst/>
          </a:prstGeom>
        </p:spPr>
        <p:txBody>
          <a:bodyPr wrap="none">
            <a:spAutoFit/>
          </a:bodyPr>
          <a:lstStyle/>
          <a:p>
            <a:r>
              <a:rPr lang="en-US" dirty="0" err="1" smtClean="0"/>
              <a:t>Proteasome</a:t>
            </a:r>
            <a:endParaRPr lang="uk-UA" dirty="0"/>
          </a:p>
        </p:txBody>
      </p:sp>
      <p:cxnSp>
        <p:nvCxnSpPr>
          <p:cNvPr id="17" name="Пряма сполучна лінія 16"/>
          <p:cNvCxnSpPr/>
          <p:nvPr/>
        </p:nvCxnSpPr>
        <p:spPr>
          <a:xfrm flipH="1">
            <a:off x="2411760" y="404664"/>
            <a:ext cx="1800200" cy="1728192"/>
          </a:xfrm>
          <a:prstGeom prst="line">
            <a:avLst/>
          </a:prstGeom>
        </p:spPr>
        <p:style>
          <a:lnRef idx="1">
            <a:schemeClr val="dk1"/>
          </a:lnRef>
          <a:fillRef idx="0">
            <a:schemeClr val="dk1"/>
          </a:fillRef>
          <a:effectRef idx="0">
            <a:schemeClr val="dk1"/>
          </a:effectRef>
          <a:fontRef idx="minor">
            <a:schemeClr val="tx1"/>
          </a:fontRef>
        </p:style>
      </p:cxnSp>
      <p:sp>
        <p:nvSpPr>
          <p:cNvPr id="19" name="Прямокутник 18"/>
          <p:cNvSpPr/>
          <p:nvPr/>
        </p:nvSpPr>
        <p:spPr>
          <a:xfrm>
            <a:off x="755576" y="620688"/>
            <a:ext cx="1341521" cy="369332"/>
          </a:xfrm>
          <a:prstGeom prst="rect">
            <a:avLst/>
          </a:prstGeom>
        </p:spPr>
        <p:txBody>
          <a:bodyPr wrap="none">
            <a:spAutoFit/>
          </a:bodyPr>
          <a:lstStyle/>
          <a:p>
            <a:r>
              <a:rPr lang="en-US" dirty="0" smtClean="0"/>
              <a:t>Microtubule</a:t>
            </a:r>
          </a:p>
        </p:txBody>
      </p:sp>
      <p:cxnSp>
        <p:nvCxnSpPr>
          <p:cNvPr id="21" name="Пряма сполучна лінія 20"/>
          <p:cNvCxnSpPr/>
          <p:nvPr/>
        </p:nvCxnSpPr>
        <p:spPr>
          <a:xfrm>
            <a:off x="2051720" y="836712"/>
            <a:ext cx="936104" cy="648072"/>
          </a:xfrm>
          <a:prstGeom prst="line">
            <a:avLst/>
          </a:prstGeom>
        </p:spPr>
        <p:style>
          <a:lnRef idx="1">
            <a:schemeClr val="dk1"/>
          </a:lnRef>
          <a:fillRef idx="0">
            <a:schemeClr val="dk1"/>
          </a:fillRef>
          <a:effectRef idx="0">
            <a:schemeClr val="dk1"/>
          </a:effectRef>
          <a:fontRef idx="minor">
            <a:schemeClr val="tx1"/>
          </a:fontRef>
        </p:style>
      </p:cxnSp>
      <p:sp>
        <p:nvSpPr>
          <p:cNvPr id="27" name="Прямокутник 26"/>
          <p:cNvSpPr/>
          <p:nvPr/>
        </p:nvSpPr>
        <p:spPr>
          <a:xfrm>
            <a:off x="-38476" y="908720"/>
            <a:ext cx="1514132" cy="369332"/>
          </a:xfrm>
          <a:prstGeom prst="rect">
            <a:avLst/>
          </a:prstGeom>
        </p:spPr>
        <p:txBody>
          <a:bodyPr wrap="none">
            <a:spAutoFit/>
          </a:bodyPr>
          <a:lstStyle/>
          <a:p>
            <a:r>
              <a:rPr lang="en-US" dirty="0" smtClean="0"/>
              <a:t>Microfilament</a:t>
            </a:r>
          </a:p>
        </p:txBody>
      </p:sp>
      <p:cxnSp>
        <p:nvCxnSpPr>
          <p:cNvPr id="29" name="Пряма сполучна лінія 28"/>
          <p:cNvCxnSpPr>
            <a:stCxn id="27" idx="3"/>
          </p:cNvCxnSpPr>
          <p:nvPr/>
        </p:nvCxnSpPr>
        <p:spPr>
          <a:xfrm>
            <a:off x="1475656" y="1093386"/>
            <a:ext cx="936104" cy="391398"/>
          </a:xfrm>
          <a:prstGeom prst="line">
            <a:avLst/>
          </a:prstGeom>
        </p:spPr>
        <p:style>
          <a:lnRef idx="1">
            <a:schemeClr val="dk1"/>
          </a:lnRef>
          <a:fillRef idx="0">
            <a:schemeClr val="dk1"/>
          </a:fillRef>
          <a:effectRef idx="0">
            <a:schemeClr val="dk1"/>
          </a:effectRef>
          <a:fontRef idx="minor">
            <a:schemeClr val="tx1"/>
          </a:fontRef>
        </p:style>
      </p:cxnSp>
      <p:sp>
        <p:nvSpPr>
          <p:cNvPr id="31" name="Прямокутник 30"/>
          <p:cNvSpPr/>
          <p:nvPr/>
        </p:nvSpPr>
        <p:spPr>
          <a:xfrm>
            <a:off x="-36512" y="1196752"/>
            <a:ext cx="1457835" cy="646331"/>
          </a:xfrm>
          <a:prstGeom prst="rect">
            <a:avLst/>
          </a:prstGeom>
        </p:spPr>
        <p:txBody>
          <a:bodyPr wrap="none">
            <a:spAutoFit/>
          </a:bodyPr>
          <a:lstStyle/>
          <a:p>
            <a:r>
              <a:rPr lang="en-US" dirty="0" smtClean="0"/>
              <a:t>Intermediate </a:t>
            </a:r>
          </a:p>
          <a:p>
            <a:r>
              <a:rPr lang="en-US" dirty="0" smtClean="0"/>
              <a:t>filament</a:t>
            </a:r>
            <a:endParaRPr lang="uk-UA" dirty="0"/>
          </a:p>
        </p:txBody>
      </p:sp>
      <p:cxnSp>
        <p:nvCxnSpPr>
          <p:cNvPr id="33" name="Пряма сполучна лінія 32"/>
          <p:cNvCxnSpPr/>
          <p:nvPr/>
        </p:nvCxnSpPr>
        <p:spPr>
          <a:xfrm>
            <a:off x="899592" y="1772816"/>
            <a:ext cx="1152128" cy="576064"/>
          </a:xfrm>
          <a:prstGeom prst="line">
            <a:avLst/>
          </a:prstGeom>
        </p:spPr>
        <p:style>
          <a:lnRef idx="1">
            <a:schemeClr val="dk1"/>
          </a:lnRef>
          <a:fillRef idx="0">
            <a:schemeClr val="dk1"/>
          </a:fillRef>
          <a:effectRef idx="0">
            <a:schemeClr val="dk1"/>
          </a:effectRef>
          <a:fontRef idx="minor">
            <a:schemeClr val="tx1"/>
          </a:fontRef>
        </p:style>
      </p:cxnSp>
      <p:sp>
        <p:nvSpPr>
          <p:cNvPr id="36" name="Прямокутник 35"/>
          <p:cNvSpPr/>
          <p:nvPr/>
        </p:nvSpPr>
        <p:spPr>
          <a:xfrm>
            <a:off x="0" y="332656"/>
            <a:ext cx="1459887" cy="369332"/>
          </a:xfrm>
          <a:prstGeom prst="rect">
            <a:avLst/>
          </a:prstGeom>
        </p:spPr>
        <p:txBody>
          <a:bodyPr wrap="none">
            <a:spAutoFit/>
          </a:bodyPr>
          <a:lstStyle/>
          <a:p>
            <a:r>
              <a:rPr lang="en-US" u="sng" dirty="0" smtClean="0"/>
              <a:t>Cytoskeleton:</a:t>
            </a:r>
            <a:endParaRPr lang="uk-UA" u="sng" dirty="0"/>
          </a:p>
        </p:txBody>
      </p:sp>
      <p:sp>
        <p:nvSpPr>
          <p:cNvPr id="43" name="Прямокутник 42"/>
          <p:cNvSpPr/>
          <p:nvPr/>
        </p:nvSpPr>
        <p:spPr>
          <a:xfrm>
            <a:off x="-36512" y="5025950"/>
            <a:ext cx="1584176" cy="923330"/>
          </a:xfrm>
          <a:prstGeom prst="rect">
            <a:avLst/>
          </a:prstGeom>
        </p:spPr>
        <p:txBody>
          <a:bodyPr wrap="square">
            <a:spAutoFit/>
          </a:bodyPr>
          <a:lstStyle/>
          <a:p>
            <a:r>
              <a:rPr lang="en-US" dirty="0" smtClean="0"/>
              <a:t>Smooth</a:t>
            </a:r>
          </a:p>
          <a:p>
            <a:r>
              <a:rPr lang="en-US" dirty="0" smtClean="0"/>
              <a:t>endoplasmic</a:t>
            </a:r>
          </a:p>
          <a:p>
            <a:r>
              <a:rPr lang="en-US" dirty="0" smtClean="0"/>
              <a:t>reticulum (ER)</a:t>
            </a:r>
          </a:p>
        </p:txBody>
      </p:sp>
      <p:cxnSp>
        <p:nvCxnSpPr>
          <p:cNvPr id="45" name="Пряма сполучна лінія 44"/>
          <p:cNvCxnSpPr/>
          <p:nvPr/>
        </p:nvCxnSpPr>
        <p:spPr>
          <a:xfrm flipV="1">
            <a:off x="827584" y="3933056"/>
            <a:ext cx="1944216" cy="1224136"/>
          </a:xfrm>
          <a:prstGeom prst="line">
            <a:avLst/>
          </a:prstGeom>
        </p:spPr>
        <p:style>
          <a:lnRef idx="1">
            <a:schemeClr val="dk1"/>
          </a:lnRef>
          <a:fillRef idx="0">
            <a:schemeClr val="dk1"/>
          </a:fillRef>
          <a:effectRef idx="0">
            <a:schemeClr val="dk1"/>
          </a:effectRef>
          <a:fontRef idx="minor">
            <a:schemeClr val="tx1"/>
          </a:fontRef>
        </p:style>
      </p:cxnSp>
      <p:sp>
        <p:nvSpPr>
          <p:cNvPr id="46" name="Прямокутник 45"/>
          <p:cNvSpPr/>
          <p:nvPr/>
        </p:nvSpPr>
        <p:spPr>
          <a:xfrm>
            <a:off x="-73943" y="1772816"/>
            <a:ext cx="1045543" cy="369332"/>
          </a:xfrm>
          <a:prstGeom prst="rect">
            <a:avLst/>
          </a:prstGeom>
        </p:spPr>
        <p:txBody>
          <a:bodyPr wrap="none">
            <a:spAutoFit/>
          </a:bodyPr>
          <a:lstStyle/>
          <a:p>
            <a:r>
              <a:rPr lang="en-US" dirty="0" err="1" smtClean="0"/>
              <a:t>Microvilli</a:t>
            </a:r>
            <a:endParaRPr lang="uk-UA" dirty="0"/>
          </a:p>
        </p:txBody>
      </p:sp>
      <p:cxnSp>
        <p:nvCxnSpPr>
          <p:cNvPr id="48" name="Пряма сполучна лінія 47"/>
          <p:cNvCxnSpPr/>
          <p:nvPr/>
        </p:nvCxnSpPr>
        <p:spPr>
          <a:xfrm>
            <a:off x="683568" y="2060848"/>
            <a:ext cx="432048" cy="72008"/>
          </a:xfrm>
          <a:prstGeom prst="line">
            <a:avLst/>
          </a:prstGeom>
        </p:spPr>
        <p:style>
          <a:lnRef idx="1">
            <a:schemeClr val="dk1"/>
          </a:lnRef>
          <a:fillRef idx="0">
            <a:schemeClr val="dk1"/>
          </a:fillRef>
          <a:effectRef idx="0">
            <a:schemeClr val="dk1"/>
          </a:effectRef>
          <a:fontRef idx="minor">
            <a:schemeClr val="tx1"/>
          </a:fontRef>
        </p:style>
      </p:cxnSp>
      <p:cxnSp>
        <p:nvCxnSpPr>
          <p:cNvPr id="54" name="Пряма сполучна лінія 53"/>
          <p:cNvCxnSpPr/>
          <p:nvPr/>
        </p:nvCxnSpPr>
        <p:spPr>
          <a:xfrm>
            <a:off x="683568" y="2060848"/>
            <a:ext cx="216024" cy="144016"/>
          </a:xfrm>
          <a:prstGeom prst="line">
            <a:avLst/>
          </a:prstGeom>
        </p:spPr>
        <p:style>
          <a:lnRef idx="1">
            <a:schemeClr val="dk1"/>
          </a:lnRef>
          <a:fillRef idx="0">
            <a:schemeClr val="dk1"/>
          </a:fillRef>
          <a:effectRef idx="0">
            <a:schemeClr val="dk1"/>
          </a:effectRef>
          <a:fontRef idx="minor">
            <a:schemeClr val="tx1"/>
          </a:fontRef>
        </p:style>
      </p:cxnSp>
      <p:cxnSp>
        <p:nvCxnSpPr>
          <p:cNvPr id="58" name="Пряма сполучна лінія 57"/>
          <p:cNvCxnSpPr/>
          <p:nvPr/>
        </p:nvCxnSpPr>
        <p:spPr>
          <a:xfrm flipV="1">
            <a:off x="755576" y="2708920"/>
            <a:ext cx="1944216" cy="504056"/>
          </a:xfrm>
          <a:prstGeom prst="line">
            <a:avLst/>
          </a:prstGeom>
        </p:spPr>
        <p:style>
          <a:lnRef idx="1">
            <a:schemeClr val="dk1"/>
          </a:lnRef>
          <a:fillRef idx="0">
            <a:schemeClr val="dk1"/>
          </a:fillRef>
          <a:effectRef idx="0">
            <a:schemeClr val="dk1"/>
          </a:effectRef>
          <a:fontRef idx="minor">
            <a:schemeClr val="tx1"/>
          </a:fontRef>
        </p:style>
      </p:cxnSp>
      <p:cxnSp>
        <p:nvCxnSpPr>
          <p:cNvPr id="60" name="Пряма сполучна лінія 59"/>
          <p:cNvCxnSpPr/>
          <p:nvPr/>
        </p:nvCxnSpPr>
        <p:spPr>
          <a:xfrm flipV="1">
            <a:off x="755576" y="2924944"/>
            <a:ext cx="1800200" cy="288032"/>
          </a:xfrm>
          <a:prstGeom prst="line">
            <a:avLst/>
          </a:prstGeom>
        </p:spPr>
        <p:style>
          <a:lnRef idx="1">
            <a:schemeClr val="dk1"/>
          </a:lnRef>
          <a:fillRef idx="0">
            <a:schemeClr val="dk1"/>
          </a:fillRef>
          <a:effectRef idx="0">
            <a:schemeClr val="dk1"/>
          </a:effectRef>
          <a:fontRef idx="minor">
            <a:schemeClr val="tx1"/>
          </a:fontRef>
        </p:style>
      </p:cxnSp>
      <p:sp>
        <p:nvSpPr>
          <p:cNvPr id="64" name="Прямокутник 63"/>
          <p:cNvSpPr/>
          <p:nvPr/>
        </p:nvSpPr>
        <p:spPr>
          <a:xfrm>
            <a:off x="-60664" y="2195572"/>
            <a:ext cx="1392304" cy="369332"/>
          </a:xfrm>
          <a:prstGeom prst="rect">
            <a:avLst/>
          </a:prstGeom>
        </p:spPr>
        <p:txBody>
          <a:bodyPr wrap="none">
            <a:spAutoFit/>
          </a:bodyPr>
          <a:lstStyle/>
          <a:p>
            <a:r>
              <a:rPr lang="en-US" u="sng" dirty="0" err="1" smtClean="0"/>
              <a:t>Centrosome</a:t>
            </a:r>
            <a:r>
              <a:rPr lang="en-US" u="sng" dirty="0" smtClean="0"/>
              <a:t>:</a:t>
            </a:r>
            <a:endParaRPr lang="uk-UA" u="sng" dirty="0"/>
          </a:p>
        </p:txBody>
      </p:sp>
      <p:sp>
        <p:nvSpPr>
          <p:cNvPr id="74" name="Прямокутник 73"/>
          <p:cNvSpPr/>
          <p:nvPr/>
        </p:nvSpPr>
        <p:spPr>
          <a:xfrm>
            <a:off x="-89523" y="3131676"/>
            <a:ext cx="1133131" cy="369332"/>
          </a:xfrm>
          <a:prstGeom prst="rect">
            <a:avLst/>
          </a:prstGeom>
        </p:spPr>
        <p:txBody>
          <a:bodyPr wrap="none">
            <a:spAutoFit/>
          </a:bodyPr>
          <a:lstStyle/>
          <a:p>
            <a:r>
              <a:rPr lang="en-US" dirty="0" err="1" smtClean="0"/>
              <a:t>Centrioles</a:t>
            </a:r>
            <a:endParaRPr lang="uk-UA" dirty="0"/>
          </a:p>
        </p:txBody>
      </p:sp>
      <p:sp>
        <p:nvSpPr>
          <p:cNvPr id="79" name="Прямокутник 78"/>
          <p:cNvSpPr/>
          <p:nvPr/>
        </p:nvSpPr>
        <p:spPr>
          <a:xfrm>
            <a:off x="-36512" y="2494637"/>
            <a:ext cx="1584176" cy="646331"/>
          </a:xfrm>
          <a:prstGeom prst="rect">
            <a:avLst/>
          </a:prstGeom>
        </p:spPr>
        <p:txBody>
          <a:bodyPr wrap="square">
            <a:spAutoFit/>
          </a:bodyPr>
          <a:lstStyle/>
          <a:p>
            <a:r>
              <a:rPr lang="en-US" dirty="0" err="1" smtClean="0"/>
              <a:t>Pericentriolar</a:t>
            </a:r>
            <a:endParaRPr lang="en-US" dirty="0" smtClean="0"/>
          </a:p>
          <a:p>
            <a:r>
              <a:rPr lang="en-US" dirty="0" smtClean="0"/>
              <a:t>material</a:t>
            </a:r>
            <a:endParaRPr lang="uk-UA" dirty="0"/>
          </a:p>
        </p:txBody>
      </p:sp>
      <p:cxnSp>
        <p:nvCxnSpPr>
          <p:cNvPr id="81" name="Пряма сполучна лінія 80"/>
          <p:cNvCxnSpPr/>
          <p:nvPr/>
        </p:nvCxnSpPr>
        <p:spPr>
          <a:xfrm flipV="1">
            <a:off x="899592" y="2708920"/>
            <a:ext cx="1656184" cy="216024"/>
          </a:xfrm>
          <a:prstGeom prst="line">
            <a:avLst/>
          </a:prstGeom>
        </p:spPr>
        <p:style>
          <a:lnRef idx="1">
            <a:schemeClr val="dk1"/>
          </a:lnRef>
          <a:fillRef idx="0">
            <a:schemeClr val="dk1"/>
          </a:fillRef>
          <a:effectRef idx="0">
            <a:schemeClr val="dk1"/>
          </a:effectRef>
          <a:fontRef idx="minor">
            <a:schemeClr val="tx1"/>
          </a:fontRef>
        </p:style>
      </p:cxnSp>
      <p:sp>
        <p:nvSpPr>
          <p:cNvPr id="93" name="Прямокутник 92"/>
          <p:cNvSpPr/>
          <p:nvPr/>
        </p:nvSpPr>
        <p:spPr>
          <a:xfrm>
            <a:off x="7686600" y="3585790"/>
            <a:ext cx="1637928" cy="923330"/>
          </a:xfrm>
          <a:prstGeom prst="rect">
            <a:avLst/>
          </a:prstGeom>
        </p:spPr>
        <p:txBody>
          <a:bodyPr wrap="square">
            <a:spAutoFit/>
          </a:bodyPr>
          <a:lstStyle/>
          <a:p>
            <a:r>
              <a:rPr lang="en-US" dirty="0" smtClean="0"/>
              <a:t>Rough</a:t>
            </a:r>
          </a:p>
          <a:p>
            <a:r>
              <a:rPr lang="en-US" dirty="0" smtClean="0"/>
              <a:t>endoplasmic</a:t>
            </a:r>
          </a:p>
          <a:p>
            <a:r>
              <a:rPr lang="en-US" dirty="0" smtClean="0"/>
              <a:t>reticulum (ER)</a:t>
            </a:r>
          </a:p>
        </p:txBody>
      </p:sp>
      <p:cxnSp>
        <p:nvCxnSpPr>
          <p:cNvPr id="95" name="Пряма сполучна лінія 94"/>
          <p:cNvCxnSpPr/>
          <p:nvPr/>
        </p:nvCxnSpPr>
        <p:spPr>
          <a:xfrm>
            <a:off x="6228184" y="3789040"/>
            <a:ext cx="1512168" cy="0"/>
          </a:xfrm>
          <a:prstGeom prst="line">
            <a:avLst/>
          </a:prstGeom>
        </p:spPr>
        <p:style>
          <a:lnRef idx="1">
            <a:schemeClr val="dk1"/>
          </a:lnRef>
          <a:fillRef idx="0">
            <a:schemeClr val="dk1"/>
          </a:fillRef>
          <a:effectRef idx="0">
            <a:schemeClr val="dk1"/>
          </a:effectRef>
          <a:fontRef idx="minor">
            <a:schemeClr val="tx1"/>
          </a:fontRef>
        </p:style>
      </p:cxnSp>
      <p:sp>
        <p:nvSpPr>
          <p:cNvPr id="99" name="Прямокутник 98"/>
          <p:cNvSpPr/>
          <p:nvPr/>
        </p:nvSpPr>
        <p:spPr>
          <a:xfrm>
            <a:off x="8306042" y="2852936"/>
            <a:ext cx="874470" cy="369332"/>
          </a:xfrm>
          <a:prstGeom prst="rect">
            <a:avLst/>
          </a:prstGeom>
        </p:spPr>
        <p:txBody>
          <a:bodyPr wrap="none">
            <a:spAutoFit/>
          </a:bodyPr>
          <a:lstStyle/>
          <a:p>
            <a:r>
              <a:rPr lang="en-US" dirty="0" err="1" smtClean="0"/>
              <a:t>Cytosol</a:t>
            </a:r>
            <a:endParaRPr lang="uk-UA" dirty="0"/>
          </a:p>
        </p:txBody>
      </p:sp>
      <p:cxnSp>
        <p:nvCxnSpPr>
          <p:cNvPr id="101" name="Пряма сполучна лінія 100"/>
          <p:cNvCxnSpPr/>
          <p:nvPr/>
        </p:nvCxnSpPr>
        <p:spPr>
          <a:xfrm flipV="1">
            <a:off x="7524328" y="3140968"/>
            <a:ext cx="864096" cy="288032"/>
          </a:xfrm>
          <a:prstGeom prst="line">
            <a:avLst/>
          </a:prstGeom>
        </p:spPr>
        <p:style>
          <a:lnRef idx="1">
            <a:schemeClr val="dk1"/>
          </a:lnRef>
          <a:fillRef idx="0">
            <a:schemeClr val="dk1"/>
          </a:fillRef>
          <a:effectRef idx="0">
            <a:schemeClr val="dk1"/>
          </a:effectRef>
          <a:fontRef idx="minor">
            <a:schemeClr val="tx1"/>
          </a:fontRef>
        </p:style>
      </p:cxnSp>
      <p:sp>
        <p:nvSpPr>
          <p:cNvPr id="103" name="Прямокутник 102"/>
          <p:cNvSpPr/>
          <p:nvPr/>
        </p:nvSpPr>
        <p:spPr>
          <a:xfrm>
            <a:off x="-45401" y="3419708"/>
            <a:ext cx="1593065" cy="369332"/>
          </a:xfrm>
          <a:prstGeom prst="rect">
            <a:avLst/>
          </a:prstGeom>
        </p:spPr>
        <p:txBody>
          <a:bodyPr wrap="none">
            <a:spAutoFit/>
          </a:bodyPr>
          <a:lstStyle/>
          <a:p>
            <a:r>
              <a:rPr lang="en-US" dirty="0" smtClean="0"/>
              <a:t>Mitochondrion</a:t>
            </a:r>
          </a:p>
        </p:txBody>
      </p:sp>
      <p:cxnSp>
        <p:nvCxnSpPr>
          <p:cNvPr id="105" name="Пряма сполучна лінія 104"/>
          <p:cNvCxnSpPr/>
          <p:nvPr/>
        </p:nvCxnSpPr>
        <p:spPr>
          <a:xfrm flipV="1">
            <a:off x="1475656" y="3429000"/>
            <a:ext cx="504056" cy="144016"/>
          </a:xfrm>
          <a:prstGeom prst="line">
            <a:avLst/>
          </a:prstGeom>
        </p:spPr>
        <p:style>
          <a:lnRef idx="1">
            <a:schemeClr val="dk1"/>
          </a:lnRef>
          <a:fillRef idx="0">
            <a:schemeClr val="dk1"/>
          </a:fillRef>
          <a:effectRef idx="0">
            <a:schemeClr val="dk1"/>
          </a:effectRef>
          <a:fontRef idx="minor">
            <a:schemeClr val="tx1"/>
          </a:fontRef>
        </p:style>
      </p:cxnSp>
      <p:sp>
        <p:nvSpPr>
          <p:cNvPr id="109" name="Прямокутник 108"/>
          <p:cNvSpPr/>
          <p:nvPr/>
        </p:nvSpPr>
        <p:spPr>
          <a:xfrm>
            <a:off x="7672342" y="4437112"/>
            <a:ext cx="1508170" cy="369332"/>
          </a:xfrm>
          <a:prstGeom prst="rect">
            <a:avLst/>
          </a:prstGeom>
        </p:spPr>
        <p:txBody>
          <a:bodyPr wrap="none">
            <a:spAutoFit/>
          </a:bodyPr>
          <a:lstStyle/>
          <a:p>
            <a:r>
              <a:rPr lang="en-US" dirty="0" smtClean="0"/>
              <a:t>Golgi complex</a:t>
            </a:r>
          </a:p>
        </p:txBody>
      </p:sp>
      <p:cxnSp>
        <p:nvCxnSpPr>
          <p:cNvPr id="111" name="Пряма сполучна лінія 110"/>
          <p:cNvCxnSpPr/>
          <p:nvPr/>
        </p:nvCxnSpPr>
        <p:spPr>
          <a:xfrm>
            <a:off x="5076056" y="4365104"/>
            <a:ext cx="2664296" cy="216024"/>
          </a:xfrm>
          <a:prstGeom prst="line">
            <a:avLst/>
          </a:prstGeom>
        </p:spPr>
        <p:style>
          <a:lnRef idx="1">
            <a:schemeClr val="dk1"/>
          </a:lnRef>
          <a:fillRef idx="0">
            <a:schemeClr val="dk1"/>
          </a:fillRef>
          <a:effectRef idx="0">
            <a:schemeClr val="dk1"/>
          </a:effectRef>
          <a:fontRef idx="minor">
            <a:schemeClr val="tx1"/>
          </a:fontRef>
        </p:style>
      </p:cxnSp>
      <p:sp>
        <p:nvSpPr>
          <p:cNvPr id="113" name="Прямокутник 112"/>
          <p:cNvSpPr/>
          <p:nvPr/>
        </p:nvSpPr>
        <p:spPr>
          <a:xfrm>
            <a:off x="6524959" y="6228020"/>
            <a:ext cx="1503425" cy="369332"/>
          </a:xfrm>
          <a:prstGeom prst="rect">
            <a:avLst/>
          </a:prstGeom>
        </p:spPr>
        <p:txBody>
          <a:bodyPr wrap="none">
            <a:spAutoFit/>
          </a:bodyPr>
          <a:lstStyle/>
          <a:p>
            <a:r>
              <a:rPr lang="en-US" dirty="0" err="1" smtClean="0"/>
              <a:t>Actin</a:t>
            </a:r>
            <a:r>
              <a:rPr lang="en-US" dirty="0" smtClean="0"/>
              <a:t> filament</a:t>
            </a:r>
          </a:p>
        </p:txBody>
      </p:sp>
      <p:cxnSp>
        <p:nvCxnSpPr>
          <p:cNvPr id="115" name="Пряма сполучна лінія 114"/>
          <p:cNvCxnSpPr/>
          <p:nvPr/>
        </p:nvCxnSpPr>
        <p:spPr>
          <a:xfrm>
            <a:off x="4779281" y="5877272"/>
            <a:ext cx="1808943" cy="535414"/>
          </a:xfrm>
          <a:prstGeom prst="line">
            <a:avLst/>
          </a:prstGeom>
        </p:spPr>
        <p:style>
          <a:lnRef idx="1">
            <a:schemeClr val="dk1"/>
          </a:lnRef>
          <a:fillRef idx="0">
            <a:schemeClr val="dk1"/>
          </a:fillRef>
          <a:effectRef idx="0">
            <a:schemeClr val="dk1"/>
          </a:effectRef>
          <a:fontRef idx="minor">
            <a:schemeClr val="tx1"/>
          </a:fontRef>
        </p:style>
      </p:cxnSp>
      <p:sp>
        <p:nvSpPr>
          <p:cNvPr id="116" name="Прямокутник 115"/>
          <p:cNvSpPr/>
          <p:nvPr/>
        </p:nvSpPr>
        <p:spPr>
          <a:xfrm>
            <a:off x="7668344" y="4726885"/>
            <a:ext cx="4572000" cy="646331"/>
          </a:xfrm>
          <a:prstGeom prst="rect">
            <a:avLst/>
          </a:prstGeom>
        </p:spPr>
        <p:txBody>
          <a:bodyPr>
            <a:spAutoFit/>
          </a:bodyPr>
          <a:lstStyle/>
          <a:p>
            <a:r>
              <a:rPr lang="en-US" dirty="0" smtClean="0"/>
              <a:t>Ribosome</a:t>
            </a:r>
          </a:p>
          <a:p>
            <a:r>
              <a:rPr lang="en-US" dirty="0" smtClean="0"/>
              <a:t>attached to ER</a:t>
            </a:r>
            <a:endParaRPr lang="uk-UA" dirty="0"/>
          </a:p>
        </p:txBody>
      </p:sp>
      <p:cxnSp>
        <p:nvCxnSpPr>
          <p:cNvPr id="118" name="Пряма сполучна лінія 117"/>
          <p:cNvCxnSpPr/>
          <p:nvPr/>
        </p:nvCxnSpPr>
        <p:spPr>
          <a:xfrm flipH="1" flipV="1">
            <a:off x="6012160" y="4581129"/>
            <a:ext cx="1728192" cy="288031"/>
          </a:xfrm>
          <a:prstGeom prst="line">
            <a:avLst/>
          </a:prstGeom>
        </p:spPr>
        <p:style>
          <a:lnRef idx="1">
            <a:schemeClr val="dk1"/>
          </a:lnRef>
          <a:fillRef idx="0">
            <a:schemeClr val="dk1"/>
          </a:fillRef>
          <a:effectRef idx="0">
            <a:schemeClr val="dk1"/>
          </a:effectRef>
          <a:fontRef idx="minor">
            <a:schemeClr val="tx1"/>
          </a:fontRef>
        </p:style>
      </p:cxnSp>
      <p:sp>
        <p:nvSpPr>
          <p:cNvPr id="122" name="Прямокутник 121"/>
          <p:cNvSpPr/>
          <p:nvPr/>
        </p:nvSpPr>
        <p:spPr>
          <a:xfrm>
            <a:off x="4211960" y="476672"/>
            <a:ext cx="1629164" cy="369332"/>
          </a:xfrm>
          <a:prstGeom prst="rect">
            <a:avLst/>
          </a:prstGeom>
        </p:spPr>
        <p:txBody>
          <a:bodyPr wrap="none">
            <a:spAutoFit/>
          </a:bodyPr>
          <a:lstStyle/>
          <a:p>
            <a:r>
              <a:rPr lang="en-US" dirty="0" smtClean="0"/>
              <a:t>Free </a:t>
            </a:r>
            <a:r>
              <a:rPr lang="en-US" dirty="0" err="1" smtClean="0"/>
              <a:t>ribosomes</a:t>
            </a:r>
            <a:endParaRPr lang="uk-UA" dirty="0"/>
          </a:p>
        </p:txBody>
      </p:sp>
      <p:cxnSp>
        <p:nvCxnSpPr>
          <p:cNvPr id="125" name="Пряма сполучна лінія 124"/>
          <p:cNvCxnSpPr/>
          <p:nvPr/>
        </p:nvCxnSpPr>
        <p:spPr>
          <a:xfrm flipV="1">
            <a:off x="4644008" y="836712"/>
            <a:ext cx="360040" cy="864096"/>
          </a:xfrm>
          <a:prstGeom prst="line">
            <a:avLst/>
          </a:prstGeom>
        </p:spPr>
        <p:style>
          <a:lnRef idx="1">
            <a:schemeClr val="dk1"/>
          </a:lnRef>
          <a:fillRef idx="0">
            <a:schemeClr val="dk1"/>
          </a:fillRef>
          <a:effectRef idx="0">
            <a:schemeClr val="dk1"/>
          </a:effectRef>
          <a:fontRef idx="minor">
            <a:schemeClr val="tx1"/>
          </a:fontRef>
        </p:style>
      </p:cxnSp>
      <p:sp>
        <p:nvSpPr>
          <p:cNvPr id="129" name="Прямокутник 128"/>
          <p:cNvSpPr/>
          <p:nvPr/>
        </p:nvSpPr>
        <p:spPr>
          <a:xfrm>
            <a:off x="179512" y="5867980"/>
            <a:ext cx="1271502" cy="369332"/>
          </a:xfrm>
          <a:prstGeom prst="rect">
            <a:avLst/>
          </a:prstGeom>
        </p:spPr>
        <p:txBody>
          <a:bodyPr wrap="none">
            <a:spAutoFit/>
          </a:bodyPr>
          <a:lstStyle/>
          <a:p>
            <a:r>
              <a:rPr lang="en-US" dirty="0" err="1" smtClean="0"/>
              <a:t>Peroxisome</a:t>
            </a:r>
            <a:endParaRPr lang="uk-UA" dirty="0"/>
          </a:p>
        </p:txBody>
      </p:sp>
      <p:cxnSp>
        <p:nvCxnSpPr>
          <p:cNvPr id="131" name="Пряма сполучна лінія 130"/>
          <p:cNvCxnSpPr>
            <a:stCxn id="129" idx="3"/>
          </p:cNvCxnSpPr>
          <p:nvPr/>
        </p:nvCxnSpPr>
        <p:spPr>
          <a:xfrm flipV="1">
            <a:off x="1451014" y="4509120"/>
            <a:ext cx="841372" cy="1543526"/>
          </a:xfrm>
          <a:prstGeom prst="line">
            <a:avLst/>
          </a:prstGeom>
        </p:spPr>
        <p:style>
          <a:lnRef idx="1">
            <a:schemeClr val="dk1"/>
          </a:lnRef>
          <a:fillRef idx="0">
            <a:schemeClr val="dk1"/>
          </a:fillRef>
          <a:effectRef idx="0">
            <a:schemeClr val="dk1"/>
          </a:effectRef>
          <a:fontRef idx="minor">
            <a:schemeClr val="tx1"/>
          </a:fontRef>
        </p:style>
      </p:cxnSp>
      <p:sp>
        <p:nvSpPr>
          <p:cNvPr id="132" name="Прямокутник 131"/>
          <p:cNvSpPr/>
          <p:nvPr/>
        </p:nvSpPr>
        <p:spPr>
          <a:xfrm>
            <a:off x="-72008" y="4366845"/>
            <a:ext cx="1259632" cy="646331"/>
          </a:xfrm>
          <a:prstGeom prst="rect">
            <a:avLst/>
          </a:prstGeom>
        </p:spPr>
        <p:txBody>
          <a:bodyPr wrap="square">
            <a:spAutoFit/>
          </a:bodyPr>
          <a:lstStyle/>
          <a:p>
            <a:r>
              <a:rPr lang="en-US" dirty="0" smtClean="0"/>
              <a:t>Plasma</a:t>
            </a:r>
          </a:p>
          <a:p>
            <a:r>
              <a:rPr lang="en-US" dirty="0" smtClean="0"/>
              <a:t>membrane</a:t>
            </a:r>
          </a:p>
        </p:txBody>
      </p:sp>
      <p:cxnSp>
        <p:nvCxnSpPr>
          <p:cNvPr id="136" name="Пряма сполучна лінія 135"/>
          <p:cNvCxnSpPr/>
          <p:nvPr/>
        </p:nvCxnSpPr>
        <p:spPr>
          <a:xfrm flipV="1">
            <a:off x="755576" y="4149080"/>
            <a:ext cx="792088" cy="360040"/>
          </a:xfrm>
          <a:prstGeom prst="line">
            <a:avLst/>
          </a:prstGeom>
        </p:spPr>
        <p:style>
          <a:lnRef idx="1">
            <a:schemeClr val="dk1"/>
          </a:lnRef>
          <a:fillRef idx="0">
            <a:schemeClr val="dk1"/>
          </a:fillRef>
          <a:effectRef idx="0">
            <a:schemeClr val="dk1"/>
          </a:effectRef>
          <a:fontRef idx="minor">
            <a:schemeClr val="tx1"/>
          </a:fontRef>
        </p:style>
      </p:cxnSp>
      <p:sp>
        <p:nvSpPr>
          <p:cNvPr id="140" name="Прямокутник 139"/>
          <p:cNvSpPr/>
          <p:nvPr/>
        </p:nvSpPr>
        <p:spPr>
          <a:xfrm>
            <a:off x="-108520" y="3790781"/>
            <a:ext cx="1182824" cy="646331"/>
          </a:xfrm>
          <a:prstGeom prst="rect">
            <a:avLst/>
          </a:prstGeom>
        </p:spPr>
        <p:txBody>
          <a:bodyPr wrap="none">
            <a:spAutoFit/>
          </a:bodyPr>
          <a:lstStyle/>
          <a:p>
            <a:r>
              <a:rPr lang="en-US" dirty="0" smtClean="0"/>
              <a:t> </a:t>
            </a:r>
            <a:r>
              <a:rPr lang="en-US" dirty="0" err="1" smtClean="0"/>
              <a:t>Secretory</a:t>
            </a:r>
            <a:r>
              <a:rPr lang="en-US" dirty="0" smtClean="0"/>
              <a:t> </a:t>
            </a:r>
          </a:p>
          <a:p>
            <a:r>
              <a:rPr lang="en-US" dirty="0" smtClean="0"/>
              <a:t> vesicle</a:t>
            </a:r>
            <a:endParaRPr lang="uk-UA" dirty="0"/>
          </a:p>
        </p:txBody>
      </p:sp>
      <p:cxnSp>
        <p:nvCxnSpPr>
          <p:cNvPr id="144" name="Пряма сполучна лінія 143"/>
          <p:cNvCxnSpPr/>
          <p:nvPr/>
        </p:nvCxnSpPr>
        <p:spPr>
          <a:xfrm flipV="1">
            <a:off x="971600" y="3861048"/>
            <a:ext cx="360040" cy="144016"/>
          </a:xfrm>
          <a:prstGeom prst="line">
            <a:avLst/>
          </a:prstGeom>
        </p:spPr>
        <p:style>
          <a:lnRef idx="1">
            <a:schemeClr val="dk1"/>
          </a:lnRef>
          <a:fillRef idx="0">
            <a:schemeClr val="dk1"/>
          </a:fillRef>
          <a:effectRef idx="0">
            <a:schemeClr val="dk1"/>
          </a:effectRef>
          <a:fontRef idx="minor">
            <a:schemeClr val="tx1"/>
          </a:fontRef>
        </p:style>
      </p:cxnSp>
      <p:sp>
        <p:nvSpPr>
          <p:cNvPr id="147" name="Прямокутник 146"/>
          <p:cNvSpPr/>
          <p:nvPr/>
        </p:nvSpPr>
        <p:spPr>
          <a:xfrm>
            <a:off x="3779912" y="764704"/>
            <a:ext cx="1098570" cy="369332"/>
          </a:xfrm>
          <a:prstGeom prst="rect">
            <a:avLst/>
          </a:prstGeom>
        </p:spPr>
        <p:txBody>
          <a:bodyPr wrap="none">
            <a:spAutoFit/>
          </a:bodyPr>
          <a:lstStyle/>
          <a:p>
            <a:r>
              <a:rPr lang="en-US" dirty="0" err="1" smtClean="0"/>
              <a:t>Lysosome</a:t>
            </a:r>
            <a:endParaRPr lang="uk-UA" dirty="0"/>
          </a:p>
        </p:txBody>
      </p:sp>
      <p:cxnSp>
        <p:nvCxnSpPr>
          <p:cNvPr id="149" name="Пряма сполучна лінія 148"/>
          <p:cNvCxnSpPr/>
          <p:nvPr/>
        </p:nvCxnSpPr>
        <p:spPr>
          <a:xfrm flipV="1">
            <a:off x="2123728" y="1124744"/>
            <a:ext cx="1800200" cy="2736304"/>
          </a:xfrm>
          <a:prstGeom prst="line">
            <a:avLst/>
          </a:prstGeom>
        </p:spPr>
        <p:style>
          <a:lnRef idx="1">
            <a:schemeClr val="dk1"/>
          </a:lnRef>
          <a:fillRef idx="0">
            <a:schemeClr val="dk1"/>
          </a:fillRef>
          <a:effectRef idx="0">
            <a:schemeClr val="dk1"/>
          </a:effectRef>
          <a:fontRef idx="minor">
            <a:schemeClr val="tx1"/>
          </a:fontRef>
        </p:style>
      </p:cxnSp>
      <p:sp>
        <p:nvSpPr>
          <p:cNvPr id="151" name="Прямокутник 150"/>
          <p:cNvSpPr/>
          <p:nvPr/>
        </p:nvSpPr>
        <p:spPr>
          <a:xfrm>
            <a:off x="7320631" y="116632"/>
            <a:ext cx="995785" cy="369332"/>
          </a:xfrm>
          <a:prstGeom prst="rect">
            <a:avLst/>
          </a:prstGeom>
        </p:spPr>
        <p:txBody>
          <a:bodyPr wrap="none">
            <a:spAutoFit/>
          </a:bodyPr>
          <a:lstStyle/>
          <a:p>
            <a:r>
              <a:rPr lang="en-US" u="sng" dirty="0" smtClean="0"/>
              <a:t>Nucleus:</a:t>
            </a:r>
          </a:p>
        </p:txBody>
      </p:sp>
      <p:sp>
        <p:nvSpPr>
          <p:cNvPr id="152" name="Прямокутник 151"/>
          <p:cNvSpPr/>
          <p:nvPr/>
        </p:nvSpPr>
        <p:spPr>
          <a:xfrm>
            <a:off x="7308304" y="417438"/>
            <a:ext cx="1835696" cy="923330"/>
          </a:xfrm>
          <a:prstGeom prst="rect">
            <a:avLst/>
          </a:prstGeom>
        </p:spPr>
        <p:txBody>
          <a:bodyPr wrap="square">
            <a:spAutoFit/>
          </a:bodyPr>
          <a:lstStyle/>
          <a:p>
            <a:r>
              <a:rPr lang="en-US" dirty="0" smtClean="0"/>
              <a:t>Chromatin</a:t>
            </a:r>
          </a:p>
          <a:p>
            <a:r>
              <a:rPr lang="en-US" dirty="0" smtClean="0"/>
              <a:t>Nuclear envelope</a:t>
            </a:r>
          </a:p>
          <a:p>
            <a:r>
              <a:rPr lang="en-US" dirty="0" smtClean="0"/>
              <a:t>Nuclear pore</a:t>
            </a:r>
          </a:p>
        </p:txBody>
      </p:sp>
      <p:cxnSp>
        <p:nvCxnSpPr>
          <p:cNvPr id="154" name="Пряма сполучна лінія 153"/>
          <p:cNvCxnSpPr/>
          <p:nvPr/>
        </p:nvCxnSpPr>
        <p:spPr>
          <a:xfrm flipH="1">
            <a:off x="5292080" y="620688"/>
            <a:ext cx="2016224" cy="1080120"/>
          </a:xfrm>
          <a:prstGeom prst="line">
            <a:avLst/>
          </a:prstGeom>
        </p:spPr>
        <p:style>
          <a:lnRef idx="1">
            <a:schemeClr val="dk1"/>
          </a:lnRef>
          <a:fillRef idx="0">
            <a:schemeClr val="dk1"/>
          </a:fillRef>
          <a:effectRef idx="0">
            <a:schemeClr val="dk1"/>
          </a:effectRef>
          <a:fontRef idx="minor">
            <a:schemeClr val="tx1"/>
          </a:fontRef>
        </p:style>
      </p:cxnSp>
      <p:cxnSp>
        <p:nvCxnSpPr>
          <p:cNvPr id="156" name="Пряма сполучна лінія 155"/>
          <p:cNvCxnSpPr/>
          <p:nvPr/>
        </p:nvCxnSpPr>
        <p:spPr>
          <a:xfrm flipH="1">
            <a:off x="5940152" y="908720"/>
            <a:ext cx="1368152" cy="749697"/>
          </a:xfrm>
          <a:prstGeom prst="line">
            <a:avLst/>
          </a:prstGeom>
        </p:spPr>
        <p:style>
          <a:lnRef idx="1">
            <a:schemeClr val="dk1"/>
          </a:lnRef>
          <a:fillRef idx="0">
            <a:schemeClr val="dk1"/>
          </a:fillRef>
          <a:effectRef idx="0">
            <a:schemeClr val="dk1"/>
          </a:effectRef>
          <a:fontRef idx="minor">
            <a:schemeClr val="tx1"/>
          </a:fontRef>
        </p:style>
      </p:cxnSp>
      <p:cxnSp>
        <p:nvCxnSpPr>
          <p:cNvPr id="160" name="Пряма сполучна лінія 159"/>
          <p:cNvCxnSpPr/>
          <p:nvPr/>
        </p:nvCxnSpPr>
        <p:spPr>
          <a:xfrm flipH="1">
            <a:off x="6228184" y="1268760"/>
            <a:ext cx="1296144" cy="720080"/>
          </a:xfrm>
          <a:prstGeom prst="line">
            <a:avLst/>
          </a:prstGeom>
        </p:spPr>
        <p:style>
          <a:lnRef idx="1">
            <a:schemeClr val="dk1"/>
          </a:lnRef>
          <a:fillRef idx="0">
            <a:schemeClr val="dk1"/>
          </a:fillRef>
          <a:effectRef idx="0">
            <a:schemeClr val="dk1"/>
          </a:effectRef>
          <a:fontRef idx="minor">
            <a:schemeClr val="tx1"/>
          </a:fontRef>
        </p:style>
      </p:cxnSp>
      <p:sp>
        <p:nvSpPr>
          <p:cNvPr id="162" name="Прямокутник 161"/>
          <p:cNvSpPr/>
          <p:nvPr/>
        </p:nvSpPr>
        <p:spPr>
          <a:xfrm>
            <a:off x="8152924" y="1484784"/>
            <a:ext cx="1099596" cy="646331"/>
          </a:xfrm>
          <a:prstGeom prst="rect">
            <a:avLst/>
          </a:prstGeom>
        </p:spPr>
        <p:txBody>
          <a:bodyPr wrap="none">
            <a:spAutoFit/>
          </a:bodyPr>
          <a:lstStyle/>
          <a:p>
            <a:r>
              <a:rPr lang="en-US" dirty="0" smtClean="0"/>
              <a:t>Glycogen </a:t>
            </a:r>
          </a:p>
          <a:p>
            <a:r>
              <a:rPr lang="en-US" dirty="0" smtClean="0"/>
              <a:t>granules</a:t>
            </a:r>
          </a:p>
        </p:txBody>
      </p:sp>
      <p:cxnSp>
        <p:nvCxnSpPr>
          <p:cNvPr id="164" name="Пряма сполучна лінія 163"/>
          <p:cNvCxnSpPr/>
          <p:nvPr/>
        </p:nvCxnSpPr>
        <p:spPr>
          <a:xfrm flipH="1">
            <a:off x="7236296" y="1700808"/>
            <a:ext cx="936104" cy="504056"/>
          </a:xfrm>
          <a:prstGeom prst="line">
            <a:avLst/>
          </a:prstGeom>
        </p:spPr>
        <p:style>
          <a:lnRef idx="1">
            <a:schemeClr val="dk1"/>
          </a:lnRef>
          <a:fillRef idx="0">
            <a:schemeClr val="dk1"/>
          </a:fillRef>
          <a:effectRef idx="0">
            <a:schemeClr val="dk1"/>
          </a:effectRef>
          <a:fontRef idx="minor">
            <a:schemeClr val="tx1"/>
          </a:fontRef>
        </p:style>
      </p:cxnSp>
      <p:sp>
        <p:nvSpPr>
          <p:cNvPr id="170" name="Прямокутник 169"/>
          <p:cNvSpPr/>
          <p:nvPr/>
        </p:nvSpPr>
        <p:spPr>
          <a:xfrm>
            <a:off x="7496452" y="1196752"/>
            <a:ext cx="1107996" cy="369332"/>
          </a:xfrm>
          <a:prstGeom prst="rect">
            <a:avLst/>
          </a:prstGeom>
        </p:spPr>
        <p:txBody>
          <a:bodyPr wrap="none">
            <a:spAutoFit/>
          </a:bodyPr>
          <a:lstStyle/>
          <a:p>
            <a:r>
              <a:rPr lang="en-US" dirty="0" smtClean="0"/>
              <a:t>Nucleolus</a:t>
            </a:r>
          </a:p>
        </p:txBody>
      </p:sp>
      <p:cxnSp>
        <p:nvCxnSpPr>
          <p:cNvPr id="172" name="Пряма сполучна лінія 171"/>
          <p:cNvCxnSpPr/>
          <p:nvPr/>
        </p:nvCxnSpPr>
        <p:spPr>
          <a:xfrm flipV="1">
            <a:off x="5580112" y="1484784"/>
            <a:ext cx="2016224" cy="1080120"/>
          </a:xfrm>
          <a:prstGeom prst="line">
            <a:avLst/>
          </a:prstGeom>
        </p:spPr>
        <p:style>
          <a:lnRef idx="1">
            <a:schemeClr val="dk1"/>
          </a:lnRef>
          <a:fillRef idx="0">
            <a:schemeClr val="dk1"/>
          </a:fillRef>
          <a:effectRef idx="0">
            <a:schemeClr val="dk1"/>
          </a:effectRef>
          <a:fontRef idx="minor">
            <a:schemeClr val="tx1"/>
          </a:fontRef>
        </p:style>
      </p:cxnSp>
      <p:sp>
        <p:nvSpPr>
          <p:cNvPr id="177" name="Прямокутник 176"/>
          <p:cNvSpPr/>
          <p:nvPr/>
        </p:nvSpPr>
        <p:spPr>
          <a:xfrm>
            <a:off x="179512" y="6228020"/>
            <a:ext cx="1341521" cy="369332"/>
          </a:xfrm>
          <a:prstGeom prst="rect">
            <a:avLst/>
          </a:prstGeom>
        </p:spPr>
        <p:txBody>
          <a:bodyPr wrap="none">
            <a:spAutoFit/>
          </a:bodyPr>
          <a:lstStyle/>
          <a:p>
            <a:r>
              <a:rPr lang="en-US" dirty="0" smtClean="0"/>
              <a:t>Microtubule</a:t>
            </a:r>
          </a:p>
        </p:txBody>
      </p:sp>
      <p:cxnSp>
        <p:nvCxnSpPr>
          <p:cNvPr id="179" name="Пряма сполучна лінія 178"/>
          <p:cNvCxnSpPr/>
          <p:nvPr/>
        </p:nvCxnSpPr>
        <p:spPr>
          <a:xfrm flipV="1">
            <a:off x="1475656" y="5373216"/>
            <a:ext cx="504056" cy="936104"/>
          </a:xfrm>
          <a:prstGeom prst="line">
            <a:avLst/>
          </a:prstGeom>
        </p:spPr>
        <p:style>
          <a:lnRef idx="1">
            <a:schemeClr val="dk1"/>
          </a:lnRef>
          <a:fillRef idx="0">
            <a:schemeClr val="dk1"/>
          </a:fillRef>
          <a:effectRef idx="0">
            <a:schemeClr val="dk1"/>
          </a:effectRef>
          <a:fontRef idx="minor">
            <a:schemeClr val="tx1"/>
          </a:fontRef>
        </p:style>
      </p:cxnSp>
      <p:sp>
        <p:nvSpPr>
          <p:cNvPr id="62" name="Прямокутник 61"/>
          <p:cNvSpPr/>
          <p:nvPr/>
        </p:nvSpPr>
        <p:spPr>
          <a:xfrm>
            <a:off x="3059832" y="6321514"/>
            <a:ext cx="2651688" cy="707886"/>
          </a:xfrm>
          <a:prstGeom prst="rect">
            <a:avLst/>
          </a:prstGeom>
        </p:spPr>
        <p:txBody>
          <a:bodyPr wrap="none">
            <a:spAutoFit/>
          </a:bodyPr>
          <a:lstStyle/>
          <a:p>
            <a:r>
              <a:rPr lang="en-US" sz="4000" b="1" dirty="0" smtClean="0"/>
              <a:t>Animal  cell</a:t>
            </a:r>
            <a:endParaRPr lang="uk-UA" sz="40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номера слайда 2"/>
          <p:cNvSpPr>
            <a:spLocks noGrp="1"/>
          </p:cNvSpPr>
          <p:nvPr>
            <p:ph type="sldNum" sz="quarter" idx="12"/>
          </p:nvPr>
        </p:nvSpPr>
        <p:spPr/>
        <p:txBody>
          <a:bodyPr/>
          <a:lstStyle/>
          <a:p>
            <a:fld id="{D4FEE247-F1D9-4978-BC24-E4E20778E7B9}" type="slidenum">
              <a:rPr lang="ru-RU" smtClean="0"/>
              <a:pPr/>
              <a:t>28</a:t>
            </a:fld>
            <a:endParaRPr lang="ru-RU"/>
          </a:p>
        </p:txBody>
      </p:sp>
      <p:sp>
        <p:nvSpPr>
          <p:cNvPr id="4" name="Прямокутник 3"/>
          <p:cNvSpPr/>
          <p:nvPr/>
        </p:nvSpPr>
        <p:spPr>
          <a:xfrm>
            <a:off x="0" y="-27384"/>
            <a:ext cx="9144000" cy="6124754"/>
          </a:xfrm>
          <a:prstGeom prst="rect">
            <a:avLst/>
          </a:prstGeom>
        </p:spPr>
        <p:txBody>
          <a:bodyPr wrap="square">
            <a:spAutoFit/>
          </a:bodyPr>
          <a:lstStyle/>
          <a:p>
            <a:r>
              <a:rPr lang="en-US" sz="3200" b="1" dirty="0" smtClean="0"/>
              <a:t>Features held in common by the two types of cells:</a:t>
            </a:r>
          </a:p>
          <a:p>
            <a:pPr marL="342900" indent="-342900">
              <a:buFont typeface="+mj-lt"/>
              <a:buAutoNum type="arabicPeriod"/>
            </a:pPr>
            <a:r>
              <a:rPr lang="en-US" sz="2400" dirty="0" smtClean="0"/>
              <a:t>Plasma membrane (</a:t>
            </a:r>
            <a:r>
              <a:rPr lang="en-US" sz="2400" b="1" dirty="0" smtClean="0"/>
              <a:t>PM</a:t>
            </a:r>
            <a:r>
              <a:rPr lang="en-US" sz="2400" dirty="0" smtClean="0"/>
              <a:t>) of similar construction</a:t>
            </a:r>
          </a:p>
          <a:p>
            <a:pPr marL="342900" indent="-342900">
              <a:buFont typeface="+mj-lt"/>
              <a:buAutoNum type="arabicPeriod"/>
            </a:pPr>
            <a:r>
              <a:rPr lang="en-US" sz="2400" dirty="0" smtClean="0"/>
              <a:t>Genetic information encoded in DNA using </a:t>
            </a:r>
            <a:r>
              <a:rPr lang="en-US" sz="2400" b="1" dirty="0" smtClean="0"/>
              <a:t>identical genetic code</a:t>
            </a:r>
          </a:p>
          <a:p>
            <a:pPr marL="342900" indent="-342900">
              <a:buFont typeface="+mj-lt"/>
              <a:buAutoNum type="arabicPeriod"/>
            </a:pPr>
            <a:r>
              <a:rPr lang="en-US" sz="2400" dirty="0" smtClean="0"/>
              <a:t>Similar </a:t>
            </a:r>
            <a:r>
              <a:rPr lang="en-US" sz="2400" b="1" dirty="0" smtClean="0"/>
              <a:t>mechanisms for transcription and translation </a:t>
            </a:r>
            <a:r>
              <a:rPr lang="en-US" sz="2400" dirty="0" smtClean="0"/>
              <a:t>of genetic information, including </a:t>
            </a:r>
            <a:r>
              <a:rPr lang="en-US" sz="2400" b="1" dirty="0" smtClean="0"/>
              <a:t>similar </a:t>
            </a:r>
            <a:r>
              <a:rPr lang="en-US" sz="2400" b="1" dirty="0" err="1" smtClean="0"/>
              <a:t>ribosomes</a:t>
            </a:r>
            <a:endParaRPr lang="en-US" sz="2400" b="1" dirty="0" smtClean="0"/>
          </a:p>
          <a:p>
            <a:pPr marL="342900" indent="-342900">
              <a:buFont typeface="+mj-lt"/>
              <a:buAutoNum type="arabicPeriod"/>
            </a:pPr>
            <a:r>
              <a:rPr lang="en-US" sz="2400" dirty="0" smtClean="0"/>
              <a:t>Shared metabolic pathways (e.g., </a:t>
            </a:r>
            <a:r>
              <a:rPr lang="en-US" sz="2400" b="1" dirty="0" err="1" smtClean="0"/>
              <a:t>glycolysis</a:t>
            </a:r>
            <a:r>
              <a:rPr lang="en-US" sz="2400" dirty="0" smtClean="0"/>
              <a:t> and </a:t>
            </a:r>
            <a:r>
              <a:rPr lang="en-US" sz="2400" b="1" dirty="0" smtClean="0"/>
              <a:t>TCA cycle</a:t>
            </a:r>
            <a:r>
              <a:rPr lang="en-US" sz="2400" dirty="0" smtClean="0"/>
              <a:t>)</a:t>
            </a:r>
          </a:p>
          <a:p>
            <a:pPr marL="342900" indent="-342900">
              <a:buFont typeface="+mj-lt"/>
              <a:buAutoNum type="arabicPeriod"/>
            </a:pPr>
            <a:r>
              <a:rPr lang="en-US" sz="2400" dirty="0" smtClean="0"/>
              <a:t>Similar apparatus for </a:t>
            </a:r>
            <a:r>
              <a:rPr lang="en-US" sz="2400" b="1" dirty="0" smtClean="0"/>
              <a:t>conservation of chemical energy </a:t>
            </a:r>
            <a:r>
              <a:rPr lang="en-US" sz="2400" dirty="0" smtClean="0"/>
              <a:t>as ATP (located in the PM of prokaryotes and the mitochondrial membrane of eukaryotes)</a:t>
            </a:r>
          </a:p>
          <a:p>
            <a:pPr marL="342900" indent="-342900">
              <a:buFont typeface="+mj-lt"/>
              <a:buAutoNum type="arabicPeriod"/>
            </a:pPr>
            <a:r>
              <a:rPr lang="en-US" sz="2400" dirty="0" smtClean="0"/>
              <a:t>Similar mechanism of </a:t>
            </a:r>
            <a:r>
              <a:rPr lang="en-US" sz="2400" b="1" dirty="0" smtClean="0"/>
              <a:t>photosynthesis</a:t>
            </a:r>
            <a:r>
              <a:rPr lang="en-US" sz="2400" dirty="0" smtClean="0"/>
              <a:t> (between </a:t>
            </a:r>
            <a:r>
              <a:rPr lang="en-US" sz="2400" b="1" dirty="0" err="1" smtClean="0"/>
              <a:t>cyanobacteria</a:t>
            </a:r>
            <a:r>
              <a:rPr lang="en-US" sz="2400" dirty="0" smtClean="0"/>
              <a:t> and </a:t>
            </a:r>
            <a:r>
              <a:rPr lang="en-US" sz="2400" b="1" dirty="0" smtClean="0"/>
              <a:t>green plants</a:t>
            </a:r>
            <a:r>
              <a:rPr lang="en-US" sz="2400" dirty="0" smtClean="0"/>
              <a:t>)</a:t>
            </a:r>
          </a:p>
          <a:p>
            <a:pPr marL="342900" indent="-342900">
              <a:buFont typeface="+mj-lt"/>
              <a:buAutoNum type="arabicPeriod"/>
            </a:pPr>
            <a:r>
              <a:rPr lang="en-US" sz="2400" dirty="0" smtClean="0"/>
              <a:t>Similar mechanism for </a:t>
            </a:r>
            <a:r>
              <a:rPr lang="en-US" sz="2400" b="1" dirty="0" smtClean="0"/>
              <a:t>synthesizing</a:t>
            </a:r>
            <a:r>
              <a:rPr lang="en-US" sz="2400" dirty="0" smtClean="0"/>
              <a:t> and </a:t>
            </a:r>
            <a:r>
              <a:rPr lang="en-US" sz="2400" b="1" dirty="0" smtClean="0"/>
              <a:t>inserting membrane proteins</a:t>
            </a:r>
          </a:p>
          <a:p>
            <a:pPr marL="342900" indent="-342900">
              <a:buFont typeface="+mj-lt"/>
              <a:buAutoNum type="arabicPeriod"/>
            </a:pPr>
            <a:r>
              <a:rPr lang="en-US" sz="2400" b="1" dirty="0" err="1" smtClean="0"/>
              <a:t>Proteasomes</a:t>
            </a:r>
            <a:r>
              <a:rPr lang="en-US" sz="2400" dirty="0" smtClean="0"/>
              <a:t> (protein digesting structures) of similar construction (between </a:t>
            </a:r>
            <a:r>
              <a:rPr lang="en-US" sz="2400" dirty="0" err="1" smtClean="0"/>
              <a:t>archaebacteria</a:t>
            </a:r>
            <a:r>
              <a:rPr lang="en-US" sz="2400" dirty="0" smtClean="0"/>
              <a:t> and eukaryotes)</a:t>
            </a:r>
          </a:p>
          <a:p>
            <a:pPr marL="342900" indent="-342900">
              <a:buFont typeface="+mj-lt"/>
              <a:buAutoNum type="arabicPeriod"/>
            </a:pPr>
            <a:r>
              <a:rPr lang="en-US" sz="2400" b="1" dirty="0" err="1" smtClean="0"/>
              <a:t>Cytoskeletal</a:t>
            </a:r>
            <a:r>
              <a:rPr lang="en-US" sz="2400" b="1" dirty="0" smtClean="0"/>
              <a:t> filaments </a:t>
            </a:r>
            <a:r>
              <a:rPr lang="en-US" sz="2400" dirty="0" smtClean="0"/>
              <a:t>built of </a:t>
            </a:r>
            <a:r>
              <a:rPr lang="en-US" sz="2400" b="1" dirty="0" smtClean="0"/>
              <a:t>proteins similar </a:t>
            </a:r>
            <a:r>
              <a:rPr lang="en-US" sz="2400" dirty="0" smtClean="0"/>
              <a:t>to </a:t>
            </a:r>
            <a:r>
              <a:rPr lang="en-US" sz="2400" dirty="0" err="1" smtClean="0"/>
              <a:t>actin</a:t>
            </a:r>
            <a:r>
              <a:rPr lang="en-US" sz="2400" dirty="0" smtClean="0"/>
              <a:t> and </a:t>
            </a:r>
            <a:r>
              <a:rPr lang="en-US" sz="2400" dirty="0" err="1" smtClean="0"/>
              <a:t>tubulin</a:t>
            </a:r>
            <a:endParaRPr lang="en-US" sz="24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номера слайда 2"/>
          <p:cNvSpPr>
            <a:spLocks noGrp="1"/>
          </p:cNvSpPr>
          <p:nvPr>
            <p:ph type="sldNum" sz="quarter" idx="12"/>
          </p:nvPr>
        </p:nvSpPr>
        <p:spPr/>
        <p:txBody>
          <a:bodyPr/>
          <a:lstStyle/>
          <a:p>
            <a:fld id="{D4FEE247-F1D9-4978-BC24-E4E20778E7B9}" type="slidenum">
              <a:rPr lang="ru-RU" smtClean="0"/>
              <a:pPr/>
              <a:t>29</a:t>
            </a:fld>
            <a:endParaRPr lang="ru-RU"/>
          </a:p>
        </p:txBody>
      </p:sp>
      <p:sp>
        <p:nvSpPr>
          <p:cNvPr id="6" name="Прямокутник 5"/>
          <p:cNvSpPr/>
          <p:nvPr/>
        </p:nvSpPr>
        <p:spPr>
          <a:xfrm>
            <a:off x="0" y="-32038"/>
            <a:ext cx="9144000" cy="6678751"/>
          </a:xfrm>
          <a:prstGeom prst="rect">
            <a:avLst/>
          </a:prstGeom>
        </p:spPr>
        <p:txBody>
          <a:bodyPr wrap="square">
            <a:spAutoFit/>
          </a:bodyPr>
          <a:lstStyle/>
          <a:p>
            <a:r>
              <a:rPr lang="en-US" sz="2800" b="1" dirty="0" smtClean="0"/>
              <a:t>Features of eukaryotic cells not found in prokaryotes:</a:t>
            </a:r>
          </a:p>
          <a:p>
            <a:pPr marL="355600" indent="-355600">
              <a:tabLst>
                <a:tab pos="3767138" algn="l"/>
              </a:tabLst>
            </a:pPr>
            <a:r>
              <a:rPr lang="en-US" sz="2000" dirty="0" smtClean="0"/>
              <a:t>1. Division of cells into </a:t>
            </a:r>
            <a:r>
              <a:rPr lang="en-US" sz="2000" b="1" dirty="0" smtClean="0"/>
              <a:t>nucleus</a:t>
            </a:r>
            <a:r>
              <a:rPr lang="en-US" sz="2000" dirty="0" smtClean="0"/>
              <a:t> and cytoplasm, separated by a nuclear envelope</a:t>
            </a:r>
          </a:p>
          <a:p>
            <a:pPr marL="355600" indent="-355600">
              <a:tabLst>
                <a:tab pos="3767138" algn="l"/>
              </a:tabLst>
            </a:pPr>
            <a:r>
              <a:rPr lang="en-US" sz="2000" dirty="0" smtClean="0"/>
              <a:t>containing complex pore structures</a:t>
            </a:r>
          </a:p>
          <a:p>
            <a:pPr marL="355600" indent="-355600">
              <a:tabLst>
                <a:tab pos="3767138" algn="l"/>
              </a:tabLst>
            </a:pPr>
            <a:r>
              <a:rPr lang="en-US" sz="2000" dirty="0" smtClean="0"/>
              <a:t>2. </a:t>
            </a:r>
            <a:r>
              <a:rPr lang="en-US" sz="2000" b="1" dirty="0" smtClean="0"/>
              <a:t>Complex chromosomes </a:t>
            </a:r>
            <a:r>
              <a:rPr lang="en-US" sz="2000" dirty="0" smtClean="0"/>
              <a:t>composed of DNA and associated proteins that are</a:t>
            </a:r>
          </a:p>
          <a:p>
            <a:pPr marL="355600" indent="-355600">
              <a:tabLst>
                <a:tab pos="3767138" algn="l"/>
              </a:tabLst>
            </a:pPr>
            <a:r>
              <a:rPr lang="en-US" sz="2000" dirty="0" smtClean="0"/>
              <a:t>capable of compacting into mitotic structures</a:t>
            </a:r>
          </a:p>
          <a:p>
            <a:pPr marL="355600" indent="-355600">
              <a:tabLst>
                <a:tab pos="3767138" algn="l"/>
              </a:tabLst>
            </a:pPr>
            <a:r>
              <a:rPr lang="en-US" sz="2000" dirty="0" smtClean="0"/>
              <a:t>3. Complex </a:t>
            </a:r>
            <a:r>
              <a:rPr lang="en-US" sz="2000" b="1" dirty="0" smtClean="0"/>
              <a:t>membranous </a:t>
            </a:r>
            <a:r>
              <a:rPr lang="en-US" sz="2000" b="1" dirty="0" err="1" smtClean="0"/>
              <a:t>cytoplasmic</a:t>
            </a:r>
            <a:r>
              <a:rPr lang="en-US" sz="2000" b="1" dirty="0" smtClean="0"/>
              <a:t> organelles </a:t>
            </a:r>
            <a:r>
              <a:rPr lang="en-US" sz="2000" dirty="0" smtClean="0"/>
              <a:t>(includes endoplasmic</a:t>
            </a:r>
          </a:p>
          <a:p>
            <a:pPr marL="355600" indent="-355600">
              <a:tabLst>
                <a:tab pos="3767138" algn="l"/>
              </a:tabLst>
            </a:pPr>
            <a:r>
              <a:rPr lang="pt-BR" sz="2000" dirty="0" smtClean="0"/>
              <a:t>reticulum, Golgi complex, lysosomes, endosomes, peroxisomes, and</a:t>
            </a:r>
          </a:p>
          <a:p>
            <a:pPr marL="355600" indent="-355600">
              <a:tabLst>
                <a:tab pos="3767138" algn="l"/>
              </a:tabLst>
            </a:pPr>
            <a:r>
              <a:rPr lang="en-US" sz="2000" dirty="0" err="1" smtClean="0"/>
              <a:t>glyoxisomes</a:t>
            </a:r>
            <a:r>
              <a:rPr lang="en-US" sz="2000" dirty="0" smtClean="0"/>
              <a:t>)</a:t>
            </a:r>
          </a:p>
          <a:p>
            <a:pPr marL="355600" indent="-355600">
              <a:tabLst>
                <a:tab pos="3767138" algn="l"/>
              </a:tabLst>
            </a:pPr>
            <a:r>
              <a:rPr lang="en-US" sz="2000" dirty="0" smtClean="0"/>
              <a:t>4. Specialized </a:t>
            </a:r>
            <a:r>
              <a:rPr lang="en-US" sz="2000" dirty="0" err="1" smtClean="0"/>
              <a:t>cytoplasmic</a:t>
            </a:r>
            <a:r>
              <a:rPr lang="en-US" sz="2000" dirty="0" smtClean="0"/>
              <a:t> </a:t>
            </a:r>
            <a:r>
              <a:rPr lang="en-US" sz="2000" b="1" dirty="0" smtClean="0"/>
              <a:t>organelles for aerobic respiration </a:t>
            </a:r>
            <a:r>
              <a:rPr lang="en-US" sz="2000" dirty="0" smtClean="0"/>
              <a:t>(mitochondria) and</a:t>
            </a:r>
          </a:p>
          <a:p>
            <a:pPr marL="355600" indent="-355600">
              <a:tabLst>
                <a:tab pos="3767138" algn="l"/>
              </a:tabLst>
            </a:pPr>
            <a:r>
              <a:rPr lang="en-US" sz="2000" b="1" dirty="0" smtClean="0"/>
              <a:t>photosynthesis </a:t>
            </a:r>
            <a:r>
              <a:rPr lang="en-US" sz="2000" dirty="0" smtClean="0"/>
              <a:t>(chloroplasts)</a:t>
            </a:r>
          </a:p>
          <a:p>
            <a:pPr marL="355600" indent="-355600">
              <a:tabLst>
                <a:tab pos="3767138" algn="l"/>
              </a:tabLst>
            </a:pPr>
            <a:r>
              <a:rPr lang="en-US" sz="2000" dirty="0" smtClean="0"/>
              <a:t>5. </a:t>
            </a:r>
            <a:r>
              <a:rPr lang="en-US" sz="2000" b="1" dirty="0" smtClean="0"/>
              <a:t>Complex </a:t>
            </a:r>
            <a:r>
              <a:rPr lang="en-US" sz="2000" b="1" dirty="0" err="1" smtClean="0"/>
              <a:t>cytoskeletal</a:t>
            </a:r>
            <a:r>
              <a:rPr lang="en-US" sz="2000" b="1" dirty="0" smtClean="0"/>
              <a:t> </a:t>
            </a:r>
            <a:r>
              <a:rPr lang="en-US" sz="2000" dirty="0" smtClean="0"/>
              <a:t>system (including </a:t>
            </a:r>
            <a:r>
              <a:rPr lang="en-US" sz="2000" i="1" dirty="0" err="1" smtClean="0"/>
              <a:t>actin</a:t>
            </a:r>
            <a:r>
              <a:rPr lang="en-US" sz="2000" i="1" dirty="0" smtClean="0"/>
              <a:t> filaments, intermediate</a:t>
            </a:r>
          </a:p>
          <a:p>
            <a:pPr marL="355600" indent="-355600">
              <a:tabLst>
                <a:tab pos="3767138" algn="l"/>
              </a:tabLst>
            </a:pPr>
            <a:r>
              <a:rPr lang="en-US" sz="2000" i="1" dirty="0" smtClean="0"/>
              <a:t>filaments, and microtubules</a:t>
            </a:r>
            <a:r>
              <a:rPr lang="en-US" sz="2000" dirty="0" smtClean="0"/>
              <a:t>) and associated </a:t>
            </a:r>
            <a:r>
              <a:rPr lang="en-US" sz="2000" i="1" dirty="0" smtClean="0"/>
              <a:t>motor proteins</a:t>
            </a:r>
          </a:p>
          <a:p>
            <a:pPr marL="355600" indent="-355600">
              <a:tabLst>
                <a:tab pos="3767138" algn="l"/>
              </a:tabLst>
            </a:pPr>
            <a:r>
              <a:rPr lang="en-US" sz="2000" dirty="0" smtClean="0"/>
              <a:t>6. </a:t>
            </a:r>
            <a:r>
              <a:rPr lang="en-US" sz="2000" b="1" dirty="0" smtClean="0"/>
              <a:t>Complex</a:t>
            </a:r>
            <a:r>
              <a:rPr lang="en-US" sz="2000" dirty="0" smtClean="0"/>
              <a:t> </a:t>
            </a:r>
            <a:r>
              <a:rPr lang="en-US" sz="2000" b="1" dirty="0" smtClean="0"/>
              <a:t>flagella</a:t>
            </a:r>
            <a:r>
              <a:rPr lang="en-US" sz="2000" dirty="0" smtClean="0"/>
              <a:t> and </a:t>
            </a:r>
            <a:r>
              <a:rPr lang="en-US" sz="2000" b="1" dirty="0" smtClean="0"/>
              <a:t>cilia</a:t>
            </a:r>
          </a:p>
          <a:p>
            <a:pPr marL="355600" indent="-355600">
              <a:tabLst>
                <a:tab pos="3767138" algn="l"/>
              </a:tabLst>
            </a:pPr>
            <a:r>
              <a:rPr lang="en-US" sz="2000" dirty="0" smtClean="0"/>
              <a:t>7. Ability to ingest particulate material by enclosure within plasma membrane</a:t>
            </a:r>
          </a:p>
          <a:p>
            <a:pPr marL="355600" indent="-355600">
              <a:tabLst>
                <a:tab pos="3767138" algn="l"/>
              </a:tabLst>
            </a:pPr>
            <a:r>
              <a:rPr lang="en-US" sz="2000" dirty="0" smtClean="0"/>
              <a:t>vesicles (</a:t>
            </a:r>
            <a:r>
              <a:rPr lang="en-US" sz="2000" b="1" dirty="0" err="1" smtClean="0"/>
              <a:t>phagocytosis</a:t>
            </a:r>
            <a:r>
              <a:rPr lang="en-US" sz="2000" dirty="0" smtClean="0"/>
              <a:t>)</a:t>
            </a:r>
          </a:p>
          <a:p>
            <a:pPr marL="355600" indent="-355600">
              <a:tabLst>
                <a:tab pos="3767138" algn="l"/>
              </a:tabLst>
            </a:pPr>
            <a:r>
              <a:rPr lang="en-US" sz="2000" dirty="0" smtClean="0"/>
              <a:t>8. </a:t>
            </a:r>
            <a:r>
              <a:rPr lang="en-US" sz="2000" b="1" dirty="0" smtClean="0"/>
              <a:t>Cellulose‐containing cell walls </a:t>
            </a:r>
            <a:r>
              <a:rPr lang="en-US" sz="2000" dirty="0" smtClean="0"/>
              <a:t>(in plants)</a:t>
            </a:r>
          </a:p>
          <a:p>
            <a:pPr marL="355600" indent="-355600">
              <a:tabLst>
                <a:tab pos="3767138" algn="l"/>
              </a:tabLst>
            </a:pPr>
            <a:r>
              <a:rPr lang="en-US" sz="2000" dirty="0" smtClean="0"/>
              <a:t>9. Cell division using a microtubule‐containing </a:t>
            </a:r>
            <a:r>
              <a:rPr lang="en-US" sz="2000" b="1" dirty="0" smtClean="0"/>
              <a:t>mitotic spindle </a:t>
            </a:r>
            <a:r>
              <a:rPr lang="en-US" sz="2000" dirty="0" smtClean="0"/>
              <a:t>that separates</a:t>
            </a:r>
          </a:p>
          <a:p>
            <a:pPr marL="355600" indent="-355600">
              <a:tabLst>
                <a:tab pos="3767138" algn="l"/>
              </a:tabLst>
            </a:pPr>
            <a:r>
              <a:rPr lang="en-US" sz="2000" dirty="0" smtClean="0"/>
              <a:t>chromosomes</a:t>
            </a:r>
          </a:p>
          <a:p>
            <a:pPr marL="355600" indent="-355600">
              <a:tabLst>
                <a:tab pos="3767138" algn="l"/>
              </a:tabLst>
            </a:pPr>
            <a:r>
              <a:rPr lang="en-US" sz="2000" dirty="0" smtClean="0"/>
              <a:t>10. Presence of two copies of genes per cell (</a:t>
            </a:r>
            <a:r>
              <a:rPr lang="en-US" sz="2000" b="1" dirty="0" err="1" smtClean="0"/>
              <a:t>diploidy</a:t>
            </a:r>
            <a:r>
              <a:rPr lang="en-US" sz="2000" dirty="0" smtClean="0"/>
              <a:t>), one from each parent</a:t>
            </a:r>
          </a:p>
          <a:p>
            <a:pPr marL="355600" indent="-355600">
              <a:tabLst>
                <a:tab pos="3767138" algn="l"/>
              </a:tabLst>
            </a:pPr>
            <a:r>
              <a:rPr lang="en-US" sz="2000" dirty="0" smtClean="0"/>
              <a:t>11. Presence of 3 different RNA synthesizing enzymes ( </a:t>
            </a:r>
            <a:r>
              <a:rPr lang="en-US" sz="2000" b="1" dirty="0" smtClean="0"/>
              <a:t>3 RNA polymerases</a:t>
            </a:r>
            <a:r>
              <a:rPr lang="en-US" sz="2000" dirty="0" smtClean="0"/>
              <a:t>)</a:t>
            </a:r>
          </a:p>
          <a:p>
            <a:pPr marL="355600" indent="-355600">
              <a:tabLst>
                <a:tab pos="3767138" algn="l"/>
              </a:tabLst>
            </a:pPr>
            <a:r>
              <a:rPr lang="en-US" sz="2000" dirty="0" smtClean="0"/>
              <a:t>12. Sexual reproduction requiring </a:t>
            </a:r>
            <a:r>
              <a:rPr lang="en-US" sz="2000" b="1" dirty="0" smtClean="0"/>
              <a:t>meiosis and fertilization</a:t>
            </a:r>
            <a:endParaRPr lang="uk-UA" sz="2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3</a:t>
            </a:fld>
            <a:endParaRPr lang="ru-RU"/>
          </a:p>
        </p:txBody>
      </p:sp>
      <p:sp>
        <p:nvSpPr>
          <p:cNvPr id="5" name="Прямоугольник 4"/>
          <p:cNvSpPr/>
          <p:nvPr/>
        </p:nvSpPr>
        <p:spPr>
          <a:xfrm>
            <a:off x="0" y="0"/>
            <a:ext cx="9144000" cy="7171194"/>
          </a:xfrm>
          <a:prstGeom prst="rect">
            <a:avLst/>
          </a:prstGeom>
        </p:spPr>
        <p:txBody>
          <a:bodyPr wrap="square">
            <a:spAutoFit/>
          </a:bodyPr>
          <a:lstStyle/>
          <a:p>
            <a:pPr lvl="0" fontAlgn="base">
              <a:spcBef>
                <a:spcPct val="0"/>
              </a:spcBef>
              <a:spcAft>
                <a:spcPct val="0"/>
              </a:spcAft>
            </a:pPr>
            <a:r>
              <a:rPr lang="en-US" b="1" dirty="0" smtClean="0">
                <a:latin typeface="Calibri" pitchFamily="34" charset="0"/>
                <a:ea typeface="Times New Roman" pitchFamily="18" charset="0"/>
                <a:cs typeface="Times New Roman" pitchFamily="18" charset="0"/>
              </a:rPr>
              <a:t>                                                                         </a:t>
            </a:r>
            <a:r>
              <a:rPr lang="en-US" sz="2000" b="1" dirty="0" smtClean="0">
                <a:solidFill>
                  <a:srgbClr val="00B050"/>
                </a:solidFill>
                <a:latin typeface="Arial" pitchFamily="34" charset="0"/>
                <a:ea typeface="Times New Roman" pitchFamily="18" charset="0"/>
                <a:cs typeface="Arial" pitchFamily="34" charset="0"/>
              </a:rPr>
              <a:t>Medical biology</a:t>
            </a:r>
          </a:p>
          <a:p>
            <a:pPr lvl="0" fontAlgn="base">
              <a:spcBef>
                <a:spcPct val="0"/>
              </a:spcBef>
              <a:spcAft>
                <a:spcPct val="0"/>
              </a:spcAft>
            </a:pPr>
            <a:r>
              <a:rPr lang="en-US" sz="2000" b="1" dirty="0" smtClean="0">
                <a:latin typeface="Calibri" pitchFamily="34" charset="0"/>
                <a:ea typeface="Times New Roman" pitchFamily="18" charset="0"/>
                <a:cs typeface="Times New Roman" pitchFamily="18" charset="0"/>
              </a:rPr>
              <a:t>           </a:t>
            </a:r>
            <a:endParaRPr lang="en-US" sz="2000" dirty="0" smtClean="0">
              <a:latin typeface="Calibri" pitchFamily="34" charset="0"/>
              <a:ea typeface="Times New Roman" pitchFamily="18" charset="0"/>
              <a:cs typeface="Times New Roman" pitchFamily="18" charset="0"/>
            </a:endParaRPr>
          </a:p>
          <a:p>
            <a:pPr lvl="0" algn="ctr" fontAlgn="base">
              <a:spcBef>
                <a:spcPct val="0"/>
              </a:spcBef>
              <a:spcAft>
                <a:spcPct val="0"/>
              </a:spcAft>
            </a:pPr>
            <a:r>
              <a:rPr lang="en-US" sz="2000" b="1" dirty="0" smtClean="0">
                <a:solidFill>
                  <a:srgbClr val="00B050"/>
                </a:solidFill>
                <a:latin typeface="Calibri" pitchFamily="34" charset="0"/>
                <a:ea typeface="Times New Roman" pitchFamily="18" charset="0"/>
                <a:cs typeface="Times New Roman" pitchFamily="18" charset="0"/>
              </a:rPr>
              <a:t> 		       </a:t>
            </a:r>
            <a:r>
              <a:rPr lang="en-US" sz="2000" b="1" dirty="0" smtClean="0">
                <a:solidFill>
                  <a:srgbClr val="00B050"/>
                </a:solidFill>
                <a:latin typeface="Arial" pitchFamily="34" charset="0"/>
                <a:ea typeface="Times New Roman" pitchFamily="18" charset="0"/>
                <a:cs typeface="Arial" pitchFamily="34" charset="0"/>
              </a:rPr>
              <a:t>medicine           health care          laboratory diagnostics</a:t>
            </a:r>
          </a:p>
          <a:p>
            <a:pPr lvl="0" algn="ctr" fontAlgn="base">
              <a:spcBef>
                <a:spcPct val="0"/>
              </a:spcBef>
              <a:spcAft>
                <a:spcPct val="0"/>
              </a:spcAft>
            </a:pPr>
            <a:endParaRPr lang="en-US" sz="2000" dirty="0" smtClean="0">
              <a:latin typeface="Calibri" pitchFamily="34" charset="0"/>
              <a:ea typeface="Times New Roman" pitchFamily="18" charset="0"/>
              <a:cs typeface="Times New Roman" pitchFamily="18" charset="0"/>
            </a:endParaRPr>
          </a:p>
          <a:p>
            <a:pPr lvl="0" algn="ctr" fontAlgn="base">
              <a:spcBef>
                <a:spcPct val="0"/>
              </a:spcBef>
              <a:spcAft>
                <a:spcPct val="0"/>
              </a:spcAft>
            </a:pPr>
            <a:r>
              <a:rPr lang="en-US" sz="2000" dirty="0" smtClean="0">
                <a:latin typeface="Calibri" pitchFamily="34" charset="0"/>
                <a:ea typeface="Times New Roman" pitchFamily="18" charset="0"/>
                <a:cs typeface="Times New Roman" pitchFamily="18" charset="0"/>
              </a:rPr>
              <a:t>It includes </a:t>
            </a:r>
            <a:r>
              <a:rPr lang="en-US" sz="2000" b="1" dirty="0" smtClean="0">
                <a:latin typeface="Calibri" pitchFamily="34" charset="0"/>
                <a:ea typeface="Times New Roman" pitchFamily="18" charset="0"/>
                <a:cs typeface="Times New Roman" pitchFamily="18" charset="0"/>
              </a:rPr>
              <a:t>biomedical disciplines </a:t>
            </a:r>
            <a:r>
              <a:rPr lang="en-US" sz="2000" dirty="0" smtClean="0">
                <a:latin typeface="Calibri" pitchFamily="34" charset="0"/>
                <a:ea typeface="Times New Roman" pitchFamily="18" charset="0"/>
                <a:cs typeface="Times New Roman" pitchFamily="18" charset="0"/>
              </a:rPr>
              <a:t>and </a:t>
            </a:r>
            <a:r>
              <a:rPr lang="en-US" sz="2000" b="1" dirty="0" smtClean="0">
                <a:latin typeface="Calibri" pitchFamily="34" charset="0"/>
                <a:ea typeface="Times New Roman" pitchFamily="18" charset="0"/>
                <a:cs typeface="Times New Roman" pitchFamily="18" charset="0"/>
              </a:rPr>
              <a:t>areas of </a:t>
            </a:r>
            <a:r>
              <a:rPr lang="en-US" sz="2000" dirty="0" smtClean="0">
                <a:latin typeface="Calibri" pitchFamily="34" charset="0"/>
                <a:ea typeface="Times New Roman" pitchFamily="18" charset="0"/>
                <a:cs typeface="Times New Roman" pitchFamily="18" charset="0"/>
              </a:rPr>
              <a:t>:</a:t>
            </a:r>
            <a:endParaRPr lang="ru-RU" sz="2000" dirty="0" smtClean="0">
              <a:latin typeface="Arial" pitchFamily="34" charset="0"/>
            </a:endParaRPr>
          </a:p>
          <a:p>
            <a:pPr lvl="0"/>
            <a:r>
              <a:rPr lang="en-US" sz="2000" dirty="0" smtClean="0">
                <a:hlinkClick r:id="rId3"/>
              </a:rPr>
              <a:t>molecular biology</a:t>
            </a:r>
            <a:r>
              <a:rPr lang="en-US" sz="2000" dirty="0" smtClean="0"/>
              <a:t>, </a:t>
            </a:r>
            <a:r>
              <a:rPr lang="en-US" sz="2000" dirty="0" smtClean="0">
                <a:hlinkClick r:id="rId4"/>
              </a:rPr>
              <a:t>biochemistry</a:t>
            </a:r>
            <a:r>
              <a:rPr lang="en-US" sz="2000" dirty="0" smtClean="0"/>
              <a:t>, </a:t>
            </a:r>
            <a:r>
              <a:rPr lang="en-US" sz="2000" dirty="0" smtClean="0">
                <a:hlinkClick r:id="rId5"/>
              </a:rPr>
              <a:t>biophysics</a:t>
            </a:r>
            <a:r>
              <a:rPr lang="en-US" sz="2000" dirty="0" smtClean="0"/>
              <a:t>, </a:t>
            </a:r>
            <a:r>
              <a:rPr lang="en-US" sz="2000" dirty="0" smtClean="0">
                <a:hlinkClick r:id="rId6"/>
              </a:rPr>
              <a:t>biotechnology</a:t>
            </a:r>
            <a:r>
              <a:rPr lang="en-US" sz="2000" dirty="0" smtClean="0"/>
              <a:t>, </a:t>
            </a:r>
            <a:r>
              <a:rPr lang="en-US" sz="2000" dirty="0" smtClean="0">
                <a:hlinkClick r:id="rId7"/>
              </a:rPr>
              <a:t>cell biology</a:t>
            </a:r>
            <a:r>
              <a:rPr lang="en-US" sz="2000" dirty="0" smtClean="0"/>
              <a:t>, </a:t>
            </a:r>
            <a:r>
              <a:rPr lang="en-US" sz="2000" dirty="0" err="1" smtClean="0">
                <a:hlinkClick r:id="rId8"/>
              </a:rPr>
              <a:t>nanobiotechnology</a:t>
            </a:r>
            <a:r>
              <a:rPr lang="en-US" sz="2000" dirty="0" smtClean="0"/>
              <a:t>, </a:t>
            </a:r>
            <a:r>
              <a:rPr lang="en-US" sz="2000" dirty="0" smtClean="0">
                <a:hlinkClick r:id="rId9"/>
              </a:rPr>
              <a:t>biological engineering</a:t>
            </a:r>
            <a:r>
              <a:rPr lang="en-US" sz="2000" dirty="0" smtClean="0"/>
              <a:t>, </a:t>
            </a:r>
            <a:r>
              <a:rPr lang="en-US" sz="2000" dirty="0" smtClean="0">
                <a:hlinkClick r:id="rId10"/>
              </a:rPr>
              <a:t>laboratory medical biology</a:t>
            </a:r>
            <a:r>
              <a:rPr lang="en-US" sz="2000" dirty="0" smtClean="0"/>
              <a:t>, </a:t>
            </a:r>
            <a:r>
              <a:rPr lang="en-US" sz="2000" dirty="0" smtClean="0">
                <a:hlinkClick r:id="rId11"/>
              </a:rPr>
              <a:t>embryology</a:t>
            </a:r>
            <a:r>
              <a:rPr lang="en-US" sz="2000" dirty="0" smtClean="0"/>
              <a:t>, </a:t>
            </a:r>
            <a:r>
              <a:rPr lang="en-US" sz="2000" dirty="0" err="1" smtClean="0">
                <a:hlinkClick r:id="rId12"/>
              </a:rPr>
              <a:t>cytogenetics</a:t>
            </a:r>
            <a:r>
              <a:rPr lang="en-US" sz="2000" dirty="0" smtClean="0"/>
              <a:t>, </a:t>
            </a:r>
            <a:r>
              <a:rPr lang="en-US" sz="2000" dirty="0" smtClean="0">
                <a:hlinkClick r:id="rId13"/>
              </a:rPr>
              <a:t>genetics</a:t>
            </a:r>
            <a:r>
              <a:rPr lang="en-US" sz="2000" dirty="0" smtClean="0"/>
              <a:t>, </a:t>
            </a:r>
            <a:r>
              <a:rPr lang="en-US" sz="2000" dirty="0" smtClean="0">
                <a:hlinkClick r:id="rId14"/>
              </a:rPr>
              <a:t>gene</a:t>
            </a:r>
            <a:r>
              <a:rPr lang="ru-RU" sz="2000" dirty="0" smtClean="0">
                <a:hlinkClick r:id="rId14"/>
              </a:rPr>
              <a:t> </a:t>
            </a:r>
            <a:r>
              <a:rPr lang="en-US" sz="2000" dirty="0" smtClean="0">
                <a:hlinkClick r:id="rId14"/>
              </a:rPr>
              <a:t>therapy</a:t>
            </a:r>
            <a:r>
              <a:rPr lang="en-US" sz="2000" dirty="0" smtClean="0"/>
              <a:t>, </a:t>
            </a:r>
            <a:r>
              <a:rPr lang="ru-RU" sz="2000" dirty="0" err="1" smtClean="0">
                <a:hlinkClick r:id="rId15"/>
              </a:rPr>
              <a:t>bioinformatics</a:t>
            </a:r>
            <a:r>
              <a:rPr lang="ru-RU" sz="2000" dirty="0" smtClean="0"/>
              <a:t>, </a:t>
            </a:r>
            <a:r>
              <a:rPr lang="ru-RU" sz="2000" dirty="0" err="1" smtClean="0">
                <a:hlinkClick r:id="rId16"/>
              </a:rPr>
              <a:t>biostatistics</a:t>
            </a:r>
            <a:r>
              <a:rPr lang="ru-RU" sz="2000" dirty="0" smtClean="0"/>
              <a:t>, </a:t>
            </a:r>
            <a:r>
              <a:rPr lang="ru-RU" sz="2000" dirty="0" err="1" smtClean="0">
                <a:hlinkClick r:id="rId17"/>
              </a:rPr>
              <a:t>systems</a:t>
            </a:r>
            <a:r>
              <a:rPr lang="ru-RU" sz="2000" dirty="0" smtClean="0">
                <a:hlinkClick r:id="rId17"/>
              </a:rPr>
              <a:t> </a:t>
            </a:r>
            <a:r>
              <a:rPr lang="ru-RU" sz="2000" dirty="0" err="1" smtClean="0">
                <a:hlinkClick r:id="rId17"/>
              </a:rPr>
              <a:t>biology</a:t>
            </a:r>
            <a:r>
              <a:rPr lang="ru-RU" sz="2000" dirty="0" smtClean="0"/>
              <a:t>, </a:t>
            </a:r>
            <a:r>
              <a:rPr lang="ru-RU" sz="2000" dirty="0" err="1" smtClean="0">
                <a:hlinkClick r:id="rId18"/>
              </a:rPr>
              <a:t>microbiology</a:t>
            </a:r>
            <a:r>
              <a:rPr lang="ru-RU" sz="2000" dirty="0" smtClean="0"/>
              <a:t>, </a:t>
            </a:r>
            <a:r>
              <a:rPr lang="ru-RU" sz="2000" dirty="0" err="1" smtClean="0">
                <a:hlinkClick r:id="rId19"/>
              </a:rPr>
              <a:t>virology</a:t>
            </a:r>
            <a:r>
              <a:rPr lang="ru-RU" sz="2000" dirty="0" smtClean="0"/>
              <a:t>, </a:t>
            </a:r>
            <a:r>
              <a:rPr lang="ru-RU" sz="2000" dirty="0" err="1" smtClean="0">
                <a:hlinkClick r:id="rId20"/>
              </a:rPr>
              <a:t>parasitology</a:t>
            </a:r>
            <a:r>
              <a:rPr lang="ru-RU" sz="2000" dirty="0" smtClean="0"/>
              <a:t>, </a:t>
            </a:r>
            <a:r>
              <a:rPr lang="ru-RU" sz="2000" dirty="0" err="1" smtClean="0">
                <a:hlinkClick r:id="rId21"/>
              </a:rPr>
              <a:t>physiology</a:t>
            </a:r>
            <a:r>
              <a:rPr lang="ru-RU" sz="2000" dirty="0" smtClean="0"/>
              <a:t>, </a:t>
            </a:r>
            <a:r>
              <a:rPr lang="ru-RU" sz="2000" dirty="0" err="1" smtClean="0">
                <a:hlinkClick r:id="rId22"/>
              </a:rPr>
              <a:t>pathology</a:t>
            </a:r>
            <a:r>
              <a:rPr lang="ru-RU" sz="2000" dirty="0" smtClean="0"/>
              <a:t>, </a:t>
            </a:r>
            <a:r>
              <a:rPr lang="en-US" sz="2000" dirty="0" smtClean="0">
                <a:hlinkClick r:id="rId23"/>
              </a:rPr>
              <a:t>toxicology</a:t>
            </a:r>
            <a:r>
              <a:rPr lang="en-US" sz="2000" dirty="0" smtClean="0"/>
              <a:t>, etc. that mainly concern </a:t>
            </a:r>
            <a:r>
              <a:rPr lang="en-US" sz="2000" dirty="0" smtClean="0">
                <a:hlinkClick r:id="rId24"/>
              </a:rPr>
              <a:t>life sciences</a:t>
            </a:r>
            <a:r>
              <a:rPr lang="en-US" sz="2000" dirty="0" smtClean="0"/>
              <a:t> as applied to </a:t>
            </a:r>
            <a:r>
              <a:rPr lang="en-US" sz="2000" dirty="0" smtClean="0">
                <a:hlinkClick r:id="rId25"/>
              </a:rPr>
              <a:t>medicine</a:t>
            </a:r>
            <a:r>
              <a:rPr lang="en-US" sz="2000" dirty="0" smtClean="0"/>
              <a:t>. </a:t>
            </a:r>
            <a:endParaRPr lang="ru-RU" sz="2000" dirty="0" smtClean="0"/>
          </a:p>
          <a:p>
            <a:r>
              <a:rPr lang="en-US" sz="2000" b="1" dirty="0" smtClean="0"/>
              <a:t>wide range approaches</a:t>
            </a:r>
            <a:r>
              <a:rPr lang="en-US" sz="2000" dirty="0" smtClean="0"/>
              <a:t>: from an </a:t>
            </a:r>
            <a:r>
              <a:rPr lang="en-US" sz="2000" i="1" dirty="0" smtClean="0">
                <a:hlinkClick r:id="rId26"/>
              </a:rPr>
              <a:t>in vitro </a:t>
            </a:r>
            <a:r>
              <a:rPr lang="en-US" sz="2000" dirty="0" smtClean="0">
                <a:hlinkClick r:id="rId26"/>
              </a:rPr>
              <a:t>diagnostics</a:t>
            </a:r>
            <a:r>
              <a:rPr lang="en-US" sz="2000" dirty="0" smtClean="0"/>
              <a:t> to the </a:t>
            </a:r>
            <a:r>
              <a:rPr lang="en-US" sz="2000" i="1" dirty="0" smtClean="0">
                <a:hlinkClick r:id="rId27"/>
              </a:rPr>
              <a:t>in vitro </a:t>
            </a:r>
            <a:r>
              <a:rPr lang="en-US" sz="2000" dirty="0" err="1" smtClean="0">
                <a:hlinkClick r:id="rId27"/>
              </a:rPr>
              <a:t>fertilisation</a:t>
            </a:r>
            <a:r>
              <a:rPr lang="en-US" sz="2000" dirty="0" smtClean="0"/>
              <a:t>, </a:t>
            </a:r>
            <a:endParaRPr lang="ru-RU" sz="2000" dirty="0" smtClean="0"/>
          </a:p>
          <a:p>
            <a:r>
              <a:rPr lang="en-US" sz="2000" dirty="0" smtClean="0"/>
              <a:t>from the molecular basis of a </a:t>
            </a:r>
            <a:r>
              <a:rPr lang="en-US" sz="2000" dirty="0" smtClean="0">
                <a:hlinkClick r:id="rId28"/>
              </a:rPr>
              <a:t>cystic fibrosis</a:t>
            </a:r>
            <a:r>
              <a:rPr lang="en-US" sz="2000" dirty="0" smtClean="0"/>
              <a:t> to the </a:t>
            </a:r>
            <a:r>
              <a:rPr lang="en-US" sz="2000" dirty="0" smtClean="0">
                <a:hlinkClick r:id="rId29"/>
              </a:rPr>
              <a:t>HIV</a:t>
            </a:r>
            <a:r>
              <a:rPr lang="en-US" sz="2000" dirty="0" smtClean="0"/>
              <a:t> population dynamics, </a:t>
            </a:r>
          </a:p>
          <a:p>
            <a:r>
              <a:rPr lang="en-US" sz="2000" dirty="0" smtClean="0"/>
              <a:t>from the understanding molecular interactions to the study of the </a:t>
            </a:r>
            <a:r>
              <a:rPr lang="en-US" sz="2000" dirty="0" smtClean="0">
                <a:hlinkClick r:id="rId30"/>
              </a:rPr>
              <a:t>carcinogenesis</a:t>
            </a:r>
            <a:r>
              <a:rPr lang="en-US" sz="2000" dirty="0" smtClean="0"/>
              <a:t>, from a </a:t>
            </a:r>
            <a:r>
              <a:rPr lang="en-US" sz="2000" dirty="0" smtClean="0">
                <a:hlinkClick r:id="rId31"/>
              </a:rPr>
              <a:t>single-nucleotide polymorphism</a:t>
            </a:r>
            <a:r>
              <a:rPr lang="en-US" sz="2000" dirty="0" smtClean="0"/>
              <a:t> (SNP) to the </a:t>
            </a:r>
            <a:r>
              <a:rPr lang="en-US" sz="2000" dirty="0" smtClean="0">
                <a:hlinkClick r:id="rId14"/>
              </a:rPr>
              <a:t>gene therapy</a:t>
            </a:r>
            <a:r>
              <a:rPr lang="en-US" sz="2000" dirty="0" smtClean="0"/>
              <a:t>. </a:t>
            </a:r>
            <a:endParaRPr lang="ru-RU" sz="2000" dirty="0" smtClean="0"/>
          </a:p>
          <a:p>
            <a:pPr lvl="0"/>
            <a:r>
              <a:rPr lang="en-US" sz="2000" b="1" dirty="0" smtClean="0"/>
              <a:t>based on </a:t>
            </a:r>
            <a:r>
              <a:rPr lang="en-US" sz="2000" b="1" dirty="0" smtClean="0">
                <a:hlinkClick r:id="rId3"/>
              </a:rPr>
              <a:t>molecular biology</a:t>
            </a:r>
            <a:r>
              <a:rPr lang="en-US" sz="2000" b="1" dirty="0" smtClean="0"/>
              <a:t>, </a:t>
            </a:r>
            <a:r>
              <a:rPr lang="en-US" sz="2000" dirty="0" smtClean="0"/>
              <a:t>combines all issues of developing </a:t>
            </a:r>
            <a:r>
              <a:rPr lang="en-US" sz="2000" dirty="0" smtClean="0">
                <a:hlinkClick r:id="rId32"/>
              </a:rPr>
              <a:t>molecular medicine</a:t>
            </a:r>
            <a:r>
              <a:rPr lang="en-US" sz="2000" dirty="0" smtClean="0"/>
              <a:t> into large-scale structural and functional relationships of the human </a:t>
            </a:r>
            <a:r>
              <a:rPr lang="en-US" sz="2000" dirty="0" smtClean="0">
                <a:hlinkClick r:id="rId33"/>
              </a:rPr>
              <a:t>genome</a:t>
            </a:r>
            <a:r>
              <a:rPr lang="en-US" sz="2000" dirty="0" smtClean="0"/>
              <a:t>, </a:t>
            </a:r>
            <a:r>
              <a:rPr lang="en-US" sz="2000" dirty="0" err="1" smtClean="0">
                <a:hlinkClick r:id="rId34"/>
              </a:rPr>
              <a:t>transcriptome</a:t>
            </a:r>
            <a:r>
              <a:rPr lang="en-US" sz="2000" dirty="0" smtClean="0"/>
              <a:t>, </a:t>
            </a:r>
            <a:r>
              <a:rPr lang="en-US" sz="2000" dirty="0" smtClean="0">
                <a:hlinkClick r:id="rId35"/>
              </a:rPr>
              <a:t>proteome</a:t>
            </a:r>
            <a:r>
              <a:rPr lang="en-US" sz="2000" dirty="0" smtClean="0"/>
              <a:t> &amp; </a:t>
            </a:r>
            <a:r>
              <a:rPr lang="en-US" sz="2000" dirty="0" err="1" smtClean="0">
                <a:hlinkClick r:id="rId36"/>
              </a:rPr>
              <a:t>metabolome</a:t>
            </a:r>
            <a:r>
              <a:rPr lang="en-US" sz="2000" dirty="0" smtClean="0"/>
              <a:t> with the particular point of view of </a:t>
            </a:r>
            <a:r>
              <a:rPr lang="en-US" sz="2000" b="1" dirty="0" smtClean="0"/>
              <a:t>devising new tech for prediction, diagnosis &amp; therapy</a:t>
            </a:r>
            <a:r>
              <a:rPr lang="en-US" sz="2000" dirty="0" smtClean="0"/>
              <a:t>. </a:t>
            </a:r>
          </a:p>
          <a:p>
            <a:pPr lvl="0"/>
            <a:r>
              <a:rPr lang="en-US" sz="2000" dirty="0" smtClean="0"/>
              <a:t>Cytology, Cytogenetic &amp; Genetics, </a:t>
            </a:r>
            <a:r>
              <a:rPr lang="en-US" sz="2000" dirty="0" err="1" smtClean="0"/>
              <a:t>Parasitology</a:t>
            </a:r>
            <a:r>
              <a:rPr lang="en-US" sz="2000" dirty="0" smtClean="0"/>
              <a:t>, Molecular Biology you will learn in your 1</a:t>
            </a:r>
            <a:r>
              <a:rPr lang="en-US" sz="2000" baseline="30000" dirty="0" smtClean="0"/>
              <a:t>st</a:t>
            </a:r>
            <a:r>
              <a:rPr lang="en-US" sz="2000" dirty="0" smtClean="0"/>
              <a:t> year of study in our University.</a:t>
            </a:r>
          </a:p>
          <a:p>
            <a:pPr lvl="0"/>
            <a:endParaRPr lang="en-US" sz="2000" dirty="0" smtClean="0"/>
          </a:p>
          <a:p>
            <a:pPr lvl="0"/>
            <a:endParaRPr lang="en-US" sz="2000" dirty="0" smtClean="0"/>
          </a:p>
          <a:p>
            <a:pPr lvl="0"/>
            <a:endParaRPr lang="ru-RU" sz="2000" dirty="0"/>
          </a:p>
        </p:txBody>
      </p:sp>
      <p:cxnSp>
        <p:nvCxnSpPr>
          <p:cNvPr id="6" name="Прямая со стрелкой 5"/>
          <p:cNvCxnSpPr/>
          <p:nvPr/>
        </p:nvCxnSpPr>
        <p:spPr>
          <a:xfrm flipH="1">
            <a:off x="3491880" y="404664"/>
            <a:ext cx="576064" cy="2880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Прямая со стрелкой 7"/>
          <p:cNvCxnSpPr/>
          <p:nvPr/>
        </p:nvCxnSpPr>
        <p:spPr>
          <a:xfrm>
            <a:off x="4860032" y="332656"/>
            <a:ext cx="0"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a:off x="5508104" y="404664"/>
            <a:ext cx="648072"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46040"/>
            <a:ext cx="9144000" cy="1143000"/>
          </a:xfrm>
        </p:spPr>
        <p:txBody>
          <a:bodyPr>
            <a:normAutofit fontScale="90000"/>
          </a:bodyPr>
          <a:lstStyle/>
          <a:p>
            <a:pPr algn="l"/>
            <a:r>
              <a:rPr lang="en-US" sz="3100" b="1" dirty="0" smtClean="0"/>
              <a:t/>
            </a:r>
            <a:br>
              <a:rPr lang="en-US" sz="3100" b="1" dirty="0" smtClean="0"/>
            </a:br>
            <a:r>
              <a:rPr lang="en-US" sz="3100" b="1" dirty="0" smtClean="0"/>
              <a:t/>
            </a:r>
            <a:br>
              <a:rPr lang="en-US" sz="3100" b="1" dirty="0" smtClean="0"/>
            </a:br>
            <a:r>
              <a:rPr lang="en-US" sz="2400" b="1" dirty="0" smtClean="0">
                <a:latin typeface="Arial" pitchFamily="34" charset="0"/>
                <a:cs typeface="Arial" pitchFamily="34" charset="0"/>
              </a:rPr>
              <a:t>Prokaryotic cell </a:t>
            </a:r>
            <a:r>
              <a:rPr lang="en-US" sz="2400" dirty="0" smtClean="0">
                <a:latin typeface="Arial" pitchFamily="34" charset="0"/>
                <a:cs typeface="Arial" pitchFamily="34" charset="0"/>
              </a:rPr>
              <a:t>keeps genetic information in </a:t>
            </a:r>
            <a:r>
              <a:rPr lang="en-US" sz="2400" b="1" i="1" dirty="0" err="1" smtClean="0">
                <a:latin typeface="Arial" pitchFamily="34" charset="0"/>
                <a:cs typeface="Arial" pitchFamily="34" charset="0"/>
              </a:rPr>
              <a:t>nucleoid</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a poorly demarcated region of the cell that lacks a boundary membrane to separate it from the surrounding cytoplasm. In contrast, </a:t>
            </a:r>
            <a:r>
              <a:rPr lang="en-US" sz="2400" b="1" dirty="0" smtClean="0">
                <a:latin typeface="Arial" pitchFamily="34" charset="0"/>
                <a:cs typeface="Arial" pitchFamily="34" charset="0"/>
              </a:rPr>
              <a:t>eukaryotic cells </a:t>
            </a:r>
            <a:r>
              <a:rPr lang="en-US" sz="2400" dirty="0" smtClean="0">
                <a:latin typeface="Arial" pitchFamily="34" charset="0"/>
                <a:cs typeface="Arial" pitchFamily="34" charset="0"/>
              </a:rPr>
              <a:t>possess a </a:t>
            </a:r>
            <a:r>
              <a:rPr lang="en-US" sz="2400" b="1" dirty="0" smtClean="0">
                <a:latin typeface="Arial" pitchFamily="34" charset="0"/>
                <a:cs typeface="Arial" pitchFamily="34" charset="0"/>
              </a:rPr>
              <a:t>nucleus, </a:t>
            </a:r>
            <a:r>
              <a:rPr lang="en-US" sz="2400" dirty="0" smtClean="0">
                <a:latin typeface="Arial" pitchFamily="34" charset="0"/>
                <a:cs typeface="Arial" pitchFamily="34" charset="0"/>
              </a:rPr>
              <a:t>a region bounded by a complex membranous structure called the </a:t>
            </a:r>
            <a:r>
              <a:rPr lang="en-US" sz="2400" b="1" i="1" dirty="0" smtClean="0">
                <a:latin typeface="Arial" pitchFamily="34" charset="0"/>
                <a:cs typeface="Arial" pitchFamily="34" charset="0"/>
              </a:rPr>
              <a:t>nuclear envelope.</a:t>
            </a:r>
            <a:r>
              <a:rPr lang="en-US" sz="2400" b="1" dirty="0" smtClean="0">
                <a:latin typeface="Arial" pitchFamily="34" charset="0"/>
                <a:cs typeface="Arial" pitchFamily="34" charset="0"/>
              </a:rPr>
              <a:t>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t>
            </a:r>
            <a:r>
              <a:rPr lang="en-US" sz="2400" dirty="0" smtClean="0">
                <a:latin typeface="Arial" pitchFamily="34" charset="0"/>
                <a:cs typeface="Arial" pitchFamily="34" charset="0"/>
              </a:rPr>
              <a:t>Prokaryotic cells contain relatively small amounts of DNA: the total length of the DNA of a bacterium ranges from about </a:t>
            </a:r>
            <a:r>
              <a:rPr lang="en-US" sz="2400" b="1" dirty="0" smtClean="0">
                <a:latin typeface="Arial" pitchFamily="34" charset="0"/>
                <a:cs typeface="Arial" pitchFamily="34" charset="0"/>
              </a:rPr>
              <a:t>0.25-3 mm</a:t>
            </a:r>
            <a:r>
              <a:rPr lang="en-US" sz="2400" dirty="0" smtClean="0">
                <a:latin typeface="Arial" pitchFamily="34" charset="0"/>
                <a:cs typeface="Arial" pitchFamily="34" charset="0"/>
              </a:rPr>
              <a:t>, which is sufficient to code for a few thousand proteins. Although the simplest eukaryotic cells have only slightly more DNA (</a:t>
            </a:r>
            <a:r>
              <a:rPr lang="en-US" sz="2400" b="1" dirty="0" smtClean="0">
                <a:latin typeface="Arial" pitchFamily="34" charset="0"/>
                <a:cs typeface="Arial" pitchFamily="34" charset="0"/>
              </a:rPr>
              <a:t>4.6 mm </a:t>
            </a:r>
            <a:r>
              <a:rPr lang="en-US" sz="2400" dirty="0" smtClean="0">
                <a:latin typeface="Arial" pitchFamily="34" charset="0"/>
                <a:cs typeface="Arial" pitchFamily="34" charset="0"/>
              </a:rPr>
              <a:t>in yeast) than the most complex prokaryotes, most eukaryotic cells (even those of eukaryotic microorganisms) contain </a:t>
            </a:r>
            <a:r>
              <a:rPr lang="en-US" sz="2400" b="1" dirty="0" smtClean="0">
                <a:latin typeface="Arial" pitchFamily="34" charset="0"/>
                <a:cs typeface="Arial" pitchFamily="34" charset="0"/>
              </a:rPr>
              <a:t>several orders of magnitude more genetic information</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Numerous chromosomes</a:t>
            </a:r>
            <a:r>
              <a:rPr lang="en-US" sz="2400" dirty="0" smtClean="0">
                <a:latin typeface="Arial" pitchFamily="34" charset="0"/>
                <a:cs typeface="Arial" pitchFamily="34" charset="0"/>
              </a:rPr>
              <a:t> of an eukaryotic cell consist of fibers containing both </a:t>
            </a:r>
            <a:r>
              <a:rPr lang="en-US" sz="2400" b="1" dirty="0" smtClean="0">
                <a:latin typeface="Arial" pitchFamily="34" charset="0"/>
                <a:cs typeface="Arial" pitchFamily="34" charset="0"/>
              </a:rPr>
              <a:t>DNA and protein</a:t>
            </a:r>
            <a:r>
              <a:rPr lang="en-US" sz="2400" dirty="0" smtClean="0">
                <a:latin typeface="Arial" pitchFamily="34" charset="0"/>
                <a:cs typeface="Arial" pitchFamily="34" charset="0"/>
              </a:rPr>
              <a:t>, whereas the single chromosome of a prokaryotic cell consists essentially of </a:t>
            </a:r>
            <a:r>
              <a:rPr lang="en-US" sz="2400" b="1" dirty="0" smtClean="0">
                <a:latin typeface="Arial" pitchFamily="34" charset="0"/>
                <a:cs typeface="Arial" pitchFamily="34" charset="0"/>
              </a:rPr>
              <a:t>"naked" DNA</a:t>
            </a:r>
            <a:r>
              <a:rPr lang="en-US" sz="2400" dirty="0" smtClean="0">
                <a:latin typeface="Arial" pitchFamily="34" charset="0"/>
                <a:cs typeface="Arial" pitchFamily="34" charset="0"/>
              </a:rPr>
              <a:t>. The cytoplasm of the 2 types of cells is also very different. The cytoplasm of a eukaryotic cell is filled with a great diversity of structures, as is readily apparent from the most superficial examination in EM of nearly any eukaryotic cell. </a:t>
            </a:r>
            <a:endParaRPr lang="ru-RU" sz="2400" dirty="0">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D4FEE247-F1D9-4978-BC24-E4E20778E7B9}" type="slidenum">
              <a:rPr lang="ru-RU" smtClean="0"/>
              <a:pPr/>
              <a:t>30</a:t>
            </a:fld>
            <a:endParaRPr lang="ru-RU"/>
          </a:p>
        </p:txBody>
      </p:sp>
      <p:sp>
        <p:nvSpPr>
          <p:cNvPr id="4" name="Прямоугольник 3"/>
          <p:cNvSpPr/>
          <p:nvPr/>
        </p:nvSpPr>
        <p:spPr>
          <a:xfrm>
            <a:off x="0" y="-261610"/>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b="1" dirty="0" smtClean="0"/>
              <a:t> </a:t>
            </a:r>
            <a:r>
              <a:rPr lang="en-US" sz="3200" b="1" dirty="0" smtClean="0"/>
              <a:t>Differences between pro- and </a:t>
            </a:r>
            <a:r>
              <a:rPr lang="en-US" sz="3200" b="1" dirty="0" err="1" smtClean="0"/>
              <a:t>eukariotic</a:t>
            </a:r>
            <a:r>
              <a:rPr lang="en-US" sz="3200" b="1" dirty="0" smtClean="0"/>
              <a:t> cells </a:t>
            </a:r>
            <a:endParaRPr lang="ru-RU" sz="3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060848"/>
            <a:ext cx="9144000" cy="2655168"/>
          </a:xfrm>
        </p:spPr>
        <p:txBody>
          <a:bodyPr>
            <a:normAutofit fontScale="90000"/>
          </a:bodyPr>
          <a:lstStyle/>
          <a:p>
            <a:pPr algn="l"/>
            <a:r>
              <a:rPr lang="en-US" sz="2700" dirty="0" smtClean="0"/>
              <a:t/>
            </a:r>
            <a:br>
              <a:rPr lang="en-US" sz="2700" dirty="0" smtClean="0"/>
            </a:br>
            <a:r>
              <a:rPr lang="en-US" sz="2700" dirty="0" smtClean="0"/>
              <a:t>- array of</a:t>
            </a:r>
            <a:r>
              <a:rPr lang="en-US" sz="2700" b="1" dirty="0" smtClean="0"/>
              <a:t> </a:t>
            </a:r>
            <a:r>
              <a:rPr lang="en-US" sz="2700" dirty="0" smtClean="0"/>
              <a:t>membranous and membrane-bound organelles. </a:t>
            </a:r>
            <a:r>
              <a:rPr lang="en-US" sz="2700" i="1" dirty="0" smtClean="0"/>
              <a:t>For ex</a:t>
            </a:r>
            <a:r>
              <a:rPr lang="en-US" sz="2700" dirty="0" smtClean="0"/>
              <a:t>., </a:t>
            </a:r>
            <a:r>
              <a:rPr lang="en-US" sz="2700" b="1" i="1" dirty="0" smtClean="0"/>
              <a:t>mitochondria</a:t>
            </a:r>
            <a:r>
              <a:rPr lang="en-US" sz="2700" dirty="0" smtClean="0"/>
              <a:t>, where chemical energy is made available to fuel cellular activities; </a:t>
            </a:r>
            <a:br>
              <a:rPr lang="en-US" sz="2700" dirty="0" smtClean="0"/>
            </a:br>
            <a:r>
              <a:rPr lang="en-US" sz="2700" dirty="0" smtClean="0"/>
              <a:t>an </a:t>
            </a:r>
            <a:r>
              <a:rPr lang="en-US" sz="2700" b="1" i="1" dirty="0" smtClean="0"/>
              <a:t>endoplasmic reticulum</a:t>
            </a:r>
            <a:r>
              <a:rPr lang="en-US" sz="2700" dirty="0" smtClean="0"/>
              <a:t>, where many of a </a:t>
            </a:r>
            <a:r>
              <a:rPr lang="en-US" sz="2700" b="1" dirty="0" smtClean="0"/>
              <a:t>cell's proteins and lipids are manufactured; </a:t>
            </a:r>
            <a:r>
              <a:rPr lang="en-US" sz="2700" dirty="0" smtClean="0"/>
              <a:t/>
            </a:r>
            <a:br>
              <a:rPr lang="en-US" sz="2700" dirty="0" smtClean="0"/>
            </a:br>
            <a:r>
              <a:rPr lang="en-US" sz="2700" b="1" i="1" dirty="0" smtClean="0"/>
              <a:t>Golgi complexes</a:t>
            </a:r>
            <a:r>
              <a:rPr lang="en-US" sz="2700" dirty="0" smtClean="0"/>
              <a:t>, where materials are </a:t>
            </a:r>
            <a:r>
              <a:rPr lang="en-US" sz="2700" b="1" dirty="0" smtClean="0"/>
              <a:t>sorted</a:t>
            </a:r>
            <a:r>
              <a:rPr lang="en-US" sz="2700" dirty="0" smtClean="0"/>
              <a:t>, </a:t>
            </a:r>
            <a:r>
              <a:rPr lang="en-US" sz="2700" b="1" dirty="0" smtClean="0"/>
              <a:t>modified</a:t>
            </a:r>
            <a:r>
              <a:rPr lang="en-US" sz="2700" dirty="0" smtClean="0"/>
              <a:t>, and </a:t>
            </a:r>
            <a:r>
              <a:rPr lang="en-US" sz="2700" b="1" dirty="0" smtClean="0"/>
              <a:t>sent</a:t>
            </a:r>
            <a:r>
              <a:rPr lang="en-US" sz="2700" dirty="0" smtClean="0"/>
              <a:t> to specific cellular destinations; </a:t>
            </a:r>
            <a:br>
              <a:rPr lang="en-US" sz="2700" dirty="0" smtClean="0"/>
            </a:br>
            <a:r>
              <a:rPr lang="en-US" sz="2700" dirty="0" smtClean="0"/>
              <a:t>membrane-bound </a:t>
            </a:r>
            <a:r>
              <a:rPr lang="en-US" sz="2700" b="1" i="1" dirty="0" smtClean="0"/>
              <a:t>vesicles</a:t>
            </a:r>
            <a:r>
              <a:rPr lang="en-US" sz="2700" dirty="0" smtClean="0"/>
              <a:t> of varying dimension. </a:t>
            </a:r>
            <a:br>
              <a:rPr lang="en-US" sz="2700" dirty="0" smtClean="0"/>
            </a:br>
            <a:r>
              <a:rPr lang="en-US" sz="2700" i="1" dirty="0" smtClean="0"/>
              <a:t>Plant cells</a:t>
            </a:r>
            <a:r>
              <a:rPr lang="en-US" sz="2700" dirty="0" smtClean="0"/>
              <a:t>: </a:t>
            </a:r>
            <a:br>
              <a:rPr lang="en-US" sz="2700" dirty="0" smtClean="0"/>
            </a:br>
            <a:r>
              <a:rPr lang="en-US" sz="2700" b="1" i="1" dirty="0" smtClean="0"/>
              <a:t>chloroplasts</a:t>
            </a:r>
            <a:r>
              <a:rPr lang="en-US" sz="2700" dirty="0" smtClean="0"/>
              <a:t>, which are the sites of photosynthesis, and often a single large </a:t>
            </a:r>
            <a:r>
              <a:rPr lang="en-US" sz="2700" b="1" i="1" dirty="0" smtClean="0"/>
              <a:t>vacuole</a:t>
            </a:r>
            <a:r>
              <a:rPr lang="en-US" sz="2700" dirty="0" smtClean="0"/>
              <a:t> that can occupy most of the volume of the cell. </a:t>
            </a:r>
            <a:br>
              <a:rPr lang="en-US" sz="2700" dirty="0" smtClean="0"/>
            </a:br>
            <a:r>
              <a:rPr lang="en-US" sz="2700" dirty="0" smtClean="0"/>
              <a:t>        Taken as a group, the membranes of the eukaryotic cell serve to divide the cytoplasm into </a:t>
            </a:r>
            <a:r>
              <a:rPr lang="en-US" sz="2700" b="1" dirty="0" smtClean="0"/>
              <a:t>compartments</a:t>
            </a:r>
            <a:r>
              <a:rPr lang="en-US" sz="2700" dirty="0" smtClean="0"/>
              <a:t> within which specialized activities can take place. </a:t>
            </a:r>
            <a:r>
              <a:rPr lang="en-US" sz="1800" dirty="0" smtClean="0"/>
              <a:t/>
            </a:r>
            <a:br>
              <a:rPr lang="en-US" sz="1800" dirty="0" smtClean="0"/>
            </a:br>
            <a:r>
              <a:rPr lang="ru-RU" sz="1800" dirty="0" smtClean="0"/>
              <a:t/>
            </a:r>
            <a:br>
              <a:rPr lang="ru-RU" sz="1800" dirty="0" smtClean="0"/>
            </a:br>
            <a:endParaRPr lang="ru-RU" sz="1800"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31</a:t>
            </a:fld>
            <a:endParaRPr lang="ru-RU"/>
          </a:p>
        </p:txBody>
      </p:sp>
      <p:sp>
        <p:nvSpPr>
          <p:cNvPr id="5" name="Прямоугольник 4"/>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t>Eukaryotic</a:t>
            </a:r>
            <a:r>
              <a:rPr lang="en-US" sz="2800" dirty="0" smtClean="0"/>
              <a:t> </a:t>
            </a:r>
            <a:r>
              <a:rPr lang="en-US" sz="2800" b="1" dirty="0" smtClean="0"/>
              <a:t>cells</a:t>
            </a:r>
            <a:r>
              <a:rPr lang="en-US" sz="2800" dirty="0" smtClean="0"/>
              <a:t> </a:t>
            </a:r>
            <a:endParaRPr lang="ru-RU"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32</a:t>
            </a:fld>
            <a:endParaRPr lang="ru-RU"/>
          </a:p>
        </p:txBody>
      </p:sp>
      <p:sp>
        <p:nvSpPr>
          <p:cNvPr id="4" name="Прямоугольник 3"/>
          <p:cNvSpPr/>
          <p:nvPr/>
        </p:nvSpPr>
        <p:spPr>
          <a:xfrm>
            <a:off x="5292080" y="1"/>
            <a:ext cx="385192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t>Eukaryotic cytoplasm</a:t>
            </a:r>
            <a:r>
              <a:rPr lang="en-US" sz="2800" dirty="0" smtClean="0"/>
              <a:t> </a:t>
            </a:r>
            <a:endParaRPr lang="ru-RU" sz="2800" dirty="0"/>
          </a:p>
        </p:txBody>
      </p:sp>
      <p:sp>
        <p:nvSpPr>
          <p:cNvPr id="5" name="Прямоугольник 4"/>
          <p:cNvSpPr/>
          <p:nvPr/>
        </p:nvSpPr>
        <p:spPr>
          <a:xfrm>
            <a:off x="5292080" y="476672"/>
            <a:ext cx="3851920" cy="6535316"/>
          </a:xfrm>
          <a:prstGeom prst="rect">
            <a:avLst/>
          </a:prstGeom>
        </p:spPr>
        <p:txBody>
          <a:bodyPr wrap="square">
            <a:spAutoFit/>
          </a:bodyPr>
          <a:lstStyle/>
          <a:p>
            <a:r>
              <a:rPr lang="en-US" dirty="0" smtClean="0">
                <a:latin typeface="Arial" pitchFamily="34" charset="0"/>
                <a:cs typeface="Arial" pitchFamily="34" charset="0"/>
              </a:rPr>
              <a:t>The PM forms a system of </a:t>
            </a:r>
            <a:r>
              <a:rPr lang="en-US" b="1" i="1" dirty="0" smtClean="0">
                <a:latin typeface="Arial" pitchFamily="34" charset="0"/>
                <a:cs typeface="Arial" pitchFamily="34" charset="0"/>
              </a:rPr>
              <a:t>vesicles </a:t>
            </a:r>
            <a:r>
              <a:rPr lang="en-US" dirty="0" smtClean="0">
                <a:latin typeface="Arial" pitchFamily="34" charset="0"/>
                <a:cs typeface="Arial" pitchFamily="34" charset="0"/>
              </a:rPr>
              <a:t>&amp; </a:t>
            </a:r>
            <a:r>
              <a:rPr lang="en-US" b="1" i="1" dirty="0" smtClean="0">
                <a:latin typeface="Arial" pitchFamily="34" charset="0"/>
                <a:cs typeface="Arial" pitchFamily="34" charset="0"/>
              </a:rPr>
              <a:t>interconnecting</a:t>
            </a:r>
            <a:r>
              <a:rPr lang="en-US" i="1" dirty="0" smtClean="0">
                <a:latin typeface="Arial" pitchFamily="34" charset="0"/>
                <a:cs typeface="Arial" pitchFamily="34" charset="0"/>
              </a:rPr>
              <a:t> </a:t>
            </a:r>
            <a:r>
              <a:rPr lang="en-US" b="1" i="1" dirty="0" smtClean="0">
                <a:latin typeface="Arial" pitchFamily="34" charset="0"/>
                <a:cs typeface="Arial" pitchFamily="34" charset="0"/>
              </a:rPr>
              <a:t>channels</a:t>
            </a:r>
            <a:r>
              <a:rPr lang="en-US" dirty="0" smtClean="0">
                <a:latin typeface="Arial" pitchFamily="34" charset="0"/>
                <a:cs typeface="Arial" pitchFamily="34" charset="0"/>
              </a:rPr>
              <a:t> to direct </a:t>
            </a:r>
            <a:r>
              <a:rPr lang="en-US" b="1" i="1" dirty="0" smtClean="0">
                <a:latin typeface="Arial" pitchFamily="34" charset="0"/>
                <a:cs typeface="Arial" pitchFamily="34" charset="0"/>
              </a:rPr>
              <a:t>transport</a:t>
            </a:r>
            <a:r>
              <a:rPr lang="en-US" dirty="0" smtClean="0">
                <a:latin typeface="Arial" pitchFamily="34" charset="0"/>
                <a:cs typeface="Arial" pitchFamily="34" charset="0"/>
              </a:rPr>
              <a:t> of substances </a:t>
            </a:r>
            <a:r>
              <a:rPr lang="en-US" i="1" dirty="0" smtClean="0">
                <a:latin typeface="Arial" pitchFamily="34" charset="0"/>
                <a:cs typeface="Arial" pitchFamily="34" charset="0"/>
              </a:rPr>
              <a:t>within a cell </a:t>
            </a:r>
            <a:r>
              <a:rPr lang="en-US" dirty="0" smtClean="0">
                <a:latin typeface="Arial" pitchFamily="34" charset="0"/>
                <a:cs typeface="Arial" pitchFamily="34" charset="0"/>
              </a:rPr>
              <a:t>and between the cell and its environment. In prokaryotic cells the materials are moved by simple diffusion.</a:t>
            </a:r>
            <a:r>
              <a:rPr lang="ru-RU" dirty="0" smtClean="0">
                <a:latin typeface="Arial" pitchFamily="34" charset="0"/>
                <a:cs typeface="Arial" pitchFamily="34" charset="0"/>
              </a:rPr>
              <a:t/>
            </a:r>
            <a:br>
              <a:rPr lang="ru-RU" dirty="0" smtClean="0">
                <a:latin typeface="Arial" pitchFamily="34" charset="0"/>
                <a:cs typeface="Arial" pitchFamily="34" charset="0"/>
              </a:rPr>
            </a:br>
            <a:r>
              <a:rPr lang="en-US" dirty="0" smtClean="0">
                <a:solidFill>
                  <a:srgbClr val="FF0000"/>
                </a:solidFill>
                <a:latin typeface="Arial" pitchFamily="34" charset="0"/>
                <a:cs typeface="Arial" pitchFamily="34" charset="0"/>
              </a:rPr>
              <a:t> </a:t>
            </a:r>
            <a:r>
              <a:rPr lang="en-US" b="1" dirty="0" smtClean="0">
                <a:latin typeface="Arial" pitchFamily="34" charset="0"/>
                <a:cs typeface="Arial" pitchFamily="34" charset="0"/>
              </a:rPr>
              <a:t>Eukaryotic cytoplasm</a:t>
            </a:r>
            <a:r>
              <a:rPr lang="en-US" dirty="0" smtClean="0">
                <a:latin typeface="Arial" pitchFamily="34" charset="0"/>
                <a:cs typeface="Arial" pitchFamily="34" charset="0"/>
              </a:rPr>
              <a:t> contains: </a:t>
            </a:r>
          </a:p>
          <a:p>
            <a:r>
              <a:rPr lang="en-US" b="1" dirty="0" smtClean="0">
                <a:latin typeface="Arial" pitchFamily="34" charset="0"/>
                <a:cs typeface="Arial" pitchFamily="34" charset="0"/>
              </a:rPr>
              <a:t>1) microtubules </a:t>
            </a:r>
            <a:r>
              <a:rPr lang="en-US" dirty="0" smtClean="0">
                <a:latin typeface="Arial" pitchFamily="34" charset="0"/>
                <a:cs typeface="Arial" pitchFamily="34" charset="0"/>
              </a:rPr>
              <a:t>(</a:t>
            </a:r>
            <a:r>
              <a:rPr lang="en-US" b="1" dirty="0" smtClean="0">
                <a:latin typeface="Arial" pitchFamily="34" charset="0"/>
                <a:cs typeface="Arial" pitchFamily="34" charset="0"/>
              </a:rPr>
              <a:t>ø 25 nm, protein </a:t>
            </a:r>
            <a:r>
              <a:rPr lang="en-US" b="1" dirty="0" err="1" smtClean="0">
                <a:latin typeface="Arial" pitchFamily="34" charset="0"/>
                <a:cs typeface="Arial" pitchFamily="34" charset="0"/>
              </a:rPr>
              <a:t>tubulin</a:t>
            </a:r>
            <a:r>
              <a:rPr lang="en-US" dirty="0" smtClean="0">
                <a:latin typeface="Arial" pitchFamily="34" charset="0"/>
                <a:cs typeface="Arial" pitchFamily="34" charset="0"/>
              </a:rPr>
              <a:t>) in </a:t>
            </a:r>
            <a:r>
              <a:rPr lang="en-US" b="1" i="1" dirty="0" smtClean="0">
                <a:latin typeface="Arial" pitchFamily="34" charset="0"/>
                <a:cs typeface="Arial" pitchFamily="34" charset="0"/>
              </a:rPr>
              <a:t>mitotic spindle </a:t>
            </a:r>
            <a:r>
              <a:rPr lang="en-US" dirty="0" smtClean="0">
                <a:latin typeface="Arial" pitchFamily="34" charset="0"/>
                <a:cs typeface="Arial" pitchFamily="34" charset="0"/>
              </a:rPr>
              <a:t>to move the </a:t>
            </a:r>
            <a:r>
              <a:rPr lang="en-US" dirty="0" err="1" smtClean="0">
                <a:latin typeface="Arial" pitchFamily="34" charset="0"/>
                <a:cs typeface="Arial" pitchFamily="34" charset="0"/>
              </a:rPr>
              <a:t>chrs</a:t>
            </a:r>
            <a:r>
              <a:rPr lang="en-US" dirty="0" smtClean="0">
                <a:latin typeface="Arial" pitchFamily="34" charset="0"/>
                <a:cs typeface="Arial" pitchFamily="34" charset="0"/>
              </a:rPr>
              <a:t> at cell </a:t>
            </a:r>
            <a:r>
              <a:rPr lang="en-US" b="1" i="1" dirty="0" smtClean="0">
                <a:latin typeface="Arial" pitchFamily="34" charset="0"/>
                <a:cs typeface="Arial" pitchFamily="34" charset="0"/>
              </a:rPr>
              <a:t>division</a:t>
            </a:r>
            <a:r>
              <a:rPr lang="en-US" dirty="0" smtClean="0">
                <a:latin typeface="Arial" pitchFamily="34" charset="0"/>
                <a:cs typeface="Arial" pitchFamily="34" charset="0"/>
              </a:rPr>
              <a:t>;  a core of </a:t>
            </a:r>
            <a:r>
              <a:rPr lang="en-US" b="1" i="1" dirty="0" smtClean="0">
                <a:latin typeface="Arial" pitchFamily="34" charset="0"/>
                <a:cs typeface="Arial" pitchFamily="34" charset="0"/>
              </a:rPr>
              <a:t>cilia</a:t>
            </a:r>
            <a:r>
              <a:rPr lang="en-US" dirty="0" smtClean="0">
                <a:latin typeface="Arial" pitchFamily="34" charset="0"/>
                <a:cs typeface="Arial" pitchFamily="34" charset="0"/>
              </a:rPr>
              <a:t> and </a:t>
            </a:r>
            <a:r>
              <a:rPr lang="en-US" b="1" i="1" dirty="0" smtClean="0">
                <a:latin typeface="Arial" pitchFamily="34" charset="0"/>
                <a:cs typeface="Arial" pitchFamily="34" charset="0"/>
              </a:rPr>
              <a:t>flagella.</a:t>
            </a:r>
            <a:r>
              <a:rPr lang="en-US" dirty="0" smtClean="0">
                <a:latin typeface="Arial" pitchFamily="34" charset="0"/>
                <a:cs typeface="Arial" pitchFamily="34" charset="0"/>
              </a:rPr>
              <a:t> </a:t>
            </a:r>
          </a:p>
          <a:p>
            <a:r>
              <a:rPr lang="en-US" b="1" dirty="0" smtClean="0">
                <a:latin typeface="Arial" pitchFamily="34" charset="0"/>
                <a:cs typeface="Arial" pitchFamily="34" charset="0"/>
              </a:rPr>
              <a:t>2) </a:t>
            </a:r>
            <a:r>
              <a:rPr lang="en-US" b="1" dirty="0" err="1" smtClean="0">
                <a:latin typeface="Arial" pitchFamily="34" charset="0"/>
                <a:cs typeface="Arial" pitchFamily="34" charset="0"/>
              </a:rPr>
              <a:t>actin</a:t>
            </a:r>
            <a:r>
              <a:rPr lang="en-US" b="1" dirty="0" smtClean="0">
                <a:latin typeface="Arial" pitchFamily="34" charset="0"/>
                <a:cs typeface="Arial" pitchFamily="34" charset="0"/>
              </a:rPr>
              <a:t> filaments</a:t>
            </a:r>
            <a:r>
              <a:rPr lang="en-US" dirty="0" smtClean="0">
                <a:latin typeface="Arial" pitchFamily="34" charset="0"/>
                <a:cs typeface="Arial" pitchFamily="34" charset="0"/>
              </a:rPr>
              <a:t> (</a:t>
            </a:r>
            <a:r>
              <a:rPr lang="en-US" b="1" dirty="0" smtClean="0">
                <a:latin typeface="Arial" pitchFamily="34" charset="0"/>
                <a:cs typeface="Arial" pitchFamily="34" charset="0"/>
              </a:rPr>
              <a:t>ø 6 nm</a:t>
            </a:r>
            <a:r>
              <a:rPr lang="en-US" dirty="0" smtClean="0">
                <a:latin typeface="Arial" pitchFamily="34" charset="0"/>
                <a:cs typeface="Arial" pitchFamily="34" charset="0"/>
              </a:rPr>
              <a:t> </a:t>
            </a:r>
            <a:r>
              <a:rPr lang="en-US" b="1" dirty="0" smtClean="0">
                <a:latin typeface="Arial" pitchFamily="34" charset="0"/>
                <a:cs typeface="Arial" pitchFamily="34" charset="0"/>
              </a:rPr>
              <a:t>protein </a:t>
            </a:r>
            <a:r>
              <a:rPr lang="en-US" b="1" dirty="0" err="1" smtClean="0">
                <a:latin typeface="Arial" pitchFamily="34" charset="0"/>
                <a:cs typeface="Arial" pitchFamily="34" charset="0"/>
              </a:rPr>
              <a:t>actin</a:t>
            </a:r>
            <a:r>
              <a:rPr lang="en-US" dirty="0" smtClean="0">
                <a:latin typeface="Arial" pitchFamily="34" charset="0"/>
                <a:cs typeface="Arial" pitchFamily="34" charset="0"/>
              </a:rPr>
              <a:t>) - </a:t>
            </a:r>
            <a:r>
              <a:rPr lang="en-US" b="1" i="1" dirty="0" smtClean="0">
                <a:latin typeface="Arial" pitchFamily="34" charset="0"/>
                <a:cs typeface="Arial" pitchFamily="34" charset="0"/>
              </a:rPr>
              <a:t>cytoskeleton</a:t>
            </a:r>
            <a:r>
              <a:rPr lang="en-US" dirty="0" smtClean="0">
                <a:latin typeface="Arial" pitchFamily="34" charset="0"/>
                <a:cs typeface="Arial" pitchFamily="34" charset="0"/>
              </a:rPr>
              <a:t> for cell </a:t>
            </a:r>
            <a:r>
              <a:rPr lang="en-US" b="1" i="1" dirty="0" smtClean="0">
                <a:latin typeface="Arial" pitchFamily="34" charset="0"/>
                <a:cs typeface="Arial" pitchFamily="34" charset="0"/>
              </a:rPr>
              <a:t>contractility</a:t>
            </a:r>
            <a:r>
              <a:rPr lang="en-US" dirty="0" smtClean="0">
                <a:latin typeface="Arial" pitchFamily="34" charset="0"/>
                <a:cs typeface="Arial" pitchFamily="34" charset="0"/>
              </a:rPr>
              <a:t>, </a:t>
            </a:r>
            <a:r>
              <a:rPr lang="en-US" b="1" i="1" dirty="0" smtClean="0">
                <a:latin typeface="Arial" pitchFamily="34" charset="0"/>
                <a:cs typeface="Arial" pitchFamily="34" charset="0"/>
              </a:rPr>
              <a:t>movement</a:t>
            </a:r>
            <a:r>
              <a:rPr lang="en-US" dirty="0" smtClean="0">
                <a:latin typeface="Arial" pitchFamily="34" charset="0"/>
                <a:cs typeface="Arial" pitchFamily="34" charset="0"/>
              </a:rPr>
              <a:t> &amp; </a:t>
            </a:r>
            <a:r>
              <a:rPr lang="en-US" b="1" i="1" dirty="0" smtClean="0">
                <a:latin typeface="Arial" pitchFamily="34" charset="0"/>
                <a:cs typeface="Arial" pitchFamily="34" charset="0"/>
              </a:rPr>
              <a:t>shape support </a:t>
            </a:r>
            <a:r>
              <a:rPr lang="en-US" dirty="0" smtClean="0">
                <a:latin typeface="Arial" pitchFamily="34" charset="0"/>
                <a:cs typeface="Arial" pitchFamily="34" charset="0"/>
              </a:rPr>
              <a:t>(smearing, crawling, movements of PM, esp. when cytoplasm is divided). </a:t>
            </a:r>
          </a:p>
          <a:p>
            <a:r>
              <a:rPr lang="en-US" b="1" dirty="0" smtClean="0">
                <a:latin typeface="Arial" pitchFamily="34" charset="0"/>
                <a:cs typeface="Arial" pitchFamily="34" charset="0"/>
              </a:rPr>
              <a:t>3) intermediate filaments </a:t>
            </a:r>
            <a:r>
              <a:rPr lang="en-US" dirty="0" smtClean="0">
                <a:latin typeface="Arial" pitchFamily="34" charset="0"/>
                <a:cs typeface="Arial" pitchFamily="34" charset="0"/>
              </a:rPr>
              <a:t>varies in protein composition - </a:t>
            </a:r>
            <a:r>
              <a:rPr lang="en-US" b="1" i="1" dirty="0" err="1" smtClean="0">
                <a:latin typeface="Arial" pitchFamily="34" charset="0"/>
                <a:cs typeface="Arial" pitchFamily="34" charset="0"/>
              </a:rPr>
              <a:t>stuctural</a:t>
            </a:r>
            <a:r>
              <a:rPr lang="en-US" dirty="0" smtClean="0">
                <a:latin typeface="Arial" pitchFamily="34" charset="0"/>
                <a:cs typeface="Arial" pitchFamily="34" charset="0"/>
              </a:rPr>
              <a:t> </a:t>
            </a:r>
            <a:r>
              <a:rPr lang="en-US" b="1" i="1" dirty="0" smtClean="0">
                <a:latin typeface="Arial" pitchFamily="34" charset="0"/>
                <a:cs typeface="Arial" pitchFamily="34" charset="0"/>
              </a:rPr>
              <a:t>support </a:t>
            </a:r>
            <a:r>
              <a:rPr lang="en-US" dirty="0" smtClean="0">
                <a:latin typeface="Arial" pitchFamily="34" charset="0"/>
                <a:cs typeface="Arial" pitchFamily="34" charset="0"/>
              </a:rPr>
              <a:t>&amp;</a:t>
            </a:r>
            <a:r>
              <a:rPr lang="en-US" b="1" i="1" dirty="0" smtClean="0">
                <a:latin typeface="Arial" pitchFamily="34" charset="0"/>
                <a:cs typeface="Arial" pitchFamily="34" charset="0"/>
              </a:rPr>
              <a:t> </a:t>
            </a:r>
            <a:r>
              <a:rPr lang="en-US" b="1" i="1" dirty="0" err="1" smtClean="0">
                <a:latin typeface="Arial" pitchFamily="34" charset="0"/>
                <a:cs typeface="Arial" pitchFamily="34" charset="0"/>
              </a:rPr>
              <a:t>ancoring</a:t>
            </a:r>
            <a:r>
              <a:rPr lang="en-US" b="1" i="1" dirty="0" smtClean="0">
                <a:latin typeface="Arial" pitchFamily="34" charset="0"/>
                <a:cs typeface="Arial" pitchFamily="34" charset="0"/>
              </a:rPr>
              <a:t> </a:t>
            </a:r>
            <a:r>
              <a:rPr lang="en-US" dirty="0" smtClean="0">
                <a:latin typeface="Arial" pitchFamily="34" charset="0"/>
                <a:cs typeface="Arial" pitchFamily="34" charset="0"/>
              </a:rPr>
              <a:t>role in the </a:t>
            </a:r>
            <a:r>
              <a:rPr lang="en-US" b="1" i="1" dirty="0" smtClean="0">
                <a:latin typeface="Arial" pitchFamily="34" charset="0"/>
                <a:cs typeface="Arial" pitchFamily="34" charset="0"/>
              </a:rPr>
              <a:t>cytoskeleton</a:t>
            </a:r>
            <a:r>
              <a:rPr lang="en-US" dirty="0" smtClean="0">
                <a:latin typeface="Arial" pitchFamily="34" charset="0"/>
                <a:cs typeface="Arial" pitchFamily="34" charset="0"/>
              </a:rPr>
              <a:t>.  </a:t>
            </a:r>
            <a:r>
              <a:rPr lang="en-US" i="1" u="sng" dirty="0" smtClean="0">
                <a:latin typeface="Arial" pitchFamily="34" charset="0"/>
                <a:cs typeface="Arial" pitchFamily="34" charset="0"/>
              </a:rPr>
              <a:t>These are generally lacking  in  prokaryotes. </a:t>
            </a:r>
            <a:endParaRPr lang="ru-RU" i="1" u="sng" dirty="0">
              <a:latin typeface="Arial" pitchFamily="34" charset="0"/>
              <a:cs typeface="Arial" pitchFamily="34" charset="0"/>
            </a:endParaRPr>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5301868" cy="6858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номера слайда 1"/>
          <p:cNvSpPr>
            <a:spLocks noGrp="1"/>
          </p:cNvSpPr>
          <p:nvPr>
            <p:ph type="sldNum" sz="quarter" idx="12"/>
          </p:nvPr>
        </p:nvSpPr>
        <p:spPr/>
        <p:txBody>
          <a:bodyPr/>
          <a:lstStyle/>
          <a:p>
            <a:fld id="{D4FEE247-F1D9-4978-BC24-E4E20778E7B9}" type="slidenum">
              <a:rPr lang="ru-RU" smtClean="0"/>
              <a:pPr/>
              <a:t>33</a:t>
            </a:fld>
            <a:endParaRPr lang="ru-RU"/>
          </a:p>
        </p:txBody>
      </p:sp>
      <p:sp>
        <p:nvSpPr>
          <p:cNvPr id="5" name="Прямокутник 4"/>
          <p:cNvSpPr/>
          <p:nvPr/>
        </p:nvSpPr>
        <p:spPr>
          <a:xfrm>
            <a:off x="5436096" y="0"/>
            <a:ext cx="3744416" cy="5632311"/>
          </a:xfrm>
          <a:prstGeom prst="rect">
            <a:avLst/>
          </a:prstGeom>
        </p:spPr>
        <p:txBody>
          <a:bodyPr wrap="square">
            <a:spAutoFit/>
          </a:bodyPr>
          <a:lstStyle/>
          <a:p>
            <a:r>
              <a:rPr lang="en-US" sz="2000" b="1" dirty="0" smtClean="0"/>
              <a:t>The cytoplasm of a eukaryotic cell is a crowded compartment. This colorized electron micrographic image shows a small </a:t>
            </a:r>
            <a:r>
              <a:rPr lang="en-US" sz="2000" dirty="0" smtClean="0"/>
              <a:t>region near the edge of a single‐celled eukaryotic organism that had been quickly frozen prior to microscopic examination. The 3D appearance is made possible by capturing 2‐D digital images</a:t>
            </a:r>
          </a:p>
          <a:p>
            <a:r>
              <a:rPr lang="en-US" sz="2000" dirty="0" smtClean="0"/>
              <a:t>of the specimen at different angles and merging the individual frames using a computer. </a:t>
            </a:r>
            <a:r>
              <a:rPr lang="en-US" sz="2000" dirty="0" err="1" smtClean="0"/>
              <a:t>Cytoskeletal</a:t>
            </a:r>
            <a:r>
              <a:rPr lang="en-US" sz="2000" dirty="0" smtClean="0"/>
              <a:t> filaments are shown in orange, macromolecular</a:t>
            </a:r>
          </a:p>
          <a:p>
            <a:r>
              <a:rPr lang="en-US" sz="2000" dirty="0" smtClean="0"/>
              <a:t>complexes (primarily </a:t>
            </a:r>
            <a:r>
              <a:rPr lang="en-US" sz="2000" dirty="0" err="1" smtClean="0"/>
              <a:t>ribosomes</a:t>
            </a:r>
            <a:r>
              <a:rPr lang="en-US" sz="2000" dirty="0" smtClean="0"/>
              <a:t>) are turquoise, and portions of cell</a:t>
            </a:r>
          </a:p>
          <a:p>
            <a:r>
              <a:rPr lang="en-US" sz="2000" dirty="0" smtClean="0"/>
              <a:t>membranes are blue.</a:t>
            </a:r>
            <a:endParaRPr lang="uk-UA" sz="2000"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6512" y="-5093"/>
            <a:ext cx="5505649" cy="6098389"/>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788024" cy="2636912"/>
          </a:xfrm>
        </p:spPr>
        <p:txBody>
          <a:bodyPr>
            <a:noAutofit/>
          </a:bodyPr>
          <a:lstStyle/>
          <a:p>
            <a:pPr algn="l"/>
            <a:r>
              <a:rPr lang="en-US" sz="2200" dirty="0" smtClean="0"/>
              <a:t>It is essentially devoid of membranous structures. Exceptions: </a:t>
            </a:r>
            <a:r>
              <a:rPr lang="en-US" sz="2200" b="1" i="1" dirty="0" err="1" smtClean="0"/>
              <a:t>mesosomes</a:t>
            </a:r>
            <a:r>
              <a:rPr lang="en-US" sz="2200" b="1" dirty="0" smtClean="0"/>
              <a:t>, </a:t>
            </a:r>
            <a:r>
              <a:rPr lang="en-US" sz="2200" dirty="0" smtClean="0"/>
              <a:t>the simple </a:t>
            </a:r>
            <a:r>
              <a:rPr lang="en-US" sz="2200" dirty="0" err="1" smtClean="0"/>
              <a:t>infoldings</a:t>
            </a:r>
            <a:r>
              <a:rPr lang="en-US" sz="2200" dirty="0" smtClean="0"/>
              <a:t> of the plasma membrane, and the complex </a:t>
            </a:r>
            <a:r>
              <a:rPr lang="en-US" sz="2200" b="1" i="1" dirty="0" smtClean="0"/>
              <a:t>photosynthetic membranes </a:t>
            </a:r>
            <a:r>
              <a:rPr lang="en-US" sz="2200" dirty="0" smtClean="0"/>
              <a:t>of the </a:t>
            </a:r>
            <a:r>
              <a:rPr lang="en-US" sz="2200" b="1" dirty="0" err="1" smtClean="0"/>
              <a:t>cyanobacteria</a:t>
            </a:r>
            <a:r>
              <a:rPr lang="en-US" sz="2200" b="1" dirty="0" smtClean="0"/>
              <a:t>.</a:t>
            </a:r>
            <a:endParaRPr lang="ru-RU" sz="2200" b="1"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34</a:t>
            </a:fld>
            <a:endParaRPr lang="ru-RU"/>
          </a:p>
        </p:txBody>
      </p:sp>
      <p:pic>
        <p:nvPicPr>
          <p:cNvPr id="5" name="Содержимое 4" descr="CellTypeImage - 0006bac.jpg"/>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0" y="2708920"/>
            <a:ext cx="4716016" cy="3816424"/>
          </a:xfrm>
          <a:prstGeom prst="rect">
            <a:avLst/>
          </a:prstGeom>
        </p:spPr>
      </p:pic>
      <p:pic>
        <p:nvPicPr>
          <p:cNvPr id="129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44008" y="774605"/>
            <a:ext cx="4499992" cy="3741549"/>
          </a:xfrm>
          <a:prstGeom prst="rect">
            <a:avLst/>
          </a:prstGeom>
          <a:noFill/>
          <a:ln w="9525">
            <a:noFill/>
            <a:miter lim="800000"/>
            <a:headEnd/>
            <a:tailEnd/>
          </a:ln>
        </p:spPr>
      </p:pic>
      <p:sp>
        <p:nvSpPr>
          <p:cNvPr id="7" name="Прямоугольник 6"/>
          <p:cNvSpPr/>
          <p:nvPr/>
        </p:nvSpPr>
        <p:spPr>
          <a:xfrm>
            <a:off x="4788024" y="4323973"/>
            <a:ext cx="4355976" cy="2534027"/>
          </a:xfrm>
          <a:prstGeom prst="rect">
            <a:avLst/>
          </a:prstGeom>
        </p:spPr>
        <p:txBody>
          <a:bodyPr wrap="square">
            <a:spAutoFit/>
          </a:bodyPr>
          <a:lstStyle/>
          <a:p>
            <a:r>
              <a:rPr lang="en-US" sz="2800" b="1" baseline="-25000" dirty="0" err="1" smtClean="0"/>
              <a:t>Cyanobacteria</a:t>
            </a:r>
            <a:r>
              <a:rPr lang="en-US" sz="2800" b="1" baseline="-25000" dirty="0" smtClean="0"/>
              <a:t>.</a:t>
            </a:r>
            <a:r>
              <a:rPr lang="en-US" sz="2800" baseline="-25000" dirty="0" smtClean="0"/>
              <a:t> Electron micrograph showing the </a:t>
            </a:r>
            <a:r>
              <a:rPr lang="en-US" sz="2800" baseline="-25000" dirty="0" err="1" smtClean="0"/>
              <a:t>cytoplasmic</a:t>
            </a:r>
            <a:r>
              <a:rPr lang="en-US" sz="2800" baseline="-25000" dirty="0" smtClean="0"/>
              <a:t> membranes that carry out photosynthesis. These stacks of </a:t>
            </a:r>
            <a:r>
              <a:rPr lang="en-US" sz="2800" b="1" baseline="-25000" dirty="0" smtClean="0"/>
              <a:t>photosynthetic membranes resemble</a:t>
            </a:r>
            <a:r>
              <a:rPr lang="en-US" sz="2800" baseline="-25000" dirty="0" smtClean="0"/>
              <a:t> the stacks of </a:t>
            </a:r>
            <a:r>
              <a:rPr lang="en-US" sz="2800" b="1" baseline="-25000" dirty="0" err="1" smtClean="0"/>
              <a:t>thylakoids</a:t>
            </a:r>
            <a:r>
              <a:rPr lang="en-US" sz="2800" baseline="-25000" dirty="0" smtClean="0"/>
              <a:t> in plant chloroplasts, a feature that supports the hypothesis that chloroplasts evolved from symbiotic </a:t>
            </a:r>
            <a:r>
              <a:rPr lang="en-US" sz="2800" baseline="-25000" dirty="0" err="1" smtClean="0"/>
              <a:t>cyanobacteria</a:t>
            </a:r>
            <a:r>
              <a:rPr lang="en-US" sz="2800" baseline="-25000" dirty="0" smtClean="0"/>
              <a:t>.</a:t>
            </a:r>
            <a:endParaRPr lang="ru-RU" sz="2800" dirty="0"/>
          </a:p>
        </p:txBody>
      </p:sp>
      <p:sp>
        <p:nvSpPr>
          <p:cNvPr id="8" name="Прямоугольник 7"/>
          <p:cNvSpPr/>
          <p:nvPr/>
        </p:nvSpPr>
        <p:spPr>
          <a:xfrm>
            <a:off x="4788024" y="0"/>
            <a:ext cx="4355976"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t>Prokaryotic cells </a:t>
            </a:r>
            <a:r>
              <a:rPr lang="en-US" sz="2800" dirty="0" smtClean="0"/>
              <a:t>cytoplasm </a:t>
            </a:r>
            <a:endParaRPr lang="ru-RU"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Both eukaryotic and prokaryotic cells</a:t>
            </a:r>
            <a:r>
              <a:rPr lang="en-US" dirty="0" smtClean="0"/>
              <a:t> </a:t>
            </a:r>
            <a:endParaRPr lang="ru-RU" dirty="0"/>
          </a:p>
        </p:txBody>
      </p:sp>
      <p:sp>
        <p:nvSpPr>
          <p:cNvPr id="3" name="Содержимое 2"/>
          <p:cNvSpPr>
            <a:spLocks noGrp="1"/>
          </p:cNvSpPr>
          <p:nvPr>
            <p:ph idx="1"/>
          </p:nvPr>
        </p:nvSpPr>
        <p:spPr>
          <a:xfrm>
            <a:off x="457200" y="836712"/>
            <a:ext cx="8686800" cy="5289451"/>
          </a:xfrm>
        </p:spPr>
        <p:txBody>
          <a:bodyPr/>
          <a:lstStyle/>
          <a:p>
            <a:r>
              <a:rPr lang="en-US" dirty="0" smtClean="0"/>
              <a:t>do possess </a:t>
            </a:r>
            <a:r>
              <a:rPr lang="en-US" b="1" i="1" dirty="0" err="1" smtClean="0"/>
              <a:t>ribosomes</a:t>
            </a:r>
            <a:r>
              <a:rPr lang="en-US" dirty="0" smtClean="0"/>
              <a:t>, which are "workbenches" for proteins production. </a:t>
            </a:r>
            <a:r>
              <a:rPr lang="en-US" b="1" dirty="0" smtClean="0"/>
              <a:t>The </a:t>
            </a:r>
            <a:r>
              <a:rPr lang="en-US" b="1" dirty="0" err="1" smtClean="0"/>
              <a:t>ribosomes</a:t>
            </a:r>
            <a:r>
              <a:rPr lang="en-US" b="1" dirty="0" smtClean="0"/>
              <a:t> of prokaryotes are smaller and contain fewer components</a:t>
            </a:r>
            <a:r>
              <a:rPr lang="en-US" dirty="0" smtClean="0"/>
              <a:t> than those of eukaryotes. </a:t>
            </a:r>
          </a:p>
          <a:p>
            <a:r>
              <a:rPr lang="en-US" dirty="0" smtClean="0"/>
              <a:t>Protein synthesis is similar in both.</a:t>
            </a:r>
          </a:p>
          <a:p>
            <a:r>
              <a:rPr lang="en-US" dirty="0" smtClean="0"/>
              <a:t>Have  similar structure of plasma membrane.</a:t>
            </a:r>
            <a:endParaRPr lang="ru-RU"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35</a:t>
            </a:fld>
            <a:endParaRPr lang="ru-R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2655168"/>
          </a:xfrm>
        </p:spPr>
        <p:txBody>
          <a:bodyPr>
            <a:normAutofit/>
          </a:bodyPr>
          <a:lstStyle/>
          <a:p>
            <a:pPr algn="l"/>
            <a:r>
              <a:rPr lang="en-US" sz="2400" dirty="0" smtClean="0"/>
              <a:t>Eukaryotic cells divide by a complex process of mitosis in which duplicated chromosomes condense into compact structures that are separated by an elaborate microtubule-containing apparatus, the mitotic spindle.</a:t>
            </a:r>
            <a:r>
              <a:rPr lang="en-US" sz="2000" dirty="0" smtClean="0"/>
              <a:t/>
            </a:r>
            <a:br>
              <a:rPr lang="en-US" sz="2000" dirty="0" smtClean="0"/>
            </a:br>
            <a:r>
              <a:rPr lang="ru-RU" sz="2000" dirty="0" smtClean="0"/>
              <a:t/>
            </a:r>
            <a:br>
              <a:rPr lang="ru-RU" sz="2000" dirty="0" smtClean="0"/>
            </a:br>
            <a:endParaRPr lang="ru-RU" sz="2000"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36</a:t>
            </a:fld>
            <a:endParaRPr lang="ru-RU"/>
          </a:p>
        </p:txBody>
      </p:sp>
      <p:pic>
        <p:nvPicPr>
          <p:cNvPr id="5" name="Рисунок 4" descr="CellDiviEu - 0009.jpg"/>
          <p:cNvPicPr/>
          <p:nvPr/>
        </p:nvPicPr>
        <p:blipFill>
          <a:blip r:embed="rId2" cstate="email">
            <a:extLst>
              <a:ext uri="{28A0092B-C50C-407E-A947-70E740481C1C}">
                <a14:useLocalDpi xmlns:a14="http://schemas.microsoft.com/office/drawing/2010/main"/>
              </a:ext>
            </a:extLst>
          </a:blip>
          <a:stretch>
            <a:fillRect/>
          </a:stretch>
        </p:blipFill>
        <p:spPr>
          <a:xfrm>
            <a:off x="3707904" y="1844824"/>
            <a:ext cx="4248472" cy="3572992"/>
          </a:xfrm>
          <a:prstGeom prst="rect">
            <a:avLst/>
          </a:prstGeom>
        </p:spPr>
      </p:pic>
      <p:sp>
        <p:nvSpPr>
          <p:cNvPr id="133121" name="Rectangle 1"/>
          <p:cNvSpPr>
            <a:spLocks noChangeArrowheads="1"/>
          </p:cNvSpPr>
          <p:nvPr/>
        </p:nvSpPr>
        <p:spPr bwMode="auto">
          <a:xfrm>
            <a:off x="0" y="5325016"/>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Times New Roman" pitchFamily="18" charset="0"/>
                <a:cs typeface="Palatino Linotype" pitchFamily="18" charset="0"/>
              </a:rPr>
              <a:t>The microtubules are specifically bound by an antibody that is linked to a green fluorescent dye. The chromosomes, which were about to be separated into 2 daughter cells when this cell was fixed, are stained blue. </a:t>
            </a:r>
            <a:endParaRPr kumimoji="0" lang="en-US" sz="2400" b="0" i="0" u="none" strike="noStrike" cap="none" normalizeH="0" baseline="0" dirty="0" smtClean="0">
              <a:ln>
                <a:noFill/>
              </a:ln>
              <a:solidFill>
                <a:schemeClr val="tx1"/>
              </a:solidFill>
              <a:effectLst/>
              <a:latin typeface="Arial" pitchFamily="34" charset="0"/>
            </a:endParaRPr>
          </a:p>
        </p:txBody>
      </p:sp>
      <p:sp>
        <p:nvSpPr>
          <p:cNvPr id="6" name="Прямоугольник 5"/>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t>        Eukaryotic cell division </a:t>
            </a:r>
            <a:endParaRPr lang="ru-RU" sz="2800"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style>
          <a:lnRef idx="1">
            <a:schemeClr val="accent3"/>
          </a:lnRef>
          <a:fillRef idx="2">
            <a:schemeClr val="accent3"/>
          </a:fillRef>
          <a:effectRef idx="1">
            <a:schemeClr val="accent3"/>
          </a:effectRef>
          <a:fontRef idx="minor">
            <a:schemeClr val="dk1"/>
          </a:fontRef>
        </p:style>
        <p:txBody>
          <a:bodyPr/>
          <a:lstStyle/>
          <a:p>
            <a:r>
              <a:rPr lang="en-US" b="1" dirty="0" smtClean="0"/>
              <a:t>Prokaryotic cell division</a:t>
            </a:r>
            <a:endParaRPr lang="ru-RU" dirty="0"/>
          </a:p>
        </p:txBody>
      </p:sp>
      <p:sp>
        <p:nvSpPr>
          <p:cNvPr id="3" name="Содержимое 2"/>
          <p:cNvSpPr>
            <a:spLocks noGrp="1"/>
          </p:cNvSpPr>
          <p:nvPr>
            <p:ph idx="1"/>
          </p:nvPr>
        </p:nvSpPr>
        <p:spPr>
          <a:xfrm>
            <a:off x="0" y="1600200"/>
            <a:ext cx="9144000" cy="4525963"/>
          </a:xfrm>
        </p:spPr>
        <p:txBody>
          <a:bodyPr/>
          <a:lstStyle/>
          <a:p>
            <a:pPr marL="0" indent="0">
              <a:buNone/>
            </a:pPr>
            <a:r>
              <a:rPr lang="en-US" dirty="0" smtClean="0"/>
              <a:t>there is no condensation of the chromosome and no spindle apparatus. The DNA is duplicated, and the 2 copies are simply separated by the growth of an </a:t>
            </a:r>
            <a:r>
              <a:rPr lang="en-US" b="1" dirty="0" smtClean="0"/>
              <a:t>intervening cell membrane</a:t>
            </a:r>
            <a:r>
              <a:rPr lang="en-US" dirty="0" smtClean="0"/>
              <a:t>. This allows prokaryotic cells to proliferate much more rapidly than eukaryotic cells; bacterial population can double every 20-40 min. </a:t>
            </a:r>
          </a:p>
          <a:p>
            <a:endParaRPr lang="ru-RU"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37</a:t>
            </a:fld>
            <a:endParaRPr lang="ru-RU"/>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38</a:t>
            </a:fld>
            <a:endParaRPr lang="ru-RU"/>
          </a:p>
        </p:txBody>
      </p:sp>
      <p:sp>
        <p:nvSpPr>
          <p:cNvPr id="3" name="Прямоугольник 2"/>
          <p:cNvSpPr/>
          <p:nvPr/>
        </p:nvSpPr>
        <p:spPr>
          <a:xfrm>
            <a:off x="0" y="889844"/>
            <a:ext cx="4860032" cy="3416320"/>
          </a:xfrm>
          <a:prstGeom prst="rect">
            <a:avLst/>
          </a:prstGeom>
        </p:spPr>
        <p:txBody>
          <a:bodyPr wrap="square">
            <a:spAutoFit/>
          </a:bodyPr>
          <a:lstStyle/>
          <a:p>
            <a:r>
              <a:rPr lang="en-US" sz="2400" dirty="0" smtClean="0"/>
              <a:t>Mostly, prokaryotes are nonsexual.   They contain only 1 copy of their single chromosome and have no meiosis, gamete formation, or true fertilization. True sexual reproduction is lacking in prokaryotes, some are capable of </a:t>
            </a:r>
            <a:r>
              <a:rPr lang="en-US" sz="2400" i="1" dirty="0" smtClean="0"/>
              <a:t>conjugation,</a:t>
            </a:r>
            <a:r>
              <a:rPr lang="en-US" sz="2400" dirty="0" smtClean="0"/>
              <a:t> in which a piece of DNA is passed from one cell to another.</a:t>
            </a:r>
            <a:endParaRPr lang="ru-RU" sz="2400" dirty="0"/>
          </a:p>
        </p:txBody>
      </p:sp>
      <p:pic>
        <p:nvPicPr>
          <p:cNvPr id="4" name="Рисунок 3" descr="Conjugation - 0010.jpg"/>
          <p:cNvPicPr/>
          <p:nvPr/>
        </p:nvPicPr>
        <p:blipFill>
          <a:blip r:embed="rId2" cstate="email">
            <a:extLst>
              <a:ext uri="{28A0092B-C50C-407E-A947-70E740481C1C}">
                <a14:useLocalDpi xmlns:a14="http://schemas.microsoft.com/office/drawing/2010/main"/>
              </a:ext>
            </a:extLst>
          </a:blip>
          <a:srcRect/>
          <a:stretch>
            <a:fillRect/>
          </a:stretch>
        </p:blipFill>
        <p:spPr>
          <a:xfrm>
            <a:off x="5220072" y="548680"/>
            <a:ext cx="3923928" cy="5904656"/>
          </a:xfrm>
          <a:prstGeom prst="rect">
            <a:avLst/>
          </a:prstGeom>
        </p:spPr>
      </p:pic>
      <p:sp>
        <p:nvSpPr>
          <p:cNvPr id="67585" name="Rectangle 1"/>
          <p:cNvSpPr>
            <a:spLocks noChangeArrowheads="1"/>
          </p:cNvSpPr>
          <p:nvPr/>
        </p:nvSpPr>
        <p:spPr bwMode="auto">
          <a:xfrm>
            <a:off x="0" y="4365104"/>
            <a:ext cx="493204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u="none" strike="noStrike" cap="none" normalizeH="0" baseline="0" dirty="0" smtClean="0">
                <a:ln>
                  <a:noFill/>
                </a:ln>
                <a:solidFill>
                  <a:srgbClr val="000000"/>
                </a:solidFill>
                <a:effectLst/>
                <a:latin typeface="Calibri" pitchFamily="34" charset="0"/>
                <a:ea typeface="Times New Roman" pitchFamily="18" charset="0"/>
                <a:cs typeface="Palatino Linotype" pitchFamily="18" charset="0"/>
              </a:rPr>
              <a:t>EM shows a “male" and "female" bacteria joined by a structure of the male cell, termed the F - </a:t>
            </a:r>
            <a:r>
              <a:rPr kumimoji="0" lang="en-US" sz="2400" b="0" u="none" strike="noStrike" cap="none" normalizeH="0" baseline="0" dirty="0" err="1" smtClean="0">
                <a:ln>
                  <a:noFill/>
                </a:ln>
                <a:solidFill>
                  <a:srgbClr val="000000"/>
                </a:solidFill>
                <a:effectLst/>
                <a:latin typeface="Calibri" pitchFamily="34" charset="0"/>
                <a:ea typeface="Times New Roman" pitchFamily="18" charset="0"/>
                <a:cs typeface="Palatino Linotype" pitchFamily="18" charset="0"/>
              </a:rPr>
              <a:t>pilus</a:t>
            </a:r>
            <a:r>
              <a:rPr kumimoji="0" lang="en-US" sz="2400" b="0" u="none" strike="noStrike" cap="none" normalizeH="0" baseline="0" dirty="0" smtClean="0">
                <a:ln>
                  <a:noFill/>
                </a:ln>
                <a:solidFill>
                  <a:srgbClr val="000000"/>
                </a:solidFill>
                <a:effectLst/>
                <a:latin typeface="Calibri" pitchFamily="34" charset="0"/>
                <a:ea typeface="Times New Roman" pitchFamily="18" charset="0"/>
                <a:cs typeface="Palatino Linotype" pitchFamily="18" charset="0"/>
              </a:rPr>
              <a:t>, through which DNA is passed. </a:t>
            </a:r>
            <a:endParaRPr kumimoji="0" lang="en-US" sz="2400" b="0" u="none" strike="noStrike" cap="none" normalizeH="0" baseline="0" dirty="0" smtClean="0">
              <a:ln>
                <a:noFill/>
              </a:ln>
              <a:solidFill>
                <a:schemeClr val="tx1"/>
              </a:solidFill>
              <a:effectLst/>
              <a:latin typeface="Arial" pitchFamily="34" charset="0"/>
            </a:endParaRPr>
          </a:p>
        </p:txBody>
      </p:sp>
      <p:sp>
        <p:nvSpPr>
          <p:cNvPr id="6" name="Прямоугольник 5"/>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latin typeface="Arial" pitchFamily="34" charset="0"/>
                <a:cs typeface="Arial" pitchFamily="34" charset="0"/>
              </a:rPr>
              <a:t>Conjugation</a:t>
            </a:r>
            <a:endParaRPr lang="ru-RU" sz="2800" b="1" dirty="0">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96752"/>
            <a:ext cx="3923928" cy="3528392"/>
          </a:xfrm>
        </p:spPr>
        <p:txBody>
          <a:bodyPr>
            <a:normAutofit fontScale="90000"/>
          </a:bodyPr>
          <a:lstStyle/>
          <a:p>
            <a:pPr algn="l"/>
            <a:r>
              <a:rPr lang="en-US" sz="3100" dirty="0" smtClean="0"/>
              <a:t>Thin </a:t>
            </a:r>
            <a:r>
              <a:rPr lang="en-US" sz="3100" i="1" dirty="0" smtClean="0"/>
              <a:t>single protein filament</a:t>
            </a:r>
            <a:r>
              <a:rPr lang="en-US" sz="3100" dirty="0" smtClean="0"/>
              <a:t>, called a </a:t>
            </a:r>
            <a:r>
              <a:rPr lang="en-US" sz="3100" i="1" dirty="0" smtClean="0"/>
              <a:t>flagellum,</a:t>
            </a:r>
            <a:r>
              <a:rPr lang="en-US" sz="3100" dirty="0" smtClean="0"/>
              <a:t> which protrudes from the cell, rotates.  The rotations of the flagellum, which can exceed 1000 times per second, exert pressure against the surrounding fluid, propelling the cell through the medium.</a:t>
            </a:r>
            <a:r>
              <a:rPr lang="en-US" sz="2700" dirty="0" smtClean="0"/>
              <a:t/>
            </a:r>
            <a:br>
              <a:rPr lang="en-US" sz="2700" dirty="0" smtClean="0"/>
            </a:br>
            <a:r>
              <a:rPr lang="en-US" sz="1800" dirty="0" smtClean="0"/>
              <a:t/>
            </a:r>
            <a:br>
              <a:rPr lang="en-US" sz="1800" dirty="0" smtClean="0"/>
            </a:br>
            <a:endParaRPr lang="ru-RU" sz="1800" dirty="0"/>
          </a:p>
        </p:txBody>
      </p:sp>
      <p:sp>
        <p:nvSpPr>
          <p:cNvPr id="3" name="Номер слайда 2"/>
          <p:cNvSpPr>
            <a:spLocks noGrp="1"/>
          </p:cNvSpPr>
          <p:nvPr>
            <p:ph type="sldNum" sz="quarter" idx="12"/>
          </p:nvPr>
        </p:nvSpPr>
        <p:spPr/>
        <p:txBody>
          <a:bodyPr/>
          <a:lstStyle/>
          <a:p>
            <a:fld id="{D4FEE247-F1D9-4978-BC24-E4E20778E7B9}" type="slidenum">
              <a:rPr lang="ru-RU" smtClean="0"/>
              <a:pPr/>
              <a:t>39</a:t>
            </a:fld>
            <a:endParaRPr lang="ru-RU"/>
          </a:p>
        </p:txBody>
      </p:sp>
      <p:sp>
        <p:nvSpPr>
          <p:cNvPr id="6" name="Прямоугольник 5"/>
          <p:cNvSpPr/>
          <p:nvPr/>
        </p:nvSpPr>
        <p:spPr>
          <a:xfrm>
            <a:off x="0" y="5685055"/>
            <a:ext cx="9144000" cy="1200329"/>
          </a:xfrm>
          <a:prstGeom prst="rect">
            <a:avLst/>
          </a:prstGeom>
        </p:spPr>
        <p:txBody>
          <a:bodyPr wrap="square">
            <a:spAutoFit/>
          </a:bodyPr>
          <a:lstStyle/>
          <a:p>
            <a:r>
              <a:rPr lang="en-US" sz="2400" dirty="0" smtClean="0"/>
              <a:t>The bacterium </a:t>
            </a:r>
            <a:r>
              <a:rPr lang="en-US" sz="2400" i="1" dirty="0" smtClean="0"/>
              <a:t>Salmonella</a:t>
            </a:r>
            <a:r>
              <a:rPr lang="en-US" sz="2400" dirty="0" smtClean="0"/>
              <a:t> with its numerous flagella. Inset shows a high-magnification view of a portion of a single bacterial flagellum, which consists largely of a single protein </a:t>
            </a:r>
            <a:r>
              <a:rPr lang="en-US" sz="2400" b="1" i="1" dirty="0" err="1" smtClean="0"/>
              <a:t>flagellin</a:t>
            </a:r>
            <a:r>
              <a:rPr lang="en-US" sz="2400" dirty="0" smtClean="0"/>
              <a:t>. </a:t>
            </a:r>
            <a:endParaRPr lang="ru-RU" sz="2400" dirty="0"/>
          </a:p>
        </p:txBody>
      </p:sp>
      <p:sp>
        <p:nvSpPr>
          <p:cNvPr id="7" name="Прямоугольник 6"/>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err="1" smtClean="0"/>
              <a:t>Locomotor</a:t>
            </a:r>
            <a:r>
              <a:rPr lang="en-US" sz="2800" b="1" dirty="0" smtClean="0"/>
              <a:t> mechanisms of prokaryotes</a:t>
            </a:r>
            <a:endParaRPr lang="ru-RU" sz="2800"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92530" y="591121"/>
            <a:ext cx="3039710" cy="442205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804248" y="690736"/>
            <a:ext cx="1924050" cy="3962400"/>
          </a:xfrm>
          <a:prstGeom prst="rect">
            <a:avLst/>
          </a:prstGeom>
          <a:noFill/>
          <a:ln w="9525">
            <a:noFill/>
            <a:miter lim="800000"/>
            <a:headEnd/>
            <a:tailEnd/>
          </a:ln>
        </p:spPr>
      </p:pic>
      <p:cxnSp>
        <p:nvCxnSpPr>
          <p:cNvPr id="10" name="Пряма сполучна лінія 9"/>
          <p:cNvCxnSpPr/>
          <p:nvPr/>
        </p:nvCxnSpPr>
        <p:spPr>
          <a:xfrm>
            <a:off x="8244408" y="4797152"/>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 сполучна лінія 12"/>
          <p:cNvCxnSpPr/>
          <p:nvPr/>
        </p:nvCxnSpPr>
        <p:spPr>
          <a:xfrm>
            <a:off x="5148064" y="270892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 сполучна лінія 14"/>
          <p:cNvCxnSpPr/>
          <p:nvPr/>
        </p:nvCxnSpPr>
        <p:spPr>
          <a:xfrm>
            <a:off x="5148064" y="285293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 сполучна лінія 16"/>
          <p:cNvCxnSpPr/>
          <p:nvPr/>
        </p:nvCxnSpPr>
        <p:spPr>
          <a:xfrm flipV="1">
            <a:off x="5364088" y="270892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 сполучна лінія 17"/>
          <p:cNvCxnSpPr/>
          <p:nvPr/>
        </p:nvCxnSpPr>
        <p:spPr>
          <a:xfrm flipV="1">
            <a:off x="5148064" y="270892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 сполучна лінія 19"/>
          <p:cNvCxnSpPr/>
          <p:nvPr/>
        </p:nvCxnSpPr>
        <p:spPr>
          <a:xfrm flipH="1">
            <a:off x="5364088" y="764704"/>
            <a:ext cx="1440160" cy="2016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 сполучна лінія 21"/>
          <p:cNvCxnSpPr/>
          <p:nvPr/>
        </p:nvCxnSpPr>
        <p:spPr>
          <a:xfrm flipH="1" flipV="1">
            <a:off x="5364088" y="2780928"/>
            <a:ext cx="144016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23" name="Прямокутник 22"/>
          <p:cNvSpPr/>
          <p:nvPr/>
        </p:nvSpPr>
        <p:spPr>
          <a:xfrm>
            <a:off x="8100392" y="4787860"/>
            <a:ext cx="777777" cy="369332"/>
          </a:xfrm>
          <a:prstGeom prst="rect">
            <a:avLst/>
          </a:prstGeom>
        </p:spPr>
        <p:txBody>
          <a:bodyPr wrap="none">
            <a:spAutoFit/>
          </a:bodyPr>
          <a:lstStyle/>
          <a:p>
            <a:r>
              <a:rPr lang="en-US" dirty="0" smtClean="0"/>
              <a:t>30 nm</a:t>
            </a:r>
            <a:endParaRPr lang="uk-UA" dirty="0"/>
          </a:p>
        </p:txBody>
      </p:sp>
      <p:sp>
        <p:nvSpPr>
          <p:cNvPr id="24" name="Прямокутник 23"/>
          <p:cNvSpPr/>
          <p:nvPr/>
        </p:nvSpPr>
        <p:spPr>
          <a:xfrm>
            <a:off x="5285253" y="5147900"/>
            <a:ext cx="726907" cy="369332"/>
          </a:xfrm>
          <a:prstGeom prst="rect">
            <a:avLst/>
          </a:prstGeom>
        </p:spPr>
        <p:txBody>
          <a:bodyPr wrap="square">
            <a:spAutoFit/>
          </a:bodyPr>
          <a:lstStyle/>
          <a:p>
            <a:r>
              <a:rPr lang="en-US" dirty="0" smtClean="0"/>
              <a:t>1 µm</a:t>
            </a:r>
            <a:endParaRPr lang="uk-UA" dirty="0"/>
          </a:p>
        </p:txBody>
      </p:sp>
      <p:cxnSp>
        <p:nvCxnSpPr>
          <p:cNvPr id="26" name="Пряма сполучна лінія 25"/>
          <p:cNvCxnSpPr/>
          <p:nvPr/>
        </p:nvCxnSpPr>
        <p:spPr>
          <a:xfrm>
            <a:off x="5364088" y="5157192"/>
            <a:ext cx="43204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12776"/>
            <a:ext cx="9144000" cy="2308324"/>
          </a:xfrm>
          <a:prstGeom prst="rect">
            <a:avLst/>
          </a:prstGeom>
        </p:spPr>
        <p:txBody>
          <a:bodyPr wrap="square">
            <a:spAutoFit/>
          </a:bodyPr>
          <a:lstStyle/>
          <a:p>
            <a:r>
              <a:rPr lang="en-US" sz="3600" dirty="0" smtClean="0">
                <a:solidFill>
                  <a:schemeClr val="folHlink"/>
                </a:solidFill>
              </a:rPr>
              <a:t>1</a:t>
            </a:r>
            <a:r>
              <a:rPr lang="en-US" sz="3600" baseline="30000" dirty="0" smtClean="0">
                <a:solidFill>
                  <a:schemeClr val="folHlink"/>
                </a:solidFill>
              </a:rPr>
              <a:t>st</a:t>
            </a:r>
            <a:r>
              <a:rPr lang="en-US" sz="3600" dirty="0" smtClean="0">
                <a:solidFill>
                  <a:schemeClr val="folHlink"/>
                </a:solidFill>
              </a:rPr>
              <a:t>  - </a:t>
            </a:r>
            <a:r>
              <a:rPr lang="en-US" sz="3600" dirty="0" err="1" smtClean="0">
                <a:solidFill>
                  <a:schemeClr val="folHlink"/>
                </a:solidFill>
              </a:rPr>
              <a:t>Microsystem</a:t>
            </a:r>
            <a:r>
              <a:rPr lang="en-US" sz="3600" dirty="0" smtClean="0">
                <a:solidFill>
                  <a:schemeClr val="folHlink"/>
                </a:solidFill>
              </a:rPr>
              <a:t> </a:t>
            </a:r>
            <a:r>
              <a:rPr lang="en-US" sz="3600" dirty="0" smtClean="0"/>
              <a:t>-   molecule, organelle, cell; </a:t>
            </a:r>
          </a:p>
          <a:p>
            <a:r>
              <a:rPr lang="en-US" sz="3600" dirty="0" smtClean="0">
                <a:solidFill>
                  <a:schemeClr val="folHlink"/>
                </a:solidFill>
              </a:rPr>
              <a:t>2</a:t>
            </a:r>
            <a:r>
              <a:rPr lang="en-US" sz="3600" baseline="30000" dirty="0" smtClean="0">
                <a:solidFill>
                  <a:schemeClr val="folHlink"/>
                </a:solidFill>
              </a:rPr>
              <a:t>nd</a:t>
            </a:r>
            <a:r>
              <a:rPr lang="en-US" sz="3600" dirty="0" smtClean="0">
                <a:solidFill>
                  <a:schemeClr val="folHlink"/>
                </a:solidFill>
              </a:rPr>
              <a:t> - </a:t>
            </a:r>
            <a:r>
              <a:rPr lang="en-US" sz="3600" dirty="0" err="1" smtClean="0">
                <a:solidFill>
                  <a:schemeClr val="folHlink"/>
                </a:solidFill>
              </a:rPr>
              <a:t>Mesosystem</a:t>
            </a:r>
            <a:r>
              <a:rPr lang="en-US" sz="3600" dirty="0" smtClean="0"/>
              <a:t> –   tissue, organ, organism;</a:t>
            </a:r>
          </a:p>
          <a:p>
            <a:pPr marL="2514600" indent="-2514600"/>
            <a:r>
              <a:rPr lang="en-US" sz="3600" dirty="0" smtClean="0">
                <a:solidFill>
                  <a:schemeClr val="folHlink"/>
                </a:solidFill>
              </a:rPr>
              <a:t>3</a:t>
            </a:r>
            <a:r>
              <a:rPr lang="en-US" sz="3600" baseline="30000" dirty="0" smtClean="0">
                <a:solidFill>
                  <a:schemeClr val="folHlink"/>
                </a:solidFill>
              </a:rPr>
              <a:t>rd</a:t>
            </a:r>
            <a:r>
              <a:rPr lang="en-US" sz="3600" dirty="0" smtClean="0">
                <a:solidFill>
                  <a:schemeClr val="folHlink"/>
                </a:solidFill>
              </a:rPr>
              <a:t>  - </a:t>
            </a:r>
            <a:r>
              <a:rPr lang="en-US" sz="3600" dirty="0" err="1" smtClean="0">
                <a:solidFill>
                  <a:schemeClr val="folHlink"/>
                </a:solidFill>
              </a:rPr>
              <a:t>Macrosystem</a:t>
            </a:r>
            <a:r>
              <a:rPr lang="en-US" sz="3600" dirty="0" smtClean="0"/>
              <a:t> – population, species,   			  </a:t>
            </a:r>
            <a:r>
              <a:rPr lang="en-US" sz="3600" dirty="0" err="1" smtClean="0"/>
              <a:t>biocenosis</a:t>
            </a:r>
            <a:r>
              <a:rPr lang="en-US" sz="3600" dirty="0" smtClean="0"/>
              <a:t>, biosphere.</a:t>
            </a:r>
            <a:endParaRPr lang="ru-RU" sz="3600" dirty="0"/>
          </a:p>
        </p:txBody>
      </p:sp>
      <p:sp>
        <p:nvSpPr>
          <p:cNvPr id="3" name="Прямоугольник 2"/>
          <p:cNvSpPr/>
          <p:nvPr/>
        </p:nvSpPr>
        <p:spPr>
          <a:xfrm>
            <a:off x="1979712" y="476672"/>
            <a:ext cx="5422062" cy="646331"/>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3600" b="1" dirty="0" smtClean="0"/>
              <a:t>3 levels of life organization:</a:t>
            </a:r>
            <a:endParaRPr lang="ru-RU" sz="3600" b="1"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4</a:t>
            </a:fld>
            <a:endParaRPr lang="ru-RU"/>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40</a:t>
            </a:fld>
            <a:endParaRPr lang="ru-RU"/>
          </a:p>
        </p:txBody>
      </p:sp>
      <p:sp>
        <p:nvSpPr>
          <p:cNvPr id="3" name="Прямоугольник 2"/>
          <p:cNvSpPr/>
          <p:nvPr/>
        </p:nvSpPr>
        <p:spPr>
          <a:xfrm>
            <a:off x="6588224" y="-99392"/>
            <a:ext cx="2555776" cy="7109639"/>
          </a:xfrm>
          <a:prstGeom prst="rect">
            <a:avLst/>
          </a:prstGeom>
        </p:spPr>
        <p:txBody>
          <a:bodyPr wrap="square">
            <a:spAutoFit/>
          </a:bodyPr>
          <a:lstStyle/>
          <a:p>
            <a:r>
              <a:rPr lang="en-US" sz="2400" dirty="0" smtClean="0"/>
              <a:t>The eukaryotic versions of flagella are much more complex </a:t>
            </a:r>
            <a:r>
              <a:rPr lang="en-US" sz="2400" b="1" dirty="0" smtClean="0"/>
              <a:t>(2+9)</a:t>
            </a:r>
            <a:r>
              <a:rPr lang="en-US" sz="2400" dirty="0" smtClean="0"/>
              <a:t>,</a:t>
            </a:r>
            <a:r>
              <a:rPr lang="en-US" sz="2400" b="1" dirty="0" smtClean="0"/>
              <a:t> </a:t>
            </a:r>
            <a:r>
              <a:rPr lang="en-US" sz="2400" dirty="0" smtClean="0"/>
              <a:t>than the single protein filaments of bacteria and use different mechanisms to generate movement. The eukaryotic flagella are so similar that this cross section</a:t>
            </a:r>
          </a:p>
          <a:p>
            <a:r>
              <a:rPr lang="en-US" sz="2400" dirty="0" smtClean="0"/>
              <a:t>could just as well have been taken of a flagellum from a </a:t>
            </a:r>
            <a:r>
              <a:rPr lang="en-US" sz="2400" dirty="0" err="1" smtClean="0"/>
              <a:t>protist</a:t>
            </a:r>
            <a:r>
              <a:rPr lang="en-US" sz="2400" dirty="0" smtClean="0"/>
              <a:t> or green alga.</a:t>
            </a:r>
            <a:endParaRPr lang="ru-RU" sz="2400" dirty="0"/>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476672"/>
            <a:ext cx="6588224" cy="4821067"/>
          </a:xfrm>
          <a:prstGeom prst="rect">
            <a:avLst/>
          </a:prstGeom>
          <a:noFill/>
          <a:ln w="9525">
            <a:noFill/>
            <a:miter lim="800000"/>
            <a:headEnd/>
            <a:tailEnd/>
          </a:ln>
        </p:spPr>
      </p:pic>
      <p:sp>
        <p:nvSpPr>
          <p:cNvPr id="6" name="Прямоугольник 5"/>
          <p:cNvSpPr/>
          <p:nvPr/>
        </p:nvSpPr>
        <p:spPr>
          <a:xfrm>
            <a:off x="0" y="0"/>
            <a:ext cx="6588224"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err="1" smtClean="0"/>
              <a:t>Locomotor</a:t>
            </a:r>
            <a:r>
              <a:rPr lang="en-US" sz="2800" b="1" dirty="0" smtClean="0"/>
              <a:t> mechanisms of eukaryotes </a:t>
            </a:r>
            <a:endParaRPr lang="ru-RU" sz="2800"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496" y="3645024"/>
            <a:ext cx="3139008" cy="310296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237731" y="5157192"/>
            <a:ext cx="1838325" cy="1666875"/>
          </a:xfrm>
          <a:prstGeom prst="rect">
            <a:avLst/>
          </a:prstGeom>
          <a:noFill/>
          <a:ln w="9525">
            <a:noFill/>
            <a:miter lim="800000"/>
            <a:headEnd/>
            <a:tailEnd/>
          </a:ln>
        </p:spPr>
      </p:pic>
      <p:cxnSp>
        <p:nvCxnSpPr>
          <p:cNvPr id="11" name="Пряма сполучна лінія 10"/>
          <p:cNvCxnSpPr/>
          <p:nvPr/>
        </p:nvCxnSpPr>
        <p:spPr>
          <a:xfrm flipH="1">
            <a:off x="4499992" y="3717032"/>
            <a:ext cx="720080" cy="115212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 сполучна лінія 19"/>
          <p:cNvCxnSpPr/>
          <p:nvPr/>
        </p:nvCxnSpPr>
        <p:spPr>
          <a:xfrm>
            <a:off x="4499992" y="4869160"/>
            <a:ext cx="792088"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Пряма сполучна лінія 22"/>
          <p:cNvCxnSpPr/>
          <p:nvPr/>
        </p:nvCxnSpPr>
        <p:spPr>
          <a:xfrm flipV="1">
            <a:off x="3347864" y="4869160"/>
            <a:ext cx="1152128" cy="43204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43204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100" b="1" dirty="0" smtClean="0"/>
              <a:t/>
            </a:r>
            <a:br>
              <a:rPr lang="en-US" sz="3100" b="1" dirty="0" smtClean="0"/>
            </a:br>
            <a:r>
              <a:rPr lang="en-US" sz="3100" b="1" dirty="0" smtClean="0"/>
              <a:t>Types of prokaryotic cells: domains </a:t>
            </a:r>
            <a:r>
              <a:rPr lang="en-US" sz="3100" b="1" i="1" dirty="0" err="1" smtClean="0"/>
              <a:t>Archaea</a:t>
            </a:r>
            <a:r>
              <a:rPr lang="en-US" sz="3100" b="1" dirty="0" smtClean="0"/>
              <a:t> &amp; </a:t>
            </a:r>
            <a:r>
              <a:rPr lang="en-US" sz="3100" b="1" i="1" dirty="0" smtClean="0"/>
              <a:t>Bacteria</a:t>
            </a:r>
            <a:r>
              <a:rPr lang="en-US" b="1" i="1" dirty="0" smtClean="0"/>
              <a:t/>
            </a:r>
            <a:br>
              <a:rPr lang="en-US" b="1" i="1" dirty="0" smtClean="0"/>
            </a:br>
            <a:endParaRPr lang="uk-UA" dirty="0"/>
          </a:p>
        </p:txBody>
      </p:sp>
      <p:sp>
        <p:nvSpPr>
          <p:cNvPr id="3" name="Місце для вмісту 2"/>
          <p:cNvSpPr>
            <a:spLocks noGrp="1"/>
          </p:cNvSpPr>
          <p:nvPr>
            <p:ph idx="1"/>
          </p:nvPr>
        </p:nvSpPr>
        <p:spPr>
          <a:xfrm>
            <a:off x="0" y="404664"/>
            <a:ext cx="9144000" cy="6453336"/>
          </a:xfrm>
        </p:spPr>
        <p:txBody>
          <a:bodyPr>
            <a:normAutofit fontScale="85000" lnSpcReduction="10000"/>
          </a:bodyPr>
          <a:lstStyle/>
          <a:p>
            <a:pPr>
              <a:buNone/>
            </a:pPr>
            <a:r>
              <a:rPr lang="en-US" i="1" dirty="0" smtClean="0"/>
              <a:t>       </a:t>
            </a:r>
            <a:r>
              <a:rPr lang="en-US" i="1" dirty="0" err="1" smtClean="0"/>
              <a:t>Archaea</a:t>
            </a:r>
            <a:r>
              <a:rPr lang="en-US" dirty="0" smtClean="0"/>
              <a:t> (or </a:t>
            </a:r>
            <a:r>
              <a:rPr lang="en-US" dirty="0" err="1" smtClean="0"/>
              <a:t>archaebacteria</a:t>
            </a:r>
            <a:r>
              <a:rPr lang="en-US" dirty="0" smtClean="0"/>
              <a:t>): several groups that live in      inhospitable environments; they are “</a:t>
            </a:r>
            <a:r>
              <a:rPr lang="en-US" dirty="0" err="1" smtClean="0"/>
              <a:t>extremophiles</a:t>
            </a:r>
            <a:r>
              <a:rPr lang="en-US" dirty="0" smtClean="0"/>
              <a:t>”: </a:t>
            </a:r>
          </a:p>
          <a:p>
            <a:pPr marL="0" indent="0">
              <a:buNone/>
            </a:pPr>
            <a:r>
              <a:rPr lang="en-US" b="1" i="1" dirty="0" smtClean="0"/>
              <a:t>- </a:t>
            </a:r>
            <a:r>
              <a:rPr lang="en-US" b="1" i="1" dirty="0" err="1" smtClean="0"/>
              <a:t>methanogens</a:t>
            </a:r>
            <a:r>
              <a:rPr lang="en-US" dirty="0" smtClean="0"/>
              <a:t> [convert CO</a:t>
            </a:r>
            <a:r>
              <a:rPr lang="en-US" baseline="-25000" dirty="0" smtClean="0"/>
              <a:t>2</a:t>
            </a:r>
            <a:r>
              <a:rPr lang="en-US" dirty="0" smtClean="0"/>
              <a:t> and H</a:t>
            </a:r>
            <a:r>
              <a:rPr lang="en-US" baseline="-25000" dirty="0" smtClean="0"/>
              <a:t>2</a:t>
            </a:r>
            <a:r>
              <a:rPr lang="en-US" dirty="0" smtClean="0"/>
              <a:t>  into gas methane (CH</a:t>
            </a:r>
            <a:r>
              <a:rPr lang="en-US" baseline="-25000" dirty="0" smtClean="0"/>
              <a:t>4</a:t>
            </a:r>
            <a:r>
              <a:rPr lang="en-US" dirty="0" smtClean="0"/>
              <a:t> )]; </a:t>
            </a:r>
          </a:p>
          <a:p>
            <a:pPr marL="177800" indent="-177800">
              <a:buNone/>
            </a:pPr>
            <a:r>
              <a:rPr lang="en-US" b="1" i="1" dirty="0" smtClean="0"/>
              <a:t>- </a:t>
            </a:r>
            <a:r>
              <a:rPr lang="en-US" b="1" i="1" dirty="0" err="1" smtClean="0"/>
              <a:t>halophiles</a:t>
            </a:r>
            <a:r>
              <a:rPr lang="en-US" dirty="0" smtClean="0"/>
              <a:t> surviving 30% </a:t>
            </a:r>
            <a:r>
              <a:rPr lang="en-US" dirty="0" err="1" smtClean="0"/>
              <a:t>NaCl</a:t>
            </a:r>
            <a:r>
              <a:rPr lang="en-US" dirty="0" smtClean="0"/>
              <a:t> (Dead Sea or certain deep sea brine pools that possess a salinity equivalent to 5M MgCl</a:t>
            </a:r>
            <a:r>
              <a:rPr lang="en-US" baseline="-25000" dirty="0" smtClean="0"/>
              <a:t>2</a:t>
            </a:r>
            <a:r>
              <a:rPr lang="en-US" dirty="0" smtClean="0"/>
              <a:t>);</a:t>
            </a:r>
          </a:p>
          <a:p>
            <a:pPr marL="177800" indent="-177800">
              <a:buNone/>
            </a:pPr>
            <a:r>
              <a:rPr lang="en-US" b="1" i="1" dirty="0" smtClean="0"/>
              <a:t>- </a:t>
            </a:r>
            <a:r>
              <a:rPr lang="en-US" b="1" i="1" dirty="0" err="1" smtClean="0"/>
              <a:t>acidophiles</a:t>
            </a:r>
            <a:r>
              <a:rPr lang="en-US" dirty="0" smtClean="0"/>
              <a:t> (acid‐loving prokaryotes that thrive at a pH as low as 0, such as that found in the drainage fluids of abandoned mine shafts);</a:t>
            </a:r>
          </a:p>
          <a:p>
            <a:pPr marL="177800" indent="-177800">
              <a:buFontTx/>
              <a:buChar char="-"/>
            </a:pPr>
            <a:r>
              <a:rPr lang="en-US" b="1" i="1" dirty="0" err="1" smtClean="0"/>
              <a:t>thermophiles</a:t>
            </a:r>
            <a:r>
              <a:rPr lang="en-US" dirty="0" smtClean="0"/>
              <a:t> (prokaryotes that live at very high temperatures) and </a:t>
            </a:r>
            <a:r>
              <a:rPr lang="en-US" dirty="0" err="1" smtClean="0"/>
              <a:t>hyperthermophiles</a:t>
            </a:r>
            <a:r>
              <a:rPr lang="en-US" dirty="0" smtClean="0"/>
              <a:t> in hydrothermal vents of the ocean floor. The latest record holder among this group has been named “strain 121” living at 121°C, the temperature used to sterilize surgical instruments in an autoclave. </a:t>
            </a:r>
          </a:p>
          <a:p>
            <a:pPr marL="177800" indent="-177800">
              <a:buNone/>
            </a:pPr>
            <a:r>
              <a:rPr lang="en-US" dirty="0" smtClean="0"/>
              <a:t>	        Recent analyses of soil and ocean microbes indicate that many members of the </a:t>
            </a:r>
            <a:r>
              <a:rPr lang="en-US" i="1" dirty="0" err="1" smtClean="0"/>
              <a:t>Archaea</a:t>
            </a:r>
            <a:r>
              <a:rPr lang="en-US" dirty="0" smtClean="0"/>
              <a:t> are also at home in habitats of normal temperature, pH, and salinity.</a:t>
            </a:r>
            <a:endParaRPr lang="uk-UA" i="1"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41</a:t>
            </a:fld>
            <a:endParaRPr lang="ru-RU"/>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3326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Domain Bacteria</a:t>
            </a:r>
            <a:endParaRPr lang="uk-UA" dirty="0"/>
          </a:p>
        </p:txBody>
      </p:sp>
      <p:sp>
        <p:nvSpPr>
          <p:cNvPr id="3" name="Місце для вмісту 2"/>
          <p:cNvSpPr>
            <a:spLocks noGrp="1"/>
          </p:cNvSpPr>
          <p:nvPr>
            <p:ph idx="1"/>
          </p:nvPr>
        </p:nvSpPr>
        <p:spPr>
          <a:xfrm>
            <a:off x="0" y="404664"/>
            <a:ext cx="5940152" cy="6453336"/>
          </a:xfrm>
        </p:spPr>
        <p:txBody>
          <a:bodyPr>
            <a:normAutofit fontScale="62500" lnSpcReduction="20000"/>
          </a:bodyPr>
          <a:lstStyle/>
          <a:p>
            <a:pPr marL="0" indent="0">
              <a:buNone/>
            </a:pPr>
            <a:r>
              <a:rPr lang="en-US" dirty="0" smtClean="0"/>
              <a:t>Bacteria species are present in everywhere, from Antarctic and African deserts to the internal confines of plants animals and in rock layers situated several km beneath the Earth’s surface. </a:t>
            </a:r>
          </a:p>
          <a:p>
            <a:pPr marL="0" indent="0">
              <a:buFontTx/>
              <a:buChar char="-"/>
            </a:pPr>
            <a:r>
              <a:rPr lang="en-US" b="1" i="1" dirty="0" smtClean="0"/>
              <a:t> </a:t>
            </a:r>
            <a:r>
              <a:rPr lang="en-US" b="1" i="1" dirty="0" err="1" smtClean="0"/>
              <a:t>Mycoplasma</a:t>
            </a:r>
            <a:r>
              <a:rPr lang="en-US" b="1" dirty="0" smtClean="0"/>
              <a:t> </a:t>
            </a:r>
            <a:r>
              <a:rPr lang="en-US" dirty="0" smtClean="0"/>
              <a:t>the smallest known cells, ( 0.2 </a:t>
            </a:r>
            <a:r>
              <a:rPr lang="en-US" dirty="0" err="1" smtClean="0"/>
              <a:t>μm</a:t>
            </a:r>
            <a:r>
              <a:rPr lang="en-US" dirty="0" smtClean="0"/>
              <a:t> </a:t>
            </a:r>
            <a:r>
              <a:rPr lang="en-US" dirty="0" smtClean="0">
                <a:latin typeface="Arial" pitchFamily="34" charset="0"/>
                <a:cs typeface="Arial" pitchFamily="34" charset="0"/>
              </a:rPr>
              <a:t>ø</a:t>
            </a:r>
            <a:r>
              <a:rPr lang="en-US" dirty="0" smtClean="0"/>
              <a:t>), which are the only known prokaryotes to lack a cell wall and to contain a genome &lt; 500 genes. </a:t>
            </a:r>
          </a:p>
          <a:p>
            <a:pPr marL="0" indent="0">
              <a:buFontTx/>
              <a:buChar char="-"/>
            </a:pPr>
            <a:r>
              <a:rPr lang="en-US" dirty="0" smtClean="0"/>
              <a:t> </a:t>
            </a:r>
            <a:r>
              <a:rPr lang="en-US" b="1" i="1" dirty="0" err="1" smtClean="0"/>
              <a:t>Cyanobacteria</a:t>
            </a:r>
            <a:r>
              <a:rPr lang="en-US" dirty="0" smtClean="0"/>
              <a:t> contain elaborate arrays of </a:t>
            </a:r>
            <a:r>
              <a:rPr lang="en-US" dirty="0" err="1" smtClean="0"/>
              <a:t>cytoplasmic</a:t>
            </a:r>
            <a:r>
              <a:rPr lang="en-US" dirty="0" smtClean="0"/>
              <a:t> membranes, which serve as photosynthetic sites and</a:t>
            </a:r>
            <a:r>
              <a:rPr lang="en-US" b="1" dirty="0" smtClean="0"/>
              <a:t> </a:t>
            </a:r>
            <a:r>
              <a:rPr lang="en-US" dirty="0" smtClean="0"/>
              <a:t>are similar to the photosynthetic membranes of plant chloroplasts. As in plants, photosynthesis in </a:t>
            </a:r>
            <a:r>
              <a:rPr lang="en-US" dirty="0" err="1" smtClean="0"/>
              <a:t>cyanobacteria</a:t>
            </a:r>
            <a:r>
              <a:rPr lang="en-US" dirty="0" smtClean="0"/>
              <a:t> is accomplished by </a:t>
            </a:r>
            <a:r>
              <a:rPr lang="en-US" b="1" dirty="0" smtClean="0"/>
              <a:t>splitting water </a:t>
            </a:r>
            <a:r>
              <a:rPr lang="en-US" dirty="0" smtClean="0"/>
              <a:t>molecules, which releases </a:t>
            </a:r>
            <a:r>
              <a:rPr lang="en-US" b="1" dirty="0" smtClean="0"/>
              <a:t>O</a:t>
            </a:r>
            <a:r>
              <a:rPr lang="en-US" b="1" baseline="-25000" dirty="0" smtClean="0"/>
              <a:t>2</a:t>
            </a:r>
            <a:r>
              <a:rPr lang="en-US" dirty="0" smtClean="0"/>
              <a:t>. Many </a:t>
            </a:r>
            <a:r>
              <a:rPr lang="en-US" dirty="0" err="1" smtClean="0"/>
              <a:t>cyanobacteria</a:t>
            </a:r>
            <a:r>
              <a:rPr lang="en-US" dirty="0" smtClean="0"/>
              <a:t> are capable of </a:t>
            </a:r>
            <a:r>
              <a:rPr lang="en-US" b="1" dirty="0" smtClean="0"/>
              <a:t>nitrogen fixation, the conversion of nitrogen ( N</a:t>
            </a:r>
            <a:r>
              <a:rPr lang="en-US" b="1" baseline="-25000" dirty="0" smtClean="0"/>
              <a:t>2</a:t>
            </a:r>
            <a:r>
              <a:rPr lang="en-US" b="1" dirty="0" smtClean="0"/>
              <a:t> ) gas into </a:t>
            </a:r>
            <a:r>
              <a:rPr lang="en-US" dirty="0" smtClean="0"/>
              <a:t>reduced forms of nitrogen (such as ammonia, </a:t>
            </a:r>
            <a:r>
              <a:rPr lang="en-US" b="1" dirty="0" smtClean="0"/>
              <a:t>NH</a:t>
            </a:r>
            <a:r>
              <a:rPr lang="en-US" b="1" baseline="-25000" dirty="0" smtClean="0"/>
              <a:t>3</a:t>
            </a:r>
            <a:r>
              <a:rPr lang="en-US" dirty="0" smtClean="0"/>
              <a:t>) that can be used by cells in the synthesis of nitrogen‐containing organic compounds, including amino acids and nucleotides. Those species capable of both photosynthesis and nitrogen fixation can survive on the barest of resources—light, N</a:t>
            </a:r>
            <a:r>
              <a:rPr lang="en-US" baseline="-25000" dirty="0" smtClean="0"/>
              <a:t>2</a:t>
            </a:r>
            <a:r>
              <a:rPr lang="en-US" dirty="0" smtClean="0"/>
              <a:t>, CO</a:t>
            </a:r>
            <a:r>
              <a:rPr lang="en-US" baseline="-25000" dirty="0" smtClean="0"/>
              <a:t>2</a:t>
            </a:r>
            <a:r>
              <a:rPr lang="en-US" dirty="0" smtClean="0"/>
              <a:t>, and H</a:t>
            </a:r>
            <a:r>
              <a:rPr lang="en-US" baseline="-25000" dirty="0" smtClean="0"/>
              <a:t>2</a:t>
            </a:r>
            <a:r>
              <a:rPr lang="en-US" dirty="0" smtClean="0"/>
              <a:t>O. It is not surprising, therefore, that </a:t>
            </a:r>
            <a:r>
              <a:rPr lang="en-US" dirty="0" err="1" smtClean="0"/>
              <a:t>cyanobacteria</a:t>
            </a:r>
            <a:r>
              <a:rPr lang="en-US" dirty="0" smtClean="0"/>
              <a:t> are usually the first organisms to colonize the bare rocks rendered lifeless by a scorching volcanic eruption. Another unusual habitat occupied by </a:t>
            </a:r>
            <a:r>
              <a:rPr lang="en-US" dirty="0" err="1" smtClean="0"/>
              <a:t>cyanobacteria</a:t>
            </a:r>
            <a:r>
              <a:rPr lang="en-US" dirty="0" smtClean="0"/>
              <a:t> is a fur of polar bears</a:t>
            </a:r>
            <a:r>
              <a:rPr lang="en-US" i="1" dirty="0" smtClean="0"/>
              <a:t>.</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42</a:t>
            </a:fld>
            <a:endParaRPr lang="ru-RU"/>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65237" y="404664"/>
            <a:ext cx="3178763" cy="2304256"/>
          </a:xfrm>
          <a:prstGeom prst="rect">
            <a:avLst/>
          </a:prstGeom>
          <a:noFill/>
          <a:ln w="9525">
            <a:noFill/>
            <a:miter lim="800000"/>
            <a:headEnd/>
            <a:tailEnd/>
          </a:ln>
        </p:spPr>
      </p:pic>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9914" y="3429000"/>
            <a:ext cx="3184086" cy="2232248"/>
          </a:xfrm>
          <a:prstGeom prst="rect">
            <a:avLst/>
          </a:prstGeom>
          <a:noFill/>
          <a:ln w="9525">
            <a:noFill/>
            <a:miter lim="800000"/>
            <a:headEnd/>
            <a:tailEnd/>
          </a:ln>
        </p:spPr>
      </p:pic>
      <p:sp>
        <p:nvSpPr>
          <p:cNvPr id="7" name="Прямокутник 6"/>
          <p:cNvSpPr/>
          <p:nvPr/>
        </p:nvSpPr>
        <p:spPr>
          <a:xfrm>
            <a:off x="5868144" y="2708920"/>
            <a:ext cx="3275856" cy="646331"/>
          </a:xfrm>
          <a:prstGeom prst="rect">
            <a:avLst/>
          </a:prstGeom>
        </p:spPr>
        <p:txBody>
          <a:bodyPr wrap="square">
            <a:spAutoFit/>
          </a:bodyPr>
          <a:lstStyle/>
          <a:p>
            <a:r>
              <a:rPr lang="en-US" dirty="0" smtClean="0"/>
              <a:t>Photosynthetic  membranes of </a:t>
            </a:r>
            <a:r>
              <a:rPr lang="en-US" dirty="0" err="1" smtClean="0"/>
              <a:t>cyanobacteria</a:t>
            </a:r>
            <a:endParaRPr lang="uk-UA" dirty="0"/>
          </a:p>
        </p:txBody>
      </p:sp>
      <p:sp>
        <p:nvSpPr>
          <p:cNvPr id="9" name="Прямокутник 8"/>
          <p:cNvSpPr/>
          <p:nvPr/>
        </p:nvSpPr>
        <p:spPr>
          <a:xfrm>
            <a:off x="5868144" y="5696088"/>
            <a:ext cx="3384376" cy="1200329"/>
          </a:xfrm>
          <a:prstGeom prst="rect">
            <a:avLst/>
          </a:prstGeom>
        </p:spPr>
        <p:txBody>
          <a:bodyPr wrap="square">
            <a:spAutoFit/>
          </a:bodyPr>
          <a:lstStyle/>
          <a:p>
            <a:r>
              <a:rPr lang="en-US" dirty="0" err="1" smtClean="0"/>
              <a:t>Cyanobacteria</a:t>
            </a:r>
            <a:r>
              <a:rPr lang="en-US" dirty="0" smtClean="0"/>
              <a:t> living inside the hairs of these polar bears are responsible for the unusual greenish color of their coats.</a:t>
            </a:r>
            <a:endParaRPr lang="uk-U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288032"/>
          </a:xfrm>
        </p:spPr>
        <p:style>
          <a:lnRef idx="1">
            <a:schemeClr val="accent3"/>
          </a:lnRef>
          <a:fillRef idx="2">
            <a:schemeClr val="accent3"/>
          </a:fillRef>
          <a:effectRef idx="1">
            <a:schemeClr val="accent3"/>
          </a:effectRef>
          <a:fontRef idx="minor">
            <a:schemeClr val="dk1"/>
          </a:fontRef>
        </p:style>
        <p:txBody>
          <a:bodyPr>
            <a:noAutofit/>
          </a:bodyPr>
          <a:lstStyle/>
          <a:p>
            <a:r>
              <a:rPr lang="en-US" sz="2800" b="1" dirty="0" smtClean="0"/>
              <a:t>Prokaryotic Diversity</a:t>
            </a:r>
            <a:endParaRPr lang="uk-UA" sz="2800" dirty="0"/>
          </a:p>
        </p:txBody>
      </p:sp>
      <p:sp>
        <p:nvSpPr>
          <p:cNvPr id="3" name="Місце для вмісту 2"/>
          <p:cNvSpPr>
            <a:spLocks noGrp="1"/>
          </p:cNvSpPr>
          <p:nvPr>
            <p:ph idx="1"/>
          </p:nvPr>
        </p:nvSpPr>
        <p:spPr>
          <a:xfrm>
            <a:off x="0" y="188640"/>
            <a:ext cx="9144000" cy="6264696"/>
          </a:xfrm>
        </p:spPr>
        <p:txBody>
          <a:bodyPr>
            <a:noAutofit/>
          </a:bodyPr>
          <a:lstStyle/>
          <a:p>
            <a:pPr marL="0" indent="266700">
              <a:lnSpc>
                <a:spcPct val="90000"/>
              </a:lnSpc>
              <a:spcBef>
                <a:spcPts val="0"/>
              </a:spcBef>
              <a:buNone/>
            </a:pPr>
            <a:r>
              <a:rPr lang="en-US" sz="1800" i="1" dirty="0" smtClean="0"/>
              <a:t>Most disease‐causing prokaryotes are </a:t>
            </a:r>
            <a:r>
              <a:rPr lang="en-US" sz="1800" i="1" dirty="0" err="1" smtClean="0"/>
              <a:t>culturable</a:t>
            </a:r>
            <a:r>
              <a:rPr lang="en-US" sz="1800" i="1" dirty="0" smtClean="0"/>
              <a:t>, but the same is not true </a:t>
            </a:r>
            <a:r>
              <a:rPr lang="en-US" sz="1800" dirty="0" smtClean="0"/>
              <a:t>for many living free in nature. Roughly </a:t>
            </a:r>
            <a:r>
              <a:rPr lang="en-US" sz="1800" b="1" dirty="0" smtClean="0"/>
              <a:t>6000 species </a:t>
            </a:r>
            <a:r>
              <a:rPr lang="en-US" sz="1800" dirty="0" smtClean="0"/>
              <a:t>of prokaryotes have been identified </a:t>
            </a:r>
            <a:r>
              <a:rPr lang="en-US" sz="1800" b="1" dirty="0" smtClean="0"/>
              <a:t>by traditional techniques</a:t>
            </a:r>
            <a:r>
              <a:rPr lang="en-US" sz="1800" dirty="0" smtClean="0"/>
              <a:t>, which is </a:t>
            </a:r>
            <a:r>
              <a:rPr lang="en-US" sz="1800" b="1" dirty="0" smtClean="0"/>
              <a:t>&lt; 0,1% </a:t>
            </a:r>
            <a:r>
              <a:rPr lang="en-US" sz="1800" dirty="0" smtClean="0"/>
              <a:t>of the millions of prokaryotic species thought to exist! Our appreciation for the diversity of prokaryotic communities has increased dramatically with the use of </a:t>
            </a:r>
            <a:r>
              <a:rPr lang="en-US" sz="1800" b="1" dirty="0" smtClean="0"/>
              <a:t>molecular methods </a:t>
            </a:r>
            <a:r>
              <a:rPr lang="en-US" sz="1800" dirty="0" smtClean="0"/>
              <a:t>that do not require the isolation of a particular microbe. </a:t>
            </a:r>
          </a:p>
          <a:p>
            <a:pPr marL="0" indent="266700">
              <a:lnSpc>
                <a:spcPct val="90000"/>
              </a:lnSpc>
              <a:spcBef>
                <a:spcPts val="0"/>
              </a:spcBef>
              <a:buNone/>
            </a:pPr>
            <a:r>
              <a:rPr lang="en-US" sz="1800" dirty="0" smtClean="0"/>
              <a:t>By using techniques that reveal the variety of DNA sequences of a particular gene in a particular habitat, one learns directly about the diversity of species that live in that habitat. Recent sequencing techniques have become so rapid and cost‐efficient that virtually all of the genes present in the microbes of a given habitat can be sequenced, generating a </a:t>
            </a:r>
            <a:r>
              <a:rPr lang="en-US" sz="1800" i="1" dirty="0" smtClean="0"/>
              <a:t>collective genome</a:t>
            </a:r>
            <a:r>
              <a:rPr lang="en-US" sz="1800" dirty="0" smtClean="0"/>
              <a:t>, or </a:t>
            </a:r>
            <a:r>
              <a:rPr lang="en-US" sz="1800" b="1" i="1" dirty="0" err="1" smtClean="0"/>
              <a:t>metagenome</a:t>
            </a:r>
            <a:r>
              <a:rPr lang="en-US" sz="1800" i="1" dirty="0" smtClean="0"/>
              <a:t>.</a:t>
            </a:r>
            <a:r>
              <a:rPr lang="en-US" sz="1800" dirty="0" smtClean="0"/>
              <a:t> This provides information about the types of proteins these organisms manufacture and thus about many of the metabolic activities in which they engage.</a:t>
            </a:r>
          </a:p>
          <a:p>
            <a:pPr marL="0" indent="266700">
              <a:lnSpc>
                <a:spcPct val="90000"/>
              </a:lnSpc>
              <a:spcBef>
                <a:spcPts val="0"/>
              </a:spcBef>
              <a:buNone/>
            </a:pPr>
            <a:r>
              <a:rPr lang="en-US" sz="1800" dirty="0" smtClean="0"/>
              <a:t>These same molecular strategies are being used to explore the remarkable diversity among the trillions of “unseen passengers” that live on or within our own bodies, in habitats such as the intestinal tract, mouth, vagina, and skin. This collection of microbes, which is known as the human </a:t>
            </a:r>
            <a:r>
              <a:rPr lang="en-US" sz="1800" b="1" i="1" dirty="0" err="1" smtClean="0"/>
              <a:t>microbiome</a:t>
            </a:r>
            <a:r>
              <a:rPr lang="en-US" sz="1800" dirty="0" smtClean="0"/>
              <a:t>, is the subject of several international research efforts aimed at identifying and characterizing these organisms in people of different age, diet, geography, and state of health. It has been demonstrated, that obese and lean humans have markedly different populations of bacteria in their digestive tracts. As obese individuals lose weight, their bacterial profile shifts toward that of the leaner individuals. One recent study of fecal samples taken from 124 people of varying weight revealed the presence within the collective population of more than 1000 different species of bacteria. Together, these microbes contained  &gt; 3 million distinct genes — approximately 150 times as many as the number present in the human genome.</a:t>
            </a:r>
          </a:p>
          <a:p>
            <a:pPr marL="0" indent="0">
              <a:lnSpc>
                <a:spcPct val="90000"/>
              </a:lnSpc>
              <a:spcBef>
                <a:spcPts val="0"/>
              </a:spcBef>
              <a:buNone/>
            </a:pPr>
            <a:r>
              <a:rPr lang="en-US" sz="1800" dirty="0" smtClean="0"/>
              <a:t>       By using sequence‐based molecular techniques, scientists have found that most habitats on Earth are teeming with previously unrecognized prokaryotic life. More than 90% of these organisms are now thought to live in the subsurface sediments well beneath the oceans and upper soil layers. Nutrients can be so scarce in some of these deep sediments that microbes living there are thought to divide only once every several hundred years!</a:t>
            </a:r>
            <a:endParaRPr lang="uk-UA" sz="18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43</a:t>
            </a:fld>
            <a:endParaRPr lang="ru-RU"/>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Types of eukaryotic cells</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44</a:t>
            </a:fld>
            <a:endParaRPr lang="ru-RU"/>
          </a:p>
        </p:txBody>
      </p:sp>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a:stretch>
            <a:fillRect/>
          </a:stretch>
        </p:blipFill>
        <p:spPr bwMode="auto">
          <a:xfrm>
            <a:off x="1" y="476673"/>
            <a:ext cx="1782867" cy="2592288"/>
          </a:xfrm>
          <a:prstGeom prst="rect">
            <a:avLst/>
          </a:prstGeom>
          <a:noFill/>
          <a:ln w="9525">
            <a:noFill/>
            <a:miter lim="800000"/>
            <a:headEnd/>
            <a:tailEnd/>
          </a:ln>
        </p:spPr>
      </p:pic>
      <p:sp>
        <p:nvSpPr>
          <p:cNvPr id="5" name="Прямокутник 4"/>
          <p:cNvSpPr/>
          <p:nvPr/>
        </p:nvSpPr>
        <p:spPr>
          <a:xfrm>
            <a:off x="1907704" y="620688"/>
            <a:ext cx="7236296" cy="2554545"/>
          </a:xfrm>
          <a:prstGeom prst="rect">
            <a:avLst/>
          </a:prstGeom>
        </p:spPr>
        <p:txBody>
          <a:bodyPr wrap="square">
            <a:spAutoFit/>
          </a:bodyPr>
          <a:lstStyle/>
          <a:p>
            <a:r>
              <a:rPr lang="en-US" sz="2000" dirty="0" smtClean="0"/>
              <a:t>The most complex eukaryotic cells are found among the </a:t>
            </a:r>
            <a:r>
              <a:rPr lang="en-US" sz="2000" i="1" dirty="0" smtClean="0"/>
              <a:t>unicellular</a:t>
            </a:r>
            <a:r>
              <a:rPr lang="en-US" sz="2000" dirty="0" smtClean="0"/>
              <a:t> </a:t>
            </a:r>
            <a:r>
              <a:rPr lang="en-US" sz="2000" dirty="0" err="1" smtClean="0"/>
              <a:t>protists</a:t>
            </a:r>
            <a:r>
              <a:rPr lang="en-US" sz="2000" dirty="0" smtClean="0"/>
              <a:t>. For ex., </a:t>
            </a:r>
            <a:r>
              <a:rPr lang="en-US" sz="2000" i="1" dirty="0" err="1" smtClean="0"/>
              <a:t>Vorticella</a:t>
            </a:r>
            <a:r>
              <a:rPr lang="en-US" sz="2000" dirty="0" smtClean="0"/>
              <a:t>, a complex ciliated </a:t>
            </a:r>
            <a:r>
              <a:rPr lang="en-US" sz="2000" dirty="0" err="1" smtClean="0"/>
              <a:t>protist</a:t>
            </a:r>
            <a:r>
              <a:rPr lang="en-US" sz="2000" dirty="0" smtClean="0"/>
              <a:t>. A number of these unicellular organisms are seen here; most have withdrawn their “heads” due to shortening of the blue‐stained contractile ribbon in the stalk. Each cell has a single large nucleus, called a macronucleus (arrow), which contains many copies of the genes. All functions (environment sensing, food trapping, expelling excess fluid, evading predators) are housed within a single cell.</a:t>
            </a:r>
          </a:p>
        </p:txBody>
      </p:sp>
      <p:cxnSp>
        <p:nvCxnSpPr>
          <p:cNvPr id="7" name="Пряма зі стрілкою 6"/>
          <p:cNvCxnSpPr/>
          <p:nvPr/>
        </p:nvCxnSpPr>
        <p:spPr>
          <a:xfrm flipV="1">
            <a:off x="827584" y="1340768"/>
            <a:ext cx="144016"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Прямокутник 8"/>
          <p:cNvSpPr/>
          <p:nvPr/>
        </p:nvSpPr>
        <p:spPr>
          <a:xfrm>
            <a:off x="0" y="3212976"/>
            <a:ext cx="9144000" cy="3785652"/>
          </a:xfrm>
          <a:prstGeom prst="rect">
            <a:avLst/>
          </a:prstGeom>
        </p:spPr>
        <p:txBody>
          <a:bodyPr wrap="square">
            <a:spAutoFit/>
          </a:bodyPr>
          <a:lstStyle/>
          <a:p>
            <a:r>
              <a:rPr lang="en-US" sz="2000" b="1" dirty="0" smtClean="0"/>
              <a:t>2 evolutionary pathways for organisms: </a:t>
            </a:r>
          </a:p>
          <a:p>
            <a:pPr marL="266700" indent="-266700">
              <a:buAutoNum type="arabicParenR"/>
            </a:pPr>
            <a:r>
              <a:rPr lang="en-US" sz="2000" b="1" i="1" dirty="0" smtClean="0"/>
              <a:t>unicellular</a:t>
            </a:r>
            <a:r>
              <a:rPr lang="en-US" sz="2000" dirty="0" smtClean="0"/>
              <a:t> – all activities in a single cell</a:t>
            </a:r>
          </a:p>
          <a:p>
            <a:r>
              <a:rPr lang="en-US" sz="2000" b="1" i="1" dirty="0" smtClean="0"/>
              <a:t>2)</a:t>
            </a:r>
            <a:r>
              <a:rPr lang="en-US" sz="2000" dirty="0" smtClean="0"/>
              <a:t> </a:t>
            </a:r>
            <a:r>
              <a:rPr lang="en-US" sz="2000" b="1" i="1" dirty="0" err="1" smtClean="0"/>
              <a:t>multicellular</a:t>
            </a:r>
            <a:r>
              <a:rPr lang="en-US" sz="2000" dirty="0" smtClean="0"/>
              <a:t> - different activities by different types of cells. </a:t>
            </a:r>
          </a:p>
          <a:p>
            <a:r>
              <a:rPr lang="en-US" sz="2000" dirty="0" smtClean="0"/>
              <a:t>       Specialized cells are formed by a process of </a:t>
            </a:r>
            <a:r>
              <a:rPr lang="en-US" sz="2000" b="1" dirty="0" smtClean="0"/>
              <a:t>differentiation. </a:t>
            </a:r>
            <a:r>
              <a:rPr lang="en-US" sz="2000" dirty="0" smtClean="0"/>
              <a:t>A</a:t>
            </a:r>
            <a:r>
              <a:rPr lang="en-US" sz="2000" b="1" dirty="0" smtClean="0"/>
              <a:t> </a:t>
            </a:r>
            <a:r>
              <a:rPr lang="en-US" sz="2000" dirty="0" smtClean="0"/>
              <a:t>fertilized human egg, for ex., will progress through a course of embryonic development that leads to the formation of approx. 250 distinct types of differentiated cells. Some cells become part of a digestive gland, others part of a muscle, others part of a bone, and so forth.</a:t>
            </a:r>
            <a:r>
              <a:rPr lang="en-US" sz="2000" b="1" dirty="0" smtClean="0"/>
              <a:t> </a:t>
            </a:r>
            <a:r>
              <a:rPr lang="en-US" sz="2000" dirty="0" smtClean="0"/>
              <a:t>The pathway of differentiation</a:t>
            </a:r>
            <a:r>
              <a:rPr lang="en-US" sz="2000" b="1" dirty="0" smtClean="0"/>
              <a:t> </a:t>
            </a:r>
            <a:r>
              <a:rPr lang="en-US" sz="2000" dirty="0" smtClean="0"/>
              <a:t>followed by each embryonic cell depends primarily on the signals it receives from the surrounding environment; these signals in turn depend on the position of that cell within the embryo. Researchers are learning how to control the process of differentiation in the culture dish and applying this knowledge to the treatment of complex human diseases.</a:t>
            </a:r>
            <a:endParaRPr lang="uk-UA" sz="2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858000"/>
          </a:xfrm>
        </p:spPr>
        <p:txBody>
          <a:bodyPr>
            <a:normAutofit fontScale="92500" lnSpcReduction="10000"/>
          </a:bodyPr>
          <a:lstStyle/>
          <a:p>
            <a:pPr marL="0" indent="0">
              <a:buNone/>
            </a:pPr>
            <a:r>
              <a:rPr lang="en-US" dirty="0" smtClean="0"/>
              <a:t>As a result of </a:t>
            </a:r>
            <a:r>
              <a:rPr lang="en-US" b="1" dirty="0" smtClean="0"/>
              <a:t>differentiation</a:t>
            </a:r>
            <a:r>
              <a:rPr lang="en-US" dirty="0" smtClean="0"/>
              <a:t>, different types of cells acquire a distinctive appearance and unique materials: </a:t>
            </a:r>
          </a:p>
          <a:p>
            <a:pPr marL="0" indent="0">
              <a:buNone/>
            </a:pPr>
            <a:r>
              <a:rPr lang="en-US" b="1" i="1" dirty="0" smtClean="0"/>
              <a:t>skeletal muscle cells </a:t>
            </a:r>
            <a:r>
              <a:rPr lang="en-US" dirty="0" smtClean="0"/>
              <a:t>- network of precisely aligned filaments composed of unique contractile proteins; </a:t>
            </a:r>
          </a:p>
          <a:p>
            <a:pPr marL="0" indent="0">
              <a:buNone/>
            </a:pPr>
            <a:r>
              <a:rPr lang="en-US" b="1" i="1" dirty="0" smtClean="0"/>
              <a:t>cartilage cells</a:t>
            </a:r>
            <a:r>
              <a:rPr lang="en-US" i="1" dirty="0" smtClean="0"/>
              <a:t> - </a:t>
            </a:r>
            <a:r>
              <a:rPr lang="en-US" dirty="0" smtClean="0"/>
              <a:t>matrix of polysaccharides and collagen; </a:t>
            </a:r>
          </a:p>
          <a:p>
            <a:pPr marL="0" indent="0">
              <a:buNone/>
            </a:pPr>
            <a:r>
              <a:rPr lang="en-US" b="1" i="1" dirty="0" smtClean="0"/>
              <a:t>RBC</a:t>
            </a:r>
            <a:r>
              <a:rPr lang="en-US" dirty="0" smtClean="0"/>
              <a:t> - become disk‐shaped sacks filled with a hemoglobin; and so forth. </a:t>
            </a:r>
          </a:p>
          <a:p>
            <a:pPr marL="0" indent="0">
              <a:buNone/>
            </a:pPr>
            <a:r>
              <a:rPr lang="en-US" dirty="0" smtClean="0"/>
              <a:t>	Despite their many differences, the various cells of a </a:t>
            </a:r>
            <a:r>
              <a:rPr lang="en-US" dirty="0" err="1" smtClean="0"/>
              <a:t>multicellular</a:t>
            </a:r>
            <a:r>
              <a:rPr lang="en-US" dirty="0" smtClean="0"/>
              <a:t> organism contain similar organelles. </a:t>
            </a:r>
            <a:r>
              <a:rPr lang="en-US" b="1" i="1" dirty="0" smtClean="0"/>
              <a:t>Mitochondria</a:t>
            </a:r>
            <a:r>
              <a:rPr lang="en-US" dirty="0" smtClean="0"/>
              <a:t>, for ex., are found in all types of cells. In one type, however, they may have a rounded shape, whereas in another they may be highly elongated or thread‐like. In each case, the number, appearance, and location of the various organelles can be correlated with the activities of the particular cell type. </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45</a:t>
            </a:fld>
            <a:endParaRPr lang="ru-RU"/>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номера слайда 3"/>
          <p:cNvSpPr>
            <a:spLocks noGrp="1"/>
          </p:cNvSpPr>
          <p:nvPr>
            <p:ph type="sldNum" sz="quarter" idx="12"/>
          </p:nvPr>
        </p:nvSpPr>
        <p:spPr/>
        <p:txBody>
          <a:bodyPr/>
          <a:lstStyle/>
          <a:p>
            <a:fld id="{D4FEE247-F1D9-4978-BC24-E4E20778E7B9}" type="slidenum">
              <a:rPr lang="ru-RU" smtClean="0"/>
              <a:pPr/>
              <a:t>46</a:t>
            </a:fld>
            <a:endParaRPr lang="ru-RU"/>
          </a:p>
        </p:txBody>
      </p:sp>
      <p:pic>
        <p:nvPicPr>
          <p:cNvPr id="1030" name="Picture 6"/>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547664" y="735161"/>
            <a:ext cx="5718175" cy="5718175"/>
          </a:xfrm>
          <a:prstGeom prst="rect">
            <a:avLst/>
          </a:prstGeom>
          <a:noFill/>
          <a:ln w="9525">
            <a:noFill/>
            <a:miter lim="800000"/>
            <a:headEnd/>
            <a:tailEnd/>
          </a:ln>
        </p:spPr>
      </p:pic>
      <p:pic>
        <p:nvPicPr>
          <p:cNvPr id="12"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6498" y="2707754"/>
            <a:ext cx="1657350" cy="1657350"/>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691680" y="4435946"/>
            <a:ext cx="1657350" cy="1657350"/>
          </a:xfrm>
          <a:prstGeom prst="rect">
            <a:avLst/>
          </a:prstGeom>
          <a:noFill/>
          <a:ln w="9525">
            <a:noFill/>
            <a:miter lim="800000"/>
            <a:headEnd/>
            <a:tailEnd/>
          </a:ln>
        </p:spPr>
      </p:pic>
      <p:pic>
        <p:nvPicPr>
          <p:cNvPr id="1033" name="Picture 9"/>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563888" y="4795986"/>
            <a:ext cx="1657350" cy="1657350"/>
          </a:xfrm>
          <a:prstGeom prst="rect">
            <a:avLst/>
          </a:prstGeom>
          <a:noFill/>
          <a:ln w="9525">
            <a:noFill/>
            <a:miter lim="800000"/>
            <a:headEnd/>
            <a:tailEnd/>
          </a:ln>
        </p:spPr>
      </p:pic>
      <p:pic>
        <p:nvPicPr>
          <p:cNvPr id="1034" name="Picture 10"/>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436096" y="4507954"/>
            <a:ext cx="1657350" cy="1657350"/>
          </a:xfrm>
          <a:prstGeom prst="rect">
            <a:avLst/>
          </a:prstGeom>
          <a:noFill/>
          <a:ln w="9525">
            <a:noFill/>
            <a:miter lim="800000"/>
            <a:headEnd/>
            <a:tailEnd/>
          </a:ln>
        </p:spPr>
      </p:pic>
      <p:pic>
        <p:nvPicPr>
          <p:cNvPr id="1035" name="Picture 11"/>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580112" y="2779762"/>
            <a:ext cx="1657350" cy="1657350"/>
          </a:xfrm>
          <a:prstGeom prst="rect">
            <a:avLst/>
          </a:prstGeom>
          <a:noFill/>
          <a:ln w="9525">
            <a:noFill/>
            <a:miter lim="800000"/>
            <a:headEnd/>
            <a:tailEnd/>
          </a:ln>
        </p:spPr>
      </p:pic>
      <p:pic>
        <p:nvPicPr>
          <p:cNvPr id="1036" name="Picture 12"/>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434930" y="1051570"/>
            <a:ext cx="1657350" cy="1657350"/>
          </a:xfrm>
          <a:prstGeom prst="rect">
            <a:avLst/>
          </a:prstGeom>
          <a:noFill/>
          <a:ln w="9525">
            <a:noFill/>
            <a:miter lim="800000"/>
            <a:headEnd/>
            <a:tailEnd/>
          </a:ln>
        </p:spPr>
      </p:pic>
      <p:pic>
        <p:nvPicPr>
          <p:cNvPr id="1037" name="Picture 13"/>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3562722" y="763538"/>
            <a:ext cx="1657350" cy="1657350"/>
          </a:xfrm>
          <a:prstGeom prst="rect">
            <a:avLst/>
          </a:prstGeom>
          <a:noFill/>
          <a:ln w="9525">
            <a:noFill/>
            <a:miter lim="800000"/>
            <a:headEnd/>
            <a:tailEnd/>
          </a:ln>
        </p:spPr>
      </p:pic>
      <p:pic>
        <p:nvPicPr>
          <p:cNvPr id="1038" name="Picture 14"/>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661939" y="979562"/>
            <a:ext cx="1685925" cy="1657350"/>
          </a:xfrm>
          <a:prstGeom prst="rect">
            <a:avLst/>
          </a:prstGeom>
          <a:noFill/>
          <a:ln w="9525">
            <a:noFill/>
            <a:miter lim="800000"/>
            <a:headEnd/>
            <a:tailEnd/>
          </a:ln>
        </p:spPr>
      </p:pic>
      <p:sp>
        <p:nvSpPr>
          <p:cNvPr id="21" name="Прямокутник 20"/>
          <p:cNvSpPr/>
          <p:nvPr/>
        </p:nvSpPr>
        <p:spPr>
          <a:xfrm>
            <a:off x="0" y="1"/>
            <a:ext cx="2771799"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800" b="1" dirty="0" smtClean="0"/>
              <a:t>Pathways of cell differentiation</a:t>
            </a:r>
            <a:endParaRPr lang="uk-UA" sz="2800" dirty="0"/>
          </a:p>
        </p:txBody>
      </p:sp>
      <p:sp>
        <p:nvSpPr>
          <p:cNvPr id="22" name="Прямокутник 21"/>
          <p:cNvSpPr/>
          <p:nvPr/>
        </p:nvSpPr>
        <p:spPr>
          <a:xfrm>
            <a:off x="2771800" y="6457890"/>
            <a:ext cx="3190232" cy="461665"/>
          </a:xfrm>
          <a:prstGeom prst="rect">
            <a:avLst/>
          </a:prstGeom>
        </p:spPr>
        <p:txBody>
          <a:bodyPr wrap="none">
            <a:spAutoFit/>
          </a:bodyPr>
          <a:lstStyle/>
          <a:p>
            <a:r>
              <a:rPr lang="en-US" sz="2400" dirty="0" smtClean="0"/>
              <a:t>Intestinal epithelial cells</a:t>
            </a:r>
            <a:endParaRPr lang="uk-UA" sz="2400" dirty="0"/>
          </a:p>
        </p:txBody>
      </p:sp>
      <p:sp>
        <p:nvSpPr>
          <p:cNvPr id="23" name="Прямокутник 22"/>
          <p:cNvSpPr/>
          <p:nvPr/>
        </p:nvSpPr>
        <p:spPr>
          <a:xfrm>
            <a:off x="7164288" y="5334307"/>
            <a:ext cx="1866280" cy="830997"/>
          </a:xfrm>
          <a:prstGeom prst="rect">
            <a:avLst/>
          </a:prstGeom>
        </p:spPr>
        <p:txBody>
          <a:bodyPr wrap="none">
            <a:spAutoFit/>
          </a:bodyPr>
          <a:lstStyle/>
          <a:p>
            <a:r>
              <a:rPr lang="en-US" sz="2400" dirty="0" smtClean="0"/>
              <a:t>Fat (adipose) </a:t>
            </a:r>
          </a:p>
          <a:p>
            <a:r>
              <a:rPr lang="en-US" sz="2400" dirty="0" smtClean="0"/>
              <a:t>cells</a:t>
            </a:r>
            <a:endParaRPr lang="uk-UA" sz="2400" dirty="0"/>
          </a:p>
        </p:txBody>
      </p:sp>
      <p:sp>
        <p:nvSpPr>
          <p:cNvPr id="24" name="Прямокутник 23"/>
          <p:cNvSpPr/>
          <p:nvPr/>
        </p:nvSpPr>
        <p:spPr>
          <a:xfrm>
            <a:off x="7380312" y="2996952"/>
            <a:ext cx="1349896" cy="1200329"/>
          </a:xfrm>
          <a:prstGeom prst="rect">
            <a:avLst/>
          </a:prstGeom>
        </p:spPr>
        <p:txBody>
          <a:bodyPr wrap="square">
            <a:spAutoFit/>
          </a:bodyPr>
          <a:lstStyle/>
          <a:p>
            <a:r>
              <a:rPr lang="en-US" sz="2400" dirty="0" smtClean="0"/>
              <a:t>Smooth</a:t>
            </a:r>
          </a:p>
          <a:p>
            <a:r>
              <a:rPr lang="en-US" sz="2400" dirty="0" smtClean="0"/>
              <a:t>muscle cells</a:t>
            </a:r>
            <a:endParaRPr lang="uk-UA" sz="2400" dirty="0"/>
          </a:p>
        </p:txBody>
      </p:sp>
      <p:sp>
        <p:nvSpPr>
          <p:cNvPr id="25" name="Прямокутник 24"/>
          <p:cNvSpPr/>
          <p:nvPr/>
        </p:nvSpPr>
        <p:spPr>
          <a:xfrm>
            <a:off x="7150783" y="1628800"/>
            <a:ext cx="2062809" cy="461665"/>
          </a:xfrm>
          <a:prstGeom prst="rect">
            <a:avLst/>
          </a:prstGeom>
        </p:spPr>
        <p:txBody>
          <a:bodyPr wrap="none">
            <a:spAutoFit/>
          </a:bodyPr>
          <a:lstStyle/>
          <a:p>
            <a:r>
              <a:rPr lang="en-US" sz="2400" dirty="0" smtClean="0"/>
              <a:t>Red blood cells</a:t>
            </a:r>
            <a:endParaRPr lang="uk-UA" sz="2400" dirty="0"/>
          </a:p>
        </p:txBody>
      </p:sp>
      <p:sp>
        <p:nvSpPr>
          <p:cNvPr id="26" name="Прямокутник 25"/>
          <p:cNvSpPr/>
          <p:nvPr/>
        </p:nvSpPr>
        <p:spPr>
          <a:xfrm>
            <a:off x="3203848" y="0"/>
            <a:ext cx="2358008" cy="830997"/>
          </a:xfrm>
          <a:prstGeom prst="rect">
            <a:avLst/>
          </a:prstGeom>
        </p:spPr>
        <p:txBody>
          <a:bodyPr wrap="square">
            <a:spAutoFit/>
          </a:bodyPr>
          <a:lstStyle/>
          <a:p>
            <a:pPr algn="ctr"/>
            <a:r>
              <a:rPr lang="en-US" sz="2400" dirty="0" smtClean="0"/>
              <a:t>Bundle of nerve cells</a:t>
            </a:r>
            <a:endParaRPr lang="uk-UA" sz="2400" dirty="0"/>
          </a:p>
        </p:txBody>
      </p:sp>
      <p:sp>
        <p:nvSpPr>
          <p:cNvPr id="27" name="Прямокутник 26"/>
          <p:cNvSpPr/>
          <p:nvPr/>
        </p:nvSpPr>
        <p:spPr>
          <a:xfrm>
            <a:off x="-36512" y="1124744"/>
            <a:ext cx="2592288" cy="1569660"/>
          </a:xfrm>
          <a:prstGeom prst="rect">
            <a:avLst/>
          </a:prstGeom>
        </p:spPr>
        <p:txBody>
          <a:bodyPr wrap="square">
            <a:spAutoFit/>
          </a:bodyPr>
          <a:lstStyle/>
          <a:p>
            <a:r>
              <a:rPr lang="en-US" sz="2400" dirty="0" smtClean="0"/>
              <a:t>Loose </a:t>
            </a:r>
          </a:p>
          <a:p>
            <a:r>
              <a:rPr lang="en-US" sz="2400" dirty="0" smtClean="0"/>
              <a:t>connective </a:t>
            </a:r>
          </a:p>
          <a:p>
            <a:r>
              <a:rPr lang="en-US" sz="2400" dirty="0" smtClean="0"/>
              <a:t>tissue with</a:t>
            </a:r>
          </a:p>
          <a:p>
            <a:r>
              <a:rPr lang="en-US" sz="2400" dirty="0" smtClean="0"/>
              <a:t>fibroblasts</a:t>
            </a:r>
            <a:endParaRPr lang="uk-UA" sz="2400" dirty="0"/>
          </a:p>
        </p:txBody>
      </p:sp>
      <p:sp>
        <p:nvSpPr>
          <p:cNvPr id="28" name="Прямокутник 27"/>
          <p:cNvSpPr/>
          <p:nvPr/>
        </p:nvSpPr>
        <p:spPr>
          <a:xfrm>
            <a:off x="-36512" y="3105835"/>
            <a:ext cx="1709936" cy="1200329"/>
          </a:xfrm>
          <a:prstGeom prst="rect">
            <a:avLst/>
          </a:prstGeom>
        </p:spPr>
        <p:txBody>
          <a:bodyPr wrap="square">
            <a:spAutoFit/>
          </a:bodyPr>
          <a:lstStyle/>
          <a:p>
            <a:r>
              <a:rPr lang="en-US" sz="2400" dirty="0" smtClean="0"/>
              <a:t>Bone tissue</a:t>
            </a:r>
          </a:p>
          <a:p>
            <a:r>
              <a:rPr lang="en-US" sz="2400" dirty="0" smtClean="0"/>
              <a:t>with </a:t>
            </a:r>
            <a:r>
              <a:rPr lang="en-US" sz="2400" dirty="0" err="1" smtClean="0"/>
              <a:t>osteocytes</a:t>
            </a:r>
            <a:endParaRPr lang="uk-UA" sz="2400" dirty="0"/>
          </a:p>
        </p:txBody>
      </p:sp>
      <p:sp>
        <p:nvSpPr>
          <p:cNvPr id="29" name="Прямокутник 28"/>
          <p:cNvSpPr/>
          <p:nvPr/>
        </p:nvSpPr>
        <p:spPr>
          <a:xfrm>
            <a:off x="35496" y="5219908"/>
            <a:ext cx="1680268" cy="830997"/>
          </a:xfrm>
          <a:prstGeom prst="rect">
            <a:avLst/>
          </a:prstGeom>
        </p:spPr>
        <p:txBody>
          <a:bodyPr wrap="none">
            <a:spAutoFit/>
          </a:bodyPr>
          <a:lstStyle/>
          <a:p>
            <a:r>
              <a:rPr lang="en-US" sz="2400" dirty="0" smtClean="0"/>
              <a:t>Striated </a:t>
            </a:r>
          </a:p>
          <a:p>
            <a:r>
              <a:rPr lang="en-US" sz="2400" dirty="0" smtClean="0"/>
              <a:t>muscle cells</a:t>
            </a:r>
            <a:endParaRPr lang="uk-UA"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5040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Six model organisms</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47</a:t>
            </a:fld>
            <a:endParaRPr lang="ru-RU"/>
          </a:p>
        </p:txBody>
      </p:sp>
      <p:pic>
        <p:nvPicPr>
          <p:cNvPr id="2052" name="Picture 4"/>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67544" y="548680"/>
            <a:ext cx="2524193" cy="1800200"/>
          </a:xfrm>
          <a:prstGeom prst="rect">
            <a:avLst/>
          </a:prstGeom>
          <a:noFill/>
          <a:ln w="9525">
            <a:noFill/>
            <a:miter lim="800000"/>
            <a:headEnd/>
            <a:tailEnd/>
          </a:ln>
        </p:spPr>
      </p:pic>
      <p:pic>
        <p:nvPicPr>
          <p:cNvPr id="2053"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27366" y="548680"/>
            <a:ext cx="2096762" cy="1800200"/>
          </a:xfrm>
          <a:prstGeom prst="rect">
            <a:avLst/>
          </a:prstGeom>
          <a:noFill/>
          <a:ln w="9525">
            <a:noFill/>
            <a:miter lim="800000"/>
            <a:headEnd/>
            <a:tailEnd/>
          </a:ln>
        </p:spPr>
      </p:pic>
      <p:pic>
        <p:nvPicPr>
          <p:cNvPr id="2054"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60232" y="548680"/>
            <a:ext cx="1941511" cy="1800199"/>
          </a:xfrm>
          <a:prstGeom prst="rect">
            <a:avLst/>
          </a:prstGeom>
          <a:noFill/>
          <a:ln w="9525">
            <a:noFill/>
            <a:miter lim="800000"/>
            <a:headEnd/>
            <a:tailEnd/>
          </a:ln>
        </p:spPr>
      </p:pic>
      <p:pic>
        <p:nvPicPr>
          <p:cNvPr id="2055" name="Picture 7"/>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67544" y="2852936"/>
            <a:ext cx="2438400" cy="2438400"/>
          </a:xfrm>
          <a:prstGeom prst="rect">
            <a:avLst/>
          </a:prstGeom>
          <a:noFill/>
          <a:ln w="9525">
            <a:noFill/>
            <a:miter lim="800000"/>
            <a:headEnd/>
            <a:tailEnd/>
          </a:ln>
        </p:spPr>
      </p:pic>
      <p:pic>
        <p:nvPicPr>
          <p:cNvPr id="2056" name="Picture 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07904" y="3284984"/>
            <a:ext cx="2170931" cy="2022067"/>
          </a:xfrm>
          <a:prstGeom prst="rect">
            <a:avLst/>
          </a:prstGeom>
          <a:noFill/>
          <a:ln w="9525">
            <a:noFill/>
            <a:miter lim="800000"/>
            <a:headEnd/>
            <a:tailEnd/>
          </a:ln>
        </p:spPr>
      </p:pic>
      <p:pic>
        <p:nvPicPr>
          <p:cNvPr id="2057" name="Picture 9"/>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300192" y="3571127"/>
            <a:ext cx="2327129" cy="1730081"/>
          </a:xfrm>
          <a:prstGeom prst="rect">
            <a:avLst/>
          </a:prstGeom>
          <a:noFill/>
          <a:ln w="9525">
            <a:noFill/>
            <a:miter lim="800000"/>
            <a:headEnd/>
            <a:tailEnd/>
          </a:ln>
        </p:spPr>
      </p:pic>
      <p:sp>
        <p:nvSpPr>
          <p:cNvPr id="14" name="Прямокутник 13"/>
          <p:cNvSpPr/>
          <p:nvPr/>
        </p:nvSpPr>
        <p:spPr>
          <a:xfrm>
            <a:off x="827584" y="2276872"/>
            <a:ext cx="1759905" cy="400110"/>
          </a:xfrm>
          <a:prstGeom prst="rect">
            <a:avLst/>
          </a:prstGeom>
        </p:spPr>
        <p:txBody>
          <a:bodyPr wrap="none">
            <a:spAutoFit/>
          </a:bodyPr>
          <a:lstStyle/>
          <a:p>
            <a:r>
              <a:rPr lang="en-US" sz="2000" i="1" dirty="0" smtClean="0"/>
              <a:t>Escherichia coli</a:t>
            </a:r>
            <a:endParaRPr lang="uk-UA" sz="2000" dirty="0"/>
          </a:p>
        </p:txBody>
      </p:sp>
      <p:sp>
        <p:nvSpPr>
          <p:cNvPr id="15" name="Прямокутник 14"/>
          <p:cNvSpPr/>
          <p:nvPr/>
        </p:nvSpPr>
        <p:spPr>
          <a:xfrm>
            <a:off x="3203848" y="2276872"/>
            <a:ext cx="2846805" cy="400110"/>
          </a:xfrm>
          <a:prstGeom prst="rect">
            <a:avLst/>
          </a:prstGeom>
        </p:spPr>
        <p:txBody>
          <a:bodyPr wrap="none">
            <a:spAutoFit/>
          </a:bodyPr>
          <a:lstStyle/>
          <a:p>
            <a:r>
              <a:rPr lang="en-US" sz="2000" i="1" dirty="0" err="1" smtClean="0"/>
              <a:t>Saccharomyces</a:t>
            </a:r>
            <a:r>
              <a:rPr lang="en-US" sz="2000" i="1" dirty="0" smtClean="0"/>
              <a:t> </a:t>
            </a:r>
            <a:r>
              <a:rPr lang="en-US" sz="2000" i="1" dirty="0" err="1" smtClean="0"/>
              <a:t>cerevisiae</a:t>
            </a:r>
            <a:endParaRPr lang="uk-UA" sz="2000" dirty="0"/>
          </a:p>
        </p:txBody>
      </p:sp>
      <p:sp>
        <p:nvSpPr>
          <p:cNvPr id="16" name="Прямокутник 15"/>
          <p:cNvSpPr/>
          <p:nvPr/>
        </p:nvSpPr>
        <p:spPr>
          <a:xfrm>
            <a:off x="6444208" y="2276872"/>
            <a:ext cx="2315377" cy="400110"/>
          </a:xfrm>
          <a:prstGeom prst="rect">
            <a:avLst/>
          </a:prstGeom>
        </p:spPr>
        <p:txBody>
          <a:bodyPr wrap="none">
            <a:spAutoFit/>
          </a:bodyPr>
          <a:lstStyle/>
          <a:p>
            <a:r>
              <a:rPr lang="en-US" sz="2000" i="1" dirty="0" smtClean="0"/>
              <a:t>Arabidopsis thaliana</a:t>
            </a:r>
            <a:endParaRPr lang="uk-UA" sz="2000" dirty="0"/>
          </a:p>
        </p:txBody>
      </p:sp>
      <p:sp>
        <p:nvSpPr>
          <p:cNvPr id="17" name="Прямокутник 16"/>
          <p:cNvSpPr/>
          <p:nvPr/>
        </p:nvSpPr>
        <p:spPr>
          <a:xfrm>
            <a:off x="379418" y="5219908"/>
            <a:ext cx="2608406" cy="400110"/>
          </a:xfrm>
          <a:prstGeom prst="rect">
            <a:avLst/>
          </a:prstGeom>
        </p:spPr>
        <p:txBody>
          <a:bodyPr wrap="none">
            <a:spAutoFit/>
          </a:bodyPr>
          <a:lstStyle/>
          <a:p>
            <a:r>
              <a:rPr lang="en-US" sz="2000" i="1" dirty="0" err="1" smtClean="0"/>
              <a:t>Caenorhabditis</a:t>
            </a:r>
            <a:r>
              <a:rPr lang="en-US" sz="2000" i="1" dirty="0" smtClean="0"/>
              <a:t> </a:t>
            </a:r>
            <a:r>
              <a:rPr lang="en-US" sz="2000" i="1" dirty="0" err="1" smtClean="0"/>
              <a:t>elegans</a:t>
            </a:r>
            <a:endParaRPr lang="uk-UA" sz="2000" dirty="0"/>
          </a:p>
        </p:txBody>
      </p:sp>
      <p:sp>
        <p:nvSpPr>
          <p:cNvPr id="18" name="Прямокутник 17"/>
          <p:cNvSpPr/>
          <p:nvPr/>
        </p:nvSpPr>
        <p:spPr>
          <a:xfrm>
            <a:off x="3347864" y="5219908"/>
            <a:ext cx="2795124" cy="400110"/>
          </a:xfrm>
          <a:prstGeom prst="rect">
            <a:avLst/>
          </a:prstGeom>
        </p:spPr>
        <p:txBody>
          <a:bodyPr wrap="none">
            <a:spAutoFit/>
          </a:bodyPr>
          <a:lstStyle/>
          <a:p>
            <a:r>
              <a:rPr lang="en-US" sz="2000" i="1" dirty="0" smtClean="0"/>
              <a:t>Drosophila </a:t>
            </a:r>
            <a:r>
              <a:rPr lang="en-US" sz="2000" i="1" dirty="0" err="1" smtClean="0"/>
              <a:t>melanogaster</a:t>
            </a:r>
            <a:endParaRPr lang="uk-UA" sz="2000" dirty="0"/>
          </a:p>
        </p:txBody>
      </p:sp>
      <p:sp>
        <p:nvSpPr>
          <p:cNvPr id="19" name="Прямокутник 18"/>
          <p:cNvSpPr/>
          <p:nvPr/>
        </p:nvSpPr>
        <p:spPr>
          <a:xfrm>
            <a:off x="6734058" y="5219908"/>
            <a:ext cx="1656223" cy="400110"/>
          </a:xfrm>
          <a:prstGeom prst="rect">
            <a:avLst/>
          </a:prstGeom>
        </p:spPr>
        <p:txBody>
          <a:bodyPr wrap="none">
            <a:spAutoFit/>
          </a:bodyPr>
          <a:lstStyle/>
          <a:p>
            <a:r>
              <a:rPr lang="en-US" sz="2000" i="1" dirty="0" err="1" smtClean="0"/>
              <a:t>Mus</a:t>
            </a:r>
            <a:r>
              <a:rPr lang="en-US" sz="2000" i="1" dirty="0" smtClean="0"/>
              <a:t> </a:t>
            </a:r>
            <a:r>
              <a:rPr lang="en-US" sz="2000" i="1" dirty="0" err="1" smtClean="0"/>
              <a:t>musculus</a:t>
            </a:r>
            <a:endParaRPr lang="uk-UA" sz="2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5940152" cy="36004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Stem cells</a:t>
            </a:r>
            <a:endParaRPr lang="uk-UA" dirty="0"/>
          </a:p>
        </p:txBody>
      </p:sp>
      <p:sp>
        <p:nvSpPr>
          <p:cNvPr id="3" name="Місце для вмісту 2"/>
          <p:cNvSpPr>
            <a:spLocks noGrp="1"/>
          </p:cNvSpPr>
          <p:nvPr>
            <p:ph idx="1"/>
          </p:nvPr>
        </p:nvSpPr>
        <p:spPr>
          <a:xfrm>
            <a:off x="0" y="404664"/>
            <a:ext cx="6012160" cy="6453336"/>
          </a:xfrm>
        </p:spPr>
        <p:txBody>
          <a:bodyPr>
            <a:normAutofit fontScale="92500" lnSpcReduction="20000"/>
          </a:bodyPr>
          <a:lstStyle/>
          <a:p>
            <a:pPr marL="0" indent="0">
              <a:spcBef>
                <a:spcPts val="0"/>
              </a:spcBef>
              <a:buNone/>
            </a:pPr>
            <a:r>
              <a:rPr lang="en-US" sz="2000" b="1" dirty="0" smtClean="0"/>
              <a:t>Stem cells are undifferentiated cells:                                                   1)</a:t>
            </a:r>
            <a:r>
              <a:rPr lang="en-US" sz="2000" dirty="0" smtClean="0"/>
              <a:t> capable of </a:t>
            </a:r>
            <a:r>
              <a:rPr lang="en-US" sz="2000" b="1" dirty="0" smtClean="0"/>
              <a:t>self‐renewal</a:t>
            </a:r>
            <a:r>
              <a:rPr lang="en-US" sz="2000" dirty="0" smtClean="0"/>
              <a:t>, </a:t>
            </a:r>
            <a:r>
              <a:rPr lang="en-US" sz="2000" dirty="0" err="1" smtClean="0"/>
              <a:t>e.i</a:t>
            </a:r>
            <a:r>
              <a:rPr lang="en-US" sz="2000" dirty="0" smtClean="0"/>
              <a:t>., production of more of themselves, </a:t>
            </a:r>
            <a:r>
              <a:rPr lang="en-US" sz="2000" b="1" dirty="0" smtClean="0"/>
              <a:t>2) </a:t>
            </a:r>
            <a:r>
              <a:rPr lang="en-US" sz="2000" b="1" dirty="0" err="1" smtClean="0"/>
              <a:t>multipotent</a:t>
            </a:r>
            <a:r>
              <a:rPr lang="en-US" sz="2000" dirty="0" smtClean="0"/>
              <a:t>, </a:t>
            </a:r>
            <a:r>
              <a:rPr lang="en-US" sz="2000" dirty="0" err="1" smtClean="0"/>
              <a:t>e.i</a:t>
            </a:r>
            <a:r>
              <a:rPr lang="en-US" sz="2000" dirty="0" smtClean="0"/>
              <a:t>., are capable of differentiating into 2 or more mature cell types. </a:t>
            </a:r>
          </a:p>
          <a:p>
            <a:pPr marL="0" indent="0">
              <a:spcBef>
                <a:spcPts val="0"/>
              </a:spcBef>
              <a:buNone/>
            </a:pPr>
            <a:r>
              <a:rPr lang="en-US" sz="2000" dirty="0" smtClean="0"/>
              <a:t>      Save the blood from the umbilical cord of newborn for possible future treatment of child by </a:t>
            </a:r>
            <a:r>
              <a:rPr lang="en-US" sz="2000" b="1" dirty="0" smtClean="0"/>
              <a:t>Hematopoietic </a:t>
            </a:r>
            <a:r>
              <a:rPr lang="en-US" sz="2000" dirty="0" smtClean="0"/>
              <a:t>(blood‐forming) </a:t>
            </a:r>
            <a:r>
              <a:rPr lang="en-US" sz="2000" b="1" dirty="0" smtClean="0"/>
              <a:t>stem cells (HSCs).</a:t>
            </a:r>
            <a:r>
              <a:rPr lang="en-US" sz="2000" dirty="0" smtClean="0"/>
              <a:t> </a:t>
            </a:r>
            <a:endParaRPr lang="en-US" sz="2000" b="1" dirty="0" smtClean="0"/>
          </a:p>
          <a:p>
            <a:pPr marL="180975" indent="-180975">
              <a:spcBef>
                <a:spcPts val="0"/>
              </a:spcBef>
              <a:buNone/>
            </a:pPr>
            <a:r>
              <a:rPr lang="en-US" sz="2000" b="1" dirty="0" smtClean="0"/>
              <a:t>		Adult Stem Cells</a:t>
            </a:r>
          </a:p>
          <a:p>
            <a:pPr marL="0" indent="0">
              <a:spcBef>
                <a:spcPts val="0"/>
              </a:spcBef>
            </a:pPr>
            <a:r>
              <a:rPr lang="en-US" sz="2000" b="1" dirty="0" smtClean="0"/>
              <a:t>HSCs </a:t>
            </a:r>
            <a:r>
              <a:rPr lang="en-US" sz="2000" dirty="0" smtClean="0"/>
              <a:t>were discovered by </a:t>
            </a:r>
            <a:r>
              <a:rPr lang="en-US" sz="2000" dirty="0" err="1" smtClean="0"/>
              <a:t>E.McCulloch</a:t>
            </a:r>
            <a:r>
              <a:rPr lang="en-US" sz="2000" dirty="0" smtClean="0"/>
              <a:t> &amp; </a:t>
            </a:r>
            <a:r>
              <a:rPr lang="en-US" sz="2000" dirty="0" err="1" smtClean="0"/>
              <a:t>J.Till</a:t>
            </a:r>
            <a:r>
              <a:rPr lang="en-US" sz="2000" dirty="0" smtClean="0"/>
              <a:t> (Univ. of Toronto,1960s). These cells replace the millions of RBC and WBC  that age and die every minute. They are used to treat  lymphomas or </a:t>
            </a:r>
            <a:r>
              <a:rPr lang="en-US" sz="2000" dirty="0" err="1" smtClean="0"/>
              <a:t>leukemias</a:t>
            </a:r>
            <a:r>
              <a:rPr lang="en-US" sz="2000" dirty="0" smtClean="0"/>
              <a:t> by bone marrow transplantation in human. A </a:t>
            </a:r>
            <a:r>
              <a:rPr lang="en-US" sz="2000" i="1" dirty="0" smtClean="0"/>
              <a:t>single HSC is able to reconstitute </a:t>
            </a:r>
            <a:r>
              <a:rPr lang="en-US" sz="2000" dirty="0" smtClean="0"/>
              <a:t>the entire hematopoietic system of an irradiated mouse.</a:t>
            </a:r>
          </a:p>
          <a:p>
            <a:pPr marL="0" indent="0">
              <a:spcBef>
                <a:spcPts val="0"/>
              </a:spcBef>
              <a:buNone/>
            </a:pPr>
            <a:r>
              <a:rPr lang="en-US" sz="2000" dirty="0" smtClean="0"/>
              <a:t>Most, if not all, human organs contain stem cells capable to replace particular cells of the tissue in which they are found. </a:t>
            </a:r>
          </a:p>
          <a:p>
            <a:pPr marL="0" indent="0">
              <a:spcBef>
                <a:spcPts val="0"/>
              </a:spcBef>
              <a:buNone/>
            </a:pPr>
            <a:r>
              <a:rPr lang="en-US" sz="2000" dirty="0" smtClean="0"/>
              <a:t>       The </a:t>
            </a:r>
            <a:r>
              <a:rPr lang="en-US" sz="2000" b="1" dirty="0" smtClean="0"/>
              <a:t>brain</a:t>
            </a:r>
            <a:r>
              <a:rPr lang="en-US" sz="2000" dirty="0" smtClean="0"/>
              <a:t> contains stem cells that can generate new neurons and </a:t>
            </a:r>
            <a:r>
              <a:rPr lang="en-US" sz="2000" dirty="0" err="1" smtClean="0"/>
              <a:t>glial</a:t>
            </a:r>
            <a:r>
              <a:rPr lang="en-US" sz="2000" dirty="0" smtClean="0"/>
              <a:t> cells. </a:t>
            </a:r>
          </a:p>
          <a:p>
            <a:pPr marL="0" indent="0">
              <a:spcBef>
                <a:spcPts val="0"/>
              </a:spcBef>
              <a:buNone/>
            </a:pPr>
            <a:r>
              <a:rPr lang="en-US" sz="2000" dirty="0" smtClean="0"/>
              <a:t>       The adult human </a:t>
            </a:r>
            <a:r>
              <a:rPr lang="en-US" sz="2000" b="1" dirty="0" smtClean="0"/>
              <a:t>heart</a:t>
            </a:r>
            <a:r>
              <a:rPr lang="en-US" sz="2000" dirty="0" smtClean="0"/>
              <a:t> contains stem cells that are capable of differentiating into the cells that form both the muscle tissue of the heart and the heart’s blood vessels. They were collected during heart surgery, multiplied </a:t>
            </a:r>
            <a:r>
              <a:rPr lang="en-US" sz="2000" i="1" dirty="0" smtClean="0"/>
              <a:t>in vitro </a:t>
            </a:r>
            <a:r>
              <a:rPr lang="en-US" sz="2000" dirty="0" smtClean="0"/>
              <a:t>and used to treat the damaged myocardium by their infusion back into patient’s heart. This is an </a:t>
            </a:r>
            <a:r>
              <a:rPr lang="en-US" sz="2000" i="1" dirty="0" err="1" smtClean="0"/>
              <a:t>autologous</a:t>
            </a:r>
            <a:r>
              <a:rPr lang="en-US" sz="2000" i="1" dirty="0" smtClean="0"/>
              <a:t> </a:t>
            </a:r>
            <a:r>
              <a:rPr lang="en-US" sz="2000" dirty="0" smtClean="0"/>
              <a:t>treatment= no </a:t>
            </a:r>
            <a:r>
              <a:rPr lang="en-US" sz="1800" dirty="0" smtClean="0"/>
              <a:t>immune rejection</a:t>
            </a:r>
            <a:r>
              <a:rPr lang="en-US" sz="2000" dirty="0" smtClean="0"/>
              <a:t>.</a:t>
            </a:r>
            <a:r>
              <a:rPr lang="en-US" sz="2000" i="1" dirty="0" smtClean="0"/>
              <a:t> </a:t>
            </a:r>
            <a:r>
              <a:rPr lang="en-US" sz="2000" dirty="0" smtClean="0"/>
              <a:t>In most cases about 50% of damaged tissues were replaced by new tissues and vessels.</a:t>
            </a:r>
            <a:r>
              <a:rPr lang="en-US" sz="1800" i="1" dirty="0" smtClean="0"/>
              <a:t> </a:t>
            </a:r>
            <a:endParaRPr lang="uk-UA" sz="20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48</a:t>
            </a:fld>
            <a:endParaRPr lang="ru-RU"/>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72200" y="-27384"/>
            <a:ext cx="1862607" cy="2880320"/>
          </a:xfrm>
          <a:prstGeom prst="rect">
            <a:avLst/>
          </a:prstGeom>
          <a:noFill/>
          <a:ln w="9525">
            <a:noFill/>
            <a:miter lim="800000"/>
            <a:headEnd/>
            <a:tailEnd/>
          </a:ln>
        </p:spPr>
      </p:pic>
      <p:sp>
        <p:nvSpPr>
          <p:cNvPr id="6" name="Прямокутник 5"/>
          <p:cNvSpPr/>
          <p:nvPr/>
        </p:nvSpPr>
        <p:spPr>
          <a:xfrm>
            <a:off x="5940152" y="2780928"/>
            <a:ext cx="3384376" cy="3970318"/>
          </a:xfrm>
          <a:prstGeom prst="rect">
            <a:avLst/>
          </a:prstGeom>
        </p:spPr>
        <p:txBody>
          <a:bodyPr wrap="square">
            <a:spAutoFit/>
          </a:bodyPr>
          <a:lstStyle/>
          <a:p>
            <a:r>
              <a:rPr lang="en-US" dirty="0" smtClean="0"/>
              <a:t>A skeletal muscle fiber portion, with its many nuclei stained blue. A single stem cell (yellow) is seen between the outer surface of the muscle fiber and basement membrane, which is stained red. The undifferentiated stem cell exhibits this yellow color because it expresses a protein that is absent in the differentiated muscle fiber. This “satellite cell,” divides and differentiates as needed for the repair of injured muscle tissue. </a:t>
            </a:r>
            <a:endParaRPr lang="uk-UA"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55776" y="0"/>
            <a:ext cx="6588224" cy="6126163"/>
          </a:xfrm>
        </p:spPr>
        <p:txBody>
          <a:bodyPr>
            <a:normAutofit fontScale="70000" lnSpcReduction="20000"/>
          </a:bodyPr>
          <a:lstStyle/>
          <a:p>
            <a:pPr>
              <a:buNone/>
            </a:pPr>
            <a:r>
              <a:rPr lang="en-US" dirty="0" smtClean="0"/>
              <a:t>Fig: Adult stem cells undergoing differentiation into </a:t>
            </a:r>
            <a:r>
              <a:rPr lang="en-US" b="1" dirty="0" smtClean="0"/>
              <a:t>adipose (fat) </a:t>
            </a:r>
            <a:r>
              <a:rPr lang="en-US" dirty="0" smtClean="0"/>
              <a:t>cells in culture. Stem cells capable of this process are present in </a:t>
            </a:r>
            <a:r>
              <a:rPr lang="en-US" i="1" dirty="0" smtClean="0"/>
              <a:t>adult fat tissue </a:t>
            </a:r>
            <a:r>
              <a:rPr lang="en-US" dirty="0" smtClean="0"/>
              <a:t>and also </a:t>
            </a:r>
            <a:r>
              <a:rPr lang="en-US" i="1" dirty="0" smtClean="0"/>
              <a:t>bone marrow</a:t>
            </a:r>
            <a:r>
              <a:rPr lang="en-US" dirty="0" smtClean="0"/>
              <a:t>. </a:t>
            </a:r>
          </a:p>
          <a:p>
            <a:pPr marL="0" indent="0">
              <a:buNone/>
            </a:pPr>
            <a:r>
              <a:rPr lang="en-US" dirty="0" smtClean="0"/>
              <a:t>Often we use a type of adult stem cell known as a </a:t>
            </a:r>
            <a:r>
              <a:rPr lang="en-US" b="1" dirty="0" err="1" smtClean="0"/>
              <a:t>mesenchymal</a:t>
            </a:r>
            <a:r>
              <a:rPr lang="en-US" b="1" dirty="0" smtClean="0"/>
              <a:t> stem cell </a:t>
            </a:r>
            <a:r>
              <a:rPr lang="en-US" dirty="0" smtClean="0"/>
              <a:t>(</a:t>
            </a:r>
            <a:r>
              <a:rPr lang="en-US" b="1" dirty="0" smtClean="0"/>
              <a:t>MSC</a:t>
            </a:r>
            <a:r>
              <a:rPr lang="en-US" dirty="0" smtClean="0"/>
              <a:t>). These can be obtained </a:t>
            </a:r>
            <a:r>
              <a:rPr lang="en-US" b="1" dirty="0" smtClean="0"/>
              <a:t>from bone marrow</a:t>
            </a:r>
            <a:r>
              <a:rPr lang="en-US" dirty="0" smtClean="0"/>
              <a:t> but they are different from the HSCs discussed above in that they do not produce blood cells but rather a variety of other cell types found in various tissues and organs. MSCs can also be obtained </a:t>
            </a:r>
            <a:r>
              <a:rPr lang="en-US" b="1" dirty="0" smtClean="0"/>
              <a:t>from fat tissue </a:t>
            </a:r>
            <a:r>
              <a:rPr lang="en-US" dirty="0" smtClean="0"/>
              <a:t>obtained during </a:t>
            </a:r>
            <a:r>
              <a:rPr lang="en-US" i="1" dirty="0" smtClean="0"/>
              <a:t>liposuction</a:t>
            </a:r>
            <a:r>
              <a:rPr lang="en-US" dirty="0" smtClean="0"/>
              <a:t> procedures. MSC‐derived cells are often used in trials for treatment  of heart disease, diabetes, and immune diseases such as Lupus and </a:t>
            </a:r>
            <a:r>
              <a:rPr lang="en-US" dirty="0" err="1" smtClean="0"/>
              <a:t>Crohn’s</a:t>
            </a:r>
            <a:r>
              <a:rPr lang="en-US" dirty="0" smtClean="0"/>
              <a:t> disease. </a:t>
            </a:r>
          </a:p>
          <a:p>
            <a:pPr marL="0" indent="0">
              <a:buNone/>
            </a:pPr>
            <a:r>
              <a:rPr lang="en-US" dirty="0" smtClean="0"/>
              <a:t>        An MSC‐based therapy called “</a:t>
            </a:r>
            <a:r>
              <a:rPr lang="en-US" dirty="0" err="1" smtClean="0"/>
              <a:t>Prochymal</a:t>
            </a:r>
            <a:r>
              <a:rPr lang="en-US" dirty="0" smtClean="0"/>
              <a:t>” became the 1st FDA approved stem cell therapy. It is used to treat </a:t>
            </a:r>
            <a:r>
              <a:rPr lang="en-US" b="1" dirty="0" err="1" smtClean="0"/>
              <a:t>Crohn’s</a:t>
            </a:r>
            <a:r>
              <a:rPr lang="en-US" b="1" dirty="0" smtClean="0"/>
              <a:t> disease </a:t>
            </a:r>
            <a:r>
              <a:rPr lang="en-US" dirty="0" smtClean="0"/>
              <a:t>as well as to treat </a:t>
            </a:r>
            <a:r>
              <a:rPr lang="en-US" b="1" dirty="0" smtClean="0"/>
              <a:t>immune reactions</a:t>
            </a:r>
            <a:r>
              <a:rPr lang="en-US" dirty="0" smtClean="0"/>
              <a:t> in patients with bone marrow transplants.</a:t>
            </a:r>
          </a:p>
          <a:p>
            <a:pPr marL="0" indent="0">
              <a:buNone/>
            </a:pP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49</a:t>
            </a:fld>
            <a:endParaRPr lang="ru-RU"/>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257408"/>
            <a:ext cx="2454306" cy="360364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7384"/>
            <a:ext cx="91440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000" b="1" dirty="0" smtClean="0"/>
              <a:t>C</a:t>
            </a:r>
            <a:r>
              <a:rPr lang="en-US" sz="2000" b="1" dirty="0" smtClean="0"/>
              <a:t>ell is</a:t>
            </a:r>
            <a:r>
              <a:rPr lang="ru-RU" sz="2000" b="1" dirty="0" smtClean="0"/>
              <a:t> </a:t>
            </a:r>
            <a:r>
              <a:rPr lang="en-US" sz="2000" b="1" dirty="0" smtClean="0"/>
              <a:t>a</a:t>
            </a:r>
            <a:r>
              <a:rPr lang="ru-RU" sz="2000" b="1" dirty="0" smtClean="0"/>
              <a:t> </a:t>
            </a:r>
            <a:r>
              <a:rPr lang="ru-RU" sz="2000" b="1" dirty="0" err="1" smtClean="0"/>
              <a:t>basic</a:t>
            </a:r>
            <a:r>
              <a:rPr lang="ru-RU" sz="2000" b="1" dirty="0" smtClean="0"/>
              <a:t> </a:t>
            </a:r>
            <a:r>
              <a:rPr lang="ru-RU" sz="2000" b="1" dirty="0" err="1" smtClean="0"/>
              <a:t>unit</a:t>
            </a:r>
            <a:r>
              <a:rPr lang="ru-RU" sz="2000" b="1" dirty="0" smtClean="0"/>
              <a:t> </a:t>
            </a:r>
            <a:r>
              <a:rPr lang="ru-RU" sz="2000" b="1" dirty="0" err="1" smtClean="0"/>
              <a:t>of</a:t>
            </a:r>
            <a:r>
              <a:rPr lang="ru-RU" sz="2000" b="1" dirty="0" smtClean="0"/>
              <a:t> </a:t>
            </a:r>
            <a:r>
              <a:rPr lang="ru-RU" sz="2000" b="1" dirty="0" err="1" smtClean="0"/>
              <a:t>structure</a:t>
            </a:r>
            <a:r>
              <a:rPr lang="ru-RU" sz="2000" b="1" dirty="0" smtClean="0"/>
              <a:t> </a:t>
            </a:r>
            <a:r>
              <a:rPr lang="ru-RU" sz="2000" b="1" dirty="0" err="1" smtClean="0"/>
              <a:t>and</a:t>
            </a:r>
            <a:r>
              <a:rPr lang="ru-RU" sz="2000" b="1" dirty="0" smtClean="0"/>
              <a:t> </a:t>
            </a:r>
            <a:r>
              <a:rPr lang="ru-RU" sz="2000" b="1" dirty="0" err="1" smtClean="0"/>
              <a:t>function</a:t>
            </a:r>
            <a:r>
              <a:rPr lang="ru-RU" sz="2000" b="1" dirty="0" smtClean="0"/>
              <a:t> </a:t>
            </a:r>
            <a:r>
              <a:rPr lang="ru-RU" sz="2000" b="1" dirty="0" err="1" smtClean="0"/>
              <a:t>in</a:t>
            </a:r>
            <a:r>
              <a:rPr lang="ru-RU" sz="2000" b="1" dirty="0" smtClean="0"/>
              <a:t> </a:t>
            </a:r>
            <a:r>
              <a:rPr lang="ru-RU" sz="2000" b="1" dirty="0" err="1" smtClean="0"/>
              <a:t>living</a:t>
            </a:r>
            <a:r>
              <a:rPr lang="ru-RU" sz="2000" b="1" dirty="0" smtClean="0"/>
              <a:t> </a:t>
            </a:r>
            <a:r>
              <a:rPr lang="ru-RU" sz="2000" b="1" dirty="0" err="1" smtClean="0"/>
              <a:t>things</a:t>
            </a:r>
            <a:endParaRPr lang="ru-RU" sz="2000" b="1" dirty="0"/>
          </a:p>
        </p:txBody>
      </p:sp>
      <p:sp>
        <p:nvSpPr>
          <p:cNvPr id="3" name="Прямоугольник 2"/>
          <p:cNvSpPr/>
          <p:nvPr/>
        </p:nvSpPr>
        <p:spPr>
          <a:xfrm>
            <a:off x="2411760" y="2908155"/>
            <a:ext cx="6732240" cy="4256550"/>
          </a:xfrm>
          <a:prstGeom prst="rect">
            <a:avLst/>
          </a:prstGeom>
        </p:spPr>
        <p:txBody>
          <a:bodyPr wrap="square">
            <a:spAutoFit/>
          </a:bodyPr>
          <a:lstStyle/>
          <a:p>
            <a:pPr>
              <a:lnSpc>
                <a:spcPct val="90000"/>
              </a:lnSpc>
            </a:pPr>
            <a:endParaRPr lang="en-US" b="1" i="1" u="sng" dirty="0" smtClean="0"/>
          </a:p>
          <a:p>
            <a:pPr>
              <a:lnSpc>
                <a:spcPct val="90000"/>
              </a:lnSpc>
            </a:pPr>
            <a:r>
              <a:rPr lang="ru-RU" sz="2000" b="1" dirty="0" smtClean="0"/>
              <a:t>R</a:t>
            </a:r>
            <a:r>
              <a:rPr lang="en-US" sz="2000" b="1" dirty="0" smtClean="0"/>
              <a:t>.</a:t>
            </a:r>
            <a:r>
              <a:rPr lang="ru-RU" sz="2000" b="1" dirty="0" smtClean="0"/>
              <a:t> H</a:t>
            </a:r>
            <a:r>
              <a:rPr lang="en-US" sz="2000" b="1" dirty="0" err="1" smtClean="0"/>
              <a:t>ooke</a:t>
            </a:r>
            <a:r>
              <a:rPr lang="en-US" sz="2000" b="1" dirty="0" smtClean="0"/>
              <a:t> (1665)</a:t>
            </a:r>
            <a:r>
              <a:rPr lang="ru-RU" sz="2000" b="1" dirty="0" smtClean="0"/>
              <a:t> – </a:t>
            </a:r>
            <a:r>
              <a:rPr lang="en-US" sz="2000" b="1" dirty="0" smtClean="0"/>
              <a:t>1</a:t>
            </a:r>
            <a:r>
              <a:rPr lang="ru-RU" sz="2000" b="1" dirty="0" err="1" smtClean="0"/>
              <a:t>st</a:t>
            </a:r>
            <a:r>
              <a:rPr lang="ru-RU" sz="2000" b="1" dirty="0" smtClean="0"/>
              <a:t> </a:t>
            </a:r>
            <a:r>
              <a:rPr lang="en-US" sz="2000" b="1" dirty="0" smtClean="0"/>
              <a:t>cork </a:t>
            </a:r>
            <a:r>
              <a:rPr lang="ru-RU" sz="2000" b="1" dirty="0" err="1" smtClean="0"/>
              <a:t>cells</a:t>
            </a:r>
            <a:r>
              <a:rPr lang="en-US" sz="2000" b="1" dirty="0" smtClean="0"/>
              <a:t> </a:t>
            </a:r>
            <a:r>
              <a:rPr lang="en-US" sz="2000" dirty="0" smtClean="0"/>
              <a:t>described </a:t>
            </a:r>
            <a:endParaRPr lang="en-US" sz="2000" b="1" dirty="0" smtClean="0"/>
          </a:p>
          <a:p>
            <a:pPr>
              <a:lnSpc>
                <a:spcPct val="90000"/>
              </a:lnSpc>
            </a:pPr>
            <a:r>
              <a:rPr lang="en-US" sz="2000" dirty="0" smtClean="0"/>
              <a:t>and used term “</a:t>
            </a:r>
            <a:r>
              <a:rPr lang="en-US" sz="2000" dirty="0" err="1" smtClean="0"/>
              <a:t>cellulae</a:t>
            </a:r>
            <a:r>
              <a:rPr lang="en-US" sz="2000" dirty="0" smtClean="0"/>
              <a:t>” (Latin for “small chamber”). </a:t>
            </a:r>
          </a:p>
          <a:p>
            <a:pPr>
              <a:lnSpc>
                <a:spcPct val="90000"/>
              </a:lnSpc>
            </a:pPr>
            <a:r>
              <a:rPr lang="en-US" sz="2000" dirty="0" smtClean="0"/>
              <a:t>His microscope magnification is × 30 .</a:t>
            </a:r>
            <a:endParaRPr lang="en-US" sz="2000" b="1" u="sng" dirty="0" smtClean="0"/>
          </a:p>
          <a:p>
            <a:pPr marL="342900" indent="-342900">
              <a:lnSpc>
                <a:spcPct val="90000"/>
              </a:lnSpc>
            </a:pPr>
            <a:endParaRPr lang="en-US" sz="2000" b="1" dirty="0" smtClean="0"/>
          </a:p>
          <a:p>
            <a:pPr marL="342900" indent="-342900">
              <a:lnSpc>
                <a:spcPct val="90000"/>
              </a:lnSpc>
            </a:pPr>
            <a:r>
              <a:rPr lang="en-US" sz="2000" b="1" dirty="0" smtClean="0"/>
              <a:t>A. </a:t>
            </a:r>
            <a:r>
              <a:rPr lang="ru-RU" sz="2000" b="1" dirty="0" smtClean="0"/>
              <a:t>V</a:t>
            </a:r>
            <a:r>
              <a:rPr lang="en-US" sz="2000" b="1" dirty="0" smtClean="0"/>
              <a:t>an</a:t>
            </a:r>
            <a:r>
              <a:rPr lang="ru-RU" sz="2000" b="1" dirty="0" smtClean="0"/>
              <a:t> L</a:t>
            </a:r>
            <a:r>
              <a:rPr lang="en-US" sz="2000" b="1" dirty="0" err="1" smtClean="0"/>
              <a:t>eeuwenhoek</a:t>
            </a:r>
            <a:r>
              <a:rPr lang="ru-RU" sz="2000" dirty="0" smtClean="0"/>
              <a:t> </a:t>
            </a:r>
            <a:r>
              <a:rPr lang="en-US" sz="2000" b="1" dirty="0" smtClean="0"/>
              <a:t>(1673)</a:t>
            </a:r>
          </a:p>
          <a:p>
            <a:pPr marL="342900" indent="-342900">
              <a:lnSpc>
                <a:spcPct val="90000"/>
              </a:lnSpc>
            </a:pPr>
            <a:r>
              <a:rPr lang="ru-RU" sz="2000" dirty="0" smtClean="0"/>
              <a:t>–</a:t>
            </a:r>
            <a:r>
              <a:rPr lang="en-US" sz="2000" b="1" dirty="0" smtClean="0"/>
              <a:t>1</a:t>
            </a:r>
            <a:r>
              <a:rPr lang="ru-RU" sz="2000" b="1" dirty="0" err="1" smtClean="0"/>
              <a:t>st</a:t>
            </a:r>
            <a:r>
              <a:rPr lang="ru-RU" sz="2000" b="1" dirty="0" smtClean="0"/>
              <a:t> </a:t>
            </a:r>
            <a:r>
              <a:rPr lang="en-US" sz="2000" dirty="0" smtClean="0"/>
              <a:t>described </a:t>
            </a:r>
            <a:r>
              <a:rPr lang="en-US" sz="2000" b="1" dirty="0" smtClean="0"/>
              <a:t>bacteria</a:t>
            </a:r>
            <a:r>
              <a:rPr lang="en-US" sz="2000" dirty="0" smtClean="0"/>
              <a:t> and </a:t>
            </a:r>
            <a:r>
              <a:rPr lang="en-US" sz="2000" b="1" dirty="0" smtClean="0"/>
              <a:t>protozoa</a:t>
            </a:r>
            <a:r>
              <a:rPr lang="en-US" sz="2000" dirty="0" smtClean="0"/>
              <a:t> in </a:t>
            </a:r>
            <a:r>
              <a:rPr lang="ru-RU" sz="2000" dirty="0" err="1" smtClean="0"/>
              <a:t>compound</a:t>
            </a:r>
            <a:r>
              <a:rPr lang="ru-RU" sz="2000" dirty="0" smtClean="0"/>
              <a:t> </a:t>
            </a:r>
            <a:r>
              <a:rPr lang="ru-RU" sz="2000" dirty="0" err="1" smtClean="0"/>
              <a:t>microscop</a:t>
            </a:r>
            <a:r>
              <a:rPr lang="en-US" sz="2000" dirty="0" smtClean="0"/>
              <a:t>y.</a:t>
            </a:r>
          </a:p>
          <a:p>
            <a:r>
              <a:rPr lang="en-US" sz="2000" dirty="0" smtClean="0"/>
              <a:t>His microscope magnification is × 270 . The biconvex lens, which was capable of magnifying an object ≈270 times with a resolution of ≈ 1.35 </a:t>
            </a:r>
            <a:r>
              <a:rPr lang="en-US" sz="2000" dirty="0" err="1" smtClean="0"/>
              <a:t>μm</a:t>
            </a:r>
            <a:r>
              <a:rPr lang="en-US" sz="2000" dirty="0" smtClean="0"/>
              <a:t>, was held between 2 metal plates.</a:t>
            </a:r>
            <a:r>
              <a:rPr lang="en-US" sz="2000" b="1" dirty="0" smtClean="0"/>
              <a:t> </a:t>
            </a:r>
            <a:endParaRPr lang="en-US" sz="2000" dirty="0" smtClean="0"/>
          </a:p>
          <a:p>
            <a:pPr marL="342900" indent="-342900">
              <a:lnSpc>
                <a:spcPct val="90000"/>
              </a:lnSpc>
            </a:pPr>
            <a:endParaRPr lang="en-US" sz="2000" b="1" u="sng" dirty="0" smtClean="0"/>
          </a:p>
          <a:p>
            <a:pPr marL="342900" indent="-342900">
              <a:lnSpc>
                <a:spcPct val="90000"/>
              </a:lnSpc>
            </a:pPr>
            <a:r>
              <a:rPr lang="en-US" dirty="0" smtClean="0"/>
              <a:t> </a:t>
            </a:r>
          </a:p>
          <a:p>
            <a:pPr>
              <a:lnSpc>
                <a:spcPct val="90000"/>
              </a:lnSpc>
            </a:pPr>
            <a:r>
              <a:rPr lang="ru-RU" dirty="0" smtClean="0"/>
              <a:t/>
            </a:r>
            <a:br>
              <a:rPr lang="ru-RU" dirty="0" smtClean="0"/>
            </a:br>
            <a:r>
              <a:rPr lang="ru-RU" sz="2000" dirty="0" smtClean="0"/>
              <a:t> </a:t>
            </a:r>
            <a:endParaRPr lang="ru-RU" dirty="0"/>
          </a:p>
        </p:txBody>
      </p:sp>
      <p:pic>
        <p:nvPicPr>
          <p:cNvPr id="4" name="Picture 8" descr="robert-hook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0" y="2636912"/>
            <a:ext cx="1156129" cy="1600793"/>
          </a:xfrm>
          <a:prstGeom prst="rect">
            <a:avLst/>
          </a:prstGeom>
          <a:noFill/>
          <a:ln/>
        </p:spPr>
      </p:pic>
      <p:pic>
        <p:nvPicPr>
          <p:cNvPr id="8" name="Рисунок 7" descr="Anthonie_van_Leeuwenhoek_(1632-1723)._Natuurkundige_te_Delft_Rijksmuseum_SK-A-957.jpeg.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96" y="4869160"/>
            <a:ext cx="1642075" cy="1944216"/>
          </a:xfrm>
          <a:prstGeom prst="rect">
            <a:avLst/>
          </a:prstGeom>
        </p:spPr>
      </p:pic>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7624" y="2636912"/>
            <a:ext cx="1180529" cy="1584176"/>
          </a:xfrm>
          <a:prstGeom prst="rect">
            <a:avLst/>
          </a:prstGeom>
          <a:noFill/>
          <a:ln w="9525">
            <a:noFill/>
            <a:miter lim="800000"/>
            <a:headEnd/>
            <a:tailEnd/>
          </a:ln>
        </p:spPr>
      </p:pic>
      <p:pic>
        <p:nvPicPr>
          <p:cNvPr id="6"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6200000">
            <a:off x="1099344" y="5533504"/>
            <a:ext cx="1944216" cy="615527"/>
          </a:xfrm>
          <a:prstGeom prst="rect">
            <a:avLst/>
          </a:prstGeom>
          <a:noFill/>
          <a:ln w="9525">
            <a:noFill/>
            <a:miter lim="800000"/>
            <a:headEnd/>
            <a:tailEnd/>
          </a:ln>
        </p:spPr>
      </p:pic>
      <p:sp>
        <p:nvSpPr>
          <p:cNvPr id="9" name="Прямокутник 8"/>
          <p:cNvSpPr/>
          <p:nvPr/>
        </p:nvSpPr>
        <p:spPr>
          <a:xfrm>
            <a:off x="0" y="389563"/>
            <a:ext cx="9144000" cy="2246769"/>
          </a:xfrm>
          <a:prstGeom prst="rect">
            <a:avLst/>
          </a:prstGeom>
        </p:spPr>
        <p:txBody>
          <a:bodyPr wrap="square">
            <a:spAutoFit/>
          </a:bodyPr>
          <a:lstStyle/>
          <a:p>
            <a:r>
              <a:rPr lang="en-US" sz="2000" b="1" i="1" dirty="0" smtClean="0"/>
              <a:t>Microscopes</a:t>
            </a:r>
            <a:r>
              <a:rPr lang="en-US" sz="2000" dirty="0" smtClean="0"/>
              <a:t> are specialized optical instruments designed to produce magnified visual or photographic (including digital) images of objects or specimens that are too small to be seen with the naked eye. Collectively, this varied group of tools includes not only multiple-lens (</a:t>
            </a:r>
            <a:r>
              <a:rPr lang="en-US" sz="2000" b="1" dirty="0" smtClean="0"/>
              <a:t>compound microscope</a:t>
            </a:r>
            <a:r>
              <a:rPr lang="en-US" sz="2000" dirty="0" smtClean="0"/>
              <a:t>) designs featuring objectives and condensers, but also consists of simple single-lens instruments, such as a photography loupe or common magnifying glass. </a:t>
            </a:r>
            <a:r>
              <a:rPr lang="en-US" sz="2000" b="1" dirty="0" smtClean="0"/>
              <a:t>Compound microscope </a:t>
            </a:r>
            <a:r>
              <a:rPr lang="en-US" sz="2000" dirty="0" smtClean="0"/>
              <a:t>was originally developed by the </a:t>
            </a:r>
            <a:r>
              <a:rPr lang="en-US" sz="2000" b="1" dirty="0" smtClean="0"/>
              <a:t>Janssen brothers (</a:t>
            </a:r>
            <a:r>
              <a:rPr lang="en-US" sz="2000" dirty="0" smtClean="0"/>
              <a:t>Netherlands) and </a:t>
            </a:r>
            <a:r>
              <a:rPr lang="en-US" sz="2000" b="1" dirty="0" smtClean="0"/>
              <a:t>Galileo</a:t>
            </a:r>
            <a:r>
              <a:rPr lang="en-US" sz="2000" dirty="0" smtClean="0"/>
              <a:t> (Italy) around the beginning of the 1600s.</a:t>
            </a:r>
            <a:endParaRPr lang="uk-U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Embryonic stem (ES) cells </a:t>
            </a:r>
            <a:endParaRPr lang="uk-UA" dirty="0"/>
          </a:p>
        </p:txBody>
      </p:sp>
      <p:sp>
        <p:nvSpPr>
          <p:cNvPr id="3" name="Місце для вмісту 2"/>
          <p:cNvSpPr>
            <a:spLocks noGrp="1"/>
          </p:cNvSpPr>
          <p:nvPr>
            <p:ph idx="1"/>
          </p:nvPr>
        </p:nvSpPr>
        <p:spPr>
          <a:xfrm>
            <a:off x="0" y="548680"/>
            <a:ext cx="7236296" cy="6309320"/>
          </a:xfrm>
        </p:spPr>
        <p:txBody>
          <a:bodyPr>
            <a:noAutofit/>
          </a:bodyPr>
          <a:lstStyle/>
          <a:p>
            <a:pPr marL="0" indent="0">
              <a:buNone/>
            </a:pPr>
            <a:r>
              <a:rPr lang="en-US" sz="2000" b="1" dirty="0" smtClean="0"/>
              <a:t>        ES cells </a:t>
            </a:r>
            <a:r>
              <a:rPr lang="en-US" sz="2000" dirty="0" smtClean="0"/>
              <a:t>are a type of stem cell isolated from very young mammalian embryos. These are the cells in the early embryo that give rise to all of the various structures of the mammalian fetus. Unlike adult stem cells, ES cells are </a:t>
            </a:r>
            <a:r>
              <a:rPr lang="en-US" sz="2000" i="1" dirty="0" err="1" smtClean="0"/>
              <a:t>pluripotent</a:t>
            </a:r>
            <a:r>
              <a:rPr lang="en-US" sz="2000" i="1" dirty="0" smtClean="0"/>
              <a:t> ; i.e. </a:t>
            </a:r>
            <a:r>
              <a:rPr lang="en-US" sz="2000" dirty="0" smtClean="0"/>
              <a:t>they are capable of differentiating into every type of cell in the body. In most cases, human ES cells have been isolated from embryos provided by </a:t>
            </a:r>
            <a:r>
              <a:rPr lang="en-US" sz="2000" i="1" dirty="0" smtClean="0"/>
              <a:t>in vitro </a:t>
            </a:r>
            <a:r>
              <a:rPr lang="en-US" sz="2000" dirty="0" smtClean="0"/>
              <a:t>fertilization clinics. Worldwide, dozens of genetically distinct human ES cell lines, each derived from a single embryo, are available for experimental investigation.</a:t>
            </a:r>
          </a:p>
          <a:p>
            <a:pPr marL="0" indent="0">
              <a:buNone/>
            </a:pPr>
            <a:r>
              <a:rPr lang="en-US" sz="2000" dirty="0" smtClean="0"/>
              <a:t>The first trial in humans was begun in 2009 on patients who had experienced debilitating spinal cord injuries. The trial to treat spinal cord injuries utilized cells, called </a:t>
            </a:r>
            <a:r>
              <a:rPr lang="en-US" sz="2000" b="1" i="1" dirty="0" err="1" smtClean="0"/>
              <a:t>oligodendrocytes</a:t>
            </a:r>
            <a:r>
              <a:rPr lang="en-US" sz="2000" dirty="0" smtClean="0"/>
              <a:t>, that produce the </a:t>
            </a:r>
            <a:r>
              <a:rPr lang="en-US" sz="2000" b="1" dirty="0" smtClean="0"/>
              <a:t>myelin sheaths</a:t>
            </a:r>
            <a:r>
              <a:rPr lang="en-US" sz="2000" dirty="0" smtClean="0"/>
              <a:t> that become wrapped around nerve cells. The </a:t>
            </a:r>
            <a:r>
              <a:rPr lang="en-US" sz="2000" i="1" dirty="0" err="1" smtClean="0"/>
              <a:t>oligodendrocytes</a:t>
            </a:r>
            <a:r>
              <a:rPr lang="en-US" sz="2000" i="1" dirty="0" smtClean="0"/>
              <a:t> </a:t>
            </a:r>
            <a:r>
              <a:rPr lang="en-US" sz="2000" dirty="0" smtClean="0"/>
              <a:t>transplanted into these patients were differentiated from human ES cells that were cultured in a medium containing </a:t>
            </a:r>
            <a:r>
              <a:rPr lang="en-US" sz="2000" b="1" dirty="0" smtClean="0"/>
              <a:t>insulin, thyroid hormone, </a:t>
            </a:r>
            <a:r>
              <a:rPr lang="en-US" sz="2000" dirty="0" smtClean="0"/>
              <a:t>and a combination of </a:t>
            </a:r>
            <a:r>
              <a:rPr lang="en-US" sz="2000" b="1" dirty="0" smtClean="0"/>
              <a:t>certain growth factors</a:t>
            </a:r>
            <a:r>
              <a:rPr lang="en-US" sz="2000" dirty="0" smtClean="0"/>
              <a:t>. This particular culture protocol had been found to direct the differentiation of ES cells into </a:t>
            </a:r>
            <a:r>
              <a:rPr lang="en-US" sz="2000" dirty="0" err="1" smtClean="0"/>
              <a:t>oligodendrocytes</a:t>
            </a:r>
            <a:r>
              <a:rPr lang="en-US" sz="2000" dirty="0" smtClean="0"/>
              <a:t> rather than any other cell type. Unfortunately, no significant improvement was reported in the treated patients.</a:t>
            </a:r>
            <a:endParaRPr lang="uk-UA" sz="20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50</a:t>
            </a:fld>
            <a:endParaRPr lang="ru-RU"/>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71692" y="332656"/>
            <a:ext cx="1836812" cy="2395842"/>
          </a:xfrm>
          <a:prstGeom prst="rect">
            <a:avLst/>
          </a:prstGeom>
          <a:noFill/>
          <a:ln w="9525">
            <a:noFill/>
            <a:miter lim="800000"/>
            <a:headEnd/>
            <a:tailEnd/>
          </a:ln>
        </p:spPr>
      </p:pic>
      <p:sp>
        <p:nvSpPr>
          <p:cNvPr id="6" name="Прямокутник 5"/>
          <p:cNvSpPr/>
          <p:nvPr/>
        </p:nvSpPr>
        <p:spPr>
          <a:xfrm>
            <a:off x="8172400" y="1619508"/>
            <a:ext cx="1043608" cy="369332"/>
          </a:xfrm>
          <a:prstGeom prst="rect">
            <a:avLst/>
          </a:prstGeom>
        </p:spPr>
        <p:txBody>
          <a:bodyPr wrap="square">
            <a:spAutoFit/>
          </a:bodyPr>
          <a:lstStyle/>
          <a:p>
            <a:r>
              <a:rPr lang="en-US" b="1" dirty="0" smtClean="0"/>
              <a:t>ES cells</a:t>
            </a:r>
            <a:endParaRPr lang="uk-UA" b="1" dirty="0"/>
          </a:p>
        </p:txBody>
      </p:sp>
      <p:cxnSp>
        <p:nvCxnSpPr>
          <p:cNvPr id="8" name="Пряма зі стрілкою 7"/>
          <p:cNvCxnSpPr/>
          <p:nvPr/>
        </p:nvCxnSpPr>
        <p:spPr>
          <a:xfrm flipH="1">
            <a:off x="7740352" y="1772816"/>
            <a:ext cx="50405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0" name="Прямокутник 19"/>
          <p:cNvSpPr/>
          <p:nvPr/>
        </p:nvSpPr>
        <p:spPr>
          <a:xfrm>
            <a:off x="7164288" y="2638067"/>
            <a:ext cx="1979712" cy="3970318"/>
          </a:xfrm>
          <a:prstGeom prst="rect">
            <a:avLst/>
          </a:prstGeom>
        </p:spPr>
        <p:txBody>
          <a:bodyPr wrap="square">
            <a:spAutoFit/>
          </a:bodyPr>
          <a:lstStyle/>
          <a:p>
            <a:r>
              <a:rPr lang="en-US" dirty="0" smtClean="0"/>
              <a:t>Micrograph of a mammalian </a:t>
            </a:r>
            <a:r>
              <a:rPr lang="en-US" dirty="0" err="1" smtClean="0"/>
              <a:t>blastocyst</a:t>
            </a:r>
            <a:r>
              <a:rPr lang="en-US" dirty="0" smtClean="0"/>
              <a:t>, an early stage during</a:t>
            </a:r>
          </a:p>
          <a:p>
            <a:r>
              <a:rPr lang="en-US" dirty="0" smtClean="0"/>
              <a:t>embryonic development, showing the inner cell mass, which is composed</a:t>
            </a:r>
          </a:p>
          <a:p>
            <a:r>
              <a:rPr lang="en-US" dirty="0" smtClean="0"/>
              <a:t>of </a:t>
            </a:r>
            <a:r>
              <a:rPr lang="en-US" dirty="0" err="1" smtClean="0"/>
              <a:t>pluripotent</a:t>
            </a:r>
            <a:r>
              <a:rPr lang="en-US" dirty="0" smtClean="0"/>
              <a:t>  ES cells. Once isolated, such cells are readily grown in culture.</a:t>
            </a:r>
            <a:endParaRPr lang="uk-UA"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номера слайда 3"/>
          <p:cNvSpPr>
            <a:spLocks noGrp="1"/>
          </p:cNvSpPr>
          <p:nvPr>
            <p:ph type="sldNum" sz="quarter" idx="12"/>
          </p:nvPr>
        </p:nvSpPr>
        <p:spPr/>
        <p:txBody>
          <a:bodyPr/>
          <a:lstStyle/>
          <a:p>
            <a:fld id="{D4FEE247-F1D9-4978-BC24-E4E20778E7B9}" type="slidenum">
              <a:rPr lang="ru-RU" smtClean="0"/>
              <a:pPr/>
              <a:t>51</a:t>
            </a:fld>
            <a:endParaRPr lang="ru-RU"/>
          </a:p>
        </p:txBody>
      </p:sp>
      <p:pic>
        <p:nvPicPr>
          <p:cNvPr id="2051" name="Picture 3"/>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a:stretch>
            <a:fillRect/>
          </a:stretch>
        </p:blipFill>
        <p:spPr bwMode="auto">
          <a:xfrm>
            <a:off x="0" y="0"/>
            <a:ext cx="4320479" cy="4427038"/>
          </a:xfrm>
          <a:prstGeom prst="rect">
            <a:avLst/>
          </a:prstGeom>
          <a:noFill/>
          <a:ln w="9525">
            <a:noFill/>
            <a:miter lim="800000"/>
            <a:headEnd/>
            <a:tailEnd/>
          </a:ln>
        </p:spPr>
      </p:pic>
      <p:sp>
        <p:nvSpPr>
          <p:cNvPr id="7" name="Прямокутник 6"/>
          <p:cNvSpPr/>
          <p:nvPr/>
        </p:nvSpPr>
        <p:spPr>
          <a:xfrm>
            <a:off x="4355976" y="-27384"/>
            <a:ext cx="4788024" cy="6740307"/>
          </a:xfrm>
          <a:prstGeom prst="rect">
            <a:avLst/>
          </a:prstGeom>
        </p:spPr>
        <p:txBody>
          <a:bodyPr wrap="square">
            <a:spAutoFit/>
          </a:bodyPr>
          <a:lstStyle/>
          <a:p>
            <a:pPr>
              <a:lnSpc>
                <a:spcPct val="90000"/>
              </a:lnSpc>
            </a:pPr>
            <a:r>
              <a:rPr lang="en-US" sz="2000" dirty="0" smtClean="0"/>
              <a:t>A </a:t>
            </a:r>
            <a:r>
              <a:rPr lang="en-US" sz="2000" b="1" dirty="0" smtClean="0"/>
              <a:t>potential procedure </a:t>
            </a:r>
            <a:r>
              <a:rPr lang="en-US" sz="2000" dirty="0" smtClean="0"/>
              <a:t>for obtaining differentiated cells for use in cell replacement therapy. Somatic cells is fused with a donor </a:t>
            </a:r>
            <a:r>
              <a:rPr lang="en-US" sz="2000" dirty="0" err="1" smtClean="0"/>
              <a:t>oocyte</a:t>
            </a:r>
            <a:r>
              <a:rPr lang="en-US" sz="2000" dirty="0" smtClean="0"/>
              <a:t> whose own nucleus had been previously removed. The resulting </a:t>
            </a:r>
            <a:r>
              <a:rPr lang="en-US" sz="2000" dirty="0" err="1" smtClean="0"/>
              <a:t>oocyte</a:t>
            </a:r>
            <a:r>
              <a:rPr lang="en-US" sz="2000" dirty="0" smtClean="0"/>
              <a:t> (egg), with the patient ’s cell nucleus, is allowed to develop into an </a:t>
            </a:r>
            <a:r>
              <a:rPr lang="en-US" sz="2000" dirty="0" err="1" smtClean="0"/>
              <a:t>blastocyst</a:t>
            </a:r>
            <a:r>
              <a:rPr lang="en-US" sz="2000" dirty="0" smtClean="0"/>
              <a:t>, and the ES cells are harvested and grown in culture. ES cells are induced to differentiate into the required cells, which are subsequently transplanted into the patient to restore organ function. (</a:t>
            </a:r>
            <a:r>
              <a:rPr lang="en-US" sz="2000" b="1" dirty="0" smtClean="0"/>
              <a:t>Presently</a:t>
            </a:r>
            <a:r>
              <a:rPr lang="en-US" sz="2000" dirty="0" smtClean="0"/>
              <a:t>, it has not been possible to obtain </a:t>
            </a:r>
            <a:r>
              <a:rPr lang="en-US" sz="2000" b="1" dirty="0" err="1" smtClean="0"/>
              <a:t>blastocyst</a:t>
            </a:r>
            <a:r>
              <a:rPr lang="en-US" sz="2000" dirty="0" smtClean="0"/>
              <a:t> stage embryos, that is, ones with ES cells, from any primate species by the procedure shown here, although it has been accomplished using an </a:t>
            </a:r>
            <a:r>
              <a:rPr lang="en-US" sz="2000" dirty="0" err="1" smtClean="0"/>
              <a:t>oocyte</a:t>
            </a:r>
            <a:r>
              <a:rPr lang="en-US" sz="2000" dirty="0" smtClean="0"/>
              <a:t> from which the nucleus </a:t>
            </a:r>
            <a:r>
              <a:rPr lang="en-US" sz="2000" b="1" dirty="0" smtClean="0"/>
              <a:t>is not removed</a:t>
            </a:r>
            <a:r>
              <a:rPr lang="en-US" sz="2000" dirty="0" smtClean="0"/>
              <a:t>. The generated ES cells that are </a:t>
            </a:r>
            <a:r>
              <a:rPr lang="en-US" sz="2000" dirty="0" err="1" smtClean="0"/>
              <a:t>are</a:t>
            </a:r>
            <a:r>
              <a:rPr lang="en-US" sz="2000" dirty="0" smtClean="0"/>
              <a:t> triploid; that is, they have 3 copies of each chromosome—1 from the </a:t>
            </a:r>
            <a:r>
              <a:rPr lang="en-US" sz="2000" dirty="0" err="1" smtClean="0"/>
              <a:t>oocyte</a:t>
            </a:r>
            <a:r>
              <a:rPr lang="en-US" sz="2000" dirty="0" smtClean="0"/>
              <a:t> and 2 from the donor nucleus—rather than 2, as would normally be the case. Regardless, these </a:t>
            </a:r>
            <a:r>
              <a:rPr lang="en-US" sz="2000" b="1" dirty="0" smtClean="0"/>
              <a:t>triploid ES </a:t>
            </a:r>
            <a:r>
              <a:rPr lang="en-US" sz="2000" dirty="0" smtClean="0"/>
              <a:t>cells are </a:t>
            </a:r>
            <a:r>
              <a:rPr lang="en-US" sz="2000" dirty="0" err="1" smtClean="0"/>
              <a:t>pluripotent</a:t>
            </a:r>
            <a:r>
              <a:rPr lang="en-US" sz="2000" dirty="0" smtClean="0"/>
              <a:t> and capable of transplantation.)</a:t>
            </a:r>
            <a:endParaRPr lang="uk-UA" sz="20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126163"/>
          </a:xfrm>
        </p:spPr>
        <p:txBody>
          <a:bodyPr>
            <a:normAutofit fontScale="70000" lnSpcReduction="20000"/>
          </a:bodyPr>
          <a:lstStyle/>
          <a:p>
            <a:pPr marL="0" indent="0">
              <a:buNone/>
            </a:pPr>
            <a:r>
              <a:rPr lang="en-US" dirty="0" smtClean="0"/>
              <a:t>      ES cells were induced to differentiate into retinal pigmented epithelial cells, a key cell type within the retina, in an attempt to cure different forms of retinal degeneration.</a:t>
            </a:r>
          </a:p>
          <a:p>
            <a:pPr marL="0" indent="0">
              <a:buNone/>
            </a:pPr>
            <a:r>
              <a:rPr lang="en-US" dirty="0" smtClean="0"/>
              <a:t>      The </a:t>
            </a:r>
            <a:r>
              <a:rPr lang="en-US" b="1" dirty="0" smtClean="0"/>
              <a:t>primary risk </a:t>
            </a:r>
            <a:r>
              <a:rPr lang="en-US" dirty="0" smtClean="0"/>
              <a:t>with the therapeutic use of ES cells is the unnoticed presence of </a:t>
            </a:r>
            <a:r>
              <a:rPr lang="en-US" b="1" dirty="0" smtClean="0"/>
              <a:t>undifferentiated ES cells </a:t>
            </a:r>
            <a:r>
              <a:rPr lang="en-US" dirty="0" smtClean="0"/>
              <a:t>among the differentiated cell population. Undifferentiated ES cells are capable of forming a type of </a:t>
            </a:r>
            <a:r>
              <a:rPr lang="en-US" b="1" dirty="0" smtClean="0"/>
              <a:t>benign tumor</a:t>
            </a:r>
            <a:r>
              <a:rPr lang="en-US" dirty="0" smtClean="0"/>
              <a:t>, called a </a:t>
            </a:r>
            <a:r>
              <a:rPr lang="en-US" dirty="0" err="1" smtClean="0"/>
              <a:t>teratoma</a:t>
            </a:r>
            <a:r>
              <a:rPr lang="en-US" dirty="0" smtClean="0"/>
              <a:t> which may contain a bizarre mass of various differentiated tissues, including hair and teeth.</a:t>
            </a:r>
          </a:p>
          <a:p>
            <a:pPr marL="0" indent="0">
              <a:buNone/>
            </a:pPr>
            <a:r>
              <a:rPr lang="en-US" dirty="0" smtClean="0"/>
              <a:t>      The ES cells used in these early trials were derived from cell lines that had been isolated from human embryos unrelated to the patients who are being treated. Such cells face the prospect of immunologic rejection by the transplant recipient.</a:t>
            </a:r>
          </a:p>
          <a:p>
            <a:pPr marL="0" indent="0">
              <a:buNone/>
            </a:pPr>
            <a:r>
              <a:rPr lang="en-US" dirty="0" smtClean="0"/>
              <a:t>      To ‘customize’ the ES cells so that they possess the same genetic makeup of the individual who is being treated, the procedure of </a:t>
            </a:r>
            <a:r>
              <a:rPr lang="en-US" b="1" i="1" dirty="0" smtClean="0"/>
              <a:t>somatic cell nuclear transfer ( SCNT ), </a:t>
            </a:r>
            <a:r>
              <a:rPr lang="en-US" dirty="0" smtClean="0"/>
              <a:t>can be used. An unfertilized egg—a cell that is obtained from</a:t>
            </a:r>
          </a:p>
          <a:p>
            <a:pPr marL="0" indent="0">
              <a:buNone/>
            </a:pPr>
            <a:r>
              <a:rPr lang="en-US" dirty="0" smtClean="0"/>
              <a:t>the ovaries of an unrelated woman donor. In this approach, the nucleus of the unfertilized egg would be replaced by the nucleus of a cell from the patient to be treated, which would cause the egg to have the same chromosome composition as that of the patient and to avoid immune reaction. </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52</a:t>
            </a:fld>
            <a:endParaRPr lang="ru-RU"/>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4044205"/>
            <a:ext cx="9144000" cy="2841179"/>
          </a:xfrm>
        </p:spPr>
        <p:txBody>
          <a:bodyPr>
            <a:normAutofit fontScale="70000" lnSpcReduction="20000"/>
          </a:bodyPr>
          <a:lstStyle/>
          <a:p>
            <a:pPr marL="0" indent="0">
              <a:buNone/>
            </a:pPr>
            <a:r>
              <a:rPr lang="en-US" b="1" dirty="0" smtClean="0"/>
              <a:t>Induced </a:t>
            </a:r>
            <a:r>
              <a:rPr lang="en-US" b="1" dirty="0" err="1" smtClean="0"/>
              <a:t>pluripotent</a:t>
            </a:r>
            <a:r>
              <a:rPr lang="en-US" b="1" dirty="0" smtClean="0"/>
              <a:t> stem (</a:t>
            </a:r>
            <a:r>
              <a:rPr lang="en-US" b="1" dirty="0" err="1" smtClean="0"/>
              <a:t>iPS</a:t>
            </a:r>
            <a:r>
              <a:rPr lang="en-US" b="1" dirty="0" smtClean="0"/>
              <a:t>) cells for treatment of mice sickle cell anemia </a:t>
            </a:r>
            <a:r>
              <a:rPr lang="en-US" dirty="0" smtClean="0"/>
              <a:t>Skin cells are collected from the diseased animal, reprogrammed in culture by introducing the 4 required genes (</a:t>
            </a:r>
            <a:r>
              <a:rPr lang="en-US" b="1" i="1" dirty="0" smtClean="0"/>
              <a:t>Oct4, Sox2, Klf4,</a:t>
            </a:r>
            <a:r>
              <a:rPr lang="en-US" i="1" dirty="0" smtClean="0"/>
              <a:t> </a:t>
            </a:r>
            <a:r>
              <a:rPr lang="en-US" dirty="0" smtClean="0"/>
              <a:t>and</a:t>
            </a:r>
            <a:r>
              <a:rPr lang="en-US" i="1" dirty="0" smtClean="0"/>
              <a:t> </a:t>
            </a:r>
            <a:r>
              <a:rPr lang="en-US" b="1" i="1" dirty="0" err="1" smtClean="0"/>
              <a:t>Myc</a:t>
            </a:r>
            <a:r>
              <a:rPr lang="en-US" dirty="0" smtClean="0"/>
              <a:t>) that are ferried into the cells by viruses, and allowed to develop into undifferentiated </a:t>
            </a:r>
            <a:r>
              <a:rPr lang="en-US" dirty="0" err="1" smtClean="0"/>
              <a:t>pluripotent</a:t>
            </a:r>
            <a:r>
              <a:rPr lang="en-US" dirty="0" smtClean="0"/>
              <a:t> </a:t>
            </a:r>
            <a:r>
              <a:rPr lang="en-US" dirty="0" err="1" smtClean="0"/>
              <a:t>iPS</a:t>
            </a:r>
            <a:r>
              <a:rPr lang="en-US" dirty="0" smtClean="0"/>
              <a:t> cells. The </a:t>
            </a:r>
            <a:r>
              <a:rPr lang="en-US" dirty="0" err="1" smtClean="0"/>
              <a:t>iPS</a:t>
            </a:r>
            <a:r>
              <a:rPr lang="en-US" dirty="0" smtClean="0"/>
              <a:t> cells are then treated so as to replace the defective (</a:t>
            </a:r>
            <a:r>
              <a:rPr lang="en-US" dirty="0" err="1" smtClean="0"/>
              <a:t>globin</a:t>
            </a:r>
            <a:r>
              <a:rPr lang="en-US" dirty="0" smtClean="0"/>
              <a:t>) gene with a normal copy, and the corrected </a:t>
            </a:r>
            <a:r>
              <a:rPr lang="en-US" dirty="0" err="1" smtClean="0"/>
              <a:t>iPS</a:t>
            </a:r>
            <a:r>
              <a:rPr lang="en-US" dirty="0" smtClean="0"/>
              <a:t> cells are caused to differentiate into normal blood stem cells in culture. These blood stem cells are then injected back into mouse, where they proliferate and differentiate into normal blood cells, thereby curing the disorder. </a:t>
            </a:r>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53</a:t>
            </a:fld>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 y="-27384"/>
            <a:ext cx="5580112" cy="4052923"/>
          </a:xfrm>
          <a:prstGeom prst="rect">
            <a:avLst/>
          </a:prstGeom>
          <a:noFill/>
          <a:ln w="9525">
            <a:noFill/>
            <a:miter lim="800000"/>
            <a:headEnd/>
            <a:tailEnd/>
          </a:ln>
        </p:spPr>
      </p:pic>
      <p:sp>
        <p:nvSpPr>
          <p:cNvPr id="5" name="Прямокутник 4"/>
          <p:cNvSpPr/>
          <p:nvPr/>
        </p:nvSpPr>
        <p:spPr>
          <a:xfrm>
            <a:off x="5580112" y="3388"/>
            <a:ext cx="3563888" cy="4093428"/>
          </a:xfrm>
          <a:prstGeom prst="rect">
            <a:avLst/>
          </a:prstGeom>
        </p:spPr>
        <p:txBody>
          <a:bodyPr wrap="square">
            <a:spAutoFit/>
          </a:bodyPr>
          <a:lstStyle/>
          <a:p>
            <a:r>
              <a:rPr lang="en-US" sz="2000" b="1" dirty="0" smtClean="0"/>
              <a:t>Shinya Yamanaka et al. 2006</a:t>
            </a:r>
          </a:p>
          <a:p>
            <a:r>
              <a:rPr lang="en-US" sz="2000" dirty="0" smtClean="0"/>
              <a:t>(Kyoto U.) had </a:t>
            </a:r>
            <a:r>
              <a:rPr lang="en-US" sz="2000" b="1" dirty="0" smtClean="0"/>
              <a:t>reprogrammed</a:t>
            </a:r>
            <a:r>
              <a:rPr lang="en-US" sz="2000" dirty="0" smtClean="0"/>
              <a:t> differentiated mouse cell, the connective tissue fibroblast, into a </a:t>
            </a:r>
            <a:r>
              <a:rPr lang="en-US" sz="2000" dirty="0" err="1" smtClean="0"/>
              <a:t>pluripotent</a:t>
            </a:r>
            <a:r>
              <a:rPr lang="en-US" sz="2000" dirty="0" smtClean="0"/>
              <a:t> stem (PS) cell.</a:t>
            </a:r>
          </a:p>
          <a:p>
            <a:r>
              <a:rPr lang="en-US" sz="2000" dirty="0" smtClean="0"/>
              <a:t>Genes</a:t>
            </a:r>
            <a:r>
              <a:rPr lang="en-US" sz="2000" i="1" dirty="0" smtClean="0"/>
              <a:t> Oct4, Sox2, Klf4 </a:t>
            </a:r>
            <a:r>
              <a:rPr lang="en-US" sz="2000" dirty="0" smtClean="0"/>
              <a:t>and</a:t>
            </a:r>
            <a:r>
              <a:rPr lang="en-US" sz="2000" i="1" dirty="0" smtClean="0"/>
              <a:t> </a:t>
            </a:r>
            <a:r>
              <a:rPr lang="en-US" sz="2000" i="1" dirty="0" err="1" smtClean="0"/>
              <a:t>Myc</a:t>
            </a:r>
            <a:r>
              <a:rPr lang="en-US" sz="2000" i="1" dirty="0" smtClean="0"/>
              <a:t> </a:t>
            </a:r>
            <a:r>
              <a:rPr lang="en-US" sz="2000" dirty="0" smtClean="0"/>
              <a:t>maintaining the </a:t>
            </a:r>
            <a:r>
              <a:rPr lang="en-US" sz="2000" dirty="0" err="1" smtClean="0"/>
              <a:t>iPS</a:t>
            </a:r>
            <a:r>
              <a:rPr lang="en-US" sz="2000" dirty="0" smtClean="0"/>
              <a:t> cells in an undifferentiated state allowing them to continue self‐renew. When injected into a mouse </a:t>
            </a:r>
            <a:r>
              <a:rPr lang="en-US" sz="2000" b="1" dirty="0" err="1" smtClean="0"/>
              <a:t>blastocyst</a:t>
            </a:r>
            <a:r>
              <a:rPr lang="en-US" sz="2000" dirty="0" smtClean="0"/>
              <a:t>, they differentiate in all the cells of the body, including eggs and sperm.</a:t>
            </a:r>
            <a:endParaRPr lang="uk-UA" sz="20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4525963"/>
          </a:xfrm>
        </p:spPr>
        <p:txBody>
          <a:bodyPr>
            <a:noAutofit/>
          </a:bodyPr>
          <a:lstStyle/>
          <a:p>
            <a:pPr marL="0" indent="0">
              <a:buNone/>
            </a:pPr>
            <a:r>
              <a:rPr lang="en-US" sz="2000" b="1" dirty="0" smtClean="0"/>
              <a:t>The 1st clinical trial of an </a:t>
            </a:r>
            <a:r>
              <a:rPr lang="en-US" sz="2000" b="1" dirty="0" err="1" smtClean="0"/>
              <a:t>iPS</a:t>
            </a:r>
            <a:r>
              <a:rPr lang="en-US" sz="2000" b="1" dirty="0" smtClean="0"/>
              <a:t> cell based human therapy </a:t>
            </a:r>
            <a:r>
              <a:rPr lang="en-US" sz="2000" dirty="0" smtClean="0"/>
              <a:t>was begun in 2014.</a:t>
            </a:r>
            <a:endParaRPr lang="uk-UA" sz="2000" dirty="0" smtClean="0"/>
          </a:p>
          <a:p>
            <a:pPr marL="0" indent="0">
              <a:buNone/>
            </a:pPr>
            <a:r>
              <a:rPr lang="en-US" sz="2000" dirty="0" err="1" smtClean="0"/>
              <a:t>iPS</a:t>
            </a:r>
            <a:r>
              <a:rPr lang="en-US" sz="2000" dirty="0" smtClean="0"/>
              <a:t> → </a:t>
            </a:r>
            <a:r>
              <a:rPr lang="en-US" sz="2000" b="1" dirty="0" smtClean="0"/>
              <a:t>retinal pigmented epithelial cells </a:t>
            </a:r>
            <a:r>
              <a:rPr lang="en-US" sz="2000" dirty="0" smtClean="0"/>
              <a:t>to treat macular degeneration. </a:t>
            </a:r>
          </a:p>
          <a:p>
            <a:pPr marL="0" indent="0">
              <a:buNone/>
            </a:pPr>
            <a:r>
              <a:rPr lang="en-US" sz="2000" dirty="0" err="1" smtClean="0"/>
              <a:t>iPS</a:t>
            </a:r>
            <a:r>
              <a:rPr lang="en-US" sz="2000" dirty="0" smtClean="0"/>
              <a:t> cells have also been prepared from adult cells taken from patients with a multitude of genetic disorders. Researchers are then able to follow the differentiation of these </a:t>
            </a:r>
            <a:r>
              <a:rPr lang="en-US" sz="2000" dirty="0" err="1" smtClean="0"/>
              <a:t>iPS</a:t>
            </a:r>
            <a:r>
              <a:rPr lang="en-US" sz="2000" dirty="0" smtClean="0"/>
              <a:t> cells in culture into the specialized cell types that are affected by the particular disease. It is hoped that such studies will reveal the mechanisms of disease formation as it unfolds in a culture dish just as it would normally occur in an unobservable way deep within the body. These </a:t>
            </a:r>
            <a:r>
              <a:rPr lang="en-US" sz="2000" b="1" dirty="0" smtClean="0"/>
              <a:t>“diseased </a:t>
            </a:r>
            <a:r>
              <a:rPr lang="en-US" sz="2000" b="1" dirty="0" err="1" smtClean="0"/>
              <a:t>iPS</a:t>
            </a:r>
            <a:r>
              <a:rPr lang="en-US" sz="2000" b="1" dirty="0" smtClean="0"/>
              <a:t> cells” </a:t>
            </a:r>
            <a:r>
              <a:rPr lang="en-US" sz="2000" dirty="0" smtClean="0"/>
              <a:t>have been referred to as </a:t>
            </a:r>
            <a:r>
              <a:rPr lang="en-US" sz="2000" b="1" dirty="0" smtClean="0"/>
              <a:t>“patients in a Petri dish.”</a:t>
            </a:r>
            <a:r>
              <a:rPr lang="en-US" sz="2000" dirty="0" smtClean="0"/>
              <a:t> For example,  </a:t>
            </a:r>
            <a:r>
              <a:rPr lang="en-US" sz="2000" dirty="0" err="1" smtClean="0"/>
              <a:t>iPS</a:t>
            </a:r>
            <a:r>
              <a:rPr lang="en-US" sz="2000" dirty="0" smtClean="0"/>
              <a:t> cells derived from patients with a </a:t>
            </a:r>
            <a:r>
              <a:rPr lang="en-US" sz="2000" b="1" dirty="0" smtClean="0"/>
              <a:t>heart disorder </a:t>
            </a:r>
            <a:r>
              <a:rPr lang="en-US" sz="2000" dirty="0" smtClean="0"/>
              <a:t>called </a:t>
            </a:r>
            <a:r>
              <a:rPr lang="en-US" sz="2000" b="1" dirty="0" smtClean="0"/>
              <a:t>long QT syndrome </a:t>
            </a:r>
            <a:r>
              <a:rPr lang="en-US" sz="2000" dirty="0" smtClean="0"/>
              <a:t>differentiate into cardiac muscle cells that exhibit irregular contractions (“beats”) in culture. This disease specific phenotype in culture can be corrected by several medicines. The drug </a:t>
            </a:r>
            <a:r>
              <a:rPr lang="en-US" sz="2000" b="1" dirty="0" err="1" smtClean="0"/>
              <a:t>cisapride</a:t>
            </a:r>
            <a:r>
              <a:rPr lang="en-US" sz="2000" dirty="0" smtClean="0"/>
              <a:t>, increased the irregularity of their contractions. </a:t>
            </a:r>
            <a:r>
              <a:rPr lang="en-US" sz="2000" dirty="0" err="1" smtClean="0"/>
              <a:t>Cisapride</a:t>
            </a:r>
            <a:r>
              <a:rPr lang="en-US" sz="2000" dirty="0" smtClean="0"/>
              <a:t> is a drug that was used to treat heartburn before it was pulled from the market in the US after it was shown to cause heart arrhythmias in certain patients. Differentiated cells derived from </a:t>
            </a:r>
            <a:r>
              <a:rPr lang="en-US" sz="2000" b="1" dirty="0" smtClean="0"/>
              <a:t>diseased </a:t>
            </a:r>
            <a:r>
              <a:rPr lang="en-US" sz="2000" b="1" dirty="0" err="1" smtClean="0"/>
              <a:t>iPS</a:t>
            </a:r>
            <a:r>
              <a:rPr lang="en-US" sz="2000" b="1" dirty="0" smtClean="0"/>
              <a:t> cells </a:t>
            </a:r>
            <a:r>
              <a:rPr lang="en-US" sz="2000" dirty="0" smtClean="0"/>
              <a:t>will serve as valuable targets for screening potential drugs for their effectiveness in halting disease progression. Unlike ES cells, the generation of </a:t>
            </a:r>
            <a:r>
              <a:rPr lang="en-US" sz="2000" dirty="0" err="1" smtClean="0"/>
              <a:t>iPS</a:t>
            </a:r>
            <a:r>
              <a:rPr lang="en-US" sz="2000" dirty="0" smtClean="0"/>
              <a:t> cells does not require the use of an embryo.</a:t>
            </a:r>
            <a:endParaRPr lang="uk-UA" sz="20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54</a:t>
            </a:fld>
            <a:endParaRPr lang="ru-RU"/>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126163"/>
          </a:xfrm>
        </p:spPr>
        <p:txBody>
          <a:bodyPr>
            <a:normAutofit fontScale="77500" lnSpcReduction="20000"/>
          </a:bodyPr>
          <a:lstStyle/>
          <a:p>
            <a:pPr marL="0" indent="0">
              <a:buNone/>
            </a:pPr>
            <a:r>
              <a:rPr lang="en-US" b="1" dirty="0" smtClean="0"/>
              <a:t>ES cells are of “high quality” </a:t>
            </a:r>
          </a:p>
          <a:p>
            <a:pPr marL="266700" indent="-266700">
              <a:buNone/>
            </a:pPr>
            <a:r>
              <a:rPr lang="en-US" b="1" dirty="0" err="1" smtClean="0"/>
              <a:t>iPS</a:t>
            </a:r>
            <a:r>
              <a:rPr lang="en-US" b="1" dirty="0" smtClean="0"/>
              <a:t> cells - reprogramming is not complete: </a:t>
            </a:r>
          </a:p>
          <a:p>
            <a:pPr marL="266700" indent="-266700"/>
            <a:r>
              <a:rPr lang="en-US" dirty="0" smtClean="0"/>
              <a:t>genomic abnormalities, mutations &amp; extra copies of random segments of the genome. </a:t>
            </a:r>
            <a:r>
              <a:rPr lang="en-US" dirty="0" err="1" smtClean="0"/>
              <a:t>iPS</a:t>
            </a:r>
            <a:r>
              <a:rPr lang="en-US" dirty="0" smtClean="0"/>
              <a:t> cells chromatin retains certain traces of cells from which they were derived</a:t>
            </a:r>
          </a:p>
          <a:p>
            <a:pPr marL="266700" indent="-266700"/>
            <a:r>
              <a:rPr lang="en-US" dirty="0" smtClean="0"/>
              <a:t>the efficiency of </a:t>
            </a:r>
            <a:r>
              <a:rPr lang="en-US" dirty="0" err="1" smtClean="0"/>
              <a:t>iPS</a:t>
            </a:r>
            <a:r>
              <a:rPr lang="en-US" dirty="0" smtClean="0"/>
              <a:t> cell formation drops when non-viral procedures are used to introduce genes OSKM.</a:t>
            </a:r>
          </a:p>
          <a:p>
            <a:pPr marL="266700" indent="-266700"/>
            <a:r>
              <a:rPr lang="en-US" dirty="0" smtClean="0"/>
              <a:t>Like ES cells, the </a:t>
            </a:r>
            <a:r>
              <a:rPr lang="en-US" dirty="0" err="1" smtClean="0"/>
              <a:t>iPS</a:t>
            </a:r>
            <a:r>
              <a:rPr lang="en-US" dirty="0" smtClean="0"/>
              <a:t> cells have the same tissue antigens as the donors who provided them, so they would stimulate an immune attack in recipients.</a:t>
            </a:r>
          </a:p>
          <a:p>
            <a:pPr marL="266700" indent="-266700">
              <a:buNone/>
            </a:pPr>
            <a:r>
              <a:rPr lang="en-US" b="1" dirty="0" smtClean="0"/>
              <a:t>Personalized, tissue‐compatible </a:t>
            </a:r>
            <a:r>
              <a:rPr lang="en-US" b="1" dirty="0" err="1" smtClean="0"/>
              <a:t>iPS</a:t>
            </a:r>
            <a:r>
              <a:rPr lang="en-US" b="1" dirty="0" smtClean="0"/>
              <a:t> cells </a:t>
            </a:r>
            <a:r>
              <a:rPr lang="en-US" dirty="0" smtClean="0"/>
              <a:t>can be produced by a</a:t>
            </a:r>
          </a:p>
          <a:p>
            <a:pPr>
              <a:buNone/>
            </a:pPr>
            <a:r>
              <a:rPr lang="en-US" dirty="0" smtClean="0"/>
              <a:t>simple skin biopsy from each patient. Expensive technique. </a:t>
            </a:r>
          </a:p>
          <a:p>
            <a:r>
              <a:rPr lang="en-US" dirty="0" smtClean="0"/>
              <a:t>Large cell bank that could provide cells that are close tissue matches to most potential recipients. It may also be possible to remove all of the genes from </a:t>
            </a:r>
            <a:r>
              <a:rPr lang="en-US" dirty="0" err="1" smtClean="0"/>
              <a:t>iPS</a:t>
            </a:r>
            <a:r>
              <a:rPr lang="en-US" dirty="0" smtClean="0"/>
              <a:t> cells that normally prevent them from being transplanted into random recipients due to immune attack.</a:t>
            </a:r>
          </a:p>
          <a:p>
            <a:pPr marL="266700" indent="-266700">
              <a:buNone/>
            </a:pP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55</a:t>
            </a:fld>
            <a:endParaRPr lang="ru-RU"/>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49006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Direct Cell Reprogramming</a:t>
            </a:r>
            <a:br>
              <a:rPr lang="en-US" b="1" dirty="0" smtClean="0"/>
            </a:br>
            <a:endParaRPr lang="uk-UA" dirty="0"/>
          </a:p>
        </p:txBody>
      </p:sp>
      <p:sp>
        <p:nvSpPr>
          <p:cNvPr id="3" name="Місце для вмісту 2"/>
          <p:cNvSpPr>
            <a:spLocks noGrp="1"/>
          </p:cNvSpPr>
          <p:nvPr>
            <p:ph idx="1"/>
          </p:nvPr>
        </p:nvSpPr>
        <p:spPr>
          <a:xfrm>
            <a:off x="0" y="548680"/>
            <a:ext cx="9144000" cy="6309320"/>
          </a:xfrm>
        </p:spPr>
        <p:txBody>
          <a:bodyPr>
            <a:noAutofit/>
          </a:bodyPr>
          <a:lstStyle/>
          <a:p>
            <a:pPr marL="0" indent="0">
              <a:lnSpc>
                <a:spcPct val="90000"/>
              </a:lnSpc>
              <a:spcBef>
                <a:spcPts val="0"/>
              </a:spcBef>
              <a:buNone/>
            </a:pPr>
            <a:r>
              <a:rPr lang="en-US" sz="2400" dirty="0" smtClean="0"/>
              <a:t>        In 2008 “</a:t>
            </a:r>
            <a:r>
              <a:rPr lang="en-US" sz="2400" dirty="0" err="1" smtClean="0"/>
              <a:t>transdifferentiation</a:t>
            </a:r>
            <a:r>
              <a:rPr lang="en-US" sz="2400" dirty="0" smtClean="0"/>
              <a:t>”, the </a:t>
            </a:r>
            <a:r>
              <a:rPr lang="en-US" sz="2400" b="1" dirty="0" err="1" smtClean="0"/>
              <a:t>acinar</a:t>
            </a:r>
            <a:r>
              <a:rPr lang="en-US" sz="2400" b="1" dirty="0" smtClean="0"/>
              <a:t> cells of the pancreas</a:t>
            </a:r>
            <a:r>
              <a:rPr lang="en-US" sz="2400" dirty="0" smtClean="0"/>
              <a:t> (produce enzymes for food digestion) were transformed </a:t>
            </a:r>
            <a:r>
              <a:rPr lang="en-US" sz="2400" b="1" dirty="0" smtClean="0"/>
              <a:t>into</a:t>
            </a:r>
            <a:r>
              <a:rPr lang="en-US" sz="2400" dirty="0" smtClean="0"/>
              <a:t> </a:t>
            </a:r>
            <a:r>
              <a:rPr lang="en-US" sz="2400" b="1" dirty="0" smtClean="0"/>
              <a:t>pancreatic </a:t>
            </a:r>
            <a:r>
              <a:rPr lang="el-GR" sz="2400" b="1" dirty="0" smtClean="0"/>
              <a:t>β</a:t>
            </a:r>
            <a:r>
              <a:rPr lang="en-US" sz="2400" b="1" dirty="0" smtClean="0"/>
              <a:t> cells</a:t>
            </a:r>
            <a:r>
              <a:rPr lang="en-US" sz="2400" dirty="0" smtClean="0"/>
              <a:t> to produce the </a:t>
            </a:r>
            <a:r>
              <a:rPr lang="en-US" sz="2400" b="1" dirty="0" smtClean="0"/>
              <a:t>insulin</a:t>
            </a:r>
            <a:r>
              <a:rPr lang="en-US" sz="2400" dirty="0" smtClean="0"/>
              <a:t>. “</a:t>
            </a:r>
            <a:r>
              <a:rPr lang="en-US" sz="2400" dirty="0" err="1" smtClean="0"/>
              <a:t>Transdifferentiation</a:t>
            </a:r>
            <a:r>
              <a:rPr lang="en-US" sz="2400" dirty="0" smtClean="0"/>
              <a:t>”, occurred </a:t>
            </a:r>
            <a:r>
              <a:rPr lang="en-US" sz="2400" b="1" dirty="0" smtClean="0"/>
              <a:t>in a few days</a:t>
            </a:r>
            <a:r>
              <a:rPr lang="en-US" sz="2400" dirty="0" smtClean="0"/>
              <a:t>, </a:t>
            </a:r>
            <a:r>
              <a:rPr lang="en-US" sz="2400" b="1" dirty="0" smtClean="0"/>
              <a:t>without</a:t>
            </a:r>
            <a:r>
              <a:rPr lang="en-US" sz="2400" dirty="0" smtClean="0"/>
              <a:t> the cells passing through an </a:t>
            </a:r>
            <a:r>
              <a:rPr lang="en-US" sz="2400" b="1" dirty="0" smtClean="0"/>
              <a:t>intermediate stem cell state </a:t>
            </a:r>
            <a:r>
              <a:rPr lang="en-US" sz="2400" dirty="0" smtClean="0"/>
              <a:t>while the cells remained in their normal residence within the pancreas of a live mouse. The viruses were injected that carried 3 genes important in differentiation of </a:t>
            </a:r>
            <a:r>
              <a:rPr lang="el-GR" sz="2400" dirty="0" smtClean="0"/>
              <a:t>β</a:t>
            </a:r>
            <a:r>
              <a:rPr lang="en-US" sz="2400" dirty="0" smtClean="0"/>
              <a:t> cells in the embryo. The </a:t>
            </a:r>
            <a:r>
              <a:rPr lang="en-US" sz="2400" dirty="0" err="1" smtClean="0"/>
              <a:t>transdifferentiation</a:t>
            </a:r>
            <a:r>
              <a:rPr lang="en-US" sz="2400" dirty="0" smtClean="0"/>
              <a:t> of a significant number of </a:t>
            </a:r>
            <a:r>
              <a:rPr lang="en-US" sz="2400" dirty="0" err="1" smtClean="0"/>
              <a:t>acinar</a:t>
            </a:r>
            <a:r>
              <a:rPr lang="en-US" sz="2400" dirty="0" smtClean="0"/>
              <a:t> cells into </a:t>
            </a:r>
            <a:r>
              <a:rPr lang="el-GR" sz="2400" dirty="0" smtClean="0"/>
              <a:t>β</a:t>
            </a:r>
            <a:r>
              <a:rPr lang="en-US" sz="2400" dirty="0" smtClean="0"/>
              <a:t> cells allowed the diabetic mice to regulate their blood sugar levels with much lower insulin doses. The </a:t>
            </a:r>
            <a:r>
              <a:rPr lang="en-US" sz="2400" b="1" dirty="0" smtClean="0"/>
              <a:t>adenoviruses used </a:t>
            </a:r>
            <a:r>
              <a:rPr lang="en-US" sz="2400" dirty="0" smtClean="0"/>
              <a:t>to deliver the genes do not become a permanent part of the recipient cell (possibly, no problem in humans). A number of laboratories have developed </a:t>
            </a:r>
            <a:r>
              <a:rPr lang="en-US" sz="2400" i="1" dirty="0" smtClean="0"/>
              <a:t>in vitro </a:t>
            </a:r>
            <a:r>
              <a:rPr lang="en-US" sz="2400" dirty="0" smtClean="0"/>
              <a:t>techniques to directly convert one type of differentiated cell (typically a </a:t>
            </a:r>
            <a:r>
              <a:rPr lang="en-US" sz="2400" b="1" dirty="0" smtClean="0"/>
              <a:t>fibroblast</a:t>
            </a:r>
            <a:r>
              <a:rPr lang="en-US" sz="2400" dirty="0" smtClean="0"/>
              <a:t>) into another type of cell, such as a </a:t>
            </a:r>
            <a:r>
              <a:rPr lang="en-US" sz="2400" b="1" dirty="0" smtClean="0"/>
              <a:t>neuron</a:t>
            </a:r>
            <a:r>
              <a:rPr lang="en-US" sz="2400" dirty="0" smtClean="0"/>
              <a:t>, </a:t>
            </a:r>
            <a:r>
              <a:rPr lang="en-US" sz="2400" b="1" dirty="0" err="1" smtClean="0"/>
              <a:t>cardiomyocyte</a:t>
            </a:r>
            <a:r>
              <a:rPr lang="en-US" sz="2400" dirty="0" smtClean="0"/>
              <a:t>, or </a:t>
            </a:r>
            <a:r>
              <a:rPr lang="en-US" sz="2400" b="1" dirty="0" smtClean="0"/>
              <a:t>blood‐ cell precursor</a:t>
            </a:r>
            <a:r>
              <a:rPr lang="en-US" sz="2400" dirty="0" smtClean="0"/>
              <a:t>, in culture, </a:t>
            </a:r>
            <a:r>
              <a:rPr lang="en-US" sz="2400" b="1" dirty="0" smtClean="0"/>
              <a:t>without</a:t>
            </a:r>
            <a:r>
              <a:rPr lang="en-US" sz="2400" dirty="0" smtClean="0"/>
              <a:t> passing through a </a:t>
            </a:r>
            <a:r>
              <a:rPr lang="en-US" sz="2400" b="1" dirty="0" err="1" smtClean="0"/>
              <a:t>pluripotent</a:t>
            </a:r>
            <a:r>
              <a:rPr lang="en-US" sz="2400" b="1" dirty="0" smtClean="0"/>
              <a:t> intermediate</a:t>
            </a:r>
            <a:r>
              <a:rPr lang="en-US" sz="2400" dirty="0" smtClean="0"/>
              <a:t>. In all of these cases, </a:t>
            </a:r>
            <a:r>
              <a:rPr lang="en-US" sz="2400" b="1" dirty="0" err="1" smtClean="0"/>
              <a:t>transdifferentiation</a:t>
            </a:r>
            <a:r>
              <a:rPr lang="en-US" sz="2400" dirty="0" smtClean="0"/>
              <a:t> occurs when the original cells are </a:t>
            </a:r>
            <a:r>
              <a:rPr lang="en-US" sz="2400" b="1" dirty="0" smtClean="0"/>
              <a:t>forced to express certain genes </a:t>
            </a:r>
            <a:r>
              <a:rPr lang="en-US" sz="2400" dirty="0" smtClean="0"/>
              <a:t>that play a role in the normal embryonic differentiation of the other cell type. Possibly, the </a:t>
            </a:r>
            <a:r>
              <a:rPr lang="en-US" sz="2400" b="1" dirty="0" smtClean="0"/>
              <a:t>direct reprogramming strategy </a:t>
            </a:r>
            <a:r>
              <a:rPr lang="en-US" sz="2400" dirty="0" smtClean="0"/>
              <a:t>has therapeutic potential.  </a:t>
            </a:r>
            <a:endParaRPr lang="uk-UA" sz="24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56</a:t>
            </a:fld>
            <a:endParaRPr lang="ru-RU"/>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The Sizes of Cells and Their Components</a:t>
            </a:r>
            <a:endParaRPr lang="uk-UA" dirty="0"/>
          </a:p>
        </p:txBody>
      </p:sp>
      <p:sp>
        <p:nvSpPr>
          <p:cNvPr id="3" name="Місце для вмісту 2"/>
          <p:cNvSpPr>
            <a:spLocks noGrp="1"/>
          </p:cNvSpPr>
          <p:nvPr>
            <p:ph idx="1"/>
          </p:nvPr>
        </p:nvSpPr>
        <p:spPr>
          <a:xfrm>
            <a:off x="0" y="476672"/>
            <a:ext cx="9144000" cy="5649491"/>
          </a:xfrm>
        </p:spPr>
        <p:txBody>
          <a:bodyPr>
            <a:normAutofit/>
          </a:bodyPr>
          <a:lstStyle/>
          <a:p>
            <a:r>
              <a:rPr lang="en-US" sz="2400" b="1" dirty="0" smtClean="0">
                <a:latin typeface="Arial" pitchFamily="34" charset="0"/>
                <a:cs typeface="Arial" pitchFamily="34" charset="0"/>
              </a:rPr>
              <a:t>1 micrometer (</a:t>
            </a:r>
            <a:r>
              <a:rPr lang="el-GR" sz="2400" b="1" dirty="0" smtClean="0">
                <a:latin typeface="Arial" pitchFamily="34" charset="0"/>
                <a:cs typeface="Arial" pitchFamily="34" charset="0"/>
              </a:rPr>
              <a:t>μ</a:t>
            </a:r>
            <a:r>
              <a:rPr lang="en-US" sz="2400" b="1" dirty="0" smtClean="0">
                <a:latin typeface="Arial" pitchFamily="34" charset="0"/>
                <a:cs typeface="Arial" pitchFamily="34" charset="0"/>
              </a:rPr>
              <a:t>m)= 10</a:t>
            </a:r>
            <a:r>
              <a:rPr lang="en-US" sz="2400" b="1" baseline="30000" dirty="0" smtClean="0">
                <a:latin typeface="Arial" pitchFamily="34" charset="0"/>
                <a:cs typeface="Arial" pitchFamily="34" charset="0"/>
              </a:rPr>
              <a:t>−6</a:t>
            </a:r>
            <a:r>
              <a:rPr lang="en-US" sz="2400" b="1" dirty="0" smtClean="0">
                <a:latin typeface="Arial" pitchFamily="34" charset="0"/>
                <a:cs typeface="Arial" pitchFamily="34" charset="0"/>
              </a:rPr>
              <a:t> m</a:t>
            </a:r>
            <a:endParaRPr lang="en-US" sz="2400" b="1" baseline="30000" dirty="0" smtClean="0">
              <a:latin typeface="Arial" pitchFamily="34" charset="0"/>
              <a:cs typeface="Arial" pitchFamily="34" charset="0"/>
            </a:endParaRPr>
          </a:p>
          <a:p>
            <a:r>
              <a:rPr lang="en-US" sz="2400" b="1" dirty="0" smtClean="0">
                <a:latin typeface="Arial" pitchFamily="34" charset="0"/>
                <a:cs typeface="Arial" pitchFamily="34" charset="0"/>
              </a:rPr>
              <a:t>1 nanometer (nm) = 10</a:t>
            </a:r>
            <a:r>
              <a:rPr lang="en-US" sz="2400" b="1" baseline="30000" dirty="0" smtClean="0">
                <a:latin typeface="Arial" pitchFamily="34" charset="0"/>
                <a:cs typeface="Arial" pitchFamily="34" charset="0"/>
              </a:rPr>
              <a:t>−9 </a:t>
            </a:r>
            <a:r>
              <a:rPr lang="en-US" sz="2400" b="1" dirty="0" smtClean="0">
                <a:latin typeface="Arial" pitchFamily="34" charset="0"/>
                <a:cs typeface="Arial" pitchFamily="34" charset="0"/>
              </a:rPr>
              <a:t>m</a:t>
            </a:r>
          </a:p>
          <a:p>
            <a:r>
              <a:rPr lang="en-US" sz="2400" b="1" dirty="0" smtClean="0">
                <a:latin typeface="Arial" pitchFamily="34" charset="0"/>
                <a:cs typeface="Arial" pitchFamily="34" charset="0"/>
              </a:rPr>
              <a:t>1</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angstrom (A) = 10</a:t>
            </a:r>
            <a:r>
              <a:rPr lang="en-US" sz="2400" b="1" baseline="30000" dirty="0" smtClean="0">
                <a:latin typeface="Arial" pitchFamily="34" charset="0"/>
                <a:cs typeface="Arial" pitchFamily="34" charset="0"/>
              </a:rPr>
              <a:t>−10 </a:t>
            </a:r>
            <a:r>
              <a:rPr lang="en-US" sz="2400" b="1" dirty="0" smtClean="0">
                <a:latin typeface="Arial" pitchFamily="34" charset="0"/>
                <a:cs typeface="Arial" pitchFamily="34" charset="0"/>
              </a:rPr>
              <a:t>m ≈ H atom diameter</a:t>
            </a:r>
            <a:r>
              <a:rPr lang="en-US" sz="2400" dirty="0" smtClean="0">
                <a:latin typeface="Arial" pitchFamily="34" charset="0"/>
                <a:cs typeface="Arial" pitchFamily="34" charset="0"/>
              </a:rPr>
              <a:t>.</a:t>
            </a:r>
          </a:p>
          <a:p>
            <a:pPr marL="0" indent="0">
              <a:buNone/>
            </a:pPr>
            <a:r>
              <a:rPr lang="en-US" sz="2400" dirty="0" err="1" smtClean="0">
                <a:latin typeface="Arial" pitchFamily="34" charset="0"/>
                <a:cs typeface="Arial" pitchFamily="34" charset="0"/>
              </a:rPr>
              <a:t>Myoglobin</a:t>
            </a:r>
            <a:r>
              <a:rPr lang="en-US" sz="2400" dirty="0" smtClean="0">
                <a:latin typeface="Arial" pitchFamily="34" charset="0"/>
                <a:cs typeface="Arial" pitchFamily="34" charset="0"/>
              </a:rPr>
              <a:t>, globular protein ≈ 4.5 × 3.5 × 2.5 nm; fibrous proteins (collagen, myosin) &gt; 100 nm in length </a:t>
            </a:r>
          </a:p>
          <a:p>
            <a:pPr marL="0" indent="0">
              <a:buNone/>
            </a:pPr>
            <a:r>
              <a:rPr lang="en-US" sz="2400" dirty="0" smtClean="0">
                <a:latin typeface="Arial" pitchFamily="34" charset="0"/>
                <a:cs typeface="Arial" pitchFamily="34" charset="0"/>
              </a:rPr>
              <a:t>Double helix of DNA is ≈ </a:t>
            </a:r>
            <a:r>
              <a:rPr lang="en-US" sz="2400" b="1" dirty="0" smtClean="0">
                <a:latin typeface="Arial" pitchFamily="34" charset="0"/>
                <a:cs typeface="Arial" pitchFamily="34" charset="0"/>
              </a:rPr>
              <a:t>ø </a:t>
            </a:r>
            <a:r>
              <a:rPr lang="en-US" sz="2400" dirty="0" smtClean="0">
                <a:latin typeface="Arial" pitchFamily="34" charset="0"/>
                <a:cs typeface="Arial" pitchFamily="34" charset="0"/>
              </a:rPr>
              <a:t>2.0 nm . </a:t>
            </a:r>
          </a:p>
          <a:p>
            <a:pPr marL="0" indent="0">
              <a:buNone/>
            </a:pPr>
            <a:r>
              <a:rPr lang="en-US" sz="2400" dirty="0" err="1" smtClean="0">
                <a:latin typeface="Arial" pitchFamily="34" charset="0"/>
                <a:cs typeface="Arial" pitchFamily="34" charset="0"/>
              </a:rPr>
              <a:t>Ribosomes</a:t>
            </a:r>
            <a:r>
              <a:rPr lang="en-US" sz="2400" dirty="0" smtClean="0">
                <a:latin typeface="Arial" pitchFamily="34" charset="0"/>
                <a:cs typeface="Arial" pitchFamily="34" charset="0"/>
              </a:rPr>
              <a:t>, microtubules, microfilaments  </a:t>
            </a:r>
            <a:r>
              <a:rPr lang="en-US" sz="2400" b="1" dirty="0" smtClean="0">
                <a:latin typeface="Arial" pitchFamily="34" charset="0"/>
                <a:cs typeface="Arial" pitchFamily="34" charset="0"/>
              </a:rPr>
              <a:t>ø </a:t>
            </a:r>
            <a:r>
              <a:rPr lang="en-US" sz="2400" dirty="0" smtClean="0">
                <a:latin typeface="Arial" pitchFamily="34" charset="0"/>
                <a:cs typeface="Arial" pitchFamily="34" charset="0"/>
              </a:rPr>
              <a:t>5-25 nm.</a:t>
            </a:r>
          </a:p>
          <a:p>
            <a:pPr>
              <a:buNone/>
            </a:pPr>
            <a:r>
              <a:rPr lang="en-US" sz="2400" dirty="0" smtClean="0">
                <a:latin typeface="Arial" pitchFamily="34" charset="0"/>
                <a:cs typeface="Arial" pitchFamily="34" charset="0"/>
              </a:rPr>
              <a:t>Nuclei ≈ </a:t>
            </a:r>
            <a:r>
              <a:rPr lang="en-US" sz="2400" b="1" dirty="0" smtClean="0">
                <a:latin typeface="Arial" pitchFamily="34" charset="0"/>
                <a:cs typeface="Arial" pitchFamily="34" charset="0"/>
              </a:rPr>
              <a:t>ø </a:t>
            </a:r>
            <a:r>
              <a:rPr lang="en-US" sz="2400" dirty="0" smtClean="0">
                <a:latin typeface="Arial" pitchFamily="34" charset="0"/>
                <a:cs typeface="Arial" pitchFamily="34" charset="0"/>
              </a:rPr>
              <a:t>5–10 </a:t>
            </a:r>
            <a:r>
              <a:rPr lang="en-US" sz="2400" dirty="0" err="1" smtClean="0">
                <a:latin typeface="Arial" pitchFamily="34" charset="0"/>
                <a:cs typeface="Arial" pitchFamily="34" charset="0"/>
              </a:rPr>
              <a:t>μm</a:t>
            </a:r>
            <a:r>
              <a:rPr lang="en-US" sz="2400" dirty="0" smtClean="0">
                <a:latin typeface="Arial" pitchFamily="34" charset="0"/>
                <a:cs typeface="Arial" pitchFamily="34" charset="0"/>
              </a:rPr>
              <a:t>.</a:t>
            </a:r>
          </a:p>
          <a:p>
            <a:pPr>
              <a:buNone/>
            </a:pPr>
            <a:r>
              <a:rPr lang="en-US" sz="2400" dirty="0" smtClean="0">
                <a:latin typeface="Arial" pitchFamily="34" charset="0"/>
                <a:cs typeface="Arial" pitchFamily="34" charset="0"/>
              </a:rPr>
              <a:t>Mitochondria ≈ 2 </a:t>
            </a:r>
            <a:r>
              <a:rPr lang="en-US" sz="2400" dirty="0" err="1" smtClean="0">
                <a:latin typeface="Arial" pitchFamily="34" charset="0"/>
                <a:cs typeface="Arial" pitchFamily="34" charset="0"/>
              </a:rPr>
              <a:t>μm</a:t>
            </a:r>
            <a:r>
              <a:rPr lang="en-US" sz="2400" dirty="0" smtClean="0">
                <a:latin typeface="Arial" pitchFamily="34" charset="0"/>
                <a:cs typeface="Arial" pitchFamily="34" charset="0"/>
              </a:rPr>
              <a:t> in length. </a:t>
            </a:r>
          </a:p>
          <a:p>
            <a:pPr>
              <a:buNone/>
            </a:pPr>
            <a:r>
              <a:rPr lang="en-US" sz="2400" dirty="0" smtClean="0">
                <a:latin typeface="Arial" pitchFamily="34" charset="0"/>
                <a:cs typeface="Arial" pitchFamily="34" charset="0"/>
              </a:rPr>
              <a:t>Prokaryotic cells ≈ 1 - 5 </a:t>
            </a:r>
            <a:r>
              <a:rPr lang="en-US" sz="2400" dirty="0" err="1" smtClean="0">
                <a:latin typeface="Arial" pitchFamily="34" charset="0"/>
                <a:cs typeface="Arial" pitchFamily="34" charset="0"/>
              </a:rPr>
              <a:t>μm</a:t>
            </a:r>
            <a:r>
              <a:rPr lang="en-US" sz="2400" dirty="0" smtClean="0">
                <a:latin typeface="Arial" pitchFamily="34" charset="0"/>
                <a:cs typeface="Arial" pitchFamily="34" charset="0"/>
              </a:rPr>
              <a:t>. </a:t>
            </a:r>
          </a:p>
          <a:p>
            <a:pPr>
              <a:buNone/>
            </a:pPr>
            <a:r>
              <a:rPr lang="en-US" sz="2400" dirty="0" smtClean="0">
                <a:latin typeface="Arial" pitchFamily="34" charset="0"/>
                <a:cs typeface="Arial" pitchFamily="34" charset="0"/>
              </a:rPr>
              <a:t>Eukaryotic cells ≈ 10 - 30 </a:t>
            </a:r>
            <a:r>
              <a:rPr lang="en-US" sz="2400" dirty="0" err="1" smtClean="0">
                <a:latin typeface="Arial" pitchFamily="34" charset="0"/>
                <a:cs typeface="Arial" pitchFamily="34" charset="0"/>
              </a:rPr>
              <a:t>μm</a:t>
            </a:r>
            <a:r>
              <a:rPr lang="en-US" sz="2400" dirty="0" smtClean="0">
                <a:latin typeface="Arial" pitchFamily="34" charset="0"/>
                <a:cs typeface="Arial" pitchFamily="34" charset="0"/>
              </a:rPr>
              <a:t>.</a:t>
            </a:r>
          </a:p>
          <a:p>
            <a:pPr>
              <a:buNone/>
            </a:pPr>
            <a:r>
              <a:rPr lang="en-US" sz="2400" dirty="0" smtClean="0">
                <a:latin typeface="Arial" pitchFamily="34" charset="0"/>
                <a:cs typeface="Arial" pitchFamily="34" charset="0"/>
              </a:rPr>
              <a:t>Why most cells are so small ?</a:t>
            </a:r>
            <a:endParaRPr lang="uk-UA" sz="2400" dirty="0">
              <a:latin typeface="Arial" pitchFamily="34" charset="0"/>
              <a:cs typeface="Arial" pitchFamily="34" charset="0"/>
            </a:endParaRPr>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57</a:t>
            </a:fld>
            <a:endParaRPr lang="ru-RU"/>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733256"/>
            <a:ext cx="6336704" cy="350714"/>
          </a:xfrm>
        </p:spPr>
        <p:txBody>
          <a:bodyPr>
            <a:normAutofit/>
          </a:bodyPr>
          <a:lstStyle/>
          <a:p>
            <a:r>
              <a:rPr lang="en-US" sz="1600" dirty="0" smtClean="0"/>
              <a:t>Fig.8. Dimensions of Typical Cells, Organelles, Viruses, and Molecules</a:t>
            </a:r>
            <a:endParaRPr lang="ru-RU" sz="1600" dirty="0"/>
          </a:p>
        </p:txBody>
      </p:sp>
      <p:sp>
        <p:nvSpPr>
          <p:cNvPr id="4" name="Текст 3"/>
          <p:cNvSpPr>
            <a:spLocks noGrp="1"/>
          </p:cNvSpPr>
          <p:nvPr>
            <p:ph type="body" sz="half" idx="2"/>
          </p:nvPr>
        </p:nvSpPr>
        <p:spPr>
          <a:xfrm>
            <a:off x="683568" y="6021288"/>
            <a:ext cx="7200800" cy="576064"/>
          </a:xfrm>
        </p:spPr>
        <p:txBody>
          <a:bodyPr>
            <a:normAutofit/>
          </a:bodyPr>
          <a:lstStyle/>
          <a:p>
            <a:pPr algn="ctr"/>
            <a:r>
              <a:rPr lang="en-US" dirty="0" smtClean="0"/>
              <a:t>Note: Although typical prokaryotic cells range is 1-10 nm in diameter, a bacterium </a:t>
            </a:r>
            <a:r>
              <a:rPr lang="en-US" i="1" dirty="0" smtClean="0"/>
              <a:t>E. </a:t>
            </a:r>
            <a:r>
              <a:rPr lang="en-US" i="1" dirty="0" err="1" smtClean="0"/>
              <a:t>fishelsoni</a:t>
            </a:r>
            <a:r>
              <a:rPr lang="en-US" i="1" dirty="0" smtClean="0"/>
              <a:t>  </a:t>
            </a:r>
            <a:r>
              <a:rPr lang="en-US" dirty="0" smtClean="0"/>
              <a:t>is measuring up to 80 </a:t>
            </a:r>
            <a:r>
              <a:rPr lang="uk-UA" dirty="0" smtClean="0"/>
              <a:t>μ</a:t>
            </a:r>
            <a:r>
              <a:rPr lang="en-US" dirty="0" smtClean="0"/>
              <a:t>m by 600 </a:t>
            </a:r>
            <a:r>
              <a:rPr lang="uk-UA" dirty="0" smtClean="0"/>
              <a:t>μ</a:t>
            </a:r>
            <a:r>
              <a:rPr lang="en-US" dirty="0" smtClean="0"/>
              <a:t>m. </a:t>
            </a:r>
            <a:endParaRPr lang="ru-RU" i="1" dirty="0" smtClean="0"/>
          </a:p>
          <a:p>
            <a:endParaRPr lang="ru-RU" dirty="0"/>
          </a:p>
        </p:txBody>
      </p:sp>
      <p:pic>
        <p:nvPicPr>
          <p:cNvPr id="3078" name="Picture 6" descr="image7"/>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bwMode="auto">
          <a:xfrm>
            <a:off x="1835696" y="620688"/>
            <a:ext cx="5442992" cy="5112568"/>
          </a:xfrm>
          <a:prstGeom prst="rect">
            <a:avLst/>
          </a:prstGeom>
          <a:noFill/>
          <a:ln w="9525">
            <a:noFill/>
            <a:miter lim="800000"/>
            <a:headEnd/>
            <a:tailEnd/>
          </a:ln>
        </p:spPr>
      </p:pic>
      <p:sp>
        <p:nvSpPr>
          <p:cNvPr id="6" name="Номер слайда 5"/>
          <p:cNvSpPr>
            <a:spLocks noGrp="1"/>
          </p:cNvSpPr>
          <p:nvPr>
            <p:ph type="sldNum" sz="quarter" idx="12"/>
          </p:nvPr>
        </p:nvSpPr>
        <p:spPr/>
        <p:txBody>
          <a:bodyPr/>
          <a:lstStyle/>
          <a:p>
            <a:fld id="{D4FEE247-F1D9-4978-BC24-E4E20778E7B9}" type="slidenum">
              <a:rPr lang="ru-RU" smtClean="0"/>
              <a:pPr/>
              <a:t>58</a:t>
            </a:fld>
            <a:endParaRPr lang="ru-RU"/>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126163"/>
          </a:xfrm>
        </p:spPr>
        <p:txBody>
          <a:bodyPr>
            <a:noAutofit/>
          </a:bodyPr>
          <a:lstStyle/>
          <a:p>
            <a:pPr marL="0" indent="-180975">
              <a:lnSpc>
                <a:spcPct val="90000"/>
              </a:lnSpc>
              <a:spcBef>
                <a:spcPts val="0"/>
              </a:spcBef>
            </a:pPr>
            <a:r>
              <a:rPr lang="en-US" sz="2000" dirty="0" smtClean="0"/>
              <a:t>A limited </a:t>
            </a:r>
            <a:r>
              <a:rPr lang="en-US" sz="2000" b="1" dirty="0" smtClean="0"/>
              <a:t>number of mRNAs </a:t>
            </a:r>
            <a:r>
              <a:rPr lang="en-US" sz="2000" dirty="0" smtClean="0"/>
              <a:t>in a given period of time is produced from DNA </a:t>
            </a:r>
            <a:r>
              <a:rPr lang="en-US" sz="2000" dirty="0" err="1" smtClean="0"/>
              <a:t>templatei</a:t>
            </a:r>
            <a:r>
              <a:rPr lang="en-US" sz="2000" dirty="0" smtClean="0"/>
              <a:t> n cell. The larger a cell, the longer it will take to synthesize the number of mRNAs required.</a:t>
            </a:r>
          </a:p>
          <a:p>
            <a:pPr marL="0" indent="-180975">
              <a:lnSpc>
                <a:spcPct val="90000"/>
              </a:lnSpc>
              <a:spcBef>
                <a:spcPts val="0"/>
              </a:spcBef>
            </a:pPr>
            <a:r>
              <a:rPr lang="en-US" sz="2000" dirty="0" smtClean="0"/>
              <a:t>As a cell size ↑, the </a:t>
            </a:r>
            <a:r>
              <a:rPr lang="en-US" sz="2000" b="1" dirty="0" smtClean="0"/>
              <a:t>surface area/volume ratio </a:t>
            </a:r>
            <a:r>
              <a:rPr lang="en-US" sz="2000" dirty="0" smtClean="0"/>
              <a:t>↓. The </a:t>
            </a:r>
            <a:r>
              <a:rPr lang="en-US" sz="2000" b="1" dirty="0" smtClean="0"/>
              <a:t>ability of a cell to exchange substances</a:t>
            </a:r>
            <a:r>
              <a:rPr lang="en-US" sz="2000" dirty="0" smtClean="0"/>
              <a:t> with its environment is proportional to its surface area. If a cell were to grow beyond a certain size, its surface would not be sufficient to take up the substances (e.g., oxygen, nutrients) needed to support its metabolic activities. Cells that are specialized for absorption of solutes, such as those of the intestinal epithelium, typically possess </a:t>
            </a:r>
            <a:r>
              <a:rPr lang="en-US" sz="2000" dirty="0" err="1" smtClean="0"/>
              <a:t>microvilli</a:t>
            </a:r>
            <a:r>
              <a:rPr lang="en-US" sz="2000" dirty="0" smtClean="0"/>
              <a:t> to ↑the surface area available for exchange. The interior of a large plant cell is typically filled by a large, fluid‐filled vacuole rather than metabolically active cytoplasm.</a:t>
            </a:r>
          </a:p>
          <a:p>
            <a:pPr marL="0" indent="-180975">
              <a:lnSpc>
                <a:spcPct val="90000"/>
              </a:lnSpc>
              <a:spcBef>
                <a:spcPts val="0"/>
              </a:spcBef>
            </a:pPr>
            <a:r>
              <a:rPr lang="en-US" sz="2000" dirty="0" smtClean="0"/>
              <a:t>A cell depends on molecules (</a:t>
            </a:r>
            <a:r>
              <a:rPr lang="en-US" sz="2000" i="1" dirty="0" smtClean="0"/>
              <a:t>diffusion</a:t>
            </a:r>
            <a:r>
              <a:rPr lang="en-US" sz="2000" dirty="0" smtClean="0"/>
              <a:t>)</a:t>
            </a:r>
            <a:r>
              <a:rPr lang="en-US" sz="2000" i="1" dirty="0" smtClean="0"/>
              <a:t>. Oxygen, for example, must diffuse from </a:t>
            </a:r>
            <a:r>
              <a:rPr lang="en-US" sz="2000" dirty="0" smtClean="0"/>
              <a:t>the cell’s surface through the cytoplasm to the interior of its mitochondria. The </a:t>
            </a:r>
            <a:r>
              <a:rPr lang="en-US" sz="2000" b="1" dirty="0" smtClean="0"/>
              <a:t>time</a:t>
            </a:r>
            <a:r>
              <a:rPr lang="en-US" sz="2000" dirty="0" smtClean="0"/>
              <a:t> </a:t>
            </a:r>
            <a:r>
              <a:rPr lang="en-US" sz="2000" b="1" dirty="0" smtClean="0"/>
              <a:t>required</a:t>
            </a:r>
            <a:r>
              <a:rPr lang="en-US" sz="2000" dirty="0" smtClean="0"/>
              <a:t> for diffusion is proportional to the </a:t>
            </a:r>
            <a:r>
              <a:rPr lang="en-US" sz="2000" b="1" dirty="0" smtClean="0"/>
              <a:t>square of the distance </a:t>
            </a:r>
            <a:r>
              <a:rPr lang="en-US" sz="2000" dirty="0" smtClean="0"/>
              <a:t>to be traversed. For example, </a:t>
            </a:r>
            <a:r>
              <a:rPr lang="en-US" sz="2000" b="1" dirty="0" smtClean="0"/>
              <a:t>O</a:t>
            </a:r>
            <a:r>
              <a:rPr lang="en-US" sz="2000" b="1" baseline="-25000" dirty="0" smtClean="0"/>
              <a:t>2</a:t>
            </a:r>
            <a:r>
              <a:rPr lang="en-US" sz="2000" b="1" dirty="0" smtClean="0"/>
              <a:t>requires only 100 microseconds to diffuse a distance of 1 </a:t>
            </a:r>
            <a:r>
              <a:rPr lang="en-US" sz="2000" b="1" dirty="0" err="1" smtClean="0"/>
              <a:t>μm</a:t>
            </a:r>
            <a:r>
              <a:rPr lang="en-US" sz="2000" b="1" dirty="0" smtClean="0"/>
              <a:t>, </a:t>
            </a:r>
            <a:r>
              <a:rPr lang="en-US" sz="2000" dirty="0" smtClean="0"/>
              <a:t>but requires 10</a:t>
            </a:r>
            <a:r>
              <a:rPr lang="en-US" sz="2000" baseline="30000" dirty="0" smtClean="0"/>
              <a:t>6</a:t>
            </a:r>
            <a:r>
              <a:rPr lang="en-US" sz="2000" dirty="0" smtClean="0"/>
              <a:t> times as long to diffuse a distance of 1 mm. As a cell becomes larger and the distance from the surface to the interior becomes greater, the time required for diffusion to move substances in and out of a metabolically active cell becomes prohibitively long. </a:t>
            </a:r>
          </a:p>
          <a:p>
            <a:pPr marL="0" indent="-180975">
              <a:lnSpc>
                <a:spcPct val="90000"/>
              </a:lnSpc>
              <a:spcBef>
                <a:spcPts val="0"/>
              </a:spcBef>
            </a:pPr>
            <a:r>
              <a:rPr lang="en-US" sz="2000" dirty="0" smtClean="0"/>
              <a:t>However, some eukaryotic cells are extremely large. The free‐living single celled </a:t>
            </a:r>
            <a:r>
              <a:rPr lang="en-US" sz="2000" b="1" i="1" dirty="0" err="1" smtClean="0"/>
              <a:t>Stentor</a:t>
            </a:r>
            <a:r>
              <a:rPr lang="en-US" sz="2000" b="1" i="1" dirty="0" smtClean="0"/>
              <a:t> </a:t>
            </a:r>
            <a:r>
              <a:rPr lang="en-US" sz="2000" b="1" i="1" dirty="0" err="1" smtClean="0"/>
              <a:t>coeruleus</a:t>
            </a:r>
            <a:r>
              <a:rPr lang="en-US" sz="2000" i="1" dirty="0" smtClean="0"/>
              <a:t> </a:t>
            </a:r>
            <a:r>
              <a:rPr lang="en-US" sz="2000" dirty="0" smtClean="0"/>
              <a:t>in freshwater ponds grows to be </a:t>
            </a:r>
            <a:r>
              <a:rPr lang="en-US" sz="2000" b="1" dirty="0" smtClean="0"/>
              <a:t>&gt;1 mm long</a:t>
            </a:r>
            <a:r>
              <a:rPr lang="en-US" sz="2000" dirty="0" smtClean="0"/>
              <a:t>; the single‐celled alga </a:t>
            </a:r>
            <a:r>
              <a:rPr lang="en-US" sz="2000" b="1" i="1" dirty="0" err="1" smtClean="0"/>
              <a:t>Acetabularia</a:t>
            </a:r>
            <a:r>
              <a:rPr lang="en-US" sz="2000" i="1" dirty="0" smtClean="0"/>
              <a:t> </a:t>
            </a:r>
            <a:r>
              <a:rPr lang="en-US" sz="2000" dirty="0" smtClean="0"/>
              <a:t>is &gt; </a:t>
            </a:r>
            <a:r>
              <a:rPr lang="en-US" sz="2000" b="1" dirty="0" smtClean="0"/>
              <a:t>10 cm long</a:t>
            </a:r>
            <a:r>
              <a:rPr lang="en-US" sz="2000" dirty="0" smtClean="0"/>
              <a:t>. Single‐celled alga </a:t>
            </a:r>
            <a:r>
              <a:rPr lang="en-US" sz="2000" b="1" i="1" dirty="0" err="1" smtClean="0"/>
              <a:t>Caulerpa</a:t>
            </a:r>
            <a:r>
              <a:rPr lang="en-US" sz="2000" i="1" dirty="0" smtClean="0"/>
              <a:t> </a:t>
            </a:r>
            <a:r>
              <a:rPr lang="en-US" sz="2000" dirty="0" smtClean="0"/>
              <a:t>can</a:t>
            </a:r>
            <a:r>
              <a:rPr lang="en-US" sz="2000" i="1" dirty="0" smtClean="0"/>
              <a:t> </a:t>
            </a:r>
            <a:r>
              <a:rPr lang="en-US" sz="2000" dirty="0" smtClean="0"/>
              <a:t>grow to a length of several meters and contains millions of nuclei in a common cytoplasm. Our neurons have long processes; e.g., motor neurons in spinal cord, send out axons that can be a 1 m long.</a:t>
            </a:r>
            <a:endParaRPr lang="uk-UA" sz="20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59</a:t>
            </a:fld>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0" y="2348880"/>
            <a:ext cx="9144000" cy="1008112"/>
          </a:xfrm>
        </p:spPr>
        <p:txBody>
          <a:bodyPr>
            <a:noAutofit/>
          </a:bodyPr>
          <a:lstStyle/>
          <a:p>
            <a:r>
              <a:rPr lang="en-US" sz="2000" i="1" dirty="0" smtClean="0"/>
              <a:t>(Left) </a:t>
            </a:r>
            <a:r>
              <a:rPr lang="en-US" sz="2000" dirty="0" smtClean="0"/>
              <a:t>The structure </a:t>
            </a:r>
            <a:r>
              <a:rPr lang="en-US" sz="2000" dirty="0"/>
              <a:t>of cork as drawn by </a:t>
            </a:r>
            <a:r>
              <a:rPr lang="en-US" sz="2000" b="1" dirty="0"/>
              <a:t>Robert Hooke in 1665</a:t>
            </a:r>
            <a:r>
              <a:rPr lang="en-US" sz="2000" dirty="0"/>
              <a:t>. </a:t>
            </a:r>
            <a:r>
              <a:rPr lang="en-US" sz="2000" dirty="0" smtClean="0"/>
              <a:t>Hooke had</a:t>
            </a:r>
          </a:p>
          <a:p>
            <a:r>
              <a:rPr lang="en-US" sz="2000" dirty="0" smtClean="0"/>
              <a:t>observed the empty cell walls of dead plant tissue, walls that had originally been produced by the living cells they surrounded.</a:t>
            </a:r>
          </a:p>
          <a:p>
            <a:r>
              <a:rPr lang="en-US" sz="2000" i="1" dirty="0" smtClean="0"/>
              <a:t>(Right ) </a:t>
            </a:r>
            <a:r>
              <a:rPr lang="en-US" sz="2000" dirty="0" smtClean="0"/>
              <a:t>An </a:t>
            </a:r>
            <a:r>
              <a:rPr lang="en-US" sz="2000" dirty="0"/>
              <a:t>original slice of elder pith cut by van </a:t>
            </a:r>
            <a:r>
              <a:rPr lang="en-US" sz="2000" b="1" dirty="0"/>
              <a:t>Leeuwenhoek in 1674</a:t>
            </a:r>
            <a:r>
              <a:rPr lang="en-US" sz="2000" dirty="0"/>
              <a:t>, viewed through </a:t>
            </a:r>
            <a:r>
              <a:rPr lang="en-US" sz="2000" dirty="0" smtClean="0"/>
              <a:t>his surviving microscope</a:t>
            </a:r>
            <a:r>
              <a:rPr lang="en-US" sz="2000" dirty="0"/>
              <a:t>. The cell walls are clearly visible, but no internal cell structure can be seen. </a:t>
            </a:r>
            <a:r>
              <a:rPr lang="en-US" sz="2000" dirty="0" smtClean="0"/>
              <a:t>He was the 1st to examine a drop of pond water under the microscope and, to his amazement, observe the teeming microscopic “animalcules” that darted back and forth before his eyes. He was also the first to describe various forms of bacteria, which he obtained from water in which pepper had been soaked and from scrapings from his teeth. His initial letters to the Royal Society</a:t>
            </a:r>
          </a:p>
          <a:p>
            <a:r>
              <a:rPr lang="en-US" sz="2000" dirty="0" smtClean="0"/>
              <a:t>describing this previously unseen world were met with such skepticism that the society dispatched its curator, R. Hooke, to confirm the observations. Hooke did just that, and Leeuwenhoek was soon a worldwide celebrity, receiving visits in Holland from Peter the Great of Russia and the queen of England.</a:t>
            </a:r>
            <a:endParaRPr lang="ru-RU" sz="2000" dirty="0"/>
          </a:p>
        </p:txBody>
      </p:sp>
      <p:pic>
        <p:nvPicPr>
          <p:cNvPr id="1026" name="Picture 2" descr="image1"/>
          <p:cNvPicPr>
            <a:picLocks noGrp="1" noChangeAspect="1" noChangeArrowheads="1"/>
          </p:cNvPicPr>
          <p:nvPr>
            <p:ph type="pic" idx="1"/>
          </p:nvPr>
        </p:nvPicPr>
        <p:blipFill>
          <a:blip r:embed="rId3" cstate="email">
            <a:extLst>
              <a:ext uri="{28A0092B-C50C-407E-A947-70E740481C1C}">
                <a14:useLocalDpi xmlns:a14="http://schemas.microsoft.com/office/drawing/2010/main"/>
              </a:ext>
            </a:extLst>
          </a:blip>
          <a:srcRect/>
          <a:stretch>
            <a:fillRect/>
          </a:stretch>
        </p:blipFill>
        <p:spPr bwMode="auto">
          <a:xfrm>
            <a:off x="2169827" y="-27384"/>
            <a:ext cx="2978237" cy="2376264"/>
          </a:xfrm>
          <a:prstGeom prst="rect">
            <a:avLst/>
          </a:prstGeom>
          <a:noFill/>
          <a:ln w="9525">
            <a:noFill/>
            <a:miter lim="800000"/>
            <a:headEnd/>
            <a:tailEnd/>
          </a:ln>
        </p:spPr>
      </p:pic>
      <p:pic>
        <p:nvPicPr>
          <p:cNvPr id="7" name="Рисунок 6" descr="cellsB - 000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43952" y="-27384"/>
            <a:ext cx="4000048" cy="2390419"/>
          </a:xfrm>
          <a:prstGeom prst="rect">
            <a:avLst/>
          </a:prstGeom>
        </p:spPr>
      </p:pic>
      <p:sp>
        <p:nvSpPr>
          <p:cNvPr id="8" name="Номер слайда 7"/>
          <p:cNvSpPr>
            <a:spLocks noGrp="1"/>
          </p:cNvSpPr>
          <p:nvPr>
            <p:ph type="sldNum" sz="quarter" idx="12"/>
          </p:nvPr>
        </p:nvSpPr>
        <p:spPr/>
        <p:txBody>
          <a:bodyPr/>
          <a:lstStyle/>
          <a:p>
            <a:fld id="{D4FEE247-F1D9-4978-BC24-E4E20778E7B9}" type="slidenum">
              <a:rPr lang="ru-RU" smtClean="0"/>
              <a:pPr/>
              <a:t>6</a:t>
            </a:fld>
            <a:endParaRPr lang="ru-RU"/>
          </a:p>
        </p:txBody>
      </p:sp>
      <p:sp>
        <p:nvSpPr>
          <p:cNvPr id="9" name="Прямоугольник 8"/>
          <p:cNvSpPr/>
          <p:nvPr/>
        </p:nvSpPr>
        <p:spPr>
          <a:xfrm>
            <a:off x="-36512" y="1"/>
            <a:ext cx="2232248"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dirty="0" smtClean="0">
                <a:solidFill>
                  <a:prstClr val="black"/>
                </a:solidFill>
                <a:latin typeface="Arial" pitchFamily="34" charset="0"/>
                <a:ea typeface="+mj-ea"/>
                <a:cs typeface="Arial" pitchFamily="34" charset="0"/>
              </a:rPr>
              <a:t>First Views of Cell </a:t>
            </a:r>
            <a:r>
              <a:rPr lang="en-US" sz="2400" b="1" dirty="0" err="1" smtClean="0">
                <a:solidFill>
                  <a:prstClr val="black"/>
                </a:solidFill>
                <a:latin typeface="Arial" pitchFamily="34" charset="0"/>
                <a:ea typeface="+mj-ea"/>
                <a:cs typeface="Arial" pitchFamily="34" charset="0"/>
              </a:rPr>
              <a:t>Stru</a:t>
            </a:r>
            <a:r>
              <a:rPr lang="uk-UA" sz="2400" b="1" dirty="0" smtClean="0">
                <a:solidFill>
                  <a:prstClr val="black"/>
                </a:solidFill>
                <a:latin typeface="Arial" pitchFamily="34" charset="0"/>
                <a:ea typeface="+mj-ea"/>
                <a:cs typeface="Arial" pitchFamily="34" charset="0"/>
              </a:rPr>
              <a:t>с</a:t>
            </a:r>
            <a:r>
              <a:rPr lang="en-US" sz="2400" b="1" dirty="0" err="1" smtClean="0">
                <a:solidFill>
                  <a:prstClr val="black"/>
                </a:solidFill>
                <a:latin typeface="Arial" pitchFamily="34" charset="0"/>
                <a:ea typeface="+mj-ea"/>
                <a:cs typeface="Arial" pitchFamily="34" charset="0"/>
              </a:rPr>
              <a:t>ture</a:t>
            </a:r>
            <a:r>
              <a:rPr lang="en-US" sz="2400" b="1" dirty="0" smtClean="0">
                <a:solidFill>
                  <a:prstClr val="black"/>
                </a:solidFill>
                <a:latin typeface="Arial" pitchFamily="34" charset="0"/>
                <a:ea typeface="+mj-ea"/>
                <a:cs typeface="Arial" pitchFamily="34" charset="0"/>
              </a:rPr>
              <a:t> </a:t>
            </a:r>
            <a:endParaRPr lang="ru-RU" sz="2400" dirty="0">
              <a:latin typeface="Arial" pitchFamily="34" charset="0"/>
              <a:cs typeface="Arial"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4797152"/>
            <a:ext cx="6092080" cy="504056"/>
          </a:xfrm>
        </p:spPr>
        <p:txBody>
          <a:bodyPr>
            <a:normAutofit fontScale="90000"/>
          </a:bodyPr>
          <a:lstStyle/>
          <a:p>
            <a:r>
              <a:rPr lang="en-US" dirty="0" smtClean="0"/>
              <a:t>Fig. 9. Relationship between Cell Volume and Cell </a:t>
            </a:r>
            <a:r>
              <a:rPr lang="en-US" dirty="0" err="1" smtClean="0"/>
              <a:t>Surfa</a:t>
            </a:r>
            <a:r>
              <a:rPr lang="uk-UA" dirty="0" smtClean="0"/>
              <a:t>с</a:t>
            </a:r>
            <a:r>
              <a:rPr lang="en-US" dirty="0" smtClean="0"/>
              <a:t>e Area</a:t>
            </a:r>
            <a:endParaRPr lang="ru-RU" dirty="0"/>
          </a:p>
        </p:txBody>
      </p:sp>
      <p:sp>
        <p:nvSpPr>
          <p:cNvPr id="4" name="Текст 3"/>
          <p:cNvSpPr>
            <a:spLocks noGrp="1"/>
          </p:cNvSpPr>
          <p:nvPr>
            <p:ph type="body" sz="half" idx="2"/>
          </p:nvPr>
        </p:nvSpPr>
        <p:spPr>
          <a:xfrm>
            <a:off x="755576" y="5301208"/>
            <a:ext cx="7200800" cy="792088"/>
          </a:xfrm>
        </p:spPr>
        <p:txBody>
          <a:bodyPr>
            <a:normAutofit fontScale="40000" lnSpcReduction="20000"/>
          </a:bodyPr>
          <a:lstStyle/>
          <a:p>
            <a:pPr algn="ctr"/>
            <a:r>
              <a:rPr lang="en-US" sz="4000" dirty="0" smtClean="0"/>
              <a:t>The volume of the cell increases proportionally to the cube of its radius, while the increase in surface area is proportional only to the square of the radius. </a:t>
            </a:r>
          </a:p>
          <a:p>
            <a:pPr algn="ctr"/>
            <a:r>
              <a:rPr lang="en-US" sz="4000" dirty="0" smtClean="0"/>
              <a:t>Therefore the ratio of surface area to cell volume decreases as cells become larger.</a:t>
            </a:r>
            <a:endParaRPr lang="ru-RU" sz="4000" dirty="0" smtClean="0"/>
          </a:p>
          <a:p>
            <a:endParaRPr lang="ru-RU" dirty="0"/>
          </a:p>
        </p:txBody>
      </p:sp>
      <p:pic>
        <p:nvPicPr>
          <p:cNvPr id="17" name="Місце для зображення 16" descr="cellsA - 000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935929" y="548680"/>
            <a:ext cx="4940327" cy="4437112"/>
          </a:xfrm>
        </p:spPr>
      </p:pic>
      <p:sp>
        <p:nvSpPr>
          <p:cNvPr id="6" name="Номер слайда 5"/>
          <p:cNvSpPr>
            <a:spLocks noGrp="1"/>
          </p:cNvSpPr>
          <p:nvPr>
            <p:ph type="sldNum" sz="quarter" idx="12"/>
          </p:nvPr>
        </p:nvSpPr>
        <p:spPr/>
        <p:txBody>
          <a:bodyPr/>
          <a:lstStyle/>
          <a:p>
            <a:fld id="{D4FEE247-F1D9-4978-BC24-E4E20778E7B9}" type="slidenum">
              <a:rPr lang="ru-RU" smtClean="0"/>
              <a:pPr/>
              <a:t>60</a:t>
            </a:fld>
            <a:endParaRPr lang="ru-RU"/>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Synthetic biology </a:t>
            </a:r>
            <a:r>
              <a:rPr lang="en-US" dirty="0" smtClean="0"/>
              <a:t>goals are: </a:t>
            </a:r>
            <a:endParaRPr lang="uk-UA" dirty="0"/>
          </a:p>
        </p:txBody>
      </p:sp>
      <p:sp>
        <p:nvSpPr>
          <p:cNvPr id="3" name="Місце для вмісту 2"/>
          <p:cNvSpPr>
            <a:spLocks noGrp="1"/>
          </p:cNvSpPr>
          <p:nvPr>
            <p:ph idx="1"/>
          </p:nvPr>
        </p:nvSpPr>
        <p:spPr>
          <a:xfrm>
            <a:off x="0" y="764704"/>
            <a:ext cx="9144000" cy="5361459"/>
          </a:xfrm>
        </p:spPr>
        <p:txBody>
          <a:bodyPr>
            <a:normAutofit fontScale="92500"/>
          </a:bodyPr>
          <a:lstStyle/>
          <a:p>
            <a:pPr marL="180975" indent="-180975">
              <a:buNone/>
            </a:pPr>
            <a:r>
              <a:rPr lang="en-US" dirty="0" smtClean="0"/>
              <a:t>- to create some minimal type of living cell in the laboratory out of the same types of component parts found in real cell</a:t>
            </a:r>
          </a:p>
          <a:p>
            <a:pPr>
              <a:buNone/>
            </a:pPr>
            <a:r>
              <a:rPr lang="en-US" dirty="0" smtClean="0"/>
              <a:t>- </a:t>
            </a:r>
            <a:r>
              <a:rPr lang="en-US" b="1" dirty="0" smtClean="0"/>
              <a:t>to demonstrate that life at the cellular level emerges</a:t>
            </a:r>
          </a:p>
          <a:p>
            <a:pPr marL="180975" indent="-180975">
              <a:buNone/>
            </a:pPr>
            <a:r>
              <a:rPr lang="en-US" b="1" dirty="0" smtClean="0"/>
              <a:t>  spontaneously </a:t>
            </a:r>
            <a:r>
              <a:rPr lang="en-US" dirty="0" smtClean="0"/>
              <a:t>when the proper constituents are brought together from chemically synthesized materials</a:t>
            </a:r>
          </a:p>
          <a:p>
            <a:pPr marL="180975" indent="-180975">
              <a:buNone/>
            </a:pPr>
            <a:r>
              <a:rPr lang="en-US" dirty="0" smtClean="0"/>
              <a:t>- </a:t>
            </a:r>
            <a:r>
              <a:rPr lang="en-US" b="1" dirty="0" smtClean="0"/>
              <a:t>to develop novel life forms</a:t>
            </a:r>
            <a:r>
              <a:rPr lang="en-US" dirty="0" smtClean="0"/>
              <a:t>, using existing organisms as a starting point, that have a unique value in medicine and industry, or in cleaning up the environment</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61</a:t>
            </a:fld>
            <a:endParaRPr lang="ru-RU"/>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6126163"/>
          </a:xfrm>
        </p:spPr>
        <p:txBody>
          <a:bodyPr>
            <a:normAutofit fontScale="77500" lnSpcReduction="20000"/>
          </a:bodyPr>
          <a:lstStyle/>
          <a:p>
            <a:pPr marL="0" indent="0">
              <a:buNone/>
            </a:pPr>
            <a:r>
              <a:rPr lang="en-US" dirty="0" smtClean="0"/>
              <a:t>         </a:t>
            </a:r>
            <a:r>
              <a:rPr lang="en-US" b="1" dirty="0" smtClean="0"/>
              <a:t>J. Craig Venter et al. 2007</a:t>
            </a:r>
            <a:r>
              <a:rPr lang="en-US" dirty="0" smtClean="0"/>
              <a:t>, replaced the genome of one bacterium with a genome isolated from a closely related species, effectively transforming one species into the other. By 2010, they </a:t>
            </a:r>
            <a:r>
              <a:rPr lang="en-US" b="1" dirty="0" smtClean="0"/>
              <a:t>synthesized the </a:t>
            </a:r>
            <a:r>
              <a:rPr lang="en-US" b="1" i="1" dirty="0" smtClean="0"/>
              <a:t>M. </a:t>
            </a:r>
            <a:r>
              <a:rPr lang="en-US" b="1" i="1" dirty="0" err="1" smtClean="0"/>
              <a:t>mycoides</a:t>
            </a:r>
            <a:r>
              <a:rPr lang="en-US" b="1" i="1" dirty="0" smtClean="0"/>
              <a:t> </a:t>
            </a:r>
            <a:r>
              <a:rPr lang="en-US" b="1" dirty="0" smtClean="0"/>
              <a:t>genome and transplanted it into a cell of a related </a:t>
            </a:r>
            <a:r>
              <a:rPr lang="en-US" b="1" i="1" dirty="0" smtClean="0"/>
              <a:t>M. </a:t>
            </a:r>
            <a:r>
              <a:rPr lang="en-US" b="1" i="1" dirty="0" err="1" smtClean="0"/>
              <a:t>capricolum</a:t>
            </a:r>
            <a:r>
              <a:rPr lang="en-US" i="1" dirty="0" smtClean="0"/>
              <a:t>, </a:t>
            </a:r>
            <a:r>
              <a:rPr lang="en-US" dirty="0" smtClean="0"/>
              <a:t>where it replaced the host ’s original genome. Following genome transplantation, the recipient cell rapidly took on the characteristics of the species from which the donor DNA has been derived. </a:t>
            </a:r>
          </a:p>
          <a:p>
            <a:pPr marL="0" indent="0">
              <a:buNone/>
            </a:pPr>
            <a:r>
              <a:rPr lang="en-US" dirty="0" smtClean="0"/>
              <a:t>        Several companies are growing genetically engineered </a:t>
            </a:r>
            <a:r>
              <a:rPr lang="en-US" b="1" dirty="0" err="1" smtClean="0"/>
              <a:t>cyanobacteria</a:t>
            </a:r>
            <a:r>
              <a:rPr lang="en-US" dirty="0" smtClean="0"/>
              <a:t> capable of producing </a:t>
            </a:r>
            <a:r>
              <a:rPr lang="en-US" b="1" dirty="0" smtClean="0"/>
              <a:t>diesel fuel</a:t>
            </a:r>
            <a:r>
              <a:rPr lang="en-US" dirty="0" smtClean="0"/>
              <a:t> from sunlight, water, and CO</a:t>
            </a:r>
            <a:r>
              <a:rPr lang="en-US" baseline="-25000" dirty="0" smtClean="0"/>
              <a:t>2</a:t>
            </a:r>
            <a:r>
              <a:rPr lang="en-US" dirty="0" smtClean="0"/>
              <a:t>. </a:t>
            </a:r>
          </a:p>
          <a:p>
            <a:pPr marL="0" indent="0">
              <a:buNone/>
            </a:pPr>
            <a:r>
              <a:rPr lang="en-US" dirty="0" smtClean="0"/>
              <a:t>        Another company have genetically engineered the </a:t>
            </a:r>
            <a:r>
              <a:rPr lang="en-US" b="1" i="1" dirty="0" smtClean="0"/>
              <a:t>E . coli </a:t>
            </a:r>
            <a:r>
              <a:rPr lang="en-US" dirty="0" smtClean="0"/>
              <a:t>to ferment the complex polysaccharides present in </a:t>
            </a:r>
            <a:r>
              <a:rPr lang="en-US" b="1" dirty="0" smtClean="0"/>
              <a:t>seaweed</a:t>
            </a:r>
            <a:r>
              <a:rPr lang="en-US" dirty="0" smtClean="0"/>
              <a:t> into the </a:t>
            </a:r>
            <a:r>
              <a:rPr lang="en-US" b="1" dirty="0" err="1" smtClean="0"/>
              <a:t>biofuel</a:t>
            </a:r>
            <a:r>
              <a:rPr lang="en-US" b="1" dirty="0" smtClean="0"/>
              <a:t> ethanol</a:t>
            </a:r>
            <a:r>
              <a:rPr lang="en-US" dirty="0" smtClean="0"/>
              <a:t>. This feat required the introduction into </a:t>
            </a:r>
            <a:r>
              <a:rPr lang="en-US" i="1" dirty="0" smtClean="0"/>
              <a:t>E. coli </a:t>
            </a:r>
            <a:r>
              <a:rPr lang="en-US" dirty="0" smtClean="0"/>
              <a:t>of a combination of </a:t>
            </a:r>
            <a:r>
              <a:rPr lang="en-US" b="1" dirty="0" smtClean="0"/>
              <a:t>genes derived from 3 other bacterial species</a:t>
            </a:r>
            <a:r>
              <a:rPr lang="en-US" dirty="0" smtClean="0"/>
              <a:t>. </a:t>
            </a:r>
          </a:p>
          <a:p>
            <a:pPr marL="0" indent="0">
              <a:buNone/>
            </a:pPr>
            <a:r>
              <a:rPr lang="en-US" dirty="0" smtClean="0"/>
              <a:t>        Work has also begun on </a:t>
            </a:r>
            <a:r>
              <a:rPr lang="en-US" b="1" dirty="0" smtClean="0"/>
              <a:t>“rewriting” the yeast genome</a:t>
            </a:r>
            <a:r>
              <a:rPr lang="en-US" dirty="0" smtClean="0"/>
              <a:t>, signifying that eukaryotic cells have also become part of the effort to  genetically engineered biological manufacturing factories for production of pharmaceuticals and other useful products.</a:t>
            </a: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62</a:t>
            </a:fld>
            <a:endParaRPr lang="ru-RU"/>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dirty="0" smtClean="0"/>
              <a:t>	 </a:t>
            </a:r>
            <a:r>
              <a:rPr lang="en-US" sz="2800" dirty="0" smtClean="0"/>
              <a:t>Structure of typical eukaryotic animal cell </a:t>
            </a:r>
            <a:endParaRPr lang="ru-RU" sz="2800" dirty="0"/>
          </a:p>
        </p:txBody>
      </p:sp>
      <p:pic>
        <p:nvPicPr>
          <p:cNvPr id="8" name="Місце для зображення 7" descr="cellsB - 0003top.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0" y="548680"/>
            <a:ext cx="9178537" cy="4561113"/>
          </a:xfrm>
        </p:spPr>
      </p:pic>
      <p:sp>
        <p:nvSpPr>
          <p:cNvPr id="4" name="Текст 3"/>
          <p:cNvSpPr>
            <a:spLocks noGrp="1"/>
          </p:cNvSpPr>
          <p:nvPr>
            <p:ph type="body" sz="half" idx="2"/>
          </p:nvPr>
        </p:nvSpPr>
        <p:spPr>
          <a:xfrm>
            <a:off x="899592" y="5085184"/>
            <a:ext cx="7848872" cy="1008112"/>
          </a:xfrm>
        </p:spPr>
        <p:txBody>
          <a:bodyPr>
            <a:normAutofit/>
          </a:bodyPr>
          <a:lstStyle/>
          <a:p>
            <a:r>
              <a:rPr lang="en-US" sz="2800" dirty="0" smtClean="0"/>
              <a:t>Thin-section electron micrograph of a plasma cell</a:t>
            </a:r>
            <a:endParaRPr lang="ru-RU" sz="2800" dirty="0"/>
          </a:p>
        </p:txBody>
      </p:sp>
      <p:sp>
        <p:nvSpPr>
          <p:cNvPr id="6" name="Номер слайда 5"/>
          <p:cNvSpPr>
            <a:spLocks noGrp="1"/>
          </p:cNvSpPr>
          <p:nvPr>
            <p:ph type="sldNum" sz="quarter" idx="12"/>
          </p:nvPr>
        </p:nvSpPr>
        <p:spPr/>
        <p:txBody>
          <a:bodyPr/>
          <a:lstStyle/>
          <a:p>
            <a:fld id="{D4FEE247-F1D9-4978-BC24-E4E20778E7B9}" type="slidenum">
              <a:rPr lang="ru-RU" smtClean="0"/>
              <a:pPr/>
              <a:t>63</a:t>
            </a:fld>
            <a:endParaRPr lang="ru-RU"/>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6673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2400" dirty="0" smtClean="0"/>
              <a:t>Structure of typical eukaryotic animal cell </a:t>
            </a:r>
            <a:endParaRPr lang="ru-RU" sz="2400" dirty="0"/>
          </a:p>
        </p:txBody>
      </p:sp>
      <p:pic>
        <p:nvPicPr>
          <p:cNvPr id="5" name="Місце для зображення 4" descr="cellsA - 0003top.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398035" y="620688"/>
            <a:ext cx="7392821" cy="5544616"/>
          </a:xfrm>
        </p:spPr>
      </p:pic>
      <p:sp>
        <p:nvSpPr>
          <p:cNvPr id="4" name="Текст 3"/>
          <p:cNvSpPr>
            <a:spLocks noGrp="1"/>
          </p:cNvSpPr>
          <p:nvPr>
            <p:ph type="body" sz="half" idx="2"/>
          </p:nvPr>
        </p:nvSpPr>
        <p:spPr>
          <a:xfrm>
            <a:off x="0" y="6093296"/>
            <a:ext cx="9144000" cy="764704"/>
          </a:xfrm>
        </p:spPr>
        <p:txBody>
          <a:bodyPr>
            <a:noAutofit/>
          </a:bodyPr>
          <a:lstStyle/>
          <a:p>
            <a:pPr marL="457200" indent="-457200">
              <a:lnSpc>
                <a:spcPct val="90000"/>
              </a:lnSpc>
            </a:pPr>
            <a:r>
              <a:rPr lang="en-US" sz="1600" dirty="0" smtClean="0">
                <a:solidFill>
                  <a:srgbClr val="FF0066"/>
                </a:solidFill>
              </a:rPr>
              <a:t>         </a:t>
            </a:r>
            <a:r>
              <a:rPr lang="en-US" sz="2000" dirty="0" smtClean="0">
                <a:solidFill>
                  <a:srgbClr val="00B0F0"/>
                </a:solidFill>
              </a:rPr>
              <a:t>Kingdoms: </a:t>
            </a:r>
            <a:r>
              <a:rPr lang="en-US" sz="2000" dirty="0" smtClean="0"/>
              <a:t>1. </a:t>
            </a:r>
            <a:r>
              <a:rPr lang="en-US" sz="2000" dirty="0" err="1" smtClean="0"/>
              <a:t>Protista</a:t>
            </a:r>
            <a:r>
              <a:rPr lang="en-US" sz="2000" dirty="0" smtClean="0">
                <a:solidFill>
                  <a:srgbClr val="FF0066"/>
                </a:solidFill>
              </a:rPr>
              <a:t> </a:t>
            </a:r>
            <a:r>
              <a:rPr lang="en-US" sz="2000" dirty="0" smtClean="0"/>
              <a:t>     2. Fungi         3. </a:t>
            </a:r>
            <a:r>
              <a:rPr lang="en-US" sz="2000" dirty="0" err="1" smtClean="0"/>
              <a:t>Plantae</a:t>
            </a:r>
            <a:r>
              <a:rPr lang="en-US" sz="2000" dirty="0" smtClean="0"/>
              <a:t>        4. </a:t>
            </a:r>
            <a:r>
              <a:rPr lang="en-US" sz="2000" dirty="0" err="1" smtClean="0"/>
              <a:t>Animalia</a:t>
            </a:r>
            <a:endParaRPr lang="en-US" sz="2000" dirty="0" smtClean="0"/>
          </a:p>
          <a:p>
            <a:pPr marL="457200" indent="-457200" algn="ctr">
              <a:lnSpc>
                <a:spcPct val="90000"/>
              </a:lnSpc>
            </a:pPr>
            <a:r>
              <a:rPr lang="en-US" sz="2000" dirty="0" smtClean="0"/>
              <a:t>Eukaryotic cells </a:t>
            </a:r>
            <a:r>
              <a:rPr lang="en-US" sz="2000" i="1" dirty="0" smtClean="0">
                <a:solidFill>
                  <a:srgbClr val="00B0F0"/>
                </a:solidFill>
              </a:rPr>
              <a:t>have</a:t>
            </a:r>
            <a:r>
              <a:rPr lang="en-US" sz="2000" dirty="0" smtClean="0"/>
              <a:t> the nuclear membrane  and membrane bound organelles</a:t>
            </a:r>
          </a:p>
        </p:txBody>
      </p:sp>
      <p:sp>
        <p:nvSpPr>
          <p:cNvPr id="7" name="Номер слайда 6"/>
          <p:cNvSpPr>
            <a:spLocks noGrp="1"/>
          </p:cNvSpPr>
          <p:nvPr>
            <p:ph type="sldNum" sz="quarter" idx="12"/>
          </p:nvPr>
        </p:nvSpPr>
        <p:spPr/>
        <p:txBody>
          <a:bodyPr/>
          <a:lstStyle/>
          <a:p>
            <a:fld id="{D4FEE247-F1D9-4978-BC24-E4E20778E7B9}" type="slidenum">
              <a:rPr lang="ru-RU" smtClean="0"/>
              <a:pPr/>
              <a:t>64</a:t>
            </a:fld>
            <a:endParaRPr lang="ru-RU"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Місце для вмісту 2"/>
          <p:cNvSpPr>
            <a:spLocks noGrp="1"/>
          </p:cNvSpPr>
          <p:nvPr>
            <p:ph idx="1"/>
          </p:nvPr>
        </p:nvSpPr>
        <p:spPr/>
        <p:txBody>
          <a:bodyPr/>
          <a:lstStyle/>
          <a:p>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65</a:t>
            </a:fld>
            <a:endParaRPr lang="ru-RU"/>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2272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2800" dirty="0" smtClean="0"/>
              <a:t>Typical plant cell</a:t>
            </a:r>
            <a:endParaRPr lang="ru-RU" sz="2800" dirty="0"/>
          </a:p>
        </p:txBody>
      </p:sp>
      <p:pic>
        <p:nvPicPr>
          <p:cNvPr id="6" name="Місце для зображення 5" descr="cellsB - 0004.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323528" y="473534"/>
            <a:ext cx="8820472" cy="5685329"/>
          </a:xfrm>
        </p:spPr>
      </p:pic>
      <p:sp>
        <p:nvSpPr>
          <p:cNvPr id="4" name="Текст 3"/>
          <p:cNvSpPr>
            <a:spLocks noGrp="1"/>
          </p:cNvSpPr>
          <p:nvPr>
            <p:ph type="body" sz="half" idx="2"/>
          </p:nvPr>
        </p:nvSpPr>
        <p:spPr>
          <a:xfrm>
            <a:off x="2123728" y="6053138"/>
            <a:ext cx="5486400" cy="804862"/>
          </a:xfrm>
        </p:spPr>
        <p:txBody>
          <a:bodyPr>
            <a:normAutofit/>
          </a:bodyPr>
          <a:lstStyle/>
          <a:p>
            <a:pPr algn="ctr"/>
            <a:r>
              <a:rPr lang="en-US" sz="1800" dirty="0" smtClean="0"/>
              <a:t>Thin-section electron micrograph of a leaf cell.</a:t>
            </a:r>
            <a:endParaRPr lang="ru-RU" sz="1800" dirty="0"/>
          </a:p>
        </p:txBody>
      </p:sp>
      <p:sp>
        <p:nvSpPr>
          <p:cNvPr id="7" name="Номер слайда 6"/>
          <p:cNvSpPr>
            <a:spLocks noGrp="1"/>
          </p:cNvSpPr>
          <p:nvPr>
            <p:ph type="sldNum" sz="quarter" idx="12"/>
          </p:nvPr>
        </p:nvSpPr>
        <p:spPr/>
        <p:txBody>
          <a:bodyPr/>
          <a:lstStyle/>
          <a:p>
            <a:fld id="{D4FEE247-F1D9-4978-BC24-E4E20778E7B9}" type="slidenum">
              <a:rPr lang="ru-RU" smtClean="0"/>
              <a:pPr/>
              <a:t>66</a:t>
            </a:fld>
            <a:endParaRPr lang="ru-RU"/>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2400" dirty="0" smtClean="0">
                <a:latin typeface="Arial" pitchFamily="34" charset="0"/>
                <a:cs typeface="Arial" pitchFamily="34" charset="0"/>
              </a:rPr>
              <a:t>Typical plant cell vary in organelles presence</a:t>
            </a:r>
            <a:endParaRPr lang="ru-RU" sz="2400" dirty="0">
              <a:latin typeface="Arial" pitchFamily="34" charset="0"/>
              <a:cs typeface="Arial" pitchFamily="34" charset="0"/>
            </a:endParaRPr>
          </a:p>
        </p:txBody>
      </p:sp>
      <p:pic>
        <p:nvPicPr>
          <p:cNvPr id="11" name="Місце для зображення 10" descr="cellsA - 0004.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45462" y="450474"/>
            <a:ext cx="9189462" cy="6218886"/>
          </a:xfrm>
        </p:spPr>
      </p:pic>
      <p:sp>
        <p:nvSpPr>
          <p:cNvPr id="6" name="Номер слайда 5"/>
          <p:cNvSpPr>
            <a:spLocks noGrp="1"/>
          </p:cNvSpPr>
          <p:nvPr>
            <p:ph type="sldNum" sz="quarter" idx="12"/>
          </p:nvPr>
        </p:nvSpPr>
        <p:spPr/>
        <p:txBody>
          <a:bodyPr/>
          <a:lstStyle/>
          <a:p>
            <a:fld id="{D4FEE247-F1D9-4978-BC24-E4E20778E7B9}" type="slidenum">
              <a:rPr lang="ru-RU" smtClean="0"/>
              <a:pPr/>
              <a:t>67</a:t>
            </a:fld>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4624"/>
            <a:ext cx="9144000" cy="648072"/>
          </a:xfrm>
        </p:spPr>
        <p:style>
          <a:lnRef idx="1">
            <a:schemeClr val="accent3"/>
          </a:lnRef>
          <a:fillRef idx="2">
            <a:schemeClr val="accent3"/>
          </a:fillRef>
          <a:effectRef idx="1">
            <a:schemeClr val="accent3"/>
          </a:effectRef>
          <a:fontRef idx="minor">
            <a:schemeClr val="dk1"/>
          </a:fontRef>
        </p:style>
        <p:txBody>
          <a:bodyPr>
            <a:noAutofit/>
          </a:bodyPr>
          <a:lstStyle/>
          <a:p>
            <a:r>
              <a:rPr lang="en-US" sz="2400" b="1" dirty="0" smtClean="0"/>
              <a:t>   </a:t>
            </a:r>
            <a:r>
              <a:rPr lang="en-US" sz="2400" b="1" dirty="0" smtClean="0">
                <a:latin typeface="Arial" pitchFamily="34" charset="0"/>
                <a:cs typeface="Arial" pitchFamily="34" charset="0"/>
              </a:rPr>
              <a:t>Comparison of </a:t>
            </a:r>
            <a:r>
              <a:rPr lang="en-US" sz="2400" b="1" dirty="0" err="1" smtClean="0">
                <a:latin typeface="Arial" pitchFamily="34" charset="0"/>
                <a:cs typeface="Arial" pitchFamily="34" charset="0"/>
              </a:rPr>
              <a:t>Eucaryotic</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Procaryotic</a:t>
            </a:r>
            <a:r>
              <a:rPr lang="en-US" sz="2400" b="1" dirty="0" smtClean="0">
                <a:latin typeface="Arial" pitchFamily="34" charset="0"/>
                <a:cs typeface="Arial" pitchFamily="34" charset="0"/>
              </a:rPr>
              <a:t>, Animal and Plant Cells</a:t>
            </a:r>
            <a:endParaRPr lang="ru-RU" sz="2400" b="1" dirty="0">
              <a:latin typeface="Arial" pitchFamily="34" charset="0"/>
              <a:cs typeface="Arial" pitchFamily="34" charset="0"/>
            </a:endParaRPr>
          </a:p>
        </p:txBody>
      </p:sp>
      <p:graphicFrame>
        <p:nvGraphicFramePr>
          <p:cNvPr id="4" name="Содержимое 3"/>
          <p:cNvGraphicFramePr>
            <a:graphicFrameLocks noGrp="1"/>
          </p:cNvGraphicFramePr>
          <p:nvPr>
            <p:ph idx="1"/>
          </p:nvPr>
        </p:nvGraphicFramePr>
        <p:xfrm>
          <a:off x="0" y="836712"/>
          <a:ext cx="9143999" cy="5648523"/>
        </p:xfrm>
        <a:graphic>
          <a:graphicData uri="http://schemas.openxmlformats.org/drawingml/2006/table">
            <a:tbl>
              <a:tblPr firstRow="1" bandRow="1">
                <a:tableStyleId>{5C22544A-7EE6-4342-B048-85BDC9FD1C3A}</a:tableStyleId>
              </a:tblPr>
              <a:tblGrid>
                <a:gridCol w="3745733">
                  <a:extLst>
                    <a:ext uri="{9D8B030D-6E8A-4147-A177-3AD203B41FA5}">
                      <a16:colId xmlns:a16="http://schemas.microsoft.com/office/drawing/2014/main" val="20000"/>
                    </a:ext>
                  </a:extLst>
                </a:gridCol>
                <a:gridCol w="2073175">
                  <a:extLst>
                    <a:ext uri="{9D8B030D-6E8A-4147-A177-3AD203B41FA5}">
                      <a16:colId xmlns:a16="http://schemas.microsoft.com/office/drawing/2014/main" val="20001"/>
                    </a:ext>
                  </a:extLst>
                </a:gridCol>
                <a:gridCol w="1662545">
                  <a:extLst>
                    <a:ext uri="{9D8B030D-6E8A-4147-A177-3AD203B41FA5}">
                      <a16:colId xmlns:a16="http://schemas.microsoft.com/office/drawing/2014/main" val="20002"/>
                    </a:ext>
                  </a:extLst>
                </a:gridCol>
                <a:gridCol w="1662546">
                  <a:extLst>
                    <a:ext uri="{9D8B030D-6E8A-4147-A177-3AD203B41FA5}">
                      <a16:colId xmlns:a16="http://schemas.microsoft.com/office/drawing/2014/main" val="20003"/>
                    </a:ext>
                  </a:extLst>
                </a:gridCol>
              </a:tblGrid>
              <a:tr h="41425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t>Feature</a:t>
                      </a:r>
                      <a:endParaRPr lang="ru-RU" sz="2800" dirty="0"/>
                    </a:p>
                  </a:txBody>
                  <a:tcPr/>
                </a:tc>
                <a:tc>
                  <a:txBody>
                    <a:bodyPr/>
                    <a:lstStyle/>
                    <a:p>
                      <a:pPr algn="ctr"/>
                      <a:r>
                        <a:rPr lang="en-US" sz="2800" dirty="0" err="1" smtClean="0"/>
                        <a:t>Procaryotes</a:t>
                      </a:r>
                      <a:endParaRPr lang="ru-RU" sz="2800" dirty="0"/>
                    </a:p>
                  </a:txBody>
                  <a:tcPr/>
                </a:tc>
                <a:tc gridSpan="2">
                  <a:txBody>
                    <a:bodyPr/>
                    <a:lstStyle/>
                    <a:p>
                      <a:pPr algn="ctr"/>
                      <a:r>
                        <a:rPr lang="en-US" sz="2800" dirty="0" err="1" smtClean="0"/>
                        <a:t>Eucaryotes</a:t>
                      </a:r>
                      <a:endParaRPr lang="ru-RU" sz="2800" dirty="0"/>
                    </a:p>
                  </a:txBody>
                  <a:tcPr/>
                </a:tc>
                <a:tc hMerge="1">
                  <a:txBody>
                    <a:bodyPr/>
                    <a:lstStyle/>
                    <a:p>
                      <a:endParaRPr lang="ru-RU" dirty="0"/>
                    </a:p>
                  </a:txBody>
                  <a:tcPr/>
                </a:tc>
                <a:extLst>
                  <a:ext uri="{0D108BD9-81ED-4DB2-BD59-A6C34878D82A}">
                    <a16:rowId xmlns:a16="http://schemas.microsoft.com/office/drawing/2014/main" val="10000"/>
                  </a:ext>
                </a:extLst>
              </a:tr>
              <a:tr h="4142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sz="2000" dirty="0"/>
                    </a:p>
                  </a:txBody>
                  <a:tcPr/>
                </a:tc>
                <a:tc>
                  <a:txBody>
                    <a:bodyPr/>
                    <a:lstStyle/>
                    <a:p>
                      <a:endParaRPr lang="ru-RU" sz="2000" dirty="0"/>
                    </a:p>
                  </a:txBody>
                  <a:tcPr/>
                </a:tc>
                <a:tc>
                  <a:txBody>
                    <a:bodyPr/>
                    <a:lstStyle/>
                    <a:p>
                      <a:r>
                        <a:rPr lang="en-US" sz="2000" dirty="0" smtClean="0"/>
                        <a:t>Animal </a:t>
                      </a:r>
                      <a:endParaRPr lang="ru-RU" sz="2000" dirty="0"/>
                    </a:p>
                  </a:txBody>
                  <a:tcPr/>
                </a:tc>
                <a:tc>
                  <a:txBody>
                    <a:bodyPr/>
                    <a:lstStyle/>
                    <a:p>
                      <a:r>
                        <a:rPr lang="en-US" sz="2000" dirty="0" smtClean="0"/>
                        <a:t>Plant</a:t>
                      </a:r>
                      <a:endParaRPr lang="ru-RU" sz="2000" dirty="0"/>
                    </a:p>
                  </a:txBody>
                  <a:tcPr/>
                </a:tc>
                <a:extLst>
                  <a:ext uri="{0D108BD9-81ED-4DB2-BD59-A6C34878D82A}">
                    <a16:rowId xmlns:a16="http://schemas.microsoft.com/office/drawing/2014/main" val="10001"/>
                  </a:ext>
                </a:extLst>
              </a:tr>
              <a:tr h="414253">
                <a:tc>
                  <a:txBody>
                    <a:bodyPr/>
                    <a:lstStyle/>
                    <a:p>
                      <a:pPr algn="ctr"/>
                      <a:r>
                        <a:rPr lang="en-US" sz="2000" dirty="0" smtClean="0"/>
                        <a:t>Plasma membrane</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Yes</a:t>
                      </a:r>
                      <a:endParaRPr lang="ru-RU" sz="2000" dirty="0"/>
                    </a:p>
                  </a:txBody>
                  <a:tcPr/>
                </a:tc>
                <a:extLst>
                  <a:ext uri="{0D108BD9-81ED-4DB2-BD59-A6C34878D82A}">
                    <a16:rowId xmlns:a16="http://schemas.microsoft.com/office/drawing/2014/main" val="10002"/>
                  </a:ext>
                </a:extLst>
              </a:tr>
              <a:tr h="414253">
                <a:tc>
                  <a:txBody>
                    <a:bodyPr/>
                    <a:lstStyle/>
                    <a:p>
                      <a:pPr algn="ctr"/>
                      <a:r>
                        <a:rPr lang="en-US" sz="2000" dirty="0" smtClean="0"/>
                        <a:t>Cell wall</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No</a:t>
                      </a:r>
                      <a:endParaRPr lang="ru-RU" sz="2000" dirty="0"/>
                    </a:p>
                  </a:txBody>
                  <a:tcPr/>
                </a:tc>
                <a:tc>
                  <a:txBody>
                    <a:bodyPr/>
                    <a:lstStyle/>
                    <a:p>
                      <a:pPr algn="ctr"/>
                      <a:r>
                        <a:rPr lang="en-US" sz="2000" dirty="0" smtClean="0"/>
                        <a:t>Yes</a:t>
                      </a:r>
                      <a:endParaRPr lang="ru-RU" sz="2000" dirty="0"/>
                    </a:p>
                  </a:txBody>
                  <a:tcPr/>
                </a:tc>
                <a:extLst>
                  <a:ext uri="{0D108BD9-81ED-4DB2-BD59-A6C34878D82A}">
                    <a16:rowId xmlns:a16="http://schemas.microsoft.com/office/drawing/2014/main" val="10003"/>
                  </a:ext>
                </a:extLst>
              </a:tr>
              <a:tr h="414253">
                <a:tc>
                  <a:txBody>
                    <a:bodyPr/>
                    <a:lstStyle/>
                    <a:p>
                      <a:pPr algn="ctr"/>
                      <a:r>
                        <a:rPr lang="en-US" sz="2000" dirty="0" err="1" smtClean="0"/>
                        <a:t>Ribosomes</a:t>
                      </a:r>
                      <a:r>
                        <a:rPr lang="en-US" sz="2000" dirty="0" smtClean="0"/>
                        <a:t> </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Yes</a:t>
                      </a:r>
                      <a:endParaRPr lang="ru-RU" sz="2000" dirty="0"/>
                    </a:p>
                  </a:txBody>
                  <a:tcPr/>
                </a:tc>
                <a:extLst>
                  <a:ext uri="{0D108BD9-81ED-4DB2-BD59-A6C34878D82A}">
                    <a16:rowId xmlns:a16="http://schemas.microsoft.com/office/drawing/2014/main" val="10004"/>
                  </a:ext>
                </a:extLst>
              </a:tr>
              <a:tr h="16888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Endoplasmic  reticulum,</a:t>
                      </a:r>
                      <a:endParaRPr lang="ru-RU" sz="20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Golgi complex, </a:t>
                      </a:r>
                      <a:r>
                        <a:rPr lang="en-US" sz="2000" dirty="0" err="1" smtClean="0"/>
                        <a:t>Lysosomes</a:t>
                      </a:r>
                      <a:r>
                        <a:rPr lang="en-US" sz="2000" dirty="0" smtClean="0"/>
                        <a:t>, </a:t>
                      </a:r>
                      <a:r>
                        <a:rPr lang="en-US" sz="2000" dirty="0" err="1" smtClean="0"/>
                        <a:t>Peroxisomes</a:t>
                      </a:r>
                      <a:r>
                        <a:rPr lang="en-US" sz="2000" dirty="0" smtClean="0"/>
                        <a:t>,</a:t>
                      </a:r>
                      <a:r>
                        <a:rPr lang="en-US" sz="2000" dirty="0" smtClean="0">
                          <a:solidFill>
                            <a:schemeClr val="tx1"/>
                          </a:solidFill>
                        </a:rPr>
                        <a:t> Nuclear  envelope, </a:t>
                      </a:r>
                      <a:r>
                        <a:rPr lang="en-US" sz="2000" dirty="0" smtClean="0"/>
                        <a:t>Nucleolus, Mitochondria</a:t>
                      </a:r>
                      <a:endParaRPr lang="ru-RU" sz="2000" dirty="0"/>
                    </a:p>
                  </a:txBody>
                  <a:tcPr/>
                </a:tc>
                <a:tc>
                  <a:txBody>
                    <a:bodyPr/>
                    <a:lstStyle/>
                    <a:p>
                      <a:pPr algn="ctr"/>
                      <a:r>
                        <a:rPr lang="en-US" sz="2000" dirty="0" smtClean="0"/>
                        <a:t>No</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Yes</a:t>
                      </a:r>
                      <a:endParaRPr lang="ru-RU" sz="2000" dirty="0"/>
                    </a:p>
                  </a:txBody>
                  <a:tcPr/>
                </a:tc>
                <a:extLst>
                  <a:ext uri="{0D108BD9-81ED-4DB2-BD59-A6C34878D82A}">
                    <a16:rowId xmlns:a16="http://schemas.microsoft.com/office/drawing/2014/main" val="10005"/>
                  </a:ext>
                </a:extLst>
              </a:tr>
              <a:tr h="414253">
                <a:tc>
                  <a:txBody>
                    <a:bodyPr/>
                    <a:lstStyle/>
                    <a:p>
                      <a:pPr algn="ctr"/>
                      <a:r>
                        <a:rPr lang="en-US" sz="2000" dirty="0" smtClean="0"/>
                        <a:t>Chloroplasts</a:t>
                      </a:r>
                      <a:endParaRPr lang="ru-RU" sz="2000" dirty="0"/>
                    </a:p>
                  </a:txBody>
                  <a:tcPr/>
                </a:tc>
                <a:tc>
                  <a:txBody>
                    <a:bodyPr/>
                    <a:lstStyle/>
                    <a:p>
                      <a:pPr algn="ctr"/>
                      <a:r>
                        <a:rPr lang="en-US" sz="2000" dirty="0" smtClean="0"/>
                        <a:t>No</a:t>
                      </a:r>
                      <a:endParaRPr lang="ru-RU" sz="2000" dirty="0"/>
                    </a:p>
                  </a:txBody>
                  <a:tcPr/>
                </a:tc>
                <a:tc>
                  <a:txBody>
                    <a:bodyPr/>
                    <a:lstStyle/>
                    <a:p>
                      <a:pPr algn="ctr"/>
                      <a:r>
                        <a:rPr lang="en-US" sz="2000" dirty="0" smtClean="0"/>
                        <a:t>No</a:t>
                      </a:r>
                      <a:endParaRPr lang="ru-RU" sz="2000" dirty="0"/>
                    </a:p>
                  </a:txBody>
                  <a:tcPr/>
                </a:tc>
                <a:tc>
                  <a:txBody>
                    <a:bodyPr/>
                    <a:lstStyle/>
                    <a:p>
                      <a:pPr algn="ctr"/>
                      <a:r>
                        <a:rPr lang="en-US" sz="2000" dirty="0" smtClean="0"/>
                        <a:t>Yes</a:t>
                      </a:r>
                      <a:endParaRPr lang="ru-RU" sz="2000" dirty="0"/>
                    </a:p>
                  </a:txBody>
                  <a:tcPr/>
                </a:tc>
                <a:extLst>
                  <a:ext uri="{0D108BD9-81ED-4DB2-BD59-A6C34878D82A}">
                    <a16:rowId xmlns:a16="http://schemas.microsoft.com/office/drawing/2014/main" val="10006"/>
                  </a:ext>
                </a:extLst>
              </a:tr>
              <a:tr h="13702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9+2 cilia/flagella, </a:t>
                      </a:r>
                      <a:endParaRPr lang="ru-RU" sz="20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Microtubules, </a:t>
                      </a:r>
                      <a:r>
                        <a:rPr lang="en-US" sz="2000" dirty="0" err="1" smtClean="0"/>
                        <a:t>Actin</a:t>
                      </a:r>
                      <a:r>
                        <a:rPr lang="en-US" sz="2000" dirty="0" smtClean="0"/>
                        <a:t> filaments, Intermediate  filaments</a:t>
                      </a:r>
                      <a:endParaRPr lang="ru-RU" sz="20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ru-RU" sz="2000" dirty="0"/>
                    </a:p>
                  </a:txBody>
                  <a:tcPr/>
                </a:tc>
                <a:tc>
                  <a:txBody>
                    <a:bodyPr/>
                    <a:lstStyle/>
                    <a:p>
                      <a:pPr algn="ctr"/>
                      <a:r>
                        <a:rPr lang="en-US" sz="2000" dirty="0" smtClean="0"/>
                        <a:t>No</a:t>
                      </a:r>
                      <a:endParaRPr lang="ru-RU" sz="2000" dirty="0"/>
                    </a:p>
                  </a:txBody>
                  <a:tcPr/>
                </a:tc>
                <a:tc>
                  <a:txBody>
                    <a:bodyPr/>
                    <a:lstStyle/>
                    <a:p>
                      <a:pPr algn="ctr"/>
                      <a:r>
                        <a:rPr lang="en-US" sz="2000" dirty="0" smtClean="0"/>
                        <a:t>Yes</a:t>
                      </a:r>
                      <a:endParaRPr lang="ru-RU" sz="2000" dirty="0"/>
                    </a:p>
                  </a:txBody>
                  <a:tcPr/>
                </a:tc>
                <a:tc>
                  <a:txBody>
                    <a:bodyPr/>
                    <a:lstStyle/>
                    <a:p>
                      <a:pPr algn="ctr"/>
                      <a:r>
                        <a:rPr lang="en-US" sz="2000" dirty="0" smtClean="0"/>
                        <a:t>Yes</a:t>
                      </a:r>
                      <a:endParaRPr lang="ru-RU" sz="2000" dirty="0"/>
                    </a:p>
                  </a:txBody>
                  <a:tcPr/>
                </a:tc>
                <a:extLst>
                  <a:ext uri="{0D108BD9-81ED-4DB2-BD59-A6C34878D82A}">
                    <a16:rowId xmlns:a16="http://schemas.microsoft.com/office/drawing/2014/main" val="10007"/>
                  </a:ext>
                </a:extLst>
              </a:tr>
            </a:tbl>
          </a:graphicData>
        </a:graphic>
      </p:graphicFrame>
      <p:sp>
        <p:nvSpPr>
          <p:cNvPr id="6" name="Номер слайда 5"/>
          <p:cNvSpPr>
            <a:spLocks noGrp="1"/>
          </p:cNvSpPr>
          <p:nvPr>
            <p:ph type="sldNum" sz="quarter" idx="12"/>
          </p:nvPr>
        </p:nvSpPr>
        <p:spPr/>
        <p:txBody>
          <a:bodyPr/>
          <a:lstStyle/>
          <a:p>
            <a:fld id="{D4FEE247-F1D9-4978-BC24-E4E20778E7B9}" type="slidenum">
              <a:rPr lang="ru-RU" smtClean="0"/>
              <a:pPr/>
              <a:t>68</a:t>
            </a:fld>
            <a:endParaRPr lang="ru-RU"/>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a:xfrm>
            <a:off x="0" y="-27384"/>
            <a:ext cx="9144000" cy="63408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600" b="1" dirty="0"/>
              <a:t>Survey of </a:t>
            </a:r>
            <a:r>
              <a:rPr lang="en-US" sz="3600" b="1" dirty="0" smtClean="0"/>
              <a:t>organelles </a:t>
            </a:r>
            <a:r>
              <a:rPr lang="en-US" sz="3600" b="1" dirty="0"/>
              <a:t>structure </a:t>
            </a:r>
            <a:r>
              <a:rPr lang="en-US" sz="3600" b="1" dirty="0" smtClean="0"/>
              <a:t>&amp;  </a:t>
            </a:r>
            <a:r>
              <a:rPr lang="en-US" sz="3600" b="1" dirty="0"/>
              <a:t>function</a:t>
            </a:r>
            <a:endParaRPr lang="ru-RU" sz="3600" b="1" dirty="0"/>
          </a:p>
        </p:txBody>
      </p:sp>
      <p:sp>
        <p:nvSpPr>
          <p:cNvPr id="26627" name="Rectangle 3"/>
          <p:cNvSpPr>
            <a:spLocks noGrp="1" noRot="1" noChangeArrowheads="1"/>
          </p:cNvSpPr>
          <p:nvPr>
            <p:ph type="body" idx="1"/>
          </p:nvPr>
        </p:nvSpPr>
        <p:spPr>
          <a:xfrm>
            <a:off x="1907704" y="620688"/>
            <a:ext cx="6048672" cy="5256584"/>
          </a:xfrm>
        </p:spPr>
        <p:txBody>
          <a:bodyPr/>
          <a:lstStyle/>
          <a:p>
            <a:pPr algn="ctr">
              <a:lnSpc>
                <a:spcPct val="90000"/>
              </a:lnSpc>
              <a:buNone/>
            </a:pPr>
            <a:r>
              <a:rPr lang="en-US" sz="2400" b="1" dirty="0" smtClean="0">
                <a:solidFill>
                  <a:srgbClr val="00B0F0"/>
                </a:solidFill>
              </a:rPr>
              <a:t>Membrane-bound organelles</a:t>
            </a:r>
          </a:p>
          <a:p>
            <a:pPr>
              <a:lnSpc>
                <a:spcPct val="90000"/>
              </a:lnSpc>
            </a:pPr>
            <a:r>
              <a:rPr lang="en-US" sz="2400" dirty="0" smtClean="0"/>
              <a:t>Nucleus</a:t>
            </a:r>
          </a:p>
          <a:p>
            <a:pPr>
              <a:lnSpc>
                <a:spcPct val="90000"/>
              </a:lnSpc>
            </a:pPr>
            <a:r>
              <a:rPr lang="en-US" sz="2400" dirty="0" smtClean="0"/>
              <a:t>Cytoplasm </a:t>
            </a:r>
            <a:r>
              <a:rPr lang="en-US" sz="2400" dirty="0"/>
              <a:t>and </a:t>
            </a:r>
            <a:r>
              <a:rPr lang="en-US" sz="2400" dirty="0" err="1"/>
              <a:t>cytosol</a:t>
            </a:r>
            <a:endParaRPr lang="en-US" sz="2400" dirty="0"/>
          </a:p>
          <a:p>
            <a:pPr>
              <a:lnSpc>
                <a:spcPct val="90000"/>
              </a:lnSpc>
            </a:pPr>
            <a:r>
              <a:rPr lang="en-US" sz="2400" dirty="0"/>
              <a:t>Plasma membrane </a:t>
            </a:r>
          </a:p>
          <a:p>
            <a:pPr>
              <a:lnSpc>
                <a:spcPct val="90000"/>
              </a:lnSpc>
            </a:pPr>
            <a:r>
              <a:rPr lang="en-US" sz="2400" dirty="0" smtClean="0"/>
              <a:t>Mitochondria </a:t>
            </a:r>
            <a:r>
              <a:rPr lang="en-US" sz="2400" dirty="0"/>
              <a:t>and plastids</a:t>
            </a:r>
          </a:p>
          <a:p>
            <a:pPr>
              <a:lnSpc>
                <a:spcPct val="90000"/>
              </a:lnSpc>
            </a:pPr>
            <a:r>
              <a:rPr lang="en-US" sz="2400" dirty="0"/>
              <a:t>Endoplasmic reticulum</a:t>
            </a:r>
          </a:p>
          <a:p>
            <a:pPr>
              <a:lnSpc>
                <a:spcPct val="90000"/>
              </a:lnSpc>
            </a:pPr>
            <a:r>
              <a:rPr lang="en-US" sz="2400" dirty="0" err="1"/>
              <a:t>Golgy</a:t>
            </a:r>
            <a:r>
              <a:rPr lang="en-US" sz="2400" dirty="0"/>
              <a:t> </a:t>
            </a:r>
            <a:r>
              <a:rPr lang="en-US" sz="2400" dirty="0" smtClean="0"/>
              <a:t>apparatus (complex</a:t>
            </a:r>
            <a:r>
              <a:rPr lang="en-US" sz="2400" dirty="0"/>
              <a:t>)</a:t>
            </a:r>
          </a:p>
          <a:p>
            <a:pPr>
              <a:lnSpc>
                <a:spcPct val="90000"/>
              </a:lnSpc>
            </a:pPr>
            <a:r>
              <a:rPr lang="en-US" sz="2400" dirty="0" err="1"/>
              <a:t>Lysosomes</a:t>
            </a:r>
            <a:endParaRPr lang="en-US" sz="2400" dirty="0"/>
          </a:p>
          <a:p>
            <a:pPr>
              <a:lnSpc>
                <a:spcPct val="90000"/>
              </a:lnSpc>
            </a:pPr>
            <a:r>
              <a:rPr lang="en-US" sz="2400" dirty="0" smtClean="0"/>
              <a:t>Vacuoles</a:t>
            </a:r>
          </a:p>
          <a:p>
            <a:pPr algn="ctr">
              <a:lnSpc>
                <a:spcPct val="90000"/>
              </a:lnSpc>
              <a:buNone/>
            </a:pPr>
            <a:r>
              <a:rPr lang="en-US" sz="2400" b="1" dirty="0" err="1" smtClean="0">
                <a:solidFill>
                  <a:srgbClr val="00B0F0"/>
                </a:solidFill>
              </a:rPr>
              <a:t>Nonemembranous</a:t>
            </a:r>
            <a:r>
              <a:rPr lang="en-US" sz="2400" b="1" dirty="0" smtClean="0">
                <a:solidFill>
                  <a:srgbClr val="00B0F0"/>
                </a:solidFill>
              </a:rPr>
              <a:t> organelles</a:t>
            </a:r>
            <a:endParaRPr lang="en-US" sz="2400" b="1" dirty="0">
              <a:solidFill>
                <a:srgbClr val="00B0F0"/>
              </a:solidFill>
            </a:endParaRPr>
          </a:p>
          <a:p>
            <a:pPr>
              <a:lnSpc>
                <a:spcPct val="90000"/>
              </a:lnSpc>
              <a:buNone/>
            </a:pPr>
            <a:r>
              <a:rPr lang="en-US" sz="2400" dirty="0" err="1" smtClean="0"/>
              <a:t>Ribosomes</a:t>
            </a:r>
            <a:r>
              <a:rPr lang="en-US" sz="2400" dirty="0" smtClean="0"/>
              <a:t>,         </a:t>
            </a:r>
            <a:r>
              <a:rPr lang="ru-RU" sz="2400" dirty="0" smtClean="0"/>
              <a:t>C</a:t>
            </a:r>
            <a:r>
              <a:rPr lang="en-US" sz="2400" dirty="0" err="1" smtClean="0"/>
              <a:t>entrioles</a:t>
            </a:r>
            <a:r>
              <a:rPr lang="en-US" sz="2400" dirty="0" smtClean="0"/>
              <a:t>,         Cytoskeleton</a:t>
            </a:r>
            <a:r>
              <a:rPr lang="en-US" sz="2400" dirty="0"/>
              <a:t>.</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 calcmode="lin" valueType="num">
                                      <p:cBhvr additive="base">
                                        <p:cTn id="12"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6627">
                                            <p:txEl>
                                              <p:pRg st="1" end="1"/>
                                            </p:txEl>
                                          </p:spTgt>
                                        </p:tgtEl>
                                        <p:attrNameLst>
                                          <p:attrName>style.visibility</p:attrName>
                                        </p:attrNameLst>
                                      </p:cBhvr>
                                      <p:to>
                                        <p:strVal val="visible"/>
                                      </p:to>
                                    </p:set>
                                    <p:anim calcmode="lin" valueType="num">
                                      <p:cBhvr additive="base">
                                        <p:cTn id="18"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6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6627">
                                            <p:txEl>
                                              <p:pRg st="2" end="2"/>
                                            </p:txEl>
                                          </p:spTgt>
                                        </p:tgtEl>
                                        <p:attrNameLst>
                                          <p:attrName>style.visibility</p:attrName>
                                        </p:attrNameLst>
                                      </p:cBhvr>
                                      <p:to>
                                        <p:strVal val="visible"/>
                                      </p:to>
                                    </p:set>
                                    <p:anim calcmode="lin" valueType="num">
                                      <p:cBhvr additive="base">
                                        <p:cTn id="24"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26627">
                                            <p:txEl>
                                              <p:pRg st="3" end="3"/>
                                            </p:txEl>
                                          </p:spTgt>
                                        </p:tgtEl>
                                        <p:attrNameLst>
                                          <p:attrName>style.visibility</p:attrName>
                                        </p:attrNameLst>
                                      </p:cBhvr>
                                      <p:to>
                                        <p:strVal val="visible"/>
                                      </p:to>
                                    </p:set>
                                    <p:anim calcmode="lin" valueType="num">
                                      <p:cBhvr additive="base">
                                        <p:cTn id="29"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1000"/>
                            </p:stCondLst>
                            <p:childTnLst>
                              <p:par>
                                <p:cTn id="32" presetID="2" presetClass="entr" presetSubtype="4" fill="hold" grpId="0" nodeType="afterEffect">
                                  <p:stCondLst>
                                    <p:cond delay="0"/>
                                  </p:stCondLst>
                                  <p:childTnLst>
                                    <p:set>
                                      <p:cBhvr>
                                        <p:cTn id="33" dur="1" fill="hold">
                                          <p:stCondLst>
                                            <p:cond delay="0"/>
                                          </p:stCondLst>
                                        </p:cTn>
                                        <p:tgtEl>
                                          <p:spTgt spid="26627">
                                            <p:txEl>
                                              <p:pRg st="4" end="4"/>
                                            </p:txEl>
                                          </p:spTgt>
                                        </p:tgtEl>
                                        <p:attrNameLst>
                                          <p:attrName>style.visibility</p:attrName>
                                        </p:attrNameLst>
                                      </p:cBhvr>
                                      <p:to>
                                        <p:strVal val="visible"/>
                                      </p:to>
                                    </p:set>
                                    <p:anim calcmode="lin" valueType="num">
                                      <p:cBhvr additive="base">
                                        <p:cTn id="34"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6627">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2" presetClass="entr" presetSubtype="4" fill="hold" grpId="0" nodeType="afterEffect">
                                  <p:stCondLst>
                                    <p:cond delay="0"/>
                                  </p:stCondLst>
                                  <p:childTnLst>
                                    <p:set>
                                      <p:cBhvr>
                                        <p:cTn id="38" dur="1" fill="hold">
                                          <p:stCondLst>
                                            <p:cond delay="0"/>
                                          </p:stCondLst>
                                        </p:cTn>
                                        <p:tgtEl>
                                          <p:spTgt spid="26627">
                                            <p:txEl>
                                              <p:pRg st="5" end="5"/>
                                            </p:txEl>
                                          </p:spTgt>
                                        </p:tgtEl>
                                        <p:attrNameLst>
                                          <p:attrName>style.visibility</p:attrName>
                                        </p:attrNameLst>
                                      </p:cBhvr>
                                      <p:to>
                                        <p:strVal val="visible"/>
                                      </p:to>
                                    </p:set>
                                    <p:anim calcmode="lin" valueType="num">
                                      <p:cBhvr additive="base">
                                        <p:cTn id="39"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6627">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000"/>
                            </p:stCondLst>
                            <p:childTnLst>
                              <p:par>
                                <p:cTn id="42" presetID="2" presetClass="entr" presetSubtype="4" fill="hold" grpId="0" nodeType="afterEffect">
                                  <p:stCondLst>
                                    <p:cond delay="0"/>
                                  </p:stCondLst>
                                  <p:childTnLst>
                                    <p:set>
                                      <p:cBhvr>
                                        <p:cTn id="43" dur="1" fill="hold">
                                          <p:stCondLst>
                                            <p:cond delay="0"/>
                                          </p:stCondLst>
                                        </p:cTn>
                                        <p:tgtEl>
                                          <p:spTgt spid="26627">
                                            <p:txEl>
                                              <p:pRg st="6" end="6"/>
                                            </p:txEl>
                                          </p:spTgt>
                                        </p:tgtEl>
                                        <p:attrNameLst>
                                          <p:attrName>style.visibility</p:attrName>
                                        </p:attrNameLst>
                                      </p:cBhvr>
                                      <p:to>
                                        <p:strVal val="visible"/>
                                      </p:to>
                                    </p:set>
                                    <p:anim calcmode="lin" valueType="num">
                                      <p:cBhvr additive="base">
                                        <p:cTn id="44" dur="500" fill="hold"/>
                                        <p:tgtEl>
                                          <p:spTgt spid="26627">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6627">
                                            <p:txEl>
                                              <p:pRg st="6" end="6"/>
                                            </p:txEl>
                                          </p:spTgt>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 presetClass="entr" presetSubtype="4" fill="hold" grpId="0" nodeType="afterEffect">
                                  <p:stCondLst>
                                    <p:cond delay="0"/>
                                  </p:stCondLst>
                                  <p:childTnLst>
                                    <p:set>
                                      <p:cBhvr>
                                        <p:cTn id="48" dur="1" fill="hold">
                                          <p:stCondLst>
                                            <p:cond delay="0"/>
                                          </p:stCondLst>
                                        </p:cTn>
                                        <p:tgtEl>
                                          <p:spTgt spid="26627">
                                            <p:txEl>
                                              <p:pRg st="7" end="7"/>
                                            </p:txEl>
                                          </p:spTgt>
                                        </p:tgtEl>
                                        <p:attrNameLst>
                                          <p:attrName>style.visibility</p:attrName>
                                        </p:attrNameLst>
                                      </p:cBhvr>
                                      <p:to>
                                        <p:strVal val="visible"/>
                                      </p:to>
                                    </p:set>
                                    <p:anim calcmode="lin" valueType="num">
                                      <p:cBhvr additive="base">
                                        <p:cTn id="49" dur="500" fill="hold"/>
                                        <p:tgtEl>
                                          <p:spTgt spid="2662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6627">
                                            <p:txEl>
                                              <p:pRg st="7" end="7"/>
                                            </p:txEl>
                                          </p:spTgt>
                                        </p:tgtEl>
                                        <p:attrNameLst>
                                          <p:attrName>ppt_y</p:attrName>
                                        </p:attrNameLst>
                                      </p:cBhvr>
                                      <p:tavLst>
                                        <p:tav tm="0">
                                          <p:val>
                                            <p:strVal val="1+#ppt_h/2"/>
                                          </p:val>
                                        </p:tav>
                                        <p:tav tm="100000">
                                          <p:val>
                                            <p:strVal val="#ppt_y"/>
                                          </p:val>
                                        </p:tav>
                                      </p:tavLst>
                                    </p:anim>
                                  </p:childTnLst>
                                </p:cTn>
                              </p:par>
                            </p:childTnLst>
                          </p:cTn>
                        </p:par>
                        <p:par>
                          <p:cTn id="51" fill="hold">
                            <p:stCondLst>
                              <p:cond delay="3000"/>
                            </p:stCondLst>
                            <p:childTnLst>
                              <p:par>
                                <p:cTn id="52" presetID="2" presetClass="entr" presetSubtype="4" fill="hold" grpId="0" nodeType="afterEffect">
                                  <p:stCondLst>
                                    <p:cond delay="0"/>
                                  </p:stCondLst>
                                  <p:childTnLst>
                                    <p:set>
                                      <p:cBhvr>
                                        <p:cTn id="53" dur="1" fill="hold">
                                          <p:stCondLst>
                                            <p:cond delay="0"/>
                                          </p:stCondLst>
                                        </p:cTn>
                                        <p:tgtEl>
                                          <p:spTgt spid="26627">
                                            <p:txEl>
                                              <p:pRg st="8" end="8"/>
                                            </p:txEl>
                                          </p:spTgt>
                                        </p:tgtEl>
                                        <p:attrNameLst>
                                          <p:attrName>style.visibility</p:attrName>
                                        </p:attrNameLst>
                                      </p:cBhvr>
                                      <p:to>
                                        <p:strVal val="visible"/>
                                      </p:to>
                                    </p:set>
                                    <p:anim calcmode="lin" valueType="num">
                                      <p:cBhvr additive="base">
                                        <p:cTn id="54" dur="500" fill="hold"/>
                                        <p:tgtEl>
                                          <p:spTgt spid="26627">
                                            <p:txEl>
                                              <p:pRg st="8" end="8"/>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2662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26627">
                                            <p:txEl>
                                              <p:pRg st="9" end="9"/>
                                            </p:txEl>
                                          </p:spTgt>
                                        </p:tgtEl>
                                        <p:attrNameLst>
                                          <p:attrName>style.visibility</p:attrName>
                                        </p:attrNameLst>
                                      </p:cBhvr>
                                      <p:to>
                                        <p:strVal val="visible"/>
                                      </p:to>
                                    </p:set>
                                    <p:anim calcmode="lin" valueType="num">
                                      <p:cBhvr additive="base">
                                        <p:cTn id="60" dur="500" fill="hold"/>
                                        <p:tgtEl>
                                          <p:spTgt spid="26627">
                                            <p:txEl>
                                              <p:pRg st="9" end="9"/>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6627">
                                            <p:txEl>
                                              <p:pRg st="9" end="9"/>
                                            </p:txEl>
                                          </p:spTgt>
                                        </p:tgtEl>
                                        <p:attrNameLst>
                                          <p:attrName>ppt_y</p:attrName>
                                        </p:attrNameLst>
                                      </p:cBhvr>
                                      <p:tavLst>
                                        <p:tav tm="0">
                                          <p:val>
                                            <p:strVal val="1+#ppt_h/2"/>
                                          </p:val>
                                        </p:tav>
                                        <p:tav tm="100000">
                                          <p:val>
                                            <p:strVal val="#ppt_y"/>
                                          </p:val>
                                        </p:tav>
                                      </p:tavLst>
                                    </p:anim>
                                  </p:childTnLst>
                                </p:cTn>
                              </p:par>
                            </p:childTnLst>
                          </p:cTn>
                        </p:par>
                        <p:par>
                          <p:cTn id="62" fill="hold">
                            <p:stCondLst>
                              <p:cond delay="500"/>
                            </p:stCondLst>
                            <p:childTnLst>
                              <p:par>
                                <p:cTn id="63" presetID="2" presetClass="entr" presetSubtype="4" fill="hold" grpId="0" nodeType="afterEffect">
                                  <p:stCondLst>
                                    <p:cond delay="0"/>
                                  </p:stCondLst>
                                  <p:childTnLst>
                                    <p:set>
                                      <p:cBhvr>
                                        <p:cTn id="64" dur="1" fill="hold">
                                          <p:stCondLst>
                                            <p:cond delay="0"/>
                                          </p:stCondLst>
                                        </p:cTn>
                                        <p:tgtEl>
                                          <p:spTgt spid="26627">
                                            <p:txEl>
                                              <p:pRg st="10" end="10"/>
                                            </p:txEl>
                                          </p:spTgt>
                                        </p:tgtEl>
                                        <p:attrNameLst>
                                          <p:attrName>style.visibility</p:attrName>
                                        </p:attrNameLst>
                                      </p:cBhvr>
                                      <p:to>
                                        <p:strVal val="visible"/>
                                      </p:to>
                                    </p:set>
                                    <p:anim calcmode="lin" valueType="num">
                                      <p:cBhvr additive="base">
                                        <p:cTn id="65" dur="500" fill="hold"/>
                                        <p:tgtEl>
                                          <p:spTgt spid="26627">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662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943678"/>
            <a:ext cx="7560840" cy="757130"/>
          </a:xfrm>
          <a:prstGeom prst="rect">
            <a:avLst/>
          </a:prstGeom>
        </p:spPr>
        <p:txBody>
          <a:bodyPr wrap="square">
            <a:spAutoFit/>
          </a:bodyPr>
          <a:lstStyle/>
          <a:p>
            <a:pPr>
              <a:lnSpc>
                <a:spcPct val="90000"/>
              </a:lnSpc>
            </a:pPr>
            <a:r>
              <a:rPr lang="en-US" sz="2400" b="1" dirty="0" smtClean="0"/>
              <a:t>Matthias J. </a:t>
            </a:r>
            <a:r>
              <a:rPr lang="en-US" sz="2400" b="1" dirty="0" err="1" smtClean="0"/>
              <a:t>Schleiden</a:t>
            </a:r>
            <a:r>
              <a:rPr lang="ru-RU" sz="2400" b="1" dirty="0" smtClean="0"/>
              <a:t> </a:t>
            </a:r>
            <a:r>
              <a:rPr lang="ru-RU" sz="2400" dirty="0" smtClean="0"/>
              <a:t>–</a:t>
            </a:r>
            <a:r>
              <a:rPr lang="en-US" sz="2400" dirty="0" smtClean="0"/>
              <a:t> “</a:t>
            </a:r>
            <a:r>
              <a:rPr lang="ru-RU" sz="2400" dirty="0" err="1" smtClean="0"/>
              <a:t>all</a:t>
            </a:r>
            <a:r>
              <a:rPr lang="ru-RU" sz="2400" dirty="0" smtClean="0"/>
              <a:t> </a:t>
            </a:r>
            <a:r>
              <a:rPr lang="ru-RU" sz="2400" dirty="0" err="1" smtClean="0"/>
              <a:t>plants</a:t>
            </a:r>
            <a:r>
              <a:rPr lang="ru-RU" sz="2400" dirty="0" smtClean="0"/>
              <a:t> </a:t>
            </a:r>
            <a:r>
              <a:rPr lang="ru-RU" sz="2400" dirty="0" err="1" smtClean="0"/>
              <a:t>are</a:t>
            </a:r>
            <a:r>
              <a:rPr lang="ru-RU" sz="2400" dirty="0" smtClean="0"/>
              <a:t> </a:t>
            </a:r>
            <a:r>
              <a:rPr lang="ru-RU" sz="2400" dirty="0" err="1" smtClean="0"/>
              <a:t>made</a:t>
            </a:r>
            <a:r>
              <a:rPr lang="ru-RU" sz="2400" dirty="0" smtClean="0"/>
              <a:t> </a:t>
            </a:r>
            <a:r>
              <a:rPr lang="ru-RU" sz="2400" dirty="0" err="1" smtClean="0"/>
              <a:t>of</a:t>
            </a:r>
            <a:r>
              <a:rPr lang="ru-RU" sz="2400" dirty="0" smtClean="0"/>
              <a:t> </a:t>
            </a:r>
            <a:r>
              <a:rPr lang="ru-RU" sz="2400" dirty="0" err="1" smtClean="0"/>
              <a:t>cells</a:t>
            </a:r>
            <a:r>
              <a:rPr lang="en-US" sz="2400" dirty="0" smtClean="0"/>
              <a:t>”</a:t>
            </a:r>
            <a:r>
              <a:rPr lang="ru-RU" sz="2400" dirty="0" smtClean="0"/>
              <a:t/>
            </a:r>
            <a:br>
              <a:rPr lang="ru-RU" sz="2400" dirty="0" smtClean="0"/>
            </a:br>
            <a:r>
              <a:rPr lang="en-US" sz="2400" b="1" dirty="0" smtClean="0"/>
              <a:t>Theodor </a:t>
            </a:r>
            <a:r>
              <a:rPr lang="ru-RU" sz="2400" b="1" dirty="0" err="1" smtClean="0"/>
              <a:t>Schwann</a:t>
            </a:r>
            <a:r>
              <a:rPr lang="ru-RU" sz="2400" b="1" dirty="0" smtClean="0"/>
              <a:t> </a:t>
            </a:r>
            <a:r>
              <a:rPr lang="ru-RU" sz="2400" dirty="0" smtClean="0"/>
              <a:t>–</a:t>
            </a:r>
            <a:r>
              <a:rPr lang="en-US" sz="2400" dirty="0" smtClean="0"/>
              <a:t> “</a:t>
            </a:r>
            <a:r>
              <a:rPr lang="ru-RU" sz="2400" dirty="0" err="1" smtClean="0"/>
              <a:t>all</a:t>
            </a:r>
            <a:r>
              <a:rPr lang="ru-RU" sz="2400" dirty="0" smtClean="0"/>
              <a:t> </a:t>
            </a:r>
            <a:r>
              <a:rPr lang="ru-RU" sz="2400" dirty="0" err="1" smtClean="0"/>
              <a:t>living</a:t>
            </a:r>
            <a:r>
              <a:rPr lang="ru-RU" sz="2400" dirty="0" smtClean="0"/>
              <a:t> </a:t>
            </a:r>
            <a:r>
              <a:rPr lang="ru-RU" sz="2400" dirty="0" err="1" smtClean="0"/>
              <a:t>things</a:t>
            </a:r>
            <a:r>
              <a:rPr lang="ru-RU" sz="2400" dirty="0" smtClean="0"/>
              <a:t> </a:t>
            </a:r>
            <a:r>
              <a:rPr lang="ru-RU" sz="2400" dirty="0" err="1" smtClean="0"/>
              <a:t>are</a:t>
            </a:r>
            <a:r>
              <a:rPr lang="ru-RU" sz="2400" dirty="0" smtClean="0"/>
              <a:t> </a:t>
            </a:r>
            <a:r>
              <a:rPr lang="ru-RU" sz="2400" dirty="0" err="1" smtClean="0"/>
              <a:t>made</a:t>
            </a:r>
            <a:r>
              <a:rPr lang="ru-RU" sz="2400" dirty="0" smtClean="0"/>
              <a:t> </a:t>
            </a:r>
            <a:r>
              <a:rPr lang="ru-RU" sz="2400" dirty="0" err="1" smtClean="0"/>
              <a:t>up</a:t>
            </a:r>
            <a:r>
              <a:rPr lang="ru-RU" sz="2400" dirty="0" smtClean="0"/>
              <a:t> </a:t>
            </a:r>
            <a:r>
              <a:rPr lang="ru-RU" sz="2400" dirty="0" err="1" smtClean="0"/>
              <a:t>of</a:t>
            </a:r>
            <a:r>
              <a:rPr lang="ru-RU" sz="2400" dirty="0" smtClean="0"/>
              <a:t> </a:t>
            </a:r>
            <a:r>
              <a:rPr lang="ru-RU" sz="2400" dirty="0" err="1" smtClean="0"/>
              <a:t>cells</a:t>
            </a:r>
            <a:r>
              <a:rPr lang="en-US" sz="2400" dirty="0" smtClean="0"/>
              <a:t>”</a:t>
            </a:r>
            <a:endParaRPr lang="ru-RU" sz="2400" dirty="0"/>
          </a:p>
        </p:txBody>
      </p:sp>
      <p:pic>
        <p:nvPicPr>
          <p:cNvPr id="3" name="Picture 10" descr="HSmatthi"/>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19672" y="1742497"/>
            <a:ext cx="1800200" cy="2179189"/>
          </a:xfrm>
          <a:prstGeom prst="rect">
            <a:avLst/>
          </a:prstGeom>
          <a:noFill/>
        </p:spPr>
      </p:pic>
      <p:pic>
        <p:nvPicPr>
          <p:cNvPr id="27650" name="Picture 2" descr="http://www.famousscientists.org/images1/theodor-schwann-placeholde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07904" y="1744013"/>
            <a:ext cx="1800199" cy="2160239"/>
          </a:xfrm>
          <a:prstGeom prst="rect">
            <a:avLst/>
          </a:prstGeom>
          <a:noFill/>
        </p:spPr>
      </p:pic>
      <p:sp>
        <p:nvSpPr>
          <p:cNvPr id="7" name="Прямоугольник 6"/>
          <p:cNvSpPr/>
          <p:nvPr/>
        </p:nvSpPr>
        <p:spPr>
          <a:xfrm>
            <a:off x="1259632" y="4442336"/>
            <a:ext cx="6984776" cy="1938992"/>
          </a:xfrm>
          <a:prstGeom prst="rect">
            <a:avLst/>
          </a:prstGeom>
        </p:spPr>
        <p:txBody>
          <a:bodyPr wrap="square">
            <a:spAutoFit/>
          </a:bodyPr>
          <a:lstStyle/>
          <a:p>
            <a:r>
              <a:rPr lang="en-US" sz="2400" b="1" dirty="0" err="1" smtClean="0"/>
              <a:t>Schleiden</a:t>
            </a:r>
            <a:r>
              <a:rPr lang="en-US" sz="2400" b="1" dirty="0" smtClean="0"/>
              <a:t> &amp; </a:t>
            </a:r>
            <a:r>
              <a:rPr lang="ru-RU" sz="2400" b="1" dirty="0" err="1" smtClean="0"/>
              <a:t>Schwann</a:t>
            </a:r>
            <a:r>
              <a:rPr lang="ru-RU" sz="2400" b="1" dirty="0" smtClean="0"/>
              <a:t> </a:t>
            </a:r>
            <a:r>
              <a:rPr lang="en-US" sz="2400" b="1" dirty="0" smtClean="0"/>
              <a:t>1839:</a:t>
            </a:r>
            <a:r>
              <a:rPr lang="en-US" sz="2400" i="1" dirty="0" smtClean="0"/>
              <a:t> </a:t>
            </a:r>
          </a:p>
          <a:p>
            <a:pPr>
              <a:buFontTx/>
              <a:buChar char="-"/>
            </a:pPr>
            <a:r>
              <a:rPr lang="en-US" sz="2400" i="1" dirty="0" smtClean="0"/>
              <a:t> “all organisms are composed of cells. </a:t>
            </a:r>
          </a:p>
          <a:p>
            <a:pPr>
              <a:buFontTx/>
              <a:buChar char="-"/>
            </a:pPr>
            <a:r>
              <a:rPr lang="en-US" sz="2400" dirty="0" smtClean="0"/>
              <a:t> all living cells are </a:t>
            </a:r>
            <a:r>
              <a:rPr lang="en-US" sz="2400" i="1" dirty="0" smtClean="0"/>
              <a:t>structurally similar</a:t>
            </a:r>
            <a:r>
              <a:rPr lang="en-US" sz="2400" dirty="0" smtClean="0"/>
              <a:t> to one another”</a:t>
            </a:r>
          </a:p>
          <a:p>
            <a:r>
              <a:rPr lang="en-US" sz="2400" b="1" dirty="0" smtClean="0"/>
              <a:t>Rudolf Virchow</a:t>
            </a:r>
            <a:r>
              <a:rPr lang="en-US" sz="2400" dirty="0" smtClean="0"/>
              <a:t> </a:t>
            </a:r>
            <a:r>
              <a:rPr lang="en-US" sz="2400" b="1" dirty="0" smtClean="0"/>
              <a:t>1855: “</a:t>
            </a:r>
            <a:r>
              <a:rPr lang="en-US" sz="2400" b="1" i="1" dirty="0" smtClean="0"/>
              <a:t>Omnis </a:t>
            </a:r>
            <a:r>
              <a:rPr lang="en-US" sz="2400" b="1" i="1" dirty="0" err="1" smtClean="0"/>
              <a:t>cellula</a:t>
            </a:r>
            <a:r>
              <a:rPr lang="en-US" sz="2400" b="1" i="1" dirty="0" smtClean="0"/>
              <a:t> e </a:t>
            </a:r>
            <a:r>
              <a:rPr lang="en-US" sz="2400" b="1" i="1" dirty="0" err="1" smtClean="0"/>
              <a:t>cellula</a:t>
            </a:r>
            <a:r>
              <a:rPr lang="en-US" sz="2400" b="1" i="1" dirty="0" smtClean="0"/>
              <a:t>”</a:t>
            </a:r>
            <a:endParaRPr lang="ru-RU" sz="2400" dirty="0" smtClean="0"/>
          </a:p>
          <a:p>
            <a:r>
              <a:rPr lang="en-US" sz="2400" dirty="0" smtClean="0"/>
              <a:t> - “all cells arise from the division of preexisting cells”</a:t>
            </a:r>
            <a:endParaRPr lang="ru-RU" sz="2400" dirty="0"/>
          </a:p>
        </p:txBody>
      </p:sp>
      <p:pic>
        <p:nvPicPr>
          <p:cNvPr id="27652" name="Picture 4" descr="Rudolf Virchow."/>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00159" y="1844824"/>
            <a:ext cx="1740193" cy="2088232"/>
          </a:xfrm>
          <a:prstGeom prst="rect">
            <a:avLst/>
          </a:prstGeom>
          <a:noFill/>
        </p:spPr>
      </p:pic>
      <p:sp>
        <p:nvSpPr>
          <p:cNvPr id="8" name="Прямоугольник 7"/>
          <p:cNvSpPr/>
          <p:nvPr/>
        </p:nvSpPr>
        <p:spPr>
          <a:xfrm>
            <a:off x="1475656" y="3831431"/>
            <a:ext cx="6336704" cy="461665"/>
          </a:xfrm>
          <a:prstGeom prst="rect">
            <a:avLst/>
          </a:prstGeom>
        </p:spPr>
        <p:txBody>
          <a:bodyPr wrap="square">
            <a:spAutoFit/>
          </a:bodyPr>
          <a:lstStyle/>
          <a:p>
            <a:r>
              <a:rPr lang="en-US" b="1" dirty="0" smtClean="0"/>
              <a:t> </a:t>
            </a:r>
            <a:r>
              <a:rPr lang="en-US" sz="2400" b="1" dirty="0" smtClean="0"/>
              <a:t>M.J. </a:t>
            </a:r>
            <a:r>
              <a:rPr lang="en-US" sz="2400" b="1" dirty="0" err="1" smtClean="0"/>
              <a:t>Schleiden</a:t>
            </a:r>
            <a:r>
              <a:rPr lang="en-US" sz="2400" b="1" dirty="0" smtClean="0"/>
              <a:t>       T. </a:t>
            </a:r>
            <a:r>
              <a:rPr lang="ru-RU" sz="2400" b="1" dirty="0" err="1" smtClean="0"/>
              <a:t>Schwann</a:t>
            </a:r>
            <a:r>
              <a:rPr lang="en-US" sz="2400" b="1" dirty="0" smtClean="0"/>
              <a:t>             R. Virchow</a:t>
            </a:r>
          </a:p>
        </p:txBody>
      </p:sp>
      <p:sp>
        <p:nvSpPr>
          <p:cNvPr id="10" name="Номер слайда 9"/>
          <p:cNvSpPr>
            <a:spLocks noGrp="1"/>
          </p:cNvSpPr>
          <p:nvPr>
            <p:ph type="sldNum" sz="quarter" idx="12"/>
          </p:nvPr>
        </p:nvSpPr>
        <p:spPr/>
        <p:txBody>
          <a:bodyPr/>
          <a:lstStyle/>
          <a:p>
            <a:fld id="{D4FEE247-F1D9-4978-BC24-E4E20778E7B9}" type="slidenum">
              <a:rPr lang="ru-RU" smtClean="0"/>
              <a:pPr/>
              <a:t>7</a:t>
            </a:fld>
            <a:endParaRPr lang="ru-RU"/>
          </a:p>
        </p:txBody>
      </p:sp>
      <p:sp>
        <p:nvSpPr>
          <p:cNvPr id="9" name="Прямоугольник 8"/>
          <p:cNvSpPr/>
          <p:nvPr/>
        </p:nvSpPr>
        <p:spPr>
          <a:xfrm>
            <a:off x="1331640" y="0"/>
            <a:ext cx="6408712"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600" b="1" dirty="0" smtClean="0"/>
              <a:t>Founders  of  the  cell  theory          </a:t>
            </a:r>
            <a:r>
              <a:rPr lang="ru-RU" sz="3600" b="1" dirty="0" smtClean="0"/>
              <a:t> </a:t>
            </a:r>
            <a:endParaRPr lang="ru-RU"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rrowheads="1"/>
          </p:cNvSpPr>
          <p:nvPr>
            <p:ph type="title"/>
          </p:nvPr>
        </p:nvSpPr>
        <p:spPr>
          <a:xfrm>
            <a:off x="-36511" y="-27384"/>
            <a:ext cx="4464496" cy="592237"/>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dirty="0"/>
              <a:t>Nucleus</a:t>
            </a:r>
            <a:endParaRPr lang="ru-RU" dirty="0"/>
          </a:p>
        </p:txBody>
      </p:sp>
      <p:sp>
        <p:nvSpPr>
          <p:cNvPr id="70659" name="Rectangle 3"/>
          <p:cNvSpPr>
            <a:spLocks noGrp="1" noRot="1" noChangeArrowheads="1"/>
          </p:cNvSpPr>
          <p:nvPr>
            <p:ph type="body" sz="half" idx="1"/>
          </p:nvPr>
        </p:nvSpPr>
        <p:spPr>
          <a:xfrm>
            <a:off x="1" y="692696"/>
            <a:ext cx="3851919" cy="5327650"/>
          </a:xfrm>
        </p:spPr>
        <p:txBody>
          <a:bodyPr>
            <a:normAutofit/>
          </a:bodyPr>
          <a:lstStyle/>
          <a:p>
            <a:pPr marL="173038" indent="-173038">
              <a:lnSpc>
                <a:spcPct val="80000"/>
              </a:lnSpc>
              <a:buNone/>
            </a:pPr>
            <a:r>
              <a:rPr lang="en-US" sz="2400" dirty="0"/>
              <a:t>The cell nucleus is a conspicuous membrane-bound cellular organelle. </a:t>
            </a:r>
          </a:p>
          <a:p>
            <a:pPr marL="173038" indent="-173038">
              <a:lnSpc>
                <a:spcPct val="80000"/>
              </a:lnSpc>
            </a:pPr>
            <a:r>
              <a:rPr lang="en-US" sz="2400" dirty="0">
                <a:solidFill>
                  <a:srgbClr val="FF0066"/>
                </a:solidFill>
              </a:rPr>
              <a:t>It functions to:</a:t>
            </a:r>
          </a:p>
          <a:p>
            <a:pPr marL="0" indent="173038">
              <a:lnSpc>
                <a:spcPct val="80000"/>
              </a:lnSpc>
              <a:buNone/>
            </a:pPr>
            <a:r>
              <a:rPr lang="en-US" sz="2400" b="1" u="sng" dirty="0">
                <a:solidFill>
                  <a:schemeClr val="folHlink"/>
                </a:solidFill>
              </a:rPr>
              <a:t>Store genes</a:t>
            </a:r>
            <a:r>
              <a:rPr lang="en-US" sz="2400" dirty="0"/>
              <a:t> into </a:t>
            </a:r>
            <a:r>
              <a:rPr lang="en-US" sz="2400" dirty="0" err="1" smtClean="0"/>
              <a:t>chrs</a:t>
            </a:r>
            <a:r>
              <a:rPr lang="en-US" sz="2400" dirty="0" smtClean="0"/>
              <a:t> </a:t>
            </a:r>
            <a:r>
              <a:rPr lang="en-US" sz="2400" dirty="0"/>
              <a:t>to allow cell division</a:t>
            </a:r>
          </a:p>
          <a:p>
            <a:pPr marL="0" indent="173038">
              <a:lnSpc>
                <a:spcPct val="80000"/>
              </a:lnSpc>
              <a:buNone/>
            </a:pPr>
            <a:r>
              <a:rPr lang="en-US" sz="2400" b="1" u="sng" dirty="0">
                <a:solidFill>
                  <a:schemeClr val="folHlink"/>
                </a:solidFill>
              </a:rPr>
              <a:t>Produce messages</a:t>
            </a:r>
            <a:r>
              <a:rPr lang="en-US" sz="2400" dirty="0"/>
              <a:t> </a:t>
            </a:r>
            <a:r>
              <a:rPr lang="en-US" sz="2400" dirty="0" smtClean="0"/>
              <a:t>(mRNA</a:t>
            </a:r>
            <a:r>
              <a:rPr lang="en-US" sz="2400" dirty="0"/>
              <a:t>) that code for proteins</a:t>
            </a:r>
          </a:p>
          <a:p>
            <a:pPr marL="0" indent="173038">
              <a:lnSpc>
                <a:spcPct val="80000"/>
              </a:lnSpc>
              <a:buNone/>
            </a:pPr>
            <a:r>
              <a:rPr lang="en-US" sz="2400" b="1" u="sng" dirty="0">
                <a:solidFill>
                  <a:schemeClr val="folHlink"/>
                </a:solidFill>
              </a:rPr>
              <a:t>Transport</a:t>
            </a:r>
            <a:r>
              <a:rPr lang="en-US" sz="2400" dirty="0"/>
              <a:t> regulatory factors and gene products </a:t>
            </a:r>
            <a:r>
              <a:rPr lang="en-US" sz="2400" dirty="0" smtClean="0"/>
              <a:t>via </a:t>
            </a:r>
            <a:r>
              <a:rPr lang="en-US" sz="2400" dirty="0"/>
              <a:t>nuclear pores</a:t>
            </a:r>
          </a:p>
          <a:p>
            <a:pPr marL="173038" indent="-173038">
              <a:lnSpc>
                <a:spcPct val="80000"/>
              </a:lnSpc>
              <a:buNone/>
            </a:pPr>
            <a:r>
              <a:rPr lang="en-US" sz="2400" b="1" u="sng" dirty="0" err="1">
                <a:solidFill>
                  <a:schemeClr val="folHlink"/>
                </a:solidFill>
              </a:rPr>
              <a:t>Organise</a:t>
            </a:r>
            <a:r>
              <a:rPr lang="en-US" sz="2400" b="1" u="sng" dirty="0">
                <a:solidFill>
                  <a:schemeClr val="folHlink"/>
                </a:solidFill>
              </a:rPr>
              <a:t> the </a:t>
            </a:r>
            <a:r>
              <a:rPr lang="en-US" sz="2400" b="1" u="sng" dirty="0" err="1">
                <a:solidFill>
                  <a:schemeClr val="folHlink"/>
                </a:solidFill>
              </a:rPr>
              <a:t>incoiling</a:t>
            </a:r>
            <a:r>
              <a:rPr lang="en-US" sz="2400" b="1" u="sng" dirty="0">
                <a:solidFill>
                  <a:schemeClr val="folHlink"/>
                </a:solidFill>
              </a:rPr>
              <a:t> of DNA</a:t>
            </a:r>
            <a:r>
              <a:rPr lang="en-US" sz="2400" dirty="0"/>
              <a:t> to replicate key genes</a:t>
            </a:r>
            <a:endParaRPr lang="ru-RU" sz="2400" dirty="0"/>
          </a:p>
        </p:txBody>
      </p:sp>
      <p:pic>
        <p:nvPicPr>
          <p:cNvPr id="70661" name="Picture 5" descr="07-09-Nucleus-L"/>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3851540" y="-18094"/>
            <a:ext cx="5328972" cy="6876094"/>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Effect transition="in" filter="blinds(horizontal)">
                                      <p:cBhvr>
                                        <p:cTn id="7" dur="500"/>
                                        <p:tgtEl>
                                          <p:spTgt spid="70659">
                                            <p:txEl>
                                              <p:pRg st="0" end="0"/>
                                            </p:txEl>
                                          </p:spTgt>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0659">
                                            <p:txEl>
                                              <p:pRg st="1" end="1"/>
                                            </p:txEl>
                                          </p:spTgt>
                                        </p:tgtEl>
                                        <p:attrNameLst>
                                          <p:attrName>style.visibility</p:attrName>
                                        </p:attrNameLst>
                                      </p:cBhvr>
                                      <p:to>
                                        <p:strVal val="visible"/>
                                      </p:to>
                                    </p:set>
                                    <p:animEffect transition="in" filter="blinds(horizontal)">
                                      <p:cBhvr>
                                        <p:cTn id="11" dur="500"/>
                                        <p:tgtEl>
                                          <p:spTgt spid="70659">
                                            <p:txEl>
                                              <p:pRg st="1" end="1"/>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70659">
                                            <p:txEl>
                                              <p:pRg st="2" end="2"/>
                                            </p:txEl>
                                          </p:spTgt>
                                        </p:tgtEl>
                                        <p:attrNameLst>
                                          <p:attrName>style.visibility</p:attrName>
                                        </p:attrNameLst>
                                      </p:cBhvr>
                                      <p:to>
                                        <p:strVal val="visible"/>
                                      </p:to>
                                    </p:set>
                                    <p:animEffect transition="in" filter="blinds(horizontal)">
                                      <p:cBhvr>
                                        <p:cTn id="15" dur="500"/>
                                        <p:tgtEl>
                                          <p:spTgt spid="70659">
                                            <p:txEl>
                                              <p:pRg st="2" end="2"/>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70659">
                                            <p:txEl>
                                              <p:pRg st="3" end="3"/>
                                            </p:txEl>
                                          </p:spTgt>
                                        </p:tgtEl>
                                        <p:attrNameLst>
                                          <p:attrName>style.visibility</p:attrName>
                                        </p:attrNameLst>
                                      </p:cBhvr>
                                      <p:to>
                                        <p:strVal val="visible"/>
                                      </p:to>
                                    </p:set>
                                    <p:animEffect transition="in" filter="blinds(horizontal)">
                                      <p:cBhvr>
                                        <p:cTn id="19" dur="500"/>
                                        <p:tgtEl>
                                          <p:spTgt spid="70659">
                                            <p:txEl>
                                              <p:pRg st="3" end="3"/>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70659">
                                            <p:txEl>
                                              <p:pRg st="4" end="4"/>
                                            </p:txEl>
                                          </p:spTgt>
                                        </p:tgtEl>
                                        <p:attrNameLst>
                                          <p:attrName>style.visibility</p:attrName>
                                        </p:attrNameLst>
                                      </p:cBhvr>
                                      <p:to>
                                        <p:strVal val="visible"/>
                                      </p:to>
                                    </p:set>
                                    <p:animEffect transition="in" filter="blinds(horizontal)">
                                      <p:cBhvr>
                                        <p:cTn id="23" dur="500"/>
                                        <p:tgtEl>
                                          <p:spTgt spid="70659">
                                            <p:txEl>
                                              <p:pRg st="4" end="4"/>
                                            </p:txEl>
                                          </p:spTgt>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70659">
                                            <p:txEl>
                                              <p:pRg st="5" end="5"/>
                                            </p:txEl>
                                          </p:spTgt>
                                        </p:tgtEl>
                                        <p:attrNameLst>
                                          <p:attrName>style.visibility</p:attrName>
                                        </p:attrNameLst>
                                      </p:cBhvr>
                                      <p:to>
                                        <p:strVal val="visible"/>
                                      </p:to>
                                    </p:set>
                                    <p:animEffect transition="in" filter="blinds(horizontal)">
                                      <p:cBhvr>
                                        <p:cTn id="27" dur="500"/>
                                        <p:tgtEl>
                                          <p:spTgt spid="70659">
                                            <p:txEl>
                                              <p:pRg st="5" end="5"/>
                                            </p:txEl>
                                          </p:spTgt>
                                        </p:tgtEl>
                                      </p:cBhvr>
                                    </p:animEffect>
                                  </p:childTnLst>
                                </p:cTn>
                              </p:par>
                              <p:par>
                                <p:cTn id="28" presetID="2" presetClass="entr" presetSubtype="4" fill="hold" nodeType="withEffect">
                                  <p:stCondLst>
                                    <p:cond delay="0"/>
                                  </p:stCondLst>
                                  <p:childTnLst>
                                    <p:set>
                                      <p:cBhvr>
                                        <p:cTn id="29" dur="1" fill="hold">
                                          <p:stCondLst>
                                            <p:cond delay="0"/>
                                          </p:stCondLst>
                                        </p:cTn>
                                        <p:tgtEl>
                                          <p:spTgt spid="70661"/>
                                        </p:tgtEl>
                                        <p:attrNameLst>
                                          <p:attrName>style.visibility</p:attrName>
                                        </p:attrNameLst>
                                      </p:cBhvr>
                                      <p:to>
                                        <p:strVal val="visible"/>
                                      </p:to>
                                    </p:set>
                                    <p:anim calcmode="lin" valueType="num">
                                      <p:cBhvr additive="base">
                                        <p:cTn id="30" dur="500" fill="hold"/>
                                        <p:tgtEl>
                                          <p:spTgt spid="70661"/>
                                        </p:tgtEl>
                                        <p:attrNameLst>
                                          <p:attrName>ppt_x</p:attrName>
                                        </p:attrNameLst>
                                      </p:cBhvr>
                                      <p:tavLst>
                                        <p:tav tm="0">
                                          <p:val>
                                            <p:strVal val="#ppt_x"/>
                                          </p:val>
                                        </p:tav>
                                        <p:tav tm="100000">
                                          <p:val>
                                            <p:strVal val="#ppt_x"/>
                                          </p:val>
                                        </p:tav>
                                      </p:tavLst>
                                    </p:anim>
                                    <p:anim calcmode="lin" valueType="num">
                                      <p:cBhvr additive="base">
                                        <p:cTn id="31" dur="500" fill="hold"/>
                                        <p:tgtEl>
                                          <p:spTgt spid="706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3408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Nucleus </a:t>
            </a:r>
            <a:r>
              <a:rPr lang="ru-RU" dirty="0" smtClean="0"/>
              <a:t/>
            </a:r>
            <a:br>
              <a:rPr lang="ru-RU" dirty="0" smtClean="0"/>
            </a:br>
            <a:endParaRPr lang="ru-RU" dirty="0"/>
          </a:p>
        </p:txBody>
      </p:sp>
      <p:sp>
        <p:nvSpPr>
          <p:cNvPr id="3" name="Содержимое 2"/>
          <p:cNvSpPr>
            <a:spLocks noGrp="1"/>
          </p:cNvSpPr>
          <p:nvPr>
            <p:ph idx="1"/>
          </p:nvPr>
        </p:nvSpPr>
        <p:spPr>
          <a:xfrm>
            <a:off x="0" y="692696"/>
            <a:ext cx="9144000" cy="5832648"/>
          </a:xfrm>
        </p:spPr>
        <p:txBody>
          <a:bodyPr>
            <a:normAutofit fontScale="77500" lnSpcReduction="20000"/>
          </a:bodyPr>
          <a:lstStyle/>
          <a:p>
            <a:pPr lvl="0">
              <a:buNone/>
            </a:pPr>
            <a:r>
              <a:rPr lang="en-US" b="1" dirty="0" smtClean="0">
                <a:solidFill>
                  <a:srgbClr val="0070C0"/>
                </a:solidFill>
              </a:rPr>
              <a:t>contains:</a:t>
            </a:r>
          </a:p>
          <a:p>
            <a:pPr lvl="0"/>
            <a:r>
              <a:rPr lang="en-US" b="1" dirty="0" smtClean="0"/>
              <a:t>chromosomes</a:t>
            </a:r>
            <a:endParaRPr lang="ru-RU" dirty="0" smtClean="0"/>
          </a:p>
          <a:p>
            <a:pPr lvl="0"/>
            <a:r>
              <a:rPr lang="en-US" b="1" dirty="0" smtClean="0"/>
              <a:t>enzymes</a:t>
            </a:r>
            <a:r>
              <a:rPr lang="en-US" dirty="0" smtClean="0"/>
              <a:t> for DNA replication &amp; RNA transcription, processing and transport  </a:t>
            </a:r>
            <a:endParaRPr lang="ru-RU" dirty="0" smtClean="0"/>
          </a:p>
          <a:p>
            <a:pPr lvl="0"/>
            <a:r>
              <a:rPr lang="en-US" b="1" dirty="0" smtClean="0"/>
              <a:t>transcription</a:t>
            </a:r>
            <a:r>
              <a:rPr lang="en-US" dirty="0" smtClean="0"/>
              <a:t> </a:t>
            </a:r>
            <a:r>
              <a:rPr lang="en-US" b="1" dirty="0" smtClean="0"/>
              <a:t>factors</a:t>
            </a:r>
            <a:r>
              <a:rPr lang="en-US" dirty="0" smtClean="0"/>
              <a:t> </a:t>
            </a:r>
            <a:endParaRPr lang="ru-RU" dirty="0" smtClean="0"/>
          </a:p>
          <a:p>
            <a:pPr lvl="0"/>
            <a:r>
              <a:rPr lang="en-US" b="1" dirty="0" smtClean="0"/>
              <a:t>chromatin remodeling factors</a:t>
            </a:r>
            <a:r>
              <a:rPr lang="en-US" dirty="0" smtClean="0"/>
              <a:t> for RNA transcription regulation</a:t>
            </a:r>
            <a:endParaRPr lang="ru-RU" dirty="0" smtClean="0"/>
          </a:p>
          <a:p>
            <a:pPr lvl="0"/>
            <a:r>
              <a:rPr lang="en-US" b="1" dirty="0" smtClean="0"/>
              <a:t>protein-based pores </a:t>
            </a:r>
            <a:r>
              <a:rPr lang="en-US" dirty="0" smtClean="0"/>
              <a:t>- entry/ exit of proteins 17,000 - 60,000 D</a:t>
            </a:r>
            <a:endParaRPr lang="ru-RU" dirty="0" smtClean="0"/>
          </a:p>
          <a:p>
            <a:pPr lvl="0"/>
            <a:r>
              <a:rPr lang="en-US" b="1" dirty="0" smtClean="0"/>
              <a:t>nucleolus </a:t>
            </a:r>
            <a:endParaRPr lang="ru-RU" dirty="0" smtClean="0"/>
          </a:p>
          <a:p>
            <a:pPr lvl="0"/>
            <a:r>
              <a:rPr lang="en-US" b="1" dirty="0" smtClean="0"/>
              <a:t>numerous smaller structures: </a:t>
            </a:r>
            <a:endParaRPr lang="ru-RU" b="1" dirty="0" smtClean="0"/>
          </a:p>
          <a:p>
            <a:pPr>
              <a:buNone/>
            </a:pPr>
            <a:r>
              <a:rPr lang="en-US" b="1" dirty="0" smtClean="0"/>
              <a:t>     </a:t>
            </a:r>
            <a:r>
              <a:rPr lang="en-US" b="1" dirty="0" err="1" smtClean="0"/>
              <a:t>Cajal</a:t>
            </a:r>
            <a:r>
              <a:rPr lang="en-US" b="1" dirty="0" smtClean="0"/>
              <a:t> bodies, </a:t>
            </a:r>
            <a:r>
              <a:rPr lang="en-US" b="1" dirty="0" err="1" smtClean="0"/>
              <a:t>gemini</a:t>
            </a:r>
            <a:r>
              <a:rPr lang="en-US" b="1" dirty="0" smtClean="0"/>
              <a:t> of coiled bodies (GEMS), </a:t>
            </a:r>
            <a:r>
              <a:rPr lang="en-US" b="1" dirty="0" err="1" smtClean="0"/>
              <a:t>interchromatin</a:t>
            </a:r>
            <a:r>
              <a:rPr lang="en-US" b="1" dirty="0" smtClean="0"/>
              <a:t> granule clusters (“speckles”) – </a:t>
            </a:r>
            <a:r>
              <a:rPr lang="en-US" dirty="0" smtClean="0"/>
              <a:t>possibly, for assembly &amp; regulation of </a:t>
            </a:r>
            <a:r>
              <a:rPr lang="en-US" b="1" dirty="0" smtClean="0"/>
              <a:t>small RNA </a:t>
            </a:r>
            <a:r>
              <a:rPr lang="en-US" dirty="0" smtClean="0"/>
              <a:t>&amp; </a:t>
            </a:r>
            <a:r>
              <a:rPr lang="en-US" b="1" dirty="0" smtClean="0"/>
              <a:t>small nuclear </a:t>
            </a:r>
            <a:r>
              <a:rPr lang="en-US" b="1" dirty="0" err="1" smtClean="0"/>
              <a:t>ribonucleoprotein</a:t>
            </a:r>
            <a:r>
              <a:rPr lang="en-US" b="1" dirty="0" smtClean="0"/>
              <a:t> particles </a:t>
            </a:r>
            <a:r>
              <a:rPr lang="en-US" dirty="0" smtClean="0"/>
              <a:t>for </a:t>
            </a:r>
            <a:r>
              <a:rPr lang="en-US" b="1" dirty="0" smtClean="0"/>
              <a:t>processing</a:t>
            </a:r>
            <a:r>
              <a:rPr lang="en-US" dirty="0" smtClean="0"/>
              <a:t> and </a:t>
            </a:r>
            <a:r>
              <a:rPr lang="en-US" b="1" dirty="0" smtClean="0"/>
              <a:t>expression</a:t>
            </a:r>
            <a:r>
              <a:rPr lang="en-US" dirty="0" smtClean="0"/>
              <a:t> of </a:t>
            </a:r>
            <a:r>
              <a:rPr lang="en-US" b="1" dirty="0" smtClean="0"/>
              <a:t>mRNA </a:t>
            </a:r>
            <a:r>
              <a:rPr lang="en-US" dirty="0" smtClean="0"/>
              <a:t>and </a:t>
            </a:r>
            <a:r>
              <a:rPr lang="en-US" b="1" dirty="0" err="1" smtClean="0"/>
              <a:t>rRNA</a:t>
            </a:r>
            <a:r>
              <a:rPr lang="en-US" b="1" dirty="0" smtClean="0"/>
              <a:t> molecules.</a:t>
            </a:r>
            <a:endParaRPr lang="ru-RU" b="1" dirty="0" smtClean="0"/>
          </a:p>
          <a:p>
            <a:pPr>
              <a:buNone/>
            </a:pPr>
            <a:r>
              <a:rPr lang="en-US" sz="4600" b="1" baseline="-25000" dirty="0" smtClean="0">
                <a:solidFill>
                  <a:srgbClr val="0070C0"/>
                </a:solidFill>
                <a:cs typeface="Arial" pitchFamily="34" charset="0"/>
              </a:rPr>
              <a:t>has outer membrane </a:t>
            </a:r>
            <a:r>
              <a:rPr lang="en-US" sz="4600" baseline="-25000" dirty="0" smtClean="0">
                <a:cs typeface="Arial" pitchFamily="34" charset="0"/>
              </a:rPr>
              <a:t>continuous with the membranes of the rough endoplasmic reticulum (RER).</a:t>
            </a:r>
            <a:endParaRPr lang="ru-RU" sz="4600" dirty="0">
              <a:cs typeface="Arial" pitchFamily="34" charset="0"/>
            </a:endParaRPr>
          </a:p>
        </p:txBody>
      </p:sp>
      <p:sp>
        <p:nvSpPr>
          <p:cNvPr id="4" name="Номер слайда 3"/>
          <p:cNvSpPr>
            <a:spLocks noGrp="1"/>
          </p:cNvSpPr>
          <p:nvPr>
            <p:ph type="sldNum" sz="quarter" idx="12"/>
          </p:nvPr>
        </p:nvSpPr>
        <p:spPr/>
        <p:txBody>
          <a:bodyPr/>
          <a:lstStyle/>
          <a:p>
            <a:fld id="{D4FEE247-F1D9-4978-BC24-E4E20778E7B9}" type="slidenum">
              <a:rPr lang="ru-RU" smtClean="0"/>
              <a:pPr/>
              <a:t>71</a:t>
            </a:fld>
            <a:endParaRPr lang="ru-RU"/>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4"/>
          <p:cNvSpPr>
            <a:spLocks noGrp="1" noRot="1" noChangeArrowheads="1"/>
          </p:cNvSpPr>
          <p:nvPr>
            <p:ph type="title"/>
          </p:nvPr>
        </p:nvSpPr>
        <p:spPr>
          <a:xfrm>
            <a:off x="0" y="548680"/>
            <a:ext cx="9144000" cy="792089"/>
          </a:xfrm>
        </p:spPr>
        <p:txBody>
          <a:bodyPr>
            <a:normAutofit fontScale="90000"/>
          </a:bodyPr>
          <a:lstStyle/>
          <a:p>
            <a:pPr algn="l"/>
            <a:r>
              <a:rPr lang="ru-RU" sz="2000" b="1" i="1" dirty="0" err="1">
                <a:latin typeface="Arial" pitchFamily="34" charset="0"/>
                <a:cs typeface="Arial" pitchFamily="34" charset="0"/>
              </a:rPr>
              <a:t>Heterochromatin</a:t>
            </a:r>
            <a:r>
              <a:rPr lang="ru-RU" sz="2000" dirty="0">
                <a:latin typeface="Arial" pitchFamily="34" charset="0"/>
                <a:cs typeface="Arial" pitchFamily="34" charset="0"/>
              </a:rPr>
              <a:t> </a:t>
            </a:r>
            <a:r>
              <a:rPr lang="ru-RU" sz="2000" dirty="0" smtClean="0">
                <a:latin typeface="Arial" pitchFamily="34" charset="0"/>
                <a:cs typeface="Arial" pitchFamily="34" charset="0"/>
              </a:rPr>
              <a:t>- </a:t>
            </a:r>
            <a:r>
              <a:rPr lang="ru-RU" sz="2000" dirty="0" err="1">
                <a:latin typeface="Arial" pitchFamily="34" charset="0"/>
                <a:cs typeface="Arial" pitchFamily="34" charset="0"/>
              </a:rPr>
              <a:t>tightly</a:t>
            </a:r>
            <a:r>
              <a:rPr lang="ru-RU" sz="2000" dirty="0">
                <a:latin typeface="Arial" pitchFamily="34" charset="0"/>
                <a:cs typeface="Arial" pitchFamily="34" charset="0"/>
              </a:rPr>
              <a:t> </a:t>
            </a:r>
            <a:r>
              <a:rPr lang="ru-RU" sz="2000" dirty="0" err="1">
                <a:latin typeface="Arial" pitchFamily="34" charset="0"/>
                <a:cs typeface="Arial" pitchFamily="34" charset="0"/>
              </a:rPr>
              <a:t>packed</a:t>
            </a:r>
            <a:r>
              <a:rPr lang="ru-RU" sz="2000" dirty="0">
                <a:latin typeface="Arial" pitchFamily="34" charset="0"/>
                <a:cs typeface="Arial" pitchFamily="34" charset="0"/>
              </a:rPr>
              <a:t> </a:t>
            </a:r>
            <a:r>
              <a:rPr lang="ru-RU" sz="2000" dirty="0" err="1" smtClean="0">
                <a:latin typeface="Arial" pitchFamily="34" charset="0"/>
                <a:cs typeface="Arial" pitchFamily="34" charset="0"/>
              </a:rPr>
              <a:t>regions</a:t>
            </a:r>
            <a:r>
              <a:rPr lang="en-US" sz="2000" dirty="0" smtClean="0">
                <a:latin typeface="Arial" pitchFamily="34" charset="0"/>
                <a:cs typeface="Arial" pitchFamily="34" charset="0"/>
              </a:rPr>
              <a:t>. </a:t>
            </a:r>
            <a:r>
              <a:rPr lang="ru-RU" sz="2000" i="1" dirty="0" err="1" smtClean="0">
                <a:latin typeface="Arial" pitchFamily="34" charset="0"/>
                <a:cs typeface="Arial" pitchFamily="34" charset="0"/>
              </a:rPr>
              <a:t>Euchromatin</a:t>
            </a:r>
            <a:r>
              <a:rPr lang="ru-RU" sz="2000" dirty="0" smtClean="0">
                <a:latin typeface="Arial" pitchFamily="34" charset="0"/>
                <a:cs typeface="Arial" pitchFamily="34" charset="0"/>
              </a:rPr>
              <a:t> - </a:t>
            </a:r>
            <a:r>
              <a:rPr lang="en-US" sz="2000" dirty="0" err="1" smtClean="0">
                <a:latin typeface="Arial" pitchFamily="34" charset="0"/>
                <a:cs typeface="Arial" pitchFamily="34" charset="0"/>
              </a:rPr>
              <a:t>r</a:t>
            </a:r>
            <a:r>
              <a:rPr lang="ru-RU" sz="2000" dirty="0" err="1" smtClean="0">
                <a:latin typeface="Arial" pitchFamily="34" charset="0"/>
                <a:cs typeface="Arial" pitchFamily="34" charset="0"/>
              </a:rPr>
              <a:t>egions</a:t>
            </a:r>
            <a:r>
              <a:rPr lang="ru-RU" sz="2000" dirty="0" smtClean="0">
                <a:latin typeface="Arial" pitchFamily="34" charset="0"/>
                <a:cs typeface="Arial" pitchFamily="34" charset="0"/>
              </a:rPr>
              <a:t> </a:t>
            </a:r>
            <a:r>
              <a:rPr lang="ru-RU" sz="2000" dirty="0" err="1">
                <a:latin typeface="Arial" pitchFamily="34" charset="0"/>
                <a:cs typeface="Arial" pitchFamily="34" charset="0"/>
              </a:rPr>
              <a:t>where</a:t>
            </a:r>
            <a:r>
              <a:rPr lang="ru-RU" sz="2000" dirty="0">
                <a:latin typeface="Arial" pitchFamily="34" charset="0"/>
                <a:cs typeface="Arial" pitchFamily="34" charset="0"/>
              </a:rPr>
              <a:t> DNA </a:t>
            </a:r>
            <a:r>
              <a:rPr lang="ru-RU" sz="2000" dirty="0" err="1">
                <a:latin typeface="Arial" pitchFamily="34" charset="0"/>
                <a:cs typeface="Arial" pitchFamily="34" charset="0"/>
              </a:rPr>
              <a:t>is</a:t>
            </a:r>
            <a:r>
              <a:rPr lang="ru-RU" sz="2000" dirty="0">
                <a:latin typeface="Arial" pitchFamily="34" charset="0"/>
                <a:cs typeface="Arial" pitchFamily="34" charset="0"/>
              </a:rPr>
              <a:t> </a:t>
            </a:r>
            <a:r>
              <a:rPr lang="ru-RU" sz="2000" dirty="0" err="1">
                <a:latin typeface="Arial" pitchFamily="34" charset="0"/>
                <a:cs typeface="Arial" pitchFamily="34" charset="0"/>
              </a:rPr>
              <a:t>more</a:t>
            </a:r>
            <a:r>
              <a:rPr lang="ru-RU" sz="2000" dirty="0">
                <a:latin typeface="Arial" pitchFamily="34" charset="0"/>
                <a:cs typeface="Arial" pitchFamily="34" charset="0"/>
              </a:rPr>
              <a:t> </a:t>
            </a:r>
            <a:r>
              <a:rPr lang="ru-RU" sz="2000" dirty="0" err="1">
                <a:latin typeface="Arial" pitchFamily="34" charset="0"/>
                <a:cs typeface="Arial" pitchFamily="34" charset="0"/>
              </a:rPr>
              <a:t>openly</a:t>
            </a:r>
            <a:r>
              <a:rPr lang="ru-RU" sz="2000" dirty="0">
                <a:latin typeface="Arial" pitchFamily="34" charset="0"/>
                <a:cs typeface="Arial" pitchFamily="34" charset="0"/>
              </a:rPr>
              <a:t> </a:t>
            </a:r>
            <a:r>
              <a:rPr lang="ru-RU" sz="2000" dirty="0" err="1">
                <a:latin typeface="Arial" pitchFamily="34" charset="0"/>
                <a:cs typeface="Arial" pitchFamily="34" charset="0"/>
              </a:rPr>
              <a:t>packed</a:t>
            </a:r>
            <a:r>
              <a:rPr lang="ru-RU" sz="2000" dirty="0">
                <a:latin typeface="Arial" pitchFamily="34" charset="0"/>
                <a:cs typeface="Arial" pitchFamily="34" charset="0"/>
              </a:rPr>
              <a:t>, </a:t>
            </a:r>
            <a:r>
              <a:rPr lang="ru-RU" sz="2000" dirty="0" err="1">
                <a:latin typeface="Arial" pitchFamily="34" charset="0"/>
                <a:cs typeface="Arial" pitchFamily="34" charset="0"/>
              </a:rPr>
              <a:t>location</a:t>
            </a:r>
            <a:r>
              <a:rPr lang="ru-RU" sz="2000" dirty="0">
                <a:latin typeface="Arial" pitchFamily="34" charset="0"/>
                <a:cs typeface="Arial" pitchFamily="34" charset="0"/>
              </a:rPr>
              <a:t> </a:t>
            </a:r>
            <a:r>
              <a:rPr lang="ru-RU" sz="2000" dirty="0" err="1">
                <a:latin typeface="Arial" pitchFamily="34" charset="0"/>
                <a:cs typeface="Arial" pitchFamily="34" charset="0"/>
              </a:rPr>
              <a:t>of</a:t>
            </a:r>
            <a:r>
              <a:rPr lang="ru-RU" sz="2000" dirty="0">
                <a:latin typeface="Arial" pitchFamily="34" charset="0"/>
                <a:cs typeface="Arial" pitchFamily="34" charset="0"/>
              </a:rPr>
              <a:t> </a:t>
            </a:r>
            <a:r>
              <a:rPr lang="ru-RU" sz="2000" dirty="0" err="1">
                <a:latin typeface="Arial" pitchFamily="34" charset="0"/>
                <a:cs typeface="Arial" pitchFamily="34" charset="0"/>
              </a:rPr>
              <a:t>most</a:t>
            </a:r>
            <a:r>
              <a:rPr lang="ru-RU" sz="2000" dirty="0">
                <a:latin typeface="Arial" pitchFamily="34" charset="0"/>
                <a:cs typeface="Arial" pitchFamily="34" charset="0"/>
              </a:rPr>
              <a:t> </a:t>
            </a:r>
            <a:r>
              <a:rPr lang="ru-RU" sz="2000" dirty="0" err="1">
                <a:latin typeface="Arial" pitchFamily="34" charset="0"/>
                <a:cs typeface="Arial" pitchFamily="34" charset="0"/>
              </a:rPr>
              <a:t>functional</a:t>
            </a:r>
            <a:r>
              <a:rPr lang="ru-RU" sz="2000" dirty="0">
                <a:latin typeface="Arial" pitchFamily="34" charset="0"/>
                <a:cs typeface="Arial" pitchFamily="34" charset="0"/>
              </a:rPr>
              <a:t> </a:t>
            </a:r>
            <a:r>
              <a:rPr lang="ru-RU" sz="2000" dirty="0" err="1" smtClean="0">
                <a:latin typeface="Arial" pitchFamily="34" charset="0"/>
                <a:cs typeface="Arial" pitchFamily="34" charset="0"/>
              </a:rPr>
              <a:t>genes</a:t>
            </a:r>
            <a:r>
              <a:rPr lang="en-US" sz="2000" dirty="0" smtClean="0">
                <a:latin typeface="Arial" pitchFamily="34" charset="0"/>
                <a:cs typeface="Arial" pitchFamily="34" charset="0"/>
              </a:rPr>
              <a:t>. </a:t>
            </a:r>
            <a:r>
              <a:rPr lang="ru-RU" sz="2000" i="1" dirty="0" err="1" smtClean="0">
                <a:latin typeface="Arial" pitchFamily="34" charset="0"/>
                <a:cs typeface="Arial" pitchFamily="34" charset="0"/>
              </a:rPr>
              <a:t>Chromosome</a:t>
            </a:r>
            <a:r>
              <a:rPr lang="ru-RU" sz="2000" i="1" dirty="0" smtClean="0">
                <a:latin typeface="Arial" pitchFamily="34" charset="0"/>
                <a:cs typeface="Arial" pitchFamily="34" charset="0"/>
              </a:rPr>
              <a:t> </a:t>
            </a:r>
            <a:r>
              <a:rPr lang="ru-RU" sz="2000" i="1" dirty="0" err="1" smtClean="0">
                <a:latin typeface="Arial" pitchFamily="34" charset="0"/>
                <a:cs typeface="Arial" pitchFamily="34" charset="0"/>
              </a:rPr>
              <a:t>banding</a:t>
            </a:r>
            <a:r>
              <a:rPr lang="ru-RU" sz="2000" i="1" dirty="0" smtClean="0">
                <a:latin typeface="Arial" pitchFamily="34" charset="0"/>
                <a:cs typeface="Arial" pitchFamily="34" charset="0"/>
              </a:rPr>
              <a:t> </a:t>
            </a:r>
            <a:r>
              <a:rPr lang="ru-RU" sz="2000" dirty="0" smtClean="0">
                <a:latin typeface="Arial" pitchFamily="34" charset="0"/>
                <a:cs typeface="Arial" pitchFamily="34" charset="0"/>
              </a:rPr>
              <a:t>(</a:t>
            </a:r>
            <a:r>
              <a:rPr lang="ru-RU" sz="2000" dirty="0" err="1">
                <a:latin typeface="Arial" pitchFamily="34" charset="0"/>
                <a:cs typeface="Arial" pitchFamily="34" charset="0"/>
              </a:rPr>
              <a:t>requires</a:t>
            </a:r>
            <a:r>
              <a:rPr lang="ru-RU" sz="2000" dirty="0">
                <a:latin typeface="Arial" pitchFamily="34" charset="0"/>
                <a:cs typeface="Arial" pitchFamily="34" charset="0"/>
              </a:rPr>
              <a:t> </a:t>
            </a:r>
            <a:r>
              <a:rPr lang="en-US" sz="2000" dirty="0" smtClean="0">
                <a:latin typeface="Arial" pitchFamily="34" charset="0"/>
                <a:cs typeface="Arial" pitchFamily="34" charset="0"/>
              </a:rPr>
              <a:t>for demonstration </a:t>
            </a:r>
            <a:r>
              <a:rPr lang="ru-RU" sz="2000" dirty="0" err="1" smtClean="0">
                <a:latin typeface="Arial" pitchFamily="34" charset="0"/>
                <a:cs typeface="Arial" pitchFamily="34" charset="0"/>
              </a:rPr>
              <a:t>special</a:t>
            </a:r>
            <a:r>
              <a:rPr lang="ru-RU" sz="2000" dirty="0" smtClean="0">
                <a:latin typeface="Arial" pitchFamily="34" charset="0"/>
                <a:cs typeface="Arial" pitchFamily="34" charset="0"/>
              </a:rPr>
              <a:t> </a:t>
            </a:r>
            <a:r>
              <a:rPr lang="ru-RU" sz="2000" dirty="0" err="1">
                <a:latin typeface="Arial" pitchFamily="34" charset="0"/>
                <a:cs typeface="Arial" pitchFamily="34" charset="0"/>
              </a:rPr>
              <a:t>stains</a:t>
            </a:r>
            <a:r>
              <a:rPr lang="ru-RU" sz="2000" dirty="0">
                <a:latin typeface="Arial" pitchFamily="34" charset="0"/>
                <a:cs typeface="Arial" pitchFamily="34" charset="0"/>
              </a:rPr>
              <a:t>)</a:t>
            </a:r>
            <a:r>
              <a:rPr lang="ru-RU" sz="2000" dirty="0"/>
              <a:t/>
            </a:r>
            <a:br>
              <a:rPr lang="ru-RU" sz="2000" dirty="0"/>
            </a:br>
            <a:endParaRPr lang="ru-RU" sz="2000" dirty="0"/>
          </a:p>
        </p:txBody>
      </p:sp>
      <p:sp>
        <p:nvSpPr>
          <p:cNvPr id="69637" name="Rectangle 5"/>
          <p:cNvSpPr>
            <a:spLocks noGrp="1" noRot="1" noChangeArrowheads="1"/>
          </p:cNvSpPr>
          <p:nvPr>
            <p:ph type="body" sz="half" idx="1"/>
          </p:nvPr>
        </p:nvSpPr>
        <p:spPr/>
        <p:txBody>
          <a:bodyPr/>
          <a:lstStyle/>
          <a:p>
            <a:endParaRPr lang="ru-RU" sz="2800"/>
          </a:p>
        </p:txBody>
      </p:sp>
      <p:pic>
        <p:nvPicPr>
          <p:cNvPr id="69641" name="Picture 9" descr="Levels of Chromatin Packi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140220"/>
            <a:ext cx="6228184" cy="5717780"/>
          </a:xfrm>
          <a:prstGeom prst="rect">
            <a:avLst/>
          </a:prstGeom>
          <a:noFill/>
        </p:spPr>
      </p:pic>
      <p:pic>
        <p:nvPicPr>
          <p:cNvPr id="69643" name="Picture 11" descr="llbbpd"/>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4088" y="1665372"/>
            <a:ext cx="3779912" cy="4224607"/>
          </a:xfrm>
          <a:prstGeom prst="rect">
            <a:avLst/>
          </a:prstGeom>
          <a:noFill/>
          <a:ln w="9525">
            <a:noFill/>
            <a:miter lim="800000"/>
            <a:headEnd/>
            <a:tailEnd/>
          </a:ln>
        </p:spPr>
      </p:pic>
      <p:sp>
        <p:nvSpPr>
          <p:cNvPr id="6" name="Прямоугольник 5"/>
          <p:cNvSpPr/>
          <p:nvPr/>
        </p:nvSpPr>
        <p:spPr>
          <a:xfrm>
            <a:off x="0" y="0"/>
            <a:ext cx="91440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000" dirty="0" smtClean="0">
                <a:solidFill>
                  <a:prstClr val="black"/>
                </a:solidFill>
                <a:ea typeface="+mj-ea"/>
                <a:cs typeface="+mj-cs"/>
              </a:rPr>
              <a:t> </a:t>
            </a:r>
            <a:r>
              <a:rPr lang="en-US" sz="2000" b="1" dirty="0" err="1" smtClean="0">
                <a:solidFill>
                  <a:prstClr val="black"/>
                </a:solidFill>
                <a:latin typeface="Arial" pitchFamily="34" charset="0"/>
                <a:ea typeface="+mj-ea"/>
                <a:cs typeface="Arial" pitchFamily="34" charset="0"/>
              </a:rPr>
              <a:t>Euchromatin</a:t>
            </a:r>
            <a:r>
              <a:rPr lang="en-US" sz="2000" b="1" dirty="0" smtClean="0">
                <a:solidFill>
                  <a:prstClr val="black"/>
                </a:solidFill>
                <a:latin typeface="Arial" pitchFamily="34" charset="0"/>
                <a:ea typeface="+mj-ea"/>
                <a:cs typeface="Arial" pitchFamily="34" charset="0"/>
              </a:rPr>
              <a:t>, </a:t>
            </a:r>
            <a:r>
              <a:rPr lang="ru-RU" sz="2000" b="1" dirty="0" err="1" smtClean="0">
                <a:solidFill>
                  <a:prstClr val="black"/>
                </a:solidFill>
                <a:latin typeface="Arial" pitchFamily="34" charset="0"/>
                <a:ea typeface="+mj-ea"/>
                <a:cs typeface="Arial" pitchFamily="34" charset="0"/>
              </a:rPr>
              <a:t>Heterochromatin</a:t>
            </a:r>
            <a:r>
              <a:rPr lang="en-US" sz="2000" b="1" dirty="0" smtClean="0">
                <a:solidFill>
                  <a:prstClr val="black"/>
                </a:solidFill>
                <a:latin typeface="Arial" pitchFamily="34" charset="0"/>
                <a:ea typeface="+mj-ea"/>
                <a:cs typeface="Arial" pitchFamily="34" charset="0"/>
              </a:rPr>
              <a:t>, </a:t>
            </a:r>
            <a:r>
              <a:rPr lang="ru-RU" sz="2000" b="1" dirty="0" err="1" smtClean="0">
                <a:latin typeface="Arial" pitchFamily="34" charset="0"/>
                <a:cs typeface="Arial" pitchFamily="34" charset="0"/>
              </a:rPr>
              <a:t>Chromosome</a:t>
            </a:r>
            <a:r>
              <a:rPr lang="ru-RU" sz="2000" b="1" dirty="0" smtClean="0">
                <a:latin typeface="Arial" pitchFamily="34" charset="0"/>
                <a:cs typeface="Arial" pitchFamily="34" charset="0"/>
              </a:rPr>
              <a:t> </a:t>
            </a:r>
            <a:r>
              <a:rPr lang="ru-RU" sz="2000" b="1" dirty="0" err="1" smtClean="0">
                <a:latin typeface="Arial" pitchFamily="34" charset="0"/>
                <a:cs typeface="Arial" pitchFamily="34" charset="0"/>
              </a:rPr>
              <a:t>banding</a:t>
            </a:r>
            <a:r>
              <a:rPr lang="ru-RU" sz="2000" b="1" dirty="0" smtClean="0">
                <a:latin typeface="Arial" pitchFamily="34" charset="0"/>
                <a:cs typeface="Arial" pitchFamily="34" charset="0"/>
              </a:rPr>
              <a:t> </a:t>
            </a:r>
            <a:endParaRPr lang="ru-RU" sz="20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9641"/>
                                        </p:tgtEl>
                                        <p:attrNameLst>
                                          <p:attrName>style.visibility</p:attrName>
                                        </p:attrNameLst>
                                      </p:cBhvr>
                                      <p:to>
                                        <p:strVal val="visible"/>
                                      </p:to>
                                    </p:set>
                                    <p:anim calcmode="lin" valueType="num">
                                      <p:cBhvr additive="base">
                                        <p:cTn id="7" dur="500" fill="hold"/>
                                        <p:tgtEl>
                                          <p:spTgt spid="69641"/>
                                        </p:tgtEl>
                                        <p:attrNameLst>
                                          <p:attrName>ppt_x</p:attrName>
                                        </p:attrNameLst>
                                      </p:cBhvr>
                                      <p:tavLst>
                                        <p:tav tm="0">
                                          <p:val>
                                            <p:strVal val="#ppt_x"/>
                                          </p:val>
                                        </p:tav>
                                        <p:tav tm="100000">
                                          <p:val>
                                            <p:strVal val="#ppt_x"/>
                                          </p:val>
                                        </p:tav>
                                      </p:tavLst>
                                    </p:anim>
                                    <p:anim calcmode="lin" valueType="num">
                                      <p:cBhvr additive="base">
                                        <p:cTn id="8" dur="500" fill="hold"/>
                                        <p:tgtEl>
                                          <p:spTgt spid="6964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9643"/>
                                        </p:tgtEl>
                                        <p:attrNameLst>
                                          <p:attrName>style.visibility</p:attrName>
                                        </p:attrNameLst>
                                      </p:cBhvr>
                                      <p:to>
                                        <p:strVal val="visible"/>
                                      </p:to>
                                    </p:set>
                                    <p:anim calcmode="lin" valueType="num">
                                      <p:cBhvr additive="base">
                                        <p:cTn id="11" dur="500" fill="hold"/>
                                        <p:tgtEl>
                                          <p:spTgt spid="69643"/>
                                        </p:tgtEl>
                                        <p:attrNameLst>
                                          <p:attrName>ppt_x</p:attrName>
                                        </p:attrNameLst>
                                      </p:cBhvr>
                                      <p:tavLst>
                                        <p:tav tm="0">
                                          <p:val>
                                            <p:strVal val="#ppt_x"/>
                                          </p:val>
                                        </p:tav>
                                        <p:tav tm="100000">
                                          <p:val>
                                            <p:strVal val="#ppt_x"/>
                                          </p:val>
                                        </p:tav>
                                      </p:tavLst>
                                    </p:anim>
                                    <p:anim calcmode="lin" valueType="num">
                                      <p:cBhvr additive="base">
                                        <p:cTn id="12" dur="500" fill="hold"/>
                                        <p:tgtEl>
                                          <p:spTgt spid="696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80" name="Picture 8" descr="DNA and histone proteins are packaged into structures called chromosome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4320480" cy="4011216"/>
          </a:xfrm>
          <a:prstGeom prst="rect">
            <a:avLst/>
          </a:prstGeom>
          <a:noFill/>
        </p:spPr>
      </p:pic>
      <p:sp>
        <p:nvSpPr>
          <p:cNvPr id="79886" name="Rectangle 14"/>
          <p:cNvSpPr>
            <a:spLocks noGrp="1" noRot="1" noChangeArrowheads="1"/>
          </p:cNvSpPr>
          <p:nvPr>
            <p:ph type="body" sz="half" idx="1"/>
          </p:nvPr>
        </p:nvSpPr>
        <p:spPr>
          <a:xfrm>
            <a:off x="0" y="0"/>
            <a:ext cx="4283968" cy="476671"/>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marL="0" indent="0">
              <a:buNone/>
            </a:pPr>
            <a:r>
              <a:rPr lang="en-US" sz="2400" b="1" dirty="0" smtClean="0">
                <a:latin typeface="Arial" pitchFamily="34" charset="0"/>
                <a:cs typeface="Arial" pitchFamily="34" charset="0"/>
              </a:rPr>
              <a:t>  Structure and types of chromosomes</a:t>
            </a:r>
            <a:endParaRPr lang="ru-RU" sz="2400" b="1" dirty="0">
              <a:latin typeface="Arial" pitchFamily="34" charset="0"/>
              <a:cs typeface="Arial" pitchFamily="34" charset="0"/>
            </a:endParaRPr>
          </a:p>
        </p:txBody>
      </p:sp>
      <p:pic>
        <p:nvPicPr>
          <p:cNvPr id="79881" name="Picture 9" descr="fig1"/>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2123728" y="4702954"/>
            <a:ext cx="2286346" cy="2155045"/>
          </a:xfrm>
          <a:noFill/>
          <a:ln/>
        </p:spPr>
      </p:pic>
      <p:pic>
        <p:nvPicPr>
          <p:cNvPr id="79884" name="Picture 12" descr="chromatinstructurefigure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47134" y="-2"/>
            <a:ext cx="4796866" cy="2996953"/>
          </a:xfrm>
          <a:prstGeom prst="rect">
            <a:avLst/>
          </a:prstGeom>
          <a:noFill/>
          <a:ln w="9525">
            <a:noFill/>
            <a:miter lim="800000"/>
            <a:headEnd/>
            <a:tailEnd/>
          </a:ln>
        </p:spPr>
      </p:pic>
      <p:pic>
        <p:nvPicPr>
          <p:cNvPr id="79888" name="Picture 16" descr="имени-1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76056" y="3428999"/>
            <a:ext cx="4067944" cy="3445398"/>
          </a:xfrm>
          <a:prstGeom prst="rect">
            <a:avLst/>
          </a:prstGeom>
          <a:noFill/>
          <a:ln w="57150">
            <a:solidFill>
              <a:schemeClr val="hlink"/>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79880"/>
                                        </p:tgtEl>
                                        <p:attrNameLst>
                                          <p:attrName>style.visibility</p:attrName>
                                        </p:attrNameLst>
                                      </p:cBhvr>
                                      <p:to>
                                        <p:strVal val="visible"/>
                                      </p:to>
                                    </p:set>
                                    <p:animEffect transition="in" filter="blinds(horizontal)">
                                      <p:cBhvr>
                                        <p:cTn id="7" dur="500"/>
                                        <p:tgtEl>
                                          <p:spTgt spid="7988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9884"/>
                                        </p:tgtEl>
                                        <p:attrNameLst>
                                          <p:attrName>style.visibility</p:attrName>
                                        </p:attrNameLst>
                                      </p:cBhvr>
                                      <p:to>
                                        <p:strVal val="visible"/>
                                      </p:to>
                                    </p:set>
                                    <p:anim calcmode="lin" valueType="num">
                                      <p:cBhvr additive="base">
                                        <p:cTn id="11" dur="500" fill="hold"/>
                                        <p:tgtEl>
                                          <p:spTgt spid="79884"/>
                                        </p:tgtEl>
                                        <p:attrNameLst>
                                          <p:attrName>ppt_x</p:attrName>
                                        </p:attrNameLst>
                                      </p:cBhvr>
                                      <p:tavLst>
                                        <p:tav tm="0">
                                          <p:val>
                                            <p:strVal val="#ppt_x"/>
                                          </p:val>
                                        </p:tav>
                                        <p:tav tm="100000">
                                          <p:val>
                                            <p:strVal val="#ppt_x"/>
                                          </p:val>
                                        </p:tav>
                                      </p:tavLst>
                                    </p:anim>
                                    <p:anim calcmode="lin" valueType="num">
                                      <p:cBhvr additive="base">
                                        <p:cTn id="12" dur="500" fill="hold"/>
                                        <p:tgtEl>
                                          <p:spTgt spid="7988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9881"/>
                                        </p:tgtEl>
                                        <p:attrNameLst>
                                          <p:attrName>style.visibility</p:attrName>
                                        </p:attrNameLst>
                                      </p:cBhvr>
                                      <p:to>
                                        <p:strVal val="visible"/>
                                      </p:to>
                                    </p:set>
                                    <p:anim calcmode="lin" valueType="num">
                                      <p:cBhvr additive="base">
                                        <p:cTn id="16" dur="500" fill="hold"/>
                                        <p:tgtEl>
                                          <p:spTgt spid="79881"/>
                                        </p:tgtEl>
                                        <p:attrNameLst>
                                          <p:attrName>ppt_x</p:attrName>
                                        </p:attrNameLst>
                                      </p:cBhvr>
                                      <p:tavLst>
                                        <p:tav tm="0">
                                          <p:val>
                                            <p:strVal val="#ppt_x"/>
                                          </p:val>
                                        </p:tav>
                                        <p:tav tm="100000">
                                          <p:val>
                                            <p:strVal val="#ppt_x"/>
                                          </p:val>
                                        </p:tav>
                                      </p:tavLst>
                                    </p:anim>
                                    <p:anim calcmode="lin" valueType="num">
                                      <p:cBhvr additive="base">
                                        <p:cTn id="17" dur="500" fill="hold"/>
                                        <p:tgtEl>
                                          <p:spTgt spid="7988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9886">
                                            <p:bg/>
                                          </p:spTgt>
                                        </p:tgtEl>
                                        <p:attrNameLst>
                                          <p:attrName>style.visibility</p:attrName>
                                        </p:attrNameLst>
                                      </p:cBhvr>
                                      <p:to>
                                        <p:strVal val="visible"/>
                                      </p:to>
                                    </p:set>
                                    <p:anim calcmode="lin" valueType="num">
                                      <p:cBhvr additive="base">
                                        <p:cTn id="20" dur="500" fill="hold"/>
                                        <p:tgtEl>
                                          <p:spTgt spid="79886">
                                            <p:bg/>
                                          </p:spTgt>
                                        </p:tgtEl>
                                        <p:attrNameLst>
                                          <p:attrName>ppt_x</p:attrName>
                                        </p:attrNameLst>
                                      </p:cBhvr>
                                      <p:tavLst>
                                        <p:tav tm="0">
                                          <p:val>
                                            <p:strVal val="#ppt_x"/>
                                          </p:val>
                                        </p:tav>
                                        <p:tav tm="100000">
                                          <p:val>
                                            <p:strVal val="#ppt_x"/>
                                          </p:val>
                                        </p:tav>
                                      </p:tavLst>
                                    </p:anim>
                                    <p:anim calcmode="lin" valueType="num">
                                      <p:cBhvr additive="base">
                                        <p:cTn id="21" dur="500" fill="hold"/>
                                        <p:tgtEl>
                                          <p:spTgt spid="79886">
                                            <p:bg/>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79886">
                                            <p:txEl>
                                              <p:pRg st="0" end="0"/>
                                            </p:txEl>
                                          </p:spTgt>
                                        </p:tgtEl>
                                        <p:attrNameLst>
                                          <p:attrName>style.visibility</p:attrName>
                                        </p:attrNameLst>
                                      </p:cBhvr>
                                      <p:to>
                                        <p:strVal val="visible"/>
                                      </p:to>
                                    </p:set>
                                    <p:anim calcmode="lin" valueType="num">
                                      <p:cBhvr additive="base">
                                        <p:cTn id="26" dur="500" fill="hold"/>
                                        <p:tgtEl>
                                          <p:spTgt spid="79886">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9886">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3" presetClass="entr" presetSubtype="10" fill="hold" nodeType="afterEffect">
                                  <p:stCondLst>
                                    <p:cond delay="0"/>
                                  </p:stCondLst>
                                  <p:childTnLst>
                                    <p:set>
                                      <p:cBhvr>
                                        <p:cTn id="30" dur="1" fill="hold">
                                          <p:stCondLst>
                                            <p:cond delay="0"/>
                                          </p:stCondLst>
                                        </p:cTn>
                                        <p:tgtEl>
                                          <p:spTgt spid="79888"/>
                                        </p:tgtEl>
                                        <p:attrNameLst>
                                          <p:attrName>style.visibility</p:attrName>
                                        </p:attrNameLst>
                                      </p:cBhvr>
                                      <p:to>
                                        <p:strVal val="visible"/>
                                      </p:to>
                                    </p:set>
                                    <p:animEffect transition="in" filter="blinds(horizontal)">
                                      <p:cBhvr>
                                        <p:cTn id="31" dur="500"/>
                                        <p:tgtEl>
                                          <p:spTgt spid="798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86"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74</a:t>
            </a:fld>
            <a:endParaRPr lang="ru-RU"/>
          </a:p>
        </p:txBody>
      </p:sp>
      <p:sp>
        <p:nvSpPr>
          <p:cNvPr id="3" name="Прямоугольник 2"/>
          <p:cNvSpPr/>
          <p:nvPr/>
        </p:nvSpPr>
        <p:spPr>
          <a:xfrm>
            <a:off x="0" y="5733256"/>
            <a:ext cx="9144000" cy="707886"/>
          </a:xfrm>
          <a:prstGeom prst="rect">
            <a:avLst/>
          </a:prstGeom>
        </p:spPr>
        <p:txBody>
          <a:bodyPr wrap="square">
            <a:spAutoFit/>
          </a:bodyPr>
          <a:lstStyle/>
          <a:p>
            <a:r>
              <a:rPr lang="ru-RU" sz="2000" dirty="0" err="1" smtClean="0">
                <a:latin typeface="Arial" pitchFamily="34" charset="0"/>
                <a:cs typeface="Arial" pitchFamily="34" charset="0"/>
              </a:rPr>
              <a:t>Karyotype</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is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a</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diploid</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number</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of</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chromosomes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and</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it</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is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a</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characteristics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of</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the</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number</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and</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morphology</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of</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chromosomes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that</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is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peculiarities</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of</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each</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species</a:t>
            </a:r>
            <a:r>
              <a:rPr lang="ru-RU" sz="2000" dirty="0" smtClean="0">
                <a:latin typeface="Arial" pitchFamily="34" charset="0"/>
                <a:cs typeface="Arial" pitchFamily="34" charset="0"/>
              </a:rPr>
              <a:t>. </a:t>
            </a:r>
            <a:endParaRPr lang="ru-RU" sz="2000" dirty="0">
              <a:latin typeface="Arial" pitchFamily="34" charset="0"/>
              <a:cs typeface="Arial" pitchFamily="34" charset="0"/>
            </a:endParaRPr>
          </a:p>
        </p:txBody>
      </p:sp>
      <p:sp>
        <p:nvSpPr>
          <p:cNvPr id="5" name="Прямоугольник 4"/>
          <p:cNvSpPr/>
          <p:nvPr/>
        </p:nvSpPr>
        <p:spPr>
          <a:xfrm>
            <a:off x="0" y="1"/>
            <a:ext cx="9144000"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latin typeface="Arial" pitchFamily="34" charset="0"/>
                <a:cs typeface="Arial" pitchFamily="34" charset="0"/>
              </a:rPr>
              <a:t>Human Male </a:t>
            </a:r>
            <a:r>
              <a:rPr lang="en-US" sz="2800" b="1" dirty="0" err="1" smtClean="0">
                <a:latin typeface="Arial" pitchFamily="34" charset="0"/>
                <a:cs typeface="Arial" pitchFamily="34" charset="0"/>
              </a:rPr>
              <a:t>karyotype</a:t>
            </a:r>
            <a:r>
              <a:rPr lang="en-US" sz="2800" b="1" dirty="0" smtClean="0">
                <a:latin typeface="Arial" pitchFamily="34" charset="0"/>
                <a:cs typeface="Arial" pitchFamily="34" charset="0"/>
              </a:rPr>
              <a:t> 46=22A+XY</a:t>
            </a:r>
          </a:p>
          <a:p>
            <a:endParaRPr lang="en-US" dirty="0" smtClean="0"/>
          </a:p>
          <a:p>
            <a:endParaRPr lang="en-US" dirty="0" smtClean="0"/>
          </a:p>
        </p:txBody>
      </p:sp>
      <p:pic>
        <p:nvPicPr>
          <p:cNvPr id="7168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63687" y="980728"/>
            <a:ext cx="6289127" cy="4824536"/>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040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sz="3600" b="1" dirty="0" smtClean="0"/>
              <a:t>The Nobel Prize in Physiology or Medicine 2009</a:t>
            </a:r>
            <a:r>
              <a:rPr lang="en-US" dirty="0" smtClean="0"/>
              <a:t/>
            </a:r>
            <a:br>
              <a:rPr lang="en-US" dirty="0" smtClean="0"/>
            </a:br>
            <a:endParaRPr lang="uk-UA"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75</a:t>
            </a:fld>
            <a:endParaRPr lang="ru-RU"/>
          </a:p>
        </p:txBody>
      </p:sp>
      <p:pic>
        <p:nvPicPr>
          <p:cNvPr id="5" name="Picture 2"/>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a:stretch>
            <a:fillRect/>
          </a:stretch>
        </p:blipFill>
        <p:spPr bwMode="auto">
          <a:xfrm>
            <a:off x="0" y="1340768"/>
            <a:ext cx="9103442" cy="4896544"/>
          </a:xfrm>
          <a:prstGeom prst="rect">
            <a:avLst/>
          </a:prstGeom>
          <a:noFill/>
          <a:ln w="9525">
            <a:noFill/>
            <a:miter lim="800000"/>
            <a:headEnd/>
            <a:tailEnd/>
          </a:ln>
        </p:spPr>
      </p:pic>
      <p:sp>
        <p:nvSpPr>
          <p:cNvPr id="6" name="Прямокутник 5"/>
          <p:cNvSpPr/>
          <p:nvPr/>
        </p:nvSpPr>
        <p:spPr>
          <a:xfrm>
            <a:off x="0" y="476672"/>
            <a:ext cx="9144000" cy="1200329"/>
          </a:xfrm>
          <a:prstGeom prst="rect">
            <a:avLst/>
          </a:prstGeom>
        </p:spPr>
        <p:txBody>
          <a:bodyPr wrap="square">
            <a:spAutoFit/>
          </a:bodyPr>
          <a:lstStyle/>
          <a:p>
            <a:r>
              <a:rPr lang="en-US" dirty="0" smtClean="0"/>
              <a:t>jointly to </a:t>
            </a:r>
            <a:r>
              <a:rPr lang="en-US" b="1" dirty="0" smtClean="0"/>
              <a:t>Elizabeth H. Blackburn, Carol W. </a:t>
            </a:r>
            <a:r>
              <a:rPr lang="en-US" b="1" dirty="0" err="1" smtClean="0"/>
              <a:t>Greider</a:t>
            </a:r>
            <a:r>
              <a:rPr lang="en-US" b="1" dirty="0" smtClean="0"/>
              <a:t> &amp; Jack W. </a:t>
            </a:r>
            <a:r>
              <a:rPr lang="en-US" b="1" dirty="0" err="1" smtClean="0"/>
              <a:t>Szostak</a:t>
            </a:r>
            <a:r>
              <a:rPr lang="en-US" b="1" dirty="0" smtClean="0"/>
              <a:t> </a:t>
            </a:r>
            <a:r>
              <a:rPr lang="en-US" dirty="0" smtClean="0"/>
              <a:t>for the discovery of </a:t>
            </a:r>
          </a:p>
          <a:p>
            <a:r>
              <a:rPr lang="en-US" b="1" dirty="0" smtClean="0"/>
              <a:t>“how chromosomes are protected by telomeres and the enzyme telomerase</a:t>
            </a:r>
            <a:r>
              <a:rPr lang="en-US" dirty="0" smtClean="0"/>
              <a:t>“ see more at</a:t>
            </a:r>
          </a:p>
          <a:p>
            <a:r>
              <a:rPr lang="en-US" dirty="0" smtClean="0">
                <a:hlinkClick r:id="rId3"/>
              </a:rPr>
              <a:t> The 2009 Nobel Prize in Physiology or Medicine - Press release - NobelPrize.org</a:t>
            </a:r>
            <a:r>
              <a:rPr lang="en-US" dirty="0" smtClean="0"/>
              <a:t> </a:t>
            </a:r>
          </a:p>
          <a:p>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номера слайда 1"/>
          <p:cNvSpPr>
            <a:spLocks noGrp="1"/>
          </p:cNvSpPr>
          <p:nvPr>
            <p:ph type="sldNum" sz="quarter" idx="12"/>
          </p:nvPr>
        </p:nvSpPr>
        <p:spPr/>
        <p:txBody>
          <a:bodyPr/>
          <a:lstStyle/>
          <a:p>
            <a:fld id="{D4FEE247-F1D9-4978-BC24-E4E20778E7B9}" type="slidenum">
              <a:rPr lang="ru-RU" smtClean="0"/>
              <a:pPr/>
              <a:t>76</a:t>
            </a:fld>
            <a:endParaRPr lang="ru-RU"/>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523" y="887322"/>
            <a:ext cx="9141477" cy="4465728"/>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номера слайда 1"/>
          <p:cNvSpPr>
            <a:spLocks noGrp="1"/>
          </p:cNvSpPr>
          <p:nvPr>
            <p:ph type="sldNum" sz="quarter" idx="12"/>
          </p:nvPr>
        </p:nvSpPr>
        <p:spPr/>
        <p:txBody>
          <a:bodyPr/>
          <a:lstStyle/>
          <a:p>
            <a:fld id="{D4FEE247-F1D9-4978-BC24-E4E20778E7B9}" type="slidenum">
              <a:rPr lang="ru-RU" smtClean="0"/>
              <a:pPr/>
              <a:t>77</a:t>
            </a:fld>
            <a:endParaRPr lang="ru-RU"/>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008" y="739064"/>
            <a:ext cx="9154008" cy="4747336"/>
          </a:xfrm>
          <a:prstGeom prst="rect">
            <a:avLst/>
          </a:prstGeom>
          <a:noFill/>
          <a:ln w="9525">
            <a:no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accent3"/>
          </a:lnRef>
          <a:fillRef idx="2">
            <a:schemeClr val="accent3"/>
          </a:fillRef>
          <a:effectRef idx="1">
            <a:schemeClr val="accent3"/>
          </a:effectRef>
          <a:fontRef idx="minor">
            <a:schemeClr val="dk1"/>
          </a:fontRef>
        </p:style>
        <p:txBody>
          <a:bodyPr/>
          <a:lstStyle/>
          <a:p>
            <a:r>
              <a:rPr lang="en-US" b="1" dirty="0" smtClean="0"/>
              <a:t>Nucleolus</a:t>
            </a:r>
            <a:endParaRPr lang="ru-RU" b="1" dirty="0"/>
          </a:p>
        </p:txBody>
      </p:sp>
      <p:sp>
        <p:nvSpPr>
          <p:cNvPr id="3" name="Содержимое 2"/>
          <p:cNvSpPr>
            <a:spLocks noGrp="1"/>
          </p:cNvSpPr>
          <p:nvPr>
            <p:ph idx="1"/>
          </p:nvPr>
        </p:nvSpPr>
        <p:spPr>
          <a:xfrm>
            <a:off x="0" y="1600200"/>
            <a:ext cx="9144000" cy="4525963"/>
          </a:xfrm>
        </p:spPr>
        <p:txBody>
          <a:bodyPr>
            <a:normAutofit lnSpcReduction="10000"/>
          </a:bodyPr>
          <a:lstStyle/>
          <a:p>
            <a:pPr lvl="0"/>
            <a:r>
              <a:rPr lang="en-US" b="1" dirty="0" smtClean="0"/>
              <a:t>transcription</a:t>
            </a:r>
            <a:r>
              <a:rPr lang="en-US" dirty="0" smtClean="0"/>
              <a:t> </a:t>
            </a:r>
            <a:r>
              <a:rPr lang="en-US" b="1" dirty="0" smtClean="0"/>
              <a:t>site</a:t>
            </a:r>
            <a:r>
              <a:rPr lang="en-US" dirty="0" smtClean="0"/>
              <a:t> of the </a:t>
            </a:r>
            <a:r>
              <a:rPr lang="en-US" b="1" dirty="0" err="1" smtClean="0"/>
              <a:t>rRNA</a:t>
            </a:r>
            <a:r>
              <a:rPr lang="en-US" b="1" dirty="0" smtClean="0"/>
              <a:t>  genes (400 as multiple tandem repeats </a:t>
            </a:r>
            <a:r>
              <a:rPr lang="en-US" dirty="0" smtClean="0"/>
              <a:t>on 5 chromosomes</a:t>
            </a:r>
            <a:r>
              <a:rPr lang="en-US" b="1" dirty="0" smtClean="0"/>
              <a:t>)</a:t>
            </a:r>
            <a:endParaRPr lang="ru-RU" dirty="0" smtClean="0"/>
          </a:p>
          <a:p>
            <a:pPr lvl="0"/>
            <a:r>
              <a:rPr lang="en-US" b="1" dirty="0" err="1" smtClean="0"/>
              <a:t>rRNA</a:t>
            </a:r>
            <a:r>
              <a:rPr lang="en-US" b="1" dirty="0" smtClean="0"/>
              <a:t> gene segments </a:t>
            </a:r>
            <a:r>
              <a:rPr lang="en-US" dirty="0" smtClean="0"/>
              <a:t>assemble in the </a:t>
            </a:r>
            <a:r>
              <a:rPr lang="en-US" b="1" dirty="0" smtClean="0"/>
              <a:t>nucleolus for transcription </a:t>
            </a:r>
            <a:r>
              <a:rPr lang="en-US" dirty="0" smtClean="0"/>
              <a:t>together with</a:t>
            </a:r>
            <a:r>
              <a:rPr lang="en-US" b="1" dirty="0" smtClean="0"/>
              <a:t> ribosomal proteins</a:t>
            </a:r>
            <a:r>
              <a:rPr lang="en-US" dirty="0" smtClean="0"/>
              <a:t> from cytoplasm and </a:t>
            </a:r>
            <a:r>
              <a:rPr lang="en-US" b="1" dirty="0" smtClean="0"/>
              <a:t>various other proteins</a:t>
            </a:r>
            <a:r>
              <a:rPr lang="en-US" dirty="0" smtClean="0"/>
              <a:t> and </a:t>
            </a:r>
            <a:r>
              <a:rPr lang="en-US" b="1" dirty="0" err="1" smtClean="0"/>
              <a:t>ribonucleoproteins</a:t>
            </a:r>
            <a:r>
              <a:rPr lang="en-US" dirty="0" smtClean="0"/>
              <a:t> involved in </a:t>
            </a:r>
            <a:r>
              <a:rPr lang="en-US" dirty="0" err="1" smtClean="0"/>
              <a:t>rRNA</a:t>
            </a:r>
            <a:r>
              <a:rPr lang="en-US" dirty="0" smtClean="0"/>
              <a:t> processing </a:t>
            </a:r>
            <a:endParaRPr lang="ru-RU" dirty="0" smtClean="0"/>
          </a:p>
          <a:p>
            <a:pPr lvl="0"/>
            <a:r>
              <a:rPr lang="en-US" b="1" dirty="0" smtClean="0"/>
              <a:t>Large and small ribosome subunits assembly place</a:t>
            </a:r>
            <a:endParaRPr lang="ru-RU" dirty="0" smtClean="0"/>
          </a:p>
          <a:p>
            <a:pPr lvl="0"/>
            <a:r>
              <a:rPr lang="en-US" dirty="0" smtClean="0"/>
              <a:t>RNA and protein components of the enzyme </a:t>
            </a:r>
            <a:r>
              <a:rPr lang="en-US" b="1" dirty="0" smtClean="0"/>
              <a:t>telomerase assembly place</a:t>
            </a:r>
            <a:endParaRPr lang="ru-RU" dirty="0" smtClean="0"/>
          </a:p>
          <a:p>
            <a:endParaRPr lang="ru-RU"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78</a:t>
            </a:fld>
            <a:endParaRPr lang="ru-RU"/>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2474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Rough Endoplasmic Reticulum, the Golgi Apparatus, Transport Vesicles</a:t>
            </a:r>
            <a:endParaRPr lang="ru-RU" dirty="0"/>
          </a:p>
        </p:txBody>
      </p:sp>
      <p:sp>
        <p:nvSpPr>
          <p:cNvPr id="3" name="Содержимое 2"/>
          <p:cNvSpPr>
            <a:spLocks noGrp="1"/>
          </p:cNvSpPr>
          <p:nvPr>
            <p:ph idx="1"/>
          </p:nvPr>
        </p:nvSpPr>
        <p:spPr>
          <a:xfrm>
            <a:off x="0" y="1124744"/>
            <a:ext cx="9144000" cy="5733256"/>
          </a:xfrm>
        </p:spPr>
        <p:txBody>
          <a:bodyPr>
            <a:normAutofit fontScale="62500" lnSpcReduction="20000"/>
          </a:bodyPr>
          <a:lstStyle/>
          <a:p>
            <a:pPr marL="0" indent="0">
              <a:buNone/>
            </a:pPr>
            <a:r>
              <a:rPr lang="en-US" dirty="0" smtClean="0"/>
              <a:t>	The Endoplasmic Reticulum (ER) is a system of internal membranes that are continuous with the outer membrane of the nucleus. ER membranes nearest the nucleus are studded with </a:t>
            </a:r>
            <a:r>
              <a:rPr lang="en-US" dirty="0" err="1" smtClean="0"/>
              <a:t>ribosomes</a:t>
            </a:r>
            <a:r>
              <a:rPr lang="en-US" dirty="0" smtClean="0"/>
              <a:t> engaged in protein synthesis are </a:t>
            </a:r>
            <a:r>
              <a:rPr lang="en-US" b="1" dirty="0" smtClean="0"/>
              <a:t>Rough ER (RER). </a:t>
            </a:r>
          </a:p>
          <a:p>
            <a:pPr marL="0" indent="0">
              <a:buNone/>
            </a:pPr>
            <a:r>
              <a:rPr lang="en-US" b="1" i="1" dirty="0" smtClean="0"/>
              <a:t>synthesis of either membrane proteins or proteins destined for secretion.</a:t>
            </a:r>
            <a:r>
              <a:rPr lang="en-US" b="1" dirty="0" smtClean="0"/>
              <a:t> </a:t>
            </a:r>
            <a:r>
              <a:rPr lang="en-US" dirty="0" smtClean="0"/>
              <a:t>Such proteins posses a special </a:t>
            </a:r>
            <a:r>
              <a:rPr lang="en-US" b="1" dirty="0" smtClean="0"/>
              <a:t>amino-terminal signal sequence</a:t>
            </a:r>
            <a:r>
              <a:rPr lang="en-US" dirty="0" smtClean="0"/>
              <a:t>, which is recognized by a </a:t>
            </a:r>
            <a:r>
              <a:rPr lang="en-US" b="1" dirty="0" smtClean="0"/>
              <a:t>ribosome-associated particle </a:t>
            </a:r>
            <a:r>
              <a:rPr lang="en-US" dirty="0" smtClean="0"/>
              <a:t>(the “signal recognition particle”), and which then targets the ribosome with its nascent polypeptide chain to docking sites on the membrane of the </a:t>
            </a:r>
            <a:r>
              <a:rPr lang="en-US" b="1" dirty="0" smtClean="0"/>
              <a:t>RER</a:t>
            </a:r>
            <a:r>
              <a:rPr lang="en-US" dirty="0" smtClean="0"/>
              <a:t>. The nascent polypeptide chain is then </a:t>
            </a:r>
            <a:r>
              <a:rPr lang="en-US" dirty="0" err="1" smtClean="0"/>
              <a:t>cotranslationally</a:t>
            </a:r>
            <a:r>
              <a:rPr lang="en-US" dirty="0" smtClean="0"/>
              <a:t> extruded through a pore structure in the ER membrane and passes either partially or completely into the lumen of </a:t>
            </a:r>
            <a:r>
              <a:rPr lang="en-US" b="1" dirty="0" smtClean="0"/>
              <a:t>RER</a:t>
            </a:r>
            <a:r>
              <a:rPr lang="en-US" dirty="0" smtClean="0"/>
              <a:t>. All such proteins become </a:t>
            </a:r>
            <a:r>
              <a:rPr lang="en-US" b="1" dirty="0" err="1" smtClean="0"/>
              <a:t>glycosylated</a:t>
            </a:r>
            <a:r>
              <a:rPr lang="en-US" b="1" dirty="0" smtClean="0"/>
              <a:t> </a:t>
            </a:r>
            <a:r>
              <a:rPr lang="en-US" dirty="0" smtClean="0"/>
              <a:t>at multiple locations along their length. Much of this </a:t>
            </a:r>
            <a:r>
              <a:rPr lang="en-US" dirty="0" err="1" smtClean="0"/>
              <a:t>glycosylation</a:t>
            </a:r>
            <a:r>
              <a:rPr lang="en-US" dirty="0" smtClean="0"/>
              <a:t> </a:t>
            </a:r>
            <a:r>
              <a:rPr lang="en-US" b="1" dirty="0" smtClean="0"/>
              <a:t>(“N-linked </a:t>
            </a:r>
            <a:r>
              <a:rPr lang="en-US" b="1" dirty="0" err="1" smtClean="0"/>
              <a:t>glycosylation</a:t>
            </a:r>
            <a:r>
              <a:rPr lang="en-US" b="1" dirty="0" smtClean="0"/>
              <a:t>”) </a:t>
            </a:r>
            <a:r>
              <a:rPr lang="en-US" dirty="0" smtClean="0"/>
              <a:t>occurs on the nascent polypeptide as it passes into the lumen of the </a:t>
            </a:r>
            <a:r>
              <a:rPr lang="en-US" b="1" dirty="0" smtClean="0"/>
              <a:t>RER</a:t>
            </a:r>
            <a:r>
              <a:rPr lang="en-US" dirty="0" smtClean="0"/>
              <a:t>; the remainder </a:t>
            </a:r>
            <a:r>
              <a:rPr lang="en-US" b="1" dirty="0" smtClean="0"/>
              <a:t>(“O-linked </a:t>
            </a:r>
            <a:r>
              <a:rPr lang="en-US" b="1" dirty="0" err="1" smtClean="0"/>
              <a:t>glycosylation</a:t>
            </a:r>
            <a:r>
              <a:rPr lang="en-US" b="1" dirty="0" smtClean="0"/>
              <a:t>”) </a:t>
            </a:r>
            <a:r>
              <a:rPr lang="en-US" dirty="0" smtClean="0"/>
              <a:t>occurs later, either in the lumen of the ER or in the various compartments of the Golgi apparatus. After their synthesis is complete, the proteins find their way to an adjacent region of </a:t>
            </a:r>
            <a:r>
              <a:rPr lang="en-US" b="1" dirty="0" smtClean="0"/>
              <a:t>smooth SER </a:t>
            </a:r>
            <a:r>
              <a:rPr lang="en-US" dirty="0" smtClean="0"/>
              <a:t>(a </a:t>
            </a:r>
            <a:r>
              <a:rPr lang="en-US" b="1" dirty="0" smtClean="0"/>
              <a:t>transitional portion of SER), </a:t>
            </a:r>
            <a:r>
              <a:rPr lang="en-US" dirty="0" smtClean="0"/>
              <a:t>from which </a:t>
            </a:r>
            <a:r>
              <a:rPr lang="en-US" b="1" dirty="0" smtClean="0"/>
              <a:t>transport vesicles </a:t>
            </a:r>
            <a:r>
              <a:rPr lang="en-US" dirty="0" smtClean="0"/>
              <a:t>containing the proteins bud off, and then deliver their protein cargo to the </a:t>
            </a:r>
            <a:r>
              <a:rPr lang="en-US" b="1" dirty="0" smtClean="0"/>
              <a:t>Golgi apparatus </a:t>
            </a:r>
            <a:r>
              <a:rPr lang="en-US" dirty="0" smtClean="0"/>
              <a:t>by fusing to form the </a:t>
            </a:r>
            <a:r>
              <a:rPr lang="en-US" b="1" dirty="0" err="1" smtClean="0"/>
              <a:t>cis</a:t>
            </a:r>
            <a:r>
              <a:rPr lang="en-US" b="1" dirty="0" smtClean="0"/>
              <a:t>-Golgi network. </a:t>
            </a:r>
            <a:r>
              <a:rPr lang="en-US" dirty="0" smtClean="0"/>
              <a:t>In the </a:t>
            </a:r>
            <a:r>
              <a:rPr lang="en-US" b="1" dirty="0" err="1" smtClean="0"/>
              <a:t>cis</a:t>
            </a:r>
            <a:r>
              <a:rPr lang="en-US" b="1" dirty="0" smtClean="0"/>
              <a:t>, medial, </a:t>
            </a:r>
            <a:r>
              <a:rPr lang="en-US" dirty="0" smtClean="0"/>
              <a:t>and </a:t>
            </a:r>
            <a:r>
              <a:rPr lang="en-US" b="1" dirty="0" smtClean="0"/>
              <a:t>trans </a:t>
            </a:r>
            <a:r>
              <a:rPr lang="en-US" b="1" dirty="0" err="1" smtClean="0"/>
              <a:t>cisternae</a:t>
            </a:r>
            <a:r>
              <a:rPr lang="en-US" b="1" dirty="0" smtClean="0"/>
              <a:t> </a:t>
            </a:r>
            <a:r>
              <a:rPr lang="en-US" dirty="0" smtClean="0"/>
              <a:t>of the Golgi apparatus, the </a:t>
            </a:r>
            <a:r>
              <a:rPr lang="en-US" b="1" dirty="0" smtClean="0"/>
              <a:t>oligosaccharide chains </a:t>
            </a:r>
            <a:r>
              <a:rPr lang="en-US" dirty="0" smtClean="0"/>
              <a:t>on these </a:t>
            </a:r>
            <a:r>
              <a:rPr lang="en-US" b="1" dirty="0" err="1" smtClean="0"/>
              <a:t>glycoproteins</a:t>
            </a:r>
            <a:r>
              <a:rPr lang="en-US" b="1" dirty="0" smtClean="0"/>
              <a:t> are modified </a:t>
            </a:r>
            <a:r>
              <a:rPr lang="en-US" dirty="0" smtClean="0"/>
              <a:t>in a variety of ways, and some proteins are cleaved or otherwise processed. The processed </a:t>
            </a:r>
            <a:r>
              <a:rPr lang="en-US" dirty="0" err="1" smtClean="0"/>
              <a:t>glycoproteins</a:t>
            </a:r>
            <a:r>
              <a:rPr lang="en-US" dirty="0" smtClean="0"/>
              <a:t> then leave the Golgi apparatus via vesicles that bud from the </a:t>
            </a:r>
            <a:r>
              <a:rPr lang="en-US" b="1" dirty="0" smtClean="0"/>
              <a:t>trans-Golgi network, </a:t>
            </a:r>
            <a:r>
              <a:rPr lang="en-US" dirty="0" smtClean="0"/>
              <a:t>for delivery to the cell surface.</a:t>
            </a:r>
            <a:endParaRPr lang="ru-RU" dirty="0" smtClean="0"/>
          </a:p>
          <a:p>
            <a:endParaRPr lang="ru-RU"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79</a:t>
            </a:fld>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номера слайда 1"/>
          <p:cNvSpPr>
            <a:spLocks noGrp="1"/>
          </p:cNvSpPr>
          <p:nvPr>
            <p:ph type="sldNum" sz="quarter" idx="12"/>
          </p:nvPr>
        </p:nvSpPr>
        <p:spPr/>
        <p:txBody>
          <a:bodyPr/>
          <a:lstStyle/>
          <a:p>
            <a:fld id="{D4FEE247-F1D9-4978-BC24-E4E20778E7B9}" type="slidenum">
              <a:rPr lang="ru-RU" smtClean="0"/>
              <a:pPr/>
              <a:t>8</a:t>
            </a:fld>
            <a:endParaRPr lang="ru-RU"/>
          </a:p>
        </p:txBody>
      </p:sp>
      <p:sp>
        <p:nvSpPr>
          <p:cNvPr id="3" name="Прямокутник 2"/>
          <p:cNvSpPr/>
          <p:nvPr/>
        </p:nvSpPr>
        <p:spPr>
          <a:xfrm>
            <a:off x="0" y="-9972"/>
            <a:ext cx="9144000" cy="6924973"/>
          </a:xfrm>
          <a:prstGeom prst="rect">
            <a:avLst/>
          </a:prstGeom>
        </p:spPr>
        <p:txBody>
          <a:bodyPr wrap="square">
            <a:spAutoFit/>
          </a:bodyPr>
          <a:lstStyle/>
          <a:p>
            <a:pPr algn="ctr"/>
            <a:r>
              <a:rPr lang="en-US" sz="3600" b="1" dirty="0" smtClean="0"/>
              <a:t>Cell Theory</a:t>
            </a:r>
          </a:p>
          <a:p>
            <a:r>
              <a:rPr lang="en-US" sz="2000" dirty="0" smtClean="0"/>
              <a:t>In 1838, </a:t>
            </a:r>
            <a:r>
              <a:rPr lang="en-US" sz="2000" b="1" dirty="0" smtClean="0"/>
              <a:t>Matthias </a:t>
            </a:r>
            <a:r>
              <a:rPr lang="en-US" sz="2000" b="1" dirty="0" err="1" smtClean="0"/>
              <a:t>Schleiden</a:t>
            </a:r>
            <a:r>
              <a:rPr lang="en-US" sz="2000" dirty="0" smtClean="0"/>
              <a:t>, a German lawyer turned botanist,  concluded that, despite differences in the structure of various tissues, plants were made of cells and that the plant embryo arose from a single cell. In 1839, </a:t>
            </a:r>
            <a:r>
              <a:rPr lang="en-US" sz="2000" b="1" dirty="0" smtClean="0"/>
              <a:t>Theodor Schwann</a:t>
            </a:r>
            <a:r>
              <a:rPr lang="en-US" sz="2000" dirty="0" smtClean="0"/>
              <a:t>, a German zoologist and </a:t>
            </a:r>
            <a:r>
              <a:rPr lang="en-US" sz="2000" dirty="0" err="1" smtClean="0"/>
              <a:t>Schleiden’s</a:t>
            </a:r>
            <a:r>
              <a:rPr lang="en-US" sz="2000" dirty="0" smtClean="0"/>
              <a:t> colleague, published a comprehensive report on the cellular basis of animal life. Schwann concluded that the cells of plants and animals are similar structures and proposed these 2 tenets of the </a:t>
            </a:r>
            <a:r>
              <a:rPr lang="en-US" sz="2000" b="1" dirty="0" smtClean="0"/>
              <a:t>cell theory : </a:t>
            </a:r>
          </a:p>
          <a:p>
            <a:r>
              <a:rPr lang="en-US" sz="2000" b="1" dirty="0" smtClean="0"/>
              <a:t>                       </a:t>
            </a:r>
            <a:r>
              <a:rPr lang="en-US" sz="2000" dirty="0" smtClean="0"/>
              <a:t>● All organisms are composed of one or more cells.</a:t>
            </a:r>
          </a:p>
          <a:p>
            <a:r>
              <a:rPr lang="en-US" sz="2000" dirty="0" smtClean="0"/>
              <a:t>                       ● The cell is the structural unit of life.</a:t>
            </a:r>
          </a:p>
          <a:p>
            <a:r>
              <a:rPr lang="en-US" sz="2000" b="1" dirty="0" err="1" smtClean="0"/>
              <a:t>Schleiden</a:t>
            </a:r>
            <a:r>
              <a:rPr lang="en-US" sz="2000" dirty="0" smtClean="0"/>
              <a:t> and </a:t>
            </a:r>
            <a:r>
              <a:rPr lang="en-US" sz="2000" b="1" dirty="0" smtClean="0"/>
              <a:t>Schwann</a:t>
            </a:r>
            <a:r>
              <a:rPr lang="en-US" sz="2000" dirty="0" smtClean="0"/>
              <a:t> ’ s ideas on the </a:t>
            </a:r>
            <a:r>
              <a:rPr lang="en-US" sz="2000" i="1" dirty="0" smtClean="0"/>
              <a:t>origin of cells proved to be less </a:t>
            </a:r>
            <a:r>
              <a:rPr lang="en-US" sz="2000" dirty="0" smtClean="0"/>
              <a:t>insightful; both agreed that cells could arise from </a:t>
            </a:r>
            <a:r>
              <a:rPr lang="en-US" sz="2000" dirty="0" err="1" smtClean="0"/>
              <a:t>noncellular</a:t>
            </a:r>
            <a:r>
              <a:rPr lang="en-US" sz="2000" dirty="0" smtClean="0"/>
              <a:t> materials. By 1855, </a:t>
            </a:r>
            <a:r>
              <a:rPr lang="en-US" sz="2000" b="1" dirty="0" smtClean="0"/>
              <a:t>Rudolf Virchow</a:t>
            </a:r>
            <a:r>
              <a:rPr lang="en-US" sz="2000" dirty="0" smtClean="0"/>
              <a:t>, a German pathologist, had made a convincing case for the third tenet of the cell theory:</a:t>
            </a:r>
          </a:p>
          <a:p>
            <a:pPr marL="609600" indent="-609600"/>
            <a:r>
              <a:rPr lang="en-US" sz="2000" dirty="0" smtClean="0"/>
              <a:t>                       ● Cells can arise only by division from a preexisting cell. </a:t>
            </a:r>
          </a:p>
          <a:p>
            <a:pPr marL="609600" indent="-609600"/>
            <a:endParaRPr lang="en-US" sz="2000" b="1" dirty="0" smtClean="0"/>
          </a:p>
          <a:p>
            <a:pPr marL="609600" indent="-609600"/>
            <a:r>
              <a:rPr lang="en-US" sz="2000" b="1" u="sng" dirty="0" smtClean="0"/>
              <a:t>Modern Cell Theory Formulation:</a:t>
            </a:r>
            <a:endParaRPr lang="ru-RU" sz="2000" b="1" u="sng" dirty="0" smtClean="0"/>
          </a:p>
          <a:p>
            <a:pPr marL="609600" indent="-609600"/>
            <a:r>
              <a:rPr lang="en-US" sz="2000" dirty="0" smtClean="0"/>
              <a:t>- All organisms are composed of one or more cells, within which the life </a:t>
            </a:r>
            <a:r>
              <a:rPr lang="en-US" sz="2000" b="1" dirty="0" smtClean="0"/>
              <a:t>processes</a:t>
            </a:r>
            <a:r>
              <a:rPr lang="en-US" sz="2000" dirty="0" smtClean="0"/>
              <a:t> of </a:t>
            </a:r>
            <a:r>
              <a:rPr lang="en-US" sz="2000" b="1" dirty="0" smtClean="0"/>
              <a:t>metabolism</a:t>
            </a:r>
            <a:r>
              <a:rPr lang="en-US" sz="2000" dirty="0" smtClean="0"/>
              <a:t> and </a:t>
            </a:r>
            <a:r>
              <a:rPr lang="en-US" sz="2000" b="1" dirty="0" smtClean="0"/>
              <a:t>heredity</a:t>
            </a:r>
            <a:r>
              <a:rPr lang="en-US" sz="2000" dirty="0" smtClean="0"/>
              <a:t> occur.</a:t>
            </a:r>
          </a:p>
          <a:p>
            <a:pPr marL="174625" indent="-174625">
              <a:buFontTx/>
              <a:buChar char="-"/>
            </a:pPr>
            <a:r>
              <a:rPr lang="en-US" sz="2000" dirty="0" smtClean="0"/>
              <a:t>Cells are the smallest living things, the </a:t>
            </a:r>
            <a:r>
              <a:rPr lang="en-US" sz="2000" b="1" dirty="0" smtClean="0"/>
              <a:t>basic unit </a:t>
            </a:r>
            <a:r>
              <a:rPr lang="en-US" sz="2000" dirty="0" smtClean="0"/>
              <a:t>of organization of all organisms.</a:t>
            </a:r>
          </a:p>
          <a:p>
            <a:pPr marL="609600" indent="-609600"/>
            <a:r>
              <a:rPr lang="en-US" sz="2000" dirty="0" smtClean="0"/>
              <a:t> - Cells </a:t>
            </a:r>
            <a:r>
              <a:rPr lang="en-US" sz="2000" b="1" dirty="0" smtClean="0"/>
              <a:t>arise</a:t>
            </a:r>
            <a:r>
              <a:rPr lang="en-US" sz="2000" dirty="0" smtClean="0"/>
              <a:t> </a:t>
            </a:r>
            <a:r>
              <a:rPr lang="en-US" sz="2000" b="1" dirty="0" smtClean="0"/>
              <a:t>only by division </a:t>
            </a:r>
            <a:r>
              <a:rPr lang="en-US" sz="2000" dirty="0" smtClean="0"/>
              <a:t>of a previously existing cell.</a:t>
            </a:r>
            <a:endParaRPr lang="ru-RU" sz="2000" dirty="0" smtClean="0"/>
          </a:p>
          <a:p>
            <a:endParaRPr lang="en-US" sz="2400" dirty="0" smtClean="0"/>
          </a:p>
          <a:p>
            <a:endParaRPr lang="uk-UA" sz="24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758825" y="620688"/>
            <a:ext cx="8385175" cy="648072"/>
          </a:xfrm>
        </p:spPr>
        <p:txBody>
          <a:bodyPr>
            <a:normAutofit/>
          </a:bodyPr>
          <a:lstStyle/>
          <a:p>
            <a:r>
              <a:rPr lang="en-US" sz="3200" dirty="0" err="1" smtClean="0"/>
              <a:t>Ribosomes</a:t>
            </a:r>
            <a:r>
              <a:rPr lang="en-US" sz="3200" dirty="0" smtClean="0"/>
              <a:t> are Nuclear &amp; </a:t>
            </a:r>
            <a:r>
              <a:rPr lang="en-US" sz="3200" dirty="0" err="1" smtClean="0"/>
              <a:t>cytoplasmic</a:t>
            </a:r>
            <a:r>
              <a:rPr lang="en-US" sz="3200" dirty="0" smtClean="0"/>
              <a:t> organelles. </a:t>
            </a:r>
            <a:endParaRPr lang="ru-RU" sz="3200" dirty="0"/>
          </a:p>
        </p:txBody>
      </p:sp>
      <p:sp>
        <p:nvSpPr>
          <p:cNvPr id="35848" name="Rectangle 8"/>
          <p:cNvSpPr>
            <a:spLocks noGrp="1" noRot="1" noChangeArrowheads="1"/>
          </p:cNvSpPr>
          <p:nvPr>
            <p:ph sz="half" idx="1"/>
          </p:nvPr>
        </p:nvSpPr>
        <p:spPr/>
        <p:txBody>
          <a:bodyPr/>
          <a:lstStyle/>
          <a:p>
            <a:endParaRPr lang="ru-RU" sz="2800"/>
          </a:p>
        </p:txBody>
      </p:sp>
      <p:sp>
        <p:nvSpPr>
          <p:cNvPr id="35843" name="Rectangle 3"/>
          <p:cNvSpPr>
            <a:spLocks noGrp="1" noRot="1" noChangeArrowheads="1"/>
          </p:cNvSpPr>
          <p:nvPr>
            <p:ph type="body" sz="half" idx="2"/>
          </p:nvPr>
        </p:nvSpPr>
        <p:spPr>
          <a:xfrm>
            <a:off x="0" y="4437112"/>
            <a:ext cx="8917558" cy="2420888"/>
          </a:xfrm>
        </p:spPr>
        <p:txBody>
          <a:bodyPr>
            <a:normAutofit/>
          </a:bodyPr>
          <a:lstStyle/>
          <a:p>
            <a:r>
              <a:rPr lang="en-US" sz="2400" dirty="0" smtClean="0"/>
              <a:t>Composed </a:t>
            </a:r>
            <a:r>
              <a:rPr lang="en-US" sz="2400" dirty="0"/>
              <a:t>of </a:t>
            </a:r>
            <a:r>
              <a:rPr lang="en-US" sz="2400" dirty="0" smtClean="0"/>
              <a:t>60% protein and 40</a:t>
            </a:r>
            <a:r>
              <a:rPr lang="en-US" sz="2400" dirty="0"/>
              <a:t>% ribosomal RNA </a:t>
            </a:r>
          </a:p>
          <a:p>
            <a:r>
              <a:rPr lang="en-US" sz="2400" dirty="0"/>
              <a:t>Site of protein synthesis</a:t>
            </a:r>
          </a:p>
          <a:p>
            <a:r>
              <a:rPr lang="en-US" sz="2400" dirty="0"/>
              <a:t>Can be found </a:t>
            </a:r>
            <a:r>
              <a:rPr lang="en-US" sz="2400" dirty="0" smtClean="0"/>
              <a:t>singly or </a:t>
            </a:r>
            <a:r>
              <a:rPr lang="en-US" sz="2400" dirty="0"/>
              <a:t>as </a:t>
            </a:r>
            <a:r>
              <a:rPr lang="en-US" sz="2400" i="1" dirty="0" err="1" smtClean="0"/>
              <a:t>polyribosomes</a:t>
            </a:r>
            <a:r>
              <a:rPr lang="en-US" sz="2400" i="1" dirty="0" smtClean="0"/>
              <a:t> </a:t>
            </a:r>
            <a:r>
              <a:rPr lang="en-US" sz="2400" dirty="0" smtClean="0"/>
              <a:t>on</a:t>
            </a:r>
            <a:r>
              <a:rPr lang="en-US" sz="2400" i="1" dirty="0" smtClean="0"/>
              <a:t> </a:t>
            </a:r>
            <a:r>
              <a:rPr lang="en-US" sz="2400" dirty="0" smtClean="0"/>
              <a:t>mRNA strand like beads of necklace</a:t>
            </a:r>
            <a:endParaRPr lang="ru-RU" sz="2400" dirty="0"/>
          </a:p>
        </p:txBody>
      </p:sp>
      <p:pic>
        <p:nvPicPr>
          <p:cNvPr id="35847" name="Picture 7" descr="c7x10ribosome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124744"/>
            <a:ext cx="9144001" cy="3208168"/>
          </a:xfrm>
          <a:prstGeom prst="rect">
            <a:avLst/>
          </a:prstGeom>
          <a:noFill/>
        </p:spPr>
      </p:pic>
      <p:sp>
        <p:nvSpPr>
          <p:cNvPr id="6" name="Прямоугольник 5"/>
          <p:cNvSpPr/>
          <p:nvPr/>
        </p:nvSpPr>
        <p:spPr>
          <a:xfrm>
            <a:off x="0" y="0"/>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200" b="1" dirty="0" err="1" smtClean="0">
                <a:latin typeface="Arial" pitchFamily="34" charset="0"/>
                <a:ea typeface="+mj-ea"/>
                <a:cs typeface="Arial" pitchFamily="34" charset="0"/>
              </a:rPr>
              <a:t>Ribosomes</a:t>
            </a:r>
            <a:endParaRPr lang="ru-RU"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linds(horizontal)">
                                      <p:cBhvr>
                                        <p:cTn id="7" dur="500"/>
                                        <p:tgtEl>
                                          <p:spTgt spid="3584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5847"/>
                                        </p:tgtEl>
                                        <p:attrNameLst>
                                          <p:attrName>style.visibility</p:attrName>
                                        </p:attrNameLst>
                                      </p:cBhvr>
                                      <p:to>
                                        <p:strVal val="visible"/>
                                      </p:to>
                                    </p:set>
                                    <p:anim calcmode="lin" valueType="num">
                                      <p:cBhvr additive="base">
                                        <p:cTn id="11" dur="500" fill="hold"/>
                                        <p:tgtEl>
                                          <p:spTgt spid="35847"/>
                                        </p:tgtEl>
                                        <p:attrNameLst>
                                          <p:attrName>ppt_x</p:attrName>
                                        </p:attrNameLst>
                                      </p:cBhvr>
                                      <p:tavLst>
                                        <p:tav tm="0">
                                          <p:val>
                                            <p:strVal val="#ppt_x"/>
                                          </p:val>
                                        </p:tav>
                                        <p:tav tm="100000">
                                          <p:val>
                                            <p:strVal val="#ppt_x"/>
                                          </p:val>
                                        </p:tav>
                                      </p:tavLst>
                                    </p:anim>
                                    <p:anim calcmode="lin" valueType="num">
                                      <p:cBhvr additive="base">
                                        <p:cTn id="12" dur="500" fill="hold"/>
                                        <p:tgtEl>
                                          <p:spTgt spid="358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476671"/>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err="1" smtClean="0">
                <a:latin typeface="Arial" pitchFamily="34" charset="0"/>
                <a:cs typeface="Arial" pitchFamily="34" charset="0"/>
              </a:rPr>
              <a:t>Ribosomes</a:t>
            </a:r>
            <a:r>
              <a:rPr lang="en-US" b="1" dirty="0" smtClean="0">
                <a:latin typeface="Arial" pitchFamily="34" charset="0"/>
                <a:cs typeface="Arial" pitchFamily="34" charset="0"/>
              </a:rPr>
              <a:t> and protein synthesis</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ru-RU" dirty="0">
              <a:latin typeface="Arial" pitchFamily="34" charset="0"/>
              <a:cs typeface="Arial" pitchFamily="34" charset="0"/>
            </a:endParaRPr>
          </a:p>
        </p:txBody>
      </p:sp>
      <p:sp>
        <p:nvSpPr>
          <p:cNvPr id="5" name="Номер слайда 4"/>
          <p:cNvSpPr>
            <a:spLocks noGrp="1"/>
          </p:cNvSpPr>
          <p:nvPr>
            <p:ph type="sldNum" sz="quarter" idx="12"/>
          </p:nvPr>
        </p:nvSpPr>
        <p:spPr/>
        <p:txBody>
          <a:bodyPr/>
          <a:lstStyle/>
          <a:p>
            <a:fld id="{2967A951-42F8-4F54-B64D-2003A8D4C5D4}" type="slidenum">
              <a:rPr lang="ru-RU" smtClean="0"/>
              <a:pPr/>
              <a:t>81</a:t>
            </a:fld>
            <a:endParaRPr lang="ru-RU"/>
          </a:p>
        </p:txBody>
      </p:sp>
      <p:sp>
        <p:nvSpPr>
          <p:cNvPr id="6" name="Прямоугольник 5"/>
          <p:cNvSpPr/>
          <p:nvPr/>
        </p:nvSpPr>
        <p:spPr>
          <a:xfrm>
            <a:off x="0" y="476672"/>
            <a:ext cx="9144000" cy="6186309"/>
          </a:xfrm>
          <a:prstGeom prst="rect">
            <a:avLst/>
          </a:prstGeom>
        </p:spPr>
        <p:txBody>
          <a:bodyPr wrap="square">
            <a:spAutoFit/>
          </a:bodyPr>
          <a:lstStyle/>
          <a:p>
            <a:r>
              <a:rPr lang="en-US" dirty="0" err="1" smtClean="0">
                <a:latin typeface="Arial" pitchFamily="34" charset="0"/>
                <a:cs typeface="Arial" pitchFamily="34" charset="0"/>
              </a:rPr>
              <a:t>Ribosomes</a:t>
            </a:r>
            <a:r>
              <a:rPr lang="en-US" dirty="0" smtClean="0">
                <a:latin typeface="Arial" pitchFamily="34" charset="0"/>
                <a:cs typeface="Arial" pitchFamily="34" charset="0"/>
              </a:rPr>
              <a:t> are the sites of translation, a process consisting of initiation, elongation, translocation and termination.</a:t>
            </a:r>
          </a:p>
          <a:p>
            <a:r>
              <a:rPr lang="en-US" b="1" dirty="0" smtClean="0">
                <a:latin typeface="Arial" pitchFamily="34" charset="0"/>
                <a:cs typeface="Arial" pitchFamily="34" charset="0"/>
              </a:rPr>
              <a:t>Eukaryotic </a:t>
            </a:r>
            <a:r>
              <a:rPr lang="en-US" b="1" dirty="0" err="1" smtClean="0">
                <a:latin typeface="Arial" pitchFamily="34" charset="0"/>
                <a:cs typeface="Arial" pitchFamily="34" charset="0"/>
              </a:rPr>
              <a:t>ribosomes</a:t>
            </a:r>
            <a:r>
              <a:rPr lang="en-US" b="1" dirty="0" smtClean="0">
                <a:latin typeface="Arial" pitchFamily="34" charset="0"/>
                <a:cs typeface="Arial" pitchFamily="34" charset="0"/>
              </a:rPr>
              <a:t>: </a:t>
            </a:r>
            <a:r>
              <a:rPr lang="en-US" dirty="0" smtClean="0">
                <a:latin typeface="Arial" pitchFamily="34" charset="0"/>
                <a:cs typeface="Arial" pitchFamily="34" charset="0"/>
              </a:rPr>
              <a:t>large subunit (60S) + small (40S) subunit. The large has 5S, 5.8S, 18S, 28S RNA molecules + 49 different proteins; small has a single RNA molecule (18S) + 33 proteins. </a:t>
            </a:r>
          </a:p>
          <a:p>
            <a:r>
              <a:rPr lang="en-US" b="1" dirty="0" smtClean="0">
                <a:latin typeface="Arial" pitchFamily="34" charset="0"/>
                <a:cs typeface="Arial" pitchFamily="34" charset="0"/>
              </a:rPr>
              <a:t>Eukaryotic translation. </a:t>
            </a:r>
            <a:r>
              <a:rPr lang="en-US" dirty="0" smtClean="0">
                <a:latin typeface="Arial" pitchFamily="34" charset="0"/>
                <a:cs typeface="Arial" pitchFamily="34" charset="0"/>
              </a:rPr>
              <a:t>In conjunction with numerous initiation factors, the 40S subunit binds first an initiator Met-transfer RNA (</a:t>
            </a:r>
            <a:r>
              <a:rPr lang="en-US" dirty="0" err="1" smtClean="0">
                <a:latin typeface="Arial" pitchFamily="34" charset="0"/>
                <a:cs typeface="Arial" pitchFamily="34" charset="0"/>
              </a:rPr>
              <a:t>tRNA</a:t>
            </a:r>
            <a:r>
              <a:rPr lang="en-US" dirty="0" smtClean="0">
                <a:latin typeface="Arial" pitchFamily="34" charset="0"/>
                <a:cs typeface="Arial" pitchFamily="34" charset="0"/>
              </a:rPr>
              <a:t>) molecule with its amino acid </a:t>
            </a:r>
            <a:r>
              <a:rPr lang="en-US" dirty="0" err="1" smtClean="0">
                <a:latin typeface="Arial" pitchFamily="34" charset="0"/>
                <a:cs typeface="Arial" pitchFamily="34" charset="0"/>
              </a:rPr>
              <a:t>methionine</a:t>
            </a:r>
            <a:r>
              <a:rPr lang="en-US" dirty="0" smtClean="0">
                <a:latin typeface="Arial" pitchFamily="34" charset="0"/>
                <a:cs typeface="Arial" pitchFamily="34" charset="0"/>
              </a:rPr>
              <a:t>, and this complex then binds near the 5' cap site of mRNA molecule. The small subunit than scans mRNA until initiator AUG (encoding </a:t>
            </a:r>
            <a:r>
              <a:rPr lang="en-US" dirty="0" err="1" smtClean="0">
                <a:latin typeface="Arial" pitchFamily="34" charset="0"/>
                <a:cs typeface="Arial" pitchFamily="34" charset="0"/>
              </a:rPr>
              <a:t>methionin</a:t>
            </a:r>
            <a:r>
              <a:rPr lang="en-US" dirty="0" smtClean="0">
                <a:latin typeface="Arial" pitchFamily="34" charset="0"/>
                <a:cs typeface="Arial" pitchFamily="34" charset="0"/>
              </a:rPr>
              <a:t>) is recognized. Then large subunit is recruited, and the whole (80S) ribosome then sequentially reads the triplet </a:t>
            </a:r>
            <a:r>
              <a:rPr lang="en-US" dirty="0" err="1" smtClean="0">
                <a:latin typeface="Arial" pitchFamily="34" charset="0"/>
                <a:cs typeface="Arial" pitchFamily="34" charset="0"/>
              </a:rPr>
              <a:t>codons</a:t>
            </a:r>
            <a:r>
              <a:rPr lang="en-US" dirty="0" smtClean="0">
                <a:latin typeface="Arial" pitchFamily="34" charset="0"/>
                <a:cs typeface="Arial" pitchFamily="34" charset="0"/>
              </a:rPr>
              <a:t> of the mRNA, selecting the appropriate </a:t>
            </a:r>
            <a:r>
              <a:rPr lang="en-US" dirty="0" err="1" smtClean="0">
                <a:latin typeface="Arial" pitchFamily="34" charset="0"/>
                <a:cs typeface="Arial" pitchFamily="34" charset="0"/>
              </a:rPr>
              <a:t>aminoacyl-tRNA</a:t>
            </a:r>
            <a:r>
              <a:rPr lang="en-US" dirty="0" smtClean="0">
                <a:latin typeface="Arial" pitchFamily="34" charset="0"/>
                <a:cs typeface="Arial" pitchFamily="34" charset="0"/>
              </a:rPr>
              <a:t> molecules and joining their associated amino acids to synthesize the protein encoded by that mRNA molecule until the ribosome reach the stop </a:t>
            </a:r>
            <a:r>
              <a:rPr lang="en-US" dirty="0" err="1" smtClean="0">
                <a:latin typeface="Arial" pitchFamily="34" charset="0"/>
                <a:cs typeface="Arial" pitchFamily="34" charset="0"/>
              </a:rPr>
              <a:t>codons</a:t>
            </a:r>
            <a:r>
              <a:rPr lang="en-US" dirty="0" smtClean="0">
                <a:latin typeface="Arial" pitchFamily="34" charset="0"/>
                <a:cs typeface="Arial" pitchFamily="34" charset="0"/>
              </a:rPr>
              <a:t> UAA, UGA, UAG. Than with action of release factor the translation complex dissociate.</a:t>
            </a:r>
          </a:p>
          <a:p>
            <a:r>
              <a:rPr lang="en-US" b="1" dirty="0" err="1" smtClean="0">
                <a:latin typeface="Arial" pitchFamily="34" charset="0"/>
                <a:cs typeface="Arial" pitchFamily="34" charset="0"/>
              </a:rPr>
              <a:t>Procaryotic</a:t>
            </a:r>
            <a:r>
              <a:rPr lang="en-US" dirty="0" smtClean="0">
                <a:latin typeface="Arial" pitchFamily="34" charset="0"/>
                <a:cs typeface="Arial" pitchFamily="34" charset="0"/>
              </a:rPr>
              <a:t> (</a:t>
            </a:r>
            <a:r>
              <a:rPr lang="en-US" i="1" dirty="0" smtClean="0">
                <a:latin typeface="Arial" pitchFamily="34" charset="0"/>
                <a:cs typeface="Arial" pitchFamily="34" charset="0"/>
              </a:rPr>
              <a:t>E. coli</a:t>
            </a:r>
            <a:r>
              <a:rPr lang="en-US" dirty="0" smtClean="0">
                <a:latin typeface="Arial" pitchFamily="34" charset="0"/>
                <a:cs typeface="Arial" pitchFamily="34" charset="0"/>
              </a:rPr>
              <a:t>) </a:t>
            </a:r>
            <a:r>
              <a:rPr lang="en-US" b="1" dirty="0" err="1" smtClean="0">
                <a:latin typeface="Arial" pitchFamily="34" charset="0"/>
                <a:cs typeface="Arial" pitchFamily="34" charset="0"/>
              </a:rPr>
              <a:t>ribosomes</a:t>
            </a:r>
            <a:r>
              <a:rPr lang="en-US" b="1" dirty="0" smtClean="0">
                <a:latin typeface="Arial" pitchFamily="34" charset="0"/>
                <a:cs typeface="Arial" pitchFamily="34" charset="0"/>
              </a:rPr>
              <a:t> </a:t>
            </a:r>
            <a:r>
              <a:rPr lang="en-US" dirty="0" smtClean="0">
                <a:latin typeface="Arial" pitchFamily="34" charset="0"/>
                <a:cs typeface="Arial" pitchFamily="34" charset="0"/>
              </a:rPr>
              <a:t>consist of 3 RNA molecules (5S, 16S, 23S) and 52 different proteins 32 in 50S subunit and 21 protein in 30S subunit. One protein present in both subunits. Fever initiation factors are involved. </a:t>
            </a:r>
          </a:p>
          <a:p>
            <a:r>
              <a:rPr lang="en-US" b="1" dirty="0" err="1" smtClean="0">
                <a:latin typeface="Arial" pitchFamily="34" charset="0"/>
                <a:cs typeface="Arial" pitchFamily="34" charset="0"/>
              </a:rPr>
              <a:t>Procaryotic</a:t>
            </a:r>
            <a:r>
              <a:rPr lang="en-US" b="1" dirty="0" smtClean="0">
                <a:latin typeface="Arial" pitchFamily="34" charset="0"/>
                <a:cs typeface="Arial" pitchFamily="34" charset="0"/>
              </a:rPr>
              <a:t> translation. </a:t>
            </a:r>
            <a:r>
              <a:rPr lang="en-US" dirty="0" smtClean="0">
                <a:latin typeface="Arial" pitchFamily="34" charset="0"/>
                <a:cs typeface="Arial" pitchFamily="34" charset="0"/>
              </a:rPr>
              <a:t>The Shine-</a:t>
            </a:r>
            <a:r>
              <a:rPr lang="en-US" dirty="0" err="1" smtClean="0">
                <a:latin typeface="Arial" pitchFamily="34" charset="0"/>
                <a:cs typeface="Arial" pitchFamily="34" charset="0"/>
              </a:rPr>
              <a:t>Delgarno</a:t>
            </a:r>
            <a:r>
              <a:rPr lang="en-US" dirty="0" smtClean="0">
                <a:latin typeface="Arial" pitchFamily="34" charset="0"/>
                <a:cs typeface="Arial" pitchFamily="34" charset="0"/>
              </a:rPr>
              <a:t> sequence on 5' end of mRNA interacts with complementary region of 16S </a:t>
            </a:r>
            <a:r>
              <a:rPr lang="en-US" dirty="0" err="1" smtClean="0">
                <a:latin typeface="Arial" pitchFamily="34" charset="0"/>
                <a:cs typeface="Arial" pitchFamily="34" charset="0"/>
              </a:rPr>
              <a:t>rRNA</a:t>
            </a:r>
            <a:r>
              <a:rPr lang="en-US" dirty="0" smtClean="0">
                <a:latin typeface="Arial" pitchFamily="34" charset="0"/>
                <a:cs typeface="Arial" pitchFamily="34" charset="0"/>
              </a:rPr>
              <a:t> of small subunit. Then </a:t>
            </a:r>
            <a:r>
              <a:rPr lang="en-US" dirty="0" err="1" smtClean="0">
                <a:latin typeface="Arial" pitchFamily="34" charset="0"/>
                <a:cs typeface="Arial" pitchFamily="34" charset="0"/>
              </a:rPr>
              <a:t>anticodon</a:t>
            </a:r>
            <a:r>
              <a:rPr lang="en-US" dirty="0" smtClean="0">
                <a:latin typeface="Arial" pitchFamily="34" charset="0"/>
                <a:cs typeface="Arial" pitchFamily="34" charset="0"/>
              </a:rPr>
              <a:t> of f-Met </a:t>
            </a:r>
            <a:r>
              <a:rPr lang="en-US" dirty="0" err="1" smtClean="0">
                <a:latin typeface="Arial" pitchFamily="34" charset="0"/>
                <a:cs typeface="Arial" pitchFamily="34" charset="0"/>
              </a:rPr>
              <a:t>tRNA</a:t>
            </a:r>
            <a:r>
              <a:rPr lang="en-US" dirty="0" smtClean="0">
                <a:latin typeface="Arial" pitchFamily="34" charset="0"/>
                <a:cs typeface="Arial" pitchFamily="34" charset="0"/>
              </a:rPr>
              <a:t> carrying </a:t>
            </a:r>
            <a:r>
              <a:rPr lang="en-US" dirty="0" err="1" smtClean="0">
                <a:latin typeface="Arial" pitchFamily="34" charset="0"/>
                <a:cs typeface="Arial" pitchFamily="34" charset="0"/>
              </a:rPr>
              <a:t>formylmethionine</a:t>
            </a:r>
            <a:r>
              <a:rPr lang="en-US" dirty="0" smtClean="0">
                <a:latin typeface="Arial" pitchFamily="34" charset="0"/>
                <a:cs typeface="Arial" pitchFamily="34" charset="0"/>
              </a:rPr>
              <a:t> base pairs with </a:t>
            </a:r>
            <a:r>
              <a:rPr lang="en-US" dirty="0" err="1" smtClean="0">
                <a:latin typeface="Arial" pitchFamily="34" charset="0"/>
                <a:cs typeface="Arial" pitchFamily="34" charset="0"/>
              </a:rPr>
              <a:t>codon</a:t>
            </a:r>
            <a:r>
              <a:rPr lang="en-US" dirty="0" smtClean="0">
                <a:latin typeface="Arial" pitchFamily="34" charset="0"/>
                <a:cs typeface="Arial" pitchFamily="34" charset="0"/>
              </a:rPr>
              <a:t> AUG and large subunit is recruited. Then translation take place in a same way, like in eukaryotes, and when finished, the </a:t>
            </a:r>
            <a:r>
              <a:rPr lang="en-US" dirty="0" err="1" smtClean="0">
                <a:latin typeface="Arial" pitchFamily="34" charset="0"/>
                <a:cs typeface="Arial" pitchFamily="34" charset="0"/>
              </a:rPr>
              <a:t>formylmethionine</a:t>
            </a:r>
            <a:r>
              <a:rPr lang="en-US" dirty="0" smtClean="0">
                <a:latin typeface="Arial" pitchFamily="34" charset="0"/>
                <a:cs typeface="Arial" pitchFamily="34" charset="0"/>
              </a:rPr>
              <a:t> is cut from the polypeptide chain.</a:t>
            </a:r>
            <a:endParaRPr lang="ru-RU" dirty="0">
              <a:latin typeface="Arial" pitchFamily="34" charset="0"/>
              <a:cs typeface="Arial"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err="1" smtClean="0"/>
              <a:t>Ribosomes</a:t>
            </a:r>
            <a:r>
              <a:rPr lang="ru-RU" dirty="0" smtClean="0"/>
              <a:t/>
            </a:r>
            <a:br>
              <a:rPr lang="ru-RU" dirty="0" smtClean="0"/>
            </a:br>
            <a:endParaRPr lang="ru-RU" dirty="0"/>
          </a:p>
        </p:txBody>
      </p:sp>
      <p:sp>
        <p:nvSpPr>
          <p:cNvPr id="3" name="Содержимое 2"/>
          <p:cNvSpPr>
            <a:spLocks noGrp="1"/>
          </p:cNvSpPr>
          <p:nvPr>
            <p:ph idx="1"/>
          </p:nvPr>
        </p:nvSpPr>
        <p:spPr>
          <a:xfrm>
            <a:off x="457200" y="1600200"/>
            <a:ext cx="8686800" cy="5069160"/>
          </a:xfrm>
        </p:spPr>
        <p:txBody>
          <a:bodyPr>
            <a:normAutofit fontScale="77500" lnSpcReduction="20000"/>
          </a:bodyPr>
          <a:lstStyle/>
          <a:p>
            <a:pPr>
              <a:buNone/>
            </a:pPr>
            <a:r>
              <a:rPr lang="en-US" b="1" dirty="0" smtClean="0"/>
              <a:t>Eukaryotic</a:t>
            </a:r>
            <a:r>
              <a:rPr lang="en-US" dirty="0" smtClean="0"/>
              <a:t>  (human) (80S) = large (60S) + small (40S) subunit</a:t>
            </a:r>
            <a:endParaRPr lang="ru-RU" dirty="0" smtClean="0"/>
          </a:p>
          <a:p>
            <a:r>
              <a:rPr lang="en-US" i="1" dirty="0" smtClean="0"/>
              <a:t>Large</a:t>
            </a:r>
            <a:r>
              <a:rPr lang="en-US" dirty="0" smtClean="0"/>
              <a:t>: 3 RNA molecules (</a:t>
            </a:r>
            <a:r>
              <a:rPr lang="en-US" b="1" dirty="0" smtClean="0"/>
              <a:t>5S, 5.8S, 28S</a:t>
            </a:r>
            <a:r>
              <a:rPr lang="en-US" dirty="0" smtClean="0"/>
              <a:t>) + </a:t>
            </a:r>
            <a:r>
              <a:rPr lang="en-US" b="1" dirty="0" smtClean="0"/>
              <a:t>49 different proteins</a:t>
            </a:r>
            <a:r>
              <a:rPr lang="en-US" dirty="0" smtClean="0"/>
              <a:t>; </a:t>
            </a:r>
            <a:endParaRPr lang="ru-RU" dirty="0" smtClean="0"/>
          </a:p>
          <a:p>
            <a:r>
              <a:rPr lang="en-US" i="1" dirty="0" smtClean="0"/>
              <a:t>Small</a:t>
            </a:r>
            <a:r>
              <a:rPr lang="en-US" dirty="0" smtClean="0"/>
              <a:t>: 1 RNA molecule (</a:t>
            </a:r>
            <a:r>
              <a:rPr lang="en-US" b="1" dirty="0" smtClean="0"/>
              <a:t>18S</a:t>
            </a:r>
            <a:r>
              <a:rPr lang="en-US" dirty="0" smtClean="0"/>
              <a:t>) + </a:t>
            </a:r>
            <a:r>
              <a:rPr lang="en-US" b="1" dirty="0" smtClean="0"/>
              <a:t>33 proteins</a:t>
            </a:r>
            <a:r>
              <a:rPr lang="en-US" dirty="0" smtClean="0"/>
              <a:t>.</a:t>
            </a:r>
            <a:endParaRPr lang="ru-RU" dirty="0" smtClean="0"/>
          </a:p>
          <a:p>
            <a:r>
              <a:rPr lang="en-US" i="1" u="sng" dirty="0" smtClean="0"/>
              <a:t>Translation initiation complex</a:t>
            </a:r>
            <a:r>
              <a:rPr lang="en-US" dirty="0" smtClean="0"/>
              <a:t>:  small subunit (40S) + initiator Met-</a:t>
            </a:r>
            <a:r>
              <a:rPr lang="en-US" dirty="0" err="1" smtClean="0"/>
              <a:t>tRNA</a:t>
            </a:r>
            <a:r>
              <a:rPr lang="en-US" dirty="0" smtClean="0"/>
              <a:t> binds near the 5' end of mRNA, then large (60S) is recruited.</a:t>
            </a:r>
            <a:endParaRPr lang="ru-RU" dirty="0" smtClean="0"/>
          </a:p>
          <a:p>
            <a:pPr>
              <a:buNone/>
            </a:pPr>
            <a:r>
              <a:rPr lang="en-US" b="1" dirty="0" smtClean="0"/>
              <a:t>Prokaryotic </a:t>
            </a:r>
            <a:r>
              <a:rPr lang="en-US" dirty="0" smtClean="0"/>
              <a:t>(bacterium </a:t>
            </a:r>
            <a:r>
              <a:rPr lang="en-US" i="1" dirty="0" smtClean="0"/>
              <a:t>E. coli</a:t>
            </a:r>
            <a:r>
              <a:rPr lang="en-US" dirty="0" smtClean="0"/>
              <a:t>) (70S) = large (50S) + small (30S) subunit</a:t>
            </a:r>
            <a:endParaRPr lang="ru-RU" dirty="0" smtClean="0"/>
          </a:p>
          <a:p>
            <a:r>
              <a:rPr lang="en-US" i="1" dirty="0" smtClean="0"/>
              <a:t>Large</a:t>
            </a:r>
            <a:r>
              <a:rPr lang="en-US" dirty="0" smtClean="0"/>
              <a:t>: 2 RNA molecules (</a:t>
            </a:r>
            <a:r>
              <a:rPr lang="en-US" b="1" dirty="0" smtClean="0"/>
              <a:t>5S, 23S</a:t>
            </a:r>
            <a:r>
              <a:rPr lang="en-US" dirty="0" smtClean="0"/>
              <a:t>) + </a:t>
            </a:r>
            <a:r>
              <a:rPr lang="en-US" b="1" dirty="0" smtClean="0"/>
              <a:t>32 different proteins</a:t>
            </a:r>
            <a:r>
              <a:rPr lang="en-US" dirty="0" smtClean="0"/>
              <a:t>; </a:t>
            </a:r>
            <a:endParaRPr lang="ru-RU" dirty="0" smtClean="0"/>
          </a:p>
          <a:p>
            <a:r>
              <a:rPr lang="en-US" i="1" dirty="0" smtClean="0"/>
              <a:t>Small</a:t>
            </a:r>
            <a:r>
              <a:rPr lang="en-US" dirty="0" smtClean="0"/>
              <a:t>: 1 RNA molecule (</a:t>
            </a:r>
            <a:r>
              <a:rPr lang="en-US" b="1" dirty="0" smtClean="0"/>
              <a:t>16S</a:t>
            </a:r>
            <a:r>
              <a:rPr lang="en-US" dirty="0" smtClean="0"/>
              <a:t>) + </a:t>
            </a:r>
            <a:r>
              <a:rPr lang="en-US" b="1" dirty="0" smtClean="0"/>
              <a:t>21 proteins</a:t>
            </a:r>
            <a:r>
              <a:rPr lang="en-US" dirty="0" smtClean="0"/>
              <a:t>.</a:t>
            </a:r>
            <a:endParaRPr lang="ru-RU" dirty="0" smtClean="0"/>
          </a:p>
          <a:p>
            <a:r>
              <a:rPr lang="en-US" i="1" u="sng" dirty="0" smtClean="0"/>
              <a:t>Translation initiation complex</a:t>
            </a:r>
            <a:r>
              <a:rPr lang="en-US" u="sng" dirty="0" smtClean="0"/>
              <a:t>:</a:t>
            </a:r>
            <a:r>
              <a:rPr lang="en-US" dirty="0" smtClean="0"/>
              <a:t>  Shine-</a:t>
            </a:r>
            <a:r>
              <a:rPr lang="en-US" dirty="0" err="1" smtClean="0"/>
              <a:t>Dalgarno</a:t>
            </a:r>
            <a:r>
              <a:rPr lang="en-US" dirty="0" smtClean="0"/>
              <a:t> sequence on 5’ end prior start </a:t>
            </a:r>
            <a:r>
              <a:rPr lang="en-US" dirty="0" err="1" smtClean="0"/>
              <a:t>codon</a:t>
            </a:r>
            <a:r>
              <a:rPr lang="en-US" dirty="0" smtClean="0"/>
              <a:t> of bacterial mRNAs + 16S </a:t>
            </a:r>
            <a:r>
              <a:rPr lang="en-US" dirty="0" err="1" smtClean="0"/>
              <a:t>rRNA</a:t>
            </a:r>
            <a:r>
              <a:rPr lang="en-US" dirty="0" smtClean="0"/>
              <a:t> of small subunit, then large (50S) is recruited.</a:t>
            </a:r>
            <a:endParaRPr lang="ru-RU" dirty="0" smtClean="0"/>
          </a:p>
          <a:p>
            <a:endParaRPr lang="ru-RU" dirty="0"/>
          </a:p>
        </p:txBody>
      </p:sp>
      <p:sp>
        <p:nvSpPr>
          <p:cNvPr id="4" name="Номер слайда 3"/>
          <p:cNvSpPr>
            <a:spLocks noGrp="1"/>
          </p:cNvSpPr>
          <p:nvPr>
            <p:ph type="sldNum" sz="quarter" idx="12"/>
          </p:nvPr>
        </p:nvSpPr>
        <p:spPr/>
        <p:txBody>
          <a:bodyPr/>
          <a:lstStyle/>
          <a:p>
            <a:fld id="{D4FEE247-F1D9-4978-BC24-E4E20778E7B9}" type="slidenum">
              <a:rPr lang="ru-RU" smtClean="0"/>
              <a:pPr/>
              <a:t>82</a:t>
            </a:fld>
            <a:endParaRPr lang="ru-RU"/>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28803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400" dirty="0" smtClean="0">
                <a:latin typeface="Arial" pitchFamily="34" charset="0"/>
                <a:cs typeface="Arial" pitchFamily="34" charset="0"/>
              </a:rPr>
              <a:t>Protein synthesis initiation differences in prokaryotes and eukaryotes</a:t>
            </a:r>
            <a:endParaRPr lang="ru-RU" sz="2400" dirty="0">
              <a:latin typeface="Arial" pitchFamily="34" charset="0"/>
              <a:cs typeface="Arial" pitchFamily="34" charset="0"/>
            </a:endParaRPr>
          </a:p>
        </p:txBody>
      </p:sp>
      <p:pic>
        <p:nvPicPr>
          <p:cNvPr id="6" name="Рисунок 5" descr="Без имени-2.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17484" y="332656"/>
            <a:ext cx="3491020" cy="6525344"/>
          </a:xfrm>
          <a:prstGeom prst="rect">
            <a:avLst/>
          </a:prstGeom>
        </p:spPr>
      </p:pic>
      <p:pic>
        <p:nvPicPr>
          <p:cNvPr id="11" name="Содержимое 10" descr="ProtSynProk.jpg"/>
          <p:cNvPicPr>
            <a:picLocks noGrp="1" noChangeAspect="1"/>
          </p:cNvPicPr>
          <p:nvPr>
            <p:ph idx="1"/>
          </p:nvPr>
        </p:nvPicPr>
        <p:blipFill>
          <a:blip r:embed="rId4" cstate="print">
            <a:extLst>
              <a:ext uri="{28A0092B-C50C-407E-A947-70E740481C1C}">
                <a14:useLocalDpi xmlns:a14="http://schemas.microsoft.com/office/drawing/2010/main"/>
              </a:ext>
            </a:extLst>
          </a:blip>
          <a:stretch>
            <a:fillRect/>
          </a:stretch>
        </p:blipFill>
        <p:spPr>
          <a:xfrm>
            <a:off x="2833465" y="332656"/>
            <a:ext cx="2746647" cy="6525344"/>
          </a:xfrm>
        </p:spPr>
      </p:pic>
      <p:sp>
        <p:nvSpPr>
          <p:cNvPr id="5" name="Прямоугольник 4"/>
          <p:cNvSpPr/>
          <p:nvPr/>
        </p:nvSpPr>
        <p:spPr>
          <a:xfrm>
            <a:off x="-36512" y="260648"/>
            <a:ext cx="2880320" cy="2862322"/>
          </a:xfrm>
          <a:prstGeom prst="rect">
            <a:avLst/>
          </a:prstGeom>
        </p:spPr>
        <p:txBody>
          <a:bodyPr wrap="square">
            <a:spAutoFit/>
          </a:bodyPr>
          <a:lstStyle/>
          <a:p>
            <a:r>
              <a:rPr lang="en-US" b="1" dirty="0" smtClean="0">
                <a:solidFill>
                  <a:srgbClr val="00B0F0"/>
                </a:solidFill>
                <a:latin typeface="Arial" pitchFamily="34" charset="0"/>
                <a:cs typeface="Arial" pitchFamily="34" charset="0"/>
              </a:rPr>
              <a:t>Prokaryotes</a:t>
            </a:r>
            <a:r>
              <a:rPr lang="en-US" dirty="0" smtClean="0">
                <a:solidFill>
                  <a:srgbClr val="00B0F0"/>
                </a:solidFill>
                <a:latin typeface="Arial" pitchFamily="34" charset="0"/>
                <a:cs typeface="Arial" pitchFamily="34" charset="0"/>
              </a:rPr>
              <a:t>:</a:t>
            </a:r>
          </a:p>
          <a:p>
            <a:r>
              <a:rPr lang="en-US" dirty="0" smtClean="0">
                <a:latin typeface="Arial" pitchFamily="34" charset="0"/>
                <a:cs typeface="Arial" pitchFamily="34" charset="0"/>
              </a:rPr>
              <a:t>1)</a:t>
            </a:r>
            <a:r>
              <a:rPr lang="en-US" b="1" dirty="0" smtClean="0"/>
              <a:t> Shine-</a:t>
            </a:r>
            <a:r>
              <a:rPr lang="en-US" b="1" dirty="0" err="1" smtClean="0"/>
              <a:t>Dalgarno</a:t>
            </a:r>
            <a:r>
              <a:rPr lang="en-US" b="1" dirty="0" smtClean="0"/>
              <a:t> sequence </a:t>
            </a:r>
            <a:r>
              <a:rPr lang="ru-RU" dirty="0" err="1" smtClean="0"/>
              <a:t>mRNA</a:t>
            </a:r>
            <a:r>
              <a:rPr lang="en-US" dirty="0" smtClean="0"/>
              <a:t> binds to 16S </a:t>
            </a:r>
            <a:r>
              <a:rPr lang="en-US" dirty="0" err="1" smtClean="0"/>
              <a:t>rRNA</a:t>
            </a:r>
            <a:r>
              <a:rPr lang="en-US" dirty="0" smtClean="0"/>
              <a:t> of small subunit</a:t>
            </a:r>
          </a:p>
          <a:p>
            <a:r>
              <a:rPr lang="en-US" dirty="0" smtClean="0"/>
              <a:t>2) </a:t>
            </a:r>
            <a:r>
              <a:rPr lang="en-US" dirty="0" err="1" smtClean="0"/>
              <a:t>Anticodon</a:t>
            </a:r>
            <a:r>
              <a:rPr lang="en-US" dirty="0" smtClean="0"/>
              <a:t> UAC </a:t>
            </a:r>
            <a:r>
              <a:rPr lang="en-US" dirty="0" err="1" smtClean="0"/>
              <a:t>fMet-tRNA</a:t>
            </a:r>
            <a:r>
              <a:rPr lang="en-US" baseline="30000" dirty="0" err="1" smtClean="0"/>
              <a:t>fMet</a:t>
            </a:r>
            <a:r>
              <a:rPr lang="en-US" dirty="0" smtClean="0"/>
              <a:t> is paired with start </a:t>
            </a:r>
            <a:r>
              <a:rPr lang="en-US" dirty="0" err="1" smtClean="0"/>
              <a:t>codon</a:t>
            </a:r>
            <a:r>
              <a:rPr lang="en-US" dirty="0" smtClean="0"/>
              <a:t> AUG of mRNA</a:t>
            </a:r>
          </a:p>
          <a:p>
            <a:r>
              <a:rPr lang="en-US" dirty="0" smtClean="0"/>
              <a:t>3) Large subunit is joined to produce of initiation complex </a:t>
            </a:r>
            <a:endParaRPr lang="ru-RU" dirty="0"/>
          </a:p>
        </p:txBody>
      </p:sp>
      <p:sp>
        <p:nvSpPr>
          <p:cNvPr id="7" name="Прямоугольник 6"/>
          <p:cNvSpPr/>
          <p:nvPr/>
        </p:nvSpPr>
        <p:spPr>
          <a:xfrm>
            <a:off x="-36512" y="3068961"/>
            <a:ext cx="3076035" cy="3139321"/>
          </a:xfrm>
          <a:prstGeom prst="rect">
            <a:avLst/>
          </a:prstGeom>
        </p:spPr>
        <p:txBody>
          <a:bodyPr wrap="square">
            <a:spAutoFit/>
          </a:bodyPr>
          <a:lstStyle/>
          <a:p>
            <a:r>
              <a:rPr lang="en-US" b="1" dirty="0" smtClean="0">
                <a:solidFill>
                  <a:srgbClr val="00B0F0"/>
                </a:solidFill>
                <a:latin typeface="Arial" pitchFamily="34" charset="0"/>
                <a:cs typeface="Arial" pitchFamily="34" charset="0"/>
              </a:rPr>
              <a:t>Eukaryotes</a:t>
            </a:r>
            <a:r>
              <a:rPr lang="en-US" dirty="0" smtClean="0">
                <a:solidFill>
                  <a:srgbClr val="00B0F0"/>
                </a:solidFill>
                <a:latin typeface="Arial" pitchFamily="34" charset="0"/>
                <a:cs typeface="Arial" pitchFamily="34" charset="0"/>
              </a:rPr>
              <a:t>: </a:t>
            </a:r>
            <a:endParaRPr lang="en-US" dirty="0" smtClean="0">
              <a:latin typeface="Arial" pitchFamily="34" charset="0"/>
              <a:cs typeface="Arial" pitchFamily="34" charset="0"/>
            </a:endParaRPr>
          </a:p>
          <a:p>
            <a:pPr marL="342900" indent="-342900">
              <a:buAutoNum type="arabicParenR"/>
            </a:pPr>
            <a:r>
              <a:rPr lang="en-US" dirty="0" smtClean="0"/>
              <a:t>small subunit binds to the</a:t>
            </a:r>
          </a:p>
          <a:p>
            <a:pPr marL="342900" indent="-342900"/>
            <a:r>
              <a:rPr lang="en-US" dirty="0" smtClean="0"/>
              <a:t> initiatory </a:t>
            </a:r>
            <a:r>
              <a:rPr lang="en-US" dirty="0" err="1" smtClean="0"/>
              <a:t>tRNA</a:t>
            </a:r>
            <a:r>
              <a:rPr lang="en-US" dirty="0" smtClean="0"/>
              <a:t> (Met-</a:t>
            </a:r>
            <a:r>
              <a:rPr lang="en-US" dirty="0" err="1" smtClean="0"/>
              <a:t>tRNA</a:t>
            </a:r>
            <a:r>
              <a:rPr lang="en-US" baseline="30000" dirty="0" err="1" smtClean="0"/>
              <a:t>Met</a:t>
            </a:r>
            <a:r>
              <a:rPr lang="en-US" dirty="0" smtClean="0"/>
              <a:t>).</a:t>
            </a:r>
          </a:p>
          <a:p>
            <a:pPr marL="342900" indent="-342900"/>
            <a:r>
              <a:rPr lang="en-US" dirty="0" smtClean="0"/>
              <a:t>This complex joins to mRNA </a:t>
            </a:r>
          </a:p>
          <a:p>
            <a:pPr marL="342900" indent="-342900"/>
            <a:r>
              <a:rPr lang="en-US" dirty="0" smtClean="0"/>
              <a:t>and moves until </a:t>
            </a:r>
            <a:r>
              <a:rPr lang="en-US" dirty="0" err="1" smtClean="0"/>
              <a:t>anticodon</a:t>
            </a:r>
            <a:r>
              <a:rPr lang="en-US" dirty="0" smtClean="0"/>
              <a:t> </a:t>
            </a:r>
          </a:p>
          <a:p>
            <a:pPr marL="342900" indent="-342900"/>
            <a:r>
              <a:rPr lang="en-US" dirty="0" smtClean="0"/>
              <a:t>UAC reaches the start </a:t>
            </a:r>
            <a:r>
              <a:rPr lang="en-US" dirty="0" err="1" smtClean="0"/>
              <a:t>codon</a:t>
            </a:r>
            <a:r>
              <a:rPr lang="en-US" dirty="0" smtClean="0"/>
              <a:t> </a:t>
            </a:r>
          </a:p>
          <a:p>
            <a:pPr marL="342900" indent="-342900"/>
            <a:r>
              <a:rPr lang="en-US" dirty="0" smtClean="0"/>
              <a:t>AUG of mRNA. Then large </a:t>
            </a:r>
          </a:p>
          <a:p>
            <a:pPr marL="342900" indent="-342900"/>
            <a:r>
              <a:rPr lang="en-US" dirty="0" smtClean="0"/>
              <a:t>subunit  is joined to the </a:t>
            </a:r>
          </a:p>
          <a:p>
            <a:pPr marL="342900" indent="-342900"/>
            <a:r>
              <a:rPr lang="en-US" dirty="0" smtClean="0"/>
              <a:t>complex of </a:t>
            </a:r>
            <a:r>
              <a:rPr lang="en-US" dirty="0" err="1" smtClean="0"/>
              <a:t>tRNA</a:t>
            </a:r>
            <a:r>
              <a:rPr lang="en-US" dirty="0" smtClean="0"/>
              <a:t>-mRNA-small </a:t>
            </a:r>
          </a:p>
          <a:p>
            <a:pPr marL="342900" indent="-342900"/>
            <a:r>
              <a:rPr lang="en-US" dirty="0" smtClean="0"/>
              <a:t>subunit to form initiation </a:t>
            </a:r>
          </a:p>
          <a:p>
            <a:pPr marL="342900" indent="-342900"/>
            <a:r>
              <a:rPr lang="en-US" dirty="0" smtClean="0"/>
              <a:t>complex. </a:t>
            </a:r>
            <a:endParaRPr lang="ru-RU" dirty="0"/>
          </a:p>
        </p:txBody>
      </p:sp>
      <p:sp>
        <p:nvSpPr>
          <p:cNvPr id="8" name="Прямоугольник 7"/>
          <p:cNvSpPr/>
          <p:nvPr/>
        </p:nvSpPr>
        <p:spPr>
          <a:xfrm>
            <a:off x="-35891" y="6093296"/>
            <a:ext cx="2879699" cy="646331"/>
          </a:xfrm>
          <a:prstGeom prst="rect">
            <a:avLst/>
          </a:prstGeom>
        </p:spPr>
        <p:txBody>
          <a:bodyPr wrap="none">
            <a:spAutoFit/>
          </a:bodyPr>
          <a:lstStyle/>
          <a:p>
            <a:pPr marL="342900" lvl="0" indent="-342900"/>
            <a:r>
              <a:rPr lang="en-US" dirty="0" smtClean="0">
                <a:solidFill>
                  <a:srgbClr val="00B0F0"/>
                </a:solidFill>
              </a:rPr>
              <a:t>Next steps of translation are</a:t>
            </a:r>
          </a:p>
          <a:p>
            <a:pPr marL="342900" lvl="0" indent="-342900"/>
            <a:r>
              <a:rPr lang="en-US" dirty="0" smtClean="0">
                <a:solidFill>
                  <a:srgbClr val="00B0F0"/>
                </a:solidFill>
              </a:rPr>
              <a:t>similar in pro- &amp; eukaryotes</a:t>
            </a:r>
            <a:endParaRPr lang="ru-RU" dirty="0">
              <a:solidFill>
                <a:srgbClr val="00B0F0"/>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a:xfrm>
            <a:off x="457200" y="0"/>
            <a:ext cx="8385175" cy="836613"/>
          </a:xfrm>
        </p:spPr>
        <p:style>
          <a:lnRef idx="1">
            <a:schemeClr val="accent3"/>
          </a:lnRef>
          <a:fillRef idx="2">
            <a:schemeClr val="accent3"/>
          </a:fillRef>
          <a:effectRef idx="1">
            <a:schemeClr val="accent3"/>
          </a:effectRef>
          <a:fontRef idx="minor">
            <a:schemeClr val="dk1"/>
          </a:fontRef>
        </p:style>
        <p:txBody>
          <a:bodyPr/>
          <a:lstStyle/>
          <a:p>
            <a:pPr algn="ctr"/>
            <a:r>
              <a:rPr lang="en-US" dirty="0">
                <a:solidFill>
                  <a:schemeClr val="tx1"/>
                </a:solidFill>
              </a:rPr>
              <a:t>Endoplasmic reticulum</a:t>
            </a:r>
            <a:endParaRPr lang="ru-RU" dirty="0">
              <a:solidFill>
                <a:schemeClr val="tx1"/>
              </a:solidFill>
            </a:endParaRPr>
          </a:p>
        </p:txBody>
      </p:sp>
      <p:sp>
        <p:nvSpPr>
          <p:cNvPr id="34819" name="Rectangle 3"/>
          <p:cNvSpPr>
            <a:spLocks noGrp="1" noRot="1" noChangeArrowheads="1"/>
          </p:cNvSpPr>
          <p:nvPr>
            <p:ph type="body" idx="1"/>
          </p:nvPr>
        </p:nvSpPr>
        <p:spPr>
          <a:xfrm>
            <a:off x="323850" y="765175"/>
            <a:ext cx="4535488" cy="6092825"/>
          </a:xfrm>
        </p:spPr>
        <p:txBody>
          <a:bodyPr>
            <a:normAutofit lnSpcReduction="10000"/>
          </a:bodyPr>
          <a:lstStyle/>
          <a:p>
            <a:pPr>
              <a:lnSpc>
                <a:spcPct val="80000"/>
              </a:lnSpc>
            </a:pPr>
            <a:r>
              <a:rPr lang="en-US" sz="2400" dirty="0"/>
              <a:t>Extensive membranous networks of tubules and sacs called </a:t>
            </a:r>
            <a:r>
              <a:rPr lang="en-US" sz="2400" dirty="0" err="1"/>
              <a:t>cisternae</a:t>
            </a:r>
            <a:endParaRPr lang="en-US" sz="2400" dirty="0"/>
          </a:p>
          <a:p>
            <a:pPr>
              <a:lnSpc>
                <a:spcPct val="80000"/>
              </a:lnSpc>
              <a:buFont typeface="Wingdings" pitchFamily="2" charset="2"/>
              <a:buNone/>
            </a:pPr>
            <a:endParaRPr lang="en-US" sz="2400" dirty="0"/>
          </a:p>
          <a:p>
            <a:pPr>
              <a:lnSpc>
                <a:spcPct val="80000"/>
              </a:lnSpc>
            </a:pPr>
            <a:r>
              <a:rPr lang="en-US" sz="2400" b="1" dirty="0">
                <a:solidFill>
                  <a:srgbClr val="0000FF"/>
                </a:solidFill>
              </a:rPr>
              <a:t>A .Rough Endoplasmic reticulum (RER)</a:t>
            </a:r>
          </a:p>
          <a:p>
            <a:pPr>
              <a:lnSpc>
                <a:spcPct val="80000"/>
              </a:lnSpc>
              <a:buFont typeface="Wingdings" pitchFamily="2" charset="2"/>
              <a:buNone/>
            </a:pPr>
            <a:r>
              <a:rPr lang="en-US" sz="2400" dirty="0"/>
              <a:t>         -Studded with ribosome's.</a:t>
            </a:r>
          </a:p>
          <a:p>
            <a:pPr>
              <a:lnSpc>
                <a:spcPct val="80000"/>
              </a:lnSpc>
              <a:buFont typeface="Wingdings" pitchFamily="2" charset="2"/>
              <a:buNone/>
            </a:pPr>
            <a:r>
              <a:rPr lang="en-US" sz="2400" dirty="0"/>
              <a:t>         -Site of protein synthesis. </a:t>
            </a:r>
          </a:p>
          <a:p>
            <a:pPr>
              <a:lnSpc>
                <a:spcPct val="80000"/>
              </a:lnSpc>
              <a:buFont typeface="Wingdings" pitchFamily="2" charset="2"/>
              <a:buNone/>
            </a:pPr>
            <a:r>
              <a:rPr lang="en-US" sz="2400" dirty="0"/>
              <a:t>       </a:t>
            </a:r>
            <a:r>
              <a:rPr lang="en-US" sz="2400" dirty="0" smtClean="0"/>
              <a:t>- starts from nucleus and plasma membrane  </a:t>
            </a:r>
            <a:endParaRPr lang="en-US" sz="2400" dirty="0"/>
          </a:p>
          <a:p>
            <a:pPr>
              <a:lnSpc>
                <a:spcPct val="80000"/>
              </a:lnSpc>
              <a:buFont typeface="Wingdings" pitchFamily="2" charset="2"/>
              <a:buNone/>
            </a:pPr>
            <a:r>
              <a:rPr lang="en-US" sz="2400" b="1" dirty="0">
                <a:solidFill>
                  <a:srgbClr val="0000FF"/>
                </a:solidFill>
              </a:rPr>
              <a:t>B. Smooth Endoplasmic reticulum (SER</a:t>
            </a:r>
            <a:r>
              <a:rPr lang="en-US" sz="2400" b="1" dirty="0" smtClean="0">
                <a:solidFill>
                  <a:srgbClr val="0000FF"/>
                </a:solidFill>
              </a:rPr>
              <a:t>), tubes diameter 25-30 nm </a:t>
            </a:r>
            <a:endParaRPr lang="en-US" sz="2400" b="1" dirty="0">
              <a:solidFill>
                <a:srgbClr val="0000FF"/>
              </a:solidFill>
            </a:endParaRPr>
          </a:p>
          <a:p>
            <a:pPr>
              <a:lnSpc>
                <a:spcPct val="80000"/>
              </a:lnSpc>
              <a:buFont typeface="Wingdings" pitchFamily="2" charset="2"/>
              <a:buNone/>
            </a:pPr>
            <a:r>
              <a:rPr lang="en-US" sz="2400" dirty="0"/>
              <a:t>     </a:t>
            </a:r>
            <a:r>
              <a:rPr lang="en-US" sz="2000" dirty="0"/>
              <a:t>-Synthesizes lipids, phospholipids and steroids. </a:t>
            </a:r>
          </a:p>
          <a:p>
            <a:pPr>
              <a:lnSpc>
                <a:spcPct val="80000"/>
              </a:lnSpc>
              <a:buFont typeface="Wingdings" pitchFamily="2" charset="2"/>
              <a:buNone/>
            </a:pPr>
            <a:r>
              <a:rPr lang="en-US" sz="2000" dirty="0"/>
              <a:t>     -Detoxifies drugs, alcohol and poisons</a:t>
            </a:r>
          </a:p>
          <a:p>
            <a:pPr>
              <a:lnSpc>
                <a:spcPct val="80000"/>
              </a:lnSpc>
              <a:buFont typeface="Wingdings" pitchFamily="2" charset="2"/>
              <a:buNone/>
            </a:pPr>
            <a:r>
              <a:rPr lang="en-US" sz="2000" dirty="0"/>
              <a:t>     -Carbohydrate Addition and </a:t>
            </a:r>
            <a:r>
              <a:rPr lang="en-US" sz="2000" dirty="0" smtClean="0"/>
              <a:t>modification</a:t>
            </a:r>
          </a:p>
          <a:p>
            <a:pPr>
              <a:lnSpc>
                <a:spcPct val="80000"/>
              </a:lnSpc>
              <a:buFontTx/>
              <a:buChar char="-"/>
            </a:pPr>
            <a:r>
              <a:rPr lang="en-US" sz="2000" dirty="0" smtClean="0"/>
              <a:t>Divides the media for independent reactions. It is connected with RER.</a:t>
            </a:r>
          </a:p>
          <a:p>
            <a:pPr>
              <a:lnSpc>
                <a:spcPct val="80000"/>
              </a:lnSpc>
              <a:buFontTx/>
              <a:buChar char="-"/>
            </a:pPr>
            <a:r>
              <a:rPr lang="en-US" sz="2000" dirty="0" smtClean="0"/>
              <a:t>Substances transport into and out of the cells </a:t>
            </a:r>
            <a:endParaRPr lang="en-US" sz="2000" dirty="0"/>
          </a:p>
          <a:p>
            <a:pPr>
              <a:lnSpc>
                <a:spcPct val="80000"/>
              </a:lnSpc>
              <a:buFont typeface="Wingdings" pitchFamily="2" charset="2"/>
              <a:buNone/>
            </a:pPr>
            <a:endParaRPr lang="en-US" sz="2400" dirty="0"/>
          </a:p>
          <a:p>
            <a:pPr>
              <a:lnSpc>
                <a:spcPct val="80000"/>
              </a:lnSpc>
              <a:buFont typeface="Wingdings" pitchFamily="2" charset="2"/>
              <a:buNone/>
            </a:pPr>
            <a:endParaRPr lang="en-US" sz="2400" dirty="0"/>
          </a:p>
          <a:p>
            <a:pPr>
              <a:lnSpc>
                <a:spcPct val="80000"/>
              </a:lnSpc>
              <a:buFont typeface="Wingdings" pitchFamily="2" charset="2"/>
              <a:buNone/>
            </a:pPr>
            <a:endParaRPr lang="ru-RU" sz="2400" dirty="0"/>
          </a:p>
        </p:txBody>
      </p:sp>
      <p:pic>
        <p:nvPicPr>
          <p:cNvPr id="34820" name="Picture 4" descr="endoplasmic_reticulum"/>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076825" y="1196975"/>
            <a:ext cx="3829050" cy="2590800"/>
          </a:xfrm>
          <a:prstGeom prst="rect">
            <a:avLst/>
          </a:prstGeom>
          <a:noFill/>
        </p:spPr>
      </p:pic>
      <p:pic>
        <p:nvPicPr>
          <p:cNvPr id="34821" name="Picture 5" descr="3Slide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3800" y="3573463"/>
            <a:ext cx="3924300" cy="30241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ox(in)">
                                      <p:cBhvr>
                                        <p:cTn id="7" dur="500"/>
                                        <p:tgtEl>
                                          <p:spTgt spid="34818"/>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4819">
                                            <p:txEl>
                                              <p:pRg st="0" end="0"/>
                                            </p:txEl>
                                          </p:spTgt>
                                        </p:tgtEl>
                                        <p:attrNameLst>
                                          <p:attrName>style.visibility</p:attrName>
                                        </p:attrNameLst>
                                      </p:cBhvr>
                                      <p:to>
                                        <p:strVal val="visible"/>
                                      </p:to>
                                    </p:set>
                                    <p:animEffect transition="in" filter="box(in)">
                                      <p:cBhvr>
                                        <p:cTn id="11" dur="500"/>
                                        <p:tgtEl>
                                          <p:spTgt spid="34819">
                                            <p:txEl>
                                              <p:pRg st="0" end="0"/>
                                            </p:txEl>
                                          </p:spTgt>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animEffect transition="in" filter="box(in)">
                                      <p:cBhvr>
                                        <p:cTn id="15" dur="500"/>
                                        <p:tgtEl>
                                          <p:spTgt spid="34819">
                                            <p:txEl>
                                              <p:pRg st="2" end="2"/>
                                            </p:txEl>
                                          </p:spTgt>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34819">
                                            <p:txEl>
                                              <p:pRg st="3" end="3"/>
                                            </p:txEl>
                                          </p:spTgt>
                                        </p:tgtEl>
                                        <p:attrNameLst>
                                          <p:attrName>style.visibility</p:attrName>
                                        </p:attrNameLst>
                                      </p:cBhvr>
                                      <p:to>
                                        <p:strVal val="visible"/>
                                      </p:to>
                                    </p:set>
                                    <p:animEffect transition="in" filter="box(in)">
                                      <p:cBhvr>
                                        <p:cTn id="19" dur="500"/>
                                        <p:tgtEl>
                                          <p:spTgt spid="34819">
                                            <p:txEl>
                                              <p:pRg st="3" end="3"/>
                                            </p:txEl>
                                          </p:spTgt>
                                        </p:tgtEl>
                                      </p:cBhvr>
                                    </p:animEffect>
                                  </p:childTnLst>
                                </p:cTn>
                              </p:par>
                            </p:childTnLst>
                          </p:cTn>
                        </p:par>
                        <p:par>
                          <p:cTn id="20" fill="hold">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animEffect transition="in" filter="box(in)">
                                      <p:cBhvr>
                                        <p:cTn id="23" dur="500"/>
                                        <p:tgtEl>
                                          <p:spTgt spid="34819">
                                            <p:txEl>
                                              <p:pRg st="4" end="4"/>
                                            </p:txEl>
                                          </p:spTgt>
                                        </p:tgtEl>
                                      </p:cBhvr>
                                    </p:animEffect>
                                  </p:childTnLst>
                                </p:cTn>
                              </p:par>
                            </p:childTnLst>
                          </p:cTn>
                        </p:par>
                        <p:par>
                          <p:cTn id="24" fill="hold">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box(in)">
                                      <p:cBhvr>
                                        <p:cTn id="27" dur="500"/>
                                        <p:tgtEl>
                                          <p:spTgt spid="34819">
                                            <p:txEl>
                                              <p:pRg st="5" end="5"/>
                                            </p:txEl>
                                          </p:spTgt>
                                        </p:tgtEl>
                                      </p:cBhvr>
                                    </p:animEffect>
                                  </p:childTnLst>
                                </p:cTn>
                              </p:par>
                            </p:childTnLst>
                          </p:cTn>
                        </p:par>
                        <p:par>
                          <p:cTn id="28" fill="hold">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34819">
                                            <p:txEl>
                                              <p:pRg st="6" end="6"/>
                                            </p:txEl>
                                          </p:spTgt>
                                        </p:tgtEl>
                                        <p:attrNameLst>
                                          <p:attrName>style.visibility</p:attrName>
                                        </p:attrNameLst>
                                      </p:cBhvr>
                                      <p:to>
                                        <p:strVal val="visible"/>
                                      </p:to>
                                    </p:set>
                                    <p:animEffect transition="in" filter="box(in)">
                                      <p:cBhvr>
                                        <p:cTn id="31" dur="500"/>
                                        <p:tgtEl>
                                          <p:spTgt spid="34819">
                                            <p:txEl>
                                              <p:pRg st="6" end="6"/>
                                            </p:txEl>
                                          </p:spTgt>
                                        </p:tgtEl>
                                      </p:cBhvr>
                                    </p:animEffect>
                                  </p:childTnLst>
                                </p:cTn>
                              </p:par>
                            </p:childTnLst>
                          </p:cTn>
                        </p:par>
                        <p:par>
                          <p:cTn id="32" fill="hold">
                            <p:stCondLst>
                              <p:cond delay="3500"/>
                            </p:stCondLst>
                            <p:childTnLst>
                              <p:par>
                                <p:cTn id="33" presetID="4" presetClass="entr" presetSubtype="16" fill="hold" grpId="0" nodeType="afterEffect">
                                  <p:stCondLst>
                                    <p:cond delay="0"/>
                                  </p:stCondLst>
                                  <p:childTnLst>
                                    <p:set>
                                      <p:cBhvr>
                                        <p:cTn id="34" dur="1" fill="hold">
                                          <p:stCondLst>
                                            <p:cond delay="0"/>
                                          </p:stCondLst>
                                        </p:cTn>
                                        <p:tgtEl>
                                          <p:spTgt spid="34819">
                                            <p:txEl>
                                              <p:pRg st="7" end="7"/>
                                            </p:txEl>
                                          </p:spTgt>
                                        </p:tgtEl>
                                        <p:attrNameLst>
                                          <p:attrName>style.visibility</p:attrName>
                                        </p:attrNameLst>
                                      </p:cBhvr>
                                      <p:to>
                                        <p:strVal val="visible"/>
                                      </p:to>
                                    </p:set>
                                    <p:animEffect transition="in" filter="box(in)">
                                      <p:cBhvr>
                                        <p:cTn id="35" dur="500"/>
                                        <p:tgtEl>
                                          <p:spTgt spid="34819">
                                            <p:txEl>
                                              <p:pRg st="7" end="7"/>
                                            </p:txEl>
                                          </p:spTgt>
                                        </p:tgtEl>
                                      </p:cBhvr>
                                    </p:animEffect>
                                  </p:childTnLst>
                                </p:cTn>
                              </p:par>
                            </p:childTnLst>
                          </p:cTn>
                        </p:par>
                        <p:par>
                          <p:cTn id="36" fill="hold">
                            <p:stCondLst>
                              <p:cond delay="4000"/>
                            </p:stCondLst>
                            <p:childTnLst>
                              <p:par>
                                <p:cTn id="37" presetID="4" presetClass="entr" presetSubtype="16" fill="hold" grpId="0" nodeType="afterEffect">
                                  <p:stCondLst>
                                    <p:cond delay="0"/>
                                  </p:stCondLst>
                                  <p:childTnLst>
                                    <p:set>
                                      <p:cBhvr>
                                        <p:cTn id="38" dur="1" fill="hold">
                                          <p:stCondLst>
                                            <p:cond delay="0"/>
                                          </p:stCondLst>
                                        </p:cTn>
                                        <p:tgtEl>
                                          <p:spTgt spid="34819">
                                            <p:txEl>
                                              <p:pRg st="8" end="8"/>
                                            </p:txEl>
                                          </p:spTgt>
                                        </p:tgtEl>
                                        <p:attrNameLst>
                                          <p:attrName>style.visibility</p:attrName>
                                        </p:attrNameLst>
                                      </p:cBhvr>
                                      <p:to>
                                        <p:strVal val="visible"/>
                                      </p:to>
                                    </p:set>
                                    <p:animEffect transition="in" filter="box(in)">
                                      <p:cBhvr>
                                        <p:cTn id="39" dur="500"/>
                                        <p:tgtEl>
                                          <p:spTgt spid="34819">
                                            <p:txEl>
                                              <p:pRg st="8" end="8"/>
                                            </p:txEl>
                                          </p:spTgt>
                                        </p:tgtEl>
                                      </p:cBhvr>
                                    </p:animEffect>
                                  </p:childTnLst>
                                </p:cTn>
                              </p:par>
                            </p:childTnLst>
                          </p:cTn>
                        </p:par>
                        <p:par>
                          <p:cTn id="40" fill="hold">
                            <p:stCondLst>
                              <p:cond delay="4500"/>
                            </p:stCondLst>
                            <p:childTnLst>
                              <p:par>
                                <p:cTn id="41" presetID="4" presetClass="entr" presetSubtype="16" fill="hold" grpId="0" nodeType="afterEffect">
                                  <p:stCondLst>
                                    <p:cond delay="0"/>
                                  </p:stCondLst>
                                  <p:childTnLst>
                                    <p:set>
                                      <p:cBhvr>
                                        <p:cTn id="42" dur="1" fill="hold">
                                          <p:stCondLst>
                                            <p:cond delay="0"/>
                                          </p:stCondLst>
                                        </p:cTn>
                                        <p:tgtEl>
                                          <p:spTgt spid="34819">
                                            <p:txEl>
                                              <p:pRg st="9" end="9"/>
                                            </p:txEl>
                                          </p:spTgt>
                                        </p:tgtEl>
                                        <p:attrNameLst>
                                          <p:attrName>style.visibility</p:attrName>
                                        </p:attrNameLst>
                                      </p:cBhvr>
                                      <p:to>
                                        <p:strVal val="visible"/>
                                      </p:to>
                                    </p:set>
                                    <p:animEffect transition="in" filter="box(in)">
                                      <p:cBhvr>
                                        <p:cTn id="43" dur="500"/>
                                        <p:tgtEl>
                                          <p:spTgt spid="34819">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34819">
                                            <p:txEl>
                                              <p:pRg st="10" end="10"/>
                                            </p:txEl>
                                          </p:spTgt>
                                        </p:tgtEl>
                                        <p:attrNameLst>
                                          <p:attrName>style.visibility</p:attrName>
                                        </p:attrNameLst>
                                      </p:cBhvr>
                                      <p:to>
                                        <p:strVal val="visible"/>
                                      </p:to>
                                    </p:set>
                                    <p:animEffect transition="in" filter="box(in)">
                                      <p:cBhvr>
                                        <p:cTn id="48" dur="500"/>
                                        <p:tgtEl>
                                          <p:spTgt spid="34819">
                                            <p:txEl>
                                              <p:pRg st="10" end="1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34819">
                                            <p:txEl>
                                              <p:pRg st="11" end="11"/>
                                            </p:txEl>
                                          </p:spTgt>
                                        </p:tgtEl>
                                        <p:attrNameLst>
                                          <p:attrName>style.visibility</p:attrName>
                                        </p:attrNameLst>
                                      </p:cBhvr>
                                      <p:to>
                                        <p:strVal val="visible"/>
                                      </p:to>
                                    </p:set>
                                    <p:animEffect transition="in" filter="box(in)">
                                      <p:cBhvr>
                                        <p:cTn id="53" dur="500"/>
                                        <p:tgtEl>
                                          <p:spTgt spid="34819">
                                            <p:txEl>
                                              <p:pRg st="11" end="11"/>
                                            </p:txEl>
                                          </p:spTgt>
                                        </p:tgtEl>
                                      </p:cBhvr>
                                    </p:animEffect>
                                  </p:childTnLst>
                                </p:cTn>
                              </p:par>
                              <p:par>
                                <p:cTn id="54" presetID="4" presetClass="entr" presetSubtype="16" fill="hold" nodeType="withEffect">
                                  <p:stCondLst>
                                    <p:cond delay="0"/>
                                  </p:stCondLst>
                                  <p:childTnLst>
                                    <p:set>
                                      <p:cBhvr>
                                        <p:cTn id="55" dur="1" fill="hold">
                                          <p:stCondLst>
                                            <p:cond delay="0"/>
                                          </p:stCondLst>
                                        </p:cTn>
                                        <p:tgtEl>
                                          <p:spTgt spid="34820"/>
                                        </p:tgtEl>
                                        <p:attrNameLst>
                                          <p:attrName>style.visibility</p:attrName>
                                        </p:attrNameLst>
                                      </p:cBhvr>
                                      <p:to>
                                        <p:strVal val="visible"/>
                                      </p:to>
                                    </p:set>
                                    <p:animEffect transition="in" filter="box(in)">
                                      <p:cBhvr>
                                        <p:cTn id="56" dur="500"/>
                                        <p:tgtEl>
                                          <p:spTgt spid="34820"/>
                                        </p:tgtEl>
                                      </p:cBhvr>
                                    </p:animEffect>
                                  </p:childTnLst>
                                </p:cTn>
                              </p:par>
                            </p:childTnLst>
                          </p:cTn>
                        </p:par>
                        <p:par>
                          <p:cTn id="57" fill="hold">
                            <p:stCondLst>
                              <p:cond delay="500"/>
                            </p:stCondLst>
                            <p:childTnLst>
                              <p:par>
                                <p:cTn id="58" presetID="3" presetClass="entr" presetSubtype="10" fill="hold" nodeType="afterEffect">
                                  <p:stCondLst>
                                    <p:cond delay="0"/>
                                  </p:stCondLst>
                                  <p:childTnLst>
                                    <p:set>
                                      <p:cBhvr>
                                        <p:cTn id="59" dur="1" fill="hold">
                                          <p:stCondLst>
                                            <p:cond delay="0"/>
                                          </p:stCondLst>
                                        </p:cTn>
                                        <p:tgtEl>
                                          <p:spTgt spid="34821"/>
                                        </p:tgtEl>
                                        <p:attrNameLst>
                                          <p:attrName>style.visibility</p:attrName>
                                        </p:attrNameLst>
                                      </p:cBhvr>
                                      <p:to>
                                        <p:strVal val="visible"/>
                                      </p:to>
                                    </p:set>
                                    <p:animEffect transition="in" filter="blinds(horizontal)">
                                      <p:cBhvr>
                                        <p:cTn id="60"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a:xfrm>
            <a:off x="0" y="1"/>
            <a:ext cx="9144000" cy="692695"/>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dirty="0" err="1"/>
              <a:t>Golgy</a:t>
            </a:r>
            <a:r>
              <a:rPr lang="en-US" dirty="0"/>
              <a:t> apparatus (complex)</a:t>
            </a:r>
            <a:endParaRPr lang="ru-RU" dirty="0"/>
          </a:p>
        </p:txBody>
      </p:sp>
      <p:sp>
        <p:nvSpPr>
          <p:cNvPr id="36867" name="Rectangle 3"/>
          <p:cNvSpPr>
            <a:spLocks noGrp="1" noRot="1" noChangeArrowheads="1"/>
          </p:cNvSpPr>
          <p:nvPr>
            <p:ph type="body" sz="half" idx="1"/>
          </p:nvPr>
        </p:nvSpPr>
        <p:spPr>
          <a:xfrm>
            <a:off x="179389" y="764704"/>
            <a:ext cx="3240483" cy="4824884"/>
          </a:xfrm>
        </p:spPr>
        <p:txBody>
          <a:bodyPr>
            <a:normAutofit/>
          </a:bodyPr>
          <a:lstStyle/>
          <a:p>
            <a:r>
              <a:rPr lang="en-US" sz="2000" dirty="0">
                <a:latin typeface="Arial" pitchFamily="34" charset="0"/>
                <a:cs typeface="Arial" pitchFamily="34" charset="0"/>
              </a:rPr>
              <a:t>Stacked, flattened membranous organelle with sacs called </a:t>
            </a:r>
            <a:r>
              <a:rPr lang="en-US" sz="2000" b="1" dirty="0" err="1">
                <a:latin typeface="Arial" pitchFamily="34" charset="0"/>
                <a:cs typeface="Arial" pitchFamily="34" charset="0"/>
              </a:rPr>
              <a:t>cisternae</a:t>
            </a:r>
            <a:endParaRPr lang="en-US" sz="2000" b="1" dirty="0">
              <a:latin typeface="Arial" pitchFamily="34" charset="0"/>
              <a:cs typeface="Arial" pitchFamily="34" charset="0"/>
            </a:endParaRPr>
          </a:p>
          <a:p>
            <a:r>
              <a:rPr lang="en-US" sz="2000" dirty="0">
                <a:latin typeface="Arial" pitchFamily="34" charset="0"/>
                <a:cs typeface="Arial" pitchFamily="34" charset="0"/>
              </a:rPr>
              <a:t>Modifies, stores, and routes products from the ER to the Plasma </a:t>
            </a:r>
            <a:r>
              <a:rPr lang="en-US" sz="2000" dirty="0" smtClean="0">
                <a:latin typeface="Arial" pitchFamily="34" charset="0"/>
                <a:cs typeface="Arial" pitchFamily="34" charset="0"/>
              </a:rPr>
              <a:t>membrane (PM)</a:t>
            </a:r>
            <a:endParaRPr lang="en-US" sz="2000" dirty="0">
              <a:latin typeface="Arial" pitchFamily="34" charset="0"/>
              <a:cs typeface="Arial" pitchFamily="34" charset="0"/>
            </a:endParaRPr>
          </a:p>
        </p:txBody>
      </p:sp>
      <p:pic>
        <p:nvPicPr>
          <p:cNvPr id="36869" name="Picture 5" descr="CRMgolgi"/>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3275857" y="1628799"/>
            <a:ext cx="5868144" cy="5177485"/>
          </a:xfrm>
          <a:noFill/>
          <a:ln/>
        </p:spPr>
      </p:pic>
      <p:sp>
        <p:nvSpPr>
          <p:cNvPr id="5" name="Прямоугольник 4"/>
          <p:cNvSpPr/>
          <p:nvPr/>
        </p:nvSpPr>
        <p:spPr>
          <a:xfrm>
            <a:off x="0" y="4399944"/>
            <a:ext cx="3347864" cy="2554545"/>
          </a:xfrm>
          <a:prstGeom prst="rect">
            <a:avLst/>
          </a:prstGeom>
        </p:spPr>
        <p:txBody>
          <a:bodyPr wrap="square">
            <a:spAutoFit/>
          </a:bodyPr>
          <a:lstStyle/>
          <a:p>
            <a:r>
              <a:rPr lang="en-US" sz="2000" dirty="0" smtClean="0"/>
              <a:t>From the work of Palade, the traffic of </a:t>
            </a:r>
            <a:r>
              <a:rPr lang="en-US" sz="2000" dirty="0" err="1" smtClean="0"/>
              <a:t>secretory</a:t>
            </a:r>
            <a:r>
              <a:rPr lang="en-US" sz="2000" dirty="0" smtClean="0"/>
              <a:t> proteins from the ER was understood to be carried out using small membrane-surrounded vesicles that bud from one membrane and fuse with another </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checkerboard(across)">
                                      <p:cBhvr>
                                        <p:cTn id="7" dur="500"/>
                                        <p:tgtEl>
                                          <p:spTgt spid="3686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6869"/>
                                        </p:tgtEl>
                                        <p:attrNameLst>
                                          <p:attrName>style.visibility</p:attrName>
                                        </p:attrNameLst>
                                      </p:cBhvr>
                                      <p:to>
                                        <p:strVal val="visible"/>
                                      </p:to>
                                    </p:set>
                                    <p:animEffect transition="in" filter="blinds(horizontal)">
                                      <p:cBhvr>
                                        <p:cTn id="11" dur="500"/>
                                        <p:tgtEl>
                                          <p:spTgt spid="36869"/>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36867">
                                            <p:txEl>
                                              <p:pRg st="0" end="0"/>
                                            </p:txEl>
                                          </p:spTgt>
                                        </p:tgtEl>
                                        <p:attrNameLst>
                                          <p:attrName>style.visibility</p:attrName>
                                        </p:attrNameLst>
                                      </p:cBhvr>
                                      <p:to>
                                        <p:strVal val="visible"/>
                                      </p:to>
                                    </p:set>
                                    <p:animEffect transition="in" filter="box(in)">
                                      <p:cBhvr>
                                        <p:cTn id="15" dur="500"/>
                                        <p:tgtEl>
                                          <p:spTgt spid="36867">
                                            <p:txEl>
                                              <p:pRg st="0" end="0"/>
                                            </p:txEl>
                                          </p:spTgt>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36867">
                                            <p:txEl>
                                              <p:pRg st="1" end="1"/>
                                            </p:txEl>
                                          </p:spTgt>
                                        </p:tgtEl>
                                        <p:attrNameLst>
                                          <p:attrName>style.visibility</p:attrName>
                                        </p:attrNameLst>
                                      </p:cBhvr>
                                      <p:to>
                                        <p:strVal val="visible"/>
                                      </p:to>
                                    </p:set>
                                    <p:animEffect transition="in" filter="box(in)">
                                      <p:cBhvr>
                                        <p:cTn id="19" dur="500"/>
                                        <p:tgtEl>
                                          <p:spTgt spid="368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p:bldP spid="36867"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86</a:t>
            </a:fld>
            <a:endParaRPr lang="ru-RU"/>
          </a:p>
        </p:txBody>
      </p:sp>
      <p:pic>
        <p:nvPicPr>
          <p:cNvPr id="1026" name="Picture 2" descr="James E. Rothman">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9712" y="692696"/>
            <a:ext cx="1286105" cy="1656184"/>
          </a:xfrm>
          <a:prstGeom prst="rect">
            <a:avLst/>
          </a:prstGeom>
          <a:noFill/>
        </p:spPr>
      </p:pic>
      <p:pic>
        <p:nvPicPr>
          <p:cNvPr id="1027" name="Picture 3" descr="Randy W. Schekma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39952" y="692696"/>
            <a:ext cx="1286105" cy="1656184"/>
          </a:xfrm>
          <a:prstGeom prst="rect">
            <a:avLst/>
          </a:prstGeom>
          <a:noFill/>
        </p:spPr>
      </p:pic>
      <p:pic>
        <p:nvPicPr>
          <p:cNvPr id="1028" name="Picture 4" descr="Thomas C. Südhof">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300192" y="692696"/>
            <a:ext cx="1344564" cy="1656184"/>
          </a:xfrm>
          <a:prstGeom prst="rect">
            <a:avLst/>
          </a:prstGeom>
          <a:noFill/>
        </p:spPr>
      </p:pic>
      <p:sp>
        <p:nvSpPr>
          <p:cNvPr id="10" name="Прямоугольник 9"/>
          <p:cNvSpPr/>
          <p:nvPr/>
        </p:nvSpPr>
        <p:spPr>
          <a:xfrm>
            <a:off x="0" y="2564904"/>
            <a:ext cx="9144000" cy="1015663"/>
          </a:xfrm>
          <a:prstGeom prst="rect">
            <a:avLst/>
          </a:prstGeom>
        </p:spPr>
        <p:txBody>
          <a:bodyPr wrap="square">
            <a:spAutoFit/>
          </a:bodyPr>
          <a:lstStyle/>
          <a:p>
            <a:pPr lvl="0" algn="ctr"/>
            <a:r>
              <a:rPr lang="en-US" sz="2000" b="1" dirty="0" smtClean="0"/>
              <a:t>	The Nobel Prize in Physiology or Medicine 2013 </a:t>
            </a:r>
            <a:r>
              <a:rPr lang="en-US" sz="2000" dirty="0" smtClean="0"/>
              <a:t>was awarded jointly to them </a:t>
            </a:r>
            <a:r>
              <a:rPr lang="en-US" sz="2000" b="1" i="1" dirty="0" smtClean="0"/>
              <a:t>"for their discoveries of machinery regulating vesicle traffic, a major transport system in our cells"</a:t>
            </a:r>
            <a:r>
              <a:rPr lang="en-US" sz="2000" b="1" dirty="0" smtClean="0"/>
              <a:t>.</a:t>
            </a:r>
            <a:endParaRPr lang="ru-RU" sz="2000" b="1" dirty="0"/>
          </a:p>
        </p:txBody>
      </p:sp>
      <p:sp>
        <p:nvSpPr>
          <p:cNvPr id="11" name="Прямоугольник 10"/>
          <p:cNvSpPr/>
          <p:nvPr/>
        </p:nvSpPr>
        <p:spPr>
          <a:xfrm>
            <a:off x="1403648" y="2276872"/>
            <a:ext cx="2304256" cy="400110"/>
          </a:xfrm>
          <a:prstGeom prst="rect">
            <a:avLst/>
          </a:prstGeom>
        </p:spPr>
        <p:txBody>
          <a:bodyPr wrap="square">
            <a:spAutoFit/>
          </a:bodyPr>
          <a:lstStyle/>
          <a:p>
            <a:r>
              <a:rPr lang="en-US" sz="2000" dirty="0" smtClean="0"/>
              <a:t>James E. Rothman   </a:t>
            </a:r>
            <a:endParaRPr lang="ru-RU" sz="2000" dirty="0"/>
          </a:p>
        </p:txBody>
      </p:sp>
      <p:sp>
        <p:nvSpPr>
          <p:cNvPr id="12" name="Прямоугольник 11"/>
          <p:cNvSpPr/>
          <p:nvPr/>
        </p:nvSpPr>
        <p:spPr>
          <a:xfrm>
            <a:off x="5796136" y="2276872"/>
            <a:ext cx="2232248" cy="400110"/>
          </a:xfrm>
          <a:prstGeom prst="rect">
            <a:avLst/>
          </a:prstGeom>
        </p:spPr>
        <p:txBody>
          <a:bodyPr wrap="square">
            <a:spAutoFit/>
          </a:bodyPr>
          <a:lstStyle/>
          <a:p>
            <a:pPr lvl="0"/>
            <a:r>
              <a:rPr lang="ru-RU" b="1" dirty="0" smtClean="0">
                <a:solidFill>
                  <a:prstClr val="black"/>
                </a:solidFill>
                <a:latin typeface="Arial" charset="0"/>
              </a:rPr>
              <a:t> </a:t>
            </a:r>
            <a:r>
              <a:rPr lang="en-US" b="1" dirty="0" smtClean="0">
                <a:solidFill>
                  <a:prstClr val="black"/>
                </a:solidFill>
                <a:latin typeface="Arial" charset="0"/>
              </a:rPr>
              <a:t>  </a:t>
            </a:r>
            <a:r>
              <a:rPr lang="ru-RU" sz="2000" dirty="0" err="1" smtClean="0">
                <a:solidFill>
                  <a:prstClr val="black"/>
                </a:solidFill>
              </a:rPr>
              <a:t>Thomas</a:t>
            </a:r>
            <a:r>
              <a:rPr lang="ru-RU" sz="2000" dirty="0" smtClean="0">
                <a:solidFill>
                  <a:prstClr val="black"/>
                </a:solidFill>
              </a:rPr>
              <a:t> C. </a:t>
            </a:r>
            <a:r>
              <a:rPr lang="ru-RU" sz="2000" dirty="0" err="1" smtClean="0">
                <a:solidFill>
                  <a:prstClr val="black"/>
                </a:solidFill>
              </a:rPr>
              <a:t>Südhof</a:t>
            </a:r>
            <a:endParaRPr lang="ru-RU" sz="2000" dirty="0" smtClean="0">
              <a:solidFill>
                <a:prstClr val="black"/>
              </a:solidFill>
            </a:endParaRPr>
          </a:p>
        </p:txBody>
      </p:sp>
      <p:sp>
        <p:nvSpPr>
          <p:cNvPr id="16" name="Прямоугольник 15"/>
          <p:cNvSpPr/>
          <p:nvPr/>
        </p:nvSpPr>
        <p:spPr>
          <a:xfrm>
            <a:off x="3491880" y="2276872"/>
            <a:ext cx="2558586" cy="400110"/>
          </a:xfrm>
          <a:prstGeom prst="rect">
            <a:avLst/>
          </a:prstGeom>
        </p:spPr>
        <p:txBody>
          <a:bodyPr wrap="square">
            <a:spAutoFit/>
          </a:bodyPr>
          <a:lstStyle/>
          <a:p>
            <a:r>
              <a:rPr lang="en-US" sz="2000" dirty="0" smtClean="0"/>
              <a:t> Randy W. </a:t>
            </a:r>
            <a:r>
              <a:rPr lang="en-US" sz="2000" dirty="0" err="1" smtClean="0"/>
              <a:t>Schekman</a:t>
            </a:r>
            <a:r>
              <a:rPr lang="en-US" sz="2000" dirty="0" smtClean="0"/>
              <a:t>  </a:t>
            </a:r>
            <a:endParaRPr lang="ru-RU" sz="2000" dirty="0"/>
          </a:p>
        </p:txBody>
      </p:sp>
      <p:sp>
        <p:nvSpPr>
          <p:cNvPr id="13" name="Прямоугольник 12"/>
          <p:cNvSpPr/>
          <p:nvPr/>
        </p:nvSpPr>
        <p:spPr>
          <a:xfrm>
            <a:off x="0" y="3501008"/>
            <a:ext cx="9144000" cy="3416320"/>
          </a:xfrm>
          <a:prstGeom prst="rect">
            <a:avLst/>
          </a:prstGeom>
        </p:spPr>
        <p:txBody>
          <a:bodyPr wrap="square">
            <a:spAutoFit/>
          </a:bodyPr>
          <a:lstStyle/>
          <a:p>
            <a:pPr algn="just"/>
            <a:r>
              <a:rPr lang="en-US" sz="2400" dirty="0" smtClean="0">
                <a:latin typeface="Arial" pitchFamily="34" charset="0"/>
                <a:cs typeface="Arial" pitchFamily="34" charset="0"/>
              </a:rPr>
              <a:t>Specificity is required for the release of </a:t>
            </a:r>
            <a:r>
              <a:rPr lang="en-US" sz="2400" b="1" dirty="0" smtClean="0">
                <a:latin typeface="Arial" pitchFamily="34" charset="0"/>
                <a:cs typeface="Arial" pitchFamily="34" charset="0"/>
              </a:rPr>
              <a:t>neurotransmitters</a:t>
            </a:r>
            <a:r>
              <a:rPr lang="en-US" sz="2400" dirty="0" smtClean="0">
                <a:latin typeface="Arial" pitchFamily="34" charset="0"/>
                <a:cs typeface="Arial" pitchFamily="34" charset="0"/>
              </a:rPr>
              <a:t> into the </a:t>
            </a:r>
            <a:r>
              <a:rPr lang="en-US" sz="2400" b="1" dirty="0" err="1" smtClean="0">
                <a:latin typeface="Arial" pitchFamily="34" charset="0"/>
                <a:cs typeface="Arial" pitchFamily="34" charset="0"/>
              </a:rPr>
              <a:t>presynaptic</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region</a:t>
            </a:r>
            <a:r>
              <a:rPr lang="en-US" sz="2400" dirty="0" smtClean="0">
                <a:latin typeface="Arial" pitchFamily="34" charset="0"/>
                <a:cs typeface="Arial" pitchFamily="34" charset="0"/>
              </a:rPr>
              <a:t> of a </a:t>
            </a:r>
            <a:r>
              <a:rPr lang="en-US" sz="2400" b="1" dirty="0" smtClean="0">
                <a:latin typeface="Arial" pitchFamily="34" charset="0"/>
                <a:cs typeface="Arial" pitchFamily="34" charset="0"/>
              </a:rPr>
              <a:t>nerve cell </a:t>
            </a:r>
            <a:r>
              <a:rPr lang="en-US" sz="2400" dirty="0" smtClean="0">
                <a:latin typeface="Arial" pitchFamily="34" charset="0"/>
                <a:cs typeface="Arial" pitchFamily="34" charset="0"/>
              </a:rPr>
              <a:t>to transmit a signal to a neighboring nerve cell. Likewise, </a:t>
            </a:r>
            <a:r>
              <a:rPr lang="en-US" sz="2400" b="1" dirty="0" smtClean="0">
                <a:latin typeface="Arial" pitchFamily="34" charset="0"/>
                <a:cs typeface="Arial" pitchFamily="34" charset="0"/>
              </a:rPr>
              <a:t>specificity</a:t>
            </a:r>
            <a:r>
              <a:rPr lang="en-US" sz="2400" dirty="0" smtClean="0">
                <a:latin typeface="Arial" pitchFamily="34" charset="0"/>
                <a:cs typeface="Arial" pitchFamily="34" charset="0"/>
              </a:rPr>
              <a:t> is required for the export of hormones such as </a:t>
            </a:r>
            <a:r>
              <a:rPr lang="en-US" sz="2400" b="1" dirty="0" smtClean="0">
                <a:latin typeface="Arial" pitchFamily="34" charset="0"/>
                <a:cs typeface="Arial" pitchFamily="34" charset="0"/>
              </a:rPr>
              <a:t>insulin</a:t>
            </a:r>
            <a:r>
              <a:rPr lang="en-US" sz="2400" dirty="0" smtClean="0">
                <a:latin typeface="Arial" pitchFamily="34" charset="0"/>
                <a:cs typeface="Arial" pitchFamily="34" charset="0"/>
              </a:rPr>
              <a:t> to the </a:t>
            </a:r>
            <a:r>
              <a:rPr lang="en-US" sz="2400" b="1" dirty="0" smtClean="0">
                <a:latin typeface="Arial" pitchFamily="34" charset="0"/>
                <a:cs typeface="Arial" pitchFamily="34" charset="0"/>
              </a:rPr>
              <a:t>cell surface</a:t>
            </a:r>
            <a:r>
              <a:rPr lang="en-US" sz="2400" dirty="0" smtClean="0">
                <a:latin typeface="Arial" pitchFamily="34" charset="0"/>
                <a:cs typeface="Arial" pitchFamily="34" charset="0"/>
              </a:rPr>
              <a:t>. Vesicles within the cell are involved in transport, however, precise mechanism by which these vesicles found their correct destination and how they fused with organelles or the PM to deliver the cargo remained mysterious. The work of the three 2013 Laureates radically altered our understanding of this aspect of cell biology.</a:t>
            </a:r>
            <a:endParaRPr lang="ru-RU" sz="2400" dirty="0">
              <a:latin typeface="Arial" pitchFamily="34" charset="0"/>
              <a:cs typeface="Arial" pitchFamily="34" charset="0"/>
            </a:endParaRPr>
          </a:p>
        </p:txBody>
      </p:sp>
      <p:sp>
        <p:nvSpPr>
          <p:cNvPr id="15" name="Прямокутник 14"/>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latin typeface="Arial" pitchFamily="34" charset="0"/>
                <a:cs typeface="Arial" pitchFamily="34" charset="0"/>
              </a:rPr>
              <a:t>Vesicles and Transport</a:t>
            </a:r>
            <a:endParaRPr lang="uk-UA" sz="2800" b="1"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87</a:t>
            </a:fld>
            <a:endParaRPr lang="ru-RU"/>
          </a:p>
        </p:txBody>
      </p:sp>
      <p:sp>
        <p:nvSpPr>
          <p:cNvPr id="3" name="Прямоугольник 2"/>
          <p:cNvSpPr/>
          <p:nvPr/>
        </p:nvSpPr>
        <p:spPr>
          <a:xfrm>
            <a:off x="0" y="3789040"/>
            <a:ext cx="9144000" cy="2616101"/>
          </a:xfrm>
          <a:prstGeom prst="rect">
            <a:avLst/>
          </a:prstGeom>
        </p:spPr>
        <p:txBody>
          <a:bodyPr wrap="square">
            <a:spAutoFit/>
          </a:bodyPr>
          <a:lstStyle/>
          <a:p>
            <a:endParaRPr lang="ru-RU" sz="2000" i="1" dirty="0" smtClean="0">
              <a:latin typeface="Arial" pitchFamily="34" charset="0"/>
              <a:cs typeface="Arial" pitchFamily="34" charset="0"/>
            </a:endParaRPr>
          </a:p>
          <a:p>
            <a:r>
              <a:rPr lang="en-US" sz="2400" i="1" dirty="0" smtClean="0">
                <a:latin typeface="Arial" pitchFamily="34" charset="0"/>
                <a:cs typeface="Arial" pitchFamily="34" charset="0"/>
              </a:rPr>
              <a:t>          </a:t>
            </a:r>
            <a:r>
              <a:rPr lang="en-US" sz="2400" dirty="0" smtClean="0">
                <a:latin typeface="Arial" pitchFamily="34" charset="0"/>
                <a:cs typeface="Arial" pitchFamily="34" charset="0"/>
              </a:rPr>
              <a:t>Each cell in the body has a complex organization where specific cellular functions are separated into different compartments called organelles. Molecules produced in the cell are packaged in vesicles and transported with special and temporal precision to the correct locations within and outside the cell. </a:t>
            </a:r>
            <a:endParaRPr lang="ru-RU" sz="2400" dirty="0">
              <a:latin typeface="Arial" pitchFamily="34" charset="0"/>
              <a:cs typeface="Arial" pitchFamily="34" charset="0"/>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1625" y="404664"/>
            <a:ext cx="5400523" cy="3411759"/>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88</a:t>
            </a:fld>
            <a:endParaRPr lang="ru-RU"/>
          </a:p>
        </p:txBody>
      </p:sp>
      <p:sp>
        <p:nvSpPr>
          <p:cNvPr id="3" name="Прямоугольник 2"/>
          <p:cNvSpPr/>
          <p:nvPr/>
        </p:nvSpPr>
        <p:spPr>
          <a:xfrm>
            <a:off x="0" y="3933056"/>
            <a:ext cx="9144000" cy="1938992"/>
          </a:xfrm>
          <a:prstGeom prst="rect">
            <a:avLst/>
          </a:prstGeom>
        </p:spPr>
        <p:txBody>
          <a:bodyPr wrap="square">
            <a:spAutoFit/>
          </a:bodyPr>
          <a:lstStyle/>
          <a:p>
            <a:r>
              <a:rPr lang="en-US" sz="2400" b="1" dirty="0" err="1" smtClean="0">
                <a:latin typeface="Arial" pitchFamily="34" charset="0"/>
                <a:cs typeface="Arial" pitchFamily="34" charset="0"/>
              </a:rPr>
              <a:t>R.W.Schekman</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discovered </a:t>
            </a:r>
            <a:r>
              <a:rPr lang="en-US" sz="2400" b="1" dirty="0" smtClean="0">
                <a:latin typeface="Arial" pitchFamily="34" charset="0"/>
                <a:cs typeface="Arial" pitchFamily="34" charset="0"/>
              </a:rPr>
              <a:t>23 genes </a:t>
            </a:r>
            <a:r>
              <a:rPr lang="en-US" sz="2400" dirty="0" smtClean="0">
                <a:latin typeface="Arial" pitchFamily="34" charset="0"/>
                <a:cs typeface="Arial" pitchFamily="34" charset="0"/>
              </a:rPr>
              <a:t>encoding proteins that are key </a:t>
            </a:r>
            <a:r>
              <a:rPr lang="en-US" sz="2400" b="1" dirty="0" smtClean="0">
                <a:latin typeface="Arial" pitchFamily="34" charset="0"/>
                <a:cs typeface="Arial" pitchFamily="34" charset="0"/>
              </a:rPr>
              <a:t>regulators of vesicle traffic</a:t>
            </a:r>
            <a:r>
              <a:rPr lang="en-US" sz="2400" dirty="0" smtClean="0">
                <a:latin typeface="Arial" pitchFamily="34" charset="0"/>
                <a:cs typeface="Arial" pitchFamily="34" charset="0"/>
              </a:rPr>
              <a:t>. Comparing normal with genetically mutated yeast cells in which vesicle traffic was disturbed, he identified genes that control transport to different compartments and to the cell surface. </a:t>
            </a:r>
            <a:endParaRPr lang="ru-RU" sz="2400" dirty="0">
              <a:latin typeface="Arial" pitchFamily="34" charset="0"/>
              <a:cs typeface="Arial" pitchFamily="34" charset="0"/>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l="821" t="5939" r="1964" b="5939"/>
          <a:stretch>
            <a:fillRect/>
          </a:stretch>
        </p:blipFill>
        <p:spPr bwMode="auto">
          <a:xfrm>
            <a:off x="1000022" y="548680"/>
            <a:ext cx="7087103" cy="3168352"/>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89</a:t>
            </a:fld>
            <a:endParaRPr lang="ru-RU"/>
          </a:p>
        </p:txBody>
      </p:sp>
      <p:sp>
        <p:nvSpPr>
          <p:cNvPr id="4" name="Прямоугольник 3"/>
          <p:cNvSpPr/>
          <p:nvPr/>
        </p:nvSpPr>
        <p:spPr>
          <a:xfrm>
            <a:off x="0" y="2413338"/>
            <a:ext cx="9144000" cy="1938992"/>
          </a:xfrm>
          <a:prstGeom prst="rect">
            <a:avLst/>
          </a:prstGeom>
        </p:spPr>
        <p:txBody>
          <a:bodyPr wrap="square">
            <a:spAutoFit/>
          </a:bodyPr>
          <a:lstStyle/>
          <a:p>
            <a:r>
              <a:rPr lang="en-US" sz="2400" b="1" dirty="0" err="1" smtClean="0">
                <a:latin typeface="Arial" pitchFamily="34" charset="0"/>
                <a:cs typeface="Arial" pitchFamily="34" charset="0"/>
              </a:rPr>
              <a:t>J.E.Rothman</a:t>
            </a:r>
            <a:r>
              <a:rPr lang="en-US" sz="2400" dirty="0" smtClean="0">
                <a:latin typeface="Arial" pitchFamily="34" charset="0"/>
                <a:cs typeface="Arial" pitchFamily="34" charset="0"/>
              </a:rPr>
              <a:t> discovered that a protein complex enables vesicles to fuse with their target membranes. Proteins on the vesicle bind to </a:t>
            </a:r>
            <a:r>
              <a:rPr lang="en-US" sz="2400" b="1" dirty="0" smtClean="0">
                <a:latin typeface="Arial" pitchFamily="34" charset="0"/>
                <a:cs typeface="Arial" pitchFamily="34" charset="0"/>
              </a:rPr>
              <a:t>specific</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complementary</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proteins</a:t>
            </a:r>
            <a:r>
              <a:rPr lang="en-US" sz="2400" dirty="0" smtClean="0">
                <a:latin typeface="Arial" pitchFamily="34" charset="0"/>
                <a:cs typeface="Arial" pitchFamily="34" charset="0"/>
              </a:rPr>
              <a:t> on the target membrane, ensuring that the vesicle fuses at the right location and that cargo molecules are delivered to the correct destination. </a:t>
            </a:r>
            <a:endParaRPr lang="ru-RU" sz="2400" dirty="0">
              <a:latin typeface="Arial" pitchFamily="34" charset="0"/>
              <a:cs typeface="Arial" pitchFamily="34" charset="0"/>
            </a:endParaRPr>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23728" y="116632"/>
            <a:ext cx="4660182" cy="223512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92696"/>
            <a:ext cx="9144000" cy="3453253"/>
          </a:xfrm>
          <a:prstGeom prst="rect">
            <a:avLst/>
          </a:prstGeom>
        </p:spPr>
        <p:txBody>
          <a:bodyPr wrap="square">
            <a:spAutoFit/>
          </a:bodyPr>
          <a:lstStyle/>
          <a:p>
            <a:pPr algn="ctr">
              <a:lnSpc>
                <a:spcPct val="90000"/>
              </a:lnSpc>
            </a:pPr>
            <a:r>
              <a:rPr lang="en-US" sz="2400" b="1" dirty="0" smtClean="0">
                <a:solidFill>
                  <a:srgbClr val="0070C0"/>
                </a:solidFill>
              </a:rPr>
              <a:t> Basic unit of life</a:t>
            </a:r>
          </a:p>
          <a:p>
            <a:r>
              <a:rPr lang="en-US" sz="2400" dirty="0" smtClean="0">
                <a:solidFill>
                  <a:srgbClr val="0070C0"/>
                </a:solidFill>
              </a:rPr>
              <a:t>Cells share the following functional characteristics:</a:t>
            </a:r>
            <a:endParaRPr lang="ru-RU" sz="2400" dirty="0" smtClean="0">
              <a:solidFill>
                <a:srgbClr val="0070C0"/>
              </a:solidFill>
            </a:endParaRPr>
          </a:p>
          <a:p>
            <a:pPr>
              <a:lnSpc>
                <a:spcPct val="90000"/>
              </a:lnSpc>
              <a:buFont typeface="Wingdings" pitchFamily="2" charset="2"/>
              <a:buNone/>
            </a:pPr>
            <a:r>
              <a:rPr lang="en-US" sz="2400" dirty="0" smtClean="0"/>
              <a:t>  1) maintain a selective barrier, the </a:t>
            </a:r>
            <a:r>
              <a:rPr lang="en-US" sz="2400" i="1" dirty="0" smtClean="0">
                <a:solidFill>
                  <a:srgbClr val="0070C0"/>
                </a:solidFill>
              </a:rPr>
              <a:t>plasma membrane (PM)</a:t>
            </a:r>
            <a:endParaRPr lang="en-US" sz="2400" dirty="0" smtClean="0">
              <a:solidFill>
                <a:srgbClr val="0070C0"/>
              </a:solidFill>
            </a:endParaRPr>
          </a:p>
          <a:p>
            <a:pPr>
              <a:lnSpc>
                <a:spcPct val="90000"/>
              </a:lnSpc>
              <a:buFont typeface="Wingdings" pitchFamily="2" charset="2"/>
              <a:buNone/>
            </a:pPr>
            <a:r>
              <a:rPr lang="en-US" sz="2400" dirty="0" smtClean="0"/>
              <a:t>  2) utilize </a:t>
            </a:r>
            <a:r>
              <a:rPr lang="en-US" sz="2400" i="1" dirty="0" smtClean="0">
                <a:solidFill>
                  <a:srgbClr val="0070C0"/>
                </a:solidFill>
              </a:rPr>
              <a:t>genetic information </a:t>
            </a:r>
            <a:r>
              <a:rPr lang="en-US" sz="2400" dirty="0" smtClean="0"/>
              <a:t>to guide the biosynthesis</a:t>
            </a:r>
          </a:p>
          <a:p>
            <a:pPr>
              <a:lnSpc>
                <a:spcPct val="90000"/>
              </a:lnSpc>
              <a:buFont typeface="Wingdings" pitchFamily="2" charset="2"/>
              <a:buNone/>
            </a:pPr>
            <a:r>
              <a:rPr lang="en-US" sz="2400" dirty="0" smtClean="0"/>
              <a:t>  3) contain catalysts called </a:t>
            </a:r>
            <a:r>
              <a:rPr lang="en-US" sz="2400" i="1" dirty="0" smtClean="0">
                <a:solidFill>
                  <a:srgbClr val="0070C0"/>
                </a:solidFill>
              </a:rPr>
              <a:t>enzymes</a:t>
            </a:r>
            <a:r>
              <a:rPr lang="en-US" sz="2400" i="1" dirty="0" smtClean="0"/>
              <a:t>,</a:t>
            </a:r>
            <a:r>
              <a:rPr lang="en-US" sz="2400" dirty="0" smtClean="0"/>
              <a:t> which speed up chemical reactions of  </a:t>
            </a:r>
            <a:r>
              <a:rPr lang="en-US" sz="2400" i="1" dirty="0" smtClean="0">
                <a:solidFill>
                  <a:srgbClr val="0070C0"/>
                </a:solidFill>
              </a:rPr>
              <a:t>metabolism</a:t>
            </a:r>
            <a:endParaRPr lang="en-US" sz="2400" dirty="0" smtClean="0"/>
          </a:p>
          <a:p>
            <a:pPr>
              <a:lnSpc>
                <a:spcPct val="90000"/>
              </a:lnSpc>
              <a:buFont typeface="Wingdings" pitchFamily="2" charset="2"/>
              <a:buNone/>
            </a:pPr>
            <a:r>
              <a:rPr lang="en-US" sz="2400" dirty="0" smtClean="0"/>
              <a:t>  4) exhibit some type of </a:t>
            </a:r>
            <a:r>
              <a:rPr lang="en-US" sz="2400" i="1" dirty="0" smtClean="0">
                <a:solidFill>
                  <a:srgbClr val="0070C0"/>
                </a:solidFill>
              </a:rPr>
              <a:t>motility</a:t>
            </a:r>
          </a:p>
          <a:p>
            <a:pPr algn="ctr">
              <a:lnSpc>
                <a:spcPct val="90000"/>
              </a:lnSpc>
              <a:buFont typeface="Wingdings" pitchFamily="2" charset="2"/>
              <a:buNone/>
            </a:pPr>
            <a:r>
              <a:rPr lang="en-US" sz="2400" b="1" dirty="0" smtClean="0"/>
              <a:t>2 major cell types exist:</a:t>
            </a:r>
          </a:p>
          <a:p>
            <a:pPr>
              <a:lnSpc>
                <a:spcPct val="90000"/>
              </a:lnSpc>
              <a:buFontTx/>
              <a:buChar char="-"/>
            </a:pPr>
            <a:r>
              <a:rPr lang="en-US" sz="2400" b="1" dirty="0" smtClean="0">
                <a:solidFill>
                  <a:schemeClr val="folHlink"/>
                </a:solidFill>
              </a:rPr>
              <a:t>Prokaryotic:</a:t>
            </a:r>
            <a:r>
              <a:rPr lang="en-US" sz="2400" b="1" dirty="0" smtClean="0"/>
              <a:t> </a:t>
            </a:r>
            <a:r>
              <a:rPr lang="en-US" sz="2400" dirty="0" smtClean="0"/>
              <a:t>lack defined nucleus</a:t>
            </a:r>
          </a:p>
          <a:p>
            <a:pPr>
              <a:lnSpc>
                <a:spcPct val="90000"/>
              </a:lnSpc>
              <a:buFontTx/>
              <a:buChar char="-"/>
            </a:pPr>
            <a:r>
              <a:rPr lang="en-US" sz="2400" b="1" dirty="0" smtClean="0">
                <a:solidFill>
                  <a:schemeClr val="folHlink"/>
                </a:solidFill>
              </a:rPr>
              <a:t>Eukaryotic:</a:t>
            </a:r>
            <a:r>
              <a:rPr lang="en-US" sz="2400" b="1" dirty="0" smtClean="0"/>
              <a:t> </a:t>
            </a:r>
            <a:r>
              <a:rPr lang="en-US" sz="2400" dirty="0" smtClean="0"/>
              <a:t>contain membrane bound nucleus</a:t>
            </a:r>
            <a:endParaRPr lang="ru-RU" sz="2400" dirty="0"/>
          </a:p>
        </p:txBody>
      </p:sp>
      <p:sp>
        <p:nvSpPr>
          <p:cNvPr id="3" name="Прямоугольник 2"/>
          <p:cNvSpPr/>
          <p:nvPr/>
        </p:nvSpPr>
        <p:spPr>
          <a:xfrm>
            <a:off x="2915816" y="0"/>
            <a:ext cx="3354316" cy="646331"/>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3600" b="1" dirty="0" smtClean="0"/>
              <a:t>What is the cell?</a:t>
            </a:r>
            <a:endParaRPr lang="ru-RU" sz="3600" b="1" dirty="0"/>
          </a:p>
        </p:txBody>
      </p:sp>
      <p:sp>
        <p:nvSpPr>
          <p:cNvPr id="5" name="Номер слайда 4"/>
          <p:cNvSpPr>
            <a:spLocks noGrp="1"/>
          </p:cNvSpPr>
          <p:nvPr>
            <p:ph type="sldNum" sz="quarter" idx="12"/>
          </p:nvPr>
        </p:nvSpPr>
        <p:spPr/>
        <p:txBody>
          <a:bodyPr/>
          <a:lstStyle/>
          <a:p>
            <a:fld id="{D4FEE247-F1D9-4978-BC24-E4E20778E7B9}" type="slidenum">
              <a:rPr lang="ru-RU" smtClean="0"/>
              <a:pPr/>
              <a:t>9</a:t>
            </a:fld>
            <a:endParaRPr lang="ru-RU"/>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90</a:t>
            </a:fld>
            <a:endParaRPr lang="ru-RU"/>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23988" y="548680"/>
            <a:ext cx="6296025" cy="2295525"/>
          </a:xfrm>
          <a:prstGeom prst="rect">
            <a:avLst/>
          </a:prstGeom>
          <a:noFill/>
          <a:ln w="9525">
            <a:noFill/>
            <a:miter lim="800000"/>
            <a:headEnd/>
            <a:tailEnd/>
          </a:ln>
        </p:spPr>
      </p:pic>
      <p:sp>
        <p:nvSpPr>
          <p:cNvPr id="4" name="Прямоугольник 3"/>
          <p:cNvSpPr/>
          <p:nvPr/>
        </p:nvSpPr>
        <p:spPr>
          <a:xfrm>
            <a:off x="611560" y="2754794"/>
            <a:ext cx="7704856" cy="3416320"/>
          </a:xfrm>
          <a:prstGeom prst="rect">
            <a:avLst/>
          </a:prstGeom>
        </p:spPr>
        <p:txBody>
          <a:bodyPr wrap="square">
            <a:spAutoFit/>
          </a:bodyPr>
          <a:lstStyle/>
          <a:p>
            <a:r>
              <a:rPr lang="en-US" sz="2400" b="1" dirty="0" err="1" smtClean="0">
                <a:latin typeface="Arial" pitchFamily="34" charset="0"/>
                <a:cs typeface="Arial" pitchFamily="34" charset="0"/>
              </a:rPr>
              <a:t>T.C.Südhof</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studied how signals are transmitted from one nerve cell to another in the brain, and how calcium (Ca</a:t>
            </a:r>
            <a:r>
              <a:rPr lang="en-US" sz="2400" baseline="30000" dirty="0" smtClean="0">
                <a:latin typeface="Arial" pitchFamily="34" charset="0"/>
                <a:cs typeface="Arial" pitchFamily="34" charset="0"/>
              </a:rPr>
              <a:t>2+</a:t>
            </a:r>
            <a:r>
              <a:rPr lang="en-US" sz="2400" dirty="0" smtClean="0">
                <a:latin typeface="Arial" pitchFamily="34" charset="0"/>
                <a:cs typeface="Arial" pitchFamily="34" charset="0"/>
              </a:rPr>
              <a:t>) controls this process. He </a:t>
            </a:r>
            <a:r>
              <a:rPr lang="en-US" sz="2400" b="1" dirty="0" smtClean="0">
                <a:latin typeface="Arial" pitchFamily="34" charset="0"/>
                <a:cs typeface="Arial" pitchFamily="34" charset="0"/>
              </a:rPr>
              <a:t>identified</a:t>
            </a:r>
            <a:r>
              <a:rPr lang="en-US" sz="2400" dirty="0" smtClean="0">
                <a:latin typeface="Arial" pitchFamily="34" charset="0"/>
                <a:cs typeface="Arial" pitchFamily="34" charset="0"/>
              </a:rPr>
              <a:t> the molecular </a:t>
            </a:r>
            <a:r>
              <a:rPr lang="en-US" sz="2400" b="1" dirty="0" smtClean="0">
                <a:latin typeface="Arial" pitchFamily="34" charset="0"/>
                <a:cs typeface="Arial" pitchFamily="34" charset="0"/>
              </a:rPr>
              <a:t>machinery that senses calcium ions </a:t>
            </a:r>
            <a:r>
              <a:rPr lang="en-US" sz="2400" dirty="0" smtClean="0">
                <a:latin typeface="Arial" pitchFamily="34" charset="0"/>
                <a:cs typeface="Arial" pitchFamily="34" charset="0"/>
              </a:rPr>
              <a:t>and </a:t>
            </a:r>
            <a:r>
              <a:rPr lang="en-US" sz="2400" b="1" dirty="0" smtClean="0">
                <a:latin typeface="Arial" pitchFamily="34" charset="0"/>
                <a:cs typeface="Arial" pitchFamily="34" charset="0"/>
              </a:rPr>
              <a:t>converts this information to vesicle fusion</a:t>
            </a:r>
            <a:r>
              <a:rPr lang="en-US" sz="2400" dirty="0" smtClean="0">
                <a:latin typeface="Arial" pitchFamily="34" charset="0"/>
                <a:cs typeface="Arial" pitchFamily="34" charset="0"/>
              </a:rPr>
              <a:t>, thereby explaining how temporal precision is achieved and how vesicles can be released on command. The proteins </a:t>
            </a:r>
            <a:r>
              <a:rPr lang="en-US" sz="2400" b="1" i="1" dirty="0" err="1" smtClean="0">
                <a:latin typeface="Arial" pitchFamily="34" charset="0"/>
                <a:cs typeface="Arial" pitchFamily="34" charset="0"/>
              </a:rPr>
              <a:t>complexin</a:t>
            </a:r>
            <a:r>
              <a:rPr lang="en-US" sz="2400" dirty="0" smtClean="0">
                <a:latin typeface="Arial" pitchFamily="34" charset="0"/>
                <a:cs typeface="Arial" pitchFamily="34" charset="0"/>
              </a:rPr>
              <a:t> and </a:t>
            </a:r>
            <a:r>
              <a:rPr lang="en-US" sz="2400" b="1" i="1" dirty="0" err="1" smtClean="0">
                <a:latin typeface="Arial" pitchFamily="34" charset="0"/>
                <a:cs typeface="Arial" pitchFamily="34" charset="0"/>
              </a:rPr>
              <a:t>synaptotagmin</a:t>
            </a:r>
            <a:r>
              <a:rPr lang="en-US" sz="2400" dirty="0" smtClean="0">
                <a:latin typeface="Arial" pitchFamily="34" charset="0"/>
                <a:cs typeface="Arial" pitchFamily="34" charset="0"/>
              </a:rPr>
              <a:t> are two </a:t>
            </a:r>
            <a:r>
              <a:rPr lang="en-US" sz="2400" b="1" dirty="0" smtClean="0">
                <a:latin typeface="Arial" pitchFamily="34" charset="0"/>
                <a:cs typeface="Arial" pitchFamily="34" charset="0"/>
              </a:rPr>
              <a:t>critical proteins in calcium-mediated vesicle fusion. </a:t>
            </a:r>
            <a:endParaRPr lang="ru-RU" sz="2400" b="1" dirty="0">
              <a:latin typeface="Arial" pitchFamily="34" charset="0"/>
              <a:cs typeface="Arial" pitchFamily="34"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b="1" dirty="0" err="1" smtClean="0"/>
              <a:t>Clathrin</a:t>
            </a:r>
            <a:r>
              <a:rPr lang="en-US" b="1" dirty="0" smtClean="0"/>
              <a:t>-Coated Pits, </a:t>
            </a:r>
            <a:r>
              <a:rPr lang="en-US" b="1" dirty="0" err="1" smtClean="0"/>
              <a:t>Clathrin</a:t>
            </a:r>
            <a:r>
              <a:rPr lang="en-US" b="1" dirty="0" smtClean="0"/>
              <a:t>-Coated Vesicles, Early and Late </a:t>
            </a:r>
            <a:r>
              <a:rPr lang="en-US" b="1" dirty="0" err="1" smtClean="0"/>
              <a:t>Endosomes</a:t>
            </a:r>
            <a:r>
              <a:rPr lang="uk-UA" b="1" dirty="0" smtClean="0"/>
              <a:t/>
            </a:r>
            <a:br>
              <a:rPr lang="uk-UA" b="1" dirty="0" smtClean="0"/>
            </a:br>
            <a:endParaRPr lang="uk-UA" b="1" dirty="0"/>
          </a:p>
        </p:txBody>
      </p:sp>
      <p:sp>
        <p:nvSpPr>
          <p:cNvPr id="3" name="Місце для вмісту 2"/>
          <p:cNvSpPr>
            <a:spLocks noGrp="1"/>
          </p:cNvSpPr>
          <p:nvPr>
            <p:ph idx="1"/>
          </p:nvPr>
        </p:nvSpPr>
        <p:spPr>
          <a:xfrm>
            <a:off x="0" y="1052736"/>
            <a:ext cx="9144000" cy="5805264"/>
          </a:xfrm>
        </p:spPr>
        <p:txBody>
          <a:bodyPr>
            <a:normAutofit fontScale="25000" lnSpcReduction="20000"/>
          </a:bodyPr>
          <a:lstStyle/>
          <a:p>
            <a:pPr>
              <a:buNone/>
            </a:pPr>
            <a:r>
              <a:rPr lang="en-US" dirty="0" smtClean="0"/>
              <a:t> </a:t>
            </a:r>
            <a:endParaRPr lang="uk-UA" dirty="0" smtClean="0"/>
          </a:p>
          <a:p>
            <a:pPr marL="82550" indent="-82550"/>
            <a:r>
              <a:rPr lang="en-US" sz="7200" dirty="0" smtClean="0"/>
              <a:t>The receptors for certain extracellular protein </a:t>
            </a:r>
            <a:r>
              <a:rPr lang="en-US" sz="7200" dirty="0" err="1" smtClean="0"/>
              <a:t>ligands</a:t>
            </a:r>
            <a:r>
              <a:rPr lang="en-US" sz="7200" dirty="0" smtClean="0"/>
              <a:t> (low-density lipoprotein cholesterol particles, iron-bearing </a:t>
            </a:r>
            <a:r>
              <a:rPr lang="en-US" sz="7200" dirty="0" err="1" smtClean="0"/>
              <a:t>transferrin</a:t>
            </a:r>
            <a:r>
              <a:rPr lang="en-US" sz="7200" dirty="0" smtClean="0"/>
              <a:t>) are clustered in, or become recruited to, specialized </a:t>
            </a:r>
            <a:r>
              <a:rPr lang="en-US" sz="7200" b="1" dirty="0" smtClean="0"/>
              <a:t>dimple-like structures</a:t>
            </a:r>
            <a:r>
              <a:rPr lang="en-US" sz="7200" dirty="0" smtClean="0"/>
              <a:t> on the cell surface. These </a:t>
            </a:r>
            <a:r>
              <a:rPr lang="en-US" sz="7200" b="1" dirty="0" smtClean="0"/>
              <a:t>dimples</a:t>
            </a:r>
            <a:r>
              <a:rPr lang="en-US" sz="7200" dirty="0" smtClean="0"/>
              <a:t> have an underlying </a:t>
            </a:r>
            <a:r>
              <a:rPr lang="en-US" sz="7200" dirty="0" err="1" smtClean="0"/>
              <a:t>hemibasket</a:t>
            </a:r>
            <a:r>
              <a:rPr lang="en-US" sz="7200" dirty="0" smtClean="0"/>
              <a:t> structure composed of </a:t>
            </a:r>
            <a:r>
              <a:rPr lang="en-US" sz="7200" dirty="0" err="1" smtClean="0"/>
              <a:t>oligomers</a:t>
            </a:r>
            <a:r>
              <a:rPr lang="en-US" sz="7200" dirty="0" smtClean="0"/>
              <a:t> of the protein </a:t>
            </a:r>
            <a:r>
              <a:rPr lang="en-US" sz="7200" dirty="0" err="1" smtClean="0"/>
              <a:t>clathrin</a:t>
            </a:r>
            <a:r>
              <a:rPr lang="en-US" sz="7200" dirty="0" smtClean="0"/>
              <a:t>, and are termed </a:t>
            </a:r>
            <a:r>
              <a:rPr lang="en-US" sz="7200" b="1" dirty="0" err="1" smtClean="0"/>
              <a:t>clathrin</a:t>
            </a:r>
            <a:r>
              <a:rPr lang="en-US" sz="7200" b="1" dirty="0" smtClean="0"/>
              <a:t>-coated pits.</a:t>
            </a:r>
            <a:r>
              <a:rPr lang="en-US" sz="7200" dirty="0" smtClean="0"/>
              <a:t> Binding of their </a:t>
            </a:r>
            <a:r>
              <a:rPr lang="en-US" sz="7200" dirty="0" err="1" smtClean="0"/>
              <a:t>ligands</a:t>
            </a:r>
            <a:r>
              <a:rPr lang="en-US" sz="7200" dirty="0" smtClean="0"/>
              <a:t> to these receptors is the first step in the process known as </a:t>
            </a:r>
            <a:r>
              <a:rPr lang="en-US" sz="7200" b="1" dirty="0" smtClean="0"/>
              <a:t>receptor-mediated </a:t>
            </a:r>
            <a:r>
              <a:rPr lang="en-US" sz="7200" b="1" dirty="0" err="1" smtClean="0"/>
              <a:t>endocytosis</a:t>
            </a:r>
            <a:r>
              <a:rPr lang="en-US" sz="7200" dirty="0" smtClean="0"/>
              <a:t>, in which polymerization of the </a:t>
            </a:r>
            <a:r>
              <a:rPr lang="en-US" sz="7200" dirty="0" err="1" smtClean="0"/>
              <a:t>clathrin</a:t>
            </a:r>
            <a:r>
              <a:rPr lang="en-US" sz="7200" dirty="0" smtClean="0"/>
              <a:t> monomers to form a spherical basket leads to the formation of an internalized, </a:t>
            </a:r>
            <a:r>
              <a:rPr lang="en-US" sz="7200" b="1" dirty="0" err="1" smtClean="0"/>
              <a:t>clathrin</a:t>
            </a:r>
            <a:r>
              <a:rPr lang="en-US" sz="7200" b="1" dirty="0" smtClean="0"/>
              <a:t>-coated vesicle </a:t>
            </a:r>
            <a:r>
              <a:rPr lang="en-US" sz="7200" dirty="0" smtClean="0"/>
              <a:t>derived from the surface membrane and its associated </a:t>
            </a:r>
            <a:r>
              <a:rPr lang="en-US" sz="7200" dirty="0" err="1" smtClean="0"/>
              <a:t>transmembrane</a:t>
            </a:r>
            <a:r>
              <a:rPr lang="en-US" sz="7200" dirty="0" smtClean="0"/>
              <a:t> receptor proteins with their </a:t>
            </a:r>
            <a:r>
              <a:rPr lang="en-US" sz="7200" dirty="0" err="1" smtClean="0"/>
              <a:t>ligands</a:t>
            </a:r>
            <a:r>
              <a:rPr lang="en-US" sz="7200" dirty="0" smtClean="0"/>
              <a:t>. </a:t>
            </a:r>
            <a:r>
              <a:rPr lang="en-US" sz="7200" b="1" dirty="0" err="1" smtClean="0"/>
              <a:t>Depolymerization</a:t>
            </a:r>
            <a:r>
              <a:rPr lang="en-US" sz="7200" dirty="0" smtClean="0"/>
              <a:t> of the </a:t>
            </a:r>
            <a:r>
              <a:rPr lang="en-US" sz="7200" dirty="0" err="1" smtClean="0"/>
              <a:t>clathrin</a:t>
            </a:r>
            <a:r>
              <a:rPr lang="en-US" sz="7200" dirty="0" smtClean="0"/>
              <a:t> coat follows, and because they have proton pumps in their membranes, the resulting uncoated vesicles begin to acidify and soon mature into structures known as </a:t>
            </a:r>
            <a:r>
              <a:rPr lang="en-US" sz="7200" b="1" dirty="0" smtClean="0"/>
              <a:t>early </a:t>
            </a:r>
            <a:r>
              <a:rPr lang="en-US" sz="7200" b="1" dirty="0" err="1" smtClean="0"/>
              <a:t>endosomes</a:t>
            </a:r>
            <a:r>
              <a:rPr lang="en-US" sz="7200" b="1" dirty="0" smtClean="0"/>
              <a:t>.</a:t>
            </a:r>
            <a:r>
              <a:rPr lang="en-US" sz="7200" dirty="0" smtClean="0"/>
              <a:t> The acid pH (pH 6) causes dissociation of receptor and </a:t>
            </a:r>
            <a:r>
              <a:rPr lang="en-US" sz="7200" dirty="0" err="1" smtClean="0"/>
              <a:t>ligand</a:t>
            </a:r>
            <a:r>
              <a:rPr lang="en-US" sz="7200" dirty="0" smtClean="0"/>
              <a:t>, and empty receptors are returned to the cell surface for reuse, </a:t>
            </a:r>
            <a:r>
              <a:rPr lang="en-US" sz="7200" u="sng" dirty="0" smtClean="0"/>
              <a:t>via vesicles that bud off from the early </a:t>
            </a:r>
            <a:r>
              <a:rPr lang="en-US" sz="7200" u="sng" dirty="0" err="1" smtClean="0"/>
              <a:t>endosome</a:t>
            </a:r>
            <a:r>
              <a:rPr lang="en-US" sz="7200" dirty="0" smtClean="0"/>
              <a:t>. Early </a:t>
            </a:r>
            <a:r>
              <a:rPr lang="en-US" sz="7200" dirty="0" err="1" smtClean="0"/>
              <a:t>endosomes</a:t>
            </a:r>
            <a:r>
              <a:rPr lang="en-US" sz="7200" dirty="0" smtClean="0"/>
              <a:t> become </a:t>
            </a:r>
            <a:r>
              <a:rPr lang="en-US" sz="7200" dirty="0" err="1" smtClean="0"/>
              <a:t>multivesicular</a:t>
            </a:r>
            <a:r>
              <a:rPr lang="en-US" sz="7200" dirty="0" smtClean="0"/>
              <a:t> bodies and continue to acidify, eventually becoming late </a:t>
            </a:r>
            <a:r>
              <a:rPr lang="en-US" sz="7200" dirty="0" err="1" smtClean="0"/>
              <a:t>endosomes</a:t>
            </a:r>
            <a:r>
              <a:rPr lang="en-US" sz="7200" dirty="0" smtClean="0"/>
              <a:t>. Finally, by fusing with special vesicles derived from the Golgi apparatus that contain a large variety of hydrolytic enzymes, the </a:t>
            </a:r>
            <a:r>
              <a:rPr lang="en-US" sz="7200" b="1" dirty="0" smtClean="0"/>
              <a:t>late </a:t>
            </a:r>
            <a:r>
              <a:rPr lang="en-US" sz="7200" b="1" dirty="0" err="1" smtClean="0"/>
              <a:t>endosomes</a:t>
            </a:r>
            <a:r>
              <a:rPr lang="en-US" sz="7200" b="1" dirty="0" smtClean="0"/>
              <a:t> mature </a:t>
            </a:r>
            <a:r>
              <a:rPr lang="en-US" sz="7200" dirty="0" smtClean="0"/>
              <a:t>into </a:t>
            </a:r>
            <a:r>
              <a:rPr lang="en-US" sz="7200" b="1" dirty="0" smtClean="0"/>
              <a:t>structures called </a:t>
            </a:r>
            <a:r>
              <a:rPr lang="en-US" sz="7200" b="1" dirty="0" err="1" smtClean="0"/>
              <a:t>lysosomes</a:t>
            </a:r>
            <a:r>
              <a:rPr lang="en-US" sz="7200" b="1" dirty="0" smtClean="0"/>
              <a:t> </a:t>
            </a:r>
            <a:r>
              <a:rPr lang="en-US" sz="7200" dirty="0" smtClean="0"/>
              <a:t>(see the following section). Alternatively, late </a:t>
            </a:r>
            <a:r>
              <a:rPr lang="en-US" sz="7200" dirty="0" err="1" smtClean="0"/>
              <a:t>endosomes</a:t>
            </a:r>
            <a:r>
              <a:rPr lang="en-US" sz="7200" dirty="0" smtClean="0"/>
              <a:t> may fuse with existing </a:t>
            </a:r>
            <a:r>
              <a:rPr lang="en-US" sz="7200" dirty="0" err="1" smtClean="0"/>
              <a:t>lysosomes</a:t>
            </a:r>
            <a:r>
              <a:rPr lang="en-US" sz="7200" dirty="0" smtClean="0"/>
              <a:t>.</a:t>
            </a:r>
            <a:endParaRPr lang="uk-UA" sz="7200" dirty="0" smtClean="0"/>
          </a:p>
          <a:p>
            <a:pPr marL="82550" indent="-82550"/>
            <a:r>
              <a:rPr lang="en-US" sz="7200" dirty="0" smtClean="0"/>
              <a:t>Another type of “dimple” found on the cell surface is a flask-shaped structure called a </a:t>
            </a:r>
            <a:r>
              <a:rPr lang="en-US" sz="7200" b="1" dirty="0" err="1" smtClean="0"/>
              <a:t>caveola</a:t>
            </a:r>
            <a:r>
              <a:rPr lang="en-US" sz="7200" b="1" dirty="0" smtClean="0"/>
              <a:t> </a:t>
            </a:r>
            <a:r>
              <a:rPr lang="en-US" sz="7200" dirty="0" smtClean="0"/>
              <a:t>(pi. </a:t>
            </a:r>
            <a:r>
              <a:rPr lang="en-US" sz="7200" b="1" dirty="0" err="1" smtClean="0"/>
              <a:t>caveolae</a:t>
            </a:r>
            <a:r>
              <a:rPr lang="en-US" sz="7200" dirty="0" smtClean="0"/>
              <a:t>); instead of </a:t>
            </a:r>
            <a:r>
              <a:rPr lang="en-US" sz="7200" dirty="0" err="1" smtClean="0"/>
              <a:t>clathrin</a:t>
            </a:r>
            <a:r>
              <a:rPr lang="en-US" sz="7200" dirty="0" smtClean="0"/>
              <a:t>, </a:t>
            </a:r>
            <a:r>
              <a:rPr lang="en-US" sz="7200" dirty="0" err="1" smtClean="0"/>
              <a:t>caveolae</a:t>
            </a:r>
            <a:r>
              <a:rPr lang="en-US" sz="7200" dirty="0" smtClean="0"/>
              <a:t> are </a:t>
            </a:r>
            <a:r>
              <a:rPr lang="en-US" sz="7200" b="1" dirty="0" smtClean="0"/>
              <a:t>associated</a:t>
            </a:r>
            <a:r>
              <a:rPr lang="en-US" sz="7200" dirty="0" smtClean="0"/>
              <a:t> with a </a:t>
            </a:r>
            <a:r>
              <a:rPr lang="en-US" sz="7200" dirty="0" err="1" smtClean="0"/>
              <a:t>multipass</a:t>
            </a:r>
            <a:r>
              <a:rPr lang="en-US" sz="7200" dirty="0" smtClean="0"/>
              <a:t> integral membrane protein called </a:t>
            </a:r>
            <a:r>
              <a:rPr lang="en-US" sz="7200" b="1" dirty="0" err="1" smtClean="0"/>
              <a:t>caveolin</a:t>
            </a:r>
            <a:r>
              <a:rPr lang="en-US" sz="7200" dirty="0" smtClean="0"/>
              <a:t>. The membranes of </a:t>
            </a:r>
            <a:r>
              <a:rPr lang="en-US" sz="7200" dirty="0" err="1" smtClean="0"/>
              <a:t>caveolae</a:t>
            </a:r>
            <a:r>
              <a:rPr lang="en-US" sz="7200" dirty="0" smtClean="0"/>
              <a:t> are rich in </a:t>
            </a:r>
            <a:r>
              <a:rPr lang="en-US" sz="7200" b="1" dirty="0" smtClean="0"/>
              <a:t>cholesterol</a:t>
            </a:r>
            <a:r>
              <a:rPr lang="en-US" sz="7200" dirty="0" smtClean="0"/>
              <a:t> and </a:t>
            </a:r>
            <a:r>
              <a:rPr lang="en-US" sz="7200" b="1" dirty="0" err="1" smtClean="0"/>
              <a:t>sphingolipids</a:t>
            </a:r>
            <a:r>
              <a:rPr lang="en-US" sz="7200" dirty="0" smtClean="0"/>
              <a:t>, and are closely </a:t>
            </a:r>
            <a:r>
              <a:rPr lang="en-US" sz="7200" b="1" dirty="0" smtClean="0"/>
              <a:t>related to small evanescent lipid structures </a:t>
            </a:r>
            <a:r>
              <a:rPr lang="en-US" sz="7200" dirty="0" smtClean="0"/>
              <a:t>found in the bulk plasma membrane called </a:t>
            </a:r>
            <a:r>
              <a:rPr lang="en-US" sz="7200" b="1" dirty="0" smtClean="0"/>
              <a:t>lipid rafts</a:t>
            </a:r>
            <a:r>
              <a:rPr lang="en-US" sz="7200" dirty="0" smtClean="0"/>
              <a:t>. Many </a:t>
            </a:r>
            <a:r>
              <a:rPr lang="en-US" sz="7200" b="1" dirty="0" smtClean="0"/>
              <a:t>growth hormone receptors </a:t>
            </a:r>
            <a:r>
              <a:rPr lang="en-US" sz="7200" dirty="0" smtClean="0"/>
              <a:t>are concentrated in </a:t>
            </a:r>
            <a:r>
              <a:rPr lang="en-US" sz="7200" b="1" dirty="0" err="1" smtClean="0"/>
              <a:t>caveolae</a:t>
            </a:r>
            <a:r>
              <a:rPr lang="en-US" sz="7200" dirty="0" smtClean="0"/>
              <a:t>. In certain cell types, </a:t>
            </a:r>
            <a:r>
              <a:rPr lang="en-US" sz="7200" dirty="0" err="1" smtClean="0"/>
              <a:t>caveolae</a:t>
            </a:r>
            <a:r>
              <a:rPr lang="en-US" sz="7200" dirty="0" smtClean="0"/>
              <a:t> pinch off from the surface to form vesicles, and these vesicles can traverse the cell and fuse with the PM on the opposite side of the cell, a process termed </a:t>
            </a:r>
            <a:r>
              <a:rPr lang="en-US" sz="7200" b="1" dirty="0" err="1" smtClean="0"/>
              <a:t>transcytosis</a:t>
            </a:r>
            <a:r>
              <a:rPr lang="en-US" sz="7200" dirty="0" smtClean="0"/>
              <a:t>.</a:t>
            </a:r>
            <a:endParaRPr lang="uk-UA" sz="7200" dirty="0"/>
          </a:p>
        </p:txBody>
      </p:sp>
      <p:sp>
        <p:nvSpPr>
          <p:cNvPr id="4" name="Місце для номера слайда 3"/>
          <p:cNvSpPr>
            <a:spLocks noGrp="1"/>
          </p:cNvSpPr>
          <p:nvPr>
            <p:ph type="sldNum" sz="quarter" idx="12"/>
          </p:nvPr>
        </p:nvSpPr>
        <p:spPr/>
        <p:txBody>
          <a:bodyPr/>
          <a:lstStyle/>
          <a:p>
            <a:fld id="{D4FEE247-F1D9-4978-BC24-E4E20778E7B9}" type="slidenum">
              <a:rPr lang="ru-RU" smtClean="0"/>
              <a:pPr/>
              <a:t>91</a:t>
            </a:fld>
            <a:endParaRPr lang="ru-RU"/>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92</a:t>
            </a:fld>
            <a:endParaRPr lang="ru-RU"/>
          </a:p>
        </p:txBody>
      </p:sp>
      <p:sp>
        <p:nvSpPr>
          <p:cNvPr id="3" name="Прямоугольник 2"/>
          <p:cNvSpPr/>
          <p:nvPr/>
        </p:nvSpPr>
        <p:spPr>
          <a:xfrm>
            <a:off x="0" y="-157939"/>
            <a:ext cx="9144000" cy="8051435"/>
          </a:xfrm>
          <a:prstGeom prst="rect">
            <a:avLst/>
          </a:prstGeom>
        </p:spPr>
        <p:txBody>
          <a:bodyPr wrap="square">
            <a:spAutoFit/>
          </a:bodyPr>
          <a:lstStyle/>
          <a:p>
            <a:r>
              <a:rPr lang="en-US" sz="2000" dirty="0" smtClean="0">
                <a:latin typeface="Arial" pitchFamily="34" charset="0"/>
                <a:cs typeface="Arial" pitchFamily="34" charset="0"/>
              </a:rPr>
              <a:t>	</a:t>
            </a:r>
          </a:p>
          <a:p>
            <a:r>
              <a:rPr lang="en-US" sz="2000" dirty="0" smtClean="0">
                <a:latin typeface="Arial" pitchFamily="34" charset="0"/>
                <a:cs typeface="Arial" pitchFamily="34" charset="0"/>
              </a:rPr>
              <a:t>A double membrane, own circular DNA, prokaryote like genome and </a:t>
            </a:r>
            <a:r>
              <a:rPr lang="en-US" sz="2000" dirty="0" err="1" smtClean="0">
                <a:latin typeface="Arial" pitchFamily="34" charset="0"/>
                <a:cs typeface="Arial" pitchFamily="34" charset="0"/>
              </a:rPr>
              <a:t>ribosomes</a:t>
            </a:r>
            <a:r>
              <a:rPr lang="en-US" sz="2000" dirty="0" smtClean="0">
                <a:latin typeface="Arial" pitchFamily="34" charset="0"/>
                <a:cs typeface="Arial" pitchFamily="34" charset="0"/>
              </a:rPr>
              <a:t>.  It is the </a:t>
            </a:r>
            <a:r>
              <a:rPr lang="en-US" sz="2000" b="1" dirty="0" smtClean="0">
                <a:latin typeface="Arial" pitchFamily="34" charset="0"/>
                <a:cs typeface="Arial" pitchFamily="34" charset="0"/>
              </a:rPr>
              <a:t>site of aerobic</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cellular respiration</a:t>
            </a:r>
            <a:r>
              <a:rPr lang="en-US" sz="2000" dirty="0" smtClean="0">
                <a:latin typeface="Arial" pitchFamily="34" charset="0"/>
                <a:cs typeface="Arial" pitchFamily="34" charset="0"/>
              </a:rPr>
              <a:t>, a catabolic, </a:t>
            </a:r>
            <a:r>
              <a:rPr lang="en-US" sz="2000" dirty="0" err="1" smtClean="0">
                <a:latin typeface="Arial" pitchFamily="34" charset="0"/>
                <a:cs typeface="Arial" pitchFamily="34" charset="0"/>
              </a:rPr>
              <a:t>exergonic</a:t>
            </a:r>
            <a:r>
              <a:rPr lang="en-US" sz="2000" dirty="0" smtClean="0">
                <a:latin typeface="Arial" pitchFamily="34" charset="0"/>
                <a:cs typeface="Arial" pitchFamily="34" charset="0"/>
              </a:rPr>
              <a:t>, oxygen requiring process that uses </a:t>
            </a:r>
            <a:r>
              <a:rPr lang="en-US" sz="2000" b="1" dirty="0" smtClean="0">
                <a:latin typeface="Arial" pitchFamily="34" charset="0"/>
                <a:cs typeface="Arial" pitchFamily="34" charset="0"/>
              </a:rPr>
              <a:t>energy extracted from organic molecules (like glucose) to produce ATP.</a:t>
            </a:r>
            <a:r>
              <a:rPr lang="en-US" sz="2000" dirty="0" smtClean="0">
                <a:latin typeface="Arial" pitchFamily="34" charset="0"/>
                <a:cs typeface="Arial" pitchFamily="34" charset="0"/>
              </a:rPr>
              <a:t> The inner membrane is folded into </a:t>
            </a:r>
            <a:r>
              <a:rPr lang="en-US" sz="2000" b="1" dirty="0" err="1" smtClean="0">
                <a:latin typeface="Arial" pitchFamily="34" charset="0"/>
                <a:cs typeface="Arial" pitchFamily="34" charset="0"/>
              </a:rPr>
              <a:t>cristae</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protruding into the mitochondrion lumen </a:t>
            </a:r>
            <a:r>
              <a:rPr lang="en-US" sz="2000" b="1" dirty="0" smtClean="0">
                <a:latin typeface="Arial" pitchFamily="34" charset="0"/>
                <a:cs typeface="Arial" pitchFamily="34" charset="0"/>
              </a:rPr>
              <a:t>(matrix)</a:t>
            </a:r>
            <a:r>
              <a:rPr lang="en-US" sz="2000" dirty="0" smtClean="0">
                <a:latin typeface="Arial" pitchFamily="34" charset="0"/>
                <a:cs typeface="Arial" pitchFamily="34" charset="0"/>
              </a:rPr>
              <a:t>. The </a:t>
            </a:r>
            <a:r>
              <a:rPr lang="en-US" sz="2000" b="1" dirty="0" smtClean="0">
                <a:latin typeface="Arial" pitchFamily="34" charset="0"/>
                <a:cs typeface="Arial" pitchFamily="34" charset="0"/>
              </a:rPr>
              <a:t>citric acid cycle </a:t>
            </a:r>
            <a:r>
              <a:rPr lang="en-US" sz="2000" dirty="0" smtClean="0">
                <a:latin typeface="Arial" pitchFamily="34" charset="0"/>
                <a:cs typeface="Arial" pitchFamily="34" charset="0"/>
              </a:rPr>
              <a:t>reactions</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occur in the matrix, generating high-energy </a:t>
            </a:r>
            <a:r>
              <a:rPr lang="en-US" sz="2000" b="1" dirty="0" smtClean="0">
                <a:latin typeface="Arial" pitchFamily="34" charset="0"/>
                <a:cs typeface="Arial" pitchFamily="34" charset="0"/>
              </a:rPr>
              <a:t>NADH</a:t>
            </a:r>
            <a:r>
              <a:rPr lang="en-US" sz="2000" dirty="0" smtClean="0">
                <a:latin typeface="Arial" pitchFamily="34" charset="0"/>
                <a:cs typeface="Arial" pitchFamily="34" charset="0"/>
              </a:rPr>
              <a:t> and </a:t>
            </a:r>
            <a:r>
              <a:rPr lang="en-US" sz="2000" b="1" dirty="0" smtClean="0">
                <a:latin typeface="Arial" pitchFamily="34" charset="0"/>
                <a:cs typeface="Arial" pitchFamily="34" charset="0"/>
              </a:rPr>
              <a:t>NADPH</a:t>
            </a:r>
            <a:r>
              <a:rPr lang="en-US" sz="2000" dirty="0" smtClean="0">
                <a:latin typeface="Arial" pitchFamily="34" charset="0"/>
                <a:cs typeface="Arial" pitchFamily="34" charset="0"/>
              </a:rPr>
              <a:t>, which in turn transfer their electrons to acceptor molecules located in the inner membrane; the electrons are then passed along a set of </a:t>
            </a:r>
            <a:r>
              <a:rPr lang="en-US" sz="2000" b="1" dirty="0" smtClean="0">
                <a:latin typeface="Arial" pitchFamily="34" charset="0"/>
                <a:cs typeface="Arial" pitchFamily="34" charset="0"/>
              </a:rPr>
              <a:t>electron carriers </a:t>
            </a:r>
            <a:r>
              <a:rPr lang="en-US" sz="2000" dirty="0" smtClean="0">
                <a:latin typeface="Arial" pitchFamily="34" charset="0"/>
                <a:cs typeface="Arial" pitchFamily="34" charset="0"/>
              </a:rPr>
              <a:t>to </a:t>
            </a:r>
            <a:r>
              <a:rPr lang="en-US" sz="2000" b="1" dirty="0" smtClean="0">
                <a:latin typeface="Arial" pitchFamily="34" charset="0"/>
                <a:cs typeface="Arial" pitchFamily="34" charset="0"/>
              </a:rPr>
              <a:t>O</a:t>
            </a:r>
            <a:r>
              <a:rPr lang="en-US" sz="2000" b="1" baseline="-25000" dirty="0" smtClean="0">
                <a:latin typeface="Arial" pitchFamily="34" charset="0"/>
                <a:cs typeface="Arial" pitchFamily="34" charset="0"/>
              </a:rPr>
              <a:t>2</a:t>
            </a:r>
            <a:r>
              <a:rPr lang="en-US" sz="2000" dirty="0" smtClean="0">
                <a:latin typeface="Arial" pitchFamily="34" charset="0"/>
                <a:cs typeface="Arial" pitchFamily="34" charset="0"/>
              </a:rPr>
              <a:t>, which thereby becomes reduced to </a:t>
            </a:r>
            <a:r>
              <a:rPr lang="en-US" sz="2000" b="1" dirty="0" smtClean="0">
                <a:latin typeface="Arial" pitchFamily="34" charset="0"/>
                <a:cs typeface="Arial" pitchFamily="34" charset="0"/>
              </a:rPr>
              <a:t>H</a:t>
            </a:r>
            <a:r>
              <a:rPr lang="en-US" sz="2000" b="1" baseline="-25000" dirty="0" smtClean="0">
                <a:latin typeface="Arial" pitchFamily="34" charset="0"/>
                <a:cs typeface="Arial" pitchFamily="34" charset="0"/>
              </a:rPr>
              <a:t>2</a:t>
            </a:r>
            <a:r>
              <a:rPr lang="en-US" sz="2000" b="1" dirty="0" smtClean="0">
                <a:latin typeface="Arial" pitchFamily="34" charset="0"/>
                <a:cs typeface="Arial" pitchFamily="34" charset="0"/>
              </a:rPr>
              <a:t>O.</a:t>
            </a:r>
            <a:r>
              <a:rPr lang="en-US" sz="2000" dirty="0" smtClean="0">
                <a:latin typeface="Arial" pitchFamily="34" charset="0"/>
                <a:cs typeface="Arial" pitchFamily="34" charset="0"/>
              </a:rPr>
              <a:t> Electron transport in the inner membrane results in accumulation of protons </a:t>
            </a:r>
            <a:r>
              <a:rPr lang="en-US" sz="2000" b="1" dirty="0" smtClean="0">
                <a:latin typeface="Arial" pitchFamily="34" charset="0"/>
                <a:cs typeface="Arial" pitchFamily="34" charset="0"/>
              </a:rPr>
              <a:t>in the space between </a:t>
            </a:r>
            <a:r>
              <a:rPr lang="en-US" sz="2000" dirty="0" smtClean="0">
                <a:latin typeface="Arial" pitchFamily="34" charset="0"/>
                <a:cs typeface="Arial" pitchFamily="34" charset="0"/>
              </a:rPr>
              <a:t>the inner and outer membranes, thereby producing an electrochemical potential across the inner membrane; </a:t>
            </a:r>
            <a:r>
              <a:rPr lang="en-US" sz="2000" b="1" dirty="0" smtClean="0">
                <a:latin typeface="Arial" pitchFamily="34" charset="0"/>
                <a:cs typeface="Arial" pitchFamily="34" charset="0"/>
              </a:rPr>
              <a:t>ATP </a:t>
            </a:r>
            <a:r>
              <a:rPr lang="en-US" sz="2000" b="1" dirty="0" err="1" smtClean="0">
                <a:latin typeface="Arial" pitchFamily="34" charset="0"/>
                <a:cs typeface="Arial" pitchFamily="34" charset="0"/>
              </a:rPr>
              <a:t>synthase</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molecules located in the inner membrane provide a channel for the return of these protons to the matrix compartment, thereby driving the synthesis of ATP, a process known as </a:t>
            </a:r>
            <a:r>
              <a:rPr lang="en-US" sz="2000" b="1" dirty="0" smtClean="0">
                <a:latin typeface="Arial" pitchFamily="34" charset="0"/>
                <a:cs typeface="Arial" pitchFamily="34" charset="0"/>
              </a:rPr>
              <a:t>oxidative </a:t>
            </a:r>
            <a:r>
              <a:rPr lang="en-US" sz="2000" b="1" dirty="0" err="1" smtClean="0">
                <a:latin typeface="Arial" pitchFamily="34" charset="0"/>
                <a:cs typeface="Arial" pitchFamily="34" charset="0"/>
              </a:rPr>
              <a:t>phosphorylation</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One of the carriers in electron transport is </a:t>
            </a:r>
            <a:r>
              <a:rPr lang="en-US" sz="2000" b="1" dirty="0" err="1" smtClean="0">
                <a:latin typeface="Arial" pitchFamily="34" charset="0"/>
                <a:cs typeface="Arial" pitchFamily="34" charset="0"/>
              </a:rPr>
              <a:t>cytochrome</a:t>
            </a:r>
            <a:r>
              <a:rPr lang="en-US" sz="2000" b="1" dirty="0" smtClean="0">
                <a:latin typeface="Arial" pitchFamily="34" charset="0"/>
                <a:cs typeface="Arial" pitchFamily="34" charset="0"/>
              </a:rPr>
              <a:t> </a:t>
            </a:r>
            <a:r>
              <a:rPr lang="en-US" sz="2000" b="1" i="1" dirty="0" smtClean="0">
                <a:latin typeface="Arial" pitchFamily="34" charset="0"/>
                <a:cs typeface="Arial" pitchFamily="34" charset="0"/>
              </a:rPr>
              <a:t>c,</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a small, soluble protein in the space between the inner and outer membranes. </a:t>
            </a:r>
            <a:r>
              <a:rPr lang="en-US" sz="2000" dirty="0" err="1" smtClean="0">
                <a:latin typeface="Arial" pitchFamily="34" charset="0"/>
                <a:cs typeface="Arial" pitchFamily="34" charset="0"/>
              </a:rPr>
              <a:t>Cytochrome</a:t>
            </a:r>
            <a:r>
              <a:rPr lang="en-US" sz="2000" dirty="0" smtClean="0">
                <a:latin typeface="Arial" pitchFamily="34" charset="0"/>
                <a:cs typeface="Arial" pitchFamily="34" charset="0"/>
              </a:rPr>
              <a:t> </a:t>
            </a:r>
            <a:r>
              <a:rPr lang="en-US" sz="2000" b="1" i="1" dirty="0" smtClean="0">
                <a:latin typeface="Arial" pitchFamily="34" charset="0"/>
                <a:cs typeface="Arial" pitchFamily="34" charset="0"/>
              </a:rPr>
              <a:t>c</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also plays an important role in initiating of apoptosis. In response to circumstances, cells generate molecules (Bcl-2 family of proteins) that create pores in the outer membrane of mitochondria, permitting the release of </a:t>
            </a:r>
            <a:r>
              <a:rPr lang="en-US" sz="2000" b="1" dirty="0" err="1" smtClean="0">
                <a:latin typeface="Arial" pitchFamily="34" charset="0"/>
                <a:cs typeface="Arial" pitchFamily="34" charset="0"/>
              </a:rPr>
              <a:t>cytochrome</a:t>
            </a:r>
            <a:r>
              <a:rPr lang="en-US" sz="2000" b="1" dirty="0" smtClean="0">
                <a:latin typeface="Arial" pitchFamily="34" charset="0"/>
                <a:cs typeface="Arial" pitchFamily="34" charset="0"/>
              </a:rPr>
              <a:t> </a:t>
            </a:r>
            <a:r>
              <a:rPr lang="en-US" sz="2000" b="1" i="1" dirty="0" smtClean="0">
                <a:latin typeface="Arial" pitchFamily="34" charset="0"/>
                <a:cs typeface="Arial" pitchFamily="34" charset="0"/>
              </a:rPr>
              <a:t>c</a:t>
            </a:r>
            <a:r>
              <a:rPr lang="en-US" sz="2000" dirty="0" smtClean="0">
                <a:latin typeface="Arial" pitchFamily="34" charset="0"/>
                <a:cs typeface="Arial" pitchFamily="34" charset="0"/>
              </a:rPr>
              <a:t> (and other apoptosis-inducing proteins) into the </a:t>
            </a:r>
            <a:r>
              <a:rPr lang="en-US" sz="2000" dirty="0" err="1" smtClean="0">
                <a:latin typeface="Arial" pitchFamily="34" charset="0"/>
                <a:cs typeface="Arial" pitchFamily="34" charset="0"/>
              </a:rPr>
              <a:t>cytosol</a:t>
            </a:r>
            <a:r>
              <a:rPr lang="en-US" sz="2000" dirty="0" smtClean="0">
                <a:latin typeface="Arial" pitchFamily="34" charset="0"/>
                <a:cs typeface="Arial" pitchFamily="34" charset="0"/>
              </a:rPr>
              <a:t>. </a:t>
            </a:r>
            <a:r>
              <a:rPr lang="en-US" sz="2000" b="1" dirty="0" err="1" smtClean="0">
                <a:latin typeface="Arial" pitchFamily="34" charset="0"/>
                <a:cs typeface="Arial" pitchFamily="34" charset="0"/>
              </a:rPr>
              <a:t>Cytochrome</a:t>
            </a:r>
            <a:r>
              <a:rPr lang="en-US" sz="2000" b="1" dirty="0" smtClean="0">
                <a:latin typeface="Arial" pitchFamily="34" charset="0"/>
                <a:cs typeface="Arial" pitchFamily="34" charset="0"/>
              </a:rPr>
              <a:t> c</a:t>
            </a:r>
            <a:r>
              <a:rPr lang="en-US" sz="2000" dirty="0" smtClean="0">
                <a:latin typeface="Arial" pitchFamily="34" charset="0"/>
                <a:cs typeface="Arial" pitchFamily="34" charset="0"/>
              </a:rPr>
              <a:t> binds to a protein called </a:t>
            </a:r>
            <a:r>
              <a:rPr lang="en-US" sz="2000" b="1" dirty="0" smtClean="0">
                <a:latin typeface="Arial" pitchFamily="34" charset="0"/>
                <a:cs typeface="Arial" pitchFamily="34" charset="0"/>
              </a:rPr>
              <a:t>Apaf-1</a:t>
            </a:r>
            <a:r>
              <a:rPr lang="en-US" sz="2000" dirty="0" smtClean="0">
                <a:latin typeface="Arial" pitchFamily="34" charset="0"/>
                <a:cs typeface="Arial" pitchFamily="34" charset="0"/>
              </a:rPr>
              <a:t>, which in turn activates a </a:t>
            </a:r>
            <a:r>
              <a:rPr lang="en-US" sz="2000" b="1" dirty="0" smtClean="0">
                <a:latin typeface="Arial" pitchFamily="34" charset="0"/>
                <a:cs typeface="Arial" pitchFamily="34" charset="0"/>
              </a:rPr>
              <a:t>cascade</a:t>
            </a:r>
            <a:r>
              <a:rPr lang="en-US" sz="2000" dirty="0" smtClean="0">
                <a:latin typeface="Arial" pitchFamily="34" charset="0"/>
                <a:cs typeface="Arial" pitchFamily="34" charset="0"/>
              </a:rPr>
              <a:t> of </a:t>
            </a:r>
            <a:r>
              <a:rPr lang="en-US" sz="2000" b="1" dirty="0" err="1" smtClean="0">
                <a:latin typeface="Arial" pitchFamily="34" charset="0"/>
                <a:cs typeface="Arial" pitchFamily="34" charset="0"/>
              </a:rPr>
              <a:t>caspase</a:t>
            </a:r>
            <a:r>
              <a:rPr lang="en-US" sz="2000" dirty="0" smtClean="0">
                <a:latin typeface="Arial" pitchFamily="34" charset="0"/>
                <a:cs typeface="Arial" pitchFamily="34" charset="0"/>
              </a:rPr>
              <a:t> </a:t>
            </a:r>
            <a:r>
              <a:rPr lang="en-US" sz="2000" i="1" dirty="0" smtClean="0">
                <a:latin typeface="Arial" pitchFamily="34" charset="0"/>
                <a:cs typeface="Arial" pitchFamily="34" charset="0"/>
              </a:rPr>
              <a:t>proteases</a:t>
            </a:r>
            <a:r>
              <a:rPr lang="en-US" sz="2000" dirty="0" smtClean="0">
                <a:latin typeface="Arial" pitchFamily="34" charset="0"/>
                <a:cs typeface="Arial" pitchFamily="34" charset="0"/>
              </a:rPr>
              <a:t>, leading to cell death.</a:t>
            </a:r>
            <a:endParaRPr lang="uk-UA" sz="2000" dirty="0" smtClean="0">
              <a:latin typeface="Arial" pitchFamily="34" charset="0"/>
              <a:cs typeface="Arial" pitchFamily="34" charset="0"/>
            </a:endParaRPr>
          </a:p>
          <a:p>
            <a:endParaRPr lang="uk-UA" dirty="0" smtClean="0">
              <a:latin typeface="Arial" pitchFamily="34" charset="0"/>
              <a:cs typeface="Arial" pitchFamily="34" charset="0"/>
            </a:endParaRPr>
          </a:p>
          <a:p>
            <a:pPr>
              <a:lnSpc>
                <a:spcPct val="80000"/>
              </a:lnSpc>
            </a:pPr>
            <a:endParaRPr lang="en-US" sz="2400" b="1" dirty="0">
              <a:latin typeface="Arial" pitchFamily="34" charset="0"/>
              <a:cs typeface="Arial" pitchFamily="34" charset="0"/>
            </a:endParaRPr>
          </a:p>
        </p:txBody>
      </p:sp>
      <p:sp>
        <p:nvSpPr>
          <p:cNvPr id="5" name="Прямоугольник 4"/>
          <p:cNvSpPr/>
          <p:nvPr/>
        </p:nvSpPr>
        <p:spPr>
          <a:xfrm>
            <a:off x="0" y="-26161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smtClean="0">
                <a:latin typeface="Arial" pitchFamily="34" charset="0"/>
                <a:cs typeface="Arial" pitchFamily="34" charset="0"/>
              </a:rPr>
              <a:t>Mitochondrion</a:t>
            </a:r>
            <a:endParaRPr lang="ru-RU" sz="2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D4FEE247-F1D9-4978-BC24-E4E20778E7B9}" type="slidenum">
              <a:rPr lang="ru-RU" smtClean="0"/>
              <a:pPr/>
              <a:t>93</a:t>
            </a:fld>
            <a:endParaRPr lang="ru-RU"/>
          </a:p>
        </p:txBody>
      </p:sp>
      <p:pic>
        <p:nvPicPr>
          <p:cNvPr id="4"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332656"/>
            <a:ext cx="9156505" cy="4636864"/>
          </a:xfrm>
          <a:prstGeom prst="rect">
            <a:avLst/>
          </a:prstGeom>
        </p:spPr>
      </p:pic>
      <p:sp>
        <p:nvSpPr>
          <p:cNvPr id="5" name="TextBox 4"/>
          <p:cNvSpPr txBox="1"/>
          <p:nvPr/>
        </p:nvSpPr>
        <p:spPr>
          <a:xfrm>
            <a:off x="395536" y="0"/>
            <a:ext cx="8424936"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400" b="1" dirty="0" smtClean="0">
                <a:latin typeface="Damascus"/>
                <a:cs typeface="Damascus"/>
              </a:rPr>
              <a:t>The mitochondrion—powerhouse of the cell</a:t>
            </a:r>
            <a:endParaRPr lang="en-US" sz="2400" b="1" dirty="0">
              <a:latin typeface="Damascus"/>
              <a:cs typeface="Damascus"/>
            </a:endParaRPr>
          </a:p>
        </p:txBody>
      </p:sp>
      <p:pic>
        <p:nvPicPr>
          <p:cNvPr id="6" name="Picture 5" descr="mitocho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254327"/>
            <a:ext cx="3851920" cy="26036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94</a:t>
            </a:fld>
            <a:endParaRPr lang="ru-RU"/>
          </a:p>
        </p:txBody>
      </p:sp>
      <p:pic>
        <p:nvPicPr>
          <p:cNvPr id="3"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266700"/>
            <a:ext cx="9144000" cy="6301946"/>
          </a:xfrm>
          <a:prstGeom prst="rect">
            <a:avLst/>
          </a:prstGeom>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95</a:t>
            </a:fld>
            <a:endParaRPr lang="ru-RU"/>
          </a:p>
        </p:txBody>
      </p:sp>
      <p:sp>
        <p:nvSpPr>
          <p:cNvPr id="3" name="Прямоугольник 2"/>
          <p:cNvSpPr/>
          <p:nvPr/>
        </p:nvSpPr>
        <p:spPr>
          <a:xfrm>
            <a:off x="0" y="2276872"/>
            <a:ext cx="9252520" cy="4708981"/>
          </a:xfrm>
          <a:prstGeom prst="rect">
            <a:avLst/>
          </a:prstGeom>
        </p:spPr>
        <p:txBody>
          <a:bodyPr wrap="square">
            <a:spAutoFit/>
          </a:bodyPr>
          <a:lstStyle/>
          <a:p>
            <a:r>
              <a:rPr lang="en-US" sz="2000" dirty="0" smtClean="0"/>
              <a:t/>
            </a:r>
            <a:br>
              <a:rPr lang="en-US" sz="2000" dirty="0" smtClean="0"/>
            </a:br>
            <a:r>
              <a:rPr lang="en-US" sz="2000" dirty="0" smtClean="0">
                <a:latin typeface="Arial" pitchFamily="34" charset="0"/>
                <a:cs typeface="Arial" pitchFamily="34" charset="0"/>
              </a:rPr>
              <a:t>Yoshinori </a:t>
            </a:r>
            <a:r>
              <a:rPr lang="en-US" sz="2000" dirty="0" err="1" smtClean="0">
                <a:latin typeface="Arial" pitchFamily="34" charset="0"/>
                <a:cs typeface="Arial" pitchFamily="34" charset="0"/>
              </a:rPr>
              <a:t>Ohsumi</a:t>
            </a:r>
            <a:r>
              <a:rPr lang="en-US" sz="2000" dirty="0" smtClean="0">
                <a:latin typeface="Arial" pitchFamily="34" charset="0"/>
                <a:cs typeface="Arial" pitchFamily="34" charset="0"/>
              </a:rPr>
              <a:t> "for his discoveries of mechanisms for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a:t>
            </a:r>
            <a:endParaRPr lang="ru-RU" sz="2000" dirty="0" smtClean="0">
              <a:latin typeface="Arial" pitchFamily="34" charset="0"/>
              <a:cs typeface="Arial" pitchFamily="34" charset="0"/>
            </a:endParaRPr>
          </a:p>
          <a:p>
            <a:r>
              <a:rPr lang="en-US" sz="2000" dirty="0" smtClean="0">
                <a:latin typeface="Arial" pitchFamily="34" charset="0"/>
                <a:cs typeface="Arial" pitchFamily="34" charset="0"/>
              </a:rPr>
              <a:t>The  </a:t>
            </a:r>
            <a:r>
              <a:rPr lang="en-US" sz="2000" b="1" dirty="0" err="1" smtClean="0">
                <a:latin typeface="Arial" pitchFamily="34" charset="0"/>
                <a:cs typeface="Arial" pitchFamily="34" charset="0"/>
              </a:rPr>
              <a:t>phagophore</a:t>
            </a:r>
            <a:r>
              <a:rPr lang="en-US" sz="2000" dirty="0" smtClean="0">
                <a:latin typeface="Arial" pitchFamily="34" charset="0"/>
                <a:cs typeface="Arial" pitchFamily="34" charset="0"/>
              </a:rPr>
              <a:t> extends to form a </a:t>
            </a:r>
            <a:r>
              <a:rPr lang="en-US" sz="2000" b="1" dirty="0" smtClean="0">
                <a:latin typeface="Arial" pitchFamily="34" charset="0"/>
                <a:cs typeface="Arial" pitchFamily="34" charset="0"/>
              </a:rPr>
              <a:t>double-membrane </a:t>
            </a:r>
            <a:r>
              <a:rPr lang="en-US" sz="2000" b="1" dirty="0" err="1" smtClean="0">
                <a:latin typeface="Arial" pitchFamily="34" charset="0"/>
                <a:cs typeface="Arial" pitchFamily="34" charset="0"/>
              </a:rPr>
              <a:t>autophagosome</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that engulfs </a:t>
            </a:r>
            <a:r>
              <a:rPr lang="en-US" sz="2000" dirty="0" err="1" smtClean="0">
                <a:latin typeface="Arial" pitchFamily="34" charset="0"/>
                <a:cs typeface="Arial" pitchFamily="34" charset="0"/>
              </a:rPr>
              <a:t>cytoplasmic</a:t>
            </a:r>
            <a:r>
              <a:rPr lang="en-US" sz="2000" dirty="0" smtClean="0">
                <a:latin typeface="Arial" pitchFamily="34" charset="0"/>
                <a:cs typeface="Arial" pitchFamily="34" charset="0"/>
              </a:rPr>
              <a:t> material. </a:t>
            </a:r>
            <a:r>
              <a:rPr lang="en-US" sz="2000" b="1" dirty="0" smtClean="0">
                <a:latin typeface="Arial" pitchFamily="34" charset="0"/>
                <a:cs typeface="Arial" pitchFamily="34" charset="0"/>
              </a:rPr>
              <a:t>The </a:t>
            </a:r>
            <a:r>
              <a:rPr lang="en-US" sz="2000" b="1" dirty="0" err="1" smtClean="0">
                <a:latin typeface="Arial" pitchFamily="34" charset="0"/>
                <a:cs typeface="Arial" pitchFamily="34" charset="0"/>
              </a:rPr>
              <a:t>autophagosome</a:t>
            </a:r>
            <a:r>
              <a:rPr lang="en-US" sz="2000" b="1" dirty="0" smtClean="0">
                <a:latin typeface="Arial" pitchFamily="34" charset="0"/>
                <a:cs typeface="Arial" pitchFamily="34" charset="0"/>
              </a:rPr>
              <a:t> fuses with the </a:t>
            </a:r>
            <a:r>
              <a:rPr lang="en-US" sz="2000" b="1" dirty="0" err="1" smtClean="0">
                <a:latin typeface="Arial" pitchFamily="34" charset="0"/>
                <a:cs typeface="Arial" pitchFamily="34" charset="0"/>
              </a:rPr>
              <a:t>lysosome</a:t>
            </a:r>
            <a:r>
              <a:rPr lang="en-US" sz="2000" dirty="0" smtClean="0">
                <a:latin typeface="Arial" pitchFamily="34" charset="0"/>
                <a:cs typeface="Arial" pitchFamily="34" charset="0"/>
              </a:rPr>
              <a:t>, where the content is degraded. The eukaryotic cell can recycle part of its own content by sequestering a portion of the cytoplasm in a double-membrane vesicle that is delivered to the </a:t>
            </a:r>
            <a:r>
              <a:rPr lang="en-US" sz="2000" dirty="0" err="1" smtClean="0">
                <a:latin typeface="Arial" pitchFamily="34" charset="0"/>
                <a:cs typeface="Arial" pitchFamily="34" charset="0"/>
              </a:rPr>
              <a:t>lysosome</a:t>
            </a:r>
            <a:r>
              <a:rPr lang="en-US" sz="2000" dirty="0" smtClean="0">
                <a:latin typeface="Arial" pitchFamily="34" charset="0"/>
                <a:cs typeface="Arial" pitchFamily="34" charset="0"/>
              </a:rPr>
              <a:t> for digestion. Unlike other cellular degradation machineries,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removes long-lived proteins, large macro-molecular complexes and organelles that have become obsolete or damaged.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mediates the digestion and recycling of non-essential parts of the cell during starvation and participates in a variety of physiological processes where cellular components must be removed to leave space for new ones. In addition,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is a key cellular process capable of clearing invading microorganisms and toxic protein aggregates, and therefore plays an important role during infection, in ageing and in the pathogenesis of many human diseases.</a:t>
            </a:r>
            <a:endParaRPr lang="en-US" sz="2000" dirty="0">
              <a:latin typeface="Arial" pitchFamily="34" charset="0"/>
              <a:cs typeface="Arial" pitchFamily="34" charset="0"/>
            </a:endParaRPr>
          </a:p>
        </p:txBody>
      </p:sp>
      <p:pic>
        <p:nvPicPr>
          <p:cNvPr id="1026" name="Picture 2" descr="Yoshinori Ohsumi"/>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1840" y="692696"/>
            <a:ext cx="1374697" cy="1944215"/>
          </a:xfrm>
          <a:prstGeom prst="rect">
            <a:avLst/>
          </a:prstGeom>
          <a:noFill/>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076056" y="620688"/>
            <a:ext cx="4067944" cy="2064329"/>
          </a:xfrm>
          <a:prstGeom prst="rect">
            <a:avLst/>
          </a:prstGeom>
          <a:noFill/>
          <a:ln w="9525">
            <a:noFill/>
            <a:miter lim="800000"/>
            <a:headEnd/>
            <a:tailEnd/>
          </a:ln>
        </p:spPr>
      </p:pic>
      <p:sp>
        <p:nvSpPr>
          <p:cNvPr id="8" name="Прямокутник 7"/>
          <p:cNvSpPr/>
          <p:nvPr/>
        </p:nvSpPr>
        <p:spPr>
          <a:xfrm>
            <a:off x="0" y="0"/>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a:r>
              <a:rPr lang="en-US" sz="3200" b="1" dirty="0" smtClean="0">
                <a:solidFill>
                  <a:prstClr val="black"/>
                </a:solidFill>
                <a:latin typeface="Arial" pitchFamily="34" charset="0"/>
                <a:cs typeface="Arial" pitchFamily="34" charset="0"/>
              </a:rPr>
              <a:t>Formation of the </a:t>
            </a:r>
            <a:r>
              <a:rPr lang="en-US" sz="3200" b="1" dirty="0" err="1" smtClean="0">
                <a:solidFill>
                  <a:prstClr val="black"/>
                </a:solidFill>
                <a:latin typeface="Arial" pitchFamily="34" charset="0"/>
                <a:cs typeface="Arial" pitchFamily="34" charset="0"/>
              </a:rPr>
              <a:t>autophagosome</a:t>
            </a:r>
            <a:r>
              <a:rPr lang="en-US" sz="3200" b="1" dirty="0" smtClean="0">
                <a:solidFill>
                  <a:prstClr val="black"/>
                </a:solidFill>
                <a:latin typeface="Arial" pitchFamily="34" charset="0"/>
                <a:cs typeface="Arial" pitchFamily="34" charset="0"/>
              </a:rPr>
              <a:t> </a:t>
            </a:r>
          </a:p>
        </p:txBody>
      </p:sp>
      <p:sp>
        <p:nvSpPr>
          <p:cNvPr id="9" name="Прямокутник 8"/>
          <p:cNvSpPr/>
          <p:nvPr/>
        </p:nvSpPr>
        <p:spPr>
          <a:xfrm>
            <a:off x="0" y="614531"/>
            <a:ext cx="3014663" cy="1200329"/>
          </a:xfrm>
          <a:prstGeom prst="rect">
            <a:avLst/>
          </a:prstGeom>
        </p:spPr>
        <p:txBody>
          <a:bodyPr wrap="square">
            <a:spAutoFit/>
          </a:bodyPr>
          <a:lstStyle/>
          <a:p>
            <a:r>
              <a:rPr lang="en-US" sz="2400" b="1" dirty="0" smtClean="0">
                <a:solidFill>
                  <a:prstClr val="black"/>
                </a:solidFill>
                <a:latin typeface="Arial" pitchFamily="34" charset="0"/>
                <a:cs typeface="Arial" pitchFamily="34" charset="0"/>
              </a:rPr>
              <a:t>The Nobel Prize in Physiology or Medicine 2016</a:t>
            </a:r>
            <a:endParaRPr lang="uk-UA" sz="2400" dirty="0">
              <a:latin typeface="Arial" pitchFamily="34" charset="0"/>
              <a:cs typeface="Arial" pitchFamily="34"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0" y="-99392"/>
            <a:ext cx="9144000" cy="43204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Lysosomes</a:t>
            </a:r>
            <a:endParaRPr lang="ru-RU" dirty="0"/>
          </a:p>
        </p:txBody>
      </p:sp>
      <p:sp>
        <p:nvSpPr>
          <p:cNvPr id="38915" name="Rectangle 3"/>
          <p:cNvSpPr>
            <a:spLocks noGrp="1" noRot="1" noChangeArrowheads="1"/>
          </p:cNvSpPr>
          <p:nvPr>
            <p:ph type="body" sz="half" idx="1"/>
          </p:nvPr>
        </p:nvSpPr>
        <p:spPr>
          <a:xfrm>
            <a:off x="539552" y="5805264"/>
            <a:ext cx="8604448" cy="936104"/>
          </a:xfrm>
        </p:spPr>
        <p:txBody>
          <a:bodyPr>
            <a:normAutofit/>
          </a:bodyPr>
          <a:lstStyle/>
          <a:p>
            <a:pPr>
              <a:buNone/>
            </a:pPr>
            <a:r>
              <a:rPr lang="en-US" sz="2400" dirty="0" smtClean="0">
                <a:latin typeface="Arial" pitchFamily="34" charset="0"/>
                <a:cs typeface="Arial" pitchFamily="34" charset="0"/>
              </a:rPr>
              <a:t>- Membrane-enclosed </a:t>
            </a:r>
            <a:r>
              <a:rPr lang="en-US" sz="2400" b="1" dirty="0">
                <a:latin typeface="Arial" pitchFamily="34" charset="0"/>
                <a:cs typeface="Arial" pitchFamily="34" charset="0"/>
              </a:rPr>
              <a:t>bag of hydrolytic </a:t>
            </a:r>
            <a:r>
              <a:rPr lang="en-US" sz="2400" b="1" dirty="0" smtClean="0">
                <a:latin typeface="Arial" pitchFamily="34" charset="0"/>
                <a:cs typeface="Arial" pitchFamily="34" charset="0"/>
              </a:rPr>
              <a:t>(digestive</a:t>
            </a:r>
            <a:r>
              <a:rPr lang="en-US" sz="2400" dirty="0" smtClean="0">
                <a:latin typeface="Arial" pitchFamily="34" charset="0"/>
                <a:cs typeface="Arial" pitchFamily="34" charset="0"/>
              </a:rPr>
              <a:t>) enzymes</a:t>
            </a:r>
            <a:endParaRPr lang="en-US" sz="2400" dirty="0">
              <a:latin typeface="Arial" pitchFamily="34" charset="0"/>
              <a:cs typeface="Arial" pitchFamily="34" charset="0"/>
            </a:endParaRPr>
          </a:p>
          <a:p>
            <a:pPr>
              <a:buFont typeface="Wingdings" pitchFamily="2" charset="2"/>
              <a:buNone/>
            </a:pPr>
            <a:r>
              <a:rPr lang="en-US" sz="2400" dirty="0" smtClean="0">
                <a:latin typeface="Arial" pitchFamily="34" charset="0"/>
                <a:cs typeface="Arial" pitchFamily="34" charset="0"/>
              </a:rPr>
              <a:t>- Degradation </a:t>
            </a:r>
            <a:r>
              <a:rPr lang="en-US" sz="2400" dirty="0">
                <a:latin typeface="Arial" pitchFamily="34" charset="0"/>
                <a:cs typeface="Arial" pitchFamily="34" charset="0"/>
              </a:rPr>
              <a:t>of old cell components or ingested materials</a:t>
            </a:r>
          </a:p>
          <a:p>
            <a:endParaRPr lang="en-US" sz="2800" dirty="0"/>
          </a:p>
          <a:p>
            <a:pPr>
              <a:buFont typeface="Wingdings" pitchFamily="2" charset="2"/>
              <a:buNone/>
            </a:pPr>
            <a:endParaRPr lang="en-US" sz="2800" dirty="0"/>
          </a:p>
          <a:p>
            <a:endParaRPr lang="ru-RU" sz="2800" dirty="0"/>
          </a:p>
        </p:txBody>
      </p:sp>
      <p:grpSp>
        <p:nvGrpSpPr>
          <p:cNvPr id="2" name="Group 5"/>
          <p:cNvGrpSpPr>
            <a:grpSpLocks/>
          </p:cNvGrpSpPr>
          <p:nvPr/>
        </p:nvGrpSpPr>
        <p:grpSpPr bwMode="auto">
          <a:xfrm>
            <a:off x="4067944" y="476672"/>
            <a:ext cx="5076056" cy="4896544"/>
            <a:chOff x="1319" y="2256"/>
            <a:chExt cx="2767" cy="2093"/>
          </a:xfrm>
        </p:grpSpPr>
        <p:pic>
          <p:nvPicPr>
            <p:cNvPr id="38918"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19" y="2457"/>
              <a:ext cx="2767" cy="1892"/>
            </a:xfrm>
            <a:prstGeom prst="rect">
              <a:avLst/>
            </a:prstGeom>
            <a:noFill/>
          </p:spPr>
        </p:pic>
        <p:sp>
          <p:nvSpPr>
            <p:cNvPr id="38919" name="Rectangle 7"/>
            <p:cNvSpPr>
              <a:spLocks noChangeArrowheads="1"/>
            </p:cNvSpPr>
            <p:nvPr/>
          </p:nvSpPr>
          <p:spPr bwMode="auto">
            <a:xfrm>
              <a:off x="1488" y="2256"/>
              <a:ext cx="336" cy="240"/>
            </a:xfrm>
            <a:prstGeom prst="rect">
              <a:avLst/>
            </a:prstGeom>
            <a:solidFill>
              <a:schemeClr val="bg1"/>
            </a:solidFill>
            <a:ln w="9525">
              <a:noFill/>
              <a:miter lim="800000"/>
              <a:headEnd/>
              <a:tailEnd/>
            </a:ln>
            <a:effectLst/>
          </p:spPr>
          <p:txBody>
            <a:bodyPr wrap="none" anchor="ctr"/>
            <a:lstStyle/>
            <a:p>
              <a:endParaRPr lang="ru-RU"/>
            </a:p>
          </p:txBody>
        </p:sp>
      </p:grpSp>
      <p:pic>
        <p:nvPicPr>
          <p:cNvPr id="38920" name="Picture 8" descr="Autophagy of a liver cell mitochondrion by a lysosom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504" y="764704"/>
            <a:ext cx="4164599" cy="34563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diamond(in)">
                                      <p:cBhvr>
                                        <p:cTn id="7" dur="2000"/>
                                        <p:tgtEl>
                                          <p:spTgt spid="3891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8915">
                                            <p:txEl>
                                              <p:pRg st="0" end="0"/>
                                            </p:txEl>
                                          </p:spTgt>
                                        </p:tgtEl>
                                        <p:attrNameLst>
                                          <p:attrName>style.visibility</p:attrName>
                                        </p:attrNameLst>
                                      </p:cBhvr>
                                      <p:to>
                                        <p:strVal val="visible"/>
                                      </p:to>
                                    </p:set>
                                    <p:animEffect transition="in" filter="blinds(horizontal)">
                                      <p:cBhvr>
                                        <p:cTn id="10" dur="500"/>
                                        <p:tgtEl>
                                          <p:spTgt spid="3891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Effect transition="in" filter="blinds(horizontal)">
                                      <p:cBhvr>
                                        <p:cTn id="13" dur="500"/>
                                        <p:tgtEl>
                                          <p:spTgt spid="38915">
                                            <p:txEl>
                                              <p:pRg st="1" end="1"/>
                                            </p:txEl>
                                          </p:spTgt>
                                        </p:tgtEl>
                                      </p:cBhvr>
                                    </p:animEffect>
                                  </p:childTnLst>
                                </p:cTn>
                              </p:par>
                              <p:par>
                                <p:cTn id="14" presetID="2" presetClass="entr" presetSubtype="4"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38920"/>
                                        </p:tgtEl>
                                        <p:attrNameLst>
                                          <p:attrName>style.visibility</p:attrName>
                                        </p:attrNameLst>
                                      </p:cBhvr>
                                      <p:to>
                                        <p:strVal val="visible"/>
                                      </p:to>
                                    </p:set>
                                    <p:anim calcmode="lin" valueType="num">
                                      <p:cBhvr additive="base">
                                        <p:cTn id="20" dur="500" fill="hold"/>
                                        <p:tgtEl>
                                          <p:spTgt spid="38920"/>
                                        </p:tgtEl>
                                        <p:attrNameLst>
                                          <p:attrName>ppt_x</p:attrName>
                                        </p:attrNameLst>
                                      </p:cBhvr>
                                      <p:tavLst>
                                        <p:tav tm="0">
                                          <p:val>
                                            <p:strVal val="#ppt_x"/>
                                          </p:val>
                                        </p:tav>
                                        <p:tav tm="100000">
                                          <p:val>
                                            <p:strVal val="#ppt_x"/>
                                          </p:val>
                                        </p:tav>
                                      </p:tavLst>
                                    </p:anim>
                                    <p:anim calcmode="lin" valueType="num">
                                      <p:cBhvr additive="base">
                                        <p:cTn id="21" dur="500" fill="hold"/>
                                        <p:tgtEl>
                                          <p:spTgt spid="389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15"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97</a:t>
            </a:fld>
            <a:endParaRPr lang="ru-RU"/>
          </a:p>
        </p:txBody>
      </p:sp>
      <p:sp>
        <p:nvSpPr>
          <p:cNvPr id="3" name="Прямоугольник 2"/>
          <p:cNvSpPr/>
          <p:nvPr/>
        </p:nvSpPr>
        <p:spPr>
          <a:xfrm>
            <a:off x="0" y="332656"/>
            <a:ext cx="9144000" cy="5632311"/>
          </a:xfrm>
          <a:prstGeom prst="rect">
            <a:avLst/>
          </a:prstGeom>
        </p:spPr>
        <p:txBody>
          <a:bodyPr wrap="square">
            <a:spAutoFit/>
          </a:bodyPr>
          <a:lstStyle/>
          <a:p>
            <a:endParaRPr lang="ru-RU" sz="2000" dirty="0" smtClean="0"/>
          </a:p>
          <a:p>
            <a:r>
              <a:rPr lang="en-US" sz="2000" dirty="0" smtClean="0"/>
              <a:t> </a:t>
            </a:r>
            <a:r>
              <a:rPr lang="en-US" sz="2000" dirty="0" smtClean="0">
                <a:latin typeface="Arial" pitchFamily="34" charset="0"/>
                <a:cs typeface="Arial" pitchFamily="34" charset="0"/>
              </a:rPr>
              <a:t>Membrane structures containing degenerating cytoplasm present in normal rat liver cells and their abundance increased dramatically following glucagon perfusion or exposure to toxic agents.  Recognizing that the structures had the capacity to digest parts of the intracellular content, </a:t>
            </a:r>
            <a:r>
              <a:rPr lang="en-US" sz="2000" b="1" dirty="0" smtClean="0">
                <a:latin typeface="Arial" pitchFamily="34" charset="0"/>
                <a:cs typeface="Arial" pitchFamily="34" charset="0"/>
              </a:rPr>
              <a:t>Christian de Duve </a:t>
            </a:r>
            <a:r>
              <a:rPr lang="en-US" sz="2000" dirty="0" smtClean="0">
                <a:latin typeface="Arial" pitchFamily="34" charset="0"/>
                <a:cs typeface="Arial" pitchFamily="34" charset="0"/>
              </a:rPr>
              <a:t>coined the term </a:t>
            </a:r>
            <a:r>
              <a:rPr lang="en-US" sz="2000" b="1" dirty="0" err="1" smtClean="0">
                <a:latin typeface="Arial" pitchFamily="34" charset="0"/>
                <a:cs typeface="Arial" pitchFamily="34" charset="0"/>
              </a:rPr>
              <a:t>autophagy</a:t>
            </a:r>
            <a:r>
              <a:rPr lang="en-US" sz="2000" b="1" dirty="0" smtClean="0">
                <a:latin typeface="Arial" pitchFamily="34" charset="0"/>
                <a:cs typeface="Arial" pitchFamily="34" charset="0"/>
              </a:rPr>
              <a:t> in 1963. </a:t>
            </a:r>
            <a:r>
              <a:rPr lang="en-US" sz="2000" dirty="0" smtClean="0">
                <a:latin typeface="Arial" pitchFamily="34" charset="0"/>
                <a:cs typeface="Arial" pitchFamily="34" charset="0"/>
              </a:rPr>
              <a:t> </a:t>
            </a:r>
            <a:r>
              <a:rPr lang="en-US" sz="2000" b="1" dirty="0" err="1" smtClean="0">
                <a:latin typeface="Arial" pitchFamily="34" charset="0"/>
                <a:cs typeface="Arial" pitchFamily="34" charset="0"/>
              </a:rPr>
              <a:t>Autophagy</a:t>
            </a:r>
            <a:r>
              <a:rPr lang="en-US" sz="2000" dirty="0" smtClean="0">
                <a:latin typeface="Arial" pitchFamily="34" charset="0"/>
                <a:cs typeface="Arial" pitchFamily="34" charset="0"/>
              </a:rPr>
              <a:t> was known to occur at a low basal level, and to increase during </a:t>
            </a:r>
            <a:r>
              <a:rPr lang="en-US" sz="2000" b="1" dirty="0" smtClean="0">
                <a:latin typeface="Arial" pitchFamily="34" charset="0"/>
                <a:cs typeface="Arial" pitchFamily="34" charset="0"/>
              </a:rPr>
              <a:t>differentiation and remodeling </a:t>
            </a:r>
            <a:r>
              <a:rPr lang="en-US" sz="2000" dirty="0" smtClean="0">
                <a:latin typeface="Arial" pitchFamily="34" charset="0"/>
                <a:cs typeface="Arial" pitchFamily="34" charset="0"/>
              </a:rPr>
              <a:t>in a variety of tissues, including brain, intestine, kidney, lung, liver, prostate, skin and thyroid gland. It was speculated that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might be a mechanism for coping with metabolic stress in response to starvation and that it might have roles in the pathogenesis of disease. Furthermore,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was shown to occur in a wide range of single cell eukaryotes and </a:t>
            </a:r>
            <a:r>
              <a:rPr lang="en-US" sz="2000" dirty="0" err="1" smtClean="0">
                <a:latin typeface="Arial" pitchFamily="34" charset="0"/>
                <a:cs typeface="Arial" pitchFamily="34" charset="0"/>
              </a:rPr>
              <a:t>metazoa</a:t>
            </a:r>
            <a:r>
              <a:rPr lang="en-US" sz="2000" dirty="0" smtClean="0">
                <a:latin typeface="Arial" pitchFamily="34" charset="0"/>
                <a:cs typeface="Arial" pitchFamily="34" charset="0"/>
              </a:rPr>
              <a:t>, e.g. amoeba, </a:t>
            </a:r>
            <a:r>
              <a:rPr lang="en-US" sz="2000" i="1" dirty="0" smtClean="0">
                <a:latin typeface="Arial" pitchFamily="34" charset="0"/>
                <a:cs typeface="Arial" pitchFamily="34" charset="0"/>
              </a:rPr>
              <a:t>Euglena </a:t>
            </a:r>
            <a:r>
              <a:rPr lang="en-US" sz="2000" i="1" dirty="0" err="1" smtClean="0">
                <a:latin typeface="Arial" pitchFamily="34" charset="0"/>
                <a:cs typeface="Arial" pitchFamily="34" charset="0"/>
              </a:rPr>
              <a:t>gracilis</a:t>
            </a:r>
            <a:r>
              <a:rPr lang="en-US" sz="2000" i="1" dirty="0" smtClean="0">
                <a:latin typeface="Arial" pitchFamily="34" charset="0"/>
                <a:cs typeface="Arial" pitchFamily="34" charset="0"/>
              </a:rPr>
              <a:t>, </a:t>
            </a:r>
            <a:r>
              <a:rPr lang="en-US" sz="2000" i="1" dirty="0" err="1" smtClean="0">
                <a:latin typeface="Arial" pitchFamily="34" charset="0"/>
                <a:cs typeface="Arial" pitchFamily="34" charset="0"/>
              </a:rPr>
              <a:t>Tetrahymena</a:t>
            </a:r>
            <a:r>
              <a:rPr lang="en-US" sz="2000" i="1" dirty="0" smtClean="0">
                <a:latin typeface="Arial" pitchFamily="34" charset="0"/>
                <a:cs typeface="Arial" pitchFamily="34" charset="0"/>
              </a:rPr>
              <a:t>, </a:t>
            </a:r>
            <a:r>
              <a:rPr lang="en-US" sz="2000" dirty="0" smtClean="0">
                <a:latin typeface="Arial" pitchFamily="34" charset="0"/>
                <a:cs typeface="Arial" pitchFamily="34" charset="0"/>
              </a:rPr>
              <a:t>insects and frogs, pointing to a function conserved throughout evolution.  </a:t>
            </a:r>
            <a:r>
              <a:rPr lang="en-US" sz="2000" b="1" dirty="0" err="1" smtClean="0">
                <a:latin typeface="Arial" pitchFamily="34" charset="0"/>
                <a:cs typeface="Arial" pitchFamily="34" charset="0"/>
              </a:rPr>
              <a:t>Ohsumi</a:t>
            </a:r>
            <a:r>
              <a:rPr lang="en-US" sz="2000" b="1" dirty="0" smtClean="0">
                <a:latin typeface="Arial" pitchFamily="34" charset="0"/>
                <a:cs typeface="Arial" pitchFamily="34" charset="0"/>
              </a:rPr>
              <a:t> discovered of 15 genes </a:t>
            </a:r>
            <a:r>
              <a:rPr lang="en-US" sz="2000" dirty="0" smtClean="0">
                <a:latin typeface="Arial" pitchFamily="34" charset="0"/>
                <a:cs typeface="Arial" pitchFamily="34" charset="0"/>
              </a:rPr>
              <a:t>of key importance for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in </a:t>
            </a:r>
            <a:r>
              <a:rPr lang="en-US" sz="2000" b="1" dirty="0" smtClean="0">
                <a:latin typeface="Arial" pitchFamily="34" charset="0"/>
                <a:cs typeface="Arial" pitchFamily="34" charset="0"/>
              </a:rPr>
              <a:t>budding yeast</a:t>
            </a:r>
            <a:r>
              <a:rPr lang="en-US" sz="2000" dirty="0" smtClean="0">
                <a:latin typeface="Arial" pitchFamily="34" charset="0"/>
                <a:cs typeface="Arial" pitchFamily="34" charset="0"/>
              </a:rPr>
              <a:t>. He cloned several of these genes in yeast and mammalian cells and elucidated the function of the encoded proteins. Based on </a:t>
            </a:r>
            <a:r>
              <a:rPr lang="en-US" sz="2000" b="1" dirty="0" smtClean="0">
                <a:latin typeface="Arial" pitchFamily="34" charset="0"/>
                <a:cs typeface="Arial" pitchFamily="34" charset="0"/>
              </a:rPr>
              <a:t>Yoshinori </a:t>
            </a:r>
            <a:r>
              <a:rPr lang="en-US" sz="2000" b="1" dirty="0" err="1" smtClean="0">
                <a:latin typeface="Arial" pitchFamily="34" charset="0"/>
                <a:cs typeface="Arial" pitchFamily="34" charset="0"/>
              </a:rPr>
              <a:t>Ohsumi’s</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seminal discoveries, </a:t>
            </a:r>
            <a:r>
              <a:rPr lang="en-US" sz="2000" b="1" dirty="0" smtClean="0">
                <a:latin typeface="Arial" pitchFamily="34" charset="0"/>
                <a:cs typeface="Arial" pitchFamily="34" charset="0"/>
              </a:rPr>
              <a:t>the importance of </a:t>
            </a:r>
            <a:r>
              <a:rPr lang="en-US" sz="2000" b="1" dirty="0" err="1" smtClean="0">
                <a:latin typeface="Arial" pitchFamily="34" charset="0"/>
                <a:cs typeface="Arial" pitchFamily="34" charset="0"/>
              </a:rPr>
              <a:t>autophagy</a:t>
            </a:r>
            <a:r>
              <a:rPr lang="en-US" sz="2000" b="1" dirty="0" smtClean="0">
                <a:latin typeface="Arial" pitchFamily="34" charset="0"/>
                <a:cs typeface="Arial" pitchFamily="34" charset="0"/>
              </a:rPr>
              <a:t> in human physiology and disease is now appreciated</a:t>
            </a:r>
            <a:r>
              <a:rPr lang="en-US" sz="2000" dirty="0" smtClean="0">
                <a:latin typeface="Arial" pitchFamily="34" charset="0"/>
                <a:cs typeface="Arial" pitchFamily="34" charset="0"/>
              </a:rPr>
              <a:t>.</a:t>
            </a:r>
            <a:endParaRPr lang="ru-RU" sz="2000" dirty="0">
              <a:latin typeface="Arial" pitchFamily="34" charset="0"/>
              <a:cs typeface="Arial" pitchFamily="34" charset="0"/>
            </a:endParaRPr>
          </a:p>
        </p:txBody>
      </p:sp>
      <p:sp>
        <p:nvSpPr>
          <p:cNvPr id="4" name="Прямокутник 3"/>
          <p:cNvSpPr/>
          <p:nvPr/>
        </p:nvSpPr>
        <p:spPr>
          <a:xfrm>
            <a:off x="0"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400" b="1" dirty="0" err="1" smtClean="0">
                <a:solidFill>
                  <a:prstClr val="black"/>
                </a:solidFill>
                <a:latin typeface="Arial" pitchFamily="34" charset="0"/>
                <a:cs typeface="Arial" pitchFamily="34" charset="0"/>
              </a:rPr>
              <a:t>Autophagy</a:t>
            </a:r>
            <a:endParaRPr lang="uk-UA" sz="2400" dirty="0">
              <a:latin typeface="Arial" pitchFamily="34" charset="0"/>
              <a:cs typeface="Arial" pitchFamily="34"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98</a:t>
            </a:fld>
            <a:endParaRPr lang="ru-RU"/>
          </a:p>
        </p:txBody>
      </p:sp>
      <p:pic>
        <p:nvPicPr>
          <p:cNvPr id="92162"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980728"/>
            <a:ext cx="8923976" cy="3384376"/>
          </a:xfrm>
          <a:prstGeom prst="rect">
            <a:avLst/>
          </a:prstGeom>
          <a:noFill/>
          <a:ln w="9525">
            <a:noFill/>
            <a:miter lim="800000"/>
            <a:headEnd/>
            <a:tailEnd/>
          </a:ln>
        </p:spPr>
      </p:pic>
      <p:sp>
        <p:nvSpPr>
          <p:cNvPr id="4" name="Прямоугольник 3"/>
          <p:cNvSpPr/>
          <p:nvPr/>
        </p:nvSpPr>
        <p:spPr>
          <a:xfrm>
            <a:off x="0" y="4509120"/>
            <a:ext cx="9144000" cy="1631216"/>
          </a:xfrm>
          <a:prstGeom prst="rect">
            <a:avLst/>
          </a:prstGeom>
        </p:spPr>
        <p:txBody>
          <a:bodyPr wrap="square">
            <a:spAutoFit/>
          </a:bodyPr>
          <a:lstStyle/>
          <a:p>
            <a:r>
              <a:rPr lang="en-US" sz="2000" b="1" dirty="0" smtClean="0">
                <a:latin typeface="Arial" pitchFamily="34" charset="0"/>
                <a:cs typeface="Arial" pitchFamily="34" charset="0"/>
              </a:rPr>
              <a:t>Regulation of </a:t>
            </a:r>
            <a:r>
              <a:rPr lang="en-US" sz="2000" b="1" dirty="0" err="1" smtClean="0">
                <a:latin typeface="Arial" pitchFamily="34" charset="0"/>
                <a:cs typeface="Arial" pitchFamily="34" charset="0"/>
              </a:rPr>
              <a:t>autophagosome</a:t>
            </a:r>
            <a:r>
              <a:rPr lang="en-US" sz="2000" b="1" dirty="0" smtClean="0">
                <a:latin typeface="Arial" pitchFamily="34" charset="0"/>
                <a:cs typeface="Arial" pitchFamily="34" charset="0"/>
              </a:rPr>
              <a:t> formation. </a:t>
            </a:r>
          </a:p>
          <a:p>
            <a:r>
              <a:rPr lang="en-US" sz="2000" dirty="0" err="1" smtClean="0">
                <a:latin typeface="Arial" pitchFamily="34" charset="0"/>
                <a:cs typeface="Arial" pitchFamily="34" charset="0"/>
              </a:rPr>
              <a:t>Y.Ohsumi</a:t>
            </a:r>
            <a:r>
              <a:rPr lang="en-US" sz="2000" dirty="0" smtClean="0">
                <a:latin typeface="Arial" pitchFamily="34" charset="0"/>
                <a:cs typeface="Arial" pitchFamily="34" charset="0"/>
              </a:rPr>
              <a:t> studied the function of the proteins encoded by key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genes. He delineated how stress signals initiate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and the mechanism by which protein complexes promote distinct stages of </a:t>
            </a:r>
            <a:r>
              <a:rPr lang="en-US" sz="2000" dirty="0" err="1" smtClean="0">
                <a:latin typeface="Arial" pitchFamily="34" charset="0"/>
                <a:cs typeface="Arial" pitchFamily="34" charset="0"/>
              </a:rPr>
              <a:t>autophagosome</a:t>
            </a:r>
            <a:r>
              <a:rPr lang="en-US" sz="2000" dirty="0" smtClean="0">
                <a:latin typeface="Arial" pitchFamily="34" charset="0"/>
                <a:cs typeface="Arial" pitchFamily="34" charset="0"/>
              </a:rPr>
              <a:t> formation. </a:t>
            </a:r>
            <a:endParaRPr lang="ru-RU" sz="2000" dirty="0">
              <a:latin typeface="Arial" pitchFamily="34" charset="0"/>
              <a:cs typeface="Arial" pitchFamily="34" charset="0"/>
            </a:endParaRPr>
          </a:p>
        </p:txBody>
      </p:sp>
      <p:sp>
        <p:nvSpPr>
          <p:cNvPr id="5" name="Прямокутник 4"/>
          <p:cNvSpPr/>
          <p:nvPr/>
        </p:nvSpPr>
        <p:spPr>
          <a:xfrm>
            <a:off x="0" y="-39519"/>
            <a:ext cx="91440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ctr"/>
            <a:r>
              <a:rPr lang="en-US" sz="2000" b="1" dirty="0" smtClean="0">
                <a:solidFill>
                  <a:prstClr val="black"/>
                </a:solidFill>
                <a:latin typeface="Arial" pitchFamily="34" charset="0"/>
                <a:cs typeface="Arial" pitchFamily="34" charset="0"/>
              </a:rPr>
              <a:t>Regulation of </a:t>
            </a:r>
            <a:r>
              <a:rPr lang="en-US" sz="2000" b="1" dirty="0" err="1" smtClean="0">
                <a:solidFill>
                  <a:prstClr val="black"/>
                </a:solidFill>
                <a:latin typeface="Arial" pitchFamily="34" charset="0"/>
                <a:cs typeface="Arial" pitchFamily="34" charset="0"/>
              </a:rPr>
              <a:t>autophagosome</a:t>
            </a:r>
            <a:r>
              <a:rPr lang="en-US" sz="2000" b="1" dirty="0" smtClean="0">
                <a:solidFill>
                  <a:prstClr val="black"/>
                </a:solidFill>
                <a:latin typeface="Arial" pitchFamily="34" charset="0"/>
                <a:cs typeface="Arial" pitchFamily="34" charset="0"/>
              </a:rPr>
              <a:t> formation </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4FEE247-F1D9-4978-BC24-E4E20778E7B9}" type="slidenum">
              <a:rPr lang="ru-RU" smtClean="0"/>
              <a:pPr/>
              <a:t>99</a:t>
            </a:fld>
            <a:endParaRPr lang="ru-RU"/>
          </a:p>
        </p:txBody>
      </p:sp>
      <p:pic>
        <p:nvPicPr>
          <p:cNvPr id="931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l="947"/>
          <a:stretch>
            <a:fillRect/>
          </a:stretch>
        </p:blipFill>
        <p:spPr bwMode="auto">
          <a:xfrm>
            <a:off x="899592" y="260648"/>
            <a:ext cx="8244408" cy="4320466"/>
          </a:xfrm>
          <a:prstGeom prst="rect">
            <a:avLst/>
          </a:prstGeom>
          <a:noFill/>
          <a:ln w="9525">
            <a:noFill/>
            <a:miter lim="800000"/>
            <a:headEnd/>
            <a:tailEnd/>
          </a:ln>
        </p:spPr>
      </p:pic>
      <p:sp>
        <p:nvSpPr>
          <p:cNvPr id="4" name="Прямоугольник 3"/>
          <p:cNvSpPr/>
          <p:nvPr/>
        </p:nvSpPr>
        <p:spPr>
          <a:xfrm>
            <a:off x="0" y="4725144"/>
            <a:ext cx="9144000" cy="1323439"/>
          </a:xfrm>
          <a:prstGeom prst="rect">
            <a:avLst/>
          </a:prstGeom>
        </p:spPr>
        <p:txBody>
          <a:bodyPr wrap="square">
            <a:spAutoFit/>
          </a:bodyPr>
          <a:lstStyle/>
          <a:p>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Autophagy</a:t>
            </a:r>
            <a:r>
              <a:rPr lang="en-US" sz="2000" b="1" dirty="0" smtClean="0">
                <a:latin typeface="Arial" pitchFamily="34" charset="0"/>
                <a:cs typeface="Arial" pitchFamily="34" charset="0"/>
              </a:rPr>
              <a:t> in health and disease. </a:t>
            </a:r>
            <a:r>
              <a:rPr lang="en-US" sz="2000" dirty="0" err="1" smtClean="0">
                <a:latin typeface="Arial" pitchFamily="34" charset="0"/>
                <a:cs typeface="Arial" pitchFamily="34" charset="0"/>
              </a:rPr>
              <a:t>Autophagy</a:t>
            </a:r>
            <a:r>
              <a:rPr lang="en-US" sz="2000" dirty="0" smtClean="0">
                <a:latin typeface="Arial" pitchFamily="34" charset="0"/>
                <a:cs typeface="Arial" pitchFamily="34" charset="0"/>
              </a:rPr>
              <a:t> is linked to physiological processes including </a:t>
            </a:r>
            <a:r>
              <a:rPr lang="en-US" sz="2000" b="1" dirty="0" smtClean="0">
                <a:latin typeface="Arial" pitchFamily="34" charset="0"/>
                <a:cs typeface="Arial" pitchFamily="34" charset="0"/>
              </a:rPr>
              <a:t>embryogenesis</a:t>
            </a:r>
            <a:r>
              <a:rPr lang="en-US" sz="2000" dirty="0" smtClean="0">
                <a:latin typeface="Arial" pitchFamily="34" charset="0"/>
                <a:cs typeface="Arial" pitchFamily="34" charset="0"/>
              </a:rPr>
              <a:t> and </a:t>
            </a:r>
            <a:r>
              <a:rPr lang="en-US" sz="2000" b="1" dirty="0" smtClean="0">
                <a:latin typeface="Arial" pitchFamily="34" charset="0"/>
                <a:cs typeface="Arial" pitchFamily="34" charset="0"/>
              </a:rPr>
              <a:t>cell differentiation</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adaptation</a:t>
            </a:r>
            <a:r>
              <a:rPr lang="en-US" sz="2000" dirty="0" smtClean="0">
                <a:latin typeface="Arial" pitchFamily="34" charset="0"/>
                <a:cs typeface="Arial" pitchFamily="34" charset="0"/>
              </a:rPr>
              <a:t> to starvation and other types of </a:t>
            </a:r>
            <a:r>
              <a:rPr lang="en-US" sz="2000" b="1" dirty="0" smtClean="0">
                <a:latin typeface="Arial" pitchFamily="34" charset="0"/>
                <a:cs typeface="Arial" pitchFamily="34" charset="0"/>
              </a:rPr>
              <a:t>stress</a:t>
            </a:r>
            <a:r>
              <a:rPr lang="en-US" sz="2000" dirty="0" smtClean="0">
                <a:latin typeface="Arial" pitchFamily="34" charset="0"/>
                <a:cs typeface="Arial" pitchFamily="34" charset="0"/>
              </a:rPr>
              <a:t>, as well as pathological conditions including </a:t>
            </a:r>
            <a:r>
              <a:rPr lang="en-US" sz="2000" b="1" dirty="0" smtClean="0">
                <a:latin typeface="Arial" pitchFamily="34" charset="0"/>
                <a:cs typeface="Arial" pitchFamily="34" charset="0"/>
              </a:rPr>
              <a:t>neurodegenerative diseases</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cancer</a:t>
            </a:r>
            <a:r>
              <a:rPr lang="en-US" sz="2000" dirty="0" smtClean="0">
                <a:latin typeface="Arial" pitchFamily="34" charset="0"/>
                <a:cs typeface="Arial" pitchFamily="34" charset="0"/>
              </a:rPr>
              <a:t> and </a:t>
            </a:r>
            <a:r>
              <a:rPr lang="en-US" sz="2000" b="1" dirty="0" smtClean="0">
                <a:latin typeface="Arial" pitchFamily="34" charset="0"/>
                <a:cs typeface="Arial" pitchFamily="34" charset="0"/>
              </a:rPr>
              <a:t>infections</a:t>
            </a:r>
            <a:r>
              <a:rPr lang="en-US" sz="2000" dirty="0" smtClean="0">
                <a:latin typeface="Arial" pitchFamily="34" charset="0"/>
                <a:cs typeface="Arial" pitchFamily="34" charset="0"/>
              </a:rPr>
              <a:t>.</a:t>
            </a:r>
            <a:endParaRPr lang="ru-RU" sz="20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9279</TotalTime>
  <Words>14286</Words>
  <Application>Microsoft Office PowerPoint</Application>
  <PresentationFormat>Экран (4:3)</PresentationFormat>
  <Paragraphs>1210</Paragraphs>
  <Slides>194</Slides>
  <Notes>5</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194</vt:i4>
      </vt:variant>
    </vt:vector>
  </HeadingPairs>
  <TitlesOfParts>
    <vt:vector size="205" baseType="lpstr">
      <vt:lpstr>Arial</vt:lpstr>
      <vt:lpstr>Arial Unicode MS</vt:lpstr>
      <vt:lpstr>Blackadder ITC</vt:lpstr>
      <vt:lpstr>Bookman Old Style</vt:lpstr>
      <vt:lpstr>Calibri</vt:lpstr>
      <vt:lpstr>Damascus</vt:lpstr>
      <vt:lpstr>Palatino Linotype</vt:lpstr>
      <vt:lpstr>Segoe UI</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Cells Are Capable of Self-Regulation </vt:lpstr>
      <vt:lpstr>The left panel depicts the normal development of a sea urchin in which a fertilized egg gives rise to a single embryo. The right panel depicts an experiment (Hans Driesch 1891) in which the cells of an embryo are separated from one another after the first division and each cell is allowed to develop in isolation. Rather than developing into half of an embryo as it would if left undisturbed, each isolated cell recognizes the absence of its neighbor, regulating its development  to form a complete (although smaller) embryo. How can a part of an embryo have a sense of the whole?  </vt:lpstr>
      <vt:lpstr>                                                              Two Fundamentally Different Classes of Cells   Electron Microscopic studies showed that there are 2 basic classes of cells—prokaryotic and eukaryotic —prokaryotic (pro = before, karyon = nucleus) and eukaryotic (eu = true, karyon = nucleus) distinguished by their size and the types of internal structures, or organelles, they contain. All bacteria consist of prokaryotic cells. The protists, fungi, plants, and animals—consist of structurally more complex eukaryotic cells. Prokaryotic cells living today are similar to fossilized cells found in rocks from Australia and South Africa that date back more than 3.5 billion years. In fact, prokaryotic cells are thought to have been the sole living residents of the planet for nearly 2 billion years before the appearance of the first eukaryotes. </vt:lpstr>
      <vt:lpstr>Structure of a Typical Prokarytic Bacterial Cell</vt:lpstr>
      <vt:lpstr>Ultrastructure of bacterial cell</vt:lpstr>
      <vt:lpstr>   reflect the fact that eukaryotic cells almost certainly evolved from prokaryotic ancestors. Because of their common ancestry, both types of cells share an identical genetic language, a common set of metabolic pathways, and many common structural features. For ex., both types of cells are bounded by a PM of similar construction that serves as a selectively permeable barrier between the living and nonliving worlds. Both types of cells may be surrounded by a rigid, nonliving cell wall that protects the delicate life form within. While the cell walls of prokaryotes and eukaryotes may have similar functions, their chemical composition is very different. Internally, eukaryotic cells are much more complex—both structurally and functionally—than prokaryotic cells. </vt:lpstr>
      <vt:lpstr>Презентация PowerPoint</vt:lpstr>
      <vt:lpstr>Презентация PowerPoint</vt:lpstr>
      <vt:lpstr>Презентация PowerPoint</vt:lpstr>
      <vt:lpstr>Презентация PowerPoint</vt:lpstr>
      <vt:lpstr>  Prokaryotic cell keeps genetic information in nucleoid, a poorly demarcated region of the cell that lacks a boundary membrane to separate it from the surrounding cytoplasm. In contrast, eukaryotic cells possess a nucleus, a region bounded by a complex membranous structure called the nuclear envelope.        Prokaryotic cells contain relatively small amounts of DNA: the total length of the DNA of a bacterium ranges from about 0.25-3 mm, which is sufficient to code for a few thousand proteins. Although the simplest eukaryotic cells have only slightly more DNA (4.6 mm in yeast) than the most complex prokaryotes, most eukaryotic cells (even those of eukaryotic microorganisms) contain several orders of magnitude more genetic information. Numerous chromosomes of an eukaryotic cell consist of fibers containing both DNA and protein, whereas the single chromosome of a prokaryotic cell consists essentially of "naked" DNA. The cytoplasm of the 2 types of cells is also very different. The cytoplasm of a eukaryotic cell is filled with a great diversity of structures, as is readily apparent from the most superficial examination in EM of nearly any eukaryotic cell. </vt:lpstr>
      <vt:lpstr> - array of membranous and membrane-bound organelles. For ex., mitochondria, where chemical energy is made available to fuel cellular activities;  an endoplasmic reticulum, where many of a cell's proteins and lipids are manufactured;  Golgi complexes, where materials are sorted, modified, and sent to specific cellular destinations;  membrane-bound vesicles of varying dimension.  Plant cells:  chloroplasts, which are the sites of photosynthesis, and often a single large vacuole that can occupy most of the volume of the cell.          Taken as a group, the membranes of the eukaryotic cell serve to divide the cytoplasm into compartments within which specialized activities can take place.   </vt:lpstr>
      <vt:lpstr>Презентация PowerPoint</vt:lpstr>
      <vt:lpstr>Презентация PowerPoint</vt:lpstr>
      <vt:lpstr>It is essentially devoid of membranous structures. Exceptions: mesosomes, the simple infoldings of the plasma membrane, and the complex photosynthetic membranes of the cyanobacteria.</vt:lpstr>
      <vt:lpstr>Both eukaryotic and prokaryotic cells </vt:lpstr>
      <vt:lpstr>Eukaryotic cells divide by a complex process of mitosis in which duplicated chromosomes condense into compact structures that are separated by an elaborate microtubule-containing apparatus, the mitotic spindle.  </vt:lpstr>
      <vt:lpstr>Prokaryotic cell division</vt:lpstr>
      <vt:lpstr>Презентация PowerPoint</vt:lpstr>
      <vt:lpstr>Thin single protein filament, called a flagellum, which protrudes from the cell, rotates.  The rotations of the flagellum, which can exceed 1000 times per second, exert pressure against the surrounding fluid, propelling the cell through the medium.  </vt:lpstr>
      <vt:lpstr>Презентация PowerPoint</vt:lpstr>
      <vt:lpstr> Types of prokaryotic cells: domains Archaea &amp; Bacteria </vt:lpstr>
      <vt:lpstr>Domain Bacteria</vt:lpstr>
      <vt:lpstr>Prokaryotic Diversity</vt:lpstr>
      <vt:lpstr>Types of eukaryotic cells</vt:lpstr>
      <vt:lpstr>Презентация PowerPoint</vt:lpstr>
      <vt:lpstr>Презентация PowerPoint</vt:lpstr>
      <vt:lpstr>Six model organisms</vt:lpstr>
      <vt:lpstr>Stem cells</vt:lpstr>
      <vt:lpstr>Презентация PowerPoint</vt:lpstr>
      <vt:lpstr>Embryonic stem (ES) cells </vt:lpstr>
      <vt:lpstr>Презентация PowerPoint</vt:lpstr>
      <vt:lpstr>Презентация PowerPoint</vt:lpstr>
      <vt:lpstr>Презентация PowerPoint</vt:lpstr>
      <vt:lpstr>Презентация PowerPoint</vt:lpstr>
      <vt:lpstr>Презентация PowerPoint</vt:lpstr>
      <vt:lpstr> Direct Cell Reprogramming </vt:lpstr>
      <vt:lpstr>The Sizes of Cells and Their Components</vt:lpstr>
      <vt:lpstr>Fig.8. Dimensions of Typical Cells, Organelles, Viruses, and Molecules</vt:lpstr>
      <vt:lpstr>Презентация PowerPoint</vt:lpstr>
      <vt:lpstr>Fig. 9. Relationship between Cell Volume and Cell Surfaсe Area</vt:lpstr>
      <vt:lpstr>Synthetic biology goals are: </vt:lpstr>
      <vt:lpstr>Презентация PowerPoint</vt:lpstr>
      <vt:lpstr>  Structure of typical eukaryotic animal cell </vt:lpstr>
      <vt:lpstr>Structure of typical eukaryotic animal cell </vt:lpstr>
      <vt:lpstr>Презентация PowerPoint</vt:lpstr>
      <vt:lpstr>Typical plant cell</vt:lpstr>
      <vt:lpstr>Typical plant cell vary in organelles presence</vt:lpstr>
      <vt:lpstr>   Comparison of Eucaryotic, Procaryotic, Animal and Plant Cells</vt:lpstr>
      <vt:lpstr>Survey of organelles structure &amp;  function</vt:lpstr>
      <vt:lpstr>Nucleus</vt:lpstr>
      <vt:lpstr> Nucleus  </vt:lpstr>
      <vt:lpstr>Heterochromatin - tightly packed regions. Euchromatin - regions where DNA is more openly packed, location of most functional genes. Chromosome banding (requires for demonstration special stains) </vt:lpstr>
      <vt:lpstr>Презентация PowerPoint</vt:lpstr>
      <vt:lpstr>Презентация PowerPoint</vt:lpstr>
      <vt:lpstr> The Nobel Prize in Physiology or Medicine 2009 </vt:lpstr>
      <vt:lpstr>Презентация PowerPoint</vt:lpstr>
      <vt:lpstr>Презентация PowerPoint</vt:lpstr>
      <vt:lpstr>Nucleolus</vt:lpstr>
      <vt:lpstr>Rough Endoplasmic Reticulum, the Golgi Apparatus, Transport Vesicles</vt:lpstr>
      <vt:lpstr>Ribosomes are Nuclear &amp; cytoplasmic organelles. </vt:lpstr>
      <vt:lpstr> Ribosomes and protein synthesis </vt:lpstr>
      <vt:lpstr> Ribosomes </vt:lpstr>
      <vt:lpstr>Protein synthesis initiation differences in prokaryotes and eukaryotes</vt:lpstr>
      <vt:lpstr>Endoplasmic reticulum</vt:lpstr>
      <vt:lpstr>Golgy apparatus (complex)</vt:lpstr>
      <vt:lpstr>Презентация PowerPoint</vt:lpstr>
      <vt:lpstr>Презентация PowerPoint</vt:lpstr>
      <vt:lpstr>Презентация PowerPoint</vt:lpstr>
      <vt:lpstr>Презентация PowerPoint</vt:lpstr>
      <vt:lpstr>Презентация PowerPoint</vt:lpstr>
      <vt:lpstr> Clathrin-Coated Pits, Clathrin-Coated Vesicles, Early and Late Endosomes </vt:lpstr>
      <vt:lpstr>Презентация PowerPoint</vt:lpstr>
      <vt:lpstr>Презентация PowerPoint</vt:lpstr>
      <vt:lpstr>Презентация PowerPoint</vt:lpstr>
      <vt:lpstr>Презентация PowerPoint</vt:lpstr>
      <vt:lpstr>Lysosomes</vt:lpstr>
      <vt:lpstr>Презентация PowerPoint</vt:lpstr>
      <vt:lpstr>Презентация PowerPoint</vt:lpstr>
      <vt:lpstr>Презентация PowerPoint</vt:lpstr>
      <vt:lpstr>Vacuoles</vt:lpstr>
      <vt:lpstr>Plasma membrane (PM)</vt:lpstr>
      <vt:lpstr>Plasma membrane (PM) models</vt:lpstr>
      <vt:lpstr>Презентация PowerPoint</vt:lpstr>
      <vt:lpstr>Plasma membrane</vt:lpstr>
      <vt:lpstr>Glycocalyx</vt:lpstr>
      <vt:lpstr>Plasma Membrane Transport Processes</vt:lpstr>
      <vt:lpstr> Passive transport</vt:lpstr>
      <vt:lpstr>Презентация PowerPoint</vt:lpstr>
      <vt:lpstr>Презентация PowerPoint</vt:lpstr>
      <vt:lpstr> Exocytosis                       Endocytosis</vt:lpstr>
      <vt:lpstr>Pinocytosis</vt:lpstr>
      <vt:lpstr>Презентация PowerPoint</vt:lpstr>
      <vt:lpstr>CYTOSKELETON</vt:lpstr>
      <vt:lpstr>CENTRIOLES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Endoplasmic reticulum</vt:lpstr>
      <vt:lpstr>Golgy apparatus (complex)</vt:lpstr>
      <vt:lpstr>Презентация PowerPoint</vt:lpstr>
      <vt:lpstr>Презентация PowerPoint</vt:lpstr>
      <vt:lpstr>Презентация PowerPoint</vt:lpstr>
      <vt:lpstr>Презентация PowerPoint</vt:lpstr>
      <vt:lpstr>Презентация PowerPoint</vt:lpstr>
      <vt:lpstr>Lysosomes</vt:lpstr>
      <vt:lpstr>Clostridium botulinum, is a paralytic disease and the majority of the toxin types cleave SNAP-25, VAMP/Synaptobrevin and Syntaxin, thereby inhibiting acetylcholine release at the neuromuscular junction.  The tetanus neurotoxin (from Clostridium tetani) targets VAMP/Synaptobrevin in inhibitory interneurons and blocks release of GABA or glycine, leading to spastic paralysis </vt:lpstr>
      <vt:lpstr>Презентация PowerPoint</vt:lpstr>
      <vt:lpstr>Презентация PowerPoint</vt:lpstr>
      <vt:lpstr>Презентация PowerPoint</vt:lpstr>
      <vt:lpstr>Презентация PowerPoint</vt:lpstr>
      <vt:lpstr>Vacuoles</vt:lpstr>
      <vt:lpstr>Plasma membrane (PM)</vt:lpstr>
      <vt:lpstr>Презентация PowerPoint</vt:lpstr>
      <vt:lpstr>Презентация PowerPoint</vt:lpstr>
      <vt:lpstr>Plasma membrane</vt:lpstr>
      <vt:lpstr>Glycocalyx</vt:lpstr>
      <vt:lpstr>Plasma Membrane Transport Processes.</vt:lpstr>
      <vt:lpstr> Passive transport</vt:lpstr>
      <vt:lpstr>Презентация PowerPoint</vt:lpstr>
      <vt:lpstr>Презентация PowerPoint</vt:lpstr>
      <vt:lpstr> Exocytosis     Endocytosis</vt:lpstr>
      <vt:lpstr>Pinocytosis</vt:lpstr>
      <vt:lpstr>Презентация PowerPoint</vt:lpstr>
      <vt:lpstr>CYTOSKELETON</vt:lpstr>
      <vt:lpstr>CENTRIOLES</vt:lpstr>
      <vt:lpstr>Презентация PowerPoint</vt:lpstr>
      <vt:lpstr>Презентация PowerPoint</vt:lpstr>
      <vt:lpstr>Презентация PowerPoint</vt:lpstr>
      <vt:lpstr>Презентация PowerPoint</vt:lpstr>
      <vt:lpstr>Презентация PowerPoint</vt:lpstr>
      <vt:lpstr>Nucleic acids</vt:lpstr>
      <vt:lpstr>Nucleic acids</vt:lpstr>
      <vt:lpstr>DNA                                     RNA</vt:lpstr>
      <vt:lpstr>Realization of hereditary information</vt:lpstr>
      <vt:lpstr>Презентация PowerPoint</vt:lpstr>
      <vt:lpstr>Презентация PowerPoint</vt:lpstr>
      <vt:lpstr>Презентация PowerPoint</vt:lpstr>
      <vt:lpstr>Nucleic acids</vt:lpstr>
      <vt:lpstr>Nucleic acids</vt:lpstr>
      <vt:lpstr>DNA                                     RNA</vt:lpstr>
      <vt:lpstr>Realization of hereditary information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Fig.8. Dimensions of Typical Cells, Organelles, Viruses, and Molecules</vt:lpstr>
      <vt:lpstr>Fig. 9. Relationship between Cell Volume and Cell Surfaсe Area</vt:lpstr>
      <vt:lpstr>Fig. 10. Molecular Composition of a Typical Cell Expressed in Terms of Relative Mass </vt:lpstr>
      <vt:lpstr>Table 2. Major Elements Used by Living Organisms</vt:lpstr>
      <vt:lpstr>Table 3. Trace Elements Used by Living Organisms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Fig. 10. Molecular Composition of a Typical Cell Expressed in Terms of Relative Mass </vt:lpstr>
      <vt:lpstr>Table 2. Major Elements Used by Living Organisms</vt:lpstr>
      <vt:lpstr>Table 3. Trace Elements Used by Living Organisms</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Dell03</cp:lastModifiedBy>
  <cp:revision>539</cp:revision>
  <dcterms:created xsi:type="dcterms:W3CDTF">2016-09-03T21:16:23Z</dcterms:created>
  <dcterms:modified xsi:type="dcterms:W3CDTF">2020-03-24T11:22:06Z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4533870</vt:lpwstr>
  </property>
  <property fmtid="{D5CDD505-2E9C-101B-9397-08002B2CF9AE}" name="NXPowerLiteSettings" pid="3">
    <vt:lpwstr>C7000400038000</vt:lpwstr>
  </property>
  <property fmtid="{D5CDD505-2E9C-101B-9397-08002B2CF9AE}" name="NXPowerLiteVersion" pid="4">
    <vt:lpwstr>S9.0.1</vt:lpwstr>
  </property>
</Properties>
</file>