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1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2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  <p:sldMasterId id="2147483889" r:id="rId2"/>
    <p:sldMasterId id="2147483905" r:id="rId3"/>
    <p:sldMasterId id="2147483921" r:id="rId4"/>
    <p:sldMasterId id="2147483937" r:id="rId5"/>
    <p:sldMasterId id="2147484028" r:id="rId6"/>
    <p:sldMasterId id="2147484044" r:id="rId7"/>
    <p:sldMasterId id="2147484060" r:id="rId8"/>
    <p:sldMasterId id="2147484076" r:id="rId9"/>
    <p:sldMasterId id="2147484092" r:id="rId10"/>
    <p:sldMasterId id="2147484243" r:id="rId11"/>
    <p:sldMasterId id="2147484410" r:id="rId12"/>
    <p:sldMasterId id="2147484426" r:id="rId13"/>
  </p:sldMasterIdLst>
  <p:sldIdLst>
    <p:sldId id="343" r:id="rId14"/>
    <p:sldId id="340" r:id="rId15"/>
    <p:sldId id="259" r:id="rId16"/>
    <p:sldId id="338" r:id="rId17"/>
    <p:sldId id="297" r:id="rId18"/>
    <p:sldId id="257" r:id="rId19"/>
    <p:sldId id="258" r:id="rId20"/>
    <p:sldId id="261" r:id="rId21"/>
    <p:sldId id="262" r:id="rId22"/>
    <p:sldId id="336" r:id="rId23"/>
    <p:sldId id="337" r:id="rId24"/>
    <p:sldId id="339" r:id="rId25"/>
    <p:sldId id="342" r:id="rId26"/>
    <p:sldId id="269" r:id="rId27"/>
    <p:sldId id="267" r:id="rId28"/>
    <p:sldId id="335" r:id="rId29"/>
    <p:sldId id="303" r:id="rId30"/>
    <p:sldId id="310" r:id="rId31"/>
    <p:sldId id="263" r:id="rId32"/>
    <p:sldId id="264" r:id="rId33"/>
    <p:sldId id="293" r:id="rId34"/>
    <p:sldId id="345" r:id="rId35"/>
    <p:sldId id="332" r:id="rId36"/>
    <p:sldId id="347" r:id="rId37"/>
    <p:sldId id="348" r:id="rId38"/>
    <p:sldId id="350" r:id="rId39"/>
    <p:sldId id="351" r:id="rId40"/>
    <p:sldId id="352" r:id="rId41"/>
    <p:sldId id="353" r:id="rId42"/>
    <p:sldId id="334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CC6600"/>
    <a:srgbClr val="FF6600"/>
    <a:srgbClr val="000000"/>
    <a:srgbClr val="996600"/>
    <a:srgbClr val="99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757" autoAdjust="0"/>
  </p:normalViewPr>
  <p:slideViewPr>
    <p:cSldViewPr>
      <p:cViewPr>
        <p:scale>
          <a:sx n="100" d="100"/>
          <a:sy n="100" d="100"/>
        </p:scale>
        <p:origin x="-510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2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D373-7073-4D9F-B624-6C852C402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89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8D8A9-D514-4727-872D-AC87CB112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298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EA7C0-4B9F-4A26-97E8-587C17D26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331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B5976-C976-4926-AACF-07414652F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077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C5C40-4394-4677-B8C6-33FA02F0C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209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B858E-3FE5-4E08-A7A9-961DCBF7C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1479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6159-91A1-411D-8C87-A6DB13578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997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ED2FD-CF61-44E1-B000-D9AF6D81A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679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2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4CB94-1ACB-4999-9BFA-904B0259B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1831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7B5B6-CE2E-4839-A38A-FF8ABBC19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156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3B4F7-3999-41CF-89CD-943AC1C82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5999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C9826-6F98-4C65-A55A-20527226D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9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62006-DBBD-4CD4-A7B6-323063DAA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073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9D4F3-C57A-4942-ABAF-84FBE3173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431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2DB73-0B20-4402-B419-7D43FBA2F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338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BBB04-24DB-467B-B22D-12DAFB254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776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3849-AC4A-4A6E-866E-B0E9C03BE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189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F78A0-F8DB-45CB-B4F7-BBF41816A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211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2379-EEA8-49BD-8050-E4B6894FE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58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A7339-9330-4C0E-9C11-20085F1FE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461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4B669-4BB1-439D-981E-D921B3D06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154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C07D8-9424-44CD-BCC0-F833E47BF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349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61773-880A-437E-99DB-7481A53F4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14979-F646-4021-ABA7-4B304590F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3739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2FB8C-2EC7-4DAD-95D8-CC31F0A08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8788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2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FA17-8F6B-43AA-8637-D137E8327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6397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93D2A-F184-449D-8E5F-EC63A826E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9304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7A6A-0FD2-4FB9-9E8E-F0F14CE2C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342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D28FE-34C0-40CB-885A-8F5BFEA03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355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6A87-29A8-4EAA-A4EF-FF4728469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759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87A6C-546A-4EB1-AB24-45C5D5D6F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8430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69199-E39F-4891-A3B8-9485029F0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331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DC22-EC98-4927-8670-CC8CB851B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736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B1587-BD60-43FE-96EC-0564CFEB8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50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E3B0-863A-4DF9-A5E7-EDF33677E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7486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ADED0-772D-4776-A38E-E51107155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886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1ACBF-2DF0-400C-A41F-E88F64670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70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99BF6-0A7A-4BD0-886A-1AEA87766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256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E479C-1A51-48E6-A155-CC962A56A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038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BCA2B-E804-4DB8-BB9B-DF2871985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781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A5FDD-3A60-4B33-B1A5-A94D8C153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6072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0FFD-8C8F-4252-866E-21D937475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274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C000-0BC5-435E-A3BD-687F7032E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414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56B04-6D24-4B3E-BA11-835DEC885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230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CED28-129C-4F61-9306-1A944CB10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42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669B7-E04E-404B-A082-ED6E49944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482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F9AB4-690A-484D-A8CA-644DC7C94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668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7E3A-ABC9-49A5-B490-2EBEEC838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95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00E56-7D06-4D72-878D-7A71B49B0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004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8E47F-F64F-4A39-87B7-729AF4672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014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F0FA-DF7A-4FF9-A0DA-C38D8ED5C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336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7117-AD0D-4501-84BB-7C731F615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7376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A966-8AFB-4FD0-B976-829AFA84B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32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76400"/>
            <a:ext cx="4194175" cy="442277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68061-F516-4FEB-9D38-30B09F7BE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045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E3F1D-C7CB-4610-906B-B0A376BCE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991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6237-202D-47B6-9930-E8303D900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3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E2AC2-E022-4C8A-BE60-F0162F986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404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8A70A-4CC3-441A-A4EC-D0D0487FF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961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2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24F4F-5FF1-4381-93C0-D651F1677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1127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4A5B4-8FE7-4113-B158-0D4383A9E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1264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F955E-3591-4CE6-B77C-19574DF8A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296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87F19-15ED-4A26-9D2D-5D0EE0D18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8794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FEE0B-8BFF-4967-8163-3328BAF9D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66002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27269-4E74-4099-BE4D-5C0F70AAE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018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1171B-EE4E-44EB-AE28-449966344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312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47B5E-B2BB-4EFE-B31B-C874212E1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8425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BE1B7-E12F-4E57-8D3A-E5B3C11D2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6FCD8-0734-4540-BCD8-36F361EB8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85789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BA59B-7471-49BD-AA00-25DBB90A4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2678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6CF4D-80E0-494A-94F3-402CD4A78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3906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226F4-9D05-4767-B428-091B99318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8074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F06EE-0D33-4592-B6BD-0A6E5E68C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2623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F4DE-AC18-407B-BE53-04E57592F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7473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FB74A-2C98-4F53-A6CC-DB1D60BBE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098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828800" y="188913"/>
            <a:ext cx="7077075" cy="6480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513DC-FB7E-426C-A812-F38E6E44D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6685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2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23EAA-61F6-4F34-9272-B5F0C4D20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8904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6E8DB-06BA-4F72-9870-CE0880612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9406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8650F-E565-490F-9327-7B1D5F328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27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E484-4299-4B3B-8D09-3F373ADA5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420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93E9C-926B-41EA-873C-526AEE865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3537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D0EDF-C03A-4DF7-A9E2-049DF3221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1336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6A98-296C-4BD7-A758-D9873A728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98554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F61A-7FA4-4EDB-A30D-EC2AFEB52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962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3258A-5764-4511-96E5-C7F213AE2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8408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A8C9B-4C3D-439A-8F64-13B8D8044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413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308DF-7F8E-4677-AA62-8B8A2A1D9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45136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2CCD6-9B73-4FD6-ADAE-3A6647524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37743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038FA-2F7E-4566-91CF-C2646291E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0216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B79E5-8811-435F-9D80-FFD184263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77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D854-1F93-4F47-9BD5-E88F56ED0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7343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57622-B581-423D-A7CE-FFC6BA679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3121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FE5C3-22E8-42C9-B0EB-92841F542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7262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2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DAC9C-0E19-4B3F-B191-539E2C155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0028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1A817-4975-4681-8E3B-2B15AE6F3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1555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C5D78-FE2D-449B-9AE7-AAD99C7D1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0736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F7C12-C826-4658-9C56-6D8192A86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1836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1D081-FD98-4D81-9CE9-143B7A90E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92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93D71-36B5-4329-B260-E24123F7C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3683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71657-57D4-45A6-A60E-FB1C4EB83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0170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4E61-3FD3-4508-890C-0F78BA8D2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593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D2F93-5C7D-4382-A4F0-87C9CF08F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70426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AFDB-AA06-4F01-A4E0-ED8DF2FBF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1945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B53CD-2B4A-453B-A97C-570683BD0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40850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BA7A1-16DB-4D38-AE64-A165EBADB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0272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FC043-5E62-43EB-B673-BE3E2BBB0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0326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EAC77-2B2D-4261-AF1E-A47F8946B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8618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0407B-38C2-4E45-A951-17A55D598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1522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28BAB-1973-4525-A903-1C76EB636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65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B7A1B-8363-452B-B969-409E9E2AA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05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B5EF-1225-4A9C-BDDA-1E4DF7631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65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C5637-BC74-4456-9C79-9E01DB6F3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85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FAF17-B993-4777-8CF5-560A65F04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18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9825-E529-4ED0-A1C0-5568E3AE3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17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5478C-196B-425B-8808-0F45DEB5B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76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0CED7-9DFB-481E-B2A2-DF4A58ACA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25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E4AFC-8630-438F-9A1B-8EF51EB3A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26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76400"/>
            <a:ext cx="4194175" cy="442277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F327D-C52C-438D-8F70-9D9E1229A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46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9E250-0571-495D-9074-4ECA61B71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68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0B979-028C-4BE6-AA70-D5587F270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2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EDD0D-8A7B-451B-AA99-C8D764DE6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06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C6157-6F42-4F7A-B29F-C41B7B042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0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2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EEC3-CF04-44A7-9535-7620B20B2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28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FE843-DBF6-4B18-911F-828B578BB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0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5FDC-EE8D-4C19-9459-18974E9DB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DDFFE-2543-463C-B042-48BDAA807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103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91966-A7CF-4147-BD5E-F785E96B5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16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933D5-A32D-448A-A4CA-978C42962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06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6CE02-8E11-45BD-AE6D-545FB9248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88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23D38-9046-40EB-9A3C-CB12BA22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686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A1847-E9EF-4EEA-BAC7-A9CE6D32D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5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AB962-D2EE-4888-8E44-FA6C24109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84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7C802-3969-402E-A132-711E6CBF8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38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C7910-C436-4064-8105-29F9A3A46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261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A0B67-BB29-4272-81FB-C2C7D71A3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88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81352-7D37-4E38-8C9E-44C564839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7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4C457-69FB-479C-8ABD-A9080ACFD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0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6C758-272D-4BB1-A7D4-75F69B5AF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60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2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84302-3C77-4F5C-A4F8-7332EE39A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15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879B0-7ABD-4F8F-840B-57456EAC8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64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25EC6-27DF-4377-9750-554F24B18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32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D52D6-90F8-4781-88BD-0F463B084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6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129D-4525-4863-AB43-46B30359C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0237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D38AA-BB82-475B-8FC9-1AF1E1833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044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E8DD5-A63F-49BA-A08A-A1FB412BD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87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73902-4763-4219-B464-2E76ED92D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134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E6A54-22C5-40FF-944A-99B236199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5588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7020E-611B-49B8-A106-27DF7472F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129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C7A1F-40B6-43A9-8C2F-15586D92C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1714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19B3E-CE16-40CB-AB7C-1E1BA318D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95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205C9-7D86-461F-920E-C06962972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2902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E4F2-7476-4357-AD51-3932C1036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68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CAA74-72DC-4BB1-8D08-870B43BB6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6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DD14F-40C5-45D7-B53D-BE0F5A636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249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9930-3A44-493A-84D9-28B2A0135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546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2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17BF9-6CB2-4F7B-BAA8-9D7A2B0E0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523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BC1AC-A7AB-45A6-A2F9-67BC3F4F7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4600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32007-9061-4345-AE3C-9545A7F14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0514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19D64-AB00-4E3D-A558-6D495D660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91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BC198-D37B-42B8-8910-0DA2B2F75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0280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C0E10-04A5-4515-869A-2A2FE8086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9926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CB474-3439-41FC-9829-BA3000297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711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EA712-FBD5-45C4-8987-50BDF4678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083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C317D-695C-4483-9FAC-1BDAA0C47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8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BD209-26F6-4361-9A6E-8DAE8DB01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19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63BB5-873C-4AE6-8F9A-3EF549230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817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A5A27-7A6C-47B1-8457-7C8C3F604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083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E9092-92DB-4111-AB72-9EE5EB3FF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133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FF97B-3AEF-4160-A771-EF93013DF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858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4DE99-8EE5-4D36-A3DA-5CC37506A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490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1E74B-7831-4343-A3CC-28692E502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343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2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0DF70-37ED-40D4-BD99-E85210824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5171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7BAC8-A687-4D8C-97FE-072AC4638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226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59DA-94F1-4DBC-99D2-14C90A09E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134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079E4-386E-4021-A8EB-9197BFE63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7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DE831-F0EF-4FBB-8D4A-7FBC2D5EB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396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3712A-3D8F-4393-A35D-23D20951E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941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0E313-FEC5-46A3-8C62-87DD6CA4F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216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51AE8-B134-497E-B234-5118CF477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9456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11F25-C919-4773-89FB-C3C7B0410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15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3A877-8318-4705-8FC3-9E8BEA33C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210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5AD53-02A9-43E8-A3FA-CE6600A28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904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014E0-4085-4C25-B6C1-BE9E8989B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740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626A8-436B-479C-9C7C-B9B521CD1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581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B6D7B-06E4-49ED-AA7E-E63AE845B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93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88DC2-B30D-4113-8348-F7F679984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C9E09-38BE-460D-8446-BD96AFDE7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001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DC7FE-A3E0-4F3C-A508-DE09C1A22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132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2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BBEA5-3836-45C9-9FB9-B5820E5D7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398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F5DBA-8EBF-46C3-A2BD-42C025ABE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160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90B1D-7FCA-44C9-A61A-558A9C9F2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228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484F4-5A2D-4F9B-8842-0F3A9073F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618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3E59F-D658-45FE-B485-617C7822F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6036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65EAB-2C9E-4E52-80B5-26A8B0DD4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933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4AF82-C1A7-45EF-8F46-7706BA6B6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7176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C9F3F-6A91-4BEF-8D2B-FA47562C1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723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DB5A1-A700-4BC7-812A-A77244BE5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4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42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E059A96-CDC9-4B3B-BBB1-6624B886D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62" r:id="rId1"/>
    <p:sldLayoutId id="2147485263" r:id="rId2"/>
    <p:sldLayoutId id="2147485264" r:id="rId3"/>
    <p:sldLayoutId id="2147485265" r:id="rId4"/>
    <p:sldLayoutId id="2147485266" r:id="rId5"/>
    <p:sldLayoutId id="2147485267" r:id="rId6"/>
    <p:sldLayoutId id="2147485268" r:id="rId7"/>
    <p:sldLayoutId id="2147485269" r:id="rId8"/>
    <p:sldLayoutId id="2147485270" r:id="rId9"/>
    <p:sldLayoutId id="2147485271" r:id="rId10"/>
    <p:sldLayoutId id="2147485272" r:id="rId11"/>
    <p:sldLayoutId id="2147485273" r:id="rId12"/>
    <p:sldLayoutId id="2147485274" r:id="rId13"/>
    <p:sldLayoutId id="2147485275" r:id="rId14"/>
    <p:sldLayoutId id="214748527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20945EA-C677-4D6A-A2E2-3986F3D5F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7" r:id="rId1"/>
    <p:sldLayoutId id="2147485398" r:id="rId2"/>
    <p:sldLayoutId id="2147485399" r:id="rId3"/>
    <p:sldLayoutId id="2147485400" r:id="rId4"/>
    <p:sldLayoutId id="2147485401" r:id="rId5"/>
    <p:sldLayoutId id="2147485402" r:id="rId6"/>
    <p:sldLayoutId id="2147485403" r:id="rId7"/>
    <p:sldLayoutId id="2147485404" r:id="rId8"/>
    <p:sldLayoutId id="2147485405" r:id="rId9"/>
    <p:sldLayoutId id="2147485406" r:id="rId10"/>
    <p:sldLayoutId id="2147485407" r:id="rId11"/>
    <p:sldLayoutId id="2147485408" r:id="rId12"/>
    <p:sldLayoutId id="2147485409" r:id="rId13"/>
    <p:sldLayoutId id="2147485410" r:id="rId14"/>
    <p:sldLayoutId id="214748541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42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F5CC3A1-F273-47C8-874C-49EAE0AFF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12" r:id="rId1"/>
    <p:sldLayoutId id="2147485413" r:id="rId2"/>
    <p:sldLayoutId id="2147485414" r:id="rId3"/>
    <p:sldLayoutId id="2147485415" r:id="rId4"/>
    <p:sldLayoutId id="2147485416" r:id="rId5"/>
    <p:sldLayoutId id="2147485417" r:id="rId6"/>
    <p:sldLayoutId id="2147485418" r:id="rId7"/>
    <p:sldLayoutId id="2147485419" r:id="rId8"/>
    <p:sldLayoutId id="2147485420" r:id="rId9"/>
    <p:sldLayoutId id="2147485421" r:id="rId10"/>
    <p:sldLayoutId id="2147485422" r:id="rId11"/>
    <p:sldLayoutId id="2147485423" r:id="rId12"/>
    <p:sldLayoutId id="2147485424" r:id="rId13"/>
    <p:sldLayoutId id="2147485425" r:id="rId14"/>
    <p:sldLayoutId id="2147485426" r:id="rId15"/>
    <p:sldLayoutId id="214748545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42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0B2A790-F90D-4489-8B41-B9049167B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27" r:id="rId1"/>
    <p:sldLayoutId id="2147485428" r:id="rId2"/>
    <p:sldLayoutId id="2147485429" r:id="rId3"/>
    <p:sldLayoutId id="2147485430" r:id="rId4"/>
    <p:sldLayoutId id="2147485431" r:id="rId5"/>
    <p:sldLayoutId id="2147485432" r:id="rId6"/>
    <p:sldLayoutId id="2147485433" r:id="rId7"/>
    <p:sldLayoutId id="2147485434" r:id="rId8"/>
    <p:sldLayoutId id="2147485435" r:id="rId9"/>
    <p:sldLayoutId id="2147485436" r:id="rId10"/>
    <p:sldLayoutId id="2147485437" r:id="rId11"/>
    <p:sldLayoutId id="2147485438" r:id="rId12"/>
    <p:sldLayoutId id="2147485439" r:id="rId13"/>
    <p:sldLayoutId id="2147485440" r:id="rId14"/>
    <p:sldLayoutId id="214748544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42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914A70A-E424-47C9-8DA6-1092C3D7F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42" r:id="rId1"/>
    <p:sldLayoutId id="2147485443" r:id="rId2"/>
    <p:sldLayoutId id="2147485444" r:id="rId3"/>
    <p:sldLayoutId id="2147485445" r:id="rId4"/>
    <p:sldLayoutId id="2147485446" r:id="rId5"/>
    <p:sldLayoutId id="2147485447" r:id="rId6"/>
    <p:sldLayoutId id="2147485448" r:id="rId7"/>
    <p:sldLayoutId id="2147485449" r:id="rId8"/>
    <p:sldLayoutId id="2147485450" r:id="rId9"/>
    <p:sldLayoutId id="2147485451" r:id="rId10"/>
    <p:sldLayoutId id="2147485452" r:id="rId11"/>
    <p:sldLayoutId id="2147485453" r:id="rId12"/>
    <p:sldLayoutId id="2147485454" r:id="rId13"/>
    <p:sldLayoutId id="2147485455" r:id="rId14"/>
    <p:sldLayoutId id="214748545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4C23534-7158-48EE-8D6E-E6A6C2089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7" r:id="rId1"/>
    <p:sldLayoutId id="2147485278" r:id="rId2"/>
    <p:sldLayoutId id="2147485279" r:id="rId3"/>
    <p:sldLayoutId id="2147485280" r:id="rId4"/>
    <p:sldLayoutId id="2147485281" r:id="rId5"/>
    <p:sldLayoutId id="2147485282" r:id="rId6"/>
    <p:sldLayoutId id="2147485283" r:id="rId7"/>
    <p:sldLayoutId id="2147485284" r:id="rId8"/>
    <p:sldLayoutId id="2147485285" r:id="rId9"/>
    <p:sldLayoutId id="2147485286" r:id="rId10"/>
    <p:sldLayoutId id="2147485287" r:id="rId11"/>
    <p:sldLayoutId id="2147485288" r:id="rId12"/>
    <p:sldLayoutId id="2147485289" r:id="rId13"/>
    <p:sldLayoutId id="2147485290" r:id="rId14"/>
    <p:sldLayoutId id="214748529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42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5258F0B-DB49-4B53-AC55-BCE83CC7E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92" r:id="rId1"/>
    <p:sldLayoutId id="2147485293" r:id="rId2"/>
    <p:sldLayoutId id="2147485294" r:id="rId3"/>
    <p:sldLayoutId id="2147485295" r:id="rId4"/>
    <p:sldLayoutId id="2147485296" r:id="rId5"/>
    <p:sldLayoutId id="2147485297" r:id="rId6"/>
    <p:sldLayoutId id="2147485298" r:id="rId7"/>
    <p:sldLayoutId id="2147485299" r:id="rId8"/>
    <p:sldLayoutId id="2147485300" r:id="rId9"/>
    <p:sldLayoutId id="2147485301" r:id="rId10"/>
    <p:sldLayoutId id="2147485302" r:id="rId11"/>
    <p:sldLayoutId id="2147485303" r:id="rId12"/>
    <p:sldLayoutId id="2147485304" r:id="rId13"/>
    <p:sldLayoutId id="2147485305" r:id="rId14"/>
    <p:sldLayoutId id="214748530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42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17CCA9F-52B0-43ED-BBA7-B2E7F9421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07" r:id="rId1"/>
    <p:sldLayoutId id="2147485308" r:id="rId2"/>
    <p:sldLayoutId id="2147485309" r:id="rId3"/>
    <p:sldLayoutId id="2147485310" r:id="rId4"/>
    <p:sldLayoutId id="2147485311" r:id="rId5"/>
    <p:sldLayoutId id="2147485312" r:id="rId6"/>
    <p:sldLayoutId id="2147485313" r:id="rId7"/>
    <p:sldLayoutId id="2147485314" r:id="rId8"/>
    <p:sldLayoutId id="2147485315" r:id="rId9"/>
    <p:sldLayoutId id="2147485316" r:id="rId10"/>
    <p:sldLayoutId id="2147485317" r:id="rId11"/>
    <p:sldLayoutId id="2147485318" r:id="rId12"/>
    <p:sldLayoutId id="2147485319" r:id="rId13"/>
    <p:sldLayoutId id="2147485320" r:id="rId14"/>
    <p:sldLayoutId id="214748532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42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A3B2BD5-2BE0-43B4-BF7F-6CC965BF2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22" r:id="rId1"/>
    <p:sldLayoutId id="2147485323" r:id="rId2"/>
    <p:sldLayoutId id="2147485324" r:id="rId3"/>
    <p:sldLayoutId id="2147485325" r:id="rId4"/>
    <p:sldLayoutId id="2147485326" r:id="rId5"/>
    <p:sldLayoutId id="2147485327" r:id="rId6"/>
    <p:sldLayoutId id="2147485328" r:id="rId7"/>
    <p:sldLayoutId id="2147485329" r:id="rId8"/>
    <p:sldLayoutId id="2147485330" r:id="rId9"/>
    <p:sldLayoutId id="2147485331" r:id="rId10"/>
    <p:sldLayoutId id="2147485332" r:id="rId11"/>
    <p:sldLayoutId id="2147485333" r:id="rId12"/>
    <p:sldLayoutId id="2147485334" r:id="rId13"/>
    <p:sldLayoutId id="2147485335" r:id="rId14"/>
    <p:sldLayoutId id="214748533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42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95A787F-2406-448F-A402-E43BE0D75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37" r:id="rId1"/>
    <p:sldLayoutId id="2147485338" r:id="rId2"/>
    <p:sldLayoutId id="2147485339" r:id="rId3"/>
    <p:sldLayoutId id="2147485340" r:id="rId4"/>
    <p:sldLayoutId id="2147485341" r:id="rId5"/>
    <p:sldLayoutId id="2147485342" r:id="rId6"/>
    <p:sldLayoutId id="2147485343" r:id="rId7"/>
    <p:sldLayoutId id="2147485344" r:id="rId8"/>
    <p:sldLayoutId id="2147485345" r:id="rId9"/>
    <p:sldLayoutId id="2147485346" r:id="rId10"/>
    <p:sldLayoutId id="2147485347" r:id="rId11"/>
    <p:sldLayoutId id="2147485348" r:id="rId12"/>
    <p:sldLayoutId id="2147485349" r:id="rId13"/>
    <p:sldLayoutId id="2147485350" r:id="rId14"/>
    <p:sldLayoutId id="214748535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42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AF22B28-9305-41EC-BB36-AA5CC3484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52" r:id="rId1"/>
    <p:sldLayoutId id="2147485353" r:id="rId2"/>
    <p:sldLayoutId id="2147485354" r:id="rId3"/>
    <p:sldLayoutId id="2147485355" r:id="rId4"/>
    <p:sldLayoutId id="2147485356" r:id="rId5"/>
    <p:sldLayoutId id="2147485357" r:id="rId6"/>
    <p:sldLayoutId id="2147485358" r:id="rId7"/>
    <p:sldLayoutId id="2147485359" r:id="rId8"/>
    <p:sldLayoutId id="2147485360" r:id="rId9"/>
    <p:sldLayoutId id="2147485361" r:id="rId10"/>
    <p:sldLayoutId id="2147485362" r:id="rId11"/>
    <p:sldLayoutId id="2147485363" r:id="rId12"/>
    <p:sldLayoutId id="2147485364" r:id="rId13"/>
    <p:sldLayoutId id="2147485365" r:id="rId14"/>
    <p:sldLayoutId id="214748536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42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72D3F14-B3D3-478F-A41F-605E24437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  <p:sldLayoutId id="2147485378" r:id="rId12"/>
    <p:sldLayoutId id="2147485379" r:id="rId13"/>
    <p:sldLayoutId id="2147485380" r:id="rId14"/>
    <p:sldLayoutId id="214748538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42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C06ABCC-4720-4BB8-A11E-DF538846A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82" r:id="rId1"/>
    <p:sldLayoutId id="2147485383" r:id="rId2"/>
    <p:sldLayoutId id="2147485384" r:id="rId3"/>
    <p:sldLayoutId id="2147485385" r:id="rId4"/>
    <p:sldLayoutId id="2147485386" r:id="rId5"/>
    <p:sldLayoutId id="2147485387" r:id="rId6"/>
    <p:sldLayoutId id="2147485388" r:id="rId7"/>
    <p:sldLayoutId id="2147485389" r:id="rId8"/>
    <p:sldLayoutId id="2147485390" r:id="rId9"/>
    <p:sldLayoutId id="2147485391" r:id="rId10"/>
    <p:sldLayoutId id="2147485392" r:id="rId11"/>
    <p:sldLayoutId id="2147485393" r:id="rId12"/>
    <p:sldLayoutId id="2147485394" r:id="rId13"/>
    <p:sldLayoutId id="2147485395" r:id="rId14"/>
    <p:sldLayoutId id="214748539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0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6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5.x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21336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наукову роботу </a:t>
            </a:r>
            <a:r>
              <a:rPr lang="uk-UA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УжНУ</a:t>
            </a:r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468313" y="73025"/>
            <a:ext cx="8510588" cy="90805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uk-UA" sz="2800" b="1" dirty="0" smtClean="0">
                <a:solidFill>
                  <a:schemeClr val="tx1"/>
                </a:solidFill>
              </a:rPr>
              <a:t>Публікації</a:t>
            </a:r>
            <a:endParaRPr lang="ru-RU" sz="3200" b="1" dirty="0" smtClean="0">
              <a:solidFill>
                <a:schemeClr val="tx1"/>
              </a:solidFill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185738" y="1125538"/>
            <a:ext cx="8640762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1400" b="1">
                <a:solidFill>
                  <a:srgbClr val="0000CC"/>
                </a:solidFill>
              </a:rPr>
              <a:t>	Видано 10 підручників з грифом  МОН України</a:t>
            </a:r>
            <a:r>
              <a:rPr lang="en-US" altLang="uk-UA" sz="1400" b="1">
                <a:solidFill>
                  <a:srgbClr val="0000CC"/>
                </a:solidFill>
              </a:rPr>
              <a:t>:</a:t>
            </a:r>
            <a:endParaRPr lang="uk-UA" altLang="uk-UA" sz="1400" b="1">
              <a:solidFill>
                <a:srgbClr val="0000CC"/>
              </a:solidFill>
            </a:endParaRPr>
          </a:p>
          <a:p>
            <a:pPr eaLnBrk="1" hangingPunct="1"/>
            <a:endParaRPr lang="uk-UA" altLang="uk-UA" sz="1400">
              <a:solidFill>
                <a:srgbClr val="0000CC"/>
              </a:solidFill>
            </a:endParaRP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1. Сучасні різновиди туризму: підручник</a:t>
            </a:r>
            <a:r>
              <a:rPr lang="en-US" altLang="uk-UA" sz="1400">
                <a:solidFill>
                  <a:srgbClr val="0000CC"/>
                </a:solidFill>
              </a:rPr>
              <a:t>.</a:t>
            </a:r>
            <a:r>
              <a:rPr lang="uk-UA" altLang="uk-UA" sz="1400">
                <a:solidFill>
                  <a:srgbClr val="0000CC"/>
                </a:solidFill>
              </a:rPr>
              <a:t> Ф.Ф. Шандор, М.П. Кляп. - К.: “Знання”, 2013. -   334 с. 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2. Лукашевич М. П., Шандор Ф.Ф. Соціологія сім`ї: підручник. – К.: “Знання”, 2013. – 223 с.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3. Лукашевич М. П., Шандор Ф. Ф. Соціологія і фамілія /нім. мова.- </a:t>
            </a:r>
            <a:r>
              <a:rPr lang="ru-RU" altLang="uk-UA" sz="1400">
                <a:solidFill>
                  <a:srgbClr val="0000CC"/>
                </a:solidFill>
              </a:rPr>
              <a:t>Ужгород: ФОП “Бреза”.-239с.</a:t>
            </a:r>
            <a:endParaRPr lang="uk-UA" altLang="uk-UA" sz="1400">
              <a:solidFill>
                <a:srgbClr val="0000CC"/>
              </a:solidFill>
            </a:endParaRPr>
          </a:p>
          <a:p>
            <a:pPr eaLnBrk="1" hangingPunct="1"/>
            <a:r>
              <a:rPr lang="ru-RU" altLang="uk-UA" sz="1400">
                <a:solidFill>
                  <a:srgbClr val="0000CC"/>
                </a:solidFill>
              </a:rPr>
              <a:t>4. Генетика: підручник для студ. ВНЗ/ В.І. Ніколайчук, М.М. Вакерич. - Ужгород: “Гражда”, 2013. –</a:t>
            </a:r>
          </a:p>
          <a:p>
            <a:pPr eaLnBrk="1" hangingPunct="1"/>
            <a:r>
              <a:rPr lang="ru-RU" altLang="uk-UA" sz="1400">
                <a:solidFill>
                  <a:srgbClr val="0000CC"/>
                </a:solidFill>
              </a:rPr>
              <a:t> 506 с.</a:t>
            </a:r>
            <a:endParaRPr lang="uk-UA" altLang="uk-UA" sz="1400">
              <a:solidFill>
                <a:srgbClr val="0000CC"/>
              </a:solidFill>
            </a:endParaRPr>
          </a:p>
          <a:p>
            <a:pPr eaLnBrk="1" hangingPunct="1"/>
            <a:r>
              <a:rPr lang="ru-RU" altLang="uk-UA" sz="1400">
                <a:solidFill>
                  <a:srgbClr val="0000CC"/>
                </a:solidFill>
              </a:rPr>
              <a:t>5. Цивільне право України: Особлива частина</a:t>
            </a:r>
            <a:r>
              <a:rPr lang="en-US" altLang="uk-UA" sz="1400">
                <a:solidFill>
                  <a:srgbClr val="0000CC"/>
                </a:solidFill>
              </a:rPr>
              <a:t>.</a:t>
            </a:r>
            <a:r>
              <a:rPr lang="ru-RU" altLang="uk-UA" sz="1400">
                <a:solidFill>
                  <a:srgbClr val="0000CC"/>
                </a:solidFill>
              </a:rPr>
              <a:t> За ред. В.Г. Фазикоша, С.Б Булеци, В.В. Заборовського, О.І. Чепис, Р.Б. Олійника,  І.Е. Ревуцької — К., 2013.—  751 с.</a:t>
            </a:r>
            <a:endParaRPr lang="uk-UA" altLang="uk-UA" sz="1400">
              <a:solidFill>
                <a:srgbClr val="0000CC"/>
              </a:solidFill>
            </a:endParaRPr>
          </a:p>
          <a:p>
            <a:pPr eaLnBrk="1" hangingPunct="1"/>
            <a:r>
              <a:rPr lang="ru-RU" altLang="uk-UA" sz="1400">
                <a:solidFill>
                  <a:srgbClr val="0000CC"/>
                </a:solidFill>
              </a:rPr>
              <a:t>6. Браун Є.Л., Зикань Х.І., Ковач-Буркуш Є.С.: Угорська мова. Підручник для 5 класу загальноосвітніх навчальних закладів з навчанням угорською мовою. — Львів: “Світ”. 2013. — 192 с.</a:t>
            </a:r>
            <a:endParaRPr lang="uk-UA" altLang="uk-UA" sz="1400">
              <a:solidFill>
                <a:srgbClr val="0000CC"/>
              </a:solidFill>
            </a:endParaRPr>
          </a:p>
          <a:p>
            <a:pPr eaLnBrk="1" hangingPunct="1"/>
            <a:r>
              <a:rPr lang="ru-RU" altLang="uk-UA" sz="1400">
                <a:solidFill>
                  <a:srgbClr val="0000CC"/>
                </a:solidFill>
              </a:rPr>
              <a:t>7. Браун Є.Л., Зикань Х.І., Ковач-Буркуш Є.С.: Угорська мова. Підручник для 6 класу загальноосвітніх навчальних закладів з навчанням угорською мовою. — Львів: “Світ”. 2013. — 200 с.</a:t>
            </a:r>
            <a:endParaRPr lang="uk-UA" altLang="uk-UA" sz="1400">
              <a:solidFill>
                <a:srgbClr val="0000CC"/>
              </a:solidFill>
            </a:endParaRPr>
          </a:p>
          <a:p>
            <a:pPr eaLnBrk="1" hangingPunct="1"/>
            <a:r>
              <a:rPr lang="ru-RU" altLang="uk-UA" sz="1400">
                <a:solidFill>
                  <a:srgbClr val="0000CC"/>
                </a:solidFill>
              </a:rPr>
              <a:t>8. Федака С.Д. Історія України </a:t>
            </a:r>
            <a:r>
              <a:rPr lang="uk-UA" altLang="uk-UA" sz="1400">
                <a:solidFill>
                  <a:srgbClr val="0000CC"/>
                </a:solidFill>
              </a:rPr>
              <a:t>з найдавніших часів до 1648 р.</a:t>
            </a:r>
            <a:r>
              <a:rPr lang="en-US" altLang="uk-UA" sz="1400">
                <a:solidFill>
                  <a:srgbClr val="0000CC"/>
                </a:solidFill>
              </a:rPr>
              <a:t> </a:t>
            </a:r>
            <a:r>
              <a:rPr lang="ru-RU" altLang="uk-UA" sz="1400">
                <a:solidFill>
                  <a:srgbClr val="0000CC"/>
                </a:solidFill>
              </a:rPr>
              <a:t>-</a:t>
            </a:r>
            <a:r>
              <a:rPr lang="en-US" altLang="uk-UA" sz="1400">
                <a:solidFill>
                  <a:srgbClr val="0000CC"/>
                </a:solidFill>
              </a:rPr>
              <a:t> </a:t>
            </a:r>
            <a:r>
              <a:rPr lang="ru-RU" altLang="uk-UA" sz="1400">
                <a:solidFill>
                  <a:srgbClr val="0000CC"/>
                </a:solidFill>
              </a:rPr>
              <a:t>К.:”Знання”</a:t>
            </a:r>
            <a:r>
              <a:rPr lang="uk-UA" altLang="uk-UA" sz="1400">
                <a:solidFill>
                  <a:srgbClr val="0000CC"/>
                </a:solidFill>
              </a:rPr>
              <a:t>. – 700с.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9. Бисага Ю.М., Белов Д.М., Рогач О.Я. та ін. Порівняльне правознавство: Підручник.</a:t>
            </a:r>
            <a:r>
              <a:rPr lang="en-US" altLang="uk-UA" sz="1400">
                <a:solidFill>
                  <a:srgbClr val="0000CC"/>
                </a:solidFill>
              </a:rPr>
              <a:t> </a:t>
            </a:r>
            <a:r>
              <a:rPr lang="uk-UA" altLang="uk-UA" sz="1400">
                <a:solidFill>
                  <a:srgbClr val="0000CC"/>
                </a:solidFill>
              </a:rPr>
              <a:t>-</a:t>
            </a:r>
            <a:r>
              <a:rPr lang="en-US" altLang="uk-UA" sz="1400">
                <a:solidFill>
                  <a:srgbClr val="0000CC"/>
                </a:solidFill>
              </a:rPr>
              <a:t> </a:t>
            </a:r>
            <a:r>
              <a:rPr lang="uk-UA" altLang="uk-UA" sz="1400">
                <a:solidFill>
                  <a:srgbClr val="0000CC"/>
                </a:solidFill>
              </a:rPr>
              <a:t>Ужгород: </a:t>
            </a:r>
            <a:r>
              <a:rPr lang="ru-RU" altLang="uk-UA" sz="1400">
                <a:solidFill>
                  <a:srgbClr val="0000CC"/>
                </a:solidFill>
              </a:rPr>
              <a:t>“</a:t>
            </a:r>
            <a:r>
              <a:rPr lang="uk-UA" altLang="uk-UA" sz="1400">
                <a:solidFill>
                  <a:srgbClr val="0000CC"/>
                </a:solidFill>
              </a:rPr>
              <a:t>Гельветика</a:t>
            </a:r>
            <a:r>
              <a:rPr lang="ru-RU" altLang="uk-UA" sz="1400">
                <a:solidFill>
                  <a:srgbClr val="0000CC"/>
                </a:solidFill>
              </a:rPr>
              <a:t>”</a:t>
            </a:r>
            <a:r>
              <a:rPr lang="uk-UA" altLang="uk-UA" sz="1400">
                <a:solidFill>
                  <a:srgbClr val="0000CC"/>
                </a:solidFill>
              </a:rPr>
              <a:t>, 2013.- 230 с.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10 - Головацький A.C., Черкасов В.Г., Сапін М. Р., Парахін А. І., Ковальчук О.І. Анатомія людини. В трьох томах. Том перший. Видання третє, доопрацьоване</a:t>
            </a:r>
            <a:r>
              <a:rPr lang="en-US" altLang="uk-UA" sz="1400">
                <a:solidFill>
                  <a:srgbClr val="0000CC"/>
                </a:solidFill>
              </a:rPr>
              <a:t>.</a:t>
            </a:r>
            <a:r>
              <a:rPr lang="uk-UA" altLang="uk-UA" sz="1400">
                <a:solidFill>
                  <a:srgbClr val="0000CC"/>
                </a:solidFill>
              </a:rPr>
              <a:t> Вінниця: </a:t>
            </a:r>
            <a:r>
              <a:rPr lang="en-US" altLang="uk-UA" sz="1400">
                <a:solidFill>
                  <a:srgbClr val="0000CC"/>
                </a:solidFill>
              </a:rPr>
              <a:t>“</a:t>
            </a:r>
            <a:r>
              <a:rPr lang="uk-UA" altLang="uk-UA" sz="1400">
                <a:solidFill>
                  <a:srgbClr val="0000CC"/>
                </a:solidFill>
              </a:rPr>
              <a:t>Нова Книга</a:t>
            </a:r>
            <a:r>
              <a:rPr lang="en-US" altLang="uk-UA" sz="1400">
                <a:solidFill>
                  <a:srgbClr val="0000CC"/>
                </a:solidFill>
              </a:rPr>
              <a:t>”</a:t>
            </a:r>
            <a:r>
              <a:rPr lang="uk-UA" altLang="uk-UA" sz="1400">
                <a:solidFill>
                  <a:srgbClr val="0000CC"/>
                </a:solidFill>
              </a:rPr>
              <a:t>, 2013, 368с. Рекомендовано МОЗ України. </a:t>
            </a:r>
            <a:endParaRPr lang="uk-UA" altLang="uk-UA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468313" y="73025"/>
            <a:ext cx="8510588" cy="90805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uk-UA" sz="2800" b="1" dirty="0" smtClean="0">
                <a:solidFill>
                  <a:schemeClr val="tx1"/>
                </a:solidFill>
              </a:rPr>
              <a:t>Публікації</a:t>
            </a:r>
            <a:endParaRPr lang="ru-RU" sz="3200" b="1" dirty="0" smtClean="0">
              <a:solidFill>
                <a:schemeClr val="tx1"/>
              </a:solidFill>
            </a:endParaRP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323850" y="981075"/>
            <a:ext cx="8424863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1400" b="1">
                <a:solidFill>
                  <a:srgbClr val="0000CC"/>
                </a:solidFill>
              </a:rPr>
              <a:t>	Видано 11 посібників з грифом МОН України</a:t>
            </a:r>
            <a:r>
              <a:rPr lang="en-US" altLang="uk-UA" sz="1400" b="1">
                <a:solidFill>
                  <a:srgbClr val="0000CC"/>
                </a:solidFill>
              </a:rPr>
              <a:t>:</a:t>
            </a:r>
            <a:r>
              <a:rPr lang="uk-UA" altLang="uk-UA" sz="1400" b="1">
                <a:solidFill>
                  <a:srgbClr val="0000CC"/>
                </a:solidFill>
              </a:rPr>
              <a:t> </a:t>
            </a:r>
          </a:p>
          <a:p>
            <a:pPr eaLnBrk="1" hangingPunct="1"/>
            <a:endParaRPr lang="en-US" altLang="uk-UA" sz="1400" b="1">
              <a:solidFill>
                <a:srgbClr val="0000CC"/>
              </a:solidFill>
            </a:endParaRP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1. Мікловда В.П., Кубіній Н.Ю., Ножова Г.М., Голубка О.Я. Економіка праці й соціально-трудові відносини.- Ужгород: “Карпатська Вежа”, 2013</a:t>
            </a:r>
            <a:r>
              <a:rPr lang="en-US" altLang="uk-UA" sz="1400">
                <a:solidFill>
                  <a:srgbClr val="0000CC"/>
                </a:solidFill>
              </a:rPr>
              <a:t>.</a:t>
            </a:r>
            <a:endParaRPr lang="uk-UA" altLang="uk-UA" sz="1400">
              <a:solidFill>
                <a:srgbClr val="0000CC"/>
              </a:solidFill>
            </a:endParaRP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2. Протезування при повній втраті зубів.– Навчальний посібник/ Костенко Є.Я., Гасюк П.А., Щерба В.В., Савчин В.Я. Ужгородський національний університет. Ужгород</a:t>
            </a:r>
            <a:r>
              <a:rPr lang="en-US" altLang="uk-UA" sz="1400">
                <a:solidFill>
                  <a:srgbClr val="0000CC"/>
                </a:solidFill>
              </a:rPr>
              <a:t>:</a:t>
            </a:r>
            <a:r>
              <a:rPr lang="uk-UA" altLang="uk-UA" sz="1400">
                <a:solidFill>
                  <a:srgbClr val="0000CC"/>
                </a:solidFill>
              </a:rPr>
              <a:t> “Закарпаття”, 2013.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3. Кубіній Н.Ю. Основи бізнесу.-Ужгород.- 206 с.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4. Жигуц Ю. Ю. Технологія машинобудування.: Збірник лабораторних робіт: навч. посібник. Ю.Ю. Жигуц, В.Ф. Лазар. - К: “Кондор”, 2013. - 352 с</a:t>
            </a:r>
            <a:r>
              <a:rPr lang="en-US" altLang="uk-UA" sz="1400">
                <a:solidFill>
                  <a:srgbClr val="0000CC"/>
                </a:solidFill>
              </a:rPr>
              <a:t>.</a:t>
            </a:r>
            <a:r>
              <a:rPr lang="uk-UA" altLang="uk-UA" sz="1400">
                <a:solidFill>
                  <a:srgbClr val="0000CC"/>
                </a:solidFill>
              </a:rPr>
              <a:t> 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5. Жигуц Ю.Ю. Посібник з дипломного та магістерського проектування  для спеціалістів  і магістрів  спец. «Технологія машинобудування». - К: “Кондор”, 2013. - 348 с.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6. Костенко Е.Я., Белей О.Л. Атлас індентифікації внутрішньокісткових дентальних імплантатів  за рентгенологічними  ознаками: навчальний посібник.- Ужгород: “Закарпаття”.- 112с.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7. Ференц Н.С. Теорія літератури і основи етики.-</a:t>
            </a:r>
            <a:r>
              <a:rPr lang="en-US" altLang="uk-UA" sz="1400">
                <a:solidFill>
                  <a:srgbClr val="0000CC"/>
                </a:solidFill>
              </a:rPr>
              <a:t> </a:t>
            </a:r>
            <a:r>
              <a:rPr lang="uk-UA" altLang="uk-UA" sz="1400">
                <a:solidFill>
                  <a:srgbClr val="0000CC"/>
                </a:solidFill>
              </a:rPr>
              <a:t>К: “Знання”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8. Конфліктологія та теорія переговорів: Навчальний посібник</a:t>
            </a:r>
            <a:r>
              <a:rPr lang="en-US" altLang="uk-UA" sz="1400">
                <a:solidFill>
                  <a:srgbClr val="0000CC"/>
                </a:solidFill>
              </a:rPr>
              <a:t>.</a:t>
            </a:r>
            <a:r>
              <a:rPr lang="uk-UA" altLang="uk-UA" sz="1400">
                <a:solidFill>
                  <a:srgbClr val="0000CC"/>
                </a:solidFill>
              </a:rPr>
              <a:t> І.В. Ващенко, М.І. Кляп. – К.: Знання, 2013. – 407 с</a:t>
            </a:r>
            <a:r>
              <a:rPr lang="en-US" altLang="uk-UA" sz="1400">
                <a:solidFill>
                  <a:srgbClr val="0000CC"/>
                </a:solidFill>
              </a:rPr>
              <a:t>.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9. Пискач О.Д. , Р.В. Кюнцлі Культура українського мовлення. – Львів: НВФ «Українські технології», 2013. – 288 с. </a:t>
            </a:r>
            <a:endParaRPr lang="en-US" altLang="uk-UA" sz="1400">
              <a:solidFill>
                <a:srgbClr val="0000CC"/>
              </a:solidFill>
            </a:endParaRP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10. Поляк С.С., Ващук Ф.Г. Практикум з вищої математики ч. </a:t>
            </a:r>
            <a:r>
              <a:rPr lang="en-US" altLang="uk-UA" sz="1400">
                <a:solidFill>
                  <a:srgbClr val="0000CC"/>
                </a:solidFill>
              </a:rPr>
              <a:t>IV</a:t>
            </a:r>
            <a:r>
              <a:rPr lang="uk-UA" altLang="uk-UA" sz="1400">
                <a:solidFill>
                  <a:srgbClr val="0000CC"/>
                </a:solidFill>
              </a:rPr>
              <a:t> – функції комплексної змінної; - операційне числення; - рівняння матем. фізики.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11. Казакова Р.В., Матейко Г.Б.,  Скиба В.Я., Воляк Н.Н., Мельник В.С., Билыщук Л.Н. Полость рта при инфекционных заболеваниях у детей.- Учебное пособие.-Львов, ГалДент, 2013, - 94 с</a:t>
            </a:r>
            <a:r>
              <a:rPr lang="en-US" altLang="uk-UA" sz="1400">
                <a:solidFill>
                  <a:srgbClr val="0000CC"/>
                </a:solidFill>
              </a:rPr>
              <a:t>.</a:t>
            </a:r>
            <a:r>
              <a:rPr lang="uk-UA" altLang="uk-UA" sz="1400">
                <a:solidFill>
                  <a:srgbClr val="0000CC"/>
                </a:solidFill>
              </a:rPr>
              <a:t> Гриф МОЗ України.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900113" y="836613"/>
            <a:ext cx="7559675" cy="58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1400" b="1">
                <a:solidFill>
                  <a:srgbClr val="0000CC"/>
                </a:solidFill>
              </a:rPr>
              <a:t> 1523 статті – розподіл між факультетами:</a:t>
            </a:r>
          </a:p>
          <a:p>
            <a:pPr eaLnBrk="1" hangingPunct="1"/>
            <a:endParaRPr lang="uk-UA" altLang="uk-UA" sz="1400">
              <a:solidFill>
                <a:srgbClr val="0000CC"/>
              </a:solidFill>
            </a:endParaRP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Медичний факультет – 150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Факультет суспільних наук – 140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Фізичний факультет – 135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Філологічний факультет – 100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Хімічний факультет – 95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Біологічний факультет – 90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ІПДО   – 85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Математичний факультет – 75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Факультет міжнародних відносин  – 75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Факультет економіки – 70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Історичний факультет – 64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Юридичний факультет – 50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Інженерно-технічний факультет – 45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Інститут іноземної філології –  45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Географічний факультет – 44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Стоматологічний факультет – 40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Факультет європейського права та правознавства – 40 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Інститут інформаційних технологій – 39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Гуманітарно-природничий факультет – 36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Факультет міжнародного бізнесу – 30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Кафедра педагогіки та психології – 24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Факультет здоров</a:t>
            </a:r>
            <a:r>
              <a:rPr lang="en-US" altLang="uk-UA" sz="1400">
                <a:solidFill>
                  <a:srgbClr val="0000CC"/>
                </a:solidFill>
              </a:rPr>
              <a:t>’я і людини</a:t>
            </a:r>
            <a:r>
              <a:rPr lang="uk-UA" altLang="uk-UA" sz="1400">
                <a:solidFill>
                  <a:srgbClr val="0000CC"/>
                </a:solidFill>
              </a:rPr>
              <a:t> – 22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Факультет туризму та міжнародних комун. – 21</a:t>
            </a:r>
          </a:p>
          <a:p>
            <a:pPr eaLnBrk="1" hangingPunct="1"/>
            <a:r>
              <a:rPr lang="uk-UA" altLang="uk-UA" sz="1400">
                <a:solidFill>
                  <a:srgbClr val="0000CC"/>
                </a:solidFill>
              </a:rPr>
              <a:t>Кафедра фізвиховання – 6</a:t>
            </a:r>
          </a:p>
          <a:p>
            <a:pPr eaLnBrk="1" hangingPunct="1"/>
            <a:endParaRPr lang="uk-UA" altLang="uk-UA"/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74613"/>
            <a:ext cx="8510588" cy="76517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uk-UA" sz="2800" b="1" dirty="0" smtClean="0">
                <a:solidFill>
                  <a:schemeClr val="tx1"/>
                </a:solidFill>
              </a:rPr>
              <a:t>Наукові статті</a:t>
            </a:r>
            <a:endParaRPr lang="ru-RU" sz="3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403350" y="1052513"/>
            <a:ext cx="62642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tabLst>
                <a:tab pos="4667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67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67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67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67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67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uk-UA" altLang="uk-UA" sz="1400" b="1">
                <a:solidFill>
                  <a:srgbClr val="0000CC"/>
                </a:solidFill>
                <a:cs typeface="Times New Roman" pitchFamily="18" charset="0"/>
              </a:rPr>
              <a:t>У 2013 році видані випуски Наукового Вісника УжНУ</a:t>
            </a:r>
            <a:r>
              <a:rPr lang="ru-RU" altLang="uk-UA" sz="1400" b="1">
                <a:solidFill>
                  <a:srgbClr val="0000CC"/>
                </a:solidFill>
                <a:cs typeface="Times New Roman" pitchFamily="18" charset="0"/>
              </a:rPr>
              <a:t>:</a:t>
            </a:r>
          </a:p>
          <a:p>
            <a:pPr algn="just" eaLnBrk="1" hangingPunct="1"/>
            <a:endParaRPr lang="uk-UA" altLang="uk-UA" sz="1400">
              <a:solidFill>
                <a:srgbClr val="0000CC"/>
              </a:solidFill>
              <a:cs typeface="Times New Roman" pitchFamily="18" charset="0"/>
            </a:endParaRPr>
          </a:p>
          <a:p>
            <a:pPr algn="just" eaLnBrk="1" hangingPunct="1">
              <a:buFont typeface="Arial" charset="0"/>
              <a:buAutoNum type="arabicPeriod"/>
            </a:pPr>
            <a:r>
              <a:rPr lang="uk-UA" altLang="uk-UA" sz="1400">
                <a:solidFill>
                  <a:srgbClr val="0000CC"/>
                </a:solidFill>
                <a:cs typeface="Times New Roman" pitchFamily="18" charset="0"/>
              </a:rPr>
              <a:t>Серія «Медицина»  - 3 номери </a:t>
            </a:r>
          </a:p>
          <a:p>
            <a:pPr algn="just" eaLnBrk="1" hangingPunct="1">
              <a:buFont typeface="Arial" charset="0"/>
              <a:buAutoNum type="arabicPeriod"/>
            </a:pPr>
            <a:r>
              <a:rPr lang="uk-UA" altLang="uk-UA" sz="1400">
                <a:solidFill>
                  <a:srgbClr val="0000CC"/>
                </a:solidFill>
                <a:cs typeface="Times New Roman" pitchFamily="18" charset="0"/>
              </a:rPr>
              <a:t>Серія «Економіка» - 3 номери</a:t>
            </a:r>
          </a:p>
          <a:p>
            <a:pPr eaLnBrk="1" hangingPunct="1">
              <a:buFont typeface="Arial" charset="0"/>
              <a:buAutoNum type="arabicPeriod"/>
            </a:pPr>
            <a:r>
              <a:rPr lang="uk-UA" altLang="uk-UA" sz="1400">
                <a:solidFill>
                  <a:srgbClr val="0000CC"/>
                </a:solidFill>
                <a:cs typeface="Times New Roman" pitchFamily="18" charset="0"/>
              </a:rPr>
              <a:t>Серія «Педагогіка. Соціальна робота» - 3 номери</a:t>
            </a:r>
          </a:p>
          <a:p>
            <a:pPr algn="just" eaLnBrk="1" hangingPunct="1">
              <a:buFont typeface="Arial" charset="0"/>
              <a:buAutoNum type="arabicPeriod"/>
            </a:pPr>
            <a:r>
              <a:rPr lang="uk-UA" altLang="uk-UA" sz="1400">
                <a:solidFill>
                  <a:srgbClr val="0000CC"/>
                </a:solidFill>
                <a:cs typeface="Times New Roman" pitchFamily="18" charset="0"/>
              </a:rPr>
              <a:t>Серія «Історія» - 2 номери</a:t>
            </a:r>
          </a:p>
          <a:p>
            <a:pPr algn="just" eaLnBrk="1" hangingPunct="1">
              <a:buFont typeface="Arial" charset="0"/>
              <a:buAutoNum type="arabicPeriod"/>
            </a:pPr>
            <a:r>
              <a:rPr lang="uk-UA" altLang="uk-UA" sz="1400">
                <a:solidFill>
                  <a:srgbClr val="0000CC"/>
                </a:solidFill>
                <a:cs typeface="Times New Roman" pitchFamily="18" charset="0"/>
              </a:rPr>
              <a:t>Серія «Фізика» -2 номери</a:t>
            </a:r>
          </a:p>
          <a:p>
            <a:pPr algn="just" eaLnBrk="1" hangingPunct="1">
              <a:buFont typeface="Arial" charset="0"/>
              <a:buAutoNum type="arabicPeriod"/>
            </a:pPr>
            <a:r>
              <a:rPr lang="uk-UA" altLang="uk-UA" sz="1400">
                <a:solidFill>
                  <a:srgbClr val="0000CC"/>
                </a:solidFill>
                <a:cs typeface="Times New Roman" pitchFamily="18" charset="0"/>
              </a:rPr>
              <a:t>Серія «Хімія»  - 2 номери</a:t>
            </a:r>
          </a:p>
          <a:p>
            <a:pPr algn="just" eaLnBrk="1" hangingPunct="1">
              <a:buFont typeface="Arial" charset="0"/>
              <a:buAutoNum type="arabicPeriod"/>
            </a:pPr>
            <a:r>
              <a:rPr lang="uk-UA" altLang="uk-UA" sz="1400">
                <a:solidFill>
                  <a:srgbClr val="0000CC"/>
                </a:solidFill>
                <a:cs typeface="Times New Roman" pitchFamily="18" charset="0"/>
              </a:rPr>
              <a:t>Серія «Біологія» - 2 номери</a:t>
            </a:r>
          </a:p>
          <a:p>
            <a:pPr algn="just" eaLnBrk="1" hangingPunct="1">
              <a:buFont typeface="Arial" charset="0"/>
              <a:buAutoNum type="arabicPeriod"/>
            </a:pPr>
            <a:r>
              <a:rPr lang="uk-UA" altLang="uk-UA" sz="1400">
                <a:solidFill>
                  <a:srgbClr val="0000CC"/>
                </a:solidFill>
                <a:cs typeface="Times New Roman" pitchFamily="18" charset="0"/>
              </a:rPr>
              <a:t>Серія «Філологія. Соціальні комунікації» - 2 номери</a:t>
            </a:r>
          </a:p>
          <a:p>
            <a:pPr algn="just" eaLnBrk="1" hangingPunct="1">
              <a:buFont typeface="Arial" charset="0"/>
              <a:buAutoNum type="arabicPeriod"/>
            </a:pPr>
            <a:r>
              <a:rPr lang="uk-UA" altLang="uk-UA" sz="1400">
                <a:solidFill>
                  <a:srgbClr val="0000CC"/>
                </a:solidFill>
                <a:cs typeface="Times New Roman" pitchFamily="18" charset="0"/>
              </a:rPr>
              <a:t>Серія «Математика і Інформатика» - 2 номери</a:t>
            </a:r>
          </a:p>
          <a:p>
            <a:pPr algn="just" eaLnBrk="1" hangingPunct="1">
              <a:buFont typeface="Arial" charset="0"/>
              <a:buAutoNum type="arabicPeriod"/>
            </a:pPr>
            <a:r>
              <a:rPr lang="uk-UA" altLang="uk-UA" sz="1400">
                <a:solidFill>
                  <a:srgbClr val="0000CC"/>
                </a:solidFill>
                <a:cs typeface="Times New Roman" pitchFamily="18" charset="0"/>
              </a:rPr>
              <a:t> Серія «Географія. Землеустрій. Природокористування»  - </a:t>
            </a:r>
            <a:r>
              <a:rPr lang="en-US" altLang="uk-UA" sz="140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uk-UA" altLang="uk-UA" sz="1400">
                <a:solidFill>
                  <a:srgbClr val="0000CC"/>
                </a:solidFill>
                <a:cs typeface="Times New Roman" pitchFamily="18" charset="0"/>
              </a:rPr>
              <a:t> номери</a:t>
            </a:r>
          </a:p>
          <a:p>
            <a:pPr algn="just" eaLnBrk="1" hangingPunct="1">
              <a:buFont typeface="Arial" charset="0"/>
              <a:buAutoNum type="arabicPeriod"/>
            </a:pPr>
            <a:r>
              <a:rPr lang="uk-UA" altLang="uk-UA" sz="1400">
                <a:solidFill>
                  <a:srgbClr val="0000CC"/>
                </a:solidFill>
                <a:cs typeface="Times New Roman" pitchFamily="18" charset="0"/>
              </a:rPr>
              <a:t>Серія «Право»  - 4 номери</a:t>
            </a:r>
          </a:p>
          <a:p>
            <a:pPr algn="just" eaLnBrk="1" hangingPunct="1"/>
            <a:endParaRPr lang="uk-UA" altLang="uk-UA" sz="1400">
              <a:solidFill>
                <a:srgbClr val="0000CC"/>
              </a:solidFill>
              <a:cs typeface="Times New Roman" pitchFamily="18" charset="0"/>
            </a:endParaRPr>
          </a:p>
          <a:p>
            <a:pPr algn="just" eaLnBrk="1" hangingPunct="1"/>
            <a:r>
              <a:rPr lang="uk-UA" altLang="uk-UA" sz="1400" b="1">
                <a:solidFill>
                  <a:srgbClr val="0000CC"/>
                </a:solidFill>
                <a:cs typeface="Times New Roman" pitchFamily="18" charset="0"/>
              </a:rPr>
              <a:t>Видані фахові видання:</a:t>
            </a:r>
            <a:r>
              <a:rPr lang="uk-UA" altLang="uk-UA" sz="1400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  <a:p>
            <a:pPr algn="just" eaLnBrk="1" hangingPunct="1"/>
            <a:endParaRPr lang="uk-UA" altLang="uk-UA" sz="1400">
              <a:solidFill>
                <a:srgbClr val="0000CC"/>
              </a:solidFill>
              <a:cs typeface="Times New Roman" pitchFamily="18" charset="0"/>
            </a:endParaRPr>
          </a:p>
          <a:p>
            <a:pPr algn="just" eaLnBrk="1" hangingPunct="1">
              <a:buFont typeface="Arial" charset="0"/>
              <a:buAutoNum type="arabicPeriod"/>
            </a:pPr>
            <a:r>
              <a:rPr lang="uk-UA" altLang="uk-UA" sz="1400">
                <a:solidFill>
                  <a:srgbClr val="0000CC"/>
                </a:solidFill>
                <a:cs typeface="Times New Roman" pitchFamily="18" charset="0"/>
              </a:rPr>
              <a:t>Карпатика</a:t>
            </a:r>
          </a:p>
          <a:p>
            <a:pPr algn="just" eaLnBrk="1" hangingPunct="1">
              <a:buFont typeface="Arial" charset="0"/>
              <a:buAutoNum type="arabicPeriod"/>
            </a:pPr>
            <a:r>
              <a:rPr lang="uk-UA" altLang="uk-UA" sz="1400">
                <a:solidFill>
                  <a:srgbClr val="0000CC"/>
                </a:solidFill>
                <a:cs typeface="Times New Roman" pitchFamily="18" charset="0"/>
              </a:rPr>
              <a:t>Студія Словакістика</a:t>
            </a:r>
          </a:p>
          <a:p>
            <a:pPr algn="just" eaLnBrk="1" hangingPunct="1">
              <a:buFont typeface="Arial" charset="0"/>
              <a:buAutoNum type="arabicPeriod"/>
            </a:pPr>
            <a:r>
              <a:rPr lang="uk-UA" altLang="uk-UA" sz="1400">
                <a:solidFill>
                  <a:srgbClr val="0000CC"/>
                </a:solidFill>
                <a:cs typeface="Times New Roman" pitchFamily="18" charset="0"/>
              </a:rPr>
              <a:t>Сучасні дослідження іноземної філології</a:t>
            </a:r>
          </a:p>
          <a:p>
            <a:pPr algn="just" eaLnBrk="1" hangingPunct="1">
              <a:buFont typeface="Arial" charset="0"/>
              <a:buAutoNum type="arabicPeriod"/>
            </a:pPr>
            <a:r>
              <a:rPr lang="uk-UA" altLang="uk-UA" sz="1400">
                <a:solidFill>
                  <a:srgbClr val="0000CC"/>
                </a:solidFill>
                <a:cs typeface="Times New Roman" pitchFamily="18" charset="0"/>
              </a:rPr>
              <a:t>Сучасні проблеми мовознавства та літературознавства</a:t>
            </a:r>
          </a:p>
          <a:p>
            <a:pPr algn="just" eaLnBrk="1" hangingPunct="1">
              <a:buFont typeface="Arial" charset="0"/>
              <a:buAutoNum type="arabicPeriod"/>
            </a:pPr>
            <a:r>
              <a:rPr lang="uk-UA" altLang="uk-UA" sz="1400">
                <a:solidFill>
                  <a:srgbClr val="0000CC"/>
                </a:solidFill>
                <a:cs typeface="Times New Roman" pitchFamily="18" charset="0"/>
              </a:rPr>
              <a:t>Журнал «Проблеми дитячої педіатрії»</a:t>
            </a:r>
          </a:p>
          <a:p>
            <a:pPr algn="just" eaLnBrk="1" hangingPunct="1">
              <a:buFont typeface="Arial" charset="0"/>
              <a:buAutoNum type="arabicPeriod"/>
            </a:pPr>
            <a:r>
              <a:rPr lang="uk-UA" altLang="uk-UA" sz="1400">
                <a:solidFill>
                  <a:srgbClr val="0000CC"/>
                </a:solidFill>
                <a:cs typeface="Times New Roman" pitchFamily="18" charset="0"/>
              </a:rPr>
              <a:t>Публічне право</a:t>
            </a:r>
            <a:r>
              <a:rPr lang="ru-RU" altLang="uk-UA" sz="1400">
                <a:solidFill>
                  <a:srgbClr val="0000CC"/>
                </a:solidFill>
                <a:cs typeface="Times New Roman" pitchFamily="18" charset="0"/>
              </a:rPr>
              <a:t> </a:t>
            </a:r>
            <a:endParaRPr lang="uk-UA" altLang="uk-UA" sz="1400">
              <a:solidFill>
                <a:srgbClr val="0000CC"/>
              </a:solidFill>
              <a:cs typeface="Times New Roman" pitchFamily="18" charset="0"/>
            </a:endParaRPr>
          </a:p>
          <a:p>
            <a:pPr algn="just" eaLnBrk="1" hangingPunct="1">
              <a:buFont typeface="Arial" charset="0"/>
              <a:buAutoNum type="arabicPeriod"/>
            </a:pPr>
            <a:r>
              <a:rPr lang="ru-RU" altLang="uk-UA" sz="1400">
                <a:solidFill>
                  <a:srgbClr val="0000CC"/>
                </a:solidFill>
                <a:cs typeface="Times New Roman" pitchFamily="18" charset="0"/>
              </a:rPr>
              <a:t>Міжнародний науковий вісник</a:t>
            </a:r>
            <a:endParaRPr lang="uk-UA" altLang="uk-UA" sz="1400">
              <a:solidFill>
                <a:srgbClr val="0000CC"/>
              </a:solidFill>
              <a:cs typeface="Times New Roman" pitchFamily="18" charset="0"/>
            </a:endParaRPr>
          </a:p>
          <a:p>
            <a:pPr algn="just" eaLnBrk="1" hangingPunct="1">
              <a:buFont typeface="Arial" charset="0"/>
              <a:buAutoNum type="arabicPeriod"/>
            </a:pPr>
            <a:r>
              <a:rPr lang="ru-RU" altLang="uk-UA" sz="1400">
                <a:solidFill>
                  <a:srgbClr val="0000CC"/>
                </a:solidFill>
                <a:cs typeface="Times New Roman" pitchFamily="18" charset="0"/>
              </a:rPr>
              <a:t>Наукові записки історико-релігійні студії “Логос”</a:t>
            </a:r>
            <a:endParaRPr lang="uk-UA" altLang="uk-UA" sz="140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23850" y="260350"/>
            <a:ext cx="8424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uk-UA" sz="2400" b="1"/>
              <a:t>Науковий вісник УжНУ та періодичні фахові видання</a:t>
            </a:r>
            <a:endParaRPr lang="uk-UA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23850" y="260350"/>
            <a:ext cx="9144000" cy="54927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uk-UA" sz="2800" b="1" dirty="0" smtClean="0">
                <a:solidFill>
                  <a:schemeClr val="tx1"/>
                </a:solidFill>
              </a:rPr>
              <a:t>Конференції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675" name="Rectangle 8"/>
          <p:cNvSpPr>
            <a:spLocks noRot="1" noChangeArrowheads="1"/>
          </p:cNvSpPr>
          <p:nvPr/>
        </p:nvSpPr>
        <p:spPr bwMode="auto">
          <a:xfrm>
            <a:off x="0" y="908050"/>
            <a:ext cx="9144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uk-UA" b="1">
                <a:solidFill>
                  <a:srgbClr val="0033CC"/>
                </a:solidFill>
              </a:rPr>
              <a:t>		</a:t>
            </a:r>
            <a:r>
              <a:rPr lang="uk-UA" altLang="uk-UA" sz="1400" b="1">
                <a:solidFill>
                  <a:srgbClr val="0000CC"/>
                </a:solidFill>
              </a:rPr>
              <a:t>У 2013 році в УжНУ проведено </a:t>
            </a:r>
            <a:r>
              <a:rPr lang="en-US" altLang="uk-UA" sz="1400" b="1">
                <a:solidFill>
                  <a:srgbClr val="0000CC"/>
                </a:solidFill>
              </a:rPr>
              <a:t>2</a:t>
            </a:r>
            <a:r>
              <a:rPr lang="uk-UA" altLang="uk-UA" sz="1400" b="1">
                <a:solidFill>
                  <a:srgbClr val="0000CC"/>
                </a:solidFill>
              </a:rPr>
              <a:t>5 наукових конференцій, </a:t>
            </a:r>
          </a:p>
          <a:p>
            <a:pPr marL="533400" indent="-5334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uk-UA" sz="1400" b="1">
                <a:solidFill>
                  <a:srgbClr val="0000CC"/>
                </a:solidFill>
              </a:rPr>
              <a:t>	у тому числі </a:t>
            </a:r>
            <a:r>
              <a:rPr lang="en-US" altLang="uk-UA" sz="1400" b="1">
                <a:solidFill>
                  <a:srgbClr val="0000CC"/>
                </a:solidFill>
              </a:rPr>
              <a:t>1</a:t>
            </a:r>
            <a:r>
              <a:rPr lang="uk-UA" altLang="uk-UA" sz="1400" b="1">
                <a:solidFill>
                  <a:srgbClr val="0000CC"/>
                </a:solidFill>
              </a:rPr>
              <a:t>8</a:t>
            </a:r>
            <a:r>
              <a:rPr lang="ru-RU" altLang="uk-UA" sz="1400" b="1">
                <a:solidFill>
                  <a:srgbClr val="0000CC"/>
                </a:solidFill>
              </a:rPr>
              <a:t>  </a:t>
            </a:r>
            <a:r>
              <a:rPr lang="uk-UA" altLang="uk-UA" sz="1400" b="1">
                <a:solidFill>
                  <a:srgbClr val="0000CC"/>
                </a:solidFill>
              </a:rPr>
              <a:t>міжнародних</a:t>
            </a:r>
            <a:r>
              <a:rPr lang="en-US" altLang="uk-UA" sz="1400" b="1">
                <a:solidFill>
                  <a:srgbClr val="0000CC"/>
                </a:solidFill>
              </a:rPr>
              <a:t>:</a:t>
            </a:r>
            <a:endParaRPr lang="uk-UA" altLang="uk-UA" sz="1400" b="1">
              <a:solidFill>
                <a:srgbClr val="0000CC"/>
              </a:solidFill>
            </a:endParaRPr>
          </a:p>
          <a:p>
            <a:pPr marL="533400" indent="-533400"/>
            <a:endParaRPr lang="uk-UA" altLang="uk-UA" b="1">
              <a:solidFill>
                <a:srgbClr val="0000CC"/>
              </a:solidFill>
            </a:endParaRPr>
          </a:p>
          <a:p>
            <a:pPr marL="533400" indent="-5334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2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1. «Актуальні питання в лікуванні та профілактиці стоматологічних захворювань». </a:t>
            </a:r>
          </a:p>
          <a:p>
            <a:pPr marL="533400" indent="-5334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2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2. «Закарпатські Волошинські читання». </a:t>
            </a:r>
          </a:p>
          <a:p>
            <a:pPr marL="533400" indent="-5334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2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3. «Сучасні аспекти лікування раку молочної залози». </a:t>
            </a:r>
          </a:p>
          <a:p>
            <a:pPr marL="533400" indent="-5334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2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4. «Науковий потенціал молоді – прогрес медицини майбутнього».</a:t>
            </a:r>
          </a:p>
          <a:p>
            <a:pPr marL="533400" indent="-5334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2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5. «Вода і здоров’я людини». </a:t>
            </a:r>
          </a:p>
          <a:p>
            <a:pPr marL="533400" indent="-5334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20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6. «Закарпатські правові читання»</a:t>
            </a:r>
            <a:r>
              <a:rPr lang="uk-UA" altLang="uk-UA" sz="120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  <a:p>
            <a:pPr marL="533400" indent="-5334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200">
                <a:solidFill>
                  <a:srgbClr val="0000CC"/>
                </a:solidFill>
              </a:rPr>
              <a:t>7. «Розвиток єдиного європейського освітнього простору: поєднання кращого зарубіжного досвіду з національними традиціями». Словаччина</a:t>
            </a:r>
            <a:r>
              <a:rPr lang="uk-UA" altLang="uk-UA" sz="120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  <a:p>
            <a:pPr marL="533400" indent="-5334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200">
                <a:solidFill>
                  <a:srgbClr val="0000CC"/>
                </a:solidFill>
              </a:rPr>
              <a:t>8. «Міжетнічна та міжконфесійна толерантність як чинник консолідації українського суспільства». </a:t>
            </a:r>
          </a:p>
          <a:p>
            <a:pPr marL="533400" indent="-5334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200">
                <a:solidFill>
                  <a:srgbClr val="0000CC"/>
                </a:solidFill>
              </a:rPr>
              <a:t>9. «Розширення та розбудова інфраструктури у рамках транскордонного співробітництва». </a:t>
            </a:r>
          </a:p>
          <a:p>
            <a:pPr marL="533400" indent="-5334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200">
                <a:solidFill>
                  <a:srgbClr val="0000CC"/>
                </a:solidFill>
              </a:rPr>
              <a:t>10. </a:t>
            </a:r>
            <a:r>
              <a:rPr lang="en-US" altLang="uk-UA" sz="1200">
                <a:solidFill>
                  <a:srgbClr val="0000CC"/>
                </a:solidFill>
              </a:rPr>
              <a:t>V</a:t>
            </a:r>
            <a:r>
              <a:rPr lang="uk-UA" altLang="uk-UA" sz="1200">
                <a:solidFill>
                  <a:srgbClr val="0000CC"/>
                </a:solidFill>
              </a:rPr>
              <a:t> з’їзд нейрохірургів.</a:t>
            </a:r>
          </a:p>
          <a:p>
            <a:pPr marL="533400" indent="-5334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200">
                <a:solidFill>
                  <a:srgbClr val="0000CC"/>
                </a:solidFill>
              </a:rPr>
              <a:t>11. Ювілейні гунгарологічні читання. </a:t>
            </a:r>
          </a:p>
          <a:p>
            <a:pPr marL="533400" indent="-5334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200">
                <a:solidFill>
                  <a:srgbClr val="0000CC"/>
                </a:solidFill>
              </a:rPr>
              <a:t>12. Ужгородські ентомологічні читання. </a:t>
            </a:r>
          </a:p>
          <a:p>
            <a:pPr marL="533400" indent="-5334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200">
                <a:solidFill>
                  <a:srgbClr val="0000CC"/>
                </a:solidFill>
              </a:rPr>
              <a:t>13. 2-й міжнародний конгрес «Біомедицина в щелепно-ліцевій області». м. Кошице, Словаччина. </a:t>
            </a:r>
            <a:endParaRPr lang="uk-UA" altLang="uk-UA" sz="1200">
              <a:solidFill>
                <a:srgbClr val="0000CC"/>
              </a:solidFill>
              <a:cs typeface="Times New Roman" pitchFamily="18" charset="0"/>
            </a:endParaRPr>
          </a:p>
          <a:p>
            <a:pPr marL="533400" indent="-5334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200">
                <a:solidFill>
                  <a:srgbClr val="0000CC"/>
                </a:solidFill>
              </a:rPr>
              <a:t>14. «Європейська юридична освіта і наука». </a:t>
            </a:r>
          </a:p>
          <a:p>
            <a:pPr marL="533400" indent="-5334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200">
                <a:solidFill>
                  <a:srgbClr val="0000CC"/>
                </a:solidFill>
              </a:rPr>
              <a:t>15. «Перспективи розвитку європейського університету в контексті широкої інноваційної стратегії». Угорщина.</a:t>
            </a:r>
          </a:p>
          <a:p>
            <a:pPr marL="533400" indent="-5334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200">
                <a:solidFill>
                  <a:srgbClr val="0000CC"/>
                </a:solidFill>
              </a:rPr>
              <a:t>16. «Інформаційні технології як інноваційний шлях до розвитку України». </a:t>
            </a:r>
          </a:p>
          <a:p>
            <a:pPr marL="533400" indent="-5334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200">
                <a:solidFill>
                  <a:srgbClr val="0000CC"/>
                </a:solidFill>
              </a:rPr>
              <a:t>17. «Актуальні проблеми соціальної роботи: волонтерство як важливий ресурс соціальної роботи». </a:t>
            </a:r>
          </a:p>
          <a:p>
            <a:pPr marL="533400" indent="-5334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200">
                <a:solidFill>
                  <a:srgbClr val="0000CC"/>
                </a:solidFill>
              </a:rPr>
              <a:t>18. «Адміністративна реформа в Україні: уроки країн Центрально-Східної Європи». </a:t>
            </a:r>
          </a:p>
          <a:p>
            <a:pPr marL="533400" indent="-533400"/>
            <a:endParaRPr lang="uk-UA" altLang="uk-UA" sz="1900" b="1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252413" y="404813"/>
            <a:ext cx="8510588" cy="287337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uk-UA" sz="2400" b="1" dirty="0" smtClean="0">
                <a:solidFill>
                  <a:schemeClr val="tx1"/>
                </a:solidFill>
              </a:rPr>
              <a:t>Виставки</a:t>
            </a:r>
            <a:endParaRPr lang="ru-RU" sz="3000" b="1" dirty="0" smtClean="0">
              <a:solidFill>
                <a:schemeClr val="tx1"/>
              </a:solidFill>
            </a:endParaRPr>
          </a:p>
        </p:txBody>
      </p:sp>
      <p:sp>
        <p:nvSpPr>
          <p:cNvPr id="29699" name="Rectangle 9"/>
          <p:cNvSpPr>
            <a:spLocks noChangeArrowheads="1"/>
          </p:cNvSpPr>
          <p:nvPr/>
        </p:nvSpPr>
        <p:spPr bwMode="auto">
          <a:xfrm>
            <a:off x="-252413" y="765175"/>
            <a:ext cx="9396413" cy="63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/>
            <a:r>
              <a:rPr lang="uk-UA" altLang="uk-UA" sz="1400">
                <a:solidFill>
                  <a:srgbClr val="0000CC"/>
                </a:solidFill>
              </a:rPr>
              <a:t>		</a:t>
            </a:r>
            <a:r>
              <a:rPr lang="uk-UA" altLang="uk-UA" sz="1400" b="1">
                <a:solidFill>
                  <a:srgbClr val="0000CC"/>
                </a:solidFill>
              </a:rPr>
              <a:t>Представлено 14 експонатів на 13 виставках, в т.ч. 11 міжнародних</a:t>
            </a:r>
            <a:r>
              <a:rPr lang="en-US" altLang="uk-UA" sz="1400" b="1">
                <a:solidFill>
                  <a:srgbClr val="0000CC"/>
                </a:solidFill>
              </a:rPr>
              <a:t>:</a:t>
            </a:r>
            <a:endParaRPr lang="uk-UA" altLang="uk-UA" sz="1400" b="1">
              <a:solidFill>
                <a:srgbClr val="0000CC"/>
              </a:solidFill>
            </a:endParaRPr>
          </a:p>
          <a:p>
            <a:pPr marL="342900" indent="-342900" eaLnBrk="0" hangingPunct="0"/>
            <a:endParaRPr lang="uk-UA" altLang="uk-UA" sz="1400" b="1">
              <a:solidFill>
                <a:srgbClr val="0000CC"/>
              </a:solidFill>
            </a:endParaRPr>
          </a:p>
          <a:p>
            <a:pPr marL="342900" indent="-342900" eaLnBrk="0" hangingPunct="0"/>
            <a:r>
              <a:rPr lang="uk-UA" altLang="uk-UA" sz="1400">
                <a:solidFill>
                  <a:srgbClr val="0000CC"/>
                </a:solidFill>
              </a:rPr>
              <a:t>		XXVІ Міжнародна науково-практична конференція </a:t>
            </a:r>
            <a:r>
              <a:rPr lang="en-US" altLang="uk-UA" sz="1400">
                <a:solidFill>
                  <a:srgbClr val="0000CC"/>
                </a:solidFill>
              </a:rPr>
              <a:t>“</a:t>
            </a:r>
            <a:r>
              <a:rPr lang="uk-UA" altLang="uk-UA" sz="1400">
                <a:solidFill>
                  <a:srgbClr val="0000CC"/>
                </a:solidFill>
              </a:rPr>
              <a:t>Розвиток єдиного європейського освітнього простору: поєднання зарубіжного досвіду з національними традиціями</a:t>
            </a:r>
            <a:r>
              <a:rPr lang="en-US" altLang="uk-UA" sz="1400">
                <a:solidFill>
                  <a:srgbClr val="0000CC"/>
                </a:solidFill>
              </a:rPr>
              <a:t>”</a:t>
            </a:r>
            <a:r>
              <a:rPr lang="uk-UA" altLang="uk-UA" sz="1400">
                <a:solidFill>
                  <a:srgbClr val="0000CC"/>
                </a:solidFill>
              </a:rPr>
              <a:t> (Україна – Словаччина – Угорщина, 21-24 травня). В рамках конф.- виставка </a:t>
            </a:r>
            <a:r>
              <a:rPr lang="en-US" altLang="uk-UA" sz="1400">
                <a:solidFill>
                  <a:srgbClr val="0000CC"/>
                </a:solidFill>
              </a:rPr>
              <a:t>“</a:t>
            </a:r>
            <a:r>
              <a:rPr lang="uk-UA" altLang="uk-UA" sz="1400">
                <a:solidFill>
                  <a:srgbClr val="0000CC"/>
                </a:solidFill>
              </a:rPr>
              <a:t>Використання інформаційних технологій в міжнародній діяльності університету</a:t>
            </a:r>
            <a:r>
              <a:rPr lang="en-US" altLang="uk-UA" sz="1400">
                <a:solidFill>
                  <a:srgbClr val="0000CC"/>
                </a:solidFill>
              </a:rPr>
              <a:t>”</a:t>
            </a:r>
            <a:r>
              <a:rPr lang="uk-UA" altLang="uk-UA" sz="1400">
                <a:solidFill>
                  <a:srgbClr val="0000CC"/>
                </a:solidFill>
              </a:rPr>
              <a:t>.</a:t>
            </a:r>
          </a:p>
          <a:p>
            <a:pPr marL="342900" indent="-342900" eaLnBrk="0" hangingPunct="0"/>
            <a:r>
              <a:rPr lang="uk-UA" altLang="uk-UA" sz="1400">
                <a:solidFill>
                  <a:srgbClr val="0000CC"/>
                </a:solidFill>
              </a:rPr>
              <a:t>		V міжнародний симпозіум </a:t>
            </a:r>
            <a:r>
              <a:rPr lang="en-US" altLang="uk-UA" sz="1400">
                <a:solidFill>
                  <a:srgbClr val="0000CC"/>
                </a:solidFill>
              </a:rPr>
              <a:t>“</a:t>
            </a:r>
            <a:r>
              <a:rPr lang="uk-UA" altLang="uk-UA" sz="1400">
                <a:solidFill>
                  <a:srgbClr val="0000CC"/>
                </a:solidFill>
              </a:rPr>
              <a:t>Трансфер технологій: від науки до бізнесу</a:t>
            </a:r>
            <a:r>
              <a:rPr lang="en-US" altLang="uk-UA" sz="1400">
                <a:solidFill>
                  <a:srgbClr val="0000CC"/>
                </a:solidFill>
              </a:rPr>
              <a:t>”</a:t>
            </a:r>
            <a:r>
              <a:rPr lang="uk-UA" altLang="uk-UA" sz="1400">
                <a:solidFill>
                  <a:srgbClr val="0000CC"/>
                </a:solidFill>
              </a:rPr>
              <a:t> та ХVII Міжнародну науково-практична конференція "Актуальні питання розвитку інноваційної діяльності" (16 - 20 вересня  2013 р., </a:t>
            </a:r>
          </a:p>
          <a:p>
            <a:pPr marL="342900" indent="-342900" eaLnBrk="0" hangingPunct="0"/>
            <a:r>
              <a:rPr lang="uk-UA" altLang="uk-UA" sz="1400">
                <a:solidFill>
                  <a:srgbClr val="0000CC"/>
                </a:solidFill>
              </a:rPr>
              <a:t>	м. Алушта).</a:t>
            </a:r>
          </a:p>
          <a:p>
            <a:pPr marL="342900" indent="-342900" eaLnBrk="0" hangingPunct="0"/>
            <a:r>
              <a:rPr lang="uk-UA" altLang="uk-UA" sz="1400">
                <a:solidFill>
                  <a:srgbClr val="0000CC"/>
                </a:solidFill>
              </a:rPr>
              <a:t>		Міжнародна науково-практична конференція "Науковий парк та інноваційна інфраструктура університету як основа розвитку освіти і науки" (4 - 5 жовтня, м. Луцьк).</a:t>
            </a:r>
          </a:p>
          <a:p>
            <a:pPr marL="342900" indent="-342900" eaLnBrk="0" hangingPunct="0"/>
            <a:r>
              <a:rPr lang="uk-UA" altLang="uk-UA" sz="1400">
                <a:solidFill>
                  <a:srgbClr val="0000CC"/>
                </a:solidFill>
              </a:rPr>
              <a:t>		6-а Міжнародна спеціалізована виставка “Високі технології - 2013”. Спеціалізована експозиція “Нi-Tech Наука та освіта”(15 - 17 жовтня , м. Київ).</a:t>
            </a:r>
          </a:p>
          <a:p>
            <a:pPr marL="342900" indent="-342900" eaLnBrk="0" hangingPunct="0"/>
            <a:r>
              <a:rPr lang="uk-UA" altLang="uk-UA" sz="1400">
                <a:solidFill>
                  <a:srgbClr val="0000CC"/>
                </a:solidFill>
              </a:rPr>
              <a:t>		П’ята виставка-презентація “Інноватика в сучасній освіті”. ( 22 - 24 жовтня, м. Київ).</a:t>
            </a:r>
          </a:p>
          <a:p>
            <a:pPr marL="342900" indent="-342900" eaLnBrk="0" hangingPunct="0"/>
            <a:r>
              <a:rPr lang="uk-UA" altLang="uk-UA" sz="1400">
                <a:solidFill>
                  <a:srgbClr val="0000CC"/>
                </a:solidFill>
              </a:rPr>
              <a:t>		Міжнародний науково-технічний форум "Наука. Інновації. Технології - 2013" (15-17 жовтня, м. Київ).</a:t>
            </a:r>
          </a:p>
          <a:p>
            <a:pPr marL="342900" indent="-342900" eaLnBrk="0" hangingPunct="0"/>
            <a:r>
              <a:rPr lang="uk-UA" altLang="uk-UA" sz="1400">
                <a:solidFill>
                  <a:srgbClr val="0000CC"/>
                </a:solidFill>
              </a:rPr>
              <a:t>		Міжнародна спеціалізована виставка "Безпека - 2013" (15-17 жовтня, м. Київ).</a:t>
            </a:r>
          </a:p>
          <a:p>
            <a:pPr marL="342900" indent="-342900" eaLnBrk="0" hangingPunct="0"/>
            <a:r>
              <a:rPr lang="uk-UA" altLang="uk-UA" sz="1400">
                <a:solidFill>
                  <a:srgbClr val="0000CC"/>
                </a:solidFill>
              </a:rPr>
              <a:t>		Міжнародна українсько-японська конференція з питань науково-промислового співробітництва </a:t>
            </a:r>
          </a:p>
          <a:p>
            <a:pPr marL="342900" indent="-342900" eaLnBrk="0" hangingPunct="0"/>
            <a:r>
              <a:rPr lang="uk-UA" altLang="uk-UA" sz="1400">
                <a:solidFill>
                  <a:srgbClr val="0000CC"/>
                </a:solidFill>
              </a:rPr>
              <a:t>	(24-25 жовтня, м. Одеса).</a:t>
            </a:r>
          </a:p>
          <a:p>
            <a:pPr marL="342900" indent="-342900" eaLnBrk="0" hangingPunct="0"/>
            <a:r>
              <a:rPr lang="uk-UA" altLang="uk-UA" sz="1400">
                <a:solidFill>
                  <a:srgbClr val="0000CC"/>
                </a:solidFill>
              </a:rPr>
              <a:t>		Міжнародна виставка «Освіта та кар’єра - 2013» (14-16 листопада, м. Київ).</a:t>
            </a:r>
          </a:p>
          <a:p>
            <a:pPr marL="342900" indent="-342900" eaLnBrk="0" hangingPunct="0"/>
            <a:r>
              <a:rPr lang="uk-UA" altLang="uk-UA" sz="1400">
                <a:solidFill>
                  <a:srgbClr val="0000CC"/>
                </a:solidFill>
              </a:rPr>
              <a:t>		Міжнародна науково-практична конференція "Енергоефективний університет" (21-22 листопада </a:t>
            </a:r>
          </a:p>
          <a:p>
            <a:pPr marL="342900" indent="-342900" eaLnBrk="0" hangingPunct="0"/>
            <a:r>
              <a:rPr lang="uk-UA" altLang="uk-UA" sz="1400">
                <a:solidFill>
                  <a:srgbClr val="0000CC"/>
                </a:solidFill>
              </a:rPr>
              <a:t>	м. Київ).</a:t>
            </a:r>
          </a:p>
          <a:p>
            <a:pPr marL="342900" indent="-342900" eaLnBrk="0" hangingPunct="0"/>
            <a:r>
              <a:rPr lang="uk-UA" altLang="uk-UA" sz="1400">
                <a:solidFill>
                  <a:srgbClr val="0000CC"/>
                </a:solidFill>
              </a:rPr>
              <a:t>		XXVІI Міжнародна науково-практична конференція «Перспективи розвитку європейського університету в контексті широкої інноваційної стратегії» (26-29 листопада, Україна - Угорщина). В рамках конф.-виставка «Міжнародне співробітництво в галузі освіти і науки: інноваційний підхід».</a:t>
            </a:r>
          </a:p>
          <a:p>
            <a:pPr marL="342900" indent="-342900" eaLnBrk="0" hangingPunct="0"/>
            <a:r>
              <a:rPr lang="uk-UA" altLang="uk-UA" sz="1400">
                <a:solidFill>
                  <a:srgbClr val="0000CC"/>
                </a:solidFill>
              </a:rPr>
              <a:t>		Міжнародна конференція </a:t>
            </a:r>
            <a:r>
              <a:rPr lang="en-US" altLang="uk-UA" sz="1400">
                <a:solidFill>
                  <a:srgbClr val="0000CC"/>
                </a:solidFill>
              </a:rPr>
              <a:t>“</a:t>
            </a:r>
            <a:r>
              <a:rPr lang="uk-UA" altLang="uk-UA" sz="1400">
                <a:solidFill>
                  <a:srgbClr val="0000CC"/>
                </a:solidFill>
              </a:rPr>
              <a:t>Інформаційні технології як інноваційний шлях розвитку України</a:t>
            </a:r>
            <a:r>
              <a:rPr lang="en-US" altLang="uk-UA" sz="1400">
                <a:solidFill>
                  <a:srgbClr val="0000CC"/>
                </a:solidFill>
              </a:rPr>
              <a:t>”</a:t>
            </a:r>
            <a:r>
              <a:rPr lang="uk-UA" altLang="uk-UA" sz="1400">
                <a:solidFill>
                  <a:srgbClr val="0000CC"/>
                </a:solidFill>
              </a:rPr>
              <a:t>. </a:t>
            </a:r>
          </a:p>
          <a:p>
            <a:pPr marL="342900" indent="-342900" eaLnBrk="0" hangingPunct="0"/>
            <a:r>
              <a:rPr lang="uk-UA" altLang="uk-UA" sz="1400">
                <a:solidFill>
                  <a:srgbClr val="0000CC"/>
                </a:solidFill>
              </a:rPr>
              <a:t>	В рамках конф.- виставка (грудень, м. Ужгород).</a:t>
            </a:r>
          </a:p>
          <a:p>
            <a:pPr marL="342900" indent="-342900" eaLnBrk="0" hangingPunct="0"/>
            <a:r>
              <a:rPr lang="uk-UA" altLang="uk-UA" sz="1400">
                <a:solidFill>
                  <a:srgbClr val="0000CC"/>
                </a:solidFill>
              </a:rPr>
              <a:t>		</a:t>
            </a:r>
            <a:r>
              <a:rPr lang="en-US" altLang="uk-UA" sz="1400">
                <a:solidFill>
                  <a:srgbClr val="0000CC"/>
                </a:solidFill>
              </a:rPr>
              <a:t>V</a:t>
            </a:r>
            <a:r>
              <a:rPr lang="uk-UA" altLang="uk-UA" sz="1400">
                <a:solidFill>
                  <a:srgbClr val="0000CC"/>
                </a:solidFill>
              </a:rPr>
              <a:t> науково-практична конференція </a:t>
            </a:r>
            <a:r>
              <a:rPr lang="en-US" altLang="uk-UA" sz="1400">
                <a:solidFill>
                  <a:srgbClr val="0000CC"/>
                </a:solidFill>
              </a:rPr>
              <a:t>“</a:t>
            </a:r>
            <a:r>
              <a:rPr lang="uk-UA" altLang="uk-UA" sz="1400">
                <a:solidFill>
                  <a:srgbClr val="0000CC"/>
                </a:solidFill>
              </a:rPr>
              <a:t>Електроніка та інформаційні технології</a:t>
            </a:r>
            <a:r>
              <a:rPr lang="en-US" altLang="uk-UA" sz="1400">
                <a:solidFill>
                  <a:srgbClr val="0000CC"/>
                </a:solidFill>
              </a:rPr>
              <a:t>”</a:t>
            </a:r>
            <a:r>
              <a:rPr lang="uk-UA" altLang="uk-UA" sz="1400">
                <a:solidFill>
                  <a:srgbClr val="0000CC"/>
                </a:solidFill>
              </a:rPr>
              <a:t> (29 серпня – 1 вересня , Чинадієво).</a:t>
            </a:r>
            <a:r>
              <a:rPr lang="en-US" altLang="uk-UA" sz="1400">
                <a:solidFill>
                  <a:srgbClr val="0000CC"/>
                </a:solidFill>
              </a:rPr>
              <a:t> </a:t>
            </a:r>
            <a:r>
              <a:rPr lang="uk-UA" altLang="uk-UA" sz="1400">
                <a:solidFill>
                  <a:srgbClr val="0000CC"/>
                </a:solidFill>
              </a:rPr>
              <a:t> В рамках конф. – виставка «Практика використання інформаційних технологій в УжНУ.</a:t>
            </a:r>
          </a:p>
          <a:p>
            <a:pPr lvl="1"/>
            <a:endParaRPr lang="uk-UA" altLang="uk-UA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214313" y="357188"/>
            <a:ext cx="8510588" cy="287337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uk-UA" sz="2400" b="1" dirty="0" smtClean="0">
                <a:solidFill>
                  <a:schemeClr val="tx1"/>
                </a:solidFill>
              </a:rPr>
              <a:t>Виставки</a:t>
            </a:r>
            <a:endParaRPr lang="ru-RU" sz="3000" b="1" dirty="0" smtClean="0">
              <a:solidFill>
                <a:schemeClr val="tx1"/>
              </a:solidFill>
            </a:endParaRPr>
          </a:p>
        </p:txBody>
      </p:sp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107950" y="1052513"/>
            <a:ext cx="90360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/>
            <a:r>
              <a:rPr lang="uk-UA" altLang="uk-UA" sz="1400">
                <a:solidFill>
                  <a:srgbClr val="0000CC"/>
                </a:solidFill>
              </a:rPr>
              <a:t>		</a:t>
            </a:r>
            <a:r>
              <a:rPr lang="uk-UA" altLang="uk-UA" b="1">
                <a:solidFill>
                  <a:srgbClr val="0000CC"/>
                </a:solidFill>
              </a:rPr>
              <a:t>Отримано 5 нагород за міжнародні виставки</a:t>
            </a:r>
            <a:r>
              <a:rPr lang="en-US" altLang="uk-UA" b="1">
                <a:solidFill>
                  <a:srgbClr val="0000CC"/>
                </a:solidFill>
              </a:rPr>
              <a:t>:</a:t>
            </a:r>
            <a:endParaRPr lang="uk-UA" altLang="uk-UA" b="1">
              <a:solidFill>
                <a:srgbClr val="0000CC"/>
              </a:solidFill>
            </a:endParaRPr>
          </a:p>
          <a:p>
            <a:pPr marL="342900" indent="-342900" eaLnBrk="0" hangingPunct="0"/>
            <a:endParaRPr lang="uk-UA" altLang="uk-UA">
              <a:solidFill>
                <a:srgbClr val="0000CC"/>
              </a:solidFill>
            </a:endParaRPr>
          </a:p>
          <a:p>
            <a:pPr marL="342900" indent="-342900" eaLnBrk="0" hangingPunct="0"/>
            <a:r>
              <a:rPr lang="uk-UA" altLang="uk-UA">
                <a:solidFill>
                  <a:srgbClr val="0000CC"/>
                </a:solidFill>
              </a:rPr>
              <a:t>		Диплом за кращу міжнародну наукову виставку на </a:t>
            </a:r>
            <a:r>
              <a:rPr lang="ru-RU" altLang="uk-UA">
                <a:solidFill>
                  <a:srgbClr val="0000CC"/>
                </a:solidFill>
              </a:rPr>
              <a:t>XXV</a:t>
            </a:r>
            <a:r>
              <a:rPr lang="uk-UA" altLang="uk-UA">
                <a:solidFill>
                  <a:srgbClr val="0000CC"/>
                </a:solidFill>
              </a:rPr>
              <a:t>І</a:t>
            </a:r>
            <a:r>
              <a:rPr lang="ru-RU" altLang="uk-UA">
                <a:solidFill>
                  <a:srgbClr val="0000CC"/>
                </a:solidFill>
              </a:rPr>
              <a:t>I </a:t>
            </a:r>
            <a:r>
              <a:rPr lang="uk-UA" altLang="uk-UA">
                <a:solidFill>
                  <a:srgbClr val="0000CC"/>
                </a:solidFill>
              </a:rPr>
              <a:t>Міжнародній науково-практичній конференції «Перспективи розвитку європейського університету в контексті широкої інноваційної стратегії» (26 - 29 листопада 2013 р., Україна - Угорщина).</a:t>
            </a:r>
          </a:p>
          <a:p>
            <a:pPr marL="342900" indent="-342900" eaLnBrk="0" hangingPunct="0"/>
            <a:r>
              <a:rPr lang="uk-UA" altLang="uk-UA">
                <a:solidFill>
                  <a:srgbClr val="0000CC"/>
                </a:solidFill>
              </a:rPr>
              <a:t>		Диплом за кращу міжнародну наукову виставку на XXVІ Міжнародній науково-практичній конференції «Розвиток єдиного європейського освітнього простору: поєднання зарубіжного досвіду з національними традиціями» (Україна – Словаччина – Угорщина, 21 - 24 травня 2013 р.).</a:t>
            </a:r>
          </a:p>
          <a:p>
            <a:pPr marL="342900" indent="-342900" eaLnBrk="0" hangingPunct="0"/>
            <a:r>
              <a:rPr lang="uk-UA" altLang="uk-UA">
                <a:solidFill>
                  <a:srgbClr val="0000CC"/>
                </a:solidFill>
              </a:rPr>
              <a:t>		Диплом за перспективні та актуальні наукові розробки  6 - ї Міжнародної виставки  “Високі технології - 2013”, Спеціалізована експозиція “Нi-Tech Наука та освіта” (15 - 17 жовтня 2013 р., м. Київ). </a:t>
            </a:r>
          </a:p>
          <a:p>
            <a:pPr marL="342900" indent="-342900" eaLnBrk="0" hangingPunct="0"/>
            <a:r>
              <a:rPr lang="uk-UA" altLang="uk-UA">
                <a:solidFill>
                  <a:srgbClr val="0000CC"/>
                </a:solidFill>
              </a:rPr>
              <a:t>		Диплом за активну участь у Міжнародній спеціалізованій виставці </a:t>
            </a:r>
          </a:p>
          <a:p>
            <a:pPr marL="342900" indent="-342900" eaLnBrk="0" hangingPunct="0"/>
            <a:r>
              <a:rPr lang="uk-UA" altLang="uk-UA">
                <a:solidFill>
                  <a:srgbClr val="0000CC"/>
                </a:solidFill>
              </a:rPr>
              <a:t>	«Високі технології-2013» (15 - 17 жовтня 2013 р., м. Київ).</a:t>
            </a:r>
          </a:p>
          <a:p>
            <a:pPr marL="342900" indent="-342900" eaLnBrk="0" hangingPunct="0"/>
            <a:r>
              <a:rPr lang="uk-UA" altLang="uk-UA">
                <a:solidFill>
                  <a:srgbClr val="0000CC"/>
                </a:solidFill>
              </a:rPr>
              <a:t>		Диплом за активну участь у представленні інноваційних технологій  на </a:t>
            </a:r>
          </a:p>
          <a:p>
            <a:pPr marL="342900" indent="-342900" eaLnBrk="0" hangingPunct="0"/>
            <a:r>
              <a:rPr lang="uk-UA" altLang="uk-UA">
                <a:solidFill>
                  <a:srgbClr val="0000CC"/>
                </a:solidFill>
              </a:rPr>
              <a:t>	5 - ій виставці  “Інноватика в сучасній освіті” ( 22 - 24 жовтня 2013 р., м. Київ).</a:t>
            </a:r>
          </a:p>
          <a:p>
            <a:pPr marL="342900" indent="-342900" eaLnBrk="0" hangingPunct="0"/>
            <a:endParaRPr lang="uk-UA" altLang="uk-UA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1938" y="404813"/>
            <a:ext cx="8510587" cy="287337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uk-UA" sz="2800" b="1" dirty="0" smtClean="0">
                <a:solidFill>
                  <a:schemeClr val="tx1"/>
                </a:solidFill>
              </a:rPr>
              <a:t>Патентно-ліцензійна діяльність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1747" name="Rectangle 3"/>
          <p:cNvSpPr>
            <a:spLocks noRot="1" noChangeArrowheads="1"/>
          </p:cNvSpPr>
          <p:nvPr/>
        </p:nvSpPr>
        <p:spPr bwMode="auto">
          <a:xfrm>
            <a:off x="184150" y="836613"/>
            <a:ext cx="88519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zh-CN" sz="2000">
                <a:ea typeface="宋体" pitchFamily="2" charset="-122"/>
              </a:rPr>
              <a:t> </a:t>
            </a:r>
            <a:r>
              <a:rPr lang="uk-UA" altLang="zh-CN" sz="2000"/>
              <a:t>		</a:t>
            </a:r>
            <a:r>
              <a:rPr lang="uk-UA" altLang="uk-UA" sz="1400" b="1">
                <a:solidFill>
                  <a:srgbClr val="0000CC"/>
                </a:solidFill>
              </a:rPr>
              <a:t>У 2013 році університетом отримано 82</a:t>
            </a:r>
            <a:r>
              <a:rPr lang="ru-RU" altLang="uk-UA" sz="1400" b="1">
                <a:solidFill>
                  <a:srgbClr val="0000CC"/>
                </a:solidFill>
              </a:rPr>
              <a:t> </a:t>
            </a:r>
            <a:r>
              <a:rPr lang="uk-UA" altLang="uk-UA" sz="1400" b="1">
                <a:solidFill>
                  <a:srgbClr val="0000CC"/>
                </a:solidFill>
              </a:rPr>
              <a:t>патенти України, </a:t>
            </a:r>
            <a:endParaRPr lang="en-US" altLang="uk-UA" sz="1400" b="1">
              <a:solidFill>
                <a:srgbClr val="0000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uk-UA" sz="1400" b="1">
                <a:solidFill>
                  <a:srgbClr val="0000CC"/>
                </a:solidFill>
              </a:rPr>
              <a:t>	з них 2</a:t>
            </a:r>
            <a:r>
              <a:rPr lang="en-US" altLang="uk-UA" sz="1400" b="1">
                <a:solidFill>
                  <a:srgbClr val="0000CC"/>
                </a:solidFill>
              </a:rPr>
              <a:t>3</a:t>
            </a:r>
            <a:r>
              <a:rPr lang="uk-UA" altLang="uk-UA" sz="1400" b="1">
                <a:solidFill>
                  <a:srgbClr val="0000CC"/>
                </a:solidFill>
              </a:rPr>
              <a:t> патентів на винаходи та 59 патентів на корисні моделі.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uk-UA" sz="1400" b="1">
                <a:solidFill>
                  <a:srgbClr val="0000CC"/>
                </a:solidFill>
              </a:rPr>
              <a:t>	Подано в Державний департамент інтелектуальної власності 83 заявки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uk-UA" sz="1400" b="1">
                <a:solidFill>
                  <a:srgbClr val="0000CC"/>
                </a:solidFill>
              </a:rPr>
              <a:t>	на видачу патентів України (31 – на винаходи, 52 – на корисні моделі).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uk-UA" sz="1400" b="1">
                <a:solidFill>
                  <a:srgbClr val="0000CC"/>
                </a:solidFill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uk-UA" sz="1400" b="1">
                <a:solidFill>
                  <a:srgbClr val="0000CC"/>
                </a:solidFill>
              </a:rPr>
              <a:t>		Патенти України на винаходи та корисні моделі отримали науковці таких факультетів: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uk-UA" sz="1400" b="1">
                <a:solidFill>
                  <a:srgbClr val="0000CC"/>
                </a:solidFill>
              </a:rPr>
              <a:t>	медичний 		–  62 (16 + 46),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uk-UA" sz="1400" b="1">
                <a:solidFill>
                  <a:srgbClr val="0000CC"/>
                </a:solidFill>
              </a:rPr>
              <a:t>	фізичний 		–  12 (4 + 8),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uk-UA" sz="1400" b="1">
                <a:solidFill>
                  <a:srgbClr val="0000CC"/>
                </a:solidFill>
              </a:rPr>
              <a:t>	хімічний 		–    6 (2 + 4),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uk-UA" sz="1400" b="1">
                <a:solidFill>
                  <a:srgbClr val="0000CC"/>
                </a:solidFill>
              </a:rPr>
              <a:t>	інженерно-технічний 	–    1 (1 + 0),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uk-UA" sz="1400" b="1">
                <a:solidFill>
                  <a:srgbClr val="0000CC"/>
                </a:solidFill>
              </a:rPr>
              <a:t>	математичний 		–    1 (0 + 1).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uk-UA" sz="1400" b="1">
                <a:solidFill>
                  <a:srgbClr val="0000CC"/>
                </a:solidFill>
              </a:rPr>
              <a:t>	</a:t>
            </a:r>
            <a:endParaRPr lang="ru-RU" altLang="uk-UA" sz="1400" b="1">
              <a:solidFill>
                <a:srgbClr val="0000CC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uk-UA" sz="1400" b="1">
                <a:solidFill>
                  <a:srgbClr val="0000CC"/>
                </a:solidFill>
                <a:cs typeface="Times New Roman" pitchFamily="18" charset="0"/>
              </a:rPr>
              <a:t>У 2013 році </a:t>
            </a:r>
            <a:r>
              <a:rPr lang="uk-UA" altLang="uk-UA" sz="1400" b="1">
                <a:solidFill>
                  <a:srgbClr val="0000CC"/>
                </a:solidFill>
                <a:cs typeface="Times New Roman" pitchFamily="18" charset="0"/>
              </a:rPr>
              <a:t>працівниками </a:t>
            </a:r>
            <a:r>
              <a:rPr lang="ru-RU" altLang="uk-UA" sz="1400" b="1">
                <a:solidFill>
                  <a:srgbClr val="0000CC"/>
                </a:solidFill>
                <a:cs typeface="Times New Roman" pitchFamily="18" charset="0"/>
              </a:rPr>
              <a:t>УжН</a:t>
            </a:r>
            <a:r>
              <a:rPr lang="uk-UA" altLang="uk-UA" sz="1400" b="1">
                <a:solidFill>
                  <a:srgbClr val="0000CC"/>
                </a:solidFill>
                <a:cs typeface="Times New Roman" pitchFamily="18" charset="0"/>
              </a:rPr>
              <a:t>У</a:t>
            </a:r>
            <a:r>
              <a:rPr lang="ru-RU" altLang="uk-UA" sz="1400" b="1">
                <a:solidFill>
                  <a:srgbClr val="0000CC"/>
                </a:solidFill>
                <a:cs typeface="Times New Roman" pitchFamily="18" charset="0"/>
              </a:rPr>
              <a:t> отримано 2 ліцензії:</a:t>
            </a:r>
            <a:endParaRPr lang="uk-UA" altLang="uk-UA" sz="1400" b="1">
              <a:solidFill>
                <a:srgbClr val="0000CC"/>
              </a:solidFill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uk-UA" sz="1400" b="1">
                <a:solidFill>
                  <a:srgbClr val="0000CC"/>
                </a:solidFill>
                <a:cs typeface="Times New Roman" pitchFamily="18" charset="0"/>
              </a:rPr>
              <a:t>- </a:t>
            </a:r>
            <a:r>
              <a:rPr lang="uk-UA" altLang="uk-UA" sz="1400" b="1">
                <a:solidFill>
                  <a:srgbClr val="0000CC"/>
                </a:solidFill>
                <a:cs typeface="Times New Roman" pitchFamily="18" charset="0"/>
              </a:rPr>
              <a:t>невиключна ліцензія № 3494 від 11.02.2013р. на право використання винаходу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uk-UA" sz="1400" b="1">
                <a:solidFill>
                  <a:srgbClr val="0000CC"/>
                </a:solidFill>
                <a:cs typeface="Times New Roman" pitchFamily="18" charset="0"/>
              </a:rPr>
              <a:t>„Спосіб Лазорика-Паука для диференціації циркадних ритмів роботи системи щитоподібна залоза-гіпофіз”, патент № 99393 (автори Лазорик М.І. та ін.).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uk-UA" sz="1400" b="1">
                <a:solidFill>
                  <a:srgbClr val="0000CC"/>
                </a:solidFill>
                <a:cs typeface="Times New Roman" pitchFamily="18" charset="0"/>
              </a:rPr>
              <a:t>- </a:t>
            </a:r>
            <a:r>
              <a:rPr lang="ru-RU" altLang="uk-UA" sz="1400" b="1">
                <a:solidFill>
                  <a:srgbClr val="0000CC"/>
                </a:solidFill>
                <a:cs typeface="Times New Roman" pitchFamily="18" charset="0"/>
              </a:rPr>
              <a:t>невиключна ліцензія №</a:t>
            </a:r>
            <a:r>
              <a:rPr lang="uk-UA" altLang="uk-UA" sz="1400" b="1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ru-RU" altLang="uk-UA" sz="1400" b="1">
                <a:solidFill>
                  <a:srgbClr val="0000CC"/>
                </a:solidFill>
                <a:cs typeface="Times New Roman" pitchFamily="18" charset="0"/>
              </a:rPr>
              <a:t>3607 від 10.12.2013р. на право використання винаходу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uk-UA" sz="1400" b="1">
                <a:solidFill>
                  <a:srgbClr val="0000CC"/>
                </a:solidFill>
                <a:cs typeface="Times New Roman" pitchFamily="18" charset="0"/>
              </a:rPr>
              <a:t>„Спосіб лікування вірусних, бактеріальних та вірусно-бактеріальних уретритів та/або простатитів з алергічним компонентом за Лазориком”, патент № 101924 (автори Лазорик М.І. та ін.). </a:t>
            </a:r>
            <a:endParaRPr lang="uk-UA" altLang="uk-UA" sz="1400" b="1">
              <a:solidFill>
                <a:srgbClr val="0000CC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uk-UA" sz="1400">
                <a:solidFill>
                  <a:srgbClr val="0000CC"/>
                </a:solidFill>
              </a:rPr>
              <a:t>		</a:t>
            </a:r>
            <a:endParaRPr lang="en-US" altLang="uk-UA" sz="1400">
              <a:solidFill>
                <a:srgbClr val="0000CC"/>
              </a:solidFill>
            </a:endParaRPr>
          </a:p>
          <a:p>
            <a:pPr marL="342900" indent="-342900"/>
            <a:r>
              <a:rPr lang="en-US" altLang="zh-CN" sz="1400" b="1">
                <a:solidFill>
                  <a:srgbClr val="0000CC"/>
                </a:solidFill>
                <a:ea typeface="宋体" pitchFamily="2" charset="-122"/>
              </a:rPr>
              <a:t>	</a:t>
            </a:r>
            <a:endParaRPr lang="uk-UA" altLang="zh-CN" sz="1400" b="1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uk-UA" altLang="uk-UA" sz="1400" b="1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80975" y="44450"/>
            <a:ext cx="9144000" cy="836613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        </a:t>
            </a:r>
            <a:r>
              <a:rPr lang="uk-UA" sz="2800" b="1" dirty="0" smtClean="0">
                <a:solidFill>
                  <a:schemeClr val="tx1"/>
                </a:solidFill>
              </a:rPr>
              <a:t>Динаміка патентної діяльності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32771" name="Rectangle 97"/>
          <p:cNvSpPr>
            <a:spLocks noChangeArrowheads="1"/>
          </p:cNvSpPr>
          <p:nvPr/>
        </p:nvSpPr>
        <p:spPr bwMode="auto">
          <a:xfrm>
            <a:off x="0" y="1374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uk-UA" altLang="uk-UA"/>
          </a:p>
        </p:txBody>
      </p:sp>
      <p:graphicFrame>
        <p:nvGraphicFramePr>
          <p:cNvPr id="21600" name="Group 96"/>
          <p:cNvGraphicFramePr>
            <a:graphicFrameLocks noGrp="1"/>
          </p:cNvGraphicFramePr>
          <p:nvPr/>
        </p:nvGraphicFramePr>
        <p:xfrm>
          <a:off x="1403350" y="1125538"/>
          <a:ext cx="6256338" cy="4960937"/>
        </p:xfrm>
        <a:graphic>
          <a:graphicData uri="http://schemas.openxmlformats.org/drawingml/2006/table">
            <a:tbl>
              <a:tblPr/>
              <a:tblGrid>
                <a:gridCol w="1865014"/>
                <a:gridCol w="944622"/>
                <a:gridCol w="930911"/>
                <a:gridCol w="810263"/>
                <a:gridCol w="852764"/>
                <a:gridCol w="852764"/>
              </a:tblGrid>
              <a:tr h="4317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Факультет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</a:tr>
              <a:tr h="3968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Медичний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</a:tr>
              <a:tr h="3968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Фізичний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</a:tr>
              <a:tr h="3968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Хімічний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</a:tr>
              <a:tr h="3968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ІТФ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</a:tr>
              <a:tr h="425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Біологічний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</a:tr>
              <a:tr h="4127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ІПО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</a:tr>
              <a:tr h="438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ФВіС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</a:tr>
              <a:tr h="6400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Стоматологічний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</a:tr>
              <a:tr h="6000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Математичний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</a:tr>
              <a:tr h="425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Всього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68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94</a:t>
                      </a:r>
                      <a:endParaRPr kumimoji="0" 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91432" marR="91432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7FF"/>
                    </a:solidFill>
                  </a:tcPr>
                </a:tc>
              </a:tr>
            </a:tbl>
          </a:graphicData>
        </a:graphic>
      </p:graphicFrame>
      <p:sp>
        <p:nvSpPr>
          <p:cNvPr id="32858" name="Rectangle 655"/>
          <p:cNvSpPr>
            <a:spLocks noChangeArrowheads="1"/>
          </p:cNvSpPr>
          <p:nvPr/>
        </p:nvSpPr>
        <p:spPr bwMode="auto">
          <a:xfrm>
            <a:off x="0" y="5334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uk-UA" alt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86" name="Group 74"/>
          <p:cNvGraphicFramePr>
            <a:graphicFrameLocks noGrp="1"/>
          </p:cNvGraphicFramePr>
          <p:nvPr>
            <p:ph sz="half" idx="2"/>
          </p:nvPr>
        </p:nvGraphicFramePr>
        <p:xfrm>
          <a:off x="468313" y="404813"/>
          <a:ext cx="7389812" cy="6415087"/>
        </p:xfrm>
        <a:graphic>
          <a:graphicData uri="http://schemas.openxmlformats.org/drawingml/2006/table">
            <a:tbl>
              <a:tblPr/>
              <a:tblGrid>
                <a:gridCol w="3321050"/>
                <a:gridCol w="814387"/>
                <a:gridCol w="812800"/>
                <a:gridCol w="814388"/>
                <a:gridCol w="812800"/>
                <a:gridCol w="814387"/>
              </a:tblGrid>
              <a:tr h="701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Показники НДР</a:t>
                      </a: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Кількість наукових статей (в т.ч. в міжнар.)</a:t>
                      </a: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1244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1265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1280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1305</a:t>
                      </a:r>
                      <a:endParaRPr kumimoji="0" lang="en-US" alt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(215)</a:t>
                      </a:r>
                      <a:endParaRPr kumimoji="0" lang="uk-UA" alt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1523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(243)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Кількість монографій </a:t>
                      </a: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Кількість підручників і посібників</a:t>
                      </a: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Кількість збірників наукових праць</a:t>
                      </a: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Кількість патентів на винаходи та корисні моделі</a:t>
                      </a: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Загальна  кількість проведених конференцій</a:t>
                      </a: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Кількість міжнародних конференцій</a:t>
                      </a: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21</a:t>
                      </a:r>
                      <a:endParaRPr kumimoji="0" lang="uk-UA" alt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Участь у виставках</a:t>
                      </a:r>
                    </a:p>
                  </a:txBody>
                  <a:tcPr marL="91431" marR="91431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US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uk-UA" altLang="uk-U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575FF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91431" marR="91431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96875" y="188913"/>
            <a:ext cx="9144000" cy="531812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dirty="0" smtClean="0">
                <a:solidFill>
                  <a:srgbClr val="FFCC00"/>
                </a:solidFill>
              </a:rPr>
              <a:t/>
            </a:r>
            <a:br>
              <a:rPr lang="uk-UA" sz="4000" dirty="0" smtClean="0">
                <a:solidFill>
                  <a:srgbClr val="FFCC00"/>
                </a:solidFill>
              </a:rPr>
            </a:br>
            <a:r>
              <a:rPr lang="uk-UA" sz="2400" b="1" dirty="0" smtClean="0">
                <a:solidFill>
                  <a:schemeClr val="tx1"/>
                </a:solidFill>
              </a:rPr>
              <a:t>Зміст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 smtClean="0"/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971550" y="1557338"/>
            <a:ext cx="76327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uk-UA" altLang="uk-UA" b="1">
                <a:solidFill>
                  <a:srgbClr val="0000CC"/>
                </a:solidFill>
              </a:rPr>
              <a:t>Основні показники наукової діяльності у 20</a:t>
            </a:r>
            <a:r>
              <a:rPr lang="en-US" altLang="uk-UA" b="1">
                <a:solidFill>
                  <a:srgbClr val="0000CC"/>
                </a:solidFill>
              </a:rPr>
              <a:t>1</a:t>
            </a:r>
            <a:r>
              <a:rPr lang="uk-UA" altLang="uk-UA" b="1">
                <a:solidFill>
                  <a:srgbClr val="0000CC"/>
                </a:solidFill>
              </a:rPr>
              <a:t>3 році – фінансування, кадри.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uk-UA" altLang="uk-UA" b="1">
                <a:solidFill>
                  <a:srgbClr val="0000CC"/>
                </a:solidFill>
              </a:rPr>
              <a:t>Аспірантура, захисти дисертацій, вчені звання, спецради.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uk-UA" altLang="uk-UA" b="1">
                <a:solidFill>
                  <a:srgbClr val="0000CC"/>
                </a:solidFill>
              </a:rPr>
              <a:t>Публікації, видання, конференції, виставки.</a:t>
            </a:r>
            <a:endParaRPr lang="en-US" altLang="uk-UA" b="1">
              <a:solidFill>
                <a:srgbClr val="0000CC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uk-UA" altLang="uk-UA" b="1">
                <a:solidFill>
                  <a:srgbClr val="0000CC"/>
                </a:solidFill>
              </a:rPr>
              <a:t>Патентно-ліцензійна діяльність.</a:t>
            </a:r>
            <a:endParaRPr lang="ru-RU" altLang="uk-UA" b="1">
              <a:solidFill>
                <a:srgbClr val="0000CC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uk-UA" altLang="uk-UA" b="1">
                <a:solidFill>
                  <a:srgbClr val="0000CC"/>
                </a:solidFill>
              </a:rPr>
              <a:t>Науково-дослідна робота студентів та молодих вчених.</a:t>
            </a:r>
            <a:endParaRPr lang="ru-RU" altLang="uk-UA" b="1">
              <a:solidFill>
                <a:srgbClr val="0000CC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uk-UA" altLang="uk-UA" b="1">
                <a:solidFill>
                  <a:srgbClr val="0000CC"/>
                </a:solidFill>
              </a:rPr>
              <a:t>Підготовка проектів.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uk-UA" altLang="uk-UA" b="1">
                <a:solidFill>
                  <a:srgbClr val="0000CC"/>
                </a:solidFill>
              </a:rPr>
              <a:t>Ре</a:t>
            </a:r>
            <a:r>
              <a:rPr lang="ru-RU" altLang="uk-UA" b="1">
                <a:solidFill>
                  <a:srgbClr val="0000CC"/>
                </a:solidFill>
              </a:rPr>
              <a:t>йтингування університету у наукометричних базах. </a:t>
            </a:r>
          </a:p>
          <a:p>
            <a:pPr eaLnBrk="1" hangingPunct="1"/>
            <a:endParaRPr lang="uk-UA" altLang="uk-UA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072437" cy="50165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uk-UA" sz="3000" b="1" dirty="0" smtClean="0">
                <a:solidFill>
                  <a:schemeClr val="tx1"/>
                </a:solidFill>
              </a:rPr>
              <a:t>Динаміка основних показників </a:t>
            </a:r>
            <a:r>
              <a:rPr lang="uk-UA" sz="2400" b="1" dirty="0" smtClean="0">
                <a:solidFill>
                  <a:schemeClr val="tx1"/>
                </a:solidFill>
              </a:rPr>
              <a:t>НДР</a:t>
            </a:r>
            <a:endParaRPr lang="ru-RU" sz="3000" b="1" dirty="0" smtClean="0">
              <a:solidFill>
                <a:schemeClr val="tx1"/>
              </a:solidFill>
            </a:endParaRPr>
          </a:p>
        </p:txBody>
      </p:sp>
      <p:sp>
        <p:nvSpPr>
          <p:cNvPr id="235531" name="Rectangle 11"/>
          <p:cNvSpPr>
            <a:spLocks noRot="1" noChangeArrowheads="1"/>
          </p:cNvSpPr>
          <p:nvPr/>
        </p:nvSpPr>
        <p:spPr bwMode="auto">
          <a:xfrm>
            <a:off x="1285875" y="857250"/>
            <a:ext cx="6048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altLang="zh-CN" sz="2000" dirty="0">
                <a:ea typeface="宋体" pitchFamily="2" charset="-122"/>
              </a:rPr>
              <a:t>     </a:t>
            </a:r>
            <a:r>
              <a:rPr lang="uk-UA" altLang="zh-CN" sz="2200" b="1" dirty="0">
                <a:solidFill>
                  <a:srgbClr val="FFCC00"/>
                </a:solidFill>
              </a:rPr>
              <a:t>Кількість одиниць наукової продукції</a:t>
            </a:r>
            <a:endParaRPr lang="en-US" altLang="zh-CN" sz="2200" b="1" dirty="0"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sp>
        <p:nvSpPr>
          <p:cNvPr id="235532" name="Rectangle 12"/>
          <p:cNvSpPr>
            <a:spLocks noRot="1" noChangeArrowheads="1"/>
          </p:cNvSpPr>
          <p:nvPr/>
        </p:nvSpPr>
        <p:spPr bwMode="auto">
          <a:xfrm>
            <a:off x="1692275" y="3663950"/>
            <a:ext cx="54721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altLang="zh-CN" sz="2200" dirty="0">
                <a:ea typeface="宋体" pitchFamily="2" charset="-122"/>
              </a:rPr>
              <a:t>     </a:t>
            </a:r>
            <a:r>
              <a:rPr lang="uk-UA" altLang="zh-CN" sz="2200" b="1" dirty="0">
                <a:solidFill>
                  <a:srgbClr val="FFCC00"/>
                </a:solidFill>
              </a:rPr>
              <a:t>Кількість проведених заходів</a:t>
            </a:r>
            <a:endParaRPr lang="en-US" altLang="zh-CN" sz="2200" b="1" dirty="0"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graphicFrame>
        <p:nvGraphicFramePr>
          <p:cNvPr id="34821" name="Object 16"/>
          <p:cNvGraphicFramePr>
            <a:graphicFrameLocks noChangeAspect="1"/>
          </p:cNvGraphicFramePr>
          <p:nvPr/>
        </p:nvGraphicFramePr>
        <p:xfrm>
          <a:off x="755650" y="1125538"/>
          <a:ext cx="6480175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Діаграма" r:id="rId4" imgW="6096090" imgH="4067280" progId="MSGraph.Chart.8">
                  <p:embed followColorScheme="full"/>
                </p:oleObj>
              </mc:Choice>
              <mc:Fallback>
                <p:oleObj name="Діаграма" r:id="rId4" imgW="6096090" imgH="4067280" progId="MSGraph.Chart.8">
                  <p:embed followColorScheme="full"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25538"/>
                        <a:ext cx="6480175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18"/>
          <p:cNvGraphicFramePr>
            <a:graphicFrameLocks noChangeAspect="1"/>
          </p:cNvGraphicFramePr>
          <p:nvPr/>
        </p:nvGraphicFramePr>
        <p:xfrm>
          <a:off x="971550" y="4097338"/>
          <a:ext cx="6078538" cy="243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Діаграма" r:id="rId6" imgW="6096090" imgH="4067280" progId="MSGraph.Chart.8">
                  <p:embed followColorScheme="full"/>
                </p:oleObj>
              </mc:Choice>
              <mc:Fallback>
                <p:oleObj name="Діаграма" r:id="rId6" imgW="6096090" imgH="4067280" progId="MSGraph.Chart.8">
                  <p:embed followColorScheme="full"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097338"/>
                        <a:ext cx="6078538" cy="243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25" y="260350"/>
            <a:ext cx="8640763" cy="76835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uk-UA" sz="2400" b="1" dirty="0" smtClean="0">
                <a:solidFill>
                  <a:schemeClr val="tx1"/>
                </a:solidFill>
              </a:rPr>
              <a:t>Наукова робота студентів  та молодих вчених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Rot="1" noChangeArrowheads="1"/>
          </p:cNvSpPr>
          <p:nvPr/>
        </p:nvSpPr>
        <p:spPr bwMode="auto">
          <a:xfrm>
            <a:off x="550863" y="1412875"/>
            <a:ext cx="84137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400" b="1">
                <a:solidFill>
                  <a:srgbClr val="0000CC"/>
                </a:solidFill>
              </a:rPr>
              <a:t>За співпраці Наукового товариства студентів та аспірантів з професорсько-викладацьким колективом впродовж  2013 року  студенти брали участь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400" b="1">
                <a:solidFill>
                  <a:srgbClr val="0000CC"/>
                </a:solidFill>
              </a:rPr>
              <a:t>у 34 наукових конференціях міжнародного, національного та регіонального рівнів.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uk-UA" altLang="uk-UA" sz="1400" b="1">
              <a:solidFill>
                <a:srgbClr val="0000CC"/>
              </a:solidFill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400" b="1">
                <a:solidFill>
                  <a:srgbClr val="0000CC"/>
                </a:solidFill>
              </a:rPr>
              <a:t>Науковим товариством студентів та аспірантів УжНУ впродовж звітного періоду було проведено 12 студентських науково-практичних конференцій.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uk-UA" altLang="uk-UA" sz="1400" b="1">
              <a:solidFill>
                <a:srgbClr val="0000CC"/>
              </a:solidFill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400" b="1">
                <a:solidFill>
                  <a:srgbClr val="0000CC"/>
                </a:solidFill>
              </a:rPr>
              <a:t>Студентами опубліковано 850 наукових статей та тез доповідей.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§"/>
            </a:pPr>
            <a:endParaRPr lang="uk-UA" altLang="uk-UA" sz="1400" b="1">
              <a:solidFill>
                <a:srgbClr val="0000CC"/>
              </a:solidFill>
            </a:endParaRP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uk-UA" altLang="uk-UA" sz="1400" b="1">
                <a:solidFill>
                  <a:srgbClr val="0000CC"/>
                </a:solidFill>
              </a:rPr>
              <a:t>У Всеукраїнських конкурсах та в олімпіадах 68 наукових робіт студентів здобули дипломи переможця або призера, 11 робіт відзначені грамотами.</a:t>
            </a:r>
          </a:p>
          <a:p>
            <a:pPr marL="342900" indent="-342900" eaLnBrk="0" hangingPunct="0">
              <a:lnSpc>
                <a:spcPct val="150000"/>
              </a:lnSpc>
              <a:buClr>
                <a:schemeClr val="hlink"/>
              </a:buClr>
              <a:buFont typeface="Wingdings" pitchFamily="2" charset="2"/>
              <a:buNone/>
            </a:pPr>
            <a:endParaRPr lang="uk-UA" altLang="uk-UA" sz="1600" b="1">
              <a:solidFill>
                <a:srgbClr val="0000CC"/>
              </a:solidFill>
            </a:endParaRPr>
          </a:p>
          <a:p>
            <a:pPr marL="342900" indent="-342900"/>
            <a:endParaRPr lang="uk-UA" altLang="uk-UA" sz="1400" b="1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altLang="uk-UA" sz="160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 сполучна лінія 3"/>
          <p:cNvCxnSpPr/>
          <p:nvPr/>
        </p:nvCxnSpPr>
        <p:spPr>
          <a:xfrm>
            <a:off x="1619250" y="5229225"/>
            <a:ext cx="6985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7" name="Picture 5" descr="C:\Users\Admin\Desktop\Рейтинг_27_01_2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8856663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-180975" y="115888"/>
            <a:ext cx="9144000" cy="72072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uk-UA" sz="2800" b="1" dirty="0" smtClean="0">
                <a:solidFill>
                  <a:schemeClr val="tx1"/>
                </a:solidFill>
              </a:rPr>
              <a:t>Результати конкурсного відбору проектів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Rot="1" noChangeArrowheads="1"/>
          </p:cNvSpPr>
          <p:nvPr/>
        </p:nvSpPr>
        <p:spPr bwMode="auto">
          <a:xfrm>
            <a:off x="468313" y="1052513"/>
            <a:ext cx="8351837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uk-UA" altLang="zh-CN" sz="2000" b="1">
                <a:solidFill>
                  <a:srgbClr val="FFCC00"/>
                </a:solidFill>
              </a:rPr>
              <a:t>		</a:t>
            </a:r>
            <a:r>
              <a:rPr lang="uk-UA" altLang="zh-CN" sz="1400">
                <a:solidFill>
                  <a:srgbClr val="0000CC"/>
                </a:solidFill>
              </a:rPr>
              <a:t>У 201</a:t>
            </a:r>
            <a:r>
              <a:rPr lang="en-US" altLang="zh-CN" sz="1400">
                <a:solidFill>
                  <a:srgbClr val="0000CC"/>
                </a:solidFill>
                <a:ea typeface="宋体" pitchFamily="2" charset="-122"/>
              </a:rPr>
              <a:t>3</a:t>
            </a:r>
            <a:r>
              <a:rPr lang="uk-UA" altLang="zh-CN" sz="1400">
                <a:solidFill>
                  <a:srgbClr val="0000CC"/>
                </a:solidFill>
              </a:rPr>
              <a:t> році було завершено </a:t>
            </a:r>
            <a:r>
              <a:rPr lang="en-US" altLang="zh-CN" sz="1400">
                <a:solidFill>
                  <a:srgbClr val="0000CC"/>
                </a:solidFill>
                <a:ea typeface="宋体" pitchFamily="2" charset="-122"/>
              </a:rPr>
              <a:t>4</a:t>
            </a:r>
            <a:r>
              <a:rPr lang="uk-UA" altLang="zh-CN" sz="1400">
                <a:solidFill>
                  <a:srgbClr val="0000CC"/>
                </a:solidFill>
              </a:rPr>
              <a:t> наукові проекти </a:t>
            </a:r>
            <a:r>
              <a:rPr lang="uk-UA" altLang="uk-UA" sz="1400">
                <a:solidFill>
                  <a:srgbClr val="0000CC"/>
                </a:solidFill>
              </a:rPr>
              <a:t>(1 фундаментальний, 3 прикладні) з річним обсягом 313 тис. грн. На розгляд конкурсної комісії УжНУ було представлено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uk-UA" altLang="uk-UA" sz="1400">
                <a:solidFill>
                  <a:srgbClr val="0000CC"/>
                </a:solidFill>
              </a:rPr>
              <a:t>	30 наукових проектів. Проекти отримали оцінку експертних комісій МОН України, визначаються можливості фінансування.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uk-UA" altLang="uk-UA" sz="1400" b="1">
              <a:solidFill>
                <a:srgbClr val="0000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uk-UA" altLang="uk-UA" sz="1400" b="1">
                <a:solidFill>
                  <a:srgbClr val="0000CC"/>
                </a:solidFill>
              </a:rPr>
              <a:t>			</a:t>
            </a:r>
            <a:r>
              <a:rPr lang="uk-UA" altLang="uk-UA" sz="1400" b="1">
                <a:solidFill>
                  <a:srgbClr val="0033CC"/>
                </a:solidFill>
              </a:rPr>
              <a:t>Розподіл підготованих проектів за напрямками</a:t>
            </a:r>
            <a:endParaRPr lang="uk-UA" altLang="uk-UA" b="1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uk-UA" altLang="uk-UA" b="1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uk-UA" altLang="uk-UA" b="1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uk-UA" altLang="uk-UA" b="1">
                <a:solidFill>
                  <a:srgbClr val="0000CC"/>
                </a:solidFill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uk-UA" altLang="zh-CN" b="1">
              <a:solidFill>
                <a:srgbClr val="0000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uk-UA" altLang="zh-CN" b="1">
              <a:solidFill>
                <a:srgbClr val="0000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uk-UA" altLang="zh-CN" b="1">
                <a:solidFill>
                  <a:srgbClr val="0000CC"/>
                </a:solidFill>
              </a:rPr>
              <a:t>		</a:t>
            </a:r>
            <a:r>
              <a:rPr lang="uk-UA" altLang="zh-CN" b="1">
                <a:solidFill>
                  <a:srgbClr val="FFCC00"/>
                </a:solidFill>
              </a:rPr>
              <a:t>	</a:t>
            </a:r>
            <a:endParaRPr lang="ru-RU" altLang="uk-UA" b="1">
              <a:solidFill>
                <a:srgbClr val="FFCC00"/>
              </a:solidFill>
            </a:endParaRPr>
          </a:p>
        </p:txBody>
      </p:sp>
      <p:graphicFrame>
        <p:nvGraphicFramePr>
          <p:cNvPr id="33837" name="Group 45"/>
          <p:cNvGraphicFramePr>
            <a:graphicFrameLocks noGrp="1"/>
          </p:cNvGraphicFramePr>
          <p:nvPr/>
        </p:nvGraphicFramePr>
        <p:xfrm>
          <a:off x="2627313" y="2781300"/>
          <a:ext cx="3671887" cy="3449638"/>
        </p:xfrm>
        <a:graphic>
          <a:graphicData uri="http://schemas.openxmlformats.org/drawingml/2006/table">
            <a:tbl>
              <a:tblPr/>
              <a:tblGrid>
                <a:gridCol w="3240087"/>
                <a:gridCol w="431800"/>
              </a:tblGrid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Ядерна фізика та астрофізика</a:t>
                      </a:r>
                      <a:endParaRPr kumimoji="0" lang="ru-RU" alt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Загальна фізика</a:t>
                      </a:r>
                      <a:endParaRPr kumimoji="0" lang="ru-RU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Фіз.-тех. пробл. матеріалозн.  </a:t>
                      </a: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                 </a:t>
                      </a:r>
                      <a:endParaRPr kumimoji="0" lang="ru-RU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Охор. навк. середовища</a:t>
                      </a:r>
                      <a:endParaRPr kumimoji="0" lang="ru-RU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Біологія і біотехнологія (мед.),</a:t>
                      </a: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                </a:t>
                      </a:r>
                      <a:endParaRPr kumimoji="0" lang="ru-RU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Хімія</a:t>
                      </a:r>
                      <a:endParaRPr kumimoji="0" lang="ru-RU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Мовознавство</a:t>
                      </a:r>
                      <a:endParaRPr kumimoji="0" lang="ru-RU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Філософія і історія</a:t>
                      </a:r>
                      <a:endParaRPr kumimoji="0" lang="ru-RU" alt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Математика</a:t>
                      </a:r>
                    </a:p>
                  </a:txBody>
                  <a:tcPr marL="91437" marR="9143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Економіка</a:t>
                      </a:r>
                    </a:p>
                  </a:txBody>
                  <a:tcPr marL="91437" marR="9143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alt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Дослідження з природничих наук</a:t>
                      </a:r>
                    </a:p>
                  </a:txBody>
                  <a:tcPr marL="91437" marR="9143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Приладобудування</a:t>
                      </a:r>
                    </a:p>
                  </a:txBody>
                  <a:tcPr marL="91437" marR="9143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7" marR="9143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79388" y="333375"/>
            <a:ext cx="8785225" cy="65024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uk-UA" sz="1600" b="1" dirty="0" smtClean="0">
                <a:effectLst/>
              </a:rPr>
              <a:t>       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uk-UA" sz="1800" b="1" dirty="0" smtClean="0">
                <a:solidFill>
                  <a:srgbClr val="0033CC"/>
                </a:solidFill>
                <a:effectLst/>
              </a:rPr>
              <a:t>Венозна </a:t>
            </a:r>
            <a:r>
              <a:rPr lang="uk-UA" sz="1800" b="1" dirty="0">
                <a:solidFill>
                  <a:srgbClr val="0033CC"/>
                </a:solidFill>
                <a:effectLst/>
              </a:rPr>
              <a:t>гіпертензія та її </a:t>
            </a:r>
            <a:r>
              <a:rPr lang="uk-UA" sz="1800" b="1" dirty="0" smtClean="0">
                <a:solidFill>
                  <a:srgbClr val="0033CC"/>
                </a:solidFill>
                <a:effectLst/>
              </a:rPr>
              <a:t>ускладнення.</a:t>
            </a:r>
            <a:endParaRPr lang="uk-UA" sz="1800" dirty="0" smtClean="0">
              <a:solidFill>
                <a:srgbClr val="0033CC"/>
              </a:solidFill>
              <a:effectLst/>
            </a:endParaRPr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uk-UA" sz="1400" dirty="0" smtClean="0">
                <a:solidFill>
                  <a:srgbClr val="0033CC"/>
                </a:solidFill>
                <a:effectLst/>
              </a:rPr>
              <a:t> </a:t>
            </a:r>
            <a:r>
              <a:rPr lang="uk-UA" sz="1400" dirty="0">
                <a:solidFill>
                  <a:srgbClr val="0033CC"/>
                </a:solidFill>
                <a:effectLst/>
              </a:rPr>
              <a:t>Н</a:t>
            </a:r>
            <a:r>
              <a:rPr lang="uk-UA" sz="1400" dirty="0" smtClean="0">
                <a:solidFill>
                  <a:srgbClr val="0033CC"/>
                </a:solidFill>
                <a:effectLst/>
              </a:rPr>
              <a:t>ауковий </a:t>
            </a:r>
            <a:r>
              <a:rPr lang="uk-UA" sz="1400" dirty="0">
                <a:solidFill>
                  <a:srgbClr val="0033CC"/>
                </a:solidFill>
                <a:effectLst/>
              </a:rPr>
              <a:t>керівник – </a:t>
            </a:r>
            <a:r>
              <a:rPr lang="uk-UA" sz="1400" dirty="0" err="1">
                <a:solidFill>
                  <a:srgbClr val="0033CC"/>
                </a:solidFill>
                <a:effectLst/>
              </a:rPr>
              <a:t>д.м.н</a:t>
            </a:r>
            <a:r>
              <a:rPr lang="uk-UA" sz="1400" dirty="0">
                <a:solidFill>
                  <a:srgbClr val="0033CC"/>
                </a:solidFill>
                <a:effectLst/>
              </a:rPr>
              <a:t>., проф. Русин В.І., </a:t>
            </a:r>
            <a:r>
              <a:rPr lang="uk-UA" sz="1400" dirty="0" smtClean="0">
                <a:solidFill>
                  <a:srgbClr val="0033CC"/>
                </a:solidFill>
                <a:effectLst/>
              </a:rPr>
              <a:t>фактичний обсяг фінансування </a:t>
            </a:r>
            <a:r>
              <a:rPr lang="uk-UA" sz="1400" dirty="0">
                <a:solidFill>
                  <a:srgbClr val="0033CC"/>
                </a:solidFill>
                <a:effectLst/>
              </a:rPr>
              <a:t>90,1 тис. </a:t>
            </a:r>
            <a:r>
              <a:rPr lang="uk-UA" sz="1400" dirty="0" err="1">
                <a:solidFill>
                  <a:srgbClr val="0033CC"/>
                </a:solidFill>
                <a:effectLst/>
              </a:rPr>
              <a:t>грн</a:t>
            </a:r>
            <a:r>
              <a:rPr lang="uk-UA" sz="1400" dirty="0">
                <a:solidFill>
                  <a:srgbClr val="0033CC"/>
                </a:solidFill>
                <a:effectLst/>
              </a:rPr>
              <a:t>, </a:t>
            </a:r>
            <a:endParaRPr lang="uk-UA" sz="1400" dirty="0" smtClean="0">
              <a:solidFill>
                <a:srgbClr val="0033CC"/>
              </a:solidFill>
              <a:effectLst/>
            </a:endParaRPr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uk-UA" sz="1400" dirty="0" smtClean="0">
                <a:solidFill>
                  <a:srgbClr val="0033CC"/>
                </a:solidFill>
                <a:effectLst/>
              </a:rPr>
              <a:t>зокрема </a:t>
            </a:r>
            <a:r>
              <a:rPr lang="uk-UA" sz="1400" dirty="0">
                <a:solidFill>
                  <a:srgbClr val="0033CC"/>
                </a:solidFill>
                <a:effectLst/>
              </a:rPr>
              <a:t>на 2013р</a:t>
            </a:r>
            <a:r>
              <a:rPr lang="uk-UA" sz="1400" dirty="0" smtClean="0">
                <a:solidFill>
                  <a:srgbClr val="0033CC"/>
                </a:solidFill>
                <a:effectLst/>
              </a:rPr>
              <a:t>. - </a:t>
            </a:r>
            <a:r>
              <a:rPr lang="uk-UA" sz="1400" dirty="0">
                <a:solidFill>
                  <a:srgbClr val="0033CC"/>
                </a:solidFill>
                <a:effectLst/>
              </a:rPr>
              <a:t>40,0 тис</a:t>
            </a:r>
            <a:r>
              <a:rPr lang="uk-UA" sz="1400" dirty="0" smtClean="0">
                <a:solidFill>
                  <a:srgbClr val="0033CC"/>
                </a:solidFill>
                <a:effectLst/>
              </a:rPr>
              <a:t>. грн.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uk-UA" sz="1400" dirty="0" smtClean="0">
                <a:solidFill>
                  <a:srgbClr val="0033CC"/>
                </a:solidFill>
                <a:effectLst/>
              </a:rPr>
              <a:t>                По </a:t>
            </a:r>
            <a:r>
              <a:rPr lang="uk-UA" sz="1400" dirty="0">
                <a:solidFill>
                  <a:srgbClr val="0033CC"/>
                </a:solidFill>
                <a:effectLst/>
              </a:rPr>
              <a:t>матеріалах роботи  видано 4 монографії, 8 навчальних посібників</a:t>
            </a:r>
            <a:r>
              <a:rPr lang="uk-UA" sz="1400" dirty="0" smtClean="0">
                <a:solidFill>
                  <a:srgbClr val="0033CC"/>
                </a:solidFill>
                <a:effectLst/>
              </a:rPr>
              <a:t>, захищено </a:t>
            </a:r>
            <a:r>
              <a:rPr lang="uk-UA" sz="1400" dirty="0">
                <a:solidFill>
                  <a:srgbClr val="0033CC"/>
                </a:solidFill>
                <a:effectLst/>
              </a:rPr>
              <a:t>4 докторські </a:t>
            </a:r>
            <a:r>
              <a:rPr lang="uk-UA" sz="1400" dirty="0" smtClean="0">
                <a:solidFill>
                  <a:srgbClr val="0033CC"/>
                </a:solidFill>
                <a:effectLst/>
              </a:rPr>
              <a:t>дисертації, 7  </a:t>
            </a:r>
            <a:r>
              <a:rPr lang="uk-UA" sz="1400" dirty="0">
                <a:solidFill>
                  <a:srgbClr val="0033CC"/>
                </a:solidFill>
                <a:effectLst/>
              </a:rPr>
              <a:t>кандидатських </a:t>
            </a:r>
            <a:r>
              <a:rPr lang="uk-UA" sz="1400" dirty="0" smtClean="0">
                <a:solidFill>
                  <a:srgbClr val="0033CC"/>
                </a:solidFill>
                <a:effectLst/>
              </a:rPr>
              <a:t>дисертацій,  </a:t>
            </a:r>
            <a:r>
              <a:rPr lang="uk-UA" sz="1400" dirty="0">
                <a:solidFill>
                  <a:srgbClr val="0033CC"/>
                </a:solidFill>
                <a:effectLst/>
              </a:rPr>
              <a:t>опубліковано 58 статей у фахових виданнях України та 5 - у журналах, що входять до </a:t>
            </a:r>
            <a:r>
              <a:rPr lang="uk-UA" sz="1400" dirty="0" err="1">
                <a:solidFill>
                  <a:srgbClr val="0033CC"/>
                </a:solidFill>
                <a:effectLst/>
              </a:rPr>
              <a:t>наукометричних</a:t>
            </a:r>
            <a:r>
              <a:rPr lang="uk-UA" sz="1400" dirty="0">
                <a:solidFill>
                  <a:srgbClr val="0033CC"/>
                </a:solidFill>
                <a:effectLst/>
              </a:rPr>
              <a:t> баз даних, проголошено 37 доповідей на міжнародних та </a:t>
            </a:r>
            <a:r>
              <a:rPr lang="uk-UA" sz="1400" dirty="0" smtClean="0">
                <a:solidFill>
                  <a:srgbClr val="0033CC"/>
                </a:solidFill>
                <a:effectLst/>
              </a:rPr>
              <a:t>всеукраїнських </a:t>
            </a:r>
            <a:r>
              <a:rPr lang="uk-UA" sz="1400" dirty="0">
                <a:solidFill>
                  <a:srgbClr val="0033CC"/>
                </a:solidFill>
                <a:effectLst/>
              </a:rPr>
              <a:t>конференціях</a:t>
            </a:r>
            <a:r>
              <a:rPr lang="uk-UA" sz="1400" dirty="0" smtClean="0">
                <a:solidFill>
                  <a:srgbClr val="0033CC"/>
                </a:solidFill>
                <a:effectLst/>
              </a:rPr>
              <a:t>.</a:t>
            </a:r>
          </a:p>
          <a:p>
            <a:pPr marL="136525" indent="0" algn="just" eaLnBrk="1" hangingPunct="1">
              <a:buFont typeface="Wingdings 2" pitchFamily="18" charset="2"/>
              <a:buNone/>
              <a:defRPr/>
            </a:pPr>
            <a:endParaRPr lang="ru-RU" sz="1400" dirty="0">
              <a:solidFill>
                <a:srgbClr val="0033CC"/>
              </a:solidFill>
              <a:effectLst/>
            </a:endParaRP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uk-UA" sz="1400" dirty="0" smtClean="0">
              <a:solidFill>
                <a:srgbClr val="0033CC"/>
              </a:solidFill>
              <a:effectLst/>
            </a:endParaRP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uk-UA" sz="1400" dirty="0">
              <a:solidFill>
                <a:srgbClr val="0033CC"/>
              </a:solidFill>
              <a:effectLst/>
            </a:endParaRP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uk-UA" sz="1400" dirty="0" smtClean="0">
              <a:solidFill>
                <a:srgbClr val="0033CC"/>
              </a:solidFill>
              <a:effectLst/>
            </a:endParaRP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uk-UA" sz="1400" dirty="0" smtClean="0">
              <a:solidFill>
                <a:srgbClr val="0033CC"/>
              </a:solidFill>
              <a:effectLst/>
            </a:endParaRP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uk-UA" sz="1400" dirty="0" smtClean="0">
              <a:solidFill>
                <a:srgbClr val="0033CC"/>
              </a:solidFill>
              <a:effectLst/>
            </a:endParaRPr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uk-UA" sz="1400" dirty="0" smtClean="0">
                <a:solidFill>
                  <a:srgbClr val="0033CC"/>
                </a:solidFill>
                <a:effectLst/>
              </a:rPr>
              <a:t>Рис</a:t>
            </a:r>
            <a:r>
              <a:rPr lang="uk-UA" sz="1400" dirty="0">
                <a:solidFill>
                  <a:srgbClr val="0033CC"/>
                </a:solidFill>
                <a:effectLst/>
              </a:rPr>
              <a:t>. </a:t>
            </a:r>
            <a:r>
              <a:rPr lang="ru-RU" sz="1400" dirty="0">
                <a:solidFill>
                  <a:srgbClr val="0033CC"/>
                </a:solidFill>
                <a:effectLst/>
              </a:rPr>
              <a:t>1.</a:t>
            </a:r>
            <a:r>
              <a:rPr lang="uk-UA" sz="1400" dirty="0">
                <a:solidFill>
                  <a:srgbClr val="0033CC"/>
                </a:solidFill>
                <a:effectLst/>
              </a:rPr>
              <a:t> Ультразвукова </a:t>
            </a:r>
            <a:r>
              <a:rPr lang="uk-UA" sz="1400" dirty="0" err="1">
                <a:solidFill>
                  <a:srgbClr val="0033CC"/>
                </a:solidFill>
                <a:effectLst/>
              </a:rPr>
              <a:t>допплерографія</a:t>
            </a:r>
            <a:r>
              <a:rPr lang="uk-UA" sz="1400" dirty="0">
                <a:solidFill>
                  <a:srgbClr val="0033CC"/>
                </a:solidFill>
                <a:effectLst/>
              </a:rPr>
              <a:t>  тромбу в НПВ: а) тромб знаходиться в </a:t>
            </a:r>
            <a:r>
              <a:rPr lang="uk-UA" sz="1400" dirty="0" err="1">
                <a:solidFill>
                  <a:srgbClr val="0033CC"/>
                </a:solidFill>
                <a:effectLst/>
              </a:rPr>
              <a:t>інфраренальному</a:t>
            </a:r>
            <a:r>
              <a:rPr lang="uk-UA" sz="1400" dirty="0">
                <a:solidFill>
                  <a:srgbClr val="0033CC"/>
                </a:solidFill>
                <a:effectLst/>
              </a:rPr>
              <a:t> відділі НПВ; б) тромб знаходиться на рівні печінкових вен</a:t>
            </a:r>
            <a:r>
              <a:rPr lang="uk-UA" sz="1400" dirty="0" smtClean="0">
                <a:solidFill>
                  <a:srgbClr val="0033CC"/>
                </a:solidFill>
                <a:effectLst/>
              </a:rPr>
              <a:t>.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uk-UA" sz="1400" dirty="0">
              <a:solidFill>
                <a:srgbClr val="0033CC"/>
              </a:solidFill>
              <a:effectLst/>
            </a:endParaRP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uk-UA" sz="1400" dirty="0">
              <a:solidFill>
                <a:srgbClr val="0033CC"/>
              </a:solidFill>
              <a:effectLst/>
            </a:endParaRP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uk-UA" sz="1400" dirty="0" smtClean="0">
              <a:solidFill>
                <a:srgbClr val="0033CC"/>
              </a:solidFill>
              <a:effectLst/>
            </a:endParaRP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ru-RU" sz="1400" dirty="0">
              <a:solidFill>
                <a:srgbClr val="0033CC"/>
              </a:solidFill>
              <a:effectLst/>
            </a:endParaRP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uk-UA" sz="1400" dirty="0" smtClean="0">
              <a:solidFill>
                <a:srgbClr val="0033CC"/>
              </a:solidFill>
              <a:effectLst/>
            </a:endParaRP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uk-UA" sz="1400" dirty="0" smtClean="0">
              <a:solidFill>
                <a:srgbClr val="0033CC"/>
              </a:solidFill>
              <a:effectLst/>
            </a:endParaRPr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uk-UA" sz="1400" dirty="0" smtClean="0">
                <a:solidFill>
                  <a:srgbClr val="0033CC"/>
                </a:solidFill>
                <a:effectLst/>
              </a:rPr>
              <a:t>Рис</a:t>
            </a:r>
            <a:r>
              <a:rPr lang="uk-UA" sz="1400" dirty="0">
                <a:solidFill>
                  <a:srgbClr val="0033CC"/>
                </a:solidFill>
                <a:effectLst/>
              </a:rPr>
              <a:t>. </a:t>
            </a:r>
            <a:r>
              <a:rPr lang="ru-RU" sz="1400" dirty="0">
                <a:solidFill>
                  <a:srgbClr val="0033CC"/>
                </a:solidFill>
                <a:effectLst/>
              </a:rPr>
              <a:t>2</a:t>
            </a:r>
            <a:r>
              <a:rPr lang="uk-UA" sz="1400" dirty="0">
                <a:solidFill>
                  <a:srgbClr val="0033CC"/>
                </a:solidFill>
                <a:effectLst/>
              </a:rPr>
              <a:t>. Ультразвукова картина після </a:t>
            </a:r>
            <a:r>
              <a:rPr lang="uk-UA" sz="1400" dirty="0" err="1">
                <a:solidFill>
                  <a:srgbClr val="0033CC"/>
                </a:solidFill>
                <a:effectLst/>
              </a:rPr>
              <a:t>тромбектомії</a:t>
            </a:r>
            <a:r>
              <a:rPr lang="uk-UA" sz="1400" dirty="0">
                <a:solidFill>
                  <a:srgbClr val="0033CC"/>
                </a:solidFill>
                <a:effectLst/>
              </a:rPr>
              <a:t>: а) збережена прохідність загальної стегнової вени; б) </a:t>
            </a:r>
            <a:r>
              <a:rPr lang="uk-UA" sz="1400" dirty="0" err="1">
                <a:solidFill>
                  <a:srgbClr val="0033CC"/>
                </a:solidFill>
                <a:effectLst/>
              </a:rPr>
              <a:t>кровоплин</a:t>
            </a:r>
            <a:r>
              <a:rPr lang="uk-UA" sz="1400" dirty="0">
                <a:solidFill>
                  <a:srgbClr val="0033CC"/>
                </a:solidFill>
                <a:effectLst/>
              </a:rPr>
              <a:t> по вені задовільний.</a:t>
            </a:r>
            <a:endParaRPr lang="ru-RU" sz="1400" dirty="0">
              <a:solidFill>
                <a:srgbClr val="0033CC"/>
              </a:solidFill>
              <a:effectLst/>
            </a:endParaRP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ru-RU" sz="1600" dirty="0">
              <a:effectLst/>
            </a:endParaRPr>
          </a:p>
        </p:txBody>
      </p:sp>
      <p:pic>
        <p:nvPicPr>
          <p:cNvPr id="38915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t="20964" r="32849" b="11958"/>
          <a:stretch>
            <a:fillRect/>
          </a:stretch>
        </p:blipFill>
        <p:spPr bwMode="auto">
          <a:xfrm>
            <a:off x="1763713" y="2478088"/>
            <a:ext cx="23034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t="20079" r="33034" b="12599"/>
          <a:stretch>
            <a:fillRect/>
          </a:stretch>
        </p:blipFill>
        <p:spPr bwMode="auto">
          <a:xfrm>
            <a:off x="4857750" y="2503488"/>
            <a:ext cx="228600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28273" r="46625" b="42484"/>
          <a:stretch>
            <a:fillRect/>
          </a:stretch>
        </p:blipFill>
        <p:spPr bwMode="auto">
          <a:xfrm>
            <a:off x="1754188" y="4437063"/>
            <a:ext cx="23034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Рисунок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 b="8081"/>
          <a:stretch>
            <a:fillRect/>
          </a:stretch>
        </p:blipFill>
        <p:spPr bwMode="auto">
          <a:xfrm>
            <a:off x="4857750" y="4437063"/>
            <a:ext cx="24161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F3576-59EF-4395-A69F-4004B752087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Объект 1"/>
          <p:cNvSpPr txBox="1">
            <a:spLocks/>
          </p:cNvSpPr>
          <p:nvPr/>
        </p:nvSpPr>
        <p:spPr bwMode="auto">
          <a:xfrm>
            <a:off x="179512" y="44624"/>
            <a:ext cx="8496944" cy="504056"/>
          </a:xfrm>
          <a:prstGeom prst="rect">
            <a:avLst/>
          </a:prstGeom>
          <a:ln w="9525">
            <a:noFill/>
            <a:miter lim="800000"/>
            <a:headEnd/>
            <a:tailEnd/>
          </a:ln>
          <a:ex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9pPr>
          </a:lstStyle>
          <a:p>
            <a:pPr marL="136525" indent="0" algn="ctr">
              <a:buFont typeface="Wingdings 2" pitchFamily="18" charset="2"/>
              <a:buNone/>
              <a:defRPr/>
            </a:pPr>
            <a:r>
              <a:rPr lang="uk-UA" sz="2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Завершені у 2013 році науково-дослідні теми </a:t>
            </a:r>
            <a:endParaRPr lang="ru-RU" sz="2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95288" y="376238"/>
            <a:ext cx="8510587" cy="648017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uk-UA" sz="1800" b="1" dirty="0" smtClean="0">
                <a:solidFill>
                  <a:srgbClr val="0000CC"/>
                </a:solidFill>
                <a:effectLst/>
              </a:rPr>
              <a:t>Методи</a:t>
            </a:r>
            <a:r>
              <a:rPr lang="uk-UA" sz="1800" b="1" dirty="0">
                <a:solidFill>
                  <a:srgbClr val="0000CC"/>
                </a:solidFill>
                <a:effectLst/>
              </a:rPr>
              <a:t>, технологія і  система  регіонального  екологічного  </a:t>
            </a:r>
            <a:r>
              <a:rPr lang="uk-UA" sz="1800" b="1" dirty="0" smtClean="0">
                <a:solidFill>
                  <a:srgbClr val="0000CC"/>
                </a:solidFill>
                <a:effectLst/>
              </a:rPr>
              <a:t>      моніторингу </a:t>
            </a:r>
            <a:r>
              <a:rPr lang="uk-UA" sz="1800" b="1" dirty="0">
                <a:solidFill>
                  <a:srgbClr val="0000CC"/>
                </a:solidFill>
                <a:effectLst/>
              </a:rPr>
              <a:t>навколишнього природного середовища </a:t>
            </a:r>
            <a:endParaRPr lang="uk-UA" sz="1800" b="1" dirty="0" smtClean="0">
              <a:solidFill>
                <a:srgbClr val="0000CC"/>
              </a:solidFill>
              <a:effectLst/>
            </a:endParaRPr>
          </a:p>
          <a:p>
            <a:pPr marL="136525" indent="0" algn="ctr" eaLnBrk="1" hangingPunct="1">
              <a:buFont typeface="Wingdings 2" pitchFamily="18" charset="2"/>
              <a:buNone/>
              <a:defRPr/>
            </a:pPr>
            <a:r>
              <a:rPr lang="uk-UA" sz="1800" b="1" dirty="0" smtClean="0">
                <a:solidFill>
                  <a:srgbClr val="0000CC"/>
                </a:solidFill>
                <a:effectLst/>
              </a:rPr>
              <a:t>(</a:t>
            </a:r>
            <a:r>
              <a:rPr lang="uk-UA" sz="1800" b="1" dirty="0">
                <a:solidFill>
                  <a:srgbClr val="0000CC"/>
                </a:solidFill>
                <a:effectLst/>
              </a:rPr>
              <a:t>на прикладі Закарпатської </a:t>
            </a:r>
            <a:r>
              <a:rPr lang="uk-UA" sz="1800" b="1" dirty="0" smtClean="0">
                <a:solidFill>
                  <a:srgbClr val="0000CC"/>
                </a:solidFill>
                <a:effectLst/>
              </a:rPr>
              <a:t>області).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endParaRPr lang="uk-UA" sz="1600" dirty="0">
              <a:solidFill>
                <a:srgbClr val="0000CC"/>
              </a:solidFill>
              <a:effectLst/>
            </a:endParaRPr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uk-UA" sz="1400" dirty="0" smtClean="0">
                <a:solidFill>
                  <a:srgbClr val="0000CC"/>
                </a:solidFill>
                <a:effectLst/>
              </a:rPr>
              <a:t>	Наукові керівники –</a:t>
            </a:r>
            <a:r>
              <a:rPr lang="uk-UA" sz="1400" dirty="0" err="1" smtClean="0">
                <a:solidFill>
                  <a:srgbClr val="0000CC"/>
                </a:solidFill>
                <a:effectLst/>
              </a:rPr>
              <a:t>д.ф.-м.н</a:t>
            </a:r>
            <a:r>
              <a:rPr lang="uk-UA" sz="1400" dirty="0" smtClean="0">
                <a:solidFill>
                  <a:srgbClr val="0000CC"/>
                </a:solidFill>
                <a:effectLst/>
              </a:rPr>
              <a:t>., проф. </a:t>
            </a:r>
            <a:r>
              <a:rPr lang="uk-UA" sz="1400" dirty="0" err="1" smtClean="0">
                <a:solidFill>
                  <a:srgbClr val="0000CC"/>
                </a:solidFill>
                <a:effectLst/>
              </a:rPr>
              <a:t>Поп</a:t>
            </a:r>
            <a:r>
              <a:rPr lang="uk-UA" sz="1400" dirty="0" smtClean="0">
                <a:solidFill>
                  <a:srgbClr val="0000CC"/>
                </a:solidFill>
                <a:effectLst/>
              </a:rPr>
              <a:t> С.С., </a:t>
            </a:r>
            <a:r>
              <a:rPr lang="uk-UA" sz="1400" dirty="0" err="1" smtClean="0">
                <a:solidFill>
                  <a:srgbClr val="0000CC"/>
                </a:solidFill>
                <a:effectLst/>
              </a:rPr>
              <a:t>д.ф.-м.н</a:t>
            </a:r>
            <a:r>
              <a:rPr lang="uk-UA" sz="1400" dirty="0" smtClean="0">
                <a:solidFill>
                  <a:srgbClr val="0000CC"/>
                </a:solidFill>
                <a:effectLst/>
              </a:rPr>
              <a:t>., проф. </a:t>
            </a:r>
            <a:r>
              <a:rPr lang="uk-UA" sz="1400" dirty="0" err="1" smtClean="0">
                <a:solidFill>
                  <a:srgbClr val="0000CC"/>
                </a:solidFill>
                <a:effectLst/>
              </a:rPr>
              <a:t>Дробнич</a:t>
            </a:r>
            <a:r>
              <a:rPr lang="uk-UA" sz="1400" dirty="0" smtClean="0">
                <a:solidFill>
                  <a:srgbClr val="0000CC"/>
                </a:solidFill>
                <a:effectLst/>
              </a:rPr>
              <a:t> В.Г., 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uk-UA" sz="1400" dirty="0" smtClean="0">
                <a:solidFill>
                  <a:srgbClr val="0000CC"/>
                </a:solidFill>
                <a:effectLst/>
              </a:rPr>
              <a:t>фактичний </a:t>
            </a:r>
            <a:r>
              <a:rPr lang="uk-UA" sz="1400" dirty="0">
                <a:solidFill>
                  <a:srgbClr val="0000CC"/>
                </a:solidFill>
                <a:effectLst/>
              </a:rPr>
              <a:t>обсяг фінансування 248,1 тис. </a:t>
            </a:r>
            <a:r>
              <a:rPr lang="uk-UA" sz="1400" dirty="0" err="1">
                <a:solidFill>
                  <a:srgbClr val="0000CC"/>
                </a:solidFill>
                <a:effectLst/>
              </a:rPr>
              <a:t>грн</a:t>
            </a:r>
            <a:r>
              <a:rPr lang="uk-UA" sz="1400" dirty="0">
                <a:solidFill>
                  <a:srgbClr val="0000CC"/>
                </a:solidFill>
                <a:effectLst/>
              </a:rPr>
              <a:t>, зокрема на 2013р.- 124,0 </a:t>
            </a:r>
            <a:r>
              <a:rPr lang="uk-UA" sz="1400" dirty="0" err="1">
                <a:solidFill>
                  <a:srgbClr val="0000CC"/>
                </a:solidFill>
                <a:effectLst/>
              </a:rPr>
              <a:t>тис.грн</a:t>
            </a:r>
            <a:r>
              <a:rPr lang="uk-UA" sz="1400" dirty="0" smtClean="0">
                <a:solidFill>
                  <a:srgbClr val="0000CC"/>
                </a:solidFill>
                <a:effectLst/>
              </a:rPr>
              <a:t>.</a:t>
            </a:r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uk-UA" sz="1400" dirty="0" smtClean="0">
                <a:solidFill>
                  <a:srgbClr val="0000CC"/>
                </a:solidFill>
                <a:effectLst/>
              </a:rPr>
              <a:t>	За </a:t>
            </a:r>
            <a:r>
              <a:rPr lang="uk-UA" sz="1400" dirty="0">
                <a:solidFill>
                  <a:srgbClr val="0000CC"/>
                </a:solidFill>
                <a:effectLst/>
              </a:rPr>
              <a:t>матеріалами роботи  видано 1 монографію, опубліковано 10 статей у фахових виданнях </a:t>
            </a:r>
            <a:r>
              <a:rPr lang="uk-UA" sz="1400" dirty="0" smtClean="0">
                <a:solidFill>
                  <a:srgbClr val="0000CC"/>
                </a:solidFill>
                <a:effectLst/>
              </a:rPr>
              <a:t>   України </a:t>
            </a:r>
            <a:r>
              <a:rPr lang="uk-UA" sz="1400" dirty="0">
                <a:solidFill>
                  <a:srgbClr val="0000CC"/>
                </a:solidFill>
                <a:effectLst/>
              </a:rPr>
              <a:t>та 8 - у журналах, що входять до </a:t>
            </a:r>
            <a:r>
              <a:rPr lang="uk-UA" sz="1400" dirty="0" err="1">
                <a:solidFill>
                  <a:srgbClr val="0000CC"/>
                </a:solidFill>
                <a:effectLst/>
              </a:rPr>
              <a:t>наукометричних</a:t>
            </a:r>
            <a:r>
              <a:rPr lang="uk-UA" sz="1400" dirty="0">
                <a:solidFill>
                  <a:srgbClr val="0000CC"/>
                </a:solidFill>
                <a:effectLst/>
              </a:rPr>
              <a:t> баз даних,  проголошено </a:t>
            </a:r>
            <a:endParaRPr lang="uk-UA" sz="1400" dirty="0" smtClean="0">
              <a:solidFill>
                <a:srgbClr val="0000CC"/>
              </a:solidFill>
              <a:effectLst/>
            </a:endParaRPr>
          </a:p>
          <a:p>
            <a:pPr marL="136525" indent="0" eaLnBrk="1" hangingPunct="1">
              <a:buFont typeface="Wingdings 2" pitchFamily="18" charset="2"/>
              <a:buNone/>
              <a:defRPr/>
            </a:pPr>
            <a:r>
              <a:rPr lang="uk-UA" sz="1400" dirty="0" smtClean="0">
                <a:solidFill>
                  <a:srgbClr val="0000CC"/>
                </a:solidFill>
                <a:effectLst/>
              </a:rPr>
              <a:t>20 </a:t>
            </a:r>
            <a:r>
              <a:rPr lang="uk-UA" sz="1400" dirty="0">
                <a:solidFill>
                  <a:srgbClr val="0000CC"/>
                </a:solidFill>
                <a:effectLst/>
              </a:rPr>
              <a:t>доповідей на міжнародних та </a:t>
            </a:r>
            <a:r>
              <a:rPr lang="uk-UA" sz="1400" dirty="0" smtClean="0">
                <a:solidFill>
                  <a:srgbClr val="0000CC"/>
                </a:solidFill>
                <a:effectLst/>
              </a:rPr>
              <a:t>всеукраїнських </a:t>
            </a:r>
            <a:r>
              <a:rPr lang="uk-UA" sz="1400" dirty="0">
                <a:solidFill>
                  <a:srgbClr val="0000CC"/>
                </a:solidFill>
                <a:effectLst/>
              </a:rPr>
              <a:t>конференціях, отримано 1 патент України на корисну модель. Захищено 1 кандидатську дисертацію </a:t>
            </a:r>
            <a:r>
              <a:rPr lang="uk-UA" sz="1400" dirty="0" smtClean="0">
                <a:solidFill>
                  <a:srgbClr val="0000CC"/>
                </a:solidFill>
                <a:effectLst/>
              </a:rPr>
              <a:t> </a:t>
            </a:r>
            <a:r>
              <a:rPr lang="uk-UA" sz="1400" dirty="0">
                <a:solidFill>
                  <a:srgbClr val="0000CC"/>
                </a:solidFill>
                <a:effectLst/>
              </a:rPr>
              <a:t>та подано до розгляду  1 докторську </a:t>
            </a:r>
            <a:r>
              <a:rPr lang="uk-UA" sz="1400" dirty="0" smtClean="0">
                <a:solidFill>
                  <a:srgbClr val="0000CC"/>
                </a:solidFill>
                <a:effectLst/>
              </a:rPr>
              <a:t>дисертацію. </a:t>
            </a:r>
          </a:p>
          <a:p>
            <a:pPr marL="136525" indent="0" algn="just" eaLnBrk="1" hangingPunct="1">
              <a:buFont typeface="Wingdings 2" pitchFamily="18" charset="2"/>
              <a:buNone/>
              <a:defRPr/>
            </a:pPr>
            <a:endParaRPr lang="uk-UA" sz="1400" dirty="0" smtClean="0">
              <a:solidFill>
                <a:srgbClr val="0000CC"/>
              </a:solidFill>
              <a:effectLst/>
            </a:endParaRPr>
          </a:p>
          <a:p>
            <a:pPr marL="136525" indent="0" algn="just" eaLnBrk="1" hangingPunct="1">
              <a:buFont typeface="Wingdings 2" pitchFamily="18" charset="2"/>
              <a:buNone/>
              <a:defRPr/>
            </a:pPr>
            <a:endParaRPr lang="uk-UA" sz="1400" dirty="0">
              <a:solidFill>
                <a:srgbClr val="0000CC"/>
              </a:solidFill>
              <a:effectLst/>
            </a:endParaRPr>
          </a:p>
          <a:p>
            <a:pPr marL="136525" indent="0" algn="just" eaLnBrk="1" hangingPunct="1">
              <a:buFont typeface="Wingdings 2" pitchFamily="18" charset="2"/>
              <a:buNone/>
              <a:defRPr/>
            </a:pPr>
            <a:endParaRPr lang="uk-UA" sz="1400" dirty="0" smtClean="0">
              <a:solidFill>
                <a:srgbClr val="0000CC"/>
              </a:solidFill>
              <a:effectLst/>
            </a:endParaRPr>
          </a:p>
          <a:p>
            <a:pPr marL="136525" indent="0" algn="just" eaLnBrk="1" hangingPunct="1">
              <a:buFont typeface="Wingdings 2" pitchFamily="18" charset="2"/>
              <a:buNone/>
              <a:defRPr/>
            </a:pPr>
            <a:endParaRPr lang="uk-UA" sz="1400" dirty="0">
              <a:solidFill>
                <a:srgbClr val="0000CC"/>
              </a:solidFill>
              <a:effectLst/>
            </a:endParaRPr>
          </a:p>
          <a:p>
            <a:pPr marL="136525" indent="0" algn="just" eaLnBrk="1" hangingPunct="1">
              <a:buFont typeface="Wingdings 2" pitchFamily="18" charset="2"/>
              <a:buNone/>
              <a:defRPr/>
            </a:pPr>
            <a:endParaRPr lang="uk-UA" sz="1400" dirty="0" smtClean="0">
              <a:solidFill>
                <a:srgbClr val="0000CC"/>
              </a:solidFill>
              <a:effectLst/>
            </a:endParaRPr>
          </a:p>
          <a:p>
            <a:pPr marL="136525" indent="0" algn="just" eaLnBrk="1" hangingPunct="1">
              <a:buFont typeface="Wingdings 2" pitchFamily="18" charset="2"/>
              <a:buNone/>
              <a:defRPr/>
            </a:pPr>
            <a:endParaRPr lang="uk-UA" sz="1400" dirty="0">
              <a:solidFill>
                <a:srgbClr val="0000CC"/>
              </a:solidFill>
              <a:effectLst/>
            </a:endParaRPr>
          </a:p>
          <a:p>
            <a:pPr marL="136525" indent="0" algn="just" eaLnBrk="1" hangingPunct="1">
              <a:buFont typeface="Wingdings 2" pitchFamily="18" charset="2"/>
              <a:buNone/>
              <a:defRPr/>
            </a:pPr>
            <a:endParaRPr lang="uk-UA" sz="1400" dirty="0" smtClean="0">
              <a:solidFill>
                <a:srgbClr val="0000CC"/>
              </a:solidFill>
              <a:effectLst/>
            </a:endParaRPr>
          </a:p>
          <a:p>
            <a:pPr marL="136525" indent="0" algn="just" eaLnBrk="1" hangingPunct="1">
              <a:buFont typeface="Wingdings 2" pitchFamily="18" charset="2"/>
              <a:buNone/>
              <a:defRPr/>
            </a:pPr>
            <a:endParaRPr lang="uk-UA" sz="1400" dirty="0">
              <a:solidFill>
                <a:srgbClr val="0000CC"/>
              </a:solidFill>
              <a:effectLst/>
            </a:endParaRPr>
          </a:p>
          <a:p>
            <a:pPr marL="136525" indent="0" algn="just" eaLnBrk="1" hangingPunct="1">
              <a:buFont typeface="Wingdings 2" pitchFamily="18" charset="2"/>
              <a:buNone/>
              <a:defRPr/>
            </a:pPr>
            <a:endParaRPr lang="uk-UA" sz="1400" dirty="0" smtClean="0">
              <a:solidFill>
                <a:srgbClr val="0000CC"/>
              </a:solidFill>
              <a:effectLst/>
            </a:endParaRPr>
          </a:p>
          <a:p>
            <a:pPr marL="136525" indent="0" algn="just" eaLnBrk="1" hangingPunct="1">
              <a:buFont typeface="Wingdings 2" pitchFamily="18" charset="2"/>
              <a:buNone/>
              <a:defRPr/>
            </a:pPr>
            <a:endParaRPr lang="uk-UA" sz="1400" dirty="0">
              <a:solidFill>
                <a:srgbClr val="0000CC"/>
              </a:solidFill>
              <a:effectLst/>
            </a:endParaRPr>
          </a:p>
          <a:p>
            <a:pPr marL="136525" indent="0" algn="just" eaLnBrk="1" hangingPunct="1">
              <a:buFont typeface="Wingdings 2" pitchFamily="18" charset="2"/>
              <a:buNone/>
              <a:defRPr/>
            </a:pPr>
            <a:endParaRPr lang="uk-UA" sz="1400" dirty="0" smtClean="0">
              <a:solidFill>
                <a:srgbClr val="0000CC"/>
              </a:solidFill>
              <a:effectLst/>
            </a:endParaRPr>
          </a:p>
          <a:p>
            <a:pPr marL="136525" indent="0" algn="just" eaLnBrk="1" hangingPunct="1">
              <a:buFont typeface="Wingdings 2" pitchFamily="18" charset="2"/>
              <a:buNone/>
              <a:defRPr/>
            </a:pPr>
            <a:endParaRPr lang="uk-UA" sz="1400" dirty="0">
              <a:solidFill>
                <a:srgbClr val="0000CC"/>
              </a:solidFill>
              <a:effectLst/>
            </a:endParaRPr>
          </a:p>
          <a:p>
            <a:pPr marL="136525" indent="0" algn="just" eaLnBrk="1" hangingPunct="1">
              <a:buFont typeface="Wingdings 2" pitchFamily="18" charset="2"/>
              <a:buNone/>
              <a:defRPr/>
            </a:pPr>
            <a:r>
              <a:rPr lang="uk-UA" sz="1400" dirty="0" smtClean="0">
                <a:solidFill>
                  <a:srgbClr val="0000CC"/>
                </a:solidFill>
                <a:effectLst/>
              </a:rPr>
              <a:t>Рис.</a:t>
            </a:r>
            <a:r>
              <a:rPr lang="ru-RU" sz="1400" dirty="0">
                <a:solidFill>
                  <a:srgbClr val="0000CC"/>
                </a:solidFill>
                <a:effectLst/>
              </a:rPr>
              <a:t>1</a:t>
            </a:r>
            <a:r>
              <a:rPr lang="uk-UA" sz="1400" dirty="0">
                <a:solidFill>
                  <a:srgbClr val="0000CC"/>
                </a:solidFill>
                <a:effectLst/>
              </a:rPr>
              <a:t>. </a:t>
            </a:r>
            <a:r>
              <a:rPr lang="uk-UA" sz="1400" dirty="0" err="1">
                <a:solidFill>
                  <a:srgbClr val="0000CC"/>
                </a:solidFill>
                <a:effectLst/>
              </a:rPr>
              <a:t>Геокодування</a:t>
            </a:r>
            <a:r>
              <a:rPr lang="uk-UA" sz="1400" dirty="0">
                <a:solidFill>
                  <a:srgbClr val="0000CC"/>
                </a:solidFill>
                <a:effectLst/>
              </a:rPr>
              <a:t> в автоматичному режимі.</a:t>
            </a:r>
            <a:endParaRPr lang="ru-RU" sz="1400" dirty="0">
              <a:solidFill>
                <a:srgbClr val="0000CC"/>
              </a:solidFill>
              <a:effectLst/>
            </a:endParaRPr>
          </a:p>
          <a:p>
            <a:pPr marL="136525" indent="0" algn="just" eaLnBrk="1" hangingPunct="1">
              <a:buFont typeface="Wingdings 2" pitchFamily="18" charset="2"/>
              <a:buNone/>
              <a:defRPr/>
            </a:pPr>
            <a:endParaRPr lang="ru-RU" sz="1400" dirty="0"/>
          </a:p>
        </p:txBody>
      </p:sp>
      <p:pic>
        <p:nvPicPr>
          <p:cNvPr id="39939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7"/>
          <a:stretch>
            <a:fillRect/>
          </a:stretch>
        </p:blipFill>
        <p:spPr bwMode="auto">
          <a:xfrm>
            <a:off x="1403350" y="3284538"/>
            <a:ext cx="7046913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722F6-AFEE-42B7-BB10-EBBB178202A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1"/>
          <p:cNvSpPr>
            <a:spLocks noGrp="1"/>
          </p:cNvSpPr>
          <p:nvPr>
            <p:ph/>
          </p:nvPr>
        </p:nvSpPr>
        <p:spPr>
          <a:xfrm>
            <a:off x="250825" y="188913"/>
            <a:ext cx="8655050" cy="6480175"/>
          </a:xfrm>
        </p:spPr>
        <p:txBody>
          <a:bodyPr/>
          <a:lstStyle/>
          <a:p>
            <a:pPr marL="136525" indent="0" algn="ctr"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rgbClr val="FFC000"/>
                </a:solidFill>
              </a:rPr>
              <a:t>     </a:t>
            </a:r>
            <a:r>
              <a:rPr lang="uk-UA" sz="1800" b="1" dirty="0" smtClean="0">
                <a:solidFill>
                  <a:srgbClr val="0000CC"/>
                </a:solidFill>
                <a:effectLst/>
              </a:rPr>
              <a:t>Концептуальні та інституціональні засади </a:t>
            </a:r>
            <a:r>
              <a:rPr lang="en-US" sz="1800" b="1" dirty="0" smtClean="0">
                <a:solidFill>
                  <a:srgbClr val="0000CC"/>
                </a:solidFill>
                <a:effectLst/>
              </a:rPr>
              <a:t>                                                </a:t>
            </a:r>
          </a:p>
          <a:p>
            <a:pPr marL="136525" indent="0" algn="ctr">
              <a:buFont typeface="Wingdings 2" pitchFamily="18" charset="2"/>
              <a:buNone/>
              <a:defRPr/>
            </a:pPr>
            <a:r>
              <a:rPr lang="en-US" sz="1800" b="1" dirty="0" smtClean="0">
                <a:solidFill>
                  <a:srgbClr val="0000CC"/>
                </a:solidFill>
                <a:effectLst/>
              </a:rPr>
              <a:t>           </a:t>
            </a:r>
            <a:r>
              <a:rPr lang="uk-UA" sz="1800" b="1" dirty="0" err="1" smtClean="0">
                <a:solidFill>
                  <a:srgbClr val="0000CC"/>
                </a:solidFill>
                <a:effectLst/>
              </a:rPr>
              <a:t>єврорегіонального</a:t>
            </a:r>
            <a:r>
              <a:rPr lang="uk-UA" sz="1800" b="1" dirty="0" smtClean="0">
                <a:solidFill>
                  <a:srgbClr val="0000CC"/>
                </a:solidFill>
                <a:effectLst/>
              </a:rPr>
              <a:t> співробітництва України в умовах </a:t>
            </a:r>
            <a:endParaRPr lang="en-US" sz="1800" b="1" dirty="0" smtClean="0">
              <a:solidFill>
                <a:srgbClr val="0000CC"/>
              </a:solidFill>
              <a:effectLst/>
            </a:endParaRPr>
          </a:p>
          <a:p>
            <a:pPr marL="136525" indent="0" algn="ctr">
              <a:buFont typeface="Wingdings 2" pitchFamily="18" charset="2"/>
              <a:buNone/>
              <a:defRPr/>
            </a:pPr>
            <a:r>
              <a:rPr lang="en-US" sz="1800" b="1" dirty="0" smtClean="0">
                <a:solidFill>
                  <a:srgbClr val="0000CC"/>
                </a:solidFill>
                <a:effectLst/>
              </a:rPr>
              <a:t>         </a:t>
            </a:r>
            <a:r>
              <a:rPr lang="uk-UA" sz="1800" b="1" dirty="0" smtClean="0">
                <a:solidFill>
                  <a:srgbClr val="0000CC"/>
                </a:solidFill>
                <a:effectLst/>
              </a:rPr>
              <a:t>інтеграційних і </a:t>
            </a:r>
            <a:r>
              <a:rPr lang="uk-UA" sz="1800" b="1" dirty="0" err="1" smtClean="0">
                <a:solidFill>
                  <a:srgbClr val="0000CC"/>
                </a:solidFill>
                <a:effectLst/>
              </a:rPr>
              <a:t>глобалізаційних</a:t>
            </a:r>
            <a:r>
              <a:rPr lang="uk-UA" sz="1800" b="1" dirty="0" smtClean="0">
                <a:solidFill>
                  <a:srgbClr val="0000CC"/>
                </a:solidFill>
                <a:effectLst/>
              </a:rPr>
              <a:t> процесів сучасності.</a:t>
            </a:r>
            <a:endParaRPr lang="en-US" sz="1800" b="1" dirty="0" smtClean="0">
              <a:solidFill>
                <a:srgbClr val="0000CC"/>
              </a:solidFill>
              <a:effectLst/>
            </a:endParaRPr>
          </a:p>
          <a:p>
            <a:pPr marL="136525" indent="0" algn="r">
              <a:buFont typeface="Wingdings 2" pitchFamily="18" charset="2"/>
              <a:buNone/>
              <a:defRPr/>
            </a:pPr>
            <a:endParaRPr lang="en-US" sz="1400" dirty="0" smtClean="0">
              <a:solidFill>
                <a:srgbClr val="0000CC"/>
              </a:solidFill>
              <a:effectLst/>
            </a:endParaRPr>
          </a:p>
          <a:p>
            <a:pPr marL="136525" indent="0">
              <a:buFont typeface="Wingdings 2" pitchFamily="18" charset="2"/>
              <a:buNone/>
              <a:defRPr/>
            </a:pPr>
            <a:r>
              <a:rPr lang="uk-UA" sz="1400" b="1" dirty="0" smtClean="0">
                <a:solidFill>
                  <a:srgbClr val="0000CC"/>
                </a:solidFill>
                <a:effectLst/>
              </a:rPr>
              <a:t>	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uk-UA" sz="1400" b="1" dirty="0" smtClean="0">
                <a:solidFill>
                  <a:srgbClr val="0000CC"/>
                </a:solidFill>
                <a:effectLst/>
              </a:rPr>
              <a:t>	Науковий керівник – </a:t>
            </a:r>
            <a:r>
              <a:rPr lang="uk-UA" sz="1400" b="1" dirty="0" err="1" smtClean="0">
                <a:solidFill>
                  <a:srgbClr val="0000CC"/>
                </a:solidFill>
                <a:effectLst/>
              </a:rPr>
              <a:t>к.і.н</a:t>
            </a:r>
            <a:r>
              <a:rPr lang="uk-UA" sz="1400" b="1" dirty="0" smtClean="0">
                <a:solidFill>
                  <a:srgbClr val="0000CC"/>
                </a:solidFill>
                <a:effectLst/>
              </a:rPr>
              <a:t>., проф. </a:t>
            </a:r>
            <a:r>
              <a:rPr lang="uk-UA" sz="1400" b="1" dirty="0" err="1" smtClean="0">
                <a:solidFill>
                  <a:srgbClr val="0000CC"/>
                </a:solidFill>
                <a:effectLst/>
              </a:rPr>
              <a:t>Артьомов</a:t>
            </a:r>
            <a:r>
              <a:rPr lang="uk-UA" sz="1400" b="1" dirty="0" smtClean="0">
                <a:solidFill>
                  <a:srgbClr val="0000CC"/>
                </a:solidFill>
                <a:effectLst/>
              </a:rPr>
              <a:t> І.В.,</a:t>
            </a:r>
            <a:r>
              <a:rPr lang="en-US" sz="14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uk-UA" sz="1400" b="1" dirty="0" smtClean="0">
                <a:solidFill>
                  <a:srgbClr val="0000CC"/>
                </a:solidFill>
                <a:effectLst/>
              </a:rPr>
              <a:t>фактичний обсяг фінансування 327,0 тис. </a:t>
            </a:r>
            <a:r>
              <a:rPr lang="uk-UA" sz="1400" b="1" dirty="0" err="1" smtClean="0">
                <a:solidFill>
                  <a:srgbClr val="0000CC"/>
                </a:solidFill>
                <a:effectLst/>
              </a:rPr>
              <a:t>грн</a:t>
            </a:r>
            <a:r>
              <a:rPr lang="uk-UA" sz="1400" b="1" dirty="0" smtClean="0">
                <a:solidFill>
                  <a:srgbClr val="0000CC"/>
                </a:solidFill>
                <a:effectLst/>
              </a:rPr>
              <a:t>, зокрема на 2013р.- 59,0 </a:t>
            </a:r>
            <a:r>
              <a:rPr lang="uk-UA" sz="1400" b="1" dirty="0" err="1" smtClean="0">
                <a:solidFill>
                  <a:srgbClr val="0000CC"/>
                </a:solidFill>
                <a:effectLst/>
              </a:rPr>
              <a:t>тис.грн</a:t>
            </a:r>
            <a:r>
              <a:rPr lang="uk-UA" sz="1400" b="1" dirty="0" smtClean="0">
                <a:solidFill>
                  <a:srgbClr val="0000CC"/>
                </a:solidFill>
                <a:effectLst/>
              </a:rPr>
              <a:t>.</a:t>
            </a:r>
            <a:endParaRPr lang="en-US" sz="1400" b="1" dirty="0" smtClean="0">
              <a:solidFill>
                <a:srgbClr val="0000CC"/>
              </a:solidFill>
              <a:effectLst/>
            </a:endParaRPr>
          </a:p>
          <a:p>
            <a:pPr marL="136525" indent="0">
              <a:buFont typeface="Wingdings 2" pitchFamily="18" charset="2"/>
              <a:buNone/>
              <a:defRPr/>
            </a:pPr>
            <a:r>
              <a:rPr lang="uk-UA" sz="1400" b="1" dirty="0">
                <a:solidFill>
                  <a:srgbClr val="0000CC"/>
                </a:solidFill>
                <a:effectLst/>
              </a:rPr>
              <a:t>	</a:t>
            </a:r>
            <a:r>
              <a:rPr lang="uk-UA" sz="1400" b="1" dirty="0" smtClean="0">
                <a:solidFill>
                  <a:srgbClr val="0000CC"/>
                </a:solidFill>
                <a:effectLst/>
              </a:rPr>
              <a:t>За результатами досліджень видано 3 монографії, 3 навчальні посібники,  опубліковано  13 наукових  статей, </a:t>
            </a:r>
            <a:r>
              <a:rPr lang="ru-RU" sz="1400" b="1" dirty="0" err="1" smtClean="0">
                <a:solidFill>
                  <a:srgbClr val="0000CC"/>
                </a:solidFill>
                <a:effectLst/>
              </a:rPr>
              <a:t>проголошено</a:t>
            </a:r>
            <a:r>
              <a:rPr lang="ru-RU" sz="14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uk-UA" sz="1400" b="1" dirty="0" smtClean="0">
                <a:solidFill>
                  <a:srgbClr val="0000CC"/>
                </a:solidFill>
                <a:effectLst/>
              </a:rPr>
              <a:t>26</a:t>
            </a:r>
            <a:r>
              <a:rPr lang="ru-RU" sz="14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ru-RU" sz="1400" b="1" dirty="0" err="1" smtClean="0">
                <a:solidFill>
                  <a:srgbClr val="0000CC"/>
                </a:solidFill>
                <a:effectLst/>
              </a:rPr>
              <a:t>доповідей</a:t>
            </a:r>
            <a:r>
              <a:rPr lang="ru-RU" sz="1400" b="1" dirty="0" smtClean="0">
                <a:solidFill>
                  <a:srgbClr val="0000CC"/>
                </a:solidFill>
                <a:effectLst/>
              </a:rPr>
              <a:t> на </a:t>
            </a:r>
            <a:r>
              <a:rPr lang="ru-RU" sz="1400" b="1" dirty="0" err="1" smtClean="0">
                <a:solidFill>
                  <a:srgbClr val="0000CC"/>
                </a:solidFill>
                <a:effectLst/>
              </a:rPr>
              <a:t>міжнародних</a:t>
            </a:r>
            <a:r>
              <a:rPr lang="ru-RU" sz="14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ru-RU" sz="1400" b="1" dirty="0" err="1" smtClean="0">
                <a:solidFill>
                  <a:srgbClr val="0000CC"/>
                </a:solidFill>
                <a:effectLst/>
              </a:rPr>
              <a:t>конференціях</a:t>
            </a:r>
            <a:r>
              <a:rPr lang="ru-RU" sz="1400" b="1" dirty="0" smtClean="0">
                <a:solidFill>
                  <a:srgbClr val="0000CC"/>
                </a:solidFill>
                <a:effectLst/>
              </a:rPr>
              <a:t>.</a:t>
            </a:r>
            <a:endParaRPr lang="en-US" sz="1400" b="1" dirty="0" smtClean="0">
              <a:solidFill>
                <a:srgbClr val="0000CC"/>
              </a:solidFill>
              <a:effectLst/>
            </a:endParaRPr>
          </a:p>
          <a:p>
            <a:pPr marL="136525" indent="0">
              <a:buFont typeface="Wingdings 2" pitchFamily="18" charset="2"/>
              <a:buNone/>
              <a:defRPr/>
            </a:pPr>
            <a:endParaRPr lang="en-US" sz="1400" dirty="0" smtClean="0">
              <a:solidFill>
                <a:srgbClr val="0000CC"/>
              </a:solidFill>
              <a:effectLst/>
            </a:endParaRPr>
          </a:p>
          <a:p>
            <a:pPr marL="136525" indent="0">
              <a:buFont typeface="Wingdings 2" pitchFamily="18" charset="2"/>
              <a:buNone/>
              <a:defRPr/>
            </a:pPr>
            <a:endParaRPr lang="ru-RU" sz="1400" dirty="0" smtClean="0"/>
          </a:p>
        </p:txBody>
      </p:sp>
      <p:pic>
        <p:nvPicPr>
          <p:cNvPr id="36867" name="Рисунок 2" descr="C:\Users\Admin\Desktop\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2736850" cy="20193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Рисунок 3" descr="C:\Users\Admin\Desktop\zasidann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3933056"/>
            <a:ext cx="3456458" cy="208823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C9D6D-7988-4BF4-8B83-C597040DF5C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6" descr="C:\Users\Admin\Desktop\Свідоцтво_рішення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163"/>
            <a:ext cx="30940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Объект 1"/>
          <p:cNvSpPr>
            <a:spLocks noGrp="1"/>
          </p:cNvSpPr>
          <p:nvPr>
            <p:ph/>
          </p:nvPr>
        </p:nvSpPr>
        <p:spPr>
          <a:xfrm>
            <a:off x="1116013" y="147638"/>
            <a:ext cx="7488237" cy="6480175"/>
          </a:xfrm>
        </p:spPr>
        <p:txBody>
          <a:bodyPr/>
          <a:lstStyle/>
          <a:p>
            <a:pPr marL="136525" indent="0" algn="ctr">
              <a:buFont typeface="Wingdings 2" pitchFamily="18" charset="2"/>
              <a:buNone/>
            </a:pPr>
            <a:r>
              <a:rPr lang="uk-UA" altLang="uk-UA" sz="1800" b="1" smtClean="0">
                <a:solidFill>
                  <a:srgbClr val="0000CC"/>
                </a:solidFill>
                <a:effectLst/>
              </a:rPr>
              <a:t>Розробка і впровадження інформаційних технологій в навчальний процес</a:t>
            </a:r>
          </a:p>
          <a:p>
            <a:pPr marL="136525" indent="0" algn="ctr">
              <a:buFont typeface="Wingdings 2" pitchFamily="18" charset="2"/>
              <a:buNone/>
            </a:pPr>
            <a:endParaRPr lang="en-US" altLang="uk-UA" sz="1800" smtClean="0">
              <a:solidFill>
                <a:srgbClr val="0000CC"/>
              </a:solidFill>
              <a:effectLst/>
            </a:endParaRPr>
          </a:p>
          <a:p>
            <a:pPr marL="136525" indent="0">
              <a:buFont typeface="Wingdings 2" pitchFamily="18" charset="2"/>
              <a:buNone/>
            </a:pPr>
            <a:r>
              <a:rPr lang="uk-UA" altLang="uk-UA" sz="1400" b="1" smtClean="0">
                <a:solidFill>
                  <a:srgbClr val="0000CC"/>
                </a:solidFill>
                <a:effectLst/>
              </a:rPr>
              <a:t>	Науковий керівник – к.ю.н., доц. Ващук О.М., фактичний обсяг фінансування 180,0 тис. грн, зокрема на 2013р.- 90,0 тис.грн.</a:t>
            </a:r>
            <a:endParaRPr lang="en-US" altLang="uk-UA" sz="1400" b="1" smtClean="0">
              <a:solidFill>
                <a:srgbClr val="0000CC"/>
              </a:solidFill>
              <a:effectLst/>
            </a:endParaRPr>
          </a:p>
          <a:p>
            <a:pPr marL="136525" indent="0">
              <a:buFont typeface="Wingdings 2" pitchFamily="18" charset="2"/>
              <a:buNone/>
            </a:pPr>
            <a:r>
              <a:rPr lang="uk-UA" altLang="uk-UA" sz="1400" b="1" smtClean="0">
                <a:solidFill>
                  <a:srgbClr val="0000CC"/>
                </a:solidFill>
                <a:effectLst/>
              </a:rPr>
              <a:t>	За матеріалами роботи  видано 1 монографію, 9 навчальних посібників, з них 1 з грифом МОН, видано 1 словник, опубліковано 1 статтю у фаховому виданні України, проголошено 8 доповідей на міжнародних та Всеукраїнських конференціях, отримано 2 свідоцтва про реєстрацію авторського права на окремі програмні продукти.</a:t>
            </a:r>
            <a:endParaRPr lang="ru-RU" altLang="uk-UA" sz="1400" b="1" smtClean="0">
              <a:solidFill>
                <a:srgbClr val="0000CC"/>
              </a:solidFill>
              <a:effectLst/>
            </a:endParaRPr>
          </a:p>
        </p:txBody>
      </p:sp>
      <p:pic>
        <p:nvPicPr>
          <p:cNvPr id="41988" name="Рисунок 5" descr="C:\Users\Admin\Desktop\Свідоцтво_рішення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924175"/>
            <a:ext cx="31670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35522-806D-447E-AAC1-9C63CC9E711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>
            <a:spLocks noGrp="1"/>
          </p:cNvSpPr>
          <p:nvPr>
            <p:ph/>
          </p:nvPr>
        </p:nvSpPr>
        <p:spPr>
          <a:xfrm>
            <a:off x="466725" y="260350"/>
            <a:ext cx="7646988" cy="3240088"/>
          </a:xfrm>
        </p:spPr>
        <p:txBody>
          <a:bodyPr/>
          <a:lstStyle/>
          <a:p>
            <a:pPr marL="136525">
              <a:buFont typeface="Wingdings 2" pitchFamily="18" charset="2"/>
              <a:buNone/>
              <a:defRPr/>
            </a:pPr>
            <a:r>
              <a:rPr lang="uk-UA" sz="1800" dirty="0" smtClean="0">
                <a:solidFill>
                  <a:srgbClr val="0000CC"/>
                </a:solidFill>
                <a:effectLst/>
                <a:cs typeface="Times New Roman" pitchFamily="18" charset="0"/>
              </a:rPr>
              <a:t>Науково-технічні розробки </a:t>
            </a:r>
            <a:r>
              <a:rPr lang="uk-UA" sz="1800" dirty="0" err="1" smtClean="0">
                <a:solidFill>
                  <a:srgbClr val="0000CC"/>
                </a:solidFill>
                <a:effectLst/>
                <a:cs typeface="Times New Roman" pitchFamily="18" charset="0"/>
              </a:rPr>
              <a:t>УжНУ</a:t>
            </a:r>
            <a:endParaRPr lang="uk-UA" sz="1800" dirty="0" smtClean="0">
              <a:solidFill>
                <a:srgbClr val="0000CC"/>
              </a:solidFill>
              <a:effectLst/>
              <a:cs typeface="Times New Roman" pitchFamily="18" charset="0"/>
            </a:endParaRPr>
          </a:p>
          <a:p>
            <a:pPr marL="136525">
              <a:buFont typeface="Wingdings 2" pitchFamily="18" charset="2"/>
              <a:buNone/>
              <a:defRPr/>
            </a:pPr>
            <a:endParaRPr lang="uk-UA" sz="1800" dirty="0" smtClean="0">
              <a:solidFill>
                <a:srgbClr val="0000CC"/>
              </a:solidFill>
              <a:effectLst/>
              <a:cs typeface="Times New Roman" pitchFamily="18" charset="0"/>
            </a:endParaRPr>
          </a:p>
          <a:p>
            <a:pPr marL="136525">
              <a:buFont typeface="Wingdings 2" pitchFamily="18" charset="2"/>
              <a:buNone/>
              <a:defRPr/>
            </a:pPr>
            <a:r>
              <a:rPr lang="uk-UA" sz="1800" dirty="0" smtClean="0">
                <a:solidFill>
                  <a:srgbClr val="0000CC"/>
                </a:solidFill>
                <a:effectLst/>
                <a:cs typeface="Times New Roman" pitchFamily="18" charset="0"/>
              </a:rPr>
              <a:t> </a:t>
            </a:r>
            <a:r>
              <a:rPr lang="uk-UA" sz="1200" b="1" dirty="0" smtClean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СИСТЕМА</a:t>
            </a:r>
            <a:r>
              <a:rPr lang="en-US" sz="1200" b="1" dirty="0" smtClean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  </a:t>
            </a:r>
            <a:r>
              <a:rPr lang="uk-UA" sz="1200" b="1" dirty="0" smtClean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uk-UA" sz="1200" b="1" dirty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ВИЯВЛЕННЯ</a:t>
            </a:r>
            <a:r>
              <a:rPr lang="en-US" sz="1200" b="1" dirty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uk-UA" sz="1200" b="1" dirty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 ПОЖЕЖІ </a:t>
            </a:r>
            <a:r>
              <a:rPr lang="en-US" sz="1200" b="1" dirty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uk-UA" sz="1200" b="1" dirty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НА</a:t>
            </a:r>
            <a:r>
              <a:rPr lang="en-US" sz="1200" b="1" dirty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uk-UA" sz="1200" b="1" dirty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 РАННІХ </a:t>
            </a:r>
            <a:r>
              <a:rPr lang="en-US" sz="1200" b="1" dirty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  </a:t>
            </a:r>
            <a:r>
              <a:rPr lang="uk-UA" sz="1200" b="1" dirty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СТАДІЯХ </a:t>
            </a:r>
            <a:r>
              <a:rPr lang="en-US" sz="1200" b="1" dirty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  </a:t>
            </a:r>
            <a:r>
              <a:rPr lang="uk-UA" sz="1200" b="1" dirty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ЇЇ РОЗВИТКУ </a:t>
            </a:r>
            <a:r>
              <a:rPr lang="en-US" sz="1200" b="1" dirty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  </a:t>
            </a:r>
            <a:r>
              <a:rPr lang="uk-UA" sz="1200" b="1" dirty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ТА </a:t>
            </a:r>
            <a:r>
              <a:rPr lang="en-US" sz="1200" b="1" dirty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uk-UA" sz="1200" b="1" dirty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ЗАГАЗОВАНОСТІ</a:t>
            </a:r>
            <a:r>
              <a:rPr lang="en-US" sz="1200" b="1" dirty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  </a:t>
            </a:r>
            <a:r>
              <a:rPr lang="uk-UA" sz="1200" b="1" dirty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 ПРИМІЩЕНЬ ЧАДНИМ</a:t>
            </a:r>
            <a:r>
              <a:rPr lang="en-US" sz="1200" b="1" dirty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  </a:t>
            </a:r>
            <a:r>
              <a:rPr lang="uk-UA" sz="1200" b="1" dirty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uk-UA" sz="1200" b="1" dirty="0" smtClean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ГАЗОМ.</a:t>
            </a:r>
            <a:r>
              <a:rPr lang="uk-UA" sz="1800" dirty="0">
                <a:solidFill>
                  <a:srgbClr val="0000CC"/>
                </a:solidFill>
                <a:effectLst/>
                <a:latin typeface="+mn-lt"/>
                <a:cs typeface="Times New Roman" pitchFamily="18" charset="0"/>
              </a:rPr>
              <a:t> </a:t>
            </a:r>
            <a:endParaRPr lang="ru-RU" sz="1800" dirty="0">
              <a:solidFill>
                <a:srgbClr val="0000CC"/>
              </a:solidFill>
              <a:effectLst/>
              <a:latin typeface="+mn-lt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uk-UA" sz="1400" b="1" i="1" dirty="0" smtClean="0">
                <a:solidFill>
                  <a:srgbClr val="0000CC"/>
                </a:solidFill>
                <a:effectLst/>
                <a:cs typeface="Times New Roman" pitchFamily="18" charset="0"/>
              </a:rPr>
              <a:t> 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uk-UA" sz="1200" b="1" i="1" dirty="0" smtClean="0">
                <a:solidFill>
                  <a:srgbClr val="0000CC"/>
                </a:solidFill>
                <a:effectLst/>
                <a:cs typeface="Times New Roman" pitchFamily="18" charset="0"/>
              </a:rPr>
              <a:t>    Автор</a:t>
            </a:r>
            <a:r>
              <a:rPr lang="uk-UA" sz="1200" b="1" i="1" dirty="0">
                <a:solidFill>
                  <a:srgbClr val="0000CC"/>
                </a:solidFill>
                <a:effectLst/>
                <a:cs typeface="Times New Roman" pitchFamily="18" charset="0"/>
              </a:rPr>
              <a:t>:</a:t>
            </a:r>
            <a:r>
              <a:rPr lang="uk-UA" sz="1200" dirty="0">
                <a:solidFill>
                  <a:srgbClr val="0000CC"/>
                </a:solidFill>
                <a:effectLst/>
                <a:cs typeface="Times New Roman" pitchFamily="18" charset="0"/>
              </a:rPr>
              <a:t> </a:t>
            </a:r>
            <a:r>
              <a:rPr lang="uk-UA" sz="1200" b="1" i="1" dirty="0">
                <a:solidFill>
                  <a:srgbClr val="0000CC"/>
                </a:solidFill>
                <a:effectLst/>
                <a:cs typeface="Times New Roman" pitchFamily="18" charset="0"/>
              </a:rPr>
              <a:t>д. т. н., проф. </a:t>
            </a:r>
            <a:r>
              <a:rPr lang="uk-UA" sz="1200" b="1" i="1" dirty="0" err="1">
                <a:solidFill>
                  <a:srgbClr val="0000CC"/>
                </a:solidFill>
                <a:effectLst/>
                <a:cs typeface="Times New Roman" pitchFamily="18" charset="0"/>
              </a:rPr>
              <a:t>Козубовський</a:t>
            </a:r>
            <a:r>
              <a:rPr lang="uk-UA" sz="1200" b="1" i="1" dirty="0">
                <a:solidFill>
                  <a:srgbClr val="0000CC"/>
                </a:solidFill>
                <a:effectLst/>
                <a:cs typeface="Times New Roman" pitchFamily="18" charset="0"/>
              </a:rPr>
              <a:t> В.Р</a:t>
            </a:r>
            <a:r>
              <a:rPr lang="uk-UA" sz="1200" b="1" i="1" dirty="0" smtClean="0">
                <a:solidFill>
                  <a:srgbClr val="0000CC"/>
                </a:solidFill>
                <a:effectLst/>
                <a:cs typeface="Times New Roman" pitchFamily="18" charset="0"/>
              </a:rPr>
              <a:t>.</a:t>
            </a:r>
            <a:endParaRPr lang="ru-RU" sz="1400" dirty="0">
              <a:solidFill>
                <a:srgbClr val="0000CC"/>
              </a:solidFill>
              <a:effectLst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1200" b="1" dirty="0">
                <a:solidFill>
                  <a:srgbClr val="0000CC"/>
                </a:solidFill>
                <a:effectLst/>
                <a:cs typeface="Times New Roman" pitchFamily="18" charset="0"/>
              </a:rPr>
              <a:t>Основні характеристики, суть розробки.</a:t>
            </a:r>
            <a:endParaRPr lang="ru-RU" sz="1200" dirty="0">
              <a:solidFill>
                <a:srgbClr val="0000CC"/>
              </a:solidFill>
              <a:effectLst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uk-UA" sz="1200" dirty="0">
                <a:solidFill>
                  <a:srgbClr val="0000CC"/>
                </a:solidFill>
                <a:effectLst/>
                <a:cs typeface="Times New Roman" pitchFamily="18" charset="0"/>
              </a:rPr>
              <a:t>НДІ ЗАТ </a:t>
            </a:r>
            <a:r>
              <a:rPr lang="uk-UA" sz="1200" dirty="0" err="1">
                <a:solidFill>
                  <a:srgbClr val="0000CC"/>
                </a:solidFill>
                <a:effectLst/>
                <a:cs typeface="Times New Roman" pitchFamily="18" charset="0"/>
              </a:rPr>
              <a:t>УжНУ</a:t>
            </a:r>
            <a:r>
              <a:rPr lang="uk-UA" sz="1200" dirty="0">
                <a:solidFill>
                  <a:srgbClr val="0000CC"/>
                </a:solidFill>
                <a:effectLst/>
                <a:cs typeface="Times New Roman" pitchFamily="18" charset="0"/>
              </a:rPr>
              <a:t> спільно з відділом головного конструктора ПП «</a:t>
            </a:r>
            <a:r>
              <a:rPr lang="uk-UA" sz="1200" dirty="0" err="1">
                <a:solidFill>
                  <a:srgbClr val="0000CC"/>
                </a:solidFill>
                <a:effectLst/>
                <a:cs typeface="Times New Roman" pitchFamily="18" charset="0"/>
              </a:rPr>
              <a:t>Артон</a:t>
            </a:r>
            <a:r>
              <a:rPr lang="uk-UA" sz="1200" dirty="0">
                <a:solidFill>
                  <a:srgbClr val="0000CC"/>
                </a:solidFill>
                <a:effectLst/>
                <a:cs typeface="Times New Roman" pitchFamily="18" charset="0"/>
              </a:rPr>
              <a:t>» розроблена система виявлення пожежі на початкових стадіях її розвитку, яка складається з приладу приймально–контрольного «Артон–04П», </a:t>
            </a:r>
            <a:r>
              <a:rPr lang="uk-UA" sz="1200" dirty="0" err="1">
                <a:solidFill>
                  <a:srgbClr val="0000CC"/>
                </a:solidFill>
                <a:effectLst/>
                <a:cs typeface="Times New Roman" pitchFamily="18" charset="0"/>
              </a:rPr>
              <a:t>сповіщувача</a:t>
            </a:r>
            <a:r>
              <a:rPr lang="uk-UA" sz="1200" dirty="0">
                <a:solidFill>
                  <a:srgbClr val="0000CC"/>
                </a:solidFill>
                <a:effectLst/>
                <a:cs typeface="Times New Roman" pitchFamily="18" charset="0"/>
              </a:rPr>
              <a:t> світлозвукового «Піонер–5» та чотирьох пожежних </a:t>
            </a:r>
            <a:r>
              <a:rPr lang="uk-UA" sz="1200" dirty="0" err="1">
                <a:solidFill>
                  <a:srgbClr val="0000CC"/>
                </a:solidFill>
                <a:effectLst/>
                <a:cs typeface="Times New Roman" pitchFamily="18" charset="0"/>
              </a:rPr>
              <a:t>сповіщувачів</a:t>
            </a:r>
            <a:r>
              <a:rPr lang="uk-UA" sz="1200" dirty="0">
                <a:solidFill>
                  <a:srgbClr val="0000CC"/>
                </a:solidFill>
                <a:effectLst/>
                <a:cs typeface="Times New Roman" pitchFamily="18" charset="0"/>
              </a:rPr>
              <a:t> комбінованих газових і тепла ИПКГТ–01, які контролюють концентрацію чадного газу, що виникає на ранніх стадіях розвитку пожежі, а також температуру в приміщенні</a:t>
            </a:r>
            <a:r>
              <a:rPr lang="uk-UA" sz="1200" dirty="0" smtClean="0">
                <a:solidFill>
                  <a:srgbClr val="0000CC"/>
                </a:solidFill>
                <a:effectLst/>
                <a:cs typeface="Times New Roman" pitchFamily="18" charset="0"/>
              </a:rPr>
              <a:t>.</a:t>
            </a:r>
          </a:p>
          <a:p>
            <a:pPr marL="136525">
              <a:buFont typeface="Wingdings 2" pitchFamily="18" charset="2"/>
              <a:buNone/>
              <a:defRPr/>
            </a:pPr>
            <a:endParaRPr lang="ru-RU" sz="1200" dirty="0"/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827088" y="3860800"/>
            <a:ext cx="792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4" name="TextBox 3"/>
          <p:cNvSpPr txBox="1"/>
          <p:nvPr/>
        </p:nvSpPr>
        <p:spPr>
          <a:xfrm>
            <a:off x="468313" y="3448050"/>
            <a:ext cx="597535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6525" algn="ctr">
              <a:buFont typeface="Wingdings 2" pitchFamily="18" charset="2"/>
              <a:buNone/>
              <a:defRPr/>
            </a:pPr>
            <a:r>
              <a:rPr lang="uk-UA" sz="1200" b="1" dirty="0">
                <a:solidFill>
                  <a:srgbClr val="0000CC"/>
                </a:solidFill>
              </a:rPr>
              <a:t>СИСТЕМА ВИЯВЛЕННЯ ВИТОКУ МЕТАНУ В ПОБУТОВИХ ЖИТЛОВИХ І КОМУНАЛЬНИХ ГАЗИФІКОВАНИХ ПРИМІЩЕНЬ</a:t>
            </a:r>
          </a:p>
          <a:p>
            <a:pPr>
              <a:buClr>
                <a:srgbClr val="EEC85E"/>
              </a:buClr>
              <a:buSzPct val="70000"/>
              <a:buFont typeface="Wingdings 2" pitchFamily="18" charset="2"/>
              <a:buNone/>
              <a:defRPr/>
            </a:pPr>
            <a:endParaRPr lang="uk-UA" sz="1200" b="1" i="1" kern="0" dirty="0">
              <a:solidFill>
                <a:srgbClr val="0000CC"/>
              </a:solidFill>
              <a:cs typeface="Times New Roman" pitchFamily="18" charset="0"/>
            </a:endParaRPr>
          </a:p>
          <a:p>
            <a:pPr>
              <a:buClr>
                <a:srgbClr val="EEC85E"/>
              </a:buClr>
              <a:buSzPct val="70000"/>
              <a:buFont typeface="Wingdings 2" pitchFamily="18" charset="2"/>
              <a:buNone/>
              <a:defRPr/>
            </a:pPr>
            <a:r>
              <a:rPr lang="uk-UA" sz="1200" b="1" i="1" kern="0" dirty="0">
                <a:solidFill>
                  <a:srgbClr val="0000CC"/>
                </a:solidFill>
                <a:cs typeface="Times New Roman" pitchFamily="18" charset="0"/>
              </a:rPr>
              <a:t>   Автор:</a:t>
            </a:r>
            <a:r>
              <a:rPr lang="uk-UA" sz="1200" kern="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uk-UA" sz="1200" b="1" i="1" kern="0" dirty="0">
                <a:solidFill>
                  <a:srgbClr val="0000CC"/>
                </a:solidFill>
                <a:cs typeface="Times New Roman" pitchFamily="18" charset="0"/>
              </a:rPr>
              <a:t>д. </a:t>
            </a:r>
            <a:r>
              <a:rPr lang="uk-UA" sz="1200" b="1" i="1" kern="0" dirty="0" err="1">
                <a:solidFill>
                  <a:srgbClr val="0000CC"/>
                </a:solidFill>
                <a:cs typeface="Times New Roman" pitchFamily="18" charset="0"/>
              </a:rPr>
              <a:t>т.н</a:t>
            </a:r>
            <a:r>
              <a:rPr lang="uk-UA" sz="1200" b="1" i="1" kern="0" dirty="0">
                <a:solidFill>
                  <a:srgbClr val="0000CC"/>
                </a:solidFill>
                <a:cs typeface="Times New Roman" pitchFamily="18" charset="0"/>
              </a:rPr>
              <a:t>., проф. </a:t>
            </a:r>
            <a:r>
              <a:rPr lang="uk-UA" sz="1200" b="1" i="1" kern="0" dirty="0" err="1">
                <a:solidFill>
                  <a:srgbClr val="0000CC"/>
                </a:solidFill>
                <a:cs typeface="Times New Roman" pitchFamily="18" charset="0"/>
              </a:rPr>
              <a:t>Козубовський</a:t>
            </a:r>
            <a:r>
              <a:rPr lang="uk-UA" sz="1200" b="1" i="1" kern="0" dirty="0">
                <a:solidFill>
                  <a:srgbClr val="0000CC"/>
                </a:solidFill>
                <a:cs typeface="Times New Roman" pitchFamily="18" charset="0"/>
              </a:rPr>
              <a:t> В.Р.</a:t>
            </a:r>
            <a:endParaRPr lang="ru-RU" sz="1200" kern="0" dirty="0">
              <a:solidFill>
                <a:srgbClr val="0000CC"/>
              </a:solidFill>
              <a:cs typeface="Times New Roman" pitchFamily="18" charset="0"/>
            </a:endParaRPr>
          </a:p>
          <a:p>
            <a:pPr>
              <a:buClr>
                <a:srgbClr val="EEC85E"/>
              </a:buClr>
              <a:buSzPct val="70000"/>
              <a:buFont typeface="Wingdings 2" pitchFamily="18" charset="2"/>
              <a:buNone/>
              <a:defRPr/>
            </a:pPr>
            <a:r>
              <a:rPr lang="uk-UA" sz="1200" b="1" kern="0" dirty="0">
                <a:solidFill>
                  <a:srgbClr val="0000CC"/>
                </a:solidFill>
                <a:cs typeface="Times New Roman" pitchFamily="18" charset="0"/>
              </a:rPr>
              <a:t>   Основні характеристики, суть розробки.</a:t>
            </a:r>
            <a:endParaRPr lang="ru-RU" sz="1200" kern="0" dirty="0">
              <a:solidFill>
                <a:srgbClr val="0000CC"/>
              </a:solidFill>
              <a:cs typeface="Times New Roman" pitchFamily="18" charset="0"/>
            </a:endParaRPr>
          </a:p>
          <a:p>
            <a:pPr>
              <a:buClr>
                <a:srgbClr val="EEC85E"/>
              </a:buClr>
              <a:buSzPct val="70000"/>
              <a:buFont typeface="Wingdings 2" pitchFamily="18" charset="2"/>
              <a:buNone/>
              <a:defRPr/>
            </a:pPr>
            <a:r>
              <a:rPr lang="uk-UA" sz="1200" kern="0" dirty="0">
                <a:solidFill>
                  <a:srgbClr val="0000CC"/>
                </a:solidFill>
                <a:cs typeface="Times New Roman" pitchFamily="18" charset="0"/>
              </a:rPr>
              <a:t>НДІ ЗАТ </a:t>
            </a:r>
            <a:r>
              <a:rPr lang="uk-UA" sz="1200" kern="0" dirty="0" err="1">
                <a:solidFill>
                  <a:srgbClr val="0000CC"/>
                </a:solidFill>
                <a:cs typeface="Times New Roman" pitchFamily="18" charset="0"/>
              </a:rPr>
              <a:t>УжНУ</a:t>
            </a:r>
            <a:r>
              <a:rPr lang="uk-UA" sz="1200" kern="0" dirty="0">
                <a:solidFill>
                  <a:srgbClr val="0000CC"/>
                </a:solidFill>
                <a:cs typeface="Times New Roman" pitchFamily="18" charset="0"/>
              </a:rPr>
              <a:t> спільно з ПП МП «</a:t>
            </a:r>
            <a:r>
              <a:rPr lang="uk-UA" sz="1200" kern="0" dirty="0" err="1">
                <a:solidFill>
                  <a:srgbClr val="0000CC"/>
                </a:solidFill>
                <a:cs typeface="Times New Roman" pitchFamily="18" charset="0"/>
              </a:rPr>
              <a:t>Атмос</a:t>
            </a:r>
            <a:r>
              <a:rPr lang="uk-UA" sz="1200" kern="0" dirty="0">
                <a:solidFill>
                  <a:srgbClr val="0000CC"/>
                </a:solidFill>
                <a:cs typeface="Times New Roman" pitchFamily="18" charset="0"/>
              </a:rPr>
              <a:t>» розроблена система виявлення витоку метану в газифікованих комунальних та житлових приміщеннях, яка складається з блоку безперебійного живлення, </a:t>
            </a:r>
            <a:r>
              <a:rPr lang="uk-UA" sz="1200" kern="0" dirty="0" err="1">
                <a:solidFill>
                  <a:srgbClr val="0000CC"/>
                </a:solidFill>
                <a:cs typeface="Times New Roman" pitchFamily="18" charset="0"/>
              </a:rPr>
              <a:t>течешукача</a:t>
            </a:r>
            <a:r>
              <a:rPr lang="uk-UA" sz="1200" kern="0" dirty="0">
                <a:solidFill>
                  <a:srgbClr val="0000CC"/>
                </a:solidFill>
                <a:cs typeface="Times New Roman" pitchFamily="18" charset="0"/>
              </a:rPr>
              <a:t> метану, газосигналізатора метану і виконуючих (</a:t>
            </a:r>
            <a:r>
              <a:rPr lang="uk-UA" sz="1200" kern="0" dirty="0" err="1">
                <a:solidFill>
                  <a:srgbClr val="0000CC"/>
                </a:solidFill>
                <a:cs typeface="Times New Roman" pitchFamily="18" charset="0"/>
              </a:rPr>
              <a:t>відсікаючий</a:t>
            </a:r>
            <a:r>
              <a:rPr lang="uk-UA" sz="1200" kern="0" dirty="0">
                <a:solidFill>
                  <a:srgbClr val="0000CC"/>
                </a:solidFill>
                <a:cs typeface="Times New Roman" pitchFamily="18" charset="0"/>
              </a:rPr>
              <a:t> клапан) і </a:t>
            </a:r>
            <a:r>
              <a:rPr lang="uk-UA" sz="1200" kern="0" dirty="0" err="1">
                <a:solidFill>
                  <a:srgbClr val="0000CC"/>
                </a:solidFill>
                <a:cs typeface="Times New Roman" pitchFamily="18" charset="0"/>
              </a:rPr>
              <a:t>сигналізуючих</a:t>
            </a:r>
            <a:r>
              <a:rPr lang="uk-UA" sz="1200" kern="0" dirty="0">
                <a:solidFill>
                  <a:srgbClr val="0000CC"/>
                </a:solidFill>
                <a:cs typeface="Times New Roman" pitchFamily="18" charset="0"/>
              </a:rPr>
              <a:t> пристроїв (світлозвуковий </a:t>
            </a:r>
            <a:r>
              <a:rPr lang="uk-UA" sz="1200" kern="0" dirty="0" err="1">
                <a:solidFill>
                  <a:srgbClr val="0000CC"/>
                </a:solidFill>
                <a:cs typeface="Times New Roman" pitchFamily="18" charset="0"/>
              </a:rPr>
              <a:t>оповіщувач</a:t>
            </a:r>
            <a:r>
              <a:rPr lang="uk-UA" sz="1200" kern="0" dirty="0">
                <a:solidFill>
                  <a:srgbClr val="0000CC"/>
                </a:solidFill>
                <a:cs typeface="Times New Roman" pitchFamily="18" charset="0"/>
              </a:rPr>
              <a:t>).</a:t>
            </a:r>
            <a:endParaRPr lang="ru-RU" sz="1200" kern="0" dirty="0">
              <a:solidFill>
                <a:srgbClr val="0000CC"/>
              </a:solidFill>
              <a:cs typeface="Times New Roman" pitchFamily="18" charset="0"/>
            </a:endParaRPr>
          </a:p>
          <a:p>
            <a:pPr>
              <a:buClr>
                <a:srgbClr val="EEC85E"/>
              </a:buClr>
              <a:buSzPct val="70000"/>
              <a:buFont typeface="Wingdings 2" pitchFamily="18" charset="2"/>
              <a:buNone/>
              <a:defRPr/>
            </a:pPr>
            <a:r>
              <a:rPr lang="uk-UA" sz="1200" kern="0" dirty="0">
                <a:solidFill>
                  <a:srgbClr val="0000CC"/>
                </a:solidFill>
                <a:cs typeface="Times New Roman" pitchFamily="18" charset="0"/>
              </a:rPr>
              <a:t>Основні характеристики газосигналізатора метану ГСБ-01-1, </a:t>
            </a:r>
            <a:r>
              <a:rPr lang="uk-UA" sz="1200" kern="0" dirty="0" err="1">
                <a:solidFill>
                  <a:srgbClr val="0000CC"/>
                </a:solidFill>
                <a:cs typeface="Times New Roman" pitchFamily="18" charset="0"/>
              </a:rPr>
              <a:t>течешукача</a:t>
            </a:r>
            <a:r>
              <a:rPr lang="uk-UA" sz="1200" kern="0" dirty="0">
                <a:solidFill>
                  <a:srgbClr val="0000CC"/>
                </a:solidFill>
                <a:cs typeface="Times New Roman" pitchFamily="18" charset="0"/>
              </a:rPr>
              <a:t> метану ТИМ-1, блока безперебійного живлення ИПГ12-02 </a:t>
            </a:r>
            <a:r>
              <a:rPr lang="ru-RU" sz="1200" kern="0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uk-UA" dirty="0">
              <a:solidFill>
                <a:srgbClr val="0000C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861048"/>
            <a:ext cx="2509943" cy="201622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468313" y="1052513"/>
            <a:ext cx="7559675" cy="3232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EEC85E"/>
              </a:buClr>
              <a:buSzPct val="70000"/>
              <a:buFont typeface="Wingdings 2" pitchFamily="18" charset="2"/>
              <a:buNone/>
              <a:defRPr/>
            </a:pPr>
            <a:r>
              <a:rPr lang="uk-UA" sz="1200" b="1" dirty="0">
                <a:solidFill>
                  <a:srgbClr val="0000CC"/>
                </a:solidFill>
                <a:cs typeface="Times New Roman" pitchFamily="18" charset="0"/>
              </a:rPr>
              <a:t>РОЗРОБКА ЕЛЕМЕНТІВ АДСОРБЦІЙНИХ ЧУТЛИВИХ  ДЛЯ ВИЗНАЧЕННЯ МЕТАНУ ТИПУ АЧЕ-01М ТА ОДНОЧАСНОГО ВИЗНАЧЕННЯ ОКСИДУ ВУГЛЕЦЮ ТА МЕТАНУ ТИПУ АЧЕ-16.</a:t>
            </a:r>
            <a:r>
              <a:rPr lang="ru-RU" sz="1200" dirty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ru-RU" sz="1200" dirty="0">
                <a:solidFill>
                  <a:srgbClr val="0000CC"/>
                </a:solidFill>
                <a:cs typeface="Times New Roman" pitchFamily="18" charset="0"/>
              </a:rPr>
            </a:br>
            <a:endParaRPr lang="ru-RU" sz="1200" dirty="0">
              <a:solidFill>
                <a:srgbClr val="0000CC"/>
              </a:solidFill>
              <a:cs typeface="Times New Roman" pitchFamily="18" charset="0"/>
            </a:endParaRPr>
          </a:p>
          <a:p>
            <a:pPr algn="just">
              <a:buClr>
                <a:srgbClr val="EEC85E"/>
              </a:buClr>
              <a:buSzPct val="70000"/>
              <a:buFont typeface="Wingdings 2" pitchFamily="18" charset="2"/>
              <a:buNone/>
              <a:defRPr/>
            </a:pPr>
            <a:r>
              <a:rPr lang="uk-UA" sz="1200" b="1" i="1" kern="0" dirty="0">
                <a:solidFill>
                  <a:srgbClr val="0000CC"/>
                </a:solidFill>
                <a:cs typeface="Times New Roman" pitchFamily="18" charset="0"/>
              </a:rPr>
              <a:t>Автори: </a:t>
            </a:r>
            <a:r>
              <a:rPr lang="uk-UA" sz="1200" b="1" i="1" kern="0" dirty="0" err="1">
                <a:solidFill>
                  <a:srgbClr val="0000CC"/>
                </a:solidFill>
                <a:cs typeface="Times New Roman" pitchFamily="18" charset="0"/>
              </a:rPr>
              <a:t>к.ф.-м.н</a:t>
            </a:r>
            <a:r>
              <a:rPr lang="uk-UA" sz="1200" b="1" i="1" kern="0" dirty="0">
                <a:solidFill>
                  <a:srgbClr val="0000CC"/>
                </a:solidFill>
                <a:cs typeface="Times New Roman" pitchFamily="18" charset="0"/>
              </a:rPr>
              <a:t>. Головач Й.Й., </a:t>
            </a:r>
            <a:r>
              <a:rPr lang="uk-UA" sz="1200" b="1" i="1" kern="0" dirty="0" err="1">
                <a:solidFill>
                  <a:srgbClr val="0000CC"/>
                </a:solidFill>
                <a:cs typeface="Times New Roman" pitchFamily="18" charset="0"/>
              </a:rPr>
              <a:t>Кормош</a:t>
            </a:r>
            <a:r>
              <a:rPr lang="uk-UA" sz="1200" b="1" i="1" kern="0" dirty="0">
                <a:solidFill>
                  <a:srgbClr val="0000CC"/>
                </a:solidFill>
                <a:cs typeface="Times New Roman" pitchFamily="18" charset="0"/>
              </a:rPr>
              <a:t> В.В.</a:t>
            </a:r>
          </a:p>
          <a:p>
            <a:pPr algn="just">
              <a:buClr>
                <a:srgbClr val="EEC85E"/>
              </a:buClr>
              <a:buSzPct val="70000"/>
              <a:buFont typeface="Wingdings 2" pitchFamily="18" charset="2"/>
              <a:buNone/>
              <a:defRPr/>
            </a:pPr>
            <a:endParaRPr lang="uk-UA" sz="1200" b="1" i="1" kern="0" dirty="0">
              <a:solidFill>
                <a:srgbClr val="0000CC"/>
              </a:solidFill>
              <a:cs typeface="Times New Roman" pitchFamily="18" charset="0"/>
            </a:endParaRPr>
          </a:p>
          <a:p>
            <a:pPr algn="just">
              <a:buClr>
                <a:srgbClr val="EEC85E"/>
              </a:buClr>
              <a:buSzPct val="70000"/>
              <a:buFont typeface="Wingdings 2" pitchFamily="18" charset="2"/>
              <a:buNone/>
              <a:defRPr/>
            </a:pPr>
            <a:r>
              <a:rPr lang="uk-UA" sz="1200" b="1" kern="0" dirty="0">
                <a:solidFill>
                  <a:srgbClr val="0000CC"/>
                </a:solidFill>
                <a:cs typeface="Times New Roman" pitchFamily="18" charset="0"/>
              </a:rPr>
              <a:t>Основні характеристики, суть розробки.</a:t>
            </a:r>
          </a:p>
          <a:p>
            <a:pPr algn="just">
              <a:buClr>
                <a:srgbClr val="EEC85E"/>
              </a:buClr>
              <a:buSzPct val="70000"/>
              <a:buFont typeface="Wingdings 2" pitchFamily="18" charset="2"/>
              <a:buNone/>
              <a:defRPr/>
            </a:pPr>
            <a:endParaRPr lang="ru-RU" sz="1200" kern="0" dirty="0">
              <a:solidFill>
                <a:srgbClr val="0000CC"/>
              </a:solidFill>
              <a:cs typeface="Times New Roman" pitchFamily="18" charset="0"/>
            </a:endParaRPr>
          </a:p>
          <a:p>
            <a:pPr algn="just">
              <a:buClr>
                <a:srgbClr val="EEC85E"/>
              </a:buClr>
              <a:buSzPct val="70000"/>
              <a:buFont typeface="Wingdings 2" pitchFamily="18" charset="2"/>
              <a:buNone/>
              <a:defRPr/>
            </a:pPr>
            <a:r>
              <a:rPr lang="uk-UA" sz="1200" kern="0" dirty="0">
                <a:solidFill>
                  <a:srgbClr val="0000CC"/>
                </a:solidFill>
                <a:cs typeface="Times New Roman" pitchFamily="18" charset="0"/>
              </a:rPr>
              <a:t>  АЧЕ–01М призначений для перетворення концентрації метану в повітрі у пропорційну зміну опору </a:t>
            </a:r>
            <a:r>
              <a:rPr lang="uk-UA" sz="1200" kern="0" dirty="0" err="1">
                <a:solidFill>
                  <a:srgbClr val="0000CC"/>
                </a:solidFill>
                <a:cs typeface="Times New Roman" pitchFamily="18" charset="0"/>
              </a:rPr>
              <a:t>газочутливого</a:t>
            </a:r>
            <a:r>
              <a:rPr lang="uk-UA" sz="1200" kern="0" dirty="0">
                <a:solidFill>
                  <a:srgbClr val="0000CC"/>
                </a:solidFill>
                <a:cs typeface="Times New Roman" pitchFamily="18" charset="0"/>
              </a:rPr>
              <a:t> матеріалу в діапазоні від 0,05 об. % до 1,0 об. %.</a:t>
            </a:r>
            <a:endParaRPr lang="ru-RU" sz="1200" kern="0" dirty="0">
              <a:solidFill>
                <a:srgbClr val="0000CC"/>
              </a:solidFill>
              <a:cs typeface="Times New Roman" pitchFamily="18" charset="0"/>
            </a:endParaRPr>
          </a:p>
          <a:p>
            <a:pPr algn="just">
              <a:buClr>
                <a:srgbClr val="EEC85E"/>
              </a:buClr>
              <a:buSzPct val="70000"/>
              <a:buFont typeface="Wingdings 2" pitchFamily="18" charset="2"/>
              <a:buNone/>
              <a:defRPr/>
            </a:pPr>
            <a:r>
              <a:rPr lang="uk-UA" sz="1200" kern="0" dirty="0">
                <a:solidFill>
                  <a:srgbClr val="0000CC"/>
                </a:solidFill>
                <a:cs typeface="Times New Roman" pitchFamily="18" charset="0"/>
              </a:rPr>
              <a:t> АЧЕ–16 призначений для роботи в режимі циклічної зміни значення напруги на нагрівнику, і відповідно робочої температури АЧЕ. При подачі на нагрівник низької напруги визначається наявність в повітрі </a:t>
            </a:r>
            <a:r>
              <a:rPr lang="uk-UA" sz="1200" kern="0" dirty="0" err="1">
                <a:solidFill>
                  <a:srgbClr val="0000CC"/>
                </a:solidFill>
                <a:cs typeface="Times New Roman" pitchFamily="18" charset="0"/>
              </a:rPr>
              <a:t>мікроконцентрацій</a:t>
            </a:r>
            <a:r>
              <a:rPr lang="uk-UA" sz="1200" kern="0" dirty="0">
                <a:solidFill>
                  <a:srgbClr val="0000CC"/>
                </a:solidFill>
                <a:cs typeface="Times New Roman" pitchFamily="18" charset="0"/>
              </a:rPr>
              <a:t>  оксиду вуглецю, а при подачі високої – до вибухонебезпечних концентрацій метану.</a:t>
            </a:r>
          </a:p>
          <a:p>
            <a:pPr algn="just">
              <a:buClr>
                <a:srgbClr val="EEC85E"/>
              </a:buClr>
              <a:buSzPct val="70000"/>
              <a:buFont typeface="Wingdings 2" pitchFamily="18" charset="2"/>
              <a:buNone/>
              <a:defRPr/>
            </a:pPr>
            <a:endParaRPr lang="uk-UA" sz="1200" kern="0" dirty="0">
              <a:solidFill>
                <a:srgbClr val="0000CC"/>
              </a:solidFill>
              <a:cs typeface="Times New Roman" pitchFamily="18" charset="0"/>
            </a:endParaRPr>
          </a:p>
          <a:p>
            <a:pPr algn="just">
              <a:buClr>
                <a:srgbClr val="EEC85E"/>
              </a:buClr>
              <a:buSzPct val="70000"/>
              <a:buFont typeface="Wingdings 2" pitchFamily="18" charset="2"/>
              <a:buNone/>
              <a:defRPr/>
            </a:pPr>
            <a:r>
              <a:rPr lang="uk-UA" sz="1200" kern="0" dirty="0">
                <a:solidFill>
                  <a:srgbClr val="0000CC"/>
                </a:solidFill>
                <a:cs typeface="Times New Roman" pitchFamily="18" charset="0"/>
              </a:rPr>
              <a:t>Розроблено та впроваджено у виробництво </a:t>
            </a:r>
            <a:r>
              <a:rPr lang="uk-UA" sz="1200" kern="0" dirty="0" err="1">
                <a:solidFill>
                  <a:srgbClr val="0000CC"/>
                </a:solidFill>
                <a:cs typeface="Times New Roman" pitchFamily="18" charset="0"/>
              </a:rPr>
              <a:t>металооксидні</a:t>
            </a:r>
            <a:r>
              <a:rPr lang="uk-UA" sz="1200" kern="0" dirty="0">
                <a:solidFill>
                  <a:srgbClr val="0000CC"/>
                </a:solidFill>
                <a:cs typeface="Times New Roman" pitchFamily="18" charset="0"/>
              </a:rPr>
              <a:t> сенсори типу АЧЕ для визначення метану (АЧЕ-01М) та одночасного визначення оксиду вуглецю та метану (АЧЕ-16)  з характеристиками, що відповідають зарубіжним аналогам.</a:t>
            </a:r>
          </a:p>
          <a:p>
            <a:pPr algn="just">
              <a:buClr>
                <a:srgbClr val="EEC85E"/>
              </a:buClr>
              <a:buSzPct val="70000"/>
              <a:buFont typeface="Wingdings 2" pitchFamily="18" charset="2"/>
              <a:buNone/>
              <a:defRPr/>
            </a:pPr>
            <a:endParaRPr lang="ru-RU" sz="1200" kern="0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137924"/>
            <a:ext cx="2676745" cy="178449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133219"/>
            <a:ext cx="2592288" cy="183495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96875" y="188913"/>
            <a:ext cx="9144000" cy="531812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dirty="0" smtClean="0">
                <a:solidFill>
                  <a:srgbClr val="FFCC00"/>
                </a:solidFill>
              </a:rPr>
              <a:t/>
            </a:r>
            <a:br>
              <a:rPr lang="uk-UA" sz="4000" dirty="0" smtClean="0">
                <a:solidFill>
                  <a:srgbClr val="FFCC00"/>
                </a:solidFill>
              </a:rPr>
            </a:br>
            <a:r>
              <a:rPr lang="uk-UA" sz="2400" b="1" dirty="0">
                <a:solidFill>
                  <a:schemeClr val="tx1"/>
                </a:solidFill>
              </a:rPr>
              <a:t>П</a:t>
            </a:r>
            <a:r>
              <a:rPr lang="uk-UA" sz="2400" b="1" dirty="0" smtClean="0">
                <a:solidFill>
                  <a:schemeClr val="tx1"/>
                </a:solidFill>
              </a:rPr>
              <a:t>оказники наукової діяльності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 smtClean="0"/>
          </a:p>
        </p:txBody>
      </p:sp>
      <p:sp>
        <p:nvSpPr>
          <p:cNvPr id="2273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950" y="836613"/>
            <a:ext cx="8928100" cy="5572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uk-UA" sz="2200" dirty="0" smtClean="0"/>
              <a:t>		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У 20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13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 році університет брав участь у виконанні </a:t>
            </a:r>
            <a:r>
              <a:rPr lang="en-US" altLang="uk-UA" sz="1400" b="1" dirty="0" smtClean="0">
                <a:solidFill>
                  <a:srgbClr val="0000CC"/>
                </a:solidFill>
                <a:effectLst/>
              </a:rPr>
              <a:t>57</a:t>
            </a:r>
            <a:r>
              <a:rPr lang="uk-UA" altLang="uk-UA" sz="1400" b="1" dirty="0" smtClean="0">
                <a:solidFill>
                  <a:srgbClr val="0000CC"/>
                </a:solidFill>
                <a:effectLst/>
              </a:rPr>
              <a:t> наукових тем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 з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 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загальним річним обсягом </a:t>
            </a:r>
            <a:r>
              <a:rPr lang="uk-UA" altLang="uk-UA" sz="1400" b="1" dirty="0" smtClean="0">
                <a:solidFill>
                  <a:srgbClr val="0000CC"/>
                </a:solidFill>
                <a:effectLst/>
              </a:rPr>
              <a:t>4 млн. </a:t>
            </a:r>
            <a:r>
              <a:rPr lang="en-US" altLang="uk-UA" sz="1400" b="1" dirty="0" smtClean="0">
                <a:solidFill>
                  <a:srgbClr val="0000CC"/>
                </a:solidFill>
                <a:effectLst/>
              </a:rPr>
              <a:t>536,2</a:t>
            </a:r>
            <a:r>
              <a:rPr lang="uk-UA" altLang="uk-UA" sz="1400" b="1" dirty="0" smtClean="0">
                <a:solidFill>
                  <a:srgbClr val="0000CC"/>
                </a:solidFill>
                <a:effectLst/>
              </a:rPr>
              <a:t> тис. грн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. 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		</a:t>
            </a:r>
            <a:endParaRPr lang="uk-UA" altLang="uk-UA" sz="1400" dirty="0" smtClean="0">
              <a:solidFill>
                <a:srgbClr val="0000CC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		За програмами МОН за рахунок базового бюджетного фінансування  виконувалося </a:t>
            </a:r>
            <a:endParaRPr lang="en-US" altLang="uk-UA" sz="1400" dirty="0" smtClean="0">
              <a:solidFill>
                <a:srgbClr val="0000CC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	</a:t>
            </a:r>
            <a:r>
              <a:rPr lang="uk-UA" altLang="uk-UA" sz="1400" b="1" dirty="0" smtClean="0">
                <a:solidFill>
                  <a:srgbClr val="0000CC"/>
                </a:solidFill>
                <a:effectLst/>
              </a:rPr>
              <a:t>28 тем (</a:t>
            </a:r>
            <a:r>
              <a:rPr lang="en-US" altLang="uk-UA" sz="1400" b="1" dirty="0" smtClean="0">
                <a:solidFill>
                  <a:srgbClr val="0000CC"/>
                </a:solidFill>
                <a:effectLst/>
              </a:rPr>
              <a:t>1</a:t>
            </a:r>
            <a:r>
              <a:rPr lang="en-US" altLang="uk-UA" sz="1400" b="1" dirty="0">
                <a:solidFill>
                  <a:srgbClr val="0000CC"/>
                </a:solidFill>
                <a:effectLst/>
              </a:rPr>
              <a:t>7</a:t>
            </a:r>
            <a:r>
              <a:rPr lang="uk-UA" altLang="uk-UA" sz="1400" b="1" dirty="0" smtClean="0">
                <a:solidFill>
                  <a:srgbClr val="0000CC"/>
                </a:solidFill>
                <a:effectLst/>
              </a:rPr>
              <a:t> фундаментальних  і 1</a:t>
            </a:r>
            <a:r>
              <a:rPr lang="en-US" altLang="uk-UA" sz="1400" b="1" dirty="0" smtClean="0">
                <a:solidFill>
                  <a:srgbClr val="0000CC"/>
                </a:solidFill>
                <a:effectLst/>
              </a:rPr>
              <a:t>1</a:t>
            </a:r>
            <a:r>
              <a:rPr lang="uk-UA" altLang="uk-UA" sz="1400" b="1" dirty="0" smtClean="0">
                <a:solidFill>
                  <a:srgbClr val="0000CC"/>
                </a:solidFill>
                <a:effectLst/>
              </a:rPr>
              <a:t> прикладних) обсягом 3 млн. 387 тис. грн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		Обсяг надходжень до </a:t>
            </a:r>
            <a:r>
              <a:rPr lang="uk-UA" altLang="uk-UA" sz="1400" b="1" dirty="0" smtClean="0">
                <a:solidFill>
                  <a:srgbClr val="0000CC"/>
                </a:solidFill>
                <a:effectLst/>
              </a:rPr>
              <a:t>спеціального фонду бюджету за виконання 2</a:t>
            </a:r>
            <a:r>
              <a:rPr lang="en-US" altLang="uk-UA" sz="1400" b="1" dirty="0" smtClean="0">
                <a:solidFill>
                  <a:srgbClr val="0000CC"/>
                </a:solidFill>
                <a:effectLst/>
              </a:rPr>
              <a:t>9</a:t>
            </a:r>
            <a:r>
              <a:rPr lang="uk-UA" altLang="uk-UA" sz="1400" b="1" dirty="0" smtClean="0">
                <a:solidFill>
                  <a:srgbClr val="0000CC"/>
                </a:solidFill>
                <a:effectLst/>
              </a:rPr>
              <a:t> тем склав </a:t>
            </a:r>
            <a:endParaRPr lang="en-US" altLang="uk-UA" sz="1400" b="1" dirty="0" smtClean="0">
              <a:solidFill>
                <a:srgbClr val="0000CC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uk-UA" sz="1400" b="1" dirty="0" smtClean="0">
                <a:solidFill>
                  <a:srgbClr val="0000CC"/>
                </a:solidFill>
                <a:effectLst/>
              </a:rPr>
              <a:t>	</a:t>
            </a:r>
            <a:r>
              <a:rPr lang="uk-UA" altLang="uk-UA" sz="1400" b="1" dirty="0" smtClean="0">
                <a:solidFill>
                  <a:srgbClr val="0000CC"/>
                </a:solidFill>
                <a:effectLst/>
              </a:rPr>
              <a:t>1 млн. </a:t>
            </a:r>
            <a:r>
              <a:rPr lang="en-US" altLang="uk-UA" sz="1400" b="1" dirty="0" smtClean="0">
                <a:solidFill>
                  <a:srgbClr val="0000CC"/>
                </a:solidFill>
                <a:effectLst/>
              </a:rPr>
              <a:t>149,2</a:t>
            </a:r>
            <a:r>
              <a:rPr lang="uk-UA" altLang="uk-UA" sz="1400" b="1" dirty="0" smtClean="0">
                <a:solidFill>
                  <a:srgbClr val="0000CC"/>
                </a:solidFill>
                <a:effectLst/>
              </a:rPr>
              <a:t> тис. грн. 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		Госпдоговори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 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виконувалися, зокрема, для підприємств 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“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Реноме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”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, 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“</a:t>
            </a:r>
            <a:r>
              <a:rPr lang="uk-UA" altLang="uk-UA" sz="1400" dirty="0" err="1" smtClean="0">
                <a:solidFill>
                  <a:srgbClr val="0000CC"/>
                </a:solidFill>
                <a:effectLst/>
              </a:rPr>
              <a:t>Артон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”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, 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“</a:t>
            </a:r>
            <a:r>
              <a:rPr lang="uk-UA" altLang="uk-UA" sz="1400" dirty="0" err="1" smtClean="0">
                <a:solidFill>
                  <a:srgbClr val="0000CC"/>
                </a:solidFill>
                <a:effectLst/>
              </a:rPr>
              <a:t>Параксел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 Україна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”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, 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“</a:t>
            </a:r>
            <a:r>
              <a:rPr lang="uk-UA" altLang="uk-UA" sz="1400" dirty="0" err="1" smtClean="0">
                <a:solidFill>
                  <a:srgbClr val="0000CC"/>
                </a:solidFill>
                <a:effectLst/>
              </a:rPr>
              <a:t>Квінтайс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 Україна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”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, 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“</a:t>
            </a:r>
            <a:r>
              <a:rPr lang="uk-UA" altLang="uk-UA" sz="1400" dirty="0" err="1" smtClean="0">
                <a:solidFill>
                  <a:srgbClr val="0000CC"/>
                </a:solidFill>
                <a:effectLst/>
              </a:rPr>
              <a:t>Ємджен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 </a:t>
            </a:r>
            <a:r>
              <a:rPr lang="uk-UA" altLang="uk-UA" sz="1400" dirty="0" err="1" smtClean="0">
                <a:solidFill>
                  <a:srgbClr val="0000CC"/>
                </a:solidFill>
                <a:effectLst/>
              </a:rPr>
              <a:t>Лімітед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”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.</a:t>
            </a:r>
            <a:endParaRPr lang="en-US" altLang="uk-UA" sz="1400" dirty="0" smtClean="0">
              <a:solidFill>
                <a:srgbClr val="0000CC"/>
              </a:solidFill>
              <a:effectLst/>
            </a:endParaRPr>
          </a:p>
          <a:p>
            <a:pPr>
              <a:defRPr/>
            </a:pP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	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На сьогоднішній день діючими є </a:t>
            </a:r>
            <a:r>
              <a:rPr lang="ru-RU" altLang="uk-UA" sz="1400" dirty="0" smtClean="0">
                <a:solidFill>
                  <a:srgbClr val="0000CC"/>
                </a:solidFill>
                <a:effectLst/>
              </a:rPr>
              <a:t>12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 освітніх та наукових міжнародних проектів, зокрема:</a:t>
            </a:r>
          </a:p>
          <a:p>
            <a:pPr>
              <a:defRPr/>
            </a:pP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-  проект </a:t>
            </a:r>
            <a:r>
              <a:rPr lang="en-GB" altLang="uk-UA" sz="1400" dirty="0" smtClean="0">
                <a:solidFill>
                  <a:srgbClr val="0000CC"/>
                </a:solidFill>
                <a:effectLst/>
              </a:rPr>
              <a:t>TEMPUS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  144562-2008 </a:t>
            </a:r>
            <a:r>
              <a:rPr lang="uk-UA" altLang="uk-UA" sz="1400" dirty="0" err="1" smtClean="0">
                <a:solidFill>
                  <a:srgbClr val="0000CC"/>
                </a:solidFill>
                <a:effectLst/>
              </a:rPr>
              <a:t>„Запровадження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 триступеневої системи в сфері соціальної освіти в 6 країнах” - </a:t>
            </a:r>
            <a:r>
              <a:rPr lang="uk-UA" altLang="uk-UA" sz="1400" dirty="0" err="1" smtClean="0">
                <a:solidFill>
                  <a:srgbClr val="0000CC"/>
                </a:solidFill>
                <a:effectLst/>
              </a:rPr>
              <a:t>н.к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. проф. </a:t>
            </a:r>
            <a:r>
              <a:rPr lang="uk-UA" altLang="uk-UA" sz="1400" dirty="0" err="1" smtClean="0">
                <a:solidFill>
                  <a:srgbClr val="0000CC"/>
                </a:solidFill>
                <a:effectLst/>
              </a:rPr>
              <a:t>Козубовська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 І.В. </a:t>
            </a:r>
          </a:p>
          <a:p>
            <a:pPr>
              <a:defRPr/>
            </a:pP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-  проект № 530429-</a:t>
            </a:r>
            <a:r>
              <a:rPr lang="en-GB" altLang="uk-UA" sz="1400" dirty="0" smtClean="0">
                <a:solidFill>
                  <a:srgbClr val="0000CC"/>
                </a:solidFill>
                <a:effectLst/>
              </a:rPr>
              <a:t>TEMPUS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-1-2012-1-</a:t>
            </a:r>
            <a:r>
              <a:rPr lang="en-GB" altLang="uk-UA" sz="1400" dirty="0" smtClean="0">
                <a:solidFill>
                  <a:srgbClr val="0000CC"/>
                </a:solidFill>
                <a:effectLst/>
              </a:rPr>
              <a:t>UK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-</a:t>
            </a:r>
            <a:r>
              <a:rPr lang="en-GB" altLang="uk-UA" sz="1400" dirty="0" smtClean="0">
                <a:solidFill>
                  <a:srgbClr val="0000CC"/>
                </a:solidFill>
                <a:effectLst/>
              </a:rPr>
              <a:t>TEMPUS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-</a:t>
            </a:r>
            <a:r>
              <a:rPr lang="en-GB" altLang="uk-UA" sz="1400" dirty="0" smtClean="0">
                <a:solidFill>
                  <a:srgbClr val="0000CC"/>
                </a:solidFill>
                <a:effectLst/>
              </a:rPr>
              <a:t>JPHES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 за темою 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“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Інноваційні лабораторії: використання відкритих інноваційних навчальних платформ та дослідницької діяльності в  освіті для підприємств з метою  розширення участі та інноваційного потенціалу університетів в постсоціалістичних суспільствах” - </a:t>
            </a:r>
            <a:r>
              <a:rPr lang="uk-UA" altLang="uk-UA" sz="1400" dirty="0" err="1" smtClean="0">
                <a:solidFill>
                  <a:srgbClr val="0000CC"/>
                </a:solidFill>
                <a:effectLst/>
              </a:rPr>
              <a:t>н.к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.  доц. Слава-Продан С.С. </a:t>
            </a:r>
          </a:p>
          <a:p>
            <a:pPr>
              <a:defRPr/>
            </a:pP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- проект № 21250090; "Адміністративна реформа в Україні: словацькі та польські уроки“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 - </a:t>
            </a:r>
            <a:r>
              <a:rPr lang="uk-UA" altLang="uk-UA" sz="1400" dirty="0" err="1" smtClean="0">
                <a:solidFill>
                  <a:srgbClr val="0000CC"/>
                </a:solidFill>
                <a:effectLst/>
              </a:rPr>
              <a:t>н.к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. доц. Остапець Ю.О.</a:t>
            </a:r>
          </a:p>
          <a:p>
            <a:pPr>
              <a:defRPr/>
            </a:pPr>
            <a:r>
              <a:rPr lang="uk-UA" altLang="uk-UA" sz="1400" dirty="0" err="1" smtClean="0">
                <a:solidFill>
                  <a:srgbClr val="0000CC"/>
                </a:solidFill>
                <a:effectLst/>
              </a:rPr>
              <a:t>-проект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PI</a:t>
            </a:r>
            <a:r>
              <a:rPr lang="ru-RU" altLang="uk-UA" sz="1400" dirty="0" smtClean="0">
                <a:solidFill>
                  <a:srgbClr val="0000CC"/>
                </a:solidFill>
                <a:effectLst/>
              </a:rPr>
              <a:t>@</a:t>
            </a:r>
            <a:r>
              <a:rPr lang="en-US" altLang="uk-UA" sz="1400" dirty="0" err="1" smtClean="0">
                <a:solidFill>
                  <a:srgbClr val="0000CC"/>
                </a:solidFill>
                <a:effectLst/>
              </a:rPr>
              <a:t>NETour</a:t>
            </a:r>
            <a:r>
              <a:rPr lang="ru-RU" altLang="uk-UA" sz="1400" dirty="0" smtClean="0">
                <a:solidFill>
                  <a:srgbClr val="0000CC"/>
                </a:solidFill>
                <a:effectLst/>
              </a:rPr>
              <a:t>-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створення науково-туристичного продукту  та мережевої інфраструктури для наукового туризму  в прикордонних регіонах </a:t>
            </a:r>
            <a:r>
              <a:rPr lang="uk-UA" altLang="uk-UA" sz="1400" dirty="0" err="1" smtClean="0">
                <a:solidFill>
                  <a:srgbClr val="0000CC"/>
                </a:solidFill>
                <a:effectLst/>
              </a:rPr>
              <a:t>Марамуреш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 та Закарпаття, 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- </a:t>
            </a:r>
            <a:r>
              <a:rPr lang="uk-UA" altLang="uk-UA" sz="1400" dirty="0" err="1" smtClean="0">
                <a:solidFill>
                  <a:srgbClr val="0000CC"/>
                </a:solidFill>
                <a:effectLst/>
              </a:rPr>
              <a:t>н.к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. доц. </a:t>
            </a:r>
            <a:r>
              <a:rPr lang="uk-UA" altLang="uk-UA" sz="1400" dirty="0" err="1" smtClean="0">
                <a:solidFill>
                  <a:srgbClr val="0000CC"/>
                </a:solidFill>
                <a:effectLst/>
              </a:rPr>
              <a:t>Каблак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 Н.І.</a:t>
            </a:r>
          </a:p>
          <a:p>
            <a:pPr>
              <a:defRPr/>
            </a:pPr>
            <a:r>
              <a:rPr lang="uk-UA" altLang="uk-UA" sz="1400" dirty="0" err="1" smtClean="0">
                <a:solidFill>
                  <a:srgbClr val="0000CC"/>
                </a:solidFill>
                <a:effectLst/>
              </a:rPr>
              <a:t>-проект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“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Впровадження  новітніх можливостей щодо забезпечення кращого догляду за хворими на </a:t>
            </a:r>
            <a:r>
              <a:rPr lang="uk-UA" altLang="uk-UA" sz="1400" dirty="0" err="1" smtClean="0">
                <a:solidFill>
                  <a:srgbClr val="0000CC"/>
                </a:solidFill>
                <a:effectLst/>
              </a:rPr>
              <a:t>муковісцитоз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 в Закарпатській області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”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, 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- 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н. </a:t>
            </a:r>
            <a:r>
              <a:rPr lang="uk-UA" altLang="uk-UA" sz="1400" dirty="0" err="1" smtClean="0">
                <a:solidFill>
                  <a:srgbClr val="0000CC"/>
                </a:solidFill>
                <a:effectLst/>
              </a:rPr>
              <a:t>к.проф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. </a:t>
            </a:r>
            <a:r>
              <a:rPr lang="uk-UA" altLang="uk-UA" sz="1400" dirty="0" err="1" smtClean="0">
                <a:solidFill>
                  <a:srgbClr val="0000CC"/>
                </a:solidFill>
                <a:effectLst/>
              </a:rPr>
              <a:t>Горленко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 О.М.</a:t>
            </a:r>
          </a:p>
          <a:p>
            <a:pPr>
              <a:defRPr/>
            </a:pP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- договір №7/2013, </a:t>
            </a:r>
            <a:r>
              <a:rPr lang="en-US" altLang="uk-UA" sz="1400" dirty="0" smtClean="0">
                <a:solidFill>
                  <a:srgbClr val="0000CC"/>
                </a:solidFill>
                <a:effectLst/>
              </a:rPr>
              <a:t>- </a:t>
            </a:r>
            <a:r>
              <a:rPr lang="uk-UA" altLang="uk-UA" sz="1400" dirty="0" smtClean="0">
                <a:solidFill>
                  <a:srgbClr val="0000CC"/>
                </a:solidFill>
                <a:effectLst/>
              </a:rPr>
              <a:t>н. к. доц. Єпішев В.П.</a:t>
            </a:r>
          </a:p>
          <a:p>
            <a:pPr>
              <a:defRPr/>
            </a:pPr>
            <a:r>
              <a:rPr lang="uk-UA" altLang="uk-UA" sz="2400" dirty="0" smtClean="0">
                <a:effectLst/>
              </a:rPr>
              <a:t> 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uk-UA" sz="2200" dirty="0" smtClean="0">
                <a:solidFill>
                  <a:srgbClr val="FFCC00"/>
                </a:solidFill>
                <a:effectLst/>
              </a:rPr>
              <a:t>	</a:t>
            </a:r>
            <a:endParaRPr lang="ru-RU" altLang="uk-UA" sz="2200" dirty="0" smtClean="0">
              <a:solidFill>
                <a:srgbClr val="FFCC00"/>
              </a:solidFill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214313" y="4857750"/>
            <a:ext cx="5572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Ужгородський національний університет</a:t>
            </a:r>
          </a:p>
          <a:p>
            <a:pPr eaLnBrk="0" hangingPunct="0">
              <a:defRPr/>
            </a:pP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тел./факс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FFC000"/>
                </a:solidFill>
              </a:rPr>
              <a:t>+38 (03122) 3-33-41 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en-US" sz="2000" b="1" dirty="0">
                <a:solidFill>
                  <a:srgbClr val="FFC000"/>
                </a:solidFill>
              </a:rPr>
              <a:t>official@uzhnu.edu.ua 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http://www.uzhnu.edu.ua/</a:t>
            </a: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1619250" y="1844675"/>
            <a:ext cx="3617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96875" y="188913"/>
            <a:ext cx="9144000" cy="531812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dirty="0" smtClean="0">
                <a:solidFill>
                  <a:srgbClr val="FFCC00"/>
                </a:solidFill>
              </a:rPr>
              <a:t/>
            </a:r>
            <a:br>
              <a:rPr lang="uk-UA" sz="4000" dirty="0" smtClean="0">
                <a:solidFill>
                  <a:srgbClr val="FFCC00"/>
                </a:solidFill>
              </a:rPr>
            </a:br>
            <a:r>
              <a:rPr lang="uk-UA" sz="2400" b="1" dirty="0">
                <a:solidFill>
                  <a:schemeClr val="tx1"/>
                </a:solidFill>
              </a:rPr>
              <a:t>П</a:t>
            </a:r>
            <a:r>
              <a:rPr lang="uk-UA" sz="2400" b="1" dirty="0" smtClean="0">
                <a:solidFill>
                  <a:schemeClr val="tx1"/>
                </a:solidFill>
              </a:rPr>
              <a:t>оказники наукової діяльності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 smtClean="0"/>
          </a:p>
        </p:txBody>
      </p:sp>
      <p:sp>
        <p:nvSpPr>
          <p:cNvPr id="2273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1125538"/>
            <a:ext cx="7416800" cy="55721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uk-UA" sz="3600" smtClean="0"/>
              <a:t>		</a:t>
            </a:r>
            <a:r>
              <a:rPr lang="uk-UA" altLang="uk-UA" sz="1400" b="1" smtClean="0">
                <a:solidFill>
                  <a:srgbClr val="0000CC"/>
                </a:solidFill>
                <a:effectLst/>
              </a:rPr>
              <a:t>В 2013 році  створений Науковий парк „Ужгородський національний університет”, для впровадження  результатів наукових досліджень та ефективного використання наукового потенціалу університету. Інноваційна програма Наукового парку УжНУ охоплює понад 40 проектів. Деякі з цих проектів представлялися на виставках «Високі технології-2013» та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altLang="uk-UA" sz="1400" b="1" smtClean="0">
                <a:solidFill>
                  <a:srgbClr val="0000CC"/>
                </a:solidFill>
                <a:effectLst/>
              </a:rPr>
              <a:t>	«Наука, інновації, технології-2013».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altLang="uk-UA" sz="1400" b="1" smtClean="0">
                <a:solidFill>
                  <a:srgbClr val="0000CC"/>
                </a:solidFill>
                <a:effectLst/>
              </a:rPr>
              <a:t>		Розробка «Газовий пожежний сповіщувач» була представлена на Міжнародній виставці «Безпека-2013». Фірма «Артон», м. Чернівці, в 2014 році планує розпочати  серійний випуск цієї розробки.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uk-UA" sz="3600" b="1" smtClean="0">
                <a:effectLst/>
              </a:rPr>
              <a:t>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uk-UA" sz="3600" smtClean="0">
                <a:solidFill>
                  <a:srgbClr val="FFCC00"/>
                </a:solidFill>
                <a:effectLst/>
              </a:rPr>
              <a:t>	</a:t>
            </a:r>
            <a:endParaRPr lang="ru-RU" altLang="uk-UA" sz="3600" smtClean="0">
              <a:solidFill>
                <a:srgbClr val="FFCC00"/>
              </a:solidFill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971550" y="908050"/>
            <a:ext cx="702151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Динаміка обсягів фінансування наукових досліджень</a:t>
            </a:r>
            <a:r>
              <a:rPr lang="uk-UA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539750" y="1628775"/>
          <a:ext cx="7926388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Діаграма" r:id="rId5" imgW="6096090" imgH="4067280" progId="MSGraph.Chart.8">
                  <p:embed followColorScheme="full"/>
                </p:oleObj>
              </mc:Choice>
              <mc:Fallback>
                <p:oleObj name="Діаграма" r:id="rId5" imgW="6096090" imgH="406728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28775"/>
                        <a:ext cx="7926388" cy="374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-150813" y="188913"/>
            <a:ext cx="9324976" cy="693737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dirty="0" smtClean="0">
                <a:solidFill>
                  <a:schemeClr val="tx1"/>
                </a:solidFill>
              </a:rPr>
              <a:t>Динаміка чисельності кадрового потенціалу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0483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1979613" y="2490788"/>
          <a:ext cx="6121400" cy="385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Діаграма" r:id="rId4" imgW="6096090" imgH="4067280" progId="MSGraph.Chart.8">
                  <p:embed followColorScheme="full"/>
                </p:oleObj>
              </mc:Choice>
              <mc:Fallback>
                <p:oleObj name="Діаграма" r:id="rId4" imgW="6096090" imgH="4067280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490788"/>
                        <a:ext cx="6121400" cy="385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395288" y="1412875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uk-UA" sz="1600" b="1">
                <a:solidFill>
                  <a:srgbClr val="0000CC"/>
                </a:solidFill>
              </a:rPr>
              <a:t>У</a:t>
            </a:r>
            <a:r>
              <a:rPr lang="uk-UA" altLang="uk-UA" sz="1600" b="1">
                <a:solidFill>
                  <a:srgbClr val="0000CC"/>
                </a:solidFill>
              </a:rPr>
              <a:t> наукових дослідженнях у 201</a:t>
            </a:r>
            <a:r>
              <a:rPr lang="en-US" altLang="uk-UA" sz="1600" b="1">
                <a:solidFill>
                  <a:srgbClr val="0000CC"/>
                </a:solidFill>
              </a:rPr>
              <a:t>3</a:t>
            </a:r>
            <a:r>
              <a:rPr lang="uk-UA" altLang="uk-UA" sz="1600" b="1">
                <a:solidFill>
                  <a:srgbClr val="0000CC"/>
                </a:solidFill>
              </a:rPr>
              <a:t> році приймали участь</a:t>
            </a:r>
            <a:r>
              <a:rPr lang="en-US" altLang="uk-UA" sz="1600" b="1">
                <a:solidFill>
                  <a:srgbClr val="0000CC"/>
                </a:solidFill>
              </a:rPr>
              <a:t> </a:t>
            </a:r>
          </a:p>
          <a:p>
            <a:r>
              <a:rPr lang="uk-UA" altLang="uk-UA" sz="1600" b="1">
                <a:solidFill>
                  <a:srgbClr val="0000CC"/>
                </a:solidFill>
              </a:rPr>
              <a:t>13</a:t>
            </a:r>
            <a:r>
              <a:rPr lang="en-US" altLang="uk-UA" sz="1600" b="1">
                <a:solidFill>
                  <a:srgbClr val="0000CC"/>
                </a:solidFill>
              </a:rPr>
              <a:t>80</a:t>
            </a:r>
            <a:r>
              <a:rPr lang="uk-UA" altLang="uk-UA" sz="1600" b="1">
                <a:solidFill>
                  <a:srgbClr val="0000CC"/>
                </a:solidFill>
              </a:rPr>
              <a:t> науково-педагогічних працівників, </a:t>
            </a:r>
            <a:r>
              <a:rPr lang="en-US" altLang="uk-UA" sz="1600" b="1">
                <a:solidFill>
                  <a:srgbClr val="0000CC"/>
                </a:solidFill>
              </a:rPr>
              <a:t>153</a:t>
            </a:r>
            <a:r>
              <a:rPr lang="uk-UA" altLang="uk-UA" sz="1600" b="1">
                <a:solidFill>
                  <a:srgbClr val="0000CC"/>
                </a:solidFill>
              </a:rPr>
              <a:t> доктори наук і 7</a:t>
            </a:r>
            <a:r>
              <a:rPr lang="en-US" altLang="uk-UA" sz="1600" b="1">
                <a:solidFill>
                  <a:srgbClr val="0000CC"/>
                </a:solidFill>
              </a:rPr>
              <a:t>49</a:t>
            </a:r>
            <a:r>
              <a:rPr lang="uk-UA" altLang="uk-UA" sz="1600" b="1">
                <a:solidFill>
                  <a:srgbClr val="0000CC"/>
                </a:solidFill>
              </a:rPr>
              <a:t> кандидатів наук.</a:t>
            </a:r>
            <a:endParaRPr lang="en-US" altLang="uk-UA" sz="160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7959725" cy="620712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smtClean="0">
                <a:solidFill>
                  <a:schemeClr val="tx1"/>
                </a:solidFill>
              </a:rPr>
              <a:t>Аспірантура, захист дисертацій та вчені звання</a:t>
            </a:r>
            <a:r>
              <a:rPr lang="ru-RU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07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7950" y="908050"/>
            <a:ext cx="8858250" cy="5832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altLang="uk-UA" sz="2800" b="1" smtClean="0">
                <a:solidFill>
                  <a:srgbClr val="FFCC00"/>
                </a:solidFill>
                <a:effectLst/>
              </a:rPr>
              <a:t>		</a:t>
            </a:r>
            <a:r>
              <a:rPr lang="uk-UA" altLang="uk-UA" sz="1400" b="1" smtClean="0">
                <a:solidFill>
                  <a:srgbClr val="0000CC"/>
                </a:solidFill>
                <a:effectLst/>
              </a:rPr>
              <a:t>В університеті функціонують 5 спеціалізованих рад по захисту дисертацій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uk-UA" sz="1400" b="1" smtClean="0">
                <a:solidFill>
                  <a:srgbClr val="0000CC"/>
                </a:solidFill>
                <a:effectLst/>
              </a:rPr>
              <a:t>	з 10 спеціальностей - фізико-математичні, хімічні, економічні, історичні та медичні науки.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uk-UA" sz="1400" b="1" smtClean="0">
                <a:solidFill>
                  <a:srgbClr val="0000CC"/>
                </a:solidFill>
                <a:effectLst/>
              </a:rPr>
              <a:t>		Загалом, спеціалізованими радами при УжНУ проведено захист однієї докторської та 17 кандидатських дисертацій.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uk-UA" sz="1400" b="1" smtClean="0">
                <a:solidFill>
                  <a:srgbClr val="0000CC"/>
                </a:solidFill>
                <a:effectLst/>
              </a:rPr>
              <a:t>		Прийнято до захисту 10 кандидатських дисертацій.</a:t>
            </a:r>
            <a:endParaRPr lang="en-US" altLang="uk-UA" sz="1400" b="1" smtClean="0">
              <a:solidFill>
                <a:srgbClr val="0000CC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uk-UA" altLang="uk-UA" sz="1400" b="1" smtClean="0">
              <a:solidFill>
                <a:srgbClr val="0000CC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altLang="uk-UA" sz="1400" b="1" smtClean="0">
                <a:solidFill>
                  <a:srgbClr val="0000CC"/>
                </a:solidFill>
                <a:effectLst/>
              </a:rPr>
              <a:t>		Підготовку дисертацій за 53 спеціальностями здійснювали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uk-UA" sz="1400" b="1" smtClean="0">
                <a:solidFill>
                  <a:srgbClr val="0000CC"/>
                </a:solidFill>
                <a:effectLst/>
              </a:rPr>
              <a:t>	2 докторанти і 270 аспірантів, у тому числі 127 - з відривом  від виробництва.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uk-UA" sz="1400" b="1" smtClean="0">
                <a:solidFill>
                  <a:srgbClr val="0000CC"/>
                </a:solidFill>
                <a:effectLst/>
              </a:rPr>
              <a:t>		У 2013 році до аспірантури зараховано 50 осіб, з яких 28 з відривом від виробництва, 22 без відриву від виробництва з 44 спеціальностей.</a:t>
            </a:r>
            <a:r>
              <a:rPr lang="en-US" altLang="uk-UA" sz="1400" b="1" smtClean="0">
                <a:solidFill>
                  <a:srgbClr val="0000CC"/>
                </a:solidFill>
                <a:effectLst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uk-UA" sz="1400" b="1" smtClean="0">
                <a:solidFill>
                  <a:srgbClr val="0000CC"/>
                </a:solidFill>
                <a:effectLst/>
              </a:rPr>
              <a:t>		</a:t>
            </a:r>
            <a:r>
              <a:rPr lang="uk-UA" altLang="uk-UA" sz="1400" b="1" smtClean="0">
                <a:solidFill>
                  <a:srgbClr val="0000CC"/>
                </a:solidFill>
                <a:effectLst/>
              </a:rPr>
              <a:t>У 2013 році аспірантуру закінчило 57 осіб, з яких 14 своєчасно захистили дисертації,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uk-UA" sz="1400" b="1" smtClean="0">
                <a:solidFill>
                  <a:srgbClr val="0000CC"/>
                </a:solidFill>
                <a:effectLst/>
              </a:rPr>
              <a:t>	6 кандидатських дисертацій рекомендовані до захисту. Загалом, ефективність аспірантури  становить 35%.</a:t>
            </a:r>
            <a:endParaRPr lang="en-US" altLang="uk-UA" sz="1400" b="1" smtClean="0">
              <a:solidFill>
                <a:srgbClr val="0000CC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uk-UA" sz="1400" b="1" smtClean="0">
              <a:solidFill>
                <a:srgbClr val="0000CC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uk-UA" sz="1400" b="1" smtClean="0">
                <a:solidFill>
                  <a:srgbClr val="0000CC"/>
                </a:solidFill>
                <a:effectLst/>
              </a:rPr>
              <a:t>		</a:t>
            </a:r>
            <a:r>
              <a:rPr lang="uk-UA" altLang="uk-UA" sz="1400" b="1" smtClean="0">
                <a:solidFill>
                  <a:srgbClr val="0000CC"/>
                </a:solidFill>
                <a:effectLst/>
              </a:rPr>
              <a:t>У 2013 році співробітниками університету захищено 39 кандидатських дисертацій, захищені та затверджені 9 докторських дисертацій (Гече Ф.Е., Філіп С.С., Румянцев К.Є., Шандор Ф.Ф., Приходько В.П., Сірчак С.С., Фельбаба-Клушина Л.М., Сухарєв С.Ю.).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uk-UA" sz="1400" b="1" smtClean="0">
                <a:solidFill>
                  <a:srgbClr val="0000CC"/>
                </a:solidFill>
                <a:effectLst/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uk-UA" sz="1400" b="1" smtClean="0">
                <a:solidFill>
                  <a:srgbClr val="0000CC"/>
                </a:solidFill>
                <a:effectLst/>
              </a:rPr>
              <a:t>		Вчене звання професора отримали 4 викладачі (Чобей С.М., Жулканич Н.М.,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uk-UA" sz="1400" b="1" smtClean="0">
                <a:solidFill>
                  <a:srgbClr val="0000CC"/>
                </a:solidFill>
                <a:effectLst/>
              </a:rPr>
              <a:t>	Рубіш В.М., Лемко О.І), звання доцента отримали 7 викладачів. </a:t>
            </a:r>
            <a:endParaRPr lang="en-US" altLang="zh-CN" sz="1400" b="1" smtClean="0">
              <a:solidFill>
                <a:srgbClr val="0000CC"/>
              </a:solidFill>
              <a:effectLst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46" name="Group 82"/>
          <p:cNvGraphicFramePr>
            <a:graphicFrameLocks noGrp="1"/>
          </p:cNvGraphicFramePr>
          <p:nvPr>
            <p:ph sz="half" idx="2"/>
          </p:nvPr>
        </p:nvGraphicFramePr>
        <p:xfrm>
          <a:off x="1187450" y="836613"/>
          <a:ext cx="6840538" cy="5788025"/>
        </p:xfrm>
        <a:graphic>
          <a:graphicData uri="http://schemas.openxmlformats.org/drawingml/2006/table">
            <a:tbl>
              <a:tblPr/>
              <a:tblGrid>
                <a:gridCol w="3004993"/>
                <a:gridCol w="751577"/>
                <a:gridCol w="771321"/>
                <a:gridCol w="770005"/>
                <a:gridCol w="771321"/>
                <a:gridCol w="771321"/>
              </a:tblGrid>
              <a:tr h="548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Показники підготовки кадрів</a:t>
                      </a:r>
                    </a:p>
                  </a:txBody>
                  <a:tcPr marL="91444" marR="91444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2012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Загальна кількість аспірантів</a:t>
                      </a:r>
                    </a:p>
                  </a:txBody>
                  <a:tcPr marL="91444" marR="91444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230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23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242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249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270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Кількість аспірантів стаціонарної  форми  навчання</a:t>
                      </a:r>
                    </a:p>
                  </a:txBody>
                  <a:tcPr marL="91444" marR="91444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13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Загальна кількість випускників аспірантури</a:t>
                      </a:r>
                    </a:p>
                  </a:txBody>
                  <a:tcPr marL="91444" marR="91444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Кількість випускників, які завершили, представили та захистили роботи</a:t>
                      </a:r>
                    </a:p>
                  </a:txBody>
                  <a:tcPr marL="91444" marR="91444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24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Захищено 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докт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. дисертацій</a:t>
                      </a:r>
                    </a:p>
                  </a:txBody>
                  <a:tcPr marL="91444" marR="91444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Захищено канд. дисертацій</a:t>
                      </a:r>
                    </a:p>
                  </a:txBody>
                  <a:tcPr marL="91444" marR="91444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Присвоєння вченого звання професор</a:t>
                      </a:r>
                    </a:p>
                  </a:txBody>
                  <a:tcPr marL="91444" marR="91444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Присвоєння вченого звання доцент</a:t>
                      </a:r>
                    </a:p>
                  </a:txBody>
                  <a:tcPr marL="91444" marR="91444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Присвоєння вченого звання старший науковий 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співроб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91444" marR="91444"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468313" y="73025"/>
            <a:ext cx="8510588" cy="90805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uk-UA" sz="2800" b="1" dirty="0" smtClean="0">
                <a:solidFill>
                  <a:schemeClr val="tx1"/>
                </a:solidFill>
              </a:rPr>
              <a:t>Публікації</a:t>
            </a:r>
            <a:endParaRPr lang="ru-RU" sz="3200" b="1" dirty="0" smtClean="0">
              <a:solidFill>
                <a:schemeClr val="tx1"/>
              </a:solidFill>
            </a:endParaRP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684213" y="1268413"/>
            <a:ext cx="82804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uk-UA" altLang="uk-UA" sz="1600" b="1">
              <a:solidFill>
                <a:srgbClr val="0000CC"/>
              </a:solidFill>
            </a:endParaRPr>
          </a:p>
          <a:p>
            <a:endParaRPr lang="uk-UA" altLang="uk-UA" sz="1600" b="1">
              <a:solidFill>
                <a:srgbClr val="0000CC"/>
              </a:solidFill>
            </a:endParaRPr>
          </a:p>
          <a:p>
            <a:r>
              <a:rPr lang="uk-UA" altLang="uk-UA" sz="1600" b="1">
                <a:solidFill>
                  <a:srgbClr val="0000CC"/>
                </a:solidFill>
              </a:rPr>
              <a:t>	У 2013 році науковцями університету видано</a:t>
            </a:r>
            <a:r>
              <a:rPr lang="en-US" altLang="uk-UA" sz="1600" b="1">
                <a:solidFill>
                  <a:srgbClr val="0000CC"/>
                </a:solidFill>
              </a:rPr>
              <a:t>:</a:t>
            </a:r>
            <a:r>
              <a:rPr lang="uk-UA" altLang="uk-UA" sz="1600" b="1">
                <a:solidFill>
                  <a:srgbClr val="0000CC"/>
                </a:solidFill>
              </a:rPr>
              <a:t> </a:t>
            </a:r>
          </a:p>
          <a:p>
            <a:endParaRPr lang="uk-UA" altLang="uk-UA" sz="1600" b="1">
              <a:solidFill>
                <a:srgbClr val="0000CC"/>
              </a:solidFill>
            </a:endParaRPr>
          </a:p>
          <a:p>
            <a:r>
              <a:rPr lang="uk-UA" altLang="uk-UA" sz="1600" b="1">
                <a:solidFill>
                  <a:srgbClr val="0000CC"/>
                </a:solidFill>
              </a:rPr>
              <a:t>-</a:t>
            </a:r>
            <a:r>
              <a:rPr lang="en-US" altLang="uk-UA" sz="1600" b="1">
                <a:solidFill>
                  <a:srgbClr val="0000CC"/>
                </a:solidFill>
              </a:rPr>
              <a:t> </a:t>
            </a:r>
            <a:r>
              <a:rPr lang="uk-UA" altLang="uk-UA" sz="1600" b="1">
                <a:solidFill>
                  <a:srgbClr val="0000CC"/>
                </a:solidFill>
              </a:rPr>
              <a:t>40 монографій, </a:t>
            </a:r>
          </a:p>
          <a:p>
            <a:endParaRPr lang="uk-UA" altLang="uk-UA" sz="1600" b="1">
              <a:solidFill>
                <a:srgbClr val="0000CC"/>
              </a:solidFill>
            </a:endParaRPr>
          </a:p>
          <a:p>
            <a:r>
              <a:rPr lang="uk-UA" altLang="uk-UA" sz="1600" b="1">
                <a:solidFill>
                  <a:srgbClr val="0000CC"/>
                </a:solidFill>
              </a:rPr>
              <a:t>- 75 підручник</a:t>
            </a:r>
            <a:r>
              <a:rPr lang="ru-RU" altLang="uk-UA" sz="1600" b="1">
                <a:solidFill>
                  <a:srgbClr val="0000CC"/>
                </a:solidFill>
              </a:rPr>
              <a:t>ів</a:t>
            </a:r>
            <a:r>
              <a:rPr lang="uk-UA" altLang="uk-UA" sz="1600" b="1">
                <a:solidFill>
                  <a:srgbClr val="0000CC"/>
                </a:solidFill>
              </a:rPr>
              <a:t> та навчальн</a:t>
            </a:r>
            <a:r>
              <a:rPr lang="ru-RU" altLang="uk-UA" sz="1600" b="1">
                <a:solidFill>
                  <a:srgbClr val="0000CC"/>
                </a:solidFill>
              </a:rPr>
              <a:t>их</a:t>
            </a:r>
            <a:r>
              <a:rPr lang="uk-UA" altLang="uk-UA" sz="1600" b="1">
                <a:solidFill>
                  <a:srgbClr val="0000CC"/>
                </a:solidFill>
              </a:rPr>
              <a:t> посібників, </a:t>
            </a:r>
          </a:p>
          <a:p>
            <a:r>
              <a:rPr lang="uk-UA" altLang="uk-UA" sz="1600" b="1">
                <a:solidFill>
                  <a:srgbClr val="0000CC"/>
                </a:solidFill>
              </a:rPr>
              <a:t>з яких</a:t>
            </a:r>
            <a:r>
              <a:rPr lang="en-US" altLang="uk-UA" sz="1600" b="1">
                <a:solidFill>
                  <a:srgbClr val="0000CC"/>
                </a:solidFill>
              </a:rPr>
              <a:t> </a:t>
            </a:r>
            <a:r>
              <a:rPr lang="uk-UA" altLang="uk-UA" sz="1600" b="1">
                <a:solidFill>
                  <a:srgbClr val="0000CC"/>
                </a:solidFill>
              </a:rPr>
              <a:t>10 підручників та 11 навчальних посібників з грифом МОН України, </a:t>
            </a:r>
          </a:p>
          <a:p>
            <a:endParaRPr lang="uk-UA" altLang="uk-UA" sz="1600" b="1">
              <a:solidFill>
                <a:srgbClr val="0000CC"/>
              </a:solidFill>
            </a:endParaRPr>
          </a:p>
          <a:p>
            <a:r>
              <a:rPr lang="en-US" altLang="uk-UA" sz="1600" b="1">
                <a:solidFill>
                  <a:srgbClr val="0000CC"/>
                </a:solidFill>
              </a:rPr>
              <a:t>- </a:t>
            </a:r>
            <a:r>
              <a:rPr lang="uk-UA" altLang="uk-UA" sz="1600" b="1">
                <a:solidFill>
                  <a:srgbClr val="0000CC"/>
                </a:solidFill>
              </a:rPr>
              <a:t>1523 наукові статті, у тому числі 243 – у зарубіжних виданнях, </a:t>
            </a:r>
          </a:p>
          <a:p>
            <a:endParaRPr lang="uk-UA" altLang="uk-UA" sz="1600" b="1">
              <a:solidFill>
                <a:srgbClr val="0000CC"/>
              </a:solidFill>
            </a:endParaRPr>
          </a:p>
          <a:p>
            <a:r>
              <a:rPr lang="uk-UA" altLang="uk-UA" sz="1600" b="1">
                <a:solidFill>
                  <a:srgbClr val="0000CC"/>
                </a:solidFill>
              </a:rPr>
              <a:t>- 11 матеріалів наукових конференцій, </a:t>
            </a:r>
          </a:p>
          <a:p>
            <a:pPr>
              <a:buFontTx/>
              <a:buChar char="-"/>
            </a:pPr>
            <a:endParaRPr lang="uk-UA" altLang="uk-UA" sz="1600" b="1">
              <a:solidFill>
                <a:srgbClr val="0000CC"/>
              </a:solidFill>
            </a:endParaRPr>
          </a:p>
          <a:p>
            <a:r>
              <a:rPr lang="uk-UA" altLang="uk-UA" sz="1600" b="1">
                <a:solidFill>
                  <a:srgbClr val="0000CC"/>
                </a:solidFill>
              </a:rPr>
              <a:t>- 32 збірники наукових праць, </a:t>
            </a:r>
          </a:p>
          <a:p>
            <a:pPr>
              <a:buFontTx/>
              <a:buChar char="-"/>
            </a:pPr>
            <a:endParaRPr lang="uk-UA" altLang="uk-UA" sz="1600" b="1">
              <a:solidFill>
                <a:srgbClr val="0000CC"/>
              </a:solidFill>
            </a:endParaRPr>
          </a:p>
          <a:p>
            <a:r>
              <a:rPr lang="uk-UA" altLang="uk-UA" sz="1600" b="1">
                <a:solidFill>
                  <a:srgbClr val="0000CC"/>
                </a:solidFill>
              </a:rPr>
              <a:t>- 27 випусків Наукового Вісника УжНУ.</a:t>
            </a:r>
          </a:p>
          <a:p>
            <a:endParaRPr lang="uk-UA" altLang="uk-UA" sz="160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блака 1">
    <a:dk1>
      <a:srgbClr val="4D4D4D"/>
    </a:dk1>
    <a:lt1>
      <a:srgbClr val="FFFFFF"/>
    </a:lt1>
    <a:dk2>
      <a:srgbClr val="0000A4"/>
    </a:dk2>
    <a:lt2>
      <a:srgbClr val="B7E7FF"/>
    </a:lt2>
    <a:accent1>
      <a:srgbClr val="0099CC"/>
    </a:accent1>
    <a:accent2>
      <a:srgbClr val="00CC99"/>
    </a:accent2>
    <a:accent3>
      <a:srgbClr val="AAAACF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2.xml><?xml version="1.0" encoding="utf-8"?>
<a:themeOverride xmlns:a="http://schemas.openxmlformats.org/drawingml/2006/main">
  <a:clrScheme name="Облака 1">
    <a:dk1>
      <a:srgbClr val="4D4D4D"/>
    </a:dk1>
    <a:lt1>
      <a:srgbClr val="FFFFFF"/>
    </a:lt1>
    <a:dk2>
      <a:srgbClr val="0000A4"/>
    </a:dk2>
    <a:lt2>
      <a:srgbClr val="B7E7FF"/>
    </a:lt2>
    <a:accent1>
      <a:srgbClr val="0099CC"/>
    </a:accent1>
    <a:accent2>
      <a:srgbClr val="00CC99"/>
    </a:accent2>
    <a:accent3>
      <a:srgbClr val="AAAACF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3.xml><?xml version="1.0" encoding="utf-8"?>
<a:themeOverride xmlns:a="http://schemas.openxmlformats.org/drawingml/2006/main">
  <a:clrScheme name="Облака 1">
    <a:dk1>
      <a:srgbClr val="4D4D4D"/>
    </a:dk1>
    <a:lt1>
      <a:srgbClr val="FFFFFF"/>
    </a:lt1>
    <a:dk2>
      <a:srgbClr val="0000A4"/>
    </a:dk2>
    <a:lt2>
      <a:srgbClr val="B7E7FF"/>
    </a:lt2>
    <a:accent1>
      <a:srgbClr val="0099CC"/>
    </a:accent1>
    <a:accent2>
      <a:srgbClr val="00CC99"/>
    </a:accent2>
    <a:accent3>
      <a:srgbClr val="AAAACF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4.xml><?xml version="1.0" encoding="utf-8"?>
<a:themeOverride xmlns:a="http://schemas.openxmlformats.org/drawingml/2006/main">
  <a:clrScheme name="Облака 1">
    <a:dk1>
      <a:srgbClr val="4D4D4D"/>
    </a:dk1>
    <a:lt1>
      <a:srgbClr val="FFFFFF"/>
    </a:lt1>
    <a:dk2>
      <a:srgbClr val="0000A4"/>
    </a:dk2>
    <a:lt2>
      <a:srgbClr val="B7E7FF"/>
    </a:lt2>
    <a:accent1>
      <a:srgbClr val="0099CC"/>
    </a:accent1>
    <a:accent2>
      <a:srgbClr val="00CC99"/>
    </a:accent2>
    <a:accent3>
      <a:srgbClr val="AAAACF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8434</TotalTime>
  <Words>1125</Words>
  <Application>Microsoft Office PowerPoint</Application>
  <PresentationFormat>Экран (4:3)</PresentationFormat>
  <Paragraphs>533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50" baseType="lpstr">
      <vt:lpstr>Arial</vt:lpstr>
      <vt:lpstr>Wingdings</vt:lpstr>
      <vt:lpstr>Calibri</vt:lpstr>
      <vt:lpstr>宋体</vt:lpstr>
      <vt:lpstr>Times New Roman</vt:lpstr>
      <vt:lpstr>Wingdings 2</vt:lpstr>
      <vt:lpstr>Облака</vt:lpstr>
      <vt:lpstr>1_Тема Office</vt:lpstr>
      <vt:lpstr>1_Облака</vt:lpstr>
      <vt:lpstr>2_Облака</vt:lpstr>
      <vt:lpstr>3_Облака</vt:lpstr>
      <vt:lpstr>4_Облака</vt:lpstr>
      <vt:lpstr>5_Облака</vt:lpstr>
      <vt:lpstr>6_Облака</vt:lpstr>
      <vt:lpstr>7_Облака</vt:lpstr>
      <vt:lpstr>2_Тема Office</vt:lpstr>
      <vt:lpstr>8_Облака</vt:lpstr>
      <vt:lpstr>9_Облака</vt:lpstr>
      <vt:lpstr>10_Облака</vt:lpstr>
      <vt:lpstr>Microsoft Graph Chart</vt:lpstr>
      <vt:lpstr>Про наукову роботу УжНУ  за 2013 рік</vt:lpstr>
      <vt:lpstr> Зміст  </vt:lpstr>
      <vt:lpstr> Показники наукової діяльності  </vt:lpstr>
      <vt:lpstr> Показники наукової діяльності  </vt:lpstr>
      <vt:lpstr>Презентация PowerPoint</vt:lpstr>
      <vt:lpstr>Динаміка чисельності кадрового потенціалу</vt:lpstr>
      <vt:lpstr>Аспірантура, захист дисертацій та вчені звання </vt:lpstr>
      <vt:lpstr>Презентация PowerPoint</vt:lpstr>
      <vt:lpstr>Публікації</vt:lpstr>
      <vt:lpstr>Публікації</vt:lpstr>
      <vt:lpstr>Публікації</vt:lpstr>
      <vt:lpstr>Наукові статті</vt:lpstr>
      <vt:lpstr>Презентация PowerPoint</vt:lpstr>
      <vt:lpstr>Конференції </vt:lpstr>
      <vt:lpstr>Виставки</vt:lpstr>
      <vt:lpstr>Виставки</vt:lpstr>
      <vt:lpstr>Патентно-ліцензійна діяльність </vt:lpstr>
      <vt:lpstr>        Динаміка патентної діяльності </vt:lpstr>
      <vt:lpstr>Презентация PowerPoint</vt:lpstr>
      <vt:lpstr>Динаміка основних показників НДР</vt:lpstr>
      <vt:lpstr>Наукова робота студентів  та молодих вчених</vt:lpstr>
      <vt:lpstr>Презентация PowerPoint</vt:lpstr>
      <vt:lpstr>Результати конкурсного відбору проектів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StAnger</cp:lastModifiedBy>
  <cp:revision>414</cp:revision>
  <dcterms:created xsi:type="dcterms:W3CDTF">2008-11-19T00:37:09Z</dcterms:created>
  <dcterms:modified xsi:type="dcterms:W3CDTF">2014-03-21T08:27:25Z</dcterms:modified>
</cp:coreProperties>
</file>