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8" r:id="rId9"/>
    <p:sldId id="266" r:id="rId10"/>
    <p:sldId id="267" r:id="rId11"/>
    <p:sldId id="269" r:id="rId12"/>
    <p:sldId id="263" r:id="rId13"/>
    <p:sldId id="264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9" autoAdjust="0"/>
    <p:restoredTop sz="86323" autoAdjust="0"/>
  </p:normalViewPr>
  <p:slideViewPr>
    <p:cSldViewPr>
      <p:cViewPr varScale="1">
        <p:scale>
          <a:sx n="56" d="100"/>
          <a:sy n="56" d="100"/>
        </p:scale>
        <p:origin x="-1200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1pPr>
            <a:lvl2pPr marL="457200" marR="0" lvl="1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2pPr>
            <a:lvl3pPr marL="914400" marR="0" lvl="2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3pPr>
            <a:lvl4pPr marL="1371600" marR="0" lvl="3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4pPr>
            <a:lvl5pPr marL="1828800" marR="0" lvl="4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5pPr>
            <a:lvl6pPr marL="2286000" marR="0" lvl="5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6pPr>
            <a:lvl7pPr marL="2743200" marR="0" lvl="6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7pPr>
            <a:lvl8pPr marL="3200400" marR="0" lvl="7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8pPr>
            <a:lvl9pPr marL="3657600" marR="0" lvl="8" indent="0" algn="l" rtl="0">
              <a:spcBef>
                <a:spcPts val="0"/>
              </a:spcBef>
              <a:buFont typeface="Arial"/>
              <a:buNone/>
              <a:defRPr sz="11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3513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21229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3450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15933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49045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21660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86947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442488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6137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85827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7543" y="188640"/>
            <a:ext cx="8640960" cy="648071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Shape 19" descr="C:\_marek\ViennaConsulting\_odprezentuj.cz\ROS-Group\loga\urs_certif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360" y="306365"/>
            <a:ext cx="1008112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1281403" y="1196750"/>
            <a:ext cx="667274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1306700" y="2684509"/>
            <a:ext cx="6649673" cy="1608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Headlin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pty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 rot="5400000">
            <a:off x="2539739" y="-248579"/>
            <a:ext cx="4320480" cy="80752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 rot="5400000">
            <a:off x="4732335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 rot="5400000">
            <a:off x="541335" y="190499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 and imag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Shape 42"/>
          <p:cNvSpPr>
            <a:spLocks noGrp="1"/>
          </p:cNvSpPr>
          <p:nvPr>
            <p:ph type="pic" idx="2"/>
          </p:nvPr>
        </p:nvSpPr>
        <p:spPr>
          <a:xfrm>
            <a:off x="755575" y="1628800"/>
            <a:ext cx="8064896" cy="43211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182563" marR="0" lvl="0" indent="-18256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922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, subheadline, bullets and imag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62360" y="1629616"/>
            <a:ext cx="4053656" cy="43196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92075" marR="0" lvl="0" indent="250825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Char char=" "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57188" marR="0" lvl="1" indent="13811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27063" marR="0" lvl="2" indent="10953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89013" marR="0" lvl="3" indent="77787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38275" marR="0" lvl="4" indent="85725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Shape 29"/>
          <p:cNvSpPr>
            <a:spLocks noGrp="1"/>
          </p:cNvSpPr>
          <p:nvPr>
            <p:ph type="pic" idx="2"/>
          </p:nvPr>
        </p:nvSpPr>
        <p:spPr>
          <a:xfrm>
            <a:off x="4932362" y="1628799"/>
            <a:ext cx="3887786" cy="43211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182563" marR="0" lvl="0" indent="-18256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, bullets and imag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62360" y="1629616"/>
            <a:ext cx="4053656" cy="43196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Shape 36"/>
          <p:cNvSpPr>
            <a:spLocks noGrp="1"/>
          </p:cNvSpPr>
          <p:nvPr>
            <p:ph type="pic" idx="2"/>
          </p:nvPr>
        </p:nvSpPr>
        <p:spPr>
          <a:xfrm>
            <a:off x="4932362" y="1628800"/>
            <a:ext cx="3887786" cy="43211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182563" marR="0" lvl="0" indent="-18256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and bulle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62360" y="1628800"/>
            <a:ext cx="8075240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acts">
    <p:bg>
      <p:bgPr>
        <a:solidFill>
          <a:srgbClr val="E3E8E3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7543" y="188640"/>
            <a:ext cx="8640960" cy="648071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1306341" y="1412650"/>
            <a:ext cx="6672740" cy="1008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ubTitle" idx="1"/>
          </p:nvPr>
        </p:nvSpPr>
        <p:spPr>
          <a:xfrm>
            <a:off x="1331640" y="2396356"/>
            <a:ext cx="6649673" cy="5284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331640" y="2996950"/>
            <a:ext cx="5976390" cy="25923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-1825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-1841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-192087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-19367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-176213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solidFill>
          <a:srgbClr val="E3E8E3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7543" y="188640"/>
            <a:ext cx="8640960" cy="648071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63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ctrTitle"/>
          </p:nvPr>
        </p:nvSpPr>
        <p:spPr>
          <a:xfrm>
            <a:off x="1281403" y="1196750"/>
            <a:ext cx="6672740" cy="14700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ubTitle" idx="1"/>
          </p:nvPr>
        </p:nvSpPr>
        <p:spPr>
          <a:xfrm>
            <a:off x="1306700" y="2684509"/>
            <a:ext cx="6649673" cy="16085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line, subheadline and bulle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62360" y="1628800"/>
            <a:ext cx="8075240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92075" marR="0" lvl="0" indent="250825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alibri"/>
              <a:buChar char=" "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57188" marR="0" lvl="1" indent="15081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27063" marR="0" lvl="2" indent="10953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89013" marR="0" lvl="3" indent="77787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38275" marR="0" lvl="4" indent="85725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69031" y="1628800"/>
            <a:ext cx="3960440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2"/>
          </p:nvPr>
        </p:nvSpPr>
        <p:spPr>
          <a:xfrm>
            <a:off x="4860032" y="1628800"/>
            <a:ext cx="3960440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3568" y="1628800"/>
            <a:ext cx="3960000" cy="5644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683568" y="2268559"/>
            <a:ext cx="3960000" cy="36807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860471" y="1628800"/>
            <a:ext cx="3960000" cy="56448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860471" y="2268559"/>
            <a:ext cx="3960000" cy="36807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49660" y="692695"/>
            <a:ext cx="6984776" cy="7454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62360" y="1628800"/>
            <a:ext cx="8075240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563" marR="0" lvl="0" indent="16033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9750" marR="0" lvl="1" indent="1206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2188" marR="0" lvl="2" indent="74612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38275" marR="0" lvl="3" indent="34925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78013" marR="0" lvl="4" indent="5238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662360" y="6237312"/>
            <a:ext cx="122413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1979709" y="6237312"/>
            <a:ext cx="403244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084167" y="6237312"/>
            <a:ext cx="7654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uk-U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uk-U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395536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Shape 12" descr="C:\_marek\ViennaConsulting\_odprezentuj.cz\ROS-Group\loga\urs_certif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812360" y="306365"/>
            <a:ext cx="1008112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 descr="C:\_marek\ViennaConsulting\_odprezentuj.cz\ROS-Group\logo_OS.png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100592" y="6192373"/>
            <a:ext cx="1709999" cy="3413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tel:%2B38%20050%20603%2074%2088" TargetMode="External"/><Relationship Id="rId2" Type="http://schemas.openxmlformats.org/officeDocument/2006/relationships/hyperlink" Target="tel:%2B38%20067%20364%2052%2000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urs-ukraine.com.ua/" TargetMode="External"/><Relationship Id="rId4" Type="http://schemas.openxmlformats.org/officeDocument/2006/relationships/hyperlink" Target="tel:%2B38%20032%20244%2048%2080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jpe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image" Target="../media/image31.jpe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s-ukraine.com.ua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subTitle" idx="1"/>
          </p:nvPr>
        </p:nvSpPr>
        <p:spPr>
          <a:xfrm>
            <a:off x="683575" y="2102773"/>
            <a:ext cx="8208899" cy="1215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27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«ЮНАЙТЕД РЕГІСТР ОФ </a:t>
            </a:r>
            <a:r>
              <a:rPr lang="uk-UA" sz="27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СИСТЕМС»</a:t>
            </a:r>
            <a:endParaRPr lang="en-US" sz="2700" b="1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0"/>
              </a:spcBef>
              <a:buSzPct val="25000"/>
            </a:pPr>
            <a:r>
              <a:rPr lang="en-US" sz="2400" dirty="0"/>
              <a:t>«UNITED REGISTRAR OF SYSTEMS»</a:t>
            </a:r>
            <a:endParaRPr lang="uk-UA" sz="27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683575" y="3394721"/>
            <a:ext cx="8064898" cy="112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Ми проводимо сертифікацію систем менеджменту відповідно до міжнародних стандартів ISO для малих, середніх і великих підприємств у всіх сферах діяльності.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660" y="188641"/>
            <a:ext cx="6984776" cy="648071"/>
          </a:xfrm>
        </p:spPr>
        <p:txBody>
          <a:bodyPr/>
          <a:lstStyle/>
          <a:p>
            <a:r>
              <a:rPr lang="uk-UA" sz="2400" b="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</a:t>
            </a:r>
            <a:r>
              <a:rPr lang="uk-UA" sz="2400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Навчання </a:t>
            </a:r>
            <a:r>
              <a:rPr lang="uk-UA" sz="2400" b="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– Наші Сертифікати</a:t>
            </a:r>
            <a:endParaRPr lang="uk-UA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60" y="1354676"/>
            <a:ext cx="3634308" cy="48106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54675"/>
            <a:ext cx="3628075" cy="481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49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ЮРС Контакти тренінги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pPr lvl="0" indent="0">
              <a:buNone/>
            </a:pP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ТОВ «Юнайтед регістр </a:t>
            </a:r>
            <a:r>
              <a:rPr lang="uk-UA" dirty="0" err="1"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uk-UA" dirty="0" err="1">
                <a:latin typeface="Verdana"/>
                <a:ea typeface="Verdana"/>
                <a:cs typeface="Verdana"/>
                <a:sym typeface="Verdana"/>
              </a:rPr>
              <a:t>системс</a:t>
            </a: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Україна»</a:t>
            </a:r>
          </a:p>
          <a:p>
            <a:endParaRPr lang="uk-UA" dirty="0">
              <a:latin typeface="Verdana"/>
              <a:ea typeface="Verdana"/>
              <a:cs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  Водогінна 2, </a:t>
            </a:r>
            <a:r>
              <a:rPr lang="uk-UA" dirty="0" err="1"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221,</a:t>
            </a: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  79011 </a:t>
            </a:r>
            <a:r>
              <a:rPr lang="uk-UA" dirty="0" smtClean="0">
                <a:latin typeface="Verdana"/>
                <a:ea typeface="Verdana"/>
                <a:cs typeface="Verdana"/>
                <a:sym typeface="Verdana"/>
              </a:rPr>
              <a:t>Львів</a:t>
            </a: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ru-RU" dirty="0" smtClean="0">
                <a:latin typeface="Verdana"/>
                <a:ea typeface="Verdana"/>
                <a:cs typeface="Verdana"/>
                <a:sym typeface="Verdana"/>
              </a:rPr>
              <a:t>   </a:t>
            </a:r>
            <a:endParaRPr lang="en-US" dirty="0" smtClean="0"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 T:  </a:t>
            </a:r>
            <a:r>
              <a:rPr lang="uk-UA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2"/>
              </a:rPr>
              <a:t>+</a:t>
            </a:r>
            <a: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2"/>
              </a:rPr>
              <a:t>38 067 364 52 00</a:t>
            </a:r>
            <a: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/>
            </a:r>
            <a:b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</a:br>
            <a:r>
              <a:rPr lang="en-US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     </a:t>
            </a:r>
            <a:r>
              <a:rPr lang="uk-UA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3"/>
              </a:rPr>
              <a:t>+</a:t>
            </a:r>
            <a: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3"/>
              </a:rPr>
              <a:t>38 050 603 74 88</a:t>
            </a:r>
            <a: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/>
            </a:r>
            <a:b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</a:br>
            <a:r>
              <a:rPr lang="en-US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      </a:t>
            </a:r>
            <a:r>
              <a:rPr lang="uk-UA" dirty="0" smtClean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4"/>
              </a:rPr>
              <a:t>+</a:t>
            </a:r>
            <a:r>
              <a:rPr lang="uk-UA" dirty="0">
                <a:solidFill>
                  <a:schemeClr val="tx1"/>
                </a:solidFill>
                <a:latin typeface="Verdana"/>
                <a:ea typeface="Verdana"/>
                <a:cs typeface="Verdana"/>
                <a:hlinkClick r:id="rId4"/>
              </a:rPr>
              <a:t>38 032 244 48 80</a:t>
            </a:r>
            <a:endParaRPr lang="ru-RU" dirty="0">
              <a:solidFill>
                <a:schemeClr val="tx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  </a:t>
            </a:r>
            <a:endParaRPr lang="uk-UA" dirty="0"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  E: </a:t>
            </a: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info</a:t>
            </a: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@urs-</a:t>
            </a:r>
            <a:r>
              <a:rPr lang="uk-UA" dirty="0" err="1">
                <a:latin typeface="Verdana"/>
                <a:ea typeface="Verdana"/>
                <a:cs typeface="Verdana"/>
                <a:sym typeface="Verdana"/>
              </a:rPr>
              <a:t>ukraine.com.ua</a:t>
            </a:r>
            <a:endParaRPr lang="uk-UA" dirty="0"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   </a:t>
            </a:r>
            <a:endParaRPr lang="en-US" dirty="0"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en-US" dirty="0">
                <a:latin typeface="Verdana"/>
                <a:ea typeface="Verdana"/>
                <a:cs typeface="Verdana"/>
                <a:sym typeface="Verdana"/>
              </a:rPr>
              <a:t>   </a:t>
            </a:r>
            <a:r>
              <a:rPr lang="uk-UA" dirty="0">
                <a:latin typeface="Verdana"/>
                <a:ea typeface="Verdana"/>
                <a:cs typeface="Verdana"/>
                <a:sym typeface="Verdana"/>
              </a:rPr>
              <a:t>W:</a:t>
            </a:r>
            <a:r>
              <a:rPr lang="uk-UA" dirty="0">
                <a:latin typeface="Verdana"/>
                <a:ea typeface="Verdana"/>
                <a:cs typeface="Verdana"/>
                <a:sym typeface="Verdana"/>
                <a:hlinkClick r:id="rId5"/>
              </a:rPr>
              <a:t> www.urs-ukraine.com.ua</a:t>
            </a: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endParaRPr lang="uk-UA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indent="-182563">
              <a:lnSpc>
                <a:spcPct val="80000"/>
              </a:lnSpc>
              <a:spcBef>
                <a:spcPts val="0"/>
              </a:spcBef>
              <a:buSzPct val="25000"/>
              <a:buNone/>
            </a:pPr>
            <a:r>
              <a:rPr lang="uk-UA" dirty="0" smtClean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  <a:endParaRPr lang="uk-UA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uk-UA" dirty="0" smtClean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431563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742072" y="459904"/>
            <a:ext cx="6892498" cy="431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Сертифікація– Референції</a:t>
            </a:r>
          </a:p>
        </p:txBody>
      </p:sp>
      <p:pic>
        <p:nvPicPr>
          <p:cNvPr id="166" name="Shape 166" descr="http://logoness.com/assets/2012/09/3M-logo-1.jpg"/>
          <p:cNvPicPr preferRelativeResize="0"/>
          <p:nvPr/>
        </p:nvPicPr>
        <p:blipFill rotWithShape="1">
          <a:blip r:embed="rId3">
            <a:alphaModFix/>
          </a:blip>
          <a:srcRect l="16667" t="25000" r="16666" b="29166"/>
          <a:stretch/>
        </p:blipFill>
        <p:spPr>
          <a:xfrm>
            <a:off x="742072" y="1843191"/>
            <a:ext cx="792086" cy="54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 descr="Acer_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5383" y="1952991"/>
            <a:ext cx="1368151" cy="41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 descr="http://arquivos.s2publicom.com.br/484/imagens/4533Imag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8126" y="1975250"/>
            <a:ext cx="1718873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 descr="http://www.coastguard.org.nz/images/Energizernew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90321" y="2004224"/>
            <a:ext cx="1512167" cy="383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 descr="http://codysappliancerepair.com/wp-content/uploads/2011/12/bosch-logo1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13985" y="1889221"/>
            <a:ext cx="1879287" cy="539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8410" y="2922424"/>
            <a:ext cx="1975115" cy="370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02541" y="2767525"/>
            <a:ext cx="1234423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40087" y="2807532"/>
            <a:ext cx="720080" cy="640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470342" y="2703025"/>
            <a:ext cx="1152128" cy="80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977970" y="3045233"/>
            <a:ext cx="1864245" cy="27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 descr="http://t3.gstatic.com/images?q=tbn:ANd9GcSN3KINnMbRM29JTt5cyzwv7pNCp1Q7F5pfcp8yUmBpDVlbDVY-Isp7HCqu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91808" y="3875123"/>
            <a:ext cx="720080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959800" y="4035803"/>
            <a:ext cx="1526917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 descr="http://anytechsb.files.wordpress.com/2012/05/air-asia-logo.png?w=120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842601" y="3960389"/>
            <a:ext cx="1080120" cy="599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221226" y="3839876"/>
            <a:ext cx="7239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226425" y="4035803"/>
            <a:ext cx="1503090" cy="648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8100392" y="3840880"/>
            <a:ext cx="648071" cy="84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69315" y="5094930"/>
            <a:ext cx="886653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349458" y="5161135"/>
            <a:ext cx="1103956" cy="472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063282" y="5128932"/>
            <a:ext cx="1307976" cy="470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Shape 185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914392" y="5105142"/>
            <a:ext cx="792086" cy="50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7261885" y="5200619"/>
            <a:ext cx="1330004" cy="414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ctrTitle"/>
          </p:nvPr>
        </p:nvSpPr>
        <p:spPr>
          <a:xfrm>
            <a:off x="1306341" y="1107850"/>
            <a:ext cx="6672600" cy="1007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uk-UA" sz="3600" b="0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Контакти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subTitle" idx="1"/>
          </p:nvPr>
        </p:nvSpPr>
        <p:spPr>
          <a:xfrm>
            <a:off x="1331640" y="2396356"/>
            <a:ext cx="6649673" cy="5284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ТОВ «Юнайтед регістр </a:t>
            </a:r>
            <a:r>
              <a:rPr lang="uk-U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uk-U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системс</a:t>
            </a: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Україна»</a:t>
            </a: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331650" y="2996949"/>
            <a:ext cx="5976300" cy="3171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1665" b="0" i="0" u="none" strike="noStrike" cap="none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Водогінна 2, </a:t>
            </a:r>
            <a:r>
              <a:rPr lang="uk-UA" sz="1665" b="0" i="0" u="none" strike="noStrike" cap="none" dirty="0" err="1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221,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79011 Львів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1665" b="0" i="0" u="none" strike="noStrike" cap="none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Самійленка 2, </a:t>
            </a:r>
            <a:r>
              <a:rPr lang="uk-UA" sz="1665" b="0" i="0" u="none" strike="noStrike" cap="none" dirty="0" err="1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 1,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79005 Львів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1665" b="0" i="0" u="none" strike="noStrike" cap="none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T: +38 067 364 52 00 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F: +38 032 244 48 80</a:t>
            </a: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endParaRPr sz="1665" b="0" i="0" u="none" strike="noStrike" cap="none" dirty="0">
              <a:solidFill>
                <a:srgbClr val="5959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>
              <a:lnSpc>
                <a:spcPct val="80000"/>
              </a:lnSpc>
              <a:buSzPct val="25000"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E: </a:t>
            </a:r>
            <a:r>
              <a:rPr lang="en-US" sz="1665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info</a:t>
            </a:r>
            <a:r>
              <a:rPr lang="uk-UA" sz="1665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@urs-</a:t>
            </a:r>
            <a:r>
              <a:rPr lang="uk-UA" sz="1665" u="sng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ukraine.com.ua</a:t>
            </a:r>
            <a:endParaRPr lang="uk-UA" sz="1665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82563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665" b="0" i="0" u="none" strike="noStrike" cap="none" dirty="0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rPr>
              <a:t>W:</a:t>
            </a:r>
            <a:r>
              <a:rPr lang="uk-UA" sz="1665" b="0" i="0" u="sng" strike="noStrike" cap="none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 www.urs-ukraine.com.ua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827575" y="387900"/>
            <a:ext cx="6807000" cy="63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 - Факти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751375" y="1375050"/>
            <a:ext cx="8119199" cy="3819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Член «ROS 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Group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» з штаб-квартирою у Великобританії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Заснована в 1985 році (в Україні з 2015 р.)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Володіє міжнародною акредитацією присвоєною провідним світовим лідером UKAS (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United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Kingdom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Accreditation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Service</a:t>
            </a:r>
            <a:r>
              <a:rPr lang="uk-UA" sz="1800" b="0" i="0" u="none" strike="noStrike" cap="none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lang="en-US" sz="1800" b="0" i="0" u="none" strike="noStrike" cap="none" dirty="0" smtClean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>
              <a:spcBef>
                <a:spcPts val="0"/>
              </a:spcBef>
              <a:spcAft>
                <a:spcPts val="1500"/>
              </a:spcAft>
              <a:buSzPct val="25000"/>
              <a:buNone/>
            </a:pPr>
            <a:r>
              <a:rPr lang="uk-UA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Також ми володіємо </a:t>
            </a:r>
            <a:r>
              <a:rPr lang="uk-UA" b="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міжнародною </a:t>
            </a:r>
            <a:r>
              <a:rPr lang="uk-UA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акредитацією</a:t>
            </a:r>
            <a:r>
              <a:rPr lang="en-US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DAkkS</a:t>
            </a:r>
            <a:r>
              <a:rPr lang="en-US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(Deutsche </a:t>
            </a:r>
            <a:r>
              <a:rPr lang="en-US" b="0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Akkreditierungsstelle</a:t>
            </a:r>
            <a:r>
              <a:rPr lang="en-US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)</a:t>
            </a:r>
            <a:r>
              <a:rPr lang="uk-UA" b="0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uk-UA" sz="1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Велика мережа представництв у світі - більш ніж у 43 країнах (таких як GBR, CZE, ITA, POL,GER,  FRA, RUS, BGR, USA, ARE, PAK, UKR  т. ін.)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Сертифікація відповідно до більшості міжнародних </a:t>
            </a:r>
            <a:r>
              <a:rPr lang="en-US" sz="1800" b="0" i="0" u="none" strike="noStrike" cap="none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      </a:t>
            </a:r>
            <a:r>
              <a:rPr lang="uk-UA" sz="1800" b="0" i="0" u="none" strike="noStrike" cap="none" dirty="0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стандартів</a:t>
            </a:r>
            <a:endParaRPr lang="uk-UA" sz="1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Більш ніж 50,000 Клієнтів</a:t>
            </a: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164" y="4661519"/>
            <a:ext cx="945300" cy="143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827583" y="387893"/>
            <a:ext cx="6807000" cy="745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 – Стандарти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4788023" y="1628800"/>
            <a:ext cx="2808298" cy="3477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50001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ISO13485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OHSAS 18001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SA 8000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BS 25999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AS 9100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та інші  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1403650" y="1700801"/>
            <a:ext cx="2952299" cy="3163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 9001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 14001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 27001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ISO/TS 16949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 20000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ISO 22000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FSSC 22000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573449" y="540300"/>
            <a:ext cx="7233299" cy="122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uk-UA" sz="2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9001 - міжнародний діловий стандарт,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uk-UA" sz="20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що містить критерії документації, впровадження та сертифікації системи менеджменту якості: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726799" y="2272675"/>
            <a:ext cx="7877700" cy="34562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/>
              <a:buChar char=" "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оптимізує управління процесами в організації;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/>
              <a:buChar char=" "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створює нові можливості для бізнесу;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підвищує довіру Клієнтів до Вас як до безпечного постачальника товарів та послуг;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/>
              <a:buChar char=" "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збільшує конкурентоспроможність;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/>
              <a:buChar char=" "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знижує витрати і забезпечує економію;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допомагає підтримувати і покращувати становище Компанії на ринку.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755575" y="387893"/>
            <a:ext cx="6878999" cy="50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 – Інші Стандарти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55575" y="1421150"/>
            <a:ext cx="7977300" cy="4896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14001 - сертифікат спрямований на захист навколишнього середовища і призначений для всіх сфер бізнесу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ISO/IEC 27001 – дає впевненість в безпеці роботи з інформацією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ISO/TS 16949 - сертифікація відповідно до стандарту містить спеціальні вимоги для підприємств в автомобільній промисловості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OHSAS 18001 – сертифікація охорони праці та техніки безпеки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50001 – сертифікація системи управління енергоефективністю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20000 – сертифікація в управлінні </a:t>
            </a:r>
            <a:r>
              <a:rPr lang="uk-UA" sz="18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ІТ-послуг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755575" y="1268758"/>
            <a:ext cx="7344815" cy="4608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smtClean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</a:t>
            </a: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13485 – сертифікація системи менеджменту якості для медичних пристроїв, закладів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ISO 22000 – сертифікація системи менеджменту безпеки харчових продуктів (НАССР)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SA 8000 – сертифікація корпоративної системи соціальної відповідальності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BS 25999 – сертифікація менеджменту безперервності бізнесу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ans Symbols"/>
              <a:buNone/>
            </a:pPr>
            <a:r>
              <a:rPr lang="uk-UA" sz="1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AS 9100 – сертифікація системи менеджменту якості для аерокосмічної промисловості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755575" y="387893"/>
            <a:ext cx="6878999" cy="50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 – Інші Стандарти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b="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ЮРС Аудитори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00808"/>
            <a:ext cx="8064896" cy="4319664"/>
          </a:xfrm>
        </p:spPr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Наша компанія звертає величезну увагу на рівень кваліфікації наших </a:t>
            </a:r>
            <a:r>
              <a:rPr lang="uk-UA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аудиторів</a:t>
            </a:r>
          </a:p>
          <a:p>
            <a:endParaRPr lang="uk-UA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r>
              <a:rPr lang="uk-UA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Наші аудитори являються нашими штатними працівниками, виключно в цьому випадку ми можемо гарантувати їх кваліфікацію та </a:t>
            </a:r>
            <a:r>
              <a:rPr lang="uk-UA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</a:t>
            </a:r>
            <a:r>
              <a:rPr lang="uk-UA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о</a:t>
            </a:r>
            <a:r>
              <a:rPr lang="uk-UA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фесійність</a:t>
            </a:r>
            <a:r>
              <a:rPr lang="uk-UA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endParaRPr lang="uk-UA" dirty="0" smtClean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r>
              <a:rPr lang="uk-UA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Аудитори </a:t>
            </a:r>
            <a:r>
              <a:rPr lang="uk-UA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проходять регулярні внутрішні навчання та складають відповідні іспити. </a:t>
            </a:r>
          </a:p>
          <a:p>
            <a:pPr indent="0">
              <a:buNone/>
            </a:pP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31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755575" y="536104"/>
            <a:ext cx="6878999" cy="4319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uk-UA" sz="2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ЮРС Сертифікація – Наші Сертифікати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83" y="1484783"/>
            <a:ext cx="3456382" cy="4390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023" y="1484783"/>
            <a:ext cx="3312366" cy="4390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0184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1"/>
            <a:ext cx="6984776" cy="576064"/>
          </a:xfrm>
        </p:spPr>
        <p:txBody>
          <a:bodyPr/>
          <a:lstStyle/>
          <a:p>
            <a:r>
              <a:rPr lang="uk-UA" sz="2400" b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Курси внутрішніх аудиторів</a:t>
            </a:r>
            <a:endParaRPr lang="uk-UA" sz="2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523" y="764705"/>
            <a:ext cx="4766734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46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URS">
      <a:dk1>
        <a:srgbClr val="000000"/>
      </a:dk1>
      <a:lt1>
        <a:srgbClr val="FFFFFF"/>
      </a:lt1>
      <a:dk2>
        <a:srgbClr val="186941"/>
      </a:dk2>
      <a:lt2>
        <a:srgbClr val="BBC7BB"/>
      </a:lt2>
      <a:accent1>
        <a:srgbClr val="EABE1D"/>
      </a:accent1>
      <a:accent2>
        <a:srgbClr val="186941"/>
      </a:accent2>
      <a:accent3>
        <a:srgbClr val="105CAB"/>
      </a:accent3>
      <a:accent4>
        <a:srgbClr val="F57C22"/>
      </a:accent4>
      <a:accent5>
        <a:srgbClr val="DE1E34"/>
      </a:accent5>
      <a:accent6>
        <a:srgbClr val="81276E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484</Words>
  <Application>Microsoft Office PowerPoint</Application>
  <PresentationFormat>Экран (4:3)</PresentationFormat>
  <Paragraphs>86</Paragraphs>
  <Slides>13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Motiv sady Office</vt:lpstr>
      <vt:lpstr>Презентация PowerPoint</vt:lpstr>
      <vt:lpstr>ЮРС Сертифікація - Факти</vt:lpstr>
      <vt:lpstr>ЮРС Сертифікація – Стандарти</vt:lpstr>
      <vt:lpstr>ISO 9001 - міжнародний діловий стандарт, що містить критерії документації, впровадження та сертифікації системи менеджменту якості:</vt:lpstr>
      <vt:lpstr>ЮРС Сертифікація – Інші Стандарти</vt:lpstr>
      <vt:lpstr>ЮРС Сертифікація – Інші Стандарти</vt:lpstr>
      <vt:lpstr>ЮРС Аудитори</vt:lpstr>
      <vt:lpstr>ЮРС Сертифікація – Наші Сертифікати</vt:lpstr>
      <vt:lpstr>Курси внутрішніх аудиторів</vt:lpstr>
      <vt:lpstr>ЮРС Навчання – Наші Сертифікати</vt:lpstr>
      <vt:lpstr>ЮРС Контакти тренінги</vt:lpstr>
      <vt:lpstr>ЮРС Сертифікація– Референції</vt:lpstr>
      <vt:lpstr>Контакти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Oleksandr</dc:creator>
  <cp:lastModifiedBy>Oleksandr</cp:lastModifiedBy>
  <cp:revision>14</cp:revision>
  <dcterms:modified xsi:type="dcterms:W3CDTF">2017-09-07T12:28:14Z</dcterms:modified>
</cp:coreProperties>
</file>