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  <p:sldMasterId id="2147483685" r:id="rId3"/>
    <p:sldMasterId id="2147483698" r:id="rId4"/>
    <p:sldMasterId id="2147483710" r:id="rId5"/>
  </p:sldMasterIdLst>
  <p:notesMasterIdLst>
    <p:notesMasterId r:id="rId64"/>
  </p:notesMasterIdLst>
  <p:sldIdLst>
    <p:sldId id="285" r:id="rId6"/>
    <p:sldId id="287" r:id="rId7"/>
    <p:sldId id="263" r:id="rId8"/>
    <p:sldId id="288" r:id="rId9"/>
    <p:sldId id="289" r:id="rId10"/>
    <p:sldId id="290" r:id="rId11"/>
    <p:sldId id="275" r:id="rId12"/>
    <p:sldId id="276" r:id="rId13"/>
    <p:sldId id="277" r:id="rId14"/>
    <p:sldId id="256" r:id="rId15"/>
    <p:sldId id="267" r:id="rId16"/>
    <p:sldId id="268" r:id="rId17"/>
    <p:sldId id="269" r:id="rId18"/>
    <p:sldId id="270" r:id="rId19"/>
    <p:sldId id="257" r:id="rId20"/>
    <p:sldId id="258" r:id="rId21"/>
    <p:sldId id="266" r:id="rId22"/>
    <p:sldId id="264" r:id="rId23"/>
    <p:sldId id="333" r:id="rId24"/>
    <p:sldId id="339" r:id="rId25"/>
    <p:sldId id="334" r:id="rId26"/>
    <p:sldId id="335" r:id="rId27"/>
    <p:sldId id="336" r:id="rId28"/>
    <p:sldId id="337" r:id="rId29"/>
    <p:sldId id="338" r:id="rId30"/>
    <p:sldId id="265" r:id="rId31"/>
    <p:sldId id="272" r:id="rId32"/>
    <p:sldId id="262" r:id="rId33"/>
    <p:sldId id="316" r:id="rId34"/>
    <p:sldId id="318" r:id="rId35"/>
    <p:sldId id="260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274" r:id="rId48"/>
    <p:sldId id="271" r:id="rId49"/>
    <p:sldId id="273" r:id="rId50"/>
    <p:sldId id="259" r:id="rId51"/>
    <p:sldId id="292" r:id="rId52"/>
    <p:sldId id="293" r:id="rId53"/>
    <p:sldId id="332" r:id="rId54"/>
    <p:sldId id="294" r:id="rId55"/>
    <p:sldId id="295" r:id="rId56"/>
    <p:sldId id="296" r:id="rId57"/>
    <p:sldId id="299" r:id="rId58"/>
    <p:sldId id="300" r:id="rId59"/>
    <p:sldId id="301" r:id="rId60"/>
    <p:sldId id="331" r:id="rId61"/>
    <p:sldId id="330" r:id="rId62"/>
    <p:sldId id="286" r:id="rId6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037" autoAdjust="0"/>
    <p:restoredTop sz="94660"/>
  </p:normalViewPr>
  <p:slideViewPr>
    <p:cSldViewPr>
      <p:cViewPr varScale="1">
        <p:scale>
          <a:sx n="69" d="100"/>
          <a:sy n="69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3BE2-5565-4734-A32E-9DFF92CC0E32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93CFB-D8C8-45BC-82C9-9F331A05B9DF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E82FA-311D-4B6D-9C60-431EEFB04BE5}" type="slidenum">
              <a:rPr lang="en-US"/>
              <a:pPr/>
              <a:t>21</a:t>
            </a:fld>
            <a:endParaRPr lang="en-US"/>
          </a:p>
        </p:txBody>
      </p:sp>
      <p:sp>
        <p:nvSpPr>
          <p:cNvPr id="268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/>
              <a:t>Таким образом, прямой механизм антигипертензивного действия антагонистов рецепторов АII связан с блокадой AT1-рецепторов, а косвенные механизмы – со стимуляцией АТ2-рецепторов и АТх-рецепторов.</a:t>
            </a:r>
          </a:p>
          <a:p>
            <a:r>
              <a:rPr lang="ru-RU"/>
              <a:t>Эти патофизиологические механизмы обеспечивают основные фармакотерапевтические эффекты антагонистов рецепторов АII, которые имеют много общего с эффектами ингибиторов АПФ (табл. 1). </a:t>
            </a:r>
          </a:p>
          <a:p>
            <a:r>
              <a:rPr lang="ru-RU"/>
              <a:t>Общими для этих классов препаратов являются антигипертензивное и органопротективное действие, отсутствие значимого влияния на углеводный, липидный и пуриновый обмен, уменьшение продукции альдостерона корой надпочечников, уменьшение выработки адреналина и норадреналина.</a:t>
            </a:r>
          </a:p>
          <a:p>
            <a:r>
              <a:rPr lang="ru-RU"/>
              <a:t>В то же время между ними есть и отличия: для ингибиторов АПФ характерно подавление активности АПФ, снижение содержания ангиотензина II и повышение содержания брадикинина и простагландинов в плазме крови, а для АРА – влияние на рецепторы и отсутствие влияния на активные кинины.</a:t>
            </a:r>
          </a:p>
          <a:p>
            <a:r>
              <a:rPr lang="ru-RU"/>
              <a:t>Антагонисты рецепторов ангиотензина (АII рецепторов) дают альтернативный путь воздействия на РААС посредством взаимодействия с рецепторами. Отсутствие влияния на метаболизм брадикинина и других пептидов объясняет хорошую переносимость АРА, в частности, более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B55375-A69C-4D35-94F7-817C54C6254B}" type="slidenum">
              <a:rPr lang="en-GB"/>
              <a:pPr/>
              <a:t>48</a:t>
            </a:fld>
            <a:endParaRPr lang="en-GB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920191" y="685690"/>
            <a:ext cx="5019226" cy="3429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5366" y="4342704"/>
            <a:ext cx="5027269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CE9A1F-A9F1-4850-B43E-F763739F6BF1}" type="slidenum">
              <a:rPr lang="en-GB"/>
              <a:pPr/>
              <a:t>49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920191" y="685690"/>
            <a:ext cx="5019226" cy="3429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5366" y="4342704"/>
            <a:ext cx="5027269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CF5E1F-FD4E-47CE-B6F8-3ADEE2CFB06F}" type="slidenum">
              <a:rPr lang="en-GB"/>
              <a:pPr/>
              <a:t>50</a:t>
            </a:fld>
            <a:endParaRPr lang="en-GB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3886682" y="8685408"/>
            <a:ext cx="2972926" cy="457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DA043D2-5E08-4806-A828-066ED3A46B13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5075" y="0"/>
            <a:ext cx="2974534" cy="457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5075" y="8683944"/>
            <a:ext cx="2974534" cy="458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 anchor="b"/>
          <a:lstStyle/>
          <a:p>
            <a:pPr algn="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3944"/>
            <a:ext cx="2972926" cy="458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2926" cy="457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929844" y="691551"/>
            <a:ext cx="5001530" cy="341672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3" name="Rectangle 7"/>
          <p:cNvSpPr txBox="1">
            <a:spLocks noChangeArrowheads="1"/>
          </p:cNvSpPr>
          <p:nvPr>
            <p:ph type="body"/>
          </p:nvPr>
        </p:nvSpPr>
        <p:spPr bwMode="auto">
          <a:xfrm>
            <a:off x="915366" y="4342704"/>
            <a:ext cx="5027269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ACE974-1781-4556-9B05-0C187F13448B}" type="slidenum">
              <a:rPr lang="en-GB"/>
              <a:pPr/>
              <a:t>51</a:t>
            </a:fld>
            <a:endParaRPr lang="en-GB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920191" y="685690"/>
            <a:ext cx="5019226" cy="3429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5366" y="4342704"/>
            <a:ext cx="5027269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A939CC-7467-435E-B9D5-D042C31F93F3}" type="slidenum">
              <a:rPr lang="en-GB"/>
              <a:pPr/>
              <a:t>52</a:t>
            </a:fld>
            <a:endParaRPr lang="en-GB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920191" y="685690"/>
            <a:ext cx="5019226" cy="3429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5366" y="4342704"/>
            <a:ext cx="5027269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7F2B24-FF19-417E-A637-5E0201A5FDFE}" type="slidenum">
              <a:rPr lang="en-GB"/>
              <a:pPr/>
              <a:t>53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920191" y="685690"/>
            <a:ext cx="5019226" cy="3429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5366" y="4342704"/>
            <a:ext cx="5027269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8A19F8-22FD-4313-9121-AB7946AC499D}" type="slidenum">
              <a:rPr lang="en-GB"/>
              <a:pPr/>
              <a:t>54</a:t>
            </a:fld>
            <a:endParaRPr lang="en-GB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920191" y="685690"/>
            <a:ext cx="5019226" cy="3429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5366" y="4342704"/>
            <a:ext cx="5027269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A47A30-9F8A-4324-9688-0A4CB53C96CB}" type="slidenum">
              <a:rPr lang="en-GB"/>
              <a:pPr/>
              <a:t>55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920191" y="685690"/>
            <a:ext cx="5019226" cy="3429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5366" y="4342704"/>
            <a:ext cx="5027269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9D04F9-537C-463D-B43D-53945DF07C23}" type="slidenum">
              <a:rPr lang="en-GB"/>
              <a:pPr/>
              <a:t>56</a:t>
            </a:fld>
            <a:endParaRPr lang="en-GB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920191" y="685690"/>
            <a:ext cx="5019226" cy="3429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5366" y="4342704"/>
            <a:ext cx="5027269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0986E-E81D-4F6B-A238-42D621B94675}" type="slidenum">
              <a:rPr lang="en-US"/>
              <a:pPr/>
              <a:t>22</a:t>
            </a:fld>
            <a:endParaRPr lang="en-US"/>
          </a:p>
        </p:txBody>
      </p:sp>
      <p:sp>
        <p:nvSpPr>
          <p:cNvPr id="266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/>
              <a:t>Таким образом, прямой механизм антигипертензивного действия антагонистов рецепторов АII связан с блокадой AT1-рецепторов, а косвенные механизмы – со стимуляцией АТ2-рецепторов и АТх-рецепторов.</a:t>
            </a:r>
          </a:p>
          <a:p>
            <a:r>
              <a:rPr lang="ru-RU"/>
              <a:t>Эти патофизиологические механизмы обеспечивают основные фармакотерапевтические эффекты антагонистов рецепторов АII, которые имеют много общего с эффектами ингибиторов АПФ (табл. 1). </a:t>
            </a:r>
          </a:p>
          <a:p>
            <a:r>
              <a:rPr lang="ru-RU"/>
              <a:t>Общими для этих классов препаратов являются антигипертензивное и органопротективное действие, отсутствие значимого влияния на углеводный, липидный и пуриновый обмен, уменьшение продукции альдостерона корой надпочечников, уменьшение выработки адреналина и норадреналина.</a:t>
            </a:r>
          </a:p>
          <a:p>
            <a:r>
              <a:rPr lang="ru-RU"/>
              <a:t>В то же время между ними есть и отличия: для ингибиторов АПФ характерно подавление активности АПФ, снижение содержания ангиотензина II и повышение содержания брадикинина и простагландинов в плазме крови, а для АРА – влияние на рецепторы и отсутствие влияния на активные кинины.</a:t>
            </a:r>
          </a:p>
          <a:p>
            <a:r>
              <a:rPr lang="ru-RU"/>
              <a:t>Антагонисты рецепторов ангиотензина (АII рецепторов) дают альтернативный путь воздействия на РААС посредством взаимодействия с рецепторами. Отсутствие влияния на метаболизм брадикинина и других пептидов объясняет хорошую переносимость АРА, в частности, более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 lIns="84527" tIns="42264" rIns="84527" bIns="42264"/>
          <a:lstStyle/>
          <a:p>
            <a:pPr>
              <a:lnSpc>
                <a:spcPct val="110000"/>
              </a:lnSpc>
            </a:pPr>
            <a:r>
              <a:rPr lang="en-US" b="1" u="sng" smtClean="0">
                <a:solidFill>
                  <a:srgbClr val="000000"/>
                </a:solidFill>
                <a:latin typeface="ＭＳ Ｐゴシック" charset="-128"/>
              </a:rPr>
              <a:t>Slide 60</a:t>
            </a:r>
          </a:p>
          <a:p>
            <a:pPr>
              <a:lnSpc>
                <a:spcPct val="110000"/>
              </a:lnSpc>
            </a:pPr>
            <a:r>
              <a:rPr lang="en-US" smtClean="0">
                <a:solidFill>
                  <a:srgbClr val="000000"/>
                </a:solidFill>
                <a:latin typeface="ＭＳ Ｐゴシック" charset="-128"/>
              </a:rPr>
              <a:t>Forced expiratory volume in one second remained unchanged under nebivolol therapy.</a:t>
            </a:r>
            <a:endParaRPr lang="de-DE" smtClean="0">
              <a:latin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06A48-2396-4499-A257-01C793358ED7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28675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1817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just" eaLnBrk="1" hangingPunct="1"/>
            <a:r>
              <a:rPr lang="ru-RU" smtClean="0">
                <a:latin typeface="Arial" pitchFamily="34" charset="0"/>
              </a:rPr>
              <a:t>Различия в давлении на плеч артерии и аорте связаны с отражением пульсовой волны. </a:t>
            </a:r>
            <a:r>
              <a:rPr lang="ru-RU" dirty="0" smtClean="0">
                <a:latin typeface="Arial" pitchFamily="34" charset="0"/>
              </a:rPr>
              <a:t>АД в любом участке сосудистого русла формируется как сумма давления вызываемого пульсовой волной, формирующейся в результате выброса крови из левого желудочка и отраженной пульсовой волной, которая преимущественно формируется на уровне бифуркации крупных артерий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</a:rPr>
              <a:t>Это означает, что в различных участках сосудистого русла мы имеем различное взаимодействие между этими двумя волнами и следовательно разные цифры АД. Препараты, повышающие ОПСС (например классические </a:t>
            </a:r>
            <a:r>
              <a:rPr lang="ru-RU" dirty="0" err="1" smtClean="0">
                <a:latin typeface="Arial" pitchFamily="34" charset="0"/>
              </a:rPr>
              <a:t>бета-блокаторы</a:t>
            </a:r>
            <a:r>
              <a:rPr lang="ru-RU" dirty="0" smtClean="0">
                <a:latin typeface="Arial" pitchFamily="34" charset="0"/>
              </a:rPr>
              <a:t>) формируют более мощную отраженную пульсовую волну, что приводит к повышению центр АД.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Таким образом при повышении артериальной жесткости растет сист давление в аорте и снижается диастолическое</a:t>
            </a:r>
          </a:p>
          <a:p>
            <a:r>
              <a:rPr lang="ru-RU" smtClean="0"/>
              <a:t>Рост центр сист АД связан с увеличением риска осложн и, в первую очередь инсультов. Снижение центр диастолич АД сопряжено с ухудшением коронарной перфузии.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44133-0B51-466C-9782-FB104E504B44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Здесь рассказываем о том, что аугментационный  индекс, в отличие от ОПСС ( которое мы более 30 лет измеряем в разных сегментах артериального русла), является интегральным показателем ОПСС  всего артериального русла. Хотя сегодня рутинное определение данного показателя не производится не только в Украине, но и в европейских странах, врачи должны ориентироваться на этот показатель по данным научных исследований.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C28C7-5DD0-408D-A680-A34BC60F31AC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 Выводах еще раз подчеркивается, почему в рекомендациях 2007 и 2009 г. Европейским общ-вом кардиологов бисопролол отнесен к так называемым «классическим» бета-блокаторам.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D1519-FEE4-41C2-B0DC-D389041608D3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111F8-491B-449D-B0E7-1171DF68926A}" type="slidenum">
              <a:rPr lang="ru-RU"/>
              <a:pPr/>
              <a:t>41</a:t>
            </a:fld>
            <a:endParaRPr lang="ru-RU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D92A68-D320-4558-B706-0989F5A9AF5E}" type="slidenum">
              <a:rPr lang="en-GB"/>
              <a:pPr/>
              <a:t>47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920191" y="685690"/>
            <a:ext cx="5019226" cy="3429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915366" y="4342704"/>
            <a:ext cx="5027269" cy="41156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FC1D89-7DEA-41C3-B1B5-425D632016F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9A823-9A11-4C9C-90FA-71C7D45E2E7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F4207-EE3F-40A9-B7EB-67309636B51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A499-8FD2-4ED8-8A3F-0B3B88C919C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533400"/>
            <a:ext cx="2284412" cy="5561013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4013" cy="5561013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BECF8-5669-4CCB-B930-E9025F3C230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18D4E-2446-433B-B46F-0469A963AC1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8BA8A-62C2-4E2C-BDFE-DFA2B6F7234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6DFB-1B90-49B7-A436-20B7D83B5FB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AD7E-081F-4188-B6E1-10EB241E17B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4818-3D89-4431-901B-4B20E052EDD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F44CD-60B6-4A04-837D-91B64EF60A5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022BD-7958-4C31-8516-766A28C2E8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D63C7-EA65-4656-B875-F67B62E80A9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3D8BE-20B0-40B0-92D6-EA923B35E47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6168B-0A1D-42EF-9753-B394EBE4C6A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CED3E-2C0E-4D30-9DCC-848602275C4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6BB97-EAF0-4EAF-9AFC-C720B879166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D38DA-4B3E-48D1-820A-83026C553EE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27ABE-32EC-438D-ACD6-BDF8131CAA88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7976F-E968-44EE-B671-EBA2511B7E08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4266A-E3D2-429A-89C5-D8B520956F60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9B46-9FFB-471A-8616-54116E50B72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95C04-FA48-418A-8A99-BC051583C90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911BA-EAF7-400F-8078-FE4802AA867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6F927-B31D-4724-BC9B-63A8E86AA12E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4D967-D61D-49B8-BC1B-9467759C19F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F7FF9-E97B-476B-9834-A029AD04AC74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79895-9823-4D34-9AF7-26261F7E783F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9662A-CD0F-4903-852D-4A906C88978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72917E-94A6-44C0-BC48-601CAACEE8DF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81086-7FA9-4B3F-8811-28EB7020E37F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184CD-5200-4123-A837-EB735E3E6254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BC507-DCDF-4856-B145-06A3B0888419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AE4E-5CE8-4C9A-BDF3-E35B170896C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C9E42-B4BA-4CE3-B1C4-B1FFE8DE9A1E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9ABC6-BFA4-4927-B7B2-018724D27331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5C5FB-B8E2-449E-9830-3BC0ADE68F19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58A46-59F4-4BDA-90BD-1A490C1A08AA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100FA-76C3-4805-A9C7-23C1E425B93C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50D46-6A45-41C9-BD4D-39E225AAA104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ABB5-D417-4447-A2A9-A74CDD317A43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2693988" y="1600200"/>
            <a:ext cx="6326187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CF0DA6-48D9-4A8F-8E87-8A05C5440F45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D1EE9-0447-4428-AC7F-FFBA54D1995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96FC3-A2FB-4CB6-9363-FA02D246068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0DC0C-FA99-42FA-AF70-B5CBDE243CB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52EA-3145-426B-9A5D-310DE98C5A2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EA2AE22-14ED-4FD9-B79E-762B83FE736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533400"/>
            <a:ext cx="91408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200" b="1">
          <a:solidFill>
            <a:srgbClr val="FFFF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200" b="1">
          <a:solidFill>
            <a:srgbClr val="FFFF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200" b="1">
          <a:solidFill>
            <a:srgbClr val="FFFF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200" b="1">
          <a:solidFill>
            <a:srgbClr val="FFFF00"/>
          </a:solidFill>
          <a:latin typeface="Arial" charset="0"/>
          <a:cs typeface="Arial Unicode MS" charset="0"/>
        </a:defRPr>
      </a:lvl5pPr>
      <a:lvl6pPr marL="4572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200" b="1">
          <a:solidFill>
            <a:srgbClr val="FFFF00"/>
          </a:solidFill>
          <a:latin typeface="Arial" charset="0"/>
          <a:cs typeface="Arial Unicode MS" charset="0"/>
        </a:defRPr>
      </a:lvl6pPr>
      <a:lvl7pPr marL="9144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200" b="1">
          <a:solidFill>
            <a:srgbClr val="FFFF00"/>
          </a:solidFill>
          <a:latin typeface="Arial" charset="0"/>
          <a:cs typeface="Arial Unicode MS" charset="0"/>
        </a:defRPr>
      </a:lvl7pPr>
      <a:lvl8pPr marL="13716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200" b="1">
          <a:solidFill>
            <a:srgbClr val="FFFF00"/>
          </a:solidFill>
          <a:latin typeface="Arial" charset="0"/>
          <a:cs typeface="Arial Unicode MS" charset="0"/>
        </a:defRPr>
      </a:lvl8pPr>
      <a:lvl9pPr marL="1828800"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00"/>
        </a:buClr>
        <a:buSzPct val="100000"/>
        <a:buFont typeface="Arial" charset="0"/>
        <a:defRPr sz="3200" b="1">
          <a:solidFill>
            <a:srgbClr val="FFFF00"/>
          </a:solidFill>
          <a:latin typeface="Arial" charset="0"/>
          <a:cs typeface="Arial Unicode MS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FFFF00"/>
        </a:buClr>
        <a:buSzPct val="80000"/>
        <a:buFont typeface="Wingdings" charset="2"/>
        <a:buChar char="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80000"/>
        <a:buFont typeface="Symbol" pitchFamily="16" charset="2"/>
        <a:buChar char=""/>
        <a:defRPr sz="24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FFFF00"/>
        </a:buClr>
        <a:buSzPct val="80000"/>
        <a:buFont typeface="Wingdings" charset="2"/>
        <a:buChar char=""/>
        <a:defRPr sz="2400" b="1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FFFF00"/>
        </a:buClr>
        <a:buSzPct val="80000"/>
        <a:buFont typeface="Wingdings" charset="2"/>
        <a:buChar char=""/>
        <a:defRPr sz="2400" b="1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FFFF00"/>
        </a:buClr>
        <a:buSzPct val="80000"/>
        <a:buFont typeface="Wingdings" charset="2"/>
        <a:buChar char=""/>
        <a:defRPr sz="2400" b="1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FFFF00"/>
        </a:buClr>
        <a:buSzPct val="80000"/>
        <a:buFont typeface="Wingdings" charset="2"/>
        <a:buChar char=""/>
        <a:defRPr sz="2400" b="1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FFFF00"/>
        </a:buClr>
        <a:buSzPct val="80000"/>
        <a:buFont typeface="Wingdings" charset="2"/>
        <a:buChar char=""/>
        <a:defRPr sz="2400" b="1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FFFF00"/>
        </a:buClr>
        <a:buSzPct val="80000"/>
        <a:buFont typeface="Wingdings" charset="2"/>
        <a:buChar char=""/>
        <a:defRPr sz="2400" b="1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FFFF00"/>
        </a:buClr>
        <a:buSzPct val="80000"/>
        <a:buFont typeface="Wingdings" charset="2"/>
        <a:buChar char=""/>
        <a:defRPr sz="2400" b="1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211C05-1DC4-4D85-93AC-90CCB83C7D0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46275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AA9449-9FD3-4286-88DF-775F69CE5CDF}" type="slidenum">
              <a:rPr lang="ru-RU"/>
              <a:pPr/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385A9F-69DB-445E-8799-1C37B7B86816}" type="slidenum">
              <a:rPr lang="en-US"/>
              <a:pPr/>
              <a:t>‹№›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7725" y="4038600"/>
            <a:ext cx="1946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28600" y="533400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Серцева недостатність</a:t>
            </a:r>
            <a:b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000" cap="none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Д.м.н</a:t>
            </a:r>
            <a: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.,професор,</a:t>
            </a:r>
            <a:b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cap="none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зав.кафедри</a:t>
            </a:r>
            <a: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cap="none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госп.терапії</a:t>
            </a:r>
            <a: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cap="none" spc="-15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УжНУ</a:t>
            </a:r>
            <a: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Голова Закарпатського обласного </a:t>
            </a:r>
            <a:b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товариства терапевтів</a:t>
            </a:r>
            <a:r>
              <a:rPr lang="en-US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 кардіологів</a:t>
            </a:r>
            <a:b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Заслужений лікар України</a:t>
            </a:r>
            <a:b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2000" cap="none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РІШКО М.В.</a:t>
            </a:r>
            <a:endParaRPr lang="ru-RU" sz="2000" cap="none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4" descr="Beating_Heart_animati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228013" y="0"/>
            <a:ext cx="915987" cy="1500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0000"/>
                </a:solidFill>
              </a:rPr>
              <a:t>ОБ’ЄКТИВНЕ ОБСТЕЖЕННЯ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800" smtClean="0"/>
              <a:t>		</a:t>
            </a:r>
            <a:r>
              <a:rPr lang="uk-UA" sz="4000" smtClean="0">
                <a:solidFill>
                  <a:srgbClr val="FFFF00"/>
                </a:solidFill>
              </a:rPr>
              <a:t>Об’єктивні параметри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z="2800" smtClean="0"/>
              <a:t>Артеріальний тиск у положенні лежачи і стоячи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z="2800" smtClean="0"/>
              <a:t>Частота, ритм і характер пульсу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z="2800" smtClean="0"/>
              <a:t>Температура тіла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z="2800" smtClean="0"/>
              <a:t>Зміни артеріального тиску на фоні проведення проби Вальсальви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z="2800" smtClean="0"/>
              <a:t>Співвідношення між пульсовим та систолічним тиском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0000"/>
                </a:solidFill>
              </a:rPr>
              <a:t>ОБ’ЄКТИВНЕ ОБСТЕЖЕННЯ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3600" smtClean="0">
                <a:solidFill>
                  <a:srgbClr val="FFFF00"/>
                </a:solidFill>
              </a:rPr>
              <a:t>Серцево-судинна система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Набухання вен шиї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Гепато-югулярний (печінково-яремний) рефлюкс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Збільшення меж серця (кардіомегалія) при перкусії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Ритм галопу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Шуми в серці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Ослаблення І або ІІ тону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Акцент ІІ тону на легеневій артерії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Шум тертя перикарду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0000"/>
                </a:solidFill>
              </a:rPr>
              <a:t>ОБ’ЄКТИВНЕ ОБСТЕЖЕННЯ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mtClean="0"/>
              <a:t>		</a:t>
            </a:r>
            <a:r>
              <a:rPr lang="uk-UA" sz="4400" smtClean="0">
                <a:solidFill>
                  <a:srgbClr val="FFFF00"/>
                </a:solidFill>
              </a:rPr>
              <a:t>Система дихання</a:t>
            </a:r>
          </a:p>
          <a:p>
            <a:pPr algn="just" eaLnBrk="1" hangingPunct="1">
              <a:buFont typeface="Wingdings" pitchFamily="2" charset="2"/>
              <a:buChar char="n"/>
              <a:defRPr/>
            </a:pPr>
            <a:r>
              <a:rPr lang="uk-UA" sz="2800" smtClean="0"/>
              <a:t>Хрипи</a:t>
            </a:r>
          </a:p>
          <a:p>
            <a:pPr algn="just" eaLnBrk="1" hangingPunct="1">
              <a:buFont typeface="Wingdings" pitchFamily="2" charset="2"/>
              <a:buChar char="n"/>
              <a:defRPr/>
            </a:pPr>
            <a:r>
              <a:rPr lang="uk-UA" sz="2800" smtClean="0"/>
              <a:t>Шум тертя плеври</a:t>
            </a:r>
          </a:p>
          <a:p>
            <a:pPr algn="just" eaLnBrk="1" hangingPunct="1">
              <a:buFont typeface="Wingdings" pitchFamily="2" charset="2"/>
              <a:buChar char="n"/>
              <a:defRPr/>
            </a:pPr>
            <a:r>
              <a:rPr lang="uk-UA" sz="2800" smtClean="0"/>
              <a:t>Свистяче дихання</a:t>
            </a:r>
          </a:p>
          <a:p>
            <a:pPr algn="just" eaLnBrk="1" hangingPunct="1">
              <a:buFont typeface="Wingdings" pitchFamily="2" charset="2"/>
              <a:buChar char="n"/>
              <a:defRPr/>
            </a:pPr>
            <a:r>
              <a:rPr lang="uk-UA" sz="2800" smtClean="0"/>
              <a:t>Притуплення при перкусії</a:t>
            </a:r>
          </a:p>
          <a:p>
            <a:pPr algn="just" eaLnBrk="1" hangingPunct="1">
              <a:buFont typeface="Wingdings" pitchFamily="2" charset="2"/>
              <a:buChar char="n"/>
              <a:defRPr/>
            </a:pPr>
            <a:r>
              <a:rPr lang="uk-UA" sz="2800" smtClean="0"/>
              <a:t>Ослаблення функції діафрагми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0000"/>
                </a:solidFill>
              </a:rPr>
              <a:t>ОБ’ЄКТИВНЕ ОБСТЕЖЕННЯ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mtClean="0"/>
              <a:t>		</a:t>
            </a:r>
            <a:r>
              <a:rPr lang="uk-UA" sz="4400" smtClean="0">
                <a:solidFill>
                  <a:srgbClr val="FFFF00"/>
                </a:solidFill>
              </a:rPr>
              <a:t>Черевна порожнина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Асцит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Збільшення печінки, селезінки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Послаблення перистальтики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Непрохідність кишечнику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4400" smtClean="0">
                <a:solidFill>
                  <a:srgbClr val="FFFF00"/>
                </a:solidFill>
              </a:rPr>
              <a:t>Центральна нервова система</a:t>
            </a:r>
          </a:p>
          <a:p>
            <a:pPr algn="just" eaLnBrk="1" hangingPunct="1">
              <a:buFont typeface="Wingdings" pitchFamily="2" charset="2"/>
              <a:buChar char="n"/>
              <a:defRPr/>
            </a:pPr>
            <a:r>
              <a:rPr lang="uk-UA" smtClean="0">
                <a:solidFill>
                  <a:srgbClr val="FFFF00"/>
                </a:solidFill>
              </a:rPr>
              <a:t> </a:t>
            </a:r>
            <a:r>
              <a:rPr lang="uk-UA" smtClean="0"/>
              <a:t>Зміни у психоневрологічному стані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0000"/>
                </a:solidFill>
              </a:rPr>
              <a:t>ОБ’ЄКТИВНЕ ОБСТЕЖЕННЯ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mtClean="0"/>
              <a:t>		</a:t>
            </a:r>
            <a:r>
              <a:rPr lang="uk-UA" sz="4400" smtClean="0">
                <a:solidFill>
                  <a:srgbClr val="FFFF00"/>
                </a:solidFill>
              </a:rPr>
              <a:t>Загальні симптоми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Набряки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Кахексія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Петехії, гематоми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Сип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Артрит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smtClean="0">
                <a:solidFill>
                  <a:srgbClr val="FF0000"/>
                </a:solidFill>
              </a:rPr>
              <a:t>Класифікація хронічної недостатності кровообігу</a:t>
            </a:r>
            <a:r>
              <a:rPr lang="uk-UA" sz="4000" smtClean="0">
                <a:solidFill>
                  <a:srgbClr val="FF0000"/>
                </a:solidFill>
              </a:rPr>
              <a:t/>
            </a:r>
            <a:br>
              <a:rPr lang="uk-UA" sz="4000" smtClean="0">
                <a:solidFill>
                  <a:srgbClr val="FF0000"/>
                </a:solidFill>
              </a:rPr>
            </a:br>
            <a:r>
              <a:rPr lang="uk-UA" sz="2000" smtClean="0">
                <a:solidFill>
                  <a:schemeClr val="tx1"/>
                </a:solidFill>
              </a:rPr>
              <a:t>(М.Д. Стражеско, В.Х. Василенко, 1935)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7230" name="Group 62"/>
          <p:cNvGraphicFramePr>
            <a:graphicFrameLocks noGrp="1"/>
          </p:cNvGraphicFramePr>
          <p:nvPr/>
        </p:nvGraphicFramePr>
        <p:xfrm>
          <a:off x="152400" y="1371600"/>
          <a:ext cx="8839200" cy="5313045"/>
        </p:xfrm>
        <a:graphic>
          <a:graphicData uri="http://schemas.openxmlformats.org/drawingml/2006/table">
            <a:tbl>
              <a:tblPr/>
              <a:tblGrid>
                <a:gridCol w="2016125"/>
                <a:gridCol w="68230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Стадія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Характер змін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І 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(початкова, прихована)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Суб’єктивні (задишка, серцебиття) і об’єктивні ознаки порушення кровообігу виявляються 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лише при фізичному навантаженні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, в стані спокою вони відсутні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ІІ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Наявність в стані спокою ознак порушення гемодинаміки. Порушення обміну речовин і функції інших органів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ІІ – період 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Недостатність “правого” або “лівого” серця. Явища застою і порушення функції інших органів виражені слабо і 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частіше виявляються наприкінці дня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(або після фізичного навантаження)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ІІ – період Б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Недостатність “правого і “лівого” серця. 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Явища застою виражені сильніш і виявляються в стані спокою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ІІІ – кінцева, дистрофічна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Недостатність усього серця. Виражені явища застою, значне порушення обміну речовин і функції інших органів. 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Наявність незворотних структурних та морфологічних змін в органах.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solidFill>
                  <a:srgbClr val="FF0000"/>
                </a:solidFill>
              </a:rPr>
              <a:t>Нью-йоркська класифікація функціонального стану хворих кардіологічного </a:t>
            </a:r>
            <a:r>
              <a:rPr lang="uk-UA" sz="4000" dirty="0" err="1" smtClean="0">
                <a:solidFill>
                  <a:srgbClr val="FF0000"/>
                </a:solidFill>
              </a:rPr>
              <a:t>пофілю</a:t>
            </a:r>
            <a:r>
              <a:rPr lang="en-US" sz="4000" dirty="0" smtClean="0">
                <a:solidFill>
                  <a:srgbClr val="FF0000"/>
                </a:solidFill>
              </a:rPr>
              <a:t> (NYHA)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239" name="Group 47"/>
          <p:cNvGraphicFramePr>
            <a:graphicFrameLocks noGrp="1"/>
          </p:cNvGraphicFramePr>
          <p:nvPr/>
        </p:nvGraphicFramePr>
        <p:xfrm>
          <a:off x="152400" y="1676400"/>
          <a:ext cx="8915400" cy="5195888"/>
        </p:xfrm>
        <a:graphic>
          <a:graphicData uri="http://schemas.openxmlformats.org/drawingml/2006/table">
            <a:tbl>
              <a:tblPr/>
              <a:tblGrid>
                <a:gridCol w="1219200"/>
                <a:gridCol w="7696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ФК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Характер змін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І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Хворі з серцевою патологією, яка 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не обмежує їхню фізичну активність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Звичайне фізичне навантаження не викликає надмірного стомлення, серцебиття, задишки або приступи стенокардії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ІІ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Хворі з серцевою патологією, яка призводить до 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певного обмеження фізичної активності.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У стані спокою самопочуття їх добре. Звичайне фізичне навантаження викликає надмірне стомлення, серцебиття, задишку або приступ стенокардії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1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ІІІ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Хворі з серцевою патологією, яка 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суттєво обмежує їхню фізичну активність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У стані спокою самопочуття їх добре. Невелике фізичне навантаження викликає надмірне стомлення, серцебиття, задишку або приступ стенокардії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IV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Хворі з серцевою патологією, які 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не в змозі витримати ніяке фізичне навантаження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без погіршення самопочуття. Суб</a:t>
                      </a: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’</a:t>
                      </a: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єктивні прояви серцевої недостатності або стенокардії можуть виникати навіть у стані спокою. Будь-яке фізичне навантаження викликає погіршення самопочуття.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0000"/>
                </a:solidFill>
              </a:rPr>
              <a:t>Концепції лікування ХСН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b="1" smtClean="0">
                <a:solidFill>
                  <a:srgbClr val="FFFF00"/>
                </a:solidFill>
                <a:latin typeface="Times New Roman" pitchFamily="18" charset="0"/>
              </a:rPr>
              <a:t>До 70-х років ХХ сторіччя: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smtClean="0"/>
              <a:t>Стимуляція діуреза, інотропна стимуляція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b="1" smtClean="0">
                <a:solidFill>
                  <a:srgbClr val="FFFF00"/>
                </a:solidFill>
                <a:latin typeface="Times New Roman" pitchFamily="18" charset="0"/>
              </a:rPr>
              <a:t>1970-1980: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smtClean="0"/>
              <a:t>Гемодинамічне розвантаження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b="1" smtClean="0">
                <a:solidFill>
                  <a:srgbClr val="FFFF00"/>
                </a:solidFill>
                <a:latin typeface="Times New Roman" pitchFamily="18" charset="0"/>
              </a:rPr>
              <a:t>1980-200: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smtClean="0"/>
              <a:t>Нейрогормональна блокада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b="1" smtClean="0">
                <a:solidFill>
                  <a:srgbClr val="FFFF00"/>
                </a:solidFill>
                <a:latin typeface="Times New Roman" pitchFamily="18" charset="0"/>
              </a:rPr>
              <a:t>Початок ХХІ сторіччя: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smtClean="0"/>
              <a:t>Модулювання нейрогормональних реуляторних систем і процесів тканинного росту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0000"/>
                </a:solidFill>
              </a:rPr>
              <a:t>Класичне лікування ХСН: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mtClean="0"/>
              <a:t>	</a:t>
            </a:r>
            <a:r>
              <a:rPr lang="uk-UA" smtClean="0">
                <a:solidFill>
                  <a:srgbClr val="FFFF00"/>
                </a:solidFill>
              </a:rPr>
              <a:t>ДІУРЕТИКИ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z="2400" smtClean="0"/>
              <a:t>Полегшують прояви та зменшують явища об’ємного перевантаження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z="2400" smtClean="0"/>
              <a:t>Застосовують комбіновану терапію: тіазидові+петлеві+калій-зберігаючі препарати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uk-UA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400" smtClean="0"/>
              <a:t>	</a:t>
            </a:r>
            <a:r>
              <a:rPr lang="uk-UA" smtClean="0">
                <a:solidFill>
                  <a:srgbClr val="FFFF00"/>
                </a:solidFill>
              </a:rPr>
              <a:t>Інгібітори АПФ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z="2400" smtClean="0"/>
              <a:t>Гасять активацію ренін-ангіотензин-альдостеронової системи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z="2400" smtClean="0"/>
              <a:t>Знижують перед- та післянавантаження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z="2400" smtClean="0"/>
              <a:t>Посилюють перфузію нирок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z="2400" smtClean="0"/>
              <a:t>Не тільки покращують самопочуття, але продовжують життя</a:t>
            </a:r>
            <a:endParaRPr lang="ru-RU" sz="240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8600" y="6096000"/>
            <a:ext cx="86106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dirty="0" err="1">
                <a:solidFill>
                  <a:schemeClr val="bg1"/>
                </a:solidFill>
                <a:latin typeface="Times New Roman" pitchFamily="16" charset="0"/>
              </a:rPr>
              <a:t>Д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6" charset="0"/>
              </a:rPr>
              <a:t>іуретики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6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Times New Roman" pitchFamily="16" charset="0"/>
              </a:rPr>
              <a:t>та інгібітори АПФ – базова терапія ХСН</a:t>
            </a:r>
            <a:endParaRPr lang="ru-RU" sz="2400" dirty="0">
              <a:solidFill>
                <a:schemeClr val="bg1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5488" y="0"/>
            <a:ext cx="7770812" cy="1114425"/>
          </a:xfrm>
        </p:spPr>
        <p:txBody>
          <a:bodyPr/>
          <a:lstStyle/>
          <a:p>
            <a:pPr algn="ctr"/>
            <a:r>
              <a:rPr lang="uk-UA" sz="2400">
                <a:solidFill>
                  <a:srgbClr val="FFFF00"/>
                </a:solidFill>
              </a:rPr>
              <a:t>ІАПФ рекомендовані пацієнтам з СН по результатам багатоцентрових досліджень</a:t>
            </a:r>
            <a:endParaRPr lang="ru-RU" sz="2400">
              <a:solidFill>
                <a:srgbClr val="FFFF00"/>
              </a:solidFill>
            </a:endParaRPr>
          </a:p>
        </p:txBody>
      </p:sp>
      <p:sp>
        <p:nvSpPr>
          <p:cNvPr id="2344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2693988" y="1600200"/>
            <a:ext cx="6326187" cy="3325813"/>
          </a:xfrm>
        </p:spPr>
        <p:txBody>
          <a:bodyPr/>
          <a:lstStyle/>
          <a:p>
            <a:r>
              <a:rPr lang="uk-UA"/>
              <a:t>Каптоприл</a:t>
            </a:r>
          </a:p>
          <a:p>
            <a:r>
              <a:rPr lang="uk-UA"/>
              <a:t>Еналаприл</a:t>
            </a:r>
          </a:p>
          <a:p>
            <a:r>
              <a:rPr lang="uk-UA"/>
              <a:t>Лізіноприл</a:t>
            </a:r>
          </a:p>
          <a:p>
            <a:r>
              <a:rPr lang="uk-UA"/>
              <a:t>Раміприл </a:t>
            </a:r>
          </a:p>
          <a:p>
            <a:r>
              <a:rPr lang="uk-UA"/>
              <a:t>Трандолаприл</a:t>
            </a:r>
            <a:endParaRPr lang="en-US"/>
          </a:p>
          <a:p>
            <a:r>
              <a:rPr lang="uk-UA"/>
              <a:t>Периндоприл</a:t>
            </a:r>
          </a:p>
          <a:p>
            <a:pPr>
              <a:buFontTx/>
              <a:buNone/>
            </a:pPr>
            <a:endParaRPr lang="ru-RU" sz="1800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3239145" y="5597068"/>
            <a:ext cx="443251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3300"/>
                </a:solidFill>
              </a:rPr>
              <a:t>British Hypertension Society</a:t>
            </a:r>
            <a:r>
              <a:rPr lang="ru-RU" sz="2000" b="1" dirty="0">
                <a:solidFill>
                  <a:srgbClr val="FF3300"/>
                </a:solidFill>
              </a:rPr>
              <a:t>, 2006</a:t>
            </a:r>
          </a:p>
        </p:txBody>
      </p:sp>
      <p:pic>
        <p:nvPicPr>
          <p:cNvPr id="234501" name="Picture 11" descr="Senza nome-2"/>
          <p:cNvPicPr>
            <a:picLocks noChangeAspect="1" noChangeArrowheads="1"/>
          </p:cNvPicPr>
          <p:nvPr/>
        </p:nvPicPr>
        <p:blipFill>
          <a:blip r:embed="rId2"/>
          <a:srcRect r="2438"/>
          <a:stretch>
            <a:fillRect/>
          </a:stretch>
        </p:blipFill>
        <p:spPr bwMode="auto">
          <a:xfrm>
            <a:off x="190500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2" name="Прямоугольник 5"/>
          <p:cNvSpPr>
            <a:spLocks noChangeArrowheads="1"/>
          </p:cNvSpPr>
          <p:nvPr/>
        </p:nvSpPr>
        <p:spPr bwMode="auto">
          <a:xfrm>
            <a:off x="2805193" y="5158998"/>
            <a:ext cx="614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ahoma" pitchFamily="34" charset="0"/>
              </a:rPr>
              <a:t>Ассоціація кардіологів України,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0000"/>
                </a:solidFill>
              </a:rPr>
              <a:t>Серцева недостатність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1% хворих 50-59 років страждає на серцеву недостатність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10% хворих 80-89 років мають СН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1% коштів на охорону здоров’я витрачається  на лікування СН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помирає через 5 років з СН -50% пацієнтів з </a:t>
            </a:r>
            <a:r>
              <a:rPr lang="en-US" sz="2800" smtClean="0"/>
              <a:t>IV</a:t>
            </a:r>
            <a:r>
              <a:rPr lang="uk-UA" sz="2800" smtClean="0"/>
              <a:t> ФК                         				         - 40% -                ІІІ ФК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smtClean="0"/>
              <a:t>						- 30% -               І-ІІФК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Ефективність лікування скорочує смертність від СН на 5% на рік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6950" y="1585913"/>
            <a:ext cx="8147050" cy="3046412"/>
          </a:xfrm>
        </p:spPr>
        <p:txBody>
          <a:bodyPr/>
          <a:lstStyle/>
          <a:p>
            <a:pPr algn="ctr"/>
            <a:r>
              <a:rPr lang="ru-RU" sz="2800" b="1">
                <a:solidFill>
                  <a:srgbClr val="FFFF00"/>
                </a:solidFill>
              </a:rPr>
              <a:t>12 років прийому іАПФ</a:t>
            </a:r>
            <a:r>
              <a:rPr lang="ru-RU" sz="2800" b="1"/>
              <a:t> дають додатково </a:t>
            </a:r>
            <a:r>
              <a:rPr lang="ru-RU" sz="2800" b="1">
                <a:solidFill>
                  <a:srgbClr val="FFFF00"/>
                </a:solidFill>
              </a:rPr>
              <a:t>2,5 роки життя</a:t>
            </a:r>
            <a:r>
              <a:rPr lang="ru-RU" sz="2800" b="1"/>
              <a:t>, якщо розглядати всі причини смерті, і додаткові </a:t>
            </a:r>
            <a:r>
              <a:rPr lang="ru-RU" sz="2800" b="1">
                <a:solidFill>
                  <a:srgbClr val="FFFF00"/>
                </a:solidFill>
              </a:rPr>
              <a:t>5,81 роки життя</a:t>
            </a:r>
            <a:r>
              <a:rPr lang="ru-RU" sz="2800" b="1"/>
              <a:t>, якщо розглядати смерть від ССЗ.</a:t>
            </a:r>
            <a:br>
              <a:rPr lang="ru-RU" sz="2800" b="1"/>
            </a:br>
            <a:r>
              <a:rPr lang="ru-RU" sz="2800" b="1"/>
              <a:t/>
            </a:r>
            <a:br>
              <a:rPr lang="ru-RU" sz="2800" b="1"/>
            </a:br>
            <a:r>
              <a:rPr lang="ru-RU" sz="2800" b="1"/>
              <a:t> </a:t>
            </a:r>
            <a:r>
              <a:rPr lang="ru-RU" sz="1400"/>
              <a:t>(А. Г. Амбросимов ММА им.И. М. Сеченова, Москва, 2008)</a:t>
            </a:r>
            <a:endParaRPr lang="ru-RU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827088" y="404813"/>
            <a:ext cx="76311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endParaRPr lang="ru-RU" sz="3200" b="1" i="1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950913" y="2579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592138" y="2579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1828800" y="914400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іАПФ і БРА 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II - </a:t>
            </a:r>
            <a:r>
              <a:rPr lang="uk-UA" sz="3200" b="1">
                <a:solidFill>
                  <a:srgbClr val="FFFF00"/>
                </a:solidFill>
                <a:latin typeface="Times New Roman" pitchFamily="18" charset="0"/>
              </a:rPr>
              <a:t>порівняння</a:t>
            </a:r>
            <a:endParaRPr lang="ru-RU" sz="32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2976563" y="2049463"/>
            <a:ext cx="55245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БРА 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II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 дають альтернативний шлях впливу на РААС шляхом взаємодії з рецепторами. Відсутність впливу на метаболізм брадикініна та інших пептидів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пояснює хорошу переносимість БРАІІ, а саме, більш рідкі випадки виникнення кашлю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950913" y="2579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592138" y="2579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1223963" y="0"/>
            <a:ext cx="7920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Відмінності БРАІІ від і АПФ</a:t>
            </a: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2062163" y="614363"/>
            <a:ext cx="6853237" cy="63087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Усунення біологічних ефектів АТІІ в тканинах, опосередковане блокадою АТ1-рецепторів (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більш повне блокування неблагоприємних ефектів АТІІ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); </a:t>
            </a:r>
          </a:p>
          <a:p>
            <a:pPr marL="457200" indent="-457200"/>
            <a:endParaRPr lang="ru-RU" sz="2400" b="1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Посилення впливу АТІІ на АТ2-рецептори, що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доповнює вазоделятуючий та антипроліферативний ефекти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;</a:t>
            </a:r>
          </a:p>
          <a:p>
            <a:pPr marL="457200" indent="-457200"/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marL="457200" indent="-457200"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Більш м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який вплив на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ниркову гемодинаміку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; </a:t>
            </a:r>
          </a:p>
          <a:p>
            <a:pPr marL="457200" indent="-457200"/>
            <a:endParaRPr lang="ru-RU" sz="2400" b="1">
              <a:solidFill>
                <a:schemeClr val="tx2"/>
              </a:solidFill>
              <a:latin typeface="Times New Roman" pitchFamily="18" charset="0"/>
            </a:endParaRPr>
          </a:p>
          <a:p>
            <a:pPr marL="457200" indent="-457200"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Відсутність небажаних ефектів, пов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язаних з активацією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кінінової системи.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094038" y="492125"/>
            <a:ext cx="4365625" cy="628650"/>
          </a:xfrm>
        </p:spPr>
        <p:txBody>
          <a:bodyPr/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Показання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86025" y="1619250"/>
            <a:ext cx="6172200" cy="4400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b="1" dirty="0">
                <a:latin typeface="Arial" pitchFamily="34" charset="0"/>
                <a:cs typeface="Arial" pitchFamily="34" charset="0"/>
              </a:rPr>
              <a:t>По-перше,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БРА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ІІ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забезпечують </a:t>
            </a:r>
            <a:r>
              <a:rPr lang="uk-UA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більш повну і більш селективну блокаду РААС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, ніж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іАПФ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hu-HU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uk-UA" b="1" dirty="0">
                <a:latin typeface="Arial" pitchFamily="34" charset="0"/>
                <a:cs typeface="Arial" pitchFamily="34" charset="0"/>
              </a:rPr>
              <a:t>По-друге,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дія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БРА ІІ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більш специфічна, ніж дія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іАПФ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. На відміну від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іАПФ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, вони не впливають на активність інших нейрогуморальних систем, з якими пов’язують такі характерні для і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АПФ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побічні ефекти, як </a:t>
            </a:r>
            <a:r>
              <a:rPr lang="uk-UA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сухий кашель і </a:t>
            </a:r>
            <a:r>
              <a:rPr lang="uk-UA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ангіоневротичний</a:t>
            </a:r>
            <a:r>
              <a:rPr lang="uk-UA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набряк.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Великою селективністю і специфічністю блокади РААС пояснюють кращу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переносимість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БРА ІІ у порівнянні з і АПФ</a:t>
            </a:r>
            <a:r>
              <a:rPr lang="hu-HU" b="1" dirty="0"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0" y="-53975"/>
            <a:ext cx="5359400" cy="930275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БРА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 II: 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Побічні ефекти</a:t>
            </a:r>
            <a:r>
              <a:rPr lang="ru-RU" sz="2400" b="1" i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7900" y="1252538"/>
            <a:ext cx="66865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>
                <a:solidFill>
                  <a:schemeClr val="tx2"/>
                </a:solidFill>
              </a:rPr>
              <a:t>Препарати із групи БРА ІІ володіють хорошим профілем безпеки та переносимості. Найбільш часто зустрічаються побічні ефекти – </a:t>
            </a:r>
            <a:r>
              <a:rPr lang="uk-UA">
                <a:solidFill>
                  <a:srgbClr val="FF6600"/>
                </a:solidFill>
              </a:rPr>
              <a:t>слабкість, головокружіння, головна біль і диспептичні явища</a:t>
            </a:r>
            <a:r>
              <a:rPr lang="uk-UA">
                <a:solidFill>
                  <a:schemeClr val="tx2"/>
                </a:solidFill>
              </a:rPr>
              <a:t>. Сухий кашель при застосуванні БРА ІІ зустрічається тільки в 0,5-0,8% випадків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>
                <a:solidFill>
                  <a:schemeClr val="tx2"/>
                </a:solidFill>
              </a:rPr>
              <a:t>     </a:t>
            </a:r>
            <a:endParaRPr lang="hu-HU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uk-UA">
                <a:solidFill>
                  <a:schemeClr val="tx2"/>
                </a:solidFill>
              </a:rPr>
              <a:t>Протипоказами до застосування БРА ІІ вважаються </a:t>
            </a:r>
            <a:r>
              <a:rPr lang="uk-UA">
                <a:solidFill>
                  <a:srgbClr val="FF6600"/>
                </a:solidFill>
              </a:rPr>
              <a:t>гіперчутливість</a:t>
            </a:r>
            <a:r>
              <a:rPr lang="uk-UA">
                <a:solidFill>
                  <a:schemeClr val="tx2"/>
                </a:solidFill>
              </a:rPr>
              <a:t> до препаратів, </a:t>
            </a:r>
            <a:r>
              <a:rPr lang="uk-UA">
                <a:solidFill>
                  <a:srgbClr val="FF6600"/>
                </a:solidFill>
              </a:rPr>
              <a:t>артеріальна гіпотонія</a:t>
            </a:r>
            <a:r>
              <a:rPr lang="uk-UA">
                <a:solidFill>
                  <a:schemeClr val="tx2"/>
                </a:solidFill>
              </a:rPr>
              <a:t>, </a:t>
            </a:r>
            <a:r>
              <a:rPr lang="uk-UA">
                <a:solidFill>
                  <a:srgbClr val="FF6600"/>
                </a:solidFill>
              </a:rPr>
              <a:t>гіперкалійемія, дегідратація, стеноз ниркових артерій,</a:t>
            </a:r>
            <a:r>
              <a:rPr lang="uk-UA">
                <a:solidFill>
                  <a:schemeClr val="tx2"/>
                </a:solidFill>
              </a:rPr>
              <a:t> </a:t>
            </a:r>
            <a:r>
              <a:rPr lang="uk-UA">
                <a:solidFill>
                  <a:srgbClr val="FF6600"/>
                </a:solidFill>
              </a:rPr>
              <a:t>вагітність</a:t>
            </a:r>
            <a:r>
              <a:rPr lang="uk-UA">
                <a:solidFill>
                  <a:schemeClr val="tx2"/>
                </a:solidFill>
              </a:rPr>
              <a:t> (І триместр – категорія С, ІІ-ІІІ триместр – категорія </a:t>
            </a:r>
            <a:r>
              <a:rPr lang="en-US">
                <a:solidFill>
                  <a:schemeClr val="tx2"/>
                </a:solidFill>
              </a:rPr>
              <a:t>D</a:t>
            </a:r>
            <a:r>
              <a:rPr lang="uk-UA">
                <a:solidFill>
                  <a:schemeClr val="tx2"/>
                </a:solidFill>
              </a:rPr>
              <a:t>), </a:t>
            </a:r>
            <a:r>
              <a:rPr lang="uk-UA">
                <a:solidFill>
                  <a:srgbClr val="FF6600"/>
                </a:solidFill>
              </a:rPr>
              <a:t>кормління груддю, дитячий вік</a:t>
            </a:r>
            <a:r>
              <a:rPr lang="uk-UA">
                <a:solidFill>
                  <a:schemeClr val="tx2"/>
                </a:solidFill>
              </a:rPr>
              <a:t>.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772400" cy="685800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Блокатори БРА 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II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 такі ж ефективні </a:t>
            </a:r>
            <a:br>
              <a:rPr lang="ru-RU" sz="240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при ХСН як і іАПФ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0" y="1943100"/>
            <a:ext cx="6326188" cy="3500438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2"/>
                </a:solidFill>
                <a:latin typeface="Times New Roman" pitchFamily="18" charset="0"/>
              </a:rPr>
              <a:t>ELITE Study- “Evaluation of Losartan in the Elderly”</a:t>
            </a:r>
          </a:p>
          <a:p>
            <a:pPr lvl="1"/>
            <a:r>
              <a:rPr lang="uk-UA" sz="2000">
                <a:solidFill>
                  <a:schemeClr val="tx2"/>
                </a:solidFill>
                <a:latin typeface="Times New Roman" pitchFamily="18" charset="0"/>
              </a:rPr>
              <a:t>Відмічена </a:t>
            </a:r>
            <a:r>
              <a:rPr lang="uk-UA" sz="2000">
                <a:solidFill>
                  <a:srgbClr val="FFFF00"/>
                </a:solidFill>
                <a:latin typeface="Times New Roman" pitchFamily="18" charset="0"/>
              </a:rPr>
              <a:t>еквівалентна ефективність</a:t>
            </a:r>
            <a:r>
              <a:rPr lang="uk-UA" sz="20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000">
                <a:solidFill>
                  <a:srgbClr val="FFFF00"/>
                </a:solidFill>
                <a:latin typeface="Times New Roman" pitchFamily="18" charset="0"/>
              </a:rPr>
              <a:t>Лозартана і каптоприла</a:t>
            </a:r>
            <a:r>
              <a:rPr lang="uk-UA" sz="2000">
                <a:solidFill>
                  <a:schemeClr val="tx2"/>
                </a:solidFill>
                <a:latin typeface="Times New Roman" pitchFamily="18" charset="0"/>
              </a:rPr>
              <a:t> на прогресування ХСН у пацієнтів похилого віку</a:t>
            </a:r>
          </a:p>
          <a:p>
            <a:pPr lvl="1">
              <a:buFontTx/>
              <a:buNone/>
            </a:pPr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  <a:p>
            <a:pPr lvl="1"/>
            <a:r>
              <a:rPr lang="uk-UA" sz="2000">
                <a:solidFill>
                  <a:schemeClr val="tx2"/>
                </a:solidFill>
                <a:latin typeface="Times New Roman" pitchFamily="18" charset="0"/>
              </a:rPr>
              <a:t>Відмічено несподіване зменшення ризику раптової смерті в групі Лозартана</a:t>
            </a:r>
            <a:r>
              <a:rPr lang="en-US"/>
              <a:t>					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4572000" y="6218238"/>
            <a:ext cx="4572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Times New Roman" pitchFamily="18" charset="0"/>
              </a:rPr>
              <a:t>Lancet 1997;349:747-752</a:t>
            </a:r>
          </a:p>
          <a:p>
            <a:pPr algn="r"/>
            <a:r>
              <a:rPr lang="en-US" sz="1200" b="1">
                <a:latin typeface="Times New Roman" pitchFamily="18" charset="0"/>
              </a:rPr>
              <a:t>Randomized trial of Losartan vs Captopril </a:t>
            </a:r>
          </a:p>
          <a:p>
            <a:pPr algn="r"/>
            <a:r>
              <a:rPr lang="en-US" sz="1200" b="1">
                <a:latin typeface="Times New Roman" pitchFamily="18" charset="0"/>
              </a:rPr>
              <a:t>in patients over 65 with heart failure.</a:t>
            </a:r>
            <a:endParaRPr lang="ru-RU" sz="12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0000"/>
                </a:solidFill>
              </a:rPr>
              <a:t>Класичне лікування ХСН: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 smtClean="0"/>
              <a:t>	СЕРЦЕВІ ГЛІКОЗИДИ (дігоксин)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z="2800" smtClean="0"/>
              <a:t>Позитивний вплив переважно зумовлений не інотропною дією: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uk-UA" sz="2000" smtClean="0">
                <a:latin typeface="Times New Roman" pitchFamily="18" charset="0"/>
              </a:rPr>
              <a:t>Зниження симпатичного і підвищення парасимпатичного тонусу ВНС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uk-UA" sz="2000" smtClean="0">
                <a:latin typeface="Times New Roman" pitchFamily="18" charset="0"/>
              </a:rPr>
              <a:t>Нормалізація барорецепторної функції і відповіді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uk-UA" sz="2000" smtClean="0">
                <a:latin typeface="Times New Roman" pitchFamily="18" charset="0"/>
              </a:rPr>
              <a:t>Зниження підвищеної активності ренін-ангіотензин-альдостеронової системи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uk-UA" sz="2000" smtClean="0">
                <a:latin typeface="Times New Roman" pitchFamily="18" charset="0"/>
              </a:rPr>
              <a:t>Підвищення хвилинного об’єму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uk-UA" sz="2000" smtClean="0">
                <a:latin typeface="Times New Roman" pitchFamily="18" charset="0"/>
              </a:rPr>
              <a:t>Зменшення переднавантаження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uk-UA" sz="2000" smtClean="0">
                <a:latin typeface="Times New Roman" pitchFamily="18" charset="0"/>
              </a:rPr>
              <a:t>Посилення діурезу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z="2800" smtClean="0"/>
              <a:t>Однаково ефективні у випадках як зниженої, так і підвищеної ФВ</a:t>
            </a:r>
            <a:endParaRPr lang="ru-RU" sz="280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33400" y="5638800"/>
            <a:ext cx="83058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bg1"/>
                </a:solidFill>
                <a:latin typeface="Times New Roman" pitchFamily="16" charset="0"/>
              </a:rPr>
              <a:t>Дігоксин поліпшує клінічний стан хворого,</a:t>
            </a:r>
          </a:p>
          <a:p>
            <a:pPr algn="ctr"/>
            <a:r>
              <a:rPr lang="uk-UA" sz="2400">
                <a:solidFill>
                  <a:schemeClr val="bg1"/>
                </a:solidFill>
                <a:latin typeface="Times New Roman" pitchFamily="16" charset="0"/>
              </a:rPr>
              <a:t>Але не впливає на смертність</a:t>
            </a:r>
            <a:endParaRPr lang="ru-RU" sz="2400">
              <a:solidFill>
                <a:schemeClr val="bg1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0000"/>
                </a:solidFill>
              </a:rPr>
              <a:t>Застосування бета блокаторів при ХСН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ru-RU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447800"/>
            <a:ext cx="7543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/>
              <a:t>У хворих з вираженою недостатністю кровообігу </a:t>
            </a:r>
          </a:p>
          <a:p>
            <a:pPr algn="ctr"/>
            <a:r>
              <a:rPr lang="uk-UA" sz="2400"/>
              <a:t>бета-блокатори поглиблюють декомпенсацію</a:t>
            </a:r>
            <a:endParaRPr lang="ru-RU" sz="240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Бета-блокатори не слід застосовувати при явній серцевій недостатності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28600" y="3276600"/>
            <a:ext cx="35814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>
                <a:solidFill>
                  <a:srgbClr val="FFFF00"/>
                </a:solidFill>
              </a:rPr>
              <a:t>Усі пацієнти з систолічною</a:t>
            </a:r>
          </a:p>
          <a:p>
            <a:pPr algn="ctr"/>
            <a:r>
              <a:rPr lang="uk-UA" sz="2400">
                <a:solidFill>
                  <a:srgbClr val="FFFF00"/>
                </a:solidFill>
              </a:rPr>
              <a:t>дисфункцією ЛШ, які </a:t>
            </a:r>
          </a:p>
          <a:p>
            <a:pPr algn="ctr"/>
            <a:r>
              <a:rPr lang="uk-UA" sz="2400">
                <a:solidFill>
                  <a:srgbClr val="FFFF00"/>
                </a:solidFill>
              </a:rPr>
              <a:t>відносяться до ІІ і ІІІ ФК за </a:t>
            </a:r>
          </a:p>
          <a:p>
            <a:pPr algn="ctr"/>
            <a:r>
              <a:rPr lang="en-US" sz="2400">
                <a:solidFill>
                  <a:srgbClr val="FFFF00"/>
                </a:solidFill>
              </a:rPr>
              <a:t>NYHA</a:t>
            </a:r>
            <a:r>
              <a:rPr lang="uk-UA" sz="2400">
                <a:solidFill>
                  <a:srgbClr val="FFFF00"/>
                </a:solidFill>
              </a:rPr>
              <a:t> повинні отримувати </a:t>
            </a:r>
          </a:p>
          <a:p>
            <a:pPr algn="ctr"/>
            <a:r>
              <a:rPr lang="uk-UA" sz="2400">
                <a:solidFill>
                  <a:srgbClr val="FFFF00"/>
                </a:solidFill>
              </a:rPr>
              <a:t>бета-блокатори додатково </a:t>
            </a:r>
          </a:p>
          <a:p>
            <a:pPr algn="ctr"/>
            <a:r>
              <a:rPr lang="uk-UA" sz="2400">
                <a:solidFill>
                  <a:srgbClr val="FFFF00"/>
                </a:solidFill>
              </a:rPr>
              <a:t>до терапії діуретиками</a:t>
            </a:r>
          </a:p>
          <a:p>
            <a:pPr algn="ctr"/>
            <a:r>
              <a:rPr lang="uk-UA" sz="2400">
                <a:solidFill>
                  <a:srgbClr val="FFFF00"/>
                </a:solidFill>
              </a:rPr>
              <a:t> та інгібіторами АПФ</a:t>
            </a:r>
            <a:endParaRPr lang="ru-RU" sz="2400">
              <a:solidFill>
                <a:srgbClr val="FFFF00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105400" y="3124200"/>
            <a:ext cx="3886200" cy="3733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/>
              <a:t>Карведілол суттєво поліпшує</a:t>
            </a:r>
          </a:p>
          <a:p>
            <a:pPr algn="ctr"/>
            <a:r>
              <a:rPr lang="uk-UA" sz="2400" b="1"/>
              <a:t>прогноз у хворих </a:t>
            </a:r>
          </a:p>
          <a:p>
            <a:pPr algn="ctr"/>
            <a:r>
              <a:rPr lang="uk-UA" sz="2400" b="1"/>
              <a:t>з важкою ХСН ІІІ І </a:t>
            </a:r>
            <a:r>
              <a:rPr lang="en-US" sz="2400" b="1"/>
              <a:t>IV</a:t>
            </a:r>
            <a:r>
              <a:rPr lang="uk-UA" sz="2400" b="1"/>
              <a:t> ФК</a:t>
            </a:r>
          </a:p>
          <a:p>
            <a:pPr algn="ctr"/>
            <a:r>
              <a:rPr lang="uk-UA" sz="2400" b="1"/>
              <a:t>за </a:t>
            </a:r>
            <a:r>
              <a:rPr lang="en-US" sz="2400" b="1"/>
              <a:t>NYHA</a:t>
            </a:r>
            <a:r>
              <a:rPr lang="uk-UA" sz="2400" b="1"/>
              <a:t> і ФВ </a:t>
            </a:r>
            <a:r>
              <a:rPr lang="en-US" sz="2400" b="1"/>
              <a:t>&lt;25%</a:t>
            </a:r>
            <a:r>
              <a:rPr lang="uk-UA" sz="2400" b="1"/>
              <a:t> та </a:t>
            </a:r>
          </a:p>
          <a:p>
            <a:pPr algn="ctr"/>
            <a:r>
              <a:rPr lang="uk-UA" sz="2400" b="1"/>
              <a:t>повинен призначатись усім </a:t>
            </a:r>
          </a:p>
          <a:p>
            <a:pPr algn="ctr"/>
            <a:r>
              <a:rPr lang="uk-UA" sz="2400" b="1"/>
              <a:t>хворим з ХСН додатково </a:t>
            </a:r>
          </a:p>
          <a:p>
            <a:pPr algn="ctr"/>
            <a:r>
              <a:rPr lang="uk-UA" sz="2400" b="1"/>
              <a:t>до терапії діуретиками </a:t>
            </a:r>
          </a:p>
          <a:p>
            <a:pPr algn="ctr"/>
            <a:r>
              <a:rPr lang="uk-UA" sz="2400" b="1"/>
              <a:t>та інгібіторами АПФ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/>
              <a:t>Нові можливості </a:t>
            </a:r>
            <a:br>
              <a:rPr lang="uk-UA" sz="4000" smtClean="0"/>
            </a:br>
            <a:r>
              <a:rPr lang="uk-UA" sz="4000" smtClean="0"/>
              <a:t>Мета-аналіз застосування бета-блокаторів при ХНК</a:t>
            </a:r>
            <a:endParaRPr lang="ru-RU" sz="4000" smtClean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04800" y="1981200"/>
            <a:ext cx="4191000" cy="449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uk-UA" sz="2400">
                <a:solidFill>
                  <a:schemeClr val="bg1"/>
                </a:solidFill>
                <a:latin typeface="Times New Roman" pitchFamily="16" charset="0"/>
              </a:rPr>
              <a:t>32% - зниження ризику </a:t>
            </a:r>
          </a:p>
          <a:p>
            <a:pPr algn="just"/>
            <a:r>
              <a:rPr lang="uk-UA" sz="2400">
                <a:solidFill>
                  <a:schemeClr val="bg1"/>
                </a:solidFill>
                <a:latin typeface="Times New Roman" pitchFamily="16" charset="0"/>
              </a:rPr>
              <a:t>смерті</a:t>
            </a:r>
          </a:p>
          <a:p>
            <a:pPr algn="just"/>
            <a:endParaRPr lang="uk-UA" sz="2400">
              <a:solidFill>
                <a:schemeClr val="bg1"/>
              </a:solidFill>
              <a:latin typeface="Times New Roman" pitchFamily="16" charset="0"/>
            </a:endParaRPr>
          </a:p>
          <a:p>
            <a:pPr algn="just"/>
            <a:r>
              <a:rPr lang="uk-UA" sz="2400">
                <a:solidFill>
                  <a:schemeClr val="bg1"/>
                </a:solidFill>
                <a:latin typeface="Times New Roman" pitchFamily="16" charset="0"/>
              </a:rPr>
              <a:t>41% - зменшення необхідності</a:t>
            </a:r>
          </a:p>
          <a:p>
            <a:pPr algn="just"/>
            <a:r>
              <a:rPr lang="uk-UA" sz="2400">
                <a:solidFill>
                  <a:schemeClr val="bg1"/>
                </a:solidFill>
                <a:latin typeface="Times New Roman" pitchFamily="16" charset="0"/>
              </a:rPr>
              <a:t>госпіталізації</a:t>
            </a:r>
          </a:p>
          <a:p>
            <a:pPr algn="just"/>
            <a:endParaRPr lang="uk-UA" sz="2400">
              <a:solidFill>
                <a:schemeClr val="bg1"/>
              </a:solidFill>
              <a:latin typeface="Times New Roman" pitchFamily="16" charset="0"/>
            </a:endParaRPr>
          </a:p>
          <a:p>
            <a:pPr algn="just"/>
            <a:r>
              <a:rPr lang="uk-UA" sz="2400">
                <a:solidFill>
                  <a:schemeClr val="bg1"/>
                </a:solidFill>
                <a:latin typeface="Times New Roman" pitchFamily="16" charset="0"/>
              </a:rPr>
              <a:t>37% - зменшення частоти</a:t>
            </a:r>
          </a:p>
          <a:p>
            <a:pPr algn="just"/>
            <a:r>
              <a:rPr lang="uk-UA" sz="2400">
                <a:solidFill>
                  <a:schemeClr val="bg1"/>
                </a:solidFill>
                <a:latin typeface="Times New Roman" pitchFamily="16" charset="0"/>
              </a:rPr>
              <a:t>“кінцевих подій”</a:t>
            </a:r>
            <a:endParaRPr lang="ru-RU" sz="2400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953000" y="1981200"/>
            <a:ext cx="40386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uk-UA" sz="2400">
                <a:solidFill>
                  <a:srgbClr val="FFFF00"/>
                </a:solidFill>
                <a:latin typeface="Times New Roman" pitchFamily="16" charset="0"/>
              </a:rPr>
              <a:t>29 % - збільшення фракції </a:t>
            </a:r>
          </a:p>
          <a:p>
            <a:pPr algn="just"/>
            <a:r>
              <a:rPr lang="uk-UA" sz="2400">
                <a:solidFill>
                  <a:srgbClr val="FFFF00"/>
                </a:solidFill>
                <a:latin typeface="Times New Roman" pitchFamily="16" charset="0"/>
              </a:rPr>
              <a:t>викиду ЛШ</a:t>
            </a:r>
          </a:p>
          <a:p>
            <a:pPr algn="just"/>
            <a:endParaRPr lang="uk-UA" sz="2400">
              <a:solidFill>
                <a:srgbClr val="FFFF00"/>
              </a:solidFill>
              <a:latin typeface="Times New Roman" pitchFamily="16" charset="0"/>
            </a:endParaRPr>
          </a:p>
          <a:p>
            <a:pPr algn="just"/>
            <a:r>
              <a:rPr lang="uk-UA" sz="2400">
                <a:solidFill>
                  <a:srgbClr val="FFFF00"/>
                </a:solidFill>
                <a:latin typeface="Times New Roman" pitchFamily="16" charset="0"/>
              </a:rPr>
              <a:t>32% - вірогідність </a:t>
            </a:r>
          </a:p>
          <a:p>
            <a:pPr algn="just"/>
            <a:r>
              <a:rPr lang="uk-UA" sz="2400">
                <a:solidFill>
                  <a:srgbClr val="FFFF00"/>
                </a:solidFill>
                <a:latin typeface="Times New Roman" pitchFamily="16" charset="0"/>
              </a:rPr>
              <a:t>функціонального</a:t>
            </a:r>
          </a:p>
          <a:p>
            <a:pPr algn="just"/>
            <a:r>
              <a:rPr lang="uk-UA" sz="2400">
                <a:solidFill>
                  <a:srgbClr val="FFFF00"/>
                </a:solidFill>
                <a:latin typeface="Times New Roman" pitchFamily="16" charset="0"/>
              </a:rPr>
              <a:t>поліпшення</a:t>
            </a:r>
          </a:p>
          <a:p>
            <a:pPr algn="just"/>
            <a:endParaRPr lang="uk-UA" sz="2400">
              <a:solidFill>
                <a:srgbClr val="FFFF00"/>
              </a:solidFill>
              <a:latin typeface="Times New Roman" pitchFamily="16" charset="0"/>
            </a:endParaRPr>
          </a:p>
          <a:p>
            <a:pPr algn="just"/>
            <a:r>
              <a:rPr lang="uk-UA" sz="2400">
                <a:solidFill>
                  <a:srgbClr val="FFFF00"/>
                </a:solidFill>
                <a:latin typeface="Times New Roman" pitchFamily="16" charset="0"/>
              </a:rPr>
              <a:t>30% - зменшення вірогідності</a:t>
            </a:r>
          </a:p>
          <a:p>
            <a:pPr algn="just"/>
            <a:r>
              <a:rPr lang="uk-UA" sz="2400">
                <a:solidFill>
                  <a:srgbClr val="FFFF00"/>
                </a:solidFill>
                <a:latin typeface="Times New Roman" pitchFamily="16" charset="0"/>
              </a:rPr>
              <a:t>погіршення стану хворого</a:t>
            </a:r>
            <a:endParaRPr lang="ru-RU" sz="2400">
              <a:solidFill>
                <a:srgbClr val="FFFF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09600" y="5334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ПОКАЗ</a:t>
            </a:r>
            <a:r>
              <a:rPr lang="uk-UA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</a:t>
            </a:r>
            <a: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uk-UA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ДО ПРИЗНАЧЕННЯ</a:t>
            </a:r>
            <a: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uk-UA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uk-UA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</a:t>
            </a:r>
            <a: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- АДРЕНОБЛОКАТОР</a:t>
            </a:r>
            <a:r>
              <a:rPr lang="uk-UA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В: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505200" cy="485775"/>
          </a:xfrm>
          <a:prstGeom prst="rect">
            <a:avLst/>
          </a:prstGeom>
          <a:gradFill rotWithShape="0">
            <a:gsLst>
              <a:gs pos="0">
                <a:srgbClr val="9900CC"/>
              </a:gs>
              <a:gs pos="50000">
                <a:srgbClr val="9900CC">
                  <a:gamma/>
                  <a:shade val="46275"/>
                  <a:invGamma/>
                </a:srgbClr>
              </a:gs>
              <a:gs pos="100000">
                <a:srgbClr val="9900CC"/>
              </a:gs>
            </a:gsLst>
            <a:lin ang="5400000" scaled="1"/>
          </a:gradFill>
          <a:ln w="2857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sym typeface="Symbol" pitchFamily="18" charset="2"/>
              </a:rPr>
              <a:t></a:t>
            </a:r>
            <a:r>
              <a:rPr lang="ru-RU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 АДРЕНОБЛОКАТОР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</a:t>
            </a:r>
            <a:endParaRPr lang="ru-RU" sz="16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228600" y="2819400"/>
            <a:ext cx="3124200" cy="1828800"/>
          </a:xfrm>
          <a:prstGeom prst="wedgeRectCallout">
            <a:avLst>
              <a:gd name="adj1" fmla="val 23833"/>
              <a:gd name="adj2" fmla="val -83681"/>
            </a:avLst>
          </a:prstGeom>
          <a:gradFill rotWithShape="0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/>
            <a:r>
              <a:rPr lang="uk-UA" sz="1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Відомі</a:t>
            </a:r>
            <a:r>
              <a:rPr lang="ru-RU" sz="1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показан</a:t>
            </a:r>
            <a:r>
              <a:rPr lang="uk-UA" sz="1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</a:t>
            </a:r>
            <a:r>
              <a:rPr lang="ru-RU" sz="1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я:</a:t>
            </a:r>
          </a:p>
          <a:p>
            <a:pPr eaLnBrk="0" hangingPunct="0"/>
            <a:endParaRPr lang="ru-RU" sz="1800" b="1" i="1" u="sng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buClr>
                <a:srgbClr val="FF0066"/>
              </a:buClr>
              <a:buSzPct val="80000"/>
              <a:buFontTx/>
              <a:buChar char="•"/>
            </a:pPr>
            <a:r>
              <a:rPr lang="ru-RU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ІХ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</a:t>
            </a:r>
          </a:p>
          <a:p>
            <a:pPr eaLnBrk="0" hangingPunct="0">
              <a:buClr>
                <a:srgbClr val="FF0066"/>
              </a:buClr>
              <a:buFontTx/>
              <a:buChar char="•"/>
            </a:pP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Артер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альна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г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пертенз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я</a:t>
            </a:r>
          </a:p>
          <a:p>
            <a:pPr eaLnBrk="0" hangingPunct="0">
              <a:buClr>
                <a:srgbClr val="FF0066"/>
              </a:buClr>
              <a:buFontTx/>
              <a:buChar char="•"/>
            </a:pP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Аритм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ії</a:t>
            </a:r>
            <a:endParaRPr lang="ru-RU" sz="1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buFontTx/>
              <a:buChar char="•"/>
            </a:pPr>
            <a:endParaRPr lang="ru-RU" sz="1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3352800" y="4114800"/>
            <a:ext cx="4572000" cy="2133600"/>
          </a:xfrm>
          <a:prstGeom prst="wedgeRectCallout">
            <a:avLst>
              <a:gd name="adj1" fmla="val -65176"/>
              <a:gd name="adj2" fmla="val -138542"/>
            </a:avLst>
          </a:prstGeom>
          <a:gradFill rotWithShape="0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/>
            <a:r>
              <a:rPr lang="uk-UA" sz="1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Відносно</a:t>
            </a:r>
            <a:r>
              <a:rPr lang="ru-RU" sz="1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нов</a:t>
            </a:r>
            <a:r>
              <a:rPr lang="uk-UA" sz="1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покази:</a:t>
            </a:r>
          </a:p>
          <a:p>
            <a:pPr eaLnBrk="0" hangingPunct="0"/>
            <a:endParaRPr lang="ru-RU" sz="1800" b="1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buClr>
                <a:srgbClr val="FF0066"/>
              </a:buClr>
              <a:buFontTx/>
              <a:buChar char="•"/>
            </a:pP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Вегетативн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криз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</a:t>
            </a:r>
            <a:endParaRPr lang="ru-RU" sz="1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buClr>
                <a:srgbClr val="FF0066"/>
              </a:buClr>
              <a:buFontTx/>
              <a:buChar char="•"/>
            </a:pP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Пролапс м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трального</a:t>
            </a:r>
          </a:p>
          <a:p>
            <a:pPr eaLnBrk="0" hangingPunct="0"/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клапан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</a:t>
            </a:r>
            <a:endParaRPr lang="ru-RU" sz="1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buClr>
                <a:srgbClr val="FF0066"/>
              </a:buClr>
              <a:buFontTx/>
              <a:buChar char="•"/>
            </a:pP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Абстинентн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й синдром</a:t>
            </a:r>
          </a:p>
          <a:p>
            <a:pPr eaLnBrk="0" hangingPunct="0">
              <a:buClr>
                <a:srgbClr val="FF0066"/>
              </a:buClr>
              <a:buFontTx/>
              <a:buChar char="•"/>
            </a:pP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Г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пертроф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я м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окарда</a:t>
            </a:r>
            <a:endParaRPr lang="ru-RU" sz="1800" b="1" i="1" u="sng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 rot="10800000">
            <a:off x="5257800" y="1447800"/>
            <a:ext cx="3429000" cy="2514600"/>
          </a:xfrm>
          <a:prstGeom prst="wedgeRectCallout">
            <a:avLst>
              <a:gd name="adj1" fmla="val 122593"/>
              <a:gd name="adj2" fmla="val 19065"/>
            </a:avLst>
          </a:prstGeom>
          <a:gradFill rotWithShape="0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wrap="none"/>
          <a:lstStyle/>
          <a:p>
            <a:pPr eaLnBrk="0" hangingPunct="0"/>
            <a:r>
              <a:rPr lang="ru-RU" sz="1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Нов</a:t>
            </a:r>
            <a:r>
              <a:rPr lang="uk-UA" sz="1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показ</a:t>
            </a:r>
            <a:r>
              <a:rPr lang="uk-UA" sz="1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</a:t>
            </a:r>
            <a:r>
              <a:rPr lang="ru-RU" sz="1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</a:p>
          <a:p>
            <a:pPr eaLnBrk="0" hangingPunct="0"/>
            <a:endParaRPr lang="ru-RU" sz="1800" b="1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buClr>
                <a:srgbClr val="FF0066"/>
              </a:buClr>
              <a:buFontTx/>
              <a:buChar char="•"/>
            </a:pP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Заст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ійна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сер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цева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 eaLnBrk="0" hangingPunct="0"/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недостат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ніс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ть</a:t>
            </a:r>
          </a:p>
          <a:p>
            <a:pPr eaLnBrk="0" hangingPunct="0">
              <a:buClr>
                <a:srgbClr val="FF0066"/>
              </a:buClr>
              <a:buFontTx/>
              <a:buChar char="•"/>
            </a:pP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Д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астол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ч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а дисфункц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я </a:t>
            </a:r>
            <a:endParaRPr lang="uk-UA" sz="1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buClr>
                <a:srgbClr val="FF0066"/>
              </a:buClr>
            </a:pP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л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вого</a:t>
            </a:r>
          </a:p>
          <a:p>
            <a:pPr eaLnBrk="0" hangingPunct="0"/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шлуночка</a:t>
            </a:r>
            <a:endParaRPr lang="ru-RU" sz="1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buClr>
                <a:srgbClr val="FF0000"/>
              </a:buClr>
              <a:buFontTx/>
              <a:buChar char="•"/>
            </a:pP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Синдром 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подовженого</a:t>
            </a:r>
            <a:endParaRPr lang="ru-RU" sz="1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0" hangingPunct="0">
              <a:buClr>
                <a:srgbClr val="FF0000"/>
              </a:buClr>
            </a:pP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і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нтервал</a:t>
            </a:r>
            <a:r>
              <a:rPr lang="uk-UA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у</a:t>
            </a:r>
            <a:r>
              <a:rPr lang="ru-RU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QT</a:t>
            </a:r>
            <a:endParaRPr lang="ru-RU" sz="18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0000"/>
                </a:solidFill>
              </a:rPr>
              <a:t>Прогноз при ХСН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u="sng" smtClean="0"/>
              <a:t>Погіршує якість життя значно більшою мірою,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u="sng" smtClean="0"/>
              <a:t>ніж будь-яка інша патологія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u="sng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smtClean="0"/>
              <a:t>1- річна смертність                    </a:t>
            </a:r>
            <a:r>
              <a:rPr lang="uk-UA" i="1" smtClean="0"/>
              <a:t>Раптова смерть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smtClean="0"/>
              <a:t>досягає 15-40%                       </a:t>
            </a:r>
            <a:r>
              <a:rPr lang="uk-UA" i="1" smtClean="0"/>
              <a:t>і наростання явищ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smtClean="0"/>
              <a:t>залежно від важкості        </a:t>
            </a:r>
            <a:r>
              <a:rPr lang="uk-UA" i="1" smtClean="0"/>
              <a:t>серцевої недостатності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smtClean="0"/>
              <a:t>					             </a:t>
            </a:r>
            <a:r>
              <a:rPr lang="uk-UA" i="1" smtClean="0"/>
              <a:t>-  однаково часто</a:t>
            </a:r>
            <a:endParaRPr lang="ru-RU" i="1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838200"/>
            <a:ext cx="87630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chemeClr val="bg1"/>
                </a:solidFill>
                <a:latin typeface="Times New Roman" pitchFamily="16" charset="0"/>
              </a:rPr>
              <a:t>Щороку в світі діагностується понад 1 млн. нових випадків</a:t>
            </a:r>
            <a:endParaRPr lang="ru-RU" sz="2400" b="1">
              <a:solidFill>
                <a:schemeClr val="bg1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4800" y="190500"/>
            <a:ext cx="8382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Arial" pitchFamily="34" charset="0"/>
              </a:rPr>
              <a:t>Критерії ідеального </a:t>
            </a:r>
            <a:r>
              <a:rPr lang="ru-RU" sz="3200" b="1">
                <a:solidFill>
                  <a:schemeClr val="tx2"/>
                </a:solidFill>
                <a:latin typeface="Arial" pitchFamily="34" charset="0"/>
                <a:sym typeface="Symbol" pitchFamily="18" charset="2"/>
              </a:rPr>
              <a:t></a:t>
            </a:r>
            <a:r>
              <a:rPr lang="ru-RU" sz="3200" b="1">
                <a:solidFill>
                  <a:schemeClr val="tx2"/>
                </a:solidFill>
                <a:latin typeface="Arial" pitchFamily="34" charset="0"/>
              </a:rPr>
              <a:t>-блокатора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1352550"/>
            <a:ext cx="85344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>
                <a:latin typeface="Arial" pitchFamily="34" charset="0"/>
              </a:rPr>
              <a:t>Можливість застосування на фоні поліорганної патології: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>
                <a:latin typeface="Arial" pitchFamily="34" charset="0"/>
              </a:rPr>
              <a:t>цукрового діабету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>
                <a:latin typeface="Arial" pitchFamily="34" charset="0"/>
              </a:rPr>
              <a:t>ХОЗЛ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uk-UA" sz="2000">
                <a:latin typeface="Arial" pitchFamily="34" charset="0"/>
              </a:rPr>
              <a:t>порушенні</a:t>
            </a:r>
            <a:r>
              <a:rPr lang="ru-RU" sz="2000">
                <a:latin typeface="Arial" pitchFamily="34" charset="0"/>
              </a:rPr>
              <a:t> функц</a:t>
            </a:r>
            <a:r>
              <a:rPr lang="uk-UA" sz="2000">
                <a:latin typeface="Arial" pitchFamily="34" charset="0"/>
              </a:rPr>
              <a:t>ії</a:t>
            </a:r>
            <a:r>
              <a:rPr lang="ru-RU" sz="2000">
                <a:latin typeface="Arial" pitchFamily="34" charset="0"/>
              </a:rPr>
              <a:t> </a:t>
            </a:r>
            <a:r>
              <a:rPr lang="uk-UA" sz="2000">
                <a:latin typeface="Arial" pitchFamily="34" charset="0"/>
              </a:rPr>
              <a:t>нирок та печінки</a:t>
            </a:r>
            <a:endParaRPr lang="ru-RU" sz="200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>
                <a:latin typeface="Arial" pitchFamily="34" charset="0"/>
              </a:rPr>
              <a:t>оклюзую</a:t>
            </a:r>
            <a:r>
              <a:rPr lang="uk-UA" sz="2000">
                <a:latin typeface="Arial" pitchFamily="34" charset="0"/>
              </a:rPr>
              <a:t>чому</a:t>
            </a:r>
            <a:r>
              <a:rPr lang="ru-RU" sz="2000">
                <a:latin typeface="Arial" pitchFamily="34" charset="0"/>
              </a:rPr>
              <a:t> атеросклероз</a:t>
            </a:r>
            <a:r>
              <a:rPr lang="uk-UA" sz="2000">
                <a:latin typeface="Arial" pitchFamily="34" charset="0"/>
              </a:rPr>
              <a:t>і</a:t>
            </a:r>
            <a:r>
              <a:rPr lang="ru-RU" sz="2000">
                <a:latin typeface="Arial" pitchFamily="34" charset="0"/>
              </a:rPr>
              <a:t> </a:t>
            </a:r>
            <a:r>
              <a:rPr lang="uk-UA" sz="2000">
                <a:latin typeface="Arial" pitchFamily="34" charset="0"/>
              </a:rPr>
              <a:t>судин</a:t>
            </a:r>
            <a:r>
              <a:rPr lang="ru-RU" sz="2000">
                <a:latin typeface="Arial" pitchFamily="34" charset="0"/>
              </a:rPr>
              <a:t> моз</a:t>
            </a:r>
            <a:r>
              <a:rPr lang="uk-UA" sz="2000">
                <a:latin typeface="Arial" pitchFamily="34" charset="0"/>
              </a:rPr>
              <a:t>ку</a:t>
            </a:r>
            <a:r>
              <a:rPr lang="ru-RU" sz="2000">
                <a:latin typeface="Arial" pitchFamily="34" charset="0"/>
              </a:rPr>
              <a:t> </a:t>
            </a:r>
            <a:r>
              <a:rPr lang="uk-UA" sz="2000">
                <a:latin typeface="Arial" pitchFamily="34" charset="0"/>
              </a:rPr>
              <a:t>та</a:t>
            </a:r>
            <a:r>
              <a:rPr lang="ru-RU" sz="2000">
                <a:latin typeface="Arial" pitchFamily="34" charset="0"/>
              </a:rPr>
              <a:t> перифер</a:t>
            </a:r>
            <a:r>
              <a:rPr lang="uk-UA" sz="2000">
                <a:latin typeface="Arial" pitchFamily="34" charset="0"/>
              </a:rPr>
              <a:t>ії</a:t>
            </a:r>
            <a:r>
              <a:rPr lang="ru-RU">
                <a:latin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>
                <a:latin typeface="Arial" pitchFamily="34" charset="0"/>
              </a:rPr>
              <a:t>Простота </a:t>
            </a:r>
            <a:r>
              <a:rPr lang="uk-UA">
                <a:latin typeface="Arial" pitchFamily="34" charset="0"/>
              </a:rPr>
              <a:t>застосування</a:t>
            </a:r>
            <a:r>
              <a:rPr lang="ru-RU">
                <a:latin typeface="Arial" pitchFamily="34" charset="0"/>
              </a:rPr>
              <a:t> 1 таблетка 1 раз </a:t>
            </a:r>
            <a:r>
              <a:rPr lang="uk-UA">
                <a:latin typeface="Arial" pitchFamily="34" charset="0"/>
              </a:rPr>
              <a:t>на добу</a:t>
            </a:r>
            <a:endParaRPr lang="ru-RU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>
                <a:latin typeface="Arial" pitchFamily="34" charset="0"/>
              </a:rPr>
              <a:t>Відсутність</a:t>
            </a:r>
            <a:r>
              <a:rPr lang="ru-RU">
                <a:latin typeface="Arial" pitchFamily="34" charset="0"/>
              </a:rPr>
              <a:t> синдром</a:t>
            </a:r>
            <a:r>
              <a:rPr lang="uk-UA">
                <a:latin typeface="Arial" pitchFamily="34" charset="0"/>
              </a:rPr>
              <a:t>у</a:t>
            </a:r>
            <a:r>
              <a:rPr lang="ru-RU">
                <a:latin typeface="Arial" pitchFamily="34" charset="0"/>
              </a:rPr>
              <a:t> </a:t>
            </a:r>
            <a:r>
              <a:rPr lang="uk-UA">
                <a:latin typeface="Arial" pitchFamily="34" charset="0"/>
              </a:rPr>
              <a:t>відміни</a:t>
            </a:r>
            <a:endParaRPr lang="ru-RU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>
                <a:latin typeface="Arial" pitchFamily="34" charset="0"/>
              </a:rPr>
              <a:t>В</a:t>
            </a:r>
            <a:r>
              <a:rPr lang="uk-UA">
                <a:latin typeface="Arial" pitchFamily="34" charset="0"/>
              </a:rPr>
              <a:t>и</a:t>
            </a:r>
            <a:r>
              <a:rPr lang="ru-RU">
                <a:latin typeface="Arial" pitchFamily="34" charset="0"/>
              </a:rPr>
              <a:t>сока кард</a:t>
            </a:r>
            <a:r>
              <a:rPr lang="uk-UA">
                <a:latin typeface="Arial" pitchFamily="34" charset="0"/>
              </a:rPr>
              <a:t>і</a:t>
            </a:r>
            <a:r>
              <a:rPr lang="ru-RU">
                <a:latin typeface="Arial" pitchFamily="34" charset="0"/>
              </a:rPr>
              <a:t>оселективн</a:t>
            </a:r>
            <a:r>
              <a:rPr lang="uk-UA">
                <a:latin typeface="Arial" pitchFamily="34" charset="0"/>
              </a:rPr>
              <a:t>і</a:t>
            </a:r>
            <a:r>
              <a:rPr lang="ru-RU">
                <a:latin typeface="Arial" pitchFamily="34" charset="0"/>
              </a:rPr>
              <a:t>сть </a:t>
            </a:r>
            <a:r>
              <a:rPr lang="uk-UA">
                <a:latin typeface="Arial" pitchFamily="34" charset="0"/>
              </a:rPr>
              <a:t>та відсутність</a:t>
            </a:r>
            <a:r>
              <a:rPr lang="ru-RU">
                <a:latin typeface="Arial" pitchFamily="34" charset="0"/>
              </a:rPr>
              <a:t> ВСА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>
                <a:latin typeface="Arial" pitchFamily="34" charset="0"/>
              </a:rPr>
              <a:t>М</a:t>
            </a:r>
            <a:r>
              <a:rPr lang="en-US">
                <a:latin typeface="Arial" pitchFamily="34" charset="0"/>
              </a:rPr>
              <a:t>’</a:t>
            </a:r>
            <a:r>
              <a:rPr lang="ru-RU">
                <a:latin typeface="Arial" pitchFamily="34" charset="0"/>
              </a:rPr>
              <a:t>як</a:t>
            </a:r>
            <a:r>
              <a:rPr lang="uk-UA">
                <a:latin typeface="Arial" pitchFamily="34" charset="0"/>
              </a:rPr>
              <a:t>а</a:t>
            </a:r>
            <a:r>
              <a:rPr lang="ru-RU">
                <a:latin typeface="Arial" pitchFamily="34" charset="0"/>
              </a:rPr>
              <a:t> вазодил</a:t>
            </a:r>
            <a:r>
              <a:rPr lang="uk-UA">
                <a:latin typeface="Arial" pitchFamily="34" charset="0"/>
              </a:rPr>
              <a:t>я</a:t>
            </a:r>
            <a:r>
              <a:rPr lang="ru-RU">
                <a:latin typeface="Arial" pitchFamily="34" charset="0"/>
              </a:rPr>
              <a:t>тац</a:t>
            </a:r>
            <a:r>
              <a:rPr lang="uk-UA">
                <a:latin typeface="Arial" pitchFamily="34" charset="0"/>
              </a:rPr>
              <a:t>і</a:t>
            </a:r>
            <a:r>
              <a:rPr lang="ru-RU">
                <a:latin typeface="Arial" pitchFamily="34" charset="0"/>
              </a:rPr>
              <a:t>я </a:t>
            </a:r>
            <a:r>
              <a:rPr lang="uk-UA">
                <a:latin typeface="Arial" pitchFamily="34" charset="0"/>
              </a:rPr>
              <a:t>та покращення </a:t>
            </a:r>
            <a:r>
              <a:rPr lang="ru-RU">
                <a:latin typeface="Arial" pitchFamily="34" charset="0"/>
              </a:rPr>
              <a:t>периферич</a:t>
            </a:r>
            <a:r>
              <a:rPr lang="uk-UA">
                <a:latin typeface="Arial" pitchFamily="34" charset="0"/>
              </a:rPr>
              <a:t>ного</a:t>
            </a:r>
            <a:r>
              <a:rPr lang="ru-RU">
                <a:latin typeface="Arial" pitchFamily="34" charset="0"/>
              </a:rPr>
              <a:t> кровоток</a:t>
            </a:r>
            <a:r>
              <a:rPr lang="uk-UA">
                <a:latin typeface="Arial" pitchFamily="34" charset="0"/>
              </a:rPr>
              <a:t>у</a:t>
            </a:r>
            <a:endParaRPr lang="ru-RU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>
                <a:latin typeface="Arial" pitchFamily="34" charset="0"/>
              </a:rPr>
              <a:t>Гемодинамич</a:t>
            </a:r>
            <a:r>
              <a:rPr lang="uk-UA">
                <a:latin typeface="Arial" pitchFamily="34" charset="0"/>
              </a:rPr>
              <a:t>не</a:t>
            </a:r>
            <a:r>
              <a:rPr lang="ru-RU">
                <a:latin typeface="Arial" pitchFamily="34" charset="0"/>
              </a:rPr>
              <a:t> </a:t>
            </a:r>
            <a:r>
              <a:rPr lang="uk-UA">
                <a:latin typeface="Arial" pitchFamily="34" charset="0"/>
              </a:rPr>
              <a:t>розвантаження</a:t>
            </a:r>
            <a:r>
              <a:rPr lang="ru-RU">
                <a:latin typeface="Arial" pitchFamily="34" charset="0"/>
              </a:rPr>
              <a:t> серц</a:t>
            </a:r>
            <a:r>
              <a:rPr lang="uk-UA">
                <a:latin typeface="Arial" pitchFamily="34" charset="0"/>
              </a:rPr>
              <a:t>я</a:t>
            </a:r>
            <a:endParaRPr lang="ru-RU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>
                <a:latin typeface="Arial" pitchFamily="34" charset="0"/>
              </a:rPr>
              <a:t>Підвищення</a:t>
            </a:r>
            <a:r>
              <a:rPr lang="ru-RU">
                <a:latin typeface="Arial" pitchFamily="34" charset="0"/>
              </a:rPr>
              <a:t> </a:t>
            </a:r>
            <a:r>
              <a:rPr lang="uk-UA">
                <a:latin typeface="Arial" pitchFamily="34" charset="0"/>
              </a:rPr>
              <a:t>або</a:t>
            </a:r>
            <a:r>
              <a:rPr lang="ru-RU">
                <a:latin typeface="Arial" pitchFamily="34" charset="0"/>
              </a:rPr>
              <a:t> </a:t>
            </a:r>
            <a:r>
              <a:rPr lang="uk-UA">
                <a:latin typeface="Arial" pitchFamily="34" charset="0"/>
              </a:rPr>
              <a:t>відсутність</a:t>
            </a:r>
            <a:r>
              <a:rPr lang="ru-RU">
                <a:latin typeface="Arial" pitchFamily="34" charset="0"/>
              </a:rPr>
              <a:t> </a:t>
            </a:r>
            <a:r>
              <a:rPr lang="uk-UA">
                <a:latin typeface="Arial" pitchFamily="34" charset="0"/>
              </a:rPr>
              <a:t>зниження</a:t>
            </a:r>
            <a:r>
              <a:rPr lang="ru-RU">
                <a:latin typeface="Arial" pitchFamily="34" charset="0"/>
              </a:rPr>
              <a:t> СВ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81000" y="1066800"/>
            <a:ext cx="8305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0000"/>
                </a:solidFill>
              </a:rPr>
              <a:t>Нові можливості застосування бета-блокаторів при ХСН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572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200" smtClean="0">
                <a:latin typeface="Times New Roman" pitchFamily="18" charset="0"/>
              </a:rPr>
              <a:t>Починати обережно з малих доз, поступово титруючи під постійним наглядом за пацієнтом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200" smtClean="0">
                <a:latin typeface="Times New Roman" pitchFamily="18" charset="0"/>
              </a:rPr>
              <a:t>Карведілол: 3,125 мг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200" smtClean="0">
                <a:latin typeface="Times New Roman" pitchFamily="18" charset="0"/>
              </a:rPr>
              <a:t>Бісопролол: 1,25 мг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200" smtClean="0">
                <a:latin typeface="Times New Roman" pitchFamily="18" charset="0"/>
              </a:rPr>
              <a:t>Метопролол: 1,25 мг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200" smtClean="0">
                <a:latin typeface="Times New Roman" pitchFamily="18" charset="0"/>
              </a:rPr>
              <a:t>Небіволол: 1,25 мг х 1р.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200" smtClean="0">
                <a:latin typeface="Times New Roman" pitchFamily="18" charset="0"/>
              </a:rPr>
              <a:t>Подвоєння дози через 2-4 тижні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uk-UA" sz="22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200" smtClean="0">
                <a:latin typeface="Times New Roman" pitchFamily="18" charset="0"/>
              </a:rPr>
              <a:t>Цільові дози досягає і може приймати 85-90% пацієнтів: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200" smtClean="0">
                <a:latin typeface="Times New Roman" pitchFamily="18" charset="0"/>
              </a:rPr>
              <a:t>Карведілол: по 25 мг. 2 рази в день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200" smtClean="0">
                <a:latin typeface="Times New Roman" pitchFamily="18" charset="0"/>
              </a:rPr>
              <a:t>Бісопролол : 10 мг. в день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200" smtClean="0">
                <a:latin typeface="Times New Roman" pitchFamily="18" charset="0"/>
              </a:rPr>
              <a:t>Метопролол: по 50 мг. 2 р/д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200" smtClean="0">
                <a:latin typeface="Times New Roman" pitchFamily="18" charset="0"/>
              </a:rPr>
              <a:t>Небіволол по 10мг. 1 р/д</a:t>
            </a:r>
            <a:endParaRPr lang="ru-RU" sz="2200" smtClean="0"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4958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200" smtClean="0">
                <a:latin typeface="Times New Roman" pitchFamily="18" charset="0"/>
              </a:rPr>
              <a:t>Пацієнт повинен розуміти: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uk-UA" sz="2200" smtClean="0">
                <a:latin typeface="Times New Roman" pitchFamily="18" charset="0"/>
              </a:rPr>
              <a:t>Ранні побічні дії не є протипоказами для подальшого застосування.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uk-UA" sz="2200" smtClean="0">
                <a:latin typeface="Times New Roman" pitchFamily="18" charset="0"/>
              </a:rPr>
              <a:t>Позитивний ефект наступає через 2-3 місяці.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uk-UA" sz="2200" smtClean="0">
                <a:latin typeface="Times New Roman" pitchFamily="18" charset="0"/>
              </a:rPr>
              <a:t>Сповільнюється перебіг хвороби навіть за відсутності суб’єктивного поліпшення</a:t>
            </a:r>
            <a:endParaRPr lang="ru-RU" sz="22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772400" cy="4203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028700" y="923925"/>
            <a:ext cx="16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ru-RU">
              <a:latin typeface="Times" pitchFamily="18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600" b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Небілет® Відсутність негативного вливу на прохідність дихальних шляхів</a:t>
            </a:r>
            <a:endParaRPr lang="ru-RU" sz="3600">
              <a:solidFill>
                <a:srgbClr val="FFFF00"/>
              </a:solidFill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52400" y="6400800"/>
            <a:ext cx="342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de-DE" sz="1200" i="1">
                <a:solidFill>
                  <a:schemeClr val="bg1"/>
                </a:solidFill>
                <a:latin typeface="ＭＳ Ｐゴシック" charset="-128"/>
              </a:rPr>
              <a:t>Mattheys et al; Z Kardiol 90, (Oct. 2002)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4921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235000"/>
              </a:lnSpc>
              <a:spcBef>
                <a:spcPct val="50000"/>
              </a:spcBef>
            </a:pPr>
            <a:r>
              <a:rPr lang="de-DE" sz="1200" b="1" i="1">
                <a:solidFill>
                  <a:schemeClr val="bg2"/>
                </a:solidFill>
                <a:latin typeface="ＭＳ Ｐゴシック" charset="-128"/>
              </a:rPr>
              <a:t>5</a:t>
            </a:r>
          </a:p>
          <a:p>
            <a:pPr algn="r" eaLnBrk="0" hangingPunct="0">
              <a:lnSpc>
                <a:spcPct val="235000"/>
              </a:lnSpc>
              <a:spcBef>
                <a:spcPct val="50000"/>
              </a:spcBef>
            </a:pPr>
            <a:r>
              <a:rPr lang="de-DE" sz="1200" b="1" i="1">
                <a:solidFill>
                  <a:schemeClr val="bg2"/>
                </a:solidFill>
                <a:latin typeface="ＭＳ Ｐゴシック" charset="-128"/>
              </a:rPr>
              <a:t>4</a:t>
            </a:r>
          </a:p>
          <a:p>
            <a:pPr algn="r" eaLnBrk="0" hangingPunct="0">
              <a:lnSpc>
                <a:spcPct val="235000"/>
              </a:lnSpc>
              <a:spcBef>
                <a:spcPct val="50000"/>
              </a:spcBef>
            </a:pPr>
            <a:r>
              <a:rPr lang="de-DE" sz="1200" b="1" i="1">
                <a:solidFill>
                  <a:schemeClr val="bg2"/>
                </a:solidFill>
                <a:latin typeface="ＭＳ Ｐゴシック" charset="-128"/>
              </a:rPr>
              <a:t>3</a:t>
            </a:r>
          </a:p>
          <a:p>
            <a:pPr algn="r" eaLnBrk="0" hangingPunct="0">
              <a:lnSpc>
                <a:spcPct val="235000"/>
              </a:lnSpc>
              <a:spcBef>
                <a:spcPct val="50000"/>
              </a:spcBef>
            </a:pPr>
            <a:r>
              <a:rPr lang="de-DE" sz="1200" b="1" i="1">
                <a:solidFill>
                  <a:schemeClr val="bg2"/>
                </a:solidFill>
                <a:latin typeface="ＭＳ Ｐゴシック" charset="-128"/>
              </a:rPr>
              <a:t>2</a:t>
            </a:r>
          </a:p>
          <a:p>
            <a:pPr algn="r" eaLnBrk="0" hangingPunct="0">
              <a:lnSpc>
                <a:spcPct val="235000"/>
              </a:lnSpc>
              <a:spcBef>
                <a:spcPct val="50000"/>
              </a:spcBef>
            </a:pPr>
            <a:r>
              <a:rPr lang="de-DE" sz="1200" b="1" i="1">
                <a:solidFill>
                  <a:schemeClr val="bg2"/>
                </a:solidFill>
                <a:latin typeface="ＭＳ Ｐゴシック" charset="-128"/>
              </a:rPr>
              <a:t>1</a:t>
            </a:r>
          </a:p>
          <a:p>
            <a:pPr algn="r" eaLnBrk="0" hangingPunct="0">
              <a:lnSpc>
                <a:spcPct val="235000"/>
              </a:lnSpc>
              <a:spcBef>
                <a:spcPct val="50000"/>
              </a:spcBef>
            </a:pPr>
            <a:r>
              <a:rPr lang="de-DE" sz="1200" b="1" i="1">
                <a:solidFill>
                  <a:schemeClr val="bg2"/>
                </a:solidFill>
                <a:latin typeface="ＭＳ Ｐゴシック" charset="-128"/>
              </a:rPr>
              <a:t>0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438400" y="5029200"/>
            <a:ext cx="1071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1600" b="1" i="1">
                <a:solidFill>
                  <a:schemeClr val="bg2"/>
                </a:solidFill>
                <a:latin typeface="ＭＳ Ｐゴシック" charset="-128"/>
              </a:rPr>
              <a:t>Плацебо</a:t>
            </a:r>
            <a:endParaRPr lang="de-DE" sz="1600" b="1" i="1">
              <a:solidFill>
                <a:schemeClr val="bg2"/>
              </a:solidFill>
              <a:latin typeface="ＭＳ Ｐゴシック" charset="-128"/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 rot="-5400000">
            <a:off x="224632" y="3356768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de-DE" sz="1800" b="1">
                <a:solidFill>
                  <a:schemeClr val="bg2"/>
                </a:solidFill>
                <a:latin typeface="Arial" pitchFamily="34" charset="0"/>
              </a:rPr>
              <a:t>FEV</a:t>
            </a:r>
            <a:r>
              <a:rPr lang="de-DE" sz="1800" b="1" baseline="-25000">
                <a:solidFill>
                  <a:schemeClr val="bg2"/>
                </a:solidFill>
                <a:latin typeface="Arial" pitchFamily="34" charset="0"/>
              </a:rPr>
              <a:t>1</a:t>
            </a:r>
            <a:r>
              <a:rPr lang="de-DE" sz="1800" b="1">
                <a:solidFill>
                  <a:schemeClr val="bg2"/>
                </a:solidFill>
                <a:latin typeface="Arial" pitchFamily="34" charset="0"/>
              </a:rPr>
              <a:t>/l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410200" y="5029200"/>
            <a:ext cx="1071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1600" b="1">
                <a:solidFill>
                  <a:srgbClr val="FF0000"/>
                </a:solidFill>
                <a:latin typeface="ＭＳ Ｐゴシック" charset="-128"/>
              </a:rPr>
              <a:t>Небілет</a:t>
            </a:r>
            <a:endParaRPr lang="de-DE" sz="1600" b="1" baseline="30000">
              <a:solidFill>
                <a:srgbClr val="FF0000"/>
              </a:solidFill>
              <a:latin typeface="ＭＳ Ｐゴシック" charset="-128"/>
            </a:endParaRPr>
          </a:p>
        </p:txBody>
      </p:sp>
      <p:pic>
        <p:nvPicPr>
          <p:cNvPr id="66570" name="Picture 10" descr="Beating_Heart_anim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65625"/>
            <a:ext cx="15224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1116013"/>
          </a:xfrm>
        </p:spPr>
        <p:txBody>
          <a:bodyPr/>
          <a:lstStyle/>
          <a:p>
            <a:pPr eaLnBrk="1" hangingPunct="1"/>
            <a:r>
              <a:rPr lang="ru-RU" sz="4600" smtClean="0">
                <a:solidFill>
                  <a:srgbClr val="FFFF00"/>
                </a:solidFill>
              </a:rPr>
              <a:t>Відображення пульсової хвилі</a:t>
            </a:r>
            <a:r>
              <a:rPr lang="en-US" sz="4600" smtClean="0">
                <a:solidFill>
                  <a:srgbClr val="FFFF00"/>
                </a:solidFill>
              </a:rPr>
              <a:t> </a:t>
            </a:r>
            <a:r>
              <a:rPr lang="ru-RU" sz="3200" smtClean="0">
                <a:solidFill>
                  <a:srgbClr val="FFFF00"/>
                </a:solidFill>
              </a:rPr>
              <a:t>і механізм підвищення центрального АТ</a:t>
            </a:r>
            <a:endParaRPr lang="en-GB" sz="3200" smtClean="0">
              <a:solidFill>
                <a:srgbClr val="FFFF00"/>
              </a:solidFill>
            </a:endParaRP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1214438" y="1576388"/>
            <a:ext cx="2324100" cy="4419600"/>
            <a:chOff x="1214414" y="1576091"/>
            <a:chExt cx="2324100" cy="4419600"/>
          </a:xfrm>
        </p:grpSpPr>
        <p:sp>
          <p:nvSpPr>
            <p:cNvPr id="9232" name="Freeform 4"/>
            <p:cNvSpPr>
              <a:spLocks/>
            </p:cNvSpPr>
            <p:nvPr/>
          </p:nvSpPr>
          <p:spPr bwMode="auto">
            <a:xfrm>
              <a:off x="1781152" y="2251536"/>
              <a:ext cx="422275" cy="3199006"/>
            </a:xfrm>
            <a:custGeom>
              <a:avLst/>
              <a:gdLst>
                <a:gd name="T0" fmla="*/ 2147483647 w 266"/>
                <a:gd name="T1" fmla="*/ 0 h 2136"/>
                <a:gd name="T2" fmla="*/ 2147483647 w 266"/>
                <a:gd name="T3" fmla="*/ 2147483647 h 2136"/>
                <a:gd name="T4" fmla="*/ 0 w 266"/>
                <a:gd name="T5" fmla="*/ 2147483647 h 2136"/>
                <a:gd name="T6" fmla="*/ 0 60000 65536"/>
                <a:gd name="T7" fmla="*/ 0 60000 65536"/>
                <a:gd name="T8" fmla="*/ 0 60000 65536"/>
                <a:gd name="T9" fmla="*/ 0 w 266"/>
                <a:gd name="T10" fmla="*/ 0 h 2136"/>
                <a:gd name="T11" fmla="*/ 266 w 266"/>
                <a:gd name="T12" fmla="*/ 2136 h 2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" h="2136">
                  <a:moveTo>
                    <a:pt x="228" y="0"/>
                  </a:moveTo>
                  <a:cubicBezTo>
                    <a:pt x="247" y="527"/>
                    <a:pt x="266" y="1054"/>
                    <a:pt x="228" y="1410"/>
                  </a:cubicBezTo>
                  <a:cubicBezTo>
                    <a:pt x="190" y="1766"/>
                    <a:pt x="38" y="2015"/>
                    <a:pt x="0" y="2136"/>
                  </a:cubicBezTo>
                </a:path>
              </a:pathLst>
            </a:custGeom>
            <a:noFill/>
            <a:ln w="28575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5"/>
            <p:cNvSpPr>
              <a:spLocks/>
            </p:cNvSpPr>
            <p:nvPr/>
          </p:nvSpPr>
          <p:spPr bwMode="auto">
            <a:xfrm flipH="1">
              <a:off x="2444727" y="2248541"/>
              <a:ext cx="422275" cy="3199006"/>
            </a:xfrm>
            <a:custGeom>
              <a:avLst/>
              <a:gdLst>
                <a:gd name="T0" fmla="*/ 2147483647 w 266"/>
                <a:gd name="T1" fmla="*/ 0 h 2136"/>
                <a:gd name="T2" fmla="*/ 2147483647 w 266"/>
                <a:gd name="T3" fmla="*/ 2147483647 h 2136"/>
                <a:gd name="T4" fmla="*/ 0 w 266"/>
                <a:gd name="T5" fmla="*/ 2147483647 h 2136"/>
                <a:gd name="T6" fmla="*/ 0 60000 65536"/>
                <a:gd name="T7" fmla="*/ 0 60000 65536"/>
                <a:gd name="T8" fmla="*/ 0 60000 65536"/>
                <a:gd name="T9" fmla="*/ 0 w 266"/>
                <a:gd name="T10" fmla="*/ 0 h 2136"/>
                <a:gd name="T11" fmla="*/ 266 w 266"/>
                <a:gd name="T12" fmla="*/ 2136 h 2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" h="2136">
                  <a:moveTo>
                    <a:pt x="228" y="0"/>
                  </a:moveTo>
                  <a:cubicBezTo>
                    <a:pt x="247" y="527"/>
                    <a:pt x="266" y="1054"/>
                    <a:pt x="228" y="1410"/>
                  </a:cubicBezTo>
                  <a:cubicBezTo>
                    <a:pt x="190" y="1766"/>
                    <a:pt x="38" y="2015"/>
                    <a:pt x="0" y="2136"/>
                  </a:cubicBezTo>
                </a:path>
              </a:pathLst>
            </a:custGeom>
            <a:noFill/>
            <a:ln w="28575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Line 6"/>
            <p:cNvSpPr>
              <a:spLocks noChangeShapeType="1"/>
            </p:cNvSpPr>
            <p:nvPr/>
          </p:nvSpPr>
          <p:spPr bwMode="auto">
            <a:xfrm flipH="1">
              <a:off x="2047852" y="4839496"/>
              <a:ext cx="266700" cy="638004"/>
            </a:xfrm>
            <a:prstGeom prst="line">
              <a:avLst/>
            </a:prstGeom>
            <a:noFill/>
            <a:ln w="28575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Line 7"/>
            <p:cNvSpPr>
              <a:spLocks noChangeShapeType="1"/>
            </p:cNvSpPr>
            <p:nvPr/>
          </p:nvSpPr>
          <p:spPr bwMode="auto">
            <a:xfrm>
              <a:off x="2320902" y="4854473"/>
              <a:ext cx="266700" cy="638004"/>
            </a:xfrm>
            <a:prstGeom prst="line">
              <a:avLst/>
            </a:prstGeom>
            <a:noFill/>
            <a:ln w="28575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AutoShape 8"/>
            <p:cNvSpPr>
              <a:spLocks noChangeArrowheads="1"/>
            </p:cNvSpPr>
            <p:nvPr/>
          </p:nvSpPr>
          <p:spPr bwMode="auto">
            <a:xfrm rot="5400000">
              <a:off x="1973355" y="2517881"/>
              <a:ext cx="691920" cy="1143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6 w 21600"/>
                <a:gd name="T13" fmla="*/ 5400 h 21600"/>
                <a:gd name="T14" fmla="*/ 18888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410D27"/>
                </a:gs>
                <a:gs pos="50000">
                  <a:srgbClr val="FF3399"/>
                </a:gs>
                <a:gs pos="100000">
                  <a:srgbClr val="410D27"/>
                </a:gs>
              </a:gsLst>
              <a:lin ang="0" scaled="1"/>
            </a:gra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37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1740" y="1576091"/>
              <a:ext cx="1901825" cy="614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AutoShape 10"/>
            <p:cNvSpPr>
              <a:spLocks noChangeArrowheads="1"/>
            </p:cNvSpPr>
            <p:nvPr/>
          </p:nvSpPr>
          <p:spPr bwMode="auto">
            <a:xfrm rot="16200000" flipV="1">
              <a:off x="1898022" y="4823472"/>
              <a:ext cx="826709" cy="1428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5 w 21600"/>
                <a:gd name="T13" fmla="*/ 5520 h 21600"/>
                <a:gd name="T14" fmla="*/ 18900 w 21600"/>
                <a:gd name="T15" fmla="*/ 163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410D27"/>
                </a:gs>
                <a:gs pos="50000">
                  <a:srgbClr val="FF3399"/>
                </a:gs>
                <a:gs pos="100000">
                  <a:srgbClr val="410D27"/>
                </a:gs>
              </a:gsLst>
              <a:lin ang="0" scaled="1"/>
            </a:gra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39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1427" y="5642243"/>
              <a:ext cx="1689100" cy="35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0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4414" y="3214686"/>
              <a:ext cx="2324100" cy="748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5811838" y="1528763"/>
            <a:ext cx="2047875" cy="4491037"/>
            <a:chOff x="5812177" y="1528763"/>
            <a:chExt cx="2047545" cy="4491037"/>
          </a:xfrm>
        </p:grpSpPr>
        <p:sp>
          <p:nvSpPr>
            <p:cNvPr id="9223" name="Freeform 14"/>
            <p:cNvSpPr>
              <a:spLocks/>
            </p:cNvSpPr>
            <p:nvPr/>
          </p:nvSpPr>
          <p:spPr bwMode="auto">
            <a:xfrm>
              <a:off x="6182278" y="2188792"/>
              <a:ext cx="398570" cy="3031876"/>
            </a:xfrm>
            <a:custGeom>
              <a:avLst/>
              <a:gdLst>
                <a:gd name="T0" fmla="*/ 2147483647 w 266"/>
                <a:gd name="T1" fmla="*/ 0 h 2136"/>
                <a:gd name="T2" fmla="*/ 2147483647 w 266"/>
                <a:gd name="T3" fmla="*/ 2147483647 h 2136"/>
                <a:gd name="T4" fmla="*/ 0 w 266"/>
                <a:gd name="T5" fmla="*/ 2147483647 h 2136"/>
                <a:gd name="T6" fmla="*/ 0 60000 65536"/>
                <a:gd name="T7" fmla="*/ 0 60000 65536"/>
                <a:gd name="T8" fmla="*/ 0 60000 65536"/>
                <a:gd name="T9" fmla="*/ 0 w 266"/>
                <a:gd name="T10" fmla="*/ 0 h 2136"/>
                <a:gd name="T11" fmla="*/ 266 w 266"/>
                <a:gd name="T12" fmla="*/ 2136 h 2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" h="2136">
                  <a:moveTo>
                    <a:pt x="228" y="0"/>
                  </a:moveTo>
                  <a:cubicBezTo>
                    <a:pt x="247" y="527"/>
                    <a:pt x="266" y="1054"/>
                    <a:pt x="228" y="1410"/>
                  </a:cubicBezTo>
                  <a:cubicBezTo>
                    <a:pt x="190" y="1766"/>
                    <a:pt x="38" y="2015"/>
                    <a:pt x="0" y="2136"/>
                  </a:cubicBezTo>
                </a:path>
              </a:pathLst>
            </a:custGeom>
            <a:noFill/>
            <a:ln w="5715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Freeform 15"/>
            <p:cNvSpPr>
              <a:spLocks/>
            </p:cNvSpPr>
            <p:nvPr/>
          </p:nvSpPr>
          <p:spPr bwMode="auto">
            <a:xfrm flipH="1">
              <a:off x="6808601" y="2185953"/>
              <a:ext cx="398570" cy="3031876"/>
            </a:xfrm>
            <a:custGeom>
              <a:avLst/>
              <a:gdLst>
                <a:gd name="T0" fmla="*/ 2147483647 w 266"/>
                <a:gd name="T1" fmla="*/ 0 h 2136"/>
                <a:gd name="T2" fmla="*/ 2147483647 w 266"/>
                <a:gd name="T3" fmla="*/ 2147483647 h 2136"/>
                <a:gd name="T4" fmla="*/ 0 w 266"/>
                <a:gd name="T5" fmla="*/ 2147483647 h 2136"/>
                <a:gd name="T6" fmla="*/ 0 60000 65536"/>
                <a:gd name="T7" fmla="*/ 0 60000 65536"/>
                <a:gd name="T8" fmla="*/ 0 60000 65536"/>
                <a:gd name="T9" fmla="*/ 0 w 266"/>
                <a:gd name="T10" fmla="*/ 0 h 2136"/>
                <a:gd name="T11" fmla="*/ 266 w 266"/>
                <a:gd name="T12" fmla="*/ 2136 h 2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" h="2136">
                  <a:moveTo>
                    <a:pt x="228" y="0"/>
                  </a:moveTo>
                  <a:cubicBezTo>
                    <a:pt x="247" y="527"/>
                    <a:pt x="266" y="1054"/>
                    <a:pt x="228" y="1410"/>
                  </a:cubicBezTo>
                  <a:cubicBezTo>
                    <a:pt x="190" y="1766"/>
                    <a:pt x="38" y="2015"/>
                    <a:pt x="0" y="2136"/>
                  </a:cubicBezTo>
                </a:path>
              </a:pathLst>
            </a:custGeom>
            <a:noFill/>
            <a:ln w="5715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Line 16"/>
            <p:cNvSpPr>
              <a:spLocks noChangeShapeType="1"/>
            </p:cNvSpPr>
            <p:nvPr/>
          </p:nvSpPr>
          <p:spPr bwMode="auto">
            <a:xfrm flipH="1">
              <a:off x="6434006" y="4641546"/>
              <a:ext cx="251728" cy="604672"/>
            </a:xfrm>
            <a:prstGeom prst="line">
              <a:avLst/>
            </a:prstGeom>
            <a:noFill/>
            <a:ln w="5715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Line 17"/>
            <p:cNvSpPr>
              <a:spLocks noChangeShapeType="1"/>
            </p:cNvSpPr>
            <p:nvPr/>
          </p:nvSpPr>
          <p:spPr bwMode="auto">
            <a:xfrm>
              <a:off x="6691727" y="4655740"/>
              <a:ext cx="251728" cy="604672"/>
            </a:xfrm>
            <a:prstGeom prst="line">
              <a:avLst/>
            </a:prstGeom>
            <a:noFill/>
            <a:ln w="57150">
              <a:solidFill>
                <a:srgbClr val="FF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9227" name="Picture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0876" y="5305833"/>
              <a:ext cx="1333560" cy="713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12177" y="1528763"/>
              <a:ext cx="1795061" cy="58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9" name="AutoShape 20"/>
            <p:cNvSpPr>
              <a:spLocks noChangeArrowheads="1"/>
            </p:cNvSpPr>
            <p:nvPr/>
          </p:nvSpPr>
          <p:spPr bwMode="auto">
            <a:xfrm rot="5400000">
              <a:off x="6308958" y="2480478"/>
              <a:ext cx="783518" cy="1348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5 w 21600"/>
                <a:gd name="T13" fmla="*/ 5520 h 21600"/>
                <a:gd name="T14" fmla="*/ 18900 w 21600"/>
                <a:gd name="T15" fmla="*/ 163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410D27"/>
                </a:gs>
                <a:gs pos="50000">
                  <a:srgbClr val="FF3399"/>
                </a:gs>
                <a:gs pos="100000">
                  <a:srgbClr val="410D27"/>
                </a:gs>
              </a:gsLst>
              <a:lin ang="0" scaled="1"/>
            </a:gra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30" name="Picture 2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57884" y="3143248"/>
              <a:ext cx="2001838" cy="63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1" name="AutoShape 22"/>
            <p:cNvSpPr>
              <a:spLocks noChangeArrowheads="1"/>
            </p:cNvSpPr>
            <p:nvPr/>
          </p:nvSpPr>
          <p:spPr bwMode="auto">
            <a:xfrm rot="16200000" flipV="1">
              <a:off x="5994162" y="4355528"/>
              <a:ext cx="1371157" cy="1348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6 w 21600"/>
                <a:gd name="T13" fmla="*/ 5520 h 21600"/>
                <a:gd name="T14" fmla="*/ 18894 w 21600"/>
                <a:gd name="T15" fmla="*/ 163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410D27"/>
                </a:gs>
                <a:gs pos="50000">
                  <a:srgbClr val="FF3399"/>
                </a:gs>
                <a:gs pos="100000">
                  <a:srgbClr val="410D27"/>
                </a:gs>
              </a:gsLst>
              <a:lin ang="0" scaled="1"/>
            </a:gra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381000" y="6156325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Бета-блокатор з вазодилят. властивостями</a:t>
            </a:r>
          </a:p>
        </p:txBody>
      </p:sp>
      <p:sp>
        <p:nvSpPr>
          <p:cNvPr id="9222" name="Text Box 24"/>
          <p:cNvSpPr txBox="1">
            <a:spLocks noChangeArrowheads="1"/>
          </p:cNvSpPr>
          <p:nvPr/>
        </p:nvSpPr>
        <p:spPr bwMode="auto">
          <a:xfrm>
            <a:off x="4876800" y="6156325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Бета-блокатор без вазодилят. властивостей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9"/>
          <p:cNvPicPr>
            <a:picLocks noChangeAspect="1" noChangeArrowheads="1"/>
          </p:cNvPicPr>
          <p:nvPr/>
        </p:nvPicPr>
        <p:blipFill>
          <a:blip r:embed="rId3"/>
          <a:srcRect l="1039" t="1039" r="1039" b="1039"/>
          <a:stretch>
            <a:fillRect/>
          </a:stretch>
        </p:blipFill>
        <p:spPr bwMode="auto">
          <a:xfrm>
            <a:off x="52388" y="1731963"/>
            <a:ext cx="4494212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4"/>
          <a:srcRect l="1904" t="1904" r="1178" b="1178"/>
          <a:stretch>
            <a:fillRect/>
          </a:stretch>
        </p:blipFill>
        <p:spPr bwMode="auto">
          <a:xfrm>
            <a:off x="4700588" y="1714500"/>
            <a:ext cx="4443412" cy="4500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85750" y="214313"/>
            <a:ext cx="85010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200" b="1">
                <a:solidFill>
                  <a:srgbClr val="FFFF00"/>
                </a:solidFill>
              </a:rPr>
              <a:t>Механізм підвищення АТ в аорті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4857750"/>
            <a:ext cx="91440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Індекс аугментації</a:t>
            </a:r>
            <a:r>
              <a:rPr lang="ru-RU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 визначається як різниця тисків між першим (P1), раннім піком, (визваним серцевою </a:t>
            </a:r>
            <a:r>
              <a:rPr lang="ru-RU" sz="1800">
                <a:solidFill>
                  <a:schemeClr val="bg1"/>
                </a:solidFill>
                <a:cs typeface="Arial" pitchFamily="34" charset="0"/>
              </a:rPr>
              <a:t>систолою</a:t>
            </a:r>
            <a:r>
              <a:rPr lang="ru-RU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і другим (Р2), пізнім (виникаючим в результаті відображення першої пульсової хвилі) систолічним піком, поділених на пульсовий тиск. AIx(%)=(P2-P1)/АД пульс.*100.</a:t>
            </a:r>
            <a:r>
              <a:rPr lang="ru-RU" sz="1800"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Чим більший індекс </a:t>
            </a:r>
            <a:r>
              <a:rPr lang="ru-RU" b="1">
                <a:solidFill>
                  <a:srgbClr val="FFFF00"/>
                </a:solidFill>
                <a:cs typeface="Arial" pitchFamily="34" charset="0"/>
              </a:rPr>
              <a:t>аугментації</a:t>
            </a:r>
            <a:r>
              <a:rPr lang="ru-RU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(в </a:t>
            </a:r>
            <a:r>
              <a:rPr lang="ru-RU" b="1">
                <a:solidFill>
                  <a:srgbClr val="FFFF00"/>
                </a:solidFill>
                <a:cs typeface="Arial" pitchFamily="34" charset="0"/>
              </a:rPr>
              <a:t>відсотках</a:t>
            </a:r>
            <a:r>
              <a:rPr lang="ru-RU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b="1">
                <a:solidFill>
                  <a:srgbClr val="FFFF00"/>
                </a:solidFill>
                <a:cs typeface="Arial" pitchFamily="34" charset="0"/>
              </a:rPr>
              <a:t>тим</a:t>
            </a:r>
            <a:r>
              <a:rPr lang="ru-RU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більший опір артеріол </a:t>
            </a:r>
            <a:r>
              <a:rPr lang="ru-RU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200"/>
              <a:t/>
            </a:r>
            <a:br>
              <a:rPr lang="ru-RU" sz="1200"/>
            </a:br>
            <a:endParaRPr lang="ru-RU" sz="120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00063" y="0"/>
            <a:ext cx="8429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FFFF00"/>
                </a:solidFill>
              </a:rPr>
              <a:t>Щ</a:t>
            </a:r>
            <a:r>
              <a:rPr lang="ru-RU" sz="4400" b="1">
                <a:solidFill>
                  <a:srgbClr val="FFFF00"/>
                </a:solidFill>
              </a:rPr>
              <a:t>о таке Індекс аугментації?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785813"/>
            <a:ext cx="74961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7563"/>
          </a:xfrm>
        </p:spPr>
        <p:txBody>
          <a:bodyPr/>
          <a:lstStyle/>
          <a:p>
            <a:r>
              <a:rPr lang="ru-RU" sz="3200" b="1" smtClean="0">
                <a:solidFill>
                  <a:srgbClr val="FFFF00"/>
                </a:solidFill>
              </a:rPr>
              <a:t>В лікуванні АГ використання «класичних </a:t>
            </a:r>
            <a:br>
              <a:rPr lang="ru-RU" sz="3200" b="1" smtClean="0">
                <a:solidFill>
                  <a:srgbClr val="FFFF00"/>
                </a:solidFill>
              </a:rPr>
            </a:br>
            <a:r>
              <a:rPr lang="el-GR" sz="3200" b="1" smtClean="0">
                <a:solidFill>
                  <a:srgbClr val="FFFF00"/>
                </a:solidFill>
              </a:rPr>
              <a:t>β</a:t>
            </a:r>
            <a:r>
              <a:rPr lang="ru-RU" sz="3200" b="1" smtClean="0">
                <a:solidFill>
                  <a:srgbClr val="FFFF00"/>
                </a:solidFill>
              </a:rPr>
              <a:t>-блокаторів» (від атенололу до бісопрололу) призводить до того, що відображена хвиля повертається в аорту в період систоли, а не в діастолу, що сприяє підвищенню центрального АТ і зменшенню коронарної перфузії</a:t>
            </a:r>
          </a:p>
        </p:txBody>
      </p:sp>
      <p:pic>
        <p:nvPicPr>
          <p:cNvPr id="18435" name="Picture 16"/>
          <p:cNvPicPr>
            <a:picLocks noChangeAspect="1" noChangeArrowheads="1"/>
          </p:cNvPicPr>
          <p:nvPr/>
        </p:nvPicPr>
        <p:blipFill>
          <a:blip r:embed="rId3"/>
          <a:srcRect l="1765" t="34821" r="1176" b="1765"/>
          <a:stretch>
            <a:fillRect/>
          </a:stretch>
        </p:blipFill>
        <p:spPr bwMode="auto">
          <a:xfrm>
            <a:off x="1785938" y="3714750"/>
            <a:ext cx="53435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143375" y="371475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Аорта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Beating_Heart_ani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5625"/>
            <a:ext cx="15224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04800" y="1524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rgbClr val="FFFF00"/>
                </a:solidFill>
              </a:rPr>
              <a:t>Проблеми при застосуванні </a:t>
            </a:r>
            <a:br>
              <a:rPr lang="ru-RU" sz="3200" b="1">
                <a:solidFill>
                  <a:srgbClr val="FFFF00"/>
                </a:solidFill>
              </a:rPr>
            </a:br>
            <a:r>
              <a:rPr lang="ru-RU" sz="3200" b="1">
                <a:solidFill>
                  <a:srgbClr val="FFFF00"/>
                </a:solidFill>
              </a:rPr>
              <a:t>традиційних </a:t>
            </a:r>
            <a:r>
              <a:rPr lang="ru-RU" sz="3200" b="1">
                <a:solidFill>
                  <a:srgbClr val="FFFF00"/>
                </a:solidFill>
                <a:sym typeface="Symbol" pitchFamily="18" charset="2"/>
              </a:rPr>
              <a:t></a:t>
            </a:r>
            <a:r>
              <a:rPr lang="ru-RU" sz="3200" b="1">
                <a:solidFill>
                  <a:srgbClr val="FFFF00"/>
                </a:solidFill>
              </a:rPr>
              <a:t>-блокаторів: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688975" y="18161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8305800" cy="547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 defTabSz="254000" eaLnBrk="0" hangingPunct="0">
              <a:lnSpc>
                <a:spcPct val="85000"/>
              </a:lnSpc>
              <a:spcBef>
                <a:spcPct val="35000"/>
              </a:spcBef>
              <a:buClr>
                <a:srgbClr val="F6FF41"/>
              </a:buClr>
              <a:buSzPct val="140000"/>
              <a:buFontTx/>
              <a:buChar char="•"/>
              <a:tabLst>
                <a:tab pos="482600" algn="l"/>
                <a:tab pos="1435100" algn="l"/>
              </a:tabLst>
            </a:pP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Оклюзуючі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захворювання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артерій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нижніх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кінцівок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, синдром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Рейно</a:t>
            </a:r>
            <a:endParaRPr lang="ru-RU" sz="2200" b="1" dirty="0">
              <a:solidFill>
                <a:schemeClr val="bg1"/>
              </a:solidFill>
              <a:latin typeface="Arial" pitchFamily="34" charset="0"/>
            </a:endParaRPr>
          </a:p>
          <a:p>
            <a:pPr marL="381000" indent="-381000" defTabSz="254000" eaLnBrk="0" hangingPunct="0">
              <a:lnSpc>
                <a:spcPct val="85000"/>
              </a:lnSpc>
              <a:spcBef>
                <a:spcPct val="35000"/>
              </a:spcBef>
              <a:buClr>
                <a:srgbClr val="F6FF41"/>
              </a:buClr>
              <a:buSzPct val="140000"/>
              <a:buFontTx/>
              <a:buChar char="•"/>
              <a:tabLst>
                <a:tab pos="482600" algn="l"/>
                <a:tab pos="1435100" algn="l"/>
              </a:tabLst>
            </a:pP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Обструктивний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бронхіт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,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бронхіт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курця</a:t>
            </a:r>
            <a:endParaRPr lang="ru-RU" sz="2200" b="1" dirty="0">
              <a:solidFill>
                <a:schemeClr val="bg1"/>
              </a:solidFill>
              <a:latin typeface="Arial" pitchFamily="34" charset="0"/>
            </a:endParaRPr>
          </a:p>
          <a:p>
            <a:pPr marL="381000" indent="-381000" defTabSz="254000" eaLnBrk="0" hangingPunct="0">
              <a:lnSpc>
                <a:spcPct val="85000"/>
              </a:lnSpc>
              <a:spcBef>
                <a:spcPct val="35000"/>
              </a:spcBef>
              <a:buClr>
                <a:srgbClr val="F6FF41"/>
              </a:buClr>
              <a:buSzPct val="140000"/>
              <a:buFontTx/>
              <a:buChar char="•"/>
              <a:tabLst>
                <a:tab pos="482600" algn="l"/>
                <a:tab pos="1435100" algn="l"/>
              </a:tabLst>
            </a:pP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Цукровий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діабет</a:t>
            </a:r>
            <a:endParaRPr lang="ru-RU" sz="2200" b="1" dirty="0">
              <a:solidFill>
                <a:schemeClr val="bg1"/>
              </a:solidFill>
              <a:latin typeface="Arial" pitchFamily="34" charset="0"/>
            </a:endParaRPr>
          </a:p>
          <a:p>
            <a:pPr marL="381000" indent="-381000" defTabSz="254000" eaLnBrk="0" hangingPunct="0">
              <a:lnSpc>
                <a:spcPct val="85000"/>
              </a:lnSpc>
              <a:spcBef>
                <a:spcPct val="35000"/>
              </a:spcBef>
              <a:buClr>
                <a:srgbClr val="F6FF41"/>
              </a:buClr>
              <a:buSzPct val="140000"/>
              <a:buFontTx/>
              <a:buChar char="•"/>
              <a:tabLst>
                <a:tab pos="482600" algn="l"/>
                <a:tab pos="1435100" algn="l"/>
              </a:tabLst>
            </a:pP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Дисліпідемії</a:t>
            </a:r>
            <a:endParaRPr lang="ru-RU" sz="2200" b="1" dirty="0">
              <a:solidFill>
                <a:schemeClr val="bg1"/>
              </a:solidFill>
              <a:latin typeface="Arial" pitchFamily="34" charset="0"/>
            </a:endParaRPr>
          </a:p>
          <a:p>
            <a:pPr marL="381000" indent="-381000" defTabSz="254000" eaLnBrk="0" hangingPunct="0">
              <a:lnSpc>
                <a:spcPct val="85000"/>
              </a:lnSpc>
              <a:spcBef>
                <a:spcPct val="35000"/>
              </a:spcBef>
              <a:buClr>
                <a:srgbClr val="F6FF41"/>
              </a:buClr>
              <a:buSzPct val="140000"/>
              <a:buFontTx/>
              <a:buChar char="•"/>
              <a:tabLst>
                <a:tab pos="482600" algn="l"/>
                <a:tab pos="1435100" algn="l"/>
              </a:tabLst>
            </a:pP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Серцева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недостатність</a:t>
            </a:r>
            <a:endParaRPr lang="ru-RU" sz="2200" b="1" dirty="0">
              <a:solidFill>
                <a:schemeClr val="bg1"/>
              </a:solidFill>
              <a:latin typeface="Arial" pitchFamily="34" charset="0"/>
            </a:endParaRPr>
          </a:p>
          <a:p>
            <a:pPr marL="381000" indent="-381000" defTabSz="254000" eaLnBrk="0" hangingPunct="0">
              <a:lnSpc>
                <a:spcPct val="85000"/>
              </a:lnSpc>
              <a:spcBef>
                <a:spcPct val="35000"/>
              </a:spcBef>
              <a:buClr>
                <a:srgbClr val="F6FF41"/>
              </a:buClr>
              <a:buSzPct val="140000"/>
              <a:buFontTx/>
              <a:buChar char="•"/>
              <a:tabLst>
                <a:tab pos="482600" algn="l"/>
                <a:tab pos="1435100" algn="l"/>
              </a:tabLst>
            </a:pP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Вагітність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(тонус матки)</a:t>
            </a:r>
          </a:p>
          <a:p>
            <a:pPr marL="381000" indent="-381000" defTabSz="254000" eaLnBrk="0" hangingPunct="0">
              <a:lnSpc>
                <a:spcPct val="85000"/>
              </a:lnSpc>
              <a:spcBef>
                <a:spcPct val="35000"/>
              </a:spcBef>
              <a:buClr>
                <a:srgbClr val="F6FF41"/>
              </a:buClr>
              <a:buSzPct val="140000"/>
              <a:buFontTx/>
              <a:buChar char="•"/>
              <a:tabLst>
                <a:tab pos="482600" algn="l"/>
                <a:tab pos="1435100" algn="l"/>
              </a:tabLst>
            </a:pP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Портальна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гіпертензія</a:t>
            </a:r>
            <a:endParaRPr lang="ru-RU" sz="2200" b="1" dirty="0">
              <a:solidFill>
                <a:schemeClr val="bg1"/>
              </a:solidFill>
              <a:latin typeface="Arial" pitchFamily="34" charset="0"/>
            </a:endParaRPr>
          </a:p>
          <a:p>
            <a:pPr marL="381000" indent="-381000" defTabSz="254000" eaLnBrk="0" hangingPunct="0">
              <a:lnSpc>
                <a:spcPct val="85000"/>
              </a:lnSpc>
              <a:spcBef>
                <a:spcPct val="35000"/>
              </a:spcBef>
              <a:buClr>
                <a:srgbClr val="F6FF41"/>
              </a:buClr>
              <a:buSzPct val="140000"/>
              <a:buFontTx/>
              <a:buChar char="•"/>
              <a:tabLst>
                <a:tab pos="482600" algn="l"/>
                <a:tab pos="1435100" algn="l"/>
              </a:tabLst>
            </a:pP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Імпотенція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marL="381000" indent="-381000" defTabSz="254000" eaLnBrk="0" hangingPunct="0">
              <a:lnSpc>
                <a:spcPct val="85000"/>
              </a:lnSpc>
              <a:spcBef>
                <a:spcPct val="35000"/>
              </a:spcBef>
              <a:buClr>
                <a:srgbClr val="F6FF41"/>
              </a:buClr>
              <a:buSzPct val="140000"/>
              <a:buFontTx/>
              <a:buChar char="•"/>
              <a:tabLst>
                <a:tab pos="482600" algn="l"/>
                <a:tab pos="1435100" algn="l"/>
              </a:tabLst>
            </a:pP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Зниження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мокового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кровотоку в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осіб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похилого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віку</a:t>
            </a:r>
            <a:endParaRPr lang="ru-RU" sz="2200" b="1" dirty="0">
              <a:solidFill>
                <a:schemeClr val="bg1"/>
              </a:solidFill>
              <a:latin typeface="Arial" pitchFamily="34" charset="0"/>
            </a:endParaRPr>
          </a:p>
          <a:p>
            <a:pPr marL="381000" indent="-381000" defTabSz="254000" eaLnBrk="0" hangingPunct="0">
              <a:lnSpc>
                <a:spcPct val="85000"/>
              </a:lnSpc>
              <a:spcBef>
                <a:spcPct val="35000"/>
              </a:spcBef>
              <a:buClr>
                <a:srgbClr val="F6FF41"/>
              </a:buClr>
              <a:buSzPct val="140000"/>
              <a:buFontTx/>
              <a:buChar char="•"/>
              <a:tabLst>
                <a:tab pos="482600" algn="l"/>
                <a:tab pos="1435100" algn="l"/>
              </a:tabLst>
            </a:pP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Зниження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якості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життя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(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</a:rPr>
              <a:t>впливи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</a:rPr>
              <a:t> на Ц.Н.С.)</a:t>
            </a:r>
          </a:p>
          <a:p>
            <a:pPr marL="381000" indent="-381000" algn="ctr" defTabSz="254000" eaLnBrk="0" hangingPunct="0">
              <a:lnSpc>
                <a:spcPct val="85000"/>
              </a:lnSpc>
              <a:spcBef>
                <a:spcPct val="50000"/>
              </a:spcBef>
              <a:tabLst>
                <a:tab pos="482600" algn="l"/>
                <a:tab pos="1435100" algn="l"/>
              </a:tabLst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					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Висновок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перевагу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слід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надавати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							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кардіоселективним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бета-блокаторам</a:t>
            </a:r>
            <a:endParaRPr lang="ru-RU" b="1" dirty="0">
              <a:solidFill>
                <a:srgbClr val="FF0000"/>
              </a:solidFill>
              <a:latin typeface="Arial" pitchFamily="34" charset="0"/>
            </a:endParaRPr>
          </a:p>
          <a:p>
            <a:pPr marL="381000" indent="-381000" algn="ctr" defTabSz="254000" eaLnBrk="0" hangingPunct="0">
              <a:lnSpc>
                <a:spcPct val="85000"/>
              </a:lnSpc>
              <a:spcBef>
                <a:spcPct val="50000"/>
              </a:spcBef>
              <a:tabLst>
                <a:tab pos="482600" algn="l"/>
                <a:tab pos="1435100" algn="l"/>
              </a:tabLst>
            </a:pPr>
            <a:r>
              <a:rPr lang="ru-RU" sz="1600" dirty="0">
                <a:solidFill>
                  <a:srgbClr val="FFCCFF"/>
                </a:solidFill>
                <a:latin typeface="Arial" pitchFamily="34" charset="0"/>
              </a:rPr>
              <a:t> 		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</a:rPr>
              <a:t>	</a:t>
            </a:r>
            <a:endParaRPr lang="ru-RU" sz="2800" b="1" i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aph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938" y="284163"/>
            <a:ext cx="6311900" cy="638810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60650" y="1120775"/>
            <a:ext cx="3733800" cy="1311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>
                <a:solidFill>
                  <a:schemeClr val="tx2"/>
                </a:solidFill>
                <a:latin typeface="Pragmatica" pitchFamily="34" charset="0"/>
              </a:rPr>
              <a:t>293,0</a:t>
            </a:r>
            <a:br>
              <a:rPr lang="uk-UA" sz="4000" b="1">
                <a:solidFill>
                  <a:schemeClr val="tx2"/>
                </a:solidFill>
                <a:latin typeface="Pragmatica" pitchFamily="34" charset="0"/>
              </a:rPr>
            </a:br>
            <a:r>
              <a:rPr lang="uk-UA" sz="4000" b="1">
                <a:solidFill>
                  <a:schemeClr val="tx2"/>
                </a:solidFill>
                <a:latin typeface="Pragmatica" pitchFamily="34" charset="0"/>
              </a:rPr>
              <a:t>Небіволол</a:t>
            </a:r>
            <a:endParaRPr lang="ru-RU" sz="4000" b="1">
              <a:solidFill>
                <a:schemeClr val="tx2"/>
              </a:solidFill>
              <a:latin typeface="Pragmatic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74988" y="3025775"/>
            <a:ext cx="28194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  <a:latin typeface="Pragmatica" pitchFamily="34" charset="0"/>
              </a:rPr>
              <a:t>26</a:t>
            </a:r>
            <a:r>
              <a:rPr lang="uk-UA" sz="2800">
                <a:solidFill>
                  <a:schemeClr val="bg2"/>
                </a:solidFill>
                <a:latin typeface="Pragmatica" pitchFamily="34" charset="0"/>
              </a:rPr>
              <a:t>,</a:t>
            </a:r>
            <a:r>
              <a:rPr lang="en-US" sz="2800">
                <a:solidFill>
                  <a:schemeClr val="bg2"/>
                </a:solidFill>
                <a:latin typeface="Pragmatica" pitchFamily="34" charset="0"/>
              </a:rPr>
              <a:t>0</a:t>
            </a:r>
            <a:endParaRPr lang="ru-RU" sz="2800">
              <a:solidFill>
                <a:schemeClr val="bg2"/>
              </a:solidFill>
              <a:latin typeface="Pragmatica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74988" y="3556000"/>
            <a:ext cx="28194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  <a:latin typeface="Pragmatica" pitchFamily="34" charset="0"/>
              </a:rPr>
              <a:t>2</a:t>
            </a:r>
            <a:r>
              <a:rPr lang="ru-RU" sz="2800">
                <a:solidFill>
                  <a:schemeClr val="bg2"/>
                </a:solidFill>
                <a:latin typeface="Pragmatica" pitchFamily="34" charset="0"/>
              </a:rPr>
              <a:t>5</a:t>
            </a:r>
            <a:r>
              <a:rPr lang="uk-UA" sz="2800">
                <a:solidFill>
                  <a:schemeClr val="bg2"/>
                </a:solidFill>
                <a:latin typeface="Pragmatica" pitchFamily="34" charset="0"/>
              </a:rPr>
              <a:t>,</a:t>
            </a:r>
            <a:r>
              <a:rPr lang="en-US" sz="2800">
                <a:solidFill>
                  <a:schemeClr val="bg2"/>
                </a:solidFill>
                <a:latin typeface="Pragmatica" pitchFamily="34" charset="0"/>
              </a:rPr>
              <a:t>0</a:t>
            </a:r>
            <a:endParaRPr lang="ru-RU" sz="2800">
              <a:solidFill>
                <a:schemeClr val="bg2"/>
              </a:solidFill>
              <a:latin typeface="Pragmatica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74988" y="4087813"/>
            <a:ext cx="28194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bg2"/>
                </a:solidFill>
                <a:latin typeface="Pragmatica" pitchFamily="34" charset="0"/>
              </a:rPr>
              <a:t>15</a:t>
            </a:r>
            <a:r>
              <a:rPr lang="uk-UA" sz="2800">
                <a:solidFill>
                  <a:schemeClr val="bg2"/>
                </a:solidFill>
                <a:latin typeface="Pragmatica" pitchFamily="34" charset="0"/>
              </a:rPr>
              <a:t>,</a:t>
            </a:r>
            <a:r>
              <a:rPr lang="en-US" sz="2800">
                <a:solidFill>
                  <a:schemeClr val="bg2"/>
                </a:solidFill>
                <a:latin typeface="Pragmatica" pitchFamily="34" charset="0"/>
              </a:rPr>
              <a:t>0</a:t>
            </a:r>
            <a:endParaRPr lang="ru-RU" sz="2800">
              <a:solidFill>
                <a:schemeClr val="bg2"/>
              </a:solidFill>
              <a:latin typeface="Pragmatica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074988" y="4589463"/>
            <a:ext cx="28194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bg2"/>
                </a:solidFill>
                <a:latin typeface="Pragmatica" pitchFamily="34" charset="0"/>
              </a:rPr>
              <a:t>4</a:t>
            </a:r>
            <a:r>
              <a:rPr lang="uk-UA" sz="2800">
                <a:solidFill>
                  <a:schemeClr val="bg2"/>
                </a:solidFill>
                <a:latin typeface="Pragmatica" pitchFamily="34" charset="0"/>
              </a:rPr>
              <a:t>,</a:t>
            </a:r>
            <a:r>
              <a:rPr lang="ru-RU" sz="2800">
                <a:solidFill>
                  <a:schemeClr val="bg2"/>
                </a:solidFill>
                <a:latin typeface="Pragmatica" pitchFamily="34" charset="0"/>
              </a:rPr>
              <a:t>8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074988" y="5208588"/>
            <a:ext cx="28194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bg2"/>
                </a:solidFill>
                <a:latin typeface="Pragmatica" pitchFamily="34" charset="0"/>
              </a:rPr>
              <a:t>1</a:t>
            </a:r>
            <a:r>
              <a:rPr lang="uk-UA" sz="2800">
                <a:solidFill>
                  <a:schemeClr val="bg2"/>
                </a:solidFill>
                <a:latin typeface="Pragmatica" pitchFamily="34" charset="0"/>
              </a:rPr>
              <a:t>,</a:t>
            </a:r>
            <a:r>
              <a:rPr lang="ru-RU" sz="2800">
                <a:solidFill>
                  <a:schemeClr val="bg2"/>
                </a:solidFill>
                <a:latin typeface="Pragmatica" pitchFamily="34" charset="0"/>
              </a:rPr>
              <a:t>9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818188" y="3025775"/>
            <a:ext cx="28194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Pragmatica" pitchFamily="34" charset="0"/>
              </a:rPr>
              <a:t>б</a:t>
            </a:r>
            <a:r>
              <a:rPr lang="uk-UA" sz="2800">
                <a:latin typeface="Pragmatica" pitchFamily="34" charset="0"/>
              </a:rPr>
              <a:t>і</a:t>
            </a:r>
            <a:r>
              <a:rPr lang="ru-RU" sz="2800">
                <a:latin typeface="Pragmatica" pitchFamily="34" charset="0"/>
              </a:rPr>
              <a:t>сопролол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561013" y="3556000"/>
            <a:ext cx="28194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Pragmatica" pitchFamily="34" charset="0"/>
              </a:rPr>
              <a:t>метопролол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118100" y="4087813"/>
            <a:ext cx="28194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Pragmatica" pitchFamily="34" charset="0"/>
              </a:rPr>
              <a:t>атенолол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103813" y="4589463"/>
            <a:ext cx="28194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Pragmatica" pitchFamily="34" charset="0"/>
              </a:rPr>
              <a:t>цел</a:t>
            </a:r>
            <a:r>
              <a:rPr lang="uk-UA" sz="2800">
                <a:latin typeface="Pragmatica" pitchFamily="34" charset="0"/>
              </a:rPr>
              <a:t>і</a:t>
            </a:r>
            <a:r>
              <a:rPr lang="ru-RU" sz="2800">
                <a:latin typeface="Pragmatica" pitchFamily="34" charset="0"/>
              </a:rPr>
              <a:t>пролол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860925" y="5208588"/>
            <a:ext cx="28194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Pragmatica" pitchFamily="34" charset="0"/>
              </a:rPr>
              <a:t>пропранолол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15900" y="5705475"/>
            <a:ext cx="3349625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>
                <a:latin typeface="Pragmatica" pitchFamily="34" charset="0"/>
              </a:rPr>
              <a:t>Співвідношення</a:t>
            </a:r>
            <a:r>
              <a:rPr lang="ru-RU" sz="2800">
                <a:latin typeface="Pragmatica" pitchFamily="34" charset="0"/>
              </a:rPr>
              <a:t> </a:t>
            </a:r>
            <a:r>
              <a:rPr lang="en-US" sz="2800">
                <a:latin typeface="Pragmatica" pitchFamily="34" charset="0"/>
              </a:rPr>
              <a:t/>
            </a:r>
            <a:br>
              <a:rPr lang="en-US" sz="2800">
                <a:latin typeface="Pragmatica" pitchFamily="34" charset="0"/>
              </a:rPr>
            </a:br>
            <a:r>
              <a:rPr lang="ru-RU" sz="2800">
                <a:latin typeface="Pragmatica" pitchFamily="34" charset="0"/>
                <a:sym typeface="Symbol" pitchFamily="18" charset="2"/>
              </a:rPr>
              <a:t></a:t>
            </a:r>
            <a:r>
              <a:rPr lang="ru-RU" sz="2800" baseline="-25000">
                <a:latin typeface="Pragmatica" pitchFamily="34" charset="0"/>
              </a:rPr>
              <a:t>1</a:t>
            </a:r>
            <a:r>
              <a:rPr lang="en-US" sz="2800">
                <a:latin typeface="Pragmatica" pitchFamily="34" charset="0"/>
              </a:rPr>
              <a:t>/ </a:t>
            </a:r>
            <a:r>
              <a:rPr lang="ru-RU" sz="2800">
                <a:latin typeface="Pragmatica" pitchFamily="34" charset="0"/>
                <a:sym typeface="Symbol" pitchFamily="18" charset="2"/>
              </a:rPr>
              <a:t></a:t>
            </a:r>
            <a:r>
              <a:rPr lang="ru-RU" sz="2800" baseline="-25000">
                <a:latin typeface="Pragmatica" pitchFamily="34" charset="0"/>
              </a:rPr>
              <a:t>2</a:t>
            </a:r>
            <a:r>
              <a:rPr lang="uk-UA" sz="2800">
                <a:latin typeface="Pragmatica" pitchFamily="34" charset="0"/>
              </a:rPr>
              <a:t> </a:t>
            </a:r>
            <a:r>
              <a:rPr lang="en-US" sz="2800">
                <a:latin typeface="Pragmatica" pitchFamily="34" charset="0"/>
              </a:rPr>
              <a:t>-</a:t>
            </a:r>
            <a:r>
              <a:rPr lang="ru-RU" sz="2800">
                <a:latin typeface="Pragmatica" pitchFamily="34" charset="0"/>
              </a:rPr>
              <a:t>блокад</a:t>
            </a:r>
            <a:r>
              <a:rPr lang="uk-UA" sz="2800">
                <a:latin typeface="Pragmatica" pitchFamily="34" charset="0"/>
              </a:rPr>
              <a:t>и</a:t>
            </a:r>
            <a:endParaRPr lang="ru-RU" sz="2800">
              <a:latin typeface="Pragmatica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uk-UA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Небіволол в лікуванні серцевої недостатності</a:t>
            </a:r>
            <a:endParaRPr lang="ru-RU" sz="40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800"/>
              <a:t>Дослідження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SENOIRS</a:t>
            </a:r>
            <a:r>
              <a:rPr lang="en-US" sz="2800"/>
              <a:t>:</a:t>
            </a:r>
            <a:endParaRPr lang="uk-UA" sz="2800"/>
          </a:p>
          <a:p>
            <a:pPr>
              <a:lnSpc>
                <a:spcPct val="90000"/>
              </a:lnSpc>
              <a:buFontTx/>
              <a:buNone/>
            </a:pPr>
            <a:r>
              <a:rPr lang="uk-UA" sz="2800"/>
              <a:t>Ефективність та безпека небівололу у хворих похилого віку (</a:t>
            </a:r>
            <a:r>
              <a:rPr lang="en-US" sz="2800"/>
              <a:t>&gt;</a:t>
            </a:r>
            <a:r>
              <a:rPr lang="uk-UA" sz="2800"/>
              <a:t> 70 років)</a:t>
            </a:r>
          </a:p>
          <a:p>
            <a:pPr>
              <a:lnSpc>
                <a:spcPct val="90000"/>
              </a:lnSpc>
            </a:pPr>
            <a:r>
              <a:rPr lang="uk-UA" sz="2800"/>
              <a:t> з ФВ лівого шлуночка </a:t>
            </a:r>
            <a:r>
              <a:rPr lang="en-US" sz="2800"/>
              <a:t>&lt;</a:t>
            </a:r>
            <a:r>
              <a:rPr lang="uk-UA" sz="2800"/>
              <a:t> 30% або</a:t>
            </a:r>
          </a:p>
          <a:p>
            <a:pPr>
              <a:lnSpc>
                <a:spcPct val="90000"/>
              </a:lnSpc>
            </a:pPr>
            <a:r>
              <a:rPr lang="uk-UA" sz="2800"/>
              <a:t>госпіталізованих з приводу СН</a:t>
            </a:r>
          </a:p>
          <a:p>
            <a:pPr>
              <a:lnSpc>
                <a:spcPct val="90000"/>
              </a:lnSpc>
            </a:pPr>
            <a:r>
              <a:rPr lang="uk-UA" sz="2800"/>
              <a:t>Схема титрування: 1,25 мг (1-2 тижні)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800"/>
              <a:t>                                     2,5 мг (1-2 тижні)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800"/>
              <a:t>                                     5 мг (1-2 тижні)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800"/>
              <a:t>                                     10 мг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0000"/>
                </a:solidFill>
              </a:rPr>
              <a:t>Визначення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4800" smtClean="0">
                <a:solidFill>
                  <a:srgbClr val="FFFF00"/>
                </a:solidFill>
                <a:latin typeface="Times New Roman" pitchFamily="18" charset="0"/>
              </a:rPr>
              <a:t>Серцева недостатність – це складний клінічний синдром, який	 може виникати внаслідрк будь-якої серцевої патології, яка погіршує скоротливу здатність шлуночків</a:t>
            </a:r>
            <a:endParaRPr lang="ru-RU" sz="48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419100"/>
            <a:ext cx="8494713" cy="1143000"/>
          </a:xfrm>
        </p:spPr>
        <p:txBody>
          <a:bodyPr/>
          <a:lstStyle/>
          <a:p>
            <a:r>
              <a:rPr lang="ru-RU" sz="4000" b="1">
                <a:latin typeface="Arial" pitchFamily="34" charset="0"/>
              </a:rPr>
              <a:t>Нейро-гуморальн</a:t>
            </a:r>
            <a:r>
              <a:rPr lang="uk-UA" sz="4000" b="1">
                <a:latin typeface="Arial" pitchFamily="34" charset="0"/>
              </a:rPr>
              <a:t>і</a:t>
            </a:r>
            <a:r>
              <a:rPr lang="ru-RU" sz="4000" b="1">
                <a:latin typeface="Arial" pitchFamily="34" charset="0"/>
              </a:rPr>
              <a:t> </a:t>
            </a:r>
            <a:r>
              <a:rPr lang="uk-UA" sz="4000" b="1">
                <a:latin typeface="Arial" pitchFamily="34" charset="0"/>
              </a:rPr>
              <a:t>е</a:t>
            </a:r>
            <a:r>
              <a:rPr lang="ru-RU" sz="4000" b="1">
                <a:latin typeface="Arial" pitchFamily="34" charset="0"/>
              </a:rPr>
              <a:t>фект</a:t>
            </a:r>
            <a:r>
              <a:rPr lang="uk-UA" sz="4000" b="1">
                <a:latin typeface="Arial" pitchFamily="34" charset="0"/>
              </a:rPr>
              <a:t>и</a:t>
            </a: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7172325" cy="4572000"/>
          </a:xfrm>
          <a:noFill/>
          <a:ln/>
        </p:spPr>
        <p:txBody>
          <a:bodyPr lIns="92075" tIns="46038" rIns="92075" bIns="46038"/>
          <a:lstStyle/>
          <a:p>
            <a:pPr marL="673100" indent="-673100" algn="ctr">
              <a:lnSpc>
                <a:spcPct val="90000"/>
              </a:lnSpc>
              <a:buFontTx/>
              <a:buNone/>
            </a:pPr>
            <a:r>
              <a:rPr lang="ru-RU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Неб</a:t>
            </a:r>
            <a:r>
              <a:rPr lang="uk-UA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і</a:t>
            </a:r>
            <a:r>
              <a:rPr lang="ru-RU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волол </a:t>
            </a:r>
            <a:r>
              <a:rPr lang="uk-UA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знижує</a:t>
            </a:r>
            <a:r>
              <a:rPr lang="ru-RU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</a:t>
            </a:r>
            <a:endParaRPr lang="uk-UA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73100" indent="-673100" algn="ctr">
              <a:lnSpc>
                <a:spcPct val="90000"/>
              </a:lnSpc>
              <a:buFontTx/>
              <a:buNone/>
            </a:pPr>
            <a:endParaRPr lang="ru-RU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673100" indent="-673100">
              <a:lnSpc>
                <a:spcPct val="90000"/>
              </a:lnSpc>
            </a:pPr>
            <a:r>
              <a:rPr lang="ru-RU">
                <a:latin typeface="Arial" pitchFamily="34" charset="0"/>
              </a:rPr>
              <a:t>активн</a:t>
            </a:r>
            <a:r>
              <a:rPr lang="uk-UA">
                <a:latin typeface="Arial" pitchFamily="34" charset="0"/>
              </a:rPr>
              <a:t>і</a:t>
            </a:r>
            <a:r>
              <a:rPr lang="ru-RU">
                <a:latin typeface="Arial" pitchFamily="34" charset="0"/>
              </a:rPr>
              <a:t>сть рен</a:t>
            </a:r>
            <a:r>
              <a:rPr lang="uk-UA">
                <a:latin typeface="Arial" pitchFamily="34" charset="0"/>
              </a:rPr>
              <a:t>і</a:t>
            </a:r>
            <a:r>
              <a:rPr lang="ru-RU">
                <a:latin typeface="Arial" pitchFamily="34" charset="0"/>
              </a:rPr>
              <a:t>н</a:t>
            </a:r>
            <a:r>
              <a:rPr lang="uk-UA">
                <a:latin typeface="Arial" pitchFamily="34" charset="0"/>
              </a:rPr>
              <a:t>у</a:t>
            </a:r>
            <a:r>
              <a:rPr lang="ru-RU">
                <a:latin typeface="Arial" pitchFamily="34" charset="0"/>
              </a:rPr>
              <a:t> кров</a:t>
            </a:r>
            <a:r>
              <a:rPr lang="uk-UA">
                <a:latin typeface="Arial" pitchFamily="34" charset="0"/>
              </a:rPr>
              <a:t>і</a:t>
            </a:r>
            <a:r>
              <a:rPr lang="ru-RU">
                <a:latin typeface="Arial" pitchFamily="34" charset="0"/>
              </a:rPr>
              <a:t> на 52%</a:t>
            </a:r>
          </a:p>
          <a:p>
            <a:pPr marL="673100" indent="-673100">
              <a:lnSpc>
                <a:spcPct val="90000"/>
              </a:lnSpc>
            </a:pPr>
            <a:r>
              <a:rPr lang="uk-UA">
                <a:latin typeface="Arial" pitchFamily="34" charset="0"/>
              </a:rPr>
              <a:t>рівень</a:t>
            </a:r>
            <a:r>
              <a:rPr lang="ru-RU">
                <a:latin typeface="Arial" pitchFamily="34" charset="0"/>
              </a:rPr>
              <a:t> альдостерон</a:t>
            </a:r>
            <a:r>
              <a:rPr lang="uk-UA">
                <a:latin typeface="Arial" pitchFamily="34" charset="0"/>
              </a:rPr>
              <a:t>у</a:t>
            </a:r>
            <a:r>
              <a:rPr lang="ru-RU">
                <a:latin typeface="Arial" pitchFamily="34" charset="0"/>
              </a:rPr>
              <a:t> на 29%</a:t>
            </a:r>
          </a:p>
          <a:p>
            <a:pPr marL="673100" indent="-673100">
              <a:lnSpc>
                <a:spcPct val="90000"/>
              </a:lnSpc>
            </a:pPr>
            <a:r>
              <a:rPr lang="uk-UA">
                <a:latin typeface="Arial" pitchFamily="34" charset="0"/>
              </a:rPr>
              <a:t>рівень</a:t>
            </a:r>
            <a:r>
              <a:rPr lang="ru-RU">
                <a:latin typeface="Arial" pitchFamily="34" charset="0"/>
              </a:rPr>
              <a:t> катехолам</a:t>
            </a:r>
            <a:r>
              <a:rPr lang="uk-UA">
                <a:latin typeface="Arial" pitchFamily="34" charset="0"/>
              </a:rPr>
              <a:t>і</a:t>
            </a:r>
            <a:r>
              <a:rPr lang="ru-RU">
                <a:latin typeface="Arial" pitchFamily="34" charset="0"/>
              </a:rPr>
              <a:t>н</a:t>
            </a:r>
            <a:r>
              <a:rPr lang="uk-UA">
                <a:latin typeface="Arial" pitchFamily="34" charset="0"/>
              </a:rPr>
              <a:t>і</a:t>
            </a:r>
            <a:r>
              <a:rPr lang="ru-RU">
                <a:latin typeface="Arial" pitchFamily="34" charset="0"/>
              </a:rPr>
              <a:t>в</a:t>
            </a:r>
          </a:p>
          <a:p>
            <a:pPr marL="673100" indent="-673100">
              <a:lnSpc>
                <a:spcPct val="90000"/>
              </a:lnSpc>
            </a:pPr>
            <a:r>
              <a:rPr lang="uk-UA">
                <a:latin typeface="Arial" pitchFamily="34" charset="0"/>
              </a:rPr>
              <a:t>підвищує</a:t>
            </a:r>
            <a:r>
              <a:rPr lang="ru-RU">
                <a:latin typeface="Arial" pitchFamily="34" charset="0"/>
              </a:rPr>
              <a:t> </a:t>
            </a:r>
            <a:r>
              <a:rPr lang="uk-UA">
                <a:latin typeface="Arial" pitchFamily="34" charset="0"/>
              </a:rPr>
              <a:t>рівень</a:t>
            </a:r>
            <a:r>
              <a:rPr lang="ru-RU">
                <a:latin typeface="Arial" pitchFamily="34" charset="0"/>
              </a:rPr>
              <a:t> NO  </a:t>
            </a:r>
            <a:r>
              <a:rPr lang="uk-UA">
                <a:latin typeface="Arial" pitchFamily="34" charset="0"/>
              </a:rPr>
              <a:t>та</a:t>
            </a:r>
            <a:r>
              <a:rPr lang="ru-RU">
                <a:latin typeface="Arial" pitchFamily="34" charset="0"/>
              </a:rPr>
              <a:t> </a:t>
            </a:r>
            <a:r>
              <a:rPr lang="uk-UA">
                <a:latin typeface="Arial" pitchFamily="34" charset="0"/>
              </a:rPr>
              <a:t>його</a:t>
            </a:r>
            <a:r>
              <a:rPr lang="ru-RU">
                <a:latin typeface="Arial" pitchFamily="34" charset="0"/>
              </a:rPr>
              <a:t> метабол</a:t>
            </a:r>
            <a:r>
              <a:rPr lang="uk-UA">
                <a:latin typeface="Arial" pitchFamily="34" charset="0"/>
              </a:rPr>
              <a:t>і</a:t>
            </a:r>
            <a:r>
              <a:rPr lang="ru-RU">
                <a:latin typeface="Arial" pitchFamily="34" charset="0"/>
              </a:rPr>
              <a:t>т</a:t>
            </a:r>
            <a:r>
              <a:rPr lang="uk-UA">
                <a:latin typeface="Arial" pitchFamily="34" charset="0"/>
              </a:rPr>
              <a:t>і</a:t>
            </a:r>
            <a:r>
              <a:rPr lang="ru-RU">
                <a:latin typeface="Arial" pitchFamily="34" charset="0"/>
              </a:rPr>
              <a:t>в</a:t>
            </a:r>
            <a:endParaRPr lang="en-US">
              <a:latin typeface="Arial" pitchFamily="34" charset="0"/>
            </a:endParaRPr>
          </a:p>
          <a:p>
            <a:pPr marL="673100" indent="-673100" algn="r">
              <a:lnSpc>
                <a:spcPct val="90000"/>
              </a:lnSpc>
              <a:buFontTx/>
              <a:buNone/>
            </a:pPr>
            <a:endParaRPr lang="uk-UA" sz="1600">
              <a:latin typeface="Arial" pitchFamily="34" charset="0"/>
            </a:endParaRPr>
          </a:p>
          <a:p>
            <a:pPr marL="673100" indent="-673100" algn="r">
              <a:lnSpc>
                <a:spcPct val="90000"/>
              </a:lnSpc>
              <a:buFontTx/>
              <a:buNone/>
            </a:pPr>
            <a:endParaRPr lang="uk-UA" sz="1600">
              <a:latin typeface="Arial" pitchFamily="34" charset="0"/>
            </a:endParaRPr>
          </a:p>
          <a:p>
            <a:pPr marL="673100" indent="-673100" algn="r">
              <a:lnSpc>
                <a:spcPct val="90000"/>
              </a:lnSpc>
              <a:buFontTx/>
              <a:buNone/>
            </a:pPr>
            <a:r>
              <a:rPr lang="en-US" sz="1600" i="1">
                <a:latin typeface="Arial" pitchFamily="34" charset="0"/>
              </a:rPr>
              <a:t>McNeely W.,1999</a:t>
            </a:r>
            <a:endParaRPr lang="en-US" sz="1600" i="1">
              <a:solidFill>
                <a:schemeClr val="bg1"/>
              </a:solidFill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457200" y="1524000"/>
            <a:ext cx="8305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76350"/>
          </a:xfrm>
          <a:noFill/>
          <a:ln/>
        </p:spPr>
        <p:txBody>
          <a:bodyPr lIns="92075" tIns="46038" rIns="92075" bIns="46038"/>
          <a:lstStyle/>
          <a:p>
            <a:r>
              <a:rPr lang="uk-UA" sz="3600" b="1">
                <a:latin typeface="Arial" pitchFamily="34" charset="0"/>
              </a:rPr>
              <a:t>Переваги</a:t>
            </a:r>
            <a:r>
              <a:rPr lang="de-DE" sz="3600" b="1">
                <a:latin typeface="Arial" pitchFamily="34" charset="0"/>
              </a:rPr>
              <a:t> </a:t>
            </a:r>
            <a:r>
              <a:rPr lang="ru-RU" sz="3600" b="1">
                <a:latin typeface="Arial" pitchFamily="34" charset="0"/>
              </a:rPr>
              <a:t>Неб</a:t>
            </a:r>
            <a:r>
              <a:rPr lang="uk-UA" sz="3600" b="1">
                <a:latin typeface="Arial" pitchFamily="34" charset="0"/>
              </a:rPr>
              <a:t>і</a:t>
            </a:r>
            <a:r>
              <a:rPr lang="ru-RU" sz="3600" b="1">
                <a:latin typeface="Arial" pitchFamily="34" charset="0"/>
              </a:rPr>
              <a:t>волол</a:t>
            </a:r>
            <a:r>
              <a:rPr lang="uk-UA" sz="3600" b="1">
                <a:latin typeface="Arial" pitchFamily="34" charset="0"/>
              </a:rPr>
              <a:t>у</a:t>
            </a:r>
            <a:r>
              <a:rPr lang="ru-RU" sz="3600" b="1" baseline="30000">
                <a:latin typeface="Arial" pitchFamily="34" charset="0"/>
              </a:rPr>
              <a:t/>
            </a:r>
            <a:br>
              <a:rPr lang="ru-RU" sz="3600" b="1" baseline="30000">
                <a:latin typeface="Arial" pitchFamily="34" charset="0"/>
              </a:rPr>
            </a:br>
            <a:r>
              <a:rPr lang="de-DE" sz="3600" b="1">
                <a:latin typeface="Arial" pitchFamily="34" charset="0"/>
              </a:rPr>
              <a:t>у </a:t>
            </a:r>
            <a:r>
              <a:rPr lang="uk-UA" sz="3600" b="1">
                <a:latin typeface="Arial" pitchFamily="34" charset="0"/>
              </a:rPr>
              <a:t>хворих на</a:t>
            </a:r>
            <a:r>
              <a:rPr lang="de-DE" sz="3600" b="1">
                <a:latin typeface="Arial" pitchFamily="34" charset="0"/>
              </a:rPr>
              <a:t> </a:t>
            </a:r>
            <a:r>
              <a:rPr lang="uk-UA" sz="3600" b="1">
                <a:latin typeface="Arial" pitchFamily="34" charset="0"/>
              </a:rPr>
              <a:t>цукровий</a:t>
            </a:r>
            <a:r>
              <a:rPr lang="de-DE" sz="3600" b="1">
                <a:latin typeface="Arial" pitchFamily="34" charset="0"/>
              </a:rPr>
              <a:t> д</a:t>
            </a:r>
            <a:r>
              <a:rPr lang="uk-UA" sz="3600" b="1">
                <a:latin typeface="Arial" pitchFamily="34" charset="0"/>
              </a:rPr>
              <a:t>і</a:t>
            </a:r>
            <a:r>
              <a:rPr lang="de-DE" sz="3600" b="1">
                <a:latin typeface="Arial" pitchFamily="34" charset="0"/>
              </a:rPr>
              <a:t>абет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uk-UA" sz="2800">
                <a:latin typeface="Arial" pitchFamily="34" charset="0"/>
              </a:rPr>
              <a:t>Дозування</a:t>
            </a:r>
            <a:r>
              <a:rPr lang="de-DE" sz="2800">
                <a:latin typeface="Arial" pitchFamily="34" charset="0"/>
              </a:rPr>
              <a:t> 5 мг х 1 раз </a:t>
            </a:r>
            <a:r>
              <a:rPr lang="uk-UA" sz="2800">
                <a:latin typeface="Arial" pitchFamily="34" charset="0"/>
              </a:rPr>
              <a:t>на добу</a:t>
            </a:r>
            <a:r>
              <a:rPr lang="de-DE" sz="2800">
                <a:latin typeface="Arial" pitchFamily="34" charset="0"/>
              </a:rPr>
              <a:t> </a:t>
            </a:r>
          </a:p>
          <a:p>
            <a:r>
              <a:rPr lang="de-DE" sz="2800">
                <a:latin typeface="Arial" pitchFamily="34" charset="0"/>
              </a:rPr>
              <a:t>плавн</a:t>
            </a:r>
            <a:r>
              <a:rPr lang="uk-UA" sz="2800">
                <a:latin typeface="Arial" pitchFamily="34" charset="0"/>
              </a:rPr>
              <a:t>и</a:t>
            </a:r>
            <a:r>
              <a:rPr lang="de-DE" sz="2800">
                <a:latin typeface="Arial" pitchFamily="34" charset="0"/>
              </a:rPr>
              <a:t>й </a:t>
            </a:r>
            <a:r>
              <a:rPr lang="uk-UA" sz="2800">
                <a:latin typeface="Arial" pitchFamily="34" charset="0"/>
              </a:rPr>
              <a:t>та стійкий</a:t>
            </a:r>
            <a:r>
              <a:rPr lang="de-DE" sz="2800">
                <a:latin typeface="Arial" pitchFamily="34" charset="0"/>
              </a:rPr>
              <a:t> </a:t>
            </a:r>
            <a:r>
              <a:rPr lang="uk-UA" sz="2800">
                <a:latin typeface="Arial" pitchFamily="34" charset="0"/>
              </a:rPr>
              <a:t>е</a:t>
            </a:r>
            <a:r>
              <a:rPr lang="de-DE" sz="2800">
                <a:latin typeface="Arial" pitchFamily="34" charset="0"/>
              </a:rPr>
              <a:t>фект (</a:t>
            </a:r>
            <a:r>
              <a:rPr lang="en-US" sz="2800">
                <a:latin typeface="Arial" pitchFamily="34" charset="0"/>
              </a:rPr>
              <a:t>t/p=</a:t>
            </a:r>
            <a:r>
              <a:rPr lang="de-DE" sz="2800">
                <a:latin typeface="Arial" pitchFamily="34" charset="0"/>
              </a:rPr>
              <a:t>89%)</a:t>
            </a:r>
          </a:p>
          <a:p>
            <a:r>
              <a:rPr lang="de-DE" sz="2800">
                <a:solidFill>
                  <a:schemeClr val="hlink"/>
                </a:solidFill>
                <a:latin typeface="Arial" pitchFamily="34" charset="0"/>
              </a:rPr>
              <a:t>анг</a:t>
            </a:r>
            <a:r>
              <a:rPr lang="uk-UA" sz="2800">
                <a:solidFill>
                  <a:schemeClr val="hlink"/>
                </a:solidFill>
                <a:latin typeface="Arial" pitchFamily="34" charset="0"/>
              </a:rPr>
              <a:t>і</a:t>
            </a:r>
            <a:r>
              <a:rPr lang="de-DE" sz="2800">
                <a:solidFill>
                  <a:schemeClr val="hlink"/>
                </a:solidFill>
                <a:latin typeface="Arial" pitchFamily="34" charset="0"/>
              </a:rPr>
              <a:t>опротек</a:t>
            </a:r>
            <a:r>
              <a:rPr lang="uk-UA" sz="2800">
                <a:solidFill>
                  <a:schemeClr val="hlink"/>
                </a:solidFill>
                <a:latin typeface="Arial" pitchFamily="34" charset="0"/>
              </a:rPr>
              <a:t>ція</a:t>
            </a:r>
            <a:endParaRPr lang="de-DE" sz="2800">
              <a:solidFill>
                <a:schemeClr val="hlink"/>
              </a:solidFill>
              <a:latin typeface="Arial" pitchFamily="34" charset="0"/>
            </a:endParaRPr>
          </a:p>
          <a:p>
            <a:r>
              <a:rPr lang="de-DE" sz="2800">
                <a:solidFill>
                  <a:schemeClr val="hlink"/>
                </a:solidFill>
                <a:latin typeface="Arial" pitchFamily="34" charset="0"/>
              </a:rPr>
              <a:t>нефропрот</a:t>
            </a:r>
            <a:r>
              <a:rPr lang="uk-UA" sz="2800">
                <a:solidFill>
                  <a:schemeClr val="hlink"/>
                </a:solidFill>
                <a:latin typeface="Arial" pitchFamily="34" charset="0"/>
              </a:rPr>
              <a:t>екція</a:t>
            </a:r>
            <a:endParaRPr lang="de-DE" sz="2800">
              <a:solidFill>
                <a:schemeClr val="hlink"/>
              </a:solidFill>
              <a:latin typeface="Arial" pitchFamily="34" charset="0"/>
            </a:endParaRPr>
          </a:p>
          <a:p>
            <a:r>
              <a:rPr lang="de-DE" sz="2800">
                <a:solidFill>
                  <a:srgbClr val="FFFF00"/>
                </a:solidFill>
                <a:latin typeface="Arial" pitchFamily="34" charset="0"/>
              </a:rPr>
              <a:t>не </a:t>
            </a:r>
            <a:r>
              <a:rPr lang="uk-UA" sz="2800">
                <a:solidFill>
                  <a:srgbClr val="FFFF00"/>
                </a:solidFill>
                <a:latin typeface="Arial" pitchFamily="34" charset="0"/>
              </a:rPr>
              <a:t>погіршує</a:t>
            </a:r>
            <a:r>
              <a:rPr lang="de-DE" sz="2800">
                <a:solidFill>
                  <a:srgbClr val="FFFF00"/>
                </a:solidFill>
                <a:latin typeface="Arial" pitchFamily="34" charset="0"/>
              </a:rPr>
              <a:t> л</a:t>
            </a:r>
            <a:r>
              <a:rPr lang="uk-UA" sz="2800">
                <a:solidFill>
                  <a:srgbClr val="FFFF00"/>
                </a:solidFill>
                <a:latin typeface="Arial" pitchFamily="34" charset="0"/>
              </a:rPr>
              <a:t>і</a:t>
            </a:r>
            <a:r>
              <a:rPr lang="de-DE" sz="2800">
                <a:solidFill>
                  <a:srgbClr val="FFFF00"/>
                </a:solidFill>
                <a:latin typeface="Arial" pitchFamily="34" charset="0"/>
              </a:rPr>
              <a:t>п</a:t>
            </a:r>
            <a:r>
              <a:rPr lang="uk-UA" sz="2800">
                <a:solidFill>
                  <a:srgbClr val="FFFF00"/>
                </a:solidFill>
                <a:latin typeface="Arial" pitchFamily="34" charset="0"/>
              </a:rPr>
              <a:t>і</a:t>
            </a:r>
            <a:r>
              <a:rPr lang="de-DE" sz="2800">
                <a:solidFill>
                  <a:srgbClr val="FFFF00"/>
                </a:solidFill>
                <a:latin typeface="Arial" pitchFamily="34" charset="0"/>
              </a:rPr>
              <a:t>дн</a:t>
            </a:r>
            <a:r>
              <a:rPr lang="uk-UA" sz="2800">
                <a:solidFill>
                  <a:srgbClr val="FFFF00"/>
                </a:solidFill>
                <a:latin typeface="Arial" pitchFamily="34" charset="0"/>
              </a:rPr>
              <a:t>и</a:t>
            </a:r>
            <a:r>
              <a:rPr lang="de-DE" sz="2800">
                <a:solidFill>
                  <a:srgbClr val="FFFF00"/>
                </a:solidFill>
                <a:latin typeface="Arial" pitchFamily="34" charset="0"/>
              </a:rPr>
              <a:t>й </a:t>
            </a:r>
            <a:r>
              <a:rPr lang="uk-UA" sz="2800">
                <a:solidFill>
                  <a:srgbClr val="FFFF00"/>
                </a:solidFill>
                <a:latin typeface="Arial" pitchFamily="34" charset="0"/>
              </a:rPr>
              <a:t>та</a:t>
            </a:r>
            <a:r>
              <a:rPr lang="de-DE" sz="280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uk-UA" sz="2800">
                <a:solidFill>
                  <a:srgbClr val="FFFF00"/>
                </a:solidFill>
                <a:latin typeface="Arial" pitchFamily="34" charset="0"/>
              </a:rPr>
              <a:t>в</a:t>
            </a:r>
            <a:r>
              <a:rPr lang="de-DE" sz="2800">
                <a:solidFill>
                  <a:srgbClr val="FFFF00"/>
                </a:solidFill>
                <a:latin typeface="Arial" pitchFamily="34" charset="0"/>
              </a:rPr>
              <a:t>углеводн</a:t>
            </a:r>
            <a:r>
              <a:rPr lang="uk-UA" sz="2800">
                <a:solidFill>
                  <a:srgbClr val="FFFF00"/>
                </a:solidFill>
                <a:latin typeface="Arial" pitchFamily="34" charset="0"/>
              </a:rPr>
              <a:t>и</a:t>
            </a:r>
            <a:r>
              <a:rPr lang="de-DE" sz="2800">
                <a:solidFill>
                  <a:srgbClr val="FFFF00"/>
                </a:solidFill>
                <a:latin typeface="Arial" pitchFamily="34" charset="0"/>
              </a:rPr>
              <a:t>й обм</a:t>
            </a:r>
            <a:r>
              <a:rPr lang="uk-UA" sz="2800">
                <a:solidFill>
                  <a:srgbClr val="FFFF00"/>
                </a:solidFill>
                <a:latin typeface="Arial" pitchFamily="34" charset="0"/>
              </a:rPr>
              <a:t>і</a:t>
            </a:r>
            <a:r>
              <a:rPr lang="de-DE" sz="2800">
                <a:solidFill>
                  <a:srgbClr val="FFFF00"/>
                </a:solidFill>
                <a:latin typeface="Arial" pitchFamily="34" charset="0"/>
              </a:rPr>
              <a:t>н</a:t>
            </a:r>
            <a:r>
              <a:rPr lang="de-DE" sz="2800">
                <a:latin typeface="Arial" pitchFamily="34" charset="0"/>
              </a:rPr>
              <a:t> 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33400" y="1676400"/>
            <a:ext cx="8305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Beating_Heart_ani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5625"/>
            <a:ext cx="15224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870700" cy="1143000"/>
          </a:xfrm>
        </p:spPr>
        <p:txBody>
          <a:bodyPr/>
          <a:lstStyle/>
          <a:p>
            <a:r>
              <a:rPr lang="uk-UA" sz="5400" smtClean="0">
                <a:solidFill>
                  <a:srgbClr val="FFFF00"/>
                </a:solidFill>
              </a:rPr>
              <a:t>Висновки:</a:t>
            </a:r>
            <a:endParaRPr lang="ru-RU" sz="5400" smtClean="0">
              <a:solidFill>
                <a:srgbClr val="FFFF00"/>
              </a:solidFill>
            </a:endParaRP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052513"/>
            <a:ext cx="7696200" cy="38242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800" smtClean="0"/>
              <a:t> </a:t>
            </a:r>
            <a:r>
              <a:rPr lang="uk-UA" sz="2800" smtClean="0">
                <a:solidFill>
                  <a:schemeClr val="bg1"/>
                </a:solidFill>
              </a:rPr>
              <a:t>Небілет принципово відрізняється від інших  </a:t>
            </a:r>
            <a:r>
              <a:rPr lang="el-GR" sz="2800" smtClean="0">
                <a:solidFill>
                  <a:schemeClr val="bg1"/>
                </a:solidFill>
                <a:cs typeface="Times New Roman" pitchFamily="18" charset="0"/>
              </a:rPr>
              <a:t>β</a:t>
            </a:r>
            <a:r>
              <a:rPr lang="uk-UA" sz="2800" smtClean="0">
                <a:solidFill>
                  <a:schemeClr val="bg1"/>
                </a:solidFill>
                <a:cs typeface="Times New Roman" pitchFamily="18" charset="0"/>
              </a:rPr>
              <a:t>-блокаторів:</a:t>
            </a:r>
            <a:r>
              <a:rPr lang="uk-UA" sz="2800" smtClean="0">
                <a:solidFill>
                  <a:schemeClr val="bg1"/>
                </a:solidFill>
              </a:rPr>
              <a:t>  </a:t>
            </a:r>
            <a:endParaRPr lang="ru-RU" sz="28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Наявністю NO-залежної взаємодії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Здатністю покращувати показники вуглеводного та ліпідного обміну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Клінічно доводеною відсутністю негативного впливу на еректильну функцію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Мінімальним негативним впливом на ФВ в перші тижні назнечення при ХСН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Згідно Європейський рекомендацій по лікуванню АГ 2007 р., Небілет на відміну від інших </a:t>
            </a:r>
            <a:r>
              <a:rPr lang="el-GR" sz="2400" smtClean="0">
                <a:solidFill>
                  <a:schemeClr val="bg1"/>
                </a:solidFill>
              </a:rPr>
              <a:t>β</a:t>
            </a:r>
            <a:r>
              <a:rPr lang="uk-UA" sz="2400" smtClean="0">
                <a:solidFill>
                  <a:schemeClr val="bg1"/>
                </a:solidFill>
              </a:rPr>
              <a:t>-блокаторів можна застосовувати в комбінацаії з тіазидовими діуретиками у хворих з метаболічним синдромом.</a:t>
            </a:r>
            <a:endParaRPr lang="en-US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400" smtClean="0">
                <a:solidFill>
                  <a:srgbClr val="FF0000"/>
                </a:solidFill>
              </a:rPr>
              <a:t>Знижує аугментаційний індекс – тобто покращує коронарний, периферичний та мозковий кровообіг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0000"/>
                </a:solidFill>
              </a:rPr>
              <a:t>ХСН: місце інгібіторів ангіотензину ІІ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uk-UA" smtClean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Альтернатива для тих хворих, які не переносять інгібіторів АПФ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uk-UA" smtClean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Остаточно не з’ясовано вплив на показники смертності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smtClean="0">
                <a:solidFill>
                  <a:srgbClr val="FF0000"/>
                </a:solidFill>
              </a:rPr>
              <a:t>Нові можливості </a:t>
            </a:r>
            <a:br>
              <a:rPr lang="uk-UA" sz="4000" smtClean="0">
                <a:solidFill>
                  <a:srgbClr val="FF0000"/>
                </a:solidFill>
              </a:rPr>
            </a:br>
            <a:r>
              <a:rPr lang="uk-UA" sz="4000" smtClean="0">
                <a:solidFill>
                  <a:srgbClr val="FF0000"/>
                </a:solidFill>
              </a:rPr>
              <a:t>Лікування ХСН: спіронолактон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SzPct val="150000"/>
              <a:buFont typeface="Wingdings" pitchFamily="2" charset="2"/>
              <a:buChar char="ü"/>
              <a:defRPr/>
            </a:pPr>
            <a:r>
              <a:rPr lang="en-US" smtClean="0"/>
              <a:t>Rendomized Aldactone Evaluation Study Investigation </a:t>
            </a:r>
          </a:p>
          <a:p>
            <a:pPr eaLnBrk="1" hangingPunct="1">
              <a:buClr>
                <a:srgbClr val="FF0000"/>
              </a:buClr>
              <a:buSzPct val="150000"/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Clr>
                <a:srgbClr val="FF0000"/>
              </a:buClr>
              <a:buSzPct val="150000"/>
              <a:buFont typeface="Wingdings" pitchFamily="2" charset="2"/>
              <a:buNone/>
              <a:defRPr/>
            </a:pPr>
            <a:r>
              <a:rPr lang="uk-UA" b="1" smtClean="0"/>
              <a:t>25 мг/день, крім звичайного лікування: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uk-UA" smtClean="0"/>
              <a:t>На 30% знижує ризик смерті на протязі 2 років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uk-UA" smtClean="0"/>
              <a:t>На 35% зменшує частоту госпіталізації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uk-UA" smtClean="0"/>
              <a:t>Значне поліпшення стану хворого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0000"/>
                </a:solidFill>
              </a:rPr>
              <a:t>ХСН: І Н Ш І З А С О Б И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ГІДРАЛАЗИН – рефрактерна ХСН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АМЛОДИПІН – дилятаційна кардіоміопатія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НІТРАТИ – нічна серцева астма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АНТИКОАГУЛЯНТИ – АМІОДАРОН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КАРДІОХІРУРГІЯ – реваскуляризація, операція Батісти, трансплантація серця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smtClean="0">
                <a:solidFill>
                  <a:srgbClr val="FF0000"/>
                </a:solidFill>
              </a:rPr>
              <a:t>Нові напрямки фармакотерапії хронічної серцевої недостатності</a:t>
            </a: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smtClean="0"/>
              <a:t>Антагоністи рецепторів </a:t>
            </a:r>
            <a:r>
              <a:rPr lang="uk-UA" sz="2200" dirty="0" err="1" smtClean="0"/>
              <a:t>ангіотензина</a:t>
            </a:r>
            <a:r>
              <a:rPr lang="uk-UA" sz="2200" dirty="0" smtClean="0"/>
              <a:t> ІІ (</a:t>
            </a:r>
            <a:r>
              <a:rPr lang="uk-UA" sz="2200" dirty="0" err="1" smtClean="0"/>
              <a:t>лозартан</a:t>
            </a:r>
            <a:r>
              <a:rPr lang="uk-UA" sz="2200" dirty="0" smtClean="0"/>
              <a:t>, </a:t>
            </a:r>
            <a:r>
              <a:rPr lang="uk-UA" sz="2200" dirty="0" err="1" smtClean="0"/>
              <a:t>валзартан</a:t>
            </a:r>
            <a:r>
              <a:rPr lang="uk-UA" sz="2200" dirty="0" smtClean="0"/>
              <a:t>, </a:t>
            </a:r>
            <a:r>
              <a:rPr lang="uk-UA" sz="2200" dirty="0" err="1" smtClean="0"/>
              <a:t>олмесартан</a:t>
            </a:r>
            <a:r>
              <a:rPr lang="uk-UA" sz="2200" dirty="0" smtClean="0"/>
              <a:t>, </a:t>
            </a:r>
            <a:r>
              <a:rPr lang="uk-UA" sz="2200" dirty="0" err="1" smtClean="0"/>
              <a:t>ірбезартан</a:t>
            </a:r>
            <a:r>
              <a:rPr lang="uk-UA" sz="2200" dirty="0" smtClean="0"/>
              <a:t> та ін.)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smtClean="0"/>
              <a:t>Блокатори </a:t>
            </a:r>
            <a:r>
              <a:rPr lang="el-GR" sz="2200" dirty="0" smtClean="0"/>
              <a:t>β</a:t>
            </a:r>
            <a:r>
              <a:rPr lang="uk-UA" sz="2200" dirty="0" err="1" smtClean="0"/>
              <a:t>-адренорцепторів</a:t>
            </a:r>
            <a:r>
              <a:rPr lang="uk-UA" sz="2200" dirty="0" smtClean="0"/>
              <a:t> (</a:t>
            </a:r>
            <a:r>
              <a:rPr lang="uk-UA" sz="2200" dirty="0" err="1" smtClean="0"/>
              <a:t>карведилол</a:t>
            </a:r>
            <a:r>
              <a:rPr lang="uk-UA" sz="2200" dirty="0" smtClean="0"/>
              <a:t>, </a:t>
            </a:r>
            <a:r>
              <a:rPr lang="uk-UA" sz="2200" dirty="0" err="1" smtClean="0"/>
              <a:t>небіволол</a:t>
            </a:r>
            <a:r>
              <a:rPr lang="uk-UA" sz="2200" dirty="0" smtClean="0"/>
              <a:t>, </a:t>
            </a:r>
            <a:r>
              <a:rPr lang="uk-UA" sz="2200" dirty="0" err="1" smtClean="0"/>
              <a:t>метопролол</a:t>
            </a:r>
            <a:r>
              <a:rPr lang="uk-UA" sz="2200" dirty="0" smtClean="0"/>
              <a:t>, </a:t>
            </a:r>
            <a:r>
              <a:rPr lang="uk-UA" sz="2200" dirty="0" err="1" smtClean="0"/>
              <a:t>бісопролол</a:t>
            </a:r>
            <a:r>
              <a:rPr lang="uk-UA" sz="22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err="1" smtClean="0"/>
              <a:t>Агоністи</a:t>
            </a:r>
            <a:r>
              <a:rPr lang="uk-UA" sz="2200" dirty="0" smtClean="0"/>
              <a:t> </a:t>
            </a:r>
            <a:r>
              <a:rPr lang="uk-UA" sz="2200" dirty="0" err="1" smtClean="0"/>
              <a:t>передсердного</a:t>
            </a:r>
            <a:r>
              <a:rPr lang="uk-UA" sz="2200" dirty="0" smtClean="0"/>
              <a:t> </a:t>
            </a:r>
            <a:r>
              <a:rPr lang="uk-UA" sz="2200" dirty="0" err="1" smtClean="0"/>
              <a:t>натрійуретичного</a:t>
            </a:r>
            <a:r>
              <a:rPr lang="uk-UA" sz="2200" dirty="0" smtClean="0"/>
              <a:t> фактору (ПНУФ, </a:t>
            </a:r>
            <a:r>
              <a:rPr lang="en-US" sz="2200" dirty="0" smtClean="0"/>
              <a:t>ANP</a:t>
            </a:r>
            <a:r>
              <a:rPr lang="uk-UA" sz="2200" dirty="0" smtClean="0"/>
              <a:t>)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err="1" smtClean="0"/>
              <a:t>Натрійуретичний</a:t>
            </a:r>
            <a:r>
              <a:rPr lang="uk-UA" sz="2200" dirty="0" smtClean="0"/>
              <a:t> пептид – </a:t>
            </a:r>
            <a:r>
              <a:rPr lang="en-US" sz="2200" dirty="0" smtClean="0"/>
              <a:t>BNP (</a:t>
            </a:r>
            <a:r>
              <a:rPr lang="en-US" sz="2200" dirty="0" err="1" smtClean="0"/>
              <a:t>natrecor</a:t>
            </a:r>
            <a:r>
              <a:rPr lang="en-US" sz="22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smtClean="0"/>
              <a:t>Антагоністи </a:t>
            </a:r>
            <a:r>
              <a:rPr lang="uk-UA" sz="2200" dirty="0" err="1" smtClean="0"/>
              <a:t>ендотеліна</a:t>
            </a:r>
            <a:r>
              <a:rPr lang="uk-UA" sz="2200" dirty="0" smtClean="0"/>
              <a:t> – (</a:t>
            </a:r>
            <a:r>
              <a:rPr lang="en-US" sz="2200" dirty="0" err="1" smtClean="0"/>
              <a:t>bosentan</a:t>
            </a:r>
            <a:r>
              <a:rPr lang="en-US" sz="2200" dirty="0" smtClean="0"/>
              <a:t>, BMS 182874</a:t>
            </a:r>
            <a:r>
              <a:rPr lang="uk-UA" sz="2200" dirty="0" smtClean="0"/>
              <a:t>)</a:t>
            </a:r>
            <a:endParaRPr lang="el-GR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err="1" smtClean="0"/>
              <a:t>Інотропні</a:t>
            </a:r>
            <a:r>
              <a:rPr lang="uk-UA" sz="2200" dirty="0" smtClean="0"/>
              <a:t> засоби (</a:t>
            </a:r>
            <a:r>
              <a:rPr lang="en-US" sz="2200" dirty="0" err="1" smtClean="0"/>
              <a:t>carsatrin</a:t>
            </a:r>
            <a:r>
              <a:rPr lang="en-US" sz="2200" dirty="0" smtClean="0"/>
              <a:t>, </a:t>
            </a:r>
            <a:r>
              <a:rPr lang="en-US" sz="2200" dirty="0" err="1" smtClean="0"/>
              <a:t>levosimendan</a:t>
            </a:r>
            <a:r>
              <a:rPr lang="en-US" sz="2200" dirty="0" smtClean="0"/>
              <a:t>, BDF </a:t>
            </a:r>
            <a:r>
              <a:rPr lang="uk-UA" sz="2200" dirty="0" smtClean="0"/>
              <a:t>9148)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smtClean="0"/>
              <a:t>Антиоксиданти (</a:t>
            </a:r>
            <a:r>
              <a:rPr lang="uk-UA" sz="2200" dirty="0" err="1" smtClean="0"/>
              <a:t>пробукол</a:t>
            </a:r>
            <a:r>
              <a:rPr lang="uk-UA" sz="22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err="1" smtClean="0"/>
              <a:t>Цитопротектори</a:t>
            </a:r>
            <a:r>
              <a:rPr lang="uk-UA" sz="2200" dirty="0" smtClean="0"/>
              <a:t> (</a:t>
            </a:r>
            <a:r>
              <a:rPr lang="uk-UA" sz="2200" dirty="0" err="1" smtClean="0"/>
              <a:t>триметазидін</a:t>
            </a:r>
            <a:r>
              <a:rPr lang="uk-UA" sz="22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sz="2200" dirty="0" smtClean="0"/>
              <a:t>L</a:t>
            </a:r>
            <a:r>
              <a:rPr lang="uk-UA" sz="2200" dirty="0" smtClean="0"/>
              <a:t> – </a:t>
            </a:r>
            <a:r>
              <a:rPr lang="uk-UA" sz="2200" dirty="0" err="1" smtClean="0"/>
              <a:t>карнитин</a:t>
            </a:r>
            <a:endParaRPr lang="uk-UA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err="1" smtClean="0"/>
              <a:t>Комплексоперетворювачі</a:t>
            </a:r>
            <a:r>
              <a:rPr lang="uk-UA" sz="2200" dirty="0" smtClean="0"/>
              <a:t> (</a:t>
            </a:r>
            <a:r>
              <a:rPr lang="en-US" sz="2200" dirty="0" err="1" smtClean="0"/>
              <a:t>zinecard</a:t>
            </a:r>
            <a:r>
              <a:rPr lang="uk-UA" sz="2200" dirty="0" smtClean="0"/>
              <a:t>)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smtClean="0"/>
              <a:t> інгібітори нейтральної </a:t>
            </a:r>
            <a:r>
              <a:rPr lang="uk-UA" sz="2200" dirty="0" err="1" smtClean="0"/>
              <a:t>ендопептидази</a:t>
            </a:r>
            <a:r>
              <a:rPr lang="uk-UA" sz="2200" dirty="0" smtClean="0"/>
              <a:t> (</a:t>
            </a:r>
            <a:r>
              <a:rPr lang="en-US" sz="2200" dirty="0" err="1" smtClean="0"/>
              <a:t>candoxatril</a:t>
            </a:r>
            <a:r>
              <a:rPr lang="uk-UA" sz="2200" dirty="0" smtClean="0"/>
              <a:t>)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smtClean="0"/>
              <a:t>Прямі інгібітори </a:t>
            </a:r>
            <a:r>
              <a:rPr lang="uk-UA" sz="2200" dirty="0" err="1" smtClean="0"/>
              <a:t>реніна</a:t>
            </a:r>
            <a:r>
              <a:rPr lang="uk-UA" sz="2200" dirty="0" smtClean="0"/>
              <a:t> (</a:t>
            </a:r>
            <a:r>
              <a:rPr lang="en-US" sz="2200" dirty="0" err="1" smtClean="0"/>
              <a:t>zancyren</a:t>
            </a:r>
            <a:r>
              <a:rPr lang="uk-UA" sz="2200" dirty="0" smtClean="0"/>
              <a:t>, </a:t>
            </a:r>
            <a:r>
              <a:rPr lang="en-US" sz="2200" dirty="0" err="1" smtClean="0"/>
              <a:t>alysciren</a:t>
            </a:r>
            <a:r>
              <a:rPr lang="uk-UA" sz="22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smtClean="0"/>
              <a:t>Модулятори </a:t>
            </a:r>
            <a:r>
              <a:rPr lang="uk-UA" sz="2200" dirty="0" err="1" smtClean="0"/>
              <a:t>апоптоза</a:t>
            </a:r>
            <a:endParaRPr lang="uk-UA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smtClean="0"/>
              <a:t>Інгібітори та регулятори утворення </a:t>
            </a:r>
            <a:r>
              <a:rPr lang="uk-UA" sz="2200" dirty="0" err="1" smtClean="0"/>
              <a:t>цитокінів</a:t>
            </a:r>
            <a:r>
              <a:rPr lang="uk-UA" sz="2200" dirty="0" smtClean="0"/>
              <a:t> (</a:t>
            </a:r>
            <a:r>
              <a:rPr lang="en-US" sz="2200" dirty="0" err="1" smtClean="0"/>
              <a:t>etanercept</a:t>
            </a:r>
            <a:r>
              <a:rPr lang="uk-UA" sz="2200" dirty="0" smtClean="0"/>
              <a:t>)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smtClean="0"/>
              <a:t>Антагоністи </a:t>
            </a:r>
            <a:r>
              <a:rPr lang="uk-UA" sz="2200" dirty="0" err="1" smtClean="0"/>
              <a:t>вазопресина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200" dirty="0" smtClean="0"/>
              <a:t>Антагоністи </a:t>
            </a:r>
            <a:r>
              <a:rPr lang="uk-UA" sz="2200" dirty="0" err="1" smtClean="0"/>
              <a:t>альдостерона</a:t>
            </a:r>
            <a:r>
              <a:rPr lang="uk-UA" sz="2200" dirty="0" smtClean="0"/>
              <a:t> (</a:t>
            </a:r>
            <a:r>
              <a:rPr lang="uk-UA" sz="2200" dirty="0" err="1" smtClean="0"/>
              <a:t>еплеренон</a:t>
            </a:r>
            <a:r>
              <a:rPr lang="uk-UA" sz="2200" dirty="0" smtClean="0"/>
              <a:t>)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228600"/>
            <a:ext cx="914400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buClr>
                <a:srgbClr val="FFFF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ТРИФАС: нова структура – нові клінічні можливості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0663" y="2389188"/>
            <a:ext cx="8923337" cy="376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Тривала дія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(12-24 години)</a:t>
            </a: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Стабільна біодоступність 80 – 90% </a:t>
            </a:r>
            <a:r>
              <a: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(не знижується при СН !!! )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Вісутній «феномен рикошета»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Мінімальна калійуретична дія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Відсутня ототоксичність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Має властивості блокатора рецепторів альдостерона.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FFFF"/>
                </a:solidFill>
              </a:rPr>
              <a:t> </a:t>
            </a: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Всмоктування не залежить від прийому їжі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685800" y="263525"/>
            <a:ext cx="7772400" cy="195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buClr>
                <a:srgbClr val="FFFF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Трифас – продовжує життя при застійній ХСН</a:t>
            </a:r>
            <a:br>
              <a:rPr lang="en-GB" sz="4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GB" sz="4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Дослідження  </a:t>
            </a:r>
            <a:r>
              <a:rPr lang="en-GB" sz="3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TORIC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2536825"/>
            <a:ext cx="8035925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950"/>
              </a:spcBef>
              <a:spcAft>
                <a:spcPts val="813"/>
              </a:spcAft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Порівняльний аналіз торасеміду та інших діуретиків</a:t>
            </a:r>
          </a:p>
          <a:p>
            <a:pPr marL="339725" indent="-339725">
              <a:spcBef>
                <a:spcPts val="1950"/>
              </a:spcBef>
              <a:spcAft>
                <a:spcPts val="813"/>
              </a:spcAft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Проанализовано 1305 пацієнтів пролікованих торасемідом </a:t>
            </a:r>
            <a:r>
              <a:rPr lang="en-GB" sz="2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(n=778 ; средня доза 10 mg)</a:t>
            </a:r>
            <a:r>
              <a:rPr lang="en-GB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або фуросемідом </a:t>
            </a:r>
            <a:r>
              <a:rPr lang="en-GB" sz="2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(n=527 ; средня доза 40 mg)</a:t>
            </a:r>
          </a:p>
          <a:p>
            <a:pPr marL="339725" indent="-339725">
              <a:spcBef>
                <a:spcPts val="1950"/>
              </a:spcBef>
              <a:spcAft>
                <a:spcPts val="813"/>
              </a:spcAft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Стандартна базова терапія СН</a:t>
            </a:r>
          </a:p>
          <a:p>
            <a:pPr marL="339725" indent="-339725">
              <a:spcBef>
                <a:spcPts val="1950"/>
              </a:spcBef>
              <a:spcAft>
                <a:spcPts val="813"/>
              </a:spcAft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Спостереження 9,5 міс.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700088" y="261938"/>
            <a:ext cx="8223250" cy="183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buClr>
                <a:srgbClr val="FFFF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Можливі механізми покращення перебігу захворювання при використанні ТРИФАСУ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16000" y="2311400"/>
            <a:ext cx="7361238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93700" indent="-393700">
              <a:lnSpc>
                <a:spcPct val="100000"/>
              </a:lnSpc>
              <a:spcBef>
                <a:spcPts val="1650"/>
              </a:spcBef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93700" algn="l"/>
                <a:tab pos="841375" algn="l"/>
                <a:tab pos="1290638" algn="l"/>
                <a:tab pos="1739900" algn="l"/>
                <a:tab pos="2189163" algn="l"/>
                <a:tab pos="2638425" algn="l"/>
                <a:tab pos="3087688" algn="l"/>
                <a:tab pos="3536950" algn="l"/>
                <a:tab pos="3986213" algn="l"/>
                <a:tab pos="4435475" algn="l"/>
                <a:tab pos="4884738" algn="l"/>
                <a:tab pos="5334000" algn="l"/>
                <a:tab pos="5783263" algn="l"/>
                <a:tab pos="6232525" algn="l"/>
                <a:tab pos="6681788" algn="l"/>
                <a:tab pos="7131050" algn="l"/>
                <a:tab pos="7580313" algn="l"/>
                <a:tab pos="8029575" algn="l"/>
                <a:tab pos="8478838" algn="l"/>
                <a:tab pos="8928100" algn="l"/>
                <a:tab pos="9377363" algn="l"/>
              </a:tabLst>
            </a:pP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Менш варіабельна абсорбція</a:t>
            </a:r>
          </a:p>
          <a:p>
            <a:pPr marL="393700" indent="-393700">
              <a:lnSpc>
                <a:spcPct val="100000"/>
              </a:lnSpc>
              <a:spcBef>
                <a:spcPts val="1650"/>
              </a:spcBef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93700" algn="l"/>
                <a:tab pos="841375" algn="l"/>
                <a:tab pos="1290638" algn="l"/>
                <a:tab pos="1739900" algn="l"/>
                <a:tab pos="2189163" algn="l"/>
                <a:tab pos="2638425" algn="l"/>
                <a:tab pos="3087688" algn="l"/>
                <a:tab pos="3536950" algn="l"/>
                <a:tab pos="3986213" algn="l"/>
                <a:tab pos="4435475" algn="l"/>
                <a:tab pos="4884738" algn="l"/>
                <a:tab pos="5334000" algn="l"/>
                <a:tab pos="5783263" algn="l"/>
                <a:tab pos="6232525" algn="l"/>
                <a:tab pos="6681788" algn="l"/>
                <a:tab pos="7131050" algn="l"/>
                <a:tab pos="7580313" algn="l"/>
                <a:tab pos="8029575" algn="l"/>
                <a:tab pos="8478838" algn="l"/>
                <a:tab pos="8928100" algn="l"/>
                <a:tab pos="9377363" algn="l"/>
              </a:tabLst>
            </a:pP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Стабільна фармакокінетика</a:t>
            </a:r>
          </a:p>
          <a:p>
            <a:pPr marL="393700" indent="-393700">
              <a:lnSpc>
                <a:spcPct val="100000"/>
              </a:lnSpc>
              <a:spcBef>
                <a:spcPts val="1650"/>
              </a:spcBef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93700" algn="l"/>
                <a:tab pos="841375" algn="l"/>
                <a:tab pos="1290638" algn="l"/>
                <a:tab pos="1739900" algn="l"/>
                <a:tab pos="2189163" algn="l"/>
                <a:tab pos="2638425" algn="l"/>
                <a:tab pos="3087688" algn="l"/>
                <a:tab pos="3536950" algn="l"/>
                <a:tab pos="3986213" algn="l"/>
                <a:tab pos="4435475" algn="l"/>
                <a:tab pos="4884738" algn="l"/>
                <a:tab pos="5334000" algn="l"/>
                <a:tab pos="5783263" algn="l"/>
                <a:tab pos="6232525" algn="l"/>
                <a:tab pos="6681788" algn="l"/>
                <a:tab pos="7131050" algn="l"/>
                <a:tab pos="7580313" algn="l"/>
                <a:tab pos="8029575" algn="l"/>
                <a:tab pos="8478838" algn="l"/>
                <a:tab pos="8928100" algn="l"/>
                <a:tab pos="9377363" algn="l"/>
              </a:tabLst>
            </a:pP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Прогнозований та стабільний діурез при тривалому лікуванні</a:t>
            </a:r>
          </a:p>
          <a:p>
            <a:pPr marL="393700" indent="-393700">
              <a:lnSpc>
                <a:spcPct val="100000"/>
              </a:lnSpc>
              <a:spcBef>
                <a:spcPts val="1650"/>
              </a:spcBef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93700" algn="l"/>
                <a:tab pos="841375" algn="l"/>
                <a:tab pos="1290638" algn="l"/>
                <a:tab pos="1739900" algn="l"/>
                <a:tab pos="2189163" algn="l"/>
                <a:tab pos="2638425" algn="l"/>
                <a:tab pos="3087688" algn="l"/>
                <a:tab pos="3536950" algn="l"/>
                <a:tab pos="3986213" algn="l"/>
                <a:tab pos="4435475" algn="l"/>
                <a:tab pos="4884738" algn="l"/>
                <a:tab pos="5334000" algn="l"/>
                <a:tab pos="5783263" algn="l"/>
                <a:tab pos="6232525" algn="l"/>
                <a:tab pos="6681788" algn="l"/>
                <a:tab pos="7131050" algn="l"/>
                <a:tab pos="7580313" algn="l"/>
                <a:tab pos="8029575" algn="l"/>
                <a:tab pos="8478838" algn="l"/>
                <a:tab pos="8928100" algn="l"/>
                <a:tab pos="9377363" algn="l"/>
              </a:tabLst>
            </a:pP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Мінімальний вплив на обмін калія та магнія </a:t>
            </a:r>
          </a:p>
          <a:p>
            <a:pPr marL="393700" indent="-393700">
              <a:lnSpc>
                <a:spcPct val="100000"/>
              </a:lnSpc>
              <a:spcBef>
                <a:spcPts val="1650"/>
              </a:spcBef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93700" algn="l"/>
                <a:tab pos="841375" algn="l"/>
                <a:tab pos="1290638" algn="l"/>
                <a:tab pos="1739900" algn="l"/>
                <a:tab pos="2189163" algn="l"/>
                <a:tab pos="2638425" algn="l"/>
                <a:tab pos="3087688" algn="l"/>
                <a:tab pos="3536950" algn="l"/>
                <a:tab pos="3986213" algn="l"/>
                <a:tab pos="4435475" algn="l"/>
                <a:tab pos="4884738" algn="l"/>
                <a:tab pos="5334000" algn="l"/>
                <a:tab pos="5783263" algn="l"/>
                <a:tab pos="6232525" algn="l"/>
                <a:tab pos="6681788" algn="l"/>
                <a:tab pos="7131050" algn="l"/>
                <a:tab pos="7580313" algn="l"/>
                <a:tab pos="8029575" algn="l"/>
                <a:tab pos="8478838" algn="l"/>
                <a:tab pos="8928100" algn="l"/>
                <a:tab pos="9377363" algn="l"/>
              </a:tabLst>
            </a:pP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Потужніший діуретичний ефект</a:t>
            </a:r>
          </a:p>
          <a:p>
            <a:pPr marL="393700" indent="-393700">
              <a:lnSpc>
                <a:spcPct val="100000"/>
              </a:lnSpc>
              <a:spcBef>
                <a:spcPts val="1650"/>
              </a:spcBef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93700" algn="l"/>
                <a:tab pos="841375" algn="l"/>
                <a:tab pos="1290638" algn="l"/>
                <a:tab pos="1739900" algn="l"/>
                <a:tab pos="2189163" algn="l"/>
                <a:tab pos="2638425" algn="l"/>
                <a:tab pos="3087688" algn="l"/>
                <a:tab pos="3536950" algn="l"/>
                <a:tab pos="3986213" algn="l"/>
                <a:tab pos="4435475" algn="l"/>
                <a:tab pos="4884738" algn="l"/>
                <a:tab pos="5334000" algn="l"/>
                <a:tab pos="5783263" algn="l"/>
                <a:tab pos="6232525" algn="l"/>
                <a:tab pos="6681788" algn="l"/>
                <a:tab pos="7131050" algn="l"/>
                <a:tab pos="7580313" algn="l"/>
                <a:tab pos="8029575" algn="l"/>
                <a:tab pos="8478838" algn="l"/>
                <a:tab pos="8928100" algn="l"/>
                <a:tab pos="9377363" algn="l"/>
              </a:tabLst>
            </a:pP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Антиальдостеронова дія</a:t>
            </a:r>
          </a:p>
          <a:p>
            <a:pPr marL="393700" indent="-393700">
              <a:lnSpc>
                <a:spcPct val="100000"/>
              </a:lnSpc>
              <a:spcBef>
                <a:spcPts val="1650"/>
              </a:spcBef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93700" algn="l"/>
                <a:tab pos="841375" algn="l"/>
                <a:tab pos="1290638" algn="l"/>
                <a:tab pos="1739900" algn="l"/>
                <a:tab pos="2189163" algn="l"/>
                <a:tab pos="2638425" algn="l"/>
                <a:tab pos="3087688" algn="l"/>
                <a:tab pos="3536950" algn="l"/>
                <a:tab pos="3986213" algn="l"/>
                <a:tab pos="4435475" algn="l"/>
                <a:tab pos="4884738" algn="l"/>
                <a:tab pos="5334000" algn="l"/>
                <a:tab pos="5783263" algn="l"/>
                <a:tab pos="6232525" algn="l"/>
                <a:tab pos="6681788" algn="l"/>
                <a:tab pos="7131050" algn="l"/>
                <a:tab pos="7580313" algn="l"/>
                <a:tab pos="8029575" algn="l"/>
                <a:tab pos="8478838" algn="l"/>
                <a:tab pos="8928100" algn="l"/>
                <a:tab pos="9377363" algn="l"/>
              </a:tabLst>
            </a:pPr>
            <a:r>
              <a:rPr lang="en-GB" sz="2200" b="1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Часткова блокада рецепторів ангіотензину II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0000"/>
                </a:solidFill>
              </a:rPr>
              <a:t>Патогенез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1.   Порушення функції ЛШ – систолічна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                                                - </a:t>
            </a:r>
            <a:r>
              <a:rPr lang="uk-UA" sz="2800" dirty="0" err="1" smtClean="0"/>
              <a:t>діастолічна</a:t>
            </a:r>
            <a:endParaRPr lang="uk-UA" sz="28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                                                - змішана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2. Серцева недостатність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– зникає самостійно (міокардити, </a:t>
            </a:r>
            <a:r>
              <a:rPr lang="uk-UA" sz="2800" dirty="0" err="1" smtClean="0"/>
              <a:t>хір</a:t>
            </a:r>
            <a:r>
              <a:rPr lang="uk-UA" sz="2800" dirty="0" smtClean="0"/>
              <a:t>. корекції)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- Прогресує при неадекватному лікуванні (</a:t>
            </a:r>
            <a:r>
              <a:rPr lang="uk-UA" sz="2800" dirty="0" err="1" smtClean="0"/>
              <a:t>ремоделювання</a:t>
            </a:r>
            <a:r>
              <a:rPr lang="uk-UA" sz="2800" dirty="0" smtClean="0"/>
              <a:t> ЛШ):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800" dirty="0" smtClean="0"/>
              <a:t>Розширення порожнини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800" dirty="0" smtClean="0"/>
              <a:t>Гіпертрофія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uk-UA" sz="2800" dirty="0" smtClean="0"/>
              <a:t>Округлення порожнини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44688" y="2678113"/>
            <a:ext cx="1563687" cy="2960687"/>
            <a:chOff x="1225" y="1687"/>
            <a:chExt cx="985" cy="1865"/>
          </a:xfrm>
        </p:grpSpPr>
        <p:sp>
          <p:nvSpPr>
            <p:cNvPr id="22530" name="Rectangle 2"/>
            <p:cNvSpPr>
              <a:spLocks noChangeArrowheads="1"/>
            </p:cNvSpPr>
            <p:nvPr/>
          </p:nvSpPr>
          <p:spPr bwMode="auto">
            <a:xfrm>
              <a:off x="1225" y="1687"/>
              <a:ext cx="476" cy="1866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FFDDA9"/>
                </a:gs>
              </a:gsLst>
              <a:lin ang="5400000" scaled="1"/>
            </a:gradFill>
            <a:ln w="28440">
              <a:solidFill>
                <a:srgbClr val="FFFF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1735" y="2689"/>
              <a:ext cx="476" cy="864"/>
            </a:xfrm>
            <a:prstGeom prst="rect">
              <a:avLst/>
            </a:prstGeom>
            <a:gradFill rotWithShape="0">
              <a:gsLst>
                <a:gs pos="0">
                  <a:srgbClr val="CC00FF"/>
                </a:gs>
                <a:gs pos="100000">
                  <a:srgbClr val="EEA9FF"/>
                </a:gs>
              </a:gsLst>
              <a:lin ang="5400000" scaled="1"/>
            </a:gradFill>
            <a:ln w="28440">
              <a:solidFill>
                <a:srgbClr val="FFFF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842000" y="2474913"/>
            <a:ext cx="228600" cy="247650"/>
          </a:xfrm>
          <a:prstGeom prst="rect">
            <a:avLst/>
          </a:prstGeom>
          <a:gradFill rotWithShape="0">
            <a:gsLst>
              <a:gs pos="0">
                <a:srgbClr val="CC00FF"/>
              </a:gs>
              <a:gs pos="100000">
                <a:srgbClr val="EEA9FF"/>
              </a:gs>
            </a:gsLst>
            <a:lin ang="5400000" scaled="1"/>
          </a:gradFill>
          <a:ln w="2844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889750" y="5422900"/>
            <a:ext cx="6350" cy="4763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8234363" y="5600700"/>
            <a:ext cx="6350" cy="4763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8234363" y="5600700"/>
            <a:ext cx="6350" cy="4763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0" y="5842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buClr>
                <a:srgbClr val="FFFF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Дослідження TORIC:  Показники смертності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609725" y="2516188"/>
            <a:ext cx="1588" cy="312420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533525" y="5640388"/>
            <a:ext cx="76200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1533525" y="5011738"/>
            <a:ext cx="76200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1533525" y="4392613"/>
            <a:ext cx="76200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1533525" y="3763963"/>
            <a:ext cx="76200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1533525" y="3144838"/>
            <a:ext cx="76200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1533525" y="2516188"/>
            <a:ext cx="76200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1609725" y="5637213"/>
            <a:ext cx="1588" cy="8255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3756025" y="5637213"/>
            <a:ext cx="1588" cy="8255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5911850" y="5637213"/>
            <a:ext cx="1588" cy="8255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V="1">
            <a:off x="8058150" y="5637213"/>
            <a:ext cx="1588" cy="8255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 rot="16200000">
            <a:off x="-61912" y="3832225"/>
            <a:ext cx="21526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% смертності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236663" y="3568700"/>
            <a:ext cx="304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1236663" y="5459413"/>
            <a:ext cx="304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1236663" y="4811713"/>
            <a:ext cx="304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1236663" y="4184650"/>
            <a:ext cx="304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1236663" y="2971800"/>
            <a:ext cx="304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6186488" y="2373313"/>
            <a:ext cx="1536700" cy="41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buClr>
                <a:srgbClr val="F2C1FD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 b="1">
                <a:solidFill>
                  <a:srgbClr val="F2C1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Toрасемід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771900" y="2657475"/>
            <a:ext cx="2152650" cy="3819525"/>
            <a:chOff x="2376" y="1674"/>
            <a:chExt cx="1356" cy="2406"/>
          </a:xfrm>
        </p:grpSpPr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2561" y="1987"/>
              <a:ext cx="986" cy="1565"/>
              <a:chOff x="2561" y="1987"/>
              <a:chExt cx="986" cy="1565"/>
            </a:xfrm>
          </p:grpSpPr>
          <p:sp>
            <p:nvSpPr>
              <p:cNvPr id="22558" name="Rectangle 30"/>
              <p:cNvSpPr>
                <a:spLocks noChangeArrowheads="1"/>
              </p:cNvSpPr>
              <p:nvPr/>
            </p:nvSpPr>
            <p:spPr bwMode="auto">
              <a:xfrm>
                <a:off x="2561" y="1987"/>
                <a:ext cx="476" cy="1566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DDA9"/>
                  </a:gs>
                </a:gsLst>
                <a:lin ang="5400000" scaled="1"/>
              </a:gradFill>
              <a:ln w="2844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9" name="Rectangle 31"/>
              <p:cNvSpPr>
                <a:spLocks noChangeArrowheads="1"/>
              </p:cNvSpPr>
              <p:nvPr/>
            </p:nvSpPr>
            <p:spPr bwMode="auto">
              <a:xfrm>
                <a:off x="3072" y="3001"/>
                <a:ext cx="476" cy="552"/>
              </a:xfrm>
              <a:prstGeom prst="rect">
                <a:avLst/>
              </a:prstGeom>
              <a:gradFill rotWithShape="0">
                <a:gsLst>
                  <a:gs pos="0">
                    <a:srgbClr val="CC00FF"/>
                  </a:gs>
                  <a:gs pos="100000">
                    <a:srgbClr val="EEA9FF"/>
                  </a:gs>
                </a:gsLst>
                <a:lin ang="5400000" scaled="1"/>
              </a:gradFill>
              <a:ln w="2844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560" name="Text Box 32"/>
            <p:cNvSpPr txBox="1">
              <a:spLocks noChangeArrowheads="1"/>
            </p:cNvSpPr>
            <p:nvPr/>
          </p:nvSpPr>
          <p:spPr bwMode="auto">
            <a:xfrm>
              <a:off x="2376" y="3618"/>
              <a:ext cx="1356" cy="4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FFFFFF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Кардіальна смертність</a:t>
              </a:r>
            </a:p>
          </p:txBody>
        </p:sp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2377" y="1674"/>
              <a:ext cx="1356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FFFFFF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р=0.006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307013" y="4038600"/>
            <a:ext cx="2698750" cy="2438400"/>
            <a:chOff x="3343" y="2544"/>
            <a:chExt cx="1700" cy="1536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879" y="2881"/>
              <a:ext cx="986" cy="671"/>
              <a:chOff x="3879" y="2881"/>
              <a:chExt cx="986" cy="671"/>
            </a:xfrm>
          </p:grpSpPr>
          <p:sp>
            <p:nvSpPr>
              <p:cNvPr id="22564" name="Rectangle 36"/>
              <p:cNvSpPr>
                <a:spLocks noChangeArrowheads="1"/>
              </p:cNvSpPr>
              <p:nvPr/>
            </p:nvSpPr>
            <p:spPr bwMode="auto">
              <a:xfrm>
                <a:off x="3879" y="2881"/>
                <a:ext cx="476" cy="67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DDA9"/>
                  </a:gs>
                </a:gsLst>
                <a:lin ang="5400000" scaled="1"/>
              </a:gradFill>
              <a:ln w="2844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65" name="Rectangle 37"/>
              <p:cNvSpPr>
                <a:spLocks noChangeArrowheads="1"/>
              </p:cNvSpPr>
              <p:nvPr/>
            </p:nvSpPr>
            <p:spPr bwMode="auto">
              <a:xfrm>
                <a:off x="4390" y="3355"/>
                <a:ext cx="476" cy="198"/>
              </a:xfrm>
              <a:prstGeom prst="rect">
                <a:avLst/>
              </a:prstGeom>
              <a:gradFill rotWithShape="0">
                <a:gsLst>
                  <a:gs pos="0">
                    <a:srgbClr val="CC00FF"/>
                  </a:gs>
                  <a:gs pos="100000">
                    <a:srgbClr val="EEA9FF"/>
                  </a:gs>
                </a:gsLst>
                <a:lin ang="5400000" scaled="1"/>
              </a:gradFill>
              <a:ln w="2844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566" name="Text Box 38"/>
            <p:cNvSpPr txBox="1">
              <a:spLocks noChangeArrowheads="1"/>
            </p:cNvSpPr>
            <p:nvPr/>
          </p:nvSpPr>
          <p:spPr bwMode="auto">
            <a:xfrm>
              <a:off x="3700" y="3618"/>
              <a:ext cx="1344" cy="4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FFFFFF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1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Раптова смертність</a:t>
              </a:r>
            </a:p>
          </p:txBody>
        </p:sp>
        <p:sp>
          <p:nvSpPr>
            <p:cNvPr id="22567" name="Text Box 39"/>
            <p:cNvSpPr txBox="1">
              <a:spLocks noChangeArrowheads="1"/>
            </p:cNvSpPr>
            <p:nvPr/>
          </p:nvSpPr>
          <p:spPr bwMode="auto">
            <a:xfrm>
              <a:off x="3343" y="2544"/>
              <a:ext cx="1344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FFFFFF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р=0.048</a:t>
              </a:r>
            </a:p>
          </p:txBody>
        </p:sp>
      </p:grp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1685925" y="2219325"/>
            <a:ext cx="208280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р=0.015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1651000" y="5743575"/>
            <a:ext cx="2152650" cy="735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Загальна смертність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1236663" y="2328863"/>
            <a:ext cx="304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5842000" y="2070100"/>
            <a:ext cx="228600" cy="24765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DDA9"/>
              </a:gs>
            </a:gsLst>
            <a:lin ang="5400000" scaled="1"/>
          </a:gradFill>
          <a:ln w="2844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6188075" y="1987550"/>
            <a:ext cx="1595438" cy="41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buClr>
                <a:srgbClr val="FFC68D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 b="1">
                <a:solidFill>
                  <a:srgbClr val="FFC6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Фуросемід</a:t>
            </a:r>
          </a:p>
        </p:txBody>
      </p:sp>
      <p:sp>
        <p:nvSpPr>
          <p:cNvPr id="22573" name="Line 45"/>
          <p:cNvSpPr>
            <a:spLocks noChangeShapeType="1"/>
          </p:cNvSpPr>
          <p:nvPr/>
        </p:nvSpPr>
        <p:spPr bwMode="auto">
          <a:xfrm>
            <a:off x="1609725" y="5640388"/>
            <a:ext cx="6448425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2574" name="AutoShape 46"/>
          <p:cNvSpPr>
            <a:spLocks noChangeArrowheads="1"/>
          </p:cNvSpPr>
          <p:nvPr/>
        </p:nvSpPr>
        <p:spPr bwMode="auto">
          <a:xfrm>
            <a:off x="2540000" y="2582863"/>
            <a:ext cx="595313" cy="2787650"/>
          </a:xfrm>
          <a:custGeom>
            <a:avLst/>
            <a:gdLst>
              <a:gd name="T0" fmla="*/ 209061 w 595313"/>
              <a:gd name="T1" fmla="*/ 262372 h 2787650"/>
              <a:gd name="T2" fmla="*/ 595075 w 595313"/>
              <a:gd name="T3" fmla="*/ 1329188 h 2787650"/>
              <a:gd name="T4" fmla="*/ 485204 w 595313"/>
              <a:gd name="T5" fmla="*/ 1393825 h 2787650"/>
              <a:gd name="T6" fmla="*/ 374857 w 595313"/>
              <a:gd name="T7" fmla="*/ 1329188 h 2787650"/>
              <a:gd name="T8" fmla="*/ 138731 w 595313"/>
              <a:gd name="T9" fmla="*/ 459791 h 2787650"/>
              <a:gd name="T10" fmla="*/ 456582 w 595313"/>
              <a:gd name="T11" fmla="*/ 2327859 h 2787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95313" h="2787650">
                <a:moveTo>
                  <a:pt x="203697" y="193869"/>
                </a:moveTo>
                <a:lnTo>
                  <a:pt x="203696" y="193867"/>
                </a:lnTo>
                <a:cubicBezTo>
                  <a:pt x="233164" y="114168"/>
                  <a:pt x="265217" y="72900"/>
                  <a:pt x="297656" y="72901"/>
                </a:cubicBezTo>
                <a:cubicBezTo>
                  <a:pt x="417509" y="72901"/>
                  <a:pt x="516276" y="625632"/>
                  <a:pt x="522140" y="1329188"/>
                </a:cubicBezTo>
                <a:lnTo>
                  <a:pt x="595075" y="1329188"/>
                </a:lnTo>
                <a:lnTo>
                  <a:pt x="485204" y="1393825"/>
                </a:lnTo>
                <a:lnTo>
                  <a:pt x="374857" y="1329188"/>
                </a:lnTo>
                <a:lnTo>
                  <a:pt x="447794" y="1329188"/>
                </a:lnTo>
                <a:lnTo>
                  <a:pt x="447793" y="1329188"/>
                </a:lnTo>
                <a:cubicBezTo>
                  <a:pt x="443645" y="666772"/>
                  <a:pt x="377656" y="147315"/>
                  <a:pt x="297656" y="147315"/>
                </a:cubicBezTo>
                <a:cubicBezTo>
                  <a:pt x="268598" y="147314"/>
                  <a:pt x="240162" y="217135"/>
                  <a:pt x="215790" y="348327"/>
                </a:cubicBezTo>
                <a:close/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75" name="AutoShape 47"/>
          <p:cNvSpPr>
            <a:spLocks noChangeArrowheads="1"/>
          </p:cNvSpPr>
          <p:nvPr/>
        </p:nvSpPr>
        <p:spPr bwMode="auto">
          <a:xfrm>
            <a:off x="4681538" y="3141663"/>
            <a:ext cx="593725" cy="2787650"/>
          </a:xfrm>
          <a:custGeom>
            <a:avLst/>
            <a:gdLst>
              <a:gd name="T0" fmla="*/ 299889 w 593725"/>
              <a:gd name="T1" fmla="*/ 74338 h 2787650"/>
              <a:gd name="T2" fmla="*/ 593349 w 593725"/>
              <a:gd name="T3" fmla="*/ 1317124 h 2787650"/>
              <a:gd name="T4" fmla="*/ 519509 w 593725"/>
              <a:gd name="T5" fmla="*/ 1393825 h 2787650"/>
              <a:gd name="T6" fmla="*/ 444917 w 593725"/>
              <a:gd name="T7" fmla="*/ 1317124 h 2787650"/>
              <a:gd name="T8" fmla="*/ 113188 w 593725"/>
              <a:gd name="T9" fmla="*/ 434481 h 2787650"/>
              <a:gd name="T10" fmla="*/ 480537 w 593725"/>
              <a:gd name="T11" fmla="*/ 2353169 h 2787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93725" h="2787650">
                <a:moveTo>
                  <a:pt x="299974" y="37205"/>
                </a:moveTo>
                <a:lnTo>
                  <a:pt x="299973" y="37205"/>
                </a:lnTo>
                <a:cubicBezTo>
                  <a:pt x="436518" y="45747"/>
                  <a:pt x="548482" y="605033"/>
                  <a:pt x="556202" y="1317123"/>
                </a:cubicBezTo>
                <a:lnTo>
                  <a:pt x="593349" y="1317124"/>
                </a:lnTo>
                <a:lnTo>
                  <a:pt x="519509" y="1393825"/>
                </a:lnTo>
                <a:lnTo>
                  <a:pt x="444917" y="1317124"/>
                </a:lnTo>
                <a:lnTo>
                  <a:pt x="482069" y="1317124"/>
                </a:lnTo>
                <a:lnTo>
                  <a:pt x="482068" y="1317124"/>
                </a:lnTo>
                <a:cubicBezTo>
                  <a:pt x="476266" y="647638"/>
                  <a:pt x="396818" y="122115"/>
                  <a:pt x="299802" y="111484"/>
                </a:cubicBezTo>
                <a:close/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76" name="AutoShape 48"/>
          <p:cNvSpPr>
            <a:spLocks noChangeArrowheads="1"/>
          </p:cNvSpPr>
          <p:nvPr/>
        </p:nvSpPr>
        <p:spPr bwMode="auto">
          <a:xfrm>
            <a:off x="6973888" y="3810000"/>
            <a:ext cx="595312" cy="2786063"/>
          </a:xfrm>
          <a:custGeom>
            <a:avLst/>
            <a:gdLst>
              <a:gd name="T0" fmla="*/ 109494 w 595312"/>
              <a:gd name="T1" fmla="*/ 683440 h 2786063"/>
              <a:gd name="T2" fmla="*/ 594932 w 595312"/>
              <a:gd name="T3" fmla="*/ 1316126 h 2786063"/>
              <a:gd name="T4" fmla="*/ 520898 w 595312"/>
              <a:gd name="T5" fmla="*/ 1393032 h 2786063"/>
              <a:gd name="T6" fmla="*/ 446104 w 595312"/>
              <a:gd name="T7" fmla="*/ 1316126 h 2786063"/>
              <a:gd name="T8" fmla="*/ 113491 w 595312"/>
              <a:gd name="T9" fmla="*/ 434319 h 2786063"/>
              <a:gd name="T10" fmla="*/ 481821 w 595312"/>
              <a:gd name="T11" fmla="*/ 2351744 h 278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95312" h="2786063">
                <a:moveTo>
                  <a:pt x="86737" y="597616"/>
                </a:moveTo>
                <a:lnTo>
                  <a:pt x="86736" y="597615"/>
                </a:lnTo>
                <a:cubicBezTo>
                  <a:pt x="135722" y="245608"/>
                  <a:pt x="214157" y="37205"/>
                  <a:pt x="297656" y="37206"/>
                </a:cubicBezTo>
                <a:cubicBezTo>
                  <a:pt x="435759" y="37206"/>
                  <a:pt x="549852" y="598358"/>
                  <a:pt x="557685" y="1316127"/>
                </a:cubicBezTo>
                <a:lnTo>
                  <a:pt x="594932" y="1316126"/>
                </a:lnTo>
                <a:lnTo>
                  <a:pt x="520898" y="1393032"/>
                </a:lnTo>
                <a:lnTo>
                  <a:pt x="446104" y="1316126"/>
                </a:lnTo>
                <a:lnTo>
                  <a:pt x="483356" y="1316126"/>
                </a:lnTo>
                <a:lnTo>
                  <a:pt x="483355" y="1316126"/>
                </a:lnTo>
                <a:cubicBezTo>
                  <a:pt x="477449" y="639512"/>
                  <a:pt x="396064" y="111620"/>
                  <a:pt x="297656" y="111620"/>
                </a:cubicBezTo>
                <a:cubicBezTo>
                  <a:pt x="229682" y="111619"/>
                  <a:pt x="167120" y="366974"/>
                  <a:pt x="134477" y="777651"/>
                </a:cubicBezTo>
                <a:close/>
              </a:path>
            </a:pathLst>
          </a:custGeom>
          <a:solidFill>
            <a:srgbClr val="00CC99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3076575" y="2816225"/>
            <a:ext cx="11906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47FFD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47FF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- 53.9%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7510463" y="4332288"/>
            <a:ext cx="11906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47FFD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47FF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- 69.9%</a:t>
            </a: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5122863" y="3279775"/>
            <a:ext cx="11906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47FFD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47FFD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- 64.5%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533400"/>
            <a:ext cx="9144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buClr>
                <a:srgbClr val="FFFF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Дослідження TORIC : Результати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16000" y="2590800"/>
            <a:ext cx="7242175" cy="391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550"/>
              </a:spcBef>
              <a:spcAft>
                <a:spcPts val="963"/>
              </a:spcAft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53.9% зниження загальної смертності</a:t>
            </a:r>
          </a:p>
          <a:p>
            <a:pPr marL="339725" indent="-339725">
              <a:lnSpc>
                <a:spcPct val="100000"/>
              </a:lnSpc>
              <a:spcBef>
                <a:spcPts val="550"/>
              </a:spcBef>
              <a:spcAft>
                <a:spcPts val="963"/>
              </a:spcAft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64.5% зниження кардіальної смертності</a:t>
            </a:r>
          </a:p>
          <a:p>
            <a:pPr marL="339725" indent="-339725">
              <a:lnSpc>
                <a:spcPct val="100000"/>
              </a:lnSpc>
              <a:spcBef>
                <a:spcPts val="550"/>
              </a:spcBef>
              <a:spcAft>
                <a:spcPts val="963"/>
              </a:spcAft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69.9% зниження раптової смерті</a:t>
            </a:r>
          </a:p>
          <a:p>
            <a:pPr marL="339725" indent="-339725">
              <a:lnSpc>
                <a:spcPct val="100000"/>
              </a:lnSpc>
              <a:spcBef>
                <a:spcPts val="550"/>
              </a:spcBef>
              <a:spcAft>
                <a:spcPts val="963"/>
              </a:spcAft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Нема різниці в позакардіальній смертності</a:t>
            </a:r>
          </a:p>
          <a:p>
            <a:pPr marL="339725" indent="-339725">
              <a:lnSpc>
                <a:spcPct val="100000"/>
              </a:lnSpc>
              <a:spcBef>
                <a:spcPts val="550"/>
              </a:spcBef>
              <a:spcAft>
                <a:spcPts val="963"/>
              </a:spcAft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Доведено значне покращення  функц. класу СН по NYHA</a:t>
            </a:r>
          </a:p>
          <a:p>
            <a:pPr marL="339725" indent="-339725">
              <a:lnSpc>
                <a:spcPct val="100000"/>
              </a:lnSpc>
              <a:spcBef>
                <a:spcPts val="550"/>
              </a:spcBef>
              <a:spcAft>
                <a:spcPts val="963"/>
              </a:spcAft>
              <a:buClr>
                <a:srgbClr val="FFFF00"/>
              </a:buClr>
              <a:buSzPct val="80000"/>
              <a:buFont typeface="Wingdings" charset="2"/>
              <a:buChar char="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Кращий вплив на метаболізм  калію плазми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81013" y="1300163"/>
            <a:ext cx="8462962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>
            <a:spAutoFit/>
          </a:bodyPr>
          <a:lstStyle/>
          <a:p>
            <a:pPr>
              <a:lnSpc>
                <a:spcPct val="100000"/>
              </a:lnSpc>
              <a:buClr>
                <a:srgbClr val="FFFF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 порівнянні з фуросемідом </a:t>
            </a:r>
          </a:p>
          <a:p>
            <a:pPr>
              <a:lnSpc>
                <a:spcPct val="100000"/>
              </a:lnSpc>
              <a:buClr>
                <a:srgbClr val="FFFF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ТРИФАС забезпечив: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1"/>
          <p:cNvSpPr>
            <a:spLocks noChangeShapeType="1"/>
          </p:cNvSpPr>
          <p:nvPr/>
        </p:nvSpPr>
        <p:spPr bwMode="auto">
          <a:xfrm flipV="1">
            <a:off x="3327400" y="5611813"/>
            <a:ext cx="1588" cy="10795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4551363" y="5611813"/>
            <a:ext cx="1587" cy="10795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5775325" y="5611813"/>
            <a:ext cx="1588" cy="10795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6999288" y="5611813"/>
            <a:ext cx="1587" cy="10795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8223250" y="5611813"/>
            <a:ext cx="1588" cy="107950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111500" y="5797550"/>
            <a:ext cx="373063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329113" y="5797550"/>
            <a:ext cx="373062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175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557838" y="5797550"/>
            <a:ext cx="373062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250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780213" y="5797550"/>
            <a:ext cx="373062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325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8007350" y="5797550"/>
            <a:ext cx="373063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400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889500" y="6159500"/>
            <a:ext cx="48736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Дні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589088" y="4618038"/>
            <a:ext cx="106362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1589088" y="3870325"/>
            <a:ext cx="106362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589088" y="3122613"/>
            <a:ext cx="106362" cy="1587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1589088" y="2374900"/>
            <a:ext cx="106362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589088" y="1628775"/>
            <a:ext cx="106362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1196975" y="4495800"/>
            <a:ext cx="249238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1196975" y="3749675"/>
            <a:ext cx="249238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35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1196975" y="3001963"/>
            <a:ext cx="249238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50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1196975" y="2254250"/>
            <a:ext cx="249238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65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1196975" y="1506538"/>
            <a:ext cx="249238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80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 rot="16200000">
            <a:off x="-553244" y="3547269"/>
            <a:ext cx="2852738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Повторні госпіталізації (%)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1695450" y="5614988"/>
            <a:ext cx="6527800" cy="1587"/>
          </a:xfrm>
          <a:prstGeom prst="line">
            <a:avLst/>
          </a:prstGeom>
          <a:noFill/>
          <a:ln w="428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0" name="AutoShape 24"/>
          <p:cNvSpPr>
            <a:spLocks noChangeArrowheads="1"/>
          </p:cNvSpPr>
          <p:nvPr/>
        </p:nvSpPr>
        <p:spPr bwMode="auto">
          <a:xfrm>
            <a:off x="1695450" y="3965575"/>
            <a:ext cx="5826125" cy="1649413"/>
          </a:xfrm>
          <a:custGeom>
            <a:avLst/>
            <a:gdLst>
              <a:gd name="T0" fmla="*/ 55 w 3314"/>
              <a:gd name="T1" fmla="*/ 984 h 984"/>
              <a:gd name="T2" fmla="*/ 73 w 3314"/>
              <a:gd name="T3" fmla="*/ 962 h 984"/>
              <a:gd name="T4" fmla="*/ 101 w 3314"/>
              <a:gd name="T5" fmla="*/ 939 h 984"/>
              <a:gd name="T6" fmla="*/ 130 w 3314"/>
              <a:gd name="T7" fmla="*/ 915 h 984"/>
              <a:gd name="T8" fmla="*/ 185 w 3314"/>
              <a:gd name="T9" fmla="*/ 915 h 984"/>
              <a:gd name="T10" fmla="*/ 195 w 3314"/>
              <a:gd name="T11" fmla="*/ 894 h 984"/>
              <a:gd name="T12" fmla="*/ 240 w 3314"/>
              <a:gd name="T13" fmla="*/ 849 h 984"/>
              <a:gd name="T14" fmla="*/ 258 w 3314"/>
              <a:gd name="T15" fmla="*/ 825 h 984"/>
              <a:gd name="T16" fmla="*/ 323 w 3314"/>
              <a:gd name="T17" fmla="*/ 802 h 984"/>
              <a:gd name="T18" fmla="*/ 370 w 3314"/>
              <a:gd name="T19" fmla="*/ 778 h 984"/>
              <a:gd name="T20" fmla="*/ 399 w 3314"/>
              <a:gd name="T21" fmla="*/ 755 h 984"/>
              <a:gd name="T22" fmla="*/ 509 w 3314"/>
              <a:gd name="T23" fmla="*/ 708 h 984"/>
              <a:gd name="T24" fmla="*/ 547 w 3314"/>
              <a:gd name="T25" fmla="*/ 683 h 984"/>
              <a:gd name="T26" fmla="*/ 649 w 3314"/>
              <a:gd name="T27" fmla="*/ 683 h 984"/>
              <a:gd name="T28" fmla="*/ 657 w 3314"/>
              <a:gd name="T29" fmla="*/ 611 h 984"/>
              <a:gd name="T30" fmla="*/ 733 w 3314"/>
              <a:gd name="T31" fmla="*/ 611 h 984"/>
              <a:gd name="T32" fmla="*/ 751 w 3314"/>
              <a:gd name="T33" fmla="*/ 586 h 984"/>
              <a:gd name="T34" fmla="*/ 816 w 3314"/>
              <a:gd name="T35" fmla="*/ 561 h 984"/>
              <a:gd name="T36" fmla="*/ 871 w 3314"/>
              <a:gd name="T37" fmla="*/ 538 h 984"/>
              <a:gd name="T38" fmla="*/ 955 w 3314"/>
              <a:gd name="T39" fmla="*/ 513 h 984"/>
              <a:gd name="T40" fmla="*/ 1020 w 3314"/>
              <a:gd name="T41" fmla="*/ 486 h 984"/>
              <a:gd name="T42" fmla="*/ 1030 w 3314"/>
              <a:gd name="T43" fmla="*/ 461 h 984"/>
              <a:gd name="T44" fmla="*/ 1142 w 3314"/>
              <a:gd name="T45" fmla="*/ 436 h 984"/>
              <a:gd name="T46" fmla="*/ 1178 w 3314"/>
              <a:gd name="T47" fmla="*/ 436 h 984"/>
              <a:gd name="T48" fmla="*/ 1197 w 3314"/>
              <a:gd name="T49" fmla="*/ 409 h 984"/>
              <a:gd name="T50" fmla="*/ 1280 w 3314"/>
              <a:gd name="T51" fmla="*/ 359 h 984"/>
              <a:gd name="T52" fmla="*/ 1364 w 3314"/>
              <a:gd name="T53" fmla="*/ 333 h 984"/>
              <a:gd name="T54" fmla="*/ 1596 w 3314"/>
              <a:gd name="T55" fmla="*/ 333 h 984"/>
              <a:gd name="T56" fmla="*/ 1633 w 3314"/>
              <a:gd name="T57" fmla="*/ 281 h 984"/>
              <a:gd name="T58" fmla="*/ 1875 w 3314"/>
              <a:gd name="T59" fmla="*/ 252 h 984"/>
              <a:gd name="T60" fmla="*/ 1950 w 3314"/>
              <a:gd name="T61" fmla="*/ 252 h 984"/>
              <a:gd name="T62" fmla="*/ 2070 w 3314"/>
              <a:gd name="T63" fmla="*/ 226 h 984"/>
              <a:gd name="T64" fmla="*/ 2135 w 3314"/>
              <a:gd name="T65" fmla="*/ 199 h 984"/>
              <a:gd name="T66" fmla="*/ 2292 w 3314"/>
              <a:gd name="T67" fmla="*/ 172 h 984"/>
              <a:gd name="T68" fmla="*/ 2321 w 3314"/>
              <a:gd name="T69" fmla="*/ 145 h 984"/>
              <a:gd name="T70" fmla="*/ 2329 w 3314"/>
              <a:gd name="T71" fmla="*/ 117 h 984"/>
              <a:gd name="T72" fmla="*/ 2394 w 3314"/>
              <a:gd name="T73" fmla="*/ 90 h 984"/>
              <a:gd name="T74" fmla="*/ 2626 w 3314"/>
              <a:gd name="T75" fmla="*/ 62 h 984"/>
              <a:gd name="T76" fmla="*/ 2673 w 3314"/>
              <a:gd name="T77" fmla="*/ 35 h 984"/>
              <a:gd name="T78" fmla="*/ 2897 w 3314"/>
              <a:gd name="T79" fmla="*/ 35 h 984"/>
              <a:gd name="T80" fmla="*/ 3296 w 3314"/>
              <a:gd name="T81" fmla="*/ 35 h 984"/>
              <a:gd name="T82" fmla="*/ 3314 w 3314"/>
              <a:gd name="T83" fmla="*/ 0 h 984"/>
              <a:gd name="T84" fmla="*/ 0 w 3314"/>
              <a:gd name="T85" fmla="*/ 0 h 984"/>
              <a:gd name="T86" fmla="*/ 3314 w 3314"/>
              <a:gd name="T87" fmla="*/ 98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T84" t="T85" r="T86" b="T87"/>
            <a:pathLst>
              <a:path w="3314" h="984">
                <a:moveTo>
                  <a:pt x="0" y="984"/>
                </a:moveTo>
                <a:lnTo>
                  <a:pt x="55" y="984"/>
                </a:lnTo>
                <a:lnTo>
                  <a:pt x="73" y="984"/>
                </a:lnTo>
                <a:lnTo>
                  <a:pt x="73" y="962"/>
                </a:lnTo>
                <a:lnTo>
                  <a:pt x="101" y="962"/>
                </a:lnTo>
                <a:lnTo>
                  <a:pt x="101" y="939"/>
                </a:lnTo>
                <a:lnTo>
                  <a:pt x="130" y="939"/>
                </a:lnTo>
                <a:lnTo>
                  <a:pt x="130" y="915"/>
                </a:lnTo>
                <a:lnTo>
                  <a:pt x="156" y="915"/>
                </a:lnTo>
                <a:lnTo>
                  <a:pt x="185" y="915"/>
                </a:lnTo>
                <a:lnTo>
                  <a:pt x="185" y="894"/>
                </a:lnTo>
                <a:lnTo>
                  <a:pt x="195" y="894"/>
                </a:lnTo>
                <a:lnTo>
                  <a:pt x="195" y="849"/>
                </a:lnTo>
                <a:lnTo>
                  <a:pt x="240" y="849"/>
                </a:lnTo>
                <a:lnTo>
                  <a:pt x="240" y="825"/>
                </a:lnTo>
                <a:lnTo>
                  <a:pt x="258" y="825"/>
                </a:lnTo>
                <a:lnTo>
                  <a:pt x="323" y="825"/>
                </a:lnTo>
                <a:lnTo>
                  <a:pt x="323" y="802"/>
                </a:lnTo>
                <a:lnTo>
                  <a:pt x="370" y="802"/>
                </a:lnTo>
                <a:lnTo>
                  <a:pt x="370" y="778"/>
                </a:lnTo>
                <a:lnTo>
                  <a:pt x="399" y="778"/>
                </a:lnTo>
                <a:lnTo>
                  <a:pt x="399" y="755"/>
                </a:lnTo>
                <a:lnTo>
                  <a:pt x="509" y="755"/>
                </a:lnTo>
                <a:lnTo>
                  <a:pt x="509" y="708"/>
                </a:lnTo>
                <a:lnTo>
                  <a:pt x="547" y="708"/>
                </a:lnTo>
                <a:lnTo>
                  <a:pt x="547" y="683"/>
                </a:lnTo>
                <a:lnTo>
                  <a:pt x="639" y="683"/>
                </a:lnTo>
                <a:lnTo>
                  <a:pt x="649" y="683"/>
                </a:lnTo>
                <a:lnTo>
                  <a:pt x="649" y="611"/>
                </a:lnTo>
                <a:lnTo>
                  <a:pt x="657" y="611"/>
                </a:lnTo>
                <a:lnTo>
                  <a:pt x="696" y="611"/>
                </a:lnTo>
                <a:lnTo>
                  <a:pt x="733" y="611"/>
                </a:lnTo>
                <a:lnTo>
                  <a:pt x="733" y="586"/>
                </a:lnTo>
                <a:lnTo>
                  <a:pt x="751" y="586"/>
                </a:lnTo>
                <a:lnTo>
                  <a:pt x="751" y="561"/>
                </a:lnTo>
                <a:lnTo>
                  <a:pt x="816" y="561"/>
                </a:lnTo>
                <a:lnTo>
                  <a:pt x="816" y="538"/>
                </a:lnTo>
                <a:lnTo>
                  <a:pt x="871" y="538"/>
                </a:lnTo>
                <a:lnTo>
                  <a:pt x="871" y="513"/>
                </a:lnTo>
                <a:lnTo>
                  <a:pt x="955" y="513"/>
                </a:lnTo>
                <a:lnTo>
                  <a:pt x="955" y="486"/>
                </a:lnTo>
                <a:lnTo>
                  <a:pt x="1020" y="486"/>
                </a:lnTo>
                <a:lnTo>
                  <a:pt x="1030" y="486"/>
                </a:lnTo>
                <a:lnTo>
                  <a:pt x="1030" y="461"/>
                </a:lnTo>
                <a:lnTo>
                  <a:pt x="1142" y="461"/>
                </a:lnTo>
                <a:lnTo>
                  <a:pt x="1142" y="436"/>
                </a:lnTo>
                <a:lnTo>
                  <a:pt x="1168" y="436"/>
                </a:lnTo>
                <a:lnTo>
                  <a:pt x="1178" y="436"/>
                </a:lnTo>
                <a:lnTo>
                  <a:pt x="1197" y="436"/>
                </a:lnTo>
                <a:lnTo>
                  <a:pt x="1197" y="409"/>
                </a:lnTo>
                <a:lnTo>
                  <a:pt x="1280" y="409"/>
                </a:lnTo>
                <a:lnTo>
                  <a:pt x="1280" y="359"/>
                </a:lnTo>
                <a:lnTo>
                  <a:pt x="1364" y="359"/>
                </a:lnTo>
                <a:lnTo>
                  <a:pt x="1364" y="333"/>
                </a:lnTo>
                <a:lnTo>
                  <a:pt x="1392" y="333"/>
                </a:lnTo>
                <a:lnTo>
                  <a:pt x="1596" y="333"/>
                </a:lnTo>
                <a:lnTo>
                  <a:pt x="1633" y="333"/>
                </a:lnTo>
                <a:lnTo>
                  <a:pt x="1633" y="281"/>
                </a:lnTo>
                <a:lnTo>
                  <a:pt x="1875" y="281"/>
                </a:lnTo>
                <a:lnTo>
                  <a:pt x="1875" y="252"/>
                </a:lnTo>
                <a:lnTo>
                  <a:pt x="1893" y="252"/>
                </a:lnTo>
                <a:lnTo>
                  <a:pt x="1950" y="252"/>
                </a:lnTo>
                <a:lnTo>
                  <a:pt x="1950" y="226"/>
                </a:lnTo>
                <a:lnTo>
                  <a:pt x="2070" y="226"/>
                </a:lnTo>
                <a:lnTo>
                  <a:pt x="2070" y="199"/>
                </a:lnTo>
                <a:lnTo>
                  <a:pt x="2135" y="199"/>
                </a:lnTo>
                <a:lnTo>
                  <a:pt x="2135" y="172"/>
                </a:lnTo>
                <a:lnTo>
                  <a:pt x="2292" y="172"/>
                </a:lnTo>
                <a:lnTo>
                  <a:pt x="2292" y="145"/>
                </a:lnTo>
                <a:lnTo>
                  <a:pt x="2321" y="145"/>
                </a:lnTo>
                <a:lnTo>
                  <a:pt x="2329" y="145"/>
                </a:lnTo>
                <a:lnTo>
                  <a:pt x="2329" y="117"/>
                </a:lnTo>
                <a:lnTo>
                  <a:pt x="2394" y="117"/>
                </a:lnTo>
                <a:lnTo>
                  <a:pt x="2394" y="90"/>
                </a:lnTo>
                <a:lnTo>
                  <a:pt x="2626" y="90"/>
                </a:lnTo>
                <a:lnTo>
                  <a:pt x="2626" y="62"/>
                </a:lnTo>
                <a:lnTo>
                  <a:pt x="2673" y="62"/>
                </a:lnTo>
                <a:lnTo>
                  <a:pt x="2673" y="35"/>
                </a:lnTo>
                <a:lnTo>
                  <a:pt x="2738" y="35"/>
                </a:lnTo>
                <a:lnTo>
                  <a:pt x="2897" y="35"/>
                </a:lnTo>
                <a:lnTo>
                  <a:pt x="3249" y="35"/>
                </a:lnTo>
                <a:lnTo>
                  <a:pt x="3296" y="35"/>
                </a:lnTo>
                <a:lnTo>
                  <a:pt x="3314" y="35"/>
                </a:lnTo>
                <a:lnTo>
                  <a:pt x="3314" y="0"/>
                </a:lnTo>
              </a:path>
            </a:pathLst>
          </a:custGeom>
          <a:noFill/>
          <a:ln w="76320">
            <a:solidFill>
              <a:srgbClr val="FF9900"/>
            </a:solidFill>
            <a:round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V="1">
            <a:off x="1695450" y="1625600"/>
            <a:ext cx="1588" cy="3992563"/>
          </a:xfrm>
          <a:prstGeom prst="line">
            <a:avLst/>
          </a:prstGeom>
          <a:noFill/>
          <a:ln w="428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692275" y="4598988"/>
            <a:ext cx="5821363" cy="1038225"/>
            <a:chOff x="1066" y="2897"/>
            <a:chExt cx="3667" cy="654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066" y="3300"/>
              <a:ext cx="1182" cy="251"/>
              <a:chOff x="1066" y="3300"/>
              <a:chExt cx="1182" cy="251"/>
            </a:xfrm>
          </p:grpSpPr>
          <p:sp>
            <p:nvSpPr>
              <p:cNvPr id="24604" name="Rectangle 28"/>
              <p:cNvSpPr>
                <a:spLocks noChangeArrowheads="1"/>
              </p:cNvSpPr>
              <p:nvPr/>
            </p:nvSpPr>
            <p:spPr bwMode="auto">
              <a:xfrm>
                <a:off x="1068" y="3523"/>
                <a:ext cx="37" cy="28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05" name="Line 29"/>
              <p:cNvSpPr>
                <a:spLocks noChangeShapeType="1"/>
              </p:cNvSpPr>
              <p:nvPr/>
            </p:nvSpPr>
            <p:spPr bwMode="auto">
              <a:xfrm>
                <a:off x="1068" y="3523"/>
                <a:ext cx="3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6" name="Line 30"/>
              <p:cNvSpPr>
                <a:spLocks noChangeShapeType="1"/>
              </p:cNvSpPr>
              <p:nvPr/>
            </p:nvSpPr>
            <p:spPr bwMode="auto">
              <a:xfrm>
                <a:off x="1105" y="3523"/>
                <a:ext cx="1" cy="27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7" name="Line 31"/>
              <p:cNvSpPr>
                <a:spLocks noChangeShapeType="1"/>
              </p:cNvSpPr>
              <p:nvPr/>
            </p:nvSpPr>
            <p:spPr bwMode="auto">
              <a:xfrm flipH="1">
                <a:off x="1065" y="3551"/>
                <a:ext cx="41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8" name="Line 32"/>
              <p:cNvSpPr>
                <a:spLocks noChangeShapeType="1"/>
              </p:cNvSpPr>
              <p:nvPr/>
            </p:nvSpPr>
            <p:spPr bwMode="auto">
              <a:xfrm flipV="1">
                <a:off x="1068" y="3521"/>
                <a:ext cx="1" cy="3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9" name="Rectangle 33"/>
              <p:cNvSpPr>
                <a:spLocks noChangeArrowheads="1"/>
              </p:cNvSpPr>
              <p:nvPr/>
            </p:nvSpPr>
            <p:spPr bwMode="auto">
              <a:xfrm>
                <a:off x="1113" y="3510"/>
                <a:ext cx="30" cy="13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10" name="Line 34"/>
              <p:cNvSpPr>
                <a:spLocks noChangeShapeType="1"/>
              </p:cNvSpPr>
              <p:nvPr/>
            </p:nvSpPr>
            <p:spPr bwMode="auto">
              <a:xfrm flipV="1">
                <a:off x="1113" y="3509"/>
                <a:ext cx="3" cy="16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1" name="Line 35"/>
              <p:cNvSpPr>
                <a:spLocks noChangeShapeType="1"/>
              </p:cNvSpPr>
              <p:nvPr/>
            </p:nvSpPr>
            <p:spPr bwMode="auto">
              <a:xfrm>
                <a:off x="1113" y="3510"/>
                <a:ext cx="3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2" name="Line 36"/>
              <p:cNvSpPr>
                <a:spLocks noChangeShapeType="1"/>
              </p:cNvSpPr>
              <p:nvPr/>
            </p:nvSpPr>
            <p:spPr bwMode="auto">
              <a:xfrm>
                <a:off x="1143" y="3510"/>
                <a:ext cx="1" cy="1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3" name="Line 37"/>
              <p:cNvSpPr>
                <a:spLocks noChangeShapeType="1"/>
              </p:cNvSpPr>
              <p:nvPr/>
            </p:nvSpPr>
            <p:spPr bwMode="auto">
              <a:xfrm flipH="1">
                <a:off x="1111" y="3523"/>
                <a:ext cx="34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4" name="Rectangle 38"/>
              <p:cNvSpPr>
                <a:spLocks noChangeArrowheads="1"/>
              </p:cNvSpPr>
              <p:nvPr/>
            </p:nvSpPr>
            <p:spPr bwMode="auto">
              <a:xfrm>
                <a:off x="1129" y="3496"/>
                <a:ext cx="20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15" name="Line 39"/>
              <p:cNvSpPr>
                <a:spLocks noChangeShapeType="1"/>
              </p:cNvSpPr>
              <p:nvPr/>
            </p:nvSpPr>
            <p:spPr bwMode="auto">
              <a:xfrm>
                <a:off x="1129" y="3496"/>
                <a:ext cx="2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6" name="Line 40"/>
              <p:cNvSpPr>
                <a:spLocks noChangeShapeType="1"/>
              </p:cNvSpPr>
              <p:nvPr/>
            </p:nvSpPr>
            <p:spPr bwMode="auto">
              <a:xfrm>
                <a:off x="1149" y="3496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7" name="Line 41"/>
              <p:cNvSpPr>
                <a:spLocks noChangeShapeType="1"/>
              </p:cNvSpPr>
              <p:nvPr/>
            </p:nvSpPr>
            <p:spPr bwMode="auto">
              <a:xfrm flipH="1">
                <a:off x="1127" y="3524"/>
                <a:ext cx="24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8" name="Line 42"/>
              <p:cNvSpPr>
                <a:spLocks noChangeShapeType="1"/>
              </p:cNvSpPr>
              <p:nvPr/>
            </p:nvSpPr>
            <p:spPr bwMode="auto">
              <a:xfrm flipV="1">
                <a:off x="1129" y="3494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9" name="Rectangle 43"/>
              <p:cNvSpPr>
                <a:spLocks noChangeArrowheads="1"/>
              </p:cNvSpPr>
              <p:nvPr/>
            </p:nvSpPr>
            <p:spPr bwMode="auto">
              <a:xfrm>
                <a:off x="1149" y="3496"/>
                <a:ext cx="6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20" name="Line 44"/>
              <p:cNvSpPr>
                <a:spLocks noChangeShapeType="1"/>
              </p:cNvSpPr>
              <p:nvPr/>
            </p:nvSpPr>
            <p:spPr bwMode="auto">
              <a:xfrm>
                <a:off x="1149" y="3496"/>
                <a:ext cx="5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1" name="Line 45"/>
              <p:cNvSpPr>
                <a:spLocks noChangeShapeType="1"/>
              </p:cNvSpPr>
              <p:nvPr/>
            </p:nvSpPr>
            <p:spPr bwMode="auto">
              <a:xfrm>
                <a:off x="1154" y="3496"/>
                <a:ext cx="3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2" name="Line 46"/>
              <p:cNvSpPr>
                <a:spLocks noChangeShapeType="1"/>
              </p:cNvSpPr>
              <p:nvPr/>
            </p:nvSpPr>
            <p:spPr bwMode="auto">
              <a:xfrm flipH="1">
                <a:off x="1147" y="3524"/>
                <a:ext cx="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3" name="Line 47"/>
              <p:cNvSpPr>
                <a:spLocks noChangeShapeType="1"/>
              </p:cNvSpPr>
              <p:nvPr/>
            </p:nvSpPr>
            <p:spPr bwMode="auto">
              <a:xfrm flipV="1">
                <a:off x="1149" y="3494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4" name="Rectangle 48"/>
              <p:cNvSpPr>
                <a:spLocks noChangeArrowheads="1"/>
              </p:cNvSpPr>
              <p:nvPr/>
            </p:nvSpPr>
            <p:spPr bwMode="auto">
              <a:xfrm>
                <a:off x="1191" y="3496"/>
                <a:ext cx="21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25" name="Line 49"/>
              <p:cNvSpPr>
                <a:spLocks noChangeShapeType="1"/>
              </p:cNvSpPr>
              <p:nvPr/>
            </p:nvSpPr>
            <p:spPr bwMode="auto">
              <a:xfrm>
                <a:off x="1191" y="3496"/>
                <a:ext cx="21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6" name="Line 50"/>
              <p:cNvSpPr>
                <a:spLocks noChangeShapeType="1"/>
              </p:cNvSpPr>
              <p:nvPr/>
            </p:nvSpPr>
            <p:spPr bwMode="auto">
              <a:xfrm>
                <a:off x="1212" y="3496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7" name="Line 51"/>
              <p:cNvSpPr>
                <a:spLocks noChangeShapeType="1"/>
              </p:cNvSpPr>
              <p:nvPr/>
            </p:nvSpPr>
            <p:spPr bwMode="auto">
              <a:xfrm flipH="1">
                <a:off x="1189" y="3524"/>
                <a:ext cx="25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8" name="Line 52"/>
              <p:cNvSpPr>
                <a:spLocks noChangeShapeType="1"/>
              </p:cNvSpPr>
              <p:nvPr/>
            </p:nvSpPr>
            <p:spPr bwMode="auto">
              <a:xfrm flipV="1">
                <a:off x="1191" y="3494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9" name="Rectangle 53"/>
              <p:cNvSpPr>
                <a:spLocks noChangeArrowheads="1"/>
              </p:cNvSpPr>
              <p:nvPr/>
            </p:nvSpPr>
            <p:spPr bwMode="auto">
              <a:xfrm>
                <a:off x="1212" y="3496"/>
                <a:ext cx="18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1212" y="3496"/>
                <a:ext cx="1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1" name="Line 55"/>
              <p:cNvSpPr>
                <a:spLocks noChangeShapeType="1"/>
              </p:cNvSpPr>
              <p:nvPr/>
            </p:nvSpPr>
            <p:spPr bwMode="auto">
              <a:xfrm>
                <a:off x="1230" y="3496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2" name="Line 56"/>
              <p:cNvSpPr>
                <a:spLocks noChangeShapeType="1"/>
              </p:cNvSpPr>
              <p:nvPr/>
            </p:nvSpPr>
            <p:spPr bwMode="auto">
              <a:xfrm flipH="1">
                <a:off x="1210" y="3524"/>
                <a:ext cx="21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3" name="Line 57"/>
              <p:cNvSpPr>
                <a:spLocks noChangeShapeType="1"/>
              </p:cNvSpPr>
              <p:nvPr/>
            </p:nvSpPr>
            <p:spPr bwMode="auto">
              <a:xfrm flipV="1">
                <a:off x="1212" y="3494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1243" y="3471"/>
                <a:ext cx="30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35" name="Line 59"/>
              <p:cNvSpPr>
                <a:spLocks noChangeShapeType="1"/>
              </p:cNvSpPr>
              <p:nvPr/>
            </p:nvSpPr>
            <p:spPr bwMode="auto">
              <a:xfrm>
                <a:off x="1243" y="3471"/>
                <a:ext cx="3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6" name="Line 60"/>
              <p:cNvSpPr>
                <a:spLocks noChangeShapeType="1"/>
              </p:cNvSpPr>
              <p:nvPr/>
            </p:nvSpPr>
            <p:spPr bwMode="auto">
              <a:xfrm>
                <a:off x="1273" y="3471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 flipH="1">
                <a:off x="1240" y="3500"/>
                <a:ext cx="34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 flipV="1">
                <a:off x="1243" y="3470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9" name="Rectangle 63"/>
              <p:cNvSpPr>
                <a:spLocks noChangeArrowheads="1"/>
              </p:cNvSpPr>
              <p:nvPr/>
            </p:nvSpPr>
            <p:spPr bwMode="auto">
              <a:xfrm>
                <a:off x="1273" y="3471"/>
                <a:ext cx="8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1273" y="3471"/>
                <a:ext cx="8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1281" y="3471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 flipH="1">
                <a:off x="1271" y="3500"/>
                <a:ext cx="12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 flipV="1">
                <a:off x="1273" y="3470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4" name="Rectangle 68"/>
              <p:cNvSpPr>
                <a:spLocks noChangeArrowheads="1"/>
              </p:cNvSpPr>
              <p:nvPr/>
            </p:nvSpPr>
            <p:spPr bwMode="auto">
              <a:xfrm>
                <a:off x="1319" y="3471"/>
                <a:ext cx="16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1319" y="3471"/>
                <a:ext cx="15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1334" y="3471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7" name="Line 71"/>
              <p:cNvSpPr>
                <a:spLocks noChangeShapeType="1"/>
              </p:cNvSpPr>
              <p:nvPr/>
            </p:nvSpPr>
            <p:spPr bwMode="auto">
              <a:xfrm flipH="1">
                <a:off x="1318" y="3500"/>
                <a:ext cx="1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8" name="Line 72"/>
              <p:cNvSpPr>
                <a:spLocks noChangeShapeType="1"/>
              </p:cNvSpPr>
              <p:nvPr/>
            </p:nvSpPr>
            <p:spPr bwMode="auto">
              <a:xfrm flipV="1">
                <a:off x="1319" y="3470"/>
                <a:ext cx="3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9" name="Rectangle 73"/>
              <p:cNvSpPr>
                <a:spLocks noChangeArrowheads="1"/>
              </p:cNvSpPr>
              <p:nvPr/>
            </p:nvSpPr>
            <p:spPr bwMode="auto">
              <a:xfrm>
                <a:off x="1334" y="3471"/>
                <a:ext cx="20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50" name="Line 74"/>
              <p:cNvSpPr>
                <a:spLocks noChangeShapeType="1"/>
              </p:cNvSpPr>
              <p:nvPr/>
            </p:nvSpPr>
            <p:spPr bwMode="auto">
              <a:xfrm>
                <a:off x="1334" y="3471"/>
                <a:ext cx="2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1" name="Line 75"/>
              <p:cNvSpPr>
                <a:spLocks noChangeShapeType="1"/>
              </p:cNvSpPr>
              <p:nvPr/>
            </p:nvSpPr>
            <p:spPr bwMode="auto">
              <a:xfrm>
                <a:off x="1354" y="3471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2" name="Line 76"/>
              <p:cNvSpPr>
                <a:spLocks noChangeShapeType="1"/>
              </p:cNvSpPr>
              <p:nvPr/>
            </p:nvSpPr>
            <p:spPr bwMode="auto">
              <a:xfrm flipH="1">
                <a:off x="1331" y="3500"/>
                <a:ext cx="24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3" name="Line 77"/>
              <p:cNvSpPr>
                <a:spLocks noChangeShapeType="1"/>
              </p:cNvSpPr>
              <p:nvPr/>
            </p:nvSpPr>
            <p:spPr bwMode="auto">
              <a:xfrm flipV="1">
                <a:off x="1334" y="3470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4" name="Rectangle 78"/>
              <p:cNvSpPr>
                <a:spLocks noChangeArrowheads="1"/>
              </p:cNvSpPr>
              <p:nvPr/>
            </p:nvSpPr>
            <p:spPr bwMode="auto">
              <a:xfrm>
                <a:off x="1340" y="3482"/>
                <a:ext cx="30" cy="5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55" name="Line 79"/>
              <p:cNvSpPr>
                <a:spLocks noChangeShapeType="1"/>
              </p:cNvSpPr>
              <p:nvPr/>
            </p:nvSpPr>
            <p:spPr bwMode="auto">
              <a:xfrm flipV="1">
                <a:off x="1340" y="3480"/>
                <a:ext cx="3" cy="9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6" name="Line 80"/>
              <p:cNvSpPr>
                <a:spLocks noChangeShapeType="1"/>
              </p:cNvSpPr>
              <p:nvPr/>
            </p:nvSpPr>
            <p:spPr bwMode="auto">
              <a:xfrm>
                <a:off x="1340" y="3482"/>
                <a:ext cx="3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7" name="Line 81"/>
              <p:cNvSpPr>
                <a:spLocks noChangeShapeType="1"/>
              </p:cNvSpPr>
              <p:nvPr/>
            </p:nvSpPr>
            <p:spPr bwMode="auto">
              <a:xfrm>
                <a:off x="1369" y="3482"/>
                <a:ext cx="1" cy="5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8" name="Line 82"/>
              <p:cNvSpPr>
                <a:spLocks noChangeShapeType="1"/>
              </p:cNvSpPr>
              <p:nvPr/>
            </p:nvSpPr>
            <p:spPr bwMode="auto">
              <a:xfrm flipH="1">
                <a:off x="1337" y="3486"/>
                <a:ext cx="34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9" name="Rectangle 83"/>
              <p:cNvSpPr>
                <a:spLocks noChangeArrowheads="1"/>
              </p:cNvSpPr>
              <p:nvPr/>
            </p:nvSpPr>
            <p:spPr bwMode="auto">
              <a:xfrm>
                <a:off x="1367" y="3445"/>
                <a:ext cx="39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60" name="Line 84"/>
              <p:cNvSpPr>
                <a:spLocks noChangeShapeType="1"/>
              </p:cNvSpPr>
              <p:nvPr/>
            </p:nvSpPr>
            <p:spPr bwMode="auto">
              <a:xfrm>
                <a:off x="1367" y="3445"/>
                <a:ext cx="39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1" name="Line 85"/>
              <p:cNvSpPr>
                <a:spLocks noChangeShapeType="1"/>
              </p:cNvSpPr>
              <p:nvPr/>
            </p:nvSpPr>
            <p:spPr bwMode="auto">
              <a:xfrm>
                <a:off x="1406" y="3445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2" name="Line 86"/>
              <p:cNvSpPr>
                <a:spLocks noChangeShapeType="1"/>
              </p:cNvSpPr>
              <p:nvPr/>
            </p:nvSpPr>
            <p:spPr bwMode="auto">
              <a:xfrm flipH="1">
                <a:off x="1365" y="3473"/>
                <a:ext cx="4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3" name="Line 87"/>
              <p:cNvSpPr>
                <a:spLocks noChangeShapeType="1"/>
              </p:cNvSpPr>
              <p:nvPr/>
            </p:nvSpPr>
            <p:spPr bwMode="auto">
              <a:xfrm flipV="1">
                <a:off x="1367" y="3443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4" name="Rectangle 88"/>
              <p:cNvSpPr>
                <a:spLocks noChangeArrowheads="1"/>
              </p:cNvSpPr>
              <p:nvPr/>
            </p:nvSpPr>
            <p:spPr bwMode="auto">
              <a:xfrm>
                <a:off x="1445" y="3445"/>
                <a:ext cx="33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65" name="Line 89"/>
              <p:cNvSpPr>
                <a:spLocks noChangeShapeType="1"/>
              </p:cNvSpPr>
              <p:nvPr/>
            </p:nvSpPr>
            <p:spPr bwMode="auto">
              <a:xfrm>
                <a:off x="1445" y="3445"/>
                <a:ext cx="33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6" name="Line 90"/>
              <p:cNvSpPr>
                <a:spLocks noChangeShapeType="1"/>
              </p:cNvSpPr>
              <p:nvPr/>
            </p:nvSpPr>
            <p:spPr bwMode="auto">
              <a:xfrm>
                <a:off x="1478" y="3445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7" name="Line 91"/>
              <p:cNvSpPr>
                <a:spLocks noChangeShapeType="1"/>
              </p:cNvSpPr>
              <p:nvPr/>
            </p:nvSpPr>
            <p:spPr bwMode="auto">
              <a:xfrm flipH="1">
                <a:off x="1443" y="3473"/>
                <a:ext cx="3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8" name="Line 92"/>
              <p:cNvSpPr>
                <a:spLocks noChangeShapeType="1"/>
              </p:cNvSpPr>
              <p:nvPr/>
            </p:nvSpPr>
            <p:spPr bwMode="auto">
              <a:xfrm flipV="1">
                <a:off x="1445" y="3443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9" name="Rectangle 93"/>
              <p:cNvSpPr>
                <a:spLocks noChangeArrowheads="1"/>
              </p:cNvSpPr>
              <p:nvPr/>
            </p:nvSpPr>
            <p:spPr bwMode="auto">
              <a:xfrm>
                <a:off x="1478" y="3445"/>
                <a:ext cx="5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70" name="Line 94"/>
              <p:cNvSpPr>
                <a:spLocks noChangeShapeType="1"/>
              </p:cNvSpPr>
              <p:nvPr/>
            </p:nvSpPr>
            <p:spPr bwMode="auto">
              <a:xfrm>
                <a:off x="1478" y="3445"/>
                <a:ext cx="4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1" name="Line 95"/>
              <p:cNvSpPr>
                <a:spLocks noChangeShapeType="1"/>
              </p:cNvSpPr>
              <p:nvPr/>
            </p:nvSpPr>
            <p:spPr bwMode="auto">
              <a:xfrm>
                <a:off x="1482" y="3445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2" name="Line 96"/>
              <p:cNvSpPr>
                <a:spLocks noChangeShapeType="1"/>
              </p:cNvSpPr>
              <p:nvPr/>
            </p:nvSpPr>
            <p:spPr bwMode="auto">
              <a:xfrm flipH="1">
                <a:off x="1476" y="3473"/>
                <a:ext cx="8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3" name="Line 97"/>
              <p:cNvSpPr>
                <a:spLocks noChangeShapeType="1"/>
              </p:cNvSpPr>
              <p:nvPr/>
            </p:nvSpPr>
            <p:spPr bwMode="auto">
              <a:xfrm flipV="1">
                <a:off x="1478" y="3443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4" name="Rectangle 98"/>
              <p:cNvSpPr>
                <a:spLocks noChangeArrowheads="1"/>
              </p:cNvSpPr>
              <p:nvPr/>
            </p:nvSpPr>
            <p:spPr bwMode="auto">
              <a:xfrm>
                <a:off x="1521" y="3445"/>
                <a:ext cx="39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75" name="Line 99"/>
              <p:cNvSpPr>
                <a:spLocks noChangeShapeType="1"/>
              </p:cNvSpPr>
              <p:nvPr/>
            </p:nvSpPr>
            <p:spPr bwMode="auto">
              <a:xfrm>
                <a:off x="1521" y="3445"/>
                <a:ext cx="39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6" name="Line 100"/>
              <p:cNvSpPr>
                <a:spLocks noChangeShapeType="1"/>
              </p:cNvSpPr>
              <p:nvPr/>
            </p:nvSpPr>
            <p:spPr bwMode="auto">
              <a:xfrm>
                <a:off x="1560" y="3445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7" name="Line 101"/>
              <p:cNvSpPr>
                <a:spLocks noChangeShapeType="1"/>
              </p:cNvSpPr>
              <p:nvPr/>
            </p:nvSpPr>
            <p:spPr bwMode="auto">
              <a:xfrm flipH="1">
                <a:off x="1519" y="3473"/>
                <a:ext cx="4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8" name="Line 102"/>
              <p:cNvSpPr>
                <a:spLocks noChangeShapeType="1"/>
              </p:cNvSpPr>
              <p:nvPr/>
            </p:nvSpPr>
            <p:spPr bwMode="auto">
              <a:xfrm flipV="1">
                <a:off x="1521" y="3443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" name="Rectangle 103"/>
              <p:cNvSpPr>
                <a:spLocks noChangeArrowheads="1"/>
              </p:cNvSpPr>
              <p:nvPr/>
            </p:nvSpPr>
            <p:spPr bwMode="auto">
              <a:xfrm>
                <a:off x="1596" y="3445"/>
                <a:ext cx="37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80" name="Line 104"/>
              <p:cNvSpPr>
                <a:spLocks noChangeShapeType="1"/>
              </p:cNvSpPr>
              <p:nvPr/>
            </p:nvSpPr>
            <p:spPr bwMode="auto">
              <a:xfrm>
                <a:off x="1596" y="3445"/>
                <a:ext cx="36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" name="Line 105"/>
              <p:cNvSpPr>
                <a:spLocks noChangeShapeType="1"/>
              </p:cNvSpPr>
              <p:nvPr/>
            </p:nvSpPr>
            <p:spPr bwMode="auto">
              <a:xfrm>
                <a:off x="1632" y="3445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2" name="Line 106"/>
              <p:cNvSpPr>
                <a:spLocks noChangeShapeType="1"/>
              </p:cNvSpPr>
              <p:nvPr/>
            </p:nvSpPr>
            <p:spPr bwMode="auto">
              <a:xfrm flipH="1">
                <a:off x="1595" y="3473"/>
                <a:ext cx="4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3" name="Line 107"/>
              <p:cNvSpPr>
                <a:spLocks noChangeShapeType="1"/>
              </p:cNvSpPr>
              <p:nvPr/>
            </p:nvSpPr>
            <p:spPr bwMode="auto">
              <a:xfrm flipV="1">
                <a:off x="1596" y="3443"/>
                <a:ext cx="3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4" name="Rectangle 108"/>
              <p:cNvSpPr>
                <a:spLocks noChangeArrowheads="1"/>
              </p:cNvSpPr>
              <p:nvPr/>
            </p:nvSpPr>
            <p:spPr bwMode="auto">
              <a:xfrm>
                <a:off x="1632" y="3445"/>
                <a:ext cx="3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85" name="Line 109"/>
              <p:cNvSpPr>
                <a:spLocks noChangeShapeType="1"/>
              </p:cNvSpPr>
              <p:nvPr/>
            </p:nvSpPr>
            <p:spPr bwMode="auto">
              <a:xfrm>
                <a:off x="1632" y="3445"/>
                <a:ext cx="3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6" name="Line 110"/>
              <p:cNvSpPr>
                <a:spLocks noChangeShapeType="1"/>
              </p:cNvSpPr>
              <p:nvPr/>
            </p:nvSpPr>
            <p:spPr bwMode="auto">
              <a:xfrm>
                <a:off x="1635" y="3445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7" name="Line 111"/>
              <p:cNvSpPr>
                <a:spLocks noChangeShapeType="1"/>
              </p:cNvSpPr>
              <p:nvPr/>
            </p:nvSpPr>
            <p:spPr bwMode="auto">
              <a:xfrm flipH="1">
                <a:off x="1630" y="3473"/>
                <a:ext cx="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8" name="Line 112"/>
              <p:cNvSpPr>
                <a:spLocks noChangeShapeType="1"/>
              </p:cNvSpPr>
              <p:nvPr/>
            </p:nvSpPr>
            <p:spPr bwMode="auto">
              <a:xfrm flipV="1">
                <a:off x="1632" y="3443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9" name="Rectangle 113"/>
              <p:cNvSpPr>
                <a:spLocks noChangeArrowheads="1"/>
              </p:cNvSpPr>
              <p:nvPr/>
            </p:nvSpPr>
            <p:spPr bwMode="auto">
              <a:xfrm>
                <a:off x="1674" y="3445"/>
                <a:ext cx="38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90" name="Line 114"/>
              <p:cNvSpPr>
                <a:spLocks noChangeShapeType="1"/>
              </p:cNvSpPr>
              <p:nvPr/>
            </p:nvSpPr>
            <p:spPr bwMode="auto">
              <a:xfrm>
                <a:off x="1674" y="3445"/>
                <a:ext cx="38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1" name="Line 115"/>
              <p:cNvSpPr>
                <a:spLocks noChangeShapeType="1"/>
              </p:cNvSpPr>
              <p:nvPr/>
            </p:nvSpPr>
            <p:spPr bwMode="auto">
              <a:xfrm>
                <a:off x="1711" y="3445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2" name="Line 116"/>
              <p:cNvSpPr>
                <a:spLocks noChangeShapeType="1"/>
              </p:cNvSpPr>
              <p:nvPr/>
            </p:nvSpPr>
            <p:spPr bwMode="auto">
              <a:xfrm flipH="1">
                <a:off x="1671" y="3473"/>
                <a:ext cx="42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3" name="Line 117"/>
              <p:cNvSpPr>
                <a:spLocks noChangeShapeType="1"/>
              </p:cNvSpPr>
              <p:nvPr/>
            </p:nvSpPr>
            <p:spPr bwMode="auto">
              <a:xfrm flipV="1">
                <a:off x="1674" y="3443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4" name="Rectangle 118"/>
              <p:cNvSpPr>
                <a:spLocks noChangeArrowheads="1"/>
              </p:cNvSpPr>
              <p:nvPr/>
            </p:nvSpPr>
            <p:spPr bwMode="auto">
              <a:xfrm>
                <a:off x="1750" y="3445"/>
                <a:ext cx="25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95" name="Line 119"/>
              <p:cNvSpPr>
                <a:spLocks noChangeShapeType="1"/>
              </p:cNvSpPr>
              <p:nvPr/>
            </p:nvSpPr>
            <p:spPr bwMode="auto">
              <a:xfrm>
                <a:off x="1750" y="3445"/>
                <a:ext cx="25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6" name="Line 120"/>
              <p:cNvSpPr>
                <a:spLocks noChangeShapeType="1"/>
              </p:cNvSpPr>
              <p:nvPr/>
            </p:nvSpPr>
            <p:spPr bwMode="auto">
              <a:xfrm>
                <a:off x="1776" y="3445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7" name="Line 121"/>
              <p:cNvSpPr>
                <a:spLocks noChangeShapeType="1"/>
              </p:cNvSpPr>
              <p:nvPr/>
            </p:nvSpPr>
            <p:spPr bwMode="auto">
              <a:xfrm flipH="1">
                <a:off x="1748" y="3473"/>
                <a:ext cx="2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8" name="Line 122"/>
              <p:cNvSpPr>
                <a:spLocks noChangeShapeType="1"/>
              </p:cNvSpPr>
              <p:nvPr/>
            </p:nvSpPr>
            <p:spPr bwMode="auto">
              <a:xfrm flipV="1">
                <a:off x="1750" y="3443"/>
                <a:ext cx="3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9" name="Rectangle 123"/>
              <p:cNvSpPr>
                <a:spLocks noChangeArrowheads="1"/>
              </p:cNvSpPr>
              <p:nvPr/>
            </p:nvSpPr>
            <p:spPr bwMode="auto">
              <a:xfrm>
                <a:off x="1764" y="3449"/>
                <a:ext cx="27" cy="10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00" name="Line 124"/>
              <p:cNvSpPr>
                <a:spLocks noChangeShapeType="1"/>
              </p:cNvSpPr>
              <p:nvPr/>
            </p:nvSpPr>
            <p:spPr bwMode="auto">
              <a:xfrm flipV="1">
                <a:off x="1764" y="3447"/>
                <a:ext cx="1" cy="1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1" name="Line 125"/>
              <p:cNvSpPr>
                <a:spLocks noChangeShapeType="1"/>
              </p:cNvSpPr>
              <p:nvPr/>
            </p:nvSpPr>
            <p:spPr bwMode="auto">
              <a:xfrm>
                <a:off x="1764" y="3449"/>
                <a:ext cx="26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2" name="Line 126"/>
              <p:cNvSpPr>
                <a:spLocks noChangeShapeType="1"/>
              </p:cNvSpPr>
              <p:nvPr/>
            </p:nvSpPr>
            <p:spPr bwMode="auto">
              <a:xfrm>
                <a:off x="1790" y="3449"/>
                <a:ext cx="1" cy="9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3" name="Line 127"/>
              <p:cNvSpPr>
                <a:spLocks noChangeShapeType="1"/>
              </p:cNvSpPr>
              <p:nvPr/>
            </p:nvSpPr>
            <p:spPr bwMode="auto">
              <a:xfrm flipH="1">
                <a:off x="1762" y="3459"/>
                <a:ext cx="3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4" name="Rectangle 128"/>
              <p:cNvSpPr>
                <a:spLocks noChangeArrowheads="1"/>
              </p:cNvSpPr>
              <p:nvPr/>
            </p:nvSpPr>
            <p:spPr bwMode="auto">
              <a:xfrm>
                <a:off x="1781" y="3403"/>
                <a:ext cx="30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05" name="Line 129"/>
              <p:cNvSpPr>
                <a:spLocks noChangeShapeType="1"/>
              </p:cNvSpPr>
              <p:nvPr/>
            </p:nvSpPr>
            <p:spPr bwMode="auto">
              <a:xfrm flipV="1">
                <a:off x="1781" y="3401"/>
                <a:ext cx="3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6" name="Line 130"/>
              <p:cNvSpPr>
                <a:spLocks noChangeShapeType="1"/>
              </p:cNvSpPr>
              <p:nvPr/>
            </p:nvSpPr>
            <p:spPr bwMode="auto">
              <a:xfrm>
                <a:off x="1781" y="3403"/>
                <a:ext cx="3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7" name="Line 131"/>
              <p:cNvSpPr>
                <a:spLocks noChangeShapeType="1"/>
              </p:cNvSpPr>
              <p:nvPr/>
            </p:nvSpPr>
            <p:spPr bwMode="auto">
              <a:xfrm>
                <a:off x="1811" y="3403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8" name="Line 132"/>
              <p:cNvSpPr>
                <a:spLocks noChangeShapeType="1"/>
              </p:cNvSpPr>
              <p:nvPr/>
            </p:nvSpPr>
            <p:spPr bwMode="auto">
              <a:xfrm flipH="1">
                <a:off x="1779" y="3431"/>
                <a:ext cx="34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9" name="Rectangle 133"/>
              <p:cNvSpPr>
                <a:spLocks noChangeArrowheads="1"/>
              </p:cNvSpPr>
              <p:nvPr/>
            </p:nvSpPr>
            <p:spPr bwMode="auto">
              <a:xfrm>
                <a:off x="1796" y="3391"/>
                <a:ext cx="10" cy="28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10" name="Line 134"/>
              <p:cNvSpPr>
                <a:spLocks noChangeShapeType="1"/>
              </p:cNvSpPr>
              <p:nvPr/>
            </p:nvSpPr>
            <p:spPr bwMode="auto">
              <a:xfrm>
                <a:off x="1796" y="3391"/>
                <a:ext cx="1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1" name="Line 135"/>
              <p:cNvSpPr>
                <a:spLocks noChangeShapeType="1"/>
              </p:cNvSpPr>
              <p:nvPr/>
            </p:nvSpPr>
            <p:spPr bwMode="auto">
              <a:xfrm>
                <a:off x="1806" y="3391"/>
                <a:ext cx="1" cy="27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2" name="Line 136"/>
              <p:cNvSpPr>
                <a:spLocks noChangeShapeType="1"/>
              </p:cNvSpPr>
              <p:nvPr/>
            </p:nvSpPr>
            <p:spPr bwMode="auto">
              <a:xfrm flipH="1">
                <a:off x="1794" y="3417"/>
                <a:ext cx="14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3" name="Line 137"/>
              <p:cNvSpPr>
                <a:spLocks noChangeShapeType="1"/>
              </p:cNvSpPr>
              <p:nvPr/>
            </p:nvSpPr>
            <p:spPr bwMode="auto">
              <a:xfrm flipV="1">
                <a:off x="1796" y="3389"/>
                <a:ext cx="1" cy="3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4" name="Rectangle 138"/>
              <p:cNvSpPr>
                <a:spLocks noChangeArrowheads="1"/>
              </p:cNvSpPr>
              <p:nvPr/>
            </p:nvSpPr>
            <p:spPr bwMode="auto">
              <a:xfrm>
                <a:off x="1824" y="3374"/>
                <a:ext cx="28" cy="23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15" name="Line 139"/>
              <p:cNvSpPr>
                <a:spLocks noChangeShapeType="1"/>
              </p:cNvSpPr>
              <p:nvPr/>
            </p:nvSpPr>
            <p:spPr bwMode="auto">
              <a:xfrm flipV="1">
                <a:off x="1824" y="3372"/>
                <a:ext cx="1" cy="27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6" name="Line 140"/>
              <p:cNvSpPr>
                <a:spLocks noChangeShapeType="1"/>
              </p:cNvSpPr>
              <p:nvPr/>
            </p:nvSpPr>
            <p:spPr bwMode="auto">
              <a:xfrm>
                <a:off x="1824" y="3374"/>
                <a:ext cx="2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7" name="Line 141"/>
              <p:cNvSpPr>
                <a:spLocks noChangeShapeType="1"/>
              </p:cNvSpPr>
              <p:nvPr/>
            </p:nvSpPr>
            <p:spPr bwMode="auto">
              <a:xfrm>
                <a:off x="1853" y="3374"/>
                <a:ext cx="3" cy="2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8" name="Line 142"/>
              <p:cNvSpPr>
                <a:spLocks noChangeShapeType="1"/>
              </p:cNvSpPr>
              <p:nvPr/>
            </p:nvSpPr>
            <p:spPr bwMode="auto">
              <a:xfrm flipH="1">
                <a:off x="1823" y="3397"/>
                <a:ext cx="31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9" name="Rectangle 143"/>
              <p:cNvSpPr>
                <a:spLocks noChangeArrowheads="1"/>
              </p:cNvSpPr>
              <p:nvPr/>
            </p:nvSpPr>
            <p:spPr bwMode="auto">
              <a:xfrm>
                <a:off x="1839" y="3361"/>
                <a:ext cx="13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20" name="Line 144"/>
              <p:cNvSpPr>
                <a:spLocks noChangeShapeType="1"/>
              </p:cNvSpPr>
              <p:nvPr/>
            </p:nvSpPr>
            <p:spPr bwMode="auto">
              <a:xfrm>
                <a:off x="1839" y="3361"/>
                <a:ext cx="1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1" name="Line 145"/>
              <p:cNvSpPr>
                <a:spLocks noChangeShapeType="1"/>
              </p:cNvSpPr>
              <p:nvPr/>
            </p:nvSpPr>
            <p:spPr bwMode="auto">
              <a:xfrm>
                <a:off x="1852" y="3361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2" name="Line 146"/>
              <p:cNvSpPr>
                <a:spLocks noChangeShapeType="1"/>
              </p:cNvSpPr>
              <p:nvPr/>
            </p:nvSpPr>
            <p:spPr bwMode="auto">
              <a:xfrm flipH="1">
                <a:off x="1837" y="3391"/>
                <a:ext cx="1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3" name="Line 147"/>
              <p:cNvSpPr>
                <a:spLocks noChangeShapeType="1"/>
              </p:cNvSpPr>
              <p:nvPr/>
            </p:nvSpPr>
            <p:spPr bwMode="auto">
              <a:xfrm flipV="1">
                <a:off x="1839" y="3359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4" name="Rectangle 148"/>
              <p:cNvSpPr>
                <a:spLocks noChangeArrowheads="1"/>
              </p:cNvSpPr>
              <p:nvPr/>
            </p:nvSpPr>
            <p:spPr bwMode="auto">
              <a:xfrm>
                <a:off x="1867" y="3345"/>
                <a:ext cx="28" cy="1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25" name="Line 149"/>
              <p:cNvSpPr>
                <a:spLocks noChangeShapeType="1"/>
              </p:cNvSpPr>
              <p:nvPr/>
            </p:nvSpPr>
            <p:spPr bwMode="auto">
              <a:xfrm flipV="1">
                <a:off x="1867" y="3342"/>
                <a:ext cx="1" cy="2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6" name="Line 150"/>
              <p:cNvSpPr>
                <a:spLocks noChangeShapeType="1"/>
              </p:cNvSpPr>
              <p:nvPr/>
            </p:nvSpPr>
            <p:spPr bwMode="auto">
              <a:xfrm>
                <a:off x="1867" y="3345"/>
                <a:ext cx="2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7" name="Line 151"/>
              <p:cNvSpPr>
                <a:spLocks noChangeShapeType="1"/>
              </p:cNvSpPr>
              <p:nvPr/>
            </p:nvSpPr>
            <p:spPr bwMode="auto">
              <a:xfrm>
                <a:off x="1894" y="3345"/>
                <a:ext cx="3" cy="19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8" name="Line 152"/>
              <p:cNvSpPr>
                <a:spLocks noChangeShapeType="1"/>
              </p:cNvSpPr>
              <p:nvPr/>
            </p:nvSpPr>
            <p:spPr bwMode="auto">
              <a:xfrm flipH="1">
                <a:off x="1865" y="3363"/>
                <a:ext cx="31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9" name="Rectangle 153"/>
              <p:cNvSpPr>
                <a:spLocks noChangeArrowheads="1"/>
              </p:cNvSpPr>
              <p:nvPr/>
            </p:nvSpPr>
            <p:spPr bwMode="auto">
              <a:xfrm>
                <a:off x="1880" y="3332"/>
                <a:ext cx="18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30" name="Line 154"/>
              <p:cNvSpPr>
                <a:spLocks noChangeShapeType="1"/>
              </p:cNvSpPr>
              <p:nvPr/>
            </p:nvSpPr>
            <p:spPr bwMode="auto">
              <a:xfrm>
                <a:off x="1880" y="3332"/>
                <a:ext cx="1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1" name="Line 155"/>
              <p:cNvSpPr>
                <a:spLocks noChangeShapeType="1"/>
              </p:cNvSpPr>
              <p:nvPr/>
            </p:nvSpPr>
            <p:spPr bwMode="auto">
              <a:xfrm>
                <a:off x="1897" y="3332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2" name="Line 156"/>
              <p:cNvSpPr>
                <a:spLocks noChangeShapeType="1"/>
              </p:cNvSpPr>
              <p:nvPr/>
            </p:nvSpPr>
            <p:spPr bwMode="auto">
              <a:xfrm flipH="1">
                <a:off x="1878" y="3358"/>
                <a:ext cx="21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3" name="Line 157"/>
              <p:cNvSpPr>
                <a:spLocks noChangeShapeType="1"/>
              </p:cNvSpPr>
              <p:nvPr/>
            </p:nvSpPr>
            <p:spPr bwMode="auto">
              <a:xfrm flipV="1">
                <a:off x="1880" y="3330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4" name="Rectangle 158"/>
              <p:cNvSpPr>
                <a:spLocks noChangeArrowheads="1"/>
              </p:cNvSpPr>
              <p:nvPr/>
            </p:nvSpPr>
            <p:spPr bwMode="auto">
              <a:xfrm>
                <a:off x="1935" y="3332"/>
                <a:ext cx="37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35" name="Line 159"/>
              <p:cNvSpPr>
                <a:spLocks noChangeShapeType="1"/>
              </p:cNvSpPr>
              <p:nvPr/>
            </p:nvSpPr>
            <p:spPr bwMode="auto">
              <a:xfrm>
                <a:off x="1935" y="3332"/>
                <a:ext cx="3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6" name="Line 160"/>
              <p:cNvSpPr>
                <a:spLocks noChangeShapeType="1"/>
              </p:cNvSpPr>
              <p:nvPr/>
            </p:nvSpPr>
            <p:spPr bwMode="auto">
              <a:xfrm>
                <a:off x="1972" y="3332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7" name="Line 161"/>
              <p:cNvSpPr>
                <a:spLocks noChangeShapeType="1"/>
              </p:cNvSpPr>
              <p:nvPr/>
            </p:nvSpPr>
            <p:spPr bwMode="auto">
              <a:xfrm flipH="1">
                <a:off x="1932" y="3358"/>
                <a:ext cx="41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8" name="Line 162"/>
              <p:cNvSpPr>
                <a:spLocks noChangeShapeType="1"/>
              </p:cNvSpPr>
              <p:nvPr/>
            </p:nvSpPr>
            <p:spPr bwMode="auto">
              <a:xfrm flipV="1">
                <a:off x="1935" y="3330"/>
                <a:ext cx="3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9" name="Rectangle 163"/>
              <p:cNvSpPr>
                <a:spLocks noChangeArrowheads="1"/>
              </p:cNvSpPr>
              <p:nvPr/>
            </p:nvSpPr>
            <p:spPr bwMode="auto">
              <a:xfrm>
                <a:off x="1972" y="3332"/>
                <a:ext cx="2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40" name="Line 164"/>
              <p:cNvSpPr>
                <a:spLocks noChangeShapeType="1"/>
              </p:cNvSpPr>
              <p:nvPr/>
            </p:nvSpPr>
            <p:spPr bwMode="auto">
              <a:xfrm>
                <a:off x="1972" y="3332"/>
                <a:ext cx="2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1" name="Line 165"/>
              <p:cNvSpPr>
                <a:spLocks noChangeShapeType="1"/>
              </p:cNvSpPr>
              <p:nvPr/>
            </p:nvSpPr>
            <p:spPr bwMode="auto">
              <a:xfrm>
                <a:off x="1974" y="3332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2" name="Line 166"/>
              <p:cNvSpPr>
                <a:spLocks noChangeShapeType="1"/>
              </p:cNvSpPr>
              <p:nvPr/>
            </p:nvSpPr>
            <p:spPr bwMode="auto">
              <a:xfrm flipH="1">
                <a:off x="1970" y="3358"/>
                <a:ext cx="6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3" name="Line 167"/>
              <p:cNvSpPr>
                <a:spLocks noChangeShapeType="1"/>
              </p:cNvSpPr>
              <p:nvPr/>
            </p:nvSpPr>
            <p:spPr bwMode="auto">
              <a:xfrm flipV="1">
                <a:off x="1972" y="3330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4" name="Rectangle 168"/>
              <p:cNvSpPr>
                <a:spLocks noChangeArrowheads="1"/>
              </p:cNvSpPr>
              <p:nvPr/>
            </p:nvSpPr>
            <p:spPr bwMode="auto">
              <a:xfrm>
                <a:off x="2013" y="3332"/>
                <a:ext cx="20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45" name="Line 169"/>
              <p:cNvSpPr>
                <a:spLocks noChangeShapeType="1"/>
              </p:cNvSpPr>
              <p:nvPr/>
            </p:nvSpPr>
            <p:spPr bwMode="auto">
              <a:xfrm>
                <a:off x="2013" y="3332"/>
                <a:ext cx="2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6" name="Line 170"/>
              <p:cNvSpPr>
                <a:spLocks noChangeShapeType="1"/>
              </p:cNvSpPr>
              <p:nvPr/>
            </p:nvSpPr>
            <p:spPr bwMode="auto">
              <a:xfrm>
                <a:off x="2033" y="3332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7" name="Line 171"/>
              <p:cNvSpPr>
                <a:spLocks noChangeShapeType="1"/>
              </p:cNvSpPr>
              <p:nvPr/>
            </p:nvSpPr>
            <p:spPr bwMode="auto">
              <a:xfrm flipH="1">
                <a:off x="2010" y="3358"/>
                <a:ext cx="24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8" name="Line 172"/>
              <p:cNvSpPr>
                <a:spLocks noChangeShapeType="1"/>
              </p:cNvSpPr>
              <p:nvPr/>
            </p:nvSpPr>
            <p:spPr bwMode="auto">
              <a:xfrm flipV="1">
                <a:off x="2013" y="3330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9" name="Rectangle 173"/>
              <p:cNvSpPr>
                <a:spLocks noChangeArrowheads="1"/>
              </p:cNvSpPr>
              <p:nvPr/>
            </p:nvSpPr>
            <p:spPr bwMode="auto">
              <a:xfrm>
                <a:off x="2033" y="3332"/>
                <a:ext cx="17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50" name="Line 174"/>
              <p:cNvSpPr>
                <a:spLocks noChangeShapeType="1"/>
              </p:cNvSpPr>
              <p:nvPr/>
            </p:nvSpPr>
            <p:spPr bwMode="auto">
              <a:xfrm>
                <a:off x="2033" y="3332"/>
                <a:ext cx="1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1" name="Line 175"/>
              <p:cNvSpPr>
                <a:spLocks noChangeShapeType="1"/>
              </p:cNvSpPr>
              <p:nvPr/>
            </p:nvSpPr>
            <p:spPr bwMode="auto">
              <a:xfrm>
                <a:off x="2051" y="3332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2" name="Line 176"/>
              <p:cNvSpPr>
                <a:spLocks noChangeShapeType="1"/>
              </p:cNvSpPr>
              <p:nvPr/>
            </p:nvSpPr>
            <p:spPr bwMode="auto">
              <a:xfrm flipH="1">
                <a:off x="2030" y="3358"/>
                <a:ext cx="21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3" name="Line 177"/>
              <p:cNvSpPr>
                <a:spLocks noChangeShapeType="1"/>
              </p:cNvSpPr>
              <p:nvPr/>
            </p:nvSpPr>
            <p:spPr bwMode="auto">
              <a:xfrm flipV="1">
                <a:off x="2033" y="3330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4" name="Rectangle 178"/>
              <p:cNvSpPr>
                <a:spLocks noChangeArrowheads="1"/>
              </p:cNvSpPr>
              <p:nvPr/>
            </p:nvSpPr>
            <p:spPr bwMode="auto">
              <a:xfrm>
                <a:off x="2088" y="3332"/>
                <a:ext cx="38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55" name="Line 179"/>
              <p:cNvSpPr>
                <a:spLocks noChangeShapeType="1"/>
              </p:cNvSpPr>
              <p:nvPr/>
            </p:nvSpPr>
            <p:spPr bwMode="auto">
              <a:xfrm>
                <a:off x="2088" y="3332"/>
                <a:ext cx="38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6" name="Line 180"/>
              <p:cNvSpPr>
                <a:spLocks noChangeShapeType="1"/>
              </p:cNvSpPr>
              <p:nvPr/>
            </p:nvSpPr>
            <p:spPr bwMode="auto">
              <a:xfrm>
                <a:off x="2126" y="3332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7" name="Line 181"/>
              <p:cNvSpPr>
                <a:spLocks noChangeShapeType="1"/>
              </p:cNvSpPr>
              <p:nvPr/>
            </p:nvSpPr>
            <p:spPr bwMode="auto">
              <a:xfrm flipH="1">
                <a:off x="2086" y="3358"/>
                <a:ext cx="42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8" name="Line 182"/>
              <p:cNvSpPr>
                <a:spLocks noChangeShapeType="1"/>
              </p:cNvSpPr>
              <p:nvPr/>
            </p:nvSpPr>
            <p:spPr bwMode="auto">
              <a:xfrm flipV="1">
                <a:off x="2088" y="3330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9" name="Rectangle 183"/>
              <p:cNvSpPr>
                <a:spLocks noChangeArrowheads="1"/>
              </p:cNvSpPr>
              <p:nvPr/>
            </p:nvSpPr>
            <p:spPr bwMode="auto">
              <a:xfrm>
                <a:off x="2126" y="3332"/>
                <a:ext cx="1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60" name="Line 184"/>
              <p:cNvSpPr>
                <a:spLocks noChangeShapeType="1"/>
              </p:cNvSpPr>
              <p:nvPr/>
            </p:nvSpPr>
            <p:spPr bwMode="auto">
              <a:xfrm>
                <a:off x="2126" y="3332"/>
                <a:ext cx="1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1" name="Line 185"/>
              <p:cNvSpPr>
                <a:spLocks noChangeShapeType="1"/>
              </p:cNvSpPr>
              <p:nvPr/>
            </p:nvSpPr>
            <p:spPr bwMode="auto">
              <a:xfrm>
                <a:off x="2127" y="3332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2" name="Line 186"/>
              <p:cNvSpPr>
                <a:spLocks noChangeShapeType="1"/>
              </p:cNvSpPr>
              <p:nvPr/>
            </p:nvSpPr>
            <p:spPr bwMode="auto">
              <a:xfrm flipH="1">
                <a:off x="2124" y="3358"/>
                <a:ext cx="5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3" name="Line 187"/>
              <p:cNvSpPr>
                <a:spLocks noChangeShapeType="1"/>
              </p:cNvSpPr>
              <p:nvPr/>
            </p:nvSpPr>
            <p:spPr bwMode="auto">
              <a:xfrm flipV="1">
                <a:off x="2126" y="3330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4" name="Rectangle 188"/>
              <p:cNvSpPr>
                <a:spLocks noChangeArrowheads="1"/>
              </p:cNvSpPr>
              <p:nvPr/>
            </p:nvSpPr>
            <p:spPr bwMode="auto">
              <a:xfrm>
                <a:off x="2164" y="3332"/>
                <a:ext cx="33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65" name="Line 189"/>
              <p:cNvSpPr>
                <a:spLocks noChangeShapeType="1"/>
              </p:cNvSpPr>
              <p:nvPr/>
            </p:nvSpPr>
            <p:spPr bwMode="auto">
              <a:xfrm>
                <a:off x="2164" y="3332"/>
                <a:ext cx="3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6" name="Line 190"/>
              <p:cNvSpPr>
                <a:spLocks noChangeShapeType="1"/>
              </p:cNvSpPr>
              <p:nvPr/>
            </p:nvSpPr>
            <p:spPr bwMode="auto">
              <a:xfrm>
                <a:off x="2198" y="3332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7" name="Line 191"/>
              <p:cNvSpPr>
                <a:spLocks noChangeShapeType="1"/>
              </p:cNvSpPr>
              <p:nvPr/>
            </p:nvSpPr>
            <p:spPr bwMode="auto">
              <a:xfrm flipH="1">
                <a:off x="2162" y="3358"/>
                <a:ext cx="3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8" name="Line 192"/>
              <p:cNvSpPr>
                <a:spLocks noChangeShapeType="1"/>
              </p:cNvSpPr>
              <p:nvPr/>
            </p:nvSpPr>
            <p:spPr bwMode="auto">
              <a:xfrm flipV="1">
                <a:off x="2164" y="3330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9" name="Rectangle 193"/>
              <p:cNvSpPr>
                <a:spLocks noChangeArrowheads="1"/>
              </p:cNvSpPr>
              <p:nvPr/>
            </p:nvSpPr>
            <p:spPr bwMode="auto">
              <a:xfrm>
                <a:off x="2184" y="3339"/>
                <a:ext cx="28" cy="5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70" name="Line 194"/>
              <p:cNvSpPr>
                <a:spLocks noChangeShapeType="1"/>
              </p:cNvSpPr>
              <p:nvPr/>
            </p:nvSpPr>
            <p:spPr bwMode="auto">
              <a:xfrm flipV="1">
                <a:off x="2184" y="3337"/>
                <a:ext cx="1" cy="9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1" name="Line 195"/>
              <p:cNvSpPr>
                <a:spLocks noChangeShapeType="1"/>
              </p:cNvSpPr>
              <p:nvPr/>
            </p:nvSpPr>
            <p:spPr bwMode="auto">
              <a:xfrm>
                <a:off x="2184" y="3339"/>
                <a:ext cx="28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2" name="Line 196"/>
              <p:cNvSpPr>
                <a:spLocks noChangeShapeType="1"/>
              </p:cNvSpPr>
              <p:nvPr/>
            </p:nvSpPr>
            <p:spPr bwMode="auto">
              <a:xfrm>
                <a:off x="2212" y="3339"/>
                <a:ext cx="3" cy="5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3" name="Line 197"/>
              <p:cNvSpPr>
                <a:spLocks noChangeShapeType="1"/>
              </p:cNvSpPr>
              <p:nvPr/>
            </p:nvSpPr>
            <p:spPr bwMode="auto">
              <a:xfrm flipH="1">
                <a:off x="2182" y="3345"/>
                <a:ext cx="32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4" name="Rectangle 198"/>
              <p:cNvSpPr>
                <a:spLocks noChangeArrowheads="1"/>
              </p:cNvSpPr>
              <p:nvPr/>
            </p:nvSpPr>
            <p:spPr bwMode="auto">
              <a:xfrm>
                <a:off x="2210" y="3300"/>
                <a:ext cx="38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75" name="Line 199"/>
              <p:cNvSpPr>
                <a:spLocks noChangeShapeType="1"/>
              </p:cNvSpPr>
              <p:nvPr/>
            </p:nvSpPr>
            <p:spPr bwMode="auto">
              <a:xfrm>
                <a:off x="2210" y="3300"/>
                <a:ext cx="38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6" name="Line 200"/>
              <p:cNvSpPr>
                <a:spLocks noChangeShapeType="1"/>
              </p:cNvSpPr>
              <p:nvPr/>
            </p:nvSpPr>
            <p:spPr bwMode="auto">
              <a:xfrm>
                <a:off x="2248" y="3300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7" name="Line 201"/>
              <p:cNvSpPr>
                <a:spLocks noChangeShapeType="1"/>
              </p:cNvSpPr>
              <p:nvPr/>
            </p:nvSpPr>
            <p:spPr bwMode="auto">
              <a:xfrm flipH="1">
                <a:off x="2208" y="3329"/>
                <a:ext cx="42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8" name="Line 202"/>
              <p:cNvSpPr>
                <a:spLocks noChangeShapeType="1"/>
              </p:cNvSpPr>
              <p:nvPr/>
            </p:nvSpPr>
            <p:spPr bwMode="auto">
              <a:xfrm flipV="1">
                <a:off x="2210" y="3299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203"/>
            <p:cNvGrpSpPr>
              <a:grpSpLocks/>
            </p:cNvGrpSpPr>
            <p:nvPr/>
          </p:nvGrpSpPr>
          <p:grpSpPr bwMode="auto">
            <a:xfrm>
              <a:off x="2285" y="3027"/>
              <a:ext cx="1830" cy="302"/>
              <a:chOff x="2285" y="3027"/>
              <a:chExt cx="1830" cy="302"/>
            </a:xfrm>
          </p:grpSpPr>
          <p:sp>
            <p:nvSpPr>
              <p:cNvPr id="24780" name="Rectangle 204"/>
              <p:cNvSpPr>
                <a:spLocks noChangeArrowheads="1"/>
              </p:cNvSpPr>
              <p:nvPr/>
            </p:nvSpPr>
            <p:spPr bwMode="auto">
              <a:xfrm>
                <a:off x="2286" y="3299"/>
                <a:ext cx="39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81" name="Line 205"/>
              <p:cNvSpPr>
                <a:spLocks noChangeShapeType="1"/>
              </p:cNvSpPr>
              <p:nvPr/>
            </p:nvSpPr>
            <p:spPr bwMode="auto">
              <a:xfrm>
                <a:off x="2286" y="3299"/>
                <a:ext cx="3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" name="Line 206"/>
              <p:cNvSpPr>
                <a:spLocks noChangeShapeType="1"/>
              </p:cNvSpPr>
              <p:nvPr/>
            </p:nvSpPr>
            <p:spPr bwMode="auto">
              <a:xfrm>
                <a:off x="2325" y="3299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3" name="Line 207"/>
              <p:cNvSpPr>
                <a:spLocks noChangeShapeType="1"/>
              </p:cNvSpPr>
              <p:nvPr/>
            </p:nvSpPr>
            <p:spPr bwMode="auto">
              <a:xfrm flipH="1">
                <a:off x="2284" y="3329"/>
                <a:ext cx="4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" name="Line 208"/>
              <p:cNvSpPr>
                <a:spLocks noChangeShapeType="1"/>
              </p:cNvSpPr>
              <p:nvPr/>
            </p:nvSpPr>
            <p:spPr bwMode="auto">
              <a:xfrm flipV="1">
                <a:off x="2286" y="3297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5" name="Rectangle 209"/>
              <p:cNvSpPr>
                <a:spLocks noChangeArrowheads="1"/>
              </p:cNvSpPr>
              <p:nvPr/>
            </p:nvSpPr>
            <p:spPr bwMode="auto">
              <a:xfrm>
                <a:off x="2347" y="3281"/>
                <a:ext cx="30" cy="33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86" name="Line 210"/>
              <p:cNvSpPr>
                <a:spLocks noChangeShapeType="1"/>
              </p:cNvSpPr>
              <p:nvPr/>
            </p:nvSpPr>
            <p:spPr bwMode="auto">
              <a:xfrm flipV="1">
                <a:off x="2347" y="3279"/>
                <a:ext cx="1" cy="37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7" name="Line 211"/>
              <p:cNvSpPr>
                <a:spLocks noChangeShapeType="1"/>
              </p:cNvSpPr>
              <p:nvPr/>
            </p:nvSpPr>
            <p:spPr bwMode="auto">
              <a:xfrm>
                <a:off x="2347" y="3281"/>
                <a:ext cx="3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8" name="Line 212"/>
              <p:cNvSpPr>
                <a:spLocks noChangeShapeType="1"/>
              </p:cNvSpPr>
              <p:nvPr/>
            </p:nvSpPr>
            <p:spPr bwMode="auto">
              <a:xfrm>
                <a:off x="2377" y="3281"/>
                <a:ext cx="1" cy="3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9" name="Line 213"/>
              <p:cNvSpPr>
                <a:spLocks noChangeShapeType="1"/>
              </p:cNvSpPr>
              <p:nvPr/>
            </p:nvSpPr>
            <p:spPr bwMode="auto">
              <a:xfrm flipH="1">
                <a:off x="2345" y="3314"/>
                <a:ext cx="34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0" name="Rectangle 214"/>
              <p:cNvSpPr>
                <a:spLocks noChangeArrowheads="1"/>
              </p:cNvSpPr>
              <p:nvPr/>
            </p:nvSpPr>
            <p:spPr bwMode="auto">
              <a:xfrm>
                <a:off x="2360" y="3266"/>
                <a:ext cx="6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91" name="Line 215"/>
              <p:cNvSpPr>
                <a:spLocks noChangeShapeType="1"/>
              </p:cNvSpPr>
              <p:nvPr/>
            </p:nvSpPr>
            <p:spPr bwMode="auto">
              <a:xfrm>
                <a:off x="2360" y="3266"/>
                <a:ext cx="5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2" name="Line 216"/>
              <p:cNvSpPr>
                <a:spLocks noChangeShapeType="1"/>
              </p:cNvSpPr>
              <p:nvPr/>
            </p:nvSpPr>
            <p:spPr bwMode="auto">
              <a:xfrm>
                <a:off x="2366" y="3266"/>
                <a:ext cx="1" cy="29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3" name="Line 217"/>
              <p:cNvSpPr>
                <a:spLocks noChangeShapeType="1"/>
              </p:cNvSpPr>
              <p:nvPr/>
            </p:nvSpPr>
            <p:spPr bwMode="auto">
              <a:xfrm flipH="1">
                <a:off x="2359" y="3295"/>
                <a:ext cx="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4" name="Line 218"/>
              <p:cNvSpPr>
                <a:spLocks noChangeShapeType="1"/>
              </p:cNvSpPr>
              <p:nvPr/>
            </p:nvSpPr>
            <p:spPr bwMode="auto">
              <a:xfrm flipV="1">
                <a:off x="2360" y="3264"/>
                <a:ext cx="1" cy="3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5" name="Rectangle 219"/>
              <p:cNvSpPr>
                <a:spLocks noChangeArrowheads="1"/>
              </p:cNvSpPr>
              <p:nvPr/>
            </p:nvSpPr>
            <p:spPr bwMode="auto">
              <a:xfrm>
                <a:off x="2358" y="3249"/>
                <a:ext cx="30" cy="1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96" name="Line 220"/>
              <p:cNvSpPr>
                <a:spLocks noChangeShapeType="1"/>
              </p:cNvSpPr>
              <p:nvPr/>
            </p:nvSpPr>
            <p:spPr bwMode="auto">
              <a:xfrm flipV="1">
                <a:off x="2358" y="3247"/>
                <a:ext cx="1" cy="5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7" name="Line 221"/>
              <p:cNvSpPr>
                <a:spLocks noChangeShapeType="1"/>
              </p:cNvSpPr>
              <p:nvPr/>
            </p:nvSpPr>
            <p:spPr bwMode="auto">
              <a:xfrm>
                <a:off x="2358" y="3249"/>
                <a:ext cx="3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8" name="Line 222"/>
              <p:cNvSpPr>
                <a:spLocks noChangeShapeType="1"/>
              </p:cNvSpPr>
              <p:nvPr/>
            </p:nvSpPr>
            <p:spPr bwMode="auto">
              <a:xfrm>
                <a:off x="2388" y="3249"/>
                <a:ext cx="1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9" name="Line 223"/>
              <p:cNvSpPr>
                <a:spLocks noChangeShapeType="1"/>
              </p:cNvSpPr>
              <p:nvPr/>
            </p:nvSpPr>
            <p:spPr bwMode="auto">
              <a:xfrm flipH="1">
                <a:off x="2356" y="3250"/>
                <a:ext cx="34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0" name="Rectangle 224"/>
              <p:cNvSpPr>
                <a:spLocks noChangeArrowheads="1"/>
              </p:cNvSpPr>
              <p:nvPr/>
            </p:nvSpPr>
            <p:spPr bwMode="auto">
              <a:xfrm>
                <a:off x="2370" y="3235"/>
                <a:ext cx="21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01" name="Line 225"/>
              <p:cNvSpPr>
                <a:spLocks noChangeShapeType="1"/>
              </p:cNvSpPr>
              <p:nvPr/>
            </p:nvSpPr>
            <p:spPr bwMode="auto">
              <a:xfrm>
                <a:off x="2370" y="3235"/>
                <a:ext cx="21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2" name="Line 226"/>
              <p:cNvSpPr>
                <a:spLocks noChangeShapeType="1"/>
              </p:cNvSpPr>
              <p:nvPr/>
            </p:nvSpPr>
            <p:spPr bwMode="auto">
              <a:xfrm>
                <a:off x="2392" y="3235"/>
                <a:ext cx="3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3" name="Line 227"/>
              <p:cNvSpPr>
                <a:spLocks noChangeShapeType="1"/>
              </p:cNvSpPr>
              <p:nvPr/>
            </p:nvSpPr>
            <p:spPr bwMode="auto">
              <a:xfrm flipH="1">
                <a:off x="2368" y="3262"/>
                <a:ext cx="25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4" name="Line 228"/>
              <p:cNvSpPr>
                <a:spLocks noChangeShapeType="1"/>
              </p:cNvSpPr>
              <p:nvPr/>
            </p:nvSpPr>
            <p:spPr bwMode="auto">
              <a:xfrm flipV="1">
                <a:off x="2370" y="3233"/>
                <a:ext cx="3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5" name="Rectangle 229"/>
              <p:cNvSpPr>
                <a:spLocks noChangeArrowheads="1"/>
              </p:cNvSpPr>
              <p:nvPr/>
            </p:nvSpPr>
            <p:spPr bwMode="auto">
              <a:xfrm>
                <a:off x="2392" y="3235"/>
                <a:ext cx="15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06" name="Line 230"/>
              <p:cNvSpPr>
                <a:spLocks noChangeShapeType="1"/>
              </p:cNvSpPr>
              <p:nvPr/>
            </p:nvSpPr>
            <p:spPr bwMode="auto">
              <a:xfrm>
                <a:off x="2392" y="3235"/>
                <a:ext cx="15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7" name="Line 231"/>
              <p:cNvSpPr>
                <a:spLocks noChangeShapeType="1"/>
              </p:cNvSpPr>
              <p:nvPr/>
            </p:nvSpPr>
            <p:spPr bwMode="auto">
              <a:xfrm>
                <a:off x="2408" y="3235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8" name="Line 232"/>
              <p:cNvSpPr>
                <a:spLocks noChangeShapeType="1"/>
              </p:cNvSpPr>
              <p:nvPr/>
            </p:nvSpPr>
            <p:spPr bwMode="auto">
              <a:xfrm flipH="1">
                <a:off x="2390" y="3262"/>
                <a:ext cx="19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9" name="Line 233"/>
              <p:cNvSpPr>
                <a:spLocks noChangeShapeType="1"/>
              </p:cNvSpPr>
              <p:nvPr/>
            </p:nvSpPr>
            <p:spPr bwMode="auto">
              <a:xfrm flipV="1">
                <a:off x="2392" y="3233"/>
                <a:ext cx="3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0" name="Rectangle 234"/>
              <p:cNvSpPr>
                <a:spLocks noChangeArrowheads="1"/>
              </p:cNvSpPr>
              <p:nvPr/>
            </p:nvSpPr>
            <p:spPr bwMode="auto">
              <a:xfrm>
                <a:off x="2447" y="3235"/>
                <a:ext cx="37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11" name="Line 235"/>
              <p:cNvSpPr>
                <a:spLocks noChangeShapeType="1"/>
              </p:cNvSpPr>
              <p:nvPr/>
            </p:nvSpPr>
            <p:spPr bwMode="auto">
              <a:xfrm>
                <a:off x="2447" y="3235"/>
                <a:ext cx="3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2" name="Line 236"/>
              <p:cNvSpPr>
                <a:spLocks noChangeShapeType="1"/>
              </p:cNvSpPr>
              <p:nvPr/>
            </p:nvSpPr>
            <p:spPr bwMode="auto">
              <a:xfrm>
                <a:off x="2483" y="3235"/>
                <a:ext cx="3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3" name="Line 237"/>
              <p:cNvSpPr>
                <a:spLocks noChangeShapeType="1"/>
              </p:cNvSpPr>
              <p:nvPr/>
            </p:nvSpPr>
            <p:spPr bwMode="auto">
              <a:xfrm flipH="1">
                <a:off x="2444" y="3262"/>
                <a:ext cx="41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4" name="Line 238"/>
              <p:cNvSpPr>
                <a:spLocks noChangeShapeType="1"/>
              </p:cNvSpPr>
              <p:nvPr/>
            </p:nvSpPr>
            <p:spPr bwMode="auto">
              <a:xfrm flipV="1">
                <a:off x="2447" y="3233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5" name="Rectangle 239"/>
              <p:cNvSpPr>
                <a:spLocks noChangeArrowheads="1"/>
              </p:cNvSpPr>
              <p:nvPr/>
            </p:nvSpPr>
            <p:spPr bwMode="auto">
              <a:xfrm>
                <a:off x="2483" y="3235"/>
                <a:ext cx="3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16" name="Line 240"/>
              <p:cNvSpPr>
                <a:spLocks noChangeShapeType="1"/>
              </p:cNvSpPr>
              <p:nvPr/>
            </p:nvSpPr>
            <p:spPr bwMode="auto">
              <a:xfrm>
                <a:off x="2483" y="3235"/>
                <a:ext cx="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7" name="Line 241"/>
              <p:cNvSpPr>
                <a:spLocks noChangeShapeType="1"/>
              </p:cNvSpPr>
              <p:nvPr/>
            </p:nvSpPr>
            <p:spPr bwMode="auto">
              <a:xfrm>
                <a:off x="2483" y="3262"/>
                <a:ext cx="3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8" name="Line 242"/>
              <p:cNvSpPr>
                <a:spLocks noChangeShapeType="1"/>
              </p:cNvSpPr>
              <p:nvPr/>
            </p:nvSpPr>
            <p:spPr bwMode="auto">
              <a:xfrm>
                <a:off x="2483" y="3262"/>
                <a:ext cx="3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9" name="Rectangle 243"/>
              <p:cNvSpPr>
                <a:spLocks noChangeArrowheads="1"/>
              </p:cNvSpPr>
              <p:nvPr/>
            </p:nvSpPr>
            <p:spPr bwMode="auto">
              <a:xfrm>
                <a:off x="2523" y="3235"/>
                <a:ext cx="39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20" name="Line 244"/>
              <p:cNvSpPr>
                <a:spLocks noChangeShapeType="1"/>
              </p:cNvSpPr>
              <p:nvPr/>
            </p:nvSpPr>
            <p:spPr bwMode="auto">
              <a:xfrm>
                <a:off x="2523" y="3235"/>
                <a:ext cx="3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1" name="Line 245"/>
              <p:cNvSpPr>
                <a:spLocks noChangeShapeType="1"/>
              </p:cNvSpPr>
              <p:nvPr/>
            </p:nvSpPr>
            <p:spPr bwMode="auto">
              <a:xfrm>
                <a:off x="2562" y="3235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2" name="Line 246"/>
              <p:cNvSpPr>
                <a:spLocks noChangeShapeType="1"/>
              </p:cNvSpPr>
              <p:nvPr/>
            </p:nvSpPr>
            <p:spPr bwMode="auto">
              <a:xfrm flipH="1">
                <a:off x="2521" y="3262"/>
                <a:ext cx="43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3" name="Line 247"/>
              <p:cNvSpPr>
                <a:spLocks noChangeShapeType="1"/>
              </p:cNvSpPr>
              <p:nvPr/>
            </p:nvSpPr>
            <p:spPr bwMode="auto">
              <a:xfrm flipV="1">
                <a:off x="2523" y="3233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4" name="Rectangle 248"/>
              <p:cNvSpPr>
                <a:spLocks noChangeArrowheads="1"/>
              </p:cNvSpPr>
              <p:nvPr/>
            </p:nvSpPr>
            <p:spPr bwMode="auto">
              <a:xfrm>
                <a:off x="2601" y="3235"/>
                <a:ext cx="7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25" name="Line 249"/>
              <p:cNvSpPr>
                <a:spLocks noChangeShapeType="1"/>
              </p:cNvSpPr>
              <p:nvPr/>
            </p:nvSpPr>
            <p:spPr bwMode="auto">
              <a:xfrm>
                <a:off x="2601" y="3235"/>
                <a:ext cx="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6" name="Line 250"/>
              <p:cNvSpPr>
                <a:spLocks noChangeShapeType="1"/>
              </p:cNvSpPr>
              <p:nvPr/>
            </p:nvSpPr>
            <p:spPr bwMode="auto">
              <a:xfrm>
                <a:off x="2607" y="3235"/>
                <a:ext cx="3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7" name="Line 251"/>
              <p:cNvSpPr>
                <a:spLocks noChangeShapeType="1"/>
              </p:cNvSpPr>
              <p:nvPr/>
            </p:nvSpPr>
            <p:spPr bwMode="auto">
              <a:xfrm flipH="1">
                <a:off x="2598" y="3262"/>
                <a:ext cx="11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8" name="Line 252"/>
              <p:cNvSpPr>
                <a:spLocks noChangeShapeType="1"/>
              </p:cNvSpPr>
              <p:nvPr/>
            </p:nvSpPr>
            <p:spPr bwMode="auto">
              <a:xfrm flipV="1">
                <a:off x="2601" y="3233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9" name="Rectangle 253"/>
              <p:cNvSpPr>
                <a:spLocks noChangeArrowheads="1"/>
              </p:cNvSpPr>
              <p:nvPr/>
            </p:nvSpPr>
            <p:spPr bwMode="auto">
              <a:xfrm>
                <a:off x="2595" y="3223"/>
                <a:ext cx="29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30" name="Line 254"/>
              <p:cNvSpPr>
                <a:spLocks noChangeShapeType="1"/>
              </p:cNvSpPr>
              <p:nvPr/>
            </p:nvSpPr>
            <p:spPr bwMode="auto">
              <a:xfrm flipV="1">
                <a:off x="2595" y="3221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1" name="Line 255"/>
              <p:cNvSpPr>
                <a:spLocks noChangeShapeType="1"/>
              </p:cNvSpPr>
              <p:nvPr/>
            </p:nvSpPr>
            <p:spPr bwMode="auto">
              <a:xfrm>
                <a:off x="2595" y="3223"/>
                <a:ext cx="2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2" name="Line 256"/>
              <p:cNvSpPr>
                <a:spLocks noChangeShapeType="1"/>
              </p:cNvSpPr>
              <p:nvPr/>
            </p:nvSpPr>
            <p:spPr bwMode="auto">
              <a:xfrm>
                <a:off x="2624" y="3223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3" name="Line 257"/>
              <p:cNvSpPr>
                <a:spLocks noChangeShapeType="1"/>
              </p:cNvSpPr>
              <p:nvPr/>
            </p:nvSpPr>
            <p:spPr bwMode="auto">
              <a:xfrm flipH="1">
                <a:off x="2593" y="3249"/>
                <a:ext cx="3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4" name="Rectangle 258"/>
              <p:cNvSpPr>
                <a:spLocks noChangeArrowheads="1"/>
              </p:cNvSpPr>
              <p:nvPr/>
            </p:nvSpPr>
            <p:spPr bwMode="auto">
              <a:xfrm>
                <a:off x="2643" y="3203"/>
                <a:ext cx="37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35" name="Line 259"/>
              <p:cNvSpPr>
                <a:spLocks noChangeShapeType="1"/>
              </p:cNvSpPr>
              <p:nvPr/>
            </p:nvSpPr>
            <p:spPr bwMode="auto">
              <a:xfrm>
                <a:off x="2643" y="3203"/>
                <a:ext cx="36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6" name="Line 260"/>
              <p:cNvSpPr>
                <a:spLocks noChangeShapeType="1"/>
              </p:cNvSpPr>
              <p:nvPr/>
            </p:nvSpPr>
            <p:spPr bwMode="auto">
              <a:xfrm>
                <a:off x="2679" y="3203"/>
                <a:ext cx="3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7" name="Line 261"/>
              <p:cNvSpPr>
                <a:spLocks noChangeShapeType="1"/>
              </p:cNvSpPr>
              <p:nvPr/>
            </p:nvSpPr>
            <p:spPr bwMode="auto">
              <a:xfrm flipH="1">
                <a:off x="2641" y="3231"/>
                <a:ext cx="4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8" name="Line 262"/>
              <p:cNvSpPr>
                <a:spLocks noChangeShapeType="1"/>
              </p:cNvSpPr>
              <p:nvPr/>
            </p:nvSpPr>
            <p:spPr bwMode="auto">
              <a:xfrm flipV="1">
                <a:off x="2643" y="3201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9" name="Rectangle 263"/>
              <p:cNvSpPr>
                <a:spLocks noChangeArrowheads="1"/>
              </p:cNvSpPr>
              <p:nvPr/>
            </p:nvSpPr>
            <p:spPr bwMode="auto">
              <a:xfrm>
                <a:off x="2719" y="3203"/>
                <a:ext cx="39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40" name="Line 264"/>
              <p:cNvSpPr>
                <a:spLocks noChangeShapeType="1"/>
              </p:cNvSpPr>
              <p:nvPr/>
            </p:nvSpPr>
            <p:spPr bwMode="auto">
              <a:xfrm>
                <a:off x="2719" y="3203"/>
                <a:ext cx="3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1" name="Line 265"/>
              <p:cNvSpPr>
                <a:spLocks noChangeShapeType="1"/>
              </p:cNvSpPr>
              <p:nvPr/>
            </p:nvSpPr>
            <p:spPr bwMode="auto">
              <a:xfrm>
                <a:off x="2758" y="3203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2" name="Line 266"/>
              <p:cNvSpPr>
                <a:spLocks noChangeShapeType="1"/>
              </p:cNvSpPr>
              <p:nvPr/>
            </p:nvSpPr>
            <p:spPr bwMode="auto">
              <a:xfrm flipH="1">
                <a:off x="2717" y="3231"/>
                <a:ext cx="4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3" name="Line 267"/>
              <p:cNvSpPr>
                <a:spLocks noChangeShapeType="1"/>
              </p:cNvSpPr>
              <p:nvPr/>
            </p:nvSpPr>
            <p:spPr bwMode="auto">
              <a:xfrm flipV="1">
                <a:off x="2719" y="3201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4" name="Rectangle 268"/>
              <p:cNvSpPr>
                <a:spLocks noChangeArrowheads="1"/>
              </p:cNvSpPr>
              <p:nvPr/>
            </p:nvSpPr>
            <p:spPr bwMode="auto">
              <a:xfrm>
                <a:off x="2797" y="3203"/>
                <a:ext cx="37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45" name="Line 269"/>
              <p:cNvSpPr>
                <a:spLocks noChangeShapeType="1"/>
              </p:cNvSpPr>
              <p:nvPr/>
            </p:nvSpPr>
            <p:spPr bwMode="auto">
              <a:xfrm>
                <a:off x="2797" y="3203"/>
                <a:ext cx="36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6" name="Line 270"/>
              <p:cNvSpPr>
                <a:spLocks noChangeShapeType="1"/>
              </p:cNvSpPr>
              <p:nvPr/>
            </p:nvSpPr>
            <p:spPr bwMode="auto">
              <a:xfrm>
                <a:off x="2833" y="3203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7" name="Line 271"/>
              <p:cNvSpPr>
                <a:spLocks noChangeShapeType="1"/>
              </p:cNvSpPr>
              <p:nvPr/>
            </p:nvSpPr>
            <p:spPr bwMode="auto">
              <a:xfrm flipH="1">
                <a:off x="2795" y="3231"/>
                <a:ext cx="4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8" name="Line 272"/>
              <p:cNvSpPr>
                <a:spLocks noChangeShapeType="1"/>
              </p:cNvSpPr>
              <p:nvPr/>
            </p:nvSpPr>
            <p:spPr bwMode="auto">
              <a:xfrm flipV="1">
                <a:off x="2797" y="3201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9" name="Rectangle 273"/>
              <p:cNvSpPr>
                <a:spLocks noChangeArrowheads="1"/>
              </p:cNvSpPr>
              <p:nvPr/>
            </p:nvSpPr>
            <p:spPr bwMode="auto">
              <a:xfrm>
                <a:off x="2834" y="3168"/>
                <a:ext cx="39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50" name="Line 274"/>
              <p:cNvSpPr>
                <a:spLocks noChangeShapeType="1"/>
              </p:cNvSpPr>
              <p:nvPr/>
            </p:nvSpPr>
            <p:spPr bwMode="auto">
              <a:xfrm>
                <a:off x="2834" y="3168"/>
                <a:ext cx="39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1" name="Line 275"/>
              <p:cNvSpPr>
                <a:spLocks noChangeShapeType="1"/>
              </p:cNvSpPr>
              <p:nvPr/>
            </p:nvSpPr>
            <p:spPr bwMode="auto">
              <a:xfrm>
                <a:off x="2874" y="3168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2" name="Line 276"/>
              <p:cNvSpPr>
                <a:spLocks noChangeShapeType="1"/>
              </p:cNvSpPr>
              <p:nvPr/>
            </p:nvSpPr>
            <p:spPr bwMode="auto">
              <a:xfrm flipH="1">
                <a:off x="2832" y="3197"/>
                <a:ext cx="4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3" name="Line 277"/>
              <p:cNvSpPr>
                <a:spLocks noChangeShapeType="1"/>
              </p:cNvSpPr>
              <p:nvPr/>
            </p:nvSpPr>
            <p:spPr bwMode="auto">
              <a:xfrm flipV="1">
                <a:off x="2834" y="3166"/>
                <a:ext cx="3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4" name="Rectangle 278"/>
              <p:cNvSpPr>
                <a:spLocks noChangeArrowheads="1"/>
              </p:cNvSpPr>
              <p:nvPr/>
            </p:nvSpPr>
            <p:spPr bwMode="auto">
              <a:xfrm>
                <a:off x="2911" y="3168"/>
                <a:ext cx="39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55" name="Line 279"/>
              <p:cNvSpPr>
                <a:spLocks noChangeShapeType="1"/>
              </p:cNvSpPr>
              <p:nvPr/>
            </p:nvSpPr>
            <p:spPr bwMode="auto">
              <a:xfrm>
                <a:off x="2911" y="3168"/>
                <a:ext cx="39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6" name="Line 280"/>
              <p:cNvSpPr>
                <a:spLocks noChangeShapeType="1"/>
              </p:cNvSpPr>
              <p:nvPr/>
            </p:nvSpPr>
            <p:spPr bwMode="auto">
              <a:xfrm>
                <a:off x="2949" y="3168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7" name="Line 281"/>
              <p:cNvSpPr>
                <a:spLocks noChangeShapeType="1"/>
              </p:cNvSpPr>
              <p:nvPr/>
            </p:nvSpPr>
            <p:spPr bwMode="auto">
              <a:xfrm flipH="1">
                <a:off x="2908" y="3197"/>
                <a:ext cx="4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8" name="Line 282"/>
              <p:cNvSpPr>
                <a:spLocks noChangeShapeType="1"/>
              </p:cNvSpPr>
              <p:nvPr/>
            </p:nvSpPr>
            <p:spPr bwMode="auto">
              <a:xfrm flipV="1">
                <a:off x="2911" y="3166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9" name="Rectangle 283"/>
              <p:cNvSpPr>
                <a:spLocks noChangeArrowheads="1"/>
              </p:cNvSpPr>
              <p:nvPr/>
            </p:nvSpPr>
            <p:spPr bwMode="auto">
              <a:xfrm>
                <a:off x="2988" y="3168"/>
                <a:ext cx="38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60" name="Line 284"/>
              <p:cNvSpPr>
                <a:spLocks noChangeShapeType="1"/>
              </p:cNvSpPr>
              <p:nvPr/>
            </p:nvSpPr>
            <p:spPr bwMode="auto">
              <a:xfrm>
                <a:off x="2988" y="3168"/>
                <a:ext cx="38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1" name="Line 285"/>
              <p:cNvSpPr>
                <a:spLocks noChangeShapeType="1"/>
              </p:cNvSpPr>
              <p:nvPr/>
            </p:nvSpPr>
            <p:spPr bwMode="auto">
              <a:xfrm>
                <a:off x="3026" y="3168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2" name="Line 286"/>
              <p:cNvSpPr>
                <a:spLocks noChangeShapeType="1"/>
              </p:cNvSpPr>
              <p:nvPr/>
            </p:nvSpPr>
            <p:spPr bwMode="auto">
              <a:xfrm flipH="1">
                <a:off x="2986" y="3197"/>
                <a:ext cx="42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3" name="Line 287"/>
              <p:cNvSpPr>
                <a:spLocks noChangeShapeType="1"/>
              </p:cNvSpPr>
              <p:nvPr/>
            </p:nvSpPr>
            <p:spPr bwMode="auto">
              <a:xfrm flipV="1">
                <a:off x="2988" y="3166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4" name="Rectangle 288"/>
              <p:cNvSpPr>
                <a:spLocks noChangeArrowheads="1"/>
              </p:cNvSpPr>
              <p:nvPr/>
            </p:nvSpPr>
            <p:spPr bwMode="auto">
              <a:xfrm>
                <a:off x="3065" y="3168"/>
                <a:ext cx="39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65" name="Line 289"/>
              <p:cNvSpPr>
                <a:spLocks noChangeShapeType="1"/>
              </p:cNvSpPr>
              <p:nvPr/>
            </p:nvSpPr>
            <p:spPr bwMode="auto">
              <a:xfrm>
                <a:off x="3065" y="3168"/>
                <a:ext cx="39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6" name="Line 290"/>
              <p:cNvSpPr>
                <a:spLocks noChangeShapeType="1"/>
              </p:cNvSpPr>
              <p:nvPr/>
            </p:nvSpPr>
            <p:spPr bwMode="auto">
              <a:xfrm>
                <a:off x="3103" y="3168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7" name="Line 291"/>
              <p:cNvSpPr>
                <a:spLocks noChangeShapeType="1"/>
              </p:cNvSpPr>
              <p:nvPr/>
            </p:nvSpPr>
            <p:spPr bwMode="auto">
              <a:xfrm flipH="1">
                <a:off x="3062" y="3197"/>
                <a:ext cx="4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8" name="Line 292"/>
              <p:cNvSpPr>
                <a:spLocks noChangeShapeType="1"/>
              </p:cNvSpPr>
              <p:nvPr/>
            </p:nvSpPr>
            <p:spPr bwMode="auto">
              <a:xfrm flipV="1">
                <a:off x="3065" y="3166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9" name="Rectangle 293"/>
              <p:cNvSpPr>
                <a:spLocks noChangeArrowheads="1"/>
              </p:cNvSpPr>
              <p:nvPr/>
            </p:nvSpPr>
            <p:spPr bwMode="auto">
              <a:xfrm>
                <a:off x="3140" y="3168"/>
                <a:ext cx="6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70" name="Line 294"/>
              <p:cNvSpPr>
                <a:spLocks noChangeShapeType="1"/>
              </p:cNvSpPr>
              <p:nvPr/>
            </p:nvSpPr>
            <p:spPr bwMode="auto">
              <a:xfrm>
                <a:off x="3140" y="3168"/>
                <a:ext cx="5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1" name="Line 295"/>
              <p:cNvSpPr>
                <a:spLocks noChangeShapeType="1"/>
              </p:cNvSpPr>
              <p:nvPr/>
            </p:nvSpPr>
            <p:spPr bwMode="auto">
              <a:xfrm>
                <a:off x="3144" y="3168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2" name="Line 296"/>
              <p:cNvSpPr>
                <a:spLocks noChangeShapeType="1"/>
              </p:cNvSpPr>
              <p:nvPr/>
            </p:nvSpPr>
            <p:spPr bwMode="auto">
              <a:xfrm flipH="1">
                <a:off x="3139" y="3197"/>
                <a:ext cx="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3" name="Line 297"/>
              <p:cNvSpPr>
                <a:spLocks noChangeShapeType="1"/>
              </p:cNvSpPr>
              <p:nvPr/>
            </p:nvSpPr>
            <p:spPr bwMode="auto">
              <a:xfrm flipV="1">
                <a:off x="3140" y="3166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4" name="Rectangle 298"/>
              <p:cNvSpPr>
                <a:spLocks noChangeArrowheads="1"/>
              </p:cNvSpPr>
              <p:nvPr/>
            </p:nvSpPr>
            <p:spPr bwMode="auto">
              <a:xfrm>
                <a:off x="3144" y="3168"/>
                <a:ext cx="18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75" name="Line 299"/>
              <p:cNvSpPr>
                <a:spLocks noChangeShapeType="1"/>
              </p:cNvSpPr>
              <p:nvPr/>
            </p:nvSpPr>
            <p:spPr bwMode="auto">
              <a:xfrm>
                <a:off x="3144" y="3168"/>
                <a:ext cx="18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6" name="Line 300"/>
              <p:cNvSpPr>
                <a:spLocks noChangeShapeType="1"/>
              </p:cNvSpPr>
              <p:nvPr/>
            </p:nvSpPr>
            <p:spPr bwMode="auto">
              <a:xfrm>
                <a:off x="3163" y="3168"/>
                <a:ext cx="3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7" name="Line 301"/>
              <p:cNvSpPr>
                <a:spLocks noChangeShapeType="1"/>
              </p:cNvSpPr>
              <p:nvPr/>
            </p:nvSpPr>
            <p:spPr bwMode="auto">
              <a:xfrm flipH="1">
                <a:off x="3142" y="3197"/>
                <a:ext cx="22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8" name="Line 302"/>
              <p:cNvSpPr>
                <a:spLocks noChangeShapeType="1"/>
              </p:cNvSpPr>
              <p:nvPr/>
            </p:nvSpPr>
            <p:spPr bwMode="auto">
              <a:xfrm flipV="1">
                <a:off x="3144" y="3166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9" name="Rectangle 303"/>
              <p:cNvSpPr>
                <a:spLocks noChangeArrowheads="1"/>
              </p:cNvSpPr>
              <p:nvPr/>
            </p:nvSpPr>
            <p:spPr bwMode="auto">
              <a:xfrm>
                <a:off x="3150" y="3168"/>
                <a:ext cx="29" cy="14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80" name="Line 304"/>
              <p:cNvSpPr>
                <a:spLocks noChangeShapeType="1"/>
              </p:cNvSpPr>
              <p:nvPr/>
            </p:nvSpPr>
            <p:spPr bwMode="auto">
              <a:xfrm flipV="1">
                <a:off x="3150" y="3166"/>
                <a:ext cx="1" cy="1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1" name="Line 305"/>
              <p:cNvSpPr>
                <a:spLocks noChangeShapeType="1"/>
              </p:cNvSpPr>
              <p:nvPr/>
            </p:nvSpPr>
            <p:spPr bwMode="auto">
              <a:xfrm>
                <a:off x="3150" y="3168"/>
                <a:ext cx="29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2" name="Line 306"/>
              <p:cNvSpPr>
                <a:spLocks noChangeShapeType="1"/>
              </p:cNvSpPr>
              <p:nvPr/>
            </p:nvSpPr>
            <p:spPr bwMode="auto">
              <a:xfrm>
                <a:off x="3179" y="3168"/>
                <a:ext cx="1" cy="14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3" name="Line 307"/>
              <p:cNvSpPr>
                <a:spLocks noChangeShapeType="1"/>
              </p:cNvSpPr>
              <p:nvPr/>
            </p:nvSpPr>
            <p:spPr bwMode="auto">
              <a:xfrm flipH="1">
                <a:off x="3147" y="3182"/>
                <a:ext cx="3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4" name="Rectangle 308"/>
              <p:cNvSpPr>
                <a:spLocks noChangeArrowheads="1"/>
              </p:cNvSpPr>
              <p:nvPr/>
            </p:nvSpPr>
            <p:spPr bwMode="auto">
              <a:xfrm>
                <a:off x="3183" y="3134"/>
                <a:ext cx="37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85" name="Line 309"/>
              <p:cNvSpPr>
                <a:spLocks noChangeShapeType="1"/>
              </p:cNvSpPr>
              <p:nvPr/>
            </p:nvSpPr>
            <p:spPr bwMode="auto">
              <a:xfrm>
                <a:off x="3183" y="3134"/>
                <a:ext cx="36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6" name="Line 310"/>
              <p:cNvSpPr>
                <a:spLocks noChangeShapeType="1"/>
              </p:cNvSpPr>
              <p:nvPr/>
            </p:nvSpPr>
            <p:spPr bwMode="auto">
              <a:xfrm>
                <a:off x="3220" y="313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7" name="Line 311"/>
              <p:cNvSpPr>
                <a:spLocks noChangeShapeType="1"/>
              </p:cNvSpPr>
              <p:nvPr/>
            </p:nvSpPr>
            <p:spPr bwMode="auto">
              <a:xfrm flipH="1">
                <a:off x="3181" y="3163"/>
                <a:ext cx="4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8" name="Line 312"/>
              <p:cNvSpPr>
                <a:spLocks noChangeShapeType="1"/>
              </p:cNvSpPr>
              <p:nvPr/>
            </p:nvSpPr>
            <p:spPr bwMode="auto">
              <a:xfrm flipV="1">
                <a:off x="3183" y="3132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9" name="Rectangle 313"/>
              <p:cNvSpPr>
                <a:spLocks noChangeArrowheads="1"/>
              </p:cNvSpPr>
              <p:nvPr/>
            </p:nvSpPr>
            <p:spPr bwMode="auto">
              <a:xfrm>
                <a:off x="3259" y="3134"/>
                <a:ext cx="37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90" name="Line 314"/>
              <p:cNvSpPr>
                <a:spLocks noChangeShapeType="1"/>
              </p:cNvSpPr>
              <p:nvPr/>
            </p:nvSpPr>
            <p:spPr bwMode="auto">
              <a:xfrm>
                <a:off x="3259" y="3134"/>
                <a:ext cx="36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1" name="Line 315"/>
              <p:cNvSpPr>
                <a:spLocks noChangeShapeType="1"/>
              </p:cNvSpPr>
              <p:nvPr/>
            </p:nvSpPr>
            <p:spPr bwMode="auto">
              <a:xfrm>
                <a:off x="3297" y="313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2" name="Line 316"/>
              <p:cNvSpPr>
                <a:spLocks noChangeShapeType="1"/>
              </p:cNvSpPr>
              <p:nvPr/>
            </p:nvSpPr>
            <p:spPr bwMode="auto">
              <a:xfrm flipH="1">
                <a:off x="3257" y="3163"/>
                <a:ext cx="4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3" name="Line 317"/>
              <p:cNvSpPr>
                <a:spLocks noChangeShapeType="1"/>
              </p:cNvSpPr>
              <p:nvPr/>
            </p:nvSpPr>
            <p:spPr bwMode="auto">
              <a:xfrm flipV="1">
                <a:off x="3259" y="3132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4" name="Rectangle 318"/>
              <p:cNvSpPr>
                <a:spLocks noChangeArrowheads="1"/>
              </p:cNvSpPr>
              <p:nvPr/>
            </p:nvSpPr>
            <p:spPr bwMode="auto">
              <a:xfrm>
                <a:off x="3336" y="3134"/>
                <a:ext cx="26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95" name="Line 319"/>
              <p:cNvSpPr>
                <a:spLocks noChangeShapeType="1"/>
              </p:cNvSpPr>
              <p:nvPr/>
            </p:nvSpPr>
            <p:spPr bwMode="auto">
              <a:xfrm>
                <a:off x="3336" y="3134"/>
                <a:ext cx="25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6" name="Line 320"/>
              <p:cNvSpPr>
                <a:spLocks noChangeShapeType="1"/>
              </p:cNvSpPr>
              <p:nvPr/>
            </p:nvSpPr>
            <p:spPr bwMode="auto">
              <a:xfrm>
                <a:off x="3360" y="313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7" name="Line 321"/>
              <p:cNvSpPr>
                <a:spLocks noChangeShapeType="1"/>
              </p:cNvSpPr>
              <p:nvPr/>
            </p:nvSpPr>
            <p:spPr bwMode="auto">
              <a:xfrm flipH="1">
                <a:off x="3334" y="3163"/>
                <a:ext cx="2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8" name="Line 322"/>
              <p:cNvSpPr>
                <a:spLocks noChangeShapeType="1"/>
              </p:cNvSpPr>
              <p:nvPr/>
            </p:nvSpPr>
            <p:spPr bwMode="auto">
              <a:xfrm flipV="1">
                <a:off x="3336" y="3132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9" name="Rectangle 323"/>
              <p:cNvSpPr>
                <a:spLocks noChangeArrowheads="1"/>
              </p:cNvSpPr>
              <p:nvPr/>
            </p:nvSpPr>
            <p:spPr bwMode="auto">
              <a:xfrm>
                <a:off x="3360" y="3134"/>
                <a:ext cx="13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00" name="Line 324"/>
              <p:cNvSpPr>
                <a:spLocks noChangeShapeType="1"/>
              </p:cNvSpPr>
              <p:nvPr/>
            </p:nvSpPr>
            <p:spPr bwMode="auto">
              <a:xfrm>
                <a:off x="3360" y="3134"/>
                <a:ext cx="1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1" name="Line 325"/>
              <p:cNvSpPr>
                <a:spLocks noChangeShapeType="1"/>
              </p:cNvSpPr>
              <p:nvPr/>
            </p:nvSpPr>
            <p:spPr bwMode="auto">
              <a:xfrm>
                <a:off x="3374" y="313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2" name="Line 326"/>
              <p:cNvSpPr>
                <a:spLocks noChangeShapeType="1"/>
              </p:cNvSpPr>
              <p:nvPr/>
            </p:nvSpPr>
            <p:spPr bwMode="auto">
              <a:xfrm flipH="1">
                <a:off x="3358" y="3163"/>
                <a:ext cx="1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3" name="Line 327"/>
              <p:cNvSpPr>
                <a:spLocks noChangeShapeType="1"/>
              </p:cNvSpPr>
              <p:nvPr/>
            </p:nvSpPr>
            <p:spPr bwMode="auto">
              <a:xfrm flipV="1">
                <a:off x="3360" y="3132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4" name="Rectangle 328"/>
              <p:cNvSpPr>
                <a:spLocks noChangeArrowheads="1"/>
              </p:cNvSpPr>
              <p:nvPr/>
            </p:nvSpPr>
            <p:spPr bwMode="auto">
              <a:xfrm>
                <a:off x="3412" y="3134"/>
                <a:ext cx="20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05" name="Line 329"/>
              <p:cNvSpPr>
                <a:spLocks noChangeShapeType="1"/>
              </p:cNvSpPr>
              <p:nvPr/>
            </p:nvSpPr>
            <p:spPr bwMode="auto">
              <a:xfrm>
                <a:off x="3412" y="3134"/>
                <a:ext cx="2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6" name="Line 330"/>
              <p:cNvSpPr>
                <a:spLocks noChangeShapeType="1"/>
              </p:cNvSpPr>
              <p:nvPr/>
            </p:nvSpPr>
            <p:spPr bwMode="auto">
              <a:xfrm>
                <a:off x="3432" y="313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7" name="Line 331"/>
              <p:cNvSpPr>
                <a:spLocks noChangeShapeType="1"/>
              </p:cNvSpPr>
              <p:nvPr/>
            </p:nvSpPr>
            <p:spPr bwMode="auto">
              <a:xfrm flipH="1">
                <a:off x="3410" y="3163"/>
                <a:ext cx="24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8" name="Line 332"/>
              <p:cNvSpPr>
                <a:spLocks noChangeShapeType="1"/>
              </p:cNvSpPr>
              <p:nvPr/>
            </p:nvSpPr>
            <p:spPr bwMode="auto">
              <a:xfrm flipV="1">
                <a:off x="3412" y="3132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9" name="Rectangle 333"/>
              <p:cNvSpPr>
                <a:spLocks noChangeArrowheads="1"/>
              </p:cNvSpPr>
              <p:nvPr/>
            </p:nvSpPr>
            <p:spPr bwMode="auto">
              <a:xfrm>
                <a:off x="3432" y="3134"/>
                <a:ext cx="17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10" name="Line 334"/>
              <p:cNvSpPr>
                <a:spLocks noChangeShapeType="1"/>
              </p:cNvSpPr>
              <p:nvPr/>
            </p:nvSpPr>
            <p:spPr bwMode="auto">
              <a:xfrm>
                <a:off x="3432" y="3134"/>
                <a:ext cx="1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1" name="Line 335"/>
              <p:cNvSpPr>
                <a:spLocks noChangeShapeType="1"/>
              </p:cNvSpPr>
              <p:nvPr/>
            </p:nvSpPr>
            <p:spPr bwMode="auto">
              <a:xfrm>
                <a:off x="3451" y="313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2" name="Line 336"/>
              <p:cNvSpPr>
                <a:spLocks noChangeShapeType="1"/>
              </p:cNvSpPr>
              <p:nvPr/>
            </p:nvSpPr>
            <p:spPr bwMode="auto">
              <a:xfrm flipH="1">
                <a:off x="3430" y="3163"/>
                <a:ext cx="21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3" name="Line 337"/>
              <p:cNvSpPr>
                <a:spLocks noChangeShapeType="1"/>
              </p:cNvSpPr>
              <p:nvPr/>
            </p:nvSpPr>
            <p:spPr bwMode="auto">
              <a:xfrm flipV="1">
                <a:off x="3432" y="3132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4" name="Rectangle 338"/>
              <p:cNvSpPr>
                <a:spLocks noChangeArrowheads="1"/>
              </p:cNvSpPr>
              <p:nvPr/>
            </p:nvSpPr>
            <p:spPr bwMode="auto">
              <a:xfrm>
                <a:off x="3488" y="3134"/>
                <a:ext cx="39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15" name="Line 339"/>
              <p:cNvSpPr>
                <a:spLocks noChangeShapeType="1"/>
              </p:cNvSpPr>
              <p:nvPr/>
            </p:nvSpPr>
            <p:spPr bwMode="auto">
              <a:xfrm>
                <a:off x="3488" y="3134"/>
                <a:ext cx="3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6" name="Line 340"/>
              <p:cNvSpPr>
                <a:spLocks noChangeShapeType="1"/>
              </p:cNvSpPr>
              <p:nvPr/>
            </p:nvSpPr>
            <p:spPr bwMode="auto">
              <a:xfrm>
                <a:off x="3527" y="313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7" name="Line 341"/>
              <p:cNvSpPr>
                <a:spLocks noChangeShapeType="1"/>
              </p:cNvSpPr>
              <p:nvPr/>
            </p:nvSpPr>
            <p:spPr bwMode="auto">
              <a:xfrm flipH="1">
                <a:off x="3485" y="3163"/>
                <a:ext cx="4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8" name="Line 342"/>
              <p:cNvSpPr>
                <a:spLocks noChangeShapeType="1"/>
              </p:cNvSpPr>
              <p:nvPr/>
            </p:nvSpPr>
            <p:spPr bwMode="auto">
              <a:xfrm flipV="1">
                <a:off x="3488" y="3132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9" name="Rectangle 343"/>
              <p:cNvSpPr>
                <a:spLocks noChangeArrowheads="1"/>
              </p:cNvSpPr>
              <p:nvPr/>
            </p:nvSpPr>
            <p:spPr bwMode="auto">
              <a:xfrm>
                <a:off x="3565" y="3134"/>
                <a:ext cx="38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20" name="Line 344"/>
              <p:cNvSpPr>
                <a:spLocks noChangeShapeType="1"/>
              </p:cNvSpPr>
              <p:nvPr/>
            </p:nvSpPr>
            <p:spPr bwMode="auto">
              <a:xfrm>
                <a:off x="3565" y="3134"/>
                <a:ext cx="38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1" name="Line 345"/>
              <p:cNvSpPr>
                <a:spLocks noChangeShapeType="1"/>
              </p:cNvSpPr>
              <p:nvPr/>
            </p:nvSpPr>
            <p:spPr bwMode="auto">
              <a:xfrm>
                <a:off x="3603" y="313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2" name="Line 346"/>
              <p:cNvSpPr>
                <a:spLocks noChangeShapeType="1"/>
              </p:cNvSpPr>
              <p:nvPr/>
            </p:nvSpPr>
            <p:spPr bwMode="auto">
              <a:xfrm flipH="1">
                <a:off x="3563" y="3163"/>
                <a:ext cx="42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3" name="Line 347"/>
              <p:cNvSpPr>
                <a:spLocks noChangeShapeType="1"/>
              </p:cNvSpPr>
              <p:nvPr/>
            </p:nvSpPr>
            <p:spPr bwMode="auto">
              <a:xfrm flipV="1">
                <a:off x="3565" y="3132"/>
                <a:ext cx="3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4" name="Rectangle 348"/>
              <p:cNvSpPr>
                <a:spLocks noChangeArrowheads="1"/>
              </p:cNvSpPr>
              <p:nvPr/>
            </p:nvSpPr>
            <p:spPr bwMode="auto">
              <a:xfrm>
                <a:off x="3623" y="3108"/>
                <a:ext cx="30" cy="37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25" name="Line 349"/>
              <p:cNvSpPr>
                <a:spLocks noChangeShapeType="1"/>
              </p:cNvSpPr>
              <p:nvPr/>
            </p:nvSpPr>
            <p:spPr bwMode="auto">
              <a:xfrm flipV="1">
                <a:off x="3623" y="3106"/>
                <a:ext cx="1" cy="4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6" name="Line 350"/>
              <p:cNvSpPr>
                <a:spLocks noChangeShapeType="1"/>
              </p:cNvSpPr>
              <p:nvPr/>
            </p:nvSpPr>
            <p:spPr bwMode="auto">
              <a:xfrm>
                <a:off x="3623" y="3108"/>
                <a:ext cx="30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7" name="Line 351"/>
              <p:cNvSpPr>
                <a:spLocks noChangeShapeType="1"/>
              </p:cNvSpPr>
              <p:nvPr/>
            </p:nvSpPr>
            <p:spPr bwMode="auto">
              <a:xfrm>
                <a:off x="3653" y="3108"/>
                <a:ext cx="1" cy="37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8" name="Line 352"/>
              <p:cNvSpPr>
                <a:spLocks noChangeShapeType="1"/>
              </p:cNvSpPr>
              <p:nvPr/>
            </p:nvSpPr>
            <p:spPr bwMode="auto">
              <a:xfrm flipH="1">
                <a:off x="3620" y="3145"/>
                <a:ext cx="34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9" name="Rectangle 353"/>
              <p:cNvSpPr>
                <a:spLocks noChangeArrowheads="1"/>
              </p:cNvSpPr>
              <p:nvPr/>
            </p:nvSpPr>
            <p:spPr bwMode="auto">
              <a:xfrm>
                <a:off x="3644" y="3064"/>
                <a:ext cx="3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30" name="Line 354"/>
              <p:cNvSpPr>
                <a:spLocks noChangeShapeType="1"/>
              </p:cNvSpPr>
              <p:nvPr/>
            </p:nvSpPr>
            <p:spPr bwMode="auto">
              <a:xfrm>
                <a:off x="3644" y="3064"/>
                <a:ext cx="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1" name="Line 355"/>
              <p:cNvSpPr>
                <a:spLocks noChangeShapeType="1"/>
              </p:cNvSpPr>
              <p:nvPr/>
            </p:nvSpPr>
            <p:spPr bwMode="auto">
              <a:xfrm>
                <a:off x="3647" y="3064"/>
                <a:ext cx="3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2" name="Line 356"/>
              <p:cNvSpPr>
                <a:spLocks noChangeShapeType="1"/>
              </p:cNvSpPr>
              <p:nvPr/>
            </p:nvSpPr>
            <p:spPr bwMode="auto">
              <a:xfrm flipH="1">
                <a:off x="3642" y="3092"/>
                <a:ext cx="7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3" name="Line 357"/>
              <p:cNvSpPr>
                <a:spLocks noChangeShapeType="1"/>
              </p:cNvSpPr>
              <p:nvPr/>
            </p:nvSpPr>
            <p:spPr bwMode="auto">
              <a:xfrm flipV="1">
                <a:off x="3644" y="3062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4" name="Rectangle 358"/>
              <p:cNvSpPr>
                <a:spLocks noChangeArrowheads="1"/>
              </p:cNvSpPr>
              <p:nvPr/>
            </p:nvSpPr>
            <p:spPr bwMode="auto">
              <a:xfrm>
                <a:off x="3647" y="3064"/>
                <a:ext cx="37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35" name="Line 359"/>
              <p:cNvSpPr>
                <a:spLocks noChangeShapeType="1"/>
              </p:cNvSpPr>
              <p:nvPr/>
            </p:nvSpPr>
            <p:spPr bwMode="auto">
              <a:xfrm>
                <a:off x="3647" y="3064"/>
                <a:ext cx="3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6" name="Line 360"/>
              <p:cNvSpPr>
                <a:spLocks noChangeShapeType="1"/>
              </p:cNvSpPr>
              <p:nvPr/>
            </p:nvSpPr>
            <p:spPr bwMode="auto">
              <a:xfrm>
                <a:off x="3683" y="306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7" name="Line 361"/>
              <p:cNvSpPr>
                <a:spLocks noChangeShapeType="1"/>
              </p:cNvSpPr>
              <p:nvPr/>
            </p:nvSpPr>
            <p:spPr bwMode="auto">
              <a:xfrm flipH="1">
                <a:off x="3644" y="3092"/>
                <a:ext cx="41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8" name="Line 362"/>
              <p:cNvSpPr>
                <a:spLocks noChangeShapeType="1"/>
              </p:cNvSpPr>
              <p:nvPr/>
            </p:nvSpPr>
            <p:spPr bwMode="auto">
              <a:xfrm flipV="1">
                <a:off x="3647" y="3062"/>
                <a:ext cx="3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9" name="Rectangle 363"/>
              <p:cNvSpPr>
                <a:spLocks noChangeArrowheads="1"/>
              </p:cNvSpPr>
              <p:nvPr/>
            </p:nvSpPr>
            <p:spPr bwMode="auto">
              <a:xfrm>
                <a:off x="3722" y="3064"/>
                <a:ext cx="37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40" name="Line 364"/>
              <p:cNvSpPr>
                <a:spLocks noChangeShapeType="1"/>
              </p:cNvSpPr>
              <p:nvPr/>
            </p:nvSpPr>
            <p:spPr bwMode="auto">
              <a:xfrm>
                <a:off x="3722" y="3064"/>
                <a:ext cx="36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1" name="Line 365"/>
              <p:cNvSpPr>
                <a:spLocks noChangeShapeType="1"/>
              </p:cNvSpPr>
              <p:nvPr/>
            </p:nvSpPr>
            <p:spPr bwMode="auto">
              <a:xfrm>
                <a:off x="3758" y="306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2" name="Line 366"/>
              <p:cNvSpPr>
                <a:spLocks noChangeShapeType="1"/>
              </p:cNvSpPr>
              <p:nvPr/>
            </p:nvSpPr>
            <p:spPr bwMode="auto">
              <a:xfrm flipH="1">
                <a:off x="3720" y="3092"/>
                <a:ext cx="40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3" name="Line 367"/>
              <p:cNvSpPr>
                <a:spLocks noChangeShapeType="1"/>
              </p:cNvSpPr>
              <p:nvPr/>
            </p:nvSpPr>
            <p:spPr bwMode="auto">
              <a:xfrm flipV="1">
                <a:off x="3722" y="3062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4" name="Rectangle 368"/>
              <p:cNvSpPr>
                <a:spLocks noChangeArrowheads="1"/>
              </p:cNvSpPr>
              <p:nvPr/>
            </p:nvSpPr>
            <p:spPr bwMode="auto">
              <a:xfrm>
                <a:off x="3797" y="3064"/>
                <a:ext cx="39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45" name="Line 369"/>
              <p:cNvSpPr>
                <a:spLocks noChangeShapeType="1"/>
              </p:cNvSpPr>
              <p:nvPr/>
            </p:nvSpPr>
            <p:spPr bwMode="auto">
              <a:xfrm>
                <a:off x="3797" y="3064"/>
                <a:ext cx="3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6" name="Line 370"/>
              <p:cNvSpPr>
                <a:spLocks noChangeShapeType="1"/>
              </p:cNvSpPr>
              <p:nvPr/>
            </p:nvSpPr>
            <p:spPr bwMode="auto">
              <a:xfrm>
                <a:off x="3835" y="306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7" name="Line 371"/>
              <p:cNvSpPr>
                <a:spLocks noChangeShapeType="1"/>
              </p:cNvSpPr>
              <p:nvPr/>
            </p:nvSpPr>
            <p:spPr bwMode="auto">
              <a:xfrm flipH="1">
                <a:off x="3794" y="3092"/>
                <a:ext cx="43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8" name="Line 372"/>
              <p:cNvSpPr>
                <a:spLocks noChangeShapeType="1"/>
              </p:cNvSpPr>
              <p:nvPr/>
            </p:nvSpPr>
            <p:spPr bwMode="auto">
              <a:xfrm flipV="1">
                <a:off x="3797" y="3062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9" name="Rectangle 373"/>
              <p:cNvSpPr>
                <a:spLocks noChangeArrowheads="1"/>
              </p:cNvSpPr>
              <p:nvPr/>
            </p:nvSpPr>
            <p:spPr bwMode="auto">
              <a:xfrm>
                <a:off x="3873" y="3064"/>
                <a:ext cx="39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50" name="Line 374"/>
              <p:cNvSpPr>
                <a:spLocks noChangeShapeType="1"/>
              </p:cNvSpPr>
              <p:nvPr/>
            </p:nvSpPr>
            <p:spPr bwMode="auto">
              <a:xfrm>
                <a:off x="3873" y="3064"/>
                <a:ext cx="3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1" name="Line 375"/>
              <p:cNvSpPr>
                <a:spLocks noChangeShapeType="1"/>
              </p:cNvSpPr>
              <p:nvPr/>
            </p:nvSpPr>
            <p:spPr bwMode="auto">
              <a:xfrm>
                <a:off x="3912" y="306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2" name="Line 376"/>
              <p:cNvSpPr>
                <a:spLocks noChangeShapeType="1"/>
              </p:cNvSpPr>
              <p:nvPr/>
            </p:nvSpPr>
            <p:spPr bwMode="auto">
              <a:xfrm flipH="1">
                <a:off x="3871" y="3092"/>
                <a:ext cx="43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3" name="Line 377"/>
              <p:cNvSpPr>
                <a:spLocks noChangeShapeType="1"/>
              </p:cNvSpPr>
              <p:nvPr/>
            </p:nvSpPr>
            <p:spPr bwMode="auto">
              <a:xfrm flipV="1">
                <a:off x="3873" y="3062"/>
                <a:ext cx="3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4" name="Rectangle 378"/>
              <p:cNvSpPr>
                <a:spLocks noChangeArrowheads="1"/>
              </p:cNvSpPr>
              <p:nvPr/>
            </p:nvSpPr>
            <p:spPr bwMode="auto">
              <a:xfrm>
                <a:off x="3951" y="3064"/>
                <a:ext cx="25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55" name="Line 379"/>
              <p:cNvSpPr>
                <a:spLocks noChangeShapeType="1"/>
              </p:cNvSpPr>
              <p:nvPr/>
            </p:nvSpPr>
            <p:spPr bwMode="auto">
              <a:xfrm>
                <a:off x="3951" y="3064"/>
                <a:ext cx="25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6" name="Line 380"/>
              <p:cNvSpPr>
                <a:spLocks noChangeShapeType="1"/>
              </p:cNvSpPr>
              <p:nvPr/>
            </p:nvSpPr>
            <p:spPr bwMode="auto">
              <a:xfrm>
                <a:off x="3976" y="3064"/>
                <a:ext cx="3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7" name="Line 381"/>
              <p:cNvSpPr>
                <a:spLocks noChangeShapeType="1"/>
              </p:cNvSpPr>
              <p:nvPr/>
            </p:nvSpPr>
            <p:spPr bwMode="auto">
              <a:xfrm flipH="1">
                <a:off x="3949" y="3092"/>
                <a:ext cx="29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8" name="Line 382"/>
              <p:cNvSpPr>
                <a:spLocks noChangeShapeType="1"/>
              </p:cNvSpPr>
              <p:nvPr/>
            </p:nvSpPr>
            <p:spPr bwMode="auto">
              <a:xfrm flipV="1">
                <a:off x="3951" y="3062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9" name="Rectangle 383"/>
              <p:cNvSpPr>
                <a:spLocks noChangeArrowheads="1"/>
              </p:cNvSpPr>
              <p:nvPr/>
            </p:nvSpPr>
            <p:spPr bwMode="auto">
              <a:xfrm>
                <a:off x="3976" y="3064"/>
                <a:ext cx="13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60" name="Line 384"/>
              <p:cNvSpPr>
                <a:spLocks noChangeShapeType="1"/>
              </p:cNvSpPr>
              <p:nvPr/>
            </p:nvSpPr>
            <p:spPr bwMode="auto">
              <a:xfrm>
                <a:off x="3976" y="3064"/>
                <a:ext cx="1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1" name="Line 385"/>
              <p:cNvSpPr>
                <a:spLocks noChangeShapeType="1"/>
              </p:cNvSpPr>
              <p:nvPr/>
            </p:nvSpPr>
            <p:spPr bwMode="auto">
              <a:xfrm>
                <a:off x="3987" y="306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2" name="Line 386"/>
              <p:cNvSpPr>
                <a:spLocks noChangeShapeType="1"/>
              </p:cNvSpPr>
              <p:nvPr/>
            </p:nvSpPr>
            <p:spPr bwMode="auto">
              <a:xfrm flipH="1">
                <a:off x="3974" y="3092"/>
                <a:ext cx="17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3" name="Line 387"/>
              <p:cNvSpPr>
                <a:spLocks noChangeShapeType="1"/>
              </p:cNvSpPr>
              <p:nvPr/>
            </p:nvSpPr>
            <p:spPr bwMode="auto">
              <a:xfrm flipV="1">
                <a:off x="3976" y="3062"/>
                <a:ext cx="3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4" name="Rectangle 388"/>
              <p:cNvSpPr>
                <a:spLocks noChangeArrowheads="1"/>
              </p:cNvSpPr>
              <p:nvPr/>
            </p:nvSpPr>
            <p:spPr bwMode="auto">
              <a:xfrm>
                <a:off x="4026" y="3064"/>
                <a:ext cx="2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65" name="Line 389"/>
              <p:cNvSpPr>
                <a:spLocks noChangeShapeType="1"/>
              </p:cNvSpPr>
              <p:nvPr/>
            </p:nvSpPr>
            <p:spPr bwMode="auto">
              <a:xfrm>
                <a:off x="4026" y="3064"/>
                <a:ext cx="2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6" name="Line 390"/>
              <p:cNvSpPr>
                <a:spLocks noChangeShapeType="1"/>
              </p:cNvSpPr>
              <p:nvPr/>
            </p:nvSpPr>
            <p:spPr bwMode="auto">
              <a:xfrm>
                <a:off x="4028" y="3064"/>
                <a:ext cx="3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7" name="Line 391"/>
              <p:cNvSpPr>
                <a:spLocks noChangeShapeType="1"/>
              </p:cNvSpPr>
              <p:nvPr/>
            </p:nvSpPr>
            <p:spPr bwMode="auto">
              <a:xfrm flipH="1">
                <a:off x="4024" y="3092"/>
                <a:ext cx="6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8" name="Line 392"/>
              <p:cNvSpPr>
                <a:spLocks noChangeShapeType="1"/>
              </p:cNvSpPr>
              <p:nvPr/>
            </p:nvSpPr>
            <p:spPr bwMode="auto">
              <a:xfrm flipV="1">
                <a:off x="4026" y="3062"/>
                <a:ext cx="1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9" name="Rectangle 393"/>
              <p:cNvSpPr>
                <a:spLocks noChangeArrowheads="1"/>
              </p:cNvSpPr>
              <p:nvPr/>
            </p:nvSpPr>
            <p:spPr bwMode="auto">
              <a:xfrm>
                <a:off x="4028" y="3064"/>
                <a:ext cx="37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70" name="Line 394"/>
              <p:cNvSpPr>
                <a:spLocks noChangeShapeType="1"/>
              </p:cNvSpPr>
              <p:nvPr/>
            </p:nvSpPr>
            <p:spPr bwMode="auto">
              <a:xfrm>
                <a:off x="4028" y="3064"/>
                <a:ext cx="37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1" name="Line 395"/>
              <p:cNvSpPr>
                <a:spLocks noChangeShapeType="1"/>
              </p:cNvSpPr>
              <p:nvPr/>
            </p:nvSpPr>
            <p:spPr bwMode="auto">
              <a:xfrm>
                <a:off x="4065" y="3064"/>
                <a:ext cx="1" cy="28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2" name="Line 396"/>
              <p:cNvSpPr>
                <a:spLocks noChangeShapeType="1"/>
              </p:cNvSpPr>
              <p:nvPr/>
            </p:nvSpPr>
            <p:spPr bwMode="auto">
              <a:xfrm flipH="1">
                <a:off x="4025" y="3092"/>
                <a:ext cx="41" cy="3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3" name="Line 397"/>
              <p:cNvSpPr>
                <a:spLocks noChangeShapeType="1"/>
              </p:cNvSpPr>
              <p:nvPr/>
            </p:nvSpPr>
            <p:spPr bwMode="auto">
              <a:xfrm flipV="1">
                <a:off x="4028" y="3062"/>
                <a:ext cx="3" cy="32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4" name="Rectangle 398"/>
              <p:cNvSpPr>
                <a:spLocks noChangeArrowheads="1"/>
              </p:cNvSpPr>
              <p:nvPr/>
            </p:nvSpPr>
            <p:spPr bwMode="auto">
              <a:xfrm>
                <a:off x="4086" y="3041"/>
                <a:ext cx="29" cy="35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75" name="Line 399"/>
              <p:cNvSpPr>
                <a:spLocks noChangeShapeType="1"/>
              </p:cNvSpPr>
              <p:nvPr/>
            </p:nvSpPr>
            <p:spPr bwMode="auto">
              <a:xfrm flipV="1">
                <a:off x="4086" y="3039"/>
                <a:ext cx="1" cy="39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6" name="Line 400"/>
              <p:cNvSpPr>
                <a:spLocks noChangeShapeType="1"/>
              </p:cNvSpPr>
              <p:nvPr/>
            </p:nvSpPr>
            <p:spPr bwMode="auto">
              <a:xfrm>
                <a:off x="4086" y="3041"/>
                <a:ext cx="29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7" name="Line 401"/>
              <p:cNvSpPr>
                <a:spLocks noChangeShapeType="1"/>
              </p:cNvSpPr>
              <p:nvPr/>
            </p:nvSpPr>
            <p:spPr bwMode="auto">
              <a:xfrm>
                <a:off x="4115" y="3041"/>
                <a:ext cx="1" cy="35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8" name="Line 402"/>
              <p:cNvSpPr>
                <a:spLocks noChangeShapeType="1"/>
              </p:cNvSpPr>
              <p:nvPr/>
            </p:nvSpPr>
            <p:spPr bwMode="auto">
              <a:xfrm flipH="1">
                <a:off x="4084" y="3076"/>
                <a:ext cx="33" cy="1"/>
              </a:xfrm>
              <a:prstGeom prst="line">
                <a:avLst/>
              </a:prstGeom>
              <a:noFill/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9" name="Rectangle 403"/>
              <p:cNvSpPr>
                <a:spLocks noChangeArrowheads="1"/>
              </p:cNvSpPr>
              <p:nvPr/>
            </p:nvSpPr>
            <p:spPr bwMode="auto">
              <a:xfrm>
                <a:off x="4100" y="3027"/>
                <a:ext cx="5" cy="29"/>
              </a:xfrm>
              <a:prstGeom prst="rect">
                <a:avLst/>
              </a:prstGeom>
              <a:solidFill>
                <a:srgbClr val="CC00FF"/>
              </a:solidFill>
              <a:ln w="38160">
                <a:solidFill>
                  <a:srgbClr val="CC00FF"/>
                </a:solidFill>
                <a:miter lim="800000"/>
                <a:headEnd/>
                <a:tailEnd/>
              </a:ln>
              <a:effectLst>
                <a:outerShdw dist="17819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980" name="Line 404"/>
            <p:cNvSpPr>
              <a:spLocks noChangeShapeType="1"/>
            </p:cNvSpPr>
            <p:nvPr/>
          </p:nvSpPr>
          <p:spPr bwMode="auto">
            <a:xfrm>
              <a:off x="4100" y="3027"/>
              <a:ext cx="4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1" name="Line 405"/>
            <p:cNvSpPr>
              <a:spLocks noChangeShapeType="1"/>
            </p:cNvSpPr>
            <p:nvPr/>
          </p:nvSpPr>
          <p:spPr bwMode="auto">
            <a:xfrm>
              <a:off x="4103" y="3027"/>
              <a:ext cx="1" cy="28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2" name="Line 406"/>
            <p:cNvSpPr>
              <a:spLocks noChangeShapeType="1"/>
            </p:cNvSpPr>
            <p:nvPr/>
          </p:nvSpPr>
          <p:spPr bwMode="auto">
            <a:xfrm flipH="1">
              <a:off x="4099" y="3055"/>
              <a:ext cx="8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3" name="Line 407"/>
            <p:cNvSpPr>
              <a:spLocks noChangeShapeType="1"/>
            </p:cNvSpPr>
            <p:nvPr/>
          </p:nvSpPr>
          <p:spPr bwMode="auto">
            <a:xfrm flipV="1">
              <a:off x="4100" y="3025"/>
              <a:ext cx="3" cy="32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4" name="Rectangle 408"/>
            <p:cNvSpPr>
              <a:spLocks noChangeArrowheads="1"/>
            </p:cNvSpPr>
            <p:nvPr/>
          </p:nvSpPr>
          <p:spPr bwMode="auto">
            <a:xfrm>
              <a:off x="4142" y="3027"/>
              <a:ext cx="37" cy="29"/>
            </a:xfrm>
            <a:prstGeom prst="rect">
              <a:avLst/>
            </a:prstGeom>
            <a:solidFill>
              <a:srgbClr val="CC00FF"/>
            </a:solidFill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85" name="Line 409"/>
            <p:cNvSpPr>
              <a:spLocks noChangeShapeType="1"/>
            </p:cNvSpPr>
            <p:nvPr/>
          </p:nvSpPr>
          <p:spPr bwMode="auto">
            <a:xfrm>
              <a:off x="4142" y="3027"/>
              <a:ext cx="37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6" name="Line 410"/>
            <p:cNvSpPr>
              <a:spLocks noChangeShapeType="1"/>
            </p:cNvSpPr>
            <p:nvPr/>
          </p:nvSpPr>
          <p:spPr bwMode="auto">
            <a:xfrm>
              <a:off x="4178" y="3027"/>
              <a:ext cx="1" cy="28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7" name="Line 411"/>
            <p:cNvSpPr>
              <a:spLocks noChangeShapeType="1"/>
            </p:cNvSpPr>
            <p:nvPr/>
          </p:nvSpPr>
          <p:spPr bwMode="auto">
            <a:xfrm flipH="1">
              <a:off x="4139" y="3055"/>
              <a:ext cx="41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8" name="Line 412"/>
            <p:cNvSpPr>
              <a:spLocks noChangeShapeType="1"/>
            </p:cNvSpPr>
            <p:nvPr/>
          </p:nvSpPr>
          <p:spPr bwMode="auto">
            <a:xfrm flipV="1">
              <a:off x="4142" y="3025"/>
              <a:ext cx="3" cy="32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89" name="Rectangle 413"/>
            <p:cNvSpPr>
              <a:spLocks noChangeArrowheads="1"/>
            </p:cNvSpPr>
            <p:nvPr/>
          </p:nvSpPr>
          <p:spPr bwMode="auto">
            <a:xfrm>
              <a:off x="4217" y="3027"/>
              <a:ext cx="39" cy="29"/>
            </a:xfrm>
            <a:prstGeom prst="rect">
              <a:avLst/>
            </a:prstGeom>
            <a:solidFill>
              <a:srgbClr val="CC00FF"/>
            </a:solidFill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90" name="Line 414"/>
            <p:cNvSpPr>
              <a:spLocks noChangeShapeType="1"/>
            </p:cNvSpPr>
            <p:nvPr/>
          </p:nvSpPr>
          <p:spPr bwMode="auto">
            <a:xfrm>
              <a:off x="4217" y="3027"/>
              <a:ext cx="39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91" name="Line 415"/>
            <p:cNvSpPr>
              <a:spLocks noChangeShapeType="1"/>
            </p:cNvSpPr>
            <p:nvPr/>
          </p:nvSpPr>
          <p:spPr bwMode="auto">
            <a:xfrm>
              <a:off x="4255" y="3027"/>
              <a:ext cx="1" cy="28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92" name="Line 416"/>
            <p:cNvSpPr>
              <a:spLocks noChangeShapeType="1"/>
            </p:cNvSpPr>
            <p:nvPr/>
          </p:nvSpPr>
          <p:spPr bwMode="auto">
            <a:xfrm flipH="1">
              <a:off x="4214" y="3055"/>
              <a:ext cx="43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93" name="Line 417"/>
            <p:cNvSpPr>
              <a:spLocks noChangeShapeType="1"/>
            </p:cNvSpPr>
            <p:nvPr/>
          </p:nvSpPr>
          <p:spPr bwMode="auto">
            <a:xfrm flipV="1">
              <a:off x="4217" y="3025"/>
              <a:ext cx="1" cy="32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94" name="Rectangle 418"/>
            <p:cNvSpPr>
              <a:spLocks noChangeArrowheads="1"/>
            </p:cNvSpPr>
            <p:nvPr/>
          </p:nvSpPr>
          <p:spPr bwMode="auto">
            <a:xfrm>
              <a:off x="4261" y="3002"/>
              <a:ext cx="30" cy="23"/>
            </a:xfrm>
            <a:prstGeom prst="rect">
              <a:avLst/>
            </a:prstGeom>
            <a:solidFill>
              <a:srgbClr val="CC00FF"/>
            </a:solidFill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995" name="Line 419"/>
            <p:cNvSpPr>
              <a:spLocks noChangeShapeType="1"/>
            </p:cNvSpPr>
            <p:nvPr/>
          </p:nvSpPr>
          <p:spPr bwMode="auto">
            <a:xfrm flipV="1">
              <a:off x="4261" y="3000"/>
              <a:ext cx="1" cy="27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96" name="Line 420"/>
            <p:cNvSpPr>
              <a:spLocks noChangeShapeType="1"/>
            </p:cNvSpPr>
            <p:nvPr/>
          </p:nvSpPr>
          <p:spPr bwMode="auto">
            <a:xfrm>
              <a:off x="4261" y="3002"/>
              <a:ext cx="30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97" name="Line 421"/>
            <p:cNvSpPr>
              <a:spLocks noChangeShapeType="1"/>
            </p:cNvSpPr>
            <p:nvPr/>
          </p:nvSpPr>
          <p:spPr bwMode="auto">
            <a:xfrm>
              <a:off x="4291" y="3002"/>
              <a:ext cx="1" cy="23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98" name="Line 422"/>
            <p:cNvSpPr>
              <a:spLocks noChangeShapeType="1"/>
            </p:cNvSpPr>
            <p:nvPr/>
          </p:nvSpPr>
          <p:spPr bwMode="auto">
            <a:xfrm flipH="1">
              <a:off x="4259" y="3026"/>
              <a:ext cx="34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4999" name="Rectangle 423"/>
            <p:cNvSpPr>
              <a:spLocks noChangeArrowheads="1"/>
            </p:cNvSpPr>
            <p:nvPr/>
          </p:nvSpPr>
          <p:spPr bwMode="auto">
            <a:xfrm>
              <a:off x="4277" y="2988"/>
              <a:ext cx="15" cy="29"/>
            </a:xfrm>
            <a:prstGeom prst="rect">
              <a:avLst/>
            </a:prstGeom>
            <a:solidFill>
              <a:srgbClr val="CC00FF"/>
            </a:solidFill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00" name="Line 424"/>
            <p:cNvSpPr>
              <a:spLocks noChangeShapeType="1"/>
            </p:cNvSpPr>
            <p:nvPr/>
          </p:nvSpPr>
          <p:spPr bwMode="auto">
            <a:xfrm>
              <a:off x="4277" y="2988"/>
              <a:ext cx="15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01" name="Line 425"/>
            <p:cNvSpPr>
              <a:spLocks noChangeShapeType="1"/>
            </p:cNvSpPr>
            <p:nvPr/>
          </p:nvSpPr>
          <p:spPr bwMode="auto">
            <a:xfrm>
              <a:off x="4291" y="2988"/>
              <a:ext cx="1" cy="28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02" name="Line 426"/>
            <p:cNvSpPr>
              <a:spLocks noChangeShapeType="1"/>
            </p:cNvSpPr>
            <p:nvPr/>
          </p:nvSpPr>
          <p:spPr bwMode="auto">
            <a:xfrm flipH="1">
              <a:off x="4274" y="3016"/>
              <a:ext cx="19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03" name="Line 427"/>
            <p:cNvSpPr>
              <a:spLocks noChangeShapeType="1"/>
            </p:cNvSpPr>
            <p:nvPr/>
          </p:nvSpPr>
          <p:spPr bwMode="auto">
            <a:xfrm flipV="1">
              <a:off x="4277" y="2986"/>
              <a:ext cx="1" cy="32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04" name="Rectangle 428"/>
            <p:cNvSpPr>
              <a:spLocks noChangeArrowheads="1"/>
            </p:cNvSpPr>
            <p:nvPr/>
          </p:nvSpPr>
          <p:spPr bwMode="auto">
            <a:xfrm>
              <a:off x="4330" y="2988"/>
              <a:ext cx="37" cy="29"/>
            </a:xfrm>
            <a:prstGeom prst="rect">
              <a:avLst/>
            </a:prstGeom>
            <a:solidFill>
              <a:srgbClr val="CC00FF"/>
            </a:solidFill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05" name="Line 429"/>
            <p:cNvSpPr>
              <a:spLocks noChangeShapeType="1"/>
            </p:cNvSpPr>
            <p:nvPr/>
          </p:nvSpPr>
          <p:spPr bwMode="auto">
            <a:xfrm>
              <a:off x="4330" y="2988"/>
              <a:ext cx="36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06" name="Line 430"/>
            <p:cNvSpPr>
              <a:spLocks noChangeShapeType="1"/>
            </p:cNvSpPr>
            <p:nvPr/>
          </p:nvSpPr>
          <p:spPr bwMode="auto">
            <a:xfrm>
              <a:off x="4366" y="2988"/>
              <a:ext cx="1" cy="28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07" name="Line 431"/>
            <p:cNvSpPr>
              <a:spLocks noChangeShapeType="1"/>
            </p:cNvSpPr>
            <p:nvPr/>
          </p:nvSpPr>
          <p:spPr bwMode="auto">
            <a:xfrm flipH="1">
              <a:off x="4328" y="3016"/>
              <a:ext cx="40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08" name="Line 432"/>
            <p:cNvSpPr>
              <a:spLocks noChangeShapeType="1"/>
            </p:cNvSpPr>
            <p:nvPr/>
          </p:nvSpPr>
          <p:spPr bwMode="auto">
            <a:xfrm flipV="1">
              <a:off x="4330" y="2986"/>
              <a:ext cx="1" cy="32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09" name="Rectangle 433"/>
            <p:cNvSpPr>
              <a:spLocks noChangeArrowheads="1"/>
            </p:cNvSpPr>
            <p:nvPr/>
          </p:nvSpPr>
          <p:spPr bwMode="auto">
            <a:xfrm>
              <a:off x="4406" y="2988"/>
              <a:ext cx="39" cy="29"/>
            </a:xfrm>
            <a:prstGeom prst="rect">
              <a:avLst/>
            </a:prstGeom>
            <a:solidFill>
              <a:srgbClr val="CC00FF"/>
            </a:solidFill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10" name="Line 434"/>
            <p:cNvSpPr>
              <a:spLocks noChangeShapeType="1"/>
            </p:cNvSpPr>
            <p:nvPr/>
          </p:nvSpPr>
          <p:spPr bwMode="auto">
            <a:xfrm>
              <a:off x="4406" y="2988"/>
              <a:ext cx="39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11" name="Line 435"/>
            <p:cNvSpPr>
              <a:spLocks noChangeShapeType="1"/>
            </p:cNvSpPr>
            <p:nvPr/>
          </p:nvSpPr>
          <p:spPr bwMode="auto">
            <a:xfrm>
              <a:off x="4445" y="2988"/>
              <a:ext cx="1" cy="28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12" name="Line 436"/>
            <p:cNvSpPr>
              <a:spLocks noChangeShapeType="1"/>
            </p:cNvSpPr>
            <p:nvPr/>
          </p:nvSpPr>
          <p:spPr bwMode="auto">
            <a:xfrm flipH="1">
              <a:off x="4404" y="3016"/>
              <a:ext cx="43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13" name="Line 437"/>
            <p:cNvSpPr>
              <a:spLocks noChangeShapeType="1"/>
            </p:cNvSpPr>
            <p:nvPr/>
          </p:nvSpPr>
          <p:spPr bwMode="auto">
            <a:xfrm flipV="1">
              <a:off x="4406" y="2986"/>
              <a:ext cx="1" cy="32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14" name="Rectangle 438"/>
            <p:cNvSpPr>
              <a:spLocks noChangeArrowheads="1"/>
            </p:cNvSpPr>
            <p:nvPr/>
          </p:nvSpPr>
          <p:spPr bwMode="auto">
            <a:xfrm>
              <a:off x="4481" y="2988"/>
              <a:ext cx="39" cy="29"/>
            </a:xfrm>
            <a:prstGeom prst="rect">
              <a:avLst/>
            </a:prstGeom>
            <a:solidFill>
              <a:srgbClr val="CC00FF"/>
            </a:solidFill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15" name="Line 439"/>
            <p:cNvSpPr>
              <a:spLocks noChangeShapeType="1"/>
            </p:cNvSpPr>
            <p:nvPr/>
          </p:nvSpPr>
          <p:spPr bwMode="auto">
            <a:xfrm>
              <a:off x="4481" y="2988"/>
              <a:ext cx="39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16" name="Line 440"/>
            <p:cNvSpPr>
              <a:spLocks noChangeShapeType="1"/>
            </p:cNvSpPr>
            <p:nvPr/>
          </p:nvSpPr>
          <p:spPr bwMode="auto">
            <a:xfrm>
              <a:off x="4520" y="2988"/>
              <a:ext cx="1" cy="28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17" name="Line 441"/>
            <p:cNvSpPr>
              <a:spLocks noChangeShapeType="1"/>
            </p:cNvSpPr>
            <p:nvPr/>
          </p:nvSpPr>
          <p:spPr bwMode="auto">
            <a:xfrm flipH="1">
              <a:off x="4479" y="3016"/>
              <a:ext cx="43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18" name="Line 442"/>
            <p:cNvSpPr>
              <a:spLocks noChangeShapeType="1"/>
            </p:cNvSpPr>
            <p:nvPr/>
          </p:nvSpPr>
          <p:spPr bwMode="auto">
            <a:xfrm flipV="1">
              <a:off x="4481" y="2986"/>
              <a:ext cx="3" cy="32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19" name="Rectangle 443"/>
            <p:cNvSpPr>
              <a:spLocks noChangeArrowheads="1"/>
            </p:cNvSpPr>
            <p:nvPr/>
          </p:nvSpPr>
          <p:spPr bwMode="auto">
            <a:xfrm>
              <a:off x="4559" y="2988"/>
              <a:ext cx="38" cy="29"/>
            </a:xfrm>
            <a:prstGeom prst="rect">
              <a:avLst/>
            </a:prstGeom>
            <a:solidFill>
              <a:srgbClr val="CC00FF"/>
            </a:solidFill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20" name="Line 444"/>
            <p:cNvSpPr>
              <a:spLocks noChangeShapeType="1"/>
            </p:cNvSpPr>
            <p:nvPr/>
          </p:nvSpPr>
          <p:spPr bwMode="auto">
            <a:xfrm>
              <a:off x="4559" y="2988"/>
              <a:ext cx="38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21" name="Line 445"/>
            <p:cNvSpPr>
              <a:spLocks noChangeShapeType="1"/>
            </p:cNvSpPr>
            <p:nvPr/>
          </p:nvSpPr>
          <p:spPr bwMode="auto">
            <a:xfrm>
              <a:off x="4597" y="2988"/>
              <a:ext cx="1" cy="28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22" name="Line 446"/>
            <p:cNvSpPr>
              <a:spLocks noChangeShapeType="1"/>
            </p:cNvSpPr>
            <p:nvPr/>
          </p:nvSpPr>
          <p:spPr bwMode="auto">
            <a:xfrm flipH="1">
              <a:off x="4557" y="3016"/>
              <a:ext cx="42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23" name="Line 447"/>
            <p:cNvSpPr>
              <a:spLocks noChangeShapeType="1"/>
            </p:cNvSpPr>
            <p:nvPr/>
          </p:nvSpPr>
          <p:spPr bwMode="auto">
            <a:xfrm flipH="1" flipV="1">
              <a:off x="4558" y="2985"/>
              <a:ext cx="38" cy="4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24" name="Rectangle 448"/>
            <p:cNvSpPr>
              <a:spLocks noChangeArrowheads="1"/>
            </p:cNvSpPr>
            <p:nvPr/>
          </p:nvSpPr>
          <p:spPr bwMode="auto">
            <a:xfrm>
              <a:off x="4635" y="2988"/>
              <a:ext cx="31" cy="29"/>
            </a:xfrm>
            <a:prstGeom prst="rect">
              <a:avLst/>
            </a:prstGeom>
            <a:solidFill>
              <a:srgbClr val="CC00FF"/>
            </a:solidFill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25" name="Line 449"/>
            <p:cNvSpPr>
              <a:spLocks noChangeShapeType="1"/>
            </p:cNvSpPr>
            <p:nvPr/>
          </p:nvSpPr>
          <p:spPr bwMode="auto">
            <a:xfrm>
              <a:off x="4635" y="2988"/>
              <a:ext cx="31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26" name="Line 450"/>
            <p:cNvSpPr>
              <a:spLocks noChangeShapeType="1"/>
            </p:cNvSpPr>
            <p:nvPr/>
          </p:nvSpPr>
          <p:spPr bwMode="auto">
            <a:xfrm>
              <a:off x="4666" y="2988"/>
              <a:ext cx="3" cy="28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27" name="Line 451"/>
            <p:cNvSpPr>
              <a:spLocks noChangeShapeType="1"/>
            </p:cNvSpPr>
            <p:nvPr/>
          </p:nvSpPr>
          <p:spPr bwMode="auto">
            <a:xfrm flipH="1">
              <a:off x="4633" y="3016"/>
              <a:ext cx="35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28" name="Line 452"/>
            <p:cNvSpPr>
              <a:spLocks noChangeShapeType="1"/>
            </p:cNvSpPr>
            <p:nvPr/>
          </p:nvSpPr>
          <p:spPr bwMode="auto">
            <a:xfrm flipV="1">
              <a:off x="4635" y="2986"/>
              <a:ext cx="3" cy="32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29" name="Rectangle 453"/>
            <p:cNvSpPr>
              <a:spLocks noChangeArrowheads="1"/>
            </p:cNvSpPr>
            <p:nvPr/>
          </p:nvSpPr>
          <p:spPr bwMode="auto">
            <a:xfrm>
              <a:off x="4652" y="2995"/>
              <a:ext cx="29" cy="10"/>
            </a:xfrm>
            <a:prstGeom prst="rect">
              <a:avLst/>
            </a:prstGeom>
            <a:solidFill>
              <a:srgbClr val="CC00FF"/>
            </a:solidFill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30" name="Line 454"/>
            <p:cNvSpPr>
              <a:spLocks noChangeShapeType="1"/>
            </p:cNvSpPr>
            <p:nvPr/>
          </p:nvSpPr>
          <p:spPr bwMode="auto">
            <a:xfrm flipV="1">
              <a:off x="4652" y="2992"/>
              <a:ext cx="1" cy="14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31" name="Line 455"/>
            <p:cNvSpPr>
              <a:spLocks noChangeShapeType="1"/>
            </p:cNvSpPr>
            <p:nvPr/>
          </p:nvSpPr>
          <p:spPr bwMode="auto">
            <a:xfrm>
              <a:off x="4652" y="2995"/>
              <a:ext cx="29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32" name="Line 456"/>
            <p:cNvSpPr>
              <a:spLocks noChangeShapeType="1"/>
            </p:cNvSpPr>
            <p:nvPr/>
          </p:nvSpPr>
          <p:spPr bwMode="auto">
            <a:xfrm>
              <a:off x="4681" y="2995"/>
              <a:ext cx="1" cy="10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33" name="Line 457"/>
            <p:cNvSpPr>
              <a:spLocks noChangeShapeType="1"/>
            </p:cNvSpPr>
            <p:nvPr/>
          </p:nvSpPr>
          <p:spPr bwMode="auto">
            <a:xfrm flipH="1">
              <a:off x="4650" y="3002"/>
              <a:ext cx="33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34" name="Rectangle 458"/>
            <p:cNvSpPr>
              <a:spLocks noChangeArrowheads="1"/>
            </p:cNvSpPr>
            <p:nvPr/>
          </p:nvSpPr>
          <p:spPr bwMode="auto">
            <a:xfrm>
              <a:off x="4666" y="2945"/>
              <a:ext cx="39" cy="29"/>
            </a:xfrm>
            <a:prstGeom prst="rect">
              <a:avLst/>
            </a:prstGeom>
            <a:solidFill>
              <a:srgbClr val="CC00FF"/>
            </a:solidFill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35" name="Line 459"/>
            <p:cNvSpPr>
              <a:spLocks noChangeShapeType="1"/>
            </p:cNvSpPr>
            <p:nvPr/>
          </p:nvSpPr>
          <p:spPr bwMode="auto">
            <a:xfrm>
              <a:off x="4666" y="2945"/>
              <a:ext cx="39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36" name="Line 460"/>
            <p:cNvSpPr>
              <a:spLocks noChangeShapeType="1"/>
            </p:cNvSpPr>
            <p:nvPr/>
          </p:nvSpPr>
          <p:spPr bwMode="auto">
            <a:xfrm>
              <a:off x="4705" y="2945"/>
              <a:ext cx="1" cy="28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37" name="Line 461"/>
            <p:cNvSpPr>
              <a:spLocks noChangeShapeType="1"/>
            </p:cNvSpPr>
            <p:nvPr/>
          </p:nvSpPr>
          <p:spPr bwMode="auto">
            <a:xfrm flipH="1">
              <a:off x="4664" y="2974"/>
              <a:ext cx="43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38" name="Line 462"/>
            <p:cNvSpPr>
              <a:spLocks noChangeShapeType="1"/>
            </p:cNvSpPr>
            <p:nvPr/>
          </p:nvSpPr>
          <p:spPr bwMode="auto">
            <a:xfrm flipV="1">
              <a:off x="4666" y="2943"/>
              <a:ext cx="3" cy="32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39" name="Rectangle 463"/>
            <p:cNvSpPr>
              <a:spLocks noChangeArrowheads="1"/>
            </p:cNvSpPr>
            <p:nvPr/>
          </p:nvSpPr>
          <p:spPr bwMode="auto">
            <a:xfrm>
              <a:off x="4703" y="2912"/>
              <a:ext cx="30" cy="22"/>
            </a:xfrm>
            <a:prstGeom prst="rect">
              <a:avLst/>
            </a:prstGeom>
            <a:solidFill>
              <a:srgbClr val="CC00FF"/>
            </a:solidFill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40" name="Line 464"/>
            <p:cNvSpPr>
              <a:spLocks noChangeShapeType="1"/>
            </p:cNvSpPr>
            <p:nvPr/>
          </p:nvSpPr>
          <p:spPr bwMode="auto">
            <a:xfrm flipV="1">
              <a:off x="4703" y="2911"/>
              <a:ext cx="1" cy="26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41" name="Line 465"/>
            <p:cNvSpPr>
              <a:spLocks noChangeShapeType="1"/>
            </p:cNvSpPr>
            <p:nvPr/>
          </p:nvSpPr>
          <p:spPr bwMode="auto">
            <a:xfrm>
              <a:off x="4703" y="2912"/>
              <a:ext cx="30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42" name="Line 466"/>
            <p:cNvSpPr>
              <a:spLocks noChangeShapeType="1"/>
            </p:cNvSpPr>
            <p:nvPr/>
          </p:nvSpPr>
          <p:spPr bwMode="auto">
            <a:xfrm>
              <a:off x="4733" y="2912"/>
              <a:ext cx="1" cy="22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43" name="Line 467"/>
            <p:cNvSpPr>
              <a:spLocks noChangeShapeType="1"/>
            </p:cNvSpPr>
            <p:nvPr/>
          </p:nvSpPr>
          <p:spPr bwMode="auto">
            <a:xfrm flipH="1">
              <a:off x="4700" y="2935"/>
              <a:ext cx="34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44" name="Rectangle 468"/>
            <p:cNvSpPr>
              <a:spLocks noChangeArrowheads="1"/>
            </p:cNvSpPr>
            <p:nvPr/>
          </p:nvSpPr>
          <p:spPr bwMode="auto">
            <a:xfrm>
              <a:off x="4719" y="2898"/>
              <a:ext cx="15" cy="29"/>
            </a:xfrm>
            <a:prstGeom prst="rect">
              <a:avLst/>
            </a:prstGeom>
            <a:solidFill>
              <a:srgbClr val="CC00FF"/>
            </a:solidFill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045" name="Line 469"/>
            <p:cNvSpPr>
              <a:spLocks noChangeShapeType="1"/>
            </p:cNvSpPr>
            <p:nvPr/>
          </p:nvSpPr>
          <p:spPr bwMode="auto">
            <a:xfrm>
              <a:off x="4719" y="2898"/>
              <a:ext cx="14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46" name="Line 470"/>
            <p:cNvSpPr>
              <a:spLocks noChangeShapeType="1"/>
            </p:cNvSpPr>
            <p:nvPr/>
          </p:nvSpPr>
          <p:spPr bwMode="auto">
            <a:xfrm>
              <a:off x="4731" y="2898"/>
              <a:ext cx="1" cy="28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47" name="Line 471"/>
            <p:cNvSpPr>
              <a:spLocks noChangeShapeType="1"/>
            </p:cNvSpPr>
            <p:nvPr/>
          </p:nvSpPr>
          <p:spPr bwMode="auto">
            <a:xfrm flipH="1">
              <a:off x="4717" y="2926"/>
              <a:ext cx="18" cy="1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5048" name="Line 472"/>
            <p:cNvSpPr>
              <a:spLocks noChangeShapeType="1"/>
            </p:cNvSpPr>
            <p:nvPr/>
          </p:nvSpPr>
          <p:spPr bwMode="auto">
            <a:xfrm flipV="1">
              <a:off x="4719" y="2896"/>
              <a:ext cx="3" cy="32"/>
            </a:xfrm>
            <a:prstGeom prst="line">
              <a:avLst/>
            </a:prstGeom>
            <a:noFill/>
            <a:ln w="38160">
              <a:solidFill>
                <a:srgbClr val="CC00FF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049" name="Rectangle 473"/>
          <p:cNvSpPr>
            <a:spLocks noChangeArrowheads="1"/>
          </p:cNvSpPr>
          <p:nvPr/>
        </p:nvSpPr>
        <p:spPr bwMode="auto">
          <a:xfrm>
            <a:off x="6080125" y="3517900"/>
            <a:ext cx="1301750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Фуросемід</a:t>
            </a:r>
          </a:p>
        </p:txBody>
      </p:sp>
      <p:sp>
        <p:nvSpPr>
          <p:cNvPr id="25050" name="Rectangle 474"/>
          <p:cNvSpPr>
            <a:spLocks noChangeArrowheads="1"/>
          </p:cNvSpPr>
          <p:nvPr/>
        </p:nvSpPr>
        <p:spPr bwMode="auto">
          <a:xfrm>
            <a:off x="6348413" y="5080000"/>
            <a:ext cx="915987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Трифас</a:t>
            </a:r>
          </a:p>
        </p:txBody>
      </p:sp>
      <p:sp>
        <p:nvSpPr>
          <p:cNvPr id="25051" name="Rectangle 475"/>
          <p:cNvSpPr>
            <a:spLocks noChangeArrowheads="1"/>
          </p:cNvSpPr>
          <p:nvPr/>
        </p:nvSpPr>
        <p:spPr bwMode="auto">
          <a:xfrm>
            <a:off x="6081713" y="2887663"/>
            <a:ext cx="906462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P=0.026</a:t>
            </a:r>
          </a:p>
        </p:txBody>
      </p:sp>
      <p:sp>
        <p:nvSpPr>
          <p:cNvPr id="25052" name="Rectangle 476"/>
          <p:cNvSpPr>
            <a:spLocks noChangeArrowheads="1"/>
          </p:cNvSpPr>
          <p:nvPr/>
        </p:nvSpPr>
        <p:spPr bwMode="auto">
          <a:xfrm>
            <a:off x="0" y="0"/>
            <a:ext cx="8797925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buClr>
                <a:srgbClr val="FFFF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Трифас</a:t>
            </a:r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знижує частоту госпіталізацій із застійною ХСН</a:t>
            </a:r>
          </a:p>
        </p:txBody>
      </p:sp>
      <p:sp>
        <p:nvSpPr>
          <p:cNvPr id="25053" name="Rectangle 477"/>
          <p:cNvSpPr>
            <a:spLocks noChangeArrowheads="1"/>
          </p:cNvSpPr>
          <p:nvPr/>
        </p:nvSpPr>
        <p:spPr bwMode="auto">
          <a:xfrm>
            <a:off x="3068638" y="6480175"/>
            <a:ext cx="5922962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r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Murray et al: Am J Med, in press 2001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36688"/>
            <a:ext cx="9144000" cy="541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Результати DUEL: Компенсація на торасеміді настає на 4 дні раніше, ніж на фуросеміді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44525" y="195263"/>
            <a:ext cx="8094663" cy="1068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500" b="1">
                <a:solidFill>
                  <a:srgbClr val="FFFF00"/>
                </a:solidFill>
              </a:rPr>
              <a:t>DUEL :тест 6-хв ходи й частота</a:t>
            </a:r>
          </a:p>
          <a:p>
            <a:pPr algn="ctr">
              <a:lnSpc>
                <a:spcPct val="10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500" b="1">
                <a:solidFill>
                  <a:srgbClr val="FFFF00"/>
                </a:solidFill>
              </a:rPr>
              <a:t> повторних госпіталізацій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78188" y="300038"/>
            <a:ext cx="87312" cy="22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763"/>
              </a:lnSpc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rgbClr val="000000"/>
                </a:solidFill>
                <a:latin typeface="Calibri" pitchFamily="32" charset="0"/>
              </a:rPr>
              <a:t>Δ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177925" y="6057900"/>
            <a:ext cx="2776538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900"/>
              </a:lnSpc>
              <a:buClr>
                <a:srgbClr val="FF9A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900" b="1">
                <a:solidFill>
                  <a:srgbClr val="FF9AFF"/>
                </a:solidFill>
                <a:latin typeface="Calibri" pitchFamily="32" charset="0"/>
              </a:rPr>
              <a:t>6 хв хода перед випискою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17538" y="1155700"/>
            <a:ext cx="706437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525"/>
              </a:lnSpc>
              <a:buClr>
                <a:srgbClr val="FF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b="1">
                <a:solidFill>
                  <a:srgbClr val="FFFFFF"/>
                </a:solidFill>
                <a:latin typeface="Calibri" pitchFamily="32" charset="0"/>
              </a:rPr>
              <a:t>Δ метры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724525" y="6043613"/>
            <a:ext cx="281463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900"/>
              </a:lnSpc>
              <a:buClr>
                <a:srgbClr val="FF9A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900" b="1">
                <a:solidFill>
                  <a:srgbClr val="FF9AFF"/>
                </a:solidFill>
                <a:latin typeface="Calibri" pitchFamily="32" charset="0"/>
              </a:rPr>
              <a:t>Повторні госп-зації 60 днів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96900" y="1652588"/>
            <a:ext cx="258763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180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163888" y="1939925"/>
            <a:ext cx="258762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152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GB" sz="1500" b="1">
                <a:solidFill>
                  <a:srgbClr val="FFFFFF"/>
                </a:solidFill>
                <a:latin typeface="Calibri" pitchFamily="32" charset="0"/>
              </a:rPr>
              <a:t>*</a:t>
            </a: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1524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400">
                <a:solidFill>
                  <a:srgbClr val="FFFFFF"/>
                </a:solidFill>
              </a:rPr>
              <a:t>160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737225" y="1816100"/>
            <a:ext cx="1135063" cy="210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2300"/>
              </a:lnSpc>
              <a:buClr>
                <a:srgbClr val="FF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300" b="1">
                <a:solidFill>
                  <a:srgbClr val="FFFFFF"/>
                </a:solidFill>
                <a:latin typeface="Calibri" pitchFamily="32" charset="0"/>
              </a:rPr>
              <a:t>5 /154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300" b="1">
              <a:solidFill>
                <a:srgbClr val="FFFFFF"/>
              </a:solidFill>
              <a:latin typeface="Calibri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300" b="1">
              <a:solidFill>
                <a:srgbClr val="FFFFFF"/>
              </a:solidFill>
              <a:latin typeface="Calibri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300" b="1">
              <a:solidFill>
                <a:srgbClr val="FFFFFF"/>
              </a:solidFill>
              <a:latin typeface="Calibri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300" b="1">
              <a:solidFill>
                <a:srgbClr val="FFFFFF"/>
              </a:solidFill>
              <a:latin typeface="Calibri" pitchFamily="32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300" b="1">
                <a:solidFill>
                  <a:srgbClr val="FFFFFF"/>
                </a:solidFill>
                <a:latin typeface="Calibri" pitchFamily="32" charset="0"/>
              </a:rPr>
              <a:t>	</a:t>
            </a:r>
            <a:r>
              <a:rPr lang="en-GB" sz="1400">
                <a:solidFill>
                  <a:srgbClr val="FFFFFF"/>
                </a:solidFill>
              </a:rPr>
              <a:t>3,2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5037138" y="1595438"/>
            <a:ext cx="87312" cy="235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5</a:t>
            </a: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FF"/>
              </a:solidFill>
            </a:endParaRPr>
          </a:p>
          <a:p>
            <a:pPr>
              <a:lnSpc>
                <a:spcPts val="1675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4</a:t>
            </a: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FF"/>
              </a:solidFill>
            </a:endParaRPr>
          </a:p>
          <a:p>
            <a:pPr>
              <a:lnSpc>
                <a:spcPts val="175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899275" y="2312988"/>
            <a:ext cx="1716088" cy="14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738"/>
              </a:lnSpc>
              <a:buClr>
                <a:srgbClr val="00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b="1">
                <a:solidFill>
                  <a:srgbClr val="00FFFF"/>
                </a:solidFill>
                <a:latin typeface="Calibri" pitchFamily="32" charset="0"/>
              </a:rPr>
              <a:t>р&lt;0,01</a:t>
            </a:r>
          </a:p>
          <a:p>
            <a:pPr>
              <a:lnSpc>
                <a:spcPct val="100000"/>
              </a:lnSpc>
              <a:buClr>
                <a:srgbClr val="00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 b="1">
              <a:solidFill>
                <a:srgbClr val="00FFFF"/>
              </a:solidFill>
              <a:latin typeface="Calibri" pitchFamily="32" charset="0"/>
            </a:endParaRPr>
          </a:p>
          <a:p>
            <a:pPr>
              <a:lnSpc>
                <a:spcPct val="100000"/>
              </a:lnSpc>
              <a:buClr>
                <a:srgbClr val="00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 b="1">
              <a:solidFill>
                <a:srgbClr val="00FFFF"/>
              </a:solidFill>
              <a:latin typeface="Calibri" pitchFamily="32" charset="0"/>
            </a:endParaRPr>
          </a:p>
          <a:p>
            <a:pPr>
              <a:lnSpc>
                <a:spcPct val="100000"/>
              </a:lnSpc>
              <a:buClr>
                <a:srgbClr val="00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 b="1">
              <a:solidFill>
                <a:srgbClr val="00FFFF"/>
              </a:solidFill>
              <a:latin typeface="Calibri" pitchFamily="32" charset="0"/>
            </a:endParaRPr>
          </a:p>
          <a:p>
            <a:pPr>
              <a:lnSpc>
                <a:spcPts val="2913"/>
              </a:lnSpc>
              <a:buClr>
                <a:srgbClr val="00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700" b="1">
                <a:solidFill>
                  <a:srgbClr val="00FFFF"/>
                </a:solidFill>
                <a:latin typeface="Calibri" pitchFamily="32" charset="0"/>
              </a:rPr>
              <a:t>	</a:t>
            </a:r>
            <a:r>
              <a:rPr lang="en-GB" sz="2300" b="1">
                <a:solidFill>
                  <a:srgbClr val="FFFFFF"/>
                </a:solidFill>
                <a:latin typeface="Calibri" pitchFamily="32" charset="0"/>
              </a:rPr>
              <a:t>4 /316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131888" y="2003425"/>
            <a:ext cx="1196975" cy="230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FFFF"/>
                </a:solidFill>
                <a:latin typeface="Calibri" pitchFamily="32" charset="0"/>
              </a:rPr>
              <a:t>Δ 27 m</a:t>
            </a:r>
          </a:p>
          <a:p>
            <a:pPr>
              <a:lnSpc>
                <a:spcPct val="100000"/>
              </a:lnSpc>
              <a:buClr>
                <a:srgbClr val="00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FFFF"/>
                </a:solidFill>
                <a:latin typeface="Calibri" pitchFamily="32" charset="0"/>
              </a:rPr>
              <a:t>р&lt;0,01</a:t>
            </a:r>
          </a:p>
          <a:p>
            <a:pPr>
              <a:lnSpc>
                <a:spcPts val="1525"/>
              </a:lnSpc>
              <a:buClr>
                <a:srgbClr val="00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b="1">
              <a:solidFill>
                <a:srgbClr val="00FFFF"/>
              </a:solidFill>
              <a:latin typeface="Calibri" pitchFamily="32" charset="0"/>
            </a:endParaRPr>
          </a:p>
          <a:p>
            <a:pPr>
              <a:lnSpc>
                <a:spcPct val="100000"/>
              </a:lnSpc>
              <a:buClr>
                <a:srgbClr val="00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500" b="1">
              <a:solidFill>
                <a:srgbClr val="00FFFF"/>
              </a:solidFill>
              <a:latin typeface="Calibri" pitchFamily="32" charset="0"/>
            </a:endParaRPr>
          </a:p>
          <a:p>
            <a:pPr>
              <a:lnSpc>
                <a:spcPts val="2050"/>
              </a:lnSpc>
              <a:buClr>
                <a:srgbClr val="00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b="1">
                <a:solidFill>
                  <a:srgbClr val="00FFFF"/>
                </a:solidFill>
                <a:latin typeface="Calibri" pitchFamily="32" charset="0"/>
              </a:rPr>
              <a:t>			</a:t>
            </a:r>
          </a:p>
          <a:p>
            <a:pPr>
              <a:lnSpc>
                <a:spcPct val="100000"/>
              </a:lnSpc>
              <a:buClr>
                <a:srgbClr val="00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 b="1">
              <a:solidFill>
                <a:srgbClr val="00FFFF"/>
              </a:solidFill>
              <a:latin typeface="Calibri" pitchFamily="32" charset="0"/>
            </a:endParaRPr>
          </a:p>
          <a:p>
            <a:pPr>
              <a:lnSpc>
                <a:spcPct val="100000"/>
              </a:lnSpc>
              <a:buClr>
                <a:srgbClr val="00FFFF"/>
              </a:buClr>
              <a:buFont typeface="Calibri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 b="1">
              <a:solidFill>
                <a:srgbClr val="00FFFF"/>
              </a:solidFill>
              <a:latin typeface="Calibri" pitchFamily="32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596900" y="3371850"/>
            <a:ext cx="258763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130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7800975" y="3822700"/>
            <a:ext cx="220663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638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1,4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5037138" y="3656013"/>
            <a:ext cx="87312" cy="129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2</a:t>
            </a: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FF"/>
              </a:solidFill>
            </a:endParaRPr>
          </a:p>
          <a:p>
            <a:pPr>
              <a:lnSpc>
                <a:spcPts val="175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93738" y="5091113"/>
            <a:ext cx="173037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80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037138" y="5033963"/>
            <a:ext cx="87312" cy="21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1109663" y="5276850"/>
            <a:ext cx="1054100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1638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FFFF"/>
                </a:solidFill>
              </a:rPr>
              <a:t>Фуросемід</a:t>
            </a:r>
          </a:p>
          <a:p>
            <a:pPr>
              <a:lnSpc>
                <a:spcPts val="1738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2833688" y="5314950"/>
            <a:ext cx="935037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638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FFFF"/>
                </a:solidFill>
              </a:rPr>
              <a:t>Tорасемід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392238" y="2701925"/>
            <a:ext cx="363537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00FFFF"/>
              </a:buClr>
              <a:buFont typeface="Calibri" pitchFamily="32" charset="0"/>
              <a:buNone/>
              <a:tabLst>
                <a:tab pos="0" algn="l"/>
                <a:tab pos="119063" algn="l"/>
                <a:tab pos="163513" algn="l"/>
                <a:tab pos="1857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2000" b="1">
                <a:solidFill>
                  <a:srgbClr val="00FFFF"/>
                </a:solidFill>
                <a:latin typeface="Calibri" pitchFamily="32" charset="0"/>
              </a:rPr>
              <a:t>		</a:t>
            </a:r>
            <a:r>
              <a:rPr lang="en-GB" sz="1800" b="1">
                <a:solidFill>
                  <a:srgbClr val="FFFFFF"/>
                </a:solidFill>
                <a:latin typeface="Calibri" pitchFamily="32" charset="0"/>
              </a:rPr>
              <a:t>*</a:t>
            </a:r>
          </a:p>
          <a:p>
            <a:pPr>
              <a:lnSpc>
                <a:spcPts val="2200"/>
              </a:lnSpc>
              <a:buClr>
                <a:srgbClr val="FFFFFF"/>
              </a:buClr>
              <a:tabLst>
                <a:tab pos="0" algn="l"/>
                <a:tab pos="119063" algn="l"/>
                <a:tab pos="163513" algn="l"/>
                <a:tab pos="1857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1600">
                <a:solidFill>
                  <a:srgbClr val="FFFFFF"/>
                </a:solidFill>
              </a:rPr>
              <a:t>133 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653088" y="5189538"/>
            <a:ext cx="1054100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1638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FFFF"/>
                </a:solidFill>
              </a:rPr>
              <a:t>Фуросемід</a:t>
            </a:r>
          </a:p>
          <a:p>
            <a:pPr>
              <a:lnSpc>
                <a:spcPts val="1738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7453313" y="5189538"/>
            <a:ext cx="1052512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ts val="1638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FFFF"/>
                </a:solidFill>
              </a:rPr>
              <a:t>Торасемід</a:t>
            </a:r>
          </a:p>
          <a:p>
            <a:pPr>
              <a:lnSpc>
                <a:spcPts val="1738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</a:rPr>
              <a:t>	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365500" y="5715000"/>
            <a:ext cx="563563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(n=154)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964488" y="5540375"/>
            <a:ext cx="563562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(n=316)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287713" y="1928813"/>
            <a:ext cx="344487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2338"/>
              </a:lnSpc>
              <a:buClr>
                <a:srgbClr val="FFFFFF"/>
              </a:buClr>
              <a:buFont typeface="Tahom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rPr>
              <a:t>4,2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428163" cy="6856413"/>
            <a:chOff x="0" y="0"/>
            <a:chExt cx="5939" cy="4319"/>
          </a:xfrm>
        </p:grpSpPr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3"/>
            <a:srcRect l="69080" t="17868" b="7472"/>
            <a:stretch>
              <a:fillRect/>
            </a:stretch>
          </p:blipFill>
          <p:spPr bwMode="auto">
            <a:xfrm>
              <a:off x="0" y="0"/>
              <a:ext cx="594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325" y="810"/>
              <a:ext cx="232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 rot="16200000">
              <a:off x="-538" y="1809"/>
              <a:ext cx="2242" cy="4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9AFF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FF9A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Побічні реакції %</a:t>
              </a:r>
            </a:p>
            <a:p>
              <a:pPr>
                <a:lnSpc>
                  <a:spcPct val="100000"/>
                </a:lnSpc>
                <a:buClr>
                  <a:srgbClr val="FF9AFF"/>
                </a:buClr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2200" b="1">
                <a:solidFill>
                  <a:srgbClr val="FF9A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3123" y="2430"/>
              <a:ext cx="535" cy="2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FFFF"/>
                </a:buClr>
                <a:buFont typeface="Calibri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2" charset="0"/>
                </a:rPr>
                <a:t>р&lt;0,01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866" y="900"/>
              <a:ext cx="241" cy="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2338"/>
                </a:lnSpc>
                <a:buClr>
                  <a:srgbClr val="FFFFFF"/>
                </a:buClr>
                <a:buFont typeface="Tahoma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9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2" charset="0"/>
                </a:rPr>
                <a:t>4,2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1485" y="3445"/>
              <a:ext cx="1391" cy="7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Фуросемід</a:t>
              </a:r>
            </a:p>
            <a:p>
              <a:pPr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(n=154)</a:t>
              </a:r>
            </a:p>
            <a:p>
              <a:pPr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1949" y="3445"/>
              <a:ext cx="1" cy="1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4098" y="2790"/>
              <a:ext cx="439" cy="4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314325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</a:pPr>
              <a:r>
                <a:rPr lang="en-GB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	</a:t>
              </a:r>
              <a:r>
                <a:rPr lang="en-GB" sz="19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2" charset="0"/>
                </a:rPr>
                <a:t>0,3</a:t>
              </a:r>
            </a:p>
            <a:p>
              <a:pPr>
                <a:lnSpc>
                  <a:spcPct val="100000"/>
                </a:lnSpc>
                <a:buClr>
                  <a:srgbClr val="FFFFFF"/>
                </a:buClr>
                <a:buFont typeface="Tahoma" pitchFamily="32" charset="0"/>
                <a:buNone/>
                <a:tabLst>
                  <a:tab pos="0" algn="l"/>
                  <a:tab pos="314325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</a:pPr>
              <a:endParaRPr lang="en-GB" sz="1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endParaRPr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3650" y="3477"/>
              <a:ext cx="1" cy="1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3991" y="3445"/>
              <a:ext cx="1390" cy="7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Торасемід</a:t>
              </a:r>
            </a:p>
            <a:p>
              <a:pPr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(n=316)</a:t>
              </a:r>
            </a:p>
            <a:p>
              <a:pPr>
                <a:lnSpc>
                  <a:spcPct val="100000"/>
                </a:lnSpc>
                <a:buClr>
                  <a:srgbClr val="FFFFFF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00063" y="214313"/>
            <a:ext cx="8358187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6988" algn="ctr">
              <a:lnSpc>
                <a:spcPct val="100000"/>
              </a:lnSpc>
              <a:spcBef>
                <a:spcPts val="525"/>
              </a:spcBef>
              <a:spcAft>
                <a:spcPts val="525"/>
              </a:spcAft>
              <a:buClr>
                <a:srgbClr val="FFFF00"/>
              </a:buClr>
              <a:tabLst>
                <a:tab pos="26988" algn="l"/>
                <a:tab pos="474663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</a:tabLst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Дослідження DUEL : Безпека терапії</a:t>
            </a:r>
          </a:p>
          <a:p>
            <a:pPr marL="26988" algn="ctr">
              <a:lnSpc>
                <a:spcPct val="100000"/>
              </a:lnSpc>
              <a:spcBef>
                <a:spcPts val="525"/>
              </a:spcBef>
              <a:spcAft>
                <a:spcPts val="525"/>
              </a:spcAft>
              <a:buClr>
                <a:srgbClr val="FFFF00"/>
              </a:buClr>
              <a:tabLst>
                <a:tab pos="26988" algn="l"/>
                <a:tab pos="474663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</a:tabLst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торасемідом у порівнянні з фуросемідом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00063" y="6429375"/>
            <a:ext cx="8643937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http://www.escardio.org/congresses/HF2010/slides-trials/Documents/HF2010-DUEL-mareev.pdf</a:t>
            </a:r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0" y="2182813"/>
            <a:ext cx="3700463" cy="183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4143375" y="2143125"/>
            <a:ext cx="37147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en-GB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en-GB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раз меньше ПР!!!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28613" y="2038350"/>
            <a:ext cx="8815387" cy="372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9000"/>
              </a:spcBef>
              <a:buClr>
                <a:srgbClr val="FF99CC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Трифас може продовжува життя</a:t>
            </a:r>
          </a:p>
          <a:p>
            <a:pPr algn="ctr">
              <a:lnSpc>
                <a:spcPct val="100000"/>
              </a:lnSpc>
              <a:spcBef>
                <a:spcPts val="7875"/>
              </a:spcBef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GB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Tрифас захищає серце</a:t>
            </a:r>
          </a:p>
          <a:p>
            <a:pPr algn="ctr">
              <a:lnSpc>
                <a:spcPct val="100000"/>
              </a:lnSpc>
              <a:spcBef>
                <a:spcPts val="7313"/>
              </a:spcBef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Tрифас захищає міокард від негативного впливу на нього РААС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-250825"/>
            <a:ext cx="91440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FFFF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100000"/>
              </a:lnSpc>
              <a:buClr>
                <a:srgbClr val="FFFF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Чи є ТРИФАС більш значним у лікуванні застійної СН ніж просто діуретичний засіб?</a:t>
            </a: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4243388" y="2701925"/>
            <a:ext cx="836612" cy="738188"/>
          </a:xfrm>
          <a:prstGeom prst="up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66FF"/>
              </a:gs>
              <a:gs pos="100000">
                <a:srgbClr val="FFFFFF"/>
              </a:gs>
            </a:gsLst>
            <a:lin ang="5400000" scaled="1"/>
          </a:gradFill>
          <a:ln w="1260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4575175" y="3971925"/>
            <a:ext cx="301625" cy="793750"/>
          </a:xfrm>
          <a:prstGeom prst="upArrow">
            <a:avLst>
              <a:gd name="adj1" fmla="val 50000"/>
              <a:gd name="adj2" fmla="val 65789"/>
            </a:avLst>
          </a:prstGeom>
          <a:gradFill rotWithShape="0">
            <a:gsLst>
              <a:gs pos="0">
                <a:srgbClr val="FF66FF"/>
              </a:gs>
              <a:gs pos="100000">
                <a:srgbClr val="FFFFFF"/>
              </a:gs>
            </a:gsLst>
            <a:lin ang="5400000" scaled="1"/>
          </a:gradFill>
          <a:ln w="12600">
            <a:solidFill>
              <a:srgbClr val="FFFF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0000"/>
                </a:solidFill>
              </a:rPr>
              <a:t>ХСН: тактичні рекомендації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Припинити прийом або зменшити дозу діуретиків за 2-3 дні до призначення інгібітора АПФ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Починати лікування з невеликих доз (2,5 мг. Еналаприлу 1-2 рази на день)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Після прийому першої дози залишити хворого в поліклініці на 2 год., щоб стежити за змінами гемодинаміки, або призначити її ввечері перед сном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Після поліпшення самопочуття знижувати дозу діуретиків, збільшуючи дозу інгібітора АПФ до оптимальної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uk-UA" sz="2800" smtClean="0"/>
              <a:t>Старатись досягнути цільових доз карведілолу або небівололу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103632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Дякую за увагу</a:t>
            </a: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mtClean="0"/>
              <a:t>3. Зниження серцевого викиду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Функціональна неповноцінність міокарду( при ураженні 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Вичерпання внутрішніх адаптаційних механізмів(гіпертрофія)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Порушення наповнення ЛШ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mtClean="0"/>
              <a:t>4. Запуск компенсаторних механізмів: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Збільшення насосної функції ЛШ – </a:t>
            </a:r>
            <a:r>
              <a:rPr lang="uk-UA" smtClean="0">
                <a:solidFill>
                  <a:srgbClr val="FF0000"/>
                </a:solidFill>
              </a:rPr>
              <a:t>САС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Збільшення судинного тонусу        - </a:t>
            </a:r>
            <a:r>
              <a:rPr lang="uk-UA" smtClean="0">
                <a:solidFill>
                  <a:srgbClr val="FF0000"/>
                </a:solidFill>
              </a:rPr>
              <a:t>РААС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uk-UA" smtClean="0"/>
              <a:t>Збільшення ОЦК – </a:t>
            </a:r>
            <a:r>
              <a:rPr lang="uk-UA" smtClean="0">
                <a:solidFill>
                  <a:srgbClr val="FF0000"/>
                </a:solidFill>
              </a:rPr>
              <a:t>ендотелін, вазопресин</a:t>
            </a:r>
            <a:endParaRPr lang="ru-R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0000"/>
                </a:solidFill>
              </a:rPr>
              <a:t>Клінічні прояви декомпенсації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uk-UA" sz="2800" smtClean="0"/>
              <a:t>Задуха, ортопноу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uk-UA" sz="2800" smtClean="0"/>
              <a:t>Тахікардія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uk-UA" sz="2800" smtClean="0"/>
              <a:t>Кардіомегалія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uk-UA" sz="2800" smtClean="0"/>
              <a:t>Застійні хрипи в легенях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uk-UA" sz="2800" smtClean="0"/>
              <a:t>Периферичні набряки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uk-UA" sz="2800" smtClean="0"/>
              <a:t>Гепатомегалія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uk-UA" sz="2800" smtClean="0"/>
              <a:t>Набухання яремних вен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uk-UA" sz="2800" smtClean="0"/>
              <a:t>Шлунково-кишкові порушення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uk-UA" sz="2800" smtClean="0"/>
              <a:t>Ніктурія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uk-UA" sz="2800" smtClean="0"/>
              <a:t>Порушення зі сторони ЦНС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uk-UA" sz="2800" smtClean="0"/>
              <a:t>Кахексія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>
                <a:solidFill>
                  <a:srgbClr val="FF0000"/>
                </a:solidFill>
              </a:rPr>
              <a:t>Метаболічні порушення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uk-UA" smtClean="0"/>
              <a:t>Азотемія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uk-UA" smtClean="0"/>
              <a:t>Гіпонатрійемія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uk-UA" smtClean="0"/>
              <a:t>Зниження К, М</a:t>
            </a:r>
            <a:r>
              <a:rPr lang="en-US" smtClean="0"/>
              <a:t>g</a:t>
            </a:r>
            <a:endParaRPr lang="uk-UA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uk-UA" smtClean="0"/>
              <a:t>Гіперурікемія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uk-UA" smtClean="0"/>
              <a:t>Ацидоз/алкалоз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uk-UA" smtClean="0"/>
              <a:t>Гіпоксія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uk-UA" smtClean="0"/>
              <a:t>Зниження </a:t>
            </a:r>
            <a:r>
              <a:rPr lang="en-US" smtClean="0"/>
              <a:t>maxVo</a:t>
            </a:r>
            <a:r>
              <a:rPr lang="en-US" baseline="-25000" smtClean="0"/>
              <a:t>2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mtClean="0"/>
              <a:t>Ураження міокарду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mtClean="0"/>
              <a:t>Дисфункція міокарду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mtClean="0"/>
              <a:t>Порушення гемодинаміки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mtClean="0"/>
              <a:t>Компенсаторні реакції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smtClean="0"/>
              <a:t>Клінічні прояви               Метаболічні зрушення </a:t>
            </a:r>
            <a:endParaRPr lang="ru-RU" smtClean="0"/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4648200" y="762000"/>
            <a:ext cx="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4648200" y="762000"/>
            <a:ext cx="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4648200" y="1905000"/>
            <a:ext cx="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4648200" y="3048000"/>
            <a:ext cx="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 flipH="1">
            <a:off x="3124200" y="4267200"/>
            <a:ext cx="8382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4953000" y="4343400"/>
            <a:ext cx="6858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ed_0026_slide">
  <a:themeElements>
    <a:clrScheme name="med_0026_slide 2">
      <a:dk1>
        <a:srgbClr val="333333"/>
      </a:dk1>
      <a:lt1>
        <a:srgbClr val="FFFFFF"/>
      </a:lt1>
      <a:dk2>
        <a:srgbClr val="000099"/>
      </a:dk2>
      <a:lt2>
        <a:srgbClr val="FFFFFF"/>
      </a:lt2>
      <a:accent1>
        <a:srgbClr val="CBA1F7"/>
      </a:accent1>
      <a:accent2>
        <a:srgbClr val="85BEF2"/>
      </a:accent2>
      <a:accent3>
        <a:srgbClr val="AAAACA"/>
      </a:accent3>
      <a:accent4>
        <a:srgbClr val="DADADA"/>
      </a:accent4>
      <a:accent5>
        <a:srgbClr val="E2CDFA"/>
      </a:accent5>
      <a:accent6>
        <a:srgbClr val="78ACDB"/>
      </a:accent6>
      <a:hlink>
        <a:srgbClr val="B2B2FF"/>
      </a:hlink>
      <a:folHlink>
        <a:srgbClr val="EBC0E2"/>
      </a:folHlink>
    </a:clrScheme>
    <a:fontScheme name="med_0026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_0026_slide 1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9090DE"/>
        </a:accent1>
        <a:accent2>
          <a:srgbClr val="A6A6ED"/>
        </a:accent2>
        <a:accent3>
          <a:srgbClr val="AAAACA"/>
        </a:accent3>
        <a:accent4>
          <a:srgbClr val="DADADA"/>
        </a:accent4>
        <a:accent5>
          <a:srgbClr val="C6C6EC"/>
        </a:accent5>
        <a:accent6>
          <a:srgbClr val="9696D7"/>
        </a:accent6>
        <a:hlink>
          <a:srgbClr val="B2B2FF"/>
        </a:hlink>
        <a:folHlink>
          <a:srgbClr val="B2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_0026_slide 2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CBA1F7"/>
        </a:accent1>
        <a:accent2>
          <a:srgbClr val="85BEF2"/>
        </a:accent2>
        <a:accent3>
          <a:srgbClr val="AAAACA"/>
        </a:accent3>
        <a:accent4>
          <a:srgbClr val="DADADA"/>
        </a:accent4>
        <a:accent5>
          <a:srgbClr val="E2CDFA"/>
        </a:accent5>
        <a:accent6>
          <a:srgbClr val="78ACDB"/>
        </a:accent6>
        <a:hlink>
          <a:srgbClr val="B2B2FF"/>
        </a:hlink>
        <a:folHlink>
          <a:srgbClr val="EBC0E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_0026_slide 3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CCC652"/>
        </a:accent1>
        <a:accent2>
          <a:srgbClr val="A6A6FF"/>
        </a:accent2>
        <a:accent3>
          <a:srgbClr val="AAAACA"/>
        </a:accent3>
        <a:accent4>
          <a:srgbClr val="DADADA"/>
        </a:accent4>
        <a:accent5>
          <a:srgbClr val="E2DFB3"/>
        </a:accent5>
        <a:accent6>
          <a:srgbClr val="9696E7"/>
        </a:accent6>
        <a:hlink>
          <a:srgbClr val="CAD982"/>
        </a:hlink>
        <a:folHlink>
          <a:srgbClr val="F2D4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_0026_slide 4">
        <a:dk1>
          <a:srgbClr val="333333"/>
        </a:dk1>
        <a:lt1>
          <a:srgbClr val="FFFFFF"/>
        </a:lt1>
        <a:dk2>
          <a:srgbClr val="000099"/>
        </a:dk2>
        <a:lt2>
          <a:srgbClr val="FFFFFF"/>
        </a:lt2>
        <a:accent1>
          <a:srgbClr val="DEB437"/>
        </a:accent1>
        <a:accent2>
          <a:srgbClr val="F2AAB1"/>
        </a:accent2>
        <a:accent3>
          <a:srgbClr val="AAAACA"/>
        </a:accent3>
        <a:accent4>
          <a:srgbClr val="DADADA"/>
        </a:accent4>
        <a:accent5>
          <a:srgbClr val="ECD6AE"/>
        </a:accent5>
        <a:accent6>
          <a:srgbClr val="DB9AA0"/>
        </a:accent6>
        <a:hlink>
          <a:srgbClr val="A5D998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_0026_slid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090DE"/>
        </a:accent1>
        <a:accent2>
          <a:srgbClr val="A6A6ED"/>
        </a:accent2>
        <a:accent3>
          <a:srgbClr val="FFFFFF"/>
        </a:accent3>
        <a:accent4>
          <a:srgbClr val="000000"/>
        </a:accent4>
        <a:accent5>
          <a:srgbClr val="C6C6EC"/>
        </a:accent5>
        <a:accent6>
          <a:srgbClr val="9696D7"/>
        </a:accent6>
        <a:hlink>
          <a:srgbClr val="B2B2FF"/>
        </a:hlink>
        <a:folHlink>
          <a:srgbClr val="B2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0026_slid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BA1F7"/>
        </a:accent1>
        <a:accent2>
          <a:srgbClr val="85BEF2"/>
        </a:accent2>
        <a:accent3>
          <a:srgbClr val="FFFFFF"/>
        </a:accent3>
        <a:accent4>
          <a:srgbClr val="000000"/>
        </a:accent4>
        <a:accent5>
          <a:srgbClr val="E2CDFA"/>
        </a:accent5>
        <a:accent6>
          <a:srgbClr val="78ACDB"/>
        </a:accent6>
        <a:hlink>
          <a:srgbClr val="B2B2FF"/>
        </a:hlink>
        <a:folHlink>
          <a:srgbClr val="EBC0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0026_slid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CC652"/>
        </a:accent1>
        <a:accent2>
          <a:srgbClr val="A6A6FF"/>
        </a:accent2>
        <a:accent3>
          <a:srgbClr val="FFFFFF"/>
        </a:accent3>
        <a:accent4>
          <a:srgbClr val="000000"/>
        </a:accent4>
        <a:accent5>
          <a:srgbClr val="E2DFB3"/>
        </a:accent5>
        <a:accent6>
          <a:srgbClr val="9696E7"/>
        </a:accent6>
        <a:hlink>
          <a:srgbClr val="CAD982"/>
        </a:hlink>
        <a:folHlink>
          <a:srgbClr val="F2D4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_0026_slid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B437"/>
        </a:accent1>
        <a:accent2>
          <a:srgbClr val="F2AAB1"/>
        </a:accent2>
        <a:accent3>
          <a:srgbClr val="FFFFFF"/>
        </a:accent3>
        <a:accent4>
          <a:srgbClr val="000000"/>
        </a:accent4>
        <a:accent5>
          <a:srgbClr val="ECD6AE"/>
        </a:accent5>
        <a:accent6>
          <a:srgbClr val="DB9AA0"/>
        </a:accent6>
        <a:hlink>
          <a:srgbClr val="A5D998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519</TotalTime>
  <Words>3094</Words>
  <Application>Microsoft PowerPoint</Application>
  <PresentationFormat>Екран (4:3)</PresentationFormat>
  <Paragraphs>588</Paragraphs>
  <Slides>58</Slides>
  <Notes>18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слайдів</vt:lpstr>
      </vt:variant>
      <vt:variant>
        <vt:i4>58</vt:i4>
      </vt:variant>
    </vt:vector>
  </HeadingPairs>
  <TitlesOfParts>
    <vt:vector size="69" baseType="lpstr">
      <vt:lpstr>Garamond</vt:lpstr>
      <vt:lpstr>Arial</vt:lpstr>
      <vt:lpstr>Wingdings</vt:lpstr>
      <vt:lpstr>Calibri</vt:lpstr>
      <vt:lpstr>Times New Roman</vt:lpstr>
      <vt:lpstr>Tahoma</vt:lpstr>
      <vt:lpstr>Течение</vt:lpstr>
      <vt:lpstr>Тема Office</vt:lpstr>
      <vt:lpstr>Оформление по умолчанию</vt:lpstr>
      <vt:lpstr>1_Оформление по умолчанию</vt:lpstr>
      <vt:lpstr>med_0026_slide</vt:lpstr>
      <vt:lpstr>Серцева недостатність        Д.м.н.,професор, зав.кафедри госп.терапії УжНУ Голова Закарпатського обласного  товариства терапевтів та кардіологів Заслужений лікар України РІШКО М.В.</vt:lpstr>
      <vt:lpstr>Серцева недостатність</vt:lpstr>
      <vt:lpstr>Прогноз при ХСН</vt:lpstr>
      <vt:lpstr>Визначення</vt:lpstr>
      <vt:lpstr>Патогенез</vt:lpstr>
      <vt:lpstr>Слайд 6</vt:lpstr>
      <vt:lpstr>Клінічні прояви декомпенсації</vt:lpstr>
      <vt:lpstr>Метаболічні порушення</vt:lpstr>
      <vt:lpstr>Слайд 9</vt:lpstr>
      <vt:lpstr>ОБ’ЄКТИВНЕ ОБСТЕЖЕННЯ</vt:lpstr>
      <vt:lpstr>ОБ’ЄКТИВНЕ ОБСТЕЖЕННЯ</vt:lpstr>
      <vt:lpstr>ОБ’ЄКТИВНЕ ОБСТЕЖЕННЯ</vt:lpstr>
      <vt:lpstr>ОБ’ЄКТИВНЕ ОБСТЕЖЕННЯ</vt:lpstr>
      <vt:lpstr>ОБ’ЄКТИВНЕ ОБСТЕЖЕННЯ</vt:lpstr>
      <vt:lpstr>Класифікація хронічної недостатності кровообігу (М.Д. Стражеско, В.Х. Василенко, 1935)</vt:lpstr>
      <vt:lpstr>Нью-йоркська класифікація функціонального стану хворих кардіологічного пофілю (NYHA)</vt:lpstr>
      <vt:lpstr>Концепції лікування ХСН</vt:lpstr>
      <vt:lpstr>Класичне лікування ХСН:</vt:lpstr>
      <vt:lpstr>ІАПФ рекомендовані пацієнтам з СН по результатам багатоцентрових досліджень</vt:lpstr>
      <vt:lpstr>12 років прийому іАПФ дають додатково 2,5 роки життя, якщо розглядати всі причини смерті, і додаткові 5,81 роки життя, якщо розглядати смерть від ССЗ.   (А. Г. Амбросимов ММА им.И. М. Сеченова, Москва, 2008)</vt:lpstr>
      <vt:lpstr>Слайд 21</vt:lpstr>
      <vt:lpstr>Слайд 22</vt:lpstr>
      <vt:lpstr>Показання</vt:lpstr>
      <vt:lpstr>БРА II: Побічні ефекти </vt:lpstr>
      <vt:lpstr>Блокатори БРА II такі ж ефективні  при ХСН як і іАПФ</vt:lpstr>
      <vt:lpstr>Класичне лікування ХСН:</vt:lpstr>
      <vt:lpstr>Застосування бета блокаторів при ХСН</vt:lpstr>
      <vt:lpstr>Нові можливості  Мета-аналіз застосування бета-блокаторів при ХНК</vt:lpstr>
      <vt:lpstr>Слайд 29</vt:lpstr>
      <vt:lpstr>Слайд 30</vt:lpstr>
      <vt:lpstr>Нові можливості застосування бета-блокаторів при ХСН</vt:lpstr>
      <vt:lpstr>Слайд 32</vt:lpstr>
      <vt:lpstr>Відображення пульсової хвилі і механізм підвищення центрального АТ</vt:lpstr>
      <vt:lpstr>Слайд 34</vt:lpstr>
      <vt:lpstr>Слайд 35</vt:lpstr>
      <vt:lpstr>В лікуванні АГ використання «класичних  β-блокаторів» (від атенололу до бісопрололу) призводить до того, що відображена хвиля повертається в аорту в період систоли, а не в діастолу, що сприяє підвищенню центрального АТ і зменшенню коронарної перфузії</vt:lpstr>
      <vt:lpstr>Слайд 37</vt:lpstr>
      <vt:lpstr>Слайд 38</vt:lpstr>
      <vt:lpstr>Небіволол в лікуванні серцевої недостатності</vt:lpstr>
      <vt:lpstr>Нейро-гуморальні ефекти</vt:lpstr>
      <vt:lpstr>Переваги Небівололу у хворих на цукровий діабет</vt:lpstr>
      <vt:lpstr>Висновки:</vt:lpstr>
      <vt:lpstr>ХСН: місце інгібіторів ангіотензину ІІ</vt:lpstr>
      <vt:lpstr>Нові можливості  Лікування ХСН: спіронолактон</vt:lpstr>
      <vt:lpstr>ХСН: І Н Ш І З А С О Б И</vt:lpstr>
      <vt:lpstr>Нові напрямки фармакотерапії хронічної серцевої недостатності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ХСН: тактичні рекомендації</vt:lpstr>
      <vt:lpstr>Дякую за увагу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Home User</cp:lastModifiedBy>
  <cp:revision>22</cp:revision>
  <cp:lastPrinted>1601-01-01T00:00:00Z</cp:lastPrinted>
  <dcterms:created xsi:type="dcterms:W3CDTF">1601-01-01T00:00:00Z</dcterms:created>
  <dcterms:modified xsi:type="dcterms:W3CDTF">2012-09-11T09:06:23Z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