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59" r:id="rId4"/>
    <p:sldId id="261" r:id="rId5"/>
    <p:sldId id="262" r:id="rId6"/>
    <p:sldId id="263" r:id="rId7"/>
    <p:sldId id="264" r:id="rId8"/>
    <p:sldId id="266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604" autoAdjust="0"/>
  </p:normalViewPr>
  <p:slideViewPr>
    <p:cSldViewPr>
      <p:cViewPr>
        <p:scale>
          <a:sx n="77" d="100"/>
          <a:sy n="77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nadiya.boyko@cassovialifesciences.e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hyperlink" Target="mailto:meleshkotv@ukr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75" y="-41275"/>
            <a:ext cx="9144000" cy="44608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216000" bIns="21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7"/>
          <p:cNvGrpSpPr>
            <a:grpSpLocks/>
          </p:cNvGrpSpPr>
          <p:nvPr/>
        </p:nvGrpSpPr>
        <p:grpSpPr bwMode="auto">
          <a:xfrm rot="10800000">
            <a:off x="0" y="6119813"/>
            <a:ext cx="9144000" cy="261937"/>
            <a:chOff x="0" y="1916832"/>
            <a:chExt cx="9144000" cy="261656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7150" y="1916832"/>
              <a:ext cx="9144000" cy="144307"/>
            </a:xfrm>
            <a:prstGeom prst="rect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  <p:sp>
          <p:nvSpPr>
            <p:cNvPr id="8" name="Равнобедренный треугольник 7"/>
            <p:cNvSpPr/>
            <p:nvPr/>
          </p:nvSpPr>
          <p:spPr>
            <a:xfrm rot="10800000">
              <a:off x="4424362" y="1929518"/>
              <a:ext cx="431800" cy="248970"/>
            </a:xfrm>
            <a:prstGeom prst="triangle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252000" rIns="216000" b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1113" y="406400"/>
            <a:ext cx="9144000" cy="214313"/>
          </a:xfrm>
          <a:prstGeom prst="rect">
            <a:avLst/>
          </a:prstGeom>
          <a:solidFill>
            <a:srgbClr val="FFC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5126" name="Picture 6" descr="C:\Users\VDutova\Desktop\Vita\УжНУ\Presentations\uzhnu_logo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 flipV="1">
            <a:off x="0" y="764704"/>
            <a:ext cx="1800225" cy="183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Содержимое 16"/>
          <p:cNvSpPr>
            <a:spLocks noGrp="1"/>
          </p:cNvSpPr>
          <p:nvPr>
            <p:ph idx="1"/>
          </p:nvPr>
        </p:nvSpPr>
        <p:spPr>
          <a:xfrm>
            <a:off x="0" y="2492896"/>
            <a:ext cx="8892480" cy="3744416"/>
          </a:xfrm>
        </p:spPr>
        <p:txBody>
          <a:bodyPr>
            <a:normAutofit fontScale="92500" lnSpcReduction="10000"/>
          </a:bodyPr>
          <a:lstStyle/>
          <a:p>
            <a:r>
              <a:rPr lang="en-US" sz="3500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Project  </a:t>
            </a:r>
            <a:r>
              <a:rPr lang="en-US" sz="3500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title: </a:t>
            </a:r>
            <a:endParaRPr lang="en-US" sz="3500" dirty="0" smtClean="0"/>
          </a:p>
          <a:p>
            <a:pPr>
              <a:buNone/>
            </a:pPr>
            <a:r>
              <a:rPr lang="uk-UA" b="1" dirty="0" smtClean="0"/>
              <a:t>     </a:t>
            </a:r>
            <a:r>
              <a:rPr lang="en-US" sz="3500" b="1" dirty="0" smtClean="0">
                <a:solidFill>
                  <a:schemeClr val="tx2">
                    <a:lumMod val="50000"/>
                  </a:schemeClr>
                </a:solidFill>
              </a:rPr>
              <a:t>Personalized </a:t>
            </a:r>
            <a:r>
              <a:rPr lang="en-US" sz="3500" b="1" dirty="0" smtClean="0">
                <a:solidFill>
                  <a:schemeClr val="tx2">
                    <a:lumMod val="50000"/>
                  </a:schemeClr>
                </a:solidFill>
              </a:rPr>
              <a:t>diet as </a:t>
            </a:r>
            <a:r>
              <a:rPr lang="en-US" sz="3500" b="1" dirty="0" smtClean="0">
                <a:solidFill>
                  <a:schemeClr val="tx2">
                    <a:lumMod val="50000"/>
                  </a:schemeClr>
                </a:solidFill>
              </a:rPr>
              <a:t>an approach in prevention of human no communicable diseases</a:t>
            </a:r>
          </a:p>
          <a:p>
            <a:pPr>
              <a:buFont typeface="Georgia" pitchFamily="18" charset="0"/>
              <a:buNone/>
              <a:defRPr/>
            </a:pPr>
            <a:endParaRPr lang="en-US" b="1" u="sng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defRPr/>
            </a:pPr>
            <a:r>
              <a:rPr lang="en-US" sz="3500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Project promoter: </a:t>
            </a:r>
            <a:endParaRPr lang="uk-UA" sz="3500" b="1" u="sng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  <a:defRPr/>
            </a:pPr>
            <a:r>
              <a:rPr lang="uk-UA" sz="35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5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Scientific </a:t>
            </a:r>
            <a:r>
              <a:rPr lang="en-US" sz="35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Research</a:t>
            </a:r>
            <a:r>
              <a:rPr lang="uk-UA" sz="35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uk-UA" sz="35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Educational Center </a:t>
            </a:r>
            <a:r>
              <a:rPr lang="uk-UA" sz="35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35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sz="35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MM &amp; IMM</a:t>
            </a:r>
            <a:endParaRPr lang="uk-UA" sz="35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dirty="0"/>
          </a:p>
        </p:txBody>
      </p:sp>
      <p:sp>
        <p:nvSpPr>
          <p:cNvPr id="5128" name="Прямоугольник 17"/>
          <p:cNvSpPr>
            <a:spLocks noChangeArrowheads="1"/>
          </p:cNvSpPr>
          <p:nvPr/>
        </p:nvSpPr>
        <p:spPr bwMode="auto">
          <a:xfrm>
            <a:off x="1907704" y="692696"/>
            <a:ext cx="676875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Uzhhorod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National 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University</a:t>
            </a:r>
            <a:endParaRPr lang="uk-UA" sz="40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75" y="-41275"/>
            <a:ext cx="9144000" cy="44608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216000" bIns="216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uk-UA" sz="2400" b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Uzhhorod National University, Ukraine</a:t>
            </a:r>
            <a:endParaRPr lang="uk-UA" altLang="uk-UA" sz="2400" b="1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195" name="Группа 7"/>
          <p:cNvGrpSpPr>
            <a:grpSpLocks/>
          </p:cNvGrpSpPr>
          <p:nvPr/>
        </p:nvGrpSpPr>
        <p:grpSpPr bwMode="auto">
          <a:xfrm rot="10800000">
            <a:off x="0" y="6119813"/>
            <a:ext cx="9144000" cy="261937"/>
            <a:chOff x="0" y="1916832"/>
            <a:chExt cx="9144000" cy="261656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60325" y="1916832"/>
              <a:ext cx="9144000" cy="144307"/>
            </a:xfrm>
            <a:prstGeom prst="rect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  <p:sp>
          <p:nvSpPr>
            <p:cNvPr id="8" name="Равнобедренный треугольник 7"/>
            <p:cNvSpPr/>
            <p:nvPr/>
          </p:nvSpPr>
          <p:spPr>
            <a:xfrm rot="10800000">
              <a:off x="4427537" y="1929518"/>
              <a:ext cx="431800" cy="248970"/>
            </a:xfrm>
            <a:prstGeom prst="triangle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252000" rIns="216000" b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1113" y="406400"/>
            <a:ext cx="9144000" cy="214313"/>
          </a:xfrm>
          <a:prstGeom prst="rect">
            <a:avLst/>
          </a:prstGeom>
          <a:solidFill>
            <a:srgbClr val="FFC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8198" name="Picture 6" descr="C:\Users\VDutova\Desktop\Vita\УжНУ\Presentations\uzhnu_logo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107950" y="0"/>
            <a:ext cx="792163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Заголовок 10"/>
          <p:cNvSpPr>
            <a:spLocks noGrp="1"/>
          </p:cNvSpPr>
          <p:nvPr>
            <p:ph type="title" idx="4294967295"/>
          </p:nvPr>
        </p:nvSpPr>
        <p:spPr>
          <a:xfrm>
            <a:off x="970430" y="830574"/>
            <a:ext cx="7713510" cy="999340"/>
          </a:xfrm>
          <a:prstGeom prst="rect">
            <a:avLst/>
          </a:prstGeom>
          <a:ln>
            <a:miter lim="800000"/>
            <a:headEnd/>
            <a:tailEnd/>
          </a:ln>
          <a:extLst/>
        </p:spPr>
        <p:txBody>
          <a:bodyPr anchor="ctr"/>
          <a:lstStyle/>
          <a:p>
            <a:pPr>
              <a:lnSpc>
                <a:spcPct val="100000"/>
              </a:lnSpc>
              <a:defRPr/>
            </a:pPr>
            <a:r>
              <a:rPr lang="en-US" sz="4000" u="sng" kern="12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Funding </a:t>
            </a:r>
            <a:r>
              <a:rPr lang="en-US" sz="4000" u="sng" kern="1200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programmes</a:t>
            </a:r>
            <a:r>
              <a:rPr lang="en-US" sz="4000" u="sng" kern="12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</a:t>
            </a:r>
            <a:endParaRPr lang="ru-RU" sz="4000" b="0" kern="1200" dirty="0">
              <a:solidFill>
                <a:srgbClr val="002060"/>
              </a:solidFill>
            </a:endParaRPr>
          </a:p>
        </p:txBody>
      </p:sp>
      <p:sp>
        <p:nvSpPr>
          <p:cNvPr id="8201" name="Rectangle 33"/>
          <p:cNvSpPr>
            <a:spLocks noGrp="1" noChangeArrowheads="1"/>
          </p:cNvSpPr>
          <p:nvPr>
            <p:ph sz="half" idx="2"/>
          </p:nvPr>
        </p:nvSpPr>
        <p:spPr>
          <a:xfrm>
            <a:off x="4760913" y="2362200"/>
            <a:ext cx="4383087" cy="3724275"/>
          </a:xfrm>
        </p:spPr>
        <p:txBody>
          <a:bodyPr/>
          <a:lstStyle/>
          <a:p>
            <a:pPr eaLnBrk="1" hangingPunct="1"/>
            <a:r>
              <a:rPr lang="uk-UA" altLang="uk-UA" sz="2400" smtClean="0"/>
              <a:t>EU Framework Programme for Research and Innovation "Horizon 2020" </a:t>
            </a:r>
            <a:endParaRPr lang="en-US" altLang="uk-UA" sz="2400" smtClean="0"/>
          </a:p>
          <a:p>
            <a:pPr eaLnBrk="1" hangingPunct="1"/>
            <a:r>
              <a:rPr lang="uk-UA" altLang="uk-UA" sz="2400" smtClean="0"/>
              <a:t>CBC program "Hungary-Slovakia-Romania-Ukraine"</a:t>
            </a:r>
            <a:endParaRPr lang="en-US" altLang="uk-UA" sz="2400" smtClean="0"/>
          </a:p>
          <a:p>
            <a:pPr eaLnBrk="1" hangingPunct="1"/>
            <a:r>
              <a:rPr lang="uk-UA" altLang="uk-UA" sz="2400" smtClean="0"/>
              <a:t>CBC program</a:t>
            </a:r>
            <a:r>
              <a:rPr lang="en-US" altLang="uk-UA" sz="2400" smtClean="0"/>
              <a:t> </a:t>
            </a:r>
            <a:r>
              <a:rPr lang="uk-UA" altLang="uk-UA" sz="2400" smtClean="0"/>
              <a:t>"Romania-Ukraine"</a:t>
            </a:r>
            <a:endParaRPr lang="en-US" altLang="uk-UA" sz="2400" smtClean="0"/>
          </a:p>
          <a:p>
            <a:pPr eaLnBrk="1" hangingPunct="1">
              <a:buFont typeface="Wingdings" pitchFamily="2" charset="2"/>
              <a:buNone/>
            </a:pPr>
            <a:r>
              <a:rPr lang="uk-UA" altLang="uk-UA" sz="2400" smtClean="0"/>
              <a:t>  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V="1">
            <a:off x="179388" y="2924175"/>
            <a:ext cx="7777162" cy="73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250825" y="4365625"/>
            <a:ext cx="7777163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250825" y="5300663"/>
            <a:ext cx="7777163" cy="73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035" name="Picture 3" descr="C:\Users\VDutova\Desktop\Vita\УжНУ\Presentations\images\huskroua-logo-e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47813" y="3357563"/>
            <a:ext cx="2303462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4036" name="Picture 4" descr="C:\Users\VDutova\Desktop\Vita\УжНУ\Presentations\images\logo_top_e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46362" y="4440858"/>
            <a:ext cx="2217847" cy="7920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207" name="AutoShape 21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8208" name="AutoShape 23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8209" name="AutoShape 25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8210" name="AutoShape 29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8211" name="AutoShape 31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8212" name="AutoShape 35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8213" name="AutoShape 37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8214" name="AutoShape 39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8215" name="AutoShape 41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8216" name="AutoShape 43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8217" name="AutoShape 45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8218" name="AutoShape 47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8219" name="AutoShape 49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8220" name="AutoShape 51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8221" name="AutoShape 53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sp>
        <p:nvSpPr>
          <p:cNvPr id="8222" name="AutoShape 55" descr="Картинки по запросу horizon 2020 україна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/>
          </a:p>
        </p:txBody>
      </p:sp>
      <p:pic>
        <p:nvPicPr>
          <p:cNvPr id="8223" name="Picture 57" descr="Картинки по запросу horizon 2020 україна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420938"/>
            <a:ext cx="3810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629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75" y="-41275"/>
            <a:ext cx="9144000" cy="44608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216000" bIns="21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Uzhhorod National University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7"/>
          <p:cNvGrpSpPr>
            <a:grpSpLocks/>
          </p:cNvGrpSpPr>
          <p:nvPr/>
        </p:nvGrpSpPr>
        <p:grpSpPr bwMode="auto">
          <a:xfrm rot="10800000">
            <a:off x="0" y="6119813"/>
            <a:ext cx="9144000" cy="261937"/>
            <a:chOff x="0" y="1916832"/>
            <a:chExt cx="9144000" cy="261656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7150" y="1916832"/>
              <a:ext cx="9144000" cy="144307"/>
            </a:xfrm>
            <a:prstGeom prst="rect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  <p:sp>
          <p:nvSpPr>
            <p:cNvPr id="8" name="Равнобедренный треугольник 7"/>
            <p:cNvSpPr/>
            <p:nvPr/>
          </p:nvSpPr>
          <p:spPr>
            <a:xfrm rot="10800000">
              <a:off x="4424362" y="1929518"/>
              <a:ext cx="431800" cy="248970"/>
            </a:xfrm>
            <a:prstGeom prst="triangle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252000" rIns="216000" b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1113" y="406400"/>
            <a:ext cx="9144000" cy="214313"/>
          </a:xfrm>
          <a:prstGeom prst="rect">
            <a:avLst/>
          </a:prstGeom>
          <a:solidFill>
            <a:srgbClr val="FFC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7174" name="Picture 6" descr="C:\Users\VDutova\Desktop\Vita\УжНУ\Presentations\uzhnu_logo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 flipV="1">
            <a:off x="107950" y="0"/>
            <a:ext cx="792163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5" name="Содержимое 16"/>
          <p:cNvSpPr>
            <a:spLocks noGrp="1"/>
          </p:cNvSpPr>
          <p:nvPr>
            <p:ph idx="1"/>
          </p:nvPr>
        </p:nvSpPr>
        <p:spPr>
          <a:xfrm>
            <a:off x="323850" y="836613"/>
            <a:ext cx="8569325" cy="573722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Aim </a:t>
            </a:r>
            <a:r>
              <a:rPr lang="en-US" b="1" dirty="0" smtClean="0">
                <a:solidFill>
                  <a:srgbClr val="002060"/>
                </a:solidFill>
              </a:rPr>
              <a:t>of the project</a:t>
            </a:r>
            <a:r>
              <a:rPr lang="en-US" b="1" dirty="0" smtClean="0">
                <a:solidFill>
                  <a:srgbClr val="002060"/>
                </a:solidFill>
              </a:rPr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pPr algn="just">
              <a:buFont typeface="Georgia" pitchFamily="18" charset="0"/>
              <a:buNone/>
            </a:pPr>
            <a:r>
              <a:rPr lang="en-US" dirty="0" smtClean="0"/>
              <a:t>	Development </a:t>
            </a:r>
            <a:r>
              <a:rPr lang="en-US" dirty="0" smtClean="0"/>
              <a:t>of a personalized </a:t>
            </a:r>
            <a:r>
              <a:rPr lang="en-US" dirty="0" smtClean="0"/>
              <a:t>diet approach  </a:t>
            </a:r>
            <a:r>
              <a:rPr lang="en-US" dirty="0" smtClean="0"/>
              <a:t>for the prevention </a:t>
            </a:r>
            <a:r>
              <a:rPr lang="en-US" dirty="0" smtClean="0"/>
              <a:t>and treatment of </a:t>
            </a:r>
            <a:r>
              <a:rPr lang="en-US" dirty="0" smtClean="0"/>
              <a:t>diabetes type 2 and other </a:t>
            </a:r>
            <a:r>
              <a:rPr lang="en-US" dirty="0" smtClean="0"/>
              <a:t>chronic non-communicative diseases relevant to inflammation</a:t>
            </a:r>
          </a:p>
          <a:p>
            <a:pPr algn="just">
              <a:buFont typeface="Georgia" pitchFamily="18" charset="0"/>
              <a:buNone/>
            </a:pPr>
            <a:endParaRPr lang="en-US" dirty="0" smtClean="0"/>
          </a:p>
          <a:p>
            <a:pPr>
              <a:buFont typeface="Georgia" pitchFamily="18" charset="0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75" y="-41275"/>
            <a:ext cx="9144000" cy="44608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216000" bIns="21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Uzhhorod National University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7"/>
          <p:cNvGrpSpPr>
            <a:grpSpLocks/>
          </p:cNvGrpSpPr>
          <p:nvPr/>
        </p:nvGrpSpPr>
        <p:grpSpPr bwMode="auto">
          <a:xfrm rot="10800000">
            <a:off x="0" y="6119813"/>
            <a:ext cx="9144000" cy="261937"/>
            <a:chOff x="0" y="1916832"/>
            <a:chExt cx="9144000" cy="261656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7150" y="1916832"/>
              <a:ext cx="9144000" cy="144307"/>
            </a:xfrm>
            <a:prstGeom prst="rect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  <p:sp>
          <p:nvSpPr>
            <p:cNvPr id="8" name="Равнобедренный треугольник 7"/>
            <p:cNvSpPr/>
            <p:nvPr/>
          </p:nvSpPr>
          <p:spPr>
            <a:xfrm rot="10800000">
              <a:off x="4424362" y="1929518"/>
              <a:ext cx="431800" cy="248970"/>
            </a:xfrm>
            <a:prstGeom prst="triangle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252000" rIns="216000" b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1113" y="406400"/>
            <a:ext cx="9144000" cy="214313"/>
          </a:xfrm>
          <a:prstGeom prst="rect">
            <a:avLst/>
          </a:prstGeom>
          <a:solidFill>
            <a:srgbClr val="FFC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7174" name="Picture 6" descr="C:\Users\VDutova\Desktop\Vita\УжНУ\Presentations\uzhnu_logo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 flipV="1">
            <a:off x="107950" y="0"/>
            <a:ext cx="792163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5" name="Содержимое 16"/>
          <p:cNvSpPr>
            <a:spLocks noGrp="1"/>
          </p:cNvSpPr>
          <p:nvPr>
            <p:ph idx="1"/>
          </p:nvPr>
        </p:nvSpPr>
        <p:spPr>
          <a:xfrm>
            <a:off x="0" y="620689"/>
            <a:ext cx="9144000" cy="595315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Objectives: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1)To </a:t>
            </a:r>
            <a:r>
              <a:rPr lang="en-US" dirty="0" smtClean="0"/>
              <a:t>develop the algorithm of prevention and treatment of non-communicable diseases based on obtained data about effect </a:t>
            </a:r>
            <a:r>
              <a:rPr lang="en-US" dirty="0" smtClean="0"/>
              <a:t>of </a:t>
            </a:r>
            <a:r>
              <a:rPr lang="en-US" dirty="0" smtClean="0"/>
              <a:t>edible </a:t>
            </a:r>
            <a:r>
              <a:rPr lang="en-US" dirty="0" smtClean="0"/>
              <a:t>plant originated foods </a:t>
            </a:r>
            <a:r>
              <a:rPr lang="en-US" dirty="0" smtClean="0"/>
              <a:t>rich in biologically active substances on </a:t>
            </a:r>
            <a:r>
              <a:rPr lang="en-US" dirty="0" smtClean="0"/>
              <a:t>mouth / intestinal </a:t>
            </a:r>
            <a:r>
              <a:rPr lang="en-US" dirty="0" err="1" smtClean="0"/>
              <a:t>miсrobiomе</a:t>
            </a:r>
            <a:r>
              <a:rPr lang="en-US" dirty="0" smtClean="0"/>
              <a:t>, local immune response and lipid </a:t>
            </a:r>
            <a:r>
              <a:rPr lang="en-US" dirty="0" smtClean="0"/>
              <a:t>metabolism (in </a:t>
            </a:r>
            <a:r>
              <a:rPr lang="en-US" dirty="0" smtClean="0"/>
              <a:t>diabetes type </a:t>
            </a:r>
            <a:r>
              <a:rPr lang="en-US" dirty="0" smtClean="0"/>
              <a:t>2 case);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2) To establishing </a:t>
            </a:r>
            <a:r>
              <a:rPr lang="en-US" dirty="0" smtClean="0"/>
              <a:t>methodology based on that algorithm for implementation of </a:t>
            </a:r>
            <a:r>
              <a:rPr lang="en-US" dirty="0" err="1" smtClean="0"/>
              <a:t>personilased</a:t>
            </a:r>
            <a:r>
              <a:rPr lang="en-US" dirty="0" smtClean="0"/>
              <a:t> diet approach to maintain metabolic </a:t>
            </a:r>
            <a:r>
              <a:rPr lang="en-US" dirty="0" smtClean="0"/>
              <a:t>balance </a:t>
            </a:r>
            <a:r>
              <a:rPr lang="en-US" dirty="0" smtClean="0"/>
              <a:t>via individual </a:t>
            </a:r>
            <a:r>
              <a:rPr lang="en-US" dirty="0" smtClean="0"/>
              <a:t>human microbiome;</a:t>
            </a:r>
          </a:p>
          <a:p>
            <a:pPr algn="just">
              <a:buNone/>
            </a:pPr>
            <a:r>
              <a:rPr lang="en-US" dirty="0" smtClean="0"/>
              <a:t>3) pre-clinical </a:t>
            </a:r>
            <a:r>
              <a:rPr lang="en-US" dirty="0" smtClean="0"/>
              <a:t>studies, </a:t>
            </a:r>
          </a:p>
          <a:p>
            <a:pPr algn="just">
              <a:buNone/>
            </a:pPr>
            <a:r>
              <a:rPr lang="en-US" dirty="0" smtClean="0"/>
              <a:t>4) Clinical </a:t>
            </a:r>
            <a:r>
              <a:rPr lang="en-US" dirty="0" smtClean="0"/>
              <a:t>trial of effect </a:t>
            </a:r>
            <a:r>
              <a:rPr lang="en-US" dirty="0" smtClean="0"/>
              <a:t>of </a:t>
            </a:r>
            <a:r>
              <a:rPr lang="en-US" dirty="0" smtClean="0"/>
              <a:t>a personalized diet </a:t>
            </a:r>
            <a:r>
              <a:rPr lang="en-US" dirty="0" smtClean="0"/>
              <a:t>on </a:t>
            </a:r>
            <a:r>
              <a:rPr lang="en-US" dirty="0" smtClean="0"/>
              <a:t>intestinal </a:t>
            </a:r>
            <a:r>
              <a:rPr lang="en-US" dirty="0" err="1" smtClean="0"/>
              <a:t>miсrobiomе</a:t>
            </a:r>
            <a:r>
              <a:rPr lang="en-US" dirty="0" smtClean="0"/>
              <a:t>, local immune response and lipids metabolism of human to  diabetes type 2;</a:t>
            </a:r>
          </a:p>
          <a:p>
            <a:pPr algn="just">
              <a:buNone/>
            </a:pPr>
            <a:r>
              <a:rPr lang="en-US" dirty="0" smtClean="0"/>
              <a:t>5) </a:t>
            </a:r>
            <a:r>
              <a:rPr lang="en-US" dirty="0"/>
              <a:t>C</a:t>
            </a:r>
            <a:r>
              <a:rPr lang="en-US" dirty="0" smtClean="0"/>
              <a:t>reation of the Food composition database </a:t>
            </a:r>
            <a:r>
              <a:rPr lang="en-US" dirty="0" smtClean="0"/>
              <a:t>in Ukraine</a:t>
            </a:r>
            <a:r>
              <a:rPr lang="en-US" dirty="0" smtClean="0"/>
              <a:t>; developing the “diet based tool” of prevention and new treatment of non-communicable diseases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75" y="-41275"/>
            <a:ext cx="9144000" cy="44608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216000" bIns="21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Uzhhorod National University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7"/>
          <p:cNvGrpSpPr>
            <a:grpSpLocks/>
          </p:cNvGrpSpPr>
          <p:nvPr/>
        </p:nvGrpSpPr>
        <p:grpSpPr bwMode="auto">
          <a:xfrm rot="10800000">
            <a:off x="107950" y="6119813"/>
            <a:ext cx="9036050" cy="261937"/>
            <a:chOff x="0" y="1916832"/>
            <a:chExt cx="9144000" cy="261656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7833" y="1916832"/>
              <a:ext cx="9144000" cy="144307"/>
            </a:xfrm>
            <a:prstGeom prst="rect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  <p:sp>
          <p:nvSpPr>
            <p:cNvPr id="8" name="Равнобедренный треугольник 7"/>
            <p:cNvSpPr/>
            <p:nvPr/>
          </p:nvSpPr>
          <p:spPr>
            <a:xfrm rot="10800000">
              <a:off x="4425811" y="1929518"/>
              <a:ext cx="432140" cy="248970"/>
            </a:xfrm>
            <a:prstGeom prst="triangle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252000" rIns="216000" b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1113" y="406400"/>
            <a:ext cx="9144000" cy="214313"/>
          </a:xfrm>
          <a:prstGeom prst="rect">
            <a:avLst/>
          </a:prstGeom>
          <a:solidFill>
            <a:srgbClr val="FFC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8198" name="Picture 6" descr="C:\Users\VDutova\Desktop\Vita\УжНУ\Presentations\uzhnu_logo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 flipV="1">
            <a:off x="107950" y="0"/>
            <a:ext cx="792163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9" name="Содержимое 16"/>
          <p:cNvSpPr>
            <a:spLocks noGrp="1"/>
          </p:cNvSpPr>
          <p:nvPr>
            <p:ph idx="1"/>
          </p:nvPr>
        </p:nvSpPr>
        <p:spPr>
          <a:xfrm>
            <a:off x="323850" y="836613"/>
            <a:ext cx="8569325" cy="5737225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 Main expected results of the project: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Decreasing the average of non-communicable diseases in EU and </a:t>
            </a:r>
            <a:r>
              <a:rPr lang="en-US" dirty="0" smtClean="0"/>
              <a:t>strategic regions) 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Known mechanisms </a:t>
            </a:r>
            <a:r>
              <a:rPr lang="en-US" dirty="0" smtClean="0"/>
              <a:t>of </a:t>
            </a:r>
            <a:r>
              <a:rPr lang="en-US" dirty="0" smtClean="0"/>
              <a:t>regulation by diet based on plants the </a:t>
            </a:r>
            <a:r>
              <a:rPr lang="en-US" dirty="0" smtClean="0"/>
              <a:t>human </a:t>
            </a:r>
            <a:r>
              <a:rPr lang="en-US" dirty="0" err="1" smtClean="0"/>
              <a:t>miсrobiomе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Implementation </a:t>
            </a:r>
            <a:r>
              <a:rPr lang="en-US" dirty="0" smtClean="0"/>
              <a:t>of </a:t>
            </a:r>
            <a:r>
              <a:rPr lang="en-US" dirty="0" smtClean="0"/>
              <a:t>algorithm of prevention of non-communicable diseases into medical practice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Introduction Food </a:t>
            </a:r>
            <a:r>
              <a:rPr lang="en-US" dirty="0" smtClean="0"/>
              <a:t>composition database </a:t>
            </a:r>
            <a:r>
              <a:rPr lang="en-US" dirty="0" smtClean="0"/>
              <a:t>as a potential tool for calculation of human metabolic balance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Social impact based on prevalence of active and healthy population</a:t>
            </a:r>
          </a:p>
          <a:p>
            <a:pPr>
              <a:buFont typeface="Wingdings" pitchFamily="2" charset="2"/>
              <a:buChar char="ü"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75" y="-41275"/>
            <a:ext cx="9144000" cy="44608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216000" bIns="21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Uzhhorod National University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7"/>
          <p:cNvGrpSpPr>
            <a:grpSpLocks/>
          </p:cNvGrpSpPr>
          <p:nvPr/>
        </p:nvGrpSpPr>
        <p:grpSpPr bwMode="auto">
          <a:xfrm rot="10800000">
            <a:off x="0" y="6119813"/>
            <a:ext cx="9144000" cy="261937"/>
            <a:chOff x="0" y="1916832"/>
            <a:chExt cx="9144000" cy="261656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7150" y="1916832"/>
              <a:ext cx="9144000" cy="144307"/>
            </a:xfrm>
            <a:prstGeom prst="rect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  <p:sp>
          <p:nvSpPr>
            <p:cNvPr id="8" name="Равнобедренный треугольник 7"/>
            <p:cNvSpPr/>
            <p:nvPr/>
          </p:nvSpPr>
          <p:spPr>
            <a:xfrm rot="10800000">
              <a:off x="4424362" y="1929518"/>
              <a:ext cx="431800" cy="248970"/>
            </a:xfrm>
            <a:prstGeom prst="triangle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252000" rIns="216000" b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1113" y="406400"/>
            <a:ext cx="9144000" cy="214313"/>
          </a:xfrm>
          <a:prstGeom prst="rect">
            <a:avLst/>
          </a:prstGeom>
          <a:solidFill>
            <a:srgbClr val="FFC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9222" name="Picture 6" descr="C:\Users\VDutova\Desktop\Vita\УжНУ\Presentations\uzhnu_logo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 flipV="1">
            <a:off x="107950" y="0"/>
            <a:ext cx="792163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Содержимое 16"/>
          <p:cNvSpPr>
            <a:spLocks noGrp="1"/>
          </p:cNvSpPr>
          <p:nvPr>
            <p:ph idx="1"/>
          </p:nvPr>
        </p:nvSpPr>
        <p:spPr>
          <a:xfrm>
            <a:off x="323850" y="836613"/>
            <a:ext cx="8569325" cy="5737225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b="1" dirty="0" smtClean="0">
                <a:solidFill>
                  <a:srgbClr val="002060"/>
                </a:solidFill>
              </a:rPr>
              <a:t>Main foreseen activities: 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Creating personalized diets;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I</a:t>
            </a:r>
            <a:r>
              <a:rPr lang="en-US" dirty="0" smtClean="0"/>
              <a:t>nnovative research which is based on the metabolic balance and individual human microbiome;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For the first time in Ukraine we will create a database of Ukrainian food products that will be useful and help people monitor the quality of food.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75" y="-41275"/>
            <a:ext cx="9144000" cy="44608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216000" bIns="21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Uzhhorod National University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7"/>
          <p:cNvGrpSpPr>
            <a:grpSpLocks/>
          </p:cNvGrpSpPr>
          <p:nvPr/>
        </p:nvGrpSpPr>
        <p:grpSpPr bwMode="auto">
          <a:xfrm rot="10800000">
            <a:off x="0" y="6119813"/>
            <a:ext cx="9144000" cy="261937"/>
            <a:chOff x="0" y="1916832"/>
            <a:chExt cx="9144000" cy="261656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7150" y="1916832"/>
              <a:ext cx="9144000" cy="144307"/>
            </a:xfrm>
            <a:prstGeom prst="rect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  <p:sp>
          <p:nvSpPr>
            <p:cNvPr id="8" name="Равнобедренный треугольник 7"/>
            <p:cNvSpPr/>
            <p:nvPr/>
          </p:nvSpPr>
          <p:spPr>
            <a:xfrm rot="10800000">
              <a:off x="4424362" y="1929518"/>
              <a:ext cx="431800" cy="248970"/>
            </a:xfrm>
            <a:prstGeom prst="triangle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252000" rIns="216000" b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1113" y="406400"/>
            <a:ext cx="9144000" cy="214313"/>
          </a:xfrm>
          <a:prstGeom prst="rect">
            <a:avLst/>
          </a:prstGeom>
          <a:solidFill>
            <a:srgbClr val="FFC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0246" name="Picture 6" descr="C:\Users\VDutova\Desktop\Vita\УжНУ\Presentations\uzhnu_logo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 flipV="1">
            <a:off x="107950" y="0"/>
            <a:ext cx="792163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Содержимое 3"/>
          <p:cNvGraphicFramePr>
            <a:graphicFrameLocks/>
          </p:cNvGraphicFramePr>
          <p:nvPr/>
        </p:nvGraphicFramePr>
        <p:xfrm>
          <a:off x="683568" y="1700213"/>
          <a:ext cx="8157220" cy="194421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042420"/>
                <a:gridCol w="4114800"/>
              </a:tblGrid>
              <a:tr h="8733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/>
                        <a:t>Estimated Total 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600-800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000,00 </a:t>
                      </a:r>
                      <a:r>
                        <a:rPr lang="en-US" baseline="0" dirty="0" smtClean="0"/>
                        <a:t>EUR </a:t>
                      </a:r>
                      <a:endParaRPr lang="ru-RU" dirty="0"/>
                    </a:p>
                  </a:txBody>
                  <a:tcPr/>
                </a:tc>
              </a:tr>
              <a:tr h="10709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 smtClean="0"/>
                        <a:t>Estimated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duration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r>
                        <a:rPr lang="en-US" baseline="0" dirty="0" smtClean="0"/>
                        <a:t> </a:t>
                      </a:r>
                      <a:r>
                        <a:rPr lang="ru-RU" sz="1800" dirty="0" err="1" smtClean="0"/>
                        <a:t>months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75" y="-41275"/>
            <a:ext cx="9144000" cy="44608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216000" bIns="21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Uzhhorod National University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7"/>
          <p:cNvGrpSpPr>
            <a:grpSpLocks/>
          </p:cNvGrpSpPr>
          <p:nvPr/>
        </p:nvGrpSpPr>
        <p:grpSpPr bwMode="auto">
          <a:xfrm rot="10800000">
            <a:off x="0" y="6119813"/>
            <a:ext cx="9144000" cy="261937"/>
            <a:chOff x="0" y="1916832"/>
            <a:chExt cx="9144000" cy="261656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7150" y="1916832"/>
              <a:ext cx="9144000" cy="144307"/>
            </a:xfrm>
            <a:prstGeom prst="rect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  <p:sp>
          <p:nvSpPr>
            <p:cNvPr id="8" name="Равнобедренный треугольник 7"/>
            <p:cNvSpPr/>
            <p:nvPr/>
          </p:nvSpPr>
          <p:spPr>
            <a:xfrm rot="10800000">
              <a:off x="4424362" y="1929518"/>
              <a:ext cx="431800" cy="248970"/>
            </a:xfrm>
            <a:prstGeom prst="triangle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252000" rIns="216000" b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1113" y="406400"/>
            <a:ext cx="9144000" cy="214313"/>
          </a:xfrm>
          <a:prstGeom prst="rect">
            <a:avLst/>
          </a:prstGeom>
          <a:solidFill>
            <a:srgbClr val="FFC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6150" name="Picture 6" descr="C:\Users\VDutova\Desktop\Vita\УжНУ\Presentations\uzhnu_logo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 flipV="1">
            <a:off x="107950" y="0"/>
            <a:ext cx="792163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Содержимое 16"/>
          <p:cNvSpPr>
            <a:spLocks noGrp="1"/>
          </p:cNvSpPr>
          <p:nvPr>
            <p:ph idx="1"/>
          </p:nvPr>
        </p:nvSpPr>
        <p:spPr>
          <a:xfrm>
            <a:off x="3131840" y="1484784"/>
            <a:ext cx="5554960" cy="4729014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 err="1" smtClean="0">
                <a:solidFill>
                  <a:schemeClr val="tx2">
                    <a:lumMod val="50000"/>
                  </a:schemeClr>
                </a:solidFill>
              </a:rPr>
              <a:t>Neem</a:t>
            </a:r>
            <a:r>
              <a:rPr lang="en-US" b="1" u="sng" dirty="0" smtClean="0">
                <a:solidFill>
                  <a:schemeClr val="tx2">
                    <a:lumMod val="50000"/>
                  </a:schemeClr>
                </a:solidFill>
              </a:rPr>
              <a:t> Biotech Ltd</a:t>
            </a:r>
            <a:endParaRPr lang="uk-UA" b="1" u="sng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uk-UA" b="1" u="sng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b="1" u="sng" dirty="0" smtClean="0">
                <a:solidFill>
                  <a:schemeClr val="tx2">
                    <a:lumMod val="50000"/>
                  </a:schemeClr>
                </a:solidFill>
              </a:rPr>
              <a:t>Clinical-</a:t>
            </a:r>
            <a:r>
              <a:rPr lang="en-US" b="1" u="sng" dirty="0" err="1" smtClean="0">
                <a:solidFill>
                  <a:schemeClr val="tx2">
                    <a:lumMod val="50000"/>
                  </a:schemeClr>
                </a:solidFill>
              </a:rPr>
              <a:t>Microbiomics</a:t>
            </a:r>
            <a:r>
              <a:rPr lang="en-US" b="1" u="sng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tx2">
                    <a:lumMod val="50000"/>
                  </a:schemeClr>
                </a:solidFill>
              </a:rPr>
              <a:t>ApS</a:t>
            </a:r>
            <a:endParaRPr lang="uk-UA" b="1" u="sng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uk-UA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b="1" u="sng" dirty="0" smtClean="0">
                <a:solidFill>
                  <a:schemeClr val="tx2">
                    <a:lumMod val="50000"/>
                  </a:schemeClr>
                </a:solidFill>
              </a:rPr>
              <a:t>EPMA</a:t>
            </a:r>
            <a:endParaRPr lang="uk-UA" b="1" u="sng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uk-UA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b="1" u="sng" dirty="0" err="1" smtClean="0">
                <a:solidFill>
                  <a:schemeClr val="tx2">
                    <a:lumMod val="50000"/>
                  </a:schemeClr>
                </a:solidFill>
              </a:rPr>
              <a:t>Fraunhofer</a:t>
            </a:r>
            <a:r>
              <a:rPr lang="ru-RU" b="1" u="sng" dirty="0" smtClean="0">
                <a:solidFill>
                  <a:schemeClr val="tx2">
                    <a:lumMod val="50000"/>
                  </a:schemeClr>
                </a:solidFill>
              </a:rPr>
              <a:t> IIS, FIIS</a:t>
            </a:r>
          </a:p>
          <a:p>
            <a:endParaRPr lang="uk-UA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uk-UA" b="1" u="sng" dirty="0" smtClean="0">
                <a:solidFill>
                  <a:schemeClr val="tx2">
                    <a:lumMod val="50000"/>
                  </a:schemeClr>
                </a:solidFill>
              </a:rPr>
              <a:t>С</a:t>
            </a:r>
            <a:r>
              <a:rPr lang="en-US" b="1" u="sng" dirty="0" err="1" smtClean="0">
                <a:solidFill>
                  <a:schemeClr val="tx2">
                    <a:lumMod val="50000"/>
                  </a:schemeClr>
                </a:solidFill>
              </a:rPr>
              <a:t>assovia</a:t>
            </a:r>
            <a:r>
              <a:rPr lang="en-US" b="1" u="sng" dirty="0" smtClean="0">
                <a:solidFill>
                  <a:schemeClr val="tx2">
                    <a:lumMod val="50000"/>
                  </a:schemeClr>
                </a:solidFill>
              </a:rPr>
              <a:t> Life Sciences</a:t>
            </a:r>
            <a:endParaRPr lang="ru-RU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759496"/>
          </a:xfrm>
        </p:spPr>
        <p:txBody>
          <a:bodyPr/>
          <a:lstStyle/>
          <a:p>
            <a:pPr>
              <a:defRPr/>
            </a:pPr>
            <a:r>
              <a:rPr lang="en-US" b="1" u="sng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Partners available</a:t>
            </a:r>
            <a:r>
              <a:rPr lang="en-US" b="1" u="sng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</a:t>
            </a: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251520" y="2348880"/>
            <a:ext cx="7848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Stacks Image 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268760"/>
            <a:ext cx="2592288" cy="1008112"/>
          </a:xfrm>
          <a:prstGeom prst="rect">
            <a:avLst/>
          </a:prstGeom>
          <a:noFill/>
        </p:spPr>
      </p:pic>
      <p:sp>
        <p:nvSpPr>
          <p:cNvPr id="1030" name="AutoShape 6" descr="Clinical-Microbiomic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32" name="Picture 8" descr="http://clinical-microbiomics.com/one/img/logo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420888"/>
            <a:ext cx="2915816" cy="1152128"/>
          </a:xfrm>
          <a:prstGeom prst="rect">
            <a:avLst/>
          </a:prstGeom>
          <a:noFill/>
        </p:spPr>
      </p:pic>
      <p:cxnSp>
        <p:nvCxnSpPr>
          <p:cNvPr id="29" name="Прямая соединительная линия 28"/>
          <p:cNvCxnSpPr/>
          <p:nvPr/>
        </p:nvCxnSpPr>
        <p:spPr>
          <a:xfrm>
            <a:off x="323528" y="3284984"/>
            <a:ext cx="792088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0" descr="European Powder Metallurgy Associatio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573016"/>
            <a:ext cx="2915816" cy="859351"/>
          </a:xfrm>
          <a:prstGeom prst="rect">
            <a:avLst/>
          </a:prstGeom>
          <a:noFill/>
        </p:spPr>
      </p:pic>
      <p:cxnSp>
        <p:nvCxnSpPr>
          <p:cNvPr id="38" name="Прямая соединительная линия 37"/>
          <p:cNvCxnSpPr/>
          <p:nvPr/>
        </p:nvCxnSpPr>
        <p:spPr>
          <a:xfrm>
            <a:off x="395536" y="4365104"/>
            <a:ext cx="7848872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6" name="Picture 12" descr="Fraunhofer Institute for Integrated Circuits II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4509120"/>
            <a:ext cx="2448272" cy="720080"/>
          </a:xfrm>
          <a:prstGeom prst="rect">
            <a:avLst/>
          </a:prstGeom>
          <a:noFill/>
        </p:spPr>
      </p:pic>
      <p:cxnSp>
        <p:nvCxnSpPr>
          <p:cNvPr id="45" name="Прямая соединительная линия 44"/>
          <p:cNvCxnSpPr/>
          <p:nvPr/>
        </p:nvCxnSpPr>
        <p:spPr>
          <a:xfrm>
            <a:off x="323528" y="5301208"/>
            <a:ext cx="792088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8" name="Picture 14" descr="http://www.errin.eu/sites/default/files/styles/fancybox_full/public/CLS-logo.png?itok=uyZD2kt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5517232"/>
            <a:ext cx="2910183" cy="7092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7995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6678"/>
            <a:ext cx="8229600" cy="1368152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We are open for your offers!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75" y="-41275"/>
            <a:ext cx="9144000" cy="44608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rIns="216000" bIns="21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Uzhhorod National University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11113" y="406400"/>
            <a:ext cx="9144000" cy="144463"/>
          </a:xfrm>
          <a:prstGeom prst="rect">
            <a:avLst/>
          </a:prstGeom>
          <a:solidFill>
            <a:srgbClr val="FFC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1269" name="Picture 6" descr="C:\Users\VDutova\Desktop\Vita\УжНУ\Presentations\uzhnu_logo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 flipV="1">
            <a:off x="107950" y="0"/>
            <a:ext cx="792163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252000" rIns="216000" b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b="1" dirty="0">
              <a:solidFill>
                <a:schemeClr val="bg1"/>
              </a:solidFill>
            </a:endParaRPr>
          </a:p>
        </p:txBody>
      </p:sp>
      <p:grpSp>
        <p:nvGrpSpPr>
          <p:cNvPr id="2" name="Группа 7"/>
          <p:cNvGrpSpPr>
            <a:grpSpLocks/>
          </p:cNvGrpSpPr>
          <p:nvPr/>
        </p:nvGrpSpPr>
        <p:grpSpPr bwMode="auto">
          <a:xfrm rot="10800000">
            <a:off x="0" y="6119813"/>
            <a:ext cx="9144000" cy="261937"/>
            <a:chOff x="0" y="1916832"/>
            <a:chExt cx="9144000" cy="261656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60325" y="1916832"/>
              <a:ext cx="9144000" cy="144307"/>
            </a:xfrm>
            <a:prstGeom prst="rect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  <p:sp>
          <p:nvSpPr>
            <p:cNvPr id="11" name="Равнобедренный треугольник 10"/>
            <p:cNvSpPr/>
            <p:nvPr/>
          </p:nvSpPr>
          <p:spPr>
            <a:xfrm rot="10800000">
              <a:off x="4427537" y="1929518"/>
              <a:ext cx="431800" cy="248970"/>
            </a:xfrm>
            <a:prstGeom prst="triangle">
              <a:avLst/>
            </a:prstGeom>
            <a:solidFill>
              <a:srgbClr val="FFCB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</p:grpSp>
      <p:sp>
        <p:nvSpPr>
          <p:cNvPr id="11272" name="Прямоугольник 11"/>
          <p:cNvSpPr>
            <a:spLocks noChangeArrowheads="1"/>
          </p:cNvSpPr>
          <p:nvPr/>
        </p:nvSpPr>
        <p:spPr bwMode="auto">
          <a:xfrm>
            <a:off x="3764629" y="1484785"/>
            <a:ext cx="5163472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Scientific Research &amp; Educational Center of  MM &amp; IMM, </a:t>
            </a:r>
            <a:r>
              <a:rPr lang="en-US" sz="24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UzNU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Nadiya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Boyko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director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nadiya.boyko@cassovialifesciences.eu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Tel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.:+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380506275445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Viktoriia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&amp; Tamara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Meleshko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contact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persons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Georgia" pitchFamily="18" charset="0"/>
            </a:endParaRPr>
          </a:p>
          <a:p>
            <a:endParaRPr lang="en-US" dirty="0" smtClean="0">
              <a:latin typeface="Georgia" pitchFamily="18" charset="0"/>
            </a:endParaRPr>
          </a:p>
          <a:p>
            <a:endParaRPr lang="en-US" dirty="0" smtClean="0">
              <a:latin typeface="Georgia" pitchFamily="18" charset="0"/>
            </a:endParaRPr>
          </a:p>
          <a:p>
            <a:endParaRPr lang="en-US" dirty="0" smtClean="0">
              <a:latin typeface="Georgia" pitchFamily="18" charset="0"/>
            </a:endParaRPr>
          </a:p>
          <a:p>
            <a:endParaRPr lang="en-US" dirty="0" smtClean="0">
              <a:latin typeface="Georgia" pitchFamily="18" charset="0"/>
            </a:endParaRPr>
          </a:p>
          <a:p>
            <a:endParaRPr lang="en-US" dirty="0" smtClean="0">
              <a:latin typeface="Georgia" pitchFamily="18" charset="0"/>
            </a:endParaRPr>
          </a:p>
          <a:p>
            <a:endParaRPr lang="en-US" dirty="0">
              <a:latin typeface="Georgia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720608" y="5288816"/>
            <a:ext cx="28028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v.bati@mail.ru</a:t>
            </a:r>
            <a:endParaRPr lang="en-US" sz="2400" u="sng" dirty="0" smtClean="0">
              <a:latin typeface="Times New Roman" pitchFamily="18" charset="0"/>
              <a:cs typeface="Times New Roman" pitchFamily="18" charset="0"/>
              <a:hlinkClick r:id="rId4"/>
            </a:endParaRPr>
          </a:p>
          <a:p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meleshkotv@ukr.net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2" name="AutoShape 2" descr="&amp;Rcy;&amp;iecy;&amp;zcy;&amp;ucy;&amp;lcy;&amp;softcy;&amp;tcy;&amp;acy;&amp;tcy; &amp;pcy;&amp;ocy;&amp;shcy;&amp;ucy;&amp;kcy;&amp;ucy; &amp;zcy;&amp;ocy;&amp;bcy;&amp;rcy;&amp;acy;&amp;zhcy;&amp;iecy;&amp;ncy;&amp;softcy; &amp;zcy;&amp;acy; &amp;zcy;&amp;acy;&amp;pcy;&amp;icy;&amp;tcy;&amp;ocy;&amp;mcy; &quot;&amp;scy;&amp;pcy;&amp;iukcy;&amp;vcy;&amp;pcy;&amp;rcy;&amp;acy;&amp;tscy;&amp;yacy; &amp;fcy;&amp;ocy;&amp;tcy;&amp;ocy;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5364" name="Picture 4" descr="C:\Users\Дом\Pictures\spivpracy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5575" y="2242904"/>
            <a:ext cx="3609054" cy="31543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390</Words>
  <Application>Microsoft Office PowerPoint</Application>
  <PresentationFormat>Экран (4:3)</PresentationFormat>
  <Paragraphs>74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Funding programmes: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Partners available: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Nadiya</cp:lastModifiedBy>
  <cp:revision>20</cp:revision>
  <dcterms:created xsi:type="dcterms:W3CDTF">2015-10-11T17:32:50Z</dcterms:created>
  <dcterms:modified xsi:type="dcterms:W3CDTF">2015-10-14T06:01:53Z</dcterms:modified>
</cp:coreProperties>
</file>