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  <a:srgbClr val="3F6EA7"/>
    <a:srgbClr val="CC0000"/>
    <a:srgbClr val="4A7DBA"/>
    <a:srgbClr val="F0D04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6E45E-9492-4340-9A2D-4B8F3D02DD84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67700B-0885-4497-B983-F0FC4D2AD140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400" b="1" dirty="0" smtClean="0">
              <a:latin typeface="Sylfaen" pitchFamily="18" charset="0"/>
            </a:rPr>
            <a:t>Aim</a:t>
          </a:r>
          <a:r>
            <a:rPr lang="en-US" sz="1400" dirty="0" smtClean="0">
              <a:latin typeface="Sylfaen" pitchFamily="18" charset="0"/>
            </a:rPr>
            <a:t> is </a:t>
          </a:r>
        </a:p>
        <a:p>
          <a:r>
            <a:rPr lang="en-US" sz="1400" dirty="0" smtClean="0">
              <a:latin typeface="Sylfaen" pitchFamily="18" charset="0"/>
            </a:rPr>
            <a:t>to reveal the main scheme/mechanisms/rules of implementing ethnic and confessional projects directed towards sparking inter-confessional and interethnic disagreement in Eurasia through social network and media</a:t>
          </a:r>
          <a:endParaRPr lang="ru-RU" sz="1400" b="1" i="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ylfaen" pitchFamily="18" charset="0"/>
          </a:endParaRPr>
        </a:p>
      </dgm:t>
    </dgm:pt>
    <dgm:pt modelId="{DC9C88F0-679E-4CB2-BF79-37788471FDF4}" type="parTrans" cxnId="{7B48053F-C0DE-425F-910C-A9CEA8BFBD1C}">
      <dgm:prSet/>
      <dgm:spPr/>
      <dgm:t>
        <a:bodyPr/>
        <a:lstStyle/>
        <a:p>
          <a:endParaRPr lang="ru-RU"/>
        </a:p>
      </dgm:t>
    </dgm:pt>
    <dgm:pt modelId="{40704624-8D92-45E0-9AD0-ED36235A6DD4}" type="sibTrans" cxnId="{7B48053F-C0DE-425F-910C-A9CEA8BFBD1C}">
      <dgm:prSet/>
      <dgm:spPr/>
      <dgm:t>
        <a:bodyPr/>
        <a:lstStyle/>
        <a:p>
          <a:endParaRPr lang="ru-RU"/>
        </a:p>
      </dgm:t>
    </dgm:pt>
    <dgm:pt modelId="{E15ED130-F81A-481D-81DE-7C430CBA66E8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200" dirty="0" smtClean="0">
              <a:latin typeface="Sylfaen" pitchFamily="18" charset="0"/>
            </a:rPr>
            <a:t>analyzing the perspectives of preventive countermeasures in addressing threats from the sphere of interethnic and inter-confessional relations</a:t>
          </a:r>
          <a:endParaRPr lang="ru-RU" sz="1200" dirty="0">
            <a:latin typeface="Sylfaen" pitchFamily="18" charset="0"/>
          </a:endParaRPr>
        </a:p>
      </dgm:t>
    </dgm:pt>
    <dgm:pt modelId="{8AD7B5BA-0EA6-44E4-BDAF-2410558A4971}" type="parTrans" cxnId="{2EEFD63A-3CB4-47B0-BB2A-9E37352498BC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>
            <a:latin typeface="Sylfaen" pitchFamily="18" charset="0"/>
          </a:endParaRPr>
        </a:p>
      </dgm:t>
    </dgm:pt>
    <dgm:pt modelId="{573F5E6E-339E-47E0-8A6B-3D94A859D028}" type="sibTrans" cxnId="{2EEFD63A-3CB4-47B0-BB2A-9E37352498BC}">
      <dgm:prSet/>
      <dgm:spPr/>
      <dgm:t>
        <a:bodyPr/>
        <a:lstStyle/>
        <a:p>
          <a:endParaRPr lang="ru-RU"/>
        </a:p>
      </dgm:t>
    </dgm:pt>
    <dgm:pt modelId="{9561A632-6EBF-4259-BD2E-301A74CB546E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200" dirty="0" smtClean="0">
              <a:uFillTx/>
              <a:latin typeface="Sylfaen" pitchFamily="18" charset="0"/>
            </a:rPr>
            <a:t>analyzing the role of social network and media in disseminating the ideas directed towards kindling the inter-confessional and interethnic discard</a:t>
          </a:r>
          <a:endParaRPr lang="ru-RU" sz="1200" dirty="0">
            <a:latin typeface="Sylfaen" pitchFamily="18" charset="0"/>
          </a:endParaRPr>
        </a:p>
      </dgm:t>
    </dgm:pt>
    <dgm:pt modelId="{ECC940A3-00CD-4A88-9D30-D2F245686D86}" type="parTrans" cxnId="{64A14514-5D89-4A8E-896F-ADE615EE34BB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>
            <a:latin typeface="Sylfaen" pitchFamily="18" charset="0"/>
          </a:endParaRPr>
        </a:p>
      </dgm:t>
    </dgm:pt>
    <dgm:pt modelId="{9E9C533F-AEEF-492F-A6B8-8EB100C2A2F1}" type="sibTrans" cxnId="{64A14514-5D89-4A8E-896F-ADE615EE34BB}">
      <dgm:prSet/>
      <dgm:spPr/>
      <dgm:t>
        <a:bodyPr/>
        <a:lstStyle/>
        <a:p>
          <a:endParaRPr lang="ru-RU"/>
        </a:p>
      </dgm:t>
    </dgm:pt>
    <dgm:pt modelId="{FA19EEAA-CF19-472F-A3AD-250A19F7F972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200" dirty="0" smtClean="0">
              <a:uFillTx/>
              <a:latin typeface="Sylfaen" pitchFamily="18" charset="0"/>
            </a:rPr>
            <a:t>studying social and economic aspects of internationalization of ethnic and confessional projects</a:t>
          </a:r>
          <a:endParaRPr lang="ru-RU" sz="1200" dirty="0">
            <a:latin typeface="Sylfaen" pitchFamily="18" charset="0"/>
          </a:endParaRPr>
        </a:p>
      </dgm:t>
    </dgm:pt>
    <dgm:pt modelId="{2E32C220-E38D-416A-ADA1-96BBA5FFC4F0}" type="parTrans" cxnId="{41D0491F-1373-431C-9FFE-55C72BA13095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>
            <a:latin typeface="Sylfaen" pitchFamily="18" charset="0"/>
          </a:endParaRPr>
        </a:p>
      </dgm:t>
    </dgm:pt>
    <dgm:pt modelId="{DACDADE0-0872-4D7F-A81B-2D0760967B1B}" type="sibTrans" cxnId="{41D0491F-1373-431C-9FFE-55C72BA13095}">
      <dgm:prSet/>
      <dgm:spPr/>
      <dgm:t>
        <a:bodyPr/>
        <a:lstStyle/>
        <a:p>
          <a:endParaRPr lang="ru-RU"/>
        </a:p>
      </dgm:t>
    </dgm:pt>
    <dgm:pt modelId="{7691D2D5-3BFC-4B47-9F0E-98F6F6F863F6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200" dirty="0" smtClean="0">
              <a:latin typeface="Sylfaen" pitchFamily="18" charset="0"/>
            </a:rPr>
            <a:t>exploring the experience of implementing ethnic and confessional projects in the Eurasian space: their character and the level of dependence on social network and media</a:t>
          </a:r>
          <a:endParaRPr lang="ru-RU" sz="1200" dirty="0">
            <a:latin typeface="Sylfaen" pitchFamily="18" charset="0"/>
          </a:endParaRPr>
        </a:p>
      </dgm:t>
    </dgm:pt>
    <dgm:pt modelId="{E7C488C0-2464-4037-BCE9-B3752610CC47}" type="parTrans" cxnId="{3EEB9003-4CD8-4C12-94DD-995B25AF37A8}">
      <dgm:prSet/>
      <dgm:spPr/>
      <dgm:t>
        <a:bodyPr/>
        <a:lstStyle/>
        <a:p>
          <a:endParaRPr lang="ru-RU">
            <a:latin typeface="Sylfaen" pitchFamily="18" charset="0"/>
          </a:endParaRPr>
        </a:p>
      </dgm:t>
    </dgm:pt>
    <dgm:pt modelId="{DDCE1223-FE44-4E96-9871-AF607E603D95}" type="sibTrans" cxnId="{3EEB9003-4CD8-4C12-94DD-995B25AF37A8}">
      <dgm:prSet/>
      <dgm:spPr/>
      <dgm:t>
        <a:bodyPr/>
        <a:lstStyle/>
        <a:p>
          <a:endParaRPr lang="ru-RU"/>
        </a:p>
      </dgm:t>
    </dgm:pt>
    <dgm:pt modelId="{74DB1757-5CAD-4563-AFBB-BA0EFE2F819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200" dirty="0" smtClean="0">
              <a:latin typeface="Sylfaen" pitchFamily="18" charset="0"/>
            </a:rPr>
            <a:t>analyzing the ratio of change in social and economic development of a country and the expanding of his information space by taking into account the ethnic and inter-confessional components of population</a:t>
          </a:r>
          <a:endParaRPr lang="ru-RU" sz="1200" dirty="0">
            <a:latin typeface="Sylfaen" pitchFamily="18" charset="0"/>
          </a:endParaRPr>
        </a:p>
      </dgm:t>
    </dgm:pt>
    <dgm:pt modelId="{63770844-3E75-45E3-9BE1-53BF8150ED4C}" type="parTrans" cxnId="{11062EAB-8E43-4E2A-A915-E6423F38C169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>
            <a:latin typeface="Sylfaen" pitchFamily="18" charset="0"/>
          </a:endParaRPr>
        </a:p>
      </dgm:t>
    </dgm:pt>
    <dgm:pt modelId="{BEA4C3E6-39BB-4466-AA73-797D470EA30B}" type="sibTrans" cxnId="{11062EAB-8E43-4E2A-A915-E6423F38C169}">
      <dgm:prSet/>
      <dgm:spPr/>
      <dgm:t>
        <a:bodyPr/>
        <a:lstStyle/>
        <a:p>
          <a:endParaRPr lang="ru-RU"/>
        </a:p>
      </dgm:t>
    </dgm:pt>
    <dgm:pt modelId="{2A0B4A34-986B-4A3E-B863-50C8EC761161}">
      <dgm:prSet custScaleX="104200" custScaleY="84944" custRadScaleRad="101227" custRadScaleInc="-221804"/>
      <dgm:spPr/>
      <dgm:t>
        <a:bodyPr/>
        <a:lstStyle/>
        <a:p>
          <a:endParaRPr lang="ru-RU" dirty="0"/>
        </a:p>
      </dgm:t>
    </dgm:pt>
    <dgm:pt modelId="{425D8F8E-3FA9-4A56-8EAC-9CEDC276925C}" type="parTrans" cxnId="{3F048757-CB59-44C4-9699-BEDB7862F199}">
      <dgm:prSet/>
      <dgm:spPr/>
      <dgm:t>
        <a:bodyPr/>
        <a:lstStyle/>
        <a:p>
          <a:endParaRPr lang="ru-RU"/>
        </a:p>
      </dgm:t>
    </dgm:pt>
    <dgm:pt modelId="{5AAEE646-B274-4520-BBF4-09069A8595CA}" type="sibTrans" cxnId="{3F048757-CB59-44C4-9699-BEDB7862F199}">
      <dgm:prSet/>
      <dgm:spPr/>
      <dgm:t>
        <a:bodyPr/>
        <a:lstStyle/>
        <a:p>
          <a:endParaRPr lang="ru-RU"/>
        </a:p>
      </dgm:t>
    </dgm:pt>
    <dgm:pt modelId="{3E8B19B4-8AEA-454F-9FD4-3EF4096DC048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200" dirty="0" smtClean="0">
              <a:latin typeface="Sylfaen" pitchFamily="18" charset="0"/>
            </a:rPr>
            <a:t>revealing the exposed and latent tendencies and threats in the sphere of interethnic and inter-confessional relations in Eurasia</a:t>
          </a:r>
          <a:endParaRPr lang="ru-RU" sz="1200" dirty="0">
            <a:latin typeface="Sylfaen" pitchFamily="18" charset="0"/>
          </a:endParaRPr>
        </a:p>
      </dgm:t>
    </dgm:pt>
    <dgm:pt modelId="{8989FD6D-E3E9-4805-BF5E-9BA3FAAF51F0}" type="parTrans" cxnId="{DB53E433-DAF2-4A59-8596-596432AE3D22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>
            <a:latin typeface="Sylfaen" pitchFamily="18" charset="0"/>
          </a:endParaRPr>
        </a:p>
      </dgm:t>
    </dgm:pt>
    <dgm:pt modelId="{3D21A615-F0DA-4207-94F2-FC7263CEC014}" type="sibTrans" cxnId="{DB53E433-DAF2-4A59-8596-596432AE3D22}">
      <dgm:prSet/>
      <dgm:spPr/>
      <dgm:t>
        <a:bodyPr/>
        <a:lstStyle/>
        <a:p>
          <a:endParaRPr lang="ru-RU"/>
        </a:p>
      </dgm:t>
    </dgm:pt>
    <dgm:pt modelId="{AD932EE0-98F5-48AD-A956-52DC8D8694A3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n-US" sz="1200" dirty="0" smtClean="0">
              <a:latin typeface="Sylfaen" pitchFamily="18" charset="0"/>
            </a:rPr>
            <a:t>comparing the cases of various countries in elaborating the policy of interethnic and inter-confessional consent: finding common basis/rules/mistakes</a:t>
          </a:r>
          <a:endParaRPr lang="ru-RU" sz="1200" dirty="0">
            <a:latin typeface="Sylfaen" pitchFamily="18" charset="0"/>
          </a:endParaRPr>
        </a:p>
      </dgm:t>
    </dgm:pt>
    <dgm:pt modelId="{7EDA1F01-2273-450D-B837-556F5D87825E}" type="parTrans" cxnId="{0D5EA8BC-5DC5-49E2-94B2-5BD39A44EF29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>
            <a:latin typeface="Sylfaen" pitchFamily="18" charset="0"/>
          </a:endParaRPr>
        </a:p>
      </dgm:t>
    </dgm:pt>
    <dgm:pt modelId="{2F963C96-E599-46C5-93A7-0B2FCF22AABD}" type="sibTrans" cxnId="{0D5EA8BC-5DC5-49E2-94B2-5BD39A44EF29}">
      <dgm:prSet/>
      <dgm:spPr/>
      <dgm:t>
        <a:bodyPr/>
        <a:lstStyle/>
        <a:p>
          <a:endParaRPr lang="ru-RU"/>
        </a:p>
      </dgm:t>
    </dgm:pt>
    <dgm:pt modelId="{4F2ED96C-4C60-4D74-8515-A6E9C5CA9CD7}" type="pres">
      <dgm:prSet presAssocID="{4216E45E-9492-4340-9A2D-4B8F3D02DD8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B313C2-DE5C-4531-81A5-1A4304652892}" type="pres">
      <dgm:prSet presAssocID="{FC67700B-0885-4497-B983-F0FC4D2AD140}" presName="centerShape" presStyleLbl="node0" presStyleIdx="0" presStyleCnt="1" custScaleX="173196" custScaleY="180491"/>
      <dgm:spPr/>
      <dgm:t>
        <a:bodyPr/>
        <a:lstStyle/>
        <a:p>
          <a:endParaRPr lang="ru-RU"/>
        </a:p>
      </dgm:t>
    </dgm:pt>
    <dgm:pt modelId="{A4FE5C3D-FC9C-4ADB-9842-BD8077BAEDCC}" type="pres">
      <dgm:prSet presAssocID="{8AD7B5BA-0EA6-44E4-BDAF-2410558A4971}" presName="parTrans" presStyleLbl="sibTrans2D1" presStyleIdx="0" presStyleCnt="7"/>
      <dgm:spPr/>
      <dgm:t>
        <a:bodyPr/>
        <a:lstStyle/>
        <a:p>
          <a:endParaRPr lang="ru-RU"/>
        </a:p>
      </dgm:t>
    </dgm:pt>
    <dgm:pt modelId="{BC1019EE-1A4F-4321-97B1-AADC139B2EBC}" type="pres">
      <dgm:prSet presAssocID="{8AD7B5BA-0EA6-44E4-BDAF-2410558A4971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9B04C73A-A939-4924-8220-96E36EE5ACBA}" type="pres">
      <dgm:prSet presAssocID="{E15ED130-F81A-481D-81DE-7C430CBA66E8}" presName="node" presStyleLbl="node1" presStyleIdx="0" presStyleCnt="7" custScaleX="122635" custScaleY="110314" custRadScaleRad="125138" custRadScaleInc="-3077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371608-B61E-4BCA-A6AD-361EBC52E133}" type="pres">
      <dgm:prSet presAssocID="{8989FD6D-E3E9-4805-BF5E-9BA3FAAF51F0}" presName="parTrans" presStyleLbl="sibTrans2D1" presStyleIdx="1" presStyleCnt="7"/>
      <dgm:spPr/>
      <dgm:t>
        <a:bodyPr/>
        <a:lstStyle/>
        <a:p>
          <a:endParaRPr lang="ru-RU"/>
        </a:p>
      </dgm:t>
    </dgm:pt>
    <dgm:pt modelId="{1E3E0277-150C-4770-B253-E554CFBC77CC}" type="pres">
      <dgm:prSet presAssocID="{8989FD6D-E3E9-4805-BF5E-9BA3FAAF51F0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3005E91A-158A-413D-8071-7F230326ABC1}" type="pres">
      <dgm:prSet presAssocID="{3E8B19B4-8AEA-454F-9FD4-3EF4096DC048}" presName="node" presStyleLbl="node1" presStyleIdx="1" presStyleCnt="7" custScaleX="115588" custScaleY="108913" custRadScaleRad="96570" custRadScaleInc="5992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ED778-2033-465F-A8A7-0DCE5B583190}" type="pres">
      <dgm:prSet presAssocID="{7EDA1F01-2273-450D-B837-556F5D87825E}" presName="parTrans" presStyleLbl="sibTrans2D1" presStyleIdx="2" presStyleCnt="7"/>
      <dgm:spPr/>
      <dgm:t>
        <a:bodyPr/>
        <a:lstStyle/>
        <a:p>
          <a:endParaRPr lang="ru-RU"/>
        </a:p>
      </dgm:t>
    </dgm:pt>
    <dgm:pt modelId="{61910A2A-B5F6-4BFB-AD3F-C4B9BFBD2F54}" type="pres">
      <dgm:prSet presAssocID="{7EDA1F01-2273-450D-B837-556F5D87825E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9D2CD255-A14D-4617-B0A3-815B860FFD21}" type="pres">
      <dgm:prSet presAssocID="{AD932EE0-98F5-48AD-A956-52DC8D8694A3}" presName="node" presStyleLbl="node1" presStyleIdx="2" presStyleCnt="7" custScaleX="134044" custScaleY="119838" custRadScaleRad="134970" custRadScaleInc="5590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DE545A-9721-4370-A077-20DDBE486699}" type="pres">
      <dgm:prSet presAssocID="{63770844-3E75-45E3-9BE1-53BF8150ED4C}" presName="parTrans" presStyleLbl="sibTrans2D1" presStyleIdx="3" presStyleCnt="7"/>
      <dgm:spPr/>
      <dgm:t>
        <a:bodyPr/>
        <a:lstStyle/>
        <a:p>
          <a:endParaRPr lang="ru-RU"/>
        </a:p>
      </dgm:t>
    </dgm:pt>
    <dgm:pt modelId="{8698B919-C87A-445E-BCE7-6BB4331B1012}" type="pres">
      <dgm:prSet presAssocID="{63770844-3E75-45E3-9BE1-53BF8150ED4C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78634EA1-0F3C-4566-A2C8-A8FFD5790FFE}" type="pres">
      <dgm:prSet presAssocID="{74DB1757-5CAD-4563-AFBB-BA0EFE2F8193}" presName="node" presStyleLbl="node1" presStyleIdx="3" presStyleCnt="7" custScaleX="144375" custScaleY="109050" custRadScaleRad="116079" custRadScaleInc="-768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AA0D37-42D6-4D30-A27F-C181E0D9D84F}" type="pres">
      <dgm:prSet presAssocID="{ECC940A3-00CD-4A88-9D30-D2F245686D86}" presName="parTrans" presStyleLbl="sibTrans2D1" presStyleIdx="4" presStyleCnt="7"/>
      <dgm:spPr/>
      <dgm:t>
        <a:bodyPr/>
        <a:lstStyle/>
        <a:p>
          <a:endParaRPr lang="ru-RU"/>
        </a:p>
      </dgm:t>
    </dgm:pt>
    <dgm:pt modelId="{165F10C9-3A14-4FDB-9661-F2E6980490AE}" type="pres">
      <dgm:prSet presAssocID="{ECC940A3-00CD-4A88-9D30-D2F245686D86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1FE3464C-2EB9-4AEE-8FF7-4D4E327511F4}" type="pres">
      <dgm:prSet presAssocID="{9561A632-6EBF-4259-BD2E-301A74CB546E}" presName="node" presStyleLbl="node1" presStyleIdx="4" presStyleCnt="7" custScaleX="118509" custScaleY="107045" custRadScaleRad="122677" custRadScaleInc="-4347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9921F9-1AB8-4162-A80B-9B8D718B8645}" type="pres">
      <dgm:prSet presAssocID="{2E32C220-E38D-416A-ADA1-96BBA5FFC4F0}" presName="parTrans" presStyleLbl="sibTrans2D1" presStyleIdx="5" presStyleCnt="7"/>
      <dgm:spPr/>
      <dgm:t>
        <a:bodyPr/>
        <a:lstStyle/>
        <a:p>
          <a:endParaRPr lang="ru-RU"/>
        </a:p>
      </dgm:t>
    </dgm:pt>
    <dgm:pt modelId="{D1747644-67F3-43D8-B95C-D439259A9F59}" type="pres">
      <dgm:prSet presAssocID="{2E32C220-E38D-416A-ADA1-96BBA5FFC4F0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E86AC59B-CC0D-4465-87CD-79519A1F2682}" type="pres">
      <dgm:prSet presAssocID="{FA19EEAA-CF19-472F-A3AD-250A19F7F972}" presName="node" presStyleLbl="node1" presStyleIdx="5" presStyleCnt="7" custScaleX="116512" custScaleY="98291" custRadScaleRad="116826" custRadScaleInc="6219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F72ACC-E9E7-4C6E-BAEE-B84EE19C9E41}" type="pres">
      <dgm:prSet presAssocID="{E7C488C0-2464-4037-BCE9-B3752610CC47}" presName="parTrans" presStyleLbl="sibTrans2D1" presStyleIdx="6" presStyleCnt="7" custLinFactNeighborX="38901" custLinFactNeighborY="-2910"/>
      <dgm:spPr/>
      <dgm:t>
        <a:bodyPr/>
        <a:lstStyle/>
        <a:p>
          <a:endParaRPr lang="ru-RU"/>
        </a:p>
      </dgm:t>
    </dgm:pt>
    <dgm:pt modelId="{D352D2D8-1A9A-48AB-B47C-6DF9E5059D7B}" type="pres">
      <dgm:prSet presAssocID="{E7C488C0-2464-4037-BCE9-B3752610CC47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A9F4BBB6-B0F6-4B1E-BF2E-A5ED6FE2852E}" type="pres">
      <dgm:prSet presAssocID="{7691D2D5-3BFC-4B47-9F0E-98F6F6F863F6}" presName="node" presStyleLbl="node1" presStyleIdx="6" presStyleCnt="7" custScaleX="124023" custScaleY="115282" custRadScaleRad="96493" custRadScaleInc="234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6CD40E-7B78-42F1-B94E-A442179FEB8B}" type="presOf" srcId="{8AD7B5BA-0EA6-44E4-BDAF-2410558A4971}" destId="{BC1019EE-1A4F-4321-97B1-AADC139B2EBC}" srcOrd="1" destOrd="0" presId="urn:microsoft.com/office/officeart/2005/8/layout/radial5"/>
    <dgm:cxn modelId="{41D0491F-1373-431C-9FFE-55C72BA13095}" srcId="{FC67700B-0885-4497-B983-F0FC4D2AD140}" destId="{FA19EEAA-CF19-472F-A3AD-250A19F7F972}" srcOrd="5" destOrd="0" parTransId="{2E32C220-E38D-416A-ADA1-96BBA5FFC4F0}" sibTransId="{DACDADE0-0872-4D7F-A81B-2D0760967B1B}"/>
    <dgm:cxn modelId="{F0245A07-136F-42CA-A689-5AB16515278D}" type="presOf" srcId="{FA19EEAA-CF19-472F-A3AD-250A19F7F972}" destId="{E86AC59B-CC0D-4465-87CD-79519A1F2682}" srcOrd="0" destOrd="0" presId="urn:microsoft.com/office/officeart/2005/8/layout/radial5"/>
    <dgm:cxn modelId="{F0399055-89FA-4F9B-AADE-5243A7D9531C}" type="presOf" srcId="{2E32C220-E38D-416A-ADA1-96BBA5FFC4F0}" destId="{D1747644-67F3-43D8-B95C-D439259A9F59}" srcOrd="1" destOrd="0" presId="urn:microsoft.com/office/officeart/2005/8/layout/radial5"/>
    <dgm:cxn modelId="{0D5EA8BC-5DC5-49E2-94B2-5BD39A44EF29}" srcId="{FC67700B-0885-4497-B983-F0FC4D2AD140}" destId="{AD932EE0-98F5-48AD-A956-52DC8D8694A3}" srcOrd="2" destOrd="0" parTransId="{7EDA1F01-2273-450D-B837-556F5D87825E}" sibTransId="{2F963C96-E599-46C5-93A7-0B2FCF22AABD}"/>
    <dgm:cxn modelId="{2EEFD63A-3CB4-47B0-BB2A-9E37352498BC}" srcId="{FC67700B-0885-4497-B983-F0FC4D2AD140}" destId="{E15ED130-F81A-481D-81DE-7C430CBA66E8}" srcOrd="0" destOrd="0" parTransId="{8AD7B5BA-0EA6-44E4-BDAF-2410558A4971}" sibTransId="{573F5E6E-339E-47E0-8A6B-3D94A859D028}"/>
    <dgm:cxn modelId="{8F47079A-3E63-4259-A959-9DC6F4250033}" type="presOf" srcId="{E15ED130-F81A-481D-81DE-7C430CBA66E8}" destId="{9B04C73A-A939-4924-8220-96E36EE5ACBA}" srcOrd="0" destOrd="0" presId="urn:microsoft.com/office/officeart/2005/8/layout/radial5"/>
    <dgm:cxn modelId="{6CF8F4F2-E609-4AC0-98E7-106E3286A18E}" type="presOf" srcId="{8989FD6D-E3E9-4805-BF5E-9BA3FAAF51F0}" destId="{92371608-B61E-4BCA-A6AD-361EBC52E133}" srcOrd="0" destOrd="0" presId="urn:microsoft.com/office/officeart/2005/8/layout/radial5"/>
    <dgm:cxn modelId="{11062EAB-8E43-4E2A-A915-E6423F38C169}" srcId="{FC67700B-0885-4497-B983-F0FC4D2AD140}" destId="{74DB1757-5CAD-4563-AFBB-BA0EFE2F8193}" srcOrd="3" destOrd="0" parTransId="{63770844-3E75-45E3-9BE1-53BF8150ED4C}" sibTransId="{BEA4C3E6-39BB-4466-AA73-797D470EA30B}"/>
    <dgm:cxn modelId="{5A3892DB-E649-479A-9696-BE7E9C5A173E}" type="presOf" srcId="{ECC940A3-00CD-4A88-9D30-D2F245686D86}" destId="{165F10C9-3A14-4FDB-9661-F2E6980490AE}" srcOrd="1" destOrd="0" presId="urn:microsoft.com/office/officeart/2005/8/layout/radial5"/>
    <dgm:cxn modelId="{331DC9C1-E80D-476A-979F-678C78CB28FA}" type="presOf" srcId="{74DB1757-5CAD-4563-AFBB-BA0EFE2F8193}" destId="{78634EA1-0F3C-4566-A2C8-A8FFD5790FFE}" srcOrd="0" destOrd="0" presId="urn:microsoft.com/office/officeart/2005/8/layout/radial5"/>
    <dgm:cxn modelId="{FE048466-3CD4-4CDE-B37E-75770C40DDCB}" type="presOf" srcId="{4216E45E-9492-4340-9A2D-4B8F3D02DD84}" destId="{4F2ED96C-4C60-4D74-8515-A6E9C5CA9CD7}" srcOrd="0" destOrd="0" presId="urn:microsoft.com/office/officeart/2005/8/layout/radial5"/>
    <dgm:cxn modelId="{28E5C038-4787-48CF-B7D2-FC44EFC3D3F5}" type="presOf" srcId="{2E32C220-E38D-416A-ADA1-96BBA5FFC4F0}" destId="{319921F9-1AB8-4162-A80B-9B8D718B8645}" srcOrd="0" destOrd="0" presId="urn:microsoft.com/office/officeart/2005/8/layout/radial5"/>
    <dgm:cxn modelId="{D5093361-564D-4E69-A114-5F769CDA7F63}" type="presOf" srcId="{7EDA1F01-2273-450D-B837-556F5D87825E}" destId="{202ED778-2033-465F-A8A7-0DCE5B583190}" srcOrd="0" destOrd="0" presId="urn:microsoft.com/office/officeart/2005/8/layout/radial5"/>
    <dgm:cxn modelId="{D0CEFEBF-6AB7-4D88-886B-5B17BC81AAEF}" type="presOf" srcId="{8989FD6D-E3E9-4805-BF5E-9BA3FAAF51F0}" destId="{1E3E0277-150C-4770-B253-E554CFBC77CC}" srcOrd="1" destOrd="0" presId="urn:microsoft.com/office/officeart/2005/8/layout/radial5"/>
    <dgm:cxn modelId="{D5E362E4-BC28-4053-9535-4A46BF5DD124}" type="presOf" srcId="{9561A632-6EBF-4259-BD2E-301A74CB546E}" destId="{1FE3464C-2EB9-4AEE-8FF7-4D4E327511F4}" srcOrd="0" destOrd="0" presId="urn:microsoft.com/office/officeart/2005/8/layout/radial5"/>
    <dgm:cxn modelId="{11B4272E-1023-4887-93E5-E95DD725C67D}" type="presOf" srcId="{7691D2D5-3BFC-4B47-9F0E-98F6F6F863F6}" destId="{A9F4BBB6-B0F6-4B1E-BF2E-A5ED6FE2852E}" srcOrd="0" destOrd="0" presId="urn:microsoft.com/office/officeart/2005/8/layout/radial5"/>
    <dgm:cxn modelId="{7FCF3E65-1CA5-43A3-B871-310969CD6F36}" type="presOf" srcId="{8AD7B5BA-0EA6-44E4-BDAF-2410558A4971}" destId="{A4FE5C3D-FC9C-4ADB-9842-BD8077BAEDCC}" srcOrd="0" destOrd="0" presId="urn:microsoft.com/office/officeart/2005/8/layout/radial5"/>
    <dgm:cxn modelId="{0E06427E-2328-458A-A835-9C853DEEA857}" type="presOf" srcId="{E7C488C0-2464-4037-BCE9-B3752610CC47}" destId="{D352D2D8-1A9A-48AB-B47C-6DF9E5059D7B}" srcOrd="1" destOrd="0" presId="urn:microsoft.com/office/officeart/2005/8/layout/radial5"/>
    <dgm:cxn modelId="{8C45B79D-42F7-49FF-BF50-B47743D3395D}" type="presOf" srcId="{E7C488C0-2464-4037-BCE9-B3752610CC47}" destId="{FBF72ACC-E9E7-4C6E-BAEE-B84EE19C9E41}" srcOrd="0" destOrd="0" presId="urn:microsoft.com/office/officeart/2005/8/layout/radial5"/>
    <dgm:cxn modelId="{64A14514-5D89-4A8E-896F-ADE615EE34BB}" srcId="{FC67700B-0885-4497-B983-F0FC4D2AD140}" destId="{9561A632-6EBF-4259-BD2E-301A74CB546E}" srcOrd="4" destOrd="0" parTransId="{ECC940A3-00CD-4A88-9D30-D2F245686D86}" sibTransId="{9E9C533F-AEEF-492F-A6B8-8EB100C2A2F1}"/>
    <dgm:cxn modelId="{C4E7D627-D83B-4662-BE29-3EAAB5E6C556}" type="presOf" srcId="{63770844-3E75-45E3-9BE1-53BF8150ED4C}" destId="{D3DE545A-9721-4370-A077-20DDBE486699}" srcOrd="0" destOrd="0" presId="urn:microsoft.com/office/officeart/2005/8/layout/radial5"/>
    <dgm:cxn modelId="{AE152E90-37F9-49D0-ACED-3DCDF55ED04C}" type="presOf" srcId="{FC67700B-0885-4497-B983-F0FC4D2AD140}" destId="{9DB313C2-DE5C-4531-81A5-1A4304652892}" srcOrd="0" destOrd="0" presId="urn:microsoft.com/office/officeart/2005/8/layout/radial5"/>
    <dgm:cxn modelId="{3F048757-CB59-44C4-9699-BEDB7862F199}" srcId="{4216E45E-9492-4340-9A2D-4B8F3D02DD84}" destId="{2A0B4A34-986B-4A3E-B863-50C8EC761161}" srcOrd="1" destOrd="0" parTransId="{425D8F8E-3FA9-4A56-8EAC-9CEDC276925C}" sibTransId="{5AAEE646-B274-4520-BBF4-09069A8595CA}"/>
    <dgm:cxn modelId="{C1358021-1906-4885-B40A-384000541436}" type="presOf" srcId="{63770844-3E75-45E3-9BE1-53BF8150ED4C}" destId="{8698B919-C87A-445E-BCE7-6BB4331B1012}" srcOrd="1" destOrd="0" presId="urn:microsoft.com/office/officeart/2005/8/layout/radial5"/>
    <dgm:cxn modelId="{4073F7CA-05D9-4C6E-977E-87389D471D3E}" type="presOf" srcId="{AD932EE0-98F5-48AD-A956-52DC8D8694A3}" destId="{9D2CD255-A14D-4617-B0A3-815B860FFD21}" srcOrd="0" destOrd="0" presId="urn:microsoft.com/office/officeart/2005/8/layout/radial5"/>
    <dgm:cxn modelId="{15B4F35F-D387-4255-9A80-11EA55606F1F}" type="presOf" srcId="{3E8B19B4-8AEA-454F-9FD4-3EF4096DC048}" destId="{3005E91A-158A-413D-8071-7F230326ABC1}" srcOrd="0" destOrd="0" presId="urn:microsoft.com/office/officeart/2005/8/layout/radial5"/>
    <dgm:cxn modelId="{DB53E433-DAF2-4A59-8596-596432AE3D22}" srcId="{FC67700B-0885-4497-B983-F0FC4D2AD140}" destId="{3E8B19B4-8AEA-454F-9FD4-3EF4096DC048}" srcOrd="1" destOrd="0" parTransId="{8989FD6D-E3E9-4805-BF5E-9BA3FAAF51F0}" sibTransId="{3D21A615-F0DA-4207-94F2-FC7263CEC014}"/>
    <dgm:cxn modelId="{7B48053F-C0DE-425F-910C-A9CEA8BFBD1C}" srcId="{4216E45E-9492-4340-9A2D-4B8F3D02DD84}" destId="{FC67700B-0885-4497-B983-F0FC4D2AD140}" srcOrd="0" destOrd="0" parTransId="{DC9C88F0-679E-4CB2-BF79-37788471FDF4}" sibTransId="{40704624-8D92-45E0-9AD0-ED36235A6DD4}"/>
    <dgm:cxn modelId="{3EEB9003-4CD8-4C12-94DD-995B25AF37A8}" srcId="{FC67700B-0885-4497-B983-F0FC4D2AD140}" destId="{7691D2D5-3BFC-4B47-9F0E-98F6F6F863F6}" srcOrd="6" destOrd="0" parTransId="{E7C488C0-2464-4037-BCE9-B3752610CC47}" sibTransId="{DDCE1223-FE44-4E96-9871-AF607E603D95}"/>
    <dgm:cxn modelId="{72346A6D-8FE3-4238-B59D-B98C51DBF7BE}" type="presOf" srcId="{ECC940A3-00CD-4A88-9D30-D2F245686D86}" destId="{0AAA0D37-42D6-4D30-A27F-C181E0D9D84F}" srcOrd="0" destOrd="0" presId="urn:microsoft.com/office/officeart/2005/8/layout/radial5"/>
    <dgm:cxn modelId="{9EC5227D-879C-41A2-8A27-3418B6E58D38}" type="presOf" srcId="{7EDA1F01-2273-450D-B837-556F5D87825E}" destId="{61910A2A-B5F6-4BFB-AD3F-C4B9BFBD2F54}" srcOrd="1" destOrd="0" presId="urn:microsoft.com/office/officeart/2005/8/layout/radial5"/>
    <dgm:cxn modelId="{D094B152-1A87-424D-A7EA-513859E71C35}" type="presParOf" srcId="{4F2ED96C-4C60-4D74-8515-A6E9C5CA9CD7}" destId="{9DB313C2-DE5C-4531-81A5-1A4304652892}" srcOrd="0" destOrd="0" presId="urn:microsoft.com/office/officeart/2005/8/layout/radial5"/>
    <dgm:cxn modelId="{75E3B018-C1B7-46E9-8DD4-3FF91688755D}" type="presParOf" srcId="{4F2ED96C-4C60-4D74-8515-A6E9C5CA9CD7}" destId="{A4FE5C3D-FC9C-4ADB-9842-BD8077BAEDCC}" srcOrd="1" destOrd="0" presId="urn:microsoft.com/office/officeart/2005/8/layout/radial5"/>
    <dgm:cxn modelId="{64C96372-2998-4435-8898-12ED32960E10}" type="presParOf" srcId="{A4FE5C3D-FC9C-4ADB-9842-BD8077BAEDCC}" destId="{BC1019EE-1A4F-4321-97B1-AADC139B2EBC}" srcOrd="0" destOrd="0" presId="urn:microsoft.com/office/officeart/2005/8/layout/radial5"/>
    <dgm:cxn modelId="{B31023FC-7609-46A9-82B6-1339F48D34DE}" type="presParOf" srcId="{4F2ED96C-4C60-4D74-8515-A6E9C5CA9CD7}" destId="{9B04C73A-A939-4924-8220-96E36EE5ACBA}" srcOrd="2" destOrd="0" presId="urn:microsoft.com/office/officeart/2005/8/layout/radial5"/>
    <dgm:cxn modelId="{FE8C5CC2-34C6-4FD2-A05A-1342653F4309}" type="presParOf" srcId="{4F2ED96C-4C60-4D74-8515-A6E9C5CA9CD7}" destId="{92371608-B61E-4BCA-A6AD-361EBC52E133}" srcOrd="3" destOrd="0" presId="urn:microsoft.com/office/officeart/2005/8/layout/radial5"/>
    <dgm:cxn modelId="{48439AC5-048A-44B4-8B15-B227856FB92A}" type="presParOf" srcId="{92371608-B61E-4BCA-A6AD-361EBC52E133}" destId="{1E3E0277-150C-4770-B253-E554CFBC77CC}" srcOrd="0" destOrd="0" presId="urn:microsoft.com/office/officeart/2005/8/layout/radial5"/>
    <dgm:cxn modelId="{BF82CED8-31E0-456C-AF9A-238C7E787C1C}" type="presParOf" srcId="{4F2ED96C-4C60-4D74-8515-A6E9C5CA9CD7}" destId="{3005E91A-158A-413D-8071-7F230326ABC1}" srcOrd="4" destOrd="0" presId="urn:microsoft.com/office/officeart/2005/8/layout/radial5"/>
    <dgm:cxn modelId="{049C7C65-2136-4912-B0F3-4EAD27AC9F79}" type="presParOf" srcId="{4F2ED96C-4C60-4D74-8515-A6E9C5CA9CD7}" destId="{202ED778-2033-465F-A8A7-0DCE5B583190}" srcOrd="5" destOrd="0" presId="urn:microsoft.com/office/officeart/2005/8/layout/radial5"/>
    <dgm:cxn modelId="{F35F49BD-E615-4BD7-81A9-FF681ABA2B59}" type="presParOf" srcId="{202ED778-2033-465F-A8A7-0DCE5B583190}" destId="{61910A2A-B5F6-4BFB-AD3F-C4B9BFBD2F54}" srcOrd="0" destOrd="0" presId="urn:microsoft.com/office/officeart/2005/8/layout/radial5"/>
    <dgm:cxn modelId="{E431B1FC-F4FF-41CC-AB6E-782C160FBFB9}" type="presParOf" srcId="{4F2ED96C-4C60-4D74-8515-A6E9C5CA9CD7}" destId="{9D2CD255-A14D-4617-B0A3-815B860FFD21}" srcOrd="6" destOrd="0" presId="urn:microsoft.com/office/officeart/2005/8/layout/radial5"/>
    <dgm:cxn modelId="{9B451EF6-C609-4C05-9FB5-6F89E5BFCD0A}" type="presParOf" srcId="{4F2ED96C-4C60-4D74-8515-A6E9C5CA9CD7}" destId="{D3DE545A-9721-4370-A077-20DDBE486699}" srcOrd="7" destOrd="0" presId="urn:microsoft.com/office/officeart/2005/8/layout/radial5"/>
    <dgm:cxn modelId="{AED0152C-2D1D-4A7D-A199-D07B0834316F}" type="presParOf" srcId="{D3DE545A-9721-4370-A077-20DDBE486699}" destId="{8698B919-C87A-445E-BCE7-6BB4331B1012}" srcOrd="0" destOrd="0" presId="urn:microsoft.com/office/officeart/2005/8/layout/radial5"/>
    <dgm:cxn modelId="{349418F4-3E26-4DB0-8820-1629C78451E3}" type="presParOf" srcId="{4F2ED96C-4C60-4D74-8515-A6E9C5CA9CD7}" destId="{78634EA1-0F3C-4566-A2C8-A8FFD5790FFE}" srcOrd="8" destOrd="0" presId="urn:microsoft.com/office/officeart/2005/8/layout/radial5"/>
    <dgm:cxn modelId="{1260835B-492E-4A0D-B387-C75D9EBC31FA}" type="presParOf" srcId="{4F2ED96C-4C60-4D74-8515-A6E9C5CA9CD7}" destId="{0AAA0D37-42D6-4D30-A27F-C181E0D9D84F}" srcOrd="9" destOrd="0" presId="urn:microsoft.com/office/officeart/2005/8/layout/radial5"/>
    <dgm:cxn modelId="{C1C9197A-7F94-4123-A3E1-21723FA35CC0}" type="presParOf" srcId="{0AAA0D37-42D6-4D30-A27F-C181E0D9D84F}" destId="{165F10C9-3A14-4FDB-9661-F2E6980490AE}" srcOrd="0" destOrd="0" presId="urn:microsoft.com/office/officeart/2005/8/layout/radial5"/>
    <dgm:cxn modelId="{8FBAEC47-4D55-4556-BEF9-E1D4FF8306C0}" type="presParOf" srcId="{4F2ED96C-4C60-4D74-8515-A6E9C5CA9CD7}" destId="{1FE3464C-2EB9-4AEE-8FF7-4D4E327511F4}" srcOrd="10" destOrd="0" presId="urn:microsoft.com/office/officeart/2005/8/layout/radial5"/>
    <dgm:cxn modelId="{65109992-3BE9-4C72-9037-B2462779577B}" type="presParOf" srcId="{4F2ED96C-4C60-4D74-8515-A6E9C5CA9CD7}" destId="{319921F9-1AB8-4162-A80B-9B8D718B8645}" srcOrd="11" destOrd="0" presId="urn:microsoft.com/office/officeart/2005/8/layout/radial5"/>
    <dgm:cxn modelId="{D40E267D-5291-4A9D-B7E1-CC15B15B1B06}" type="presParOf" srcId="{319921F9-1AB8-4162-A80B-9B8D718B8645}" destId="{D1747644-67F3-43D8-B95C-D439259A9F59}" srcOrd="0" destOrd="0" presId="urn:microsoft.com/office/officeart/2005/8/layout/radial5"/>
    <dgm:cxn modelId="{46F6E2A0-75BC-4908-856F-641E822C3130}" type="presParOf" srcId="{4F2ED96C-4C60-4D74-8515-A6E9C5CA9CD7}" destId="{E86AC59B-CC0D-4465-87CD-79519A1F2682}" srcOrd="12" destOrd="0" presId="urn:microsoft.com/office/officeart/2005/8/layout/radial5"/>
    <dgm:cxn modelId="{FF9C26AA-7935-458A-A1D2-03FEF9100081}" type="presParOf" srcId="{4F2ED96C-4C60-4D74-8515-A6E9C5CA9CD7}" destId="{FBF72ACC-E9E7-4C6E-BAEE-B84EE19C9E41}" srcOrd="13" destOrd="0" presId="urn:microsoft.com/office/officeart/2005/8/layout/radial5"/>
    <dgm:cxn modelId="{06D2C536-C0AE-4525-8B1E-8A6AEF58BB88}" type="presParOf" srcId="{FBF72ACC-E9E7-4C6E-BAEE-B84EE19C9E41}" destId="{D352D2D8-1A9A-48AB-B47C-6DF9E5059D7B}" srcOrd="0" destOrd="0" presId="urn:microsoft.com/office/officeart/2005/8/layout/radial5"/>
    <dgm:cxn modelId="{62239A51-F7E7-40AF-860F-667C589E7883}" type="presParOf" srcId="{4F2ED96C-4C60-4D74-8515-A6E9C5CA9CD7}" destId="{A9F4BBB6-B0F6-4B1E-BF2E-A5ED6FE2852E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3C4F93-A17B-4F43-82AC-DF2F305A8659}" type="doc">
      <dgm:prSet loTypeId="urn:microsoft.com/office/officeart/2005/8/layout/hProcess11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1C082F-13B8-4626-8D06-0B2C6304C65C}">
      <dgm:prSet phldrT="[Текст]" custT="1"/>
      <dgm:spPr/>
      <dgm:t>
        <a:bodyPr/>
        <a:lstStyle/>
        <a:p>
          <a:pPr algn="ctr"/>
          <a:r>
            <a:rPr lang="en-US" sz="16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rPr>
            <a:t>The realization of the monitoring and the analysis of the social and economic aspect of ethnic and confessional projects directed towards the sparking the inter-confessional and interethnic disagreements in Eurasia through social network and media and the elaboration of the preventive counteraction model against these threats </a:t>
          </a:r>
          <a:endParaRPr lang="ru-RU" sz="16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ylfaen" pitchFamily="18" charset="0"/>
          </a:endParaRPr>
        </a:p>
      </dgm:t>
    </dgm:pt>
    <dgm:pt modelId="{957739F0-8E78-4C83-8B9B-7C853C781A23}" type="parTrans" cxnId="{EEF584A2-866A-4C52-8CCF-618C2C28802B}">
      <dgm:prSet/>
      <dgm:spPr/>
      <dgm:t>
        <a:bodyPr/>
        <a:lstStyle/>
        <a:p>
          <a:endParaRPr lang="ru-RU"/>
        </a:p>
      </dgm:t>
    </dgm:pt>
    <dgm:pt modelId="{477A79BC-DEFF-4201-AD7E-4B65CB851C4A}" type="sibTrans" cxnId="{EEF584A2-866A-4C52-8CCF-618C2C28802B}">
      <dgm:prSet/>
      <dgm:spPr/>
      <dgm:t>
        <a:bodyPr/>
        <a:lstStyle/>
        <a:p>
          <a:endParaRPr lang="ru-RU"/>
        </a:p>
      </dgm:t>
    </dgm:pt>
    <dgm:pt modelId="{DCF1F44C-1B9B-4246-96F6-CA0F3EB87A74}" type="pres">
      <dgm:prSet presAssocID="{103C4F93-A17B-4F43-82AC-DF2F305A865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81F12C-127F-4700-B587-EDE89D523B7C}" type="pres">
      <dgm:prSet presAssocID="{103C4F93-A17B-4F43-82AC-DF2F305A8659}" presName="arrow" presStyleLbl="bgShp" presStyleIdx="0" presStyleCnt="1" custLinFactNeighborX="-870" custLinFactNeighborY="57653"/>
      <dgm:spPr/>
      <dgm:t>
        <a:bodyPr/>
        <a:lstStyle/>
        <a:p>
          <a:endParaRPr lang="ru-RU"/>
        </a:p>
      </dgm:t>
    </dgm:pt>
    <dgm:pt modelId="{858A5F66-701C-4F66-90F1-B1023188E7BF}" type="pres">
      <dgm:prSet presAssocID="{103C4F93-A17B-4F43-82AC-DF2F305A8659}" presName="points" presStyleCnt="0"/>
      <dgm:spPr/>
    </dgm:pt>
    <dgm:pt modelId="{31C63D03-EB67-4E61-8289-9BAAF223012F}" type="pres">
      <dgm:prSet presAssocID="{701C082F-13B8-4626-8D06-0B2C6304C65C}" presName="compositeA" presStyleCnt="0"/>
      <dgm:spPr/>
    </dgm:pt>
    <dgm:pt modelId="{5CB11727-3ADD-46D5-B003-A077574F72B8}" type="pres">
      <dgm:prSet presAssocID="{701C082F-13B8-4626-8D06-0B2C6304C65C}" presName="textA" presStyleLbl="revTx" presStyleIdx="0" presStyleCnt="1" custLinFactNeighborX="1932" custLinFactNeighborY="40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FF79C-851F-4FF3-A7D1-F00810E7D2BC}" type="pres">
      <dgm:prSet presAssocID="{701C082F-13B8-4626-8D06-0B2C6304C65C}" presName="circleA" presStyleLbl="node1" presStyleIdx="0" presStyleCnt="1" custLinFactX="-400000" custLinFactY="100000" custLinFactNeighborX="-442853" custLinFactNeighborY="12347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8BB938B-EC63-4F61-8639-D8BDC322E837}" type="pres">
      <dgm:prSet presAssocID="{701C082F-13B8-4626-8D06-0B2C6304C65C}" presName="spaceA" presStyleCnt="0"/>
      <dgm:spPr/>
    </dgm:pt>
  </dgm:ptLst>
  <dgm:cxnLst>
    <dgm:cxn modelId="{AD582BBA-0F3F-4505-B8D8-0FB026F1825D}" type="presOf" srcId="{701C082F-13B8-4626-8D06-0B2C6304C65C}" destId="{5CB11727-3ADD-46D5-B003-A077574F72B8}" srcOrd="0" destOrd="0" presId="urn:microsoft.com/office/officeart/2005/8/layout/hProcess11"/>
    <dgm:cxn modelId="{13C773BF-363D-477E-A2D7-05E315DEB9EA}" type="presOf" srcId="{103C4F93-A17B-4F43-82AC-DF2F305A8659}" destId="{DCF1F44C-1B9B-4246-96F6-CA0F3EB87A74}" srcOrd="0" destOrd="0" presId="urn:microsoft.com/office/officeart/2005/8/layout/hProcess11"/>
    <dgm:cxn modelId="{EEF584A2-866A-4C52-8CCF-618C2C28802B}" srcId="{103C4F93-A17B-4F43-82AC-DF2F305A8659}" destId="{701C082F-13B8-4626-8D06-0B2C6304C65C}" srcOrd="0" destOrd="0" parTransId="{957739F0-8E78-4C83-8B9B-7C853C781A23}" sibTransId="{477A79BC-DEFF-4201-AD7E-4B65CB851C4A}"/>
    <dgm:cxn modelId="{44BA52E3-E0A9-4651-B73E-B72E3AD37E87}" type="presParOf" srcId="{DCF1F44C-1B9B-4246-96F6-CA0F3EB87A74}" destId="{D481F12C-127F-4700-B587-EDE89D523B7C}" srcOrd="0" destOrd="0" presId="urn:microsoft.com/office/officeart/2005/8/layout/hProcess11"/>
    <dgm:cxn modelId="{CBAE0510-7F4D-4853-8B30-F3A5B7E2A231}" type="presParOf" srcId="{DCF1F44C-1B9B-4246-96F6-CA0F3EB87A74}" destId="{858A5F66-701C-4F66-90F1-B1023188E7BF}" srcOrd="1" destOrd="0" presId="urn:microsoft.com/office/officeart/2005/8/layout/hProcess11"/>
    <dgm:cxn modelId="{483BDEC8-3F6E-48D8-84FB-D50A2CB71D44}" type="presParOf" srcId="{858A5F66-701C-4F66-90F1-B1023188E7BF}" destId="{31C63D03-EB67-4E61-8289-9BAAF223012F}" srcOrd="0" destOrd="0" presId="urn:microsoft.com/office/officeart/2005/8/layout/hProcess11"/>
    <dgm:cxn modelId="{A7306291-9E30-407D-AE2E-F496BB6F1340}" type="presParOf" srcId="{31C63D03-EB67-4E61-8289-9BAAF223012F}" destId="{5CB11727-3ADD-46D5-B003-A077574F72B8}" srcOrd="0" destOrd="0" presId="urn:microsoft.com/office/officeart/2005/8/layout/hProcess11"/>
    <dgm:cxn modelId="{3DEE6447-0FA4-46E5-9AF4-D7DDFB489CD9}" type="presParOf" srcId="{31C63D03-EB67-4E61-8289-9BAAF223012F}" destId="{4F8FF79C-851F-4FF3-A7D1-F00810E7D2BC}" srcOrd="1" destOrd="0" presId="urn:microsoft.com/office/officeart/2005/8/layout/hProcess11"/>
    <dgm:cxn modelId="{D0656CBA-A90B-48EC-BC17-3A6D35C694AF}" type="presParOf" srcId="{31C63D03-EB67-4E61-8289-9BAAF223012F}" destId="{C8BB938B-EC63-4F61-8639-D8BDC322E837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B313C2-DE5C-4531-81A5-1A4304652892}">
      <dsp:nvSpPr>
        <dsp:cNvPr id="0" name=""/>
        <dsp:cNvSpPr/>
      </dsp:nvSpPr>
      <dsp:spPr>
        <a:xfrm>
          <a:off x="3058804" y="2070896"/>
          <a:ext cx="2870519" cy="2991425"/>
        </a:xfrm>
        <a:prstGeom prst="ellipse">
          <a:avLst/>
        </a:prstGeom>
        <a:solidFill>
          <a:schemeClr val="accent5">
            <a:lumMod val="7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Sylfaen" pitchFamily="18" charset="0"/>
            </a:rPr>
            <a:t>Aim</a:t>
          </a:r>
          <a:r>
            <a:rPr lang="en-US" sz="1400" kern="1200" dirty="0" smtClean="0">
              <a:latin typeface="Sylfaen" pitchFamily="18" charset="0"/>
            </a:rPr>
            <a:t> is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Sylfaen" pitchFamily="18" charset="0"/>
            </a:rPr>
            <a:t>to reveal the main scheme/mechanisms/rules of implementing ethnic and confessional projects directed towards sparking inter-confessional and interethnic disagreement in Eurasia through social network and media</a:t>
          </a:r>
          <a:endParaRPr lang="ru-RU" sz="1400" b="1" i="0" kern="1200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ylfaen" pitchFamily="18" charset="0"/>
          </a:endParaRPr>
        </a:p>
      </dsp:txBody>
      <dsp:txXfrm>
        <a:off x="3058804" y="2070896"/>
        <a:ext cx="2870519" cy="2991425"/>
      </dsp:txXfrm>
    </dsp:sp>
    <dsp:sp modelId="{A4FE5C3D-FC9C-4ADB-9842-BD8077BAEDCC}">
      <dsp:nvSpPr>
        <dsp:cNvPr id="0" name=""/>
        <dsp:cNvSpPr/>
      </dsp:nvSpPr>
      <dsp:spPr>
        <a:xfrm rot="11451147">
          <a:off x="2480026" y="2885919"/>
          <a:ext cx="430722" cy="6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>
            <a:latin typeface="Sylfaen" pitchFamily="18" charset="0"/>
          </a:endParaRPr>
        </a:p>
      </dsp:txBody>
      <dsp:txXfrm rot="11451147">
        <a:off x="2480026" y="2885919"/>
        <a:ext cx="430722" cy="671735"/>
      </dsp:txXfrm>
    </dsp:sp>
    <dsp:sp modelId="{9B04C73A-A939-4924-8220-96E36EE5ACBA}">
      <dsp:nvSpPr>
        <dsp:cNvPr id="0" name=""/>
        <dsp:cNvSpPr/>
      </dsp:nvSpPr>
      <dsp:spPr>
        <a:xfrm>
          <a:off x="127686" y="1957795"/>
          <a:ext cx="2180602" cy="1961519"/>
        </a:xfrm>
        <a:prstGeom prst="ellipse">
          <a:avLst/>
        </a:prstGeom>
        <a:solidFill>
          <a:schemeClr val="accent5">
            <a:lumMod val="7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ylfaen" pitchFamily="18" charset="0"/>
            </a:rPr>
            <a:t>analyzing the perspectives of preventive countermeasures in addressing threats from the sphere of interethnic and inter-confessional relations</a:t>
          </a:r>
          <a:endParaRPr lang="ru-RU" sz="1200" kern="1200" dirty="0">
            <a:latin typeface="Sylfaen" pitchFamily="18" charset="0"/>
          </a:endParaRPr>
        </a:p>
      </dsp:txBody>
      <dsp:txXfrm>
        <a:off x="127686" y="1957795"/>
        <a:ext cx="2180602" cy="1961519"/>
      </dsp:txXfrm>
    </dsp:sp>
    <dsp:sp modelId="{92371608-B61E-4BCA-A6AD-361EBC52E133}">
      <dsp:nvSpPr>
        <dsp:cNvPr id="0" name=""/>
        <dsp:cNvSpPr/>
      </dsp:nvSpPr>
      <dsp:spPr>
        <a:xfrm rot="6931131">
          <a:off x="3801816" y="4618805"/>
          <a:ext cx="59230" cy="6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>
            <a:latin typeface="Sylfaen" pitchFamily="18" charset="0"/>
          </a:endParaRPr>
        </a:p>
      </dsp:txBody>
      <dsp:txXfrm rot="6931131">
        <a:off x="3801816" y="4618805"/>
        <a:ext cx="59230" cy="671735"/>
      </dsp:txXfrm>
    </dsp:sp>
    <dsp:sp modelId="{3005E91A-158A-413D-8071-7F230326ABC1}">
      <dsp:nvSpPr>
        <dsp:cNvPr id="0" name=""/>
        <dsp:cNvSpPr/>
      </dsp:nvSpPr>
      <dsp:spPr>
        <a:xfrm>
          <a:off x="2357423" y="4921388"/>
          <a:ext cx="2055297" cy="1936608"/>
        </a:xfrm>
        <a:prstGeom prst="ellipse">
          <a:avLst/>
        </a:prstGeom>
        <a:solidFill>
          <a:schemeClr val="accent5">
            <a:lumMod val="7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ylfaen" pitchFamily="18" charset="0"/>
            </a:rPr>
            <a:t>revealing the exposed and latent tendencies and threats in the sphere of interethnic and inter-confessional relations in Eurasia</a:t>
          </a:r>
          <a:endParaRPr lang="ru-RU" sz="1200" kern="1200" dirty="0">
            <a:latin typeface="Sylfaen" pitchFamily="18" charset="0"/>
          </a:endParaRPr>
        </a:p>
      </dsp:txBody>
      <dsp:txXfrm>
        <a:off x="2357423" y="4921388"/>
        <a:ext cx="2055297" cy="1936608"/>
      </dsp:txXfrm>
    </dsp:sp>
    <dsp:sp modelId="{202ED778-2033-465F-A8A7-0DCE5B583190}">
      <dsp:nvSpPr>
        <dsp:cNvPr id="0" name=""/>
        <dsp:cNvSpPr/>
      </dsp:nvSpPr>
      <dsp:spPr>
        <a:xfrm rot="9397014">
          <a:off x="2469100" y="3993485"/>
          <a:ext cx="521877" cy="6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>
            <a:latin typeface="Sylfaen" pitchFamily="18" charset="0"/>
          </a:endParaRPr>
        </a:p>
      </dsp:txBody>
      <dsp:txXfrm rot="9397014">
        <a:off x="2469100" y="3993485"/>
        <a:ext cx="521877" cy="671735"/>
      </dsp:txXfrm>
    </dsp:sp>
    <dsp:sp modelId="{9D2CD255-A14D-4617-B0A3-815B860FFD21}">
      <dsp:nvSpPr>
        <dsp:cNvPr id="0" name=""/>
        <dsp:cNvSpPr/>
      </dsp:nvSpPr>
      <dsp:spPr>
        <a:xfrm>
          <a:off x="0" y="3929064"/>
          <a:ext cx="2383468" cy="2130868"/>
        </a:xfrm>
        <a:prstGeom prst="ellipse">
          <a:avLst/>
        </a:prstGeom>
        <a:solidFill>
          <a:schemeClr val="accent5">
            <a:lumMod val="7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ylfaen" pitchFamily="18" charset="0"/>
            </a:rPr>
            <a:t>comparing the cases of various countries in elaborating the policy of interethnic and inter-confessional consent: finding common basis/rules/mistakes</a:t>
          </a:r>
          <a:endParaRPr lang="ru-RU" sz="1200" kern="1200" dirty="0">
            <a:latin typeface="Sylfaen" pitchFamily="18" charset="0"/>
          </a:endParaRPr>
        </a:p>
      </dsp:txBody>
      <dsp:txXfrm>
        <a:off x="0" y="3929064"/>
        <a:ext cx="2383468" cy="2130868"/>
      </dsp:txXfrm>
    </dsp:sp>
    <dsp:sp modelId="{D3DE545A-9721-4370-A077-20DDBE486699}">
      <dsp:nvSpPr>
        <dsp:cNvPr id="0" name=""/>
        <dsp:cNvSpPr/>
      </dsp:nvSpPr>
      <dsp:spPr>
        <a:xfrm rot="2670701">
          <a:off x="5581223" y="4438532"/>
          <a:ext cx="282793" cy="6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>
            <a:latin typeface="Sylfaen" pitchFamily="18" charset="0"/>
          </a:endParaRPr>
        </a:p>
      </dsp:txBody>
      <dsp:txXfrm rot="2670701">
        <a:off x="5581223" y="4438532"/>
        <a:ext cx="282793" cy="671735"/>
      </dsp:txXfrm>
    </dsp:sp>
    <dsp:sp modelId="{78634EA1-0F3C-4566-A2C8-A8FFD5790FFE}">
      <dsp:nvSpPr>
        <dsp:cNvPr id="0" name=""/>
        <dsp:cNvSpPr/>
      </dsp:nvSpPr>
      <dsp:spPr>
        <a:xfrm>
          <a:off x="5417017" y="4766329"/>
          <a:ext cx="2567166" cy="1939044"/>
        </a:xfrm>
        <a:prstGeom prst="ellipse">
          <a:avLst/>
        </a:prstGeom>
        <a:solidFill>
          <a:schemeClr val="accent5">
            <a:lumMod val="7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ylfaen" pitchFamily="18" charset="0"/>
            </a:rPr>
            <a:t>analyzing the ratio of change in social and economic development of a country and the expanding of his information space by taking into account the ethnic and inter-confessional components of population</a:t>
          </a:r>
          <a:endParaRPr lang="ru-RU" sz="1200" kern="1200" dirty="0">
            <a:latin typeface="Sylfaen" pitchFamily="18" charset="0"/>
          </a:endParaRPr>
        </a:p>
      </dsp:txBody>
      <dsp:txXfrm>
        <a:off x="5417017" y="4766329"/>
        <a:ext cx="2567166" cy="1939044"/>
      </dsp:txXfrm>
    </dsp:sp>
    <dsp:sp modelId="{0AAA0D37-42D6-4D30-A27F-C181E0D9D84F}">
      <dsp:nvSpPr>
        <dsp:cNvPr id="0" name=""/>
        <dsp:cNvSpPr/>
      </dsp:nvSpPr>
      <dsp:spPr>
        <a:xfrm rot="235579">
          <a:off x="6097272" y="3354992"/>
          <a:ext cx="414219" cy="6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>
            <a:latin typeface="Sylfaen" pitchFamily="18" charset="0"/>
          </a:endParaRPr>
        </a:p>
      </dsp:txBody>
      <dsp:txXfrm rot="235579">
        <a:off x="6097272" y="3354992"/>
        <a:ext cx="414219" cy="671735"/>
      </dsp:txXfrm>
    </dsp:sp>
    <dsp:sp modelId="{1FE3464C-2EB9-4AEE-8FF7-4D4E327511F4}">
      <dsp:nvSpPr>
        <dsp:cNvPr id="0" name=""/>
        <dsp:cNvSpPr/>
      </dsp:nvSpPr>
      <dsp:spPr>
        <a:xfrm>
          <a:off x="6702905" y="2838830"/>
          <a:ext cx="2107236" cy="1903392"/>
        </a:xfrm>
        <a:prstGeom prst="ellipse">
          <a:avLst/>
        </a:prstGeom>
        <a:solidFill>
          <a:schemeClr val="accent5">
            <a:lumMod val="7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uFillTx/>
              <a:latin typeface="Sylfaen" pitchFamily="18" charset="0"/>
            </a:rPr>
            <a:t>analyzing the role of social network and media in disseminating the ideas directed towards kindling the inter-confessional and interethnic discard</a:t>
          </a:r>
          <a:endParaRPr lang="ru-RU" sz="1200" kern="1200" dirty="0">
            <a:latin typeface="Sylfaen" pitchFamily="18" charset="0"/>
          </a:endParaRPr>
        </a:p>
      </dsp:txBody>
      <dsp:txXfrm>
        <a:off x="6702905" y="2838830"/>
        <a:ext cx="2107236" cy="1903392"/>
      </dsp:txXfrm>
    </dsp:sp>
    <dsp:sp modelId="{319921F9-1AB8-4162-A80B-9B8D718B8645}">
      <dsp:nvSpPr>
        <dsp:cNvPr id="0" name=""/>
        <dsp:cNvSpPr/>
      </dsp:nvSpPr>
      <dsp:spPr>
        <a:xfrm rot="19624557">
          <a:off x="5810196" y="2261336"/>
          <a:ext cx="361924" cy="6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>
            <a:latin typeface="Sylfaen" pitchFamily="18" charset="0"/>
          </a:endParaRPr>
        </a:p>
      </dsp:txBody>
      <dsp:txXfrm rot="19624557">
        <a:off x="5810196" y="2261336"/>
        <a:ext cx="361924" cy="671735"/>
      </dsp:txXfrm>
    </dsp:sp>
    <dsp:sp modelId="{E86AC59B-CC0D-4465-87CD-79519A1F2682}">
      <dsp:nvSpPr>
        <dsp:cNvPr id="0" name=""/>
        <dsp:cNvSpPr/>
      </dsp:nvSpPr>
      <dsp:spPr>
        <a:xfrm>
          <a:off x="6072206" y="1000108"/>
          <a:ext cx="2071727" cy="1747735"/>
        </a:xfrm>
        <a:prstGeom prst="ellipse">
          <a:avLst/>
        </a:prstGeom>
        <a:solidFill>
          <a:schemeClr val="accent5">
            <a:lumMod val="7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uFillTx/>
              <a:latin typeface="Sylfaen" pitchFamily="18" charset="0"/>
            </a:rPr>
            <a:t>studying social and economic aspects of internationalization of ethnic and confessional projects</a:t>
          </a:r>
          <a:endParaRPr lang="ru-RU" sz="1200" kern="1200" dirty="0">
            <a:latin typeface="Sylfaen" pitchFamily="18" charset="0"/>
          </a:endParaRPr>
        </a:p>
      </dsp:txBody>
      <dsp:txXfrm>
        <a:off x="6072206" y="1000108"/>
        <a:ext cx="2071727" cy="1747735"/>
      </dsp:txXfrm>
    </dsp:sp>
    <dsp:sp modelId="{FBF72ACC-E9E7-4C6E-BAEE-B84EE19C9E41}">
      <dsp:nvSpPr>
        <dsp:cNvPr id="0" name=""/>
        <dsp:cNvSpPr/>
      </dsp:nvSpPr>
      <dsp:spPr>
        <a:xfrm rot="16729695">
          <a:off x="4724186" y="1710072"/>
          <a:ext cx="27231" cy="671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kern="1200">
            <a:latin typeface="Sylfaen" pitchFamily="18" charset="0"/>
          </a:endParaRPr>
        </a:p>
      </dsp:txBody>
      <dsp:txXfrm rot="16729695">
        <a:off x="4724186" y="1710072"/>
        <a:ext cx="27231" cy="671735"/>
      </dsp:txXfrm>
    </dsp:sp>
    <dsp:sp modelId="{A9F4BBB6-B0F6-4B1E-BF2E-A5ED6FE2852E}">
      <dsp:nvSpPr>
        <dsp:cNvPr id="0" name=""/>
        <dsp:cNvSpPr/>
      </dsp:nvSpPr>
      <dsp:spPr>
        <a:xfrm>
          <a:off x="3786179" y="0"/>
          <a:ext cx="2205282" cy="2049856"/>
        </a:xfrm>
        <a:prstGeom prst="ellipse">
          <a:avLst/>
        </a:prstGeom>
        <a:solidFill>
          <a:schemeClr val="accent5">
            <a:lumMod val="7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latin typeface="Sylfaen" pitchFamily="18" charset="0"/>
            </a:rPr>
            <a:t>exploring the experience of implementing ethnic and confessional projects in the Eurasian space: their character and the level of dependence on social network and media</a:t>
          </a:r>
          <a:endParaRPr lang="ru-RU" sz="1200" kern="1200" dirty="0">
            <a:latin typeface="Sylfaen" pitchFamily="18" charset="0"/>
          </a:endParaRPr>
        </a:p>
      </dsp:txBody>
      <dsp:txXfrm>
        <a:off x="3786179" y="0"/>
        <a:ext cx="2205282" cy="20498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481F12C-127F-4700-B587-EDE89D523B7C}">
      <dsp:nvSpPr>
        <dsp:cNvPr id="0" name=""/>
        <dsp:cNvSpPr/>
      </dsp:nvSpPr>
      <dsp:spPr>
        <a:xfrm>
          <a:off x="0" y="1857387"/>
          <a:ext cx="8215338" cy="1400184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143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B11727-3ADD-46D5-B003-A077574F72B8}">
      <dsp:nvSpPr>
        <dsp:cNvPr id="0" name=""/>
        <dsp:cNvSpPr/>
      </dsp:nvSpPr>
      <dsp:spPr>
        <a:xfrm>
          <a:off x="142848" y="571499"/>
          <a:ext cx="7393804" cy="1400184"/>
        </a:xfrm>
        <a:prstGeom prst="rect">
          <a:avLst/>
        </a:prstGeom>
        <a:noFill/>
        <a:ln w="1143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rPr>
            <a:t>The realization of the monitoring and the analysis of the social and economic aspect of ethnic and confessional projects directed towards the sparking the inter-confessional and interethnic disagreements in Eurasia through social network and media and the elaboration of the preventive counteraction model against these threats </a:t>
          </a:r>
          <a:endParaRPr lang="ru-RU" sz="1600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ylfaen" pitchFamily="18" charset="0"/>
          </a:endParaRPr>
        </a:p>
      </dsp:txBody>
      <dsp:txXfrm>
        <a:off x="142848" y="571499"/>
        <a:ext cx="7393804" cy="1400184"/>
      </dsp:txXfrm>
    </dsp:sp>
    <dsp:sp modelId="{4F8FF79C-851F-4FF3-A7D1-F00810E7D2BC}">
      <dsp:nvSpPr>
        <dsp:cNvPr id="0" name=""/>
        <dsp:cNvSpPr/>
      </dsp:nvSpPr>
      <dsp:spPr>
        <a:xfrm>
          <a:off x="571504" y="2357456"/>
          <a:ext cx="350046" cy="35004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8226-49F6-4FBD-8433-2B12E6A33EC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FBF0-094D-4913-89B1-AD587AAF0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8226-49F6-4FBD-8433-2B12E6A33EC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FBF0-094D-4913-89B1-AD587AAF0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8226-49F6-4FBD-8433-2B12E6A33EC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FBF0-094D-4913-89B1-AD587AAF0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8226-49F6-4FBD-8433-2B12E6A33EC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FBF0-094D-4913-89B1-AD587AAF0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8226-49F6-4FBD-8433-2B12E6A33EC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FBF0-094D-4913-89B1-AD587AAF0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8226-49F6-4FBD-8433-2B12E6A33EC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FBF0-094D-4913-89B1-AD587AAF0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8226-49F6-4FBD-8433-2B12E6A33EC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FBF0-094D-4913-89B1-AD587AAF0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8226-49F6-4FBD-8433-2B12E6A33EC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FBF0-094D-4913-89B1-AD587AAF0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8226-49F6-4FBD-8433-2B12E6A33EC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FBF0-094D-4913-89B1-AD587AAF0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8226-49F6-4FBD-8433-2B12E6A33EC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FBF0-094D-4913-89B1-AD587AAF0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D8226-49F6-4FBD-8433-2B12E6A33EC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DFBF0-094D-4913-89B1-AD587AAF0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D8226-49F6-4FBD-8433-2B12E6A33EC0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DFBF0-094D-4913-89B1-AD587AAF05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500306"/>
            <a:ext cx="7000924" cy="990600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Project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</a:t>
            </a:r>
            <a:r>
              <a:rPr lang="ru-RU" sz="2800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idea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of </a:t>
            </a:r>
            <a:b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</a:b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L.N. </a:t>
            </a:r>
            <a:r>
              <a:rPr lang="en-US" sz="2800" dirty="0" err="1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Gumilyov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 Eurasian National </a:t>
            </a:r>
            <a:r>
              <a:rPr lang="en-US" sz="2800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University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Sylfae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71480"/>
            <a:ext cx="9144000" cy="157163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user\Documents\94924085_R_RRRRS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642918"/>
            <a:ext cx="4927756" cy="14287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285852" y="3786190"/>
            <a:ext cx="7000924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</a:rPr>
              <a:t>within the framework of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</a:rPr>
              <a:t>the European </a:t>
            </a:r>
            <a:r>
              <a:rPr lang="en-US" sz="2400" dirty="0" err="1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</a:rPr>
              <a:t>Programme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</a:rPr>
              <a:t> </a:t>
            </a:r>
          </a:p>
          <a:p>
            <a:pPr algn="ctr"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</a:rPr>
              <a:t>“HORIZON 2020”</a:t>
            </a:r>
            <a:endParaRPr lang="ru-RU" sz="2400" dirty="0" smtClean="0">
              <a:solidFill>
                <a:schemeClr val="bg1">
                  <a:lumMod val="50000"/>
                </a:schemeClr>
              </a:solidFill>
              <a:latin typeface="Sylfae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t="23437" r="85588" b="54102"/>
          <a:stretch>
            <a:fillRect/>
          </a:stretch>
        </p:blipFill>
        <p:spPr bwMode="auto">
          <a:xfrm>
            <a:off x="4214810" y="5429264"/>
            <a:ext cx="100013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52" name="AutoShape 4" descr="https://transfer.belstu.by/usdata/news/1f89207d-74a0-4b8b-8a6c-51b3f9e44b62/horizon2020%20(1%20bbbbb)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https://transfer.belstu.by/usdata/news/1f89207d-74a0-4b8b-8a6c-51b3f9e44b62/horizon2020%20(1%20bbbbb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357826"/>
            <a:ext cx="2071702" cy="897738"/>
          </a:xfrm>
          <a:prstGeom prst="rect">
            <a:avLst/>
          </a:prstGeom>
          <a:noFill/>
        </p:spPr>
      </p:pic>
      <p:pic>
        <p:nvPicPr>
          <p:cNvPr id="2056" name="Picture 8" descr="http://h-yoga.com.ua/wp-content/uploads/2013/03/%D1%83%D0%B6%D0%BD%D1%8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57422" y="5429264"/>
            <a:ext cx="857256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irrp.org.ua/uploads/1423578372_1405322254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5720" y="714356"/>
            <a:ext cx="1859420" cy="99076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794" y="285728"/>
            <a:ext cx="6900882" cy="1643073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buNone/>
            </a:pPr>
            <a:r>
              <a:rPr lang="kk-KZ" sz="2000" b="1" dirty="0" smtClean="0">
                <a:solidFill>
                  <a:schemeClr val="bg1">
                    <a:lumMod val="65000"/>
                  </a:schemeClr>
                </a:solidFill>
                <a:latin typeface="Sylfaen" pitchFamily="18" charset="0"/>
                <a:ea typeface="Gungsuh" pitchFamily="18" charset="-127"/>
                <a:cs typeface="Leelawadee UI Semilight" pitchFamily="34" charset="-34"/>
              </a:rPr>
              <a:t>	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  <a:ea typeface="Gungsuh" pitchFamily="18" charset="-127"/>
                <a:cs typeface="Leelawadee UI Semilight" pitchFamily="34" charset="-34"/>
              </a:rPr>
              <a:t>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  <a:ea typeface="Gungsuh" pitchFamily="18" charset="-127"/>
                <a:cs typeface="Leelawadee UI Semilight" pitchFamily="34" charset="-34"/>
              </a:rPr>
              <a:t>Project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  <a:ea typeface="Gungsuh" pitchFamily="18" charset="-127"/>
                <a:cs typeface="Leelawadee UI Semilight" pitchFamily="34" charset="-34"/>
              </a:rPr>
              <a:t>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  <a:ea typeface="Gungsuh" pitchFamily="18" charset="-127"/>
                <a:cs typeface="Leelawadee UI Semilight" pitchFamily="34" charset="-34"/>
              </a:rPr>
              <a:t>idea’s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  <a:ea typeface="Gungsuh" pitchFamily="18" charset="-127"/>
                <a:cs typeface="Leelawadee UI Semilight" pitchFamily="34" charset="-34"/>
              </a:rPr>
              <a:t> </a:t>
            </a:r>
            <a:r>
              <a:rPr lang="ru-RU" sz="2000" b="1" dirty="0" err="1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  <a:ea typeface="Gungsuh" pitchFamily="18" charset="-127"/>
                <a:cs typeface="Leelawadee UI Semilight" pitchFamily="34" charset="-34"/>
              </a:rPr>
              <a:t>title</a:t>
            </a:r>
            <a:r>
              <a:rPr lang="kk-KZ" sz="2000" b="1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  <a:ea typeface="Gungsuh" pitchFamily="18" charset="-127"/>
                <a:cs typeface="Leelawadee UI Semilight" pitchFamily="34" charset="-34"/>
              </a:rPr>
              <a:t>:</a:t>
            </a:r>
            <a:endParaRPr lang="kk-KZ" sz="2000" b="1" dirty="0" smtClean="0">
              <a:solidFill>
                <a:schemeClr val="bg1">
                  <a:lumMod val="65000"/>
                </a:schemeClr>
              </a:solidFill>
              <a:latin typeface="Sylfaen" pitchFamily="18" charset="0"/>
              <a:ea typeface="Gungsuh" pitchFamily="18" charset="-127"/>
              <a:cs typeface="Leelawadee UI Semilight" pitchFamily="34" charset="-34"/>
            </a:endParaRPr>
          </a:p>
          <a:p>
            <a:pPr>
              <a:spcBef>
                <a:spcPts val="0"/>
              </a:spcBef>
              <a:buNone/>
            </a:pPr>
            <a:r>
              <a:rPr lang="kk-KZ" dirty="0" smtClean="0">
                <a:latin typeface="Sylfaen" pitchFamily="18" charset="0"/>
                <a:ea typeface="Gungsuh" pitchFamily="18" charset="-127"/>
                <a:cs typeface="Leelawadee UI Semilight" pitchFamily="34" charset="-34"/>
              </a:rPr>
              <a:t>	</a:t>
            </a: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  <a:ea typeface="Gungsuh" pitchFamily="18" charset="-127"/>
                <a:cs typeface="Leelawadee UI Semilight" pitchFamily="34" charset="-34"/>
              </a:rPr>
              <a:t>"Dissemination of Destructive Ethnic-Confessional Projects in the Information Space of Eurasia: Elaboration of the System of Planning Public Security" </a:t>
            </a:r>
          </a:p>
        </p:txBody>
      </p:sp>
      <p:pic>
        <p:nvPicPr>
          <p:cNvPr id="15362" name="Picture 2" descr="http://bizoomie.com/wp-content/uploads/2013/01/idea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71472" y="2214554"/>
            <a:ext cx="1357322" cy="1357322"/>
          </a:xfrm>
          <a:prstGeom prst="rect">
            <a:avLst/>
          </a:prstGeom>
          <a:noFill/>
        </p:spPr>
      </p:pic>
      <p:sp>
        <p:nvSpPr>
          <p:cNvPr id="14" name="Содержимое 2"/>
          <p:cNvSpPr txBox="1">
            <a:spLocks/>
          </p:cNvSpPr>
          <p:nvPr/>
        </p:nvSpPr>
        <p:spPr>
          <a:xfrm>
            <a:off x="2285984" y="2428868"/>
            <a:ext cx="6643734" cy="10715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defRPr/>
            </a:pPr>
            <a:r>
              <a:rPr lang="en-US" sz="2000" b="1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  <a:ea typeface="Gungsuh" pitchFamily="18" charset="-127"/>
                <a:cs typeface="Leelawadee UI Semilight" pitchFamily="34" charset="-34"/>
              </a:rPr>
              <a:t>Project Idea Promoter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  <a:ea typeface="Gungsuh" pitchFamily="18" charset="-127"/>
                <a:cs typeface="Leelawadee UI Semilight" pitchFamily="34" charset="-34"/>
              </a:rPr>
              <a:t>: </a:t>
            </a:r>
          </a:p>
          <a:p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  <a:ea typeface="Gungsuh" pitchFamily="18" charset="-127"/>
                <a:cs typeface="Leelawadee UI Semilight" pitchFamily="34" charset="-34"/>
              </a:rPr>
              <a:t>L.N.Gumilyov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  <a:ea typeface="Gungsuh" pitchFamily="18" charset="-127"/>
                <a:cs typeface="Leelawadee UI Semilight" pitchFamily="34" charset="-34"/>
              </a:rPr>
              <a:t> Eurasian National University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Sylfaen" pitchFamily="18" charset="0"/>
              <a:ea typeface="Gungsuh" pitchFamily="18" charset="-127"/>
              <a:cs typeface="Leelawadee UI Semilight" pitchFamily="34" charset="-34"/>
            </a:endParaRPr>
          </a:p>
          <a:p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  <a:ea typeface="Gungsuh" pitchFamily="18" charset="-127"/>
                <a:cs typeface="Leelawadee UI Semilight" pitchFamily="34" charset="-34"/>
              </a:rPr>
              <a:t>Institute of Modern Studies 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Sylfaen" pitchFamily="18" charset="0"/>
              <a:ea typeface="Gungsuh" pitchFamily="18" charset="-127"/>
              <a:cs typeface="Leelawadee UI Semilight" pitchFamily="34" charset="-34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2285984" y="4214818"/>
            <a:ext cx="4572032" cy="1071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defRPr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latin typeface="Sylfaen" pitchFamily="18" charset="0"/>
                <a:ea typeface="Gungsuh" pitchFamily="18" charset="-127"/>
                <a:cs typeface="Leelawadee UI Semilight" pitchFamily="34" charset="-34"/>
              </a:rPr>
              <a:t>Coordinator:</a:t>
            </a:r>
            <a:endParaRPr lang="ru-RU" b="1" dirty="0" smtClean="0">
              <a:solidFill>
                <a:schemeClr val="bg1">
                  <a:lumMod val="50000"/>
                </a:schemeClr>
              </a:solidFill>
              <a:latin typeface="Sylfaen" pitchFamily="18" charset="0"/>
              <a:ea typeface="Gungsuh" pitchFamily="18" charset="-127"/>
              <a:cs typeface="Leelawadee UI Semilight" pitchFamily="34" charset="-34"/>
            </a:endParaRPr>
          </a:p>
          <a:p>
            <a:pPr indent="-342900">
              <a:defRPr/>
            </a:pP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  <a:ea typeface="Gungsuh" pitchFamily="18" charset="-127"/>
                <a:cs typeface="Leelawadee UI Semilight" pitchFamily="34" charset="-34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  <a:ea typeface="Gungsuh" pitchFamily="18" charset="-127"/>
                <a:cs typeface="Leelawadee UI Semilight" pitchFamily="34" charset="-34"/>
              </a:rPr>
              <a:t>Mukhit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  <a:ea typeface="Gungsuh" pitchFamily="18" charset="-127"/>
                <a:cs typeface="Leelawadee UI Semilight" pitchFamily="34" charset="-34"/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  <a:ea typeface="Gungsuh" pitchFamily="18" charset="-127"/>
                <a:cs typeface="Leelawadee UI Semilight" pitchFamily="34" charset="-34"/>
              </a:rPr>
              <a:t>Sydyknazarov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  <a:ea typeface="Gungsuh" pitchFamily="18" charset="-127"/>
                <a:cs typeface="Leelawadee UI Semilight" pitchFamily="34" charset="-34"/>
              </a:rPr>
              <a:t> </a:t>
            </a:r>
            <a:endParaRPr lang="ru-RU" sz="2200" dirty="0" smtClean="0">
              <a:solidFill>
                <a:schemeClr val="accent1">
                  <a:lumMod val="50000"/>
                </a:schemeClr>
              </a:solidFill>
              <a:latin typeface="Sylfaen" pitchFamily="18" charset="0"/>
              <a:ea typeface="Gungsuh" pitchFamily="18" charset="-127"/>
              <a:cs typeface="Leelawadee UI Semilight" pitchFamily="34" charset="-34"/>
            </a:endParaRPr>
          </a:p>
          <a:p>
            <a:pPr lvl="0" indent="-342900">
              <a:defRPr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  <a:ea typeface="Gungsuh" pitchFamily="18" charset="-127"/>
                <a:cs typeface="Leelawadee UI Semilight" pitchFamily="34" charset="-34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Sylfaen" pitchFamily="18" charset="0"/>
                <a:ea typeface="Gungsuh" pitchFamily="18" charset="-127"/>
                <a:cs typeface="Leelawadee UI Semilight" pitchFamily="34" charset="-34"/>
              </a:rPr>
              <a:t>Political Science, PhD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Sylfaen" pitchFamily="18" charset="0"/>
              <a:ea typeface="Gungsuh" pitchFamily="18" charset="-127"/>
              <a:cs typeface="Leelawadee UI Semilight" pitchFamily="34" charset="-34"/>
            </a:endParaRPr>
          </a:p>
        </p:txBody>
      </p:sp>
      <p:pic>
        <p:nvPicPr>
          <p:cNvPr id="15366" name="Picture 6" descr="http://your-physics.ru/stickman_question_mark_thinking_pc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48" y="4071942"/>
            <a:ext cx="1500198" cy="1712555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7686" t="21484" r="48939" b="62891"/>
          <a:stretch>
            <a:fillRect/>
          </a:stretch>
        </p:blipFill>
        <p:spPr bwMode="auto">
          <a:xfrm>
            <a:off x="5353350" y="5286388"/>
            <a:ext cx="3527227" cy="714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2.gstatic.com/images?q=tbn:ANd9GcRK7Q1-3ICD8GrgGFKzsw116uELheNsbf6xQMkk6mmgupOPu-w0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57290" y="785794"/>
            <a:ext cx="2628900" cy="1743076"/>
          </a:xfrm>
          <a:prstGeom prst="rect">
            <a:avLst/>
          </a:prstGeom>
          <a:noFill/>
        </p:spPr>
      </p:pic>
      <p:graphicFrame>
        <p:nvGraphicFramePr>
          <p:cNvPr id="9" name="Схема 8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285728"/>
            <a:ext cx="4000432" cy="64294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Aim </a:t>
            </a: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and objectives 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/>
            </a:r>
            <a:b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r>
              <a:rPr lang="en-US" sz="3200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of the project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8" cstate="print"/>
          <a:srcRect l="7686" t="21484" r="48939" b="62891"/>
          <a:stretch>
            <a:fillRect/>
          </a:stretch>
        </p:blipFill>
        <p:spPr bwMode="auto">
          <a:xfrm>
            <a:off x="6072198" y="214290"/>
            <a:ext cx="2928926" cy="593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http://3.bp.blogspot.com/-LvRDSwKXD8E/VNj3qf77YtI/AAAAAAAAAC0/HCo1q4SdgpI/s1600/gruppa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1545474"/>
            <a:ext cx="7000892" cy="551251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0034" y="490159"/>
            <a:ext cx="828680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Elaboration of the preventive counteraction model of 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</a:endParaRPr>
          </a:p>
          <a:p>
            <a:pPr algn="ctr"/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the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social network and/or media’s influence in terms of forming an economic model of a 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country</a:t>
            </a:r>
          </a:p>
        </p:txBody>
      </p:sp>
      <p:sp>
        <p:nvSpPr>
          <p:cNvPr id="6" name="TextBox 5"/>
          <p:cNvSpPr txBox="1"/>
          <p:nvPr/>
        </p:nvSpPr>
        <p:spPr>
          <a:xfrm rot="188565">
            <a:off x="4071934" y="2285992"/>
            <a:ext cx="185738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Main 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expected 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results</a:t>
            </a:r>
            <a:endParaRPr lang="ru-RU" sz="24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lfaen" pitchFamily="18" charset="0"/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4714876" y="1785926"/>
            <a:ext cx="357190" cy="35719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7686" t="21484" r="48939" b="62891"/>
          <a:stretch>
            <a:fillRect/>
          </a:stretch>
        </p:blipFill>
        <p:spPr bwMode="auto">
          <a:xfrm>
            <a:off x="5500694" y="5572140"/>
            <a:ext cx="3281649" cy="664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571472" y="857232"/>
          <a:ext cx="8215338" cy="3500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57224" y="357166"/>
            <a:ext cx="46434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tx2"/>
                </a:solidFill>
                <a:latin typeface="Sylfaen" pitchFamily="18" charset="0"/>
              </a:rPr>
              <a:t>Main</a:t>
            </a:r>
            <a:r>
              <a:rPr lang="ru-RU" sz="2800" b="1" dirty="0" smtClean="0">
                <a:solidFill>
                  <a:schemeClr val="tx2"/>
                </a:solidFill>
                <a:latin typeface="Sylfaen" pitchFamily="18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Sylfaen" pitchFamily="18" charset="0"/>
              </a:rPr>
              <a:t>foreseen</a:t>
            </a:r>
            <a:r>
              <a:rPr lang="ru-RU" sz="2800" b="1" dirty="0" smtClean="0">
                <a:solidFill>
                  <a:schemeClr val="tx2"/>
                </a:solidFill>
                <a:latin typeface="Sylfaen" pitchFamily="18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Sylfaen" pitchFamily="18" charset="0"/>
              </a:rPr>
              <a:t>activities</a:t>
            </a:r>
            <a:endParaRPr lang="en-US" sz="2800" b="1" dirty="0" smtClean="0">
              <a:solidFill>
                <a:schemeClr val="tx2"/>
              </a:solidFill>
              <a:latin typeface="Sylfaen" pitchFamily="18" charset="0"/>
            </a:endParaRPr>
          </a:p>
        </p:txBody>
      </p:sp>
      <p:pic>
        <p:nvPicPr>
          <p:cNvPr id="17412" name="Picture 4" descr="http://omaiorova.ru/wp-content/uploads/2010/02/vz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00100" y="4429132"/>
            <a:ext cx="952500" cy="149542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71736" y="4857760"/>
            <a:ext cx="6143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The project suggests the elaboration and approbation of the new approach to the study of interethnic and inter-confessional situation in a country through the lens of social orientation in the Internet </a:t>
            </a:r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Sylfaen" pitchFamily="18" charset="0"/>
              </a:rPr>
              <a:t>space</a:t>
            </a:r>
            <a:endParaRPr lang="en-US" b="1" dirty="0" smtClean="0">
              <a:solidFill>
                <a:schemeClr val="accent5">
                  <a:lumMod val="50000"/>
                </a:schemeClr>
              </a:solidFill>
              <a:latin typeface="Sylfae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5715016"/>
            <a:ext cx="2143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  <a:latin typeface="Sylfaen" pitchFamily="18" charset="0"/>
              </a:rPr>
              <a:t>Innovative character of the project idea </a:t>
            </a:r>
            <a:endParaRPr lang="ru-RU" b="1" dirty="0" smtClean="0">
              <a:solidFill>
                <a:schemeClr val="accent2">
                  <a:lumMod val="50000"/>
                </a:schemeClr>
              </a:solidFill>
              <a:latin typeface="Sylfae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572132" y="3214686"/>
            <a:ext cx="350046" cy="350046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Овал 11"/>
          <p:cNvSpPr/>
          <p:nvPr/>
        </p:nvSpPr>
        <p:spPr>
          <a:xfrm>
            <a:off x="1714480" y="3214686"/>
            <a:ext cx="350046" cy="350046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Овал 12"/>
          <p:cNvSpPr/>
          <p:nvPr/>
        </p:nvSpPr>
        <p:spPr>
          <a:xfrm>
            <a:off x="2214546" y="3214686"/>
            <a:ext cx="350046" cy="350046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4" name="Овал 13"/>
          <p:cNvSpPr/>
          <p:nvPr/>
        </p:nvSpPr>
        <p:spPr>
          <a:xfrm>
            <a:off x="3286116" y="3214686"/>
            <a:ext cx="350046" cy="350046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Овал 14"/>
          <p:cNvSpPr/>
          <p:nvPr/>
        </p:nvSpPr>
        <p:spPr>
          <a:xfrm>
            <a:off x="3857620" y="3214686"/>
            <a:ext cx="350046" cy="350046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6" name="Овал 15"/>
          <p:cNvSpPr/>
          <p:nvPr/>
        </p:nvSpPr>
        <p:spPr>
          <a:xfrm>
            <a:off x="4429124" y="3214686"/>
            <a:ext cx="350046" cy="350046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Овал 16"/>
          <p:cNvSpPr/>
          <p:nvPr/>
        </p:nvSpPr>
        <p:spPr>
          <a:xfrm>
            <a:off x="5000628" y="3214686"/>
            <a:ext cx="350046" cy="350046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" name="Овал 17"/>
          <p:cNvSpPr/>
          <p:nvPr/>
        </p:nvSpPr>
        <p:spPr>
          <a:xfrm>
            <a:off x="6143636" y="3214686"/>
            <a:ext cx="350046" cy="350046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Овал 18"/>
          <p:cNvSpPr/>
          <p:nvPr/>
        </p:nvSpPr>
        <p:spPr>
          <a:xfrm>
            <a:off x="6715140" y="3214686"/>
            <a:ext cx="350046" cy="350046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Овал 19"/>
          <p:cNvSpPr/>
          <p:nvPr/>
        </p:nvSpPr>
        <p:spPr>
          <a:xfrm>
            <a:off x="7215206" y="3214686"/>
            <a:ext cx="350046" cy="350046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1" name="Овал 20"/>
          <p:cNvSpPr/>
          <p:nvPr/>
        </p:nvSpPr>
        <p:spPr>
          <a:xfrm>
            <a:off x="7715272" y="3214686"/>
            <a:ext cx="350046" cy="350046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Овал 21"/>
          <p:cNvSpPr/>
          <p:nvPr/>
        </p:nvSpPr>
        <p:spPr>
          <a:xfrm>
            <a:off x="2714612" y="3214686"/>
            <a:ext cx="350046" cy="350046"/>
          </a:xfrm>
          <a:prstGeom prst="ellipse">
            <a:avLst/>
          </a:prstGeom>
          <a:blipFill rotWithShape="0">
            <a:blip r:embed="rId8" cstate="print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9" cstate="print"/>
          <a:srcRect l="7686" t="21484" r="48939" b="62891"/>
          <a:stretch>
            <a:fillRect/>
          </a:stretch>
        </p:blipFill>
        <p:spPr bwMode="auto">
          <a:xfrm>
            <a:off x="5473889" y="214290"/>
            <a:ext cx="3527235" cy="714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5000636"/>
            <a:ext cx="2714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>
                    <a:lumMod val="65000"/>
                  </a:schemeClr>
                </a:solidFill>
                <a:latin typeface="Sylfaen" pitchFamily="18" charset="0"/>
              </a:rPr>
              <a:t>Partners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  <a:latin typeface="Sylfaen" pitchFamily="18" charset="0"/>
              </a:rPr>
              <a:t> </a:t>
            </a:r>
            <a:r>
              <a:rPr lang="ru-RU" b="1" dirty="0" err="1" smtClean="0">
                <a:solidFill>
                  <a:schemeClr val="bg1">
                    <a:lumMod val="65000"/>
                  </a:schemeClr>
                </a:solidFill>
                <a:latin typeface="Sylfaen" pitchFamily="18" charset="0"/>
              </a:rPr>
              <a:t>requested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Sylfaen" pitchFamily="18" charset="0"/>
              </a:rPr>
              <a:t>:</a:t>
            </a:r>
            <a:endParaRPr lang="ru-RU" b="1" dirty="0" smtClean="0">
              <a:solidFill>
                <a:schemeClr val="bg1">
                  <a:lumMod val="65000"/>
                </a:schemeClr>
              </a:solidFill>
              <a:latin typeface="Sylfaen" pitchFamily="18" charset="0"/>
            </a:endParaRP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Sylfaen" pitchFamily="18" charset="0"/>
              </a:rPr>
              <a:t>3 European partners</a:t>
            </a:r>
            <a:endParaRPr lang="ru-RU" b="1" dirty="0" smtClean="0">
              <a:solidFill>
                <a:srgbClr val="0070C0"/>
              </a:solidFill>
              <a:latin typeface="Sylfaen" pitchFamily="18" charset="0"/>
            </a:endParaRPr>
          </a:p>
          <a:p>
            <a:endParaRPr lang="ru-RU" b="1" dirty="0">
              <a:solidFill>
                <a:srgbClr val="0070C0"/>
              </a:solidFill>
              <a:latin typeface="Sylfaen" pitchFamily="18" charset="0"/>
            </a:endParaRPr>
          </a:p>
        </p:txBody>
      </p:sp>
      <p:pic>
        <p:nvPicPr>
          <p:cNvPr id="18434" name="Picture 2" descr="http://www.laffa.kz/images/Partner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14348" y="2857496"/>
            <a:ext cx="2143140" cy="2058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6" name="Picture 4" descr="http://assalam.ru/sites/default/files/img/story/%E2%84%96%2024%20(469)%2015%20%D0%B4%D0%B5%D0%BA%D0%B0%D0%B1%D1%80%D1%8F%202014%20%D0%B3%D0%BE%D0%B4%D0%B0/voprosi_otveti002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l="14133" r="15199"/>
          <a:stretch>
            <a:fillRect/>
          </a:stretch>
        </p:blipFill>
        <p:spPr bwMode="auto">
          <a:xfrm>
            <a:off x="3500430" y="214290"/>
            <a:ext cx="2143140" cy="2143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8" name="Picture 6" descr="http://is4.mzstatic.com/image/thumb/Purple1/v4/db/53/15/db531531-2c3c-fe64-beb7-385a80fca356/source/1024x1024sr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643306" y="2928934"/>
            <a:ext cx="1857388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3143240" y="5072074"/>
            <a:ext cx="30003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Sylfaen" pitchFamily="18" charset="0"/>
              </a:rPr>
              <a:t>Estimated </a:t>
            </a:r>
            <a:r>
              <a:rPr lang="en-US" b="1" dirty="0" smtClean="0">
                <a:solidFill>
                  <a:schemeClr val="bg1">
                    <a:lumMod val="65000"/>
                  </a:schemeClr>
                </a:solidFill>
                <a:latin typeface="Sylfaen" pitchFamily="18" charset="0"/>
              </a:rPr>
              <a:t>Total Budget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  <a:latin typeface="Sylfaen" pitchFamily="18" charset="0"/>
              </a:rPr>
              <a:t>:</a:t>
            </a:r>
          </a:p>
          <a:p>
            <a:pPr algn="ctr"/>
            <a:r>
              <a:rPr lang="ru-RU" b="1" dirty="0" smtClean="0">
                <a:solidFill>
                  <a:srgbClr val="0070C0"/>
                </a:solidFill>
                <a:latin typeface="Sylfaen" pitchFamily="18" charset="0"/>
              </a:rPr>
              <a:t>300 000 </a:t>
            </a:r>
            <a:r>
              <a:rPr lang="en-US" b="1" dirty="0" smtClean="0">
                <a:solidFill>
                  <a:srgbClr val="0070C0"/>
                </a:solidFill>
                <a:latin typeface="Sylfaen" pitchFamily="18" charset="0"/>
              </a:rPr>
              <a:t> EUR</a:t>
            </a:r>
            <a:r>
              <a:rPr lang="ru-RU" b="1" dirty="0" smtClean="0">
                <a:solidFill>
                  <a:srgbClr val="0070C0"/>
                </a:solidFill>
                <a:latin typeface="Sylfaen" pitchFamily="18" charset="0"/>
              </a:rPr>
              <a:t>  </a:t>
            </a:r>
            <a:r>
              <a:rPr lang="en-US" b="1" dirty="0" smtClean="0">
                <a:solidFill>
                  <a:srgbClr val="0070C0"/>
                </a:solidFill>
                <a:latin typeface="Sylfaen" pitchFamily="18" charset="0"/>
              </a:rPr>
              <a:t>per year for Kazakhstani side</a:t>
            </a:r>
            <a:endParaRPr lang="ru-RU" b="1" dirty="0" smtClean="0">
              <a:solidFill>
                <a:srgbClr val="0070C0"/>
              </a:solidFill>
              <a:latin typeface="Sylfaen" pitchFamily="18" charset="0"/>
            </a:endParaRPr>
          </a:p>
          <a:p>
            <a:pPr algn="ctr"/>
            <a:endParaRPr lang="ru-RU" b="1" dirty="0">
              <a:solidFill>
                <a:srgbClr val="0070C0"/>
              </a:solidFill>
              <a:latin typeface="Sylfae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15620" y="5072074"/>
            <a:ext cx="300915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err="1" smtClean="0">
                <a:solidFill>
                  <a:schemeClr val="bg1">
                    <a:lumMod val="65000"/>
                  </a:schemeClr>
                </a:solidFill>
                <a:latin typeface="Sylfaen" pitchFamily="18" charset="0"/>
              </a:rPr>
              <a:t>Estimated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  <a:latin typeface="Sylfaen" pitchFamily="18" charset="0"/>
              </a:rPr>
              <a:t> </a:t>
            </a:r>
            <a:r>
              <a:rPr lang="ru-RU" b="1" dirty="0" err="1" smtClean="0">
                <a:solidFill>
                  <a:schemeClr val="bg1">
                    <a:lumMod val="65000"/>
                  </a:schemeClr>
                </a:solidFill>
                <a:latin typeface="Sylfaen" pitchFamily="18" charset="0"/>
              </a:rPr>
              <a:t>duration</a:t>
            </a:r>
            <a:r>
              <a:rPr lang="ru-RU" b="1" dirty="0" smtClean="0">
                <a:solidFill>
                  <a:schemeClr val="bg1">
                    <a:lumMod val="65000"/>
                  </a:schemeClr>
                </a:solidFill>
                <a:latin typeface="Sylfaen" pitchFamily="18" charset="0"/>
              </a:rPr>
              <a:t>: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Sylfaen" pitchFamily="18" charset="0"/>
              </a:rPr>
              <a:t>from 12 to 24 months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Sylfaen" pitchFamily="18" charset="0"/>
              </a:rPr>
              <a:t>depending on the agreement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Sylfaen" pitchFamily="18" charset="0"/>
              </a:rPr>
              <a:t>among the partners </a:t>
            </a:r>
            <a:endParaRPr lang="ru-RU" b="1" dirty="0" smtClean="0">
              <a:solidFill>
                <a:srgbClr val="0070C0"/>
              </a:solidFill>
              <a:latin typeface="Sylfaen" pitchFamily="18" charset="0"/>
            </a:endParaRPr>
          </a:p>
        </p:txBody>
      </p:sp>
      <p:pic>
        <p:nvPicPr>
          <p:cNvPr id="18440" name="Picture 8" descr="https://encrypted-tbn0.gstatic.com/images?q=tbn:ANd9GcTriZijF5_iGKNq5QW-w8XBg_XoQntLqzx2Ik5gn1cJ9yqJp-20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286512" y="2928934"/>
            <a:ext cx="2466975" cy="1928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Стрелка вниз 9"/>
          <p:cNvSpPr/>
          <p:nvPr/>
        </p:nvSpPr>
        <p:spPr>
          <a:xfrm rot="2628821">
            <a:off x="2259924" y="1576782"/>
            <a:ext cx="722889" cy="124728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024557">
            <a:off x="6288680" y="1503925"/>
            <a:ext cx="722889" cy="124728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286248" y="2428868"/>
            <a:ext cx="722889" cy="70921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 cstate="print"/>
          <a:srcRect l="7686" t="21484" r="48939" b="62891"/>
          <a:stretch>
            <a:fillRect/>
          </a:stretch>
        </p:blipFill>
        <p:spPr bwMode="auto">
          <a:xfrm>
            <a:off x="0" y="214290"/>
            <a:ext cx="3357554" cy="6800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</TotalTime>
  <Words>348</Words>
  <Application>Microsoft Office PowerPoint</Application>
  <PresentationFormat>Экран (4:3)</PresentationFormat>
  <Paragraphs>39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Project idea of  L.N. Gumilyov Eurasian National University</vt:lpstr>
      <vt:lpstr>Слайд 2</vt:lpstr>
      <vt:lpstr>Aim and objectives  of the project</vt:lpstr>
      <vt:lpstr>Слайд 4</vt:lpstr>
      <vt:lpstr>Слайд 5</vt:lpstr>
      <vt:lpstr>Слайд 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38</cp:revision>
  <dcterms:created xsi:type="dcterms:W3CDTF">2015-10-12T07:10:40Z</dcterms:created>
  <dcterms:modified xsi:type="dcterms:W3CDTF">2015-10-13T06:20:46Z</dcterms:modified>
</cp:coreProperties>
</file>