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12"/>
  </p:notesMasterIdLst>
  <p:sldIdLst>
    <p:sldId id="257" r:id="rId2"/>
    <p:sldId id="303" r:id="rId3"/>
    <p:sldId id="328" r:id="rId4"/>
    <p:sldId id="334" r:id="rId5"/>
    <p:sldId id="329" r:id="rId6"/>
    <p:sldId id="316" r:id="rId7"/>
    <p:sldId id="335" r:id="rId8"/>
    <p:sldId id="336" r:id="rId9"/>
    <p:sldId id="337" r:id="rId10"/>
    <p:sldId id="272" r:id="rId11"/>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37AE"/>
    <a:srgbClr val="2C69B2"/>
    <a:srgbClr val="0065B0"/>
    <a:srgbClr val="765700"/>
    <a:srgbClr val="CC9900"/>
    <a:srgbClr val="FFCC3B"/>
    <a:srgbClr val="A27800"/>
    <a:srgbClr val="8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940675A-B579-460E-94D1-54222C63F5DA}" styleName="Bez štýlu, mriežka tabuľ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1074" y="-738"/>
      </p:cViewPr>
      <p:guideLst>
        <p:guide orient="horz" pos="2160"/>
        <p:guide pos="2880"/>
      </p:guideLst>
    </p:cSldViewPr>
  </p:slideViewPr>
  <p:notesTextViewPr>
    <p:cViewPr>
      <p:scale>
        <a:sx n="1" d="1"/>
        <a:sy n="1" d="1"/>
      </p:scale>
      <p:origin x="0" y="0"/>
    </p:cViewPr>
  </p:notesTextViewPr>
  <p:sorterViewPr>
    <p:cViewPr>
      <p:scale>
        <a:sx n="43" d="100"/>
        <a:sy n="43"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1D6629-D2DC-43C4-B4AC-87405562CB39}" type="datetimeFigureOut">
              <a:rPr lang="sk-SK" smtClean="0"/>
              <a:pPr/>
              <a:t>15. 10. 2015</a:t>
            </a:fld>
            <a:endParaRPr lang="sk-SK"/>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9CAAD5-ACEE-489A-B350-F5B2749FD0FA}" type="slidenum">
              <a:rPr lang="sk-SK" smtClean="0"/>
              <a:pPr/>
              <a:t>‹#›</a:t>
            </a:fld>
            <a:endParaRPr lang="sk-SK"/>
          </a:p>
        </p:txBody>
      </p:sp>
    </p:spTree>
    <p:extLst>
      <p:ext uri="{BB962C8B-B14F-4D97-AF65-F5344CB8AC3E}">
        <p14:creationId xmlns:p14="http://schemas.microsoft.com/office/powerpoint/2010/main" xmlns="" val="1212484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sk-SK"/>
          </a:p>
        </p:txBody>
      </p:sp>
      <p:sp>
        <p:nvSpPr>
          <p:cNvPr id="4" name="Zástupný symbol pro číslo snímku 3"/>
          <p:cNvSpPr>
            <a:spLocks noGrp="1"/>
          </p:cNvSpPr>
          <p:nvPr>
            <p:ph type="sldNum" sz="quarter" idx="10"/>
          </p:nvPr>
        </p:nvSpPr>
        <p:spPr/>
        <p:txBody>
          <a:bodyPr/>
          <a:lstStyle/>
          <a:p>
            <a:fld id="{CE9CAAD5-ACEE-489A-B350-F5B2749FD0FA}" type="slidenum">
              <a:rPr lang="sk-SK" smtClean="0"/>
              <a:pPr/>
              <a:t>1</a:t>
            </a:fld>
            <a:endParaRPr lang="sk-S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sk-SK"/>
          </a:p>
        </p:txBody>
      </p:sp>
      <p:sp>
        <p:nvSpPr>
          <p:cNvPr id="4" name="Zástupný symbol pro číslo snímku 3"/>
          <p:cNvSpPr>
            <a:spLocks noGrp="1"/>
          </p:cNvSpPr>
          <p:nvPr>
            <p:ph type="sldNum" sz="quarter" idx="10"/>
          </p:nvPr>
        </p:nvSpPr>
        <p:spPr/>
        <p:txBody>
          <a:bodyPr/>
          <a:lstStyle/>
          <a:p>
            <a:fld id="{CE9CAAD5-ACEE-489A-B350-F5B2749FD0FA}" type="slidenum">
              <a:rPr lang="sk-SK" smtClean="0"/>
              <a:pPr/>
              <a:t>10</a:t>
            </a:fld>
            <a:endParaRPr lang="sk-S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sk-SK" dirty="0"/>
          </a:p>
        </p:txBody>
      </p:sp>
      <p:sp>
        <p:nvSpPr>
          <p:cNvPr id="4" name="Zástupný symbol pro číslo snímku 3"/>
          <p:cNvSpPr>
            <a:spLocks noGrp="1"/>
          </p:cNvSpPr>
          <p:nvPr>
            <p:ph type="sldNum" sz="quarter" idx="10"/>
          </p:nvPr>
        </p:nvSpPr>
        <p:spPr/>
        <p:txBody>
          <a:bodyPr/>
          <a:lstStyle/>
          <a:p>
            <a:fld id="{CE9CAAD5-ACEE-489A-B350-F5B2749FD0FA}" type="slidenum">
              <a:rPr lang="sk-SK" smtClean="0"/>
              <a:pPr/>
              <a:t>2</a:t>
            </a:fld>
            <a:endParaRPr lang="sk-S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sk-SK"/>
          </a:p>
        </p:txBody>
      </p:sp>
      <p:sp>
        <p:nvSpPr>
          <p:cNvPr id="4" name="Zástupný symbol pro číslo snímku 3"/>
          <p:cNvSpPr>
            <a:spLocks noGrp="1"/>
          </p:cNvSpPr>
          <p:nvPr>
            <p:ph type="sldNum" sz="quarter" idx="10"/>
          </p:nvPr>
        </p:nvSpPr>
        <p:spPr/>
        <p:txBody>
          <a:bodyPr/>
          <a:lstStyle/>
          <a:p>
            <a:fld id="{CE9CAAD5-ACEE-489A-B350-F5B2749FD0FA}" type="slidenum">
              <a:rPr lang="sk-SK" smtClean="0"/>
              <a:pPr/>
              <a:t>3</a:t>
            </a:fld>
            <a:endParaRPr lang="sk-S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sk-SK"/>
          </a:p>
        </p:txBody>
      </p:sp>
      <p:sp>
        <p:nvSpPr>
          <p:cNvPr id="4" name="Zástupný symbol pro číslo snímku 3"/>
          <p:cNvSpPr>
            <a:spLocks noGrp="1"/>
          </p:cNvSpPr>
          <p:nvPr>
            <p:ph type="sldNum" sz="quarter" idx="10"/>
          </p:nvPr>
        </p:nvSpPr>
        <p:spPr/>
        <p:txBody>
          <a:bodyPr/>
          <a:lstStyle/>
          <a:p>
            <a:fld id="{CE9CAAD5-ACEE-489A-B350-F5B2749FD0FA}" type="slidenum">
              <a:rPr lang="sk-SK" smtClean="0"/>
              <a:pPr/>
              <a:t>4</a:t>
            </a:fld>
            <a:endParaRPr lang="sk-S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sk-SK"/>
          </a:p>
        </p:txBody>
      </p:sp>
      <p:sp>
        <p:nvSpPr>
          <p:cNvPr id="4" name="Zástupný symbol pro číslo snímku 3"/>
          <p:cNvSpPr>
            <a:spLocks noGrp="1"/>
          </p:cNvSpPr>
          <p:nvPr>
            <p:ph type="sldNum" sz="quarter" idx="10"/>
          </p:nvPr>
        </p:nvSpPr>
        <p:spPr/>
        <p:txBody>
          <a:bodyPr/>
          <a:lstStyle/>
          <a:p>
            <a:fld id="{CE9CAAD5-ACEE-489A-B350-F5B2749FD0FA}" type="slidenum">
              <a:rPr lang="sk-SK" smtClean="0"/>
              <a:pPr/>
              <a:t>5</a:t>
            </a:fld>
            <a:endParaRPr lang="sk-S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sk-SK"/>
          </a:p>
        </p:txBody>
      </p:sp>
      <p:sp>
        <p:nvSpPr>
          <p:cNvPr id="4" name="Zástupný symbol pro číslo snímku 3"/>
          <p:cNvSpPr>
            <a:spLocks noGrp="1"/>
          </p:cNvSpPr>
          <p:nvPr>
            <p:ph type="sldNum" sz="quarter" idx="10"/>
          </p:nvPr>
        </p:nvSpPr>
        <p:spPr/>
        <p:txBody>
          <a:bodyPr/>
          <a:lstStyle/>
          <a:p>
            <a:fld id="{CE9CAAD5-ACEE-489A-B350-F5B2749FD0FA}" type="slidenum">
              <a:rPr lang="sk-SK" smtClean="0"/>
              <a:pPr/>
              <a:t>6</a:t>
            </a:fld>
            <a:endParaRPr lang="sk-S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sk-SK"/>
          </a:p>
        </p:txBody>
      </p:sp>
      <p:sp>
        <p:nvSpPr>
          <p:cNvPr id="4" name="Zástupný symbol pro číslo snímku 3"/>
          <p:cNvSpPr>
            <a:spLocks noGrp="1"/>
          </p:cNvSpPr>
          <p:nvPr>
            <p:ph type="sldNum" sz="quarter" idx="10"/>
          </p:nvPr>
        </p:nvSpPr>
        <p:spPr/>
        <p:txBody>
          <a:bodyPr/>
          <a:lstStyle/>
          <a:p>
            <a:fld id="{CE9CAAD5-ACEE-489A-B350-F5B2749FD0FA}" type="slidenum">
              <a:rPr lang="sk-SK" smtClean="0"/>
              <a:pPr/>
              <a:t>7</a:t>
            </a:fld>
            <a:endParaRPr lang="sk-S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sk-SK"/>
          </a:p>
        </p:txBody>
      </p:sp>
      <p:sp>
        <p:nvSpPr>
          <p:cNvPr id="4" name="Zástupný symbol pro číslo snímku 3"/>
          <p:cNvSpPr>
            <a:spLocks noGrp="1"/>
          </p:cNvSpPr>
          <p:nvPr>
            <p:ph type="sldNum" sz="quarter" idx="10"/>
          </p:nvPr>
        </p:nvSpPr>
        <p:spPr/>
        <p:txBody>
          <a:bodyPr/>
          <a:lstStyle/>
          <a:p>
            <a:fld id="{CE9CAAD5-ACEE-489A-B350-F5B2749FD0FA}" type="slidenum">
              <a:rPr lang="sk-SK" smtClean="0"/>
              <a:pPr/>
              <a:t>8</a:t>
            </a:fld>
            <a:endParaRPr lang="sk-S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sk-SK"/>
          </a:p>
        </p:txBody>
      </p:sp>
      <p:sp>
        <p:nvSpPr>
          <p:cNvPr id="4" name="Zástupný symbol pro číslo snímku 3"/>
          <p:cNvSpPr>
            <a:spLocks noGrp="1"/>
          </p:cNvSpPr>
          <p:nvPr>
            <p:ph type="sldNum" sz="quarter" idx="10"/>
          </p:nvPr>
        </p:nvSpPr>
        <p:spPr/>
        <p:txBody>
          <a:bodyPr/>
          <a:lstStyle/>
          <a:p>
            <a:fld id="{CE9CAAD5-ACEE-489A-B350-F5B2749FD0FA}" type="slidenum">
              <a:rPr lang="sk-SK" smtClean="0"/>
              <a:pPr/>
              <a:t>9</a:t>
            </a:fld>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Upravte štýly predlohy textu</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sk-SK"/>
          </a:p>
        </p:txBody>
      </p:sp>
      <p:sp>
        <p:nvSpPr>
          <p:cNvPr id="4" name="Zástupný symbol dátumu 3"/>
          <p:cNvSpPr>
            <a:spLocks noGrp="1"/>
          </p:cNvSpPr>
          <p:nvPr>
            <p:ph type="dt" sz="half" idx="10"/>
          </p:nvPr>
        </p:nvSpPr>
        <p:spPr/>
        <p:txBody>
          <a:bodyPr/>
          <a:lstStyle/>
          <a:p>
            <a:fld id="{B1722055-C744-4B5B-BA44-2C04FE1C2D7A}" type="datetime1">
              <a:rPr lang="sk-SK" smtClean="0"/>
              <a:pPr/>
              <a:t>15. 10. 2015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5D24649A-EE48-46B8-9D2C-71A08924E529}" type="slidenum">
              <a:rPr lang="sk-SK" smtClean="0"/>
              <a:pPr/>
              <a:t>‹#›</a:t>
            </a:fld>
            <a:endParaRPr lang="sk-SK"/>
          </a:p>
        </p:txBody>
      </p:sp>
    </p:spTree>
    <p:extLst>
      <p:ext uri="{BB962C8B-B14F-4D97-AF65-F5344CB8AC3E}">
        <p14:creationId xmlns:p14="http://schemas.microsoft.com/office/powerpoint/2010/main" xmlns="" val="1505077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7C02496B-4981-42E4-AA3F-6FC07C2AAEF9}" type="datetime1">
              <a:rPr lang="sk-SK" smtClean="0"/>
              <a:pPr/>
              <a:t>15. 10. 2015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5D24649A-EE48-46B8-9D2C-71A08924E529}" type="slidenum">
              <a:rPr lang="sk-SK" smtClean="0"/>
              <a:pPr/>
              <a:t>‹#›</a:t>
            </a:fld>
            <a:endParaRPr lang="sk-SK"/>
          </a:p>
        </p:txBody>
      </p:sp>
    </p:spTree>
    <p:extLst>
      <p:ext uri="{BB962C8B-B14F-4D97-AF65-F5344CB8AC3E}">
        <p14:creationId xmlns:p14="http://schemas.microsoft.com/office/powerpoint/2010/main" xmlns="" val="2267536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Upravte štýly predlohy textu</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0C5A8C74-8840-47A7-A2DD-CBE7F5F91696}" type="datetime1">
              <a:rPr lang="sk-SK" smtClean="0"/>
              <a:pPr/>
              <a:t>15. 10. 2015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5D24649A-EE48-46B8-9D2C-71A08924E529}" type="slidenum">
              <a:rPr lang="sk-SK" smtClean="0"/>
              <a:pPr/>
              <a:t>‹#›</a:t>
            </a:fld>
            <a:endParaRPr lang="sk-SK"/>
          </a:p>
        </p:txBody>
      </p:sp>
    </p:spTree>
    <p:extLst>
      <p:ext uri="{BB962C8B-B14F-4D97-AF65-F5344CB8AC3E}">
        <p14:creationId xmlns:p14="http://schemas.microsoft.com/office/powerpoint/2010/main" xmlns="" val="1949383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0A24A5B9-52BF-4F2E-86F9-BDDC51756127}" type="datetime1">
              <a:rPr lang="sk-SK" smtClean="0"/>
              <a:pPr/>
              <a:t>15. 10. 2015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5D24649A-EE48-46B8-9D2C-71A08924E529}" type="slidenum">
              <a:rPr lang="sk-SK" smtClean="0"/>
              <a:pPr/>
              <a:t>‹#›</a:t>
            </a:fld>
            <a:endParaRPr lang="sk-SK"/>
          </a:p>
        </p:txBody>
      </p:sp>
    </p:spTree>
    <p:extLst>
      <p:ext uri="{BB962C8B-B14F-4D97-AF65-F5344CB8AC3E}">
        <p14:creationId xmlns:p14="http://schemas.microsoft.com/office/powerpoint/2010/main" xmlns="" val="1651316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Zástupný symbol dátumu 3"/>
          <p:cNvSpPr>
            <a:spLocks noGrp="1"/>
          </p:cNvSpPr>
          <p:nvPr>
            <p:ph type="dt" sz="half" idx="10"/>
          </p:nvPr>
        </p:nvSpPr>
        <p:spPr/>
        <p:txBody>
          <a:bodyPr/>
          <a:lstStyle/>
          <a:p>
            <a:fld id="{F128D028-5813-421E-BC1D-84C39BB5493D}" type="datetime1">
              <a:rPr lang="sk-SK" smtClean="0"/>
              <a:pPr/>
              <a:t>15. 10. 2015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5D24649A-EE48-46B8-9D2C-71A08924E529}" type="slidenum">
              <a:rPr lang="sk-SK" smtClean="0"/>
              <a:pPr/>
              <a:t>‹#›</a:t>
            </a:fld>
            <a:endParaRPr lang="sk-SK"/>
          </a:p>
        </p:txBody>
      </p:sp>
    </p:spTree>
    <p:extLst>
      <p:ext uri="{BB962C8B-B14F-4D97-AF65-F5344CB8AC3E}">
        <p14:creationId xmlns:p14="http://schemas.microsoft.com/office/powerpoint/2010/main" xmlns="" val="1240251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9CF47830-AA00-433C-A072-A40665499389}" type="datetime1">
              <a:rPr lang="sk-SK" smtClean="0"/>
              <a:pPr/>
              <a:t>15. 10. 2015</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5D24649A-EE48-46B8-9D2C-71A08924E529}" type="slidenum">
              <a:rPr lang="sk-SK" smtClean="0"/>
              <a:pPr/>
              <a:t>‹#›</a:t>
            </a:fld>
            <a:endParaRPr lang="sk-SK"/>
          </a:p>
        </p:txBody>
      </p:sp>
    </p:spTree>
    <p:extLst>
      <p:ext uri="{BB962C8B-B14F-4D97-AF65-F5344CB8AC3E}">
        <p14:creationId xmlns:p14="http://schemas.microsoft.com/office/powerpoint/2010/main" xmlns="" val="3418894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Upravte štýly predlohy textu</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DA0F1541-96C5-4203-B4DE-7D43AE52242D}" type="datetime1">
              <a:rPr lang="sk-SK" smtClean="0"/>
              <a:pPr/>
              <a:t>15. 10. 2015</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5D24649A-EE48-46B8-9D2C-71A08924E529}" type="slidenum">
              <a:rPr lang="sk-SK" smtClean="0"/>
              <a:pPr/>
              <a:t>‹#›</a:t>
            </a:fld>
            <a:endParaRPr lang="sk-SK"/>
          </a:p>
        </p:txBody>
      </p:sp>
    </p:spTree>
    <p:extLst>
      <p:ext uri="{BB962C8B-B14F-4D97-AF65-F5344CB8AC3E}">
        <p14:creationId xmlns:p14="http://schemas.microsoft.com/office/powerpoint/2010/main" xmlns="" val="863521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dátumu 2"/>
          <p:cNvSpPr>
            <a:spLocks noGrp="1"/>
          </p:cNvSpPr>
          <p:nvPr>
            <p:ph type="dt" sz="half" idx="10"/>
          </p:nvPr>
        </p:nvSpPr>
        <p:spPr/>
        <p:txBody>
          <a:bodyPr/>
          <a:lstStyle/>
          <a:p>
            <a:fld id="{BD960E86-0A4E-4EB9-B9B8-89222A26B3D6}" type="datetime1">
              <a:rPr lang="sk-SK" smtClean="0"/>
              <a:pPr/>
              <a:t>15. 10. 2015</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5D24649A-EE48-46B8-9D2C-71A08924E529}" type="slidenum">
              <a:rPr lang="sk-SK" smtClean="0"/>
              <a:pPr/>
              <a:t>‹#›</a:t>
            </a:fld>
            <a:endParaRPr lang="sk-SK"/>
          </a:p>
        </p:txBody>
      </p:sp>
    </p:spTree>
    <p:extLst>
      <p:ext uri="{BB962C8B-B14F-4D97-AF65-F5344CB8AC3E}">
        <p14:creationId xmlns:p14="http://schemas.microsoft.com/office/powerpoint/2010/main" xmlns="" val="1645590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66767547-8323-4F35-9367-744CF583874F}" type="datetime1">
              <a:rPr lang="sk-SK" smtClean="0"/>
              <a:pPr/>
              <a:t>15. 10. 2015</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5D24649A-EE48-46B8-9D2C-71A08924E529}" type="slidenum">
              <a:rPr lang="sk-SK" smtClean="0"/>
              <a:pPr/>
              <a:t>‹#›</a:t>
            </a:fld>
            <a:endParaRPr lang="sk-SK"/>
          </a:p>
        </p:txBody>
      </p:sp>
    </p:spTree>
    <p:extLst>
      <p:ext uri="{BB962C8B-B14F-4D97-AF65-F5344CB8AC3E}">
        <p14:creationId xmlns:p14="http://schemas.microsoft.com/office/powerpoint/2010/main" xmlns="" val="2999376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06D87D4C-3418-4DA3-9A01-49C9E4698661}" type="datetime1">
              <a:rPr lang="sk-SK" smtClean="0"/>
              <a:pPr/>
              <a:t>15. 10. 2015</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5D24649A-EE48-46B8-9D2C-71A08924E529}" type="slidenum">
              <a:rPr lang="sk-SK" smtClean="0"/>
              <a:pPr/>
              <a:t>‹#›</a:t>
            </a:fld>
            <a:endParaRPr lang="sk-SK"/>
          </a:p>
        </p:txBody>
      </p:sp>
    </p:spTree>
    <p:extLst>
      <p:ext uri="{BB962C8B-B14F-4D97-AF65-F5344CB8AC3E}">
        <p14:creationId xmlns:p14="http://schemas.microsoft.com/office/powerpoint/2010/main" xmlns="" val="1194308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CE1220CE-8C66-4A37-BCF3-C8DE913CB82C}" type="datetime1">
              <a:rPr lang="sk-SK" smtClean="0"/>
              <a:pPr/>
              <a:t>15. 10. 2015</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5D24649A-EE48-46B8-9D2C-71A08924E529}" type="slidenum">
              <a:rPr lang="sk-SK" smtClean="0"/>
              <a:pPr/>
              <a:t>‹#›</a:t>
            </a:fld>
            <a:endParaRPr lang="sk-SK"/>
          </a:p>
        </p:txBody>
      </p:sp>
    </p:spTree>
    <p:extLst>
      <p:ext uri="{BB962C8B-B14F-4D97-AF65-F5344CB8AC3E}">
        <p14:creationId xmlns:p14="http://schemas.microsoft.com/office/powerpoint/2010/main" xmlns="" val="1780512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Upravte štýly predlohy textu</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02E50C-CCFA-4B27-A12E-508BCBB9A601}" type="datetime1">
              <a:rPr lang="sk-SK" smtClean="0"/>
              <a:pPr/>
              <a:t>15. 10. 2015</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24649A-EE48-46B8-9D2C-71A08924E529}" type="slidenum">
              <a:rPr lang="sk-SK" smtClean="0"/>
              <a:pPr/>
              <a:t>‹#›</a:t>
            </a:fld>
            <a:endParaRPr lang="sk-SK"/>
          </a:p>
        </p:txBody>
      </p:sp>
    </p:spTree>
    <p:extLst>
      <p:ext uri="{BB962C8B-B14F-4D97-AF65-F5344CB8AC3E}">
        <p14:creationId xmlns:p14="http://schemas.microsoft.com/office/powerpoint/2010/main" xmlns="" val="3097070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eit.europa.eu/sites/default/files/EIT%20Raw%20Materials%20-%20Factsheet%202014_0.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ok 10"/>
          <p:cNvPicPr>
            <a:picLocks noChangeAspect="1"/>
          </p:cNvPicPr>
          <p:nvPr/>
        </p:nvPicPr>
        <p:blipFill rotWithShape="1">
          <a:blip r:embed="rId4" cstate="print">
            <a:duotone>
              <a:prstClr val="black"/>
              <a:schemeClr val="accent4">
                <a:tint val="45000"/>
                <a:satMod val="400000"/>
              </a:schemeClr>
            </a:duotone>
            <a:extLst>
              <a:ext uri="{28A0092B-C50C-407E-A947-70E740481C1C}">
                <a14:useLocalDpi xmlns:a14="http://schemas.microsoft.com/office/drawing/2010/main" xmlns="" val="0"/>
              </a:ext>
            </a:extLst>
          </a:blip>
          <a:srcRect b="84126"/>
          <a:stretch/>
        </p:blipFill>
        <p:spPr>
          <a:xfrm>
            <a:off x="0" y="0"/>
            <a:ext cx="9142446" cy="1124744"/>
          </a:xfrm>
          <a:prstGeom prst="rect">
            <a:avLst/>
          </a:prstGeom>
          <a:solidFill>
            <a:srgbClr val="7030A0"/>
          </a:solidFill>
        </p:spPr>
      </p:pic>
      <p:pic>
        <p:nvPicPr>
          <p:cNvPr id="10" name="Obrázok 9"/>
          <p:cNvPicPr>
            <a:picLocks noChangeAspect="1"/>
          </p:cNvPicPr>
          <p:nvPr/>
        </p:nvPicPr>
        <p:blipFill>
          <a:blip r:embed="rId5" cstate="print">
            <a:lum bright="-2000" contrast="-3000"/>
            <a:extLst>
              <a:ext uri="{28A0092B-C50C-407E-A947-70E740481C1C}">
                <a14:useLocalDpi xmlns:a14="http://schemas.microsoft.com/office/drawing/2010/main" xmlns="" val="0"/>
              </a:ext>
            </a:extLst>
          </a:blip>
          <a:stretch>
            <a:fillRect/>
          </a:stretch>
        </p:blipFill>
        <p:spPr>
          <a:xfrm>
            <a:off x="0" y="1643050"/>
            <a:ext cx="9145554" cy="3946190"/>
          </a:xfrm>
          <a:prstGeom prst="rect">
            <a:avLst/>
          </a:prstGeom>
        </p:spPr>
      </p:pic>
      <p:sp>
        <p:nvSpPr>
          <p:cNvPr id="9" name="BlokTextu 8"/>
          <p:cNvSpPr txBox="1"/>
          <p:nvPr/>
        </p:nvSpPr>
        <p:spPr>
          <a:xfrm>
            <a:off x="0" y="2285992"/>
            <a:ext cx="9144000" cy="1446550"/>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endParaRPr lang="sk-SK" sz="4400" b="1" dirty="0" smtClean="0">
              <a:ln w="50800"/>
              <a:solidFill>
                <a:srgbClr val="765700"/>
              </a:solidFill>
              <a:effectLst>
                <a:outerShdw blurRad="38100" dist="38100" dir="2700000" algn="tl">
                  <a:srgbClr val="000000">
                    <a:alpha val="43137"/>
                  </a:srgbClr>
                </a:outerShdw>
              </a:effectLst>
            </a:endParaRPr>
          </a:p>
          <a:p>
            <a:pPr algn="ctr"/>
            <a:endParaRPr lang="sk-SK" sz="4400" b="1" dirty="0">
              <a:ln w="50800"/>
              <a:solidFill>
                <a:srgbClr val="765700"/>
              </a:solidFill>
              <a:effectLst>
                <a:outerShdw blurRad="38100" dist="38100" dir="2700000" algn="tl">
                  <a:srgbClr val="000000">
                    <a:alpha val="43137"/>
                  </a:srgbClr>
                </a:outerShdw>
              </a:effectLst>
            </a:endParaRPr>
          </a:p>
        </p:txBody>
      </p:sp>
      <p:graphicFrame>
        <p:nvGraphicFramePr>
          <p:cNvPr id="13" name="Objekt 12"/>
          <p:cNvGraphicFramePr>
            <a:graphicFrameLocks noChangeAspect="1"/>
          </p:cNvGraphicFramePr>
          <p:nvPr>
            <p:extLst>
              <p:ext uri="{D42A27DB-BD31-4B8C-83A1-F6EECF244321}">
                <p14:modId xmlns:p14="http://schemas.microsoft.com/office/powerpoint/2010/main" xmlns="" val="472395373"/>
              </p:ext>
            </p:extLst>
          </p:nvPr>
        </p:nvGraphicFramePr>
        <p:xfrm>
          <a:off x="3857620" y="5643578"/>
          <a:ext cx="1219576" cy="1214422"/>
        </p:xfrm>
        <a:graphic>
          <a:graphicData uri="http://schemas.openxmlformats.org/presentationml/2006/ole">
            <p:oleObj spid="_x0000_s1081" name="CorelDRAW" r:id="rId6" imgW="960120" imgH="960120" progId="">
              <p:embed/>
            </p:oleObj>
          </a:graphicData>
        </a:graphic>
      </p:graphicFrame>
      <p:sp>
        <p:nvSpPr>
          <p:cNvPr id="27" name="BlokTextu 26"/>
          <p:cNvSpPr txBox="1"/>
          <p:nvPr/>
        </p:nvSpPr>
        <p:spPr>
          <a:xfrm>
            <a:off x="0" y="4786322"/>
            <a:ext cx="9144000" cy="523220"/>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sk-SK"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Vladimír </a:t>
            </a:r>
            <a:r>
              <a:rPr lang="sk-SK"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Modrák</a:t>
            </a:r>
            <a:endParaRPr lang="sk-SK"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BlokTextu 1"/>
          <p:cNvSpPr txBox="1"/>
          <p:nvPr/>
        </p:nvSpPr>
        <p:spPr>
          <a:xfrm>
            <a:off x="0" y="0"/>
            <a:ext cx="9144000" cy="1323439"/>
          </a:xfrm>
          <a:prstGeom prst="rect">
            <a:avLst/>
          </a:prstGeom>
          <a:noFill/>
        </p:spPr>
        <p:txBody>
          <a:bodyPr wrap="square" rtlCol="0">
            <a:spAutoFit/>
          </a:bodyPr>
          <a:lstStyle/>
          <a:p>
            <a:pPr algn="ctr"/>
            <a:r>
              <a:rPr lang="sk-SK" sz="3200" b="1" dirty="0" err="1" smtClean="0">
                <a:solidFill>
                  <a:schemeClr val="bg1"/>
                </a:solidFill>
                <a:latin typeface="+mj-lt"/>
                <a:cs typeface="Vrinda" pitchFamily="34" charset="0"/>
              </a:rPr>
              <a:t>Technical</a:t>
            </a:r>
            <a:r>
              <a:rPr lang="sk-SK" sz="3200" b="1" dirty="0" smtClean="0">
                <a:solidFill>
                  <a:schemeClr val="bg1"/>
                </a:solidFill>
                <a:latin typeface="+mj-lt"/>
                <a:cs typeface="Vrinda" pitchFamily="34" charset="0"/>
              </a:rPr>
              <a:t> </a:t>
            </a:r>
            <a:r>
              <a:rPr lang="sk-SK" sz="3200" b="1" dirty="0" err="1" smtClean="0">
                <a:solidFill>
                  <a:schemeClr val="bg1"/>
                </a:solidFill>
                <a:latin typeface="+mj-lt"/>
                <a:cs typeface="Vrinda" pitchFamily="34" charset="0"/>
              </a:rPr>
              <a:t>University</a:t>
            </a:r>
            <a:r>
              <a:rPr lang="sk-SK" sz="3200" b="1" dirty="0" smtClean="0">
                <a:solidFill>
                  <a:schemeClr val="bg1"/>
                </a:solidFill>
                <a:latin typeface="+mj-lt"/>
                <a:cs typeface="Vrinda" pitchFamily="34" charset="0"/>
              </a:rPr>
              <a:t> </a:t>
            </a:r>
            <a:r>
              <a:rPr lang="sk-SK" sz="3200" b="1" dirty="0" err="1" smtClean="0">
                <a:solidFill>
                  <a:schemeClr val="bg1"/>
                </a:solidFill>
                <a:latin typeface="+mj-lt"/>
                <a:cs typeface="Vrinda" pitchFamily="34" charset="0"/>
              </a:rPr>
              <a:t>of</a:t>
            </a:r>
            <a:r>
              <a:rPr lang="sk-SK" sz="3200" b="1" dirty="0" smtClean="0">
                <a:solidFill>
                  <a:schemeClr val="bg1"/>
                </a:solidFill>
                <a:latin typeface="+mj-lt"/>
                <a:cs typeface="Vrinda" pitchFamily="34" charset="0"/>
              </a:rPr>
              <a:t> Košice</a:t>
            </a:r>
          </a:p>
          <a:p>
            <a:pPr algn="ctr"/>
            <a:r>
              <a:rPr lang="sk-SK" sz="3200" b="1" dirty="0" smtClean="0">
                <a:solidFill>
                  <a:schemeClr val="bg1"/>
                </a:solidFill>
                <a:latin typeface="+mj-lt"/>
                <a:cs typeface="Vrinda" pitchFamily="34" charset="0"/>
              </a:rPr>
              <a:t> Slovakia </a:t>
            </a:r>
          </a:p>
          <a:p>
            <a:endParaRPr lang="sk-SK" sz="1600" b="1" dirty="0">
              <a:solidFill>
                <a:schemeClr val="bg1"/>
              </a:solidFill>
              <a:latin typeface="+mj-lt"/>
              <a:cs typeface="Vrinda" pitchFamily="34" charset="0"/>
            </a:endParaRPr>
          </a:p>
        </p:txBody>
      </p:sp>
      <p:sp>
        <p:nvSpPr>
          <p:cNvPr id="104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k-SK"/>
          </a:p>
        </p:txBody>
      </p:sp>
      <p:sp>
        <p:nvSpPr>
          <p:cNvPr id="1043" name="Rectangle 19"/>
          <p:cNvSpPr>
            <a:spLocks noChangeArrowheads="1"/>
          </p:cNvSpPr>
          <p:nvPr/>
        </p:nvSpPr>
        <p:spPr bwMode="auto">
          <a:xfrm>
            <a:off x="0" y="3429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k-SK"/>
          </a:p>
        </p:txBody>
      </p:sp>
      <p:sp>
        <p:nvSpPr>
          <p:cNvPr id="15" name="BlokTextu 14"/>
          <p:cNvSpPr txBox="1"/>
          <p:nvPr/>
        </p:nvSpPr>
        <p:spPr>
          <a:xfrm>
            <a:off x="539552" y="2492896"/>
            <a:ext cx="8064896" cy="769441"/>
          </a:xfrm>
          <a:prstGeom prst="rect">
            <a:avLst/>
          </a:prstGeom>
          <a:noFill/>
        </p:spPr>
        <p:txBody>
          <a:bodyPr wrap="square" rtlCol="0">
            <a:spAutoFit/>
          </a:bodyPr>
          <a:lstStyle/>
          <a:p>
            <a:pPr algn="ctr"/>
            <a:endParaRPr lang="en-US" sz="4400" b="1" i="1" dirty="0" smtClean="0">
              <a:solidFill>
                <a:srgbClr val="2C69B2"/>
              </a:solidFill>
            </a:endParaRPr>
          </a:p>
        </p:txBody>
      </p:sp>
      <p:sp>
        <p:nvSpPr>
          <p:cNvPr id="3" name="TextBox 2"/>
          <p:cNvSpPr txBox="1"/>
          <p:nvPr/>
        </p:nvSpPr>
        <p:spPr>
          <a:xfrm>
            <a:off x="539552" y="2214554"/>
            <a:ext cx="8064896" cy="2185214"/>
          </a:xfrm>
          <a:prstGeom prst="rect">
            <a:avLst/>
          </a:prstGeom>
          <a:noFill/>
        </p:spPr>
        <p:txBody>
          <a:bodyPr wrap="square" rtlCol="0">
            <a:spAutoFit/>
          </a:bodyPr>
          <a:lstStyle/>
          <a:p>
            <a:pPr algn="ctr"/>
            <a:r>
              <a:rPr lang="en-GB" sz="4000" b="1" i="1" dirty="0" smtClean="0">
                <a:solidFill>
                  <a:srgbClr val="0237AE"/>
                </a:solidFill>
              </a:rPr>
              <a:t>Presentation of Project Ideas</a:t>
            </a:r>
          </a:p>
          <a:p>
            <a:pPr algn="ctr"/>
            <a:r>
              <a:rPr lang="en-GB" sz="2800" b="1" i="1" dirty="0" smtClean="0">
                <a:solidFill>
                  <a:srgbClr val="0237AE"/>
                </a:solidFill>
              </a:rPr>
              <a:t>at the International Consortium Board Meeting</a:t>
            </a:r>
          </a:p>
          <a:p>
            <a:pPr algn="ctr"/>
            <a:r>
              <a:rPr lang="en-GB" sz="2800" b="1" i="1" dirty="0" smtClean="0">
                <a:solidFill>
                  <a:srgbClr val="0237AE"/>
                </a:solidFill>
              </a:rPr>
              <a:t>held at </a:t>
            </a:r>
          </a:p>
          <a:p>
            <a:pPr algn="ctr"/>
            <a:r>
              <a:rPr lang="en-GB" sz="4000" b="1" i="1" dirty="0" smtClean="0">
                <a:solidFill>
                  <a:srgbClr val="0237AE"/>
                </a:solidFill>
              </a:rPr>
              <a:t>Uzhhorod </a:t>
            </a:r>
            <a:r>
              <a:rPr lang="en-GB" sz="4000" b="1" i="1" dirty="0" smtClean="0">
                <a:solidFill>
                  <a:srgbClr val="0237AE"/>
                </a:solidFill>
              </a:rPr>
              <a:t>National University</a:t>
            </a:r>
            <a:endParaRPr lang="en-GB" sz="4000" dirty="0"/>
          </a:p>
        </p:txBody>
      </p:sp>
    </p:spTree>
    <p:extLst>
      <p:ext uri="{BB962C8B-B14F-4D97-AF65-F5344CB8AC3E}">
        <p14:creationId xmlns:p14="http://schemas.microsoft.com/office/powerpoint/2010/main" xmlns="" val="4027861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ok 5"/>
          <p:cNvPicPr>
            <a:picLocks noChangeAspect="1"/>
          </p:cNvPicPr>
          <p:nvPr/>
        </p:nvPicPr>
        <p:blipFill rotWithShape="1">
          <a:blip r:embed="rId4" cstate="print">
            <a:duotone>
              <a:prstClr val="black"/>
              <a:schemeClr val="accent4">
                <a:tint val="45000"/>
                <a:satMod val="400000"/>
              </a:schemeClr>
            </a:duotone>
            <a:extLst>
              <a:ext uri="{28A0092B-C50C-407E-A947-70E740481C1C}">
                <a14:useLocalDpi xmlns:a14="http://schemas.microsoft.com/office/drawing/2010/main" xmlns="" val="0"/>
              </a:ext>
            </a:extLst>
          </a:blip>
          <a:srcRect b="84126"/>
          <a:stretch/>
        </p:blipFill>
        <p:spPr>
          <a:xfrm>
            <a:off x="1554" y="0"/>
            <a:ext cx="9142446" cy="1908000"/>
          </a:xfrm>
          <a:prstGeom prst="rect">
            <a:avLst/>
          </a:prstGeom>
        </p:spPr>
      </p:pic>
      <p:pic>
        <p:nvPicPr>
          <p:cNvPr id="7" name="Obrázok 4"/>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88" y="2071679"/>
            <a:ext cx="9145588" cy="192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9" name="Objekt 7"/>
          <p:cNvGraphicFramePr>
            <a:graphicFrameLocks noChangeAspect="1"/>
          </p:cNvGraphicFramePr>
          <p:nvPr/>
        </p:nvGraphicFramePr>
        <p:xfrm>
          <a:off x="4181475" y="212725"/>
          <a:ext cx="782638" cy="781050"/>
        </p:xfrm>
        <a:graphic>
          <a:graphicData uri="http://schemas.openxmlformats.org/presentationml/2006/ole">
            <p:oleObj spid="_x0000_s9264" name="CorelDRAW" r:id="rId6" imgW="960120" imgH="960120" progId="">
              <p:embed/>
            </p:oleObj>
          </a:graphicData>
        </a:graphic>
      </p:graphicFrame>
      <p:sp>
        <p:nvSpPr>
          <p:cNvPr id="10" name="Obdĺžnik 9"/>
          <p:cNvSpPr/>
          <p:nvPr/>
        </p:nvSpPr>
        <p:spPr>
          <a:xfrm>
            <a:off x="2519363" y="1700213"/>
            <a:ext cx="73025" cy="73025"/>
          </a:xfrm>
          <a:prstGeom prst="rect">
            <a:avLst/>
          </a:prstGeom>
          <a:solidFill>
            <a:srgbClr val="008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dirty="0"/>
          </a:p>
        </p:txBody>
      </p:sp>
      <p:sp>
        <p:nvSpPr>
          <p:cNvPr id="11" name="Obdĺžnik 10"/>
          <p:cNvSpPr/>
          <p:nvPr/>
        </p:nvSpPr>
        <p:spPr>
          <a:xfrm>
            <a:off x="3024188" y="1700213"/>
            <a:ext cx="71437" cy="73025"/>
          </a:xfrm>
          <a:prstGeom prst="rect">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dirty="0"/>
          </a:p>
        </p:txBody>
      </p:sp>
      <p:sp>
        <p:nvSpPr>
          <p:cNvPr id="12" name="Obdĺžnik 11"/>
          <p:cNvSpPr/>
          <p:nvPr/>
        </p:nvSpPr>
        <p:spPr>
          <a:xfrm>
            <a:off x="3527425" y="1700213"/>
            <a:ext cx="73025" cy="73025"/>
          </a:xfrm>
          <a:prstGeom prst="rect">
            <a:avLst/>
          </a:prstGeom>
          <a:solidFill>
            <a:srgbClr val="0070C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dirty="0"/>
          </a:p>
        </p:txBody>
      </p:sp>
      <p:sp>
        <p:nvSpPr>
          <p:cNvPr id="13" name="Obdĺžnik 12"/>
          <p:cNvSpPr/>
          <p:nvPr/>
        </p:nvSpPr>
        <p:spPr>
          <a:xfrm>
            <a:off x="4032250" y="1700213"/>
            <a:ext cx="71438" cy="73025"/>
          </a:xfrm>
          <a:prstGeom prst="rect">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dirty="0"/>
          </a:p>
        </p:txBody>
      </p:sp>
      <p:sp>
        <p:nvSpPr>
          <p:cNvPr id="14" name="Obdĺžnik 13"/>
          <p:cNvSpPr/>
          <p:nvPr/>
        </p:nvSpPr>
        <p:spPr>
          <a:xfrm>
            <a:off x="4535488" y="1700213"/>
            <a:ext cx="73025" cy="73025"/>
          </a:xfrm>
          <a:prstGeom prst="rect">
            <a:avLst/>
          </a:prstGeom>
          <a:solidFill>
            <a:srgbClr val="FFC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dirty="0"/>
          </a:p>
        </p:txBody>
      </p:sp>
      <p:sp>
        <p:nvSpPr>
          <p:cNvPr id="15" name="Obdĺžnik 14"/>
          <p:cNvSpPr/>
          <p:nvPr/>
        </p:nvSpPr>
        <p:spPr>
          <a:xfrm>
            <a:off x="5040313" y="1700213"/>
            <a:ext cx="71437" cy="73025"/>
          </a:xfrm>
          <a:prstGeom prst="rect">
            <a:avLst/>
          </a:prstGeom>
          <a:solidFill>
            <a:schemeClr val="accent6">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dirty="0"/>
          </a:p>
        </p:txBody>
      </p:sp>
      <p:sp>
        <p:nvSpPr>
          <p:cNvPr id="16" name="Obdĺžnik 15"/>
          <p:cNvSpPr/>
          <p:nvPr/>
        </p:nvSpPr>
        <p:spPr>
          <a:xfrm>
            <a:off x="5543550" y="1700213"/>
            <a:ext cx="73025" cy="73025"/>
          </a:xfrm>
          <a:prstGeom prst="rect">
            <a:avLst/>
          </a:prstGeom>
          <a:solidFill>
            <a:srgbClr val="9780B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dirty="0"/>
          </a:p>
        </p:txBody>
      </p:sp>
      <p:sp>
        <p:nvSpPr>
          <p:cNvPr id="17" name="Obdĺžnik 16"/>
          <p:cNvSpPr/>
          <p:nvPr/>
        </p:nvSpPr>
        <p:spPr>
          <a:xfrm>
            <a:off x="6048375" y="1700213"/>
            <a:ext cx="71438" cy="73025"/>
          </a:xfrm>
          <a:prstGeom prst="rect">
            <a:avLst/>
          </a:prstGeom>
          <a:solidFill>
            <a:schemeClr val="bg2">
              <a:lumMod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dirty="0"/>
          </a:p>
        </p:txBody>
      </p:sp>
      <p:sp>
        <p:nvSpPr>
          <p:cNvPr id="18" name="Obdĺžnik 17"/>
          <p:cNvSpPr/>
          <p:nvPr/>
        </p:nvSpPr>
        <p:spPr>
          <a:xfrm>
            <a:off x="6551613" y="1700213"/>
            <a:ext cx="73025" cy="73025"/>
          </a:xfrm>
          <a:prstGeom prst="rect">
            <a:avLst/>
          </a:prstGeom>
          <a:solidFill>
            <a:srgbClr val="00B0F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dirty="0"/>
          </a:p>
        </p:txBody>
      </p:sp>
      <p:sp>
        <p:nvSpPr>
          <p:cNvPr id="19" name="BlokTextu 18"/>
          <p:cNvSpPr txBox="1"/>
          <p:nvPr/>
        </p:nvSpPr>
        <p:spPr>
          <a:xfrm>
            <a:off x="1588" y="1066800"/>
            <a:ext cx="9142412" cy="338554"/>
          </a:xfrm>
          <a:prstGeom prst="rect">
            <a:avLst/>
          </a:prstGeom>
          <a:noFill/>
        </p:spPr>
        <p:txBody>
          <a:bodyPr>
            <a:spAutoFit/>
          </a:bodyPr>
          <a:lstStyle/>
          <a:p>
            <a:pPr algn="ctr" fontAlgn="auto">
              <a:spcBef>
                <a:spcPts val="0"/>
              </a:spcBef>
              <a:spcAft>
                <a:spcPts val="0"/>
              </a:spcAft>
              <a:defRPr/>
            </a:pPr>
            <a:r>
              <a:rPr lang="sk-SK" sz="1600" b="1" dirty="0" smtClean="0">
                <a:effectLst>
                  <a:outerShdw blurRad="38100" dist="38100" dir="2700000" algn="tl">
                    <a:srgbClr val="000000">
                      <a:alpha val="43137"/>
                    </a:srgbClr>
                  </a:outerShdw>
                </a:effectLst>
                <a:latin typeface="+mj-lt"/>
                <a:cs typeface="Vrinda" pitchFamily="34" charset="0"/>
              </a:rPr>
              <a:t>TECHNICAL UNIVERSITY OF KOSICE</a:t>
            </a:r>
            <a:endParaRPr lang="sk-SK" sz="1600" b="1" dirty="0">
              <a:effectLst>
                <a:outerShdw blurRad="38100" dist="38100" dir="2700000" algn="tl">
                  <a:srgbClr val="000000">
                    <a:alpha val="43137"/>
                  </a:srgbClr>
                </a:outerShdw>
              </a:effectLst>
              <a:latin typeface="+mj-lt"/>
              <a:cs typeface="Vrinda" pitchFamily="34" charset="0"/>
            </a:endParaRPr>
          </a:p>
        </p:txBody>
      </p:sp>
      <p:sp>
        <p:nvSpPr>
          <p:cNvPr id="20" name="BlokTextu 19"/>
          <p:cNvSpPr txBox="1"/>
          <p:nvPr/>
        </p:nvSpPr>
        <p:spPr>
          <a:xfrm>
            <a:off x="357158" y="2786058"/>
            <a:ext cx="8352928" cy="2246769"/>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GB" sz="3200" b="1" dirty="0" smtClean="0">
                <a:ln w="50800"/>
              </a:rPr>
              <a:t>Thank you for your attention!</a:t>
            </a:r>
          </a:p>
          <a:p>
            <a:endParaRPr lang="en-US" sz="5400" dirty="0"/>
          </a:p>
          <a:p>
            <a:r>
              <a:rPr lang="en-US" sz="5400" dirty="0" smtClean="0"/>
              <a:t> </a:t>
            </a:r>
            <a:endParaRPr lang="sk-SK" sz="1100" b="1" dirty="0">
              <a:ln w="50800"/>
            </a:endParaRPr>
          </a:p>
        </p:txBody>
      </p:sp>
      <p:sp>
        <p:nvSpPr>
          <p:cNvPr id="23" name="Zástupný symbol pro číslo snímku 22"/>
          <p:cNvSpPr>
            <a:spLocks noGrp="1"/>
          </p:cNvSpPr>
          <p:nvPr>
            <p:ph type="sldNum" sz="quarter" idx="12"/>
          </p:nvPr>
        </p:nvSpPr>
        <p:spPr/>
        <p:txBody>
          <a:bodyPr/>
          <a:lstStyle/>
          <a:p>
            <a:fld id="{5D24649A-EE48-46B8-9D2C-71A08924E529}" type="slidenum">
              <a:rPr lang="sk-SK" smtClean="0"/>
              <a:pPr/>
              <a:t>10</a:t>
            </a:fld>
            <a:endParaRPr lang="sk-SK"/>
          </a:p>
        </p:txBody>
      </p:sp>
      <p:pic>
        <p:nvPicPr>
          <p:cNvPr id="9266" name="Picture 50"/>
          <p:cNvPicPr>
            <a:picLocks noChangeAspect="1" noChangeArrowheads="1"/>
          </p:cNvPicPr>
          <p:nvPr/>
        </p:nvPicPr>
        <p:blipFill>
          <a:blip r:embed="rId7" cstate="print"/>
          <a:srcRect/>
          <a:stretch>
            <a:fillRect/>
          </a:stretch>
        </p:blipFill>
        <p:spPr bwMode="auto">
          <a:xfrm>
            <a:off x="2500298" y="4143380"/>
            <a:ext cx="4152887" cy="2571744"/>
          </a:xfrm>
          <a:prstGeom prst="rect">
            <a:avLst/>
          </a:prstGeom>
          <a:noFill/>
          <a:ln w="9525">
            <a:noFill/>
            <a:miter lim="800000"/>
            <a:headEnd/>
            <a:tailEnd/>
          </a:ln>
          <a:effectLst/>
        </p:spPr>
      </p:pic>
    </p:spTree>
    <p:extLst>
      <p:ext uri="{BB962C8B-B14F-4D97-AF65-F5344CB8AC3E}">
        <p14:creationId xmlns:p14="http://schemas.microsoft.com/office/powerpoint/2010/main" xmlns="" val="1121000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3"/>
          <p:cNvGrpSpPr/>
          <p:nvPr/>
        </p:nvGrpSpPr>
        <p:grpSpPr>
          <a:xfrm>
            <a:off x="0" y="0"/>
            <a:ext cx="9147109" cy="6858000"/>
            <a:chOff x="0" y="0"/>
            <a:chExt cx="9147109" cy="6858000"/>
          </a:xfrm>
        </p:grpSpPr>
        <p:grpSp>
          <p:nvGrpSpPr>
            <p:cNvPr id="4" name="Skupina 4"/>
            <p:cNvGrpSpPr/>
            <p:nvPr/>
          </p:nvGrpSpPr>
          <p:grpSpPr>
            <a:xfrm>
              <a:off x="0" y="0"/>
              <a:ext cx="9147109" cy="6858000"/>
              <a:chOff x="0" y="0"/>
              <a:chExt cx="9147109" cy="6858000"/>
            </a:xfrm>
          </p:grpSpPr>
          <p:pic>
            <p:nvPicPr>
              <p:cNvPr id="8" name="Obrázok 7"/>
              <p:cNvPicPr>
                <a:picLocks noChangeAspect="1"/>
              </p:cNvPicPr>
              <p:nvPr/>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xmlns="" val="0"/>
                  </a:ext>
                </a:extLst>
              </a:blip>
              <a:srcRect b="84126"/>
              <a:stretch/>
            </p:blipFill>
            <p:spPr>
              <a:xfrm>
                <a:off x="1554" y="0"/>
                <a:ext cx="9142446" cy="908720"/>
              </a:xfrm>
              <a:prstGeom prst="rect">
                <a:avLst/>
              </a:prstGeom>
            </p:spPr>
          </p:pic>
          <p:pic>
            <p:nvPicPr>
              <p:cNvPr id="9" name="Obrázok 8"/>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1555" y="1055647"/>
                <a:ext cx="9145554" cy="5109657"/>
              </a:xfrm>
              <a:prstGeom prst="rect">
                <a:avLst/>
              </a:prstGeom>
            </p:spPr>
          </p:pic>
          <p:pic>
            <p:nvPicPr>
              <p:cNvPr id="10" name="Obrázok 9"/>
              <p:cNvPicPr>
                <a:picLocks noChangeAspect="1"/>
              </p:cNvPicPr>
              <p:nvPr/>
            </p:nvPicPr>
            <p:blipFill rotWithShape="1">
              <a:blip r:embed="rId5" cstate="print">
                <a:duotone>
                  <a:prstClr val="black"/>
                  <a:schemeClr val="accent4">
                    <a:tint val="45000"/>
                    <a:satMod val="400000"/>
                  </a:schemeClr>
                </a:duotone>
                <a:extLst>
                  <a:ext uri="{28A0092B-C50C-407E-A947-70E740481C1C}">
                    <a14:useLocalDpi xmlns:a14="http://schemas.microsoft.com/office/drawing/2010/main" xmlns="" val="0"/>
                  </a:ext>
                </a:extLst>
              </a:blip>
              <a:srcRect b="84126"/>
              <a:stretch/>
            </p:blipFill>
            <p:spPr>
              <a:xfrm>
                <a:off x="0" y="6309319"/>
                <a:ext cx="9144000" cy="548681"/>
              </a:xfrm>
              <a:prstGeom prst="rect">
                <a:avLst/>
              </a:prstGeom>
            </p:spPr>
          </p:pic>
          <p:sp>
            <p:nvSpPr>
              <p:cNvPr id="11" name="BlokTextu 10"/>
              <p:cNvSpPr txBox="1"/>
              <p:nvPr/>
            </p:nvSpPr>
            <p:spPr>
              <a:xfrm>
                <a:off x="1555" y="179929"/>
                <a:ext cx="9142445" cy="584775"/>
              </a:xfrm>
              <a:prstGeom prst="rect">
                <a:avLst/>
              </a:prstGeom>
              <a:noFill/>
            </p:spPr>
            <p:txBody>
              <a:bodyPr wrap="square" rtlCol="0">
                <a:spAutoFit/>
              </a:bodyPr>
              <a:lstStyle/>
              <a:p>
                <a:pPr algn="ctr"/>
                <a:endParaRPr lang="sk-SK" sz="3200" b="1" dirty="0">
                  <a:solidFill>
                    <a:schemeClr val="bg1"/>
                  </a:solidFill>
                </a:endParaRPr>
              </a:p>
            </p:txBody>
          </p:sp>
        </p:grpSp>
        <p:pic>
          <p:nvPicPr>
            <p:cNvPr id="6" name="Obrázok 5"/>
            <p:cNvPicPr>
              <a:picLocks noChangeAspect="1"/>
            </p:cNvPicPr>
            <p:nvPr/>
          </p:nvPicPr>
          <p:blipFill>
            <a:blip r:embed="rId6" cstate="print">
              <a:clrChange>
                <a:clrFrom>
                  <a:srgbClr val="FFFFFF"/>
                </a:clrFrom>
                <a:clrTo>
                  <a:srgbClr val="FFFFFF">
                    <a:alpha val="0"/>
                  </a:srgbClr>
                </a:clrTo>
              </a:clrChange>
              <a:lum bright="70000" contrast="-70000"/>
              <a:extLst>
                <a:ext uri="{28A0092B-C50C-407E-A947-70E740481C1C}">
                  <a14:useLocalDpi xmlns:a14="http://schemas.microsoft.com/office/drawing/2010/main" xmlns="" val="0"/>
                </a:ext>
              </a:extLst>
            </a:blip>
            <a:stretch>
              <a:fillRect/>
            </a:stretch>
          </p:blipFill>
          <p:spPr>
            <a:xfrm>
              <a:off x="323528" y="6453336"/>
              <a:ext cx="1656184" cy="265738"/>
            </a:xfrm>
            <a:prstGeom prst="rect">
              <a:avLst/>
            </a:prstGeom>
            <a:effectLst/>
          </p:spPr>
        </p:pic>
      </p:grpSp>
      <p:sp>
        <p:nvSpPr>
          <p:cNvPr id="17" name="Zástupný symbol pro obsah 16"/>
          <p:cNvSpPr>
            <a:spLocks noGrp="1"/>
          </p:cNvSpPr>
          <p:nvPr>
            <p:ph sz="half" idx="1"/>
          </p:nvPr>
        </p:nvSpPr>
        <p:spPr>
          <a:xfrm>
            <a:off x="500034" y="836712"/>
            <a:ext cx="8643966" cy="5449808"/>
          </a:xfrm>
        </p:spPr>
        <p:txBody>
          <a:bodyPr>
            <a:normAutofit lnSpcReduction="10000"/>
          </a:bodyPr>
          <a:lstStyle/>
          <a:p>
            <a:pPr>
              <a:buNone/>
            </a:pPr>
            <a:r>
              <a:rPr lang="en-US" b="1" i="1" dirty="0" smtClean="0">
                <a:solidFill>
                  <a:srgbClr val="0237AE"/>
                </a:solidFill>
              </a:rPr>
              <a:t>	</a:t>
            </a:r>
            <a:endParaRPr lang="en-US" sz="3200" b="1" i="1" dirty="0" smtClean="0">
              <a:solidFill>
                <a:srgbClr val="0237AE"/>
              </a:solidFill>
            </a:endParaRPr>
          </a:p>
          <a:p>
            <a:pPr marL="514350" indent="-514350">
              <a:buFont typeface="+mj-lt"/>
              <a:buAutoNum type="arabicPeriod"/>
            </a:pPr>
            <a:r>
              <a:rPr lang="en-US" sz="3800" b="1" i="1" dirty="0" smtClean="0">
                <a:solidFill>
                  <a:srgbClr val="0237AE"/>
                </a:solidFill>
              </a:rPr>
              <a:t>Brief </a:t>
            </a:r>
            <a:r>
              <a:rPr lang="sk-SK" sz="3800" b="1" i="1" dirty="0" smtClean="0">
                <a:solidFill>
                  <a:srgbClr val="0237AE"/>
                </a:solidFill>
              </a:rPr>
              <a:t>I</a:t>
            </a:r>
            <a:r>
              <a:rPr lang="en-US" sz="3800" b="1" i="1" dirty="0" err="1" smtClean="0">
                <a:solidFill>
                  <a:srgbClr val="0237AE"/>
                </a:solidFill>
              </a:rPr>
              <a:t>ntroduction</a:t>
            </a:r>
            <a:r>
              <a:rPr lang="en-US" sz="3800" b="1" i="1" dirty="0" smtClean="0">
                <a:solidFill>
                  <a:srgbClr val="0237AE"/>
                </a:solidFill>
              </a:rPr>
              <a:t> of TUKE </a:t>
            </a:r>
            <a:endParaRPr lang="sk-SK" sz="3800" b="1" i="1" dirty="0" smtClean="0">
              <a:solidFill>
                <a:srgbClr val="0237AE"/>
              </a:solidFill>
            </a:endParaRPr>
          </a:p>
          <a:p>
            <a:pPr marL="514350" indent="-514350">
              <a:buNone/>
            </a:pPr>
            <a:r>
              <a:rPr lang="sk-SK" sz="2600" b="1" i="1" dirty="0" smtClean="0">
                <a:solidFill>
                  <a:srgbClr val="0237AE"/>
                </a:solidFill>
              </a:rPr>
              <a:t>    -  </a:t>
            </a:r>
            <a:r>
              <a:rPr lang="sk-SK" sz="2600" b="1" i="1" dirty="0" err="1" smtClean="0">
                <a:solidFill>
                  <a:srgbClr val="0237AE"/>
                </a:solidFill>
              </a:rPr>
              <a:t>Structure</a:t>
            </a:r>
            <a:r>
              <a:rPr lang="sk-SK" sz="2600" b="1" i="1" dirty="0" smtClean="0">
                <a:solidFill>
                  <a:srgbClr val="0237AE"/>
                </a:solidFill>
              </a:rPr>
              <a:t> </a:t>
            </a:r>
            <a:r>
              <a:rPr lang="sk-SK" sz="2600" b="1" i="1" dirty="0" err="1" smtClean="0">
                <a:solidFill>
                  <a:srgbClr val="0237AE"/>
                </a:solidFill>
              </a:rPr>
              <a:t>of</a:t>
            </a:r>
            <a:r>
              <a:rPr lang="sk-SK" sz="2600" b="1" i="1" dirty="0" smtClean="0">
                <a:solidFill>
                  <a:srgbClr val="0237AE"/>
                </a:solidFill>
              </a:rPr>
              <a:t> </a:t>
            </a:r>
            <a:r>
              <a:rPr lang="sk-SK" sz="2600" b="1" i="1" dirty="0" err="1" smtClean="0">
                <a:solidFill>
                  <a:srgbClr val="0237AE"/>
                </a:solidFill>
              </a:rPr>
              <a:t>the</a:t>
            </a:r>
            <a:r>
              <a:rPr lang="sk-SK" sz="2600" b="1" i="1" dirty="0" smtClean="0">
                <a:solidFill>
                  <a:srgbClr val="0237AE"/>
                </a:solidFill>
              </a:rPr>
              <a:t> </a:t>
            </a:r>
            <a:r>
              <a:rPr lang="sk-SK" sz="2600" b="1" i="1" dirty="0" err="1" smtClean="0">
                <a:solidFill>
                  <a:srgbClr val="0237AE"/>
                </a:solidFill>
              </a:rPr>
              <a:t>University</a:t>
            </a:r>
            <a:endParaRPr lang="sk-SK" sz="2600" b="1" i="1" dirty="0" smtClean="0">
              <a:solidFill>
                <a:srgbClr val="0237AE"/>
              </a:solidFill>
            </a:endParaRPr>
          </a:p>
          <a:p>
            <a:pPr marL="514350" indent="-514350">
              <a:buNone/>
            </a:pPr>
            <a:r>
              <a:rPr lang="sk-SK" sz="2600" b="1" i="1" dirty="0" smtClean="0">
                <a:solidFill>
                  <a:srgbClr val="0237AE"/>
                </a:solidFill>
              </a:rPr>
              <a:t>    -   </a:t>
            </a:r>
            <a:r>
              <a:rPr lang="sk-SK" sz="2600" b="1" i="1" dirty="0" err="1" smtClean="0">
                <a:solidFill>
                  <a:srgbClr val="0237AE"/>
                </a:solidFill>
              </a:rPr>
              <a:t>Short</a:t>
            </a:r>
            <a:r>
              <a:rPr lang="sk-SK" sz="2600" b="1" i="1" dirty="0" smtClean="0">
                <a:solidFill>
                  <a:srgbClr val="0237AE"/>
                </a:solidFill>
              </a:rPr>
              <a:t> </a:t>
            </a:r>
            <a:r>
              <a:rPr lang="sk-SK" sz="2600" b="1" i="1" dirty="0" err="1" smtClean="0">
                <a:solidFill>
                  <a:srgbClr val="0237AE"/>
                </a:solidFill>
              </a:rPr>
              <a:t>description</a:t>
            </a:r>
            <a:r>
              <a:rPr lang="sk-SK" sz="2600" b="1" i="1" dirty="0" smtClean="0">
                <a:solidFill>
                  <a:srgbClr val="0237AE"/>
                </a:solidFill>
              </a:rPr>
              <a:t> </a:t>
            </a:r>
            <a:r>
              <a:rPr lang="sk-SK" sz="2600" b="1" i="1" dirty="0" err="1" smtClean="0">
                <a:solidFill>
                  <a:srgbClr val="0237AE"/>
                </a:solidFill>
              </a:rPr>
              <a:t>of</a:t>
            </a:r>
            <a:r>
              <a:rPr lang="sk-SK" sz="2600" b="1" i="1" dirty="0" smtClean="0">
                <a:solidFill>
                  <a:srgbClr val="0237AE"/>
                </a:solidFill>
              </a:rPr>
              <a:t> </a:t>
            </a:r>
            <a:r>
              <a:rPr lang="sk-SK" sz="2600" b="1" i="1" dirty="0" err="1" smtClean="0">
                <a:solidFill>
                  <a:srgbClr val="0237AE"/>
                </a:solidFill>
              </a:rPr>
              <a:t>the</a:t>
            </a:r>
            <a:r>
              <a:rPr lang="sk-SK" sz="2600" b="1" i="1" dirty="0" smtClean="0">
                <a:solidFill>
                  <a:srgbClr val="0237AE"/>
                </a:solidFill>
              </a:rPr>
              <a:t> </a:t>
            </a:r>
            <a:r>
              <a:rPr lang="sk-SK" sz="2600" b="1" i="1" dirty="0" err="1" smtClean="0">
                <a:solidFill>
                  <a:srgbClr val="0237AE"/>
                </a:solidFill>
              </a:rPr>
              <a:t>project</a:t>
            </a:r>
            <a:r>
              <a:rPr lang="sk-SK" sz="2600" b="1" i="1" dirty="0" smtClean="0">
                <a:solidFill>
                  <a:srgbClr val="0237AE"/>
                </a:solidFill>
              </a:rPr>
              <a:t> “ </a:t>
            </a:r>
            <a:r>
              <a:rPr lang="sk-SK" sz="2600" b="1" i="1" dirty="0" err="1" smtClean="0">
                <a:solidFill>
                  <a:srgbClr val="0237AE"/>
                </a:solidFill>
              </a:rPr>
              <a:t>Technicom</a:t>
            </a:r>
            <a:r>
              <a:rPr lang="sk-SK" sz="2600" b="1" i="1" dirty="0" smtClean="0">
                <a:solidFill>
                  <a:srgbClr val="0237AE"/>
                </a:solidFill>
              </a:rPr>
              <a:t>“</a:t>
            </a:r>
          </a:p>
          <a:p>
            <a:pPr marL="514350" indent="-514350">
              <a:buNone/>
            </a:pPr>
            <a:r>
              <a:rPr lang="sk-SK" sz="2600" b="1" i="1" dirty="0" smtClean="0">
                <a:solidFill>
                  <a:srgbClr val="0237AE"/>
                </a:solidFill>
              </a:rPr>
              <a:t>    -   </a:t>
            </a:r>
            <a:r>
              <a:rPr lang="sk-SK" sz="2600" b="1" i="1" dirty="0" err="1" smtClean="0">
                <a:solidFill>
                  <a:srgbClr val="0237AE"/>
                </a:solidFill>
              </a:rPr>
              <a:t>International</a:t>
            </a:r>
            <a:r>
              <a:rPr lang="sk-SK" sz="2600" b="1" i="1" dirty="0" smtClean="0">
                <a:solidFill>
                  <a:srgbClr val="0237AE"/>
                </a:solidFill>
              </a:rPr>
              <a:t> </a:t>
            </a:r>
            <a:r>
              <a:rPr lang="sk-SK" sz="2600" b="1" i="1" dirty="0" err="1" smtClean="0">
                <a:solidFill>
                  <a:srgbClr val="0237AE"/>
                </a:solidFill>
              </a:rPr>
              <a:t>partnerships</a:t>
            </a:r>
            <a:r>
              <a:rPr lang="sk-SK" sz="2600" b="1" i="1" dirty="0" smtClean="0">
                <a:solidFill>
                  <a:srgbClr val="0237AE"/>
                </a:solidFill>
              </a:rPr>
              <a:t> </a:t>
            </a:r>
            <a:r>
              <a:rPr lang="sk-SK" sz="2600" b="1" i="1" dirty="0" err="1" smtClean="0">
                <a:solidFill>
                  <a:srgbClr val="0237AE"/>
                </a:solidFill>
              </a:rPr>
              <a:t>of</a:t>
            </a:r>
            <a:r>
              <a:rPr lang="sk-SK" sz="2600" b="1" i="1" dirty="0" smtClean="0">
                <a:solidFill>
                  <a:srgbClr val="0237AE"/>
                </a:solidFill>
              </a:rPr>
              <a:t> TUKE </a:t>
            </a:r>
          </a:p>
          <a:p>
            <a:pPr marL="514350" indent="-514350">
              <a:buNone/>
            </a:pPr>
            <a:r>
              <a:rPr lang="sk-SK" sz="2600" b="1" i="1" dirty="0" smtClean="0">
                <a:solidFill>
                  <a:srgbClr val="0237AE"/>
                </a:solidFill>
              </a:rPr>
              <a:t> </a:t>
            </a:r>
          </a:p>
          <a:p>
            <a:pPr marL="514350" indent="-514350">
              <a:buNone/>
            </a:pPr>
            <a:r>
              <a:rPr lang="sk-SK" sz="3600" b="1" i="1" dirty="0" smtClean="0">
                <a:solidFill>
                  <a:srgbClr val="0237AE"/>
                </a:solidFill>
              </a:rPr>
              <a:t>2. </a:t>
            </a:r>
            <a:r>
              <a:rPr lang="sk-SK" sz="3600" b="1" i="1" dirty="0" err="1" smtClean="0">
                <a:solidFill>
                  <a:srgbClr val="0237AE"/>
                </a:solidFill>
              </a:rPr>
              <a:t>Ideas</a:t>
            </a:r>
            <a:r>
              <a:rPr lang="sk-SK" sz="3600" b="1" i="1" dirty="0" smtClean="0">
                <a:solidFill>
                  <a:srgbClr val="0237AE"/>
                </a:solidFill>
              </a:rPr>
              <a:t> </a:t>
            </a:r>
            <a:r>
              <a:rPr lang="sk-SK" sz="3600" b="1" i="1" dirty="0" err="1" smtClean="0">
                <a:solidFill>
                  <a:srgbClr val="0237AE"/>
                </a:solidFill>
              </a:rPr>
              <a:t>of</a:t>
            </a:r>
            <a:r>
              <a:rPr lang="sk-SK" sz="3600" b="1" i="1" dirty="0" smtClean="0">
                <a:solidFill>
                  <a:srgbClr val="0237AE"/>
                </a:solidFill>
              </a:rPr>
              <a:t> </a:t>
            </a:r>
            <a:r>
              <a:rPr lang="sk-SK" sz="3600" b="1" i="1" dirty="0" err="1" smtClean="0">
                <a:solidFill>
                  <a:srgbClr val="0237AE"/>
                </a:solidFill>
              </a:rPr>
              <a:t>the</a:t>
            </a:r>
            <a:r>
              <a:rPr lang="sk-SK" sz="3600" b="1" i="1" dirty="0" smtClean="0">
                <a:solidFill>
                  <a:srgbClr val="0237AE"/>
                </a:solidFill>
              </a:rPr>
              <a:t> </a:t>
            </a:r>
            <a:r>
              <a:rPr lang="sk-SK" sz="3600" b="1" i="1" dirty="0" err="1" smtClean="0">
                <a:solidFill>
                  <a:srgbClr val="0237AE"/>
                </a:solidFill>
              </a:rPr>
              <a:t>project</a:t>
            </a:r>
            <a:r>
              <a:rPr lang="sk-SK" sz="3600" b="1" i="1" dirty="0" smtClean="0">
                <a:solidFill>
                  <a:srgbClr val="0237AE"/>
                </a:solidFill>
              </a:rPr>
              <a:t> </a:t>
            </a:r>
            <a:r>
              <a:rPr lang="sk-SK" sz="3600" b="1" i="1" dirty="0" err="1" smtClean="0">
                <a:solidFill>
                  <a:srgbClr val="0237AE"/>
                </a:solidFill>
              </a:rPr>
              <a:t>focused</a:t>
            </a:r>
            <a:r>
              <a:rPr lang="sk-SK" sz="3600" b="1" i="1" dirty="0" smtClean="0">
                <a:solidFill>
                  <a:srgbClr val="0237AE"/>
                </a:solidFill>
              </a:rPr>
              <a:t> on:</a:t>
            </a:r>
          </a:p>
          <a:p>
            <a:pPr marL="514350" indent="-514350">
              <a:buNone/>
            </a:pPr>
            <a:r>
              <a:rPr lang="sk-SK" sz="3600" b="1" i="1" dirty="0" smtClean="0">
                <a:solidFill>
                  <a:srgbClr val="0237AE"/>
                </a:solidFill>
              </a:rPr>
              <a:t>     </a:t>
            </a:r>
            <a:r>
              <a:rPr lang="en-US" sz="3000" b="1" i="1" dirty="0" smtClean="0">
                <a:solidFill>
                  <a:srgbClr val="0237AE"/>
                </a:solidFill>
              </a:rPr>
              <a:t>Enhancing the competitiveness of young researchers and doctoral students in the fields of mechanical, manufacturing and industrial engineering</a:t>
            </a:r>
            <a:endParaRPr lang="en-GB" sz="3000" b="1" i="1" dirty="0" smtClean="0">
              <a:solidFill>
                <a:srgbClr val="0237AE"/>
              </a:solidFill>
            </a:endParaRPr>
          </a:p>
          <a:p>
            <a:pPr marL="514350" indent="-514350">
              <a:buNone/>
            </a:pPr>
            <a:endParaRPr lang="en-US" sz="3800" b="1" i="1" dirty="0" smtClean="0">
              <a:solidFill>
                <a:srgbClr val="0237AE"/>
              </a:solidFill>
            </a:endParaRPr>
          </a:p>
          <a:p>
            <a:pPr>
              <a:buNone/>
            </a:pPr>
            <a:endParaRPr lang="sk-SK" b="1" i="1" dirty="0" smtClean="0">
              <a:solidFill>
                <a:schemeClr val="bg2">
                  <a:lumMod val="10000"/>
                </a:schemeClr>
              </a:solidFill>
            </a:endParaRPr>
          </a:p>
        </p:txBody>
      </p:sp>
      <p:sp>
        <p:nvSpPr>
          <p:cNvPr id="12" name="Zástupný symbol pro číslo snímku 11"/>
          <p:cNvSpPr>
            <a:spLocks noGrp="1"/>
          </p:cNvSpPr>
          <p:nvPr>
            <p:ph type="sldNum" sz="quarter" idx="12"/>
          </p:nvPr>
        </p:nvSpPr>
        <p:spPr/>
        <p:txBody>
          <a:bodyPr/>
          <a:lstStyle/>
          <a:p>
            <a:fld id="{5D24649A-EE48-46B8-9D2C-71A08924E529}" type="slidenum">
              <a:rPr lang="sk-SK" smtClean="0"/>
              <a:pPr/>
              <a:t>2</a:t>
            </a:fld>
            <a:endParaRPr lang="sk-SK"/>
          </a:p>
        </p:txBody>
      </p:sp>
      <p:pic>
        <p:nvPicPr>
          <p:cNvPr id="13" name="Obrázok 12"/>
          <p:cNvPicPr>
            <a:picLocks noChangeAspect="1"/>
          </p:cNvPicPr>
          <p:nvPr/>
        </p:nvPicPr>
        <p:blipFill rotWithShape="1">
          <a:blip r:embed="rId7" cstate="print">
            <a:duotone>
              <a:prstClr val="black"/>
              <a:schemeClr val="accent4">
                <a:tint val="45000"/>
                <a:satMod val="400000"/>
              </a:schemeClr>
            </a:duotone>
            <a:extLst>
              <a:ext uri="{28A0092B-C50C-407E-A947-70E740481C1C}">
                <a14:useLocalDpi xmlns:a14="http://schemas.microsoft.com/office/drawing/2010/main" xmlns="" val="0"/>
              </a:ext>
            </a:extLst>
          </a:blip>
          <a:srcRect b="84126"/>
          <a:stretch/>
        </p:blipFill>
        <p:spPr bwMode="auto">
          <a:xfrm>
            <a:off x="9547" y="0"/>
            <a:ext cx="8961990" cy="908700"/>
          </a:xfrm>
          <a:prstGeom prst="rect">
            <a:avLst/>
          </a:prstGeom>
        </p:spPr>
      </p:pic>
      <p:sp>
        <p:nvSpPr>
          <p:cNvPr id="16" name="Obdĺžnik 15"/>
          <p:cNvSpPr/>
          <p:nvPr/>
        </p:nvSpPr>
        <p:spPr>
          <a:xfrm>
            <a:off x="0" y="0"/>
            <a:ext cx="8964487" cy="707886"/>
          </a:xfrm>
          <a:prstGeom prst="rect">
            <a:avLst/>
          </a:prstGeom>
        </p:spPr>
        <p:txBody>
          <a:bodyPr wrap="square">
            <a:spAutoFit/>
          </a:bodyPr>
          <a:lstStyle/>
          <a:p>
            <a:pPr algn="ctr"/>
            <a:r>
              <a:rPr lang="en-US" sz="4000" b="1" dirty="0" smtClean="0">
                <a:solidFill>
                  <a:schemeClr val="bg1"/>
                </a:solidFill>
              </a:rPr>
              <a:t>Agenda of Presentation</a:t>
            </a:r>
          </a:p>
        </p:txBody>
      </p:sp>
    </p:spTree>
    <p:extLst>
      <p:ext uri="{BB962C8B-B14F-4D97-AF65-F5344CB8AC3E}">
        <p14:creationId xmlns:p14="http://schemas.microsoft.com/office/powerpoint/2010/main" xmlns="" val="4286328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3"/>
          <p:cNvGrpSpPr/>
          <p:nvPr/>
        </p:nvGrpSpPr>
        <p:grpSpPr>
          <a:xfrm>
            <a:off x="0" y="0"/>
            <a:ext cx="9144000" cy="830997"/>
            <a:chOff x="-186584" y="-113040"/>
            <a:chExt cx="9327935" cy="830997"/>
          </a:xfrm>
        </p:grpSpPr>
        <p:pic>
          <p:nvPicPr>
            <p:cNvPr id="10" name="Obrázok 9"/>
            <p:cNvPicPr>
              <a:picLocks noChangeAspect="1"/>
            </p:cNvPicPr>
            <p:nvPr/>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xmlns="" val="0"/>
                </a:ext>
              </a:extLst>
            </a:blip>
            <a:srcRect b="84126"/>
            <a:stretch/>
          </p:blipFill>
          <p:spPr bwMode="auto">
            <a:xfrm>
              <a:off x="-186584" y="-113040"/>
              <a:ext cx="9327935" cy="548680"/>
            </a:xfrm>
            <a:prstGeom prst="rect">
              <a:avLst/>
            </a:prstGeom>
          </p:spPr>
        </p:pic>
        <p:sp>
          <p:nvSpPr>
            <p:cNvPr id="6" name="BlokTextu 5"/>
            <p:cNvSpPr txBox="1">
              <a:spLocks noChangeArrowheads="1"/>
            </p:cNvSpPr>
            <p:nvPr/>
          </p:nvSpPr>
          <p:spPr bwMode="auto">
            <a:xfrm>
              <a:off x="-186584" y="-113040"/>
              <a:ext cx="9327935" cy="830997"/>
            </a:xfrm>
            <a:prstGeom prst="rect">
              <a:avLst/>
            </a:prstGeom>
            <a:noFill/>
            <a:ln w="9525">
              <a:noFill/>
              <a:miter lim="800000"/>
              <a:headEnd/>
              <a:tailEnd/>
            </a:ln>
          </p:spPr>
          <p:txBody>
            <a:bodyPr wrap="square">
              <a:spAutoFit/>
            </a:bodyPr>
            <a:lstStyle/>
            <a:p>
              <a:pPr algn="ctr"/>
              <a:r>
                <a:rPr lang="en-US" sz="2400" b="1" i="1" dirty="0" smtClean="0">
                  <a:solidFill>
                    <a:schemeClr val="bg1"/>
                  </a:solidFill>
                </a:rPr>
                <a:t>Presentation of Project Ideas</a:t>
              </a:r>
            </a:p>
            <a:p>
              <a:pPr algn="ctr"/>
              <a:endParaRPr lang="en-US" sz="2400" b="1" i="1" dirty="0">
                <a:solidFill>
                  <a:schemeClr val="bg1"/>
                </a:solidFill>
              </a:endParaRPr>
            </a:p>
          </p:txBody>
        </p:sp>
      </p:grpSp>
      <p:sp>
        <p:nvSpPr>
          <p:cNvPr id="18" name="BlokTextu 17"/>
          <p:cNvSpPr txBox="1"/>
          <p:nvPr/>
        </p:nvSpPr>
        <p:spPr>
          <a:xfrm>
            <a:off x="-10493" y="548680"/>
            <a:ext cx="8424936" cy="830997"/>
          </a:xfrm>
          <a:prstGeom prst="rect">
            <a:avLst/>
          </a:prstGeom>
          <a:noFill/>
        </p:spPr>
        <p:txBody>
          <a:bodyPr wrap="square" rtlCol="0">
            <a:spAutoFit/>
          </a:bodyPr>
          <a:lstStyle/>
          <a:p>
            <a:r>
              <a:rPr lang="en-US" sz="2400" b="1" i="1" dirty="0" smtClean="0">
                <a:solidFill>
                  <a:srgbClr val="0237AE"/>
                </a:solidFill>
              </a:rPr>
              <a:t>Brief Introduction of TUKE </a:t>
            </a:r>
          </a:p>
          <a:p>
            <a:endParaRPr lang="sk-SK" sz="2400" dirty="0"/>
          </a:p>
        </p:txBody>
      </p:sp>
      <p:sp>
        <p:nvSpPr>
          <p:cNvPr id="19" name="BlokTextu 18"/>
          <p:cNvSpPr txBox="1"/>
          <p:nvPr/>
        </p:nvSpPr>
        <p:spPr>
          <a:xfrm>
            <a:off x="4071934" y="1285860"/>
            <a:ext cx="4320480" cy="2554545"/>
          </a:xfrm>
          <a:prstGeom prst="rect">
            <a:avLst/>
          </a:prstGeom>
          <a:noFill/>
        </p:spPr>
        <p:txBody>
          <a:bodyPr wrap="square" rtlCol="0">
            <a:spAutoFit/>
          </a:bodyPr>
          <a:lstStyle/>
          <a:p>
            <a:r>
              <a:rPr lang="en-US" sz="1600" dirty="0" smtClean="0"/>
              <a:t>Faculty of Metallurgy</a:t>
            </a:r>
          </a:p>
          <a:p>
            <a:r>
              <a:rPr lang="en-US" sz="1600" dirty="0" smtClean="0"/>
              <a:t>Faculty of Mechanical Engineering</a:t>
            </a:r>
          </a:p>
          <a:p>
            <a:r>
              <a:rPr lang="en-US" sz="1600" dirty="0" smtClean="0"/>
              <a:t>Faculty of Electrical Engineering and Informatics</a:t>
            </a:r>
          </a:p>
          <a:p>
            <a:r>
              <a:rPr lang="en-US" sz="1600" dirty="0" smtClean="0"/>
              <a:t>Faculty of Civil Engineering</a:t>
            </a:r>
          </a:p>
          <a:p>
            <a:r>
              <a:rPr lang="en-US" sz="1600" dirty="0" smtClean="0"/>
              <a:t>Faculty of Economics, </a:t>
            </a:r>
          </a:p>
          <a:p>
            <a:r>
              <a:rPr lang="en-US" sz="1600" dirty="0" smtClean="0"/>
              <a:t>Faculty of Manufacturing Technologies</a:t>
            </a:r>
          </a:p>
          <a:p>
            <a:r>
              <a:rPr lang="en-US" sz="1600" dirty="0" smtClean="0"/>
              <a:t>Faculty of Arts</a:t>
            </a:r>
          </a:p>
          <a:p>
            <a:r>
              <a:rPr lang="en-US" sz="1600" dirty="0" smtClean="0"/>
              <a:t>Faculty of Aeronautics</a:t>
            </a:r>
            <a:endParaRPr lang="sk-SK" sz="1600" dirty="0" smtClean="0"/>
          </a:p>
          <a:p>
            <a:r>
              <a:rPr lang="en-US" sz="1600" dirty="0" smtClean="0"/>
              <a:t>Faculty of Mining, Ecology, Process Control and</a:t>
            </a:r>
            <a:endParaRPr lang="sk-SK" sz="1600" dirty="0" smtClean="0"/>
          </a:p>
          <a:p>
            <a:r>
              <a:rPr lang="sk-SK" sz="1600" dirty="0" smtClean="0"/>
              <a:t>                 </a:t>
            </a:r>
            <a:r>
              <a:rPr lang="en-US" sz="1600" dirty="0" smtClean="0"/>
              <a:t> Geo</a:t>
            </a:r>
            <a:r>
              <a:rPr lang="sk-SK" sz="1600" dirty="0" smtClean="0"/>
              <a:t>-</a:t>
            </a:r>
            <a:r>
              <a:rPr lang="en-US" sz="1600" dirty="0" smtClean="0"/>
              <a:t>technology</a:t>
            </a:r>
          </a:p>
        </p:txBody>
      </p:sp>
      <p:pic>
        <p:nvPicPr>
          <p:cNvPr id="77826" name="Picture 2"/>
          <p:cNvPicPr>
            <a:picLocks noChangeAspect="1" noChangeArrowheads="1"/>
          </p:cNvPicPr>
          <p:nvPr/>
        </p:nvPicPr>
        <p:blipFill>
          <a:blip r:embed="rId4" cstate="print"/>
          <a:srcRect/>
          <a:stretch>
            <a:fillRect/>
          </a:stretch>
        </p:blipFill>
        <p:spPr bwMode="auto">
          <a:xfrm>
            <a:off x="251520" y="980728"/>
            <a:ext cx="3683694" cy="2560315"/>
          </a:xfrm>
          <a:prstGeom prst="rect">
            <a:avLst/>
          </a:prstGeom>
          <a:noFill/>
          <a:ln w="9525">
            <a:noFill/>
            <a:miter lim="800000"/>
            <a:headEnd/>
            <a:tailEnd/>
          </a:ln>
        </p:spPr>
      </p:pic>
      <p:sp>
        <p:nvSpPr>
          <p:cNvPr id="16" name="BlokTextu 15"/>
          <p:cNvSpPr txBox="1"/>
          <p:nvPr/>
        </p:nvSpPr>
        <p:spPr>
          <a:xfrm>
            <a:off x="4143340" y="571480"/>
            <a:ext cx="5000660" cy="707886"/>
          </a:xfrm>
          <a:prstGeom prst="rect">
            <a:avLst/>
          </a:prstGeom>
          <a:solidFill>
            <a:schemeClr val="tx2">
              <a:lumMod val="20000"/>
              <a:lumOff val="80000"/>
            </a:schemeClr>
          </a:solidFill>
        </p:spPr>
        <p:txBody>
          <a:bodyPr wrap="square" rtlCol="0">
            <a:spAutoFit/>
          </a:bodyPr>
          <a:lstStyle/>
          <a:p>
            <a:r>
              <a:rPr lang="sk-SK" sz="2000" dirty="0" smtClean="0"/>
              <a:t>T</a:t>
            </a:r>
            <a:r>
              <a:rPr lang="en-US" sz="2000" dirty="0" smtClean="0"/>
              <a:t>he Technical University of </a:t>
            </a:r>
            <a:r>
              <a:rPr lang="en-US" sz="2000" dirty="0" err="1" smtClean="0"/>
              <a:t>Košice</a:t>
            </a:r>
            <a:r>
              <a:rPr lang="en-US" sz="2000" dirty="0" smtClean="0"/>
              <a:t> was founded in </a:t>
            </a:r>
            <a:r>
              <a:rPr lang="en-US" sz="2000" b="1" dirty="0" smtClean="0"/>
              <a:t>1952</a:t>
            </a:r>
            <a:endParaRPr lang="sk-SK" sz="2000" dirty="0"/>
          </a:p>
        </p:txBody>
      </p:sp>
      <p:sp>
        <p:nvSpPr>
          <p:cNvPr id="11" name="BlokTextu 10"/>
          <p:cNvSpPr txBox="1"/>
          <p:nvPr/>
        </p:nvSpPr>
        <p:spPr>
          <a:xfrm>
            <a:off x="285720" y="3786190"/>
            <a:ext cx="8858280" cy="2862322"/>
          </a:xfrm>
          <a:prstGeom prst="rect">
            <a:avLst/>
          </a:prstGeom>
          <a:solidFill>
            <a:schemeClr val="accent1">
              <a:lumMod val="20000"/>
              <a:lumOff val="80000"/>
            </a:schemeClr>
          </a:solidFill>
        </p:spPr>
        <p:txBody>
          <a:bodyPr wrap="square" rtlCol="0">
            <a:spAutoFit/>
          </a:bodyPr>
          <a:lstStyle/>
          <a:p>
            <a:r>
              <a:rPr lang="sk-SK" dirty="0" err="1" smtClean="0"/>
              <a:t>Currently</a:t>
            </a:r>
            <a:r>
              <a:rPr lang="sk-SK" dirty="0" smtClean="0"/>
              <a:t> ,</a:t>
            </a:r>
            <a:r>
              <a:rPr lang="sk-SK" dirty="0" err="1" smtClean="0"/>
              <a:t>the</a:t>
            </a:r>
            <a:r>
              <a:rPr lang="sk-SK" dirty="0" smtClean="0"/>
              <a:t> most </a:t>
            </a:r>
            <a:r>
              <a:rPr lang="sk-SK" dirty="0" err="1" smtClean="0"/>
              <a:t>important</a:t>
            </a:r>
            <a:r>
              <a:rPr lang="sk-SK" dirty="0" smtClean="0"/>
              <a:t> </a:t>
            </a:r>
            <a:r>
              <a:rPr lang="sk-SK" dirty="0" err="1" smtClean="0"/>
              <a:t>project</a:t>
            </a:r>
            <a:r>
              <a:rPr lang="sk-SK" dirty="0" smtClean="0"/>
              <a:t> </a:t>
            </a:r>
            <a:r>
              <a:rPr lang="sk-SK" dirty="0" err="1" smtClean="0"/>
              <a:t>at</a:t>
            </a:r>
            <a:r>
              <a:rPr lang="sk-SK" dirty="0" smtClean="0"/>
              <a:t> </a:t>
            </a:r>
            <a:r>
              <a:rPr lang="sk-SK" dirty="0" err="1" smtClean="0"/>
              <a:t>the</a:t>
            </a:r>
            <a:r>
              <a:rPr lang="sk-SK" dirty="0" smtClean="0"/>
              <a:t> </a:t>
            </a:r>
            <a:r>
              <a:rPr lang="sk-SK" dirty="0" err="1" smtClean="0"/>
              <a:t>universit</a:t>
            </a:r>
            <a:r>
              <a:rPr lang="sk-SK" dirty="0" smtClean="0"/>
              <a:t> </a:t>
            </a:r>
            <a:r>
              <a:rPr lang="sk-SK" dirty="0" err="1" smtClean="0"/>
              <a:t>is:</a:t>
            </a:r>
            <a:r>
              <a:rPr lang="sk-SK" b="1" dirty="0" err="1" smtClean="0"/>
              <a:t>University</a:t>
            </a:r>
            <a:r>
              <a:rPr lang="sk-SK" b="1" dirty="0" smtClean="0"/>
              <a:t> </a:t>
            </a:r>
            <a:r>
              <a:rPr lang="sk-SK" b="1" dirty="0" err="1" smtClean="0"/>
              <a:t>Science</a:t>
            </a:r>
            <a:r>
              <a:rPr lang="sk-SK" b="1" dirty="0" smtClean="0"/>
              <a:t> Park </a:t>
            </a:r>
            <a:r>
              <a:rPr lang="sk-SK" b="1" dirty="0" err="1" smtClean="0"/>
              <a:t>Technicom</a:t>
            </a:r>
            <a:endParaRPr lang="sk-SK" b="1" dirty="0" smtClean="0"/>
          </a:p>
          <a:p>
            <a:r>
              <a:rPr lang="en-US" dirty="0" smtClean="0"/>
              <a:t>Partners of the project: </a:t>
            </a:r>
            <a:endParaRPr lang="sk-SK" dirty="0" smtClean="0"/>
          </a:p>
          <a:p>
            <a:r>
              <a:rPr lang="sk-SK" b="1" dirty="0" smtClean="0">
                <a:solidFill>
                  <a:srgbClr val="0237AE"/>
                </a:solidFill>
              </a:rPr>
              <a:t>- </a:t>
            </a:r>
            <a:r>
              <a:rPr lang="sk-SK" b="1" dirty="0" err="1" smtClean="0">
                <a:solidFill>
                  <a:srgbClr val="0237AE"/>
                </a:solidFill>
              </a:rPr>
              <a:t>Technical</a:t>
            </a:r>
            <a:r>
              <a:rPr lang="sk-SK" b="1" dirty="0" smtClean="0">
                <a:solidFill>
                  <a:srgbClr val="0237AE"/>
                </a:solidFill>
              </a:rPr>
              <a:t> </a:t>
            </a:r>
            <a:r>
              <a:rPr lang="sk-SK" b="1" dirty="0" err="1" smtClean="0">
                <a:solidFill>
                  <a:srgbClr val="0237AE"/>
                </a:solidFill>
              </a:rPr>
              <a:t>University</a:t>
            </a:r>
            <a:r>
              <a:rPr lang="sk-SK" b="1" dirty="0" smtClean="0">
                <a:solidFill>
                  <a:srgbClr val="0237AE"/>
                </a:solidFill>
              </a:rPr>
              <a:t> </a:t>
            </a:r>
            <a:r>
              <a:rPr lang="sk-SK" b="1" dirty="0" err="1" smtClean="0">
                <a:solidFill>
                  <a:srgbClr val="0237AE"/>
                </a:solidFill>
              </a:rPr>
              <a:t>of</a:t>
            </a:r>
            <a:r>
              <a:rPr lang="sk-SK" b="1" dirty="0" smtClean="0">
                <a:solidFill>
                  <a:srgbClr val="0237AE"/>
                </a:solidFill>
              </a:rPr>
              <a:t> </a:t>
            </a:r>
            <a:r>
              <a:rPr lang="sk-SK" b="1" dirty="0" err="1" smtClean="0">
                <a:solidFill>
                  <a:srgbClr val="0237AE"/>
                </a:solidFill>
              </a:rPr>
              <a:t>Kosice</a:t>
            </a:r>
            <a:r>
              <a:rPr lang="sk-SK" b="1" dirty="0" smtClean="0">
                <a:solidFill>
                  <a:srgbClr val="0237AE"/>
                </a:solidFill>
              </a:rPr>
              <a:t> </a:t>
            </a:r>
            <a:r>
              <a:rPr lang="sk-SK" dirty="0" smtClean="0"/>
              <a:t>– </a:t>
            </a:r>
            <a:r>
              <a:rPr lang="sk-SK" dirty="0" err="1" smtClean="0"/>
              <a:t>lead</a:t>
            </a:r>
            <a:r>
              <a:rPr lang="sk-SK" dirty="0" smtClean="0"/>
              <a:t> partner</a:t>
            </a:r>
          </a:p>
          <a:p>
            <a:r>
              <a:rPr lang="sk-SK" dirty="0" smtClean="0"/>
              <a:t>- </a:t>
            </a:r>
            <a:r>
              <a:rPr lang="en-US" b="1" dirty="0" err="1" smtClean="0">
                <a:solidFill>
                  <a:srgbClr val="0237AE"/>
                </a:solidFill>
              </a:rPr>
              <a:t>Pavol</a:t>
            </a:r>
            <a:r>
              <a:rPr lang="en-US" b="1" dirty="0" smtClean="0">
                <a:solidFill>
                  <a:srgbClr val="0237AE"/>
                </a:solidFill>
              </a:rPr>
              <a:t> </a:t>
            </a:r>
            <a:r>
              <a:rPr lang="en-US" b="1" dirty="0" err="1" smtClean="0">
                <a:solidFill>
                  <a:srgbClr val="0237AE"/>
                </a:solidFill>
              </a:rPr>
              <a:t>Jozef</a:t>
            </a:r>
            <a:r>
              <a:rPr lang="en-US" b="1" dirty="0" smtClean="0">
                <a:solidFill>
                  <a:srgbClr val="0237AE"/>
                </a:solidFill>
              </a:rPr>
              <a:t> </a:t>
            </a:r>
            <a:r>
              <a:rPr lang="en-US" b="1" dirty="0" err="1" smtClean="0">
                <a:solidFill>
                  <a:srgbClr val="0237AE"/>
                </a:solidFill>
              </a:rPr>
              <a:t>šafarik</a:t>
            </a:r>
            <a:r>
              <a:rPr lang="en-US" b="1" dirty="0" smtClean="0">
                <a:solidFill>
                  <a:srgbClr val="0237AE"/>
                </a:solidFill>
              </a:rPr>
              <a:t> University in </a:t>
            </a:r>
            <a:r>
              <a:rPr lang="en-US" b="1" dirty="0" err="1" smtClean="0">
                <a:solidFill>
                  <a:srgbClr val="0237AE"/>
                </a:solidFill>
              </a:rPr>
              <a:t>Košice</a:t>
            </a:r>
            <a:r>
              <a:rPr lang="sk-SK" b="1" dirty="0" smtClean="0">
                <a:solidFill>
                  <a:srgbClr val="0237AE"/>
                </a:solidFill>
              </a:rPr>
              <a:t> </a:t>
            </a:r>
            <a:r>
              <a:rPr lang="sk-SK" dirty="0" smtClean="0"/>
              <a:t>– partner</a:t>
            </a:r>
            <a:endParaRPr lang="sk-SK" b="1" dirty="0" smtClean="0">
              <a:solidFill>
                <a:srgbClr val="0237AE"/>
              </a:solidFill>
            </a:endParaRPr>
          </a:p>
          <a:p>
            <a:r>
              <a:rPr lang="sk-SK" dirty="0" smtClean="0"/>
              <a:t>- </a:t>
            </a:r>
            <a:r>
              <a:rPr lang="en-US" b="1" dirty="0" smtClean="0">
                <a:solidFill>
                  <a:srgbClr val="0237AE"/>
                </a:solidFill>
              </a:rPr>
              <a:t>University of </a:t>
            </a:r>
            <a:r>
              <a:rPr lang="en-US" b="1" dirty="0" err="1" smtClean="0">
                <a:solidFill>
                  <a:srgbClr val="0237AE"/>
                </a:solidFill>
              </a:rPr>
              <a:t>Prešov</a:t>
            </a:r>
            <a:r>
              <a:rPr lang="en-US" b="1" dirty="0" smtClean="0">
                <a:solidFill>
                  <a:srgbClr val="0237AE"/>
                </a:solidFill>
              </a:rPr>
              <a:t> </a:t>
            </a:r>
            <a:r>
              <a:rPr lang="sk-SK" dirty="0" smtClean="0"/>
              <a:t>– partner</a:t>
            </a:r>
            <a:endParaRPr lang="sk-SK" b="1" dirty="0" smtClean="0">
              <a:solidFill>
                <a:srgbClr val="0237AE"/>
              </a:solidFill>
            </a:endParaRPr>
          </a:p>
          <a:p>
            <a:r>
              <a:rPr lang="en-US" dirty="0" smtClean="0"/>
              <a:t>Total budget of the project is 41 735 688,04 EUR.</a:t>
            </a:r>
            <a:endParaRPr lang="sk-SK" dirty="0" smtClean="0"/>
          </a:p>
          <a:p>
            <a:r>
              <a:rPr lang="sk-SK" dirty="0" smtClean="0"/>
              <a:t>Project f</a:t>
            </a:r>
            <a:r>
              <a:rPr lang="en-US" dirty="0" err="1" smtClean="0"/>
              <a:t>ocus</a:t>
            </a:r>
            <a:r>
              <a:rPr lang="sk-SK" dirty="0" smtClean="0"/>
              <a:t>: </a:t>
            </a:r>
          </a:p>
          <a:p>
            <a:r>
              <a:rPr lang="sk-SK" dirty="0" smtClean="0"/>
              <a:t>-</a:t>
            </a:r>
            <a:r>
              <a:rPr lang="sk-SK" dirty="0" smtClean="0">
                <a:solidFill>
                  <a:srgbClr val="0237AE"/>
                </a:solidFill>
              </a:rPr>
              <a:t> </a:t>
            </a:r>
            <a:r>
              <a:rPr lang="en-US" dirty="0" smtClean="0">
                <a:solidFill>
                  <a:srgbClr val="0237AE"/>
                </a:solidFill>
              </a:rPr>
              <a:t>Building </a:t>
            </a:r>
            <a:r>
              <a:rPr lang="en-US" dirty="0" err="1" smtClean="0">
                <a:solidFill>
                  <a:srgbClr val="0237AE"/>
                </a:solidFill>
              </a:rPr>
              <a:t>th</a:t>
            </a:r>
            <a:r>
              <a:rPr lang="sk-SK" dirty="0" smtClean="0">
                <a:solidFill>
                  <a:srgbClr val="0237AE"/>
                </a:solidFill>
              </a:rPr>
              <a:t>e</a:t>
            </a:r>
            <a:r>
              <a:rPr lang="en-US" dirty="0" smtClean="0">
                <a:solidFill>
                  <a:srgbClr val="0237AE"/>
                </a:solidFill>
              </a:rPr>
              <a:t> functional infrastructure of the park </a:t>
            </a:r>
            <a:endParaRPr lang="sk-SK" dirty="0" smtClean="0">
              <a:solidFill>
                <a:srgbClr val="0237AE"/>
              </a:solidFill>
            </a:endParaRPr>
          </a:p>
          <a:p>
            <a:pPr>
              <a:buFontTx/>
              <a:buChar char="-"/>
            </a:pPr>
            <a:r>
              <a:rPr lang="sk-SK" dirty="0" err="1" smtClean="0">
                <a:solidFill>
                  <a:srgbClr val="0237AE"/>
                </a:solidFill>
              </a:rPr>
              <a:t>Support</a:t>
            </a:r>
            <a:r>
              <a:rPr lang="sk-SK" dirty="0" smtClean="0">
                <a:solidFill>
                  <a:srgbClr val="0237AE"/>
                </a:solidFill>
              </a:rPr>
              <a:t> </a:t>
            </a:r>
            <a:r>
              <a:rPr lang="en-US" dirty="0" smtClean="0">
                <a:solidFill>
                  <a:srgbClr val="0237AE"/>
                </a:solidFill>
              </a:rPr>
              <a:t>of innovation-based companies in the form of "spin-off" or "start-up".</a:t>
            </a:r>
            <a:endParaRPr lang="sk-SK" dirty="0" smtClean="0">
              <a:solidFill>
                <a:srgbClr val="0237AE"/>
              </a:solidFill>
            </a:endParaRPr>
          </a:p>
          <a:p>
            <a:pPr>
              <a:buFontTx/>
              <a:buChar char="-"/>
            </a:pPr>
            <a:r>
              <a:rPr lang="en-US" dirty="0" smtClean="0">
                <a:solidFill>
                  <a:srgbClr val="0237AE"/>
                </a:solidFill>
              </a:rPr>
              <a:t> State-of-the-art applied research and development in the five selected scientific disciplines:</a:t>
            </a:r>
            <a:endParaRPr lang="en-US" dirty="0">
              <a:solidFill>
                <a:srgbClr val="0237AE"/>
              </a:solidFill>
            </a:endParaRPr>
          </a:p>
        </p:txBody>
      </p:sp>
      <p:pic>
        <p:nvPicPr>
          <p:cNvPr id="46081" name="Picture 1"/>
          <p:cNvPicPr>
            <a:picLocks noChangeAspect="1" noChangeArrowheads="1"/>
          </p:cNvPicPr>
          <p:nvPr/>
        </p:nvPicPr>
        <p:blipFill>
          <a:blip r:embed="rId5" cstate="print"/>
          <a:srcRect/>
          <a:stretch>
            <a:fillRect/>
          </a:stretch>
        </p:blipFill>
        <p:spPr bwMode="auto">
          <a:xfrm>
            <a:off x="5500694" y="4214818"/>
            <a:ext cx="3200405" cy="1638301"/>
          </a:xfrm>
          <a:prstGeom prst="rect">
            <a:avLst/>
          </a:prstGeom>
          <a:noFill/>
          <a:ln w="9525">
            <a:noFill/>
            <a:miter lim="800000"/>
            <a:headEnd/>
            <a:tailEnd/>
          </a:ln>
          <a:effectLst/>
        </p:spPr>
      </p:pic>
      <p:cxnSp>
        <p:nvCxnSpPr>
          <p:cNvPr id="13" name="Rovná spojovacia šípka 12"/>
          <p:cNvCxnSpPr/>
          <p:nvPr/>
        </p:nvCxnSpPr>
        <p:spPr>
          <a:xfrm flipV="1">
            <a:off x="5072066" y="5643578"/>
            <a:ext cx="428628" cy="21431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6248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3"/>
          <p:cNvGrpSpPr/>
          <p:nvPr/>
        </p:nvGrpSpPr>
        <p:grpSpPr>
          <a:xfrm>
            <a:off x="0" y="0"/>
            <a:ext cx="9144000" cy="830997"/>
            <a:chOff x="-186584" y="-113040"/>
            <a:chExt cx="9327935" cy="830997"/>
          </a:xfrm>
        </p:grpSpPr>
        <p:pic>
          <p:nvPicPr>
            <p:cNvPr id="10" name="Obrázok 9"/>
            <p:cNvPicPr>
              <a:picLocks noChangeAspect="1"/>
            </p:cNvPicPr>
            <p:nvPr/>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xmlns="" val="0"/>
                </a:ext>
              </a:extLst>
            </a:blip>
            <a:srcRect b="84126"/>
            <a:stretch/>
          </p:blipFill>
          <p:spPr bwMode="auto">
            <a:xfrm>
              <a:off x="-186584" y="-113040"/>
              <a:ext cx="9327935" cy="548680"/>
            </a:xfrm>
            <a:prstGeom prst="rect">
              <a:avLst/>
            </a:prstGeom>
          </p:spPr>
        </p:pic>
        <p:sp>
          <p:nvSpPr>
            <p:cNvPr id="6" name="BlokTextu 5"/>
            <p:cNvSpPr txBox="1">
              <a:spLocks noChangeArrowheads="1"/>
            </p:cNvSpPr>
            <p:nvPr/>
          </p:nvSpPr>
          <p:spPr bwMode="auto">
            <a:xfrm>
              <a:off x="-186584" y="-113040"/>
              <a:ext cx="9327935" cy="830997"/>
            </a:xfrm>
            <a:prstGeom prst="rect">
              <a:avLst/>
            </a:prstGeom>
            <a:noFill/>
            <a:ln w="9525">
              <a:noFill/>
              <a:miter lim="800000"/>
              <a:headEnd/>
              <a:tailEnd/>
            </a:ln>
          </p:spPr>
          <p:txBody>
            <a:bodyPr wrap="square">
              <a:spAutoFit/>
            </a:bodyPr>
            <a:lstStyle/>
            <a:p>
              <a:pPr algn="ctr"/>
              <a:r>
                <a:rPr lang="en-US" sz="2400" b="1" i="1" dirty="0" smtClean="0">
                  <a:solidFill>
                    <a:schemeClr val="bg1"/>
                  </a:solidFill>
                </a:rPr>
                <a:t>Presentation of Project Ideas</a:t>
              </a:r>
            </a:p>
            <a:p>
              <a:pPr algn="ctr"/>
              <a:endParaRPr lang="en-US" sz="2400" b="1" i="1" dirty="0">
                <a:solidFill>
                  <a:schemeClr val="bg1"/>
                </a:solidFill>
              </a:endParaRPr>
            </a:p>
          </p:txBody>
        </p:sp>
      </p:grpSp>
      <p:sp>
        <p:nvSpPr>
          <p:cNvPr id="12" name="BlokTextu 11"/>
          <p:cNvSpPr txBox="1"/>
          <p:nvPr/>
        </p:nvSpPr>
        <p:spPr>
          <a:xfrm>
            <a:off x="285720" y="1214422"/>
            <a:ext cx="8429684" cy="5262979"/>
          </a:xfrm>
          <a:prstGeom prst="rect">
            <a:avLst/>
          </a:prstGeom>
          <a:solidFill>
            <a:schemeClr val="accent5">
              <a:lumMod val="20000"/>
              <a:lumOff val="80000"/>
            </a:schemeClr>
          </a:solidFill>
        </p:spPr>
        <p:txBody>
          <a:bodyPr wrap="square" rtlCol="0">
            <a:spAutoFit/>
          </a:bodyPr>
          <a:lstStyle/>
          <a:p>
            <a:pPr marL="571500" indent="-571500">
              <a:buAutoNum type="romanUcParenBoth"/>
            </a:pPr>
            <a:r>
              <a:rPr lang="en-US" sz="2800" dirty="0" smtClean="0"/>
              <a:t>Information and communication technologies,</a:t>
            </a:r>
            <a:endParaRPr lang="sk-SK" sz="2800" dirty="0" smtClean="0"/>
          </a:p>
          <a:p>
            <a:pPr marL="571500" indent="-571500"/>
            <a:endParaRPr lang="sk-SK" sz="2800" dirty="0" smtClean="0"/>
          </a:p>
          <a:p>
            <a:pPr marL="571500" indent="-571500"/>
            <a:r>
              <a:rPr lang="en-US" sz="2800" dirty="0" smtClean="0"/>
              <a:t>(II) </a:t>
            </a:r>
            <a:r>
              <a:rPr lang="sk-SK" sz="2800" dirty="0" smtClean="0"/>
              <a:t> </a:t>
            </a:r>
            <a:r>
              <a:rPr lang="en-US" sz="2800" dirty="0" smtClean="0"/>
              <a:t>Electrical engineering, automation and control systems,</a:t>
            </a:r>
            <a:endParaRPr lang="sk-SK" sz="2800" dirty="0" smtClean="0"/>
          </a:p>
          <a:p>
            <a:pPr marL="571500" indent="-571500"/>
            <a:endParaRPr lang="sk-SK" sz="2800" dirty="0" smtClean="0"/>
          </a:p>
          <a:p>
            <a:pPr marL="571500" indent="-571500"/>
            <a:r>
              <a:rPr lang="en-US" sz="2800" dirty="0" smtClean="0"/>
              <a:t>(III) Mechanical engineering,</a:t>
            </a:r>
            <a:br>
              <a:rPr lang="en-US" sz="2800" dirty="0" smtClean="0"/>
            </a:br>
            <a:endParaRPr lang="sk-SK" sz="2800" dirty="0" smtClean="0"/>
          </a:p>
          <a:p>
            <a:pPr marL="571500" indent="-571500"/>
            <a:r>
              <a:rPr lang="en-US" sz="2800" dirty="0" smtClean="0"/>
              <a:t>(IV) Civil engineering (construction, transport, geodesy),</a:t>
            </a:r>
            <a:br>
              <a:rPr lang="en-US" sz="2800" dirty="0" smtClean="0"/>
            </a:br>
            <a:endParaRPr lang="sk-SK" sz="2800" dirty="0" smtClean="0"/>
          </a:p>
          <a:p>
            <a:pPr marL="571500" indent="-571500"/>
            <a:r>
              <a:rPr lang="en-US" sz="2800" dirty="0" smtClean="0"/>
              <a:t>(V) </a:t>
            </a:r>
            <a:r>
              <a:rPr lang="sk-SK" sz="2800" dirty="0" smtClean="0"/>
              <a:t> </a:t>
            </a:r>
            <a:r>
              <a:rPr lang="en-US" sz="2800" dirty="0" smtClean="0"/>
              <a:t>Environmental engineering (mining, metallurgy, water management) including its social and human dimension.</a:t>
            </a:r>
            <a:endParaRPr lang="en-US" sz="2800" dirty="0"/>
          </a:p>
        </p:txBody>
      </p:sp>
      <p:sp>
        <p:nvSpPr>
          <p:cNvPr id="14" name="BlokTextu 13"/>
          <p:cNvSpPr txBox="1"/>
          <p:nvPr/>
        </p:nvSpPr>
        <p:spPr>
          <a:xfrm>
            <a:off x="214282" y="642918"/>
            <a:ext cx="9501222" cy="523220"/>
          </a:xfrm>
          <a:prstGeom prst="rect">
            <a:avLst/>
          </a:prstGeom>
          <a:noFill/>
        </p:spPr>
        <p:txBody>
          <a:bodyPr wrap="square" rtlCol="0">
            <a:spAutoFit/>
          </a:bodyPr>
          <a:lstStyle/>
          <a:p>
            <a:r>
              <a:rPr lang="sk-SK" sz="2800" b="1" dirty="0" smtClean="0">
                <a:solidFill>
                  <a:srgbClr val="0237AE"/>
                </a:solidFill>
              </a:rPr>
              <a:t>R</a:t>
            </a:r>
            <a:r>
              <a:rPr lang="en-US" sz="2800" b="1" dirty="0" smtClean="0">
                <a:solidFill>
                  <a:srgbClr val="0237AE"/>
                </a:solidFill>
              </a:rPr>
              <a:t>&amp;</a:t>
            </a:r>
            <a:r>
              <a:rPr lang="sk-SK" sz="2800" b="1" dirty="0" smtClean="0">
                <a:solidFill>
                  <a:srgbClr val="0237AE"/>
                </a:solidFill>
              </a:rPr>
              <a:t>D</a:t>
            </a:r>
            <a:r>
              <a:rPr lang="en-US" sz="2800" b="1" dirty="0" smtClean="0">
                <a:solidFill>
                  <a:srgbClr val="0237AE"/>
                </a:solidFill>
              </a:rPr>
              <a:t> in the five selected scientific disciplines</a:t>
            </a:r>
            <a:r>
              <a:rPr lang="sk-SK" sz="2800" b="1" dirty="0" smtClean="0">
                <a:solidFill>
                  <a:srgbClr val="0237AE"/>
                </a:solidFill>
              </a:rPr>
              <a:t>:</a:t>
            </a:r>
            <a:endParaRPr lang="en-US" sz="2800" b="1" dirty="0"/>
          </a:p>
        </p:txBody>
      </p:sp>
    </p:spTree>
    <p:extLst>
      <p:ext uri="{BB962C8B-B14F-4D97-AF65-F5344CB8AC3E}">
        <p14:creationId xmlns:p14="http://schemas.microsoft.com/office/powerpoint/2010/main" xmlns="" val="86248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3"/>
          <p:cNvGrpSpPr/>
          <p:nvPr/>
        </p:nvGrpSpPr>
        <p:grpSpPr>
          <a:xfrm>
            <a:off x="0" y="0"/>
            <a:ext cx="9144000" cy="830997"/>
            <a:chOff x="-186584" y="-113040"/>
            <a:chExt cx="9327935" cy="830997"/>
          </a:xfrm>
        </p:grpSpPr>
        <p:pic>
          <p:nvPicPr>
            <p:cNvPr id="10" name="Obrázok 9"/>
            <p:cNvPicPr>
              <a:picLocks noChangeAspect="1"/>
            </p:cNvPicPr>
            <p:nvPr/>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xmlns="" val="0"/>
                </a:ext>
              </a:extLst>
            </a:blip>
            <a:srcRect b="84126"/>
            <a:stretch/>
          </p:blipFill>
          <p:spPr bwMode="auto">
            <a:xfrm>
              <a:off x="-186584" y="-113040"/>
              <a:ext cx="9327935" cy="548680"/>
            </a:xfrm>
            <a:prstGeom prst="rect">
              <a:avLst/>
            </a:prstGeom>
          </p:spPr>
        </p:pic>
        <p:sp>
          <p:nvSpPr>
            <p:cNvPr id="6" name="BlokTextu 5"/>
            <p:cNvSpPr txBox="1">
              <a:spLocks noChangeArrowheads="1"/>
            </p:cNvSpPr>
            <p:nvPr/>
          </p:nvSpPr>
          <p:spPr bwMode="auto">
            <a:xfrm>
              <a:off x="-186584" y="-113040"/>
              <a:ext cx="9327935" cy="830997"/>
            </a:xfrm>
            <a:prstGeom prst="rect">
              <a:avLst/>
            </a:prstGeom>
            <a:noFill/>
            <a:ln w="9525">
              <a:noFill/>
              <a:miter lim="800000"/>
              <a:headEnd/>
              <a:tailEnd/>
            </a:ln>
          </p:spPr>
          <p:txBody>
            <a:bodyPr wrap="square">
              <a:spAutoFit/>
            </a:bodyPr>
            <a:lstStyle/>
            <a:p>
              <a:pPr algn="ctr"/>
              <a:r>
                <a:rPr lang="en-US" sz="2400" b="1" i="1" dirty="0" smtClean="0">
                  <a:solidFill>
                    <a:schemeClr val="bg1"/>
                  </a:solidFill>
                </a:rPr>
                <a:t>Presentation of Project Ideas</a:t>
              </a:r>
            </a:p>
            <a:p>
              <a:pPr algn="ctr"/>
              <a:endParaRPr lang="en-US" sz="2400" b="1" i="1" dirty="0">
                <a:solidFill>
                  <a:schemeClr val="bg1"/>
                </a:solidFill>
              </a:endParaRPr>
            </a:p>
          </p:txBody>
        </p:sp>
      </p:grpSp>
      <p:sp>
        <p:nvSpPr>
          <p:cNvPr id="18" name="BlokTextu 17"/>
          <p:cNvSpPr txBox="1"/>
          <p:nvPr/>
        </p:nvSpPr>
        <p:spPr>
          <a:xfrm>
            <a:off x="-10493" y="548680"/>
            <a:ext cx="8424936" cy="830997"/>
          </a:xfrm>
          <a:prstGeom prst="rect">
            <a:avLst/>
          </a:prstGeom>
          <a:noFill/>
        </p:spPr>
        <p:txBody>
          <a:bodyPr wrap="square" rtlCol="0">
            <a:spAutoFit/>
          </a:bodyPr>
          <a:lstStyle/>
          <a:p>
            <a:r>
              <a:rPr lang="en-US" sz="2400" b="1" i="1" dirty="0" smtClean="0">
                <a:solidFill>
                  <a:srgbClr val="0237AE"/>
                </a:solidFill>
              </a:rPr>
              <a:t>Brief Introduction of TUKE</a:t>
            </a:r>
          </a:p>
          <a:p>
            <a:endParaRPr lang="sk-SK" sz="2400" dirty="0"/>
          </a:p>
        </p:txBody>
      </p:sp>
      <p:sp>
        <p:nvSpPr>
          <p:cNvPr id="11" name="BlokTextu 10"/>
          <p:cNvSpPr txBox="1"/>
          <p:nvPr/>
        </p:nvSpPr>
        <p:spPr>
          <a:xfrm>
            <a:off x="899592" y="1124744"/>
            <a:ext cx="7272808" cy="369332"/>
          </a:xfrm>
          <a:prstGeom prst="rect">
            <a:avLst/>
          </a:prstGeom>
          <a:noFill/>
        </p:spPr>
        <p:txBody>
          <a:bodyPr wrap="square" rtlCol="0">
            <a:spAutoFit/>
          </a:bodyPr>
          <a:lstStyle/>
          <a:p>
            <a:r>
              <a:rPr lang="sk-SK" b="1" dirty="0" smtClean="0">
                <a:solidFill>
                  <a:srgbClr val="0237AE"/>
                </a:solidFill>
              </a:rPr>
              <a:t>TUKE </a:t>
            </a:r>
            <a:r>
              <a:rPr lang="sk-SK" b="1" dirty="0" err="1" smtClean="0">
                <a:solidFill>
                  <a:srgbClr val="0237AE"/>
                </a:solidFill>
              </a:rPr>
              <a:t>is</a:t>
            </a:r>
            <a:r>
              <a:rPr lang="sk-SK" b="1" dirty="0" smtClean="0">
                <a:solidFill>
                  <a:srgbClr val="0237AE"/>
                </a:solidFill>
              </a:rPr>
              <a:t> </a:t>
            </a:r>
            <a:r>
              <a:rPr lang="sk-SK" b="1" dirty="0" err="1" smtClean="0">
                <a:solidFill>
                  <a:srgbClr val="0237AE"/>
                </a:solidFill>
              </a:rPr>
              <a:t>member</a:t>
            </a:r>
            <a:r>
              <a:rPr lang="sk-SK" b="1" dirty="0" smtClean="0">
                <a:solidFill>
                  <a:srgbClr val="0237AE"/>
                </a:solidFill>
              </a:rPr>
              <a:t> </a:t>
            </a:r>
            <a:r>
              <a:rPr lang="sk-SK" dirty="0" err="1" smtClean="0"/>
              <a:t>of</a:t>
            </a:r>
            <a:r>
              <a:rPr lang="sk-SK" dirty="0" smtClean="0"/>
              <a:t> </a:t>
            </a:r>
            <a:r>
              <a:rPr lang="sk-SK" dirty="0" err="1" smtClean="0"/>
              <a:t>the</a:t>
            </a:r>
            <a:r>
              <a:rPr lang="sk-SK" dirty="0" smtClean="0"/>
              <a:t> </a:t>
            </a:r>
            <a:r>
              <a:rPr lang="en-US" dirty="0" err="1" smtClean="0"/>
              <a:t>RawMatTERS</a:t>
            </a:r>
            <a:r>
              <a:rPr lang="en-US" dirty="0" smtClean="0"/>
              <a:t> – winner of </a:t>
            </a:r>
            <a:r>
              <a:rPr lang="en-US" dirty="0" smtClean="0">
                <a:hlinkClick r:id="rId4"/>
              </a:rPr>
              <a:t>EIT Raw Materials</a:t>
            </a:r>
            <a:endParaRPr lang="sk-SK" dirty="0"/>
          </a:p>
        </p:txBody>
      </p:sp>
      <p:pic>
        <p:nvPicPr>
          <p:cNvPr id="78850" name="Picture 2"/>
          <p:cNvPicPr>
            <a:picLocks noChangeAspect="1" noChangeArrowheads="1"/>
          </p:cNvPicPr>
          <p:nvPr/>
        </p:nvPicPr>
        <p:blipFill>
          <a:blip r:embed="rId5" cstate="print"/>
          <a:srcRect/>
          <a:stretch>
            <a:fillRect/>
          </a:stretch>
        </p:blipFill>
        <p:spPr bwMode="auto">
          <a:xfrm>
            <a:off x="2987824" y="1484785"/>
            <a:ext cx="5972175" cy="1512168"/>
          </a:xfrm>
          <a:prstGeom prst="rect">
            <a:avLst/>
          </a:prstGeom>
          <a:noFill/>
          <a:ln w="9525">
            <a:noFill/>
            <a:miter lim="800000"/>
            <a:headEnd/>
            <a:tailEnd/>
          </a:ln>
        </p:spPr>
      </p:pic>
      <p:sp>
        <p:nvSpPr>
          <p:cNvPr id="12" name="BlokTextu 11"/>
          <p:cNvSpPr txBox="1"/>
          <p:nvPr/>
        </p:nvSpPr>
        <p:spPr>
          <a:xfrm>
            <a:off x="935088" y="3789040"/>
            <a:ext cx="8208912" cy="923330"/>
          </a:xfrm>
          <a:prstGeom prst="rect">
            <a:avLst/>
          </a:prstGeom>
          <a:noFill/>
        </p:spPr>
        <p:txBody>
          <a:bodyPr wrap="square" rtlCol="0">
            <a:spAutoFit/>
          </a:bodyPr>
          <a:lstStyle/>
          <a:p>
            <a:r>
              <a:rPr lang="sk-SK" b="1" dirty="0" smtClean="0">
                <a:solidFill>
                  <a:srgbClr val="0237AE"/>
                </a:solidFill>
              </a:rPr>
              <a:t>TUKE </a:t>
            </a:r>
            <a:r>
              <a:rPr lang="sk-SK" b="1" dirty="0" err="1" smtClean="0">
                <a:solidFill>
                  <a:srgbClr val="0237AE"/>
                </a:solidFill>
              </a:rPr>
              <a:t>is</a:t>
            </a:r>
            <a:r>
              <a:rPr lang="sk-SK" b="1" dirty="0" smtClean="0">
                <a:solidFill>
                  <a:srgbClr val="0237AE"/>
                </a:solidFill>
              </a:rPr>
              <a:t> </a:t>
            </a:r>
            <a:r>
              <a:rPr lang="sk-SK" b="1" dirty="0" err="1" smtClean="0">
                <a:solidFill>
                  <a:srgbClr val="0237AE"/>
                </a:solidFill>
              </a:rPr>
              <a:t>research</a:t>
            </a:r>
            <a:r>
              <a:rPr lang="sk-SK" b="1" dirty="0" smtClean="0">
                <a:solidFill>
                  <a:srgbClr val="0237AE"/>
                </a:solidFill>
              </a:rPr>
              <a:t> </a:t>
            </a:r>
            <a:r>
              <a:rPr lang="sk-SK" b="1" dirty="0" err="1" smtClean="0">
                <a:solidFill>
                  <a:srgbClr val="0237AE"/>
                </a:solidFill>
              </a:rPr>
              <a:t>member</a:t>
            </a:r>
            <a:r>
              <a:rPr lang="sk-SK" b="1" dirty="0" smtClean="0">
                <a:solidFill>
                  <a:srgbClr val="0237AE"/>
                </a:solidFill>
              </a:rPr>
              <a:t> </a:t>
            </a:r>
            <a:r>
              <a:rPr lang="sk-SK" dirty="0" err="1" smtClean="0"/>
              <a:t>of</a:t>
            </a:r>
            <a:r>
              <a:rPr lang="sk-SK" dirty="0" smtClean="0"/>
              <a:t> EFFRA -</a:t>
            </a:r>
            <a:r>
              <a:rPr lang="en-US" b="1" dirty="0" smtClean="0">
                <a:solidFill>
                  <a:srgbClr val="0237AE"/>
                </a:solidFill>
              </a:rPr>
              <a:t>European Factories of the Future Research   </a:t>
            </a:r>
          </a:p>
          <a:p>
            <a:r>
              <a:rPr lang="en-US" b="1" dirty="0" smtClean="0">
                <a:solidFill>
                  <a:srgbClr val="0237AE"/>
                </a:solidFill>
              </a:rPr>
              <a:t>                                                                  Association</a:t>
            </a:r>
          </a:p>
          <a:p>
            <a:endParaRPr lang="sk-SK" dirty="0"/>
          </a:p>
        </p:txBody>
      </p:sp>
      <p:sp>
        <p:nvSpPr>
          <p:cNvPr id="13" name="BlokTextu 12"/>
          <p:cNvSpPr txBox="1"/>
          <p:nvPr/>
        </p:nvSpPr>
        <p:spPr>
          <a:xfrm>
            <a:off x="3203848" y="3068960"/>
            <a:ext cx="5616624" cy="646331"/>
          </a:xfrm>
          <a:prstGeom prst="rect">
            <a:avLst/>
          </a:prstGeom>
          <a:solidFill>
            <a:schemeClr val="accent1">
              <a:lumMod val="20000"/>
              <a:lumOff val="80000"/>
            </a:schemeClr>
          </a:solidFill>
        </p:spPr>
        <p:txBody>
          <a:bodyPr wrap="square" rtlCol="0">
            <a:spAutoFit/>
          </a:bodyPr>
          <a:lstStyle/>
          <a:p>
            <a:r>
              <a:rPr lang="sk-SK" b="1" dirty="0" smtClean="0">
                <a:solidFill>
                  <a:schemeClr val="accent3">
                    <a:lumMod val="75000"/>
                  </a:schemeClr>
                </a:solidFill>
              </a:rPr>
              <a:t>TUKE </a:t>
            </a:r>
            <a:r>
              <a:rPr lang="sk-SK" b="1" dirty="0" err="1" smtClean="0">
                <a:solidFill>
                  <a:schemeClr val="accent3">
                    <a:lumMod val="75000"/>
                  </a:schemeClr>
                </a:solidFill>
              </a:rPr>
              <a:t>is</a:t>
            </a:r>
            <a:r>
              <a:rPr lang="sk-SK" b="1" dirty="0" smtClean="0">
                <a:solidFill>
                  <a:schemeClr val="accent3">
                    <a:lumMod val="75000"/>
                  </a:schemeClr>
                </a:solidFill>
              </a:rPr>
              <a:t> </a:t>
            </a:r>
            <a:r>
              <a:rPr lang="sk-SK" b="1" dirty="0" err="1" smtClean="0">
                <a:solidFill>
                  <a:schemeClr val="accent3">
                    <a:lumMod val="75000"/>
                  </a:schemeClr>
                </a:solidFill>
              </a:rPr>
              <a:t>the</a:t>
            </a:r>
            <a:r>
              <a:rPr lang="sk-SK" b="1" dirty="0" smtClean="0">
                <a:solidFill>
                  <a:schemeClr val="accent3">
                    <a:lumMod val="75000"/>
                  </a:schemeClr>
                </a:solidFill>
              </a:rPr>
              <a:t> </a:t>
            </a:r>
            <a:r>
              <a:rPr lang="sk-SK" b="1" dirty="0" err="1" smtClean="0">
                <a:solidFill>
                  <a:schemeClr val="accent3">
                    <a:lumMod val="75000"/>
                  </a:schemeClr>
                </a:solidFill>
              </a:rPr>
              <a:t>first</a:t>
            </a:r>
            <a:r>
              <a:rPr lang="sk-SK" b="1" dirty="0" smtClean="0">
                <a:solidFill>
                  <a:schemeClr val="accent3">
                    <a:lumMod val="75000"/>
                  </a:schemeClr>
                </a:solidFill>
              </a:rPr>
              <a:t> </a:t>
            </a:r>
            <a:r>
              <a:rPr lang="sk-SK" b="1" dirty="0" err="1" smtClean="0">
                <a:solidFill>
                  <a:schemeClr val="accent3">
                    <a:lumMod val="75000"/>
                  </a:schemeClr>
                </a:solidFill>
              </a:rPr>
              <a:t>university</a:t>
            </a:r>
            <a:r>
              <a:rPr lang="sk-SK" b="1" dirty="0" smtClean="0">
                <a:solidFill>
                  <a:schemeClr val="accent3">
                    <a:lumMod val="75000"/>
                  </a:schemeClr>
                </a:solidFill>
              </a:rPr>
              <a:t> </a:t>
            </a:r>
            <a:r>
              <a:rPr lang="sk-SK" b="1" dirty="0" err="1" smtClean="0">
                <a:solidFill>
                  <a:schemeClr val="accent3">
                    <a:lumMod val="75000"/>
                  </a:schemeClr>
                </a:solidFill>
              </a:rPr>
              <a:t>from</a:t>
            </a:r>
            <a:r>
              <a:rPr lang="sk-SK" b="1" dirty="0" smtClean="0">
                <a:solidFill>
                  <a:schemeClr val="accent3">
                    <a:lumMod val="75000"/>
                  </a:schemeClr>
                </a:solidFill>
              </a:rPr>
              <a:t> Slovakia </a:t>
            </a:r>
            <a:r>
              <a:rPr lang="sk-SK" b="1" dirty="0" err="1" smtClean="0">
                <a:solidFill>
                  <a:schemeClr val="accent3">
                    <a:lumMod val="75000"/>
                  </a:schemeClr>
                </a:solidFill>
              </a:rPr>
              <a:t>involved</a:t>
            </a:r>
            <a:r>
              <a:rPr lang="sk-SK" b="1" dirty="0" smtClean="0">
                <a:solidFill>
                  <a:schemeClr val="accent3">
                    <a:lumMod val="75000"/>
                  </a:schemeClr>
                </a:solidFill>
              </a:rPr>
              <a:t> in</a:t>
            </a:r>
          </a:p>
          <a:p>
            <a:r>
              <a:rPr lang="sk-SK" b="1" dirty="0" smtClean="0">
                <a:solidFill>
                  <a:schemeClr val="accent3">
                    <a:lumMod val="75000"/>
                  </a:schemeClr>
                </a:solidFill>
              </a:rPr>
              <a:t> </a:t>
            </a:r>
            <a:r>
              <a:rPr lang="sk-SK" b="1" dirty="0" err="1" smtClean="0">
                <a:solidFill>
                  <a:schemeClr val="accent3">
                    <a:lumMod val="75000"/>
                  </a:schemeClr>
                </a:solidFill>
              </a:rPr>
              <a:t>Knowledge</a:t>
            </a:r>
            <a:r>
              <a:rPr lang="sk-SK" b="1" dirty="0" smtClean="0">
                <a:solidFill>
                  <a:schemeClr val="accent3">
                    <a:lumMod val="75000"/>
                  </a:schemeClr>
                </a:solidFill>
              </a:rPr>
              <a:t> and </a:t>
            </a:r>
            <a:r>
              <a:rPr lang="sk-SK" b="1" dirty="0" err="1" smtClean="0">
                <a:solidFill>
                  <a:schemeClr val="accent3">
                    <a:lumMod val="75000"/>
                  </a:schemeClr>
                </a:solidFill>
              </a:rPr>
              <a:t>Innovation</a:t>
            </a:r>
            <a:r>
              <a:rPr lang="sk-SK" b="1" dirty="0" smtClean="0">
                <a:solidFill>
                  <a:schemeClr val="accent3">
                    <a:lumMod val="75000"/>
                  </a:schemeClr>
                </a:solidFill>
              </a:rPr>
              <a:t> </a:t>
            </a:r>
            <a:r>
              <a:rPr lang="sk-SK" b="1" dirty="0" err="1" smtClean="0">
                <a:solidFill>
                  <a:schemeClr val="accent3">
                    <a:lumMod val="75000"/>
                  </a:schemeClr>
                </a:solidFill>
              </a:rPr>
              <a:t>Community</a:t>
            </a:r>
            <a:r>
              <a:rPr lang="sk-SK" b="1" dirty="0" smtClean="0">
                <a:solidFill>
                  <a:schemeClr val="accent3">
                    <a:lumMod val="75000"/>
                  </a:schemeClr>
                </a:solidFill>
              </a:rPr>
              <a:t> (KIC)</a:t>
            </a:r>
            <a:endParaRPr lang="sk-SK" dirty="0">
              <a:solidFill>
                <a:schemeClr val="accent3">
                  <a:lumMod val="75000"/>
                </a:schemeClr>
              </a:solidFill>
            </a:endParaRPr>
          </a:p>
        </p:txBody>
      </p:sp>
      <p:sp>
        <p:nvSpPr>
          <p:cNvPr id="14" name="Šípka doprava 13"/>
          <p:cNvSpPr/>
          <p:nvPr/>
        </p:nvSpPr>
        <p:spPr>
          <a:xfrm>
            <a:off x="179512" y="980728"/>
            <a:ext cx="360040"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 name="Šípka doprava 14"/>
          <p:cNvSpPr/>
          <p:nvPr/>
        </p:nvSpPr>
        <p:spPr>
          <a:xfrm>
            <a:off x="179512" y="3573016"/>
            <a:ext cx="360040"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78851" name="Picture 3"/>
          <p:cNvPicPr>
            <a:picLocks noChangeAspect="1" noChangeArrowheads="1"/>
          </p:cNvPicPr>
          <p:nvPr/>
        </p:nvPicPr>
        <p:blipFill>
          <a:blip r:embed="rId6" cstate="print"/>
          <a:srcRect/>
          <a:stretch>
            <a:fillRect/>
          </a:stretch>
        </p:blipFill>
        <p:spPr bwMode="auto">
          <a:xfrm>
            <a:off x="467544" y="4365104"/>
            <a:ext cx="5010522" cy="2492896"/>
          </a:xfrm>
          <a:prstGeom prst="rect">
            <a:avLst/>
          </a:prstGeom>
          <a:noFill/>
          <a:ln w="9525">
            <a:noFill/>
            <a:miter lim="800000"/>
            <a:headEnd/>
            <a:tailEnd/>
          </a:ln>
        </p:spPr>
      </p:pic>
      <p:sp>
        <p:nvSpPr>
          <p:cNvPr id="17" name="Ovál 16"/>
          <p:cNvSpPr/>
          <p:nvPr/>
        </p:nvSpPr>
        <p:spPr>
          <a:xfrm>
            <a:off x="467544" y="6309320"/>
            <a:ext cx="1800200"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0" name="BlokTextu 19"/>
          <p:cNvSpPr txBox="1"/>
          <p:nvPr/>
        </p:nvSpPr>
        <p:spPr>
          <a:xfrm>
            <a:off x="3203848" y="5301208"/>
            <a:ext cx="5616624" cy="923330"/>
          </a:xfrm>
          <a:prstGeom prst="rect">
            <a:avLst/>
          </a:prstGeom>
          <a:solidFill>
            <a:schemeClr val="accent1">
              <a:lumMod val="20000"/>
              <a:lumOff val="80000"/>
            </a:schemeClr>
          </a:solidFill>
        </p:spPr>
        <p:txBody>
          <a:bodyPr wrap="square" rtlCol="0">
            <a:spAutoFit/>
          </a:bodyPr>
          <a:lstStyle/>
          <a:p>
            <a:r>
              <a:rPr lang="sk-SK" b="1" dirty="0" smtClean="0">
                <a:solidFill>
                  <a:schemeClr val="accent3">
                    <a:lumMod val="75000"/>
                  </a:schemeClr>
                </a:solidFill>
              </a:rPr>
              <a:t>TUKE </a:t>
            </a:r>
            <a:r>
              <a:rPr lang="sk-SK" b="1" dirty="0" err="1" smtClean="0">
                <a:solidFill>
                  <a:schemeClr val="accent3">
                    <a:lumMod val="75000"/>
                  </a:schemeClr>
                </a:solidFill>
              </a:rPr>
              <a:t>is</a:t>
            </a:r>
            <a:r>
              <a:rPr lang="sk-SK" b="1" dirty="0" smtClean="0">
                <a:solidFill>
                  <a:schemeClr val="accent3">
                    <a:lumMod val="75000"/>
                  </a:schemeClr>
                </a:solidFill>
              </a:rPr>
              <a:t> </a:t>
            </a:r>
            <a:r>
              <a:rPr lang="sk-SK" b="1" dirty="0" err="1" smtClean="0">
                <a:solidFill>
                  <a:schemeClr val="accent3">
                    <a:lumMod val="75000"/>
                  </a:schemeClr>
                </a:solidFill>
              </a:rPr>
              <a:t>the</a:t>
            </a:r>
            <a:r>
              <a:rPr lang="sk-SK" b="1" dirty="0" smtClean="0">
                <a:solidFill>
                  <a:schemeClr val="accent3">
                    <a:lumMod val="75000"/>
                  </a:schemeClr>
                </a:solidFill>
              </a:rPr>
              <a:t> </a:t>
            </a:r>
            <a:r>
              <a:rPr lang="sk-SK" b="1" dirty="0" err="1" smtClean="0">
                <a:solidFill>
                  <a:schemeClr val="accent3">
                    <a:lumMod val="75000"/>
                  </a:schemeClr>
                </a:solidFill>
              </a:rPr>
              <a:t>first</a:t>
            </a:r>
            <a:r>
              <a:rPr lang="sk-SK" b="1" dirty="0" smtClean="0">
                <a:solidFill>
                  <a:schemeClr val="accent3">
                    <a:lumMod val="75000"/>
                  </a:schemeClr>
                </a:solidFill>
              </a:rPr>
              <a:t> </a:t>
            </a:r>
            <a:r>
              <a:rPr lang="sk-SK" b="1" dirty="0" err="1" smtClean="0">
                <a:solidFill>
                  <a:schemeClr val="accent3">
                    <a:lumMod val="75000"/>
                  </a:schemeClr>
                </a:solidFill>
              </a:rPr>
              <a:t>University</a:t>
            </a:r>
            <a:r>
              <a:rPr lang="sk-SK" b="1" dirty="0" smtClean="0">
                <a:solidFill>
                  <a:schemeClr val="accent3">
                    <a:lumMod val="75000"/>
                  </a:schemeClr>
                </a:solidFill>
              </a:rPr>
              <a:t> </a:t>
            </a:r>
            <a:r>
              <a:rPr lang="sk-SK" b="1" dirty="0" err="1" smtClean="0">
                <a:solidFill>
                  <a:schemeClr val="accent3">
                    <a:lumMod val="75000"/>
                  </a:schemeClr>
                </a:solidFill>
              </a:rPr>
              <a:t>from</a:t>
            </a:r>
            <a:r>
              <a:rPr lang="sk-SK" b="1" dirty="0" smtClean="0">
                <a:solidFill>
                  <a:schemeClr val="accent3">
                    <a:lumMod val="75000"/>
                  </a:schemeClr>
                </a:solidFill>
              </a:rPr>
              <a:t> Slovakia </a:t>
            </a:r>
            <a:r>
              <a:rPr lang="sk-SK" b="1" dirty="0" err="1" smtClean="0">
                <a:solidFill>
                  <a:schemeClr val="accent3">
                    <a:lumMod val="75000"/>
                  </a:schemeClr>
                </a:solidFill>
              </a:rPr>
              <a:t>who</a:t>
            </a:r>
            <a:r>
              <a:rPr lang="sk-SK" b="1" dirty="0" smtClean="0">
                <a:solidFill>
                  <a:schemeClr val="accent3">
                    <a:lumMod val="75000"/>
                  </a:schemeClr>
                </a:solidFill>
              </a:rPr>
              <a:t> </a:t>
            </a:r>
            <a:r>
              <a:rPr lang="sk-SK" b="1" dirty="0" err="1" smtClean="0">
                <a:solidFill>
                  <a:schemeClr val="accent3">
                    <a:lumMod val="75000"/>
                  </a:schemeClr>
                </a:solidFill>
              </a:rPr>
              <a:t>is</a:t>
            </a:r>
            <a:r>
              <a:rPr lang="sk-SK" b="1" dirty="0" smtClean="0">
                <a:solidFill>
                  <a:schemeClr val="accent3">
                    <a:lumMod val="75000"/>
                  </a:schemeClr>
                </a:solidFill>
              </a:rPr>
              <a:t> a </a:t>
            </a:r>
            <a:r>
              <a:rPr lang="sk-SK" b="1" dirty="0" err="1" smtClean="0">
                <a:solidFill>
                  <a:schemeClr val="accent3">
                    <a:lumMod val="75000"/>
                  </a:schemeClr>
                </a:solidFill>
              </a:rPr>
              <a:t>research</a:t>
            </a:r>
            <a:r>
              <a:rPr lang="sk-SK" b="1" dirty="0" smtClean="0">
                <a:solidFill>
                  <a:schemeClr val="accent3">
                    <a:lumMod val="75000"/>
                  </a:schemeClr>
                </a:solidFill>
              </a:rPr>
              <a:t> </a:t>
            </a:r>
            <a:r>
              <a:rPr lang="sk-SK" b="1" dirty="0" err="1" smtClean="0">
                <a:solidFill>
                  <a:schemeClr val="accent3">
                    <a:lumMod val="75000"/>
                  </a:schemeClr>
                </a:solidFill>
              </a:rPr>
              <a:t>member</a:t>
            </a:r>
            <a:r>
              <a:rPr lang="sk-SK" b="1" dirty="0" smtClean="0">
                <a:solidFill>
                  <a:schemeClr val="accent3">
                    <a:lumMod val="75000"/>
                  </a:schemeClr>
                </a:solidFill>
              </a:rPr>
              <a:t> </a:t>
            </a:r>
            <a:r>
              <a:rPr lang="sk-SK" b="1" dirty="0" err="1" smtClean="0">
                <a:solidFill>
                  <a:schemeClr val="accent3">
                    <a:lumMod val="75000"/>
                  </a:schemeClr>
                </a:solidFill>
              </a:rPr>
              <a:t>of</a:t>
            </a:r>
            <a:r>
              <a:rPr lang="sk-SK" b="1" dirty="0" smtClean="0">
                <a:solidFill>
                  <a:schemeClr val="accent3">
                    <a:lumMod val="75000"/>
                  </a:schemeClr>
                </a:solidFill>
              </a:rPr>
              <a:t> EFFRA</a:t>
            </a:r>
          </a:p>
          <a:p>
            <a:r>
              <a:rPr lang="sk-SK" b="1" dirty="0" smtClean="0">
                <a:solidFill>
                  <a:schemeClr val="accent3">
                    <a:lumMod val="75000"/>
                  </a:schemeClr>
                </a:solidFill>
              </a:rPr>
              <a:t> </a:t>
            </a:r>
            <a:endParaRPr lang="sk-SK" dirty="0">
              <a:solidFill>
                <a:schemeClr val="accent3">
                  <a:lumMod val="75000"/>
                </a:schemeClr>
              </a:solidFill>
            </a:endParaRPr>
          </a:p>
        </p:txBody>
      </p:sp>
    </p:spTree>
    <p:extLst>
      <p:ext uri="{BB962C8B-B14F-4D97-AF65-F5344CB8AC3E}">
        <p14:creationId xmlns:p14="http://schemas.microsoft.com/office/powerpoint/2010/main" xmlns="" val="86248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3"/>
          <p:cNvGrpSpPr/>
          <p:nvPr/>
        </p:nvGrpSpPr>
        <p:grpSpPr>
          <a:xfrm>
            <a:off x="0" y="0"/>
            <a:ext cx="9144000" cy="6719074"/>
            <a:chOff x="-180760" y="0"/>
            <a:chExt cx="9327935" cy="6719074"/>
          </a:xfrm>
        </p:grpSpPr>
        <p:pic>
          <p:nvPicPr>
            <p:cNvPr id="10" name="Obrázok 9"/>
            <p:cNvPicPr>
              <a:picLocks noChangeAspect="1"/>
            </p:cNvPicPr>
            <p:nvPr/>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xmlns="" val="0"/>
                </a:ext>
              </a:extLst>
            </a:blip>
            <a:srcRect b="84126"/>
            <a:stretch/>
          </p:blipFill>
          <p:spPr bwMode="auto">
            <a:xfrm>
              <a:off x="-180760" y="0"/>
              <a:ext cx="9327935" cy="714356"/>
            </a:xfrm>
            <a:prstGeom prst="rect">
              <a:avLst/>
            </a:prstGeom>
          </p:spPr>
        </p:pic>
        <p:sp>
          <p:nvSpPr>
            <p:cNvPr id="6" name="BlokTextu 5"/>
            <p:cNvSpPr txBox="1">
              <a:spLocks noChangeArrowheads="1"/>
            </p:cNvSpPr>
            <p:nvPr/>
          </p:nvSpPr>
          <p:spPr bwMode="auto">
            <a:xfrm>
              <a:off x="-180760" y="0"/>
              <a:ext cx="9327935" cy="584775"/>
            </a:xfrm>
            <a:prstGeom prst="rect">
              <a:avLst/>
            </a:prstGeom>
            <a:noFill/>
            <a:ln w="9525">
              <a:noFill/>
              <a:miter lim="800000"/>
              <a:headEnd/>
              <a:tailEnd/>
            </a:ln>
          </p:spPr>
          <p:txBody>
            <a:bodyPr wrap="square">
              <a:spAutoFit/>
            </a:bodyPr>
            <a:lstStyle/>
            <a:p>
              <a:pPr algn="ctr"/>
              <a:endParaRPr lang="sk-SK" sz="3200" b="1" dirty="0">
                <a:solidFill>
                  <a:schemeClr val="bg1"/>
                </a:solidFill>
              </a:endParaRPr>
            </a:p>
          </p:txBody>
        </p:sp>
        <p:pic>
          <p:nvPicPr>
            <p:cNvPr id="7" name="Obrázok 6"/>
            <p:cNvPicPr>
              <a:picLocks noChangeAspect="1"/>
            </p:cNvPicPr>
            <p:nvPr/>
          </p:nvPicPr>
          <p:blipFill>
            <a:blip r:embed="rId4" cstate="print">
              <a:clrChange>
                <a:clrFrom>
                  <a:srgbClr val="FFFFFF"/>
                </a:clrFrom>
                <a:clrTo>
                  <a:srgbClr val="FFFFFF">
                    <a:alpha val="0"/>
                  </a:srgbClr>
                </a:clrTo>
              </a:clrChange>
              <a:lum bright="70000" contrast="-70000"/>
              <a:extLst>
                <a:ext uri="{28A0092B-C50C-407E-A947-70E740481C1C}">
                  <a14:useLocalDpi xmlns:a14="http://schemas.microsoft.com/office/drawing/2010/main" xmlns="" val="0"/>
                </a:ext>
              </a:extLst>
            </a:blip>
            <a:stretch>
              <a:fillRect/>
            </a:stretch>
          </p:blipFill>
          <p:spPr>
            <a:xfrm>
              <a:off x="323528" y="6453336"/>
              <a:ext cx="1656184" cy="265738"/>
            </a:xfrm>
            <a:prstGeom prst="rect">
              <a:avLst/>
            </a:prstGeom>
            <a:effectLst/>
          </p:spPr>
        </p:pic>
      </p:grpSp>
      <p:sp>
        <p:nvSpPr>
          <p:cNvPr id="18" name="BlokTextu 17"/>
          <p:cNvSpPr txBox="1"/>
          <p:nvPr/>
        </p:nvSpPr>
        <p:spPr>
          <a:xfrm>
            <a:off x="0" y="714356"/>
            <a:ext cx="9036496" cy="461665"/>
          </a:xfrm>
          <a:prstGeom prst="rect">
            <a:avLst/>
          </a:prstGeom>
          <a:noFill/>
        </p:spPr>
        <p:txBody>
          <a:bodyPr wrap="square" rtlCol="0">
            <a:spAutoFit/>
          </a:bodyPr>
          <a:lstStyle/>
          <a:p>
            <a:r>
              <a:rPr lang="sk-SK" sz="2400" b="1" i="1" dirty="0" err="1" smtClean="0">
                <a:solidFill>
                  <a:srgbClr val="0237AE"/>
                </a:solidFill>
              </a:rPr>
              <a:t>Ideas</a:t>
            </a:r>
            <a:r>
              <a:rPr lang="sk-SK" sz="2400" b="1" i="1" dirty="0" smtClean="0">
                <a:solidFill>
                  <a:srgbClr val="0237AE"/>
                </a:solidFill>
              </a:rPr>
              <a:t> </a:t>
            </a:r>
            <a:r>
              <a:rPr lang="sk-SK" sz="2400" b="1" i="1" dirty="0" err="1" smtClean="0">
                <a:solidFill>
                  <a:srgbClr val="0237AE"/>
                </a:solidFill>
              </a:rPr>
              <a:t>of</a:t>
            </a:r>
            <a:r>
              <a:rPr lang="sk-SK" sz="2400" b="1" i="1" dirty="0" smtClean="0">
                <a:solidFill>
                  <a:srgbClr val="0237AE"/>
                </a:solidFill>
              </a:rPr>
              <a:t> </a:t>
            </a:r>
            <a:r>
              <a:rPr lang="sk-SK" sz="2400" b="1" i="1" dirty="0" err="1" smtClean="0">
                <a:solidFill>
                  <a:srgbClr val="0237AE"/>
                </a:solidFill>
              </a:rPr>
              <a:t>the</a:t>
            </a:r>
            <a:r>
              <a:rPr lang="sk-SK" sz="2400" b="1" i="1" dirty="0" smtClean="0">
                <a:solidFill>
                  <a:srgbClr val="0237AE"/>
                </a:solidFill>
              </a:rPr>
              <a:t> </a:t>
            </a:r>
            <a:r>
              <a:rPr lang="sk-SK" sz="2400" b="1" i="1" dirty="0" err="1" smtClean="0">
                <a:solidFill>
                  <a:srgbClr val="0237AE"/>
                </a:solidFill>
              </a:rPr>
              <a:t>project</a:t>
            </a:r>
            <a:r>
              <a:rPr lang="sk-SK" sz="2400" b="1" i="1" dirty="0" smtClean="0">
                <a:solidFill>
                  <a:srgbClr val="0237AE"/>
                </a:solidFill>
              </a:rPr>
              <a:t>:</a:t>
            </a:r>
            <a:endParaRPr lang="sk-SK" sz="2400" dirty="0"/>
          </a:p>
        </p:txBody>
      </p:sp>
      <p:sp>
        <p:nvSpPr>
          <p:cNvPr id="11" name="Obdĺžnik 10"/>
          <p:cNvSpPr/>
          <p:nvPr/>
        </p:nvSpPr>
        <p:spPr>
          <a:xfrm>
            <a:off x="0" y="0"/>
            <a:ext cx="8929718" cy="677108"/>
          </a:xfrm>
          <a:prstGeom prst="rect">
            <a:avLst/>
          </a:prstGeom>
        </p:spPr>
        <p:txBody>
          <a:bodyPr wrap="square">
            <a:spAutoFit/>
          </a:bodyPr>
          <a:lstStyle/>
          <a:p>
            <a:r>
              <a:rPr lang="sk-SK" sz="2000" b="1" i="1" dirty="0" smtClean="0">
                <a:solidFill>
                  <a:schemeClr val="bg1"/>
                </a:solidFill>
              </a:rPr>
              <a:t> </a:t>
            </a:r>
            <a:r>
              <a:rPr lang="en-US" b="1" i="1" dirty="0" smtClean="0">
                <a:solidFill>
                  <a:schemeClr val="bg1"/>
                </a:solidFill>
              </a:rPr>
              <a:t>Enhancing the competitiveness of young researchers and doctoral students in the fields of mechanical, manufacturing and industrial engineering</a:t>
            </a:r>
            <a:endParaRPr lang="en-US" dirty="0">
              <a:solidFill>
                <a:schemeClr val="bg1"/>
              </a:solidFill>
            </a:endParaRPr>
          </a:p>
        </p:txBody>
      </p:sp>
      <p:sp>
        <p:nvSpPr>
          <p:cNvPr id="12" name="BlokTextu 11"/>
          <p:cNvSpPr txBox="1"/>
          <p:nvPr/>
        </p:nvSpPr>
        <p:spPr>
          <a:xfrm>
            <a:off x="285720" y="1285860"/>
            <a:ext cx="8572560" cy="1200329"/>
          </a:xfrm>
          <a:prstGeom prst="rect">
            <a:avLst/>
          </a:prstGeom>
          <a:noFill/>
        </p:spPr>
        <p:txBody>
          <a:bodyPr wrap="square" rtlCol="0">
            <a:spAutoFit/>
          </a:bodyPr>
          <a:lstStyle/>
          <a:p>
            <a:r>
              <a:rPr lang="en-US" b="1" dirty="0" smtClean="0"/>
              <a:t>Funding program </a:t>
            </a:r>
            <a:r>
              <a:rPr lang="sk-SK" b="1" dirty="0" smtClean="0"/>
              <a:t>:</a:t>
            </a:r>
            <a:r>
              <a:rPr lang="en-US" b="1" dirty="0" smtClean="0"/>
              <a:t> </a:t>
            </a:r>
            <a:r>
              <a:rPr lang="sk-SK" dirty="0" smtClean="0"/>
              <a:t>T</a:t>
            </a:r>
            <a:r>
              <a:rPr lang="en-US" dirty="0" smtClean="0"/>
              <a:t>he project is planned to be submitted to</a:t>
            </a:r>
            <a:endParaRPr lang="sk-SK" dirty="0" smtClean="0"/>
          </a:p>
          <a:p>
            <a:r>
              <a:rPr lang="en-US" dirty="0" smtClean="0"/>
              <a:t>H2020-MSCA-ITN-2016 Marie </a:t>
            </a:r>
            <a:r>
              <a:rPr lang="en-US" dirty="0" err="1" smtClean="0"/>
              <a:t>Sklodowska</a:t>
            </a:r>
            <a:r>
              <a:rPr lang="en-US" dirty="0" smtClean="0"/>
              <a:t>-Curie innovative training networks call. The opening date will be 30 September 2015 and the closing date 14 January 2016.</a:t>
            </a:r>
            <a:endParaRPr lang="sk-SK" dirty="0" smtClean="0"/>
          </a:p>
          <a:p>
            <a:endParaRPr lang="en-US" dirty="0"/>
          </a:p>
        </p:txBody>
      </p:sp>
      <p:sp>
        <p:nvSpPr>
          <p:cNvPr id="13" name="BlokTextu 12"/>
          <p:cNvSpPr txBox="1"/>
          <p:nvPr/>
        </p:nvSpPr>
        <p:spPr>
          <a:xfrm>
            <a:off x="285720" y="2500306"/>
            <a:ext cx="8572560" cy="1754326"/>
          </a:xfrm>
          <a:prstGeom prst="rect">
            <a:avLst/>
          </a:prstGeom>
          <a:noFill/>
        </p:spPr>
        <p:txBody>
          <a:bodyPr wrap="square" rtlCol="0">
            <a:spAutoFit/>
          </a:bodyPr>
          <a:lstStyle/>
          <a:p>
            <a:r>
              <a:rPr lang="ru-RU" b="1" dirty="0" smtClean="0"/>
              <a:t>Project idea’s </a:t>
            </a:r>
            <a:r>
              <a:rPr lang="sk-SK" b="1" dirty="0" err="1" smtClean="0"/>
              <a:t>description</a:t>
            </a:r>
            <a:r>
              <a:rPr lang="sk-SK" b="1" dirty="0" smtClean="0"/>
              <a:t>:</a:t>
            </a:r>
            <a:endParaRPr lang="sk-SK" dirty="0" smtClean="0"/>
          </a:p>
          <a:p>
            <a:r>
              <a:rPr lang="en-GB" dirty="0" smtClean="0"/>
              <a:t>The project is intended to offer PhD researchers comprehensive training programmes focused on transfer of scientific knowledge and personal development through participation at research projects and specialized courses of hosted universities and industrial companies. </a:t>
            </a:r>
            <a:endParaRPr lang="sk-SK" dirty="0" smtClean="0"/>
          </a:p>
          <a:p>
            <a:endParaRPr lang="en-US" dirty="0"/>
          </a:p>
        </p:txBody>
      </p:sp>
      <p:sp>
        <p:nvSpPr>
          <p:cNvPr id="16" name="BlokTextu 15"/>
          <p:cNvSpPr txBox="1"/>
          <p:nvPr/>
        </p:nvSpPr>
        <p:spPr>
          <a:xfrm>
            <a:off x="357158" y="4214818"/>
            <a:ext cx="8286808" cy="369332"/>
          </a:xfrm>
          <a:prstGeom prst="rect">
            <a:avLst/>
          </a:prstGeom>
          <a:noFill/>
        </p:spPr>
        <p:txBody>
          <a:bodyPr wrap="square" rtlCol="0">
            <a:spAutoFit/>
          </a:bodyPr>
          <a:lstStyle/>
          <a:p>
            <a:endParaRPr lang="en-US" dirty="0"/>
          </a:p>
        </p:txBody>
      </p:sp>
      <p:sp>
        <p:nvSpPr>
          <p:cNvPr id="17" name="BlokTextu 16"/>
          <p:cNvSpPr txBox="1"/>
          <p:nvPr/>
        </p:nvSpPr>
        <p:spPr>
          <a:xfrm>
            <a:off x="357158" y="4286256"/>
            <a:ext cx="8643998" cy="2308324"/>
          </a:xfrm>
          <a:prstGeom prst="rect">
            <a:avLst/>
          </a:prstGeom>
          <a:noFill/>
        </p:spPr>
        <p:txBody>
          <a:bodyPr wrap="square" rtlCol="0">
            <a:spAutoFit/>
          </a:bodyPr>
          <a:lstStyle/>
          <a:p>
            <a:r>
              <a:rPr lang="en-US" b="1" dirty="0" smtClean="0"/>
              <a:t>Aim and objectives of the project</a:t>
            </a:r>
            <a:r>
              <a:rPr lang="sk-SK" b="1" dirty="0" smtClean="0"/>
              <a:t>:</a:t>
            </a:r>
          </a:p>
          <a:p>
            <a:r>
              <a:rPr lang="en-US" dirty="0" smtClean="0"/>
              <a:t>The research </a:t>
            </a:r>
            <a:r>
              <a:rPr lang="en-US" dirty="0" err="1" smtClean="0"/>
              <a:t>programme</a:t>
            </a:r>
            <a:r>
              <a:rPr lang="en-US" dirty="0" smtClean="0"/>
              <a:t> will be focused on </a:t>
            </a:r>
            <a:r>
              <a:rPr lang="en-US" b="1" dirty="0" smtClean="0">
                <a:solidFill>
                  <a:srgbClr val="0237AE"/>
                </a:solidFill>
              </a:rPr>
              <a:t>Rapid prototyping and Lean manufacturing techniques</a:t>
            </a:r>
            <a:r>
              <a:rPr lang="en-US" dirty="0" smtClean="0"/>
              <a:t> with objectives to achieve greater sustainability of production companies through cycle-time reduction of product development and production processes. The main motivation for this research </a:t>
            </a:r>
            <a:r>
              <a:rPr lang="en-US" dirty="0" err="1" smtClean="0"/>
              <a:t>programme</a:t>
            </a:r>
            <a:r>
              <a:rPr lang="en-US" dirty="0" smtClean="0"/>
              <a:t> topic is to take advantage of the synergy between rapid prototyping technology and various lean manufacturing techniques that are being used to increase company`s competitiveness, especially in SMEs. </a:t>
            </a:r>
            <a:endParaRPr lang="sk-SK" dirty="0" smtClean="0"/>
          </a:p>
          <a:p>
            <a:endParaRPr lang="en-US" dirty="0"/>
          </a:p>
        </p:txBody>
      </p:sp>
    </p:spTree>
    <p:extLst>
      <p:ext uri="{BB962C8B-B14F-4D97-AF65-F5344CB8AC3E}">
        <p14:creationId xmlns:p14="http://schemas.microsoft.com/office/powerpoint/2010/main" xmlns="" val="86248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3"/>
          <p:cNvGrpSpPr/>
          <p:nvPr/>
        </p:nvGrpSpPr>
        <p:grpSpPr>
          <a:xfrm>
            <a:off x="0" y="0"/>
            <a:ext cx="9144000" cy="6719074"/>
            <a:chOff x="-180760" y="0"/>
            <a:chExt cx="9327935" cy="6719074"/>
          </a:xfrm>
        </p:grpSpPr>
        <p:pic>
          <p:nvPicPr>
            <p:cNvPr id="10" name="Obrázok 9"/>
            <p:cNvPicPr>
              <a:picLocks noChangeAspect="1"/>
            </p:cNvPicPr>
            <p:nvPr/>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xmlns="" val="0"/>
                </a:ext>
              </a:extLst>
            </a:blip>
            <a:srcRect b="84126"/>
            <a:stretch/>
          </p:blipFill>
          <p:spPr bwMode="auto">
            <a:xfrm>
              <a:off x="-180760" y="0"/>
              <a:ext cx="9327935" cy="714356"/>
            </a:xfrm>
            <a:prstGeom prst="rect">
              <a:avLst/>
            </a:prstGeom>
          </p:spPr>
        </p:pic>
        <p:sp>
          <p:nvSpPr>
            <p:cNvPr id="6" name="BlokTextu 5"/>
            <p:cNvSpPr txBox="1">
              <a:spLocks noChangeArrowheads="1"/>
            </p:cNvSpPr>
            <p:nvPr/>
          </p:nvSpPr>
          <p:spPr bwMode="auto">
            <a:xfrm>
              <a:off x="-180760" y="0"/>
              <a:ext cx="9327935" cy="584775"/>
            </a:xfrm>
            <a:prstGeom prst="rect">
              <a:avLst/>
            </a:prstGeom>
            <a:noFill/>
            <a:ln w="9525">
              <a:noFill/>
              <a:miter lim="800000"/>
              <a:headEnd/>
              <a:tailEnd/>
            </a:ln>
          </p:spPr>
          <p:txBody>
            <a:bodyPr wrap="square">
              <a:spAutoFit/>
            </a:bodyPr>
            <a:lstStyle/>
            <a:p>
              <a:pPr algn="ctr"/>
              <a:endParaRPr lang="sk-SK" sz="3200" b="1" dirty="0">
                <a:solidFill>
                  <a:schemeClr val="bg1"/>
                </a:solidFill>
              </a:endParaRPr>
            </a:p>
          </p:txBody>
        </p:sp>
        <p:pic>
          <p:nvPicPr>
            <p:cNvPr id="7" name="Obrázok 6"/>
            <p:cNvPicPr>
              <a:picLocks noChangeAspect="1"/>
            </p:cNvPicPr>
            <p:nvPr/>
          </p:nvPicPr>
          <p:blipFill>
            <a:blip r:embed="rId4" cstate="print">
              <a:clrChange>
                <a:clrFrom>
                  <a:srgbClr val="FFFFFF"/>
                </a:clrFrom>
                <a:clrTo>
                  <a:srgbClr val="FFFFFF">
                    <a:alpha val="0"/>
                  </a:srgbClr>
                </a:clrTo>
              </a:clrChange>
              <a:lum bright="70000" contrast="-70000"/>
              <a:extLst>
                <a:ext uri="{28A0092B-C50C-407E-A947-70E740481C1C}">
                  <a14:useLocalDpi xmlns:a14="http://schemas.microsoft.com/office/drawing/2010/main" xmlns="" val="0"/>
                </a:ext>
              </a:extLst>
            </a:blip>
            <a:stretch>
              <a:fillRect/>
            </a:stretch>
          </p:blipFill>
          <p:spPr>
            <a:xfrm>
              <a:off x="323528" y="6453336"/>
              <a:ext cx="1656184" cy="265738"/>
            </a:xfrm>
            <a:prstGeom prst="rect">
              <a:avLst/>
            </a:prstGeom>
            <a:effectLst/>
          </p:spPr>
        </p:pic>
      </p:grpSp>
      <p:sp>
        <p:nvSpPr>
          <p:cNvPr id="18" name="BlokTextu 17"/>
          <p:cNvSpPr txBox="1"/>
          <p:nvPr/>
        </p:nvSpPr>
        <p:spPr>
          <a:xfrm>
            <a:off x="0" y="714356"/>
            <a:ext cx="9036496" cy="461665"/>
          </a:xfrm>
          <a:prstGeom prst="rect">
            <a:avLst/>
          </a:prstGeom>
          <a:noFill/>
        </p:spPr>
        <p:txBody>
          <a:bodyPr wrap="square" rtlCol="0">
            <a:spAutoFit/>
          </a:bodyPr>
          <a:lstStyle/>
          <a:p>
            <a:r>
              <a:rPr lang="sk-SK" sz="2400" b="1" i="1" dirty="0" err="1" smtClean="0">
                <a:solidFill>
                  <a:srgbClr val="0237AE"/>
                </a:solidFill>
              </a:rPr>
              <a:t>Ideas</a:t>
            </a:r>
            <a:r>
              <a:rPr lang="sk-SK" sz="2400" b="1" i="1" dirty="0" smtClean="0">
                <a:solidFill>
                  <a:srgbClr val="0237AE"/>
                </a:solidFill>
              </a:rPr>
              <a:t> </a:t>
            </a:r>
            <a:r>
              <a:rPr lang="sk-SK" sz="2400" b="1" i="1" dirty="0" err="1" smtClean="0">
                <a:solidFill>
                  <a:srgbClr val="0237AE"/>
                </a:solidFill>
              </a:rPr>
              <a:t>of</a:t>
            </a:r>
            <a:r>
              <a:rPr lang="sk-SK" sz="2400" b="1" i="1" dirty="0" smtClean="0">
                <a:solidFill>
                  <a:srgbClr val="0237AE"/>
                </a:solidFill>
              </a:rPr>
              <a:t> </a:t>
            </a:r>
            <a:r>
              <a:rPr lang="sk-SK" sz="2400" b="1" i="1" dirty="0" err="1" smtClean="0">
                <a:solidFill>
                  <a:srgbClr val="0237AE"/>
                </a:solidFill>
              </a:rPr>
              <a:t>the</a:t>
            </a:r>
            <a:r>
              <a:rPr lang="sk-SK" sz="2400" b="1" i="1" dirty="0" smtClean="0">
                <a:solidFill>
                  <a:srgbClr val="0237AE"/>
                </a:solidFill>
              </a:rPr>
              <a:t> </a:t>
            </a:r>
            <a:r>
              <a:rPr lang="sk-SK" sz="2400" b="1" i="1" dirty="0" err="1" smtClean="0">
                <a:solidFill>
                  <a:srgbClr val="0237AE"/>
                </a:solidFill>
              </a:rPr>
              <a:t>project</a:t>
            </a:r>
            <a:r>
              <a:rPr lang="sk-SK" sz="2400" b="1" i="1" dirty="0" smtClean="0">
                <a:solidFill>
                  <a:srgbClr val="0237AE"/>
                </a:solidFill>
              </a:rPr>
              <a:t>:</a:t>
            </a:r>
            <a:endParaRPr lang="sk-SK" sz="2400" dirty="0"/>
          </a:p>
        </p:txBody>
      </p:sp>
      <p:sp>
        <p:nvSpPr>
          <p:cNvPr id="11" name="Obdĺžnik 10"/>
          <p:cNvSpPr/>
          <p:nvPr/>
        </p:nvSpPr>
        <p:spPr>
          <a:xfrm>
            <a:off x="0" y="0"/>
            <a:ext cx="8929718" cy="677108"/>
          </a:xfrm>
          <a:prstGeom prst="rect">
            <a:avLst/>
          </a:prstGeom>
        </p:spPr>
        <p:txBody>
          <a:bodyPr wrap="square">
            <a:spAutoFit/>
          </a:bodyPr>
          <a:lstStyle/>
          <a:p>
            <a:r>
              <a:rPr lang="sk-SK" sz="2000" b="1" i="1" dirty="0" smtClean="0">
                <a:solidFill>
                  <a:schemeClr val="bg1"/>
                </a:solidFill>
              </a:rPr>
              <a:t> </a:t>
            </a:r>
            <a:r>
              <a:rPr lang="en-US" b="1" i="1" dirty="0" smtClean="0">
                <a:solidFill>
                  <a:schemeClr val="bg1"/>
                </a:solidFill>
              </a:rPr>
              <a:t>Enhancing the competitiveness of young researchers and doctoral students in the fields of mechanical, manufacturing and industrial engineering</a:t>
            </a:r>
            <a:endParaRPr lang="en-US" dirty="0">
              <a:solidFill>
                <a:schemeClr val="bg1"/>
              </a:solidFill>
            </a:endParaRPr>
          </a:p>
        </p:txBody>
      </p:sp>
      <p:sp>
        <p:nvSpPr>
          <p:cNvPr id="12" name="BlokTextu 11"/>
          <p:cNvSpPr txBox="1"/>
          <p:nvPr/>
        </p:nvSpPr>
        <p:spPr>
          <a:xfrm>
            <a:off x="285720" y="1285860"/>
            <a:ext cx="8572560" cy="1200329"/>
          </a:xfrm>
          <a:prstGeom prst="rect">
            <a:avLst/>
          </a:prstGeom>
          <a:noFill/>
        </p:spPr>
        <p:txBody>
          <a:bodyPr wrap="square" rtlCol="0">
            <a:spAutoFit/>
          </a:bodyPr>
          <a:lstStyle/>
          <a:p>
            <a:r>
              <a:rPr lang="ru-RU" b="1" dirty="0" smtClean="0"/>
              <a:t>Main </a:t>
            </a:r>
            <a:r>
              <a:rPr lang="en-US" b="1" dirty="0" smtClean="0"/>
              <a:t>expected </a:t>
            </a:r>
            <a:r>
              <a:rPr lang="ru-RU" b="1" dirty="0" smtClean="0"/>
              <a:t>results:</a:t>
            </a:r>
            <a:endParaRPr lang="sk-SK" dirty="0" smtClean="0"/>
          </a:p>
          <a:p>
            <a:r>
              <a:rPr lang="en-GB" dirty="0" smtClean="0"/>
              <a:t>To increase competitiveness of young researchers and doctoral students in the fields of mechanical, manufacturing and industrial engineering.</a:t>
            </a:r>
            <a:endParaRPr lang="sk-SK" dirty="0" smtClean="0"/>
          </a:p>
          <a:p>
            <a:endParaRPr lang="en-US" dirty="0"/>
          </a:p>
        </p:txBody>
      </p:sp>
      <p:sp>
        <p:nvSpPr>
          <p:cNvPr id="13" name="BlokTextu 12"/>
          <p:cNvSpPr txBox="1"/>
          <p:nvPr/>
        </p:nvSpPr>
        <p:spPr>
          <a:xfrm>
            <a:off x="285720" y="2500306"/>
            <a:ext cx="8572560" cy="2308324"/>
          </a:xfrm>
          <a:prstGeom prst="rect">
            <a:avLst/>
          </a:prstGeom>
          <a:noFill/>
        </p:spPr>
        <p:txBody>
          <a:bodyPr wrap="square" rtlCol="0">
            <a:spAutoFit/>
          </a:bodyPr>
          <a:lstStyle/>
          <a:p>
            <a:r>
              <a:rPr lang="ru-RU" b="1" dirty="0" smtClean="0"/>
              <a:t>Main foreseen activities</a:t>
            </a:r>
            <a:r>
              <a:rPr lang="sk-SK" b="1" dirty="0" smtClean="0"/>
              <a:t>:</a:t>
            </a:r>
          </a:p>
          <a:p>
            <a:pPr>
              <a:buFontTx/>
              <a:buChar char="-"/>
            </a:pPr>
            <a:r>
              <a:rPr lang="en-US" dirty="0" smtClean="0"/>
              <a:t>Admission of ESRs</a:t>
            </a:r>
            <a:r>
              <a:rPr lang="sk-SK" dirty="0" smtClean="0"/>
              <a:t>  - </a:t>
            </a:r>
            <a:r>
              <a:rPr lang="en-US" dirty="0" smtClean="0"/>
              <a:t>Recruitment of all 20 ESRs according to selection criteria at all 10 beneficiary institutions </a:t>
            </a:r>
            <a:endParaRPr lang="sk-SK" dirty="0" smtClean="0"/>
          </a:p>
          <a:p>
            <a:pPr>
              <a:buFontTx/>
              <a:buChar char="-"/>
            </a:pPr>
            <a:r>
              <a:rPr lang="sk-SK" dirty="0" smtClean="0"/>
              <a:t>  </a:t>
            </a:r>
            <a:r>
              <a:rPr lang="en-US" dirty="0" smtClean="0"/>
              <a:t>Introductory courses </a:t>
            </a:r>
            <a:endParaRPr lang="sk-SK" dirty="0" smtClean="0"/>
          </a:p>
          <a:p>
            <a:pPr>
              <a:buFontTx/>
              <a:buChar char="-"/>
            </a:pPr>
            <a:r>
              <a:rPr lang="en-US" dirty="0" smtClean="0"/>
              <a:t> </a:t>
            </a:r>
            <a:r>
              <a:rPr lang="sk-SK" dirty="0" smtClean="0"/>
              <a:t> </a:t>
            </a:r>
            <a:r>
              <a:rPr lang="en-US" dirty="0" smtClean="0"/>
              <a:t>Supplementary courses </a:t>
            </a:r>
          </a:p>
          <a:p>
            <a:pPr>
              <a:buFontTx/>
              <a:buChar char="-"/>
            </a:pPr>
            <a:r>
              <a:rPr lang="sk-SK" dirty="0" smtClean="0"/>
              <a:t>  </a:t>
            </a:r>
            <a:r>
              <a:rPr lang="en-US" dirty="0" err="1" smtClean="0"/>
              <a:t>Secondment</a:t>
            </a:r>
            <a:r>
              <a:rPr lang="en-US" dirty="0" smtClean="0"/>
              <a:t> activities</a:t>
            </a:r>
            <a:endParaRPr lang="sk-SK" dirty="0" smtClean="0"/>
          </a:p>
          <a:p>
            <a:pPr>
              <a:buFontTx/>
              <a:buChar char="-"/>
            </a:pPr>
            <a:r>
              <a:rPr lang="sk-SK" dirty="0" smtClean="0"/>
              <a:t>  </a:t>
            </a:r>
            <a:r>
              <a:rPr lang="sk-SK" dirty="0" err="1" smtClean="0"/>
              <a:t>Participation</a:t>
            </a:r>
            <a:r>
              <a:rPr lang="sk-SK" dirty="0" smtClean="0"/>
              <a:t> </a:t>
            </a:r>
            <a:r>
              <a:rPr lang="sk-SK" dirty="0" err="1" smtClean="0"/>
              <a:t>at</a:t>
            </a:r>
            <a:r>
              <a:rPr lang="sk-SK" dirty="0" smtClean="0"/>
              <a:t> </a:t>
            </a:r>
            <a:r>
              <a:rPr lang="sk-SK" dirty="0" err="1" smtClean="0"/>
              <a:t>projects</a:t>
            </a:r>
            <a:endParaRPr lang="sk-SK" dirty="0" smtClean="0"/>
          </a:p>
          <a:p>
            <a:pPr>
              <a:buFontTx/>
              <a:buChar char="-"/>
            </a:pPr>
            <a:r>
              <a:rPr lang="sk-SK" dirty="0" smtClean="0"/>
              <a:t>  </a:t>
            </a:r>
            <a:r>
              <a:rPr lang="sk-SK" dirty="0" err="1" smtClean="0"/>
              <a:t>Original</a:t>
            </a:r>
            <a:r>
              <a:rPr lang="sk-SK" dirty="0" smtClean="0"/>
              <a:t> </a:t>
            </a:r>
            <a:r>
              <a:rPr lang="sk-SK" dirty="0" err="1" smtClean="0"/>
              <a:t>research</a:t>
            </a:r>
            <a:r>
              <a:rPr lang="sk-SK" dirty="0" smtClean="0"/>
              <a:t> </a:t>
            </a:r>
            <a:r>
              <a:rPr lang="sk-SK" dirty="0" err="1" smtClean="0"/>
              <a:t>work</a:t>
            </a:r>
            <a:r>
              <a:rPr lang="sk-SK" dirty="0" smtClean="0"/>
              <a:t> </a:t>
            </a:r>
            <a:r>
              <a:rPr lang="sk-SK" dirty="0" err="1" smtClean="0"/>
              <a:t>presentation</a:t>
            </a:r>
            <a:endParaRPr lang="en-US" dirty="0"/>
          </a:p>
        </p:txBody>
      </p:sp>
      <p:sp>
        <p:nvSpPr>
          <p:cNvPr id="16" name="BlokTextu 15"/>
          <p:cNvSpPr txBox="1"/>
          <p:nvPr/>
        </p:nvSpPr>
        <p:spPr>
          <a:xfrm>
            <a:off x="357158" y="4214818"/>
            <a:ext cx="8286808" cy="369332"/>
          </a:xfrm>
          <a:prstGeom prst="rect">
            <a:avLst/>
          </a:prstGeom>
          <a:noFill/>
        </p:spPr>
        <p:txBody>
          <a:bodyPr wrap="square" rtlCol="0">
            <a:spAutoFit/>
          </a:bodyPr>
          <a:lstStyle/>
          <a:p>
            <a:endParaRPr lang="en-US" dirty="0"/>
          </a:p>
        </p:txBody>
      </p:sp>
      <p:sp>
        <p:nvSpPr>
          <p:cNvPr id="14" name="BlokTextu 13"/>
          <p:cNvSpPr txBox="1"/>
          <p:nvPr/>
        </p:nvSpPr>
        <p:spPr>
          <a:xfrm>
            <a:off x="357158" y="4929198"/>
            <a:ext cx="8215370" cy="1200329"/>
          </a:xfrm>
          <a:prstGeom prst="rect">
            <a:avLst/>
          </a:prstGeom>
          <a:noFill/>
        </p:spPr>
        <p:txBody>
          <a:bodyPr wrap="square" rtlCol="0">
            <a:spAutoFit/>
          </a:bodyPr>
          <a:lstStyle/>
          <a:p>
            <a:r>
              <a:rPr lang="en-GB" b="1" dirty="0" smtClean="0"/>
              <a:t>Innovative character of the project idea:</a:t>
            </a:r>
            <a:endParaRPr lang="en-GB" dirty="0" smtClean="0"/>
          </a:p>
          <a:p>
            <a:r>
              <a:rPr lang="en-GB" dirty="0" smtClean="0"/>
              <a:t>Integration of two research domains which are highly topical in terms of </a:t>
            </a:r>
            <a:r>
              <a:rPr lang="en-GB" dirty="0" err="1" smtClean="0"/>
              <a:t>enterprices</a:t>
            </a:r>
            <a:r>
              <a:rPr lang="en-GB" dirty="0" smtClean="0"/>
              <a:t> </a:t>
            </a:r>
          </a:p>
          <a:p>
            <a:r>
              <a:rPr lang="en-GB" dirty="0" err="1" smtClean="0"/>
              <a:t>produsing</a:t>
            </a:r>
            <a:r>
              <a:rPr lang="en-GB" dirty="0" smtClean="0"/>
              <a:t>  wide variety products in small batches.</a:t>
            </a:r>
          </a:p>
          <a:p>
            <a:endParaRPr lang="en-US" dirty="0"/>
          </a:p>
        </p:txBody>
      </p:sp>
    </p:spTree>
    <p:extLst>
      <p:ext uri="{BB962C8B-B14F-4D97-AF65-F5344CB8AC3E}">
        <p14:creationId xmlns:p14="http://schemas.microsoft.com/office/powerpoint/2010/main" xmlns="" val="86248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3"/>
          <p:cNvGrpSpPr/>
          <p:nvPr/>
        </p:nvGrpSpPr>
        <p:grpSpPr>
          <a:xfrm>
            <a:off x="0" y="0"/>
            <a:ext cx="9144000" cy="6719074"/>
            <a:chOff x="-180760" y="0"/>
            <a:chExt cx="9327935" cy="6719074"/>
          </a:xfrm>
        </p:grpSpPr>
        <p:pic>
          <p:nvPicPr>
            <p:cNvPr id="10" name="Obrázok 9"/>
            <p:cNvPicPr>
              <a:picLocks noChangeAspect="1"/>
            </p:cNvPicPr>
            <p:nvPr/>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xmlns="" val="0"/>
                </a:ext>
              </a:extLst>
            </a:blip>
            <a:srcRect b="84126"/>
            <a:stretch/>
          </p:blipFill>
          <p:spPr bwMode="auto">
            <a:xfrm>
              <a:off x="-180760" y="0"/>
              <a:ext cx="9327935" cy="714356"/>
            </a:xfrm>
            <a:prstGeom prst="rect">
              <a:avLst/>
            </a:prstGeom>
          </p:spPr>
        </p:pic>
        <p:sp>
          <p:nvSpPr>
            <p:cNvPr id="6" name="BlokTextu 5"/>
            <p:cNvSpPr txBox="1">
              <a:spLocks noChangeArrowheads="1"/>
            </p:cNvSpPr>
            <p:nvPr/>
          </p:nvSpPr>
          <p:spPr bwMode="auto">
            <a:xfrm>
              <a:off x="-180760" y="0"/>
              <a:ext cx="9327935" cy="584775"/>
            </a:xfrm>
            <a:prstGeom prst="rect">
              <a:avLst/>
            </a:prstGeom>
            <a:noFill/>
            <a:ln w="9525">
              <a:noFill/>
              <a:miter lim="800000"/>
              <a:headEnd/>
              <a:tailEnd/>
            </a:ln>
          </p:spPr>
          <p:txBody>
            <a:bodyPr wrap="square">
              <a:spAutoFit/>
            </a:bodyPr>
            <a:lstStyle/>
            <a:p>
              <a:pPr algn="ctr"/>
              <a:endParaRPr lang="sk-SK" sz="3200" b="1" dirty="0">
                <a:solidFill>
                  <a:schemeClr val="bg1"/>
                </a:solidFill>
              </a:endParaRPr>
            </a:p>
          </p:txBody>
        </p:sp>
        <p:pic>
          <p:nvPicPr>
            <p:cNvPr id="7" name="Obrázok 6"/>
            <p:cNvPicPr>
              <a:picLocks noChangeAspect="1"/>
            </p:cNvPicPr>
            <p:nvPr/>
          </p:nvPicPr>
          <p:blipFill>
            <a:blip r:embed="rId4" cstate="print">
              <a:clrChange>
                <a:clrFrom>
                  <a:srgbClr val="FFFFFF"/>
                </a:clrFrom>
                <a:clrTo>
                  <a:srgbClr val="FFFFFF">
                    <a:alpha val="0"/>
                  </a:srgbClr>
                </a:clrTo>
              </a:clrChange>
              <a:lum bright="70000" contrast="-70000"/>
              <a:extLst>
                <a:ext uri="{28A0092B-C50C-407E-A947-70E740481C1C}">
                  <a14:useLocalDpi xmlns:a14="http://schemas.microsoft.com/office/drawing/2010/main" xmlns="" val="0"/>
                </a:ext>
              </a:extLst>
            </a:blip>
            <a:stretch>
              <a:fillRect/>
            </a:stretch>
          </p:blipFill>
          <p:spPr>
            <a:xfrm>
              <a:off x="323528" y="6453336"/>
              <a:ext cx="1656184" cy="265738"/>
            </a:xfrm>
            <a:prstGeom prst="rect">
              <a:avLst/>
            </a:prstGeom>
            <a:effectLst/>
          </p:spPr>
        </p:pic>
      </p:grpSp>
      <p:sp>
        <p:nvSpPr>
          <p:cNvPr id="18" name="BlokTextu 17"/>
          <p:cNvSpPr txBox="1"/>
          <p:nvPr/>
        </p:nvSpPr>
        <p:spPr>
          <a:xfrm>
            <a:off x="0" y="714356"/>
            <a:ext cx="9036496" cy="461665"/>
          </a:xfrm>
          <a:prstGeom prst="rect">
            <a:avLst/>
          </a:prstGeom>
          <a:noFill/>
        </p:spPr>
        <p:txBody>
          <a:bodyPr wrap="square" rtlCol="0">
            <a:spAutoFit/>
          </a:bodyPr>
          <a:lstStyle/>
          <a:p>
            <a:r>
              <a:rPr lang="sk-SK" sz="2400" b="1" i="1" dirty="0" err="1" smtClean="0">
                <a:solidFill>
                  <a:srgbClr val="0237AE"/>
                </a:solidFill>
              </a:rPr>
              <a:t>Ideas</a:t>
            </a:r>
            <a:r>
              <a:rPr lang="sk-SK" sz="2400" b="1" i="1" dirty="0" smtClean="0">
                <a:solidFill>
                  <a:srgbClr val="0237AE"/>
                </a:solidFill>
              </a:rPr>
              <a:t> </a:t>
            </a:r>
            <a:r>
              <a:rPr lang="sk-SK" sz="2400" b="1" i="1" dirty="0" err="1" smtClean="0">
                <a:solidFill>
                  <a:srgbClr val="0237AE"/>
                </a:solidFill>
              </a:rPr>
              <a:t>of</a:t>
            </a:r>
            <a:r>
              <a:rPr lang="sk-SK" sz="2400" b="1" i="1" dirty="0" smtClean="0">
                <a:solidFill>
                  <a:srgbClr val="0237AE"/>
                </a:solidFill>
              </a:rPr>
              <a:t> </a:t>
            </a:r>
            <a:r>
              <a:rPr lang="sk-SK" sz="2400" b="1" i="1" dirty="0" err="1" smtClean="0">
                <a:solidFill>
                  <a:srgbClr val="0237AE"/>
                </a:solidFill>
              </a:rPr>
              <a:t>the</a:t>
            </a:r>
            <a:r>
              <a:rPr lang="sk-SK" sz="2400" b="1" i="1" dirty="0" smtClean="0">
                <a:solidFill>
                  <a:srgbClr val="0237AE"/>
                </a:solidFill>
              </a:rPr>
              <a:t> </a:t>
            </a:r>
            <a:r>
              <a:rPr lang="sk-SK" sz="2400" b="1" i="1" dirty="0" err="1" smtClean="0">
                <a:solidFill>
                  <a:srgbClr val="0237AE"/>
                </a:solidFill>
              </a:rPr>
              <a:t>project</a:t>
            </a:r>
            <a:r>
              <a:rPr lang="sk-SK" sz="2400" b="1" i="1" dirty="0" smtClean="0">
                <a:solidFill>
                  <a:srgbClr val="0237AE"/>
                </a:solidFill>
              </a:rPr>
              <a:t>:</a:t>
            </a:r>
            <a:endParaRPr lang="sk-SK" sz="2400" dirty="0"/>
          </a:p>
        </p:txBody>
      </p:sp>
      <p:sp>
        <p:nvSpPr>
          <p:cNvPr id="11" name="Obdĺžnik 10"/>
          <p:cNvSpPr/>
          <p:nvPr/>
        </p:nvSpPr>
        <p:spPr>
          <a:xfrm>
            <a:off x="0" y="0"/>
            <a:ext cx="8929718" cy="677108"/>
          </a:xfrm>
          <a:prstGeom prst="rect">
            <a:avLst/>
          </a:prstGeom>
        </p:spPr>
        <p:txBody>
          <a:bodyPr wrap="square">
            <a:spAutoFit/>
          </a:bodyPr>
          <a:lstStyle/>
          <a:p>
            <a:r>
              <a:rPr lang="sk-SK" sz="2000" b="1" i="1" dirty="0" smtClean="0">
                <a:solidFill>
                  <a:schemeClr val="bg1"/>
                </a:solidFill>
              </a:rPr>
              <a:t> </a:t>
            </a:r>
            <a:r>
              <a:rPr lang="en-US" b="1" i="1" dirty="0" smtClean="0">
                <a:solidFill>
                  <a:schemeClr val="bg1"/>
                </a:solidFill>
              </a:rPr>
              <a:t>Enhancing the competitiveness of young researchers and doctoral students in the fields of mechanical, manufacturing and industrial engineering</a:t>
            </a:r>
            <a:endParaRPr lang="en-US" dirty="0">
              <a:solidFill>
                <a:schemeClr val="bg1"/>
              </a:solidFill>
            </a:endParaRPr>
          </a:p>
        </p:txBody>
      </p:sp>
      <p:sp>
        <p:nvSpPr>
          <p:cNvPr id="12" name="BlokTextu 11"/>
          <p:cNvSpPr txBox="1"/>
          <p:nvPr/>
        </p:nvSpPr>
        <p:spPr>
          <a:xfrm>
            <a:off x="214282" y="1214422"/>
            <a:ext cx="8572560" cy="3139321"/>
          </a:xfrm>
          <a:prstGeom prst="rect">
            <a:avLst/>
          </a:prstGeom>
          <a:noFill/>
        </p:spPr>
        <p:txBody>
          <a:bodyPr wrap="square" rtlCol="0">
            <a:spAutoFit/>
          </a:bodyPr>
          <a:lstStyle/>
          <a:p>
            <a:r>
              <a:rPr lang="en-US" b="1" dirty="0" smtClean="0"/>
              <a:t>Partners involved at this stage</a:t>
            </a:r>
            <a:r>
              <a:rPr lang="sk-SK" b="1" dirty="0" smtClean="0"/>
              <a:t>:</a:t>
            </a:r>
            <a:r>
              <a:rPr lang="ru-RU" dirty="0" smtClean="0"/>
              <a:t> </a:t>
            </a:r>
            <a:endParaRPr lang="sk-SK" dirty="0" smtClean="0"/>
          </a:p>
          <a:p>
            <a:r>
              <a:rPr lang="sk-SK" dirty="0" smtClean="0"/>
              <a:t>TUKE – </a:t>
            </a:r>
            <a:r>
              <a:rPr lang="sk-SK" dirty="0" err="1" smtClean="0"/>
              <a:t>Lead</a:t>
            </a:r>
            <a:r>
              <a:rPr lang="sk-SK" dirty="0" smtClean="0"/>
              <a:t> partner (Slovakia)</a:t>
            </a:r>
          </a:p>
          <a:p>
            <a:r>
              <a:rPr lang="ru-RU" dirty="0" smtClean="0"/>
              <a:t>Rzeszow University of Technology</a:t>
            </a:r>
            <a:r>
              <a:rPr lang="sk-SK" dirty="0" smtClean="0"/>
              <a:t> (</a:t>
            </a:r>
            <a:r>
              <a:rPr lang="sk-SK" dirty="0" err="1" smtClean="0"/>
              <a:t>Poland</a:t>
            </a:r>
            <a:r>
              <a:rPr lang="sk-SK" dirty="0" smtClean="0"/>
              <a:t>)</a:t>
            </a:r>
          </a:p>
          <a:p>
            <a:r>
              <a:rPr lang="ru-RU" dirty="0" smtClean="0"/>
              <a:t>University of Minho</a:t>
            </a:r>
            <a:r>
              <a:rPr lang="sk-SK" dirty="0" smtClean="0"/>
              <a:t> (</a:t>
            </a:r>
            <a:r>
              <a:rPr lang="sk-SK" dirty="0" err="1" smtClean="0"/>
              <a:t>Portugal</a:t>
            </a:r>
            <a:r>
              <a:rPr lang="sk-SK" dirty="0" smtClean="0"/>
              <a:t>)</a:t>
            </a:r>
          </a:p>
          <a:p>
            <a:r>
              <a:rPr lang="sk-SK" dirty="0" smtClean="0"/>
              <a:t> </a:t>
            </a:r>
            <a:r>
              <a:rPr lang="ru-RU" dirty="0" smtClean="0"/>
              <a:t>Politechnic University of </a:t>
            </a:r>
            <a:r>
              <a:rPr lang="sk-SK" dirty="0" smtClean="0"/>
              <a:t>Porto (</a:t>
            </a:r>
            <a:r>
              <a:rPr lang="sk-SK" dirty="0" err="1" smtClean="0"/>
              <a:t>Portugal</a:t>
            </a:r>
            <a:r>
              <a:rPr lang="sk-SK" dirty="0" smtClean="0"/>
              <a:t>) </a:t>
            </a:r>
          </a:p>
          <a:p>
            <a:r>
              <a:rPr lang="ru-RU" dirty="0" smtClean="0"/>
              <a:t> University of Stavanger</a:t>
            </a:r>
            <a:r>
              <a:rPr lang="sk-SK" dirty="0" smtClean="0"/>
              <a:t> (</a:t>
            </a:r>
            <a:r>
              <a:rPr lang="sk-SK" dirty="0" err="1" smtClean="0"/>
              <a:t>Norway</a:t>
            </a:r>
            <a:r>
              <a:rPr lang="sk-SK" dirty="0" smtClean="0"/>
              <a:t>)</a:t>
            </a:r>
            <a:r>
              <a:rPr lang="ru-RU" dirty="0" smtClean="0"/>
              <a:t> </a:t>
            </a:r>
            <a:endParaRPr lang="sk-SK" dirty="0" smtClean="0"/>
          </a:p>
          <a:p>
            <a:r>
              <a:rPr lang="ru-RU" dirty="0" smtClean="0"/>
              <a:t>Politechnic University of Turine</a:t>
            </a:r>
            <a:r>
              <a:rPr lang="sk-SK" dirty="0" smtClean="0"/>
              <a:t> (</a:t>
            </a:r>
            <a:r>
              <a:rPr lang="sk-SK" dirty="0" err="1" smtClean="0"/>
              <a:t>Italy</a:t>
            </a:r>
            <a:r>
              <a:rPr lang="sk-SK" dirty="0" smtClean="0"/>
              <a:t>)</a:t>
            </a:r>
            <a:r>
              <a:rPr lang="ru-RU" dirty="0" smtClean="0"/>
              <a:t> </a:t>
            </a:r>
            <a:endParaRPr lang="sk-SK" dirty="0" smtClean="0"/>
          </a:p>
          <a:p>
            <a:r>
              <a:rPr lang="ru-RU" dirty="0" smtClean="0"/>
              <a:t>University of Osijek</a:t>
            </a:r>
            <a:r>
              <a:rPr lang="sk-SK" dirty="0" smtClean="0"/>
              <a:t> (</a:t>
            </a:r>
            <a:r>
              <a:rPr lang="sk-SK" dirty="0" err="1" smtClean="0"/>
              <a:t>Croatia</a:t>
            </a:r>
            <a:r>
              <a:rPr lang="sk-SK" dirty="0" smtClean="0"/>
              <a:t>) </a:t>
            </a:r>
          </a:p>
          <a:p>
            <a:r>
              <a:rPr lang="ru-RU" dirty="0" smtClean="0"/>
              <a:t>University of Seville</a:t>
            </a:r>
            <a:r>
              <a:rPr lang="sk-SK" dirty="0" smtClean="0"/>
              <a:t> (</a:t>
            </a:r>
            <a:r>
              <a:rPr lang="sk-SK" dirty="0" err="1" smtClean="0"/>
              <a:t>Spain</a:t>
            </a:r>
            <a:r>
              <a:rPr lang="sk-SK" dirty="0" smtClean="0"/>
              <a:t>)</a:t>
            </a:r>
          </a:p>
          <a:p>
            <a:r>
              <a:rPr lang="ru-RU" dirty="0" smtClean="0"/>
              <a:t>University of Zagre</a:t>
            </a:r>
            <a:r>
              <a:rPr lang="sk-SK" dirty="0" smtClean="0"/>
              <a:t>b (</a:t>
            </a:r>
            <a:r>
              <a:rPr lang="sk-SK" dirty="0" err="1" smtClean="0"/>
              <a:t>Croatia</a:t>
            </a:r>
            <a:r>
              <a:rPr lang="sk-SK" dirty="0" smtClean="0"/>
              <a:t>)</a:t>
            </a:r>
          </a:p>
          <a:p>
            <a:r>
              <a:rPr lang="sk-SK" dirty="0" err="1" smtClean="0"/>
              <a:t>University</a:t>
            </a:r>
            <a:r>
              <a:rPr lang="sk-SK" dirty="0" smtClean="0"/>
              <a:t> </a:t>
            </a:r>
            <a:r>
              <a:rPr lang="sk-SK" dirty="0" err="1" smtClean="0"/>
              <a:t>of</a:t>
            </a:r>
            <a:r>
              <a:rPr lang="sk-SK" dirty="0" smtClean="0"/>
              <a:t> </a:t>
            </a:r>
            <a:r>
              <a:rPr lang="sk-SK" dirty="0" err="1" smtClean="0"/>
              <a:t>Passau</a:t>
            </a:r>
            <a:r>
              <a:rPr lang="sk-SK" dirty="0" smtClean="0"/>
              <a:t> (</a:t>
            </a:r>
            <a:r>
              <a:rPr lang="sk-SK" dirty="0" err="1" smtClean="0"/>
              <a:t>Germany</a:t>
            </a:r>
            <a:r>
              <a:rPr lang="sk-SK" dirty="0" smtClean="0"/>
              <a:t>) </a:t>
            </a:r>
            <a:endParaRPr lang="en-US" b="1" dirty="0"/>
          </a:p>
        </p:txBody>
      </p:sp>
      <p:sp>
        <p:nvSpPr>
          <p:cNvPr id="16" name="BlokTextu 15"/>
          <p:cNvSpPr txBox="1"/>
          <p:nvPr/>
        </p:nvSpPr>
        <p:spPr>
          <a:xfrm>
            <a:off x="285720" y="4357694"/>
            <a:ext cx="8286808" cy="1477328"/>
          </a:xfrm>
          <a:prstGeom prst="rect">
            <a:avLst/>
          </a:prstGeom>
          <a:noFill/>
        </p:spPr>
        <p:txBody>
          <a:bodyPr wrap="square" rtlCol="0">
            <a:spAutoFit/>
          </a:bodyPr>
          <a:lstStyle/>
          <a:p>
            <a:r>
              <a:rPr lang="sk-SK" b="1" dirty="0" err="1" smtClean="0"/>
              <a:t>Industrial</a:t>
            </a:r>
            <a:r>
              <a:rPr lang="sk-SK" b="1" dirty="0" smtClean="0"/>
              <a:t> </a:t>
            </a:r>
            <a:r>
              <a:rPr lang="sk-SK" b="1" dirty="0" err="1" smtClean="0"/>
              <a:t>Partners</a:t>
            </a:r>
            <a:r>
              <a:rPr lang="sk-SK" b="1" dirty="0" smtClean="0"/>
              <a:t>:</a:t>
            </a:r>
          </a:p>
          <a:p>
            <a:r>
              <a:rPr lang="pt-BR" dirty="0" smtClean="0"/>
              <a:t> HSTec Hrvatska </a:t>
            </a:r>
            <a:r>
              <a:rPr lang="sk-SK" dirty="0" smtClean="0"/>
              <a:t>(</a:t>
            </a:r>
            <a:r>
              <a:rPr lang="pt-BR" dirty="0" smtClean="0"/>
              <a:t>Croatia</a:t>
            </a:r>
            <a:r>
              <a:rPr lang="sk-SK" dirty="0" smtClean="0"/>
              <a:t>)</a:t>
            </a:r>
            <a:r>
              <a:rPr lang="pt-BR" dirty="0" smtClean="0"/>
              <a:t> </a:t>
            </a:r>
          </a:p>
          <a:p>
            <a:r>
              <a:rPr lang="pt-BR" dirty="0" smtClean="0"/>
              <a:t> DEXTER Technologies, S.A. </a:t>
            </a:r>
            <a:r>
              <a:rPr lang="sk-SK" dirty="0" smtClean="0"/>
              <a:t>(</a:t>
            </a:r>
            <a:r>
              <a:rPr lang="pt-BR" dirty="0" smtClean="0"/>
              <a:t>Portugal</a:t>
            </a:r>
            <a:r>
              <a:rPr lang="sk-SK" dirty="0" smtClean="0"/>
              <a:t>)</a:t>
            </a:r>
            <a:r>
              <a:rPr lang="pt-BR" dirty="0" smtClean="0"/>
              <a:t> </a:t>
            </a:r>
            <a:endParaRPr lang="sk-SK" dirty="0" smtClean="0"/>
          </a:p>
          <a:p>
            <a:r>
              <a:rPr lang="sk-SK" dirty="0" smtClean="0"/>
              <a:t> </a:t>
            </a:r>
            <a:r>
              <a:rPr lang="pt-BR" dirty="0" smtClean="0"/>
              <a:t>ELCOM, s.r.o. </a:t>
            </a:r>
            <a:r>
              <a:rPr lang="sk-SK" dirty="0" smtClean="0"/>
              <a:t>(</a:t>
            </a:r>
            <a:r>
              <a:rPr lang="pt-BR" dirty="0" smtClean="0"/>
              <a:t>Slovakia</a:t>
            </a:r>
            <a:r>
              <a:rPr lang="sk-SK" dirty="0" smtClean="0"/>
              <a:t>)</a:t>
            </a:r>
            <a:r>
              <a:rPr lang="pt-BR" dirty="0" smtClean="0"/>
              <a:t> </a:t>
            </a:r>
          </a:p>
          <a:p>
            <a:r>
              <a:rPr lang="pt-BR" dirty="0" smtClean="0"/>
              <a:t>Fábrica de Utilitades de Tubo, Lda. </a:t>
            </a:r>
            <a:r>
              <a:rPr lang="sk-SK" dirty="0" smtClean="0"/>
              <a:t>(</a:t>
            </a:r>
            <a:r>
              <a:rPr lang="pt-BR" dirty="0" smtClean="0"/>
              <a:t>Portugal</a:t>
            </a:r>
            <a:r>
              <a:rPr lang="sk-SK" dirty="0" smtClean="0"/>
              <a:t>)</a:t>
            </a:r>
            <a:endParaRPr lang="en-US" dirty="0"/>
          </a:p>
        </p:txBody>
      </p:sp>
      <p:sp>
        <p:nvSpPr>
          <p:cNvPr id="13" name="BlokTextu 12"/>
          <p:cNvSpPr txBox="1"/>
          <p:nvPr/>
        </p:nvSpPr>
        <p:spPr>
          <a:xfrm>
            <a:off x="285720" y="5857892"/>
            <a:ext cx="8215370" cy="646331"/>
          </a:xfrm>
          <a:prstGeom prst="rect">
            <a:avLst/>
          </a:prstGeom>
          <a:noFill/>
        </p:spPr>
        <p:txBody>
          <a:bodyPr wrap="square" rtlCol="0">
            <a:spAutoFit/>
          </a:bodyPr>
          <a:lstStyle/>
          <a:p>
            <a:r>
              <a:rPr lang="en-US" b="1" dirty="0" smtClean="0"/>
              <a:t>Estimated Total Budget </a:t>
            </a:r>
            <a:r>
              <a:rPr lang="en-US" dirty="0" smtClean="0"/>
              <a:t>830 000,- Euro </a:t>
            </a:r>
            <a:r>
              <a:rPr lang="ru-RU" b="1" dirty="0" smtClean="0"/>
              <a:t>Estimated duration</a:t>
            </a:r>
            <a:r>
              <a:rPr lang="sk-SK" b="1" dirty="0" smtClean="0"/>
              <a:t> </a:t>
            </a:r>
            <a:r>
              <a:rPr lang="en-US" dirty="0" smtClean="0"/>
              <a:t>36 </a:t>
            </a:r>
            <a:r>
              <a:rPr lang="ru-RU" dirty="0" smtClean="0"/>
              <a:t> months</a:t>
            </a:r>
            <a:endParaRPr lang="sk-SK" dirty="0" smtClean="0"/>
          </a:p>
          <a:p>
            <a:endParaRPr lang="en-US" dirty="0"/>
          </a:p>
        </p:txBody>
      </p:sp>
    </p:spTree>
    <p:extLst>
      <p:ext uri="{BB962C8B-B14F-4D97-AF65-F5344CB8AC3E}">
        <p14:creationId xmlns:p14="http://schemas.microsoft.com/office/powerpoint/2010/main" xmlns="" val="86248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3"/>
          <p:cNvGrpSpPr/>
          <p:nvPr/>
        </p:nvGrpSpPr>
        <p:grpSpPr>
          <a:xfrm>
            <a:off x="0" y="0"/>
            <a:ext cx="9144000" cy="6719074"/>
            <a:chOff x="-180760" y="0"/>
            <a:chExt cx="9327935" cy="6719074"/>
          </a:xfrm>
        </p:grpSpPr>
        <p:pic>
          <p:nvPicPr>
            <p:cNvPr id="10" name="Obrázok 9"/>
            <p:cNvPicPr>
              <a:picLocks noChangeAspect="1"/>
            </p:cNvPicPr>
            <p:nvPr/>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xmlns="" val="0"/>
                </a:ext>
              </a:extLst>
            </a:blip>
            <a:srcRect b="84126"/>
            <a:stretch/>
          </p:blipFill>
          <p:spPr bwMode="auto">
            <a:xfrm>
              <a:off x="-180760" y="0"/>
              <a:ext cx="9327935" cy="714356"/>
            </a:xfrm>
            <a:prstGeom prst="rect">
              <a:avLst/>
            </a:prstGeom>
          </p:spPr>
        </p:pic>
        <p:sp>
          <p:nvSpPr>
            <p:cNvPr id="6" name="BlokTextu 5"/>
            <p:cNvSpPr txBox="1">
              <a:spLocks noChangeArrowheads="1"/>
            </p:cNvSpPr>
            <p:nvPr/>
          </p:nvSpPr>
          <p:spPr bwMode="auto">
            <a:xfrm>
              <a:off x="-180760" y="0"/>
              <a:ext cx="9327935" cy="584775"/>
            </a:xfrm>
            <a:prstGeom prst="rect">
              <a:avLst/>
            </a:prstGeom>
            <a:noFill/>
            <a:ln w="9525">
              <a:noFill/>
              <a:miter lim="800000"/>
              <a:headEnd/>
              <a:tailEnd/>
            </a:ln>
          </p:spPr>
          <p:txBody>
            <a:bodyPr wrap="square">
              <a:spAutoFit/>
            </a:bodyPr>
            <a:lstStyle/>
            <a:p>
              <a:pPr algn="ctr"/>
              <a:endParaRPr lang="sk-SK" sz="3200" b="1" dirty="0">
                <a:solidFill>
                  <a:schemeClr val="bg1"/>
                </a:solidFill>
              </a:endParaRPr>
            </a:p>
          </p:txBody>
        </p:sp>
        <p:pic>
          <p:nvPicPr>
            <p:cNvPr id="7" name="Obrázok 6"/>
            <p:cNvPicPr>
              <a:picLocks noChangeAspect="1"/>
            </p:cNvPicPr>
            <p:nvPr/>
          </p:nvPicPr>
          <p:blipFill>
            <a:blip r:embed="rId4" cstate="print">
              <a:clrChange>
                <a:clrFrom>
                  <a:srgbClr val="FFFFFF"/>
                </a:clrFrom>
                <a:clrTo>
                  <a:srgbClr val="FFFFFF">
                    <a:alpha val="0"/>
                  </a:srgbClr>
                </a:clrTo>
              </a:clrChange>
              <a:lum bright="70000" contrast="-70000"/>
              <a:extLst>
                <a:ext uri="{28A0092B-C50C-407E-A947-70E740481C1C}">
                  <a14:useLocalDpi xmlns:a14="http://schemas.microsoft.com/office/drawing/2010/main" xmlns="" val="0"/>
                </a:ext>
              </a:extLst>
            </a:blip>
            <a:stretch>
              <a:fillRect/>
            </a:stretch>
          </p:blipFill>
          <p:spPr>
            <a:xfrm>
              <a:off x="323528" y="6453336"/>
              <a:ext cx="1656184" cy="265738"/>
            </a:xfrm>
            <a:prstGeom prst="rect">
              <a:avLst/>
            </a:prstGeom>
            <a:effectLst/>
          </p:spPr>
        </p:pic>
      </p:grpSp>
      <p:sp>
        <p:nvSpPr>
          <p:cNvPr id="18" name="BlokTextu 17"/>
          <p:cNvSpPr txBox="1"/>
          <p:nvPr/>
        </p:nvSpPr>
        <p:spPr>
          <a:xfrm>
            <a:off x="0" y="714356"/>
            <a:ext cx="9036496" cy="461665"/>
          </a:xfrm>
          <a:prstGeom prst="rect">
            <a:avLst/>
          </a:prstGeom>
          <a:noFill/>
        </p:spPr>
        <p:txBody>
          <a:bodyPr wrap="square" rtlCol="0">
            <a:spAutoFit/>
          </a:bodyPr>
          <a:lstStyle/>
          <a:p>
            <a:r>
              <a:rPr lang="sk-SK" sz="2400" b="1" i="1" dirty="0" err="1" smtClean="0">
                <a:solidFill>
                  <a:srgbClr val="0237AE"/>
                </a:solidFill>
              </a:rPr>
              <a:t>Ideas</a:t>
            </a:r>
            <a:r>
              <a:rPr lang="sk-SK" sz="2400" b="1" i="1" dirty="0" smtClean="0">
                <a:solidFill>
                  <a:srgbClr val="0237AE"/>
                </a:solidFill>
              </a:rPr>
              <a:t> </a:t>
            </a:r>
            <a:r>
              <a:rPr lang="sk-SK" sz="2400" b="1" i="1" dirty="0" err="1" smtClean="0">
                <a:solidFill>
                  <a:srgbClr val="0237AE"/>
                </a:solidFill>
              </a:rPr>
              <a:t>of</a:t>
            </a:r>
            <a:r>
              <a:rPr lang="sk-SK" sz="2400" b="1" i="1" dirty="0" smtClean="0">
                <a:solidFill>
                  <a:srgbClr val="0237AE"/>
                </a:solidFill>
              </a:rPr>
              <a:t> </a:t>
            </a:r>
            <a:r>
              <a:rPr lang="sk-SK" sz="2400" b="1" i="1" dirty="0" err="1" smtClean="0">
                <a:solidFill>
                  <a:srgbClr val="0237AE"/>
                </a:solidFill>
              </a:rPr>
              <a:t>the</a:t>
            </a:r>
            <a:r>
              <a:rPr lang="sk-SK" sz="2400" b="1" i="1" dirty="0" smtClean="0">
                <a:solidFill>
                  <a:srgbClr val="0237AE"/>
                </a:solidFill>
              </a:rPr>
              <a:t> </a:t>
            </a:r>
            <a:r>
              <a:rPr lang="sk-SK" sz="2400" b="1" i="1" dirty="0" err="1" smtClean="0">
                <a:solidFill>
                  <a:srgbClr val="0237AE"/>
                </a:solidFill>
              </a:rPr>
              <a:t>project</a:t>
            </a:r>
            <a:r>
              <a:rPr lang="sk-SK" sz="2400" b="1" i="1" dirty="0" smtClean="0">
                <a:solidFill>
                  <a:srgbClr val="0237AE"/>
                </a:solidFill>
              </a:rPr>
              <a:t>:</a:t>
            </a:r>
            <a:r>
              <a:rPr lang="en-US" sz="2400" dirty="0" smtClean="0"/>
              <a:t> Network </a:t>
            </a:r>
            <a:r>
              <a:rPr lang="en-US" sz="2400" dirty="0" err="1" smtClean="0"/>
              <a:t>organisation</a:t>
            </a:r>
            <a:r>
              <a:rPr lang="en-US" sz="2400" dirty="0" smtClean="0"/>
              <a:t> and management structure </a:t>
            </a:r>
            <a:endParaRPr lang="sk-SK" sz="2400" dirty="0"/>
          </a:p>
        </p:txBody>
      </p:sp>
      <p:sp>
        <p:nvSpPr>
          <p:cNvPr id="11" name="Obdĺžnik 10"/>
          <p:cNvSpPr/>
          <p:nvPr/>
        </p:nvSpPr>
        <p:spPr>
          <a:xfrm>
            <a:off x="0" y="0"/>
            <a:ext cx="8929718" cy="677108"/>
          </a:xfrm>
          <a:prstGeom prst="rect">
            <a:avLst/>
          </a:prstGeom>
        </p:spPr>
        <p:txBody>
          <a:bodyPr wrap="square">
            <a:spAutoFit/>
          </a:bodyPr>
          <a:lstStyle/>
          <a:p>
            <a:r>
              <a:rPr lang="sk-SK" sz="2000" b="1" i="1" dirty="0" smtClean="0">
                <a:solidFill>
                  <a:schemeClr val="bg1"/>
                </a:solidFill>
              </a:rPr>
              <a:t> </a:t>
            </a:r>
            <a:r>
              <a:rPr lang="en-US" b="1" i="1" dirty="0" smtClean="0">
                <a:solidFill>
                  <a:schemeClr val="bg1"/>
                </a:solidFill>
              </a:rPr>
              <a:t>Enhancing the competitiveness of young researchers and doctoral students in the fields of mechanical, manufacturing and industrial engineering</a:t>
            </a:r>
            <a:endParaRPr lang="en-US" dirty="0">
              <a:solidFill>
                <a:schemeClr val="bg1"/>
              </a:solidFill>
            </a:endParaRPr>
          </a:p>
        </p:txBody>
      </p:sp>
      <p:pic>
        <p:nvPicPr>
          <p:cNvPr id="68610" name="Picture 2"/>
          <p:cNvPicPr>
            <a:picLocks noChangeAspect="1" noChangeArrowheads="1"/>
          </p:cNvPicPr>
          <p:nvPr/>
        </p:nvPicPr>
        <p:blipFill>
          <a:blip r:embed="rId5" cstate="print"/>
          <a:srcRect/>
          <a:stretch>
            <a:fillRect/>
          </a:stretch>
        </p:blipFill>
        <p:spPr bwMode="auto">
          <a:xfrm>
            <a:off x="2071670" y="1214422"/>
            <a:ext cx="5581674" cy="5429288"/>
          </a:xfrm>
          <a:prstGeom prst="rect">
            <a:avLst/>
          </a:prstGeom>
          <a:noFill/>
          <a:ln w="9525">
            <a:noFill/>
            <a:miter lim="800000"/>
            <a:headEnd/>
            <a:tailEnd/>
          </a:ln>
          <a:effectLst/>
        </p:spPr>
      </p:pic>
    </p:spTree>
    <p:extLst>
      <p:ext uri="{BB962C8B-B14F-4D97-AF65-F5344CB8AC3E}">
        <p14:creationId xmlns:p14="http://schemas.microsoft.com/office/powerpoint/2010/main" xmlns="" val="86248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3387</TotalTime>
  <Words>662</Words>
  <Application>Microsoft Office PowerPoint</Application>
  <PresentationFormat>Экран (4:3)</PresentationFormat>
  <Paragraphs>116</Paragraphs>
  <Slides>10</Slides>
  <Notes>10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10</vt:i4>
      </vt:variant>
    </vt:vector>
  </HeadingPairs>
  <TitlesOfParts>
    <vt:vector size="12" baseType="lpstr">
      <vt:lpstr>Motív Office</vt:lpstr>
      <vt:lpstr>CorelDRAW</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Adrián</dc:creator>
  <cp:lastModifiedBy>VDutova</cp:lastModifiedBy>
  <cp:revision>289</cp:revision>
  <dcterms:created xsi:type="dcterms:W3CDTF">2012-06-21T08:23:39Z</dcterms:created>
  <dcterms:modified xsi:type="dcterms:W3CDTF">2015-10-15T08:09:21Z</dcterms:modified>
</cp:coreProperties>
</file>