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75" r:id="rId3"/>
    <p:sldId id="276" r:id="rId4"/>
    <p:sldId id="259" r:id="rId5"/>
    <p:sldId id="277" r:id="rId6"/>
    <p:sldId id="278" r:id="rId7"/>
    <p:sldId id="258" r:id="rId8"/>
    <p:sldId id="262" r:id="rId9"/>
    <p:sldId id="261" r:id="rId10"/>
    <p:sldId id="260" r:id="rId11"/>
    <p:sldId id="263" r:id="rId12"/>
    <p:sldId id="264" r:id="rId13"/>
    <p:sldId id="267" r:id="rId14"/>
    <p:sldId id="268" r:id="rId15"/>
    <p:sldId id="265" r:id="rId16"/>
    <p:sldId id="266" r:id="rId17"/>
    <p:sldId id="271" r:id="rId18"/>
    <p:sldId id="272" r:id="rId19"/>
    <p:sldId id="269" r:id="rId20"/>
    <p:sldId id="270" r:id="rId21"/>
    <p:sldId id="273" r:id="rId22"/>
    <p:sldId id="274" r:id="rId23"/>
    <p:sldId id="279" r:id="rId24"/>
    <p:sldId id="280" r:id="rId25"/>
    <p:sldId id="281" r:id="rId26"/>
    <p:sldId id="282" r:id="rId27"/>
    <p:sldId id="283" r:id="rId28"/>
    <p:sldId id="284" r:id="rId29"/>
    <p:sldId id="285" r:id="rId30"/>
    <p:sldId id="286" r:id="rId31"/>
    <p:sldId id="287" r:id="rId32"/>
    <p:sldId id="288" r:id="rId33"/>
    <p:sldId id="291" r:id="rId34"/>
    <p:sldId id="289" r:id="rId35"/>
    <p:sldId id="293" r:id="rId36"/>
    <p:sldId id="292" r:id="rId37"/>
    <p:sldId id="29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9" autoAdjust="0"/>
    <p:restoredTop sz="94660"/>
  </p:normalViewPr>
  <p:slideViewPr>
    <p:cSldViewPr snapToGrid="0">
      <p:cViewPr varScale="1">
        <p:scale>
          <a:sx n="92" d="100"/>
          <a:sy n="92" d="100"/>
        </p:scale>
        <p:origin x="6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742C-5B4D-4D5D-83A0-42BA9BE2AD53}" type="datetimeFigureOut">
              <a:rPr lang="en-US" smtClean="0"/>
              <a:t>2/18/2021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2BB0D-6204-4853-8728-042F99167DB0}" type="slidenum">
              <a:rPr lang="en-US" smtClean="0"/>
              <a:t>‹#›</a:t>
            </a:fld>
            <a:endParaRPr lang="en-US"/>
          </a:p>
        </p:txBody>
      </p:sp>
    </p:spTree>
    <p:extLst>
      <p:ext uri="{BB962C8B-B14F-4D97-AF65-F5344CB8AC3E}">
        <p14:creationId xmlns:p14="http://schemas.microsoft.com/office/powerpoint/2010/main" val="124333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a:t>
            </a:fld>
            <a:endParaRPr lang="en-US"/>
          </a:p>
        </p:txBody>
      </p:sp>
    </p:spTree>
    <p:extLst>
      <p:ext uri="{BB962C8B-B14F-4D97-AF65-F5344CB8AC3E}">
        <p14:creationId xmlns:p14="http://schemas.microsoft.com/office/powerpoint/2010/main" val="124010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28</a:t>
            </a:fld>
            <a:endParaRPr lang="en-US"/>
          </a:p>
        </p:txBody>
      </p:sp>
    </p:spTree>
    <p:extLst>
      <p:ext uri="{BB962C8B-B14F-4D97-AF65-F5344CB8AC3E}">
        <p14:creationId xmlns:p14="http://schemas.microsoft.com/office/powerpoint/2010/main" val="19192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3</a:t>
            </a:fld>
            <a:endParaRPr lang="en-US"/>
          </a:p>
        </p:txBody>
      </p:sp>
    </p:spTree>
    <p:extLst>
      <p:ext uri="{BB962C8B-B14F-4D97-AF65-F5344CB8AC3E}">
        <p14:creationId xmlns:p14="http://schemas.microsoft.com/office/powerpoint/2010/main" val="375861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5</a:t>
            </a:fld>
            <a:endParaRPr lang="en-US"/>
          </a:p>
        </p:txBody>
      </p:sp>
    </p:spTree>
    <p:extLst>
      <p:ext uri="{BB962C8B-B14F-4D97-AF65-F5344CB8AC3E}">
        <p14:creationId xmlns:p14="http://schemas.microsoft.com/office/powerpoint/2010/main" val="34546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6</a:t>
            </a:fld>
            <a:endParaRPr lang="en-US"/>
          </a:p>
        </p:txBody>
      </p:sp>
    </p:spTree>
    <p:extLst>
      <p:ext uri="{BB962C8B-B14F-4D97-AF65-F5344CB8AC3E}">
        <p14:creationId xmlns:p14="http://schemas.microsoft.com/office/powerpoint/2010/main" val="314752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23</a:t>
            </a:fld>
            <a:endParaRPr lang="en-US"/>
          </a:p>
        </p:txBody>
      </p:sp>
    </p:spTree>
    <p:extLst>
      <p:ext uri="{BB962C8B-B14F-4D97-AF65-F5344CB8AC3E}">
        <p14:creationId xmlns:p14="http://schemas.microsoft.com/office/powerpoint/2010/main" val="214955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24</a:t>
            </a:fld>
            <a:endParaRPr lang="en-US"/>
          </a:p>
        </p:txBody>
      </p:sp>
    </p:spTree>
    <p:extLst>
      <p:ext uri="{BB962C8B-B14F-4D97-AF65-F5344CB8AC3E}">
        <p14:creationId xmlns:p14="http://schemas.microsoft.com/office/powerpoint/2010/main" val="390286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25</a:t>
            </a:fld>
            <a:endParaRPr lang="en-US"/>
          </a:p>
        </p:txBody>
      </p:sp>
    </p:spTree>
    <p:extLst>
      <p:ext uri="{BB962C8B-B14F-4D97-AF65-F5344CB8AC3E}">
        <p14:creationId xmlns:p14="http://schemas.microsoft.com/office/powerpoint/2010/main" val="233804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26</a:t>
            </a:fld>
            <a:endParaRPr lang="en-US"/>
          </a:p>
        </p:txBody>
      </p:sp>
    </p:spTree>
    <p:extLst>
      <p:ext uri="{BB962C8B-B14F-4D97-AF65-F5344CB8AC3E}">
        <p14:creationId xmlns:p14="http://schemas.microsoft.com/office/powerpoint/2010/main" val="107435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2BB0D-6204-4853-8728-042F99167DB0}" type="slidenum">
              <a:rPr lang="en-US" smtClean="0"/>
              <a:t>27</a:t>
            </a:fld>
            <a:endParaRPr lang="en-US"/>
          </a:p>
        </p:txBody>
      </p:sp>
    </p:spTree>
    <p:extLst>
      <p:ext uri="{BB962C8B-B14F-4D97-AF65-F5344CB8AC3E}">
        <p14:creationId xmlns:p14="http://schemas.microsoft.com/office/powerpoint/2010/main" val="329365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1C908-A58E-481B-93CA-6A8247B227F0}"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225602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1C908-A58E-481B-93CA-6A8247B227F0}"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60684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1C908-A58E-481B-93CA-6A8247B227F0}"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318035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1C908-A58E-481B-93CA-6A8247B227F0}"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2114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41C908-A58E-481B-93CA-6A8247B227F0}"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397553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1C908-A58E-481B-93CA-6A8247B227F0}"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200539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1C908-A58E-481B-93CA-6A8247B227F0}"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59564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41C908-A58E-481B-93CA-6A8247B227F0}"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42934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1C908-A58E-481B-93CA-6A8247B227F0}"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75769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41C908-A58E-481B-93CA-6A8247B227F0}"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396260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41C908-A58E-481B-93CA-6A8247B227F0}"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0F69-9BA1-4350-AFD3-1B06FB90239F}" type="slidenum">
              <a:rPr lang="en-US" smtClean="0"/>
              <a:t>‹#›</a:t>
            </a:fld>
            <a:endParaRPr lang="en-US"/>
          </a:p>
        </p:txBody>
      </p:sp>
    </p:spTree>
    <p:extLst>
      <p:ext uri="{BB962C8B-B14F-4D97-AF65-F5344CB8AC3E}">
        <p14:creationId xmlns:p14="http://schemas.microsoft.com/office/powerpoint/2010/main" val="394640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1C908-A58E-481B-93CA-6A8247B227F0}" type="datetimeFigureOut">
              <a:rPr lang="en-US" smtClean="0"/>
              <a:t>2/18/2021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0F69-9BA1-4350-AFD3-1B06FB90239F}" type="slidenum">
              <a:rPr lang="en-US" smtClean="0"/>
              <a:t>‹#›</a:t>
            </a:fld>
            <a:endParaRPr lang="en-US"/>
          </a:p>
        </p:txBody>
      </p:sp>
    </p:spTree>
    <p:extLst>
      <p:ext uri="{BB962C8B-B14F-4D97-AF65-F5344CB8AC3E}">
        <p14:creationId xmlns:p14="http://schemas.microsoft.com/office/powerpoint/2010/main" val="217739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cultureplusconsulting.com/2018/08/16/a-ha-activities-for-unconscious-bias-traini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diversityinc.com/" TargetMode="External"/><Relationship Id="rId2" Type="http://schemas.openxmlformats.org/officeDocument/2006/relationships/hyperlink" Target="https://www.splcenter.org/20150125/speak-responding-everyday-bigotry" TargetMode="External"/><Relationship Id="rId1" Type="http://schemas.openxmlformats.org/officeDocument/2006/relationships/slideLayout" Target="../slideLayouts/slideLayout7.xml"/><Relationship Id="rId4" Type="http://schemas.openxmlformats.org/officeDocument/2006/relationships/hyperlink" Target="https://www.globalbusinessculture.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medium.com/better-marketing/why-walmart-failed-in-germany-3fdcc6469b89"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5663089"/>
          </a:xfrm>
          <a:prstGeom prst="rect">
            <a:avLst/>
          </a:prstGeom>
          <a:noFill/>
        </p:spPr>
        <p:txBody>
          <a:bodyPr wrap="square" rtlCol="0">
            <a:spAutoFit/>
          </a:bodyPr>
          <a:lstStyle/>
          <a:p>
            <a:pPr>
              <a:spcAft>
                <a:spcPts val="1200"/>
              </a:spcAft>
            </a:pPr>
            <a:r>
              <a:rPr lang="en-US" sz="3200" b="1" dirty="0" smtClean="0"/>
              <a:t>COURSE OBJECTIVES:</a:t>
            </a:r>
          </a:p>
          <a:p>
            <a:pPr marL="514350" indent="-514350">
              <a:spcAft>
                <a:spcPts val="1200"/>
              </a:spcAft>
              <a:buFont typeface="+mj-lt"/>
              <a:buAutoNum type="arabicPeriod"/>
            </a:pPr>
            <a:r>
              <a:rPr lang="en-US" sz="2800" b="1" dirty="0"/>
              <a:t>Recognize the growing diversity within the workplace, student body, and local </a:t>
            </a:r>
            <a:r>
              <a:rPr lang="en-US" sz="2800" b="1" dirty="0" smtClean="0"/>
              <a:t>communities.</a:t>
            </a:r>
            <a:endParaRPr lang="en-US" sz="2800" b="1" dirty="0"/>
          </a:p>
          <a:p>
            <a:pPr marL="514350" indent="-514350">
              <a:spcAft>
                <a:spcPts val="1200"/>
              </a:spcAft>
              <a:buFont typeface="+mj-lt"/>
              <a:buAutoNum type="arabicPeriod"/>
            </a:pPr>
            <a:r>
              <a:rPr lang="en-US" sz="2800" b="1" dirty="0"/>
              <a:t>Identify ways and benefits of promoting the culture of equity and </a:t>
            </a:r>
            <a:r>
              <a:rPr lang="en-US" sz="2800" b="1" dirty="0" smtClean="0"/>
              <a:t>inclusion.</a:t>
            </a:r>
            <a:endParaRPr lang="en-US" sz="2800" b="1" dirty="0"/>
          </a:p>
          <a:p>
            <a:pPr marL="514350" indent="-514350">
              <a:spcAft>
                <a:spcPts val="1200"/>
              </a:spcAft>
              <a:buFont typeface="+mj-lt"/>
              <a:buAutoNum type="arabicPeriod"/>
            </a:pPr>
            <a:r>
              <a:rPr lang="en-US" sz="2800" b="1" dirty="0"/>
              <a:t>Interpret the necessary steps in developing cultural </a:t>
            </a:r>
            <a:r>
              <a:rPr lang="en-US" sz="2800" b="1" dirty="0" smtClean="0"/>
              <a:t>competence. </a:t>
            </a:r>
            <a:endParaRPr lang="en-US" sz="2800" b="1" dirty="0"/>
          </a:p>
          <a:p>
            <a:pPr marL="514350" indent="-514350">
              <a:spcAft>
                <a:spcPts val="1200"/>
              </a:spcAft>
              <a:buFont typeface="+mj-lt"/>
              <a:buAutoNum type="arabicPeriod"/>
            </a:pPr>
            <a:r>
              <a:rPr lang="en-US" sz="2800" b="1" dirty="0"/>
              <a:t>Distinguish unique challenges and success strategies in serving minority </a:t>
            </a:r>
            <a:r>
              <a:rPr lang="en-US" sz="2800" b="1" dirty="0" smtClean="0"/>
              <a:t>students.</a:t>
            </a:r>
            <a:endParaRPr lang="en-US" sz="2800" b="1" dirty="0"/>
          </a:p>
          <a:p>
            <a:pPr marL="514350" indent="-514350">
              <a:spcAft>
                <a:spcPts val="1200"/>
              </a:spcAft>
              <a:buFont typeface="+mj-lt"/>
              <a:buAutoNum type="arabicPeriod"/>
            </a:pPr>
            <a:r>
              <a:rPr lang="en-US" sz="2800" b="1" dirty="0"/>
              <a:t>Examine various DEI training programs and professional development opportunities.</a:t>
            </a:r>
          </a:p>
        </p:txBody>
      </p:sp>
    </p:spTree>
    <p:extLst>
      <p:ext uri="{BB962C8B-B14F-4D97-AF65-F5344CB8AC3E}">
        <p14:creationId xmlns:p14="http://schemas.microsoft.com/office/powerpoint/2010/main" val="1008500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416320"/>
          </a:xfrm>
          <a:prstGeom prst="rect">
            <a:avLst/>
          </a:prstGeom>
          <a:noFill/>
        </p:spPr>
        <p:txBody>
          <a:bodyPr wrap="square" rtlCol="0">
            <a:spAutoFit/>
          </a:bodyPr>
          <a:lstStyle/>
          <a:p>
            <a:pPr algn="ctr"/>
            <a:r>
              <a:rPr lang="en-US" sz="3200" b="1" dirty="0" smtClean="0"/>
              <a:t>ANSWER: C</a:t>
            </a:r>
          </a:p>
          <a:p>
            <a:pPr algn="ctr"/>
            <a:r>
              <a:rPr lang="en-US" sz="3200" i="1" dirty="0"/>
              <a:t>Celebration of lives of the loved </a:t>
            </a:r>
            <a:r>
              <a:rPr lang="en-US" sz="3200" i="1" dirty="0" smtClean="0"/>
              <a:t>ones who </a:t>
            </a:r>
            <a:r>
              <a:rPr lang="en-US" sz="3200" i="1" dirty="0"/>
              <a:t>have died</a:t>
            </a:r>
          </a:p>
          <a:p>
            <a:r>
              <a:rPr lang="en-US" sz="2400" dirty="0"/>
              <a:t>The Day of the Dead is celebrated in Mexico on November 1 and 2. This multi-day holiday involves family and friends gathering to pray for and to remember friends and family members who have </a:t>
            </a:r>
            <a:r>
              <a:rPr lang="en-US" sz="2400" dirty="0" smtClean="0"/>
              <a:t>passed away. </a:t>
            </a:r>
            <a:r>
              <a:rPr lang="en-US" sz="2400" dirty="0"/>
              <a:t>It is commonly </a:t>
            </a:r>
            <a:r>
              <a:rPr lang="en-US" sz="2400" dirty="0" smtClean="0"/>
              <a:t>considered </a:t>
            </a:r>
            <a:r>
              <a:rPr lang="en-US" sz="2400" dirty="0"/>
              <a:t>a day of celebration rather than mourning. </a:t>
            </a:r>
          </a:p>
        </p:txBody>
      </p:sp>
      <p:pic>
        <p:nvPicPr>
          <p:cNvPr id="3" name="Picture 2"/>
          <p:cNvPicPr>
            <a:picLocks noChangeAspect="1"/>
          </p:cNvPicPr>
          <p:nvPr/>
        </p:nvPicPr>
        <p:blipFill>
          <a:blip r:embed="rId2"/>
          <a:stretch>
            <a:fillRect/>
          </a:stretch>
        </p:blipFill>
        <p:spPr>
          <a:xfrm>
            <a:off x="4738256" y="3506902"/>
            <a:ext cx="4140777" cy="3105583"/>
          </a:xfrm>
          <a:prstGeom prst="rect">
            <a:avLst/>
          </a:prstGeom>
        </p:spPr>
      </p:pic>
      <p:sp>
        <p:nvSpPr>
          <p:cNvPr id="4" name="Rectangle 3"/>
          <p:cNvSpPr/>
          <p:nvPr/>
        </p:nvSpPr>
        <p:spPr>
          <a:xfrm rot="16200000">
            <a:off x="7779479" y="4741897"/>
            <a:ext cx="2392584" cy="307777"/>
          </a:xfrm>
          <a:prstGeom prst="rect">
            <a:avLst/>
          </a:prstGeom>
        </p:spPr>
        <p:txBody>
          <a:bodyPr wrap="square">
            <a:spAutoFit/>
          </a:bodyPr>
          <a:lstStyle/>
          <a:p>
            <a:r>
              <a:rPr lang="en-US" sz="1400" dirty="0" smtClean="0"/>
              <a:t>Claudio Cruz/Getty </a:t>
            </a:r>
            <a:r>
              <a:rPr lang="en-US" sz="1400" dirty="0"/>
              <a:t>Images</a:t>
            </a:r>
          </a:p>
        </p:txBody>
      </p:sp>
    </p:spTree>
    <p:extLst>
      <p:ext uri="{BB962C8B-B14F-4D97-AF65-F5344CB8AC3E}">
        <p14:creationId xmlns:p14="http://schemas.microsoft.com/office/powerpoint/2010/main" val="2980287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046988"/>
          </a:xfrm>
          <a:prstGeom prst="rect">
            <a:avLst/>
          </a:prstGeom>
          <a:noFill/>
        </p:spPr>
        <p:txBody>
          <a:bodyPr wrap="square" rtlCol="0">
            <a:spAutoFit/>
          </a:bodyPr>
          <a:lstStyle/>
          <a:p>
            <a:r>
              <a:rPr lang="en-US" sz="3200" b="1" dirty="0"/>
              <a:t>If a Syrian said </a:t>
            </a:r>
            <a:r>
              <a:rPr lang="en-US" sz="3200" b="1" i="1" dirty="0" err="1"/>
              <a:t>Ismee</a:t>
            </a:r>
            <a:r>
              <a:rPr lang="en-US" sz="3200" b="1" i="1" dirty="0"/>
              <a:t> Abdul</a:t>
            </a:r>
            <a:r>
              <a:rPr lang="en-US" sz="3200" b="1" dirty="0"/>
              <a:t>, what would be the translation</a:t>
            </a:r>
            <a:r>
              <a:rPr lang="en-US" sz="3200" b="1" dirty="0" smtClean="0"/>
              <a:t>?</a:t>
            </a:r>
          </a:p>
          <a:p>
            <a:endParaRPr lang="en-US" sz="3200" dirty="0" smtClean="0"/>
          </a:p>
          <a:p>
            <a:pPr marL="514350" indent="-514350">
              <a:buFont typeface="+mj-lt"/>
              <a:buAutoNum type="alphaUcPeriod"/>
            </a:pPr>
            <a:r>
              <a:rPr lang="en-US" sz="3200" dirty="0"/>
              <a:t>It is time to pray</a:t>
            </a:r>
          </a:p>
          <a:p>
            <a:pPr marL="514350" indent="-514350">
              <a:buFont typeface="+mj-lt"/>
              <a:buAutoNum type="alphaUcPeriod"/>
            </a:pPr>
            <a:r>
              <a:rPr lang="en-US" sz="3200" dirty="0"/>
              <a:t>My name is Abdul</a:t>
            </a:r>
          </a:p>
          <a:p>
            <a:pPr marL="514350" indent="-514350">
              <a:buFont typeface="+mj-lt"/>
              <a:buAutoNum type="alphaUcPeriod"/>
            </a:pPr>
            <a:r>
              <a:rPr lang="en-US" sz="3200" dirty="0" smtClean="0"/>
              <a:t>If </a:t>
            </a:r>
            <a:r>
              <a:rPr lang="en-US" sz="3200" dirty="0"/>
              <a:t>God wills </a:t>
            </a:r>
            <a:r>
              <a:rPr lang="en-US" sz="3200" dirty="0" smtClean="0"/>
              <a:t>it</a:t>
            </a:r>
            <a:endParaRPr lang="en-US" sz="3200" dirty="0"/>
          </a:p>
        </p:txBody>
      </p:sp>
    </p:spTree>
    <p:extLst>
      <p:ext uri="{BB962C8B-B14F-4D97-AF65-F5344CB8AC3E}">
        <p14:creationId xmlns:p14="http://schemas.microsoft.com/office/powerpoint/2010/main" val="419575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2185214"/>
          </a:xfrm>
          <a:prstGeom prst="rect">
            <a:avLst/>
          </a:prstGeom>
          <a:noFill/>
        </p:spPr>
        <p:txBody>
          <a:bodyPr wrap="square" rtlCol="0">
            <a:spAutoFit/>
          </a:bodyPr>
          <a:lstStyle/>
          <a:p>
            <a:pPr algn="ctr"/>
            <a:r>
              <a:rPr lang="en-US" sz="3200" b="1" dirty="0" smtClean="0"/>
              <a:t>ANSWER: B</a:t>
            </a:r>
          </a:p>
          <a:p>
            <a:pPr algn="ctr"/>
            <a:r>
              <a:rPr lang="en-US" sz="3200" i="1" dirty="0"/>
              <a:t>My name is Abdul</a:t>
            </a:r>
          </a:p>
          <a:p>
            <a:r>
              <a:rPr lang="en-US" sz="2400" i="1" dirty="0" err="1"/>
              <a:t>Ismee</a:t>
            </a:r>
            <a:r>
              <a:rPr lang="en-US" sz="2400" dirty="0"/>
              <a:t> means “my name is” in Arabic. Thus </a:t>
            </a:r>
            <a:r>
              <a:rPr lang="en-US" sz="2400" i="1" dirty="0" err="1"/>
              <a:t>ismee</a:t>
            </a:r>
            <a:r>
              <a:rPr lang="en-US" sz="2400" dirty="0"/>
              <a:t> followed by “Abdul” would translate as “My name is Abdul”. Allah is the name for God, and </a:t>
            </a:r>
            <a:r>
              <a:rPr lang="en-US" sz="2400" i="1" dirty="0" err="1"/>
              <a:t>Insha</a:t>
            </a:r>
            <a:r>
              <a:rPr lang="en-US" sz="2400" i="1" dirty="0"/>
              <a:t>’ Allah</a:t>
            </a:r>
            <a:r>
              <a:rPr lang="en-US" sz="2400" dirty="0"/>
              <a:t> means “if God wills it</a:t>
            </a:r>
            <a:r>
              <a:rPr lang="en-US" sz="2400" dirty="0" smtClean="0"/>
              <a:t>”.</a:t>
            </a:r>
            <a:endParaRPr lang="en-US" sz="2400" dirty="0"/>
          </a:p>
        </p:txBody>
      </p:sp>
    </p:spTree>
    <p:extLst>
      <p:ext uri="{BB962C8B-B14F-4D97-AF65-F5344CB8AC3E}">
        <p14:creationId xmlns:p14="http://schemas.microsoft.com/office/powerpoint/2010/main" val="12909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4031873"/>
          </a:xfrm>
          <a:prstGeom prst="rect">
            <a:avLst/>
          </a:prstGeom>
          <a:noFill/>
        </p:spPr>
        <p:txBody>
          <a:bodyPr wrap="square" rtlCol="0">
            <a:spAutoFit/>
          </a:bodyPr>
          <a:lstStyle/>
          <a:p>
            <a:r>
              <a:rPr lang="en-US" sz="3200" b="1" dirty="0"/>
              <a:t>In Kenya, this word appears on the national coat of arms and translates from Swahili as “pulling together</a:t>
            </a:r>
            <a:r>
              <a:rPr lang="en-US" sz="3200" b="1" dirty="0" smtClean="0"/>
              <a:t>”:</a:t>
            </a:r>
          </a:p>
          <a:p>
            <a:endParaRPr lang="en-US" sz="3200" dirty="0" smtClean="0"/>
          </a:p>
          <a:p>
            <a:pPr marL="514350" indent="-514350">
              <a:buFont typeface="+mj-lt"/>
              <a:buAutoNum type="alphaUcPeriod"/>
            </a:pPr>
            <a:r>
              <a:rPr lang="en-US" sz="3200" dirty="0" err="1"/>
              <a:t>Habari</a:t>
            </a:r>
            <a:endParaRPr lang="en-US" sz="3200" dirty="0"/>
          </a:p>
          <a:p>
            <a:pPr marL="514350" indent="-514350">
              <a:buFont typeface="+mj-lt"/>
              <a:buAutoNum type="alphaUcPeriod"/>
            </a:pPr>
            <a:r>
              <a:rPr lang="en-US" sz="3200" dirty="0" err="1"/>
              <a:t>Harambee</a:t>
            </a:r>
            <a:endParaRPr lang="en-US" sz="3200" dirty="0"/>
          </a:p>
          <a:p>
            <a:pPr marL="514350" indent="-514350">
              <a:buFont typeface="+mj-lt"/>
              <a:buAutoNum type="alphaUcPeriod"/>
            </a:pPr>
            <a:r>
              <a:rPr lang="en-US" sz="3200" dirty="0"/>
              <a:t>Asante</a:t>
            </a:r>
          </a:p>
          <a:p>
            <a:pPr marL="514350" indent="-514350">
              <a:buFont typeface="+mj-lt"/>
              <a:buAutoNum type="alphaUcPeriod"/>
            </a:pPr>
            <a:r>
              <a:rPr lang="en-US" sz="3200" dirty="0" err="1"/>
              <a:t>Kwaheri</a:t>
            </a:r>
            <a:endParaRPr lang="en-US" sz="3200" dirty="0"/>
          </a:p>
        </p:txBody>
      </p:sp>
    </p:spTree>
    <p:extLst>
      <p:ext uri="{BB962C8B-B14F-4D97-AF65-F5344CB8AC3E}">
        <p14:creationId xmlns:p14="http://schemas.microsoft.com/office/powerpoint/2010/main" val="270582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293209"/>
          </a:xfrm>
          <a:prstGeom prst="rect">
            <a:avLst/>
          </a:prstGeom>
          <a:noFill/>
        </p:spPr>
        <p:txBody>
          <a:bodyPr wrap="square" rtlCol="0">
            <a:spAutoFit/>
          </a:bodyPr>
          <a:lstStyle/>
          <a:p>
            <a:pPr algn="ctr"/>
            <a:r>
              <a:rPr lang="en-US" sz="3200" b="1" dirty="0" smtClean="0"/>
              <a:t>ANSWER: B</a:t>
            </a:r>
          </a:p>
          <a:p>
            <a:pPr algn="ctr"/>
            <a:r>
              <a:rPr lang="en-US" sz="3200" i="1" dirty="0" err="1" smtClean="0"/>
              <a:t>Harambee</a:t>
            </a:r>
            <a:endParaRPr lang="en-US" sz="3200" i="1" dirty="0"/>
          </a:p>
          <a:p>
            <a:r>
              <a:rPr lang="en-US" sz="2400" i="1" dirty="0" err="1"/>
              <a:t>Harambee</a:t>
            </a:r>
            <a:r>
              <a:rPr lang="en-US" sz="2400" dirty="0"/>
              <a:t> is a Kenyan tradition of community self-help events, e.g. fundraising or development activities. </a:t>
            </a:r>
            <a:r>
              <a:rPr lang="en-US" sz="2400" i="1" dirty="0" err="1"/>
              <a:t>Harambee</a:t>
            </a:r>
            <a:r>
              <a:rPr lang="en-US" sz="2400" dirty="0"/>
              <a:t> literally means </a:t>
            </a:r>
            <a:r>
              <a:rPr lang="en-US" sz="2400" dirty="0" smtClean="0"/>
              <a:t>“all </a:t>
            </a:r>
            <a:r>
              <a:rPr lang="en-US" sz="2400" dirty="0"/>
              <a:t>pull </a:t>
            </a:r>
            <a:r>
              <a:rPr lang="en-US" sz="2400" dirty="0" smtClean="0"/>
              <a:t>together” </a:t>
            </a:r>
            <a:r>
              <a:rPr lang="en-US" sz="2400" dirty="0"/>
              <a:t>in Swahili, and is also the official motto of Kenya and appears on its coat of arms. </a:t>
            </a:r>
            <a:r>
              <a:rPr lang="en-US" sz="2400" i="1" dirty="0" err="1" smtClean="0"/>
              <a:t>Habari</a:t>
            </a:r>
            <a:r>
              <a:rPr lang="en-US" sz="2400" dirty="0" smtClean="0"/>
              <a:t> is a form of greeting (“what’s up?”), </a:t>
            </a:r>
            <a:r>
              <a:rPr lang="en-US" sz="2400" i="1" dirty="0" err="1" smtClean="0"/>
              <a:t>asante</a:t>
            </a:r>
            <a:r>
              <a:rPr lang="en-US" sz="2400" dirty="0" smtClean="0"/>
              <a:t> means “thank you”, and </a:t>
            </a:r>
            <a:r>
              <a:rPr lang="en-US" sz="2400" i="1" dirty="0" err="1" smtClean="0"/>
              <a:t>kwaheri</a:t>
            </a:r>
            <a:r>
              <a:rPr lang="en-US" sz="2400" dirty="0" smtClean="0"/>
              <a:t> means “goodbye”.</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299" y="3723069"/>
            <a:ext cx="3004705" cy="2827154"/>
          </a:xfrm>
          <a:prstGeom prst="rect">
            <a:avLst/>
          </a:prstGeom>
        </p:spPr>
      </p:pic>
      <p:sp>
        <p:nvSpPr>
          <p:cNvPr id="4" name="Rectangle 3"/>
          <p:cNvSpPr/>
          <p:nvPr/>
        </p:nvSpPr>
        <p:spPr>
          <a:xfrm rot="16200000">
            <a:off x="7645791" y="5066355"/>
            <a:ext cx="2659959" cy="307777"/>
          </a:xfrm>
          <a:prstGeom prst="rect">
            <a:avLst/>
          </a:prstGeom>
        </p:spPr>
        <p:txBody>
          <a:bodyPr wrap="none">
            <a:spAutoFit/>
          </a:bodyPr>
          <a:lstStyle/>
          <a:p>
            <a:r>
              <a:rPr lang="en-US" sz="1400" dirty="0" err="1"/>
              <a:t>Ashi</a:t>
            </a:r>
            <a:r>
              <a:rPr lang="en-US" sz="1400" dirty="0"/>
              <a:t> </a:t>
            </a:r>
            <a:r>
              <a:rPr lang="en-US" sz="1400" dirty="0" err="1"/>
              <a:t>Kariuki</a:t>
            </a:r>
            <a:r>
              <a:rPr lang="en-US" sz="1400" dirty="0"/>
              <a:t>/Wikimedia Commons</a:t>
            </a:r>
          </a:p>
        </p:txBody>
      </p:sp>
    </p:spTree>
    <p:extLst>
      <p:ext uri="{BB962C8B-B14F-4D97-AF65-F5344CB8AC3E}">
        <p14:creationId xmlns:p14="http://schemas.microsoft.com/office/powerpoint/2010/main" val="28934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046988"/>
          </a:xfrm>
          <a:prstGeom prst="rect">
            <a:avLst/>
          </a:prstGeom>
          <a:noFill/>
        </p:spPr>
        <p:txBody>
          <a:bodyPr wrap="square" rtlCol="0">
            <a:spAutoFit/>
          </a:bodyPr>
          <a:lstStyle/>
          <a:p>
            <a:r>
              <a:rPr lang="en-US" sz="3200" b="1" dirty="0"/>
              <a:t>How should a Korean named Kim Jun Ho be referred to in </a:t>
            </a:r>
            <a:r>
              <a:rPr lang="en-US" sz="3200" b="1" dirty="0" smtClean="0"/>
              <a:t>English?</a:t>
            </a:r>
          </a:p>
          <a:p>
            <a:pPr marL="514350" indent="-514350">
              <a:buFont typeface="+mj-lt"/>
              <a:buAutoNum type="alphaUcPeriod"/>
            </a:pPr>
            <a:endParaRPr lang="en-US" sz="3200" dirty="0" smtClean="0"/>
          </a:p>
          <a:p>
            <a:pPr marL="514350" indent="-514350">
              <a:buFont typeface="+mj-lt"/>
              <a:buAutoNum type="alphaUcPeriod"/>
            </a:pPr>
            <a:r>
              <a:rPr lang="en-US" sz="3200" dirty="0"/>
              <a:t>Mr. Kim</a:t>
            </a:r>
          </a:p>
          <a:p>
            <a:pPr marL="514350" indent="-514350">
              <a:buFont typeface="+mj-lt"/>
              <a:buAutoNum type="alphaUcPeriod"/>
            </a:pPr>
            <a:r>
              <a:rPr lang="en-US" sz="3200" dirty="0"/>
              <a:t>Mr. Jun</a:t>
            </a:r>
          </a:p>
          <a:p>
            <a:pPr marL="514350" indent="-514350">
              <a:buFont typeface="+mj-lt"/>
              <a:buAutoNum type="alphaUcPeriod"/>
            </a:pPr>
            <a:r>
              <a:rPr lang="en-US" sz="3200" dirty="0"/>
              <a:t>Mr. Ho</a:t>
            </a:r>
          </a:p>
        </p:txBody>
      </p:sp>
    </p:spTree>
    <p:extLst>
      <p:ext uri="{BB962C8B-B14F-4D97-AF65-F5344CB8AC3E}">
        <p14:creationId xmlns:p14="http://schemas.microsoft.com/office/powerpoint/2010/main" val="129567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1815882"/>
          </a:xfrm>
          <a:prstGeom prst="rect">
            <a:avLst/>
          </a:prstGeom>
          <a:noFill/>
        </p:spPr>
        <p:txBody>
          <a:bodyPr wrap="square" rtlCol="0">
            <a:spAutoFit/>
          </a:bodyPr>
          <a:lstStyle/>
          <a:p>
            <a:pPr algn="ctr"/>
            <a:r>
              <a:rPr lang="en-US" sz="3200" b="1" dirty="0" smtClean="0"/>
              <a:t>ANSWER: A</a:t>
            </a:r>
          </a:p>
          <a:p>
            <a:pPr algn="ctr"/>
            <a:r>
              <a:rPr lang="en-US" sz="3200" i="1" dirty="0" smtClean="0"/>
              <a:t>Mr. Kim</a:t>
            </a:r>
            <a:endParaRPr lang="en-US" sz="3200" i="1" dirty="0"/>
          </a:p>
          <a:p>
            <a:r>
              <a:rPr lang="en-US" sz="2400" dirty="0"/>
              <a:t>In Korea, the surname is said first when introducing people. Jun and Ho are given names which are often separated by a hyphen.</a:t>
            </a:r>
          </a:p>
        </p:txBody>
      </p:sp>
    </p:spTree>
    <p:extLst>
      <p:ext uri="{BB962C8B-B14F-4D97-AF65-F5344CB8AC3E}">
        <p14:creationId xmlns:p14="http://schemas.microsoft.com/office/powerpoint/2010/main" val="182737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4524315"/>
          </a:xfrm>
          <a:prstGeom prst="rect">
            <a:avLst/>
          </a:prstGeom>
          <a:noFill/>
        </p:spPr>
        <p:txBody>
          <a:bodyPr wrap="square" rtlCol="0">
            <a:spAutoFit/>
          </a:bodyPr>
          <a:lstStyle/>
          <a:p>
            <a:r>
              <a:rPr lang="en-US" sz="3200" b="1" i="1" dirty="0" err="1"/>
              <a:t>Salo</a:t>
            </a:r>
            <a:r>
              <a:rPr lang="en-US" sz="3200" b="1" dirty="0"/>
              <a:t> is a food that was available and eaten during difficult times in Ukraine when meat was too expensive. Today, Ukrainians continue the tradition and eat this food, which lasts a long time without refrigeration</a:t>
            </a:r>
            <a:r>
              <a:rPr lang="en-US" sz="3200" b="1" dirty="0" smtClean="0"/>
              <a:t>:</a:t>
            </a:r>
          </a:p>
          <a:p>
            <a:endParaRPr lang="en-US" sz="3200" dirty="0" smtClean="0"/>
          </a:p>
          <a:p>
            <a:pPr marL="514350" indent="-514350">
              <a:buFont typeface="+mj-lt"/>
              <a:buAutoNum type="alphaUcPeriod"/>
            </a:pPr>
            <a:r>
              <a:rPr lang="en-US" sz="3200" dirty="0"/>
              <a:t>Potatoes</a:t>
            </a:r>
          </a:p>
          <a:p>
            <a:pPr marL="514350" indent="-514350">
              <a:buFont typeface="+mj-lt"/>
              <a:buAutoNum type="alphaUcPeriod"/>
            </a:pPr>
            <a:r>
              <a:rPr lang="en-US" sz="3200" dirty="0"/>
              <a:t>Goat cheese </a:t>
            </a:r>
          </a:p>
          <a:p>
            <a:pPr marL="514350" indent="-514350">
              <a:buFont typeface="+mj-lt"/>
              <a:buAutoNum type="alphaUcPeriod"/>
            </a:pPr>
            <a:r>
              <a:rPr lang="en-US" sz="3200" dirty="0"/>
              <a:t>Lard</a:t>
            </a:r>
          </a:p>
        </p:txBody>
      </p:sp>
    </p:spTree>
    <p:extLst>
      <p:ext uri="{BB962C8B-B14F-4D97-AF65-F5344CB8AC3E}">
        <p14:creationId xmlns:p14="http://schemas.microsoft.com/office/powerpoint/2010/main" val="1671722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1815882"/>
          </a:xfrm>
          <a:prstGeom prst="rect">
            <a:avLst/>
          </a:prstGeom>
          <a:noFill/>
        </p:spPr>
        <p:txBody>
          <a:bodyPr wrap="square" rtlCol="0">
            <a:spAutoFit/>
          </a:bodyPr>
          <a:lstStyle/>
          <a:p>
            <a:pPr algn="ctr"/>
            <a:r>
              <a:rPr lang="en-US" sz="3200" b="1" dirty="0" smtClean="0"/>
              <a:t>ANSWER: C</a:t>
            </a:r>
          </a:p>
          <a:p>
            <a:pPr algn="ctr"/>
            <a:r>
              <a:rPr lang="en-US" sz="3200" i="1" dirty="0"/>
              <a:t>Lard</a:t>
            </a:r>
            <a:r>
              <a:rPr lang="en-US" sz="3200" dirty="0" smtClean="0"/>
              <a:t>. </a:t>
            </a:r>
          </a:p>
          <a:p>
            <a:r>
              <a:rPr lang="en-US" sz="2400" i="1" dirty="0" err="1" smtClean="0"/>
              <a:t>Salo</a:t>
            </a:r>
            <a:r>
              <a:rPr lang="en-US" sz="2400" dirty="0" smtClean="0"/>
              <a:t> </a:t>
            </a:r>
            <a:r>
              <a:rPr lang="en-US" sz="2400" dirty="0"/>
              <a:t>(pig fat or lard), which is sometimes spread on bread, has been eaten by Ukrainians as a long-standing tradition</a:t>
            </a:r>
            <a:r>
              <a:rPr lang="en-US" sz="2400" dirty="0" smtClean="0"/>
              <a: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254" y="3582538"/>
            <a:ext cx="5031972" cy="2875412"/>
          </a:xfrm>
          <a:prstGeom prst="rect">
            <a:avLst/>
          </a:prstGeom>
        </p:spPr>
      </p:pic>
      <p:sp>
        <p:nvSpPr>
          <p:cNvPr id="10" name="Rectangle 9"/>
          <p:cNvSpPr/>
          <p:nvPr/>
        </p:nvSpPr>
        <p:spPr>
          <a:xfrm rot="16200000">
            <a:off x="7877916" y="4866355"/>
            <a:ext cx="2224391" cy="307777"/>
          </a:xfrm>
          <a:prstGeom prst="rect">
            <a:avLst/>
          </a:prstGeom>
        </p:spPr>
        <p:txBody>
          <a:bodyPr wrap="none">
            <a:spAutoFit/>
          </a:bodyPr>
          <a:lstStyle/>
          <a:p>
            <a:r>
              <a:rPr lang="en-US" sz="1400" dirty="0" smtClean="0"/>
              <a:t>Image Source/Legion Media</a:t>
            </a:r>
            <a:endParaRPr lang="en-US" sz="1400" dirty="0"/>
          </a:p>
        </p:txBody>
      </p:sp>
    </p:spTree>
    <p:extLst>
      <p:ext uri="{BB962C8B-B14F-4D97-AF65-F5344CB8AC3E}">
        <p14:creationId xmlns:p14="http://schemas.microsoft.com/office/powerpoint/2010/main" val="1152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539430"/>
          </a:xfrm>
          <a:prstGeom prst="rect">
            <a:avLst/>
          </a:prstGeom>
          <a:noFill/>
        </p:spPr>
        <p:txBody>
          <a:bodyPr wrap="square" rtlCol="0">
            <a:spAutoFit/>
          </a:bodyPr>
          <a:lstStyle/>
          <a:p>
            <a:r>
              <a:rPr lang="en-US" sz="3200" b="1" dirty="0"/>
              <a:t>How might a Chilean react after noticing a friend has gained some weight since their last visit</a:t>
            </a:r>
            <a:r>
              <a:rPr lang="en-US" sz="3200" b="1" dirty="0" smtClean="0"/>
              <a:t>?</a:t>
            </a:r>
          </a:p>
          <a:p>
            <a:endParaRPr lang="en-US" sz="3200" dirty="0" smtClean="0"/>
          </a:p>
          <a:p>
            <a:pPr marL="514350" indent="-514350">
              <a:buFont typeface="+mj-lt"/>
              <a:buAutoNum type="alphaUcPeriod"/>
            </a:pPr>
            <a:r>
              <a:rPr lang="en-US" sz="3200" dirty="0"/>
              <a:t>Casually mention it</a:t>
            </a:r>
          </a:p>
          <a:p>
            <a:pPr marL="514350" indent="-514350">
              <a:buFont typeface="+mj-lt"/>
              <a:buAutoNum type="alphaUcPeriod"/>
            </a:pPr>
            <a:r>
              <a:rPr lang="en-US" sz="3200" dirty="0"/>
              <a:t>Directly say something</a:t>
            </a:r>
          </a:p>
          <a:p>
            <a:pPr marL="514350" indent="-514350">
              <a:buFont typeface="+mj-lt"/>
              <a:buAutoNum type="alphaUcPeriod"/>
            </a:pPr>
            <a:r>
              <a:rPr lang="en-US" sz="3200" dirty="0"/>
              <a:t>Only say something if your friend brings up the subject</a:t>
            </a:r>
          </a:p>
        </p:txBody>
      </p:sp>
    </p:spTree>
    <p:extLst>
      <p:ext uri="{BB962C8B-B14F-4D97-AF65-F5344CB8AC3E}">
        <p14:creationId xmlns:p14="http://schemas.microsoft.com/office/powerpoint/2010/main" val="60533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1938992"/>
          </a:xfrm>
          <a:prstGeom prst="rect">
            <a:avLst/>
          </a:prstGeom>
          <a:noFill/>
        </p:spPr>
        <p:txBody>
          <a:bodyPr wrap="square" rtlCol="0">
            <a:spAutoFit/>
          </a:bodyPr>
          <a:lstStyle/>
          <a:p>
            <a:r>
              <a:rPr lang="en-US" sz="2000" dirty="0" smtClean="0"/>
              <a:t>Modern organizations recognize the importance of a diverse workforce as well as diverse customers. In addition to individual and demographic differences, we also have different cultural backgrounds. For example, consider the fact that over 17% (28.4 million) of U.S. workers are foreign-born. Succeeding in today’s workplace and, for that matter, personal life implies the ability to relate effectively to diverse populations from within and outside of someone’s country.</a:t>
            </a:r>
          </a:p>
        </p:txBody>
      </p:sp>
      <p:pic>
        <p:nvPicPr>
          <p:cNvPr id="4" name="Picture 3"/>
          <p:cNvPicPr>
            <a:picLocks noChangeAspect="1"/>
          </p:cNvPicPr>
          <p:nvPr/>
        </p:nvPicPr>
        <p:blipFill>
          <a:blip r:embed="rId3"/>
          <a:stretch>
            <a:fillRect/>
          </a:stretch>
        </p:blipFill>
        <p:spPr>
          <a:xfrm>
            <a:off x="3070747" y="2777545"/>
            <a:ext cx="5828803" cy="3711113"/>
          </a:xfrm>
          <a:prstGeom prst="rect">
            <a:avLst/>
          </a:prstGeom>
        </p:spPr>
      </p:pic>
    </p:spTree>
    <p:extLst>
      <p:ext uri="{BB962C8B-B14F-4D97-AF65-F5344CB8AC3E}">
        <p14:creationId xmlns:p14="http://schemas.microsoft.com/office/powerpoint/2010/main" val="559744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2554545"/>
          </a:xfrm>
          <a:prstGeom prst="rect">
            <a:avLst/>
          </a:prstGeom>
          <a:noFill/>
        </p:spPr>
        <p:txBody>
          <a:bodyPr wrap="square" rtlCol="0">
            <a:spAutoFit/>
          </a:bodyPr>
          <a:lstStyle/>
          <a:p>
            <a:pPr algn="ctr"/>
            <a:r>
              <a:rPr lang="en-US" sz="3200" b="1" dirty="0" smtClean="0"/>
              <a:t>ANSWER: B</a:t>
            </a:r>
          </a:p>
          <a:p>
            <a:pPr algn="ctr"/>
            <a:r>
              <a:rPr lang="en-US" sz="3200" i="1" dirty="0"/>
              <a:t>Directly say something</a:t>
            </a:r>
          </a:p>
          <a:p>
            <a:r>
              <a:rPr lang="en-US" sz="2400" dirty="0"/>
              <a:t>Chileans are known for stating their observations in a direct manner. Strong comments such as “you look fat, you must have gained 40 </a:t>
            </a:r>
            <a:r>
              <a:rPr lang="en-US" sz="2400" dirty="0" smtClean="0"/>
              <a:t>pounds,” </a:t>
            </a:r>
            <a:r>
              <a:rPr lang="en-US" sz="2400" dirty="0"/>
              <a:t>are not insults but rather truthful observations that are an accepted way of communicating.</a:t>
            </a:r>
          </a:p>
        </p:txBody>
      </p:sp>
    </p:spTree>
    <p:extLst>
      <p:ext uri="{BB962C8B-B14F-4D97-AF65-F5344CB8AC3E}">
        <p14:creationId xmlns:p14="http://schemas.microsoft.com/office/powerpoint/2010/main" val="1258775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539430"/>
          </a:xfrm>
          <a:prstGeom prst="rect">
            <a:avLst/>
          </a:prstGeom>
          <a:noFill/>
        </p:spPr>
        <p:txBody>
          <a:bodyPr wrap="square" rtlCol="0">
            <a:spAutoFit/>
          </a:bodyPr>
          <a:lstStyle/>
          <a:p>
            <a:r>
              <a:rPr lang="en-US" sz="3200" b="1" dirty="0"/>
              <a:t>Japanese hospitals usually do not count this floor, because the number translated also means death</a:t>
            </a:r>
            <a:r>
              <a:rPr lang="en-US" sz="3200" b="1" dirty="0" smtClean="0"/>
              <a:t>:</a:t>
            </a:r>
          </a:p>
          <a:p>
            <a:pPr marL="514350" indent="-514350">
              <a:buFont typeface="+mj-lt"/>
              <a:buAutoNum type="alphaUcPeriod"/>
            </a:pPr>
            <a:endParaRPr lang="en-US" sz="3200" dirty="0" smtClean="0"/>
          </a:p>
          <a:p>
            <a:pPr marL="514350" indent="-514350">
              <a:buFont typeface="+mj-lt"/>
              <a:buAutoNum type="alphaUcPeriod"/>
            </a:pPr>
            <a:r>
              <a:rPr lang="en-US" sz="3200" dirty="0"/>
              <a:t>3</a:t>
            </a:r>
          </a:p>
          <a:p>
            <a:pPr marL="514350" indent="-514350">
              <a:buFont typeface="+mj-lt"/>
              <a:buAutoNum type="alphaUcPeriod"/>
            </a:pPr>
            <a:r>
              <a:rPr lang="en-US" sz="3200" dirty="0"/>
              <a:t>4</a:t>
            </a:r>
          </a:p>
          <a:p>
            <a:pPr marL="514350" indent="-514350">
              <a:buFont typeface="+mj-lt"/>
              <a:buAutoNum type="alphaUcPeriod"/>
            </a:pPr>
            <a:r>
              <a:rPr lang="en-US" sz="3200" dirty="0"/>
              <a:t>6</a:t>
            </a:r>
          </a:p>
        </p:txBody>
      </p:sp>
    </p:spTree>
    <p:extLst>
      <p:ext uri="{BB962C8B-B14F-4D97-AF65-F5344CB8AC3E}">
        <p14:creationId xmlns:p14="http://schemas.microsoft.com/office/powerpoint/2010/main" val="2627051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2185214"/>
          </a:xfrm>
          <a:prstGeom prst="rect">
            <a:avLst/>
          </a:prstGeom>
          <a:noFill/>
        </p:spPr>
        <p:txBody>
          <a:bodyPr wrap="square" rtlCol="0">
            <a:spAutoFit/>
          </a:bodyPr>
          <a:lstStyle/>
          <a:p>
            <a:pPr algn="ctr"/>
            <a:r>
              <a:rPr lang="en-US" sz="3200" b="1" dirty="0" smtClean="0"/>
              <a:t>ANSWER: B</a:t>
            </a:r>
          </a:p>
          <a:p>
            <a:pPr algn="ctr"/>
            <a:r>
              <a:rPr lang="en-US" sz="3200" i="1" dirty="0" smtClean="0"/>
              <a:t>4</a:t>
            </a:r>
            <a:endParaRPr lang="en-US" sz="3200" i="1" dirty="0"/>
          </a:p>
          <a:p>
            <a:r>
              <a:rPr lang="en-US" sz="2400" dirty="0"/>
              <a:t>Japanese superstition attempts to avoid any reminders of death. The word for four,</a:t>
            </a:r>
            <a:r>
              <a:rPr lang="en-US" sz="2400" i="1" dirty="0"/>
              <a:t> </a:t>
            </a:r>
            <a:r>
              <a:rPr lang="en-US" sz="2400" i="1" dirty="0" err="1"/>
              <a:t>shi</a:t>
            </a:r>
            <a:r>
              <a:rPr lang="en-US" sz="2400" dirty="0"/>
              <a:t>, which also means death, is often a skipped floor number in hospitals and other buildings.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308" b="3795"/>
          <a:stretch/>
        </p:blipFill>
        <p:spPr>
          <a:xfrm>
            <a:off x="6104530" y="2784144"/>
            <a:ext cx="2667000" cy="3739486"/>
          </a:xfrm>
          <a:prstGeom prst="rect">
            <a:avLst/>
          </a:prstGeom>
        </p:spPr>
      </p:pic>
      <p:sp>
        <p:nvSpPr>
          <p:cNvPr id="5" name="Rectangle 4"/>
          <p:cNvSpPr/>
          <p:nvPr/>
        </p:nvSpPr>
        <p:spPr>
          <a:xfrm rot="16200000">
            <a:off x="7522984" y="4615979"/>
            <a:ext cx="2804870" cy="307777"/>
          </a:xfrm>
          <a:prstGeom prst="rect">
            <a:avLst/>
          </a:prstGeom>
        </p:spPr>
        <p:txBody>
          <a:bodyPr wrap="none">
            <a:spAutoFit/>
          </a:bodyPr>
          <a:lstStyle/>
          <a:p>
            <a:r>
              <a:rPr lang="en-US" sz="1400" dirty="0" smtClean="0"/>
              <a:t>Chris O’Byrne/Wikimedia </a:t>
            </a:r>
            <a:r>
              <a:rPr lang="en-US" sz="1400" dirty="0"/>
              <a:t>Commons</a:t>
            </a:r>
          </a:p>
        </p:txBody>
      </p:sp>
    </p:spTree>
    <p:extLst>
      <p:ext uri="{BB962C8B-B14F-4D97-AF65-F5344CB8AC3E}">
        <p14:creationId xmlns:p14="http://schemas.microsoft.com/office/powerpoint/2010/main" val="231025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6632585"/>
          </a:xfrm>
          <a:prstGeom prst="rect">
            <a:avLst/>
          </a:prstGeom>
          <a:noFill/>
        </p:spPr>
        <p:txBody>
          <a:bodyPr wrap="square" rtlCol="0">
            <a:spAutoFit/>
          </a:bodyPr>
          <a:lstStyle/>
          <a:p>
            <a:pPr>
              <a:spcAft>
                <a:spcPts val="1200"/>
              </a:spcAft>
            </a:pPr>
            <a:r>
              <a:rPr lang="en-US" sz="2000" dirty="0"/>
              <a:t>So far, we have covered awareness, acceptance, respect, and knowledge of other people’s backgrounds. The highest level of understanding cultural differences is achieved by developing cultural </a:t>
            </a:r>
            <a:r>
              <a:rPr lang="en-US" sz="2000" dirty="0" smtClean="0"/>
              <a:t>competence.</a:t>
            </a:r>
          </a:p>
          <a:p>
            <a:pPr>
              <a:spcAft>
                <a:spcPts val="1200"/>
              </a:spcAft>
            </a:pPr>
            <a:r>
              <a:rPr lang="en-US" sz="2000" b="1" dirty="0" smtClean="0"/>
              <a:t>Cultural competence</a:t>
            </a:r>
            <a:r>
              <a:rPr lang="en-US" sz="2000" dirty="0" smtClean="0"/>
              <a:t>, </a:t>
            </a:r>
            <a:r>
              <a:rPr lang="en-US" sz="2000" dirty="0"/>
              <a:t>or cultural fluency, emphasizes various skills that allow individuals and organizations to effectively operate in diverse cultural </a:t>
            </a:r>
            <a:r>
              <a:rPr lang="en-US" sz="2000" dirty="0" smtClean="0"/>
              <a:t>contexts which includes altering </a:t>
            </a:r>
            <a:r>
              <a:rPr lang="en-US" sz="2000" dirty="0"/>
              <a:t>common practices </a:t>
            </a:r>
            <a:r>
              <a:rPr lang="en-US" sz="2000" dirty="0" smtClean="0"/>
              <a:t>in order to </a:t>
            </a:r>
            <a:r>
              <a:rPr lang="en-US" sz="2000" dirty="0"/>
              <a:t>reach different minority groups. In other words, once we have acquired cultural sensitivity and cultural intelligence, we need to embed the lessons learned into our daily routines. </a:t>
            </a:r>
            <a:endParaRPr lang="en-US" sz="2000" dirty="0" smtClean="0"/>
          </a:p>
          <a:p>
            <a:pPr>
              <a:spcAft>
                <a:spcPts val="1200"/>
              </a:spcAft>
            </a:pPr>
            <a:r>
              <a:rPr lang="en-US" sz="2000" dirty="0"/>
              <a:t>Changing one’s mindset, developing familiarity with other cultures and subcultures, and acquiring </a:t>
            </a:r>
            <a:r>
              <a:rPr lang="en-US" sz="2000" dirty="0" smtClean="0"/>
              <a:t>the </a:t>
            </a:r>
            <a:r>
              <a:rPr lang="en-US" sz="2000" dirty="0"/>
              <a:t>ability to work seamlessly </a:t>
            </a:r>
            <a:r>
              <a:rPr lang="en-US" sz="2000" dirty="0" smtClean="0"/>
              <a:t>across diverse environments is </a:t>
            </a:r>
            <a:r>
              <a:rPr lang="en-US" sz="2000" dirty="0"/>
              <a:t>a lengthy process which takes a lot of time and countless efforts. It can, however, be accelerated through quality training </a:t>
            </a:r>
            <a:r>
              <a:rPr lang="en-US" sz="2000" dirty="0" smtClean="0"/>
              <a:t>interventions. Diversity training programs that are integrated into institutional operations, reinforced periodically, and tied to the organization’s overall mission, vision, and values deliver long-term positive results.</a:t>
            </a:r>
          </a:p>
          <a:p>
            <a:pPr>
              <a:spcAft>
                <a:spcPts val="1200"/>
              </a:spcAft>
            </a:pPr>
            <a:r>
              <a:rPr lang="en-US" sz="2000" dirty="0"/>
              <a:t>With the growing diversity of the student body, it is imperative for educational institutions to develop a cultural competence that enables them to interact effectively with students of all backgrounds. Our next activity takes a look at a diverse sample of student voices at WITC</a:t>
            </a:r>
            <a:r>
              <a:rPr lang="en-US" sz="2000" dirty="0" smtClean="0"/>
              <a:t>.</a:t>
            </a:r>
            <a:endParaRPr lang="en-US" sz="2000" dirty="0" smtClean="0">
              <a:solidFill>
                <a:srgbClr val="FF0000"/>
              </a:solidFill>
            </a:endParaRPr>
          </a:p>
        </p:txBody>
      </p:sp>
      <p:sp>
        <p:nvSpPr>
          <p:cNvPr id="4" name="Rectangle 3"/>
          <p:cNvSpPr/>
          <p:nvPr/>
        </p:nvSpPr>
        <p:spPr>
          <a:xfrm>
            <a:off x="327314" y="1327349"/>
            <a:ext cx="8571026" cy="154054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35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1947625"/>
            <a:ext cx="8494568" cy="4352474"/>
          </a:xfrm>
          <a:prstGeom prst="rect">
            <a:avLst/>
          </a:prstGeom>
          <a:noFill/>
        </p:spPr>
        <p:txBody>
          <a:bodyPr wrap="square" rtlCol="0">
            <a:spAutoFit/>
          </a:bodyPr>
          <a:lstStyle/>
          <a:p>
            <a:pPr>
              <a:lnSpc>
                <a:spcPct val="107000"/>
              </a:lnSpc>
              <a:spcAft>
                <a:spcPts val="800"/>
              </a:spcAft>
            </a:pPr>
            <a:r>
              <a:rPr lang="en-US" sz="1200" dirty="0" smtClean="0">
                <a:solidFill>
                  <a:srgbClr val="000000"/>
                </a:solidFill>
                <a:ea typeface="Calibri" panose="020F0502020204030204" pitchFamily="34" charset="0"/>
                <a:cs typeface="Calibri" panose="020F0502020204030204" pitchFamily="34" charset="0"/>
              </a:rPr>
              <a:t>To </a:t>
            </a:r>
            <a:r>
              <a:rPr lang="en-US" sz="1200" dirty="0">
                <a:solidFill>
                  <a:srgbClr val="000000"/>
                </a:solidFill>
                <a:ea typeface="Calibri" panose="020F0502020204030204" pitchFamily="34" charset="0"/>
                <a:cs typeface="Calibri" panose="020F0502020204030204" pitchFamily="34" charset="0"/>
              </a:rPr>
              <a:t>me, the word “diversity” means that people from different backgrounds, ethnic groups, races, and religions get together and respect everyone for who they are. It also means that various ethnic groups share ideas and blend together as a family. From a young age I was taught to treat people the way you want to be treated. Sadly, when people think of the Middle East, they instantly have negative images and stereotypes because of what they may see and hear in the media. For example, a lot of people still believe that Somalia has always been a war zone. I asked my mom about growing up in Africa. My mom said she never felt scared. She walked the streets, bought ice cream from one of the shops, and she loved it there. I also wish that islamophobia was not a thing because Muslims are regular people who have families and jobs. </a:t>
            </a:r>
            <a:endParaRPr lang="en-US" sz="1200" dirty="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In Barron, I would have to say that we are segregated by race. While Caucasians and Hispanics are more likely to live in rural area, the Somalis reside in city close to stores and the school. We have an Islamic school that we go to on the weekends, so it seems reasonable not to live far away. We also have two local Somali restaurants where people usually drink tea and gossip.  </a:t>
            </a:r>
            <a:endParaRPr lang="en-US" sz="1200" dirty="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Muslims believe in the same God (called “Allah” in Arabic) as the other Abrahamic religions. Muslims are required to pray five times a day. The traditional role of an </a:t>
            </a:r>
            <a:r>
              <a:rPr lang="en-US" sz="1200" i="1" dirty="0">
                <a:solidFill>
                  <a:srgbClr val="000000"/>
                </a:solidFill>
                <a:ea typeface="Calibri" panose="020F0502020204030204" pitchFamily="34" charset="0"/>
                <a:cs typeface="Calibri" panose="020F0502020204030204" pitchFamily="34" charset="0"/>
              </a:rPr>
              <a:t>imam</a:t>
            </a:r>
            <a:r>
              <a:rPr lang="en-US" sz="1200" dirty="0">
                <a:solidFill>
                  <a:srgbClr val="000000"/>
                </a:solidFill>
                <a:ea typeface="Calibri" panose="020F0502020204030204" pitchFamily="34" charset="0"/>
                <a:cs typeface="Calibri" panose="020F0502020204030204" pitchFamily="34" charset="0"/>
              </a:rPr>
              <a:t> (which means “stand in front of” in Arabic) is to lead a group in prayer, guide in the matters of worship, and perform services like marriage, funeral rites, etc. Muslims believe the Quran was revealed to Prophet Muhammad in the month of Ramadan, which is the ninth month of Islamic calendar. It’s observed as a month of fasting, reflection, forgiveness, and charity. </a:t>
            </a:r>
            <a:r>
              <a:rPr lang="en-US" sz="1200" dirty="0" err="1">
                <a:solidFill>
                  <a:srgbClr val="000000"/>
                </a:solidFill>
                <a:ea typeface="Calibri" panose="020F0502020204030204" pitchFamily="34" charset="0"/>
                <a:cs typeface="Calibri" panose="020F0502020204030204" pitchFamily="34" charset="0"/>
              </a:rPr>
              <a:t>Eid-ul-Fitr</a:t>
            </a:r>
            <a:r>
              <a:rPr lang="en-US" sz="1200" dirty="0">
                <a:solidFill>
                  <a:srgbClr val="000000"/>
                </a:solidFill>
                <a:ea typeface="Calibri" panose="020F0502020204030204" pitchFamily="34" charset="0"/>
                <a:cs typeface="Calibri" panose="020F0502020204030204" pitchFamily="34" charset="0"/>
              </a:rPr>
              <a:t> marks the end of fasting. The greeting “</a:t>
            </a:r>
            <a:r>
              <a:rPr lang="en-US" sz="1200" dirty="0" err="1">
                <a:solidFill>
                  <a:srgbClr val="000000"/>
                </a:solidFill>
                <a:ea typeface="Calibri" panose="020F0502020204030204" pitchFamily="34" charset="0"/>
                <a:cs typeface="Calibri" panose="020F0502020204030204" pitchFamily="34" charset="0"/>
              </a:rPr>
              <a:t>Eid</a:t>
            </a:r>
            <a:r>
              <a:rPr lang="en-US" sz="1200" dirty="0">
                <a:solidFill>
                  <a:srgbClr val="000000"/>
                </a:solidFill>
                <a:ea typeface="Calibri" panose="020F0502020204030204" pitchFamily="34" charset="0"/>
                <a:cs typeface="Calibri" panose="020F0502020204030204" pitchFamily="34" charset="0"/>
              </a:rPr>
              <a:t> Mubarak” (Happy </a:t>
            </a:r>
            <a:r>
              <a:rPr lang="en-US" sz="1200" dirty="0" err="1">
                <a:solidFill>
                  <a:srgbClr val="000000"/>
                </a:solidFill>
                <a:ea typeface="Calibri" panose="020F0502020204030204" pitchFamily="34" charset="0"/>
                <a:cs typeface="Calibri" panose="020F0502020204030204" pitchFamily="34" charset="0"/>
              </a:rPr>
              <a:t>Eid</a:t>
            </a:r>
            <a:r>
              <a:rPr lang="en-US" sz="1200" dirty="0">
                <a:solidFill>
                  <a:srgbClr val="000000"/>
                </a:solidFill>
                <a:ea typeface="Calibri" panose="020F0502020204030204" pitchFamily="34" charset="0"/>
                <a:cs typeface="Calibri" panose="020F0502020204030204" pitchFamily="34" charset="0"/>
              </a:rPr>
              <a:t>) is used to wish each other well on this day. For women, wearing the hijab (head covering) is a mark of devotion and commitment to Faith.  </a:t>
            </a:r>
            <a:endParaRPr lang="en-US" sz="1200" dirty="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I think that WITC does a great job welcoming students and helping them find their passion in school. I also feel that everyone here does their best to help students understand </a:t>
            </a:r>
            <a:r>
              <a:rPr lang="en-US" sz="1200" dirty="0" smtClean="0">
                <a:solidFill>
                  <a:srgbClr val="000000"/>
                </a:solidFill>
                <a:ea typeface="Calibri" panose="020F0502020204030204" pitchFamily="34" charset="0"/>
                <a:cs typeface="Calibri" panose="020F0502020204030204" pitchFamily="34" charset="0"/>
              </a:rPr>
              <a:t>if </a:t>
            </a:r>
            <a:r>
              <a:rPr lang="en-US" sz="1200" dirty="0">
                <a:solidFill>
                  <a:srgbClr val="000000"/>
                </a:solidFill>
                <a:ea typeface="Calibri" panose="020F0502020204030204" pitchFamily="34" charset="0"/>
                <a:cs typeface="Calibri" panose="020F0502020204030204" pitchFamily="34" charset="0"/>
              </a:rPr>
              <a:t>they are confused. To help people overcome culture shock, I would recommend taking an interest in multicultural meetings or gatherings and learning more about religions. Also people should not be afraid to share experiences because it opens conversation and leaves the assumption behind. </a:t>
            </a:r>
            <a:endParaRPr lang="en-US" sz="1200" b="1" u="sng" dirty="0" smtClean="0"/>
          </a:p>
        </p:txBody>
      </p:sp>
      <p:pic>
        <p:nvPicPr>
          <p:cNvPr id="5" name="Picture 4" descr="C:\Users\14642276\Dropbox\Poker\IMG_1111.JPG"/>
          <p:cNvPicPr/>
          <p:nvPr/>
        </p:nvPicPr>
        <p:blipFill>
          <a:blip r:embed="rId3">
            <a:extLst>
              <a:ext uri="{28A0092B-C50C-407E-A947-70E740481C1C}">
                <a14:useLocalDpi xmlns:a14="http://schemas.microsoft.com/office/drawing/2010/main" val="0"/>
              </a:ext>
            </a:extLst>
          </a:blip>
          <a:srcRect/>
          <a:stretch>
            <a:fillRect/>
          </a:stretch>
        </p:blipFill>
        <p:spPr bwMode="auto">
          <a:xfrm>
            <a:off x="7408718" y="470297"/>
            <a:ext cx="1371600" cy="1371600"/>
          </a:xfrm>
          <a:prstGeom prst="rect">
            <a:avLst/>
          </a:prstGeom>
          <a:noFill/>
          <a:ln>
            <a:noFill/>
          </a:ln>
        </p:spPr>
      </p:pic>
      <p:sp>
        <p:nvSpPr>
          <p:cNvPr id="6" name="Rectangle 5"/>
          <p:cNvSpPr/>
          <p:nvPr/>
        </p:nvSpPr>
        <p:spPr>
          <a:xfrm>
            <a:off x="285750" y="470297"/>
            <a:ext cx="7039842" cy="1477328"/>
          </a:xfrm>
          <a:prstGeom prst="rect">
            <a:avLst/>
          </a:prstGeom>
        </p:spPr>
        <p:txBody>
          <a:bodyPr wrap="square">
            <a:spAutoFit/>
          </a:bodyPr>
          <a:lstStyle/>
          <a:p>
            <a:pPr>
              <a:spcAft>
                <a:spcPts val="600"/>
              </a:spcAft>
            </a:pPr>
            <a:r>
              <a:rPr lang="en-US" sz="2800" b="1" dirty="0"/>
              <a:t>Student </a:t>
            </a:r>
            <a:r>
              <a:rPr lang="en-US" sz="2800" b="1" dirty="0" smtClean="0"/>
              <a:t>Voices</a:t>
            </a:r>
          </a:p>
          <a:p>
            <a:pPr algn="r">
              <a:spcAft>
                <a:spcPts val="600"/>
              </a:spcAft>
            </a:pPr>
            <a:r>
              <a:rPr lang="en-US" sz="1600" b="1" dirty="0" smtClean="0"/>
              <a:t>Anisa </a:t>
            </a:r>
            <a:r>
              <a:rPr lang="en-US" sz="1600" b="1" dirty="0"/>
              <a:t>Adan, WITC Rice </a:t>
            </a:r>
            <a:r>
              <a:rPr lang="en-US" sz="1600" b="1" dirty="0" smtClean="0"/>
              <a:t>Lake</a:t>
            </a:r>
          </a:p>
          <a:p>
            <a:pPr lvl="0"/>
            <a:r>
              <a:rPr lang="en-US" sz="1200" dirty="0">
                <a:solidFill>
                  <a:srgbClr val="000000"/>
                </a:solidFill>
                <a:ea typeface="Calibri" panose="020F0502020204030204" pitchFamily="34" charset="0"/>
                <a:cs typeface="Calibri" panose="020F0502020204030204" pitchFamily="34" charset="0"/>
              </a:rPr>
              <a:t>Hello, my name is Anisa. I am 16 years old. I attend Barron High School. My parents are originally from Somalia, but I was born and raised in Wisconsin. Still, I hate cheese and milk. On the plus side, I like </a:t>
            </a:r>
            <a:r>
              <a:rPr lang="en-US" sz="1200" dirty="0" smtClean="0">
                <a:solidFill>
                  <a:srgbClr val="000000"/>
                </a:solidFill>
                <a:ea typeface="Calibri" panose="020F0502020204030204" pitchFamily="34" charset="0"/>
                <a:cs typeface="Calibri" panose="020F0502020204030204" pitchFamily="34" charset="0"/>
              </a:rPr>
              <a:t>milkshakes and </a:t>
            </a:r>
            <a:r>
              <a:rPr lang="en-US" sz="1200" dirty="0">
                <a:solidFill>
                  <a:srgbClr val="000000"/>
                </a:solidFill>
                <a:ea typeface="Calibri" panose="020F0502020204030204" pitchFamily="34" charset="0"/>
                <a:cs typeface="Calibri" panose="020F0502020204030204" pitchFamily="34" charset="0"/>
              </a:rPr>
              <a:t>cheese </a:t>
            </a:r>
            <a:r>
              <a:rPr lang="en-US" sz="1200" dirty="0" smtClean="0">
                <a:solidFill>
                  <a:srgbClr val="000000"/>
                </a:solidFill>
                <a:ea typeface="Calibri" panose="020F0502020204030204" pitchFamily="34" charset="0"/>
                <a:cs typeface="Calibri" panose="020F0502020204030204" pitchFamily="34" charset="0"/>
              </a:rPr>
              <a:t>curds.</a:t>
            </a:r>
            <a:endParaRPr lang="en-US" sz="1600" dirty="0"/>
          </a:p>
        </p:txBody>
      </p:sp>
    </p:spTree>
    <p:extLst>
      <p:ext uri="{BB962C8B-B14F-4D97-AF65-F5344CB8AC3E}">
        <p14:creationId xmlns:p14="http://schemas.microsoft.com/office/powerpoint/2010/main" val="2382979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1947625"/>
            <a:ext cx="8494568" cy="4747710"/>
          </a:xfrm>
          <a:prstGeom prst="rect">
            <a:avLst/>
          </a:prstGeom>
          <a:noFill/>
        </p:spPr>
        <p:txBody>
          <a:bodyPr wrap="square" rtlCol="0">
            <a:spAutoFit/>
          </a:bodyPr>
          <a:lstStyle/>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When I came to Wisconsin, I first took an ESL class at WITC and then my program classes. I have been very happy with the friendly and helpful teachers and students here. After the 2011 earthquake in Japan, WITC offered to collect donations on campus. I received not only donations but also kind words from everyone. I am so grateful for that. I consider it a privilege to attend WITC. I enjoy meeting all the students of different ages and backgrounds. While I was fortunate to have my husband help me through the school enrollment process, I wonder if there are other foreign students who might need help. One time I spoke with a student counselor and did not have a good experience. I also sent an email to an advisor and received no response, so I have not used student services since then. Maybe it was my English, and they could not understand me. I would be happy to assist Japanese or other foreign students. It would be nice to have such a system in place.</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In Japan, I worked for the airlines, shipping companies, and travel agencies where I could practice speaking English. I have traveled all over the world and I think that Japanese customer service is the best. There is a Japanese expression “Our customers are like gods.”  Our goal is to welcome our customers with a smile, see them off with a smile, and for them to leave with a smile, too. If you are a Japanese person living outside of Japan, you will get your first culture shock at the lack of customer service. Some things would be considered extremely rude where I come from (e.g., interrupting a customer to answer the phone, not greeting a person who walks in or even politely asking them to wait a moment). The Japanese term “</a:t>
            </a:r>
            <a:r>
              <a:rPr lang="en-US" sz="1200" dirty="0" err="1">
                <a:solidFill>
                  <a:srgbClr val="000000"/>
                </a:solidFill>
                <a:ea typeface="Calibri" panose="020F0502020204030204" pitchFamily="34" charset="0"/>
                <a:cs typeface="Calibri" panose="020F0502020204030204" pitchFamily="34" charset="0"/>
              </a:rPr>
              <a:t>omotenashi</a:t>
            </a:r>
            <a:r>
              <a:rPr lang="en-US" sz="1200" dirty="0">
                <a:solidFill>
                  <a:srgbClr val="000000"/>
                </a:solidFill>
                <a:ea typeface="Calibri" panose="020F0502020204030204" pitchFamily="34" charset="0"/>
                <a:cs typeface="Calibri" panose="020F0502020204030204" pitchFamily="34" charset="0"/>
              </a:rPr>
              <a:t>” means to provide heartfelt and courteous hospitality to others without expecting something in return.</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I am often asked about the food service at Japanese company and university cafeterias. In the past, the focus was primarily on being tasty and inexpensive. In recent years, there’s also been an increased emphasis on health and nutrition. Food service is based on the concept of “eating healthy” and “being able to adjust the nutritional balance” to assist us in our unbalanced, busy lives. TANITA Corporation, a global manufacturer of electronic scales and body fat monitors, introduced a cafeteria model that offered employees a menu to eliminate obesity. It became a bit of a social phenomenon in Japan, with books written and movies made about their menu. A national pastime in Japan is to talk about eating, weight, and health.</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 </a:t>
            </a:r>
            <a:endParaRPr lang="en-US" sz="1200" b="1" u="sng" dirty="0" smtClean="0"/>
          </a:p>
        </p:txBody>
      </p:sp>
      <p:sp>
        <p:nvSpPr>
          <p:cNvPr id="6" name="Rectangle 5"/>
          <p:cNvSpPr/>
          <p:nvPr/>
        </p:nvSpPr>
        <p:spPr>
          <a:xfrm>
            <a:off x="285750" y="470297"/>
            <a:ext cx="7039842" cy="1477328"/>
          </a:xfrm>
          <a:prstGeom prst="rect">
            <a:avLst/>
          </a:prstGeom>
        </p:spPr>
        <p:txBody>
          <a:bodyPr wrap="square">
            <a:spAutoFit/>
          </a:bodyPr>
          <a:lstStyle/>
          <a:p>
            <a:pPr>
              <a:spcAft>
                <a:spcPts val="600"/>
              </a:spcAft>
            </a:pPr>
            <a:r>
              <a:rPr lang="en-US" sz="2800" b="1" dirty="0"/>
              <a:t>Student </a:t>
            </a:r>
            <a:r>
              <a:rPr lang="en-US" sz="2800" b="1" dirty="0" smtClean="0"/>
              <a:t>Voices</a:t>
            </a:r>
          </a:p>
          <a:p>
            <a:pPr algn="r">
              <a:spcAft>
                <a:spcPts val="600"/>
              </a:spcAft>
            </a:pPr>
            <a:r>
              <a:rPr lang="en-US" sz="1600" b="1" dirty="0"/>
              <a:t>Rika Rose, WITC New </a:t>
            </a:r>
            <a:r>
              <a:rPr lang="en-US" sz="1600" b="1" dirty="0" smtClean="0"/>
              <a:t>Richmond</a:t>
            </a:r>
          </a:p>
          <a:p>
            <a:pPr>
              <a:spcAft>
                <a:spcPts val="600"/>
              </a:spcAft>
            </a:pPr>
            <a:r>
              <a:rPr lang="en-US" sz="1200" dirty="0">
                <a:solidFill>
                  <a:srgbClr val="000000"/>
                </a:solidFill>
                <a:ea typeface="Calibri" panose="020F0502020204030204" pitchFamily="34" charset="0"/>
                <a:cs typeface="Calibri" panose="020F0502020204030204" pitchFamily="34" charset="0"/>
              </a:rPr>
              <a:t>My name is Rika. I grew up on a small island in the south part of Japan and have always been curious about foreign countries. I was really shy as a child because, in our culture, girls were taught that their opinions did not matter. Since I came to the U.S., my life has changed for the better, and people want to hear my opinions.</a:t>
            </a:r>
            <a:endParaRPr lang="en-US" sz="1600" dirty="0"/>
          </a:p>
        </p:txBody>
      </p:sp>
      <p:pic>
        <p:nvPicPr>
          <p:cNvPr id="7" name="Picture 6" descr="C:\Users\14642276\AppData\Local\Microsoft\Windows\INetCache\Content.Outlook\HQBEBW64\_3076_1.jpg"/>
          <p:cNvPicPr/>
          <p:nvPr/>
        </p:nvPicPr>
        <p:blipFill>
          <a:blip r:embed="rId3">
            <a:extLst>
              <a:ext uri="{28A0092B-C50C-407E-A947-70E740481C1C}">
                <a14:useLocalDpi xmlns:a14="http://schemas.microsoft.com/office/drawing/2010/main" val="0"/>
              </a:ext>
            </a:extLst>
          </a:blip>
          <a:srcRect/>
          <a:stretch>
            <a:fillRect/>
          </a:stretch>
        </p:blipFill>
        <p:spPr bwMode="auto">
          <a:xfrm>
            <a:off x="7408718" y="470297"/>
            <a:ext cx="1371600" cy="1371600"/>
          </a:xfrm>
          <a:prstGeom prst="rect">
            <a:avLst/>
          </a:prstGeom>
          <a:noFill/>
          <a:ln>
            <a:noFill/>
          </a:ln>
        </p:spPr>
      </p:pic>
    </p:spTree>
    <p:extLst>
      <p:ext uri="{BB962C8B-B14F-4D97-AF65-F5344CB8AC3E}">
        <p14:creationId xmlns:p14="http://schemas.microsoft.com/office/powerpoint/2010/main" val="2969424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2132290"/>
            <a:ext cx="8494568" cy="2952860"/>
          </a:xfrm>
          <a:prstGeom prst="rect">
            <a:avLst/>
          </a:prstGeom>
          <a:noFill/>
        </p:spPr>
        <p:txBody>
          <a:bodyPr wrap="square" rtlCol="0">
            <a:spAutoFit/>
          </a:bodyPr>
          <a:lstStyle/>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Growing up in a small town with little to no diversity was tough. As a Mexican American female, I have experienced a lot of ignorant comments when it comes to my ethnicity. I learned that the reason why so many people have misconceptions about minority groups is because of how they were raised, the people they surround themselves with, and the media. I think it is important for teachers to educate their students about different cultures, discuss privilege, prejudice, colorism, racism, etc., and clear any ignorance, stereotypes, and false information about people of different races and ethnicities. </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When I started elementary school, I had to take ESL classes in order for me to learn English. These kinds of accommodations should be available to every student during elementary school, middle school, high school, and college. The ESL program helped me tremendously to become successful in school; it helped me become a better writer and pass English college classes during high school. Speaking about communication barriers, WITC should offer a choice to deliver our postal mail in different languages. Sometimes my parents want to read what WITC mailed me and have a difficult time understanding what it says, so I have to translate it for them. Other things that I believe would be great for WITC to offer in order to better serve underrepresented minority groups are: counseling if they are experiencing a culture shock, interpreting services, financial assistance, hiring staff that speak different languages to help students at the student center, and being aware of different holidays that would cause some students to miss classes.</a:t>
            </a:r>
          </a:p>
        </p:txBody>
      </p:sp>
      <p:sp>
        <p:nvSpPr>
          <p:cNvPr id="6" name="Rectangle 5"/>
          <p:cNvSpPr/>
          <p:nvPr/>
        </p:nvSpPr>
        <p:spPr>
          <a:xfrm>
            <a:off x="285750" y="470297"/>
            <a:ext cx="7039842" cy="1661993"/>
          </a:xfrm>
          <a:prstGeom prst="rect">
            <a:avLst/>
          </a:prstGeom>
        </p:spPr>
        <p:txBody>
          <a:bodyPr wrap="square">
            <a:spAutoFit/>
          </a:bodyPr>
          <a:lstStyle/>
          <a:p>
            <a:pPr>
              <a:spcAft>
                <a:spcPts val="600"/>
              </a:spcAft>
            </a:pPr>
            <a:r>
              <a:rPr lang="en-US" sz="2800" b="1" dirty="0"/>
              <a:t>Student </a:t>
            </a:r>
            <a:r>
              <a:rPr lang="en-US" sz="2800" b="1" dirty="0" smtClean="0"/>
              <a:t>Voices</a:t>
            </a:r>
          </a:p>
          <a:p>
            <a:pPr algn="r">
              <a:spcAft>
                <a:spcPts val="600"/>
              </a:spcAft>
            </a:pPr>
            <a:r>
              <a:rPr lang="en-US" sz="1600" b="1" dirty="0"/>
              <a:t>Gisselle </a:t>
            </a:r>
            <a:r>
              <a:rPr lang="en-US" sz="1600" b="1" dirty="0" err="1"/>
              <a:t>Tafolla</a:t>
            </a:r>
            <a:r>
              <a:rPr lang="en-US" sz="1600" b="1" dirty="0"/>
              <a:t>, WITC New </a:t>
            </a:r>
            <a:r>
              <a:rPr lang="en-US" sz="1600" b="1" dirty="0" smtClean="0"/>
              <a:t>Richmond</a:t>
            </a:r>
          </a:p>
          <a:p>
            <a:pPr>
              <a:spcAft>
                <a:spcPts val="600"/>
              </a:spcAft>
            </a:pPr>
            <a:r>
              <a:rPr lang="en-US" sz="1200" dirty="0">
                <a:solidFill>
                  <a:srgbClr val="000000"/>
                </a:solidFill>
                <a:ea typeface="Calibri" panose="020F0502020204030204" pitchFamily="34" charset="0"/>
                <a:cs typeface="Calibri" panose="020F0502020204030204" pitchFamily="34" charset="0"/>
              </a:rPr>
              <a:t>My name is Gisselle. I am currently enrolled in my second year of the Human Services program at WITC New Richmond. I am 19 years old and living with my parents in Somerset until I graduate from college and become more financially stable to live on my own. Both of my parents are originally from Mexico and have been living in the United States for around 40 years. </a:t>
            </a:r>
            <a:endParaRPr lang="en-US" sz="16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718" y="470297"/>
            <a:ext cx="1371600" cy="1371600"/>
          </a:xfrm>
          <a:prstGeom prst="rect">
            <a:avLst/>
          </a:prstGeom>
          <a:noFill/>
          <a:ln>
            <a:noFill/>
          </a:ln>
        </p:spPr>
      </p:pic>
    </p:spTree>
    <p:extLst>
      <p:ext uri="{BB962C8B-B14F-4D97-AF65-F5344CB8AC3E}">
        <p14:creationId xmlns:p14="http://schemas.microsoft.com/office/powerpoint/2010/main" val="2845616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2132290"/>
            <a:ext cx="8494568" cy="3845925"/>
          </a:xfrm>
          <a:prstGeom prst="rect">
            <a:avLst/>
          </a:prstGeom>
          <a:noFill/>
        </p:spPr>
        <p:txBody>
          <a:bodyPr wrap="square" rtlCol="0">
            <a:spAutoFit/>
          </a:bodyPr>
          <a:lstStyle/>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The very first thing I would like to mention with regard to my disability is that I prefer person-first language. What it means is that during introductions I identify myself (Aubrey, she/her) and then, if pertinent to the conversation, I identify that I have a disability. Because a wheelchair is required for me in most situations, my disability is always front and center. What person-first language does is identify me before my disability. I am not my disability, but my disability is a trait that I have.</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Another thing I’d like to mention is that people with visible disabilities tend to be more socially isolated. Either they are simply not invited to social events, or the social events they are invited to are not well-suited to their disability. I cannot count the times in high school and my adult life when I was excluded from a social activity with friends and coworkers because they decided an activity would be too much for me, without consulting me. All that needs to be done is to invite a person. People with disabilities know their limitations and can properly gauge if they are physically able to do something or not. They may show up just to spend time with people even if they don’t participate in a certain activity.</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Going back to the subject of person-first language, it is much the same with being transgender except that generally it is not in my best interest to share my gender identity. Ultimately, however, I am a woman who is transgender. This typically goes unannounced unless medically relevant. If you as a coworker, friend, sibling, spouse, etc. know that a person is transgender, </a:t>
            </a:r>
            <a:r>
              <a:rPr lang="en-US" sz="1200" i="1" dirty="0">
                <a:solidFill>
                  <a:srgbClr val="000000"/>
                </a:solidFill>
                <a:ea typeface="Calibri" panose="020F0502020204030204" pitchFamily="34" charset="0"/>
                <a:cs typeface="Calibri" panose="020F0502020204030204" pitchFamily="34" charset="0"/>
              </a:rPr>
              <a:t>do not </a:t>
            </a:r>
            <a:r>
              <a:rPr lang="en-US" sz="1200" dirty="0">
                <a:solidFill>
                  <a:srgbClr val="000000"/>
                </a:solidFill>
                <a:ea typeface="Calibri" panose="020F0502020204030204" pitchFamily="34" charset="0"/>
                <a:cs typeface="Calibri" panose="020F0502020204030204" pitchFamily="34" charset="0"/>
              </a:rPr>
              <a:t>out that person to others. We are progressing socially, but in many cases it is still risky for transgender people to be outed. As of writing this, only 21 states in the U.S. protect a person from employment discrimination based on both sexual orientation and gender identity. Wisconsin is not one of them. Also, if you are cisgender (not trans), please consider using your pronouns when you introduce yourself.  It announces to any transgender people that you are someone who is knowledgeable and accepting of their status. I cannot overstress the importance of helping transgender people feel included.</a:t>
            </a:r>
          </a:p>
        </p:txBody>
      </p:sp>
      <p:sp>
        <p:nvSpPr>
          <p:cNvPr id="6" name="Rectangle 5"/>
          <p:cNvSpPr/>
          <p:nvPr/>
        </p:nvSpPr>
        <p:spPr>
          <a:xfrm>
            <a:off x="285750" y="470297"/>
            <a:ext cx="7039842" cy="1661993"/>
          </a:xfrm>
          <a:prstGeom prst="rect">
            <a:avLst/>
          </a:prstGeom>
        </p:spPr>
        <p:txBody>
          <a:bodyPr wrap="square">
            <a:spAutoFit/>
          </a:bodyPr>
          <a:lstStyle/>
          <a:p>
            <a:pPr>
              <a:spcAft>
                <a:spcPts val="600"/>
              </a:spcAft>
            </a:pPr>
            <a:r>
              <a:rPr lang="en-US" sz="2800" b="1" dirty="0"/>
              <a:t>Student </a:t>
            </a:r>
            <a:r>
              <a:rPr lang="en-US" sz="2800" b="1" dirty="0" smtClean="0"/>
              <a:t>Voices</a:t>
            </a:r>
          </a:p>
          <a:p>
            <a:pPr algn="r">
              <a:spcAft>
                <a:spcPts val="600"/>
              </a:spcAft>
            </a:pPr>
            <a:r>
              <a:rPr lang="en-US" sz="1600" b="1" dirty="0"/>
              <a:t>Aubrey Wilson, WITC </a:t>
            </a:r>
            <a:r>
              <a:rPr lang="en-US" sz="1600" b="1" dirty="0" smtClean="0"/>
              <a:t>Ashland</a:t>
            </a:r>
          </a:p>
          <a:p>
            <a:pPr>
              <a:spcAft>
                <a:spcPts val="600"/>
              </a:spcAft>
            </a:pPr>
            <a:r>
              <a:rPr lang="en-US" sz="1200" dirty="0">
                <a:solidFill>
                  <a:srgbClr val="000000"/>
                </a:solidFill>
                <a:ea typeface="Calibri" panose="020F0502020204030204" pitchFamily="34" charset="0"/>
                <a:cs typeface="Calibri" panose="020F0502020204030204" pitchFamily="34" charset="0"/>
              </a:rPr>
              <a:t>Hello! My name is Aubrey. I am 32 years old, I am a transgender woman, and I have a physical disability which has rendered me wheelchair-bound. I’ve been offered an opportunity to add my perspective in the context of diversity. Of course, it’s important to realize that there is diversity in everything, and my experience may not be similar to the experiences of another transgender or disabled person.</a:t>
            </a:r>
            <a:endParaRPr lang="en-US" sz="1600" dirty="0"/>
          </a:p>
        </p:txBody>
      </p:sp>
      <p:pic>
        <p:nvPicPr>
          <p:cNvPr id="7" name="Picture 6" descr="C:\Users\14642276\AppData\Local\Microsoft\Windows\INetCache\Content.Outlook\HQBEBW64\Queen Br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718" y="470297"/>
            <a:ext cx="1371600" cy="1371600"/>
          </a:xfrm>
          <a:prstGeom prst="rect">
            <a:avLst/>
          </a:prstGeom>
          <a:noFill/>
          <a:ln>
            <a:noFill/>
          </a:ln>
        </p:spPr>
      </p:pic>
    </p:spTree>
    <p:extLst>
      <p:ext uri="{BB962C8B-B14F-4D97-AF65-F5344CB8AC3E}">
        <p14:creationId xmlns:p14="http://schemas.microsoft.com/office/powerpoint/2010/main" val="2147927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1971233"/>
            <a:ext cx="8494568" cy="3150478"/>
          </a:xfrm>
          <a:prstGeom prst="rect">
            <a:avLst/>
          </a:prstGeom>
          <a:noFill/>
        </p:spPr>
        <p:txBody>
          <a:bodyPr wrap="square" rtlCol="0">
            <a:spAutoFit/>
          </a:bodyPr>
          <a:lstStyle/>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Attending school was never easy. Growing up in the Hmong culture, my parents were always strict on me. Their “theory” of being a good Hmong daughter was to finish high school with a 4.0 GPA and go to college to become a nurse or a doctor. Something in the medical field was a plus. I believe most Hmong parents just want their kids to have a successful life, but what they don’t get is that some things aren’t meant to be. I am the only daughter in my family with four brothers, so I understand why my parents were so strict on me. They wanted me to do the best I could to achieve something they wanted, but it’s not what I wanted. When they first found out I was going for teaching, they weren’t happy. They always bragged about how other daughters of Hmong families completed their master’s in the medical field. My parents also gave me the talk about how being a teacher wouldn’t help me much in life. But I told them that at least I was attending school and trying to make something of myself. Now they’ve realized that as long as kids go to college, they are good kids.</a:t>
            </a:r>
          </a:p>
          <a:p>
            <a:pPr>
              <a:lnSpc>
                <a:spcPct val="107000"/>
              </a:lnSpc>
              <a:spcAft>
                <a:spcPts val="800"/>
              </a:spcAft>
            </a:pPr>
            <a:r>
              <a:rPr lang="en-US" sz="1200" dirty="0">
                <a:solidFill>
                  <a:srgbClr val="000000"/>
                </a:solidFill>
                <a:ea typeface="Calibri" panose="020F0502020204030204" pitchFamily="34" charset="0"/>
                <a:cs typeface="Calibri" panose="020F0502020204030204" pitchFamily="34" charset="0"/>
              </a:rPr>
              <a:t>Being at WITC has been nothing but a blessing. Counselors and instructors have been very understanding and supportive. Even though my work didn’t always make sense, they were never afraid to ask questions and find out what I meant to say. Using this opportunity, I want to apologize that I am not that fluent in English, but I am happy to say that I’ve always been encouraged to share my work and ideas with classmates and instructors. Hmong was my primary language, and growing up in a Hmong household didn’t teach me much English. I am also thankful to instructors for being very clear and understanding when explaining how to do homework. This made assignments very easy for me to complete.</a:t>
            </a:r>
          </a:p>
        </p:txBody>
      </p:sp>
      <p:sp>
        <p:nvSpPr>
          <p:cNvPr id="6" name="Rectangle 5"/>
          <p:cNvSpPr/>
          <p:nvPr/>
        </p:nvSpPr>
        <p:spPr>
          <a:xfrm>
            <a:off x="285750" y="470297"/>
            <a:ext cx="7039842" cy="1477328"/>
          </a:xfrm>
          <a:prstGeom prst="rect">
            <a:avLst/>
          </a:prstGeom>
        </p:spPr>
        <p:txBody>
          <a:bodyPr wrap="square">
            <a:spAutoFit/>
          </a:bodyPr>
          <a:lstStyle/>
          <a:p>
            <a:pPr>
              <a:spcAft>
                <a:spcPts val="600"/>
              </a:spcAft>
            </a:pPr>
            <a:r>
              <a:rPr lang="en-US" sz="2800" b="1" dirty="0"/>
              <a:t>Student </a:t>
            </a:r>
            <a:r>
              <a:rPr lang="en-US" sz="2800" b="1" dirty="0" smtClean="0"/>
              <a:t>Voices</a:t>
            </a:r>
          </a:p>
          <a:p>
            <a:pPr algn="r">
              <a:spcAft>
                <a:spcPts val="600"/>
              </a:spcAft>
            </a:pPr>
            <a:r>
              <a:rPr lang="en-US" sz="1600" b="1" dirty="0"/>
              <a:t>Mai </a:t>
            </a:r>
            <a:r>
              <a:rPr lang="en-US" sz="1600" b="1" dirty="0" err="1"/>
              <a:t>Xiong</a:t>
            </a:r>
            <a:r>
              <a:rPr lang="en-US" sz="1600" b="1" dirty="0"/>
              <a:t>, WITC </a:t>
            </a:r>
            <a:r>
              <a:rPr lang="en-US" sz="1600" b="1" dirty="0" smtClean="0"/>
              <a:t>online</a:t>
            </a:r>
          </a:p>
          <a:p>
            <a:pPr>
              <a:spcAft>
                <a:spcPts val="600"/>
              </a:spcAft>
            </a:pPr>
            <a:r>
              <a:rPr lang="en-US" sz="1200" dirty="0">
                <a:solidFill>
                  <a:srgbClr val="000000"/>
                </a:solidFill>
                <a:ea typeface="Calibri" panose="020F0502020204030204" pitchFamily="34" charset="0"/>
                <a:cs typeface="Calibri" panose="020F0502020204030204" pitchFamily="34" charset="0"/>
              </a:rPr>
              <a:t>Hello, my name is Mai. I currently live in Green Bay while finishing my Early Childhood Education degree at WITC. This is my last semester. I’ve learned many things that are useful in the career field I am going for, and there is not much I could complain about my experience at WITC.</a:t>
            </a:r>
            <a:endParaRPr lang="en-US" sz="16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718" y="470297"/>
            <a:ext cx="1371600" cy="1371600"/>
          </a:xfrm>
          <a:prstGeom prst="rect">
            <a:avLst/>
          </a:prstGeom>
          <a:noFill/>
          <a:ln>
            <a:noFill/>
          </a:ln>
        </p:spPr>
      </p:pic>
      <p:sp>
        <p:nvSpPr>
          <p:cNvPr id="7" name="Rectangle 6"/>
          <p:cNvSpPr/>
          <p:nvPr/>
        </p:nvSpPr>
        <p:spPr>
          <a:xfrm>
            <a:off x="285750" y="5251047"/>
            <a:ext cx="8571026" cy="1025062"/>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we learn from our students’ stories? Have you identified certain common themes, needs, challenges, and success strategies? </a:t>
            </a:r>
          </a:p>
        </p:txBody>
      </p:sp>
    </p:spTree>
    <p:extLst>
      <p:ext uri="{BB962C8B-B14F-4D97-AF65-F5344CB8AC3E}">
        <p14:creationId xmlns:p14="http://schemas.microsoft.com/office/powerpoint/2010/main" val="1669482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7" y="163215"/>
            <a:ext cx="8775121" cy="5537157"/>
          </a:xfrm>
          <a:prstGeom prst="rect">
            <a:avLst/>
          </a:prstGeom>
        </p:spPr>
        <p:txBody>
          <a:bodyPr wrap="square">
            <a:spAutoFit/>
          </a:bodyPr>
          <a:lstStyle/>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Today </a:t>
            </a:r>
            <a:r>
              <a:rPr lang="en-US" sz="2000" dirty="0">
                <a:latin typeface="Calibri" panose="020F0502020204030204" pitchFamily="34" charset="0"/>
                <a:ea typeface="Calibri" panose="020F0502020204030204" pitchFamily="34" charset="0"/>
                <a:cs typeface="Times New Roman" panose="02020603050405020304" pitchFamily="18" charset="0"/>
              </a:rPr>
              <a:t>organizations and individuals can benefit from a multitude of </a:t>
            </a:r>
            <a:r>
              <a:rPr lang="en-US" sz="2000" b="1" dirty="0">
                <a:latin typeface="Calibri" panose="020F0502020204030204" pitchFamily="34" charset="0"/>
                <a:ea typeface="Calibri" panose="020F0502020204030204" pitchFamily="34" charset="0"/>
                <a:cs typeface="Times New Roman" panose="02020603050405020304" pitchFamily="18" charset="0"/>
              </a:rPr>
              <a:t>diversity, equity, and inclusion </a:t>
            </a:r>
            <a:r>
              <a:rPr lang="en-US" sz="2000" b="1" dirty="0" smtClean="0">
                <a:latin typeface="Calibri" panose="020F0502020204030204" pitchFamily="34" charset="0"/>
                <a:ea typeface="Calibri" panose="020F0502020204030204" pitchFamily="34" charset="0"/>
                <a:cs typeface="Times New Roman" panose="02020603050405020304" pitchFamily="18" charset="0"/>
              </a:rPr>
              <a:t>(DEI) training </a:t>
            </a:r>
            <a:r>
              <a:rPr lang="en-US" sz="2000" b="1" dirty="0">
                <a:latin typeface="Calibri" panose="020F0502020204030204" pitchFamily="34" charset="0"/>
                <a:ea typeface="Calibri" panose="020F0502020204030204" pitchFamily="34" charset="0"/>
                <a:cs typeface="Times New Roman" panose="02020603050405020304" pitchFamily="18" charset="0"/>
              </a:rPr>
              <a:t>programs</a:t>
            </a:r>
            <a:r>
              <a:rPr lang="en-US" sz="2000" dirty="0">
                <a:latin typeface="Calibri" panose="020F0502020204030204" pitchFamily="34" charset="0"/>
                <a:ea typeface="Calibri" panose="020F0502020204030204" pitchFamily="34" charset="0"/>
                <a:cs typeface="Times New Roman" panose="02020603050405020304" pitchFamily="18" charset="0"/>
              </a:rPr>
              <a:t>. Below are some examples of such programs:</a:t>
            </a:r>
          </a:p>
          <a:p>
            <a:pPr marL="285750" indent="-285750">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Diversity training</a:t>
            </a:r>
            <a:r>
              <a:rPr lang="en-US" dirty="0">
                <a:latin typeface="Calibri" panose="020F0502020204030204" pitchFamily="34" charset="0"/>
                <a:ea typeface="Calibri" panose="020F0502020204030204" pitchFamily="34" charset="0"/>
                <a:cs typeface="Times New Roman" panose="02020603050405020304" pitchFamily="18" charset="0"/>
              </a:rPr>
              <a:t>. It covers a broad spectrum of different backgrounds under the diversity umbrella (race, religion, sexual orientation, physical and cognitive abilities, socioeconomic status, etc.) and attempts to reduce prejudice and discrimination, facilitate positive interactions, and bring about workplace harmony. As part of this training, minority members may be asked to share their challenging experiences at work, able-bodied workers may participate in simulations that limit their senses or mobility, and older and younger employees may discuss generational differences in workplace values. </a:t>
            </a:r>
          </a:p>
          <a:p>
            <a:pPr marL="285750" indent="-285750">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Diversity task forces</a:t>
            </a:r>
            <a:r>
              <a:rPr lang="en-US" dirty="0">
                <a:latin typeface="Calibri" panose="020F0502020204030204" pitchFamily="34" charset="0"/>
                <a:ea typeface="Calibri" panose="020F0502020204030204" pitchFamily="34" charset="0"/>
                <a:cs typeface="Times New Roman" panose="02020603050405020304" pitchFamily="18" charset="0"/>
              </a:rPr>
              <a:t>. These initiatives bring together diverse employees from different departments to participate in strategic decision-making, including hiring practices, which eventually leads to a more inclusive and equitable work environment.</a:t>
            </a:r>
          </a:p>
          <a:p>
            <a:pPr marL="285750" indent="-285750">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Diversity mentoring programs</a:t>
            </a:r>
            <a:r>
              <a:rPr lang="en-US" dirty="0">
                <a:latin typeface="Calibri" panose="020F0502020204030204" pitchFamily="34" charset="0"/>
                <a:ea typeface="Calibri" panose="020F0502020204030204" pitchFamily="34" charset="0"/>
                <a:cs typeface="Times New Roman" panose="02020603050405020304" pitchFamily="18" charset="0"/>
              </a:rPr>
              <a:t>. This is an advanced method for improving cross-cultural and cross-gender relations where companies assign aspiring minority members experienced mentors to help them achieve their career goals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683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314" y="2558955"/>
            <a:ext cx="8571026" cy="1235123"/>
          </a:xfrm>
          <a:prstGeom prst="rect">
            <a:avLst/>
          </a:prstGeom>
          <a:noFill/>
          <a:ln w="254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314" y="3987420"/>
            <a:ext cx="8571026" cy="249526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7314" y="213014"/>
            <a:ext cx="8494568" cy="6324808"/>
          </a:xfrm>
          <a:prstGeom prst="rect">
            <a:avLst/>
          </a:prstGeom>
          <a:noFill/>
        </p:spPr>
        <p:txBody>
          <a:bodyPr wrap="square" rtlCol="0">
            <a:spAutoFit/>
          </a:bodyPr>
          <a:lstStyle/>
          <a:p>
            <a:pPr>
              <a:spcAft>
                <a:spcPts val="1800"/>
              </a:spcAft>
            </a:pPr>
            <a:r>
              <a:rPr lang="en-US" sz="2000" dirty="0" smtClean="0"/>
              <a:t>Improving cross-cultural relations and fostering diversity within organizations requires a two-fold approach. One important goal is making sure that all people can achieve their full potential, unrestrained by individual or group identities. An equally important goal is for these groups to work together harmoniously. </a:t>
            </a:r>
          </a:p>
          <a:p>
            <a:pPr>
              <a:spcAft>
                <a:spcPts val="1800"/>
              </a:spcAft>
            </a:pPr>
            <a:r>
              <a:rPr lang="en-US" sz="2000" dirty="0" smtClean="0"/>
              <a:t>The true meaning of appreciating diversity goes beyond simply tolerating different backgrounds and treating everybody the same. It must encompass: </a:t>
            </a:r>
          </a:p>
          <a:p>
            <a:pPr>
              <a:spcAft>
                <a:spcPts val="1800"/>
              </a:spcAft>
            </a:pPr>
            <a:r>
              <a:rPr lang="en-US" sz="2000" b="1" dirty="0"/>
              <a:t>I</a:t>
            </a:r>
            <a:r>
              <a:rPr lang="en-US" sz="2000" b="1" dirty="0" smtClean="0"/>
              <a:t>nclusion</a:t>
            </a:r>
            <a:r>
              <a:rPr lang="en-US" sz="2000" dirty="0" smtClean="0"/>
              <a:t>, which means that each person feels respected, valued, and welcomed by authentically participating in all organizational </a:t>
            </a:r>
            <a:r>
              <a:rPr lang="en-US" sz="2000" dirty="0"/>
              <a:t>processes, activities, and </a:t>
            </a:r>
            <a:r>
              <a:rPr lang="en-US" sz="2000" dirty="0" smtClean="0"/>
              <a:t>decision-making. Diversity </a:t>
            </a:r>
            <a:r>
              <a:rPr lang="en-US" sz="2000" dirty="0"/>
              <a:t>advocate Verna Myers coined the phrase “Diversity is being invited to the party. Inclusion is being asked to dance</a:t>
            </a:r>
            <a:r>
              <a:rPr lang="en-US" sz="2000" dirty="0" smtClean="0"/>
              <a:t>.”</a:t>
            </a:r>
            <a:r>
              <a:rPr lang="en-US" sz="2000" dirty="0"/>
              <a:t> </a:t>
            </a:r>
            <a:endParaRPr lang="en-US" sz="2000" dirty="0" smtClean="0"/>
          </a:p>
          <a:p>
            <a:pPr>
              <a:spcAft>
                <a:spcPts val="1800"/>
              </a:spcAft>
            </a:pPr>
            <a:r>
              <a:rPr lang="en-US" sz="2000" b="1" dirty="0"/>
              <a:t>E</a:t>
            </a:r>
            <a:r>
              <a:rPr lang="en-US" sz="2000" b="1" dirty="0" smtClean="0"/>
              <a:t>quity</a:t>
            </a:r>
            <a:r>
              <a:rPr lang="en-US" sz="2000" dirty="0" smtClean="0"/>
              <a:t>, which  means </a:t>
            </a:r>
            <a:r>
              <a:rPr lang="en-US" sz="2000" dirty="0"/>
              <a:t>fair treatment, access, opportunity, and advancement for all while </a:t>
            </a:r>
            <a:r>
              <a:rPr lang="en-US" sz="2000" dirty="0" smtClean="0"/>
              <a:t>recognizing the existence of certain privileges, barriers, and historically underserved </a:t>
            </a:r>
            <a:r>
              <a:rPr lang="en-US" sz="2000" dirty="0"/>
              <a:t>and </a:t>
            </a:r>
            <a:r>
              <a:rPr lang="en-US" sz="2000" dirty="0" smtClean="0"/>
              <a:t>underrepresented populations. A seemingly simple task of scheduling and conducting a meeting, when done inclusively and equitably, entails considering such individual variables as facility accessibility, access to technology (for virtual meetings), special accommodations, dietary needs, communication barriers, religious observances, family circumstances, travel time, driving conditions, biological clocks, etc.  </a:t>
            </a:r>
            <a:endParaRPr lang="en-US" sz="2000" dirty="0"/>
          </a:p>
        </p:txBody>
      </p:sp>
    </p:spTree>
    <p:extLst>
      <p:ext uri="{BB962C8B-B14F-4D97-AF65-F5344CB8AC3E}">
        <p14:creationId xmlns:p14="http://schemas.microsoft.com/office/powerpoint/2010/main" val="185747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405" y="90759"/>
            <a:ext cx="8842664" cy="680109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b="1" dirty="0" smtClean="0">
                <a:latin typeface="Calibri" panose="020F0502020204030204" pitchFamily="34" charset="0"/>
                <a:ea typeface="Calibri" panose="020F0502020204030204" pitchFamily="34" charset="0"/>
                <a:cs typeface="Times New Roman" panose="02020603050405020304" pitchFamily="18" charset="0"/>
              </a:rPr>
              <a:t>Cultural training</a:t>
            </a:r>
            <a:r>
              <a:rPr lang="en-US" dirty="0" smtClean="0">
                <a:latin typeface="Calibri" panose="020F0502020204030204" pitchFamily="34" charset="0"/>
                <a:ea typeface="Calibri" panose="020F0502020204030204" pitchFamily="34" charset="0"/>
                <a:cs typeface="Times New Roman" panose="02020603050405020304" pitchFamily="18" charset="0"/>
              </a:rPr>
              <a:t>. Traditionally these programs prepared workers for overseas assignments. In modern business environment, we deal with partners, customers, colleagues, and members of the public from different cultural backgrounds on a daily basis. Cultural training provides learning experiences designed to better understand norms, values, beliefs, and material objects of another culture.  </a:t>
            </a:r>
          </a:p>
          <a:p>
            <a:pPr marL="285750" indent="-285750">
              <a:lnSpc>
                <a:spcPct val="107000"/>
              </a:lnSpc>
              <a:spcAft>
                <a:spcPts val="800"/>
              </a:spcAft>
              <a:buFont typeface="Arial" panose="020B0604020202020204" pitchFamily="34" charset="0"/>
              <a:buChar char="•"/>
            </a:pPr>
            <a:r>
              <a:rPr lang="en-US" b="1" dirty="0" smtClean="0">
                <a:latin typeface="Calibri" panose="020F0502020204030204" pitchFamily="34" charset="0"/>
                <a:ea typeface="Calibri" panose="020F0502020204030204" pitchFamily="34" charset="0"/>
                <a:cs typeface="Times New Roman" panose="02020603050405020304" pitchFamily="18" charset="0"/>
              </a:rPr>
              <a:t>Language </a:t>
            </a:r>
            <a:r>
              <a:rPr lang="en-US" b="1" dirty="0">
                <a:latin typeface="Calibri" panose="020F0502020204030204" pitchFamily="34" charset="0"/>
                <a:ea typeface="Calibri" panose="020F0502020204030204" pitchFamily="34" charset="0"/>
                <a:cs typeface="Times New Roman" panose="02020603050405020304" pitchFamily="18" charset="0"/>
              </a:rPr>
              <a:t>training</a:t>
            </a:r>
            <a:r>
              <a:rPr lang="en-US" dirty="0">
                <a:latin typeface="Calibri" panose="020F0502020204030204" pitchFamily="34" charset="0"/>
                <a:ea typeface="Calibri" panose="020F0502020204030204" pitchFamily="34" charset="0"/>
                <a:cs typeface="Times New Roman" panose="02020603050405020304" pitchFamily="18" charset="0"/>
              </a:rPr>
              <a:t>. Being fluent in a foreign language is a valuable skill; however, being aware of how we speak English is also very important. Remember that one of the common themes in student voices was communication barriers. If a well-intentioned person tries to pronounce “telephone” very slowly, not realizing that this is an international word, it may actually sound offensive. Instead, focus on speaking clearly and succinctly; separating words; and minimizing the use of jargon, slang, acronyms, euphemisms, and idioms. So, next time you are in a meeting with non-native speakers, please refrain from excessive “piggybacking,” “going down the rabbit hole,” “flying by the seat of your pants,” and “opening a can of worms.”        </a:t>
            </a:r>
          </a:p>
          <a:p>
            <a:pPr marL="285750" indent="-285750">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Unconscious bias training</a:t>
            </a:r>
            <a:r>
              <a:rPr lang="en-US" dirty="0">
                <a:latin typeface="Calibri" panose="020F0502020204030204" pitchFamily="34" charset="0"/>
                <a:ea typeface="Calibri" panose="020F0502020204030204" pitchFamily="34" charset="0"/>
                <a:cs typeface="Times New Roman" panose="02020603050405020304" pitchFamily="18" charset="0"/>
              </a:rPr>
              <a:t>. Through various socializing influences (media, parents, government, public role models, co-workers, etc.) and individual experiences we form an unconscious tendency to react positively or negatively toward certain groups of people. This has profound implications at work as it affects who is hired, fired, promoted, mentored, or disciplined and may result in a hostile and unproductive work environment. This training program offers individual self-assessment tests as well as group activities (for example, the circle of trust, tag game, </a:t>
            </a:r>
            <a:r>
              <a:rPr lang="en-US" dirty="0" smtClean="0">
                <a:latin typeface="Calibri" panose="020F0502020204030204" pitchFamily="34" charset="0"/>
                <a:ea typeface="Calibri" panose="020F0502020204030204" pitchFamily="34" charset="0"/>
                <a:cs typeface="Times New Roman" panose="02020603050405020304" pitchFamily="18" charset="0"/>
              </a:rPr>
              <a:t>and father-son </a:t>
            </a:r>
            <a:r>
              <a:rPr lang="en-US" dirty="0">
                <a:latin typeface="Calibri" panose="020F0502020204030204" pitchFamily="34" charset="0"/>
                <a:ea typeface="Calibri" panose="020F0502020204030204" pitchFamily="34" charset="0"/>
                <a:cs typeface="Times New Roman" panose="02020603050405020304" pitchFamily="18" charset="0"/>
              </a:rPr>
              <a:t>activity). For </a:t>
            </a:r>
            <a:r>
              <a:rPr lang="en-US" dirty="0" smtClean="0">
                <a:latin typeface="Calibri" panose="020F0502020204030204" pitchFamily="34" charset="0"/>
                <a:ea typeface="Calibri" panose="020F0502020204030204" pitchFamily="34" charset="0"/>
                <a:cs typeface="Times New Roman" panose="02020603050405020304" pitchFamily="18" charset="0"/>
              </a:rPr>
              <a:t>more information, </a:t>
            </a:r>
            <a:r>
              <a:rPr lang="en-US" dirty="0">
                <a:latin typeface="Calibri" panose="020F0502020204030204" pitchFamily="34" charset="0"/>
                <a:ea typeface="Calibri" panose="020F0502020204030204" pitchFamily="34" charset="0"/>
                <a:cs typeface="Times New Roman" panose="02020603050405020304" pitchFamily="18" charset="0"/>
              </a:rPr>
              <a:t>see: </a:t>
            </a:r>
            <a:r>
              <a:rPr lang="en-US" sz="17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https://cultureplusconsulting.com/2018/08/16/a-ha-activities-for-unconscious-bias-training/</a:t>
            </a:r>
            <a:r>
              <a:rPr lang="en-US" sz="17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97782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68" y="157246"/>
            <a:ext cx="8702386" cy="6659836"/>
          </a:xfrm>
          <a:prstGeom prst="rect">
            <a:avLst/>
          </a:prstGeom>
        </p:spPr>
        <p:txBody>
          <a:bodyPr wrap="squar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 conclusion, please review the reflection and application section. Consider discussing these topics with your supervisor and incorporating them into your professional development plan</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Reflection &amp; Application</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Why do we value diversity? Why is it an important part of our careers and personal lives?</a:t>
            </a: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How do you feel about diversity at WITC? Would your feelings and reactions change if you were of a different race, ethnicity, gender, sexual orientation, religion, age, etc.?</a:t>
            </a: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What are some of the things you have done in the past and could do in the future to contribute to an inclusive and equitable environment at WITC? How can we ensure that inclusion and equity are real, that we walk our talk?</a:t>
            </a: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Think about a process within WITC in which you are a key player. Can you identify any potential biases that affect individual decision-making? Have you learned or sought out information you need to make the process more equitable? </a:t>
            </a: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What actions can you take to battle some forms of everyday bigotry at work (manifested through casual comments, workplace humor, etc.)?</a:t>
            </a: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What can you do to increase your cultural sensitivity, cultural intelligence, and cultural competence?</a:t>
            </a:r>
          </a:p>
          <a:p>
            <a:pPr marL="800100" lvl="1" indent="-342900">
              <a:spcAft>
                <a:spcPts val="6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What systemic barriers exist that may limit any diversity efforts you are taking? What changes are required?</a:t>
            </a:r>
          </a:p>
          <a:p>
            <a:endParaRPr lang="en-US" sz="105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Additional </a:t>
            </a:r>
            <a:r>
              <a:rPr lang="en-US" sz="2000" b="1" dirty="0">
                <a:latin typeface="Calibri" panose="020F0502020204030204" pitchFamily="34" charset="0"/>
                <a:ea typeface="Calibri" panose="020F0502020204030204" pitchFamily="34" charset="0"/>
                <a:cs typeface="Times New Roman" panose="02020603050405020304" pitchFamily="18" charset="0"/>
              </a:rPr>
              <a:t>Resources</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Speak Up: Responding to Everyday Bigotry: </a:t>
            </a:r>
            <a:r>
              <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https://www.splcenter.org/20150125/speak-responding-everyday-bigotry</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Information and videos about cultural diversity in organizations: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https://www.diversityinc.com/</a:t>
            </a:r>
            <a:r>
              <a:rPr lang="en-US" sz="1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Global business culture </a:t>
            </a:r>
            <a:r>
              <a:rPr lang="en-US" sz="1400" dirty="0" smtClean="0">
                <a:latin typeface="Calibri" panose="020F0502020204030204" pitchFamily="34" charset="0"/>
                <a:ea typeface="Calibri" panose="020F0502020204030204" pitchFamily="34" charset="0"/>
                <a:cs typeface="Times New Roman" panose="02020603050405020304" pitchFamily="18" charset="0"/>
              </a:rPr>
              <a:t>training services: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https://www.globalbusinessculture.com/</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p:cNvSpPr/>
          <p:nvPr/>
        </p:nvSpPr>
        <p:spPr>
          <a:xfrm>
            <a:off x="98713" y="1239020"/>
            <a:ext cx="8821881" cy="3997998"/>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8712" y="5348630"/>
            <a:ext cx="8821881" cy="143143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868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9835" y="2506580"/>
            <a:ext cx="2537874" cy="1446550"/>
          </a:xfrm>
          <a:prstGeom prst="rect">
            <a:avLst/>
          </a:prstGeom>
        </p:spPr>
        <p:txBody>
          <a:bodyPr wrap="none">
            <a:spAutoFit/>
          </a:bodyPr>
          <a:lstStyle/>
          <a:p>
            <a:r>
              <a:rPr lang="en-US" sz="8800" b="1" dirty="0" smtClean="0"/>
              <a:t>QUIZ</a:t>
            </a:r>
            <a:endParaRPr lang="en-US" sz="8800" dirty="0"/>
          </a:p>
        </p:txBody>
      </p:sp>
    </p:spTree>
    <p:extLst>
      <p:ext uri="{BB962C8B-B14F-4D97-AF65-F5344CB8AC3E}">
        <p14:creationId xmlns:p14="http://schemas.microsoft.com/office/powerpoint/2010/main" val="3156209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329429"/>
            <a:ext cx="8743950" cy="3268844"/>
          </a:xfrm>
          <a:prstGeom prst="rect">
            <a:avLst/>
          </a:prstGeom>
        </p:spPr>
        <p:txBody>
          <a:bodyPr wrap="square">
            <a:spAutoFit/>
          </a:bodyPr>
          <a:lstStyle/>
          <a:p>
            <a:pPr>
              <a:lnSpc>
                <a:spcPct val="107000"/>
              </a:lnSpc>
              <a:spcAft>
                <a:spcPts val="800"/>
              </a:spcAft>
            </a:pPr>
            <a:r>
              <a:rPr lang="en-US" sz="2800" b="1" dirty="0" smtClean="0"/>
              <a:t>In 2019, what was the percentage of </a:t>
            </a:r>
            <a:r>
              <a:rPr lang="en-US" sz="2800" b="1" dirty="0"/>
              <a:t>f</a:t>
            </a:r>
            <a:r>
              <a:rPr lang="en-US" sz="2800" b="1" dirty="0" smtClean="0"/>
              <a:t>oreign-born workers in the U.S.?</a:t>
            </a:r>
          </a:p>
          <a:p>
            <a:pPr marL="457200" indent="-457200">
              <a:lnSpc>
                <a:spcPct val="107000"/>
              </a:lnSpc>
              <a:spcAft>
                <a:spcPts val="800"/>
              </a:spcAft>
              <a:buFont typeface="Arial" panose="020B0604020202020204" pitchFamily="34" charset="0"/>
              <a:buChar char="•"/>
            </a:pPr>
            <a:r>
              <a:rPr lang="en-US" sz="2800" dirty="0" smtClean="0"/>
              <a:t>3% </a:t>
            </a:r>
          </a:p>
          <a:p>
            <a:pPr marL="457200" indent="-457200">
              <a:lnSpc>
                <a:spcPct val="107000"/>
              </a:lnSpc>
              <a:spcAft>
                <a:spcPts val="800"/>
              </a:spcAft>
              <a:buFont typeface="Arial" panose="020B0604020202020204" pitchFamily="34" charset="0"/>
              <a:buChar char="•"/>
            </a:pPr>
            <a:r>
              <a:rPr lang="en-US" sz="2800" b="1" u="sng" dirty="0" smtClean="0"/>
              <a:t>17%</a:t>
            </a:r>
            <a:endParaRPr lang="en-US" sz="2800" b="1" u="sng" dirty="0"/>
          </a:p>
          <a:p>
            <a:pPr marL="457200" indent="-457200">
              <a:lnSpc>
                <a:spcPct val="107000"/>
              </a:lnSpc>
              <a:spcAft>
                <a:spcPts val="800"/>
              </a:spcAft>
              <a:buFont typeface="Arial" panose="020B0604020202020204" pitchFamily="34" charset="0"/>
              <a:buChar char="•"/>
            </a:pPr>
            <a:r>
              <a:rPr lang="en-US" sz="2800" dirty="0" smtClean="0"/>
              <a:t>36%</a:t>
            </a:r>
            <a:endParaRPr lang="en-US" sz="2800" dirty="0"/>
          </a:p>
          <a:p>
            <a:pPr marL="457200" indent="-457200">
              <a:lnSpc>
                <a:spcPct val="107000"/>
              </a:lnSpc>
              <a:spcAft>
                <a:spcPts val="800"/>
              </a:spcAft>
              <a:buFont typeface="Arial" panose="020B0604020202020204" pitchFamily="34" charset="0"/>
              <a:buChar char="•"/>
            </a:pPr>
            <a:r>
              <a:rPr lang="en-US" sz="2800" dirty="0" smtClean="0"/>
              <a:t>64%</a:t>
            </a:r>
            <a:endParaRPr lang="en-US" sz="2800" dirty="0"/>
          </a:p>
        </p:txBody>
      </p:sp>
    </p:spTree>
    <p:extLst>
      <p:ext uri="{BB962C8B-B14F-4D97-AF65-F5344CB8AC3E}">
        <p14:creationId xmlns:p14="http://schemas.microsoft.com/office/powerpoint/2010/main" val="3143689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329429"/>
            <a:ext cx="8743950" cy="2602636"/>
          </a:xfrm>
          <a:prstGeom prst="rect">
            <a:avLst/>
          </a:prstGeom>
        </p:spPr>
        <p:txBody>
          <a:bodyPr wrap="square">
            <a:spAutoFit/>
          </a:bodyPr>
          <a:lstStyle/>
          <a:p>
            <a:pPr>
              <a:lnSpc>
                <a:spcPct val="107000"/>
              </a:lnSpc>
              <a:spcAft>
                <a:spcPts val="800"/>
              </a:spcAft>
            </a:pPr>
            <a:r>
              <a:rPr lang="en-US" sz="2800" b="1" dirty="0" smtClean="0"/>
              <a:t>True </a:t>
            </a:r>
            <a:r>
              <a:rPr lang="en-US" sz="2800" b="1" dirty="0"/>
              <a:t>or false? </a:t>
            </a:r>
            <a:r>
              <a:rPr lang="en-US" sz="2800" b="1" dirty="0" smtClean="0"/>
              <a:t>Inclusion means tolerating </a:t>
            </a:r>
            <a:r>
              <a:rPr lang="en-US" sz="2800" b="1" dirty="0"/>
              <a:t>different backgrounds and </a:t>
            </a:r>
            <a:r>
              <a:rPr lang="en-US" sz="2800" b="1" dirty="0" smtClean="0"/>
              <a:t>equity means treating </a:t>
            </a:r>
            <a:r>
              <a:rPr lang="en-US" sz="2800" b="1" dirty="0"/>
              <a:t>everybody the </a:t>
            </a:r>
            <a:r>
              <a:rPr lang="en-US" sz="2800" b="1" dirty="0" smtClean="0"/>
              <a:t>same.</a:t>
            </a:r>
          </a:p>
          <a:p>
            <a:pPr marL="457200" indent="-457200">
              <a:lnSpc>
                <a:spcPct val="107000"/>
              </a:lnSpc>
              <a:spcAft>
                <a:spcPts val="800"/>
              </a:spcAft>
              <a:buFont typeface="Arial" panose="020B0604020202020204" pitchFamily="34" charset="0"/>
              <a:buChar char="•"/>
            </a:pPr>
            <a:r>
              <a:rPr lang="en-US" sz="2800" dirty="0" smtClean="0"/>
              <a:t>True</a:t>
            </a:r>
          </a:p>
          <a:p>
            <a:pPr marL="457200" indent="-457200">
              <a:lnSpc>
                <a:spcPct val="107000"/>
              </a:lnSpc>
              <a:spcAft>
                <a:spcPts val="800"/>
              </a:spcAft>
              <a:buFont typeface="Arial" panose="020B0604020202020204" pitchFamily="34" charset="0"/>
              <a:buChar char="•"/>
            </a:pPr>
            <a:r>
              <a:rPr lang="en-US" sz="2800" b="1" u="sng" dirty="0" smtClean="0"/>
              <a:t>False</a:t>
            </a:r>
            <a:endParaRPr lang="en-US" sz="2800" b="1" u="sng" dirty="0"/>
          </a:p>
        </p:txBody>
      </p:sp>
    </p:spTree>
    <p:extLst>
      <p:ext uri="{BB962C8B-B14F-4D97-AF65-F5344CB8AC3E}">
        <p14:creationId xmlns:p14="http://schemas.microsoft.com/office/powerpoint/2010/main" val="2356546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329429"/>
            <a:ext cx="8743950" cy="4651915"/>
          </a:xfrm>
          <a:prstGeom prst="rect">
            <a:avLst/>
          </a:prstGeom>
        </p:spPr>
        <p:txBody>
          <a:bodyPr wrap="square">
            <a:spAutoFit/>
          </a:bodyPr>
          <a:lstStyle/>
          <a:p>
            <a:pPr>
              <a:lnSpc>
                <a:spcPct val="107000"/>
              </a:lnSpc>
              <a:spcAft>
                <a:spcPts val="800"/>
              </a:spcAft>
            </a:pPr>
            <a:r>
              <a:rPr lang="en-US" sz="2800" b="1" dirty="0"/>
              <a:t>C</a:t>
            </a:r>
            <a:r>
              <a:rPr lang="en-US" sz="2800" b="1" dirty="0" smtClean="0"/>
              <a:t>ultural intelligence relies </a:t>
            </a:r>
            <a:r>
              <a:rPr lang="en-US" sz="2800" b="1" dirty="0"/>
              <a:t>on </a:t>
            </a:r>
            <a:r>
              <a:rPr lang="en-US" sz="2800" b="1" dirty="0" smtClean="0"/>
              <a:t>all of these components except:</a:t>
            </a:r>
          </a:p>
          <a:p>
            <a:pPr marL="457200" indent="-457200">
              <a:lnSpc>
                <a:spcPct val="107000"/>
              </a:lnSpc>
              <a:spcAft>
                <a:spcPts val="800"/>
              </a:spcAft>
              <a:buFont typeface="Arial" panose="020B0604020202020204" pitchFamily="34" charset="0"/>
              <a:buChar char="•"/>
            </a:pPr>
            <a:r>
              <a:rPr lang="en-US" sz="2800" b="1" u="sng" dirty="0" smtClean="0"/>
              <a:t>Ethnocentric—assuming that our own culture is superior </a:t>
            </a:r>
          </a:p>
          <a:p>
            <a:pPr marL="457200" indent="-457200">
              <a:lnSpc>
                <a:spcPct val="107000"/>
              </a:lnSpc>
              <a:spcAft>
                <a:spcPts val="800"/>
              </a:spcAft>
              <a:buFont typeface="Arial" panose="020B0604020202020204" pitchFamily="34" charset="0"/>
              <a:buChar char="•"/>
            </a:pPr>
            <a:r>
              <a:rPr lang="en-US" sz="2800" dirty="0" smtClean="0"/>
              <a:t>Cognitive—what </a:t>
            </a:r>
            <a:r>
              <a:rPr lang="en-US" sz="2800" dirty="0"/>
              <a:t>we know and how we can acquire new knowledge</a:t>
            </a:r>
          </a:p>
          <a:p>
            <a:pPr marL="457200" indent="-457200">
              <a:lnSpc>
                <a:spcPct val="107000"/>
              </a:lnSpc>
              <a:spcAft>
                <a:spcPts val="800"/>
              </a:spcAft>
              <a:buFont typeface="Arial" panose="020B0604020202020204" pitchFamily="34" charset="0"/>
              <a:buChar char="•"/>
            </a:pPr>
            <a:r>
              <a:rPr lang="en-US" sz="2800" dirty="0" smtClean="0"/>
              <a:t>Emotional—the </a:t>
            </a:r>
            <a:r>
              <a:rPr lang="en-US" sz="2800" dirty="0"/>
              <a:t>motivation and confidence we need to try something new</a:t>
            </a:r>
          </a:p>
          <a:p>
            <a:pPr marL="457200" indent="-457200">
              <a:lnSpc>
                <a:spcPct val="107000"/>
              </a:lnSpc>
              <a:spcAft>
                <a:spcPts val="800"/>
              </a:spcAft>
              <a:buFont typeface="Arial" panose="020B0604020202020204" pitchFamily="34" charset="0"/>
              <a:buChar char="•"/>
            </a:pPr>
            <a:r>
              <a:rPr lang="en-US" sz="2800" dirty="0" smtClean="0"/>
              <a:t>Physical—translating </a:t>
            </a:r>
            <a:r>
              <a:rPr lang="en-US" sz="2800" dirty="0"/>
              <a:t>intentions into </a:t>
            </a:r>
            <a:r>
              <a:rPr lang="en-US" sz="2800" dirty="0" smtClean="0"/>
              <a:t>actions</a:t>
            </a:r>
            <a:endParaRPr lang="en-US" sz="2800" dirty="0"/>
          </a:p>
        </p:txBody>
      </p:sp>
    </p:spTree>
    <p:extLst>
      <p:ext uri="{BB962C8B-B14F-4D97-AF65-F5344CB8AC3E}">
        <p14:creationId xmlns:p14="http://schemas.microsoft.com/office/powerpoint/2010/main" val="1663635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329429"/>
            <a:ext cx="8743950" cy="3268844"/>
          </a:xfrm>
          <a:prstGeom prst="rect">
            <a:avLst/>
          </a:prstGeom>
        </p:spPr>
        <p:txBody>
          <a:bodyPr wrap="square">
            <a:spAutoFit/>
          </a:bodyPr>
          <a:lstStyle/>
          <a:p>
            <a:pPr>
              <a:lnSpc>
                <a:spcPct val="107000"/>
              </a:lnSpc>
              <a:spcAft>
                <a:spcPts val="800"/>
              </a:spcAft>
            </a:pPr>
            <a:r>
              <a:rPr lang="en-US" sz="2800" b="1" dirty="0"/>
              <a:t>Showing consideration and empathy is </a:t>
            </a:r>
            <a:r>
              <a:rPr lang="en-US" sz="2800" b="1" dirty="0" smtClean="0"/>
              <a:t>the key element in developing</a:t>
            </a:r>
          </a:p>
          <a:p>
            <a:pPr marL="457200" indent="-457200">
              <a:lnSpc>
                <a:spcPct val="107000"/>
              </a:lnSpc>
              <a:spcAft>
                <a:spcPts val="800"/>
              </a:spcAft>
              <a:buFont typeface="Arial" panose="020B0604020202020204" pitchFamily="34" charset="0"/>
              <a:buChar char="•"/>
            </a:pPr>
            <a:r>
              <a:rPr lang="en-US" sz="2800" dirty="0" smtClean="0"/>
              <a:t>Cultural </a:t>
            </a:r>
            <a:r>
              <a:rPr lang="en-US" sz="2800" dirty="0"/>
              <a:t>sensitivity (including political correctness) </a:t>
            </a:r>
            <a:endParaRPr lang="en-US" sz="2800" dirty="0" smtClean="0"/>
          </a:p>
          <a:p>
            <a:pPr marL="457200" indent="-457200">
              <a:lnSpc>
                <a:spcPct val="107000"/>
              </a:lnSpc>
              <a:spcAft>
                <a:spcPts val="800"/>
              </a:spcAft>
              <a:buFont typeface="Arial" panose="020B0604020202020204" pitchFamily="34" charset="0"/>
              <a:buChar char="•"/>
            </a:pPr>
            <a:r>
              <a:rPr lang="en-US" sz="2800" dirty="0"/>
              <a:t>C</a:t>
            </a:r>
            <a:r>
              <a:rPr lang="en-US" sz="2800" dirty="0" smtClean="0"/>
              <a:t>ultural </a:t>
            </a:r>
            <a:r>
              <a:rPr lang="en-US" sz="2800" dirty="0"/>
              <a:t>intelligence</a:t>
            </a:r>
          </a:p>
          <a:p>
            <a:pPr marL="457200" indent="-457200">
              <a:lnSpc>
                <a:spcPct val="107000"/>
              </a:lnSpc>
              <a:spcAft>
                <a:spcPts val="800"/>
              </a:spcAft>
              <a:buFont typeface="Arial" panose="020B0604020202020204" pitchFamily="34" charset="0"/>
              <a:buChar char="•"/>
            </a:pPr>
            <a:r>
              <a:rPr lang="en-US" sz="2800" dirty="0" smtClean="0"/>
              <a:t>Cultural </a:t>
            </a:r>
            <a:r>
              <a:rPr lang="en-US" sz="2800" dirty="0"/>
              <a:t>competence</a:t>
            </a:r>
          </a:p>
          <a:p>
            <a:pPr marL="457200" indent="-457200">
              <a:lnSpc>
                <a:spcPct val="107000"/>
              </a:lnSpc>
              <a:spcAft>
                <a:spcPts val="800"/>
              </a:spcAft>
              <a:buFont typeface="Arial" panose="020B0604020202020204" pitchFamily="34" charset="0"/>
              <a:buChar char="•"/>
            </a:pPr>
            <a:r>
              <a:rPr lang="en-US" sz="2800" b="1" u="sng" dirty="0"/>
              <a:t>All of the </a:t>
            </a:r>
            <a:r>
              <a:rPr lang="en-US" sz="2800" b="1" u="sng" dirty="0" smtClean="0"/>
              <a:t>above</a:t>
            </a:r>
            <a:endParaRPr lang="en-US" sz="2800" b="1" u="sng" dirty="0"/>
          </a:p>
        </p:txBody>
      </p:sp>
    </p:spTree>
    <p:extLst>
      <p:ext uri="{BB962C8B-B14F-4D97-AF65-F5344CB8AC3E}">
        <p14:creationId xmlns:p14="http://schemas.microsoft.com/office/powerpoint/2010/main" val="277196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329429"/>
            <a:ext cx="8743950" cy="4651915"/>
          </a:xfrm>
          <a:prstGeom prst="rect">
            <a:avLst/>
          </a:prstGeom>
        </p:spPr>
        <p:txBody>
          <a:bodyPr wrap="square">
            <a:spAutoFit/>
          </a:bodyPr>
          <a:lstStyle/>
          <a:p>
            <a:pPr>
              <a:lnSpc>
                <a:spcPct val="107000"/>
              </a:lnSpc>
              <a:spcAft>
                <a:spcPts val="800"/>
              </a:spcAft>
            </a:pPr>
            <a:r>
              <a:rPr lang="en-US" sz="2800" b="1" dirty="0"/>
              <a:t>Unconscious bias training helps individuals</a:t>
            </a:r>
          </a:p>
          <a:p>
            <a:pPr marL="457200" indent="-457200">
              <a:lnSpc>
                <a:spcPct val="107000"/>
              </a:lnSpc>
              <a:spcAft>
                <a:spcPts val="800"/>
              </a:spcAft>
              <a:buFont typeface="Arial" panose="020B0604020202020204" pitchFamily="34" charset="0"/>
              <a:buChar char="•"/>
            </a:pPr>
            <a:r>
              <a:rPr lang="en-US" sz="2800" dirty="0"/>
              <a:t>Tolerate older employees who are technologically challenged</a:t>
            </a:r>
          </a:p>
          <a:p>
            <a:pPr marL="457200" indent="-457200">
              <a:lnSpc>
                <a:spcPct val="107000"/>
              </a:lnSpc>
              <a:spcAft>
                <a:spcPts val="800"/>
              </a:spcAft>
              <a:buFont typeface="Arial" panose="020B0604020202020204" pitchFamily="34" charset="0"/>
              <a:buChar char="•"/>
            </a:pPr>
            <a:r>
              <a:rPr lang="en-US" sz="2800" dirty="0"/>
              <a:t>Better understand norms, values, beliefs, and material objects of another </a:t>
            </a:r>
            <a:r>
              <a:rPr lang="en-US" sz="2800" dirty="0" smtClean="0"/>
              <a:t>culture</a:t>
            </a:r>
            <a:endParaRPr lang="en-US" sz="2800" dirty="0"/>
          </a:p>
          <a:p>
            <a:pPr marL="457200" indent="-457200">
              <a:lnSpc>
                <a:spcPct val="107000"/>
              </a:lnSpc>
              <a:spcAft>
                <a:spcPts val="800"/>
              </a:spcAft>
              <a:buFont typeface="Arial" panose="020B0604020202020204" pitchFamily="34" charset="0"/>
              <a:buChar char="•"/>
            </a:pPr>
            <a:r>
              <a:rPr lang="en-US" sz="2800" b="1" u="sng" dirty="0"/>
              <a:t>Recognize and reduce unconscious tendencies to react positively or negatively toward certain groups of people</a:t>
            </a:r>
          </a:p>
          <a:p>
            <a:pPr marL="457200" indent="-457200">
              <a:lnSpc>
                <a:spcPct val="107000"/>
              </a:lnSpc>
              <a:spcAft>
                <a:spcPts val="800"/>
              </a:spcAft>
              <a:buFont typeface="Arial" panose="020B0604020202020204" pitchFamily="34" charset="0"/>
              <a:buChar char="•"/>
            </a:pPr>
            <a:r>
              <a:rPr lang="en-US" sz="2800" dirty="0"/>
              <a:t>Effortlessly become fluent in foreign </a:t>
            </a:r>
            <a:r>
              <a:rPr lang="en-US" sz="2800" dirty="0" smtClean="0"/>
              <a:t>languages</a:t>
            </a:r>
            <a:endParaRPr lang="en-US" sz="2800" dirty="0"/>
          </a:p>
        </p:txBody>
      </p:sp>
    </p:spTree>
    <p:extLst>
      <p:ext uri="{BB962C8B-B14F-4D97-AF65-F5344CB8AC3E}">
        <p14:creationId xmlns:p14="http://schemas.microsoft.com/office/powerpoint/2010/main" val="386534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5609462" cy="6247864"/>
          </a:xfrm>
          <a:prstGeom prst="rect">
            <a:avLst/>
          </a:prstGeom>
          <a:noFill/>
        </p:spPr>
        <p:txBody>
          <a:bodyPr wrap="square" rtlCol="0">
            <a:spAutoFit/>
          </a:bodyPr>
          <a:lstStyle/>
          <a:p>
            <a:r>
              <a:rPr lang="en-US" sz="2000" dirty="0"/>
              <a:t>Showing consideration and </a:t>
            </a:r>
            <a:r>
              <a:rPr lang="en-US" sz="2000" dirty="0" smtClean="0"/>
              <a:t>empathy is the cornerstone for developing cultural sensitivity (including political correctness), cultural intelligence, and cultural competence as well as avoiding cultural bloopers. The latter can be very costly, and even well-funded corporate and government giants are not immune. One example is the dismal failure of Walmart Inc. in Germany due to grossly misunderstanding the country’s cultural idiosyncrasies (</a:t>
            </a:r>
            <a:r>
              <a:rPr lang="en-US" sz="2000" dirty="0" smtClean="0">
                <a:hlinkClick r:id="rId2"/>
              </a:rPr>
              <a:t>https</a:t>
            </a:r>
            <a:r>
              <a:rPr lang="en-US" sz="2000" dirty="0">
                <a:hlinkClick r:id="rId2"/>
              </a:rPr>
              <a:t>://</a:t>
            </a:r>
            <a:r>
              <a:rPr lang="en-US" sz="2000" dirty="0" smtClean="0">
                <a:hlinkClick r:id="rId2"/>
              </a:rPr>
              <a:t>medium.com/better-marketing/why-walmart-failed-in-germany-3fdcc6469b89</a:t>
            </a:r>
            <a:r>
              <a:rPr lang="en-US" sz="2000" dirty="0" smtClean="0"/>
              <a:t>). Another infamous </a:t>
            </a:r>
            <a:r>
              <a:rPr lang="en-US" sz="2000" dirty="0"/>
              <a:t>cultural </a:t>
            </a:r>
            <a:r>
              <a:rPr lang="en-US" sz="2000" dirty="0" smtClean="0"/>
              <a:t>blooper was committed by the U.S. Department of State in a failed bid to improve relations with Russia. Though creative, the “reset button” gift  had the Russian word not only </a:t>
            </a:r>
            <a:r>
              <a:rPr lang="en-US" sz="2000" dirty="0"/>
              <a:t>written offensively in Roman </a:t>
            </a:r>
            <a:r>
              <a:rPr lang="en-US" sz="2000" dirty="0" smtClean="0"/>
              <a:t>letters </a:t>
            </a:r>
            <a:r>
              <a:rPr lang="en-US" sz="2000" dirty="0"/>
              <a:t>instead of </a:t>
            </a:r>
            <a:r>
              <a:rPr lang="en-US" sz="2000" dirty="0" smtClean="0"/>
              <a:t>Cyrillic but also fatally misspelled. Instead of </a:t>
            </a:r>
            <a:r>
              <a:rPr lang="en-US" sz="2000" i="1" dirty="0" err="1" smtClean="0"/>
              <a:t>perezagruzka</a:t>
            </a:r>
            <a:r>
              <a:rPr lang="en-US" sz="2000" dirty="0" smtClean="0"/>
              <a:t> (which intended to mean “reset”), it read </a:t>
            </a:r>
            <a:r>
              <a:rPr lang="en-US" sz="2000" i="1" dirty="0" err="1" smtClean="0"/>
              <a:t>peregruzka</a:t>
            </a:r>
            <a:r>
              <a:rPr lang="en-US" sz="2000" dirty="0" smtClean="0"/>
              <a:t> (which actually meant “overload”).</a:t>
            </a:r>
            <a:endParaRPr lang="en-US"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251"/>
          <a:stretch/>
        </p:blipFill>
        <p:spPr>
          <a:xfrm>
            <a:off x="6325738" y="343417"/>
            <a:ext cx="2413274" cy="2883030"/>
          </a:xfrm>
          <a:prstGeom prst="rect">
            <a:avLst/>
          </a:prstGeom>
        </p:spPr>
      </p:pic>
      <p:pic>
        <p:nvPicPr>
          <p:cNvPr id="4" name="Picture 8" descr="http://seansrussiablog.org/wp-content/uploads/2009/03/resetbutton.jpg"/>
          <p:cNvPicPr>
            <a:picLocks noChangeAspect="1" noChangeArrowheads="1"/>
          </p:cNvPicPr>
          <p:nvPr/>
        </p:nvPicPr>
        <p:blipFill rotWithShape="1">
          <a:blip r:embed="rId4">
            <a:extLst>
              <a:ext uri="{28A0092B-C50C-407E-A947-70E740481C1C}">
                <a14:useLocalDpi xmlns:a14="http://schemas.microsoft.com/office/drawing/2010/main" val="0"/>
              </a:ext>
            </a:extLst>
          </a:blip>
          <a:srcRect b="5306"/>
          <a:stretch/>
        </p:blipFill>
        <p:spPr bwMode="auto">
          <a:xfrm>
            <a:off x="6387153" y="3814554"/>
            <a:ext cx="2295182" cy="22658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7496172" y="4814725"/>
            <a:ext cx="2793457" cy="307777"/>
          </a:xfrm>
          <a:prstGeom prst="rect">
            <a:avLst/>
          </a:prstGeom>
        </p:spPr>
        <p:txBody>
          <a:bodyPr wrap="none">
            <a:spAutoFit/>
          </a:bodyPr>
          <a:lstStyle/>
          <a:p>
            <a:r>
              <a:rPr lang="en-US" sz="1400" dirty="0" smtClean="0"/>
              <a:t>Image Source/Wikimedia </a:t>
            </a:r>
            <a:r>
              <a:rPr lang="en-US" sz="1400" dirty="0"/>
              <a:t>Commons</a:t>
            </a:r>
          </a:p>
        </p:txBody>
      </p:sp>
      <p:sp>
        <p:nvSpPr>
          <p:cNvPr id="6" name="Rectangle 5"/>
          <p:cNvSpPr/>
          <p:nvPr/>
        </p:nvSpPr>
        <p:spPr>
          <a:xfrm rot="16200000">
            <a:off x="7616980" y="1658198"/>
            <a:ext cx="2438488" cy="307777"/>
          </a:xfrm>
          <a:prstGeom prst="rect">
            <a:avLst/>
          </a:prstGeom>
        </p:spPr>
        <p:txBody>
          <a:bodyPr wrap="none">
            <a:spAutoFit/>
          </a:bodyPr>
          <a:lstStyle/>
          <a:p>
            <a:r>
              <a:rPr lang="en-US" sz="1400" dirty="0" smtClean="0"/>
              <a:t>Vincent </a:t>
            </a:r>
            <a:r>
              <a:rPr lang="en-US" sz="1400" dirty="0" err="1" smtClean="0"/>
              <a:t>McIndoe</a:t>
            </a:r>
            <a:r>
              <a:rPr lang="en-US" sz="1400" dirty="0" smtClean="0"/>
              <a:t>/Picture Press</a:t>
            </a:r>
            <a:endParaRPr lang="en-US" sz="1400" dirty="0"/>
          </a:p>
        </p:txBody>
      </p:sp>
    </p:spTree>
    <p:extLst>
      <p:ext uri="{BB962C8B-B14F-4D97-AF65-F5344CB8AC3E}">
        <p14:creationId xmlns:p14="http://schemas.microsoft.com/office/powerpoint/2010/main" val="3080656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6401753"/>
          </a:xfrm>
          <a:prstGeom prst="rect">
            <a:avLst/>
          </a:prstGeom>
          <a:noFill/>
        </p:spPr>
        <p:txBody>
          <a:bodyPr wrap="square" rtlCol="0">
            <a:spAutoFit/>
          </a:bodyPr>
          <a:lstStyle/>
          <a:p>
            <a:pPr>
              <a:spcAft>
                <a:spcPts val="1800"/>
              </a:spcAft>
            </a:pPr>
            <a:r>
              <a:rPr lang="en-US" sz="2000" b="1" dirty="0" smtClean="0"/>
              <a:t>Cultural sensitivity </a:t>
            </a:r>
            <a:r>
              <a:rPr lang="en-US" sz="2000" dirty="0" smtClean="0"/>
              <a:t>is the awareness</a:t>
            </a:r>
            <a:r>
              <a:rPr lang="en-US" sz="2000" dirty="0"/>
              <a:t> </a:t>
            </a:r>
            <a:r>
              <a:rPr lang="en-US" sz="2000" dirty="0" smtClean="0"/>
              <a:t>and acceptance of other cultures. It includes the willingness to investigate why people with different cultural backgrounds act as they </a:t>
            </a:r>
            <a:r>
              <a:rPr lang="en-US" sz="2000" dirty="0"/>
              <a:t>do. </a:t>
            </a:r>
            <a:r>
              <a:rPr lang="en-US" sz="2000" dirty="0" smtClean="0"/>
              <a:t>When interacting with diverse populations, one must be patient, adaptable, flexible, and willing to listen and learn. It is also important not to assume that one’s </a:t>
            </a:r>
            <a:r>
              <a:rPr lang="en-US" sz="2000" dirty="0"/>
              <a:t>own culture is </a:t>
            </a:r>
            <a:r>
              <a:rPr lang="en-US" sz="2000" dirty="0" smtClean="0"/>
              <a:t>superior and use it as a standard to evaluate other cultures. This is known as </a:t>
            </a:r>
            <a:r>
              <a:rPr lang="en-US" sz="2000" b="1" dirty="0" smtClean="0"/>
              <a:t>ethnocentrism</a:t>
            </a:r>
            <a:r>
              <a:rPr lang="en-US" sz="2000" dirty="0" smtClean="0"/>
              <a:t>. How often do people think that other cultures are weird, backward, or primitive? </a:t>
            </a:r>
          </a:p>
          <a:p>
            <a:pPr>
              <a:spcAft>
                <a:spcPts val="1800"/>
              </a:spcAft>
            </a:pPr>
            <a:r>
              <a:rPr lang="en-US" sz="2000" b="1" dirty="0" smtClean="0"/>
              <a:t>Political correctness </a:t>
            </a:r>
            <a:r>
              <a:rPr lang="en-US" sz="2000" dirty="0" smtClean="0"/>
              <a:t>is closely related to cultural sensitivity and means being respectful, civil, and careful not to offend or slight anyone. Again, empathy is key. How would I feel if somebody made fun of my religion or exclaimed “</a:t>
            </a:r>
            <a:r>
              <a:rPr lang="en-US" sz="2000" dirty="0" err="1" smtClean="0"/>
              <a:t>Ew</a:t>
            </a:r>
            <a:r>
              <a:rPr lang="en-US" sz="2000" dirty="0" smtClean="0"/>
              <a:t>! Gross!” after sampling my favorite ethnic dish?  </a:t>
            </a:r>
          </a:p>
          <a:p>
            <a:pPr>
              <a:spcAft>
                <a:spcPts val="1800"/>
              </a:spcAft>
            </a:pPr>
            <a:r>
              <a:rPr lang="en-US" sz="2000" b="1" dirty="0" smtClean="0"/>
              <a:t>Cultural intelligence (CQ)</a:t>
            </a:r>
            <a:r>
              <a:rPr lang="en-US" sz="2000" dirty="0" smtClean="0"/>
              <a:t> is an advanced aspect of cultural sensitivity which allows people to adapt to various cultural environments by observing subtle cues about how a person should act in certain situations. It is an outsider’s ability to perceive someone’s unfamiliar behavior through the eyes of an insider. To practice high cultural intelligence, we must rely on three components: (1) cognitive—what we know and how we can acquire new knowledge; (2) emotional—the motivation and confidence we need to try something new; and (3) physical—translating intentions into actions.</a:t>
            </a:r>
          </a:p>
        </p:txBody>
      </p:sp>
      <p:sp>
        <p:nvSpPr>
          <p:cNvPr id="3" name="Rectangle 2"/>
          <p:cNvSpPr/>
          <p:nvPr/>
        </p:nvSpPr>
        <p:spPr>
          <a:xfrm>
            <a:off x="327314" y="266131"/>
            <a:ext cx="8571026" cy="2139364"/>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314" y="2662581"/>
            <a:ext cx="8571026" cy="1228814"/>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314" y="4060151"/>
            <a:ext cx="8571026" cy="2495267"/>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948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6601807"/>
          </a:xfrm>
          <a:prstGeom prst="rect">
            <a:avLst/>
          </a:prstGeom>
          <a:noFill/>
        </p:spPr>
        <p:txBody>
          <a:bodyPr wrap="square" rtlCol="0">
            <a:spAutoFit/>
          </a:bodyPr>
          <a:lstStyle/>
          <a:p>
            <a:pPr algn="ctr">
              <a:spcAft>
                <a:spcPts val="1800"/>
              </a:spcAft>
            </a:pPr>
            <a:r>
              <a:rPr lang="en-US" sz="2400" b="1" dirty="0" smtClean="0"/>
              <a:t>The Components of Cultural Intelligence</a:t>
            </a:r>
          </a:p>
          <a:p>
            <a:pPr algn="ctr">
              <a:spcAft>
                <a:spcPts val="1800"/>
              </a:spcAft>
            </a:pPr>
            <a:endParaRPr lang="en-US" sz="2400" b="1" dirty="0"/>
          </a:p>
          <a:p>
            <a:pPr algn="ctr">
              <a:spcAft>
                <a:spcPts val="1800"/>
              </a:spcAft>
            </a:pPr>
            <a:endParaRPr lang="en-US" sz="2400" b="1" dirty="0" smtClean="0"/>
          </a:p>
          <a:p>
            <a:pPr algn="ctr">
              <a:spcAft>
                <a:spcPts val="1800"/>
              </a:spcAft>
            </a:pPr>
            <a:endParaRPr lang="en-US" sz="2400" b="1" dirty="0"/>
          </a:p>
          <a:p>
            <a:pPr algn="ctr">
              <a:spcAft>
                <a:spcPts val="1800"/>
              </a:spcAft>
            </a:pPr>
            <a:endParaRPr lang="en-US" sz="2400" b="1" dirty="0" smtClean="0"/>
          </a:p>
          <a:p>
            <a:pPr algn="ctr">
              <a:spcAft>
                <a:spcPts val="1800"/>
              </a:spcAft>
            </a:pPr>
            <a:endParaRPr lang="en-US" sz="2400" b="1" dirty="0"/>
          </a:p>
          <a:p>
            <a:pPr algn="ctr">
              <a:spcAft>
                <a:spcPts val="1800"/>
              </a:spcAft>
            </a:pPr>
            <a:endParaRPr lang="en-US" sz="2400" b="1" dirty="0" smtClean="0"/>
          </a:p>
          <a:p>
            <a:pPr>
              <a:spcAft>
                <a:spcPts val="1800"/>
              </a:spcAft>
            </a:pPr>
            <a:r>
              <a:rPr lang="en-US" sz="2000" dirty="0" smtClean="0"/>
              <a:t>For example, you learn that Japanese parents show their children affection by preparing elaborate bento lunches (cognitive). You like the idea and order a bento box kit from Amazon (emotional). And then you find the time to actually prepare authentic Japanese bento lunches for your loved ones (physical). </a:t>
            </a:r>
          </a:p>
          <a:p>
            <a:r>
              <a:rPr lang="en-US" sz="2000" dirty="0" smtClean="0"/>
              <a:t>Do you think you have a high level of cultural intelligence? </a:t>
            </a:r>
          </a:p>
          <a:p>
            <a:r>
              <a:rPr lang="en-US" sz="2000" dirty="0" smtClean="0"/>
              <a:t>Let’s take a CQ Pop Quiz! (Don’t worry—</a:t>
            </a:r>
            <a:r>
              <a:rPr lang="en-US" sz="2000" dirty="0"/>
              <a:t>i</a:t>
            </a:r>
            <a:r>
              <a:rPr lang="en-US" sz="2000" dirty="0" smtClean="0"/>
              <a:t>t’s not graded).   </a:t>
            </a:r>
            <a:endParaRPr lang="en-US" sz="2000" dirty="0"/>
          </a:p>
        </p:txBody>
      </p:sp>
      <p:pic>
        <p:nvPicPr>
          <p:cNvPr id="3" name="Picture 2"/>
          <p:cNvPicPr>
            <a:picLocks noChangeAspect="1"/>
          </p:cNvPicPr>
          <p:nvPr/>
        </p:nvPicPr>
        <p:blipFill>
          <a:blip r:embed="rId3"/>
          <a:stretch>
            <a:fillRect/>
          </a:stretch>
        </p:blipFill>
        <p:spPr>
          <a:xfrm>
            <a:off x="1446801" y="608257"/>
            <a:ext cx="6030969" cy="3766316"/>
          </a:xfrm>
          <a:prstGeom prst="rect">
            <a:avLst/>
          </a:prstGeom>
        </p:spPr>
      </p:pic>
    </p:spTree>
    <p:extLst>
      <p:ext uri="{BB962C8B-B14F-4D97-AF65-F5344CB8AC3E}">
        <p14:creationId xmlns:p14="http://schemas.microsoft.com/office/powerpoint/2010/main" val="804788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046988"/>
          </a:xfrm>
          <a:prstGeom prst="rect">
            <a:avLst/>
          </a:prstGeom>
          <a:noFill/>
        </p:spPr>
        <p:txBody>
          <a:bodyPr wrap="square" rtlCol="0">
            <a:spAutoFit/>
          </a:bodyPr>
          <a:lstStyle/>
          <a:p>
            <a:r>
              <a:rPr lang="en-US" sz="3200" b="1" dirty="0"/>
              <a:t>What religion is practiced by Hmong Americans</a:t>
            </a:r>
            <a:r>
              <a:rPr lang="en-US" sz="3200" b="1" dirty="0" smtClean="0"/>
              <a:t>?</a:t>
            </a:r>
          </a:p>
          <a:p>
            <a:pPr marL="514350" indent="-514350">
              <a:buFont typeface="+mj-lt"/>
              <a:buAutoNum type="alphaUcPeriod"/>
            </a:pPr>
            <a:endParaRPr lang="en-US" sz="3200" dirty="0" smtClean="0"/>
          </a:p>
          <a:p>
            <a:pPr marL="514350" indent="-514350">
              <a:buFont typeface="+mj-lt"/>
              <a:buAutoNum type="alphaUcPeriod"/>
            </a:pPr>
            <a:r>
              <a:rPr lang="en-US" sz="3200" dirty="0" smtClean="0"/>
              <a:t>Shamanism</a:t>
            </a:r>
            <a:endParaRPr lang="en-US" sz="3200" dirty="0"/>
          </a:p>
          <a:p>
            <a:pPr marL="514350" indent="-514350">
              <a:buFont typeface="+mj-lt"/>
              <a:buAutoNum type="alphaUcPeriod"/>
            </a:pPr>
            <a:r>
              <a:rPr lang="en-US" sz="3200" dirty="0" smtClean="0"/>
              <a:t>Buddhism</a:t>
            </a:r>
            <a:endParaRPr lang="en-US" sz="3200" dirty="0"/>
          </a:p>
          <a:p>
            <a:pPr marL="514350" indent="-514350">
              <a:buFont typeface="+mj-lt"/>
              <a:buAutoNum type="alphaUcPeriod"/>
            </a:pPr>
            <a:r>
              <a:rPr lang="en-US" sz="3200" dirty="0" smtClean="0"/>
              <a:t>Christianity</a:t>
            </a:r>
            <a:endParaRPr lang="en-US" sz="3200" dirty="0"/>
          </a:p>
          <a:p>
            <a:pPr marL="514350" indent="-514350">
              <a:buFont typeface="+mj-lt"/>
              <a:buAutoNum type="alphaUcPeriod"/>
            </a:pPr>
            <a:r>
              <a:rPr lang="en-US" sz="3200" dirty="0" smtClean="0"/>
              <a:t>All </a:t>
            </a:r>
            <a:r>
              <a:rPr lang="en-US" sz="3200" dirty="0"/>
              <a:t>of the </a:t>
            </a:r>
            <a:r>
              <a:rPr lang="en-US" sz="3200" dirty="0" smtClean="0"/>
              <a:t>above</a:t>
            </a:r>
            <a:endParaRPr lang="en-US" sz="3200" dirty="0"/>
          </a:p>
        </p:txBody>
      </p:sp>
    </p:spTree>
    <p:extLst>
      <p:ext uri="{BB962C8B-B14F-4D97-AF65-F5344CB8AC3E}">
        <p14:creationId xmlns:p14="http://schemas.microsoft.com/office/powerpoint/2010/main" val="2402732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2554545"/>
          </a:xfrm>
          <a:prstGeom prst="rect">
            <a:avLst/>
          </a:prstGeom>
          <a:noFill/>
        </p:spPr>
        <p:txBody>
          <a:bodyPr wrap="square" rtlCol="0">
            <a:spAutoFit/>
          </a:bodyPr>
          <a:lstStyle/>
          <a:p>
            <a:pPr algn="ctr"/>
            <a:r>
              <a:rPr lang="en-US" sz="3200" b="1" dirty="0" smtClean="0"/>
              <a:t>ANSWER: D</a:t>
            </a:r>
          </a:p>
          <a:p>
            <a:pPr algn="ctr"/>
            <a:r>
              <a:rPr lang="en-US" sz="3200" i="1" dirty="0" smtClean="0"/>
              <a:t>All of the above</a:t>
            </a:r>
          </a:p>
          <a:p>
            <a:r>
              <a:rPr lang="en-US" sz="2400" dirty="0" smtClean="0"/>
              <a:t>Animism/Shamanism </a:t>
            </a:r>
            <a:r>
              <a:rPr lang="en-US" sz="2400" dirty="0"/>
              <a:t>and ancestor worship form the traditional Hmong religion. Laos, where most Hmong Americans came from</a:t>
            </a:r>
            <a:r>
              <a:rPr lang="en-US" sz="2400" dirty="0" smtClean="0"/>
              <a:t>, is predominantly Buddhist. Up </a:t>
            </a:r>
            <a:r>
              <a:rPr lang="en-US" sz="2400" dirty="0"/>
              <a:t>to 50% of Hmong in the U.S. are now Christian. </a:t>
            </a:r>
          </a:p>
        </p:txBody>
      </p:sp>
    </p:spTree>
    <p:extLst>
      <p:ext uri="{BB962C8B-B14F-4D97-AF65-F5344CB8AC3E}">
        <p14:creationId xmlns:p14="http://schemas.microsoft.com/office/powerpoint/2010/main" val="258586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314" y="213014"/>
            <a:ext cx="8494568" cy="3046988"/>
          </a:xfrm>
          <a:prstGeom prst="rect">
            <a:avLst/>
          </a:prstGeom>
          <a:noFill/>
        </p:spPr>
        <p:txBody>
          <a:bodyPr wrap="square" rtlCol="0">
            <a:spAutoFit/>
          </a:bodyPr>
          <a:lstStyle/>
          <a:p>
            <a:r>
              <a:rPr lang="en-US" sz="3200" b="1" dirty="0" smtClean="0"/>
              <a:t>What</a:t>
            </a:r>
            <a:r>
              <a:rPr lang="es-ES" sz="3200" b="1" dirty="0" smtClean="0"/>
              <a:t> </a:t>
            </a:r>
            <a:r>
              <a:rPr lang="es-ES" sz="3200" b="1" dirty="0" err="1"/>
              <a:t>is</a:t>
            </a:r>
            <a:r>
              <a:rPr lang="es-ES" sz="3200" b="1" dirty="0"/>
              <a:t> </a:t>
            </a:r>
            <a:r>
              <a:rPr lang="es-ES" sz="3200" b="1" dirty="0" err="1"/>
              <a:t>the</a:t>
            </a:r>
            <a:r>
              <a:rPr lang="es-ES" sz="3200" b="1" dirty="0"/>
              <a:t> </a:t>
            </a:r>
            <a:r>
              <a:rPr lang="es-ES" sz="3200" b="1" i="1" dirty="0"/>
              <a:t>Día de los Muertos </a:t>
            </a:r>
            <a:r>
              <a:rPr lang="es-ES" sz="3200" b="1" dirty="0"/>
              <a:t>in </a:t>
            </a:r>
            <a:r>
              <a:rPr lang="es-ES" sz="3200" b="1" dirty="0" err="1" smtClean="0"/>
              <a:t>Mexico</a:t>
            </a:r>
            <a:r>
              <a:rPr lang="en-US" sz="3200" b="1" dirty="0" smtClean="0"/>
              <a:t>?</a:t>
            </a:r>
          </a:p>
          <a:p>
            <a:pPr marL="514350" indent="-514350">
              <a:buFont typeface="+mj-lt"/>
              <a:buAutoNum type="alphaUcPeriod"/>
            </a:pPr>
            <a:endParaRPr lang="en-US" sz="3200" dirty="0" smtClean="0"/>
          </a:p>
          <a:p>
            <a:pPr marL="514350" indent="-514350">
              <a:buFont typeface="+mj-lt"/>
              <a:buAutoNum type="alphaUcPeriod"/>
            </a:pPr>
            <a:r>
              <a:rPr lang="en-US" sz="3200" dirty="0"/>
              <a:t>Halloween</a:t>
            </a:r>
          </a:p>
          <a:p>
            <a:pPr marL="514350" indent="-514350">
              <a:buFont typeface="+mj-lt"/>
              <a:buAutoNum type="alphaUcPeriod"/>
            </a:pPr>
            <a:r>
              <a:rPr lang="en-US" sz="3200" dirty="0"/>
              <a:t>Costume festival</a:t>
            </a:r>
          </a:p>
          <a:p>
            <a:pPr marL="514350" indent="-514350">
              <a:buFont typeface="+mj-lt"/>
              <a:buAutoNum type="alphaUcPeriod"/>
            </a:pPr>
            <a:r>
              <a:rPr lang="en-US" sz="3200" dirty="0"/>
              <a:t>Celebration of lives of the loved ones who have </a:t>
            </a:r>
            <a:r>
              <a:rPr lang="en-US" sz="3200" dirty="0" smtClean="0"/>
              <a:t>died</a:t>
            </a:r>
            <a:endParaRPr lang="en-US" sz="3200" dirty="0"/>
          </a:p>
        </p:txBody>
      </p:sp>
    </p:spTree>
    <p:extLst>
      <p:ext uri="{BB962C8B-B14F-4D97-AF65-F5344CB8AC3E}">
        <p14:creationId xmlns:p14="http://schemas.microsoft.com/office/powerpoint/2010/main" val="3128157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8985</TotalTime>
  <Words>5088</Words>
  <Application>Microsoft Office PowerPoint</Application>
  <PresentationFormat>On-screen Show (4:3)</PresentationFormat>
  <Paragraphs>187</Paragraphs>
  <Slides>37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Kozubovsky, Vladimir</dc:creator>
  <cp:lastModifiedBy>Kozubovsky, Vladimir</cp:lastModifiedBy>
  <cp:revision>108</cp:revision>
  <dcterms:created xsi:type="dcterms:W3CDTF">2020-11-15T22:08:58Z</dcterms:created>
  <dcterms:modified xsi:type="dcterms:W3CDTF">2021-02-18T08:11:19Z</dcterms:modified>
</cp:coreProperties>
</file>