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3"/>
  </p:notesMasterIdLst>
  <p:sldIdLst>
    <p:sldId id="256" r:id="rId2"/>
    <p:sldId id="345" r:id="rId3"/>
    <p:sldId id="317" r:id="rId4"/>
    <p:sldId id="320" r:id="rId5"/>
    <p:sldId id="321" r:id="rId6"/>
    <p:sldId id="323" r:id="rId7"/>
    <p:sldId id="343" r:id="rId8"/>
    <p:sldId id="325" r:id="rId9"/>
    <p:sldId id="326" r:id="rId10"/>
    <p:sldId id="327" r:id="rId11"/>
    <p:sldId id="328" r:id="rId12"/>
    <p:sldId id="329" r:id="rId13"/>
    <p:sldId id="331" r:id="rId14"/>
    <p:sldId id="332" r:id="rId15"/>
    <p:sldId id="337" r:id="rId16"/>
    <p:sldId id="334" r:id="rId17"/>
    <p:sldId id="339" r:id="rId18"/>
    <p:sldId id="340" r:id="rId19"/>
    <p:sldId id="344" r:id="rId20"/>
    <p:sldId id="342" r:id="rId21"/>
    <p:sldId id="279" r:id="rId22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36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Помірний стиль 1 –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2833802-FEF1-4C79-8D5D-14CF1EAF98D9}" styleName="Світлий стиль 2 –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11" autoAdjust="0"/>
    <p:restoredTop sz="94640" autoAdjust="0"/>
  </p:normalViewPr>
  <p:slideViewPr>
    <p:cSldViewPr>
      <p:cViewPr varScale="1">
        <p:scale>
          <a:sx n="70" d="100"/>
          <a:sy n="70" d="100"/>
        </p:scale>
        <p:origin x="708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2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Загальний фонд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8372958560159983E-2"/>
                  <c:y val="2.03755233009952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4454707524709091E-2"/>
                  <c:y val="1.52816424757463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2013</c:v>
                </c:pt>
                <c:pt idx="1">
                  <c:v>2014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121.3</c:v>
                </c:pt>
                <c:pt idx="1">
                  <c:v>120.1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Спеціальний фонд</c:v>
                </c:pt>
              </c:strCache>
            </c:strRef>
          </c:tx>
          <c:spPr>
            <a:solidFill>
              <a:srgbClr val="DD3609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8245117105368355E-2"/>
                  <c:y val="1.27347020631219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6724674269908708E-2"/>
                  <c:y val="1.01877616504975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2013</c:v>
                </c:pt>
                <c:pt idx="1">
                  <c:v>2014</c:v>
                </c:pt>
              </c:numCache>
            </c:num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64.900000000000006</c:v>
                </c:pt>
                <c:pt idx="1">
                  <c:v>76.2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254712584"/>
        <c:axId val="254711016"/>
        <c:axId val="0"/>
      </c:bar3DChart>
      <c:catAx>
        <c:axId val="254712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254711016"/>
        <c:crosses val="autoZero"/>
        <c:auto val="1"/>
        <c:lblAlgn val="ctr"/>
        <c:lblOffset val="100"/>
        <c:noMultiLvlLbl val="0"/>
      </c:catAx>
      <c:valAx>
        <c:axId val="2547110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2547125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Аркуш1!$A$2</c:f>
              <c:strCache>
                <c:ptCount val="1"/>
                <c:pt idx="0">
                  <c:v>2014</c:v>
                </c:pt>
              </c:strCache>
            </c:strRef>
          </c:tx>
          <c:dLbls>
            <c:numFmt formatCode="0.0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uk-UA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Аркуш1!$B$1:$G$1</c:f>
              <c:strCache>
                <c:ptCount val="6"/>
                <c:pt idx="0">
                  <c:v>Зарплата та нарахування</c:v>
                </c:pt>
                <c:pt idx="1">
                  <c:v>Придбання матеріалів</c:v>
                </c:pt>
                <c:pt idx="2">
                  <c:v>Грошова допомога на хачування дітей-сиріт</c:v>
                </c:pt>
                <c:pt idx="3">
                  <c:v>Оплата послуг (крім комунальних)</c:v>
                </c:pt>
                <c:pt idx="4">
                  <c:v>Оплата комунальних послуг</c:v>
                </c:pt>
                <c:pt idx="5">
                  <c:v>Стипендіальний фонд</c:v>
                </c:pt>
              </c:strCache>
            </c:strRef>
          </c:cat>
          <c:val>
            <c:numRef>
              <c:f>Аркуш1!$B$2:$G$2</c:f>
              <c:numCache>
                <c:formatCode>General</c:formatCode>
                <c:ptCount val="6"/>
                <c:pt idx="0">
                  <c:v>70.599999999999994</c:v>
                </c:pt>
                <c:pt idx="1">
                  <c:v>0.1</c:v>
                </c:pt>
                <c:pt idx="2">
                  <c:v>1.3</c:v>
                </c:pt>
                <c:pt idx="3">
                  <c:v>1.7</c:v>
                </c:pt>
                <c:pt idx="4">
                  <c:v>7.3</c:v>
                </c:pt>
                <c:pt idx="5">
                  <c:v>39.1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/>
        <a:lstStyle/>
        <a:p>
          <a:pPr>
            <a:defRPr sz="1600" b="1"/>
          </a:pPr>
          <a:endParaRPr lang="uk-UA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37909D7-590B-401C-863F-FFAF4EF6150B}" type="datetimeFigureOut">
              <a:rPr lang="uk-UA"/>
              <a:pPr>
                <a:defRPr/>
              </a:pPr>
              <a:t>04.02.2015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uk-UA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uk-UA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B0A2266E-42CC-4579-99BD-4B0C4BFEFB01}" type="slidenum">
              <a:rPr lang="uk-UA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347370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-1" y="2545080"/>
            <a:ext cx="12192000" cy="3255264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-1" y="2667000"/>
            <a:ext cx="12192000" cy="2739571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1" y="5479144"/>
            <a:ext cx="12192000" cy="235857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799" y="2819401"/>
            <a:ext cx="11582400" cy="1470025"/>
          </a:xfrm>
        </p:spPr>
        <p:txBody>
          <a:bodyPr anchor="b">
            <a:noAutofit/>
          </a:bodyPr>
          <a:lstStyle>
            <a:lvl1pPr>
              <a:defRPr sz="7200" b="0" cap="none" spc="0">
                <a:ln w="13970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1999" y="4800600"/>
            <a:ext cx="10668000" cy="5334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11A51D1-252E-4C62-9F4C-47D479B4165E}" type="datetimeFigureOut">
              <a:rPr lang="ru-RU" smtClean="0"/>
              <a:pPr>
                <a:defRPr/>
              </a:pPr>
              <a:t>04.02.2015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21600" y="6356351"/>
            <a:ext cx="386080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198112" y="4261105"/>
            <a:ext cx="162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spc="150" dirty="0" smtClean="0">
                <a:solidFill>
                  <a:schemeClr val="accent1"/>
                </a:solidFill>
                <a:sym typeface="Wingdings"/>
              </a:rPr>
              <a:t></a:t>
            </a:r>
            <a:endParaRPr lang="en-US" sz="3200" spc="150" dirty="0">
              <a:solidFill>
                <a:schemeClr val="accent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283199" y="4392169"/>
            <a:ext cx="1625600" cy="365125"/>
          </a:xfrm>
        </p:spPr>
        <p:txBody>
          <a:bodyPr/>
          <a:lstStyle>
            <a:lvl1pPr algn="ctr">
              <a:defRPr sz="2400">
                <a:latin typeface="+mj-lt"/>
              </a:defRPr>
            </a:lvl1pPr>
          </a:lstStyle>
          <a:p>
            <a:fld id="{0B38E54B-7AF4-4DC2-894A-A5BFF0570CB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6425184" y="4261105"/>
            <a:ext cx="162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spc="150" dirty="0" smtClean="0">
                <a:solidFill>
                  <a:schemeClr val="accent1"/>
                </a:solidFill>
                <a:sym typeface="Wingdings"/>
              </a:rPr>
              <a:t></a:t>
            </a:r>
            <a:endParaRPr lang="en-US" sz="3200" spc="150" dirty="0">
              <a:solidFill>
                <a:schemeClr val="accent1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251852-FE65-4C5F-80B3-B814AE1FEAC2}" type="datetimeFigureOut">
              <a:rPr lang="ru-RU" smtClean="0"/>
              <a:pPr>
                <a:defRPr/>
              </a:pPr>
              <a:t>04.02.2015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BB1E1-D3C1-4C6F-9032-6CF66214FB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7264400" y="2070100"/>
            <a:ext cx="6858000" cy="2717801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 rot="5400000">
            <a:off x="7367271" y="2284730"/>
            <a:ext cx="6858000" cy="2288540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53600" y="274639"/>
            <a:ext cx="1930400" cy="5851525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274639"/>
            <a:ext cx="84709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539C311-4F9C-44A5-B009-7AEAD883BFF7}" type="datetimeFigureOut">
              <a:rPr lang="ru-RU" smtClean="0"/>
              <a:pPr>
                <a:defRPr/>
              </a:pPr>
              <a:t>04.02.2015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28000" y="6356351"/>
            <a:ext cx="1016000" cy="365125"/>
          </a:xfrm>
        </p:spPr>
        <p:txBody>
          <a:bodyPr/>
          <a:lstStyle/>
          <a:p>
            <a:fld id="{33C72FEA-80FF-4BDB-A9C4-EC106679C4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 rot="5400000">
            <a:off x="6051635" y="3329432"/>
            <a:ext cx="6858000" cy="199136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76E3A31-1BAC-40B6-BBB5-6220526976B9}" type="datetimeFigureOut">
              <a:rPr lang="ru-RU" smtClean="0"/>
              <a:pPr>
                <a:defRPr/>
              </a:pPr>
              <a:t>04.02.2015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4E6CA-C9C6-4576-A4B3-6AC291BC6D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" y="2545080"/>
            <a:ext cx="12192000" cy="3255264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1" y="2667000"/>
            <a:ext cx="12192000" cy="2739571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-1" y="5479144"/>
            <a:ext cx="12192000" cy="235857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799" y="2819400"/>
            <a:ext cx="11582400" cy="1463040"/>
          </a:xfrm>
        </p:spPr>
        <p:txBody>
          <a:bodyPr anchor="b" anchorCtr="0">
            <a:noAutofit/>
          </a:bodyPr>
          <a:lstStyle>
            <a:lvl1pPr algn="ctr">
              <a:defRPr sz="72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1999" y="4800600"/>
            <a:ext cx="10668000" cy="548640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C73637-C712-4E12-97B3-B0292C5AEEC9}" type="datetimeFigureOut">
              <a:rPr lang="ru-RU" smtClean="0"/>
              <a:pPr>
                <a:defRPr/>
              </a:pPr>
              <a:t>04.02.2015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21600" y="6356351"/>
            <a:ext cx="3860800" cy="365125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279136" y="4389121"/>
            <a:ext cx="1621536" cy="365125"/>
          </a:xfrm>
        </p:spPr>
        <p:txBody>
          <a:bodyPr/>
          <a:lstStyle>
            <a:lvl1pPr algn="ctr">
              <a:defRPr sz="2400">
                <a:solidFill>
                  <a:srgbClr val="FFFFFF"/>
                </a:solidFill>
              </a:defRPr>
            </a:lvl1pPr>
          </a:lstStyle>
          <a:p>
            <a:fld id="{74414440-FA9E-4FA9-A109-9A29E014D48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6425184" y="4261105"/>
            <a:ext cx="162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spc="150" dirty="0" smtClean="0">
                <a:solidFill>
                  <a:srgbClr val="FFFFFF"/>
                </a:solidFill>
                <a:sym typeface="Wingdings"/>
              </a:rPr>
              <a:t></a:t>
            </a:r>
            <a:endParaRPr lang="en-US" sz="3200" spc="150" dirty="0">
              <a:solidFill>
                <a:srgbClr val="FFFF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98112" y="4261105"/>
            <a:ext cx="162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spc="150" dirty="0" smtClean="0">
                <a:solidFill>
                  <a:srgbClr val="FFFFFF"/>
                </a:solidFill>
                <a:sym typeface="Wingdings"/>
              </a:rPr>
              <a:t></a:t>
            </a:r>
            <a:endParaRPr lang="en-US" sz="3200" spc="150" dirty="0">
              <a:solidFill>
                <a:srgbClr val="FFFFFF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577AA4-F210-4259-9AD2-986FF54193B9}" type="datetimeFigureOut">
              <a:rPr lang="ru-RU" smtClean="0"/>
              <a:pPr>
                <a:defRPr/>
              </a:pPr>
              <a:t>04.02.2015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65561-B225-4F7A-BB6C-D20A4D3E92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74093C-2BE9-4AAE-B40D-7E0E953C248D}" type="datetimeFigureOut">
              <a:rPr lang="ru-RU" smtClean="0"/>
              <a:pPr>
                <a:defRPr/>
              </a:pPr>
              <a:t>04.02.2015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E62DC-5D8D-4E70-B170-43F841C3B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ABA7B9-96E3-4CD2-8B75-77EBD9026946}" type="datetimeFigureOut">
              <a:rPr lang="ru-RU" smtClean="0"/>
              <a:pPr>
                <a:defRPr/>
              </a:pPr>
              <a:t>04.02.2015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F66FC-B702-4798-9833-D0AA501738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D658B16-C1EE-4F47-96A6-DB02E61F0653}" type="datetimeFigureOut">
              <a:rPr lang="ru-RU" smtClean="0"/>
              <a:pPr>
                <a:defRPr/>
              </a:pPr>
              <a:t>04.02.2015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F983E-B921-47A7-9351-7D52DA878C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7518400" cy="946150"/>
          </a:xfrm>
        </p:spPr>
        <p:txBody>
          <a:bodyPr anchor="ctr">
            <a:noAutofit/>
          </a:bodyPr>
          <a:lstStyle>
            <a:lvl1pPr algn="l"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6" y="1719072"/>
            <a:ext cx="10997184" cy="45354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ED7D4AF-138B-4176-B290-C01226443476}" type="datetimeFigureOut">
              <a:rPr lang="ru-RU" smtClean="0"/>
              <a:pPr>
                <a:defRPr/>
              </a:pPr>
              <a:t>04.02.2015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3A965-F98E-49BC-A2E2-1840D2CE0D9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8229600" y="161544"/>
            <a:ext cx="3962400" cy="11521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1200" y="274320"/>
            <a:ext cx="3657600" cy="944880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Rectangle 8"/>
          <p:cNvSpPr/>
          <p:nvPr/>
        </p:nvSpPr>
        <p:spPr>
          <a:xfrm>
            <a:off x="8193024" y="134112"/>
            <a:ext cx="1016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193024" y="134112"/>
            <a:ext cx="1016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82507" y="1717040"/>
            <a:ext cx="10999893" cy="4531360"/>
          </a:xfrm>
          <a:solidFill>
            <a:schemeClr val="bg2">
              <a:lumMod val="60000"/>
              <a:lumOff val="40000"/>
            </a:schemeClr>
          </a:solidFill>
          <a:effectLst>
            <a:outerShdw blurRad="76200" dist="38100" dir="3600000" algn="ctr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F6ACAD-BE13-489D-A046-BD3603F16188}" type="datetimeFigureOut">
              <a:rPr lang="ru-RU" smtClean="0"/>
              <a:pPr>
                <a:defRPr/>
              </a:pPr>
              <a:t>04.02.2015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48E28-B5DF-4357-BDA1-88F48117B23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8229600" y="161544"/>
            <a:ext cx="3962400" cy="11521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193024" y="134112"/>
            <a:ext cx="1016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228600"/>
            <a:ext cx="7518400" cy="1005840"/>
          </a:xfrm>
        </p:spPr>
        <p:txBody>
          <a:bodyPr anchor="ctr">
            <a:noAutofit/>
          </a:bodyPr>
          <a:lstStyle>
            <a:lvl1pPr algn="l"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1200" y="228600"/>
            <a:ext cx="3759200" cy="1005840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193024" y="134112"/>
            <a:ext cx="1016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accent1">
                <a:tint val="66000"/>
                <a:satMod val="160000"/>
                <a:lumMod val="56000"/>
                <a:lumOff val="44000"/>
              </a:schemeClr>
            </a:gs>
            <a:gs pos="49000">
              <a:schemeClr val="accent1">
                <a:tint val="44500"/>
                <a:satMod val="160000"/>
                <a:lumMod val="0"/>
                <a:lumOff val="10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00584"/>
            <a:ext cx="12192000" cy="1453896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67641"/>
            <a:ext cx="12192000" cy="1154314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82880"/>
            <a:ext cx="10972800" cy="1111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79CAA21-BE21-4121-B7D8-50D6EBA3ACB8}" type="datetimeFigureOut">
              <a:rPr lang="ru-RU" smtClean="0"/>
              <a:pPr>
                <a:defRPr/>
              </a:pPr>
              <a:t>04.02.2015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7F830028-4BEF-44AD-8100-46BB2B1F6A7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0" y="1368552"/>
            <a:ext cx="12192000" cy="149352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5400" b="0" kern="1200" cap="none" spc="0">
          <a:ln w="13970" cmpd="sng">
            <a:solidFill>
              <a:srgbClr val="FFFFFF"/>
            </a:solidFill>
            <a:prstDash val="solid"/>
          </a:ln>
          <a:solidFill>
            <a:srgbClr val="FFFFFF"/>
          </a:solidFill>
          <a:effectLst>
            <a:outerShdw blurRad="63500" dir="3600000" algn="tl" rotWithShape="0">
              <a:srgbClr val="000000">
                <a:alpha val="7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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Courier New" pitchFamily="49" charset="0"/>
        <a:buChar char="o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2.emf"/><Relationship Id="rId4" Type="http://schemas.openxmlformats.org/officeDocument/2006/relationships/oleObject" Target="../embeddings/_____Microsoft_Excel_97-20033.xls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_____Microsoft_Excel_97-20032.xls"/><Relationship Id="rId5" Type="http://schemas.openxmlformats.org/officeDocument/2006/relationships/image" Target="../media/image3.emf"/><Relationship Id="rId4" Type="http://schemas.openxmlformats.org/officeDocument/2006/relationships/oleObject" Target="../embeddings/_____Microsoft_Excel_97-20031.xls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1344" y="2420888"/>
            <a:ext cx="11593288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err="1">
                <a:latin typeface="Cambria" panose="02040503050406030204" pitchFamily="18" charset="0"/>
                <a:cs typeface="Consolas" panose="020B0609020204030204" pitchFamily="49" charset="0"/>
              </a:rPr>
              <a:t>Звіт</a:t>
            </a:r>
            <a:r>
              <a:rPr lang="ru-RU" sz="3600" b="1" dirty="0">
                <a:latin typeface="Cambria" panose="02040503050406030204" pitchFamily="18" charset="0"/>
                <a:cs typeface="Consolas" panose="020B0609020204030204" pitchFamily="49" charset="0"/>
              </a:rPr>
              <a:t> ректора </a:t>
            </a:r>
            <a:r>
              <a:rPr lang="en-US" sz="3600" b="1" dirty="0" smtClean="0">
                <a:latin typeface="Cambria" panose="02040503050406030204" pitchFamily="18" charset="0"/>
                <a:cs typeface="Consolas" panose="020B0609020204030204" pitchFamily="49" charset="0"/>
              </a:rPr>
              <a:t/>
            </a:r>
            <a:br>
              <a:rPr lang="en-US" sz="3600" b="1" dirty="0" smtClean="0">
                <a:latin typeface="Cambria" panose="02040503050406030204" pitchFamily="18" charset="0"/>
                <a:cs typeface="Consolas" panose="020B0609020204030204" pitchFamily="49" charset="0"/>
              </a:rPr>
            </a:br>
            <a:r>
              <a:rPr lang="ru-RU" sz="3600" b="1" dirty="0" smtClean="0">
                <a:latin typeface="Cambria" panose="02040503050406030204" pitchFamily="18" charset="0"/>
                <a:cs typeface="Consolas" panose="020B0609020204030204" pitchFamily="49" charset="0"/>
              </a:rPr>
              <a:t>Державного </a:t>
            </a:r>
            <a:r>
              <a:rPr lang="ru-RU" sz="3600" b="1" dirty="0" err="1">
                <a:latin typeface="Cambria" panose="02040503050406030204" pitchFamily="18" charset="0"/>
                <a:cs typeface="Consolas" panose="020B0609020204030204" pitchFamily="49" charset="0"/>
              </a:rPr>
              <a:t>вищого</a:t>
            </a:r>
            <a:r>
              <a:rPr lang="ru-RU" sz="3600" b="1" dirty="0">
                <a:latin typeface="Cambria" panose="02040503050406030204" pitchFamily="18" charset="0"/>
                <a:cs typeface="Consolas" panose="020B0609020204030204" pitchFamily="49" charset="0"/>
              </a:rPr>
              <a:t> </a:t>
            </a:r>
            <a:r>
              <a:rPr lang="ru-RU" sz="3600" b="1" dirty="0" err="1">
                <a:latin typeface="Cambria" panose="02040503050406030204" pitchFamily="18" charset="0"/>
                <a:cs typeface="Consolas" panose="020B0609020204030204" pitchFamily="49" charset="0"/>
              </a:rPr>
              <a:t>навчального</a:t>
            </a:r>
            <a:r>
              <a:rPr lang="ru-RU" sz="3600" b="1" dirty="0">
                <a:latin typeface="Cambria" panose="02040503050406030204" pitchFamily="18" charset="0"/>
                <a:cs typeface="Consolas" panose="020B0609020204030204" pitchFamily="49" charset="0"/>
              </a:rPr>
              <a:t> закладу </a:t>
            </a:r>
            <a:endParaRPr lang="en-US" sz="3600" b="1" dirty="0" smtClean="0">
              <a:latin typeface="Cambria" panose="02040503050406030204" pitchFamily="18" charset="0"/>
              <a:cs typeface="Consolas" panose="020B0609020204030204" pitchFamily="49" charset="0"/>
            </a:endParaRPr>
          </a:p>
          <a:p>
            <a:pPr algn="ctr"/>
            <a:endParaRPr lang="en-US" sz="1600" b="1" dirty="0">
              <a:latin typeface="Cambria" panose="02040503050406030204" pitchFamily="18" charset="0"/>
              <a:cs typeface="Consolas" panose="020B0609020204030204" pitchFamily="49" charset="0"/>
            </a:endParaRPr>
          </a:p>
          <a:p>
            <a:pPr algn="ctr"/>
            <a:r>
              <a:rPr lang="ru-RU" sz="4800" b="1" dirty="0" smtClean="0">
                <a:latin typeface="Cambria" panose="02040503050406030204" pitchFamily="18" charset="0"/>
                <a:cs typeface="Consolas" panose="020B0609020204030204" pitchFamily="49" charset="0"/>
              </a:rPr>
              <a:t>«</a:t>
            </a:r>
            <a:r>
              <a:rPr lang="ru-RU" sz="4800" b="1" dirty="0" err="1" smtClean="0">
                <a:latin typeface="Cambria" panose="02040503050406030204" pitchFamily="18" charset="0"/>
                <a:cs typeface="Consolas" panose="020B0609020204030204" pitchFamily="49" charset="0"/>
              </a:rPr>
              <a:t>Ужгородський</a:t>
            </a:r>
            <a:r>
              <a:rPr lang="en-US" sz="4800" b="1" dirty="0" smtClean="0">
                <a:latin typeface="Cambria" panose="02040503050406030204" pitchFamily="18" charset="0"/>
                <a:cs typeface="Consolas" panose="020B0609020204030204" pitchFamily="49" charset="0"/>
              </a:rPr>
              <a:t/>
            </a:r>
            <a:br>
              <a:rPr lang="en-US" sz="4800" b="1" dirty="0" smtClean="0">
                <a:latin typeface="Cambria" panose="02040503050406030204" pitchFamily="18" charset="0"/>
                <a:cs typeface="Consolas" panose="020B0609020204030204" pitchFamily="49" charset="0"/>
              </a:rPr>
            </a:br>
            <a:r>
              <a:rPr lang="ru-RU" sz="4800" b="1" dirty="0" smtClean="0">
                <a:latin typeface="Cambria" panose="02040503050406030204" pitchFamily="18" charset="0"/>
                <a:cs typeface="Consolas" panose="020B0609020204030204" pitchFamily="49" charset="0"/>
              </a:rPr>
              <a:t> </a:t>
            </a:r>
            <a:r>
              <a:rPr lang="ru-RU" sz="4800" b="1" dirty="0" err="1">
                <a:latin typeface="Cambria" panose="02040503050406030204" pitchFamily="18" charset="0"/>
                <a:cs typeface="Consolas" panose="020B0609020204030204" pitchFamily="49" charset="0"/>
              </a:rPr>
              <a:t>національний</a:t>
            </a:r>
            <a:r>
              <a:rPr lang="ru-RU" sz="4800" b="1" dirty="0">
                <a:latin typeface="Cambria" panose="02040503050406030204" pitchFamily="18" charset="0"/>
                <a:cs typeface="Consolas" panose="020B0609020204030204" pitchFamily="49" charset="0"/>
              </a:rPr>
              <a:t> </a:t>
            </a:r>
            <a:r>
              <a:rPr lang="ru-RU" sz="4800" b="1" dirty="0" err="1">
                <a:latin typeface="Cambria" panose="02040503050406030204" pitchFamily="18" charset="0"/>
                <a:cs typeface="Consolas" panose="020B0609020204030204" pitchFamily="49" charset="0"/>
              </a:rPr>
              <a:t>університет</a:t>
            </a:r>
            <a:r>
              <a:rPr lang="ru-RU" sz="4800" b="1" dirty="0">
                <a:latin typeface="Cambria" panose="02040503050406030204" pitchFamily="18" charset="0"/>
                <a:cs typeface="Consolas" panose="020B0609020204030204" pitchFamily="49" charset="0"/>
              </a:rPr>
              <a:t>» </a:t>
            </a:r>
            <a:endParaRPr lang="en-US" sz="4800" b="1" dirty="0" smtClean="0">
              <a:latin typeface="Cambria" panose="02040503050406030204" pitchFamily="18" charset="0"/>
              <a:cs typeface="Consolas" panose="020B0609020204030204" pitchFamily="49" charset="0"/>
            </a:endParaRPr>
          </a:p>
          <a:p>
            <a:pPr algn="ctr"/>
            <a:r>
              <a:rPr lang="ru-RU" sz="4000" b="1" dirty="0" smtClean="0">
                <a:latin typeface="Cambria" panose="02040503050406030204" pitchFamily="18" charset="0"/>
                <a:cs typeface="Consolas" panose="020B0609020204030204" pitchFamily="49" charset="0"/>
              </a:rPr>
              <a:t>про </a:t>
            </a:r>
            <a:r>
              <a:rPr lang="ru-RU" sz="4000" b="1" dirty="0">
                <a:latin typeface="Cambria" panose="02040503050406030204" pitchFamily="18" charset="0"/>
                <a:cs typeface="Consolas" panose="020B0609020204030204" pitchFamily="49" charset="0"/>
              </a:rPr>
              <a:t>роботу у 2014 </a:t>
            </a:r>
            <a:r>
              <a:rPr lang="ru-RU" sz="4000" b="1" dirty="0" err="1">
                <a:latin typeface="Cambria" panose="02040503050406030204" pitchFamily="18" charset="0"/>
                <a:cs typeface="Consolas" panose="020B0609020204030204" pitchFamily="49" charset="0"/>
              </a:rPr>
              <a:t>році</a:t>
            </a:r>
            <a:r>
              <a:rPr lang="ru-RU" sz="4800" b="1" dirty="0">
                <a:latin typeface="Cambria" panose="02040503050406030204" pitchFamily="18" charset="0"/>
                <a:cs typeface="Consolas" panose="020B0609020204030204" pitchFamily="49" charset="0"/>
              </a:rPr>
              <a:t>.</a:t>
            </a:r>
            <a:endParaRPr lang="ru-RU" sz="4800" dirty="0">
              <a:latin typeface="Cambria" panose="02040503050406030204" pitchFamily="18" charset="0"/>
              <a:cs typeface="Consolas" panose="020B0609020204030204" pitchFamily="49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736" y="-35578"/>
            <a:ext cx="4200465" cy="23627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6768" y="0"/>
            <a:ext cx="3345085" cy="1881611"/>
          </a:xfrm>
          <a:prstGeom prst="rect">
            <a:avLst/>
          </a:prstGeom>
        </p:spPr>
      </p:pic>
      <p:sp>
        <p:nvSpPr>
          <p:cNvPr id="10" name="Title 3"/>
          <p:cNvSpPr>
            <a:spLocks noGrp="1"/>
          </p:cNvSpPr>
          <p:nvPr>
            <p:ph type="title"/>
          </p:nvPr>
        </p:nvSpPr>
        <p:spPr>
          <a:xfrm>
            <a:off x="1404666" y="116632"/>
            <a:ext cx="10515600" cy="1325563"/>
          </a:xfrm>
        </p:spPr>
        <p:txBody>
          <a:bodyPr>
            <a:noAutofit/>
          </a:bodyPr>
          <a:lstStyle/>
          <a:p>
            <a:r>
              <a:rPr lang="uk-UA" sz="2800" dirty="0">
                <a:latin typeface="Candara" panose="020E0502030303020204" pitchFamily="34" charset="0"/>
              </a:rPr>
              <a:t>Наукова тематика та фінансування тем наукових </a:t>
            </a:r>
            <a:r>
              <a:rPr lang="uk-UA" sz="2800" dirty="0" smtClean="0">
                <a:latin typeface="Candara" panose="020E0502030303020204" pitchFamily="34" charset="0"/>
              </a:rPr>
              <a:t>досліджень</a:t>
            </a:r>
            <a:endParaRPr lang="en-US" sz="2800" dirty="0">
              <a:latin typeface="Candara" panose="020E0502030303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1344" y="1988840"/>
            <a:ext cx="11584906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580" algn="just"/>
            <a:r>
              <a:rPr lang="uk-UA" sz="20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У 2014 році конкурсний відбір пройшли два проекти на суму 218,739 тисяч гривень, які за результатами експертизи відповідно до рейтингу за фаховими напрямами зайняли </a:t>
            </a:r>
            <a:r>
              <a:rPr lang="uk-UA" sz="2000" b="1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перші місця</a:t>
            </a:r>
            <a:r>
              <a:rPr lang="uk-UA" sz="20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indent="449580" algn="just"/>
            <a:endParaRPr lang="en-US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uk-UA" sz="20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«Політична еліта прикордонних регіонів країн Східної і Центральної Європи у період системних трансформацій» (науковий керівник –  д. політ. н., </a:t>
            </a:r>
            <a:r>
              <a:rPr lang="uk-UA" sz="2000" dirty="0" err="1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М.О.Лендьел</a:t>
            </a:r>
            <a:r>
              <a:rPr lang="uk-UA" sz="20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) із річним обсягом фінансування 92,564 тис. грн;</a:t>
            </a: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–"/>
            </a:pPr>
            <a:endParaRPr lang="en-US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uk-UA" sz="20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комплексний проект «Технологія вирощування, одержання та властивості монокристалів Tl3BX4 Tl3BX3 і TlBX2 (B=</a:t>
            </a:r>
            <a:r>
              <a:rPr lang="uk-UA" sz="2000" dirty="0" err="1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As</a:t>
            </a:r>
            <a:r>
              <a:rPr lang="uk-UA" sz="20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, P, </a:t>
            </a:r>
            <a:r>
              <a:rPr lang="uk-UA" sz="2000" dirty="0" err="1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In</a:t>
            </a:r>
            <a:r>
              <a:rPr lang="uk-UA" sz="20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, X=S, </a:t>
            </a:r>
            <a:r>
              <a:rPr lang="uk-UA" sz="2000" dirty="0" err="1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Se</a:t>
            </a:r>
            <a:r>
              <a:rPr lang="uk-UA" sz="20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)” (науковий керівник – д. </a:t>
            </a:r>
            <a:r>
              <a:rPr lang="uk-UA" sz="2000" dirty="0" err="1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хім</a:t>
            </a:r>
            <a:r>
              <a:rPr lang="uk-UA" sz="20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. н. </a:t>
            </a:r>
            <a:r>
              <a:rPr lang="uk-UA" sz="2000" dirty="0" err="1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Є.Ю.Переш</a:t>
            </a:r>
            <a:r>
              <a:rPr lang="uk-UA" sz="20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) із річним обсягом фінансування 126,175 тис. грн.</a:t>
            </a:r>
            <a:endParaRPr lang="en-US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449580" algn="just"/>
            <a:endParaRPr lang="uk-UA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449580" algn="just"/>
            <a:r>
              <a:rPr lang="uk-UA" sz="20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У вересні 2014 року науковці УжНУ подали на конкурс </a:t>
            </a:r>
            <a:r>
              <a:rPr lang="uk-UA" sz="2000" b="1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37 наукових проектів </a:t>
            </a:r>
            <a:r>
              <a:rPr lang="uk-UA" sz="20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(30 – фундаментальних, із них 2 – комплексні; 7 – прикладних). Відповідно до наказу МОН України №1243 від 31.10.2014 р. за результатами  конкурсу </a:t>
            </a:r>
            <a:r>
              <a:rPr lang="uk-UA" sz="2000" b="1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14 проектів </a:t>
            </a:r>
            <a:r>
              <a:rPr lang="uk-UA" sz="20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набрали середній бал і більше.</a:t>
            </a:r>
          </a:p>
        </p:txBody>
      </p:sp>
    </p:spTree>
    <p:extLst>
      <p:ext uri="{BB962C8B-B14F-4D97-AF65-F5344CB8AC3E}">
        <p14:creationId xmlns:p14="http://schemas.microsoft.com/office/powerpoint/2010/main" val="1127298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6768" y="0"/>
            <a:ext cx="3345085" cy="1881611"/>
          </a:xfrm>
          <a:prstGeom prst="rect">
            <a:avLst/>
          </a:prstGeom>
        </p:spPr>
      </p:pic>
      <p:sp>
        <p:nvSpPr>
          <p:cNvPr id="10" name="Title 3"/>
          <p:cNvSpPr>
            <a:spLocks noGrp="1"/>
          </p:cNvSpPr>
          <p:nvPr>
            <p:ph type="title"/>
          </p:nvPr>
        </p:nvSpPr>
        <p:spPr>
          <a:xfrm>
            <a:off x="1404666" y="116632"/>
            <a:ext cx="10515600" cy="1325563"/>
          </a:xfrm>
        </p:spPr>
        <p:txBody>
          <a:bodyPr>
            <a:noAutofit/>
          </a:bodyPr>
          <a:lstStyle/>
          <a:p>
            <a:r>
              <a:rPr lang="uk-UA" sz="2800" dirty="0">
                <a:latin typeface="Candara" panose="020E0502030303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Динаміка обсягів фінансування наукових досліджень в УжНУ</a:t>
            </a:r>
            <a:endParaRPr lang="en-US" sz="2800" dirty="0">
              <a:latin typeface="Candara" panose="020E0502030303020204" pitchFamily="34" charset="0"/>
            </a:endParaRPr>
          </a:p>
        </p:txBody>
      </p:sp>
      <p:graphicFrame>
        <p:nvGraphicFramePr>
          <p:cNvPr id="5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3819428"/>
              </p:ext>
            </p:extLst>
          </p:nvPr>
        </p:nvGraphicFramePr>
        <p:xfrm>
          <a:off x="155320" y="1909709"/>
          <a:ext cx="8089089" cy="46876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Chart" r:id="rId4" imgW="6629478" imgH="4190989" progId="Excel.Sheet.8">
                  <p:embed/>
                </p:oleObj>
              </mc:Choice>
              <mc:Fallback>
                <p:oleObj name="Chart" r:id="rId4" imgW="6629478" imgH="4190989" progId="Excel.Shee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320" y="1909709"/>
                        <a:ext cx="8089089" cy="468764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8244409" y="2708920"/>
            <a:ext cx="39357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Загальний обсяг фінансування на 2014 рік за рахунок коштів держбюджету становив </a:t>
            </a:r>
            <a:r>
              <a:rPr lang="uk-UA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 </a:t>
            </a:r>
            <a:r>
              <a:rPr lang="uk-U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млн</a:t>
            </a:r>
            <a:r>
              <a:rPr lang="uk-UA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en-U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701,6 </a:t>
            </a:r>
            <a:r>
              <a:rPr lang="uk-U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тис. грн (збільшився на 9,3% порівняно з 2013 роком).</a:t>
            </a:r>
          </a:p>
          <a:p>
            <a:pPr algn="just"/>
            <a:endParaRPr lang="uk-U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uk-U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Обсяг </a:t>
            </a:r>
            <a:r>
              <a:rPr lang="uk-UA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госпдоговірних</a:t>
            </a:r>
            <a:r>
              <a:rPr lang="uk-U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робіт та грантів зріс на 33,6%.  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3178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6768" y="0"/>
            <a:ext cx="3345085" cy="1881611"/>
          </a:xfrm>
          <a:prstGeom prst="rect">
            <a:avLst/>
          </a:prstGeom>
        </p:spPr>
      </p:pic>
      <p:sp>
        <p:nvSpPr>
          <p:cNvPr id="10" name="Title 3"/>
          <p:cNvSpPr>
            <a:spLocks noGrp="1"/>
          </p:cNvSpPr>
          <p:nvPr>
            <p:ph type="title"/>
          </p:nvPr>
        </p:nvSpPr>
        <p:spPr>
          <a:xfrm>
            <a:off x="1404666" y="116632"/>
            <a:ext cx="10515600" cy="1325563"/>
          </a:xfrm>
        </p:spPr>
        <p:txBody>
          <a:bodyPr>
            <a:noAutofit/>
          </a:bodyPr>
          <a:lstStyle/>
          <a:p>
            <a:r>
              <a:rPr lang="ru-RU" sz="2800" dirty="0" err="1">
                <a:latin typeface="Candara" panose="020E0502030303020204" pitchFamily="34" charset="0"/>
              </a:rPr>
              <a:t>Національний</a:t>
            </a:r>
            <a:r>
              <a:rPr lang="ru-RU" sz="2800" dirty="0">
                <a:latin typeface="Candara" panose="020E0502030303020204" pitchFamily="34" charset="0"/>
              </a:rPr>
              <a:t> </a:t>
            </a:r>
            <a:r>
              <a:rPr lang="ru-RU" sz="2800" dirty="0" err="1">
                <a:latin typeface="Candara" panose="020E0502030303020204" pitchFamily="34" charset="0"/>
              </a:rPr>
              <a:t>контактний</a:t>
            </a:r>
            <a:r>
              <a:rPr lang="ru-RU" sz="2800" dirty="0">
                <a:latin typeface="Candara" panose="020E0502030303020204" pitchFamily="34" charset="0"/>
              </a:rPr>
              <a:t> пункт і </a:t>
            </a:r>
            <a:r>
              <a:rPr lang="ru-RU" sz="2800" dirty="0" err="1">
                <a:latin typeface="Candara" panose="020E0502030303020204" pitchFamily="34" charset="0"/>
              </a:rPr>
              <a:t>перспективи</a:t>
            </a:r>
            <a:r>
              <a:rPr lang="ru-RU" sz="2800" dirty="0">
                <a:latin typeface="Candara" panose="020E0502030303020204" pitchFamily="34" charset="0"/>
              </a:rPr>
              <a:t> </a:t>
            </a:r>
            <a:r>
              <a:rPr lang="ru-RU" sz="2800" dirty="0" err="1">
                <a:latin typeface="Candara" panose="020E0502030303020204" pitchFamily="34" charset="0"/>
              </a:rPr>
              <a:t>участі</a:t>
            </a:r>
            <a:r>
              <a:rPr lang="ru-RU" sz="2800" dirty="0">
                <a:latin typeface="Candara" panose="020E0502030303020204" pitchFamily="34" charset="0"/>
              </a:rPr>
              <a:t> </a:t>
            </a:r>
            <a:r>
              <a:rPr lang="ru-RU" sz="2800" dirty="0" err="1">
                <a:latin typeface="Candara" panose="020E0502030303020204" pitchFamily="34" charset="0"/>
              </a:rPr>
              <a:t>УжНУ</a:t>
            </a:r>
            <a:r>
              <a:rPr lang="ru-RU" sz="2800" dirty="0">
                <a:latin typeface="Candara" panose="020E0502030303020204" pitchFamily="34" charset="0"/>
              </a:rPr>
              <a:t> у </a:t>
            </a:r>
            <a:r>
              <a:rPr lang="ru-RU" sz="2800" dirty="0" err="1">
                <a:latin typeface="Candara" panose="020E0502030303020204" pitchFamily="34" charset="0"/>
              </a:rPr>
              <a:t>програмі</a:t>
            </a:r>
            <a:r>
              <a:rPr lang="ru-RU" sz="2800" dirty="0">
                <a:latin typeface="Candara" panose="020E0502030303020204" pitchFamily="34" charset="0"/>
              </a:rPr>
              <a:t> «Горизонт-2020»</a:t>
            </a:r>
            <a:endParaRPr lang="en-US" sz="2800" dirty="0">
              <a:latin typeface="Candara" panose="020E0502030303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9336" y="1556792"/>
            <a:ext cx="1158490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580" algn="just"/>
            <a:r>
              <a:rPr lang="uk-UA" sz="24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Із метою забезпечення інтеграції вітчизняного сектору наукових досліджень у Європейський дослідницький простір та підтримки реалізації Рамкової програми ЄС з досліджень та інновацій «Горизонт-2020» у 2014 році в УжНУ створено Національний контактний пункт (керівник </a:t>
            </a:r>
            <a:r>
              <a:rPr lang="uk-UA" sz="2400" dirty="0" err="1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Т.М.Симочко</a:t>
            </a:r>
            <a:r>
              <a:rPr lang="uk-UA" sz="24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), фінансування якого здійснювалося за рахунок загального фонду з обсягом 86,6 тис. грн.</a:t>
            </a:r>
            <a:endParaRPr lang="en-US" sz="2400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076" name="Picture 4" descr="http://www.ncura.edu/Portals/0/Images/horizon_2020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632" y="3576734"/>
            <a:ext cx="6967934" cy="31646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5574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6768" y="0"/>
            <a:ext cx="3345085" cy="1881611"/>
          </a:xfrm>
          <a:prstGeom prst="rect">
            <a:avLst/>
          </a:prstGeom>
        </p:spPr>
      </p:pic>
      <p:sp>
        <p:nvSpPr>
          <p:cNvPr id="10" name="Title 3"/>
          <p:cNvSpPr>
            <a:spLocks noGrp="1"/>
          </p:cNvSpPr>
          <p:nvPr>
            <p:ph type="title"/>
          </p:nvPr>
        </p:nvSpPr>
        <p:spPr>
          <a:xfrm>
            <a:off x="1404666" y="116632"/>
            <a:ext cx="10515600" cy="1325563"/>
          </a:xfrm>
        </p:spPr>
        <p:txBody>
          <a:bodyPr>
            <a:noAutofit/>
          </a:bodyPr>
          <a:lstStyle/>
          <a:p>
            <a:r>
              <a:rPr lang="ru-RU" sz="2800" dirty="0" err="1">
                <a:latin typeface="Candara" panose="020E0502030303020204" pitchFamily="34" charset="0"/>
              </a:rPr>
              <a:t>Науковий</a:t>
            </a:r>
            <a:r>
              <a:rPr lang="ru-RU" sz="2800" dirty="0">
                <a:latin typeface="Candara" panose="020E0502030303020204" pitchFamily="34" charset="0"/>
              </a:rPr>
              <a:t> парк «</a:t>
            </a:r>
            <a:r>
              <a:rPr lang="ru-RU" sz="2800" dirty="0" err="1">
                <a:latin typeface="Candara" panose="020E0502030303020204" pitchFamily="34" charset="0"/>
              </a:rPr>
              <a:t>Ужгородський</a:t>
            </a:r>
            <a:r>
              <a:rPr lang="ru-RU" sz="2800" dirty="0">
                <a:latin typeface="Candara" panose="020E0502030303020204" pitchFamily="34" charset="0"/>
              </a:rPr>
              <a:t> </a:t>
            </a:r>
            <a:r>
              <a:rPr lang="ru-RU" sz="2800" dirty="0" err="1">
                <a:latin typeface="Candara" panose="020E0502030303020204" pitchFamily="34" charset="0"/>
              </a:rPr>
              <a:t>національний</a:t>
            </a:r>
            <a:r>
              <a:rPr lang="ru-RU" sz="2800" dirty="0">
                <a:latin typeface="Candara" panose="020E0502030303020204" pitchFamily="34" charset="0"/>
              </a:rPr>
              <a:t> </a:t>
            </a:r>
            <a:r>
              <a:rPr lang="ru-RU" sz="2800" dirty="0" err="1">
                <a:latin typeface="Candara" panose="020E0502030303020204" pitchFamily="34" charset="0"/>
              </a:rPr>
              <a:t>університет</a:t>
            </a:r>
            <a:r>
              <a:rPr lang="ru-RU" sz="2800" dirty="0">
                <a:latin typeface="Candara" panose="020E0502030303020204" pitchFamily="34" charset="0"/>
              </a:rPr>
              <a:t>» </a:t>
            </a:r>
            <a:endParaRPr lang="en-US" sz="2800" dirty="0">
              <a:latin typeface="Candara" panose="020E0502030303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1344" y="1700808"/>
            <a:ext cx="1158490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uk-UA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завершені роботи з підготовки до державної реєстрації НП «УжНУ», сформовано каталог інноваційних проектів та розробок, готових до впровадження в Закарпатській області. Державна реєстрація Наукового Парку «УжНУ» буде завершена в першому півріччі 2015 р.</a:t>
            </a:r>
          </a:p>
          <a:p>
            <a:pPr marL="342900" indent="-342900" algn="just">
              <a:buFontTx/>
              <a:buChar char="-"/>
            </a:pPr>
            <a:r>
              <a:rPr lang="en-US" dirty="0" smtClean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dirty="0" smtClean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dirty="0" smtClean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just">
              <a:buFontTx/>
              <a:buChar char="-"/>
            </a:pPr>
            <a:endParaRPr lang="en-US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just">
              <a:buFontTx/>
              <a:buChar char="-"/>
            </a:pPr>
            <a:endParaRPr lang="en-US" dirty="0" smtClean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just">
              <a:buFontTx/>
              <a:buChar char="-"/>
            </a:pPr>
            <a:endParaRPr lang="en-US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just">
              <a:buFontTx/>
              <a:buChar char="-"/>
            </a:pPr>
            <a:endParaRPr lang="en-US" dirty="0" smtClean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just">
              <a:buFontTx/>
              <a:buChar char="-"/>
            </a:pPr>
            <a:endParaRPr lang="en-US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just">
              <a:buFontTx/>
              <a:buChar char="-"/>
            </a:pPr>
            <a:endParaRPr lang="en-US" dirty="0" smtClean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uk-UA" b="1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У період 2014 року проекти НП «УжНУ» упроваджувалися на підприємствах України:</a:t>
            </a:r>
          </a:p>
          <a:p>
            <a:pPr marL="342900" indent="-342900" algn="just">
              <a:buFontTx/>
              <a:buChar char="-"/>
            </a:pPr>
            <a:endParaRPr lang="uk-UA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just">
              <a:buFontTx/>
              <a:buChar char="-"/>
            </a:pPr>
            <a:r>
              <a:rPr lang="uk-UA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«Розробка дистанційного датчика </a:t>
            </a:r>
            <a:r>
              <a:rPr lang="uk-UA" dirty="0" err="1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мікроконцентрацій</a:t>
            </a:r>
            <a:r>
              <a:rPr lang="uk-UA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складу вуглецю в повітрі робочої зони» та «Напівпровідникові газові сенсори нового покоління на широку номенклатуру газів» – ТОВ «Реноме» (м. Хмельницький); </a:t>
            </a:r>
            <a:endParaRPr lang="en-US" dirty="0" smtClean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just">
              <a:buFontTx/>
              <a:buChar char="-"/>
            </a:pPr>
            <a:endParaRPr lang="uk-UA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just">
              <a:buFontTx/>
              <a:buChar char="-"/>
            </a:pPr>
            <a:r>
              <a:rPr lang="uk-UA" dirty="0" smtClean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uk-UA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«Комбінований пожежний газовий та температурний сповіщувач» – ПП «</a:t>
            </a:r>
            <a:r>
              <a:rPr lang="uk-UA" dirty="0" err="1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Артон</a:t>
            </a:r>
            <a:r>
              <a:rPr lang="uk-UA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» (м. Чернівці).</a:t>
            </a:r>
          </a:p>
          <a:p>
            <a:pPr marL="342900" indent="-342900" algn="just">
              <a:buFontTx/>
              <a:buChar char="-"/>
            </a:pPr>
            <a:endParaRPr lang="uk-UA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4845" y="2636912"/>
            <a:ext cx="8712968" cy="2146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Bef>
                <a:spcPts val="900"/>
              </a:spcBef>
              <a:buFontTx/>
              <a:buChar char="-"/>
            </a:pPr>
            <a:r>
              <a:rPr lang="uk-UA" dirty="0" smtClean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продовжена </a:t>
            </a:r>
            <a:r>
              <a:rPr lang="uk-UA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робота щодо реалізації проекту з упровадження енергоощадних електронагрівальних елементів нового покоління в бюджетних організаціях </a:t>
            </a:r>
            <a:r>
              <a:rPr lang="uk-UA" dirty="0" smtClean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області</a:t>
            </a:r>
            <a:endParaRPr lang="en-US" dirty="0" smtClean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just">
              <a:spcBef>
                <a:spcPts val="900"/>
              </a:spcBef>
              <a:buFontTx/>
              <a:buChar char="-"/>
            </a:pPr>
            <a:r>
              <a:rPr lang="uk-UA" dirty="0" smtClean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розроблено проект із застосуванням системи сонячних вакуумних колекторів на спорткомплексі УжНУ, що дасть можливість заощаджувати майже 500 КВт електроенергії щорічно (700 тис. грн станом на грудень 2014 року). Цей проект є пілотним для інших організацій та установ області. </a:t>
            </a:r>
            <a:endParaRPr lang="en-US" dirty="0" smtClean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uk-UA" dirty="0">
              <a:latin typeface="+mj-lt"/>
            </a:endParaRPr>
          </a:p>
        </p:txBody>
      </p:sp>
      <p:pic>
        <p:nvPicPr>
          <p:cNvPr id="6" name="Picture 2" descr="http://zaholovok.com.ua/sites/default/files/1_37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1546" y="2564904"/>
            <a:ext cx="2947102" cy="20882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0837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6768" y="0"/>
            <a:ext cx="3345085" cy="1881611"/>
          </a:xfrm>
          <a:prstGeom prst="rect">
            <a:avLst/>
          </a:prstGeom>
        </p:spPr>
      </p:pic>
      <p:sp>
        <p:nvSpPr>
          <p:cNvPr id="10" name="Title 3"/>
          <p:cNvSpPr>
            <a:spLocks noGrp="1"/>
          </p:cNvSpPr>
          <p:nvPr>
            <p:ph type="title"/>
          </p:nvPr>
        </p:nvSpPr>
        <p:spPr>
          <a:xfrm>
            <a:off x="1404666" y="116632"/>
            <a:ext cx="10515600" cy="1325563"/>
          </a:xfrm>
        </p:spPr>
        <p:txBody>
          <a:bodyPr>
            <a:noAutofit/>
          </a:bodyPr>
          <a:lstStyle/>
          <a:p>
            <a:r>
              <a:rPr lang="ru-RU" sz="3200" dirty="0">
                <a:latin typeface="Candara" panose="020E0502030303020204" pitchFamily="34" charset="0"/>
              </a:rPr>
              <a:t>Центр </a:t>
            </a:r>
            <a:r>
              <a:rPr lang="ru-RU" sz="3200" dirty="0" err="1">
                <a:latin typeface="Candara" panose="020E0502030303020204" pitchFamily="34" charset="0"/>
              </a:rPr>
              <a:t>інновацій</a:t>
            </a:r>
            <a:r>
              <a:rPr lang="ru-RU" sz="3200" dirty="0">
                <a:latin typeface="Candara" panose="020E0502030303020204" pitchFamily="34" charset="0"/>
              </a:rPr>
              <a:t> та </a:t>
            </a:r>
            <a:r>
              <a:rPr lang="ru-RU" sz="3200" dirty="0" err="1">
                <a:latin typeface="Candara" panose="020E0502030303020204" pitchFamily="34" charset="0"/>
              </a:rPr>
              <a:t>розвитку</a:t>
            </a:r>
            <a:r>
              <a:rPr lang="ru-RU" sz="3200" dirty="0">
                <a:latin typeface="Candara" panose="020E0502030303020204" pitchFamily="34" charset="0"/>
              </a:rPr>
              <a:t> </a:t>
            </a:r>
            <a:r>
              <a:rPr lang="ru-RU" sz="3200" dirty="0" err="1">
                <a:latin typeface="Candara" panose="020E0502030303020204" pitchFamily="34" charset="0"/>
              </a:rPr>
              <a:t>УжНУ</a:t>
            </a:r>
            <a:endParaRPr lang="en-US" sz="3200" dirty="0">
              <a:latin typeface="Candara" panose="020E0502030303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7124" y="1700808"/>
            <a:ext cx="1158490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uk-UA" sz="2000" b="1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Діє з 1 липня 2014 року.</a:t>
            </a:r>
          </a:p>
          <a:p>
            <a:pPr marL="285750" indent="-285750" algn="just">
              <a:buFontTx/>
              <a:buChar char="-"/>
            </a:pPr>
            <a:endParaRPr lang="uk-UA" sz="2000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uk-UA" sz="20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1. Домоглися вступу УжНУ до Європейсько-азійського консорціуму соціальних технологій для інтелектуального суспільства (</a:t>
            </a:r>
            <a:r>
              <a:rPr lang="en-US" sz="20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SOCTECH), </a:t>
            </a:r>
            <a:r>
              <a:rPr lang="uk-UA" sz="20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членами якого є університети Литви, Великобританії, Італії, Хорватії, Швеції, Китаю, Японії та Південної Кореї, що відкрило для Ужгородського університету додаткові можливості спільної участі в міжнародних проектах, розробки програм подвійних та спільних дипломів, обміну досвідом та інтернаціоналізації закладу. </a:t>
            </a:r>
          </a:p>
          <a:p>
            <a:pPr marL="285750" indent="-285750" algn="just">
              <a:buFontTx/>
              <a:buChar char="-"/>
            </a:pPr>
            <a:endParaRPr lang="uk-UA" sz="2000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uk-UA" sz="20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2. Прийняли активну участь у розробці концепції створення Наукового парку УжНУ. Окрім того, створено пакет документів, необхідний для реєстрації Наукового парку в МОН України. </a:t>
            </a:r>
          </a:p>
          <a:p>
            <a:pPr marL="285750" indent="-285750" algn="just">
              <a:buFontTx/>
              <a:buChar char="-"/>
            </a:pPr>
            <a:endParaRPr lang="uk-UA" sz="2000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uk-UA" sz="20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3. В рамках транскордонної програми «Угорщина-Словаччина-Румунія-Україна 2014-2020» було подано ряд проектів, націлених на будівництво та обладнання приміщень Наукового парку УжНУ. </a:t>
            </a:r>
          </a:p>
          <a:p>
            <a:pPr marL="285750" indent="-285750" algn="just">
              <a:buFontTx/>
              <a:buChar char="-"/>
            </a:pPr>
            <a:endParaRPr lang="uk-UA" sz="2000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uk-UA" sz="20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4. Розробив та подав проект із розвитку та модернізації інфраструктури біологічної бази «</a:t>
            </a:r>
            <a:r>
              <a:rPr lang="uk-UA" sz="2000" dirty="0" err="1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Колочава</a:t>
            </a:r>
            <a:r>
              <a:rPr lang="uk-UA" sz="20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» й розбудови інфраструктури ботанічного саду. </a:t>
            </a:r>
          </a:p>
        </p:txBody>
      </p:sp>
    </p:spTree>
    <p:extLst>
      <p:ext uri="{BB962C8B-B14F-4D97-AF65-F5344CB8AC3E}">
        <p14:creationId xmlns:p14="http://schemas.microsoft.com/office/powerpoint/2010/main" val="1699650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6768" y="0"/>
            <a:ext cx="3345085" cy="1881611"/>
          </a:xfrm>
          <a:prstGeom prst="rect">
            <a:avLst/>
          </a:prstGeom>
        </p:spPr>
      </p:pic>
      <p:sp>
        <p:nvSpPr>
          <p:cNvPr id="10" name="Title 3"/>
          <p:cNvSpPr>
            <a:spLocks noGrp="1"/>
          </p:cNvSpPr>
          <p:nvPr>
            <p:ph type="title"/>
          </p:nvPr>
        </p:nvSpPr>
        <p:spPr>
          <a:xfrm>
            <a:off x="1404666" y="116632"/>
            <a:ext cx="10515600" cy="1325563"/>
          </a:xfrm>
        </p:spPr>
        <p:txBody>
          <a:bodyPr>
            <a:noAutofit/>
          </a:bodyPr>
          <a:lstStyle/>
          <a:p>
            <a:r>
              <a:rPr lang="ru-RU" sz="3200" dirty="0" err="1">
                <a:latin typeface="Candara" panose="020E0502030303020204" pitchFamily="34" charset="0"/>
              </a:rPr>
              <a:t>Двосторонні</a:t>
            </a:r>
            <a:r>
              <a:rPr lang="ru-RU" sz="3200" dirty="0">
                <a:latin typeface="Candara" panose="020E0502030303020204" pitchFamily="34" charset="0"/>
              </a:rPr>
              <a:t> </a:t>
            </a:r>
            <a:r>
              <a:rPr lang="ru-RU" sz="3200" dirty="0" err="1">
                <a:latin typeface="Candara" panose="020E0502030303020204" pitchFamily="34" charset="0"/>
              </a:rPr>
              <a:t>партнерські</a:t>
            </a:r>
            <a:r>
              <a:rPr lang="ru-RU" sz="3200" dirty="0">
                <a:latin typeface="Candara" panose="020E0502030303020204" pitchFamily="34" charset="0"/>
              </a:rPr>
              <a:t> угоди </a:t>
            </a:r>
            <a:endParaRPr lang="en-US" sz="3200" dirty="0">
              <a:latin typeface="Candara" panose="020E0502030303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9336" y="1628800"/>
            <a:ext cx="1158490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uk-UA" sz="21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У 2014 році укладено 16 міжнародних договорів,  зокрема:</a:t>
            </a:r>
          </a:p>
          <a:p>
            <a:pPr marL="285750" indent="-285750" algn="just">
              <a:buFontTx/>
              <a:buChar char="-"/>
            </a:pPr>
            <a:r>
              <a:rPr lang="uk-UA" sz="21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угоду про співпрацю з Поморською академією у </a:t>
            </a:r>
            <a:r>
              <a:rPr lang="uk-UA" sz="2100" dirty="0" err="1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Слупську</a:t>
            </a:r>
            <a:r>
              <a:rPr lang="uk-UA" sz="21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, що передбачає обмін науковцями для проведення навчальних занять, реалізацію програми  «Подвійний диплом», а також семестровий обмін студентами;</a:t>
            </a:r>
          </a:p>
          <a:p>
            <a:pPr marL="285750" indent="-285750" algn="just">
              <a:buFontTx/>
              <a:buChar char="-"/>
            </a:pPr>
            <a:r>
              <a:rPr lang="uk-UA" sz="21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меморандуми про співпрацю з університетами Литовської Республіки:  Вільнюським університетом, </a:t>
            </a:r>
            <a:r>
              <a:rPr lang="uk-UA" sz="2100" dirty="0" err="1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Університетом</a:t>
            </a:r>
            <a:r>
              <a:rPr lang="uk-UA" sz="21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sz="2100" dirty="0" err="1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Вітовта</a:t>
            </a:r>
            <a:r>
              <a:rPr lang="uk-UA" sz="21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Великого (м. Каунас), Каунаським технологічним університетом, </a:t>
            </a:r>
            <a:r>
              <a:rPr lang="uk-UA" sz="2100" dirty="0" err="1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Університетом</a:t>
            </a:r>
            <a:r>
              <a:rPr lang="uk-UA" sz="21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sz="2100" dirty="0" err="1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Миколаса</a:t>
            </a:r>
            <a:r>
              <a:rPr lang="uk-UA" sz="21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sz="2100" dirty="0" err="1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Ромеріса</a:t>
            </a:r>
            <a:r>
              <a:rPr lang="uk-UA" sz="21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(м. Вільнюс) та Литовським медичним університетом (м. Вільнюс);</a:t>
            </a:r>
          </a:p>
          <a:p>
            <a:pPr marL="285750" indent="-285750" algn="just">
              <a:buFontTx/>
              <a:buChar char="-"/>
            </a:pPr>
            <a:r>
              <a:rPr lang="uk-UA" sz="21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угоду про співпрацю з Варшавським гуманітарним університетом імені Б.Пруса, згідно з якою студентам надається можливість отримати дипломи українського та європейського зразків;</a:t>
            </a:r>
          </a:p>
          <a:p>
            <a:pPr marL="285750" indent="-285750" algn="just">
              <a:buFontTx/>
              <a:buChar char="-"/>
            </a:pPr>
            <a:r>
              <a:rPr lang="uk-UA" sz="21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угоду, спрямовану на розвиток спільних наукових, навчальних і дослідницьких проектів зі Словацьким дослідницьким університетом у Братиславі;</a:t>
            </a:r>
          </a:p>
          <a:p>
            <a:pPr marL="285750" indent="-285750" algn="just">
              <a:buFontTx/>
              <a:buChar char="-"/>
            </a:pPr>
            <a:r>
              <a:rPr lang="uk-UA" sz="21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договір із юридичним факультетом Університету ім. Я.А.</a:t>
            </a:r>
            <a:r>
              <a:rPr lang="uk-UA" sz="2100" dirty="0" err="1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Коменського</a:t>
            </a:r>
            <a:r>
              <a:rPr lang="uk-UA" sz="21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у Братиславі;</a:t>
            </a:r>
          </a:p>
          <a:p>
            <a:pPr marL="285750" indent="-285750" algn="just">
              <a:buFontTx/>
              <a:buChar char="-"/>
            </a:pPr>
            <a:r>
              <a:rPr lang="uk-UA" sz="21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угода з богословським факультетом Софійського університету </a:t>
            </a:r>
            <a:r>
              <a:rPr lang="uk-UA" sz="2100" dirty="0" err="1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св.Климента</a:t>
            </a:r>
            <a:r>
              <a:rPr lang="uk-UA" sz="21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sz="2100" dirty="0" err="1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Охридського</a:t>
            </a:r>
            <a:r>
              <a:rPr lang="uk-UA" sz="21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285750" indent="-285750" algn="just">
              <a:buFontTx/>
              <a:buChar char="-"/>
            </a:pPr>
            <a:r>
              <a:rPr lang="uk-UA" sz="21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договір з Інститутом філософії права, релігійного права та права культури Віденського університету.</a:t>
            </a:r>
          </a:p>
        </p:txBody>
      </p:sp>
    </p:spTree>
    <p:extLst>
      <p:ext uri="{BB962C8B-B14F-4D97-AF65-F5344CB8AC3E}">
        <p14:creationId xmlns:p14="http://schemas.microsoft.com/office/powerpoint/2010/main" val="2686453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6768" y="0"/>
            <a:ext cx="3345085" cy="1881611"/>
          </a:xfrm>
          <a:prstGeom prst="rect">
            <a:avLst/>
          </a:prstGeom>
        </p:spPr>
      </p:pic>
      <p:sp>
        <p:nvSpPr>
          <p:cNvPr id="10" name="Title 3"/>
          <p:cNvSpPr>
            <a:spLocks noGrp="1"/>
          </p:cNvSpPr>
          <p:nvPr>
            <p:ph type="title"/>
          </p:nvPr>
        </p:nvSpPr>
        <p:spPr>
          <a:xfrm>
            <a:off x="1404666" y="116632"/>
            <a:ext cx="10515600" cy="1325563"/>
          </a:xfrm>
        </p:spPr>
        <p:txBody>
          <a:bodyPr>
            <a:noAutofit/>
          </a:bodyPr>
          <a:lstStyle/>
          <a:p>
            <a:r>
              <a:rPr lang="ru-RU" sz="3200" dirty="0" err="1">
                <a:latin typeface="Candara" panose="020E0502030303020204" pitchFamily="34" charset="0"/>
              </a:rPr>
              <a:t>Основні</a:t>
            </a:r>
            <a:r>
              <a:rPr lang="ru-RU" sz="3200" dirty="0">
                <a:latin typeface="Candara" panose="020E0502030303020204" pitchFamily="34" charset="0"/>
              </a:rPr>
              <a:t> </a:t>
            </a:r>
            <a:r>
              <a:rPr lang="ru-RU" sz="3200" dirty="0" err="1">
                <a:latin typeface="Candara" panose="020E0502030303020204" pitchFamily="34" charset="0"/>
              </a:rPr>
              <a:t>результати</a:t>
            </a:r>
            <a:r>
              <a:rPr lang="ru-RU" sz="3200" dirty="0">
                <a:latin typeface="Candara" panose="020E0502030303020204" pitchFamily="34" charset="0"/>
              </a:rPr>
              <a:t> </a:t>
            </a:r>
            <a:r>
              <a:rPr lang="ru-RU" sz="3200" dirty="0" err="1">
                <a:latin typeface="Candara" panose="020E0502030303020204" pitchFamily="34" charset="0"/>
              </a:rPr>
              <a:t>наукової</a:t>
            </a:r>
            <a:r>
              <a:rPr lang="ru-RU" sz="3200" dirty="0">
                <a:latin typeface="Candara" panose="020E0502030303020204" pitchFamily="34" charset="0"/>
              </a:rPr>
              <a:t> </a:t>
            </a:r>
            <a:r>
              <a:rPr lang="ru-RU" sz="3200" dirty="0" err="1">
                <a:latin typeface="Candara" panose="020E0502030303020204" pitchFamily="34" charset="0"/>
              </a:rPr>
              <a:t>діяльності</a:t>
            </a:r>
            <a:r>
              <a:rPr lang="ru-RU" sz="3200" dirty="0">
                <a:latin typeface="Candara" panose="020E0502030303020204" pitchFamily="34" charset="0"/>
              </a:rPr>
              <a:t> у </a:t>
            </a:r>
            <a:r>
              <a:rPr lang="ru-RU" sz="3200" dirty="0"/>
              <a:t>2014</a:t>
            </a:r>
            <a:r>
              <a:rPr lang="ru-RU" sz="3200" dirty="0">
                <a:latin typeface="Candara" panose="020E0502030303020204" pitchFamily="34" charset="0"/>
              </a:rPr>
              <a:t> </a:t>
            </a:r>
            <a:r>
              <a:rPr lang="ru-RU" sz="3200" dirty="0" err="1">
                <a:latin typeface="Candara" panose="020E0502030303020204" pitchFamily="34" charset="0"/>
              </a:rPr>
              <a:t>році</a:t>
            </a:r>
            <a:endParaRPr lang="en-US" sz="3200" dirty="0">
              <a:latin typeface="Candara" panose="020E0502030303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1344" y="1700808"/>
            <a:ext cx="11584906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  <a:tabLst>
                <a:tab pos="90170" algn="l"/>
                <a:tab pos="180340" algn="l"/>
              </a:tabLst>
            </a:pPr>
            <a:r>
              <a:rPr lang="uk-UA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Підготовлено 36 монографій</a:t>
            </a:r>
          </a:p>
          <a:p>
            <a:pPr marL="285750" indent="-285750" algn="just">
              <a:buFont typeface="Arial" panose="020B0604020202020204" pitchFamily="34" charset="0"/>
              <a:buChar char="•"/>
              <a:tabLst>
                <a:tab pos="90170" algn="l"/>
                <a:tab pos="180340" algn="l"/>
              </a:tabLst>
            </a:pPr>
            <a:endParaRPr lang="uk-UA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tabLst>
                <a:tab pos="90170" algn="l"/>
                <a:tab pos="180340" algn="l"/>
              </a:tabLst>
            </a:pPr>
            <a:r>
              <a:rPr lang="uk-UA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Опубліковано 1330 наукових статей</a:t>
            </a:r>
          </a:p>
          <a:p>
            <a:pPr marL="285750" indent="-285750" algn="just">
              <a:buFont typeface="Arial" panose="020B0604020202020204" pitchFamily="34" charset="0"/>
              <a:buChar char="•"/>
              <a:tabLst>
                <a:tab pos="90170" algn="l"/>
                <a:tab pos="180340" algn="l"/>
              </a:tabLst>
            </a:pPr>
            <a:endParaRPr lang="uk-UA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tabLst>
                <a:tab pos="90170" algn="l"/>
                <a:tab pos="180340" algn="l"/>
              </a:tabLst>
            </a:pPr>
            <a:r>
              <a:rPr lang="uk-UA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Видано 61 підручник та навчальний посібник </a:t>
            </a:r>
          </a:p>
          <a:p>
            <a:pPr marL="285750" indent="-285750" algn="just">
              <a:buFont typeface="Arial" panose="020B0604020202020204" pitchFamily="34" charset="0"/>
              <a:buChar char="•"/>
              <a:tabLst>
                <a:tab pos="90170" algn="l"/>
                <a:tab pos="180340" algn="l"/>
              </a:tabLst>
            </a:pPr>
            <a:endParaRPr lang="uk-UA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tabLst>
                <a:tab pos="90170" algn="l"/>
                <a:tab pos="180340" algn="l"/>
              </a:tabLst>
            </a:pPr>
            <a:r>
              <a:rPr lang="uk-UA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</a:t>
            </a:r>
            <a:r>
              <a:rPr lang="uk-UA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 </a:t>
            </a:r>
            <a:r>
              <a:rPr lang="uk-UA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них 2 підручника із грифом МОН </a:t>
            </a:r>
          </a:p>
          <a:p>
            <a:pPr algn="just">
              <a:tabLst>
                <a:tab pos="90170" algn="l"/>
                <a:tab pos="180340" algn="l"/>
              </a:tabLst>
            </a:pPr>
            <a:r>
              <a:rPr lang="uk-UA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(«Фізика напівпровідників» </a:t>
            </a:r>
            <a:r>
              <a:rPr lang="uk-UA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Ю.В.Попик</a:t>
            </a:r>
            <a:r>
              <a:rPr lang="uk-UA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 «Неврологія» В.І. </a:t>
            </a:r>
            <a:r>
              <a:rPr lang="uk-UA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Смоланка</a:t>
            </a:r>
            <a:r>
              <a:rPr lang="uk-UA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 колективом співавторів)</a:t>
            </a:r>
          </a:p>
          <a:p>
            <a:pPr marL="285750" indent="-285750" algn="just">
              <a:buFont typeface="Arial" panose="020B0604020202020204" pitchFamily="34" charset="0"/>
              <a:buChar char="•"/>
              <a:tabLst>
                <a:tab pos="90170" algn="l"/>
                <a:tab pos="180340" algn="l"/>
              </a:tabLst>
            </a:pPr>
            <a:endParaRPr lang="uk-UA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tabLst>
                <a:tab pos="90170" algn="l"/>
                <a:tab pos="180340" algn="l"/>
              </a:tabLst>
            </a:pP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</a:t>
            </a:r>
            <a:r>
              <a:rPr lang="uk-UA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дин </a:t>
            </a:r>
            <a:r>
              <a:rPr lang="uk-UA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навчальний посібник із грифом МОН (</a:t>
            </a:r>
            <a:r>
              <a:rPr lang="uk-UA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В.А.Шинкар</a:t>
            </a:r>
            <a:r>
              <a:rPr lang="uk-UA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uk-UA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В.П.Приходько</a:t>
            </a:r>
            <a:r>
              <a:rPr lang="uk-UA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285750" indent="-285750" algn="just">
              <a:buFont typeface="Arial" panose="020B0604020202020204" pitchFamily="34" charset="0"/>
              <a:buChar char="•"/>
              <a:tabLst>
                <a:tab pos="90170" algn="l"/>
                <a:tab pos="180340" algn="l"/>
              </a:tabLst>
            </a:pPr>
            <a:endParaRPr lang="uk-UA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tabLst>
                <a:tab pos="90170" algn="l"/>
                <a:tab pos="180340" algn="l"/>
              </a:tabLst>
            </a:pPr>
            <a:r>
              <a:rPr lang="uk-UA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27 </a:t>
            </a:r>
            <a:r>
              <a:rPr lang="uk-UA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матеріалів наукових конференцій, із яких 7 матеріалів конференцій студентів та молодих учених</a:t>
            </a:r>
          </a:p>
          <a:p>
            <a:pPr marL="285750" indent="-285750" algn="just">
              <a:buFont typeface="Arial" panose="020B0604020202020204" pitchFamily="34" charset="0"/>
              <a:buChar char="•"/>
              <a:tabLst>
                <a:tab pos="90170" algn="l"/>
                <a:tab pos="180340" algn="l"/>
              </a:tabLst>
            </a:pPr>
            <a:endParaRPr lang="uk-UA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tabLst>
                <a:tab pos="90170" algn="l"/>
                <a:tab pos="180340" algn="l"/>
              </a:tabLst>
            </a:pPr>
            <a:r>
              <a:rPr lang="uk-UA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25 </a:t>
            </a:r>
            <a:r>
              <a:rPr lang="uk-UA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наукових вісників УжНУ з 11-ти серій </a:t>
            </a:r>
            <a:endParaRPr lang="uk-UA" sz="20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450215" algn="just">
              <a:tabLst>
                <a:tab pos="90170" algn="l"/>
                <a:tab pos="180340" algn="l"/>
              </a:tabLst>
            </a:pP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458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2"/>
          <p:cNvSpPr>
            <a:spLocks noGrp="1"/>
          </p:cNvSpPr>
          <p:nvPr>
            <p:ph type="title"/>
          </p:nvPr>
        </p:nvSpPr>
        <p:spPr>
          <a:xfrm>
            <a:off x="1218045" y="332656"/>
            <a:ext cx="9755909" cy="868362"/>
          </a:xfrm>
        </p:spPr>
        <p:txBody>
          <a:bodyPr>
            <a:normAutofit fontScale="90000"/>
          </a:bodyPr>
          <a:lstStyle/>
          <a:p>
            <a:r>
              <a:rPr lang="ru-RU" sz="3200" dirty="0" err="1"/>
              <a:t>Використання</a:t>
            </a:r>
            <a:r>
              <a:rPr lang="ru-RU" sz="3200" dirty="0"/>
              <a:t> природного газу в другому </a:t>
            </a:r>
            <a:r>
              <a:rPr lang="ru-RU" sz="3200" dirty="0" err="1" smtClean="0"/>
              <a:t>півріччі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 </a:t>
            </a:r>
            <a:r>
              <a:rPr lang="ru-RU" sz="3200" dirty="0"/>
              <a:t>2013 – 2014 </a:t>
            </a:r>
            <a:r>
              <a:rPr lang="ru-RU" sz="3200" dirty="0" err="1"/>
              <a:t>рр</a:t>
            </a:r>
            <a:r>
              <a:rPr lang="ru-RU" sz="3200" dirty="0"/>
              <a:t>.</a:t>
            </a:r>
            <a:endParaRPr lang="uk-UA" sz="3200" dirty="0">
              <a:effectLst/>
              <a:latin typeface="Candara" panose="020E0502030303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6768" y="0"/>
            <a:ext cx="3345085" cy="1881611"/>
          </a:xfrm>
          <a:prstGeom prst="rect">
            <a:avLst/>
          </a:prstGeom>
        </p:spPr>
      </p:pic>
      <p:graphicFrame>
        <p:nvGraphicFramePr>
          <p:cNvPr id="3" name="Місце для вмісту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534497"/>
              </p:ext>
            </p:extLst>
          </p:nvPr>
        </p:nvGraphicFramePr>
        <p:xfrm>
          <a:off x="551384" y="2132856"/>
          <a:ext cx="10873208" cy="360039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{72833802-FEF1-4C79-8D5D-14CF1EAF98D9}</a:tableStyleId>
              </a:tblPr>
              <a:tblGrid>
                <a:gridCol w="2064166"/>
                <a:gridCol w="2064166"/>
                <a:gridCol w="1832551"/>
                <a:gridCol w="1832551"/>
                <a:gridCol w="1539887"/>
                <a:gridCol w="1539887"/>
              </a:tblGrid>
              <a:tr h="400044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Енергоносії</a:t>
                      </a:r>
                      <a:endParaRPr lang="uk-UA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Показники</a:t>
                      </a:r>
                      <a:endParaRPr lang="uk-UA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Одиниці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виміру</a:t>
                      </a:r>
                      <a:endParaRPr lang="uk-UA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Фактично спожито</a:t>
                      </a:r>
                      <a:endParaRPr lang="uk-UA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Економія природного газу</a:t>
                      </a:r>
                      <a:endParaRPr lang="uk-UA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200133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Друге півріччя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2013 року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 </a:t>
                      </a:r>
                      <a:endParaRPr lang="uk-UA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Друге півріччя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2014 року</a:t>
                      </a:r>
                      <a:endParaRPr lang="uk-UA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4000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</a:rPr>
                        <a:t>1</a:t>
                      </a:r>
                      <a:endParaRPr lang="uk-UA" sz="20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</a:rPr>
                        <a:t>2</a:t>
                      </a:r>
                      <a:endParaRPr lang="uk-UA" sz="20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</a:rPr>
                        <a:t>3</a:t>
                      </a:r>
                      <a:endParaRPr lang="uk-UA" sz="20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</a:rPr>
                        <a:t>4</a:t>
                      </a:r>
                      <a:endParaRPr lang="uk-UA" sz="20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</a:rPr>
                        <a:t>5</a:t>
                      </a:r>
                      <a:endParaRPr lang="uk-UA" sz="20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</a:rPr>
                        <a:t>6</a:t>
                      </a:r>
                      <a:endParaRPr lang="uk-UA" sz="20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008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Природний газ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(кокс 2274)</a:t>
                      </a:r>
                      <a:endParaRPr lang="uk-UA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Натуральні показники</a:t>
                      </a:r>
                      <a:endParaRPr lang="uk-UA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тис.м3</a:t>
                      </a:r>
                      <a:endParaRPr lang="uk-UA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729,1</a:t>
                      </a:r>
                      <a:endParaRPr lang="uk-UA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352,8</a:t>
                      </a:r>
                      <a:endParaRPr lang="uk-UA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376,3</a:t>
                      </a:r>
                      <a:endParaRPr lang="uk-UA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0089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Вартісні показники</a:t>
                      </a:r>
                      <a:endParaRPr lang="uk-UA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тис. грн.</a:t>
                      </a:r>
                      <a:endParaRPr lang="uk-UA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2800,6</a:t>
                      </a:r>
                      <a:endParaRPr lang="uk-UA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1625,8</a:t>
                      </a:r>
                      <a:endParaRPr lang="uk-UA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1174,8</a:t>
                      </a:r>
                      <a:endParaRPr lang="uk-UA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7765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2"/>
          <p:cNvSpPr>
            <a:spLocks noGrp="1"/>
          </p:cNvSpPr>
          <p:nvPr>
            <p:ph type="title"/>
          </p:nvPr>
        </p:nvSpPr>
        <p:spPr>
          <a:xfrm>
            <a:off x="1218045" y="332656"/>
            <a:ext cx="9755909" cy="868362"/>
          </a:xfrm>
        </p:spPr>
        <p:txBody>
          <a:bodyPr>
            <a:normAutofit/>
          </a:bodyPr>
          <a:lstStyle/>
          <a:p>
            <a:r>
              <a:rPr lang="ru-RU" sz="3200" dirty="0" err="1"/>
              <a:t>Динаміка</a:t>
            </a:r>
            <a:r>
              <a:rPr lang="ru-RU" sz="3200" dirty="0"/>
              <a:t> </a:t>
            </a:r>
            <a:r>
              <a:rPr lang="ru-RU" sz="3200" dirty="0" err="1"/>
              <a:t>споживання</a:t>
            </a:r>
            <a:r>
              <a:rPr lang="ru-RU" sz="3200" dirty="0"/>
              <a:t> </a:t>
            </a:r>
            <a:r>
              <a:rPr lang="ru-RU" sz="3200" dirty="0" err="1"/>
              <a:t>електроенергії</a:t>
            </a:r>
            <a:endParaRPr lang="uk-UA" sz="3200" dirty="0">
              <a:effectLst/>
              <a:latin typeface="Candara" panose="020E0502030303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6768" y="0"/>
            <a:ext cx="3345085" cy="1881611"/>
          </a:xfrm>
          <a:prstGeom prst="rect">
            <a:avLst/>
          </a:prstGeom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6" name="Прямокутник 5"/>
          <p:cNvSpPr/>
          <p:nvPr/>
        </p:nvSpPr>
        <p:spPr>
          <a:xfrm>
            <a:off x="8458479" y="1881611"/>
            <a:ext cx="864096" cy="4672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Прямокутник 6"/>
          <p:cNvSpPr/>
          <p:nvPr/>
        </p:nvSpPr>
        <p:spPr>
          <a:xfrm>
            <a:off x="5087888" y="2348880"/>
            <a:ext cx="1728192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16" t="44030" r="19338" b="19402"/>
          <a:stretch/>
        </p:blipFill>
        <p:spPr bwMode="auto">
          <a:xfrm>
            <a:off x="890221" y="1881611"/>
            <a:ext cx="10327732" cy="441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0505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6768" y="0"/>
            <a:ext cx="3345085" cy="1881611"/>
          </a:xfrm>
          <a:prstGeom prst="rect">
            <a:avLst/>
          </a:prstGeom>
        </p:spPr>
      </p:pic>
      <p:sp>
        <p:nvSpPr>
          <p:cNvPr id="10" name="Title 3"/>
          <p:cNvSpPr>
            <a:spLocks noGrp="1"/>
          </p:cNvSpPr>
          <p:nvPr>
            <p:ph type="title"/>
          </p:nvPr>
        </p:nvSpPr>
        <p:spPr>
          <a:xfrm>
            <a:off x="1404666" y="116632"/>
            <a:ext cx="10515600" cy="1325563"/>
          </a:xfrm>
        </p:spPr>
        <p:txBody>
          <a:bodyPr>
            <a:noAutofit/>
          </a:bodyPr>
          <a:lstStyle/>
          <a:p>
            <a:r>
              <a:rPr lang="ru-RU" sz="2800" dirty="0" err="1">
                <a:latin typeface="Candara" panose="020E0502030303020204" pitchFamily="34" charset="0"/>
              </a:rPr>
              <a:t>Обсяги</a:t>
            </a:r>
            <a:r>
              <a:rPr lang="ru-RU" sz="2800" dirty="0">
                <a:latin typeface="Candara" panose="020E0502030303020204" pitchFamily="34" charset="0"/>
              </a:rPr>
              <a:t> </a:t>
            </a:r>
            <a:r>
              <a:rPr lang="ru-RU" sz="2800" dirty="0" err="1">
                <a:latin typeface="Candara" panose="020E0502030303020204" pitchFamily="34" charset="0"/>
              </a:rPr>
              <a:t>загального</a:t>
            </a:r>
            <a:r>
              <a:rPr lang="ru-RU" sz="2800" dirty="0">
                <a:latin typeface="Candara" panose="020E0502030303020204" pitchFamily="34" charset="0"/>
              </a:rPr>
              <a:t> та </a:t>
            </a:r>
            <a:r>
              <a:rPr lang="ru-RU" sz="2800" dirty="0" err="1">
                <a:latin typeface="Candara" panose="020E0502030303020204" pitchFamily="34" charset="0"/>
              </a:rPr>
              <a:t>спеціального</a:t>
            </a:r>
            <a:r>
              <a:rPr lang="ru-RU" sz="2800" dirty="0">
                <a:latin typeface="Candara" panose="020E0502030303020204" pitchFamily="34" charset="0"/>
              </a:rPr>
              <a:t> </a:t>
            </a:r>
            <a:r>
              <a:rPr lang="ru-RU" sz="2800" dirty="0" err="1">
                <a:latin typeface="Candara" panose="020E0502030303020204" pitchFamily="34" charset="0"/>
              </a:rPr>
              <a:t>фондів</a:t>
            </a:r>
            <a:r>
              <a:rPr lang="ru-RU" sz="2800" dirty="0">
                <a:latin typeface="Candara" panose="020E0502030303020204" pitchFamily="34" charset="0"/>
              </a:rPr>
              <a:t> </a:t>
            </a:r>
            <a:r>
              <a:rPr lang="ru-RU" sz="2800" dirty="0" err="1">
                <a:latin typeface="Candara" panose="020E0502030303020204" pitchFamily="34" charset="0"/>
              </a:rPr>
              <a:t>університету</a:t>
            </a:r>
            <a:r>
              <a:rPr lang="ru-RU" sz="2800" dirty="0">
                <a:latin typeface="Candara" panose="020E0502030303020204" pitchFamily="34" charset="0"/>
              </a:rPr>
              <a:t> </a:t>
            </a:r>
            <a:br>
              <a:rPr lang="ru-RU" sz="2800" dirty="0">
                <a:latin typeface="Candara" panose="020E0502030303020204" pitchFamily="34" charset="0"/>
              </a:rPr>
            </a:br>
            <a:r>
              <a:rPr lang="ru-RU" sz="2800" dirty="0">
                <a:latin typeface="Candara" panose="020E0502030303020204" pitchFamily="34" charset="0"/>
              </a:rPr>
              <a:t>в </a:t>
            </a:r>
            <a:r>
              <a:rPr lang="ru-RU" sz="2800" dirty="0"/>
              <a:t>2013 – 2014 </a:t>
            </a:r>
            <a:r>
              <a:rPr lang="ru-RU" sz="2800" dirty="0">
                <a:latin typeface="Candara" panose="020E0502030303020204" pitchFamily="34" charset="0"/>
              </a:rPr>
              <a:t>роках (млн. грн</a:t>
            </a:r>
            <a:r>
              <a:rPr lang="ru-RU" sz="2800" dirty="0" smtClean="0">
                <a:latin typeface="Candara" panose="020E0502030303020204" pitchFamily="34" charset="0"/>
              </a:rPr>
              <a:t>.)</a:t>
            </a:r>
            <a:endParaRPr lang="en-US" sz="2800" dirty="0">
              <a:latin typeface="Candara" panose="020E0502030303020204" pitchFamily="34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035150412"/>
              </p:ext>
            </p:extLst>
          </p:nvPr>
        </p:nvGraphicFramePr>
        <p:xfrm>
          <a:off x="2783632" y="1700808"/>
          <a:ext cx="7704856" cy="4986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44090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2"/>
          <p:cNvSpPr>
            <a:spLocks noGrp="1"/>
          </p:cNvSpPr>
          <p:nvPr>
            <p:ph type="title"/>
          </p:nvPr>
        </p:nvSpPr>
        <p:spPr>
          <a:xfrm>
            <a:off x="1218045" y="332656"/>
            <a:ext cx="9755909" cy="868362"/>
          </a:xfrm>
        </p:spPr>
        <p:txBody>
          <a:bodyPr>
            <a:normAutofit fontScale="90000"/>
          </a:bodyPr>
          <a:lstStyle/>
          <a:p>
            <a:r>
              <a:rPr lang="uk-UA" sz="3200" dirty="0">
                <a:latin typeface="Candara" panose="020E0502030303020204" pitchFamily="34" charset="0"/>
              </a:rPr>
              <a:t>Кількість штатних науково-педагогічних працівників університету</a:t>
            </a:r>
            <a:endParaRPr lang="uk-UA" sz="3200" dirty="0">
              <a:effectLst/>
              <a:latin typeface="Candara" panose="020E0502030303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6768" y="0"/>
            <a:ext cx="3345085" cy="1881611"/>
          </a:xfrm>
          <a:prstGeom prst="rect">
            <a:avLst/>
          </a:prstGeom>
        </p:spPr>
      </p:pic>
      <p:graphicFrame>
        <p:nvGraphicFramePr>
          <p:cNvPr id="9" name="Object 4"/>
          <p:cNvGraphicFramePr>
            <a:graphicFrameLocks/>
          </p:cNvGraphicFramePr>
          <p:nvPr>
            <p:extLst/>
          </p:nvPr>
        </p:nvGraphicFramePr>
        <p:xfrm>
          <a:off x="-209638" y="2420888"/>
          <a:ext cx="6245313" cy="35742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Лист" r:id="rId4" imgW="5915036" imgH="3381402" progId="Excel.Sheet.8">
                  <p:embed/>
                </p:oleObj>
              </mc:Choice>
              <mc:Fallback>
                <p:oleObj name="Лист" r:id="rId4" imgW="5915036" imgH="3381402" progId="Excel.Shee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 b="-38"/>
                      <a:stretch>
                        <a:fillRect/>
                      </a:stretch>
                    </p:blipFill>
                    <p:spPr bwMode="auto">
                      <a:xfrm>
                        <a:off x="-209638" y="2420888"/>
                        <a:ext cx="6245313" cy="357425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6779468"/>
              </p:ext>
            </p:extLst>
          </p:nvPr>
        </p:nvGraphicFramePr>
        <p:xfrm>
          <a:off x="6223421" y="2304256"/>
          <a:ext cx="6137275" cy="3762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Лист" r:id="rId6" imgW="5743654" imgH="3447943" progId="Excel.Sheet.8">
                  <p:embed/>
                </p:oleObj>
              </mc:Choice>
              <mc:Fallback>
                <p:oleObj name="Лист" r:id="rId6" imgW="5743654" imgH="3447943" progId="Excel.Shee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3421" y="2304256"/>
                        <a:ext cx="6137275" cy="3762375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bg1"/>
                        </a:solidFill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408962" y="1993915"/>
            <a:ext cx="950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latin typeface="+mj-lt"/>
              </a:rPr>
              <a:t>Всього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208877" y="1992135"/>
            <a:ext cx="20185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rgbClr val="222222"/>
                </a:solidFill>
                <a:latin typeface="+mj-lt"/>
              </a:rPr>
              <a:t>Завідувачі кафедр</a:t>
            </a:r>
            <a:endParaRPr lang="uk-UA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15739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6768" y="0"/>
            <a:ext cx="3345085" cy="1881611"/>
          </a:xfrm>
          <a:prstGeom prst="rect">
            <a:avLst/>
          </a:prstGeom>
        </p:spPr>
      </p:pic>
      <p:sp>
        <p:nvSpPr>
          <p:cNvPr id="10" name="Title 3"/>
          <p:cNvSpPr>
            <a:spLocks noGrp="1"/>
          </p:cNvSpPr>
          <p:nvPr>
            <p:ph type="title"/>
          </p:nvPr>
        </p:nvSpPr>
        <p:spPr>
          <a:xfrm>
            <a:off x="1404666" y="116632"/>
            <a:ext cx="10515600" cy="1325563"/>
          </a:xfrm>
        </p:spPr>
        <p:txBody>
          <a:bodyPr>
            <a:noAutofit/>
          </a:bodyPr>
          <a:lstStyle/>
          <a:p>
            <a:r>
              <a:rPr lang="ru-RU" sz="3200" dirty="0">
                <a:latin typeface="Candara" panose="020E0502030303020204" pitchFamily="34" charset="0"/>
              </a:rPr>
              <a:t>Структура </a:t>
            </a:r>
            <a:r>
              <a:rPr lang="ru-RU" sz="3200" dirty="0" err="1">
                <a:latin typeface="Candara" panose="020E0502030303020204" pitchFamily="34" charset="0"/>
              </a:rPr>
              <a:t>видатків</a:t>
            </a:r>
            <a:r>
              <a:rPr lang="ru-RU" sz="3200" dirty="0">
                <a:latin typeface="Candara" panose="020E0502030303020204" pitchFamily="34" charset="0"/>
              </a:rPr>
              <a:t> </a:t>
            </a:r>
            <a:r>
              <a:rPr lang="ru-RU" sz="3200" dirty="0" err="1">
                <a:latin typeface="Candara" panose="020E0502030303020204" pitchFamily="34" charset="0"/>
              </a:rPr>
              <a:t>загального</a:t>
            </a:r>
            <a:r>
              <a:rPr lang="ru-RU" sz="3200" dirty="0">
                <a:latin typeface="Candara" panose="020E0502030303020204" pitchFamily="34" charset="0"/>
              </a:rPr>
              <a:t> </a:t>
            </a:r>
            <a:r>
              <a:rPr lang="ru-RU" sz="3200" dirty="0" smtClean="0">
                <a:latin typeface="Candara" panose="020E0502030303020204" pitchFamily="34" charset="0"/>
              </a:rPr>
              <a:t>фонду</a:t>
            </a:r>
            <a:br>
              <a:rPr lang="ru-RU" sz="3200" dirty="0" smtClean="0">
                <a:latin typeface="Candara" panose="020E0502030303020204" pitchFamily="34" charset="0"/>
              </a:rPr>
            </a:br>
            <a:r>
              <a:rPr lang="ru-RU" sz="3200" dirty="0" err="1" smtClean="0">
                <a:latin typeface="Candara" panose="020E0502030303020204" pitchFamily="34" charset="0"/>
              </a:rPr>
              <a:t>млн.грн</a:t>
            </a:r>
            <a:r>
              <a:rPr lang="ru-RU" sz="3200" dirty="0" smtClean="0">
                <a:latin typeface="Candara" panose="020E0502030303020204" pitchFamily="34" charset="0"/>
              </a:rPr>
              <a:t>.</a:t>
            </a:r>
            <a:endParaRPr lang="en-US" sz="3200" dirty="0">
              <a:latin typeface="Candara" panose="020E0502030303020204" pitchFamily="34" charset="0"/>
            </a:endParaRPr>
          </a:p>
        </p:txBody>
      </p:sp>
      <p:graphicFrame>
        <p:nvGraphicFramePr>
          <p:cNvPr id="6" name="Діагра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4086372"/>
              </p:ext>
            </p:extLst>
          </p:nvPr>
        </p:nvGraphicFramePr>
        <p:xfrm>
          <a:off x="2135560" y="1862233"/>
          <a:ext cx="7536837" cy="45221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66091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2"/>
          <p:cNvSpPr>
            <a:spLocks noGrp="1"/>
          </p:cNvSpPr>
          <p:nvPr>
            <p:ph type="title"/>
          </p:nvPr>
        </p:nvSpPr>
        <p:spPr>
          <a:xfrm>
            <a:off x="1991544" y="188640"/>
            <a:ext cx="8229600" cy="1143000"/>
          </a:xfrm>
        </p:spPr>
        <p:txBody>
          <a:bodyPr/>
          <a:lstStyle/>
          <a:p>
            <a:pPr eaLnBrk="1" hangingPunct="1"/>
            <a:r>
              <a:rPr lang="uk-UA" dirty="0" smtClean="0">
                <a:latin typeface="Candara" pitchFamily="34" charset="0"/>
              </a:rPr>
              <a:t>Дякую за увагу!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592" y="2119369"/>
            <a:ext cx="7168794" cy="40324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2"/>
          <p:cNvSpPr>
            <a:spLocks noGrp="1"/>
          </p:cNvSpPr>
          <p:nvPr>
            <p:ph type="title"/>
          </p:nvPr>
        </p:nvSpPr>
        <p:spPr>
          <a:xfrm>
            <a:off x="1218045" y="332656"/>
            <a:ext cx="9755909" cy="868362"/>
          </a:xfrm>
        </p:spPr>
        <p:txBody>
          <a:bodyPr>
            <a:normAutofit fontScale="90000"/>
          </a:bodyPr>
          <a:lstStyle/>
          <a:p>
            <a:r>
              <a:rPr lang="uk-UA" sz="3200" dirty="0">
                <a:latin typeface="Candara" panose="020E0502030303020204" pitchFamily="34" charset="0"/>
              </a:rPr>
              <a:t>Динаміка показників підготовки науково-педагогічних кадрів (2009 – 2014 роки</a:t>
            </a:r>
            <a:r>
              <a:rPr lang="uk-UA" sz="3200" dirty="0" smtClean="0">
                <a:latin typeface="Candara" panose="020E0502030303020204" pitchFamily="34" charset="0"/>
              </a:rPr>
              <a:t>)</a:t>
            </a:r>
            <a:endParaRPr lang="uk-UA" sz="3200" dirty="0">
              <a:effectLst/>
              <a:latin typeface="Candara" panose="020E0502030303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6768" y="0"/>
            <a:ext cx="3345085" cy="1881611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0258146"/>
              </p:ext>
            </p:extLst>
          </p:nvPr>
        </p:nvGraphicFramePr>
        <p:xfrm>
          <a:off x="335360" y="1988840"/>
          <a:ext cx="11593289" cy="4647095"/>
        </p:xfrm>
        <a:graphic>
          <a:graphicData uri="http://schemas.openxmlformats.org/drawingml/2006/table">
            <a:tbl>
              <a:tblPr firstRow="1" firstCol="1" bandRow="1" bandCol="1">
                <a:tableStyleId>{21E4AEA4-8DFA-4A89-87EB-49C32662AFE0}</a:tableStyleId>
              </a:tblPr>
              <a:tblGrid>
                <a:gridCol w="715338"/>
                <a:gridCol w="5275472"/>
                <a:gridCol w="966608"/>
                <a:gridCol w="966608"/>
                <a:gridCol w="958192"/>
                <a:gridCol w="966608"/>
                <a:gridCol w="966608"/>
                <a:gridCol w="777855"/>
              </a:tblGrid>
              <a:tr h="37100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№п/п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 dirty="0">
                          <a:effectLst/>
                        </a:rPr>
                        <a:t>Показники підготовки кадрів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>
                          <a:effectLst/>
                        </a:rPr>
                        <a:t>2009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>
                          <a:effectLst/>
                        </a:rPr>
                        <a:t>2010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>
                          <a:effectLst/>
                        </a:rPr>
                        <a:t>2011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>
                          <a:effectLst/>
                        </a:rPr>
                        <a:t>2012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>
                          <a:effectLst/>
                        </a:rPr>
                        <a:t>2013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>
                          <a:effectLst/>
                        </a:rPr>
                        <a:t>2014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2782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</a:rPr>
                        <a:t> 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 kern="1200" dirty="0">
                          <a:effectLst/>
                        </a:rPr>
                        <a:t>Загальна кількість аспірантів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 kern="1200" dirty="0">
                          <a:effectLst/>
                        </a:rPr>
                        <a:t>230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 kern="1200" dirty="0">
                          <a:effectLst/>
                        </a:rPr>
                        <a:t>238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 kern="1200" dirty="0">
                          <a:effectLst/>
                        </a:rPr>
                        <a:t>242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 kern="1200" dirty="0">
                          <a:effectLst/>
                        </a:rPr>
                        <a:t>249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 kern="1200" dirty="0">
                          <a:effectLst/>
                        </a:rPr>
                        <a:t>270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</a:rPr>
                        <a:t>242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46376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1.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 dirty="0">
                          <a:effectLst/>
                        </a:rPr>
                        <a:t>Кількість аспірантів стаціонарної  форми  навчання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 dirty="0">
                          <a:effectLst/>
                        </a:rPr>
                        <a:t>120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 dirty="0">
                          <a:effectLst/>
                        </a:rPr>
                        <a:t>125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 dirty="0">
                          <a:effectLst/>
                        </a:rPr>
                        <a:t>135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 dirty="0">
                          <a:effectLst/>
                        </a:rPr>
                        <a:t>141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 dirty="0">
                          <a:effectLst/>
                        </a:rPr>
                        <a:t>127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>
                          <a:effectLst/>
                        </a:rPr>
                        <a:t>132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46376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2.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>
                          <a:effectLst/>
                        </a:rPr>
                        <a:t>Загальна кількість випускників аспірантури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>
                          <a:effectLst/>
                        </a:rPr>
                        <a:t>42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>
                          <a:effectLst/>
                        </a:rPr>
                        <a:t>55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>
                          <a:effectLst/>
                        </a:rPr>
                        <a:t>64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>
                          <a:effectLst/>
                        </a:rPr>
                        <a:t>61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 dirty="0">
                          <a:effectLst/>
                        </a:rPr>
                        <a:t>57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69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46376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3.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>
                          <a:effectLst/>
                        </a:rPr>
                        <a:t>Кількість випускників, які завершили, представили та захистили роботи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>
                          <a:effectLst/>
                        </a:rPr>
                        <a:t>19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>
                          <a:effectLst/>
                        </a:rPr>
                        <a:t>24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>
                          <a:effectLst/>
                        </a:rPr>
                        <a:t>28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>
                          <a:effectLst/>
                        </a:rPr>
                        <a:t>22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>
                          <a:effectLst/>
                        </a:rPr>
                        <a:t>20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 dirty="0">
                          <a:effectLst/>
                        </a:rPr>
                        <a:t>19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46376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4.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 dirty="0" smtClean="0">
                          <a:effectLst/>
                        </a:rPr>
                        <a:t>Захищено докторських </a:t>
                      </a:r>
                      <a:r>
                        <a:rPr lang="uk-UA" sz="1600" kern="1200" dirty="0">
                          <a:effectLst/>
                        </a:rPr>
                        <a:t>дисертацій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 dirty="0">
                          <a:effectLst/>
                        </a:rPr>
                        <a:t>3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>
                          <a:effectLst/>
                        </a:rPr>
                        <a:t>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>
                          <a:effectLst/>
                        </a:rPr>
                        <a:t>6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>
                          <a:effectLst/>
                        </a:rPr>
                        <a:t>8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>
                          <a:effectLst/>
                        </a:rPr>
                        <a:t>8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 dirty="0" smtClean="0">
                          <a:effectLst/>
                        </a:rPr>
                        <a:t>6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46376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5.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 dirty="0" smtClean="0">
                          <a:effectLst/>
                        </a:rPr>
                        <a:t>Захищено кандидатських </a:t>
                      </a:r>
                      <a:r>
                        <a:rPr lang="uk-UA" sz="1600" kern="1200" dirty="0">
                          <a:effectLst/>
                        </a:rPr>
                        <a:t>дисертацій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>
                          <a:effectLst/>
                        </a:rPr>
                        <a:t>22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>
                          <a:effectLst/>
                        </a:rPr>
                        <a:t>40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>
                          <a:effectLst/>
                        </a:rPr>
                        <a:t>31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>
                          <a:effectLst/>
                        </a:rPr>
                        <a:t>33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>
                          <a:effectLst/>
                        </a:rPr>
                        <a:t>39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 dirty="0">
                          <a:effectLst/>
                        </a:rPr>
                        <a:t>37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463761">
                <a:tc>
                  <a:txBody>
                    <a:bodyPr/>
                    <a:lstStyle/>
                    <a:p>
                      <a:pPr marL="0" marR="0" algn="ctr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 dirty="0">
                          <a:effectLst/>
                        </a:rPr>
                        <a:t>6.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>
                          <a:effectLst/>
                        </a:rPr>
                        <a:t>Присвоєння вченого звання «Професор»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>
                          <a:effectLst/>
                        </a:rPr>
                        <a:t>-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>
                          <a:effectLst/>
                        </a:rPr>
                        <a:t>-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>
                          <a:effectLst/>
                        </a:rPr>
                        <a:t>4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>
                          <a:effectLst/>
                        </a:rPr>
                        <a:t>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 dirty="0">
                          <a:effectLst/>
                        </a:rPr>
                        <a:t>4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6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463761">
                <a:tc>
                  <a:txBody>
                    <a:bodyPr/>
                    <a:lstStyle/>
                    <a:p>
                      <a:pPr marL="0" marR="0" algn="ctr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 dirty="0">
                          <a:effectLst/>
                        </a:rPr>
                        <a:t>7.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 dirty="0">
                          <a:effectLst/>
                        </a:rPr>
                        <a:t>Присвоєння вченого </a:t>
                      </a:r>
                      <a:r>
                        <a:rPr lang="uk-UA" sz="1600" kern="1200" dirty="0" smtClean="0">
                          <a:effectLst/>
                        </a:rPr>
                        <a:t>звання «Доцент</a:t>
                      </a:r>
                      <a:r>
                        <a:rPr lang="uk-UA" sz="1600" kern="1200" dirty="0">
                          <a:effectLst/>
                        </a:rPr>
                        <a:t>»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>
                          <a:effectLst/>
                        </a:rPr>
                        <a:t>28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>
                          <a:effectLst/>
                        </a:rPr>
                        <a:t>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>
                          <a:effectLst/>
                        </a:rPr>
                        <a:t>31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>
                          <a:effectLst/>
                        </a:rPr>
                        <a:t>39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 dirty="0">
                          <a:effectLst/>
                        </a:rPr>
                        <a:t>7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 dirty="0" smtClean="0">
                          <a:effectLst/>
                        </a:rPr>
                        <a:t>40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463761">
                <a:tc>
                  <a:txBody>
                    <a:bodyPr/>
                    <a:lstStyle/>
                    <a:p>
                      <a:pPr marL="0" marR="0" algn="ctr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 dirty="0">
                          <a:effectLst/>
                        </a:rPr>
                        <a:t>8.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>
                          <a:effectLst/>
                        </a:rPr>
                        <a:t>Присвоєння вченого звання «Старший науковий співробітник»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>
                          <a:effectLst/>
                        </a:rPr>
                        <a:t>-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>
                          <a:effectLst/>
                        </a:rPr>
                        <a:t>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>
                          <a:effectLst/>
                        </a:rPr>
                        <a:t>1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>
                          <a:effectLst/>
                        </a:rPr>
                        <a:t>-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 dirty="0">
                          <a:effectLst/>
                        </a:rPr>
                        <a:t>-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 dirty="0">
                          <a:effectLst/>
                        </a:rPr>
                        <a:t>-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868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2"/>
          <p:cNvSpPr>
            <a:spLocks noGrp="1"/>
          </p:cNvSpPr>
          <p:nvPr>
            <p:ph type="title"/>
          </p:nvPr>
        </p:nvSpPr>
        <p:spPr>
          <a:xfrm>
            <a:off x="1218045" y="332656"/>
            <a:ext cx="9755909" cy="868362"/>
          </a:xfrm>
        </p:spPr>
        <p:txBody>
          <a:bodyPr>
            <a:normAutofit/>
          </a:bodyPr>
          <a:lstStyle/>
          <a:p>
            <a:r>
              <a:rPr lang="uk-UA" sz="3200" dirty="0"/>
              <a:t>Робота спеціалізованих вчених рад</a:t>
            </a:r>
            <a:endParaRPr lang="uk-UA" sz="3200" dirty="0">
              <a:effectLst/>
              <a:latin typeface="Candara" panose="020E0502030303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6768" y="0"/>
            <a:ext cx="3345085" cy="1881611"/>
          </a:xfrm>
          <a:prstGeom prst="rect">
            <a:avLst/>
          </a:prstGeom>
        </p:spPr>
      </p:pic>
      <p:graphicFrame>
        <p:nvGraphicFramePr>
          <p:cNvPr id="5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4789493"/>
              </p:ext>
            </p:extLst>
          </p:nvPr>
        </p:nvGraphicFramePr>
        <p:xfrm>
          <a:off x="263352" y="2276872"/>
          <a:ext cx="11593288" cy="374441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796644"/>
                <a:gridCol w="5796644"/>
              </a:tblGrid>
              <a:tr h="535965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Назва</a:t>
                      </a:r>
                      <a:r>
                        <a:rPr lang="uk-UA" baseline="0" dirty="0" smtClean="0"/>
                        <a:t> Вченої ради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Кількість захищених дисертацій</a:t>
                      </a:r>
                      <a:endParaRPr lang="en-US" dirty="0"/>
                    </a:p>
                  </a:txBody>
                  <a:tcPr anchor="ctr"/>
                </a:tc>
              </a:tr>
              <a:tr h="535965">
                <a:tc>
                  <a:txBody>
                    <a:bodyPr/>
                    <a:lstStyle/>
                    <a:p>
                      <a:pPr algn="l"/>
                      <a:r>
                        <a:rPr lang="uk-UA" dirty="0" smtClean="0"/>
                        <a:t>Економічні науки (проф.</a:t>
                      </a:r>
                      <a:r>
                        <a:rPr lang="uk-UA" baseline="0" dirty="0" smtClean="0"/>
                        <a:t> </a:t>
                      </a:r>
                      <a:r>
                        <a:rPr lang="uk-UA" baseline="0" dirty="0" err="1" smtClean="0"/>
                        <a:t>Мікловда</a:t>
                      </a:r>
                      <a:r>
                        <a:rPr lang="uk-UA" baseline="0" dirty="0" smtClean="0"/>
                        <a:t> В.П.)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dirty="0" smtClean="0"/>
                        <a:t>28 кандидатських</a:t>
                      </a:r>
                      <a:endParaRPr lang="en-US" dirty="0"/>
                    </a:p>
                  </a:txBody>
                  <a:tcPr anchor="ctr"/>
                </a:tc>
              </a:tr>
              <a:tr h="535965">
                <a:tc>
                  <a:txBody>
                    <a:bodyPr/>
                    <a:lstStyle/>
                    <a:p>
                      <a:pPr algn="l"/>
                      <a:r>
                        <a:rPr lang="uk-UA" dirty="0" smtClean="0"/>
                        <a:t>Хімічні науки (проф. Переш Є.Ю.)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dirty="0" smtClean="0"/>
                        <a:t>4 кандидатські</a:t>
                      </a:r>
                      <a:endParaRPr lang="en-US" dirty="0"/>
                    </a:p>
                  </a:txBody>
                  <a:tcPr anchor="ctr"/>
                </a:tc>
              </a:tr>
              <a:tr h="5286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 smtClean="0"/>
                        <a:t>Фізико-математичні науки (проф. </a:t>
                      </a:r>
                      <a:r>
                        <a:rPr lang="uk-UA" dirty="0" err="1" smtClean="0"/>
                        <a:t>Блецкан</a:t>
                      </a:r>
                      <a:r>
                        <a:rPr lang="uk-UA" dirty="0" smtClean="0"/>
                        <a:t> Д.І.)</a:t>
                      </a:r>
                      <a:endParaRPr 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dirty="0" smtClean="0"/>
                        <a:t>1</a:t>
                      </a:r>
                      <a:r>
                        <a:rPr lang="uk-UA" baseline="0" dirty="0" smtClean="0"/>
                        <a:t> докторська, 2 кандидатські</a:t>
                      </a:r>
                      <a:endParaRPr lang="en-US" dirty="0"/>
                    </a:p>
                  </a:txBody>
                  <a:tcPr anchor="ctr"/>
                </a:tc>
              </a:tr>
              <a:tr h="535965">
                <a:tc>
                  <a:txBody>
                    <a:bodyPr/>
                    <a:lstStyle/>
                    <a:p>
                      <a:pPr algn="l"/>
                      <a:r>
                        <a:rPr lang="uk-UA" dirty="0" smtClean="0"/>
                        <a:t>Медичні науки (проф.Чопей І.В.)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dirty="0" smtClean="0"/>
                        <a:t>4 кандидатські</a:t>
                      </a:r>
                      <a:endParaRPr lang="en-US" dirty="0"/>
                    </a:p>
                  </a:txBody>
                  <a:tcPr anchor="ctr"/>
                </a:tc>
              </a:tr>
              <a:tr h="535965">
                <a:tc>
                  <a:txBody>
                    <a:bodyPr/>
                    <a:lstStyle/>
                    <a:p>
                      <a:pPr algn="l"/>
                      <a:r>
                        <a:rPr lang="uk-UA" dirty="0" smtClean="0"/>
                        <a:t>Юридичні науки (проф. </a:t>
                      </a:r>
                      <a:r>
                        <a:rPr lang="uk-UA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Бєлов</a:t>
                      </a:r>
                      <a:r>
                        <a:rPr lang="uk-UA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Д.М.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dirty="0" smtClean="0"/>
                        <a:t>2 кандидатські</a:t>
                      </a:r>
                      <a:endParaRPr lang="en-US" dirty="0"/>
                    </a:p>
                  </a:txBody>
                  <a:tcPr anchor="ctr"/>
                </a:tc>
              </a:tr>
              <a:tr h="535965">
                <a:tc>
                  <a:txBody>
                    <a:bodyPr/>
                    <a:lstStyle/>
                    <a:p>
                      <a:pPr algn="l"/>
                      <a:r>
                        <a:rPr lang="uk-UA" dirty="0" smtClean="0"/>
                        <a:t>Історичні науки (проф. Офіцинський</a:t>
                      </a:r>
                      <a:r>
                        <a:rPr lang="uk-UA" baseline="0" dirty="0" smtClean="0"/>
                        <a:t> Р.А.)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dirty="0" smtClean="0"/>
                        <a:t>1 кандидатська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5751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6768" y="0"/>
            <a:ext cx="3345085" cy="1881611"/>
          </a:xfrm>
          <a:prstGeom prst="rect">
            <a:avLst/>
          </a:prstGeom>
        </p:spPr>
      </p:pic>
      <p:sp>
        <p:nvSpPr>
          <p:cNvPr id="10" name="Title 3"/>
          <p:cNvSpPr>
            <a:spLocks noGrp="1"/>
          </p:cNvSpPr>
          <p:nvPr>
            <p:ph type="title"/>
          </p:nvPr>
        </p:nvSpPr>
        <p:spPr>
          <a:xfrm>
            <a:off x="1199456" y="11663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uk-UA" sz="3200" dirty="0" smtClean="0">
                <a:latin typeface="Candara" panose="020E0502030303020204" pitchFamily="34" charset="0"/>
              </a:rPr>
              <a:t>Станом </a:t>
            </a:r>
            <a:r>
              <a:rPr lang="uk-UA" sz="3200" dirty="0">
                <a:latin typeface="Candara" panose="020E0502030303020204" pitchFamily="34" charset="0"/>
              </a:rPr>
              <a:t>на </a:t>
            </a:r>
            <a:r>
              <a:rPr lang="uk-UA" sz="3200" dirty="0"/>
              <a:t>31.12.2014</a:t>
            </a:r>
            <a:r>
              <a:rPr lang="uk-UA" sz="3200" dirty="0">
                <a:latin typeface="Candara" panose="020E0502030303020204" pitchFamily="34" charset="0"/>
              </a:rPr>
              <a:t> року в університеті та коледжі навчається </a:t>
            </a:r>
            <a:r>
              <a:rPr lang="uk-UA" sz="3200" dirty="0"/>
              <a:t>13552</a:t>
            </a:r>
            <a:r>
              <a:rPr lang="uk-UA" sz="3200" dirty="0">
                <a:latin typeface="Candara" panose="020E0502030303020204" pitchFamily="34" charset="0"/>
              </a:rPr>
              <a:t> </a:t>
            </a:r>
            <a:r>
              <a:rPr lang="uk-UA" sz="3200" dirty="0" smtClean="0">
                <a:latin typeface="Candara" panose="020E0502030303020204" pitchFamily="34" charset="0"/>
              </a:rPr>
              <a:t>осіб </a:t>
            </a:r>
            <a:endParaRPr lang="en-US" sz="3200" dirty="0">
              <a:latin typeface="Candara" panose="020E0502030303020204" pitchFamily="34" charset="0"/>
            </a:endParaRPr>
          </a:p>
        </p:txBody>
      </p:sp>
      <p:pic>
        <p:nvPicPr>
          <p:cNvPr id="11" name="Диаграмма 1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" y="2129654"/>
            <a:ext cx="5647101" cy="3870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Диаграмма 11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411" y="2129654"/>
            <a:ext cx="6015855" cy="3870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7183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Диаграмма 10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49"/>
          <a:stretch>
            <a:fillRect/>
          </a:stretch>
        </p:blipFill>
        <p:spPr bwMode="auto">
          <a:xfrm>
            <a:off x="1055440" y="1524205"/>
            <a:ext cx="9937104" cy="5333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6768" y="0"/>
            <a:ext cx="3345085" cy="1881611"/>
          </a:xfrm>
          <a:prstGeom prst="rect">
            <a:avLst/>
          </a:prstGeom>
        </p:spPr>
      </p:pic>
      <p:sp>
        <p:nvSpPr>
          <p:cNvPr id="10" name="Title 3"/>
          <p:cNvSpPr>
            <a:spLocks noGrp="1"/>
          </p:cNvSpPr>
          <p:nvPr>
            <p:ph type="title"/>
          </p:nvPr>
        </p:nvSpPr>
        <p:spPr>
          <a:xfrm>
            <a:off x="1404666" y="116632"/>
            <a:ext cx="10515600" cy="1325563"/>
          </a:xfrm>
        </p:spPr>
        <p:txBody>
          <a:bodyPr>
            <a:noAutofit/>
          </a:bodyPr>
          <a:lstStyle/>
          <a:p>
            <a:r>
              <a:rPr lang="uk-UA" sz="2400" dirty="0">
                <a:latin typeface="Candara" panose="020E0502030303020204" pitchFamily="34" charset="0"/>
              </a:rPr>
              <a:t>За підсумками вступної кампанії </a:t>
            </a:r>
            <a:r>
              <a:rPr lang="uk-UA" sz="2400" dirty="0"/>
              <a:t>2014</a:t>
            </a:r>
            <a:r>
              <a:rPr lang="uk-UA" sz="2400" dirty="0">
                <a:latin typeface="Candara" panose="020E0502030303020204" pitchFamily="34" charset="0"/>
              </a:rPr>
              <a:t> року в Ужгородський національний університет було зараховано </a:t>
            </a:r>
            <a:r>
              <a:rPr lang="uk-UA" sz="2400" dirty="0"/>
              <a:t>5021</a:t>
            </a:r>
            <a:r>
              <a:rPr lang="uk-UA" sz="2400" dirty="0">
                <a:latin typeface="Candara" panose="020E0502030303020204" pitchFamily="34" charset="0"/>
              </a:rPr>
              <a:t> студентів (</a:t>
            </a:r>
            <a:r>
              <a:rPr lang="uk-UA" sz="2400" dirty="0"/>
              <a:t>69</a:t>
            </a:r>
            <a:r>
              <a:rPr lang="uk-UA" sz="2400" dirty="0">
                <a:latin typeface="Candara" panose="020E0502030303020204" pitchFamily="34" charset="0"/>
              </a:rPr>
              <a:t> іноземців) </a:t>
            </a:r>
            <a:endParaRPr lang="en-US" sz="24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544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2"/>
          <p:cNvSpPr>
            <a:spLocks noGrp="1"/>
          </p:cNvSpPr>
          <p:nvPr>
            <p:ph type="title"/>
          </p:nvPr>
        </p:nvSpPr>
        <p:spPr>
          <a:xfrm>
            <a:off x="1487488" y="332656"/>
            <a:ext cx="10854619" cy="868362"/>
          </a:xfrm>
        </p:spPr>
        <p:txBody>
          <a:bodyPr>
            <a:normAutofit fontScale="90000"/>
          </a:bodyPr>
          <a:lstStyle/>
          <a:p>
            <a:r>
              <a:rPr lang="ru-RU" sz="3200" dirty="0">
                <a:latin typeface="Candara" panose="020E0502030303020204" pitchFamily="34" charset="0"/>
              </a:rPr>
              <a:t/>
            </a:r>
            <a:br>
              <a:rPr lang="ru-RU" sz="3200" dirty="0">
                <a:latin typeface="Candara" panose="020E0502030303020204" pitchFamily="34" charset="0"/>
              </a:rPr>
            </a:br>
            <a:r>
              <a:rPr lang="ru-RU" sz="3200" dirty="0" err="1">
                <a:latin typeface="Candara" panose="020E0502030303020204" pitchFamily="34" charset="0"/>
              </a:rPr>
              <a:t>Об’єми</a:t>
            </a:r>
            <a:r>
              <a:rPr lang="ru-RU" sz="3200" dirty="0">
                <a:latin typeface="Candara" panose="020E0502030303020204" pitchFamily="34" charset="0"/>
              </a:rPr>
              <a:t> </a:t>
            </a:r>
            <a:r>
              <a:rPr lang="ru-RU" sz="3200" dirty="0" err="1">
                <a:latin typeface="Candara" panose="020E0502030303020204" pitchFamily="34" charset="0"/>
              </a:rPr>
              <a:t>укладених</a:t>
            </a:r>
            <a:r>
              <a:rPr lang="ru-RU" sz="3200" dirty="0">
                <a:latin typeface="Candara" panose="020E0502030303020204" pitchFamily="34" charset="0"/>
              </a:rPr>
              <a:t> </a:t>
            </a:r>
            <a:r>
              <a:rPr lang="ru-RU" sz="3200" dirty="0" err="1">
                <a:latin typeface="Candara" panose="020E0502030303020204" pitchFamily="34" charset="0"/>
              </a:rPr>
              <a:t>контрактів</a:t>
            </a:r>
            <a:r>
              <a:rPr lang="ru-RU" sz="3200" dirty="0">
                <a:latin typeface="Candara" panose="020E0502030303020204" pitchFamily="34" charset="0"/>
              </a:rPr>
              <a:t> при </a:t>
            </a:r>
            <a:r>
              <a:rPr lang="ru-RU" sz="3200" dirty="0" err="1">
                <a:latin typeface="Candara" panose="020E0502030303020204" pitchFamily="34" charset="0"/>
              </a:rPr>
              <a:t>вступі</a:t>
            </a:r>
            <a:r>
              <a:rPr lang="ru-RU" sz="3200" dirty="0">
                <a:latin typeface="Candara" panose="020E0502030303020204" pitchFamily="34" charset="0"/>
              </a:rPr>
              <a:t> на 1-й курс </a:t>
            </a:r>
            <a:br>
              <a:rPr lang="ru-RU" sz="3200" dirty="0">
                <a:latin typeface="Candara" panose="020E0502030303020204" pitchFamily="34" charset="0"/>
              </a:rPr>
            </a:br>
            <a:r>
              <a:rPr lang="ru-RU" sz="3200" dirty="0">
                <a:latin typeface="Candara" panose="020E0502030303020204" pitchFamily="34" charset="0"/>
              </a:rPr>
              <a:t>у </a:t>
            </a:r>
            <a:r>
              <a:rPr lang="ru-RU" sz="3200" dirty="0"/>
              <a:t>2013-2014</a:t>
            </a:r>
            <a:r>
              <a:rPr lang="ru-RU" sz="3200" dirty="0">
                <a:latin typeface="Candara" panose="020E0502030303020204" pitchFamily="34" charset="0"/>
              </a:rPr>
              <a:t> та </a:t>
            </a:r>
            <a:r>
              <a:rPr lang="ru-RU" sz="3200" dirty="0"/>
              <a:t>2014-2015</a:t>
            </a:r>
            <a:r>
              <a:rPr lang="ru-RU" sz="3200" dirty="0">
                <a:latin typeface="Candara" panose="020E0502030303020204" pitchFamily="34" charset="0"/>
              </a:rPr>
              <a:t> </a:t>
            </a:r>
            <a:r>
              <a:rPr lang="ru-RU" sz="3200" dirty="0" err="1">
                <a:latin typeface="Candara" panose="020E0502030303020204" pitchFamily="34" charset="0"/>
              </a:rPr>
              <a:t>н.р</a:t>
            </a:r>
            <a:r>
              <a:rPr lang="ru-RU" sz="3200" dirty="0">
                <a:latin typeface="Candara" panose="020E0502030303020204" pitchFamily="34" charset="0"/>
              </a:rPr>
              <a:t>. (</a:t>
            </a:r>
            <a:r>
              <a:rPr lang="ru-RU" sz="3200" dirty="0" err="1">
                <a:latin typeface="Candara" panose="020E0502030303020204" pitchFamily="34" charset="0"/>
              </a:rPr>
              <a:t>денна</a:t>
            </a:r>
            <a:r>
              <a:rPr lang="ru-RU" sz="3200" dirty="0">
                <a:latin typeface="Candara" panose="020E0502030303020204" pitchFamily="34" charset="0"/>
              </a:rPr>
              <a:t> та </a:t>
            </a:r>
            <a:r>
              <a:rPr lang="ru-RU" sz="3200" dirty="0" err="1">
                <a:latin typeface="Candara" panose="020E0502030303020204" pitchFamily="34" charset="0"/>
              </a:rPr>
              <a:t>заочна</a:t>
            </a:r>
            <a:r>
              <a:rPr lang="ru-RU" sz="3200" dirty="0">
                <a:latin typeface="Candara" panose="020E0502030303020204" pitchFamily="34" charset="0"/>
              </a:rPr>
              <a:t> </a:t>
            </a:r>
            <a:r>
              <a:rPr lang="ru-RU" sz="3200" dirty="0" err="1">
                <a:latin typeface="Candara" panose="020E0502030303020204" pitchFamily="34" charset="0"/>
              </a:rPr>
              <a:t>форми</a:t>
            </a:r>
            <a:r>
              <a:rPr lang="ru-RU" sz="3200" dirty="0">
                <a:latin typeface="Candara" panose="020E0502030303020204" pitchFamily="34" charset="0"/>
              </a:rPr>
              <a:t> </a:t>
            </a:r>
            <a:r>
              <a:rPr lang="ru-RU" sz="3200" dirty="0" err="1">
                <a:latin typeface="Candara" panose="020E0502030303020204" pitchFamily="34" charset="0"/>
              </a:rPr>
              <a:t>навчання</a:t>
            </a:r>
            <a:r>
              <a:rPr lang="ru-RU" sz="3200" dirty="0">
                <a:latin typeface="Candara" panose="020E0502030303020204" pitchFamily="34" charset="0"/>
              </a:rPr>
              <a:t>)</a:t>
            </a:r>
            <a:br>
              <a:rPr lang="ru-RU" sz="3200" dirty="0">
                <a:latin typeface="Candara" panose="020E0502030303020204" pitchFamily="34" charset="0"/>
              </a:rPr>
            </a:br>
            <a:endParaRPr lang="uk-UA" sz="3200" dirty="0">
              <a:effectLst/>
              <a:latin typeface="Candara" panose="020E0502030303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6768" y="0"/>
            <a:ext cx="3345085" cy="1881611"/>
          </a:xfrm>
          <a:prstGeom prst="rect">
            <a:avLst/>
          </a:prstGeom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552" y="1628800"/>
            <a:ext cx="8287395" cy="4981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3689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6768" y="0"/>
            <a:ext cx="3345085" cy="1881611"/>
          </a:xfrm>
          <a:prstGeom prst="rect">
            <a:avLst/>
          </a:prstGeom>
        </p:spPr>
      </p:pic>
      <p:sp>
        <p:nvSpPr>
          <p:cNvPr id="10" name="Title 3"/>
          <p:cNvSpPr>
            <a:spLocks noGrp="1"/>
          </p:cNvSpPr>
          <p:nvPr>
            <p:ph type="title"/>
          </p:nvPr>
        </p:nvSpPr>
        <p:spPr>
          <a:xfrm>
            <a:off x="1404666" y="116632"/>
            <a:ext cx="10515600" cy="1325563"/>
          </a:xfrm>
        </p:spPr>
        <p:txBody>
          <a:bodyPr>
            <a:noAutofit/>
          </a:bodyPr>
          <a:lstStyle/>
          <a:p>
            <a:r>
              <a:rPr lang="uk-UA" sz="2800" dirty="0">
                <a:effectLst/>
              </a:rPr>
              <a:t>Розробка нових програм підготовки фахівців</a:t>
            </a:r>
            <a:endParaRPr lang="en-US" sz="2800" dirty="0">
              <a:latin typeface="Candara" panose="020E0502030303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6664" y="1620434"/>
            <a:ext cx="11833992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580" algn="just"/>
            <a:r>
              <a:rPr lang="uk-UA" sz="16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ДВНЗ «Ужгородський національний університет» здійснює освітню діяльність з підготовки фахівців за освітньо-кваліфікаційними рівнями:</a:t>
            </a:r>
            <a:endParaRPr lang="en-US" sz="1400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–"/>
              <a:tabLst>
                <a:tab pos="457200" algn="l"/>
              </a:tabLst>
            </a:pPr>
            <a:r>
              <a:rPr lang="uk-UA" sz="16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«Молодший спеціаліст» – за 8 спеціальностями;</a:t>
            </a:r>
            <a:endParaRPr lang="en-US" sz="1400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–"/>
              <a:tabLst>
                <a:tab pos="457200" algn="l"/>
              </a:tabLst>
            </a:pPr>
            <a:r>
              <a:rPr lang="uk-UA" sz="16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«Бакалавр» – за 43 напрямами підготовки;</a:t>
            </a:r>
            <a:endParaRPr lang="en-US" sz="1400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–"/>
              <a:tabLst>
                <a:tab pos="457200" algn="l"/>
              </a:tabLst>
            </a:pPr>
            <a:r>
              <a:rPr lang="uk-UA" sz="16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«Спеціаліст» – за 48 спеціальностями;</a:t>
            </a:r>
            <a:endParaRPr lang="en-US" sz="1400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–"/>
              <a:tabLst>
                <a:tab pos="457200" algn="l"/>
              </a:tabLst>
            </a:pPr>
            <a:r>
              <a:rPr lang="uk-UA" sz="16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«Магістр» – за 42 спеціальностями</a:t>
            </a:r>
            <a:r>
              <a:rPr lang="uk-UA" sz="1600" dirty="0" smtClean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US" sz="1600" dirty="0" smtClean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–"/>
              <a:tabLst>
                <a:tab pos="457200" algn="l"/>
              </a:tabLst>
            </a:pPr>
            <a:endParaRPr lang="en-US" sz="1400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449580" algn="just"/>
            <a:r>
              <a:rPr lang="uk-UA" sz="1600" b="1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Ліцензовано 4 нові напрями підготовки та 3 спеціальності </a:t>
            </a:r>
            <a:r>
              <a:rPr lang="uk-UA" sz="1600" b="1" dirty="0" smtClean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ОКР</a:t>
            </a:r>
          </a:p>
          <a:p>
            <a:pPr indent="449580" algn="just"/>
            <a:r>
              <a:rPr lang="uk-UA" sz="1600" b="1" dirty="0" smtClean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lang="uk-UA" sz="1600" b="1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Магістр» і «Спеціаліст».</a:t>
            </a:r>
            <a:endParaRPr lang="en-US" sz="1400" b="1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uk-UA" sz="1600" i="1" dirty="0" smtClean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Напрями </a:t>
            </a:r>
            <a:r>
              <a:rPr lang="uk-UA" sz="1600" i="1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підготовки:</a:t>
            </a:r>
            <a:endParaRPr lang="en-US" sz="1400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61950"/>
            <a:r>
              <a:rPr lang="uk-UA" sz="1600" dirty="0" smtClean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6.030503 </a:t>
            </a:r>
            <a:r>
              <a:rPr lang="uk-UA" sz="16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Управління персоналом та економіка праці</a:t>
            </a:r>
            <a:endParaRPr lang="en-US" sz="1400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61950"/>
            <a:r>
              <a:rPr lang="uk-UA" sz="1600" dirty="0" smtClean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6.030302 </a:t>
            </a:r>
            <a:r>
              <a:rPr lang="uk-UA" sz="16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Реклама і зв’язки з громадськістю (за видами діяльності)</a:t>
            </a:r>
            <a:endParaRPr lang="en-US" sz="1400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61950"/>
            <a:r>
              <a:rPr lang="uk-UA" sz="1600" dirty="0" smtClean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6.040302 </a:t>
            </a:r>
            <a:r>
              <a:rPr lang="uk-UA" sz="16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Інформатика</a:t>
            </a:r>
            <a:endParaRPr lang="en-US" sz="1400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61950"/>
            <a:r>
              <a:rPr lang="uk-UA" sz="1600" dirty="0" smtClean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6.140101 </a:t>
            </a:r>
            <a:r>
              <a:rPr lang="uk-UA" sz="1600" dirty="0" err="1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Готельно</a:t>
            </a:r>
            <a:r>
              <a:rPr lang="uk-UA" sz="16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-ресторанна справа</a:t>
            </a:r>
            <a:endParaRPr lang="en-US" sz="1400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61950"/>
            <a:r>
              <a:rPr lang="uk-UA" sz="1600" i="1" dirty="0" smtClean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Спеціальності</a:t>
            </a:r>
            <a:r>
              <a:rPr lang="uk-UA" sz="16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n-US" sz="1400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61950"/>
            <a:r>
              <a:rPr lang="uk-UA" sz="1600" dirty="0" smtClean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7.03020201</a:t>
            </a:r>
            <a:r>
              <a:rPr lang="uk-UA" sz="16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, 8.03020201 Міжнародне право</a:t>
            </a:r>
            <a:endParaRPr lang="en-US" sz="1400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61950"/>
            <a:r>
              <a:rPr lang="uk-UA" sz="1600" dirty="0" smtClean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8.17010101 </a:t>
            </a:r>
            <a:r>
              <a:rPr lang="uk-UA" sz="16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Безпека інформаційних та комунікаційних систем</a:t>
            </a:r>
          </a:p>
          <a:p>
            <a:endParaRPr lang="uk-UA" sz="1600" dirty="0"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6664" y="5722824"/>
            <a:ext cx="1202533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7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УжНУ </a:t>
            </a:r>
            <a:r>
              <a:rPr lang="uk-UA" sz="1700" b="1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отримав ліцензію </a:t>
            </a:r>
            <a:r>
              <a:rPr lang="uk-UA" sz="17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на провадження освітньої діяльності з підготовки до вступу у вищі навчальні заклади громадян України; підготовки фахівців в інтернатурі зі спеціальності «Фармація»; підготовки фахівців в інтернатурі зі спеціальностей «Лікувальна справа», «Стоматологія»; підготовки фахівців в клінічній ординатурі зі спеціальностей «Лікувальна справа», «Стоматологія».</a:t>
            </a:r>
            <a:endParaRPr lang="en-US" sz="1700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623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6768" y="0"/>
            <a:ext cx="3345085" cy="1881611"/>
          </a:xfrm>
          <a:prstGeom prst="rect">
            <a:avLst/>
          </a:prstGeom>
        </p:spPr>
      </p:pic>
      <p:sp>
        <p:nvSpPr>
          <p:cNvPr id="10" name="Title 3"/>
          <p:cNvSpPr>
            <a:spLocks noGrp="1"/>
          </p:cNvSpPr>
          <p:nvPr>
            <p:ph type="title"/>
          </p:nvPr>
        </p:nvSpPr>
        <p:spPr>
          <a:xfrm>
            <a:off x="1485056" y="44624"/>
            <a:ext cx="10659616" cy="1325563"/>
          </a:xfrm>
        </p:spPr>
        <p:txBody>
          <a:bodyPr>
            <a:noAutofit/>
          </a:bodyPr>
          <a:lstStyle/>
          <a:p>
            <a:r>
              <a:rPr lang="uk-UA" sz="2200" dirty="0">
                <a:latin typeface="Candara" panose="020E0502030303020204" pitchFamily="34" charset="0"/>
              </a:rPr>
              <a:t>Удосконалення навчально-методичного забезпечення підготовки фахівців, комп’ютеризація та інформатизація навчально-виховного та управлінського процесу</a:t>
            </a:r>
            <a:endParaRPr lang="en-US" sz="2200" dirty="0">
              <a:latin typeface="Candara" panose="020E0502030303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1344" y="1700808"/>
            <a:ext cx="1158490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uk-UA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проведено оптоволоконні лінії зв’язку до навчально-лабораторного корпусу по вул. Університетській 14, факультету здоров’я людини, біологічного, фізичного, юридичного,  медичного факультетів, АГЧ, бухгалтерії, ректорату;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uk-UA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покращено якість і швидкість </a:t>
            </a:r>
            <a:r>
              <a:rPr lang="en-US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Internet</a:t>
            </a:r>
            <a:r>
              <a:rPr lang="uk-UA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-зв</a:t>
            </a:r>
            <a:r>
              <a:rPr lang="en-US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’</a:t>
            </a:r>
            <a:r>
              <a:rPr lang="uk-UA" dirty="0" err="1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язку</a:t>
            </a:r>
            <a:r>
              <a:rPr lang="uk-UA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для всіх користувачів;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uk-UA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встановлено бездротову мережу </a:t>
            </a:r>
            <a:r>
              <a:rPr lang="uk-UA" dirty="0" err="1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Wi-Fi</a:t>
            </a:r>
            <a:r>
              <a:rPr lang="uk-UA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в навчально-лабораторного корпусу на вул. Університетській 14;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uk-UA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впроваджено електронний </a:t>
            </a:r>
            <a:r>
              <a:rPr lang="uk-UA" dirty="0" err="1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репозитарій</a:t>
            </a:r>
            <a:r>
              <a:rPr lang="uk-UA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наукових публікацій співробітників університету;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uk-UA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впроваджено систему електронного навчання </a:t>
            </a:r>
            <a:r>
              <a:rPr lang="uk-UA" dirty="0" err="1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Moodle</a:t>
            </a:r>
            <a:r>
              <a:rPr lang="uk-UA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uk-UA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розроблено мобільний додаток для ОС </a:t>
            </a:r>
            <a:r>
              <a:rPr lang="en-US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Android </a:t>
            </a:r>
            <a:r>
              <a:rPr lang="uk-UA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для доступу до університетських </a:t>
            </a:r>
            <a:r>
              <a:rPr lang="en-US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Internet </a:t>
            </a:r>
            <a:r>
              <a:rPr lang="uk-UA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ресурсів із планшета чи смартфона;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uk-UA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університет було відзначено найвищою нагородою </a:t>
            </a:r>
            <a:r>
              <a:rPr lang="uk-UA" b="1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Гран-прі виставки</a:t>
            </a:r>
            <a:r>
              <a:rPr lang="uk-UA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в номінації «Підручники нового покоління» на Міжнародній виставці «Освіта і кар’єра» </a:t>
            </a:r>
          </a:p>
        </p:txBody>
      </p:sp>
      <p:pic>
        <p:nvPicPr>
          <p:cNvPr id="6" name="Picture 16" descr="C:\Users\Admin\Documents\IKT\UzhNU_App\Nexus7_device_art\e38f051!!!!!!!!!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456" y="4581128"/>
            <a:ext cx="3566282" cy="23769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F:\fwd\z_kremenem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048" y="4798031"/>
            <a:ext cx="3810000" cy="1943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2982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catur">
  <a:themeElements>
    <a:clrScheme name="Другая 4">
      <a:dk1>
        <a:srgbClr val="000000"/>
      </a:dk1>
      <a:lt1>
        <a:sysClr val="window" lastClr="FFFFFF"/>
      </a:lt1>
      <a:dk2>
        <a:srgbClr val="000000"/>
      </a:dk2>
      <a:lt2>
        <a:srgbClr val="C9C2D1"/>
      </a:lt2>
      <a:accent1>
        <a:srgbClr val="FFC000"/>
      </a:accent1>
      <a:accent2>
        <a:srgbClr val="759A66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catur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  <a:satMod val="110000"/>
              </a:schemeClr>
            </a:gs>
            <a:gs pos="47500">
              <a:schemeClr val="phClr">
                <a:tint val="53000"/>
                <a:satMod val="120000"/>
              </a:schemeClr>
            </a:gs>
            <a:gs pos="58500">
              <a:schemeClr val="phClr">
                <a:tint val="53000"/>
                <a:satMod val="120000"/>
              </a:schemeClr>
            </a:gs>
            <a:gs pos="100000">
              <a:schemeClr val="phClr">
                <a:tint val="90000"/>
                <a:satMod val="110000"/>
              </a:schemeClr>
            </a:gs>
          </a:gsLst>
          <a:lin ang="3600000" scaled="1"/>
        </a:gradFill>
        <a:gradFill rotWithShape="1">
          <a:gsLst>
            <a:gs pos="0">
              <a:schemeClr val="phClr">
                <a:shade val="54000"/>
                <a:satMod val="105000"/>
              </a:schemeClr>
            </a:gs>
            <a:gs pos="47500">
              <a:schemeClr val="phClr">
                <a:shade val="88000"/>
                <a:satMod val="105000"/>
              </a:schemeClr>
            </a:gs>
            <a:gs pos="58500">
              <a:schemeClr val="phClr">
                <a:shade val="88000"/>
                <a:satMod val="105000"/>
              </a:schemeClr>
            </a:gs>
            <a:gs pos="100000">
              <a:schemeClr val="phClr">
                <a:shade val="54000"/>
                <a:satMod val="105000"/>
              </a:schemeClr>
            </a:gs>
          </a:gsLst>
          <a:lin ang="36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82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3600000" algn="r" rotWithShape="0">
              <a:srgbClr val="000000">
                <a:alpha val="30000"/>
              </a:srgbClr>
            </a:outerShdw>
          </a:effectLst>
        </a:effectStyle>
        <a:effectStyle>
          <a:effectLst>
            <a:outerShdw blurRad="63500" dist="25400" dir="3600000" algn="r" rotWithShape="0">
              <a:srgbClr val="000000">
                <a:alpha val="36000"/>
              </a:srgbClr>
            </a:outerShdw>
          </a:effectLst>
          <a:scene3d>
            <a:camera prst="orthographicFront">
              <a:rot lat="0" lon="0" rev="0"/>
            </a:camera>
            <a:lightRig rig="harsh" dir="tl">
              <a:rot lat="0" lon="0" rev="9000000"/>
            </a:lightRig>
          </a:scene3d>
          <a:sp3d prstMaterial="flat">
            <a:bevelT w="38100" h="50800" prst="softRound"/>
          </a:sp3d>
        </a:effectStyle>
        <a:effectStyle>
          <a:effectLst>
            <a:outerShdw blurRad="76200" dist="38100" dir="3600000" algn="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harsh" dir="tl">
              <a:rot lat="0" lon="0" rev="9000000"/>
            </a:lightRig>
          </a:scene3d>
          <a:sp3d contourW="44450" prstMaterial="flat">
            <a:bevelT w="38100" h="50800" prst="softRound"/>
            <a:contourClr>
              <a:schemeClr val="phClr">
                <a:tint val="5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52000"/>
                <a:satMod val="105000"/>
              </a:schemeClr>
            </a:gs>
            <a:gs pos="47500">
              <a:schemeClr val="phClr">
                <a:tint val="90000"/>
                <a:shade val="89000"/>
                <a:satMod val="105000"/>
              </a:schemeClr>
            </a:gs>
            <a:gs pos="58500">
              <a:schemeClr val="phClr">
                <a:tint val="85000"/>
                <a:shade val="89000"/>
                <a:satMod val="105000"/>
              </a:schemeClr>
            </a:gs>
            <a:gs pos="100000">
              <a:schemeClr val="phClr">
                <a:tint val="100000"/>
                <a:shade val="52000"/>
                <a:satMod val="105000"/>
              </a:schemeClr>
            </a:gs>
          </a:gsLst>
          <a:lin ang="36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5000"/>
                <a:satMod val="120000"/>
              </a:schemeClr>
            </a:duotone>
          </a:blip>
          <a:tile tx="0" ty="0" sx="52000" sy="5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TC101790490[[fn=Decatur]]</Template>
  <TotalTime>1738</TotalTime>
  <Words>1372</Words>
  <Application>Microsoft Office PowerPoint</Application>
  <PresentationFormat>Широкоэкранный</PresentationFormat>
  <Paragraphs>234</Paragraphs>
  <Slides>21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33" baseType="lpstr">
      <vt:lpstr>Arial</vt:lpstr>
      <vt:lpstr>Calibri</vt:lpstr>
      <vt:lpstr>Cambria</vt:lpstr>
      <vt:lpstr>Candara</vt:lpstr>
      <vt:lpstr>Consolas</vt:lpstr>
      <vt:lpstr>Courier New</vt:lpstr>
      <vt:lpstr>Tahoma</vt:lpstr>
      <vt:lpstr>Times New Roman</vt:lpstr>
      <vt:lpstr>Wingdings</vt:lpstr>
      <vt:lpstr>Decatur</vt:lpstr>
      <vt:lpstr>Лист</vt:lpstr>
      <vt:lpstr>Chart</vt:lpstr>
      <vt:lpstr>Презентация PowerPoint</vt:lpstr>
      <vt:lpstr>Кількість штатних науково-педагогічних працівників університету</vt:lpstr>
      <vt:lpstr>Динаміка показників підготовки науково-педагогічних кадрів (2009 – 2014 роки)</vt:lpstr>
      <vt:lpstr>Робота спеціалізованих вчених рад</vt:lpstr>
      <vt:lpstr>Станом на 31.12.2014 року в університеті та коледжі навчається 13552 осіб </vt:lpstr>
      <vt:lpstr>За підсумками вступної кампанії 2014 року в Ужгородський національний університет було зараховано 5021 студентів (69 іноземців) </vt:lpstr>
      <vt:lpstr> Об’єми укладених контрактів при вступі на 1-й курс  у 2013-2014 та 2014-2015 н.р. (денна та заочна форми навчання) </vt:lpstr>
      <vt:lpstr>Розробка нових програм підготовки фахівців</vt:lpstr>
      <vt:lpstr>Удосконалення навчально-методичного забезпечення підготовки фахівців, комп’ютеризація та інформатизація навчально-виховного та управлінського процесу</vt:lpstr>
      <vt:lpstr>Наукова тематика та фінансування тем наукових досліджень</vt:lpstr>
      <vt:lpstr>Динаміка обсягів фінансування наукових досліджень в УжНУ</vt:lpstr>
      <vt:lpstr>Національний контактний пункт і перспективи участі УжНУ у програмі «Горизонт-2020»</vt:lpstr>
      <vt:lpstr>Науковий парк «Ужгородський національний університет» </vt:lpstr>
      <vt:lpstr>Центр інновацій та розвитку УжНУ</vt:lpstr>
      <vt:lpstr>Двосторонні партнерські угоди </vt:lpstr>
      <vt:lpstr>Основні результати наукової діяльності у 2014 році</vt:lpstr>
      <vt:lpstr>Використання природного газу в другому півріччі  2013 – 2014 рр.</vt:lpstr>
      <vt:lpstr>Динаміка споживання електроенергії</vt:lpstr>
      <vt:lpstr>Обсяги загального та спеціального фондів університету  в 2013 – 2014 роках (млн. грн.)</vt:lpstr>
      <vt:lpstr>Структура видатків загального фонду млн.грн.</vt:lpstr>
      <vt:lpstr>Дякую за увагу!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Ксюша</dc:creator>
  <cp:lastModifiedBy>Walter</cp:lastModifiedBy>
  <cp:revision>167</cp:revision>
  <dcterms:created xsi:type="dcterms:W3CDTF">2013-04-25T18:48:54Z</dcterms:created>
  <dcterms:modified xsi:type="dcterms:W3CDTF">2015-02-04T08:36:31Z</dcterms:modified>
</cp:coreProperties>
</file>