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slideshow.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0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12B52E2-0301-42BB-95F3-C858BA7D904C}"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7ECDA9DB-FC1B-44AA-AA7E-B077206E2703}"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0B72F75-F7E0-4352-B2EE-0F2618187D8F}"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9BB97C02-9EA7-4951-ABFC-511121D41303}"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A66008A-48B3-49F4-B5B5-C57D48A89089}"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767982E-DB37-435F-A523-AA4D98772B45}"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C326DCAA-9DFE-4D4E-8EFD-D173368A13E2}"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D354EDA9-95E5-4F19-BF3D-98C94A2E11EE}"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7A3BD803-8087-487E-A989-8AD8EB2B66AA}"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6791A4D6-A96F-4026-8DEB-6AF332B131BD}"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A95566C-FE1C-426D-9491-CDB23C2B6723}"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33CE0AB-BE08-4EB4-BC29-A75BC1FA464B}"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fon"/>
          <p:cNvPicPr>
            <a:picLocks noChangeAspect="1" noChangeArrowheads="1"/>
          </p:cNvPicPr>
          <p:nvPr/>
        </p:nvPicPr>
        <p:blipFill>
          <a:blip r:embed="rId2"/>
          <a:srcRect/>
          <a:stretch>
            <a:fillRect/>
          </a:stretch>
        </p:blipFill>
        <p:spPr bwMode="auto">
          <a:xfrm>
            <a:off x="0" y="0"/>
            <a:ext cx="9504363" cy="7100888"/>
          </a:xfrm>
          <a:prstGeom prst="rect">
            <a:avLst/>
          </a:prstGeom>
          <a:noFill/>
        </p:spPr>
      </p:pic>
      <p:sp>
        <p:nvSpPr>
          <p:cNvPr id="2054" name="Rectangle 6"/>
          <p:cNvSpPr>
            <a:spLocks noChangeArrowheads="1"/>
          </p:cNvSpPr>
          <p:nvPr/>
        </p:nvSpPr>
        <p:spPr bwMode="auto">
          <a:xfrm>
            <a:off x="323850" y="130175"/>
            <a:ext cx="8820150" cy="3514725"/>
          </a:xfrm>
          <a:prstGeom prst="rect">
            <a:avLst/>
          </a:prstGeom>
          <a:noFill/>
          <a:ln w="9525">
            <a:noFill/>
            <a:miter lim="800000"/>
            <a:headEnd/>
            <a:tailEnd/>
          </a:ln>
          <a:effectLst/>
        </p:spPr>
        <p:txBody>
          <a:bodyPr anchor="ctr">
            <a:spAutoFit/>
          </a:bodyPr>
          <a:lstStyle/>
          <a:p>
            <a:pPr algn="ctr"/>
            <a:r>
              <a:rPr lang="uk-UA" sz="1600" b="1">
                <a:latin typeface="Times New Roman" pitchFamily="18" charset="0"/>
                <a:cs typeface="Times New Roman" pitchFamily="18" charset="0"/>
              </a:rPr>
              <a:t>Психологічний порадник</a:t>
            </a:r>
            <a:endParaRPr lang="ru-RU" sz="1600"/>
          </a:p>
          <a:p>
            <a:pPr eaLnBrk="0" hangingPunct="0"/>
            <a:r>
              <a:rPr lang="uk-UA" sz="1600" i="1">
                <a:latin typeface="Times New Roman" pitchFamily="18" charset="0"/>
                <a:cs typeface="Times New Roman" pitchFamily="18" charset="0"/>
              </a:rPr>
              <a:t>       Усі ми перебуваємо в абсолютно нових умовах життя, природно, відчуваємо страх та паніку, дехто почувається розгубленим, а особливо – діти. Зараз надзвичайно важливо підтримувати одне одного, вміти заспокоїти людей, які знаходяться поруч, насамперед, дітей.</a:t>
            </a:r>
            <a:endParaRPr lang="ru-RU" sz="1600"/>
          </a:p>
          <a:p>
            <a:pPr eaLnBrk="0" hangingPunct="0"/>
            <a:r>
              <a:rPr lang="uk-UA" sz="1600" i="1">
                <a:latin typeface="Times New Roman" pitchFamily="18" charset="0"/>
                <a:cs typeface="Times New Roman" pitchFamily="18" charset="0"/>
              </a:rPr>
              <a:t>       У воєнний час вкрай складно залишатися спокійним, але панікувати не можна, навпаки, потрібно знати, як впоратися зі стресовою ситуацією.</a:t>
            </a:r>
            <a:endParaRPr lang="ru-RU" sz="1600"/>
          </a:p>
          <a:p>
            <a:pPr eaLnBrk="0" hangingPunct="0"/>
            <a:r>
              <a:rPr lang="uk-UA" sz="1600" i="1">
                <a:latin typeface="Times New Roman" pitchFamily="18" charset="0"/>
                <a:cs typeface="Times New Roman" pitchFamily="18" charset="0"/>
              </a:rPr>
              <a:t>       Ці прості поради, можливо, допоможуть вам стати трохи спокійнішими й навчать справлятися зі своїми емоціями, які в цей момент переповнюють.</a:t>
            </a:r>
            <a:endParaRPr lang="ru-RU" sz="1600"/>
          </a:p>
          <a:p>
            <a:pPr eaLnBrk="0" hangingPunct="0"/>
            <a:r>
              <a:rPr lang="uk-UA" sz="1600" b="1">
                <a:latin typeface="Times New Roman" pitchFamily="18" charset="0"/>
                <a:cs typeface="Times New Roman" pitchFamily="18" charset="0"/>
              </a:rPr>
              <a:t>Як підтримувати близьких під час війни</a:t>
            </a:r>
            <a:endParaRPr lang="ru-RU" sz="1600"/>
          </a:p>
          <a:p>
            <a:pPr eaLnBrk="0" hangingPunct="0"/>
            <a:r>
              <a:rPr lang="uk-UA" sz="1600" b="1">
                <a:latin typeface="Times New Roman" pitchFamily="18" charset="0"/>
                <a:cs typeface="Times New Roman" pitchFamily="18" charset="0"/>
              </a:rPr>
              <a:t>Як впоратися зі стресом під час війни</a:t>
            </a:r>
            <a:endParaRPr lang="ru-RU" sz="1600"/>
          </a:p>
          <a:p>
            <a:pPr eaLnBrk="0" hangingPunct="0"/>
            <a:r>
              <a:rPr lang="uk-UA" sz="1600" b="1">
                <a:latin typeface="Times New Roman" pitchFamily="18" charset="0"/>
                <a:cs typeface="Times New Roman" pitchFamily="18" charset="0"/>
              </a:rPr>
              <a:t>Як говорити з дітьми про військову агресію</a:t>
            </a:r>
            <a:endParaRPr lang="ru-RU" sz="1600"/>
          </a:p>
          <a:p>
            <a:pPr eaLnBrk="0" hangingPunct="0"/>
            <a:r>
              <a:rPr lang="uk-UA" sz="1600" b="1">
                <a:latin typeface="Times New Roman" pitchFamily="18" charset="0"/>
                <a:cs typeface="Times New Roman" pitchFamily="18" charset="0"/>
              </a:rPr>
              <a:t>Що робити у разі панічної атаки</a:t>
            </a:r>
            <a:endParaRPr lang="ru-RU" sz="1600"/>
          </a:p>
          <a:p>
            <a:pPr eaLnBrk="0" hangingPunct="0"/>
            <a:r>
              <a:rPr lang="uk-UA" sz="1600" b="1">
                <a:latin typeface="Times New Roman" pitchFamily="18" charset="0"/>
                <a:cs typeface="Times New Roman" pitchFamily="18" charset="0"/>
              </a:rPr>
              <a:t>Як допомогти літнім людям впоратися із тривожністю</a:t>
            </a:r>
            <a:endParaRPr lang="ru-RU" sz="1600"/>
          </a:p>
          <a:p>
            <a:pPr eaLnBrk="0" hangingPunct="0"/>
            <a:endParaRPr lang="ru-RU" sz="1600"/>
          </a:p>
        </p:txBody>
      </p:sp>
      <p:pic>
        <p:nvPicPr>
          <p:cNvPr id="2053" name="Рисунок 1" descr="C:\Users\Admin\Desktop\1.jpg"/>
          <p:cNvPicPr>
            <a:picLocks noChangeAspect="1" noChangeArrowheads="1"/>
          </p:cNvPicPr>
          <p:nvPr/>
        </p:nvPicPr>
        <p:blipFill>
          <a:blip r:embed="rId3"/>
          <a:srcRect/>
          <a:stretch>
            <a:fillRect/>
          </a:stretch>
        </p:blipFill>
        <p:spPr bwMode="auto">
          <a:xfrm>
            <a:off x="2051050" y="3511550"/>
            <a:ext cx="5514975" cy="3154363"/>
          </a:xfrm>
          <a:prstGeom prst="rect">
            <a:avLst/>
          </a:prstGeom>
          <a:noFill/>
        </p:spPr>
      </p:pic>
      <p:sp>
        <p:nvSpPr>
          <p:cNvPr id="2055" name="Rectangle 7"/>
          <p:cNvSpPr>
            <a:spLocks noChangeArrowheads="1"/>
          </p:cNvSpPr>
          <p:nvPr/>
        </p:nvSpPr>
        <p:spPr bwMode="auto">
          <a:xfrm>
            <a:off x="-80963" y="6013450"/>
            <a:ext cx="184151" cy="549275"/>
          </a:xfrm>
          <a:prstGeom prst="rect">
            <a:avLst/>
          </a:prstGeom>
          <a:noFill/>
          <a:ln w="9525">
            <a:noFill/>
            <a:miter lim="800000"/>
            <a:headEnd/>
            <a:tailEnd/>
          </a:ln>
          <a:effectLst/>
        </p:spPr>
        <p:txBody>
          <a:bodyPr wrap="none" anchor="ctr">
            <a:spAutoFit/>
          </a:bodyPr>
          <a:lstStyle/>
          <a:p>
            <a:r>
              <a:rPr lang="uk-UA" sz="1200" b="1">
                <a:cs typeface="Times New Roman" pitchFamily="18" charset="0"/>
              </a:rPr>
              <a:t/>
            </a:r>
            <a:br>
              <a:rPr lang="uk-UA" sz="1200" b="1">
                <a:cs typeface="Times New Roman" pitchFamily="18" charset="0"/>
              </a:rPr>
            </a:br>
            <a:endParaRPr lang="uk-U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on"/>
          <p:cNvPicPr>
            <a:picLocks noChangeAspect="1" noChangeArrowheads="1"/>
          </p:cNvPicPr>
          <p:nvPr/>
        </p:nvPicPr>
        <p:blipFill>
          <a:blip r:embed="rId2"/>
          <a:srcRect/>
          <a:stretch>
            <a:fillRect/>
          </a:stretch>
        </p:blipFill>
        <p:spPr bwMode="auto">
          <a:xfrm>
            <a:off x="-36513" y="0"/>
            <a:ext cx="9504363" cy="7100888"/>
          </a:xfrm>
          <a:prstGeom prst="rect">
            <a:avLst/>
          </a:prstGeom>
          <a:noFill/>
        </p:spPr>
      </p:pic>
      <p:sp>
        <p:nvSpPr>
          <p:cNvPr id="3076" name="Rectangle 4"/>
          <p:cNvSpPr>
            <a:spLocks noChangeArrowheads="1"/>
          </p:cNvSpPr>
          <p:nvPr/>
        </p:nvSpPr>
        <p:spPr bwMode="auto">
          <a:xfrm>
            <a:off x="611188" y="188913"/>
            <a:ext cx="8243887" cy="4003675"/>
          </a:xfrm>
          <a:prstGeom prst="rect">
            <a:avLst/>
          </a:prstGeom>
          <a:noFill/>
          <a:ln w="9525">
            <a:noFill/>
            <a:miter lim="800000"/>
            <a:headEnd/>
            <a:tailEnd/>
          </a:ln>
          <a:effectLst/>
        </p:spPr>
        <p:txBody>
          <a:bodyPr anchor="ctr">
            <a:spAutoFit/>
          </a:bodyPr>
          <a:lstStyle/>
          <a:p>
            <a:pPr algn="ctr"/>
            <a:r>
              <a:rPr lang="uk-UA" sz="1600" b="1">
                <a:latin typeface="Times New Roman" pitchFamily="18" charset="0"/>
                <a:cs typeface="Times New Roman" pitchFamily="18" charset="0"/>
              </a:rPr>
              <a:t>Як підтримувати близьких під час війни</a:t>
            </a:r>
            <a:endParaRPr lang="ru-RU" sz="1600"/>
          </a:p>
          <a:p>
            <a:pPr eaLnBrk="0" hangingPunct="0"/>
            <a:r>
              <a:rPr lang="uk-UA" sz="1600">
                <a:latin typeface="Times New Roman" pitchFamily="18" charset="0"/>
                <a:cs typeface="Times New Roman" pitchFamily="18" charset="0"/>
              </a:rPr>
              <a:t>Часто у стресовому стані, під час сильної втоми, людям важко приймати підтримку: вони просто не можуть остаточно усвідомити свій стан та потреби.</a:t>
            </a:r>
            <a:endParaRPr lang="ru-RU" sz="1600"/>
          </a:p>
          <a:p>
            <a:pPr eaLnBrk="0" hangingPunct="0"/>
            <a:r>
              <a:rPr lang="uk-UA" sz="1600">
                <a:latin typeface="Times New Roman" pitchFamily="18" charset="0"/>
                <a:cs typeface="Times New Roman" pitchFamily="18" charset="0"/>
              </a:rPr>
              <a:t>Найкраща підтримка – це та, якої людина потребує саме зараз. Тому спочатку потрібно просто запитати: як ти? Як я можу тебе зараз підтримати?</a:t>
            </a:r>
            <a:endParaRPr lang="ru-RU" sz="1600"/>
          </a:p>
          <a:p>
            <a:pPr eaLnBrk="0" hangingPunct="0"/>
            <a:r>
              <a:rPr lang="uk-UA" sz="1600">
                <a:latin typeface="Times New Roman" pitchFamily="18" charset="0"/>
                <a:cs typeface="Times New Roman" pitchFamily="18" charset="0"/>
              </a:rPr>
              <a:t>Потрібно бути готовим до відмови у різкій формі. Реагуємо спокійно та даємо людині видихнути.</a:t>
            </a:r>
            <a:endParaRPr lang="ru-RU" sz="1600"/>
          </a:p>
          <a:p>
            <a:pPr eaLnBrk="0" hangingPunct="0"/>
            <a:r>
              <a:rPr lang="uk-UA" sz="1600">
                <a:latin typeface="Times New Roman" pitchFamily="18" charset="0"/>
                <a:cs typeface="Times New Roman" pitchFamily="18" charset="0"/>
              </a:rPr>
              <a:t>Роздратування може бути маркером того, що людина вже не може толерувати емоції, які її переповнюють. Можна поділитися своїм досвідом вивільнення негативних емоцій та запропонувати спробувати.</a:t>
            </a:r>
            <a:endParaRPr lang="ru-RU" sz="1600"/>
          </a:p>
          <a:p>
            <a:pPr eaLnBrk="0" hangingPunct="0"/>
            <a:r>
              <a:rPr lang="uk-UA" sz="1600">
                <a:latin typeface="Times New Roman" pitchFamily="18" charset="0"/>
                <a:cs typeface="Times New Roman" pitchFamily="18" charset="0"/>
              </a:rPr>
              <a:t>На високому рівні стресу ми можемо забувати про їжу. Тому можна просто запитати, коли людина востаннє їла чи пила, коли спала.</a:t>
            </a:r>
            <a:endParaRPr lang="ru-RU" sz="1600"/>
          </a:p>
          <a:p>
            <a:pPr eaLnBrk="0" hangingPunct="0"/>
            <a:r>
              <a:rPr lang="uk-UA" sz="1600">
                <a:latin typeface="Times New Roman" pitchFamily="18" charset="0"/>
                <a:cs typeface="Times New Roman" pitchFamily="18" charset="0"/>
              </a:rPr>
              <a:t>У деяких ситуаціях надавати підтримку без потреби не варто. Можемо просто заважати. Іноді найкраща підтримка – це ваша власна безпека та здоров'я.</a:t>
            </a:r>
            <a:endParaRPr lang="ru-RU" sz="1600"/>
          </a:p>
          <a:p>
            <a:pPr eaLnBrk="0" hangingPunct="0"/>
            <a:r>
              <a:rPr lang="uk-UA" sz="1600">
                <a:latin typeface="Times New Roman" pitchFamily="18" charset="0"/>
                <a:cs typeface="Times New Roman" pitchFamily="18" charset="0"/>
              </a:rPr>
              <a:t>Добрі слова, слова любові, подяка, приємні спільні спогади – це також може підтримати у скрутну хвилину.</a:t>
            </a:r>
            <a:endParaRPr lang="ru-RU" sz="1600"/>
          </a:p>
        </p:txBody>
      </p:sp>
      <p:pic>
        <p:nvPicPr>
          <p:cNvPr id="3075" name="Рисунок 2" descr="C:\Users\Admin\Desktop\2.jpg"/>
          <p:cNvPicPr>
            <a:picLocks noChangeAspect="1" noChangeArrowheads="1"/>
          </p:cNvPicPr>
          <p:nvPr/>
        </p:nvPicPr>
        <p:blipFill>
          <a:blip r:embed="rId3"/>
          <a:srcRect/>
          <a:stretch>
            <a:fillRect/>
          </a:stretch>
        </p:blipFill>
        <p:spPr bwMode="auto">
          <a:xfrm>
            <a:off x="2627313" y="4173538"/>
            <a:ext cx="3673475" cy="2684462"/>
          </a:xfrm>
          <a:prstGeom prst="rect">
            <a:avLst/>
          </a:prstGeom>
          <a:noFill/>
        </p:spPr>
      </p:pic>
      <p:sp>
        <p:nvSpPr>
          <p:cNvPr id="3077" name="Rectangle 5"/>
          <p:cNvSpPr>
            <a:spLocks noChangeArrowheads="1"/>
          </p:cNvSpPr>
          <p:nvPr/>
        </p:nvSpPr>
        <p:spPr bwMode="auto">
          <a:xfrm>
            <a:off x="2289175" y="6264275"/>
            <a:ext cx="184150" cy="549275"/>
          </a:xfrm>
          <a:prstGeom prst="rect">
            <a:avLst/>
          </a:prstGeom>
          <a:noFill/>
          <a:ln w="9525">
            <a:noFill/>
            <a:miter lim="800000"/>
            <a:headEnd/>
            <a:tailEnd/>
          </a:ln>
          <a:effectLst/>
        </p:spPr>
        <p:txBody>
          <a:bodyPr wrap="none" anchor="ctr">
            <a:spAutoFit/>
          </a:bodyPr>
          <a:lstStyle/>
          <a:p>
            <a:r>
              <a:rPr lang="uk-UA" sz="1200" b="1">
                <a:cs typeface="Times New Roman" pitchFamily="18" charset="0"/>
              </a:rPr>
              <a:t/>
            </a:r>
            <a:br>
              <a:rPr lang="uk-UA" sz="1200" b="1">
                <a:cs typeface="Times New Roman" pitchFamily="18" charset="0"/>
              </a:rPr>
            </a:br>
            <a:endParaRPr lang="uk-U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on"/>
          <p:cNvPicPr>
            <a:picLocks noChangeAspect="1" noChangeArrowheads="1"/>
          </p:cNvPicPr>
          <p:nvPr/>
        </p:nvPicPr>
        <p:blipFill>
          <a:blip r:embed="rId2"/>
          <a:srcRect/>
          <a:stretch>
            <a:fillRect/>
          </a:stretch>
        </p:blipFill>
        <p:spPr bwMode="auto">
          <a:xfrm>
            <a:off x="0" y="-242888"/>
            <a:ext cx="9504363" cy="7100888"/>
          </a:xfrm>
          <a:prstGeom prst="rect">
            <a:avLst/>
          </a:prstGeom>
          <a:noFill/>
        </p:spPr>
      </p:pic>
      <p:sp>
        <p:nvSpPr>
          <p:cNvPr id="4100" name="Rectangle 4"/>
          <p:cNvSpPr>
            <a:spLocks noChangeArrowheads="1"/>
          </p:cNvSpPr>
          <p:nvPr/>
        </p:nvSpPr>
        <p:spPr bwMode="auto">
          <a:xfrm>
            <a:off x="611188" y="0"/>
            <a:ext cx="8532812" cy="3921125"/>
          </a:xfrm>
          <a:prstGeom prst="rect">
            <a:avLst/>
          </a:prstGeom>
          <a:noFill/>
          <a:ln w="9525">
            <a:noFill/>
            <a:miter lim="800000"/>
            <a:headEnd/>
            <a:tailEnd/>
          </a:ln>
          <a:effectLst/>
        </p:spPr>
        <p:txBody>
          <a:bodyPr anchor="ctr">
            <a:spAutoFit/>
          </a:bodyPr>
          <a:lstStyle/>
          <a:p>
            <a:pPr algn="ctr"/>
            <a:r>
              <a:rPr lang="uk-UA" sz="1400" b="1">
                <a:latin typeface="Times New Roman" pitchFamily="18" charset="0"/>
                <a:cs typeface="Times New Roman" pitchFamily="18" charset="0"/>
              </a:rPr>
              <a:t>Як впоратися зі стресом під час війни</a:t>
            </a:r>
            <a:endParaRPr lang="ru-RU" sz="1400"/>
          </a:p>
          <a:p>
            <a:pPr eaLnBrk="0" hangingPunct="0"/>
            <a:r>
              <a:rPr lang="uk-UA" sz="1400">
                <a:latin typeface="Times New Roman" pitchFamily="18" charset="0"/>
                <a:cs typeface="Times New Roman" pitchFamily="18" charset="0"/>
              </a:rPr>
              <a:t>Ми живемо у сховищах, у постійному стресі такої інтенсивності, який неможливо послабити.</a:t>
            </a:r>
            <a:endParaRPr lang="ru-RU" sz="1400"/>
          </a:p>
          <a:p>
            <a:pPr eaLnBrk="0" hangingPunct="0"/>
            <a:r>
              <a:rPr lang="uk-UA" sz="1400">
                <a:latin typeface="Times New Roman" pitchFamily="18" charset="0"/>
                <a:cs typeface="Times New Roman" pitchFamily="18" charset="0"/>
              </a:rPr>
              <a:t>У звичайний час, щоб змінювати своє життя, ми намагаємося звертатися до процесу усвідомлення ситуації, але сьогодні, коли ми ночуємо в підвалі, біжимо до себе додому із закінченням комендантської години, а потім повертаємося назад, така стратегія швидше згубна.</a:t>
            </a:r>
            <a:endParaRPr lang="ru-RU" sz="1400"/>
          </a:p>
          <a:p>
            <a:pPr eaLnBrk="0" hangingPunct="0"/>
            <a:r>
              <a:rPr lang="uk-UA" sz="1400">
                <a:latin typeface="Times New Roman" pitchFamily="18" charset="0"/>
                <a:cs typeface="Times New Roman" pitchFamily="18" charset="0"/>
              </a:rPr>
              <a:t>Мозок хоче захиститися й ці механізми захисту непогано підтримувати, але не пірнати в них.</a:t>
            </a:r>
            <a:endParaRPr lang="ru-RU" sz="1400"/>
          </a:p>
          <a:p>
            <a:pPr eaLnBrk="0" hangingPunct="0"/>
            <a:r>
              <a:rPr lang="uk-UA" sz="1400">
                <a:latin typeface="Times New Roman" pitchFamily="18" charset="0"/>
                <a:cs typeface="Times New Roman" pitchFamily="18" charset="0"/>
              </a:rPr>
              <a:t>Таким чином:</a:t>
            </a:r>
            <a:endParaRPr lang="ru-RU" sz="1400"/>
          </a:p>
          <a:p>
            <a:pPr eaLnBrk="0" hangingPunct="0"/>
            <a:r>
              <a:rPr lang="uk-UA" sz="1400">
                <a:latin typeface="Times New Roman" pitchFamily="18" charset="0"/>
                <a:cs typeface="Times New Roman" pitchFamily="18" charset="0"/>
              </a:rPr>
              <a:t>Замість картинок вибухів із новин краще візуалізувати собі, як буде після того, як усе закінчиться.</a:t>
            </a:r>
            <a:endParaRPr lang="ru-RU" sz="1400"/>
          </a:p>
          <a:p>
            <a:pPr eaLnBrk="0" hangingPunct="0"/>
            <a:r>
              <a:rPr lang="uk-UA" sz="1400">
                <a:latin typeface="Times New Roman" pitchFamily="18" charset="0"/>
                <a:cs typeface="Times New Roman" pitchFamily="18" charset="0"/>
              </a:rPr>
              <a:t>Не хвилюватись про те, на що не можна вплинути.</a:t>
            </a:r>
            <a:endParaRPr lang="ru-RU" sz="1400"/>
          </a:p>
          <a:p>
            <a:pPr eaLnBrk="0" hangingPunct="0"/>
            <a:r>
              <a:rPr lang="uk-UA" sz="1400">
                <a:latin typeface="Times New Roman" pitchFamily="18" charset="0"/>
                <a:cs typeface="Times New Roman" pitchFamily="18" charset="0"/>
              </a:rPr>
              <a:t>Робити все, на що можна вплинути: мити голову, ходити в душ, пити чай і багато води, намагатися їсти, навіть якщо не хочеться, потроху робити щось зі звичного життя.</a:t>
            </a:r>
            <a:endParaRPr lang="ru-RU" sz="1400"/>
          </a:p>
          <a:p>
            <a:pPr eaLnBrk="0" hangingPunct="0"/>
            <a:r>
              <a:rPr lang="uk-UA" sz="1400">
                <a:latin typeface="Times New Roman" pitchFamily="18" charset="0"/>
                <a:cs typeface="Times New Roman" pitchFamily="18" charset="0"/>
              </a:rPr>
              <a:t>Також, по можливості, забезпечити собі безпеку: в укритті чи в квартирі створити максимально можливий затишок.</a:t>
            </a:r>
            <a:endParaRPr lang="ru-RU" sz="1400"/>
          </a:p>
          <a:p>
            <a:pPr eaLnBrk="0" hangingPunct="0"/>
            <a:r>
              <a:rPr lang="uk-UA" sz="1400">
                <a:latin typeface="Times New Roman" pitchFamily="18" charset="0"/>
                <a:cs typeface="Times New Roman" pitchFamily="18" charset="0"/>
              </a:rPr>
              <a:t>Стрес часто осідає затискачами в тілі, ми можемо цього не усвідомлювати, але відчувати, що нас б'є тремтіння, не можемо розслабитися і заснути. З цим можна впоратися, прийнявши гарячий душ, а ще краще – співати чи голосно говорити, не стримувати емоцій, виливати все, що всередині.</a:t>
            </a:r>
            <a:endParaRPr lang="ru-RU" sz="1400"/>
          </a:p>
          <a:p>
            <a:pPr eaLnBrk="0" hangingPunct="0"/>
            <a:r>
              <a:rPr lang="uk-UA" sz="1400">
                <a:latin typeface="Times New Roman" pitchFamily="18" charset="0"/>
                <a:cs typeface="Times New Roman" pitchFamily="18" charset="0"/>
              </a:rPr>
              <a:t>Якщо хочеться плакати – треба плакати, якщо хочеться кричати – треба кричати, якщо хочеться рухатися – може допомогти спорт. Так тіло вихлюпне накопичене напруження і вам вдасться поспати.</a:t>
            </a:r>
            <a:endParaRPr lang="uk-UA" sz="1400"/>
          </a:p>
        </p:txBody>
      </p:sp>
      <p:pic>
        <p:nvPicPr>
          <p:cNvPr id="4099" name="Рисунок 3" descr="C:\Users\Admin\Desktop\3.jpg"/>
          <p:cNvPicPr>
            <a:picLocks noChangeAspect="1" noChangeArrowheads="1"/>
          </p:cNvPicPr>
          <p:nvPr/>
        </p:nvPicPr>
        <p:blipFill>
          <a:blip r:embed="rId3"/>
          <a:srcRect/>
          <a:stretch>
            <a:fillRect/>
          </a:stretch>
        </p:blipFill>
        <p:spPr bwMode="auto">
          <a:xfrm>
            <a:off x="3203575" y="4076700"/>
            <a:ext cx="4349750" cy="250666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fon"/>
          <p:cNvPicPr>
            <a:picLocks noChangeAspect="1" noChangeArrowheads="1"/>
          </p:cNvPicPr>
          <p:nvPr/>
        </p:nvPicPr>
        <p:blipFill>
          <a:blip r:embed="rId2"/>
          <a:srcRect/>
          <a:stretch>
            <a:fillRect/>
          </a:stretch>
        </p:blipFill>
        <p:spPr bwMode="auto">
          <a:xfrm>
            <a:off x="0" y="0"/>
            <a:ext cx="9504363" cy="7100888"/>
          </a:xfrm>
          <a:prstGeom prst="rect">
            <a:avLst/>
          </a:prstGeom>
          <a:noFill/>
        </p:spPr>
      </p:pic>
      <p:sp>
        <p:nvSpPr>
          <p:cNvPr id="5123" name="Rectangle 3"/>
          <p:cNvSpPr>
            <a:spLocks noChangeArrowheads="1"/>
          </p:cNvSpPr>
          <p:nvPr/>
        </p:nvSpPr>
        <p:spPr bwMode="auto">
          <a:xfrm>
            <a:off x="287338" y="-73025"/>
            <a:ext cx="8856662" cy="6829425"/>
          </a:xfrm>
          <a:prstGeom prst="rect">
            <a:avLst/>
          </a:prstGeom>
          <a:noFill/>
          <a:ln w="9525">
            <a:noFill/>
            <a:miter lim="800000"/>
            <a:headEnd/>
            <a:tailEnd/>
          </a:ln>
          <a:effectLst/>
        </p:spPr>
        <p:txBody>
          <a:bodyPr anchor="ctr">
            <a:spAutoFit/>
          </a:bodyPr>
          <a:lstStyle/>
          <a:p>
            <a:pPr algn="ctr"/>
            <a:r>
              <a:rPr lang="uk-UA" sz="1200" b="1"/>
              <a:t>Як говорити з дітьми про військову агресію.</a:t>
            </a:r>
            <a:endParaRPr lang="ru-RU" sz="1200"/>
          </a:p>
          <a:p>
            <a:r>
              <a:rPr lang="uk-UA" sz="1200"/>
              <a:t>На фоні загострення російсько-української війни, діти схильні до емоційного сприйняття інформації не менше, аніж дорослі. Необхідно пояснити дитині складність ситуації, розказати, що сталося те, чого ми боялися, тому важливо бути зібраними та допомагати одне одному.</a:t>
            </a:r>
            <a:endParaRPr lang="ru-RU" sz="1200"/>
          </a:p>
          <a:p>
            <a:r>
              <a:rPr lang="uk-UA" sz="1200"/>
              <a:t>Варто дитині завжди говорити правду, але без паніки та надмірних емоцій. </a:t>
            </a:r>
            <a:endParaRPr lang="ru-RU" sz="1200"/>
          </a:p>
          <a:p>
            <a:r>
              <a:rPr lang="uk-UA" sz="1200"/>
              <a:t>«Що б це не було (чи повідомлення про замінування, чи звук сирени, чи просто обговорення теми війни), єдиний принцип – це говорити правду». Не треба ніколи нічого приховувати чи ще гірше – вигадувати. Варто правильно підібрати слова, які будуть зрозумілі дитині відповідно до її вікового розвитку.</a:t>
            </a:r>
            <a:endParaRPr lang="ru-RU" sz="1200"/>
          </a:p>
          <a:p>
            <a:r>
              <a:rPr lang="uk-UA" sz="1200"/>
              <a:t>Найкращий варіант – якщо говорити з дітьми про війну будуть батьки. Але звичайно, що школа чи садок також не може бути осторонь. Якщо йдеться про зовсім маленьких дітей, дошкільнят, то до них добре доводити інформацію через казки (навіть на прикладі найпростішої казки «Коза-дереза» можна пояснити дитині, наскільки небезпечно є пускати чужого у свою домівку). Також можна грати в настільні ігри, малювати, грати у слова, ігри в телефоні, у яких залучене просторове сприйняття (наприклад, Тетрис).</a:t>
            </a:r>
            <a:endParaRPr lang="ru-RU" sz="1200"/>
          </a:p>
          <a:p>
            <a:r>
              <a:rPr lang="uk-UA" sz="1200"/>
              <a:t>Окрім того, схожі історії можна моделювати самим батькам. Головне – має бути навчальне спрямування. </a:t>
            </a:r>
            <a:endParaRPr lang="ru-RU" sz="1200"/>
          </a:p>
          <a:p>
            <a:r>
              <a:rPr lang="uk-UA" sz="1200"/>
              <a:t>Пограти в рольові ігри, в яких можна передбачити поведінку кожного з героїв. Що варто в цій історії робити й до кого звертатись.</a:t>
            </a:r>
            <a:endParaRPr lang="ru-RU" sz="1200"/>
          </a:p>
          <a:p>
            <a:r>
              <a:rPr lang="uk-UA" sz="1200"/>
              <a:t>Дітям з першого класу можна говорити, що батьки до всього готові, якщо скажімо збирають «тривожну валізу».  Пояснити дитині, що мають все необхідне на будь-який випадок. Нагадати, що поряд є укриття, і там можна сховатись. </a:t>
            </a:r>
            <a:endParaRPr lang="ru-RU" sz="1200"/>
          </a:p>
          <a:p>
            <a:r>
              <a:rPr lang="uk-UA" sz="1200"/>
              <a:t>Стосовно старших дітей треба пояснити, що краще підійти до дорослих і розпитати, скажімо: «Я прочитав це, поясніть про що йдеться? Чи можна цьому вірити чи ні?» (саме батькам треба в першу чергу переосмислювати новини, які вони черпають з інтернет-простору і правильно визначати, з яких джерел вони беруть відповідну інформацію – аби транслювати дітям лише офіційну і перевірену інформацію).</a:t>
            </a:r>
            <a:endParaRPr lang="ru-RU" sz="1200"/>
          </a:p>
          <a:p>
            <a:r>
              <a:rPr lang="uk-UA" sz="1200"/>
              <a:t>Якщо спілкуєтеся з підлітком – також дуже важливо навчати його, де шукати перевірену інформацію, та ділитися джерелами для її пошуку. </a:t>
            </a:r>
            <a:endParaRPr lang="ru-RU" sz="1200"/>
          </a:p>
          <a:p>
            <a:r>
              <a:rPr lang="uk-UA" sz="1100"/>
              <a:t>Дорослому потрібно продемонструвати надійність: варто сказати дитині, </a:t>
            </a:r>
            <a:endParaRPr lang="en-US" sz="1100"/>
          </a:p>
          <a:p>
            <a:r>
              <a:rPr lang="uk-UA" sz="1100"/>
              <a:t>що ви зробите все, щоб захистити себе і її від небезпеки, і що наша армія</a:t>
            </a:r>
            <a:endParaRPr lang="en-US" sz="1100"/>
          </a:p>
          <a:p>
            <a:r>
              <a:rPr lang="uk-UA" sz="1100"/>
              <a:t>на варті та дасть відсіч. Для дитини дошкільного віку свої слова про захист </a:t>
            </a:r>
            <a:endParaRPr lang="en-US" sz="1100"/>
          </a:p>
          <a:p>
            <a:r>
              <a:rPr lang="uk-UA" sz="1100"/>
              <a:t>і безпеку можна підкріпити обіймами. Підлітки ж, навпаки,</a:t>
            </a:r>
            <a:endParaRPr lang="en-US" sz="1100"/>
          </a:p>
          <a:p>
            <a:r>
              <a:rPr lang="uk-UA" sz="1100"/>
              <a:t>можуть сприймати обійми, як слабкість.</a:t>
            </a:r>
            <a:endParaRPr lang="ru-RU" sz="1100"/>
          </a:p>
          <a:p>
            <a:r>
              <a:rPr lang="uk-UA" sz="1100"/>
              <a:t>Обговорюйте з дитиною правила «цивільної оборони». Слід пояснити дитині,</a:t>
            </a:r>
            <a:endParaRPr lang="en-US" sz="1100"/>
          </a:p>
          <a:p>
            <a:r>
              <a:rPr lang="uk-UA" sz="1100"/>
              <a:t> що зараз дуже важливо слухатися старших – учителя, батька, маму, </a:t>
            </a:r>
            <a:endParaRPr lang="en-US" sz="1100"/>
          </a:p>
          <a:p>
            <a:r>
              <a:rPr lang="uk-UA" sz="1100"/>
              <a:t>не сперечатися з дорослими та слідувати за тим, хто відповідальний за безпеку.</a:t>
            </a:r>
            <a:endParaRPr lang="ru-RU" sz="1100"/>
          </a:p>
          <a:p>
            <a:r>
              <a:rPr lang="uk-UA" sz="1100"/>
              <a:t>Також домовтеся та навчіть дитину, де вона може зустрітися з вами або іншими</a:t>
            </a:r>
            <a:endParaRPr lang="en-US" sz="1100"/>
          </a:p>
          <a:p>
            <a:r>
              <a:rPr lang="uk-UA" sz="1100"/>
              <a:t>родичами, де переховуватися, якщо буде втрачено мобільний зв’язок.</a:t>
            </a:r>
            <a:endParaRPr lang="ru-RU" sz="1100"/>
          </a:p>
          <a:p>
            <a:r>
              <a:rPr lang="uk-UA" sz="1100"/>
              <a:t>Про війну говорити треба. Варто звертатись до історії й казати про те, </a:t>
            </a:r>
            <a:endParaRPr lang="en-US" sz="1100"/>
          </a:p>
          <a:p>
            <a:r>
              <a:rPr lang="uk-UA" sz="1100"/>
              <a:t>що Україна у своїй історії вже пережила низку воєн. Можна розповідати </a:t>
            </a:r>
            <a:endParaRPr lang="en-US" sz="1100"/>
          </a:p>
          <a:p>
            <a:r>
              <a:rPr lang="uk-UA" sz="1100"/>
              <a:t>спогади родичів. Такі життєві історії дітей можуть заспокоїти. Пояснювати,</a:t>
            </a:r>
            <a:endParaRPr lang="en-US" sz="1100"/>
          </a:p>
          <a:p>
            <a:r>
              <a:rPr lang="uk-UA" sz="1100"/>
              <a:t> що такі ситуації стаються, і так буває, що хтось на когось нападає. </a:t>
            </a:r>
          </a:p>
        </p:txBody>
      </p:sp>
      <p:pic>
        <p:nvPicPr>
          <p:cNvPr id="5124" name="Picture 4" descr="IMG-20220307-WA0003"/>
          <p:cNvPicPr>
            <a:picLocks noChangeAspect="1" noChangeArrowheads="1"/>
          </p:cNvPicPr>
          <p:nvPr/>
        </p:nvPicPr>
        <p:blipFill>
          <a:blip r:embed="rId3"/>
          <a:srcRect/>
          <a:stretch>
            <a:fillRect/>
          </a:stretch>
        </p:blipFill>
        <p:spPr bwMode="auto">
          <a:xfrm>
            <a:off x="5724525" y="4365625"/>
            <a:ext cx="3600450" cy="2438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fon"/>
          <p:cNvPicPr>
            <a:picLocks noChangeAspect="1" noChangeArrowheads="1"/>
          </p:cNvPicPr>
          <p:nvPr/>
        </p:nvPicPr>
        <p:blipFill>
          <a:blip r:embed="rId2"/>
          <a:srcRect/>
          <a:stretch>
            <a:fillRect/>
          </a:stretch>
        </p:blipFill>
        <p:spPr bwMode="auto">
          <a:xfrm>
            <a:off x="0" y="-26988"/>
            <a:ext cx="9504363" cy="7100888"/>
          </a:xfrm>
          <a:prstGeom prst="rect">
            <a:avLst/>
          </a:prstGeom>
          <a:noFill/>
        </p:spPr>
      </p:pic>
      <p:sp>
        <p:nvSpPr>
          <p:cNvPr id="6148" name="Rectangle 4"/>
          <p:cNvSpPr>
            <a:spLocks noChangeArrowheads="1"/>
          </p:cNvSpPr>
          <p:nvPr/>
        </p:nvSpPr>
        <p:spPr bwMode="auto">
          <a:xfrm>
            <a:off x="0" y="188913"/>
            <a:ext cx="9396413" cy="4108450"/>
          </a:xfrm>
          <a:prstGeom prst="rect">
            <a:avLst/>
          </a:prstGeom>
          <a:noFill/>
          <a:ln w="9525">
            <a:noFill/>
            <a:miter lim="800000"/>
            <a:headEnd/>
            <a:tailEnd/>
          </a:ln>
          <a:effectLst/>
        </p:spPr>
        <p:txBody>
          <a:bodyPr anchor="ctr">
            <a:spAutoFit/>
          </a:bodyPr>
          <a:lstStyle/>
          <a:p>
            <a:r>
              <a:rPr lang="uk-UA" sz="1200">
                <a:latin typeface="Times New Roman" pitchFamily="18" charset="0"/>
                <a:cs typeface="Times New Roman" pitchFamily="18" charset="0"/>
              </a:rPr>
              <a:t>Дуже важливо батькам контролювати свій емоційний стан. Коли хтось не може стримати своїх емоцій, хай краще інші особи з сім'ї висвітлять усю ситуацію. Але це не має бути катастрофізація, що «все погано». Це мають бути чіткі правила поведінки. Важливо дитині пояснити, що у такій ситуації маємо бути більш обережними, ніж зазвичай. </a:t>
            </a:r>
            <a:endParaRPr lang="ru-RU" sz="1200"/>
          </a:p>
          <a:p>
            <a:pPr eaLnBrk="0" hangingPunct="0"/>
            <a:r>
              <a:rPr lang="uk-UA" sz="1200">
                <a:latin typeface="Times New Roman" pitchFamily="18" charset="0"/>
                <a:cs typeface="Times New Roman" pitchFamily="18" charset="0"/>
              </a:rPr>
              <a:t>Треба нагадувати, що не можна піднімати нічого на вулиці – незнайомі речі, навіть якщо ці речі залишені в класі, чи діти їх знайшли на подвір'ї школи, чи в туалеті. Натомість потрібно обов'язково повідомити дорослим, чи підійти до охоронця і сказати про те, що побачили. </a:t>
            </a:r>
            <a:endParaRPr lang="ru-RU" sz="1200"/>
          </a:p>
          <a:p>
            <a:pPr eaLnBrk="0" hangingPunct="0"/>
            <a:r>
              <a:rPr lang="uk-UA" sz="1200">
                <a:latin typeface="Times New Roman" pitchFamily="18" charset="0"/>
                <a:cs typeface="Times New Roman" pitchFamily="18" charset="0"/>
              </a:rPr>
              <a:t>Під час звуку сирен у дитини в особливому навантаженні перебуває аудіальний канал сприймання, тому його потрібно чимось «зайняти». Для цього можна співати хором, слухати в навушниках аудіоказки та музику, взяти з собою гітару та влаштувати для всіх концерт.</a:t>
            </a:r>
            <a:endParaRPr lang="ru-RU" sz="1200"/>
          </a:p>
          <a:p>
            <a:pPr eaLnBrk="0" hangingPunct="0"/>
            <a:r>
              <a:rPr lang="uk-UA" sz="1200">
                <a:latin typeface="Times New Roman" pitchFamily="18" charset="0"/>
                <a:cs typeface="Times New Roman" pitchFamily="18" charset="0"/>
              </a:rPr>
              <a:t>Ще кілька речей, як можна відвернути увагу дитини</a:t>
            </a:r>
            <a:endParaRPr lang="ru-RU" sz="1200"/>
          </a:p>
          <a:p>
            <a:pPr eaLnBrk="0" hangingPunct="0"/>
            <a:r>
              <a:rPr lang="uk-UA" sz="1200">
                <a:latin typeface="Times New Roman" pitchFamily="18" charset="0"/>
                <a:cs typeface="Times New Roman" pitchFamily="18" charset="0"/>
              </a:rPr>
              <a:t>Обіймайте дитину, жартуйте з нею.</a:t>
            </a:r>
            <a:endParaRPr lang="ru-RU" sz="1200"/>
          </a:p>
          <a:p>
            <a:pPr eaLnBrk="0" hangingPunct="0"/>
            <a:r>
              <a:rPr lang="uk-UA" sz="1200">
                <a:latin typeface="Times New Roman" pitchFamily="18" charset="0"/>
                <a:cs typeface="Times New Roman" pitchFamily="18" charset="0"/>
              </a:rPr>
              <a:t>Поїть дитину теплими напоями, годуйте її чимось смачненьким.</a:t>
            </a:r>
            <a:endParaRPr lang="ru-RU" sz="1200"/>
          </a:p>
          <a:p>
            <a:pPr eaLnBrk="0" hangingPunct="0"/>
            <a:r>
              <a:rPr lang="uk-UA" sz="1200">
                <a:latin typeface="Times New Roman" pitchFamily="18" charset="0"/>
                <a:cs typeface="Times New Roman" pitchFamily="18" charset="0"/>
              </a:rPr>
              <a:t>Виконуйте разом із дитиною рутинні справи.</a:t>
            </a:r>
            <a:endParaRPr lang="ru-RU" sz="1200"/>
          </a:p>
          <a:p>
            <a:pPr eaLnBrk="0" hangingPunct="0"/>
            <a:r>
              <a:rPr lang="uk-UA" sz="1200">
                <a:latin typeface="Times New Roman" pitchFamily="18" charset="0"/>
                <a:cs typeface="Times New Roman" pitchFamily="18" charset="0"/>
              </a:rPr>
              <a:t>Вмикайте мультики, серіали, розповідайте казки, історії, читайте дітям вголос.</a:t>
            </a:r>
            <a:endParaRPr lang="ru-RU" sz="1200"/>
          </a:p>
          <a:p>
            <a:pPr eaLnBrk="0" hangingPunct="0"/>
            <a:r>
              <a:rPr lang="uk-UA" sz="1200">
                <a:latin typeface="Times New Roman" pitchFamily="18" charset="0"/>
                <a:cs typeface="Times New Roman" pitchFamily="18" charset="0"/>
              </a:rPr>
              <a:t>Пояснюйте дитині про важливість бути зібраними та допомагати одне одному.</a:t>
            </a:r>
            <a:endParaRPr lang="ru-RU" sz="1200"/>
          </a:p>
          <a:p>
            <a:pPr eaLnBrk="0" hangingPunct="0"/>
            <a:r>
              <a:rPr lang="uk-UA" sz="1200">
                <a:latin typeface="Times New Roman" pitchFamily="18" charset="0"/>
                <a:cs typeface="Times New Roman" pitchFamily="18" charset="0"/>
              </a:rPr>
              <a:t>Довірте дитині посильне для неї відповідальне завдання, яке їй до снаги, наприклад, доручити дитині завдання слідкувати за іграшкою.</a:t>
            </a:r>
            <a:endParaRPr lang="ru-RU" sz="1200"/>
          </a:p>
          <a:p>
            <a:pPr eaLnBrk="0" hangingPunct="0"/>
            <a:r>
              <a:rPr lang="uk-UA" sz="1200">
                <a:latin typeface="Times New Roman" pitchFamily="18" charset="0"/>
                <a:cs typeface="Times New Roman" pitchFamily="18" charset="0"/>
              </a:rPr>
              <a:t>Доручіть дитині певну функцію чи роль. Можна попросити дитину створити казку про якогось персонажа, уявити себе журналістом та провести репортаж із події тощо.</a:t>
            </a:r>
            <a:endParaRPr lang="ru-RU" sz="1200"/>
          </a:p>
          <a:p>
            <a:pPr eaLnBrk="0" hangingPunct="0"/>
            <a:r>
              <a:rPr lang="uk-UA" sz="1200">
                <a:latin typeface="Times New Roman" pitchFamily="18" charset="0"/>
                <a:cs typeface="Times New Roman" pitchFamily="18" charset="0"/>
              </a:rPr>
              <a:t>Дозволяйте дитині вивільняти ненависть та злість. Зараз і для дорослих, і для дітей виявляти злість (ненавидіти, лаятися, кричати) – це здорова реакція. Тому дорослим потрібно дозволяти собі й близьким, зокрема й дітям, це робити. Це варто проводити в ігровій формі. Можна застосовувати гру «Злий бобер» (придумати злу тваринку і поводитися так, як, на нашу думку, може себе вести ця тваринка. Потім перетворитися на добру тваринку. Потім – на людину) або кричати в «мішечок для криків» або стаканчик. Але після вивільнення ненависті та злості слід переключитися на щось добре й позитивне: на обійми, теплий чай, добрі слова одне одному.</a:t>
            </a:r>
            <a:endParaRPr lang="ru-RU" sz="1200"/>
          </a:p>
          <a:p>
            <a:pPr eaLnBrk="0" hangingPunct="0"/>
            <a:r>
              <a:rPr lang="uk-UA" sz="1200">
                <a:latin typeface="Times New Roman" pitchFamily="18" charset="0"/>
                <a:cs typeface="Times New Roman" pitchFamily="18" charset="0"/>
              </a:rPr>
              <a:t>Сльози та плач – теж нормально в цій ситуації, тому дайте дитині виплакатися. Після емоційного вивільнення дитині буде легше заснути. </a:t>
            </a:r>
            <a:endParaRPr lang="ru-RU" sz="1200"/>
          </a:p>
        </p:txBody>
      </p:sp>
      <p:pic>
        <p:nvPicPr>
          <p:cNvPr id="6147" name="Рисунок 4" descr="C:\Users\Admin\Desktop\4.jpg"/>
          <p:cNvPicPr>
            <a:picLocks noChangeAspect="1" noChangeArrowheads="1"/>
          </p:cNvPicPr>
          <p:nvPr/>
        </p:nvPicPr>
        <p:blipFill>
          <a:blip r:embed="rId3"/>
          <a:srcRect/>
          <a:stretch>
            <a:fillRect/>
          </a:stretch>
        </p:blipFill>
        <p:spPr bwMode="auto">
          <a:xfrm>
            <a:off x="2916238" y="4456113"/>
            <a:ext cx="4176712" cy="2401887"/>
          </a:xfrm>
          <a:prstGeom prst="rect">
            <a:avLst/>
          </a:prstGeom>
          <a:noFill/>
        </p:spPr>
      </p:pic>
      <p:sp>
        <p:nvSpPr>
          <p:cNvPr id="6149" name="Rectangle 5"/>
          <p:cNvSpPr>
            <a:spLocks noChangeArrowheads="1"/>
          </p:cNvSpPr>
          <p:nvPr/>
        </p:nvSpPr>
        <p:spPr bwMode="auto">
          <a:xfrm>
            <a:off x="-153988" y="6327775"/>
            <a:ext cx="184151" cy="549275"/>
          </a:xfrm>
          <a:prstGeom prst="rect">
            <a:avLst/>
          </a:prstGeom>
          <a:noFill/>
          <a:ln w="9525">
            <a:noFill/>
            <a:miter lim="800000"/>
            <a:headEnd/>
            <a:tailEnd/>
          </a:ln>
          <a:effectLst/>
        </p:spPr>
        <p:txBody>
          <a:bodyPr wrap="none" anchor="ctr">
            <a:spAutoFit/>
          </a:bodyPr>
          <a:lstStyle/>
          <a:p>
            <a:pPr algn="ctr"/>
            <a:r>
              <a:rPr lang="uk-UA" sz="1200" b="1">
                <a:latin typeface="Times New Roman" pitchFamily="18" charset="0"/>
                <a:cs typeface="Times New Roman" pitchFamily="18" charset="0"/>
              </a:rPr>
              <a:t/>
            </a:r>
            <a:br>
              <a:rPr lang="uk-UA" sz="1200" b="1">
                <a:latin typeface="Times New Roman" pitchFamily="18" charset="0"/>
                <a:cs typeface="Times New Roman" pitchFamily="18" charset="0"/>
              </a:rPr>
            </a:br>
            <a:endParaRPr lang="uk-U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fon"/>
          <p:cNvPicPr>
            <a:picLocks noChangeAspect="1" noChangeArrowheads="1"/>
          </p:cNvPicPr>
          <p:nvPr/>
        </p:nvPicPr>
        <p:blipFill>
          <a:blip r:embed="rId2"/>
          <a:srcRect/>
          <a:stretch>
            <a:fillRect/>
          </a:stretch>
        </p:blipFill>
        <p:spPr bwMode="auto">
          <a:xfrm>
            <a:off x="0" y="-26988"/>
            <a:ext cx="9504363" cy="7100888"/>
          </a:xfrm>
          <a:prstGeom prst="rect">
            <a:avLst/>
          </a:prstGeom>
          <a:noFill/>
        </p:spPr>
      </p:pic>
      <p:sp>
        <p:nvSpPr>
          <p:cNvPr id="7173" name="Rectangle 5"/>
          <p:cNvSpPr>
            <a:spLocks noChangeArrowheads="1"/>
          </p:cNvSpPr>
          <p:nvPr/>
        </p:nvSpPr>
        <p:spPr bwMode="auto">
          <a:xfrm>
            <a:off x="-153988" y="6327775"/>
            <a:ext cx="184151" cy="549275"/>
          </a:xfrm>
          <a:prstGeom prst="rect">
            <a:avLst/>
          </a:prstGeom>
          <a:noFill/>
          <a:ln w="9525">
            <a:noFill/>
            <a:miter lim="800000"/>
            <a:headEnd/>
            <a:tailEnd/>
          </a:ln>
          <a:effectLst/>
        </p:spPr>
        <p:txBody>
          <a:bodyPr wrap="none" anchor="ctr">
            <a:spAutoFit/>
          </a:bodyPr>
          <a:lstStyle/>
          <a:p>
            <a:pPr algn="ctr"/>
            <a:r>
              <a:rPr lang="uk-UA" sz="1200" b="1">
                <a:latin typeface="Times New Roman" pitchFamily="18" charset="0"/>
                <a:cs typeface="Times New Roman" pitchFamily="18" charset="0"/>
              </a:rPr>
              <a:t/>
            </a:r>
            <a:br>
              <a:rPr lang="uk-UA" sz="1200" b="1">
                <a:latin typeface="Times New Roman" pitchFamily="18" charset="0"/>
                <a:cs typeface="Times New Roman" pitchFamily="18" charset="0"/>
              </a:rPr>
            </a:br>
            <a:endParaRPr lang="uk-UA"/>
          </a:p>
        </p:txBody>
      </p:sp>
      <p:sp>
        <p:nvSpPr>
          <p:cNvPr id="7175" name="Rectangle 7"/>
          <p:cNvSpPr>
            <a:spLocks noChangeArrowheads="1"/>
          </p:cNvSpPr>
          <p:nvPr/>
        </p:nvSpPr>
        <p:spPr bwMode="auto">
          <a:xfrm>
            <a:off x="250825" y="44450"/>
            <a:ext cx="9074150" cy="4346575"/>
          </a:xfrm>
          <a:prstGeom prst="rect">
            <a:avLst/>
          </a:prstGeom>
          <a:noFill/>
          <a:ln w="9525">
            <a:noFill/>
            <a:miter lim="800000"/>
            <a:headEnd/>
            <a:tailEnd/>
          </a:ln>
          <a:effectLst/>
        </p:spPr>
        <p:txBody>
          <a:bodyPr anchor="ctr">
            <a:spAutoFit/>
          </a:bodyPr>
          <a:lstStyle/>
          <a:p>
            <a:pPr algn="ctr"/>
            <a:r>
              <a:rPr lang="uk-UA" sz="1400" b="1">
                <a:latin typeface="Times New Roman" pitchFamily="18" charset="0"/>
                <a:cs typeface="Times New Roman" pitchFamily="18" charset="0"/>
              </a:rPr>
              <a:t>Що робити у разі панічної атаки</a:t>
            </a:r>
            <a:endParaRPr lang="ru-RU" sz="1400"/>
          </a:p>
          <a:p>
            <a:pPr eaLnBrk="0" hangingPunct="0"/>
            <a:r>
              <a:rPr lang="uk-UA" sz="1400">
                <a:latin typeface="Times New Roman" pitchFamily="18" charset="0"/>
                <a:cs typeface="Times New Roman" pitchFamily="18" charset="0"/>
              </a:rPr>
              <a:t>Панічна атака – це раптовий напад неконтрольованого страху, який супроводжується погіршенням самопочуття. Від панічних атак не помирають. Головне – знати, як діяти, аби не травмуватися.  Панічна атака розвивається за кілька секунд і може тривати близько 20 хвилин.</a:t>
            </a:r>
            <a:endParaRPr lang="ru-RU" sz="1400"/>
          </a:p>
          <a:p>
            <a:pPr eaLnBrk="0" hangingPunct="0"/>
            <a:r>
              <a:rPr lang="uk-UA" sz="1400">
                <a:latin typeface="Times New Roman" pitchFamily="18" charset="0"/>
                <a:cs typeface="Times New Roman" pitchFamily="18" charset="0"/>
              </a:rPr>
              <a:t>Покладіть руку на живіт, приблизно на 3 пальці нижче сонячного сплетіння та постукайте по цьому місцю.</a:t>
            </a:r>
            <a:endParaRPr lang="ru-RU" sz="1400"/>
          </a:p>
          <a:p>
            <a:pPr eaLnBrk="0" hangingPunct="0"/>
            <a:r>
              <a:rPr lang="uk-UA" sz="1400">
                <a:latin typeface="Times New Roman" pitchFamily="18" charset="0"/>
                <a:cs typeface="Times New Roman" pitchFamily="18" charset="0"/>
              </a:rPr>
              <a:t>Потріть кінчик носа.</a:t>
            </a:r>
            <a:endParaRPr lang="ru-RU" sz="1400"/>
          </a:p>
          <a:p>
            <a:pPr eaLnBrk="0" hangingPunct="0"/>
            <a:r>
              <a:rPr lang="uk-UA" sz="1400">
                <a:latin typeface="Times New Roman" pitchFamily="18" charset="0"/>
                <a:cs typeface="Times New Roman" pitchFamily="18" charset="0"/>
              </a:rPr>
              <a:t>Надавіть несильно на очні яблука з двох боків.</a:t>
            </a:r>
            <a:endParaRPr lang="ru-RU" sz="1400"/>
          </a:p>
          <a:p>
            <a:pPr eaLnBrk="0" hangingPunct="0"/>
            <a:r>
              <a:rPr lang="uk-UA" sz="1400">
                <a:latin typeface="Times New Roman" pitchFamily="18" charset="0"/>
                <a:cs typeface="Times New Roman" pitchFamily="18" charset="0"/>
              </a:rPr>
              <a:t>Якщо є, де лягти, ляжте на спину і зробіть рухи ногами - як велосипедні.</a:t>
            </a:r>
            <a:endParaRPr lang="ru-RU" sz="1400"/>
          </a:p>
          <a:p>
            <a:pPr eaLnBrk="0" hangingPunct="0"/>
            <a:r>
              <a:rPr lang="uk-UA" sz="1400">
                <a:latin typeface="Times New Roman" pitchFamily="18" charset="0"/>
                <a:cs typeface="Times New Roman" pitchFamily="18" charset="0"/>
              </a:rPr>
              <a:t>Сконцентруйтеся на диханні – одну руку складіть, як човник, і накрийте нею губи, іншу руку покладіть на живіт. Видих - рука йде вниз до грудей, вдих – рука підіймається до рота.</a:t>
            </a:r>
            <a:endParaRPr lang="ru-RU" sz="1400"/>
          </a:p>
          <a:p>
            <a:pPr eaLnBrk="0" hangingPunct="0"/>
            <a:r>
              <a:rPr lang="uk-UA" sz="1400">
                <a:latin typeface="Times New Roman" pitchFamily="18" charset="0"/>
                <a:cs typeface="Times New Roman" pitchFamily="18" charset="0"/>
              </a:rPr>
              <a:t>Допомагає ще вода із содою - гаряча вода й одна чайна ложка соди. Зробіть один-два ковтки - більше не треба.</a:t>
            </a:r>
            <a:endParaRPr lang="ru-RU" sz="1400"/>
          </a:p>
          <a:p>
            <a:pPr eaLnBrk="0" hangingPunct="0"/>
            <a:r>
              <a:rPr lang="uk-UA" sz="1400">
                <a:latin typeface="Times New Roman" pitchFamily="18" charset="0"/>
                <a:cs typeface="Times New Roman" pitchFamily="18" charset="0"/>
              </a:rPr>
              <a:t>Змащуйте губи, сполощіть рот водою.</a:t>
            </a:r>
            <a:endParaRPr lang="ru-RU" sz="1400"/>
          </a:p>
          <a:p>
            <a:pPr eaLnBrk="0" hangingPunct="0"/>
            <a:r>
              <a:rPr lang="uk-UA" sz="1400">
                <a:latin typeface="Times New Roman" pitchFamily="18" charset="0"/>
                <a:cs typeface="Times New Roman" pitchFamily="18" charset="0"/>
              </a:rPr>
              <a:t>Витягуйте якомога далі язика - ніби намагаючись торкнутися грудної клітини.</a:t>
            </a:r>
            <a:endParaRPr lang="ru-RU" sz="1400"/>
          </a:p>
          <a:p>
            <a:pPr eaLnBrk="0" hangingPunct="0"/>
            <a:r>
              <a:rPr lang="uk-UA" sz="1400">
                <a:latin typeface="Times New Roman" pitchFamily="18" charset="0"/>
                <a:cs typeface="Times New Roman" pitchFamily="18" charset="0"/>
              </a:rPr>
              <a:t>Подивіться праворуч, не повертаючи голови, - якомога далі на 15-20 секунд, потім переведіть погляд прямо, потім подивіться вліво - якомога далі, потім знову прямо.</a:t>
            </a:r>
            <a:endParaRPr lang="ru-RU" sz="1400"/>
          </a:p>
          <a:p>
            <a:pPr eaLnBrk="0" hangingPunct="0"/>
            <a:r>
              <a:rPr lang="uk-UA" sz="1400">
                <a:latin typeface="Times New Roman" pitchFamily="18" charset="0"/>
                <a:cs typeface="Times New Roman" pitchFamily="18" charset="0"/>
              </a:rPr>
              <a:t>Розітріть тіло.</a:t>
            </a:r>
            <a:endParaRPr lang="ru-RU" sz="1400"/>
          </a:p>
          <a:p>
            <a:pPr eaLnBrk="0" hangingPunct="0"/>
            <a:r>
              <a:rPr lang="uk-UA" sz="1400">
                <a:latin typeface="Times New Roman" pitchFamily="18" charset="0"/>
                <a:cs typeface="Times New Roman" pitchFamily="18" charset="0"/>
              </a:rPr>
              <a:t>Точка паніки розташована між підмізинним пальцем та мізинцем – розітріть її.</a:t>
            </a:r>
            <a:endParaRPr lang="ru-RU" sz="1400"/>
          </a:p>
          <a:p>
            <a:pPr eaLnBrk="0" hangingPunct="0"/>
            <a:r>
              <a:rPr lang="uk-UA" sz="1400">
                <a:latin typeface="Times New Roman" pitchFamily="18" charset="0"/>
                <a:cs typeface="Times New Roman" pitchFamily="18" charset="0"/>
              </a:rPr>
              <a:t>Покладіть руки на ребра, відчуйте, як вони під час дихання розширюються, підіймаються.</a:t>
            </a:r>
            <a:endParaRPr lang="ru-RU" sz="1400"/>
          </a:p>
          <a:p>
            <a:pPr eaLnBrk="0" hangingPunct="0"/>
            <a:r>
              <a:rPr lang="uk-UA" sz="1400">
                <a:latin typeface="Times New Roman" pitchFamily="18" charset="0"/>
                <a:cs typeface="Times New Roman" pitchFamily="18" charset="0"/>
              </a:rPr>
              <a:t>Розітріть руки, прикладіть до нирок.</a:t>
            </a:r>
            <a:endParaRPr lang="ru-RU" sz="1400"/>
          </a:p>
          <a:p>
            <a:pPr eaLnBrk="0" hangingPunct="0"/>
            <a:r>
              <a:rPr lang="uk-UA" sz="1400">
                <a:latin typeface="Times New Roman" pitchFamily="18" charset="0"/>
                <a:cs typeface="Times New Roman" pitchFamily="18" charset="0"/>
              </a:rPr>
              <a:t>Необов’язково робити всі ці дії – достатньо вибрати ті, що найбільше підходять для вас.</a:t>
            </a:r>
            <a:endParaRPr lang="uk-UA" sz="1400"/>
          </a:p>
        </p:txBody>
      </p:sp>
      <p:pic>
        <p:nvPicPr>
          <p:cNvPr id="7174" name="Рисунок 5" descr="C:\Users\Admin\Desktop\5.jpg"/>
          <p:cNvPicPr>
            <a:picLocks noChangeAspect="1" noChangeArrowheads="1"/>
          </p:cNvPicPr>
          <p:nvPr/>
        </p:nvPicPr>
        <p:blipFill>
          <a:blip r:embed="rId3"/>
          <a:srcRect/>
          <a:stretch>
            <a:fillRect/>
          </a:stretch>
        </p:blipFill>
        <p:spPr bwMode="auto">
          <a:xfrm>
            <a:off x="3203575" y="4418013"/>
            <a:ext cx="3889375" cy="23241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fon"/>
          <p:cNvPicPr>
            <a:picLocks noChangeAspect="1" noChangeArrowheads="1"/>
          </p:cNvPicPr>
          <p:nvPr/>
        </p:nvPicPr>
        <p:blipFill>
          <a:blip r:embed="rId2"/>
          <a:srcRect/>
          <a:stretch>
            <a:fillRect/>
          </a:stretch>
        </p:blipFill>
        <p:spPr bwMode="auto">
          <a:xfrm>
            <a:off x="0" y="-26988"/>
            <a:ext cx="9504363" cy="7100888"/>
          </a:xfrm>
          <a:prstGeom prst="rect">
            <a:avLst/>
          </a:prstGeom>
          <a:noFill/>
        </p:spPr>
      </p:pic>
      <p:sp>
        <p:nvSpPr>
          <p:cNvPr id="8195" name="Rectangle 3"/>
          <p:cNvSpPr>
            <a:spLocks noChangeArrowheads="1"/>
          </p:cNvSpPr>
          <p:nvPr/>
        </p:nvSpPr>
        <p:spPr bwMode="auto">
          <a:xfrm>
            <a:off x="-153988" y="6327775"/>
            <a:ext cx="184151" cy="549275"/>
          </a:xfrm>
          <a:prstGeom prst="rect">
            <a:avLst/>
          </a:prstGeom>
          <a:noFill/>
          <a:ln w="9525">
            <a:noFill/>
            <a:miter lim="800000"/>
            <a:headEnd/>
            <a:tailEnd/>
          </a:ln>
          <a:effectLst/>
        </p:spPr>
        <p:txBody>
          <a:bodyPr wrap="none" anchor="ctr">
            <a:spAutoFit/>
          </a:bodyPr>
          <a:lstStyle/>
          <a:p>
            <a:pPr algn="ctr"/>
            <a:r>
              <a:rPr lang="uk-UA" sz="1200" b="1">
                <a:latin typeface="Times New Roman" pitchFamily="18" charset="0"/>
                <a:cs typeface="Times New Roman" pitchFamily="18" charset="0"/>
              </a:rPr>
              <a:t/>
            </a:r>
            <a:br>
              <a:rPr lang="uk-UA" sz="1200" b="1">
                <a:latin typeface="Times New Roman" pitchFamily="18" charset="0"/>
                <a:cs typeface="Times New Roman" pitchFamily="18" charset="0"/>
              </a:rPr>
            </a:br>
            <a:endParaRPr lang="uk-UA"/>
          </a:p>
        </p:txBody>
      </p:sp>
      <p:sp>
        <p:nvSpPr>
          <p:cNvPr id="8197" name="Rectangle 5"/>
          <p:cNvSpPr>
            <a:spLocks noChangeArrowheads="1"/>
          </p:cNvSpPr>
          <p:nvPr/>
        </p:nvSpPr>
        <p:spPr bwMode="auto">
          <a:xfrm>
            <a:off x="2484438" y="188913"/>
            <a:ext cx="5238750" cy="581025"/>
          </a:xfrm>
          <a:prstGeom prst="rect">
            <a:avLst/>
          </a:prstGeom>
          <a:noFill/>
          <a:ln w="9525">
            <a:noFill/>
            <a:miter lim="800000"/>
            <a:headEnd/>
            <a:tailEnd/>
          </a:ln>
          <a:effectLst/>
        </p:spPr>
        <p:txBody>
          <a:bodyPr wrap="none" anchor="ctr">
            <a:spAutoFit/>
          </a:bodyPr>
          <a:lstStyle/>
          <a:p>
            <a:r>
              <a:rPr lang="uk-UA" sz="1600" b="1">
                <a:latin typeface="Times New Roman" pitchFamily="18" charset="0"/>
                <a:cs typeface="Times New Roman" pitchFamily="18" charset="0"/>
              </a:rPr>
              <a:t>Як допомогти літнім людям впоратися із тривожністю</a:t>
            </a:r>
            <a:endParaRPr lang="ru-RU" sz="1600"/>
          </a:p>
          <a:p>
            <a:pPr eaLnBrk="0" hangingPunct="0"/>
            <a:endParaRPr lang="ru-RU" sz="1600"/>
          </a:p>
        </p:txBody>
      </p:sp>
      <p:pic>
        <p:nvPicPr>
          <p:cNvPr id="8196" name="Рисунок 6" descr="C:\Users\Admin\Desktop\6.jpg"/>
          <p:cNvPicPr>
            <a:picLocks noChangeAspect="1" noChangeArrowheads="1"/>
          </p:cNvPicPr>
          <p:nvPr/>
        </p:nvPicPr>
        <p:blipFill>
          <a:blip r:embed="rId3"/>
          <a:srcRect/>
          <a:stretch>
            <a:fillRect/>
          </a:stretch>
        </p:blipFill>
        <p:spPr bwMode="auto">
          <a:xfrm>
            <a:off x="3563938" y="4130675"/>
            <a:ext cx="2706687" cy="2727325"/>
          </a:xfrm>
          <a:prstGeom prst="rect">
            <a:avLst/>
          </a:prstGeom>
          <a:noFill/>
        </p:spPr>
      </p:pic>
      <p:sp>
        <p:nvSpPr>
          <p:cNvPr id="8198" name="Rectangle 6"/>
          <p:cNvSpPr>
            <a:spLocks noChangeArrowheads="1"/>
          </p:cNvSpPr>
          <p:nvPr/>
        </p:nvSpPr>
        <p:spPr bwMode="auto">
          <a:xfrm>
            <a:off x="468313" y="549275"/>
            <a:ext cx="8675687" cy="3708400"/>
          </a:xfrm>
          <a:prstGeom prst="rect">
            <a:avLst/>
          </a:prstGeom>
          <a:noFill/>
          <a:ln w="9525">
            <a:noFill/>
            <a:miter lim="800000"/>
            <a:headEnd/>
            <a:tailEnd/>
          </a:ln>
          <a:effectLst/>
        </p:spPr>
        <p:txBody>
          <a:bodyPr anchor="ctr">
            <a:spAutoFit/>
          </a:bodyPr>
          <a:lstStyle/>
          <a:p>
            <a:r>
              <a:rPr lang="uk-UA" sz="1400">
                <a:latin typeface="Times New Roman" pitchFamily="18" charset="0"/>
                <a:cs typeface="Times New Roman" pitchFamily="18" charset="0"/>
              </a:rPr>
              <a:t>Люди похилого віку більш вразливі, тому стан масової тривоги та страху негативно впливає не лише на їх емоційну сферу, а й фізичну. Тому слід у цей не простий час приділити  увагу своїм батькам, бабусям, дідусям.</a:t>
            </a:r>
            <a:endParaRPr lang="ru-RU" sz="1400"/>
          </a:p>
          <a:p>
            <a:pPr eaLnBrk="0" hangingPunct="0"/>
            <a:r>
              <a:rPr lang="uk-UA" sz="1400">
                <a:latin typeface="Times New Roman" pitchFamily="18" charset="0"/>
                <a:cs typeface="Times New Roman" pitchFamily="18" charset="0"/>
              </a:rPr>
              <a:t>Перш за все, для протистояння стресу потрібно об’єднуватися. Сім’я має згуртуватися. Це допоможе вистояти всім – літнім батькам, дітям, підліткам. </a:t>
            </a:r>
            <a:endParaRPr lang="ru-RU" sz="1400"/>
          </a:p>
          <a:p>
            <a:pPr eaLnBrk="0" hangingPunct="0"/>
            <a:r>
              <a:rPr lang="uk-UA" sz="1400">
                <a:latin typeface="Times New Roman" pitchFamily="18" charset="0"/>
                <a:cs typeface="Times New Roman" pitchFamily="18" charset="0"/>
              </a:rPr>
              <a:t>Підтримувати постійний зв’язок, незалежно від того, в одному місті ви живете, чи в різних. Слід телефонувати літнім членам родини вранці та ввечері, не проявляючи власної тривоги та страху. Під час розмов необхідно бути впевненими та спокійними. Передавайте слухавку дітям та онукам – нехай вони піднімуть настрій стареньким. При цьому важливо домовитися, що ви зв’язуєтеся по 10 разів на день, не скидаєте дзвінок. Важливо зазначити, що такі дзвінки мають бути не проявом контролю, а турботою. Якщо ви живете неподалік один від одного, навідуйтесь частіше, нехай це будуть навіть десятихвилинні зустрічі.</a:t>
            </a:r>
            <a:endParaRPr lang="ru-RU" sz="1400"/>
          </a:p>
          <a:p>
            <a:pPr eaLnBrk="0" hangingPunct="0"/>
            <a:r>
              <a:rPr lang="uk-UA" sz="1400">
                <a:latin typeface="Times New Roman" pitchFamily="18" charset="0"/>
                <a:cs typeface="Times New Roman" pitchFamily="18" charset="0"/>
              </a:rPr>
              <a:t>Проговорити план дій на випадок кризи та бути готовими до всього. Розробіть та обговоріть план максимально конкретно, за пунктами – від документів та аптечки до точки збору. Така послідовність та ясність заспокоїть літніх людей.</a:t>
            </a:r>
            <a:endParaRPr lang="ru-RU" sz="1400"/>
          </a:p>
          <a:p>
            <a:pPr eaLnBrk="0" hangingPunct="0"/>
            <a:r>
              <a:rPr lang="uk-UA" sz="1400">
                <a:latin typeface="Times New Roman" pitchFamily="18" charset="0"/>
                <a:cs typeface="Times New Roman" pitchFamily="18" charset="0"/>
              </a:rPr>
              <a:t>Не ігнорувати прагнення літніх людей запастися продуктами. Це нормальна реакція людей, які пам’ятають війну та голод. Допоможіть своїм близьким зробити закуп, якщо запаси в коморі їх заспокоять. Будьте терплячі, не критикуйте.</a:t>
            </a:r>
            <a:endParaRPr lang="uk-UA" sz="14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fon"/>
          <p:cNvPicPr>
            <a:picLocks noChangeAspect="1" noChangeArrowheads="1"/>
          </p:cNvPicPr>
          <p:nvPr/>
        </p:nvPicPr>
        <p:blipFill>
          <a:blip r:embed="rId2"/>
          <a:srcRect/>
          <a:stretch>
            <a:fillRect/>
          </a:stretch>
        </p:blipFill>
        <p:spPr bwMode="auto">
          <a:xfrm>
            <a:off x="0" y="-26988"/>
            <a:ext cx="9504363" cy="7100888"/>
          </a:xfrm>
          <a:prstGeom prst="rect">
            <a:avLst/>
          </a:prstGeom>
          <a:noFill/>
        </p:spPr>
      </p:pic>
      <p:sp>
        <p:nvSpPr>
          <p:cNvPr id="9219" name="Rectangle 3"/>
          <p:cNvSpPr>
            <a:spLocks noChangeArrowheads="1"/>
          </p:cNvSpPr>
          <p:nvPr/>
        </p:nvSpPr>
        <p:spPr bwMode="auto">
          <a:xfrm>
            <a:off x="-153988" y="6327775"/>
            <a:ext cx="184151" cy="549275"/>
          </a:xfrm>
          <a:prstGeom prst="rect">
            <a:avLst/>
          </a:prstGeom>
          <a:noFill/>
          <a:ln w="9525">
            <a:noFill/>
            <a:miter lim="800000"/>
            <a:headEnd/>
            <a:tailEnd/>
          </a:ln>
          <a:effectLst/>
        </p:spPr>
        <p:txBody>
          <a:bodyPr wrap="none" anchor="ctr">
            <a:spAutoFit/>
          </a:bodyPr>
          <a:lstStyle/>
          <a:p>
            <a:pPr algn="ctr"/>
            <a:r>
              <a:rPr lang="uk-UA" sz="1200" b="1">
                <a:latin typeface="Times New Roman" pitchFamily="18" charset="0"/>
                <a:cs typeface="Times New Roman" pitchFamily="18" charset="0"/>
              </a:rPr>
              <a:t/>
            </a:r>
            <a:br>
              <a:rPr lang="uk-UA" sz="1200" b="1">
                <a:latin typeface="Times New Roman" pitchFamily="18" charset="0"/>
                <a:cs typeface="Times New Roman" pitchFamily="18" charset="0"/>
              </a:rPr>
            </a:br>
            <a:endParaRPr lang="uk-UA"/>
          </a:p>
        </p:txBody>
      </p:sp>
      <p:sp>
        <p:nvSpPr>
          <p:cNvPr id="9221" name="Rectangle 5"/>
          <p:cNvSpPr>
            <a:spLocks noChangeArrowheads="1"/>
          </p:cNvSpPr>
          <p:nvPr/>
        </p:nvSpPr>
        <p:spPr bwMode="auto">
          <a:xfrm>
            <a:off x="395288" y="47625"/>
            <a:ext cx="8748712" cy="4559300"/>
          </a:xfrm>
          <a:prstGeom prst="rect">
            <a:avLst/>
          </a:prstGeom>
          <a:noFill/>
          <a:ln w="9525">
            <a:noFill/>
            <a:miter lim="800000"/>
            <a:headEnd/>
            <a:tailEnd/>
          </a:ln>
          <a:effectLst/>
        </p:spPr>
        <p:txBody>
          <a:bodyPr anchor="ctr">
            <a:spAutoFit/>
          </a:bodyPr>
          <a:lstStyle/>
          <a:p>
            <a:r>
              <a:rPr lang="uk-UA" sz="1400">
                <a:latin typeface="Times New Roman" pitchFamily="18" charset="0"/>
                <a:cs typeface="Times New Roman" pitchFamily="18" charset="0"/>
              </a:rPr>
              <a:t>Піклуватися про здоров’я своїх літніх родичів. Запитайте, чи всі ліки вони мають, яке в них самопочуття тощо. Якщо необхідно поповнити аптечку, особливо коли йдеться про ліки від хронічних захворювань, допоможіть їм у цьому. Якщо треба отримати новий рецепт на ліки, допоможіть у цьому також. Бажано, щоб у людей, які страждають серцево-судинними захворюваннями, був власний тонометр – допоможіть близькій людині придбати його та навчіть користуватися.</a:t>
            </a:r>
            <a:endParaRPr lang="ru-RU" sz="1400"/>
          </a:p>
          <a:p>
            <a:pPr eaLnBrk="0" hangingPunct="0"/>
            <a:r>
              <a:rPr lang="uk-UA" sz="1400">
                <a:latin typeface="Times New Roman" pitchFamily="18" charset="0"/>
                <a:cs typeface="Times New Roman" pitchFamily="18" charset="0"/>
              </a:rPr>
              <a:t>Обговорити, скільки, де саме та які новини дивитися та слухати. Поясніть, що наразі велика кількість інформації є провокативною та неправдивою, а, отже, може зашкодити. Разом оберіть одне чи кілька ЗМІ, яким ви довіряєте, і подбайте, щоб ваші рідні не стали жертвами фейків.</a:t>
            </a:r>
            <a:endParaRPr lang="ru-RU" sz="1400"/>
          </a:p>
          <a:p>
            <a:pPr eaLnBrk="0" hangingPunct="0"/>
            <a:r>
              <a:rPr lang="uk-UA" sz="1400">
                <a:latin typeface="Times New Roman" pitchFamily="18" charset="0"/>
                <a:cs typeface="Times New Roman" pitchFamily="18" charset="0"/>
              </a:rPr>
              <a:t>Частіше обійматися. Переоцінити важливість дотиків просто неможливо, і наразі вони потрібні, як ніколи. Так проявляється ваша любов і турбота, дарується почуття захищеності, потрібності, знімається безліч психологічних та фізіологічних проблем.</a:t>
            </a:r>
            <a:endParaRPr lang="ru-RU" sz="1400"/>
          </a:p>
          <a:p>
            <a:pPr eaLnBrk="0" hangingPunct="0"/>
            <a:r>
              <a:rPr lang="uk-UA" sz="1400">
                <a:latin typeface="Times New Roman" pitchFamily="18" charset="0"/>
                <a:cs typeface="Times New Roman" pitchFamily="18" charset="0"/>
              </a:rPr>
              <a:t>Заохочувати до компанії та спілкування. Люди літнього віку потребують спілкування, тому не варто обмежувати своїх близьких у дзвінках та зустрічах з друзями, колегами тощо. Проте слід зауважити, що спілкування з деякими людьми може принести не полегшення, а сум, тривогу та токсичні емоції. Від таких знайомих слід на час дистанціюватися задля власного благополуччя.</a:t>
            </a:r>
            <a:endParaRPr lang="ru-RU" sz="1400"/>
          </a:p>
          <a:p>
            <a:pPr eaLnBrk="0" hangingPunct="0"/>
            <a:r>
              <a:rPr lang="uk-UA" sz="1400">
                <a:latin typeface="Times New Roman" pitchFamily="18" charset="0"/>
                <a:cs typeface="Times New Roman" pitchFamily="18" charset="0"/>
              </a:rPr>
              <a:t>Не дискутувати про політику. Розлад у відносини дорослих дітей та батьків наразі особливо гостро вносить відсутність єдності в оцінці того, що відбувається. Не забувайте, що ви зараз чи не єдина опора та підтримка для своїх близьких. Зараз час єднання та допомоги. Відкладіть з’ясування світоглядних питань на потім.</a:t>
            </a:r>
            <a:endParaRPr lang="ru-RU" sz="1400"/>
          </a:p>
          <a:p>
            <a:pPr algn="r" eaLnBrk="0" hangingPunct="0"/>
            <a:r>
              <a:rPr lang="uk-UA" sz="1400" b="1" i="1">
                <a:latin typeface="Times New Roman" pitchFamily="18" charset="0"/>
                <a:cs typeface="Times New Roman" pitchFamily="18" charset="0"/>
              </a:rPr>
              <a:t>Бережіть себе, людей поруч та Україну. </a:t>
            </a:r>
            <a:endParaRPr lang="ru-RU" sz="1400"/>
          </a:p>
          <a:p>
            <a:pPr algn="r" eaLnBrk="0" hangingPunct="0"/>
            <a:r>
              <a:rPr lang="uk-UA" sz="1400" b="1" i="1">
                <a:latin typeface="Times New Roman" pitchFamily="18" charset="0"/>
                <a:cs typeface="Times New Roman" pitchFamily="18" charset="0"/>
              </a:rPr>
              <a:t>Зараз важливе кожне добре та тепле слово підтримки.</a:t>
            </a:r>
            <a:endParaRPr lang="ru-RU" sz="1400"/>
          </a:p>
          <a:p>
            <a:pPr algn="r" eaLnBrk="0" hangingPunct="0"/>
            <a:r>
              <a:rPr lang="uk-UA" sz="1400" b="1" i="1">
                <a:latin typeface="Times New Roman" pitchFamily="18" charset="0"/>
                <a:cs typeface="Times New Roman" pitchFamily="18" charset="0"/>
              </a:rPr>
              <a:t> Все буде Україна!</a:t>
            </a:r>
            <a:endParaRPr lang="ru-RU" sz="1400"/>
          </a:p>
        </p:txBody>
      </p:sp>
      <p:pic>
        <p:nvPicPr>
          <p:cNvPr id="9220" name="Рисунок 7" descr="C:\Users\Admin\Desktop\7.jpg"/>
          <p:cNvPicPr>
            <a:picLocks noChangeAspect="1" noChangeArrowheads="1"/>
          </p:cNvPicPr>
          <p:nvPr/>
        </p:nvPicPr>
        <p:blipFill>
          <a:blip r:embed="rId3"/>
          <a:srcRect/>
          <a:stretch>
            <a:fillRect/>
          </a:stretch>
        </p:blipFill>
        <p:spPr bwMode="auto">
          <a:xfrm>
            <a:off x="611188" y="4005263"/>
            <a:ext cx="3960812" cy="2636837"/>
          </a:xfrm>
          <a:prstGeom prst="rect">
            <a:avLst/>
          </a:prstGeom>
          <a:noFill/>
        </p:spPr>
      </p:pic>
      <p:sp>
        <p:nvSpPr>
          <p:cNvPr id="9222" name="Rectangle 6"/>
          <p:cNvSpPr>
            <a:spLocks noChangeArrowheads="1"/>
          </p:cNvSpPr>
          <p:nvPr/>
        </p:nvSpPr>
        <p:spPr bwMode="auto">
          <a:xfrm>
            <a:off x="-4576763" y="6735763"/>
            <a:ext cx="9144001" cy="0"/>
          </a:xfrm>
          <a:prstGeom prst="rect">
            <a:avLst/>
          </a:prstGeom>
          <a:noFill/>
          <a:ln w="9525">
            <a:noFill/>
            <a:miter lim="800000"/>
            <a:headEnd/>
            <a:tailEnd/>
          </a:ln>
          <a:effectLst/>
        </p:spPr>
        <p:txBody>
          <a:bodyPr wrap="none" anchor="ctr">
            <a:spAutoFit/>
          </a:bodyPr>
          <a:lstStyle/>
          <a:p>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TotalTime>
  <Words>1920</Words>
  <Application>Microsoft Office PowerPoint</Application>
  <PresentationFormat>Экран (4:3)</PresentationFormat>
  <Paragraphs>101</Paragraphs>
  <Slides>8</Slides>
  <Notes>0</Notes>
  <HiddenSlides>0</HiddenSlides>
  <MMClips>0</MMClips>
  <ScaleCrop>false</ScaleCrop>
  <HeadingPairs>
    <vt:vector size="6" baseType="variant">
      <vt:variant>
        <vt:lpstr>Использованные шрифты</vt:lpstr>
      </vt:variant>
      <vt:variant>
        <vt:i4>2</vt:i4>
      </vt:variant>
      <vt:variant>
        <vt:lpstr>Шаблон оформления</vt:lpstr>
      </vt:variant>
      <vt:variant>
        <vt:i4>1</vt:i4>
      </vt:variant>
      <vt:variant>
        <vt:lpstr>Заголовки слайдов</vt:lpstr>
      </vt:variant>
      <vt:variant>
        <vt:i4>8</vt:i4>
      </vt:variant>
    </vt:vector>
  </HeadingPairs>
  <TitlesOfParts>
    <vt:vector size="11" baseType="lpstr">
      <vt:lpstr>Arial</vt:lpstr>
      <vt:lpstr>Times New Roman</vt:lpstr>
      <vt:lpstr>Оформление по умолчанию</vt:lpstr>
      <vt:lpstr>Слайд 1</vt:lpstr>
      <vt:lpstr>Слайд 2</vt:lpstr>
      <vt:lpstr>Слайд 3</vt:lpstr>
      <vt:lpstr>Слайд 4</vt:lpstr>
      <vt:lpstr>Слайд 5</vt:lpstr>
      <vt:lpstr>Слайд 6</vt:lpstr>
      <vt:lpstr>Слайд 7</vt:lpstr>
      <vt:lpstr>Слайд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1</dc:creator>
  <cp:lastModifiedBy>1</cp:lastModifiedBy>
  <cp:revision>8</cp:revision>
  <dcterms:created xsi:type="dcterms:W3CDTF">2022-03-07T17:09:20Z</dcterms:created>
  <dcterms:modified xsi:type="dcterms:W3CDTF">2022-03-07T18:49:04Z</dcterms:modified>
</cp:coreProperties>
</file>