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259" r:id="rId2"/>
    <p:sldId id="256" r:id="rId3"/>
    <p:sldId id="257" r:id="rId4"/>
    <p:sldId id="258" r:id="rId5"/>
    <p:sldId id="260" r:id="rId6"/>
    <p:sldId id="261" r:id="rId7"/>
    <p:sldId id="292" r:id="rId8"/>
    <p:sldId id="290" r:id="rId9"/>
    <p:sldId id="291" r:id="rId10"/>
    <p:sldId id="262" r:id="rId1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912" y="-1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50FB7ED7-433F-4E2B-B84F-BF1F59A2C015}" type="datetimeFigureOut">
              <a:rPr lang="uk-UA"/>
              <a:pPr>
                <a:defRPr/>
              </a:pPr>
              <a:t>07.10.2014</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uk-UA" noProof="0" smtClean="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uk-UA" noProof="0" smtClean="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965F626-71E1-4E79-97CB-DC7A3AF78F79}"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Образ слайда 1"/>
          <p:cNvSpPr>
            <a:spLocks noGrp="1" noRot="1" noChangeAspect="1" noTextEdit="1"/>
          </p:cNvSpPr>
          <p:nvPr>
            <p:ph type="sldImg"/>
          </p:nvPr>
        </p:nvSpPr>
        <p:spPr bwMode="auto">
          <a:noFill/>
          <a:ln>
            <a:solidFill>
              <a:srgbClr val="000000"/>
            </a:solidFill>
            <a:miter lim="800000"/>
            <a:headEnd/>
            <a:tailEnd/>
          </a:ln>
        </p:spPr>
      </p:sp>
      <p:sp>
        <p:nvSpPr>
          <p:cNvPr id="23554" name="Заметки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uk-UA" smtClean="0"/>
          </a:p>
        </p:txBody>
      </p:sp>
      <p:sp>
        <p:nvSpPr>
          <p:cNvPr id="23555" name="Номер слайда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03208F8-B1E7-47F3-A96D-98EAF7EE140A}" type="slidenum">
              <a:rPr lang="uk-UA" smtClean="0"/>
              <a:pPr/>
              <a:t>8</a:t>
            </a:fld>
            <a:endParaRPr lang="uk-UA"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ru-RU" smtClean="0"/>
              <a:t>Образец заголовка</a:t>
            </a:r>
            <a:endParaRPr lang="en-US"/>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4" name="Дата 13"/>
          <p:cNvSpPr>
            <a:spLocks noGrp="1"/>
          </p:cNvSpPr>
          <p:nvPr>
            <p:ph type="dt" sz="half" idx="10"/>
          </p:nvPr>
        </p:nvSpPr>
        <p:spPr/>
        <p:txBody>
          <a:bodyPr/>
          <a:lstStyle>
            <a:lvl1pPr>
              <a:defRPr/>
            </a:lvl1pPr>
          </a:lstStyle>
          <a:p>
            <a:pPr>
              <a:defRPr/>
            </a:pPr>
            <a:fld id="{EB46DABF-3DB1-4EDA-A659-3AA58908D4D7}" type="datetimeFigureOut">
              <a:rPr lang="ru-RU"/>
              <a:pPr>
                <a:defRPr/>
              </a:pPr>
              <a:t>07.10.2014</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310AE3EE-A514-40A1-B3B5-1B3B4083D42E}"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4623161-72B7-4943-935F-2B8BFA7C7EFB}" type="datetimeFigureOut">
              <a:rPr lang="ru-RU"/>
              <a:pPr>
                <a:defRPr/>
              </a:pPr>
              <a:t>07.10.2014</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BB646AC4-A68A-40FF-BCE7-E4069BCA10AD}"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FB1FE7C4-0225-4D46-9427-7890B0224055}" type="datetimeFigureOut">
              <a:rPr lang="ru-RU"/>
              <a:pPr>
                <a:defRPr/>
              </a:pPr>
              <a:t>07.10.2014</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923EE35F-8B27-4366-A4B1-2983BFB5FA97}"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uk-UA"/>
          </a:p>
        </p:txBody>
      </p:sp>
      <p:sp>
        <p:nvSpPr>
          <p:cNvPr id="3" name="Таблица 2"/>
          <p:cNvSpPr>
            <a:spLocks noGrp="1"/>
          </p:cNvSpPr>
          <p:nvPr>
            <p:ph type="tbl" idx="1"/>
          </p:nvPr>
        </p:nvSpPr>
        <p:spPr>
          <a:xfrm>
            <a:off x="457200" y="1600200"/>
            <a:ext cx="8229600" cy="4708525"/>
          </a:xfrm>
        </p:spPr>
        <p:txBody>
          <a:bodyPr/>
          <a:lstStyle/>
          <a:p>
            <a:pPr lvl="0"/>
            <a:endParaRPr lang="uk-UA" noProof="0"/>
          </a:p>
        </p:txBody>
      </p:sp>
      <p:sp>
        <p:nvSpPr>
          <p:cNvPr id="4" name="Дата 13"/>
          <p:cNvSpPr>
            <a:spLocks noGrp="1"/>
          </p:cNvSpPr>
          <p:nvPr>
            <p:ph type="dt" sz="half" idx="10"/>
          </p:nvPr>
        </p:nvSpPr>
        <p:spPr/>
        <p:txBody>
          <a:bodyPr/>
          <a:lstStyle>
            <a:lvl1pPr>
              <a:defRPr/>
            </a:lvl1pPr>
          </a:lstStyle>
          <a:p>
            <a:pPr>
              <a:defRPr/>
            </a:pPr>
            <a:fld id="{11695447-6A2F-46C4-A319-8C4E018DAC3B}" type="datetimeFigureOut">
              <a:rPr lang="ru-RU"/>
              <a:pPr>
                <a:defRPr/>
              </a:pPr>
              <a:t>07.10.2014</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8714955-FB02-4BEF-A5F0-D78C22D8214D}"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13AB866F-8FD8-49CD-A4E3-CD6BE2B44C0F}" type="datetimeFigureOut">
              <a:rPr lang="ru-RU"/>
              <a:pPr>
                <a:defRPr/>
              </a:pPr>
              <a:t>07.10.2014</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76BFD92B-9006-4C94-BBAE-90146D272597}"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ru-RU" smtClean="0"/>
              <a:t>Образец заголовка</a:t>
            </a:r>
            <a:endParaRPr lang="en-US"/>
          </a:p>
        </p:txBody>
      </p:sp>
      <p:sp>
        <p:nvSpPr>
          <p:cNvPr id="3" name="Текст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13D46D51-D157-4BA4-9D3C-5D9743951C64}" type="datetimeFigureOut">
              <a:rPr lang="ru-RU"/>
              <a:pPr>
                <a:defRPr/>
              </a:pPr>
              <a:t>07.10.2014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4184324C-AC3F-4A33-9BF5-CCEF2B48A062}" type="slidenum">
              <a:rPr lang="ru-RU"/>
              <a:pPr>
                <a:defRPr/>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Содержимое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BAB8FB5E-646D-4B82-9D48-A733D99CA1B6}" type="datetimeFigureOut">
              <a:rPr lang="ru-RU"/>
              <a:pPr>
                <a:defRPr/>
              </a:pPr>
              <a:t>07.10.2014</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3562B493-B86D-4921-9D12-4F512469CCA3}"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5" name="Содержимое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BBEE4D4A-5815-444B-B285-AA42D426A69A}" type="datetimeFigureOut">
              <a:rPr lang="ru-RU"/>
              <a:pPr>
                <a:defRPr/>
              </a:pPr>
              <a:t>07.10.2014</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E86741D2-35DF-47EB-BC24-03C8ED7AEF03}"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0D40727C-198F-4778-B15C-344E99572E93}" type="datetimeFigureOut">
              <a:rPr lang="ru-RU"/>
              <a:pPr>
                <a:defRPr/>
              </a:pPr>
              <a:t>07.10.2014</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A21864EA-46CB-4598-8F00-6ADA110A46C8}"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68E3C893-7D8F-4002-A65D-016E820C33C1}" type="datetimeFigureOut">
              <a:rPr lang="ru-RU"/>
              <a:pPr>
                <a:defRPr/>
              </a:pPr>
              <a:t>07.10.2014</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37A78297-1749-418D-A58F-1ED19F52E8DA}"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ru-RU" smtClean="0"/>
              <a:t>Образец заголовка</a:t>
            </a:r>
            <a:endParaRPr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4" name="Содержимое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06D23CF1-2022-4B6B-A494-2F64A8C0464E}" type="datetimeFigureOut">
              <a:rPr lang="ru-RU"/>
              <a:pPr>
                <a:defRPr/>
              </a:pPr>
              <a:t>07.10.2014</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C24B8056-3508-4193-9D7F-1BB9000FC45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ru-RU" smtClean="0"/>
              <a:t>Образец заголовка</a:t>
            </a:r>
            <a:endParaRPr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13"/>
          <p:cNvSpPr>
            <a:spLocks noGrp="1"/>
          </p:cNvSpPr>
          <p:nvPr>
            <p:ph type="dt" sz="half" idx="10"/>
          </p:nvPr>
        </p:nvSpPr>
        <p:spPr/>
        <p:txBody>
          <a:bodyPr/>
          <a:lstStyle>
            <a:lvl1pPr>
              <a:defRPr/>
            </a:lvl1pPr>
          </a:lstStyle>
          <a:p>
            <a:pPr>
              <a:defRPr/>
            </a:pPr>
            <a:fld id="{859908E8-8015-4A59-9605-918A263EA628}" type="datetimeFigureOut">
              <a:rPr lang="ru-RU"/>
              <a:pPr>
                <a:defRPr/>
              </a:pPr>
              <a:t>07.10.2014</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A6371069-7B2B-4EBB-9B43-EA8BAED8EE2D}"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ru-RU" smtClean="0"/>
              <a:t>Образец заголовка</a:t>
            </a:r>
            <a:endParaRPr lang="en-US"/>
          </a:p>
        </p:txBody>
      </p:sp>
      <p:sp>
        <p:nvSpPr>
          <p:cNvPr id="1027" name="Текст 12"/>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28657BD5-5897-4B75-BE54-244D4DD39D9E}" type="datetimeFigureOut">
              <a:rPr lang="ru-RU"/>
              <a:pPr>
                <a:defRPr/>
              </a:pPr>
              <a:t>07.10.2014</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fontAlgn="auto" latinLnBrk="0" hangingPunct="1">
              <a:spcBef>
                <a:spcPts val="0"/>
              </a:spcBef>
              <a:spcAft>
                <a:spcPts val="0"/>
              </a:spcAft>
              <a:defRPr kumimoji="0" sz="1200">
                <a:solidFill>
                  <a:schemeClr val="tx1">
                    <a:shade val="50000"/>
                  </a:schemeClr>
                </a:solidFill>
                <a:latin typeface="+mn-lt"/>
                <a:cs typeface="+mn-cs"/>
              </a:defRPr>
            </a:lvl1pPr>
          </a:lstStyle>
          <a:p>
            <a:pPr>
              <a:defRPr/>
            </a:pPr>
            <a:fld id="{9A56B16B-F725-4C96-A2DD-35A05E6C1FDA}" type="slidenum">
              <a:rPr lang="ru-RU"/>
              <a:pPr>
                <a:defRPr/>
              </a:pPr>
              <a:t>‹#›</a:t>
            </a:fld>
            <a:endParaRPr lang="ru-RU"/>
          </a:p>
        </p:txBody>
      </p:sp>
    </p:spTree>
  </p:cSld>
  <p:clrMap bg1="dk1" tx1="lt1" bg2="dk2" tx2="lt2" accent1="accent1" accent2="accent2" accent3="accent3" accent4="accent4" accent5="accent5" accent6="accent6" hlink="hlink" folHlink="folHlink"/>
  <p:sldLayoutIdLst>
    <p:sldLayoutId id="2147483696" r:id="rId1"/>
    <p:sldLayoutId id="2147483695" r:id="rId2"/>
    <p:sldLayoutId id="2147483697" r:id="rId3"/>
    <p:sldLayoutId id="2147483694" r:id="rId4"/>
    <p:sldLayoutId id="2147483693" r:id="rId5"/>
    <p:sldLayoutId id="2147483692" r:id="rId6"/>
    <p:sldLayoutId id="2147483691" r:id="rId7"/>
    <p:sldLayoutId id="2147483690" r:id="rId8"/>
    <p:sldLayoutId id="2147483689" r:id="rId9"/>
    <p:sldLayoutId id="2147483688" r:id="rId10"/>
    <p:sldLayoutId id="2147483687" r:id="rId11"/>
    <p:sldLayoutId id="2147483686" r:id="rId12"/>
  </p:sldLayoutIdLst>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eaLnBrk="0" fontAlgn="base" hangingPunct="0">
        <a:spcBef>
          <a:spcPct val="0"/>
        </a:spcBef>
        <a:spcAft>
          <a:spcPct val="0"/>
        </a:spcAft>
        <a:defRPr sz="4100" b="1">
          <a:solidFill>
            <a:schemeClr val="tx1"/>
          </a:solidFill>
          <a:latin typeface="Arial" charset="0"/>
        </a:defRPr>
      </a:lvl2pPr>
      <a:lvl3pPr algn="ctr" rtl="0" eaLnBrk="0" fontAlgn="base" hangingPunct="0">
        <a:spcBef>
          <a:spcPct val="0"/>
        </a:spcBef>
        <a:spcAft>
          <a:spcPct val="0"/>
        </a:spcAft>
        <a:defRPr sz="4100" b="1">
          <a:solidFill>
            <a:schemeClr val="tx1"/>
          </a:solidFill>
          <a:latin typeface="Arial" charset="0"/>
        </a:defRPr>
      </a:lvl3pPr>
      <a:lvl4pPr algn="ctr" rtl="0" eaLnBrk="0" fontAlgn="base" hangingPunct="0">
        <a:spcBef>
          <a:spcPct val="0"/>
        </a:spcBef>
        <a:spcAft>
          <a:spcPct val="0"/>
        </a:spcAft>
        <a:defRPr sz="4100" b="1">
          <a:solidFill>
            <a:schemeClr val="tx1"/>
          </a:solidFill>
          <a:latin typeface="Arial" charset="0"/>
        </a:defRPr>
      </a:lvl4pPr>
      <a:lvl5pPr algn="ctr" rtl="0" eaLnBrk="0" fontAlgn="base" hangingPunct="0">
        <a:spcBef>
          <a:spcPct val="0"/>
        </a:spcBef>
        <a:spcAft>
          <a:spcPct val="0"/>
        </a:spcAft>
        <a:defRPr sz="4100" b="1">
          <a:solidFill>
            <a:schemeClr val="tx1"/>
          </a:solidFill>
          <a:latin typeface="Arial" charset="0"/>
        </a:defRPr>
      </a:lvl5pPr>
      <a:lvl6pPr marL="457200" algn="ctr" rtl="0" fontAlgn="base">
        <a:spcBef>
          <a:spcPct val="0"/>
        </a:spcBef>
        <a:spcAft>
          <a:spcPct val="0"/>
        </a:spcAft>
        <a:defRPr sz="4100" b="1">
          <a:solidFill>
            <a:schemeClr val="tx1"/>
          </a:solidFill>
          <a:latin typeface="Arial" charset="0"/>
        </a:defRPr>
      </a:lvl6pPr>
      <a:lvl7pPr marL="914400" algn="ctr" rtl="0" fontAlgn="base">
        <a:spcBef>
          <a:spcPct val="0"/>
        </a:spcBef>
        <a:spcAft>
          <a:spcPct val="0"/>
        </a:spcAft>
        <a:defRPr sz="4100" b="1">
          <a:solidFill>
            <a:schemeClr val="tx1"/>
          </a:solidFill>
          <a:latin typeface="Arial" charset="0"/>
        </a:defRPr>
      </a:lvl7pPr>
      <a:lvl8pPr marL="1371600" algn="ctr" rtl="0" fontAlgn="base">
        <a:spcBef>
          <a:spcPct val="0"/>
        </a:spcBef>
        <a:spcAft>
          <a:spcPct val="0"/>
        </a:spcAft>
        <a:defRPr sz="4100" b="1">
          <a:solidFill>
            <a:schemeClr val="tx1"/>
          </a:solidFill>
          <a:latin typeface="Arial" charset="0"/>
        </a:defRPr>
      </a:lvl8pPr>
      <a:lvl9pPr marL="1828800" algn="ctr" rtl="0" fontAlgn="base">
        <a:spcBef>
          <a:spcPct val="0"/>
        </a:spcBef>
        <a:spcAft>
          <a:spcPct val="0"/>
        </a:spcAft>
        <a:defRPr sz="4100" b="1">
          <a:solidFill>
            <a:schemeClr val="tx1"/>
          </a:solidFill>
          <a:latin typeface="Arial" charset="0"/>
        </a:defRPr>
      </a:lvl9pPr>
    </p:titleStyle>
    <p:bodyStyle>
      <a:lvl1pPr marL="547688" indent="-411163" algn="l" rtl="0" eaLnBrk="0" fontAlgn="base" hangingPunct="0">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eaLnBrk="0" fontAlgn="base" hangingPunct="0">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eaLnBrk="0" fontAlgn="base" hangingPunct="0">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eaLnBrk="0" fontAlgn="base" hangingPunct="0">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eaLnBrk="0" fontAlgn="base" hangingPunct="0">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85728"/>
            <a:ext cx="7772400" cy="4786345"/>
          </a:xfrm>
        </p:spPr>
        <p:txBody>
          <a:bodyPr>
            <a:normAutofit fontScale="90000"/>
          </a:bodyPr>
          <a:lstStyle/>
          <a:p>
            <a:pPr eaLnBrk="1" fontAlgn="auto" hangingPunct="1">
              <a:spcAft>
                <a:spcPts val="0"/>
              </a:spcAft>
              <a:defRPr/>
            </a:pPr>
            <a:r>
              <a:rPr lang="uk-UA" sz="2200" dirty="0" smtClean="0"/>
              <a:t/>
            </a:r>
            <a:br>
              <a:rPr lang="uk-UA" sz="2200" dirty="0" smtClean="0"/>
            </a:br>
            <a:r>
              <a:rPr lang="uk-UA" sz="2200" dirty="0" smtClean="0"/>
              <a:t/>
            </a:r>
            <a:br>
              <a:rPr lang="uk-UA" sz="2200" dirty="0" smtClean="0"/>
            </a:br>
            <a:r>
              <a:rPr lang="uk-UA" sz="2200" dirty="0" smtClean="0"/>
              <a:t/>
            </a:r>
            <a:br>
              <a:rPr lang="uk-UA" sz="2200" dirty="0" smtClean="0"/>
            </a:br>
            <a:r>
              <a:rPr lang="uk-UA" sz="2200" dirty="0" smtClean="0"/>
              <a:t>Ужгородський національний університет</a:t>
            </a:r>
            <a:br>
              <a:rPr lang="uk-UA" sz="2200" dirty="0" smtClean="0"/>
            </a:br>
            <a:r>
              <a:rPr lang="uk-UA" sz="2200" dirty="0" smtClean="0"/>
              <a:t/>
            </a:r>
            <a:br>
              <a:rPr lang="uk-UA" sz="2200" dirty="0" smtClean="0"/>
            </a:br>
            <a:r>
              <a:rPr lang="uk-UA" sz="2200" dirty="0" smtClean="0"/>
              <a:t>Факультет післядипломної освіти</a:t>
            </a:r>
            <a:br>
              <a:rPr lang="uk-UA" sz="2200" dirty="0" smtClean="0"/>
            </a:br>
            <a:r>
              <a:rPr lang="uk-UA" sz="2200" dirty="0" smtClean="0"/>
              <a:t/>
            </a:r>
            <a:br>
              <a:rPr lang="uk-UA" sz="2200" dirty="0" smtClean="0"/>
            </a:br>
            <a:r>
              <a:rPr lang="uk-UA" sz="2200" dirty="0" smtClean="0"/>
              <a:t>Кафедра громадського здоров</a:t>
            </a:r>
            <a:r>
              <a:rPr lang="en-US" sz="2200" dirty="0" smtClean="0"/>
              <a:t>’</a:t>
            </a:r>
            <a:r>
              <a:rPr lang="ru-RU" sz="2200" dirty="0" smtClean="0"/>
              <a:t>я</a:t>
            </a:r>
            <a:br>
              <a:rPr lang="ru-RU" sz="2200" dirty="0" smtClean="0"/>
            </a:br>
            <a:r>
              <a:rPr lang="ru-RU" sz="2400" dirty="0" smtClean="0"/>
              <a:t/>
            </a:r>
            <a:br>
              <a:rPr lang="ru-RU" sz="2400" dirty="0" smtClean="0"/>
            </a:br>
            <a:r>
              <a:rPr lang="ru-RU" sz="2400" dirty="0" smtClean="0"/>
              <a:t/>
            </a:r>
            <a:br>
              <a:rPr lang="ru-RU" sz="2400" dirty="0" smtClean="0"/>
            </a:br>
            <a:r>
              <a:rPr lang="uk-UA" sz="4400" u="words" dirty="0" smtClean="0">
                <a:solidFill>
                  <a:srgbClr val="FFFF00"/>
                </a:solidFill>
              </a:rPr>
              <a:t>ТЕОРІЯ РОЗВИТКУ МЕНЕДЖМЕНТУ</a:t>
            </a:r>
            <a:br>
              <a:rPr lang="uk-UA" sz="4400" u="words" dirty="0" smtClean="0">
                <a:solidFill>
                  <a:srgbClr val="FFFF00"/>
                </a:solidFill>
              </a:rPr>
            </a:br>
            <a:r>
              <a:rPr lang="uk-UA" sz="4400" dirty="0" smtClean="0">
                <a:solidFill>
                  <a:srgbClr val="FFFF00"/>
                </a:solidFill>
              </a:rPr>
              <a:t> </a:t>
            </a:r>
            <a:r>
              <a:rPr lang="uk-UA" sz="4400" u="words" dirty="0" smtClean="0">
                <a:solidFill>
                  <a:srgbClr val="FFFF00"/>
                </a:solidFill>
              </a:rPr>
              <a:t>як НАУКИ</a:t>
            </a:r>
            <a:r>
              <a:rPr lang="ru-RU" sz="4400" dirty="0" smtClean="0"/>
              <a:t/>
            </a:r>
            <a:br>
              <a:rPr lang="ru-RU" sz="4400" dirty="0" smtClean="0"/>
            </a:br>
            <a:endParaRPr lang="uk-UA" sz="4400" dirty="0"/>
          </a:p>
        </p:txBody>
      </p:sp>
      <p:sp>
        <p:nvSpPr>
          <p:cNvPr id="15362" name="Подзаголовок 2"/>
          <p:cNvSpPr>
            <a:spLocks noGrp="1"/>
          </p:cNvSpPr>
          <p:nvPr>
            <p:ph type="subTitle" idx="1"/>
          </p:nvPr>
        </p:nvSpPr>
        <p:spPr>
          <a:xfrm>
            <a:off x="4143375" y="5286375"/>
            <a:ext cx="4286250" cy="1071563"/>
          </a:xfrm>
        </p:spPr>
        <p:txBody>
          <a:bodyPr/>
          <a:lstStyle/>
          <a:p>
            <a:pPr eaLnBrk="1" hangingPunct="1"/>
            <a:r>
              <a:rPr lang="uk-UA" smtClean="0">
                <a:solidFill>
                  <a:srgbClr val="00B050"/>
                </a:solidFill>
              </a:rPr>
              <a:t>Проф. РОГАЧ І.М.</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1214422"/>
          </a:xfrm>
        </p:spPr>
        <p:txBody>
          <a:bodyPr/>
          <a:lstStyle/>
          <a:p>
            <a:pPr eaLnBrk="1" fontAlgn="auto" hangingPunct="1">
              <a:spcAft>
                <a:spcPts val="0"/>
              </a:spcAft>
              <a:defRPr/>
            </a:pPr>
            <a:r>
              <a:rPr lang="ru-RU" sz="3600" i="1" dirty="0" smtClean="0"/>
              <a:t>Виникнення науки про управл</a:t>
            </a:r>
            <a:r>
              <a:rPr lang="uk-UA" sz="3600" i="1" dirty="0" smtClean="0"/>
              <a:t>інн</a:t>
            </a:r>
            <a:r>
              <a:rPr lang="ru-RU" sz="3600" i="1" dirty="0" smtClean="0"/>
              <a:t>я зумовил</a:t>
            </a:r>
            <a:r>
              <a:rPr lang="uk-UA" sz="3600" i="1" dirty="0" smtClean="0"/>
              <a:t>и</a:t>
            </a:r>
            <a:r>
              <a:rPr lang="ru-RU" sz="3600" i="1" dirty="0" smtClean="0"/>
              <a:t> та</a:t>
            </a:r>
            <a:r>
              <a:rPr lang="uk-UA" sz="3600" i="1" dirty="0" smtClean="0"/>
              <a:t>кі</a:t>
            </a:r>
            <a:r>
              <a:rPr lang="ru-RU" sz="3600" i="1" dirty="0" smtClean="0"/>
              <a:t> фактор</a:t>
            </a:r>
            <a:r>
              <a:rPr lang="uk-UA" sz="3600" i="1" dirty="0" smtClean="0"/>
              <a:t>и</a:t>
            </a:r>
            <a:r>
              <a:rPr lang="ru-RU" sz="3600" i="1" dirty="0" smtClean="0"/>
              <a:t>:</a:t>
            </a:r>
            <a:endParaRPr lang="uk-UA" sz="3600" dirty="0"/>
          </a:p>
        </p:txBody>
      </p:sp>
      <p:sp>
        <p:nvSpPr>
          <p:cNvPr id="3" name="Содержимое 2"/>
          <p:cNvSpPr>
            <a:spLocks noGrp="1"/>
          </p:cNvSpPr>
          <p:nvPr>
            <p:ph idx="1"/>
          </p:nvPr>
        </p:nvSpPr>
        <p:spPr>
          <a:xfrm>
            <a:off x="457200" y="1143000"/>
            <a:ext cx="8229600" cy="5715000"/>
          </a:xfrm>
        </p:spPr>
        <p:txBody>
          <a:bodyPr>
            <a:normAutofit fontScale="92500" lnSpcReduction="10000"/>
          </a:bodyPr>
          <a:lstStyle/>
          <a:p>
            <a:pPr marL="548640" indent="-411480" algn="just" eaLnBrk="1" fontAlgn="auto" hangingPunct="1">
              <a:spcAft>
                <a:spcPts val="0"/>
              </a:spcAft>
              <a:buClr>
                <a:schemeClr val="tx1">
                  <a:shade val="95000"/>
                </a:schemeClr>
              </a:buClr>
              <a:buFont typeface="Wingdings 2"/>
              <a:buNone/>
              <a:defRPr/>
            </a:pPr>
            <a:r>
              <a:rPr lang="ru-RU" dirty="0" smtClean="0"/>
              <a:t>	1.Тип власност</a:t>
            </a:r>
            <a:r>
              <a:rPr lang="uk-UA" dirty="0" smtClean="0"/>
              <a:t>і</a:t>
            </a:r>
            <a:r>
              <a:rPr lang="ru-RU" dirty="0" smtClean="0"/>
              <a:t>.</a:t>
            </a:r>
            <a:endParaRPr lang="uk-UA" dirty="0" smtClean="0"/>
          </a:p>
          <a:p>
            <a:pPr marL="548640" indent="-411480" algn="just" eaLnBrk="1" fontAlgn="auto" hangingPunct="1">
              <a:spcAft>
                <a:spcPts val="0"/>
              </a:spcAft>
              <a:buClr>
                <a:schemeClr val="tx1">
                  <a:shade val="95000"/>
                </a:schemeClr>
              </a:buClr>
              <a:buFont typeface="Wingdings 2"/>
              <a:buNone/>
              <a:defRPr/>
            </a:pPr>
            <a:r>
              <a:rPr lang="ru-RU" dirty="0" smtClean="0"/>
              <a:t>	2. Форма державного устрою.</a:t>
            </a:r>
            <a:endParaRPr lang="uk-UA" dirty="0" smtClean="0"/>
          </a:p>
          <a:p>
            <a:pPr marL="548640" indent="-411480" algn="just" eaLnBrk="1" fontAlgn="auto" hangingPunct="1">
              <a:spcAft>
                <a:spcPts val="0"/>
              </a:spcAft>
              <a:buClr>
                <a:schemeClr val="tx1">
                  <a:shade val="95000"/>
                </a:schemeClr>
              </a:buClr>
              <a:buFont typeface="Wingdings 2"/>
              <a:buNone/>
              <a:defRPr/>
            </a:pPr>
            <a:r>
              <a:rPr lang="ru-RU" dirty="0" smtClean="0"/>
              <a:t>	3. Зр</a:t>
            </a:r>
            <a:r>
              <a:rPr lang="uk-UA" dirty="0" smtClean="0"/>
              <a:t>іліст</a:t>
            </a:r>
            <a:r>
              <a:rPr lang="ru-RU" dirty="0" smtClean="0"/>
              <a:t>ь споживчого ринку.</a:t>
            </a:r>
            <a:endParaRPr lang="uk-UA" dirty="0" smtClean="0"/>
          </a:p>
          <a:p>
            <a:pPr marL="548640" indent="-411480" algn="just" eaLnBrk="1" fontAlgn="auto" hangingPunct="1">
              <a:spcAft>
                <a:spcPts val="0"/>
              </a:spcAft>
              <a:buClr>
                <a:schemeClr val="tx1">
                  <a:shade val="95000"/>
                </a:schemeClr>
              </a:buClr>
              <a:buFont typeface="Wingdings 2"/>
              <a:buNone/>
              <a:defRPr/>
            </a:pPr>
            <a:r>
              <a:rPr lang="ru-RU" dirty="0" smtClean="0"/>
              <a:t>	4. Диф</a:t>
            </a:r>
            <a:r>
              <a:rPr lang="uk-UA" dirty="0" smtClean="0"/>
              <a:t>е</a:t>
            </a:r>
            <a:r>
              <a:rPr lang="ru-RU" dirty="0" smtClean="0"/>
              <a:t>ре</a:t>
            </a:r>
            <a:r>
              <a:rPr lang="uk-UA" dirty="0" smtClean="0"/>
              <a:t>нці</a:t>
            </a:r>
            <a:r>
              <a:rPr lang="ru-RU" dirty="0" smtClean="0"/>
              <a:t>а</a:t>
            </a:r>
            <a:r>
              <a:rPr lang="uk-UA" dirty="0" smtClean="0"/>
              <a:t>ці</a:t>
            </a:r>
            <a:r>
              <a:rPr lang="ru-RU" dirty="0" smtClean="0"/>
              <a:t>я    функ</a:t>
            </a:r>
            <a:r>
              <a:rPr lang="uk-UA" dirty="0" smtClean="0"/>
              <a:t>ці</a:t>
            </a:r>
            <a:r>
              <a:rPr lang="ru-RU" dirty="0" smtClean="0"/>
              <a:t>й    управл</a:t>
            </a:r>
            <a:r>
              <a:rPr lang="uk-UA" dirty="0" smtClean="0"/>
              <a:t>і</a:t>
            </a:r>
            <a:r>
              <a:rPr lang="ru-RU" dirty="0" smtClean="0"/>
              <a:t>ння,    залежно    в</a:t>
            </a:r>
            <a:r>
              <a:rPr lang="uk-UA" dirty="0" smtClean="0"/>
              <a:t>ід</a:t>
            </a:r>
            <a:r>
              <a:rPr lang="ru-RU" dirty="0" smtClean="0"/>
              <a:t>    способу виробництва:</a:t>
            </a:r>
          </a:p>
          <a:p>
            <a:pPr marL="548640" indent="-411480" algn="just" eaLnBrk="1" fontAlgn="auto" hangingPunct="1">
              <a:spcAft>
                <a:spcPts val="0"/>
              </a:spcAft>
              <a:buClr>
                <a:schemeClr val="tx1">
                  <a:shade val="95000"/>
                </a:schemeClr>
              </a:buClr>
              <a:buFont typeface="Wingdings 2"/>
              <a:buNone/>
              <a:defRPr/>
            </a:pPr>
            <a:r>
              <a:rPr lang="ru-RU" dirty="0" smtClean="0"/>
              <a:t>		-   </a:t>
            </a:r>
            <a:r>
              <a:rPr lang="uk-UA" dirty="0" smtClean="0"/>
              <a:t>товарний – здійснюються товаровиробником;</a:t>
            </a:r>
          </a:p>
          <a:p>
            <a:pPr marL="548640" indent="-411480" algn="just" eaLnBrk="1" fontAlgn="auto" hangingPunct="1">
              <a:spcAft>
                <a:spcPts val="0"/>
              </a:spcAft>
              <a:buClr>
                <a:schemeClr val="tx1">
                  <a:shade val="95000"/>
                </a:schemeClr>
              </a:buClr>
              <a:buFont typeface="Wingdings 2"/>
              <a:buNone/>
              <a:defRPr/>
            </a:pPr>
            <a:r>
              <a:rPr lang="uk-UA" dirty="0" smtClean="0"/>
              <a:t>		- ремісничий - переходять у руки майстра, керуючого найманою працею;</a:t>
            </a:r>
          </a:p>
          <a:p>
            <a:pPr marL="548640" indent="-411480" algn="just" eaLnBrk="1" fontAlgn="auto" hangingPunct="1">
              <a:spcAft>
                <a:spcPts val="0"/>
              </a:spcAft>
              <a:buClr>
                <a:schemeClr val="tx1">
                  <a:shade val="95000"/>
                </a:schemeClr>
              </a:buClr>
              <a:buFont typeface="Wingdings 2"/>
              <a:buNone/>
              <a:defRPr/>
            </a:pPr>
            <a:r>
              <a:rPr lang="uk-UA" dirty="0" smtClean="0"/>
              <a:t>		- мануфактурний - переходять до власника підприємства;</a:t>
            </a:r>
          </a:p>
          <a:p>
            <a:pPr marL="548640" indent="-411480" algn="just" eaLnBrk="1" fontAlgn="auto" hangingPunct="1">
              <a:spcAft>
                <a:spcPts val="0"/>
              </a:spcAft>
              <a:buClr>
                <a:schemeClr val="tx1">
                  <a:shade val="95000"/>
                </a:schemeClr>
              </a:buClr>
              <a:buFont typeface="Wingdings 2"/>
              <a:buNone/>
              <a:defRPr/>
            </a:pPr>
            <a:r>
              <a:rPr lang="uk-UA" dirty="0" smtClean="0"/>
              <a:t>		- машинний - диференціюються на ряд самостійних функцій (видів) управлінської діяльності. Переходять до рук найманих працівників (менеджерів). Стають науково-обгрунтованими.</a:t>
            </a:r>
          </a:p>
          <a:p>
            <a:pPr marL="548640" indent="-411480" eaLnBrk="1" fontAlgn="auto" hangingPunct="1">
              <a:spcAft>
                <a:spcPts val="0"/>
              </a:spcAft>
              <a:buClr>
                <a:schemeClr val="tx1">
                  <a:shade val="95000"/>
                </a:schemeClr>
              </a:buClr>
              <a:buFont typeface="Wingdings 2"/>
              <a:buNone/>
              <a:defRPr/>
            </a:pPr>
            <a:endParaRPr lang="uk-UA" dirty="0" smtClean="0"/>
          </a:p>
          <a:p>
            <a:pPr marL="548640" indent="-411480" eaLnBrk="1" fontAlgn="auto" hangingPunct="1">
              <a:spcAft>
                <a:spcPts val="0"/>
              </a:spcAft>
              <a:buClr>
                <a:schemeClr val="tx1">
                  <a:shade val="95000"/>
                </a:schemeClr>
              </a:buClr>
              <a:buFont typeface="Wingdings 2"/>
              <a:buNone/>
              <a:defRPr/>
            </a:pPr>
            <a:endParaRPr lang="uk-UA" dirty="0" smtClean="0"/>
          </a:p>
          <a:p>
            <a:pPr marL="548640" indent="-411480" eaLnBrk="1" fontAlgn="auto" hangingPunct="1">
              <a:spcAft>
                <a:spcPts val="0"/>
              </a:spcAft>
              <a:buClr>
                <a:schemeClr val="tx1">
                  <a:shade val="95000"/>
                </a:schemeClr>
              </a:buClr>
              <a:buFont typeface="Wingdings 2"/>
              <a:buNone/>
              <a:defRPr/>
            </a:pPr>
            <a:endParaRPr lang="uk-UA" dirty="0" smtClean="0"/>
          </a:p>
          <a:p>
            <a:pPr marL="548640" indent="-411480" eaLnBrk="1" fontAlgn="auto" hangingPunct="1">
              <a:spcAft>
                <a:spcPts val="0"/>
              </a:spcAft>
              <a:buClr>
                <a:schemeClr val="tx1">
                  <a:shade val="95000"/>
                </a:schemeClr>
              </a:buClr>
              <a:buFont typeface="Wingdings 2"/>
              <a:buNone/>
              <a:defRPr/>
            </a:pPr>
            <a:endParaRPr lang="uk-UA" dirty="0" smtClean="0"/>
          </a:p>
          <a:p>
            <a:pPr marL="548640" indent="-411480" eaLnBrk="1" fontAlgn="auto" hangingPunct="1">
              <a:spcAft>
                <a:spcPts val="0"/>
              </a:spcAft>
              <a:buClr>
                <a:schemeClr val="tx1">
                  <a:shade val="95000"/>
                </a:schemeClr>
              </a:buClr>
              <a:buFont typeface="Wingdings 2"/>
              <a:buNone/>
              <a:defRPr/>
            </a:pPr>
            <a:endParaRPr lang="uk-U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42910" y="1071546"/>
            <a:ext cx="7772400" cy="428652"/>
          </a:xfrm>
        </p:spPr>
        <p:txBody>
          <a:bodyPr>
            <a:normAutofit fontScale="90000"/>
          </a:bodyPr>
          <a:lstStyle/>
          <a:p>
            <a:pPr eaLnBrk="1" fontAlgn="auto" hangingPunct="1">
              <a:spcAft>
                <a:spcPts val="0"/>
              </a:spcAft>
              <a:defRPr/>
            </a:pPr>
            <a:r>
              <a:rPr lang="uk-UA" dirty="0" smtClean="0"/>
              <a:t>ПЛАН</a:t>
            </a:r>
            <a:br>
              <a:rPr lang="uk-UA" dirty="0" smtClean="0"/>
            </a:br>
            <a:endParaRPr lang="uk-UA" dirty="0"/>
          </a:p>
        </p:txBody>
      </p:sp>
      <p:sp>
        <p:nvSpPr>
          <p:cNvPr id="3" name="Подзаголовок 2"/>
          <p:cNvSpPr>
            <a:spLocks noGrp="1"/>
          </p:cNvSpPr>
          <p:nvPr>
            <p:ph type="subTitle" idx="1"/>
          </p:nvPr>
        </p:nvSpPr>
        <p:spPr>
          <a:xfrm>
            <a:off x="571500" y="857250"/>
            <a:ext cx="8286750" cy="6000750"/>
          </a:xfrm>
        </p:spPr>
        <p:txBody>
          <a:bodyPr>
            <a:normAutofit lnSpcReduction="10000"/>
          </a:bodyPr>
          <a:lstStyle/>
          <a:p>
            <a:pPr algn="just" eaLnBrk="1" fontAlgn="auto" hangingPunct="1">
              <a:spcAft>
                <a:spcPts val="0"/>
              </a:spcAft>
              <a:buClr>
                <a:schemeClr val="tx1">
                  <a:shade val="95000"/>
                </a:schemeClr>
              </a:buClr>
              <a:buFont typeface="Wingdings 2"/>
              <a:buNone/>
              <a:defRPr/>
            </a:pPr>
            <a:r>
              <a:rPr lang="uk-UA" b="1" dirty="0" smtClean="0"/>
              <a:t>1. Еволюція менеджменту як науки</a:t>
            </a:r>
            <a:endParaRPr lang="uk-UA" dirty="0" smtClean="0"/>
          </a:p>
          <a:p>
            <a:pPr lvl="1" algn="just" eaLnBrk="1" fontAlgn="auto" hangingPunct="1">
              <a:spcAft>
                <a:spcPts val="0"/>
              </a:spcAft>
              <a:buFont typeface="Wingdings 2"/>
              <a:buNone/>
              <a:defRPr/>
            </a:pPr>
            <a:r>
              <a:rPr lang="uk-UA" b="1" dirty="0" smtClean="0"/>
              <a:t>	</a:t>
            </a:r>
            <a:r>
              <a:rPr lang="uk-UA" sz="2000" b="1" dirty="0" smtClean="0"/>
              <a:t>1.1.Управління та організації до 1900 р.</a:t>
            </a:r>
            <a:endParaRPr lang="uk-UA" sz="2000" dirty="0" smtClean="0"/>
          </a:p>
          <a:p>
            <a:pPr lvl="1" algn="just" eaLnBrk="1" fontAlgn="auto" hangingPunct="1">
              <a:spcAft>
                <a:spcPts val="0"/>
              </a:spcAft>
              <a:buFont typeface="Wingdings 2"/>
              <a:buNone/>
              <a:defRPr/>
            </a:pPr>
            <a:r>
              <a:rPr lang="uk-UA" sz="2000" b="1" dirty="0" smtClean="0"/>
              <a:t>	1.2.Класики наукового менеджменту.</a:t>
            </a:r>
            <a:endParaRPr lang="uk-UA" sz="2000" dirty="0" smtClean="0"/>
          </a:p>
          <a:p>
            <a:pPr lvl="1" algn="just" eaLnBrk="1" fontAlgn="auto" hangingPunct="1">
              <a:spcAft>
                <a:spcPts val="0"/>
              </a:spcAft>
              <a:buFont typeface="Wingdings 2"/>
              <a:buNone/>
              <a:defRPr/>
            </a:pPr>
            <a:r>
              <a:rPr lang="uk-UA" sz="2000" b="1" dirty="0" smtClean="0"/>
              <a:t>	1.3.Систематизований погляд на управління.</a:t>
            </a:r>
            <a:endParaRPr lang="uk-UA" sz="2000" dirty="0" smtClean="0"/>
          </a:p>
          <a:p>
            <a:pPr lvl="1" algn="just" eaLnBrk="1" fontAlgn="auto" hangingPunct="1">
              <a:spcAft>
                <a:spcPts val="0"/>
              </a:spcAft>
              <a:buFont typeface="Wingdings 2"/>
              <a:buNone/>
              <a:defRPr/>
            </a:pPr>
            <a:r>
              <a:rPr lang="uk-UA" sz="2000" b="1" dirty="0" smtClean="0"/>
              <a:t>	1.4.Еволюція управління як наукової дисципліни.</a:t>
            </a:r>
          </a:p>
          <a:p>
            <a:pPr algn="just" eaLnBrk="1" fontAlgn="auto" hangingPunct="1">
              <a:spcAft>
                <a:spcPts val="0"/>
              </a:spcAft>
              <a:buClr>
                <a:schemeClr val="tx1">
                  <a:shade val="95000"/>
                </a:schemeClr>
              </a:buClr>
              <a:buFont typeface="Wingdings 2"/>
              <a:buNone/>
              <a:defRPr/>
            </a:pPr>
            <a:r>
              <a:rPr lang="uk-UA" b="1" dirty="0" smtClean="0"/>
              <a:t>2. Елементи організацій і процесу управління.</a:t>
            </a:r>
            <a:endParaRPr lang="uk-UA" dirty="0" smtClean="0"/>
          </a:p>
          <a:p>
            <a:pPr lvl="1" algn="just" eaLnBrk="1" fontAlgn="auto" hangingPunct="1">
              <a:spcAft>
                <a:spcPts val="0"/>
              </a:spcAft>
              <a:buFont typeface="Wingdings 2"/>
              <a:buNone/>
              <a:defRPr/>
            </a:pPr>
            <a:r>
              <a:rPr lang="uk-UA" sz="2000" b="1" dirty="0" smtClean="0"/>
              <a:t>	2.1.Організації.</a:t>
            </a:r>
            <a:endParaRPr lang="uk-UA" sz="2000" dirty="0" smtClean="0"/>
          </a:p>
          <a:p>
            <a:pPr lvl="1" algn="just" eaLnBrk="1" fontAlgn="auto" hangingPunct="1">
              <a:spcAft>
                <a:spcPts val="0"/>
              </a:spcAft>
              <a:buFont typeface="Wingdings 2"/>
              <a:buNone/>
              <a:defRPr/>
            </a:pPr>
            <a:r>
              <a:rPr lang="uk-UA" sz="2000" b="1" dirty="0" smtClean="0"/>
              <a:t>	2.2.Менеджери.</a:t>
            </a:r>
            <a:endParaRPr lang="uk-UA" sz="2000" dirty="0" smtClean="0"/>
          </a:p>
          <a:p>
            <a:pPr lvl="1" algn="just" eaLnBrk="1" fontAlgn="auto" hangingPunct="1">
              <a:spcAft>
                <a:spcPts val="0"/>
              </a:spcAft>
              <a:buFont typeface="Wingdings 2"/>
              <a:buNone/>
              <a:defRPr/>
            </a:pPr>
            <a:r>
              <a:rPr lang="uk-UA" sz="2000" b="1" dirty="0" smtClean="0"/>
              <a:t>	2.3.Структура управління.</a:t>
            </a:r>
            <a:endParaRPr lang="uk-UA" sz="2000" dirty="0" smtClean="0"/>
          </a:p>
          <a:p>
            <a:pPr lvl="1" algn="just" eaLnBrk="1" fontAlgn="auto" hangingPunct="1">
              <a:spcAft>
                <a:spcPts val="0"/>
              </a:spcAft>
              <a:buFont typeface="Wingdings 2"/>
              <a:buNone/>
              <a:defRPr/>
            </a:pPr>
            <a:r>
              <a:rPr lang="uk-UA" sz="2000" b="1" dirty="0" smtClean="0"/>
              <a:t>	2.4.Функції процесу управління.</a:t>
            </a:r>
            <a:endParaRPr lang="uk-UA" sz="2000" dirty="0" smtClean="0"/>
          </a:p>
          <a:p>
            <a:pPr lvl="1" algn="just" eaLnBrk="1" fontAlgn="auto" hangingPunct="1">
              <a:spcAft>
                <a:spcPts val="0"/>
              </a:spcAft>
              <a:buFont typeface="Wingdings 2"/>
              <a:buNone/>
              <a:defRPr/>
            </a:pPr>
            <a:r>
              <a:rPr lang="uk-UA" sz="2000" b="1" dirty="0" smtClean="0"/>
              <a:t>	2.5.Рівні управління.</a:t>
            </a:r>
          </a:p>
          <a:p>
            <a:pPr algn="just" eaLnBrk="1" fontAlgn="auto" hangingPunct="1">
              <a:spcAft>
                <a:spcPts val="0"/>
              </a:spcAft>
              <a:buClr>
                <a:schemeClr val="tx1">
                  <a:shade val="95000"/>
                </a:schemeClr>
              </a:buClr>
              <a:buFont typeface="Wingdings 2"/>
              <a:buNone/>
              <a:defRPr/>
            </a:pPr>
            <a:r>
              <a:rPr lang="uk-UA" b="1" dirty="0" smtClean="0"/>
              <a:t>3. Як менеджеру здійснювати управлінський вплив?</a:t>
            </a:r>
            <a:endParaRPr lang="uk-UA" dirty="0" smtClean="0"/>
          </a:p>
          <a:p>
            <a:pPr lvl="1" algn="just" eaLnBrk="1" fontAlgn="auto" hangingPunct="1">
              <a:spcAft>
                <a:spcPts val="0"/>
              </a:spcAft>
              <a:buFont typeface="Wingdings 2"/>
              <a:buNone/>
              <a:defRPr/>
            </a:pPr>
            <a:r>
              <a:rPr lang="uk-UA" sz="2000" b="1" dirty="0" smtClean="0"/>
              <a:t>	3.1.Типи виконавців.</a:t>
            </a:r>
            <a:endParaRPr lang="uk-UA" sz="2000" dirty="0" smtClean="0"/>
          </a:p>
          <a:p>
            <a:pPr lvl="1" algn="just" eaLnBrk="1" fontAlgn="auto" hangingPunct="1">
              <a:spcAft>
                <a:spcPts val="0"/>
              </a:spcAft>
              <a:buFont typeface="Wingdings 2"/>
              <a:buNone/>
              <a:defRPr/>
            </a:pPr>
            <a:r>
              <a:rPr lang="uk-UA" sz="2000" b="1" dirty="0" smtClean="0"/>
              <a:t>	3.2.Стиль керівництва. </a:t>
            </a:r>
            <a:endParaRPr lang="uk-UA" sz="2000" dirty="0" smtClean="0"/>
          </a:p>
          <a:p>
            <a:pPr lvl="1" algn="just" eaLnBrk="1" fontAlgn="auto" hangingPunct="1">
              <a:spcAft>
                <a:spcPts val="0"/>
              </a:spcAft>
              <a:buFont typeface="Wingdings 2"/>
              <a:buNone/>
              <a:defRPr/>
            </a:pPr>
            <a:endParaRPr lang="uk-UA" sz="2000" dirty="0" smtClean="0"/>
          </a:p>
          <a:p>
            <a:pPr lvl="1" algn="l" eaLnBrk="1" fontAlgn="auto" hangingPunct="1">
              <a:spcAft>
                <a:spcPts val="0"/>
              </a:spcAft>
              <a:buFont typeface="Wingdings 2"/>
              <a:buNone/>
              <a:defRPr/>
            </a:pPr>
            <a:endParaRPr lang="uk-UA" sz="2000" b="1" dirty="0" smtClean="0"/>
          </a:p>
          <a:p>
            <a:pPr lvl="1" algn="l" eaLnBrk="1" fontAlgn="auto" hangingPunct="1">
              <a:spcAft>
                <a:spcPts val="0"/>
              </a:spcAft>
              <a:buFont typeface="Wingdings 2"/>
              <a:buNone/>
              <a:defRPr/>
            </a:pPr>
            <a:endParaRPr lang="uk-UA" sz="2000" dirty="0" smtClean="0"/>
          </a:p>
          <a:p>
            <a:pPr algn="l" eaLnBrk="1" fontAlgn="auto" hangingPunct="1">
              <a:spcAft>
                <a:spcPts val="0"/>
              </a:spcAft>
              <a:buClr>
                <a:schemeClr val="tx1">
                  <a:shade val="95000"/>
                </a:schemeClr>
              </a:buClr>
              <a:buFont typeface="Wingdings 2"/>
              <a:buNone/>
              <a:defRPr/>
            </a:pPr>
            <a:endParaRPr lang="uk-U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53987"/>
          </a:xfrm>
        </p:spPr>
        <p:txBody>
          <a:bodyPr>
            <a:normAutofit fontScale="90000"/>
          </a:bodyPr>
          <a:lstStyle/>
          <a:p>
            <a:pPr eaLnBrk="1" fontAlgn="auto" hangingPunct="1">
              <a:spcAft>
                <a:spcPts val="0"/>
              </a:spcAft>
              <a:defRPr/>
            </a:pPr>
            <a:endParaRPr lang="uk-UA" dirty="0"/>
          </a:p>
        </p:txBody>
      </p:sp>
      <p:sp>
        <p:nvSpPr>
          <p:cNvPr id="17410" name="Содержимое 2"/>
          <p:cNvSpPr>
            <a:spLocks noGrp="1"/>
          </p:cNvSpPr>
          <p:nvPr>
            <p:ph idx="1"/>
          </p:nvPr>
        </p:nvSpPr>
        <p:spPr>
          <a:xfrm>
            <a:off x="457200" y="1214438"/>
            <a:ext cx="8229600" cy="4911725"/>
          </a:xfrm>
        </p:spPr>
        <p:txBody>
          <a:bodyPr/>
          <a:lstStyle/>
          <a:p>
            <a:pPr algn="ctr" eaLnBrk="1" hangingPunct="1">
              <a:buFont typeface="Wingdings 2" pitchFamily="18" charset="2"/>
              <a:buNone/>
            </a:pPr>
            <a:r>
              <a:rPr lang="uk-UA" b="1" i="1" smtClean="0">
                <a:solidFill>
                  <a:srgbClr val="FFFF00"/>
                </a:solidFill>
              </a:rPr>
              <a:t>У ХІХ ст. основна проблема – це</a:t>
            </a:r>
          </a:p>
          <a:p>
            <a:pPr algn="ctr" eaLnBrk="1" hangingPunct="1">
              <a:buFont typeface="Wingdings 2" pitchFamily="18" charset="2"/>
              <a:buNone/>
            </a:pPr>
            <a:r>
              <a:rPr lang="uk-UA" b="1" i="1" smtClean="0">
                <a:solidFill>
                  <a:srgbClr val="FFFF00"/>
                </a:solidFill>
              </a:rPr>
              <a:t>протистояння монархів і республіканців,</a:t>
            </a:r>
          </a:p>
          <a:p>
            <a:pPr algn="ctr" eaLnBrk="1" hangingPunct="1">
              <a:buFont typeface="Wingdings 2" pitchFamily="18" charset="2"/>
              <a:buNone/>
            </a:pPr>
            <a:r>
              <a:rPr lang="uk-UA" b="1" i="1" smtClean="0">
                <a:solidFill>
                  <a:srgbClr val="FFFF00"/>
                </a:solidFill>
              </a:rPr>
              <a:t>у ХХ ст. -  протистояння капіталізму і</a:t>
            </a:r>
          </a:p>
          <a:p>
            <a:pPr algn="ctr" eaLnBrk="1" hangingPunct="1">
              <a:buFont typeface="Wingdings 2" pitchFamily="18" charset="2"/>
              <a:buNone/>
            </a:pPr>
            <a:r>
              <a:rPr lang="uk-UA" b="1" i="1" smtClean="0">
                <a:solidFill>
                  <a:srgbClr val="FFFF00"/>
                </a:solidFill>
              </a:rPr>
              <a:t>пролетаріату. </a:t>
            </a:r>
          </a:p>
          <a:p>
            <a:pPr algn="ctr" eaLnBrk="1" hangingPunct="1">
              <a:buFont typeface="Wingdings 2" pitchFamily="18" charset="2"/>
              <a:buNone/>
            </a:pPr>
            <a:r>
              <a:rPr lang="uk-UA" b="1" i="1" smtClean="0">
                <a:solidFill>
                  <a:srgbClr val="FFFF00"/>
                </a:solidFill>
              </a:rPr>
              <a:t> Сьогодні основна проблема –</a:t>
            </a:r>
          </a:p>
          <a:p>
            <a:pPr algn="ctr" eaLnBrk="1" hangingPunct="1">
              <a:buFont typeface="Wingdings 2" pitchFamily="18" charset="2"/>
              <a:buNone/>
            </a:pPr>
            <a:r>
              <a:rPr lang="uk-UA" b="1" i="1" smtClean="0">
                <a:solidFill>
                  <a:srgbClr val="FFFF00"/>
                </a:solidFill>
              </a:rPr>
              <a:t>це управління суспільством.</a:t>
            </a:r>
          </a:p>
          <a:p>
            <a:pPr algn="r" eaLnBrk="1" hangingPunct="1">
              <a:buFont typeface="Wingdings 2" pitchFamily="18" charset="2"/>
              <a:buNone/>
            </a:pPr>
            <a:r>
              <a:rPr lang="uk-UA" b="1" i="1" smtClean="0">
                <a:solidFill>
                  <a:srgbClr val="FFFF00"/>
                </a:solidFill>
              </a:rPr>
              <a:t>                                                                                         Дж. Кеннед</a:t>
            </a:r>
            <a:r>
              <a:rPr lang="uk-UA" smtClean="0">
                <a:solidFill>
                  <a:srgbClr val="FFFF00"/>
                </a:solidFill>
              </a:rPr>
              <a:t>і</a:t>
            </a:r>
          </a:p>
          <a:p>
            <a:pPr eaLnBrk="1" hangingPunct="1">
              <a:buFont typeface="Wingdings 2" pitchFamily="18" charset="2"/>
              <a:buNone/>
            </a:pPr>
            <a:r>
              <a:rPr lang="uk-UA" smtClean="0">
                <a:solidFill>
                  <a:srgbClr val="FFFF00"/>
                </a:solidFill>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eaLnBrk="1" fontAlgn="auto" hangingPunct="1">
              <a:spcAft>
                <a:spcPts val="0"/>
              </a:spcAft>
              <a:defRPr/>
            </a:pPr>
            <a:r>
              <a:rPr lang="uk-UA" dirty="0" smtClean="0"/>
              <a:t>1. </a:t>
            </a:r>
            <a:r>
              <a:rPr lang="uk-UA" u="sng" dirty="0" smtClean="0"/>
              <a:t>Еволюція менеджменту як науки. </a:t>
            </a:r>
            <a:endParaRPr lang="uk-UA" dirty="0"/>
          </a:p>
        </p:txBody>
      </p:sp>
      <p:sp>
        <p:nvSpPr>
          <p:cNvPr id="18434" name="Содержимое 2"/>
          <p:cNvSpPr>
            <a:spLocks noGrp="1"/>
          </p:cNvSpPr>
          <p:nvPr>
            <p:ph idx="1"/>
          </p:nvPr>
        </p:nvSpPr>
        <p:spPr/>
        <p:txBody>
          <a:bodyPr/>
          <a:lstStyle/>
          <a:p>
            <a:pPr algn="just" eaLnBrk="1" hangingPunct="1">
              <a:buFont typeface="Wingdings 2" pitchFamily="18" charset="2"/>
              <a:buNone/>
            </a:pPr>
            <a:r>
              <a:rPr lang="uk-UA" smtClean="0"/>
              <a:t>Виконання управлінських функцій обов'язкове, якщо організація збирається досягти ycпixy. Практика управління така ж стара, як i організації, а це означає, що вона дійсно дуже давня, і нараховує біля семи тисяч років. Дослідники icтopiї менеджменту вказуютъ, що на глиняних табличках, датованих третім тисячоліттям до нашої ери записані відомості про комерційні угоди, закони древньої Шумерії, які дають чіткі докази існування там організацій i практики управління.</a:t>
            </a:r>
          </a:p>
          <a:p>
            <a:pPr eaLnBrk="1" hangingPunct="1">
              <a:buFont typeface="Wingdings 2" pitchFamily="18" charset="2"/>
              <a:buNone/>
            </a:pPr>
            <a:endParaRPr lang="uk-UA"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686800" cy="928694"/>
          </a:xfrm>
        </p:spPr>
        <p:txBody>
          <a:bodyPr>
            <a:normAutofit fontScale="90000"/>
          </a:bodyPr>
          <a:lstStyle/>
          <a:p>
            <a:pPr algn="l" eaLnBrk="1" fontAlgn="auto" hangingPunct="1">
              <a:spcAft>
                <a:spcPts val="0"/>
              </a:spcAft>
              <a:defRPr/>
            </a:pPr>
            <a:r>
              <a:rPr lang="uk-UA" sz="3600" i="1" dirty="0" smtClean="0"/>
              <a:t>1.1. Управління та організації до 1900 р.</a:t>
            </a:r>
            <a:endParaRPr lang="uk-UA" sz="3600" i="1" dirty="0"/>
          </a:p>
        </p:txBody>
      </p:sp>
      <p:sp>
        <p:nvSpPr>
          <p:cNvPr id="3" name="Содержимое 2"/>
          <p:cNvSpPr>
            <a:spLocks noGrp="1"/>
          </p:cNvSpPr>
          <p:nvPr>
            <p:ph idx="1"/>
          </p:nvPr>
        </p:nvSpPr>
        <p:spPr>
          <a:xfrm>
            <a:off x="457200" y="908050"/>
            <a:ext cx="8229600" cy="5218113"/>
          </a:xfrm>
        </p:spPr>
        <p:txBody>
          <a:bodyPr>
            <a:normAutofit lnSpcReduction="10000"/>
          </a:bodyPr>
          <a:lstStyle/>
          <a:p>
            <a:pPr algn="just" eaLnBrk="1" hangingPunct="1">
              <a:lnSpc>
                <a:spcPct val="80000"/>
              </a:lnSpc>
              <a:buFont typeface="Wingdings 2" pitchFamily="18" charset="2"/>
              <a:buNone/>
              <a:defRPr/>
            </a:pPr>
            <a:r>
              <a:rPr lang="uk-UA" sz="2400" smtClean="0"/>
              <a:t>Організації давнини мали формальну структуру, в якій вже можна було виділити piвнi управління. Висячі сади Вавилону, мicтo Мачу, піраміди Єгипту i ряд інших “ чудес світу ” могли з'явитися на світ тільки завдяки координованим організованим зусиллям. Задовго до народження Христа існували великі політичні організації (Македонія при Олександрі Великому, Персія, а пізніше Рим), що простягалися від Азії до Європи. Керівниками цих організацій були королі, царі й імператори.</a:t>
            </a:r>
          </a:p>
          <a:p>
            <a:pPr algn="just" eaLnBrk="1" hangingPunct="1">
              <a:lnSpc>
                <a:spcPct val="80000"/>
              </a:lnSpc>
              <a:buFont typeface="Wingdings 2" pitchFamily="18" charset="2"/>
              <a:buNone/>
              <a:defRPr/>
            </a:pPr>
            <a:r>
              <a:rPr lang="uk-UA" sz="2400" smtClean="0"/>
              <a:t>Вавілонський правитель Хаммурапі (1792 – 1750 р. до н.е.) створив знаменитий кодекс, який містив 285 законів, що дали змогу сформувати ефективну систему управління великими володіннями та регулювати відносини між соціальними групами населення.</a:t>
            </a:r>
          </a:p>
          <a:p>
            <a:pPr algn="just" eaLnBrk="1" hangingPunct="1">
              <a:lnSpc>
                <a:spcPct val="80000"/>
              </a:lnSpc>
              <a:buFont typeface="Wingdings 2" pitchFamily="18" charset="2"/>
              <a:buNone/>
              <a:defRPr/>
            </a:pPr>
            <a:r>
              <a:rPr lang="uk-UA" sz="2400" smtClean="0"/>
              <a:t>У Стародавньому Римі популярною була система територіального управління Діоклетіана, а адміністративна ієрархія Римської католицької церкви актуальна і понині.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82550"/>
          </a:xfrm>
        </p:spPr>
        <p:txBody>
          <a:bodyPr>
            <a:normAutofit fontScale="90000"/>
          </a:bodyPr>
          <a:lstStyle/>
          <a:p>
            <a:pPr eaLnBrk="1" fontAlgn="auto" hangingPunct="1">
              <a:spcAft>
                <a:spcPts val="0"/>
              </a:spcAft>
              <a:defRPr/>
            </a:pPr>
            <a:endParaRPr lang="uk-UA" dirty="0"/>
          </a:p>
        </p:txBody>
      </p:sp>
      <p:sp>
        <p:nvSpPr>
          <p:cNvPr id="3" name="Содержимое 2"/>
          <p:cNvSpPr>
            <a:spLocks noGrp="1"/>
          </p:cNvSpPr>
          <p:nvPr>
            <p:ph idx="1"/>
          </p:nvPr>
        </p:nvSpPr>
        <p:spPr>
          <a:xfrm>
            <a:off x="457200" y="142875"/>
            <a:ext cx="8229600" cy="7000875"/>
          </a:xfrm>
        </p:spPr>
        <p:txBody>
          <a:bodyPr>
            <a:normAutofit fontScale="62500" lnSpcReduction="20000"/>
          </a:bodyPr>
          <a:lstStyle/>
          <a:p>
            <a:pPr marL="548640" indent="-411480" algn="just" eaLnBrk="1" fontAlgn="auto" hangingPunct="1">
              <a:spcAft>
                <a:spcPts val="0"/>
              </a:spcAft>
              <a:buClr>
                <a:schemeClr val="tx1">
                  <a:shade val="95000"/>
                </a:schemeClr>
              </a:buClr>
              <a:buFont typeface="Wingdings 2"/>
              <a:buNone/>
              <a:defRPr/>
            </a:pPr>
            <a:r>
              <a:rPr lang="uk-UA" dirty="0" smtClean="0"/>
              <a:t>Форми майже в</a:t>
            </a:r>
            <a:r>
              <a:rPr lang="en-US" dirty="0" smtClean="0"/>
              <a:t>cix</a:t>
            </a:r>
            <a:r>
              <a:rPr lang="uk-UA" dirty="0" smtClean="0"/>
              <a:t> видів сьогоднішнього управління можна простежити у процвітаючих організаціях стародавнього </a:t>
            </a:r>
            <a:r>
              <a:rPr lang="en-US" dirty="0" smtClean="0"/>
              <a:t>c</a:t>
            </a:r>
            <a:r>
              <a:rPr lang="uk-UA" dirty="0" smtClean="0"/>
              <a:t>віт</a:t>
            </a:r>
            <a:r>
              <a:rPr lang="en-US" dirty="0" smtClean="0"/>
              <a:t>y</a:t>
            </a:r>
            <a:r>
              <a:rPr lang="uk-UA" dirty="0" smtClean="0"/>
              <a:t>, але в цілому, характер </a:t>
            </a:r>
            <a:r>
              <a:rPr lang="en-US" dirty="0" smtClean="0"/>
              <a:t>i</a:t>
            </a:r>
            <a:r>
              <a:rPr lang="uk-UA" dirty="0" smtClean="0"/>
              <a:t> структура управління в т</a:t>
            </a:r>
            <a:r>
              <a:rPr lang="en-US" dirty="0" smtClean="0"/>
              <a:t>i</a:t>
            </a:r>
            <a:r>
              <a:rPr lang="uk-UA" dirty="0" smtClean="0"/>
              <a:t> часи відрізнялися від сучасних:</a:t>
            </a:r>
          </a:p>
          <a:p>
            <a:pPr marL="548640" indent="-411480" algn="just" eaLnBrk="1" fontAlgn="auto" hangingPunct="1">
              <a:spcAft>
                <a:spcPts val="0"/>
              </a:spcAft>
              <a:buClr>
                <a:schemeClr val="tx1">
                  <a:shade val="95000"/>
                </a:schemeClr>
              </a:buClr>
              <a:buFont typeface="Wingdings 2"/>
              <a:buNone/>
              <a:defRPr/>
            </a:pPr>
            <a:r>
              <a:rPr lang="ru-RU" b="1" i="1" dirty="0" smtClean="0"/>
              <a:t>Стар</a:t>
            </a:r>
            <a:r>
              <a:rPr lang="uk-UA" b="1" i="1" dirty="0" smtClean="0"/>
              <a:t>а</a:t>
            </a:r>
            <a:r>
              <a:rPr lang="ru-RU" b="1" i="1" dirty="0" smtClean="0"/>
              <a:t> ор</a:t>
            </a:r>
            <a:r>
              <a:rPr lang="uk-UA" b="1" i="1" dirty="0" smtClean="0"/>
              <a:t>г</a:t>
            </a:r>
            <a:r>
              <a:rPr lang="ru-RU" b="1" i="1" dirty="0" smtClean="0"/>
              <a:t>ан</a:t>
            </a:r>
            <a:r>
              <a:rPr lang="uk-UA" b="1" i="1" dirty="0" smtClean="0"/>
              <a:t>ізаці</a:t>
            </a:r>
            <a:r>
              <a:rPr lang="ru-RU" b="1" i="1" dirty="0" smtClean="0"/>
              <a:t>я</a:t>
            </a:r>
            <a:endParaRPr lang="uk-UA" dirty="0" smtClean="0"/>
          </a:p>
          <a:p>
            <a:pPr marL="548640" indent="-411480" algn="just" eaLnBrk="1" fontAlgn="auto" hangingPunct="1">
              <a:spcAft>
                <a:spcPts val="0"/>
              </a:spcAft>
              <a:buClr>
                <a:schemeClr val="tx1">
                  <a:shade val="95000"/>
                </a:schemeClr>
              </a:buClr>
              <a:buFont typeface="Wingdings 2"/>
              <a:buChar char=""/>
              <a:defRPr/>
            </a:pPr>
            <a:r>
              <a:rPr lang="ru-RU" b="1" dirty="0" smtClean="0"/>
              <a:t>  Невелика к</a:t>
            </a:r>
            <a:r>
              <a:rPr lang="uk-UA" b="1" dirty="0" smtClean="0"/>
              <a:t>ількі</a:t>
            </a:r>
            <a:r>
              <a:rPr lang="ru-RU" b="1" dirty="0" smtClean="0"/>
              <a:t>сть великих орган</a:t>
            </a:r>
            <a:r>
              <a:rPr lang="uk-UA" b="1" dirty="0" smtClean="0"/>
              <a:t>і</a:t>
            </a:r>
            <a:r>
              <a:rPr lang="ru-RU" b="1" dirty="0" smtClean="0"/>
              <a:t>зац</a:t>
            </a:r>
            <a:r>
              <a:rPr lang="uk-UA" b="1" dirty="0" smtClean="0"/>
              <a:t>і</a:t>
            </a:r>
            <a:r>
              <a:rPr lang="ru-RU" b="1" dirty="0" smtClean="0"/>
              <a:t>й, в</a:t>
            </a:r>
            <a:r>
              <a:rPr lang="uk-UA" b="1" dirty="0" smtClean="0"/>
              <a:t>ід</a:t>
            </a:r>
            <a:r>
              <a:rPr lang="ru-RU" b="1" dirty="0" smtClean="0"/>
              <a:t>сутн</a:t>
            </a:r>
            <a:r>
              <a:rPr lang="uk-UA" b="1" dirty="0" smtClean="0"/>
              <a:t>і</a:t>
            </a:r>
            <a:r>
              <a:rPr lang="ru-RU" b="1" dirty="0" smtClean="0"/>
              <a:t>сть г</a:t>
            </a:r>
            <a:r>
              <a:rPr lang="uk-UA" b="1" dirty="0" smtClean="0"/>
              <a:t>і</a:t>
            </a:r>
            <a:r>
              <a:rPr lang="ru-RU" b="1" dirty="0" smtClean="0"/>
              <a:t>гантських організацій</a:t>
            </a:r>
            <a:r>
              <a:rPr lang="uk-UA"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a:t>
            </a:r>
            <a:r>
              <a:rPr lang="en-US" b="1" dirty="0" smtClean="0"/>
              <a:t>B</a:t>
            </a:r>
            <a:r>
              <a:rPr lang="uk-UA" b="1" dirty="0" smtClean="0"/>
              <a:t>ідносн</a:t>
            </a:r>
            <a:r>
              <a:rPr lang="en-US" b="1" dirty="0" smtClean="0"/>
              <a:t>o</a:t>
            </a:r>
            <a:r>
              <a:rPr lang="ru-RU" b="1" dirty="0" smtClean="0"/>
              <a:t> невелика </a:t>
            </a:r>
            <a:r>
              <a:rPr lang="uk-UA" b="1" dirty="0" smtClean="0"/>
              <a:t>кількість керівників, </a:t>
            </a:r>
            <a:r>
              <a:rPr lang="ru-RU" b="1" dirty="0" smtClean="0"/>
              <a:t>майже повна в</a:t>
            </a:r>
            <a:r>
              <a:rPr lang="uk-UA" b="1" dirty="0" smtClean="0"/>
              <a:t>ідсутніс</a:t>
            </a:r>
            <a:r>
              <a:rPr lang="ru-RU" b="1" dirty="0" smtClean="0"/>
              <a:t>ть</a:t>
            </a:r>
            <a:r>
              <a:rPr lang="uk-UA" b="1" dirty="0" smtClean="0"/>
              <a:t> керівників </a:t>
            </a:r>
            <a:r>
              <a:rPr lang="ru-RU" b="1" dirty="0" smtClean="0"/>
              <a:t>сер</a:t>
            </a:r>
            <a:r>
              <a:rPr lang="uk-UA" b="1" dirty="0" smtClean="0"/>
              <a:t>е</a:t>
            </a:r>
            <a:r>
              <a:rPr lang="ru-RU" b="1" dirty="0" smtClean="0"/>
              <a:t>дньо</a:t>
            </a:r>
            <a:r>
              <a:rPr lang="uk-UA" b="1" dirty="0" smtClean="0"/>
              <a:t>ї</a:t>
            </a:r>
            <a:r>
              <a:rPr lang="ru-RU" b="1" dirty="0" smtClean="0"/>
              <a:t> ла</a:t>
            </a:r>
            <a:r>
              <a:rPr lang="uk-UA" b="1" dirty="0" smtClean="0"/>
              <a:t>н</a:t>
            </a:r>
            <a:r>
              <a:rPr lang="ru-RU" b="1" dirty="0" smtClean="0"/>
              <a:t>ки</a:t>
            </a:r>
            <a:r>
              <a:rPr lang="uk-UA"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a:t>
            </a:r>
            <a:r>
              <a:rPr lang="ru-RU" b="1" dirty="0" smtClean="0"/>
              <a:t>Управл</a:t>
            </a:r>
            <a:r>
              <a:rPr lang="uk-UA" b="1" dirty="0" smtClean="0"/>
              <a:t>і</a:t>
            </a:r>
            <a:r>
              <a:rPr lang="ru-RU" b="1" dirty="0" smtClean="0"/>
              <a:t>нська робота часто не в</a:t>
            </a:r>
            <a:r>
              <a:rPr lang="uk-UA" b="1" dirty="0" smtClean="0"/>
              <a:t>иділ</a:t>
            </a:r>
            <a:r>
              <a:rPr lang="ru-RU" b="1" dirty="0" smtClean="0"/>
              <a:t>ялася </a:t>
            </a:r>
            <a:r>
              <a:rPr lang="en-US" b="1" dirty="0" smtClean="0"/>
              <a:t>i </a:t>
            </a:r>
            <a:r>
              <a:rPr lang="ru-RU" b="1" dirty="0" smtClean="0"/>
              <a:t>не в</a:t>
            </a:r>
            <a:r>
              <a:rPr lang="uk-UA" b="1" dirty="0" smtClean="0"/>
              <a:t>ід</a:t>
            </a:r>
            <a:r>
              <a:rPr lang="ru-RU" b="1" dirty="0" smtClean="0"/>
              <a:t>окремлювалась</a:t>
            </a:r>
            <a:r>
              <a:rPr lang="uk-UA" b="1" dirty="0" smtClean="0"/>
              <a:t> від</a:t>
            </a:r>
            <a:r>
              <a:rPr lang="uk-UA" dirty="0" smtClean="0"/>
              <a:t> </a:t>
            </a:r>
            <a:r>
              <a:rPr lang="uk-UA" b="1" dirty="0" smtClean="0"/>
              <a:t>не</a:t>
            </a:r>
            <a:r>
              <a:rPr lang="ru-RU" b="1" dirty="0" smtClean="0"/>
              <a:t>управл</a:t>
            </a:r>
            <a:r>
              <a:rPr lang="uk-UA" b="1" dirty="0" smtClean="0"/>
              <a:t>і</a:t>
            </a:r>
            <a:r>
              <a:rPr lang="ru-RU" b="1" dirty="0" smtClean="0"/>
              <a:t>нсько</a:t>
            </a:r>
            <a:r>
              <a:rPr lang="uk-UA" b="1" dirty="0" smtClean="0"/>
              <a:t>ї діяльності</a:t>
            </a:r>
            <a:r>
              <a:rPr lang="ru-RU"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ru-RU" b="1" dirty="0" smtClean="0"/>
              <a:t>  Зайня</a:t>
            </a:r>
            <a:r>
              <a:rPr lang="uk-UA" b="1" dirty="0" smtClean="0"/>
              <a:t>т</a:t>
            </a:r>
            <a:r>
              <a:rPr lang="ru-RU" b="1" dirty="0" smtClean="0"/>
              <a:t>тя к</a:t>
            </a:r>
            <a:r>
              <a:rPr lang="uk-UA" b="1" dirty="0" smtClean="0"/>
              <a:t>е</a:t>
            </a:r>
            <a:r>
              <a:rPr lang="ru-RU" b="1" dirty="0" smtClean="0"/>
              <a:t>р</a:t>
            </a:r>
            <a:r>
              <a:rPr lang="uk-UA" b="1" dirty="0" smtClean="0"/>
              <a:t>і</a:t>
            </a:r>
            <a:r>
              <a:rPr lang="ru-RU" b="1" dirty="0" smtClean="0"/>
              <a:t>вн</a:t>
            </a:r>
            <a:r>
              <a:rPr lang="uk-UA" b="1" dirty="0" smtClean="0"/>
              <a:t>их</a:t>
            </a:r>
            <a:r>
              <a:rPr lang="ru-RU" b="1" dirty="0" smtClean="0"/>
              <a:t> пос</a:t>
            </a:r>
            <a:r>
              <a:rPr lang="uk-UA" b="1" dirty="0" smtClean="0"/>
              <a:t>ті</a:t>
            </a:r>
            <a:r>
              <a:rPr lang="ru-RU" b="1" dirty="0" smtClean="0"/>
              <a:t>в орга</a:t>
            </a:r>
            <a:r>
              <a:rPr lang="uk-UA" b="1" dirty="0" smtClean="0"/>
              <a:t>ні</a:t>
            </a:r>
            <a:r>
              <a:rPr lang="ru-RU" b="1" dirty="0" smtClean="0"/>
              <a:t>зац</a:t>
            </a:r>
            <a:r>
              <a:rPr lang="uk-UA" b="1" dirty="0" smtClean="0"/>
              <a:t>ії</a:t>
            </a:r>
            <a:r>
              <a:rPr lang="ru-RU" b="1" dirty="0" smtClean="0"/>
              <a:t> в</a:t>
            </a:r>
            <a:r>
              <a:rPr lang="uk-UA" b="1" dirty="0" smtClean="0"/>
              <a:t>ід</a:t>
            </a:r>
            <a:r>
              <a:rPr lang="ru-RU" b="1" dirty="0" smtClean="0"/>
              <a:t>бу</a:t>
            </a:r>
            <a:r>
              <a:rPr lang="uk-UA" b="1" dirty="0" smtClean="0"/>
              <a:t>в</a:t>
            </a:r>
            <a:r>
              <a:rPr lang="ru-RU" b="1" dirty="0" smtClean="0"/>
              <a:t>алося част</a:t>
            </a:r>
            <a:r>
              <a:rPr lang="uk-UA" b="1" dirty="0" smtClean="0"/>
              <a:t>і</a:t>
            </a:r>
            <a:r>
              <a:rPr lang="ru-RU" b="1" dirty="0" smtClean="0"/>
              <a:t>шс всього за правом народження або шляхом захоплення влади силою</a:t>
            </a:r>
            <a:r>
              <a:rPr lang="uk-UA"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Невелика кількість дюдей, що здатна приймати важливі для </a:t>
            </a:r>
            <a:r>
              <a:rPr lang="en-US" b="1" dirty="0" smtClean="0"/>
              <a:t>op</a:t>
            </a:r>
            <a:r>
              <a:rPr lang="uk-UA" b="1" dirty="0" smtClean="0"/>
              <a:t>ганізац</a:t>
            </a:r>
            <a:r>
              <a:rPr lang="en-US" b="1" dirty="0" smtClean="0"/>
              <a:t>i</a:t>
            </a:r>
            <a:r>
              <a:rPr lang="uk-UA" b="1" dirty="0" smtClean="0"/>
              <a:t>ї рішення.</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a:t>
            </a:r>
            <a:r>
              <a:rPr lang="en-US" b="1" dirty="0" smtClean="0"/>
              <a:t>Ha</a:t>
            </a:r>
            <a:r>
              <a:rPr lang="uk-UA" b="1" dirty="0" smtClean="0"/>
              <a:t>голо</a:t>
            </a:r>
            <a:r>
              <a:rPr lang="en-US" b="1" dirty="0" smtClean="0"/>
              <a:t>c </a:t>
            </a:r>
            <a:r>
              <a:rPr lang="ru-RU" b="1" dirty="0" smtClean="0"/>
              <a:t>на наказ та </a:t>
            </a:r>
            <a:r>
              <a:rPr lang="uk-UA" b="1" dirty="0" smtClean="0"/>
              <a:t>інтуїцію.</a:t>
            </a:r>
          </a:p>
          <a:p>
            <a:pPr marL="548640" indent="-411480" algn="just" eaLnBrk="1" fontAlgn="auto" hangingPunct="1">
              <a:spcAft>
                <a:spcPts val="0"/>
              </a:spcAft>
              <a:buClr>
                <a:schemeClr val="tx1">
                  <a:shade val="95000"/>
                </a:schemeClr>
              </a:buClr>
              <a:buFont typeface="Wingdings 2"/>
              <a:buNone/>
              <a:defRPr/>
            </a:pPr>
            <a:r>
              <a:rPr lang="ru-RU" b="1" i="1" dirty="0" smtClean="0"/>
              <a:t>Суч</a:t>
            </a:r>
            <a:r>
              <a:rPr lang="uk-UA" b="1" i="1" dirty="0" smtClean="0"/>
              <a:t>асна  </a:t>
            </a:r>
            <a:r>
              <a:rPr lang="ru-RU" b="1" i="1" dirty="0" smtClean="0"/>
              <a:t>орг</a:t>
            </a:r>
            <a:r>
              <a:rPr lang="uk-UA" b="1" i="1" dirty="0" smtClean="0"/>
              <a:t>анізаці</a:t>
            </a:r>
            <a:r>
              <a:rPr lang="ru-RU" b="1" i="1" dirty="0" smtClean="0"/>
              <a:t>я</a:t>
            </a:r>
            <a:endParaRPr lang="uk-UA" dirty="0" smtClean="0"/>
          </a:p>
          <a:p>
            <a:pPr marL="548640" indent="-411480" algn="just" eaLnBrk="1" fontAlgn="auto" hangingPunct="1">
              <a:spcAft>
                <a:spcPts val="0"/>
              </a:spcAft>
              <a:buClr>
                <a:schemeClr val="tx1">
                  <a:shade val="95000"/>
                </a:schemeClr>
              </a:buClr>
              <a:buFont typeface="Wingdings 2"/>
              <a:buChar char=""/>
              <a:defRPr/>
            </a:pPr>
            <a:r>
              <a:rPr lang="ru-RU" b="1" dirty="0" smtClean="0"/>
              <a:t>  Велика к</a:t>
            </a:r>
            <a:r>
              <a:rPr lang="uk-UA" b="1" dirty="0" smtClean="0"/>
              <a:t>і</a:t>
            </a:r>
            <a:r>
              <a:rPr lang="ru-RU" b="1" dirty="0" err="1" smtClean="0"/>
              <a:t>льк</a:t>
            </a:r>
            <a:r>
              <a:rPr lang="uk-UA" b="1" dirty="0" smtClean="0"/>
              <a:t>і</a:t>
            </a:r>
            <a:r>
              <a:rPr lang="ru-RU" b="1" dirty="0" smtClean="0"/>
              <a:t>сть надзвичайно потужних організацій</a:t>
            </a:r>
            <a:r>
              <a:rPr lang="uk-UA" b="1" dirty="0" smtClean="0"/>
              <a:t>,</a:t>
            </a:r>
            <a:r>
              <a:rPr lang="ru-RU" b="1" dirty="0" smtClean="0"/>
              <a:t> як комер</a:t>
            </a:r>
            <a:r>
              <a:rPr lang="uk-UA" b="1" dirty="0" smtClean="0"/>
              <a:t>ці</a:t>
            </a:r>
            <a:r>
              <a:rPr lang="ru-RU" b="1" dirty="0" smtClean="0"/>
              <a:t>йних, </a:t>
            </a:r>
            <a:r>
              <a:rPr lang="uk-UA" b="1" dirty="0" smtClean="0"/>
              <a:t>т</a:t>
            </a:r>
            <a:r>
              <a:rPr lang="ru-RU" b="1" dirty="0" smtClean="0"/>
              <a:t>ак </a:t>
            </a:r>
            <a:r>
              <a:rPr lang="en-US" b="1" dirty="0" smtClean="0"/>
              <a:t>i </a:t>
            </a:r>
            <a:r>
              <a:rPr lang="ru-RU" b="1" dirty="0" smtClean="0"/>
              <a:t>не комерц</a:t>
            </a:r>
            <a:r>
              <a:rPr lang="uk-UA" b="1" dirty="0" smtClean="0"/>
              <a:t>і</a:t>
            </a:r>
            <a:r>
              <a:rPr lang="ru-RU" b="1" dirty="0" smtClean="0"/>
              <a:t>й</a:t>
            </a:r>
            <a:r>
              <a:rPr lang="uk-UA" b="1" dirty="0" smtClean="0"/>
              <a:t>н</a:t>
            </a:r>
            <a:r>
              <a:rPr lang="ru-RU" b="1" dirty="0" smtClean="0"/>
              <a:t>их</a:t>
            </a:r>
            <a:r>
              <a:rPr lang="uk-UA"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Велика кількість керівників, значна кількість керівників середньої ланки.</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Чітко окреслені</a:t>
            </a:r>
            <a:r>
              <a:rPr lang="en-US" b="1" dirty="0" smtClean="0"/>
              <a:t>i </a:t>
            </a:r>
            <a:r>
              <a:rPr lang="ru-RU" b="1" dirty="0" smtClean="0"/>
              <a:t>управ</a:t>
            </a:r>
            <a:r>
              <a:rPr lang="uk-UA" b="1" dirty="0" smtClean="0"/>
              <a:t>лін</a:t>
            </a:r>
            <a:r>
              <a:rPr lang="ru-RU" b="1" dirty="0" smtClean="0"/>
              <a:t>ськ</a:t>
            </a:r>
            <a:r>
              <a:rPr lang="uk-UA" b="1" dirty="0" smtClean="0"/>
              <a:t>і </a:t>
            </a:r>
            <a:r>
              <a:rPr lang="ru-RU" b="1" dirty="0" smtClean="0"/>
              <a:t>груп</a:t>
            </a:r>
            <a:r>
              <a:rPr lang="uk-UA" b="1" dirty="0" smtClean="0"/>
              <a:t>и</a:t>
            </a:r>
            <a:r>
              <a:rPr lang="ru-RU" b="1" dirty="0" smtClean="0"/>
              <a:t>, управл</a:t>
            </a:r>
            <a:r>
              <a:rPr lang="uk-UA" b="1" dirty="0" smtClean="0"/>
              <a:t>ін</a:t>
            </a:r>
            <a:r>
              <a:rPr lang="ru-RU" b="1" dirty="0" smtClean="0"/>
              <a:t>ська робота ч</a:t>
            </a:r>
            <a:r>
              <a:rPr lang="uk-UA" b="1" dirty="0" smtClean="0"/>
              <a:t>і</a:t>
            </a:r>
            <a:r>
              <a:rPr lang="ru-RU" b="1" dirty="0" smtClean="0"/>
              <a:t>тко спри</a:t>
            </a:r>
            <a:r>
              <a:rPr lang="uk-UA" b="1" dirty="0" smtClean="0"/>
              <a:t>й</a:t>
            </a:r>
            <a:r>
              <a:rPr lang="ru-RU" b="1" dirty="0" smtClean="0"/>
              <a:t>ма</a:t>
            </a:r>
            <a:r>
              <a:rPr lang="uk-UA" b="1" dirty="0" smtClean="0"/>
              <a:t>є</a:t>
            </a:r>
            <a:r>
              <a:rPr lang="ru-RU" b="1" dirty="0" smtClean="0"/>
              <a:t>ться </a:t>
            </a:r>
            <a:r>
              <a:rPr lang="en-US" b="1" dirty="0" smtClean="0"/>
              <a:t>i </a:t>
            </a:r>
            <a:r>
              <a:rPr lang="ru-RU" b="1" dirty="0" smtClean="0"/>
              <a:t>в</a:t>
            </a:r>
            <a:r>
              <a:rPr lang="uk-UA" b="1" dirty="0" smtClean="0"/>
              <a:t>ід</a:t>
            </a:r>
            <a:r>
              <a:rPr lang="ru-RU" b="1" dirty="0" smtClean="0"/>
              <a:t>окремлю</a:t>
            </a:r>
            <a:r>
              <a:rPr lang="uk-UA" b="1" dirty="0" smtClean="0"/>
              <a:t>є</a:t>
            </a:r>
            <a:r>
              <a:rPr lang="ru-RU" b="1" dirty="0" smtClean="0"/>
              <a:t>ться в</a:t>
            </a:r>
            <a:r>
              <a:rPr lang="uk-UA" b="1" dirty="0" smtClean="0"/>
              <a:t>ід</a:t>
            </a:r>
            <a:r>
              <a:rPr lang="ru-RU" b="1" dirty="0" smtClean="0"/>
              <a:t> неуправ</a:t>
            </a:r>
            <a:r>
              <a:rPr lang="uk-UA" b="1" dirty="0" smtClean="0"/>
              <a:t>лін</a:t>
            </a:r>
            <a:r>
              <a:rPr lang="ru-RU" b="1" dirty="0" smtClean="0"/>
              <a:t>сько</a:t>
            </a:r>
            <a:r>
              <a:rPr lang="uk-UA" b="1" dirty="0" smtClean="0"/>
              <a:t>ї діяльності.</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Зайняття керівни</a:t>
            </a:r>
            <a:r>
              <a:rPr lang="en-US" b="1" dirty="0" smtClean="0"/>
              <a:t>x </a:t>
            </a:r>
            <a:r>
              <a:rPr lang="uk-UA" b="1" dirty="0" smtClean="0"/>
              <a:t>постів в організації, як правило відбувається за правом компетентності </a:t>
            </a:r>
            <a:r>
              <a:rPr lang="en-US" b="1" dirty="0" smtClean="0"/>
              <a:t>i</a:t>
            </a:r>
            <a:r>
              <a:rPr lang="uk-UA" b="1" dirty="0" smtClean="0"/>
              <a:t>з дотриманням з</a:t>
            </a:r>
            <a:r>
              <a:rPr lang="en-US" b="1" dirty="0" smtClean="0"/>
              <a:t>a</a:t>
            </a:r>
            <a:r>
              <a:rPr lang="uk-UA" b="1" dirty="0" smtClean="0"/>
              <a:t>конн</a:t>
            </a:r>
            <a:r>
              <a:rPr lang="en-US" b="1" dirty="0" smtClean="0"/>
              <a:t>oc</a:t>
            </a:r>
            <a:r>
              <a:rPr lang="uk-UA" b="1" dirty="0" smtClean="0"/>
              <a:t>т</a:t>
            </a:r>
            <a:r>
              <a:rPr lang="en-US" b="1" dirty="0" smtClean="0"/>
              <a:t>i i</a:t>
            </a:r>
            <a:r>
              <a:rPr lang="uk-UA" b="1" dirty="0" smtClean="0"/>
              <a:t> порядку.</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a:t>
            </a:r>
            <a:r>
              <a:rPr lang="ru-RU" b="1" dirty="0" smtClean="0"/>
              <a:t>Велика </a:t>
            </a:r>
            <a:r>
              <a:rPr lang="uk-UA" b="1" dirty="0" smtClean="0"/>
              <a:t>кількість</a:t>
            </a:r>
            <a:r>
              <a:rPr lang="ru-RU" b="1" dirty="0" smtClean="0"/>
              <a:t> людей,  здатних приймати важлив</a:t>
            </a:r>
            <a:r>
              <a:rPr lang="uk-UA" b="1" dirty="0" smtClean="0"/>
              <a:t>і дл</a:t>
            </a:r>
            <a:r>
              <a:rPr lang="ru-RU" b="1" dirty="0" smtClean="0"/>
              <a:t>я орган</a:t>
            </a:r>
            <a:r>
              <a:rPr lang="uk-UA" b="1" dirty="0" smtClean="0"/>
              <a:t>і</a:t>
            </a:r>
            <a:r>
              <a:rPr lang="ru-RU" b="1" dirty="0" smtClean="0"/>
              <a:t>зац</a:t>
            </a:r>
            <a:r>
              <a:rPr lang="uk-UA" b="1" dirty="0" smtClean="0"/>
              <a:t>ії</a:t>
            </a:r>
            <a:r>
              <a:rPr lang="ru-RU" b="1" dirty="0" smtClean="0"/>
              <a:t> р</a:t>
            </a:r>
            <a:r>
              <a:rPr lang="uk-UA" b="1" dirty="0" smtClean="0"/>
              <a:t>іш</a:t>
            </a:r>
            <a:r>
              <a:rPr lang="ru-RU" b="1" dirty="0" smtClean="0"/>
              <a:t>ен</a:t>
            </a:r>
            <a:r>
              <a:rPr lang="uk-UA" b="1" dirty="0" smtClean="0"/>
              <a:t>н</a:t>
            </a:r>
            <a:r>
              <a:rPr lang="ru-RU" b="1" dirty="0" smtClean="0"/>
              <a:t>я</a:t>
            </a:r>
            <a:r>
              <a:rPr lang="uk-UA" b="1" dirty="0" smtClean="0"/>
              <a:t>.</a:t>
            </a:r>
            <a:endParaRPr lang="uk-UA" dirty="0" smtClean="0"/>
          </a:p>
          <a:p>
            <a:pPr marL="548640" indent="-411480" algn="just" eaLnBrk="1" fontAlgn="auto" hangingPunct="1">
              <a:spcAft>
                <a:spcPts val="0"/>
              </a:spcAft>
              <a:buClr>
                <a:schemeClr val="tx1">
                  <a:shade val="95000"/>
                </a:schemeClr>
              </a:buClr>
              <a:buFont typeface="Wingdings 2"/>
              <a:buChar char=""/>
              <a:defRPr/>
            </a:pPr>
            <a:r>
              <a:rPr lang="uk-UA" b="1" dirty="0" smtClean="0"/>
              <a:t>  </a:t>
            </a:r>
            <a:r>
              <a:rPr lang="ru-RU" b="1" dirty="0" smtClean="0"/>
              <a:t>Наголос на колективну роботу </a:t>
            </a:r>
            <a:r>
              <a:rPr lang="en-US" b="1" dirty="0" smtClean="0"/>
              <a:t>i </a:t>
            </a:r>
            <a:r>
              <a:rPr lang="ru-RU" b="1" dirty="0" smtClean="0"/>
              <a:t>рац</a:t>
            </a:r>
            <a:r>
              <a:rPr lang="uk-UA" b="1" dirty="0" smtClean="0"/>
              <a:t>і</a:t>
            </a:r>
            <a:r>
              <a:rPr lang="ru-RU" b="1" dirty="0" smtClean="0"/>
              <a:t>ональн</a:t>
            </a:r>
            <a:r>
              <a:rPr lang="uk-UA" b="1" dirty="0" smtClean="0"/>
              <a:t>і</a:t>
            </a:r>
            <a:r>
              <a:rPr lang="ru-RU" b="1" dirty="0" smtClean="0"/>
              <a:t>сть</a:t>
            </a:r>
            <a:r>
              <a:rPr lang="uk-UA" b="1" dirty="0" smtClean="0"/>
              <a:t>.</a:t>
            </a:r>
            <a:endParaRPr lang="uk-UA" dirty="0" smtClean="0"/>
          </a:p>
          <a:p>
            <a:pPr marL="548640" indent="-411480" eaLnBrk="1" fontAlgn="auto" hangingPunct="1">
              <a:spcAft>
                <a:spcPts val="0"/>
              </a:spcAft>
              <a:buClr>
                <a:schemeClr val="tx1">
                  <a:shade val="95000"/>
                </a:schemeClr>
              </a:buClr>
              <a:buFont typeface="Wingdings 2"/>
              <a:buChar char=""/>
              <a:defRPr/>
            </a:pPr>
            <a:endParaRPr lang="uk-UA" dirty="0" smtClean="0"/>
          </a:p>
          <a:p>
            <a:pPr marL="548640" indent="-411480" eaLnBrk="1" fontAlgn="auto" hangingPunct="1">
              <a:spcAft>
                <a:spcPts val="0"/>
              </a:spcAft>
              <a:buClr>
                <a:schemeClr val="tx1">
                  <a:shade val="95000"/>
                </a:schemeClr>
              </a:buClr>
              <a:buFont typeface="Wingdings 2"/>
              <a:buNone/>
              <a:defRPr/>
            </a:pPr>
            <a:endParaRPr lang="uk-U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p:cNvSpPr>
          <p:nvPr>
            <p:ph type="title"/>
          </p:nvPr>
        </p:nvSpPr>
        <p:spPr bwMode="auto">
          <a:xfrm>
            <a:off x="539750" y="-892175"/>
            <a:ext cx="8229600" cy="1143000"/>
          </a:xfrm>
        </p:spPr>
        <p:txBody>
          <a:bodyPr wrap="square" lIns="91440" tIns="45720" rIns="91440" bIns="45720" numCol="1" anchorCtr="0" compatLnSpc="1">
            <a:prstTxWarp prst="textNoShape">
              <a:avLst/>
            </a:prstTxWarp>
          </a:bodyPr>
          <a:lstStyle/>
          <a:p>
            <a:pPr eaLnBrk="1" hangingPunct="1">
              <a:defRPr/>
            </a:pPr>
            <a:endParaRPr lang="uk-UA" smtClean="0">
              <a:ln>
                <a:noFill/>
              </a:ln>
              <a:solidFill>
                <a:schemeClr val="tx1"/>
              </a:solidFill>
              <a:effectLst/>
            </a:endParaRPr>
          </a:p>
        </p:txBody>
      </p:sp>
      <p:sp>
        <p:nvSpPr>
          <p:cNvPr id="21506" name="Rectangle 3"/>
          <p:cNvSpPr>
            <a:spLocks noGrp="1"/>
          </p:cNvSpPr>
          <p:nvPr>
            <p:ph type="body" idx="1"/>
          </p:nvPr>
        </p:nvSpPr>
        <p:spPr>
          <a:xfrm>
            <a:off x="457200" y="0"/>
            <a:ext cx="8507413" cy="6858000"/>
          </a:xfrm>
        </p:spPr>
        <p:txBody>
          <a:bodyPr/>
          <a:lstStyle/>
          <a:p>
            <a:pPr algn="just" eaLnBrk="1" hangingPunct="1">
              <a:lnSpc>
                <a:spcPct val="80000"/>
              </a:lnSpc>
              <a:buFont typeface="Wingdings 2" pitchFamily="18" charset="2"/>
              <a:buNone/>
            </a:pPr>
            <a:r>
              <a:rPr lang="uk-UA" sz="1800" smtClean="0"/>
              <a:t>Термін </a:t>
            </a:r>
            <a:r>
              <a:rPr lang="en-US" sz="1800" smtClean="0">
                <a:latin typeface="Times New Roman" pitchFamily="18" charset="0"/>
              </a:rPr>
              <a:t>“</a:t>
            </a:r>
            <a:r>
              <a:rPr lang="uk-UA" sz="1800" smtClean="0"/>
              <a:t>менеджмент</a:t>
            </a:r>
            <a:r>
              <a:rPr lang="en-US" sz="1800" smtClean="0">
                <a:latin typeface="Times New Roman" pitchFamily="18" charset="0"/>
              </a:rPr>
              <a:t>”</a:t>
            </a:r>
            <a:r>
              <a:rPr lang="uk-UA" sz="1800" smtClean="0"/>
              <a:t> часто ототожнюють із поняттям управління, що приводить до плутанини. Менеджмент є різновидом управління та означає – управління цілеспрямованими людьми (працівниками, колективами працівників, групами, організаціями та ін.).</a:t>
            </a:r>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endParaRPr lang="uk-UA" sz="1800" smtClean="0"/>
          </a:p>
          <a:p>
            <a:pPr algn="just" eaLnBrk="1" hangingPunct="1">
              <a:lnSpc>
                <a:spcPct val="80000"/>
              </a:lnSpc>
              <a:buFont typeface="Wingdings 2" pitchFamily="18" charset="2"/>
              <a:buNone/>
            </a:pPr>
            <a:r>
              <a:rPr lang="uk-UA" sz="1800" smtClean="0"/>
              <a:t>У 50 – ті роки </a:t>
            </a:r>
            <a:r>
              <a:rPr lang="en-US" sz="1800" smtClean="0">
                <a:latin typeface="Times New Roman" pitchFamily="18" charset="0"/>
              </a:rPr>
              <a:t>XX </a:t>
            </a:r>
            <a:r>
              <a:rPr lang="uk-UA" sz="1800" smtClean="0"/>
              <a:t>ст. у результаті </a:t>
            </a:r>
            <a:r>
              <a:rPr lang="en-US" sz="1800" smtClean="0">
                <a:latin typeface="Times New Roman" pitchFamily="18" charset="0"/>
              </a:rPr>
              <a:t>“</a:t>
            </a:r>
            <a:r>
              <a:rPr lang="uk-UA" sz="1800" smtClean="0"/>
              <a:t>вибуху</a:t>
            </a:r>
            <a:r>
              <a:rPr lang="en-US" sz="1800" smtClean="0">
                <a:latin typeface="Times New Roman" pitchFamily="18" charset="0"/>
              </a:rPr>
              <a:t>”</a:t>
            </a:r>
            <a:r>
              <a:rPr lang="uk-UA" sz="1800" smtClean="0"/>
              <a:t> технологічних можливостей сприяв маркетинг. Він є управлінською діяльністю, спрямований на створення попиту та досягнення цілей організацій через задоволення потреб споживачів, тобто </a:t>
            </a:r>
            <a:r>
              <a:rPr lang="uk-UA" sz="1800" b="1" smtClean="0"/>
              <a:t>маркетинг – це управління обмінними процесами за взаємної вигоди сторін.</a:t>
            </a:r>
          </a:p>
          <a:p>
            <a:pPr algn="just" eaLnBrk="1" hangingPunct="1">
              <a:lnSpc>
                <a:spcPct val="80000"/>
              </a:lnSpc>
              <a:buFont typeface="Wingdings 2" pitchFamily="18" charset="2"/>
              <a:buNone/>
            </a:pPr>
            <a:r>
              <a:rPr lang="uk-UA" sz="1800" smtClean="0"/>
              <a:t>У кінці </a:t>
            </a:r>
            <a:r>
              <a:rPr lang="en-US" sz="1800" smtClean="0">
                <a:latin typeface="Times New Roman" pitchFamily="18" charset="0"/>
              </a:rPr>
              <a:t>XX</a:t>
            </a:r>
            <a:r>
              <a:rPr lang="uk-UA" sz="1800" smtClean="0"/>
              <a:t> ст., у результаті критичної ситуації з енергоносіями та іншими ресурсами, модернізації транспорту, комп</a:t>
            </a:r>
            <a:r>
              <a:rPr lang="en-US" sz="1800" smtClean="0">
                <a:latin typeface="Times New Roman" pitchFamily="18" charset="0"/>
              </a:rPr>
              <a:t>’</a:t>
            </a:r>
            <a:r>
              <a:rPr lang="uk-UA" sz="1800" smtClean="0"/>
              <a:t>ютеризації, удосконалення засобів зв</a:t>
            </a:r>
            <a:r>
              <a:rPr lang="en-US" sz="1800" smtClean="0">
                <a:latin typeface="Times New Roman" pitchFamily="18" charset="0"/>
              </a:rPr>
              <a:t>’</a:t>
            </a:r>
            <a:r>
              <a:rPr lang="uk-UA" sz="1800" smtClean="0"/>
              <a:t>язку, глобалізації економіки, а також зростання </a:t>
            </a:r>
            <a:r>
              <a:rPr lang="en-US" sz="1800" smtClean="0">
                <a:latin typeface="Times New Roman" pitchFamily="18" charset="0"/>
              </a:rPr>
              <a:t>“</a:t>
            </a:r>
            <a:r>
              <a:rPr lang="uk-UA" sz="1800" smtClean="0"/>
              <a:t>вередливості</a:t>
            </a:r>
            <a:r>
              <a:rPr lang="en-US" sz="1800" smtClean="0">
                <a:latin typeface="Times New Roman" pitchFamily="18" charset="0"/>
              </a:rPr>
              <a:t>”</a:t>
            </a:r>
            <a:r>
              <a:rPr lang="uk-UA" sz="1800" smtClean="0"/>
              <a:t> споживачів, з</a:t>
            </a:r>
            <a:r>
              <a:rPr lang="en-US" sz="1800" smtClean="0">
                <a:latin typeface="Times New Roman" pitchFamily="18" charset="0"/>
              </a:rPr>
              <a:t>’</a:t>
            </a:r>
            <a:r>
              <a:rPr lang="uk-UA" sz="1800" smtClean="0"/>
              <a:t>явилася</a:t>
            </a:r>
            <a:r>
              <a:rPr lang="uk-UA" sz="1800" b="1" smtClean="0"/>
              <a:t> логістика. </a:t>
            </a:r>
            <a:r>
              <a:rPr lang="uk-UA" sz="1800" smtClean="0"/>
              <a:t>Її потрібно розглядати як упорядковану сукупність знань, а також цілеспрямовані дослідження процесів формування та розвитку наскрізних потоків у конкретній галузі або економіці у цілому. Тобто, </a:t>
            </a:r>
            <a:r>
              <a:rPr lang="uk-UA" sz="1800" b="1" smtClean="0"/>
              <a:t>логістика – це управління потоковими процесами за мінімізації затрат на її здійснення.</a:t>
            </a:r>
          </a:p>
          <a:p>
            <a:pPr algn="ctr" eaLnBrk="1" hangingPunct="1">
              <a:lnSpc>
                <a:spcPct val="80000"/>
              </a:lnSpc>
              <a:buFont typeface="Wingdings 2" pitchFamily="18" charset="2"/>
              <a:buNone/>
            </a:pPr>
            <a:r>
              <a:rPr lang="uk-UA" sz="1800" b="1" smtClean="0"/>
              <a:t>Основне правило логістики – </a:t>
            </a:r>
            <a:r>
              <a:rPr lang="en-US" sz="1800" b="1" smtClean="0">
                <a:latin typeface="Times New Roman" pitchFamily="18" charset="0"/>
              </a:rPr>
              <a:t>“</a:t>
            </a:r>
            <a:r>
              <a:rPr lang="ru-RU" sz="1800" b="1" smtClean="0"/>
              <a:t>7</a:t>
            </a:r>
            <a:r>
              <a:rPr lang="en-US" sz="1800" b="1" smtClean="0">
                <a:latin typeface="Times New Roman" pitchFamily="18" charset="0"/>
              </a:rPr>
              <a:t> R”</a:t>
            </a:r>
            <a:r>
              <a:rPr lang="uk-UA" sz="1800" b="1" smtClean="0"/>
              <a:t>, а саме потрібний товар потрібної якості у потрібній кількості, доставлений у потрібне місце у потрібний час відповідному споживачу з мінімальними затратами.  </a:t>
            </a:r>
          </a:p>
          <a:p>
            <a:pPr eaLnBrk="1" hangingPunct="1">
              <a:buFont typeface="Wingdings 2" pitchFamily="18" charset="2"/>
              <a:buNone/>
            </a:pPr>
            <a:endParaRPr lang="ru-RU" sz="2400" b="1" smtClean="0"/>
          </a:p>
        </p:txBody>
      </p:sp>
      <p:sp>
        <p:nvSpPr>
          <p:cNvPr id="21507" name="Oval 4"/>
          <p:cNvSpPr>
            <a:spLocks noChangeArrowheads="1"/>
          </p:cNvSpPr>
          <p:nvPr/>
        </p:nvSpPr>
        <p:spPr bwMode="auto">
          <a:xfrm>
            <a:off x="2124075" y="765175"/>
            <a:ext cx="4535488" cy="2376488"/>
          </a:xfrm>
          <a:prstGeom prst="ellipse">
            <a:avLst/>
          </a:prstGeom>
          <a:solidFill>
            <a:schemeClr val="accent1"/>
          </a:solidFill>
          <a:ln w="9525">
            <a:solidFill>
              <a:schemeClr val="tx1"/>
            </a:solidFill>
            <a:round/>
            <a:headEnd/>
            <a:tailEnd/>
          </a:ln>
        </p:spPr>
        <p:txBody>
          <a:bodyPr wrap="none" anchor="ctr"/>
          <a:lstStyle/>
          <a:p>
            <a:pPr algn="ctr"/>
            <a:endParaRPr lang="uk-UA"/>
          </a:p>
        </p:txBody>
      </p:sp>
      <p:sp>
        <p:nvSpPr>
          <p:cNvPr id="21508" name="Oval 5"/>
          <p:cNvSpPr>
            <a:spLocks noChangeArrowheads="1"/>
          </p:cNvSpPr>
          <p:nvPr/>
        </p:nvSpPr>
        <p:spPr bwMode="auto">
          <a:xfrm>
            <a:off x="4067175" y="2133600"/>
            <a:ext cx="1657350" cy="863600"/>
          </a:xfrm>
          <a:prstGeom prst="ellipse">
            <a:avLst/>
          </a:prstGeom>
          <a:solidFill>
            <a:schemeClr val="accent1"/>
          </a:solidFill>
          <a:ln w="9525">
            <a:solidFill>
              <a:schemeClr val="tx1"/>
            </a:solidFill>
            <a:round/>
            <a:headEnd/>
            <a:tailEnd/>
          </a:ln>
        </p:spPr>
        <p:txBody>
          <a:bodyPr wrap="none" anchor="ctr"/>
          <a:lstStyle/>
          <a:p>
            <a:pPr algn="ctr"/>
            <a:r>
              <a:rPr lang="uk-UA"/>
              <a:t>Менеджмент</a:t>
            </a:r>
            <a:endParaRPr lang="ru-RU"/>
          </a:p>
        </p:txBody>
      </p:sp>
      <p:sp>
        <p:nvSpPr>
          <p:cNvPr id="21509" name="Rectangle 7"/>
          <p:cNvSpPr>
            <a:spLocks noChangeArrowheads="1"/>
          </p:cNvSpPr>
          <p:nvPr/>
        </p:nvSpPr>
        <p:spPr bwMode="auto">
          <a:xfrm>
            <a:off x="3348038" y="1700213"/>
            <a:ext cx="1655762" cy="396875"/>
          </a:xfrm>
          <a:prstGeom prst="rect">
            <a:avLst/>
          </a:prstGeom>
          <a:noFill/>
          <a:ln w="9525">
            <a:noFill/>
            <a:miter lim="800000"/>
            <a:headEnd/>
            <a:tailEnd/>
          </a:ln>
        </p:spPr>
        <p:txBody>
          <a:bodyPr>
            <a:spAutoFit/>
          </a:bodyPr>
          <a:lstStyle/>
          <a:p>
            <a:r>
              <a:rPr lang="uk-UA" sz="2000" b="1"/>
              <a:t>Управління</a:t>
            </a:r>
            <a:endParaRPr lang="ru-RU" sz="2000" b="1"/>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flipV="1">
            <a:off x="457200" y="0"/>
            <a:ext cx="8229600" cy="274638"/>
          </a:xfrm>
        </p:spPr>
        <p:txBody>
          <a:bodyPr>
            <a:normAutofit fontScale="90000"/>
          </a:bodyPr>
          <a:lstStyle/>
          <a:p>
            <a:pPr eaLnBrk="1" hangingPunct="1">
              <a:defRPr/>
            </a:pPr>
            <a:endParaRPr lang="uk-UA" dirty="0"/>
          </a:p>
        </p:txBody>
      </p:sp>
      <p:sp>
        <p:nvSpPr>
          <p:cNvPr id="22530" name="Содержимое 2"/>
          <p:cNvSpPr>
            <a:spLocks noGrp="1"/>
          </p:cNvSpPr>
          <p:nvPr>
            <p:ph idx="1"/>
          </p:nvPr>
        </p:nvSpPr>
        <p:spPr>
          <a:xfrm>
            <a:off x="457200" y="214313"/>
            <a:ext cx="8229600" cy="6094412"/>
          </a:xfrm>
        </p:spPr>
        <p:txBody>
          <a:bodyPr/>
          <a:lstStyle/>
          <a:p>
            <a:pPr algn="just" eaLnBrk="1" hangingPunct="1">
              <a:buFont typeface="Wingdings 2" pitchFamily="18" charset="2"/>
              <a:buNone/>
            </a:pPr>
            <a:endParaRPr lang="uk-UA" smtClean="0"/>
          </a:p>
          <a:p>
            <a:pPr algn="just" eaLnBrk="1" hangingPunct="1">
              <a:buFont typeface="Wingdings 2" pitchFamily="18" charset="2"/>
              <a:buNone/>
            </a:pPr>
            <a:endParaRPr lang="uk-UA" smtClean="0"/>
          </a:p>
          <a:p>
            <a:pPr algn="just" eaLnBrk="1" hangingPunct="1">
              <a:buFont typeface="Wingdings 2" pitchFamily="18" charset="2"/>
              <a:buNone/>
            </a:pPr>
            <a:r>
              <a:rPr lang="uk-UA" smtClean="0"/>
              <a:t>МИ розглянемо 3 визначні напрямки у сфері управління: менеджменту, зокрема виробничого та фінансового, а також маркетингу та логістики.</a:t>
            </a:r>
            <a:endParaRPr lang="en-US" smtClean="0"/>
          </a:p>
          <a:p>
            <a:pPr algn="just" eaLnBrk="1" hangingPunct="1">
              <a:buFont typeface="Wingdings 2" pitchFamily="18" charset="2"/>
              <a:buNone/>
            </a:pPr>
            <a:r>
              <a:rPr lang="en-US" smtClean="0"/>
              <a:t>”</a:t>
            </a:r>
            <a:r>
              <a:rPr lang="uk-UA" smtClean="0"/>
              <a:t>Менеджмент</a:t>
            </a:r>
            <a:r>
              <a:rPr lang="en-US" smtClean="0"/>
              <a:t>”</a:t>
            </a:r>
            <a:r>
              <a:rPr lang="uk-UA" smtClean="0"/>
              <a:t> (від англійського дієслова </a:t>
            </a:r>
            <a:r>
              <a:rPr lang="en-US" smtClean="0"/>
              <a:t>“to manage”</a:t>
            </a:r>
            <a:r>
              <a:rPr lang="uk-UA" smtClean="0"/>
              <a:t>)</a:t>
            </a:r>
            <a:r>
              <a:rPr lang="en-US" smtClean="0"/>
              <a:t> </a:t>
            </a:r>
            <a:r>
              <a:rPr lang="uk-UA" smtClean="0"/>
              <a:t>в буквальному розумінні – діяльність, пов</a:t>
            </a:r>
            <a:r>
              <a:rPr lang="en-US" smtClean="0"/>
              <a:t>’</a:t>
            </a:r>
            <a:r>
              <a:rPr lang="uk-UA" smtClean="0"/>
              <a:t>язана з керівництвом. Як наукова теорія управління виник на початку </a:t>
            </a:r>
            <a:r>
              <a:rPr lang="en-US" smtClean="0"/>
              <a:t>XX </a:t>
            </a:r>
            <a:r>
              <a:rPr lang="uk-UA" smtClean="0"/>
              <a:t>ст.</a:t>
            </a:r>
          </a:p>
          <a:p>
            <a:pPr algn="just" eaLnBrk="1" hangingPunct="1">
              <a:buFont typeface="Wingdings 2" pitchFamily="18" charset="2"/>
              <a:buNone/>
            </a:pPr>
            <a:endParaRPr lang="uk-UA" smtClean="0"/>
          </a:p>
          <a:p>
            <a:pPr algn="just" eaLnBrk="1" hangingPunct="1">
              <a:buFont typeface="Wingdings 2" pitchFamily="18" charset="2"/>
              <a:buNone/>
            </a:pPr>
            <a:endParaRPr lang="uk-UA"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928670"/>
          </a:xfrm>
        </p:spPr>
        <p:txBody>
          <a:bodyPr>
            <a:normAutofit fontScale="90000"/>
          </a:bodyPr>
          <a:lstStyle/>
          <a:p>
            <a:pPr eaLnBrk="1" hangingPunct="1">
              <a:defRPr/>
            </a:pPr>
            <a:r>
              <a:rPr lang="uk-UA" dirty="0" smtClean="0"/>
              <a:t>Основні принципи сучасного менеджменту (Пітер Ф. </a:t>
            </a:r>
            <a:r>
              <a:rPr lang="uk-UA" dirty="0" err="1" smtClean="0"/>
              <a:t>Друкер</a:t>
            </a:r>
            <a:r>
              <a:rPr lang="uk-UA" dirty="0" smtClean="0"/>
              <a:t>)</a:t>
            </a:r>
            <a:endParaRPr lang="uk-UA" dirty="0"/>
          </a:p>
        </p:txBody>
      </p:sp>
      <p:sp>
        <p:nvSpPr>
          <p:cNvPr id="24578" name="Содержимое 2"/>
          <p:cNvSpPr>
            <a:spLocks noGrp="1"/>
          </p:cNvSpPr>
          <p:nvPr>
            <p:ph idx="1"/>
          </p:nvPr>
        </p:nvSpPr>
        <p:spPr>
          <a:xfrm>
            <a:off x="0" y="1000125"/>
            <a:ext cx="9144000" cy="5857875"/>
          </a:xfrm>
        </p:spPr>
        <p:txBody>
          <a:bodyPr/>
          <a:lstStyle/>
          <a:p>
            <a:pPr algn="just" eaLnBrk="1" hangingPunct="1"/>
            <a:r>
              <a:rPr lang="uk-UA" sz="2400" smtClean="0"/>
              <a:t>1. Менеджмент стосується людини і тільки людини.</a:t>
            </a:r>
          </a:p>
          <a:p>
            <a:pPr algn="just" eaLnBrk="1" hangingPunct="1"/>
            <a:r>
              <a:rPr lang="uk-UA" sz="2400" smtClean="0"/>
              <a:t>2. Менеджмент не можна відділяти від культури суспільства.</a:t>
            </a:r>
          </a:p>
          <a:p>
            <a:pPr algn="just" eaLnBrk="1" hangingPunct="1"/>
            <a:r>
              <a:rPr lang="uk-UA" sz="2400" smtClean="0"/>
              <a:t>3. Організація не досягне успіху, якщо всі її працівники не будуть прагнути до загальних цілей і поділяти загальні цінності.</a:t>
            </a:r>
          </a:p>
          <a:p>
            <a:pPr algn="just" eaLnBrk="1" hangingPunct="1"/>
            <a:r>
              <a:rPr lang="uk-UA" sz="2400" smtClean="0"/>
              <a:t>4. Менеджмент повинен сприяти росту і розвитку як організації у цілому, так і кожного працівника зокрема в міру зміни потреб і появи нових можливостей.</a:t>
            </a:r>
          </a:p>
          <a:p>
            <a:pPr algn="just" eaLnBrk="1" hangingPunct="1"/>
            <a:r>
              <a:rPr lang="uk-UA" sz="2400" smtClean="0"/>
              <a:t>5. Діяльність організації має грунтуватися на обміні інформацією і на індивідуальній відповідальності.</a:t>
            </a:r>
          </a:p>
          <a:p>
            <a:pPr algn="just" eaLnBrk="1" hangingPunct="1"/>
            <a:r>
              <a:rPr lang="uk-UA" sz="2400" smtClean="0"/>
              <a:t>6. Діяльність організації оцінюють за кількістю різних способів і засобів.</a:t>
            </a:r>
          </a:p>
          <a:p>
            <a:pPr algn="just" eaLnBrk="1" hangingPunct="1"/>
            <a:r>
              <a:rPr lang="uk-UA" sz="2400" smtClean="0"/>
              <a:t>7. Реальні результати діяльності будь-якої організації виявляються тільки ззовні цієї організації.  </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1673</TotalTime>
  <Words>884</Words>
  <PresentationFormat>On-screen Show (4:3)</PresentationFormat>
  <Paragraphs>81</Paragraphs>
  <Slides>10</Slides>
  <Notes>1</Notes>
  <HiddenSlides>0</HiddenSlides>
  <MMClips>0</MMClips>
  <ScaleCrop>false</ScaleCrop>
  <HeadingPairs>
    <vt:vector size="6" baseType="variant">
      <vt:variant>
        <vt:lpstr>Использованные шрифты</vt:lpstr>
      </vt:variant>
      <vt:variant>
        <vt:i4>7</vt:i4>
      </vt:variant>
      <vt:variant>
        <vt:lpstr>Шаблон оформления</vt:lpstr>
      </vt:variant>
      <vt:variant>
        <vt:i4>2</vt:i4>
      </vt:variant>
      <vt:variant>
        <vt:lpstr>Заголовки слайдов</vt:lpstr>
      </vt:variant>
      <vt:variant>
        <vt:i4>10</vt:i4>
      </vt:variant>
    </vt:vector>
  </HeadingPairs>
  <TitlesOfParts>
    <vt:vector size="19" baseType="lpstr">
      <vt:lpstr>Arial</vt:lpstr>
      <vt:lpstr>Times New Roman</vt:lpstr>
      <vt:lpstr>Wingdings 2</vt:lpstr>
      <vt:lpstr>Wingdings</vt:lpstr>
      <vt:lpstr>Wingdings 3</vt:lpstr>
      <vt:lpstr>Calibri</vt:lpstr>
      <vt:lpstr>Book Antiqua</vt:lpstr>
      <vt:lpstr>Апекс</vt:lpstr>
      <vt:lpstr>Апекс</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Ужгородський національний університет  Факультет післядипломної освіти  Кафедра громадського здоров’я   ТЕОРІЯ РОЗВИТКУ МЕНЕДЖМЕНТУ  як НАУКИ</dc:title>
  <dc:creator>Ната</dc:creator>
  <cp:lastModifiedBy>Ljuba</cp:lastModifiedBy>
  <cp:revision>25</cp:revision>
  <dcterms:created xsi:type="dcterms:W3CDTF">2010-04-09T13:40:14Z</dcterms:created>
  <dcterms:modified xsi:type="dcterms:W3CDTF">2014-10-07T08:24:25Z</dcterms:modified>
</cp:coreProperties>
</file>